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25"/>
  </p:notesMasterIdLst>
  <p:handoutMasterIdLst>
    <p:handoutMasterId r:id="rId26"/>
  </p:handoutMasterIdLst>
  <p:sldIdLst>
    <p:sldId id="256" r:id="rId4"/>
    <p:sldId id="259" r:id="rId5"/>
    <p:sldId id="260" r:id="rId6"/>
    <p:sldId id="269" r:id="rId7"/>
    <p:sldId id="268" r:id="rId8"/>
    <p:sldId id="270" r:id="rId9"/>
    <p:sldId id="278" r:id="rId10"/>
    <p:sldId id="272" r:id="rId11"/>
    <p:sldId id="273" r:id="rId12"/>
    <p:sldId id="274" r:id="rId13"/>
    <p:sldId id="279" r:id="rId14"/>
    <p:sldId id="275" r:id="rId15"/>
    <p:sldId id="280" r:id="rId16"/>
    <p:sldId id="271" r:id="rId17"/>
    <p:sldId id="267" r:id="rId18"/>
    <p:sldId id="276" r:id="rId19"/>
    <p:sldId id="277" r:id="rId20"/>
    <p:sldId id="263" r:id="rId21"/>
    <p:sldId id="266" r:id="rId22"/>
    <p:sldId id="261" r:id="rId23"/>
    <p:sldId id="25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>
      <p:cViewPr varScale="1">
        <p:scale>
          <a:sx n="73" d="100"/>
          <a:sy n="73" d="100"/>
        </p:scale>
        <p:origin x="-1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2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4DFA5-9626-422C-B820-0957609BE8EE}" type="datetimeFigureOut">
              <a:rPr lang="en-US" smtClean="0"/>
              <a:t>7/26/14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59637-18F9-4FF8-AEB8-CB20E0CC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9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“theoretical” is overloaded</a:t>
            </a:r>
            <a:r>
              <a:rPr lang="en-US" baseline="0" dirty="0" smtClean="0"/>
              <a:t> so much. That I should say a Computer Scientist’s view!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9637-18F9-4FF8-AEB8-CB20E0CC69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06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short</a:t>
            </a:r>
            <a:r>
              <a:rPr lang="en-US" baseline="0" dirty="0" smtClean="0"/>
              <a:t> summary of known results in the view of this work!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9637-18F9-4FF8-AEB8-CB20E0CC69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63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Result is a framework start from min-entropy.   Assumption:  Features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instantiation: constant error + full feature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9637-18F9-4FF8-AEB8-CB20E0CC69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63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Transition: what is the implication of our</a:t>
            </a:r>
            <a:r>
              <a:rPr lang="en-US" baseline="0" dirty="0" smtClean="0"/>
              <a:t> main results </a:t>
            </a:r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non-deterministic</a:t>
            </a:r>
            <a:r>
              <a:rPr lang="en-US" baseline="0" dirty="0" smtClean="0"/>
              <a:t> world, by definition, only imply a little bit uncertainty.</a:t>
            </a: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9637-18F9-4FF8-AEB8-CB20E0CC69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45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One-&gt; many non-trivial</a:t>
            </a:r>
          </a:p>
          <a:p>
            <a:endParaRPr lang="en-US" dirty="0" smtClean="0"/>
          </a:p>
          <a:p>
            <a:r>
              <a:rPr lang="en-US" dirty="0" smtClean="0"/>
              <a:t>Optimal</a:t>
            </a:r>
            <a:r>
              <a:rPr lang="en-US" baseline="0" dirty="0" smtClean="0"/>
              <a:t> in the sense that non-deterministic world </a:t>
            </a:r>
            <a:r>
              <a:rPr lang="en-US" baseline="0" dirty="0" smtClean="0">
                <a:sym typeface="Wingdings"/>
              </a:rPr>
              <a:t> min-entropy 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9637-18F9-4FF8-AEB8-CB20E0CC69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5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Bell</a:t>
            </a:r>
            <a:r>
              <a:rPr lang="en-US" baseline="0" dirty="0" smtClean="0"/>
              <a:t> Violation/ Nonlocal Games (Quantum / Classical Separation) specific and sensitive to the input distribution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Usually it is the uniform distribution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For SV source, huge effort spent on brute force analyzing, and full support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General method, less brute force, more intuition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9637-18F9-4FF8-AEB8-CB20E0CC69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07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</a:t>
            </a:r>
            <a:r>
              <a:rPr lang="en-US" baseline="0" dirty="0" smtClean="0"/>
              <a:t> a more intuitive and more general approach!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1)</a:t>
            </a:r>
            <a:r>
              <a:rPr lang="en-US" baseline="0" dirty="0" smtClean="0"/>
              <a:t> New property. In QKD model!!!, no need to pre-share any uniform bits as an application!!!</a:t>
            </a:r>
            <a:endParaRPr lang="en-US" dirty="0" smtClean="0"/>
          </a:p>
          <a:p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Improve the seed quality, but</a:t>
            </a:r>
            <a:r>
              <a:rPr lang="en-US" baseline="0" dirty="0" smtClean="0"/>
              <a:t> only locally. Somewhere randomness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Decouple the dependence. RE. Need a new property about RE protocols. That is uniform-to-device, uniform-to-all.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9637-18F9-4FF8-AEB8-CB20E0CC69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79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Error!</a:t>
            </a:r>
          </a:p>
          <a:p>
            <a:endParaRPr lang="en-US" dirty="0" smtClean="0"/>
          </a:p>
          <a:p>
            <a:r>
              <a:rPr lang="en-US" dirty="0" smtClean="0"/>
              <a:t>Good </a:t>
            </a:r>
            <a:r>
              <a:rPr lang="en-US" dirty="0" smtClean="0"/>
              <a:t>and</a:t>
            </a:r>
            <a:r>
              <a:rPr lang="en-US" baseline="0" dirty="0" smtClean="0"/>
              <a:t> bad instantiations. Impossibility results!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9637-18F9-4FF8-AEB8-CB20E0CC69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82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an abstract way, here is the problem!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Describe it and mention there is a solution!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9637-18F9-4FF8-AEB8-CB20E0CC69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44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trade-off assumptions: add some stronger</a:t>
            </a:r>
            <a:r>
              <a:rPr lang="en-US" baseline="0" dirty="0" smtClean="0"/>
              <a:t> but not too strong assumption, then we could have a provably better quantum RNG than any solution ever known.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9637-18F9-4FF8-AEB8-CB20E0CC69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9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baseline="0" dirty="0" smtClean="0"/>
              <a:t>don’t need to emphasize how important randomness is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Evidences from CS show the decades old problem is new!!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Least Assumptions!!!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9637-18F9-4FF8-AEB8-CB20E0CC69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32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we try to tackle</a:t>
            </a:r>
            <a:r>
              <a:rPr lang="en-US" baseline="0" dirty="0" smtClean="0"/>
              <a:t> our task, we need to ask ourselves this more fundamental question?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9637-18F9-4FF8-AEB8-CB20E0CC69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6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Choose to model weak sources as min-entropy sources</a:t>
            </a:r>
            <a:r>
              <a:rPr lang="en-US" baseline="0" dirty="0" smtClean="0"/>
              <a:t> in non-deterministic world!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9637-18F9-4FF8-AEB8-CB20E0CC69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77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Independence bad, and our goal is to do with minimal assumptions. Not so good</a:t>
            </a:r>
            <a:r>
              <a:rPr lang="en-US" baseline="0" dirty="0" smtClean="0"/>
              <a:t> for us!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9637-18F9-4FF8-AEB8-CB20E0CC69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20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r>
              <a:rPr lang="en-US" baseline="0" dirty="0" smtClean="0"/>
              <a:t> those two lines look very suspicious to theoretical people!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9637-18F9-4FF8-AEB8-CB20E0CC69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49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Concerns in</a:t>
            </a:r>
            <a:r>
              <a:rPr lang="en-US" baseline="0" dirty="0" smtClean="0"/>
              <a:t> the perspective of a theorist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Classical in the way</a:t>
            </a:r>
            <a:r>
              <a:rPr lang="en-US" baseline="0" dirty="0" smtClean="0"/>
              <a:t> we perceive and process information! </a:t>
            </a:r>
            <a:r>
              <a:rPr lang="en-US" baseline="0" dirty="0" err="1" smtClean="0"/>
              <a:t>Sth</a:t>
            </a:r>
            <a:r>
              <a:rPr lang="en-US" baseline="0" dirty="0" smtClean="0"/>
              <a:t> to discuss later!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see: it is because I know nothing about implementation that I want to simply dodge the problem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Could the world is non-deterministic and QM is incomplete.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protocol makes use of the inner-working of the devices, such as state-preparation and measurements need the last line.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Too strong assumption: stronger than independence.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9637-18F9-4FF8-AEB8-CB20E0CC69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93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don’t trust inner-workings</a:t>
            </a:r>
            <a:r>
              <a:rPr lang="en-US" baseline="0" dirty="0" smtClean="0"/>
              <a:t> either tech limit or more fundamental issues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Only trust classical input/outputs, still make use of quantum devices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DI Explanation: given a device (no matter what technique one uses), just observe the classical input/output, one can be sure whether this quantum device functions well. </a:t>
            </a: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How is this possible: Bell test +yes we can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List of references: not only we know it is possible, but also we have a lot of successful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9637-18F9-4FF8-AEB8-CB20E0CC69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Randomness</a:t>
            </a:r>
            <a:r>
              <a:rPr lang="en-US" baseline="0" dirty="0" smtClean="0"/>
              <a:t> related DI-Model, which we formulate as physical randomness extractors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Imagine Adversary, or manufacturers  (Einstein, for EPR, and for non-locality) who build the machine.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9637-18F9-4FF8-AEB8-CB20E0CC69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3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8054975" y="0"/>
            <a:ext cx="1089025" cy="26631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5"/>
          <p:cNvSpPr>
            <a:spLocks/>
          </p:cNvSpPr>
          <p:nvPr userDrawn="1"/>
        </p:nvSpPr>
        <p:spPr bwMode="auto">
          <a:xfrm>
            <a:off x="1295400" y="5715000"/>
            <a:ext cx="6858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rot="10800000">
            <a:off x="0" y="4520045"/>
            <a:ext cx="2057400" cy="2337955"/>
            <a:chOff x="7467600" y="0"/>
            <a:chExt cx="1676400" cy="1905000"/>
          </a:xfrm>
        </p:grpSpPr>
        <p:sp>
          <p:nvSpPr>
            <p:cNvPr id="16" name="Teardrop 15"/>
            <p:cNvSpPr/>
            <p:nvPr userDrawn="1"/>
          </p:nvSpPr>
          <p:spPr>
            <a:xfrm>
              <a:off x="7620000" y="381000"/>
              <a:ext cx="1524000" cy="1524000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 userDrawn="1"/>
          </p:nvSpPr>
          <p:spPr>
            <a:xfrm>
              <a:off x="7467600" y="0"/>
              <a:ext cx="1143000" cy="1143000"/>
            </a:xfrm>
            <a:prstGeom prst="teardrop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 userDrawn="1"/>
          </p:nvSpPr>
          <p:spPr>
            <a:xfrm>
              <a:off x="7772400" y="0"/>
              <a:ext cx="1371600" cy="13716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6781801" y="3975905"/>
            <a:ext cx="2033178" cy="2590798"/>
            <a:chOff x="5123427" y="2586247"/>
            <a:chExt cx="3113140" cy="3966952"/>
          </a:xfrm>
        </p:grpSpPr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123427" y="2633869"/>
              <a:ext cx="1201172" cy="3890755"/>
            </a:xfrm>
            <a:custGeom>
              <a:avLst/>
              <a:gdLst/>
              <a:ahLst/>
              <a:cxnLst>
                <a:cxn ang="0">
                  <a:pos x="272" y="264"/>
                </a:cxn>
                <a:cxn ang="0">
                  <a:pos x="256" y="324"/>
                </a:cxn>
                <a:cxn ang="0">
                  <a:pos x="252" y="382"/>
                </a:cxn>
                <a:cxn ang="0">
                  <a:pos x="248" y="446"/>
                </a:cxn>
                <a:cxn ang="0">
                  <a:pos x="254" y="478"/>
                </a:cxn>
                <a:cxn ang="0">
                  <a:pos x="254" y="530"/>
                </a:cxn>
                <a:cxn ang="0">
                  <a:pos x="234" y="606"/>
                </a:cxn>
                <a:cxn ang="0">
                  <a:pos x="208" y="746"/>
                </a:cxn>
                <a:cxn ang="0">
                  <a:pos x="206" y="814"/>
                </a:cxn>
                <a:cxn ang="0">
                  <a:pos x="198" y="830"/>
                </a:cxn>
                <a:cxn ang="0">
                  <a:pos x="208" y="844"/>
                </a:cxn>
                <a:cxn ang="0">
                  <a:pos x="240" y="860"/>
                </a:cxn>
                <a:cxn ang="0">
                  <a:pos x="240" y="876"/>
                </a:cxn>
                <a:cxn ang="0">
                  <a:pos x="234" y="882"/>
                </a:cxn>
                <a:cxn ang="0">
                  <a:pos x="212" y="888"/>
                </a:cxn>
                <a:cxn ang="0">
                  <a:pos x="194" y="882"/>
                </a:cxn>
                <a:cxn ang="0">
                  <a:pos x="164" y="872"/>
                </a:cxn>
                <a:cxn ang="0">
                  <a:pos x="152" y="884"/>
                </a:cxn>
                <a:cxn ang="0">
                  <a:pos x="120" y="894"/>
                </a:cxn>
                <a:cxn ang="0">
                  <a:pos x="92" y="886"/>
                </a:cxn>
                <a:cxn ang="0">
                  <a:pos x="86" y="880"/>
                </a:cxn>
                <a:cxn ang="0">
                  <a:pos x="84" y="852"/>
                </a:cxn>
                <a:cxn ang="0">
                  <a:pos x="70" y="842"/>
                </a:cxn>
                <a:cxn ang="0">
                  <a:pos x="72" y="814"/>
                </a:cxn>
                <a:cxn ang="0">
                  <a:pos x="60" y="766"/>
                </a:cxn>
                <a:cxn ang="0">
                  <a:pos x="52" y="694"/>
                </a:cxn>
                <a:cxn ang="0">
                  <a:pos x="50" y="626"/>
                </a:cxn>
                <a:cxn ang="0">
                  <a:pos x="50" y="500"/>
                </a:cxn>
                <a:cxn ang="0">
                  <a:pos x="42" y="432"/>
                </a:cxn>
                <a:cxn ang="0">
                  <a:pos x="36" y="422"/>
                </a:cxn>
                <a:cxn ang="0">
                  <a:pos x="42" y="414"/>
                </a:cxn>
                <a:cxn ang="0">
                  <a:pos x="36" y="406"/>
                </a:cxn>
                <a:cxn ang="0">
                  <a:pos x="24" y="392"/>
                </a:cxn>
                <a:cxn ang="0">
                  <a:pos x="12" y="366"/>
                </a:cxn>
                <a:cxn ang="0">
                  <a:pos x="4" y="338"/>
                </a:cxn>
                <a:cxn ang="0">
                  <a:pos x="4" y="272"/>
                </a:cxn>
                <a:cxn ang="0">
                  <a:pos x="30" y="186"/>
                </a:cxn>
                <a:cxn ang="0">
                  <a:pos x="66" y="142"/>
                </a:cxn>
                <a:cxn ang="0">
                  <a:pos x="114" y="128"/>
                </a:cxn>
                <a:cxn ang="0">
                  <a:pos x="128" y="126"/>
                </a:cxn>
                <a:cxn ang="0">
                  <a:pos x="142" y="128"/>
                </a:cxn>
                <a:cxn ang="0">
                  <a:pos x="152" y="100"/>
                </a:cxn>
                <a:cxn ang="0">
                  <a:pos x="146" y="88"/>
                </a:cxn>
                <a:cxn ang="0">
                  <a:pos x="146" y="72"/>
                </a:cxn>
                <a:cxn ang="0">
                  <a:pos x="152" y="60"/>
                </a:cxn>
                <a:cxn ang="0">
                  <a:pos x="144" y="42"/>
                </a:cxn>
                <a:cxn ang="0">
                  <a:pos x="146" y="34"/>
                </a:cxn>
                <a:cxn ang="0">
                  <a:pos x="168" y="8"/>
                </a:cxn>
                <a:cxn ang="0">
                  <a:pos x="186" y="4"/>
                </a:cxn>
                <a:cxn ang="0">
                  <a:pos x="192" y="2"/>
                </a:cxn>
                <a:cxn ang="0">
                  <a:pos x="220" y="6"/>
                </a:cxn>
                <a:cxn ang="0">
                  <a:pos x="232" y="16"/>
                </a:cxn>
                <a:cxn ang="0">
                  <a:pos x="248" y="38"/>
                </a:cxn>
                <a:cxn ang="0">
                  <a:pos x="250" y="64"/>
                </a:cxn>
                <a:cxn ang="0">
                  <a:pos x="240" y="70"/>
                </a:cxn>
                <a:cxn ang="0">
                  <a:pos x="232" y="88"/>
                </a:cxn>
                <a:cxn ang="0">
                  <a:pos x="214" y="128"/>
                </a:cxn>
                <a:cxn ang="0">
                  <a:pos x="220" y="150"/>
                </a:cxn>
                <a:cxn ang="0">
                  <a:pos x="256" y="172"/>
                </a:cxn>
                <a:cxn ang="0">
                  <a:pos x="276" y="216"/>
                </a:cxn>
              </a:cxnLst>
              <a:rect l="0" t="0" r="r" b="b"/>
              <a:pathLst>
                <a:path w="276" h="894">
                  <a:moveTo>
                    <a:pt x="276" y="216"/>
                  </a:moveTo>
                  <a:lnTo>
                    <a:pt x="276" y="216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56" y="324"/>
                  </a:lnTo>
                  <a:lnTo>
                    <a:pt x="256" y="324"/>
                  </a:lnTo>
                  <a:lnTo>
                    <a:pt x="252" y="346"/>
                  </a:lnTo>
                  <a:lnTo>
                    <a:pt x="252" y="382"/>
                  </a:lnTo>
                  <a:lnTo>
                    <a:pt x="252" y="382"/>
                  </a:lnTo>
                  <a:lnTo>
                    <a:pt x="252" y="406"/>
                  </a:lnTo>
                  <a:lnTo>
                    <a:pt x="252" y="426"/>
                  </a:lnTo>
                  <a:lnTo>
                    <a:pt x="248" y="446"/>
                  </a:lnTo>
                  <a:lnTo>
                    <a:pt x="248" y="446"/>
                  </a:lnTo>
                  <a:lnTo>
                    <a:pt x="254" y="478"/>
                  </a:lnTo>
                  <a:lnTo>
                    <a:pt x="254" y="478"/>
                  </a:lnTo>
                  <a:lnTo>
                    <a:pt x="256" y="506"/>
                  </a:lnTo>
                  <a:lnTo>
                    <a:pt x="254" y="530"/>
                  </a:lnTo>
                  <a:lnTo>
                    <a:pt x="254" y="530"/>
                  </a:lnTo>
                  <a:lnTo>
                    <a:pt x="240" y="584"/>
                  </a:lnTo>
                  <a:lnTo>
                    <a:pt x="240" y="584"/>
                  </a:lnTo>
                  <a:lnTo>
                    <a:pt x="234" y="606"/>
                  </a:lnTo>
                  <a:lnTo>
                    <a:pt x="224" y="658"/>
                  </a:lnTo>
                  <a:lnTo>
                    <a:pt x="224" y="658"/>
                  </a:lnTo>
                  <a:lnTo>
                    <a:pt x="208" y="746"/>
                  </a:lnTo>
                  <a:lnTo>
                    <a:pt x="208" y="746"/>
                  </a:lnTo>
                  <a:lnTo>
                    <a:pt x="206" y="772"/>
                  </a:lnTo>
                  <a:lnTo>
                    <a:pt x="206" y="814"/>
                  </a:lnTo>
                  <a:lnTo>
                    <a:pt x="196" y="822"/>
                  </a:lnTo>
                  <a:lnTo>
                    <a:pt x="196" y="822"/>
                  </a:lnTo>
                  <a:lnTo>
                    <a:pt x="198" y="830"/>
                  </a:lnTo>
                  <a:lnTo>
                    <a:pt x="200" y="836"/>
                  </a:lnTo>
                  <a:lnTo>
                    <a:pt x="200" y="836"/>
                  </a:lnTo>
                  <a:lnTo>
                    <a:pt x="208" y="844"/>
                  </a:lnTo>
                  <a:lnTo>
                    <a:pt x="218" y="852"/>
                  </a:lnTo>
                  <a:lnTo>
                    <a:pt x="218" y="852"/>
                  </a:lnTo>
                  <a:lnTo>
                    <a:pt x="240" y="860"/>
                  </a:lnTo>
                  <a:lnTo>
                    <a:pt x="240" y="860"/>
                  </a:lnTo>
                  <a:lnTo>
                    <a:pt x="242" y="868"/>
                  </a:lnTo>
                  <a:lnTo>
                    <a:pt x="240" y="876"/>
                  </a:lnTo>
                  <a:lnTo>
                    <a:pt x="240" y="876"/>
                  </a:lnTo>
                  <a:lnTo>
                    <a:pt x="238" y="880"/>
                  </a:lnTo>
                  <a:lnTo>
                    <a:pt x="234" y="882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12" y="888"/>
                  </a:lnTo>
                  <a:lnTo>
                    <a:pt x="204" y="886"/>
                  </a:lnTo>
                  <a:lnTo>
                    <a:pt x="204" y="886"/>
                  </a:lnTo>
                  <a:lnTo>
                    <a:pt x="194" y="882"/>
                  </a:lnTo>
                  <a:lnTo>
                    <a:pt x="184" y="880"/>
                  </a:lnTo>
                  <a:lnTo>
                    <a:pt x="184" y="880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52" y="870"/>
                  </a:lnTo>
                  <a:lnTo>
                    <a:pt x="152" y="884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20" y="894"/>
                  </a:lnTo>
                  <a:lnTo>
                    <a:pt x="120" y="894"/>
                  </a:lnTo>
                  <a:lnTo>
                    <a:pt x="108" y="892"/>
                  </a:lnTo>
                  <a:lnTo>
                    <a:pt x="92" y="886"/>
                  </a:lnTo>
                  <a:lnTo>
                    <a:pt x="92" y="886"/>
                  </a:lnTo>
                  <a:lnTo>
                    <a:pt x="88" y="884"/>
                  </a:lnTo>
                  <a:lnTo>
                    <a:pt x="86" y="880"/>
                  </a:lnTo>
                  <a:lnTo>
                    <a:pt x="84" y="874"/>
                  </a:lnTo>
                  <a:lnTo>
                    <a:pt x="84" y="866"/>
                  </a:lnTo>
                  <a:lnTo>
                    <a:pt x="84" y="852"/>
                  </a:lnTo>
                  <a:lnTo>
                    <a:pt x="84" y="852"/>
                  </a:lnTo>
                  <a:lnTo>
                    <a:pt x="74" y="848"/>
                  </a:lnTo>
                  <a:lnTo>
                    <a:pt x="70" y="842"/>
                  </a:lnTo>
                  <a:lnTo>
                    <a:pt x="70" y="842"/>
                  </a:lnTo>
                  <a:lnTo>
                    <a:pt x="72" y="838"/>
                  </a:lnTo>
                  <a:lnTo>
                    <a:pt x="72" y="814"/>
                  </a:lnTo>
                  <a:lnTo>
                    <a:pt x="72" y="814"/>
                  </a:lnTo>
                  <a:lnTo>
                    <a:pt x="60" y="766"/>
                  </a:lnTo>
                  <a:lnTo>
                    <a:pt x="60" y="766"/>
                  </a:lnTo>
                  <a:lnTo>
                    <a:pt x="56" y="754"/>
                  </a:lnTo>
                  <a:lnTo>
                    <a:pt x="54" y="738"/>
                  </a:lnTo>
                  <a:lnTo>
                    <a:pt x="52" y="694"/>
                  </a:lnTo>
                  <a:lnTo>
                    <a:pt x="52" y="694"/>
                  </a:lnTo>
                  <a:lnTo>
                    <a:pt x="50" y="626"/>
                  </a:lnTo>
                  <a:lnTo>
                    <a:pt x="50" y="626"/>
                  </a:lnTo>
                  <a:lnTo>
                    <a:pt x="50" y="538"/>
                  </a:lnTo>
                  <a:lnTo>
                    <a:pt x="50" y="538"/>
                  </a:lnTo>
                  <a:lnTo>
                    <a:pt x="50" y="500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38" y="424"/>
                  </a:lnTo>
                  <a:lnTo>
                    <a:pt x="36" y="422"/>
                  </a:lnTo>
                  <a:lnTo>
                    <a:pt x="38" y="418"/>
                  </a:lnTo>
                  <a:lnTo>
                    <a:pt x="38" y="418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0" y="410"/>
                  </a:lnTo>
                  <a:lnTo>
                    <a:pt x="36" y="406"/>
                  </a:lnTo>
                  <a:lnTo>
                    <a:pt x="36" y="406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18" y="382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4" y="338"/>
                  </a:lnTo>
                  <a:lnTo>
                    <a:pt x="0" y="32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30" y="186"/>
                  </a:lnTo>
                  <a:lnTo>
                    <a:pt x="40" y="168"/>
                  </a:lnTo>
                  <a:lnTo>
                    <a:pt x="52" y="154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6" y="13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20" y="126"/>
                  </a:lnTo>
                  <a:lnTo>
                    <a:pt x="128" y="126"/>
                  </a:lnTo>
                  <a:lnTo>
                    <a:pt x="134" y="126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52" y="100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7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46" y="5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6" y="3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78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2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6" y="8"/>
                  </a:lnTo>
                  <a:lnTo>
                    <a:pt x="232" y="16"/>
                  </a:lnTo>
                  <a:lnTo>
                    <a:pt x="240" y="26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50" y="48"/>
                  </a:lnTo>
                  <a:lnTo>
                    <a:pt x="252" y="56"/>
                  </a:lnTo>
                  <a:lnTo>
                    <a:pt x="250" y="64"/>
                  </a:lnTo>
                  <a:lnTo>
                    <a:pt x="244" y="68"/>
                  </a:lnTo>
                  <a:lnTo>
                    <a:pt x="244" y="68"/>
                  </a:lnTo>
                  <a:lnTo>
                    <a:pt x="240" y="70"/>
                  </a:lnTo>
                  <a:lnTo>
                    <a:pt x="238" y="72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32" y="98"/>
                  </a:lnTo>
                  <a:lnTo>
                    <a:pt x="230" y="110"/>
                  </a:lnTo>
                  <a:lnTo>
                    <a:pt x="214" y="128"/>
                  </a:lnTo>
                  <a:lnTo>
                    <a:pt x="214" y="128"/>
                  </a:lnTo>
                  <a:lnTo>
                    <a:pt x="208" y="140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72" y="192"/>
                  </a:lnTo>
                  <a:lnTo>
                    <a:pt x="272" y="192"/>
                  </a:lnTo>
                  <a:lnTo>
                    <a:pt x="276" y="216"/>
                  </a:lnTo>
                  <a:lnTo>
                    <a:pt x="276" y="2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6705599" y="2586247"/>
              <a:ext cx="1096722" cy="3890753"/>
            </a:xfrm>
            <a:custGeom>
              <a:avLst/>
              <a:gdLst/>
              <a:ahLst/>
              <a:cxnLst>
                <a:cxn ang="0">
                  <a:pos x="252" y="290"/>
                </a:cxn>
                <a:cxn ang="0">
                  <a:pos x="236" y="342"/>
                </a:cxn>
                <a:cxn ang="0">
                  <a:pos x="230" y="392"/>
                </a:cxn>
                <a:cxn ang="0">
                  <a:pos x="232" y="444"/>
                </a:cxn>
                <a:cxn ang="0">
                  <a:pos x="232" y="484"/>
                </a:cxn>
                <a:cxn ang="0">
                  <a:pos x="216" y="588"/>
                </a:cxn>
                <a:cxn ang="0">
                  <a:pos x="212" y="646"/>
                </a:cxn>
                <a:cxn ang="0">
                  <a:pos x="220" y="722"/>
                </a:cxn>
                <a:cxn ang="0">
                  <a:pos x="222" y="794"/>
                </a:cxn>
                <a:cxn ang="0">
                  <a:pos x="212" y="836"/>
                </a:cxn>
                <a:cxn ang="0">
                  <a:pos x="222" y="866"/>
                </a:cxn>
                <a:cxn ang="0">
                  <a:pos x="220" y="888"/>
                </a:cxn>
                <a:cxn ang="0">
                  <a:pos x="208" y="894"/>
                </a:cxn>
                <a:cxn ang="0">
                  <a:pos x="182" y="890"/>
                </a:cxn>
                <a:cxn ang="0">
                  <a:pos x="176" y="850"/>
                </a:cxn>
                <a:cxn ang="0">
                  <a:pos x="158" y="828"/>
                </a:cxn>
                <a:cxn ang="0">
                  <a:pos x="154" y="728"/>
                </a:cxn>
                <a:cxn ang="0">
                  <a:pos x="150" y="706"/>
                </a:cxn>
                <a:cxn ang="0">
                  <a:pos x="120" y="540"/>
                </a:cxn>
                <a:cxn ang="0">
                  <a:pos x="108" y="686"/>
                </a:cxn>
                <a:cxn ang="0">
                  <a:pos x="108" y="820"/>
                </a:cxn>
                <a:cxn ang="0">
                  <a:pos x="80" y="866"/>
                </a:cxn>
                <a:cxn ang="0">
                  <a:pos x="66" y="882"/>
                </a:cxn>
                <a:cxn ang="0">
                  <a:pos x="22" y="884"/>
                </a:cxn>
                <a:cxn ang="0">
                  <a:pos x="12" y="878"/>
                </a:cxn>
                <a:cxn ang="0">
                  <a:pos x="26" y="862"/>
                </a:cxn>
                <a:cxn ang="0">
                  <a:pos x="50" y="810"/>
                </a:cxn>
                <a:cxn ang="0">
                  <a:pos x="48" y="778"/>
                </a:cxn>
                <a:cxn ang="0">
                  <a:pos x="52" y="734"/>
                </a:cxn>
                <a:cxn ang="0">
                  <a:pos x="48" y="712"/>
                </a:cxn>
                <a:cxn ang="0">
                  <a:pos x="52" y="628"/>
                </a:cxn>
                <a:cxn ang="0">
                  <a:pos x="46" y="598"/>
                </a:cxn>
                <a:cxn ang="0">
                  <a:pos x="22" y="478"/>
                </a:cxn>
                <a:cxn ang="0">
                  <a:pos x="22" y="358"/>
                </a:cxn>
                <a:cxn ang="0">
                  <a:pos x="0" y="276"/>
                </a:cxn>
                <a:cxn ang="0">
                  <a:pos x="4" y="244"/>
                </a:cxn>
                <a:cxn ang="0">
                  <a:pos x="18" y="198"/>
                </a:cxn>
                <a:cxn ang="0">
                  <a:pos x="22" y="166"/>
                </a:cxn>
                <a:cxn ang="0">
                  <a:pos x="34" y="152"/>
                </a:cxn>
                <a:cxn ang="0">
                  <a:pos x="68" y="142"/>
                </a:cxn>
                <a:cxn ang="0">
                  <a:pos x="100" y="124"/>
                </a:cxn>
                <a:cxn ang="0">
                  <a:pos x="104" y="92"/>
                </a:cxn>
                <a:cxn ang="0">
                  <a:pos x="100" y="78"/>
                </a:cxn>
                <a:cxn ang="0">
                  <a:pos x="94" y="48"/>
                </a:cxn>
                <a:cxn ang="0">
                  <a:pos x="106" y="12"/>
                </a:cxn>
                <a:cxn ang="0">
                  <a:pos x="134" y="0"/>
                </a:cxn>
                <a:cxn ang="0">
                  <a:pos x="156" y="4"/>
                </a:cxn>
                <a:cxn ang="0">
                  <a:pos x="172" y="14"/>
                </a:cxn>
                <a:cxn ang="0">
                  <a:pos x="178" y="26"/>
                </a:cxn>
                <a:cxn ang="0">
                  <a:pos x="174" y="48"/>
                </a:cxn>
                <a:cxn ang="0">
                  <a:pos x="172" y="76"/>
                </a:cxn>
                <a:cxn ang="0">
                  <a:pos x="166" y="110"/>
                </a:cxn>
                <a:cxn ang="0">
                  <a:pos x="182" y="128"/>
                </a:cxn>
                <a:cxn ang="0">
                  <a:pos x="216" y="148"/>
                </a:cxn>
                <a:cxn ang="0">
                  <a:pos x="244" y="166"/>
                </a:cxn>
              </a:cxnLst>
              <a:rect l="0" t="0" r="r" b="b"/>
              <a:pathLst>
                <a:path w="252" h="894">
                  <a:moveTo>
                    <a:pt x="252" y="262"/>
                  </a:moveTo>
                  <a:lnTo>
                    <a:pt x="252" y="262"/>
                  </a:lnTo>
                  <a:lnTo>
                    <a:pt x="252" y="290"/>
                  </a:lnTo>
                  <a:lnTo>
                    <a:pt x="250" y="310"/>
                  </a:lnTo>
                  <a:lnTo>
                    <a:pt x="250" y="310"/>
                  </a:lnTo>
                  <a:lnTo>
                    <a:pt x="236" y="342"/>
                  </a:lnTo>
                  <a:lnTo>
                    <a:pt x="236" y="342"/>
                  </a:lnTo>
                  <a:lnTo>
                    <a:pt x="228" y="360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32" y="444"/>
                  </a:lnTo>
                  <a:lnTo>
                    <a:pt x="232" y="444"/>
                  </a:lnTo>
                  <a:lnTo>
                    <a:pt x="234" y="456"/>
                  </a:lnTo>
                  <a:lnTo>
                    <a:pt x="238" y="478"/>
                  </a:lnTo>
                  <a:lnTo>
                    <a:pt x="232" y="484"/>
                  </a:lnTo>
                  <a:lnTo>
                    <a:pt x="222" y="490"/>
                  </a:lnTo>
                  <a:lnTo>
                    <a:pt x="222" y="490"/>
                  </a:lnTo>
                  <a:lnTo>
                    <a:pt x="216" y="588"/>
                  </a:lnTo>
                  <a:lnTo>
                    <a:pt x="216" y="588"/>
                  </a:lnTo>
                  <a:lnTo>
                    <a:pt x="212" y="646"/>
                  </a:lnTo>
                  <a:lnTo>
                    <a:pt x="212" y="646"/>
                  </a:lnTo>
                  <a:lnTo>
                    <a:pt x="218" y="694"/>
                  </a:lnTo>
                  <a:lnTo>
                    <a:pt x="220" y="722"/>
                  </a:lnTo>
                  <a:lnTo>
                    <a:pt x="220" y="722"/>
                  </a:lnTo>
                  <a:lnTo>
                    <a:pt x="222" y="770"/>
                  </a:lnTo>
                  <a:lnTo>
                    <a:pt x="222" y="794"/>
                  </a:lnTo>
                  <a:lnTo>
                    <a:pt x="222" y="794"/>
                  </a:lnTo>
                  <a:lnTo>
                    <a:pt x="224" y="828"/>
                  </a:lnTo>
                  <a:lnTo>
                    <a:pt x="212" y="836"/>
                  </a:lnTo>
                  <a:lnTo>
                    <a:pt x="212" y="836"/>
                  </a:lnTo>
                  <a:lnTo>
                    <a:pt x="220" y="856"/>
                  </a:lnTo>
                  <a:lnTo>
                    <a:pt x="220" y="856"/>
                  </a:lnTo>
                  <a:lnTo>
                    <a:pt x="222" y="866"/>
                  </a:lnTo>
                  <a:lnTo>
                    <a:pt x="222" y="884"/>
                  </a:lnTo>
                  <a:lnTo>
                    <a:pt x="222" y="884"/>
                  </a:lnTo>
                  <a:lnTo>
                    <a:pt x="220" y="888"/>
                  </a:lnTo>
                  <a:lnTo>
                    <a:pt x="218" y="892"/>
                  </a:lnTo>
                  <a:lnTo>
                    <a:pt x="214" y="892"/>
                  </a:lnTo>
                  <a:lnTo>
                    <a:pt x="208" y="894"/>
                  </a:lnTo>
                  <a:lnTo>
                    <a:pt x="208" y="894"/>
                  </a:lnTo>
                  <a:lnTo>
                    <a:pt x="196" y="892"/>
                  </a:lnTo>
                  <a:lnTo>
                    <a:pt x="182" y="890"/>
                  </a:lnTo>
                  <a:lnTo>
                    <a:pt x="182" y="890"/>
                  </a:lnTo>
                  <a:lnTo>
                    <a:pt x="176" y="876"/>
                  </a:lnTo>
                  <a:lnTo>
                    <a:pt x="176" y="850"/>
                  </a:lnTo>
                  <a:lnTo>
                    <a:pt x="176" y="850"/>
                  </a:lnTo>
                  <a:lnTo>
                    <a:pt x="174" y="836"/>
                  </a:lnTo>
                  <a:lnTo>
                    <a:pt x="158" y="828"/>
                  </a:lnTo>
                  <a:lnTo>
                    <a:pt x="158" y="746"/>
                  </a:lnTo>
                  <a:lnTo>
                    <a:pt x="158" y="746"/>
                  </a:lnTo>
                  <a:lnTo>
                    <a:pt x="154" y="728"/>
                  </a:lnTo>
                  <a:lnTo>
                    <a:pt x="154" y="728"/>
                  </a:lnTo>
                  <a:lnTo>
                    <a:pt x="150" y="706"/>
                  </a:lnTo>
                  <a:lnTo>
                    <a:pt x="150" y="706"/>
                  </a:lnTo>
                  <a:lnTo>
                    <a:pt x="146" y="648"/>
                  </a:lnTo>
                  <a:lnTo>
                    <a:pt x="134" y="586"/>
                  </a:lnTo>
                  <a:lnTo>
                    <a:pt x="120" y="540"/>
                  </a:lnTo>
                  <a:lnTo>
                    <a:pt x="108" y="652"/>
                  </a:lnTo>
                  <a:lnTo>
                    <a:pt x="108" y="652"/>
                  </a:lnTo>
                  <a:lnTo>
                    <a:pt x="108" y="686"/>
                  </a:lnTo>
                  <a:lnTo>
                    <a:pt x="108" y="686"/>
                  </a:lnTo>
                  <a:lnTo>
                    <a:pt x="106" y="768"/>
                  </a:lnTo>
                  <a:lnTo>
                    <a:pt x="108" y="820"/>
                  </a:lnTo>
                  <a:lnTo>
                    <a:pt x="100" y="830"/>
                  </a:lnTo>
                  <a:lnTo>
                    <a:pt x="100" y="860"/>
                  </a:lnTo>
                  <a:lnTo>
                    <a:pt x="80" y="866"/>
                  </a:lnTo>
                  <a:lnTo>
                    <a:pt x="70" y="86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42" y="884"/>
                  </a:lnTo>
                  <a:lnTo>
                    <a:pt x="42" y="884"/>
                  </a:lnTo>
                  <a:lnTo>
                    <a:pt x="22" y="884"/>
                  </a:lnTo>
                  <a:lnTo>
                    <a:pt x="16" y="882"/>
                  </a:lnTo>
                  <a:lnTo>
                    <a:pt x="12" y="878"/>
                  </a:lnTo>
                  <a:lnTo>
                    <a:pt x="12" y="878"/>
                  </a:lnTo>
                  <a:lnTo>
                    <a:pt x="10" y="874"/>
                  </a:lnTo>
                  <a:lnTo>
                    <a:pt x="12" y="868"/>
                  </a:lnTo>
                  <a:lnTo>
                    <a:pt x="26" y="862"/>
                  </a:lnTo>
                  <a:lnTo>
                    <a:pt x="52" y="824"/>
                  </a:lnTo>
                  <a:lnTo>
                    <a:pt x="50" y="810"/>
                  </a:lnTo>
                  <a:lnTo>
                    <a:pt x="50" y="810"/>
                  </a:lnTo>
                  <a:lnTo>
                    <a:pt x="48" y="792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8" y="754"/>
                  </a:lnTo>
                  <a:lnTo>
                    <a:pt x="48" y="754"/>
                  </a:lnTo>
                  <a:lnTo>
                    <a:pt x="52" y="734"/>
                  </a:lnTo>
                  <a:lnTo>
                    <a:pt x="52" y="734"/>
                  </a:lnTo>
                  <a:lnTo>
                    <a:pt x="48" y="712"/>
                  </a:lnTo>
                  <a:lnTo>
                    <a:pt x="48" y="712"/>
                  </a:lnTo>
                  <a:lnTo>
                    <a:pt x="48" y="684"/>
                  </a:lnTo>
                  <a:lnTo>
                    <a:pt x="48" y="684"/>
                  </a:lnTo>
                  <a:lnTo>
                    <a:pt x="52" y="628"/>
                  </a:lnTo>
                  <a:lnTo>
                    <a:pt x="52" y="628"/>
                  </a:lnTo>
                  <a:lnTo>
                    <a:pt x="48" y="614"/>
                  </a:lnTo>
                  <a:lnTo>
                    <a:pt x="46" y="598"/>
                  </a:lnTo>
                  <a:lnTo>
                    <a:pt x="46" y="598"/>
                  </a:lnTo>
                  <a:lnTo>
                    <a:pt x="40" y="484"/>
                  </a:lnTo>
                  <a:lnTo>
                    <a:pt x="22" y="478"/>
                  </a:lnTo>
                  <a:lnTo>
                    <a:pt x="28" y="372"/>
                  </a:lnTo>
                  <a:lnTo>
                    <a:pt x="22" y="358"/>
                  </a:lnTo>
                  <a:lnTo>
                    <a:pt x="22" y="358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54"/>
                  </a:lnTo>
                  <a:lnTo>
                    <a:pt x="4" y="244"/>
                  </a:lnTo>
                  <a:lnTo>
                    <a:pt x="8" y="236"/>
                  </a:lnTo>
                  <a:lnTo>
                    <a:pt x="8" y="236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40" y="148"/>
                  </a:lnTo>
                  <a:lnTo>
                    <a:pt x="46" y="146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80" y="138"/>
                  </a:lnTo>
                  <a:lnTo>
                    <a:pt x="100" y="124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48"/>
                  </a:lnTo>
                  <a:lnTo>
                    <a:pt x="94" y="42"/>
                  </a:lnTo>
                  <a:lnTo>
                    <a:pt x="100" y="2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22" y="4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6" y="0"/>
                  </a:lnTo>
                  <a:lnTo>
                    <a:pt x="156" y="4"/>
                  </a:lnTo>
                  <a:lnTo>
                    <a:pt x="164" y="8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76" y="18"/>
                  </a:lnTo>
                  <a:lnTo>
                    <a:pt x="178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68" y="98"/>
                  </a:lnTo>
                  <a:lnTo>
                    <a:pt x="166" y="110"/>
                  </a:lnTo>
                  <a:lnTo>
                    <a:pt x="166" y="110"/>
                  </a:lnTo>
                  <a:lnTo>
                    <a:pt x="174" y="122"/>
                  </a:lnTo>
                  <a:lnTo>
                    <a:pt x="178" y="126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96" y="138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4" y="154"/>
                  </a:lnTo>
                  <a:lnTo>
                    <a:pt x="244" y="166"/>
                  </a:lnTo>
                  <a:lnTo>
                    <a:pt x="252" y="216"/>
                  </a:lnTo>
                  <a:lnTo>
                    <a:pt x="252" y="2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 userDrawn="1"/>
          </p:nvSpPr>
          <p:spPr bwMode="auto">
            <a:xfrm>
              <a:off x="5966634" y="2908500"/>
              <a:ext cx="1541046" cy="3644699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86" y="0"/>
                </a:cxn>
                <a:cxn ang="0">
                  <a:pos x="126" y="10"/>
                </a:cxn>
                <a:cxn ang="0">
                  <a:pos x="152" y="46"/>
                </a:cxn>
                <a:cxn ang="0">
                  <a:pos x="150" y="72"/>
                </a:cxn>
                <a:cxn ang="0">
                  <a:pos x="132" y="88"/>
                </a:cxn>
                <a:cxn ang="0">
                  <a:pos x="130" y="100"/>
                </a:cxn>
                <a:cxn ang="0">
                  <a:pos x="100" y="136"/>
                </a:cxn>
                <a:cxn ang="0">
                  <a:pos x="106" y="146"/>
                </a:cxn>
                <a:cxn ang="0">
                  <a:pos x="120" y="150"/>
                </a:cxn>
                <a:cxn ang="0">
                  <a:pos x="146" y="194"/>
                </a:cxn>
                <a:cxn ang="0">
                  <a:pos x="170" y="264"/>
                </a:cxn>
                <a:cxn ang="0">
                  <a:pos x="196" y="354"/>
                </a:cxn>
                <a:cxn ang="0">
                  <a:pos x="304" y="556"/>
                </a:cxn>
                <a:cxn ang="0">
                  <a:pos x="320" y="618"/>
                </a:cxn>
                <a:cxn ang="0">
                  <a:pos x="314" y="696"/>
                </a:cxn>
                <a:cxn ang="0">
                  <a:pos x="314" y="784"/>
                </a:cxn>
                <a:cxn ang="0">
                  <a:pos x="318" y="806"/>
                </a:cxn>
                <a:cxn ang="0">
                  <a:pos x="372" y="850"/>
                </a:cxn>
                <a:cxn ang="0">
                  <a:pos x="378" y="856"/>
                </a:cxn>
                <a:cxn ang="0">
                  <a:pos x="344" y="876"/>
                </a:cxn>
                <a:cxn ang="0">
                  <a:pos x="280" y="870"/>
                </a:cxn>
                <a:cxn ang="0">
                  <a:pos x="254" y="864"/>
                </a:cxn>
                <a:cxn ang="0">
                  <a:pos x="248" y="838"/>
                </a:cxn>
                <a:cxn ang="0">
                  <a:pos x="254" y="818"/>
                </a:cxn>
                <a:cxn ang="0">
                  <a:pos x="260" y="766"/>
                </a:cxn>
                <a:cxn ang="0">
                  <a:pos x="264" y="640"/>
                </a:cxn>
                <a:cxn ang="0">
                  <a:pos x="254" y="606"/>
                </a:cxn>
                <a:cxn ang="0">
                  <a:pos x="232" y="608"/>
                </a:cxn>
                <a:cxn ang="0">
                  <a:pos x="126" y="672"/>
                </a:cxn>
                <a:cxn ang="0">
                  <a:pos x="124" y="790"/>
                </a:cxn>
                <a:cxn ang="0">
                  <a:pos x="134" y="830"/>
                </a:cxn>
                <a:cxn ang="0">
                  <a:pos x="162" y="880"/>
                </a:cxn>
                <a:cxn ang="0">
                  <a:pos x="144" y="894"/>
                </a:cxn>
                <a:cxn ang="0">
                  <a:pos x="102" y="892"/>
                </a:cxn>
                <a:cxn ang="0">
                  <a:pos x="76" y="880"/>
                </a:cxn>
                <a:cxn ang="0">
                  <a:pos x="70" y="868"/>
                </a:cxn>
                <a:cxn ang="0">
                  <a:pos x="76" y="830"/>
                </a:cxn>
                <a:cxn ang="0">
                  <a:pos x="68" y="722"/>
                </a:cxn>
                <a:cxn ang="0">
                  <a:pos x="66" y="632"/>
                </a:cxn>
                <a:cxn ang="0">
                  <a:pos x="56" y="614"/>
                </a:cxn>
                <a:cxn ang="0">
                  <a:pos x="60" y="572"/>
                </a:cxn>
                <a:cxn ang="0">
                  <a:pos x="58" y="484"/>
                </a:cxn>
                <a:cxn ang="0">
                  <a:pos x="6" y="374"/>
                </a:cxn>
                <a:cxn ang="0">
                  <a:pos x="4" y="178"/>
                </a:cxn>
                <a:cxn ang="0">
                  <a:pos x="10" y="150"/>
                </a:cxn>
                <a:cxn ang="0">
                  <a:pos x="18" y="114"/>
                </a:cxn>
                <a:cxn ang="0">
                  <a:pos x="28" y="94"/>
                </a:cxn>
                <a:cxn ang="0">
                  <a:pos x="38" y="80"/>
                </a:cxn>
                <a:cxn ang="0">
                  <a:pos x="44" y="50"/>
                </a:cxn>
                <a:cxn ang="0">
                  <a:pos x="38" y="284"/>
                </a:cxn>
                <a:cxn ang="0">
                  <a:pos x="42" y="370"/>
                </a:cxn>
                <a:cxn ang="0">
                  <a:pos x="54" y="422"/>
                </a:cxn>
                <a:cxn ang="0">
                  <a:pos x="70" y="390"/>
                </a:cxn>
                <a:cxn ang="0">
                  <a:pos x="74" y="340"/>
                </a:cxn>
                <a:cxn ang="0">
                  <a:pos x="50" y="262"/>
                </a:cxn>
                <a:cxn ang="0">
                  <a:pos x="44" y="242"/>
                </a:cxn>
                <a:cxn ang="0">
                  <a:pos x="38" y="266"/>
                </a:cxn>
              </a:cxnLst>
              <a:rect l="0" t="0" r="r" b="b"/>
              <a:pathLst>
                <a:path w="378" h="894">
                  <a:moveTo>
                    <a:pt x="46" y="44"/>
                  </a:moveTo>
                  <a:lnTo>
                    <a:pt x="46" y="44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14"/>
                  </a:lnTo>
                  <a:lnTo>
                    <a:pt x="70" y="8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6" y="10"/>
                  </a:lnTo>
                  <a:lnTo>
                    <a:pt x="136" y="18"/>
                  </a:lnTo>
                  <a:lnTo>
                    <a:pt x="144" y="26"/>
                  </a:lnTo>
                  <a:lnTo>
                    <a:pt x="148" y="34"/>
                  </a:lnTo>
                  <a:lnTo>
                    <a:pt x="152" y="4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66"/>
                  </a:lnTo>
                  <a:lnTo>
                    <a:pt x="150" y="72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30" y="100"/>
                  </a:lnTo>
                  <a:lnTo>
                    <a:pt x="124" y="108"/>
                  </a:lnTo>
                  <a:lnTo>
                    <a:pt x="114" y="120"/>
                  </a:lnTo>
                  <a:lnTo>
                    <a:pt x="100" y="13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40"/>
                  </a:lnTo>
                  <a:lnTo>
                    <a:pt x="102" y="144"/>
                  </a:lnTo>
                  <a:lnTo>
                    <a:pt x="106" y="146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6" y="148"/>
                  </a:lnTo>
                  <a:lnTo>
                    <a:pt x="120" y="150"/>
                  </a:lnTo>
                  <a:lnTo>
                    <a:pt x="124" y="154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46" y="194"/>
                  </a:lnTo>
                  <a:lnTo>
                    <a:pt x="154" y="204"/>
                  </a:lnTo>
                  <a:lnTo>
                    <a:pt x="162" y="210"/>
                  </a:lnTo>
                  <a:lnTo>
                    <a:pt x="162" y="210"/>
                  </a:lnTo>
                  <a:lnTo>
                    <a:pt x="170" y="264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82" y="324"/>
                  </a:lnTo>
                  <a:lnTo>
                    <a:pt x="196" y="354"/>
                  </a:lnTo>
                  <a:lnTo>
                    <a:pt x="240" y="442"/>
                  </a:lnTo>
                  <a:lnTo>
                    <a:pt x="240" y="442"/>
                  </a:lnTo>
                  <a:lnTo>
                    <a:pt x="286" y="528"/>
                  </a:lnTo>
                  <a:lnTo>
                    <a:pt x="304" y="556"/>
                  </a:lnTo>
                  <a:lnTo>
                    <a:pt x="316" y="578"/>
                  </a:lnTo>
                  <a:lnTo>
                    <a:pt x="316" y="578"/>
                  </a:lnTo>
                  <a:lnTo>
                    <a:pt x="320" y="596"/>
                  </a:lnTo>
                  <a:lnTo>
                    <a:pt x="320" y="618"/>
                  </a:lnTo>
                  <a:lnTo>
                    <a:pt x="320" y="618"/>
                  </a:lnTo>
                  <a:lnTo>
                    <a:pt x="318" y="648"/>
                  </a:lnTo>
                  <a:lnTo>
                    <a:pt x="314" y="696"/>
                  </a:lnTo>
                  <a:lnTo>
                    <a:pt x="314" y="696"/>
                  </a:lnTo>
                  <a:lnTo>
                    <a:pt x="312" y="740"/>
                  </a:lnTo>
                  <a:lnTo>
                    <a:pt x="312" y="772"/>
                  </a:lnTo>
                  <a:lnTo>
                    <a:pt x="312" y="784"/>
                  </a:lnTo>
                  <a:lnTo>
                    <a:pt x="314" y="784"/>
                  </a:lnTo>
                  <a:lnTo>
                    <a:pt x="314" y="784"/>
                  </a:lnTo>
                  <a:lnTo>
                    <a:pt x="316" y="796"/>
                  </a:lnTo>
                  <a:lnTo>
                    <a:pt x="318" y="806"/>
                  </a:lnTo>
                  <a:lnTo>
                    <a:pt x="318" y="806"/>
                  </a:lnTo>
                  <a:lnTo>
                    <a:pt x="326" y="822"/>
                  </a:lnTo>
                  <a:lnTo>
                    <a:pt x="338" y="836"/>
                  </a:lnTo>
                  <a:lnTo>
                    <a:pt x="354" y="844"/>
                  </a:lnTo>
                  <a:lnTo>
                    <a:pt x="372" y="850"/>
                  </a:lnTo>
                  <a:lnTo>
                    <a:pt x="372" y="850"/>
                  </a:lnTo>
                  <a:lnTo>
                    <a:pt x="376" y="852"/>
                  </a:lnTo>
                  <a:lnTo>
                    <a:pt x="378" y="856"/>
                  </a:lnTo>
                  <a:lnTo>
                    <a:pt x="378" y="856"/>
                  </a:lnTo>
                  <a:lnTo>
                    <a:pt x="376" y="866"/>
                  </a:lnTo>
                  <a:lnTo>
                    <a:pt x="370" y="872"/>
                  </a:lnTo>
                  <a:lnTo>
                    <a:pt x="358" y="874"/>
                  </a:lnTo>
                  <a:lnTo>
                    <a:pt x="344" y="876"/>
                  </a:lnTo>
                  <a:lnTo>
                    <a:pt x="344" y="876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280" y="870"/>
                  </a:lnTo>
                  <a:lnTo>
                    <a:pt x="280" y="870"/>
                  </a:lnTo>
                  <a:lnTo>
                    <a:pt x="268" y="870"/>
                  </a:lnTo>
                  <a:lnTo>
                    <a:pt x="260" y="868"/>
                  </a:lnTo>
                  <a:lnTo>
                    <a:pt x="254" y="864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52"/>
                  </a:lnTo>
                  <a:lnTo>
                    <a:pt x="248" y="838"/>
                  </a:lnTo>
                  <a:lnTo>
                    <a:pt x="248" y="838"/>
                  </a:lnTo>
                  <a:lnTo>
                    <a:pt x="250" y="828"/>
                  </a:lnTo>
                  <a:lnTo>
                    <a:pt x="254" y="818"/>
                  </a:lnTo>
                  <a:lnTo>
                    <a:pt x="254" y="818"/>
                  </a:lnTo>
                  <a:lnTo>
                    <a:pt x="260" y="804"/>
                  </a:lnTo>
                  <a:lnTo>
                    <a:pt x="260" y="804"/>
                  </a:lnTo>
                  <a:lnTo>
                    <a:pt x="260" y="766"/>
                  </a:lnTo>
                  <a:lnTo>
                    <a:pt x="260" y="766"/>
                  </a:lnTo>
                  <a:lnTo>
                    <a:pt x="262" y="702"/>
                  </a:lnTo>
                  <a:lnTo>
                    <a:pt x="262" y="702"/>
                  </a:lnTo>
                  <a:lnTo>
                    <a:pt x="264" y="640"/>
                  </a:lnTo>
                  <a:lnTo>
                    <a:pt x="264" y="640"/>
                  </a:lnTo>
                  <a:lnTo>
                    <a:pt x="262" y="624"/>
                  </a:lnTo>
                  <a:lnTo>
                    <a:pt x="258" y="610"/>
                  </a:lnTo>
                  <a:lnTo>
                    <a:pt x="258" y="610"/>
                  </a:lnTo>
                  <a:lnTo>
                    <a:pt x="254" y="606"/>
                  </a:lnTo>
                  <a:lnTo>
                    <a:pt x="246" y="606"/>
                  </a:lnTo>
                  <a:lnTo>
                    <a:pt x="246" y="606"/>
                  </a:lnTo>
                  <a:lnTo>
                    <a:pt x="232" y="608"/>
                  </a:lnTo>
                  <a:lnTo>
                    <a:pt x="232" y="608"/>
                  </a:lnTo>
                  <a:lnTo>
                    <a:pt x="136" y="628"/>
                  </a:lnTo>
                  <a:lnTo>
                    <a:pt x="136" y="628"/>
                  </a:lnTo>
                  <a:lnTo>
                    <a:pt x="130" y="648"/>
                  </a:lnTo>
                  <a:lnTo>
                    <a:pt x="126" y="672"/>
                  </a:lnTo>
                  <a:lnTo>
                    <a:pt x="124" y="702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24" y="790"/>
                  </a:lnTo>
                  <a:lnTo>
                    <a:pt x="124" y="790"/>
                  </a:lnTo>
                  <a:lnTo>
                    <a:pt x="126" y="806"/>
                  </a:lnTo>
                  <a:lnTo>
                    <a:pt x="130" y="818"/>
                  </a:lnTo>
                  <a:lnTo>
                    <a:pt x="134" y="830"/>
                  </a:lnTo>
                  <a:lnTo>
                    <a:pt x="140" y="840"/>
                  </a:lnTo>
                  <a:lnTo>
                    <a:pt x="140" y="840"/>
                  </a:lnTo>
                  <a:lnTo>
                    <a:pt x="152" y="860"/>
                  </a:lnTo>
                  <a:lnTo>
                    <a:pt x="162" y="880"/>
                  </a:lnTo>
                  <a:lnTo>
                    <a:pt x="162" y="880"/>
                  </a:lnTo>
                  <a:lnTo>
                    <a:pt x="160" y="886"/>
                  </a:lnTo>
                  <a:lnTo>
                    <a:pt x="154" y="892"/>
                  </a:lnTo>
                  <a:lnTo>
                    <a:pt x="144" y="894"/>
                  </a:lnTo>
                  <a:lnTo>
                    <a:pt x="132" y="894"/>
                  </a:lnTo>
                  <a:lnTo>
                    <a:pt x="132" y="894"/>
                  </a:lnTo>
                  <a:lnTo>
                    <a:pt x="116" y="894"/>
                  </a:lnTo>
                  <a:lnTo>
                    <a:pt x="102" y="892"/>
                  </a:lnTo>
                  <a:lnTo>
                    <a:pt x="90" y="888"/>
                  </a:lnTo>
                  <a:lnTo>
                    <a:pt x="80" y="882"/>
                  </a:lnTo>
                  <a:lnTo>
                    <a:pt x="80" y="882"/>
                  </a:lnTo>
                  <a:lnTo>
                    <a:pt x="76" y="880"/>
                  </a:lnTo>
                  <a:lnTo>
                    <a:pt x="74" y="876"/>
                  </a:lnTo>
                  <a:lnTo>
                    <a:pt x="72" y="872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4" y="848"/>
                  </a:lnTo>
                  <a:lnTo>
                    <a:pt x="74" y="848"/>
                  </a:lnTo>
                  <a:lnTo>
                    <a:pt x="76" y="830"/>
                  </a:lnTo>
                  <a:lnTo>
                    <a:pt x="76" y="830"/>
                  </a:lnTo>
                  <a:lnTo>
                    <a:pt x="72" y="776"/>
                  </a:lnTo>
                  <a:lnTo>
                    <a:pt x="72" y="776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70" y="676"/>
                  </a:lnTo>
                  <a:lnTo>
                    <a:pt x="74" y="632"/>
                  </a:lnTo>
                  <a:lnTo>
                    <a:pt x="74" y="632"/>
                  </a:lnTo>
                  <a:lnTo>
                    <a:pt x="66" y="632"/>
                  </a:lnTo>
                  <a:lnTo>
                    <a:pt x="60" y="628"/>
                  </a:lnTo>
                  <a:lnTo>
                    <a:pt x="56" y="622"/>
                  </a:lnTo>
                  <a:lnTo>
                    <a:pt x="56" y="614"/>
                  </a:lnTo>
                  <a:lnTo>
                    <a:pt x="56" y="614"/>
                  </a:lnTo>
                  <a:lnTo>
                    <a:pt x="58" y="594"/>
                  </a:lnTo>
                  <a:lnTo>
                    <a:pt x="58" y="594"/>
                  </a:lnTo>
                  <a:lnTo>
                    <a:pt x="60" y="572"/>
                  </a:lnTo>
                  <a:lnTo>
                    <a:pt x="60" y="572"/>
                  </a:lnTo>
                  <a:lnTo>
                    <a:pt x="58" y="528"/>
                  </a:lnTo>
                  <a:lnTo>
                    <a:pt x="58" y="528"/>
                  </a:lnTo>
                  <a:lnTo>
                    <a:pt x="58" y="484"/>
                  </a:lnTo>
                  <a:lnTo>
                    <a:pt x="58" y="484"/>
                  </a:lnTo>
                  <a:lnTo>
                    <a:pt x="46" y="462"/>
                  </a:lnTo>
                  <a:lnTo>
                    <a:pt x="24" y="418"/>
                  </a:lnTo>
                  <a:lnTo>
                    <a:pt x="24" y="418"/>
                  </a:lnTo>
                  <a:lnTo>
                    <a:pt x="6" y="374"/>
                  </a:lnTo>
                  <a:lnTo>
                    <a:pt x="0" y="35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4" y="178"/>
                  </a:lnTo>
                  <a:lnTo>
                    <a:pt x="6" y="170"/>
                  </a:lnTo>
                  <a:lnTo>
                    <a:pt x="8" y="16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40"/>
                  </a:lnTo>
                  <a:lnTo>
                    <a:pt x="12" y="130"/>
                  </a:lnTo>
                  <a:lnTo>
                    <a:pt x="14" y="120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24" y="10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88"/>
                  </a:lnTo>
                  <a:lnTo>
                    <a:pt x="30" y="84"/>
                  </a:lnTo>
                  <a:lnTo>
                    <a:pt x="34" y="80"/>
                  </a:lnTo>
                  <a:lnTo>
                    <a:pt x="38" y="80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2" y="58"/>
                  </a:lnTo>
                  <a:lnTo>
                    <a:pt x="44" y="50"/>
                  </a:lnTo>
                  <a:lnTo>
                    <a:pt x="46" y="44"/>
                  </a:lnTo>
                  <a:lnTo>
                    <a:pt x="46" y="44"/>
                  </a:lnTo>
                  <a:close/>
                  <a:moveTo>
                    <a:pt x="38" y="284"/>
                  </a:moveTo>
                  <a:lnTo>
                    <a:pt x="38" y="284"/>
                  </a:lnTo>
                  <a:lnTo>
                    <a:pt x="36" y="302"/>
                  </a:lnTo>
                  <a:lnTo>
                    <a:pt x="36" y="302"/>
                  </a:lnTo>
                  <a:lnTo>
                    <a:pt x="38" y="332"/>
                  </a:lnTo>
                  <a:lnTo>
                    <a:pt x="42" y="370"/>
                  </a:lnTo>
                  <a:lnTo>
                    <a:pt x="42" y="370"/>
                  </a:lnTo>
                  <a:lnTo>
                    <a:pt x="46" y="392"/>
                  </a:lnTo>
                  <a:lnTo>
                    <a:pt x="48" y="410"/>
                  </a:lnTo>
                  <a:lnTo>
                    <a:pt x="54" y="422"/>
                  </a:lnTo>
                  <a:lnTo>
                    <a:pt x="58" y="428"/>
                  </a:lnTo>
                  <a:lnTo>
                    <a:pt x="58" y="428"/>
                  </a:lnTo>
                  <a:lnTo>
                    <a:pt x="64" y="410"/>
                  </a:lnTo>
                  <a:lnTo>
                    <a:pt x="70" y="390"/>
                  </a:lnTo>
                  <a:lnTo>
                    <a:pt x="74" y="368"/>
                  </a:lnTo>
                  <a:lnTo>
                    <a:pt x="74" y="346"/>
                  </a:lnTo>
                  <a:lnTo>
                    <a:pt x="74" y="340"/>
                  </a:lnTo>
                  <a:lnTo>
                    <a:pt x="74" y="340"/>
                  </a:lnTo>
                  <a:lnTo>
                    <a:pt x="66" y="328"/>
                  </a:lnTo>
                  <a:lnTo>
                    <a:pt x="60" y="312"/>
                  </a:lnTo>
                  <a:lnTo>
                    <a:pt x="54" y="290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48" y="248"/>
                  </a:lnTo>
                  <a:lnTo>
                    <a:pt x="46" y="244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42" y="258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38" y="284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auto">
            <a:xfrm>
              <a:off x="7364125" y="2879927"/>
              <a:ext cx="872442" cy="3644697"/>
            </a:xfrm>
            <a:custGeom>
              <a:avLst/>
              <a:gdLst/>
              <a:ahLst/>
              <a:cxnLst>
                <a:cxn ang="0">
                  <a:pos x="210" y="154"/>
                </a:cxn>
                <a:cxn ang="0">
                  <a:pos x="200" y="164"/>
                </a:cxn>
                <a:cxn ang="0">
                  <a:pos x="210" y="168"/>
                </a:cxn>
                <a:cxn ang="0">
                  <a:pos x="204" y="210"/>
                </a:cxn>
                <a:cxn ang="0">
                  <a:pos x="210" y="310"/>
                </a:cxn>
                <a:cxn ang="0">
                  <a:pos x="204" y="322"/>
                </a:cxn>
                <a:cxn ang="0">
                  <a:pos x="200" y="394"/>
                </a:cxn>
                <a:cxn ang="0">
                  <a:pos x="192" y="422"/>
                </a:cxn>
                <a:cxn ang="0">
                  <a:pos x="200" y="470"/>
                </a:cxn>
                <a:cxn ang="0">
                  <a:pos x="180" y="492"/>
                </a:cxn>
                <a:cxn ang="0">
                  <a:pos x="168" y="554"/>
                </a:cxn>
                <a:cxn ang="0">
                  <a:pos x="166" y="650"/>
                </a:cxn>
                <a:cxn ang="0">
                  <a:pos x="170" y="798"/>
                </a:cxn>
                <a:cxn ang="0">
                  <a:pos x="182" y="834"/>
                </a:cxn>
                <a:cxn ang="0">
                  <a:pos x="170" y="874"/>
                </a:cxn>
                <a:cxn ang="0">
                  <a:pos x="164" y="872"/>
                </a:cxn>
                <a:cxn ang="0">
                  <a:pos x="160" y="862"/>
                </a:cxn>
                <a:cxn ang="0">
                  <a:pos x="146" y="894"/>
                </a:cxn>
                <a:cxn ang="0">
                  <a:pos x="138" y="876"/>
                </a:cxn>
                <a:cxn ang="0">
                  <a:pos x="130" y="864"/>
                </a:cxn>
                <a:cxn ang="0">
                  <a:pos x="106" y="892"/>
                </a:cxn>
                <a:cxn ang="0">
                  <a:pos x="78" y="894"/>
                </a:cxn>
                <a:cxn ang="0">
                  <a:pos x="66" y="878"/>
                </a:cxn>
                <a:cxn ang="0">
                  <a:pos x="82" y="872"/>
                </a:cxn>
                <a:cxn ang="0">
                  <a:pos x="94" y="850"/>
                </a:cxn>
                <a:cxn ang="0">
                  <a:pos x="98" y="820"/>
                </a:cxn>
                <a:cxn ang="0">
                  <a:pos x="82" y="738"/>
                </a:cxn>
                <a:cxn ang="0">
                  <a:pos x="72" y="666"/>
                </a:cxn>
                <a:cxn ang="0">
                  <a:pos x="42" y="526"/>
                </a:cxn>
                <a:cxn ang="0">
                  <a:pos x="28" y="486"/>
                </a:cxn>
                <a:cxn ang="0">
                  <a:pos x="4" y="456"/>
                </a:cxn>
                <a:cxn ang="0">
                  <a:pos x="0" y="404"/>
                </a:cxn>
                <a:cxn ang="0">
                  <a:pos x="30" y="310"/>
                </a:cxn>
                <a:cxn ang="0">
                  <a:pos x="32" y="278"/>
                </a:cxn>
                <a:cxn ang="0">
                  <a:pos x="40" y="248"/>
                </a:cxn>
                <a:cxn ang="0">
                  <a:pos x="32" y="226"/>
                </a:cxn>
                <a:cxn ang="0">
                  <a:pos x="50" y="198"/>
                </a:cxn>
                <a:cxn ang="0">
                  <a:pos x="54" y="180"/>
                </a:cxn>
                <a:cxn ang="0">
                  <a:pos x="44" y="146"/>
                </a:cxn>
                <a:cxn ang="0">
                  <a:pos x="34" y="96"/>
                </a:cxn>
                <a:cxn ang="0">
                  <a:pos x="24" y="50"/>
                </a:cxn>
                <a:cxn ang="0">
                  <a:pos x="54" y="16"/>
                </a:cxn>
                <a:cxn ang="0">
                  <a:pos x="74" y="6"/>
                </a:cxn>
                <a:cxn ang="0">
                  <a:pos x="102" y="0"/>
                </a:cxn>
                <a:cxn ang="0">
                  <a:pos x="124" y="12"/>
                </a:cxn>
                <a:cxn ang="0">
                  <a:pos x="156" y="52"/>
                </a:cxn>
                <a:cxn ang="0">
                  <a:pos x="166" y="84"/>
                </a:cxn>
                <a:cxn ang="0">
                  <a:pos x="178" y="118"/>
                </a:cxn>
                <a:cxn ang="0">
                  <a:pos x="192" y="140"/>
                </a:cxn>
                <a:cxn ang="0">
                  <a:pos x="206" y="146"/>
                </a:cxn>
                <a:cxn ang="0">
                  <a:pos x="146" y="770"/>
                </a:cxn>
                <a:cxn ang="0">
                  <a:pos x="132" y="710"/>
                </a:cxn>
                <a:cxn ang="0">
                  <a:pos x="126" y="734"/>
                </a:cxn>
                <a:cxn ang="0">
                  <a:pos x="128" y="788"/>
                </a:cxn>
                <a:cxn ang="0">
                  <a:pos x="140" y="810"/>
                </a:cxn>
                <a:cxn ang="0">
                  <a:pos x="146" y="780"/>
                </a:cxn>
                <a:cxn ang="0">
                  <a:pos x="176" y="324"/>
                </a:cxn>
                <a:cxn ang="0">
                  <a:pos x="166" y="262"/>
                </a:cxn>
                <a:cxn ang="0">
                  <a:pos x="142" y="304"/>
                </a:cxn>
                <a:cxn ang="0">
                  <a:pos x="138" y="318"/>
                </a:cxn>
                <a:cxn ang="0">
                  <a:pos x="140" y="338"/>
                </a:cxn>
                <a:cxn ang="0">
                  <a:pos x="172" y="380"/>
                </a:cxn>
                <a:cxn ang="0">
                  <a:pos x="176" y="324"/>
                </a:cxn>
              </a:cxnLst>
              <a:rect l="0" t="0" r="r" b="b"/>
              <a:pathLst>
                <a:path w="214" h="894">
                  <a:moveTo>
                    <a:pt x="214" y="148"/>
                  </a:moveTo>
                  <a:lnTo>
                    <a:pt x="214" y="148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202" y="166"/>
                  </a:lnTo>
                  <a:lnTo>
                    <a:pt x="210" y="168"/>
                  </a:lnTo>
                  <a:lnTo>
                    <a:pt x="210" y="168"/>
                  </a:lnTo>
                  <a:lnTo>
                    <a:pt x="200" y="180"/>
                  </a:lnTo>
                  <a:lnTo>
                    <a:pt x="200" y="180"/>
                  </a:lnTo>
                  <a:lnTo>
                    <a:pt x="202" y="194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66"/>
                  </a:lnTo>
                  <a:lnTo>
                    <a:pt x="204" y="366"/>
                  </a:lnTo>
                  <a:lnTo>
                    <a:pt x="202" y="382"/>
                  </a:lnTo>
                  <a:lnTo>
                    <a:pt x="200" y="394"/>
                  </a:lnTo>
                  <a:lnTo>
                    <a:pt x="196" y="404"/>
                  </a:lnTo>
                  <a:lnTo>
                    <a:pt x="192" y="410"/>
                  </a:lnTo>
                  <a:lnTo>
                    <a:pt x="192" y="410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8" y="446"/>
                  </a:lnTo>
                  <a:lnTo>
                    <a:pt x="200" y="448"/>
                  </a:lnTo>
                  <a:lnTo>
                    <a:pt x="200" y="470"/>
                  </a:lnTo>
                  <a:lnTo>
                    <a:pt x="200" y="470"/>
                  </a:lnTo>
                  <a:lnTo>
                    <a:pt x="194" y="480"/>
                  </a:lnTo>
                  <a:lnTo>
                    <a:pt x="188" y="486"/>
                  </a:lnTo>
                  <a:lnTo>
                    <a:pt x="180" y="492"/>
                  </a:lnTo>
                  <a:lnTo>
                    <a:pt x="170" y="496"/>
                  </a:lnTo>
                  <a:lnTo>
                    <a:pt x="170" y="496"/>
                  </a:lnTo>
                  <a:lnTo>
                    <a:pt x="168" y="554"/>
                  </a:lnTo>
                  <a:lnTo>
                    <a:pt x="168" y="554"/>
                  </a:lnTo>
                  <a:lnTo>
                    <a:pt x="164" y="612"/>
                  </a:lnTo>
                  <a:lnTo>
                    <a:pt x="164" y="612"/>
                  </a:lnTo>
                  <a:lnTo>
                    <a:pt x="166" y="650"/>
                  </a:lnTo>
                  <a:lnTo>
                    <a:pt x="166" y="650"/>
                  </a:lnTo>
                  <a:lnTo>
                    <a:pt x="168" y="688"/>
                  </a:lnTo>
                  <a:lnTo>
                    <a:pt x="168" y="688"/>
                  </a:lnTo>
                  <a:lnTo>
                    <a:pt x="168" y="734"/>
                  </a:lnTo>
                  <a:lnTo>
                    <a:pt x="170" y="798"/>
                  </a:lnTo>
                  <a:lnTo>
                    <a:pt x="172" y="800"/>
                  </a:lnTo>
                  <a:lnTo>
                    <a:pt x="172" y="800"/>
                  </a:lnTo>
                  <a:lnTo>
                    <a:pt x="182" y="834"/>
                  </a:lnTo>
                  <a:lnTo>
                    <a:pt x="182" y="834"/>
                  </a:lnTo>
                  <a:lnTo>
                    <a:pt x="174" y="852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74"/>
                  </a:lnTo>
                  <a:lnTo>
                    <a:pt x="168" y="876"/>
                  </a:lnTo>
                  <a:lnTo>
                    <a:pt x="168" y="876"/>
                  </a:lnTo>
                  <a:lnTo>
                    <a:pt x="166" y="874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64" y="866"/>
                  </a:lnTo>
                  <a:lnTo>
                    <a:pt x="160" y="862"/>
                  </a:lnTo>
                  <a:lnTo>
                    <a:pt x="160" y="862"/>
                  </a:lnTo>
                  <a:lnTo>
                    <a:pt x="146" y="870"/>
                  </a:lnTo>
                  <a:lnTo>
                    <a:pt x="146" y="872"/>
                  </a:lnTo>
                  <a:lnTo>
                    <a:pt x="146" y="894"/>
                  </a:lnTo>
                  <a:lnTo>
                    <a:pt x="146" y="894"/>
                  </a:lnTo>
                  <a:lnTo>
                    <a:pt x="140" y="894"/>
                  </a:lnTo>
                  <a:lnTo>
                    <a:pt x="138" y="890"/>
                  </a:lnTo>
                  <a:lnTo>
                    <a:pt x="138" y="890"/>
                  </a:lnTo>
                  <a:lnTo>
                    <a:pt x="138" y="876"/>
                  </a:lnTo>
                  <a:lnTo>
                    <a:pt x="138" y="876"/>
                  </a:lnTo>
                  <a:lnTo>
                    <a:pt x="136" y="868"/>
                  </a:lnTo>
                  <a:lnTo>
                    <a:pt x="130" y="864"/>
                  </a:lnTo>
                  <a:lnTo>
                    <a:pt x="130" y="864"/>
                  </a:lnTo>
                  <a:lnTo>
                    <a:pt x="118" y="880"/>
                  </a:lnTo>
                  <a:lnTo>
                    <a:pt x="118" y="880"/>
                  </a:lnTo>
                  <a:lnTo>
                    <a:pt x="112" y="886"/>
                  </a:lnTo>
                  <a:lnTo>
                    <a:pt x="106" y="892"/>
                  </a:lnTo>
                  <a:lnTo>
                    <a:pt x="98" y="894"/>
                  </a:lnTo>
                  <a:lnTo>
                    <a:pt x="90" y="894"/>
                  </a:lnTo>
                  <a:lnTo>
                    <a:pt x="90" y="894"/>
                  </a:lnTo>
                  <a:lnTo>
                    <a:pt x="78" y="894"/>
                  </a:lnTo>
                  <a:lnTo>
                    <a:pt x="70" y="88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66" y="878"/>
                  </a:lnTo>
                  <a:lnTo>
                    <a:pt x="66" y="878"/>
                  </a:lnTo>
                  <a:lnTo>
                    <a:pt x="70" y="874"/>
                  </a:lnTo>
                  <a:lnTo>
                    <a:pt x="70" y="874"/>
                  </a:lnTo>
                  <a:lnTo>
                    <a:pt x="82" y="872"/>
                  </a:lnTo>
                  <a:lnTo>
                    <a:pt x="82" y="872"/>
                  </a:lnTo>
                  <a:lnTo>
                    <a:pt x="86" y="870"/>
                  </a:lnTo>
                  <a:lnTo>
                    <a:pt x="88" y="866"/>
                  </a:lnTo>
                  <a:lnTo>
                    <a:pt x="94" y="850"/>
                  </a:lnTo>
                  <a:lnTo>
                    <a:pt x="94" y="850"/>
                  </a:lnTo>
                  <a:lnTo>
                    <a:pt x="98" y="834"/>
                  </a:lnTo>
                  <a:lnTo>
                    <a:pt x="98" y="820"/>
                  </a:lnTo>
                  <a:lnTo>
                    <a:pt x="98" y="820"/>
                  </a:lnTo>
                  <a:lnTo>
                    <a:pt x="98" y="802"/>
                  </a:lnTo>
                  <a:lnTo>
                    <a:pt x="94" y="782"/>
                  </a:lnTo>
                  <a:lnTo>
                    <a:pt x="90" y="762"/>
                  </a:lnTo>
                  <a:lnTo>
                    <a:pt x="82" y="738"/>
                  </a:lnTo>
                  <a:lnTo>
                    <a:pt x="82" y="738"/>
                  </a:lnTo>
                  <a:lnTo>
                    <a:pt x="78" y="708"/>
                  </a:lnTo>
                  <a:lnTo>
                    <a:pt x="72" y="666"/>
                  </a:lnTo>
                  <a:lnTo>
                    <a:pt x="72" y="666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46" y="562"/>
                  </a:lnTo>
                  <a:lnTo>
                    <a:pt x="42" y="526"/>
                  </a:lnTo>
                  <a:lnTo>
                    <a:pt x="42" y="526"/>
                  </a:lnTo>
                  <a:lnTo>
                    <a:pt x="30" y="488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14" y="484"/>
                  </a:lnTo>
                  <a:lnTo>
                    <a:pt x="14" y="484"/>
                  </a:lnTo>
                  <a:lnTo>
                    <a:pt x="8" y="472"/>
                  </a:lnTo>
                  <a:lnTo>
                    <a:pt x="4" y="456"/>
                  </a:lnTo>
                  <a:lnTo>
                    <a:pt x="2" y="438"/>
                  </a:lnTo>
                  <a:lnTo>
                    <a:pt x="0" y="418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30" y="310"/>
                  </a:lnTo>
                  <a:lnTo>
                    <a:pt x="30" y="31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2" y="232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2" y="216"/>
                  </a:lnTo>
                  <a:lnTo>
                    <a:pt x="36" y="208"/>
                  </a:lnTo>
                  <a:lnTo>
                    <a:pt x="42" y="202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2" y="19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2" y="170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4" y="146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0" y="11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6" y="7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32" y="38"/>
                  </a:lnTo>
                  <a:lnTo>
                    <a:pt x="42" y="26"/>
                  </a:lnTo>
                  <a:lnTo>
                    <a:pt x="54" y="16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74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62" y="64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70" y="104"/>
                  </a:lnTo>
                  <a:lnTo>
                    <a:pt x="174" y="11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8" y="144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14" y="148"/>
                  </a:lnTo>
                  <a:lnTo>
                    <a:pt x="214" y="148"/>
                  </a:lnTo>
                  <a:close/>
                  <a:moveTo>
                    <a:pt x="146" y="770"/>
                  </a:moveTo>
                  <a:lnTo>
                    <a:pt x="146" y="770"/>
                  </a:lnTo>
                  <a:lnTo>
                    <a:pt x="146" y="754"/>
                  </a:lnTo>
                  <a:lnTo>
                    <a:pt x="142" y="738"/>
                  </a:lnTo>
                  <a:lnTo>
                    <a:pt x="138" y="722"/>
                  </a:lnTo>
                  <a:lnTo>
                    <a:pt x="132" y="710"/>
                  </a:lnTo>
                  <a:lnTo>
                    <a:pt x="132" y="710"/>
                  </a:lnTo>
                  <a:lnTo>
                    <a:pt x="128" y="720"/>
                  </a:lnTo>
                  <a:lnTo>
                    <a:pt x="128" y="734"/>
                  </a:lnTo>
                  <a:lnTo>
                    <a:pt x="126" y="734"/>
                  </a:lnTo>
                  <a:lnTo>
                    <a:pt x="126" y="734"/>
                  </a:lnTo>
                  <a:lnTo>
                    <a:pt x="126" y="774"/>
                  </a:lnTo>
                  <a:lnTo>
                    <a:pt x="126" y="774"/>
                  </a:lnTo>
                  <a:lnTo>
                    <a:pt x="128" y="788"/>
                  </a:lnTo>
                  <a:lnTo>
                    <a:pt x="130" y="798"/>
                  </a:lnTo>
                  <a:lnTo>
                    <a:pt x="134" y="806"/>
                  </a:lnTo>
                  <a:lnTo>
                    <a:pt x="138" y="810"/>
                  </a:lnTo>
                  <a:lnTo>
                    <a:pt x="140" y="810"/>
                  </a:lnTo>
                  <a:lnTo>
                    <a:pt x="140" y="810"/>
                  </a:lnTo>
                  <a:lnTo>
                    <a:pt x="142" y="788"/>
                  </a:lnTo>
                  <a:lnTo>
                    <a:pt x="142" y="788"/>
                  </a:lnTo>
                  <a:lnTo>
                    <a:pt x="146" y="780"/>
                  </a:lnTo>
                  <a:lnTo>
                    <a:pt x="146" y="770"/>
                  </a:lnTo>
                  <a:lnTo>
                    <a:pt x="146" y="770"/>
                  </a:lnTo>
                  <a:close/>
                  <a:moveTo>
                    <a:pt x="176" y="324"/>
                  </a:moveTo>
                  <a:lnTo>
                    <a:pt x="176" y="324"/>
                  </a:lnTo>
                  <a:lnTo>
                    <a:pt x="174" y="302"/>
                  </a:lnTo>
                  <a:lnTo>
                    <a:pt x="174" y="284"/>
                  </a:lnTo>
                  <a:lnTo>
                    <a:pt x="170" y="270"/>
                  </a:lnTo>
                  <a:lnTo>
                    <a:pt x="166" y="262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156" y="282"/>
                  </a:lnTo>
                  <a:lnTo>
                    <a:pt x="142" y="304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14"/>
                  </a:lnTo>
                  <a:lnTo>
                    <a:pt x="138" y="318"/>
                  </a:lnTo>
                  <a:lnTo>
                    <a:pt x="138" y="326"/>
                  </a:lnTo>
                  <a:lnTo>
                    <a:pt x="138" y="326"/>
                  </a:lnTo>
                  <a:lnTo>
                    <a:pt x="138" y="330"/>
                  </a:lnTo>
                  <a:lnTo>
                    <a:pt x="140" y="338"/>
                  </a:lnTo>
                  <a:lnTo>
                    <a:pt x="150" y="354"/>
                  </a:lnTo>
                  <a:lnTo>
                    <a:pt x="150" y="354"/>
                  </a:lnTo>
                  <a:lnTo>
                    <a:pt x="170" y="382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4" y="350"/>
                  </a:lnTo>
                  <a:lnTo>
                    <a:pt x="176" y="324"/>
                  </a:lnTo>
                  <a:lnTo>
                    <a:pt x="176" y="32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91" name="Group 67"/>
          <p:cNvGrpSpPr>
            <a:grpSpLocks noChangeAspect="1"/>
          </p:cNvGrpSpPr>
          <p:nvPr userDrawn="1"/>
        </p:nvGrpSpPr>
        <p:grpSpPr bwMode="auto">
          <a:xfrm flipH="1" flipV="1">
            <a:off x="152398" y="152400"/>
            <a:ext cx="1600202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71"/>
            <p:cNvSpPr>
              <a:spLocks noChangeArrowheads="1"/>
            </p:cNvSpPr>
            <p:nvPr userDrawn="1"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Rectangle 72"/>
            <p:cNvSpPr>
              <a:spLocks noChangeArrowheads="1"/>
            </p:cNvSpPr>
            <p:nvPr userDrawn="1"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74"/>
            <p:cNvSpPr>
              <a:spLocks noChangeArrowheads="1"/>
            </p:cNvSpPr>
            <p:nvPr userDrawn="1"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75"/>
            <p:cNvSpPr>
              <a:spLocks noChangeArrowheads="1"/>
            </p:cNvSpPr>
            <p:nvPr userDrawn="1"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76"/>
            <p:cNvSpPr>
              <a:spLocks noChangeArrowheads="1"/>
            </p:cNvSpPr>
            <p:nvPr userDrawn="1"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Rectangle 77"/>
            <p:cNvSpPr>
              <a:spLocks noChangeArrowheads="1"/>
            </p:cNvSpPr>
            <p:nvPr userDrawn="1"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Rectangle 79"/>
            <p:cNvSpPr>
              <a:spLocks noChangeArrowheads="1"/>
            </p:cNvSpPr>
            <p:nvPr userDrawn="1"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Rectangle 80"/>
            <p:cNvSpPr>
              <a:spLocks noChangeArrowheads="1"/>
            </p:cNvSpPr>
            <p:nvPr userDrawn="1"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81"/>
            <p:cNvSpPr>
              <a:spLocks noChangeArrowheads="1"/>
            </p:cNvSpPr>
            <p:nvPr userDrawn="1"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83"/>
            <p:cNvSpPr>
              <a:spLocks noChangeArrowheads="1"/>
            </p:cNvSpPr>
            <p:nvPr userDrawn="1"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Rectangle 86"/>
            <p:cNvSpPr>
              <a:spLocks noChangeArrowheads="1"/>
            </p:cNvSpPr>
            <p:nvPr userDrawn="1"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Rectangle 87"/>
            <p:cNvSpPr>
              <a:spLocks noChangeArrowheads="1"/>
            </p:cNvSpPr>
            <p:nvPr userDrawn="1"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Rectangle 88"/>
            <p:cNvSpPr>
              <a:spLocks noChangeArrowheads="1"/>
            </p:cNvSpPr>
            <p:nvPr userDrawn="1"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7"/>
            <p:cNvGrpSpPr>
              <a:grpSpLocks noChangeAspect="1"/>
            </p:cNvGrpSpPr>
            <p:nvPr userDrawn="1"/>
          </p:nvGrpSpPr>
          <p:grpSpPr bwMode="auto">
            <a:xfrm flipH="1" flipV="1">
              <a:off x="152398" y="152400"/>
              <a:ext cx="1066802" cy="689114"/>
              <a:chOff x="2497" y="1995"/>
              <a:chExt cx="805" cy="52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8" name="Rectangle 69"/>
              <p:cNvSpPr>
                <a:spLocks noChangeArrowheads="1"/>
              </p:cNvSpPr>
              <p:nvPr userDrawn="1"/>
            </p:nvSpPr>
            <p:spPr bwMode="auto">
              <a:xfrm>
                <a:off x="3043" y="2467"/>
                <a:ext cx="46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70"/>
              <p:cNvSpPr>
                <a:spLocks noChangeArrowheads="1"/>
              </p:cNvSpPr>
              <p:nvPr userDrawn="1"/>
            </p:nvSpPr>
            <p:spPr bwMode="auto">
              <a:xfrm>
                <a:off x="2699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71"/>
              <p:cNvSpPr>
                <a:spLocks noChangeArrowheads="1"/>
              </p:cNvSpPr>
              <p:nvPr userDrawn="1"/>
            </p:nvSpPr>
            <p:spPr bwMode="auto">
              <a:xfrm>
                <a:off x="2598" y="2467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72"/>
              <p:cNvSpPr>
                <a:spLocks noChangeArrowheads="1"/>
              </p:cNvSpPr>
              <p:nvPr userDrawn="1"/>
            </p:nvSpPr>
            <p:spPr bwMode="auto">
              <a:xfrm>
                <a:off x="2497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73"/>
              <p:cNvSpPr>
                <a:spLocks noChangeArrowheads="1"/>
              </p:cNvSpPr>
              <p:nvPr userDrawn="1"/>
            </p:nvSpPr>
            <p:spPr bwMode="auto">
              <a:xfrm>
                <a:off x="3148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74"/>
              <p:cNvSpPr>
                <a:spLocks noChangeArrowheads="1"/>
              </p:cNvSpPr>
              <p:nvPr userDrawn="1"/>
            </p:nvSpPr>
            <p:spPr bwMode="auto">
              <a:xfrm>
                <a:off x="3254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5"/>
              <p:cNvSpPr>
                <a:spLocks noChangeArrowheads="1"/>
              </p:cNvSpPr>
              <p:nvPr userDrawn="1"/>
            </p:nvSpPr>
            <p:spPr bwMode="auto">
              <a:xfrm>
                <a:off x="3148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76"/>
              <p:cNvSpPr>
                <a:spLocks noChangeArrowheads="1"/>
              </p:cNvSpPr>
              <p:nvPr userDrawn="1"/>
            </p:nvSpPr>
            <p:spPr bwMode="auto">
              <a:xfrm>
                <a:off x="3254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77"/>
              <p:cNvSpPr>
                <a:spLocks noChangeArrowheads="1"/>
              </p:cNvSpPr>
              <p:nvPr userDrawn="1"/>
            </p:nvSpPr>
            <p:spPr bwMode="auto">
              <a:xfrm>
                <a:off x="3148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78"/>
              <p:cNvSpPr>
                <a:spLocks noChangeArrowheads="1"/>
              </p:cNvSpPr>
              <p:nvPr userDrawn="1"/>
            </p:nvSpPr>
            <p:spPr bwMode="auto">
              <a:xfrm>
                <a:off x="3254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79"/>
              <p:cNvSpPr>
                <a:spLocks noChangeArrowheads="1"/>
              </p:cNvSpPr>
              <p:nvPr userDrawn="1"/>
            </p:nvSpPr>
            <p:spPr bwMode="auto">
              <a:xfrm>
                <a:off x="2940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80"/>
              <p:cNvSpPr>
                <a:spLocks noChangeArrowheads="1"/>
              </p:cNvSpPr>
              <p:nvPr userDrawn="1"/>
            </p:nvSpPr>
            <p:spPr bwMode="auto">
              <a:xfrm>
                <a:off x="3046" y="2206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1"/>
              <p:cNvSpPr>
                <a:spLocks noChangeArrowheads="1"/>
              </p:cNvSpPr>
              <p:nvPr userDrawn="1"/>
            </p:nvSpPr>
            <p:spPr bwMode="auto">
              <a:xfrm>
                <a:off x="2839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82"/>
              <p:cNvSpPr>
                <a:spLocks noChangeArrowheads="1"/>
              </p:cNvSpPr>
              <p:nvPr userDrawn="1"/>
            </p:nvSpPr>
            <p:spPr bwMode="auto">
              <a:xfrm>
                <a:off x="3148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83"/>
              <p:cNvSpPr>
                <a:spLocks noChangeArrowheads="1"/>
              </p:cNvSpPr>
              <p:nvPr userDrawn="1"/>
            </p:nvSpPr>
            <p:spPr bwMode="auto">
              <a:xfrm>
                <a:off x="3254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84"/>
              <p:cNvSpPr>
                <a:spLocks noChangeArrowheads="1"/>
              </p:cNvSpPr>
              <p:nvPr userDrawn="1"/>
            </p:nvSpPr>
            <p:spPr bwMode="auto">
              <a:xfrm>
                <a:off x="2940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85"/>
              <p:cNvSpPr>
                <a:spLocks noChangeArrowheads="1"/>
              </p:cNvSpPr>
              <p:nvPr userDrawn="1"/>
            </p:nvSpPr>
            <p:spPr bwMode="auto">
              <a:xfrm>
                <a:off x="3046" y="2305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86"/>
              <p:cNvSpPr>
                <a:spLocks noChangeArrowheads="1"/>
              </p:cNvSpPr>
              <p:nvPr userDrawn="1"/>
            </p:nvSpPr>
            <p:spPr bwMode="auto">
              <a:xfrm>
                <a:off x="2839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 userDrawn="1"/>
            </p:nvSpPr>
            <p:spPr bwMode="auto">
              <a:xfrm>
                <a:off x="3148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88"/>
              <p:cNvSpPr>
                <a:spLocks noChangeArrowheads="1"/>
              </p:cNvSpPr>
              <p:nvPr userDrawn="1"/>
            </p:nvSpPr>
            <p:spPr bwMode="auto">
              <a:xfrm>
                <a:off x="3254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8054975" y="0"/>
              <a:ext cx="1089025" cy="2663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295400" y="5715000"/>
              <a:ext cx="6858000" cy="9144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8646-8CEC-4AE4-B1E7-ADF9D885FD96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6" Type="http://schemas.openxmlformats.org/officeDocument/2006/relationships/image" Target="../media/image13.png"/><Relationship Id="rId7" Type="http://schemas.openxmlformats.org/officeDocument/2006/relationships/image" Target="../media/image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Physical Randomness Extractor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Xiaodi Wu (MIT)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19200" y="2590800"/>
            <a:ext cx="2667000" cy="2950767"/>
            <a:chOff x="96397" y="829680"/>
            <a:chExt cx="5649877" cy="5198657"/>
          </a:xfrm>
        </p:grpSpPr>
        <p:sp>
          <p:nvSpPr>
            <p:cNvPr id="5" name="Rectangle 4"/>
            <p:cNvSpPr/>
            <p:nvPr/>
          </p:nvSpPr>
          <p:spPr>
            <a:xfrm>
              <a:off x="2093852" y="1244165"/>
              <a:ext cx="2301654" cy="292608"/>
            </a:xfrm>
            <a:prstGeom prst="rect">
              <a:avLst/>
            </a:prstGeom>
            <a:solidFill>
              <a:srgbClr val="51C3F9"/>
            </a:solidFill>
            <a:ln w="15875" cap="flat" cmpd="sng" algn="ctr">
              <a:solidFill>
                <a:srgbClr val="51C3F9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normAutofit fontScale="3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1900" y="2146373"/>
              <a:ext cx="930054" cy="298704"/>
            </a:xfrm>
            <a:prstGeom prst="rect">
              <a:avLst/>
            </a:prstGeom>
            <a:solidFill>
              <a:srgbClr val="63A537"/>
            </a:solidFill>
            <a:ln w="15875" cap="flat" cmpd="sng" algn="ctr">
              <a:solidFill>
                <a:srgbClr val="63A537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normAutofit fontScale="3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35369" y="2158230"/>
              <a:ext cx="930054" cy="298704"/>
            </a:xfrm>
            <a:prstGeom prst="rect">
              <a:avLst/>
            </a:prstGeom>
            <a:solidFill>
              <a:srgbClr val="63A537"/>
            </a:solidFill>
            <a:ln w="15875" cap="flat" cmpd="sng" algn="ctr">
              <a:solidFill>
                <a:srgbClr val="63A537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normAutofit fontScale="3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16220" y="2143849"/>
              <a:ext cx="930054" cy="298704"/>
            </a:xfrm>
            <a:prstGeom prst="rect">
              <a:avLst/>
            </a:prstGeom>
            <a:solidFill>
              <a:srgbClr val="63A537"/>
            </a:solidFill>
            <a:ln w="15875" cap="flat" cmpd="sng" algn="ctr">
              <a:solidFill>
                <a:srgbClr val="63A537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normAutofit fontScale="3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399592" y="1238069"/>
              <a:ext cx="853665" cy="278749"/>
            </a:xfrm>
            <a:prstGeom prst="rect">
              <a:avLst/>
            </a:prstGeom>
            <a:solidFill>
              <a:srgbClr val="FFC000"/>
            </a:solidFill>
            <a:ln w="1587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device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19362" y="2067649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normAutofit fontScale="47500" lnSpcReduction="20000"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…….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05547" y="1796597"/>
              <a:ext cx="914738" cy="369332"/>
            </a:xfrm>
            <a:prstGeom prst="rect">
              <a:avLst/>
            </a:prstGeom>
            <a:noFill/>
          </p:spPr>
          <p:txBody>
            <a:bodyPr wrap="none" rtlCol="0">
              <a:normAutofit fontScale="47500" lnSpcReduction="20000"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libri" panose="020F0502020204030204"/>
                </a:rPr>
                <a:t>Ext(</a:t>
              </a:r>
              <a:r>
                <a:rPr lang="en-US" i="1" dirty="0" err="1" smtClean="0">
                  <a:solidFill>
                    <a:prstClr val="black"/>
                  </a:solidFill>
                  <a:latin typeface="Calibri" panose="020F0502020204030204"/>
                </a:rPr>
                <a:t>x,s</a:t>
              </a:r>
              <a:r>
                <a:rPr lang="en-US" i="1" baseline="-25000" dirty="0" err="1">
                  <a:solidFill>
                    <a:prstClr val="black"/>
                  </a:solidFill>
                  <a:latin typeface="Calibri" panose="020F0502020204030204"/>
                </a:rPr>
                <a:t>i</a:t>
              </a:r>
              <a:r>
                <a:rPr lang="en-US" i="1" dirty="0" smtClean="0">
                  <a:solidFill>
                    <a:prstClr val="black"/>
                  </a:solidFill>
                  <a:latin typeface="Calibri" panose="020F0502020204030204"/>
                </a:rPr>
                <a:t>)</a:t>
              </a:r>
              <a:endParaRPr lang="en-US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0671" y="1792805"/>
              <a:ext cx="889090" cy="369332"/>
            </a:xfrm>
            <a:prstGeom prst="rect">
              <a:avLst/>
            </a:prstGeom>
            <a:noFill/>
          </p:spPr>
          <p:txBody>
            <a:bodyPr wrap="none" rtlCol="0">
              <a:normAutofit fontScale="47500" lnSpcReduction="20000"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libri" panose="020F0502020204030204"/>
                </a:rPr>
                <a:t>Ext(x,0)</a:t>
              </a:r>
              <a:endParaRPr lang="en-US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1308147" y="1558633"/>
              <a:ext cx="1472378" cy="509016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14" name="Straight Arrow Connector 13"/>
            <p:cNvCxnSpPr>
              <a:stCxn id="5" idx="2"/>
            </p:cNvCxnSpPr>
            <p:nvPr/>
          </p:nvCxnSpPr>
          <p:spPr>
            <a:xfrm flipH="1">
              <a:off x="3005547" y="1536773"/>
              <a:ext cx="239132" cy="633246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>
            <a:xfrm>
              <a:off x="3726954" y="1548227"/>
              <a:ext cx="1105026" cy="591532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16" name="Rectangle 15"/>
            <p:cNvSpPr/>
            <p:nvPr/>
          </p:nvSpPr>
          <p:spPr>
            <a:xfrm>
              <a:off x="96397" y="2884571"/>
              <a:ext cx="1139180" cy="477902"/>
            </a:xfrm>
            <a:prstGeom prst="rect">
              <a:avLst/>
            </a:prstGeom>
            <a:solidFill>
              <a:srgbClr val="FFC000"/>
            </a:solidFill>
            <a:ln w="15875" cap="flat" cmpd="sng" algn="ctr">
              <a:solidFill>
                <a:srgbClr val="FFC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rmAutofit fontScale="40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smtClean="0">
                  <a:solidFill>
                    <a:schemeClr val="bg1"/>
                  </a:solidFill>
                  <a:latin typeface="Calibri" panose="020F0502020204030204"/>
                </a:rPr>
                <a:t>Decouple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25458" y="287841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normAutofit fontScale="47500" lnSpcReduction="20000"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…….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513671" y="2581603"/>
              <a:ext cx="286512" cy="256032"/>
            </a:xfrm>
            <a:prstGeom prst="downArrow">
              <a:avLst/>
            </a:prstGeom>
            <a:solidFill>
              <a:srgbClr val="99CB38"/>
            </a:solidFill>
            <a:ln w="15875" cap="flat" cmpd="sng" algn="ctr">
              <a:solidFill>
                <a:srgbClr val="99CB38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2938879" y="2548021"/>
              <a:ext cx="286512" cy="256032"/>
            </a:xfrm>
            <a:prstGeom prst="downArrow">
              <a:avLst/>
            </a:prstGeom>
            <a:solidFill>
              <a:srgbClr val="99CB38"/>
            </a:solidFill>
            <a:ln w="15875" cap="flat" cmpd="sng" algn="ctr">
              <a:solidFill>
                <a:srgbClr val="99CB38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5137991" y="2588261"/>
              <a:ext cx="286512" cy="256032"/>
            </a:xfrm>
            <a:prstGeom prst="downArrow">
              <a:avLst/>
            </a:prstGeom>
            <a:solidFill>
              <a:srgbClr val="99CB38"/>
            </a:solidFill>
            <a:ln w="15875" cap="flat" cmpd="sng" algn="ctr">
              <a:solidFill>
                <a:srgbClr val="99CB38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507575" y="3441139"/>
              <a:ext cx="286512" cy="256032"/>
            </a:xfrm>
            <a:prstGeom prst="downArrow">
              <a:avLst/>
            </a:prstGeom>
            <a:solidFill>
              <a:srgbClr val="BE029A"/>
            </a:solidFill>
            <a:ln w="15875" cap="flat" cmpd="sng" algn="ctr">
              <a:solidFill>
                <a:srgbClr val="BE029A"/>
              </a:solidFill>
              <a:prstDash val="solid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2918312" y="3435043"/>
              <a:ext cx="286512" cy="256032"/>
            </a:xfrm>
            <a:prstGeom prst="downArrow">
              <a:avLst/>
            </a:prstGeom>
            <a:solidFill>
              <a:srgbClr val="BE029A"/>
            </a:solidFill>
            <a:ln w="15875" cap="flat" cmpd="sng" algn="ctr">
              <a:solidFill>
                <a:srgbClr val="BE029A"/>
              </a:solidFill>
              <a:prstDash val="solid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5131895" y="3447797"/>
              <a:ext cx="286512" cy="256032"/>
            </a:xfrm>
            <a:prstGeom prst="downArrow">
              <a:avLst/>
            </a:prstGeom>
            <a:solidFill>
              <a:srgbClr val="BE029A"/>
            </a:solidFill>
            <a:ln w="15875" cap="flat" cmpd="sng" algn="ctr">
              <a:solidFill>
                <a:srgbClr val="BE029A"/>
              </a:solidFill>
              <a:prstDash val="solid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7296" y="3793251"/>
              <a:ext cx="391454" cy="400110"/>
            </a:xfrm>
            <a:prstGeom prst="rect">
              <a:avLst/>
            </a:prstGeom>
            <a:noFill/>
          </p:spPr>
          <p:txBody>
            <a:bodyPr wrap="none" rtlCol="0">
              <a:normAutofit fontScale="55000" lnSpcReduction="20000"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 panose="020F0502020204030204"/>
                </a:rPr>
                <a:t>Z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endParaRPr lang="en-US" sz="20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47566" y="3798389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normAutofit fontScale="55000" lnSpcReduction="20000"/>
            </a:bodyPr>
            <a:lstStyle/>
            <a:p>
              <a:r>
                <a:rPr lang="en-US" sz="2000" dirty="0" err="1" smtClean="0">
                  <a:solidFill>
                    <a:prstClr val="black"/>
                  </a:solidFill>
                  <a:latin typeface="Calibri" panose="020F0502020204030204"/>
                </a:rPr>
                <a:t>Z</a:t>
              </a:r>
              <a:r>
                <a:rPr lang="en-US" sz="2000" baseline="-25000" dirty="0" err="1" smtClean="0">
                  <a:solidFill>
                    <a:prstClr val="black"/>
                  </a:solidFill>
                  <a:latin typeface="Calibri" panose="020F0502020204030204"/>
                </a:rPr>
                <a:t>i</a:t>
              </a:r>
              <a:endParaRPr lang="en-US" sz="20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91616" y="3801550"/>
              <a:ext cx="514885" cy="400110"/>
            </a:xfrm>
            <a:prstGeom prst="rect">
              <a:avLst/>
            </a:prstGeom>
            <a:noFill/>
          </p:spPr>
          <p:txBody>
            <a:bodyPr wrap="none" rtlCol="0">
              <a:normAutofit fontScale="55000" lnSpcReduction="20000"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 panose="020F0502020204030204"/>
                </a:rPr>
                <a:t>Z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Calibri" panose="020F0502020204030204"/>
                </a:rPr>
                <a:t>i+1</a:t>
              </a:r>
              <a:endParaRPr lang="en-US" sz="20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16173" y="4793944"/>
                  <a:ext cx="1414683" cy="7697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40000" lnSpcReduction="20000"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⨁"/>
                            <m:supHide m:val="on"/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173" y="4793944"/>
                  <a:ext cx="1414683" cy="76976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927" t="-83333" r="-67890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>
              <a:stCxn id="24" idx="2"/>
            </p:cNvCxnSpPr>
            <p:nvPr/>
          </p:nvCxnSpPr>
          <p:spPr>
            <a:xfrm>
              <a:off x="663023" y="4193361"/>
              <a:ext cx="1616108" cy="764102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9" name="Straight Arrow Connector 28"/>
            <p:cNvCxnSpPr>
              <a:endCxn id="27" idx="0"/>
            </p:cNvCxnSpPr>
            <p:nvPr/>
          </p:nvCxnSpPr>
          <p:spPr>
            <a:xfrm flipH="1">
              <a:off x="3123515" y="4209299"/>
              <a:ext cx="36945" cy="584645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30" name="Straight Arrow Connector 29"/>
            <p:cNvCxnSpPr>
              <a:stCxn id="26" idx="2"/>
              <a:endCxn id="27" idx="3"/>
            </p:cNvCxnSpPr>
            <p:nvPr/>
          </p:nvCxnSpPr>
          <p:spPr>
            <a:xfrm flipH="1">
              <a:off x="3830856" y="4201660"/>
              <a:ext cx="1518203" cy="977166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5134950" y="4648138"/>
              <a:ext cx="508857" cy="369332"/>
            </a:xfrm>
            <a:prstGeom prst="rect">
              <a:avLst/>
            </a:prstGeom>
            <a:noFill/>
          </p:spPr>
          <p:txBody>
            <a:bodyPr wrap="none" rtlCol="0">
              <a:normAutofit fontScale="47500" lnSpcReduction="20000"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Calibri" panose="020F0502020204030204"/>
                </a:rPr>
                <a:t>Eve</a:t>
              </a:r>
              <a:endParaRPr lang="en-US" i="1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27542" y="2877314"/>
              <a:ext cx="1139180" cy="477902"/>
            </a:xfrm>
            <a:prstGeom prst="rect">
              <a:avLst/>
            </a:prstGeom>
            <a:solidFill>
              <a:srgbClr val="FFC000"/>
            </a:solidFill>
            <a:ln w="15875" cap="flat" cmpd="sng" algn="ctr">
              <a:solidFill>
                <a:srgbClr val="FFC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rmAutofit fontScale="40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smtClean="0">
                  <a:solidFill>
                    <a:schemeClr val="bg1"/>
                  </a:solidFill>
                  <a:latin typeface="Calibri" panose="020F0502020204030204"/>
                </a:rPr>
                <a:t>Decouple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19879" y="2074906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normAutofit fontScale="47500" lnSpcReduction="20000"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…….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11458" y="2885674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normAutofit fontScale="47500" lnSpcReduction="20000"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…….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83486" y="82968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normAutofit fontScale="47500" lnSpcReduction="20000"/>
            </a:bodyPr>
            <a:lstStyle/>
            <a:p>
              <a:r>
                <a:rPr lang="en-US" i="1" dirty="0" smtClean="0"/>
                <a:t>x</a:t>
              </a:r>
              <a:endParaRPr lang="en-US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296227" y="4968907"/>
                  <a:ext cx="4828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rmAutofit fontScale="40000" lnSpcReduction="20000"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227" y="4968907"/>
                  <a:ext cx="482824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/>
            <p:cNvSpPr txBox="1"/>
            <p:nvPr/>
          </p:nvSpPr>
          <p:spPr>
            <a:xfrm>
              <a:off x="2430949" y="5659005"/>
              <a:ext cx="1673856" cy="369332"/>
            </a:xfrm>
            <a:prstGeom prst="rect">
              <a:avLst/>
            </a:prstGeom>
            <a:noFill/>
          </p:spPr>
          <p:txBody>
            <a:bodyPr wrap="none" rtlCol="0">
              <a:normAutofit fontScale="47500" lnSpcReduction="20000"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uniform</a:t>
              </a:r>
              <a:r>
                <a:rPr lang="en-US" i="1" dirty="0" smtClean="0">
                  <a:solidFill>
                    <a:srgbClr val="00B050"/>
                  </a:solidFill>
                </a:rPr>
                <a:t>-to-all</a:t>
              </a:r>
              <a:endParaRPr lang="en-US" i="1" dirty="0">
                <a:solidFill>
                  <a:srgbClr val="00B05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56150" y="2458603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normAutofit fontScale="47500" lnSpcReduction="20000"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uniform</a:t>
              </a:r>
              <a:r>
                <a:rPr lang="en-US" i="1" dirty="0" smtClean="0">
                  <a:solidFill>
                    <a:srgbClr val="00B050"/>
                  </a:solidFill>
                </a:rPr>
                <a:t>-to-device</a:t>
              </a:r>
              <a:endParaRPr lang="en-US" i="1" dirty="0">
                <a:solidFill>
                  <a:srgbClr val="00B050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458722" y="1766308"/>
              <a:ext cx="1430985" cy="2354211"/>
            </a:xfrm>
            <a:prstGeom prst="roundRect">
              <a:avLst/>
            </a:prstGeom>
            <a:noFill/>
            <a:ln w="15875" cap="flat" cmpd="sng" algn="ctr">
              <a:solidFill>
                <a:srgbClr val="51C3F9"/>
              </a:solidFill>
              <a:prstDash val="solid"/>
            </a:ln>
            <a:effectLst/>
          </p:spPr>
          <p:txBody>
            <a:bodyPr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52600" y="5715000"/>
            <a:ext cx="732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Joint work with Kai-Min Chung (</a:t>
            </a:r>
            <a:r>
              <a:rPr lang="en-US" dirty="0" err="1" smtClean="0"/>
              <a:t>Sinica</a:t>
            </a:r>
            <a:r>
              <a:rPr lang="en-US" dirty="0" smtClean="0"/>
              <a:t>, Taiwan) and </a:t>
            </a:r>
            <a:r>
              <a:rPr lang="en-US" dirty="0" err="1" smtClean="0"/>
              <a:t>Yaoyun</a:t>
            </a:r>
            <a:r>
              <a:rPr lang="en-US" dirty="0" smtClean="0"/>
              <a:t> Shi (U Michigan)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752600" y="6096000"/>
            <a:ext cx="5939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Plenary talk at QIP 2014, also available </a:t>
            </a:r>
            <a:r>
              <a:rPr lang="en-US" dirty="0"/>
              <a:t>at </a:t>
            </a:r>
            <a:r>
              <a:rPr lang="en-US" dirty="0" err="1"/>
              <a:t>arXiv</a:t>
            </a:r>
            <a:r>
              <a:rPr lang="en-US" dirty="0"/>
              <a:t>: </a:t>
            </a:r>
            <a:r>
              <a:rPr lang="en-US" dirty="0" smtClean="0"/>
              <a:t>1402.4797v2.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4957039" y="3440668"/>
            <a:ext cx="2891561" cy="826532"/>
            <a:chOff x="4876800" y="3516868"/>
            <a:chExt cx="2891561" cy="826532"/>
          </a:xfrm>
        </p:grpSpPr>
        <p:sp>
          <p:nvSpPr>
            <p:cNvPr id="42" name="TextBox 41"/>
            <p:cNvSpPr txBox="1"/>
            <p:nvPr/>
          </p:nvSpPr>
          <p:spPr>
            <a:xfrm>
              <a:off x="4883628" y="3974068"/>
              <a:ext cx="2877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2060"/>
                  </a:solidFill>
                </a:rPr>
                <a:t>Stonehill</a:t>
              </a:r>
              <a:r>
                <a:rPr lang="en-US" dirty="0" smtClean="0">
                  <a:solidFill>
                    <a:srgbClr val="002060"/>
                  </a:solidFill>
                </a:rPr>
                <a:t> College,  July,  2014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76800" y="3516868"/>
              <a:ext cx="2891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</a:rPr>
                <a:t>Gordon Research Seminar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Device-Independent Cryptography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8288" y="1093113"/>
            <a:ext cx="8379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No Trust</a:t>
            </a:r>
            <a:r>
              <a:rPr lang="en-US" sz="2200" dirty="0" smtClean="0"/>
              <a:t> of the inner-working due to </a:t>
            </a:r>
            <a:r>
              <a:rPr lang="en-US" sz="2200" b="1" i="1" dirty="0" smtClean="0">
                <a:solidFill>
                  <a:srgbClr val="3366FF"/>
                </a:solidFill>
              </a:rPr>
              <a:t>technical</a:t>
            </a:r>
            <a:r>
              <a:rPr lang="en-US" sz="2200" dirty="0" smtClean="0"/>
              <a:t> or </a:t>
            </a:r>
            <a:r>
              <a:rPr lang="en-US" sz="2200" b="1" i="1" dirty="0" smtClean="0">
                <a:solidFill>
                  <a:srgbClr val="3366FF"/>
                </a:solidFill>
              </a:rPr>
              <a:t>fundamental</a:t>
            </a:r>
            <a:r>
              <a:rPr lang="en-US" sz="2200" dirty="0" smtClean="0"/>
              <a:t> issues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81308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GOAL</a:t>
            </a:r>
            <a:r>
              <a:rPr lang="en-US" sz="2200" b="1" dirty="0" smtClean="0">
                <a:solidFill>
                  <a:srgbClr val="FF0000"/>
                </a:solidFill>
              </a:rPr>
              <a:t>:  </a:t>
            </a:r>
            <a:r>
              <a:rPr lang="en-US" sz="2200" dirty="0" smtClean="0"/>
              <a:t>only make </a:t>
            </a:r>
            <a:r>
              <a:rPr lang="en-US" sz="2200" i="1" dirty="0" smtClean="0">
                <a:solidFill>
                  <a:srgbClr val="008000"/>
                </a:solidFill>
              </a:rPr>
              <a:t>classical</a:t>
            </a:r>
            <a:r>
              <a:rPr lang="en-US" sz="2200" dirty="0" smtClean="0"/>
              <a:t> operations, still leverage </a:t>
            </a:r>
            <a:r>
              <a:rPr lang="en-US" sz="2200" i="1" dirty="0" smtClean="0">
                <a:solidFill>
                  <a:srgbClr val="008000"/>
                </a:solidFill>
              </a:rPr>
              <a:t>quantum</a:t>
            </a:r>
            <a:r>
              <a:rPr lang="en-US" sz="2200" dirty="0" smtClean="0"/>
              <a:t> devices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197306" y="2209800"/>
            <a:ext cx="6617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=&gt; </a:t>
            </a:r>
            <a:r>
              <a:rPr lang="en-US" sz="2400" b="1" dirty="0" smtClean="0"/>
              <a:t>Device-Independent Quantum Cryptography</a:t>
            </a:r>
            <a:r>
              <a:rPr lang="en-US" sz="2400" dirty="0" smtClean="0"/>
              <a:t> !!!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845713"/>
            <a:ext cx="7122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How can “classical” human being  leverage quantum power?</a:t>
            </a:r>
            <a:endParaRPr lang="en-US" sz="2200" dirty="0"/>
          </a:p>
        </p:txBody>
      </p:sp>
      <p:pic>
        <p:nvPicPr>
          <p:cNvPr id="8" name="Picture 4" descr="https://encrypted-tbn1.gstatic.com/images?q=tbn:ANd9GcRYzWS9mBJXHFNb70CYjbEHiFwUgmTBB9npD4VjboLbCn4igwvlt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533400" cy="67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3505200"/>
            <a:ext cx="5979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Bell-tests</a:t>
            </a:r>
            <a:r>
              <a:rPr lang="en-US" sz="2000" dirty="0" smtClean="0"/>
              <a:t> for detecting quantum behavior (</a:t>
            </a:r>
            <a:r>
              <a:rPr lang="en-US" sz="2000" i="1" dirty="0" smtClean="0">
                <a:solidFill>
                  <a:srgbClr val="3366FF"/>
                </a:solidFill>
              </a:rPr>
              <a:t>non-locality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4019490"/>
            <a:ext cx="5283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Force to use the </a:t>
            </a:r>
            <a:r>
              <a:rPr lang="en-US" sz="2000" i="1" dirty="0" smtClean="0"/>
              <a:t>“</a:t>
            </a:r>
            <a:r>
              <a:rPr lang="en-US" sz="2000" i="1" dirty="0" err="1" smtClean="0"/>
              <a:t>quantumness</a:t>
            </a:r>
            <a:r>
              <a:rPr lang="en-US" sz="2000" i="1" dirty="0" smtClean="0"/>
              <a:t>”</a:t>
            </a:r>
            <a:r>
              <a:rPr lang="en-US" sz="2000" dirty="0" smtClean="0"/>
              <a:t> via non-locality!</a:t>
            </a:r>
            <a:endParaRPr lang="en-US" sz="2000" dirty="0"/>
          </a:p>
        </p:txBody>
      </p:sp>
      <p:pic>
        <p:nvPicPr>
          <p:cNvPr id="10" name="Picture 1" descr="pasted-im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r="7930"/>
          <a:stretch>
            <a:fillRect/>
          </a:stretch>
        </p:blipFill>
        <p:spPr bwMode="auto">
          <a:xfrm rot="21360000">
            <a:off x="7356669" y="3383273"/>
            <a:ext cx="916346" cy="1220976"/>
          </a:xfrm>
          <a:prstGeom prst="rect">
            <a:avLst/>
          </a:prstGeom>
          <a:noFill/>
          <a:ln w="101600" cap="flat" cmpd="sng">
            <a:solidFill>
              <a:srgbClr val="FFFFFF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50800" dir="5400000" algn="ctr" rotWithShape="0">
              <a:srgbClr val="292929">
                <a:alpha val="6974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4602" y="4572000"/>
            <a:ext cx="6968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Successful Examples: (incomplete list)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5080003"/>
            <a:ext cx="8107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rgbClr val="C00000"/>
                </a:solidFill>
              </a:rPr>
              <a:t>QKD</a:t>
            </a:r>
            <a:r>
              <a:rPr lang="en-US" dirty="0" smtClean="0"/>
              <a:t>  [</a:t>
            </a:r>
            <a:r>
              <a:rPr lang="en-US" dirty="0"/>
              <a:t>BHK05, MRC+06, MPA, VV13, BCK13, </a:t>
            </a:r>
            <a:r>
              <a:rPr lang="en-US" dirty="0" smtClean="0"/>
              <a:t>RUV13, MS13]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C00000"/>
                </a:solidFill>
              </a:rPr>
              <a:t>Randomness Expansion </a:t>
            </a:r>
            <a:r>
              <a:rPr lang="en-US" dirty="0" smtClean="0"/>
              <a:t>[Col06, PAM</a:t>
            </a:r>
            <a:r>
              <a:rPr lang="en-US" dirty="0"/>
              <a:t>+10, PM11, FGS11, VV12, </a:t>
            </a:r>
            <a:r>
              <a:rPr lang="en-US" dirty="0" smtClean="0"/>
              <a:t>MS13</a:t>
            </a:r>
            <a:r>
              <a:rPr lang="en-US" dirty="0"/>
              <a:t>, </a:t>
            </a:r>
            <a:r>
              <a:rPr lang="en-US" dirty="0" smtClean="0"/>
              <a:t>CY13]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C00000"/>
                </a:solidFill>
              </a:rPr>
              <a:t>Free-randomness Amplification </a:t>
            </a:r>
            <a:r>
              <a:rPr lang="en-US" dirty="0" smtClean="0"/>
              <a:t>[CR12,</a:t>
            </a:r>
            <a:r>
              <a:rPr lang="en-US" dirty="0"/>
              <a:t> GMdlT+12, MP13</a:t>
            </a:r>
            <a:r>
              <a:rPr lang="en-US" dirty="0" smtClean="0"/>
              <a:t>, BR+13…]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C00000"/>
                </a:solidFill>
              </a:rPr>
              <a:t>Quantum Bit Commitment &amp; Coin Flipping </a:t>
            </a:r>
            <a:r>
              <a:rPr lang="en-US" dirty="0" smtClean="0"/>
              <a:t>[SCA+11]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C00000"/>
                </a:solidFill>
              </a:rPr>
              <a:t>Quantum Computation Delegation </a:t>
            </a:r>
            <a:r>
              <a:rPr lang="en-US" dirty="0" smtClean="0"/>
              <a:t>[RUV13, MacK13]</a:t>
            </a:r>
          </a:p>
        </p:txBody>
      </p:sp>
    </p:spTree>
    <p:extLst>
      <p:ext uri="{BB962C8B-B14F-4D97-AF65-F5344CB8AC3E}">
        <p14:creationId xmlns:p14="http://schemas.microsoft.com/office/powerpoint/2010/main" val="74159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Randomness Extractor</a:t>
            </a:r>
            <a:endParaRPr lang="en-US" dirty="0"/>
          </a:p>
        </p:txBody>
      </p:sp>
      <p:sp>
        <p:nvSpPr>
          <p:cNvPr id="4" name="AutoShape 9"/>
          <p:cNvSpPr>
            <a:spLocks/>
          </p:cNvSpPr>
          <p:nvPr/>
        </p:nvSpPr>
        <p:spPr bwMode="auto">
          <a:xfrm>
            <a:off x="846787" y="990600"/>
            <a:ext cx="3049234" cy="15318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045" y="2482"/>
                </a:moveTo>
                <a:lnTo>
                  <a:pt x="7536" y="5874"/>
                </a:lnTo>
                <a:lnTo>
                  <a:pt x="11623" y="0"/>
                </a:lnTo>
                <a:lnTo>
                  <a:pt x="13183" y="7513"/>
                </a:lnTo>
                <a:lnTo>
                  <a:pt x="21599" y="4985"/>
                </a:lnTo>
                <a:lnTo>
                  <a:pt x="17749" y="14017"/>
                </a:lnTo>
                <a:lnTo>
                  <a:pt x="18412" y="21600"/>
                </a:lnTo>
                <a:lnTo>
                  <a:pt x="13453" y="15777"/>
                </a:lnTo>
                <a:lnTo>
                  <a:pt x="7008" y="21114"/>
                </a:lnTo>
                <a:lnTo>
                  <a:pt x="6353" y="16265"/>
                </a:lnTo>
                <a:lnTo>
                  <a:pt x="1850" y="21523"/>
                </a:lnTo>
                <a:lnTo>
                  <a:pt x="5091" y="12604"/>
                </a:lnTo>
                <a:lnTo>
                  <a:pt x="0" y="9501"/>
                </a:lnTo>
                <a:lnTo>
                  <a:pt x="6274" y="9331"/>
                </a:lnTo>
                <a:lnTo>
                  <a:pt x="4045" y="2482"/>
                </a:lnTo>
                <a:close/>
              </a:path>
            </a:pathLst>
          </a:custGeom>
          <a:solidFill>
            <a:srgbClr val="000000"/>
          </a:solidFill>
          <a:ln w="50800" cap="flat" cmpd="sng">
            <a:solidFill>
              <a:srgbClr val="C2463A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477C43"/>
              </a:solidFill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>
            <a:off x="1898161" y="1554682"/>
            <a:ext cx="2106316" cy="494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defTabSz="58420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Adversary</a:t>
            </a:r>
            <a:endParaRPr lang="en-US" sz="2400" dirty="0" smtClean="0">
              <a:solidFill>
                <a:srgbClr val="006288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6" name="AutoShape 11"/>
          <p:cNvSpPr>
            <a:spLocks/>
          </p:cNvSpPr>
          <p:nvPr/>
        </p:nvSpPr>
        <p:spPr bwMode="auto">
          <a:xfrm>
            <a:off x="304800" y="2611522"/>
            <a:ext cx="4648200" cy="1731878"/>
          </a:xfrm>
          <a:prstGeom prst="roundRect">
            <a:avLst>
              <a:gd name="adj" fmla="val 9389"/>
            </a:avLst>
          </a:prstGeom>
          <a:noFill/>
          <a:ln w="50800" cap="flat" cmpd="sng">
            <a:solidFill>
              <a:srgbClr val="000000"/>
            </a:solidFill>
            <a:prstDash val="dash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pic>
        <p:nvPicPr>
          <p:cNvPr id="7" name="Picture 13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57" y="2790569"/>
            <a:ext cx="1464205" cy="129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AutoShape 15" descr="craft_texture.jpeg"/>
          <p:cNvSpPr>
            <a:spLocks/>
          </p:cNvSpPr>
          <p:nvPr/>
        </p:nvSpPr>
        <p:spPr bwMode="auto">
          <a:xfrm>
            <a:off x="1557384" y="4746809"/>
            <a:ext cx="2265172" cy="640849"/>
          </a:xfrm>
          <a:prstGeom prst="roundRect">
            <a:avLst>
              <a:gd name="adj" fmla="val 20269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d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eterministic</a:t>
            </a:r>
          </a:p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rker Felt" charset="0"/>
                <a:sym typeface="Marker Felt" charset="0"/>
              </a:rPr>
              <a:t>&amp; classical</a:t>
            </a:r>
            <a:endParaRPr lang="en-US" sz="2400" dirty="0" smtClean="0">
              <a:solidFill>
                <a:srgbClr val="006288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9" name="AutoShape 16" descr="craft_texture.jpeg"/>
          <p:cNvSpPr>
            <a:spLocks/>
          </p:cNvSpPr>
          <p:nvPr/>
        </p:nvSpPr>
        <p:spPr bwMode="auto">
          <a:xfrm rot="12300000">
            <a:off x="1526872" y="4257543"/>
            <a:ext cx="1226851" cy="304826"/>
          </a:xfrm>
          <a:prstGeom prst="leftRightArrow">
            <a:avLst>
              <a:gd name="adj1" fmla="val 32000"/>
              <a:gd name="adj2" fmla="val 14969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10" name="AutoShape 17"/>
          <p:cNvSpPr>
            <a:spLocks/>
          </p:cNvSpPr>
          <p:nvPr/>
        </p:nvSpPr>
        <p:spPr bwMode="auto">
          <a:xfrm>
            <a:off x="225467" y="4840169"/>
            <a:ext cx="1201658" cy="476638"/>
          </a:xfrm>
          <a:prstGeom prst="rightArrow">
            <a:avLst>
              <a:gd name="adj1" fmla="val 32204"/>
              <a:gd name="adj2" fmla="val 107118"/>
            </a:avLst>
          </a:prstGeom>
          <a:solidFill>
            <a:srgbClr val="C246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76200" y="5475494"/>
            <a:ext cx="1464204" cy="6408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ts val="4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random</a:t>
            </a:r>
            <a:b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</a:br>
            <a: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sources</a:t>
            </a:r>
            <a:endParaRPr lang="en-US" sz="2400" dirty="0" smtClean="0">
              <a:solidFill>
                <a:srgbClr val="006288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2" name="AutoShape 19" descr="craft_texture.jpeg"/>
          <p:cNvSpPr>
            <a:spLocks/>
          </p:cNvSpPr>
          <p:nvPr/>
        </p:nvSpPr>
        <p:spPr bwMode="auto">
          <a:xfrm>
            <a:off x="4009635" y="4858196"/>
            <a:ext cx="1116997" cy="476639"/>
          </a:xfrm>
          <a:prstGeom prst="rightArrow">
            <a:avLst>
              <a:gd name="adj1" fmla="val 32204"/>
              <a:gd name="adj2" fmla="val 10712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>
            <a:off x="3480872" y="5504522"/>
            <a:ext cx="1683605" cy="6408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ts val="4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almost perfect</a:t>
            </a:r>
            <a:b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</a:br>
            <a: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randomness</a:t>
            </a:r>
            <a:endParaRPr lang="en-US" sz="2400" dirty="0" smtClean="0">
              <a:solidFill>
                <a:srgbClr val="006288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4" name="AutoShape 21" descr="craft_texture.jpeg"/>
          <p:cNvSpPr>
            <a:spLocks/>
          </p:cNvSpPr>
          <p:nvPr/>
        </p:nvSpPr>
        <p:spPr bwMode="auto">
          <a:xfrm rot="20100000">
            <a:off x="2784282" y="4328607"/>
            <a:ext cx="1226851" cy="304826"/>
          </a:xfrm>
          <a:prstGeom prst="leftRightArrow">
            <a:avLst>
              <a:gd name="adj1" fmla="val 32000"/>
              <a:gd name="adj2" fmla="val 14969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15" name="AutoShape 23"/>
          <p:cNvSpPr>
            <a:spLocks/>
          </p:cNvSpPr>
          <p:nvPr/>
        </p:nvSpPr>
        <p:spPr bwMode="auto">
          <a:xfrm rot="16200000">
            <a:off x="2435224" y="2323905"/>
            <a:ext cx="131482" cy="2700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5C5D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16" name="AutoShape 25"/>
          <p:cNvSpPr>
            <a:spLocks/>
          </p:cNvSpPr>
          <p:nvPr/>
        </p:nvSpPr>
        <p:spPr bwMode="auto">
          <a:xfrm rot="18900000">
            <a:off x="3127823" y="1887997"/>
            <a:ext cx="136452" cy="20065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lnTo>
                  <a:pt x="0" y="0"/>
                </a:lnTo>
                <a:lnTo>
                  <a:pt x="0" y="21599"/>
                </a:lnTo>
                <a:lnTo>
                  <a:pt x="21599" y="21599"/>
                </a:lnTo>
                <a:close/>
              </a:path>
            </a:pathLst>
          </a:custGeom>
          <a:solidFill>
            <a:srgbClr val="5C5D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17" name="AutoShape 26"/>
          <p:cNvSpPr>
            <a:spLocks/>
          </p:cNvSpPr>
          <p:nvPr/>
        </p:nvSpPr>
        <p:spPr bwMode="auto">
          <a:xfrm rot="13500000">
            <a:off x="1819341" y="1930894"/>
            <a:ext cx="132761" cy="1967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5C5D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18" name="AutoShape 30"/>
          <p:cNvSpPr>
            <a:spLocks/>
          </p:cNvSpPr>
          <p:nvPr/>
        </p:nvSpPr>
        <p:spPr bwMode="auto">
          <a:xfrm>
            <a:off x="3717385" y="2803497"/>
            <a:ext cx="1166767" cy="12691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 defTabSz="58420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Devices</a:t>
            </a:r>
            <a: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/>
            </a:r>
            <a:b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</a:br>
            <a: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/>
            </a:r>
            <a:b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</a:br>
            <a:endParaRPr lang="en-US" sz="3600" dirty="0" smtClean="0">
              <a:solidFill>
                <a:srgbClr val="006288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9" name="AutoShape 30"/>
          <p:cNvSpPr>
            <a:spLocks/>
          </p:cNvSpPr>
          <p:nvPr/>
        </p:nvSpPr>
        <p:spPr bwMode="auto">
          <a:xfrm>
            <a:off x="241213" y="2810754"/>
            <a:ext cx="1166767" cy="12691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 defTabSz="58420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Devices</a:t>
            </a:r>
            <a: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/>
            </a:r>
            <a:b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</a:br>
            <a: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/>
            </a:r>
            <a:br>
              <a:rPr lang="en-US" sz="4000" i="1" dirty="0" smtClean="0">
                <a:solidFill>
                  <a:srgbClr val="DF8E3E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</a:br>
            <a:endParaRPr lang="en-US" sz="3600" dirty="0" smtClean="0">
              <a:solidFill>
                <a:srgbClr val="006288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20" name="AutoShape 3"/>
          <p:cNvSpPr>
            <a:spLocks/>
          </p:cNvSpPr>
          <p:nvPr/>
        </p:nvSpPr>
        <p:spPr bwMode="auto">
          <a:xfrm>
            <a:off x="416667" y="3099184"/>
            <a:ext cx="391498" cy="442589"/>
          </a:xfrm>
          <a:prstGeom prst="roundRect">
            <a:avLst>
              <a:gd name="adj" fmla="val 10000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BCBCB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21" name="AutoShape 3"/>
          <p:cNvSpPr>
            <a:spLocks/>
          </p:cNvSpPr>
          <p:nvPr/>
        </p:nvSpPr>
        <p:spPr bwMode="auto">
          <a:xfrm>
            <a:off x="4450872" y="3042742"/>
            <a:ext cx="391498" cy="442589"/>
          </a:xfrm>
          <a:prstGeom prst="roundRect">
            <a:avLst>
              <a:gd name="adj" fmla="val 10000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BCBCB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22" name="AutoShape 3"/>
          <p:cNvSpPr>
            <a:spLocks/>
          </p:cNvSpPr>
          <p:nvPr/>
        </p:nvSpPr>
        <p:spPr bwMode="auto">
          <a:xfrm>
            <a:off x="420698" y="3725630"/>
            <a:ext cx="391498" cy="442589"/>
          </a:xfrm>
          <a:prstGeom prst="roundRect">
            <a:avLst>
              <a:gd name="adj" fmla="val 10000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BCBCB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23" name="AutoShape 3"/>
          <p:cNvSpPr>
            <a:spLocks/>
          </p:cNvSpPr>
          <p:nvPr/>
        </p:nvSpPr>
        <p:spPr bwMode="auto">
          <a:xfrm>
            <a:off x="4457629" y="3700060"/>
            <a:ext cx="391498" cy="442589"/>
          </a:xfrm>
          <a:prstGeom prst="roundRect">
            <a:avLst>
              <a:gd name="adj" fmla="val 10000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BCBCB"/>
                </a:outerShdw>
              </a:effectLst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sp>
        <p:nvSpPr>
          <p:cNvPr id="24" name="AutoShape 6"/>
          <p:cNvSpPr>
            <a:spLocks/>
          </p:cNvSpPr>
          <p:nvPr/>
        </p:nvSpPr>
        <p:spPr bwMode="auto">
          <a:xfrm>
            <a:off x="5354874" y="1214088"/>
            <a:ext cx="3595141" cy="45800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57200" indent="-457200">
              <a:defRPr sz="3600">
                <a:solidFill>
                  <a:srgbClr val="006288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marL="914400" indent="-457200">
              <a:defRPr sz="3600">
                <a:solidFill>
                  <a:srgbClr val="006288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>
              <a:defRPr sz="3600">
                <a:solidFill>
                  <a:srgbClr val="006288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>
              <a:defRPr sz="3600">
                <a:solidFill>
                  <a:srgbClr val="006288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>
              <a:defRPr sz="3600">
                <a:solidFill>
                  <a:srgbClr val="006288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13716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288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288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288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288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 algn="l">
              <a:lnSpc>
                <a:spcPct val="120000"/>
              </a:lnSpc>
              <a:buSzPct val="135000"/>
              <a:buFontTx/>
              <a:buChar char="•"/>
            </a:pPr>
            <a:r>
              <a:rPr lang="en-US" sz="2000" i="1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Adversary (manufacturer):</a:t>
            </a:r>
            <a:endParaRPr lang="en-US" sz="2000" i="1" dirty="0">
              <a:solidFill>
                <a:srgbClr val="C00000"/>
              </a:solidFill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  <a:p>
            <a:pPr lvl="1" algn="l">
              <a:lnSpc>
                <a:spcPct val="120000"/>
              </a:lnSpc>
              <a:buSzPct val="135000"/>
              <a:buFontTx/>
              <a:buChar char="•"/>
            </a:pPr>
            <a:r>
              <a:rPr lang="en-US" sz="2000" i="1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Prepares devices</a:t>
            </a:r>
          </a:p>
          <a:p>
            <a:pPr lvl="1" algn="l">
              <a:lnSpc>
                <a:spcPct val="120000"/>
              </a:lnSpc>
              <a:buSzPct val="135000"/>
              <a:buFontTx/>
              <a:buChar char="•"/>
            </a:pPr>
            <a:r>
              <a:rPr lang="en-US" sz="2000" i="1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No communication</a:t>
            </a:r>
            <a:endParaRPr lang="en-US" sz="2000" i="1" dirty="0"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  <a:p>
            <a:pPr algn="l">
              <a:lnSpc>
                <a:spcPct val="120000"/>
              </a:lnSpc>
              <a:buSzPct val="135000"/>
              <a:buFontTx/>
              <a:buChar char="•"/>
            </a:pPr>
            <a:r>
              <a:rPr lang="en-US" sz="2000" i="1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Devices: </a:t>
            </a:r>
            <a:r>
              <a:rPr lang="en-US" sz="2000" i="1" dirty="0" smtClean="0">
                <a:solidFill>
                  <a:srgbClr val="C0000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spatially separated</a:t>
            </a:r>
            <a:endParaRPr lang="en-US" sz="2000" i="1" dirty="0">
              <a:solidFill>
                <a:srgbClr val="C00000"/>
              </a:solidFill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  <a:p>
            <a:pPr algn="l">
              <a:lnSpc>
                <a:spcPct val="120000"/>
              </a:lnSpc>
              <a:buSzPct val="135000"/>
              <a:buFontTx/>
              <a:buChar char="•"/>
            </a:pPr>
            <a:r>
              <a:rPr lang="en-US" sz="2000" i="1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User: </a:t>
            </a:r>
            <a:r>
              <a:rPr lang="en-US" sz="2000" i="1" dirty="0" smtClean="0">
                <a:solidFill>
                  <a:srgbClr val="C0000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classical &amp; deterministic</a:t>
            </a:r>
            <a:endParaRPr lang="en-US" sz="2000" i="1" dirty="0">
              <a:solidFill>
                <a:srgbClr val="C00000"/>
              </a:solidFill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  <a:p>
            <a:pPr lvl="1" algn="l">
              <a:lnSpc>
                <a:spcPct val="120000"/>
              </a:lnSpc>
              <a:buSzPct val="135000"/>
              <a:buFontTx/>
              <a:buChar char="•"/>
            </a:pPr>
            <a:r>
              <a:rPr lang="en-US" sz="2000" i="1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Comm. Restriction among devices </a:t>
            </a:r>
          </a:p>
          <a:p>
            <a:pPr algn="l">
              <a:lnSpc>
                <a:spcPct val="120000"/>
              </a:lnSpc>
              <a:buSzPct val="135000"/>
              <a:buFontTx/>
              <a:buChar char="•"/>
            </a:pPr>
            <a:r>
              <a:rPr lang="en-US" sz="2000" i="1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Random sources</a:t>
            </a:r>
          </a:p>
          <a:p>
            <a:pPr lvl="1" algn="l">
              <a:lnSpc>
                <a:spcPct val="120000"/>
              </a:lnSpc>
              <a:buSzPct val="135000"/>
              <a:buFontTx/>
              <a:buChar char="•"/>
            </a:pPr>
            <a:r>
              <a:rPr lang="en-US" sz="2000" i="1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quality varies</a:t>
            </a:r>
          </a:p>
          <a:p>
            <a:pPr marL="342900" indent="-342900">
              <a:lnSpc>
                <a:spcPct val="120000"/>
              </a:lnSpc>
              <a:buSzPct val="135000"/>
              <a:buFont typeface="Arial" panose="020B0604020202020204" pitchFamily="34" charset="0"/>
              <a:buChar char="•"/>
            </a:pPr>
            <a:r>
              <a:rPr lang="en-US" sz="2000" i="1" dirty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 </a:t>
            </a:r>
            <a:r>
              <a:rPr lang="en-US" sz="2000" i="1" dirty="0" smtClean="0">
                <a:solidFill>
                  <a:srgbClr val="C0000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Accept/Reject</a:t>
            </a:r>
            <a:r>
              <a:rPr lang="en-US" sz="2000" i="1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options</a:t>
            </a:r>
          </a:p>
          <a:p>
            <a:pPr marL="800100" lvl="1" indent="-342900">
              <a:lnSpc>
                <a:spcPct val="120000"/>
              </a:lnSpc>
              <a:buSzPct val="135000"/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Acc</a:t>
            </a:r>
            <a:r>
              <a:rPr lang="en-US" sz="2000" i="1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: output uniform bits</a:t>
            </a:r>
          </a:p>
          <a:p>
            <a:pPr marL="800100" lvl="1" indent="-342900">
              <a:lnSpc>
                <a:spcPct val="120000"/>
              </a:lnSpc>
              <a:buSzPct val="135000"/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Rej</a:t>
            </a:r>
            <a:r>
              <a:rPr lang="en-US" sz="2000" i="1" dirty="0" smtClean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: catch cheating devices</a:t>
            </a:r>
          </a:p>
        </p:txBody>
      </p:sp>
    </p:spTree>
    <p:extLst>
      <p:ext uri="{BB962C8B-B14F-4D97-AF65-F5344CB8AC3E}">
        <p14:creationId xmlns:p14="http://schemas.microsoft.com/office/powerpoint/2010/main" val="184205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81800" y="4724400"/>
            <a:ext cx="217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[CR12, GMdlT+12, MP13, BR+13…]</a:t>
            </a:r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2057400" y="4419600"/>
            <a:ext cx="2286000" cy="6408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ts val="4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660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short</a:t>
            </a:r>
            <a: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uniform bits</a:t>
            </a:r>
            <a:b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independent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438400" y="76200"/>
            <a:ext cx="4210079" cy="3748113"/>
            <a:chOff x="225467" y="990600"/>
            <a:chExt cx="4939009" cy="4397058"/>
          </a:xfrm>
        </p:grpSpPr>
        <p:sp>
          <p:nvSpPr>
            <p:cNvPr id="4" name="AutoShape 9"/>
            <p:cNvSpPr>
              <a:spLocks/>
            </p:cNvSpPr>
            <p:nvPr/>
          </p:nvSpPr>
          <p:spPr bwMode="auto">
            <a:xfrm>
              <a:off x="846787" y="990600"/>
              <a:ext cx="3049234" cy="15318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045" y="2482"/>
                  </a:moveTo>
                  <a:lnTo>
                    <a:pt x="7536" y="5874"/>
                  </a:lnTo>
                  <a:lnTo>
                    <a:pt x="11623" y="0"/>
                  </a:lnTo>
                  <a:lnTo>
                    <a:pt x="13183" y="7513"/>
                  </a:lnTo>
                  <a:lnTo>
                    <a:pt x="21599" y="4985"/>
                  </a:lnTo>
                  <a:lnTo>
                    <a:pt x="17749" y="14017"/>
                  </a:lnTo>
                  <a:lnTo>
                    <a:pt x="18412" y="21600"/>
                  </a:lnTo>
                  <a:lnTo>
                    <a:pt x="13453" y="15777"/>
                  </a:lnTo>
                  <a:lnTo>
                    <a:pt x="7008" y="21114"/>
                  </a:lnTo>
                  <a:lnTo>
                    <a:pt x="6353" y="16265"/>
                  </a:lnTo>
                  <a:lnTo>
                    <a:pt x="1850" y="21523"/>
                  </a:lnTo>
                  <a:lnTo>
                    <a:pt x="5091" y="12604"/>
                  </a:lnTo>
                  <a:lnTo>
                    <a:pt x="0" y="9501"/>
                  </a:lnTo>
                  <a:lnTo>
                    <a:pt x="6274" y="9331"/>
                  </a:lnTo>
                  <a:lnTo>
                    <a:pt x="4045" y="2482"/>
                  </a:lnTo>
                  <a:close/>
                </a:path>
              </a:pathLst>
            </a:custGeom>
            <a:solidFill>
              <a:srgbClr val="000000"/>
            </a:solidFill>
            <a:ln w="50800" cap="flat" cmpd="sng">
              <a:solidFill>
                <a:srgbClr val="C2463A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584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477C43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5" name="AutoShape 10"/>
            <p:cNvSpPr>
              <a:spLocks/>
            </p:cNvSpPr>
            <p:nvPr/>
          </p:nvSpPr>
          <p:spPr bwMode="auto">
            <a:xfrm>
              <a:off x="1898161" y="1554682"/>
              <a:ext cx="2106316" cy="49412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58420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 smtClean="0">
                  <a:solidFill>
                    <a:srgbClr val="DF8E3E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rPr>
                <a:t>Adversary</a:t>
              </a:r>
              <a:endParaRPr lang="en-US" sz="2400" dirty="0" smtClean="0">
                <a:solidFill>
                  <a:srgbClr val="006288"/>
                </a:solidFill>
                <a:latin typeface="Georgia" panose="02040502050405020303" pitchFamily="18" charset="0"/>
                <a:sym typeface="Georgia" panose="02040502050405020303" pitchFamily="18" charset="0"/>
              </a:endParaRPr>
            </a:p>
          </p:txBody>
        </p:sp>
        <p:sp>
          <p:nvSpPr>
            <p:cNvPr id="6" name="AutoShape 11"/>
            <p:cNvSpPr>
              <a:spLocks/>
            </p:cNvSpPr>
            <p:nvPr/>
          </p:nvSpPr>
          <p:spPr bwMode="auto">
            <a:xfrm>
              <a:off x="304800" y="2611522"/>
              <a:ext cx="4648200" cy="1731878"/>
            </a:xfrm>
            <a:prstGeom prst="roundRect">
              <a:avLst>
                <a:gd name="adj" fmla="val 9389"/>
              </a:avLst>
            </a:prstGeom>
            <a:noFill/>
            <a:ln w="50800" cap="flat" cmpd="sng">
              <a:solidFill>
                <a:srgbClr val="000000"/>
              </a:solidFill>
              <a:prstDash val="dash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584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pic>
          <p:nvPicPr>
            <p:cNvPr id="7" name="Picture 13" descr="pasted-image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957" y="2790569"/>
              <a:ext cx="1464205" cy="1299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AutoShape 15" descr="craft_texture.jpeg"/>
            <p:cNvSpPr>
              <a:spLocks/>
            </p:cNvSpPr>
            <p:nvPr/>
          </p:nvSpPr>
          <p:spPr bwMode="auto">
            <a:xfrm>
              <a:off x="1557384" y="4746809"/>
              <a:ext cx="2265172" cy="640849"/>
            </a:xfrm>
            <a:prstGeom prst="roundRect">
              <a:avLst>
                <a:gd name="adj" fmla="val 20269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 defTabSz="58420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rPr>
                <a:t>d</a:t>
              </a:r>
              <a:r>
                <a: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rPr>
                <a:t>eterministic</a:t>
              </a:r>
            </a:p>
            <a:p>
              <a:pPr algn="ctr" defTabSz="58420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arker Felt" charset="0"/>
                  <a:sym typeface="Marker Felt" charset="0"/>
                </a:rPr>
                <a:t>&amp; classical</a:t>
              </a:r>
              <a:endParaRPr lang="en-US" sz="2000" dirty="0" smtClean="0">
                <a:solidFill>
                  <a:srgbClr val="006288"/>
                </a:solidFill>
                <a:latin typeface="Georgia" panose="02040502050405020303" pitchFamily="18" charset="0"/>
                <a:sym typeface="Georgia" panose="02040502050405020303" pitchFamily="18" charset="0"/>
              </a:endParaRPr>
            </a:p>
          </p:txBody>
        </p:sp>
        <p:sp>
          <p:nvSpPr>
            <p:cNvPr id="9" name="AutoShape 16" descr="craft_texture.jpeg"/>
            <p:cNvSpPr>
              <a:spLocks/>
            </p:cNvSpPr>
            <p:nvPr/>
          </p:nvSpPr>
          <p:spPr bwMode="auto">
            <a:xfrm rot="12300000">
              <a:off x="1526872" y="4257543"/>
              <a:ext cx="1226851" cy="304826"/>
            </a:xfrm>
            <a:prstGeom prst="leftRightArrow">
              <a:avLst>
                <a:gd name="adj1" fmla="val 32000"/>
                <a:gd name="adj2" fmla="val 149692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 defTabSz="584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10" name="AutoShape 17"/>
            <p:cNvSpPr>
              <a:spLocks/>
            </p:cNvSpPr>
            <p:nvPr/>
          </p:nvSpPr>
          <p:spPr bwMode="auto">
            <a:xfrm>
              <a:off x="225467" y="4840169"/>
              <a:ext cx="1201658" cy="476638"/>
            </a:xfrm>
            <a:prstGeom prst="rightArrow">
              <a:avLst>
                <a:gd name="adj1" fmla="val 32204"/>
                <a:gd name="adj2" fmla="val 107118"/>
              </a:avLst>
            </a:prstGeom>
            <a:solidFill>
              <a:srgbClr val="C246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584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12" name="AutoShape 19" descr="craft_texture.jpeg"/>
            <p:cNvSpPr>
              <a:spLocks/>
            </p:cNvSpPr>
            <p:nvPr/>
          </p:nvSpPr>
          <p:spPr bwMode="auto">
            <a:xfrm>
              <a:off x="4009635" y="4858196"/>
              <a:ext cx="1116997" cy="476639"/>
            </a:xfrm>
            <a:prstGeom prst="rightArrow">
              <a:avLst>
                <a:gd name="adj1" fmla="val 32204"/>
                <a:gd name="adj2" fmla="val 107127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 defTabSz="584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14" name="AutoShape 21" descr="craft_texture.jpeg"/>
            <p:cNvSpPr>
              <a:spLocks/>
            </p:cNvSpPr>
            <p:nvPr/>
          </p:nvSpPr>
          <p:spPr bwMode="auto">
            <a:xfrm rot="20100000">
              <a:off x="2784282" y="4328607"/>
              <a:ext cx="1226851" cy="304826"/>
            </a:xfrm>
            <a:prstGeom prst="leftRightArrow">
              <a:avLst>
                <a:gd name="adj1" fmla="val 32000"/>
                <a:gd name="adj2" fmla="val 149692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 defTabSz="584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15" name="AutoShape 23"/>
            <p:cNvSpPr>
              <a:spLocks/>
            </p:cNvSpPr>
            <p:nvPr/>
          </p:nvSpPr>
          <p:spPr bwMode="auto">
            <a:xfrm rot="16200000">
              <a:off x="2435224" y="2323905"/>
              <a:ext cx="131482" cy="2700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C5D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584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16" name="AutoShape 25"/>
            <p:cNvSpPr>
              <a:spLocks/>
            </p:cNvSpPr>
            <p:nvPr/>
          </p:nvSpPr>
          <p:spPr bwMode="auto">
            <a:xfrm rot="18900000">
              <a:off x="3127823" y="1887997"/>
              <a:ext cx="136452" cy="20065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0"/>
                  </a:moveTo>
                  <a:lnTo>
                    <a:pt x="0" y="0"/>
                  </a:lnTo>
                  <a:lnTo>
                    <a:pt x="0" y="21599"/>
                  </a:lnTo>
                  <a:lnTo>
                    <a:pt x="21599" y="21599"/>
                  </a:lnTo>
                  <a:close/>
                </a:path>
              </a:pathLst>
            </a:custGeom>
            <a:solidFill>
              <a:srgbClr val="5C5D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584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17" name="AutoShape 26"/>
            <p:cNvSpPr>
              <a:spLocks/>
            </p:cNvSpPr>
            <p:nvPr/>
          </p:nvSpPr>
          <p:spPr bwMode="auto">
            <a:xfrm rot="13500000">
              <a:off x="1819341" y="1930894"/>
              <a:ext cx="132761" cy="19679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C5D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584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18" name="AutoShape 30"/>
            <p:cNvSpPr>
              <a:spLocks/>
            </p:cNvSpPr>
            <p:nvPr/>
          </p:nvSpPr>
          <p:spPr bwMode="auto">
            <a:xfrm>
              <a:off x="3717384" y="2803496"/>
              <a:ext cx="1447092" cy="12691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r" defTabSz="58420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smtClean="0">
                  <a:solidFill>
                    <a:srgbClr val="DF8E3E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rPr>
                <a:t>Devices</a:t>
              </a:r>
              <a:r>
                <a:rPr lang="en-US" sz="4000" i="1" dirty="0" smtClean="0">
                  <a:solidFill>
                    <a:srgbClr val="DF8E3E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rPr>
                <a:t/>
              </a:r>
              <a:br>
                <a:rPr lang="en-US" sz="4000" i="1" dirty="0" smtClean="0">
                  <a:solidFill>
                    <a:srgbClr val="DF8E3E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rPr>
              </a:br>
              <a:r>
                <a:rPr lang="en-US" sz="4000" i="1" dirty="0" smtClean="0">
                  <a:solidFill>
                    <a:srgbClr val="DF8E3E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rPr>
                <a:t/>
              </a:r>
              <a:br>
                <a:rPr lang="en-US" sz="4000" i="1" dirty="0" smtClean="0">
                  <a:solidFill>
                    <a:srgbClr val="DF8E3E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rPr>
              </a:br>
              <a:endParaRPr lang="en-US" sz="3600" dirty="0" smtClean="0">
                <a:solidFill>
                  <a:srgbClr val="006288"/>
                </a:solidFill>
                <a:latin typeface="Georgia" panose="02040502050405020303" pitchFamily="18" charset="0"/>
                <a:sym typeface="Georgia" panose="02040502050405020303" pitchFamily="18" charset="0"/>
              </a:endParaRPr>
            </a:p>
          </p:txBody>
        </p:sp>
        <p:sp>
          <p:nvSpPr>
            <p:cNvPr id="19" name="AutoShape 3"/>
            <p:cNvSpPr>
              <a:spLocks/>
            </p:cNvSpPr>
            <p:nvPr/>
          </p:nvSpPr>
          <p:spPr bwMode="auto">
            <a:xfrm>
              <a:off x="416667" y="3099184"/>
              <a:ext cx="391498" cy="442589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CBCBCB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20" name="AutoShape 3"/>
            <p:cNvSpPr>
              <a:spLocks/>
            </p:cNvSpPr>
            <p:nvPr/>
          </p:nvSpPr>
          <p:spPr bwMode="auto">
            <a:xfrm>
              <a:off x="4450872" y="3042742"/>
              <a:ext cx="391498" cy="442589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CBCBCB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21" name="AutoShape 3"/>
            <p:cNvSpPr>
              <a:spLocks/>
            </p:cNvSpPr>
            <p:nvPr/>
          </p:nvSpPr>
          <p:spPr bwMode="auto">
            <a:xfrm>
              <a:off x="420698" y="3725630"/>
              <a:ext cx="391498" cy="442589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CBCBCB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22" name="AutoShape 3"/>
            <p:cNvSpPr>
              <a:spLocks/>
            </p:cNvSpPr>
            <p:nvPr/>
          </p:nvSpPr>
          <p:spPr bwMode="auto">
            <a:xfrm>
              <a:off x="4457629" y="3700060"/>
              <a:ext cx="391498" cy="442589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CBCBCB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35717" y="4274403"/>
            <a:ext cx="1821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Randomness </a:t>
            </a:r>
          </a:p>
          <a:p>
            <a:pPr algn="ctr"/>
            <a:r>
              <a:rPr lang="en-US" sz="2400" b="1" dirty="0" smtClean="0"/>
              <a:t>Expansion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91621" y="5493603"/>
            <a:ext cx="1899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Randomness </a:t>
            </a:r>
          </a:p>
          <a:p>
            <a:pPr algn="ctr"/>
            <a:r>
              <a:rPr lang="en-US" sz="2400" b="1" dirty="0" smtClean="0"/>
              <a:t>Amplification</a:t>
            </a:r>
            <a:endParaRPr lang="en-US" sz="2400" b="1" dirty="0"/>
          </a:p>
        </p:txBody>
      </p:sp>
      <p:sp>
        <p:nvSpPr>
          <p:cNvPr id="26" name="AutoShape 18"/>
          <p:cNvSpPr>
            <a:spLocks/>
          </p:cNvSpPr>
          <p:nvPr/>
        </p:nvSpPr>
        <p:spPr bwMode="auto">
          <a:xfrm>
            <a:off x="5257800" y="4419600"/>
            <a:ext cx="1828800" cy="6408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ts val="4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660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l</a:t>
            </a:r>
            <a:r>
              <a:rPr lang="en-US" sz="2000" dirty="0" smtClean="0">
                <a:solidFill>
                  <a:srgbClr val="FF660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ong</a:t>
            </a:r>
            <a: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uniform</a:t>
            </a:r>
            <a:b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</a:br>
            <a: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outputs</a:t>
            </a:r>
            <a:endParaRPr lang="en-US" sz="2400" dirty="0" smtClean="0">
              <a:solidFill>
                <a:srgbClr val="006288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27" name="AutoShape 18"/>
          <p:cNvSpPr>
            <a:spLocks/>
          </p:cNvSpPr>
          <p:nvPr/>
        </p:nvSpPr>
        <p:spPr bwMode="auto">
          <a:xfrm>
            <a:off x="1905000" y="5531351"/>
            <a:ext cx="2590800" cy="6408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ts val="400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387089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Santha-Vazirani</a:t>
            </a:r>
            <a:r>
              <a:rPr lang="en-US" dirty="0" smtClean="0">
                <a:solidFill>
                  <a:srgbClr val="387089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sources</a:t>
            </a:r>
            <a:r>
              <a:rPr lang="en-US" dirty="0">
                <a:solidFill>
                  <a:srgbClr val="387089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</a:t>
            </a:r>
            <a:r>
              <a:rPr lang="en-US" dirty="0" smtClean="0">
                <a:solidFill>
                  <a:srgbClr val="387089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w/ </a:t>
            </a:r>
            <a:r>
              <a:rPr lang="en-US" dirty="0" smtClean="0">
                <a:solidFill>
                  <a:srgbClr val="FF000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cond. independence</a:t>
            </a:r>
          </a:p>
        </p:txBody>
      </p:sp>
      <p:sp>
        <p:nvSpPr>
          <p:cNvPr id="28" name="AutoShape 18"/>
          <p:cNvSpPr>
            <a:spLocks/>
          </p:cNvSpPr>
          <p:nvPr/>
        </p:nvSpPr>
        <p:spPr bwMode="auto">
          <a:xfrm>
            <a:off x="5257800" y="5562600"/>
            <a:ext cx="1828800" cy="6408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ts val="4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a </a:t>
            </a:r>
            <a:r>
              <a:rPr lang="en-US" sz="2000" dirty="0" smtClean="0">
                <a:solidFill>
                  <a:srgbClr val="FF660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single</a:t>
            </a:r>
            <a: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</a:t>
            </a:r>
            <a:b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</a:br>
            <a:r>
              <a:rPr lang="en-US" sz="2000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uniform bit</a:t>
            </a:r>
            <a:endParaRPr lang="en-US" sz="2400" dirty="0" smtClean="0">
              <a:solidFill>
                <a:srgbClr val="006288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761346" y="3352800"/>
            <a:ext cx="4385543" cy="2064273"/>
            <a:chOff x="4761346" y="3352800"/>
            <a:chExt cx="4385543" cy="2064273"/>
          </a:xfrm>
        </p:grpSpPr>
        <p:sp>
          <p:nvSpPr>
            <p:cNvPr id="30" name="Rectangle 29"/>
            <p:cNvSpPr/>
            <p:nvPr/>
          </p:nvSpPr>
          <p:spPr>
            <a:xfrm>
              <a:off x="5243932" y="3352800"/>
              <a:ext cx="3721100" cy="206427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61346" y="3479844"/>
              <a:ext cx="4385543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dirty="0">
                  <a:solidFill>
                    <a:srgbClr val="455F51"/>
                  </a:solidFill>
                  <a:latin typeface="Corbel"/>
                  <a:cs typeface="Aparajita" panose="020B0604020202020204" pitchFamily="34" charset="0"/>
                </a:rPr>
                <a:t>SV source</a:t>
              </a:r>
              <a:r>
                <a:rPr lang="en-US" sz="2000" b="1" dirty="0" smtClean="0">
                  <a:solidFill>
                    <a:srgbClr val="455F51"/>
                  </a:solidFill>
                  <a:latin typeface="Corbel"/>
                  <a:cs typeface="Aparajita" panose="020B0604020202020204" pitchFamily="34" charset="0"/>
                </a:rPr>
                <a:t>:</a:t>
              </a:r>
            </a:p>
            <a:p>
              <a:pPr lvl="1"/>
              <a:r>
                <a:rPr lang="en-US" dirty="0" smtClean="0">
                  <a:solidFill>
                    <a:srgbClr val="455F51"/>
                  </a:solidFill>
                  <a:latin typeface="Corbel"/>
                  <a:cs typeface="Aparajita" panose="020B0604020202020204" pitchFamily="34" charset="0"/>
                </a:rPr>
                <a:t> </a:t>
              </a:r>
              <a:r>
                <a:rPr lang="en-US" dirty="0">
                  <a:solidFill>
                    <a:srgbClr val="455F51"/>
                  </a:solidFill>
                  <a:latin typeface="Corbel"/>
                  <a:cs typeface="Aparajita" panose="020B0604020202020204" pitchFamily="34" charset="0"/>
                </a:rPr>
                <a:t>x</a:t>
              </a:r>
              <a:r>
                <a:rPr lang="en-US" baseline="-25000" dirty="0">
                  <a:solidFill>
                    <a:srgbClr val="455F51"/>
                  </a:solidFill>
                  <a:latin typeface="Corbel"/>
                  <a:cs typeface="Aparajita" panose="020B0604020202020204" pitchFamily="34" charset="0"/>
                </a:rPr>
                <a:t>1</a:t>
              </a:r>
              <a:r>
                <a:rPr lang="en-US" dirty="0">
                  <a:solidFill>
                    <a:srgbClr val="455F51"/>
                  </a:solidFill>
                  <a:latin typeface="Corbel"/>
                  <a:cs typeface="Aparajita" panose="020B0604020202020204" pitchFamily="34" charset="0"/>
                </a:rPr>
                <a:t>,x</a:t>
              </a:r>
              <a:r>
                <a:rPr lang="en-US" baseline="-25000" dirty="0">
                  <a:solidFill>
                    <a:srgbClr val="455F51"/>
                  </a:solidFill>
                  <a:latin typeface="Corbel"/>
                  <a:cs typeface="Aparajita" panose="020B0604020202020204" pitchFamily="34" charset="0"/>
                </a:rPr>
                <a:t>2</a:t>
              </a:r>
              <a:r>
                <a:rPr lang="en-US" dirty="0">
                  <a:solidFill>
                    <a:srgbClr val="455F51"/>
                  </a:solidFill>
                  <a:latin typeface="Corbel"/>
                  <a:cs typeface="Aparajita" panose="020B0604020202020204" pitchFamily="34" charset="0"/>
                </a:rPr>
                <a:t>,…,</a:t>
              </a:r>
              <a:r>
                <a:rPr lang="en-US" dirty="0" err="1">
                  <a:solidFill>
                    <a:srgbClr val="455F51"/>
                  </a:solidFill>
                  <a:latin typeface="Corbel"/>
                  <a:cs typeface="Aparajita" panose="020B0604020202020204" pitchFamily="34" charset="0"/>
                </a:rPr>
                <a:t>x</a:t>
              </a:r>
              <a:r>
                <a:rPr lang="en-US" baseline="-25000" dirty="0" err="1">
                  <a:solidFill>
                    <a:srgbClr val="455F51"/>
                  </a:solidFill>
                  <a:latin typeface="Corbel"/>
                  <a:cs typeface="Aparajita" panose="020B0604020202020204" pitchFamily="34" charset="0"/>
                </a:rPr>
                <a:t>n</a:t>
              </a:r>
              <a:r>
                <a:rPr lang="en-US" dirty="0">
                  <a:solidFill>
                    <a:srgbClr val="455F51"/>
                  </a:solidFill>
                  <a:latin typeface="Corbel"/>
                  <a:cs typeface="Aparajita" panose="020B0604020202020204" pitchFamily="34" charset="0"/>
                </a:rPr>
                <a:t>,…,each bit x</a:t>
              </a:r>
              <a:r>
                <a:rPr lang="en-US" baseline="-25000" dirty="0">
                  <a:solidFill>
                    <a:srgbClr val="455F51"/>
                  </a:solidFill>
                  <a:latin typeface="Corbel"/>
                  <a:cs typeface="Aparajita" panose="020B0604020202020204" pitchFamily="34" charset="0"/>
                </a:rPr>
                <a:t>i </a:t>
              </a:r>
              <a:r>
                <a:rPr lang="en-US" dirty="0">
                  <a:solidFill>
                    <a:srgbClr val="455F51"/>
                  </a:solidFill>
                  <a:latin typeface="Corbel"/>
                  <a:cs typeface="Aparajita" panose="020B0604020202020204" pitchFamily="34" charset="0"/>
                </a:rPr>
                <a:t>has a bounded bias conditioned on previous bits</a:t>
              </a:r>
            </a:p>
            <a:p>
              <a:pPr lvl="1"/>
              <a:endParaRPr lang="en-US" dirty="0" smtClean="0">
                <a:solidFill>
                  <a:srgbClr val="455F51"/>
                </a:solidFill>
                <a:latin typeface="Corbel"/>
                <a:cs typeface="Aparajita" panose="020B0604020202020204" pitchFamily="34" charset="0"/>
              </a:endParaRPr>
            </a:p>
            <a:p>
              <a:pPr lvl="1"/>
              <a:endParaRPr lang="en-US" dirty="0" smtClean="0">
                <a:solidFill>
                  <a:srgbClr val="455F51"/>
                </a:solidFill>
                <a:latin typeface="Corbel"/>
                <a:cs typeface="Aparajita" panose="020B0604020202020204" pitchFamily="34" charset="0"/>
              </a:endParaRPr>
            </a:p>
            <a:p>
              <a:pPr lvl="1"/>
              <a:r>
                <a:rPr lang="en-US" dirty="0" smtClean="0">
                  <a:solidFill>
                    <a:srgbClr val="455F51"/>
                  </a:solidFill>
                  <a:latin typeface="Corbel"/>
                  <a:cs typeface="Aparajita" panose="020B0604020202020204" pitchFamily="34" charset="0"/>
                </a:rPr>
                <a:t>Highly </a:t>
              </a:r>
              <a:r>
                <a:rPr lang="en-US" dirty="0">
                  <a:solidFill>
                    <a:srgbClr val="455F51"/>
                  </a:solidFill>
                  <a:latin typeface="Corbel"/>
                  <a:cs typeface="Aparajita" panose="020B0604020202020204" pitchFamily="34" charset="0"/>
                </a:rPr>
                <a:t>random: </a:t>
              </a:r>
              <a:r>
                <a:rPr lang="en-US" dirty="0">
                  <a:solidFill>
                    <a:srgbClr val="FF0000"/>
                  </a:solidFill>
                  <a:latin typeface="Corbel"/>
                  <a:cs typeface="Aparajita" panose="020B0604020202020204" pitchFamily="34" charset="0"/>
                </a:rPr>
                <a:t>linear</a:t>
              </a:r>
              <a:r>
                <a:rPr lang="en-US" dirty="0">
                  <a:solidFill>
                    <a:srgbClr val="455F51"/>
                  </a:solidFill>
                  <a:latin typeface="Corbel"/>
                  <a:cs typeface="Aparajita" panose="020B0604020202020204" pitchFamily="34" charset="0"/>
                </a:rPr>
                <a:t> </a:t>
              </a:r>
              <a:r>
                <a:rPr lang="en-US" dirty="0" smtClean="0">
                  <a:solidFill>
                    <a:srgbClr val="455F51"/>
                  </a:solidFill>
                  <a:latin typeface="Corbel"/>
                  <a:cs typeface="Aparajita" panose="020B0604020202020204" pitchFamily="34" charset="0"/>
                </a:rPr>
                <a:t>min-entropy</a:t>
              </a:r>
              <a:endParaRPr lang="en-US" dirty="0">
                <a:solidFill>
                  <a:srgbClr val="455F51"/>
                </a:solidFill>
                <a:latin typeface="Corbel"/>
                <a:cs typeface="Aparajita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09480" y="4419600"/>
              <a:ext cx="3329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0.5- </a:t>
              </a:r>
              <a:r>
                <a:rPr lang="en-US" dirty="0" err="1" smtClean="0"/>
                <a:t>ε</a:t>
              </a:r>
              <a:r>
                <a:rPr lang="en-US" dirty="0" smtClean="0"/>
                <a:t>≤ </a:t>
              </a:r>
              <a:r>
                <a:rPr lang="en-US" dirty="0" err="1" smtClean="0"/>
                <a:t>Prob</a:t>
              </a:r>
              <a:r>
                <a:rPr lang="en-US" dirty="0" smtClean="0"/>
                <a:t>[X</a:t>
              </a:r>
              <a:r>
                <a:rPr lang="en-US" baseline="-25000" dirty="0" smtClean="0"/>
                <a:t>i</a:t>
              </a:r>
              <a:r>
                <a:rPr lang="en-US" dirty="0" smtClean="0"/>
                <a:t>=0|X</a:t>
              </a:r>
              <a:r>
                <a:rPr lang="en-US" baseline="-25000" dirty="0" smtClean="0"/>
                <a:t>1</a:t>
              </a:r>
              <a:r>
                <a:rPr lang="en-US" dirty="0" smtClean="0"/>
                <a:t>,…,X</a:t>
              </a:r>
              <a:r>
                <a:rPr lang="en-US" baseline="-25000" dirty="0" smtClean="0"/>
                <a:t>i-1</a:t>
              </a:r>
              <a:r>
                <a:rPr lang="en-US" dirty="0" smtClean="0"/>
                <a:t>]≤0.5+ε</a:t>
              </a:r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52400" y="3352800"/>
            <a:ext cx="213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[Col06, PAM+10, PM11, FGS11, VV12, MS13, CY13]</a:t>
            </a:r>
          </a:p>
        </p:txBody>
      </p:sp>
    </p:spTree>
    <p:extLst>
      <p:ext uri="{BB962C8B-B14F-4D97-AF65-F5344CB8AC3E}">
        <p14:creationId xmlns:p14="http://schemas.microsoft.com/office/powerpoint/2010/main" val="29255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24" grpId="0"/>
      <p:bldP spid="25" grpId="0"/>
      <p:bldP spid="26" grpId="0"/>
      <p:bldP spid="27" grpId="0"/>
      <p:bldP spid="2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 Result: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143000"/>
            <a:ext cx="3851634" cy="3429000"/>
            <a:chOff x="225467" y="990600"/>
            <a:chExt cx="4939009" cy="4397058"/>
          </a:xfrm>
        </p:grpSpPr>
        <p:sp>
          <p:nvSpPr>
            <p:cNvPr id="5" name="AutoShape 9"/>
            <p:cNvSpPr>
              <a:spLocks/>
            </p:cNvSpPr>
            <p:nvPr/>
          </p:nvSpPr>
          <p:spPr bwMode="auto">
            <a:xfrm>
              <a:off x="846787" y="990600"/>
              <a:ext cx="3049234" cy="15318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045" y="2482"/>
                  </a:moveTo>
                  <a:lnTo>
                    <a:pt x="7536" y="5874"/>
                  </a:lnTo>
                  <a:lnTo>
                    <a:pt x="11623" y="0"/>
                  </a:lnTo>
                  <a:lnTo>
                    <a:pt x="13183" y="7513"/>
                  </a:lnTo>
                  <a:lnTo>
                    <a:pt x="21599" y="4985"/>
                  </a:lnTo>
                  <a:lnTo>
                    <a:pt x="17749" y="14017"/>
                  </a:lnTo>
                  <a:lnTo>
                    <a:pt x="18412" y="21600"/>
                  </a:lnTo>
                  <a:lnTo>
                    <a:pt x="13453" y="15777"/>
                  </a:lnTo>
                  <a:lnTo>
                    <a:pt x="7008" y="21114"/>
                  </a:lnTo>
                  <a:lnTo>
                    <a:pt x="6353" y="16265"/>
                  </a:lnTo>
                  <a:lnTo>
                    <a:pt x="1850" y="21523"/>
                  </a:lnTo>
                  <a:lnTo>
                    <a:pt x="5091" y="12604"/>
                  </a:lnTo>
                  <a:lnTo>
                    <a:pt x="0" y="9501"/>
                  </a:lnTo>
                  <a:lnTo>
                    <a:pt x="6274" y="9331"/>
                  </a:lnTo>
                  <a:lnTo>
                    <a:pt x="4045" y="2482"/>
                  </a:lnTo>
                  <a:close/>
                </a:path>
              </a:pathLst>
            </a:custGeom>
            <a:solidFill>
              <a:srgbClr val="000000"/>
            </a:solidFill>
            <a:ln w="50800" cap="flat" cmpd="sng">
              <a:solidFill>
                <a:srgbClr val="C2463A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584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477C43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6" name="AutoShape 10"/>
            <p:cNvSpPr>
              <a:spLocks/>
            </p:cNvSpPr>
            <p:nvPr/>
          </p:nvSpPr>
          <p:spPr bwMode="auto">
            <a:xfrm>
              <a:off x="1898161" y="1554682"/>
              <a:ext cx="2106316" cy="49412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58420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smtClean="0">
                  <a:solidFill>
                    <a:srgbClr val="DF8E3E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rPr>
                <a:t>Adversary</a:t>
              </a:r>
              <a:endParaRPr lang="en-US" sz="2000" dirty="0" smtClean="0">
                <a:solidFill>
                  <a:srgbClr val="006288"/>
                </a:solidFill>
                <a:latin typeface="Georgia" panose="02040502050405020303" pitchFamily="18" charset="0"/>
                <a:sym typeface="Georgia" panose="02040502050405020303" pitchFamily="18" charset="0"/>
              </a:endParaRPr>
            </a:p>
          </p:txBody>
        </p:sp>
        <p:sp>
          <p:nvSpPr>
            <p:cNvPr id="7" name="AutoShape 11"/>
            <p:cNvSpPr>
              <a:spLocks/>
            </p:cNvSpPr>
            <p:nvPr/>
          </p:nvSpPr>
          <p:spPr bwMode="auto">
            <a:xfrm>
              <a:off x="304800" y="2611522"/>
              <a:ext cx="4648200" cy="1731878"/>
            </a:xfrm>
            <a:prstGeom prst="roundRect">
              <a:avLst>
                <a:gd name="adj" fmla="val 9389"/>
              </a:avLst>
            </a:prstGeom>
            <a:noFill/>
            <a:ln w="50800" cap="flat" cmpd="sng">
              <a:solidFill>
                <a:srgbClr val="000000"/>
              </a:solidFill>
              <a:prstDash val="dash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584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pic>
          <p:nvPicPr>
            <p:cNvPr id="8" name="Picture 13" descr="pasted-image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957" y="2790569"/>
              <a:ext cx="1464205" cy="1299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AutoShape 15" descr="craft_texture.jpeg"/>
            <p:cNvSpPr>
              <a:spLocks/>
            </p:cNvSpPr>
            <p:nvPr/>
          </p:nvSpPr>
          <p:spPr bwMode="auto">
            <a:xfrm>
              <a:off x="1557384" y="4746809"/>
              <a:ext cx="2265172" cy="640849"/>
            </a:xfrm>
            <a:prstGeom prst="roundRect">
              <a:avLst>
                <a:gd name="adj" fmla="val 20269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 defTabSz="58420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rPr>
                <a:t>d</a:t>
              </a:r>
              <a:r>
                <a: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arker Felt" charset="0"/>
                  <a:ea typeface="Marker Felt" charset="0"/>
                  <a:cs typeface="Marker Felt" charset="0"/>
                  <a:sym typeface="Marker Felt" charset="0"/>
                </a:rPr>
                <a:t>eterministic</a:t>
              </a:r>
            </a:p>
            <a:p>
              <a:pPr algn="ctr" defTabSz="58420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arker Felt" charset="0"/>
                  <a:sym typeface="Marker Felt" charset="0"/>
                </a:rPr>
                <a:t>&amp; classical</a:t>
              </a:r>
              <a:endParaRPr lang="en-US" sz="2000" dirty="0" smtClean="0">
                <a:solidFill>
                  <a:srgbClr val="006288"/>
                </a:solidFill>
                <a:latin typeface="Georgia" panose="02040502050405020303" pitchFamily="18" charset="0"/>
                <a:sym typeface="Georgia" panose="02040502050405020303" pitchFamily="18" charset="0"/>
              </a:endParaRPr>
            </a:p>
          </p:txBody>
        </p:sp>
        <p:sp>
          <p:nvSpPr>
            <p:cNvPr id="10" name="AutoShape 16" descr="craft_texture.jpeg"/>
            <p:cNvSpPr>
              <a:spLocks/>
            </p:cNvSpPr>
            <p:nvPr/>
          </p:nvSpPr>
          <p:spPr bwMode="auto">
            <a:xfrm rot="12300000">
              <a:off x="1526872" y="4257543"/>
              <a:ext cx="1226851" cy="304826"/>
            </a:xfrm>
            <a:prstGeom prst="leftRightArrow">
              <a:avLst>
                <a:gd name="adj1" fmla="val 32000"/>
                <a:gd name="adj2" fmla="val 149692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 defTabSz="584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11" name="AutoShape 17"/>
            <p:cNvSpPr>
              <a:spLocks/>
            </p:cNvSpPr>
            <p:nvPr/>
          </p:nvSpPr>
          <p:spPr bwMode="auto">
            <a:xfrm>
              <a:off x="225467" y="4840169"/>
              <a:ext cx="1201658" cy="476638"/>
            </a:xfrm>
            <a:prstGeom prst="rightArrow">
              <a:avLst>
                <a:gd name="adj1" fmla="val 32204"/>
                <a:gd name="adj2" fmla="val 107118"/>
              </a:avLst>
            </a:prstGeom>
            <a:solidFill>
              <a:srgbClr val="C246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584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12" name="AutoShape 19" descr="craft_texture.jpeg"/>
            <p:cNvSpPr>
              <a:spLocks/>
            </p:cNvSpPr>
            <p:nvPr/>
          </p:nvSpPr>
          <p:spPr bwMode="auto">
            <a:xfrm>
              <a:off x="4009635" y="4858196"/>
              <a:ext cx="1116997" cy="476639"/>
            </a:xfrm>
            <a:prstGeom prst="rightArrow">
              <a:avLst>
                <a:gd name="adj1" fmla="val 32204"/>
                <a:gd name="adj2" fmla="val 107127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 defTabSz="584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13" name="AutoShape 21" descr="craft_texture.jpeg"/>
            <p:cNvSpPr>
              <a:spLocks/>
            </p:cNvSpPr>
            <p:nvPr/>
          </p:nvSpPr>
          <p:spPr bwMode="auto">
            <a:xfrm rot="20100000">
              <a:off x="2784282" y="4328607"/>
              <a:ext cx="1226851" cy="304826"/>
            </a:xfrm>
            <a:prstGeom prst="leftRightArrow">
              <a:avLst>
                <a:gd name="adj1" fmla="val 32000"/>
                <a:gd name="adj2" fmla="val 149692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 defTabSz="584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14" name="AutoShape 23"/>
            <p:cNvSpPr>
              <a:spLocks/>
            </p:cNvSpPr>
            <p:nvPr/>
          </p:nvSpPr>
          <p:spPr bwMode="auto">
            <a:xfrm rot="16200000">
              <a:off x="2435224" y="2323905"/>
              <a:ext cx="131482" cy="2700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C5D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584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15" name="AutoShape 25"/>
            <p:cNvSpPr>
              <a:spLocks/>
            </p:cNvSpPr>
            <p:nvPr/>
          </p:nvSpPr>
          <p:spPr bwMode="auto">
            <a:xfrm rot="18900000">
              <a:off x="3127823" y="1887997"/>
              <a:ext cx="136452" cy="20065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0"/>
                  </a:moveTo>
                  <a:lnTo>
                    <a:pt x="0" y="0"/>
                  </a:lnTo>
                  <a:lnTo>
                    <a:pt x="0" y="21599"/>
                  </a:lnTo>
                  <a:lnTo>
                    <a:pt x="21599" y="21599"/>
                  </a:lnTo>
                  <a:close/>
                </a:path>
              </a:pathLst>
            </a:custGeom>
            <a:solidFill>
              <a:srgbClr val="5C5D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584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16" name="AutoShape 26"/>
            <p:cNvSpPr>
              <a:spLocks/>
            </p:cNvSpPr>
            <p:nvPr/>
          </p:nvSpPr>
          <p:spPr bwMode="auto">
            <a:xfrm rot="13500000">
              <a:off x="1819341" y="1930894"/>
              <a:ext cx="132761" cy="19679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C5D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584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17" name="AutoShape 30"/>
            <p:cNvSpPr>
              <a:spLocks/>
            </p:cNvSpPr>
            <p:nvPr/>
          </p:nvSpPr>
          <p:spPr bwMode="auto">
            <a:xfrm>
              <a:off x="3717384" y="2803496"/>
              <a:ext cx="1447092" cy="12691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r" defTabSz="58420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smtClean="0">
                  <a:solidFill>
                    <a:srgbClr val="DF8E3E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rPr>
                <a:t>Devices</a:t>
              </a:r>
              <a:r>
                <a:rPr lang="en-US" sz="4000" i="1" dirty="0" smtClean="0">
                  <a:solidFill>
                    <a:srgbClr val="DF8E3E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rPr>
                <a:t/>
              </a:r>
              <a:br>
                <a:rPr lang="en-US" sz="4000" i="1" dirty="0" smtClean="0">
                  <a:solidFill>
                    <a:srgbClr val="DF8E3E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rPr>
              </a:br>
              <a:r>
                <a:rPr lang="en-US" sz="4000" i="1" dirty="0" smtClean="0">
                  <a:solidFill>
                    <a:srgbClr val="DF8E3E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rPr>
                <a:t/>
              </a:r>
              <a:br>
                <a:rPr lang="en-US" sz="4000" i="1" dirty="0" smtClean="0">
                  <a:solidFill>
                    <a:srgbClr val="DF8E3E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rPr>
              </a:br>
              <a:endParaRPr lang="en-US" sz="3600" dirty="0" smtClean="0">
                <a:solidFill>
                  <a:srgbClr val="006288"/>
                </a:solidFill>
                <a:latin typeface="Georgia" panose="02040502050405020303" pitchFamily="18" charset="0"/>
                <a:sym typeface="Georgia" panose="02040502050405020303" pitchFamily="18" charset="0"/>
              </a:endParaRPr>
            </a:p>
          </p:txBody>
        </p:sp>
        <p:sp>
          <p:nvSpPr>
            <p:cNvPr id="18" name="AutoShape 3"/>
            <p:cNvSpPr>
              <a:spLocks/>
            </p:cNvSpPr>
            <p:nvPr/>
          </p:nvSpPr>
          <p:spPr bwMode="auto">
            <a:xfrm>
              <a:off x="416667" y="3099184"/>
              <a:ext cx="391498" cy="442589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CBCBCB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19" name="AutoShape 3"/>
            <p:cNvSpPr>
              <a:spLocks/>
            </p:cNvSpPr>
            <p:nvPr/>
          </p:nvSpPr>
          <p:spPr bwMode="auto">
            <a:xfrm>
              <a:off x="4450872" y="3042742"/>
              <a:ext cx="391498" cy="442589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CBCBCB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20" name="AutoShape 3"/>
            <p:cNvSpPr>
              <a:spLocks/>
            </p:cNvSpPr>
            <p:nvPr/>
          </p:nvSpPr>
          <p:spPr bwMode="auto">
            <a:xfrm>
              <a:off x="420698" y="3725630"/>
              <a:ext cx="391498" cy="442589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CBCBCB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21" name="AutoShape 3"/>
            <p:cNvSpPr>
              <a:spLocks/>
            </p:cNvSpPr>
            <p:nvPr/>
          </p:nvSpPr>
          <p:spPr bwMode="auto">
            <a:xfrm>
              <a:off x="4457629" y="3700060"/>
              <a:ext cx="391498" cy="442589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CBCBCB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</p:grpSp>
      <p:sp>
        <p:nvSpPr>
          <p:cNvPr id="22" name="AutoShape 18"/>
          <p:cNvSpPr>
            <a:spLocks/>
          </p:cNvSpPr>
          <p:nvPr/>
        </p:nvSpPr>
        <p:spPr bwMode="auto">
          <a:xfrm>
            <a:off x="228600" y="4769351"/>
            <a:ext cx="1752600" cy="6408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ts val="400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Min-entropy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sources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4763869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6288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Uniform  Outputs</a:t>
            </a:r>
            <a:endParaRPr lang="en-US" dirty="0"/>
          </a:p>
        </p:txBody>
      </p:sp>
      <p:sp>
        <p:nvSpPr>
          <p:cNvPr id="23" name="AutoShape 18"/>
          <p:cNvSpPr>
            <a:spLocks/>
          </p:cNvSpPr>
          <p:nvPr/>
        </p:nvSpPr>
        <p:spPr bwMode="auto">
          <a:xfrm>
            <a:off x="228600" y="5531351"/>
            <a:ext cx="1752600" cy="6408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fontAlgn="base" hangingPunct="0">
              <a:spcBef>
                <a:spcPts val="4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660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s</a:t>
            </a:r>
            <a:r>
              <a:rPr lang="en-US" sz="2000" dirty="0" smtClean="0">
                <a:solidFill>
                  <a:srgbClr val="FF660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mall finite amount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24200" y="548640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infinitely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long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5800" y="757535"/>
            <a:ext cx="137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Features: 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95800" y="4719935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Assumptions: </a:t>
            </a:r>
            <a:endParaRPr lang="en-US" sz="2400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7315200" y="1158022"/>
            <a:ext cx="1030282" cy="823178"/>
            <a:chOff x="7050547" y="1759509"/>
            <a:chExt cx="1584527" cy="1266011"/>
          </a:xfrm>
        </p:grpSpPr>
        <p:sp>
          <p:nvSpPr>
            <p:cNvPr id="37" name="AutoShape 3"/>
            <p:cNvSpPr>
              <a:spLocks/>
            </p:cNvSpPr>
            <p:nvPr/>
          </p:nvSpPr>
          <p:spPr bwMode="auto">
            <a:xfrm>
              <a:off x="7050547" y="2149781"/>
              <a:ext cx="445156" cy="503250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BCBCB"/>
                  </a:outerShdw>
                </a:effectLst>
                <a:uLnTx/>
                <a:uFillTx/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7171525" y="1759509"/>
              <a:ext cx="172704" cy="377957"/>
            </a:xfrm>
            <a:prstGeom prst="downArrow">
              <a:avLst/>
            </a:prstGeom>
            <a:solidFill>
              <a:srgbClr val="90C226"/>
            </a:solidFill>
            <a:ln w="19050" cap="rnd" cmpd="sng" algn="ctr">
              <a:solidFill>
                <a:srgbClr val="90C2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7164269" y="2666651"/>
              <a:ext cx="179960" cy="351615"/>
            </a:xfrm>
            <a:prstGeom prst="downArrow">
              <a:avLst/>
            </a:prstGeom>
            <a:solidFill>
              <a:srgbClr val="90C226"/>
            </a:solidFill>
            <a:ln w="19050" cap="rnd" cmpd="sng" algn="ctr">
              <a:solidFill>
                <a:srgbClr val="90C2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0" name="AutoShape 3"/>
            <p:cNvSpPr>
              <a:spLocks/>
            </p:cNvSpPr>
            <p:nvPr/>
          </p:nvSpPr>
          <p:spPr bwMode="auto">
            <a:xfrm>
              <a:off x="8189918" y="2157035"/>
              <a:ext cx="445156" cy="503250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>
              <a:noFill/>
            </a:ln>
            <a:effectLst>
              <a:glow rad="228600">
                <a:srgbClr val="C42F1A">
                  <a:satMod val="175000"/>
                  <a:alpha val="40000"/>
                </a:srgbClr>
              </a:glow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BCBCB"/>
                  </a:outerShdw>
                </a:effectLst>
                <a:uLnTx/>
                <a:uFillTx/>
                <a:latin typeface="Marker Felt" charset="0"/>
                <a:ea typeface="Marker Felt" charset="0"/>
                <a:cs typeface="Marker Felt" charset="0"/>
                <a:sym typeface="Marker Felt" charset="0"/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>
              <a:off x="8310896" y="1766763"/>
              <a:ext cx="172704" cy="377957"/>
            </a:xfrm>
            <a:prstGeom prst="downArrow">
              <a:avLst/>
            </a:prstGeom>
            <a:solidFill>
              <a:srgbClr val="90C226"/>
            </a:solidFill>
            <a:ln w="19050" cap="rnd" cmpd="sng" algn="ctr">
              <a:solidFill>
                <a:srgbClr val="90C2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8303640" y="2673905"/>
              <a:ext cx="179960" cy="351615"/>
            </a:xfrm>
            <a:prstGeom prst="downArrow">
              <a:avLst/>
            </a:prstGeom>
            <a:solidFill>
              <a:srgbClr val="C42F1A">
                <a:lumMod val="60000"/>
                <a:lumOff val="40000"/>
              </a:srgbClr>
            </a:solidFill>
            <a:ln w="19050" cap="rnd" cmpd="sng" algn="ctr">
              <a:solidFill>
                <a:srgbClr val="90C2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181600" y="1371600"/>
            <a:ext cx="17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Noise Resilient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10400" y="773668"/>
            <a:ext cx="1532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i="1" dirty="0" smtClean="0"/>
              <a:t>tatistical </a:t>
            </a:r>
            <a:r>
              <a:rPr lang="en-US" i="1" dirty="0" err="1" smtClean="0"/>
              <a:t>dist</a:t>
            </a:r>
            <a:endParaRPr lang="en-US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181600" y="2057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Small Quantum Memory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81260" y="2096869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ntanglement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n the fly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257800" y="2873514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Efficiency </a:t>
            </a:r>
            <a:r>
              <a:rPr lang="en-US" sz="2000" dirty="0" smtClean="0"/>
              <a:t>for </a:t>
            </a:r>
            <a:r>
              <a:rPr lang="en-US" sz="2000" b="1" dirty="0" smtClean="0">
                <a:solidFill>
                  <a:srgbClr val="008000"/>
                </a:solidFill>
              </a:rPr>
              <a:t>constant </a:t>
            </a:r>
            <a:r>
              <a:rPr lang="en-US" sz="2000" dirty="0" smtClean="0"/>
              <a:t>errors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57800" y="340989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Immune to </a:t>
            </a:r>
            <a:r>
              <a:rPr lang="en-US" sz="2000" b="1" dirty="0" smtClean="0">
                <a:solidFill>
                  <a:srgbClr val="008000"/>
                </a:solidFill>
              </a:rPr>
              <a:t>publicize </a:t>
            </a:r>
            <a:r>
              <a:rPr lang="en-US" sz="2000" dirty="0" smtClean="0"/>
              <a:t>the source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67400" y="3849469"/>
            <a:ext cx="3036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  <a:r>
              <a:rPr lang="en-US" i="1" dirty="0" smtClean="0"/>
              <a:t>dversary can even know the </a:t>
            </a:r>
          </a:p>
          <a:p>
            <a:r>
              <a:rPr lang="en-US" i="1" dirty="0" smtClean="0"/>
              <a:t>source after delivering devices</a:t>
            </a:r>
            <a:endParaRPr lang="en-US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4419600" y="5257800"/>
            <a:ext cx="461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Min-entropy Sources 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3366FF"/>
                </a:solidFill>
              </a:rPr>
              <a:t>non-deterministic </a:t>
            </a:r>
            <a:r>
              <a:rPr lang="en-US" dirty="0" smtClean="0"/>
              <a:t>world)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419600" y="5650468"/>
            <a:ext cx="467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Quantum Mechanics </a:t>
            </a:r>
            <a:r>
              <a:rPr lang="en-US" dirty="0" smtClean="0"/>
              <a:t>(that could be </a:t>
            </a:r>
            <a:r>
              <a:rPr lang="en-US" i="1" dirty="0" smtClean="0">
                <a:solidFill>
                  <a:srgbClr val="3366FF"/>
                </a:solidFill>
              </a:rPr>
              <a:t>incomplete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419600" y="6031468"/>
            <a:ext cx="432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No Communication </a:t>
            </a:r>
            <a:r>
              <a:rPr lang="en-US" dirty="0" smtClean="0"/>
              <a:t>(that could be </a:t>
            </a:r>
            <a:r>
              <a:rPr lang="en-US" i="1" dirty="0" smtClean="0">
                <a:solidFill>
                  <a:srgbClr val="3366FF"/>
                </a:solidFill>
              </a:rPr>
              <a:t>enforced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6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23" grpId="0"/>
      <p:bldP spid="24" grpId="0"/>
      <p:bldP spid="25" grpId="0"/>
      <p:bldP spid="26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Deterministic World </a:t>
            </a:r>
            <a:r>
              <a:rPr lang="en-US" dirty="0" err="1" smtClean="0"/>
              <a:t>v.s</a:t>
            </a:r>
            <a:r>
              <a:rPr lang="en-US" dirty="0" smtClean="0"/>
              <a:t>. Truly Random </a:t>
            </a:r>
            <a:r>
              <a:rPr lang="en-US" dirty="0" smtClean="0"/>
              <a:t>World </a:t>
            </a:r>
            <a:r>
              <a:rPr lang="en-US" sz="2700" dirty="0" smtClean="0"/>
              <a:t>[CR]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362200"/>
            <a:ext cx="3827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</a:rPr>
              <a:t>A Possible 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Dichotomy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</a:rPr>
              <a:t> Theorem:</a:t>
            </a: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523" y="2996000"/>
            <a:ext cx="32244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          Weak "uncertainty" 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(e.g., guess probability &lt; 1)   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</a:rPr>
              <a:t>Min-entropy Source</a:t>
            </a: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0452" y="3051096"/>
            <a:ext cx="24545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Full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"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uncertainty“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</a:rPr>
              <a:t>uniformly random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 against environment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97523" y="3508296"/>
            <a:ext cx="1973214" cy="185666"/>
          </a:xfrm>
          <a:prstGeom prst="rightArrow">
            <a:avLst/>
          </a:prstGeom>
          <a:solidFill>
            <a:srgbClr val="99CB38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1829" y="2722265"/>
            <a:ext cx="1558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Calibri" panose="020F0502020204030204"/>
              </a:rPr>
              <a:t>d</a:t>
            </a:r>
            <a:r>
              <a:rPr lang="en-US" sz="2000" dirty="0" smtClean="0">
                <a:solidFill>
                  <a:srgbClr val="0000FF"/>
                </a:solidFill>
                <a:latin typeface="Calibri" panose="020F0502020204030204"/>
              </a:rPr>
              <a:t>eterministic 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operation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3573" y="3791010"/>
            <a:ext cx="2392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o extra randomness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219200"/>
            <a:ext cx="7299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Does </a:t>
            </a:r>
            <a:r>
              <a:rPr lang="en-US" sz="2400" i="1" dirty="0" smtClean="0">
                <a:solidFill>
                  <a:srgbClr val="FF0000"/>
                </a:solidFill>
              </a:rPr>
              <a:t>non-deterministic </a:t>
            </a:r>
            <a:r>
              <a:rPr lang="en-US" sz="2400" dirty="0" smtClean="0"/>
              <a:t>world imply </a:t>
            </a:r>
            <a:r>
              <a:rPr lang="en-US" sz="2400" i="1" dirty="0" smtClean="0">
                <a:solidFill>
                  <a:srgbClr val="FF0000"/>
                </a:solidFill>
              </a:rPr>
              <a:t>truly random </a:t>
            </a:r>
            <a:r>
              <a:rPr lang="en-US" sz="2400" dirty="0" smtClean="0"/>
              <a:t>world?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724831" y="1828800"/>
            <a:ext cx="465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he world allows </a:t>
            </a:r>
            <a:r>
              <a:rPr lang="en-US" sz="2000" b="1" dirty="0" smtClean="0">
                <a:solidFill>
                  <a:srgbClr val="008000"/>
                </a:solidFill>
              </a:rPr>
              <a:t>uniformly random</a:t>
            </a:r>
            <a:r>
              <a:rPr lang="en-US" sz="2000" dirty="0" smtClean="0"/>
              <a:t> events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1805" y="4491335"/>
            <a:ext cx="893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Our </a:t>
            </a:r>
            <a:r>
              <a:rPr lang="en-US" sz="2400" b="1" dirty="0" smtClean="0"/>
              <a:t>Physical Randomness Extractor </a:t>
            </a:r>
            <a:r>
              <a:rPr lang="en-US" sz="2400" dirty="0" smtClean="0"/>
              <a:t>is such a </a:t>
            </a:r>
            <a:r>
              <a:rPr lang="en-US" sz="2400" i="1" dirty="0" smtClean="0">
                <a:solidFill>
                  <a:srgbClr val="0000FF"/>
                </a:solidFill>
              </a:rPr>
              <a:t>deterministic</a:t>
            </a:r>
            <a:r>
              <a:rPr lang="en-US" sz="2400" dirty="0" smtClean="0"/>
              <a:t> operation!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5105400"/>
            <a:ext cx="7526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Thus,  </a:t>
            </a:r>
            <a:r>
              <a:rPr lang="en-US" sz="2400" i="1" dirty="0" smtClean="0">
                <a:solidFill>
                  <a:srgbClr val="800000"/>
                </a:solidFill>
              </a:rPr>
              <a:t>either</a:t>
            </a:r>
            <a:r>
              <a:rPr lang="en-US" sz="2400" dirty="0" smtClean="0"/>
              <a:t>  the world is </a:t>
            </a:r>
            <a:r>
              <a:rPr lang="en-US" sz="2400" b="1" dirty="0" smtClean="0"/>
              <a:t>deterministic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</a:t>
            </a:r>
            <a:r>
              <a:rPr lang="en-US" sz="2400" i="1" dirty="0" smtClean="0">
                <a:solidFill>
                  <a:srgbClr val="800000"/>
                </a:solidFill>
              </a:rPr>
              <a:t>or</a:t>
            </a:r>
            <a:r>
              <a:rPr lang="en-US" sz="2400" dirty="0" smtClean="0"/>
              <a:t> we can faithfully create </a:t>
            </a:r>
            <a:r>
              <a:rPr lang="en-US" sz="2400" b="1" dirty="0" smtClean="0"/>
              <a:t>uniformly random</a:t>
            </a:r>
            <a:r>
              <a:rPr lang="en-US" sz="2400" dirty="0" smtClean="0"/>
              <a:t> events 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6019800"/>
            <a:ext cx="5865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at least </a:t>
            </a:r>
            <a:r>
              <a:rPr lang="en-US" sz="2000" b="1" dirty="0" smtClean="0"/>
              <a:t>in principle</a:t>
            </a:r>
            <a:r>
              <a:rPr lang="en-US" sz="2000" dirty="0" smtClean="0"/>
              <a:t>, await </a:t>
            </a:r>
            <a:r>
              <a:rPr lang="en-US" sz="2000" b="1" dirty="0" smtClean="0"/>
              <a:t>verification by experiments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4635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2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Comparisons to existing </a:t>
            </a:r>
            <a:r>
              <a:rPr lang="en-US" dirty="0" smtClean="0"/>
              <a:t>DI results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219200"/>
            <a:ext cx="2572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Computer Science: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186535"/>
            <a:ext cx="119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Physics:</a:t>
            </a:r>
            <a:endParaRPr lang="en-US" sz="2400" b="1" dirty="0"/>
          </a:p>
        </p:txBody>
      </p:sp>
      <p:pic>
        <p:nvPicPr>
          <p:cNvPr id="5" name="Picture 4" descr="https://encrypted-tbn1.gstatic.com/images?q=tbn:ANd9GcRYzWS9mBJXHFNb70CYjbEHiFwUgmTBB9npD4VjboLbCn4igwvlt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533400" cy="67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1.gstatic.com/images?q=tbn:ANd9GcRYzWS9mBJXHFNb70CYjbEHiFwUgmTBB9npD4VjboLbCn4igwvlt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533400" cy="67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ncrypted-tbn1.gstatic.com/images?q=tbn:ANd9GcRYzWS9mBJXHFNb70CYjbEHiFwUgmTBB9npD4VjboLbCn4igwvlt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5" y="4800600"/>
            <a:ext cx="533400" cy="67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72734" y="22214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1959114"/>
            <a:ext cx="7823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Randomness Expansion:    replace </a:t>
            </a:r>
            <a:r>
              <a:rPr lang="en-US" sz="2000" i="1" dirty="0" smtClean="0">
                <a:solidFill>
                  <a:srgbClr val="3366FF"/>
                </a:solidFill>
              </a:rPr>
              <a:t>uniform seeds </a:t>
            </a:r>
            <a:r>
              <a:rPr lang="en-US" sz="2000" dirty="0" smtClean="0"/>
              <a:t>by</a:t>
            </a:r>
            <a:r>
              <a:rPr lang="en-US" sz="2000" i="1" dirty="0" smtClean="0"/>
              <a:t> </a:t>
            </a:r>
            <a:r>
              <a:rPr lang="en-US" sz="2000" i="1" dirty="0" smtClean="0">
                <a:solidFill>
                  <a:srgbClr val="3366FF"/>
                </a:solidFill>
              </a:rPr>
              <a:t>min-entropy sources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while still output </a:t>
            </a:r>
            <a:r>
              <a:rPr lang="en-US" sz="2000" i="1" dirty="0" smtClean="0">
                <a:solidFill>
                  <a:srgbClr val="3366FF"/>
                </a:solidFill>
              </a:rPr>
              <a:t>infinitely long</a:t>
            </a:r>
            <a:r>
              <a:rPr lang="en-US" sz="2000" dirty="0" smtClean="0"/>
              <a:t> bits and enjoy other </a:t>
            </a:r>
            <a:r>
              <a:rPr lang="en-US" sz="2000" i="1" dirty="0" smtClean="0">
                <a:solidFill>
                  <a:srgbClr val="3366FF"/>
                </a:solidFill>
              </a:rPr>
              <a:t>features</a:t>
            </a:r>
            <a:endParaRPr lang="en-US" sz="2000" i="1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048000"/>
            <a:ext cx="7977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Randomness Amplification: relax </a:t>
            </a:r>
            <a:r>
              <a:rPr lang="en-US" sz="2000" i="1" dirty="0" smtClean="0">
                <a:solidFill>
                  <a:srgbClr val="3366FF"/>
                </a:solidFill>
              </a:rPr>
              <a:t>SV-sources </a:t>
            </a:r>
            <a:r>
              <a:rPr lang="en-US" sz="2000" dirty="0" smtClean="0"/>
              <a:t>to </a:t>
            </a:r>
            <a:r>
              <a:rPr lang="en-US" sz="2000" i="1" dirty="0" smtClean="0">
                <a:solidFill>
                  <a:srgbClr val="3366FF"/>
                </a:solidFill>
              </a:rPr>
              <a:t>min-entropy sources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and output </a:t>
            </a:r>
            <a:r>
              <a:rPr lang="en-US" sz="2000" i="1" dirty="0" smtClean="0">
                <a:solidFill>
                  <a:srgbClr val="3366FF"/>
                </a:solidFill>
              </a:rPr>
              <a:t>infinitely many </a:t>
            </a:r>
            <a:r>
              <a:rPr lang="en-US" sz="2000" dirty="0" smtClean="0"/>
              <a:t>bits rather than one bit (</a:t>
            </a:r>
            <a:r>
              <a:rPr lang="en-US" sz="2000" i="1" dirty="0" smtClean="0"/>
              <a:t>expanding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4876800"/>
            <a:ext cx="7271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</a:t>
            </a:r>
            <a:r>
              <a:rPr lang="en-US" sz="2000" dirty="0" err="1" smtClean="0"/>
              <a:t>CR,GMdlT</a:t>
            </a:r>
            <a:r>
              <a:rPr lang="en-US" sz="2000" dirty="0" smtClean="0"/>
              <a:t>,..] model the </a:t>
            </a:r>
            <a:r>
              <a:rPr lang="en-US" sz="2000" b="1" dirty="0" smtClean="0"/>
              <a:t>weak sources </a:t>
            </a:r>
            <a:r>
              <a:rPr lang="en-US" sz="2000" dirty="0" smtClean="0"/>
              <a:t>in non-deterministic world as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SV-sources w/ cond. </a:t>
            </a:r>
            <a:r>
              <a:rPr lang="en-US" sz="2000" b="1" dirty="0" err="1" smtClean="0">
                <a:solidFill>
                  <a:srgbClr val="FF0000"/>
                </a:solidFill>
              </a:rPr>
              <a:t>indep</a:t>
            </a:r>
            <a:r>
              <a:rPr lang="en-US" sz="2000" dirty="0" smtClean="0"/>
              <a:t>, which we relax to </a:t>
            </a:r>
            <a:r>
              <a:rPr lang="en-US" sz="2000" b="1" dirty="0" smtClean="0">
                <a:solidFill>
                  <a:srgbClr val="008000"/>
                </a:solidFill>
              </a:rPr>
              <a:t>min-entropy sources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5695890"/>
            <a:ext cx="3722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</a:t>
            </a:r>
            <a:r>
              <a:rPr lang="en-US" sz="2000" i="1" dirty="0" smtClean="0"/>
              <a:t>lmost </a:t>
            </a:r>
            <a:r>
              <a:rPr lang="en-US" sz="2000" b="1" i="1" dirty="0" smtClean="0">
                <a:solidFill>
                  <a:srgbClr val="3366FF"/>
                </a:solidFill>
              </a:rPr>
              <a:t>optimal</a:t>
            </a:r>
            <a:r>
              <a:rPr lang="en-US" sz="2000" i="1" dirty="0" smtClean="0"/>
              <a:t> dichotomy theory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52766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Difficulty with Weak </a:t>
            </a:r>
            <a:r>
              <a:rPr lang="en-US" dirty="0"/>
              <a:t>S</a:t>
            </a:r>
            <a:r>
              <a:rPr lang="en-US" dirty="0" smtClean="0"/>
              <a:t>ources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79870"/>
            <a:ext cx="3352800" cy="28161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" y="1066800"/>
            <a:ext cx="8564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Bell Violations ( Quantum/Classical Separation in nonlocal games)</a:t>
            </a:r>
          </a:p>
          <a:p>
            <a:pPr algn="r"/>
            <a:r>
              <a:rPr lang="en-US" sz="2000" dirty="0"/>
              <a:t> </a:t>
            </a:r>
            <a:r>
              <a:rPr lang="en-US" sz="2000" dirty="0" smtClean="0"/>
              <a:t>             </a:t>
            </a:r>
            <a:r>
              <a:rPr lang="en-US" sz="2000" dirty="0"/>
              <a:t> </a:t>
            </a:r>
            <a:r>
              <a:rPr lang="en-US" sz="2000" dirty="0" smtClean="0"/>
              <a:t>    are usually </a:t>
            </a:r>
            <a:r>
              <a:rPr lang="en-US" sz="2000" i="1" dirty="0" smtClean="0">
                <a:solidFill>
                  <a:srgbClr val="3366FF"/>
                </a:solidFill>
              </a:rPr>
              <a:t>established</a:t>
            </a:r>
            <a:r>
              <a:rPr lang="en-US" sz="2000" dirty="0" smtClean="0"/>
              <a:t> under a </a:t>
            </a:r>
            <a:r>
              <a:rPr lang="en-US" sz="2000" b="1" dirty="0" smtClean="0">
                <a:solidFill>
                  <a:srgbClr val="FF0000"/>
                </a:solidFill>
              </a:rPr>
              <a:t>fixed</a:t>
            </a:r>
            <a:r>
              <a:rPr lang="en-US" sz="2000" dirty="0" smtClean="0"/>
              <a:t> input distribution:   </a:t>
            </a:r>
            <a:r>
              <a:rPr lang="en-US" sz="2000" b="1" dirty="0" smtClean="0">
                <a:solidFill>
                  <a:srgbClr val="FF0000"/>
                </a:solidFill>
              </a:rPr>
              <a:t>uniform dist.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092" y="1752600"/>
            <a:ext cx="7160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s.t.</a:t>
            </a:r>
            <a:r>
              <a:rPr lang="en-US" sz="2000" dirty="0" smtClean="0"/>
              <a:t>  the separation is </a:t>
            </a:r>
            <a:r>
              <a:rPr lang="en-US" sz="2000" b="1" dirty="0" smtClean="0">
                <a:solidFill>
                  <a:srgbClr val="008000"/>
                </a:solidFill>
              </a:rPr>
              <a:t>specific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rgbClr val="008000"/>
                </a:solidFill>
              </a:rPr>
              <a:t>sensitive</a:t>
            </a:r>
            <a:r>
              <a:rPr lang="en-US" sz="2000" dirty="0" smtClean="0"/>
              <a:t> to the input distribution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2190690"/>
            <a:ext cx="5565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Hardness</a:t>
            </a:r>
            <a:r>
              <a:rPr lang="en-US" sz="2000" dirty="0" smtClean="0"/>
              <a:t>: random sources </a:t>
            </a:r>
            <a:r>
              <a:rPr lang="en-US" sz="2000" dirty="0" smtClean="0">
                <a:sym typeface="Wingdings"/>
              </a:rPr>
              <a:t> so many distributions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2724090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CHSH Game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184556" y="2743200"/>
            <a:ext cx="8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Inputs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48200" y="3276600"/>
            <a:ext cx="3145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Uniform</a:t>
            </a:r>
            <a:r>
              <a:rPr lang="en-US" sz="2000" dirty="0" smtClean="0"/>
              <a:t>:     Q/C Separation!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648200" y="3802558"/>
            <a:ext cx="3428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SV sources</a:t>
            </a:r>
            <a:r>
              <a:rPr lang="en-US" sz="2000" dirty="0" smtClean="0"/>
              <a:t>:   Q/C Separation 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19800" y="4126468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w/ restrictive bias </a:t>
            </a:r>
            <a:r>
              <a:rPr lang="en-US" dirty="0" err="1" smtClean="0"/>
              <a:t>ε</a:t>
            </a:r>
            <a:r>
              <a:rPr lang="en-US" dirty="0" smtClean="0"/>
              <a:t> [CR]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81600" y="4495800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3366FF"/>
                </a:solidFill>
              </a:rPr>
              <a:t>full support + brute force analysis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4401" y="4876800"/>
            <a:ext cx="3428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Min-entropy sources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244832" y="5257800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</a:t>
            </a:r>
            <a:r>
              <a:rPr lang="en-US" dirty="0" smtClean="0"/>
              <a:t>Separation w/ support 3 or less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934200" y="5562600"/>
            <a:ext cx="175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e.g., {00, 01, 10}</a:t>
            </a:r>
            <a:endParaRPr lang="en-US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257800" y="5867400"/>
            <a:ext cx="360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Fairly random w/ large min-entropy!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9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</a:t>
            </a:r>
            <a:r>
              <a:rPr lang="en-US" dirty="0" smtClean="0"/>
              <a:t>Solutions: a bird’s-eye 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535668"/>
            <a:ext cx="2301654" cy="292608"/>
          </a:xfrm>
          <a:prstGeom prst="rect">
            <a:avLst/>
          </a:prstGeom>
          <a:solidFill>
            <a:srgbClr val="51C3F9"/>
          </a:solidFill>
          <a:ln w="15875" cap="flat" cmpd="sng" algn="ctr">
            <a:solidFill>
              <a:srgbClr val="51C3F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in-entropy sources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900" y="2615241"/>
            <a:ext cx="1027300" cy="280359"/>
          </a:xfrm>
          <a:prstGeom prst="rect">
            <a:avLst/>
          </a:prstGeom>
          <a:solidFill>
            <a:srgbClr val="63A537"/>
          </a:solidFill>
          <a:ln w="15875" cap="flat" cmpd="sng" algn="ctr">
            <a:solidFill>
              <a:srgbClr val="63A53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some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2602468"/>
            <a:ext cx="1143000" cy="293132"/>
          </a:xfrm>
          <a:prstGeom prst="rect">
            <a:avLst/>
          </a:prstGeom>
          <a:solidFill>
            <a:srgbClr val="63A537"/>
          </a:solidFill>
          <a:ln w="15875" cap="flat" cmpd="sng" algn="ctr">
            <a:solidFill>
              <a:srgbClr val="63A53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where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2602468"/>
            <a:ext cx="1143000" cy="293132"/>
          </a:xfrm>
          <a:prstGeom prst="rect">
            <a:avLst/>
          </a:prstGeom>
          <a:solidFill>
            <a:srgbClr val="63A537"/>
          </a:solidFill>
          <a:ln w="15875" cap="flat" cmpd="sng" algn="ctr">
            <a:solidFill>
              <a:srgbClr val="63A53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random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9031" y="253651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…….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85800" y="1840468"/>
            <a:ext cx="1219200" cy="737616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14" name="Straight Arrow Connector 13"/>
          <p:cNvCxnSpPr>
            <a:stCxn id="4" idx="2"/>
          </p:cNvCxnSpPr>
          <p:nvPr/>
        </p:nvCxnSpPr>
        <p:spPr>
          <a:xfrm flipH="1">
            <a:off x="2362200" y="1828276"/>
            <a:ext cx="7827" cy="697992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>
            <a:off x="2743200" y="1840468"/>
            <a:ext cx="1371600" cy="685800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295400" y="336446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…….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513671" y="3050471"/>
            <a:ext cx="286512" cy="256032"/>
          </a:xfrm>
          <a:prstGeom prst="downArrow">
            <a:avLst/>
          </a:prstGeom>
          <a:solidFill>
            <a:srgbClr val="99CB38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320157" y="2983468"/>
            <a:ext cx="286512" cy="256032"/>
          </a:xfrm>
          <a:prstGeom prst="downArrow">
            <a:avLst/>
          </a:prstGeom>
          <a:solidFill>
            <a:srgbClr val="99CB38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098333" y="2983468"/>
            <a:ext cx="286512" cy="256032"/>
          </a:xfrm>
          <a:prstGeom prst="downArrow">
            <a:avLst/>
          </a:prstGeom>
          <a:solidFill>
            <a:srgbClr val="99CB38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507575" y="3910007"/>
            <a:ext cx="286512" cy="256032"/>
          </a:xfrm>
          <a:prstGeom prst="downArrow">
            <a:avLst/>
          </a:prstGeom>
          <a:solidFill>
            <a:srgbClr val="BE029A"/>
          </a:solidFill>
          <a:ln w="15875" cap="flat" cmpd="sng" algn="ctr">
            <a:solidFill>
              <a:srgbClr val="BE029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299590" y="3870490"/>
            <a:ext cx="286512" cy="256032"/>
          </a:xfrm>
          <a:prstGeom prst="downArrow">
            <a:avLst/>
          </a:prstGeom>
          <a:solidFill>
            <a:srgbClr val="BE029A"/>
          </a:solidFill>
          <a:ln w="15875" cap="flat" cmpd="sng" algn="ctr">
            <a:solidFill>
              <a:srgbClr val="BE029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4092237" y="3843004"/>
            <a:ext cx="286512" cy="256032"/>
          </a:xfrm>
          <a:prstGeom prst="downArrow">
            <a:avLst/>
          </a:prstGeom>
          <a:solidFill>
            <a:srgbClr val="BE029A"/>
          </a:solidFill>
          <a:ln w="15875" cap="flat" cmpd="sng" algn="ctr">
            <a:solidFill>
              <a:srgbClr val="BE029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296" y="4262119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lang="en-US" sz="2000" baseline="-25000" dirty="0" smtClean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lang="en-US" sz="200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28844" y="4233836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lang="en-US" sz="2000" baseline="-25000" dirty="0" err="1" smtClean="0">
                <a:solidFill>
                  <a:prstClr val="black"/>
                </a:solidFill>
                <a:latin typeface="Calibri" panose="020F0502020204030204"/>
              </a:rPr>
              <a:t>i</a:t>
            </a:r>
            <a:endParaRPr lang="en-US" sz="200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8600" y="4259758"/>
            <a:ext cx="41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N</a:t>
            </a:r>
            <a:endParaRPr lang="en-US" sz="200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7" name="Straight Arrow Connector 26"/>
          <p:cNvCxnSpPr>
            <a:stCxn id="23" idx="2"/>
          </p:cNvCxnSpPr>
          <p:nvPr/>
        </p:nvCxnSpPr>
        <p:spPr>
          <a:xfrm>
            <a:off x="663023" y="4662229"/>
            <a:ext cx="1470577" cy="519371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>
          <a:xfrm flipH="1">
            <a:off x="2362200" y="4648200"/>
            <a:ext cx="36945" cy="584645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>
          <a:xfrm flipH="1">
            <a:off x="2667000" y="4583668"/>
            <a:ext cx="1518204" cy="597932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1908820" y="3312761"/>
            <a:ext cx="1139180" cy="477902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rgbClr val="FFC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bg1"/>
                </a:solidFill>
                <a:latin typeface="Calibri" panose="020F0502020204030204"/>
              </a:rPr>
              <a:t>Decouple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08571" y="3287035"/>
            <a:ext cx="1139180" cy="477902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rgbClr val="FFC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bg1"/>
                </a:solidFill>
                <a:latin typeface="Calibri" panose="020F0502020204030204"/>
              </a:rPr>
              <a:t>Decouple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71800" y="252626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…….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97831" y="3354542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…….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2400" y="3288268"/>
            <a:ext cx="1139180" cy="477902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rgbClr val="FFC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bg1"/>
                </a:solidFill>
                <a:latin typeface="Calibri" panose="020F0502020204030204"/>
              </a:rPr>
              <a:t>Decouple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76400" y="5269468"/>
            <a:ext cx="145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 XOR all X</a:t>
            </a:r>
            <a:r>
              <a:rPr lang="en-US" baseline="-25000" dirty="0" smtClean="0"/>
              <a:t>i </a:t>
            </a:r>
            <a:r>
              <a:rPr lang="en-US" dirty="0" smtClean="0"/>
              <a:t>s  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105400" y="1712893"/>
            <a:ext cx="4006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 Classical pre-processing</a:t>
            </a:r>
            <a:r>
              <a:rPr lang="en-US" dirty="0" smtClean="0"/>
              <a:t>:</a:t>
            </a:r>
          </a:p>
          <a:p>
            <a:r>
              <a:rPr lang="en-US" dirty="0"/>
              <a:t> </a:t>
            </a:r>
            <a:r>
              <a:rPr lang="en-US" dirty="0" smtClean="0"/>
              <a:t>          transfer input to </a:t>
            </a:r>
            <a:r>
              <a:rPr lang="en-US" b="1" dirty="0" smtClean="0">
                <a:solidFill>
                  <a:srgbClr val="FF0000"/>
                </a:solidFill>
              </a:rPr>
              <a:t>uniform “locally”</a:t>
            </a:r>
          </a:p>
          <a:p>
            <a:r>
              <a:rPr lang="en-US" dirty="0"/>
              <a:t> </a:t>
            </a:r>
            <a:r>
              <a:rPr lang="en-US" dirty="0" smtClean="0"/>
              <a:t>          impose </a:t>
            </a:r>
            <a:r>
              <a:rPr lang="en-US" i="1" dirty="0" smtClean="0">
                <a:solidFill>
                  <a:srgbClr val="0000FF"/>
                </a:solidFill>
              </a:rPr>
              <a:t>correlations</a:t>
            </a:r>
            <a:r>
              <a:rPr lang="en-US" dirty="0" smtClean="0"/>
              <a:t> among blocks</a:t>
            </a:r>
          </a:p>
        </p:txBody>
      </p:sp>
      <p:sp>
        <p:nvSpPr>
          <p:cNvPr id="54" name="Right Brace 53"/>
          <p:cNvSpPr/>
          <p:nvPr/>
        </p:nvSpPr>
        <p:spPr>
          <a:xfrm>
            <a:off x="4800600" y="1447800"/>
            <a:ext cx="304800" cy="1524000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Brace 54"/>
          <p:cNvSpPr/>
          <p:nvPr/>
        </p:nvSpPr>
        <p:spPr>
          <a:xfrm>
            <a:off x="4876800" y="3124200"/>
            <a:ext cx="228600" cy="83820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6200" y="5772090"/>
            <a:ext cx="5421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Classical Post-Processing: </a:t>
            </a:r>
            <a:r>
              <a:rPr lang="en-US" sz="2000" b="1" dirty="0" smtClean="0">
                <a:solidFill>
                  <a:srgbClr val="FF0000"/>
                </a:solidFill>
              </a:rPr>
              <a:t>XOR</a:t>
            </a:r>
            <a:r>
              <a:rPr lang="en-US" sz="2000" b="1" dirty="0" smtClean="0"/>
              <a:t> picks the right one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181600" y="3048000"/>
            <a:ext cx="3986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Decouple the correlations: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</a:t>
            </a:r>
            <a:r>
              <a:rPr lang="en-US" sz="2000" b="1" dirty="0"/>
              <a:t> </a:t>
            </a:r>
            <a:r>
              <a:rPr lang="en-US" dirty="0" smtClean="0"/>
              <a:t>use </a:t>
            </a:r>
            <a:r>
              <a:rPr lang="en-US" b="1" dirty="0" smtClean="0">
                <a:solidFill>
                  <a:srgbClr val="FF0000"/>
                </a:solidFill>
              </a:rPr>
              <a:t>existing DI</a:t>
            </a:r>
            <a:r>
              <a:rPr lang="en-US" dirty="0" smtClean="0"/>
              <a:t> protocols to decouple</a:t>
            </a:r>
            <a:endParaRPr lang="en-US" dirty="0"/>
          </a:p>
          <a:p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181600" y="4089737"/>
            <a:ext cx="37770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By establishing a </a:t>
            </a:r>
            <a:r>
              <a:rPr lang="en-US" sz="2000" b="1" dirty="0" smtClean="0">
                <a:solidFill>
                  <a:srgbClr val="FF0000"/>
                </a:solidFill>
              </a:rPr>
              <a:t>new</a:t>
            </a:r>
            <a:r>
              <a:rPr lang="en-US" sz="2000" b="1" dirty="0" smtClean="0"/>
              <a:t> property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</a:t>
            </a:r>
            <a:r>
              <a:rPr lang="en-US" sz="2000" b="1" dirty="0"/>
              <a:t> </a:t>
            </a:r>
            <a:r>
              <a:rPr lang="en-US" dirty="0" smtClean="0"/>
              <a:t>input seeds </a:t>
            </a:r>
            <a:r>
              <a:rPr lang="en-US" dirty="0" smtClean="0">
                <a:solidFill>
                  <a:srgbClr val="FF0000"/>
                </a:solidFill>
              </a:rPr>
              <a:t>uniform to device </a:t>
            </a:r>
            <a:r>
              <a:rPr lang="en-US" dirty="0" smtClean="0"/>
              <a:t>only</a:t>
            </a:r>
          </a:p>
          <a:p>
            <a:r>
              <a:rPr lang="en-US" sz="2000" b="1" dirty="0" smtClean="0"/>
              <a:t>     </a:t>
            </a:r>
            <a:r>
              <a:rPr lang="en-US" sz="2000" b="1" i="1" dirty="0" smtClean="0">
                <a:solidFill>
                  <a:srgbClr val="3366FF"/>
                </a:solidFill>
              </a:rPr>
              <a:t> </a:t>
            </a:r>
            <a:r>
              <a:rPr lang="en-US" i="1" dirty="0" smtClean="0">
                <a:solidFill>
                  <a:srgbClr val="3366FF"/>
                </a:solidFill>
              </a:rPr>
              <a:t>arbitrarily correlated</a:t>
            </a:r>
            <a:r>
              <a:rPr lang="en-US" dirty="0" smtClean="0"/>
              <a:t> otherwise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</a:t>
            </a:r>
            <a:r>
              <a:rPr lang="en-US" dirty="0" smtClean="0"/>
              <a:t>e.g., </a:t>
            </a:r>
            <a:r>
              <a:rPr lang="en-US" dirty="0" err="1" smtClean="0"/>
              <a:t>Adv</a:t>
            </a:r>
            <a:r>
              <a:rPr lang="en-US" dirty="0" smtClean="0"/>
              <a:t> can know the inputs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011975" y="5616714"/>
            <a:ext cx="2711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Useful Property </a:t>
            </a:r>
          </a:p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w/ many applications !!</a:t>
            </a:r>
            <a:endParaRPr lang="en-US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5" grpId="0" animBg="1"/>
      <p:bldP spid="56" grpId="0"/>
      <p:bldP spid="57" grpId="0"/>
      <p:bldP spid="5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Instantiations &amp; Limits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066800"/>
            <a:ext cx="8414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Good Instantiation (</a:t>
            </a:r>
            <a:r>
              <a:rPr lang="en-US" sz="2000" i="1" dirty="0" smtClean="0"/>
              <a:t>as mentioned earlier</a:t>
            </a:r>
            <a:r>
              <a:rPr lang="en-US" sz="2400" dirty="0" smtClean="0"/>
              <a:t>) when the error is </a:t>
            </a:r>
            <a:r>
              <a:rPr lang="en-US" sz="2400" dirty="0" smtClean="0">
                <a:solidFill>
                  <a:srgbClr val="0000FF"/>
                </a:solidFill>
              </a:rPr>
              <a:t>constant</a:t>
            </a:r>
            <a:r>
              <a:rPr lang="en-US" sz="2400" dirty="0" smtClean="0"/>
              <a:t>!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129135"/>
            <a:ext cx="5253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Our protocol can achieve </a:t>
            </a:r>
            <a:r>
              <a:rPr lang="en-US" sz="2400" b="1" dirty="0" smtClean="0">
                <a:solidFill>
                  <a:srgbClr val="008000"/>
                </a:solidFill>
              </a:rPr>
              <a:t>optimal errors</a:t>
            </a:r>
            <a:r>
              <a:rPr lang="en-US" sz="2400" dirty="0" smtClean="0"/>
              <a:t>,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1611868"/>
            <a:ext cx="4016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e.g., error ~ 0.2, then # of boxes ~ </a:t>
            </a:r>
            <a:r>
              <a:rPr lang="en-US" sz="2000" dirty="0" smtClean="0"/>
              <a:t>20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72677" y="2667000"/>
            <a:ext cx="5456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dirty="0" smtClean="0"/>
              <a:t>owever, at the price of </a:t>
            </a:r>
            <a:r>
              <a:rPr lang="en-US" sz="2400" dirty="0" smtClean="0">
                <a:solidFill>
                  <a:srgbClr val="FF0000"/>
                </a:solidFill>
              </a:rPr>
              <a:t>large # of boxes</a:t>
            </a:r>
            <a:r>
              <a:rPr lang="en-US" sz="2400" dirty="0" smtClean="0"/>
              <a:t>!!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3528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1702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Is there a fundamental limit?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75009" y="3886200"/>
            <a:ext cx="5749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No idea so far: seems to be a hard problem!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9504" y="4491335"/>
            <a:ext cx="2336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 smtClean="0"/>
              <a:t>Partial Progress: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5029200"/>
            <a:ext cx="8464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a large class of protocols w/ </a:t>
            </a:r>
            <a:r>
              <a:rPr lang="en-US" sz="2000" b="1" dirty="0" smtClean="0"/>
              <a:t>full</a:t>
            </a:r>
            <a:r>
              <a:rPr lang="en-US" sz="2000" dirty="0" smtClean="0"/>
              <a:t> features of our PRE, ours is almost optimal! 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5562600"/>
            <a:ext cx="8212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Or  w/ </a:t>
            </a:r>
            <a:r>
              <a:rPr lang="en-US" sz="2000" b="1" dirty="0" smtClean="0"/>
              <a:t>basic</a:t>
            </a:r>
            <a:r>
              <a:rPr lang="en-US" sz="2000" dirty="0" smtClean="0"/>
              <a:t> features of our PRE,  still impossible to match parameters of RE!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732932" y="6096000"/>
            <a:ext cx="7258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Remark:</a:t>
            </a:r>
            <a:r>
              <a:rPr lang="en-US" sz="2000" dirty="0" smtClean="0"/>
              <a:t>   the class of protocols include </a:t>
            </a:r>
            <a:r>
              <a:rPr lang="en-US" sz="2000" b="1" dirty="0" smtClean="0"/>
              <a:t>all known</a:t>
            </a:r>
            <a:r>
              <a:rPr lang="en-US" sz="2000" dirty="0" smtClean="0"/>
              <a:t> protocol designs!!</a:t>
            </a:r>
            <a:endParaRPr lang="en-US" sz="2000" dirty="0"/>
          </a:p>
        </p:txBody>
      </p:sp>
      <p:pic>
        <p:nvPicPr>
          <p:cNvPr id="20" name="Picture 4" descr="https://encrypted-tbn1.gstatic.com/images?q=tbn:ANd9GcRYzWS9mBJXHFNb70CYjbEHiFwUgmTBB9npD4VjboLbCn4igwvlt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3000"/>
            <a:ext cx="4572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encrypted-tbn1.gstatic.com/images?q=tbn:ANd9GcRYzWS9mBJXHFNb70CYjbEHiFwUgmTBB9npD4VjboLbCn4igwvlt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62600"/>
            <a:ext cx="4572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7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“Freedom-of-Choice” Loophole &amp; Resolution </a:t>
            </a:r>
            <a:r>
              <a:rPr lang="en-US" sz="2700" dirty="0" smtClean="0"/>
              <a:t>[CR]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853446"/>
            <a:ext cx="3962400" cy="33281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1138535"/>
            <a:ext cx="89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Bell-tests: experimental setting needs to be chosen </a:t>
            </a:r>
            <a:r>
              <a:rPr lang="en-US" sz="2400" b="1" dirty="0" smtClean="0">
                <a:solidFill>
                  <a:srgbClr val="FF0000"/>
                </a:solidFill>
              </a:rPr>
              <a:t>“freely at random”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565737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e.g., </a:t>
            </a:r>
            <a:r>
              <a:rPr lang="en-US" sz="2000" dirty="0" err="1" smtClean="0"/>
              <a:t>x,y</a:t>
            </a:r>
            <a:r>
              <a:rPr lang="en-US" sz="2000" dirty="0"/>
              <a:t> </a:t>
            </a:r>
            <a:r>
              <a:rPr lang="en-US" sz="2000" dirty="0" smtClean="0"/>
              <a:t>sampled </a:t>
            </a:r>
            <a:r>
              <a:rPr lang="en-US" sz="2000" b="1" i="1" dirty="0" smtClean="0">
                <a:solidFill>
                  <a:srgbClr val="3366FF"/>
                </a:solidFill>
              </a:rPr>
              <a:t>uniformly &amp; independently </a:t>
            </a:r>
            <a:r>
              <a:rPr lang="en-US" sz="2000" dirty="0" smtClean="0"/>
              <a:t>from the testing system !!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405735"/>
            <a:ext cx="806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Our protocol can generate the choices of experimental settings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3970" y="5939135"/>
            <a:ext cx="870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nd prove they are </a:t>
            </a:r>
            <a:r>
              <a:rPr lang="en-US" sz="2400" b="1" dirty="0" smtClean="0">
                <a:solidFill>
                  <a:srgbClr val="008000"/>
                </a:solidFill>
              </a:rPr>
              <a:t>“freely uniform”</a:t>
            </a:r>
            <a:r>
              <a:rPr lang="en-US" sz="2400" dirty="0" smtClean="0"/>
              <a:t> </a:t>
            </a:r>
            <a:r>
              <a:rPr lang="en-US" sz="2400" dirty="0" smtClean="0"/>
              <a:t>in the </a:t>
            </a:r>
            <a:r>
              <a:rPr lang="en-US" sz="2400" dirty="0" smtClean="0"/>
              <a:t>non-deterministic world!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072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it is about?</a:t>
            </a:r>
            <a:endParaRPr lang="en-US" dirty="0"/>
          </a:p>
        </p:txBody>
      </p:sp>
      <p:pic>
        <p:nvPicPr>
          <p:cNvPr id="1026" name="Picture 2" descr="https://encrypted-tbn0.gstatic.com/images?q=tbn:ANd9GcQ5O8uZhJQHp6fzzwwrhSq59h4_eK2UzMYXyC6Sjbhw12dHIrxMc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629527" cy="63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RYzWS9mBJXHFNb70CYjbEHiFwUgmTBB9npD4VjboLbCn4igwvlt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" y="2101309"/>
            <a:ext cx="569913" cy="71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5616" y="1371600"/>
            <a:ext cx="7655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Theoretical Work!</a:t>
            </a:r>
            <a:r>
              <a:rPr lang="en-US" sz="2400" dirty="0" smtClean="0"/>
              <a:t> </a:t>
            </a:r>
            <a:r>
              <a:rPr lang="en-US" sz="2000" dirty="0" smtClean="0"/>
              <a:t>However, welcome inputs from experimentalists!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31426" y="2281535"/>
            <a:ext cx="708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Motivation</a:t>
            </a:r>
            <a:r>
              <a:rPr lang="en-US" sz="2400" dirty="0" smtClean="0"/>
              <a:t>:  practical applications of quantum devices.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2967335"/>
            <a:ext cx="7397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Task</a:t>
            </a:r>
            <a:r>
              <a:rPr lang="en-US" sz="2400" dirty="0" smtClean="0"/>
              <a:t>:  Generating Uniform Bits with minimal </a:t>
            </a:r>
            <a:r>
              <a:rPr lang="en-US" sz="2400" dirty="0"/>
              <a:t>A</a:t>
            </a:r>
            <a:r>
              <a:rPr lang="en-US" sz="2400" dirty="0" smtClean="0"/>
              <a:t>ssumptions.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3468469"/>
            <a:ext cx="5183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i="1" dirty="0" smtClean="0">
                <a:solidFill>
                  <a:srgbClr val="0070C0"/>
                </a:solidFill>
              </a:rPr>
              <a:t>weak source, device-independent, quantum-secure, </a:t>
            </a:r>
          </a:p>
          <a:p>
            <a:pPr algn="ctr"/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</a:rPr>
              <a:t>   noise-resilient, efficiency</a:t>
            </a:r>
            <a:r>
              <a:rPr lang="en-US" dirty="0" smtClean="0"/>
              <a:t>……)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4114800"/>
            <a:ext cx="7281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Physical Implication</a:t>
            </a:r>
            <a:r>
              <a:rPr lang="en-US" sz="2400" dirty="0" smtClean="0"/>
              <a:t>: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deterministic world </a:t>
            </a:r>
            <a:r>
              <a:rPr lang="en-US" sz="2400" dirty="0" err="1" smtClean="0"/>
              <a:t>v.s</a:t>
            </a:r>
            <a:r>
              <a:rPr lang="en-US" sz="2400" dirty="0" smtClean="0"/>
              <a:t>. truly random world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5112603"/>
            <a:ext cx="7801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“Freedom-of-Choice” loophole in Bell tests</a:t>
            </a:r>
            <a:r>
              <a:rPr lang="en-US" sz="2400" dirty="0" smtClean="0"/>
              <a:t>:  </a:t>
            </a:r>
          </a:p>
          <a:p>
            <a:r>
              <a:rPr lang="en-US" sz="2400" dirty="0" smtClean="0"/>
              <a:t>                                 the strongest known method to mitigate 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81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6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81000" y="2590800"/>
            <a:ext cx="2527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9CB084">
                    <a:lumMod val="75000"/>
                  </a:srgbClr>
                </a:solidFill>
                <a:ea typeface="+mj-ea"/>
                <a:cs typeface="+mj-cs"/>
              </a:rPr>
              <a:t>Open Questions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92790" y="3296960"/>
            <a:ext cx="776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Improve the # of devices’ dependence on err and 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3107" y="3968115"/>
            <a:ext cx="7432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d</a:t>
            </a:r>
            <a:r>
              <a:rPr lang="en-US" sz="2400" i="1" dirty="0" smtClean="0"/>
              <a:t>ue to impossibility results: require </a:t>
            </a:r>
            <a:r>
              <a:rPr lang="en-US" sz="2400" i="1" dirty="0" smtClean="0">
                <a:solidFill>
                  <a:srgbClr val="3366FF"/>
                </a:solidFill>
              </a:rPr>
              <a:t>totally new protocols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17634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5313" y="4582180"/>
            <a:ext cx="8359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Trade-off between assumptions and practical efficiency!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055" y="950893"/>
            <a:ext cx="81803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Random Number Generator with minimal assumptions</a:t>
            </a:r>
          </a:p>
          <a:p>
            <a:r>
              <a:rPr lang="en-US" sz="2800" dirty="0" smtClean="0"/>
              <a:t>    </a:t>
            </a:r>
            <a:r>
              <a:rPr lang="en-US" sz="2400" dirty="0" smtClean="0"/>
              <a:t>   (</a:t>
            </a:r>
            <a:r>
              <a:rPr lang="en-US" sz="2400" i="1" dirty="0" smtClean="0">
                <a:solidFill>
                  <a:srgbClr val="0000FF"/>
                </a:solidFill>
              </a:rPr>
              <a:t>device-independent, noise-resilient, efficient w/ large err</a:t>
            </a:r>
            <a:r>
              <a:rPr lang="en-US" sz="2400" dirty="0" smtClean="0"/>
              <a:t>)</a:t>
            </a:r>
            <a:endParaRPr lang="en-US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20317" y="1905000"/>
            <a:ext cx="787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Dichotomy  theorem &amp; Freedom-of-Choice loophole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308" y="5562600"/>
            <a:ext cx="8743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Inputs 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from 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Experimental 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Perspectives Appreciated !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17323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2924" y="2057400"/>
            <a:ext cx="473815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Thank You!!</a:t>
            </a:r>
          </a:p>
          <a:p>
            <a:pPr algn="ctr"/>
            <a:r>
              <a:rPr lang="en-US" sz="7200" b="1" dirty="0" smtClean="0">
                <a:ln/>
                <a:solidFill>
                  <a:schemeClr val="accent3"/>
                </a:solidFill>
              </a:rPr>
              <a:t>Q &amp; A</a:t>
            </a:r>
            <a:endParaRPr lang="en-US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158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116758"/>
            <a:ext cx="1904036" cy="1600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Randomness: </a:t>
            </a:r>
            <a:r>
              <a:rPr lang="en-US" dirty="0" smtClean="0">
                <a:solidFill>
                  <a:srgbClr val="C00000"/>
                </a:solidFill>
              </a:rPr>
              <a:t>THE PROBLEM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131093"/>
            <a:ext cx="2696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Versatile</a:t>
            </a:r>
            <a:r>
              <a:rPr lang="en-US" sz="2400" dirty="0" smtClean="0"/>
              <a:t> </a:t>
            </a:r>
            <a:r>
              <a:rPr lang="en-US" altLang="zh-CN" sz="2400" dirty="0" smtClean="0"/>
              <a:t>&amp; </a:t>
            </a:r>
            <a:r>
              <a:rPr lang="en-US" altLang="zh-CN" sz="2400" dirty="0" smtClean="0">
                <a:solidFill>
                  <a:srgbClr val="0000FF"/>
                </a:solidFill>
              </a:rPr>
              <a:t>Precious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695" y="2655093"/>
            <a:ext cx="3114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 always getting it !!!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67400" y="906958"/>
            <a:ext cx="2921654" cy="1905000"/>
            <a:chOff x="2062611" y="1458913"/>
            <a:chExt cx="7462389" cy="4865687"/>
          </a:xfrm>
        </p:grpSpPr>
        <p:pic>
          <p:nvPicPr>
            <p:cNvPr id="6" name="Picture 1" descr="pasted-image.t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17" b="18217"/>
            <a:stretch>
              <a:fillRect/>
            </a:stretch>
          </p:blipFill>
          <p:spPr bwMode="auto">
            <a:xfrm rot="21360000">
              <a:off x="5577713" y="1458913"/>
              <a:ext cx="3947287" cy="2295461"/>
            </a:xfrm>
            <a:prstGeom prst="rect">
              <a:avLst/>
            </a:prstGeom>
            <a:noFill/>
            <a:ln w="101600" cap="flat" cmpd="sng">
              <a:solidFill>
                <a:srgbClr val="FFFFFF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50800" dir="5400000" algn="ctr" rotWithShape="0">
                <a:srgbClr val="292929">
                  <a:alpha val="6974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pasted-imag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00000">
              <a:off x="2062611" y="4524935"/>
              <a:ext cx="2392530" cy="1639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5" descr="pasted-image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800000">
              <a:off x="6938761" y="3502294"/>
              <a:ext cx="1887875" cy="242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6" descr="pasted-image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0000">
              <a:off x="4514983" y="4365753"/>
              <a:ext cx="3159380" cy="1958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579517" y="1784627"/>
            <a:ext cx="521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Applications: Digital Security, Randomized Algorithms</a:t>
            </a:r>
          </a:p>
          <a:p>
            <a:r>
              <a:rPr lang="en-US" dirty="0"/>
              <a:t> </a:t>
            </a:r>
            <a:r>
              <a:rPr lang="en-US" dirty="0" smtClean="0"/>
              <a:t> Gambling, Statistics, Politics, …….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6745">
            <a:off x="713081" y="3661106"/>
            <a:ext cx="693796" cy="78630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133600" y="3192958"/>
            <a:ext cx="387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  <a:r>
              <a:rPr lang="en-US" i="1" dirty="0" smtClean="0"/>
              <a:t>ccording to recent CS security studies:</a:t>
            </a:r>
            <a:endParaRPr lang="en-US" i="1" dirty="0"/>
          </a:p>
        </p:txBody>
      </p:sp>
      <p:sp>
        <p:nvSpPr>
          <p:cNvPr id="13" name="Rounded Rectangle 12"/>
          <p:cNvSpPr/>
          <p:nvPr/>
        </p:nvSpPr>
        <p:spPr>
          <a:xfrm>
            <a:off x="2209800" y="3726358"/>
            <a:ext cx="5867400" cy="838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62200" y="3802558"/>
            <a:ext cx="5542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“… that </a:t>
            </a:r>
            <a:r>
              <a:rPr lang="en-US" b="1" dirty="0" smtClean="0">
                <a:solidFill>
                  <a:srgbClr val="008000"/>
                </a:solidFill>
              </a:rPr>
              <a:t>secure random number generation </a:t>
            </a:r>
            <a:r>
              <a:rPr lang="en-US" dirty="0" smtClean="0"/>
              <a:t>continues to </a:t>
            </a:r>
          </a:p>
          <a:p>
            <a:r>
              <a:rPr lang="en-US" dirty="0" smtClean="0"/>
              <a:t>be an </a:t>
            </a:r>
            <a:r>
              <a:rPr lang="en-US" b="1" dirty="0" smtClean="0">
                <a:solidFill>
                  <a:srgbClr val="FF0000"/>
                </a:solidFill>
              </a:rPr>
              <a:t>unsolved</a:t>
            </a:r>
            <a:r>
              <a:rPr lang="en-US" dirty="0" smtClean="0"/>
              <a:t> problem in important areas of practice…” </a:t>
            </a:r>
            <a:endParaRPr lang="en-US" dirty="0"/>
          </a:p>
        </p:txBody>
      </p:sp>
      <p:pic>
        <p:nvPicPr>
          <p:cNvPr id="16" name="Picture 4" descr="https://encrypted-tbn1.gstatic.com/images?q=tbn:ANd9GcRYzWS9mBJXHFNb70CYjbEHiFwUgmTBB9npD4VjboLbCn4igwvlt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69358"/>
            <a:ext cx="457199" cy="57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66800" y="49455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Resilient to various scenarios</a:t>
            </a:r>
            <a:r>
              <a:rPr lang="en-US" sz="2000" dirty="0" smtClean="0"/>
              <a:t>: generating randomness with </a:t>
            </a:r>
            <a:r>
              <a:rPr lang="en-US" sz="2000" i="1" dirty="0" smtClean="0">
                <a:solidFill>
                  <a:srgbClr val="FF0000"/>
                </a:solidFill>
              </a:rPr>
              <a:t>minimal assumptions</a:t>
            </a:r>
            <a:r>
              <a:rPr lang="en-US" sz="2000" dirty="0" smtClean="0"/>
              <a:t>.</a:t>
            </a:r>
            <a:endParaRPr lang="en-US" sz="2400" dirty="0"/>
          </a:p>
        </p:txBody>
      </p:sp>
      <p:pic>
        <p:nvPicPr>
          <p:cNvPr id="18" name="Picture 4" descr="https://encrypted-tbn1.gstatic.com/images?q=tbn:ANd9GcRYzWS9mBJXHFNb70CYjbEHiFwUgmTBB9npD4VjboLbCn4igwvlt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5000"/>
            <a:ext cx="457199" cy="57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66800" y="584829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</a:rPr>
              <a:t>Efficiency, Randomness Quality, Noise-Resiliency, etc..</a:t>
            </a:r>
            <a:endParaRPr lang="en-US" sz="2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2" grpId="0"/>
      <p:bldP spid="13" grpId="0" animBg="1"/>
      <p:bldP spid="14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268" t="664" b="1"/>
          <a:stretch/>
        </p:blipFill>
        <p:spPr>
          <a:xfrm>
            <a:off x="2514600" y="3246635"/>
            <a:ext cx="5880238" cy="3149561"/>
          </a:xfrm>
          <a:prstGeom prst="rect">
            <a:avLst/>
          </a:prstGeom>
        </p:spPr>
      </p:pic>
      <p:sp>
        <p:nvSpPr>
          <p:cNvPr id="5" name="AutoShape 1"/>
          <p:cNvSpPr>
            <a:spLocks/>
          </p:cNvSpPr>
          <p:nvPr/>
        </p:nvSpPr>
        <p:spPr bwMode="auto">
          <a:xfrm>
            <a:off x="544382" y="338646"/>
            <a:ext cx="8038410" cy="6519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defTabSz="457200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How can we be sure it’s random?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Trebuchet MS" panose="020B0603020202020204"/>
            </a:endParaRPr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544382" y="1197483"/>
            <a:ext cx="10199818" cy="13171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defTabSz="457200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How could fundamentally unpredictable </a:t>
            </a:r>
            <a:endParaRPr lang="en-US" sz="3600" dirty="0" smtClean="0">
              <a:solidFill>
                <a:schemeClr val="accent4">
                  <a:lumMod val="75000"/>
                </a:schemeClr>
              </a:solidFill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  <a:p>
            <a:pPr defTabSz="457200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events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possible?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Trebuchet MS" panose="020B0603020202020204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82" y="4821416"/>
            <a:ext cx="1505990" cy="16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59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816638" cy="3276089"/>
          </a:xfrm>
          <a:prstGeom prst="rect">
            <a:avLst/>
          </a:prstGeom>
          <a:noFill/>
          <a:ln w="101600" cap="flat" cmpd="sng">
            <a:solidFill>
              <a:srgbClr val="FFFFFF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50800" dir="5400000" algn="ctr" rotWithShape="0">
              <a:srgbClr val="292929">
                <a:alpha val="6974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7958" y="287846"/>
            <a:ext cx="8463978" cy="13879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6200"/>
            <a:r>
              <a:rPr lang="en-US" sz="4000" dirty="0" smtClean="0">
                <a:solidFill>
                  <a:srgbClr val="375BB0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We can’t be sure … without believing first of all its existence</a:t>
            </a:r>
            <a:endParaRPr lang="en-US" sz="1800" dirty="0">
              <a:solidFill>
                <a:srgbClr val="375BB0"/>
              </a:solidFill>
              <a:latin typeface="Trebuchet MS" panose="020B0603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5" y="3124200"/>
            <a:ext cx="472619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One POSSIBILITY: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 deterministic “matrix” world!</a:t>
            </a:r>
          </a:p>
        </p:txBody>
      </p:sp>
    </p:spTree>
    <p:extLst>
      <p:ext uri="{BB962C8B-B14F-4D97-AF65-F5344CB8AC3E}">
        <p14:creationId xmlns:p14="http://schemas.microsoft.com/office/powerpoint/2010/main" val="148418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Weak Random Sources:   </a:t>
            </a:r>
            <a:r>
              <a:rPr lang="en-US" sz="3100" dirty="0" smtClean="0">
                <a:solidFill>
                  <a:schemeClr val="tx1"/>
                </a:solidFill>
              </a:rPr>
              <a:t>in </a:t>
            </a:r>
            <a:r>
              <a:rPr lang="en-US" sz="3100" dirty="0" smtClean="0">
                <a:solidFill>
                  <a:srgbClr val="FF0000"/>
                </a:solidFill>
              </a:rPr>
              <a:t>non-deterministic </a:t>
            </a:r>
            <a:r>
              <a:rPr lang="en-US" sz="3100" dirty="0" smtClean="0">
                <a:solidFill>
                  <a:schemeClr val="tx1"/>
                </a:solidFill>
              </a:rPr>
              <a:t>world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131093"/>
            <a:ext cx="516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Min-entropy </a:t>
            </a:r>
            <a:r>
              <a:rPr lang="en-US" sz="2400" dirty="0" smtClean="0"/>
              <a:t>Sources:     </a:t>
            </a:r>
            <a:r>
              <a:rPr lang="en-US" sz="2000" dirty="0" smtClean="0"/>
              <a:t>a random variable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219200" y="1764268"/>
            <a:ext cx="722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(=)  - log </a:t>
            </a:r>
            <a:r>
              <a:rPr lang="en-US" dirty="0"/>
              <a:t>(</a:t>
            </a:r>
            <a:r>
              <a:rPr lang="en-US" dirty="0" smtClean="0"/>
              <a:t>the </a:t>
            </a:r>
            <a:r>
              <a:rPr lang="en-US" i="1" dirty="0" smtClean="0">
                <a:solidFill>
                  <a:srgbClr val="3366FF"/>
                </a:solidFill>
              </a:rPr>
              <a:t>maximum probability </a:t>
            </a:r>
            <a:r>
              <a:rPr lang="en-US" dirty="0" smtClean="0"/>
              <a:t>of guessing x sampled from X correctly).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315988"/>
              </p:ext>
            </p:extLst>
          </p:nvPr>
        </p:nvGraphicFramePr>
        <p:xfrm>
          <a:off x="5562600" y="1219200"/>
          <a:ext cx="1164166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4" imgW="698500" imgH="228600" progId="Equation.3">
                  <p:embed/>
                </p:oleObj>
              </mc:Choice>
              <mc:Fallback>
                <p:oleObj name="Equation" r:id="rId4" imgW="698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2600" y="1219200"/>
                        <a:ext cx="1164166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24016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Quantum</a:t>
            </a:r>
            <a:r>
              <a:rPr lang="en-US" dirty="0" smtClean="0"/>
              <a:t>   (=)  - log </a:t>
            </a:r>
            <a:r>
              <a:rPr lang="en-US" dirty="0"/>
              <a:t>(</a:t>
            </a:r>
            <a:r>
              <a:rPr lang="en-US" dirty="0" smtClean="0"/>
              <a:t>the </a:t>
            </a:r>
            <a:r>
              <a:rPr lang="en-US" i="1" dirty="0" smtClean="0">
                <a:solidFill>
                  <a:srgbClr val="3366FF"/>
                </a:solidFill>
              </a:rPr>
              <a:t>maximum probability </a:t>
            </a:r>
            <a:r>
              <a:rPr lang="en-US" dirty="0" smtClean="0"/>
              <a:t>of guessing x sampled from X correctly w/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the help of </a:t>
            </a:r>
            <a:r>
              <a:rPr lang="en-US" i="1" dirty="0" smtClean="0">
                <a:solidFill>
                  <a:srgbClr val="FF0000"/>
                </a:solidFill>
              </a:rPr>
              <a:t>quantum side information</a:t>
            </a:r>
            <a:r>
              <a:rPr lang="en-US" dirty="0" smtClean="0"/>
              <a:t>).      </a:t>
            </a:r>
            <a:r>
              <a:rPr lang="en-US" sz="1400" i="1" dirty="0" smtClean="0"/>
              <a:t>e.g. measure &amp; predict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60506" y="3352800"/>
            <a:ext cx="7726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general </a:t>
            </a:r>
            <a:r>
              <a:rPr lang="en-US" sz="2000" dirty="0"/>
              <a:t>m</a:t>
            </a:r>
            <a:r>
              <a:rPr lang="en-US" sz="2000" dirty="0" smtClean="0"/>
              <a:t>easure of the randomness. Capture </a:t>
            </a:r>
            <a:r>
              <a:rPr lang="en-US" sz="2000" b="1" i="1" dirty="0" smtClean="0">
                <a:solidFill>
                  <a:srgbClr val="008000"/>
                </a:solidFill>
              </a:rPr>
              <a:t>arbitrarily weak </a:t>
            </a:r>
            <a:r>
              <a:rPr lang="en-US" sz="2000" dirty="0" smtClean="0"/>
              <a:t>sources.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352800"/>
            <a:ext cx="471638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0506" y="4038600"/>
            <a:ext cx="8323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Capture </a:t>
            </a:r>
            <a:r>
              <a:rPr lang="en-US" sz="2000" b="1" i="1" dirty="0" smtClean="0">
                <a:solidFill>
                  <a:srgbClr val="008000"/>
                </a:solidFill>
              </a:rPr>
              <a:t>the amount of uniform bits </a:t>
            </a:r>
            <a:r>
              <a:rPr lang="en-US" sz="2000" dirty="0" smtClean="0"/>
              <a:t>that can be extracted via classical means.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038600"/>
            <a:ext cx="471638" cy="457200"/>
          </a:xfrm>
          <a:prstGeom prst="rect">
            <a:avLst/>
          </a:prstGeom>
        </p:spPr>
      </p:pic>
      <p:pic>
        <p:nvPicPr>
          <p:cNvPr id="11" name="Picture 4" descr="https://encrypted-tbn1.gstatic.com/images?q=tbn:ANd9GcRYzWS9mBJXHFNb70CYjbEHiFwUgmTBB9npD4VjboLbCn4igwvlt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533400" cy="67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90600" y="4876800"/>
            <a:ext cx="3365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Non-deterministic World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423237" y="4957465"/>
            <a:ext cx="4572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62105" y="4876800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Non-Zero Min-entropy</a:t>
            </a:r>
            <a:endParaRPr lang="en-US" sz="2400" dirty="0"/>
          </a:p>
        </p:txBody>
      </p:sp>
      <p:sp>
        <p:nvSpPr>
          <p:cNvPr id="15" name="Right Arrow 14"/>
          <p:cNvSpPr/>
          <p:nvPr/>
        </p:nvSpPr>
        <p:spPr>
          <a:xfrm>
            <a:off x="4419600" y="5562600"/>
            <a:ext cx="4572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58468" y="5481935"/>
            <a:ext cx="3665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Weak Min-entropy Sources</a:t>
            </a:r>
            <a:endParaRPr lang="en-US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3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7" grpId="0"/>
      <p:bldP spid="9" grpId="0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Classical Solutions: Extractors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06842" y="1532862"/>
            <a:ext cx="2301654" cy="292608"/>
          </a:xfrm>
          <a:prstGeom prst="rect">
            <a:avLst/>
          </a:prstGeom>
          <a:solidFill>
            <a:srgbClr val="51C3F9"/>
          </a:solidFill>
          <a:ln w="15875" cap="flat" cmpd="sng" algn="ctr">
            <a:solidFill>
              <a:srgbClr val="51C3F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prstClr val="white"/>
                </a:solidFill>
                <a:latin typeface="Calibri" panose="020F0502020204030204"/>
              </a:rPr>
              <a:t>Min-entropy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Sources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8404" y="2942028"/>
            <a:ext cx="1131368" cy="298704"/>
          </a:xfrm>
          <a:prstGeom prst="rect">
            <a:avLst/>
          </a:prstGeom>
          <a:solidFill>
            <a:srgbClr val="C00000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Adversary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4822538" y="3001998"/>
            <a:ext cx="881286" cy="353568"/>
          </a:xfrm>
          <a:prstGeom prst="rect">
            <a:avLst/>
          </a:prstGeom>
          <a:solidFill>
            <a:srgbClr val="63A537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3882" y="2236804"/>
            <a:ext cx="1496982" cy="332232"/>
          </a:xfrm>
          <a:prstGeom prst="rect">
            <a:avLst/>
          </a:prstGeom>
          <a:solidFill>
            <a:srgbClr val="99CB38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Uniform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Bits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63395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/>
              </a:rPr>
              <a:t>Either 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/>
              </a:rPr>
              <a:t>Independent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 short        </a:t>
            </a:r>
          </a:p>
          <a:p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                </a:t>
            </a:r>
            <a:r>
              <a:rPr lang="en-US" sz="2000" b="1" dirty="0" smtClean="0">
                <a:solidFill>
                  <a:srgbClr val="63A537"/>
                </a:solidFill>
                <a:latin typeface="Calibri" panose="020F0502020204030204"/>
              </a:rPr>
              <a:t>uniform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 Seed 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14672" y="2236804"/>
            <a:ext cx="1529579" cy="3322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Extractor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127111" y="1863573"/>
            <a:ext cx="293530" cy="330200"/>
          </a:xfrm>
          <a:prstGeom prst="downArrow">
            <a:avLst/>
          </a:prstGeom>
          <a:solidFill>
            <a:srgbClr val="99CB38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Down Arrow 12"/>
          <p:cNvSpPr/>
          <p:nvPr/>
        </p:nvSpPr>
        <p:spPr>
          <a:xfrm flipH="1" flipV="1">
            <a:off x="5127111" y="2611828"/>
            <a:ext cx="293530" cy="330200"/>
          </a:xfrm>
          <a:prstGeom prst="downArrow">
            <a:avLst/>
          </a:prstGeom>
          <a:solidFill>
            <a:srgbClr val="99CB38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Down Arrow 13"/>
          <p:cNvSpPr/>
          <p:nvPr/>
        </p:nvSpPr>
        <p:spPr>
          <a:xfrm rot="16200000">
            <a:off x="6512505" y="2235220"/>
            <a:ext cx="293530" cy="330200"/>
          </a:xfrm>
          <a:prstGeom prst="downArrow">
            <a:avLst/>
          </a:prstGeom>
          <a:solidFill>
            <a:srgbClr val="99CB38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0246" y="1533181"/>
            <a:ext cx="1201326" cy="298704"/>
          </a:xfrm>
          <a:prstGeom prst="rect">
            <a:avLst/>
          </a:prstGeom>
          <a:solidFill>
            <a:srgbClr val="C00000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prstClr val="white"/>
                </a:solidFill>
                <a:latin typeface="Calibri" panose="020F0502020204030204"/>
              </a:rPr>
              <a:t>Adversary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713472" y="2542766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472" y="2542766"/>
                <a:ext cx="46679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52400" y="2587823"/>
            <a:ext cx="3066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anose="020F0502020204030204"/>
              </a:rPr>
              <a:t>Or      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/>
              </a:rPr>
              <a:t>Independent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 other </a:t>
            </a:r>
          </a:p>
          <a:p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          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</a:rPr>
              <a:t>min-entropy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 sources 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06842" y="3043749"/>
            <a:ext cx="2301654" cy="292608"/>
          </a:xfrm>
          <a:prstGeom prst="rect">
            <a:avLst/>
          </a:prstGeom>
          <a:solidFill>
            <a:srgbClr val="51C3F9"/>
          </a:solidFill>
          <a:ln w="15875" cap="flat" cmpd="sng" algn="ctr">
            <a:solidFill>
              <a:srgbClr val="51C3F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prstClr val="white"/>
                </a:solidFill>
                <a:latin typeface="Calibri" panose="020F0502020204030204"/>
              </a:rPr>
              <a:t>Min-entropy Sources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2130623"/>
            <a:ext cx="1421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deterministic </a:t>
            </a:r>
          </a:p>
          <a:p>
            <a:pPr algn="ctr"/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77000" y="1143000"/>
            <a:ext cx="2464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who holds side information</a:t>
            </a:r>
            <a:endParaRPr lang="en-US" sz="16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8322" y="3805535"/>
            <a:ext cx="7130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IMPOSSIBLE </a:t>
            </a:r>
            <a:r>
              <a:rPr lang="en-US" sz="2400" dirty="0" smtClean="0"/>
              <a:t>if no </a:t>
            </a:r>
            <a:r>
              <a:rPr lang="en-US" sz="2400" b="1" dirty="0" smtClean="0">
                <a:solidFill>
                  <a:srgbClr val="FF0000"/>
                </a:solidFill>
              </a:rPr>
              <a:t>INDEPENDENCE</a:t>
            </a:r>
            <a:r>
              <a:rPr lang="en-US" sz="2400" dirty="0" smtClean="0"/>
              <a:t> assumption is made!!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41680" y="4495800"/>
            <a:ext cx="8621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However,  independence </a:t>
            </a:r>
            <a:r>
              <a:rPr lang="en-US" sz="2400" i="1" dirty="0" smtClean="0">
                <a:solidFill>
                  <a:srgbClr val="3366FF"/>
                </a:solidFill>
              </a:rPr>
              <a:t>cannot be verified </a:t>
            </a:r>
            <a:r>
              <a:rPr lang="en-US" sz="2400" dirty="0" smtClean="0"/>
              <a:t>and </a:t>
            </a:r>
            <a:r>
              <a:rPr lang="en-US" sz="2400" i="1" dirty="0" smtClean="0">
                <a:solidFill>
                  <a:srgbClr val="3366FF"/>
                </a:solidFill>
              </a:rPr>
              <a:t>hard to guarantee</a:t>
            </a:r>
            <a:r>
              <a:rPr lang="en-US" sz="2400" dirty="0" smtClean="0"/>
              <a:t>!!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918" y="5334000"/>
            <a:ext cx="740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GOAL</a:t>
            </a:r>
            <a:r>
              <a:rPr lang="en-US" sz="2400" dirty="0" smtClean="0"/>
              <a:t>: generate uniform bits with </a:t>
            </a:r>
            <a:r>
              <a:rPr lang="en-US" sz="2400" b="1" dirty="0" smtClean="0">
                <a:solidFill>
                  <a:srgbClr val="FF0000"/>
                </a:solidFill>
              </a:rPr>
              <a:t>minimal assumptions!!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226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/>
      <p:bldP spid="11" grpId="0" animBg="1"/>
      <p:bldP spid="12" grpId="0" animBg="1"/>
      <p:bldP spid="13" grpId="0" animBg="1"/>
      <p:bldP spid="14" grpId="0" animBg="1"/>
      <p:bldP spid="16" grpId="0" animBg="1"/>
      <p:bldP spid="18" grpId="0"/>
      <p:bldP spid="21" grpId="0"/>
      <p:bldP spid="23" grpId="0" animBg="1"/>
      <p:bldP spid="2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Solutions based on Quantum Mechanics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1219200"/>
            <a:ext cx="8128012" cy="4671786"/>
            <a:chOff x="441325" y="1612900"/>
            <a:chExt cx="8724900" cy="44894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325" y="5010150"/>
              <a:ext cx="8724900" cy="1092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1612900"/>
              <a:ext cx="6197600" cy="12065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71750" y="2803525"/>
              <a:ext cx="2400300" cy="20955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638800" y="2967335"/>
            <a:ext cx="2268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Beam Splitter!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4648200"/>
            <a:ext cx="2590800" cy="45720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5486400"/>
            <a:ext cx="6172200" cy="45720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53413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CONCERNs</a:t>
            </a:r>
            <a:r>
              <a:rPr lang="en-US" dirty="0" smtClean="0"/>
              <a:t> : </a:t>
            </a:r>
            <a:r>
              <a:rPr lang="en-US" sz="2700" dirty="0" smtClean="0"/>
              <a:t>impose </a:t>
            </a:r>
            <a:r>
              <a:rPr lang="en-US" sz="2700" b="1" dirty="0" smtClean="0">
                <a:solidFill>
                  <a:srgbClr val="0000FF"/>
                </a:solidFill>
              </a:rPr>
              <a:t>many assumptions </a:t>
            </a:r>
            <a:r>
              <a:rPr lang="en-US" sz="2700" dirty="0" smtClean="0"/>
              <a:t>implicitly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471638" cy="457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1154668"/>
            <a:ext cx="80397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“officially certified” -&gt; </a:t>
            </a:r>
            <a:r>
              <a:rPr lang="en-US" sz="2200" b="1" dirty="0" smtClean="0">
                <a:solidFill>
                  <a:srgbClr val="FF0000"/>
                </a:solidFill>
              </a:rPr>
              <a:t>a trusted third party</a:t>
            </a:r>
            <a:r>
              <a:rPr lang="en-US" sz="2200" dirty="0" smtClean="0"/>
              <a:t>.  Too strong assumption!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471638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828800"/>
            <a:ext cx="81054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How can “officials” be confident about devices? (Control of devices)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102980" y="2590800"/>
            <a:ext cx="536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“Classical</a:t>
            </a:r>
            <a:r>
              <a:rPr lang="en-US" sz="2000" dirty="0" smtClean="0"/>
              <a:t>” Human being probe </a:t>
            </a:r>
            <a:r>
              <a:rPr lang="en-US" sz="2000" b="1" dirty="0" smtClean="0">
                <a:solidFill>
                  <a:srgbClr val="FF0000"/>
                </a:solidFill>
              </a:rPr>
              <a:t>Quantum</a:t>
            </a:r>
            <a:r>
              <a:rPr lang="en-US" sz="2000" dirty="0" smtClean="0"/>
              <a:t> devices.</a:t>
            </a:r>
            <a:endParaRPr lang="en-US" sz="20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02980" y="3200400"/>
            <a:ext cx="437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Is current quantum technique </a:t>
            </a:r>
            <a:r>
              <a:rPr lang="en-US" sz="2000" i="1" dirty="0" smtClean="0">
                <a:solidFill>
                  <a:srgbClr val="FF0000"/>
                </a:solidFill>
              </a:rPr>
              <a:t>reliable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62400"/>
            <a:ext cx="471638" cy="457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4512" y="3962400"/>
            <a:ext cx="80970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A more fundamental issue: </a:t>
            </a:r>
            <a:r>
              <a:rPr lang="en-US" altLang="zh-CN" sz="2200" b="1" dirty="0" smtClean="0">
                <a:solidFill>
                  <a:srgbClr val="660066"/>
                </a:solidFill>
              </a:rPr>
              <a:t>Randomness from Quantum Mechanics</a:t>
            </a:r>
            <a:r>
              <a:rPr lang="en-US" altLang="zh-CN" sz="2200" dirty="0" smtClean="0"/>
              <a:t>?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4340" y="4598313"/>
            <a:ext cx="77748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YES?</a:t>
            </a:r>
            <a:r>
              <a:rPr lang="en-US" sz="2200" dirty="0" smtClean="0"/>
              <a:t>  If Quantum mechanics explains the inner-working of Nature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5105400"/>
            <a:ext cx="81713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NO</a:t>
            </a:r>
            <a:r>
              <a:rPr lang="en-US" sz="2200" b="1" dirty="0">
                <a:solidFill>
                  <a:srgbClr val="FF0000"/>
                </a:solidFill>
              </a:rPr>
              <a:t>!</a:t>
            </a:r>
            <a:r>
              <a:rPr lang="en-US" sz="2200" dirty="0" smtClean="0"/>
              <a:t> If QM is incomplete: e.g. existence of a deterministic alternative 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5741313"/>
            <a:ext cx="8394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An implicit assumption here: QM </a:t>
            </a:r>
            <a:r>
              <a:rPr lang="en-US" sz="2200" b="1" i="1" dirty="0" smtClean="0">
                <a:solidFill>
                  <a:srgbClr val="FF0000"/>
                </a:solidFill>
              </a:rPr>
              <a:t>completely</a:t>
            </a:r>
            <a:r>
              <a:rPr lang="en-US" sz="2200" dirty="0" smtClean="0"/>
              <a:t> explains the inner-working </a:t>
            </a:r>
            <a:endParaRPr lang="en-US" sz="2200" dirty="0"/>
          </a:p>
        </p:txBody>
      </p:sp>
      <p:sp>
        <p:nvSpPr>
          <p:cNvPr id="17" name="Rectangle 16"/>
          <p:cNvSpPr/>
          <p:nvPr/>
        </p:nvSpPr>
        <p:spPr>
          <a:xfrm>
            <a:off x="5630390" y="6243935"/>
            <a:ext cx="29040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Too strong assumption!</a:t>
            </a:r>
          </a:p>
        </p:txBody>
      </p:sp>
    </p:spTree>
    <p:extLst>
      <p:ext uri="{BB962C8B-B14F-4D97-AF65-F5344CB8AC3E}">
        <p14:creationId xmlns:p14="http://schemas.microsoft.com/office/powerpoint/2010/main" val="140189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2" grpId="0"/>
      <p:bldP spid="13" grpId="0"/>
      <p:bldP spid="14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Business plan present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3AB631-2C77-48E2-965F-5E9DD0990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presentation (Green Wave design)</Template>
  <TotalTime>3996</TotalTime>
  <Words>2291</Words>
  <Application>Microsoft Macintosh PowerPoint</Application>
  <PresentationFormat>On-screen Show (4:3)</PresentationFormat>
  <Paragraphs>335</Paragraphs>
  <Slides>21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Business plan presentation</vt:lpstr>
      <vt:lpstr>Custom Design</vt:lpstr>
      <vt:lpstr>Equation</vt:lpstr>
      <vt:lpstr>Physical Randomness Extractor</vt:lpstr>
      <vt:lpstr>What it is about?</vt:lpstr>
      <vt:lpstr>Randomness: THE PROBLEM</vt:lpstr>
      <vt:lpstr>PowerPoint Presentation</vt:lpstr>
      <vt:lpstr>PowerPoint Presentation</vt:lpstr>
      <vt:lpstr>Weak Random Sources:   in non-deterministic world</vt:lpstr>
      <vt:lpstr>Classical Solutions: Extractors</vt:lpstr>
      <vt:lpstr>Solutions based on Quantum Mechanics</vt:lpstr>
      <vt:lpstr>CONCERNs : impose many assumptions implicitly</vt:lpstr>
      <vt:lpstr>Device-Independent Cryptography</vt:lpstr>
      <vt:lpstr>Physical Randomness Extractor</vt:lpstr>
      <vt:lpstr>PowerPoint Presentation</vt:lpstr>
      <vt:lpstr>Main Result:</vt:lpstr>
      <vt:lpstr>Deterministic World v.s. Truly Random World [CR]</vt:lpstr>
      <vt:lpstr>Comparisons to existing DI results</vt:lpstr>
      <vt:lpstr>Difficulty with Weak Sources</vt:lpstr>
      <vt:lpstr>Our Solutions: a bird’s-eye view</vt:lpstr>
      <vt:lpstr>Instantiations &amp; Limits</vt:lpstr>
      <vt:lpstr>“Freedom-of-Choice” Loophole &amp; Resolution [CR]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伍骁迪</dc:creator>
  <cp:keywords/>
  <cp:lastModifiedBy>Xiaodi Wu</cp:lastModifiedBy>
  <cp:revision>108</cp:revision>
  <dcterms:created xsi:type="dcterms:W3CDTF">2014-07-24T16:10:21Z</dcterms:created>
  <dcterms:modified xsi:type="dcterms:W3CDTF">2014-07-27T14:20:25Z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TC103853799990</vt:lpwstr>
  </property>
</Properties>
</file>