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4" r:id="rId4"/>
  </p:sldMasterIdLst>
  <p:notesMasterIdLst>
    <p:notesMasterId r:id="rId47"/>
  </p:notesMasterIdLst>
  <p:handoutMasterIdLst>
    <p:handoutMasterId r:id="rId48"/>
  </p:handoutMasterIdLst>
  <p:sldIdLst>
    <p:sldId id="1077" r:id="rId5"/>
    <p:sldId id="706" r:id="rId6"/>
    <p:sldId id="705" r:id="rId7"/>
    <p:sldId id="1095" r:id="rId8"/>
    <p:sldId id="1096" r:id="rId9"/>
    <p:sldId id="1097" r:id="rId10"/>
    <p:sldId id="1098" r:id="rId11"/>
    <p:sldId id="747" r:id="rId12"/>
    <p:sldId id="849" r:id="rId13"/>
    <p:sldId id="1100" r:id="rId14"/>
    <p:sldId id="733" r:id="rId15"/>
    <p:sldId id="737" r:id="rId16"/>
    <p:sldId id="734" r:id="rId17"/>
    <p:sldId id="1074" r:id="rId18"/>
    <p:sldId id="1044" r:id="rId19"/>
    <p:sldId id="1075" r:id="rId20"/>
    <p:sldId id="843" r:id="rId21"/>
    <p:sldId id="964" r:id="rId22"/>
    <p:sldId id="1072" r:id="rId23"/>
    <p:sldId id="1105" r:id="rId24"/>
    <p:sldId id="1106" r:id="rId25"/>
    <p:sldId id="1108" r:id="rId26"/>
    <p:sldId id="1016" r:id="rId27"/>
    <p:sldId id="1018" r:id="rId28"/>
    <p:sldId id="1089" r:id="rId29"/>
    <p:sldId id="1019" r:id="rId30"/>
    <p:sldId id="1079" r:id="rId31"/>
    <p:sldId id="1099" r:id="rId32"/>
    <p:sldId id="1022" r:id="rId33"/>
    <p:sldId id="1025" r:id="rId34"/>
    <p:sldId id="842" r:id="rId35"/>
    <p:sldId id="1092" r:id="rId36"/>
    <p:sldId id="1045" r:id="rId37"/>
    <p:sldId id="642" r:id="rId38"/>
    <p:sldId id="1032" r:id="rId39"/>
    <p:sldId id="1093" r:id="rId40"/>
    <p:sldId id="1036" r:id="rId41"/>
    <p:sldId id="1086" r:id="rId42"/>
    <p:sldId id="1037" r:id="rId43"/>
    <p:sldId id="1112" r:id="rId44"/>
    <p:sldId id="1109" r:id="rId45"/>
    <p:sldId id="1111" r:id="rId46"/>
  </p:sldIdLst>
  <p:sldSz cx="12192000" cy="6858000"/>
  <p:notesSz cx="6858000" cy="9144000"/>
  <p:custDataLst>
    <p:tags r:id="rId49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FBB"/>
    <a:srgbClr val="939393"/>
    <a:srgbClr val="CCFFC9"/>
    <a:srgbClr val="6600CC"/>
    <a:srgbClr val="FF9FA1"/>
    <a:srgbClr val="CCFFFF"/>
    <a:srgbClr val="EBEBEB"/>
    <a:srgbClr val="9900FF"/>
    <a:srgbClr val="C0C0C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FD526-88E5-4A86-93EE-225521431417}" v="1" dt="2025-01-30T00:36:50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5"/>
    <p:restoredTop sz="96327" autoAdjust="0"/>
  </p:normalViewPr>
  <p:slideViewPr>
    <p:cSldViewPr snapToGrid="0">
      <p:cViewPr varScale="1">
        <p:scale>
          <a:sx n="106" d="100"/>
          <a:sy n="106" d="100"/>
        </p:scale>
        <p:origin x="200" y="456"/>
      </p:cViewPr>
      <p:guideLst>
        <p:guide orient="horz" pos="168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9" d="100"/>
          <a:sy n="119" d="100"/>
        </p:scale>
        <p:origin x="5128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k Roberts" userId="9f338eff-2743-45c8-be3d-ba747cbf8532" providerId="ADAL" clId="{3383098A-48BA-4DA3-A562-944D303B67ED}"/>
    <pc:docChg chg="undo redo custSel addSld delSld modSld sldOrd modMainMaster">
      <pc:chgData name="Mak Roberts" userId="9f338eff-2743-45c8-be3d-ba747cbf8532" providerId="ADAL" clId="{3383098A-48BA-4DA3-A562-944D303B67ED}" dt="2024-09-08T15:53:11.841" v="3066" actId="179"/>
      <pc:docMkLst>
        <pc:docMk/>
      </pc:docMkLst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1029172651" sldId="642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1361007625" sldId="642"/>
        </pc:sldMkLst>
      </pc:sldChg>
      <pc:sldChg chg="addSp delSp modSp add del mod">
        <pc:chgData name="Mak Roberts" userId="9f338eff-2743-45c8-be3d-ba747cbf8532" providerId="ADAL" clId="{3383098A-48BA-4DA3-A562-944D303B67ED}" dt="2024-09-08T15:48:46.993" v="3015"/>
        <pc:sldMkLst>
          <pc:docMk/>
          <pc:sldMk cId="2859460823" sldId="705"/>
        </pc:sldMkLst>
      </pc:sldChg>
      <pc:sldChg chg="addSp delSp modSp mod">
        <pc:chgData name="Mak Roberts" userId="9f338eff-2743-45c8-be3d-ba747cbf8532" providerId="ADAL" clId="{3383098A-48BA-4DA3-A562-944D303B67ED}" dt="2024-09-08T15:48:50.040" v="3017"/>
        <pc:sldMkLst>
          <pc:docMk/>
          <pc:sldMk cId="2130666284" sldId="706"/>
        </pc:sldMkLst>
      </pc:sldChg>
      <pc:sldChg chg="addSp delSp modSp mod modShow">
        <pc:chgData name="Mak Roberts" userId="9f338eff-2743-45c8-be3d-ba747cbf8532" providerId="ADAL" clId="{3383098A-48BA-4DA3-A562-944D303B67ED}" dt="2024-09-01T18:03:49.173" v="1336" actId="729"/>
        <pc:sldMkLst>
          <pc:docMk/>
          <pc:sldMk cId="2875653606" sldId="711"/>
        </pc:sldMkLst>
      </pc:sldChg>
      <pc:sldChg chg="addSp delSp modSp mod">
        <pc:chgData name="Mak Roberts" userId="9f338eff-2743-45c8-be3d-ba747cbf8532" providerId="ADAL" clId="{3383098A-48BA-4DA3-A562-944D303B67ED}" dt="2024-09-08T15:48:26.509" v="3005"/>
        <pc:sldMkLst>
          <pc:docMk/>
          <pc:sldMk cId="3337290161" sldId="733"/>
        </pc:sldMkLst>
      </pc:sldChg>
      <pc:sldChg chg="addSp modSp">
        <pc:chgData name="Mak Roberts" userId="9f338eff-2743-45c8-be3d-ba747cbf8532" providerId="ADAL" clId="{3383098A-48BA-4DA3-A562-944D303B67ED}" dt="2024-09-01T18:06:01.554" v="1341"/>
        <pc:sldMkLst>
          <pc:docMk/>
          <pc:sldMk cId="2966086464" sldId="736"/>
        </pc:sldMkLst>
      </pc:sldChg>
      <pc:sldChg chg="addSp delSp modSp mod ord modShow">
        <pc:chgData name="Mak Roberts" userId="9f338eff-2743-45c8-be3d-ba747cbf8532" providerId="ADAL" clId="{3383098A-48BA-4DA3-A562-944D303B67ED}" dt="2024-09-01T18:05:52.156" v="1340" actId="729"/>
        <pc:sldMkLst>
          <pc:docMk/>
          <pc:sldMk cId="1938403079" sldId="746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4155208163" sldId="809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3730351647" sldId="839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499461619" sldId="842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3479278840" sldId="842"/>
        </pc:sldMkLst>
      </pc:sldChg>
      <pc:sldChg chg="modSp mod">
        <pc:chgData name="Mak Roberts" userId="9f338eff-2743-45c8-be3d-ba747cbf8532" providerId="ADAL" clId="{3383098A-48BA-4DA3-A562-944D303B67ED}" dt="2024-09-01T18:35:17.437" v="1637" actId="27636"/>
        <pc:sldMkLst>
          <pc:docMk/>
          <pc:sldMk cId="3875508142" sldId="843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570498793" sldId="850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687391029" sldId="859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1016414255" sldId="863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316287890" sldId="864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981949045" sldId="870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777448102" sldId="877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542160314" sldId="878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3912789708" sldId="896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892307079" sldId="901"/>
        </pc:sldMkLst>
      </pc:sldChg>
      <pc:sldChg chg="add del">
        <pc:chgData name="Mak Roberts" userId="9f338eff-2743-45c8-be3d-ba747cbf8532" providerId="ADAL" clId="{3383098A-48BA-4DA3-A562-944D303B67ED}" dt="2024-09-01T18:38:55.952" v="1649"/>
        <pc:sldMkLst>
          <pc:docMk/>
          <pc:sldMk cId="2725458753" sldId="964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1861001726" sldId="994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1810145853" sldId="1005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187866750" sldId="1007"/>
        </pc:sldMkLst>
      </pc:sldChg>
      <pc:sldChg chg="modSp add del mod modNotesTx">
        <pc:chgData name="Mak Roberts" userId="9f338eff-2743-45c8-be3d-ba747cbf8532" providerId="ADAL" clId="{3383098A-48BA-4DA3-A562-944D303B67ED}" dt="2024-09-01T18:40:38.285" v="1715" actId="20577"/>
        <pc:sldMkLst>
          <pc:docMk/>
          <pc:sldMk cId="1630737151" sldId="1016"/>
        </pc:sldMkLst>
      </pc:sldChg>
      <pc:sldChg chg="addSp modSp add del mod">
        <pc:chgData name="Mak Roberts" userId="9f338eff-2743-45c8-be3d-ba747cbf8532" providerId="ADAL" clId="{3383098A-48BA-4DA3-A562-944D303B67ED}" dt="2024-09-01T18:38:34.543" v="1647" actId="47"/>
        <pc:sldMkLst>
          <pc:docMk/>
          <pc:sldMk cId="3253291268" sldId="1016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267391290" sldId="1018"/>
        </pc:sldMkLst>
      </pc:sldChg>
      <pc:sldChg chg="add del">
        <pc:chgData name="Mak Roberts" userId="9f338eff-2743-45c8-be3d-ba747cbf8532" providerId="ADAL" clId="{3383098A-48BA-4DA3-A562-944D303B67ED}" dt="2024-09-01T18:38:55.952" v="1649"/>
        <pc:sldMkLst>
          <pc:docMk/>
          <pc:sldMk cId="2265091635" sldId="1018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1041752532" sldId="1019"/>
        </pc:sldMkLst>
      </pc:sldChg>
      <pc:sldChg chg="add del">
        <pc:chgData name="Mak Roberts" userId="9f338eff-2743-45c8-be3d-ba747cbf8532" providerId="ADAL" clId="{3383098A-48BA-4DA3-A562-944D303B67ED}" dt="2024-09-01T18:38:55.952" v="1649"/>
        <pc:sldMkLst>
          <pc:docMk/>
          <pc:sldMk cId="1968920787" sldId="1019"/>
        </pc:sldMkLst>
      </pc:sldChg>
      <pc:sldChg chg="add del">
        <pc:chgData name="Mak Roberts" userId="9f338eff-2743-45c8-be3d-ba747cbf8532" providerId="ADAL" clId="{3383098A-48BA-4DA3-A562-944D303B67ED}" dt="2024-09-01T18:38:55.952" v="1649"/>
        <pc:sldMkLst>
          <pc:docMk/>
          <pc:sldMk cId="3405958001" sldId="1022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3500792818" sldId="1022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2598444609" sldId="1023"/>
        </pc:sldMkLst>
      </pc:sldChg>
      <pc:sldChg chg="del">
        <pc:chgData name="Mak Roberts" userId="9f338eff-2743-45c8-be3d-ba747cbf8532" providerId="ADAL" clId="{3383098A-48BA-4DA3-A562-944D303B67ED}" dt="2024-08-31T18:10:41.709" v="926" actId="2696"/>
        <pc:sldMkLst>
          <pc:docMk/>
          <pc:sldMk cId="3132559841" sldId="1023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1806195996" sldId="1025"/>
        </pc:sldMkLst>
      </pc:sldChg>
      <pc:sldChg chg="modSp add del mod">
        <pc:chgData name="Mak Roberts" userId="9f338eff-2743-45c8-be3d-ba747cbf8532" providerId="ADAL" clId="{3383098A-48BA-4DA3-A562-944D303B67ED}" dt="2024-09-01T18:38:55.952" v="1649"/>
        <pc:sldMkLst>
          <pc:docMk/>
          <pc:sldMk cId="3182687100" sldId="1025"/>
        </pc:sldMkLst>
      </pc:sldChg>
      <pc:sldChg chg="addSp delSp modSp del mod">
        <pc:chgData name="Mak Roberts" userId="9f338eff-2743-45c8-be3d-ba747cbf8532" providerId="ADAL" clId="{3383098A-48BA-4DA3-A562-944D303B67ED}" dt="2024-09-01T18:38:34.543" v="1647" actId="47"/>
        <pc:sldMkLst>
          <pc:docMk/>
          <pc:sldMk cId="362480637" sldId="1031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1452540420" sldId="1032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3989084098" sldId="1032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1339929378" sldId="1036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760675959" sldId="1036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706910427" sldId="1037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800660087" sldId="1037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3000965661" sldId="1039"/>
        </pc:sldMkLst>
      </pc:sldChg>
      <pc:sldChg chg="modSp mod">
        <pc:chgData name="Mak Roberts" userId="9f338eff-2743-45c8-be3d-ba747cbf8532" providerId="ADAL" clId="{3383098A-48BA-4DA3-A562-944D303B67ED}" dt="2024-08-31T17:41:02.403" v="357" actId="1035"/>
        <pc:sldMkLst>
          <pc:docMk/>
          <pc:sldMk cId="3092122236" sldId="1044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19239303" sldId="1045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2271022987" sldId="1045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821618419" sldId="1049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743946786" sldId="1050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3633190726" sldId="1051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50100498" sldId="1058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531244492" sldId="1066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822708169" sldId="1068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1870091054" sldId="1069"/>
        </pc:sldMkLst>
      </pc:sldChg>
      <pc:sldChg chg="addSp delSp modSp del mod">
        <pc:chgData name="Mak Roberts" userId="9f338eff-2743-45c8-be3d-ba747cbf8532" providerId="ADAL" clId="{3383098A-48BA-4DA3-A562-944D303B67ED}" dt="2024-09-01T18:38:34.543" v="1647" actId="47"/>
        <pc:sldMkLst>
          <pc:docMk/>
          <pc:sldMk cId="760447750" sldId="1070"/>
        </pc:sldMkLst>
      </pc:sldChg>
      <pc:sldChg chg="modSp add del mod">
        <pc:chgData name="Mak Roberts" userId="9f338eff-2743-45c8-be3d-ba747cbf8532" providerId="ADAL" clId="{3383098A-48BA-4DA3-A562-944D303B67ED}" dt="2024-09-01T18:55:41.447" v="1716" actId="14100"/>
        <pc:sldMkLst>
          <pc:docMk/>
          <pc:sldMk cId="3988504027" sldId="1072"/>
        </pc:sldMkLst>
      </pc:sldChg>
      <pc:sldChg chg="addSp delSp modSp mod">
        <pc:chgData name="Mak Roberts" userId="9f338eff-2743-45c8-be3d-ba747cbf8532" providerId="ADAL" clId="{3383098A-48BA-4DA3-A562-944D303B67ED}" dt="2024-09-08T15:48:14.969" v="3001"/>
        <pc:sldMkLst>
          <pc:docMk/>
          <pc:sldMk cId="2560203701" sldId="1074"/>
        </pc:sldMkLst>
      </pc:sldChg>
      <pc:sldChg chg="addSp delSp modSp mod">
        <pc:chgData name="Mak Roberts" userId="9f338eff-2743-45c8-be3d-ba747cbf8532" providerId="ADAL" clId="{3383098A-48BA-4DA3-A562-944D303B67ED}" dt="2024-09-08T15:48:10.695" v="2999"/>
        <pc:sldMkLst>
          <pc:docMk/>
          <pc:sldMk cId="2369018873" sldId="1075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837808805" sldId="1076"/>
        </pc:sldMkLst>
      </pc:sldChg>
      <pc:sldChg chg="modSp mod">
        <pc:chgData name="Mak Roberts" userId="9f338eff-2743-45c8-be3d-ba747cbf8532" providerId="ADAL" clId="{3383098A-48BA-4DA3-A562-944D303B67ED}" dt="2024-09-01T19:20:21.184" v="1925" actId="6549"/>
        <pc:sldMkLst>
          <pc:docMk/>
          <pc:sldMk cId="2083840178" sldId="1077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1017715124" sldId="1078"/>
        </pc:sldMkLst>
      </pc:sldChg>
      <pc:sldChg chg="addSp delSp modSp add del mod">
        <pc:chgData name="Mak Roberts" userId="9f338eff-2743-45c8-be3d-ba747cbf8532" providerId="ADAL" clId="{3383098A-48BA-4DA3-A562-944D303B67ED}" dt="2024-09-08T15:48:01.432" v="2997"/>
        <pc:sldMkLst>
          <pc:docMk/>
          <pc:sldMk cId="1676315380" sldId="1079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1888064301" sldId="1079"/>
        </pc:sldMkLst>
      </pc:sldChg>
      <pc:sldChg chg="del">
        <pc:chgData name="Mak Roberts" userId="9f338eff-2743-45c8-be3d-ba747cbf8532" providerId="ADAL" clId="{3383098A-48BA-4DA3-A562-944D303B67ED}" dt="2024-08-31T18:10:41.709" v="926" actId="2696"/>
        <pc:sldMkLst>
          <pc:docMk/>
          <pc:sldMk cId="506681762" sldId="1080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2541216779" sldId="1080"/>
        </pc:sldMkLst>
      </pc:sldChg>
      <pc:sldChg chg="addSp delSp modSp del mod modShow">
        <pc:chgData name="Mak Roberts" userId="9f338eff-2743-45c8-be3d-ba747cbf8532" providerId="ADAL" clId="{3383098A-48BA-4DA3-A562-944D303B67ED}" dt="2024-08-31T18:10:41.709" v="926" actId="2696"/>
        <pc:sldMkLst>
          <pc:docMk/>
          <pc:sldMk cId="1050776617" sldId="1083"/>
        </pc:sldMkLst>
      </pc:sldChg>
      <pc:sldChg chg="addSp delSp modSp add del mod modShow">
        <pc:chgData name="Mak Roberts" userId="9f338eff-2743-45c8-be3d-ba747cbf8532" providerId="ADAL" clId="{3383098A-48BA-4DA3-A562-944D303B67ED}" dt="2024-09-01T18:38:34.543" v="1647" actId="47"/>
        <pc:sldMkLst>
          <pc:docMk/>
          <pc:sldMk cId="3038768610" sldId="1083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375817374" sldId="1086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012248473" sldId="1086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438169064" sldId="1087"/>
        </pc:sldMkLst>
      </pc:sldChg>
      <pc:sldChg chg="add del">
        <pc:chgData name="Mak Roberts" userId="9f338eff-2743-45c8-be3d-ba747cbf8532" providerId="ADAL" clId="{3383098A-48BA-4DA3-A562-944D303B67ED}" dt="2024-09-01T18:38:55.952" v="1649"/>
        <pc:sldMkLst>
          <pc:docMk/>
          <pc:sldMk cId="2797551151" sldId="1089"/>
        </pc:sldMkLst>
      </pc:sldChg>
      <pc:sldChg chg="add del">
        <pc:chgData name="Mak Roberts" userId="9f338eff-2743-45c8-be3d-ba747cbf8532" providerId="ADAL" clId="{3383098A-48BA-4DA3-A562-944D303B67ED}" dt="2024-09-01T18:38:34.543" v="1647" actId="47"/>
        <pc:sldMkLst>
          <pc:docMk/>
          <pc:sldMk cId="3360864500" sldId="1089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518215053" sldId="1090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3568052385" sldId="1091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1068958179" sldId="1092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1549614244" sldId="1092"/>
        </pc:sldMkLst>
      </pc:sldChg>
      <pc:sldChg chg="del">
        <pc:chgData name="Mak Roberts" userId="9f338eff-2743-45c8-be3d-ba747cbf8532" providerId="ADAL" clId="{3383098A-48BA-4DA3-A562-944D303B67ED}" dt="2024-09-01T18:38:34.543" v="1647" actId="47"/>
        <pc:sldMkLst>
          <pc:docMk/>
          <pc:sldMk cId="2952102655" sldId="1093"/>
        </pc:sldMkLst>
      </pc:sldChg>
      <pc:sldChg chg="addSp delSp modSp add mod">
        <pc:chgData name="Mak Roberts" userId="9f338eff-2743-45c8-be3d-ba747cbf8532" providerId="ADAL" clId="{3383098A-48BA-4DA3-A562-944D303B67ED}" dt="2024-09-08T15:47:42.479" v="2993" actId="14100"/>
        <pc:sldMkLst>
          <pc:docMk/>
          <pc:sldMk cId="3251347389" sldId="1093"/>
        </pc:sldMkLst>
      </pc:sldChg>
      <pc:sldChg chg="new del">
        <pc:chgData name="Mak Roberts" userId="9f338eff-2743-45c8-be3d-ba747cbf8532" providerId="ADAL" clId="{3383098A-48BA-4DA3-A562-944D303B67ED}" dt="2024-08-31T18:11:35.508" v="958" actId="47"/>
        <pc:sldMkLst>
          <pc:docMk/>
          <pc:sldMk cId="3374177745" sldId="1094"/>
        </pc:sldMkLst>
      </pc:sldChg>
      <pc:sldChg chg="addSp delSp modSp add mod modShow">
        <pc:chgData name="Mak Roberts" userId="9f338eff-2743-45c8-be3d-ba747cbf8532" providerId="ADAL" clId="{3383098A-48BA-4DA3-A562-944D303B67ED}" dt="2024-09-01T18:03:43.768" v="1335" actId="729"/>
        <pc:sldMkLst>
          <pc:docMk/>
          <pc:sldMk cId="3890074646" sldId="1094"/>
        </pc:sldMkLst>
      </pc:sldChg>
      <pc:sldChg chg="new del">
        <pc:chgData name="Mak Roberts" userId="9f338eff-2743-45c8-be3d-ba747cbf8532" providerId="ADAL" clId="{3383098A-48BA-4DA3-A562-944D303B67ED}" dt="2024-09-01T17:52:48.729" v="1105" actId="680"/>
        <pc:sldMkLst>
          <pc:docMk/>
          <pc:sldMk cId="62364209" sldId="1095"/>
        </pc:sldMkLst>
      </pc:sldChg>
      <pc:sldChg chg="addSp delSp modSp add mod">
        <pc:chgData name="Mak Roberts" userId="9f338eff-2743-45c8-be3d-ba747cbf8532" providerId="ADAL" clId="{3383098A-48BA-4DA3-A562-944D303B67ED}" dt="2024-09-08T15:48:44.466" v="3013"/>
        <pc:sldMkLst>
          <pc:docMk/>
          <pc:sldMk cId="3162754629" sldId="1095"/>
        </pc:sldMkLst>
      </pc:sldChg>
      <pc:sldChg chg="new del">
        <pc:chgData name="Mak Roberts" userId="9f338eff-2743-45c8-be3d-ba747cbf8532" providerId="ADAL" clId="{3383098A-48BA-4DA3-A562-944D303B67ED}" dt="2024-09-01T17:55:34.449" v="1184" actId="47"/>
        <pc:sldMkLst>
          <pc:docMk/>
          <pc:sldMk cId="2646315212" sldId="1096"/>
        </pc:sldMkLst>
      </pc:sldChg>
      <pc:sldChg chg="modSp add del mod">
        <pc:chgData name="Mak Roberts" userId="9f338eff-2743-45c8-be3d-ba747cbf8532" providerId="ADAL" clId="{3383098A-48BA-4DA3-A562-944D303B67ED}" dt="2024-09-01T17:52:47.796" v="1104"/>
        <pc:sldMkLst>
          <pc:docMk/>
          <pc:sldMk cId="3162754629" sldId="1096"/>
        </pc:sldMkLst>
      </pc:sldChg>
      <pc:sldChg chg="addSp delSp modSp add mod ord">
        <pc:chgData name="Mak Roberts" userId="9f338eff-2743-45c8-be3d-ba747cbf8532" providerId="ADAL" clId="{3383098A-48BA-4DA3-A562-944D303B67ED}" dt="2024-09-08T15:48:40.881" v="3011"/>
        <pc:sldMkLst>
          <pc:docMk/>
          <pc:sldMk cId="4035594296" sldId="1096"/>
        </pc:sldMkLst>
      </pc:sldChg>
      <pc:sldChg chg="addSp delSp modSp add mod">
        <pc:chgData name="Mak Roberts" userId="9f338eff-2743-45c8-be3d-ba747cbf8532" providerId="ADAL" clId="{3383098A-48BA-4DA3-A562-944D303B67ED}" dt="2024-09-08T15:48:37.446" v="3009"/>
        <pc:sldMkLst>
          <pc:docMk/>
          <pc:sldMk cId="1959172677" sldId="1097"/>
        </pc:sldMkLst>
      </pc:sldChg>
      <pc:sldChg chg="addSp delSp modSp add mod">
        <pc:chgData name="Mak Roberts" userId="9f338eff-2743-45c8-be3d-ba747cbf8532" providerId="ADAL" clId="{3383098A-48BA-4DA3-A562-944D303B67ED}" dt="2024-09-08T15:48:34.053" v="3007"/>
        <pc:sldMkLst>
          <pc:docMk/>
          <pc:sldMk cId="2746867823" sldId="1098"/>
        </pc:sldMkLst>
      </pc:sldChg>
      <pc:sldChg chg="new del">
        <pc:chgData name="Mak Roberts" userId="9f338eff-2743-45c8-be3d-ba747cbf8532" providerId="ADAL" clId="{3383098A-48BA-4DA3-A562-944D303B67ED}" dt="2024-09-01T18:05:42.893" v="1339" actId="47"/>
        <pc:sldMkLst>
          <pc:docMk/>
          <pc:sldMk cId="3784883178" sldId="1099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3912160918" sldId="1099"/>
        </pc:sldMkLst>
      </pc:sldChg>
      <pc:sldChg chg="addSp delSp modSp add mod">
        <pc:chgData name="Mak Roberts" userId="9f338eff-2743-45c8-be3d-ba747cbf8532" providerId="ADAL" clId="{3383098A-48BA-4DA3-A562-944D303B67ED}" dt="2024-09-08T15:48:19.620" v="3003"/>
        <pc:sldMkLst>
          <pc:docMk/>
          <pc:sldMk cId="3490893406" sldId="1100"/>
        </pc:sldMkLst>
      </pc:sldChg>
      <pc:sldChg chg="add">
        <pc:chgData name="Mak Roberts" userId="9f338eff-2743-45c8-be3d-ba747cbf8532" providerId="ADAL" clId="{3383098A-48BA-4DA3-A562-944D303B67ED}" dt="2024-09-01T18:28:01.117" v="1449"/>
        <pc:sldMkLst>
          <pc:docMk/>
          <pc:sldMk cId="3317596844" sldId="1101"/>
        </pc:sldMkLst>
      </pc:sldChg>
      <pc:sldChg chg="new del">
        <pc:chgData name="Mak Roberts" userId="9f338eff-2743-45c8-be3d-ba747cbf8532" providerId="ADAL" clId="{3383098A-48BA-4DA3-A562-944D303B67ED}" dt="2024-09-01T18:38:59.708" v="1651" actId="47"/>
        <pc:sldMkLst>
          <pc:docMk/>
          <pc:sldMk cId="2434914245" sldId="1102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1615527439" sldId="1105"/>
        </pc:sldMkLst>
      </pc:sldChg>
      <pc:sldChg chg="add">
        <pc:chgData name="Mak Roberts" userId="9f338eff-2743-45c8-be3d-ba747cbf8532" providerId="ADAL" clId="{3383098A-48BA-4DA3-A562-944D303B67ED}" dt="2024-09-01T18:38:55.952" v="1649"/>
        <pc:sldMkLst>
          <pc:docMk/>
          <pc:sldMk cId="785412044" sldId="1106"/>
        </pc:sldMkLst>
      </pc:sldChg>
      <pc:sldChg chg="modSp add mod">
        <pc:chgData name="Mak Roberts" userId="9f338eff-2743-45c8-be3d-ba747cbf8532" providerId="ADAL" clId="{3383098A-48BA-4DA3-A562-944D303B67ED}" dt="2024-09-01T18:38:56.314" v="1650" actId="27636"/>
        <pc:sldMkLst>
          <pc:docMk/>
          <pc:sldMk cId="4146401606" sldId="1108"/>
        </pc:sldMkLst>
      </pc:sldChg>
      <pc:sldChg chg="addSp delSp modSp add mod ord">
        <pc:chgData name="Mak Roberts" userId="9f338eff-2743-45c8-be3d-ba747cbf8532" providerId="ADAL" clId="{3383098A-48BA-4DA3-A562-944D303B67ED}" dt="2024-09-08T15:53:11.841" v="3066" actId="179"/>
        <pc:sldMkLst>
          <pc:docMk/>
          <pc:sldMk cId="3559457002" sldId="1109"/>
        </pc:sldMkLst>
      </pc:sldChg>
      <pc:sldChg chg="modSp add mod">
        <pc:chgData name="Mak Roberts" userId="9f338eff-2743-45c8-be3d-ba747cbf8532" providerId="ADAL" clId="{3383098A-48BA-4DA3-A562-944D303B67ED}" dt="2024-09-01T18:59:31.944" v="1750" actId="20577"/>
        <pc:sldMkLst>
          <pc:docMk/>
          <pc:sldMk cId="1288207875" sldId="1110"/>
        </pc:sldMkLst>
      </pc:sldChg>
      <pc:sldChg chg="modSp add mod modNotesTx">
        <pc:chgData name="Mak Roberts" userId="9f338eff-2743-45c8-be3d-ba747cbf8532" providerId="ADAL" clId="{3383098A-48BA-4DA3-A562-944D303B67ED}" dt="2024-09-01T19:01:30.483" v="1834" actId="20577"/>
        <pc:sldMkLst>
          <pc:docMk/>
          <pc:sldMk cId="794955560" sldId="1111"/>
        </pc:sldMkLst>
      </pc:sldChg>
      <pc:sldChg chg="addSp delSp modSp new mod">
        <pc:chgData name="Mak Roberts" userId="9f338eff-2743-45c8-be3d-ba747cbf8532" providerId="ADAL" clId="{3383098A-48BA-4DA3-A562-944D303B67ED}" dt="2024-09-08T15:47:47.644" v="2995"/>
        <pc:sldMkLst>
          <pc:docMk/>
          <pc:sldMk cId="1135823571" sldId="1112"/>
        </pc:sldMkLst>
      </pc:sldChg>
      <pc:sldChg chg="modSp new del mod">
        <pc:chgData name="Mak Roberts" userId="9f338eff-2743-45c8-be3d-ba747cbf8532" providerId="ADAL" clId="{3383098A-48BA-4DA3-A562-944D303B67ED}" dt="2024-09-02T17:35:05.576" v="2332" actId="47"/>
        <pc:sldMkLst>
          <pc:docMk/>
          <pc:sldMk cId="3314420916" sldId="1112"/>
        </pc:sldMkLst>
      </pc:sldChg>
      <pc:sldMasterChg chg="modSp mod modSldLayout">
        <pc:chgData name="Mak Roberts" userId="9f338eff-2743-45c8-be3d-ba747cbf8532" providerId="ADAL" clId="{3383098A-48BA-4DA3-A562-944D303B67ED}" dt="2024-08-25T21:04:30.100" v="326" actId="20577"/>
        <pc:sldMasterMkLst>
          <pc:docMk/>
          <pc:sldMasterMk cId="86606262" sldId="2147483710"/>
        </pc:sldMasterMkLst>
        <pc:sldLayoutChg chg="addSp delSp modSp mod">
          <pc:chgData name="Mak Roberts" userId="9f338eff-2743-45c8-be3d-ba747cbf8532" providerId="ADAL" clId="{3383098A-48BA-4DA3-A562-944D303B67ED}" dt="2024-08-25T21:04:13.965" v="316" actId="478"/>
          <pc:sldLayoutMkLst>
            <pc:docMk/>
            <pc:sldMasterMk cId="86606262" sldId="2147483710"/>
            <pc:sldLayoutMk cId="1845543757" sldId="2147483711"/>
          </pc:sldLayoutMkLst>
        </pc:sldLayoutChg>
      </pc:sldMasterChg>
    </pc:docChg>
  </pc:docChgLst>
  <pc:docChgLst>
    <pc:chgData name="Mak Roberts" userId="9f338eff-2743-45c8-be3d-ba747cbf8532" providerId="ADAL" clId="{DFAFD526-88E5-4A86-93EE-225521431417}"/>
    <pc:docChg chg="custSel modSld modMainMaster">
      <pc:chgData name="Mak Roberts" userId="9f338eff-2743-45c8-be3d-ba747cbf8532" providerId="ADAL" clId="{DFAFD526-88E5-4A86-93EE-225521431417}" dt="2025-01-30T00:37:17.476" v="8" actId="20577"/>
      <pc:docMkLst>
        <pc:docMk/>
      </pc:docMkLst>
      <pc:sldChg chg="modSp mod">
        <pc:chgData name="Mak Roberts" userId="9f338eff-2743-45c8-be3d-ba747cbf8532" providerId="ADAL" clId="{DFAFD526-88E5-4A86-93EE-225521431417}" dt="2025-01-30T00:37:17.476" v="8" actId="20577"/>
        <pc:sldMkLst>
          <pc:docMk/>
          <pc:sldMk cId="2083840178" sldId="1077"/>
        </pc:sldMkLst>
        <pc:spChg chg="mod">
          <ac:chgData name="Mak Roberts" userId="9f338eff-2743-45c8-be3d-ba747cbf8532" providerId="ADAL" clId="{DFAFD526-88E5-4A86-93EE-225521431417}" dt="2025-01-30T00:37:17.476" v="8" actId="20577"/>
          <ac:spMkLst>
            <pc:docMk/>
            <pc:sldMk cId="2083840178" sldId="1077"/>
            <ac:spMk id="5" creationId="{2E3BBE45-E5C6-E448-8B8F-E857B764FAD1}"/>
          </ac:spMkLst>
        </pc:spChg>
      </pc:sldChg>
      <pc:sldMasterChg chg="modSldLayout">
        <pc:chgData name="Mak Roberts" userId="9f338eff-2743-45c8-be3d-ba747cbf8532" providerId="ADAL" clId="{DFAFD526-88E5-4A86-93EE-225521431417}" dt="2025-01-30T00:36:50.894" v="1"/>
        <pc:sldMasterMkLst>
          <pc:docMk/>
          <pc:sldMasterMk cId="86606262" sldId="2147483710"/>
        </pc:sldMasterMkLst>
        <pc:sldLayoutChg chg="addSp delSp modSp mod">
          <pc:chgData name="Mak Roberts" userId="9f338eff-2743-45c8-be3d-ba747cbf8532" providerId="ADAL" clId="{DFAFD526-88E5-4A86-93EE-225521431417}" dt="2025-01-30T00:36:50.894" v="1"/>
          <pc:sldLayoutMkLst>
            <pc:docMk/>
            <pc:sldMasterMk cId="86606262" sldId="2147483710"/>
            <pc:sldLayoutMk cId="1845543757" sldId="2147483711"/>
          </pc:sldLayoutMkLst>
          <pc:picChg chg="add mod">
            <ac:chgData name="Mak Roberts" userId="9f338eff-2743-45c8-be3d-ba747cbf8532" providerId="ADAL" clId="{DFAFD526-88E5-4A86-93EE-225521431417}" dt="2025-01-30T00:36:50.894" v="1"/>
            <ac:picMkLst>
              <pc:docMk/>
              <pc:sldMasterMk cId="86606262" sldId="2147483710"/>
              <pc:sldLayoutMk cId="1845543757" sldId="2147483711"/>
              <ac:picMk id="4" creationId="{D27EDEDD-8F19-55D7-001F-BA2C19FA7DCF}"/>
            </ac:picMkLst>
          </pc:picChg>
          <pc:picChg chg="del">
            <ac:chgData name="Mak Roberts" userId="9f338eff-2743-45c8-be3d-ba747cbf8532" providerId="ADAL" clId="{DFAFD526-88E5-4A86-93EE-225521431417}" dt="2025-01-30T00:36:41.337" v="0" actId="478"/>
            <ac:picMkLst>
              <pc:docMk/>
              <pc:sldMasterMk cId="86606262" sldId="2147483710"/>
              <pc:sldLayoutMk cId="1845543757" sldId="2147483711"/>
              <ac:picMk id="8" creationId="{AA76C69C-44D8-0F8E-4922-5C17FA2738EE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833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83190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20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6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Changed slightly</a:t>
            </a:r>
          </a:p>
        </p:txBody>
      </p:sp>
    </p:spTree>
    <p:extLst>
      <p:ext uri="{BB962C8B-B14F-4D97-AF65-F5344CB8AC3E}">
        <p14:creationId xmlns:p14="http://schemas.microsoft.com/office/powerpoint/2010/main" val="2858261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41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66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section numbers</a:t>
            </a:r>
          </a:p>
        </p:txBody>
      </p:sp>
    </p:spTree>
    <p:extLst>
      <p:ext uri="{BB962C8B-B14F-4D97-AF65-F5344CB8AC3E}">
        <p14:creationId xmlns:p14="http://schemas.microsoft.com/office/powerpoint/2010/main" val="289099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5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2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26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7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2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2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0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www.laas.fr/planning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4480" y="2403570"/>
            <a:ext cx="9683040" cy="1193070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3318" y="4343400"/>
            <a:ext cx="8385365" cy="1481136"/>
          </a:xfrm>
        </p:spPr>
        <p:txBody>
          <a:bodyPr numCol="2"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649A04-D97F-5B48-B40B-C9A663E78F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031" y="155962"/>
            <a:ext cx="3054169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3803D667-BCC7-C54B-95F6-7274BF95C821}" type="datetime12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10:20 AM</a:t>
            </a:fld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fld id="{2F632069-14E1-8446-92A8-22B2743EF94E}" type="datetime4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March 8, 2025</a:t>
            </a:fld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2F49184-58D7-43C5-54FB-89876BF98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26320" y="41945"/>
            <a:ext cx="2225040" cy="31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4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03460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77878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43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82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5057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B018BD-D6CC-EE26-B461-FF537FCB625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7600" y="1156970"/>
            <a:ext cx="5384800" cy="5283200"/>
          </a:xfrm>
        </p:spPr>
        <p:txBody>
          <a:bodyPr/>
          <a:lstStyle>
            <a:lvl1pPr marL="288925" indent="-288925">
              <a:buClr>
                <a:schemeClr val="tx1"/>
              </a:buClr>
              <a:buFont typeface="System Font Regular"/>
              <a:buChar char="•"/>
              <a:defRPr/>
            </a:lvl1pPr>
            <a:lvl2pPr marL="630238" indent="-280988">
              <a:buClr>
                <a:schemeClr val="tx1"/>
              </a:buClr>
              <a:buFont typeface="System Font Regular"/>
              <a:buChar char="▸"/>
              <a:defRPr/>
            </a:lvl2pPr>
            <a:lvl3pPr marL="971550" indent="-280988">
              <a:buClr>
                <a:schemeClr val="tx1"/>
              </a:buClr>
              <a:buFont typeface="System Font Regular"/>
              <a:buChar char="•"/>
              <a:defRPr/>
            </a:lvl3pPr>
            <a:lvl4pPr marL="1322388" indent="-288925">
              <a:buClr>
                <a:schemeClr val="tx1"/>
              </a:buClr>
              <a:buFont typeface="System Font Regular"/>
              <a:buChar char="▸"/>
              <a:defRPr/>
            </a:lvl4pPr>
            <a:lvl5pPr marL="1663700" indent="-288925">
              <a:buClr>
                <a:schemeClr val="tx1"/>
              </a:buClr>
              <a:buFont typeface="System Font Regular"/>
              <a:buChar char="•"/>
              <a:defRPr/>
            </a:lvl5pPr>
            <a:lvl6pPr marL="2005013" indent="-280988">
              <a:buClr>
                <a:schemeClr val="tx1"/>
              </a:buClr>
              <a:buFont typeface="System Font Regular"/>
              <a:buChar char="▸"/>
              <a:defRPr/>
            </a:lvl6pPr>
            <a:lvl7pPr marL="2346325" indent="-279400">
              <a:buClr>
                <a:schemeClr val="tx1"/>
              </a:buClr>
              <a:buSzPct val="100000"/>
              <a:buFont typeface="System Font Regular"/>
              <a:buChar char="•"/>
              <a:defRPr/>
            </a:lvl7pPr>
            <a:lvl8pPr marL="2687638" indent="-279400">
              <a:buClr>
                <a:schemeClr val="tx1"/>
              </a:buClr>
              <a:buFont typeface="System Font Regular"/>
              <a:buChar char="▸"/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C0AEC2-46C5-EBD7-D1B5-4E465EB102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 marL="288925" indent="-288925">
              <a:buClr>
                <a:schemeClr val="tx1"/>
              </a:buClr>
              <a:buFont typeface="System Font Regular"/>
              <a:buChar char="•"/>
              <a:defRPr/>
            </a:lvl1pPr>
            <a:lvl2pPr marL="630238" indent="-280988">
              <a:buClr>
                <a:schemeClr val="tx1"/>
              </a:buClr>
              <a:buFont typeface="System Font Regular"/>
              <a:buChar char="▸"/>
              <a:defRPr/>
            </a:lvl2pPr>
            <a:lvl3pPr marL="971550" indent="-280988">
              <a:buClr>
                <a:schemeClr val="tx1"/>
              </a:buClr>
              <a:buFont typeface="System Font Regular"/>
              <a:buChar char="•"/>
              <a:defRPr/>
            </a:lvl3pPr>
            <a:lvl4pPr marL="1322388" indent="-288925">
              <a:buClr>
                <a:schemeClr val="tx1"/>
              </a:buClr>
              <a:buFont typeface="System Font Regular"/>
              <a:buChar char="▸"/>
              <a:defRPr/>
            </a:lvl4pPr>
            <a:lvl5pPr marL="1663700" indent="-288925">
              <a:buClr>
                <a:schemeClr val="tx1"/>
              </a:buClr>
              <a:buFont typeface="System Font Regular"/>
              <a:buChar char="•"/>
              <a:defRPr/>
            </a:lvl5pPr>
            <a:lvl6pPr marL="2005013" indent="-280988">
              <a:buClr>
                <a:schemeClr val="tx1"/>
              </a:buClr>
              <a:buFont typeface="System Font Regular"/>
              <a:buChar char="▸"/>
              <a:defRPr/>
            </a:lvl6pPr>
            <a:lvl7pPr marL="2346325" indent="-279400">
              <a:buClr>
                <a:schemeClr val="tx1"/>
              </a:buClr>
              <a:buSzPct val="100000"/>
              <a:buFont typeface="System Font Regular"/>
              <a:buChar char="•"/>
              <a:defRPr/>
            </a:lvl7pPr>
            <a:lvl8pPr marL="2687638" indent="-279400">
              <a:buClr>
                <a:schemeClr val="tx1"/>
              </a:buClr>
              <a:buFont typeface="System Font Regular"/>
              <a:buChar char="▸"/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546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creativecommons.org/licenses/by-sa/4.0/deed.en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projects.laas.fr/planning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4546437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Lecture slides for 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9"/>
              </a:rPr>
              <a:t>Acting, Planning, and Learning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 Creative Commons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10"/>
              </a:rPr>
              <a:t>CC BY-SA 4.0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02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user=vlbX4J8AAAAJ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virginia.edu/~robins/cs6160/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playlist?list=PL7yS_81K9Sey0zq1qwoLp2OreNYPlk8T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erve.com/jaxon/pspace-and-beyond-powerpoint-ppt-presenta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s.virginia.edu/~robins/cs6160/" TargetMode="External"/><Relationship Id="rId5" Type="http://schemas.openxmlformats.org/officeDocument/2006/relationships/hyperlink" Target="https://ocw.mit.edu/courses/6-045j-automata-computability-and-complexity-spring-2011/pages/lecture-notes/" TargetMode="External"/><Relationship Id="rId4" Type="http://schemas.openxmlformats.org/officeDocument/2006/relationships/hyperlink" Target="https://ocw.mit.edu/courses/6-006-introduction-to-algorithms-fall-2011/resources/lecture-23-computational-complexity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0D6DB4-F21B-0D4C-8E24-8BA9880E5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Verdana" panose="020B0604030504040204" pitchFamily="34" charset="0"/>
              </a:rPr>
              <a:t>Chapter 2</a:t>
            </a:r>
            <a:br>
              <a:rPr lang="en-US" dirty="0">
                <a:ea typeface="Verdana" panose="020B0604030504040204" pitchFamily="34" charset="0"/>
              </a:rPr>
            </a:br>
            <a:r>
              <a:rPr lang="en-US" dirty="0">
                <a:ea typeface="Verdana" panose="020B0604030504040204" pitchFamily="34" charset="0"/>
              </a:rPr>
              <a:t>Deterministic Representation and Acting</a:t>
            </a:r>
            <a:endParaRPr lang="en-US" sz="32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CCEFA3A-82E8-D235-1245-1BF803FA5E9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3318" y="3929744"/>
            <a:ext cx="8385365" cy="2438400"/>
          </a:xfrm>
          <a:noFill/>
        </p:spPr>
        <p:txBody>
          <a:bodyPr numCol="1" anchor="ctr"/>
          <a:lstStyle/>
          <a:p>
            <a:r>
              <a:rPr lang="en-US" sz="2300" dirty="0">
                <a:latin typeface="Times New Roman" panose="02020603050405020304" pitchFamily="18" charset="0"/>
              </a:rPr>
              <a:t>Dana S. </a:t>
            </a:r>
            <a:r>
              <a:rPr lang="en-US" sz="2300">
                <a:latin typeface="Times New Roman" panose="02020603050405020304" pitchFamily="18" charset="0"/>
              </a:rPr>
              <a:t>Nau</a:t>
            </a:r>
          </a:p>
          <a:p>
            <a:r>
              <a:rPr lang="en-US" sz="2200" dirty="0">
                <a:latin typeface="Times New Roman" panose="02020603050405020304" pitchFamily="18" charset="0"/>
              </a:rPr>
              <a:t>University of Maryland</a:t>
            </a:r>
          </a:p>
          <a:p>
            <a:pPr>
              <a:spcBef>
                <a:spcPts val="2400"/>
              </a:spcBef>
            </a:pPr>
            <a:r>
              <a:rPr lang="en-US" sz="2200" dirty="0">
                <a:latin typeface="Times New Roman" panose="02020603050405020304" pitchFamily="18" charset="0"/>
              </a:rPr>
              <a:t>with contributions from</a:t>
            </a:r>
          </a:p>
          <a:p>
            <a:r>
              <a:rPr lang="en-US" sz="2200" kern="0" dirty="0">
                <a:latin typeface="Times New Roman" panose="02020603050405020304" pitchFamily="18" charset="0"/>
                <a:hlinkClick r:id="rId3"/>
              </a:rPr>
              <a:t>Mark “mak” Roberts</a:t>
            </a:r>
            <a:endParaRPr lang="en-US" sz="2200" kern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4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5"/>
          <p:cNvSpPr>
            <a:spLocks noGrp="1" noChangeArrowheads="1"/>
          </p:cNvSpPr>
          <p:nvPr>
            <p:ph type="title"/>
          </p:nvPr>
        </p:nvSpPr>
        <p:spPr>
          <a:xfrm>
            <a:off x="1676400" y="170249"/>
            <a:ext cx="8839200" cy="552099"/>
          </a:xfrm>
          <a:noFill/>
        </p:spPr>
        <p:txBody>
          <a:bodyPr/>
          <a:lstStyle/>
          <a:p>
            <a:pPr eaLnBrk="1" hangingPunct="1"/>
            <a:r>
              <a:rPr lang="en-US" dirty="0"/>
              <a:t>State-Variable Representation</a:t>
            </a:r>
          </a:p>
        </p:txBody>
      </p:sp>
      <p:sp>
        <p:nvSpPr>
          <p:cNvPr id="8193" name="Rectangle 3"/>
          <p:cNvSpPr>
            <a:spLocks noGrp="1" noChangeArrowheads="1"/>
          </p:cNvSpPr>
          <p:nvPr>
            <p:ph idx="1"/>
          </p:nvPr>
        </p:nvSpPr>
        <p:spPr>
          <a:xfrm>
            <a:off x="1261594" y="1019249"/>
            <a:ext cx="8619585" cy="4992741"/>
          </a:xfrm>
        </p:spPr>
        <p:txBody>
          <a:bodyPr>
            <a:normAutofit/>
          </a:bodyPr>
          <a:lstStyle/>
          <a:p>
            <a:r>
              <a:rPr lang="en-US" i="1" dirty="0">
                <a:latin typeface="Times New Roman" charset="0"/>
                <a:sym typeface="Symbol" charset="0"/>
              </a:rPr>
              <a:t>Objects </a:t>
            </a:r>
            <a:r>
              <a:rPr lang="en-US" dirty="0">
                <a:latin typeface="Times New Roman" charset="0"/>
                <a:sym typeface="Symbol" charset="0"/>
              </a:rPr>
              <a:t>= {names of objects in the environment}</a:t>
            </a:r>
          </a:p>
          <a:p>
            <a:r>
              <a:rPr lang="en-US" dirty="0">
                <a:latin typeface="Times New Roman" charset="0"/>
                <a:sym typeface="Symbol" charset="0"/>
              </a:rPr>
              <a:t>Organized into an </a:t>
            </a:r>
            <a:r>
              <a:rPr lang="en-US" i="1" dirty="0">
                <a:latin typeface="Times New Roman" charset="0"/>
                <a:sym typeface="Symbol" charset="0"/>
              </a:rPr>
              <a:t>typed ontology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sets of object types</a:t>
            </a:r>
            <a:br>
              <a:rPr lang="en-US" dirty="0">
                <a:latin typeface="Times New Roman" charset="0"/>
                <a:sym typeface="Symbol" charset="0"/>
              </a:rPr>
            </a:br>
            <a:endParaRPr lang="en-US" i="1" dirty="0">
              <a:latin typeface="Times New Roman" charset="0"/>
              <a:sym typeface="Symbol" charset="0"/>
            </a:endParaRPr>
          </a:p>
          <a:p>
            <a:pPr>
              <a:tabLst>
                <a:tab pos="744538" algn="l"/>
              </a:tabLst>
            </a:pPr>
            <a:r>
              <a:rPr lang="en-US" i="1" dirty="0">
                <a:solidFill>
                  <a:srgbClr val="000000"/>
                </a:solidFill>
              </a:rPr>
              <a:t>Objects </a:t>
            </a:r>
            <a:r>
              <a:rPr lang="en-US" dirty="0">
                <a:solidFill>
                  <a:srgbClr val="000000"/>
                </a:solidFill>
              </a:rPr>
              <a:t>= </a:t>
            </a:r>
            <a:r>
              <a:rPr lang="en-US" i="1" dirty="0">
                <a:solidFill>
                  <a:srgbClr val="000000"/>
                </a:solidFill>
              </a:rPr>
              <a:t>Robots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>
                <a:solidFill>
                  <a:srgbClr val="000000"/>
                </a:solidFill>
              </a:rPr>
              <a:t>Containers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 err="1">
                <a:solidFill>
                  <a:srgbClr val="000000"/>
                </a:solidFill>
              </a:rPr>
              <a:t>Locs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∪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</a:t>
            </a:r>
            <a:r>
              <a:rPr lang="en-US" dirty="0">
                <a:solidFill>
                  <a:srgbClr val="000000"/>
                </a:solidFill>
              </a:rPr>
              <a:t>}</a:t>
            </a:r>
          </a:p>
          <a:p>
            <a:pPr lvl="1">
              <a:tabLst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charset="0"/>
                <a:cs typeface="Calibri"/>
              </a:rPr>
              <a:t>Robots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r1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1">
              <a:tabLst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charset="0"/>
                <a:cs typeface="Calibri"/>
              </a:rPr>
              <a:t>Containers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c1, c2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1">
              <a:tabLst>
                <a:tab pos="2514600" algn="l"/>
              </a:tabLst>
            </a:pPr>
            <a:r>
              <a:rPr lang="en-US" i="1" dirty="0" err="1">
                <a:solidFill>
                  <a:srgbClr val="000000"/>
                </a:solidFill>
                <a:latin typeface="Times New Roman" charset="0"/>
                <a:cs typeface="Calibri"/>
              </a:rPr>
              <a:t>Locs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d2, d3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2">
              <a:tabLst>
                <a:tab pos="2514600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  <a:cs typeface="Calibri"/>
            </a:endParaRPr>
          </a:p>
          <a:p>
            <a:pPr>
              <a:tabLst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Objects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only needs to include objects that matter at the current level of abstraction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tabLst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Can omit lots of details </a:t>
            </a:r>
          </a:p>
          <a:p>
            <a:pPr lvl="1">
              <a:tabLst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physical characteristics of robots, containers, loading docks, roads, …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617F85-7127-E74B-A8EB-1E76A71FFDBC}"/>
              </a:ext>
            </a:extLst>
          </p:cNvPr>
          <p:cNvGrpSpPr/>
          <p:nvPr/>
        </p:nvGrpSpPr>
        <p:grpSpPr>
          <a:xfrm>
            <a:off x="7026455" y="2160745"/>
            <a:ext cx="3634638" cy="1354874"/>
            <a:chOff x="7026632" y="2112808"/>
            <a:chExt cx="3634638" cy="1354874"/>
          </a:xfrm>
        </p:grpSpPr>
        <p:sp>
          <p:nvSpPr>
            <p:cNvPr id="80" name="Rectangle 891">
              <a:extLst>
                <a:ext uri="{FF2B5EF4-FFF2-40B4-BE49-F238E27FC236}">
                  <a16:creationId xmlns:a16="http://schemas.microsoft.com/office/drawing/2014/main" id="{8E8C5482-94E3-F741-A543-D7B967C5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" name="Rectangle 891">
              <a:extLst>
                <a:ext uri="{FF2B5EF4-FFF2-40B4-BE49-F238E27FC236}">
                  <a16:creationId xmlns:a16="http://schemas.microsoft.com/office/drawing/2014/main" id="{484F39C6-5477-B647-88AA-B283D2357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8FA56D9-1520-1F42-8246-0C589629A24C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24" name="Line 853">
                <a:extLst>
                  <a:ext uri="{FF2B5EF4-FFF2-40B4-BE49-F238E27FC236}">
                    <a16:creationId xmlns:a16="http://schemas.microsoft.com/office/drawing/2014/main" id="{147ACA74-E9F2-F74D-BD27-21F0937D9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2746594-67A0-9749-9447-0B272160F201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Freeform 860">
                <a:extLst>
                  <a:ext uri="{FF2B5EF4-FFF2-40B4-BE49-F238E27FC236}">
                    <a16:creationId xmlns:a16="http://schemas.microsoft.com/office/drawing/2014/main" id="{43E4B654-C7BA-8F42-BE61-6AC667FD5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7" name="Freeform 860">
                <a:extLst>
                  <a:ext uri="{FF2B5EF4-FFF2-40B4-BE49-F238E27FC236}">
                    <a16:creationId xmlns:a16="http://schemas.microsoft.com/office/drawing/2014/main" id="{3C62EBD8-B6E0-6E4F-BD1F-73DDCE5C9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60DBB7C-00F0-AC4D-8846-2CCD7D1ECD2D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Freeform 860">
              <a:extLst>
                <a:ext uri="{FF2B5EF4-FFF2-40B4-BE49-F238E27FC236}">
                  <a16:creationId xmlns:a16="http://schemas.microsoft.com/office/drawing/2014/main" id="{A7D2D83E-98DC-BA4B-ABD6-1646D2EC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5" name="Freeform 860">
              <a:extLst>
                <a:ext uri="{FF2B5EF4-FFF2-40B4-BE49-F238E27FC236}">
                  <a16:creationId xmlns:a16="http://schemas.microsoft.com/office/drawing/2014/main" id="{2DB81DC5-110A-934C-86A5-3EA343048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6" name="Line 853">
              <a:extLst>
                <a:ext uri="{FF2B5EF4-FFF2-40B4-BE49-F238E27FC236}">
                  <a16:creationId xmlns:a16="http://schemas.microsoft.com/office/drawing/2014/main" id="{1FF3F780-AD43-2E4D-AA06-742B5EF5F1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87" name="Line 853">
              <a:extLst>
                <a:ext uri="{FF2B5EF4-FFF2-40B4-BE49-F238E27FC236}">
                  <a16:creationId xmlns:a16="http://schemas.microsoft.com/office/drawing/2014/main" id="{B8DE99FA-0304-CD41-8648-F23C6151F1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88" name="Line 853">
              <a:extLst>
                <a:ext uri="{FF2B5EF4-FFF2-40B4-BE49-F238E27FC236}">
                  <a16:creationId xmlns:a16="http://schemas.microsoft.com/office/drawing/2014/main" id="{75713A72-DDF5-204D-BC83-A2F0295D6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186BF5F-09E5-DA40-989F-EB66F217C86E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00" name="Oval 859">
                <a:extLst>
                  <a:ext uri="{FF2B5EF4-FFF2-40B4-BE49-F238E27FC236}">
                    <a16:creationId xmlns:a16="http://schemas.microsoft.com/office/drawing/2014/main" id="{0990BA05-F1F5-7D4C-BBE8-0633985325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1" name="Oval 861">
                <a:extLst>
                  <a:ext uri="{FF2B5EF4-FFF2-40B4-BE49-F238E27FC236}">
                    <a16:creationId xmlns:a16="http://schemas.microsoft.com/office/drawing/2014/main" id="{BE2066E4-99B0-AB46-AEC3-A9B8800B40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Oval 862">
                <a:extLst>
                  <a:ext uri="{FF2B5EF4-FFF2-40B4-BE49-F238E27FC236}">
                    <a16:creationId xmlns:a16="http://schemas.microsoft.com/office/drawing/2014/main" id="{5FC52E21-925E-CE40-9C20-D7C399D866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3" name="Oval 863">
                <a:extLst>
                  <a:ext uri="{FF2B5EF4-FFF2-40B4-BE49-F238E27FC236}">
                    <a16:creationId xmlns:a16="http://schemas.microsoft.com/office/drawing/2014/main" id="{6CA59519-927E-5144-9137-02DB8EA8C3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63">
                <a:extLst>
                  <a:ext uri="{FF2B5EF4-FFF2-40B4-BE49-F238E27FC236}">
                    <a16:creationId xmlns:a16="http://schemas.microsoft.com/office/drawing/2014/main" id="{624BBABF-D899-0544-833D-3A09D7424C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2333788B-289C-E641-989F-F82C95A56E8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20" name="Freeform 860">
                  <a:extLst>
                    <a:ext uri="{FF2B5EF4-FFF2-40B4-BE49-F238E27FC236}">
                      <a16:creationId xmlns:a16="http://schemas.microsoft.com/office/drawing/2014/main" id="{3F357389-997A-D841-819F-00BC28B22E9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Rectangle 864">
                  <a:extLst>
                    <a:ext uri="{FF2B5EF4-FFF2-40B4-BE49-F238E27FC236}">
                      <a16:creationId xmlns:a16="http://schemas.microsoft.com/office/drawing/2014/main" id="{9313D998-0CBB-744B-9360-90259BEBD9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22" name="Freeform 865">
                  <a:extLst>
                    <a:ext uri="{FF2B5EF4-FFF2-40B4-BE49-F238E27FC236}">
                      <a16:creationId xmlns:a16="http://schemas.microsoft.com/office/drawing/2014/main" id="{5EAC0B53-BC56-5743-8FA4-C5D84CAE32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3" name="Freeform 866">
                  <a:extLst>
                    <a:ext uri="{FF2B5EF4-FFF2-40B4-BE49-F238E27FC236}">
                      <a16:creationId xmlns:a16="http://schemas.microsoft.com/office/drawing/2014/main" id="{DECE43D2-4A43-B944-80F5-4FFCDDA025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AA705C89-80CF-4748-844C-94E98524E440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07" name="Oval 878">
                  <a:extLst>
                    <a:ext uri="{FF2B5EF4-FFF2-40B4-BE49-F238E27FC236}">
                      <a16:creationId xmlns:a16="http://schemas.microsoft.com/office/drawing/2014/main" id="{EDF7FF2C-E12E-6E4F-8204-2AEA2DF84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Rectangle 880">
                  <a:extLst>
                    <a:ext uri="{FF2B5EF4-FFF2-40B4-BE49-F238E27FC236}">
                      <a16:creationId xmlns:a16="http://schemas.microsoft.com/office/drawing/2014/main" id="{E587B4F6-5DA2-4F4D-8D8A-938548B0CC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9" name="Oval 878">
                  <a:extLst>
                    <a:ext uri="{FF2B5EF4-FFF2-40B4-BE49-F238E27FC236}">
                      <a16:creationId xmlns:a16="http://schemas.microsoft.com/office/drawing/2014/main" id="{4776D649-C6BC-D745-B0F8-3FFA8C9B2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Line 881">
                  <a:extLst>
                    <a:ext uri="{FF2B5EF4-FFF2-40B4-BE49-F238E27FC236}">
                      <a16:creationId xmlns:a16="http://schemas.microsoft.com/office/drawing/2014/main" id="{DA4F4EA4-13B6-2448-B75B-31DE5307E2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Line 882">
                  <a:extLst>
                    <a:ext uri="{FF2B5EF4-FFF2-40B4-BE49-F238E27FC236}">
                      <a16:creationId xmlns:a16="http://schemas.microsoft.com/office/drawing/2014/main" id="{563751B9-E33D-A34C-A6B6-1CD039AD7A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2" name="Rectangle 880">
                  <a:extLst>
                    <a:ext uri="{FF2B5EF4-FFF2-40B4-BE49-F238E27FC236}">
                      <a16:creationId xmlns:a16="http://schemas.microsoft.com/office/drawing/2014/main" id="{3A9C3410-ECE1-614B-B621-C41B1F45EA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Oval 878">
                  <a:extLst>
                    <a:ext uri="{FF2B5EF4-FFF2-40B4-BE49-F238E27FC236}">
                      <a16:creationId xmlns:a16="http://schemas.microsoft.com/office/drawing/2014/main" id="{3CCF76DE-01F0-AF4C-8755-FE7D79D03C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4" name="Line 882">
                  <a:extLst>
                    <a:ext uri="{FF2B5EF4-FFF2-40B4-BE49-F238E27FC236}">
                      <a16:creationId xmlns:a16="http://schemas.microsoft.com/office/drawing/2014/main" id="{F940AEBD-FFEE-CB43-9BF5-489D2BC46E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Line 882">
                  <a:extLst>
                    <a:ext uri="{FF2B5EF4-FFF2-40B4-BE49-F238E27FC236}">
                      <a16:creationId xmlns:a16="http://schemas.microsoft.com/office/drawing/2014/main" id="{E1A799C9-7960-4F4C-8370-7CCDA894A1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6" name="Line 884">
                  <a:extLst>
                    <a:ext uri="{FF2B5EF4-FFF2-40B4-BE49-F238E27FC236}">
                      <a16:creationId xmlns:a16="http://schemas.microsoft.com/office/drawing/2014/main" id="{CC575757-27F3-6C41-BD0B-86438EE4CC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Oval 885">
                  <a:extLst>
                    <a:ext uri="{FF2B5EF4-FFF2-40B4-BE49-F238E27FC236}">
                      <a16:creationId xmlns:a16="http://schemas.microsoft.com/office/drawing/2014/main" id="{A281303C-6529-D442-BF5B-532071E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8" name="Line 881">
                  <a:extLst>
                    <a:ext uri="{FF2B5EF4-FFF2-40B4-BE49-F238E27FC236}">
                      <a16:creationId xmlns:a16="http://schemas.microsoft.com/office/drawing/2014/main" id="{1B67D810-FC8D-3C48-BF1D-DA01249754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Line 882">
                  <a:extLst>
                    <a:ext uri="{FF2B5EF4-FFF2-40B4-BE49-F238E27FC236}">
                      <a16:creationId xmlns:a16="http://schemas.microsoft.com/office/drawing/2014/main" id="{14066ADC-0C82-FE4A-917B-259A5E3D2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97CBE3C-C89B-674E-A8F9-E4EBAAD804B9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96" name="Line 853">
                <a:extLst>
                  <a:ext uri="{FF2B5EF4-FFF2-40B4-BE49-F238E27FC236}">
                    <a16:creationId xmlns:a16="http://schemas.microsoft.com/office/drawing/2014/main" id="{0FCB5D46-3B54-6440-8890-01DF4A1BD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7" name="Rectangle 876">
                <a:extLst>
                  <a:ext uri="{FF2B5EF4-FFF2-40B4-BE49-F238E27FC236}">
                    <a16:creationId xmlns:a16="http://schemas.microsoft.com/office/drawing/2014/main" id="{3B68D8C9-0E33-D84F-A8C1-DD2A49E0E2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8" name="Rectangle 873">
                <a:extLst>
                  <a:ext uri="{FF2B5EF4-FFF2-40B4-BE49-F238E27FC236}">
                    <a16:creationId xmlns:a16="http://schemas.microsoft.com/office/drawing/2014/main" id="{2861A983-CC48-FC48-B0F3-FE9E1D35E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99" name="Freeform 875">
                <a:extLst>
                  <a:ext uri="{FF2B5EF4-FFF2-40B4-BE49-F238E27FC236}">
                    <a16:creationId xmlns:a16="http://schemas.microsoft.com/office/drawing/2014/main" id="{CCBA190A-0440-0547-A539-727A14EE7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6306661-A904-914D-91BD-C84D3D17A94C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92" name="Line 853">
                <a:extLst>
                  <a:ext uri="{FF2B5EF4-FFF2-40B4-BE49-F238E27FC236}">
                    <a16:creationId xmlns:a16="http://schemas.microsoft.com/office/drawing/2014/main" id="{7D8CE9B6-0FA1-334C-81F6-8A34B28051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3" name="Rectangle 876">
                <a:extLst>
                  <a:ext uri="{FF2B5EF4-FFF2-40B4-BE49-F238E27FC236}">
                    <a16:creationId xmlns:a16="http://schemas.microsoft.com/office/drawing/2014/main" id="{3B6924F5-D2E5-D649-9EB8-5796817C6C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4" name="Rectangle 873">
                <a:extLst>
                  <a:ext uri="{FF2B5EF4-FFF2-40B4-BE49-F238E27FC236}">
                    <a16:creationId xmlns:a16="http://schemas.microsoft.com/office/drawing/2014/main" id="{2CC8FF3A-62B0-1045-BE69-EE5013208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95" name="Freeform 875">
                <a:extLst>
                  <a:ext uri="{FF2B5EF4-FFF2-40B4-BE49-F238E27FC236}">
                    <a16:creationId xmlns:a16="http://schemas.microsoft.com/office/drawing/2014/main" id="{7FC3BCFA-6A22-DD42-A51F-8A771FD6B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89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9EF11380-D260-E446-A352-F481988476D4}"/>
              </a:ext>
            </a:extLst>
          </p:cNvPr>
          <p:cNvGrpSpPr/>
          <p:nvPr/>
        </p:nvGrpSpPr>
        <p:grpSpPr>
          <a:xfrm>
            <a:off x="1069068" y="5080755"/>
            <a:ext cx="3634638" cy="1354874"/>
            <a:chOff x="7026632" y="2112808"/>
            <a:chExt cx="3634638" cy="1354874"/>
          </a:xfrm>
        </p:grpSpPr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456DE5A7-B8DA-8E4C-94D4-6D1D20DE1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2C148B7E-0AD9-DF46-8340-25AECF71F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EB8370D-0329-4D46-8E4E-030417E0BD0C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99" name="Line 853">
                <a:extLst>
                  <a:ext uri="{FF2B5EF4-FFF2-40B4-BE49-F238E27FC236}">
                    <a16:creationId xmlns:a16="http://schemas.microsoft.com/office/drawing/2014/main" id="{871E6B7E-B174-004F-9C27-0DD5CAEFD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E69758C5-4CD0-0446-B943-44D36BF32289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 860">
                <a:extLst>
                  <a:ext uri="{FF2B5EF4-FFF2-40B4-BE49-F238E27FC236}">
                    <a16:creationId xmlns:a16="http://schemas.microsoft.com/office/drawing/2014/main" id="{746E7B21-5F7C-5749-B922-5A84E4585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Freeform 860">
                <a:extLst>
                  <a:ext uri="{FF2B5EF4-FFF2-40B4-BE49-F238E27FC236}">
                    <a16:creationId xmlns:a16="http://schemas.microsoft.com/office/drawing/2014/main" id="{8B0B190D-38D4-E340-83FD-E9BE314DB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132CB7-F400-464F-874F-AA801A549F5A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C0571A2C-6B39-5248-95E7-A7AC95111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Freeform 860">
              <a:extLst>
                <a:ext uri="{FF2B5EF4-FFF2-40B4-BE49-F238E27FC236}">
                  <a16:creationId xmlns:a16="http://schemas.microsoft.com/office/drawing/2014/main" id="{36397F81-5D07-0343-8053-6821FC4A7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8E0F2000-8062-DD40-BA01-1369E848D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1A2872AC-94FF-0743-9CBC-523B0BF3D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44F8B47E-1110-2249-853E-FDC21DC6DA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042E90-50FF-E244-BE84-C6B684BAD08B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5" name="Oval 859">
                <a:extLst>
                  <a:ext uri="{FF2B5EF4-FFF2-40B4-BE49-F238E27FC236}">
                    <a16:creationId xmlns:a16="http://schemas.microsoft.com/office/drawing/2014/main" id="{444322F4-CFF9-B948-9E70-79D5D267ED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1">
                <a:extLst>
                  <a:ext uri="{FF2B5EF4-FFF2-40B4-BE49-F238E27FC236}">
                    <a16:creationId xmlns:a16="http://schemas.microsoft.com/office/drawing/2014/main" id="{4FC5E1B2-8FC5-7143-871F-3B3B945038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Oval 862">
                <a:extLst>
                  <a:ext uri="{FF2B5EF4-FFF2-40B4-BE49-F238E27FC236}">
                    <a16:creationId xmlns:a16="http://schemas.microsoft.com/office/drawing/2014/main" id="{503D81BB-2E0E-384F-852B-9066C4F6BF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3">
                <a:extLst>
                  <a:ext uri="{FF2B5EF4-FFF2-40B4-BE49-F238E27FC236}">
                    <a16:creationId xmlns:a16="http://schemas.microsoft.com/office/drawing/2014/main" id="{5B49ABB7-43F6-1149-A8E9-F795767991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9" name="Oval 863">
                <a:extLst>
                  <a:ext uri="{FF2B5EF4-FFF2-40B4-BE49-F238E27FC236}">
                    <a16:creationId xmlns:a16="http://schemas.microsoft.com/office/drawing/2014/main" id="{C45CFFA4-BED4-4148-8F39-A160A3951C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BD106C9-9E1B-184F-B077-1398E7ECF9C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5" name="Freeform 860">
                  <a:extLst>
                    <a:ext uri="{FF2B5EF4-FFF2-40B4-BE49-F238E27FC236}">
                      <a16:creationId xmlns:a16="http://schemas.microsoft.com/office/drawing/2014/main" id="{1F2696B6-6DEC-8648-8310-B80677A70A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Rectangle 864">
                  <a:extLst>
                    <a:ext uri="{FF2B5EF4-FFF2-40B4-BE49-F238E27FC236}">
                      <a16:creationId xmlns:a16="http://schemas.microsoft.com/office/drawing/2014/main" id="{909722CC-D591-C948-9435-4918E2B835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7" name="Freeform 865">
                  <a:extLst>
                    <a:ext uri="{FF2B5EF4-FFF2-40B4-BE49-F238E27FC236}">
                      <a16:creationId xmlns:a16="http://schemas.microsoft.com/office/drawing/2014/main" id="{100625DE-BA6D-A148-AA27-955E96A1FFC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Freeform 866">
                  <a:extLst>
                    <a:ext uri="{FF2B5EF4-FFF2-40B4-BE49-F238E27FC236}">
                      <a16:creationId xmlns:a16="http://schemas.microsoft.com/office/drawing/2014/main" id="{964A9784-894A-664E-B772-0F00EA398D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70ADD8E-7A19-BD4E-BD74-15CDA8C005A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2" name="Oval 878">
                  <a:extLst>
                    <a:ext uri="{FF2B5EF4-FFF2-40B4-BE49-F238E27FC236}">
                      <a16:creationId xmlns:a16="http://schemas.microsoft.com/office/drawing/2014/main" id="{FD11D0ED-1429-054D-91B2-F35E6DC9F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Rectangle 880">
                  <a:extLst>
                    <a:ext uri="{FF2B5EF4-FFF2-40B4-BE49-F238E27FC236}">
                      <a16:creationId xmlns:a16="http://schemas.microsoft.com/office/drawing/2014/main" id="{18A259EC-FE96-A741-8D45-CE4ADFD81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Oval 878">
                  <a:extLst>
                    <a:ext uri="{FF2B5EF4-FFF2-40B4-BE49-F238E27FC236}">
                      <a16:creationId xmlns:a16="http://schemas.microsoft.com/office/drawing/2014/main" id="{DF5A2B32-56CC-0843-810C-84878197A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1">
                  <a:extLst>
                    <a:ext uri="{FF2B5EF4-FFF2-40B4-BE49-F238E27FC236}">
                      <a16:creationId xmlns:a16="http://schemas.microsoft.com/office/drawing/2014/main" id="{E4BD7A0C-471C-B141-A7D8-895C4903AA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2">
                  <a:extLst>
                    <a:ext uri="{FF2B5EF4-FFF2-40B4-BE49-F238E27FC236}">
                      <a16:creationId xmlns:a16="http://schemas.microsoft.com/office/drawing/2014/main" id="{6E90C24A-2D30-0A44-A9CA-80A4E79631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Rectangle 880">
                  <a:extLst>
                    <a:ext uri="{FF2B5EF4-FFF2-40B4-BE49-F238E27FC236}">
                      <a16:creationId xmlns:a16="http://schemas.microsoft.com/office/drawing/2014/main" id="{CC0D4585-AED2-CA42-B10A-21C653BD2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Oval 878">
                  <a:extLst>
                    <a:ext uri="{FF2B5EF4-FFF2-40B4-BE49-F238E27FC236}">
                      <a16:creationId xmlns:a16="http://schemas.microsoft.com/office/drawing/2014/main" id="{02284B39-0917-C94E-B924-5CF988F4D2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2">
                  <a:extLst>
                    <a:ext uri="{FF2B5EF4-FFF2-40B4-BE49-F238E27FC236}">
                      <a16:creationId xmlns:a16="http://schemas.microsoft.com/office/drawing/2014/main" id="{EEA69FA2-5F8D-C14E-BA85-5837BBFC6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2">
                  <a:extLst>
                    <a:ext uri="{FF2B5EF4-FFF2-40B4-BE49-F238E27FC236}">
                      <a16:creationId xmlns:a16="http://schemas.microsoft.com/office/drawing/2014/main" id="{3475BE85-976B-AE42-8AFE-A4DE82CCCA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4">
                  <a:extLst>
                    <a:ext uri="{FF2B5EF4-FFF2-40B4-BE49-F238E27FC236}">
                      <a16:creationId xmlns:a16="http://schemas.microsoft.com/office/drawing/2014/main" id="{38266F2C-46E6-EB47-9D1F-3A154AF433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Oval 885">
                  <a:extLst>
                    <a:ext uri="{FF2B5EF4-FFF2-40B4-BE49-F238E27FC236}">
                      <a16:creationId xmlns:a16="http://schemas.microsoft.com/office/drawing/2014/main" id="{9A4970DC-7A55-EC49-9B30-33188CA8C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Line 881">
                  <a:extLst>
                    <a:ext uri="{FF2B5EF4-FFF2-40B4-BE49-F238E27FC236}">
                      <a16:creationId xmlns:a16="http://schemas.microsoft.com/office/drawing/2014/main" id="{70353718-BE79-2545-86C2-F61D26748B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Line 882">
                  <a:extLst>
                    <a:ext uri="{FF2B5EF4-FFF2-40B4-BE49-F238E27FC236}">
                      <a16:creationId xmlns:a16="http://schemas.microsoft.com/office/drawing/2014/main" id="{D1196F5A-B8CD-1949-A3BA-8319FAAFC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537EF62-8B20-F94A-9A03-ED0C9E0B25D8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1" name="Line 853">
                <a:extLst>
                  <a:ext uri="{FF2B5EF4-FFF2-40B4-BE49-F238E27FC236}">
                    <a16:creationId xmlns:a16="http://schemas.microsoft.com/office/drawing/2014/main" id="{86F34E95-6ADA-A641-A0A1-F8B23094F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2" name="Rectangle 876">
                <a:extLst>
                  <a:ext uri="{FF2B5EF4-FFF2-40B4-BE49-F238E27FC236}">
                    <a16:creationId xmlns:a16="http://schemas.microsoft.com/office/drawing/2014/main" id="{F4215BCF-E9F6-1E44-B12F-B3B0892619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3" name="Rectangle 873">
                <a:extLst>
                  <a:ext uri="{FF2B5EF4-FFF2-40B4-BE49-F238E27FC236}">
                    <a16:creationId xmlns:a16="http://schemas.microsoft.com/office/drawing/2014/main" id="{010DACC2-355A-4445-85A9-5540526C5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4" name="Freeform 875">
                <a:extLst>
                  <a:ext uri="{FF2B5EF4-FFF2-40B4-BE49-F238E27FC236}">
                    <a16:creationId xmlns:a16="http://schemas.microsoft.com/office/drawing/2014/main" id="{58C22C6A-6482-9D48-A373-C01CDFAD0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F10F07-35ED-7142-8DEB-5ED851C2D940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7" name="Line 853">
                <a:extLst>
                  <a:ext uri="{FF2B5EF4-FFF2-40B4-BE49-F238E27FC236}">
                    <a16:creationId xmlns:a16="http://schemas.microsoft.com/office/drawing/2014/main" id="{F9C47388-2A4C-7145-80E2-FB93ED13C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6">
                <a:extLst>
                  <a:ext uri="{FF2B5EF4-FFF2-40B4-BE49-F238E27FC236}">
                    <a16:creationId xmlns:a16="http://schemas.microsoft.com/office/drawing/2014/main" id="{0DFBDE79-7058-654E-8881-A128D67C4B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9" name="Rectangle 873">
                <a:extLst>
                  <a:ext uri="{FF2B5EF4-FFF2-40B4-BE49-F238E27FC236}">
                    <a16:creationId xmlns:a16="http://schemas.microsoft.com/office/drawing/2014/main" id="{7208C65E-5DBD-494A-90CB-37C8D7088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70" name="Freeform 875">
                <a:extLst>
                  <a:ext uri="{FF2B5EF4-FFF2-40B4-BE49-F238E27FC236}">
                    <a16:creationId xmlns:a16="http://schemas.microsoft.com/office/drawing/2014/main" id="{6E3043DA-4F65-DA4F-9195-3382B5C84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8204" name="Rectangle 15"/>
          <p:cNvSpPr>
            <a:spLocks noGrp="1" noChangeArrowheads="1"/>
          </p:cNvSpPr>
          <p:nvPr>
            <p:ph type="title"/>
          </p:nvPr>
        </p:nvSpPr>
        <p:spPr>
          <a:xfrm>
            <a:off x="532714" y="101601"/>
            <a:ext cx="5563286" cy="8128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b="1" dirty="0"/>
              <a:t>Rigid Properties</a:t>
            </a:r>
          </a:p>
        </p:txBody>
      </p:sp>
      <p:sp>
        <p:nvSpPr>
          <p:cNvPr id="819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115454"/>
            <a:ext cx="5384800" cy="3913243"/>
          </a:xfrm>
        </p:spPr>
        <p:txBody>
          <a:bodyPr/>
          <a:lstStyle/>
          <a:p>
            <a:r>
              <a:rPr lang="en-US" dirty="0"/>
              <a:t>Objects have two kinds of properties</a:t>
            </a:r>
          </a:p>
          <a:p>
            <a:pPr lvl="1"/>
            <a:r>
              <a:rPr lang="en-US" i="1" dirty="0"/>
              <a:t>rigid </a:t>
            </a:r>
            <a:r>
              <a:rPr lang="en-US" dirty="0"/>
              <a:t>and </a:t>
            </a:r>
            <a:r>
              <a:rPr lang="en-US" i="1" dirty="0"/>
              <a:t>varying</a:t>
            </a:r>
            <a:endParaRPr lang="en-US" baseline="-25000" dirty="0"/>
          </a:p>
          <a:p>
            <a:r>
              <a:rPr lang="en-US" i="1" dirty="0"/>
              <a:t>Rigid</a:t>
            </a:r>
            <a:r>
              <a:rPr lang="en-US" dirty="0"/>
              <a:t>: stays the same in every state</a:t>
            </a:r>
          </a:p>
          <a:p>
            <a:pPr lvl="1"/>
            <a:r>
              <a:rPr lang="en-US" dirty="0">
                <a:cs typeface="Times New Roman"/>
              </a:rPr>
              <a:t>Can be described as a mathematical relation</a:t>
            </a:r>
            <a:endParaRPr lang="en-US" dirty="0"/>
          </a:p>
          <a:p>
            <a:pPr marL="793750" lvl="2" indent="0">
              <a:buNone/>
              <a:tabLst>
                <a:tab pos="681038" algn="l"/>
                <a:tab pos="2444750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adjacent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= {(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d1,d2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d2,d1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d1,d3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d3,d1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)}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Or equivalently, a set of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ground atoms</a:t>
            </a:r>
            <a:endParaRPr lang="en-US" i="1" baseline="30000" dirty="0">
              <a:solidFill>
                <a:srgbClr val="000000"/>
              </a:solidFill>
              <a:latin typeface="Times New Roman" charset="0"/>
            </a:endParaRPr>
          </a:p>
          <a:p>
            <a:pPr marL="1203325" lvl="3" indent="0">
              <a:buNone/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adjacent(d1,d2), adjacent(d2,d1),</a:t>
            </a:r>
          </a:p>
          <a:p>
            <a:pPr marL="1203325" lvl="3" indent="0">
              <a:buNone/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adjacent(d1,d3), adjacent(d3,d1)  </a:t>
            </a: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I’ll use the two notations interchangeably</a:t>
            </a:r>
            <a:endParaRPr lang="en-US" i="1" baseline="30000" dirty="0">
              <a:solidFill>
                <a:srgbClr val="000000"/>
              </a:solidFill>
              <a:latin typeface="Times New Roman" charset="0"/>
            </a:endParaRPr>
          </a:p>
          <a:p>
            <a:pPr marL="1203325" lvl="3" indent="0">
              <a:buNone/>
              <a:tabLst>
                <a:tab pos="681038" algn="l"/>
                <a:tab pos="2514600" algn="l"/>
              </a:tabLs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A2C2E-3521-634E-865B-1981F73C5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630195"/>
            <a:ext cx="5664886" cy="5805530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681038" algn="l"/>
                <a:tab pos="2514600" algn="l"/>
              </a:tabLs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Terminology from first-order logic:</a:t>
            </a:r>
          </a:p>
          <a:p>
            <a:pPr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atom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≡ 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atomic formula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≡ 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positive literal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≡ predicate symbol with list of arguments</a:t>
            </a: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adjacent(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,d2), where </a:t>
            </a: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cs typeface="Calibri"/>
              </a:rPr>
              <a:t>is unbound </a:t>
            </a:r>
          </a:p>
          <a:p>
            <a:pPr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negative literal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≡ 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negated atom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≡ atom with negation sign in front of it</a:t>
            </a: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¬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adjacent(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,d2)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>
              <a:tabLst>
                <a:tab pos="681038" algn="l"/>
                <a:tab pos="2514600" algn="l"/>
              </a:tabLs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an atom that contains no variable symbols is 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ground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(or 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fully instantiated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)</a:t>
            </a: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adjacent(d1,d2)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>
              <a:tabLst>
                <a:tab pos="681038" algn="l"/>
                <a:tab pos="2514600" algn="l"/>
              </a:tabLs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an atom that contains no constant symbols is 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lifted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adjacent(</a:t>
            </a: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>
              <a:tabLst>
                <a:tab pos="681038" algn="l"/>
                <a:tab pos="2514600" algn="l"/>
              </a:tabLs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an atom that contains both is 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partially instantiated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adjacent(</a:t>
            </a: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,d2)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ground instance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of any expression: replace every variable with a value in its range</a:t>
            </a: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d2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) is a ground instance of both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,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d2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) and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adjacent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x,y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729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38F02333-1858-F44D-8696-08EFC003AB67}"/>
              </a:ext>
            </a:extLst>
          </p:cNvPr>
          <p:cNvGrpSpPr/>
          <p:nvPr/>
        </p:nvGrpSpPr>
        <p:grpSpPr>
          <a:xfrm>
            <a:off x="6653782" y="1876054"/>
            <a:ext cx="3634638" cy="1354874"/>
            <a:chOff x="7026632" y="2112808"/>
            <a:chExt cx="3634638" cy="1354874"/>
          </a:xfrm>
        </p:grpSpPr>
        <p:sp>
          <p:nvSpPr>
            <p:cNvPr id="57" name="Rectangle 891">
              <a:extLst>
                <a:ext uri="{FF2B5EF4-FFF2-40B4-BE49-F238E27FC236}">
                  <a16:creationId xmlns:a16="http://schemas.microsoft.com/office/drawing/2014/main" id="{A83370FD-7F70-254F-8249-4BB6284CF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8" name="Rectangle 891">
              <a:extLst>
                <a:ext uri="{FF2B5EF4-FFF2-40B4-BE49-F238E27FC236}">
                  <a16:creationId xmlns:a16="http://schemas.microsoft.com/office/drawing/2014/main" id="{C04628A6-A022-044E-9010-52B038684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B51C921-A952-E748-A07D-2305B0EE5F43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01" name="Line 853">
                <a:extLst>
                  <a:ext uri="{FF2B5EF4-FFF2-40B4-BE49-F238E27FC236}">
                    <a16:creationId xmlns:a16="http://schemas.microsoft.com/office/drawing/2014/main" id="{BF794722-17CC-2B46-BE1B-6AF081879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3E2579F-A2CD-5C4A-84BA-A74873AFD966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Freeform 860">
                <a:extLst>
                  <a:ext uri="{FF2B5EF4-FFF2-40B4-BE49-F238E27FC236}">
                    <a16:creationId xmlns:a16="http://schemas.microsoft.com/office/drawing/2014/main" id="{561277C6-FEB5-604D-A536-2A1E15B20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Freeform 860">
                <a:extLst>
                  <a:ext uri="{FF2B5EF4-FFF2-40B4-BE49-F238E27FC236}">
                    <a16:creationId xmlns:a16="http://schemas.microsoft.com/office/drawing/2014/main" id="{F69386E7-4E15-494F-A5FA-B3C2FB780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11A40A-D6E1-264D-AF67-294A81C023F0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860">
              <a:extLst>
                <a:ext uri="{FF2B5EF4-FFF2-40B4-BE49-F238E27FC236}">
                  <a16:creationId xmlns:a16="http://schemas.microsoft.com/office/drawing/2014/main" id="{CCD10B59-0F78-AC43-883A-F720B8E7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2" name="Freeform 860">
              <a:extLst>
                <a:ext uri="{FF2B5EF4-FFF2-40B4-BE49-F238E27FC236}">
                  <a16:creationId xmlns:a16="http://schemas.microsoft.com/office/drawing/2014/main" id="{C2BAAA76-201A-F943-940F-ED09748AC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667DDAA5-13A9-E44B-8AD7-52479708B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6B4DE863-C0E6-474A-A93F-A6815DA42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5" name="Line 853">
              <a:extLst>
                <a:ext uri="{FF2B5EF4-FFF2-40B4-BE49-F238E27FC236}">
                  <a16:creationId xmlns:a16="http://schemas.microsoft.com/office/drawing/2014/main" id="{FFE9AF27-6DCB-7F4C-BD91-7A73D7AAE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C744CF9-1A82-FD4C-B400-F665760A52CD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7" name="Oval 859">
                <a:extLst>
                  <a:ext uri="{FF2B5EF4-FFF2-40B4-BE49-F238E27FC236}">
                    <a16:creationId xmlns:a16="http://schemas.microsoft.com/office/drawing/2014/main" id="{9F69F7A4-CF3D-844C-BD0C-BDFCACCF4E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1">
                <a:extLst>
                  <a:ext uri="{FF2B5EF4-FFF2-40B4-BE49-F238E27FC236}">
                    <a16:creationId xmlns:a16="http://schemas.microsoft.com/office/drawing/2014/main" id="{92A7B0FE-569D-0547-98C2-33BF6B6600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9" name="Oval 862">
                <a:extLst>
                  <a:ext uri="{FF2B5EF4-FFF2-40B4-BE49-F238E27FC236}">
                    <a16:creationId xmlns:a16="http://schemas.microsoft.com/office/drawing/2014/main" id="{99FD145E-2676-AE4C-9B78-E006B75B28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0" name="Oval 863">
                <a:extLst>
                  <a:ext uri="{FF2B5EF4-FFF2-40B4-BE49-F238E27FC236}">
                    <a16:creationId xmlns:a16="http://schemas.microsoft.com/office/drawing/2014/main" id="{4C2B7D17-E42F-2449-8C16-4BBDCD9BED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1" name="Oval 863">
                <a:extLst>
                  <a:ext uri="{FF2B5EF4-FFF2-40B4-BE49-F238E27FC236}">
                    <a16:creationId xmlns:a16="http://schemas.microsoft.com/office/drawing/2014/main" id="{6A0B2DD1-2B00-A84A-8BAC-3A49DA977A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36C8EB3-DCA1-5247-BC69-25010E9E9E49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7" name="Freeform 860">
                  <a:extLst>
                    <a:ext uri="{FF2B5EF4-FFF2-40B4-BE49-F238E27FC236}">
                      <a16:creationId xmlns:a16="http://schemas.microsoft.com/office/drawing/2014/main" id="{5D5A572B-7AAD-E14A-9F04-249D1BA141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Rectangle 864">
                  <a:extLst>
                    <a:ext uri="{FF2B5EF4-FFF2-40B4-BE49-F238E27FC236}">
                      <a16:creationId xmlns:a16="http://schemas.microsoft.com/office/drawing/2014/main" id="{9B604754-43F9-0244-B044-1037E7F5D61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9" name="Freeform 865">
                  <a:extLst>
                    <a:ext uri="{FF2B5EF4-FFF2-40B4-BE49-F238E27FC236}">
                      <a16:creationId xmlns:a16="http://schemas.microsoft.com/office/drawing/2014/main" id="{7E766D25-4D5F-E346-8C7D-D9D925F637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0" name="Freeform 866">
                  <a:extLst>
                    <a:ext uri="{FF2B5EF4-FFF2-40B4-BE49-F238E27FC236}">
                      <a16:creationId xmlns:a16="http://schemas.microsoft.com/office/drawing/2014/main" id="{F27DDE78-195C-3942-8414-077746B31F8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DACFDA6-FDE0-5041-9001-F3678DE1F7DF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4" name="Oval 878">
                  <a:extLst>
                    <a:ext uri="{FF2B5EF4-FFF2-40B4-BE49-F238E27FC236}">
                      <a16:creationId xmlns:a16="http://schemas.microsoft.com/office/drawing/2014/main" id="{BBA98574-0BB6-834F-B1E6-10B11C835B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Rectangle 880">
                  <a:extLst>
                    <a:ext uri="{FF2B5EF4-FFF2-40B4-BE49-F238E27FC236}">
                      <a16:creationId xmlns:a16="http://schemas.microsoft.com/office/drawing/2014/main" id="{2811C935-01BF-F741-9CB2-80953DDD6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Oval 878">
                  <a:extLst>
                    <a:ext uri="{FF2B5EF4-FFF2-40B4-BE49-F238E27FC236}">
                      <a16:creationId xmlns:a16="http://schemas.microsoft.com/office/drawing/2014/main" id="{C25722C7-943A-3044-A3D1-6FB929CCE4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1">
                  <a:extLst>
                    <a:ext uri="{FF2B5EF4-FFF2-40B4-BE49-F238E27FC236}">
                      <a16:creationId xmlns:a16="http://schemas.microsoft.com/office/drawing/2014/main" id="{D2F60CDE-9FDF-8949-AFE0-31A070E4F0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2">
                  <a:extLst>
                    <a:ext uri="{FF2B5EF4-FFF2-40B4-BE49-F238E27FC236}">
                      <a16:creationId xmlns:a16="http://schemas.microsoft.com/office/drawing/2014/main" id="{D8ECF51C-1428-9443-9CED-F526268D0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Rectangle 880">
                  <a:extLst>
                    <a:ext uri="{FF2B5EF4-FFF2-40B4-BE49-F238E27FC236}">
                      <a16:creationId xmlns:a16="http://schemas.microsoft.com/office/drawing/2014/main" id="{3CC87E2E-8F1A-294B-B2D7-9B6436BF0F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Oval 878">
                  <a:extLst>
                    <a:ext uri="{FF2B5EF4-FFF2-40B4-BE49-F238E27FC236}">
                      <a16:creationId xmlns:a16="http://schemas.microsoft.com/office/drawing/2014/main" id="{04BC0EEA-50BB-3240-B783-4FEE2AB89C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2">
                  <a:extLst>
                    <a:ext uri="{FF2B5EF4-FFF2-40B4-BE49-F238E27FC236}">
                      <a16:creationId xmlns:a16="http://schemas.microsoft.com/office/drawing/2014/main" id="{7C51EE50-475B-6A4F-ADF1-43E1929E76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2">
                  <a:extLst>
                    <a:ext uri="{FF2B5EF4-FFF2-40B4-BE49-F238E27FC236}">
                      <a16:creationId xmlns:a16="http://schemas.microsoft.com/office/drawing/2014/main" id="{C6EF3A64-6F4B-2845-B52A-300A2CD1D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Line 884">
                  <a:extLst>
                    <a:ext uri="{FF2B5EF4-FFF2-40B4-BE49-F238E27FC236}">
                      <a16:creationId xmlns:a16="http://schemas.microsoft.com/office/drawing/2014/main" id="{182FD9F0-D46C-D549-8748-9F6E325B15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Oval 885">
                  <a:extLst>
                    <a:ext uri="{FF2B5EF4-FFF2-40B4-BE49-F238E27FC236}">
                      <a16:creationId xmlns:a16="http://schemas.microsoft.com/office/drawing/2014/main" id="{8419D0AD-6853-724F-8989-E0EFB0F61C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Line 881">
                  <a:extLst>
                    <a:ext uri="{FF2B5EF4-FFF2-40B4-BE49-F238E27FC236}">
                      <a16:creationId xmlns:a16="http://schemas.microsoft.com/office/drawing/2014/main" id="{3605DC89-30E6-604E-B59A-E59FA6F7E2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Line 882">
                  <a:extLst>
                    <a:ext uri="{FF2B5EF4-FFF2-40B4-BE49-F238E27FC236}">
                      <a16:creationId xmlns:a16="http://schemas.microsoft.com/office/drawing/2014/main" id="{413BB2E9-3822-2446-B732-BF6934FD9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417170A-00C2-8742-A372-0D8B872E5196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3" name="Line 853">
                <a:extLst>
                  <a:ext uri="{FF2B5EF4-FFF2-40B4-BE49-F238E27FC236}">
                    <a16:creationId xmlns:a16="http://schemas.microsoft.com/office/drawing/2014/main" id="{68E3352C-C412-B741-88CD-CA05652834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4" name="Rectangle 876">
                <a:extLst>
                  <a:ext uri="{FF2B5EF4-FFF2-40B4-BE49-F238E27FC236}">
                    <a16:creationId xmlns:a16="http://schemas.microsoft.com/office/drawing/2014/main" id="{D1D48F3A-D230-654C-BEA1-5B52C787F3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5" name="Rectangle 873">
                <a:extLst>
                  <a:ext uri="{FF2B5EF4-FFF2-40B4-BE49-F238E27FC236}">
                    <a16:creationId xmlns:a16="http://schemas.microsoft.com/office/drawing/2014/main" id="{A8ED3721-790A-B94A-A98A-15E13A325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6" name="Freeform 875">
                <a:extLst>
                  <a:ext uri="{FF2B5EF4-FFF2-40B4-BE49-F238E27FC236}">
                    <a16:creationId xmlns:a16="http://schemas.microsoft.com/office/drawing/2014/main" id="{9608566E-AD65-CA42-872F-5B6595A19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C03B4F6-B2A7-1941-A3C0-2D448DD74791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9" name="Line 853">
                <a:extLst>
                  <a:ext uri="{FF2B5EF4-FFF2-40B4-BE49-F238E27FC236}">
                    <a16:creationId xmlns:a16="http://schemas.microsoft.com/office/drawing/2014/main" id="{603FCA76-B2B5-AF4D-9D7A-F09569BA7F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0" name="Rectangle 876">
                <a:extLst>
                  <a:ext uri="{FF2B5EF4-FFF2-40B4-BE49-F238E27FC236}">
                    <a16:creationId xmlns:a16="http://schemas.microsoft.com/office/drawing/2014/main" id="{598DA4DD-035E-264F-B213-7AACB7E2AC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1" name="Rectangle 873">
                <a:extLst>
                  <a:ext uri="{FF2B5EF4-FFF2-40B4-BE49-F238E27FC236}">
                    <a16:creationId xmlns:a16="http://schemas.microsoft.com/office/drawing/2014/main" id="{688B2031-3EE0-614C-AFCB-D93F52E60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72" name="Freeform 875">
                <a:extLst>
                  <a:ext uri="{FF2B5EF4-FFF2-40B4-BE49-F238E27FC236}">
                    <a16:creationId xmlns:a16="http://schemas.microsoft.com/office/drawing/2014/main" id="{CABF3181-40DB-934F-A727-A5B54A7D0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95191"/>
          </a:xfrm>
        </p:spPr>
        <p:txBody>
          <a:bodyPr/>
          <a:lstStyle/>
          <a:p>
            <a:r>
              <a:rPr lang="en-US" dirty="0"/>
              <a:t>Varying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5213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i="1" dirty="0"/>
              <a:t>Varying</a:t>
            </a:r>
            <a:r>
              <a:rPr lang="en-US" dirty="0"/>
              <a:t> property (or </a:t>
            </a:r>
            <a:r>
              <a:rPr lang="en-US" i="1" dirty="0"/>
              <a:t>fluent</a:t>
            </a:r>
            <a:r>
              <a:rPr lang="en-US" dirty="0"/>
              <a:t>): </a:t>
            </a: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a property that may differ in different states</a:t>
            </a:r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Represent it using a </a:t>
            </a:r>
            <a:r>
              <a:rPr lang="en-US" i="1" dirty="0"/>
              <a:t>state variable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a term that we can assign a value to</a:t>
            </a: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i="1" dirty="0"/>
              <a:t>e.g., 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r1)</a:t>
            </a:r>
            <a:endParaRPr lang="en-US" dirty="0"/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Let </a:t>
            </a:r>
            <a:r>
              <a:rPr lang="en-US" i="1" dirty="0"/>
              <a:t>X</a:t>
            </a:r>
            <a:r>
              <a:rPr lang="en-US" dirty="0"/>
              <a:t> = {all state variables in the environment}</a:t>
            </a:r>
          </a:p>
          <a:p>
            <a:pPr marL="406400" lvl="1" indent="0">
              <a:lnSpc>
                <a:spcPct val="110000"/>
              </a:lnSpc>
              <a:buNone/>
              <a:tabLst>
                <a:tab pos="681038" algn="l"/>
                <a:tab pos="1373188" algn="l"/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e.g., X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c1)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c2)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dirty="0">
                <a:latin typeface="Calibri"/>
              </a:rPr>
              <a:t>cargo(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/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Each state variable </a:t>
            </a:r>
            <a:r>
              <a:rPr lang="en-US" i="1" dirty="0"/>
              <a:t>x </a:t>
            </a:r>
            <a:r>
              <a:rPr lang="en-US" dirty="0"/>
              <a:t>∈ </a:t>
            </a:r>
            <a:r>
              <a:rPr lang="en-US" i="1" dirty="0"/>
              <a:t>X</a:t>
            </a:r>
            <a:r>
              <a:rPr lang="en-US" dirty="0"/>
              <a:t> has a </a:t>
            </a:r>
            <a:r>
              <a:rPr lang="en-US" i="1" dirty="0"/>
              <a:t>range</a:t>
            </a:r>
            <a:br>
              <a:rPr lang="en-US" dirty="0"/>
            </a:br>
            <a:r>
              <a:rPr lang="en-US" dirty="0"/>
              <a:t>= {all values that can be assigned to </a:t>
            </a:r>
            <a:r>
              <a:rPr lang="en-US" i="1" dirty="0"/>
              <a:t>x</a:t>
            </a:r>
            <a:r>
              <a:rPr lang="en-US" dirty="0"/>
              <a:t>}</a:t>
            </a: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i="1" baseline="30000" dirty="0">
              <a:solidFill>
                <a:srgbClr val="000000"/>
              </a:solidFill>
              <a:latin typeface="Times New Roman" charset="0"/>
            </a:endParaRP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c1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))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= Range(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c2)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>
                <a:solidFill>
                  <a:srgbClr val="000000"/>
                </a:solidFill>
              </a:rPr>
              <a:t>Robots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dirty="0">
                <a:latin typeface="Calibri"/>
              </a:rPr>
              <a:t>cargo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Containers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∪ {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nil</a:t>
            </a:r>
            <a:r>
              <a:rPr lang="en-US" dirty="0">
                <a:solidFill>
                  <a:srgbClr val="000000"/>
                </a:solidFill>
              </a:rPr>
              <a:t>}</a:t>
            </a:r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</a:rPr>
              <a:t>To abbreviate the “range” notation often I’ll just say things like</a:t>
            </a:r>
          </a:p>
          <a:p>
            <a:pPr lvl="1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∈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lvl="1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∈ </a:t>
            </a:r>
            <a:r>
              <a:rPr lang="en-US" i="1" dirty="0">
                <a:solidFill>
                  <a:srgbClr val="000000"/>
                </a:solidFill>
              </a:rPr>
              <a:t>Robots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F1DF3-4835-A74F-842E-A640F4292565}"/>
              </a:ext>
            </a:extLst>
          </p:cNvPr>
          <p:cNvSpPr txBox="1"/>
          <p:nvPr/>
        </p:nvSpPr>
        <p:spPr>
          <a:xfrm>
            <a:off x="7957226" y="4310836"/>
            <a:ext cx="2326987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Instead of “domain”, to avoid confusion with planning domains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1C9837-82D4-B34C-BEA5-5FD1CA75C627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4614276" y="3853633"/>
            <a:ext cx="3342950" cy="91886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295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190AD0D0-C001-4A4B-B421-5F40E851A161}"/>
              </a:ext>
            </a:extLst>
          </p:cNvPr>
          <p:cNvGrpSpPr/>
          <p:nvPr/>
        </p:nvGrpSpPr>
        <p:grpSpPr>
          <a:xfrm>
            <a:off x="7278112" y="1786174"/>
            <a:ext cx="3634638" cy="1354874"/>
            <a:chOff x="7026632" y="2112808"/>
            <a:chExt cx="3634638" cy="1354874"/>
          </a:xfrm>
        </p:grpSpPr>
        <p:sp>
          <p:nvSpPr>
            <p:cNvPr id="54" name="Rectangle 891">
              <a:extLst>
                <a:ext uri="{FF2B5EF4-FFF2-40B4-BE49-F238E27FC236}">
                  <a16:creationId xmlns:a16="http://schemas.microsoft.com/office/drawing/2014/main" id="{D3DF6C17-9C92-2D4A-99C4-8163BD85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DAD3B9F9-E8DC-344A-9ED7-32278DBF4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5814205-5D7D-214F-A339-FC1F693A5931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98" name="Line 853">
                <a:extLst>
                  <a:ext uri="{FF2B5EF4-FFF2-40B4-BE49-F238E27FC236}">
                    <a16:creationId xmlns:a16="http://schemas.microsoft.com/office/drawing/2014/main" id="{E71E75B3-D0F1-2244-A71C-3FD36CC24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D2BB081-A5F1-0940-A825-81299D175D2D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Freeform 860">
                <a:extLst>
                  <a:ext uri="{FF2B5EF4-FFF2-40B4-BE49-F238E27FC236}">
                    <a16:creationId xmlns:a16="http://schemas.microsoft.com/office/drawing/2014/main" id="{EAC2FC3A-7982-DC44-A0A9-5240FBED8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1" name="Freeform 860">
                <a:extLst>
                  <a:ext uri="{FF2B5EF4-FFF2-40B4-BE49-F238E27FC236}">
                    <a16:creationId xmlns:a16="http://schemas.microsoft.com/office/drawing/2014/main" id="{433A85D4-AE4F-7949-BE5A-877DC2C70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E737841-5E00-7D45-BBF1-6540A9C887F1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860">
              <a:extLst>
                <a:ext uri="{FF2B5EF4-FFF2-40B4-BE49-F238E27FC236}">
                  <a16:creationId xmlns:a16="http://schemas.microsoft.com/office/drawing/2014/main" id="{DE046E27-1FB7-EF47-B0F0-D39E86FA5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B0EC9C7F-A6C4-8E46-843B-041746B8D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Line 853">
              <a:extLst>
                <a:ext uri="{FF2B5EF4-FFF2-40B4-BE49-F238E27FC236}">
                  <a16:creationId xmlns:a16="http://schemas.microsoft.com/office/drawing/2014/main" id="{75E27B31-8795-E645-B9AD-9B99264AA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05BCF0B8-1FB6-404E-8F4B-ACA9BDB49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2E2778FA-2655-1247-9B72-C5A52A014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56615F4-3845-624A-8F8B-27545686EAE0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4" name="Oval 859">
                <a:extLst>
                  <a:ext uri="{FF2B5EF4-FFF2-40B4-BE49-F238E27FC236}">
                    <a16:creationId xmlns:a16="http://schemas.microsoft.com/office/drawing/2014/main" id="{D3AE8238-D19C-9943-9547-9A1BF21BF0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5" name="Oval 861">
                <a:extLst>
                  <a:ext uri="{FF2B5EF4-FFF2-40B4-BE49-F238E27FC236}">
                    <a16:creationId xmlns:a16="http://schemas.microsoft.com/office/drawing/2014/main" id="{23F366C8-F851-4345-8AFA-404DFBDE50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2">
                <a:extLst>
                  <a:ext uri="{FF2B5EF4-FFF2-40B4-BE49-F238E27FC236}">
                    <a16:creationId xmlns:a16="http://schemas.microsoft.com/office/drawing/2014/main" id="{308E989D-DC63-F249-A5A1-C0A6D128DAE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Oval 863">
                <a:extLst>
                  <a:ext uri="{FF2B5EF4-FFF2-40B4-BE49-F238E27FC236}">
                    <a16:creationId xmlns:a16="http://schemas.microsoft.com/office/drawing/2014/main" id="{96E7F77E-F8A2-524D-8C0C-7F04D562E7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3">
                <a:extLst>
                  <a:ext uri="{FF2B5EF4-FFF2-40B4-BE49-F238E27FC236}">
                    <a16:creationId xmlns:a16="http://schemas.microsoft.com/office/drawing/2014/main" id="{71982382-27F3-A54F-AC73-AD470DE03C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2C26CE9-E20E-C34D-9A50-51B6016FFDD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4" name="Freeform 860">
                  <a:extLst>
                    <a:ext uri="{FF2B5EF4-FFF2-40B4-BE49-F238E27FC236}">
                      <a16:creationId xmlns:a16="http://schemas.microsoft.com/office/drawing/2014/main" id="{C923C2E1-1BB7-2E44-95D6-9A052714FD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Rectangle 864">
                  <a:extLst>
                    <a:ext uri="{FF2B5EF4-FFF2-40B4-BE49-F238E27FC236}">
                      <a16:creationId xmlns:a16="http://schemas.microsoft.com/office/drawing/2014/main" id="{128A0197-7B54-3642-BED7-972C5B26E79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6" name="Freeform 865">
                  <a:extLst>
                    <a:ext uri="{FF2B5EF4-FFF2-40B4-BE49-F238E27FC236}">
                      <a16:creationId xmlns:a16="http://schemas.microsoft.com/office/drawing/2014/main" id="{B242E916-4DEF-9F44-ACAD-3ECE6FCC199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Freeform 866">
                  <a:extLst>
                    <a:ext uri="{FF2B5EF4-FFF2-40B4-BE49-F238E27FC236}">
                      <a16:creationId xmlns:a16="http://schemas.microsoft.com/office/drawing/2014/main" id="{3FDE4A29-819A-9649-A217-196DB4FCC3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2D9F85C-E201-984F-91D6-77755F06E401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1" name="Oval 878">
                  <a:extLst>
                    <a:ext uri="{FF2B5EF4-FFF2-40B4-BE49-F238E27FC236}">
                      <a16:creationId xmlns:a16="http://schemas.microsoft.com/office/drawing/2014/main" id="{602D3CAA-28A3-FF47-9C07-C33A520DE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Rectangle 880">
                  <a:extLst>
                    <a:ext uri="{FF2B5EF4-FFF2-40B4-BE49-F238E27FC236}">
                      <a16:creationId xmlns:a16="http://schemas.microsoft.com/office/drawing/2014/main" id="{0DF654BD-399A-FF4E-96E9-DB7153EE0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Oval 878">
                  <a:extLst>
                    <a:ext uri="{FF2B5EF4-FFF2-40B4-BE49-F238E27FC236}">
                      <a16:creationId xmlns:a16="http://schemas.microsoft.com/office/drawing/2014/main" id="{2B48D538-FBA7-D340-AED3-83E66D4A9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1">
                  <a:extLst>
                    <a:ext uri="{FF2B5EF4-FFF2-40B4-BE49-F238E27FC236}">
                      <a16:creationId xmlns:a16="http://schemas.microsoft.com/office/drawing/2014/main" id="{5C49B1E1-D7D1-DE4C-937A-2FA6166AB6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2">
                  <a:extLst>
                    <a:ext uri="{FF2B5EF4-FFF2-40B4-BE49-F238E27FC236}">
                      <a16:creationId xmlns:a16="http://schemas.microsoft.com/office/drawing/2014/main" id="{490EB509-47B8-0648-BFCD-A2860F1FAE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Rectangle 880">
                  <a:extLst>
                    <a:ext uri="{FF2B5EF4-FFF2-40B4-BE49-F238E27FC236}">
                      <a16:creationId xmlns:a16="http://schemas.microsoft.com/office/drawing/2014/main" id="{6D6A0A36-6E85-4B4B-AD0C-55D87A924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Oval 878">
                  <a:extLst>
                    <a:ext uri="{FF2B5EF4-FFF2-40B4-BE49-F238E27FC236}">
                      <a16:creationId xmlns:a16="http://schemas.microsoft.com/office/drawing/2014/main" id="{27E01356-A77A-F545-AFF3-FA6A79232AB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2">
                  <a:extLst>
                    <a:ext uri="{FF2B5EF4-FFF2-40B4-BE49-F238E27FC236}">
                      <a16:creationId xmlns:a16="http://schemas.microsoft.com/office/drawing/2014/main" id="{3A4A6A94-09AF-0A42-922A-4FD5B330F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2">
                  <a:extLst>
                    <a:ext uri="{FF2B5EF4-FFF2-40B4-BE49-F238E27FC236}">
                      <a16:creationId xmlns:a16="http://schemas.microsoft.com/office/drawing/2014/main" id="{E6C4F29C-B4BA-4547-8900-4090357B2D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4">
                  <a:extLst>
                    <a:ext uri="{FF2B5EF4-FFF2-40B4-BE49-F238E27FC236}">
                      <a16:creationId xmlns:a16="http://schemas.microsoft.com/office/drawing/2014/main" id="{F25056CA-2935-AB46-B7A3-F3380334E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Oval 885">
                  <a:extLst>
                    <a:ext uri="{FF2B5EF4-FFF2-40B4-BE49-F238E27FC236}">
                      <a16:creationId xmlns:a16="http://schemas.microsoft.com/office/drawing/2014/main" id="{FD3002E4-E427-2244-B3D0-7479747FB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1">
                  <a:extLst>
                    <a:ext uri="{FF2B5EF4-FFF2-40B4-BE49-F238E27FC236}">
                      <a16:creationId xmlns:a16="http://schemas.microsoft.com/office/drawing/2014/main" id="{49B84C83-9637-9141-9916-65EA50E480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Line 882">
                  <a:extLst>
                    <a:ext uri="{FF2B5EF4-FFF2-40B4-BE49-F238E27FC236}">
                      <a16:creationId xmlns:a16="http://schemas.microsoft.com/office/drawing/2014/main" id="{A5C7D551-7976-B442-AF58-8D3FF2407C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C5CC4C9-716F-AA46-AD23-3108484A2106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0" name="Line 853">
                <a:extLst>
                  <a:ext uri="{FF2B5EF4-FFF2-40B4-BE49-F238E27FC236}">
                    <a16:creationId xmlns:a16="http://schemas.microsoft.com/office/drawing/2014/main" id="{247017A3-2985-1C42-9BDC-A1790E0A5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1" name="Rectangle 876">
                <a:extLst>
                  <a:ext uri="{FF2B5EF4-FFF2-40B4-BE49-F238E27FC236}">
                    <a16:creationId xmlns:a16="http://schemas.microsoft.com/office/drawing/2014/main" id="{486F2FBD-3001-4B47-95F4-C41AE4733E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2" name="Rectangle 873">
                <a:extLst>
                  <a:ext uri="{FF2B5EF4-FFF2-40B4-BE49-F238E27FC236}">
                    <a16:creationId xmlns:a16="http://schemas.microsoft.com/office/drawing/2014/main" id="{8E5F7C85-244A-9945-87F7-8B2A61210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3" name="Freeform 875">
                <a:extLst>
                  <a:ext uri="{FF2B5EF4-FFF2-40B4-BE49-F238E27FC236}">
                    <a16:creationId xmlns:a16="http://schemas.microsoft.com/office/drawing/2014/main" id="{182665E4-C7E3-BB43-9686-64ED14BF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16E61DE-149F-D347-848C-95C5DF08B1AB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6" name="Line 853">
                <a:extLst>
                  <a:ext uri="{FF2B5EF4-FFF2-40B4-BE49-F238E27FC236}">
                    <a16:creationId xmlns:a16="http://schemas.microsoft.com/office/drawing/2014/main" id="{506AA656-AA67-F24E-92E7-2BC2ECACE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7" name="Rectangle 876">
                <a:extLst>
                  <a:ext uri="{FF2B5EF4-FFF2-40B4-BE49-F238E27FC236}">
                    <a16:creationId xmlns:a16="http://schemas.microsoft.com/office/drawing/2014/main" id="{70E98DAF-5BA9-FD45-B55C-8568B67C83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3">
                <a:extLst>
                  <a:ext uri="{FF2B5EF4-FFF2-40B4-BE49-F238E27FC236}">
                    <a16:creationId xmlns:a16="http://schemas.microsoft.com/office/drawing/2014/main" id="{2145A0C8-12A9-E645-A5C7-60EA056C9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69" name="Freeform 875">
                <a:extLst>
                  <a:ext uri="{FF2B5EF4-FFF2-40B4-BE49-F238E27FC236}">
                    <a16:creationId xmlns:a16="http://schemas.microsoft.com/office/drawing/2014/main" id="{8F2AA0BB-9C6D-DF48-8234-0FEAEA9EE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888"/>
            <a:ext cx="8864600" cy="812800"/>
          </a:xfrm>
        </p:spPr>
        <p:txBody>
          <a:bodyPr/>
          <a:lstStyle/>
          <a:p>
            <a:r>
              <a:rPr lang="en-US" dirty="0"/>
              <a:t>States as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074" y="932217"/>
            <a:ext cx="8169996" cy="5052024"/>
          </a:xfrm>
        </p:spPr>
        <p:txBody>
          <a:bodyPr/>
          <a:lstStyle/>
          <a:p>
            <a:r>
              <a:rPr lang="en-US" dirty="0"/>
              <a:t>Represent each state </a:t>
            </a:r>
            <a:r>
              <a:rPr lang="en-US" i="1" dirty="0"/>
              <a:t>s </a:t>
            </a:r>
            <a:r>
              <a:rPr lang="en-US" dirty="0"/>
              <a:t>as a function that assigns values to state variables</a:t>
            </a:r>
          </a:p>
          <a:p>
            <a:pPr lvl="1"/>
            <a:r>
              <a:rPr lang="en-US" dirty="0"/>
              <a:t>For each state variable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is one </a:t>
            </a:r>
            <a:r>
              <a:rPr lang="en-US" i="1" dirty="0"/>
              <a:t>x</a:t>
            </a:r>
            <a:r>
              <a:rPr lang="en-US" dirty="0"/>
              <a:t>’s possible values</a:t>
            </a:r>
          </a:p>
          <a:p>
            <a:pPr lvl="1"/>
            <a:endParaRPr lang="en-US" baseline="-25000" dirty="0"/>
          </a:p>
          <a:p>
            <a:pPr marL="349250" lvl="1" indent="0">
              <a:buNone/>
              <a:tabLst>
                <a:tab pos="2400300" algn="l"/>
                <a:tab pos="2857500" algn="l"/>
                <a:tab pos="519747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(loc(r1))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,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(cargo(r1))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nil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,</a:t>
            </a:r>
          </a:p>
          <a:p>
            <a:pPr marL="349250" lvl="1" indent="0">
              <a:buNone/>
              <a:tabLst>
                <a:tab pos="2400300" algn="l"/>
                <a:tab pos="2857500" algn="l"/>
                <a:tab pos="519747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(loc(c1))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, 	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(loc(c2))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d2</a:t>
            </a:r>
          </a:p>
          <a:p>
            <a:pPr marL="349250" lvl="1" indent="0">
              <a:buNone/>
              <a:tabLst>
                <a:tab pos="2400300" algn="l"/>
                <a:tab pos="2857500" algn="l"/>
                <a:tab pos="5197475" algn="l"/>
              </a:tabLst>
            </a:pPr>
            <a:br>
              <a:rPr lang="en-US" baseline="-25000" dirty="0">
                <a:cs typeface="Calibri"/>
              </a:rPr>
            </a:br>
            <a:endParaRPr lang="en-US" baseline="-25000" dirty="0"/>
          </a:p>
          <a:p>
            <a:r>
              <a:rPr lang="en-US" dirty="0"/>
              <a:t>Mathematically, a function is a set of ordered pairs</a:t>
            </a:r>
          </a:p>
          <a:p>
            <a:pPr marL="793750" lvl="2" indent="0">
              <a:buNone/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(loc(r1), d1),  (cargo(r1), nil),  (loc(c1), d1) ,  (loc(c2), d2)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br>
              <a:rPr lang="en-US" dirty="0">
                <a:solidFill>
                  <a:srgbClr val="000000"/>
                </a:solidFill>
                <a:latin typeface="Times New Roman" charset="0"/>
              </a:rPr>
            </a:br>
            <a:endParaRPr lang="en-US" baseline="-25000" dirty="0"/>
          </a:p>
          <a:p>
            <a:r>
              <a:rPr lang="en-US" dirty="0"/>
              <a:t>Equivalently, write it as a set of </a:t>
            </a:r>
            <a:r>
              <a:rPr lang="en-US" i="1" dirty="0"/>
              <a:t>ground positive literals</a:t>
            </a:r>
            <a:r>
              <a:rPr lang="en-US" dirty="0"/>
              <a:t> (or </a:t>
            </a:r>
            <a:r>
              <a:rPr lang="en-US" i="1" dirty="0"/>
              <a:t>ground atoms</a:t>
            </a:r>
            <a:r>
              <a:rPr lang="en-US" dirty="0"/>
              <a:t>):</a:t>
            </a:r>
          </a:p>
          <a:p>
            <a:pPr marL="457200" lvl="1" indent="0">
              <a:buNone/>
              <a:tabLst>
                <a:tab pos="1025525" algn="l"/>
              </a:tabLst>
            </a:pPr>
            <a:r>
              <a:rPr lang="en-US" i="1" dirty="0">
                <a:latin typeface="Times New Roman" charset="0"/>
              </a:rPr>
              <a:t>	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 cargo(r1)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nil,  loc(c1)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loc(c2)=d2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marL="800100" lvl="1" indent="-342900">
              <a:tabLst>
                <a:tab pos="102552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Here, we’re using ‘=’ as a predicate symbol</a:t>
            </a:r>
          </a:p>
        </p:txBody>
      </p:sp>
    </p:spTree>
    <p:extLst>
      <p:ext uri="{BB962C8B-B14F-4D97-AF65-F5344CB8AC3E}">
        <p14:creationId xmlns:p14="http://schemas.microsoft.com/office/powerpoint/2010/main" val="60748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5B19686-87EB-B843-87CB-0877B1357433}"/>
              </a:ext>
            </a:extLst>
          </p:cNvPr>
          <p:cNvGrpSpPr/>
          <p:nvPr/>
        </p:nvGrpSpPr>
        <p:grpSpPr>
          <a:xfrm>
            <a:off x="7517952" y="267905"/>
            <a:ext cx="3634638" cy="1354874"/>
            <a:chOff x="7026632" y="2112808"/>
            <a:chExt cx="3634638" cy="1354874"/>
          </a:xfrm>
        </p:grpSpPr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04AC1480-306F-3B44-90FB-323DA5C17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629CA7B2-BCB8-EF47-A30D-B49E1B2E6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86FA6CF-EDAC-264B-96E1-6F65CE9C782A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48" name="Line 853">
                <a:extLst>
                  <a:ext uri="{FF2B5EF4-FFF2-40B4-BE49-F238E27FC236}">
                    <a16:creationId xmlns:a16="http://schemas.microsoft.com/office/drawing/2014/main" id="{C162781E-F06B-7045-869B-7CC435CA0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A98BC79-111E-AF48-AB33-9D31CC2D6E2B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Freeform 860">
                <a:extLst>
                  <a:ext uri="{FF2B5EF4-FFF2-40B4-BE49-F238E27FC236}">
                    <a16:creationId xmlns:a16="http://schemas.microsoft.com/office/drawing/2014/main" id="{8533AEF7-9246-984A-8984-8404A20E3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1" name="Freeform 860">
                <a:extLst>
                  <a:ext uri="{FF2B5EF4-FFF2-40B4-BE49-F238E27FC236}">
                    <a16:creationId xmlns:a16="http://schemas.microsoft.com/office/drawing/2014/main" id="{A42FA216-A257-7C4D-ACC7-EEECDE93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B9543FF-A2C6-3649-A895-089B88A4FEAC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B51FE889-554F-8646-B933-AB028BB44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Freeform 860">
              <a:extLst>
                <a:ext uri="{FF2B5EF4-FFF2-40B4-BE49-F238E27FC236}">
                  <a16:creationId xmlns:a16="http://schemas.microsoft.com/office/drawing/2014/main" id="{CE695FA8-19A4-4348-B54B-EAC085033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3FCA986D-0625-4341-9B92-7E62D6F52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FD46678B-4C19-2F4A-8949-1B60E16A3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F7A67152-EA58-7C4D-99BA-32BFE291E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77D0344-0275-E048-8EB7-08C2BD05B931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5" name="Oval 859">
                <a:extLst>
                  <a:ext uri="{FF2B5EF4-FFF2-40B4-BE49-F238E27FC236}">
                    <a16:creationId xmlns:a16="http://schemas.microsoft.com/office/drawing/2014/main" id="{1003B506-3313-DC48-8828-92074C7599E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1">
                <a:extLst>
                  <a:ext uri="{FF2B5EF4-FFF2-40B4-BE49-F238E27FC236}">
                    <a16:creationId xmlns:a16="http://schemas.microsoft.com/office/drawing/2014/main" id="{6C5BE9F7-76B9-0D44-B3B4-2FCB3DB4FA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Oval 862">
                <a:extLst>
                  <a:ext uri="{FF2B5EF4-FFF2-40B4-BE49-F238E27FC236}">
                    <a16:creationId xmlns:a16="http://schemas.microsoft.com/office/drawing/2014/main" id="{EACEF789-1862-274E-BBD5-3B7C7EF18D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3">
                <a:extLst>
                  <a:ext uri="{FF2B5EF4-FFF2-40B4-BE49-F238E27FC236}">
                    <a16:creationId xmlns:a16="http://schemas.microsoft.com/office/drawing/2014/main" id="{569C358B-19F5-F24C-A371-77C7A9856F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8" name="Oval 863">
                <a:extLst>
                  <a:ext uri="{FF2B5EF4-FFF2-40B4-BE49-F238E27FC236}">
                    <a16:creationId xmlns:a16="http://schemas.microsoft.com/office/drawing/2014/main" id="{40504A3C-FEAC-D64B-9B5E-9C0C764A48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6E67FBD-0180-7049-BEA9-FA69153459F1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44" name="Freeform 860">
                  <a:extLst>
                    <a:ext uri="{FF2B5EF4-FFF2-40B4-BE49-F238E27FC236}">
                      <a16:creationId xmlns:a16="http://schemas.microsoft.com/office/drawing/2014/main" id="{5ADA0EAA-ABB1-FD4D-80D3-B3562151B0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Rectangle 864">
                  <a:extLst>
                    <a:ext uri="{FF2B5EF4-FFF2-40B4-BE49-F238E27FC236}">
                      <a16:creationId xmlns:a16="http://schemas.microsoft.com/office/drawing/2014/main" id="{2684D80E-FB0D-924B-8C2F-A77970B909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6" name="Freeform 865">
                  <a:extLst>
                    <a:ext uri="{FF2B5EF4-FFF2-40B4-BE49-F238E27FC236}">
                      <a16:creationId xmlns:a16="http://schemas.microsoft.com/office/drawing/2014/main" id="{549CD44D-60C0-4D4E-BC8A-1611AA312E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Freeform 866">
                  <a:extLst>
                    <a:ext uri="{FF2B5EF4-FFF2-40B4-BE49-F238E27FC236}">
                      <a16:creationId xmlns:a16="http://schemas.microsoft.com/office/drawing/2014/main" id="{AED7BBE3-F45C-D244-998D-4A4E02163E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6999E1E-3C1E-0345-B368-07BCC1F6E9C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31" name="Oval 878">
                  <a:extLst>
                    <a:ext uri="{FF2B5EF4-FFF2-40B4-BE49-F238E27FC236}">
                      <a16:creationId xmlns:a16="http://schemas.microsoft.com/office/drawing/2014/main" id="{F6903E97-F6F7-294A-A077-E64162EF1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2" name="Rectangle 880">
                  <a:extLst>
                    <a:ext uri="{FF2B5EF4-FFF2-40B4-BE49-F238E27FC236}">
                      <a16:creationId xmlns:a16="http://schemas.microsoft.com/office/drawing/2014/main" id="{439241F8-F0A9-2843-A9CB-522F82204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Oval 878">
                  <a:extLst>
                    <a:ext uri="{FF2B5EF4-FFF2-40B4-BE49-F238E27FC236}">
                      <a16:creationId xmlns:a16="http://schemas.microsoft.com/office/drawing/2014/main" id="{FE23267B-2796-DB4D-88E1-1D79CFB654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Line 881">
                  <a:extLst>
                    <a:ext uri="{FF2B5EF4-FFF2-40B4-BE49-F238E27FC236}">
                      <a16:creationId xmlns:a16="http://schemas.microsoft.com/office/drawing/2014/main" id="{F8B61FE8-454A-9947-B282-2CE8E49F23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Line 882">
                  <a:extLst>
                    <a:ext uri="{FF2B5EF4-FFF2-40B4-BE49-F238E27FC236}">
                      <a16:creationId xmlns:a16="http://schemas.microsoft.com/office/drawing/2014/main" id="{D3D366C8-0F9C-D944-B52B-6C2682E5A7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Rectangle 880">
                  <a:extLst>
                    <a:ext uri="{FF2B5EF4-FFF2-40B4-BE49-F238E27FC236}">
                      <a16:creationId xmlns:a16="http://schemas.microsoft.com/office/drawing/2014/main" id="{0B568A0F-3E4A-2A47-A6E1-5D94F2133D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Oval 878">
                  <a:extLst>
                    <a:ext uri="{FF2B5EF4-FFF2-40B4-BE49-F238E27FC236}">
                      <a16:creationId xmlns:a16="http://schemas.microsoft.com/office/drawing/2014/main" id="{A49E8DA6-48C8-E54A-B36C-D73F667913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Line 882">
                  <a:extLst>
                    <a:ext uri="{FF2B5EF4-FFF2-40B4-BE49-F238E27FC236}">
                      <a16:creationId xmlns:a16="http://schemas.microsoft.com/office/drawing/2014/main" id="{72311825-404B-5A4D-9B4A-2A39FF151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Line 882">
                  <a:extLst>
                    <a:ext uri="{FF2B5EF4-FFF2-40B4-BE49-F238E27FC236}">
                      <a16:creationId xmlns:a16="http://schemas.microsoft.com/office/drawing/2014/main" id="{1C6C7AE8-3812-5245-897F-C2BBE72EAF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4">
                  <a:extLst>
                    <a:ext uri="{FF2B5EF4-FFF2-40B4-BE49-F238E27FC236}">
                      <a16:creationId xmlns:a16="http://schemas.microsoft.com/office/drawing/2014/main" id="{89D6882F-B9B0-4E4E-B029-CC7D6A5B5E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Oval 885">
                  <a:extLst>
                    <a:ext uri="{FF2B5EF4-FFF2-40B4-BE49-F238E27FC236}">
                      <a16:creationId xmlns:a16="http://schemas.microsoft.com/office/drawing/2014/main" id="{5FC08C21-CA6F-D34A-9294-193D070E8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Line 881">
                  <a:extLst>
                    <a:ext uri="{FF2B5EF4-FFF2-40B4-BE49-F238E27FC236}">
                      <a16:creationId xmlns:a16="http://schemas.microsoft.com/office/drawing/2014/main" id="{B224CA6C-CB42-5441-9761-CF1E94D98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Line 882">
                  <a:extLst>
                    <a:ext uri="{FF2B5EF4-FFF2-40B4-BE49-F238E27FC236}">
                      <a16:creationId xmlns:a16="http://schemas.microsoft.com/office/drawing/2014/main" id="{7AD22DE7-E9BD-6C4B-BB01-36CC0E4605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73444BA-8829-6546-AB38-CC8BC180BB59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1" name="Line 853">
                <a:extLst>
                  <a:ext uri="{FF2B5EF4-FFF2-40B4-BE49-F238E27FC236}">
                    <a16:creationId xmlns:a16="http://schemas.microsoft.com/office/drawing/2014/main" id="{01C878FA-611D-B343-A520-8DA45B549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2" name="Rectangle 876">
                <a:extLst>
                  <a:ext uri="{FF2B5EF4-FFF2-40B4-BE49-F238E27FC236}">
                    <a16:creationId xmlns:a16="http://schemas.microsoft.com/office/drawing/2014/main" id="{AE50E57F-B019-BE4B-AA0E-0303C2D989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3" name="Rectangle 873">
                <a:extLst>
                  <a:ext uri="{FF2B5EF4-FFF2-40B4-BE49-F238E27FC236}">
                    <a16:creationId xmlns:a16="http://schemas.microsoft.com/office/drawing/2014/main" id="{8116F175-284E-4640-859A-FD95F3DDF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4" name="Freeform 875">
                <a:extLst>
                  <a:ext uri="{FF2B5EF4-FFF2-40B4-BE49-F238E27FC236}">
                    <a16:creationId xmlns:a16="http://schemas.microsoft.com/office/drawing/2014/main" id="{C8A98B0B-8A78-7348-B8B1-F6C864099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ED9ECC8-06AC-8841-8409-F6D2E5179ECA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7" name="Line 853">
                <a:extLst>
                  <a:ext uri="{FF2B5EF4-FFF2-40B4-BE49-F238E27FC236}">
                    <a16:creationId xmlns:a16="http://schemas.microsoft.com/office/drawing/2014/main" id="{03043C81-AE1D-CC41-AC93-C5C7CF086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6">
                <a:extLst>
                  <a:ext uri="{FF2B5EF4-FFF2-40B4-BE49-F238E27FC236}">
                    <a16:creationId xmlns:a16="http://schemas.microsoft.com/office/drawing/2014/main" id="{7327ED9D-1CA1-134F-9B75-99EDCE7709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9" name="Rectangle 873">
                <a:extLst>
                  <a:ext uri="{FF2B5EF4-FFF2-40B4-BE49-F238E27FC236}">
                    <a16:creationId xmlns:a16="http://schemas.microsoft.com/office/drawing/2014/main" id="{3C89DBBE-2159-764B-898F-A8A7F860E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70" name="Freeform 875">
                <a:extLst>
                  <a:ext uri="{FF2B5EF4-FFF2-40B4-BE49-F238E27FC236}">
                    <a16:creationId xmlns:a16="http://schemas.microsoft.com/office/drawing/2014/main" id="{176AFF68-7906-4743-8F6C-56D2F5BC5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58" y="101601"/>
            <a:ext cx="8084253" cy="574579"/>
          </a:xfrm>
        </p:spPr>
        <p:txBody>
          <a:bodyPr>
            <a:noAutofit/>
          </a:bodyPr>
          <a:lstStyle/>
          <a:p>
            <a:r>
              <a:rPr lang="en-US" sz="3200" b="1" dirty="0"/>
              <a:t>Action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383" y="803190"/>
            <a:ext cx="5519292" cy="5738446"/>
          </a:xfrm>
        </p:spPr>
        <p:txBody>
          <a:bodyPr>
            <a:normAutofit lnSpcReduction="10000"/>
          </a:bodyPr>
          <a:lstStyle/>
          <a:p>
            <a:r>
              <a:rPr lang="it-IT" dirty="0">
                <a:cs typeface="Times New Roman"/>
              </a:rPr>
              <a:t>Action </a:t>
            </a:r>
            <a:r>
              <a:rPr lang="it-IT" i="1" dirty="0" err="1">
                <a:cs typeface="Times New Roman"/>
              </a:rPr>
              <a:t>schema (</a:t>
            </a:r>
            <a:r>
              <a:rPr lang="it-IT" dirty="0" err="1">
                <a:cs typeface="Times New Roman"/>
              </a:rPr>
              <a:t>or </a:t>
            </a:r>
            <a:r>
              <a:rPr lang="it-IT" i="1" dirty="0" err="1">
                <a:cs typeface="Times New Roman"/>
              </a:rPr>
              <a:t>template</a:t>
            </a:r>
            <a:r>
              <a:rPr lang="it-IT" dirty="0" err="1">
                <a:cs typeface="Times New Roman"/>
              </a:rPr>
              <a:t>)</a:t>
            </a:r>
            <a:r>
              <a:rPr lang="it-IT" dirty="0">
                <a:cs typeface="Times New Roman"/>
              </a:rPr>
              <a:t>: </a:t>
            </a:r>
            <a:r>
              <a:rPr lang="it-IT" dirty="0" err="1">
                <a:cs typeface="Times New Roman"/>
              </a:rPr>
              <a:t>parameterized</a:t>
            </a:r>
            <a:r>
              <a:rPr lang="it-IT" dirty="0">
                <a:cs typeface="Times New Roman"/>
              </a:rPr>
              <a:t> set of </a:t>
            </a:r>
            <a:r>
              <a:rPr lang="it-IT" dirty="0" err="1">
                <a:cs typeface="Times New Roman"/>
              </a:rPr>
              <a:t>actions</a:t>
            </a:r>
            <a:endParaRPr lang="it-IT" baseline="-25000" dirty="0"/>
          </a:p>
          <a:p>
            <a:pPr marL="404813" lvl="1" indent="0">
              <a:buNone/>
            </a:pPr>
            <a:r>
              <a:rPr lang="it-IT" dirty="0"/>
              <a:t>α = (head, </a:t>
            </a:r>
            <a:r>
              <a:rPr lang="it-IT" dirty="0" err="1"/>
              <a:t>pre</a:t>
            </a:r>
            <a:r>
              <a:rPr lang="it-IT" dirty="0"/>
              <a:t>, </a:t>
            </a:r>
            <a:r>
              <a:rPr lang="it-IT" dirty="0" err="1"/>
              <a:t>eff</a:t>
            </a:r>
            <a:r>
              <a:rPr lang="it-IT" dirty="0"/>
              <a:t>, </a:t>
            </a:r>
            <a:r>
              <a:rPr lang="it-IT" dirty="0" err="1"/>
              <a:t>cost</a:t>
            </a:r>
            <a:r>
              <a:rPr lang="it-IT" dirty="0"/>
              <a:t>)</a:t>
            </a:r>
            <a:endParaRPr lang="it-IT" baseline="-25000" dirty="0"/>
          </a:p>
          <a:p>
            <a:pPr lvl="1"/>
            <a:r>
              <a:rPr lang="it-IT" dirty="0"/>
              <a:t>head:  </a:t>
            </a:r>
            <a:r>
              <a:rPr lang="it-IT" i="1" dirty="0" err="1"/>
              <a:t>name</a:t>
            </a:r>
            <a:r>
              <a:rPr lang="it-IT" i="1" dirty="0"/>
              <a:t>, </a:t>
            </a:r>
            <a:r>
              <a:rPr lang="it-IT" i="1" dirty="0" err="1"/>
              <a:t>parameters</a:t>
            </a:r>
            <a:endParaRPr lang="en-US" baseline="-25000" dirty="0"/>
          </a:p>
          <a:p>
            <a:pPr lvl="1"/>
            <a:r>
              <a:rPr lang="it-IT" dirty="0" err="1"/>
              <a:t>pre</a:t>
            </a:r>
            <a:r>
              <a:rPr lang="it-IT" dirty="0"/>
              <a:t>:  </a:t>
            </a:r>
            <a:r>
              <a:rPr lang="it-IT" i="1" dirty="0" err="1"/>
              <a:t>precondition</a:t>
            </a:r>
            <a:r>
              <a:rPr lang="it-IT" dirty="0"/>
              <a:t> </a:t>
            </a:r>
            <a:r>
              <a:rPr lang="it-IT" dirty="0" err="1"/>
              <a:t>literals</a:t>
            </a:r>
            <a:endParaRPr lang="en-US" baseline="-25000" dirty="0"/>
          </a:p>
          <a:p>
            <a:pPr lvl="1"/>
            <a:r>
              <a:rPr lang="it-IT" dirty="0" err="1"/>
              <a:t>eff</a:t>
            </a:r>
            <a:r>
              <a:rPr lang="it-IT" dirty="0"/>
              <a:t>:  </a:t>
            </a:r>
            <a:r>
              <a:rPr lang="it-IT" i="1" dirty="0" err="1"/>
              <a:t>effect</a:t>
            </a:r>
            <a:r>
              <a:rPr lang="it-IT" i="1" dirty="0"/>
              <a:t> </a:t>
            </a:r>
            <a:r>
              <a:rPr lang="it-IT" dirty="0" err="1"/>
              <a:t>literals</a:t>
            </a:r>
            <a:endParaRPr lang="it-IT" i="1" baseline="-25000" dirty="0"/>
          </a:p>
          <a:p>
            <a:pPr lvl="1"/>
            <a:r>
              <a:rPr lang="it-IT" dirty="0" err="1"/>
              <a:t>cost</a:t>
            </a:r>
            <a:r>
              <a:rPr lang="it-IT" dirty="0"/>
              <a:t>: </a:t>
            </a:r>
            <a:r>
              <a:rPr lang="it-IT" i="1" dirty="0"/>
              <a:t>a </a:t>
            </a:r>
            <a:r>
              <a:rPr lang="it-IT" i="1" dirty="0" err="1"/>
              <a:t>number</a:t>
            </a:r>
            <a:r>
              <a:rPr lang="it-IT" dirty="0"/>
              <a:t>  (optional, default </a:t>
            </a:r>
            <a:r>
              <a:rPr lang="it-IT" dirty="0" err="1"/>
              <a:t>is</a:t>
            </a:r>
            <a:r>
              <a:rPr lang="it-IT" dirty="0"/>
              <a:t> 1)</a:t>
            </a:r>
            <a:endParaRPr lang="it-IT" baseline="-25000" dirty="0"/>
          </a:p>
          <a:p>
            <a:r>
              <a:rPr lang="it-IT" dirty="0"/>
              <a:t>e.g., </a:t>
            </a:r>
          </a:p>
          <a:p>
            <a:pPr lvl="1"/>
            <a:r>
              <a:rPr lang="it-IT" dirty="0"/>
              <a:t>head = </a:t>
            </a:r>
            <a:r>
              <a:rPr lang="en-US" dirty="0">
                <a:latin typeface="Calibri"/>
              </a:rPr>
              <a:t>take</a:t>
            </a:r>
            <a:r>
              <a:rPr lang="en-US" dirty="0"/>
              <a:t>(</a:t>
            </a:r>
            <a:r>
              <a:rPr lang="en-US" i="1" dirty="0" err="1"/>
              <a:t>r,l,c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pre = {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cs typeface="Times New Roman"/>
              </a:rPr>
              <a:t>(</a:t>
            </a:r>
            <a:r>
              <a:rPr lang="ro-RO" i="1" dirty="0">
                <a:cs typeface="Times New Roman"/>
              </a:rPr>
              <a:t>r</a:t>
            </a:r>
            <a:r>
              <a:rPr lang="ro-RO" dirty="0"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cs typeface="Times New Roman"/>
              </a:rPr>
              <a:t>(</a:t>
            </a:r>
            <a:r>
              <a:rPr lang="en-US" i="1" dirty="0"/>
              <a:t>r</a:t>
            </a:r>
            <a:r>
              <a:rPr lang="en-US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i="1" dirty="0"/>
              <a:t>l</a:t>
            </a:r>
            <a:r>
              <a:rPr lang="en-US" dirty="0"/>
              <a:t>}</a:t>
            </a:r>
          </a:p>
          <a:p>
            <a:pPr lvl="1"/>
            <a:r>
              <a:rPr lang="en-US" dirty="0"/>
              <a:t>eff = {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cs typeface="Times New Roman"/>
              </a:rPr>
              <a:t>(</a:t>
            </a:r>
            <a:r>
              <a:rPr lang="ro-RO" i="1" dirty="0">
                <a:cs typeface="Times New Roman"/>
              </a:rPr>
              <a:t>r</a:t>
            </a:r>
            <a:r>
              <a:rPr lang="ro-RO" dirty="0">
                <a:cs typeface="Times New Roman"/>
              </a:rPr>
              <a:t>)</a:t>
            </a:r>
            <a:r>
              <a:rPr lang="ro-RO" dirty="0"/>
              <a:t>=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cs typeface="Times New Roman"/>
              </a:rPr>
              <a:t>(</a:t>
            </a:r>
            <a:r>
              <a:rPr lang="ro-RO" i="1" dirty="0"/>
              <a:t>c</a:t>
            </a:r>
            <a:r>
              <a:rPr lang="ro-RO" dirty="0"/>
              <a:t>)=</a:t>
            </a:r>
            <a:r>
              <a:rPr lang="ro-RO" i="1" dirty="0"/>
              <a:t>r</a:t>
            </a:r>
            <a:r>
              <a:rPr lang="en-US" dirty="0"/>
              <a:t>}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</a:rPr>
              <a:t>Each parameter has a range of possible values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</a:rPr>
              <a:t>:</a:t>
            </a:r>
            <a:endParaRPr lang="en-US" baseline="-25000" dirty="0"/>
          </a:p>
          <a:p>
            <a:pPr lvl="1"/>
            <a:r>
              <a:rPr lang="en-US" dirty="0"/>
              <a:t>Range(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Range(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766968" y="1920457"/>
            <a:ext cx="4079209" cy="4600349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 err="1"/>
              <a:t>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ro-RO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r</a:t>
            </a:r>
            <a:r>
              <a:rPr lang="ro-RO" dirty="0">
                <a:latin typeface="Times New Roman"/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en-US" i="1" dirty="0"/>
              <a:t>r</a:t>
            </a:r>
            <a:r>
              <a:rPr lang="en-US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c</a:t>
            </a:r>
            <a:r>
              <a:rPr lang="ro-RO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r</a:t>
            </a:r>
            <a:r>
              <a:rPr lang="ro-RO" dirty="0">
                <a:latin typeface="Times New Roman"/>
                <a:cs typeface="Times New Roman"/>
              </a:rPr>
              <a:t>)</a:t>
            </a:r>
            <a:r>
              <a:rPr lang="ro-RO" dirty="0"/>
              <a:t>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/>
              <a:t>c</a:t>
            </a:r>
            <a:r>
              <a:rPr lang="ro-RO" dirty="0"/>
              <a:t>) ← </a:t>
            </a:r>
            <a:r>
              <a:rPr lang="ro-RO" i="1" dirty="0"/>
              <a:t>r</a:t>
            </a:r>
            <a:br>
              <a:rPr lang="en-US" i="1" baseline="-25000" dirty="0"/>
            </a:br>
            <a:endParaRPr lang="ro-RO" i="1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ro-RO" i="1" dirty="0"/>
              <a:t>c</a:t>
            </a:r>
            <a:r>
              <a:rPr lang="ro-RO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i="1" dirty="0"/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/>
              <a:t>eff: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r</a:t>
            </a:r>
            <a:r>
              <a:rPr lang="ro-RO" dirty="0">
                <a:latin typeface="Times New Roman"/>
                <a:cs typeface="Times New Roman"/>
              </a:rPr>
              <a:t>)</a:t>
            </a:r>
            <a:r>
              <a:rPr lang="ro-RO" dirty="0"/>
              <a:t> ← </a:t>
            </a:r>
            <a:r>
              <a:rPr lang="ro-RO" dirty="0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c</a:t>
            </a:r>
            <a:r>
              <a:rPr lang="ro-RO" dirty="0"/>
              <a:t>) ← </a:t>
            </a:r>
            <a:r>
              <a:rPr lang="ro-RO" i="1" dirty="0"/>
              <a:t>l</a:t>
            </a:r>
            <a:br>
              <a:rPr lang="en-US" i="1" baseline="-25000" dirty="0"/>
            </a:br>
            <a:endParaRPr lang="en-US" i="1" baseline="-25000" dirty="0"/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r </a:t>
            </a:r>
            <a:r>
              <a:rPr lang="en-US" dirty="0"/>
              <a:t>∈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0" indent="0">
              <a:spcBef>
                <a:spcPts val="600"/>
              </a:spcBef>
              <a:buNone/>
              <a:tabLst>
                <a:tab pos="681038" algn="l"/>
                <a:tab pos="4338638" algn="l"/>
              </a:tabLst>
            </a:pP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l,m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∈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681038" algn="l"/>
                <a:tab pos="4338638" algn="l"/>
              </a:tabLst>
            </a:pP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∈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BB6259-6702-C4A4-B567-740E5E3131E9}"/>
              </a:ext>
            </a:extLst>
          </p:cNvPr>
          <p:cNvCxnSpPr>
            <a:cxnSpLocks/>
          </p:cNvCxnSpPr>
          <p:nvPr/>
        </p:nvCxnSpPr>
        <p:spPr>
          <a:xfrm flipV="1">
            <a:off x="7334533" y="2758417"/>
            <a:ext cx="1342663" cy="40511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CD88921-34CE-0651-FF1F-5D8322DC3CC6}"/>
              </a:ext>
            </a:extLst>
          </p:cNvPr>
          <p:cNvSpPr txBox="1"/>
          <p:nvPr/>
        </p:nvSpPr>
        <p:spPr>
          <a:xfrm>
            <a:off x="6270329" y="2995669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the </a:t>
            </a:r>
            <a:r>
              <a:rPr lang="en-US" i="1" dirty="0">
                <a:latin typeface="Times New Roman" panose="02020603050405020304" pitchFamily="18" charset="0"/>
              </a:rPr>
              <a:t>target </a:t>
            </a:r>
            <a:br>
              <a:rPr lang="en-US" i="1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of the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assignment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3148F-CA7D-0595-12CB-046495924E00}"/>
              </a:ext>
            </a:extLst>
          </p:cNvPr>
          <p:cNvSpPr txBox="1"/>
          <p:nvPr/>
        </p:nvSpPr>
        <p:spPr>
          <a:xfrm>
            <a:off x="5284200" y="1793353"/>
            <a:ext cx="2661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We’ll usually write it more like pseudocode:</a:t>
            </a:r>
          </a:p>
        </p:txBody>
      </p:sp>
    </p:spTree>
    <p:extLst>
      <p:ext uri="{BB962C8B-B14F-4D97-AF65-F5344CB8AC3E}">
        <p14:creationId xmlns:p14="http://schemas.microsoft.com/office/powerpoint/2010/main" val="2560203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24178"/>
            <a:ext cx="8839200" cy="677332"/>
          </a:xfrm>
        </p:spPr>
        <p:txBody>
          <a:bodyPr>
            <a:normAutofit/>
          </a:bodyPr>
          <a:lstStyle/>
          <a:p>
            <a:r>
              <a:rPr lang="en-US" sz="3200" b="1" dirty="0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049" y="931157"/>
            <a:ext cx="5030986" cy="5770194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i="1" dirty="0">
                <a:latin typeface="Monotype Corsiva"/>
              </a:rPr>
              <a:t> 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dirty="0"/>
              <a:t>= set of action schemas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/>
              <a:t>r</a:t>
            </a:r>
            <a:r>
              <a:rPr lang="en-US" dirty="0"/>
              <a:t>)=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c)=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r</a:t>
            </a:r>
            <a:br>
              <a:rPr lang="ro-RO" i="1" baseline="-25000" dirty="0"/>
            </a:b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c</a:t>
            </a:r>
            <a:r>
              <a:rPr lang="ro-RO" dirty="0">
                <a:latin typeface="Times New Roman" charset="0"/>
              </a:rPr>
              <a:t>)=</a:t>
            </a:r>
            <a:r>
              <a:rPr lang="ro-RO" i="1" dirty="0">
                <a:latin typeface="Times New Roman" charset="0"/>
              </a:rPr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dirty="0" err="1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l</a:t>
            </a:r>
            <a:br>
              <a:rPr lang="en-US" i="1" dirty="0"/>
            </a:b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r </a:t>
            </a:r>
            <a:r>
              <a:rPr lang="en-US" dirty="0"/>
              <a:t>∈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 err="1"/>
              <a:t>l,m</a:t>
            </a:r>
            <a:r>
              <a:rPr lang="en-US" i="1" dirty="0"/>
              <a:t>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c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0548" y="958135"/>
            <a:ext cx="6166673" cy="4142048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/>
              <a:t>Action: </a:t>
            </a:r>
            <a:r>
              <a:rPr lang="en-US" i="1" dirty="0"/>
              <a:t>ground</a:t>
            </a:r>
            <a:r>
              <a:rPr lang="en-US" dirty="0"/>
              <a:t> </a:t>
            </a:r>
            <a:r>
              <a:rPr lang="en-US" i="1" dirty="0"/>
              <a:t>instance </a:t>
            </a:r>
            <a:r>
              <a:rPr lang="en-US" dirty="0"/>
              <a:t>of an </a:t>
            </a:r>
            <a:r>
              <a:rPr lang="el-GR" i="1" dirty="0"/>
              <a:t>α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dirty="0">
                <a:latin typeface="Monotype Corsiva"/>
                <a:cs typeface="Monotype Corsiva"/>
              </a:rPr>
              <a:t>A</a:t>
            </a:r>
          </a:p>
          <a:p>
            <a:pPr lvl="1">
              <a:tabLst>
                <a:tab pos="227013" algn="l"/>
              </a:tabLst>
            </a:pPr>
            <a:r>
              <a:rPr lang="en-US" dirty="0">
                <a:cs typeface="Times New Roman"/>
              </a:rPr>
              <a:t>replace each parameter with something in its range</a:t>
            </a:r>
            <a:endParaRPr lang="en-US" dirty="0">
              <a:latin typeface="Calibri"/>
              <a:cs typeface="Times New Roman"/>
            </a:endParaRPr>
          </a:p>
          <a:p>
            <a:pPr>
              <a:tabLst>
                <a:tab pos="227013" algn="l"/>
              </a:tabLst>
            </a:pPr>
            <a:r>
              <a:rPr lang="en-US" i="1" dirty="0">
                <a:ea typeface="Calibri"/>
                <a:cs typeface="Times New Roman"/>
              </a:rPr>
              <a:t>A </a:t>
            </a:r>
            <a:r>
              <a:rPr lang="en-US" dirty="0">
                <a:ea typeface="Calibri"/>
                <a:cs typeface="Times New Roman"/>
              </a:rPr>
              <a:t>= {all actions we can get from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br>
              <a:rPr lang="en-US" dirty="0">
                <a:ea typeface="Calibri"/>
                <a:cs typeface="Times New Roman"/>
              </a:rPr>
            </a:br>
            <a:r>
              <a:rPr lang="en-US" dirty="0">
                <a:ea typeface="Calibri"/>
                <a:cs typeface="Times New Roman"/>
              </a:rPr>
              <a:t>   </a:t>
            </a:r>
            <a:r>
              <a:rPr lang="en-US" baseline="-25000" dirty="0">
                <a:ea typeface="Calibri"/>
                <a:cs typeface="Times New Roman"/>
              </a:rPr>
              <a:t> </a:t>
            </a:r>
            <a:r>
              <a:rPr lang="en-US" dirty="0">
                <a:ea typeface="Calibri"/>
                <a:cs typeface="Times New Roman"/>
              </a:rPr>
              <a:t>= {all ground instances of members of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br>
              <a:rPr lang="en-US" baseline="-25000" dirty="0">
                <a:ea typeface="Calibri"/>
                <a:cs typeface="Times New Roman"/>
              </a:rPr>
            </a:br>
            <a:endParaRPr lang="en-US" i="1" baseline="-25000" dirty="0">
              <a:ea typeface="Calibri"/>
              <a:cs typeface="Times New Roman"/>
            </a:endParaRPr>
          </a:p>
          <a:p>
            <a:pPr marL="404813" lvl="1" indent="0">
              <a:buNone/>
            </a:pPr>
            <a:r>
              <a:rPr lang="en-US" dirty="0">
                <a:latin typeface="Calibri"/>
              </a:rPr>
              <a:t>move(r1,d1,d2)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adjacent(d1,d2)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d2</a:t>
            </a:r>
            <a:endParaRPr lang="en-US" baseline="-25000" dirty="0"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F1DD73-64D9-0F4E-AB69-4DC2F97D7297}"/>
              </a:ext>
            </a:extLst>
          </p:cNvPr>
          <p:cNvGrpSpPr/>
          <p:nvPr/>
        </p:nvGrpSpPr>
        <p:grpSpPr>
          <a:xfrm>
            <a:off x="6410900" y="4336216"/>
            <a:ext cx="3634638" cy="1354874"/>
            <a:chOff x="7026632" y="2112808"/>
            <a:chExt cx="3634638" cy="1354874"/>
          </a:xfrm>
        </p:grpSpPr>
        <p:sp>
          <p:nvSpPr>
            <p:cNvPr id="11" name="Rectangle 891">
              <a:extLst>
                <a:ext uri="{FF2B5EF4-FFF2-40B4-BE49-F238E27FC236}">
                  <a16:creationId xmlns:a16="http://schemas.microsoft.com/office/drawing/2014/main" id="{6A7BAAE1-1E88-6640-A939-547D7EDDE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Rectangle 891">
              <a:extLst>
                <a:ext uri="{FF2B5EF4-FFF2-40B4-BE49-F238E27FC236}">
                  <a16:creationId xmlns:a16="http://schemas.microsoft.com/office/drawing/2014/main" id="{3A5C44D8-3EE3-4F45-BC76-1E1C330B5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EB1E62-EAEF-4F47-B0E4-714D0881359A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56" name="Line 853">
                <a:extLst>
                  <a:ext uri="{FF2B5EF4-FFF2-40B4-BE49-F238E27FC236}">
                    <a16:creationId xmlns:a16="http://schemas.microsoft.com/office/drawing/2014/main" id="{3BECFC15-6832-624E-BAF5-FF47E8897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E67F959-5113-EF44-8573-C836F94FAC47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 860">
                <a:extLst>
                  <a:ext uri="{FF2B5EF4-FFF2-40B4-BE49-F238E27FC236}">
                    <a16:creationId xmlns:a16="http://schemas.microsoft.com/office/drawing/2014/main" id="{898158C2-2780-2A46-AE6E-280F99BBB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Freeform 860">
                <a:extLst>
                  <a:ext uri="{FF2B5EF4-FFF2-40B4-BE49-F238E27FC236}">
                    <a16:creationId xmlns:a16="http://schemas.microsoft.com/office/drawing/2014/main" id="{EF598788-3027-2E45-9E7F-5C6C9E909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4BDC72D-CBE6-564D-891E-7C3FB6C5FA65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860">
              <a:extLst>
                <a:ext uri="{FF2B5EF4-FFF2-40B4-BE49-F238E27FC236}">
                  <a16:creationId xmlns:a16="http://schemas.microsoft.com/office/drawing/2014/main" id="{381AB6BD-A17E-D143-A995-48F766522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" name="Freeform 860">
              <a:extLst>
                <a:ext uri="{FF2B5EF4-FFF2-40B4-BE49-F238E27FC236}">
                  <a16:creationId xmlns:a16="http://schemas.microsoft.com/office/drawing/2014/main" id="{57F51A04-456A-6244-9699-F9CD27F8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Line 853">
              <a:extLst>
                <a:ext uri="{FF2B5EF4-FFF2-40B4-BE49-F238E27FC236}">
                  <a16:creationId xmlns:a16="http://schemas.microsoft.com/office/drawing/2014/main" id="{132E5BF2-22B1-E04E-B797-09668054B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18" name="Line 853">
              <a:extLst>
                <a:ext uri="{FF2B5EF4-FFF2-40B4-BE49-F238E27FC236}">
                  <a16:creationId xmlns:a16="http://schemas.microsoft.com/office/drawing/2014/main" id="{2D30C0B2-EBA1-1449-B985-BBE546EBF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19" name="Line 853">
              <a:extLst>
                <a:ext uri="{FF2B5EF4-FFF2-40B4-BE49-F238E27FC236}">
                  <a16:creationId xmlns:a16="http://schemas.microsoft.com/office/drawing/2014/main" id="{A04A8118-E156-664B-A51B-CA63DF62A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56C0278-475A-2F4D-9833-F3B24A7AAB88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1" name="Oval 859">
                <a:extLst>
                  <a:ext uri="{FF2B5EF4-FFF2-40B4-BE49-F238E27FC236}">
                    <a16:creationId xmlns:a16="http://schemas.microsoft.com/office/drawing/2014/main" id="{4CD95977-1775-0249-B0E2-1019697BD7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61">
                <a:extLst>
                  <a:ext uri="{FF2B5EF4-FFF2-40B4-BE49-F238E27FC236}">
                    <a16:creationId xmlns:a16="http://schemas.microsoft.com/office/drawing/2014/main" id="{2CC1DF4C-E9B7-614B-815E-FACB63E810B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Oval 862">
                <a:extLst>
                  <a:ext uri="{FF2B5EF4-FFF2-40B4-BE49-F238E27FC236}">
                    <a16:creationId xmlns:a16="http://schemas.microsoft.com/office/drawing/2014/main" id="{E7A4EC12-117C-0C42-A372-9C90EB2C3B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Oval 863">
                <a:extLst>
                  <a:ext uri="{FF2B5EF4-FFF2-40B4-BE49-F238E27FC236}">
                    <a16:creationId xmlns:a16="http://schemas.microsoft.com/office/drawing/2014/main" id="{EDB2EBF2-5008-5446-A69F-7B9FE0139C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Oval 863">
                <a:extLst>
                  <a:ext uri="{FF2B5EF4-FFF2-40B4-BE49-F238E27FC236}">
                    <a16:creationId xmlns:a16="http://schemas.microsoft.com/office/drawing/2014/main" id="{356C6951-CA8B-1E44-A29B-924C481681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24EC5CA-C362-974A-977D-15A35EB7C22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51" name="Freeform 860">
                  <a:extLst>
                    <a:ext uri="{FF2B5EF4-FFF2-40B4-BE49-F238E27FC236}">
                      <a16:creationId xmlns:a16="http://schemas.microsoft.com/office/drawing/2014/main" id="{52FFA6AF-7E8C-1848-B1B2-CEC737A8D1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2" name="Rectangle 864">
                  <a:extLst>
                    <a:ext uri="{FF2B5EF4-FFF2-40B4-BE49-F238E27FC236}">
                      <a16:creationId xmlns:a16="http://schemas.microsoft.com/office/drawing/2014/main" id="{7CEE8566-875E-F649-A9EF-24610E5D7F8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53" name="Freeform 865">
                  <a:extLst>
                    <a:ext uri="{FF2B5EF4-FFF2-40B4-BE49-F238E27FC236}">
                      <a16:creationId xmlns:a16="http://schemas.microsoft.com/office/drawing/2014/main" id="{4272E9C7-6D32-6C41-8151-391E142A7E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5" name="Freeform 866">
                  <a:extLst>
                    <a:ext uri="{FF2B5EF4-FFF2-40B4-BE49-F238E27FC236}">
                      <a16:creationId xmlns:a16="http://schemas.microsoft.com/office/drawing/2014/main" id="{224C8FC5-5372-B94C-8CCD-940030C37F0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6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2B18171-26F3-0342-AEAD-20951BCF0B4C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6BC58D59-F0F2-5C4C-B5A7-37050FD35B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Rectangle 880">
                  <a:extLst>
                    <a:ext uri="{FF2B5EF4-FFF2-40B4-BE49-F238E27FC236}">
                      <a16:creationId xmlns:a16="http://schemas.microsoft.com/office/drawing/2014/main" id="{9E3B60CF-523B-EA4A-86A4-5743057D9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Oval 878">
                  <a:extLst>
                    <a:ext uri="{FF2B5EF4-FFF2-40B4-BE49-F238E27FC236}">
                      <a16:creationId xmlns:a16="http://schemas.microsoft.com/office/drawing/2014/main" id="{10A0D66E-F48D-7C41-81E1-6251A27CC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Line 881">
                  <a:extLst>
                    <a:ext uri="{FF2B5EF4-FFF2-40B4-BE49-F238E27FC236}">
                      <a16:creationId xmlns:a16="http://schemas.microsoft.com/office/drawing/2014/main" id="{A621BAB0-1EB9-5C49-926B-E35265C4B2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Line 882">
                  <a:extLst>
                    <a:ext uri="{FF2B5EF4-FFF2-40B4-BE49-F238E27FC236}">
                      <a16:creationId xmlns:a16="http://schemas.microsoft.com/office/drawing/2014/main" id="{97119962-0344-0E4A-AB18-DFFA1AB85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80">
                  <a:extLst>
                    <a:ext uri="{FF2B5EF4-FFF2-40B4-BE49-F238E27FC236}">
                      <a16:creationId xmlns:a16="http://schemas.microsoft.com/office/drawing/2014/main" id="{53E8FF32-9B62-6F48-9D9C-5FD0F90C1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Oval 878">
                  <a:extLst>
                    <a:ext uri="{FF2B5EF4-FFF2-40B4-BE49-F238E27FC236}">
                      <a16:creationId xmlns:a16="http://schemas.microsoft.com/office/drawing/2014/main" id="{E1F17E01-0847-9B45-9021-272EF9D22A0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Line 882">
                  <a:extLst>
                    <a:ext uri="{FF2B5EF4-FFF2-40B4-BE49-F238E27FC236}">
                      <a16:creationId xmlns:a16="http://schemas.microsoft.com/office/drawing/2014/main" id="{AB0E415E-B839-8342-92C4-D420AD98B6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Line 882">
                  <a:extLst>
                    <a:ext uri="{FF2B5EF4-FFF2-40B4-BE49-F238E27FC236}">
                      <a16:creationId xmlns:a16="http://schemas.microsoft.com/office/drawing/2014/main" id="{89FE9D2E-1118-3544-9916-9FDBD1EF4D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" name="Line 884">
                  <a:extLst>
                    <a:ext uri="{FF2B5EF4-FFF2-40B4-BE49-F238E27FC236}">
                      <a16:creationId xmlns:a16="http://schemas.microsoft.com/office/drawing/2014/main" id="{A857CBB9-DEBB-724D-8D93-BA2C4FF8B5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Oval 885">
                  <a:extLst>
                    <a:ext uri="{FF2B5EF4-FFF2-40B4-BE49-F238E27FC236}">
                      <a16:creationId xmlns:a16="http://schemas.microsoft.com/office/drawing/2014/main" id="{E671AA4D-013B-AC43-A279-04299DA5D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9" name="Line 881">
                  <a:extLst>
                    <a:ext uri="{FF2B5EF4-FFF2-40B4-BE49-F238E27FC236}">
                      <a16:creationId xmlns:a16="http://schemas.microsoft.com/office/drawing/2014/main" id="{35CC67C3-5434-8341-8205-A9DB067F10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0" name="Line 882">
                  <a:extLst>
                    <a:ext uri="{FF2B5EF4-FFF2-40B4-BE49-F238E27FC236}">
                      <a16:creationId xmlns:a16="http://schemas.microsoft.com/office/drawing/2014/main" id="{A74D8402-F36B-C440-971E-3FED9D9526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D746000-8CA0-F94F-9AEA-886CB713E26C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27" name="Line 853">
                <a:extLst>
                  <a:ext uri="{FF2B5EF4-FFF2-40B4-BE49-F238E27FC236}">
                    <a16:creationId xmlns:a16="http://schemas.microsoft.com/office/drawing/2014/main" id="{1159A92B-B086-944A-9EE1-D22868BF6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8" name="Rectangle 876">
                <a:extLst>
                  <a:ext uri="{FF2B5EF4-FFF2-40B4-BE49-F238E27FC236}">
                    <a16:creationId xmlns:a16="http://schemas.microsoft.com/office/drawing/2014/main" id="{D1D9B71C-3382-FD49-A20F-95D2C79D54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" name="Rectangle 873">
                <a:extLst>
                  <a:ext uri="{FF2B5EF4-FFF2-40B4-BE49-F238E27FC236}">
                    <a16:creationId xmlns:a16="http://schemas.microsoft.com/office/drawing/2014/main" id="{C6A4BF23-470F-0C4B-B460-6D44F7B39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0" name="Freeform 875">
                <a:extLst>
                  <a:ext uri="{FF2B5EF4-FFF2-40B4-BE49-F238E27FC236}">
                    <a16:creationId xmlns:a16="http://schemas.microsoft.com/office/drawing/2014/main" id="{C60FAEE3-4F44-0E49-8CF8-6BB711E14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6034652-749F-A849-8DC9-CDE985E0BD34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23" name="Line 853">
                <a:extLst>
                  <a:ext uri="{FF2B5EF4-FFF2-40B4-BE49-F238E27FC236}">
                    <a16:creationId xmlns:a16="http://schemas.microsoft.com/office/drawing/2014/main" id="{76695021-5BE3-0D47-8694-2F8A3D775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" name="Rectangle 876">
                <a:extLst>
                  <a:ext uri="{FF2B5EF4-FFF2-40B4-BE49-F238E27FC236}">
                    <a16:creationId xmlns:a16="http://schemas.microsoft.com/office/drawing/2014/main" id="{E72AB134-55BC-314A-9AE1-9695F7C70E7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5" name="Rectangle 873">
                <a:extLst>
                  <a:ext uri="{FF2B5EF4-FFF2-40B4-BE49-F238E27FC236}">
                    <a16:creationId xmlns:a16="http://schemas.microsoft.com/office/drawing/2014/main" id="{CE008996-774A-6244-8A08-FAE24FE2C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6" name="Freeform 875">
                <a:extLst>
                  <a:ext uri="{FF2B5EF4-FFF2-40B4-BE49-F238E27FC236}">
                    <a16:creationId xmlns:a16="http://schemas.microsoft.com/office/drawing/2014/main" id="{9B22D0C2-F371-0B42-B9E4-CCDC0EF0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2122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24178"/>
            <a:ext cx="8839200" cy="677332"/>
          </a:xfrm>
        </p:spPr>
        <p:txBody>
          <a:bodyPr>
            <a:normAutofit/>
          </a:bodyPr>
          <a:lstStyle/>
          <a:p>
            <a:r>
              <a:rPr lang="en-US" sz="3200" b="1" dirty="0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049" y="931157"/>
            <a:ext cx="5030986" cy="5770194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i="1" dirty="0">
                <a:latin typeface="Monotype Corsiva"/>
              </a:rPr>
              <a:t> 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dirty="0"/>
              <a:t>= set of action schemas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/>
              <a:t>r</a:t>
            </a:r>
            <a:r>
              <a:rPr lang="en-US" dirty="0"/>
              <a:t>)=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c)=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r</a:t>
            </a:r>
            <a:br>
              <a:rPr lang="ro-RO" i="1" baseline="-25000" dirty="0"/>
            </a:b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c</a:t>
            </a:r>
            <a:r>
              <a:rPr lang="ro-RO" dirty="0">
                <a:latin typeface="Times New Roman" charset="0"/>
              </a:rPr>
              <a:t>)=</a:t>
            </a:r>
            <a:r>
              <a:rPr lang="ro-RO" i="1" dirty="0">
                <a:latin typeface="Times New Roman" charset="0"/>
              </a:rPr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dirty="0" err="1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l</a:t>
            </a:r>
            <a:br>
              <a:rPr lang="en-US" i="1" dirty="0"/>
            </a:b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r </a:t>
            </a:r>
            <a:r>
              <a:rPr lang="en-US" dirty="0"/>
              <a:t>∈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 err="1"/>
              <a:t>l,m</a:t>
            </a:r>
            <a:r>
              <a:rPr lang="en-US" i="1" dirty="0"/>
              <a:t>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c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0548" y="958135"/>
            <a:ext cx="6166673" cy="4142048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/>
              <a:t>Action: </a:t>
            </a:r>
            <a:r>
              <a:rPr lang="en-US" i="1" dirty="0"/>
              <a:t>ground</a:t>
            </a:r>
            <a:r>
              <a:rPr lang="en-US" dirty="0"/>
              <a:t> </a:t>
            </a:r>
            <a:r>
              <a:rPr lang="en-US" i="1" dirty="0"/>
              <a:t>instance a </a:t>
            </a:r>
            <a:r>
              <a:rPr lang="en-US" dirty="0"/>
              <a:t>of an action schema </a:t>
            </a:r>
            <a:r>
              <a:rPr lang="el-GR" i="1" dirty="0"/>
              <a:t>α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dirty="0">
                <a:latin typeface="Monotype Corsiva"/>
                <a:cs typeface="Monotype Corsiva"/>
              </a:rPr>
              <a:t>A </a:t>
            </a:r>
            <a:r>
              <a:rPr lang="en-US" dirty="0">
                <a:cs typeface="Times New Roman"/>
              </a:rPr>
              <a:t>such that no state variable is a target of more than one effect eff(</a:t>
            </a:r>
            <a:r>
              <a:rPr lang="en-US" i="1" dirty="0">
                <a:cs typeface="Times New Roman"/>
              </a:rPr>
              <a:t>a</a:t>
            </a:r>
            <a:r>
              <a:rPr lang="en-US" dirty="0">
                <a:cs typeface="Times New Roman"/>
              </a:rPr>
              <a:t>)</a:t>
            </a:r>
          </a:p>
          <a:p>
            <a:pPr marL="406400" indent="-342900"/>
            <a:r>
              <a:rPr lang="en-US" i="1" dirty="0">
                <a:ea typeface="Calibri"/>
                <a:cs typeface="Times New Roman"/>
              </a:rPr>
              <a:t>A </a:t>
            </a:r>
            <a:r>
              <a:rPr lang="en-US" dirty="0">
                <a:ea typeface="Calibri"/>
                <a:cs typeface="Times New Roman"/>
              </a:rPr>
              <a:t>= {all actions we can derive from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br>
              <a:rPr lang="en-US" dirty="0">
                <a:ea typeface="Calibri"/>
                <a:cs typeface="Times New Roman"/>
              </a:rPr>
            </a:br>
            <a:r>
              <a:rPr lang="en-US" dirty="0">
                <a:ea typeface="Calibri"/>
                <a:cs typeface="Times New Roman"/>
              </a:rPr>
              <a:t>   </a:t>
            </a:r>
            <a:r>
              <a:rPr lang="en-US" baseline="-25000" dirty="0">
                <a:ea typeface="Calibri"/>
                <a:cs typeface="Times New Roman"/>
              </a:rPr>
              <a:t> </a:t>
            </a:r>
            <a:r>
              <a:rPr lang="en-US" dirty="0">
                <a:ea typeface="Calibri"/>
                <a:cs typeface="Times New Roman"/>
              </a:rPr>
              <a:t>= {all ground instances of members of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endParaRPr lang="en-US" baseline="-25000" dirty="0">
              <a:ea typeface="Calibri"/>
              <a:cs typeface="Times New Roman"/>
            </a:endParaRPr>
          </a:p>
          <a:p>
            <a:pPr marL="404813" lvl="1" indent="0">
              <a:buNone/>
            </a:pPr>
            <a:r>
              <a:rPr lang="en-US" dirty="0">
                <a:latin typeface="Calibri"/>
              </a:rPr>
              <a:t>move(r1,d1,d2)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adjacent(d1,d2)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d2</a:t>
            </a:r>
          </a:p>
          <a:p>
            <a:pPr marL="406400" indent="-342900"/>
            <a:r>
              <a:rPr lang="en-US" dirty="0">
                <a:cs typeface="Times New Roman"/>
              </a:rPr>
              <a:t>We’ll normally refer to an action by writing its head</a:t>
            </a:r>
          </a:p>
          <a:p>
            <a:pPr marL="747713" lvl="1" indent="-342900"/>
            <a:r>
              <a:rPr lang="en-US" dirty="0">
                <a:latin typeface="Calibri"/>
              </a:rPr>
              <a:t>move(r1,d1,d2)</a:t>
            </a:r>
            <a:endParaRPr lang="en-US" baseline="-25000" dirty="0">
              <a:cs typeface="Times New Roman"/>
            </a:endParaRPr>
          </a:p>
          <a:p>
            <a:pPr marL="404813" lvl="1" indent="0">
              <a:buNone/>
            </a:pPr>
            <a:endParaRPr lang="en-US" baseline="-25000" dirty="0">
              <a:cs typeface="Times New Roman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AAE9B0-E98E-5B42-9AFC-BAE4DE559633}"/>
              </a:ext>
            </a:extLst>
          </p:cNvPr>
          <p:cNvSpPr txBox="1"/>
          <p:nvPr/>
        </p:nvSpPr>
        <p:spPr>
          <a:xfrm>
            <a:off x="4612479" y="5229830"/>
            <a:ext cx="4847033" cy="155427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none" rIns="0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. Let: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   </a:t>
            </a:r>
            <a:r>
              <a:rPr lang="en-US" sz="2000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Sana" pitchFamily="2" charset="-78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= {the action schemas on this page}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    A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{all ground instances of members of </a:t>
            </a:r>
            <a:r>
              <a:rPr lang="en-US" sz="2000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}</a:t>
            </a:r>
            <a:endParaRPr lang="en-US" sz="2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How many </a:t>
            </a:r>
            <a:r>
              <a:rPr lang="en-US" sz="2000" dirty="0">
                <a:latin typeface="Calibri" panose="020F0502020204030204" pitchFamily="34" charset="0"/>
              </a:rPr>
              <a:t>move</a:t>
            </a:r>
            <a:r>
              <a:rPr lang="en-US" sz="2000" dirty="0">
                <a:latin typeface="Times New Roman" panose="02020603050405020304" pitchFamily="18" charset="0"/>
              </a:rPr>
              <a:t> actions in </a:t>
            </a:r>
            <a:r>
              <a:rPr lang="en-US" sz="2000" i="1" dirty="0">
                <a:latin typeface="Times New Roman" panose="02020603050405020304" pitchFamily="18" charset="0"/>
                <a:ea typeface="Calibri"/>
                <a:cs typeface="Times New Roman"/>
              </a:rPr>
              <a:t>A</a:t>
            </a:r>
            <a:r>
              <a:rPr lang="en-US" sz="20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686EB-04F5-8142-A7FC-99F9A39814F0}"/>
              </a:ext>
            </a:extLst>
          </p:cNvPr>
          <p:cNvSpPr txBox="1"/>
          <p:nvPr/>
        </p:nvSpPr>
        <p:spPr>
          <a:xfrm>
            <a:off x="9552885" y="4460389"/>
            <a:ext cx="2352985" cy="232371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574675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/>
                <a:cs typeface="Times New Roman"/>
              </a:rPr>
              <a:t>Answers: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A.  </a:t>
            </a:r>
            <a:r>
              <a:rPr lang="en-US" sz="2000" dirty="0">
                <a:latin typeface="Calibri" panose="020F0502020204030204" pitchFamily="34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         F.  </a:t>
            </a:r>
            <a:r>
              <a:rPr lang="en-US" sz="2000" dirty="0">
                <a:latin typeface="Calibri" panose="020F0502020204030204" pitchFamily="34" charset="0"/>
              </a:rPr>
              <a:t>6</a:t>
            </a:r>
            <a:endParaRPr lang="en-US" sz="2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B.  </a:t>
            </a:r>
            <a:r>
              <a:rPr lang="en-US" sz="2000" dirty="0">
                <a:latin typeface="Calibri" panose="020F0502020204030204" pitchFamily="34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         G.  </a:t>
            </a:r>
            <a:r>
              <a:rPr lang="en-US" sz="2000" dirty="0">
                <a:latin typeface="Calibri" panose="020F0502020204030204" pitchFamily="34" charset="0"/>
              </a:rPr>
              <a:t>7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C.  </a:t>
            </a:r>
            <a:r>
              <a:rPr lang="en-US" sz="2000" dirty="0">
                <a:latin typeface="Calibri" panose="020F0502020204030204" pitchFamily="34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          H.  </a:t>
            </a:r>
            <a:r>
              <a:rPr lang="en-US" sz="2000" dirty="0">
                <a:latin typeface="Calibri" panose="020F0502020204030204" pitchFamily="34" charset="0"/>
              </a:rPr>
              <a:t>8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D.  </a:t>
            </a:r>
            <a:r>
              <a:rPr lang="en-US" sz="2000" dirty="0">
                <a:latin typeface="Calibri" panose="020F0502020204030204" pitchFamily="34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           I.  </a:t>
            </a:r>
            <a:r>
              <a:rPr lang="en-US" sz="2000" dirty="0">
                <a:latin typeface="Calibri" panose="020F0502020204030204" pitchFamily="34" charset="0"/>
              </a:rPr>
              <a:t>9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E.  </a:t>
            </a:r>
            <a:r>
              <a:rPr lang="en-US" sz="2000" dirty="0">
                <a:latin typeface="Calibri" panose="020F0502020204030204" pitchFamily="34" charset="0"/>
              </a:rPr>
              <a:t>5</a:t>
            </a:r>
            <a:r>
              <a:rPr lang="en-US" sz="2000" dirty="0">
                <a:latin typeface="Times New Roman" panose="02020603050405020304" pitchFamily="18" charset="0"/>
              </a:rPr>
              <a:t>           J.  </a:t>
            </a:r>
            <a:r>
              <a:rPr lang="en-US" sz="2000" dirty="0">
                <a:latin typeface="Calibri" panose="020F0502020204030204" pitchFamily="34" charset="0"/>
              </a:rPr>
              <a:t>other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346ADBA-A7AB-2A99-9CA5-3FE4B11D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302" y="3619306"/>
            <a:ext cx="2162336" cy="8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18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/>
              <a:t>a</a:t>
            </a:r>
            <a:r>
              <a:rPr lang="en-US" dirty="0"/>
              <a:t> is </a:t>
            </a:r>
            <a:r>
              <a:rPr lang="en-US" i="1" dirty="0"/>
              <a:t>applicable</a:t>
            </a:r>
            <a:r>
              <a:rPr lang="en-US" dirty="0"/>
              <a:t> in </a:t>
            </a:r>
            <a:r>
              <a:rPr lang="en-US" i="1" dirty="0"/>
              <a:t>s</a:t>
            </a:r>
            <a:r>
              <a:rPr lang="en-US" dirty="0"/>
              <a:t> if</a:t>
            </a:r>
          </a:p>
          <a:p>
            <a:pPr lvl="1"/>
            <a:r>
              <a:rPr lang="en-US" dirty="0"/>
              <a:t>for every positive literal </a:t>
            </a:r>
            <a:r>
              <a:rPr lang="en-US" i="1" dirty="0"/>
              <a:t>l </a:t>
            </a:r>
            <a:r>
              <a:rPr lang="en-US" dirty="0"/>
              <a:t>∈ pre(</a:t>
            </a:r>
            <a:r>
              <a:rPr lang="en-US" i="1" dirty="0"/>
              <a:t>a</a:t>
            </a:r>
            <a:r>
              <a:rPr lang="en-US" dirty="0"/>
              <a:t>),</a:t>
            </a:r>
            <a:br>
              <a:rPr lang="en-US" dirty="0"/>
            </a:br>
            <a:r>
              <a:rPr lang="en-US" i="1" dirty="0"/>
              <a:t>l</a:t>
            </a:r>
            <a:r>
              <a:rPr lang="en-US" dirty="0"/>
              <a:t> ∈ </a:t>
            </a:r>
            <a:r>
              <a:rPr lang="en-US" i="1" dirty="0"/>
              <a:t>s</a:t>
            </a:r>
            <a:r>
              <a:rPr lang="en-US" dirty="0"/>
              <a:t> or </a:t>
            </a:r>
            <a:r>
              <a:rPr lang="en-US" i="1" dirty="0"/>
              <a:t>l</a:t>
            </a:r>
            <a:r>
              <a:rPr lang="en-US" dirty="0"/>
              <a:t> is in one of the rigid relations</a:t>
            </a:r>
          </a:p>
          <a:p>
            <a:pPr lvl="1"/>
            <a:r>
              <a:rPr lang="en-US" dirty="0"/>
              <a:t>for every negative literal ¬</a:t>
            </a:r>
            <a:r>
              <a:rPr lang="en-US" i="1" dirty="0"/>
              <a:t>l</a:t>
            </a:r>
            <a:r>
              <a:rPr lang="en-US" dirty="0"/>
              <a:t> ∈ pre(</a:t>
            </a:r>
            <a:r>
              <a:rPr lang="en-US" i="1" dirty="0"/>
              <a:t>a</a:t>
            </a:r>
            <a:r>
              <a:rPr lang="en-US" dirty="0"/>
              <a:t>), </a:t>
            </a:r>
            <a:br>
              <a:rPr lang="en-US" dirty="0"/>
            </a:br>
            <a:r>
              <a:rPr lang="en-US" i="1" dirty="0"/>
              <a:t>l</a:t>
            </a:r>
            <a:r>
              <a:rPr lang="en-US" dirty="0"/>
              <a:t> ∉ </a:t>
            </a:r>
            <a:r>
              <a:rPr lang="en-US" i="1" dirty="0"/>
              <a:t>s </a:t>
            </a:r>
            <a:r>
              <a:rPr lang="en-US" dirty="0"/>
              <a:t>and </a:t>
            </a:r>
            <a:r>
              <a:rPr lang="en-US" i="1" dirty="0"/>
              <a:t>l </a:t>
            </a:r>
            <a:r>
              <a:rPr lang="en-US" dirty="0"/>
              <a:t>isn’t in any of the rigid relations</a:t>
            </a:r>
          </a:p>
          <a:p>
            <a:pPr lvl="1"/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Rigid relation</a:t>
            </a:r>
          </a:p>
          <a:p>
            <a:pPr marL="349250" lvl="1" indent="0">
              <a:buNone/>
              <a:tabLst>
                <a:tab pos="860425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adjacent</a:t>
            </a:r>
            <a:r>
              <a:rPr lang="en-US" baseline="-25000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=</a:t>
            </a:r>
            <a:r>
              <a:rPr lang="en-US" baseline="-25000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{(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d1,d2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d2,d1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d1,d3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d3,d1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)}</a:t>
            </a:r>
            <a:endParaRPr lang="en-US" i="1" baseline="-25000" dirty="0">
              <a:solidFill>
                <a:srgbClr val="000000"/>
              </a:solidFill>
              <a:latin typeface="Times New Roman" charset="0"/>
              <a:cs typeface="Times New Roman"/>
            </a:endParaRPr>
          </a:p>
          <a:p>
            <a:pPr>
              <a:tabLst>
                <a:tab pos="860425" algn="l"/>
              </a:tabLst>
            </a:pPr>
            <a:r>
              <a:rPr lang="en-US" i="1" dirty="0">
                <a:latin typeface="Times New Roman" charset="0"/>
              </a:rPr>
              <a:t>State</a:t>
            </a:r>
          </a:p>
          <a:p>
            <a:pPr marL="457200" lvl="1" indent="0">
              <a:buNone/>
              <a:tabLst>
                <a:tab pos="102552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 cargo(r1)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nil,  loc(c1)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loc(c2)=d2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>
              <a:tabLst>
                <a:tab pos="8604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8604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860425" algn="l"/>
              </a:tabLst>
            </a:pP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8604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0AF7A-DB7A-CA42-B79A-6652A5BC6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6086" y="1021278"/>
            <a:ext cx="5715000" cy="5155685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681038" algn="l"/>
                <a:tab pos="4338638" algn="l"/>
              </a:tabLst>
            </a:pPr>
            <a:r>
              <a:rPr lang="en-US" dirty="0">
                <a:latin typeface="Times New Roman" panose="02020603050405020304" pitchFamily="18" charset="0"/>
              </a:rPr>
              <a:t>Action schema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r </a:t>
            </a:r>
            <a:r>
              <a:rPr lang="en-US" dirty="0"/>
              <a:t>∈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 err="1"/>
              <a:t>l,m</a:t>
            </a:r>
            <a:r>
              <a:rPr lang="en-US" i="1"/>
              <a:t> </a:t>
            </a:r>
            <a:r>
              <a:rPr lang="en-US"/>
              <a:t>∈</a:t>
            </a:r>
            <a:r>
              <a:rPr lang="en-US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>
                <a:solidFill>
                  <a:srgbClr val="000000"/>
                </a:solidFill>
                <a:latin typeface="Times New Roman" charset="0"/>
              </a:rPr>
              <a:t>}</a:t>
            </a:r>
            <a:br>
              <a:rPr lang="en-US" i="1" baseline="-25000">
                <a:solidFill>
                  <a:srgbClr val="000000"/>
                </a:solidFill>
                <a:latin typeface="Times New Roman" charset="0"/>
              </a:rPr>
            </a:br>
            <a:br>
              <a:rPr lang="en-US" i="1" baseline="-25000" dirty="0">
                <a:solidFill>
                  <a:srgbClr val="000000"/>
                </a:solidFill>
                <a:latin typeface="Times New Roman" charset="0"/>
              </a:rPr>
            </a:b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Applicable:</a:t>
            </a:r>
            <a:endParaRPr lang="en-US" dirty="0">
              <a:latin typeface="Calibri"/>
            </a:endParaRPr>
          </a:p>
          <a:p>
            <a:pPr marL="39687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move(r1,d1,d2)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adjacent(d1,d2)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d2</a:t>
            </a:r>
            <a:br>
              <a:rPr lang="en-US" baseline="-25000" dirty="0">
                <a:latin typeface="Calibri"/>
                <a:cs typeface="Calibri"/>
              </a:rPr>
            </a:br>
            <a:endParaRPr lang="en-US" baseline="-25000" dirty="0"/>
          </a:p>
          <a:p>
            <a:r>
              <a:rPr lang="en-US" dirty="0"/>
              <a:t>Not applicable:</a:t>
            </a:r>
          </a:p>
          <a:p>
            <a:pPr marL="39687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move(r1,d2,d1)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d2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adjacent(d2,d1)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d1</a:t>
            </a:r>
            <a:br>
              <a:rPr lang="en-US" baseline="-25000" dirty="0">
                <a:latin typeface="Calibri"/>
                <a:cs typeface="Calibri"/>
              </a:rPr>
            </a:br>
            <a:endParaRPr lang="en-US" baseline="30000" dirty="0">
              <a:latin typeface="Calibri"/>
              <a:cs typeface="Calibri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E75372F-5B85-5E41-BA70-07CDA7B8CDB9}"/>
              </a:ext>
            </a:extLst>
          </p:cNvPr>
          <p:cNvSpPr txBox="1"/>
          <p:nvPr/>
        </p:nvSpPr>
        <p:spPr>
          <a:xfrm>
            <a:off x="9839015" y="504703"/>
            <a:ext cx="2352985" cy="293926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574675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/>
                <a:cs typeface="Times New Roman"/>
              </a:rPr>
              <a:t>Poll: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 How many </a:t>
            </a:r>
            <a:r>
              <a:rPr lang="en-US" sz="2000" dirty="0">
                <a:latin typeface="Calibri" panose="020F0502020204030204" pitchFamily="34" charset="0"/>
                <a:ea typeface="Calibri"/>
                <a:cs typeface="Times New Roman"/>
              </a:rPr>
              <a:t>move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 actions are applicable in 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?</a:t>
            </a:r>
            <a:endParaRPr lang="en-US" sz="2000" b="1" dirty="0">
              <a:latin typeface="Times New Roman" panose="02020603050405020304" pitchFamily="18" charset="0"/>
              <a:ea typeface="Calibri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A.  </a:t>
            </a:r>
            <a:r>
              <a:rPr lang="en-US" sz="2000" dirty="0">
                <a:latin typeface="Calibri" panose="020F0502020204030204" pitchFamily="34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        F.  </a:t>
            </a:r>
            <a:r>
              <a:rPr lang="en-US" sz="2000" dirty="0">
                <a:latin typeface="Calibri" panose="020F0502020204030204" pitchFamily="34" charset="0"/>
              </a:rPr>
              <a:t>6</a:t>
            </a:r>
            <a:endParaRPr lang="en-US" sz="2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B.  </a:t>
            </a:r>
            <a:r>
              <a:rPr lang="en-US" sz="2000" dirty="0">
                <a:latin typeface="Calibri" panose="020F0502020204030204" pitchFamily="34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        G.  </a:t>
            </a:r>
            <a:r>
              <a:rPr lang="en-US" sz="2000" dirty="0">
                <a:latin typeface="Calibri" panose="020F0502020204030204" pitchFamily="34" charset="0"/>
              </a:rPr>
              <a:t>7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C.  </a:t>
            </a:r>
            <a:r>
              <a:rPr lang="en-US" sz="2000" dirty="0">
                <a:latin typeface="Calibri" panose="020F0502020204030204" pitchFamily="34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         H.  </a:t>
            </a:r>
            <a:r>
              <a:rPr lang="en-US" sz="2000" dirty="0">
                <a:latin typeface="Calibri" panose="020F0502020204030204" pitchFamily="34" charset="0"/>
              </a:rPr>
              <a:t>8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D.  </a:t>
            </a:r>
            <a:r>
              <a:rPr lang="en-US" sz="2000" dirty="0">
                <a:latin typeface="Calibri" panose="020F0502020204030204" pitchFamily="34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          I.  </a:t>
            </a:r>
            <a:r>
              <a:rPr lang="en-US" sz="2000" dirty="0">
                <a:latin typeface="Calibri" panose="020F0502020204030204" pitchFamily="34" charset="0"/>
              </a:rPr>
              <a:t>9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E.  </a:t>
            </a:r>
            <a:r>
              <a:rPr lang="en-US" sz="2000" dirty="0">
                <a:latin typeface="Calibri" panose="020F0502020204030204" pitchFamily="34" charset="0"/>
              </a:rPr>
              <a:t>5</a:t>
            </a:r>
            <a:r>
              <a:rPr lang="en-US" sz="2000" dirty="0">
                <a:latin typeface="Times New Roman" panose="02020603050405020304" pitchFamily="18" charset="0"/>
              </a:rPr>
              <a:t>          J.  </a:t>
            </a:r>
            <a:r>
              <a:rPr lang="en-US" sz="2000" dirty="0">
                <a:latin typeface="Calibri" panose="020F0502020204030204" pitchFamily="34" charset="0"/>
              </a:rPr>
              <a:t>other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E42112E-530F-1F47-ADAD-1588F99F8B7F}"/>
              </a:ext>
            </a:extLst>
          </p:cNvPr>
          <p:cNvGrpSpPr/>
          <p:nvPr/>
        </p:nvGrpSpPr>
        <p:grpSpPr>
          <a:xfrm>
            <a:off x="1180021" y="4935476"/>
            <a:ext cx="3634638" cy="1354874"/>
            <a:chOff x="7026632" y="2112808"/>
            <a:chExt cx="3634638" cy="1354874"/>
          </a:xfrm>
        </p:grpSpPr>
        <p:sp>
          <p:nvSpPr>
            <p:cNvPr id="83" name="Rectangle 891">
              <a:extLst>
                <a:ext uri="{FF2B5EF4-FFF2-40B4-BE49-F238E27FC236}">
                  <a16:creationId xmlns:a16="http://schemas.microsoft.com/office/drawing/2014/main" id="{94AE30E7-EA6D-AC41-A356-AD82045A1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4" name="Rectangle 891">
              <a:extLst>
                <a:ext uri="{FF2B5EF4-FFF2-40B4-BE49-F238E27FC236}">
                  <a16:creationId xmlns:a16="http://schemas.microsoft.com/office/drawing/2014/main" id="{3567757D-2887-C44D-BB5F-1BE5CF25C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A1BA039-3CBC-014E-82BB-42766F10FBD9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27" name="Line 853">
                <a:extLst>
                  <a:ext uri="{FF2B5EF4-FFF2-40B4-BE49-F238E27FC236}">
                    <a16:creationId xmlns:a16="http://schemas.microsoft.com/office/drawing/2014/main" id="{C4E5AA72-C825-E549-9323-7959DD342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0E5A042-B6DB-3841-93E7-BB2F82840DC8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Freeform 860">
                <a:extLst>
                  <a:ext uri="{FF2B5EF4-FFF2-40B4-BE49-F238E27FC236}">
                    <a16:creationId xmlns:a16="http://schemas.microsoft.com/office/drawing/2014/main" id="{B43F9BC2-5C94-CE43-9B49-F39A7C252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0" name="Freeform 860">
                <a:extLst>
                  <a:ext uri="{FF2B5EF4-FFF2-40B4-BE49-F238E27FC236}">
                    <a16:creationId xmlns:a16="http://schemas.microsoft.com/office/drawing/2014/main" id="{27079125-4174-FC4C-B239-9C17B6E29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1CCE01-3CE6-A045-BA44-A256F90BA413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reeform 860">
              <a:extLst>
                <a:ext uri="{FF2B5EF4-FFF2-40B4-BE49-F238E27FC236}">
                  <a16:creationId xmlns:a16="http://schemas.microsoft.com/office/drawing/2014/main" id="{CBAA3262-BFCE-6B44-B853-EF5E0EC31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8" name="Freeform 860">
              <a:extLst>
                <a:ext uri="{FF2B5EF4-FFF2-40B4-BE49-F238E27FC236}">
                  <a16:creationId xmlns:a16="http://schemas.microsoft.com/office/drawing/2014/main" id="{BC81C16D-ED79-3F4A-BBA0-362368761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9" name="Line 853">
              <a:extLst>
                <a:ext uri="{FF2B5EF4-FFF2-40B4-BE49-F238E27FC236}">
                  <a16:creationId xmlns:a16="http://schemas.microsoft.com/office/drawing/2014/main" id="{73502457-8DE2-544D-B1A8-C71AB730E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90" name="Line 853">
              <a:extLst>
                <a:ext uri="{FF2B5EF4-FFF2-40B4-BE49-F238E27FC236}">
                  <a16:creationId xmlns:a16="http://schemas.microsoft.com/office/drawing/2014/main" id="{3FA85E2F-4E76-7547-9CDB-17320B2D3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91" name="Line 853">
              <a:extLst>
                <a:ext uri="{FF2B5EF4-FFF2-40B4-BE49-F238E27FC236}">
                  <a16:creationId xmlns:a16="http://schemas.microsoft.com/office/drawing/2014/main" id="{A3027B11-8990-8C43-991A-B53D776119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16E5F6B-1529-D94B-8DA0-F5F405A7E432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03" name="Oval 859">
                <a:extLst>
                  <a:ext uri="{FF2B5EF4-FFF2-40B4-BE49-F238E27FC236}">
                    <a16:creationId xmlns:a16="http://schemas.microsoft.com/office/drawing/2014/main" id="{B6B6EDF5-719F-DB42-973D-33C8A86131A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61">
                <a:extLst>
                  <a:ext uri="{FF2B5EF4-FFF2-40B4-BE49-F238E27FC236}">
                    <a16:creationId xmlns:a16="http://schemas.microsoft.com/office/drawing/2014/main" id="{B38358E8-79EA-C24C-81E8-8F6B427783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5" name="Oval 862">
                <a:extLst>
                  <a:ext uri="{FF2B5EF4-FFF2-40B4-BE49-F238E27FC236}">
                    <a16:creationId xmlns:a16="http://schemas.microsoft.com/office/drawing/2014/main" id="{9236B188-AADF-4F4F-83ED-44C12C39AA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6" name="Oval 863">
                <a:extLst>
                  <a:ext uri="{FF2B5EF4-FFF2-40B4-BE49-F238E27FC236}">
                    <a16:creationId xmlns:a16="http://schemas.microsoft.com/office/drawing/2014/main" id="{D9761DA9-02D0-2043-B065-C4971C41EB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7" name="Oval 863">
                <a:extLst>
                  <a:ext uri="{FF2B5EF4-FFF2-40B4-BE49-F238E27FC236}">
                    <a16:creationId xmlns:a16="http://schemas.microsoft.com/office/drawing/2014/main" id="{7572A78E-5A76-E046-9002-9CFC0A1E43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C7F7CAA-4DD3-AB40-B6A7-DD776736BFAF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23" name="Freeform 860">
                  <a:extLst>
                    <a:ext uri="{FF2B5EF4-FFF2-40B4-BE49-F238E27FC236}">
                      <a16:creationId xmlns:a16="http://schemas.microsoft.com/office/drawing/2014/main" id="{6E30F7F4-AB36-2244-B3D5-240A057475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4" name="Rectangle 864">
                  <a:extLst>
                    <a:ext uri="{FF2B5EF4-FFF2-40B4-BE49-F238E27FC236}">
                      <a16:creationId xmlns:a16="http://schemas.microsoft.com/office/drawing/2014/main" id="{FBD870B9-3D4F-A24D-AE17-3352CFD64B0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25" name="Freeform 865">
                  <a:extLst>
                    <a:ext uri="{FF2B5EF4-FFF2-40B4-BE49-F238E27FC236}">
                      <a16:creationId xmlns:a16="http://schemas.microsoft.com/office/drawing/2014/main" id="{944D517E-7B4A-6442-B033-74F1975F819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6" name="Freeform 866">
                  <a:extLst>
                    <a:ext uri="{FF2B5EF4-FFF2-40B4-BE49-F238E27FC236}">
                      <a16:creationId xmlns:a16="http://schemas.microsoft.com/office/drawing/2014/main" id="{6209B596-2824-044E-B93F-38FBEA96E1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7F365B4-4EE0-9C44-A592-CF472DAECBE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10" name="Oval 878">
                  <a:extLst>
                    <a:ext uri="{FF2B5EF4-FFF2-40B4-BE49-F238E27FC236}">
                      <a16:creationId xmlns:a16="http://schemas.microsoft.com/office/drawing/2014/main" id="{C5CC7090-7551-A545-93D4-33034EF60A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Rectangle 880">
                  <a:extLst>
                    <a:ext uri="{FF2B5EF4-FFF2-40B4-BE49-F238E27FC236}">
                      <a16:creationId xmlns:a16="http://schemas.microsoft.com/office/drawing/2014/main" id="{2154D727-E82A-9D48-88EB-179C15916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2" name="Oval 878">
                  <a:extLst>
                    <a:ext uri="{FF2B5EF4-FFF2-40B4-BE49-F238E27FC236}">
                      <a16:creationId xmlns:a16="http://schemas.microsoft.com/office/drawing/2014/main" id="{B70F8E5A-2D00-CA49-8C9B-69C468D673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Line 881">
                  <a:extLst>
                    <a:ext uri="{FF2B5EF4-FFF2-40B4-BE49-F238E27FC236}">
                      <a16:creationId xmlns:a16="http://schemas.microsoft.com/office/drawing/2014/main" id="{FBFE95D4-203F-1F4E-9191-A0749A66A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4" name="Line 882">
                  <a:extLst>
                    <a:ext uri="{FF2B5EF4-FFF2-40B4-BE49-F238E27FC236}">
                      <a16:creationId xmlns:a16="http://schemas.microsoft.com/office/drawing/2014/main" id="{53065DAC-73D0-E04D-9936-33741990C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Rectangle 880">
                  <a:extLst>
                    <a:ext uri="{FF2B5EF4-FFF2-40B4-BE49-F238E27FC236}">
                      <a16:creationId xmlns:a16="http://schemas.microsoft.com/office/drawing/2014/main" id="{EBD5A7D1-7BA5-9F48-8D04-A68F86733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6" name="Oval 878">
                  <a:extLst>
                    <a:ext uri="{FF2B5EF4-FFF2-40B4-BE49-F238E27FC236}">
                      <a16:creationId xmlns:a16="http://schemas.microsoft.com/office/drawing/2014/main" id="{B266AEE9-0A05-7742-AFB7-2CDCBC97C4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Line 882">
                  <a:extLst>
                    <a:ext uri="{FF2B5EF4-FFF2-40B4-BE49-F238E27FC236}">
                      <a16:creationId xmlns:a16="http://schemas.microsoft.com/office/drawing/2014/main" id="{34252FD6-EA5A-2641-89B7-193DCF5B2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8" name="Line 882">
                  <a:extLst>
                    <a:ext uri="{FF2B5EF4-FFF2-40B4-BE49-F238E27FC236}">
                      <a16:creationId xmlns:a16="http://schemas.microsoft.com/office/drawing/2014/main" id="{39B14782-82AD-D94D-926E-08E3648259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Line 884">
                  <a:extLst>
                    <a:ext uri="{FF2B5EF4-FFF2-40B4-BE49-F238E27FC236}">
                      <a16:creationId xmlns:a16="http://schemas.microsoft.com/office/drawing/2014/main" id="{98271E4B-6B9C-E847-8E1E-5826D25B19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0" name="Oval 885">
                  <a:extLst>
                    <a:ext uri="{FF2B5EF4-FFF2-40B4-BE49-F238E27FC236}">
                      <a16:creationId xmlns:a16="http://schemas.microsoft.com/office/drawing/2014/main" id="{2D876BB8-FACA-1E40-96F5-626A77632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Line 881">
                  <a:extLst>
                    <a:ext uri="{FF2B5EF4-FFF2-40B4-BE49-F238E27FC236}">
                      <a16:creationId xmlns:a16="http://schemas.microsoft.com/office/drawing/2014/main" id="{A15F2758-C864-8B45-BFEC-6A3143A3C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2" name="Line 882">
                  <a:extLst>
                    <a:ext uri="{FF2B5EF4-FFF2-40B4-BE49-F238E27FC236}">
                      <a16:creationId xmlns:a16="http://schemas.microsoft.com/office/drawing/2014/main" id="{6D27961A-07A4-6A40-9AB0-86DDABCCB4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C10DB70-89C8-C446-9D4F-8EDDA2A3E150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99" name="Line 853">
                <a:extLst>
                  <a:ext uri="{FF2B5EF4-FFF2-40B4-BE49-F238E27FC236}">
                    <a16:creationId xmlns:a16="http://schemas.microsoft.com/office/drawing/2014/main" id="{500A0B65-49FD-1345-98AE-F3A29EA71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00" name="Rectangle 876">
                <a:extLst>
                  <a:ext uri="{FF2B5EF4-FFF2-40B4-BE49-F238E27FC236}">
                    <a16:creationId xmlns:a16="http://schemas.microsoft.com/office/drawing/2014/main" id="{B8BC6B83-7BC9-6B43-B993-1CA95C628C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01" name="Rectangle 873">
                <a:extLst>
                  <a:ext uri="{FF2B5EF4-FFF2-40B4-BE49-F238E27FC236}">
                    <a16:creationId xmlns:a16="http://schemas.microsoft.com/office/drawing/2014/main" id="{DC469446-36A4-DD4E-B842-2EEDF97C6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02" name="Freeform 875">
                <a:extLst>
                  <a:ext uri="{FF2B5EF4-FFF2-40B4-BE49-F238E27FC236}">
                    <a16:creationId xmlns:a16="http://schemas.microsoft.com/office/drawing/2014/main" id="{FB5F5782-61BC-6344-9E4F-EF2CEDFBB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5C1663B-757F-BB46-B64C-E86C08BA04FD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95" name="Line 853">
                <a:extLst>
                  <a:ext uri="{FF2B5EF4-FFF2-40B4-BE49-F238E27FC236}">
                    <a16:creationId xmlns:a16="http://schemas.microsoft.com/office/drawing/2014/main" id="{9C1E207E-80AC-F041-84C6-97580B94D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6" name="Rectangle 876">
                <a:extLst>
                  <a:ext uri="{FF2B5EF4-FFF2-40B4-BE49-F238E27FC236}">
                    <a16:creationId xmlns:a16="http://schemas.microsoft.com/office/drawing/2014/main" id="{AC51C028-EB0F-DF4A-B487-302E8E4389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7" name="Rectangle 873">
                <a:extLst>
                  <a:ext uri="{FF2B5EF4-FFF2-40B4-BE49-F238E27FC236}">
                    <a16:creationId xmlns:a16="http://schemas.microsoft.com/office/drawing/2014/main" id="{8497B7AD-AB57-1449-A182-5A751F66E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98" name="Freeform 875">
                <a:extLst>
                  <a:ext uri="{FF2B5EF4-FFF2-40B4-BE49-F238E27FC236}">
                    <a16:creationId xmlns:a16="http://schemas.microsoft.com/office/drawing/2014/main" id="{174744D8-D4BA-0644-BA4B-505442CCB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550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594" y="122903"/>
            <a:ext cx="8839200" cy="676781"/>
          </a:xfrm>
        </p:spPr>
        <p:txBody>
          <a:bodyPr/>
          <a:lstStyle/>
          <a:p>
            <a:r>
              <a:rPr lang="en-US" dirty="0"/>
              <a:t>Applying an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903" y="982134"/>
            <a:ext cx="8402035" cy="5317066"/>
          </a:xfrm>
        </p:spPr>
        <p:txBody>
          <a:bodyPr>
            <a:normAutofit/>
          </a:bodyPr>
          <a:lstStyle/>
          <a:p>
            <a:r>
              <a:rPr lang="en-US" dirty="0"/>
              <a:t>If </a:t>
            </a:r>
            <a:r>
              <a:rPr lang="en-US" i="1" dirty="0"/>
              <a:t>a</a:t>
            </a:r>
            <a:r>
              <a:rPr lang="en-US" dirty="0"/>
              <a:t> is applicable in </a:t>
            </a:r>
            <a:r>
              <a:rPr lang="en-US" i="1" dirty="0"/>
              <a:t>s:</a:t>
            </a:r>
            <a:endParaRPr lang="en-US" dirty="0"/>
          </a:p>
          <a:p>
            <a:pPr lvl="1"/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= {</a:t>
            </a:r>
            <a:r>
              <a:rPr lang="en-US" i="1" dirty="0"/>
              <a:t>x</a:t>
            </a:r>
            <a:r>
              <a:rPr lang="en-US" i="1" baseline="-25000" dirty="0"/>
              <a:t> </a:t>
            </a:r>
            <a:r>
              <a:rPr lang="en-US" dirty="0"/>
              <a:t>=</a:t>
            </a:r>
            <a:r>
              <a:rPr lang="en-US" baseline="-25000" dirty="0"/>
              <a:t> </a:t>
            </a:r>
            <a:r>
              <a:rPr lang="en-US" i="1" dirty="0"/>
              <a:t>w</a:t>
            </a:r>
            <a:r>
              <a:rPr lang="en-US" dirty="0"/>
              <a:t> | eff(</a:t>
            </a:r>
            <a:r>
              <a:rPr lang="en-US" i="1" dirty="0"/>
              <a:t>a</a:t>
            </a:r>
            <a:r>
              <a:rPr lang="en-US" dirty="0"/>
              <a:t>) contains </a:t>
            </a:r>
            <a:r>
              <a:rPr lang="en-US" i="1" dirty="0"/>
              <a:t>x</a:t>
            </a:r>
            <a:r>
              <a:rPr lang="en-US" dirty="0"/>
              <a:t>←</a:t>
            </a:r>
            <a:r>
              <a:rPr lang="en-US" i="1" dirty="0"/>
              <a:t>w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	          ∪ {</a:t>
            </a:r>
            <a:r>
              <a:rPr lang="en-US" i="1" dirty="0"/>
              <a:t>x</a:t>
            </a:r>
            <a:r>
              <a:rPr lang="en-US" i="1" baseline="-25000" dirty="0"/>
              <a:t> </a:t>
            </a:r>
            <a:r>
              <a:rPr lang="en-US" dirty="0"/>
              <a:t>=</a:t>
            </a:r>
            <a:r>
              <a:rPr lang="en-US" baseline="-25000" dirty="0"/>
              <a:t> </a:t>
            </a:r>
            <a:r>
              <a:rPr lang="en-US" i="1" dirty="0"/>
              <a:t>w | x </a:t>
            </a:r>
            <a:r>
              <a:rPr lang="en-US" dirty="0"/>
              <a:t>isn’t a target in eff(</a:t>
            </a:r>
            <a:r>
              <a:rPr lang="en-US" i="1" dirty="0"/>
              <a:t>a</a:t>
            </a:r>
            <a:r>
              <a:rPr lang="en-US" dirty="0"/>
              <a:t>)}</a:t>
            </a:r>
            <a:br>
              <a:rPr lang="en-US" dirty="0"/>
            </a:br>
            <a:endParaRPr lang="en-US" i="1" dirty="0">
              <a:latin typeface="Times New Roman" charset="0"/>
            </a:endParaRPr>
          </a:p>
          <a:p>
            <a:pPr marL="403225" indent="-342900">
              <a:tabLst>
                <a:tab pos="102552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d2,  cargo(r1)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nil, loc(c1)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loc(c2)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d2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marL="403225" indent="-342900">
              <a:tabLst>
                <a:tab pos="10255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 marL="403225" indent="-342900">
              <a:tabLst>
                <a:tab pos="10255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a = </a:t>
            </a:r>
            <a:r>
              <a:rPr lang="en-US" dirty="0">
                <a:latin typeface="Calibri"/>
              </a:rPr>
              <a:t>take(r1,c2,d2)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    </a:t>
            </a:r>
            <a:r>
              <a:rPr lang="en-US" dirty="0"/>
              <a:t>pre: </a:t>
            </a:r>
            <a:r>
              <a:rPr lang="en-US" baseline="-25000" dirty="0"/>
              <a:t> </a:t>
            </a:r>
            <a:r>
              <a:rPr lang="en-US" dirty="0">
                <a:latin typeface="Calibri"/>
              </a:rPr>
              <a:t>cargo(r1)=nil, loc(r1)=d2, loc(c2)=d2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    </a:t>
            </a:r>
            <a:r>
              <a:rPr lang="en-US" dirty="0"/>
              <a:t>eff:  </a:t>
            </a:r>
            <a:r>
              <a:rPr lang="en-US" dirty="0">
                <a:latin typeface="Calibri"/>
              </a:rPr>
              <a:t>cargo(r1) </a:t>
            </a:r>
            <a:r>
              <a:rPr lang="en-US" dirty="0"/>
              <a:t>← </a:t>
            </a:r>
            <a:r>
              <a:rPr lang="en-US" dirty="0">
                <a:latin typeface="Calibri"/>
              </a:rPr>
              <a:t>c2, loc(c2) </a:t>
            </a:r>
            <a:r>
              <a:rPr lang="en-US" dirty="0"/>
              <a:t>← </a:t>
            </a:r>
            <a:r>
              <a:rPr lang="en-US" dirty="0">
                <a:latin typeface="Calibri"/>
              </a:rPr>
              <a:t>r1</a:t>
            </a:r>
          </a:p>
          <a:p>
            <a:pPr marL="403225" indent="-342900">
              <a:tabLst>
                <a:tab pos="1025525" algn="l"/>
              </a:tabLst>
            </a:pPr>
            <a:endParaRPr lang="en-US" dirty="0">
              <a:latin typeface="Calibri"/>
              <a:cs typeface="Times New Roman"/>
            </a:endParaRPr>
          </a:p>
          <a:p>
            <a:pPr marL="403225" indent="-342900">
              <a:tabLst>
                <a:tab pos="1025525" algn="l"/>
              </a:tabLst>
            </a:pPr>
            <a:r>
              <a:rPr lang="el-GR" dirty="0">
                <a:cs typeface="Times New Roman"/>
              </a:rPr>
              <a:t>γ(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take(r1,c2,d2)</a:t>
            </a:r>
            <a:r>
              <a:rPr lang="en-US" dirty="0">
                <a:cs typeface="Times New Roman"/>
              </a:rPr>
              <a:t>) =</a:t>
            </a:r>
          </a:p>
          <a:p>
            <a:pPr marL="404813" lvl="1" indent="0">
              <a:buNone/>
              <a:tabLst>
                <a:tab pos="625475" algn="l"/>
              </a:tabLst>
            </a:pPr>
            <a:r>
              <a:rPr lang="en-US" dirty="0">
                <a:cs typeface="Times New Roman"/>
              </a:rPr>
              <a:t> 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loc(r1)=d2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loc(c1)=d1,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cargo(r1)=c2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loc(c2)=r1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marL="404813" lvl="1" indent="0">
              <a:buNone/>
              <a:tabLst>
                <a:tab pos="625475" algn="l"/>
              </a:tabLst>
            </a:pPr>
            <a:r>
              <a:rPr lang="en-US" baseline="30000" dirty="0">
                <a:solidFill>
                  <a:srgbClr val="000000"/>
                </a:solidFill>
                <a:latin typeface="Times New Roman" charset="0"/>
              </a:rPr>
              <a:t>     ⌊__________________________</a:t>
            </a:r>
            <a:r>
              <a:rPr lang="en-US" baseline="30000"/>
              <a:t>⌋  </a:t>
            </a:r>
            <a:r>
              <a:rPr lang="en-US" baseline="30000" dirty="0">
                <a:solidFill>
                  <a:srgbClr val="000000"/>
                </a:solidFill>
                <a:latin typeface="Times New Roman" charset="0"/>
              </a:rPr>
              <a:t> ⌊____________________________</a:t>
            </a:r>
            <a:r>
              <a:rPr lang="en-US" baseline="30000"/>
              <a:t>⌋</a:t>
            </a:r>
            <a:endParaRPr lang="en-US" baseline="30000" dirty="0">
              <a:solidFill>
                <a:srgbClr val="000000"/>
              </a:solidFill>
              <a:latin typeface="Times New Roman" charset="0"/>
            </a:endParaRPr>
          </a:p>
          <a:p>
            <a:pPr marL="404813" lvl="1" indent="0">
              <a:buNone/>
              <a:tabLst>
                <a:tab pos="62547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	           from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                         fro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m eff(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</a:t>
            </a:r>
          </a:p>
        </p:txBody>
      </p:sp>
      <p:sp>
        <p:nvSpPr>
          <p:cNvPr id="370" name="Rectangle 891"/>
          <p:cNvSpPr>
            <a:spLocks noChangeArrowheads="1"/>
          </p:cNvSpPr>
          <p:nvPr/>
        </p:nvSpPr>
        <p:spPr bwMode="auto">
          <a:xfrm>
            <a:off x="7971604" y="4926438"/>
            <a:ext cx="65" cy="261610"/>
          </a:xfrm>
          <a:prstGeom prst="rect">
            <a:avLst/>
          </a:prstGeom>
          <a:solidFill>
            <a:srgbClr val="89D3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371" name="Rectangle 891"/>
          <p:cNvSpPr>
            <a:spLocks noChangeArrowheads="1"/>
          </p:cNvSpPr>
          <p:nvPr/>
        </p:nvSpPr>
        <p:spPr bwMode="auto">
          <a:xfrm>
            <a:off x="9775116" y="4983909"/>
            <a:ext cx="65" cy="261610"/>
          </a:xfrm>
          <a:prstGeom prst="rect">
            <a:avLst/>
          </a:prstGeom>
          <a:solidFill>
            <a:srgbClr val="FAC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grpSp>
        <p:nvGrpSpPr>
          <p:cNvPr id="372" name="Group 371"/>
          <p:cNvGrpSpPr/>
          <p:nvPr/>
        </p:nvGrpSpPr>
        <p:grpSpPr>
          <a:xfrm>
            <a:off x="7533704" y="4322420"/>
            <a:ext cx="1654724" cy="802329"/>
            <a:chOff x="1026717" y="2292224"/>
            <a:chExt cx="2553587" cy="1238160"/>
          </a:xfrm>
        </p:grpSpPr>
        <p:sp>
          <p:nvSpPr>
            <p:cNvPr id="439" name="Line 853"/>
            <p:cNvSpPr>
              <a:spLocks noChangeShapeType="1"/>
            </p:cNvSpPr>
            <p:nvPr/>
          </p:nvSpPr>
          <p:spPr bwMode="auto">
            <a:xfrm>
              <a:off x="1026717" y="3524325"/>
              <a:ext cx="822962" cy="6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955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cxnSp>
          <p:nvCxnSpPr>
            <p:cNvPr id="440" name="Straight Connector 439"/>
            <p:cNvCxnSpPr/>
            <p:nvPr/>
          </p:nvCxnSpPr>
          <p:spPr>
            <a:xfrm>
              <a:off x="2180139" y="2292224"/>
              <a:ext cx="1133856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860"/>
            <p:cNvSpPr>
              <a:spLocks/>
            </p:cNvSpPr>
            <p:nvPr/>
          </p:nvSpPr>
          <p:spPr bwMode="auto">
            <a:xfrm>
              <a:off x="2604677" y="2352547"/>
              <a:ext cx="393192" cy="37765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42" name="Freeform 860"/>
            <p:cNvSpPr>
              <a:spLocks/>
            </p:cNvSpPr>
            <p:nvPr/>
          </p:nvSpPr>
          <p:spPr bwMode="auto">
            <a:xfrm>
              <a:off x="2366898" y="2303564"/>
              <a:ext cx="1213406" cy="42976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373" name="Straight Connector 372"/>
          <p:cNvCxnSpPr/>
          <p:nvPr/>
        </p:nvCxnSpPr>
        <p:spPr>
          <a:xfrm>
            <a:off x="8922500" y="5067330"/>
            <a:ext cx="59253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Freeform 860"/>
          <p:cNvSpPr>
            <a:spLocks/>
          </p:cNvSpPr>
          <p:nvPr/>
        </p:nvSpPr>
        <p:spPr bwMode="auto">
          <a:xfrm>
            <a:off x="8632016" y="5106419"/>
            <a:ext cx="799916" cy="244717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375" name="Freeform 860"/>
          <p:cNvSpPr>
            <a:spLocks/>
          </p:cNvSpPr>
          <p:nvPr/>
        </p:nvSpPr>
        <p:spPr bwMode="auto">
          <a:xfrm>
            <a:off x="8518445" y="5077507"/>
            <a:ext cx="1011288" cy="265176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376" name="Line 853"/>
          <p:cNvSpPr>
            <a:spLocks noChangeShapeType="1"/>
          </p:cNvSpPr>
          <p:nvPr/>
        </p:nvSpPr>
        <p:spPr bwMode="auto">
          <a:xfrm>
            <a:off x="9076010" y="5537881"/>
            <a:ext cx="1333194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   d2</a:t>
            </a:r>
          </a:p>
        </p:txBody>
      </p:sp>
      <p:sp>
        <p:nvSpPr>
          <p:cNvPr id="377" name="Line 853"/>
          <p:cNvSpPr>
            <a:spLocks noChangeShapeType="1"/>
          </p:cNvSpPr>
          <p:nvPr/>
        </p:nvSpPr>
        <p:spPr bwMode="auto">
          <a:xfrm>
            <a:off x="7138030" y="5533955"/>
            <a:ext cx="1333194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   d1</a:t>
            </a:r>
          </a:p>
        </p:txBody>
      </p:sp>
      <p:sp>
        <p:nvSpPr>
          <p:cNvPr id="378" name="Line 853"/>
          <p:cNvSpPr>
            <a:spLocks noChangeShapeType="1"/>
          </p:cNvSpPr>
          <p:nvPr/>
        </p:nvSpPr>
        <p:spPr bwMode="auto">
          <a:xfrm>
            <a:off x="8642960" y="4708288"/>
            <a:ext cx="1185061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d3</a:t>
            </a:r>
          </a:p>
        </p:txBody>
      </p:sp>
      <p:grpSp>
        <p:nvGrpSpPr>
          <p:cNvPr id="380" name="Group 379"/>
          <p:cNvGrpSpPr/>
          <p:nvPr/>
        </p:nvGrpSpPr>
        <p:grpSpPr>
          <a:xfrm>
            <a:off x="7204272" y="5168396"/>
            <a:ext cx="484418" cy="334015"/>
            <a:chOff x="1012668" y="950932"/>
            <a:chExt cx="747559" cy="515455"/>
          </a:xfrm>
        </p:grpSpPr>
        <p:sp>
          <p:nvSpPr>
            <p:cNvPr id="411" name="Line 853"/>
            <p:cNvSpPr>
              <a:spLocks noChangeShapeType="1"/>
            </p:cNvSpPr>
            <p:nvPr/>
          </p:nvSpPr>
          <p:spPr bwMode="auto">
            <a:xfrm>
              <a:off x="1012668" y="1130288"/>
              <a:ext cx="600568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667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12" name="Rectangle 876"/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13" name="Rectangle 873"/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sz="1700" dirty="0">
                  <a:latin typeface="Calibri"/>
                  <a:ea typeface="Times New Roman"/>
                  <a:cs typeface="Calibri"/>
                </a:rPr>
                <a:t>c1</a:t>
              </a:r>
            </a:p>
          </p:txBody>
        </p:sp>
        <p:sp>
          <p:nvSpPr>
            <p:cNvPr id="414" name="Freeform 875"/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381" name="Group 380"/>
          <p:cNvGrpSpPr/>
          <p:nvPr/>
        </p:nvGrpSpPr>
        <p:grpSpPr>
          <a:xfrm>
            <a:off x="9674291" y="4394134"/>
            <a:ext cx="1082989" cy="919088"/>
            <a:chOff x="3906167" y="3324390"/>
            <a:chExt cx="1671281" cy="1418344"/>
          </a:xfrm>
          <a:solidFill>
            <a:srgbClr val="93D2FE"/>
          </a:solidFill>
        </p:grpSpPr>
        <p:sp>
          <p:nvSpPr>
            <p:cNvPr id="387" name="Oval 859"/>
            <p:cNvSpPr>
              <a:spLocks noChangeAspect="1" noChangeArrowheads="1"/>
            </p:cNvSpPr>
            <p:nvPr/>
          </p:nvSpPr>
          <p:spPr bwMode="auto">
            <a:xfrm>
              <a:off x="5380464" y="4434841"/>
              <a:ext cx="137823" cy="1512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88" name="Oval 861"/>
            <p:cNvSpPr>
              <a:spLocks noChangeAspect="1" noChangeArrowheads="1"/>
            </p:cNvSpPr>
            <p:nvPr/>
          </p:nvSpPr>
          <p:spPr bwMode="auto">
            <a:xfrm>
              <a:off x="3906168" y="4588788"/>
              <a:ext cx="142659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89" name="Oval 862"/>
            <p:cNvSpPr>
              <a:spLocks noChangeAspect="1" noChangeArrowheads="1"/>
            </p:cNvSpPr>
            <p:nvPr/>
          </p:nvSpPr>
          <p:spPr bwMode="auto">
            <a:xfrm>
              <a:off x="5221673" y="4588788"/>
              <a:ext cx="137823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90" name="Oval 863"/>
            <p:cNvSpPr>
              <a:spLocks noChangeAspect="1" noChangeArrowheads="1"/>
            </p:cNvSpPr>
            <p:nvPr/>
          </p:nvSpPr>
          <p:spPr bwMode="auto">
            <a:xfrm>
              <a:off x="5081432" y="4586087"/>
              <a:ext cx="140241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91" name="Oval 863"/>
            <p:cNvSpPr>
              <a:spLocks noChangeAspect="1" noChangeArrowheads="1"/>
            </p:cNvSpPr>
            <p:nvPr/>
          </p:nvSpPr>
          <p:spPr bwMode="auto">
            <a:xfrm>
              <a:off x="4490648" y="4587968"/>
              <a:ext cx="140241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3906167" y="4047050"/>
              <a:ext cx="1671281" cy="539042"/>
              <a:chOff x="1320274" y="4580303"/>
              <a:chExt cx="1671281" cy="467246"/>
            </a:xfrm>
            <a:grpFill/>
          </p:grpSpPr>
          <p:sp>
            <p:nvSpPr>
              <p:cNvPr id="407" name="Freeform 860"/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8" name="Rectangle 864"/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700" dirty="0">
                    <a:latin typeface="Calibri"/>
                    <a:ea typeface="Calibri"/>
                    <a:cs typeface="Calibri"/>
                  </a:rPr>
                  <a:t>r1</a:t>
                </a:r>
              </a:p>
            </p:txBody>
          </p:sp>
          <p:sp>
            <p:nvSpPr>
              <p:cNvPr id="409" name="Freeform 865"/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10" name="Freeform 866"/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393" name="Group 392"/>
            <p:cNvGrpSpPr/>
            <p:nvPr/>
          </p:nvGrpSpPr>
          <p:grpSpPr>
            <a:xfrm>
              <a:off x="4596370" y="3324390"/>
              <a:ext cx="552654" cy="1188720"/>
              <a:chOff x="1823226" y="3235632"/>
              <a:chExt cx="552654" cy="1188720"/>
            </a:xfrm>
            <a:grpFill/>
          </p:grpSpPr>
          <p:sp>
            <p:nvSpPr>
              <p:cNvPr id="394" name="Oval 878"/>
              <p:cNvSpPr>
                <a:spLocks noChangeArrowheads="1"/>
              </p:cNvSpPr>
              <p:nvPr/>
            </p:nvSpPr>
            <p:spPr bwMode="auto">
              <a:xfrm flipH="1">
                <a:off x="1826977" y="439410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5" name="Rectangle 880"/>
              <p:cNvSpPr>
                <a:spLocks noChangeArrowheads="1"/>
              </p:cNvSpPr>
              <p:nvPr/>
            </p:nvSpPr>
            <p:spPr bwMode="auto">
              <a:xfrm flipH="1">
                <a:off x="1827548" y="3720625"/>
                <a:ext cx="109828" cy="68636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6" name="Oval 878"/>
              <p:cNvSpPr>
                <a:spLocks noChangeArrowheads="1"/>
              </p:cNvSpPr>
              <p:nvPr/>
            </p:nvSpPr>
            <p:spPr bwMode="auto">
              <a:xfrm flipH="1">
                <a:off x="1828534" y="370836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7" name="Line 881"/>
              <p:cNvSpPr>
                <a:spLocks noChangeShapeType="1"/>
              </p:cNvSpPr>
              <p:nvPr/>
            </p:nvSpPr>
            <p:spPr bwMode="auto">
              <a:xfrm flipV="1">
                <a:off x="1937377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8" name="Line 882"/>
              <p:cNvSpPr>
                <a:spLocks noChangeShapeType="1"/>
              </p:cNvSpPr>
              <p:nvPr/>
            </p:nvSpPr>
            <p:spPr bwMode="auto">
              <a:xfrm flipH="1" flipV="1">
                <a:off x="1823226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9" name="Rectangle 880"/>
              <p:cNvSpPr>
                <a:spLocks noChangeArrowheads="1"/>
              </p:cNvSpPr>
              <p:nvPr/>
            </p:nvSpPr>
            <p:spPr bwMode="auto">
              <a:xfrm rot="1800000" flipH="1">
                <a:off x="2086553" y="3275567"/>
                <a:ext cx="66541" cy="85795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0" name="Oval 878"/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2297586" y="3313681"/>
                <a:ext cx="69069" cy="3900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1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08380" y="3235632"/>
                <a:ext cx="166195" cy="55324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2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19974" y="3238739"/>
                <a:ext cx="147328" cy="5772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3" name="Line 884"/>
              <p:cNvSpPr>
                <a:spLocks noChangeShapeType="1"/>
              </p:cNvSpPr>
              <p:nvPr/>
            </p:nvSpPr>
            <p:spPr bwMode="auto">
              <a:xfrm rot="10800000">
                <a:off x="2360577" y="3338154"/>
                <a:ext cx="0" cy="10360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4" name="Oval 885"/>
              <p:cNvSpPr>
                <a:spLocks noChangeArrowheads="1"/>
              </p:cNvSpPr>
              <p:nvPr/>
            </p:nvSpPr>
            <p:spPr bwMode="auto">
              <a:xfrm flipH="1">
                <a:off x="2343884" y="3447019"/>
                <a:ext cx="31996" cy="70709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5" name="Line 881"/>
              <p:cNvSpPr>
                <a:spLocks noChangeShapeType="1"/>
              </p:cNvSpPr>
              <p:nvPr/>
            </p:nvSpPr>
            <p:spPr bwMode="auto">
              <a:xfrm rot="1800000" flipV="1">
                <a:off x="2148636" y="3292202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6" name="Line 882"/>
              <p:cNvSpPr>
                <a:spLocks noChangeShapeType="1"/>
              </p:cNvSpPr>
              <p:nvPr/>
            </p:nvSpPr>
            <p:spPr bwMode="auto">
              <a:xfrm rot="1800000" flipH="1" flipV="1">
                <a:off x="2087266" y="3256770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382" name="Group 381"/>
          <p:cNvGrpSpPr/>
          <p:nvPr/>
        </p:nvGrpSpPr>
        <p:grpSpPr>
          <a:xfrm>
            <a:off x="10245240" y="4857344"/>
            <a:ext cx="484418" cy="334015"/>
            <a:chOff x="1012668" y="950932"/>
            <a:chExt cx="747559" cy="515455"/>
          </a:xfrm>
        </p:grpSpPr>
        <p:sp>
          <p:nvSpPr>
            <p:cNvPr id="383" name="Line 853"/>
            <p:cNvSpPr>
              <a:spLocks noChangeShapeType="1"/>
            </p:cNvSpPr>
            <p:nvPr/>
          </p:nvSpPr>
          <p:spPr bwMode="auto">
            <a:xfrm>
              <a:off x="1012668" y="1130288"/>
              <a:ext cx="600568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667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384" name="Rectangle 876"/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385" name="Rectangle 873"/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sz="1700" dirty="0">
                  <a:latin typeface="Calibri"/>
                  <a:ea typeface="Times New Roman"/>
                  <a:cs typeface="Calibri"/>
                </a:rPr>
                <a:t>c2</a:t>
              </a:r>
            </a:p>
          </p:txBody>
        </p:sp>
        <p:sp>
          <p:nvSpPr>
            <p:cNvPr id="386" name="Freeform 875"/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205658-4327-7488-9F77-E1BD6D25BD49}"/>
              </a:ext>
            </a:extLst>
          </p:cNvPr>
          <p:cNvGrpSpPr/>
          <p:nvPr/>
        </p:nvGrpSpPr>
        <p:grpSpPr>
          <a:xfrm>
            <a:off x="7687264" y="1829057"/>
            <a:ext cx="3619250" cy="1208098"/>
            <a:chOff x="7687264" y="1829057"/>
            <a:chExt cx="3619250" cy="1208098"/>
          </a:xfrm>
        </p:grpSpPr>
        <p:sp>
          <p:nvSpPr>
            <p:cNvPr id="446" name="Rectangle 891"/>
            <p:cNvSpPr>
              <a:spLocks noChangeArrowheads="1"/>
            </p:cNvSpPr>
            <p:nvPr/>
          </p:nvSpPr>
          <p:spPr bwMode="auto">
            <a:xfrm>
              <a:off x="8520838" y="2421786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47" name="Rectangle 891"/>
            <p:cNvSpPr>
              <a:spLocks noChangeArrowheads="1"/>
            </p:cNvSpPr>
            <p:nvPr/>
          </p:nvSpPr>
          <p:spPr bwMode="auto">
            <a:xfrm>
              <a:off x="10324350" y="2479258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448" name="Group 447"/>
            <p:cNvGrpSpPr/>
            <p:nvPr/>
          </p:nvGrpSpPr>
          <p:grpSpPr>
            <a:xfrm>
              <a:off x="8082938" y="1829057"/>
              <a:ext cx="1654724" cy="791042"/>
              <a:chOff x="1026717" y="2309643"/>
              <a:chExt cx="2553587" cy="1220741"/>
            </a:xfrm>
          </p:grpSpPr>
          <p:sp>
            <p:nvSpPr>
              <p:cNvPr id="515" name="Line 853"/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516" name="Straight Connector 515"/>
              <p:cNvCxnSpPr/>
              <p:nvPr/>
            </p:nvCxnSpPr>
            <p:spPr>
              <a:xfrm>
                <a:off x="2180139" y="230964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7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8" name="Freeform 860"/>
              <p:cNvSpPr>
                <a:spLocks/>
              </p:cNvSpPr>
              <p:nvPr/>
            </p:nvSpPr>
            <p:spPr bwMode="auto">
              <a:xfrm>
                <a:off x="2366898" y="2319070"/>
                <a:ext cx="1213406" cy="40922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449" name="Straight Connector 448"/>
            <p:cNvCxnSpPr/>
            <p:nvPr/>
          </p:nvCxnSpPr>
          <p:spPr>
            <a:xfrm>
              <a:off x="9471734" y="256267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Freeform 860"/>
            <p:cNvSpPr>
              <a:spLocks/>
            </p:cNvSpPr>
            <p:nvPr/>
          </p:nvSpPr>
          <p:spPr bwMode="auto">
            <a:xfrm>
              <a:off x="9181250" y="260176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51" name="Freeform 860"/>
            <p:cNvSpPr>
              <a:spLocks/>
            </p:cNvSpPr>
            <p:nvPr/>
          </p:nvSpPr>
          <p:spPr bwMode="auto">
            <a:xfrm>
              <a:off x="9067679" y="2572855"/>
              <a:ext cx="1011288" cy="265176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52" name="Line 853"/>
            <p:cNvSpPr>
              <a:spLocks noChangeShapeType="1"/>
            </p:cNvSpPr>
            <p:nvPr/>
          </p:nvSpPr>
          <p:spPr bwMode="auto">
            <a:xfrm>
              <a:off x="9625244" y="303322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453" name="Line 853"/>
            <p:cNvSpPr>
              <a:spLocks noChangeShapeType="1"/>
            </p:cNvSpPr>
            <p:nvPr/>
          </p:nvSpPr>
          <p:spPr bwMode="auto">
            <a:xfrm>
              <a:off x="7687264" y="3029303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454" name="Line 853"/>
            <p:cNvSpPr>
              <a:spLocks noChangeShapeType="1"/>
            </p:cNvSpPr>
            <p:nvPr/>
          </p:nvSpPr>
          <p:spPr bwMode="auto">
            <a:xfrm>
              <a:off x="9192194" y="2203636"/>
              <a:ext cx="1185061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456" name="Group 455"/>
            <p:cNvGrpSpPr/>
            <p:nvPr/>
          </p:nvGrpSpPr>
          <p:grpSpPr>
            <a:xfrm>
              <a:off x="7753506" y="2663744"/>
              <a:ext cx="484418" cy="334015"/>
              <a:chOff x="1012668" y="950932"/>
              <a:chExt cx="747559" cy="515455"/>
            </a:xfrm>
          </p:grpSpPr>
          <p:sp>
            <p:nvSpPr>
              <p:cNvPr id="487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488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489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490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457" name="Group 456"/>
            <p:cNvGrpSpPr/>
            <p:nvPr/>
          </p:nvGrpSpPr>
          <p:grpSpPr>
            <a:xfrm>
              <a:off x="10223525" y="1889482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463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64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65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66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67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468" name="Group 467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83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4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485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6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469" name="Group 468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470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1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2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3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4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5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6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7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8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9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0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1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2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458" name="Group 457"/>
            <p:cNvGrpSpPr/>
            <p:nvPr/>
          </p:nvGrpSpPr>
          <p:grpSpPr>
            <a:xfrm>
              <a:off x="9666714" y="2677812"/>
              <a:ext cx="484418" cy="334015"/>
              <a:chOff x="1012668" y="950932"/>
              <a:chExt cx="747559" cy="515455"/>
            </a:xfrm>
          </p:grpSpPr>
          <p:sp>
            <p:nvSpPr>
              <p:cNvPr id="459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460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461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462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545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9C663A53-42AA-2143-8683-9A939F2E3723}"/>
              </a:ext>
            </a:extLst>
          </p:cNvPr>
          <p:cNvSpPr txBox="1">
            <a:spLocks noChangeArrowheads="1"/>
          </p:cNvSpPr>
          <p:nvPr/>
        </p:nvSpPr>
        <p:spPr>
          <a:xfrm>
            <a:off x="6675816" y="4908386"/>
            <a:ext cx="2225406" cy="1279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br>
              <a:rPr lang="en-US" sz="1800" i="1" baseline="-25000" dirty="0">
                <a:latin typeface="Times New Roman" charset="0"/>
                <a:sym typeface="Symbol" charset="0"/>
              </a:rPr>
            </a:br>
            <a:endParaRPr lang="en-US" sz="1800" baseline="-25000" dirty="0">
              <a:latin typeface="Times New Roman" charset="0"/>
            </a:endParaRPr>
          </a:p>
        </p:txBody>
      </p:sp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Plan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0942" y="1021278"/>
            <a:ext cx="5361728" cy="1710905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Times New Roman" charset="0"/>
              </a:rPr>
              <a:t>A plan π is applicable in a state </a:t>
            </a:r>
            <a:r>
              <a:rPr lang="en-US" sz="1900" i="1" dirty="0">
                <a:latin typeface="Times New Roman" charset="0"/>
              </a:rPr>
              <a:t>s</a:t>
            </a:r>
            <a:r>
              <a:rPr lang="en-US" sz="1900" dirty="0">
                <a:latin typeface="Times New Roman" charset="0"/>
              </a:rPr>
              <a:t> if we can apply the actions in the order that they appear in π</a:t>
            </a:r>
          </a:p>
          <a:p>
            <a:r>
              <a:rPr lang="en-US" sz="1900" dirty="0">
                <a:latin typeface="Times New Roman" charset="0"/>
              </a:rPr>
              <a:t>This produces </a:t>
            </a:r>
            <a:r>
              <a:rPr lang="en-US" sz="1900" dirty="0">
                <a:latin typeface="Times New Roman" charset="0"/>
                <a:sym typeface="Symbol" charset="0"/>
              </a:rPr>
              <a:t>a sequence of states</a:t>
            </a:r>
          </a:p>
          <a:p>
            <a:r>
              <a:rPr lang="en-US" sz="1900" dirty="0">
                <a:latin typeface="Times New Roman" charset="0"/>
                <a:sym typeface="Symbol" charset="0"/>
              </a:rPr>
              <a:t>γ(</a:t>
            </a:r>
            <a:r>
              <a:rPr lang="en-US" sz="1900" i="1" dirty="0">
                <a:latin typeface="Times New Roman" charset="0"/>
                <a:sym typeface="Symbol" charset="0"/>
              </a:rPr>
              <a:t>s</a:t>
            </a:r>
            <a:r>
              <a:rPr lang="en-US" sz="1900" dirty="0">
                <a:latin typeface="Times New Roman" charset="0"/>
                <a:sym typeface="Symbol" charset="0"/>
              </a:rPr>
              <a:t>,</a:t>
            </a:r>
            <a:r>
              <a:rPr lang="en-US" sz="1900" i="1" dirty="0">
                <a:latin typeface="Times New Roman" charset="0"/>
                <a:sym typeface="Symbol" charset="0"/>
              </a:rPr>
              <a:t>π</a:t>
            </a:r>
            <a:r>
              <a:rPr lang="en-US" sz="1900" dirty="0">
                <a:latin typeface="Times New Roman" charset="0"/>
                <a:sym typeface="Symbol" charset="0"/>
              </a:rPr>
              <a:t>) = the last state in the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43BE42C-6A38-7145-8FBC-F54359522A8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407378" y="1734207"/>
                <a:ext cx="6061181" cy="1121128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1800" kern="0" dirty="0">
                    <a:latin typeface="Times New Roman" charset="0"/>
                    <a:sym typeface="Symbol" charset="0"/>
                  </a:rPr>
                  <a:t>π = </a:t>
                </a:r>
                <a:r>
                  <a:rPr lang="en-US" sz="1800" kern="0" dirty="0">
                    <a:latin typeface="Calibri"/>
                    <a:cs typeface="Calibri"/>
                  </a:rPr>
                  <a:t>move(r1,d3,d1), take(r1,c1,d1), move(r1,d1,d3)</a:t>
                </a:r>
                <a:r>
                  <a:rPr lang="en-US" sz="1800" kern="0" dirty="0">
                    <a:latin typeface="Times New Roman" charset="0"/>
                    <a:sym typeface="Symbol" charset="0"/>
                  </a:rPr>
                  <a:t></a:t>
                </a:r>
              </a:p>
              <a:p>
                <a:pPr lvl="1"/>
                <a:r>
                  <a:rPr lang="en-US" sz="1800" dirty="0">
                    <a:latin typeface="Times New Roman" charset="0"/>
                    <a:sym typeface="Symbol" charset="0"/>
                  </a:rPr>
                  <a:t>γ(</a:t>
                </a:r>
                <a:r>
                  <a:rPr lang="en-US" sz="1800" i="1" dirty="0">
                    <a:latin typeface="Times New Roman" charset="0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sym typeface="Symbol" charset="0"/>
                  </a:rPr>
                  <a:t>0</a:t>
                </a:r>
                <a:r>
                  <a:rPr lang="en-US" sz="1800" dirty="0">
                    <a:latin typeface="Times New Roman" charset="0"/>
                    <a:sym typeface="Symbol" charset="0"/>
                  </a:rPr>
                  <a:t>,</a:t>
                </a:r>
                <a:r>
                  <a:rPr lang="en-US" sz="1800" i="1" dirty="0">
                    <a:latin typeface="Times New Roman" charset="0"/>
                    <a:sym typeface="Symbol" charset="0"/>
                  </a:rPr>
                  <a:t>π</a:t>
                </a:r>
                <a:r>
                  <a:rPr lang="en-US" sz="1800" dirty="0">
                    <a:latin typeface="Times New Roman" charset="0"/>
                    <a:sym typeface="Symbol" charset="0"/>
                  </a:rPr>
                  <a:t>) = </a:t>
                </a:r>
                <a:r>
                  <a:rPr lang="en-US" sz="1800" i="1" dirty="0">
                    <a:latin typeface="Times New Roman" charset="0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sym typeface="Symbol" charset="0"/>
                  </a:rPr>
                  <a:t>3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800" dirty="0" err="1"/>
                          <m:t>γ</m:t>
                        </m:r>
                      </m:e>
                    </m:acc>
                  </m:oMath>
                </a14:m>
                <a:r>
                  <a:rPr lang="en-US" sz="1800" kern="0" dirty="0">
                    <a:latin typeface="Times New Roman" charset="0"/>
                    <a:sym typeface="Symbol" charset="0"/>
                  </a:rPr>
                  <a:t> = ⟨</a:t>
                </a:r>
                <a:r>
                  <a:rPr lang="en-US" sz="1800" i="1" dirty="0">
                    <a:latin typeface="Times New Roman" charset="0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sym typeface="Symbol" charset="0"/>
                  </a:rPr>
                  <a:t>0</a:t>
                </a:r>
                <a:r>
                  <a:rPr lang="en-US" sz="1800" kern="0" dirty="0">
                    <a:latin typeface="Times New Roman" charset="0"/>
                    <a:sym typeface="Symbol" charset="0"/>
                  </a:rPr>
                  <a:t>, </a:t>
                </a:r>
                <a:r>
                  <a:rPr lang="en-US" sz="1800" i="1" dirty="0">
                    <a:latin typeface="Times New Roman" charset="0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sym typeface="Symbol" charset="0"/>
                  </a:rPr>
                  <a:t>1</a:t>
                </a:r>
                <a:r>
                  <a:rPr lang="en-US" sz="1800" dirty="0">
                    <a:latin typeface="Times New Roman" charset="0"/>
                    <a:sym typeface="Symbol" charset="0"/>
                  </a:rPr>
                  <a:t>, </a:t>
                </a:r>
                <a:r>
                  <a:rPr lang="en-US" sz="1800" i="1" dirty="0">
                    <a:latin typeface="Times New Roman" charset="0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sym typeface="Symbol" charset="0"/>
                  </a:rPr>
                  <a:t>2</a:t>
                </a:r>
                <a:r>
                  <a:rPr lang="en-US" sz="1800" dirty="0">
                    <a:latin typeface="Times New Roman" charset="0"/>
                    <a:sym typeface="Symbol" charset="0"/>
                  </a:rPr>
                  <a:t>, </a:t>
                </a:r>
                <a:r>
                  <a:rPr lang="en-US" sz="1800" i="1" dirty="0">
                    <a:latin typeface="Times New Roman" charset="0"/>
                    <a:sym typeface="Symbol" charset="0"/>
                  </a:rPr>
                  <a:t>s</a:t>
                </a:r>
                <a:r>
                  <a:rPr lang="en-US" sz="1800" baseline="-25000" dirty="0">
                    <a:latin typeface="Times New Roman" charset="0"/>
                    <a:sym typeface="Symbol" charset="0"/>
                  </a:rPr>
                  <a:t>3</a:t>
                </a:r>
                <a:r>
                  <a:rPr lang="en-US" sz="1800" dirty="0">
                    <a:latin typeface="Times New Roman" charset="0"/>
                    <a:sym typeface="Symbol" charset="0"/>
                  </a:rPr>
                  <a:t>⟩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43BE42C-6A38-7145-8FBC-F54359522A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407378" y="1734207"/>
                <a:ext cx="6061181" cy="1121128"/>
              </a:xfrm>
              <a:blipFill>
                <a:blip r:embed="rId3"/>
                <a:stretch>
                  <a:fillRect t="-3804" b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>
            <a:extLst>
              <a:ext uri="{FF2B5EF4-FFF2-40B4-BE49-F238E27FC236}">
                <a16:creationId xmlns:a16="http://schemas.microsoft.com/office/drawing/2014/main" id="{DFAEA614-5606-8147-83F9-DF17B409231F}"/>
              </a:ext>
            </a:extLst>
          </p:cNvPr>
          <p:cNvSpPr txBox="1">
            <a:spLocks noChangeArrowheads="1"/>
          </p:cNvSpPr>
          <p:nvPr/>
        </p:nvSpPr>
        <p:spPr>
          <a:xfrm>
            <a:off x="300942" y="4876798"/>
            <a:ext cx="2225406" cy="1391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loc(r1)=d3,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cargo(r1)=nil,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br>
              <a:rPr lang="en-US" sz="1800" i="1" baseline="-25000" dirty="0">
                <a:latin typeface="Times New Roman" charset="0"/>
                <a:sym typeface="Symbol" charset="0"/>
              </a:rPr>
            </a:br>
            <a:endParaRPr lang="en-US" sz="1800" i="1" baseline="-25000" dirty="0">
              <a:latin typeface="Times New Roman" charset="0"/>
              <a:sym typeface="Symbol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D6A14F5-1060-0941-AAC9-8B33E2880EC5}"/>
              </a:ext>
            </a:extLst>
          </p:cNvPr>
          <p:cNvSpPr txBox="1">
            <a:spLocks noChangeArrowheads="1"/>
          </p:cNvSpPr>
          <p:nvPr/>
        </p:nvSpPr>
        <p:spPr>
          <a:xfrm>
            <a:off x="9793189" y="4930964"/>
            <a:ext cx="2094010" cy="11714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loc(r1)=d3,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62BF4-E406-61B7-FC9D-65D602ED492A}"/>
              </a:ext>
            </a:extLst>
          </p:cNvPr>
          <p:cNvSpPr txBox="1">
            <a:spLocks noChangeArrowheads="1"/>
          </p:cNvSpPr>
          <p:nvPr/>
        </p:nvSpPr>
        <p:spPr>
          <a:xfrm>
            <a:off x="3437264" y="4876798"/>
            <a:ext cx="2225406" cy="1279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cargo(r1)=nil,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endParaRPr lang="en-US" sz="1800" i="1" baseline="-25000" dirty="0">
              <a:latin typeface="Times New Roman" charset="0"/>
              <a:sym typeface="Symbo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F3379E-E835-954A-3625-90EC9A80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3874"/>
            <a:ext cx="12332818" cy="15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0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537"/>
            <a:ext cx="11785600" cy="812800"/>
          </a:xfrm>
        </p:spPr>
        <p:txBody>
          <a:bodyPr>
            <a:normAutofit/>
          </a:bodyPr>
          <a:lstStyle/>
          <a:p>
            <a:r>
              <a:rPr lang="en-US" sz="3200" b="1" dirty="0"/>
              <a:t>Motivation					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064" y="1024928"/>
            <a:ext cx="6758763" cy="5283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to model a complex environment?</a:t>
            </a:r>
          </a:p>
          <a:p>
            <a:pPr lvl="1"/>
            <a:r>
              <a:rPr lang="en-US" dirty="0"/>
              <a:t>G</a:t>
            </a:r>
            <a:r>
              <a:rPr lang="en-US" dirty="0">
                <a:latin typeface="Times New Roman" charset="0"/>
                <a:sym typeface="Symbol" charset="0"/>
              </a:rPr>
              <a:t>enerally need simplifying assumptions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i="1" dirty="0">
                <a:latin typeface="Times New Roman" charset="0"/>
                <a:sym typeface="Symbol" charset="0"/>
              </a:rPr>
              <a:t>Classical planning</a:t>
            </a:r>
            <a:endParaRPr lang="en-US" dirty="0">
              <a:latin typeface="Times New Roman" charset="0"/>
              <a:sym typeface="Symbol" charset="0"/>
            </a:endParaRP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Finite, static world, just one actor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No concurrent actions, no explicit time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Determinism, no uncertainty, no exogeneous events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Full observability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Unit-cost actions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Sequence of states and actions </a:t>
            </a:r>
            <a:r>
              <a:rPr lang="fi-FI" dirty="0">
                <a:latin typeface="Times New Roman" charset="0"/>
                <a:sym typeface="Symbol" charset="0"/>
              </a:rPr>
              <a:t>⟨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0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…⟩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Avoids many complications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Most real-world environments don’t satisfy the assumptions</a:t>
            </a:r>
          </a:p>
          <a:p>
            <a:pPr marL="349250" lvl="1" indent="0">
              <a:buNone/>
            </a:pPr>
            <a:r>
              <a:rPr lang="en-US" dirty="0">
                <a:latin typeface="Times New Roman" charset="0"/>
                <a:sym typeface="Wingdings"/>
              </a:rPr>
              <a:t>⇒ E</a:t>
            </a:r>
            <a:r>
              <a:rPr lang="en-US" dirty="0">
                <a:latin typeface="Times New Roman" charset="0"/>
                <a:sym typeface="Symbol" charset="0"/>
              </a:rPr>
              <a:t>rrors in prediction</a:t>
            </a:r>
          </a:p>
          <a:p>
            <a:r>
              <a:rPr lang="en-US" dirty="0">
                <a:latin typeface="Times New Roman" charset="0"/>
                <a:sym typeface="Symbol" charset="0"/>
              </a:rPr>
              <a:t>OK if they’re infrequent and don’t have severe consequences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9AA5A3-C834-6EDA-2AE9-959068291C04}"/>
              </a:ext>
            </a:extLst>
          </p:cNvPr>
          <p:cNvSpPr txBox="1">
            <a:spLocks/>
          </p:cNvSpPr>
          <p:nvPr/>
        </p:nvSpPr>
        <p:spPr>
          <a:xfrm>
            <a:off x="7469204" y="1024928"/>
            <a:ext cx="4417996" cy="56806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r>
              <a:rPr lang="en-US" dirty="0"/>
              <a:t> 2.2. State-Transition Systems </a:t>
            </a:r>
          </a:p>
          <a:p>
            <a:pPr marL="0" indent="0" fontAlgn="auto"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r>
              <a:rPr lang="en-US" dirty="0"/>
              <a:t> 2.3. State-Variable Representation </a:t>
            </a:r>
          </a:p>
          <a:p>
            <a:pPr marL="0" indent="0" fontAlgn="auto"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r>
              <a:rPr lang="en-US" dirty="0"/>
              <a:t> 2.6. Acting</a:t>
            </a:r>
          </a:p>
          <a:p>
            <a:pPr marL="0" indent="0" fontAlgn="auto"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r>
              <a:rPr lang="en-US" dirty="0"/>
              <a:t> 2.4. Classical Representation</a:t>
            </a:r>
          </a:p>
          <a:p>
            <a:pPr marL="0" indent="0" fontAlgn="auto"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r>
              <a:rPr lang="en-US" dirty="0"/>
              <a:t> 2.5. Computational Complexity</a:t>
            </a:r>
          </a:p>
          <a:p>
            <a:pPr marL="0" indent="0" fontAlgn="auto"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Chapter 2 of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Haslum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et al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. (2019)*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Classical fragment of PDDL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Planning domains and problems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untyped, typed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dirty="0"/>
          </a:p>
          <a:p>
            <a:pPr marL="0" indent="0" fontAlgn="auto"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r>
              <a:rPr lang="en-US" sz="1600" dirty="0"/>
              <a:t>______________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>
                <a:tab pos="449263" algn="l"/>
              </a:tabLst>
            </a:pPr>
            <a:r>
              <a:rPr lang="en-US" sz="1600" dirty="0"/>
              <a:t>* Haslum, Lipovetzky, Magazzini, &amp; Muise.</a:t>
            </a:r>
            <a:br>
              <a:rPr lang="en-US" sz="1600" dirty="0"/>
            </a:br>
            <a:r>
              <a:rPr lang="en-US" sz="1600" dirty="0"/>
              <a:t>   </a:t>
            </a:r>
            <a:r>
              <a:rPr lang="en-US" sz="1600" i="1" dirty="0"/>
              <a:t>An Introduction to the Planning Domain</a:t>
            </a:r>
            <a:br>
              <a:rPr lang="en-US" sz="1600" i="1" dirty="0"/>
            </a:br>
            <a:r>
              <a:rPr lang="en-US" sz="1600" i="1" dirty="0"/>
              <a:t>   Definition Language</a:t>
            </a:r>
            <a:r>
              <a:rPr lang="en-US" sz="1600" dirty="0"/>
              <a:t>. Morgan Claypool, 2019.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0666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>
            <a:extLst>
              <a:ext uri="{FF2B5EF4-FFF2-40B4-BE49-F238E27FC236}">
                <a16:creationId xmlns:a16="http://schemas.microsoft.com/office/drawing/2014/main" id="{6624C953-FF04-3E95-4D60-B1A6FEE6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101601"/>
            <a:ext cx="7612438" cy="812800"/>
          </a:xfrm>
        </p:spPr>
        <p:txBody>
          <a:bodyPr/>
          <a:lstStyle/>
          <a:p>
            <a:r>
              <a:rPr lang="en-US" dirty="0"/>
              <a:t>State-Variable Planning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62">
                <a:extLst>
                  <a:ext uri="{FF2B5EF4-FFF2-40B4-BE49-F238E27FC236}">
                    <a16:creationId xmlns:a16="http://schemas.microsoft.com/office/drawing/2014/main" id="{B00C7543-27FC-7D13-D46E-BAB5003A441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30546" y="914401"/>
                <a:ext cx="7809271" cy="5521324"/>
              </a:xfrm>
            </p:spPr>
            <p:txBody>
              <a:bodyPr/>
              <a:lstStyle/>
              <a:p>
                <a:r>
                  <a:rPr lang="en-US" sz="1800" dirty="0"/>
                  <a:t>Let</a:t>
                </a:r>
              </a:p>
              <a:p>
                <a:pPr marL="682625" lvl="1" indent="-285750"/>
                <a:r>
                  <a:rPr lang="en-US" sz="1800" i="1" dirty="0"/>
                  <a:t>O</a:t>
                </a:r>
                <a:r>
                  <a:rPr lang="en-US" sz="1800" dirty="0"/>
                  <a:t> = ontology of typed objects</a:t>
                </a:r>
              </a:p>
              <a:p>
                <a:pPr marL="682625" lvl="1" indent="-285750"/>
                <a:r>
                  <a:rPr lang="en-US" sz="1800" i="1" dirty="0"/>
                  <a:t>R</a:t>
                </a:r>
                <a:r>
                  <a:rPr lang="en-US" sz="1800" dirty="0"/>
                  <a:t> = set of rigid relations</a:t>
                </a:r>
              </a:p>
              <a:p>
                <a:pPr marL="682625" lvl="1" indent="-28575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/>
                      <m:t>X</m:t>
                    </m:r>
                  </m:oMath>
                </a14:m>
                <a:r>
                  <a:rPr lang="en-US" sz="1800" dirty="0"/>
                  <a:t> = set of lifted state variables, including </a:t>
                </a:r>
                <a:br>
                  <a:rPr lang="en-US" sz="1800" dirty="0"/>
                </a:br>
                <a:r>
                  <a:rPr lang="en-US" sz="1800" dirty="0"/>
                  <a:t>	   specifications of their ranges</a:t>
                </a:r>
              </a:p>
              <a:p>
                <a:pPr marL="682625" lvl="1" indent="-285750"/>
                <a:r>
                  <a:rPr lang="en-US" sz="1800" dirty="0">
                    <a:latin typeface="Monotype Corsiva"/>
                    <a:cs typeface="Monotype Corsiva"/>
                  </a:rPr>
                  <a:t>A</a:t>
                </a:r>
                <a:r>
                  <a:rPr lang="en-US" sz="1800" dirty="0"/>
                  <a:t> = finite set of action schemas</a:t>
                </a:r>
                <a:br>
                  <a:rPr lang="en-US" sz="1800" baseline="-25000" dirty="0"/>
                </a:br>
                <a:endParaRPr lang="en-US" sz="1800" baseline="-25000" dirty="0"/>
              </a:p>
              <a:p>
                <a:pPr marL="341312" indent="-285750"/>
                <a:r>
                  <a:rPr lang="en-US" sz="1800" dirty="0"/>
                  <a:t>(</a:t>
                </a:r>
                <a:r>
                  <a:rPr lang="en-US" sz="1800" i="1" dirty="0"/>
                  <a:t>O</a:t>
                </a:r>
                <a:r>
                  <a:rPr lang="en-US" sz="1800" dirty="0"/>
                  <a:t>, </a:t>
                </a:r>
                <a:r>
                  <a:rPr lang="en-US" sz="1800" i="1" dirty="0"/>
                  <a:t>R</a:t>
                </a:r>
                <a:r>
                  <a:rPr lang="en-US" sz="1800" dirty="0"/>
                  <a:t>, </a:t>
                </a:r>
                <a:r>
                  <a:rPr lang="en-US" sz="1800" i="1" dirty="0"/>
                  <a:t>X</a:t>
                </a:r>
                <a:r>
                  <a:rPr lang="en-US" sz="1800" dirty="0"/>
                  <a:t>, </a:t>
                </a:r>
                <a:r>
                  <a:rPr lang="en-US" sz="1800" dirty="0">
                    <a:latin typeface="Monotype Corsiva"/>
                    <a:cs typeface="Monotype Corsiva"/>
                  </a:rPr>
                  <a:t>A</a:t>
                </a:r>
                <a:r>
                  <a:rPr lang="en-US" sz="1800" dirty="0"/>
                  <a:t>) represents </a:t>
                </a:r>
                <a:r>
                  <a:rPr lang="el-GR" sz="1800" dirty="0"/>
                  <a:t>Σ = (</a:t>
                </a:r>
                <a:r>
                  <a:rPr lang="en-US" sz="1800" i="1" dirty="0"/>
                  <a:t>S</a:t>
                </a:r>
                <a:r>
                  <a:rPr lang="el-GR" sz="1800" dirty="0"/>
                  <a:t>, </a:t>
                </a:r>
                <a:r>
                  <a:rPr lang="en-US" sz="1800" i="1" dirty="0"/>
                  <a:t>A</a:t>
                </a:r>
                <a:r>
                  <a:rPr lang="el-GR" sz="1800" dirty="0"/>
                  <a:t>, </a:t>
                </a:r>
                <a:r>
                  <a:rPr lang="en-US" sz="1800" dirty="0"/>
                  <a:t>γ</a:t>
                </a:r>
                <a:r>
                  <a:rPr lang="el-GR" sz="1800" dirty="0"/>
                  <a:t>, </a:t>
                </a:r>
                <a:r>
                  <a:rPr lang="en-US" sz="1800" dirty="0"/>
                  <a:t>cost), where</a:t>
                </a:r>
                <a:endParaRPr lang="en-US" sz="1800" baseline="-25000" dirty="0"/>
              </a:p>
              <a:p>
                <a:pPr marL="739775" lvl="1" indent="-342900">
                  <a:spcBef>
                    <a:spcPts val="1200"/>
                  </a:spcBef>
                </a:pPr>
                <a:r>
                  <a:rPr lang="en-US" sz="1800" i="1" dirty="0">
                    <a:latin typeface="Times New Roman" panose="02020603050405020304" pitchFamily="18" charset="0"/>
                  </a:rPr>
                  <a:t>A</a:t>
                </a:r>
                <a:r>
                  <a:rPr lang="en-US" sz="1800" dirty="0">
                    <a:latin typeface="Times New Roman" panose="02020603050405020304" pitchFamily="18" charset="0"/>
                  </a:rPr>
                  <a:t> = </a:t>
                </a:r>
                <a:r>
                  <a:rPr lang="en-US" sz="1800" dirty="0">
                    <a:latin typeface="Times New Roman" panose="02020603050405020304" pitchFamily="18" charset="0"/>
                    <a:ea typeface="Calibri"/>
                    <a:cs typeface="Times New Roman"/>
                  </a:rPr>
                  <a:t>{all actions induced by </a:t>
                </a:r>
                <a:r>
                  <a:rPr lang="en-US" sz="1800" dirty="0">
                    <a:latin typeface="Monotype Corsiva" panose="03010101010201010101" pitchFamily="66" charset="0"/>
                    <a:cs typeface="Sana" pitchFamily="2" charset="-78"/>
                  </a:rPr>
                  <a:t>A</a:t>
                </a:r>
                <a:r>
                  <a:rPr lang="en-US" sz="1800" dirty="0">
                    <a:latin typeface="Times New Roman" panose="02020603050405020304" pitchFamily="18" charset="0"/>
                    <a:ea typeface="Calibri"/>
                    <a:cs typeface="Times New Roman"/>
                  </a:rPr>
                  <a:t>}</a:t>
                </a:r>
              </a:p>
              <a:p>
                <a:pPr marL="739775" lvl="1" indent="-342900">
                  <a:spcBef>
                    <a:spcPts val="1200"/>
                  </a:spcBef>
                </a:pPr>
                <a:r>
                  <a:rPr lang="en-US" sz="1800" dirty="0" err="1"/>
                  <a:t>γ</a:t>
                </a:r>
                <a:r>
                  <a:rPr lang="en-US" sz="1800" dirty="0"/>
                  <a:t>(</a:t>
                </a:r>
                <a:r>
                  <a:rPr lang="en-US" sz="1800" i="1" dirty="0" err="1"/>
                  <a:t>s,a</a:t>
                </a:r>
                <a:r>
                  <a:rPr lang="en-US" sz="1800" dirty="0"/>
                  <a:t>) = {</a:t>
                </a:r>
                <a:r>
                  <a:rPr lang="en-US" sz="1800" i="1" dirty="0"/>
                  <a:t>x</a:t>
                </a:r>
                <a:r>
                  <a:rPr lang="en-US" sz="1800" dirty="0"/>
                  <a:t>=</a:t>
                </a:r>
                <a:r>
                  <a:rPr lang="en-US" sz="1800" i="1" dirty="0"/>
                  <a:t>w</a:t>
                </a:r>
                <a:r>
                  <a:rPr lang="en-US" sz="1800" dirty="0"/>
                  <a:t> | eff(</a:t>
                </a:r>
                <a:r>
                  <a:rPr lang="en-US" sz="1800" i="1" dirty="0"/>
                  <a:t>a</a:t>
                </a:r>
                <a:r>
                  <a:rPr lang="en-US" sz="1800" dirty="0"/>
                  <a:t>) contains </a:t>
                </a:r>
                <a:r>
                  <a:rPr lang="en-US" sz="1800" i="1" dirty="0"/>
                  <a:t>x</a:t>
                </a:r>
                <a:r>
                  <a:rPr lang="en-US" sz="1800" dirty="0"/>
                  <a:t>←</a:t>
                </a:r>
                <a:r>
                  <a:rPr lang="en-US" sz="1800" i="1" dirty="0"/>
                  <a:t>w</a:t>
                </a:r>
                <a:r>
                  <a:rPr lang="en-US" sz="1800" dirty="0"/>
                  <a:t>}</a:t>
                </a:r>
                <a:br>
                  <a:rPr lang="en-US" sz="1800" dirty="0"/>
                </a:br>
                <a:r>
                  <a:rPr lang="en-US" sz="1800" dirty="0"/>
                  <a:t>	       ∪ {</a:t>
                </a:r>
                <a:r>
                  <a:rPr lang="en-US" sz="1800" i="1" dirty="0"/>
                  <a:t>x</a:t>
                </a:r>
                <a:r>
                  <a:rPr lang="en-US" sz="1800" dirty="0"/>
                  <a:t>=</a:t>
                </a:r>
                <a:r>
                  <a:rPr lang="en-US" sz="1800" i="1" dirty="0"/>
                  <a:t>w | x </a:t>
                </a:r>
                <a:r>
                  <a:rPr lang="en-US" sz="1800" dirty="0"/>
                  <a:t>isn’t a target in eff(</a:t>
                </a:r>
                <a:r>
                  <a:rPr lang="en-US" sz="1800" i="1" dirty="0"/>
                  <a:t>a</a:t>
                </a:r>
                <a:r>
                  <a:rPr lang="en-US" sz="1800" dirty="0"/>
                  <a:t>)}</a:t>
                </a:r>
              </a:p>
              <a:p>
                <a:pPr marL="739775" lvl="1" indent="-342900">
                  <a:spcBef>
                    <a:spcPts val="1200"/>
                  </a:spcBef>
                </a:pPr>
                <a:r>
                  <a:rPr lang="en-US" sz="1800" dirty="0"/>
                  <a:t>cost(.) is as specified in the action schemas</a:t>
                </a:r>
                <a:endParaRPr lang="en-US" sz="1800" baseline="-25000" dirty="0"/>
              </a:p>
              <a:p>
                <a:pPr marL="739775" lvl="1" indent="-342900">
                  <a:spcBef>
                    <a:spcPts val="1200"/>
                  </a:spcBef>
                </a:pPr>
                <a:r>
                  <a:rPr lang="en-US" sz="1800" i="1" dirty="0">
                    <a:latin typeface="Times New Roman" charset="0"/>
                  </a:rPr>
                  <a:t>S = </a:t>
                </a:r>
                <a:r>
                  <a:rPr lang="en-US" sz="1800" dirty="0">
                    <a:latin typeface="Times New Roman" charset="0"/>
                  </a:rPr>
                  <a:t>all states 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{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 baseline="-25000">
                    <a:effectLst/>
                    <a:latin typeface="Times New Roman" panose="02020603050405020304" pitchFamily="18" charset="0"/>
                  </a:rPr>
                  <a:t>1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 =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US" sz="1800" baseline="-25000">
                    <a:effectLst/>
                    <a:latin typeface="Times New Roman" panose="02020603050405020304" pitchFamily="18" charset="0"/>
                  </a:rPr>
                  <a:t>1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, …,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n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 =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n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}, where</a:t>
                </a:r>
              </a:p>
              <a:p>
                <a:pPr marL="1081087" lvl="2" indent="-342900"/>
                <a:r>
                  <a:rPr lang="en-US" sz="1800">
                    <a:effectLst/>
                    <a:latin typeface="Times New Roman" panose="02020603050405020304" pitchFamily="18" charset="0"/>
                  </a:rPr>
                  <a:t>{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 baseline="-25000">
                    <a:effectLst/>
                    <a:latin typeface="Times New Roman" panose="02020603050405020304" pitchFamily="18" charset="0"/>
                  </a:rPr>
                  <a:t>1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, …,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n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} = {all of the ground instances </a:t>
                </a:r>
                <a:br>
                  <a:rPr lang="en-US" sz="1800">
                    <a:effectLst/>
                    <a:latin typeface="Times New Roman" panose="02020603050405020304" pitchFamily="18" charset="0"/>
                  </a:rPr>
                </a:br>
                <a:r>
                  <a:rPr lang="en-US" sz="1800">
                    <a:effectLst/>
                    <a:latin typeface="Times New Roman" panose="02020603050405020304" pitchFamily="18" charset="0"/>
                  </a:rPr>
                  <a:t>                        of members of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>
                    <a:latin typeface="Times New Roman" panose="02020603050405020304" pitchFamily="18" charset="0"/>
                  </a:rPr>
                  <a:t>}</a:t>
                </a:r>
              </a:p>
              <a:p>
                <a:pPr marL="1081087" lvl="2" indent="-342900"/>
                <a:r>
                  <a:rPr lang="en-US" sz="1800">
                    <a:effectLst/>
                    <a:latin typeface="Times New Roman" panose="02020603050405020304" pitchFamily="18" charset="0"/>
                  </a:rPr>
                  <a:t>each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i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 is an object in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Range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(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i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)</a:t>
                </a:r>
                <a:endParaRPr lang="en-US" sz="1800" dirty="0"/>
              </a:p>
            </p:txBody>
          </p:sp>
        </mc:Choice>
        <mc:Fallback xmlns="">
          <p:sp>
            <p:nvSpPr>
              <p:cNvPr id="63" name="Content Placeholder 62">
                <a:extLst>
                  <a:ext uri="{FF2B5EF4-FFF2-40B4-BE49-F238E27FC236}">
                    <a16:creationId xmlns:a16="http://schemas.microsoft.com/office/drawing/2014/main" id="{B00C7543-27FC-7D13-D46E-BAB5003A44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30546" y="914401"/>
                <a:ext cx="7809271" cy="5521324"/>
              </a:xfrm>
              <a:blipFill>
                <a:blip r:embed="rId3"/>
                <a:stretch>
                  <a:fillRect l="-650" t="-690" b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726B12E-EFC5-4E7B-2A44-CB55B7886EF2}"/>
              </a:ext>
            </a:extLst>
          </p:cNvPr>
          <p:cNvGrpSpPr/>
          <p:nvPr/>
        </p:nvGrpSpPr>
        <p:grpSpPr>
          <a:xfrm>
            <a:off x="8234301" y="68742"/>
            <a:ext cx="3968993" cy="6602991"/>
            <a:chOff x="5886208" y="68742"/>
            <a:chExt cx="3968993" cy="6602991"/>
          </a:xfrm>
        </p:grpSpPr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D810480F-C276-5B44-1F73-777D52F45F6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00577" y="68742"/>
              <a:ext cx="3354624" cy="66029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</a:rPr>
                <a:t>Objects </a:t>
              </a:r>
              <a:r>
                <a:rPr lang="en-US" sz="1800" kern="0" dirty="0">
                  <a:solidFill>
                    <a:srgbClr val="000000"/>
                  </a:solidFill>
                </a:rPr>
                <a:t>= </a:t>
              </a:r>
              <a:r>
                <a:rPr lang="en-US" sz="1800" i="1" kern="0" dirty="0">
                  <a:solidFill>
                    <a:srgbClr val="000000"/>
                  </a:solidFill>
                </a:rPr>
                <a:t>Robots </a:t>
              </a:r>
              <a:r>
                <a:rPr lang="en-US" sz="1800" kern="0" dirty="0">
                  <a:solidFill>
                    <a:srgbClr val="000000"/>
                  </a:solidFill>
                </a:rPr>
                <a:t>∪ </a:t>
              </a:r>
              <a:r>
                <a:rPr lang="en-US" sz="1800" i="1" kern="0" dirty="0">
                  <a:solidFill>
                    <a:srgbClr val="000000"/>
                  </a:solidFill>
                </a:rPr>
                <a:t>Containers </a:t>
              </a:r>
              <a:br>
                <a:rPr lang="en-US" sz="1800" i="1" kern="0" dirty="0">
                  <a:solidFill>
                    <a:srgbClr val="000000"/>
                  </a:solidFill>
                </a:rPr>
              </a:br>
              <a:r>
                <a:rPr lang="en-US" sz="1800" i="1" kern="0" dirty="0">
                  <a:solidFill>
                    <a:srgbClr val="000000"/>
                  </a:solidFill>
                </a:rPr>
                <a:t>                </a:t>
              </a:r>
              <a:r>
                <a:rPr lang="en-US" sz="1800" kern="0" dirty="0">
                  <a:solidFill>
                    <a:srgbClr val="000000"/>
                  </a:solidFill>
                </a:rPr>
                <a:t>∪ </a:t>
              </a:r>
              <a:r>
                <a:rPr lang="en-US" sz="1800" i="1" kern="0" dirty="0" err="1">
                  <a:solidFill>
                    <a:srgbClr val="000000"/>
                  </a:solidFill>
                </a:rPr>
                <a:t>Locs</a:t>
              </a:r>
              <a:r>
                <a:rPr lang="en-US" sz="1800" i="1" kern="0" dirty="0">
                  <a:solidFill>
                    <a:srgbClr val="000000"/>
                  </a:solidFill>
                </a:rPr>
                <a:t> </a:t>
              </a:r>
              <a:r>
                <a:rPr lang="en-US" sz="1800" kern="0" dirty="0">
                  <a:solidFill>
                    <a:srgbClr val="000000"/>
                  </a:solidFill>
                </a:rPr>
                <a:t>∪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nil</a:t>
              </a:r>
              <a:r>
                <a:rPr lang="en-US" sz="1800" kern="0" dirty="0">
                  <a:solidFill>
                    <a:srgbClr val="000000"/>
                  </a:solidFill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Robots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r1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Containers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c1, c2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 err="1">
                  <a:solidFill>
                    <a:srgbClr val="000000"/>
                  </a:solidFill>
                  <a:latin typeface="Times New Roman" charset="0"/>
                  <a:cs typeface="Calibri"/>
                </a:rPr>
                <a:t>Locs</a:t>
              </a: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d1, d2, d3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  <a:endParaRPr lang="en-US" sz="1800" kern="0" baseline="-25000" dirty="0">
                <a:solidFill>
                  <a:srgbClr val="000000"/>
                </a:solidFill>
                <a:latin typeface="Times New Roman" charset="0"/>
                <a:cs typeface="Calibri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adjacent</a:t>
              </a:r>
              <a:r>
                <a:rPr lang="en-US" sz="18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= {(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d1,d2</a:t>
              </a:r>
              <a:r>
                <a:rPr lang="en-US" sz="18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),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d2,d1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),</a:t>
              </a:r>
              <a:br>
                <a:rPr lang="en-US" sz="1800" kern="0" dirty="0">
                  <a:solidFill>
                    <a:srgbClr val="000000"/>
                  </a:solidFill>
                  <a:cs typeface="Times New Roman"/>
                </a:rPr>
              </a:b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                   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d1,d3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),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d3,d1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)}</a:t>
              </a:r>
              <a:endParaRPr lang="en-US" sz="1800" kern="0" baseline="-25000" dirty="0">
                <a:solidFill>
                  <a:srgbClr val="000000"/>
                </a:solidFill>
                <a:cs typeface="Times New Roman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latin typeface="Calibri"/>
                </a:rPr>
                <a:t>loc</a:t>
              </a:r>
              <a:r>
                <a:rPr lang="en-US" sz="1800" kern="0" dirty="0">
                  <a:latin typeface="Times New Roman" charset="0"/>
                </a:rPr>
                <a:t>(</a:t>
              </a:r>
              <a:r>
                <a:rPr lang="ro-RO" sz="1800" i="1" kern="0" dirty="0"/>
                <a:t>c</a:t>
              </a:r>
              <a:r>
                <a:rPr lang="ro-RO" sz="1800" kern="0" dirty="0"/>
                <a:t>) ∈ </a:t>
              </a:r>
              <a:r>
                <a:rPr lang="ro-RO" sz="1800" i="1" kern="0" dirty="0"/>
                <a:t>Locs</a:t>
              </a:r>
              <a:r>
                <a:rPr lang="ro-RO" sz="1800" kern="0" dirty="0"/>
                <a:t> ∪ </a:t>
              </a:r>
              <a:r>
                <a:rPr lang="ro-RO" sz="1800" i="1" kern="0" dirty="0"/>
                <a:t>Robots,</a:t>
              </a:r>
              <a:endParaRPr lang="en-US" sz="1800" i="1" kern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latin typeface="Calibri"/>
                </a:rPr>
                <a:t>loc</a:t>
              </a:r>
              <a:r>
                <a:rPr lang="en-US" sz="1800" kern="0" dirty="0">
                  <a:latin typeface="Times New Roman" charset="0"/>
                </a:rPr>
                <a:t>(</a:t>
              </a:r>
              <a:r>
                <a:rPr lang="en-US" sz="1800" i="1" kern="0" dirty="0">
                  <a:latin typeface="Times New Roman" charset="0"/>
                </a:rPr>
                <a:t>r</a:t>
              </a:r>
              <a:r>
                <a:rPr lang="en-US" sz="1800" kern="0" dirty="0">
                  <a:latin typeface="Times New Roman" charset="0"/>
                </a:rPr>
                <a:t>) ∈ </a:t>
              </a:r>
              <a:r>
                <a:rPr lang="en-US" sz="1800" i="1" kern="0" dirty="0">
                  <a:latin typeface="Times New Roman" charset="0"/>
                </a:rPr>
                <a:t>Locs, 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ro-RO" sz="1800" kern="0" dirty="0">
                  <a:latin typeface="Calibri"/>
                </a:rPr>
                <a:t>cargo</a:t>
              </a:r>
              <a:r>
                <a:rPr lang="ro-RO" sz="1800" kern="0" dirty="0">
                  <a:latin typeface="Times New Roman" charset="0"/>
                </a:rPr>
                <a:t>(</a:t>
              </a:r>
              <a:r>
                <a:rPr lang="ro-RO" sz="1800" i="1" kern="0" dirty="0">
                  <a:latin typeface="Times New Roman" charset="0"/>
                </a:rPr>
                <a:t>r</a:t>
              </a:r>
              <a:r>
                <a:rPr lang="ro-RO" sz="1800" kern="0" dirty="0">
                  <a:latin typeface="Times New Roman" charset="0"/>
                </a:rPr>
                <a:t>) ∈ </a:t>
              </a:r>
              <a:r>
                <a:rPr lang="ro-RO" sz="1800" i="1" kern="0" dirty="0">
                  <a:latin typeface="Times New Roman" charset="0"/>
                </a:rPr>
                <a:t>Containers</a:t>
              </a:r>
              <a:r>
                <a:rPr lang="ro-RO" sz="1800" kern="0" dirty="0">
                  <a:latin typeface="Times New Roman" charset="0"/>
                </a:rPr>
                <a:t> ∪ {</a:t>
              </a:r>
              <a:r>
                <a:rPr lang="ro-RO" sz="1800" kern="0" dirty="0">
                  <a:latin typeface="Calibri" panose="020F0502020204030204" pitchFamily="34" charset="0"/>
                </a:rPr>
                <a:t>nil</a:t>
              </a:r>
              <a:r>
                <a:rPr lang="ro-RO" sz="1800" kern="0" dirty="0">
                  <a:latin typeface="Times New Roman" charset="0"/>
                </a:rPr>
                <a:t>}</a:t>
              </a:r>
            </a:p>
            <a:p>
              <a:pPr marL="0" indent="0">
                <a:spcBef>
                  <a:spcPts val="400"/>
                </a:spcBef>
                <a:buNone/>
                <a:tabLst>
                  <a:tab pos="2514600" algn="l"/>
                </a:tabLst>
              </a:pPr>
              <a:r>
                <a:rPr lang="ro-RO" sz="1800" kern="0" dirty="0">
                  <a:latin typeface="Times New Roman" charset="0"/>
                </a:rPr>
                <a:t>where </a:t>
              </a:r>
              <a:r>
                <a:rPr lang="ro-RO" sz="1800" i="1" kern="0" dirty="0">
                  <a:latin typeface="Times New Roman" charset="0"/>
                </a:rPr>
                <a:t>c</a:t>
              </a:r>
              <a:r>
                <a:rPr lang="ro-RO" sz="1800" kern="0" dirty="0">
                  <a:latin typeface="Times New Roman" charset="0"/>
                </a:rPr>
                <a:t> ∈ </a:t>
              </a:r>
              <a:r>
                <a:rPr lang="ro-RO" sz="1800" i="1" kern="0" dirty="0">
                  <a:latin typeface="Times New Roman" charset="0"/>
                </a:rPr>
                <a:t>Containers</a:t>
              </a:r>
              <a:r>
                <a:rPr lang="ro-RO" sz="1800" kern="0" dirty="0">
                  <a:latin typeface="Times New Roman" charset="0"/>
                </a:rPr>
                <a:t>, </a:t>
              </a:r>
              <a:r>
                <a:rPr lang="ro-RO" sz="1800" i="1" kern="0" dirty="0">
                  <a:latin typeface="Times New Roman" charset="0"/>
                </a:rPr>
                <a:t>r</a:t>
              </a:r>
              <a:r>
                <a:rPr lang="ro-RO" sz="1800" kern="0" dirty="0">
                  <a:latin typeface="Times New Roman" charset="0"/>
                </a:rPr>
                <a:t> ∈ </a:t>
              </a:r>
              <a:r>
                <a:rPr lang="ro-RO" sz="1800" i="1" kern="0" dirty="0">
                  <a:latin typeface="Times New Roman" charset="0"/>
                </a:rPr>
                <a:t>Robots</a:t>
              </a:r>
              <a:endParaRPr lang="en-US" sz="1800" i="1" kern="0" dirty="0">
                <a:latin typeface="Times New Roman" charset="0"/>
              </a:endParaRPr>
            </a:p>
            <a:p>
              <a:pPr marL="61913" indent="0" fontAlgn="auto">
                <a:spcBef>
                  <a:spcPts val="1200"/>
                </a:spcBef>
                <a:spcAft>
                  <a:spcPts val="0"/>
                </a:spcAft>
                <a:buNone/>
                <a:tabLst>
                  <a:tab pos="681038" algn="l"/>
                  <a:tab pos="4338638" algn="l"/>
                </a:tabLst>
              </a:pPr>
              <a:r>
                <a:rPr lang="en-US" sz="1800" dirty="0">
                  <a:latin typeface="Calibri"/>
                </a:rPr>
                <a:t>move</a:t>
              </a:r>
              <a:r>
                <a:rPr lang="en-US" sz="1800" dirty="0"/>
                <a:t>(</a:t>
              </a:r>
              <a:r>
                <a:rPr lang="en-US" sz="1800" i="1" dirty="0" err="1"/>
                <a:t>r,l,m</a:t>
              </a:r>
              <a:r>
                <a:rPr lang="en-US" sz="1800" dirty="0"/>
                <a:t>)</a:t>
              </a:r>
              <a:br>
                <a:rPr lang="en-US" sz="1800" dirty="0"/>
              </a:br>
              <a:r>
                <a:rPr lang="en-US" sz="1800" dirty="0"/>
                <a:t>      pre: </a:t>
              </a:r>
              <a:r>
                <a:rPr lang="en-US" sz="1800" dirty="0" err="1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/>
                </a:rPr>
                <a:t>adjacent</a:t>
              </a:r>
              <a:r>
                <a:rPr lang="en-US" sz="1800" dirty="0"/>
                <a:t>(</a:t>
              </a:r>
              <a:r>
                <a:rPr lang="en-US" sz="1800" i="1" dirty="0"/>
                <a:t>l, m</a:t>
              </a:r>
              <a:r>
                <a:rPr lang="en-US" sz="1800" dirty="0"/>
                <a:t>)</a:t>
              </a:r>
              <a:br>
                <a:rPr lang="en-US" sz="1800" dirty="0"/>
              </a:br>
              <a:r>
                <a:rPr lang="en-US" sz="1800" dirty="0"/>
                <a:t>      eff: </a:t>
              </a:r>
              <a:r>
                <a:rPr lang="en-US" sz="1800" baseline="-25000" dirty="0"/>
                <a:t> </a:t>
              </a:r>
              <a:r>
                <a:rPr lang="en-US" sz="1800" dirty="0" err="1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 ← </a:t>
              </a:r>
              <a:r>
                <a:rPr lang="en-US" sz="1800" i="1" dirty="0"/>
                <a:t>m </a:t>
              </a:r>
            </a:p>
            <a:p>
              <a:pPr marL="61913" indent="0" fontAlgn="auto">
                <a:spcBef>
                  <a:spcPts val="400"/>
                </a:spcBef>
                <a:spcAft>
                  <a:spcPts val="0"/>
                </a:spcAft>
                <a:buNone/>
                <a:tabLst>
                  <a:tab pos="681038" algn="l"/>
                  <a:tab pos="4338638" algn="l"/>
                </a:tabLst>
              </a:pPr>
              <a:r>
                <a:rPr lang="en-US" sz="1800" dirty="0">
                  <a:latin typeface="Calibri"/>
                </a:rPr>
                <a:t>take(</a:t>
              </a:r>
              <a:r>
                <a:rPr lang="ro-RO" sz="1800" i="1" dirty="0" err="1"/>
                <a:t>r,c,l</a:t>
              </a:r>
              <a:r>
                <a:rPr lang="ro-RO" sz="1800" dirty="0"/>
                <a:t>)</a:t>
              </a:r>
              <a:br>
                <a:rPr lang="ro-RO" sz="1800" dirty="0"/>
              </a:br>
              <a:r>
                <a:rPr lang="ro-RO" sz="1800" dirty="0"/>
                <a:t>      pre: </a:t>
              </a:r>
              <a:r>
                <a:rPr lang="ro-RO" sz="1800" dirty="0">
                  <a:latin typeface="Calibri"/>
                </a:rPr>
                <a:t>cargo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ro-RO" sz="1800" i="1" dirty="0">
                  <a:latin typeface="Times New Roman" charset="0"/>
                </a:rPr>
                <a:t>r</a:t>
              </a:r>
              <a:r>
                <a:rPr lang="ro-RO" sz="1800" dirty="0">
                  <a:latin typeface="Times New Roman" charset="0"/>
                </a:rPr>
                <a:t>)=</a:t>
              </a:r>
              <a:r>
                <a:rPr lang="ro-RO" sz="1800" dirty="0" err="1">
                  <a:latin typeface="Calibri"/>
                </a:rPr>
                <a:t>nil</a:t>
              </a:r>
              <a:r>
                <a:rPr lang="ro-RO" sz="1800" dirty="0">
                  <a:latin typeface="Calibri"/>
                </a:rPr>
                <a:t>,</a:t>
              </a:r>
              <a:br>
                <a:rPr lang="en-US" sz="1800" dirty="0"/>
              </a:br>
              <a:r>
                <a:rPr lang="en-US" sz="1800" dirty="0"/>
                <a:t>             </a:t>
              </a:r>
              <a:r>
                <a:rPr lang="ro-RO" sz="1800" dirty="0">
                  <a:latin typeface="Calibri"/>
                </a:rPr>
                <a:t>loc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en-US" sz="1800" i="1" dirty="0"/>
                <a:t>r</a:t>
              </a:r>
              <a:r>
                <a:rPr lang="en-US" sz="1800" dirty="0"/>
                <a:t>)=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 panose="020F0502020204030204" pitchFamily="34" charset="0"/>
                </a:rPr>
                <a:t>l</a:t>
              </a:r>
              <a:r>
                <a:rPr lang="en-US" sz="1800" dirty="0">
                  <a:latin typeface="Calibri"/>
                </a:rPr>
                <a:t>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ro-RO" sz="1800" dirty="0"/>
                <a:t>c)=</a:t>
              </a:r>
              <a:r>
                <a:rPr lang="ro-RO" sz="1800" i="1" dirty="0"/>
                <a:t>l</a:t>
              </a:r>
              <a:r>
                <a:rPr lang="ro-RO" sz="1800" dirty="0"/>
                <a:t> </a:t>
              </a:r>
              <a:br>
                <a:rPr lang="ro-RO" sz="1800" dirty="0">
                  <a:latin typeface="Calibri"/>
                </a:rPr>
              </a:br>
              <a:r>
                <a:rPr lang="ro-RO" sz="1800" dirty="0">
                  <a:latin typeface="Calibri"/>
                </a:rPr>
                <a:t>      </a:t>
              </a:r>
              <a:r>
                <a:rPr lang="ro-RO" sz="1800" dirty="0" err="1"/>
                <a:t>eff</a:t>
              </a:r>
              <a:r>
                <a:rPr lang="ro-RO" sz="1800" dirty="0"/>
                <a:t>: </a:t>
              </a:r>
              <a:r>
                <a:rPr lang="ro-RO" sz="1800" baseline="-25000" dirty="0"/>
                <a:t> </a:t>
              </a:r>
              <a:r>
                <a:rPr lang="ro-RO" sz="1800" dirty="0">
                  <a:latin typeface="Calibri"/>
                </a:rPr>
                <a:t>cargo(</a:t>
              </a:r>
              <a:r>
                <a:rPr lang="ro-RO" sz="1800" i="1" dirty="0"/>
                <a:t>r</a:t>
              </a:r>
              <a:r>
                <a:rPr lang="ro-RO" sz="1800" dirty="0"/>
                <a:t>) ← </a:t>
              </a:r>
              <a:r>
                <a:rPr lang="ro-RO" sz="1800" i="1" dirty="0">
                  <a:cs typeface="Times New Roman"/>
                </a:rPr>
                <a:t>c</a:t>
              </a:r>
              <a:r>
                <a:rPr lang="ro-RO" sz="1800" dirty="0"/>
                <a:t>, </a:t>
              </a:r>
              <a:r>
                <a:rPr lang="ro-RO" sz="1800" dirty="0">
                  <a:latin typeface="Calibri"/>
                </a:rPr>
                <a:t>loc(</a:t>
              </a:r>
              <a:r>
                <a:rPr lang="ro-RO" sz="1800" dirty="0"/>
                <a:t>c) ← </a:t>
              </a:r>
              <a:r>
                <a:rPr lang="ro-RO" sz="1800" i="1" dirty="0"/>
                <a:t>r</a:t>
              </a:r>
              <a:endParaRPr lang="ro-RO" sz="1800" i="1" baseline="-25000" dirty="0"/>
            </a:p>
            <a:p>
              <a:pPr marL="0" indent="-58737">
                <a:spcBef>
                  <a:spcPts val="400"/>
                </a:spcBef>
                <a:buNone/>
                <a:tabLst>
                  <a:tab pos="574675" algn="l"/>
                </a:tabLst>
              </a:pPr>
              <a:r>
                <a:rPr lang="ro-RO" sz="1800" dirty="0">
                  <a:latin typeface="Calibri"/>
                </a:rPr>
                <a:t>put(</a:t>
              </a:r>
              <a:r>
                <a:rPr lang="ro-RO" sz="1800" i="1" dirty="0" err="1"/>
                <a:t>r,c,l</a:t>
              </a:r>
              <a:r>
                <a:rPr lang="ro-RO" sz="1800" dirty="0"/>
                <a:t>)</a:t>
              </a:r>
              <a:br>
                <a:rPr lang="ro-RO" sz="1800" dirty="0"/>
              </a:br>
              <a:r>
                <a:rPr lang="ro-RO" sz="1800" dirty="0"/>
                <a:t>      pre: </a:t>
              </a:r>
              <a:r>
                <a:rPr lang="ro-RO" sz="1800" dirty="0">
                  <a:latin typeface="Calibri"/>
                </a:rPr>
                <a:t>loc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ro-RO" sz="1800" i="1" dirty="0">
                  <a:latin typeface="Times New Roman" charset="0"/>
                </a:rPr>
                <a:t>c</a:t>
              </a:r>
              <a:r>
                <a:rPr lang="ro-RO" sz="1800" dirty="0">
                  <a:latin typeface="Times New Roman" charset="0"/>
                </a:rPr>
                <a:t>)=</a:t>
              </a:r>
              <a:r>
                <a:rPr lang="ro-RO" sz="1800" i="1" dirty="0">
                  <a:latin typeface="Times New Roman" charset="0"/>
                </a:rPr>
                <a:t>r</a:t>
              </a:r>
              <a:br>
                <a:rPr lang="ro-RO" sz="1800" i="1" dirty="0"/>
              </a:br>
              <a:r>
                <a:rPr lang="ro-RO" sz="1800" i="1" dirty="0"/>
                <a:t>      </a:t>
              </a:r>
              <a:r>
                <a:rPr lang="ro-RO" sz="1800" dirty="0" err="1"/>
                <a:t>eff</a:t>
              </a:r>
              <a:r>
                <a:rPr lang="ro-RO" sz="1800" dirty="0"/>
                <a:t>: </a:t>
              </a:r>
              <a:r>
                <a:rPr lang="ro-RO" sz="1800" baseline="-25000" dirty="0"/>
                <a:t> </a:t>
              </a:r>
              <a:r>
                <a:rPr lang="ro-RO" sz="1800" dirty="0">
                  <a:latin typeface="Calibri"/>
                </a:rPr>
                <a:t>cargo(</a:t>
              </a:r>
              <a:r>
                <a:rPr lang="ro-RO" sz="1800" i="1" dirty="0"/>
                <a:t>r</a:t>
              </a:r>
              <a:r>
                <a:rPr lang="ro-RO" sz="1800" dirty="0"/>
                <a:t>) ← </a:t>
              </a:r>
              <a:r>
                <a:rPr lang="ro-RO" sz="1800" dirty="0" err="1">
                  <a:latin typeface="Calibri"/>
                </a:rPr>
                <a:t>nil</a:t>
              </a:r>
              <a:r>
                <a:rPr lang="ro-RO" sz="1800" dirty="0"/>
                <a:t>, </a:t>
              </a:r>
              <a:r>
                <a:rPr lang="ro-RO" sz="1800" dirty="0">
                  <a:latin typeface="Calibri"/>
                </a:rPr>
                <a:t>loc(</a:t>
              </a:r>
              <a:r>
                <a:rPr lang="ro-RO" sz="1800" dirty="0"/>
                <a:t>c) ← </a:t>
              </a:r>
              <a:r>
                <a:rPr lang="ro-RO" sz="1800" i="1" dirty="0"/>
                <a:t>l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endParaRPr lang="ro-RO" sz="1800" kern="0" dirty="0">
                <a:latin typeface="Times New Roman" charset="0"/>
              </a:endParaRPr>
            </a:p>
          </p:txBody>
        </p:sp>
        <p:sp>
          <p:nvSpPr>
            <p:cNvPr id="164" name="Content Placeholder 5">
              <a:extLst>
                <a:ext uri="{FF2B5EF4-FFF2-40B4-BE49-F238E27FC236}">
                  <a16:creationId xmlns:a16="http://schemas.microsoft.com/office/drawing/2014/main" id="{CA18E3F5-DD74-1702-50F1-EDF39A6EBD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6208" y="675332"/>
              <a:ext cx="1004565" cy="46888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</a:rPr>
                <a:t>O</a:t>
              </a:r>
              <a:r>
                <a:rPr lang="en-US" sz="1800" kern="0" dirty="0">
                  <a:solidFill>
                    <a:srgbClr val="000000"/>
                  </a:solidFill>
                </a:rPr>
                <a:t>:</a:t>
              </a: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br>
                <a:rPr lang="en-US" sz="1800" i="1" kern="0" baseline="-25000" dirty="0">
                  <a:solidFill>
                    <a:srgbClr val="000000"/>
                  </a:solidFill>
                  <a:latin typeface="Times New Roman" charset="0"/>
                </a:rPr>
              </a:br>
              <a:br>
                <a:rPr lang="en-US" sz="1800" i="1" kern="0" baseline="-25000" dirty="0">
                  <a:solidFill>
                    <a:srgbClr val="000000"/>
                  </a:solidFill>
                  <a:latin typeface="Times New Roman" charset="0"/>
                </a:rPr>
              </a:b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</a:rPr>
                <a:t>R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  <a:t>:</a:t>
              </a:r>
              <a:endParaRPr lang="en-US" sz="1800" kern="0" baseline="-2500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baseline="-2500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>
                  <a:latin typeface="Times New Roman" panose="02020603050405020304" pitchFamily="18" charset="0"/>
                </a:rPr>
                <a:t>X</a:t>
              </a:r>
              <a:r>
                <a:rPr lang="en-US" sz="1800">
                  <a:latin typeface="Times New Roman" panose="02020603050405020304" pitchFamily="18" charset="0"/>
                </a:rPr>
                <a:t>:</a:t>
              </a:r>
              <a:br>
                <a:rPr lang="en-US" sz="1800" i="1" kern="0" dirty="0">
                  <a:solidFill>
                    <a:srgbClr val="000000"/>
                  </a:solidFill>
                  <a:latin typeface="Times New Roman" charset="0"/>
                </a:rPr>
              </a:br>
              <a:b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</a:b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b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</a:b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None/>
                <a:tabLst>
                  <a:tab pos="744538" algn="l"/>
                </a:tabLst>
              </a:pPr>
              <a:r>
                <a:rPr lang="en-US" sz="1800" dirty="0">
                  <a:latin typeface="Monotype Corsiva"/>
                  <a:cs typeface="Monotype Corsiva"/>
                </a:rPr>
                <a:t>A:</a:t>
              </a: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5" name="Left Brace 164">
              <a:extLst>
                <a:ext uri="{FF2B5EF4-FFF2-40B4-BE49-F238E27FC236}">
                  <a16:creationId xmlns:a16="http://schemas.microsoft.com/office/drawing/2014/main" id="{8ADE8413-976F-AC51-9B5E-7C8761424A30}"/>
                </a:ext>
              </a:extLst>
            </p:cNvPr>
            <p:cNvSpPr/>
            <p:nvPr/>
          </p:nvSpPr>
          <p:spPr>
            <a:xfrm>
              <a:off x="6290309" y="163243"/>
              <a:ext cx="204542" cy="1437289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Left Brace 165">
              <a:extLst>
                <a:ext uri="{FF2B5EF4-FFF2-40B4-BE49-F238E27FC236}">
                  <a16:creationId xmlns:a16="http://schemas.microsoft.com/office/drawing/2014/main" id="{C2D11A45-C205-51CD-569E-3C8041E9B857}"/>
                </a:ext>
              </a:extLst>
            </p:cNvPr>
            <p:cNvSpPr/>
            <p:nvPr/>
          </p:nvSpPr>
          <p:spPr>
            <a:xfrm>
              <a:off x="6290309" y="2349058"/>
              <a:ext cx="204542" cy="1142561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Left Brace 166">
              <a:extLst>
                <a:ext uri="{FF2B5EF4-FFF2-40B4-BE49-F238E27FC236}">
                  <a16:creationId xmlns:a16="http://schemas.microsoft.com/office/drawing/2014/main" id="{02F91DE9-AD8F-BEF8-0DBE-BEE827DDBFEC}"/>
                </a:ext>
              </a:extLst>
            </p:cNvPr>
            <p:cNvSpPr/>
            <p:nvPr/>
          </p:nvSpPr>
          <p:spPr>
            <a:xfrm>
              <a:off x="6312888" y="1779008"/>
              <a:ext cx="163939" cy="381527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Left Brace 167">
              <a:extLst>
                <a:ext uri="{FF2B5EF4-FFF2-40B4-BE49-F238E27FC236}">
                  <a16:creationId xmlns:a16="http://schemas.microsoft.com/office/drawing/2014/main" id="{8BE244D1-5693-621C-60A3-5E0FFA4F39DA}"/>
                </a:ext>
              </a:extLst>
            </p:cNvPr>
            <p:cNvSpPr/>
            <p:nvPr/>
          </p:nvSpPr>
          <p:spPr>
            <a:xfrm>
              <a:off x="6300226" y="3802790"/>
              <a:ext cx="195520" cy="2690467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7D3B00DF-9EDF-C5AA-9FA4-38B16BF46D42}"/>
              </a:ext>
            </a:extLst>
          </p:cNvPr>
          <p:cNvGrpSpPr/>
          <p:nvPr/>
        </p:nvGrpSpPr>
        <p:grpSpPr>
          <a:xfrm>
            <a:off x="5094201" y="4049487"/>
            <a:ext cx="2992858" cy="1097279"/>
            <a:chOff x="8790304" y="3255331"/>
            <a:chExt cx="2992858" cy="1097279"/>
          </a:xfrm>
        </p:grpSpPr>
        <p:sp>
          <p:nvSpPr>
            <p:cNvPr id="173" name="Rectangle 891">
              <a:extLst>
                <a:ext uri="{FF2B5EF4-FFF2-40B4-BE49-F238E27FC236}">
                  <a16:creationId xmlns:a16="http://schemas.microsoft.com/office/drawing/2014/main" id="{6D352039-6508-CC93-DEFF-8E09B4C1C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2526" y="3804914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4" name="Rectangle 891">
              <a:extLst>
                <a:ext uri="{FF2B5EF4-FFF2-40B4-BE49-F238E27FC236}">
                  <a16:creationId xmlns:a16="http://schemas.microsoft.com/office/drawing/2014/main" id="{A7718BB2-959B-5194-47C6-64D76747D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7620" y="385606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567E365-570A-5FD2-F8D5-D54DC51E1ECD}"/>
                </a:ext>
              </a:extLst>
            </p:cNvPr>
            <p:cNvGrpSpPr/>
            <p:nvPr/>
          </p:nvGrpSpPr>
          <p:grpSpPr>
            <a:xfrm>
              <a:off x="9142616" y="3277368"/>
              <a:ext cx="1473384" cy="704050"/>
              <a:chOff x="1026717" y="2309643"/>
              <a:chExt cx="2553587" cy="1220741"/>
            </a:xfrm>
          </p:grpSpPr>
          <p:sp>
            <p:nvSpPr>
              <p:cNvPr id="217" name="Line 853">
                <a:extLst>
                  <a:ext uri="{FF2B5EF4-FFF2-40B4-BE49-F238E27FC236}">
                    <a16:creationId xmlns:a16="http://schemas.microsoft.com/office/drawing/2014/main" id="{5EC662F5-D294-EC69-CBA5-F6496D7DCF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1841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D7746993-BA2A-84EC-1DCE-74705D44C5AA}"/>
                  </a:ext>
                </a:extLst>
              </p:cNvPr>
              <p:cNvCxnSpPr/>
              <p:nvPr/>
            </p:nvCxnSpPr>
            <p:spPr>
              <a:xfrm>
                <a:off x="2180139" y="230964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Freeform 860">
                <a:extLst>
                  <a:ext uri="{FF2B5EF4-FFF2-40B4-BE49-F238E27FC236}">
                    <a16:creationId xmlns:a16="http://schemas.microsoft.com/office/drawing/2014/main" id="{7D9E4EB1-5646-A775-B4AD-E7012CF14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0" name="Freeform 860">
                <a:extLst>
                  <a:ext uri="{FF2B5EF4-FFF2-40B4-BE49-F238E27FC236}">
                    <a16:creationId xmlns:a16="http://schemas.microsoft.com/office/drawing/2014/main" id="{E45204A9-F568-BF46-2216-6C864D79D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19070"/>
                <a:ext cx="1213406" cy="40922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ECD97797-E725-448F-2227-BEA5DBE1A508}"/>
                </a:ext>
              </a:extLst>
            </p:cNvPr>
            <p:cNvCxnSpPr/>
            <p:nvPr/>
          </p:nvCxnSpPr>
          <p:spPr>
            <a:xfrm>
              <a:off x="10228442" y="3930312"/>
              <a:ext cx="52759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Freeform 860">
              <a:extLst>
                <a:ext uri="{FF2B5EF4-FFF2-40B4-BE49-F238E27FC236}">
                  <a16:creationId xmlns:a16="http://schemas.microsoft.com/office/drawing/2014/main" id="{A87E209D-1B34-3290-F0A3-131FB8A15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9792" y="3965102"/>
              <a:ext cx="712254" cy="217805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8" name="Freeform 860">
              <a:extLst>
                <a:ext uri="{FF2B5EF4-FFF2-40B4-BE49-F238E27FC236}">
                  <a16:creationId xmlns:a16="http://schemas.microsoft.com/office/drawing/2014/main" id="{76F86D42-8163-0A18-C839-4B867171E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8667" y="3939370"/>
              <a:ext cx="900462" cy="236014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9" name="Line 853">
              <a:extLst>
                <a:ext uri="{FF2B5EF4-FFF2-40B4-BE49-F238E27FC236}">
                  <a16:creationId xmlns:a16="http://schemas.microsoft.com/office/drawing/2014/main" id="{9BB4FF2D-859F-7C8B-6843-555FE217B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65129" y="4349116"/>
              <a:ext cx="1058449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180" name="Line 853">
              <a:extLst>
                <a:ext uri="{FF2B5EF4-FFF2-40B4-BE49-F238E27FC236}">
                  <a16:creationId xmlns:a16="http://schemas.microsoft.com/office/drawing/2014/main" id="{39991814-460F-EF1D-88AA-CB83BE95C3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0304" y="4345621"/>
              <a:ext cx="1058449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181" name="Line 853">
              <a:extLst>
                <a:ext uri="{FF2B5EF4-FFF2-40B4-BE49-F238E27FC236}">
                  <a16:creationId xmlns:a16="http://schemas.microsoft.com/office/drawing/2014/main" id="{CEE91F55-2C8E-9BAB-8883-7C5808103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0310" y="3610754"/>
              <a:ext cx="977030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EC7AD7C9-CD9A-5A64-0FCE-8BBAAE56C9C8}"/>
                </a:ext>
              </a:extLst>
            </p:cNvPr>
            <p:cNvGrpSpPr/>
            <p:nvPr/>
          </p:nvGrpSpPr>
          <p:grpSpPr>
            <a:xfrm>
              <a:off x="10818857" y="3255331"/>
              <a:ext cx="964305" cy="818014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93" name="Oval 859">
                <a:extLst>
                  <a:ext uri="{FF2B5EF4-FFF2-40B4-BE49-F238E27FC236}">
                    <a16:creationId xmlns:a16="http://schemas.microsoft.com/office/drawing/2014/main" id="{AC72F216-0ABA-CB9B-CA6C-7B3D4CD09F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4" name="Oval 861">
                <a:extLst>
                  <a:ext uri="{FF2B5EF4-FFF2-40B4-BE49-F238E27FC236}">
                    <a16:creationId xmlns:a16="http://schemas.microsoft.com/office/drawing/2014/main" id="{E250F55C-350B-97D1-45D0-CAFBBC2447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5" name="Oval 862">
                <a:extLst>
                  <a:ext uri="{FF2B5EF4-FFF2-40B4-BE49-F238E27FC236}">
                    <a16:creationId xmlns:a16="http://schemas.microsoft.com/office/drawing/2014/main" id="{7A7943BC-218F-C2AE-F097-D5E8BD2409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6" name="Oval 863">
                <a:extLst>
                  <a:ext uri="{FF2B5EF4-FFF2-40B4-BE49-F238E27FC236}">
                    <a16:creationId xmlns:a16="http://schemas.microsoft.com/office/drawing/2014/main" id="{CE761E05-7C1C-8D50-1A16-938DA2BB26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7" name="Oval 863">
                <a:extLst>
                  <a:ext uri="{FF2B5EF4-FFF2-40B4-BE49-F238E27FC236}">
                    <a16:creationId xmlns:a16="http://schemas.microsoft.com/office/drawing/2014/main" id="{0A86F9AF-C1AB-B87A-34A3-A95E1FB094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4477ACA0-BD58-840E-DCD0-83591A0C2A2D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13" name="Freeform 860">
                  <a:extLst>
                    <a:ext uri="{FF2B5EF4-FFF2-40B4-BE49-F238E27FC236}">
                      <a16:creationId xmlns:a16="http://schemas.microsoft.com/office/drawing/2014/main" id="{0F3C479B-5041-1EC5-8885-B43B31C8443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4" name="Rectangle 864">
                  <a:extLst>
                    <a:ext uri="{FF2B5EF4-FFF2-40B4-BE49-F238E27FC236}">
                      <a16:creationId xmlns:a16="http://schemas.microsoft.com/office/drawing/2014/main" id="{F17AF243-C58A-21B8-F57B-13141C5F95A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15" name="Freeform 865">
                  <a:extLst>
                    <a:ext uri="{FF2B5EF4-FFF2-40B4-BE49-F238E27FC236}">
                      <a16:creationId xmlns:a16="http://schemas.microsoft.com/office/drawing/2014/main" id="{F922B3EC-B8DB-F1FC-DCAC-DC2C8BFC8C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6" name="Freeform 866">
                  <a:extLst>
                    <a:ext uri="{FF2B5EF4-FFF2-40B4-BE49-F238E27FC236}">
                      <a16:creationId xmlns:a16="http://schemas.microsoft.com/office/drawing/2014/main" id="{EDB99881-C44C-BC8E-ACDE-B7678C1B622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E1EC7660-9D5D-0747-5662-204CA31B4E77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00" name="Oval 878">
                  <a:extLst>
                    <a:ext uri="{FF2B5EF4-FFF2-40B4-BE49-F238E27FC236}">
                      <a16:creationId xmlns:a16="http://schemas.microsoft.com/office/drawing/2014/main" id="{B80E0C9E-5C5C-578C-7ABD-3A2702FB27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1" name="Rectangle 880">
                  <a:extLst>
                    <a:ext uri="{FF2B5EF4-FFF2-40B4-BE49-F238E27FC236}">
                      <a16:creationId xmlns:a16="http://schemas.microsoft.com/office/drawing/2014/main" id="{AE757F08-E367-05E3-8D5E-1BB0903BE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Oval 878">
                  <a:extLst>
                    <a:ext uri="{FF2B5EF4-FFF2-40B4-BE49-F238E27FC236}">
                      <a16:creationId xmlns:a16="http://schemas.microsoft.com/office/drawing/2014/main" id="{DB755861-CFD3-6341-A516-3A755F678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3" name="Line 881">
                  <a:extLst>
                    <a:ext uri="{FF2B5EF4-FFF2-40B4-BE49-F238E27FC236}">
                      <a16:creationId xmlns:a16="http://schemas.microsoft.com/office/drawing/2014/main" id="{7572EE8B-0B23-00BE-0A76-5B0ABA22F8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Line 882">
                  <a:extLst>
                    <a:ext uri="{FF2B5EF4-FFF2-40B4-BE49-F238E27FC236}">
                      <a16:creationId xmlns:a16="http://schemas.microsoft.com/office/drawing/2014/main" id="{092BA8CA-12ED-E729-2E03-C63CF720BE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5" name="Rectangle 880">
                  <a:extLst>
                    <a:ext uri="{FF2B5EF4-FFF2-40B4-BE49-F238E27FC236}">
                      <a16:creationId xmlns:a16="http://schemas.microsoft.com/office/drawing/2014/main" id="{99B8DF78-2017-8A80-651D-D1D6C2D8E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6" name="Oval 878">
                  <a:extLst>
                    <a:ext uri="{FF2B5EF4-FFF2-40B4-BE49-F238E27FC236}">
                      <a16:creationId xmlns:a16="http://schemas.microsoft.com/office/drawing/2014/main" id="{0B1C1030-FC54-8BA6-FE4B-3B9833C2A55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7" name="Line 882">
                  <a:extLst>
                    <a:ext uri="{FF2B5EF4-FFF2-40B4-BE49-F238E27FC236}">
                      <a16:creationId xmlns:a16="http://schemas.microsoft.com/office/drawing/2014/main" id="{AE431C83-A085-0941-792D-F37FC1EFA9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8" name="Line 882">
                  <a:extLst>
                    <a:ext uri="{FF2B5EF4-FFF2-40B4-BE49-F238E27FC236}">
                      <a16:creationId xmlns:a16="http://schemas.microsoft.com/office/drawing/2014/main" id="{C3FEE9F1-9FE5-9A7C-5EED-FC691C0798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9" name="Line 884">
                  <a:extLst>
                    <a:ext uri="{FF2B5EF4-FFF2-40B4-BE49-F238E27FC236}">
                      <a16:creationId xmlns:a16="http://schemas.microsoft.com/office/drawing/2014/main" id="{9BFB96EA-593B-B697-0634-968C9E4EB8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0" name="Oval 885">
                  <a:extLst>
                    <a:ext uri="{FF2B5EF4-FFF2-40B4-BE49-F238E27FC236}">
                      <a16:creationId xmlns:a16="http://schemas.microsoft.com/office/drawing/2014/main" id="{A15D2F55-1F8E-55DA-4379-2B9BBDF3A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1" name="Line 881">
                  <a:extLst>
                    <a:ext uri="{FF2B5EF4-FFF2-40B4-BE49-F238E27FC236}">
                      <a16:creationId xmlns:a16="http://schemas.microsoft.com/office/drawing/2014/main" id="{BB4BE2B1-D4C2-C6C4-3994-7F24DB7DDF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2" name="Line 882">
                  <a:extLst>
                    <a:ext uri="{FF2B5EF4-FFF2-40B4-BE49-F238E27FC236}">
                      <a16:creationId xmlns:a16="http://schemas.microsoft.com/office/drawing/2014/main" id="{B88ECCCE-B93E-0755-677F-6C25D1AF8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495415A-D2F4-0ABE-3EB4-EB1A52BF3B98}"/>
                </a:ext>
              </a:extLst>
            </p:cNvPr>
            <p:cNvGrpSpPr/>
            <p:nvPr/>
          </p:nvGrpSpPr>
          <p:grpSpPr>
            <a:xfrm>
              <a:off x="10402054" y="3988627"/>
              <a:ext cx="431331" cy="341442"/>
              <a:chOff x="1012668" y="874366"/>
              <a:chExt cx="747559" cy="592021"/>
            </a:xfrm>
          </p:grpSpPr>
          <p:sp>
            <p:nvSpPr>
              <p:cNvPr id="189" name="Line 853">
                <a:extLst>
                  <a:ext uri="{FF2B5EF4-FFF2-40B4-BE49-F238E27FC236}">
                    <a16:creationId xmlns:a16="http://schemas.microsoft.com/office/drawing/2014/main" id="{3FAE27B5-295B-45A9-5A7E-87EBFF0D2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159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90" name="Rectangle 876">
                <a:extLst>
                  <a:ext uri="{FF2B5EF4-FFF2-40B4-BE49-F238E27FC236}">
                    <a16:creationId xmlns:a16="http://schemas.microsoft.com/office/drawing/2014/main" id="{B5FD9254-40FE-ABF8-883D-7A72A9B5BB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4366"/>
                <a:ext cx="113" cy="48028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91" name="Rectangle 873">
                <a:extLst>
                  <a:ext uri="{FF2B5EF4-FFF2-40B4-BE49-F238E27FC236}">
                    <a16:creationId xmlns:a16="http://schemas.microsoft.com/office/drawing/2014/main" id="{826AF6E4-4C22-A22B-E1F2-C5BA49D4A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192" name="Freeform 875">
                <a:extLst>
                  <a:ext uri="{FF2B5EF4-FFF2-40B4-BE49-F238E27FC236}">
                    <a16:creationId xmlns:a16="http://schemas.microsoft.com/office/drawing/2014/main" id="{4B80D90C-8864-9DD5-EEF7-2FEA9E6E6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6A3E83E9-FC9B-859B-B252-CA04F89C7FCD}"/>
                </a:ext>
              </a:extLst>
            </p:cNvPr>
            <p:cNvGrpSpPr/>
            <p:nvPr/>
          </p:nvGrpSpPr>
          <p:grpSpPr>
            <a:xfrm>
              <a:off x="11311890" y="3629693"/>
              <a:ext cx="431331" cy="341442"/>
              <a:chOff x="1012668" y="874366"/>
              <a:chExt cx="747559" cy="592021"/>
            </a:xfrm>
          </p:grpSpPr>
          <p:sp>
            <p:nvSpPr>
              <p:cNvPr id="185" name="Line 853">
                <a:extLst>
                  <a:ext uri="{FF2B5EF4-FFF2-40B4-BE49-F238E27FC236}">
                    <a16:creationId xmlns:a16="http://schemas.microsoft.com/office/drawing/2014/main" id="{E5544DE4-4577-72E5-1940-AACD2308B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159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86" name="Rectangle 876">
                <a:extLst>
                  <a:ext uri="{FF2B5EF4-FFF2-40B4-BE49-F238E27FC236}">
                    <a16:creationId xmlns:a16="http://schemas.microsoft.com/office/drawing/2014/main" id="{541078E2-ECC6-2E25-FDBE-F6A2D04B7A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4366"/>
                <a:ext cx="113" cy="48028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87" name="Rectangle 873">
                <a:extLst>
                  <a:ext uri="{FF2B5EF4-FFF2-40B4-BE49-F238E27FC236}">
                    <a16:creationId xmlns:a16="http://schemas.microsoft.com/office/drawing/2014/main" id="{0F4F58AD-ACFB-16EC-76B1-C9A96BE10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88" name="Freeform 875">
                <a:extLst>
                  <a:ext uri="{FF2B5EF4-FFF2-40B4-BE49-F238E27FC236}">
                    <a16:creationId xmlns:a16="http://schemas.microsoft.com/office/drawing/2014/main" id="{504772E5-B3AB-73CB-39C3-828530013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22" name="Rectangle 3">
            <a:extLst>
              <a:ext uri="{FF2B5EF4-FFF2-40B4-BE49-F238E27FC236}">
                <a16:creationId xmlns:a16="http://schemas.microsoft.com/office/drawing/2014/main" id="{CABB3E40-1FD8-B206-0F7F-883E8B4B99B3}"/>
              </a:ext>
            </a:extLst>
          </p:cNvPr>
          <p:cNvSpPr txBox="1">
            <a:spLocks noChangeArrowheads="1"/>
          </p:cNvSpPr>
          <p:nvPr/>
        </p:nvSpPr>
        <p:spPr>
          <a:xfrm>
            <a:off x="6181254" y="2704500"/>
            <a:ext cx="1973854" cy="11714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loc(r1)=d2,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15527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89" y="101601"/>
            <a:ext cx="7612438" cy="812800"/>
          </a:xfrm>
        </p:spPr>
        <p:txBody>
          <a:bodyPr/>
          <a:lstStyle/>
          <a:p>
            <a:r>
              <a:rPr lang="en-US" dirty="0"/>
              <a:t>State-Variable Planning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62">
                <a:extLst>
                  <a:ext uri="{FF2B5EF4-FFF2-40B4-BE49-F238E27FC236}">
                    <a16:creationId xmlns:a16="http://schemas.microsoft.com/office/drawing/2014/main" id="{B00C7543-27FC-7D13-D46E-BAB5003A441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37457" y="1564517"/>
                <a:ext cx="5609598" cy="4871207"/>
              </a:xfrm>
            </p:spPr>
            <p:txBody>
              <a:bodyPr/>
              <a:lstStyle/>
              <a:p>
                <a:pPr marL="398462" indent="-342900"/>
                <a:r>
                  <a:rPr lang="en-US" sz="1800" i="1" dirty="0">
                    <a:latin typeface="Times New Roman" charset="0"/>
                  </a:rPr>
                  <a:t>S = </a:t>
                </a:r>
                <a:r>
                  <a:rPr lang="en-US" sz="1800" dirty="0">
                    <a:latin typeface="Times New Roman" charset="0"/>
                  </a:rPr>
                  <a:t>all states 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{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 baseline="-25000">
                    <a:effectLst/>
                    <a:latin typeface="Times New Roman" panose="02020603050405020304" pitchFamily="18" charset="0"/>
                  </a:rPr>
                  <a:t>1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 =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US" sz="1800" baseline="-25000">
                    <a:effectLst/>
                    <a:latin typeface="Times New Roman" panose="02020603050405020304" pitchFamily="18" charset="0"/>
                  </a:rPr>
                  <a:t>1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, …,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n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 =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n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}, where</a:t>
                </a:r>
              </a:p>
              <a:p>
                <a:pPr marL="739775" lvl="1" indent="-342900"/>
                <a:r>
                  <a:rPr lang="en-US" sz="1800">
                    <a:latin typeface="Times New Roman" panose="02020603050405020304" pitchFamily="18" charset="0"/>
                  </a:rPr>
                  <a:t>{</a:t>
                </a:r>
                <a:r>
                  <a:rPr lang="en-US" sz="1800" i="1">
                    <a:latin typeface="Times New Roman" panose="02020603050405020304" pitchFamily="18" charset="0"/>
                  </a:rPr>
                  <a:t>x</a:t>
                </a:r>
                <a:r>
                  <a:rPr lang="en-US" sz="1800" baseline="-25000">
                    <a:latin typeface="Times New Roman" panose="02020603050405020304" pitchFamily="18" charset="0"/>
                  </a:rPr>
                  <a:t>1</a:t>
                </a:r>
                <a:r>
                  <a:rPr lang="en-US" sz="1800">
                    <a:latin typeface="Times New Roman" panose="02020603050405020304" pitchFamily="18" charset="0"/>
                  </a:rPr>
                  <a:t>, …, </a:t>
                </a:r>
                <a:r>
                  <a:rPr lang="en-US" sz="1800" i="1">
                    <a:latin typeface="Times New Roman" panose="02020603050405020304" pitchFamily="18" charset="0"/>
                  </a:rPr>
                  <a:t>x</a:t>
                </a:r>
                <a:r>
                  <a:rPr lang="en-US" sz="1800" i="1" baseline="-25000">
                    <a:latin typeface="Times New Roman" panose="02020603050405020304" pitchFamily="18" charset="0"/>
                  </a:rPr>
                  <a:t>n</a:t>
                </a:r>
                <a:r>
                  <a:rPr lang="en-US" sz="1800">
                    <a:latin typeface="Times New Roman" panose="02020603050405020304" pitchFamily="18" charset="0"/>
                  </a:rPr>
                  <a:t>} = {all of the ground instances of</a:t>
                </a:r>
                <a:br>
                  <a:rPr lang="en-US" sz="1800">
                    <a:latin typeface="Times New Roman" panose="02020603050405020304" pitchFamily="18" charset="0"/>
                  </a:rPr>
                </a:br>
                <a:r>
                  <a:rPr lang="en-US" sz="1800">
                    <a:latin typeface="Times New Roman" panose="02020603050405020304" pitchFamily="18" charset="0"/>
                  </a:rPr>
                  <a:t>                        members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sz="1800">
                    <a:latin typeface="Times New Roman" panose="02020603050405020304" pitchFamily="18" charset="0"/>
                  </a:rPr>
                  <a:t>}</a:t>
                </a:r>
              </a:p>
              <a:p>
                <a:pPr marL="739775" lvl="1" indent="-342900"/>
                <a:r>
                  <a:rPr lang="en-US" sz="1800">
                    <a:effectLst/>
                    <a:latin typeface="Times New Roman" panose="02020603050405020304" pitchFamily="18" charset="0"/>
                  </a:rPr>
                  <a:t>each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v</a:t>
                </a:r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i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 is an object in </a:t>
                </a:r>
                <a:r>
                  <a:rPr lang="en-US" sz="1800" i="1">
                    <a:effectLst/>
                    <a:latin typeface="Times New Roman" panose="02020603050405020304" pitchFamily="18" charset="0"/>
                  </a:rPr>
                  <a:t>Range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800" i="1" baseline="-25000">
                    <a:effectLst/>
                    <a:latin typeface="Times New Roman" panose="02020603050405020304" pitchFamily="18" charset="0"/>
                  </a:rPr>
                  <a:t>i</a:t>
                </a:r>
                <a:r>
                  <a:rPr lang="en-US" sz="1800">
                    <a:effectLst/>
                    <a:latin typeface="Times New Roman" panose="02020603050405020304" pitchFamily="18" charset="0"/>
                  </a:rPr>
                  <a:t>)</a:t>
                </a:r>
                <a:br>
                  <a:rPr lang="en-US" sz="1800">
                    <a:effectLst/>
                    <a:latin typeface="Times New Roman" panose="02020603050405020304" pitchFamily="18" charset="0"/>
                  </a:rPr>
                </a:br>
                <a:endParaRPr lang="en-US" sz="1800">
                  <a:latin typeface="Times New Roman" panose="02020603050405020304" pitchFamily="18" charset="0"/>
                </a:endParaRPr>
              </a:p>
              <a:p>
                <a:r>
                  <a:rPr lang="en-US" sz="1800" i="1" dirty="0"/>
                  <a:t>S</a:t>
                </a:r>
                <a:r>
                  <a:rPr lang="en-US" sz="1800" dirty="0"/>
                  <a:t> may contain some nonsensical states</a:t>
                </a:r>
              </a:p>
              <a:p>
                <a:pPr marL="800100" lvl="1" indent="-342900">
                  <a:tabLst>
                    <a:tab pos="1025525" algn="l"/>
                  </a:tabLst>
                </a:pPr>
                <a:r>
                  <a:rPr lang="en-US" sz="1800" dirty="0"/>
                  <a:t>e.g., states in which both </a:t>
                </a:r>
                <a:r>
                  <a:rPr lang="en-US" sz="1800" dirty="0">
                    <a:latin typeface="Calibri" panose="020F0502020204030204" pitchFamily="34" charset="0"/>
                  </a:rPr>
                  <a:t>loc(c1)=r1 </a:t>
                </a:r>
                <a:br>
                  <a:rPr lang="en-US" sz="1800" dirty="0">
                    <a:latin typeface="Calibri" panose="020F0502020204030204" pitchFamily="34" charset="0"/>
                  </a:rPr>
                </a:br>
                <a:r>
                  <a:rPr lang="en-US" sz="1800" dirty="0"/>
                  <a:t>and </a:t>
                </a:r>
                <a:r>
                  <a:rPr lang="en-US" sz="1800" dirty="0">
                    <a:latin typeface="Calibri" panose="020F0502020204030204" pitchFamily="34" charset="0"/>
                  </a:rPr>
                  <a:t>cargo(r1)=nil</a:t>
                </a:r>
                <a:br>
                  <a:rPr lang="en-US" sz="1800" dirty="0">
                    <a:latin typeface="Calibri" panose="020F0502020204030204" pitchFamily="34" charset="0"/>
                  </a:rPr>
                </a:br>
                <a:endParaRPr lang="en-US" sz="1800" dirty="0"/>
              </a:p>
              <a:p>
                <a:pPr marL="458787" indent="-342900">
                  <a:tabLst>
                    <a:tab pos="1025525" algn="l"/>
                  </a:tabLst>
                </a:pPr>
                <a:r>
                  <a:rPr lang="en-US" sz="1800" dirty="0"/>
                  <a:t>But if 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 and </a:t>
                </a:r>
                <a:r>
                  <a:rPr lang="en-US" sz="1800" dirty="0">
                    <a:latin typeface="Monotype Corsiva" panose="03010101010201010101" pitchFamily="66" charset="0"/>
                  </a:rPr>
                  <a:t>A</a:t>
                </a:r>
                <a:r>
                  <a:rPr lang="en-US" sz="1800" dirty="0"/>
                  <a:t> are defined properly, </a:t>
                </a:r>
                <a:br>
                  <a:rPr lang="en-US" sz="1800" dirty="0"/>
                </a:br>
                <a:r>
                  <a:rPr lang="en-US" sz="1800" dirty="0"/>
                  <a:t>applying a plan in </a:t>
                </a:r>
                <a:r>
                  <a:rPr lang="en-US" sz="1800" i="1" dirty="0"/>
                  <a:t>s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 will never generate </a:t>
                </a:r>
                <a:br>
                  <a:rPr lang="en-US" sz="1800" dirty="0"/>
                </a:br>
                <a:r>
                  <a:rPr lang="en-US" sz="1800" dirty="0"/>
                  <a:t>a nonsensical state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739775" lvl="1" indent="-342900"/>
                <a:endParaRPr lang="en-US" sz="1800" dirty="0"/>
              </a:p>
            </p:txBody>
          </p:sp>
        </mc:Choice>
        <mc:Fallback xmlns="">
          <p:sp>
            <p:nvSpPr>
              <p:cNvPr id="63" name="Content Placeholder 62">
                <a:extLst>
                  <a:ext uri="{FF2B5EF4-FFF2-40B4-BE49-F238E27FC236}">
                    <a16:creationId xmlns:a16="http://schemas.microsoft.com/office/drawing/2014/main" id="{B00C7543-27FC-7D13-D46E-BAB5003A44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7457" y="1564517"/>
                <a:ext cx="5609598" cy="4871207"/>
              </a:xfrm>
              <a:blipFill>
                <a:blip r:embed="rId3"/>
                <a:stretch>
                  <a:fillRect l="-903" t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93EA5E2-7879-1163-F923-A8C6BE5D143C}"/>
              </a:ext>
            </a:extLst>
          </p:cNvPr>
          <p:cNvGrpSpPr/>
          <p:nvPr/>
        </p:nvGrpSpPr>
        <p:grpSpPr>
          <a:xfrm>
            <a:off x="8234301" y="68742"/>
            <a:ext cx="3968993" cy="6602991"/>
            <a:chOff x="5886208" y="68742"/>
            <a:chExt cx="3968993" cy="6602991"/>
          </a:xfrm>
        </p:grpSpPr>
        <p:sp>
          <p:nvSpPr>
            <p:cNvPr id="220" name="Content Placeholder 2">
              <a:extLst>
                <a:ext uri="{FF2B5EF4-FFF2-40B4-BE49-F238E27FC236}">
                  <a16:creationId xmlns:a16="http://schemas.microsoft.com/office/drawing/2014/main" id="{C26F794A-1633-6D52-E397-90F231DBEA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00577" y="68742"/>
              <a:ext cx="3354624" cy="66029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</a:rPr>
                <a:t>Objects </a:t>
              </a:r>
              <a:r>
                <a:rPr lang="en-US" sz="1800" kern="0" dirty="0">
                  <a:solidFill>
                    <a:srgbClr val="000000"/>
                  </a:solidFill>
                </a:rPr>
                <a:t>= </a:t>
              </a:r>
              <a:r>
                <a:rPr lang="en-US" sz="1800" i="1" kern="0" dirty="0">
                  <a:solidFill>
                    <a:srgbClr val="000000"/>
                  </a:solidFill>
                </a:rPr>
                <a:t>Robots </a:t>
              </a:r>
              <a:r>
                <a:rPr lang="en-US" sz="1800" kern="0" dirty="0">
                  <a:solidFill>
                    <a:srgbClr val="000000"/>
                  </a:solidFill>
                </a:rPr>
                <a:t>∪ </a:t>
              </a:r>
              <a:r>
                <a:rPr lang="en-US" sz="1800" i="1" kern="0" dirty="0">
                  <a:solidFill>
                    <a:srgbClr val="000000"/>
                  </a:solidFill>
                </a:rPr>
                <a:t>Containers </a:t>
              </a:r>
              <a:br>
                <a:rPr lang="en-US" sz="1800" i="1" kern="0" dirty="0">
                  <a:solidFill>
                    <a:srgbClr val="000000"/>
                  </a:solidFill>
                </a:rPr>
              </a:br>
              <a:r>
                <a:rPr lang="en-US" sz="1800" i="1" kern="0" dirty="0">
                  <a:solidFill>
                    <a:srgbClr val="000000"/>
                  </a:solidFill>
                </a:rPr>
                <a:t>                </a:t>
              </a:r>
              <a:r>
                <a:rPr lang="en-US" sz="1800" kern="0" dirty="0">
                  <a:solidFill>
                    <a:srgbClr val="000000"/>
                  </a:solidFill>
                </a:rPr>
                <a:t>∪ </a:t>
              </a:r>
              <a:r>
                <a:rPr lang="en-US" sz="1800" i="1" kern="0" dirty="0" err="1">
                  <a:solidFill>
                    <a:srgbClr val="000000"/>
                  </a:solidFill>
                </a:rPr>
                <a:t>Locs</a:t>
              </a:r>
              <a:r>
                <a:rPr lang="en-US" sz="1800" i="1" kern="0" dirty="0">
                  <a:solidFill>
                    <a:srgbClr val="000000"/>
                  </a:solidFill>
                </a:rPr>
                <a:t> </a:t>
              </a:r>
              <a:r>
                <a:rPr lang="en-US" sz="1800" kern="0" dirty="0">
                  <a:solidFill>
                    <a:srgbClr val="000000"/>
                  </a:solidFill>
                </a:rPr>
                <a:t>∪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nil</a:t>
              </a:r>
              <a:r>
                <a:rPr lang="en-US" sz="1800" kern="0" dirty="0">
                  <a:solidFill>
                    <a:srgbClr val="000000"/>
                  </a:solidFill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Robots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r1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Containers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c1, c2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 err="1">
                  <a:solidFill>
                    <a:srgbClr val="000000"/>
                  </a:solidFill>
                  <a:latin typeface="Times New Roman" charset="0"/>
                  <a:cs typeface="Calibri"/>
                </a:rPr>
                <a:t>Locs</a:t>
              </a: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d1, d2, d3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  <a:endParaRPr lang="en-US" sz="1800" kern="0" baseline="-25000" dirty="0">
                <a:solidFill>
                  <a:srgbClr val="000000"/>
                </a:solidFill>
                <a:latin typeface="Times New Roman" charset="0"/>
                <a:cs typeface="Calibri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adjacent</a:t>
              </a:r>
              <a:r>
                <a:rPr lang="en-US" sz="18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= {(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d1,d2</a:t>
              </a:r>
              <a:r>
                <a:rPr lang="en-US" sz="18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),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d2,d1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),</a:t>
              </a:r>
              <a:br>
                <a:rPr lang="en-US" sz="1800" kern="0" dirty="0">
                  <a:solidFill>
                    <a:srgbClr val="000000"/>
                  </a:solidFill>
                  <a:cs typeface="Times New Roman"/>
                </a:rPr>
              </a:b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                   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d1,d3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),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d3,d1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)}</a:t>
              </a:r>
              <a:endParaRPr lang="en-US" sz="1800" kern="0" baseline="-25000" dirty="0">
                <a:solidFill>
                  <a:srgbClr val="000000"/>
                </a:solidFill>
                <a:cs typeface="Times New Roman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latin typeface="Calibri"/>
                </a:rPr>
                <a:t>loc</a:t>
              </a:r>
              <a:r>
                <a:rPr lang="en-US" sz="1800" kern="0" dirty="0">
                  <a:latin typeface="Times New Roman" charset="0"/>
                </a:rPr>
                <a:t>(</a:t>
              </a:r>
              <a:r>
                <a:rPr lang="ro-RO" sz="1800" i="1" kern="0" dirty="0"/>
                <a:t>c</a:t>
              </a:r>
              <a:r>
                <a:rPr lang="ro-RO" sz="1800" kern="0" dirty="0"/>
                <a:t>) ∈ </a:t>
              </a:r>
              <a:r>
                <a:rPr lang="ro-RO" sz="1800" i="1" kern="0" dirty="0"/>
                <a:t>Locs</a:t>
              </a:r>
              <a:r>
                <a:rPr lang="ro-RO" sz="1800" kern="0" dirty="0"/>
                <a:t> ∪ </a:t>
              </a:r>
              <a:r>
                <a:rPr lang="ro-RO" sz="1800" i="1" kern="0" dirty="0"/>
                <a:t>Robots,</a:t>
              </a:r>
              <a:endParaRPr lang="en-US" sz="1800" i="1" kern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latin typeface="Calibri"/>
                </a:rPr>
                <a:t>loc</a:t>
              </a:r>
              <a:r>
                <a:rPr lang="en-US" sz="1800" kern="0" dirty="0">
                  <a:latin typeface="Times New Roman" charset="0"/>
                </a:rPr>
                <a:t>(</a:t>
              </a:r>
              <a:r>
                <a:rPr lang="en-US" sz="1800" i="1" kern="0" dirty="0">
                  <a:latin typeface="Times New Roman" charset="0"/>
                </a:rPr>
                <a:t>r</a:t>
              </a:r>
              <a:r>
                <a:rPr lang="en-US" sz="1800" kern="0" dirty="0">
                  <a:latin typeface="Times New Roman" charset="0"/>
                </a:rPr>
                <a:t>) ∈ </a:t>
              </a:r>
              <a:r>
                <a:rPr lang="en-US" sz="1800" i="1" kern="0" dirty="0">
                  <a:latin typeface="Times New Roman" charset="0"/>
                </a:rPr>
                <a:t>Locs, 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ro-RO" sz="1800" kern="0" dirty="0">
                  <a:latin typeface="Calibri"/>
                </a:rPr>
                <a:t>cargo</a:t>
              </a:r>
              <a:r>
                <a:rPr lang="ro-RO" sz="1800" kern="0" dirty="0">
                  <a:latin typeface="Times New Roman" charset="0"/>
                </a:rPr>
                <a:t>(</a:t>
              </a:r>
              <a:r>
                <a:rPr lang="ro-RO" sz="1800" i="1" kern="0" dirty="0">
                  <a:latin typeface="Times New Roman" charset="0"/>
                </a:rPr>
                <a:t>r</a:t>
              </a:r>
              <a:r>
                <a:rPr lang="ro-RO" sz="1800" kern="0" dirty="0">
                  <a:latin typeface="Times New Roman" charset="0"/>
                </a:rPr>
                <a:t>) ∈ </a:t>
              </a:r>
              <a:r>
                <a:rPr lang="ro-RO" sz="1800" i="1" kern="0" dirty="0">
                  <a:latin typeface="Times New Roman" charset="0"/>
                </a:rPr>
                <a:t>Containers</a:t>
              </a:r>
              <a:r>
                <a:rPr lang="ro-RO" sz="1800" kern="0" dirty="0">
                  <a:latin typeface="Times New Roman" charset="0"/>
                </a:rPr>
                <a:t> ∪ {</a:t>
              </a:r>
              <a:r>
                <a:rPr lang="ro-RO" sz="1800" kern="0" dirty="0">
                  <a:latin typeface="Calibri" panose="020F0502020204030204" pitchFamily="34" charset="0"/>
                </a:rPr>
                <a:t>nil</a:t>
              </a:r>
              <a:r>
                <a:rPr lang="ro-RO" sz="1800" kern="0" dirty="0">
                  <a:latin typeface="Times New Roman" charset="0"/>
                </a:rPr>
                <a:t>}</a:t>
              </a:r>
            </a:p>
            <a:p>
              <a:pPr marL="0" indent="0">
                <a:spcBef>
                  <a:spcPts val="400"/>
                </a:spcBef>
                <a:buNone/>
                <a:tabLst>
                  <a:tab pos="2514600" algn="l"/>
                </a:tabLst>
              </a:pPr>
              <a:r>
                <a:rPr lang="ro-RO" sz="1800" kern="0" dirty="0">
                  <a:latin typeface="Times New Roman" charset="0"/>
                </a:rPr>
                <a:t>where </a:t>
              </a:r>
              <a:r>
                <a:rPr lang="ro-RO" sz="1800" i="1" kern="0" dirty="0">
                  <a:latin typeface="Times New Roman" charset="0"/>
                </a:rPr>
                <a:t>c</a:t>
              </a:r>
              <a:r>
                <a:rPr lang="ro-RO" sz="1800" kern="0" dirty="0">
                  <a:latin typeface="Times New Roman" charset="0"/>
                </a:rPr>
                <a:t> ∈ </a:t>
              </a:r>
              <a:r>
                <a:rPr lang="ro-RO" sz="1800" i="1" kern="0" dirty="0">
                  <a:latin typeface="Times New Roman" charset="0"/>
                </a:rPr>
                <a:t>Containers</a:t>
              </a:r>
              <a:r>
                <a:rPr lang="ro-RO" sz="1800" kern="0" dirty="0">
                  <a:latin typeface="Times New Roman" charset="0"/>
                </a:rPr>
                <a:t>, </a:t>
              </a:r>
              <a:r>
                <a:rPr lang="ro-RO" sz="1800" i="1" kern="0" dirty="0">
                  <a:latin typeface="Times New Roman" charset="0"/>
                </a:rPr>
                <a:t>r</a:t>
              </a:r>
              <a:r>
                <a:rPr lang="ro-RO" sz="1800" kern="0" dirty="0">
                  <a:latin typeface="Times New Roman" charset="0"/>
                </a:rPr>
                <a:t> ∈ </a:t>
              </a:r>
              <a:r>
                <a:rPr lang="ro-RO" sz="1800" i="1" kern="0" dirty="0">
                  <a:latin typeface="Times New Roman" charset="0"/>
                </a:rPr>
                <a:t>Robots</a:t>
              </a:r>
              <a:endParaRPr lang="en-US" sz="1800" i="1" kern="0" dirty="0">
                <a:latin typeface="Times New Roman" charset="0"/>
              </a:endParaRPr>
            </a:p>
            <a:p>
              <a:pPr marL="61913" indent="0" fontAlgn="auto">
                <a:spcBef>
                  <a:spcPts val="1200"/>
                </a:spcBef>
                <a:spcAft>
                  <a:spcPts val="0"/>
                </a:spcAft>
                <a:buNone/>
                <a:tabLst>
                  <a:tab pos="681038" algn="l"/>
                  <a:tab pos="4338638" algn="l"/>
                </a:tabLst>
              </a:pPr>
              <a:r>
                <a:rPr lang="en-US" sz="1800" dirty="0">
                  <a:latin typeface="Calibri"/>
                </a:rPr>
                <a:t>move</a:t>
              </a:r>
              <a:r>
                <a:rPr lang="en-US" sz="1800" dirty="0"/>
                <a:t>(</a:t>
              </a:r>
              <a:r>
                <a:rPr lang="en-US" sz="1800" i="1" dirty="0" err="1"/>
                <a:t>r,l,m</a:t>
              </a:r>
              <a:r>
                <a:rPr lang="en-US" sz="1800" dirty="0"/>
                <a:t>)</a:t>
              </a:r>
              <a:br>
                <a:rPr lang="en-US" sz="1800" dirty="0"/>
              </a:br>
              <a:r>
                <a:rPr lang="en-US" sz="1800" dirty="0"/>
                <a:t>      pre: </a:t>
              </a:r>
              <a:r>
                <a:rPr lang="en-US" sz="1800" dirty="0" err="1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/>
                </a:rPr>
                <a:t>adjacent</a:t>
              </a:r>
              <a:r>
                <a:rPr lang="en-US" sz="1800" dirty="0"/>
                <a:t>(</a:t>
              </a:r>
              <a:r>
                <a:rPr lang="en-US" sz="1800" i="1" dirty="0"/>
                <a:t>l, m</a:t>
              </a:r>
              <a:r>
                <a:rPr lang="en-US" sz="1800" dirty="0"/>
                <a:t>)</a:t>
              </a:r>
              <a:br>
                <a:rPr lang="en-US" sz="1800" dirty="0"/>
              </a:br>
              <a:r>
                <a:rPr lang="en-US" sz="1800" dirty="0"/>
                <a:t>      eff: </a:t>
              </a:r>
              <a:r>
                <a:rPr lang="en-US" sz="1800" baseline="-25000" dirty="0"/>
                <a:t> </a:t>
              </a:r>
              <a:r>
                <a:rPr lang="en-US" sz="1800" dirty="0" err="1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 ← </a:t>
              </a:r>
              <a:r>
                <a:rPr lang="en-US" sz="1800" i="1" dirty="0"/>
                <a:t>m </a:t>
              </a:r>
            </a:p>
            <a:p>
              <a:pPr marL="61913" indent="0" fontAlgn="auto">
                <a:spcBef>
                  <a:spcPts val="400"/>
                </a:spcBef>
                <a:spcAft>
                  <a:spcPts val="0"/>
                </a:spcAft>
                <a:buNone/>
                <a:tabLst>
                  <a:tab pos="681038" algn="l"/>
                  <a:tab pos="4338638" algn="l"/>
                </a:tabLst>
              </a:pPr>
              <a:r>
                <a:rPr lang="en-US" sz="1800" dirty="0">
                  <a:latin typeface="Calibri"/>
                </a:rPr>
                <a:t>take(</a:t>
              </a:r>
              <a:r>
                <a:rPr lang="ro-RO" sz="1800" i="1" dirty="0" err="1"/>
                <a:t>r,c,l</a:t>
              </a:r>
              <a:r>
                <a:rPr lang="ro-RO" sz="1800" dirty="0"/>
                <a:t>)</a:t>
              </a:r>
              <a:br>
                <a:rPr lang="ro-RO" sz="1800" dirty="0"/>
              </a:br>
              <a:r>
                <a:rPr lang="ro-RO" sz="1800" dirty="0"/>
                <a:t>      pre: </a:t>
              </a:r>
              <a:r>
                <a:rPr lang="ro-RO" sz="1800" dirty="0">
                  <a:latin typeface="Calibri"/>
                </a:rPr>
                <a:t>cargo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ro-RO" sz="1800" i="1" dirty="0">
                  <a:latin typeface="Times New Roman" charset="0"/>
                </a:rPr>
                <a:t>r</a:t>
              </a:r>
              <a:r>
                <a:rPr lang="ro-RO" sz="1800" dirty="0">
                  <a:latin typeface="Times New Roman" charset="0"/>
                </a:rPr>
                <a:t>)=</a:t>
              </a:r>
              <a:r>
                <a:rPr lang="ro-RO" sz="1800" dirty="0" err="1">
                  <a:latin typeface="Calibri"/>
                </a:rPr>
                <a:t>nil</a:t>
              </a:r>
              <a:r>
                <a:rPr lang="ro-RO" sz="1800" dirty="0">
                  <a:latin typeface="Calibri"/>
                </a:rPr>
                <a:t>,</a:t>
              </a:r>
              <a:br>
                <a:rPr lang="en-US" sz="1800" dirty="0"/>
              </a:br>
              <a:r>
                <a:rPr lang="en-US" sz="1800" dirty="0"/>
                <a:t>             </a:t>
              </a:r>
              <a:r>
                <a:rPr lang="ro-RO" sz="1800" dirty="0">
                  <a:latin typeface="Calibri"/>
                </a:rPr>
                <a:t>loc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en-US" sz="1800" i="1" dirty="0"/>
                <a:t>r</a:t>
              </a:r>
              <a:r>
                <a:rPr lang="en-US" sz="1800" dirty="0"/>
                <a:t>)=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 panose="020F0502020204030204" pitchFamily="34" charset="0"/>
                </a:rPr>
                <a:t>l</a:t>
              </a:r>
              <a:r>
                <a:rPr lang="en-US" sz="1800" dirty="0">
                  <a:latin typeface="Calibri"/>
                </a:rPr>
                <a:t>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ro-RO" sz="1800" dirty="0"/>
                <a:t>c)=</a:t>
              </a:r>
              <a:r>
                <a:rPr lang="ro-RO" sz="1800" i="1" dirty="0"/>
                <a:t>l</a:t>
              </a:r>
              <a:r>
                <a:rPr lang="ro-RO" sz="1800" dirty="0"/>
                <a:t> </a:t>
              </a:r>
              <a:br>
                <a:rPr lang="ro-RO" sz="1800" dirty="0">
                  <a:latin typeface="Calibri"/>
                </a:rPr>
              </a:br>
              <a:r>
                <a:rPr lang="ro-RO" sz="1800" dirty="0">
                  <a:latin typeface="Calibri"/>
                </a:rPr>
                <a:t>      </a:t>
              </a:r>
              <a:r>
                <a:rPr lang="ro-RO" sz="1800" dirty="0" err="1"/>
                <a:t>eff</a:t>
              </a:r>
              <a:r>
                <a:rPr lang="ro-RO" sz="1800" dirty="0"/>
                <a:t>: </a:t>
              </a:r>
              <a:r>
                <a:rPr lang="ro-RO" sz="1800" baseline="-25000" dirty="0"/>
                <a:t> </a:t>
              </a:r>
              <a:r>
                <a:rPr lang="ro-RO" sz="1800" dirty="0">
                  <a:latin typeface="Calibri"/>
                </a:rPr>
                <a:t>cargo(</a:t>
              </a:r>
              <a:r>
                <a:rPr lang="ro-RO" sz="1800" i="1" dirty="0"/>
                <a:t>r</a:t>
              </a:r>
              <a:r>
                <a:rPr lang="ro-RO" sz="1800" dirty="0"/>
                <a:t>) ← </a:t>
              </a:r>
              <a:r>
                <a:rPr lang="ro-RO" sz="1800" i="1" dirty="0">
                  <a:cs typeface="Times New Roman"/>
                </a:rPr>
                <a:t>c</a:t>
              </a:r>
              <a:r>
                <a:rPr lang="ro-RO" sz="1800" dirty="0"/>
                <a:t>, </a:t>
              </a:r>
              <a:r>
                <a:rPr lang="ro-RO" sz="1800" dirty="0">
                  <a:latin typeface="Calibri"/>
                </a:rPr>
                <a:t>loc(</a:t>
              </a:r>
              <a:r>
                <a:rPr lang="ro-RO" sz="1800" dirty="0"/>
                <a:t>c) ← </a:t>
              </a:r>
              <a:r>
                <a:rPr lang="ro-RO" sz="1800" i="1" dirty="0"/>
                <a:t>r</a:t>
              </a:r>
              <a:endParaRPr lang="ro-RO" sz="1800" i="1" baseline="-25000" dirty="0"/>
            </a:p>
            <a:p>
              <a:pPr marL="0" indent="-58737">
                <a:spcBef>
                  <a:spcPts val="400"/>
                </a:spcBef>
                <a:buNone/>
                <a:tabLst>
                  <a:tab pos="574675" algn="l"/>
                </a:tabLst>
              </a:pPr>
              <a:r>
                <a:rPr lang="ro-RO" sz="1800" dirty="0">
                  <a:latin typeface="Calibri"/>
                </a:rPr>
                <a:t>put(</a:t>
              </a:r>
              <a:r>
                <a:rPr lang="ro-RO" sz="1800" i="1" dirty="0" err="1"/>
                <a:t>r,c,l</a:t>
              </a:r>
              <a:r>
                <a:rPr lang="ro-RO" sz="1800" dirty="0"/>
                <a:t>)</a:t>
              </a:r>
              <a:br>
                <a:rPr lang="ro-RO" sz="1800" dirty="0"/>
              </a:br>
              <a:r>
                <a:rPr lang="ro-RO" sz="1800" dirty="0"/>
                <a:t>      pre: </a:t>
              </a:r>
              <a:r>
                <a:rPr lang="ro-RO" sz="1800" dirty="0">
                  <a:latin typeface="Calibri"/>
                </a:rPr>
                <a:t>loc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ro-RO" sz="1800" i="1" dirty="0">
                  <a:latin typeface="Times New Roman" charset="0"/>
                </a:rPr>
                <a:t>c</a:t>
              </a:r>
              <a:r>
                <a:rPr lang="ro-RO" sz="1800" dirty="0">
                  <a:latin typeface="Times New Roman" charset="0"/>
                </a:rPr>
                <a:t>)=</a:t>
              </a:r>
              <a:r>
                <a:rPr lang="ro-RO" sz="1800" i="1" dirty="0">
                  <a:latin typeface="Times New Roman" charset="0"/>
                </a:rPr>
                <a:t>r</a:t>
              </a:r>
              <a:br>
                <a:rPr lang="ro-RO" sz="1800" i="1" dirty="0"/>
              </a:br>
              <a:r>
                <a:rPr lang="ro-RO" sz="1800" i="1" dirty="0"/>
                <a:t>      </a:t>
              </a:r>
              <a:r>
                <a:rPr lang="ro-RO" sz="1800" dirty="0" err="1"/>
                <a:t>eff</a:t>
              </a:r>
              <a:r>
                <a:rPr lang="ro-RO" sz="1800" dirty="0"/>
                <a:t>: </a:t>
              </a:r>
              <a:r>
                <a:rPr lang="ro-RO" sz="1800" baseline="-25000" dirty="0"/>
                <a:t> </a:t>
              </a:r>
              <a:r>
                <a:rPr lang="ro-RO" sz="1800" dirty="0">
                  <a:latin typeface="Calibri"/>
                </a:rPr>
                <a:t>cargo(</a:t>
              </a:r>
              <a:r>
                <a:rPr lang="ro-RO" sz="1800" i="1" dirty="0"/>
                <a:t>r</a:t>
              </a:r>
              <a:r>
                <a:rPr lang="ro-RO" sz="1800" dirty="0"/>
                <a:t>) ← </a:t>
              </a:r>
              <a:r>
                <a:rPr lang="ro-RO" sz="1800" dirty="0" err="1">
                  <a:latin typeface="Calibri"/>
                </a:rPr>
                <a:t>nil</a:t>
              </a:r>
              <a:r>
                <a:rPr lang="ro-RO" sz="1800" dirty="0"/>
                <a:t>, </a:t>
              </a:r>
              <a:r>
                <a:rPr lang="ro-RO" sz="1800" dirty="0">
                  <a:latin typeface="Calibri"/>
                </a:rPr>
                <a:t>loc(</a:t>
              </a:r>
              <a:r>
                <a:rPr lang="ro-RO" sz="1800" dirty="0"/>
                <a:t>c) ← </a:t>
              </a:r>
              <a:r>
                <a:rPr lang="ro-RO" sz="1800" i="1" dirty="0"/>
                <a:t>l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endParaRPr lang="ro-RO" sz="1800" kern="0" dirty="0">
                <a:latin typeface="Times New Roman" charset="0"/>
              </a:endParaRPr>
            </a:p>
          </p:txBody>
        </p:sp>
        <p:sp>
          <p:nvSpPr>
            <p:cNvPr id="221" name="Content Placeholder 5">
              <a:extLst>
                <a:ext uri="{FF2B5EF4-FFF2-40B4-BE49-F238E27FC236}">
                  <a16:creationId xmlns:a16="http://schemas.microsoft.com/office/drawing/2014/main" id="{C318AE40-0C90-E901-C34F-9ADAD6ED5D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6208" y="675332"/>
              <a:ext cx="1004565" cy="46888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</a:rPr>
                <a:t>O</a:t>
              </a:r>
              <a:r>
                <a:rPr lang="en-US" sz="1800" kern="0" dirty="0">
                  <a:solidFill>
                    <a:srgbClr val="000000"/>
                  </a:solidFill>
                </a:rPr>
                <a:t>:</a:t>
              </a: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br>
                <a:rPr lang="en-US" sz="1800" i="1" kern="0" baseline="-25000" dirty="0">
                  <a:solidFill>
                    <a:srgbClr val="000000"/>
                  </a:solidFill>
                  <a:latin typeface="Times New Roman" charset="0"/>
                </a:rPr>
              </a:br>
              <a:br>
                <a:rPr lang="en-US" sz="1800" i="1" kern="0" baseline="-25000" dirty="0">
                  <a:solidFill>
                    <a:srgbClr val="000000"/>
                  </a:solidFill>
                  <a:latin typeface="Times New Roman" charset="0"/>
                </a:rPr>
              </a:b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</a:rPr>
                <a:t>R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  <a:t>:</a:t>
              </a:r>
              <a:endParaRPr lang="en-US" sz="1800" kern="0" baseline="-2500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baseline="-2500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>
                  <a:latin typeface="Times New Roman" panose="02020603050405020304" pitchFamily="18" charset="0"/>
                </a:rPr>
                <a:t>X</a:t>
              </a:r>
              <a:r>
                <a:rPr lang="en-US" sz="1800">
                  <a:latin typeface="Times New Roman" panose="02020603050405020304" pitchFamily="18" charset="0"/>
                </a:rPr>
                <a:t>:</a:t>
              </a:r>
              <a:br>
                <a:rPr lang="en-US" sz="1800" i="1" kern="0" dirty="0">
                  <a:solidFill>
                    <a:srgbClr val="000000"/>
                  </a:solidFill>
                  <a:latin typeface="Times New Roman" charset="0"/>
                </a:rPr>
              </a:br>
              <a:b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</a:b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b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</a:b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None/>
                <a:tabLst>
                  <a:tab pos="744538" algn="l"/>
                </a:tabLst>
              </a:pPr>
              <a:r>
                <a:rPr lang="en-US" sz="1800" dirty="0">
                  <a:latin typeface="Monotype Corsiva"/>
                  <a:cs typeface="Monotype Corsiva"/>
                </a:rPr>
                <a:t>A:</a:t>
              </a: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22" name="Left Brace 221">
              <a:extLst>
                <a:ext uri="{FF2B5EF4-FFF2-40B4-BE49-F238E27FC236}">
                  <a16:creationId xmlns:a16="http://schemas.microsoft.com/office/drawing/2014/main" id="{F49616E0-CC62-A80E-88A5-6C94CC33DC22}"/>
                </a:ext>
              </a:extLst>
            </p:cNvPr>
            <p:cNvSpPr/>
            <p:nvPr/>
          </p:nvSpPr>
          <p:spPr>
            <a:xfrm>
              <a:off x="6290309" y="163243"/>
              <a:ext cx="204542" cy="1437289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Left Brace 222">
              <a:extLst>
                <a:ext uri="{FF2B5EF4-FFF2-40B4-BE49-F238E27FC236}">
                  <a16:creationId xmlns:a16="http://schemas.microsoft.com/office/drawing/2014/main" id="{39434573-B3F4-5825-626C-39BA34D756F1}"/>
                </a:ext>
              </a:extLst>
            </p:cNvPr>
            <p:cNvSpPr/>
            <p:nvPr/>
          </p:nvSpPr>
          <p:spPr>
            <a:xfrm>
              <a:off x="6290309" y="2349058"/>
              <a:ext cx="204542" cy="1142561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Left Brace 223">
              <a:extLst>
                <a:ext uri="{FF2B5EF4-FFF2-40B4-BE49-F238E27FC236}">
                  <a16:creationId xmlns:a16="http://schemas.microsoft.com/office/drawing/2014/main" id="{7EF36AA1-CFB8-0AC6-C488-997C6DE7BF54}"/>
                </a:ext>
              </a:extLst>
            </p:cNvPr>
            <p:cNvSpPr/>
            <p:nvPr/>
          </p:nvSpPr>
          <p:spPr>
            <a:xfrm>
              <a:off x="6312888" y="1779008"/>
              <a:ext cx="163939" cy="381527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Left Brace 224">
              <a:extLst>
                <a:ext uri="{FF2B5EF4-FFF2-40B4-BE49-F238E27FC236}">
                  <a16:creationId xmlns:a16="http://schemas.microsoft.com/office/drawing/2014/main" id="{8CAC9177-1D29-AA26-9403-30461955A9F7}"/>
                </a:ext>
              </a:extLst>
            </p:cNvPr>
            <p:cNvSpPr/>
            <p:nvPr/>
          </p:nvSpPr>
          <p:spPr>
            <a:xfrm>
              <a:off x="6300226" y="3802790"/>
              <a:ext cx="195520" cy="2690467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1658322-C25E-1BE8-E506-66C9C1C55B1B}"/>
              </a:ext>
            </a:extLst>
          </p:cNvPr>
          <p:cNvGrpSpPr/>
          <p:nvPr/>
        </p:nvGrpSpPr>
        <p:grpSpPr>
          <a:xfrm>
            <a:off x="5094201" y="4049487"/>
            <a:ext cx="2992858" cy="1097279"/>
            <a:chOff x="8790304" y="3255331"/>
            <a:chExt cx="2992858" cy="1097279"/>
          </a:xfrm>
        </p:grpSpPr>
        <p:sp>
          <p:nvSpPr>
            <p:cNvPr id="227" name="Rectangle 891">
              <a:extLst>
                <a:ext uri="{FF2B5EF4-FFF2-40B4-BE49-F238E27FC236}">
                  <a16:creationId xmlns:a16="http://schemas.microsoft.com/office/drawing/2014/main" id="{E0C44388-3C61-A4AD-B1D6-62D516D0E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2526" y="3804914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28" name="Rectangle 891">
              <a:extLst>
                <a:ext uri="{FF2B5EF4-FFF2-40B4-BE49-F238E27FC236}">
                  <a16:creationId xmlns:a16="http://schemas.microsoft.com/office/drawing/2014/main" id="{518D099F-EBE3-10DA-4132-496412E1D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7620" y="385606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1762E37A-E3BB-9E5A-4976-1479AE9E82DF}"/>
                </a:ext>
              </a:extLst>
            </p:cNvPr>
            <p:cNvGrpSpPr/>
            <p:nvPr/>
          </p:nvGrpSpPr>
          <p:grpSpPr>
            <a:xfrm>
              <a:off x="9142616" y="3277368"/>
              <a:ext cx="1473384" cy="704050"/>
              <a:chOff x="1026717" y="2309643"/>
              <a:chExt cx="2553587" cy="1220741"/>
            </a:xfrm>
          </p:grpSpPr>
          <p:sp>
            <p:nvSpPr>
              <p:cNvPr id="271" name="Line 853">
                <a:extLst>
                  <a:ext uri="{FF2B5EF4-FFF2-40B4-BE49-F238E27FC236}">
                    <a16:creationId xmlns:a16="http://schemas.microsoft.com/office/drawing/2014/main" id="{9D314470-AD97-8770-997E-6D29EAA63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1841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7C48EB1B-1DD8-BB0A-2190-0B74A011AD0E}"/>
                  </a:ext>
                </a:extLst>
              </p:cNvPr>
              <p:cNvCxnSpPr/>
              <p:nvPr/>
            </p:nvCxnSpPr>
            <p:spPr>
              <a:xfrm>
                <a:off x="2180139" y="230964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Freeform 860">
                <a:extLst>
                  <a:ext uri="{FF2B5EF4-FFF2-40B4-BE49-F238E27FC236}">
                    <a16:creationId xmlns:a16="http://schemas.microsoft.com/office/drawing/2014/main" id="{1CF4833D-F399-DF97-3AE3-0B686713F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4" name="Freeform 860">
                <a:extLst>
                  <a:ext uri="{FF2B5EF4-FFF2-40B4-BE49-F238E27FC236}">
                    <a16:creationId xmlns:a16="http://schemas.microsoft.com/office/drawing/2014/main" id="{00A66ACB-89EB-1DA9-6B5E-15A4A2A1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19070"/>
                <a:ext cx="1213406" cy="40922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26FDDC-3264-B2E1-EA2C-9EF3B1279457}"/>
                </a:ext>
              </a:extLst>
            </p:cNvPr>
            <p:cNvCxnSpPr/>
            <p:nvPr/>
          </p:nvCxnSpPr>
          <p:spPr>
            <a:xfrm>
              <a:off x="10228442" y="3930312"/>
              <a:ext cx="52759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Freeform 860">
              <a:extLst>
                <a:ext uri="{FF2B5EF4-FFF2-40B4-BE49-F238E27FC236}">
                  <a16:creationId xmlns:a16="http://schemas.microsoft.com/office/drawing/2014/main" id="{5FBEC061-AE63-1FF8-ACF6-099D4FC79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9792" y="3965102"/>
              <a:ext cx="712254" cy="217805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32" name="Freeform 860">
              <a:extLst>
                <a:ext uri="{FF2B5EF4-FFF2-40B4-BE49-F238E27FC236}">
                  <a16:creationId xmlns:a16="http://schemas.microsoft.com/office/drawing/2014/main" id="{6A190AC7-4295-4867-59DD-01037085D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8667" y="3939370"/>
              <a:ext cx="900462" cy="236014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33" name="Line 853">
              <a:extLst>
                <a:ext uri="{FF2B5EF4-FFF2-40B4-BE49-F238E27FC236}">
                  <a16:creationId xmlns:a16="http://schemas.microsoft.com/office/drawing/2014/main" id="{5D3516B2-4124-02E9-4C21-734638DE2A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65129" y="4349116"/>
              <a:ext cx="1058449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234" name="Line 853">
              <a:extLst>
                <a:ext uri="{FF2B5EF4-FFF2-40B4-BE49-F238E27FC236}">
                  <a16:creationId xmlns:a16="http://schemas.microsoft.com/office/drawing/2014/main" id="{CDF569F0-DBF0-4BC8-2E19-A0B0418EDB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0304" y="4345621"/>
              <a:ext cx="1058449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235" name="Line 853">
              <a:extLst>
                <a:ext uri="{FF2B5EF4-FFF2-40B4-BE49-F238E27FC236}">
                  <a16:creationId xmlns:a16="http://schemas.microsoft.com/office/drawing/2014/main" id="{20D6763D-2D46-82D4-BD31-2C972E04A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0310" y="3610754"/>
              <a:ext cx="977030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5ED83563-5C0F-1C9C-34F5-2610AFF727DD}"/>
                </a:ext>
              </a:extLst>
            </p:cNvPr>
            <p:cNvGrpSpPr/>
            <p:nvPr/>
          </p:nvGrpSpPr>
          <p:grpSpPr>
            <a:xfrm>
              <a:off x="10818857" y="3255331"/>
              <a:ext cx="964305" cy="818014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47" name="Oval 859">
                <a:extLst>
                  <a:ext uri="{FF2B5EF4-FFF2-40B4-BE49-F238E27FC236}">
                    <a16:creationId xmlns:a16="http://schemas.microsoft.com/office/drawing/2014/main" id="{74B06AFA-D9D0-EB71-6A31-3940CB85B8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8" name="Oval 861">
                <a:extLst>
                  <a:ext uri="{FF2B5EF4-FFF2-40B4-BE49-F238E27FC236}">
                    <a16:creationId xmlns:a16="http://schemas.microsoft.com/office/drawing/2014/main" id="{D4005A63-EF6C-232D-A4F2-52D62A57CE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9" name="Oval 862">
                <a:extLst>
                  <a:ext uri="{FF2B5EF4-FFF2-40B4-BE49-F238E27FC236}">
                    <a16:creationId xmlns:a16="http://schemas.microsoft.com/office/drawing/2014/main" id="{B79C8861-CF5C-F0B1-318F-B4650C1DCD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0" name="Oval 863">
                <a:extLst>
                  <a:ext uri="{FF2B5EF4-FFF2-40B4-BE49-F238E27FC236}">
                    <a16:creationId xmlns:a16="http://schemas.microsoft.com/office/drawing/2014/main" id="{BA5D71D8-EE51-F323-284F-E5A5F02A78C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1" name="Oval 863">
                <a:extLst>
                  <a:ext uri="{FF2B5EF4-FFF2-40B4-BE49-F238E27FC236}">
                    <a16:creationId xmlns:a16="http://schemas.microsoft.com/office/drawing/2014/main" id="{DA408729-5DDC-E016-6C5D-E9395DAAF9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5D08E197-23EF-C19C-4C8D-B56A4097FD12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67" name="Freeform 860">
                  <a:extLst>
                    <a:ext uri="{FF2B5EF4-FFF2-40B4-BE49-F238E27FC236}">
                      <a16:creationId xmlns:a16="http://schemas.microsoft.com/office/drawing/2014/main" id="{D9875640-413C-EC0F-FC41-DF34854D9EB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8" name="Rectangle 864">
                  <a:extLst>
                    <a:ext uri="{FF2B5EF4-FFF2-40B4-BE49-F238E27FC236}">
                      <a16:creationId xmlns:a16="http://schemas.microsoft.com/office/drawing/2014/main" id="{1BEFE0EC-3A16-99EE-A2F6-53D99772F0F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69" name="Freeform 865">
                  <a:extLst>
                    <a:ext uri="{FF2B5EF4-FFF2-40B4-BE49-F238E27FC236}">
                      <a16:creationId xmlns:a16="http://schemas.microsoft.com/office/drawing/2014/main" id="{5CA10F1F-BD0A-D1E0-CA0C-4A0503934F6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0" name="Freeform 866">
                  <a:extLst>
                    <a:ext uri="{FF2B5EF4-FFF2-40B4-BE49-F238E27FC236}">
                      <a16:creationId xmlns:a16="http://schemas.microsoft.com/office/drawing/2014/main" id="{6418AE66-975B-CCB0-FD73-7A4CAD4EED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037E8156-67AC-9FAE-0C70-81F2C559CD8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54" name="Oval 878">
                  <a:extLst>
                    <a:ext uri="{FF2B5EF4-FFF2-40B4-BE49-F238E27FC236}">
                      <a16:creationId xmlns:a16="http://schemas.microsoft.com/office/drawing/2014/main" id="{835F83DE-B8CB-4A45-79E0-835AF8075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5" name="Rectangle 880">
                  <a:extLst>
                    <a:ext uri="{FF2B5EF4-FFF2-40B4-BE49-F238E27FC236}">
                      <a16:creationId xmlns:a16="http://schemas.microsoft.com/office/drawing/2014/main" id="{BEA3486E-1DB8-C718-5069-4688F1653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6" name="Oval 878">
                  <a:extLst>
                    <a:ext uri="{FF2B5EF4-FFF2-40B4-BE49-F238E27FC236}">
                      <a16:creationId xmlns:a16="http://schemas.microsoft.com/office/drawing/2014/main" id="{74D8CF0F-3A70-7E68-54E6-927DB54A2E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Line 881">
                  <a:extLst>
                    <a:ext uri="{FF2B5EF4-FFF2-40B4-BE49-F238E27FC236}">
                      <a16:creationId xmlns:a16="http://schemas.microsoft.com/office/drawing/2014/main" id="{1A664648-A621-F4BD-1E6E-93A330B45C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8" name="Line 882">
                  <a:extLst>
                    <a:ext uri="{FF2B5EF4-FFF2-40B4-BE49-F238E27FC236}">
                      <a16:creationId xmlns:a16="http://schemas.microsoft.com/office/drawing/2014/main" id="{B7305E04-60AF-9252-D1C9-C5CCB1786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Rectangle 880">
                  <a:extLst>
                    <a:ext uri="{FF2B5EF4-FFF2-40B4-BE49-F238E27FC236}">
                      <a16:creationId xmlns:a16="http://schemas.microsoft.com/office/drawing/2014/main" id="{0EA2AD01-A155-D6F7-7C58-E184DF93F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0" name="Oval 878">
                  <a:extLst>
                    <a:ext uri="{FF2B5EF4-FFF2-40B4-BE49-F238E27FC236}">
                      <a16:creationId xmlns:a16="http://schemas.microsoft.com/office/drawing/2014/main" id="{C9CC13D0-FF7F-19E3-EE9A-25EB686255A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1" name="Line 882">
                  <a:extLst>
                    <a:ext uri="{FF2B5EF4-FFF2-40B4-BE49-F238E27FC236}">
                      <a16:creationId xmlns:a16="http://schemas.microsoft.com/office/drawing/2014/main" id="{59BC5D4A-78BD-DD7E-FD15-C09256F54F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2" name="Line 882">
                  <a:extLst>
                    <a:ext uri="{FF2B5EF4-FFF2-40B4-BE49-F238E27FC236}">
                      <a16:creationId xmlns:a16="http://schemas.microsoft.com/office/drawing/2014/main" id="{87EF3D35-50FC-63B7-F979-18827D89C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3" name="Line 884">
                  <a:extLst>
                    <a:ext uri="{FF2B5EF4-FFF2-40B4-BE49-F238E27FC236}">
                      <a16:creationId xmlns:a16="http://schemas.microsoft.com/office/drawing/2014/main" id="{2D28F39E-3401-E88F-FEF3-15B195CDE6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4" name="Oval 885">
                  <a:extLst>
                    <a:ext uri="{FF2B5EF4-FFF2-40B4-BE49-F238E27FC236}">
                      <a16:creationId xmlns:a16="http://schemas.microsoft.com/office/drawing/2014/main" id="{11D60032-E118-048F-BACD-F951FBB18D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5" name="Line 881">
                  <a:extLst>
                    <a:ext uri="{FF2B5EF4-FFF2-40B4-BE49-F238E27FC236}">
                      <a16:creationId xmlns:a16="http://schemas.microsoft.com/office/drawing/2014/main" id="{60168B1E-7080-272D-0C2C-F3C849A02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6" name="Line 882">
                  <a:extLst>
                    <a:ext uri="{FF2B5EF4-FFF2-40B4-BE49-F238E27FC236}">
                      <a16:creationId xmlns:a16="http://schemas.microsoft.com/office/drawing/2014/main" id="{A63DE938-BB28-624A-476E-4CBFECC15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20395E4-94ED-4680-3B1B-5A22D6E45829}"/>
                </a:ext>
              </a:extLst>
            </p:cNvPr>
            <p:cNvGrpSpPr/>
            <p:nvPr/>
          </p:nvGrpSpPr>
          <p:grpSpPr>
            <a:xfrm>
              <a:off x="10402054" y="3988627"/>
              <a:ext cx="431331" cy="341442"/>
              <a:chOff x="1012668" y="874366"/>
              <a:chExt cx="747559" cy="592021"/>
            </a:xfrm>
          </p:grpSpPr>
          <p:sp>
            <p:nvSpPr>
              <p:cNvPr id="243" name="Line 853">
                <a:extLst>
                  <a:ext uri="{FF2B5EF4-FFF2-40B4-BE49-F238E27FC236}">
                    <a16:creationId xmlns:a16="http://schemas.microsoft.com/office/drawing/2014/main" id="{51439E85-A254-04EE-B14C-B6275DC6E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159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4" name="Rectangle 876">
                <a:extLst>
                  <a:ext uri="{FF2B5EF4-FFF2-40B4-BE49-F238E27FC236}">
                    <a16:creationId xmlns:a16="http://schemas.microsoft.com/office/drawing/2014/main" id="{054F9718-9FDD-C66B-FC66-7650B5A7F1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4366"/>
                <a:ext cx="113" cy="48028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5" name="Rectangle 873">
                <a:extLst>
                  <a:ext uri="{FF2B5EF4-FFF2-40B4-BE49-F238E27FC236}">
                    <a16:creationId xmlns:a16="http://schemas.microsoft.com/office/drawing/2014/main" id="{8763A950-AF4A-9A2A-D8A9-A2F7D0C07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46" name="Freeform 875">
                <a:extLst>
                  <a:ext uri="{FF2B5EF4-FFF2-40B4-BE49-F238E27FC236}">
                    <a16:creationId xmlns:a16="http://schemas.microsoft.com/office/drawing/2014/main" id="{6F9650E6-6A28-983B-9F34-4BE0D6500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25C92F2-55C8-6078-8332-5ECE2FF781E8}"/>
                </a:ext>
              </a:extLst>
            </p:cNvPr>
            <p:cNvGrpSpPr/>
            <p:nvPr/>
          </p:nvGrpSpPr>
          <p:grpSpPr>
            <a:xfrm>
              <a:off x="11311890" y="3629693"/>
              <a:ext cx="431331" cy="341442"/>
              <a:chOff x="1012668" y="874366"/>
              <a:chExt cx="747559" cy="592021"/>
            </a:xfrm>
          </p:grpSpPr>
          <p:sp>
            <p:nvSpPr>
              <p:cNvPr id="239" name="Line 853">
                <a:extLst>
                  <a:ext uri="{FF2B5EF4-FFF2-40B4-BE49-F238E27FC236}">
                    <a16:creationId xmlns:a16="http://schemas.microsoft.com/office/drawing/2014/main" id="{F1B73E72-D1B7-5731-236F-E4B76DC81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159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0" name="Rectangle 876">
                <a:extLst>
                  <a:ext uri="{FF2B5EF4-FFF2-40B4-BE49-F238E27FC236}">
                    <a16:creationId xmlns:a16="http://schemas.microsoft.com/office/drawing/2014/main" id="{58D68AD7-17A3-C66B-4FC0-5888E6A7AD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4366"/>
                <a:ext cx="113" cy="48028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1" name="Rectangle 873">
                <a:extLst>
                  <a:ext uri="{FF2B5EF4-FFF2-40B4-BE49-F238E27FC236}">
                    <a16:creationId xmlns:a16="http://schemas.microsoft.com/office/drawing/2014/main" id="{9D2CBE3F-7A87-B5D7-3396-B134F16BD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42" name="Freeform 875">
                <a:extLst>
                  <a:ext uri="{FF2B5EF4-FFF2-40B4-BE49-F238E27FC236}">
                    <a16:creationId xmlns:a16="http://schemas.microsoft.com/office/drawing/2014/main" id="{232F2B1E-36DE-06A1-AB0B-1C0A71C43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76" name="Rectangle 3">
            <a:extLst>
              <a:ext uri="{FF2B5EF4-FFF2-40B4-BE49-F238E27FC236}">
                <a16:creationId xmlns:a16="http://schemas.microsoft.com/office/drawing/2014/main" id="{929D88BB-0AB1-AB7C-731C-0B501FE584A0}"/>
              </a:ext>
            </a:extLst>
          </p:cNvPr>
          <p:cNvSpPr txBox="1">
            <a:spLocks noChangeArrowheads="1"/>
          </p:cNvSpPr>
          <p:nvPr/>
        </p:nvSpPr>
        <p:spPr>
          <a:xfrm>
            <a:off x="6181254" y="2704500"/>
            <a:ext cx="1973854" cy="11714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loc(r1)=d2,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8541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3867"/>
            <a:ext cx="5671032" cy="812800"/>
          </a:xfrm>
        </p:spPr>
        <p:txBody>
          <a:bodyPr>
            <a:normAutofit/>
          </a:bodyPr>
          <a:lstStyle/>
          <a:p>
            <a:r>
              <a:rPr lang="en-US" dirty="0"/>
              <a:t>State-Variable Planning Problem</a:t>
            </a:r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B00C7543-27FC-7D13-D46E-BAB5003A4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457" y="1077686"/>
            <a:ext cx="5609598" cy="3320466"/>
          </a:xfrm>
        </p:spPr>
        <p:txBody>
          <a:bodyPr/>
          <a:lstStyle/>
          <a:p>
            <a:r>
              <a:rPr lang="en-US" sz="1800" i="1" dirty="0"/>
              <a:t>P = </a:t>
            </a:r>
            <a:r>
              <a:rPr lang="en-US" sz="1800" dirty="0"/>
              <a:t>(Σ,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 </a:t>
            </a:r>
            <a:r>
              <a:rPr lang="en-US" sz="1800" i="1" dirty="0"/>
              <a:t>g</a:t>
            </a:r>
            <a:r>
              <a:rPr lang="en-US" sz="1800" dirty="0"/>
              <a:t>),  where</a:t>
            </a:r>
          </a:p>
          <a:p>
            <a:pPr marL="468313" lvl="1" indent="-234950"/>
            <a:r>
              <a:rPr lang="en-US" sz="1800" dirty="0" err="1"/>
              <a:t>Σ</a:t>
            </a:r>
            <a:r>
              <a:rPr lang="en-US" sz="1800" dirty="0"/>
              <a:t> = is a state-variable planning domain</a:t>
            </a:r>
          </a:p>
          <a:p>
            <a:pPr marL="468313" lvl="1" indent="-234950"/>
            <a:r>
              <a:rPr lang="en-US" sz="1800" i="1" dirty="0"/>
              <a:t>s</a:t>
            </a:r>
            <a:r>
              <a:rPr lang="en-US" sz="1800" baseline="-25000" dirty="0"/>
              <a:t>0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i="1" dirty="0"/>
              <a:t>S</a:t>
            </a:r>
            <a:r>
              <a:rPr lang="en-US" sz="1800" dirty="0"/>
              <a:t> is the initial state</a:t>
            </a:r>
          </a:p>
          <a:p>
            <a:pPr marL="468313" lvl="1" indent="-234950"/>
            <a:r>
              <a:rPr lang="en-US" sz="1800" i="1" dirty="0"/>
              <a:t>g</a:t>
            </a:r>
            <a:r>
              <a:rPr lang="en-US" sz="1800" dirty="0"/>
              <a:t> is a set of ground literals called the </a:t>
            </a:r>
            <a:r>
              <a:rPr lang="en-US" sz="1800" i="1" dirty="0"/>
              <a:t>goal</a:t>
            </a:r>
            <a:br>
              <a:rPr lang="en-US" sz="1800" i="1" baseline="-25000" dirty="0"/>
            </a:br>
            <a:endParaRPr lang="en-US" sz="1800" baseline="-25000" dirty="0"/>
          </a:p>
          <a:p>
            <a:r>
              <a:rPr lang="en-US" sz="1800" i="1" dirty="0"/>
              <a:t>S</a:t>
            </a:r>
            <a:r>
              <a:rPr lang="en-US" sz="1800" i="1" baseline="-25000" dirty="0"/>
              <a:t>g</a:t>
            </a:r>
            <a:r>
              <a:rPr lang="en-US" sz="1800" dirty="0"/>
              <a:t> = {all states in </a:t>
            </a:r>
            <a:r>
              <a:rPr lang="en-US" sz="1800" i="1" dirty="0"/>
              <a:t>S</a:t>
            </a:r>
            <a:r>
              <a:rPr lang="en-US" sz="1800" dirty="0"/>
              <a:t> that satisfy </a:t>
            </a:r>
            <a:r>
              <a:rPr lang="en-US" sz="1800" i="1" dirty="0"/>
              <a:t>g</a:t>
            </a:r>
            <a:r>
              <a:rPr lang="en-US" sz="1800" dirty="0"/>
              <a:t>}</a:t>
            </a:r>
          </a:p>
          <a:p>
            <a:pPr marL="396875" lvl="1" indent="0">
              <a:buNone/>
            </a:pPr>
            <a:r>
              <a:rPr lang="en-US" sz="1800" dirty="0"/>
              <a:t>  = {</a:t>
            </a:r>
            <a:r>
              <a:rPr lang="en-US" sz="1800" i="1" dirty="0"/>
              <a:t>s</a:t>
            </a:r>
            <a:r>
              <a:rPr lang="en-US" sz="1800" i="1" baseline="-25000" dirty="0"/>
              <a:t> </a:t>
            </a:r>
            <a:r>
              <a:rPr lang="en-US" sz="1800" dirty="0"/>
              <a:t>∈</a:t>
            </a:r>
            <a:r>
              <a:rPr lang="en-US" sz="1800" baseline="-25000" dirty="0"/>
              <a:t> </a:t>
            </a:r>
            <a:r>
              <a:rPr lang="en-US" sz="1800" i="1" dirty="0"/>
              <a:t>S</a:t>
            </a:r>
            <a:r>
              <a:rPr lang="en-US" sz="1800" dirty="0"/>
              <a:t> | </a:t>
            </a:r>
            <a:r>
              <a:rPr lang="en-US" sz="1800" i="1" dirty="0"/>
              <a:t>s</a:t>
            </a:r>
            <a:r>
              <a:rPr lang="en-US" sz="1800" baseline="-25000" dirty="0"/>
              <a:t> </a:t>
            </a:r>
            <a:r>
              <a:rPr lang="en-US" sz="1800" dirty="0"/>
              <a:t>∪</a:t>
            </a:r>
            <a:r>
              <a:rPr lang="en-US" sz="1800" baseline="-25000" dirty="0"/>
              <a:t> </a:t>
            </a:r>
            <a:r>
              <a:rPr lang="en-US" sz="1800" i="1" dirty="0"/>
              <a:t>R </a:t>
            </a:r>
            <a:r>
              <a:rPr lang="en-US" sz="1800" dirty="0"/>
              <a:t>contains every positive literal </a:t>
            </a:r>
            <a:br>
              <a:rPr lang="en-US" sz="1800" dirty="0"/>
            </a:br>
            <a:r>
              <a:rPr lang="en-US" sz="1800" dirty="0"/>
              <a:t>       in </a:t>
            </a:r>
            <a:r>
              <a:rPr lang="en-US" sz="1800" i="1" dirty="0"/>
              <a:t>g</a:t>
            </a:r>
            <a:r>
              <a:rPr lang="en-US" sz="1800" dirty="0"/>
              <a:t>, and none of the negative literals in </a:t>
            </a:r>
            <a:r>
              <a:rPr lang="en-US" sz="1800" i="1" dirty="0"/>
              <a:t>g</a:t>
            </a:r>
            <a:r>
              <a:rPr lang="en-US" sz="1800" dirty="0"/>
              <a:t>}</a:t>
            </a:r>
            <a:br>
              <a:rPr lang="en-US" sz="1800" baseline="-25000" dirty="0"/>
            </a:br>
            <a:endParaRPr lang="en-US" sz="1800" baseline="-25000" dirty="0"/>
          </a:p>
          <a:p>
            <a:r>
              <a:rPr lang="el-GR" sz="1800" dirty="0"/>
              <a:t>π</a:t>
            </a:r>
            <a:r>
              <a:rPr lang="en-US" sz="1800" dirty="0"/>
              <a:t> is a </a:t>
            </a:r>
            <a:r>
              <a:rPr lang="en-US" sz="1800" i="1" dirty="0"/>
              <a:t>solution </a:t>
            </a:r>
            <a:r>
              <a:rPr lang="en-US" sz="1800" dirty="0"/>
              <a:t>for </a:t>
            </a:r>
            <a:r>
              <a:rPr lang="en-US" sz="1800" i="1" dirty="0"/>
              <a:t>P </a:t>
            </a:r>
            <a:r>
              <a:rPr lang="en-US" sz="1800" dirty="0"/>
              <a:t>if </a:t>
            </a:r>
            <a:r>
              <a:rPr lang="en-US" sz="1800" dirty="0">
                <a:latin typeface="Times New Roman" charset="0"/>
                <a:sym typeface="Symbol" charset="0"/>
              </a:rPr>
              <a:t>(</a:t>
            </a: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0</a:t>
            </a:r>
            <a:r>
              <a:rPr lang="en-US" sz="1800" dirty="0">
                <a:latin typeface="Times New Roman" charset="0"/>
                <a:sym typeface="Symbol" charset="0"/>
              </a:rPr>
              <a:t>,</a:t>
            </a:r>
            <a:r>
              <a:rPr lang="el-GR" sz="1800" dirty="0">
                <a:latin typeface="Times New Roman" charset="0"/>
                <a:sym typeface="Symbol" charset="0"/>
              </a:rPr>
              <a:t>π</a:t>
            </a:r>
            <a:r>
              <a:rPr lang="en-US" sz="1800" dirty="0">
                <a:latin typeface="Times New Roman" charset="0"/>
                <a:sym typeface="Symbol" charset="0"/>
              </a:rPr>
              <a:t>)</a:t>
            </a:r>
            <a:r>
              <a:rPr lang="en-US" sz="1800" dirty="0"/>
              <a:t> satisfies </a:t>
            </a:r>
            <a:r>
              <a:rPr lang="en-US" sz="1800" i="1" dirty="0"/>
              <a:t>g</a:t>
            </a: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92D91C-6175-E53C-DE86-7D7D29AA2B8C}"/>
              </a:ext>
            </a:extLst>
          </p:cNvPr>
          <p:cNvSpPr/>
          <p:nvPr/>
        </p:nvSpPr>
        <p:spPr>
          <a:xfrm>
            <a:off x="4996736" y="5706921"/>
            <a:ext cx="3127716" cy="646331"/>
          </a:xfrm>
          <a:prstGeom prst="rect">
            <a:avLst/>
          </a:prstGeom>
          <a:solidFill>
            <a:srgbClr val="CCFFC9"/>
          </a:solidFill>
        </p:spPr>
        <p:txBody>
          <a:bodyPr wrap="none" rIns="91440">
            <a:spAutoFit/>
          </a:bodyPr>
          <a:lstStyle/>
          <a:p>
            <a:r>
              <a:rPr lang="en-US" dirty="0">
                <a:latin typeface="Times New Roman" charset="0"/>
                <a:sym typeface="Symbol" charset="0"/>
              </a:rPr>
              <a:t></a:t>
            </a:r>
            <a:r>
              <a:rPr lang="en-US" dirty="0">
                <a:latin typeface="Calibri"/>
                <a:cs typeface="Calibri"/>
              </a:rPr>
              <a:t>move(r1,d2,d1), put(r1,c1,d1)</a:t>
            </a:r>
            <a:r>
              <a:rPr lang="en-US" dirty="0">
                <a:latin typeface="Times New Roman" charset="0"/>
                <a:sym typeface="Symbol" charset="0"/>
              </a:rPr>
              <a:t></a:t>
            </a:r>
            <a:br>
              <a:rPr lang="en-US" dirty="0">
                <a:latin typeface="Times New Roman" charset="0"/>
                <a:sym typeface="Symbol" charset="0"/>
              </a:rPr>
            </a:br>
            <a:r>
              <a:rPr lang="en-US" dirty="0">
                <a:latin typeface="Times New Roman" charset="0"/>
                <a:sym typeface="Symbol" charset="0"/>
              </a:rPr>
              <a:t>    is a solution of length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BBCD9B-DAEA-5C46-BFC5-217565452CFD}"/>
              </a:ext>
            </a:extLst>
          </p:cNvPr>
          <p:cNvSpPr txBox="1"/>
          <p:nvPr/>
        </p:nvSpPr>
        <p:spPr>
          <a:xfrm>
            <a:off x="1663071" y="4495228"/>
            <a:ext cx="2626360" cy="206210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none" rIns="45720" rtlCol="0">
            <a:spAutoFit/>
          </a:bodyPr>
          <a:lstStyle/>
          <a:p>
            <a:pPr>
              <a:tabLst>
                <a:tab pos="574675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/>
                <a:cs typeface="Times New Roman"/>
              </a:rPr>
              <a:t>Poll:</a:t>
            </a:r>
            <a:r>
              <a:rPr lang="en-US" dirty="0">
                <a:latin typeface="Times New Roman" panose="02020603050405020304" pitchFamily="18" charset="0"/>
                <a:ea typeface="Calibri"/>
                <a:cs typeface="Times New Roman"/>
              </a:rPr>
              <a:t> How many solutions </a:t>
            </a:r>
            <a:br>
              <a:rPr lang="en-US" dirty="0">
                <a:latin typeface="Times New Roman" panose="02020603050405020304" pitchFamily="18" charset="0"/>
                <a:ea typeface="Calibri"/>
                <a:cs typeface="Times New Roman"/>
              </a:rPr>
            </a:br>
            <a:r>
              <a:rPr lang="en-US" dirty="0">
                <a:latin typeface="Times New Roman" panose="02020603050405020304" pitchFamily="18" charset="0"/>
                <a:ea typeface="Calibri"/>
                <a:cs typeface="Times New Roman"/>
              </a:rPr>
              <a:t>of length 3?</a:t>
            </a:r>
            <a:endParaRPr lang="en-US" b="1" dirty="0">
              <a:latin typeface="Times New Roman" panose="02020603050405020304" pitchFamily="18" charset="0"/>
              <a:ea typeface="Calibri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</a:rPr>
              <a:t> A.</a:t>
            </a:r>
            <a:r>
              <a:rPr lang="en-US" baseline="-25000" dirty="0">
                <a:latin typeface="Times New Roman" panose="02020603050405020304" pitchFamily="18" charset="0"/>
              </a:rPr>
              <a:t>  </a:t>
            </a:r>
            <a:r>
              <a:rPr lang="en-US" dirty="0">
                <a:latin typeface="Calibri" panose="020F0502020204030204" pitchFamily="34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       B.  </a:t>
            </a:r>
            <a:r>
              <a:rPr lang="en-US" dirty="0">
                <a:latin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       C.  </a:t>
            </a:r>
            <a:r>
              <a:rPr lang="en-US" dirty="0">
                <a:latin typeface="Calibri" panose="020F0502020204030204" pitchFamily="34" charset="0"/>
              </a:rPr>
              <a:t>3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D. 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4        </a:t>
            </a:r>
            <a:r>
              <a:rPr lang="en-US" baseline="-25000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E.  </a:t>
            </a:r>
            <a:r>
              <a:rPr lang="en-US" dirty="0">
                <a:latin typeface="Calibri" panose="020F0502020204030204" pitchFamily="34" charset="0"/>
              </a:rPr>
              <a:t>5        </a:t>
            </a:r>
            <a:r>
              <a:rPr lang="en-US" dirty="0">
                <a:latin typeface="Times New Roman" panose="02020603050405020304" pitchFamily="18" charset="0"/>
              </a:rPr>
              <a:t> F.  </a:t>
            </a:r>
            <a:r>
              <a:rPr lang="en-US" dirty="0">
                <a:latin typeface="Calibri" panose="020F0502020204030204" pitchFamily="34" charset="0"/>
              </a:rPr>
              <a:t>6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G.  </a:t>
            </a:r>
            <a:r>
              <a:rPr lang="en-US" dirty="0">
                <a:latin typeface="Calibri" panose="020F0502020204030204" pitchFamily="34" charset="0"/>
              </a:rPr>
              <a:t>7</a:t>
            </a:r>
            <a:r>
              <a:rPr lang="en-US" dirty="0">
                <a:latin typeface="Times New Roman" panose="02020603050405020304" pitchFamily="18" charset="0"/>
              </a:rPr>
              <a:t>       H. 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8       </a:t>
            </a:r>
            <a:r>
              <a:rPr lang="en-US" dirty="0">
                <a:latin typeface="Times New Roman" panose="02020603050405020304" pitchFamily="18" charset="0"/>
              </a:rPr>
              <a:t>   I.  </a:t>
            </a:r>
            <a:r>
              <a:rPr lang="en-US" dirty="0">
                <a:latin typeface="Calibri" panose="020F0502020204030204" pitchFamily="34" charset="0"/>
              </a:rPr>
              <a:t>9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Calibri" panose="020F0502020204030204" pitchFamily="34" charset="0"/>
              </a:rPr>
              <a:t>  </a:t>
            </a:r>
            <a:r>
              <a:rPr lang="en-US" dirty="0">
                <a:latin typeface="Times New Roman" panose="02020603050405020304" pitchFamily="18" charset="0"/>
              </a:rPr>
              <a:t>J.  </a:t>
            </a:r>
            <a:r>
              <a:rPr lang="en-US" dirty="0">
                <a:latin typeface="Calibri" panose="020F0502020204030204" pitchFamily="34" charset="0"/>
              </a:rPr>
              <a:t>other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418A2F2-FEEC-4C08-01F0-89E9ACBCC279}"/>
              </a:ext>
            </a:extLst>
          </p:cNvPr>
          <p:cNvGrpSpPr/>
          <p:nvPr/>
        </p:nvGrpSpPr>
        <p:grpSpPr>
          <a:xfrm>
            <a:off x="6231956" y="1645455"/>
            <a:ext cx="1058449" cy="401140"/>
            <a:chOff x="186789" y="5311766"/>
            <a:chExt cx="1058449" cy="401140"/>
          </a:xfrm>
        </p:grpSpPr>
        <p:sp>
          <p:nvSpPr>
            <p:cNvPr id="125" name="Line 853">
              <a:extLst>
                <a:ext uri="{FF2B5EF4-FFF2-40B4-BE49-F238E27FC236}">
                  <a16:creationId xmlns:a16="http://schemas.microsoft.com/office/drawing/2014/main" id="{437B0C5D-804D-503D-0904-12EAF0F6F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789" y="5709412"/>
              <a:ext cx="1058449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B938D81-24BD-158D-9813-3CD3D6B21577}"/>
                </a:ext>
              </a:extLst>
            </p:cNvPr>
            <p:cNvGrpSpPr/>
            <p:nvPr/>
          </p:nvGrpSpPr>
          <p:grpSpPr>
            <a:xfrm>
              <a:off x="343192" y="5311766"/>
              <a:ext cx="431331" cy="341442"/>
              <a:chOff x="1012668" y="874366"/>
              <a:chExt cx="747559" cy="592021"/>
            </a:xfrm>
          </p:grpSpPr>
          <p:sp>
            <p:nvSpPr>
              <p:cNvPr id="127" name="Line 853">
                <a:extLst>
                  <a:ext uri="{FF2B5EF4-FFF2-40B4-BE49-F238E27FC236}">
                    <a16:creationId xmlns:a16="http://schemas.microsoft.com/office/drawing/2014/main" id="{55BED4C0-D486-A887-DB28-5F5726B9E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159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8" name="Rectangle 876">
                <a:extLst>
                  <a:ext uri="{FF2B5EF4-FFF2-40B4-BE49-F238E27FC236}">
                    <a16:creationId xmlns:a16="http://schemas.microsoft.com/office/drawing/2014/main" id="{EE127476-4276-7C59-2B04-4A0B29746A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4366"/>
                <a:ext cx="113" cy="48028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9" name="Rectangle 873">
                <a:extLst>
                  <a:ext uri="{FF2B5EF4-FFF2-40B4-BE49-F238E27FC236}">
                    <a16:creationId xmlns:a16="http://schemas.microsoft.com/office/drawing/2014/main" id="{78A23BF5-5EA0-C4B1-7660-EF231993A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30" name="Freeform 875">
                <a:extLst>
                  <a:ext uri="{FF2B5EF4-FFF2-40B4-BE49-F238E27FC236}">
                    <a16:creationId xmlns:a16="http://schemas.microsoft.com/office/drawing/2014/main" id="{7443F281-51EA-3539-7955-99031470B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59004AD-0807-1652-8BA8-1CAAD072A4D0}"/>
              </a:ext>
            </a:extLst>
          </p:cNvPr>
          <p:cNvSpPr/>
          <p:nvPr/>
        </p:nvSpPr>
        <p:spPr>
          <a:xfrm>
            <a:off x="6137394" y="1015262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800"/>
              <a:tabLst>
                <a:tab pos="1025525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= {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loc(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c1)=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d1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}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AA31D83-347C-73D5-97FE-37EB6A7DE80E}"/>
              </a:ext>
            </a:extLst>
          </p:cNvPr>
          <p:cNvGrpSpPr/>
          <p:nvPr/>
        </p:nvGrpSpPr>
        <p:grpSpPr>
          <a:xfrm>
            <a:off x="8234301" y="68742"/>
            <a:ext cx="3968993" cy="6602991"/>
            <a:chOff x="5886208" y="68742"/>
            <a:chExt cx="3968993" cy="6602991"/>
          </a:xfrm>
        </p:grpSpPr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id="{83839C95-D4BB-C741-BC59-DA87D3F11E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00577" y="68742"/>
              <a:ext cx="3354624" cy="66029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</a:rPr>
                <a:t>Objects </a:t>
              </a:r>
              <a:r>
                <a:rPr lang="en-US" sz="1800" kern="0" dirty="0">
                  <a:solidFill>
                    <a:srgbClr val="000000"/>
                  </a:solidFill>
                </a:rPr>
                <a:t>= </a:t>
              </a:r>
              <a:r>
                <a:rPr lang="en-US" sz="1800" i="1" kern="0" dirty="0">
                  <a:solidFill>
                    <a:srgbClr val="000000"/>
                  </a:solidFill>
                </a:rPr>
                <a:t>Robots </a:t>
              </a:r>
              <a:r>
                <a:rPr lang="en-US" sz="1800" kern="0" dirty="0">
                  <a:solidFill>
                    <a:srgbClr val="000000"/>
                  </a:solidFill>
                </a:rPr>
                <a:t>∪ </a:t>
              </a:r>
              <a:r>
                <a:rPr lang="en-US" sz="1800" i="1" kern="0" dirty="0">
                  <a:solidFill>
                    <a:srgbClr val="000000"/>
                  </a:solidFill>
                </a:rPr>
                <a:t>Containers </a:t>
              </a:r>
              <a:br>
                <a:rPr lang="en-US" sz="1800" i="1" kern="0" dirty="0">
                  <a:solidFill>
                    <a:srgbClr val="000000"/>
                  </a:solidFill>
                </a:rPr>
              </a:br>
              <a:r>
                <a:rPr lang="en-US" sz="1800" i="1" kern="0" dirty="0">
                  <a:solidFill>
                    <a:srgbClr val="000000"/>
                  </a:solidFill>
                </a:rPr>
                <a:t>                </a:t>
              </a:r>
              <a:r>
                <a:rPr lang="en-US" sz="1800" kern="0" dirty="0">
                  <a:solidFill>
                    <a:srgbClr val="000000"/>
                  </a:solidFill>
                </a:rPr>
                <a:t>∪ </a:t>
              </a:r>
              <a:r>
                <a:rPr lang="en-US" sz="1800" i="1" kern="0" dirty="0" err="1">
                  <a:solidFill>
                    <a:srgbClr val="000000"/>
                  </a:solidFill>
                </a:rPr>
                <a:t>Locs</a:t>
              </a:r>
              <a:r>
                <a:rPr lang="en-US" sz="1800" i="1" kern="0" dirty="0">
                  <a:solidFill>
                    <a:srgbClr val="000000"/>
                  </a:solidFill>
                </a:rPr>
                <a:t> </a:t>
              </a:r>
              <a:r>
                <a:rPr lang="en-US" sz="1800" kern="0" dirty="0">
                  <a:solidFill>
                    <a:srgbClr val="000000"/>
                  </a:solidFill>
                </a:rPr>
                <a:t>∪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nil</a:t>
              </a:r>
              <a:r>
                <a:rPr lang="en-US" sz="1800" kern="0" dirty="0">
                  <a:solidFill>
                    <a:srgbClr val="000000"/>
                  </a:solidFill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Robots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r1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Containers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c1, c2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i="1" kern="0" dirty="0" err="1">
                  <a:solidFill>
                    <a:srgbClr val="000000"/>
                  </a:solidFill>
                  <a:latin typeface="Times New Roman" charset="0"/>
                  <a:cs typeface="Calibri"/>
                </a:rPr>
                <a:t>Locs</a:t>
              </a: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  <a:cs typeface="Calibri"/>
                </a:rPr>
                <a:t>d1, d2, d3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  <a:endParaRPr lang="en-US" sz="1800" kern="0" baseline="-25000" dirty="0">
                <a:solidFill>
                  <a:srgbClr val="000000"/>
                </a:solidFill>
                <a:latin typeface="Times New Roman" charset="0"/>
                <a:cs typeface="Calibri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adjacent</a:t>
              </a:r>
              <a:r>
                <a:rPr lang="en-US" sz="18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= {(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d1,d2</a:t>
              </a:r>
              <a:r>
                <a:rPr lang="en-US" sz="1800" kern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),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d2,d1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),</a:t>
              </a:r>
              <a:br>
                <a:rPr lang="en-US" sz="1800" kern="0" dirty="0">
                  <a:solidFill>
                    <a:srgbClr val="000000"/>
                  </a:solidFill>
                  <a:cs typeface="Times New Roman"/>
                </a:rPr>
              </a:b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                   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d1,d3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), (</a:t>
              </a:r>
              <a:r>
                <a:rPr lang="en-US" sz="1800" kern="0" dirty="0">
                  <a:solidFill>
                    <a:srgbClr val="000000"/>
                  </a:solidFill>
                  <a:latin typeface="Calibri"/>
                </a:rPr>
                <a:t>d3,d1</a:t>
              </a:r>
              <a:r>
                <a:rPr lang="en-US" sz="1800" kern="0" dirty="0">
                  <a:solidFill>
                    <a:srgbClr val="000000"/>
                  </a:solidFill>
                  <a:cs typeface="Times New Roman"/>
                </a:rPr>
                <a:t>)}</a:t>
              </a:r>
              <a:endParaRPr lang="en-US" sz="1800" kern="0" baseline="-25000" dirty="0">
                <a:solidFill>
                  <a:srgbClr val="000000"/>
                </a:solidFill>
                <a:cs typeface="Times New Roman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latin typeface="Calibri"/>
                </a:rPr>
                <a:t>loc</a:t>
              </a:r>
              <a:r>
                <a:rPr lang="en-US" sz="1800" kern="0" dirty="0">
                  <a:latin typeface="Times New Roman" charset="0"/>
                </a:rPr>
                <a:t>(</a:t>
              </a:r>
              <a:r>
                <a:rPr lang="ro-RO" sz="1800" i="1" kern="0" dirty="0"/>
                <a:t>c</a:t>
              </a:r>
              <a:r>
                <a:rPr lang="ro-RO" sz="1800" kern="0" dirty="0"/>
                <a:t>) ∈ </a:t>
              </a:r>
              <a:r>
                <a:rPr lang="ro-RO" sz="1800" i="1" kern="0" dirty="0"/>
                <a:t>Locs</a:t>
              </a:r>
              <a:r>
                <a:rPr lang="ro-RO" sz="1800" kern="0" dirty="0"/>
                <a:t> ∪ </a:t>
              </a:r>
              <a:r>
                <a:rPr lang="ro-RO" sz="1800" i="1" kern="0" dirty="0"/>
                <a:t>Robots,</a:t>
              </a:r>
              <a:endParaRPr lang="en-US" sz="1800" i="1" kern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en-US" sz="1800" kern="0" dirty="0">
                  <a:latin typeface="Calibri"/>
                </a:rPr>
                <a:t>loc</a:t>
              </a:r>
              <a:r>
                <a:rPr lang="en-US" sz="1800" kern="0" dirty="0">
                  <a:latin typeface="Times New Roman" charset="0"/>
                </a:rPr>
                <a:t>(</a:t>
              </a:r>
              <a:r>
                <a:rPr lang="en-US" sz="1800" i="1" kern="0" dirty="0">
                  <a:latin typeface="Times New Roman" charset="0"/>
                </a:rPr>
                <a:t>r</a:t>
              </a:r>
              <a:r>
                <a:rPr lang="en-US" sz="1800" kern="0" dirty="0">
                  <a:latin typeface="Times New Roman" charset="0"/>
                </a:rPr>
                <a:t>) ∈ </a:t>
              </a:r>
              <a:r>
                <a:rPr lang="en-US" sz="1800" i="1" kern="0" dirty="0">
                  <a:latin typeface="Times New Roman" charset="0"/>
                </a:rPr>
                <a:t>Locs, 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r>
                <a:rPr lang="ro-RO" sz="1800" kern="0" dirty="0">
                  <a:latin typeface="Calibri"/>
                </a:rPr>
                <a:t>cargo</a:t>
              </a:r>
              <a:r>
                <a:rPr lang="ro-RO" sz="1800" kern="0" dirty="0">
                  <a:latin typeface="Times New Roman" charset="0"/>
                </a:rPr>
                <a:t>(</a:t>
              </a:r>
              <a:r>
                <a:rPr lang="ro-RO" sz="1800" i="1" kern="0" dirty="0">
                  <a:latin typeface="Times New Roman" charset="0"/>
                </a:rPr>
                <a:t>r</a:t>
              </a:r>
              <a:r>
                <a:rPr lang="ro-RO" sz="1800" kern="0" dirty="0">
                  <a:latin typeface="Times New Roman" charset="0"/>
                </a:rPr>
                <a:t>) ∈ </a:t>
              </a:r>
              <a:r>
                <a:rPr lang="ro-RO" sz="1800" i="1" kern="0" dirty="0">
                  <a:latin typeface="Times New Roman" charset="0"/>
                </a:rPr>
                <a:t>Containers</a:t>
              </a:r>
              <a:r>
                <a:rPr lang="ro-RO" sz="1800" kern="0" dirty="0">
                  <a:latin typeface="Times New Roman" charset="0"/>
                </a:rPr>
                <a:t> ∪ {</a:t>
              </a:r>
              <a:r>
                <a:rPr lang="ro-RO" sz="1800" kern="0" dirty="0">
                  <a:latin typeface="Calibri" panose="020F0502020204030204" pitchFamily="34" charset="0"/>
                </a:rPr>
                <a:t>nil</a:t>
              </a:r>
              <a:r>
                <a:rPr lang="ro-RO" sz="1800" kern="0" dirty="0">
                  <a:latin typeface="Times New Roman" charset="0"/>
                </a:rPr>
                <a:t>}</a:t>
              </a:r>
            </a:p>
            <a:p>
              <a:pPr marL="0" indent="0">
                <a:spcBef>
                  <a:spcPts val="400"/>
                </a:spcBef>
                <a:buNone/>
                <a:tabLst>
                  <a:tab pos="2514600" algn="l"/>
                </a:tabLst>
              </a:pPr>
              <a:r>
                <a:rPr lang="ro-RO" sz="1800" kern="0" dirty="0">
                  <a:latin typeface="Times New Roman" charset="0"/>
                </a:rPr>
                <a:t>where </a:t>
              </a:r>
              <a:r>
                <a:rPr lang="ro-RO" sz="1800" i="1" kern="0" dirty="0">
                  <a:latin typeface="Times New Roman" charset="0"/>
                </a:rPr>
                <a:t>c</a:t>
              </a:r>
              <a:r>
                <a:rPr lang="ro-RO" sz="1800" kern="0" dirty="0">
                  <a:latin typeface="Times New Roman" charset="0"/>
                </a:rPr>
                <a:t> ∈ </a:t>
              </a:r>
              <a:r>
                <a:rPr lang="ro-RO" sz="1800" i="1" kern="0" dirty="0">
                  <a:latin typeface="Times New Roman" charset="0"/>
                </a:rPr>
                <a:t>Containers</a:t>
              </a:r>
              <a:r>
                <a:rPr lang="ro-RO" sz="1800" kern="0" dirty="0">
                  <a:latin typeface="Times New Roman" charset="0"/>
                </a:rPr>
                <a:t>, </a:t>
              </a:r>
              <a:r>
                <a:rPr lang="ro-RO" sz="1800" i="1" kern="0" dirty="0">
                  <a:latin typeface="Times New Roman" charset="0"/>
                </a:rPr>
                <a:t>r</a:t>
              </a:r>
              <a:r>
                <a:rPr lang="ro-RO" sz="1800" kern="0" dirty="0">
                  <a:latin typeface="Times New Roman" charset="0"/>
                </a:rPr>
                <a:t> ∈ </a:t>
              </a:r>
              <a:r>
                <a:rPr lang="ro-RO" sz="1800" i="1" kern="0" dirty="0">
                  <a:latin typeface="Times New Roman" charset="0"/>
                </a:rPr>
                <a:t>Robots</a:t>
              </a:r>
              <a:endParaRPr lang="en-US" sz="1800" i="1" kern="0" dirty="0">
                <a:latin typeface="Times New Roman" charset="0"/>
              </a:endParaRPr>
            </a:p>
            <a:p>
              <a:pPr marL="61913" indent="0" fontAlgn="auto">
                <a:spcBef>
                  <a:spcPts val="1200"/>
                </a:spcBef>
                <a:spcAft>
                  <a:spcPts val="0"/>
                </a:spcAft>
                <a:buNone/>
                <a:tabLst>
                  <a:tab pos="681038" algn="l"/>
                  <a:tab pos="4338638" algn="l"/>
                </a:tabLst>
              </a:pPr>
              <a:r>
                <a:rPr lang="en-US" sz="1800" dirty="0">
                  <a:latin typeface="Calibri"/>
                </a:rPr>
                <a:t>move</a:t>
              </a:r>
              <a:r>
                <a:rPr lang="en-US" sz="1800" dirty="0"/>
                <a:t>(</a:t>
              </a:r>
              <a:r>
                <a:rPr lang="en-US" sz="1800" i="1" dirty="0" err="1"/>
                <a:t>r,l,m</a:t>
              </a:r>
              <a:r>
                <a:rPr lang="en-US" sz="1800" dirty="0"/>
                <a:t>)</a:t>
              </a:r>
              <a:br>
                <a:rPr lang="en-US" sz="1800" dirty="0"/>
              </a:br>
              <a:r>
                <a:rPr lang="en-US" sz="1800" dirty="0"/>
                <a:t>      pre: </a:t>
              </a:r>
              <a:r>
                <a:rPr lang="en-US" sz="1800" dirty="0" err="1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/>
                </a:rPr>
                <a:t>adjacent</a:t>
              </a:r>
              <a:r>
                <a:rPr lang="en-US" sz="1800" dirty="0"/>
                <a:t>(</a:t>
              </a:r>
              <a:r>
                <a:rPr lang="en-US" sz="1800" i="1" dirty="0"/>
                <a:t>l, m</a:t>
              </a:r>
              <a:r>
                <a:rPr lang="en-US" sz="1800" dirty="0"/>
                <a:t>)</a:t>
              </a:r>
              <a:br>
                <a:rPr lang="en-US" sz="1800" dirty="0"/>
              </a:br>
              <a:r>
                <a:rPr lang="en-US" sz="1800" dirty="0"/>
                <a:t>      eff: </a:t>
              </a:r>
              <a:r>
                <a:rPr lang="en-US" sz="1800" baseline="-25000" dirty="0"/>
                <a:t> </a:t>
              </a:r>
              <a:r>
                <a:rPr lang="en-US" sz="1800" dirty="0" err="1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 ← </a:t>
              </a:r>
              <a:r>
                <a:rPr lang="en-US" sz="1800" i="1" dirty="0"/>
                <a:t>m </a:t>
              </a:r>
            </a:p>
            <a:p>
              <a:pPr marL="61913" indent="0" fontAlgn="auto">
                <a:spcBef>
                  <a:spcPts val="400"/>
                </a:spcBef>
                <a:spcAft>
                  <a:spcPts val="0"/>
                </a:spcAft>
                <a:buNone/>
                <a:tabLst>
                  <a:tab pos="681038" algn="l"/>
                  <a:tab pos="4338638" algn="l"/>
                </a:tabLst>
              </a:pPr>
              <a:r>
                <a:rPr lang="en-US" sz="1800" dirty="0">
                  <a:latin typeface="Calibri"/>
                </a:rPr>
                <a:t>take(</a:t>
              </a:r>
              <a:r>
                <a:rPr lang="ro-RO" sz="1800" i="1" dirty="0" err="1"/>
                <a:t>r,c,l</a:t>
              </a:r>
              <a:r>
                <a:rPr lang="ro-RO" sz="1800" dirty="0"/>
                <a:t>)</a:t>
              </a:r>
              <a:br>
                <a:rPr lang="ro-RO" sz="1800" dirty="0"/>
              </a:br>
              <a:r>
                <a:rPr lang="ro-RO" sz="1800" dirty="0"/>
                <a:t>      pre: </a:t>
              </a:r>
              <a:r>
                <a:rPr lang="ro-RO" sz="1800" dirty="0">
                  <a:latin typeface="Calibri"/>
                </a:rPr>
                <a:t>cargo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ro-RO" sz="1800" i="1" dirty="0">
                  <a:latin typeface="Times New Roman" charset="0"/>
                </a:rPr>
                <a:t>r</a:t>
              </a:r>
              <a:r>
                <a:rPr lang="ro-RO" sz="1800" dirty="0">
                  <a:latin typeface="Times New Roman" charset="0"/>
                </a:rPr>
                <a:t>)=</a:t>
              </a:r>
              <a:r>
                <a:rPr lang="ro-RO" sz="1800" dirty="0" err="1">
                  <a:latin typeface="Calibri"/>
                </a:rPr>
                <a:t>nil</a:t>
              </a:r>
              <a:r>
                <a:rPr lang="ro-RO" sz="1800" dirty="0">
                  <a:latin typeface="Calibri"/>
                </a:rPr>
                <a:t>,</a:t>
              </a:r>
              <a:br>
                <a:rPr lang="en-US" sz="1800" dirty="0"/>
              </a:br>
              <a:r>
                <a:rPr lang="en-US" sz="1800" dirty="0"/>
                <a:t>             </a:t>
              </a:r>
              <a:r>
                <a:rPr lang="ro-RO" sz="1800" dirty="0">
                  <a:latin typeface="Calibri"/>
                </a:rPr>
                <a:t>loc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en-US" sz="1800" i="1" dirty="0"/>
                <a:t>r</a:t>
              </a:r>
              <a:r>
                <a:rPr lang="en-US" sz="1800" dirty="0"/>
                <a:t>)=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 panose="020F0502020204030204" pitchFamily="34" charset="0"/>
                </a:rPr>
                <a:t>l</a:t>
              </a:r>
              <a:r>
                <a:rPr lang="en-US" sz="1800" dirty="0">
                  <a:latin typeface="Calibri"/>
                </a:rPr>
                <a:t>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ro-RO" sz="1800" dirty="0"/>
                <a:t>c)=</a:t>
              </a:r>
              <a:r>
                <a:rPr lang="ro-RO" sz="1800" i="1" dirty="0"/>
                <a:t>l</a:t>
              </a:r>
              <a:r>
                <a:rPr lang="ro-RO" sz="1800" dirty="0"/>
                <a:t> </a:t>
              </a:r>
              <a:br>
                <a:rPr lang="ro-RO" sz="1800" dirty="0">
                  <a:latin typeface="Calibri"/>
                </a:rPr>
              </a:br>
              <a:r>
                <a:rPr lang="ro-RO" sz="1800" dirty="0">
                  <a:latin typeface="Calibri"/>
                </a:rPr>
                <a:t>      </a:t>
              </a:r>
              <a:r>
                <a:rPr lang="ro-RO" sz="1800" dirty="0" err="1"/>
                <a:t>eff</a:t>
              </a:r>
              <a:r>
                <a:rPr lang="ro-RO" sz="1800" dirty="0"/>
                <a:t>: </a:t>
              </a:r>
              <a:r>
                <a:rPr lang="ro-RO" sz="1800" baseline="-25000" dirty="0"/>
                <a:t> </a:t>
              </a:r>
              <a:r>
                <a:rPr lang="ro-RO" sz="1800" dirty="0">
                  <a:latin typeface="Calibri"/>
                </a:rPr>
                <a:t>cargo(</a:t>
              </a:r>
              <a:r>
                <a:rPr lang="ro-RO" sz="1800" i="1" dirty="0"/>
                <a:t>r</a:t>
              </a:r>
              <a:r>
                <a:rPr lang="ro-RO" sz="1800" dirty="0"/>
                <a:t>) ← </a:t>
              </a:r>
              <a:r>
                <a:rPr lang="ro-RO" sz="1800" i="1" dirty="0">
                  <a:cs typeface="Times New Roman"/>
                </a:rPr>
                <a:t>c</a:t>
              </a:r>
              <a:r>
                <a:rPr lang="ro-RO" sz="1800" dirty="0"/>
                <a:t>, </a:t>
              </a:r>
              <a:r>
                <a:rPr lang="ro-RO" sz="1800" dirty="0">
                  <a:latin typeface="Calibri"/>
                </a:rPr>
                <a:t>loc(</a:t>
              </a:r>
              <a:r>
                <a:rPr lang="ro-RO" sz="1800" dirty="0"/>
                <a:t>c) ← </a:t>
              </a:r>
              <a:r>
                <a:rPr lang="ro-RO" sz="1800" i="1" dirty="0"/>
                <a:t>r</a:t>
              </a:r>
              <a:endParaRPr lang="ro-RO" sz="1800" i="1" baseline="-25000" dirty="0"/>
            </a:p>
            <a:p>
              <a:pPr marL="0" indent="-58737">
                <a:spcBef>
                  <a:spcPts val="400"/>
                </a:spcBef>
                <a:buNone/>
                <a:tabLst>
                  <a:tab pos="574675" algn="l"/>
                </a:tabLst>
              </a:pPr>
              <a:r>
                <a:rPr lang="ro-RO" sz="1800" dirty="0">
                  <a:latin typeface="Calibri"/>
                </a:rPr>
                <a:t>put(</a:t>
              </a:r>
              <a:r>
                <a:rPr lang="ro-RO" sz="1800" i="1" dirty="0" err="1"/>
                <a:t>r,c,l</a:t>
              </a:r>
              <a:r>
                <a:rPr lang="ro-RO" sz="1800" dirty="0"/>
                <a:t>)</a:t>
              </a:r>
              <a:br>
                <a:rPr lang="ro-RO" sz="1800" dirty="0"/>
              </a:br>
              <a:r>
                <a:rPr lang="ro-RO" sz="1800" dirty="0"/>
                <a:t>      pre: </a:t>
              </a:r>
              <a:r>
                <a:rPr lang="ro-RO" sz="1800" dirty="0">
                  <a:latin typeface="Calibri"/>
                </a:rPr>
                <a:t>loc</a:t>
              </a:r>
              <a:r>
                <a:rPr lang="ro-RO" sz="1800" dirty="0">
                  <a:latin typeface="Times New Roman" charset="0"/>
                </a:rPr>
                <a:t>(</a:t>
              </a:r>
              <a:r>
                <a:rPr lang="en-US" sz="1800" i="1" dirty="0">
                  <a:latin typeface="Times New Roman" charset="0"/>
                </a:rPr>
                <a:t>r</a:t>
              </a:r>
              <a:r>
                <a:rPr lang="en-US" sz="1800" dirty="0">
                  <a:latin typeface="Times New Roman" charset="0"/>
                </a:rPr>
                <a:t>)</a:t>
              </a:r>
              <a:r>
                <a:rPr lang="en-US" sz="1800" dirty="0"/>
                <a:t>=</a:t>
              </a:r>
              <a:r>
                <a:rPr lang="en-US" sz="1800" i="1" dirty="0"/>
                <a:t>l</a:t>
              </a:r>
              <a:r>
                <a:rPr lang="en-US" sz="1800" dirty="0"/>
                <a:t>, </a:t>
              </a:r>
              <a:r>
                <a:rPr lang="en-US" sz="1800" dirty="0">
                  <a:latin typeface="Calibri"/>
                </a:rPr>
                <a:t>loc</a:t>
              </a:r>
              <a:r>
                <a:rPr lang="en-US" sz="1800" dirty="0">
                  <a:latin typeface="Times New Roman" charset="0"/>
                </a:rPr>
                <a:t>(</a:t>
              </a:r>
              <a:r>
                <a:rPr lang="ro-RO" sz="1800" i="1" dirty="0">
                  <a:latin typeface="Times New Roman" charset="0"/>
                </a:rPr>
                <a:t>c</a:t>
              </a:r>
              <a:r>
                <a:rPr lang="ro-RO" sz="1800" dirty="0">
                  <a:latin typeface="Times New Roman" charset="0"/>
                </a:rPr>
                <a:t>)=</a:t>
              </a:r>
              <a:r>
                <a:rPr lang="ro-RO" sz="1800" i="1" dirty="0">
                  <a:latin typeface="Times New Roman" charset="0"/>
                </a:rPr>
                <a:t>r</a:t>
              </a:r>
              <a:br>
                <a:rPr lang="ro-RO" sz="1800" i="1" dirty="0"/>
              </a:br>
              <a:r>
                <a:rPr lang="ro-RO" sz="1800" i="1" dirty="0"/>
                <a:t>      </a:t>
              </a:r>
              <a:r>
                <a:rPr lang="ro-RO" sz="1800" dirty="0" err="1"/>
                <a:t>eff</a:t>
              </a:r>
              <a:r>
                <a:rPr lang="ro-RO" sz="1800" dirty="0"/>
                <a:t>: </a:t>
              </a:r>
              <a:r>
                <a:rPr lang="ro-RO" sz="1800" baseline="-25000" dirty="0"/>
                <a:t> </a:t>
              </a:r>
              <a:r>
                <a:rPr lang="ro-RO" sz="1800" dirty="0">
                  <a:latin typeface="Calibri"/>
                </a:rPr>
                <a:t>cargo(</a:t>
              </a:r>
              <a:r>
                <a:rPr lang="ro-RO" sz="1800" i="1" dirty="0"/>
                <a:t>r</a:t>
              </a:r>
              <a:r>
                <a:rPr lang="ro-RO" sz="1800" dirty="0"/>
                <a:t>) ← </a:t>
              </a:r>
              <a:r>
                <a:rPr lang="ro-RO" sz="1800" dirty="0" err="1">
                  <a:latin typeface="Calibri"/>
                </a:rPr>
                <a:t>nil</a:t>
              </a:r>
              <a:r>
                <a:rPr lang="ro-RO" sz="1800" dirty="0"/>
                <a:t>, </a:t>
              </a:r>
              <a:r>
                <a:rPr lang="ro-RO" sz="1800" dirty="0">
                  <a:latin typeface="Calibri"/>
                </a:rPr>
                <a:t>loc(</a:t>
              </a:r>
              <a:r>
                <a:rPr lang="ro-RO" sz="1800" dirty="0"/>
                <a:t>c) ← </a:t>
              </a:r>
              <a:r>
                <a:rPr lang="ro-RO" sz="1800" i="1" dirty="0"/>
                <a:t>l</a:t>
              </a:r>
            </a:p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2514600" algn="l"/>
                </a:tabLst>
              </a:pPr>
              <a:endParaRPr lang="ro-RO" sz="1800" kern="0" dirty="0">
                <a:latin typeface="Times New Roman" charset="0"/>
              </a:endParaRPr>
            </a:p>
          </p:txBody>
        </p:sp>
        <p:sp>
          <p:nvSpPr>
            <p:cNvPr id="134" name="Content Placeholder 5">
              <a:extLst>
                <a:ext uri="{FF2B5EF4-FFF2-40B4-BE49-F238E27FC236}">
                  <a16:creationId xmlns:a16="http://schemas.microsoft.com/office/drawing/2014/main" id="{7C25753A-0207-BB21-BEFD-A80A00530F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6208" y="675332"/>
              <a:ext cx="1004565" cy="46888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 kern="0" dirty="0">
                  <a:solidFill>
                    <a:srgbClr val="000000"/>
                  </a:solidFill>
                </a:rPr>
                <a:t>O</a:t>
              </a:r>
              <a:r>
                <a:rPr lang="en-US" sz="1800" kern="0" dirty="0">
                  <a:solidFill>
                    <a:srgbClr val="000000"/>
                  </a:solidFill>
                </a:rPr>
                <a:t>:</a:t>
              </a: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br>
                <a:rPr lang="en-US" sz="1800" i="1" kern="0" baseline="-25000" dirty="0">
                  <a:solidFill>
                    <a:srgbClr val="000000"/>
                  </a:solidFill>
                  <a:latin typeface="Times New Roman" charset="0"/>
                </a:rPr>
              </a:br>
              <a:br>
                <a:rPr lang="en-US" sz="1800" i="1" kern="0" baseline="-25000" dirty="0">
                  <a:solidFill>
                    <a:srgbClr val="000000"/>
                  </a:solidFill>
                  <a:latin typeface="Times New Roman" charset="0"/>
                </a:rPr>
              </a:br>
              <a:r>
                <a:rPr lang="en-US" sz="1800" i="1" kern="0" dirty="0">
                  <a:solidFill>
                    <a:srgbClr val="000000"/>
                  </a:solidFill>
                  <a:latin typeface="Times New Roman" charset="0"/>
                </a:rPr>
                <a:t>R</a:t>
              </a:r>
              <a: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  <a:t>:</a:t>
              </a:r>
              <a:endParaRPr lang="en-US" sz="1800" kern="0" baseline="-2500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i="1" kern="0" baseline="-2500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r>
                <a:rPr lang="en-US" sz="1800" i="1">
                  <a:latin typeface="Times New Roman" panose="02020603050405020304" pitchFamily="18" charset="0"/>
                </a:rPr>
                <a:t>X</a:t>
              </a:r>
              <a:r>
                <a:rPr lang="en-US" sz="1800">
                  <a:latin typeface="Times New Roman" panose="02020603050405020304" pitchFamily="18" charset="0"/>
                </a:rPr>
                <a:t>:</a:t>
              </a:r>
              <a:br>
                <a:rPr lang="en-US" sz="1800" i="1" kern="0" dirty="0">
                  <a:solidFill>
                    <a:srgbClr val="000000"/>
                  </a:solidFill>
                  <a:latin typeface="Times New Roman" charset="0"/>
                </a:rPr>
              </a:br>
              <a:b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</a:b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br>
                <a:rPr lang="en-US" sz="1800" kern="0" dirty="0">
                  <a:solidFill>
                    <a:srgbClr val="000000"/>
                  </a:solidFill>
                  <a:latin typeface="Times New Roman" charset="0"/>
                </a:rPr>
              </a:b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Font typeface="System Font Regular"/>
                <a:buNone/>
                <a:tabLst>
                  <a:tab pos="744538" algn="l"/>
                </a:tabLst>
              </a:pP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  <a:p>
              <a:pPr marL="0" indent="0">
                <a:buNone/>
                <a:tabLst>
                  <a:tab pos="744538" algn="l"/>
                </a:tabLst>
              </a:pPr>
              <a:r>
                <a:rPr lang="en-US" sz="1800" dirty="0">
                  <a:latin typeface="Monotype Corsiva"/>
                  <a:cs typeface="Monotype Corsiva"/>
                </a:rPr>
                <a:t>A:</a:t>
              </a:r>
              <a:endParaRPr lang="en-US" sz="1800" kern="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5" name="Left Brace 134">
              <a:extLst>
                <a:ext uri="{FF2B5EF4-FFF2-40B4-BE49-F238E27FC236}">
                  <a16:creationId xmlns:a16="http://schemas.microsoft.com/office/drawing/2014/main" id="{A7062C3D-23C1-D613-2034-7499ECEC7D21}"/>
                </a:ext>
              </a:extLst>
            </p:cNvPr>
            <p:cNvSpPr/>
            <p:nvPr/>
          </p:nvSpPr>
          <p:spPr>
            <a:xfrm>
              <a:off x="6290309" y="163243"/>
              <a:ext cx="204542" cy="1437289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Left Brace 135">
              <a:extLst>
                <a:ext uri="{FF2B5EF4-FFF2-40B4-BE49-F238E27FC236}">
                  <a16:creationId xmlns:a16="http://schemas.microsoft.com/office/drawing/2014/main" id="{7B2CA303-2203-8392-C63B-8931CEDDA6EE}"/>
                </a:ext>
              </a:extLst>
            </p:cNvPr>
            <p:cNvSpPr/>
            <p:nvPr/>
          </p:nvSpPr>
          <p:spPr>
            <a:xfrm>
              <a:off x="6290309" y="2349058"/>
              <a:ext cx="204542" cy="1142561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Left Brace 136">
              <a:extLst>
                <a:ext uri="{FF2B5EF4-FFF2-40B4-BE49-F238E27FC236}">
                  <a16:creationId xmlns:a16="http://schemas.microsoft.com/office/drawing/2014/main" id="{8755A2F2-7D3D-3DC7-9989-22CC89C2F29E}"/>
                </a:ext>
              </a:extLst>
            </p:cNvPr>
            <p:cNvSpPr/>
            <p:nvPr/>
          </p:nvSpPr>
          <p:spPr>
            <a:xfrm>
              <a:off x="6312888" y="1779008"/>
              <a:ext cx="163939" cy="381527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Left Brace 137">
              <a:extLst>
                <a:ext uri="{FF2B5EF4-FFF2-40B4-BE49-F238E27FC236}">
                  <a16:creationId xmlns:a16="http://schemas.microsoft.com/office/drawing/2014/main" id="{27287BD4-67A1-C5F0-BDC9-677BB7A98D4C}"/>
                </a:ext>
              </a:extLst>
            </p:cNvPr>
            <p:cNvSpPr/>
            <p:nvPr/>
          </p:nvSpPr>
          <p:spPr>
            <a:xfrm>
              <a:off x="6300226" y="3802790"/>
              <a:ext cx="195520" cy="2690467"/>
            </a:xfrm>
            <a:prstGeom prst="leftBrace">
              <a:avLst>
                <a:gd name="adj1" fmla="val 33448"/>
                <a:gd name="adj2" fmla="val 50000"/>
              </a:avLst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0ECC03F-C955-DB3D-B03F-5894CB2A5876}"/>
              </a:ext>
            </a:extLst>
          </p:cNvPr>
          <p:cNvGrpSpPr/>
          <p:nvPr/>
        </p:nvGrpSpPr>
        <p:grpSpPr>
          <a:xfrm>
            <a:off x="5094201" y="4049487"/>
            <a:ext cx="2992858" cy="1097279"/>
            <a:chOff x="8790304" y="3255331"/>
            <a:chExt cx="2992858" cy="1097279"/>
          </a:xfrm>
        </p:grpSpPr>
        <p:sp>
          <p:nvSpPr>
            <p:cNvPr id="140" name="Rectangle 891">
              <a:extLst>
                <a:ext uri="{FF2B5EF4-FFF2-40B4-BE49-F238E27FC236}">
                  <a16:creationId xmlns:a16="http://schemas.microsoft.com/office/drawing/2014/main" id="{C876EFAF-10B7-17B3-A9FB-9D59F60EB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2526" y="3804914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1" name="Rectangle 891">
              <a:extLst>
                <a:ext uri="{FF2B5EF4-FFF2-40B4-BE49-F238E27FC236}">
                  <a16:creationId xmlns:a16="http://schemas.microsoft.com/office/drawing/2014/main" id="{D0E017F2-A964-3202-2426-DC5F2110A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7620" y="385606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0F8DE58E-E433-7C42-C00F-17138503BA3A}"/>
                </a:ext>
              </a:extLst>
            </p:cNvPr>
            <p:cNvGrpSpPr/>
            <p:nvPr/>
          </p:nvGrpSpPr>
          <p:grpSpPr>
            <a:xfrm>
              <a:off x="9142616" y="3277368"/>
              <a:ext cx="1473384" cy="704050"/>
              <a:chOff x="1026717" y="2309643"/>
              <a:chExt cx="2553587" cy="1220741"/>
            </a:xfrm>
          </p:grpSpPr>
          <p:sp>
            <p:nvSpPr>
              <p:cNvPr id="239" name="Line 853">
                <a:extLst>
                  <a:ext uri="{FF2B5EF4-FFF2-40B4-BE49-F238E27FC236}">
                    <a16:creationId xmlns:a16="http://schemas.microsoft.com/office/drawing/2014/main" id="{C81ED46D-921A-D8DB-EE6F-295994E68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1841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FEA6174-033B-4015-7A6E-C1117E877FD5}"/>
                  </a:ext>
                </a:extLst>
              </p:cNvPr>
              <p:cNvCxnSpPr/>
              <p:nvPr/>
            </p:nvCxnSpPr>
            <p:spPr>
              <a:xfrm>
                <a:off x="2180139" y="230964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Freeform 860">
                <a:extLst>
                  <a:ext uri="{FF2B5EF4-FFF2-40B4-BE49-F238E27FC236}">
                    <a16:creationId xmlns:a16="http://schemas.microsoft.com/office/drawing/2014/main" id="{E2991195-866E-CD08-FB2A-BFA61ACF0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2" name="Freeform 860">
                <a:extLst>
                  <a:ext uri="{FF2B5EF4-FFF2-40B4-BE49-F238E27FC236}">
                    <a16:creationId xmlns:a16="http://schemas.microsoft.com/office/drawing/2014/main" id="{6EBE5563-778D-71C0-A204-C55986E10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19070"/>
                <a:ext cx="1213406" cy="40922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1240F54-ECEA-6216-524F-7CED0F5A6191}"/>
                </a:ext>
              </a:extLst>
            </p:cNvPr>
            <p:cNvCxnSpPr/>
            <p:nvPr/>
          </p:nvCxnSpPr>
          <p:spPr>
            <a:xfrm>
              <a:off x="10228442" y="3930312"/>
              <a:ext cx="52759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reeform 860">
              <a:extLst>
                <a:ext uri="{FF2B5EF4-FFF2-40B4-BE49-F238E27FC236}">
                  <a16:creationId xmlns:a16="http://schemas.microsoft.com/office/drawing/2014/main" id="{21B8DDE5-190C-9BDB-776C-B0CEA0BB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9792" y="3965102"/>
              <a:ext cx="712254" cy="217805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5" name="Freeform 860">
              <a:extLst>
                <a:ext uri="{FF2B5EF4-FFF2-40B4-BE49-F238E27FC236}">
                  <a16:creationId xmlns:a16="http://schemas.microsoft.com/office/drawing/2014/main" id="{AFFC4B00-0D78-511A-FC01-10ADD9EE9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8667" y="3939370"/>
              <a:ext cx="900462" cy="236014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6" name="Line 853">
              <a:extLst>
                <a:ext uri="{FF2B5EF4-FFF2-40B4-BE49-F238E27FC236}">
                  <a16:creationId xmlns:a16="http://schemas.microsoft.com/office/drawing/2014/main" id="{011AC13F-E51D-13DE-7DB5-911FEA767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65129" y="4349116"/>
              <a:ext cx="1058449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202" name="Line 853">
              <a:extLst>
                <a:ext uri="{FF2B5EF4-FFF2-40B4-BE49-F238E27FC236}">
                  <a16:creationId xmlns:a16="http://schemas.microsoft.com/office/drawing/2014/main" id="{3AD6AA4D-8AF9-2604-A73C-DD21BC4F5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0304" y="4345621"/>
              <a:ext cx="1058449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203" name="Line 853">
              <a:extLst>
                <a:ext uri="{FF2B5EF4-FFF2-40B4-BE49-F238E27FC236}">
                  <a16:creationId xmlns:a16="http://schemas.microsoft.com/office/drawing/2014/main" id="{E730AE87-94EF-369C-0A07-1C1836ADA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0310" y="3610754"/>
              <a:ext cx="977030" cy="3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7D07C931-B19F-3B1C-49D9-86DFD028F00B}"/>
                </a:ext>
              </a:extLst>
            </p:cNvPr>
            <p:cNvGrpSpPr/>
            <p:nvPr/>
          </p:nvGrpSpPr>
          <p:grpSpPr>
            <a:xfrm>
              <a:off x="10818857" y="3255331"/>
              <a:ext cx="964305" cy="818014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15" name="Oval 859">
                <a:extLst>
                  <a:ext uri="{FF2B5EF4-FFF2-40B4-BE49-F238E27FC236}">
                    <a16:creationId xmlns:a16="http://schemas.microsoft.com/office/drawing/2014/main" id="{E957FB87-C596-8FC8-DE74-C7F4E168E3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6" name="Oval 861">
                <a:extLst>
                  <a:ext uri="{FF2B5EF4-FFF2-40B4-BE49-F238E27FC236}">
                    <a16:creationId xmlns:a16="http://schemas.microsoft.com/office/drawing/2014/main" id="{9DD7DC2A-619A-2C6F-F447-4BF72751AA3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7" name="Oval 862">
                <a:extLst>
                  <a:ext uri="{FF2B5EF4-FFF2-40B4-BE49-F238E27FC236}">
                    <a16:creationId xmlns:a16="http://schemas.microsoft.com/office/drawing/2014/main" id="{AC1D414E-F843-3C34-8E51-B307E975AF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8" name="Oval 863">
                <a:extLst>
                  <a:ext uri="{FF2B5EF4-FFF2-40B4-BE49-F238E27FC236}">
                    <a16:creationId xmlns:a16="http://schemas.microsoft.com/office/drawing/2014/main" id="{6846B055-E008-DA03-B3CC-DFEB7FDE50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9" name="Oval 863">
                <a:extLst>
                  <a:ext uri="{FF2B5EF4-FFF2-40B4-BE49-F238E27FC236}">
                    <a16:creationId xmlns:a16="http://schemas.microsoft.com/office/drawing/2014/main" id="{127FCBEF-D2CD-0F6D-DBCE-7229CFFC75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0803ED49-44A3-2B29-B3B3-D6F86CEB68A5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35" name="Freeform 860">
                  <a:extLst>
                    <a:ext uri="{FF2B5EF4-FFF2-40B4-BE49-F238E27FC236}">
                      <a16:creationId xmlns:a16="http://schemas.microsoft.com/office/drawing/2014/main" id="{BEC1702A-1159-D831-6812-CA2A3550FC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Rectangle 864">
                  <a:extLst>
                    <a:ext uri="{FF2B5EF4-FFF2-40B4-BE49-F238E27FC236}">
                      <a16:creationId xmlns:a16="http://schemas.microsoft.com/office/drawing/2014/main" id="{9F42C98F-AAA5-07AF-8694-EDB9E4304CC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37" name="Freeform 865">
                  <a:extLst>
                    <a:ext uri="{FF2B5EF4-FFF2-40B4-BE49-F238E27FC236}">
                      <a16:creationId xmlns:a16="http://schemas.microsoft.com/office/drawing/2014/main" id="{0EAE2AEB-27F4-019F-EA60-4B8B5CD1015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8" name="Freeform 866">
                  <a:extLst>
                    <a:ext uri="{FF2B5EF4-FFF2-40B4-BE49-F238E27FC236}">
                      <a16:creationId xmlns:a16="http://schemas.microsoft.com/office/drawing/2014/main" id="{05B22FA4-DD2B-C02E-1582-83BBD53C8E0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9D83ED4E-7EA6-01DA-D078-E15300B6481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22" name="Oval 878">
                  <a:extLst>
                    <a:ext uri="{FF2B5EF4-FFF2-40B4-BE49-F238E27FC236}">
                      <a16:creationId xmlns:a16="http://schemas.microsoft.com/office/drawing/2014/main" id="{DF5D84B0-412E-D6BD-3AC6-25CB11C5E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3" name="Rectangle 880">
                  <a:extLst>
                    <a:ext uri="{FF2B5EF4-FFF2-40B4-BE49-F238E27FC236}">
                      <a16:creationId xmlns:a16="http://schemas.microsoft.com/office/drawing/2014/main" id="{22EFBC52-4767-6312-74F1-9132169D3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4" name="Oval 878">
                  <a:extLst>
                    <a:ext uri="{FF2B5EF4-FFF2-40B4-BE49-F238E27FC236}">
                      <a16:creationId xmlns:a16="http://schemas.microsoft.com/office/drawing/2014/main" id="{0411AFB8-5266-D1B9-CF66-4C040172F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5" name="Line 881">
                  <a:extLst>
                    <a:ext uri="{FF2B5EF4-FFF2-40B4-BE49-F238E27FC236}">
                      <a16:creationId xmlns:a16="http://schemas.microsoft.com/office/drawing/2014/main" id="{A2EA6024-759E-13A4-C4BC-D6D91C9FD3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6" name="Line 882">
                  <a:extLst>
                    <a:ext uri="{FF2B5EF4-FFF2-40B4-BE49-F238E27FC236}">
                      <a16:creationId xmlns:a16="http://schemas.microsoft.com/office/drawing/2014/main" id="{F03654D6-4734-22BF-2D76-E599E46760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7" name="Rectangle 880">
                  <a:extLst>
                    <a:ext uri="{FF2B5EF4-FFF2-40B4-BE49-F238E27FC236}">
                      <a16:creationId xmlns:a16="http://schemas.microsoft.com/office/drawing/2014/main" id="{B3A3042E-773B-F2E4-6B1C-03511BDC9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8" name="Oval 878">
                  <a:extLst>
                    <a:ext uri="{FF2B5EF4-FFF2-40B4-BE49-F238E27FC236}">
                      <a16:creationId xmlns:a16="http://schemas.microsoft.com/office/drawing/2014/main" id="{E27B323A-628E-2114-0041-A9611B20197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9" name="Line 882">
                  <a:extLst>
                    <a:ext uri="{FF2B5EF4-FFF2-40B4-BE49-F238E27FC236}">
                      <a16:creationId xmlns:a16="http://schemas.microsoft.com/office/drawing/2014/main" id="{55FEBFC7-C334-0D86-2DFB-491A7AFEE1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0" name="Line 882">
                  <a:extLst>
                    <a:ext uri="{FF2B5EF4-FFF2-40B4-BE49-F238E27FC236}">
                      <a16:creationId xmlns:a16="http://schemas.microsoft.com/office/drawing/2014/main" id="{B36782C7-D3CA-1E92-0CD4-B867A5BA45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1" name="Line 884">
                  <a:extLst>
                    <a:ext uri="{FF2B5EF4-FFF2-40B4-BE49-F238E27FC236}">
                      <a16:creationId xmlns:a16="http://schemas.microsoft.com/office/drawing/2014/main" id="{086514A8-B792-BF13-C92A-CF9DD3BA24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2" name="Oval 885">
                  <a:extLst>
                    <a:ext uri="{FF2B5EF4-FFF2-40B4-BE49-F238E27FC236}">
                      <a16:creationId xmlns:a16="http://schemas.microsoft.com/office/drawing/2014/main" id="{67C56B1A-3C8E-EE81-0FC3-D4AF8B9EB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3" name="Line 881">
                  <a:extLst>
                    <a:ext uri="{FF2B5EF4-FFF2-40B4-BE49-F238E27FC236}">
                      <a16:creationId xmlns:a16="http://schemas.microsoft.com/office/drawing/2014/main" id="{5E5CD786-7A7D-52A0-E2C0-9DB85F73F1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Line 882">
                  <a:extLst>
                    <a:ext uri="{FF2B5EF4-FFF2-40B4-BE49-F238E27FC236}">
                      <a16:creationId xmlns:a16="http://schemas.microsoft.com/office/drawing/2014/main" id="{12CF90C6-4338-FE71-710E-D22936634D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7D773512-F9ED-FF21-2D6B-ED94AAA09CFB}"/>
                </a:ext>
              </a:extLst>
            </p:cNvPr>
            <p:cNvGrpSpPr/>
            <p:nvPr/>
          </p:nvGrpSpPr>
          <p:grpSpPr>
            <a:xfrm>
              <a:off x="10402054" y="3988627"/>
              <a:ext cx="431331" cy="341442"/>
              <a:chOff x="1012668" y="874366"/>
              <a:chExt cx="747559" cy="592021"/>
            </a:xfrm>
          </p:grpSpPr>
          <p:sp>
            <p:nvSpPr>
              <p:cNvPr id="211" name="Line 853">
                <a:extLst>
                  <a:ext uri="{FF2B5EF4-FFF2-40B4-BE49-F238E27FC236}">
                    <a16:creationId xmlns:a16="http://schemas.microsoft.com/office/drawing/2014/main" id="{A8E7566C-02E8-6B0C-CE70-B40A96A05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159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2" name="Rectangle 876">
                <a:extLst>
                  <a:ext uri="{FF2B5EF4-FFF2-40B4-BE49-F238E27FC236}">
                    <a16:creationId xmlns:a16="http://schemas.microsoft.com/office/drawing/2014/main" id="{36A34EAE-FA2A-7FA2-11F7-433732B1CB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4366"/>
                <a:ext cx="113" cy="48028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3" name="Rectangle 873">
                <a:extLst>
                  <a:ext uri="{FF2B5EF4-FFF2-40B4-BE49-F238E27FC236}">
                    <a16:creationId xmlns:a16="http://schemas.microsoft.com/office/drawing/2014/main" id="{5823EE76-2384-BB09-550B-DCC6C65DB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14" name="Freeform 875">
                <a:extLst>
                  <a:ext uri="{FF2B5EF4-FFF2-40B4-BE49-F238E27FC236}">
                    <a16:creationId xmlns:a16="http://schemas.microsoft.com/office/drawing/2014/main" id="{67FD565C-7BDC-C4E2-57FB-C7A93F50F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0622447-5EA8-25CC-86D2-2B5135146167}"/>
                </a:ext>
              </a:extLst>
            </p:cNvPr>
            <p:cNvGrpSpPr/>
            <p:nvPr/>
          </p:nvGrpSpPr>
          <p:grpSpPr>
            <a:xfrm>
              <a:off x="11311890" y="3629693"/>
              <a:ext cx="431331" cy="341442"/>
              <a:chOff x="1012668" y="874366"/>
              <a:chExt cx="747559" cy="592021"/>
            </a:xfrm>
          </p:grpSpPr>
          <p:sp>
            <p:nvSpPr>
              <p:cNvPr id="207" name="Line 853">
                <a:extLst>
                  <a:ext uri="{FF2B5EF4-FFF2-40B4-BE49-F238E27FC236}">
                    <a16:creationId xmlns:a16="http://schemas.microsoft.com/office/drawing/2014/main" id="{A1291BBD-1902-D9E7-8700-D3E1D5071D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159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08" name="Rectangle 876">
                <a:extLst>
                  <a:ext uri="{FF2B5EF4-FFF2-40B4-BE49-F238E27FC236}">
                    <a16:creationId xmlns:a16="http://schemas.microsoft.com/office/drawing/2014/main" id="{14016CCF-2925-16C0-A0EC-0EA8D27C3E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4366"/>
                <a:ext cx="113" cy="48028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09" name="Rectangle 873">
                <a:extLst>
                  <a:ext uri="{FF2B5EF4-FFF2-40B4-BE49-F238E27FC236}">
                    <a16:creationId xmlns:a16="http://schemas.microsoft.com/office/drawing/2014/main" id="{74BA1108-C813-322F-B455-FD2CCF4F3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10" name="Freeform 875">
                <a:extLst>
                  <a:ext uri="{FF2B5EF4-FFF2-40B4-BE49-F238E27FC236}">
                    <a16:creationId xmlns:a16="http://schemas.microsoft.com/office/drawing/2014/main" id="{90FC5E4E-2D5D-258A-557C-8971ECD26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43" name="Rectangle 3">
            <a:extLst>
              <a:ext uri="{FF2B5EF4-FFF2-40B4-BE49-F238E27FC236}">
                <a16:creationId xmlns:a16="http://schemas.microsoft.com/office/drawing/2014/main" id="{421B9541-E653-F943-B00D-553A50579356}"/>
              </a:ext>
            </a:extLst>
          </p:cNvPr>
          <p:cNvSpPr txBox="1">
            <a:spLocks noChangeArrowheads="1"/>
          </p:cNvSpPr>
          <p:nvPr/>
        </p:nvSpPr>
        <p:spPr>
          <a:xfrm>
            <a:off x="6181254" y="2704500"/>
            <a:ext cx="1973854" cy="11714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loc(r1)=d2,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46401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F2826F-DFE0-3D77-4FF4-2218877F8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901" y="1136156"/>
            <a:ext cx="4535642" cy="5117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2.3. Acting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41" y="1021278"/>
            <a:ext cx="6046695" cy="5512526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charset="0"/>
                <a:sym typeface="Symbol" charset="0"/>
              </a:rPr>
              <a:t>For classical planning problems we assumed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Finite, static world, just one actor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No concurrent actions, no explicit time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Determinism, no uncertainty, no exogeneous events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Full observability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Unit-cost actions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Sequence of states and actions </a:t>
            </a:r>
            <a:r>
              <a:rPr lang="fi-FI" dirty="0">
                <a:latin typeface="Times New Roman" charset="0"/>
                <a:sym typeface="Symbol" charset="0"/>
              </a:rPr>
              <a:t>⟨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0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…⟩</a:t>
            </a: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Most real-world environments don’t satisfy the assumptions because of errors in prediction</a:t>
            </a:r>
          </a:p>
          <a:p>
            <a:r>
              <a:rPr lang="en-US" dirty="0">
                <a:latin typeface="Times New Roman" charset="0"/>
                <a:sym typeface="Symbol" charset="0"/>
              </a:rPr>
              <a:t>This can usually be fine if 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errors occur infrequently, and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they don’t have severe consequences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What to do if an error </a:t>
            </a:r>
            <a:r>
              <a:rPr lang="en-US" i="1" dirty="0">
                <a:latin typeface="Times New Roman" charset="0"/>
                <a:sym typeface="Symbol" charset="0"/>
              </a:rPr>
              <a:t>does</a:t>
            </a:r>
            <a:r>
              <a:rPr lang="en-US" dirty="0">
                <a:latin typeface="Times New Roman" charset="0"/>
                <a:sym typeface="Symbol" charset="0"/>
              </a:rPr>
              <a:t> occur?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37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66F195D-DC0A-BE4D-A70F-D50DA0E906C2}"/>
              </a:ext>
            </a:extLst>
          </p:cNvPr>
          <p:cNvSpPr txBox="1">
            <a:spLocks/>
          </p:cNvSpPr>
          <p:nvPr/>
        </p:nvSpPr>
        <p:spPr bwMode="auto">
          <a:xfrm>
            <a:off x="3532259" y="3806695"/>
            <a:ext cx="2730252" cy="6891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/>
              <a:t>ignores how to </a:t>
            </a:r>
            <a:r>
              <a:rPr lang="fr-FR" sz="1800" dirty="0" err="1"/>
              <a:t>get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i="1" dirty="0"/>
              <a:t>l </a:t>
            </a:r>
            <a:r>
              <a:rPr lang="fr-FR" sz="1800" dirty="0"/>
              <a:t>to </a:t>
            </a:r>
            <a:r>
              <a:rPr lang="fr-FR" sz="1800" i="1" dirty="0"/>
              <a:t>m</a:t>
            </a:r>
            <a:r>
              <a:rPr lang="fr-FR" sz="1800" dirty="0"/>
              <a:t>,</a:t>
            </a:r>
            <a:r>
              <a:rPr lang="fr-FR" sz="1800" i="1" dirty="0"/>
              <a:t> </a:t>
            </a:r>
            <a:r>
              <a:rPr lang="fr-FR" sz="1800" dirty="0" err="1"/>
              <a:t>e.g</a:t>
            </a:r>
            <a:r>
              <a:rPr lang="fr-FR" sz="1800" dirty="0"/>
              <a:t>., </a:t>
            </a:r>
            <a:r>
              <a:rPr lang="fr-FR" sz="1800" dirty="0" err="1"/>
              <a:t>opening</a:t>
            </a:r>
            <a:r>
              <a:rPr lang="fr-FR" sz="1800" dirty="0"/>
              <a:t> the </a:t>
            </a:r>
            <a:r>
              <a:rPr lang="fr-FR" sz="1800" dirty="0" err="1"/>
              <a:t>door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2640494" y="123879"/>
            <a:ext cx="6911013" cy="52223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Calibri"/>
                <a:ea typeface="Calibri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Service Robot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2ACBD7-5879-6243-ADB1-E48B6242B3CE}"/>
              </a:ext>
            </a:extLst>
          </p:cNvPr>
          <p:cNvGrpSpPr>
            <a:grpSpLocks noChangeAspect="1"/>
          </p:cNvGrpSpPr>
          <p:nvPr/>
        </p:nvGrpSpPr>
        <p:grpSpPr>
          <a:xfrm>
            <a:off x="6611581" y="713299"/>
            <a:ext cx="5200410" cy="5707767"/>
            <a:chOff x="6215831" y="713299"/>
            <a:chExt cx="5322626" cy="58419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A5CD10-4FD1-C249-8492-0F8D5D95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5831" y="713299"/>
              <a:ext cx="5322626" cy="584190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199597-674E-3646-8455-1B6CAD577DE1}"/>
                </a:ext>
              </a:extLst>
            </p:cNvPr>
            <p:cNvSpPr/>
            <p:nvPr/>
          </p:nvSpPr>
          <p:spPr>
            <a:xfrm>
              <a:off x="7306229" y="2092313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1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6BC667-444F-C149-ABF7-FECD23B2A8F3}"/>
                </a:ext>
              </a:extLst>
            </p:cNvPr>
            <p:cNvSpPr/>
            <p:nvPr/>
          </p:nvSpPr>
          <p:spPr>
            <a:xfrm>
              <a:off x="8256388" y="2087267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2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D38DAF-0EF5-E04C-A798-50F80A100FE7}"/>
                </a:ext>
              </a:extLst>
            </p:cNvPr>
            <p:cNvSpPr/>
            <p:nvPr/>
          </p:nvSpPr>
          <p:spPr>
            <a:xfrm>
              <a:off x="9080417" y="2082221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3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A7B87B-81EF-6343-A17F-A57B8D24E64E}"/>
                </a:ext>
              </a:extLst>
            </p:cNvPr>
            <p:cNvSpPr/>
            <p:nvPr/>
          </p:nvSpPr>
          <p:spPr>
            <a:xfrm>
              <a:off x="9950777" y="2086169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4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A867C8-D623-1F40-A8A3-0DD1CAAAA3D5}"/>
                </a:ext>
              </a:extLst>
            </p:cNvPr>
            <p:cNvSpPr/>
            <p:nvPr/>
          </p:nvSpPr>
          <p:spPr>
            <a:xfrm>
              <a:off x="10860024" y="2072130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5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E48E4CD-6D15-0F4C-8BC5-64DF98E13885}"/>
                </a:ext>
              </a:extLst>
            </p:cNvPr>
            <p:cNvCxnSpPr/>
            <p:nvPr/>
          </p:nvCxnSpPr>
          <p:spPr>
            <a:xfrm>
              <a:off x="9180576" y="1956816"/>
              <a:ext cx="0" cy="237744"/>
            </a:xfrm>
            <a:prstGeom prst="straightConnector1">
              <a:avLst/>
            </a:prstGeom>
            <a:ln w="25400">
              <a:solidFill>
                <a:srgbClr val="2032FF"/>
              </a:solidFill>
              <a:prstDash val="sysDot"/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735D96E-2337-534B-9A17-2B77F4A97970}"/>
              </a:ext>
            </a:extLst>
          </p:cNvPr>
          <p:cNvSpPr txBox="1">
            <a:spLocks/>
          </p:cNvSpPr>
          <p:nvPr/>
        </p:nvSpPr>
        <p:spPr bwMode="auto">
          <a:xfrm>
            <a:off x="3647801" y="914399"/>
            <a:ext cx="3553665" cy="20063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450850" algn="l"/>
              </a:tabLst>
            </a:pPr>
            <a:r>
              <a:rPr lang="en-US" sz="1800" i="1" dirty="0">
                <a:cs typeface="Times New Roman"/>
              </a:rPr>
              <a:t>π</a:t>
            </a:r>
            <a:r>
              <a:rPr lang="en-US" sz="1800" dirty="0">
                <a:cs typeface="Times New Roman"/>
              </a:rPr>
              <a:t> = ⟨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5</a:t>
            </a:r>
            <a:r>
              <a:rPr lang="en-US" sz="1800" dirty="0">
                <a:cs typeface="Times New Roman"/>
              </a:rPr>
              <a:t>⟩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go(r1,room3,hall)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navigate(r1,hall,room1)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take(r1,o7,room1)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navigate(r1,room1,room2)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5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put(r1,o7,room2)</a:t>
            </a:r>
            <a:r>
              <a:rPr lang="en-US" sz="1800" dirty="0">
                <a:latin typeface="Times New Roman" panose="02020603050405020304" pitchFamily="18" charset="0"/>
              </a:rPr>
              <a:t>⟩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26CAC3A-AD15-CB44-8A5F-F2748BE646FB}"/>
              </a:ext>
            </a:extLst>
          </p:cNvPr>
          <p:cNvSpPr txBox="1">
            <a:spLocks/>
          </p:cNvSpPr>
          <p:nvPr/>
        </p:nvSpPr>
        <p:spPr bwMode="auto">
          <a:xfrm>
            <a:off x="3506859" y="4835395"/>
            <a:ext cx="2742952" cy="6510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/>
              <a:t>ignores how do navigation, </a:t>
            </a:r>
            <a:r>
              <a:rPr lang="fr-FR" sz="1800" dirty="0" err="1"/>
              <a:t>localization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60F196D-7A12-A54B-A0A4-378FA4EF64ED}"/>
              </a:ext>
            </a:extLst>
          </p:cNvPr>
          <p:cNvSpPr txBox="1">
            <a:spLocks/>
          </p:cNvSpPr>
          <p:nvPr/>
        </p:nvSpPr>
        <p:spPr bwMode="auto">
          <a:xfrm>
            <a:off x="3494159" y="5737095"/>
            <a:ext cx="2742952" cy="7145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Times New Roman" panose="02020603050405020304" pitchFamily="18" charset="0"/>
              </a:rPr>
              <a:t>ignores how to </a:t>
            </a:r>
            <a:r>
              <a:rPr lang="fr-FR" sz="1800" dirty="0" err="1">
                <a:latin typeface="Times New Roman" panose="02020603050405020304" pitchFamily="18" charset="0"/>
              </a:rPr>
              <a:t>grasp</a:t>
            </a:r>
            <a:r>
              <a:rPr lang="fr-FR" sz="1800" dirty="0">
                <a:latin typeface="Times New Roman" panose="02020603050405020304" pitchFamily="18" charset="0"/>
              </a:rPr>
              <a:t> </a:t>
            </a:r>
            <a:r>
              <a:rPr lang="fr-FR" sz="1800" i="1" dirty="0" err="1">
                <a:latin typeface="Times New Roman" panose="02020603050405020304" pitchFamily="18" charset="0"/>
              </a:rPr>
              <a:t>o</a:t>
            </a:r>
            <a:r>
              <a:rPr lang="fr-FR" sz="1800" dirty="0">
                <a:latin typeface="Times New Roman" panose="02020603050405020304" pitchFamily="18" charset="0"/>
              </a:rPr>
              <a:t>, lift </a:t>
            </a:r>
            <a:r>
              <a:rPr lang="fr-FR" sz="1800" dirty="0" err="1">
                <a:latin typeface="Times New Roman" panose="02020603050405020304" pitchFamily="18" charset="0"/>
              </a:rPr>
              <a:t>it, put it down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72A448-9CEA-BA42-A40C-99EBA7A60591}"/>
              </a:ext>
            </a:extLst>
          </p:cNvPr>
          <p:cNvSpPr txBox="1">
            <a:spLocks/>
          </p:cNvSpPr>
          <p:nvPr/>
        </p:nvSpPr>
        <p:spPr bwMode="auto">
          <a:xfrm>
            <a:off x="300978" y="3598208"/>
            <a:ext cx="3218333" cy="3048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288925" algn="l"/>
                <a:tab pos="3251200" algn="l"/>
              </a:tabLst>
            </a:pPr>
            <a:r>
              <a:rPr lang="fr-FR" sz="1800" dirty="0">
                <a:latin typeface="Calibri"/>
              </a:rPr>
              <a:t>go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 err="1"/>
              <a:t>l,m</a:t>
            </a:r>
            <a:r>
              <a:rPr lang="fr-FR" sz="1800" dirty="0"/>
              <a:t>),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/>
              </a:rPr>
              <a:t>navigate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¬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/>
              <a:t>l, m</a:t>
            </a:r>
            <a:r>
              <a:rPr lang="fr-FR" sz="1800" dirty="0"/>
              <a:t>), </a:t>
            </a:r>
            <a:r>
              <a:rPr lang="fr-FR" sz="1800" dirty="0" err="1"/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i="1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 panose="020F0502020204030204" pitchFamily="34" charset="0"/>
              </a:rPr>
              <a:t>take</a:t>
            </a:r>
            <a:r>
              <a:rPr lang="fr-FR" sz="1800" dirty="0"/>
              <a:t>(</a:t>
            </a:r>
            <a:r>
              <a:rPr lang="fr-FR" sz="1800" i="1" dirty="0" err="1"/>
              <a:t>r,o,l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</a:t>
            </a:r>
            <a:br>
              <a:rPr lang="fr-FR" sz="1800" dirty="0"/>
            </a:br>
            <a:r>
              <a:rPr lang="fr-FR" sz="1800" dirty="0"/>
              <a:t>	      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)=</a:t>
            </a:r>
            <a:r>
              <a:rPr lang="fr-FR" sz="1800" dirty="0" err="1">
                <a:latin typeface="Calibri"/>
              </a:rPr>
              <a:t>nil</a:t>
            </a:r>
            <a:br>
              <a:rPr lang="fr-FR" sz="1800" dirty="0">
                <a:latin typeface="Calibri"/>
              </a:rPr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fr-FR" sz="1800" dirty="0"/>
              <a:t>) ← </a:t>
            </a:r>
            <a:r>
              <a:rPr lang="fr-FR" sz="1800" i="1" dirty="0"/>
              <a:t>r</a:t>
            </a:r>
            <a:r>
              <a:rPr lang="fr-FR" sz="1800" dirty="0"/>
              <a:t>,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o</a:t>
            </a:r>
            <a:endParaRPr lang="fr-FR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6498BE-BB6B-927E-3028-217233E3A119}"/>
              </a:ext>
            </a:extLst>
          </p:cNvPr>
          <p:cNvSpPr/>
          <p:nvPr/>
        </p:nvSpPr>
        <p:spPr>
          <a:xfrm>
            <a:off x="300978" y="0"/>
            <a:ext cx="3346823" cy="356718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ne 853">
            <a:extLst>
              <a:ext uri="{FF2B5EF4-FFF2-40B4-BE49-F238E27FC236}">
                <a16:creationId xmlns:a16="http://schemas.microsoft.com/office/drawing/2014/main" id="{E3BA9639-7886-D1A8-B18E-E5BBCCB9D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29" y="1738924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chemeClr val="bg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ea typeface="Times New Roman"/>
                <a:cs typeface="Calibri"/>
              </a:rPr>
              <a:t>         room3</a:t>
            </a:r>
          </a:p>
        </p:txBody>
      </p:sp>
      <p:sp>
        <p:nvSpPr>
          <p:cNvPr id="6" name="Line 853">
            <a:extLst>
              <a:ext uri="{FF2B5EF4-FFF2-40B4-BE49-F238E27FC236}">
                <a16:creationId xmlns:a16="http://schemas.microsoft.com/office/drawing/2014/main" id="{B0D8B3AE-E003-3DD8-4AB5-A646618DFD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2965" y="2521516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chemeClr val="bg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ea typeface="Times New Roman"/>
                <a:cs typeface="Calibri"/>
              </a:rPr>
              <a:t>            room2</a:t>
            </a:r>
          </a:p>
        </p:txBody>
      </p:sp>
      <p:sp>
        <p:nvSpPr>
          <p:cNvPr id="7" name="Line 853">
            <a:extLst>
              <a:ext uri="{FF2B5EF4-FFF2-40B4-BE49-F238E27FC236}">
                <a16:creationId xmlns:a16="http://schemas.microsoft.com/office/drawing/2014/main" id="{A2A3E0A1-9D6D-6527-188A-B80DC385A5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136" y="3408161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chemeClr val="bg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ea typeface="Times New Roman"/>
                <a:cs typeface="Calibri"/>
              </a:rPr>
              <a:t>            room1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C9CC84-1B15-B898-9645-14D5441FEDA3}"/>
              </a:ext>
            </a:extLst>
          </p:cNvPr>
          <p:cNvGrpSpPr/>
          <p:nvPr/>
        </p:nvGrpSpPr>
        <p:grpSpPr>
          <a:xfrm>
            <a:off x="2164619" y="2814431"/>
            <a:ext cx="426287" cy="293933"/>
            <a:chOff x="1012668" y="950932"/>
            <a:chExt cx="747559" cy="515455"/>
          </a:xfrm>
        </p:grpSpPr>
        <p:sp>
          <p:nvSpPr>
            <p:cNvPr id="9" name="Line 853">
              <a:extLst>
                <a:ext uri="{FF2B5EF4-FFF2-40B4-BE49-F238E27FC236}">
                  <a16:creationId xmlns:a16="http://schemas.microsoft.com/office/drawing/2014/main" id="{DD7DA12E-7F82-82DC-B6F1-91C729A3ACF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2668" y="1130288"/>
              <a:ext cx="582084" cy="7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413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Rectangle 876">
              <a:extLst>
                <a:ext uri="{FF2B5EF4-FFF2-40B4-BE49-F238E27FC236}">
                  <a16:creationId xmlns:a16="http://schemas.microsoft.com/office/drawing/2014/main" id="{7FAC83BC-FD0D-05C3-FFFF-F51E349023F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1" name="Rectangle 873">
              <a:extLst>
                <a:ext uri="{FF2B5EF4-FFF2-40B4-BE49-F238E27FC236}">
                  <a16:creationId xmlns:a16="http://schemas.microsoft.com/office/drawing/2014/main" id="{B527DC31-A7F9-654C-47CA-2C71711A1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dirty="0">
                  <a:latin typeface="Calibri"/>
                  <a:ea typeface="Times New Roman"/>
                  <a:cs typeface="Calibri"/>
                </a:rPr>
                <a:t>o7</a:t>
              </a:r>
            </a:p>
          </p:txBody>
        </p:sp>
        <p:sp>
          <p:nvSpPr>
            <p:cNvPr id="12" name="Freeform 875">
              <a:extLst>
                <a:ext uri="{FF2B5EF4-FFF2-40B4-BE49-F238E27FC236}">
                  <a16:creationId xmlns:a16="http://schemas.microsoft.com/office/drawing/2014/main" id="{352C5AA9-04BD-F254-F18A-18E211F2F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5CE6E6D-9A2C-E8C4-3A2F-493178B61B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2490" y="13763"/>
            <a:ext cx="898496" cy="15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9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928422-088B-3304-D751-407804580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884" y="1152525"/>
            <a:ext cx="4327515" cy="5283200"/>
          </a:xfrm>
        </p:spPr>
        <p:txBody>
          <a:bodyPr/>
          <a:lstStyle/>
          <a:p>
            <a:r>
              <a:rPr lang="en-US" sz="1800" dirty="0"/>
              <a:t>Some things that can go wrong:</a:t>
            </a:r>
          </a:p>
          <a:p>
            <a:pPr lvl="1"/>
            <a:r>
              <a:rPr lang="en-US" sz="1800" i="1" dirty="0"/>
              <a:t>Execution failures</a:t>
            </a:r>
          </a:p>
          <a:p>
            <a:pPr lvl="2"/>
            <a:r>
              <a:rPr lang="en-US" sz="1800" dirty="0"/>
              <a:t>robot gripper slips on doorknob</a:t>
            </a:r>
          </a:p>
          <a:p>
            <a:pPr lvl="2"/>
            <a:r>
              <a:rPr lang="en-US" sz="1800" dirty="0"/>
              <a:t>door is locked or broken</a:t>
            </a:r>
          </a:p>
          <a:p>
            <a:pPr lvl="1"/>
            <a:r>
              <a:rPr lang="en-US" sz="1800" i="1" dirty="0"/>
              <a:t>Sensor errors</a:t>
            </a:r>
          </a:p>
          <a:p>
            <a:pPr lvl="2"/>
            <a:r>
              <a:rPr lang="en-US" sz="1800" dirty="0"/>
              <a:t>navigation error causes robot to go to wrong room</a:t>
            </a:r>
          </a:p>
          <a:p>
            <a:pPr lvl="1"/>
            <a:r>
              <a:rPr lang="en-US" sz="1800" i="1" dirty="0">
                <a:cs typeface="Times New Roman"/>
              </a:rPr>
              <a:t>Incorrect or partial information</a:t>
            </a:r>
          </a:p>
          <a:p>
            <a:pPr lvl="2"/>
            <a:r>
              <a:rPr lang="en-US" sz="1800" dirty="0">
                <a:cs typeface="Times New Roman"/>
              </a:rPr>
              <a:t>where is </a:t>
            </a:r>
            <a:r>
              <a:rPr lang="en-US" sz="1800" dirty="0">
                <a:latin typeface="Calibri"/>
              </a:rPr>
              <a:t>o7</a:t>
            </a:r>
            <a:r>
              <a:rPr lang="en-US" sz="1800" baseline="-25000" dirty="0">
                <a:latin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</a:rPr>
              <a:t>?</a:t>
            </a:r>
          </a:p>
          <a:p>
            <a:pPr lvl="1"/>
            <a:r>
              <a:rPr lang="en-US" sz="1800" i="1" dirty="0"/>
              <a:t>Events that make actions inapplicable</a:t>
            </a:r>
            <a:endParaRPr lang="en-US" sz="1800" dirty="0"/>
          </a:p>
          <a:p>
            <a:pPr lvl="2"/>
            <a:r>
              <a:rPr lang="en-US" sz="1800" dirty="0"/>
              <a:t>someone puts object </a:t>
            </a:r>
            <a:r>
              <a:rPr lang="en-US" sz="1800" dirty="0">
                <a:latin typeface="Calibri" panose="020F0502020204030204" pitchFamily="34" charset="0"/>
              </a:rPr>
              <a:t>o6</a:t>
            </a:r>
            <a:r>
              <a:rPr lang="en-US" sz="1800" dirty="0"/>
              <a:t> onto 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</a:p>
          <a:p>
            <a:pPr lvl="1"/>
            <a:r>
              <a:rPr lang="en-US" sz="1800" i="1" dirty="0"/>
              <a:t>Events that make actions unnecessary</a:t>
            </a:r>
          </a:p>
          <a:p>
            <a:pPr lvl="2"/>
            <a:r>
              <a:rPr lang="en-US" sz="1800" dirty="0"/>
              <a:t>someone puts object </a:t>
            </a:r>
            <a:r>
              <a:rPr lang="en-US" sz="1800" dirty="0">
                <a:latin typeface="Calibri" panose="020F0502020204030204" pitchFamily="34" charset="0"/>
              </a:rPr>
              <a:t>o7</a:t>
            </a:r>
            <a:r>
              <a:rPr lang="en-US" sz="1800" dirty="0"/>
              <a:t> onto </a:t>
            </a:r>
            <a:r>
              <a:rPr lang="en-US" sz="1800" dirty="0">
                <a:latin typeface="Calibri" panose="020F0502020204030204" pitchFamily="34" charset="0"/>
              </a:rPr>
              <a:t>r1</a:t>
            </a:r>
            <a:br>
              <a:rPr lang="en-US" sz="1800" baseline="-25000" dirty="0">
                <a:latin typeface="Times New Roman" panose="02020603050405020304" pitchFamily="18" charset="0"/>
              </a:rPr>
            </a:br>
            <a:endParaRPr lang="en-US" sz="1800" baseline="-25000" dirty="0">
              <a:latin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</a:rPr>
              <a:t>How to detect and recover?</a:t>
            </a:r>
          </a:p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72A448-9CEA-BA42-A40C-99EBA7A60591}"/>
              </a:ext>
            </a:extLst>
          </p:cNvPr>
          <p:cNvSpPr txBox="1">
            <a:spLocks/>
          </p:cNvSpPr>
          <p:nvPr/>
        </p:nvSpPr>
        <p:spPr bwMode="auto">
          <a:xfrm>
            <a:off x="301381" y="3598208"/>
            <a:ext cx="3218333" cy="3048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288925" algn="l"/>
                <a:tab pos="3251200" algn="l"/>
              </a:tabLst>
            </a:pPr>
            <a:r>
              <a:rPr lang="fr-FR" sz="1800" dirty="0">
                <a:latin typeface="Calibri"/>
              </a:rPr>
              <a:t>go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 err="1"/>
              <a:t>l,m</a:t>
            </a:r>
            <a:r>
              <a:rPr lang="fr-FR" sz="1800" dirty="0"/>
              <a:t>),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/>
              </a:rPr>
              <a:t>navigate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¬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/>
              <a:t>l, m</a:t>
            </a:r>
            <a:r>
              <a:rPr lang="fr-FR" sz="1800" dirty="0"/>
              <a:t>), </a:t>
            </a:r>
            <a:r>
              <a:rPr lang="fr-FR" sz="1800" dirty="0" err="1"/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i="1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 panose="020F0502020204030204" pitchFamily="34" charset="0"/>
              </a:rPr>
              <a:t>take</a:t>
            </a:r>
            <a:r>
              <a:rPr lang="fr-FR" sz="1800" dirty="0"/>
              <a:t>(</a:t>
            </a:r>
            <a:r>
              <a:rPr lang="fr-FR" sz="1800" i="1" dirty="0" err="1"/>
              <a:t>r,o,l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</a:t>
            </a:r>
            <a:br>
              <a:rPr lang="fr-FR" sz="1800" dirty="0"/>
            </a:br>
            <a:r>
              <a:rPr lang="fr-FR" sz="1800" dirty="0"/>
              <a:t>	      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)=</a:t>
            </a:r>
            <a:r>
              <a:rPr lang="fr-FR" sz="1800" dirty="0" err="1">
                <a:latin typeface="Calibri"/>
              </a:rPr>
              <a:t>nil</a:t>
            </a:r>
            <a:br>
              <a:rPr lang="fr-FR" sz="1800" dirty="0">
                <a:latin typeface="Calibri"/>
              </a:rPr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fr-FR" sz="1800" dirty="0"/>
              <a:t>) ← </a:t>
            </a:r>
            <a:r>
              <a:rPr lang="fr-FR" sz="1800" i="1" dirty="0"/>
              <a:t>r</a:t>
            </a:r>
            <a:r>
              <a:rPr lang="fr-FR" sz="1800" dirty="0"/>
              <a:t>,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o</a:t>
            </a:r>
            <a:endParaRPr lang="fr-FR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696AB7-E8BA-5529-826F-99B59D0A94E1}"/>
              </a:ext>
            </a:extLst>
          </p:cNvPr>
          <p:cNvSpPr txBox="1">
            <a:spLocks/>
          </p:cNvSpPr>
          <p:nvPr/>
        </p:nvSpPr>
        <p:spPr>
          <a:xfrm>
            <a:off x="2640494" y="123879"/>
            <a:ext cx="6911013" cy="52223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Calibri"/>
                <a:ea typeface="Calibri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Service Robot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E342B-EBCA-66E8-9308-FD74A99F46CB}"/>
              </a:ext>
            </a:extLst>
          </p:cNvPr>
          <p:cNvSpPr txBox="1">
            <a:spLocks/>
          </p:cNvSpPr>
          <p:nvPr/>
        </p:nvSpPr>
        <p:spPr bwMode="auto">
          <a:xfrm>
            <a:off x="3647801" y="914399"/>
            <a:ext cx="3553665" cy="20063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450850" algn="l"/>
              </a:tabLst>
            </a:pPr>
            <a:r>
              <a:rPr lang="en-US" sz="1800" i="1" dirty="0">
                <a:cs typeface="Times New Roman"/>
              </a:rPr>
              <a:t>π</a:t>
            </a:r>
            <a:r>
              <a:rPr lang="en-US" sz="1800" dirty="0">
                <a:cs typeface="Times New Roman"/>
              </a:rPr>
              <a:t> = ⟨</a:t>
            </a:r>
            <a:r>
              <a:rPr lang="en-US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n-US" sz="1800" i="1" dirty="0">
                <a:cs typeface="Times New Roman"/>
              </a:rPr>
              <a:t>,a</a:t>
            </a:r>
            <a:r>
              <a:rPr lang="en-US" sz="1800" baseline="-25000" dirty="0">
                <a:cs typeface="Times New Roman"/>
              </a:rPr>
              <a:t>5</a:t>
            </a:r>
            <a:r>
              <a:rPr lang="en-US" sz="1800" dirty="0">
                <a:cs typeface="Times New Roman"/>
              </a:rPr>
              <a:t>⟩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go(r1,room3,hall)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navigate(r1,hall,room1)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take(r1,o7,room1)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navigate(r1,room1,room2)</a:t>
            </a:r>
          </a:p>
          <a:p>
            <a:pPr marL="404813" lvl="1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5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put(r1,o7,room2)</a:t>
            </a:r>
            <a:r>
              <a:rPr lang="en-US" sz="1800" dirty="0">
                <a:latin typeface="Times New Roman" panose="02020603050405020304" pitchFamily="18" charset="0"/>
              </a:rPr>
              <a:t>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17C75F-F71A-E013-4325-427F6B111735}"/>
              </a:ext>
            </a:extLst>
          </p:cNvPr>
          <p:cNvSpPr/>
          <p:nvPr/>
        </p:nvSpPr>
        <p:spPr>
          <a:xfrm>
            <a:off x="300978" y="0"/>
            <a:ext cx="3346823" cy="356718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853">
            <a:extLst>
              <a:ext uri="{FF2B5EF4-FFF2-40B4-BE49-F238E27FC236}">
                <a16:creationId xmlns:a16="http://schemas.microsoft.com/office/drawing/2014/main" id="{96F50E40-2984-5971-50B4-013BBDF06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29" y="1738924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chemeClr val="bg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ea typeface="Times New Roman"/>
                <a:cs typeface="Calibri"/>
              </a:rPr>
              <a:t>         room3</a:t>
            </a:r>
          </a:p>
        </p:txBody>
      </p:sp>
      <p:sp>
        <p:nvSpPr>
          <p:cNvPr id="5" name="Line 853">
            <a:extLst>
              <a:ext uri="{FF2B5EF4-FFF2-40B4-BE49-F238E27FC236}">
                <a16:creationId xmlns:a16="http://schemas.microsoft.com/office/drawing/2014/main" id="{EBA14839-D710-2C51-8559-52A14C07A1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2965" y="2521516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chemeClr val="bg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ea typeface="Times New Roman"/>
                <a:cs typeface="Calibri"/>
              </a:rPr>
              <a:t>            room2</a:t>
            </a:r>
          </a:p>
        </p:txBody>
      </p:sp>
      <p:sp>
        <p:nvSpPr>
          <p:cNvPr id="6" name="Line 853">
            <a:extLst>
              <a:ext uri="{FF2B5EF4-FFF2-40B4-BE49-F238E27FC236}">
                <a16:creationId xmlns:a16="http://schemas.microsoft.com/office/drawing/2014/main" id="{61CFFDD0-1078-4853-1FB1-9740348FB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136" y="3408161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chemeClr val="bg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/>
                <a:ea typeface="Times New Roman"/>
                <a:cs typeface="Calibri"/>
              </a:rPr>
              <a:t>            room1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C89023-D9F1-CA5C-7A76-0EC7694B8A16}"/>
              </a:ext>
            </a:extLst>
          </p:cNvPr>
          <p:cNvGrpSpPr/>
          <p:nvPr/>
        </p:nvGrpSpPr>
        <p:grpSpPr>
          <a:xfrm>
            <a:off x="2164619" y="2814431"/>
            <a:ext cx="426287" cy="293933"/>
            <a:chOff x="1012668" y="950932"/>
            <a:chExt cx="747559" cy="515455"/>
          </a:xfrm>
        </p:grpSpPr>
        <p:sp>
          <p:nvSpPr>
            <p:cNvPr id="9" name="Line 853">
              <a:extLst>
                <a:ext uri="{FF2B5EF4-FFF2-40B4-BE49-F238E27FC236}">
                  <a16:creationId xmlns:a16="http://schemas.microsoft.com/office/drawing/2014/main" id="{C0B8F6D3-97BA-52E7-FB9B-451AAEEFED7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2668" y="1130288"/>
              <a:ext cx="582084" cy="7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413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Rectangle 876">
              <a:extLst>
                <a:ext uri="{FF2B5EF4-FFF2-40B4-BE49-F238E27FC236}">
                  <a16:creationId xmlns:a16="http://schemas.microsoft.com/office/drawing/2014/main" id="{799EF9FE-1624-CA1B-1A96-A815E3B615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3" name="Rectangle 873">
              <a:extLst>
                <a:ext uri="{FF2B5EF4-FFF2-40B4-BE49-F238E27FC236}">
                  <a16:creationId xmlns:a16="http://schemas.microsoft.com/office/drawing/2014/main" id="{1C27254F-4014-CBF7-247A-C8BC5D6BD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dirty="0">
                  <a:latin typeface="Calibri"/>
                  <a:ea typeface="Times New Roman"/>
                  <a:cs typeface="Calibri"/>
                </a:rPr>
                <a:t>o7</a:t>
              </a:r>
            </a:p>
          </p:txBody>
        </p:sp>
        <p:sp>
          <p:nvSpPr>
            <p:cNvPr id="14" name="Freeform 875">
              <a:extLst>
                <a:ext uri="{FF2B5EF4-FFF2-40B4-BE49-F238E27FC236}">
                  <a16:creationId xmlns:a16="http://schemas.microsoft.com/office/drawing/2014/main" id="{953E53DC-6049-5A63-AE05-9AD66E15B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77C653-D54C-B0E7-28A4-108C4F38D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2490" y="13763"/>
            <a:ext cx="898496" cy="15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51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14" y="101601"/>
            <a:ext cx="11785600" cy="812800"/>
          </a:xfrm>
        </p:spPr>
        <p:txBody>
          <a:bodyPr/>
          <a:lstStyle/>
          <a:p>
            <a:r>
              <a:rPr lang="en-US" dirty="0"/>
              <a:t>Acting with Lookahead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09E07C-E765-AE4E-B4DF-1C602E14C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674459"/>
            <a:ext cx="4201886" cy="2190339"/>
          </a:xfrm>
        </p:spPr>
        <p:txBody>
          <a:bodyPr/>
          <a:lstStyle/>
          <a:p>
            <a:pPr marL="0" indent="0">
              <a:spcBef>
                <a:spcPts val="2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Run-Lookahead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341313" lvl="1" indent="0">
              <a:spcBef>
                <a:spcPts val="20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</a:t>
            </a:r>
            <a:endParaRPr lang="en-US" sz="1800" kern="0" dirty="0">
              <a:latin typeface="Times New Roman" panose="02020603050405020304" pitchFamily="18" charset="0"/>
            </a:endParaRPr>
          </a:p>
          <a:p>
            <a:pPr marL="341313" lvl="1" indent="0">
              <a:spcBef>
                <a:spcPts val="20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</a:rPr>
              <a:t>while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⊭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n-US" sz="1800" kern="0" dirty="0">
                <a:latin typeface="Times New Roman" panose="02020603050405020304" pitchFamily="18" charset="0"/>
              </a:rPr>
              <a:t> do</a:t>
            </a:r>
          </a:p>
          <a:p>
            <a:pPr marL="682625" lvl="2" indent="0">
              <a:spcBef>
                <a:spcPts val="200"/>
              </a:spcBef>
              <a:buNone/>
            </a:pPr>
            <a:r>
              <a:rPr lang="el-GR" sz="1800" kern="0" dirty="0">
                <a:latin typeface="Times New Roman" panose="02020603050405020304" pitchFamily="18" charset="0"/>
              </a:rPr>
              <a:t>π ← </a:t>
            </a:r>
            <a:r>
              <a:rPr lang="en-US" sz="1800" i="1" kern="0" dirty="0">
                <a:latin typeface="Calibri" panose="020F0502020204030204" pitchFamily="34" charset="0"/>
              </a:rPr>
              <a:t>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682625" lvl="2" indent="0">
              <a:spcBef>
                <a:spcPts val="2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</a:rPr>
              <a:t>if </a:t>
            </a:r>
            <a:r>
              <a:rPr lang="el-GR" sz="1800" kern="0" dirty="0">
                <a:latin typeface="Times New Roman" panose="02020603050405020304" pitchFamily="18" charset="0"/>
              </a:rPr>
              <a:t>π =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kern="0" dirty="0">
                <a:latin typeface="Times New Roman" panose="02020603050405020304" pitchFamily="18" charset="0"/>
              </a:rPr>
              <a:t>then return </a:t>
            </a:r>
            <a:r>
              <a:rPr lang="en-US" sz="1800" kern="0" dirty="0">
                <a:latin typeface="Calibri" panose="020F0502020204030204" pitchFamily="34" charset="0"/>
              </a:rPr>
              <a:t>failure</a:t>
            </a:r>
          </a:p>
          <a:p>
            <a:pPr marL="682625" lvl="2" indent="0">
              <a:spcBef>
                <a:spcPts val="20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 ←</a:t>
            </a:r>
            <a:r>
              <a:rPr lang="en-US" sz="1800" kern="0" dirty="0">
                <a:latin typeface="Calibri" panose="020F0502020204030204" pitchFamily="34" charset="0"/>
              </a:rPr>
              <a:t> pop-first-action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l-GR" sz="1800" kern="0" dirty="0">
                <a:latin typeface="Times New Roman" panose="02020603050405020304" pitchFamily="18" charset="0"/>
              </a:rPr>
              <a:t>π)</a:t>
            </a:r>
            <a:r>
              <a:rPr lang="el-GR" sz="1800" kern="0" dirty="0">
                <a:latin typeface="Calibri" panose="020F0502020204030204" pitchFamily="34" charset="0"/>
              </a:rPr>
              <a:t>; </a:t>
            </a:r>
            <a:r>
              <a:rPr lang="en-US" sz="1800" kern="0" dirty="0">
                <a:latin typeface="Calibri" panose="020F0502020204030204" pitchFamily="34" charset="0"/>
              </a:rPr>
              <a:t>perform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)</a:t>
            </a:r>
            <a:r>
              <a:rPr lang="en-US" sz="1800" kern="0" dirty="0">
                <a:latin typeface="Calibri" panose="020F0502020204030204" pitchFamily="34" charset="0"/>
              </a:rPr>
              <a:t> </a:t>
            </a:r>
          </a:p>
          <a:p>
            <a:pPr marL="682625" lvl="2" indent="0">
              <a:spcBef>
                <a:spcPts val="20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9F28-5BA5-8DC0-8743-410B2CB12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714" y="1152525"/>
            <a:ext cx="5384800" cy="5283200"/>
          </a:xfrm>
        </p:spPr>
        <p:txBody>
          <a:bodyPr/>
          <a:lstStyle/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Call </a:t>
            </a:r>
            <a:r>
              <a:rPr lang="en-US" sz="1800" i="1" dirty="0">
                <a:latin typeface="Calibri"/>
                <a:cs typeface="Calibri"/>
              </a:rPr>
              <a:t>Lookahead</a:t>
            </a:r>
            <a:r>
              <a:rPr lang="en-US" sz="1800" dirty="0">
                <a:cs typeface="Times New Roman"/>
              </a:rPr>
              <a:t>, obtain </a:t>
            </a:r>
            <a:r>
              <a:rPr lang="en-US" sz="1800" i="1" dirty="0">
                <a:cs typeface="Times New Roman"/>
              </a:rPr>
              <a:t>π</a:t>
            </a:r>
            <a:r>
              <a:rPr lang="en-US" sz="1800" dirty="0">
                <a:cs typeface="Times New Roman"/>
              </a:rPr>
              <a:t>, perform 1</a:t>
            </a:r>
            <a:r>
              <a:rPr lang="en-US" sz="1800" baseline="30000" dirty="0">
                <a:cs typeface="Times New Roman"/>
              </a:rPr>
              <a:t>st</a:t>
            </a:r>
            <a:r>
              <a:rPr lang="en-US" sz="1800" dirty="0">
                <a:cs typeface="Times New Roman"/>
              </a:rPr>
              <a:t> action, call </a:t>
            </a:r>
            <a:r>
              <a:rPr lang="en-US" sz="1800" i="1" dirty="0">
                <a:latin typeface="Calibri"/>
                <a:cs typeface="Calibri"/>
              </a:rPr>
              <a:t>Lookahead</a:t>
            </a:r>
            <a:r>
              <a:rPr lang="en-US" sz="1800" dirty="0">
                <a:cs typeface="Times New Roman"/>
              </a:rPr>
              <a:t> again …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Useful when unpredictable things are likely to happen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Replans immediately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Also useful with </a:t>
            </a:r>
            <a:r>
              <a:rPr lang="en-US" sz="1800" i="1" dirty="0">
                <a:cs typeface="Times New Roman"/>
              </a:rPr>
              <a:t>receding horizon</a:t>
            </a:r>
            <a:r>
              <a:rPr lang="en-US" sz="1800" dirty="0">
                <a:cs typeface="Times New Roman"/>
              </a:rPr>
              <a:t> search </a:t>
            </a:r>
            <a:r>
              <a:rPr lang="en-US" sz="1800" dirty="0"/>
              <a:t>(e.g., as in chess programs):</a:t>
            </a:r>
            <a:endParaRPr lang="en-US" sz="1800" i="1" dirty="0">
              <a:cs typeface="Times New Roman"/>
            </a:endParaRP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Lookahead </a:t>
            </a:r>
            <a:r>
              <a:rPr lang="en-US" sz="1800" dirty="0">
                <a:cs typeface="Times New Roman"/>
              </a:rPr>
              <a:t>looks a limited distance ahead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/>
              <a:t>Potential problem: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latin typeface="Calibri" panose="020F0502020204030204" pitchFamily="34" charset="0"/>
              </a:rPr>
              <a:t>Lookahead </a:t>
            </a:r>
            <a:r>
              <a:rPr lang="en-US" sz="1800" dirty="0"/>
              <a:t>needs to return quickly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/>
              <a:t>Otherwise, may pause repeatedly while waiting for </a:t>
            </a:r>
            <a:r>
              <a:rPr lang="en-US" sz="1800" dirty="0">
                <a:latin typeface="Calibri"/>
              </a:rPr>
              <a:t>Lookahead </a:t>
            </a:r>
            <a:r>
              <a:rPr lang="en-US" sz="1800" dirty="0"/>
              <a:t>to return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/>
              <a:t>What if </a:t>
            </a:r>
            <a:r>
              <a:rPr lang="el-GR" sz="1800" dirty="0"/>
              <a:t>ξ</a:t>
            </a:r>
            <a:r>
              <a:rPr lang="en-US" sz="1800" dirty="0"/>
              <a:t> changes during the wait?</a:t>
            </a:r>
          </a:p>
          <a:p>
            <a:pPr marL="282575" lvl="1" indent="-282575">
              <a:buSzPct val="110000"/>
              <a:buFont typeface="Lucida Grande"/>
              <a:buChar char="●"/>
              <a:tabLst>
                <a:tab pos="623888" algn="l"/>
                <a:tab pos="969963" algn="l"/>
              </a:tabLst>
            </a:pPr>
            <a:endParaRPr lang="en-US" sz="1800" dirty="0">
              <a:cs typeface="Times New Roman"/>
            </a:endParaRPr>
          </a:p>
          <a:p>
            <a:pPr>
              <a:spcBef>
                <a:spcPts val="500"/>
              </a:spcBef>
              <a:tabLst>
                <a:tab pos="623888" algn="l"/>
                <a:tab pos="969963" algn="l"/>
              </a:tabLst>
            </a:pPr>
            <a:endParaRPr lang="en-US" sz="1800" dirty="0"/>
          </a:p>
          <a:p>
            <a:endParaRPr lang="en-US" dirty="0"/>
          </a:p>
          <a:p>
            <a:endParaRPr lang="en-US"/>
          </a:p>
        </p:txBody>
      </p:sp>
      <p:pic>
        <p:nvPicPr>
          <p:cNvPr id="10" name="Picture 9" descr="receding.pdf">
            <a:extLst>
              <a:ext uri="{FF2B5EF4-FFF2-40B4-BE49-F238E27FC236}">
                <a16:creationId xmlns:a16="http://schemas.microsoft.com/office/drawing/2014/main" id="{29EDA61A-F547-064D-8729-ABC55F28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" y="4445762"/>
            <a:ext cx="4401502" cy="16604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C1DCC3-549C-FA43-9573-A1E00FCE3EFF}"/>
              </a:ext>
            </a:extLst>
          </p:cNvPr>
          <p:cNvSpPr/>
          <p:nvPr/>
        </p:nvSpPr>
        <p:spPr>
          <a:xfrm>
            <a:off x="4464208" y="2348897"/>
            <a:ext cx="1031358" cy="64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planner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DA12B0-153C-084C-89B5-81295F6949E7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633216" y="2671050"/>
            <a:ext cx="830992" cy="1331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20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92661"/>
          </a:xfrm>
        </p:spPr>
        <p:txBody>
          <a:bodyPr/>
          <a:lstStyle/>
          <a:p>
            <a:r>
              <a:rPr lang="en-US" dirty="0"/>
              <a:t>Acting with Lookahead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09E07C-E765-AE4E-B4DF-1C602E14C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86" y="1078467"/>
            <a:ext cx="4974771" cy="3082018"/>
          </a:xfrm>
        </p:spPr>
        <p:txBody>
          <a:bodyPr/>
          <a:lstStyle/>
          <a:p>
            <a:pPr marL="0" indent="0">
              <a:spcBef>
                <a:spcPts val="2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Run-Lazy-Lookahead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341313" lvl="1" indent="0">
              <a:spcBef>
                <a:spcPts val="200"/>
              </a:spcBef>
              <a:buFont typeface="System Font Regular"/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π</a:t>
            </a:r>
            <a:r>
              <a:rPr lang="en-US" sz="1800" kern="0" dirty="0">
                <a:latin typeface="Times New Roman" panose="02020603050405020304" pitchFamily="18" charset="0"/>
              </a:rPr>
              <a:t> ← ⟨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</a:rPr>
              <a:t>⟩</a:t>
            </a:r>
          </a:p>
          <a:p>
            <a:pPr marL="341313" lvl="1" indent="0">
              <a:spcBef>
                <a:spcPts val="200"/>
              </a:spcBef>
              <a:buFont typeface="System Font Regular"/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while</a:t>
            </a:r>
            <a:r>
              <a:rPr lang="en-US" sz="1800" kern="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Calibri" panose="020F0502020204030204" pitchFamily="34" charset="0"/>
              </a:rPr>
              <a:t>True </a:t>
            </a:r>
            <a:r>
              <a:rPr lang="en-US" sz="1800" kern="0" dirty="0">
                <a:latin typeface="Times New Roman" panose="02020603050405020304" pitchFamily="18" charset="0"/>
              </a:rPr>
              <a:t>do</a:t>
            </a:r>
          </a:p>
          <a:p>
            <a:pPr marL="682625" lvl="2" indent="0">
              <a:spcBef>
                <a:spcPts val="20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</a:t>
            </a:r>
          </a:p>
          <a:p>
            <a:pPr marL="682625" lvl="2" indent="0">
              <a:spcBef>
                <a:spcPts val="200"/>
              </a:spcBef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if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⊨ </a:t>
            </a:r>
            <a:r>
              <a:rPr lang="en-US" sz="1800" i="1" kern="0" dirty="0">
                <a:latin typeface="Times New Roman" panose="02020603050405020304" pitchFamily="18" charset="0"/>
              </a:rPr>
              <a:t>g </a:t>
            </a:r>
            <a:r>
              <a:rPr lang="en-US" sz="1800" b="1" dirty="0">
                <a:latin typeface="Times New Roman" panose="02020603050405020304" pitchFamily="18" charset="0"/>
              </a:rPr>
              <a:t>then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</a:rPr>
              <a:t>return </a:t>
            </a:r>
            <a:r>
              <a:rPr lang="en-US" sz="1800" dirty="0">
                <a:latin typeface="Calibri" panose="020F0502020204030204" pitchFamily="34" charset="0"/>
              </a:rPr>
              <a:t>success</a:t>
            </a:r>
            <a:endParaRPr lang="en-US" sz="1800" b="1" kern="0" dirty="0">
              <a:latin typeface="Calibri" panose="020F0502020204030204" pitchFamily="34" charset="0"/>
            </a:endParaRPr>
          </a:p>
          <a:p>
            <a:pPr marL="682625" lvl="2" indent="0">
              <a:spcBef>
                <a:spcPts val="200"/>
              </a:spcBef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if</a:t>
            </a:r>
            <a:r>
              <a:rPr lang="en-US" sz="1800" kern="0" dirty="0">
                <a:latin typeface="Times New Roman" panose="02020603050405020304" pitchFamily="18" charset="0"/>
              </a:rPr>
              <a:t> π = ⟨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</a:rPr>
              <a:t>⟩ or </a:t>
            </a:r>
            <a:r>
              <a:rPr lang="en-US" sz="1800" i="1" kern="0" dirty="0">
                <a:latin typeface="Calibri" panose="020F0502020204030204" pitchFamily="34" charset="0"/>
              </a:rPr>
              <a:t>Simulate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π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  <a:r>
              <a:rPr lang="en-US" sz="1800" kern="0" dirty="0">
                <a:latin typeface="Times New Roman" panose="02020603050405020304" pitchFamily="18" charset="0"/>
              </a:rPr>
              <a:t> =</a:t>
            </a:r>
            <a:r>
              <a:rPr lang="el-GR" sz="1800" kern="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b="1" kern="0" dirty="0">
                <a:latin typeface="Times New Roman" panose="02020603050405020304" pitchFamily="18" charset="0"/>
              </a:rPr>
              <a:t>then</a:t>
            </a:r>
          </a:p>
          <a:p>
            <a:pPr marL="1033463" lvl="3" indent="0">
              <a:spcBef>
                <a:spcPts val="200"/>
              </a:spcBef>
              <a:buNone/>
            </a:pPr>
            <a:r>
              <a:rPr lang="el-GR" sz="1800" kern="0" dirty="0">
                <a:latin typeface="Times New Roman" panose="02020603050405020304" pitchFamily="18" charset="0"/>
              </a:rPr>
              <a:t>π ← </a:t>
            </a:r>
            <a:r>
              <a:rPr lang="en-US" sz="1800" i="1" kern="0" dirty="0">
                <a:latin typeface="Calibri" panose="020F0502020204030204" pitchFamily="34" charset="0"/>
              </a:rPr>
              <a:t>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1033463" lvl="3" indent="0">
              <a:spcBef>
                <a:spcPts val="200"/>
              </a:spcBef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if </a:t>
            </a:r>
            <a:r>
              <a:rPr lang="el-GR" sz="1800" kern="0" dirty="0">
                <a:latin typeface="Times New Roman" panose="02020603050405020304" pitchFamily="18" charset="0"/>
              </a:rPr>
              <a:t>π =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b="1" kern="0" dirty="0">
                <a:latin typeface="Times New Roman" panose="02020603050405020304" pitchFamily="18" charset="0"/>
              </a:rPr>
              <a:t>then return </a:t>
            </a:r>
            <a:r>
              <a:rPr lang="en-US" sz="1800" kern="0" dirty="0">
                <a:latin typeface="Calibri" panose="020F0502020204030204" pitchFamily="34" charset="0"/>
              </a:rPr>
              <a:t>failure</a:t>
            </a:r>
          </a:p>
          <a:p>
            <a:pPr marL="682625" lvl="2" indent="0">
              <a:spcBef>
                <a:spcPts val="20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 ←</a:t>
            </a:r>
            <a:r>
              <a:rPr lang="en-US" sz="1800" kern="0" dirty="0">
                <a:latin typeface="Calibri" panose="020F0502020204030204" pitchFamily="34" charset="0"/>
              </a:rPr>
              <a:t> pop-first-action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l-GR" sz="1800" kern="0" dirty="0">
                <a:latin typeface="Times New Roman" panose="02020603050405020304" pitchFamily="18" charset="0"/>
              </a:rPr>
              <a:t>π)</a:t>
            </a:r>
            <a:endParaRPr lang="en-US" sz="1800" dirty="0">
              <a:latin typeface="Calibri" panose="020F0502020204030204" pitchFamily="34" charset="0"/>
            </a:endParaRPr>
          </a:p>
          <a:p>
            <a:pPr marL="682625" lvl="2" indent="0">
              <a:spcBef>
                <a:spcPts val="200"/>
              </a:spcBef>
              <a:buNone/>
            </a:pPr>
            <a:r>
              <a:rPr lang="en-US" sz="1800" kern="0" dirty="0">
                <a:latin typeface="Calibri" panose="020F0502020204030204" pitchFamily="34" charset="0"/>
              </a:rPr>
              <a:t>perform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)</a:t>
            </a:r>
            <a:endParaRPr lang="en-US" sz="1800" kern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57F8-C752-A3DE-A5B2-8DE8EB37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4371" y="1078466"/>
            <a:ext cx="6404429" cy="3767519"/>
          </a:xfrm>
        </p:spPr>
        <p:txBody>
          <a:bodyPr/>
          <a:lstStyle/>
          <a:p>
            <a:pPr>
              <a:tabLst>
                <a:tab pos="623888" algn="l"/>
                <a:tab pos="969963" algn="l"/>
              </a:tabLst>
            </a:pPr>
            <a:r>
              <a:rPr lang="en-US" sz="1800" dirty="0"/>
              <a:t>Call </a:t>
            </a:r>
            <a:r>
              <a:rPr lang="en-US" sz="1800" i="1" dirty="0">
                <a:latin typeface="Calibri"/>
              </a:rPr>
              <a:t>Lookahead</a:t>
            </a:r>
            <a:r>
              <a:rPr lang="en-US" sz="1800" dirty="0">
                <a:cs typeface="Times New Roman"/>
              </a:rPr>
              <a:t>, e</a:t>
            </a:r>
            <a:r>
              <a:rPr lang="en-US" sz="1800" dirty="0"/>
              <a:t>xecute the plan as far as possible, </a:t>
            </a:r>
            <a:br>
              <a:rPr lang="en-US" sz="1800" dirty="0"/>
            </a:br>
            <a:r>
              <a:rPr lang="en-US" sz="1800" dirty="0"/>
              <a:t>don’t call </a:t>
            </a:r>
            <a:r>
              <a:rPr lang="en-US" sz="1800" i="1" dirty="0">
                <a:latin typeface="Calibri"/>
              </a:rPr>
              <a:t>Lookahead</a:t>
            </a:r>
            <a:r>
              <a:rPr lang="en-US" sz="1800" dirty="0">
                <a:cs typeface="Times New Roman"/>
              </a:rPr>
              <a:t> again unless necessary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i="1" dirty="0">
                <a:latin typeface="Calibri"/>
              </a:rPr>
              <a:t>Simulate</a:t>
            </a:r>
            <a:r>
              <a:rPr lang="en-US" sz="1800" dirty="0">
                <a:cs typeface="Times New Roman"/>
              </a:rPr>
              <a:t> tests whether the plan will execute correctly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Could do lower-level refinement, physics-based simulation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Could just test whether </a:t>
            </a:r>
            <a:r>
              <a:rPr lang="en-US" sz="1800" dirty="0" err="1">
                <a:latin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</a:rPr>
              <a:t>s,π</a:t>
            </a:r>
            <a:r>
              <a:rPr lang="en-US" sz="1800" dirty="0">
                <a:latin typeface="Times New Roman" panose="02020603050405020304" pitchFamily="18" charset="0"/>
              </a:rPr>
              <a:t>) ⊨ </a:t>
            </a:r>
            <a:r>
              <a:rPr lang="en-US" sz="1800" i="1" dirty="0">
                <a:latin typeface="Times New Roman" panose="02020603050405020304" pitchFamily="18" charset="0"/>
              </a:rPr>
              <a:t>g  </a:t>
            </a:r>
            <a:endParaRPr lang="en-US" sz="1800" dirty="0">
              <a:latin typeface="Times New Roman" panose="02020603050405020304" pitchFamily="18" charset="0"/>
            </a:endParaRP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Or just test whether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dirty="0">
                <a:latin typeface="Times New Roman" panose="02020603050405020304" pitchFamily="18" charset="0"/>
              </a:rPr>
              <a:t> = </a:t>
            </a:r>
            <a:r>
              <a:rPr lang="en-US" sz="1800" dirty="0" err="1">
                <a:latin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</a:rPr>
              <a:t>s′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dirty="0">
                <a:latin typeface="Times New Roman" panose="02020603050405020304" pitchFamily="18" charset="0"/>
              </a:rPr>
              <a:t>), where </a:t>
            </a:r>
            <a:r>
              <a:rPr lang="en-US" sz="1800" i="1" dirty="0">
                <a:latin typeface="Times New Roman" panose="02020603050405020304" pitchFamily="18" charset="0"/>
              </a:rPr>
              <a:t>s′</a:t>
            </a:r>
            <a:r>
              <a:rPr lang="en-US" sz="1800" dirty="0">
                <a:latin typeface="Times New Roman" panose="02020603050405020304" pitchFamily="18" charset="0"/>
              </a:rPr>
              <a:t> is the previous state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Potential problems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i="1" dirty="0">
                <a:latin typeface="Calibri" panose="020F0502020204030204" pitchFamily="34" charset="0"/>
              </a:rPr>
              <a:t>Simulate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/>
              <a:t>needs to return quickly</a:t>
            </a:r>
          </a:p>
          <a:p>
            <a:pPr lvl="2">
              <a:tabLst>
                <a:tab pos="623888" algn="l"/>
                <a:tab pos="969963" algn="l"/>
              </a:tabLst>
            </a:pPr>
            <a:r>
              <a:rPr lang="en-US" sz="1800" dirty="0"/>
              <a:t>otherwise, may pause repeatedly, </a:t>
            </a:r>
            <a:r>
              <a:rPr lang="en-US" sz="1800" dirty="0" err="1"/>
              <a:t>ξ</a:t>
            </a:r>
            <a:r>
              <a:rPr lang="en-US" sz="1800" dirty="0"/>
              <a:t> may change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May m</a:t>
            </a:r>
            <a:r>
              <a:rPr lang="en-US" sz="1800" dirty="0"/>
              <a:t>ight miss opportunities to replace π with a better plan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6EF09D-2CDA-004B-A386-ABDCD00A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93" y="4209426"/>
            <a:ext cx="4051564" cy="2071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0D7BE-5A85-135E-F6E0-D875F0AD257F}"/>
              </a:ext>
            </a:extLst>
          </p:cNvPr>
          <p:cNvSpPr txBox="1"/>
          <p:nvPr/>
        </p:nvSpPr>
        <p:spPr>
          <a:xfrm>
            <a:off x="6205083" y="4845986"/>
            <a:ext cx="5638228" cy="178510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: Assuming no action failures during acting, which approach does more work, in terms of planning: </a:t>
            </a:r>
            <a:r>
              <a:rPr lang="en-US" sz="2000" kern="0" dirty="0">
                <a:latin typeface="Calibri" panose="020F0502020204030204" pitchFamily="34" charset="0"/>
              </a:rPr>
              <a:t>Run-Lazy-Lookahead </a:t>
            </a:r>
            <a:r>
              <a:rPr lang="en-US" sz="2000" dirty="0">
                <a:latin typeface="Times New Roman" panose="02020603050405020304" pitchFamily="18" charset="0"/>
              </a:rPr>
              <a:t>or </a:t>
            </a:r>
            <a:r>
              <a:rPr lang="en-US" sz="2000" kern="0" dirty="0">
                <a:latin typeface="Calibri" panose="020F0502020204030204" pitchFamily="34" charset="0"/>
              </a:rPr>
              <a:t>Run-Lookahead</a:t>
            </a:r>
            <a:r>
              <a:rPr lang="en-US" sz="2000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A. </a:t>
            </a:r>
            <a:r>
              <a:rPr lang="en-US" sz="2000" kern="0" dirty="0">
                <a:latin typeface="Calibri" panose="020F0502020204030204" pitchFamily="34" charset="0"/>
              </a:rPr>
              <a:t>Run-Lazy-Lookahead   </a:t>
            </a:r>
            <a:r>
              <a:rPr lang="en-US" sz="2000" kern="0" dirty="0">
                <a:latin typeface="+mn-lt"/>
              </a:rPr>
              <a:t>	C. Equal amounts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B. </a:t>
            </a:r>
            <a:r>
              <a:rPr lang="en-US" sz="2000" kern="0" dirty="0">
                <a:latin typeface="Calibri" panose="020F0502020204030204" pitchFamily="34" charset="0"/>
              </a:rPr>
              <a:t>Run-Lookahead	</a:t>
            </a:r>
            <a:r>
              <a:rPr lang="en-US" sz="2000" kern="0" dirty="0">
                <a:latin typeface="+mn-lt"/>
              </a:rPr>
              <a:t>D. Unsure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1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Acting with Plan Repair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09E07C-E765-AE4E-B4DF-1C602E14C6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tabLst>
                <a:tab pos="623888" algn="l"/>
                <a:tab pos="969963" algn="l"/>
              </a:tabLst>
            </a:pPr>
            <a:r>
              <a:rPr lang="en-US" sz="1800" dirty="0"/>
              <a:t>We may want to repair π rather than get a new plan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/>
              <a:t>e.g., if we’ve already made commitments or resource allocations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/>
              <a:t>Modify </a:t>
            </a:r>
            <a:r>
              <a:rPr lang="en-US" sz="1800" kern="0" dirty="0">
                <a:latin typeface="Calibri" panose="020F0502020204030204" pitchFamily="34" charset="0"/>
              </a:rPr>
              <a:t>Run-Lazy-Lookahead</a:t>
            </a:r>
            <a:endParaRPr lang="en-US" sz="1800" dirty="0"/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57F8-C752-A3DE-A5B2-8DE8EB378B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Run-Lazy-Lookahead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341313" lvl="1" indent="0">
              <a:spcBef>
                <a:spcPts val="400"/>
              </a:spcBef>
              <a:buFont typeface="System Font Regular"/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π</a:t>
            </a:r>
            <a:r>
              <a:rPr lang="en-US" sz="1800" kern="0" dirty="0">
                <a:latin typeface="Times New Roman" panose="02020603050405020304" pitchFamily="18" charset="0"/>
              </a:rPr>
              <a:t> ← ⟨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</a:rPr>
              <a:t>⟩</a:t>
            </a:r>
          </a:p>
          <a:p>
            <a:pPr marL="341313" lvl="1" indent="0">
              <a:spcBef>
                <a:spcPts val="400"/>
              </a:spcBef>
              <a:buFont typeface="System Font Regular"/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while</a:t>
            </a:r>
            <a:r>
              <a:rPr lang="en-US" sz="1800" kern="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Calibri" panose="020F0502020204030204" pitchFamily="34" charset="0"/>
              </a:rPr>
              <a:t>True </a:t>
            </a:r>
            <a:r>
              <a:rPr lang="en-US" sz="1800" kern="0" dirty="0">
                <a:latin typeface="Times New Roman" panose="02020603050405020304" pitchFamily="18" charset="0"/>
              </a:rPr>
              <a:t>do</a:t>
            </a:r>
          </a:p>
          <a:p>
            <a:pPr marL="682625" lvl="2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</a:t>
            </a:r>
          </a:p>
          <a:p>
            <a:pPr marL="682625" lvl="2" indent="0">
              <a:spcBef>
                <a:spcPts val="400"/>
              </a:spcBef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if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⊨ </a:t>
            </a:r>
            <a:r>
              <a:rPr lang="en-US" sz="1800" i="1" kern="0" dirty="0">
                <a:latin typeface="Times New Roman" panose="02020603050405020304" pitchFamily="18" charset="0"/>
              </a:rPr>
              <a:t>g </a:t>
            </a:r>
            <a:r>
              <a:rPr lang="en-US" sz="1800" b="1" dirty="0">
                <a:latin typeface="Times New Roman" panose="02020603050405020304" pitchFamily="18" charset="0"/>
              </a:rPr>
              <a:t>then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</a:rPr>
              <a:t>return </a:t>
            </a:r>
            <a:r>
              <a:rPr lang="en-US" sz="1800" dirty="0">
                <a:latin typeface="Calibri" panose="020F0502020204030204" pitchFamily="34" charset="0"/>
              </a:rPr>
              <a:t>success</a:t>
            </a:r>
            <a:endParaRPr lang="en-US" sz="1800" b="1" kern="0" dirty="0">
              <a:latin typeface="Calibri" panose="020F0502020204030204" pitchFamily="34" charset="0"/>
            </a:endParaRPr>
          </a:p>
          <a:p>
            <a:pPr marL="682625" lvl="2" indent="0">
              <a:spcBef>
                <a:spcPts val="400"/>
              </a:spcBef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if</a:t>
            </a:r>
            <a:r>
              <a:rPr lang="en-US" sz="1800" kern="0" dirty="0">
                <a:latin typeface="Times New Roman" panose="02020603050405020304" pitchFamily="18" charset="0"/>
              </a:rPr>
              <a:t> π = ⟨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</a:rPr>
              <a:t>⟩ or </a:t>
            </a:r>
            <a:r>
              <a:rPr lang="en-US" sz="1800" i="1" kern="0" dirty="0">
                <a:latin typeface="Calibri" panose="020F0502020204030204" pitchFamily="34" charset="0"/>
              </a:rPr>
              <a:t>Simulate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π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  <a:r>
              <a:rPr lang="en-US" sz="1800" kern="0" dirty="0">
                <a:latin typeface="Times New Roman" panose="02020603050405020304" pitchFamily="18" charset="0"/>
              </a:rPr>
              <a:t> =</a:t>
            </a:r>
            <a:r>
              <a:rPr lang="el-GR" sz="1800" kern="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b="1" kern="0" dirty="0">
                <a:latin typeface="Times New Roman" panose="02020603050405020304" pitchFamily="18" charset="0"/>
              </a:rPr>
              <a:t>then</a:t>
            </a:r>
          </a:p>
          <a:p>
            <a:pPr marL="1033463" lvl="3" indent="0">
              <a:spcBef>
                <a:spcPts val="400"/>
              </a:spcBef>
              <a:buNone/>
            </a:pPr>
            <a:r>
              <a:rPr lang="el-GR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π ← </a:t>
            </a:r>
            <a:r>
              <a:rPr lang="en-US" sz="1800" i="1" kern="0" dirty="0">
                <a:solidFill>
                  <a:srgbClr val="FF0000"/>
                </a:solidFill>
                <a:latin typeface="Calibri" panose="020F0502020204030204" pitchFamily="34" charset="0"/>
              </a:rPr>
              <a:t>Lookahead-Repair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g,π</a:t>
            </a:r>
            <a:r>
              <a:rPr lang="el-GR" sz="18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  <a:p>
            <a:pPr marL="1033463" lvl="3" indent="0">
              <a:spcBef>
                <a:spcPts val="400"/>
              </a:spcBef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if </a:t>
            </a:r>
            <a:r>
              <a:rPr lang="el-GR" sz="1800" kern="0" dirty="0">
                <a:latin typeface="Times New Roman" panose="02020603050405020304" pitchFamily="18" charset="0"/>
              </a:rPr>
              <a:t>π =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b="1" kern="0" dirty="0">
                <a:latin typeface="Times New Roman" panose="02020603050405020304" pitchFamily="18" charset="0"/>
              </a:rPr>
              <a:t>then return </a:t>
            </a:r>
            <a:r>
              <a:rPr lang="en-US" sz="1800" kern="0" dirty="0">
                <a:latin typeface="Calibri" panose="020F0502020204030204" pitchFamily="34" charset="0"/>
              </a:rPr>
              <a:t>failure</a:t>
            </a:r>
          </a:p>
          <a:p>
            <a:pPr marL="682625" lvl="2" indent="0">
              <a:spcBef>
                <a:spcPts val="40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 ←</a:t>
            </a:r>
            <a:r>
              <a:rPr lang="en-US" sz="1800" kern="0" dirty="0">
                <a:latin typeface="Calibri" panose="020F0502020204030204" pitchFamily="34" charset="0"/>
              </a:rPr>
              <a:t> pop-first-action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l-GR" sz="1800" kern="0" dirty="0">
                <a:latin typeface="Times New Roman" panose="02020603050405020304" pitchFamily="18" charset="0"/>
              </a:rPr>
              <a:t>π)</a:t>
            </a:r>
            <a:endParaRPr lang="en-US" sz="1800" dirty="0">
              <a:latin typeface="Calibri" panose="020F0502020204030204" pitchFamily="34" charset="0"/>
            </a:endParaRPr>
          </a:p>
          <a:p>
            <a:pPr marL="682625" lvl="2" indent="0">
              <a:spcBef>
                <a:spcPts val="400"/>
              </a:spcBef>
              <a:buNone/>
            </a:pPr>
            <a:r>
              <a:rPr lang="en-US" sz="1800" kern="0" dirty="0">
                <a:latin typeface="Calibri" panose="020F0502020204030204" pitchFamily="34" charset="0"/>
              </a:rPr>
              <a:t>perform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)</a:t>
            </a:r>
            <a:endParaRPr lang="en-US" sz="1800" kern="0" dirty="0"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6EF09D-2CDA-004B-A386-ABDCD00A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36" y="4131642"/>
            <a:ext cx="4051564" cy="20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60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AF82EE-4614-8048-9A3B-A5A968C4CD7C}"/>
              </a:ext>
            </a:extLst>
          </p:cNvPr>
          <p:cNvGrpSpPr/>
          <p:nvPr/>
        </p:nvGrpSpPr>
        <p:grpSpPr>
          <a:xfrm>
            <a:off x="6400748" y="1775327"/>
            <a:ext cx="4751667" cy="2099912"/>
            <a:chOff x="7124356" y="1017766"/>
            <a:chExt cx="4751667" cy="2099912"/>
          </a:xfrm>
        </p:grpSpPr>
        <p:pic>
          <p:nvPicPr>
            <p:cNvPr id="4" name="Picture 3" descr="receding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356" y="1017766"/>
              <a:ext cx="4751667" cy="179254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5E6BA72-6B81-4949-BBEA-89536820BB23}"/>
                </a:ext>
              </a:extLst>
            </p:cNvPr>
            <p:cNvSpPr/>
            <p:nvPr/>
          </p:nvSpPr>
          <p:spPr>
            <a:xfrm>
              <a:off x="10351881" y="1758778"/>
              <a:ext cx="1201687" cy="1358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136143-45F8-AA40-8B80-AE8835C6F736}"/>
                </a:ext>
              </a:extLst>
            </p:cNvPr>
            <p:cNvSpPr/>
            <p:nvPr/>
          </p:nvSpPr>
          <p:spPr>
            <a:xfrm>
              <a:off x="10069433" y="2152281"/>
              <a:ext cx="244347" cy="200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8839200" cy="658220"/>
          </a:xfrm>
        </p:spPr>
        <p:txBody>
          <a:bodyPr/>
          <a:lstStyle/>
          <a:p>
            <a:r>
              <a:rPr lang="en-US" dirty="0"/>
              <a:t>How to do Lookahead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751" y="560338"/>
            <a:ext cx="9697335" cy="62541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Some possibilities (can also combine these)</a:t>
            </a:r>
          </a:p>
          <a:p>
            <a:r>
              <a:rPr lang="en-US" b="1" dirty="0"/>
              <a:t>Full planning</a:t>
            </a:r>
            <a:r>
              <a:rPr lang="en-US" dirty="0"/>
              <a:t> (if the planner can solve the planning problem quickly enough)</a:t>
            </a:r>
          </a:p>
          <a:p>
            <a:r>
              <a:rPr lang="en-US" b="1" dirty="0"/>
              <a:t>Receding horizon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/>
              </a:rPr>
              <a:t>Modify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Lookahead</a:t>
            </a:r>
            <a:r>
              <a:rPr lang="en-US" dirty="0">
                <a:cs typeface="Times New Roman"/>
              </a:rPr>
              <a:t> to search just part of the way to </a:t>
            </a:r>
            <a:r>
              <a:rPr lang="en-US" i="1" dirty="0">
                <a:cs typeface="Times New Roman"/>
              </a:rPr>
              <a:t>g</a:t>
            </a:r>
            <a:endParaRPr lang="en-US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E.g.,</a:t>
            </a:r>
            <a:r>
              <a:rPr lang="en-US" i="1" dirty="0">
                <a:cs typeface="Times New Roman"/>
              </a:rPr>
              <a:t> </a:t>
            </a:r>
            <a:r>
              <a:rPr lang="en-US" dirty="0"/>
              <a:t>cut off search when one of the following </a:t>
            </a:r>
            <a:br>
              <a:rPr lang="en-US" dirty="0"/>
            </a:br>
            <a:r>
              <a:rPr lang="en-US" dirty="0"/>
              <a:t>exceeds a maximum threshold:</a:t>
            </a:r>
          </a:p>
          <a:p>
            <a:pPr lvl="2"/>
            <a:r>
              <a:rPr lang="en-US" dirty="0"/>
              <a:t>plan length, plan cost, computation time</a:t>
            </a:r>
          </a:p>
          <a:p>
            <a:r>
              <a:rPr lang="en-US" b="1" dirty="0"/>
              <a:t>Sampling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/>
              </a:rPr>
              <a:t>Modify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Lookahead</a:t>
            </a:r>
            <a:r>
              <a:rPr lang="en-US" dirty="0">
                <a:cs typeface="Times New Roman"/>
              </a:rPr>
              <a:t> to do a </a:t>
            </a:r>
            <a:r>
              <a:rPr lang="en-US" i="1" dirty="0">
                <a:cs typeface="Times New Roman"/>
              </a:rPr>
              <a:t>Monte Carlo rollout</a:t>
            </a:r>
          </a:p>
          <a:p>
            <a:pPr lvl="2"/>
            <a:r>
              <a:rPr lang="en-US" dirty="0">
                <a:cs typeface="Times New Roman"/>
              </a:rPr>
              <a:t>Depth-first search with random node selection and no backtracking</a:t>
            </a:r>
          </a:p>
          <a:p>
            <a:pPr lvl="1"/>
            <a:r>
              <a:rPr lang="en-US" dirty="0"/>
              <a:t>Call </a:t>
            </a:r>
            <a:r>
              <a:rPr lang="en-US" dirty="0">
                <a:latin typeface="Calibri" panose="020F0502020204030204" pitchFamily="34" charset="0"/>
              </a:rPr>
              <a:t>Lookahead </a:t>
            </a:r>
            <a:r>
              <a:rPr lang="en-US" dirty="0"/>
              <a:t>several times, choose the plan that looks best</a:t>
            </a:r>
          </a:p>
          <a:p>
            <a:pPr lvl="1"/>
            <a:r>
              <a:rPr lang="en-US" dirty="0"/>
              <a:t>Best-known example of this: the UCT algorithm (see Chapter 9)</a:t>
            </a:r>
          </a:p>
          <a:p>
            <a:r>
              <a:rPr lang="en-US" b="1" dirty="0" err="1"/>
              <a:t>Subgoaling</a:t>
            </a:r>
            <a:endParaRPr lang="en-US" b="1" dirty="0"/>
          </a:p>
          <a:p>
            <a:pPr lvl="1"/>
            <a:r>
              <a:rPr lang="en-US" dirty="0"/>
              <a:t>Tell </a:t>
            </a:r>
            <a:r>
              <a:rPr lang="en-US" dirty="0">
                <a:latin typeface="Calibri" panose="020F0502020204030204" pitchFamily="34" charset="0"/>
              </a:rPr>
              <a:t>Lookahead </a:t>
            </a:r>
            <a:r>
              <a:rPr lang="en-US" dirty="0"/>
              <a:t>to plan for some subgoal 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/>
              <a:t>, rather than </a:t>
            </a:r>
            <a:r>
              <a:rPr lang="en-US" i="1" dirty="0"/>
              <a:t>g</a:t>
            </a:r>
            <a:r>
              <a:rPr lang="en-US" dirty="0"/>
              <a:t> itself </a:t>
            </a:r>
            <a:r>
              <a:rPr lang="en-US" dirty="0">
                <a:cs typeface="Times New Roman"/>
              </a:rPr>
              <a:t> (see next page)</a:t>
            </a:r>
            <a:endParaRPr lang="en-US" i="1" dirty="0"/>
          </a:p>
          <a:p>
            <a:pPr lvl="1"/>
            <a:r>
              <a:rPr lang="en-US" dirty="0"/>
              <a:t>Once the actor has achieved 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/>
              <a:t>, tell </a:t>
            </a:r>
            <a:r>
              <a:rPr lang="en-US" dirty="0">
                <a:latin typeface="Calibri" panose="020F0502020204030204" pitchFamily="34" charset="0"/>
              </a:rPr>
              <a:t>Lookahead</a:t>
            </a:r>
            <a:r>
              <a:rPr lang="en-US" dirty="0"/>
              <a:t> to plan for the next subgoal </a:t>
            </a:r>
            <a:r>
              <a:rPr lang="en-US" i="1" dirty="0"/>
              <a:t>g</a:t>
            </a:r>
            <a:r>
              <a:rPr lang="en-US" baseline="-25000" dirty="0"/>
              <a:t>2</a:t>
            </a:r>
            <a:endParaRPr lang="en-US" b="1" i="1" dirty="0"/>
          </a:p>
          <a:p>
            <a:pPr lvl="1"/>
            <a:r>
              <a:rPr lang="en-US" dirty="0"/>
              <a:t>And so forth until the actor reaches </a:t>
            </a:r>
            <a:r>
              <a:rPr lang="en-US" i="1" dirty="0"/>
              <a:t>g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BB835A-AFD2-7D45-8594-CE56FBB47C08}"/>
              </a:ext>
            </a:extLst>
          </p:cNvPr>
          <p:cNvGrpSpPr/>
          <p:nvPr/>
        </p:nvGrpSpPr>
        <p:grpSpPr>
          <a:xfrm>
            <a:off x="8480097" y="4510324"/>
            <a:ext cx="2939146" cy="896659"/>
            <a:chOff x="6718384" y="1159879"/>
            <a:chExt cx="2939146" cy="896659"/>
          </a:xfrm>
        </p:grpSpPr>
        <p:sp>
          <p:nvSpPr>
            <p:cNvPr id="7" name="Isosceles Triangle 6"/>
            <p:cNvSpPr/>
            <p:nvPr/>
          </p:nvSpPr>
          <p:spPr bwMode="auto">
            <a:xfrm rot="1116936">
              <a:off x="6817951" y="1274345"/>
              <a:ext cx="966280" cy="782193"/>
            </a:xfrm>
            <a:prstGeom prst="triangle">
              <a:avLst>
                <a:gd name="adj" fmla="val 74762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 bwMode="auto">
            <a:xfrm rot="1116936">
              <a:off x="7752577" y="1215093"/>
              <a:ext cx="966280" cy="782193"/>
            </a:xfrm>
            <a:prstGeom prst="triangle">
              <a:avLst>
                <a:gd name="adj" fmla="val 74762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sp>
          <p:nvSpPr>
            <p:cNvPr id="9" name="Isosceles Triangle 8"/>
            <p:cNvSpPr/>
            <p:nvPr/>
          </p:nvSpPr>
          <p:spPr bwMode="auto">
            <a:xfrm rot="1116936">
              <a:off x="8691250" y="1159879"/>
              <a:ext cx="966280" cy="782193"/>
            </a:xfrm>
            <a:prstGeom prst="triangle">
              <a:avLst>
                <a:gd name="adj" fmla="val 74762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cxnSp>
          <p:nvCxnSpPr>
            <p:cNvPr id="13" name="Curved Connector 12"/>
            <p:cNvCxnSpPr>
              <a:stCxn id="7" idx="2"/>
              <a:endCxn id="9" idx="5"/>
            </p:cNvCxnSpPr>
            <p:nvPr/>
          </p:nvCxnSpPr>
          <p:spPr bwMode="auto">
            <a:xfrm rot="5400000" flipH="1" flipV="1">
              <a:off x="8009755" y="374907"/>
              <a:ext cx="215571" cy="2798314"/>
            </a:xfrm>
            <a:prstGeom prst="curvedConnector4">
              <a:avLst>
                <a:gd name="adj1" fmla="val 34898"/>
                <a:gd name="adj2" fmla="val 68476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54AD05-F4CC-8C45-AC06-7DD62F85F016}"/>
              </a:ext>
            </a:extLst>
          </p:cNvPr>
          <p:cNvGrpSpPr/>
          <p:nvPr/>
        </p:nvGrpSpPr>
        <p:grpSpPr>
          <a:xfrm>
            <a:off x="8771729" y="3751973"/>
            <a:ext cx="2286307" cy="906988"/>
            <a:chOff x="7892131" y="5193413"/>
            <a:chExt cx="2286307" cy="9069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0A2AAF-FADB-E640-AB87-44647134CA25}"/>
                </a:ext>
              </a:extLst>
            </p:cNvPr>
            <p:cNvGrpSpPr/>
            <p:nvPr/>
          </p:nvGrpSpPr>
          <p:grpSpPr>
            <a:xfrm>
              <a:off x="7905380" y="5193413"/>
              <a:ext cx="2116613" cy="496922"/>
              <a:chOff x="4454091" y="1969289"/>
              <a:chExt cx="2116613" cy="49692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6AC7FE9-34C0-AF48-92B4-1396F0ACE749}"/>
                  </a:ext>
                </a:extLst>
              </p:cNvPr>
              <p:cNvCxnSpPr/>
              <p:nvPr/>
            </p:nvCxnSpPr>
            <p:spPr bwMode="auto">
              <a:xfrm flipV="1">
                <a:off x="4454091" y="2162537"/>
                <a:ext cx="524552" cy="30367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AC11E56-7772-4143-A6F7-2034BEB7EA79}"/>
                  </a:ext>
                </a:extLst>
              </p:cNvPr>
              <p:cNvCxnSpPr/>
              <p:nvPr/>
            </p:nvCxnSpPr>
            <p:spPr bwMode="auto">
              <a:xfrm>
                <a:off x="4951035" y="2162537"/>
                <a:ext cx="579768" cy="1840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B124D5B-771D-9B48-BE32-AF2805C43E9C}"/>
                  </a:ext>
                </a:extLst>
              </p:cNvPr>
              <p:cNvCxnSpPr/>
              <p:nvPr/>
            </p:nvCxnSpPr>
            <p:spPr bwMode="auto">
              <a:xfrm flipV="1">
                <a:off x="5530803" y="1969289"/>
                <a:ext cx="487742" cy="19324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B490427-779A-C645-A15A-BEF65FDF9561}"/>
                  </a:ext>
                </a:extLst>
              </p:cNvPr>
              <p:cNvCxnSpPr/>
              <p:nvPr/>
            </p:nvCxnSpPr>
            <p:spPr bwMode="auto">
              <a:xfrm>
                <a:off x="5996093" y="1974451"/>
                <a:ext cx="574611" cy="40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386A32-ADC6-6B42-A0BC-797905A06046}"/>
                </a:ext>
              </a:extLst>
            </p:cNvPr>
            <p:cNvGrpSpPr/>
            <p:nvPr/>
          </p:nvGrpSpPr>
          <p:grpSpPr>
            <a:xfrm flipV="1">
              <a:off x="7892131" y="5709866"/>
              <a:ext cx="2153424" cy="390535"/>
              <a:chOff x="4454091" y="2075676"/>
              <a:chExt cx="2153424" cy="39053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76ECBD-74F9-1049-A18A-AFD5C33BA7EB}"/>
                  </a:ext>
                </a:extLst>
              </p:cNvPr>
              <p:cNvCxnSpPr/>
              <p:nvPr/>
            </p:nvCxnSpPr>
            <p:spPr bwMode="auto">
              <a:xfrm flipV="1">
                <a:off x="4454091" y="2263761"/>
                <a:ext cx="552160" cy="2024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4444019-2B3A-D64A-A8D9-6FEB128466D6}"/>
                  </a:ext>
                </a:extLst>
              </p:cNvPr>
              <p:cNvCxnSpPr/>
              <p:nvPr/>
            </p:nvCxnSpPr>
            <p:spPr bwMode="auto">
              <a:xfrm>
                <a:off x="4983800" y="2268923"/>
                <a:ext cx="495833" cy="143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891F9F1-76CA-E44E-B218-2E50AD1C2B95}"/>
                  </a:ext>
                </a:extLst>
              </p:cNvPr>
              <p:cNvCxnSpPr/>
              <p:nvPr/>
            </p:nvCxnSpPr>
            <p:spPr bwMode="auto">
              <a:xfrm flipV="1">
                <a:off x="5471542" y="2075676"/>
                <a:ext cx="552160" cy="2024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82BEBE4-255D-E34C-A4B8-9EB5F9524716}"/>
                  </a:ext>
                </a:extLst>
              </p:cNvPr>
              <p:cNvCxnSpPr/>
              <p:nvPr/>
            </p:nvCxnSpPr>
            <p:spPr bwMode="auto">
              <a:xfrm>
                <a:off x="6032904" y="2075676"/>
                <a:ext cx="574611" cy="40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65A260-622D-0944-9B8E-B608B8C2EC2F}"/>
                </a:ext>
              </a:extLst>
            </p:cNvPr>
            <p:cNvGrpSpPr/>
            <p:nvPr/>
          </p:nvGrpSpPr>
          <p:grpSpPr>
            <a:xfrm>
              <a:off x="7932987" y="5579910"/>
              <a:ext cx="2125816" cy="165641"/>
              <a:chOff x="4375312" y="2203385"/>
              <a:chExt cx="2125816" cy="16564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C6A1990-871F-AF42-8037-035F6A26862C}"/>
                  </a:ext>
                </a:extLst>
              </p:cNvPr>
              <p:cNvCxnSpPr/>
              <p:nvPr/>
            </p:nvCxnSpPr>
            <p:spPr bwMode="auto">
              <a:xfrm flipV="1">
                <a:off x="4375312" y="2203385"/>
                <a:ext cx="607376" cy="11963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A442E81-4C83-894B-ABE0-9CFDED9E2FA4}"/>
                  </a:ext>
                </a:extLst>
              </p:cNvPr>
              <p:cNvCxnSpPr/>
              <p:nvPr/>
            </p:nvCxnSpPr>
            <p:spPr bwMode="auto">
              <a:xfrm>
                <a:off x="4964283" y="2209089"/>
                <a:ext cx="511304" cy="11559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22E969-A3C7-A04A-B62F-8414AFA31866}"/>
                  </a:ext>
                </a:extLst>
              </p:cNvPr>
              <p:cNvCxnSpPr/>
              <p:nvPr/>
            </p:nvCxnSpPr>
            <p:spPr bwMode="auto">
              <a:xfrm>
                <a:off x="5462339" y="2333341"/>
                <a:ext cx="514237" cy="1728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5E5DE34-C354-0D49-B104-211644832C4C}"/>
                  </a:ext>
                </a:extLst>
              </p:cNvPr>
              <p:cNvCxnSpPr/>
              <p:nvPr/>
            </p:nvCxnSpPr>
            <p:spPr bwMode="auto">
              <a:xfrm>
                <a:off x="5967374" y="2341420"/>
                <a:ext cx="533754" cy="2760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5363D62-6138-E946-A95F-3D20B27E7E9E}"/>
                </a:ext>
              </a:extLst>
            </p:cNvPr>
            <p:cNvGrpSpPr/>
            <p:nvPr/>
          </p:nvGrpSpPr>
          <p:grpSpPr>
            <a:xfrm>
              <a:off x="9029216" y="5391825"/>
              <a:ext cx="1149222" cy="525654"/>
              <a:chOff x="6148493" y="2029667"/>
              <a:chExt cx="1149222" cy="52565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205242F-25D5-7040-8051-BE099CEAE54A}"/>
                  </a:ext>
                </a:extLst>
              </p:cNvPr>
              <p:cNvCxnSpPr/>
              <p:nvPr/>
            </p:nvCxnSpPr>
            <p:spPr bwMode="auto">
              <a:xfrm flipV="1">
                <a:off x="6161741" y="2029667"/>
                <a:ext cx="524552" cy="30367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D7DD1B6-A9CC-5B4E-A407-12D89F89E0EE}"/>
                  </a:ext>
                </a:extLst>
              </p:cNvPr>
              <p:cNvCxnSpPr/>
              <p:nvPr/>
            </p:nvCxnSpPr>
            <p:spPr bwMode="auto">
              <a:xfrm>
                <a:off x="6658685" y="2029667"/>
                <a:ext cx="579768" cy="1840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B91A5EC-3037-9840-9300-91B5E8CDCE84}"/>
                  </a:ext>
                </a:extLst>
              </p:cNvPr>
              <p:cNvCxnSpPr/>
              <p:nvPr/>
            </p:nvCxnSpPr>
            <p:spPr bwMode="auto">
              <a:xfrm>
                <a:off x="6148493" y="2352871"/>
                <a:ext cx="552160" cy="2024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8897857-C12B-8F4F-8928-AEE829568783}"/>
                  </a:ext>
                </a:extLst>
              </p:cNvPr>
              <p:cNvCxnSpPr/>
              <p:nvPr/>
            </p:nvCxnSpPr>
            <p:spPr bwMode="auto">
              <a:xfrm flipV="1">
                <a:off x="6678202" y="2535792"/>
                <a:ext cx="495833" cy="1436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D13B2E0-6F19-3B44-8A49-BD78D883CE08}"/>
                  </a:ext>
                </a:extLst>
              </p:cNvPr>
              <p:cNvCxnSpPr/>
              <p:nvPr/>
            </p:nvCxnSpPr>
            <p:spPr bwMode="auto">
              <a:xfrm flipV="1">
                <a:off x="6189349" y="2171739"/>
                <a:ext cx="583814" cy="17080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DB37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C3D9D3-44FD-2443-82F5-84E577A9D938}"/>
                  </a:ext>
                </a:extLst>
              </p:cNvPr>
              <p:cNvCxnSpPr/>
              <p:nvPr/>
            </p:nvCxnSpPr>
            <p:spPr bwMode="auto">
              <a:xfrm>
                <a:off x="6754758" y="2180942"/>
                <a:ext cx="542957" cy="4601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DB37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40595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Section 2.1. State-Transition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State-transition system</a:t>
            </a:r>
            <a:r>
              <a:rPr lang="en-US" dirty="0"/>
              <a:t> or </a:t>
            </a:r>
            <a:r>
              <a:rPr lang="en-US" i="1" dirty="0"/>
              <a:t>classical planning domain</a:t>
            </a:r>
            <a:r>
              <a:rPr lang="en-US" dirty="0"/>
              <a:t>:</a:t>
            </a:r>
          </a:p>
          <a:p>
            <a:pPr>
              <a:spcAft>
                <a:spcPts val="600"/>
              </a:spcAft>
            </a:pPr>
            <a:r>
              <a:rPr lang="el-GR" dirty="0"/>
              <a:t>Σ = (</a:t>
            </a:r>
            <a:r>
              <a:rPr lang="el-GR" i="1" dirty="0" err="1"/>
              <a:t>S,A,</a:t>
            </a:r>
            <a:r>
              <a:rPr lang="el-GR" dirty="0" err="1"/>
              <a:t>γ</a:t>
            </a:r>
            <a:r>
              <a:rPr lang="en-US" dirty="0"/>
              <a:t>,cost)   or </a:t>
            </a:r>
            <a:r>
              <a:rPr lang="el-GR" dirty="0"/>
              <a:t> 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i="1" dirty="0" err="1"/>
              <a:t>S,A,</a:t>
            </a:r>
            <a:r>
              <a:rPr lang="el-GR" dirty="0" err="1"/>
              <a:t>γ</a:t>
            </a:r>
            <a:r>
              <a:rPr lang="en-US" dirty="0"/>
              <a:t>)</a:t>
            </a:r>
            <a:endParaRPr lang="en-US" baseline="-25000" dirty="0">
              <a:latin typeface="Times New Roman" charset="0"/>
              <a:sym typeface="Symbol" charset="0"/>
            </a:endParaRPr>
          </a:p>
          <a:p>
            <a:pPr lvl="1"/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dirty="0">
                <a:latin typeface="Times New Roman" charset="0"/>
                <a:sym typeface="Symbol" charset="0"/>
              </a:rPr>
              <a:t>  -  finite set of </a:t>
            </a:r>
            <a:r>
              <a:rPr lang="en-US" i="1" dirty="0">
                <a:latin typeface="Times New Roman" charset="0"/>
                <a:sym typeface="Symbol" charset="0"/>
              </a:rPr>
              <a:t>states</a:t>
            </a:r>
            <a:endParaRPr lang="en-US" dirty="0">
              <a:latin typeface="Times New Roman" charset="0"/>
              <a:sym typeface="Symbol" charset="0"/>
            </a:endParaRPr>
          </a:p>
          <a:p>
            <a:pPr lvl="1"/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  -  finite set of </a:t>
            </a:r>
            <a:r>
              <a:rPr lang="en-US" i="1" dirty="0">
                <a:latin typeface="Times New Roman" charset="0"/>
                <a:sym typeface="Symbol" charset="0"/>
              </a:rPr>
              <a:t>actions</a:t>
            </a:r>
          </a:p>
          <a:p>
            <a:pPr lvl="1"/>
            <a:r>
              <a:rPr lang="el-GR" dirty="0"/>
              <a:t>γ</a:t>
            </a:r>
            <a:r>
              <a:rPr lang="en-US" dirty="0"/>
              <a:t>: </a:t>
            </a:r>
            <a:r>
              <a:rPr lang="en-US" i="1" dirty="0"/>
              <a:t>S</a:t>
            </a:r>
            <a:r>
              <a:rPr lang="en-US" dirty="0"/>
              <a:t>×</a:t>
            </a:r>
            <a:r>
              <a:rPr lang="en-US" i="1" dirty="0"/>
              <a:t>A</a:t>
            </a:r>
            <a:r>
              <a:rPr lang="en-US" dirty="0"/>
              <a:t> → </a:t>
            </a:r>
            <a:r>
              <a:rPr lang="en-US" i="1" dirty="0"/>
              <a:t>S</a:t>
            </a:r>
            <a:r>
              <a:rPr lang="en-US" dirty="0"/>
              <a:t>  </a:t>
            </a:r>
          </a:p>
          <a:p>
            <a:pPr marL="690562" lvl="2" indent="0">
              <a:buNone/>
            </a:pPr>
            <a:r>
              <a:rPr lang="en-US" i="1" dirty="0"/>
              <a:t>prediction </a:t>
            </a:r>
            <a:r>
              <a:rPr lang="en-US" dirty="0"/>
              <a:t>(or </a:t>
            </a:r>
            <a:r>
              <a:rPr lang="en-US" i="1" dirty="0"/>
              <a:t>state-transition</a:t>
            </a:r>
            <a:r>
              <a:rPr lang="en-US" dirty="0"/>
              <a:t>) function</a:t>
            </a:r>
          </a:p>
          <a:p>
            <a:pPr lvl="2"/>
            <a:r>
              <a:rPr lang="en-US" i="1" dirty="0"/>
              <a:t>partial</a:t>
            </a:r>
            <a:r>
              <a:rPr lang="en-US" dirty="0"/>
              <a:t> function: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is not necessarily defined for every (</a:t>
            </a:r>
            <a:r>
              <a:rPr lang="en-US" i="1" dirty="0" err="1"/>
              <a:t>s,a</a:t>
            </a:r>
            <a:r>
              <a:rPr lang="en-US" dirty="0"/>
              <a:t>)</a:t>
            </a:r>
          </a:p>
          <a:p>
            <a:pPr lvl="3"/>
            <a:r>
              <a:rPr lang="en-US" i="1" dirty="0"/>
              <a:t>a</a:t>
            </a:r>
            <a:r>
              <a:rPr lang="en-US" dirty="0"/>
              <a:t> is </a:t>
            </a:r>
            <a:r>
              <a:rPr lang="en-US" i="1" dirty="0"/>
              <a:t>applicable</a:t>
            </a:r>
            <a:r>
              <a:rPr lang="en-US" dirty="0"/>
              <a:t> in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is defined</a:t>
            </a:r>
            <a:endParaRPr lang="en-US" i="1" dirty="0"/>
          </a:p>
          <a:p>
            <a:pPr lvl="3">
              <a:tabLst>
                <a:tab pos="517525" algn="l"/>
              </a:tabLst>
            </a:pPr>
            <a:r>
              <a:rPr lang="en-US" dirty="0"/>
              <a:t>Domain(</a:t>
            </a:r>
            <a:r>
              <a:rPr lang="en-US" i="1" dirty="0"/>
              <a:t>a</a:t>
            </a:r>
            <a:r>
              <a:rPr lang="en-US" dirty="0"/>
              <a:t>) = {</a:t>
            </a:r>
            <a:r>
              <a:rPr lang="en-US" i="1" dirty="0"/>
              <a:t>s </a:t>
            </a:r>
            <a:r>
              <a:rPr lang="en-US" dirty="0"/>
              <a:t>∈ </a:t>
            </a:r>
            <a:r>
              <a:rPr lang="en-US" i="1" dirty="0">
                <a:latin typeface="Times New Roman" charset="0"/>
                <a:cs typeface="Calibri"/>
                <a:sym typeface="Symbol" charset="0"/>
              </a:rPr>
              <a:t>S</a:t>
            </a:r>
            <a:r>
              <a:rPr lang="en-US" dirty="0">
                <a:cs typeface="Calibri"/>
                <a:sym typeface="Symbol" charset="0"/>
              </a:rPr>
              <a:t> </a:t>
            </a:r>
            <a:r>
              <a:rPr lang="en-US" dirty="0">
                <a:latin typeface="Times New Roman Regular" charset="0"/>
                <a:cs typeface="Calibri"/>
                <a:sym typeface="Symbol" charset="0"/>
              </a:rPr>
              <a:t>|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dirty="0"/>
              <a:t> is applicable in </a:t>
            </a:r>
            <a:r>
              <a:rPr lang="en-US" i="1" dirty="0"/>
              <a:t>s</a:t>
            </a:r>
            <a:r>
              <a:rPr lang="en-US" dirty="0"/>
              <a:t>}</a:t>
            </a:r>
            <a:endParaRPr lang="en-US" i="1" dirty="0"/>
          </a:p>
          <a:p>
            <a:pPr lvl="3">
              <a:tabLst>
                <a:tab pos="517525" algn="l"/>
              </a:tabLst>
            </a:pPr>
            <a:r>
              <a:rPr lang="fr-FR" dirty="0"/>
              <a:t>Range(</a:t>
            </a:r>
            <a:r>
              <a:rPr lang="fr-FR" i="1" dirty="0"/>
              <a:t>a</a:t>
            </a:r>
            <a:r>
              <a:rPr lang="fr-FR" dirty="0"/>
              <a:t>) = {</a:t>
            </a: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 err="1"/>
              <a:t>s</a:t>
            </a:r>
            <a:r>
              <a:rPr lang="fr-FR" dirty="0" err="1"/>
              <a:t>,</a:t>
            </a:r>
            <a:r>
              <a:rPr lang="fr-FR" i="1" dirty="0" err="1"/>
              <a:t>a</a:t>
            </a:r>
            <a:r>
              <a:rPr lang="fr-FR" dirty="0"/>
              <a:t>) </a:t>
            </a:r>
            <a:r>
              <a:rPr lang="en-US" dirty="0">
                <a:latin typeface="Times New Roman Regular" charset="0"/>
                <a:cs typeface="Calibri"/>
                <a:sym typeface="Symbol" charset="0"/>
              </a:rPr>
              <a:t>|</a:t>
            </a:r>
            <a:r>
              <a:rPr lang="fr-FR" dirty="0"/>
              <a:t> </a:t>
            </a:r>
            <a:r>
              <a:rPr lang="fr-FR" i="1" dirty="0"/>
              <a:t>s </a:t>
            </a:r>
            <a:r>
              <a:rPr lang="fr-FR" dirty="0"/>
              <a:t>∈ Domain(</a:t>
            </a:r>
            <a:r>
              <a:rPr lang="fr-FR" i="1" dirty="0"/>
              <a:t>a</a:t>
            </a:r>
            <a:r>
              <a:rPr lang="fr-FR" dirty="0"/>
              <a:t>)}</a:t>
            </a:r>
          </a:p>
          <a:p>
            <a:pPr lvl="1">
              <a:tabLst>
                <a:tab pos="517525" algn="l"/>
              </a:tabLst>
            </a:pPr>
            <a:r>
              <a:rPr lang="en-US" dirty="0"/>
              <a:t>cost: </a:t>
            </a:r>
            <a:r>
              <a:rPr lang="en-US" i="1" dirty="0"/>
              <a:t>S</a:t>
            </a:r>
            <a:r>
              <a:rPr lang="en-US" dirty="0"/>
              <a:t>×</a:t>
            </a:r>
            <a:r>
              <a:rPr lang="en-US" i="1" dirty="0"/>
              <a:t>A</a:t>
            </a:r>
            <a:r>
              <a:rPr lang="en-US" dirty="0"/>
              <a:t> → </a:t>
            </a:r>
            <a:r>
              <a:rPr lang="en-US" dirty="0">
                <a:latin typeface="Monotype Corsiva" panose="03010101010201010101" pitchFamily="66" charset="0"/>
              </a:rPr>
              <a:t>ℝ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    or    cost: </a:t>
            </a:r>
            <a:r>
              <a:rPr lang="en-US" i="1" dirty="0"/>
              <a:t>A</a:t>
            </a:r>
            <a:r>
              <a:rPr lang="en-US" dirty="0"/>
              <a:t> → </a:t>
            </a:r>
            <a:r>
              <a:rPr lang="en-US" dirty="0">
                <a:latin typeface="Monotype Corsiva" panose="03010101010201010101" pitchFamily="66" charset="0"/>
              </a:rPr>
              <a:t>ℝ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endParaRPr lang="en-US" dirty="0">
              <a:latin typeface="Times New Roman" panose="02020603050405020304" pitchFamily="18" charset="0"/>
            </a:endParaRPr>
          </a:p>
          <a:p>
            <a:pPr lvl="2">
              <a:tabLst>
                <a:tab pos="517525" algn="l"/>
              </a:tabLst>
            </a:pPr>
            <a:r>
              <a:rPr lang="en-US" dirty="0"/>
              <a:t>optional; default is cost(</a:t>
            </a:r>
            <a:r>
              <a:rPr lang="en-US" i="1" dirty="0"/>
              <a:t>a</a:t>
            </a:r>
            <a:r>
              <a:rPr lang="en-US" dirty="0"/>
              <a:t>) ≡ 1</a:t>
            </a:r>
          </a:p>
          <a:p>
            <a:pPr lvl="2">
              <a:tabLst>
                <a:tab pos="517525" algn="l"/>
              </a:tabLst>
            </a:pPr>
            <a:r>
              <a:rPr lang="en-US" dirty="0"/>
              <a:t>money, time, something else </a:t>
            </a:r>
            <a:br>
              <a:rPr lang="en-US" dirty="0"/>
            </a:br>
            <a:endParaRPr lang="fr-FR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A6351-5F7C-E547-B6F3-47866D45F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tabLst>
                <a:tab pos="517525" algn="l"/>
              </a:tabLst>
            </a:pPr>
            <a:r>
              <a:rPr lang="fr-FR" i="1" dirty="0"/>
              <a:t>plan</a:t>
            </a:r>
            <a:r>
              <a:rPr lang="fr-FR" dirty="0"/>
              <a:t>: </a:t>
            </a:r>
          </a:p>
          <a:p>
            <a:pPr lvl="1">
              <a:tabLst>
                <a:tab pos="517525" algn="l"/>
              </a:tabLst>
            </a:pPr>
            <a:r>
              <a:rPr lang="fr-FR" dirty="0"/>
              <a:t>a </a:t>
            </a:r>
            <a:r>
              <a:rPr lang="fr-FR" dirty="0" err="1"/>
              <a:t>sequence</a:t>
            </a:r>
            <a:r>
              <a:rPr lang="fr-FR" dirty="0"/>
              <a:t> of actions </a:t>
            </a:r>
            <a:r>
              <a:rPr lang="fr-FR" i="1" dirty="0"/>
              <a:t>π</a:t>
            </a:r>
            <a:r>
              <a:rPr lang="fr-FR" dirty="0"/>
              <a:t> = ⟨</a:t>
            </a:r>
            <a:r>
              <a:rPr lang="fr-FR" i="1" dirty="0"/>
              <a:t>a</a:t>
            </a:r>
            <a:r>
              <a:rPr lang="fr-FR" baseline="-25000" dirty="0"/>
              <a:t>1</a:t>
            </a:r>
            <a:r>
              <a:rPr lang="fr-FR" dirty="0"/>
              <a:t>, …, </a:t>
            </a:r>
            <a:r>
              <a:rPr lang="fr-FR" i="1" dirty="0"/>
              <a:t>a</a:t>
            </a:r>
            <a:r>
              <a:rPr lang="fr-FR" i="1" baseline="-25000" dirty="0"/>
              <a:t>n</a:t>
            </a:r>
            <a:r>
              <a:rPr lang="fr-FR" dirty="0"/>
              <a:t>⟩</a:t>
            </a:r>
            <a:endParaRPr lang="fr-FR" i="1" dirty="0"/>
          </a:p>
          <a:p>
            <a:pPr>
              <a:tabLst>
                <a:tab pos="517525" algn="l"/>
              </a:tabLst>
            </a:pPr>
            <a:r>
              <a:rPr lang="fr-FR" dirty="0"/>
              <a:t>π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i="1" dirty="0"/>
              <a:t>applicable </a:t>
            </a:r>
            <a:r>
              <a:rPr lang="fr-FR" dirty="0"/>
              <a:t>in 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 if the actions are applicable in the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err="1"/>
              <a:t>given</a:t>
            </a:r>
            <a:endParaRPr lang="fr-FR" dirty="0"/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i="1" dirty="0"/>
              <a:t>, a</a:t>
            </a:r>
            <a:r>
              <a:rPr lang="fr-FR" baseline="-25000" dirty="0"/>
              <a:t>1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baseline="-25000" dirty="0"/>
              <a:t>1</a:t>
            </a:r>
            <a:endParaRPr lang="fr-FR" dirty="0"/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1</a:t>
            </a:r>
            <a:r>
              <a:rPr lang="fr-FR" i="1" dirty="0"/>
              <a:t>, a</a:t>
            </a:r>
            <a:r>
              <a:rPr lang="fr-FR" baseline="-25000" dirty="0"/>
              <a:t>2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baseline="-25000" dirty="0"/>
              <a:t>2</a:t>
            </a:r>
            <a:endParaRPr lang="fr-FR" dirty="0"/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/>
              <a:t>…</a:t>
            </a:r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i="1" baseline="-25000" dirty="0"/>
              <a:t>n</a:t>
            </a:r>
            <a:r>
              <a:rPr lang="fr-FR" baseline="-25000" dirty="0"/>
              <a:t>–1</a:t>
            </a:r>
            <a:r>
              <a:rPr lang="fr-FR" i="1" dirty="0"/>
              <a:t>, a</a:t>
            </a:r>
            <a:r>
              <a:rPr lang="fr-FR" i="1" baseline="-25000" dirty="0"/>
              <a:t>n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i="1" baseline="-25000" dirty="0"/>
              <a:t>n</a:t>
            </a:r>
            <a:endParaRPr lang="fr-FR" dirty="0"/>
          </a:p>
          <a:p>
            <a:pPr lvl="1">
              <a:tabLst>
                <a:tab pos="517525" algn="l"/>
              </a:tabLst>
            </a:pPr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case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, </a:t>
            </a:r>
            <a:r>
              <a:rPr lang="fr-FR" i="1" dirty="0"/>
              <a:t>π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i="1" baseline="-25000" dirty="0"/>
              <a:t>n</a:t>
            </a:r>
            <a:br>
              <a:rPr lang="fr-FR" i="1" baseline="-25000" dirty="0"/>
            </a:br>
            <a:endParaRPr lang="fr-FR" baseline="-25000" dirty="0"/>
          </a:p>
          <a:p>
            <a:pPr>
              <a:tabLst>
                <a:tab pos="517525" algn="l"/>
              </a:tabLst>
            </a:pPr>
            <a:r>
              <a:rPr lang="fr-FR" i="1" dirty="0" err="1"/>
              <a:t>Classical</a:t>
            </a:r>
            <a:r>
              <a:rPr lang="fr-FR" i="1" dirty="0"/>
              <a:t> planning </a:t>
            </a:r>
            <a:r>
              <a:rPr lang="fr-FR" i="1" dirty="0" err="1"/>
              <a:t>problem</a:t>
            </a:r>
            <a:r>
              <a:rPr lang="fr-FR" dirty="0"/>
              <a:t>: </a:t>
            </a:r>
          </a:p>
          <a:p>
            <a:pPr lvl="1">
              <a:tabLst>
                <a:tab pos="517525" algn="l"/>
              </a:tabLst>
            </a:pPr>
            <a:r>
              <a:rPr lang="fr-FR" i="1" dirty="0"/>
              <a:t>P</a:t>
            </a:r>
            <a:r>
              <a:rPr lang="fr-FR" dirty="0"/>
              <a:t> = (</a:t>
            </a:r>
            <a:r>
              <a:rPr lang="el-GR" dirty="0"/>
              <a:t>Σ</a:t>
            </a:r>
            <a:r>
              <a:rPr lang="fr-FR" dirty="0"/>
              <a:t>,</a:t>
            </a:r>
            <a:r>
              <a:rPr lang="fr-FR" baseline="-25000" dirty="0"/>
              <a:t> 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,</a:t>
            </a:r>
            <a:r>
              <a:rPr lang="fr-FR" baseline="-25000" dirty="0"/>
              <a:t> </a:t>
            </a:r>
            <a:r>
              <a:rPr lang="fr-FR" i="1" dirty="0" err="1"/>
              <a:t>S</a:t>
            </a:r>
            <a:r>
              <a:rPr lang="fr-FR" i="1" baseline="-25000" dirty="0" err="1"/>
              <a:t>g</a:t>
            </a:r>
            <a:r>
              <a:rPr lang="fr-FR" dirty="0"/>
              <a:t>)</a:t>
            </a:r>
          </a:p>
          <a:p>
            <a:pPr lvl="1">
              <a:tabLst>
                <a:tab pos="517525" algn="l"/>
              </a:tabLst>
            </a:pPr>
            <a:r>
              <a:rPr lang="fr-FR" dirty="0"/>
              <a:t>planning </a:t>
            </a:r>
            <a:r>
              <a:rPr lang="fr-FR" dirty="0" err="1"/>
              <a:t>domain</a:t>
            </a:r>
            <a:r>
              <a:rPr lang="fr-FR" dirty="0"/>
              <a:t>, initial state, set of goal states</a:t>
            </a:r>
          </a:p>
          <a:p>
            <a:pPr>
              <a:tabLst>
                <a:tab pos="517525" algn="l"/>
              </a:tabLst>
            </a:pPr>
            <a:r>
              <a:rPr lang="fr-FR" i="1" dirty="0"/>
              <a:t>Solution</a:t>
            </a:r>
            <a:r>
              <a:rPr lang="fr-FR" dirty="0"/>
              <a:t> for </a:t>
            </a:r>
            <a:r>
              <a:rPr lang="fr-FR" i="1" dirty="0"/>
              <a:t>P</a:t>
            </a:r>
            <a:r>
              <a:rPr lang="fr-FR" dirty="0"/>
              <a:t>: </a:t>
            </a:r>
          </a:p>
          <a:p>
            <a:pPr lvl="1">
              <a:tabLst>
                <a:tab pos="517525" algn="l"/>
              </a:tabLst>
            </a:pPr>
            <a:r>
              <a:rPr lang="fr-FR" dirty="0"/>
              <a:t>a</a:t>
            </a:r>
            <a:r>
              <a:rPr lang="fr-FR" i="1" dirty="0"/>
              <a:t> </a:t>
            </a:r>
            <a:r>
              <a:rPr lang="fr-FR" dirty="0"/>
              <a:t>plan </a:t>
            </a:r>
            <a:r>
              <a:rPr lang="fr-FR" i="1" dirty="0"/>
              <a:t>π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,</a:t>
            </a:r>
            <a:r>
              <a:rPr lang="fr-FR" i="1" dirty="0"/>
              <a:t>π</a:t>
            </a:r>
            <a:r>
              <a:rPr lang="fr-FR" dirty="0"/>
              <a:t>) ∈ </a:t>
            </a:r>
            <a:r>
              <a:rPr lang="fr-FR" i="1" dirty="0" err="1"/>
              <a:t>S</a:t>
            </a:r>
            <a:r>
              <a:rPr lang="fr-FR" i="1" baseline="-25000" dirty="0" err="1"/>
              <a:t>g</a:t>
            </a:r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60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08738"/>
            <a:ext cx="4178299" cy="619360"/>
          </a:xfrm>
        </p:spPr>
        <p:txBody>
          <a:bodyPr>
            <a:normAutofit/>
          </a:bodyPr>
          <a:lstStyle/>
          <a:p>
            <a:r>
              <a:rPr lang="en-US" dirty="0" err="1"/>
              <a:t>Subgoaling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95" y="879274"/>
            <a:ext cx="7887677" cy="5746220"/>
          </a:xfrm>
        </p:spPr>
        <p:txBody>
          <a:bodyPr>
            <a:normAutofit/>
          </a:bodyPr>
          <a:lstStyle/>
          <a:p>
            <a:r>
              <a:rPr lang="en-US" b="1" dirty="0" err="1"/>
              <a:t>Killzone</a:t>
            </a:r>
            <a:r>
              <a:rPr lang="en-US" b="1" dirty="0"/>
              <a:t> 2</a:t>
            </a:r>
          </a:p>
          <a:p>
            <a:pPr lvl="1"/>
            <a:r>
              <a:rPr lang="en-US" dirty="0"/>
              <a:t>“First-person shooter” game, ≈ 2009</a:t>
            </a:r>
          </a:p>
          <a:p>
            <a:pPr lvl="1"/>
            <a:r>
              <a:rPr lang="en-US" dirty="0"/>
              <a:t>widely acclaimed at the time</a:t>
            </a:r>
          </a:p>
          <a:p>
            <a:r>
              <a:rPr lang="en-US" dirty="0"/>
              <a:t>Special-purpose AI planner </a:t>
            </a:r>
          </a:p>
          <a:p>
            <a:pPr lvl="1"/>
            <a:r>
              <a:rPr lang="en-US" dirty="0"/>
              <a:t>Plans enemy actions at the squad level</a:t>
            </a:r>
          </a:p>
          <a:p>
            <a:pPr lvl="2"/>
            <a:r>
              <a:rPr lang="en-US" dirty="0"/>
              <a:t>Subproblems; plans are maybe 4–6 actions long</a:t>
            </a:r>
          </a:p>
          <a:p>
            <a:pPr lvl="1"/>
            <a:r>
              <a:rPr lang="en-US" dirty="0"/>
              <a:t>Different planning algorithm from</a:t>
            </a:r>
            <a:br>
              <a:rPr lang="en-US" dirty="0"/>
            </a:br>
            <a:r>
              <a:rPr lang="en-US" dirty="0"/>
              <a:t>what we’ve discussed so far</a:t>
            </a:r>
          </a:p>
          <a:p>
            <a:pPr lvl="3"/>
            <a:r>
              <a:rPr lang="en-US" dirty="0"/>
              <a:t>HTN planning (see Part II)</a:t>
            </a:r>
          </a:p>
          <a:p>
            <a:pPr lvl="2"/>
            <a:r>
              <a:rPr lang="en-US" dirty="0"/>
              <a:t>Quickly generates a plan for a </a:t>
            </a:r>
            <a:r>
              <a:rPr lang="en-US" dirty="0" err="1"/>
              <a:t>subgoal</a:t>
            </a:r>
            <a:endParaRPr lang="en-US" dirty="0"/>
          </a:p>
          <a:p>
            <a:pPr lvl="2"/>
            <a:r>
              <a:rPr lang="en-US" dirty="0" err="1"/>
              <a:t>Replans</a:t>
            </a:r>
            <a:r>
              <a:rPr lang="en-US" dirty="0"/>
              <a:t> several times per second as the world changes</a:t>
            </a:r>
            <a:endParaRPr lang="en-US" baseline="30000" dirty="0"/>
          </a:p>
          <a:p>
            <a:r>
              <a:rPr lang="en-US" dirty="0"/>
              <a:t>Why it worked:</a:t>
            </a:r>
          </a:p>
          <a:p>
            <a:pPr lvl="1"/>
            <a:r>
              <a:rPr lang="en-US" dirty="0"/>
              <a:t>Don’t </a:t>
            </a:r>
            <a:r>
              <a:rPr lang="en-US" i="1" dirty="0"/>
              <a:t>want</a:t>
            </a:r>
            <a:r>
              <a:rPr lang="en-US" b="1" i="1" dirty="0"/>
              <a:t> </a:t>
            </a:r>
            <a:r>
              <a:rPr lang="en-US" dirty="0"/>
              <a:t>to get the best possible plan</a:t>
            </a:r>
          </a:p>
          <a:p>
            <a:pPr lvl="1"/>
            <a:r>
              <a:rPr lang="en-US" dirty="0"/>
              <a:t>Need actions that appear believable and consistent to human users</a:t>
            </a:r>
          </a:p>
          <a:p>
            <a:pPr lvl="1"/>
            <a:r>
              <a:rPr lang="en-US" dirty="0"/>
              <a:t>Need them very quickly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98918-A64F-EF40-B2B3-09F78D001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01" y="236864"/>
            <a:ext cx="4338009" cy="49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87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Classical Representation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599" y="1152525"/>
            <a:ext cx="6927217" cy="52832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Motivation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The field of AI planning started out as automated theorem proving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It still uses a lot of that notation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Classical representation is e</a:t>
            </a:r>
            <a:r>
              <a:rPr lang="en-US" dirty="0">
                <a:latin typeface="Times New Roman" charset="0"/>
                <a:cs typeface="Calibri"/>
              </a:rPr>
              <a:t>quivalent to state-variable representation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No distinction between rigid and varying properties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Both represented as logical predicates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Both are in the current state</a:t>
            </a: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adjacent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l,m</a:t>
            </a:r>
            <a:r>
              <a:rPr lang="en-US" dirty="0">
                <a:latin typeface="Times New Roman" charset="0"/>
              </a:rPr>
              <a:t>) 		- location </a:t>
            </a:r>
            <a:r>
              <a:rPr lang="en-US" i="1" dirty="0">
                <a:latin typeface="Times New Roman" charset="0"/>
              </a:rPr>
              <a:t>l </a:t>
            </a:r>
            <a:r>
              <a:rPr lang="en-US" dirty="0">
                <a:latin typeface="Times New Roman" charset="0"/>
              </a:rPr>
              <a:t>is adjacent to </a:t>
            </a:r>
            <a:r>
              <a:rPr lang="en-US" i="1" dirty="0">
                <a:latin typeface="Times New Roman" charset="0"/>
              </a:rPr>
              <a:t>m</a:t>
            </a: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latin typeface="Calibri"/>
                <a:cs typeface="Calibri"/>
              </a:rPr>
              <a:t>     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charset="0"/>
              </a:rPr>
              <a:t>=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latin typeface="Times New Roman" charset="0"/>
              </a:rPr>
              <a:t> </a:t>
            </a:r>
            <a:r>
              <a:rPr lang="en-US" baseline="-25000" dirty="0">
                <a:latin typeface="Times New Roman" charset="0"/>
              </a:rPr>
              <a:t>  </a:t>
            </a:r>
            <a:r>
              <a:rPr lang="en-US" dirty="0">
                <a:latin typeface="Times New Roman" charset="0"/>
              </a:rPr>
              <a:t>⟶ 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 err="1">
                <a:latin typeface="Times New Roman" charset="0"/>
              </a:rPr>
              <a:t>r,l</a:t>
            </a:r>
            <a:r>
              <a:rPr lang="en-US" dirty="0">
                <a:latin typeface="Times New Roman" charset="0"/>
              </a:rPr>
              <a:t>) 	- robot 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 is at location </a:t>
            </a:r>
            <a:r>
              <a:rPr lang="en-US" i="1" dirty="0">
                <a:latin typeface="Times New Roman" charset="0"/>
              </a:rPr>
              <a:t>l</a:t>
            </a:r>
            <a:endParaRPr lang="en-US" dirty="0">
              <a:latin typeface="Times New Roman" charset="0"/>
            </a:endParaRP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latin typeface="Calibri"/>
                <a:cs typeface="Calibri"/>
              </a:rPr>
              <a:t>    </a:t>
            </a:r>
            <a:r>
              <a:rPr lang="en-US" baseline="-2500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>
                <a:latin typeface="Times New Roman" charset="0"/>
                <a:cs typeface="Calibri"/>
              </a:rPr>
              <a:t>c</a:t>
            </a:r>
            <a:r>
              <a:rPr lang="en-US" dirty="0">
                <a:latin typeface="Times New Roman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charset="0"/>
              </a:rPr>
              <a:t>=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  ⟶ 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 err="1">
                <a:latin typeface="Times New Roman" charset="0"/>
              </a:rPr>
              <a:t>c,r</a:t>
            </a:r>
            <a:r>
              <a:rPr lang="en-US" dirty="0">
                <a:latin typeface="Times New Roman" charset="0"/>
              </a:rPr>
              <a:t>)	- container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charset="0"/>
              </a:rPr>
              <a:t> is on robot </a:t>
            </a:r>
            <a:r>
              <a:rPr lang="en-US" i="1" dirty="0">
                <a:latin typeface="Times New Roman" charset="0"/>
              </a:rPr>
              <a:t>r</a:t>
            </a:r>
            <a:endParaRPr lang="en-US" dirty="0">
              <a:latin typeface="Times New Roman" charset="0"/>
            </a:endParaRP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latin typeface="Calibri" panose="020F0502020204030204" pitchFamily="34" charset="0"/>
              </a:rPr>
              <a:t>cargo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charset="0"/>
              </a:rPr>
              <a:t>=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⟶ </a:t>
            </a:r>
            <a:r>
              <a:rPr lang="en-US" dirty="0">
                <a:latin typeface="Calibri"/>
                <a:cs typeface="Calibri"/>
              </a:rPr>
              <a:t>loaded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	- there’s a container on </a:t>
            </a:r>
            <a:r>
              <a:rPr lang="en-US" i="1" dirty="0">
                <a:latin typeface="Times New Roman" charset="0"/>
              </a:rPr>
              <a:t>r</a:t>
            </a:r>
            <a:endParaRPr lang="en-US" dirty="0">
              <a:latin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F978F-2080-FC4A-8E5A-2C0AE0AFD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998" y="2471276"/>
            <a:ext cx="4215802" cy="2144268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State 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dirty="0">
                <a:latin typeface="Times New Roman" charset="0"/>
                <a:sym typeface="Symbol" charset="0"/>
              </a:rPr>
              <a:t> = a set of ground atoms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Atom </a:t>
            </a:r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 is true in 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dirty="0" err="1">
                <a:latin typeface="Times New Roman" charset="0"/>
                <a:sym typeface="Symbol" charset="0"/>
              </a:rPr>
              <a:t>iff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 ∈ 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br>
              <a:rPr lang="en-US" dirty="0">
                <a:latin typeface="Times New Roman" charset="0"/>
                <a:sym typeface="Symbol" charset="0"/>
              </a:rPr>
            </a:br>
            <a:endParaRPr lang="en-US" baseline="30000" dirty="0">
              <a:latin typeface="Times New Roman" charset="0"/>
              <a:sym typeface="Symbol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baseline="-25000" dirty="0">
                <a:latin typeface="Times New Roman" charset="0"/>
                <a:sym typeface="Symbol" charset="0"/>
              </a:rPr>
              <a:t>0</a:t>
            </a:r>
            <a:r>
              <a:rPr lang="en-US" dirty="0">
                <a:latin typeface="Times New Roman" charset="0"/>
                <a:sym typeface="Symbol" charset="0"/>
              </a:rPr>
              <a:t> = {</a:t>
            </a:r>
            <a:r>
              <a:rPr lang="en-US" dirty="0">
                <a:latin typeface="Calibri"/>
                <a:cs typeface="Calibri"/>
              </a:rPr>
              <a:t>adjacent(d1,d2), adjacent(d2,d1), 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          adjacent(d1,d3), adjacent(d3,d1),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          loc(c1,d1), loc(r1,d2)</a:t>
            </a:r>
            <a:r>
              <a:rPr lang="en-US" dirty="0">
                <a:cs typeface="Times New Roman"/>
              </a:rPr>
              <a:t>}</a:t>
            </a: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66C516-0500-FF4B-BCC0-EA62B84F5FFB}"/>
              </a:ext>
            </a:extLst>
          </p:cNvPr>
          <p:cNvGrpSpPr/>
          <p:nvPr/>
        </p:nvGrpSpPr>
        <p:grpSpPr>
          <a:xfrm>
            <a:off x="8076854" y="902303"/>
            <a:ext cx="3634162" cy="1232639"/>
            <a:chOff x="4699686" y="4960952"/>
            <a:chExt cx="3634162" cy="1232639"/>
          </a:xfrm>
        </p:grpSpPr>
        <p:sp>
          <p:nvSpPr>
            <p:cNvPr id="82" name="Rectangle 891">
              <a:extLst>
                <a:ext uri="{FF2B5EF4-FFF2-40B4-BE49-F238E27FC236}">
                  <a16:creationId xmlns:a16="http://schemas.microsoft.com/office/drawing/2014/main" id="{44D25E52-A2A3-D248-B553-A50DE73D7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" name="Rectangle 891">
              <a:extLst>
                <a:ext uri="{FF2B5EF4-FFF2-40B4-BE49-F238E27FC236}">
                  <a16:creationId xmlns:a16="http://schemas.microsoft.com/office/drawing/2014/main" id="{D7DA1A00-3664-1F4B-B977-ADC014693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B7C73FE-3EA0-4940-9D0A-D5CE12379CDE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192" name="Line 853">
                <a:extLst>
                  <a:ext uri="{FF2B5EF4-FFF2-40B4-BE49-F238E27FC236}">
                    <a16:creationId xmlns:a16="http://schemas.microsoft.com/office/drawing/2014/main" id="{EFF04142-49F4-9742-8933-639C95CED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56E4886D-4F92-5647-A696-71FF6EDFD601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Freeform 860">
                <a:extLst>
                  <a:ext uri="{FF2B5EF4-FFF2-40B4-BE49-F238E27FC236}">
                    <a16:creationId xmlns:a16="http://schemas.microsoft.com/office/drawing/2014/main" id="{CEC9EC62-05EC-7C4F-8A1C-BDBDC350C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5" name="Freeform 860">
                <a:extLst>
                  <a:ext uri="{FF2B5EF4-FFF2-40B4-BE49-F238E27FC236}">
                    <a16:creationId xmlns:a16="http://schemas.microsoft.com/office/drawing/2014/main" id="{7C1E5BB6-2E25-6243-B30F-BF1565B3E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875151B-FCA5-8948-83E4-CDA573BF429A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Freeform 860">
              <a:extLst>
                <a:ext uri="{FF2B5EF4-FFF2-40B4-BE49-F238E27FC236}">
                  <a16:creationId xmlns:a16="http://schemas.microsoft.com/office/drawing/2014/main" id="{8E93E8F8-5806-3440-A675-BC3E77C71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Freeform 860">
              <a:extLst>
                <a:ext uri="{FF2B5EF4-FFF2-40B4-BE49-F238E27FC236}">
                  <a16:creationId xmlns:a16="http://schemas.microsoft.com/office/drawing/2014/main" id="{6C0DD54B-470D-574F-BEB2-11A73CF11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Line 853">
              <a:extLst>
                <a:ext uri="{FF2B5EF4-FFF2-40B4-BE49-F238E27FC236}">
                  <a16:creationId xmlns:a16="http://schemas.microsoft.com/office/drawing/2014/main" id="{0F9EBB40-9C6F-6745-9D59-4B95AAE7A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55" name="Line 853">
              <a:extLst>
                <a:ext uri="{FF2B5EF4-FFF2-40B4-BE49-F238E27FC236}">
                  <a16:creationId xmlns:a16="http://schemas.microsoft.com/office/drawing/2014/main" id="{5AFF36E4-CD00-154C-9ED0-29EDAD504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56" name="Line 853">
              <a:extLst>
                <a:ext uri="{FF2B5EF4-FFF2-40B4-BE49-F238E27FC236}">
                  <a16:creationId xmlns:a16="http://schemas.microsoft.com/office/drawing/2014/main" id="{3DF2984B-F293-9A4C-9DFD-5079BDC67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CB4E450-E0EE-BB47-BFA6-2A6EAFF1D9BE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68" name="Oval 859">
                <a:extLst>
                  <a:ext uri="{FF2B5EF4-FFF2-40B4-BE49-F238E27FC236}">
                    <a16:creationId xmlns:a16="http://schemas.microsoft.com/office/drawing/2014/main" id="{2B56AD57-DF29-AA44-90D6-205B445E4E4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9" name="Oval 861">
                <a:extLst>
                  <a:ext uri="{FF2B5EF4-FFF2-40B4-BE49-F238E27FC236}">
                    <a16:creationId xmlns:a16="http://schemas.microsoft.com/office/drawing/2014/main" id="{0CD0046D-C63E-AB42-8B45-FFB0E795484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0" name="Oval 862">
                <a:extLst>
                  <a:ext uri="{FF2B5EF4-FFF2-40B4-BE49-F238E27FC236}">
                    <a16:creationId xmlns:a16="http://schemas.microsoft.com/office/drawing/2014/main" id="{D46F5FEE-1CBC-D740-9211-FE1BDECC9F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1" name="Oval 863">
                <a:extLst>
                  <a:ext uri="{FF2B5EF4-FFF2-40B4-BE49-F238E27FC236}">
                    <a16:creationId xmlns:a16="http://schemas.microsoft.com/office/drawing/2014/main" id="{DAE427D8-2681-4944-BAA2-9526599DE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2" name="Oval 863">
                <a:extLst>
                  <a:ext uri="{FF2B5EF4-FFF2-40B4-BE49-F238E27FC236}">
                    <a16:creationId xmlns:a16="http://schemas.microsoft.com/office/drawing/2014/main" id="{F03DC5A2-2DDB-9F4E-BE13-8478D34573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376A0575-6BBF-5146-BD4C-7C208E212D9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88" name="Freeform 860">
                  <a:extLst>
                    <a:ext uri="{FF2B5EF4-FFF2-40B4-BE49-F238E27FC236}">
                      <a16:creationId xmlns:a16="http://schemas.microsoft.com/office/drawing/2014/main" id="{4C60AA31-C31A-8048-A4D1-9AFF91000D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Rectangle 864">
                  <a:extLst>
                    <a:ext uri="{FF2B5EF4-FFF2-40B4-BE49-F238E27FC236}">
                      <a16:creationId xmlns:a16="http://schemas.microsoft.com/office/drawing/2014/main" id="{9EAC60AC-3492-F44D-A4BD-7871AB75427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90" name="Freeform 865">
                  <a:extLst>
                    <a:ext uri="{FF2B5EF4-FFF2-40B4-BE49-F238E27FC236}">
                      <a16:creationId xmlns:a16="http://schemas.microsoft.com/office/drawing/2014/main" id="{BE9B008E-BFFB-B04C-B0E2-677CF74665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Freeform 866">
                  <a:extLst>
                    <a:ext uri="{FF2B5EF4-FFF2-40B4-BE49-F238E27FC236}">
                      <a16:creationId xmlns:a16="http://schemas.microsoft.com/office/drawing/2014/main" id="{F8229554-DA2D-0743-B651-70DA55B753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F67F6CFE-7A57-2D43-A9D4-63968BD2BCE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75" name="Oval 878">
                  <a:extLst>
                    <a:ext uri="{FF2B5EF4-FFF2-40B4-BE49-F238E27FC236}">
                      <a16:creationId xmlns:a16="http://schemas.microsoft.com/office/drawing/2014/main" id="{E1928C5A-6B3F-7745-B62D-524AE0397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Rectangle 880">
                  <a:extLst>
                    <a:ext uri="{FF2B5EF4-FFF2-40B4-BE49-F238E27FC236}">
                      <a16:creationId xmlns:a16="http://schemas.microsoft.com/office/drawing/2014/main" id="{CE28994D-A753-E24C-859C-716200FB5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Oval 878">
                  <a:extLst>
                    <a:ext uri="{FF2B5EF4-FFF2-40B4-BE49-F238E27FC236}">
                      <a16:creationId xmlns:a16="http://schemas.microsoft.com/office/drawing/2014/main" id="{7562C005-8624-CF41-8D85-E3ED251B3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Line 881">
                  <a:extLst>
                    <a:ext uri="{FF2B5EF4-FFF2-40B4-BE49-F238E27FC236}">
                      <a16:creationId xmlns:a16="http://schemas.microsoft.com/office/drawing/2014/main" id="{3AFF7B82-A787-DB40-BD2C-6C56FA5C3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2">
                  <a:extLst>
                    <a:ext uri="{FF2B5EF4-FFF2-40B4-BE49-F238E27FC236}">
                      <a16:creationId xmlns:a16="http://schemas.microsoft.com/office/drawing/2014/main" id="{F61E0FC1-1675-7445-9BAA-0321CDB5D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Rectangle 880">
                  <a:extLst>
                    <a:ext uri="{FF2B5EF4-FFF2-40B4-BE49-F238E27FC236}">
                      <a16:creationId xmlns:a16="http://schemas.microsoft.com/office/drawing/2014/main" id="{52A93F49-707F-C448-9680-2DFB27142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Oval 878">
                  <a:extLst>
                    <a:ext uri="{FF2B5EF4-FFF2-40B4-BE49-F238E27FC236}">
                      <a16:creationId xmlns:a16="http://schemas.microsoft.com/office/drawing/2014/main" id="{9D9EFCE5-43E0-2F4A-96DC-747DBC45626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Line 882">
                  <a:extLst>
                    <a:ext uri="{FF2B5EF4-FFF2-40B4-BE49-F238E27FC236}">
                      <a16:creationId xmlns:a16="http://schemas.microsoft.com/office/drawing/2014/main" id="{C2D403B4-BEB9-F346-A39F-6FB6C7BED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2">
                  <a:extLst>
                    <a:ext uri="{FF2B5EF4-FFF2-40B4-BE49-F238E27FC236}">
                      <a16:creationId xmlns:a16="http://schemas.microsoft.com/office/drawing/2014/main" id="{F88B1880-B513-314D-9FDA-012FD59F9D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4">
                  <a:extLst>
                    <a:ext uri="{FF2B5EF4-FFF2-40B4-BE49-F238E27FC236}">
                      <a16:creationId xmlns:a16="http://schemas.microsoft.com/office/drawing/2014/main" id="{EE8AA44B-1C12-554C-92F6-6432BED63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Oval 885">
                  <a:extLst>
                    <a:ext uri="{FF2B5EF4-FFF2-40B4-BE49-F238E27FC236}">
                      <a16:creationId xmlns:a16="http://schemas.microsoft.com/office/drawing/2014/main" id="{B415A0FD-E7AA-314A-A5B8-DA0DDF648C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Line 881">
                  <a:extLst>
                    <a:ext uri="{FF2B5EF4-FFF2-40B4-BE49-F238E27FC236}">
                      <a16:creationId xmlns:a16="http://schemas.microsoft.com/office/drawing/2014/main" id="{44C041DA-FA67-2F4B-BC33-D9F3A99D9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Line 882">
                  <a:extLst>
                    <a:ext uri="{FF2B5EF4-FFF2-40B4-BE49-F238E27FC236}">
                      <a16:creationId xmlns:a16="http://schemas.microsoft.com/office/drawing/2014/main" id="{463753ED-8D99-9840-B69C-88209B5480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B7989FC-0CE0-CF4B-9534-AB2262202625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164" name="Line 853">
                <a:extLst>
                  <a:ext uri="{FF2B5EF4-FFF2-40B4-BE49-F238E27FC236}">
                    <a16:creationId xmlns:a16="http://schemas.microsoft.com/office/drawing/2014/main" id="{CF1670E1-BC3A-F34E-A503-5D01590EC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5" name="Rectangle 876">
                <a:extLst>
                  <a:ext uri="{FF2B5EF4-FFF2-40B4-BE49-F238E27FC236}">
                    <a16:creationId xmlns:a16="http://schemas.microsoft.com/office/drawing/2014/main" id="{4472B042-2998-0649-8086-9FB385718D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66" name="Rectangle 873">
                <a:extLst>
                  <a:ext uri="{FF2B5EF4-FFF2-40B4-BE49-F238E27FC236}">
                    <a16:creationId xmlns:a16="http://schemas.microsoft.com/office/drawing/2014/main" id="{F976336A-0A42-FB4C-B491-19EF8601F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67" name="Freeform 875">
                <a:extLst>
                  <a:ext uri="{FF2B5EF4-FFF2-40B4-BE49-F238E27FC236}">
                    <a16:creationId xmlns:a16="http://schemas.microsoft.com/office/drawing/2014/main" id="{76823D64-68CC-9547-A3FF-657A14BE3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2732D60-F6D3-EA4D-8908-44CDBF1ADABA}"/>
              </a:ext>
            </a:extLst>
          </p:cNvPr>
          <p:cNvSpPr txBox="1"/>
          <p:nvPr/>
        </p:nvSpPr>
        <p:spPr>
          <a:xfrm>
            <a:off x="7979381" y="5108998"/>
            <a:ext cx="3031330" cy="14773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: Should 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</a:rPr>
              <a:t> also contain</a:t>
            </a:r>
            <a:br>
              <a:rPr lang="en-US" sz="2000" dirty="0">
                <a:latin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</a:rPr>
              <a:t>         ¬ </a:t>
            </a:r>
            <a:r>
              <a:rPr lang="en-US" sz="2000" dirty="0">
                <a:latin typeface="Calibri" panose="020F0502020204030204" pitchFamily="34" charset="0"/>
              </a:rPr>
              <a:t>loaded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dirty="0">
                <a:latin typeface="Calibri" panose="020F0502020204030204" pitchFamily="34" charset="0"/>
              </a:rPr>
              <a:t>r1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r>
              <a:rPr lang="en-US" sz="2000" baseline="-25000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A:  </a:t>
            </a:r>
            <a:r>
              <a:rPr lang="en-US" sz="2000" dirty="0">
                <a:latin typeface="Calibri" panose="020F0502020204030204" pitchFamily="34" charset="0"/>
              </a:rPr>
              <a:t>yes</a:t>
            </a:r>
            <a:r>
              <a:rPr lang="en-US" sz="2000" dirty="0">
                <a:latin typeface="Times New Roman" panose="02020603050405020304" pitchFamily="18" charset="0"/>
              </a:rPr>
              <a:t>	  B:  </a:t>
            </a:r>
            <a:r>
              <a:rPr lang="en-US" sz="2000" dirty="0">
                <a:latin typeface="Calibri" panose="020F0502020204030204" pitchFamily="34" charset="0"/>
              </a:rPr>
              <a:t>no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C:  </a:t>
            </a:r>
            <a:r>
              <a:rPr lang="en-US" sz="2000" dirty="0">
                <a:latin typeface="Calibri" panose="020F0502020204030204" pitchFamily="34" charset="0"/>
              </a:rPr>
              <a:t>unsure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120A88-0156-4B4E-9B72-5DDD9A3FFCC2}"/>
              </a:ext>
            </a:extLst>
          </p:cNvPr>
          <p:cNvSpPr txBox="1"/>
          <p:nvPr/>
        </p:nvSpPr>
        <p:spPr>
          <a:xfrm>
            <a:off x="1494208" y="5997557"/>
            <a:ext cx="218443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1861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why not </a:t>
            </a:r>
            <a:r>
              <a:rPr lang="en-US" dirty="0">
                <a:latin typeface="Calibri" panose="020F0502020204030204" pitchFamily="34" charset="0"/>
              </a:rPr>
              <a:t>loaded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</a:rPr>
              <a:t>r,c</a:t>
            </a:r>
            <a:r>
              <a:rPr lang="en-US" dirty="0">
                <a:latin typeface="Times New Roman" panose="02020603050405020304" pitchFamily="18" charset="0"/>
              </a:rPr>
              <a:t>)?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6C00670-86E5-6045-829B-A205283C6154}"/>
              </a:ext>
            </a:extLst>
          </p:cNvPr>
          <p:cNvCxnSpPr>
            <a:cxnSpLocks/>
          </p:cNvCxnSpPr>
          <p:nvPr/>
        </p:nvCxnSpPr>
        <p:spPr>
          <a:xfrm flipV="1">
            <a:off x="3671923" y="5909800"/>
            <a:ext cx="252664" cy="23110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278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24178"/>
            <a:ext cx="8839200" cy="677332"/>
          </a:xfrm>
        </p:spPr>
        <p:txBody>
          <a:bodyPr>
            <a:normAutofit/>
          </a:bodyPr>
          <a:lstStyle/>
          <a:p>
            <a:r>
              <a:rPr lang="en-US" dirty="0"/>
              <a:t>Classical planning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419" y="931157"/>
            <a:ext cx="5030986" cy="5770194"/>
          </a:xfrm>
        </p:spPr>
        <p:txBody>
          <a:bodyPr>
            <a:normAutofit/>
          </a:bodyPr>
          <a:lstStyle/>
          <a:p>
            <a:pPr>
              <a:tabLst>
                <a:tab pos="227013" algn="l"/>
              </a:tabLst>
            </a:pPr>
            <a:r>
              <a:rPr lang="en-US" dirty="0"/>
              <a:t>action schemas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r,c,l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/>
              <a:t>r</a:t>
            </a:r>
            <a:r>
              <a:rPr lang="en-US" dirty="0"/>
              <a:t>)=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c)=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r</a:t>
            </a:r>
            <a:br>
              <a:rPr lang="ro-RO" i="1" baseline="-25000" dirty="0"/>
            </a:b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r,c,l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c</a:t>
            </a:r>
            <a:r>
              <a:rPr lang="ro-RO" dirty="0">
                <a:latin typeface="Times New Roman" charset="0"/>
              </a:rPr>
              <a:t>)=</a:t>
            </a:r>
            <a:r>
              <a:rPr lang="ro-RO" i="1" dirty="0">
                <a:latin typeface="Times New Roman" charset="0"/>
              </a:rPr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dirty="0" err="1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l</a:t>
            </a:r>
            <a:br>
              <a:rPr lang="en-US" i="1" dirty="0"/>
            </a:b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/>
              <a:t>Range(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Range(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276225" lvl="1" indent="0">
              <a:buNone/>
              <a:tabLst>
                <a:tab pos="574675" algn="l"/>
              </a:tabLst>
            </a:pPr>
            <a:endParaRPr lang="en-US" dirty="0"/>
          </a:p>
          <a:p>
            <a:pPr marL="276225" lvl="1" indent="0">
              <a:tabLst>
                <a:tab pos="574675" algn="l"/>
              </a:tabLst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5469" y="958135"/>
            <a:ext cx="5551221" cy="4142048"/>
          </a:xfrm>
        </p:spPr>
        <p:txBody>
          <a:bodyPr>
            <a:normAutofit/>
          </a:bodyPr>
          <a:lstStyle/>
          <a:p>
            <a:pPr>
              <a:tabLst>
                <a:tab pos="227013" algn="l"/>
              </a:tabLst>
            </a:pPr>
            <a:r>
              <a:rPr lang="en-US" dirty="0"/>
              <a:t>Classical planning operators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r</a:t>
            </a:r>
            <a:r>
              <a:rPr lang="en-US" dirty="0" err="1">
                <a:latin typeface="Times New Roman" charset="0"/>
              </a:rPr>
              <a:t>,</a:t>
            </a:r>
            <a:r>
              <a:rPr lang="en-US" i="1" dirty="0" err="1"/>
              <a:t>l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dirty="0">
                <a:latin typeface="Calibri" panose="020F0502020204030204" pitchFamily="34" charset="0"/>
              </a:rPr>
              <a:t>¬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dirty="0">
                <a:latin typeface="Times New Roman" panose="02020603050405020304" pitchFamily="18" charset="0"/>
              </a:rPr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dirty="0">
                <a:latin typeface="Calibri"/>
              </a:rPr>
              <a:t> 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r,c,l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¬</a:t>
            </a:r>
            <a:r>
              <a:rPr lang="ro-RO" dirty="0" err="1">
                <a:latin typeface="Calibri"/>
              </a:rPr>
              <a:t>loaded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 err="1"/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,l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,l</a:t>
            </a:r>
            <a:r>
              <a:rPr lang="ro-RO" dirty="0"/>
              <a:t>)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 err="1">
                <a:latin typeface="Calibri"/>
              </a:rPr>
              <a:t>loaded</a:t>
            </a:r>
            <a:r>
              <a:rPr lang="ro-RO" dirty="0">
                <a:latin typeface="Calibri"/>
              </a:rPr>
              <a:t>(</a:t>
            </a:r>
            <a:r>
              <a:rPr lang="ro-RO" i="1" dirty="0"/>
              <a:t>r</a:t>
            </a:r>
            <a:r>
              <a:rPr lang="ro-RO" dirty="0"/>
              <a:t>), </a:t>
            </a:r>
            <a:r>
              <a:rPr lang="ro-RO" dirty="0">
                <a:latin typeface="Calibri" panose="020F0502020204030204" pitchFamily="34" charset="0"/>
              </a:rPr>
              <a:t>¬</a:t>
            </a:r>
            <a:r>
              <a:rPr lang="ro-RO" dirty="0">
                <a:latin typeface="Calibri"/>
              </a:rPr>
              <a:t>loc(</a:t>
            </a:r>
            <a:r>
              <a:rPr lang="ro-RO" i="1" dirty="0" err="1"/>
              <a:t>c,l</a:t>
            </a:r>
            <a:r>
              <a:rPr lang="ro-RO" dirty="0"/>
              <a:t>)</a:t>
            </a:r>
            <a:r>
              <a:rPr lang="ro-RO" i="1" baseline="-25000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i="1" dirty="0" err="1"/>
              <a:t>c,r</a:t>
            </a:r>
            <a:r>
              <a:rPr lang="ro-RO" dirty="0"/>
              <a:t>)</a:t>
            </a: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r,c,l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 err="1"/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,l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,r</a:t>
            </a:r>
            <a:r>
              <a:rPr lang="ro-RO" dirty="0"/>
              <a:t>)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¬</a:t>
            </a:r>
            <a:r>
              <a:rPr lang="ro-RO" dirty="0" err="1">
                <a:latin typeface="Calibri"/>
              </a:rPr>
              <a:t>loaded</a:t>
            </a:r>
            <a:r>
              <a:rPr lang="ro-RO" dirty="0">
                <a:latin typeface="Calibri"/>
              </a:rPr>
              <a:t>(</a:t>
            </a:r>
            <a:r>
              <a:rPr lang="ro-RO" i="1" dirty="0"/>
              <a:t>r</a:t>
            </a:r>
            <a:r>
              <a:rPr lang="ro-RO" dirty="0"/>
              <a:t>), </a:t>
            </a:r>
            <a:r>
              <a:rPr lang="ro-RO" dirty="0">
                <a:latin typeface="Calibri"/>
              </a:rPr>
              <a:t>loc(</a:t>
            </a:r>
            <a:r>
              <a:rPr lang="ro-RO" i="1" dirty="0" err="1"/>
              <a:t>c,l</a:t>
            </a:r>
            <a:r>
              <a:rPr lang="ro-RO" dirty="0"/>
              <a:t>), </a:t>
            </a:r>
            <a:r>
              <a:rPr lang="ro-RO" dirty="0">
                <a:latin typeface="Calibri" panose="020F0502020204030204" pitchFamily="34" charset="0"/>
              </a:rPr>
              <a:t>¬loc</a:t>
            </a:r>
            <a:r>
              <a:rPr lang="ro-RO" dirty="0"/>
              <a:t>(</a:t>
            </a:r>
            <a:r>
              <a:rPr lang="ro-RO" i="1" dirty="0"/>
              <a:t>c,r</a:t>
            </a:r>
            <a:r>
              <a:rPr lang="ro-RO" dirty="0"/>
              <a:t>)</a:t>
            </a:r>
            <a:br>
              <a:rPr lang="en-US" i="1" dirty="0"/>
            </a:br>
            <a:endParaRPr lang="en-US" dirty="0"/>
          </a:p>
          <a:p>
            <a:pPr marL="276225" lvl="1" indent="0">
              <a:tabLst>
                <a:tab pos="574675" algn="l"/>
              </a:tabLst>
            </a:pP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24717D9-A03C-6F4D-91F7-8BF4B998DF0B}"/>
              </a:ext>
            </a:extLst>
          </p:cNvPr>
          <p:cNvGrpSpPr/>
          <p:nvPr/>
        </p:nvGrpSpPr>
        <p:grpSpPr>
          <a:xfrm>
            <a:off x="8008765" y="5308585"/>
            <a:ext cx="3405564" cy="1232639"/>
            <a:chOff x="8382703" y="5395453"/>
            <a:chExt cx="3405564" cy="1232639"/>
          </a:xfrm>
        </p:grpSpPr>
        <p:sp>
          <p:nvSpPr>
            <p:cNvPr id="53" name="Rectangle 891">
              <a:extLst>
                <a:ext uri="{FF2B5EF4-FFF2-40B4-BE49-F238E27FC236}">
                  <a16:creationId xmlns:a16="http://schemas.microsoft.com/office/drawing/2014/main" id="{3EE5D457-44C6-954D-98BB-FD90DBCDE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6277" y="6012723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5E554AC2-D716-7C45-97CB-DFE47CBAE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1501" y="607019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0966FDA-B873-254F-9B8C-3A940DAF5C68}"/>
                </a:ext>
              </a:extLst>
            </p:cNvPr>
            <p:cNvGrpSpPr/>
            <p:nvPr/>
          </p:nvGrpSpPr>
          <p:grpSpPr>
            <a:xfrm>
              <a:off x="8778377" y="5395453"/>
              <a:ext cx="1654724" cy="815581"/>
              <a:chOff x="1026717" y="2271773"/>
              <a:chExt cx="2553587" cy="1258611"/>
            </a:xfrm>
          </p:grpSpPr>
          <p:sp>
            <p:nvSpPr>
              <p:cNvPr id="93" name="Line 853">
                <a:extLst>
                  <a:ext uri="{FF2B5EF4-FFF2-40B4-BE49-F238E27FC236}">
                    <a16:creationId xmlns:a16="http://schemas.microsoft.com/office/drawing/2014/main" id="{99BB1815-C285-CD45-B6F2-53B54CF54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D24CC7C-AF98-8946-8197-88EC17F4D6D8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Freeform 860">
                <a:extLst>
                  <a:ext uri="{FF2B5EF4-FFF2-40B4-BE49-F238E27FC236}">
                    <a16:creationId xmlns:a16="http://schemas.microsoft.com/office/drawing/2014/main" id="{0626BC11-8EA8-2E4A-A266-7B4AE4863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6" name="Freeform 860">
                <a:extLst>
                  <a:ext uri="{FF2B5EF4-FFF2-40B4-BE49-F238E27FC236}">
                    <a16:creationId xmlns:a16="http://schemas.microsoft.com/office/drawing/2014/main" id="{C34796BF-4A55-A546-9BBD-47690925C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9FE2F6B-B48E-8F47-A038-02684D7EEFED}"/>
                </a:ext>
              </a:extLst>
            </p:cNvPr>
            <p:cNvCxnSpPr/>
            <p:nvPr/>
          </p:nvCxnSpPr>
          <p:spPr>
            <a:xfrm>
              <a:off x="10058886" y="6153615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860">
              <a:extLst>
                <a:ext uri="{FF2B5EF4-FFF2-40B4-BE49-F238E27FC236}">
                  <a16:creationId xmlns:a16="http://schemas.microsoft.com/office/drawing/2014/main" id="{3F27F297-D2D6-C344-BA66-974FDBC6E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8402" y="6192704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14D03671-DF63-FB40-AF08-A0C1088C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4830" y="6153744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Line 853">
              <a:extLst>
                <a:ext uri="{FF2B5EF4-FFF2-40B4-BE49-F238E27FC236}">
                  <a16:creationId xmlns:a16="http://schemas.microsoft.com/office/drawing/2014/main" id="{26CC8DE2-A318-354F-801D-7C78AD6C3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12395" y="6624166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6C57C55F-2E8D-A941-8CD3-936FECA78E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2703" y="6620240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4B59F99B-DD51-624E-A3BE-88CB661466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39504" y="5794574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810CC58-F376-3446-B269-FAEC2C78AB37}"/>
                </a:ext>
              </a:extLst>
            </p:cNvPr>
            <p:cNvGrpSpPr/>
            <p:nvPr/>
          </p:nvGrpSpPr>
          <p:grpSpPr>
            <a:xfrm>
              <a:off x="10705278" y="5410984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69" name="Oval 859">
                <a:extLst>
                  <a:ext uri="{FF2B5EF4-FFF2-40B4-BE49-F238E27FC236}">
                    <a16:creationId xmlns:a16="http://schemas.microsoft.com/office/drawing/2014/main" id="{9200B4C8-BC8A-694C-B6F5-79400C40F2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0" name="Oval 861">
                <a:extLst>
                  <a:ext uri="{FF2B5EF4-FFF2-40B4-BE49-F238E27FC236}">
                    <a16:creationId xmlns:a16="http://schemas.microsoft.com/office/drawing/2014/main" id="{36A7BA86-B66C-3045-90B6-5A44909C8C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Oval 862">
                <a:extLst>
                  <a:ext uri="{FF2B5EF4-FFF2-40B4-BE49-F238E27FC236}">
                    <a16:creationId xmlns:a16="http://schemas.microsoft.com/office/drawing/2014/main" id="{067E6126-0173-3A48-8A5B-8C27DEBF42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2" name="Oval 863">
                <a:extLst>
                  <a:ext uri="{FF2B5EF4-FFF2-40B4-BE49-F238E27FC236}">
                    <a16:creationId xmlns:a16="http://schemas.microsoft.com/office/drawing/2014/main" id="{4B17968A-B59C-9442-B018-AAF3CE80A1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3" name="Oval 863">
                <a:extLst>
                  <a:ext uri="{FF2B5EF4-FFF2-40B4-BE49-F238E27FC236}">
                    <a16:creationId xmlns:a16="http://schemas.microsoft.com/office/drawing/2014/main" id="{5DC9BFF0-D1C9-224D-AD37-654FFCEB89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5754C20-F696-8842-AC27-9D1C4BD0818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89" name="Freeform 860">
                  <a:extLst>
                    <a:ext uri="{FF2B5EF4-FFF2-40B4-BE49-F238E27FC236}">
                      <a16:creationId xmlns:a16="http://schemas.microsoft.com/office/drawing/2014/main" id="{8C3B124D-3032-BB47-AEC7-F7393EDF03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Rectangle 864">
                  <a:extLst>
                    <a:ext uri="{FF2B5EF4-FFF2-40B4-BE49-F238E27FC236}">
                      <a16:creationId xmlns:a16="http://schemas.microsoft.com/office/drawing/2014/main" id="{8B428649-DF7A-8E4E-BD08-D9CB465B1ED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1" name="Freeform 865">
                  <a:extLst>
                    <a:ext uri="{FF2B5EF4-FFF2-40B4-BE49-F238E27FC236}">
                      <a16:creationId xmlns:a16="http://schemas.microsoft.com/office/drawing/2014/main" id="{65EFF092-7B35-9449-8B09-01E581895D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Freeform 866">
                  <a:extLst>
                    <a:ext uri="{FF2B5EF4-FFF2-40B4-BE49-F238E27FC236}">
                      <a16:creationId xmlns:a16="http://schemas.microsoft.com/office/drawing/2014/main" id="{D408DB6B-69DF-B745-A90D-E85E08577F2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66388A1-92E0-1444-887E-D45E70E4DE60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76" name="Oval 878">
                  <a:extLst>
                    <a:ext uri="{FF2B5EF4-FFF2-40B4-BE49-F238E27FC236}">
                      <a16:creationId xmlns:a16="http://schemas.microsoft.com/office/drawing/2014/main" id="{B253154C-D1B5-A042-B03A-3467E10CA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Rectangle 880">
                  <a:extLst>
                    <a:ext uri="{FF2B5EF4-FFF2-40B4-BE49-F238E27FC236}">
                      <a16:creationId xmlns:a16="http://schemas.microsoft.com/office/drawing/2014/main" id="{D1D3EE09-870B-8742-AECA-3941D852A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Oval 878">
                  <a:extLst>
                    <a:ext uri="{FF2B5EF4-FFF2-40B4-BE49-F238E27FC236}">
                      <a16:creationId xmlns:a16="http://schemas.microsoft.com/office/drawing/2014/main" id="{CFA2501D-4FA2-624B-AC60-EAA5BD190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Line 881">
                  <a:extLst>
                    <a:ext uri="{FF2B5EF4-FFF2-40B4-BE49-F238E27FC236}">
                      <a16:creationId xmlns:a16="http://schemas.microsoft.com/office/drawing/2014/main" id="{383BFD38-57AC-1146-B2FC-47215ECDCD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Line 882">
                  <a:extLst>
                    <a:ext uri="{FF2B5EF4-FFF2-40B4-BE49-F238E27FC236}">
                      <a16:creationId xmlns:a16="http://schemas.microsoft.com/office/drawing/2014/main" id="{3475B474-66F5-1445-A5DD-4632639AE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Rectangle 880">
                  <a:extLst>
                    <a:ext uri="{FF2B5EF4-FFF2-40B4-BE49-F238E27FC236}">
                      <a16:creationId xmlns:a16="http://schemas.microsoft.com/office/drawing/2014/main" id="{C075F704-4174-744C-B388-6691C9D37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Oval 878">
                  <a:extLst>
                    <a:ext uri="{FF2B5EF4-FFF2-40B4-BE49-F238E27FC236}">
                      <a16:creationId xmlns:a16="http://schemas.microsoft.com/office/drawing/2014/main" id="{7CA7DB20-8956-4A4D-B50A-FE08A52B616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2">
                  <a:extLst>
                    <a:ext uri="{FF2B5EF4-FFF2-40B4-BE49-F238E27FC236}">
                      <a16:creationId xmlns:a16="http://schemas.microsoft.com/office/drawing/2014/main" id="{411BA4F0-355B-B947-8801-85053A7A5D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2">
                  <a:extLst>
                    <a:ext uri="{FF2B5EF4-FFF2-40B4-BE49-F238E27FC236}">
                      <a16:creationId xmlns:a16="http://schemas.microsoft.com/office/drawing/2014/main" id="{D76038B4-B132-CB49-BF4C-289419F10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4">
                  <a:extLst>
                    <a:ext uri="{FF2B5EF4-FFF2-40B4-BE49-F238E27FC236}">
                      <a16:creationId xmlns:a16="http://schemas.microsoft.com/office/drawing/2014/main" id="{A8793069-2870-D047-B8B1-6240A54054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Oval 885">
                  <a:extLst>
                    <a:ext uri="{FF2B5EF4-FFF2-40B4-BE49-F238E27FC236}">
                      <a16:creationId xmlns:a16="http://schemas.microsoft.com/office/drawing/2014/main" id="{558F90EA-0CD7-3944-AB04-DE919592E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1">
                  <a:extLst>
                    <a:ext uri="{FF2B5EF4-FFF2-40B4-BE49-F238E27FC236}">
                      <a16:creationId xmlns:a16="http://schemas.microsoft.com/office/drawing/2014/main" id="{810DDA80-D5E0-AD4E-A654-D770A7A9A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2">
                  <a:extLst>
                    <a:ext uri="{FF2B5EF4-FFF2-40B4-BE49-F238E27FC236}">
                      <a16:creationId xmlns:a16="http://schemas.microsoft.com/office/drawing/2014/main" id="{6E61EDEB-3C67-524B-BE78-362C098B6E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12FAF53-C6CE-2E41-9951-62F43B2C5C6D}"/>
                </a:ext>
              </a:extLst>
            </p:cNvPr>
            <p:cNvGrpSpPr/>
            <p:nvPr/>
          </p:nvGrpSpPr>
          <p:grpSpPr>
            <a:xfrm>
              <a:off x="8452185" y="6243571"/>
              <a:ext cx="484418" cy="334015"/>
              <a:chOff x="1012668" y="950932"/>
              <a:chExt cx="747559" cy="515455"/>
            </a:xfrm>
          </p:grpSpPr>
          <p:sp>
            <p:nvSpPr>
              <p:cNvPr id="65" name="Line 853">
                <a:extLst>
                  <a:ext uri="{FF2B5EF4-FFF2-40B4-BE49-F238E27FC236}">
                    <a16:creationId xmlns:a16="http://schemas.microsoft.com/office/drawing/2014/main" id="{052C31BC-C4E1-444B-B20E-971074322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6" name="Rectangle 876">
                <a:extLst>
                  <a:ext uri="{FF2B5EF4-FFF2-40B4-BE49-F238E27FC236}">
                    <a16:creationId xmlns:a16="http://schemas.microsoft.com/office/drawing/2014/main" id="{FC120637-74C0-D54A-81CD-3811766074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7" name="Rectangle 873">
                <a:extLst>
                  <a:ext uri="{FF2B5EF4-FFF2-40B4-BE49-F238E27FC236}">
                    <a16:creationId xmlns:a16="http://schemas.microsoft.com/office/drawing/2014/main" id="{4AF97EAB-351A-FC42-9080-29E732ED1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8" name="Freeform 875">
                <a:extLst>
                  <a:ext uri="{FF2B5EF4-FFF2-40B4-BE49-F238E27FC236}">
                    <a16:creationId xmlns:a16="http://schemas.microsoft.com/office/drawing/2014/main" id="{64FF5211-985D-A343-B7FD-F8797E88E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F33C9761-F097-F744-BF0A-3275950CE54D}"/>
              </a:ext>
            </a:extLst>
          </p:cNvPr>
          <p:cNvSpPr/>
          <p:nvPr/>
        </p:nvSpPr>
        <p:spPr>
          <a:xfrm>
            <a:off x="4923820" y="2286004"/>
            <a:ext cx="1005693" cy="5528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85C8B3-761D-D048-A6BB-A56EEF279BBC}"/>
              </a:ext>
            </a:extLst>
          </p:cNvPr>
          <p:cNvSpPr txBox="1"/>
          <p:nvPr/>
        </p:nvSpPr>
        <p:spPr>
          <a:xfrm>
            <a:off x="9742869" y="1288112"/>
            <a:ext cx="2155218" cy="178510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: Does </a:t>
            </a:r>
            <a:r>
              <a:rPr lang="en-US" sz="2000" dirty="0">
                <a:latin typeface="Calibri" panose="020F0502020204030204" pitchFamily="34" charset="0"/>
              </a:rPr>
              <a:t>move</a:t>
            </a:r>
            <a:r>
              <a:rPr lang="en-US" sz="2000" dirty="0">
                <a:latin typeface="Times New Roman" panose="02020603050405020304" pitchFamily="18" charset="0"/>
              </a:rPr>
              <a:t> really need to include  </a:t>
            </a:r>
            <a:r>
              <a:rPr lang="en-US" sz="2000" dirty="0">
                <a:latin typeface="Calibri" panose="020F0502020204030204" pitchFamily="34" charset="0"/>
              </a:rPr>
              <a:t>¬loc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</a:rPr>
              <a:t>r,l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r>
              <a:rPr lang="en-US" sz="2000" baseline="-25000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A:  </a:t>
            </a:r>
            <a:r>
              <a:rPr lang="en-US" sz="2000" dirty="0">
                <a:latin typeface="Calibri" panose="020F0502020204030204" pitchFamily="34" charset="0"/>
              </a:rPr>
              <a:t>yes</a:t>
            </a:r>
            <a:r>
              <a:rPr lang="en-US" sz="2000" dirty="0">
                <a:latin typeface="Times New Roman" panose="02020603050405020304" pitchFamily="18" charset="0"/>
              </a:rPr>
              <a:t>	  B:  </a:t>
            </a:r>
            <a:r>
              <a:rPr lang="en-US" sz="2000" dirty="0">
                <a:latin typeface="Calibri" panose="020F0502020204030204" pitchFamily="34" charset="0"/>
              </a:rPr>
              <a:t>no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C:  </a:t>
            </a:r>
            <a:r>
              <a:rPr lang="en-US" sz="2000" dirty="0">
                <a:latin typeface="Calibri" panose="020F0502020204030204" pitchFamily="34" charset="0"/>
              </a:rPr>
              <a:t>unsure</a:t>
            </a:r>
          </a:p>
        </p:txBody>
      </p:sp>
    </p:spTree>
    <p:extLst>
      <p:ext uri="{BB962C8B-B14F-4D97-AF65-F5344CB8AC3E}">
        <p14:creationId xmlns:p14="http://schemas.microsoft.com/office/powerpoint/2010/main" val="1549614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720769"/>
          </a:xfrm>
        </p:spPr>
        <p:txBody>
          <a:bodyPr/>
          <a:lstStyle/>
          <a:p>
            <a:r>
              <a:rPr lang="en-US" dirty="0"/>
              <a:t>Classical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Planning operator:</a:t>
            </a:r>
          </a:p>
          <a:p>
            <a:pPr marL="349250" lvl="1" indent="0">
              <a:buNone/>
              <a:tabLst>
                <a:tab pos="119697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o:    </a:t>
            </a:r>
            <a:r>
              <a:rPr lang="en-US" dirty="0">
                <a:latin typeface="Calibri"/>
              </a:rPr>
              <a:t>move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</a:t>
            </a:r>
            <a:r>
              <a:rPr lang="en-US" dirty="0"/>
              <a:t>pre: 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dirty="0">
                <a:latin typeface="Times New Roman" panose="02020603050405020304" pitchFamily="18" charset="0"/>
              </a:rPr>
              <a:t>), </a:t>
            </a:r>
            <a:r>
              <a:rPr lang="en-US" dirty="0">
                <a:latin typeface="Calibri" panose="020F0502020204030204" pitchFamily="34" charset="0"/>
              </a:rPr>
              <a:t>adjacent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</a:rPr>
              <a:t>l,m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</a:t>
            </a:r>
            <a:r>
              <a:rPr lang="en-US" dirty="0"/>
              <a:t>eff:  </a:t>
            </a:r>
            <a:r>
              <a:rPr lang="en-US" dirty="0">
                <a:latin typeface="Calibri" panose="020F0502020204030204" pitchFamily="34" charset="0"/>
              </a:rPr>
              <a:t>¬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dirty="0">
                <a:latin typeface="Times New Roman" panose="02020603050405020304" pitchFamily="18" charset="0"/>
              </a:rPr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dirty="0">
                <a:latin typeface="Calibri"/>
              </a:rPr>
              <a:t> </a:t>
            </a:r>
            <a:br>
              <a:rPr lang="en-US" baseline="-25000" dirty="0">
                <a:latin typeface="Calibri"/>
              </a:rPr>
            </a:br>
            <a:endParaRPr lang="en-US" baseline="-25000" dirty="0">
              <a:latin typeface="Calibri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Action:</a:t>
            </a:r>
            <a:endParaRPr lang="en-US" baseline="-25000" dirty="0">
              <a:latin typeface="Times New Roman" panose="02020603050405020304" pitchFamily="18" charset="0"/>
            </a:endParaRPr>
          </a:p>
          <a:p>
            <a:pPr marL="341313" lvl="1" indent="-3175">
              <a:buNone/>
              <a:tabLst>
                <a:tab pos="119697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:   </a:t>
            </a:r>
            <a:r>
              <a:rPr lang="en-US" dirty="0">
                <a:latin typeface="Calibri" panose="020F0502020204030204" pitchFamily="34" charset="0"/>
              </a:rPr>
              <a:t>move(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dirty="0">
                <a:latin typeface="Calibri" panose="020F0502020204030204" pitchFamily="34" charset="0"/>
              </a:rPr>
              <a:t>)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>
                <a:latin typeface="Times New Roman" panose="02020603050405020304" pitchFamily="18" charset="0"/>
              </a:rPr>
              <a:t>pre</a:t>
            </a:r>
            <a:r>
              <a:rPr lang="en-US" dirty="0">
                <a:latin typeface="Calibri" panose="020F0502020204030204" pitchFamily="34" charset="0"/>
              </a:rPr>
              <a:t>:  loc(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</a:t>
            </a:r>
            <a:r>
              <a:rPr lang="en-US" dirty="0">
                <a:latin typeface="Calibri" panose="020F0502020204030204" pitchFamily="34" charset="0"/>
              </a:rPr>
              <a:t>), adjacent(d2</a:t>
            </a:r>
            <a:r>
              <a:rPr lang="en-US" i="1" dirty="0">
                <a:latin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d1)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>
                <a:latin typeface="Times New Roman" panose="02020603050405020304" pitchFamily="18" charset="0"/>
              </a:rPr>
              <a:t>eff</a:t>
            </a:r>
            <a:r>
              <a:rPr lang="en-US" dirty="0">
                <a:latin typeface="Calibri" panose="020F0502020204030204" pitchFamily="34" charset="0"/>
              </a:rPr>
              <a:t>:  ¬loc(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</a:t>
            </a:r>
            <a:r>
              <a:rPr lang="en-US" dirty="0">
                <a:latin typeface="Calibri" panose="020F0502020204030204" pitchFamily="34" charset="0"/>
              </a:rPr>
              <a:t>), loc(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dirty="0">
                <a:latin typeface="Calibri" panose="020F0502020204030204" pitchFamily="34" charset="0"/>
              </a:rPr>
              <a:t>) 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5E69A1-08C8-CD43-BAD0-5903C6DD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7" y="738250"/>
            <a:ext cx="5715000" cy="3528950"/>
          </a:xfrm>
        </p:spPr>
        <p:txBody>
          <a:bodyPr>
            <a:normAutofit/>
          </a:bodyPr>
          <a:lstStyle/>
          <a:p>
            <a:r>
              <a:rPr lang="en-US" dirty="0"/>
              <a:t>Let </a:t>
            </a:r>
          </a:p>
          <a:p>
            <a:pPr lvl="1"/>
            <a:r>
              <a:rPr lang="en-US" dirty="0"/>
              <a:t>pre</a:t>
            </a:r>
            <a:r>
              <a:rPr lang="en-US" baseline="30000" dirty="0"/>
              <a:t> </a:t>
            </a:r>
            <a:r>
              <a:rPr lang="en-US" b="1" baseline="30000" dirty="0"/>
              <a:t>–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{</a:t>
            </a:r>
            <a:r>
              <a:rPr lang="en-US" i="1" dirty="0"/>
              <a:t>a</a:t>
            </a:r>
            <a:r>
              <a:rPr lang="en-US" dirty="0"/>
              <a:t>’s negated preconditions}</a:t>
            </a:r>
          </a:p>
          <a:p>
            <a:pPr lvl="1"/>
            <a:r>
              <a:rPr lang="en-US" dirty="0"/>
              <a:t>pre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{</a:t>
            </a:r>
            <a:r>
              <a:rPr lang="en-US" i="1" dirty="0"/>
              <a:t>a</a:t>
            </a:r>
            <a:r>
              <a:rPr lang="en-US" dirty="0"/>
              <a:t>’s non-negated preconditions}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i="1" dirty="0"/>
              <a:t>a</a:t>
            </a:r>
            <a:r>
              <a:rPr lang="en-US" dirty="0"/>
              <a:t> is applicable in state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iff</a:t>
            </a:r>
            <a:endParaRPr lang="en-US" dirty="0"/>
          </a:p>
          <a:p>
            <a:pPr marL="396875" lvl="1" indent="0">
              <a:buNone/>
            </a:pPr>
            <a:r>
              <a:rPr lang="en-US" i="1" dirty="0"/>
              <a:t>s</a:t>
            </a:r>
            <a:r>
              <a:rPr lang="en-US" dirty="0"/>
              <a:t> ∩ pre</a:t>
            </a:r>
            <a:r>
              <a:rPr lang="en-US" baseline="30000" dirty="0"/>
              <a:t> </a:t>
            </a:r>
            <a:r>
              <a:rPr lang="en-US" b="1" baseline="30000" dirty="0"/>
              <a:t>–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r>
              <a:rPr lang="en-US" i="1" baseline="30000" dirty="0"/>
              <a:t> </a:t>
            </a:r>
            <a:r>
              <a:rPr lang="en-US" dirty="0"/>
              <a:t>= ∅  and   pre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⊆ </a:t>
            </a:r>
            <a:r>
              <a:rPr lang="en-US" i="1" dirty="0"/>
              <a:t>s</a:t>
            </a:r>
            <a:br>
              <a:rPr lang="en-US" i="1" baseline="-25000" dirty="0"/>
            </a:br>
            <a:endParaRPr lang="en-US" baseline="-25000" dirty="0"/>
          </a:p>
          <a:p>
            <a:r>
              <a:rPr lang="en-US" dirty="0"/>
              <a:t>If </a:t>
            </a:r>
            <a:r>
              <a:rPr lang="en-US" i="1" dirty="0"/>
              <a:t>a</a:t>
            </a:r>
            <a:r>
              <a:rPr lang="en-US" dirty="0"/>
              <a:t> is applicable in </a:t>
            </a:r>
            <a:r>
              <a:rPr lang="en-US" i="1" dirty="0"/>
              <a:t>s</a:t>
            </a:r>
            <a:r>
              <a:rPr lang="en-US" dirty="0"/>
              <a:t> then</a:t>
            </a:r>
          </a:p>
          <a:p>
            <a:pPr lvl="1"/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= (</a:t>
            </a:r>
            <a:r>
              <a:rPr lang="en-US" i="1" dirty="0"/>
              <a:t>s</a:t>
            </a:r>
            <a:r>
              <a:rPr lang="en-US" dirty="0"/>
              <a:t> ∖ eff</a:t>
            </a:r>
            <a:r>
              <a:rPr lang="en-US" baseline="30000" dirty="0"/>
              <a:t> </a:t>
            </a:r>
            <a:r>
              <a:rPr lang="en-US" b="1" baseline="30000" dirty="0"/>
              <a:t>–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)) ∪ eff</a:t>
            </a:r>
            <a:r>
              <a:rPr lang="en-US" baseline="30000" dirty="0"/>
              <a:t> 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677D1E-119C-9245-98B5-6488BCC6E8A3}"/>
              </a:ext>
            </a:extLst>
          </p:cNvPr>
          <p:cNvGrpSpPr/>
          <p:nvPr/>
        </p:nvGrpSpPr>
        <p:grpSpPr>
          <a:xfrm>
            <a:off x="2151742" y="5209806"/>
            <a:ext cx="3405564" cy="1222428"/>
            <a:chOff x="4631636" y="5373127"/>
            <a:chExt cx="3405564" cy="1222428"/>
          </a:xfrm>
        </p:grpSpPr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BDDA764D-BB41-8946-BC5D-19FA8929F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5210" y="5980186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8A012C42-8F65-0B47-A35F-0A6A76F0E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0434" y="6037658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A10E4BE-5EF6-B64B-8005-781CA8CE0AA3}"/>
                </a:ext>
              </a:extLst>
            </p:cNvPr>
            <p:cNvGrpSpPr/>
            <p:nvPr/>
          </p:nvGrpSpPr>
          <p:grpSpPr>
            <a:xfrm>
              <a:off x="5027310" y="5373127"/>
              <a:ext cx="1654724" cy="793796"/>
              <a:chOff x="1026718" y="2287529"/>
              <a:chExt cx="2553586" cy="1224989"/>
            </a:xfrm>
          </p:grpSpPr>
          <p:sp>
            <p:nvSpPr>
              <p:cNvPr id="94" name="Line 853">
                <a:extLst>
                  <a:ext uri="{FF2B5EF4-FFF2-40B4-BE49-F238E27FC236}">
                    <a16:creationId xmlns:a16="http://schemas.microsoft.com/office/drawing/2014/main" id="{F0876384-856D-C44C-89D3-420C64592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8" y="3506459"/>
                <a:ext cx="822961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6CE396F-C355-8645-85A9-A1043981EE30}"/>
                  </a:ext>
                </a:extLst>
              </p:cNvPr>
              <p:cNvCxnSpPr/>
              <p:nvPr/>
            </p:nvCxnSpPr>
            <p:spPr>
              <a:xfrm>
                <a:off x="2180139" y="2289633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reeform 860">
                <a:extLst>
                  <a:ext uri="{FF2B5EF4-FFF2-40B4-BE49-F238E27FC236}">
                    <a16:creationId xmlns:a16="http://schemas.microsoft.com/office/drawing/2014/main" id="{989522F8-3F70-C84E-BF82-144ED8949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1" cy="377649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7" name="Freeform 860">
                <a:extLst>
                  <a:ext uri="{FF2B5EF4-FFF2-40B4-BE49-F238E27FC236}">
                    <a16:creationId xmlns:a16="http://schemas.microsoft.com/office/drawing/2014/main" id="{0E5BC23C-DA13-2F41-B695-CB555A0CA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EFFCAEF-2B8D-AD45-BBA6-F8F1E80D305E}"/>
                </a:ext>
              </a:extLst>
            </p:cNvPr>
            <p:cNvCxnSpPr/>
            <p:nvPr/>
          </p:nvCxnSpPr>
          <p:spPr>
            <a:xfrm>
              <a:off x="6307819" y="612107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E02A3F7F-6AE2-D244-AD34-4D08D4B9B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335" y="616016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Freeform 860">
              <a:extLst>
                <a:ext uri="{FF2B5EF4-FFF2-40B4-BE49-F238E27FC236}">
                  <a16:creationId xmlns:a16="http://schemas.microsoft.com/office/drawing/2014/main" id="{A9899504-DF00-2A47-8ED2-1906988C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763" y="612120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A8EC1F19-45EA-F347-BBD9-A5E1B03F5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1328" y="6591629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4A94AC2F-7412-F345-885B-BB577D64F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1636" y="6587703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99D47C7A-4854-574F-8992-95EBDF527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8437" y="5762037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383A124-DCDE-F142-AE63-E072DD80C6E3}"/>
                </a:ext>
              </a:extLst>
            </p:cNvPr>
            <p:cNvGrpSpPr/>
            <p:nvPr/>
          </p:nvGrpSpPr>
          <p:grpSpPr>
            <a:xfrm>
              <a:off x="6954211" y="5378447"/>
              <a:ext cx="1082989" cy="919088"/>
              <a:chOff x="3906164" y="3324390"/>
              <a:chExt cx="1671280" cy="1418348"/>
            </a:xfrm>
            <a:solidFill>
              <a:srgbClr val="93D2FE"/>
            </a:solidFill>
          </p:grpSpPr>
          <p:sp>
            <p:nvSpPr>
              <p:cNvPr id="70" name="Oval 859">
                <a:extLst>
                  <a:ext uri="{FF2B5EF4-FFF2-40B4-BE49-F238E27FC236}">
                    <a16:creationId xmlns:a16="http://schemas.microsoft.com/office/drawing/2014/main" id="{0867D73C-DC6F-9A48-B3C9-DFC2E2E2E7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59" y="4434845"/>
                <a:ext cx="137823" cy="15124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Oval 861">
                <a:extLst>
                  <a:ext uri="{FF2B5EF4-FFF2-40B4-BE49-F238E27FC236}">
                    <a16:creationId xmlns:a16="http://schemas.microsoft.com/office/drawing/2014/main" id="{54ABF27A-92E4-1540-8C6A-EEEA22B57E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6" y="4588792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2" name="Oval 862">
                <a:extLst>
                  <a:ext uri="{FF2B5EF4-FFF2-40B4-BE49-F238E27FC236}">
                    <a16:creationId xmlns:a16="http://schemas.microsoft.com/office/drawing/2014/main" id="{36C112D3-32AD-D847-8BE2-2DFB75B6C5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69" y="4588792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3" name="Oval 863">
                <a:extLst>
                  <a:ext uri="{FF2B5EF4-FFF2-40B4-BE49-F238E27FC236}">
                    <a16:creationId xmlns:a16="http://schemas.microsoft.com/office/drawing/2014/main" id="{DF53C5C7-3D45-B64B-8852-00F0484AEB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28" y="4586091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4" name="Oval 863">
                <a:extLst>
                  <a:ext uri="{FF2B5EF4-FFF2-40B4-BE49-F238E27FC236}">
                    <a16:creationId xmlns:a16="http://schemas.microsoft.com/office/drawing/2014/main" id="{F3C0E5B7-A0A7-C145-9128-99063997B8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4" y="4587971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878D363-4442-D04F-B99B-1A39DC531CE2}"/>
                  </a:ext>
                </a:extLst>
              </p:cNvPr>
              <p:cNvGrpSpPr/>
              <p:nvPr/>
            </p:nvGrpSpPr>
            <p:grpSpPr>
              <a:xfrm>
                <a:off x="3906164" y="4047049"/>
                <a:ext cx="1671280" cy="539042"/>
                <a:chOff x="1320274" y="4580303"/>
                <a:chExt cx="1671281" cy="467246"/>
              </a:xfrm>
              <a:grpFill/>
            </p:grpSpPr>
            <p:sp>
              <p:nvSpPr>
                <p:cNvPr id="90" name="Freeform 860">
                  <a:extLst>
                    <a:ext uri="{FF2B5EF4-FFF2-40B4-BE49-F238E27FC236}">
                      <a16:creationId xmlns:a16="http://schemas.microsoft.com/office/drawing/2014/main" id="{A7C126D3-194F-2144-9A7B-B2C97B53CA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Rectangle 864">
                  <a:extLst>
                    <a:ext uri="{FF2B5EF4-FFF2-40B4-BE49-F238E27FC236}">
                      <a16:creationId xmlns:a16="http://schemas.microsoft.com/office/drawing/2014/main" id="{19D1A778-F5C5-DE45-9C25-B711622BA8B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2" name="Freeform 865">
                  <a:extLst>
                    <a:ext uri="{FF2B5EF4-FFF2-40B4-BE49-F238E27FC236}">
                      <a16:creationId xmlns:a16="http://schemas.microsoft.com/office/drawing/2014/main" id="{644C871D-B884-BA46-B242-AEB8DB861E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Freeform 866">
                  <a:extLst>
                    <a:ext uri="{FF2B5EF4-FFF2-40B4-BE49-F238E27FC236}">
                      <a16:creationId xmlns:a16="http://schemas.microsoft.com/office/drawing/2014/main" id="{FD5D1969-28A3-8040-BE09-231D4AB2FA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087E07E8-A675-244D-978F-7D417C9F7B07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3" cy="1188719"/>
                <a:chOff x="1823226" y="3235632"/>
                <a:chExt cx="552654" cy="1188720"/>
              </a:xfrm>
              <a:grpFill/>
            </p:grpSpPr>
            <p:sp>
              <p:nvSpPr>
                <p:cNvPr id="77" name="Oval 878">
                  <a:extLst>
                    <a:ext uri="{FF2B5EF4-FFF2-40B4-BE49-F238E27FC236}">
                      <a16:creationId xmlns:a16="http://schemas.microsoft.com/office/drawing/2014/main" id="{6CA89B5C-B6C6-FB47-A40C-ADAD56B52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Rectangle 880">
                  <a:extLst>
                    <a:ext uri="{FF2B5EF4-FFF2-40B4-BE49-F238E27FC236}">
                      <a16:creationId xmlns:a16="http://schemas.microsoft.com/office/drawing/2014/main" id="{AD57CAED-8204-F845-944A-61CDCF716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Oval 878">
                  <a:extLst>
                    <a:ext uri="{FF2B5EF4-FFF2-40B4-BE49-F238E27FC236}">
                      <a16:creationId xmlns:a16="http://schemas.microsoft.com/office/drawing/2014/main" id="{003040B8-63A9-2044-95B6-EC78E420CA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Line 881">
                  <a:extLst>
                    <a:ext uri="{FF2B5EF4-FFF2-40B4-BE49-F238E27FC236}">
                      <a16:creationId xmlns:a16="http://schemas.microsoft.com/office/drawing/2014/main" id="{5555CDDF-BE90-3C45-8BCA-F072CCE73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Line 882">
                  <a:extLst>
                    <a:ext uri="{FF2B5EF4-FFF2-40B4-BE49-F238E27FC236}">
                      <a16:creationId xmlns:a16="http://schemas.microsoft.com/office/drawing/2014/main" id="{56DEE93D-710B-C54C-812F-4CBFC9DC7A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Rectangle 880">
                  <a:extLst>
                    <a:ext uri="{FF2B5EF4-FFF2-40B4-BE49-F238E27FC236}">
                      <a16:creationId xmlns:a16="http://schemas.microsoft.com/office/drawing/2014/main" id="{51DC476A-7C7D-F846-9E4A-485881B89B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Oval 878">
                  <a:extLst>
                    <a:ext uri="{FF2B5EF4-FFF2-40B4-BE49-F238E27FC236}">
                      <a16:creationId xmlns:a16="http://schemas.microsoft.com/office/drawing/2014/main" id="{1C88B38C-BFAD-CA44-B803-9C5D281685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2">
                  <a:extLst>
                    <a:ext uri="{FF2B5EF4-FFF2-40B4-BE49-F238E27FC236}">
                      <a16:creationId xmlns:a16="http://schemas.microsoft.com/office/drawing/2014/main" id="{7870BCC5-D50B-7D42-B74E-157EDA758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2">
                  <a:extLst>
                    <a:ext uri="{FF2B5EF4-FFF2-40B4-BE49-F238E27FC236}">
                      <a16:creationId xmlns:a16="http://schemas.microsoft.com/office/drawing/2014/main" id="{A27C7198-327C-8E4E-B879-E50F5885F5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4">
                  <a:extLst>
                    <a:ext uri="{FF2B5EF4-FFF2-40B4-BE49-F238E27FC236}">
                      <a16:creationId xmlns:a16="http://schemas.microsoft.com/office/drawing/2014/main" id="{9A154FE8-4AAE-6448-8526-59C3CAFF7A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Oval 885">
                  <a:extLst>
                    <a:ext uri="{FF2B5EF4-FFF2-40B4-BE49-F238E27FC236}">
                      <a16:creationId xmlns:a16="http://schemas.microsoft.com/office/drawing/2014/main" id="{784F1A94-8851-A44E-AD20-C54806B2E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1">
                  <a:extLst>
                    <a:ext uri="{FF2B5EF4-FFF2-40B4-BE49-F238E27FC236}">
                      <a16:creationId xmlns:a16="http://schemas.microsoft.com/office/drawing/2014/main" id="{0AB27EE8-EEF9-F147-9145-8A2B29AB5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2">
                  <a:extLst>
                    <a:ext uri="{FF2B5EF4-FFF2-40B4-BE49-F238E27FC236}">
                      <a16:creationId xmlns:a16="http://schemas.microsoft.com/office/drawing/2014/main" id="{1F7D0F71-AFC9-7941-B3DF-F74B85DE0C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3A7CB6E-AD0C-CE48-989D-4F08369B3D16}"/>
                </a:ext>
              </a:extLst>
            </p:cNvPr>
            <p:cNvGrpSpPr/>
            <p:nvPr/>
          </p:nvGrpSpPr>
          <p:grpSpPr>
            <a:xfrm>
              <a:off x="4701118" y="6211034"/>
              <a:ext cx="484418" cy="334015"/>
              <a:chOff x="1012667" y="950932"/>
              <a:chExt cx="747560" cy="515455"/>
            </a:xfrm>
          </p:grpSpPr>
          <p:sp>
            <p:nvSpPr>
              <p:cNvPr id="66" name="Line 853">
                <a:extLst>
                  <a:ext uri="{FF2B5EF4-FFF2-40B4-BE49-F238E27FC236}">
                    <a16:creationId xmlns:a16="http://schemas.microsoft.com/office/drawing/2014/main" id="{11B06803-7E0F-F84D-851C-C41D74A42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7" y="1130288"/>
                <a:ext cx="600568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7" name="Rectangle 876">
                <a:extLst>
                  <a:ext uri="{FF2B5EF4-FFF2-40B4-BE49-F238E27FC236}">
                    <a16:creationId xmlns:a16="http://schemas.microsoft.com/office/drawing/2014/main" id="{654E9DED-E12A-2D48-8DAC-7F7369C15B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7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3">
                <a:extLst>
                  <a:ext uri="{FF2B5EF4-FFF2-40B4-BE49-F238E27FC236}">
                    <a16:creationId xmlns:a16="http://schemas.microsoft.com/office/drawing/2014/main" id="{8EC1A394-2A2E-5543-8C08-886C01E4D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2" y="1137440"/>
                <a:ext cx="594304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9" name="Freeform 875">
                <a:extLst>
                  <a:ext uri="{FF2B5EF4-FFF2-40B4-BE49-F238E27FC236}">
                    <a16:creationId xmlns:a16="http://schemas.microsoft.com/office/drawing/2014/main" id="{2FF4F3AF-65C0-214C-9F4C-8C9AD46E1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80508A9-C1E9-3141-879E-013A91209A8A}"/>
              </a:ext>
            </a:extLst>
          </p:cNvPr>
          <p:cNvSpPr/>
          <p:nvPr/>
        </p:nvSpPr>
        <p:spPr>
          <a:xfrm>
            <a:off x="247136" y="4493558"/>
            <a:ext cx="3844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-3175">
              <a:buNone/>
              <a:tabLst>
                <a:tab pos="512763" algn="l"/>
              </a:tabLst>
            </a:pPr>
            <a:r>
              <a:rPr lang="en-US" sz="2000" i="1" dirty="0">
                <a:latin typeface="Times New Roman" charset="0"/>
                <a:sym typeface="Symbol" charset="0"/>
              </a:rPr>
              <a:t>s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0</a:t>
            </a:r>
            <a:r>
              <a:rPr lang="en-US" sz="2000" dirty="0">
                <a:latin typeface="Times New Roman" charset="0"/>
                <a:sym typeface="Symbol" charset="0"/>
              </a:rPr>
              <a:t> = {</a:t>
            </a:r>
            <a:r>
              <a:rPr lang="en-US" sz="2000" dirty="0">
                <a:latin typeface="Calibri"/>
              </a:rPr>
              <a:t>adjacent(d1,d2),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adjacent(d2,d1),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          adjacent(d1,d3),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adjacent(d3,d1),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          loc(c1,d1),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loc(r1,d2)</a:t>
            </a:r>
            <a:r>
              <a:rPr lang="en-US" sz="2000" dirty="0">
                <a:cs typeface="Times New Roman"/>
              </a:rPr>
              <a:t>}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30ECA-E471-6241-BF69-C70CBF394E27}"/>
              </a:ext>
            </a:extLst>
          </p:cNvPr>
          <p:cNvSpPr/>
          <p:nvPr/>
        </p:nvSpPr>
        <p:spPr>
          <a:xfrm>
            <a:off x="6134000" y="4515329"/>
            <a:ext cx="3539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81088" algn="l"/>
              </a:tabLst>
            </a:pPr>
            <a:r>
              <a:rPr lang="en-US" sz="2000" dirty="0" err="1">
                <a:latin typeface="Times New Roman" charset="0"/>
                <a:sym typeface="Symbol" charset="0"/>
              </a:rPr>
              <a:t>γ</a:t>
            </a:r>
            <a:r>
              <a:rPr lang="en-US" sz="2000" dirty="0">
                <a:latin typeface="Times New Roman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sym typeface="Symbol" charset="0"/>
              </a:rPr>
              <a:t>s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0</a:t>
            </a:r>
            <a:r>
              <a:rPr lang="en-US" sz="2000" dirty="0">
                <a:latin typeface="Times New Roman" charset="0"/>
                <a:sym typeface="Symbol" charset="0"/>
              </a:rPr>
              <a:t>, </a:t>
            </a:r>
            <a:r>
              <a:rPr lang="en-US" sz="2000" i="1" dirty="0">
                <a:latin typeface="Times New Roman" charset="0"/>
                <a:sym typeface="Symbol" charset="0"/>
              </a:rPr>
              <a:t>a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1</a:t>
            </a:r>
            <a:r>
              <a:rPr lang="en-US" sz="2000" dirty="0">
                <a:latin typeface="Times New Roman" charset="0"/>
                <a:sym typeface="Symbol" charset="0"/>
              </a:rPr>
              <a:t>) = {</a:t>
            </a:r>
            <a:r>
              <a:rPr lang="en-US" sz="2000" dirty="0">
                <a:latin typeface="Calibri"/>
              </a:rPr>
              <a:t>adjacent(d1,d2),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adjacent(d2,d1),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adjacent(d1,d3),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adjacent(d3,d1),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loc(c1,d1),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</a:t>
            </a:r>
            <a:r>
              <a:rPr lang="en-US" sz="2000" u="sng" dirty="0">
                <a:latin typeface="Calibri"/>
              </a:rPr>
              <a:t>loc(r1,d1)</a:t>
            </a:r>
            <a:r>
              <a:rPr lang="en-US" sz="2000" dirty="0">
                <a:cs typeface="Times New Roman"/>
              </a:rPr>
              <a:t>}</a:t>
            </a:r>
            <a:endParaRPr lang="en-US" sz="2000" dirty="0">
              <a:latin typeface="Times New Roman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A830F7-B3E8-4940-9915-5579F6519100}"/>
              </a:ext>
            </a:extLst>
          </p:cNvPr>
          <p:cNvGrpSpPr/>
          <p:nvPr/>
        </p:nvGrpSpPr>
        <p:grpSpPr>
          <a:xfrm>
            <a:off x="8544144" y="5308585"/>
            <a:ext cx="3018412" cy="1232639"/>
            <a:chOff x="8008765" y="5308585"/>
            <a:chExt cx="3018412" cy="1232639"/>
          </a:xfrm>
        </p:grpSpPr>
        <p:sp>
          <p:nvSpPr>
            <p:cNvPr id="142" name="Rectangle 891">
              <a:extLst>
                <a:ext uri="{FF2B5EF4-FFF2-40B4-BE49-F238E27FC236}">
                  <a16:creationId xmlns:a16="http://schemas.microsoft.com/office/drawing/2014/main" id="{97667F7D-C5A0-C444-A5E9-200936578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2339" y="5925855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3" name="Rectangle 891">
              <a:extLst>
                <a:ext uri="{FF2B5EF4-FFF2-40B4-BE49-F238E27FC236}">
                  <a16:creationId xmlns:a16="http://schemas.microsoft.com/office/drawing/2014/main" id="{52BFCB14-24BB-754D-950E-7EF97EEA2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563" y="5983327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18F7507-58F1-8444-BFB9-9D1BA1635CBF}"/>
                </a:ext>
              </a:extLst>
            </p:cNvPr>
            <p:cNvGrpSpPr/>
            <p:nvPr/>
          </p:nvGrpSpPr>
          <p:grpSpPr>
            <a:xfrm>
              <a:off x="8404439" y="5308585"/>
              <a:ext cx="1654724" cy="815581"/>
              <a:chOff x="1026717" y="2271773"/>
              <a:chExt cx="2553587" cy="1258611"/>
            </a:xfrm>
          </p:grpSpPr>
          <p:sp>
            <p:nvSpPr>
              <p:cNvPr id="145" name="Line 853">
                <a:extLst>
                  <a:ext uri="{FF2B5EF4-FFF2-40B4-BE49-F238E27FC236}">
                    <a16:creationId xmlns:a16="http://schemas.microsoft.com/office/drawing/2014/main" id="{547B588C-2C96-C645-A8EC-1B2B8A026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BBF6E47-7C07-2242-AF97-0CA40D531959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Freeform 860">
                <a:extLst>
                  <a:ext uri="{FF2B5EF4-FFF2-40B4-BE49-F238E27FC236}">
                    <a16:creationId xmlns:a16="http://schemas.microsoft.com/office/drawing/2014/main" id="{C9515B95-B723-AB40-B39F-ADF2356F7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8" name="Freeform 860">
                <a:extLst>
                  <a:ext uri="{FF2B5EF4-FFF2-40B4-BE49-F238E27FC236}">
                    <a16:creationId xmlns:a16="http://schemas.microsoft.com/office/drawing/2014/main" id="{5D870B41-1614-124F-BD00-19483D283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730112C-3097-D64B-AD85-553A1AA85A77}"/>
                </a:ext>
              </a:extLst>
            </p:cNvPr>
            <p:cNvCxnSpPr/>
            <p:nvPr/>
          </p:nvCxnSpPr>
          <p:spPr>
            <a:xfrm>
              <a:off x="9684948" y="606674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Freeform 860">
              <a:extLst>
                <a:ext uri="{FF2B5EF4-FFF2-40B4-BE49-F238E27FC236}">
                  <a16:creationId xmlns:a16="http://schemas.microsoft.com/office/drawing/2014/main" id="{F353F4C5-3D50-5F46-9B68-0E17DB69A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4464" y="610583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Freeform 860">
              <a:extLst>
                <a:ext uri="{FF2B5EF4-FFF2-40B4-BE49-F238E27FC236}">
                  <a16:creationId xmlns:a16="http://schemas.microsoft.com/office/drawing/2014/main" id="{045D0B9C-BE21-BD48-A1E7-3AC3585D1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0892" y="606687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Line 853">
              <a:extLst>
                <a:ext uri="{FF2B5EF4-FFF2-40B4-BE49-F238E27FC236}">
                  <a16:creationId xmlns:a16="http://schemas.microsoft.com/office/drawing/2014/main" id="{00FE3091-A190-B445-8460-ECDBCBD5F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38457" y="6537298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53" name="Line 853">
              <a:extLst>
                <a:ext uri="{FF2B5EF4-FFF2-40B4-BE49-F238E27FC236}">
                  <a16:creationId xmlns:a16="http://schemas.microsoft.com/office/drawing/2014/main" id="{5951DA2A-0460-4243-90D6-AE74074CA6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8765" y="6533372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54" name="Line 853">
              <a:extLst>
                <a:ext uri="{FF2B5EF4-FFF2-40B4-BE49-F238E27FC236}">
                  <a16:creationId xmlns:a16="http://schemas.microsoft.com/office/drawing/2014/main" id="{BE18E1E1-299F-834A-A73C-CBF9A785F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65566" y="570770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EAE9616-1387-3E4E-B144-3904F298AB4B}"/>
                </a:ext>
              </a:extLst>
            </p:cNvPr>
            <p:cNvGrpSpPr/>
            <p:nvPr/>
          </p:nvGrpSpPr>
          <p:grpSpPr>
            <a:xfrm>
              <a:off x="8491142" y="5324994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56" name="Oval 859">
                <a:extLst>
                  <a:ext uri="{FF2B5EF4-FFF2-40B4-BE49-F238E27FC236}">
                    <a16:creationId xmlns:a16="http://schemas.microsoft.com/office/drawing/2014/main" id="{2F2348D3-F5F1-7B4E-8574-9FC676BDC8C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7" name="Oval 861">
                <a:extLst>
                  <a:ext uri="{FF2B5EF4-FFF2-40B4-BE49-F238E27FC236}">
                    <a16:creationId xmlns:a16="http://schemas.microsoft.com/office/drawing/2014/main" id="{E83F0A7D-2CD3-9242-88FB-047F11BC28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8" name="Oval 862">
                <a:extLst>
                  <a:ext uri="{FF2B5EF4-FFF2-40B4-BE49-F238E27FC236}">
                    <a16:creationId xmlns:a16="http://schemas.microsoft.com/office/drawing/2014/main" id="{A22E2890-B463-DF46-95BD-A73BBFC4C0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9" name="Oval 863">
                <a:extLst>
                  <a:ext uri="{FF2B5EF4-FFF2-40B4-BE49-F238E27FC236}">
                    <a16:creationId xmlns:a16="http://schemas.microsoft.com/office/drawing/2014/main" id="{0B9B132A-CB93-2E40-97FA-429519748A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0" name="Oval 863">
                <a:extLst>
                  <a:ext uri="{FF2B5EF4-FFF2-40B4-BE49-F238E27FC236}">
                    <a16:creationId xmlns:a16="http://schemas.microsoft.com/office/drawing/2014/main" id="{E96D0295-AD5F-AC49-976E-4C4EDBCB1B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781B540F-2EEE-3742-BD95-213B8F6165CD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76" name="Freeform 860">
                  <a:extLst>
                    <a:ext uri="{FF2B5EF4-FFF2-40B4-BE49-F238E27FC236}">
                      <a16:creationId xmlns:a16="http://schemas.microsoft.com/office/drawing/2014/main" id="{EB911EFE-7007-8044-8DEE-2C3056D945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Rectangle 864">
                  <a:extLst>
                    <a:ext uri="{FF2B5EF4-FFF2-40B4-BE49-F238E27FC236}">
                      <a16:creationId xmlns:a16="http://schemas.microsoft.com/office/drawing/2014/main" id="{66CF179D-2723-FA4D-A79E-1B49D6CB463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78" name="Freeform 865">
                  <a:extLst>
                    <a:ext uri="{FF2B5EF4-FFF2-40B4-BE49-F238E27FC236}">
                      <a16:creationId xmlns:a16="http://schemas.microsoft.com/office/drawing/2014/main" id="{C1CB12DF-996C-9043-BA16-FAE7DEF0A1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Freeform 866">
                  <a:extLst>
                    <a:ext uri="{FF2B5EF4-FFF2-40B4-BE49-F238E27FC236}">
                      <a16:creationId xmlns:a16="http://schemas.microsoft.com/office/drawing/2014/main" id="{C1307BC3-4A34-D54A-94E7-C70F6F7CDA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90D4DE78-BC86-4446-8371-527332FC5F9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63" name="Oval 878">
                  <a:extLst>
                    <a:ext uri="{FF2B5EF4-FFF2-40B4-BE49-F238E27FC236}">
                      <a16:creationId xmlns:a16="http://schemas.microsoft.com/office/drawing/2014/main" id="{236E0A2A-F3B2-C74D-AFD1-F3A986B6F4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4" name="Rectangle 880">
                  <a:extLst>
                    <a:ext uri="{FF2B5EF4-FFF2-40B4-BE49-F238E27FC236}">
                      <a16:creationId xmlns:a16="http://schemas.microsoft.com/office/drawing/2014/main" id="{19DBAD8C-947B-2546-AC95-D6B2BC902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5" name="Oval 878">
                  <a:extLst>
                    <a:ext uri="{FF2B5EF4-FFF2-40B4-BE49-F238E27FC236}">
                      <a16:creationId xmlns:a16="http://schemas.microsoft.com/office/drawing/2014/main" id="{85B1B842-B211-2C49-9D83-1F8888A763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6" name="Line 881">
                  <a:extLst>
                    <a:ext uri="{FF2B5EF4-FFF2-40B4-BE49-F238E27FC236}">
                      <a16:creationId xmlns:a16="http://schemas.microsoft.com/office/drawing/2014/main" id="{06FA7BA4-4776-824D-B885-538DFE7675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7" name="Line 882">
                  <a:extLst>
                    <a:ext uri="{FF2B5EF4-FFF2-40B4-BE49-F238E27FC236}">
                      <a16:creationId xmlns:a16="http://schemas.microsoft.com/office/drawing/2014/main" id="{E62EA8FD-AD2F-9F40-81D0-B22CB5B452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8" name="Rectangle 880">
                  <a:extLst>
                    <a:ext uri="{FF2B5EF4-FFF2-40B4-BE49-F238E27FC236}">
                      <a16:creationId xmlns:a16="http://schemas.microsoft.com/office/drawing/2014/main" id="{CE2455A9-AAC0-FC4A-A6EB-98F565C49A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Oval 878">
                  <a:extLst>
                    <a:ext uri="{FF2B5EF4-FFF2-40B4-BE49-F238E27FC236}">
                      <a16:creationId xmlns:a16="http://schemas.microsoft.com/office/drawing/2014/main" id="{5F2A6A2E-16D0-D345-B1E9-A88924A734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Line 882">
                  <a:extLst>
                    <a:ext uri="{FF2B5EF4-FFF2-40B4-BE49-F238E27FC236}">
                      <a16:creationId xmlns:a16="http://schemas.microsoft.com/office/drawing/2014/main" id="{26DFE9C9-CEEA-4F43-A566-7B0162E358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Line 882">
                  <a:extLst>
                    <a:ext uri="{FF2B5EF4-FFF2-40B4-BE49-F238E27FC236}">
                      <a16:creationId xmlns:a16="http://schemas.microsoft.com/office/drawing/2014/main" id="{B96840DC-04BF-3E4D-A323-2F0FD63BED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Line 884">
                  <a:extLst>
                    <a:ext uri="{FF2B5EF4-FFF2-40B4-BE49-F238E27FC236}">
                      <a16:creationId xmlns:a16="http://schemas.microsoft.com/office/drawing/2014/main" id="{1E4DA081-752D-CB4A-8E0E-584FBFC115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Oval 885">
                  <a:extLst>
                    <a:ext uri="{FF2B5EF4-FFF2-40B4-BE49-F238E27FC236}">
                      <a16:creationId xmlns:a16="http://schemas.microsoft.com/office/drawing/2014/main" id="{39A5E925-FABB-A143-8AE8-D216CE1B3A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Line 881">
                  <a:extLst>
                    <a:ext uri="{FF2B5EF4-FFF2-40B4-BE49-F238E27FC236}">
                      <a16:creationId xmlns:a16="http://schemas.microsoft.com/office/drawing/2014/main" id="{6ED2B012-A007-C64D-8977-E7D1DEC337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Line 882">
                  <a:extLst>
                    <a:ext uri="{FF2B5EF4-FFF2-40B4-BE49-F238E27FC236}">
                      <a16:creationId xmlns:a16="http://schemas.microsoft.com/office/drawing/2014/main" id="{6DEE661C-20AE-E74D-9852-E2869110A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A8DBA963-6F9F-544B-9F98-BD603C37E580}"/>
                </a:ext>
              </a:extLst>
            </p:cNvPr>
            <p:cNvGrpSpPr/>
            <p:nvPr/>
          </p:nvGrpSpPr>
          <p:grpSpPr>
            <a:xfrm>
              <a:off x="8078247" y="6156703"/>
              <a:ext cx="484418" cy="334015"/>
              <a:chOff x="1012668" y="950932"/>
              <a:chExt cx="747559" cy="515455"/>
            </a:xfrm>
          </p:grpSpPr>
          <p:sp>
            <p:nvSpPr>
              <p:cNvPr id="181" name="Line 853">
                <a:extLst>
                  <a:ext uri="{FF2B5EF4-FFF2-40B4-BE49-F238E27FC236}">
                    <a16:creationId xmlns:a16="http://schemas.microsoft.com/office/drawing/2014/main" id="{28802BAE-CBD0-8442-B9E8-46988E07E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2" name="Rectangle 876">
                <a:extLst>
                  <a:ext uri="{FF2B5EF4-FFF2-40B4-BE49-F238E27FC236}">
                    <a16:creationId xmlns:a16="http://schemas.microsoft.com/office/drawing/2014/main" id="{5B6090D9-7B16-9A40-ADD8-5987F97EE8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83" name="Rectangle 873">
                <a:extLst>
                  <a:ext uri="{FF2B5EF4-FFF2-40B4-BE49-F238E27FC236}">
                    <a16:creationId xmlns:a16="http://schemas.microsoft.com/office/drawing/2014/main" id="{0A88DE47-E79C-9248-9E1E-77ABB4D5E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84" name="Freeform 875">
                <a:extLst>
                  <a:ext uri="{FF2B5EF4-FFF2-40B4-BE49-F238E27FC236}">
                    <a16:creationId xmlns:a16="http://schemas.microsoft.com/office/drawing/2014/main" id="{03915F7C-3279-D643-974A-DF705EED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A92E6E-54AD-484B-9C9D-F2633937B016}"/>
              </a:ext>
            </a:extLst>
          </p:cNvPr>
          <p:cNvGrpSpPr/>
          <p:nvPr/>
        </p:nvGrpSpPr>
        <p:grpSpPr>
          <a:xfrm>
            <a:off x="8728054" y="3851824"/>
            <a:ext cx="1189240" cy="437147"/>
            <a:chOff x="8695396" y="3742964"/>
            <a:chExt cx="1189240" cy="547402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14DB1278-413D-5542-BE68-C2D53B743763}"/>
                </a:ext>
              </a:extLst>
            </p:cNvPr>
            <p:cNvCxnSpPr>
              <a:cxnSpLocks/>
              <a:stCxn id="187" idx="1"/>
            </p:cNvCxnSpPr>
            <p:nvPr/>
          </p:nvCxnSpPr>
          <p:spPr>
            <a:xfrm flipH="1" flipV="1">
              <a:off x="8695396" y="3742964"/>
              <a:ext cx="1189240" cy="54740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FED3DB87-187F-B64D-B687-F6D77CDCA54F}"/>
                </a:ext>
              </a:extLst>
            </p:cNvPr>
            <p:cNvCxnSpPr>
              <a:cxnSpLocks/>
              <a:stCxn id="187" idx="1"/>
            </p:cNvCxnSpPr>
            <p:nvPr/>
          </p:nvCxnSpPr>
          <p:spPr>
            <a:xfrm flipH="1" flipV="1">
              <a:off x="9585952" y="3750456"/>
              <a:ext cx="298684" cy="53991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6842230C-0231-074C-938F-8A30CB5BD6BE}"/>
              </a:ext>
            </a:extLst>
          </p:cNvPr>
          <p:cNvSpPr txBox="1"/>
          <p:nvPr/>
        </p:nvSpPr>
        <p:spPr>
          <a:xfrm>
            <a:off x="9884636" y="4105700"/>
            <a:ext cx="10847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1861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meaning?</a:t>
            </a:r>
          </a:p>
        </p:txBody>
      </p:sp>
    </p:spTree>
    <p:extLst>
      <p:ext uri="{BB962C8B-B14F-4D97-AF65-F5344CB8AC3E}">
        <p14:creationId xmlns:p14="http://schemas.microsoft.com/office/powerpoint/2010/main" val="2271022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95903"/>
            <a:ext cx="8839200" cy="601925"/>
          </a:xfrm>
        </p:spPr>
        <p:txBody>
          <a:bodyPr/>
          <a:lstStyle/>
          <a:p>
            <a:pPr eaLnBrk="1" hangingPunct="1"/>
            <a:r>
              <a:rPr lang="en-US" dirty="0"/>
              <a:t>Discussion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1106904" y="2709922"/>
            <a:ext cx="7842987" cy="397428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Equivalent expressive power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Each can be converted to the other in linear time and space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Classical representation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More natural for logicians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Don’t require single-valued functions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State variables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More natural for engineers and computer programmers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When changing a value, don’t have to explicitly delete the old one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Historically, classical representation has been more widely used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That’s starting to change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Times New Roman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2302513" y="1596308"/>
            <a:ext cx="1820195" cy="85129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State-variable</a:t>
            </a:r>
          </a:p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rep.</a:t>
            </a:r>
          </a:p>
        </p:txBody>
      </p:sp>
      <p:sp>
        <p:nvSpPr>
          <p:cNvPr id="5" name="AutoShape 26"/>
          <p:cNvSpPr>
            <a:spLocks noChangeArrowheads="1"/>
          </p:cNvSpPr>
          <p:nvPr/>
        </p:nvSpPr>
        <p:spPr bwMode="auto">
          <a:xfrm>
            <a:off x="8308758" y="1584481"/>
            <a:ext cx="1282274" cy="85129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Classical</a:t>
            </a:r>
          </a:p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rep.</a:t>
            </a:r>
          </a:p>
        </p:txBody>
      </p:sp>
      <p:cxnSp>
        <p:nvCxnSpPr>
          <p:cNvPr id="6" name="AutoShape 31"/>
          <p:cNvCxnSpPr>
            <a:cxnSpLocks noChangeShapeType="1"/>
            <a:stCxn id="5" idx="1"/>
            <a:endCxn id="4" idx="3"/>
          </p:cNvCxnSpPr>
          <p:nvPr/>
        </p:nvCxnSpPr>
        <p:spPr bwMode="auto">
          <a:xfrm rot="10800000" flipV="1">
            <a:off x="4122708" y="2010129"/>
            <a:ext cx="4186050" cy="11827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32"/>
          <p:cNvCxnSpPr>
            <a:cxnSpLocks noChangeShapeType="1"/>
            <a:stCxn id="4" idx="0"/>
            <a:endCxn id="5" idx="0"/>
          </p:cNvCxnSpPr>
          <p:nvPr/>
        </p:nvCxnSpPr>
        <p:spPr bwMode="auto">
          <a:xfrm rot="5400000" flipH="1" flipV="1">
            <a:off x="6075340" y="-1278247"/>
            <a:ext cx="11827" cy="5737284"/>
          </a:xfrm>
          <a:prstGeom prst="curvedConnector3">
            <a:avLst>
              <a:gd name="adj1" fmla="val 2032865"/>
            </a:avLst>
          </a:prstGeom>
          <a:noFill/>
          <a:ln w="190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588528" y="2099835"/>
            <a:ext cx="32544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1" dirty="0" err="1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i="1" baseline="-25000" dirty="0" err="1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)=1  ⇐  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</a:t>
            </a: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3832001" y="923544"/>
            <a:ext cx="4767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1" dirty="0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–1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)=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 ⇒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  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–1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651E6E-9ABF-B543-8C19-BDA3396C6349}"/>
              </a:ext>
            </a:extLst>
          </p:cNvPr>
          <p:cNvCxnSpPr>
            <a:cxnSpLocks/>
          </p:cNvCxnSpPr>
          <p:nvPr/>
        </p:nvCxnSpPr>
        <p:spPr>
          <a:xfrm flipH="1" flipV="1">
            <a:off x="5874327" y="2535382"/>
            <a:ext cx="2725137" cy="786762"/>
          </a:xfrm>
          <a:prstGeom prst="straightConnector1">
            <a:avLst/>
          </a:prstGeom>
          <a:ln w="19050">
            <a:solidFill>
              <a:schemeClr val="accent5">
                <a:lumMod val="25000"/>
              </a:schemeClr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4B3D6B-90DB-444A-968D-3EC9CCEE98B7}"/>
              </a:ext>
            </a:extLst>
          </p:cNvPr>
          <p:cNvSpPr txBox="1"/>
          <p:nvPr/>
        </p:nvSpPr>
        <p:spPr>
          <a:xfrm>
            <a:off x="8544046" y="2864944"/>
            <a:ext cx="3031330" cy="1682512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: Could we instead use </a:t>
            </a:r>
            <a:r>
              <a:rPr lang="en-US" sz="2000" i="1" dirty="0" err="1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baseline="-25000" dirty="0" err="1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–1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)=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?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br>
              <a:rPr lang="en-US" sz="2000" baseline="-25000" dirty="0">
                <a:latin typeface="Times New Roman" panose="02020603050405020304" pitchFamily="18" charset="0"/>
              </a:rPr>
            </a:br>
            <a:endParaRPr lang="en-US" sz="2000" baseline="-25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 A:  </a:t>
            </a:r>
            <a:r>
              <a:rPr lang="en-US" sz="2000" dirty="0">
                <a:latin typeface="Calibri" panose="020F0502020204030204" pitchFamily="34" charset="0"/>
              </a:rPr>
              <a:t>yes</a:t>
            </a:r>
            <a:r>
              <a:rPr lang="en-US" sz="2000" dirty="0">
                <a:latin typeface="Times New Roman" panose="02020603050405020304" pitchFamily="18" charset="0"/>
              </a:rPr>
              <a:t>	  B:  </a:t>
            </a:r>
            <a:r>
              <a:rPr lang="en-US" sz="2000" dirty="0">
                <a:latin typeface="Calibri" panose="020F0502020204030204" pitchFamily="34" charset="0"/>
              </a:rPr>
              <a:t>no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 C:  </a:t>
            </a:r>
            <a:r>
              <a:rPr lang="en-US" sz="2000" dirty="0">
                <a:latin typeface="Calibri" panose="020F0502020204030204" pitchFamily="34" charset="0"/>
              </a:rPr>
              <a:t>unsure</a:t>
            </a:r>
          </a:p>
        </p:txBody>
      </p:sp>
    </p:spTree>
    <p:extLst>
      <p:ext uri="{BB962C8B-B14F-4D97-AF65-F5344CB8AC3E}">
        <p14:creationId xmlns:p14="http://schemas.microsoft.com/office/powerpoint/2010/main" val="1029172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A3CF-C4C8-414C-8E89-F0AB1176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BBA29-30B5-5141-84B5-6697DDF3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52525"/>
            <a:ext cx="4934140" cy="5283200"/>
          </a:xfrm>
        </p:spPr>
        <p:txBody>
          <a:bodyPr/>
          <a:lstStyle/>
          <a:p>
            <a:r>
              <a:rPr lang="en-US" dirty="0"/>
              <a:t>Language for defining planning domains and problems</a:t>
            </a:r>
          </a:p>
          <a:p>
            <a:r>
              <a:rPr lang="en-US" dirty="0"/>
              <a:t>Original version of PDDL ≈ 1996</a:t>
            </a:r>
          </a:p>
          <a:p>
            <a:pPr lvl="1"/>
            <a:r>
              <a:rPr lang="en-US" dirty="0"/>
              <a:t>Just classical planning</a:t>
            </a:r>
          </a:p>
          <a:p>
            <a:r>
              <a:rPr lang="en-US" dirty="0"/>
              <a:t>Multiple revisions and extensions</a:t>
            </a:r>
          </a:p>
          <a:p>
            <a:pPr lvl="1"/>
            <a:r>
              <a:rPr lang="en-US" dirty="0"/>
              <a:t>Different subsets accommodate different kinds of planning</a:t>
            </a:r>
          </a:p>
          <a:p>
            <a:endParaRPr lang="en-US" dirty="0"/>
          </a:p>
          <a:p>
            <a:r>
              <a:rPr lang="en-US" dirty="0"/>
              <a:t>We’ll discuss the classical-planning subset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Chapter 2 of the PDDL book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E7F1F-2D54-6549-9722-8D6B1E8C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29288" y="1209675"/>
            <a:ext cx="3996749" cy="493453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83C10E-1FD7-004F-8345-0F10BED8CC53}"/>
              </a:ext>
            </a:extLst>
          </p:cNvPr>
          <p:cNvCxnSpPr>
            <a:cxnSpLocks/>
          </p:cNvCxnSpPr>
          <p:nvPr/>
        </p:nvCxnSpPr>
        <p:spPr>
          <a:xfrm flipV="1">
            <a:off x="4896196" y="4259484"/>
            <a:ext cx="2060189" cy="545273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540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C2B5CFA0-C87E-6D37-529C-BD175C2FE738}"/>
              </a:ext>
            </a:extLst>
          </p:cNvPr>
          <p:cNvSpPr txBox="1">
            <a:spLocks/>
          </p:cNvSpPr>
          <p:nvPr/>
        </p:nvSpPr>
        <p:spPr bwMode="auto">
          <a:xfrm>
            <a:off x="7214772" y="3769042"/>
            <a:ext cx="4502835" cy="30444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(problem example-problem-1)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(:domain example-domain-1))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init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d2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d3)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d3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r1 d2)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(:goal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r1)))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A6A80-D10B-CF4B-9D3D-25AD1EA75319}"/>
              </a:ext>
            </a:extLst>
          </p:cNvPr>
          <p:cNvSpPr/>
          <p:nvPr/>
        </p:nvSpPr>
        <p:spPr>
          <a:xfrm>
            <a:off x="509840" y="610136"/>
            <a:ext cx="560109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(domain example-domain-1)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(requirements :negative-preconditions)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(:action   move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:parameters (?r ?l ?m)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:precondition (and (loc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  (adjacent ?l ?m))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:effect (and (not (loc ?r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(loc ?r ?m)))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(:action take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:parameters (?r ?l ?c)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:precondition (and (loc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  (loc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  (not (loaded ?r)))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:effect (and (not (loc ?c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(loc ?c ?r)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		   (loaded ?r)))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(:action put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:parameters (?r ?l ?c)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:precondition (and (loc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(loc ?c ?r))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:effect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?r))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(not (loaded ?r)))))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A3CF-C4C8-414C-8E89-F0AB1176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590769"/>
          </a:xfrm>
        </p:spPr>
        <p:txBody>
          <a:bodyPr/>
          <a:lstStyle/>
          <a:p>
            <a:r>
              <a:rPr lang="en-US" dirty="0"/>
              <a:t>Example domain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ABC060-E0D9-466A-1F83-4F8D9AB7DA33}"/>
              </a:ext>
            </a:extLst>
          </p:cNvPr>
          <p:cNvGrpSpPr/>
          <p:nvPr/>
        </p:nvGrpSpPr>
        <p:grpSpPr>
          <a:xfrm>
            <a:off x="8967978" y="2308051"/>
            <a:ext cx="1082989" cy="919087"/>
            <a:chOff x="6805552" y="3919023"/>
            <a:chExt cx="1082989" cy="9190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3F015E0-B35E-18FD-1F6F-C50F3E93D6F3}"/>
                </a:ext>
              </a:extLst>
            </p:cNvPr>
            <p:cNvGrpSpPr/>
            <p:nvPr/>
          </p:nvGrpSpPr>
          <p:grpSpPr>
            <a:xfrm>
              <a:off x="6805552" y="3919023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5" name="Oval 859">
                <a:extLst>
                  <a:ext uri="{FF2B5EF4-FFF2-40B4-BE49-F238E27FC236}">
                    <a16:creationId xmlns:a16="http://schemas.microsoft.com/office/drawing/2014/main" id="{B574A02A-F232-B8E4-91D0-ACCAFA46B0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" name="Oval 861">
                <a:extLst>
                  <a:ext uri="{FF2B5EF4-FFF2-40B4-BE49-F238E27FC236}">
                    <a16:creationId xmlns:a16="http://schemas.microsoft.com/office/drawing/2014/main" id="{DC7C20CC-771B-3BA3-8417-88EEB47355C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" name="Oval 862">
                <a:extLst>
                  <a:ext uri="{FF2B5EF4-FFF2-40B4-BE49-F238E27FC236}">
                    <a16:creationId xmlns:a16="http://schemas.microsoft.com/office/drawing/2014/main" id="{8B806AE8-7620-39F3-3BFB-459A5212C47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" name="Oval 863">
                <a:extLst>
                  <a:ext uri="{FF2B5EF4-FFF2-40B4-BE49-F238E27FC236}">
                    <a16:creationId xmlns:a16="http://schemas.microsoft.com/office/drawing/2014/main" id="{F03084B6-5FC6-9F0A-7C22-7AB2C81349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" name="Oval 863">
                <a:extLst>
                  <a:ext uri="{FF2B5EF4-FFF2-40B4-BE49-F238E27FC236}">
                    <a16:creationId xmlns:a16="http://schemas.microsoft.com/office/drawing/2014/main" id="{B66C5316-98C5-307B-6331-825A5CD769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C623199-4236-B363-F172-4682317D177A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35" name="Freeform 860">
                  <a:extLst>
                    <a:ext uri="{FF2B5EF4-FFF2-40B4-BE49-F238E27FC236}">
                      <a16:creationId xmlns:a16="http://schemas.microsoft.com/office/drawing/2014/main" id="{81AA07BC-72EB-0F16-A6AA-61AC750446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6" name="Rectangle 864">
                  <a:extLst>
                    <a:ext uri="{FF2B5EF4-FFF2-40B4-BE49-F238E27FC236}">
                      <a16:creationId xmlns:a16="http://schemas.microsoft.com/office/drawing/2014/main" id="{2FA208F4-ACD0-CC0F-990C-9A1B79F8D64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7" name="Freeform 865">
                  <a:extLst>
                    <a:ext uri="{FF2B5EF4-FFF2-40B4-BE49-F238E27FC236}">
                      <a16:creationId xmlns:a16="http://schemas.microsoft.com/office/drawing/2014/main" id="{08919002-316A-ECC4-5735-7EF60DA986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Freeform 866">
                  <a:extLst>
                    <a:ext uri="{FF2B5EF4-FFF2-40B4-BE49-F238E27FC236}">
                      <a16:creationId xmlns:a16="http://schemas.microsoft.com/office/drawing/2014/main" id="{CF32999B-C60B-D0DC-B21E-3246A747C8E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3D48B15-DD9E-E26C-2C3C-000F7F2D6A1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2" name="Oval 878">
                  <a:extLst>
                    <a:ext uri="{FF2B5EF4-FFF2-40B4-BE49-F238E27FC236}">
                      <a16:creationId xmlns:a16="http://schemas.microsoft.com/office/drawing/2014/main" id="{9A3F15F7-25C4-4481-568A-89F49B282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" name="Rectangle 880">
                  <a:extLst>
                    <a:ext uri="{FF2B5EF4-FFF2-40B4-BE49-F238E27FC236}">
                      <a16:creationId xmlns:a16="http://schemas.microsoft.com/office/drawing/2014/main" id="{655A3035-B97B-8847-953D-B023FB8A2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" name="Oval 878">
                  <a:extLst>
                    <a:ext uri="{FF2B5EF4-FFF2-40B4-BE49-F238E27FC236}">
                      <a16:creationId xmlns:a16="http://schemas.microsoft.com/office/drawing/2014/main" id="{122E1799-ADBC-CD0E-9285-A80AD35158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" name="Line 881">
                  <a:extLst>
                    <a:ext uri="{FF2B5EF4-FFF2-40B4-BE49-F238E27FC236}">
                      <a16:creationId xmlns:a16="http://schemas.microsoft.com/office/drawing/2014/main" id="{AEAAF84A-82E0-8CE0-1D01-02BA18B88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" name="Line 882">
                  <a:extLst>
                    <a:ext uri="{FF2B5EF4-FFF2-40B4-BE49-F238E27FC236}">
                      <a16:creationId xmlns:a16="http://schemas.microsoft.com/office/drawing/2014/main" id="{9350B694-1D6A-0521-3C94-D0049D68D2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" name="Rectangle 880">
                  <a:extLst>
                    <a:ext uri="{FF2B5EF4-FFF2-40B4-BE49-F238E27FC236}">
                      <a16:creationId xmlns:a16="http://schemas.microsoft.com/office/drawing/2014/main" id="{D7EE09F0-2033-0BF8-B24A-09EF7F555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" name="Oval 878">
                  <a:extLst>
                    <a:ext uri="{FF2B5EF4-FFF2-40B4-BE49-F238E27FC236}">
                      <a16:creationId xmlns:a16="http://schemas.microsoft.com/office/drawing/2014/main" id="{2CA215FF-2E47-47DB-4180-DFAB252D6A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" name="Line 882">
                  <a:extLst>
                    <a:ext uri="{FF2B5EF4-FFF2-40B4-BE49-F238E27FC236}">
                      <a16:creationId xmlns:a16="http://schemas.microsoft.com/office/drawing/2014/main" id="{78A775D7-C55C-FD39-02FD-D888A2656F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0" name="Line 882">
                  <a:extLst>
                    <a:ext uri="{FF2B5EF4-FFF2-40B4-BE49-F238E27FC236}">
                      <a16:creationId xmlns:a16="http://schemas.microsoft.com/office/drawing/2014/main" id="{BC2140A9-F5FC-0B0A-FF50-DA2683A07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1" name="Line 884">
                  <a:extLst>
                    <a:ext uri="{FF2B5EF4-FFF2-40B4-BE49-F238E27FC236}">
                      <a16:creationId xmlns:a16="http://schemas.microsoft.com/office/drawing/2014/main" id="{E24E089C-39C7-7CCA-68EB-BBBCD98CE2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2" name="Oval 885">
                  <a:extLst>
                    <a:ext uri="{FF2B5EF4-FFF2-40B4-BE49-F238E27FC236}">
                      <a16:creationId xmlns:a16="http://schemas.microsoft.com/office/drawing/2014/main" id="{7BAEF8DF-B329-1E1A-D1B0-A3ADA8D667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3" name="Line 881">
                  <a:extLst>
                    <a:ext uri="{FF2B5EF4-FFF2-40B4-BE49-F238E27FC236}">
                      <a16:creationId xmlns:a16="http://schemas.microsoft.com/office/drawing/2014/main" id="{50B1C081-7A8A-0808-915A-37AEB8F3C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4" name="Line 882">
                  <a:extLst>
                    <a:ext uri="{FF2B5EF4-FFF2-40B4-BE49-F238E27FC236}">
                      <a16:creationId xmlns:a16="http://schemas.microsoft.com/office/drawing/2014/main" id="{FBDA6071-BFFC-6DD3-2927-453768357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BF13C4-BCDB-8C33-1BDB-FAB94CE79DB1}"/>
                </a:ext>
              </a:extLst>
            </p:cNvPr>
            <p:cNvGrpSpPr/>
            <p:nvPr/>
          </p:nvGrpSpPr>
          <p:grpSpPr>
            <a:xfrm>
              <a:off x="7365099" y="4388800"/>
              <a:ext cx="484418" cy="334015"/>
              <a:chOff x="1012668" y="950932"/>
              <a:chExt cx="747559" cy="515455"/>
            </a:xfrm>
          </p:grpSpPr>
          <p:sp>
            <p:nvSpPr>
              <p:cNvPr id="11" name="Line 853">
                <a:extLst>
                  <a:ext uri="{FF2B5EF4-FFF2-40B4-BE49-F238E27FC236}">
                    <a16:creationId xmlns:a16="http://schemas.microsoft.com/office/drawing/2014/main" id="{AB35504A-88B0-F05F-FAB9-37F8B65EA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" name="Rectangle 876">
                <a:extLst>
                  <a:ext uri="{FF2B5EF4-FFF2-40B4-BE49-F238E27FC236}">
                    <a16:creationId xmlns:a16="http://schemas.microsoft.com/office/drawing/2014/main" id="{0FD68227-2B08-CE55-C5CD-14292EBAE0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3" name="Rectangle 873">
                <a:extLst>
                  <a:ext uri="{FF2B5EF4-FFF2-40B4-BE49-F238E27FC236}">
                    <a16:creationId xmlns:a16="http://schemas.microsoft.com/office/drawing/2014/main" id="{E830F58E-2BE9-4F4B-DDF2-3B18F8452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4" name="Freeform 875">
                <a:extLst>
                  <a:ext uri="{FF2B5EF4-FFF2-40B4-BE49-F238E27FC236}">
                    <a16:creationId xmlns:a16="http://schemas.microsoft.com/office/drawing/2014/main" id="{DB4CB7EA-720F-02E6-40EC-7AD682178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821094D-7C1B-E63C-9856-16B7E0F6672B}"/>
              </a:ext>
            </a:extLst>
          </p:cNvPr>
          <p:cNvSpPr/>
          <p:nvPr/>
        </p:nvSpPr>
        <p:spPr>
          <a:xfrm>
            <a:off x="7953817" y="2776335"/>
            <a:ext cx="774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800"/>
              <a:tabLst>
                <a:tab pos="102552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Goal:</a:t>
            </a:r>
            <a:endParaRPr lang="is-IS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02750B-8E68-4A4E-20FC-885A26A9A2A3}"/>
              </a:ext>
            </a:extLst>
          </p:cNvPr>
          <p:cNvGrpSpPr/>
          <p:nvPr/>
        </p:nvGrpSpPr>
        <p:grpSpPr>
          <a:xfrm>
            <a:off x="8047998" y="802791"/>
            <a:ext cx="3634162" cy="1232639"/>
            <a:chOff x="4699686" y="4960952"/>
            <a:chExt cx="3634162" cy="1232639"/>
          </a:xfrm>
        </p:grpSpPr>
        <p:sp>
          <p:nvSpPr>
            <p:cNvPr id="41" name="Rectangle 891">
              <a:extLst>
                <a:ext uri="{FF2B5EF4-FFF2-40B4-BE49-F238E27FC236}">
                  <a16:creationId xmlns:a16="http://schemas.microsoft.com/office/drawing/2014/main" id="{C5FE849F-E624-61F1-6A7F-CA3340B67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2" name="Rectangle 891">
              <a:extLst>
                <a:ext uri="{FF2B5EF4-FFF2-40B4-BE49-F238E27FC236}">
                  <a16:creationId xmlns:a16="http://schemas.microsoft.com/office/drawing/2014/main" id="{08B1CAD1-383F-35B1-C86C-99999B291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8AB426D-F135-BD71-A34B-399B56E49316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124" name="Line 853">
                <a:extLst>
                  <a:ext uri="{FF2B5EF4-FFF2-40B4-BE49-F238E27FC236}">
                    <a16:creationId xmlns:a16="http://schemas.microsoft.com/office/drawing/2014/main" id="{5DEC376E-FEF2-D931-4D2C-9BD0DBA26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25F9D66-6A5E-A88A-FF9C-89733269583D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Freeform 860">
                <a:extLst>
                  <a:ext uri="{FF2B5EF4-FFF2-40B4-BE49-F238E27FC236}">
                    <a16:creationId xmlns:a16="http://schemas.microsoft.com/office/drawing/2014/main" id="{2DF5D817-B8F4-55AC-19B0-281443504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7" name="Freeform 860">
                <a:extLst>
                  <a:ext uri="{FF2B5EF4-FFF2-40B4-BE49-F238E27FC236}">
                    <a16:creationId xmlns:a16="http://schemas.microsoft.com/office/drawing/2014/main" id="{CB932F59-78D3-7A65-B7A0-501934FD4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0129973-CFCF-DD7B-8033-95A46FBCB37E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860">
              <a:extLst>
                <a:ext uri="{FF2B5EF4-FFF2-40B4-BE49-F238E27FC236}">
                  <a16:creationId xmlns:a16="http://schemas.microsoft.com/office/drawing/2014/main" id="{CACEEBA1-1D80-C5FB-8DED-39325E144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" name="Freeform 860">
              <a:extLst>
                <a:ext uri="{FF2B5EF4-FFF2-40B4-BE49-F238E27FC236}">
                  <a16:creationId xmlns:a16="http://schemas.microsoft.com/office/drawing/2014/main" id="{50F2E601-4FFD-C823-B8F2-757CC8DB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7" name="Line 853">
              <a:extLst>
                <a:ext uri="{FF2B5EF4-FFF2-40B4-BE49-F238E27FC236}">
                  <a16:creationId xmlns:a16="http://schemas.microsoft.com/office/drawing/2014/main" id="{763EEDB4-0CCD-0D71-39E1-929FFDB67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48" name="Line 853">
              <a:extLst>
                <a:ext uri="{FF2B5EF4-FFF2-40B4-BE49-F238E27FC236}">
                  <a16:creationId xmlns:a16="http://schemas.microsoft.com/office/drawing/2014/main" id="{E4B313D2-0947-80AD-FE03-7FA7BFB283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93" name="Line 853">
              <a:extLst>
                <a:ext uri="{FF2B5EF4-FFF2-40B4-BE49-F238E27FC236}">
                  <a16:creationId xmlns:a16="http://schemas.microsoft.com/office/drawing/2014/main" id="{FFC051E9-1534-1198-DC4E-EA4336DD7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2C03790-FBA3-45EF-5209-432983D14979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00" name="Oval 859">
                <a:extLst>
                  <a:ext uri="{FF2B5EF4-FFF2-40B4-BE49-F238E27FC236}">
                    <a16:creationId xmlns:a16="http://schemas.microsoft.com/office/drawing/2014/main" id="{50F2800F-A186-C19F-2986-AE8C4DC6D0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1" name="Oval 861">
                <a:extLst>
                  <a:ext uri="{FF2B5EF4-FFF2-40B4-BE49-F238E27FC236}">
                    <a16:creationId xmlns:a16="http://schemas.microsoft.com/office/drawing/2014/main" id="{3D1AA83E-EEA9-98C1-3D72-1FA27284FC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Oval 862">
                <a:extLst>
                  <a:ext uri="{FF2B5EF4-FFF2-40B4-BE49-F238E27FC236}">
                    <a16:creationId xmlns:a16="http://schemas.microsoft.com/office/drawing/2014/main" id="{556268D4-D9B7-D7CF-C0E2-53B11972E4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3" name="Oval 863">
                <a:extLst>
                  <a:ext uri="{FF2B5EF4-FFF2-40B4-BE49-F238E27FC236}">
                    <a16:creationId xmlns:a16="http://schemas.microsoft.com/office/drawing/2014/main" id="{A0E44065-E30A-9320-2EDE-E05266661D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63">
                <a:extLst>
                  <a:ext uri="{FF2B5EF4-FFF2-40B4-BE49-F238E27FC236}">
                    <a16:creationId xmlns:a16="http://schemas.microsoft.com/office/drawing/2014/main" id="{CCE2B1A9-BA76-0BE1-7ED2-5D8AEF35ECB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0C02B28-6866-1A0A-2C96-F19FA805F68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20" name="Freeform 860">
                  <a:extLst>
                    <a:ext uri="{FF2B5EF4-FFF2-40B4-BE49-F238E27FC236}">
                      <a16:creationId xmlns:a16="http://schemas.microsoft.com/office/drawing/2014/main" id="{4CE24BA3-6FDB-4C1E-D3D0-EC40898238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Rectangle 864">
                  <a:extLst>
                    <a:ext uri="{FF2B5EF4-FFF2-40B4-BE49-F238E27FC236}">
                      <a16:creationId xmlns:a16="http://schemas.microsoft.com/office/drawing/2014/main" id="{6B3BFC32-2A7C-5289-1016-D4948A0F8B1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22" name="Freeform 865">
                  <a:extLst>
                    <a:ext uri="{FF2B5EF4-FFF2-40B4-BE49-F238E27FC236}">
                      <a16:creationId xmlns:a16="http://schemas.microsoft.com/office/drawing/2014/main" id="{C35DD74E-4F97-1580-86C8-83B71BC24F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3" name="Freeform 866">
                  <a:extLst>
                    <a:ext uri="{FF2B5EF4-FFF2-40B4-BE49-F238E27FC236}">
                      <a16:creationId xmlns:a16="http://schemas.microsoft.com/office/drawing/2014/main" id="{EE7C3972-B597-7CFB-4917-2E142F5BF66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B7F9DCB-C36D-85AC-04D2-9CD50418C98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07" name="Oval 878">
                  <a:extLst>
                    <a:ext uri="{FF2B5EF4-FFF2-40B4-BE49-F238E27FC236}">
                      <a16:creationId xmlns:a16="http://schemas.microsoft.com/office/drawing/2014/main" id="{D7633D13-F923-0C28-31C5-DC089A846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Rectangle 880">
                  <a:extLst>
                    <a:ext uri="{FF2B5EF4-FFF2-40B4-BE49-F238E27FC236}">
                      <a16:creationId xmlns:a16="http://schemas.microsoft.com/office/drawing/2014/main" id="{E734AC26-3C82-E746-58B9-0D731858B8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9" name="Oval 878">
                  <a:extLst>
                    <a:ext uri="{FF2B5EF4-FFF2-40B4-BE49-F238E27FC236}">
                      <a16:creationId xmlns:a16="http://schemas.microsoft.com/office/drawing/2014/main" id="{4D8B18F9-1272-B145-2A0B-0176D15BEE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Line 881">
                  <a:extLst>
                    <a:ext uri="{FF2B5EF4-FFF2-40B4-BE49-F238E27FC236}">
                      <a16:creationId xmlns:a16="http://schemas.microsoft.com/office/drawing/2014/main" id="{EA2FA3CD-1D2A-5869-8531-D7851F9BD2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Line 882">
                  <a:extLst>
                    <a:ext uri="{FF2B5EF4-FFF2-40B4-BE49-F238E27FC236}">
                      <a16:creationId xmlns:a16="http://schemas.microsoft.com/office/drawing/2014/main" id="{E7824A5D-50A6-A57E-8A18-5BAB5D516C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2" name="Rectangle 880">
                  <a:extLst>
                    <a:ext uri="{FF2B5EF4-FFF2-40B4-BE49-F238E27FC236}">
                      <a16:creationId xmlns:a16="http://schemas.microsoft.com/office/drawing/2014/main" id="{0EA4F9C8-1EC7-2341-977B-5B15B3814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Oval 878">
                  <a:extLst>
                    <a:ext uri="{FF2B5EF4-FFF2-40B4-BE49-F238E27FC236}">
                      <a16:creationId xmlns:a16="http://schemas.microsoft.com/office/drawing/2014/main" id="{812C7C37-B15E-9566-FA36-5DE986EF27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4" name="Line 882">
                  <a:extLst>
                    <a:ext uri="{FF2B5EF4-FFF2-40B4-BE49-F238E27FC236}">
                      <a16:creationId xmlns:a16="http://schemas.microsoft.com/office/drawing/2014/main" id="{9FD275F6-60F2-5F87-0F43-FD565E3EEF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Line 882">
                  <a:extLst>
                    <a:ext uri="{FF2B5EF4-FFF2-40B4-BE49-F238E27FC236}">
                      <a16:creationId xmlns:a16="http://schemas.microsoft.com/office/drawing/2014/main" id="{66E738F3-62AB-B3BC-9979-D6AFFB3DC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6" name="Line 884">
                  <a:extLst>
                    <a:ext uri="{FF2B5EF4-FFF2-40B4-BE49-F238E27FC236}">
                      <a16:creationId xmlns:a16="http://schemas.microsoft.com/office/drawing/2014/main" id="{23D564EE-8CA1-4713-493F-D83CF19B5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Oval 885">
                  <a:extLst>
                    <a:ext uri="{FF2B5EF4-FFF2-40B4-BE49-F238E27FC236}">
                      <a16:creationId xmlns:a16="http://schemas.microsoft.com/office/drawing/2014/main" id="{F6115085-6CD0-7B29-8013-3AA6AA15D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8" name="Line 881">
                  <a:extLst>
                    <a:ext uri="{FF2B5EF4-FFF2-40B4-BE49-F238E27FC236}">
                      <a16:creationId xmlns:a16="http://schemas.microsoft.com/office/drawing/2014/main" id="{37BF8C97-3A87-59E8-39AA-5CE57E0B7B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Line 882">
                  <a:extLst>
                    <a:ext uri="{FF2B5EF4-FFF2-40B4-BE49-F238E27FC236}">
                      <a16:creationId xmlns:a16="http://schemas.microsoft.com/office/drawing/2014/main" id="{1CCD1FBD-9BCF-38F7-6A3B-976797073F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82554A9-6A21-AC23-4E4F-FFC10E0814A1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96" name="Line 853">
                <a:extLst>
                  <a:ext uri="{FF2B5EF4-FFF2-40B4-BE49-F238E27FC236}">
                    <a16:creationId xmlns:a16="http://schemas.microsoft.com/office/drawing/2014/main" id="{E11E9F7F-8E5A-FD48-C889-A9B57134B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97" name="Rectangle 876">
                <a:extLst>
                  <a:ext uri="{FF2B5EF4-FFF2-40B4-BE49-F238E27FC236}">
                    <a16:creationId xmlns:a16="http://schemas.microsoft.com/office/drawing/2014/main" id="{172B3A48-9C70-D7EE-3195-81DD3039B8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8" name="Rectangle 873">
                <a:extLst>
                  <a:ext uri="{FF2B5EF4-FFF2-40B4-BE49-F238E27FC236}">
                    <a16:creationId xmlns:a16="http://schemas.microsoft.com/office/drawing/2014/main" id="{CB402A63-9E0C-5A12-4FFA-7549D9968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99" name="Freeform 875">
                <a:extLst>
                  <a:ext uri="{FF2B5EF4-FFF2-40B4-BE49-F238E27FC236}">
                    <a16:creationId xmlns:a16="http://schemas.microsoft.com/office/drawing/2014/main" id="{EEBE0E0C-16C8-96BE-3C04-05970DDA2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370136B0-B013-3989-9ACC-6CF38780177D}"/>
              </a:ext>
            </a:extLst>
          </p:cNvPr>
          <p:cNvSpPr txBox="1">
            <a:spLocks/>
          </p:cNvSpPr>
          <p:nvPr/>
        </p:nvSpPr>
        <p:spPr>
          <a:xfrm>
            <a:off x="8533527" y="383461"/>
            <a:ext cx="1276082" cy="43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stem Font Regular"/>
              <a:buNone/>
            </a:pPr>
            <a:r>
              <a:rPr lang="en-US" sz="1800" dirty="0">
                <a:latin typeface="Times New Roman" charset="0"/>
                <a:sym typeface="Symbol" charset="0"/>
              </a:rPr>
              <a:t>Initial state: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3BC4A-FD11-C405-B029-38D7A556FFD5}"/>
              </a:ext>
            </a:extLst>
          </p:cNvPr>
          <p:cNvSpPr txBox="1"/>
          <p:nvPr/>
        </p:nvSpPr>
        <p:spPr>
          <a:xfrm>
            <a:off x="5516590" y="1227700"/>
            <a:ext cx="189796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1861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These are untyped parameters.  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14DB061-F78C-10F6-A790-6E5ED856355B}"/>
              </a:ext>
            </a:extLst>
          </p:cNvPr>
          <p:cNvCxnSpPr/>
          <p:nvPr/>
        </p:nvCxnSpPr>
        <p:spPr>
          <a:xfrm flipH="1">
            <a:off x="3916154" y="1550866"/>
            <a:ext cx="1546275" cy="574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347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problem</a:t>
            </a:r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FE1C4609-9181-1243-AEC5-47FCB2F2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10" y="1288311"/>
            <a:ext cx="4929037" cy="547899"/>
          </a:xfrm>
        </p:spPr>
        <p:txBody>
          <a:bodyPr/>
          <a:lstStyle/>
          <a:p>
            <a:r>
              <a:rPr lang="en-US" sz="1800" dirty="0">
                <a:latin typeface="Times New Roman" charset="0"/>
                <a:sym typeface="Symbol" charset="0"/>
              </a:rPr>
              <a:t>Classical representation:</a:t>
            </a:r>
            <a:endParaRPr lang="en-US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24764" y="1329962"/>
            <a:ext cx="4613381" cy="45164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(problem example-problem-1)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(:domain example-domain-1))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init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d2)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d2 d1)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d3)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d3 d1)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d1)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r1 d2)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(:goal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r1)))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43A5399-BCD6-414F-8EE9-085BCDD2CFDA}"/>
              </a:ext>
            </a:extLst>
          </p:cNvPr>
          <p:cNvGrpSpPr/>
          <p:nvPr/>
        </p:nvGrpSpPr>
        <p:grpSpPr>
          <a:xfrm>
            <a:off x="2772682" y="4777131"/>
            <a:ext cx="1082989" cy="919087"/>
            <a:chOff x="6805552" y="3919023"/>
            <a:chExt cx="1082989" cy="919087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309F0CA-B9AB-2D4D-AC1C-AE66768C4610}"/>
                </a:ext>
              </a:extLst>
            </p:cNvPr>
            <p:cNvGrpSpPr/>
            <p:nvPr/>
          </p:nvGrpSpPr>
          <p:grpSpPr>
            <a:xfrm>
              <a:off x="6805552" y="3919023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33" name="Oval 859">
                <a:extLst>
                  <a:ext uri="{FF2B5EF4-FFF2-40B4-BE49-F238E27FC236}">
                    <a16:creationId xmlns:a16="http://schemas.microsoft.com/office/drawing/2014/main" id="{3B3E50E6-2C61-AB45-B651-BFA66B07F9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4" name="Oval 861">
                <a:extLst>
                  <a:ext uri="{FF2B5EF4-FFF2-40B4-BE49-F238E27FC236}">
                    <a16:creationId xmlns:a16="http://schemas.microsoft.com/office/drawing/2014/main" id="{085913E1-8C46-BB42-A6BE-31456C3FB5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5" name="Oval 862">
                <a:extLst>
                  <a:ext uri="{FF2B5EF4-FFF2-40B4-BE49-F238E27FC236}">
                    <a16:creationId xmlns:a16="http://schemas.microsoft.com/office/drawing/2014/main" id="{45D28E56-F0E3-D445-8736-56932386FB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6" name="Oval 863">
                <a:extLst>
                  <a:ext uri="{FF2B5EF4-FFF2-40B4-BE49-F238E27FC236}">
                    <a16:creationId xmlns:a16="http://schemas.microsoft.com/office/drawing/2014/main" id="{4898BEA5-4DF3-A64C-BDB6-829D1B5745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7" name="Oval 863">
                <a:extLst>
                  <a:ext uri="{FF2B5EF4-FFF2-40B4-BE49-F238E27FC236}">
                    <a16:creationId xmlns:a16="http://schemas.microsoft.com/office/drawing/2014/main" id="{FD42345A-D502-204F-9F27-300A5614D2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FD54BD1-412F-4B43-A845-ACC8DCB264E5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53" name="Freeform 860">
                  <a:extLst>
                    <a:ext uri="{FF2B5EF4-FFF2-40B4-BE49-F238E27FC236}">
                      <a16:creationId xmlns:a16="http://schemas.microsoft.com/office/drawing/2014/main" id="{549ACBB9-9890-2C42-85B2-5107B20B7F9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4" name="Rectangle 864">
                  <a:extLst>
                    <a:ext uri="{FF2B5EF4-FFF2-40B4-BE49-F238E27FC236}">
                      <a16:creationId xmlns:a16="http://schemas.microsoft.com/office/drawing/2014/main" id="{61316C8B-E39C-F644-8475-CC01AF6CB63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55" name="Freeform 865">
                  <a:extLst>
                    <a:ext uri="{FF2B5EF4-FFF2-40B4-BE49-F238E27FC236}">
                      <a16:creationId xmlns:a16="http://schemas.microsoft.com/office/drawing/2014/main" id="{413FA953-A9C9-CE4C-ABDC-8AD493828B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6" name="Freeform 866">
                  <a:extLst>
                    <a:ext uri="{FF2B5EF4-FFF2-40B4-BE49-F238E27FC236}">
                      <a16:creationId xmlns:a16="http://schemas.microsoft.com/office/drawing/2014/main" id="{9A50A705-5166-7744-B67F-72A1F677F0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F39ACAEF-26F6-CE42-8D13-CF36D9A3C28D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40" name="Oval 878">
                  <a:extLst>
                    <a:ext uri="{FF2B5EF4-FFF2-40B4-BE49-F238E27FC236}">
                      <a16:creationId xmlns:a16="http://schemas.microsoft.com/office/drawing/2014/main" id="{4435CF17-829B-104C-9D39-D93113752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Rectangle 880">
                  <a:extLst>
                    <a:ext uri="{FF2B5EF4-FFF2-40B4-BE49-F238E27FC236}">
                      <a16:creationId xmlns:a16="http://schemas.microsoft.com/office/drawing/2014/main" id="{CBA1A885-DEEA-CA47-8200-A19F77D65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Oval 878">
                  <a:extLst>
                    <a:ext uri="{FF2B5EF4-FFF2-40B4-BE49-F238E27FC236}">
                      <a16:creationId xmlns:a16="http://schemas.microsoft.com/office/drawing/2014/main" id="{713DD0E6-B56F-BA46-AA4B-7B3EA0F97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Line 881">
                  <a:extLst>
                    <a:ext uri="{FF2B5EF4-FFF2-40B4-BE49-F238E27FC236}">
                      <a16:creationId xmlns:a16="http://schemas.microsoft.com/office/drawing/2014/main" id="{FF0D7921-8846-5844-B239-8074CAF8BE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4" name="Line 882">
                  <a:extLst>
                    <a:ext uri="{FF2B5EF4-FFF2-40B4-BE49-F238E27FC236}">
                      <a16:creationId xmlns:a16="http://schemas.microsoft.com/office/drawing/2014/main" id="{500B984E-A612-8F45-B162-C5ADAD1604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Rectangle 880">
                  <a:extLst>
                    <a:ext uri="{FF2B5EF4-FFF2-40B4-BE49-F238E27FC236}">
                      <a16:creationId xmlns:a16="http://schemas.microsoft.com/office/drawing/2014/main" id="{B5A258F8-9A13-4F41-BD08-2160E23839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Oval 878">
                  <a:extLst>
                    <a:ext uri="{FF2B5EF4-FFF2-40B4-BE49-F238E27FC236}">
                      <a16:creationId xmlns:a16="http://schemas.microsoft.com/office/drawing/2014/main" id="{B173F179-7B23-064D-B8F7-9DAFDE619A9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Line 882">
                  <a:extLst>
                    <a:ext uri="{FF2B5EF4-FFF2-40B4-BE49-F238E27FC236}">
                      <a16:creationId xmlns:a16="http://schemas.microsoft.com/office/drawing/2014/main" id="{BD17B186-8EA8-EE4F-A992-CC6C9E6BF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Line 882">
                  <a:extLst>
                    <a:ext uri="{FF2B5EF4-FFF2-40B4-BE49-F238E27FC236}">
                      <a16:creationId xmlns:a16="http://schemas.microsoft.com/office/drawing/2014/main" id="{B9A5F0E7-6F05-0D44-B310-6EE353D208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9" name="Line 884">
                  <a:extLst>
                    <a:ext uri="{FF2B5EF4-FFF2-40B4-BE49-F238E27FC236}">
                      <a16:creationId xmlns:a16="http://schemas.microsoft.com/office/drawing/2014/main" id="{C8E1C5FE-5C1D-E44E-8C66-DE4EFF0DFE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0" name="Oval 885">
                  <a:extLst>
                    <a:ext uri="{FF2B5EF4-FFF2-40B4-BE49-F238E27FC236}">
                      <a16:creationId xmlns:a16="http://schemas.microsoft.com/office/drawing/2014/main" id="{BEAD3CE3-C6D2-2240-8214-ACCEADAE3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1" name="Line 881">
                  <a:extLst>
                    <a:ext uri="{FF2B5EF4-FFF2-40B4-BE49-F238E27FC236}">
                      <a16:creationId xmlns:a16="http://schemas.microsoft.com/office/drawing/2014/main" id="{B089C7B5-CD2E-8344-B5BC-9EFAD111E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2" name="Line 882">
                  <a:extLst>
                    <a:ext uri="{FF2B5EF4-FFF2-40B4-BE49-F238E27FC236}">
                      <a16:creationId xmlns:a16="http://schemas.microsoft.com/office/drawing/2014/main" id="{C23E7882-2AD5-3345-9CF8-20CD4A8341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51C87F0-2821-2F4A-A7C0-41F16DD9E2C1}"/>
                </a:ext>
              </a:extLst>
            </p:cNvPr>
            <p:cNvGrpSpPr/>
            <p:nvPr/>
          </p:nvGrpSpPr>
          <p:grpSpPr>
            <a:xfrm>
              <a:off x="7365099" y="4388800"/>
              <a:ext cx="484418" cy="334015"/>
              <a:chOff x="1012668" y="950932"/>
              <a:chExt cx="747559" cy="515455"/>
            </a:xfrm>
          </p:grpSpPr>
          <p:sp>
            <p:nvSpPr>
              <p:cNvPr id="129" name="Line 853">
                <a:extLst>
                  <a:ext uri="{FF2B5EF4-FFF2-40B4-BE49-F238E27FC236}">
                    <a16:creationId xmlns:a16="http://schemas.microsoft.com/office/drawing/2014/main" id="{45315007-5D42-B042-B1C6-8019BEBC7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30" name="Rectangle 876">
                <a:extLst>
                  <a:ext uri="{FF2B5EF4-FFF2-40B4-BE49-F238E27FC236}">
                    <a16:creationId xmlns:a16="http://schemas.microsoft.com/office/drawing/2014/main" id="{8F11880F-2E15-434D-B8B1-93FCB8493A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31" name="Rectangle 873">
                <a:extLst>
                  <a:ext uri="{FF2B5EF4-FFF2-40B4-BE49-F238E27FC236}">
                    <a16:creationId xmlns:a16="http://schemas.microsoft.com/office/drawing/2014/main" id="{32190926-0A64-9B45-A68D-5E94240F2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32" name="Freeform 875">
                <a:extLst>
                  <a:ext uri="{FF2B5EF4-FFF2-40B4-BE49-F238E27FC236}">
                    <a16:creationId xmlns:a16="http://schemas.microsoft.com/office/drawing/2014/main" id="{08468602-0D7A-7340-88D9-E883B2933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C912971-AB91-9E41-9A74-10833E009F7D}"/>
              </a:ext>
            </a:extLst>
          </p:cNvPr>
          <p:cNvSpPr/>
          <p:nvPr/>
        </p:nvSpPr>
        <p:spPr>
          <a:xfrm>
            <a:off x="2445740" y="5739310"/>
            <a:ext cx="198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800"/>
              <a:tabLst>
                <a:tab pos="1025525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= {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(c1,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r1)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}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43EC986-1F55-0649-AE5C-170F15AAE85E}"/>
              </a:ext>
            </a:extLst>
          </p:cNvPr>
          <p:cNvGrpSpPr/>
          <p:nvPr/>
        </p:nvGrpSpPr>
        <p:grpSpPr>
          <a:xfrm>
            <a:off x="1619899" y="2094550"/>
            <a:ext cx="3634162" cy="1232639"/>
            <a:chOff x="4699686" y="4960952"/>
            <a:chExt cx="3634162" cy="1232639"/>
          </a:xfrm>
        </p:grpSpPr>
        <p:sp>
          <p:nvSpPr>
            <p:cNvPr id="159" name="Rectangle 891">
              <a:extLst>
                <a:ext uri="{FF2B5EF4-FFF2-40B4-BE49-F238E27FC236}">
                  <a16:creationId xmlns:a16="http://schemas.microsoft.com/office/drawing/2014/main" id="{ECB3005D-143E-5848-867C-8C47E1EAC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Rectangle 891">
              <a:extLst>
                <a:ext uri="{FF2B5EF4-FFF2-40B4-BE49-F238E27FC236}">
                  <a16:creationId xmlns:a16="http://schemas.microsoft.com/office/drawing/2014/main" id="{314E2011-5785-FB4F-A2CE-D2FB3027D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5D3829AD-83F9-364D-A66F-6ECA27A2F4EA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198" name="Line 853">
                <a:extLst>
                  <a:ext uri="{FF2B5EF4-FFF2-40B4-BE49-F238E27FC236}">
                    <a16:creationId xmlns:a16="http://schemas.microsoft.com/office/drawing/2014/main" id="{A2E54556-DC9A-B441-8E25-CB352DA7B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8F6F793C-7F13-0645-88CC-C6BAC5A47780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Freeform 860">
                <a:extLst>
                  <a:ext uri="{FF2B5EF4-FFF2-40B4-BE49-F238E27FC236}">
                    <a16:creationId xmlns:a16="http://schemas.microsoft.com/office/drawing/2014/main" id="{8B6CBC5B-DAD7-9647-B27C-F3AA6C375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1" name="Freeform 860">
                <a:extLst>
                  <a:ext uri="{FF2B5EF4-FFF2-40B4-BE49-F238E27FC236}">
                    <a16:creationId xmlns:a16="http://schemas.microsoft.com/office/drawing/2014/main" id="{1DDC08BC-AE73-AE40-8EFF-F04F250E6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97EB37D-E76F-D24C-9668-B092D16BBB87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Freeform 860">
              <a:extLst>
                <a:ext uri="{FF2B5EF4-FFF2-40B4-BE49-F238E27FC236}">
                  <a16:creationId xmlns:a16="http://schemas.microsoft.com/office/drawing/2014/main" id="{924064EC-FEE8-CD45-B270-65E2BC5E6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4" name="Freeform 860">
              <a:extLst>
                <a:ext uri="{FF2B5EF4-FFF2-40B4-BE49-F238E27FC236}">
                  <a16:creationId xmlns:a16="http://schemas.microsoft.com/office/drawing/2014/main" id="{4CD7C259-04E2-5647-BB80-BCF97D399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5" name="Line 853">
              <a:extLst>
                <a:ext uri="{FF2B5EF4-FFF2-40B4-BE49-F238E27FC236}">
                  <a16:creationId xmlns:a16="http://schemas.microsoft.com/office/drawing/2014/main" id="{AB3FCE95-452C-9440-A7A5-03FB39109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66" name="Line 853">
              <a:extLst>
                <a:ext uri="{FF2B5EF4-FFF2-40B4-BE49-F238E27FC236}">
                  <a16:creationId xmlns:a16="http://schemas.microsoft.com/office/drawing/2014/main" id="{269A12FC-8ECE-1C4D-9423-4BE971DE9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67" name="Line 853">
              <a:extLst>
                <a:ext uri="{FF2B5EF4-FFF2-40B4-BE49-F238E27FC236}">
                  <a16:creationId xmlns:a16="http://schemas.microsoft.com/office/drawing/2014/main" id="{ED7CDE99-A985-6142-8886-F51CF919F5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B7F7968-7CF2-DF45-BD55-254BE8EC2241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74" name="Oval 859">
                <a:extLst>
                  <a:ext uri="{FF2B5EF4-FFF2-40B4-BE49-F238E27FC236}">
                    <a16:creationId xmlns:a16="http://schemas.microsoft.com/office/drawing/2014/main" id="{67133853-632F-5144-953D-DA93B44DBB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5" name="Oval 861">
                <a:extLst>
                  <a:ext uri="{FF2B5EF4-FFF2-40B4-BE49-F238E27FC236}">
                    <a16:creationId xmlns:a16="http://schemas.microsoft.com/office/drawing/2014/main" id="{BAF4AEA6-8D37-154B-95F2-24415297A8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6" name="Oval 862">
                <a:extLst>
                  <a:ext uri="{FF2B5EF4-FFF2-40B4-BE49-F238E27FC236}">
                    <a16:creationId xmlns:a16="http://schemas.microsoft.com/office/drawing/2014/main" id="{7B3E1453-4654-3C4C-9394-A0FDF295D5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7" name="Oval 863">
                <a:extLst>
                  <a:ext uri="{FF2B5EF4-FFF2-40B4-BE49-F238E27FC236}">
                    <a16:creationId xmlns:a16="http://schemas.microsoft.com/office/drawing/2014/main" id="{9DA23236-7BD3-854F-99DD-721118DBD3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8" name="Oval 863">
                <a:extLst>
                  <a:ext uri="{FF2B5EF4-FFF2-40B4-BE49-F238E27FC236}">
                    <a16:creationId xmlns:a16="http://schemas.microsoft.com/office/drawing/2014/main" id="{D14D96B3-2644-B742-A285-0DF1318A206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B5628E75-501F-CE42-9ECE-2D35A7469E84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94" name="Freeform 860">
                  <a:extLst>
                    <a:ext uri="{FF2B5EF4-FFF2-40B4-BE49-F238E27FC236}">
                      <a16:creationId xmlns:a16="http://schemas.microsoft.com/office/drawing/2014/main" id="{17C41206-F3EE-754F-95F5-FC2A23EE5D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5" name="Rectangle 864">
                  <a:extLst>
                    <a:ext uri="{FF2B5EF4-FFF2-40B4-BE49-F238E27FC236}">
                      <a16:creationId xmlns:a16="http://schemas.microsoft.com/office/drawing/2014/main" id="{C90A938C-E0A1-9946-A69A-C3C0D37474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96" name="Freeform 865">
                  <a:extLst>
                    <a:ext uri="{FF2B5EF4-FFF2-40B4-BE49-F238E27FC236}">
                      <a16:creationId xmlns:a16="http://schemas.microsoft.com/office/drawing/2014/main" id="{A62BD8D9-7D78-EB45-889D-ADDFCDDBDA2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7" name="Freeform 866">
                  <a:extLst>
                    <a:ext uri="{FF2B5EF4-FFF2-40B4-BE49-F238E27FC236}">
                      <a16:creationId xmlns:a16="http://schemas.microsoft.com/office/drawing/2014/main" id="{2833D49A-3657-AD43-A151-5AA0039E13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FB750907-F107-EA4B-9EF3-EE911359C1E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81" name="Oval 878">
                  <a:extLst>
                    <a:ext uri="{FF2B5EF4-FFF2-40B4-BE49-F238E27FC236}">
                      <a16:creationId xmlns:a16="http://schemas.microsoft.com/office/drawing/2014/main" id="{145EAA75-4E79-494E-9385-0043CD964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Rectangle 880">
                  <a:extLst>
                    <a:ext uri="{FF2B5EF4-FFF2-40B4-BE49-F238E27FC236}">
                      <a16:creationId xmlns:a16="http://schemas.microsoft.com/office/drawing/2014/main" id="{AF553FCB-3A03-9A49-94E2-2076EA9BF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Oval 878">
                  <a:extLst>
                    <a:ext uri="{FF2B5EF4-FFF2-40B4-BE49-F238E27FC236}">
                      <a16:creationId xmlns:a16="http://schemas.microsoft.com/office/drawing/2014/main" id="{FB2C0368-6B54-5846-AC40-553CA5B92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1">
                  <a:extLst>
                    <a:ext uri="{FF2B5EF4-FFF2-40B4-BE49-F238E27FC236}">
                      <a16:creationId xmlns:a16="http://schemas.microsoft.com/office/drawing/2014/main" id="{B60CC6B3-3876-C241-A159-207552818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Line 882">
                  <a:extLst>
                    <a:ext uri="{FF2B5EF4-FFF2-40B4-BE49-F238E27FC236}">
                      <a16:creationId xmlns:a16="http://schemas.microsoft.com/office/drawing/2014/main" id="{D9F0AC6A-5E27-0D48-896E-8DC7DA2B3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Rectangle 880">
                  <a:extLst>
                    <a:ext uri="{FF2B5EF4-FFF2-40B4-BE49-F238E27FC236}">
                      <a16:creationId xmlns:a16="http://schemas.microsoft.com/office/drawing/2014/main" id="{4B3B5FBE-982B-6F4D-94D4-5903EB380B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Oval 878">
                  <a:extLst>
                    <a:ext uri="{FF2B5EF4-FFF2-40B4-BE49-F238E27FC236}">
                      <a16:creationId xmlns:a16="http://schemas.microsoft.com/office/drawing/2014/main" id="{B3556E59-511D-2B4C-8FC5-F5CAF312321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8" name="Line 882">
                  <a:extLst>
                    <a:ext uri="{FF2B5EF4-FFF2-40B4-BE49-F238E27FC236}">
                      <a16:creationId xmlns:a16="http://schemas.microsoft.com/office/drawing/2014/main" id="{35309A8D-6AB3-004F-B9B2-954D66E380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Line 882">
                  <a:extLst>
                    <a:ext uri="{FF2B5EF4-FFF2-40B4-BE49-F238E27FC236}">
                      <a16:creationId xmlns:a16="http://schemas.microsoft.com/office/drawing/2014/main" id="{C0AEB22A-DEAC-534D-B67B-14723EE48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0" name="Line 884">
                  <a:extLst>
                    <a:ext uri="{FF2B5EF4-FFF2-40B4-BE49-F238E27FC236}">
                      <a16:creationId xmlns:a16="http://schemas.microsoft.com/office/drawing/2014/main" id="{F95C8567-7F54-F94C-B7BC-259C48E396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Oval 885">
                  <a:extLst>
                    <a:ext uri="{FF2B5EF4-FFF2-40B4-BE49-F238E27FC236}">
                      <a16:creationId xmlns:a16="http://schemas.microsoft.com/office/drawing/2014/main" id="{ECD01504-320F-474D-BE32-43DC76A2D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2" name="Line 881">
                  <a:extLst>
                    <a:ext uri="{FF2B5EF4-FFF2-40B4-BE49-F238E27FC236}">
                      <a16:creationId xmlns:a16="http://schemas.microsoft.com/office/drawing/2014/main" id="{4430284A-DB59-C844-BA4F-6972EFB11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3" name="Line 882">
                  <a:extLst>
                    <a:ext uri="{FF2B5EF4-FFF2-40B4-BE49-F238E27FC236}">
                      <a16:creationId xmlns:a16="http://schemas.microsoft.com/office/drawing/2014/main" id="{BE4C2AD0-6BF0-F24F-817F-0EBAD816B8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F53DC28-603E-DE47-84BB-E1BE5588355F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170" name="Line 853">
                <a:extLst>
                  <a:ext uri="{FF2B5EF4-FFF2-40B4-BE49-F238E27FC236}">
                    <a16:creationId xmlns:a16="http://schemas.microsoft.com/office/drawing/2014/main" id="{FCE63428-2116-AF46-B379-306C51F85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71" name="Rectangle 876">
                <a:extLst>
                  <a:ext uri="{FF2B5EF4-FFF2-40B4-BE49-F238E27FC236}">
                    <a16:creationId xmlns:a16="http://schemas.microsoft.com/office/drawing/2014/main" id="{0E7A1853-797A-E74D-95EB-E17C92B6F2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72" name="Rectangle 873">
                <a:extLst>
                  <a:ext uri="{FF2B5EF4-FFF2-40B4-BE49-F238E27FC236}">
                    <a16:creationId xmlns:a16="http://schemas.microsoft.com/office/drawing/2014/main" id="{FE3E9538-D775-C941-8A53-D349CEA04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73" name="Freeform 875">
                <a:extLst>
                  <a:ext uri="{FF2B5EF4-FFF2-40B4-BE49-F238E27FC236}">
                    <a16:creationId xmlns:a16="http://schemas.microsoft.com/office/drawing/2014/main" id="{D282C6CB-2080-8C48-999D-4A62D3743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C18801A2-3281-F24B-BEA7-27E8D04A0410}"/>
              </a:ext>
            </a:extLst>
          </p:cNvPr>
          <p:cNvSpPr txBox="1">
            <a:spLocks/>
          </p:cNvSpPr>
          <p:nvPr/>
        </p:nvSpPr>
        <p:spPr>
          <a:xfrm>
            <a:off x="1572140" y="3382636"/>
            <a:ext cx="4132424" cy="1041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stem Font Regular"/>
              <a:buNone/>
            </a:pP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0</a:t>
            </a:r>
            <a:r>
              <a:rPr lang="en-US" sz="1800" dirty="0">
                <a:latin typeface="Times New Roman" charset="0"/>
                <a:sym typeface="Symbol" charset="0"/>
              </a:rPr>
              <a:t> = {</a:t>
            </a:r>
            <a:r>
              <a:rPr lang="en-US" sz="1800" dirty="0">
                <a:latin typeface="Calibri"/>
                <a:cs typeface="Calibri"/>
              </a:rPr>
              <a:t>adjacent(d1,d2), adjacent(d2,d1),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adjacent(d1,d3), adjacent(d3,d1),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loc(c1,d1), loc(r1,d2)</a:t>
            </a:r>
            <a:r>
              <a:rPr lang="en-US" sz="1800" dirty="0">
                <a:cs typeface="Times New Roman"/>
              </a:rPr>
              <a:t>}</a:t>
            </a:r>
            <a:endParaRPr lang="en-US" sz="1800" dirty="0">
              <a:latin typeface="Times New Roman" charset="0"/>
            </a:endParaRPr>
          </a:p>
          <a:p>
            <a:pPr fontAlgn="auto">
              <a:spcAft>
                <a:spcPts val="0"/>
              </a:spcAft>
            </a:pP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339929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eft Brace 96">
            <a:extLst>
              <a:ext uri="{FF2B5EF4-FFF2-40B4-BE49-F238E27FC236}">
                <a16:creationId xmlns:a16="http://schemas.microsoft.com/office/drawing/2014/main" id="{44D6FB96-8F1F-6640-8C2A-DEE9E13F890C}"/>
              </a:ext>
            </a:extLst>
          </p:cNvPr>
          <p:cNvSpPr/>
          <p:nvPr/>
        </p:nvSpPr>
        <p:spPr>
          <a:xfrm flipH="1">
            <a:off x="4844143" y="4700501"/>
            <a:ext cx="144988" cy="437282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F58C3EE-DCDD-9640-83C0-6A96AFF81F91}"/>
              </a:ext>
            </a:extLst>
          </p:cNvPr>
          <p:cNvSpPr txBox="1">
            <a:spLocks/>
          </p:cNvSpPr>
          <p:nvPr/>
        </p:nvSpPr>
        <p:spPr>
          <a:xfrm>
            <a:off x="355284" y="903359"/>
            <a:ext cx="4325223" cy="2308324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dirty="0">
                <a:solidFill>
                  <a:srgbClr val="000000"/>
                </a:solidFill>
              </a:rPr>
              <a:t>State-variable representation:</a:t>
            </a:r>
          </a:p>
          <a:p>
            <a:pPr lvl="1" fontAlgn="auto">
              <a:spcAft>
                <a:spcPts val="0"/>
              </a:spcAft>
              <a:tabLst>
                <a:tab pos="744538" algn="l"/>
              </a:tabLst>
            </a:pPr>
            <a:r>
              <a:rPr lang="en-US" sz="1700" i="1" dirty="0">
                <a:solidFill>
                  <a:srgbClr val="C00000"/>
                </a:solidFill>
              </a:rPr>
              <a:t>Objects </a:t>
            </a:r>
            <a:r>
              <a:rPr lang="en-US" sz="1700" dirty="0">
                <a:solidFill>
                  <a:srgbClr val="C00000"/>
                </a:solidFill>
              </a:rPr>
              <a:t>= </a:t>
            </a:r>
            <a:r>
              <a:rPr lang="en-US" sz="1700" i="1" dirty="0" err="1">
                <a:solidFill>
                  <a:srgbClr val="C00000"/>
                </a:solidFill>
              </a:rPr>
              <a:t>Movable_objects</a:t>
            </a:r>
            <a:r>
              <a:rPr lang="en-US" sz="1700" i="1" dirty="0">
                <a:solidFill>
                  <a:srgbClr val="C00000"/>
                </a:solidFill>
              </a:rPr>
              <a:t> </a:t>
            </a:r>
            <a:r>
              <a:rPr lang="en-US" sz="1700" dirty="0">
                <a:solidFill>
                  <a:srgbClr val="C00000"/>
                </a:solidFill>
              </a:rPr>
              <a:t>∪ </a:t>
            </a:r>
            <a:r>
              <a:rPr lang="en-US" sz="1700" i="1" dirty="0" err="1">
                <a:solidFill>
                  <a:srgbClr val="C00000"/>
                </a:solidFill>
              </a:rPr>
              <a:t>Locs</a:t>
            </a:r>
            <a:endParaRPr lang="en-US" sz="1700" dirty="0">
              <a:solidFill>
                <a:srgbClr val="C00000"/>
              </a:solidFill>
            </a:endParaRP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Movable_objects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=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Robots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∪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Containers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Robots 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r1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Containers 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c1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 err="1">
                <a:solidFill>
                  <a:srgbClr val="000000"/>
                </a:solidFill>
                <a:latin typeface="Times New Roman" charset="0"/>
                <a:cs typeface="Calibri"/>
              </a:rPr>
              <a:t>Locs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d1, d2, d3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marL="450850" lvl="1" indent="-285750" fontAlgn="auto">
              <a:spcAft>
                <a:spcPts val="0"/>
              </a:spcAft>
              <a:tabLst>
                <a:tab pos="744538" algn="l"/>
              </a:tabLst>
            </a:pP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r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 ∈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 Robots, </a:t>
            </a:r>
            <a:r>
              <a:rPr lang="en-US" sz="1700" i="1" dirty="0" err="1">
                <a:solidFill>
                  <a:srgbClr val="000000"/>
                </a:solidFill>
                <a:latin typeface="Times New Roman" charset="0"/>
                <a:cs typeface="Calibri"/>
              </a:rPr>
              <a:t>l,m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 ∈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latin typeface="Times New Roman" charset="0"/>
                <a:cs typeface="Calibri"/>
              </a:rPr>
              <a:t>Locs, 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c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 ∈ 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Containers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A3CF-C4C8-414C-8E89-F0AB1176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7" y="13719"/>
            <a:ext cx="4475724" cy="660049"/>
          </a:xfrm>
        </p:spPr>
        <p:txBody>
          <a:bodyPr>
            <a:normAutofit/>
          </a:bodyPr>
          <a:lstStyle/>
          <a:p>
            <a:r>
              <a:rPr lang="en-US" dirty="0"/>
              <a:t>Typed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BBA29-30B5-5141-84B5-6697DDF3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4" y="3378465"/>
            <a:ext cx="5117146" cy="33649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(domain example-domain-2)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(:requirements 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:negative-preconditions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:typing)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(:types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location movable-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obj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- object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robot container - movable-obj)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sz="16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(:predicates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(loc ?r - movable-obj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?l - location)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(loaded ?r - robot)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(adjacent ?l ?m - location))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A6A80-D10B-CF4B-9D3D-25AD1EA75319}"/>
              </a:ext>
            </a:extLst>
          </p:cNvPr>
          <p:cNvSpPr/>
          <p:nvPr/>
        </p:nvSpPr>
        <p:spPr>
          <a:xfrm>
            <a:off x="6898995" y="58846"/>
            <a:ext cx="511714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(:action move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:parameters (?r - robot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?l ?m - location)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:precondition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(adjacent ?l ?m))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:effect (and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(loc ?r ?m)))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(:action take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:parameters (?r - robot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?l - location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?c - container)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:precondition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(not (loaded ?r)))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:effect (and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(loc ?r ?m)))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(:action put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:parameters (?r - robot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?l - location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?c - container)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:precondition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?r))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:effect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?r))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(not (loaded ?r)))))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55DBBB-FB03-6B47-BDE5-E7778AC2F76E}"/>
              </a:ext>
            </a:extLst>
          </p:cNvPr>
          <p:cNvGrpSpPr>
            <a:grpSpLocks/>
          </p:cNvGrpSpPr>
          <p:nvPr/>
        </p:nvGrpSpPr>
        <p:grpSpPr>
          <a:xfrm>
            <a:off x="4078742" y="1809147"/>
            <a:ext cx="2907330" cy="986111"/>
            <a:chOff x="4699686" y="4960952"/>
            <a:chExt cx="3634162" cy="1232639"/>
          </a:xfrm>
        </p:grpSpPr>
        <p:sp>
          <p:nvSpPr>
            <p:cNvPr id="52" name="Rectangle 891">
              <a:extLst>
                <a:ext uri="{FF2B5EF4-FFF2-40B4-BE49-F238E27FC236}">
                  <a16:creationId xmlns:a16="http://schemas.microsoft.com/office/drawing/2014/main" id="{8FC6CD45-D57F-6242-873F-EAC508535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3" name="Rectangle 891">
              <a:extLst>
                <a:ext uri="{FF2B5EF4-FFF2-40B4-BE49-F238E27FC236}">
                  <a16:creationId xmlns:a16="http://schemas.microsoft.com/office/drawing/2014/main" id="{3E52C3B9-DAD1-0540-9653-82FF9799E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8BA4CED-85DF-0645-9A19-F082F7EC022D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91" name="Line 853">
                <a:extLst>
                  <a:ext uri="{FF2B5EF4-FFF2-40B4-BE49-F238E27FC236}">
                    <a16:creationId xmlns:a16="http://schemas.microsoft.com/office/drawing/2014/main" id="{373E5F2C-CEC3-FA4B-A81F-46B36BDCA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1714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4203043-0EE9-8F42-8FED-ACDF9A75DB84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Freeform 860">
                <a:extLst>
                  <a:ext uri="{FF2B5EF4-FFF2-40B4-BE49-F238E27FC236}">
                    <a16:creationId xmlns:a16="http://schemas.microsoft.com/office/drawing/2014/main" id="{56A811DD-BD3C-4D44-9D84-86AC49BB2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7" name="Freeform 860">
                <a:extLst>
                  <a:ext uri="{FF2B5EF4-FFF2-40B4-BE49-F238E27FC236}">
                    <a16:creationId xmlns:a16="http://schemas.microsoft.com/office/drawing/2014/main" id="{8271AD2D-C091-8343-9FED-CCB6581FD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C440C0B-2CA2-8A4B-8014-D67CB2377B3F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reeform 860">
              <a:extLst>
                <a:ext uri="{FF2B5EF4-FFF2-40B4-BE49-F238E27FC236}">
                  <a16:creationId xmlns:a16="http://schemas.microsoft.com/office/drawing/2014/main" id="{AA1D24A8-5043-5B4D-9FB0-663D69378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7" name="Freeform 860">
              <a:extLst>
                <a:ext uri="{FF2B5EF4-FFF2-40B4-BE49-F238E27FC236}">
                  <a16:creationId xmlns:a16="http://schemas.microsoft.com/office/drawing/2014/main" id="{12DCEA88-3FF6-BD49-B2BA-229C82FB9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8" name="Line 853">
              <a:extLst>
                <a:ext uri="{FF2B5EF4-FFF2-40B4-BE49-F238E27FC236}">
                  <a16:creationId xmlns:a16="http://schemas.microsoft.com/office/drawing/2014/main" id="{FFD7C78B-BCB9-B74E-973F-9FB481834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557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59" name="Line 853">
              <a:extLst>
                <a:ext uri="{FF2B5EF4-FFF2-40B4-BE49-F238E27FC236}">
                  <a16:creationId xmlns:a16="http://schemas.microsoft.com/office/drawing/2014/main" id="{891EB89B-5937-5145-AF61-23C5CBFF1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557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60" name="Line 853">
              <a:extLst>
                <a:ext uri="{FF2B5EF4-FFF2-40B4-BE49-F238E27FC236}">
                  <a16:creationId xmlns:a16="http://schemas.microsoft.com/office/drawing/2014/main" id="{BD1342A4-5874-7A4F-9C59-8B16D3A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557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434C138-60C9-C548-91BD-D1F77A6AA04E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67" name="Oval 859">
                <a:extLst>
                  <a:ext uri="{FF2B5EF4-FFF2-40B4-BE49-F238E27FC236}">
                    <a16:creationId xmlns:a16="http://schemas.microsoft.com/office/drawing/2014/main" id="{58FB753B-F584-9040-9037-7B89FB847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8" name="Oval 861">
                <a:extLst>
                  <a:ext uri="{FF2B5EF4-FFF2-40B4-BE49-F238E27FC236}">
                    <a16:creationId xmlns:a16="http://schemas.microsoft.com/office/drawing/2014/main" id="{96D6F45A-F454-FF4E-BBCA-998E01C3C1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9" name="Oval 862">
                <a:extLst>
                  <a:ext uri="{FF2B5EF4-FFF2-40B4-BE49-F238E27FC236}">
                    <a16:creationId xmlns:a16="http://schemas.microsoft.com/office/drawing/2014/main" id="{0157548C-9FFF-F04F-8EC5-BA230B695F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0" name="Oval 863">
                <a:extLst>
                  <a:ext uri="{FF2B5EF4-FFF2-40B4-BE49-F238E27FC236}">
                    <a16:creationId xmlns:a16="http://schemas.microsoft.com/office/drawing/2014/main" id="{DDA6F78F-CC1C-8448-BE1C-827BD88A83C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Oval 863">
                <a:extLst>
                  <a:ext uri="{FF2B5EF4-FFF2-40B4-BE49-F238E27FC236}">
                    <a16:creationId xmlns:a16="http://schemas.microsoft.com/office/drawing/2014/main" id="{69B3C53A-8211-2741-8691-1B70F96B921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1F32E24-D48C-BE47-894B-3D08F35AF90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87" name="Freeform 860">
                  <a:extLst>
                    <a:ext uri="{FF2B5EF4-FFF2-40B4-BE49-F238E27FC236}">
                      <a16:creationId xmlns:a16="http://schemas.microsoft.com/office/drawing/2014/main" id="{37993523-AEF8-5746-91F5-49E1FC2128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Rectangle 864">
                  <a:extLst>
                    <a:ext uri="{FF2B5EF4-FFF2-40B4-BE49-F238E27FC236}">
                      <a16:creationId xmlns:a16="http://schemas.microsoft.com/office/drawing/2014/main" id="{C419A5D1-29CB-9840-84F4-B9EFF216D4A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89" name="Freeform 865">
                  <a:extLst>
                    <a:ext uri="{FF2B5EF4-FFF2-40B4-BE49-F238E27FC236}">
                      <a16:creationId xmlns:a16="http://schemas.microsoft.com/office/drawing/2014/main" id="{295D02E3-0FF6-9643-8A25-B57175BDCF2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Freeform 866">
                  <a:extLst>
                    <a:ext uri="{FF2B5EF4-FFF2-40B4-BE49-F238E27FC236}">
                      <a16:creationId xmlns:a16="http://schemas.microsoft.com/office/drawing/2014/main" id="{8EAC691F-62F1-8447-BDAA-85B253E9B6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82135C1-6708-094D-9E48-FC9AD102C43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74" name="Oval 878">
                  <a:extLst>
                    <a:ext uri="{FF2B5EF4-FFF2-40B4-BE49-F238E27FC236}">
                      <a16:creationId xmlns:a16="http://schemas.microsoft.com/office/drawing/2014/main" id="{55AC0AAE-F053-2F4C-BD74-8405F7059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5" name="Rectangle 880">
                  <a:extLst>
                    <a:ext uri="{FF2B5EF4-FFF2-40B4-BE49-F238E27FC236}">
                      <a16:creationId xmlns:a16="http://schemas.microsoft.com/office/drawing/2014/main" id="{06D5326F-EC71-1C4E-BE33-9EB2A3B71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6" name="Oval 878">
                  <a:extLst>
                    <a:ext uri="{FF2B5EF4-FFF2-40B4-BE49-F238E27FC236}">
                      <a16:creationId xmlns:a16="http://schemas.microsoft.com/office/drawing/2014/main" id="{9F59F04D-17D0-4645-BAA7-142432A46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Line 881">
                  <a:extLst>
                    <a:ext uri="{FF2B5EF4-FFF2-40B4-BE49-F238E27FC236}">
                      <a16:creationId xmlns:a16="http://schemas.microsoft.com/office/drawing/2014/main" id="{7FBFFF75-C541-0042-90B4-9A87EC1838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Line 882">
                  <a:extLst>
                    <a:ext uri="{FF2B5EF4-FFF2-40B4-BE49-F238E27FC236}">
                      <a16:creationId xmlns:a16="http://schemas.microsoft.com/office/drawing/2014/main" id="{6947F22C-B6E7-DB46-9BB4-48F066EE6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Rectangle 880">
                  <a:extLst>
                    <a:ext uri="{FF2B5EF4-FFF2-40B4-BE49-F238E27FC236}">
                      <a16:creationId xmlns:a16="http://schemas.microsoft.com/office/drawing/2014/main" id="{B9B5745F-1BD3-9441-A939-2B2C04099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Oval 878">
                  <a:extLst>
                    <a:ext uri="{FF2B5EF4-FFF2-40B4-BE49-F238E27FC236}">
                      <a16:creationId xmlns:a16="http://schemas.microsoft.com/office/drawing/2014/main" id="{F9231130-215E-B24A-BF21-0162EF8F687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Line 882">
                  <a:extLst>
                    <a:ext uri="{FF2B5EF4-FFF2-40B4-BE49-F238E27FC236}">
                      <a16:creationId xmlns:a16="http://schemas.microsoft.com/office/drawing/2014/main" id="{16E91E52-FA1E-AA4C-AE76-BA94E0740D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Line 882">
                  <a:extLst>
                    <a:ext uri="{FF2B5EF4-FFF2-40B4-BE49-F238E27FC236}">
                      <a16:creationId xmlns:a16="http://schemas.microsoft.com/office/drawing/2014/main" id="{5048E943-A013-B647-B4F3-5943CDFE02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4">
                  <a:extLst>
                    <a:ext uri="{FF2B5EF4-FFF2-40B4-BE49-F238E27FC236}">
                      <a16:creationId xmlns:a16="http://schemas.microsoft.com/office/drawing/2014/main" id="{BA7DD012-5E1D-054D-8653-3D3DCBB0AE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Oval 885">
                  <a:extLst>
                    <a:ext uri="{FF2B5EF4-FFF2-40B4-BE49-F238E27FC236}">
                      <a16:creationId xmlns:a16="http://schemas.microsoft.com/office/drawing/2014/main" id="{FEC610FB-0263-E140-852C-AFC036F6E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1">
                  <a:extLst>
                    <a:ext uri="{FF2B5EF4-FFF2-40B4-BE49-F238E27FC236}">
                      <a16:creationId xmlns:a16="http://schemas.microsoft.com/office/drawing/2014/main" id="{3E45D829-D4AD-4A4C-8ABD-F7877BE380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2">
                  <a:extLst>
                    <a:ext uri="{FF2B5EF4-FFF2-40B4-BE49-F238E27FC236}">
                      <a16:creationId xmlns:a16="http://schemas.microsoft.com/office/drawing/2014/main" id="{D2059C9C-62B3-FC40-8538-47361B1A0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9FF3CF9-F230-A847-B93F-E3D856C44605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63" name="Line 853">
                <a:extLst>
                  <a:ext uri="{FF2B5EF4-FFF2-40B4-BE49-F238E27FC236}">
                    <a16:creationId xmlns:a16="http://schemas.microsoft.com/office/drawing/2014/main" id="{AD86BA77-73C6-6644-A1A9-F02A03453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4" name="Rectangle 876">
                <a:extLst>
                  <a:ext uri="{FF2B5EF4-FFF2-40B4-BE49-F238E27FC236}">
                    <a16:creationId xmlns:a16="http://schemas.microsoft.com/office/drawing/2014/main" id="{7C80786F-1347-694C-B083-9F4830CC2D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5" name="Rectangle 873">
                <a:extLst>
                  <a:ext uri="{FF2B5EF4-FFF2-40B4-BE49-F238E27FC236}">
                    <a16:creationId xmlns:a16="http://schemas.microsoft.com/office/drawing/2014/main" id="{9919231C-70F1-FA4B-AE0B-A595DB0A5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6" name="Freeform 875">
                <a:extLst>
                  <a:ext uri="{FF2B5EF4-FFF2-40B4-BE49-F238E27FC236}">
                    <a16:creationId xmlns:a16="http://schemas.microsoft.com/office/drawing/2014/main" id="{73EEBDF4-1ECD-1A4C-B3AF-C359CB3F4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42" name="Left Brace 141">
            <a:extLst>
              <a:ext uri="{FF2B5EF4-FFF2-40B4-BE49-F238E27FC236}">
                <a16:creationId xmlns:a16="http://schemas.microsoft.com/office/drawing/2014/main" id="{E0098ABA-D2DD-E042-A977-2C70A1DB8506}"/>
              </a:ext>
            </a:extLst>
          </p:cNvPr>
          <p:cNvSpPr/>
          <p:nvPr/>
        </p:nvSpPr>
        <p:spPr>
          <a:xfrm>
            <a:off x="8637895" y="4577985"/>
            <a:ext cx="216740" cy="72313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27787254-6069-4341-9B06-44914A115123}"/>
              </a:ext>
            </a:extLst>
          </p:cNvPr>
          <p:cNvSpPr txBox="1">
            <a:spLocks/>
          </p:cNvSpPr>
          <p:nvPr/>
        </p:nvSpPr>
        <p:spPr>
          <a:xfrm>
            <a:off x="3634504" y="4052266"/>
            <a:ext cx="3629520" cy="654025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124618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Locations,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Movable_objects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⊆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Objects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124618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Robots, Containers 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⊆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Movable_objects</a:t>
            </a:r>
            <a:endParaRPr lang="en-US" sz="1700" i="1" dirty="0">
              <a:solidFill>
                <a:srgbClr val="C00000"/>
              </a:solidFill>
              <a:latin typeface="Times New Roman" charset="0"/>
              <a:cs typeface="Calibri"/>
            </a:endParaRP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7F8AA41F-8B31-ED4E-A850-C124E44E58D4}"/>
              </a:ext>
            </a:extLst>
          </p:cNvPr>
          <p:cNvSpPr txBox="1">
            <a:spLocks/>
          </p:cNvSpPr>
          <p:nvPr/>
        </p:nvSpPr>
        <p:spPr>
          <a:xfrm>
            <a:off x="10572543" y="4165330"/>
            <a:ext cx="1501942" cy="87716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159543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 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∈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Robots,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159543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l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∈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Locs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,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159543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c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∈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Containers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F682F8AE-1D32-3A33-8681-ABB8055ED8DC}"/>
              </a:ext>
            </a:extLst>
          </p:cNvPr>
          <p:cNvSpPr/>
          <p:nvPr/>
        </p:nvSpPr>
        <p:spPr>
          <a:xfrm flipH="1">
            <a:off x="3770489" y="5601407"/>
            <a:ext cx="174420" cy="76552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B36403-4D51-6B4D-41B0-504C9331FA41}"/>
              </a:ext>
            </a:extLst>
          </p:cNvPr>
          <p:cNvSpPr txBox="1">
            <a:spLocks/>
          </p:cNvSpPr>
          <p:nvPr/>
        </p:nvSpPr>
        <p:spPr>
          <a:xfrm>
            <a:off x="4009553" y="5340983"/>
            <a:ext cx="2002471" cy="954107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124618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 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∈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Movable_objects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124618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l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∈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Locs</a:t>
            </a:r>
            <a:endParaRPr lang="en-US" sz="1700" i="1" dirty="0">
              <a:solidFill>
                <a:srgbClr val="C00000"/>
              </a:solidFill>
              <a:latin typeface="Times New Roman" charset="0"/>
              <a:cs typeface="Calibri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124618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∈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Robots</a:t>
            </a:r>
          </a:p>
        </p:txBody>
      </p:sp>
    </p:spTree>
    <p:extLst>
      <p:ext uri="{BB962C8B-B14F-4D97-AF65-F5344CB8AC3E}">
        <p14:creationId xmlns:p14="http://schemas.microsoft.com/office/powerpoint/2010/main" val="375817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3003"/>
            <a:ext cx="8839200" cy="812800"/>
          </a:xfrm>
        </p:spPr>
        <p:txBody>
          <a:bodyPr/>
          <a:lstStyle/>
          <a:p>
            <a:r>
              <a:rPr lang="en-US" dirty="0"/>
              <a:t>Typed problem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485480" y="1135875"/>
            <a:ext cx="4670245" cy="52485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(problem example-problem-2)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(:domain example-domain-2))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(:objects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r1 - robot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c1 - container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d1 d2 d3 - location)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init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d2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d3)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d3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r1 d2)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(:goal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r1)))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FC8F9E8-FADA-D149-9CCA-2996C6655CDF}"/>
              </a:ext>
            </a:extLst>
          </p:cNvPr>
          <p:cNvGrpSpPr/>
          <p:nvPr/>
        </p:nvGrpSpPr>
        <p:grpSpPr>
          <a:xfrm>
            <a:off x="4687000" y="5490480"/>
            <a:ext cx="1082989" cy="919087"/>
            <a:chOff x="6805552" y="3919023"/>
            <a:chExt cx="1082989" cy="91908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F458104-5AA1-C546-89C0-EF62EB9ACD75}"/>
                </a:ext>
              </a:extLst>
            </p:cNvPr>
            <p:cNvGrpSpPr/>
            <p:nvPr/>
          </p:nvGrpSpPr>
          <p:grpSpPr>
            <a:xfrm>
              <a:off x="6805552" y="3919023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90" name="Oval 859">
                <a:extLst>
                  <a:ext uri="{FF2B5EF4-FFF2-40B4-BE49-F238E27FC236}">
                    <a16:creationId xmlns:a16="http://schemas.microsoft.com/office/drawing/2014/main" id="{EF4DFDCE-2188-7041-8E09-7E1D234CE7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1" name="Oval 861">
                <a:extLst>
                  <a:ext uri="{FF2B5EF4-FFF2-40B4-BE49-F238E27FC236}">
                    <a16:creationId xmlns:a16="http://schemas.microsoft.com/office/drawing/2014/main" id="{FDDF95AF-6277-054F-88F2-796F509484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2" name="Oval 862">
                <a:extLst>
                  <a:ext uri="{FF2B5EF4-FFF2-40B4-BE49-F238E27FC236}">
                    <a16:creationId xmlns:a16="http://schemas.microsoft.com/office/drawing/2014/main" id="{521E2BDC-D738-8743-9183-9882773DE8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3" name="Oval 863">
                <a:extLst>
                  <a:ext uri="{FF2B5EF4-FFF2-40B4-BE49-F238E27FC236}">
                    <a16:creationId xmlns:a16="http://schemas.microsoft.com/office/drawing/2014/main" id="{AB5B2189-8CDD-ED42-A993-6B024B42584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4" name="Oval 863">
                <a:extLst>
                  <a:ext uri="{FF2B5EF4-FFF2-40B4-BE49-F238E27FC236}">
                    <a16:creationId xmlns:a16="http://schemas.microsoft.com/office/drawing/2014/main" id="{98322D57-54AC-0B47-991C-EAABF50D35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D98D2A7-2029-F243-A3A7-A32D0E15030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81" name="Freeform 860">
                  <a:extLst>
                    <a:ext uri="{FF2B5EF4-FFF2-40B4-BE49-F238E27FC236}">
                      <a16:creationId xmlns:a16="http://schemas.microsoft.com/office/drawing/2014/main" id="{E4C7982B-2715-D342-B012-7A46B292B6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Rectangle 864">
                  <a:extLst>
                    <a:ext uri="{FF2B5EF4-FFF2-40B4-BE49-F238E27FC236}">
                      <a16:creationId xmlns:a16="http://schemas.microsoft.com/office/drawing/2014/main" id="{DAFB51E1-A6CC-5F47-A7D7-B00C1A9103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3" name="Freeform 865">
                  <a:extLst>
                    <a:ext uri="{FF2B5EF4-FFF2-40B4-BE49-F238E27FC236}">
                      <a16:creationId xmlns:a16="http://schemas.microsoft.com/office/drawing/2014/main" id="{B89AE28F-BD8D-6843-B9C1-235B2F458D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Freeform 866">
                  <a:extLst>
                    <a:ext uri="{FF2B5EF4-FFF2-40B4-BE49-F238E27FC236}">
                      <a16:creationId xmlns:a16="http://schemas.microsoft.com/office/drawing/2014/main" id="{A962A33D-9948-5C4B-ABB9-6B5271D288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C0D0F5A-B287-8746-B44A-DD0F815A969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97" name="Oval 878">
                  <a:extLst>
                    <a:ext uri="{FF2B5EF4-FFF2-40B4-BE49-F238E27FC236}">
                      <a16:creationId xmlns:a16="http://schemas.microsoft.com/office/drawing/2014/main" id="{B9C72B03-2FE1-7B48-A7CD-E8A362BAF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Rectangle 880">
                  <a:extLst>
                    <a:ext uri="{FF2B5EF4-FFF2-40B4-BE49-F238E27FC236}">
                      <a16:creationId xmlns:a16="http://schemas.microsoft.com/office/drawing/2014/main" id="{43F86ACE-8C26-334B-919F-D9D6D4FDB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Oval 878">
                  <a:extLst>
                    <a:ext uri="{FF2B5EF4-FFF2-40B4-BE49-F238E27FC236}">
                      <a16:creationId xmlns:a16="http://schemas.microsoft.com/office/drawing/2014/main" id="{3C5960C8-9F48-A645-9707-623250E3FA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Line 881">
                  <a:extLst>
                    <a:ext uri="{FF2B5EF4-FFF2-40B4-BE49-F238E27FC236}">
                      <a16:creationId xmlns:a16="http://schemas.microsoft.com/office/drawing/2014/main" id="{30112A1F-FE58-0640-9FA4-4DAD43BC51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Line 882">
                  <a:extLst>
                    <a:ext uri="{FF2B5EF4-FFF2-40B4-BE49-F238E27FC236}">
                      <a16:creationId xmlns:a16="http://schemas.microsoft.com/office/drawing/2014/main" id="{FB491B4D-24BA-4E4D-8FB4-F144104C81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Rectangle 880">
                  <a:extLst>
                    <a:ext uri="{FF2B5EF4-FFF2-40B4-BE49-F238E27FC236}">
                      <a16:creationId xmlns:a16="http://schemas.microsoft.com/office/drawing/2014/main" id="{E325440D-D89B-4B44-8AA6-35CCE879D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Oval 878">
                  <a:extLst>
                    <a:ext uri="{FF2B5EF4-FFF2-40B4-BE49-F238E27FC236}">
                      <a16:creationId xmlns:a16="http://schemas.microsoft.com/office/drawing/2014/main" id="{5C9A0E45-0E33-264E-8152-8A15D372D3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Line 882">
                  <a:extLst>
                    <a:ext uri="{FF2B5EF4-FFF2-40B4-BE49-F238E27FC236}">
                      <a16:creationId xmlns:a16="http://schemas.microsoft.com/office/drawing/2014/main" id="{AA9F4DCB-2891-024A-867D-9C81DD6BDB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Line 882">
                  <a:extLst>
                    <a:ext uri="{FF2B5EF4-FFF2-40B4-BE49-F238E27FC236}">
                      <a16:creationId xmlns:a16="http://schemas.microsoft.com/office/drawing/2014/main" id="{B0A26D22-265B-854E-B91A-468A70D8D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Line 884">
                  <a:extLst>
                    <a:ext uri="{FF2B5EF4-FFF2-40B4-BE49-F238E27FC236}">
                      <a16:creationId xmlns:a16="http://schemas.microsoft.com/office/drawing/2014/main" id="{5E1C7E28-00B8-4C41-AA18-285EB78D13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Oval 885">
                  <a:extLst>
                    <a:ext uri="{FF2B5EF4-FFF2-40B4-BE49-F238E27FC236}">
                      <a16:creationId xmlns:a16="http://schemas.microsoft.com/office/drawing/2014/main" id="{93FD046E-1E44-B848-9517-7C3615148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1">
                  <a:extLst>
                    <a:ext uri="{FF2B5EF4-FFF2-40B4-BE49-F238E27FC236}">
                      <a16:creationId xmlns:a16="http://schemas.microsoft.com/office/drawing/2014/main" id="{8ECDB1B9-D1A8-BE40-8105-4A2F85A137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Line 882">
                  <a:extLst>
                    <a:ext uri="{FF2B5EF4-FFF2-40B4-BE49-F238E27FC236}">
                      <a16:creationId xmlns:a16="http://schemas.microsoft.com/office/drawing/2014/main" id="{29AED28D-EB66-D74C-AAC5-F6CB6E5201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44B4F6B-A861-E045-97AC-CC9A18E9BD17}"/>
                </a:ext>
              </a:extLst>
            </p:cNvPr>
            <p:cNvGrpSpPr/>
            <p:nvPr/>
          </p:nvGrpSpPr>
          <p:grpSpPr>
            <a:xfrm>
              <a:off x="7365099" y="4388800"/>
              <a:ext cx="484418" cy="334015"/>
              <a:chOff x="1012668" y="950932"/>
              <a:chExt cx="747559" cy="515455"/>
            </a:xfrm>
          </p:grpSpPr>
          <p:sp>
            <p:nvSpPr>
              <p:cNvPr id="86" name="Line 853">
                <a:extLst>
                  <a:ext uri="{FF2B5EF4-FFF2-40B4-BE49-F238E27FC236}">
                    <a16:creationId xmlns:a16="http://schemas.microsoft.com/office/drawing/2014/main" id="{05CD881B-B20D-6B48-95B1-764B227BB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7" name="Rectangle 876">
                <a:extLst>
                  <a:ext uri="{FF2B5EF4-FFF2-40B4-BE49-F238E27FC236}">
                    <a16:creationId xmlns:a16="http://schemas.microsoft.com/office/drawing/2014/main" id="{19716D8A-5554-E846-88E1-EA6FCAE494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88" name="Rectangle 873">
                <a:extLst>
                  <a:ext uri="{FF2B5EF4-FFF2-40B4-BE49-F238E27FC236}">
                    <a16:creationId xmlns:a16="http://schemas.microsoft.com/office/drawing/2014/main" id="{506B3E9D-7316-DA4B-A362-861FA2728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89" name="Freeform 875">
                <a:extLst>
                  <a:ext uri="{FF2B5EF4-FFF2-40B4-BE49-F238E27FC236}">
                    <a16:creationId xmlns:a16="http://schemas.microsoft.com/office/drawing/2014/main" id="{BEB02796-2C3B-0540-A068-5EA180BB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E5134FE9-9952-A144-88EE-F194B0A09A2E}"/>
              </a:ext>
            </a:extLst>
          </p:cNvPr>
          <p:cNvSpPr/>
          <p:nvPr/>
        </p:nvSpPr>
        <p:spPr>
          <a:xfrm>
            <a:off x="2955327" y="5950024"/>
            <a:ext cx="198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800"/>
              <a:tabLst>
                <a:tab pos="1025525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= {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(c1,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r1)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}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E726543-270D-3D43-B553-50AAB684E6FA}"/>
              </a:ext>
            </a:extLst>
          </p:cNvPr>
          <p:cNvGrpSpPr/>
          <p:nvPr/>
        </p:nvGrpSpPr>
        <p:grpSpPr>
          <a:xfrm>
            <a:off x="2934592" y="3212220"/>
            <a:ext cx="3634162" cy="1232639"/>
            <a:chOff x="4699686" y="4960952"/>
            <a:chExt cx="3634162" cy="1232639"/>
          </a:xfrm>
        </p:grpSpPr>
        <p:sp>
          <p:nvSpPr>
            <p:cNvPr id="187" name="Rectangle 891">
              <a:extLst>
                <a:ext uri="{FF2B5EF4-FFF2-40B4-BE49-F238E27FC236}">
                  <a16:creationId xmlns:a16="http://schemas.microsoft.com/office/drawing/2014/main" id="{92526B8E-24C7-6841-A04D-407F372EE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8" name="Rectangle 891">
              <a:extLst>
                <a:ext uri="{FF2B5EF4-FFF2-40B4-BE49-F238E27FC236}">
                  <a16:creationId xmlns:a16="http://schemas.microsoft.com/office/drawing/2014/main" id="{E1BE6B07-8A33-AA4B-A759-11E42F864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34EE281D-4CE2-EF4C-85CB-BBDF67397B24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226" name="Line 853">
                <a:extLst>
                  <a:ext uri="{FF2B5EF4-FFF2-40B4-BE49-F238E27FC236}">
                    <a16:creationId xmlns:a16="http://schemas.microsoft.com/office/drawing/2014/main" id="{C8D61AB7-67F5-C64B-8C0E-A1502564A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5CB73E8C-E4C7-6D4B-B602-CE7092BA347E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Freeform 860">
                <a:extLst>
                  <a:ext uri="{FF2B5EF4-FFF2-40B4-BE49-F238E27FC236}">
                    <a16:creationId xmlns:a16="http://schemas.microsoft.com/office/drawing/2014/main" id="{CB969695-9731-0444-8D37-2D0A5DEAD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9" name="Freeform 860">
                <a:extLst>
                  <a:ext uri="{FF2B5EF4-FFF2-40B4-BE49-F238E27FC236}">
                    <a16:creationId xmlns:a16="http://schemas.microsoft.com/office/drawing/2014/main" id="{395F040D-7AC0-6141-B0C3-4C47562F9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20FD4D20-F9B3-AA4B-846F-C136B2C4D5D2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Freeform 860">
              <a:extLst>
                <a:ext uri="{FF2B5EF4-FFF2-40B4-BE49-F238E27FC236}">
                  <a16:creationId xmlns:a16="http://schemas.microsoft.com/office/drawing/2014/main" id="{F97B3A96-A897-D648-AA9A-8E8C65456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2" name="Freeform 860">
              <a:extLst>
                <a:ext uri="{FF2B5EF4-FFF2-40B4-BE49-F238E27FC236}">
                  <a16:creationId xmlns:a16="http://schemas.microsoft.com/office/drawing/2014/main" id="{AC58F7E1-AACE-2B4E-8774-5D1DEBEFE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3" name="Line 853">
              <a:extLst>
                <a:ext uri="{FF2B5EF4-FFF2-40B4-BE49-F238E27FC236}">
                  <a16:creationId xmlns:a16="http://schemas.microsoft.com/office/drawing/2014/main" id="{E4493078-D280-B545-BDAF-5D1DCE074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94" name="Line 853">
              <a:extLst>
                <a:ext uri="{FF2B5EF4-FFF2-40B4-BE49-F238E27FC236}">
                  <a16:creationId xmlns:a16="http://schemas.microsoft.com/office/drawing/2014/main" id="{3DCB2B96-9CAA-0A4E-A53E-DA46D78F7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95" name="Line 853">
              <a:extLst>
                <a:ext uri="{FF2B5EF4-FFF2-40B4-BE49-F238E27FC236}">
                  <a16:creationId xmlns:a16="http://schemas.microsoft.com/office/drawing/2014/main" id="{A1BF453C-DE79-3945-A41C-0AB2F1487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C6739CEB-B447-0144-86CA-DE849C31FB2C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02" name="Oval 859">
                <a:extLst>
                  <a:ext uri="{FF2B5EF4-FFF2-40B4-BE49-F238E27FC236}">
                    <a16:creationId xmlns:a16="http://schemas.microsoft.com/office/drawing/2014/main" id="{69853057-2710-E648-AD35-59F99D5227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3" name="Oval 861">
                <a:extLst>
                  <a:ext uri="{FF2B5EF4-FFF2-40B4-BE49-F238E27FC236}">
                    <a16:creationId xmlns:a16="http://schemas.microsoft.com/office/drawing/2014/main" id="{0D3D3AD4-61A9-AE4C-94EF-A578B5411E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4" name="Oval 862">
                <a:extLst>
                  <a:ext uri="{FF2B5EF4-FFF2-40B4-BE49-F238E27FC236}">
                    <a16:creationId xmlns:a16="http://schemas.microsoft.com/office/drawing/2014/main" id="{3D18DA29-10C8-4C4D-92ED-21FAAC0D4E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5" name="Oval 863">
                <a:extLst>
                  <a:ext uri="{FF2B5EF4-FFF2-40B4-BE49-F238E27FC236}">
                    <a16:creationId xmlns:a16="http://schemas.microsoft.com/office/drawing/2014/main" id="{FEA57FB2-F8DD-054F-AD3C-2F05DF4778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6" name="Oval 863">
                <a:extLst>
                  <a:ext uri="{FF2B5EF4-FFF2-40B4-BE49-F238E27FC236}">
                    <a16:creationId xmlns:a16="http://schemas.microsoft.com/office/drawing/2014/main" id="{5FA3FA5B-B3BA-0B4B-9E4F-1FC94389DF8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BE89611B-49C7-8D4D-9B45-1E8DFDD2E88A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22" name="Freeform 860">
                  <a:extLst>
                    <a:ext uri="{FF2B5EF4-FFF2-40B4-BE49-F238E27FC236}">
                      <a16:creationId xmlns:a16="http://schemas.microsoft.com/office/drawing/2014/main" id="{EB138AFB-A2C4-E24B-95DA-630FCEB9C3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3" name="Rectangle 864">
                  <a:extLst>
                    <a:ext uri="{FF2B5EF4-FFF2-40B4-BE49-F238E27FC236}">
                      <a16:creationId xmlns:a16="http://schemas.microsoft.com/office/drawing/2014/main" id="{C4FACE65-A21A-7B4C-9834-6BF4E4ACBD2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24" name="Freeform 865">
                  <a:extLst>
                    <a:ext uri="{FF2B5EF4-FFF2-40B4-BE49-F238E27FC236}">
                      <a16:creationId xmlns:a16="http://schemas.microsoft.com/office/drawing/2014/main" id="{ECF17AA8-FB27-D944-88D5-66E1CD59D5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5" name="Freeform 866">
                  <a:extLst>
                    <a:ext uri="{FF2B5EF4-FFF2-40B4-BE49-F238E27FC236}">
                      <a16:creationId xmlns:a16="http://schemas.microsoft.com/office/drawing/2014/main" id="{4772A49A-AADD-464A-BB2B-9E8B4633CD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918768CB-1720-3D4F-8DDA-2705C4B29F7D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09" name="Oval 878">
                  <a:extLst>
                    <a:ext uri="{FF2B5EF4-FFF2-40B4-BE49-F238E27FC236}">
                      <a16:creationId xmlns:a16="http://schemas.microsoft.com/office/drawing/2014/main" id="{B1D665A7-5AE6-9046-9B1A-F8A89B6D7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0" name="Rectangle 880">
                  <a:extLst>
                    <a:ext uri="{FF2B5EF4-FFF2-40B4-BE49-F238E27FC236}">
                      <a16:creationId xmlns:a16="http://schemas.microsoft.com/office/drawing/2014/main" id="{05488EE3-8AA9-024C-AF42-712B4CE6E8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1" name="Oval 878">
                  <a:extLst>
                    <a:ext uri="{FF2B5EF4-FFF2-40B4-BE49-F238E27FC236}">
                      <a16:creationId xmlns:a16="http://schemas.microsoft.com/office/drawing/2014/main" id="{A72E3C32-5C76-2B44-8E10-713232FCB2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2" name="Line 881">
                  <a:extLst>
                    <a:ext uri="{FF2B5EF4-FFF2-40B4-BE49-F238E27FC236}">
                      <a16:creationId xmlns:a16="http://schemas.microsoft.com/office/drawing/2014/main" id="{86A4F68B-73C2-7042-892E-5067C71E72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3" name="Line 882">
                  <a:extLst>
                    <a:ext uri="{FF2B5EF4-FFF2-40B4-BE49-F238E27FC236}">
                      <a16:creationId xmlns:a16="http://schemas.microsoft.com/office/drawing/2014/main" id="{1A7D0057-D5B4-5B4F-9B44-174B6A765D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4" name="Rectangle 880">
                  <a:extLst>
                    <a:ext uri="{FF2B5EF4-FFF2-40B4-BE49-F238E27FC236}">
                      <a16:creationId xmlns:a16="http://schemas.microsoft.com/office/drawing/2014/main" id="{B1F98598-3AA7-1C43-9BDE-D4A0D6660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5" name="Oval 878">
                  <a:extLst>
                    <a:ext uri="{FF2B5EF4-FFF2-40B4-BE49-F238E27FC236}">
                      <a16:creationId xmlns:a16="http://schemas.microsoft.com/office/drawing/2014/main" id="{DC9D99F3-9B9B-CD4A-93C8-C0C700FEC7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6" name="Line 882">
                  <a:extLst>
                    <a:ext uri="{FF2B5EF4-FFF2-40B4-BE49-F238E27FC236}">
                      <a16:creationId xmlns:a16="http://schemas.microsoft.com/office/drawing/2014/main" id="{EE5F4F64-5F81-6942-ABCC-85408FAF6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7" name="Line 882">
                  <a:extLst>
                    <a:ext uri="{FF2B5EF4-FFF2-40B4-BE49-F238E27FC236}">
                      <a16:creationId xmlns:a16="http://schemas.microsoft.com/office/drawing/2014/main" id="{42A81598-1604-734F-AF68-F976F9F1A2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8" name="Line 884">
                  <a:extLst>
                    <a:ext uri="{FF2B5EF4-FFF2-40B4-BE49-F238E27FC236}">
                      <a16:creationId xmlns:a16="http://schemas.microsoft.com/office/drawing/2014/main" id="{75B27DB6-BFA1-EC4B-B15D-25BB2BF7C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9" name="Oval 885">
                  <a:extLst>
                    <a:ext uri="{FF2B5EF4-FFF2-40B4-BE49-F238E27FC236}">
                      <a16:creationId xmlns:a16="http://schemas.microsoft.com/office/drawing/2014/main" id="{CD3A0ED5-A72D-154E-AB71-F844D7998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0" name="Line 881">
                  <a:extLst>
                    <a:ext uri="{FF2B5EF4-FFF2-40B4-BE49-F238E27FC236}">
                      <a16:creationId xmlns:a16="http://schemas.microsoft.com/office/drawing/2014/main" id="{C7F325C6-6357-C944-9C1A-116AF3DA2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1" name="Line 882">
                  <a:extLst>
                    <a:ext uri="{FF2B5EF4-FFF2-40B4-BE49-F238E27FC236}">
                      <a16:creationId xmlns:a16="http://schemas.microsoft.com/office/drawing/2014/main" id="{8A4B67FE-7CCA-9246-B98E-6BE2D5D9E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115EB37A-64C1-2B4B-9DCA-AB719286894F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198" name="Line 853">
                <a:extLst>
                  <a:ext uri="{FF2B5EF4-FFF2-40B4-BE49-F238E27FC236}">
                    <a16:creationId xmlns:a16="http://schemas.microsoft.com/office/drawing/2014/main" id="{9F31D6A8-0488-8348-9754-457D37D44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9" name="Rectangle 876">
                <a:extLst>
                  <a:ext uri="{FF2B5EF4-FFF2-40B4-BE49-F238E27FC236}">
                    <a16:creationId xmlns:a16="http://schemas.microsoft.com/office/drawing/2014/main" id="{B370CA08-A1D3-4845-B949-39CA1175E4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00" name="Rectangle 873">
                <a:extLst>
                  <a:ext uri="{FF2B5EF4-FFF2-40B4-BE49-F238E27FC236}">
                    <a16:creationId xmlns:a16="http://schemas.microsoft.com/office/drawing/2014/main" id="{0D49D684-781E-D946-8BA2-8F67008E6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01" name="Freeform 875">
                <a:extLst>
                  <a:ext uri="{FF2B5EF4-FFF2-40B4-BE49-F238E27FC236}">
                    <a16:creationId xmlns:a16="http://schemas.microsoft.com/office/drawing/2014/main" id="{C11BB228-A0B8-5A4D-91FE-9933FF79D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30" name="Content Placeholder 2">
            <a:extLst>
              <a:ext uri="{FF2B5EF4-FFF2-40B4-BE49-F238E27FC236}">
                <a16:creationId xmlns:a16="http://schemas.microsoft.com/office/drawing/2014/main" id="{98A9F5A7-3C4C-B944-9954-2B0DA829C081}"/>
              </a:ext>
            </a:extLst>
          </p:cNvPr>
          <p:cNvSpPr txBox="1">
            <a:spLocks/>
          </p:cNvSpPr>
          <p:nvPr/>
        </p:nvSpPr>
        <p:spPr>
          <a:xfrm>
            <a:off x="2886833" y="4500306"/>
            <a:ext cx="4132424" cy="1041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stem Font Regular"/>
              <a:buNone/>
            </a:pP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0</a:t>
            </a:r>
            <a:r>
              <a:rPr lang="en-US" sz="1800" dirty="0">
                <a:latin typeface="Times New Roman" charset="0"/>
                <a:sym typeface="Symbol" charset="0"/>
              </a:rPr>
              <a:t> = {</a:t>
            </a:r>
            <a:r>
              <a:rPr lang="en-US" sz="1800" dirty="0">
                <a:latin typeface="Calibri"/>
                <a:cs typeface="Calibri"/>
              </a:rPr>
              <a:t>adjacent(d1,d2), adjacent(d2,d1),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adjacent(d1,d3), adjacent(d3,d1),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loc(c1,d1), loc(r1,d2)</a:t>
            </a:r>
            <a:r>
              <a:rPr lang="en-US" sz="1800" dirty="0">
                <a:cs typeface="Times New Roman"/>
              </a:rPr>
              <a:t>}</a:t>
            </a:r>
            <a:endParaRPr lang="en-US" sz="1800" dirty="0">
              <a:latin typeface="Times New Roman" charset="0"/>
            </a:endParaRPr>
          </a:p>
          <a:p>
            <a:pPr fontAlgn="auto">
              <a:spcAft>
                <a:spcPts val="0"/>
              </a:spcAft>
            </a:pPr>
            <a:endParaRPr lang="en-US" sz="1800" i="1" dirty="0"/>
          </a:p>
        </p:txBody>
      </p:sp>
      <p:sp>
        <p:nvSpPr>
          <p:cNvPr id="232" name="Left Brace 231">
            <a:extLst>
              <a:ext uri="{FF2B5EF4-FFF2-40B4-BE49-F238E27FC236}">
                <a16:creationId xmlns:a16="http://schemas.microsoft.com/office/drawing/2014/main" id="{550FFC7D-930C-BA4E-A431-B34B918B577D}"/>
              </a:ext>
            </a:extLst>
          </p:cNvPr>
          <p:cNvSpPr/>
          <p:nvPr/>
        </p:nvSpPr>
        <p:spPr>
          <a:xfrm>
            <a:off x="7688372" y="1943700"/>
            <a:ext cx="376827" cy="1047974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Content Placeholder 2">
            <a:extLst>
              <a:ext uri="{FF2B5EF4-FFF2-40B4-BE49-F238E27FC236}">
                <a16:creationId xmlns:a16="http://schemas.microsoft.com/office/drawing/2014/main" id="{3F96211A-E74E-3E41-8D07-D52A2F7033B0}"/>
              </a:ext>
            </a:extLst>
          </p:cNvPr>
          <p:cNvSpPr txBox="1">
            <a:spLocks/>
          </p:cNvSpPr>
          <p:nvPr/>
        </p:nvSpPr>
        <p:spPr>
          <a:xfrm>
            <a:off x="363374" y="912191"/>
            <a:ext cx="4325223" cy="2831544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dirty="0"/>
              <a:t>State-variable representation:</a:t>
            </a:r>
          </a:p>
          <a:p>
            <a:pPr lvl="1" fontAlgn="auto">
              <a:spcAft>
                <a:spcPts val="0"/>
              </a:spcAft>
              <a:tabLst>
                <a:tab pos="744538" algn="l"/>
              </a:tabLst>
            </a:pPr>
            <a:r>
              <a:rPr lang="en-US" sz="1700" i="1" dirty="0"/>
              <a:t>Objects </a:t>
            </a:r>
            <a:r>
              <a:rPr lang="en-US" sz="1700" dirty="0"/>
              <a:t>= </a:t>
            </a:r>
            <a:r>
              <a:rPr lang="en-US" sz="1700" i="1" dirty="0" err="1"/>
              <a:t>Movable_objects</a:t>
            </a:r>
            <a:r>
              <a:rPr lang="en-US" sz="1700" i="1" dirty="0"/>
              <a:t> </a:t>
            </a:r>
            <a:r>
              <a:rPr lang="en-US" sz="1700" dirty="0"/>
              <a:t>∪ </a:t>
            </a:r>
            <a:r>
              <a:rPr lang="en-US" sz="1700" i="1" dirty="0" err="1"/>
              <a:t>Locs</a:t>
            </a:r>
            <a:endParaRPr lang="en-US" sz="1700" dirty="0"/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 err="1">
                <a:latin typeface="Times New Roman" charset="0"/>
                <a:cs typeface="Calibri"/>
              </a:rPr>
              <a:t>Movable_objects</a:t>
            </a:r>
            <a:r>
              <a:rPr lang="en-US" sz="1700" dirty="0">
                <a:latin typeface="Times New Roman" charset="0"/>
                <a:cs typeface="Calibri"/>
              </a:rPr>
              <a:t> = </a:t>
            </a:r>
            <a:r>
              <a:rPr lang="en-US" sz="1700" i="1" dirty="0">
                <a:latin typeface="Times New Roman" charset="0"/>
                <a:cs typeface="Calibri"/>
              </a:rPr>
              <a:t>Robots</a:t>
            </a:r>
            <a:r>
              <a:rPr lang="en-US" sz="1700" dirty="0">
                <a:latin typeface="Times New Roman" charset="0"/>
                <a:cs typeface="Calibri"/>
              </a:rPr>
              <a:t> ∪ </a:t>
            </a:r>
            <a:r>
              <a:rPr lang="en-US" sz="1700" i="1" dirty="0">
                <a:latin typeface="Times New Roman" charset="0"/>
                <a:cs typeface="Calibri"/>
              </a:rPr>
              <a:t>Containers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>
                <a:latin typeface="Times New Roman" charset="0"/>
                <a:cs typeface="Calibri"/>
              </a:rPr>
              <a:t>Robots </a:t>
            </a:r>
            <a:r>
              <a:rPr lang="en-US" sz="1700" dirty="0">
                <a:latin typeface="Times New Roman" charset="0"/>
                <a:cs typeface="Calibri"/>
              </a:rPr>
              <a:t>= {</a:t>
            </a:r>
            <a:r>
              <a:rPr lang="en-US" sz="1700" dirty="0">
                <a:latin typeface="Calibri"/>
                <a:cs typeface="Calibri"/>
              </a:rPr>
              <a:t>r1</a:t>
            </a:r>
            <a:r>
              <a:rPr lang="en-US" sz="1700" dirty="0">
                <a:latin typeface="Times New Roman" charset="0"/>
                <a:cs typeface="Calibri"/>
              </a:rPr>
              <a:t>}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>
                <a:latin typeface="Times New Roman" charset="0"/>
                <a:cs typeface="Calibri"/>
              </a:rPr>
              <a:t>Containers </a:t>
            </a:r>
            <a:r>
              <a:rPr lang="en-US" sz="1700" dirty="0">
                <a:latin typeface="Times New Roman" charset="0"/>
                <a:cs typeface="Calibri"/>
              </a:rPr>
              <a:t>= {</a:t>
            </a:r>
            <a:r>
              <a:rPr lang="en-US" sz="1700" dirty="0">
                <a:latin typeface="Calibri"/>
                <a:cs typeface="Calibri"/>
              </a:rPr>
              <a:t>c1</a:t>
            </a:r>
            <a:r>
              <a:rPr lang="en-US" sz="1700" dirty="0">
                <a:latin typeface="Times New Roman" charset="0"/>
                <a:cs typeface="Calibri"/>
              </a:rPr>
              <a:t>}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 err="1">
                <a:latin typeface="Times New Roman" charset="0"/>
                <a:cs typeface="Calibri"/>
              </a:rPr>
              <a:t>Locs</a:t>
            </a:r>
            <a:r>
              <a:rPr lang="en-US" sz="1700" i="1" dirty="0">
                <a:latin typeface="Times New Roman" charset="0"/>
                <a:cs typeface="Calibri"/>
              </a:rPr>
              <a:t> </a:t>
            </a:r>
            <a:r>
              <a:rPr lang="en-US" sz="1700" dirty="0">
                <a:latin typeface="Times New Roman" charset="0"/>
                <a:cs typeface="Calibri"/>
              </a:rPr>
              <a:t>= {</a:t>
            </a:r>
            <a:r>
              <a:rPr lang="en-US" sz="1700" dirty="0">
                <a:latin typeface="Calibri"/>
                <a:cs typeface="Calibri"/>
              </a:rPr>
              <a:t>d1, d2, d3</a:t>
            </a:r>
            <a:r>
              <a:rPr lang="en-US" sz="1700" dirty="0">
                <a:latin typeface="Times New Roman" charset="0"/>
                <a:cs typeface="Calibri"/>
              </a:rPr>
              <a:t>}</a:t>
            </a:r>
          </a:p>
          <a:p>
            <a:pPr marL="450850" lvl="1" indent="-285750" fontAlgn="auto">
              <a:spcAft>
                <a:spcPts val="0"/>
              </a:spcAft>
              <a:tabLst>
                <a:tab pos="744538" algn="l"/>
              </a:tabLst>
            </a:pPr>
            <a:r>
              <a:rPr lang="en-US" sz="1700" i="1" dirty="0">
                <a:latin typeface="Times New Roman" charset="0"/>
                <a:cs typeface="Calibri"/>
              </a:rPr>
              <a:t>r</a:t>
            </a:r>
            <a:r>
              <a:rPr lang="en-US" sz="1700" dirty="0">
                <a:latin typeface="Times New Roman" charset="0"/>
                <a:cs typeface="Calibri"/>
              </a:rPr>
              <a:t> ∈</a:t>
            </a:r>
            <a:r>
              <a:rPr lang="en-US" sz="1700" i="1" dirty="0">
                <a:latin typeface="Times New Roman" charset="0"/>
                <a:cs typeface="Calibri"/>
              </a:rPr>
              <a:t> Robots, </a:t>
            </a:r>
            <a:br>
              <a:rPr lang="en-US" sz="1700" i="1" dirty="0">
                <a:latin typeface="Times New Roman" charset="0"/>
                <a:cs typeface="Calibri"/>
              </a:rPr>
            </a:br>
            <a:r>
              <a:rPr lang="en-US" sz="1700" i="1" dirty="0" err="1">
                <a:latin typeface="Times New Roman" charset="0"/>
                <a:cs typeface="Calibri"/>
              </a:rPr>
              <a:t>l,m</a:t>
            </a:r>
            <a:r>
              <a:rPr lang="en-US" sz="1700" dirty="0">
                <a:latin typeface="Times New Roman" charset="0"/>
                <a:cs typeface="Calibri"/>
              </a:rPr>
              <a:t> ∈</a:t>
            </a:r>
            <a:r>
              <a:rPr lang="en-US" sz="1700" i="1" dirty="0">
                <a:latin typeface="Times New Roman" charset="0"/>
                <a:cs typeface="Calibri"/>
              </a:rPr>
              <a:t> </a:t>
            </a:r>
            <a:r>
              <a:rPr lang="en-US" sz="1700" i="1" dirty="0" err="1">
                <a:latin typeface="Times New Roman" charset="0"/>
                <a:cs typeface="Calibri"/>
              </a:rPr>
              <a:t>Locs, </a:t>
            </a:r>
            <a:br>
              <a:rPr lang="en-US" sz="1700" i="1" dirty="0" err="1">
                <a:latin typeface="Times New Roman" charset="0"/>
                <a:cs typeface="Calibri"/>
              </a:rPr>
            </a:br>
            <a:r>
              <a:rPr lang="en-US" sz="1700" i="1" dirty="0">
                <a:latin typeface="Times New Roman" charset="0"/>
                <a:cs typeface="Calibri"/>
              </a:rPr>
              <a:t>c</a:t>
            </a:r>
            <a:r>
              <a:rPr lang="en-US" sz="1700" dirty="0">
                <a:latin typeface="Times New Roman" charset="0"/>
                <a:cs typeface="Calibri"/>
              </a:rPr>
              <a:t> ∈ </a:t>
            </a:r>
            <a:r>
              <a:rPr lang="en-US" sz="1700" i="1" dirty="0">
                <a:latin typeface="Times New Roman" charset="0"/>
                <a:cs typeface="Calibri"/>
              </a:rPr>
              <a:t>Containers</a:t>
            </a:r>
          </a:p>
        </p:txBody>
      </p:sp>
    </p:spTree>
    <p:extLst>
      <p:ext uri="{BB962C8B-B14F-4D97-AF65-F5344CB8AC3E}">
        <p14:creationId xmlns:p14="http://schemas.microsoft.com/office/powerpoint/2010/main" val="70691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A37493-EBA7-1FC9-6CD7-787385B3B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037358D-129F-30F3-C8C9-EBD0A847CD7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152525"/>
                <a:ext cx="4307840" cy="5283200"/>
              </a:xfrm>
            </p:spPr>
            <p:txBody>
              <a:bodyPr>
                <a:normAutofit lnSpcReduction="10000"/>
              </a:bodyPr>
              <a:lstStyle/>
              <a:p>
                <a:pPr>
                  <a:tabLst>
                    <a:tab pos="517525" algn="l"/>
                  </a:tabLst>
                </a:pPr>
                <a:r>
                  <a:rPr lang="fr-FR" i="1" dirty="0"/>
                  <a:t>π</a:t>
                </a:r>
                <a:r>
                  <a:rPr lang="fr-FR" dirty="0"/>
                  <a:t> = ⟨</a:t>
                </a:r>
                <a:r>
                  <a:rPr lang="fr-FR" i="1" dirty="0"/>
                  <a:t>a</a:t>
                </a:r>
                <a:r>
                  <a:rPr lang="fr-FR" baseline="-25000" dirty="0"/>
                  <a:t>1</a:t>
                </a:r>
                <a:r>
                  <a:rPr lang="fr-FR" dirty="0"/>
                  <a:t>, …, </a:t>
                </a:r>
                <a:r>
                  <a:rPr lang="fr-FR" i="1" dirty="0"/>
                  <a:t>a</a:t>
                </a:r>
                <a:r>
                  <a:rPr lang="fr-FR" i="1" baseline="-25000" dirty="0"/>
                  <a:t>n</a:t>
                </a:r>
                <a:r>
                  <a:rPr lang="fr-FR" dirty="0"/>
                  <a:t>⟩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i="1" dirty="0"/>
                  <a:t>applicable </a:t>
                </a:r>
                <a:r>
                  <a:rPr lang="fr-FR" dirty="0"/>
                  <a:t>in </a:t>
                </a:r>
                <a:r>
                  <a:rPr lang="fr-FR" i="1" dirty="0"/>
                  <a:t>s</a:t>
                </a:r>
                <a:r>
                  <a:rPr lang="fr-FR" baseline="-25000" dirty="0"/>
                  <a:t>0</a:t>
                </a:r>
                <a:r>
                  <a:rPr lang="fr-FR" dirty="0"/>
                  <a:t> if the actions are applicable in the </a:t>
                </a:r>
                <a:r>
                  <a:rPr lang="fr-FR" dirty="0" err="1"/>
                  <a:t>order</a:t>
                </a:r>
                <a:r>
                  <a:rPr lang="fr-FR" dirty="0"/>
                  <a:t> </a:t>
                </a:r>
                <a:r>
                  <a:rPr lang="fr-FR" dirty="0" err="1"/>
                  <a:t>given</a:t>
                </a:r>
                <a:endParaRPr lang="fr-FR" dirty="0"/>
              </a:p>
              <a:p>
                <a:pPr marL="1041400" lvl="3" indent="0">
                  <a:buNone/>
                  <a:tabLst>
                    <a:tab pos="517525" algn="l"/>
                  </a:tabLst>
                </a:pPr>
                <a:r>
                  <a:rPr lang="fr-FR" dirty="0" err="1"/>
                  <a:t>γ</a:t>
                </a:r>
                <a:r>
                  <a:rPr lang="fr-FR" dirty="0"/>
                  <a:t>(</a:t>
                </a:r>
                <a:r>
                  <a:rPr lang="fr-FR" i="1" dirty="0"/>
                  <a:t>s</a:t>
                </a:r>
                <a:r>
                  <a:rPr lang="fr-FR" baseline="-25000" dirty="0"/>
                  <a:t>0</a:t>
                </a:r>
                <a:r>
                  <a:rPr lang="fr-FR" i="1" dirty="0"/>
                  <a:t>, a</a:t>
                </a:r>
                <a:r>
                  <a:rPr lang="fr-FR" baseline="-25000" dirty="0"/>
                  <a:t>1</a:t>
                </a:r>
                <a:r>
                  <a:rPr lang="fr-FR" dirty="0"/>
                  <a:t>) = </a:t>
                </a:r>
                <a:r>
                  <a:rPr lang="fr-FR" i="1" dirty="0"/>
                  <a:t>s</a:t>
                </a:r>
                <a:r>
                  <a:rPr lang="fr-FR" baseline="-25000" dirty="0"/>
                  <a:t>1</a:t>
                </a:r>
                <a:endParaRPr lang="fr-FR" dirty="0"/>
              </a:p>
              <a:p>
                <a:pPr marL="1041400" lvl="3" indent="0">
                  <a:buNone/>
                  <a:tabLst>
                    <a:tab pos="517525" algn="l"/>
                  </a:tabLst>
                </a:pPr>
                <a:r>
                  <a:rPr lang="fr-FR" dirty="0" err="1"/>
                  <a:t>γ</a:t>
                </a:r>
                <a:r>
                  <a:rPr lang="fr-FR" dirty="0"/>
                  <a:t>(</a:t>
                </a:r>
                <a:r>
                  <a:rPr lang="fr-FR" i="1" dirty="0"/>
                  <a:t>s</a:t>
                </a:r>
                <a:r>
                  <a:rPr lang="fr-FR" baseline="-25000" dirty="0"/>
                  <a:t>1</a:t>
                </a:r>
                <a:r>
                  <a:rPr lang="fr-FR" i="1" dirty="0"/>
                  <a:t>, a</a:t>
                </a:r>
                <a:r>
                  <a:rPr lang="fr-FR" baseline="-25000" dirty="0"/>
                  <a:t>2</a:t>
                </a:r>
                <a:r>
                  <a:rPr lang="fr-FR" dirty="0"/>
                  <a:t>) = </a:t>
                </a:r>
                <a:r>
                  <a:rPr lang="fr-FR" i="1" dirty="0"/>
                  <a:t>s</a:t>
                </a:r>
                <a:r>
                  <a:rPr lang="fr-FR" baseline="-25000" dirty="0"/>
                  <a:t>2</a:t>
                </a:r>
                <a:endParaRPr lang="fr-FR" dirty="0"/>
              </a:p>
              <a:p>
                <a:pPr marL="1041400" lvl="3" indent="0">
                  <a:buNone/>
                  <a:tabLst>
                    <a:tab pos="517525" algn="l"/>
                  </a:tabLst>
                </a:pPr>
                <a:r>
                  <a:rPr lang="fr-FR" dirty="0"/>
                  <a:t>…</a:t>
                </a:r>
              </a:p>
              <a:p>
                <a:pPr marL="1041400" lvl="3" indent="0">
                  <a:buNone/>
                  <a:tabLst>
                    <a:tab pos="517525" algn="l"/>
                  </a:tabLst>
                </a:pPr>
                <a:r>
                  <a:rPr lang="fr-FR" dirty="0" err="1"/>
                  <a:t>γ</a:t>
                </a:r>
                <a:r>
                  <a:rPr lang="fr-FR" dirty="0"/>
                  <a:t>(</a:t>
                </a:r>
                <a:r>
                  <a:rPr lang="fr-FR" i="1" dirty="0"/>
                  <a:t>s</a:t>
                </a:r>
                <a:r>
                  <a:rPr lang="fr-FR" i="1" baseline="-25000" dirty="0"/>
                  <a:t>n</a:t>
                </a:r>
                <a:r>
                  <a:rPr lang="fr-FR" baseline="-25000" dirty="0"/>
                  <a:t>–1</a:t>
                </a:r>
                <a:r>
                  <a:rPr lang="fr-FR" i="1" dirty="0"/>
                  <a:t>, a</a:t>
                </a:r>
                <a:r>
                  <a:rPr lang="fr-FR" i="1" baseline="-25000" dirty="0"/>
                  <a:t>n</a:t>
                </a:r>
                <a:r>
                  <a:rPr lang="fr-FR" dirty="0"/>
                  <a:t>) = </a:t>
                </a:r>
                <a:r>
                  <a:rPr lang="fr-FR" i="1" dirty="0"/>
                  <a:t>s</a:t>
                </a:r>
                <a:r>
                  <a:rPr lang="fr-FR" i="1" baseline="-25000" dirty="0"/>
                  <a:t>n</a:t>
                </a:r>
                <a:endParaRPr lang="fr-FR" dirty="0"/>
              </a:p>
              <a:p>
                <a:pPr lvl="1">
                  <a:tabLst>
                    <a:tab pos="517525" algn="l"/>
                  </a:tabLst>
                </a:pPr>
                <a:r>
                  <a:rPr lang="fr-FR" dirty="0"/>
                  <a:t>In </a:t>
                </a:r>
                <a:r>
                  <a:rPr lang="fr-FR" dirty="0" err="1"/>
                  <a:t>this</a:t>
                </a:r>
                <a:r>
                  <a:rPr lang="fr-FR" dirty="0"/>
                  <a:t> case we </a:t>
                </a:r>
                <a:r>
                  <a:rPr lang="fr-FR" dirty="0" err="1"/>
                  <a:t>define</a:t>
                </a:r>
                <a:r>
                  <a:rPr lang="fr-FR" dirty="0"/>
                  <a:t> </a:t>
                </a:r>
              </a:p>
              <a:p>
                <a:pPr lvl="2">
                  <a:tabLst>
                    <a:tab pos="517525" algn="l"/>
                  </a:tabLst>
                </a:pPr>
                <a:r>
                  <a:rPr lang="fr-FR" dirty="0" err="1"/>
                  <a:t>γ</a:t>
                </a:r>
                <a:r>
                  <a:rPr lang="fr-FR" dirty="0"/>
                  <a:t>(</a:t>
                </a:r>
                <a:r>
                  <a:rPr lang="fr-FR" i="1" dirty="0"/>
                  <a:t>s</a:t>
                </a:r>
                <a:r>
                  <a:rPr lang="fr-FR" baseline="-25000" dirty="0"/>
                  <a:t>0</a:t>
                </a:r>
                <a:r>
                  <a:rPr lang="fr-FR" dirty="0"/>
                  <a:t>, </a:t>
                </a:r>
                <a:r>
                  <a:rPr lang="fr-FR" i="1" dirty="0"/>
                  <a:t>π</a:t>
                </a:r>
                <a:r>
                  <a:rPr lang="fr-FR" dirty="0"/>
                  <a:t>) = </a:t>
                </a:r>
                <a:r>
                  <a:rPr lang="fr-FR" i="1" dirty="0"/>
                  <a:t>s</a:t>
                </a:r>
                <a:r>
                  <a:rPr lang="fr-FR" i="1" baseline="-25000" dirty="0"/>
                  <a:t>n</a:t>
                </a:r>
              </a:p>
              <a:p>
                <a:pPr lvl="2">
                  <a:tabLst>
                    <a:tab pos="5175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i="1" dirty="0"/>
                  <a:t>,</a:t>
                </a:r>
                <a:r>
                  <a:rPr lang="en-US" dirty="0"/>
                  <a:t>π) = ⟨</a:t>
                </a:r>
                <a:r>
                  <a:rPr lang="en-US" i="1">
                    <a:latin typeface="Times New Roman" panose="02020603050405020304" pitchFamily="18" charset="0"/>
                  </a:rPr>
                  <a:t>s</a:t>
                </a:r>
                <a:r>
                  <a:rPr lang="en-US" baseline="-25000">
                    <a:latin typeface="Times New Roman" panose="02020603050405020304" pitchFamily="18" charset="0"/>
                  </a:rPr>
                  <a:t>0</a:t>
                </a:r>
                <a:r>
                  <a:rPr lang="en-US">
                    <a:latin typeface="Times New Roman" panose="02020603050405020304" pitchFamily="18" charset="0"/>
                  </a:rPr>
                  <a:t>,…, </a:t>
                </a:r>
                <a:r>
                  <a:rPr lang="en-US" i="1">
                    <a:latin typeface="Times New Roman" panose="02020603050405020304" pitchFamily="18" charset="0"/>
                  </a:rPr>
                  <a:t>s</a:t>
                </a:r>
                <a:r>
                  <a:rPr lang="en-US" baseline="-25000">
                    <a:latin typeface="Times New Roman" panose="02020603050405020304" pitchFamily="18" charset="0"/>
                  </a:rPr>
                  <a:t>𝑛</a:t>
                </a:r>
                <a:r>
                  <a:rPr lang="en-US" dirty="0"/>
                  <a:t>⟩</a:t>
                </a:r>
                <a:br>
                  <a:rPr lang="en-US" dirty="0"/>
                </a:br>
                <a:endParaRPr lang="en-US" dirty="0"/>
              </a:p>
              <a:p>
                <a:pPr>
                  <a:tabLst>
                    <a:tab pos="517525" algn="l"/>
                  </a:tabLst>
                </a:pPr>
                <a:r>
                  <a:rPr lang="fr-FR" i="1" dirty="0" err="1"/>
                  <a:t>Classical</a:t>
                </a:r>
                <a:r>
                  <a:rPr lang="fr-FR" i="1" dirty="0"/>
                  <a:t> planning </a:t>
                </a:r>
                <a:r>
                  <a:rPr lang="fr-FR" i="1" dirty="0" err="1"/>
                  <a:t>problem</a:t>
                </a:r>
                <a:r>
                  <a:rPr lang="fr-FR" dirty="0"/>
                  <a:t>: </a:t>
                </a:r>
              </a:p>
              <a:p>
                <a:pPr lvl="1">
                  <a:tabLst>
                    <a:tab pos="517525" algn="l"/>
                  </a:tabLst>
                </a:pPr>
                <a:r>
                  <a:rPr lang="fr-FR" i="1" dirty="0"/>
                  <a:t>P</a:t>
                </a:r>
                <a:r>
                  <a:rPr lang="fr-FR" dirty="0"/>
                  <a:t> = (</a:t>
                </a:r>
                <a:r>
                  <a:rPr lang="el-GR" dirty="0"/>
                  <a:t>Σ</a:t>
                </a:r>
                <a:r>
                  <a:rPr lang="fr-FR" dirty="0"/>
                  <a:t>,</a:t>
                </a:r>
                <a:r>
                  <a:rPr lang="fr-FR" baseline="-25000" dirty="0"/>
                  <a:t> </a:t>
                </a:r>
                <a:r>
                  <a:rPr lang="fr-FR" i="1" dirty="0"/>
                  <a:t>s</a:t>
                </a:r>
                <a:r>
                  <a:rPr lang="fr-FR" baseline="-25000" dirty="0"/>
                  <a:t>0</a:t>
                </a:r>
                <a:r>
                  <a:rPr lang="fr-FR" dirty="0"/>
                  <a:t>,</a:t>
                </a:r>
                <a:r>
                  <a:rPr lang="fr-FR" baseline="-25000" dirty="0"/>
                  <a:t> </a:t>
                </a:r>
                <a:r>
                  <a:rPr lang="fr-FR" i="1" dirty="0" err="1"/>
                  <a:t>S</a:t>
                </a:r>
                <a:r>
                  <a:rPr lang="fr-FR" i="1" baseline="-25000" dirty="0" err="1"/>
                  <a:t>g</a:t>
                </a:r>
                <a:r>
                  <a:rPr lang="fr-FR" dirty="0"/>
                  <a:t>)</a:t>
                </a:r>
              </a:p>
              <a:p>
                <a:pPr lvl="1">
                  <a:tabLst>
                    <a:tab pos="517525" algn="l"/>
                  </a:tabLst>
                </a:pPr>
                <a:r>
                  <a:rPr lang="fr-FR" dirty="0"/>
                  <a:t>planning </a:t>
                </a:r>
                <a:r>
                  <a:rPr lang="fr-FR" dirty="0" err="1"/>
                  <a:t>domain</a:t>
                </a:r>
                <a:r>
                  <a:rPr lang="fr-FR" dirty="0"/>
                  <a:t>, initial state, set of goal states</a:t>
                </a:r>
                <a:endParaRPr lang="fr-FR" baseline="-25000" dirty="0"/>
              </a:p>
              <a:p>
                <a:pPr>
                  <a:tabLst>
                    <a:tab pos="517525" algn="l"/>
                  </a:tabLst>
                </a:pPr>
                <a:endParaRPr lang="fr-FR" i="1" dirty="0" err="1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037358D-129F-30F3-C8C9-EBD0A847CD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152525"/>
                <a:ext cx="4307840" cy="5283200"/>
              </a:xfrm>
              <a:blipFill>
                <a:blip r:embed="rId2"/>
                <a:stretch>
                  <a:fillRect l="-1556" t="-1269" r="-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7DCDDB-5A50-31F1-2C7E-CFE1D35FA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5600" y="1152525"/>
            <a:ext cx="6146800" cy="5283200"/>
          </a:xfrm>
        </p:spPr>
        <p:txBody>
          <a:bodyPr/>
          <a:lstStyle/>
          <a:p>
            <a:pPr>
              <a:tabLst>
                <a:tab pos="517525" algn="l"/>
              </a:tabLst>
            </a:pPr>
            <a:r>
              <a:rPr lang="fr-FR" i="1" dirty="0"/>
              <a:t>Solution</a:t>
            </a:r>
            <a:r>
              <a:rPr lang="fr-FR" dirty="0"/>
              <a:t> for </a:t>
            </a:r>
            <a:r>
              <a:rPr lang="fr-FR" i="1" dirty="0"/>
              <a:t>P</a:t>
            </a:r>
            <a:r>
              <a:rPr lang="fr-FR" dirty="0"/>
              <a:t>: a</a:t>
            </a:r>
            <a:r>
              <a:rPr lang="fr-FR" i="1" dirty="0"/>
              <a:t> </a:t>
            </a:r>
            <a:r>
              <a:rPr lang="fr-FR" dirty="0"/>
              <a:t>plan </a:t>
            </a:r>
            <a:r>
              <a:rPr lang="fr-FR" i="1" dirty="0"/>
              <a:t>π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,</a:t>
            </a:r>
            <a:r>
              <a:rPr lang="fr-FR" i="1" dirty="0"/>
              <a:t>π</a:t>
            </a:r>
            <a:r>
              <a:rPr lang="fr-FR" dirty="0"/>
              <a:t>) ∈ </a:t>
            </a:r>
            <a:r>
              <a:rPr lang="fr-FR" i="1" dirty="0" err="1"/>
              <a:t>S</a:t>
            </a:r>
            <a:r>
              <a:rPr lang="fr-FR" i="1" baseline="-25000" dirty="0" err="1"/>
              <a:t>g</a:t>
            </a:r>
            <a:endParaRPr lang="fr-FR" dirty="0"/>
          </a:p>
          <a:p>
            <a:pPr lvl="1"/>
            <a:r>
              <a:rPr lang="en-US" i="1"/>
              <a:t>Minimal</a:t>
            </a:r>
            <a:r>
              <a:rPr lang="en-US"/>
              <a:t> </a:t>
            </a:r>
            <a:r>
              <a:rPr lang="en-US" i="1"/>
              <a:t>solution: </a:t>
            </a:r>
            <a:r>
              <a:rPr lang="en-US"/>
              <a:t>no subsequence is also a solution</a:t>
            </a:r>
          </a:p>
          <a:p>
            <a:pPr lvl="1"/>
            <a:r>
              <a:rPr lang="en-US" i="1"/>
              <a:t>Shortest solution: </a:t>
            </a:r>
            <a:r>
              <a:rPr lang="en-US"/>
              <a:t>no solution has fewer actions</a:t>
            </a:r>
          </a:p>
          <a:p>
            <a:pPr lvl="1"/>
            <a:r>
              <a:rPr lang="en-US" i="1"/>
              <a:t>Optimal solution: </a:t>
            </a:r>
            <a:r>
              <a:rPr lang="en-US"/>
              <a:t>no solution has lower cost </a:t>
            </a:r>
            <a:br>
              <a:rPr lang="en-US"/>
            </a:br>
            <a:endParaRPr lang="en-US" i="1"/>
          </a:p>
          <a:p>
            <a:r>
              <a:rPr lang="en-US" b="1"/>
              <a:t>Example: </a:t>
            </a:r>
            <a:r>
              <a:rPr lang="en-US"/>
              <a:t>Suppose </a:t>
            </a:r>
            <a:r>
              <a:rPr lang="en-US" i="1"/>
              <a:t>P</a:t>
            </a:r>
            <a:r>
              <a:rPr lang="en-US"/>
              <a:t> has three solutions</a:t>
            </a:r>
          </a:p>
          <a:p>
            <a:pPr lvl="2"/>
            <a:r>
              <a:rPr lang="en-US"/>
              <a:t>π</a:t>
            </a:r>
            <a:r>
              <a:rPr lang="en-US" baseline="-25000"/>
              <a:t>1</a:t>
            </a:r>
            <a:r>
              <a:rPr lang="en-US"/>
              <a:t> = ⟨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/>
              <a:t>⟩</a:t>
            </a:r>
          </a:p>
          <a:p>
            <a:pPr lvl="2"/>
            <a:r>
              <a:rPr lang="en-US"/>
              <a:t>π</a:t>
            </a:r>
            <a:r>
              <a:rPr lang="en-US" baseline="-25000"/>
              <a:t>2</a:t>
            </a:r>
            <a:r>
              <a:rPr lang="en-US"/>
              <a:t> = ⟨</a:t>
            </a:r>
            <a:r>
              <a:rPr lang="en-US" i="1"/>
              <a:t>a</a:t>
            </a:r>
            <a:r>
              <a:rPr lang="en-US" baseline="-25000"/>
              <a:t>2</a:t>
            </a:r>
            <a:r>
              <a:rPr lang="en-US"/>
              <a:t>, </a:t>
            </a:r>
            <a:r>
              <a:rPr lang="en-US" i="1"/>
              <a:t>a</a:t>
            </a:r>
            <a:r>
              <a:rPr lang="en-US" baseline="-25000"/>
              <a:t>3</a:t>
            </a:r>
            <a:r>
              <a:rPr lang="en-US"/>
              <a:t>, </a:t>
            </a:r>
            <a:r>
              <a:rPr lang="en-US" i="1"/>
              <a:t>a</a:t>
            </a:r>
            <a:r>
              <a:rPr lang="en-US" baseline="-25000"/>
              <a:t>4</a:t>
            </a:r>
            <a:r>
              <a:rPr lang="en-US"/>
              <a:t>, </a:t>
            </a:r>
            <a:r>
              <a:rPr lang="en-US" i="1"/>
              <a:t>a</a:t>
            </a:r>
            <a:r>
              <a:rPr lang="en-US" baseline="-25000"/>
              <a:t>5</a:t>
            </a:r>
            <a:r>
              <a:rPr lang="en-US"/>
              <a:t>⟩</a:t>
            </a:r>
          </a:p>
          <a:p>
            <a:pPr lvl="2"/>
            <a:r>
              <a:rPr lang="en-US" i="1"/>
              <a:t>π</a:t>
            </a:r>
            <a:r>
              <a:rPr lang="en-US" baseline="-25000"/>
              <a:t>3</a:t>
            </a:r>
            <a:r>
              <a:rPr lang="en-US"/>
              <a:t> = ⟨</a:t>
            </a:r>
            <a:r>
              <a:rPr lang="en-US" i="1"/>
              <a:t>a</a:t>
            </a:r>
            <a:r>
              <a:rPr lang="en-US" baseline="-25000"/>
              <a:t>2</a:t>
            </a:r>
            <a:r>
              <a:rPr lang="en-US"/>
              <a:t>, </a:t>
            </a:r>
            <a:r>
              <a:rPr lang="en-US" i="1"/>
              <a:t>a</a:t>
            </a:r>
            <a:r>
              <a:rPr lang="en-US" baseline="-25000"/>
              <a:t>3</a:t>
            </a:r>
            <a:r>
              <a:rPr lang="en-US"/>
              <a:t>, 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/>
              <a:t>⟩</a:t>
            </a:r>
          </a:p>
          <a:p>
            <a:pPr lvl="1"/>
            <a:r>
              <a:rPr lang="en-US"/>
              <a:t>Then π</a:t>
            </a:r>
            <a:r>
              <a:rPr lang="en-US" baseline="-25000"/>
              <a:t>1</a:t>
            </a:r>
            <a:r>
              <a:rPr lang="en-US"/>
              <a:t> is both shortest and optimal</a:t>
            </a:r>
          </a:p>
          <a:p>
            <a:r>
              <a:rPr lang="en-US" b="1"/>
              <a:t>Poll: </a:t>
            </a:r>
            <a:r>
              <a:rPr lang="en-US"/>
              <a:t>Which solutions are minimal?</a:t>
            </a:r>
          </a:p>
          <a:p>
            <a:pPr marL="0" indent="0">
              <a:buNone/>
            </a:pPr>
            <a:r>
              <a:rPr lang="en-US"/>
              <a:t>	A. π</a:t>
            </a:r>
            <a:r>
              <a:rPr lang="en-US" baseline="-25000"/>
              <a:t>1	</a:t>
            </a:r>
            <a:r>
              <a:rPr lang="en-US"/>
              <a:t>B. π</a:t>
            </a:r>
            <a:r>
              <a:rPr lang="en-US" baseline="-25000"/>
              <a:t>2	</a:t>
            </a:r>
            <a:r>
              <a:rPr lang="en-US"/>
              <a:t>C. π</a:t>
            </a:r>
            <a:r>
              <a:rPr lang="en-US" baseline="-25000"/>
              <a:t>3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54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341D-5922-1DAE-B372-650C8CC5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 Refresher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3F9FE4-D6BA-4A32-222A-A7F28294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2525"/>
            <a:ext cx="5281914" cy="5283200"/>
          </a:xfrm>
        </p:spPr>
        <p:txBody>
          <a:bodyPr/>
          <a:lstStyle/>
          <a:p>
            <a:r>
              <a:rPr lang="en-US" dirty="0"/>
              <a:t>Computational complexity results are normally given for </a:t>
            </a:r>
            <a:r>
              <a:rPr lang="en-US" i="1" dirty="0"/>
              <a:t>decision problems</a:t>
            </a:r>
          </a:p>
          <a:p>
            <a:pPr lvl="1"/>
            <a:r>
              <a:rPr lang="en-US" dirty="0"/>
              <a:t>each decision problem is an infinite set of questions with </a:t>
            </a:r>
            <a:r>
              <a:rPr lang="en-US" i="1" dirty="0"/>
              <a:t>yes/no </a:t>
            </a:r>
            <a:r>
              <a:rPr lang="en-US" dirty="0"/>
              <a:t>answers</a:t>
            </a:r>
            <a:br>
              <a:rPr lang="en-US" dirty="0"/>
            </a:br>
            <a:r>
              <a:rPr lang="en-US" dirty="0"/>
              <a:t>Two decision problems in which </a:t>
            </a:r>
            <a:r>
              <a:rPr lang="en-US" i="1" dirty="0"/>
              <a:t>P</a:t>
            </a:r>
            <a:r>
              <a:rPr lang="en-US" dirty="0"/>
              <a:t> may be any classical planning problem: </a:t>
            </a:r>
          </a:p>
          <a:p>
            <a:pPr lvl="1"/>
            <a:r>
              <a:rPr lang="en-US" sz="1800" dirty="0"/>
              <a:t>PLAN EXISTENCE</a:t>
            </a:r>
            <a:r>
              <a:rPr lang="en-US" dirty="0"/>
              <a:t>: does </a:t>
            </a:r>
            <a:r>
              <a:rPr lang="en-US" i="1" dirty="0"/>
              <a:t>P</a:t>
            </a:r>
            <a:r>
              <a:rPr lang="en-US" dirty="0"/>
              <a:t> have a solution? </a:t>
            </a:r>
          </a:p>
          <a:p>
            <a:pPr lvl="1"/>
            <a:r>
              <a:rPr lang="en-US" sz="1800" dirty="0"/>
              <a:t>PLAN LENGTH</a:t>
            </a:r>
            <a:r>
              <a:rPr lang="en-US" dirty="0"/>
              <a:t>: does </a:t>
            </a:r>
            <a:r>
              <a:rPr lang="en-US" i="1" dirty="0"/>
              <a:t>P</a:t>
            </a:r>
            <a:r>
              <a:rPr lang="en-US" dirty="0"/>
              <a:t> have a solution of length ≤ 𝑘? </a:t>
            </a:r>
          </a:p>
          <a:p>
            <a:pPr lvl="1"/>
            <a:endParaRPr lang="en-US" dirty="0"/>
          </a:p>
        </p:txBody>
      </p:sp>
      <p:pic>
        <p:nvPicPr>
          <p:cNvPr id="6" name="Picture 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39A45DD-5B2F-165C-9AD9-A3A879EDB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661" y="1065749"/>
            <a:ext cx="4999095" cy="3985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ADD62-C85D-7A7F-161E-645940004FD9}"/>
              </a:ext>
            </a:extLst>
          </p:cNvPr>
          <p:cNvSpPr txBox="1"/>
          <p:nvPr/>
        </p:nvSpPr>
        <p:spPr>
          <a:xfrm>
            <a:off x="6665661" y="5115701"/>
            <a:ext cx="6094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Prof. Gabriel Robins, UVA</a:t>
            </a:r>
          </a:p>
          <a:p>
            <a:r>
              <a:rPr lang="en-US" dirty="0">
                <a:hlinkClick r:id="rId3"/>
              </a:rPr>
              <a:t>https://www.cs.virginia.edu/~robins/cs6160/</a:t>
            </a:r>
            <a:endParaRPr lang="en-US" dirty="0"/>
          </a:p>
          <a:p>
            <a:r>
              <a:rPr lang="en-US" dirty="0">
                <a:hlinkClick r:id="rId4"/>
              </a:rPr>
              <a:t>Lectures</a:t>
            </a:r>
            <a:r>
              <a:rPr lang="en-US" dirty="0"/>
              <a:t> 19-21 cover the key concepts </a:t>
            </a:r>
          </a:p>
        </p:txBody>
      </p:sp>
    </p:spTree>
    <p:extLst>
      <p:ext uri="{BB962C8B-B14F-4D97-AF65-F5344CB8AC3E}">
        <p14:creationId xmlns:p14="http://schemas.microsoft.com/office/powerpoint/2010/main" val="1135823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66FA-F3E4-5E53-7117-0F1A5A47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2.5. Computational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4BCC2-2069-88D3-9193-158CAB990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281914" cy="3197054"/>
          </a:xfrm>
        </p:spPr>
        <p:txBody>
          <a:bodyPr/>
          <a:lstStyle/>
          <a:p>
            <a:r>
              <a:rPr lang="en-US" dirty="0"/>
              <a:t>Suppose </a:t>
            </a:r>
            <a:r>
              <a:rPr lang="en-US" i="1" dirty="0"/>
              <a:t>P</a:t>
            </a:r>
            <a:r>
              <a:rPr lang="en-US" dirty="0"/>
              <a:t> is given in state-variable representation (rather than enumerating </a:t>
            </a:r>
            <a:r>
              <a:rPr lang="en-US" i="1" dirty="0"/>
              <a:t>S</a:t>
            </a:r>
            <a:r>
              <a:rPr lang="en-US" dirty="0"/>
              <a:t> and </a:t>
            </a:r>
            <a:r>
              <a:rPr lang="en-US" i="1" dirty="0"/>
              <a:t>A</a:t>
            </a:r>
            <a:r>
              <a:rPr lang="en-US" dirty="0"/>
              <a:t> explicitly):</a:t>
            </a:r>
          </a:p>
          <a:p>
            <a:pPr marL="344488" lvl="1"/>
            <a:r>
              <a:rPr lang="en-US" baseline="-25000" dirty="0"/>
              <a:t> </a:t>
            </a:r>
            <a:r>
              <a:rPr lang="en-US" dirty="0"/>
              <a:t>PLAN EXISTENCE is EXPSPACE-complete</a:t>
            </a:r>
          </a:p>
          <a:p>
            <a:pPr marL="344488" lvl="1"/>
            <a:r>
              <a:rPr lang="en-US" baseline="-25000" dirty="0"/>
              <a:t> </a:t>
            </a:r>
            <a:r>
              <a:rPr lang="en-US" dirty="0"/>
              <a:t>PLAN LENGTH is NEXPTIME-complete</a:t>
            </a:r>
            <a:endParaRPr lang="en-US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9EE23-491A-6115-3F08-74455468EA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If we restrict </a:t>
            </a:r>
            <a:r>
              <a:rPr lang="en-US" i="1" dirty="0"/>
              <a:t>P</a:t>
            </a:r>
            <a:r>
              <a:rPr lang="en-US" dirty="0"/>
              <a:t> to be in a fixed planning domain </a:t>
            </a:r>
            <a:r>
              <a:rPr lang="el-GR" dirty="0"/>
              <a:t>Σ </a:t>
            </a:r>
            <a:r>
              <a:rPr lang="en-US" dirty="0"/>
              <a:t>that is known in advance :</a:t>
            </a:r>
          </a:p>
          <a:p>
            <a:pPr lvl="1"/>
            <a:r>
              <a:rPr lang="en-US" dirty="0"/>
              <a:t>Both problems are in </a:t>
            </a:r>
            <a:r>
              <a:rPr lang="en-US" sz="1800" dirty="0"/>
              <a:t>PSPACE</a:t>
            </a:r>
            <a:endParaRPr lang="en-US" dirty="0"/>
          </a:p>
          <a:p>
            <a:pPr lvl="1"/>
            <a:r>
              <a:rPr lang="en-US" sz="1800" dirty="0"/>
              <a:t>PSPACE</a:t>
            </a:r>
            <a:r>
              <a:rPr lang="en-US" dirty="0"/>
              <a:t>-complete for some planning domains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These are </a:t>
            </a:r>
            <a:r>
              <a:rPr lang="en-US" i="1" dirty="0"/>
              <a:t>worst-case </a:t>
            </a:r>
            <a:r>
              <a:rPr lang="en-US" dirty="0"/>
              <a:t>results, average case is often much lower (e.g., polynomial)</a:t>
            </a:r>
            <a:endParaRPr lang="en-US" baseline="-25000" dirty="0"/>
          </a:p>
          <a:p>
            <a:endParaRPr lang="en-US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7A3B4-F5DC-3AA9-B912-7CA997FD2DEB}"/>
              </a:ext>
            </a:extLst>
          </p:cNvPr>
          <p:cNvSpPr txBox="1"/>
          <p:nvPr/>
        </p:nvSpPr>
        <p:spPr>
          <a:xfrm>
            <a:off x="6019801" y="4898825"/>
            <a:ext cx="5822398" cy="175432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Ins="45720" rtlCol="0">
            <a:spAutoFit/>
          </a:bodyPr>
          <a:lstStyle/>
          <a:p>
            <a:pPr marL="0" indent="0">
              <a:buNone/>
              <a:tabLst>
                <a:tab pos="341313" algn="l"/>
                <a:tab pos="2857500" algn="l"/>
              </a:tabLst>
            </a:pPr>
            <a:r>
              <a:rPr lang="en-US" b="1" dirty="0">
                <a:latin typeface="Times New Roman" panose="02020603050405020304" pitchFamily="18" charset="0"/>
              </a:rPr>
              <a:t>Poll</a:t>
            </a:r>
            <a:r>
              <a:rPr lang="en-US" dirty="0">
                <a:latin typeface="Times New Roman" panose="02020603050405020304" pitchFamily="18" charset="0"/>
              </a:rPr>
              <a:t>. What is the complexity of </a:t>
            </a:r>
            <a:r>
              <a:rPr lang="en-US" sz="1800" dirty="0">
                <a:latin typeface="Times New Roman" panose="02020603050405020304" pitchFamily="18" charset="0"/>
              </a:rPr>
              <a:t>PLAN EXISTENCE </a:t>
            </a:r>
            <a:r>
              <a:rPr lang="en-US" dirty="0">
                <a:latin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</a:rPr>
              <a:t> is given by enumerating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</a:rPr>
              <a:t> and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</a:rPr>
              <a:t> explicitly?</a:t>
            </a:r>
          </a:p>
          <a:p>
            <a:pPr marL="0" indent="0">
              <a:buNone/>
              <a:tabLst>
                <a:tab pos="341313" algn="l"/>
                <a:tab pos="2857500" algn="l"/>
              </a:tabLst>
            </a:pPr>
            <a:endParaRPr lang="en-US" dirty="0">
              <a:latin typeface="Times New Roman" panose="02020603050405020304" pitchFamily="18" charset="0"/>
            </a:endParaRPr>
          </a:p>
          <a:p>
            <a:pPr marL="0" indent="0">
              <a:buNone/>
              <a:tabLst>
                <a:tab pos="341313" algn="l"/>
                <a:tab pos="2857500" algn="l"/>
              </a:tabLst>
            </a:pPr>
            <a:r>
              <a:rPr lang="en-US" dirty="0">
                <a:latin typeface="Times New Roman" panose="02020603050405020304" pitchFamily="18" charset="0"/>
              </a:rPr>
              <a:t>	A. </a:t>
            </a:r>
            <a:r>
              <a:rPr lang="en-US" sz="1800" dirty="0">
                <a:latin typeface="Times New Roman" panose="02020603050405020304" pitchFamily="18" charset="0"/>
              </a:rPr>
              <a:t>PSPACE</a:t>
            </a:r>
            <a:r>
              <a:rPr lang="en-US" dirty="0">
                <a:latin typeface="Times New Roman" panose="02020603050405020304" pitchFamily="18" charset="0"/>
              </a:rPr>
              <a:t>-complete	B. </a:t>
            </a:r>
            <a:r>
              <a:rPr lang="en-US" sz="1800" dirty="0">
                <a:latin typeface="Times New Roman" panose="02020603050405020304" pitchFamily="18" charset="0"/>
              </a:rPr>
              <a:t>NP</a:t>
            </a:r>
            <a:r>
              <a:rPr lang="en-US" dirty="0">
                <a:latin typeface="Times New Roman" panose="02020603050405020304" pitchFamily="18" charset="0"/>
              </a:rPr>
              <a:t>-complete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C. Polynomial	D. something else</a:t>
            </a:r>
          </a:p>
          <a:p>
            <a:pPr>
              <a:tabLst>
                <a:tab pos="341313" algn="l"/>
                <a:tab pos="2857500" algn="l"/>
              </a:tabLst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374A9-80CC-6DE9-A323-FFF899AFA94C}"/>
              </a:ext>
            </a:extLst>
          </p:cNvPr>
          <p:cNvSpPr txBox="1"/>
          <p:nvPr/>
        </p:nvSpPr>
        <p:spPr>
          <a:xfrm>
            <a:off x="77252" y="5245617"/>
            <a:ext cx="6094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200" dirty="0">
                <a:sym typeface="Symbol" panose="05050102010706020507" pitchFamily="18" charset="2"/>
              </a:rPr>
              <a:t>As a reminder: P  NP  PSPACE  EXPTIME</a:t>
            </a:r>
            <a:r>
              <a:rPr lang="en-US" altLang="en-US" sz="1200" dirty="0"/>
              <a:t> </a:t>
            </a:r>
            <a:r>
              <a:rPr lang="en-US" altLang="en-US" sz="1200" dirty="0">
                <a:sym typeface="Symbol" panose="05050102010706020507" pitchFamily="18" charset="2"/>
              </a:rPr>
              <a:t> NEXPTIME</a:t>
            </a:r>
            <a:r>
              <a:rPr lang="en-US" altLang="en-US" sz="1200" dirty="0"/>
              <a:t> </a:t>
            </a:r>
            <a:r>
              <a:rPr lang="en-US" altLang="en-US" sz="1200" dirty="0">
                <a:sym typeface="Symbol" panose="05050102010706020507" pitchFamily="18" charset="2"/>
              </a:rPr>
              <a:t> EXPSPACE</a:t>
            </a:r>
            <a:endParaRPr lang="en-US" altLang="en-US" sz="1200" dirty="0"/>
          </a:p>
          <a:p>
            <a:endParaRPr lang="en-US" sz="1200" dirty="0"/>
          </a:p>
          <a:p>
            <a:r>
              <a:rPr lang="en-US" sz="1200" dirty="0"/>
              <a:t>Need a refresher on complexity?  See: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UVA CS 4102 PSPACE and beyond (Bloomfield, 2011)</a:t>
            </a:r>
            <a:r>
              <a:rPr lang="en-US" sz="1200" dirty="0"/>
              <a:t> </a:t>
            </a:r>
            <a:endParaRPr lang="en-US" sz="1200" dirty="0">
              <a:hlinkClick r:id="rId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MIT </a:t>
            </a:r>
            <a:r>
              <a:rPr lang="en-US" sz="1200" dirty="0" err="1">
                <a:hlinkClick r:id="rId4"/>
              </a:rPr>
              <a:t>OpenCourseWare</a:t>
            </a:r>
            <a:r>
              <a:rPr lang="en-US" sz="1200" dirty="0">
                <a:hlinkClick r:id="rId4"/>
              </a:rPr>
              <a:t> 6.006 Computational Complexity Lecture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MIT </a:t>
            </a:r>
            <a:r>
              <a:rPr lang="en-US" sz="1200" dirty="0" err="1">
                <a:hlinkClick r:id="rId4"/>
              </a:rPr>
              <a:t>OpenCourseWare</a:t>
            </a:r>
            <a:r>
              <a:rPr lang="en-US" sz="1200" dirty="0">
                <a:hlinkClick r:id="rId4"/>
              </a:rPr>
              <a:t> </a:t>
            </a:r>
            <a:r>
              <a:rPr lang="en-US" sz="1200" dirty="0">
                <a:hlinkClick r:id="rId5"/>
              </a:rPr>
              <a:t>6.045 Course, specifically lectures 12, 15, &amp; 16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6"/>
              </a:rPr>
              <a:t>UVA CS 6160 (Robins, 2022)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9457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761198" y="130629"/>
            <a:ext cx="10515600" cy="748148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Summary 	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Section 2.2. State-transition systems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Classical planning assumptions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States, actions, transition function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Plans, planning problems, solutions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Run-Plan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Section 2.3. State-Variable Representation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Objects, rigid properties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Varying properties, state variables, states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Action schemas, actions, applicability, </a:t>
            </a:r>
            <a:r>
              <a:rPr lang="el-GR" i="1" dirty="0"/>
              <a:t>γ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Plans, problems, solutions</a:t>
            </a:r>
          </a:p>
          <a:p>
            <a:pPr lvl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Section 2.4. Classical Representation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233D13F-08EC-9642-9D67-D9D4A8887492}"/>
              </a:ext>
            </a:extLst>
          </p:cNvPr>
          <p:cNvSpPr txBox="1">
            <a:spLocks/>
          </p:cNvSpPr>
          <p:nvPr/>
        </p:nvSpPr>
        <p:spPr>
          <a:xfrm>
            <a:off x="6348394" y="1051154"/>
            <a:ext cx="5538805" cy="56676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Section 2.5. Computational Complexity</a:t>
            </a:r>
          </a:p>
          <a:p>
            <a:pPr>
              <a:spcBef>
                <a:spcPts val="600"/>
              </a:spcBef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Section 2.6. Acting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Things that can go wrong while acting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Run-Lookahead, Run-Lazy-Lookahead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Calibri"/>
              </a:rPr>
              <a:t>Plan repair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Interacting with an online planner</a:t>
            </a:r>
          </a:p>
          <a:p>
            <a:pPr lvl="2">
              <a:spcBef>
                <a:spcPts val="600"/>
              </a:spcBef>
            </a:pP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subgoaling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limited horizon, sampling</a:t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600"/>
              </a:spcBef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Chapter 2 of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Haslum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et al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. (2019)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Classical fragment of PDDL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Planning domains, planning problems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untyped, typed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55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A92B-4A58-A972-39B6-34286989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Acting with a Plan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0E862F-88A8-AB4E-E3BC-CA02E53423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 simple procedure for running a plan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r>
              <a:rPr lang="en-US"/>
              <a:t>To test whether π has achieved a desired goal </a:t>
            </a:r>
            <a:r>
              <a:rPr lang="en-US" i="1"/>
              <a:t>S</a:t>
            </a:r>
            <a:r>
              <a:rPr lang="en-US" i="1" baseline="-25000"/>
              <a:t>g</a:t>
            </a:r>
            <a:r>
              <a:rPr lang="en-US"/>
              <a:t> </a:t>
            </a:r>
          </a:p>
          <a:p>
            <a:pPr lvl="1"/>
            <a:r>
              <a:rPr lang="en-US"/>
              <a:t>add </a:t>
            </a:r>
            <a:r>
              <a:rPr lang="en-US" i="1"/>
              <a:t>S</a:t>
            </a:r>
            <a:r>
              <a:rPr lang="en-US" i="1" baseline="-25000"/>
              <a:t>g</a:t>
            </a:r>
            <a:r>
              <a:rPr lang="en-US"/>
              <a:t> as a third argument</a:t>
            </a:r>
          </a:p>
          <a:p>
            <a:pPr lvl="1"/>
            <a:r>
              <a:rPr lang="en-US"/>
              <a:t>before line 2, insert this:</a:t>
            </a:r>
          </a:p>
          <a:p>
            <a:pPr marL="1374775" lvl="4" indent="0">
              <a:buNone/>
            </a:pPr>
            <a:r>
              <a:rPr lang="en-US" b="1"/>
              <a:t>if </a:t>
            </a:r>
            <a:r>
              <a:rPr lang="en-US" i="1"/>
              <a:t>s</a:t>
            </a:r>
            <a:r>
              <a:rPr lang="en-US"/>
              <a:t> ∉ </a:t>
            </a:r>
            <a:r>
              <a:rPr lang="en-US" i="1"/>
              <a:t>S</a:t>
            </a:r>
            <a:r>
              <a:rPr lang="en-US" i="1" baseline="-25000"/>
              <a:t>g</a:t>
            </a:r>
            <a:r>
              <a:rPr lang="en-US"/>
              <a:t> </a:t>
            </a:r>
            <a:r>
              <a:rPr lang="en-US" b="1"/>
              <a:t>then return</a:t>
            </a:r>
            <a:r>
              <a:rPr lang="en-US"/>
              <a:t> </a:t>
            </a:r>
            <a:r>
              <a:rPr lang="en-US">
                <a:latin typeface="Calibri" panose="020F0502020204030204" pitchFamily="34" charset="0"/>
              </a:rPr>
              <a:t>failure</a:t>
            </a:r>
            <a:endParaRPr lang="en-US" b="1">
              <a:latin typeface="Calibri" panose="020F0502020204030204" pitchFamily="34" charset="0"/>
            </a:endParaRPr>
          </a:p>
          <a:p>
            <a:pPr marL="349250" lvl="1" indent="0">
              <a:buNone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230D86C-E23B-E618-3311-E4BC0C8F0C9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/>
                  <a:t>Ideally, Run-Plan(Σ, ⟨</a:t>
                </a:r>
                <a:r>
                  <a:rPr lang="en-US" i="1"/>
                  <a:t>a</a:t>
                </a:r>
                <a:r>
                  <a:rPr lang="en-US" baseline="-25000"/>
                  <a:t>1</a:t>
                </a:r>
                <a:r>
                  <a:rPr lang="en-US"/>
                  <a:t>, …, </a:t>
                </a:r>
                <a:r>
                  <a:rPr lang="en-US" i="1"/>
                  <a:t>a</a:t>
                </a:r>
                <a:r>
                  <a:rPr lang="en-US" i="1" baseline="-25000"/>
                  <a:t>n</a:t>
                </a:r>
                <a:r>
                  <a:rPr lang="en-US"/>
                  <a:t>⟩) will take Σ through through the sequence of states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γ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s</a:t>
                </a:r>
                <a:r>
                  <a:rPr lang="en-US" baseline="-25000" dirty="0"/>
                  <a:t>0</a:t>
                </a:r>
                <a:r>
                  <a:rPr lang="en-US" i="1" dirty="0"/>
                  <a:t>,</a:t>
                </a:r>
                <a:r>
                  <a:rPr lang="en-US" dirty="0"/>
                  <a:t>π) = ⟨</a:t>
                </a:r>
                <a:r>
                  <a:rPr lang="en-US" i="1">
                    <a:latin typeface="Times New Roman" panose="02020603050405020304" pitchFamily="18" charset="0"/>
                  </a:rPr>
                  <a:t>s</a:t>
                </a:r>
                <a:r>
                  <a:rPr lang="en-US" baseline="-25000">
                    <a:latin typeface="Times New Roman" panose="02020603050405020304" pitchFamily="18" charset="0"/>
                  </a:rPr>
                  <a:t>1</a:t>
                </a:r>
                <a:r>
                  <a:rPr lang="en-US">
                    <a:latin typeface="Times New Roman" panose="02020603050405020304" pitchFamily="18" charset="0"/>
                  </a:rPr>
                  <a:t>,…, </a:t>
                </a:r>
                <a:r>
                  <a:rPr lang="en-US" i="1">
                    <a:latin typeface="Times New Roman" panose="02020603050405020304" pitchFamily="18" charset="0"/>
                  </a:rPr>
                  <a:t>s</a:t>
                </a:r>
                <a:r>
                  <a:rPr lang="en-US" baseline="-25000">
                    <a:latin typeface="Times New Roman" panose="02020603050405020304" pitchFamily="18" charset="0"/>
                  </a:rPr>
                  <a:t>𝑛</a:t>
                </a:r>
                <a:r>
                  <a:rPr lang="en-US" dirty="0"/>
                  <a:t>⟩</a:t>
                </a:r>
              </a:p>
              <a:p>
                <a:pPr marL="349250" lvl="1" indent="0">
                  <a:buNone/>
                </a:pPr>
                <a:r>
                  <a:rPr lang="en-US" dirty="0"/>
                  <a:t>then return </a:t>
                </a:r>
                <a:r>
                  <a:rPr lang="en-US" dirty="0">
                    <a:latin typeface="Calibri" panose="020F0502020204030204" pitchFamily="34" charset="0"/>
                  </a:rPr>
                  <a:t>success</a:t>
                </a:r>
                <a:br>
                  <a:rPr lang="en-US" dirty="0">
                    <a:latin typeface="Calibri" panose="020F0502020204030204" pitchFamily="34" charset="0"/>
                  </a:rPr>
                </a:br>
                <a:endParaRPr lang="en-US" dirty="0">
                  <a:latin typeface="Calibri" panose="020F0502020204030204" pitchFamily="34" charset="0"/>
                </a:endParaRPr>
              </a:p>
              <a:p>
                <a:r>
                  <a:rPr lang="en-US" dirty="0"/>
                  <a:t>But recall that Σ is unlikely to be a perfect model of the actor’s environment</a:t>
                </a:r>
              </a:p>
              <a:p>
                <a:pPr lvl="1"/>
                <a:r>
                  <a:rPr lang="en-US" dirty="0"/>
                  <a:t>Later we’ll discuss some things that can go wrong</a:t>
                </a:r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230D86C-E23B-E618-3311-E4BC0C8F0C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1412" t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881FDDF-793D-C654-17EE-BA4422CC8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31" y="1562100"/>
            <a:ext cx="4823058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9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2.2.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152525"/>
            <a:ext cx="5661031" cy="5283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write </a:t>
            </a:r>
            <a:r>
              <a:rPr lang="en-US" dirty="0">
                <a:latin typeface="Calibri" panose="020F0502020204030204" pitchFamily="34" charset="0"/>
              </a:rPr>
              <a:t>Run-Plan</a:t>
            </a:r>
            <a:r>
              <a:rPr lang="en-US" dirty="0"/>
              <a:t>(Σ, π)</a:t>
            </a:r>
          </a:p>
          <a:p>
            <a:pPr lvl="1"/>
            <a:r>
              <a:rPr lang="en-US" dirty="0"/>
              <a:t>But what </a:t>
            </a:r>
            <a:r>
              <a:rPr lang="en-US" dirty="0">
                <a:latin typeface="Calibri" panose="020F0502020204030204" pitchFamily="34" charset="0"/>
              </a:rPr>
              <a:t>Run-Plan </a:t>
            </a:r>
            <a:r>
              <a:rPr lang="en-US" dirty="0">
                <a:latin typeface="Times New Roman" panose="02020603050405020304" pitchFamily="18" charset="0"/>
              </a:rPr>
              <a:t>really needs is data structures that represent</a:t>
            </a:r>
            <a:r>
              <a:rPr lang="en-US" dirty="0"/>
              <a:t> Σ and π</a:t>
            </a:r>
            <a:br>
              <a:rPr lang="en-US" dirty="0"/>
            </a:b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/>
              <a:t>If </a:t>
            </a:r>
            <a:r>
              <a:rPr lang="en-US" i="1" dirty="0"/>
              <a:t>S </a:t>
            </a:r>
            <a:r>
              <a:rPr lang="en-US" dirty="0"/>
              <a:t>and </a:t>
            </a:r>
            <a:r>
              <a:rPr lang="en-US" i="1" dirty="0"/>
              <a:t>A</a:t>
            </a:r>
            <a:r>
              <a:rPr lang="en-US" dirty="0"/>
              <a:t> are small enough</a:t>
            </a:r>
          </a:p>
          <a:p>
            <a:pPr lvl="1"/>
            <a:r>
              <a:rPr lang="en-US" dirty="0"/>
              <a:t>Give each state and action a name</a:t>
            </a:r>
          </a:p>
          <a:p>
            <a:pPr lvl="1"/>
            <a:r>
              <a:rPr lang="en-US" dirty="0"/>
              <a:t>For each </a:t>
            </a:r>
            <a:r>
              <a:rPr lang="en-US" i="1" dirty="0"/>
              <a:t>s</a:t>
            </a:r>
            <a:r>
              <a:rPr lang="en-US" dirty="0"/>
              <a:t> and </a:t>
            </a:r>
            <a:r>
              <a:rPr lang="en-US" i="1" dirty="0"/>
              <a:t>a</a:t>
            </a:r>
            <a:r>
              <a:rPr lang="en-US" dirty="0"/>
              <a:t>, store </a:t>
            </a:r>
            <a:r>
              <a:rPr lang="el-GR" dirty="0"/>
              <a:t>γ(</a:t>
            </a:r>
            <a:r>
              <a:rPr lang="en-US" i="1" dirty="0" err="1"/>
              <a:t>s,a</a:t>
            </a:r>
            <a:r>
              <a:rPr lang="el-GR" dirty="0"/>
              <a:t>)</a:t>
            </a:r>
            <a:r>
              <a:rPr lang="en-US" dirty="0">
                <a:latin typeface="Times New Roman" charset="0"/>
                <a:sym typeface="Symbol" charset="0"/>
              </a:rPr>
              <a:t> in a lookup table</a:t>
            </a:r>
          </a:p>
          <a:p>
            <a:pPr lvl="1"/>
            <a:endParaRPr lang="en-US" dirty="0">
              <a:latin typeface="Times New Roman" charset="0"/>
              <a:sym typeface="Symbol" charset="0"/>
            </a:endParaRPr>
          </a:p>
          <a:p>
            <a:r>
              <a:rPr lang="en-US" dirty="0"/>
              <a:t>In larger domains, don’t represent all states explicitly</a:t>
            </a:r>
          </a:p>
          <a:p>
            <a:pPr lvl="1"/>
            <a:r>
              <a:rPr lang="en-US" dirty="0"/>
              <a:t>Language for describing properties of states</a:t>
            </a:r>
          </a:p>
          <a:p>
            <a:pPr lvl="1"/>
            <a:r>
              <a:rPr lang="en-US" dirty="0"/>
              <a:t>Language for describing how each action changes those properties</a:t>
            </a:r>
          </a:p>
          <a:p>
            <a:pPr lvl="1"/>
            <a:r>
              <a:rPr lang="en-US" dirty="0"/>
              <a:t>Start with initial state, use actions to </a:t>
            </a:r>
            <a:br>
              <a:rPr lang="en-US" dirty="0"/>
            </a:br>
            <a:r>
              <a:rPr lang="en-US" dirty="0"/>
              <a:t>produce other states</a:t>
            </a:r>
          </a:p>
          <a:p>
            <a:pPr lvl="1"/>
            <a:endParaRPr lang="en-US" dirty="0">
              <a:latin typeface="Times New Roman" charset="0"/>
              <a:sym typeface="Symbol" charset="0"/>
            </a:endParaRPr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38" y="914400"/>
            <a:ext cx="4655297" cy="35512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EA07C8-612D-2C58-F191-DC4243716035}"/>
              </a:ext>
            </a:extLst>
          </p:cNvPr>
          <p:cNvGrpSpPr/>
          <p:nvPr/>
        </p:nvGrpSpPr>
        <p:grpSpPr>
          <a:xfrm>
            <a:off x="6947326" y="4798955"/>
            <a:ext cx="3663855" cy="1322547"/>
            <a:chOff x="5014354" y="4879978"/>
            <a:chExt cx="3663855" cy="132254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A1B0D8-E233-5C49-80AD-E01354CB8639}"/>
                </a:ext>
              </a:extLst>
            </p:cNvPr>
            <p:cNvSpPr txBox="1"/>
            <p:nvPr/>
          </p:nvSpPr>
          <p:spPr>
            <a:xfrm>
              <a:off x="5397201" y="5673454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a</a:t>
              </a:r>
              <a:r>
                <a:rPr lang="en-US" sz="2000" baseline="-25000" dirty="0">
                  <a:latin typeface="Times New Roman" charset="0"/>
                </a:rPr>
                <a:t>1</a:t>
              </a:r>
              <a:r>
                <a:rPr lang="en-US" sz="2000" dirty="0">
                  <a:latin typeface="Times New Roman" charset="0"/>
                </a:rPr>
                <a:t>′</a:t>
              </a:r>
            </a:p>
          </p:txBody>
        </p:sp>
        <p:sp>
          <p:nvSpPr>
            <p:cNvPr id="6" name="Shape 150">
              <a:extLst>
                <a:ext uri="{FF2B5EF4-FFF2-40B4-BE49-F238E27FC236}">
                  <a16:creationId xmlns:a16="http://schemas.microsoft.com/office/drawing/2014/main" id="{32E02163-79E9-E748-84CC-31B1021A48A4}"/>
                </a:ext>
              </a:extLst>
            </p:cNvPr>
            <p:cNvSpPr/>
            <p:nvPr/>
          </p:nvSpPr>
          <p:spPr>
            <a:xfrm flipH="1">
              <a:off x="7586467" y="5085745"/>
              <a:ext cx="534884" cy="316917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lg" len="lg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8" name="Shape 152">
              <a:extLst>
                <a:ext uri="{FF2B5EF4-FFF2-40B4-BE49-F238E27FC236}">
                  <a16:creationId xmlns:a16="http://schemas.microsoft.com/office/drawing/2014/main" id="{0F06E51F-F80B-8B45-859C-1E9321167154}"/>
                </a:ext>
              </a:extLst>
            </p:cNvPr>
            <p:cNvSpPr/>
            <p:nvPr/>
          </p:nvSpPr>
          <p:spPr>
            <a:xfrm flipH="1" flipV="1">
              <a:off x="5325390" y="5545508"/>
              <a:ext cx="861927" cy="424397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lg" len="lg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9" name="Shape 153">
              <a:extLst>
                <a:ext uri="{FF2B5EF4-FFF2-40B4-BE49-F238E27FC236}">
                  <a16:creationId xmlns:a16="http://schemas.microsoft.com/office/drawing/2014/main" id="{FFA24106-2AED-7743-9B51-446280F4C154}"/>
                </a:ext>
              </a:extLst>
            </p:cNvPr>
            <p:cNvSpPr/>
            <p:nvPr/>
          </p:nvSpPr>
          <p:spPr>
            <a:xfrm flipH="1" flipV="1">
              <a:off x="7590754" y="5405204"/>
              <a:ext cx="669383" cy="108699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lg" len="lg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10" name="Shape 154">
              <a:extLst>
                <a:ext uri="{FF2B5EF4-FFF2-40B4-BE49-F238E27FC236}">
                  <a16:creationId xmlns:a16="http://schemas.microsoft.com/office/drawing/2014/main" id="{4CDF07A0-B885-1740-954D-325935E3587D}"/>
                </a:ext>
              </a:extLst>
            </p:cNvPr>
            <p:cNvSpPr/>
            <p:nvPr/>
          </p:nvSpPr>
          <p:spPr>
            <a:xfrm flipH="1">
              <a:off x="7586467" y="5825447"/>
              <a:ext cx="534884" cy="197285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lg" len="lg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11" name="Shape 164">
              <a:extLst>
                <a:ext uri="{FF2B5EF4-FFF2-40B4-BE49-F238E27FC236}">
                  <a16:creationId xmlns:a16="http://schemas.microsoft.com/office/drawing/2014/main" id="{8FFAD63C-D18B-804C-9573-5822CBADA716}"/>
                </a:ext>
              </a:extLst>
            </p:cNvPr>
            <p:cNvSpPr/>
            <p:nvPr/>
          </p:nvSpPr>
          <p:spPr>
            <a:xfrm>
              <a:off x="8286435" y="4879978"/>
              <a:ext cx="391774" cy="468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57799" defTabSz="1300480">
                <a:lnSpc>
                  <a:spcPct val="150000"/>
                </a:lnSpc>
                <a:spcBef>
                  <a:spcPts val="700"/>
                </a:spcBef>
                <a:defRPr sz="3800" i="1">
                  <a:solidFill>
                    <a:srgbClr val="0433FF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i="0"/>
              </a:pPr>
              <a:r>
                <a:rPr lang="en-US" sz="1800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…</a:t>
              </a:r>
              <a:endParaRPr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296EC2-7877-004B-B4D7-A688C02519AE}"/>
                </a:ext>
              </a:extLst>
            </p:cNvPr>
            <p:cNvSpPr txBox="1"/>
            <p:nvPr/>
          </p:nvSpPr>
          <p:spPr>
            <a:xfrm>
              <a:off x="5014354" y="5294527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baseline="-25000" dirty="0">
                  <a:latin typeface="Times New Roman" charset="0"/>
                </a:rPr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50A716-5CD4-0743-845C-2FB4B004C69C}"/>
                </a:ext>
              </a:extLst>
            </p:cNvPr>
            <p:cNvSpPr txBox="1"/>
            <p:nvPr/>
          </p:nvSpPr>
          <p:spPr>
            <a:xfrm>
              <a:off x="5701267" y="5069354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a</a:t>
              </a:r>
              <a:r>
                <a:rPr lang="en-US" sz="2000" baseline="-25000" dirty="0">
                  <a:latin typeface="Times New Roman" charset="0"/>
                </a:rPr>
                <a:t>1</a:t>
              </a:r>
              <a:endParaRPr lang="en-US" sz="2000" dirty="0">
                <a:latin typeface="Times New Roman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01D0F4-B16A-E746-9BD5-F8F9B3610C11}"/>
                </a:ext>
              </a:extLst>
            </p:cNvPr>
            <p:cNvSpPr/>
            <p:nvPr/>
          </p:nvSpPr>
          <p:spPr>
            <a:xfrm>
              <a:off x="6245797" y="5177754"/>
              <a:ext cx="13740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baseline="-25000" dirty="0">
                  <a:latin typeface="Times New Roman" charset="0"/>
                </a:rPr>
                <a:t>1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n-US" sz="2000" i="1" dirty="0">
                  <a:latin typeface="Times New Roman" charset="0"/>
                </a:rPr>
                <a:t>=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l-GR" sz="2000" dirty="0">
                  <a:latin typeface="Times New Roman" charset="0"/>
                </a:rPr>
                <a:t>γ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baseline="-25000" dirty="0">
                  <a:latin typeface="Times New Roman" charset="0"/>
                </a:rPr>
                <a:t>0</a:t>
              </a:r>
              <a:r>
                <a:rPr lang="en-US" sz="2000" i="1" dirty="0">
                  <a:latin typeface="Times New Roman" charset="0"/>
                </a:rPr>
                <a:t>,a</a:t>
              </a:r>
              <a:r>
                <a:rPr lang="en-US" sz="2000" baseline="-25000" dirty="0">
                  <a:latin typeface="Times New Roman" charset="0"/>
                </a:rPr>
                <a:t>1</a:t>
              </a:r>
              <a:r>
                <a:rPr lang="en-US" sz="2000" dirty="0">
                  <a:latin typeface="Times New Roman" charset="0"/>
                </a:rPr>
                <a:t>)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15" name="Shape 151">
              <a:extLst>
                <a:ext uri="{FF2B5EF4-FFF2-40B4-BE49-F238E27FC236}">
                  <a16:creationId xmlns:a16="http://schemas.microsoft.com/office/drawing/2014/main" id="{2804B23F-A90A-694D-82A9-76EEED1F87E4}"/>
                </a:ext>
              </a:extLst>
            </p:cNvPr>
            <p:cNvSpPr/>
            <p:nvPr/>
          </p:nvSpPr>
          <p:spPr>
            <a:xfrm flipH="1">
              <a:off x="5345905" y="5408426"/>
              <a:ext cx="912899" cy="122076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lg" len="lg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A58445-B05D-C747-86CD-13B7E5466427}"/>
                </a:ext>
              </a:extLst>
            </p:cNvPr>
            <p:cNvSpPr/>
            <p:nvPr/>
          </p:nvSpPr>
          <p:spPr>
            <a:xfrm>
              <a:off x="6139205" y="5793091"/>
              <a:ext cx="14863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baseline="-25000" dirty="0">
                  <a:latin typeface="Times New Roman" charset="0"/>
                </a:rPr>
                <a:t>1</a:t>
              </a:r>
              <a:r>
                <a:rPr lang="en-US" sz="2000" dirty="0">
                  <a:latin typeface="Times New Roman" charset="0"/>
                </a:rPr>
                <a:t>′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n-US" sz="2000" i="1" dirty="0">
                  <a:latin typeface="Times New Roman" charset="0"/>
                </a:rPr>
                <a:t>=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l-GR" sz="2000" dirty="0">
                  <a:latin typeface="Times New Roman" charset="0"/>
                </a:rPr>
                <a:t>γ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baseline="-25000" dirty="0">
                  <a:latin typeface="Times New Roman" charset="0"/>
                </a:rPr>
                <a:t>0</a:t>
              </a:r>
              <a:r>
                <a:rPr lang="en-US" sz="2000" i="1" dirty="0">
                  <a:latin typeface="Times New Roman" charset="0"/>
                </a:rPr>
                <a:t>,a</a:t>
              </a:r>
              <a:r>
                <a:rPr lang="en-US" sz="2000" baseline="-25000" dirty="0">
                  <a:latin typeface="Times New Roman" charset="0"/>
                </a:rPr>
                <a:t>1</a:t>
              </a:r>
              <a:r>
                <a:rPr lang="en-US" sz="2000" dirty="0">
                  <a:latin typeface="Times New Roman" charset="0"/>
                </a:rPr>
                <a:t>′)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18" name="Shape 154">
              <a:extLst>
                <a:ext uri="{FF2B5EF4-FFF2-40B4-BE49-F238E27FC236}">
                  <a16:creationId xmlns:a16="http://schemas.microsoft.com/office/drawing/2014/main" id="{64178312-B729-6346-8189-6C46B67C21BB}"/>
                </a:ext>
              </a:extLst>
            </p:cNvPr>
            <p:cNvSpPr/>
            <p:nvPr/>
          </p:nvSpPr>
          <p:spPr>
            <a:xfrm flipH="1" flipV="1">
              <a:off x="7586467" y="6033782"/>
              <a:ext cx="534884" cy="168743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lg" len="lg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19" name="Shape 153">
              <a:extLst>
                <a:ext uri="{FF2B5EF4-FFF2-40B4-BE49-F238E27FC236}">
                  <a16:creationId xmlns:a16="http://schemas.microsoft.com/office/drawing/2014/main" id="{00FB3267-B27E-E249-BC35-7E9C176BD779}"/>
                </a:ext>
              </a:extLst>
            </p:cNvPr>
            <p:cNvSpPr/>
            <p:nvPr/>
          </p:nvSpPr>
          <p:spPr>
            <a:xfrm flipH="1">
              <a:off x="7633597" y="5293961"/>
              <a:ext cx="626540" cy="108700"/>
            </a:xfrm>
            <a:prstGeom prst="line">
              <a:avLst/>
            </a:prstGeom>
            <a:noFill/>
            <a:ln w="25400" cap="sq">
              <a:solidFill>
                <a:srgbClr val="FF2600"/>
              </a:solidFill>
              <a:prstDash val="solid"/>
              <a:round/>
              <a:headEnd type="stealth" w="lg" len="lg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0" name="Shape 164">
              <a:extLst>
                <a:ext uri="{FF2B5EF4-FFF2-40B4-BE49-F238E27FC236}">
                  <a16:creationId xmlns:a16="http://schemas.microsoft.com/office/drawing/2014/main" id="{2F6CE133-3062-7741-8E09-AF3AEED39A71}"/>
                </a:ext>
              </a:extLst>
            </p:cNvPr>
            <p:cNvSpPr/>
            <p:nvPr/>
          </p:nvSpPr>
          <p:spPr>
            <a:xfrm>
              <a:off x="8070516" y="5610877"/>
              <a:ext cx="391774" cy="468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57799" defTabSz="1300480">
                <a:lnSpc>
                  <a:spcPct val="150000"/>
                </a:lnSpc>
                <a:spcBef>
                  <a:spcPts val="700"/>
                </a:spcBef>
                <a:defRPr sz="3800" i="1">
                  <a:solidFill>
                    <a:srgbClr val="0433FF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i="0"/>
              </a:pPr>
              <a:r>
                <a:rPr lang="en-US" sz="1800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…</a:t>
              </a:r>
              <a:endParaRPr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172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Kinds of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i="1" dirty="0"/>
              <a:t>Domain-specific</a:t>
            </a:r>
            <a:r>
              <a:rPr lang="en-US" sz="1800" dirty="0"/>
              <a:t> representation: </a:t>
            </a:r>
          </a:p>
          <a:p>
            <a:pPr lvl="1"/>
            <a:r>
              <a:rPr lang="en-US" sz="1800" dirty="0"/>
              <a:t>tailor-made for a specific environment</a:t>
            </a:r>
            <a:endParaRPr lang="en-US" sz="1800" baseline="-25000" dirty="0"/>
          </a:p>
          <a:p>
            <a:r>
              <a:rPr lang="en-US" sz="1800" dirty="0"/>
              <a:t>State: arbitrary data structure</a:t>
            </a:r>
            <a:endParaRPr lang="en-US" sz="1800" baseline="-25000" dirty="0"/>
          </a:p>
          <a:p>
            <a:r>
              <a:rPr lang="en-US" sz="1800" dirty="0"/>
              <a:t>Action: </a:t>
            </a:r>
            <a:r>
              <a:rPr lang="it-IT" sz="1800" dirty="0"/>
              <a:t>(head, </a:t>
            </a:r>
            <a:r>
              <a:rPr lang="it-IT" sz="1800" dirty="0" err="1"/>
              <a:t>preconditions</a:t>
            </a:r>
            <a:r>
              <a:rPr lang="it-IT" sz="1800" dirty="0"/>
              <a:t>, </a:t>
            </a:r>
            <a:r>
              <a:rPr lang="it-IT" sz="1800" dirty="0" err="1"/>
              <a:t>effects</a:t>
            </a:r>
            <a:r>
              <a:rPr lang="it-IT" sz="1800" dirty="0"/>
              <a:t>, </a:t>
            </a:r>
            <a:r>
              <a:rPr lang="it-IT" sz="1800" dirty="0" err="1"/>
              <a:t>cost</a:t>
            </a:r>
            <a:r>
              <a:rPr lang="it-IT" sz="1800" dirty="0"/>
              <a:t>)</a:t>
            </a:r>
          </a:p>
          <a:p>
            <a:pPr lvl="1"/>
            <a:r>
              <a:rPr lang="en-US" sz="1800" i="1" dirty="0"/>
              <a:t>head</a:t>
            </a:r>
            <a:r>
              <a:rPr lang="en-US" sz="1800" dirty="0"/>
              <a:t>: name and parameter list</a:t>
            </a:r>
          </a:p>
          <a:p>
            <a:pPr lvl="2"/>
            <a:r>
              <a:rPr lang="en-US" sz="1800" dirty="0"/>
              <a:t>Get actions by instantiating the parameters</a:t>
            </a:r>
          </a:p>
          <a:p>
            <a:pPr lvl="1"/>
            <a:r>
              <a:rPr lang="en-US" sz="1800" i="1" dirty="0"/>
              <a:t>preconditions</a:t>
            </a:r>
            <a:r>
              <a:rPr lang="en-US" sz="1800" dirty="0"/>
              <a:t>:</a:t>
            </a:r>
            <a:endParaRPr lang="en-US" sz="1800" i="1" dirty="0"/>
          </a:p>
          <a:p>
            <a:pPr lvl="2"/>
            <a:r>
              <a:rPr lang="en-US" sz="1800" dirty="0"/>
              <a:t>Computational tests to predict whether an action can be performed</a:t>
            </a:r>
            <a:endParaRPr lang="en-US" sz="1800" i="1" dirty="0"/>
          </a:p>
          <a:p>
            <a:pPr lvl="2"/>
            <a:r>
              <a:rPr lang="en-US" sz="1800" dirty="0"/>
              <a:t>Should be necessary/sufficient for the action to run without error</a:t>
            </a:r>
          </a:p>
          <a:p>
            <a:pPr lvl="1"/>
            <a:r>
              <a:rPr lang="en-US" sz="1800" i="1" dirty="0"/>
              <a:t>effects</a:t>
            </a:r>
            <a:r>
              <a:rPr lang="en-US" sz="1800" dirty="0"/>
              <a:t>:</a:t>
            </a:r>
            <a:endParaRPr lang="en-US" sz="1800" i="1" dirty="0"/>
          </a:p>
          <a:p>
            <a:pPr lvl="2"/>
            <a:r>
              <a:rPr lang="en-US" sz="1800" dirty="0"/>
              <a:t>Procedures that modify the current state</a:t>
            </a:r>
          </a:p>
          <a:p>
            <a:pPr lvl="1"/>
            <a:r>
              <a:rPr lang="en-US" sz="1800" i="1" dirty="0"/>
              <a:t>cost</a:t>
            </a:r>
            <a:r>
              <a:rPr lang="en-US" sz="1800" dirty="0"/>
              <a:t>: procedure that returns a number</a:t>
            </a:r>
          </a:p>
          <a:p>
            <a:pPr lvl="2"/>
            <a:r>
              <a:rPr lang="en-US" sz="1800" dirty="0"/>
              <a:t>Can be omitted, default is cost ≡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0BD61-F698-FF0B-9320-E3B4CBE9A7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Advantage: can use whatever works best for that particular domain</a:t>
            </a:r>
          </a:p>
          <a:p>
            <a:r>
              <a:rPr lang="en-US" sz="1800" dirty="0"/>
              <a:t>Disadvantage: for each new domain, need new representation, new algorithms</a:t>
            </a:r>
          </a:p>
          <a:p>
            <a:endParaRPr lang="en-US" sz="1800" dirty="0"/>
          </a:p>
          <a:p>
            <a:r>
              <a:rPr lang="en-US" sz="1800" dirty="0"/>
              <a:t>Alternative: </a:t>
            </a:r>
            <a:r>
              <a:rPr lang="en-US" sz="1800" i="1" dirty="0"/>
              <a:t>domain-independent </a:t>
            </a:r>
            <a:r>
              <a:rPr lang="en-US" sz="1800" dirty="0"/>
              <a:t>representation</a:t>
            </a:r>
          </a:p>
          <a:p>
            <a:pPr lvl="1"/>
            <a:r>
              <a:rPr lang="en-US" sz="1800" dirty="0"/>
              <a:t>A “standard format” that can be used for many different planning domains</a:t>
            </a:r>
          </a:p>
          <a:p>
            <a:pPr lvl="1"/>
            <a:r>
              <a:rPr lang="en-US" sz="1800" dirty="0"/>
              <a:t>Limited representational capability, but easy to compute</a:t>
            </a:r>
          </a:p>
          <a:p>
            <a:pPr lvl="1"/>
            <a:r>
              <a:rPr lang="en-US" sz="1800" dirty="0"/>
              <a:t>Domain-independent algorithms that work for anything in this format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1800" dirty="0"/>
              <a:t>We’ll use a </a:t>
            </a:r>
            <a:r>
              <a:rPr lang="en-US" sz="1800" i="1" dirty="0"/>
              <a:t>state-variable </a:t>
            </a:r>
            <a:r>
              <a:rPr lang="en-US" sz="1800" dirty="0"/>
              <a:t>representation …</a:t>
            </a:r>
          </a:p>
        </p:txBody>
      </p:sp>
    </p:spTree>
    <p:extLst>
      <p:ext uri="{BB962C8B-B14F-4D97-AF65-F5344CB8AC3E}">
        <p14:creationId xmlns:p14="http://schemas.microsoft.com/office/powerpoint/2010/main" val="2746867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0"/>
            <a:ext cx="11785600" cy="635379"/>
          </a:xfrm>
        </p:spPr>
        <p:txBody>
          <a:bodyPr>
            <a:noAutofit/>
          </a:bodyPr>
          <a:lstStyle/>
          <a:p>
            <a:r>
              <a:rPr lang="en-US" sz="3200" b="1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199" y="861848"/>
            <a:ext cx="5994399" cy="5573878"/>
          </a:xfrm>
        </p:spPr>
        <p:txBody>
          <a:bodyPr/>
          <a:lstStyle/>
          <a:p>
            <a:r>
              <a:rPr lang="en-US" dirty="0"/>
              <a:t>Drilling holes in a metal </a:t>
            </a:r>
            <a:r>
              <a:rPr lang="en-US" dirty="0" err="1"/>
              <a:t>workpiece</a:t>
            </a:r>
            <a:endParaRPr lang="en-US" dirty="0"/>
          </a:p>
          <a:p>
            <a:pPr lvl="1"/>
            <a:r>
              <a:rPr lang="en-US" dirty="0"/>
              <a:t>A state</a:t>
            </a:r>
          </a:p>
          <a:p>
            <a:pPr lvl="2"/>
            <a:r>
              <a:rPr lang="en-US" dirty="0"/>
              <a:t>geometric model of the workpiece</a:t>
            </a:r>
          </a:p>
          <a:p>
            <a:pPr lvl="3"/>
            <a:r>
              <a:rPr lang="en-US" i="1" dirty="0"/>
              <a:t>annotated </a:t>
            </a:r>
            <a:r>
              <a:rPr lang="en-US" dirty="0"/>
              <a:t>with dimensions, tolerances, etc.</a:t>
            </a:r>
          </a:p>
          <a:p>
            <a:pPr lvl="2"/>
            <a:r>
              <a:rPr lang="en-US" dirty="0"/>
              <a:t>capabilities and status of </a:t>
            </a:r>
            <a:br>
              <a:rPr lang="en-US" dirty="0"/>
            </a:br>
            <a:r>
              <a:rPr lang="en-US" dirty="0"/>
              <a:t>drilling machine and drill bit</a:t>
            </a:r>
          </a:p>
          <a:p>
            <a:pPr lvl="1"/>
            <a:r>
              <a:rPr lang="en-US" dirty="0"/>
              <a:t>Several actions</a:t>
            </a:r>
          </a:p>
          <a:p>
            <a:pPr lvl="2"/>
            <a:r>
              <a:rPr lang="en-US" dirty="0"/>
              <a:t>clamp the workpiece onto the drilling machine</a:t>
            </a:r>
          </a:p>
          <a:p>
            <a:pPr lvl="2"/>
            <a:r>
              <a:rPr lang="en-US" dirty="0"/>
              <a:t>load a drill bit into the machine</a:t>
            </a:r>
          </a:p>
          <a:p>
            <a:pPr lvl="2"/>
            <a:r>
              <a:rPr lang="en-US" dirty="0"/>
              <a:t>drill a hole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EB34BC-A35B-AE44-9D7E-814F3B931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861848"/>
            <a:ext cx="5791199" cy="5706357"/>
          </a:xfrm>
        </p:spPr>
        <p:txBody>
          <a:bodyPr/>
          <a:lstStyle/>
          <a:p>
            <a:r>
              <a:rPr lang="en-US" dirty="0"/>
              <a:t>Name: </a:t>
            </a:r>
            <a:r>
              <a:rPr lang="en-US" dirty="0">
                <a:latin typeface="Calibri" panose="020F0502020204030204" pitchFamily="34" charset="0"/>
              </a:rPr>
              <a:t>drill-hole</a:t>
            </a:r>
          </a:p>
          <a:p>
            <a:r>
              <a:rPr lang="en-US" dirty="0">
                <a:latin typeface="Times New Roman" panose="02020603050405020304" pitchFamily="18" charset="0"/>
              </a:rPr>
              <a:t>Arguments: 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ID codes for the machine and drill bit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annotated geometric model of the workpiece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description of the hole to be drilled</a:t>
            </a:r>
          </a:p>
          <a:p>
            <a:r>
              <a:rPr lang="en-US" dirty="0"/>
              <a:t>Preconditions</a:t>
            </a:r>
          </a:p>
          <a:p>
            <a:pPr lvl="1"/>
            <a:r>
              <a:rPr lang="en-US" i="1" dirty="0"/>
              <a:t>Capabilities</a:t>
            </a:r>
            <a:r>
              <a:rPr lang="en-US" dirty="0"/>
              <a:t>: can the machine and drill bit produce the desired hole?</a:t>
            </a:r>
          </a:p>
          <a:p>
            <a:pPr lvl="1"/>
            <a:r>
              <a:rPr lang="en-US" i="1" dirty="0"/>
              <a:t>Current state</a:t>
            </a:r>
            <a:r>
              <a:rPr lang="en-US" dirty="0"/>
              <a:t>: Is the drill bit installed? Is the workpiece clamped onto the table? Etc.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annotated geometric model of modified workpiece</a:t>
            </a:r>
          </a:p>
          <a:p>
            <a:r>
              <a:rPr lang="en-US" dirty="0"/>
              <a:t>Cost</a:t>
            </a:r>
          </a:p>
          <a:p>
            <a:pPr lvl="1"/>
            <a:r>
              <a:rPr lang="en-US" dirty="0"/>
              <a:t>estimate of time or monetary cost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69BF20-5595-4F47-B3D9-EC27C30CFBC5}"/>
              </a:ext>
            </a:extLst>
          </p:cNvPr>
          <p:cNvGrpSpPr>
            <a:grpSpLocks noChangeAspect="1"/>
          </p:cNvGrpSpPr>
          <p:nvPr/>
        </p:nvGrpSpPr>
        <p:grpSpPr>
          <a:xfrm>
            <a:off x="694753" y="4842744"/>
            <a:ext cx="5299649" cy="1725461"/>
            <a:chOff x="2656996" y="4657725"/>
            <a:chExt cx="6436202" cy="2095500"/>
          </a:xfrm>
        </p:grpSpPr>
        <p:pic>
          <p:nvPicPr>
            <p:cNvPr id="4" name="Picture 3" descr="workpiec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996" y="4657725"/>
              <a:ext cx="2781300" cy="2095500"/>
            </a:xfrm>
            <a:prstGeom prst="rect">
              <a:avLst/>
            </a:prstGeom>
          </p:spPr>
        </p:pic>
        <p:pic>
          <p:nvPicPr>
            <p:cNvPr id="6" name="Picture 5" descr="hole.pdf">
              <a:extLst>
                <a:ext uri="{FF2B5EF4-FFF2-40B4-BE49-F238E27FC236}">
                  <a16:creationId xmlns:a16="http://schemas.microsoft.com/office/drawing/2014/main" id="{25974025-4F4B-CD45-92CF-45C11814E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98" y="4657725"/>
              <a:ext cx="2781300" cy="2095500"/>
            </a:xfrm>
            <a:prstGeom prst="rect">
              <a:avLst/>
            </a:prstGeom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F9065D70-9CF8-444D-B089-7A1676C03CA4}"/>
                </a:ext>
              </a:extLst>
            </p:cNvPr>
            <p:cNvSpPr/>
            <p:nvPr/>
          </p:nvSpPr>
          <p:spPr>
            <a:xfrm>
              <a:off x="5645888" y="5348177"/>
              <a:ext cx="405662" cy="265814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417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Advantage of domain-specific representation:</a:t>
            </a:r>
          </a:p>
          <a:p>
            <a:pPr lvl="1"/>
            <a:r>
              <a:rPr lang="en-US" dirty="0"/>
              <a:t>use whatever works best for that particular domain</a:t>
            </a:r>
          </a:p>
          <a:p>
            <a:r>
              <a:rPr lang="en-US" dirty="0"/>
              <a:t>Disadvantage: </a:t>
            </a:r>
          </a:p>
          <a:p>
            <a:pPr lvl="1"/>
            <a:r>
              <a:rPr lang="en-US" dirty="0"/>
              <a:t>for each new domain, need new representation and deliberation algorithms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Alternative: </a:t>
            </a:r>
            <a:r>
              <a:rPr lang="en-US" i="1" dirty="0"/>
              <a:t>domain-independent </a:t>
            </a:r>
            <a:r>
              <a:rPr lang="en-US" dirty="0"/>
              <a:t>representation</a:t>
            </a:r>
          </a:p>
          <a:p>
            <a:pPr lvl="1"/>
            <a:r>
              <a:rPr lang="en-US" dirty="0"/>
              <a:t>Try to create a “standard format” that can be used for many different planning domains</a:t>
            </a:r>
          </a:p>
          <a:p>
            <a:pPr lvl="1"/>
            <a:r>
              <a:rPr lang="en-US" dirty="0"/>
              <a:t>Deliberation algorithms that work for anything in this format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DBE99-0414-2E48-BFEC-34F7A8A1C1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/>
              <a:t>State-variable</a:t>
            </a:r>
            <a:r>
              <a:rPr lang="en-US" dirty="0"/>
              <a:t> representation</a:t>
            </a:r>
          </a:p>
          <a:p>
            <a:pPr lvl="1"/>
            <a:r>
              <a:rPr lang="en-US" dirty="0"/>
              <a:t>Simple formats for describing states and actions</a:t>
            </a:r>
          </a:p>
          <a:p>
            <a:pPr lvl="1"/>
            <a:r>
              <a:rPr lang="en-US" dirty="0"/>
              <a:t>Limited representational capability</a:t>
            </a:r>
          </a:p>
          <a:p>
            <a:pPr lvl="2"/>
            <a:r>
              <a:rPr lang="en-US" dirty="0"/>
              <a:t>But easy to compute, easy to reason about</a:t>
            </a:r>
          </a:p>
          <a:p>
            <a:pPr lvl="1"/>
            <a:r>
              <a:rPr lang="en-US" dirty="0"/>
              <a:t>Domain-independent search algorithms and heuristic functions that can be used in all state-variable planning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93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1fad2c86-6b91-4295-a0d9-39e1ffa1612c"/>
  <p:tag name="TPVERSION" val="8"/>
  <p:tag name="TPFULLVERSION" val="9.0.12.34"/>
  <p:tag name="PPTVERSION" val="16"/>
  <p:tag name="TPOS" val="2"/>
  <p:tag name="TPLASTSAVEVERSION" val="6.4 PC"/>
</p:tagLst>
</file>

<file path=ppt/theme/theme1.xml><?xml version="1.0" encoding="utf-8"?>
<a:theme xmlns:a="http://schemas.openxmlformats.org/drawingml/2006/main" name="11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1c8aaa-3ebb-4096-aa80-eb320f5b17de" xsi:nil="true"/>
    <lcf76f155ced4ddcb4097134ff3c332f xmlns="677ff083-cab9-4ac6-8959-3f73e4b3d88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062E669D20CD41AC535D03010A5C0D" ma:contentTypeVersion="14" ma:contentTypeDescription="Create a new document." ma:contentTypeScope="" ma:versionID="3a0e4d532352f04ad695343b89ea98e1">
  <xsd:schema xmlns:xsd="http://www.w3.org/2001/XMLSchema" xmlns:xs="http://www.w3.org/2001/XMLSchema" xmlns:p="http://schemas.microsoft.com/office/2006/metadata/properties" xmlns:ns2="677ff083-cab9-4ac6-8959-3f73e4b3d886" xmlns:ns3="601c8aaa-3ebb-4096-aa80-eb320f5b17de" targetNamespace="http://schemas.microsoft.com/office/2006/metadata/properties" ma:root="true" ma:fieldsID="53f71ba7ba1a0c942857e96ed27e75fa" ns2:_="" ns3:_="">
    <xsd:import namespace="677ff083-cab9-4ac6-8959-3f73e4b3d886"/>
    <xsd:import namespace="601c8aaa-3ebb-4096-aa80-eb320f5b17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7ff083-cab9-4ac6-8959-3f73e4b3d8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2b7a358-f8a0-4ad9-9703-fa52161a84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c8aaa-3ebb-4096-aa80-eb320f5b17d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8cdfe7a-63b1-4c70-b8d5-95325560d07d}" ma:internalName="TaxCatchAll" ma:showField="CatchAllData" ma:web="601c8aaa-3ebb-4096-aa80-eb320f5b1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AB4F41-F378-4EEB-ACEA-FC7430E912E3}">
  <ds:schemaRefs>
    <ds:schemaRef ds:uri="601c8aaa-3ebb-4096-aa80-eb320f5b17de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77ff083-cab9-4ac6-8959-3f73e4b3d886"/>
  </ds:schemaRefs>
</ds:datastoreItem>
</file>

<file path=customXml/itemProps2.xml><?xml version="1.0" encoding="utf-8"?>
<ds:datastoreItem xmlns:ds="http://schemas.openxmlformats.org/officeDocument/2006/customXml" ds:itemID="{704B53BA-4C14-4140-A2AD-CE40D8C79B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7ff083-cab9-4ac6-8959-3f73e4b3d886"/>
    <ds:schemaRef ds:uri="601c8aaa-3ebb-4096-aa80-eb320f5b1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528BA7-4BFE-467F-B7E4-D9DE8DB35E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22746</TotalTime>
  <Pages>32</Pages>
  <Words>8519</Words>
  <Application>Microsoft Macintosh PowerPoint</Application>
  <PresentationFormat>Widescreen</PresentationFormat>
  <Paragraphs>989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Calibri</vt:lpstr>
      <vt:lpstr>Cambria Math</vt:lpstr>
      <vt:lpstr>Courier</vt:lpstr>
      <vt:lpstr>Helvetica</vt:lpstr>
      <vt:lpstr>Lucida Grande</vt:lpstr>
      <vt:lpstr>Monotype Corsiva</vt:lpstr>
      <vt:lpstr>Symbol</vt:lpstr>
      <vt:lpstr>System Font Regular</vt:lpstr>
      <vt:lpstr>Times</vt:lpstr>
      <vt:lpstr>Times New Roman</vt:lpstr>
      <vt:lpstr>Times New Roman Regular</vt:lpstr>
      <vt:lpstr>Verdana</vt:lpstr>
      <vt:lpstr>11_Nau - reasoning about adversaries</vt:lpstr>
      <vt:lpstr>Chapter 2 Deterministic Representation and Acting</vt:lpstr>
      <vt:lpstr>Motivation     Outline</vt:lpstr>
      <vt:lpstr>Section 2.1. State-Transition Systems</vt:lpstr>
      <vt:lpstr>Planning Problems</vt:lpstr>
      <vt:lpstr>Acting with a Plan</vt:lpstr>
      <vt:lpstr>Section 2.2. Representation</vt:lpstr>
      <vt:lpstr>Kinds of Representations</vt:lpstr>
      <vt:lpstr>Example</vt:lpstr>
      <vt:lpstr>Discussion</vt:lpstr>
      <vt:lpstr>State-Variable Representation</vt:lpstr>
      <vt:lpstr>Rigid Properties</vt:lpstr>
      <vt:lpstr>Varying Properties</vt:lpstr>
      <vt:lpstr>States as Functions</vt:lpstr>
      <vt:lpstr>Action Schemas</vt:lpstr>
      <vt:lpstr>Actions</vt:lpstr>
      <vt:lpstr>Actions</vt:lpstr>
      <vt:lpstr>Applicability</vt:lpstr>
      <vt:lpstr>Applying an Action</vt:lpstr>
      <vt:lpstr>Applying a Plan</vt:lpstr>
      <vt:lpstr>State-Variable Planning Domain</vt:lpstr>
      <vt:lpstr>State-Variable Planning Domain</vt:lpstr>
      <vt:lpstr>State-Variable Planning Problem</vt:lpstr>
      <vt:lpstr>Section 2.3. Acting</vt:lpstr>
      <vt:lpstr>PowerPoint Presentation</vt:lpstr>
      <vt:lpstr>PowerPoint Presentation</vt:lpstr>
      <vt:lpstr>Acting with Lookahead</vt:lpstr>
      <vt:lpstr>Acting with Lookahead</vt:lpstr>
      <vt:lpstr>Acting with Plan Repair</vt:lpstr>
      <vt:lpstr>How to do Lookahead</vt:lpstr>
      <vt:lpstr>Subgoaling Example</vt:lpstr>
      <vt:lpstr>Classical Representation</vt:lpstr>
      <vt:lpstr>Classical planning operators</vt:lpstr>
      <vt:lpstr>Classical Actions</vt:lpstr>
      <vt:lpstr>Discussion</vt:lpstr>
      <vt:lpstr>PDDL</vt:lpstr>
      <vt:lpstr>Example domain</vt:lpstr>
      <vt:lpstr>Example problem</vt:lpstr>
      <vt:lpstr>Typed domain</vt:lpstr>
      <vt:lpstr>Typed problem</vt:lpstr>
      <vt:lpstr>Computational Complexity Refresher</vt:lpstr>
      <vt:lpstr>Section 2.5. Computational Complexity</vt:lpstr>
      <vt:lpstr>Summary  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CMSC 722 Chapter 2</dc:title>
  <dc:subject/>
  <dc:creator>Dana Nau</dc:creator>
  <cp:keywords/>
  <dc:description/>
  <cp:lastModifiedBy>Dana Nau</cp:lastModifiedBy>
  <cp:revision>1714</cp:revision>
  <cp:lastPrinted>2009-11-05T20:25:45Z</cp:lastPrinted>
  <dcterms:created xsi:type="dcterms:W3CDTF">2009-11-05T19:06:50Z</dcterms:created>
  <dcterms:modified xsi:type="dcterms:W3CDTF">2025-03-08T15:55:35Z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0x01010008062E669D20CD41AC535D03010A5C0D</vt:lpwstr>
  </property>
  <property fmtid="{D5CDD505-2E9C-101B-9397-08002B2CF9AE}" pid="3" name="MediaServiceImageTags">
    <vt:lpwstr/>
  </property>
</Properties>
</file>