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592" r:id="rId3"/>
    <p:sldId id="673" r:id="rId4"/>
    <p:sldId id="674" r:id="rId5"/>
    <p:sldId id="675" r:id="rId6"/>
    <p:sldId id="676" r:id="rId7"/>
    <p:sldId id="677" r:id="rId8"/>
    <p:sldId id="678" r:id="rId9"/>
    <p:sldId id="679" r:id="rId10"/>
    <p:sldId id="680" r:id="rId11"/>
    <p:sldId id="681" r:id="rId12"/>
    <p:sldId id="682" r:id="rId13"/>
    <p:sldId id="683" r:id="rId14"/>
    <p:sldId id="684" r:id="rId15"/>
    <p:sldId id="685" r:id="rId16"/>
    <p:sldId id="702" r:id="rId17"/>
    <p:sldId id="686" r:id="rId18"/>
    <p:sldId id="687" r:id="rId19"/>
    <p:sldId id="688" r:id="rId20"/>
    <p:sldId id="689" r:id="rId21"/>
    <p:sldId id="690" r:id="rId22"/>
    <p:sldId id="691" r:id="rId23"/>
    <p:sldId id="692" r:id="rId24"/>
    <p:sldId id="693" r:id="rId25"/>
    <p:sldId id="694" r:id="rId26"/>
    <p:sldId id="695" r:id="rId27"/>
    <p:sldId id="696" r:id="rId28"/>
    <p:sldId id="697" r:id="rId29"/>
    <p:sldId id="698" r:id="rId30"/>
    <p:sldId id="699" r:id="rId31"/>
    <p:sldId id="700" r:id="rId32"/>
    <p:sldId id="701" r:id="rId33"/>
    <p:sldId id="671" r:id="rId34"/>
    <p:sldId id="672" r:id="rId35"/>
    <p:sldId id="70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9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 of efficient, deterministic algorithms </a:t>
            </a:r>
            <a:br>
              <a:rPr lang="en-US" dirty="0"/>
            </a:br>
            <a:r>
              <a:rPr lang="en-US" dirty="0"/>
              <a:t>(Init, Next)</a:t>
            </a:r>
          </a:p>
          <a:p>
            <a:pPr lvl="1"/>
            <a:r>
              <a:rPr lang="en-US" dirty="0"/>
              <a:t>Init takes a seed s (and optional IV), and outputs initial state </a:t>
            </a:r>
            <a:r>
              <a:rPr lang="en-US" dirty="0" err="1"/>
              <a:t>st</a:t>
            </a:r>
            <a:endParaRPr lang="en-US" dirty="0"/>
          </a:p>
          <a:p>
            <a:pPr lvl="1"/>
            <a:r>
              <a:rPr lang="en-US" dirty="0"/>
              <a:t>Next takes the current state </a:t>
            </a:r>
            <a:r>
              <a:rPr lang="en-US" dirty="0" err="1"/>
              <a:t>st</a:t>
            </a:r>
            <a:r>
              <a:rPr lang="en-US" dirty="0"/>
              <a:t> and outputs a </a:t>
            </a:r>
            <a:br>
              <a:rPr lang="en-US" dirty="0"/>
            </a:br>
            <a:r>
              <a:rPr lang="en-US" dirty="0"/>
              <a:t>bit y along with updated state </a:t>
            </a:r>
            <a:r>
              <a:rPr lang="en-US" dirty="0" err="1"/>
              <a:t>st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(In practice, y would be a block rather than a bit)</a:t>
            </a:r>
          </a:p>
        </p:txBody>
      </p:sp>
    </p:spTree>
    <p:extLst>
      <p:ext uri="{BB962C8B-B14F-4D97-AF65-F5344CB8AC3E}">
        <p14:creationId xmlns:p14="http://schemas.microsoft.com/office/powerpoint/2010/main" val="404013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(Init, Next) to generate any desired number of output bits from an initial seed/IV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Init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31242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419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46416" y="4914900"/>
            <a:ext cx="9395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7584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70292" y="4914900"/>
            <a:ext cx="482708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47016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28575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37416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85016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108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124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</a:t>
            </a:r>
          </a:p>
        </p:txBody>
      </p:sp>
      <p:sp>
        <p:nvSpPr>
          <p:cNvPr id="12" name="Oval 11"/>
          <p:cNvSpPr/>
          <p:nvPr/>
        </p:nvSpPr>
        <p:spPr>
          <a:xfrm>
            <a:off x="73914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581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4" grpId="0" animBg="1"/>
      <p:bldP spid="20" grpId="0"/>
      <p:bldP spid="21" grpId="0"/>
      <p:bldP spid="22" grpId="0" animBg="1"/>
      <p:bldP spid="28" grpId="0"/>
      <p:bldP spid="29" grpId="0"/>
      <p:bldP spid="30" grpId="0"/>
      <p:bldP spid="12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stream cipher is </a:t>
            </a:r>
            <a:r>
              <a:rPr lang="en-US" i="1" dirty="0"/>
              <a:t>secure</a:t>
            </a:r>
            <a:r>
              <a:rPr lang="en-US" dirty="0"/>
              <a:t> if the output stream (from a uniform seed) is pseudorandom</a:t>
            </a:r>
          </a:p>
          <a:p>
            <a:pPr lvl="1"/>
            <a:r>
              <a:rPr lang="en-US" dirty="0"/>
              <a:t>I.e., regardless of how long the output stream is (as long as it is polynomial)</a:t>
            </a:r>
          </a:p>
          <a:p>
            <a:pPr lvl="1"/>
            <a:r>
              <a:rPr lang="en-US" dirty="0"/>
              <a:t>See book for formal definition</a:t>
            </a:r>
          </a:p>
          <a:p>
            <a:pPr lvl="1"/>
            <a:endParaRPr lang="en-US" dirty="0"/>
          </a:p>
          <a:p>
            <a:r>
              <a:rPr lang="en-US" dirty="0"/>
              <a:t>Easy to construct from a block cipher (see book)</a:t>
            </a:r>
          </a:p>
        </p:txBody>
      </p:sp>
    </p:spTree>
    <p:extLst>
      <p:ext uri="{BB962C8B-B14F-4D97-AF65-F5344CB8AC3E}">
        <p14:creationId xmlns:p14="http://schemas.microsoft.com/office/powerpoint/2010/main" val="308874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Stream-cipher modes of operation</a:t>
            </a:r>
          </a:p>
          <a:p>
            <a:pPr lvl="1"/>
            <a:r>
              <a:rPr lang="en-US" dirty="0"/>
              <a:t>Synchronized</a:t>
            </a:r>
          </a:p>
          <a:p>
            <a:pPr lvl="1"/>
            <a:r>
              <a:rPr lang="en-US" dirty="0"/>
              <a:t>Unsynchronized</a:t>
            </a:r>
          </a:p>
        </p:txBody>
      </p:sp>
    </p:spTree>
    <p:extLst>
      <p:ext uri="{BB962C8B-B14F-4D97-AF65-F5344CB8AC3E}">
        <p14:creationId xmlns:p14="http://schemas.microsoft.com/office/powerpoint/2010/main" val="3868549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Sender and receiver maintain state (i.e., they are </a:t>
            </a:r>
            <a:r>
              <a:rPr lang="en-US" dirty="0" err="1"/>
              <a:t>stateful</a:t>
            </a:r>
            <a:r>
              <a:rPr lang="en-US" dirty="0"/>
              <a:t>), and must be </a:t>
            </a:r>
            <a:r>
              <a:rPr lang="en-US" i="1" dirty="0"/>
              <a:t>synchronized</a:t>
            </a:r>
            <a:endParaRPr lang="en-US" dirty="0"/>
          </a:p>
          <a:p>
            <a:endParaRPr lang="en-US" dirty="0"/>
          </a:p>
          <a:p>
            <a:r>
              <a:rPr lang="en-US" dirty="0"/>
              <a:t>Makes sense in the context of a limited-time </a:t>
            </a:r>
            <a:r>
              <a:rPr lang="en-US" i="1" dirty="0"/>
              <a:t>communication session </a:t>
            </a:r>
            <a:r>
              <a:rPr lang="en-US" dirty="0"/>
              <a:t>where both parties are online and messages are received in order, without being dropped</a:t>
            </a:r>
          </a:p>
        </p:txBody>
      </p:sp>
    </p:spTree>
    <p:extLst>
      <p:ext uri="{BB962C8B-B14F-4D97-AF65-F5344CB8AC3E}">
        <p14:creationId xmlns:p14="http://schemas.microsoft.com/office/powerpoint/2010/main" val="2191384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mode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>
            <a:off x="1066800" y="18288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4478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2743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30076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3429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38077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4343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4607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40744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3581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38436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47779" y="31242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40744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1896" y="35814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648878" y="22098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7953678" y="18288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01278" y="14478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2743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30076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3429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38077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953678" y="4343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25078" y="4607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40744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38436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4191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079" y="4415135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3581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pic>
        <p:nvPicPr>
          <p:cNvPr id="3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6096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6382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Arrow Connector 62"/>
          <p:cNvCxnSpPr/>
          <p:nvPr/>
        </p:nvCxnSpPr>
        <p:spPr>
          <a:xfrm>
            <a:off x="1066800" y="5029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33400" y="5407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066800" y="5943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38200" y="62080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67" name="Straight Arrow Connector 66"/>
          <p:cNvCxnSpPr>
            <a:stCxn id="64" idx="3"/>
          </p:cNvCxnSpPr>
          <p:nvPr/>
        </p:nvCxnSpPr>
        <p:spPr>
          <a:xfrm>
            <a:off x="1676400" y="56746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133600" y="5181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971800" y="5443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181954" y="5105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2800" y="56746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381896" y="5181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7953678" y="5029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420278" y="5407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953678" y="5943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725078" y="62080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77" name="Straight Arrow Connector 76"/>
          <p:cNvCxnSpPr>
            <a:endCxn id="74" idx="1"/>
          </p:cNvCxnSpPr>
          <p:nvPr/>
        </p:nvCxnSpPr>
        <p:spPr>
          <a:xfrm flipV="1">
            <a:off x="6324600" y="56746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19800" y="5443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229954" y="5791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019079" y="6015335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705600" y="5181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2947779" y="4719935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73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 animBg="1"/>
      <p:bldP spid="12" grpId="0"/>
      <p:bldP spid="18" grpId="0"/>
      <p:bldP spid="19" grpId="0"/>
      <p:bldP spid="23" grpId="0"/>
      <p:bldP spid="25" grpId="0"/>
      <p:bldP spid="27" grpId="0" animBg="1"/>
      <p:bldP spid="29" grpId="0"/>
      <p:bldP spid="31" grpId="0"/>
      <p:bldP spid="33" grpId="0" animBg="1"/>
      <p:bldP spid="35" grpId="0"/>
      <p:bldP spid="39" grpId="0"/>
      <p:bldP spid="48" grpId="0"/>
      <p:bldP spid="49" grpId="0"/>
      <p:bldP spid="64" grpId="0" animBg="1"/>
      <p:bldP spid="66" grpId="0"/>
      <p:bldP spid="68" grpId="0"/>
      <p:bldP spid="69" grpId="0"/>
      <p:bldP spid="72" grpId="0"/>
      <p:bldP spid="74" grpId="0" animBg="1"/>
      <p:bldP spid="76" grpId="0"/>
      <p:bldP spid="78" grpId="0"/>
      <p:bldP spid="80" grpId="0"/>
      <p:bldP spid="81" grpId="0"/>
      <p:bldP spid="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5592-28FB-48D2-A984-1DB82041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F5E87-34E6-4447-8C59-E4BC32B2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Stream cipher does not need to support an IV</a:t>
            </a:r>
          </a:p>
          <a:p>
            <a:pPr lvl="1"/>
            <a:r>
              <a:rPr lang="en-US" i="1" dirty="0"/>
              <a:t>No</a:t>
            </a:r>
            <a:r>
              <a:rPr lang="en-US" dirty="0"/>
              <a:t> ciphertext expansion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Stateful</a:t>
            </a:r>
          </a:p>
          <a:p>
            <a:pPr lvl="1"/>
            <a:r>
              <a:rPr lang="en-US" dirty="0"/>
              <a:t>Assumes messages arrive in order; never dropped</a:t>
            </a:r>
          </a:p>
        </p:txBody>
      </p:sp>
    </p:spTree>
    <p:extLst>
      <p:ext uri="{BB962C8B-B14F-4D97-AF65-F5344CB8AC3E}">
        <p14:creationId xmlns:p14="http://schemas.microsoft.com/office/powerpoint/2010/main" val="2308836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Unsynchronized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random IV to encrypt next message</a:t>
            </a:r>
          </a:p>
          <a:p>
            <a:endParaRPr lang="en-US" dirty="0"/>
          </a:p>
          <a:p>
            <a:r>
              <a:rPr lang="en-US" dirty="0"/>
              <a:t>Similar to the first CPA-secure scheme we saw</a:t>
            </a:r>
          </a:p>
          <a:p>
            <a:pPr lvl="1"/>
            <a:r>
              <a:rPr lang="en-US" dirty="0"/>
              <a:t>But “natively” handles arbitrary-length messages with better </a:t>
            </a:r>
            <a:r>
              <a:rPr lang="en-US" dirty="0" err="1"/>
              <a:t>ciphertext</a:t>
            </a:r>
            <a:r>
              <a:rPr lang="en-US" dirty="0"/>
              <a:t> expansion</a:t>
            </a:r>
          </a:p>
        </p:txBody>
      </p:sp>
    </p:spTree>
    <p:extLst>
      <p:ext uri="{BB962C8B-B14F-4D97-AF65-F5344CB8AC3E}">
        <p14:creationId xmlns:p14="http://schemas.microsoft.com/office/powerpoint/2010/main" val="1497945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Unsynchronized mode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Init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>
            <a:off x="1676400" y="5293667"/>
            <a:ext cx="13716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05981" y="48006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 y</a:t>
            </a:r>
            <a:r>
              <a:rPr lang="en-US" sz="2400" baseline="-25000" dirty="0"/>
              <a:t>2</a:t>
            </a:r>
            <a:r>
              <a:rPr lang="en-US" sz="2400" dirty="0"/>
              <a:t>,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71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81954" y="4724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4600" y="43434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, m</a:t>
            </a:r>
            <a:r>
              <a:rPr lang="en-US" sz="2400" baseline="-25000" dirty="0"/>
              <a:t>2</a:t>
            </a:r>
            <a:r>
              <a:rPr lang="en-US" sz="2400" dirty="0"/>
              <a:t>, …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52800" y="5293667"/>
            <a:ext cx="2743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6200" y="4876800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r>
              <a:rPr lang="en-US" sz="2400" dirty="0"/>
              <a:t>, …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648878" y="34290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Init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077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708" y="26670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53678" y="39624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25078" y="4226868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0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53678" y="4648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20278" y="5026967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6324600" y="5293667"/>
            <a:ext cx="1095678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50628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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9954" y="5410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8800" y="5634335"/>
            <a:ext cx="1388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, m</a:t>
            </a:r>
            <a:r>
              <a:rPr lang="en-US" sz="2400" baseline="-25000" dirty="0"/>
              <a:t>2</a:t>
            </a:r>
            <a:r>
              <a:rPr lang="en-US" sz="2400" dirty="0"/>
              <a:t>, 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24600" y="48006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 y</a:t>
            </a:r>
            <a:r>
              <a:rPr lang="en-US" sz="2400" baseline="-25000" dirty="0"/>
              <a:t>2</a:t>
            </a:r>
            <a:r>
              <a:rPr lang="en-US" sz="2400" dirty="0"/>
              <a:t>, 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2191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906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</a:t>
            </a:r>
          </a:p>
        </p:txBody>
      </p:sp>
      <p:sp>
        <p:nvSpPr>
          <p:cNvPr id="3" name="Curved Right Arrow 2"/>
          <p:cNvSpPr/>
          <p:nvPr/>
        </p:nvSpPr>
        <p:spPr>
          <a:xfrm flipV="1">
            <a:off x="76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371600" y="2971801"/>
            <a:ext cx="617220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772308" y="3048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43800" y="26670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</a:t>
            </a:r>
          </a:p>
        </p:txBody>
      </p:sp>
      <p:sp>
        <p:nvSpPr>
          <p:cNvPr id="43" name="Curved Right Arrow 42"/>
          <p:cNvSpPr/>
          <p:nvPr/>
        </p:nvSpPr>
        <p:spPr>
          <a:xfrm flipH="1" flipV="1">
            <a:off x="8458200" y="4724400"/>
            <a:ext cx="533400" cy="1026468"/>
          </a:xfrm>
          <a:prstGeom prst="curvedRight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" y="1447800"/>
            <a:ext cx="1070070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79" y="1476421"/>
            <a:ext cx="937796" cy="9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2CB5AD5-77C9-4F31-9B31-EF776F1DB3CB}"/>
              </a:ext>
            </a:extLst>
          </p:cNvPr>
          <p:cNvSpPr txBox="1"/>
          <p:nvPr/>
        </p:nvSpPr>
        <p:spPr>
          <a:xfrm>
            <a:off x="4267200" y="2586335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8261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/>
      <p:bldP spid="8" grpId="1"/>
      <p:bldP spid="10" grpId="0" animBg="1"/>
      <p:bldP spid="10" grpId="1" animBg="1"/>
      <p:bldP spid="18" grpId="0"/>
      <p:bldP spid="18" grpId="1"/>
      <p:bldP spid="19" grpId="0"/>
      <p:bldP spid="19" grpId="1"/>
      <p:bldP spid="23" grpId="0"/>
      <p:bldP spid="23" grpId="1"/>
      <p:bldP spid="25" grpId="0"/>
      <p:bldP spid="25" grpId="1"/>
      <p:bldP spid="27" grpId="0" animBg="1"/>
      <p:bldP spid="27" grpId="1" animBg="1"/>
      <p:bldP spid="31" grpId="0"/>
      <p:bldP spid="31" grpId="1"/>
      <p:bldP spid="33" grpId="0" animBg="1"/>
      <p:bldP spid="33" grpId="1" animBg="1"/>
      <p:bldP spid="39" grpId="0"/>
      <p:bldP spid="39" grpId="1"/>
      <p:bldP spid="48" grpId="0"/>
      <p:bldP spid="48" grpId="1"/>
      <p:bldP spid="49" grpId="0"/>
      <p:bldP spid="49" grpId="1"/>
      <p:bldP spid="38" grpId="0"/>
      <p:bldP spid="38" grpId="1"/>
      <p:bldP spid="3" grpId="0" animBg="1"/>
      <p:bldP spid="3" grpId="1" animBg="1"/>
      <p:bldP spid="42" grpId="0"/>
      <p:bldP spid="42" grpId="1"/>
      <p:bldP spid="43" grpId="0" animBg="1"/>
      <p:bldP spid="43" grpId="1" animBg="1"/>
      <p:bldP spid="46" grpId="0"/>
      <p:bldP spid="4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Block-cipher modes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of operation</a:t>
            </a:r>
          </a:p>
        </p:txBody>
      </p:sp>
    </p:spTree>
    <p:extLst>
      <p:ext uri="{BB962C8B-B14F-4D97-AF65-F5344CB8AC3E}">
        <p14:creationId xmlns:p14="http://schemas.microsoft.com/office/powerpoint/2010/main" val="110864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CPA-secure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Let F be a length-preserving, keyed function</a:t>
            </a:r>
          </a:p>
          <a:p>
            <a:endParaRPr lang="en-US" dirty="0"/>
          </a:p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): choose a uniform key k </a:t>
            </a:r>
            <a:r>
              <a:rPr lang="en-US" dirty="0">
                <a:sym typeface="Symbol"/>
              </a:rPr>
              <a:t> {0, 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(m), </a:t>
            </a:r>
            <a:r>
              <a:rPr lang="en-US" dirty="0" err="1"/>
              <a:t>where|m</a:t>
            </a:r>
            <a:r>
              <a:rPr lang="en-US" dirty="0"/>
              <a:t>| = |k| = n: </a:t>
            </a:r>
          </a:p>
          <a:p>
            <a:pPr lvl="1"/>
            <a:r>
              <a:rPr lang="en-US" dirty="0"/>
              <a:t>Choose uniform r </a:t>
            </a:r>
            <a:r>
              <a:rPr lang="en-US" dirty="0">
                <a:sym typeface="Symbol"/>
              </a:rPr>
              <a:t> {0, 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(nonce/initialization vector)</a:t>
            </a:r>
          </a:p>
          <a:p>
            <a:pPr lvl="1"/>
            <a:r>
              <a:rPr lang="en-US" dirty="0">
                <a:sym typeface="Symbol"/>
              </a:rPr>
              <a:t>Output </a:t>
            </a:r>
            <a:r>
              <a:rPr lang="en-US" dirty="0" err="1">
                <a:sym typeface="Symbol"/>
              </a:rPr>
              <a:t>ciphertext</a:t>
            </a:r>
            <a:r>
              <a:rPr lang="en-US" dirty="0">
                <a:sym typeface="Symbol"/>
              </a:rPr>
              <a:t> &lt; r,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(r)  m &gt;</a:t>
            </a:r>
          </a:p>
          <a:p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): output 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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Correctness is immediate</a:t>
            </a:r>
          </a:p>
          <a:p>
            <a:r>
              <a:rPr lang="en-US" dirty="0">
                <a:sym typeface="Symbol"/>
              </a:rPr>
              <a:t>Theorem: If F is a pseudorandom function, this scheme is CPA-secure</a:t>
            </a:r>
          </a:p>
        </p:txBody>
      </p:sp>
    </p:spTree>
    <p:extLst>
      <p:ext uri="{BB962C8B-B14F-4D97-AF65-F5344CB8AC3E}">
        <p14:creationId xmlns:p14="http://schemas.microsoft.com/office/powerpoint/2010/main" val="2237901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ECB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, …, m</a:t>
            </a:r>
            <a:r>
              <a:rPr lang="en-US" sz="2800" baseline="-25000" dirty="0"/>
              <a:t>t</a:t>
            </a:r>
            <a:r>
              <a:rPr lang="en-US" sz="2800" dirty="0"/>
              <a:t>) = </a:t>
            </a:r>
            <a:r>
              <a:rPr lang="en-US" sz="2800" dirty="0" err="1"/>
              <a:t>F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), …, </a:t>
            </a:r>
            <a:r>
              <a:rPr lang="en-US" sz="2800" dirty="0" err="1"/>
              <a:t>F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Deterministic</a:t>
            </a:r>
          </a:p>
          <a:p>
            <a:pPr lvl="1"/>
            <a:r>
              <a:rPr lang="en-US" dirty="0"/>
              <a:t>Not CPA-secure!</a:t>
            </a:r>
          </a:p>
          <a:p>
            <a:pPr lvl="1"/>
            <a:endParaRPr lang="en-US" dirty="0"/>
          </a:p>
          <a:p>
            <a:r>
              <a:rPr lang="en-US" dirty="0"/>
              <a:t>Can tell from the </a:t>
            </a:r>
            <a:r>
              <a:rPr lang="en-US" dirty="0" err="1"/>
              <a:t>ciphertext</a:t>
            </a:r>
            <a:r>
              <a:rPr lang="en-US" dirty="0"/>
              <a:t> whether m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m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r>
              <a:rPr lang="en-US" dirty="0"/>
              <a:t>Not even EAV-secure!</a:t>
            </a:r>
          </a:p>
        </p:txBody>
      </p:sp>
    </p:spTree>
    <p:extLst>
      <p:ext uri="{BB962C8B-B14F-4D97-AF65-F5344CB8AC3E}">
        <p14:creationId xmlns:p14="http://schemas.microsoft.com/office/powerpoint/2010/main" val="21621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a theoretical problem!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4849" y="6059269"/>
            <a:ext cx="701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(Taken from http://en.wikipedia.org and derived from images created by </a:t>
            </a:r>
            <a:br>
              <a:rPr lang="en-US" dirty="0"/>
            </a:br>
            <a:r>
              <a:rPr lang="en-US" dirty="0"/>
              <a:t>Larry Ewing (lewing@isc.tamu.edu) using The GIMP.)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5450" y="4419600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original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92688" y="4419600"/>
            <a:ext cx="354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encrypted using ECB mode</a:t>
            </a:r>
          </a:p>
        </p:txBody>
      </p:sp>
    </p:spTree>
    <p:extLst>
      <p:ext uri="{BB962C8B-B14F-4D97-AF65-F5344CB8AC3E}">
        <p14:creationId xmlns:p14="http://schemas.microsoft.com/office/powerpoint/2010/main" val="37167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CTR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err="1"/>
              <a:t>Enc</a:t>
            </a:r>
            <a:r>
              <a:rPr lang="en-US" altLang="en-US" baseline="-25000" dirty="0" err="1"/>
              <a:t>k</a:t>
            </a:r>
            <a:r>
              <a:rPr lang="en-US" altLang="en-US" dirty="0"/>
              <a:t>(m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t</a:t>
            </a:r>
            <a:r>
              <a:rPr lang="en-US" altLang="en-US" dirty="0"/>
              <a:t>)    // note: t is arbitrary</a:t>
            </a:r>
          </a:p>
          <a:p>
            <a:pPr lvl="1"/>
            <a:r>
              <a:rPr lang="en-US" altLang="en-US" dirty="0"/>
              <a:t>Choose ctr </a:t>
            </a:r>
            <a:r>
              <a:rPr lang="en-US" altLang="en-US" dirty="0">
                <a:sym typeface="Symbol" pitchFamily="18" charset="2"/>
              </a:rPr>
              <a:t> {0,1}</a:t>
            </a:r>
            <a:r>
              <a:rPr lang="en-US" altLang="en-US" baseline="30000" dirty="0">
                <a:sym typeface="Symbol" pitchFamily="18" charset="2"/>
              </a:rPr>
              <a:t>3n/4</a:t>
            </a:r>
            <a:r>
              <a:rPr lang="en-US" altLang="en-US" dirty="0">
                <a:sym typeface="Symbol" pitchFamily="18" charset="2"/>
              </a:rPr>
              <a:t>, set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 = ctr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For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c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= m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 </a:t>
            </a:r>
            <a:r>
              <a:rPr lang="en-US" altLang="en-US" dirty="0" err="1">
                <a:sym typeface="Symbol" pitchFamily="18" charset="2"/>
              </a:rPr>
              <a:t>F</a:t>
            </a:r>
            <a:r>
              <a:rPr lang="en-US" altLang="en-US" baseline="-25000" dirty="0" err="1">
                <a:sym typeface="Symbol" pitchFamily="18" charset="2"/>
              </a:rPr>
              <a:t>k</a:t>
            </a:r>
            <a:r>
              <a:rPr lang="en-US" altLang="en-US" dirty="0">
                <a:sym typeface="Symbol" pitchFamily="18" charset="2"/>
              </a:rPr>
              <a:t>(ctr |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Output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, c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…, </a:t>
            </a:r>
            <a:r>
              <a:rPr lang="en-US" altLang="en-US" dirty="0" err="1">
                <a:sym typeface="Symbol" pitchFamily="18" charset="2"/>
              </a:rPr>
              <a:t>c</a:t>
            </a:r>
            <a:r>
              <a:rPr lang="en-US" altLang="en-US" baseline="-25000" dirty="0" err="1">
                <a:sym typeface="Symbol" pitchFamily="18" charset="2"/>
              </a:rPr>
              <a:t>t</a:t>
            </a:r>
            <a:endParaRPr lang="en-US" altLang="en-US" dirty="0">
              <a:sym typeface="Symbol" pitchFamily="18" charset="2"/>
            </a:endParaRP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>
                <a:sym typeface="Symbol" pitchFamily="18" charset="2"/>
              </a:rPr>
              <a:t>Decryption?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Note that F need not be invertible</a:t>
            </a: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>
                <a:sym typeface="Symbol" pitchFamily="18" charset="2"/>
              </a:rPr>
              <a:t>Ciphertext expansion is &lt;1 block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9922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CTR mode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256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828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1544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16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781800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38975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6088" y="2971800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4088" y="1991380"/>
            <a:ext cx="5822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</a:t>
            </a:r>
            <a:endParaRPr lang="en-US" altLang="en-US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398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86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72200" y="4267200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m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5" name="Straight Arrow Connector 15"/>
          <p:cNvCxnSpPr>
            <a:cxnSpLocks noChangeShapeType="1"/>
          </p:cNvCxnSpPr>
          <p:nvPr/>
        </p:nvCxnSpPr>
        <p:spPr bwMode="auto">
          <a:xfrm>
            <a:off x="28019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019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362201" y="1991380"/>
            <a:ext cx="93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ctr|1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4191001" y="1991380"/>
            <a:ext cx="93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ctr|2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6858000" y="1991380"/>
            <a:ext cx="867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ctr|t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25908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1" name="Straight Arrow Connector 26"/>
          <p:cNvCxnSpPr>
            <a:cxnSpLocks noChangeShapeType="1"/>
          </p:cNvCxnSpPr>
          <p:nvPr/>
        </p:nvCxnSpPr>
        <p:spPr bwMode="auto">
          <a:xfrm>
            <a:off x="21859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35"/>
          <p:cNvCxnSpPr>
            <a:cxnSpLocks noChangeShapeType="1"/>
          </p:cNvCxnSpPr>
          <p:nvPr/>
        </p:nvCxnSpPr>
        <p:spPr bwMode="auto">
          <a:xfrm>
            <a:off x="28019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40"/>
          <p:cNvCxnSpPr>
            <a:cxnSpLocks noChangeShapeType="1"/>
          </p:cNvCxnSpPr>
          <p:nvPr/>
        </p:nvCxnSpPr>
        <p:spPr bwMode="auto">
          <a:xfrm>
            <a:off x="46307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41"/>
          <p:cNvCxnSpPr>
            <a:cxnSpLocks noChangeShapeType="1"/>
          </p:cNvCxnSpPr>
          <p:nvPr/>
        </p:nvCxnSpPr>
        <p:spPr bwMode="auto">
          <a:xfrm>
            <a:off x="46307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44196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6" name="Straight Arrow Connector 43"/>
          <p:cNvCxnSpPr>
            <a:cxnSpLocks noChangeShapeType="1"/>
          </p:cNvCxnSpPr>
          <p:nvPr/>
        </p:nvCxnSpPr>
        <p:spPr bwMode="auto">
          <a:xfrm>
            <a:off x="40147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44"/>
          <p:cNvCxnSpPr>
            <a:cxnSpLocks noChangeShapeType="1"/>
          </p:cNvCxnSpPr>
          <p:nvPr/>
        </p:nvCxnSpPr>
        <p:spPr bwMode="auto">
          <a:xfrm>
            <a:off x="46307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45"/>
          <p:cNvCxnSpPr>
            <a:cxnSpLocks noChangeShapeType="1"/>
          </p:cNvCxnSpPr>
          <p:nvPr/>
        </p:nvCxnSpPr>
        <p:spPr bwMode="auto">
          <a:xfrm>
            <a:off x="7258050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46"/>
          <p:cNvCxnSpPr>
            <a:cxnSpLocks noChangeShapeType="1"/>
          </p:cNvCxnSpPr>
          <p:nvPr/>
        </p:nvCxnSpPr>
        <p:spPr bwMode="auto">
          <a:xfrm>
            <a:off x="7258050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47"/>
          <p:cNvSpPr txBox="1">
            <a:spLocks noChangeArrowheads="1"/>
          </p:cNvSpPr>
          <p:nvPr/>
        </p:nvSpPr>
        <p:spPr bwMode="auto">
          <a:xfrm>
            <a:off x="7046913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31" name="Straight Arrow Connector 48"/>
          <p:cNvCxnSpPr>
            <a:cxnSpLocks noChangeShapeType="1"/>
          </p:cNvCxnSpPr>
          <p:nvPr/>
        </p:nvCxnSpPr>
        <p:spPr bwMode="auto">
          <a:xfrm>
            <a:off x="6642100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49"/>
          <p:cNvCxnSpPr>
            <a:cxnSpLocks noChangeShapeType="1"/>
          </p:cNvCxnSpPr>
          <p:nvPr/>
        </p:nvCxnSpPr>
        <p:spPr bwMode="auto">
          <a:xfrm>
            <a:off x="7258050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293813" y="2474912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104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28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6" name="TextBox 57"/>
          <p:cNvSpPr txBox="1">
            <a:spLocks noChangeArrowheads="1"/>
          </p:cNvSpPr>
          <p:nvPr/>
        </p:nvSpPr>
        <p:spPr bwMode="auto">
          <a:xfrm>
            <a:off x="4410362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7113874" y="5186362"/>
            <a:ext cx="429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387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CTR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If F is a pseudorandom function, then CTR mode is CPA-secure</a:t>
            </a:r>
          </a:p>
          <a:p>
            <a:endParaRPr lang="en-US" dirty="0"/>
          </a:p>
          <a:p>
            <a:r>
              <a:rPr lang="en-US" dirty="0"/>
              <a:t>Proof sketch:</a:t>
            </a:r>
          </a:p>
          <a:p>
            <a:pPr marL="0" indent="0">
              <a:buNone/>
            </a:pPr>
            <a:r>
              <a:rPr lang="en-US" dirty="0"/>
              <a:t>The sequence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(ctr | 1), …,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(ctr | t) used for the challenge ciphertext is pseudorandom</a:t>
            </a:r>
          </a:p>
          <a:p>
            <a:pPr lvl="1"/>
            <a:r>
              <a:rPr lang="en-US" dirty="0"/>
              <a:t>Moreover, it is independent of every other such sequence unless ctr | j = </a:t>
            </a:r>
            <a:r>
              <a:rPr lang="en-US" dirty="0" err="1"/>
              <a:t>ctr</a:t>
            </a:r>
            <a:r>
              <a:rPr lang="en-US" baseline="-25000" dirty="0" err="1"/>
              <a:t>i</a:t>
            </a:r>
            <a:r>
              <a:rPr lang="en-US" baseline="-25000" dirty="0"/>
              <a:t>’</a:t>
            </a:r>
            <a:r>
              <a:rPr lang="en-US" dirty="0"/>
              <a:t> | j’ for some </a:t>
            </a:r>
            <a:r>
              <a:rPr lang="en-US" dirty="0" err="1"/>
              <a:t>i</a:t>
            </a:r>
            <a:r>
              <a:rPr lang="en-US" dirty="0"/>
              <a:t>’, j’</a:t>
            </a:r>
          </a:p>
          <a:p>
            <a:pPr lvl="2"/>
            <a:r>
              <a:rPr lang="en-US" dirty="0"/>
              <a:t>Just need to bound the probability of that event</a:t>
            </a:r>
          </a:p>
        </p:txBody>
      </p:sp>
    </p:spTree>
    <p:extLst>
      <p:ext uri="{BB962C8B-B14F-4D97-AF65-F5344CB8AC3E}">
        <p14:creationId xmlns:p14="http://schemas.microsoft.com/office/powerpoint/2010/main" val="2959728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500" dirty="0" err="1"/>
              <a:t>Enc</a:t>
            </a:r>
            <a:r>
              <a:rPr lang="en-US" altLang="en-US" sz="3500" baseline="-25000" dirty="0" err="1"/>
              <a:t>k</a:t>
            </a:r>
            <a:r>
              <a:rPr lang="en-US" altLang="en-US" sz="3500" dirty="0"/>
              <a:t>(m</a:t>
            </a:r>
            <a:r>
              <a:rPr lang="en-US" altLang="en-US" sz="3500" baseline="-25000" dirty="0"/>
              <a:t>1</a:t>
            </a:r>
            <a:r>
              <a:rPr lang="en-US" altLang="en-US" sz="3500" dirty="0"/>
              <a:t>, …, </a:t>
            </a:r>
            <a:r>
              <a:rPr lang="en-US" altLang="en-US" sz="3500" dirty="0" err="1"/>
              <a:t>m</a:t>
            </a:r>
            <a:r>
              <a:rPr lang="en-US" altLang="en-US" sz="3500" baseline="-25000" dirty="0" err="1"/>
              <a:t>t</a:t>
            </a:r>
            <a:r>
              <a:rPr lang="en-US" altLang="en-US" sz="3500" dirty="0"/>
              <a:t>)       // note: t is arbitrary</a:t>
            </a:r>
          </a:p>
          <a:p>
            <a:pPr lvl="1"/>
            <a:r>
              <a:rPr lang="en-US" altLang="en-US" sz="3000" dirty="0"/>
              <a:t>Choose random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 </a:t>
            </a:r>
            <a:r>
              <a:rPr lang="en-US" altLang="en-US" sz="3000" dirty="0">
                <a:sym typeface="Symbol" pitchFamily="18" charset="2"/>
              </a:rPr>
              <a:t> {0,1}</a:t>
            </a:r>
            <a:r>
              <a:rPr lang="en-US" altLang="en-US" sz="3000" baseline="30000" dirty="0">
                <a:sym typeface="Symbol" pitchFamily="18" charset="2"/>
              </a:rPr>
              <a:t>n</a:t>
            </a:r>
            <a:r>
              <a:rPr lang="en-US" altLang="en-US" sz="3000" dirty="0">
                <a:sym typeface="Symbol" pitchFamily="18" charset="2"/>
              </a:rPr>
              <a:t> (also called the IV)</a:t>
            </a:r>
          </a:p>
          <a:p>
            <a:pPr lvl="1"/>
            <a:r>
              <a:rPr lang="en-US" altLang="en-US" sz="3000" dirty="0">
                <a:sym typeface="Symbol" pitchFamily="18" charset="2"/>
              </a:rPr>
              <a:t>For </a:t>
            </a:r>
            <a:r>
              <a:rPr lang="en-US" altLang="en-US" sz="3000" dirty="0" err="1">
                <a:sym typeface="Symbol" pitchFamily="18" charset="2"/>
              </a:rPr>
              <a:t>i</a:t>
            </a:r>
            <a:r>
              <a:rPr lang="en-US" altLang="en-US" sz="3000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sz="2600" dirty="0">
                <a:sym typeface="Symbol" pitchFamily="18" charset="2"/>
              </a:rPr>
              <a:t>c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= </a:t>
            </a:r>
            <a:r>
              <a:rPr lang="en-US" altLang="en-US" sz="2600" dirty="0" err="1">
                <a:sym typeface="Symbol" pitchFamily="18" charset="2"/>
              </a:rPr>
              <a:t>F</a:t>
            </a:r>
            <a:r>
              <a:rPr lang="en-US" altLang="en-US" sz="2600" baseline="-25000" dirty="0" err="1">
                <a:sym typeface="Symbol" pitchFamily="18" charset="2"/>
              </a:rPr>
              <a:t>k</a:t>
            </a:r>
            <a:r>
              <a:rPr lang="en-US" altLang="en-US" sz="2600" dirty="0">
                <a:sym typeface="Symbol" pitchFamily="18" charset="2"/>
              </a:rPr>
              <a:t>(m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 c</a:t>
            </a:r>
            <a:r>
              <a:rPr lang="en-US" altLang="en-US" sz="2600" baseline="-25000" dirty="0">
                <a:sym typeface="Symbol" pitchFamily="18" charset="2"/>
              </a:rPr>
              <a:t>i-1</a:t>
            </a:r>
            <a:r>
              <a:rPr lang="en-US" altLang="en-US" sz="2600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sz="3000" dirty="0"/>
              <a:t>Output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, c</a:t>
            </a:r>
            <a:r>
              <a:rPr lang="en-US" altLang="en-US" sz="3000" baseline="-25000" dirty="0"/>
              <a:t>1</a:t>
            </a:r>
            <a:r>
              <a:rPr lang="en-US" altLang="en-US" sz="3000" dirty="0"/>
              <a:t>, …, </a:t>
            </a:r>
            <a:r>
              <a:rPr lang="en-US" altLang="en-US" sz="3000" dirty="0" err="1"/>
              <a:t>c</a:t>
            </a:r>
            <a:r>
              <a:rPr lang="en-US" altLang="en-US" sz="3000" baseline="-25000" dirty="0" err="1"/>
              <a:t>t</a:t>
            </a:r>
            <a:endParaRPr lang="en-US" altLang="en-US" sz="3000" dirty="0"/>
          </a:p>
          <a:p>
            <a:pPr lvl="1"/>
            <a:endParaRPr lang="en-US" altLang="en-US" dirty="0"/>
          </a:p>
          <a:p>
            <a:r>
              <a:rPr lang="en-US" altLang="en-US" sz="3500" dirty="0"/>
              <a:t>Decryption?</a:t>
            </a:r>
          </a:p>
          <a:p>
            <a:pPr lvl="1"/>
            <a:r>
              <a:rPr lang="en-US" altLang="en-US" sz="3000" dirty="0"/>
              <a:t> Requires F to be invertible, i.e., a permutation</a:t>
            </a:r>
          </a:p>
          <a:p>
            <a:endParaRPr lang="en-US" altLang="en-US" sz="3500" dirty="0"/>
          </a:p>
          <a:p>
            <a:r>
              <a:rPr lang="en-US" altLang="en-US" sz="3500" dirty="0" err="1"/>
              <a:t>Ciphertext</a:t>
            </a:r>
            <a:r>
              <a:rPr lang="en-US" altLang="en-US" sz="3500" dirty="0"/>
              <a:t> expansion is just 1 block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85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CBC-mode encryption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m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17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If F is a pseudorandom permutation, then CBC mode is CPA-secure</a:t>
            </a:r>
          </a:p>
          <a:p>
            <a:endParaRPr lang="en-US" dirty="0"/>
          </a:p>
          <a:p>
            <a:r>
              <a:rPr lang="en-US" dirty="0"/>
              <a:t>Proof is more complicated than for CTR mode </a:t>
            </a:r>
          </a:p>
        </p:txBody>
      </p:sp>
    </p:spTree>
    <p:extLst>
      <p:ext uri="{BB962C8B-B14F-4D97-AF65-F5344CB8AC3E}">
        <p14:creationId xmlns:p14="http://schemas.microsoft.com/office/powerpoint/2010/main" val="4017605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Message integrity</a:t>
            </a:r>
          </a:p>
        </p:txBody>
      </p:sp>
    </p:spTree>
    <p:extLst>
      <p:ext uri="{BB962C8B-B14F-4D97-AF65-F5344CB8AC3E}">
        <p14:creationId xmlns:p14="http://schemas.microsoft.com/office/powerpoint/2010/main" val="3026752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Secrecy vs.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far we have been concerned with ensuring </a:t>
            </a:r>
            <a:r>
              <a:rPr lang="en-US" i="1" dirty="0"/>
              <a:t>secrecy</a:t>
            </a:r>
            <a:r>
              <a:rPr lang="en-US" dirty="0"/>
              <a:t> of communication</a:t>
            </a:r>
          </a:p>
          <a:p>
            <a:endParaRPr lang="en-US" dirty="0"/>
          </a:p>
          <a:p>
            <a:r>
              <a:rPr lang="en-US" dirty="0"/>
              <a:t>What about </a:t>
            </a:r>
            <a:r>
              <a:rPr lang="en-US" i="1" dirty="0"/>
              <a:t>integrity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I.e., ensuring that a received message originated from the intended party, and was not modified</a:t>
            </a:r>
          </a:p>
          <a:p>
            <a:endParaRPr lang="en-US" dirty="0"/>
          </a:p>
          <a:p>
            <a:r>
              <a:rPr lang="en-US" dirty="0"/>
              <a:t>Standard error-correction not enough!</a:t>
            </a:r>
          </a:p>
          <a:p>
            <a:pPr lvl="1"/>
            <a:r>
              <a:rPr lang="en-US" dirty="0"/>
              <a:t>The right tool is a </a:t>
            </a:r>
            <a:r>
              <a:rPr lang="en-US" i="1" dirty="0"/>
              <a:t>message authentication 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8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security (high level)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Replace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with a random function f</a:t>
            </a:r>
          </a:p>
          <a:p>
            <a:r>
              <a:rPr lang="en-US" dirty="0"/>
              <a:t>When f is evaluated on a </a:t>
            </a:r>
            <a:r>
              <a:rPr lang="en-US" b="1" dirty="0"/>
              <a:t>new</a:t>
            </a:r>
            <a:r>
              <a:rPr lang="en-US" dirty="0"/>
              <a:t> input, the result is uniform and independent of everything else</a:t>
            </a:r>
          </a:p>
          <a:p>
            <a:r>
              <a:rPr lang="en-US" dirty="0"/>
              <a:t>Bound the adversary’s success probability assuming that the input to f when computing the challenge ciphertext is not used elsewhere</a:t>
            </a:r>
          </a:p>
          <a:p>
            <a:r>
              <a:rPr lang="en-US" dirty="0"/>
              <a:t>Argue that the input to f when computing the challenge ciphertext is not used elsewhere except with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35191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attacks vs. active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 have been considered only </a:t>
            </a:r>
            <a:r>
              <a:rPr lang="en-US" i="1" dirty="0"/>
              <a:t>passive</a:t>
            </a:r>
            <a:r>
              <a:rPr lang="en-US" dirty="0"/>
              <a:t> (i.e., eavesdropping) attacks</a:t>
            </a:r>
          </a:p>
          <a:p>
            <a:pPr lvl="1"/>
            <a:r>
              <a:rPr lang="en-US" dirty="0"/>
              <a:t>Attacker simply observes the channel (even if it might also carry out a chosen-plaintext attack)</a:t>
            </a:r>
          </a:p>
          <a:p>
            <a:pPr lvl="1"/>
            <a:endParaRPr lang="en-US" dirty="0"/>
          </a:p>
          <a:p>
            <a:r>
              <a:rPr lang="en-US" dirty="0"/>
              <a:t>In the setting of integrity, we explicitly consider </a:t>
            </a:r>
            <a:r>
              <a:rPr lang="en-US" i="1" dirty="0"/>
              <a:t>active</a:t>
            </a:r>
            <a:r>
              <a:rPr lang="en-US" dirty="0"/>
              <a:t> attacks</a:t>
            </a:r>
          </a:p>
          <a:p>
            <a:pPr lvl="1"/>
            <a:r>
              <a:rPr lang="en-US" dirty="0"/>
              <a:t>Attacker has full control over the channel</a:t>
            </a:r>
          </a:p>
        </p:txBody>
      </p:sp>
    </p:spTree>
    <p:extLst>
      <p:ext uri="{BB962C8B-B14F-4D97-AF65-F5344CB8AC3E}">
        <p14:creationId xmlns:p14="http://schemas.microsoft.com/office/powerpoint/2010/main" val="363444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07451" y="41249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09796" y="289560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53628" y="2882683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m’</a:t>
            </a:r>
          </a:p>
        </p:txBody>
      </p:sp>
    </p:spTree>
    <p:extLst>
      <p:ext uri="{BB962C8B-B14F-4D97-AF65-F5344CB8AC3E}">
        <p14:creationId xmlns:p14="http://schemas.microsoft.com/office/powerpoint/2010/main" val="1611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7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t = Mac</a:t>
            </a:r>
            <a:r>
              <a:rPr lang="en-US" sz="2800" baseline="-25000" dirty="0"/>
              <a:t>k</a:t>
            </a:r>
            <a:r>
              <a:rPr lang="en-US" sz="2800" dirty="0"/>
              <a:t>(m)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m, 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Vrfy</a:t>
            </a:r>
            <a:r>
              <a:rPr lang="en-US" sz="2800" baseline="-25000" dirty="0" err="1"/>
              <a:t>k</a:t>
            </a:r>
            <a:r>
              <a:rPr lang="en-US" sz="2800" dirty="0"/>
              <a:t>(m’, t’) = 1?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m’, t’</a:t>
            </a:r>
          </a:p>
        </p:txBody>
      </p:sp>
    </p:spTree>
    <p:extLst>
      <p:ext uri="{BB962C8B-B14F-4D97-AF65-F5344CB8AC3E}">
        <p14:creationId xmlns:p14="http://schemas.microsoft.com/office/powerpoint/2010/main" val="20880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67000" y="347213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114800" y="2880380"/>
            <a:ext cx="864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453" y="42011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pic>
        <p:nvPicPr>
          <p:cNvPr id="1028" name="Picture 4" descr="https://openclipart.org/image/300px/svg_to_png/170059/b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5855"/>
            <a:ext cx="1935490" cy="19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262428" y="337310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238939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1043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582" y="2977334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m,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714" y="6029980"/>
            <a:ext cx="2211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Vrfy</a:t>
            </a:r>
            <a:r>
              <a:rPr lang="en-US" sz="2800" baseline="-25000" dirty="0" err="1"/>
              <a:t>k</a:t>
            </a:r>
            <a:r>
              <a:rPr lang="en-US" sz="2800" dirty="0"/>
              <a:t>(m, t)=1?</a:t>
            </a:r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877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914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37238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503" y="2977334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cookie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7872" y="6029980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cookie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886200" y="3886200"/>
            <a:ext cx="1657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1143000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265" y="297733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4253589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572000" y="838200"/>
            <a:ext cx="2419350" cy="1295400"/>
          </a:xfrm>
          <a:prstGeom prst="wedgeEllipseCallout">
            <a:avLst>
              <a:gd name="adj1" fmla="val -36628"/>
              <a:gd name="adj2" fmla="val 7830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…price=10…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66228" y="4948848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66228" y="198120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6099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encryption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F be a block cipher</a:t>
            </a:r>
          </a:p>
          <a:p>
            <a:r>
              <a:rPr lang="en-US" dirty="0"/>
              <a:t>Two general CPA-attacks on a scheme</a:t>
            </a:r>
          </a:p>
          <a:p>
            <a:pPr lvl="1"/>
            <a:r>
              <a:rPr lang="en-US" dirty="0"/>
              <a:t>F not used correctly</a:t>
            </a:r>
          </a:p>
          <a:p>
            <a:pPr lvl="2"/>
            <a:r>
              <a:rPr lang="en-US" dirty="0"/>
              <a:t>(Function of) plaintext directly leaked in </a:t>
            </a:r>
            <a:r>
              <a:rPr lang="en-US" dirty="0" err="1"/>
              <a:t>ciphertext</a:t>
            </a:r>
            <a:br>
              <a:rPr lang="en-US" dirty="0"/>
            </a:br>
            <a:r>
              <a:rPr lang="en-US" dirty="0"/>
              <a:t>E.g., &lt; m,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(m) &gt;</a:t>
            </a:r>
          </a:p>
          <a:p>
            <a:pPr lvl="2"/>
            <a:r>
              <a:rPr lang="en-US" dirty="0"/>
              <a:t>F not used with a random, unknown key</a:t>
            </a:r>
            <a:br>
              <a:rPr lang="en-US" dirty="0"/>
            </a:br>
            <a:r>
              <a:rPr lang="en-US" dirty="0"/>
              <a:t>E.g.,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 = &lt; r, </a:t>
            </a:r>
            <a:r>
              <a:rPr lang="en-US" dirty="0" err="1"/>
              <a:t>F</a:t>
            </a:r>
            <a:r>
              <a:rPr lang="en-US" baseline="-25000" dirty="0" err="1"/>
              <a:t>r</a:t>
            </a:r>
            <a:r>
              <a:rPr lang="en-US" dirty="0"/>
              <a:t>(m) &gt;</a:t>
            </a:r>
          </a:p>
          <a:p>
            <a:pPr lvl="1"/>
            <a:r>
              <a:rPr lang="en-US" dirty="0"/>
              <a:t>Cause F to be evaluated on the </a:t>
            </a:r>
            <a:r>
              <a:rPr lang="en-US" i="1" dirty="0"/>
              <a:t>same</a:t>
            </a:r>
            <a:r>
              <a:rPr lang="en-US" dirty="0"/>
              <a:t> input twice</a:t>
            </a:r>
          </a:p>
          <a:p>
            <a:pPr lvl="2"/>
            <a:r>
              <a:rPr lang="en-US" dirty="0"/>
              <a:t>E.g.,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) = &lt; r,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(r) </a:t>
            </a:r>
            <a:r>
              <a:rPr lang="en-US" dirty="0">
                <a:sym typeface="Symbol" panose="05050102010706020507" pitchFamily="18" charset="2"/>
              </a:rPr>
              <a:t> m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(m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 m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&gt;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Any deterministic scheme</a:t>
            </a:r>
          </a:p>
        </p:txBody>
      </p:sp>
    </p:spTree>
    <p:extLst>
      <p:ext uri="{BB962C8B-B14F-4D97-AF65-F5344CB8AC3E}">
        <p14:creationId xmlns:p14="http://schemas.microsoft.com/office/powerpoint/2010/main" val="226468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CPA-secure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shown a CPA-secure encryption scheme based on any block cipher/PRF</a:t>
            </a:r>
          </a:p>
          <a:p>
            <a:pPr lvl="1"/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 = &lt;r,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(r) </a:t>
            </a:r>
            <a:r>
              <a:rPr lang="en-US" dirty="0">
                <a:sym typeface="Symbol"/>
              </a:rPr>
              <a:t> m&gt;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Drawbacks?</a:t>
            </a:r>
          </a:p>
          <a:p>
            <a:pPr lvl="1"/>
            <a:r>
              <a:rPr lang="en-US" dirty="0">
                <a:sym typeface="Symbol"/>
              </a:rPr>
              <a:t>Only defined for encryption of </a:t>
            </a:r>
            <a:r>
              <a:rPr lang="en-US" i="1" dirty="0">
                <a:sym typeface="Symbol"/>
              </a:rPr>
              <a:t>n</a:t>
            </a:r>
            <a:r>
              <a:rPr lang="en-US" dirty="0">
                <a:sym typeface="Symbol"/>
              </a:rPr>
              <a:t>-bit messages</a:t>
            </a:r>
          </a:p>
          <a:p>
            <a:pPr lvl="1"/>
            <a:r>
              <a:rPr lang="en-US" dirty="0">
                <a:sym typeface="Symbol"/>
              </a:rPr>
              <a:t>A 1-block plaintext results in a 2-block ciphertext</a:t>
            </a:r>
          </a:p>
        </p:txBody>
      </p:sp>
    </p:spTree>
    <p:extLst>
      <p:ext uri="{BB962C8B-B14F-4D97-AF65-F5344CB8AC3E}">
        <p14:creationId xmlns:p14="http://schemas.microsoft.com/office/powerpoint/2010/main" val="395276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CPA-security </a:t>
            </a:r>
            <a:r>
              <a:rPr lang="en-US" dirty="0">
                <a:sym typeface="Symbol"/>
              </a:rPr>
              <a:t> security for the encryption of multiple messages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So, can encrypt the message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…, 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 as </a:t>
            </a:r>
            <a:br>
              <a:rPr lang="en-US" dirty="0">
                <a:sym typeface="Symbol"/>
              </a:rPr>
            </a:b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),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), …,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>
                <a:sym typeface="Symbol"/>
              </a:rPr>
              <a:t>This is also CPA-secure!</a:t>
            </a:r>
          </a:p>
          <a:p>
            <a:pPr lvl="1"/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1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ciphertext in that case is </a:t>
            </a:r>
            <a:r>
              <a:rPr lang="en-US" i="1" dirty="0"/>
              <a:t>twice</a:t>
            </a:r>
            <a:r>
              <a:rPr lang="en-US" dirty="0"/>
              <a:t> the length of the plaintext</a:t>
            </a:r>
          </a:p>
          <a:p>
            <a:pPr lvl="1"/>
            <a:r>
              <a:rPr lang="en-US" dirty="0"/>
              <a:t>I.e., </a:t>
            </a:r>
            <a:r>
              <a:rPr lang="en-US" i="1" dirty="0" err="1"/>
              <a:t>ciphertext</a:t>
            </a:r>
            <a:r>
              <a:rPr lang="en-US" i="1" dirty="0"/>
              <a:t> expansion </a:t>
            </a:r>
            <a:r>
              <a:rPr lang="en-US" dirty="0"/>
              <a:t>by a factor of two</a:t>
            </a:r>
          </a:p>
          <a:p>
            <a:endParaRPr lang="en-US" dirty="0"/>
          </a:p>
          <a:p>
            <a:r>
              <a:rPr lang="en-US" dirty="0"/>
              <a:t>Can we do better?</a:t>
            </a:r>
          </a:p>
          <a:p>
            <a:endParaRPr lang="en-US" dirty="0"/>
          </a:p>
          <a:p>
            <a:r>
              <a:rPr lang="en-US" i="1" dirty="0"/>
              <a:t>Modes of operation</a:t>
            </a:r>
            <a:endParaRPr lang="en-US" dirty="0"/>
          </a:p>
          <a:p>
            <a:pPr lvl="1"/>
            <a:r>
              <a:rPr lang="en-US" dirty="0"/>
              <a:t>Stream-cipher modes of operation</a:t>
            </a:r>
          </a:p>
          <a:p>
            <a:pPr lvl="1"/>
            <a:r>
              <a:rPr lang="en-US" dirty="0"/>
              <a:t>Block-cipher modes of operation</a:t>
            </a:r>
          </a:p>
        </p:txBody>
      </p:sp>
    </p:spTree>
    <p:extLst>
      <p:ext uri="{BB962C8B-B14F-4D97-AF65-F5344CB8AC3E}">
        <p14:creationId xmlns:p14="http://schemas.microsoft.com/office/powerpoint/2010/main" val="9028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Stream ciphers</a:t>
            </a:r>
          </a:p>
        </p:txBody>
      </p:sp>
    </p:spTree>
    <p:extLst>
      <p:ext uri="{BB962C8B-B14F-4D97-AF65-F5344CB8AC3E}">
        <p14:creationId xmlns:p14="http://schemas.microsoft.com/office/powerpoint/2010/main" val="121210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defined them, PRGs are limited</a:t>
            </a:r>
          </a:p>
          <a:p>
            <a:pPr lvl="1"/>
            <a:r>
              <a:rPr lang="en-US" dirty="0"/>
              <a:t>They have fixed-length output</a:t>
            </a:r>
          </a:p>
          <a:p>
            <a:pPr lvl="1"/>
            <a:r>
              <a:rPr lang="en-US" dirty="0"/>
              <a:t>They produce output in “one shot”</a:t>
            </a:r>
          </a:p>
          <a:p>
            <a:endParaRPr lang="en-US" dirty="0"/>
          </a:p>
          <a:p>
            <a:r>
              <a:rPr lang="en-US" dirty="0"/>
              <a:t>In practice, </a:t>
            </a:r>
            <a:r>
              <a:rPr lang="en-US" i="1" dirty="0"/>
              <a:t>stream ciphers</a:t>
            </a:r>
            <a:r>
              <a:rPr lang="en-US" dirty="0"/>
              <a:t> are used </a:t>
            </a:r>
            <a:endParaRPr lang="en-US" i="1" dirty="0"/>
          </a:p>
          <a:p>
            <a:pPr lvl="1"/>
            <a:r>
              <a:rPr lang="en-US" dirty="0"/>
              <a:t>Can be viewed as producing an “infinite” stream of pseudorandom bits, on demand</a:t>
            </a:r>
          </a:p>
          <a:p>
            <a:pPr lvl="1"/>
            <a:r>
              <a:rPr lang="en-US" dirty="0"/>
              <a:t>More flexible,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374880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1340</Words>
  <Application>Microsoft Office PowerPoint</Application>
  <PresentationFormat>On-screen Show (4:3)</PresentationFormat>
  <Paragraphs>274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Cryptography</vt:lpstr>
      <vt:lpstr>CPA-secure encryption</vt:lpstr>
      <vt:lpstr>Proof of security (high level)</vt:lpstr>
      <vt:lpstr>Breaking encryption schemes</vt:lpstr>
      <vt:lpstr>CPA-secure encryption</vt:lpstr>
      <vt:lpstr>Encrypting long messages?</vt:lpstr>
      <vt:lpstr>Drawback</vt:lpstr>
      <vt:lpstr>PowerPoint Presentation</vt:lpstr>
      <vt:lpstr>Stream ciphers</vt:lpstr>
      <vt:lpstr>Stream ciphers</vt:lpstr>
      <vt:lpstr>Stream ciphers</vt:lpstr>
      <vt:lpstr>Stream ciphers</vt:lpstr>
      <vt:lpstr>Modes of operation</vt:lpstr>
      <vt:lpstr>Synchronized mode</vt:lpstr>
      <vt:lpstr>Synchronized mode</vt:lpstr>
      <vt:lpstr>Synchronized mode</vt:lpstr>
      <vt:lpstr>Unsynchronized mode</vt:lpstr>
      <vt:lpstr>Unsynchronized mode</vt:lpstr>
      <vt:lpstr>PowerPoint Presentation</vt:lpstr>
      <vt:lpstr>ECB mode</vt:lpstr>
      <vt:lpstr>Not just a theoretical problem!</vt:lpstr>
      <vt:lpstr>CTR mode</vt:lpstr>
      <vt:lpstr>CTR mode</vt:lpstr>
      <vt:lpstr>CTR mode</vt:lpstr>
      <vt:lpstr>CBC mode</vt:lpstr>
      <vt:lpstr>CBC-mode encryption</vt:lpstr>
      <vt:lpstr>CBC mode</vt:lpstr>
      <vt:lpstr>PowerPoint Presentation</vt:lpstr>
      <vt:lpstr>Secrecy vs. integrity</vt:lpstr>
      <vt:lpstr>Passive attacks vs. active attacks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409</cp:revision>
  <dcterms:created xsi:type="dcterms:W3CDTF">2014-06-02T02:25:30Z</dcterms:created>
  <dcterms:modified xsi:type="dcterms:W3CDTF">2022-02-22T16:12:37Z</dcterms:modified>
</cp:coreProperties>
</file>