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418" r:id="rId2"/>
    <p:sldId id="638" r:id="rId3"/>
    <p:sldId id="639" r:id="rId4"/>
    <p:sldId id="636" r:id="rId5"/>
    <p:sldId id="641" r:id="rId6"/>
    <p:sldId id="642" r:id="rId7"/>
    <p:sldId id="643" r:id="rId8"/>
    <p:sldId id="637" r:id="rId9"/>
    <p:sldId id="618" r:id="rId10"/>
    <p:sldId id="619" r:id="rId11"/>
    <p:sldId id="620" r:id="rId12"/>
    <p:sldId id="621" r:id="rId13"/>
    <p:sldId id="622" r:id="rId14"/>
    <p:sldId id="623" r:id="rId15"/>
    <p:sldId id="647" r:id="rId16"/>
    <p:sldId id="624" r:id="rId17"/>
    <p:sldId id="625" r:id="rId18"/>
    <p:sldId id="644" r:id="rId19"/>
    <p:sldId id="645" r:id="rId20"/>
    <p:sldId id="646" r:id="rId21"/>
    <p:sldId id="626" r:id="rId22"/>
    <p:sldId id="627" r:id="rId23"/>
    <p:sldId id="628" r:id="rId24"/>
    <p:sldId id="629" r:id="rId25"/>
    <p:sldId id="630" r:id="rId26"/>
    <p:sldId id="631" r:id="rId27"/>
    <p:sldId id="632" r:id="rId28"/>
    <p:sldId id="633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91" autoAdjust="0"/>
    <p:restoredTop sz="94660"/>
  </p:normalViewPr>
  <p:slideViewPr>
    <p:cSldViewPr>
      <p:cViewPr varScale="1">
        <p:scale>
          <a:sx n="82" d="100"/>
          <a:sy n="82" d="100"/>
        </p:scale>
        <p:origin x="56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D66149-A0B5-4322-A8AB-C0A88804300F}" type="datetimeFigureOut">
              <a:rPr lang="en-US" smtClean="0"/>
              <a:t>5/5/2022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3F35FA-B3A9-45EC-BC36-DDE85C569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092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4DE87-24B7-4FE6-8FA5-D89CE0F7B716}" type="datetime1">
              <a:rPr lang="en-US" smtClean="0"/>
              <a:t>5/5/2022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94C14-E5E2-4F8D-82E3-85BC10DDFAA6}" type="datetime1">
              <a:rPr lang="en-US" smtClean="0"/>
              <a:t>5/5/2022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06370-89F3-488D-99FE-EEBD8BF3FA85}" type="datetime1">
              <a:rPr lang="en-US" smtClean="0"/>
              <a:t>5/5/2022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8CE73-46AA-4832-9843-900C2210B121}" type="datetime1">
              <a:rPr lang="en-US" smtClean="0"/>
              <a:t>5/5/2022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9006B-0220-41F0-AD15-958A03D4D19D}" type="datetime1">
              <a:rPr lang="en-US" smtClean="0"/>
              <a:t>5/5/2022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45EA0-F02C-4ABB-B512-39FA12AE0302}" type="datetime1">
              <a:rPr lang="en-US" smtClean="0"/>
              <a:t>5/5/2022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69422-6FFC-4226-A3D0-FBE1F09B4FC3}" type="datetime1">
              <a:rPr lang="en-US" smtClean="0"/>
              <a:t>5/5/2022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44A93-9868-4F69-A258-EDA1E5BDA486}" type="datetime1">
              <a:rPr lang="en-US" smtClean="0"/>
              <a:t>5/5/2022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ED2E2-EC6E-4E56-86D8-3F5596F833B9}" type="datetime1">
              <a:rPr lang="en-US" smtClean="0"/>
              <a:t>5/5/2022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DB7E6-5A2D-4B1D-894F-3F4B1ACFE506}" type="datetime1">
              <a:rPr lang="en-US" smtClean="0"/>
              <a:t>5/5/2022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A3D45-704E-414F-9878-7DC947D6768A}" type="datetime1">
              <a:rPr lang="en-US" smtClean="0"/>
              <a:t>5/5/2022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ECC22E-AD3E-4BC8-9686-2E5E619B7B42}" type="datetime1">
              <a:rPr lang="en-US" smtClean="0"/>
              <a:t>5/5/2022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>
            <a:normAutofit/>
          </a:bodyPr>
          <a:lstStyle/>
          <a:p>
            <a:r>
              <a:rPr lang="en-US" sz="5400" dirty="0"/>
              <a:t>Cryptography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705600" cy="1752600"/>
          </a:xfrm>
        </p:spPr>
        <p:txBody>
          <a:bodyPr>
            <a:normAutofit/>
          </a:bodyPr>
          <a:lstStyle/>
          <a:p>
            <a:r>
              <a:rPr lang="en-US" sz="4000" i="1">
                <a:solidFill>
                  <a:schemeClr val="tx1"/>
                </a:solidFill>
              </a:rPr>
              <a:t>Lecture 27</a:t>
            </a:r>
            <a:endParaRPr lang="en-US" sz="40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6420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Public-key distribution</a:t>
            </a:r>
          </a:p>
        </p:txBody>
      </p:sp>
      <p:pic>
        <p:nvPicPr>
          <p:cNvPr id="176132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3576164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6133" name="Picture 5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3576164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Flowchart: Magnetic Disk 12"/>
          <p:cNvSpPr/>
          <p:nvPr/>
        </p:nvSpPr>
        <p:spPr>
          <a:xfrm>
            <a:off x="4114800" y="2052935"/>
            <a:ext cx="838200" cy="1143000"/>
          </a:xfrm>
          <a:prstGeom prst="flowChartMagneticDisk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/>
          <p:cNvCxnSpPr/>
          <p:nvPr/>
        </p:nvCxnSpPr>
        <p:spPr>
          <a:xfrm flipH="1" flipV="1">
            <a:off x="5105400" y="2891135"/>
            <a:ext cx="1371600" cy="91440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010400" y="5100935"/>
            <a:ext cx="891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pk</a:t>
            </a:r>
            <a:r>
              <a:rPr lang="en-US" sz="2400" dirty="0"/>
              <a:t>, </a:t>
            </a:r>
            <a:r>
              <a:rPr lang="en-US" sz="2400" dirty="0" err="1"/>
              <a:t>sk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5562600" y="2891135"/>
            <a:ext cx="12346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Alice, </a:t>
            </a:r>
            <a:r>
              <a:rPr lang="en-US" sz="2400" dirty="0" err="1"/>
              <a:t>pk</a:t>
            </a:r>
            <a:endParaRPr lang="en-US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4314570" y="2510135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pk</a:t>
            </a:r>
            <a:endParaRPr lang="en-US" sz="2400" dirty="0"/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2438400" y="2891135"/>
            <a:ext cx="1371600" cy="914400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057400" y="2891135"/>
            <a:ext cx="12346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Alice, </a:t>
            </a:r>
            <a:r>
              <a:rPr lang="en-US" sz="2400" dirty="0" err="1"/>
              <a:t>pk</a:t>
            </a:r>
            <a:endParaRPr lang="en-US" sz="2400" dirty="0"/>
          </a:p>
        </p:txBody>
      </p:sp>
      <p:cxnSp>
        <p:nvCxnSpPr>
          <p:cNvPr id="3" name="Straight Arrow Connector 2"/>
          <p:cNvCxnSpPr/>
          <p:nvPr/>
        </p:nvCxnSpPr>
        <p:spPr>
          <a:xfrm flipH="1">
            <a:off x="5105400" y="2209800"/>
            <a:ext cx="2667000" cy="300335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715000" y="1905000"/>
            <a:ext cx="13372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Alice, </a:t>
            </a:r>
            <a:r>
              <a:rPr lang="en-US" sz="2400" dirty="0" err="1"/>
              <a:t>pk</a:t>
            </a:r>
            <a:r>
              <a:rPr lang="en-US" sz="2400" baseline="30000" dirty="0"/>
              <a:t>*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5230504" y="2735759"/>
            <a:ext cx="47801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/>
              <a:t>X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091774" y="2891135"/>
            <a:ext cx="13372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Alice, </a:t>
            </a:r>
            <a:r>
              <a:rPr lang="en-US" sz="2400" dirty="0" err="1"/>
              <a:t>pk</a:t>
            </a:r>
            <a:r>
              <a:rPr lang="en-US" sz="2400" baseline="30000" dirty="0"/>
              <a:t>*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71121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6" grpId="0"/>
      <p:bldP spid="17" grpId="0"/>
      <p:bldP spid="21" grpId="0"/>
      <p:bldP spid="25" grpId="0"/>
      <p:bldP spid="25" grpId="1"/>
      <p:bldP spid="14" grpId="0"/>
      <p:bldP spid="4" grpId="0"/>
      <p:bldP spid="1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Public-key distribution</a:t>
            </a:r>
          </a:p>
        </p:txBody>
      </p:sp>
      <p:pic>
        <p:nvPicPr>
          <p:cNvPr id="176132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3576164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6133" name="Picture 5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3576164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Flowchart: Magnetic Disk 12"/>
          <p:cNvSpPr/>
          <p:nvPr/>
        </p:nvSpPr>
        <p:spPr>
          <a:xfrm>
            <a:off x="4114800" y="2052935"/>
            <a:ext cx="838200" cy="1143000"/>
          </a:xfrm>
          <a:prstGeom prst="flowChartMagneticDisk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/>
          <p:cNvCxnSpPr/>
          <p:nvPr/>
        </p:nvCxnSpPr>
        <p:spPr>
          <a:xfrm flipH="1" flipV="1">
            <a:off x="5105400" y="2891135"/>
            <a:ext cx="1371600" cy="91440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010400" y="5100935"/>
            <a:ext cx="891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pk</a:t>
            </a:r>
            <a:r>
              <a:rPr lang="en-US" sz="2400" dirty="0"/>
              <a:t>, </a:t>
            </a:r>
            <a:r>
              <a:rPr lang="en-US" sz="2400" dirty="0" err="1"/>
              <a:t>sk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5562600" y="2891135"/>
            <a:ext cx="12346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Alice, </a:t>
            </a:r>
            <a:r>
              <a:rPr lang="en-US" sz="2400" dirty="0" err="1"/>
              <a:t>pk</a:t>
            </a:r>
            <a:endParaRPr lang="en-US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4314570" y="2510135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pk</a:t>
            </a:r>
            <a:endParaRPr lang="en-US" sz="2400" dirty="0"/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2438400" y="2891135"/>
            <a:ext cx="1371600" cy="914400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041967" y="2891135"/>
            <a:ext cx="12346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Alice, </a:t>
            </a:r>
            <a:r>
              <a:rPr lang="en-US" sz="2400" dirty="0" err="1"/>
              <a:t>pk</a:t>
            </a:r>
            <a:endParaRPr lang="en-US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2438400" y="3269159"/>
            <a:ext cx="47801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/>
              <a:t>X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 flipH="1">
            <a:off x="2664480" y="3805535"/>
            <a:ext cx="993120" cy="644522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124200" y="3962400"/>
            <a:ext cx="13372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Alice, </a:t>
            </a:r>
            <a:r>
              <a:rPr lang="en-US" sz="2400" dirty="0" err="1"/>
              <a:t>pk</a:t>
            </a:r>
            <a:r>
              <a:rPr lang="en-US" sz="2400" baseline="30000" dirty="0"/>
              <a:t>*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75718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Use signatures for secure key distribution!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Assume a trusted party with a public key known to everyone </a:t>
            </a:r>
          </a:p>
          <a:p>
            <a:pPr lvl="1"/>
            <a:r>
              <a:rPr lang="en-US" dirty="0"/>
              <a:t>Certificate authority (CA) acting as “root of trust”</a:t>
            </a:r>
          </a:p>
          <a:p>
            <a:pPr lvl="1"/>
            <a:r>
              <a:rPr lang="en-US" dirty="0"/>
              <a:t>Public key </a:t>
            </a:r>
            <a:r>
              <a:rPr lang="en-US" dirty="0" err="1"/>
              <a:t>pk</a:t>
            </a:r>
            <a:r>
              <a:rPr lang="en-US" baseline="-25000" dirty="0" err="1"/>
              <a:t>CA</a:t>
            </a:r>
            <a:endParaRPr lang="en-US" dirty="0"/>
          </a:p>
          <a:p>
            <a:pPr lvl="1"/>
            <a:r>
              <a:rPr lang="en-US" dirty="0"/>
              <a:t>Private key </a:t>
            </a:r>
            <a:r>
              <a:rPr lang="en-US" dirty="0" err="1"/>
              <a:t>sk</a:t>
            </a:r>
            <a:r>
              <a:rPr lang="en-US" baseline="-25000" dirty="0" err="1"/>
              <a:t>CA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99302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Use signatures for secure key distribution!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Alice asks the CA to sign the </a:t>
            </a:r>
            <a:r>
              <a:rPr lang="en-US" i="1" dirty="0"/>
              <a:t>binding</a:t>
            </a:r>
            <a:r>
              <a:rPr lang="en-US" dirty="0"/>
              <a:t> (Alice, </a:t>
            </a:r>
            <a:r>
              <a:rPr lang="en-US" dirty="0" err="1"/>
              <a:t>pk</a:t>
            </a:r>
            <a:r>
              <a:rPr lang="en-US" dirty="0"/>
              <a:t>)</a:t>
            </a:r>
          </a:p>
          <a:p>
            <a:pPr marL="457200" lvl="1" indent="0">
              <a:buNone/>
            </a:pPr>
            <a:r>
              <a:rPr lang="en-US" dirty="0"/>
              <a:t>                    </a:t>
            </a:r>
            <a:r>
              <a:rPr lang="en-US" dirty="0" err="1"/>
              <a:t>cert</a:t>
            </a:r>
            <a:r>
              <a:rPr lang="en-US" baseline="-25000" dirty="0" err="1"/>
              <a:t>CA</a:t>
            </a:r>
            <a:r>
              <a:rPr lang="en-US" baseline="-25000" dirty="0" err="1">
                <a:sym typeface="Symbol"/>
              </a:rPr>
              <a:t>Alice</a:t>
            </a:r>
            <a:r>
              <a:rPr lang="en-US" dirty="0">
                <a:sym typeface="Symbol"/>
              </a:rPr>
              <a:t> = </a:t>
            </a:r>
            <a:r>
              <a:rPr lang="en-US" dirty="0" err="1">
                <a:sym typeface="Symbol"/>
              </a:rPr>
              <a:t>Sign</a:t>
            </a:r>
            <a:r>
              <a:rPr lang="en-US" baseline="-25000" dirty="0" err="1">
                <a:sym typeface="Symbol"/>
              </a:rPr>
              <a:t>sk</a:t>
            </a:r>
            <a:r>
              <a:rPr lang="en-US" sz="2400" baseline="-40000" dirty="0" err="1">
                <a:sym typeface="Symbol"/>
              </a:rPr>
              <a:t>CA</a:t>
            </a:r>
            <a:r>
              <a:rPr lang="en-US" dirty="0">
                <a:sym typeface="Symbol"/>
              </a:rPr>
              <a:t>(Alice, </a:t>
            </a:r>
            <a:r>
              <a:rPr lang="en-US" dirty="0" err="1">
                <a:sym typeface="Symbol"/>
              </a:rPr>
              <a:t>pk</a:t>
            </a:r>
            <a:r>
              <a:rPr lang="en-US" dirty="0">
                <a:sym typeface="Symbol"/>
              </a:rPr>
              <a:t>)</a:t>
            </a:r>
            <a:endParaRPr lang="en-US" dirty="0"/>
          </a:p>
          <a:p>
            <a:endParaRPr lang="en-US" dirty="0"/>
          </a:p>
          <a:p>
            <a:r>
              <a:rPr lang="en-US" dirty="0"/>
              <a:t>(CA must verify Alice’s identity, and obtain her public key, out of band)</a:t>
            </a:r>
          </a:p>
        </p:txBody>
      </p:sp>
    </p:spTree>
    <p:extLst>
      <p:ext uri="{BB962C8B-B14F-4D97-AF65-F5344CB8AC3E}">
        <p14:creationId xmlns:p14="http://schemas.microsoft.com/office/powerpoint/2010/main" val="27924846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Use signatures for secure key distribution!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105399"/>
          </a:xfrm>
        </p:spPr>
        <p:txBody>
          <a:bodyPr>
            <a:normAutofit lnSpcReduction="10000"/>
          </a:bodyPr>
          <a:lstStyle/>
          <a:p>
            <a:endParaRPr lang="en-US" dirty="0"/>
          </a:p>
          <a:p>
            <a:r>
              <a:rPr lang="en-US" dirty="0"/>
              <a:t>Bob obtains Alice, </a:t>
            </a:r>
            <a:r>
              <a:rPr lang="en-US" dirty="0" err="1"/>
              <a:t>pk</a:t>
            </a:r>
            <a:r>
              <a:rPr lang="en-US" dirty="0"/>
              <a:t>, and the certificate </a:t>
            </a:r>
            <a:r>
              <a:rPr lang="en-US" dirty="0" err="1"/>
              <a:t>cert</a:t>
            </a:r>
            <a:r>
              <a:rPr lang="en-US" baseline="-25000" dirty="0" err="1"/>
              <a:t>CA</a:t>
            </a:r>
            <a:r>
              <a:rPr lang="en-US" baseline="-25000" dirty="0" err="1">
                <a:sym typeface="Symbol"/>
              </a:rPr>
              <a:t>Alice</a:t>
            </a:r>
            <a:r>
              <a:rPr lang="en-US" dirty="0">
                <a:sym typeface="Symbol"/>
              </a:rPr>
              <a:t> …</a:t>
            </a:r>
          </a:p>
          <a:p>
            <a:pPr lvl="1"/>
            <a:r>
              <a:rPr lang="en-US" dirty="0">
                <a:sym typeface="Symbol"/>
              </a:rPr>
              <a:t>… checks that </a:t>
            </a:r>
            <a:r>
              <a:rPr lang="en-US" dirty="0" err="1">
                <a:sym typeface="Symbol"/>
              </a:rPr>
              <a:t>Vrfy</a:t>
            </a:r>
            <a:r>
              <a:rPr lang="en-US" baseline="-25000" dirty="0" err="1">
                <a:sym typeface="Symbol"/>
              </a:rPr>
              <a:t>pk</a:t>
            </a:r>
            <a:r>
              <a:rPr lang="en-US" sz="2400" baseline="-40000" dirty="0" err="1">
                <a:sym typeface="Symbol"/>
              </a:rPr>
              <a:t>CA</a:t>
            </a:r>
            <a:r>
              <a:rPr lang="en-US" dirty="0">
                <a:sym typeface="Symbol"/>
              </a:rPr>
              <a:t>((Alice, pk), </a:t>
            </a:r>
            <a:r>
              <a:rPr lang="en-US" dirty="0" err="1"/>
              <a:t>cert</a:t>
            </a:r>
            <a:r>
              <a:rPr lang="en-US" baseline="-25000" dirty="0" err="1"/>
              <a:t>CA</a:t>
            </a:r>
            <a:r>
              <a:rPr lang="en-US" baseline="-25000" dirty="0" err="1">
                <a:sym typeface="Symbol"/>
              </a:rPr>
              <a:t>Alice</a:t>
            </a:r>
            <a:r>
              <a:rPr lang="en-US" dirty="0">
                <a:sym typeface="Symbol"/>
              </a:rPr>
              <a:t>) = 1</a:t>
            </a:r>
            <a:endParaRPr lang="en-US" dirty="0"/>
          </a:p>
          <a:p>
            <a:endParaRPr lang="en-US" dirty="0"/>
          </a:p>
          <a:p>
            <a:r>
              <a:rPr lang="en-US" dirty="0"/>
              <a:t>Bob is then assured that </a:t>
            </a:r>
            <a:r>
              <a:rPr lang="en-US" dirty="0" err="1"/>
              <a:t>pk</a:t>
            </a:r>
            <a:r>
              <a:rPr lang="en-US" dirty="0"/>
              <a:t> is Alice’s public key</a:t>
            </a:r>
          </a:p>
          <a:p>
            <a:pPr lvl="1"/>
            <a:r>
              <a:rPr lang="en-US" dirty="0"/>
              <a:t>As long as the CA is trustworthy…</a:t>
            </a:r>
          </a:p>
          <a:p>
            <a:pPr lvl="2"/>
            <a:r>
              <a:rPr lang="en-US" dirty="0"/>
              <a:t>Honest, and properly verifies Alice’s identity</a:t>
            </a:r>
          </a:p>
          <a:p>
            <a:pPr lvl="1"/>
            <a:r>
              <a:rPr lang="en-US" dirty="0"/>
              <a:t>…and the CA’s private key has not been compromised</a:t>
            </a:r>
          </a:p>
        </p:txBody>
      </p:sp>
    </p:spTree>
    <p:extLst>
      <p:ext uri="{BB962C8B-B14F-4D97-AF65-F5344CB8AC3E}">
        <p14:creationId xmlns:p14="http://schemas.microsoft.com/office/powerpoint/2010/main" val="101258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1B4981-7F9C-4A2A-9759-1D3D7DA3E2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Certificate chains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2DC268-6A02-4EAA-A009-C433F4448B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Can also have </a:t>
            </a:r>
            <a:r>
              <a:rPr lang="en-US" i="1" dirty="0"/>
              <a:t>chains</a:t>
            </a:r>
            <a:r>
              <a:rPr lang="en-US" dirty="0"/>
              <a:t> of certificates</a:t>
            </a:r>
          </a:p>
          <a:p>
            <a:r>
              <a:rPr lang="en-US" dirty="0"/>
              <a:t>E.g., Bob holds </a:t>
            </a:r>
            <a:r>
              <a:rPr lang="en-US" dirty="0" err="1"/>
              <a:t>pk</a:t>
            </a:r>
            <a:r>
              <a:rPr lang="en-US" baseline="-25000" dirty="0" err="1"/>
              <a:t>CA</a:t>
            </a:r>
            <a:endParaRPr lang="en-US" dirty="0"/>
          </a:p>
          <a:p>
            <a:r>
              <a:rPr lang="en-US" dirty="0"/>
              <a:t>Alice has pk and </a:t>
            </a:r>
            <a:r>
              <a:rPr lang="en-US" dirty="0" err="1"/>
              <a:t>cert</a:t>
            </a:r>
            <a:r>
              <a:rPr lang="en-US" baseline="-25000" dirty="0" err="1"/>
              <a:t>CA</a:t>
            </a:r>
            <a:r>
              <a:rPr lang="en-US" baseline="-25000" dirty="0"/>
              <a:t>’</a:t>
            </a:r>
            <a:r>
              <a:rPr lang="en-US" baseline="-25000" dirty="0">
                <a:sym typeface="Symbol"/>
              </a:rPr>
              <a:t>Alice</a:t>
            </a:r>
            <a:r>
              <a:rPr lang="en-US" dirty="0">
                <a:sym typeface="Symbol"/>
              </a:rPr>
              <a:t> </a:t>
            </a:r>
          </a:p>
          <a:p>
            <a:r>
              <a:rPr lang="en-US" dirty="0">
                <a:sym typeface="Symbol"/>
              </a:rPr>
              <a:t>Alice also sends </a:t>
            </a:r>
            <a:r>
              <a:rPr lang="en-US" dirty="0" err="1">
                <a:sym typeface="Symbol"/>
              </a:rPr>
              <a:t>pk</a:t>
            </a:r>
            <a:r>
              <a:rPr lang="en-US" baseline="-25000" dirty="0" err="1">
                <a:sym typeface="Symbol"/>
              </a:rPr>
              <a:t>CA</a:t>
            </a:r>
            <a:r>
              <a:rPr lang="en-US" baseline="-25000" dirty="0">
                <a:sym typeface="Symbol"/>
              </a:rPr>
              <a:t>’</a:t>
            </a:r>
            <a:r>
              <a:rPr lang="en-US" dirty="0">
                <a:sym typeface="Symbol"/>
              </a:rPr>
              <a:t> and </a:t>
            </a:r>
            <a:r>
              <a:rPr lang="en-US" dirty="0" err="1"/>
              <a:t>cert</a:t>
            </a:r>
            <a:r>
              <a:rPr lang="en-US" baseline="-25000" dirty="0" err="1"/>
              <a:t>CA</a:t>
            </a:r>
            <a:r>
              <a:rPr lang="en-US" baseline="-25000" dirty="0" err="1">
                <a:sym typeface="Symbol"/>
              </a:rPr>
              <a:t>CA</a:t>
            </a:r>
            <a:r>
              <a:rPr lang="en-US" baseline="-25000" dirty="0">
                <a:sym typeface="Symbol"/>
              </a:rPr>
              <a:t>’</a:t>
            </a:r>
            <a:r>
              <a:rPr lang="en-US" dirty="0">
                <a:sym typeface="Symbol"/>
              </a:rPr>
              <a:t> to Bob</a:t>
            </a:r>
          </a:p>
          <a:p>
            <a:r>
              <a:rPr lang="en-US" dirty="0">
                <a:sym typeface="Symbol"/>
              </a:rPr>
              <a:t>Bob does:</a:t>
            </a:r>
          </a:p>
          <a:p>
            <a:pPr lvl="1"/>
            <a:r>
              <a:rPr lang="en-US" dirty="0">
                <a:sym typeface="Symbol"/>
              </a:rPr>
              <a:t>Uses </a:t>
            </a:r>
            <a:r>
              <a:rPr lang="en-US" dirty="0" err="1">
                <a:sym typeface="Symbol"/>
              </a:rPr>
              <a:t>pk</a:t>
            </a:r>
            <a:r>
              <a:rPr lang="en-US" baseline="-25000" dirty="0" err="1">
                <a:sym typeface="Symbol"/>
              </a:rPr>
              <a:t>CA</a:t>
            </a:r>
            <a:r>
              <a:rPr lang="en-US" dirty="0">
                <a:sym typeface="Symbol"/>
              </a:rPr>
              <a:t> and </a:t>
            </a:r>
            <a:r>
              <a:rPr lang="en-US" dirty="0" err="1"/>
              <a:t>cert</a:t>
            </a:r>
            <a:r>
              <a:rPr lang="en-US" baseline="-25000" dirty="0" err="1"/>
              <a:t>CA</a:t>
            </a:r>
            <a:r>
              <a:rPr lang="en-US" baseline="-25000" dirty="0" err="1">
                <a:sym typeface="Symbol"/>
              </a:rPr>
              <a:t>CA</a:t>
            </a:r>
            <a:r>
              <a:rPr lang="en-US" baseline="-25000" dirty="0">
                <a:sym typeface="Symbol"/>
              </a:rPr>
              <a:t>’</a:t>
            </a:r>
            <a:r>
              <a:rPr lang="en-US" dirty="0">
                <a:sym typeface="Symbol"/>
              </a:rPr>
              <a:t> to verify that </a:t>
            </a:r>
            <a:r>
              <a:rPr lang="en-US" dirty="0" err="1">
                <a:sym typeface="Symbol"/>
              </a:rPr>
              <a:t>pk</a:t>
            </a:r>
            <a:r>
              <a:rPr lang="en-US" baseline="-25000" dirty="0" err="1">
                <a:sym typeface="Symbol"/>
              </a:rPr>
              <a:t>CA</a:t>
            </a:r>
            <a:r>
              <a:rPr lang="en-US" baseline="-25000" dirty="0">
                <a:sym typeface="Symbol"/>
              </a:rPr>
              <a:t>’</a:t>
            </a:r>
            <a:r>
              <a:rPr lang="en-US" dirty="0">
                <a:sym typeface="Symbol"/>
              </a:rPr>
              <a:t> is the public key of CA’</a:t>
            </a:r>
          </a:p>
          <a:p>
            <a:pPr lvl="1"/>
            <a:r>
              <a:rPr lang="en-US" dirty="0">
                <a:sym typeface="Symbol"/>
              </a:rPr>
              <a:t>Uses </a:t>
            </a:r>
            <a:r>
              <a:rPr lang="en-US" dirty="0" err="1">
                <a:sym typeface="Symbol"/>
              </a:rPr>
              <a:t>pk</a:t>
            </a:r>
            <a:r>
              <a:rPr lang="en-US" baseline="-25000" dirty="0" err="1">
                <a:sym typeface="Symbol"/>
              </a:rPr>
              <a:t>CA</a:t>
            </a:r>
            <a:r>
              <a:rPr lang="en-US" baseline="-25000" dirty="0">
                <a:sym typeface="Symbol"/>
              </a:rPr>
              <a:t>’</a:t>
            </a:r>
            <a:r>
              <a:rPr lang="en-US" dirty="0">
                <a:sym typeface="Symbol"/>
              </a:rPr>
              <a:t> and </a:t>
            </a:r>
            <a:r>
              <a:rPr lang="en-US" dirty="0" err="1"/>
              <a:t>cert</a:t>
            </a:r>
            <a:r>
              <a:rPr lang="en-US" baseline="-25000" dirty="0" err="1"/>
              <a:t>CA</a:t>
            </a:r>
            <a:r>
              <a:rPr lang="en-US" baseline="-25000" dirty="0"/>
              <a:t>’</a:t>
            </a:r>
            <a:r>
              <a:rPr lang="en-US" baseline="-25000" dirty="0">
                <a:sym typeface="Symbol"/>
              </a:rPr>
              <a:t>Alice</a:t>
            </a:r>
            <a:r>
              <a:rPr lang="en-US" dirty="0">
                <a:sym typeface="Symbol"/>
              </a:rPr>
              <a:t> to verify that pk is the public key of Alice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738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Chicken-and-egg problem?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does Bob get </a:t>
            </a:r>
            <a:r>
              <a:rPr lang="en-US" dirty="0" err="1"/>
              <a:t>pk</a:t>
            </a:r>
            <a:r>
              <a:rPr lang="en-US" baseline="-25000" dirty="0" err="1"/>
              <a:t>CA</a:t>
            </a:r>
            <a:r>
              <a:rPr lang="en-US" dirty="0"/>
              <a:t> in the first place?</a:t>
            </a:r>
          </a:p>
          <a:p>
            <a:endParaRPr lang="en-US" dirty="0"/>
          </a:p>
          <a:p>
            <a:r>
              <a:rPr lang="en-US" dirty="0"/>
              <a:t>Several possibilities… </a:t>
            </a:r>
          </a:p>
        </p:txBody>
      </p:sp>
    </p:spTree>
    <p:extLst>
      <p:ext uri="{BB962C8B-B14F-4D97-AF65-F5344CB8AC3E}">
        <p14:creationId xmlns:p14="http://schemas.microsoft.com/office/powerpoint/2010/main" val="31891119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“Roots of trust”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Bob only needs to securely obtain a </a:t>
            </a:r>
            <a:r>
              <a:rPr lang="en-US" i="1" dirty="0"/>
              <a:t>small number</a:t>
            </a:r>
            <a:r>
              <a:rPr lang="en-US" dirty="0"/>
              <a:t> of CA’s public keys</a:t>
            </a:r>
          </a:p>
          <a:p>
            <a:pPr lvl="1"/>
            <a:r>
              <a:rPr lang="en-US" dirty="0"/>
              <a:t>Need to ensure secure distribution only for these few, initial public keys</a:t>
            </a:r>
          </a:p>
          <a:p>
            <a:pPr lvl="1"/>
            <a:endParaRPr lang="en-US" dirty="0"/>
          </a:p>
          <a:p>
            <a:r>
              <a:rPr lang="en-US" dirty="0"/>
              <a:t>E.g., distribute as part of an operating system, or web browser</a:t>
            </a:r>
          </a:p>
          <a:p>
            <a:pPr lvl="1"/>
            <a:r>
              <a:rPr lang="en-US" dirty="0"/>
              <a:t>Firefox: </a:t>
            </a:r>
            <a:br>
              <a:rPr lang="en-US" dirty="0"/>
            </a:br>
            <a:r>
              <a:rPr lang="en-US" dirty="0"/>
              <a:t>Tools-&gt;Options-&gt;Privacy &amp; Security-&gt;View Certificates-&gt;Authorities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04D26F6-9823-46E8-90E6-5A4CD7CF4B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1265349"/>
            <a:ext cx="7391400" cy="5310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6121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6A61FF44-571B-4160-BBAA-5DB3199C49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1485900"/>
            <a:ext cx="7837170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68440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82C8F22-CC82-41CA-8C97-90975CF69C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1100" y="533400"/>
            <a:ext cx="6781800" cy="5620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74303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7C97D0-AEC6-4F3B-81E1-5EA4FDCF5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exam logistics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829BDC-311C-469C-B258-341049939E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Official exam time: May 13, 8-10am</a:t>
            </a:r>
          </a:p>
          <a:p>
            <a:r>
              <a:rPr lang="en-US" dirty="0"/>
              <a:t>Exam will be available on </a:t>
            </a:r>
            <a:r>
              <a:rPr lang="en-US" dirty="0" err="1"/>
              <a:t>Gradescope</a:t>
            </a:r>
            <a:r>
              <a:rPr lang="en-US" dirty="0"/>
              <a:t> from noon on May 12 until noon on May 13</a:t>
            </a:r>
          </a:p>
          <a:p>
            <a:pPr lvl="1"/>
            <a:r>
              <a:rPr lang="en-US" dirty="0"/>
              <a:t>Once you take the exam, no communication with other students until noon on May 13</a:t>
            </a:r>
          </a:p>
          <a:p>
            <a:r>
              <a:rPr lang="en-US" dirty="0"/>
              <a:t>Exam itself is 120 minutes</a:t>
            </a:r>
          </a:p>
          <a:p>
            <a:pPr lvl="1"/>
            <a:r>
              <a:rPr lang="en-US" dirty="0"/>
              <a:t>Plus 5 minutes to print, 15 minutes to scan</a:t>
            </a:r>
          </a:p>
          <a:p>
            <a:pPr lvl="1"/>
            <a:r>
              <a:rPr lang="en-US" dirty="0"/>
              <a:t>Will be enforced by </a:t>
            </a:r>
            <a:r>
              <a:rPr lang="en-US" dirty="0" err="1"/>
              <a:t>Gradescope</a:t>
            </a:r>
            <a:endParaRPr lang="en-US" dirty="0"/>
          </a:p>
          <a:p>
            <a:r>
              <a:rPr lang="en-US" dirty="0"/>
              <a:t>Students with ADS accommodations should email me to make arrangements</a:t>
            </a:r>
          </a:p>
        </p:txBody>
      </p:sp>
    </p:spTree>
    <p:extLst>
      <p:ext uri="{BB962C8B-B14F-4D97-AF65-F5344CB8AC3E}">
        <p14:creationId xmlns:p14="http://schemas.microsoft.com/office/powerpoint/2010/main" val="30596191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D195219-76B5-4D63-9170-E0AD9D572E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524000"/>
            <a:ext cx="8070296" cy="3493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78325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“Web of trust”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Obtain public keys </a:t>
            </a:r>
            <a:r>
              <a:rPr lang="en-US" i="1" dirty="0"/>
              <a:t>in person</a:t>
            </a:r>
          </a:p>
          <a:p>
            <a:pPr lvl="1"/>
            <a:r>
              <a:rPr lang="en-US" dirty="0"/>
              <a:t>“Key-signing parties”</a:t>
            </a:r>
          </a:p>
          <a:p>
            <a:pPr lvl="1"/>
            <a:endParaRPr lang="en-US" dirty="0"/>
          </a:p>
          <a:p>
            <a:r>
              <a:rPr lang="en-US" dirty="0"/>
              <a:t>Obtain “certificates” on your public key from people who know you</a:t>
            </a:r>
          </a:p>
          <a:p>
            <a:endParaRPr lang="en-US" dirty="0"/>
          </a:p>
          <a:p>
            <a:r>
              <a:rPr lang="en-US" dirty="0"/>
              <a:t>If A knows </a:t>
            </a:r>
            <a:r>
              <a:rPr lang="en-US" dirty="0" err="1"/>
              <a:t>pk</a:t>
            </a:r>
            <a:r>
              <a:rPr lang="en-US" baseline="-25000" dirty="0" err="1"/>
              <a:t>B</a:t>
            </a:r>
            <a:r>
              <a:rPr lang="en-US" dirty="0"/>
              <a:t>, and B issued a certificate for C, then C can send that certificate to A</a:t>
            </a:r>
          </a:p>
          <a:p>
            <a:pPr lvl="1"/>
            <a:r>
              <a:rPr lang="en-US" dirty="0"/>
              <a:t>What trust assumptions are being made here?</a:t>
            </a:r>
          </a:p>
        </p:txBody>
      </p:sp>
    </p:spTree>
    <p:extLst>
      <p:ext uri="{BB962C8B-B14F-4D97-AF65-F5344CB8AC3E}">
        <p14:creationId xmlns:p14="http://schemas.microsoft.com/office/powerpoint/2010/main" val="4139118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 repository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Store certificates in a central repository</a:t>
            </a:r>
          </a:p>
          <a:p>
            <a:pPr lvl="1"/>
            <a:r>
              <a:rPr lang="en-US" dirty="0"/>
              <a:t>E.g., OpenPGP </a:t>
            </a:r>
            <a:r>
              <a:rPr lang="en-US" dirty="0" err="1"/>
              <a:t>keyserver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To find Alice’s public key</a:t>
            </a:r>
          </a:p>
          <a:p>
            <a:pPr lvl="1"/>
            <a:r>
              <a:rPr lang="en-US" dirty="0"/>
              <a:t>Get all public keys for “Alice,” along with certificates on those keys</a:t>
            </a:r>
          </a:p>
          <a:p>
            <a:pPr lvl="1"/>
            <a:r>
              <a:rPr lang="en-US" dirty="0"/>
              <a:t>Look for a certificate signed by someone you trust whose public key you already have</a:t>
            </a:r>
          </a:p>
        </p:txBody>
      </p:sp>
    </p:spTree>
    <p:extLst>
      <p:ext uri="{BB962C8B-B14F-4D97-AF65-F5344CB8AC3E}">
        <p14:creationId xmlns:p14="http://schemas.microsoft.com/office/powerpoint/2010/main" val="27300034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PKI in practice…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Does not work quite as well as in theory…</a:t>
            </a:r>
          </a:p>
          <a:p>
            <a:pPr lvl="1"/>
            <a:r>
              <a:rPr lang="en-US" dirty="0"/>
              <a:t>Proliferation of root CAs</a:t>
            </a:r>
          </a:p>
          <a:p>
            <a:pPr lvl="2"/>
            <a:r>
              <a:rPr lang="en-US" dirty="0"/>
              <a:t>Compromises of CAs</a:t>
            </a:r>
          </a:p>
          <a:p>
            <a:pPr lvl="1"/>
            <a:r>
              <a:rPr lang="en-US" dirty="0"/>
              <a:t>Revocation can be difficult</a:t>
            </a:r>
          </a:p>
          <a:p>
            <a:pPr lvl="1"/>
            <a:r>
              <a:rPr lang="en-US" dirty="0"/>
              <a:t>Users/browsers may not verify certificates properly</a:t>
            </a:r>
          </a:p>
        </p:txBody>
      </p:sp>
    </p:spTree>
    <p:extLst>
      <p:ext uri="{BB962C8B-B14F-4D97-AF65-F5344CB8AC3E}">
        <p14:creationId xmlns:p14="http://schemas.microsoft.com/office/powerpoint/2010/main" val="790529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SSL/TLS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How can you securely send your credit card number to Amazon?</a:t>
            </a:r>
          </a:p>
          <a:p>
            <a:endParaRPr lang="en-US" dirty="0"/>
          </a:p>
          <a:p>
            <a:r>
              <a:rPr lang="en-US" dirty="0"/>
              <a:t>SSL/TLS</a:t>
            </a:r>
          </a:p>
          <a:p>
            <a:pPr lvl="1"/>
            <a:r>
              <a:rPr lang="en-US" dirty="0"/>
              <a:t>Secure Socket Layer (Netscape, mid-’90s)</a:t>
            </a:r>
          </a:p>
          <a:p>
            <a:pPr lvl="1"/>
            <a:r>
              <a:rPr lang="en-US" dirty="0"/>
              <a:t>Transport Layer Security </a:t>
            </a:r>
          </a:p>
          <a:p>
            <a:pPr lvl="2"/>
            <a:r>
              <a:rPr lang="en-US" dirty="0"/>
              <a:t>TLS 1.0 (1999)</a:t>
            </a:r>
          </a:p>
          <a:p>
            <a:pPr lvl="2"/>
            <a:r>
              <a:rPr lang="en-US" dirty="0"/>
              <a:t>TLS 1.2 (2008)</a:t>
            </a:r>
          </a:p>
          <a:p>
            <a:pPr lvl="2"/>
            <a:r>
              <a:rPr lang="en-US" dirty="0"/>
              <a:t>TLS 1.3 (2018)</a:t>
            </a:r>
          </a:p>
          <a:p>
            <a:pPr lvl="1"/>
            <a:r>
              <a:rPr lang="en-US" dirty="0"/>
              <a:t>Used by every web browser for https connections</a:t>
            </a:r>
          </a:p>
        </p:txBody>
      </p:sp>
    </p:spTree>
    <p:extLst>
      <p:ext uri="{BB962C8B-B14F-4D97-AF65-F5344CB8AC3E}">
        <p14:creationId xmlns:p14="http://schemas.microsoft.com/office/powerpoint/2010/main" val="2185916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TLS 1.3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Goals</a:t>
            </a:r>
          </a:p>
          <a:p>
            <a:pPr lvl="1"/>
            <a:r>
              <a:rPr lang="en-US" dirty="0"/>
              <a:t>Understand (at a high level) a real-world crypto protocol</a:t>
            </a:r>
          </a:p>
          <a:p>
            <a:pPr lvl="1"/>
            <a:r>
              <a:rPr lang="en-US" dirty="0"/>
              <a:t>Pull together everything learned in this course</a:t>
            </a:r>
          </a:p>
          <a:p>
            <a:pPr lvl="1"/>
            <a:endParaRPr lang="en-US" dirty="0"/>
          </a:p>
          <a:p>
            <a:r>
              <a:rPr lang="en-US" dirty="0"/>
              <a:t>Not goals</a:t>
            </a:r>
          </a:p>
          <a:p>
            <a:pPr lvl="1"/>
            <a:r>
              <a:rPr lang="en-US" dirty="0"/>
              <a:t>Understanding low-level details/implementation</a:t>
            </a:r>
          </a:p>
          <a:p>
            <a:pPr lvl="1"/>
            <a:r>
              <a:rPr lang="en-US" dirty="0"/>
              <a:t>Defining or proving security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2660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TLS 1.3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Two phases</a:t>
            </a:r>
          </a:p>
          <a:p>
            <a:pPr lvl="1"/>
            <a:r>
              <a:rPr lang="en-US" dirty="0"/>
              <a:t>Handshake protocol</a:t>
            </a:r>
          </a:p>
          <a:p>
            <a:pPr lvl="2"/>
            <a:r>
              <a:rPr lang="en-US" dirty="0"/>
              <a:t>Establish shared keys between two entities</a:t>
            </a:r>
          </a:p>
          <a:p>
            <a:pPr lvl="2"/>
            <a:r>
              <a:rPr lang="en-US" dirty="0"/>
              <a:t>Server-to-client authentication only</a:t>
            </a:r>
          </a:p>
          <a:p>
            <a:pPr lvl="1"/>
            <a:r>
              <a:rPr lang="en-US" dirty="0"/>
              <a:t>Record-layer protocol</a:t>
            </a:r>
          </a:p>
          <a:p>
            <a:pPr lvl="2"/>
            <a:r>
              <a:rPr lang="en-US" dirty="0"/>
              <a:t>Use shared keys for secure communication</a:t>
            </a:r>
          </a:p>
          <a:p>
            <a:endParaRPr lang="en-US" dirty="0"/>
          </a:p>
          <a:p>
            <a:r>
              <a:rPr lang="en-US" dirty="0"/>
              <a:t>Note: high-level details only</a:t>
            </a:r>
          </a:p>
          <a:p>
            <a:pPr lvl="1"/>
            <a:r>
              <a:rPr lang="en-US" dirty="0"/>
              <a:t>Actual implementation is (even) more complex</a:t>
            </a:r>
          </a:p>
        </p:txBody>
      </p:sp>
    </p:spTree>
    <p:extLst>
      <p:ext uri="{BB962C8B-B14F-4D97-AF65-F5344CB8AC3E}">
        <p14:creationId xmlns:p14="http://schemas.microsoft.com/office/powerpoint/2010/main" val="367432338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Handshake protocol</a:t>
            </a:r>
          </a:p>
        </p:txBody>
      </p:sp>
      <p:pic>
        <p:nvPicPr>
          <p:cNvPr id="4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143000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Bank building - dollar sign by vokimon - Icon for a neoclasical bank building with marble columns. This version has a dollar sign at the 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1295400"/>
            <a:ext cx="1524002" cy="1232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838200" y="2590800"/>
            <a:ext cx="7136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pk</a:t>
            </a:r>
            <a:r>
              <a:rPr lang="en-US" sz="2400" baseline="-25000" dirty="0" err="1"/>
              <a:t>CA</a:t>
            </a:r>
            <a:endParaRPr lang="en-US" sz="2400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2514600" y="2209800"/>
            <a:ext cx="40386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895600" y="1752600"/>
            <a:ext cx="32671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https://bank.com, </a:t>
            </a:r>
            <a:r>
              <a:rPr lang="en-US" sz="2400" dirty="0" err="1"/>
              <a:t>g</a:t>
            </a:r>
            <a:r>
              <a:rPr lang="en-US" sz="2400" baseline="30000" dirty="0" err="1"/>
              <a:t>x</a:t>
            </a:r>
            <a:r>
              <a:rPr lang="en-US" sz="2400" dirty="0"/>
              <a:t>, N</a:t>
            </a:r>
            <a:r>
              <a:rPr lang="en-US" sz="2400" baseline="-25000" dirty="0"/>
              <a:t>C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6644997" y="2635184"/>
            <a:ext cx="23711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sk</a:t>
            </a:r>
            <a:r>
              <a:rPr lang="en-US" sz="2400" dirty="0"/>
              <a:t>, </a:t>
            </a:r>
            <a:r>
              <a:rPr lang="en-US" sz="2400" dirty="0" err="1"/>
              <a:t>pk</a:t>
            </a:r>
            <a:r>
              <a:rPr lang="en-US" sz="2400" dirty="0"/>
              <a:t>, </a:t>
            </a:r>
            <a:r>
              <a:rPr lang="en-US" sz="2400" dirty="0" err="1"/>
              <a:t>cert</a:t>
            </a:r>
            <a:r>
              <a:rPr lang="en-US" sz="2400" baseline="-25000" dirty="0" err="1"/>
              <a:t>CA</a:t>
            </a:r>
            <a:r>
              <a:rPr lang="en-US" sz="2400" baseline="-25000" dirty="0" err="1">
                <a:sym typeface="Symbol"/>
              </a:rPr>
              <a:t>Bank</a:t>
            </a:r>
            <a:endParaRPr lang="en-US" sz="2400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2514600" y="3008784"/>
            <a:ext cx="4038600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030286" y="2586335"/>
            <a:ext cx="8465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g</a:t>
            </a:r>
            <a:r>
              <a:rPr lang="en-US" sz="2400" baseline="30000" dirty="0" err="1"/>
              <a:t>y</a:t>
            </a:r>
            <a:r>
              <a:rPr lang="en-US" sz="2400" dirty="0"/>
              <a:t>, N</a:t>
            </a:r>
            <a:r>
              <a:rPr lang="en-US" sz="2400" baseline="-25000" dirty="0"/>
              <a:t>S</a:t>
            </a:r>
            <a:endParaRPr lang="en-US" sz="2400" dirty="0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2514600" y="4341168"/>
            <a:ext cx="4038600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514600" y="3881735"/>
            <a:ext cx="42035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 </a:t>
            </a:r>
            <a:r>
              <a:rPr lang="en-US" sz="2400" dirty="0">
                <a:sym typeface="Symbol" panose="05050102010706020507" pitchFamily="18" charset="2"/>
              </a:rPr>
              <a:t> </a:t>
            </a:r>
            <a:r>
              <a:rPr lang="en-US" sz="2400" dirty="0" err="1"/>
              <a:t>Enc</a:t>
            </a:r>
            <a:r>
              <a:rPr lang="en-US" sz="2400" baseline="-25000" dirty="0" err="1"/>
              <a:t>k’</a:t>
            </a:r>
            <a:r>
              <a:rPr lang="en-US" sz="2000" baseline="-40000" dirty="0" err="1"/>
              <a:t>S</a:t>
            </a:r>
            <a:r>
              <a:rPr lang="en-US" sz="2400" dirty="0"/>
              <a:t>(</a:t>
            </a:r>
            <a:r>
              <a:rPr lang="en-US" sz="2400" dirty="0" err="1"/>
              <a:t>Sign</a:t>
            </a:r>
            <a:r>
              <a:rPr lang="en-US" sz="2400" baseline="-25000" dirty="0" err="1"/>
              <a:t>sk</a:t>
            </a:r>
            <a:r>
              <a:rPr lang="en-US" sz="2400" dirty="0"/>
              <a:t>(trans), pk, cert)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7038" y="4321314"/>
            <a:ext cx="287476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err="1"/>
              <a:t>mk</a:t>
            </a:r>
            <a:r>
              <a:rPr lang="en-US" sz="2000" dirty="0"/>
              <a:t> = (</a:t>
            </a:r>
            <a:r>
              <a:rPr lang="en-US" sz="2000" dirty="0" err="1"/>
              <a:t>g</a:t>
            </a:r>
            <a:r>
              <a:rPr lang="en-US" sz="2000" baseline="30000" dirty="0" err="1"/>
              <a:t>y</a:t>
            </a:r>
            <a:r>
              <a:rPr lang="en-US" sz="2000" dirty="0"/>
              <a:t>)</a:t>
            </a:r>
            <a:r>
              <a:rPr lang="en-US" sz="2000" baseline="30000" dirty="0"/>
              <a:t>x</a:t>
            </a:r>
            <a:endParaRPr lang="en-US" sz="2000" dirty="0"/>
          </a:p>
          <a:p>
            <a:pPr algn="ctr"/>
            <a:r>
              <a:rPr lang="en-US" sz="2000" dirty="0" err="1"/>
              <a:t>k</a:t>
            </a:r>
            <a:r>
              <a:rPr lang="en-US" sz="2000" baseline="-25000" dirty="0" err="1"/>
              <a:t>C</a:t>
            </a:r>
            <a:r>
              <a:rPr lang="en-US" sz="2000" dirty="0"/>
              <a:t>, </a:t>
            </a:r>
            <a:r>
              <a:rPr lang="en-US" sz="2000" dirty="0" err="1"/>
              <a:t>k’</a:t>
            </a:r>
            <a:r>
              <a:rPr lang="en-US" sz="2000" baseline="-25000" dirty="0" err="1"/>
              <a:t>C</a:t>
            </a:r>
            <a:r>
              <a:rPr lang="en-US" sz="2000" dirty="0"/>
              <a:t>, </a:t>
            </a:r>
            <a:r>
              <a:rPr lang="en-US" sz="2000" dirty="0" err="1"/>
              <a:t>k</a:t>
            </a:r>
            <a:r>
              <a:rPr lang="en-US" sz="2000" baseline="-25000" dirty="0" err="1"/>
              <a:t>S</a:t>
            </a:r>
            <a:r>
              <a:rPr lang="en-US" sz="2000" dirty="0"/>
              <a:t>, </a:t>
            </a:r>
            <a:r>
              <a:rPr lang="en-US" sz="2000" dirty="0" err="1"/>
              <a:t>k’</a:t>
            </a:r>
            <a:r>
              <a:rPr lang="en-US" sz="2000" baseline="-25000" dirty="0" err="1"/>
              <a:t>S</a:t>
            </a:r>
            <a:r>
              <a:rPr lang="en-US" sz="2000" dirty="0"/>
              <a:t> = Derive(</a:t>
            </a:r>
            <a:r>
              <a:rPr lang="en-US" sz="2000" dirty="0" err="1"/>
              <a:t>mk</a:t>
            </a:r>
            <a:r>
              <a:rPr lang="en-US" sz="2000" dirty="0"/>
              <a:t>)</a:t>
            </a:r>
          </a:p>
          <a:p>
            <a:pPr algn="ctr"/>
            <a:r>
              <a:rPr lang="en-US" sz="2000" dirty="0">
                <a:sym typeface="Symbol" panose="05050102010706020507" pitchFamily="18" charset="2"/>
              </a:rPr>
              <a:t>(, pk, cert) = </a:t>
            </a:r>
            <a:r>
              <a:rPr lang="en-US" sz="2000" dirty="0" err="1">
                <a:sym typeface="Symbol" panose="05050102010706020507" pitchFamily="18" charset="2"/>
              </a:rPr>
              <a:t>Dec</a:t>
            </a:r>
            <a:r>
              <a:rPr lang="en-US" sz="2000" baseline="-25000" dirty="0" err="1"/>
              <a:t>k’</a:t>
            </a:r>
            <a:r>
              <a:rPr lang="en-US" baseline="-40000" dirty="0" err="1"/>
              <a:t>S</a:t>
            </a:r>
            <a:r>
              <a:rPr lang="en-US" sz="2000" dirty="0"/>
              <a:t>(c)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2514600" y="5749752"/>
            <a:ext cx="40386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657600" y="5257800"/>
            <a:ext cx="18567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Mac</a:t>
            </a:r>
            <a:r>
              <a:rPr lang="en-US" sz="2400" baseline="-25000" dirty="0" err="1"/>
              <a:t>k’</a:t>
            </a:r>
            <a:r>
              <a:rPr lang="en-US" sz="2000" baseline="-40000" dirty="0" err="1"/>
              <a:t>C</a:t>
            </a:r>
            <a:r>
              <a:rPr lang="en-US" sz="2400" dirty="0"/>
              <a:t>(trans’)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028222" y="5253335"/>
            <a:ext cx="10123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Verify!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288873" y="3276600"/>
            <a:ext cx="287476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err="1"/>
              <a:t>mk</a:t>
            </a:r>
            <a:r>
              <a:rPr lang="en-US" sz="2000" dirty="0"/>
              <a:t> = (</a:t>
            </a:r>
            <a:r>
              <a:rPr lang="en-US" sz="2000" dirty="0" err="1"/>
              <a:t>g</a:t>
            </a:r>
            <a:r>
              <a:rPr lang="en-US" sz="2000" baseline="30000" dirty="0" err="1"/>
              <a:t>x</a:t>
            </a:r>
            <a:r>
              <a:rPr lang="en-US" sz="2000" dirty="0"/>
              <a:t>)</a:t>
            </a:r>
            <a:r>
              <a:rPr lang="en-US" sz="2000" baseline="30000" dirty="0"/>
              <a:t>y</a:t>
            </a:r>
            <a:endParaRPr lang="en-US" sz="2000" dirty="0"/>
          </a:p>
          <a:p>
            <a:pPr algn="ctr"/>
            <a:r>
              <a:rPr lang="en-US" sz="2000" dirty="0" err="1"/>
              <a:t>k</a:t>
            </a:r>
            <a:r>
              <a:rPr lang="en-US" sz="2000" baseline="-25000" dirty="0" err="1"/>
              <a:t>C</a:t>
            </a:r>
            <a:r>
              <a:rPr lang="en-US" sz="2000" dirty="0"/>
              <a:t>, </a:t>
            </a:r>
            <a:r>
              <a:rPr lang="en-US" sz="2000" dirty="0" err="1"/>
              <a:t>k’</a:t>
            </a:r>
            <a:r>
              <a:rPr lang="en-US" sz="2000" baseline="-25000" dirty="0" err="1"/>
              <a:t>C</a:t>
            </a:r>
            <a:r>
              <a:rPr lang="en-US" sz="2000" dirty="0"/>
              <a:t>, </a:t>
            </a:r>
            <a:r>
              <a:rPr lang="en-US" sz="2000" dirty="0" err="1"/>
              <a:t>k</a:t>
            </a:r>
            <a:r>
              <a:rPr lang="en-US" sz="2000" baseline="-25000" dirty="0" err="1"/>
              <a:t>S</a:t>
            </a:r>
            <a:r>
              <a:rPr lang="en-US" sz="2000" dirty="0"/>
              <a:t>, </a:t>
            </a:r>
            <a:r>
              <a:rPr lang="en-US" sz="2000" dirty="0" err="1"/>
              <a:t>k’</a:t>
            </a:r>
            <a:r>
              <a:rPr lang="en-US" sz="2000" baseline="-25000" dirty="0" err="1"/>
              <a:t>S</a:t>
            </a:r>
            <a:r>
              <a:rPr lang="en-US" sz="2000" dirty="0"/>
              <a:t> = Derive(</a:t>
            </a:r>
            <a:r>
              <a:rPr lang="en-US" sz="2000" dirty="0" err="1"/>
              <a:t>mk</a:t>
            </a:r>
            <a:r>
              <a:rPr lang="en-US" sz="2000" dirty="0"/>
              <a:t>)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760007" y="5786735"/>
            <a:ext cx="10123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Verify!</a:t>
            </a:r>
          </a:p>
        </p:txBody>
      </p:sp>
    </p:spTree>
    <p:extLst>
      <p:ext uri="{BB962C8B-B14F-4D97-AF65-F5344CB8AC3E}">
        <p14:creationId xmlns:p14="http://schemas.microsoft.com/office/powerpoint/2010/main" val="1381504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  <p:bldP spid="19" grpId="0"/>
      <p:bldP spid="17" grpId="0"/>
      <p:bldP spid="24" grpId="0"/>
      <p:bldP spid="22" grpId="0"/>
      <p:bldP spid="26" grpId="0"/>
      <p:bldP spid="27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Record-layer protocol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Parties now share </a:t>
            </a:r>
            <a:r>
              <a:rPr lang="en-US" i="1" dirty="0"/>
              <a:t>session keys </a:t>
            </a:r>
            <a:r>
              <a:rPr lang="en-US" dirty="0" err="1"/>
              <a:t>k</a:t>
            </a:r>
            <a:r>
              <a:rPr lang="en-US" baseline="-25000" dirty="0" err="1"/>
              <a:t>C</a:t>
            </a:r>
            <a:r>
              <a:rPr lang="en-US" dirty="0"/>
              <a:t>, </a:t>
            </a:r>
            <a:r>
              <a:rPr lang="en-US" dirty="0" err="1"/>
              <a:t>k</a:t>
            </a:r>
            <a:r>
              <a:rPr lang="en-US" baseline="-25000" dirty="0" err="1"/>
              <a:t>S</a:t>
            </a:r>
            <a:endParaRPr lang="en-US" dirty="0"/>
          </a:p>
          <a:p>
            <a:r>
              <a:rPr lang="en-US" dirty="0"/>
              <a:t>Client uses </a:t>
            </a:r>
            <a:r>
              <a:rPr lang="en-US" dirty="0" err="1"/>
              <a:t>k</a:t>
            </a:r>
            <a:r>
              <a:rPr lang="en-US" baseline="-25000" dirty="0" err="1"/>
              <a:t>C</a:t>
            </a:r>
            <a:r>
              <a:rPr lang="en-US" dirty="0"/>
              <a:t> for authenticated encryption of all messages it sends</a:t>
            </a:r>
          </a:p>
          <a:p>
            <a:r>
              <a:rPr lang="en-US" dirty="0"/>
              <a:t>Server uses </a:t>
            </a:r>
            <a:r>
              <a:rPr lang="en-US" dirty="0" err="1"/>
              <a:t>k</a:t>
            </a:r>
            <a:r>
              <a:rPr lang="en-US" baseline="-25000" dirty="0" err="1"/>
              <a:t>S</a:t>
            </a:r>
            <a:r>
              <a:rPr lang="en-US" dirty="0"/>
              <a:t> for authenticated encryption of all messages it sends</a:t>
            </a:r>
          </a:p>
          <a:p>
            <a:pPr lvl="1"/>
            <a:r>
              <a:rPr lang="en-US" dirty="0"/>
              <a:t>Prevents reflection attacks</a:t>
            </a:r>
          </a:p>
          <a:p>
            <a:r>
              <a:rPr lang="en-US" dirty="0"/>
              <a:t>Sequence numbers used to prevent replay attacks</a:t>
            </a:r>
          </a:p>
        </p:txBody>
      </p:sp>
    </p:spTree>
    <p:extLst>
      <p:ext uri="{BB962C8B-B14F-4D97-AF65-F5344CB8AC3E}">
        <p14:creationId xmlns:p14="http://schemas.microsoft.com/office/powerpoint/2010/main" val="3246215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4D6F59-3F3D-4877-8419-E2589ECC4B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exam logistics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311AFF-061A-4996-8433-DE257C845F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83160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Exam will cover material through Thursday, May 5</a:t>
            </a:r>
          </a:p>
          <a:p>
            <a:pPr lvl="1"/>
            <a:r>
              <a:rPr lang="en-US" dirty="0"/>
              <a:t>Covers entire semester, focus on material since midterm</a:t>
            </a:r>
          </a:p>
          <a:p>
            <a:r>
              <a:rPr lang="en-US" dirty="0"/>
              <a:t>Exam is open-book/open-notes</a:t>
            </a:r>
          </a:p>
          <a:p>
            <a:pPr lvl="1"/>
            <a:r>
              <a:rPr lang="en-US" dirty="0"/>
              <a:t>No communication with anyone during the exam</a:t>
            </a:r>
          </a:p>
          <a:p>
            <a:pPr lvl="1"/>
            <a:r>
              <a:rPr lang="en-US" dirty="0"/>
              <a:t>No Internet/</a:t>
            </a:r>
            <a:r>
              <a:rPr lang="en-US" dirty="0" err="1"/>
              <a:t>WiFi</a:t>
            </a:r>
            <a:r>
              <a:rPr lang="en-US" dirty="0"/>
              <a:t>/cellular access during the exam</a:t>
            </a:r>
          </a:p>
          <a:p>
            <a:pPr lvl="2"/>
            <a:r>
              <a:rPr lang="en-US" dirty="0"/>
              <a:t>If something is unclear, explain your understanding of the question</a:t>
            </a:r>
          </a:p>
          <a:p>
            <a:r>
              <a:rPr lang="en-US" dirty="0"/>
              <a:t>Suggestions</a:t>
            </a:r>
          </a:p>
          <a:p>
            <a:pPr lvl="1"/>
            <a:r>
              <a:rPr lang="en-US" dirty="0"/>
              <a:t>Use one sheet of paper per question so you can work on parts of different problems</a:t>
            </a:r>
          </a:p>
          <a:p>
            <a:pPr lvl="1"/>
            <a:r>
              <a:rPr lang="en-US" dirty="0"/>
              <a:t>Skim entire exam before starting</a:t>
            </a:r>
          </a:p>
          <a:p>
            <a:pPr lvl="1"/>
            <a:r>
              <a:rPr lang="en-US" dirty="0"/>
              <a:t>Intended to be easy -- be concise rather than exhaustive</a:t>
            </a:r>
          </a:p>
          <a:p>
            <a:pPr lvl="1"/>
            <a:r>
              <a:rPr lang="en-US" dirty="0"/>
              <a:t>Maximize points if you are running out of time</a:t>
            </a:r>
          </a:p>
        </p:txBody>
      </p:sp>
    </p:spTree>
    <p:extLst>
      <p:ext uri="{BB962C8B-B14F-4D97-AF65-F5344CB8AC3E}">
        <p14:creationId xmlns:p14="http://schemas.microsoft.com/office/powerpoint/2010/main" val="18216821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5908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tx1"/>
                </a:solidFill>
              </a:rPr>
              <a:t>Final review</a:t>
            </a:r>
          </a:p>
        </p:txBody>
      </p:sp>
    </p:spTree>
    <p:extLst>
      <p:ext uri="{BB962C8B-B14F-4D97-AF65-F5344CB8AC3E}">
        <p14:creationId xmlns:p14="http://schemas.microsoft.com/office/powerpoint/2010/main" val="7294259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 we covered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5299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Defining security</a:t>
            </a:r>
          </a:p>
          <a:p>
            <a:pPr lvl="1"/>
            <a:r>
              <a:rPr lang="en-US" dirty="0"/>
              <a:t>E.g., for private-key encryption: perfect secrecy, EAV-security, CPA-security, CCA-security</a:t>
            </a:r>
          </a:p>
          <a:p>
            <a:r>
              <a:rPr lang="en-US" dirty="0"/>
              <a:t>Security definitions will be tested</a:t>
            </a:r>
          </a:p>
          <a:p>
            <a:pPr lvl="1"/>
            <a:r>
              <a:rPr lang="en-US" dirty="0"/>
              <a:t>You should be able to write pseudocode and give analysis showing that some scheme is insecure because it does </a:t>
            </a:r>
            <a:r>
              <a:rPr lang="en-US" i="1" dirty="0"/>
              <a:t>not</a:t>
            </a:r>
            <a:r>
              <a:rPr lang="en-US" dirty="0"/>
              <a:t> satisfy a given definition</a:t>
            </a:r>
          </a:p>
          <a:p>
            <a:r>
              <a:rPr lang="en-US" dirty="0"/>
              <a:t>Assumptions</a:t>
            </a:r>
          </a:p>
          <a:p>
            <a:pPr lvl="1"/>
            <a:r>
              <a:rPr lang="en-US" dirty="0"/>
              <a:t>Primitives (PRGs/stream ciphers, PRPs/block ciphers, hash functions) and instantiations (AES, SHA-256, …)</a:t>
            </a:r>
          </a:p>
          <a:p>
            <a:pPr lvl="1"/>
            <a:r>
              <a:rPr lang="en-US" dirty="0"/>
              <a:t>Number-theoretic assumptions</a:t>
            </a:r>
          </a:p>
          <a:p>
            <a:r>
              <a:rPr lang="en-US" dirty="0"/>
              <a:t>Proofs</a:t>
            </a:r>
          </a:p>
        </p:txBody>
      </p:sp>
    </p:spTree>
    <p:extLst>
      <p:ext uri="{BB962C8B-B14F-4D97-AF65-F5344CB8AC3E}">
        <p14:creationId xmlns:p14="http://schemas.microsoft.com/office/powerpoint/2010/main" val="10262764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 we covered, 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Private-key encryption</a:t>
            </a:r>
          </a:p>
          <a:p>
            <a:r>
              <a:rPr lang="en-US" dirty="0"/>
              <a:t>Message authentication codes</a:t>
            </a:r>
          </a:p>
          <a:p>
            <a:r>
              <a:rPr lang="en-US" dirty="0"/>
              <a:t>Hash functions and applications</a:t>
            </a:r>
          </a:p>
          <a:p>
            <a:r>
              <a:rPr lang="en-US" dirty="0"/>
              <a:t>Constructions of:</a:t>
            </a:r>
          </a:p>
          <a:p>
            <a:pPr lvl="1"/>
            <a:r>
              <a:rPr lang="en-US" dirty="0"/>
              <a:t>Stream ciphers (LFSRs)</a:t>
            </a:r>
          </a:p>
          <a:p>
            <a:pPr lvl="1"/>
            <a:r>
              <a:rPr lang="en-US" dirty="0"/>
              <a:t>Block ciphers (SPNs, </a:t>
            </a:r>
            <a:r>
              <a:rPr lang="en-US" dirty="0" err="1"/>
              <a:t>Feistel</a:t>
            </a:r>
            <a:r>
              <a:rPr lang="en-US" dirty="0"/>
              <a:t> networks)</a:t>
            </a:r>
          </a:p>
          <a:p>
            <a:pPr lvl="1"/>
            <a:r>
              <a:rPr lang="en-US" dirty="0"/>
              <a:t>Hash functions (Davies-Meyer, </a:t>
            </a:r>
            <a:r>
              <a:rPr lang="en-US" dirty="0" err="1"/>
              <a:t>Merkle-Damgard</a:t>
            </a:r>
            <a:r>
              <a:rPr lang="en-US" dirty="0"/>
              <a:t>)</a:t>
            </a:r>
          </a:p>
          <a:p>
            <a:r>
              <a:rPr lang="en-US" dirty="0"/>
              <a:t>Generic attacks on hash functions, block ciphers, etc.</a:t>
            </a:r>
          </a:p>
        </p:txBody>
      </p:sp>
    </p:spTree>
    <p:extLst>
      <p:ext uri="{BB962C8B-B14F-4D97-AF65-F5344CB8AC3E}">
        <p14:creationId xmlns:p14="http://schemas.microsoft.com/office/powerpoint/2010/main" val="30933992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 we covered, II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Number theory/group theory</a:t>
            </a:r>
          </a:p>
          <a:p>
            <a:r>
              <a:rPr lang="en-US" dirty="0"/>
              <a:t>RSA assumption, </a:t>
            </a:r>
            <a:r>
              <a:rPr lang="en-US" dirty="0" err="1"/>
              <a:t>dlog</a:t>
            </a:r>
            <a:r>
              <a:rPr lang="en-US" dirty="0"/>
              <a:t> assumption, DH assumptions</a:t>
            </a:r>
          </a:p>
          <a:p>
            <a:r>
              <a:rPr lang="en-US" dirty="0" err="1"/>
              <a:t>Diffie</a:t>
            </a:r>
            <a:r>
              <a:rPr lang="en-US" dirty="0"/>
              <a:t>-Hellman key exchange</a:t>
            </a:r>
          </a:p>
          <a:p>
            <a:r>
              <a:rPr lang="en-US" dirty="0"/>
              <a:t>Public-key encryption</a:t>
            </a:r>
          </a:p>
          <a:p>
            <a:r>
              <a:rPr lang="en-US" dirty="0"/>
              <a:t>Digital signatures</a:t>
            </a:r>
          </a:p>
        </p:txBody>
      </p:sp>
    </p:spTree>
    <p:extLst>
      <p:ext uri="{BB962C8B-B14F-4D97-AF65-F5344CB8AC3E}">
        <p14:creationId xmlns:p14="http://schemas.microsoft.com/office/powerpoint/2010/main" val="38975768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Understand real-world crypto</a:t>
            </a:r>
          </a:p>
          <a:p>
            <a:pPr lvl="1"/>
            <a:r>
              <a:rPr lang="en-US" dirty="0"/>
              <a:t>Almost everything we have covered in class is used in practice, or is the basis for something used in practice</a:t>
            </a:r>
          </a:p>
          <a:p>
            <a:pPr lvl="1"/>
            <a:r>
              <a:rPr lang="en-US" dirty="0"/>
              <a:t>Know when to use different schemes</a:t>
            </a:r>
          </a:p>
          <a:p>
            <a:pPr lvl="1"/>
            <a:r>
              <a:rPr lang="en-US" dirty="0"/>
              <a:t>Understand the formal guarantees that different schemes provide</a:t>
            </a:r>
          </a:p>
          <a:p>
            <a:r>
              <a:rPr lang="en-US" dirty="0"/>
              <a:t>To make sure you understand a scheme, ask yourself if you could implement it</a:t>
            </a:r>
          </a:p>
        </p:txBody>
      </p:sp>
    </p:spTree>
    <p:extLst>
      <p:ext uri="{BB962C8B-B14F-4D97-AF65-F5344CB8AC3E}">
        <p14:creationId xmlns:p14="http://schemas.microsoft.com/office/powerpoint/2010/main" val="3050658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5908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tx1"/>
                </a:solidFill>
              </a:rPr>
              <a:t>Public-key infrastructure (PKI)</a:t>
            </a:r>
          </a:p>
        </p:txBody>
      </p:sp>
    </p:spTree>
    <p:extLst>
      <p:ext uri="{BB962C8B-B14F-4D97-AF65-F5344CB8AC3E}">
        <p14:creationId xmlns:p14="http://schemas.microsoft.com/office/powerpoint/2010/main" val="16304452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9050">
          <a:solidFill>
            <a:schemeClr val="tx1"/>
          </a:solidFill>
          <a:tailEnd type="none"/>
        </a:ln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  <a:lnDef>
      <a:spPr>
        <a:ln w="1905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14859</TotalTime>
  <Words>1115</Words>
  <Application>Microsoft Office PowerPoint</Application>
  <PresentationFormat>On-screen Show (4:3)</PresentationFormat>
  <Paragraphs>176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1" baseType="lpstr">
      <vt:lpstr>Arial</vt:lpstr>
      <vt:lpstr>Calibri</vt:lpstr>
      <vt:lpstr>Office Theme</vt:lpstr>
      <vt:lpstr>Cryptography</vt:lpstr>
      <vt:lpstr>Final exam logistics</vt:lpstr>
      <vt:lpstr>Final exam logistics</vt:lpstr>
      <vt:lpstr>PowerPoint Presentation</vt:lpstr>
      <vt:lpstr>Topics we covered</vt:lpstr>
      <vt:lpstr>Topics we covered, I</vt:lpstr>
      <vt:lpstr>Topics we covered, II</vt:lpstr>
      <vt:lpstr>Goals</vt:lpstr>
      <vt:lpstr>PowerPoint Presentation</vt:lpstr>
      <vt:lpstr>Public-key distribution</vt:lpstr>
      <vt:lpstr>Public-key distribution</vt:lpstr>
      <vt:lpstr>Use signatures for secure key distribution!</vt:lpstr>
      <vt:lpstr>Use signatures for secure key distribution!</vt:lpstr>
      <vt:lpstr>Use signatures for secure key distribution!</vt:lpstr>
      <vt:lpstr>Certificate chains</vt:lpstr>
      <vt:lpstr>Chicken-and-egg problem?</vt:lpstr>
      <vt:lpstr>“Roots of trust”</vt:lpstr>
      <vt:lpstr>PowerPoint Presentation</vt:lpstr>
      <vt:lpstr>PowerPoint Presentation</vt:lpstr>
      <vt:lpstr>PowerPoint Presentation</vt:lpstr>
      <vt:lpstr>“Web of trust”</vt:lpstr>
      <vt:lpstr>Public repository</vt:lpstr>
      <vt:lpstr>PKI in practice…</vt:lpstr>
      <vt:lpstr>SSL/TLS</vt:lpstr>
      <vt:lpstr>TLS 1.3</vt:lpstr>
      <vt:lpstr>TLS 1.3</vt:lpstr>
      <vt:lpstr>Handshake protocol</vt:lpstr>
      <vt:lpstr>Record-layer protocol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jkatz</cp:lastModifiedBy>
  <cp:revision>1146</cp:revision>
  <dcterms:created xsi:type="dcterms:W3CDTF">2014-06-02T02:25:30Z</dcterms:created>
  <dcterms:modified xsi:type="dcterms:W3CDTF">2022-05-05T15:36:28Z</dcterms:modified>
</cp:coreProperties>
</file>