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18" r:id="rId2"/>
    <p:sldId id="410" r:id="rId3"/>
    <p:sldId id="411" r:id="rId4"/>
    <p:sldId id="412" r:id="rId5"/>
    <p:sldId id="415" r:id="rId6"/>
    <p:sldId id="416" r:id="rId7"/>
    <p:sldId id="417" r:id="rId8"/>
    <p:sldId id="435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20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abelian </a:t>
            </a:r>
            <a:r>
              <a:rPr lang="en-US" i="1" dirty="0"/>
              <a:t>group</a:t>
            </a:r>
            <a:r>
              <a:rPr lang="en-US" dirty="0"/>
              <a:t> is a set G and a binary operation ◦ defined on G such that:</a:t>
            </a:r>
          </a:p>
          <a:p>
            <a:pPr lvl="1"/>
            <a:r>
              <a:rPr lang="en-US" dirty="0"/>
              <a:t>(</a:t>
            </a:r>
            <a:r>
              <a:rPr lang="en-US" b="1" dirty="0"/>
              <a:t>Closure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is in G</a:t>
            </a:r>
            <a:endParaRPr lang="en-US" dirty="0"/>
          </a:p>
          <a:p>
            <a:pPr lvl="1"/>
            <a:r>
              <a:rPr lang="en-US" dirty="0"/>
              <a:t>There is an identity </a:t>
            </a:r>
            <a:r>
              <a:rPr lang="en-US" dirty="0" err="1"/>
              <a:t>e</a:t>
            </a:r>
            <a:r>
              <a:rPr lang="en-US" dirty="0" err="1">
                <a:sym typeface="Symbol"/>
              </a:rPr>
              <a:t>G</a:t>
            </a:r>
            <a:r>
              <a:rPr lang="en-US" dirty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e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=g for </a:t>
            </a:r>
            <a:r>
              <a:rPr lang="en-US" dirty="0" err="1">
                <a:sym typeface="Symbol"/>
              </a:rPr>
              <a:t>gG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Every </a:t>
            </a:r>
            <a:r>
              <a:rPr lang="en-US" dirty="0" err="1">
                <a:sym typeface="Symbol"/>
              </a:rPr>
              <a:t>gG</a:t>
            </a:r>
            <a:r>
              <a:rPr lang="en-US" dirty="0">
                <a:sym typeface="Symbol"/>
              </a:rPr>
              <a:t> has an inverse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h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= e</a:t>
            </a:r>
          </a:p>
          <a:p>
            <a:pPr lvl="1"/>
            <a:r>
              <a:rPr lang="en-US" dirty="0">
                <a:sym typeface="Symbol"/>
              </a:rPr>
              <a:t>(</a:t>
            </a:r>
            <a:r>
              <a:rPr lang="en-US" b="1" dirty="0">
                <a:sym typeface="Symbol"/>
              </a:rPr>
              <a:t>Associativity</a:t>
            </a:r>
            <a:r>
              <a:rPr lang="en-US" dirty="0">
                <a:sym typeface="Symbol"/>
              </a:rPr>
              <a:t>) For all f,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 f</a:t>
            </a:r>
            <a:r>
              <a:rPr lang="en-US" dirty="0"/>
              <a:t>◦(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) = (</a:t>
            </a:r>
            <a:r>
              <a:rPr lang="en-US" dirty="0" err="1">
                <a:sym typeface="Symbol"/>
              </a:rPr>
              <a:t>f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◦</a:t>
            </a:r>
            <a:r>
              <a:rPr lang="en-US" dirty="0">
                <a:sym typeface="Symbol"/>
              </a:rPr>
              <a:t>h </a:t>
            </a:r>
          </a:p>
          <a:p>
            <a:pPr lvl="1"/>
            <a:r>
              <a:rPr lang="en-US" dirty="0">
                <a:sym typeface="Symbol"/>
              </a:rPr>
              <a:t>(</a:t>
            </a:r>
            <a:r>
              <a:rPr lang="en-US" b="1" dirty="0" err="1">
                <a:sym typeface="Symbol"/>
              </a:rPr>
              <a:t>Commutativity</a:t>
            </a:r>
            <a:r>
              <a:rPr lang="en-US" dirty="0">
                <a:sym typeface="Symbol"/>
              </a:rPr>
              <a:t>) 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h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g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</a:t>
            </a:r>
            <a:r>
              <a:rPr lang="en-US" i="1" dirty="0">
                <a:sym typeface="Symbol"/>
              </a:rPr>
              <a:t>order</a:t>
            </a:r>
            <a:r>
              <a:rPr lang="en-US" dirty="0">
                <a:sym typeface="Symbol"/>
              </a:rPr>
              <a:t> of a finite group G is the number of elements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7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and non-examples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dirty="0"/>
              <a:t> under addition </a:t>
            </a:r>
          </a:p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dirty="0"/>
              <a:t> under multiplication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/>
              <a:t> under addition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/>
              <a:t> under multiplication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ℝ\{0}</a:t>
            </a:r>
            <a:r>
              <a:rPr lang="en-US" dirty="0"/>
              <a:t> under multiplication</a:t>
            </a:r>
          </a:p>
          <a:p>
            <a:r>
              <a:rPr lang="en-US" dirty="0"/>
              <a:t>{0,1}</a:t>
            </a:r>
            <a:r>
              <a:rPr lang="en-US" baseline="30000" dirty="0"/>
              <a:t>*</a:t>
            </a:r>
            <a:r>
              <a:rPr lang="en-US" dirty="0"/>
              <a:t> under concatenation</a:t>
            </a:r>
          </a:p>
          <a:p>
            <a:r>
              <a:rPr lang="en-US" dirty="0"/>
              <a:t>{0, 1}</a:t>
            </a:r>
            <a:r>
              <a:rPr lang="en-US" baseline="30000" dirty="0"/>
              <a:t>n</a:t>
            </a:r>
            <a:r>
              <a:rPr lang="en-US" dirty="0"/>
              <a:t> under bitwise XOR</a:t>
            </a:r>
          </a:p>
          <a:p>
            <a:r>
              <a:rPr lang="en-US" dirty="0"/>
              <a:t>2 x 2 real, invertible matrices under </a:t>
            </a:r>
            <a:r>
              <a:rPr lang="en-US" dirty="0" err="1"/>
              <a:t>mult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23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group operation can be written </a:t>
            </a:r>
            <a:r>
              <a:rPr lang="en-US" i="1" dirty="0"/>
              <a:t>additively</a:t>
            </a:r>
            <a:r>
              <a:rPr lang="en-US" dirty="0"/>
              <a:t> or </a:t>
            </a:r>
            <a:r>
              <a:rPr lang="en-US" i="1" dirty="0"/>
              <a:t>multiplicatively</a:t>
            </a:r>
          </a:p>
          <a:p>
            <a:pPr lvl="1"/>
            <a:r>
              <a:rPr lang="en-US" dirty="0"/>
              <a:t>I.e., instead of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, write </a:t>
            </a:r>
            <a:r>
              <a:rPr lang="en-US" dirty="0" err="1">
                <a:sym typeface="Symbol"/>
              </a:rPr>
              <a:t>g+h</a:t>
            </a:r>
            <a:r>
              <a:rPr lang="en-US" dirty="0">
                <a:sym typeface="Symbol"/>
              </a:rPr>
              <a:t> or </a:t>
            </a:r>
            <a:r>
              <a:rPr lang="en-US" dirty="0" err="1">
                <a:sym typeface="Symbol"/>
              </a:rPr>
              <a:t>gh</a:t>
            </a:r>
            <a:endParaRPr lang="en-US" dirty="0"/>
          </a:p>
          <a:p>
            <a:pPr lvl="1"/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imply that the group operation has anything to do with (integer) addition or multiplication</a:t>
            </a:r>
          </a:p>
          <a:p>
            <a:pPr lvl="1"/>
            <a:endParaRPr lang="en-US" dirty="0"/>
          </a:p>
          <a:p>
            <a:r>
              <a:rPr lang="en-US" dirty="0"/>
              <a:t>Identity denoted by 0 or 1, respectively</a:t>
            </a:r>
          </a:p>
          <a:p>
            <a:r>
              <a:rPr lang="en-US" dirty="0"/>
              <a:t>Inverse of g denoted by –g or g</a:t>
            </a:r>
            <a:r>
              <a:rPr lang="en-US" baseline="30000" dirty="0"/>
              <a:t>-1</a:t>
            </a:r>
            <a:r>
              <a:rPr lang="en-US" dirty="0"/>
              <a:t>, respectively</a:t>
            </a:r>
          </a:p>
          <a:p>
            <a:r>
              <a:rPr lang="en-US" dirty="0"/>
              <a:t>Group exponentiation: m</a:t>
            </a:r>
            <a:r>
              <a:rPr lang="en-US" dirty="0">
                <a:ea typeface="Cambria Math"/>
              </a:rPr>
              <a:t> · a or a</a:t>
            </a:r>
            <a:r>
              <a:rPr lang="en-US" baseline="30000" dirty="0">
                <a:ea typeface="Cambria Math"/>
              </a:rPr>
              <a:t>m</a:t>
            </a:r>
            <a:r>
              <a:rPr lang="en-US" dirty="0">
                <a:ea typeface="Cambria Math"/>
              </a:rPr>
              <a:t>,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4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Computations in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</a:t>
            </a:r>
            <a:r>
              <a:rPr lang="en-US" i="1" dirty="0"/>
              <a:t>computing </a:t>
            </a:r>
            <a:r>
              <a:rPr lang="en-US" dirty="0"/>
              <a:t>with groups, need to fix some representation of the group elements</a:t>
            </a:r>
          </a:p>
          <a:p>
            <a:pPr lvl="1"/>
            <a:r>
              <a:rPr lang="en-US" dirty="0"/>
              <a:t>Usually (but not always) some canonical representation</a:t>
            </a:r>
          </a:p>
          <a:p>
            <a:pPr lvl="1"/>
            <a:r>
              <a:rPr lang="en-US" dirty="0"/>
              <a:t>Usually want unique representation for each element</a:t>
            </a:r>
          </a:p>
          <a:p>
            <a:r>
              <a:rPr lang="en-US" dirty="0"/>
              <a:t>Must be possible to efficiently identify elements in the group</a:t>
            </a:r>
          </a:p>
          <a:p>
            <a:r>
              <a:rPr lang="en-US" dirty="0"/>
              <a:t>Must be possible to efficiently perform the group operation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</a:t>
            </a:r>
            <a:r>
              <a:rPr lang="en-US" dirty="0"/>
              <a:t>Group exponentiation can be computed efficiently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99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= {0, …, N-1} under addition modulo N</a:t>
            </a:r>
          </a:p>
          <a:p>
            <a:pPr lvl="1"/>
            <a:r>
              <a:rPr lang="en-US" dirty="0">
                <a:ea typeface="Cambria Math"/>
              </a:rPr>
              <a:t>Identity is 0</a:t>
            </a:r>
          </a:p>
          <a:p>
            <a:pPr lvl="1"/>
            <a:r>
              <a:rPr lang="en-US" dirty="0">
                <a:ea typeface="Cambria Math"/>
              </a:rPr>
              <a:t>Inverse of a is [-a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obvious</a:t>
            </a:r>
          </a:p>
          <a:p>
            <a:pPr lvl="1"/>
            <a:r>
              <a:rPr lang="en-US" dirty="0">
                <a:ea typeface="Cambria Math"/>
              </a:rPr>
              <a:t>Order N</a:t>
            </a:r>
          </a:p>
        </p:txBody>
      </p:sp>
    </p:spTree>
    <p:extLst>
      <p:ext uri="{BB962C8B-B14F-4D97-AF65-F5344CB8AC3E}">
        <p14:creationId xmlns:p14="http://schemas.microsoft.com/office/powerpoint/2010/main" val="156984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consider </a:t>
            </a:r>
            <a:r>
              <a:rPr lang="en-US" i="1" dirty="0"/>
              <a:t>multiplication</a:t>
            </a:r>
            <a:r>
              <a:rPr lang="en-US" dirty="0"/>
              <a:t> modulo N?</a:t>
            </a:r>
          </a:p>
          <a:p>
            <a:endParaRPr lang="en-US" dirty="0"/>
          </a:p>
          <a:p>
            <a:r>
              <a:rPr lang="en-US" dirty="0"/>
              <a:t>{0, …, N-1} is </a:t>
            </a:r>
            <a:r>
              <a:rPr lang="en-US" i="1" dirty="0"/>
              <a:t>not </a:t>
            </a:r>
            <a:r>
              <a:rPr lang="en-US" dirty="0"/>
              <a:t>a group under this operation!</a:t>
            </a:r>
          </a:p>
          <a:p>
            <a:pPr lvl="1"/>
            <a:r>
              <a:rPr lang="en-US" dirty="0"/>
              <a:t>0 has no inverse</a:t>
            </a:r>
          </a:p>
          <a:p>
            <a:pPr lvl="1"/>
            <a:r>
              <a:rPr lang="en-US" dirty="0"/>
              <a:t>Even if we exclude 0, there is, e.g., no inverse of 2 modulo 4</a:t>
            </a:r>
          </a:p>
        </p:txBody>
      </p:sp>
    </p:spTree>
    <p:extLst>
      <p:ext uri="{BB962C8B-B14F-4D97-AF65-F5344CB8AC3E}">
        <p14:creationId xmlns:p14="http://schemas.microsoft.com/office/powerpoint/2010/main" val="1508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instead the </a:t>
            </a:r>
            <a:r>
              <a:rPr lang="en-US" i="1" dirty="0"/>
              <a:t>invertible</a:t>
            </a:r>
            <a:r>
              <a:rPr lang="en-US" dirty="0"/>
              <a:t> elements modulo N, under multiplication modulo N</a:t>
            </a:r>
          </a:p>
          <a:p>
            <a:r>
              <a:rPr lang="en-US" dirty="0"/>
              <a:t>Define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= {0 &lt; x &lt; N : </a:t>
            </a:r>
            <a:r>
              <a:rPr lang="en-US" dirty="0" err="1">
                <a:ea typeface="Cambria Math"/>
              </a:rPr>
              <a:t>gcd</a:t>
            </a:r>
            <a:r>
              <a:rPr lang="en-US" dirty="0">
                <a:ea typeface="Cambria Math"/>
              </a:rPr>
              <a:t>(x, N) = 1}</a:t>
            </a:r>
          </a:p>
          <a:p>
            <a:pPr lvl="1"/>
            <a:r>
              <a:rPr lang="en-US" dirty="0">
                <a:ea typeface="Cambria Math"/>
              </a:rPr>
              <a:t>Closure</a:t>
            </a:r>
          </a:p>
          <a:p>
            <a:pPr lvl="1"/>
            <a:r>
              <a:rPr lang="en-US" dirty="0">
                <a:ea typeface="Cambria Math"/>
              </a:rPr>
              <a:t>Identity is 1</a:t>
            </a:r>
          </a:p>
          <a:p>
            <a:pPr lvl="1"/>
            <a:r>
              <a:rPr lang="en-US" dirty="0">
                <a:ea typeface="Cambria Math"/>
              </a:rPr>
              <a:t>Inverse of a is [a</a:t>
            </a:r>
            <a:r>
              <a:rPr lang="en-US" baseline="30000" dirty="0">
                <a:ea typeface="Cambria Math"/>
              </a:rPr>
              <a:t>-1</a:t>
            </a:r>
            <a:r>
              <a:rPr lang="en-US" dirty="0">
                <a:ea typeface="Cambria Math"/>
              </a:rPr>
              <a:t>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obvious</a:t>
            </a:r>
          </a:p>
        </p:txBody>
      </p:sp>
    </p:spTree>
    <p:extLst>
      <p:ext uri="{BB962C8B-B14F-4D97-AF65-F5344CB8AC3E}">
        <p14:creationId xmlns:p14="http://schemas.microsoft.com/office/powerpoint/2010/main" val="4283706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(N)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(N) = the number of invertible elements modulo 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           = 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1}|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           = 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29429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 is prime, then 1, 2, 3, …, p-1 are all invertible modulo p</a:t>
            </a:r>
          </a:p>
          <a:p>
            <a:pPr lvl="1"/>
            <a:r>
              <a:rPr lang="en-US" dirty="0">
                <a:sym typeface="Symbol"/>
              </a:rPr>
              <a:t>(p) = </a:t>
            </a:r>
            <a:r>
              <a:rPr lang="en-US" dirty="0">
                <a:ea typeface="Cambria Math"/>
              </a:rPr>
              <a:t>|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| = p-1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N=</a:t>
            </a:r>
            <a:r>
              <a:rPr lang="en-US" dirty="0" err="1"/>
              <a:t>pq</a:t>
            </a:r>
            <a:r>
              <a:rPr lang="en-US" dirty="0"/>
              <a:t> for p, q distinct primes, then the invertible elements are the integers from 1 to N-1 that are </a:t>
            </a:r>
            <a:r>
              <a:rPr lang="en-US" i="1" dirty="0"/>
              <a:t>not</a:t>
            </a:r>
            <a:r>
              <a:rPr lang="en-US" dirty="0"/>
              <a:t> multiples of p or q</a:t>
            </a:r>
          </a:p>
          <a:p>
            <a:pPr lvl="1"/>
            <a:r>
              <a:rPr lang="en-US" dirty="0">
                <a:sym typeface="Symbol"/>
              </a:rPr>
              <a:t>(N) = </a:t>
            </a:r>
            <a:r>
              <a:rPr lang="en-US" dirty="0"/>
              <a:t>|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|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2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Fermat’s little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m. Then for any g </a:t>
            </a:r>
            <a:r>
              <a:rPr lang="en-US" dirty="0">
                <a:sym typeface="Symbol"/>
              </a:rPr>
              <a:t> G, it holds that g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 = 1</a:t>
            </a:r>
          </a:p>
          <a:p>
            <a:pPr lvl="1"/>
            <a:r>
              <a:rPr lang="en-US" dirty="0">
                <a:sym typeface="Symbol"/>
              </a:rPr>
              <a:t>Proof (</a:t>
            </a:r>
            <a:r>
              <a:rPr lang="en-US" dirty="0" err="1">
                <a:sym typeface="Symbol"/>
              </a:rPr>
              <a:t>abelian</a:t>
            </a:r>
            <a:r>
              <a:rPr lang="en-US" dirty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8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Primes and divisibility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= </a:t>
            </a:r>
            <a:r>
              <a:rPr lang="en-US" dirty="0" err="1"/>
              <a:t>gcd</a:t>
            </a:r>
            <a:r>
              <a:rPr lang="en-US" dirty="0"/>
              <a:t>(a, b) if both:</a:t>
            </a:r>
          </a:p>
          <a:p>
            <a:pPr lvl="1"/>
            <a:r>
              <a:rPr lang="en-US" dirty="0"/>
              <a:t>d | a and d | b</a:t>
            </a:r>
          </a:p>
          <a:p>
            <a:pPr lvl="1"/>
            <a:r>
              <a:rPr lang="en-US" dirty="0"/>
              <a:t>d is the largest integer with that property</a:t>
            </a:r>
          </a:p>
        </p:txBody>
      </p:sp>
    </p:spTree>
    <p:extLst>
      <p:ext uri="{BB962C8B-B14F-4D97-AF65-F5344CB8AC3E}">
        <p14:creationId xmlns:p14="http://schemas.microsoft.com/office/powerpoint/2010/main" val="63503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:</a:t>
            </a:r>
          </a:p>
          <a:p>
            <a:pPr lvl="1"/>
            <a:r>
              <a:rPr lang="en-US" dirty="0">
                <a:ea typeface="Cambria Math"/>
              </a:rPr>
              <a:t>For all a </a:t>
            </a:r>
            <a:r>
              <a:rPr lang="en-US" dirty="0">
                <a:ea typeface="Cambria Math"/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N · a = 0 mod N</a:t>
            </a:r>
          </a:p>
          <a:p>
            <a:pPr marL="457200" lvl="1" indent="0">
              <a:buNone/>
            </a:pPr>
            <a:r>
              <a:rPr lang="en-US" dirty="0">
                <a:ea typeface="Cambria Math"/>
              </a:rPr>
              <a:t>(Note that N is not a group element!)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:</a:t>
            </a:r>
          </a:p>
          <a:p>
            <a:pPr lvl="1"/>
            <a:r>
              <a:rPr lang="en-US" dirty="0">
                <a:ea typeface="Cambria Math"/>
              </a:rPr>
              <a:t>For all a </a:t>
            </a:r>
            <a:r>
              <a:rPr lang="en-US" dirty="0">
                <a:ea typeface="Cambria Math"/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 prime: for all a </a:t>
            </a:r>
            <a:r>
              <a:rPr lang="en-US" dirty="0">
                <a:ea typeface="Cambria Math"/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p-1</a:t>
            </a:r>
            <a:r>
              <a:rPr lang="en-US" dirty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15593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err="1"/>
              <a:t>gcd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 = </a:t>
            </a:r>
            <a:r>
              <a:rPr lang="en-US" dirty="0" err="1"/>
              <a:t>gcd</a:t>
            </a:r>
            <a:r>
              <a:rPr lang="en-US" dirty="0"/>
              <a:t>(a, b) if both:</a:t>
            </a:r>
          </a:p>
          <a:p>
            <a:pPr lvl="1"/>
            <a:r>
              <a:rPr lang="en-US" dirty="0"/>
              <a:t>d | a and d | b</a:t>
            </a:r>
          </a:p>
          <a:p>
            <a:pPr lvl="1"/>
            <a:r>
              <a:rPr lang="en-US" dirty="0"/>
              <a:t>d is the largest integer with that property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Euclidean algorithm </a:t>
            </a:r>
            <a:r>
              <a:rPr lang="en-US" dirty="0"/>
              <a:t>computes </a:t>
            </a:r>
            <a:r>
              <a:rPr lang="en-US" dirty="0" err="1"/>
              <a:t>gcd</a:t>
            </a:r>
            <a:r>
              <a:rPr lang="en-US" dirty="0"/>
              <a:t>(a, b)</a:t>
            </a:r>
          </a:p>
        </p:txBody>
      </p:sp>
    </p:spTree>
    <p:extLst>
      <p:ext uri="{BB962C8B-B14F-4D97-AF65-F5344CB8AC3E}">
        <p14:creationId xmlns:p14="http://schemas.microsoft.com/office/powerpoint/2010/main" val="392029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a, b &gt; 0, there exist integers X, Y such that </a:t>
            </a:r>
            <a:r>
              <a:rPr lang="en-US" dirty="0" err="1"/>
              <a:t>Xa</a:t>
            </a:r>
            <a:r>
              <a:rPr lang="en-US" dirty="0"/>
              <a:t> + </a:t>
            </a:r>
            <a:r>
              <a:rPr lang="en-US" dirty="0" err="1"/>
              <a:t>Yb</a:t>
            </a:r>
            <a:r>
              <a:rPr lang="en-US" dirty="0"/>
              <a:t> = </a:t>
            </a:r>
            <a:r>
              <a:rPr lang="en-US" dirty="0" err="1"/>
              <a:t>gcd</a:t>
            </a:r>
            <a:r>
              <a:rPr lang="en-US" dirty="0"/>
              <a:t>(a, b)</a:t>
            </a:r>
          </a:p>
          <a:p>
            <a:r>
              <a:rPr lang="en-US" dirty="0"/>
              <a:t>Moreover, d=</a:t>
            </a:r>
            <a:r>
              <a:rPr lang="en-US" dirty="0" err="1"/>
              <a:t>gcd</a:t>
            </a:r>
            <a:r>
              <a:rPr lang="en-US" dirty="0"/>
              <a:t>(a, b) is the </a:t>
            </a:r>
            <a:r>
              <a:rPr lang="en-US" i="1" dirty="0"/>
              <a:t>smallest</a:t>
            </a:r>
            <a:r>
              <a:rPr lang="en-US" dirty="0"/>
              <a:t> positive integer that can be written this way</a:t>
            </a:r>
          </a:p>
          <a:p>
            <a:pPr lvl="1"/>
            <a:r>
              <a:rPr lang="en-US" dirty="0"/>
              <a:t>See book for proof</a:t>
            </a:r>
          </a:p>
          <a:p>
            <a:pPr lvl="1"/>
            <a:endParaRPr lang="en-US" dirty="0"/>
          </a:p>
          <a:p>
            <a:r>
              <a:rPr lang="en-US" dirty="0"/>
              <a:t>Can use the </a:t>
            </a:r>
            <a:r>
              <a:rPr lang="en-US" i="1" dirty="0"/>
              <a:t>extended Euclidean algorithm </a:t>
            </a:r>
            <a:r>
              <a:rPr lang="en-US" dirty="0"/>
              <a:t>to efficiently compute X, Y</a:t>
            </a:r>
          </a:p>
          <a:p>
            <a:pPr lvl="1"/>
            <a:r>
              <a:rPr lang="en-US" dirty="0"/>
              <a:t>See 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29429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inverses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 is </a:t>
            </a:r>
            <a:r>
              <a:rPr lang="en-US" i="1" dirty="0"/>
              <a:t>invertible</a:t>
            </a:r>
            <a:r>
              <a:rPr lang="en-US" dirty="0"/>
              <a:t> modulo N if there exists an integer a such that </a:t>
            </a:r>
            <a:r>
              <a:rPr lang="en-US" dirty="0" err="1"/>
              <a:t>ab</a:t>
            </a:r>
            <a:r>
              <a:rPr lang="en-US" dirty="0"/>
              <a:t> = 1 mod N</a:t>
            </a:r>
          </a:p>
          <a:p>
            <a:pPr lvl="1"/>
            <a:r>
              <a:rPr lang="en-US" dirty="0"/>
              <a:t>Let [b</a:t>
            </a:r>
            <a:r>
              <a:rPr lang="en-US" baseline="30000" dirty="0"/>
              <a:t>-1</a:t>
            </a:r>
            <a:r>
              <a:rPr lang="en-US" dirty="0"/>
              <a:t> mod N] denote the unique such a that lies in the range {0, …, N-1}</a:t>
            </a:r>
          </a:p>
          <a:p>
            <a:endParaRPr lang="en-US" dirty="0"/>
          </a:p>
          <a:p>
            <a:r>
              <a:rPr lang="en-US" dirty="0"/>
              <a:t>Division by b modulo N is only defined when b is invertible modulo N</a:t>
            </a:r>
          </a:p>
          <a:p>
            <a:pPr lvl="1"/>
            <a:r>
              <a:rPr lang="en-US" dirty="0"/>
              <a:t>Then [c/b mod N] is defined to be [c b</a:t>
            </a:r>
            <a:r>
              <a:rPr lang="en-US" baseline="30000" dirty="0"/>
              <a:t>-1</a:t>
            </a:r>
            <a:r>
              <a:rPr lang="en-US" dirty="0"/>
              <a:t> mod N]</a:t>
            </a:r>
          </a:p>
        </p:txBody>
      </p:sp>
    </p:spTree>
    <p:extLst>
      <p:ext uri="{BB962C8B-B14F-4D97-AF65-F5344CB8AC3E}">
        <p14:creationId xmlns:p14="http://schemas.microsoft.com/office/powerpoint/2010/main" val="24065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“expected” cancellation rule applies for invertible elements</a:t>
            </a:r>
          </a:p>
          <a:p>
            <a:r>
              <a:rPr lang="en-US" dirty="0"/>
              <a:t>I.e., if </a:t>
            </a:r>
            <a:r>
              <a:rPr lang="en-US" dirty="0" err="1"/>
              <a:t>ab</a:t>
            </a:r>
            <a:r>
              <a:rPr lang="en-US" dirty="0"/>
              <a:t> = </a:t>
            </a:r>
            <a:r>
              <a:rPr lang="en-US" dirty="0" err="1"/>
              <a:t>cb</a:t>
            </a:r>
            <a:r>
              <a:rPr lang="en-US" dirty="0"/>
              <a:t> mod N and b is invertible modulo N, then a = c mod N</a:t>
            </a:r>
          </a:p>
          <a:p>
            <a:pPr lvl="1"/>
            <a:r>
              <a:rPr lang="en-US" dirty="0"/>
              <a:t>Proof: multiply both sides by b</a:t>
            </a:r>
            <a:r>
              <a:rPr lang="en-US" baseline="30000" dirty="0"/>
              <a:t>-1</a:t>
            </a:r>
            <a:endParaRPr lang="en-US" dirty="0"/>
          </a:p>
          <a:p>
            <a:r>
              <a:rPr lang="en-US" dirty="0"/>
              <a:t>Note: this is </a:t>
            </a:r>
            <a:r>
              <a:rPr lang="en-US" u="sng" dirty="0"/>
              <a:t>not true </a:t>
            </a:r>
            <a:r>
              <a:rPr lang="en-US" dirty="0"/>
              <a:t>if b is not invertible</a:t>
            </a:r>
          </a:p>
          <a:p>
            <a:pPr lvl="1"/>
            <a:r>
              <a:rPr lang="en-US" dirty="0"/>
              <a:t>E.g., 3*2 = 15*2 mod 8 but 3 </a:t>
            </a:r>
            <a:r>
              <a:rPr lang="en-US" dirty="0">
                <a:sym typeface="Symbol" panose="05050102010706020507" pitchFamily="18" charset="2"/>
              </a:rPr>
              <a:t> 15 mod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Invertibility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determine whether b is invertible modulo N?</a:t>
            </a:r>
          </a:p>
          <a:p>
            <a:r>
              <a:rPr lang="en-US" dirty="0" err="1"/>
              <a:t>Thm</a:t>
            </a:r>
            <a:r>
              <a:rPr lang="en-US" dirty="0"/>
              <a:t>: b invertible modulo N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(b, N)=1</a:t>
            </a:r>
          </a:p>
          <a:p>
            <a:r>
              <a:rPr lang="en-US" dirty="0"/>
              <a:t>To find the inverse, use extended Euclidean algorithm to find X, Y with </a:t>
            </a:r>
            <a:r>
              <a:rPr lang="en-US" dirty="0" err="1"/>
              <a:t>Xb</a:t>
            </a:r>
            <a:r>
              <a:rPr lang="en-US" dirty="0"/>
              <a:t> + YN = 1</a:t>
            </a:r>
          </a:p>
          <a:p>
            <a:pPr lvl="1"/>
            <a:r>
              <a:rPr lang="en-US" dirty="0"/>
              <a:t>Then [X mod N] is the inverse of b modulo N</a:t>
            </a:r>
          </a:p>
          <a:p>
            <a:r>
              <a:rPr lang="en-US" dirty="0"/>
              <a:t>Conclusion: can efficiently test </a:t>
            </a:r>
            <a:r>
              <a:rPr lang="en-US" dirty="0" err="1"/>
              <a:t>invertibility</a:t>
            </a:r>
            <a:r>
              <a:rPr lang="en-US" dirty="0"/>
              <a:t> and compute inverses!</a:t>
            </a:r>
          </a:p>
        </p:txBody>
      </p:sp>
    </p:spTree>
    <p:extLst>
      <p:ext uri="{BB962C8B-B14F-4D97-AF65-F5344CB8AC3E}">
        <p14:creationId xmlns:p14="http://schemas.microsoft.com/office/powerpoint/2010/main" val="12477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1"/>
                </a:solidFill>
              </a:rPr>
              <a:t>Group theory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3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notion of a </a:t>
            </a:r>
            <a:r>
              <a:rPr lang="en-US" i="1" dirty="0"/>
              <a:t>group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Provides a way to reason about objects that share the same mathematical structure</a:t>
            </a:r>
          </a:p>
          <a:p>
            <a:pPr lvl="1"/>
            <a:r>
              <a:rPr lang="en-US" dirty="0"/>
              <a:t>Not absolutely needed to understand crypto applications, but does make it conceptually easier</a:t>
            </a:r>
          </a:p>
        </p:txBody>
      </p:sp>
    </p:spTree>
    <p:extLst>
      <p:ext uri="{BB962C8B-B14F-4D97-AF65-F5344CB8AC3E}">
        <p14:creationId xmlns:p14="http://schemas.microsoft.com/office/powerpoint/2010/main" val="109041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1047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Office Theme</vt:lpstr>
      <vt:lpstr>Cryptography</vt:lpstr>
      <vt:lpstr>Primes and divisibility</vt:lpstr>
      <vt:lpstr>Computing gcd?</vt:lpstr>
      <vt:lpstr>Proposition</vt:lpstr>
      <vt:lpstr>Modular inverses</vt:lpstr>
      <vt:lpstr>Cancellation</vt:lpstr>
      <vt:lpstr>Invertibility</vt:lpstr>
      <vt:lpstr>PowerPoint Presentation</vt:lpstr>
      <vt:lpstr>Groups</vt:lpstr>
      <vt:lpstr>Groups</vt:lpstr>
      <vt:lpstr>Examples and non-examples</vt:lpstr>
      <vt:lpstr>Groups</vt:lpstr>
      <vt:lpstr>Computations in groups</vt:lpstr>
      <vt:lpstr>Useful example</vt:lpstr>
      <vt:lpstr>Example</vt:lpstr>
      <vt:lpstr>Example</vt:lpstr>
      <vt:lpstr>(N)</vt:lpstr>
      <vt:lpstr>Two special cases</vt:lpstr>
      <vt:lpstr>Fermat’s little theorem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1038</cp:revision>
  <dcterms:created xsi:type="dcterms:W3CDTF">2014-06-02T02:25:30Z</dcterms:created>
  <dcterms:modified xsi:type="dcterms:W3CDTF">2022-04-12T14:58:36Z</dcterms:modified>
</cp:coreProperties>
</file>