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18" r:id="rId2"/>
    <p:sldId id="371" r:id="rId3"/>
    <p:sldId id="372" r:id="rId4"/>
    <p:sldId id="373" r:id="rId5"/>
    <p:sldId id="374" r:id="rId6"/>
    <p:sldId id="375" r:id="rId7"/>
    <p:sldId id="376" r:id="rId8"/>
    <p:sldId id="393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406" r:id="rId21"/>
    <p:sldId id="419" r:id="rId22"/>
    <p:sldId id="420" r:id="rId23"/>
    <p:sldId id="421" r:id="rId24"/>
    <p:sldId id="410" r:id="rId25"/>
    <p:sldId id="411" r:id="rId26"/>
    <p:sldId id="422" r:id="rId27"/>
    <p:sldId id="41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19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Cryptography involves very large numbers!</a:t>
            </a:r>
          </a:p>
          <a:p>
            <a:r>
              <a:rPr lang="en-US" dirty="0"/>
              <a:t>Standard (unsigned) integers (e.g., in C) are small, fixed length (e.g., 16 or 32 bits)</a:t>
            </a:r>
          </a:p>
          <a:p>
            <a:pPr lvl="1"/>
            <a:r>
              <a:rPr lang="en-US" dirty="0"/>
              <a:t>For crypto, need to work with integers that are much longer (e.g., 2000 bits)</a:t>
            </a:r>
          </a:p>
          <a:p>
            <a:r>
              <a:rPr lang="en-US" dirty="0"/>
              <a:t>Solution: use an </a:t>
            </a:r>
            <a:r>
              <a:rPr lang="en-US" i="1" dirty="0"/>
              <a:t>array</a:t>
            </a:r>
            <a:endParaRPr lang="en-US" dirty="0"/>
          </a:p>
          <a:p>
            <a:pPr lvl="1"/>
            <a:r>
              <a:rPr lang="en-US" dirty="0"/>
              <a:t>E.g., “</a:t>
            </a:r>
            <a:r>
              <a:rPr lang="en-US" dirty="0" err="1"/>
              <a:t>bignum</a:t>
            </a:r>
            <a:r>
              <a:rPr lang="en-US" dirty="0"/>
              <a:t>” = array of unsigned chars (bytes)</a:t>
            </a:r>
          </a:p>
          <a:p>
            <a:pPr lvl="1"/>
            <a:r>
              <a:rPr lang="en-US" dirty="0"/>
              <a:t>May be useful to also maintain a variable indicating the length of the array</a:t>
            </a:r>
          </a:p>
          <a:p>
            <a:pPr lvl="1"/>
            <a:r>
              <a:rPr lang="en-US" dirty="0"/>
              <a:t>Or, assume fixed length (which bounds the maximum size of a </a:t>
            </a:r>
            <a:r>
              <a:rPr lang="en-US" dirty="0" err="1"/>
              <a:t>bignum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61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need to define all arithmetic operations on </a:t>
            </a:r>
            <a:r>
              <a:rPr lang="en-US" dirty="0" err="1"/>
              <a:t>bignums</a:t>
            </a:r>
            <a:endParaRPr lang="en-US" dirty="0"/>
          </a:p>
          <a:p>
            <a:pPr lvl="1"/>
            <a:r>
              <a:rPr lang="en-US" dirty="0"/>
              <a:t>Note: all our examples assume non-negative numbers; in practice, may need to also handle negative numbers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Assume as a subroutine a way to add two bytes modulo 2</a:t>
            </a:r>
            <a:r>
              <a:rPr lang="en-US" baseline="30000" dirty="0"/>
              <a:t>8</a:t>
            </a:r>
            <a:r>
              <a:rPr lang="en-US" dirty="0"/>
              <a:t> (i.e., discarding overflow)</a:t>
            </a:r>
          </a:p>
        </p:txBody>
      </p:sp>
    </p:spTree>
    <p:extLst>
      <p:ext uri="{BB962C8B-B14F-4D97-AF65-F5344CB8AC3E}">
        <p14:creationId xmlns:p14="http://schemas.microsoft.com/office/powerpoint/2010/main" val="397224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AddWithCarry</a:t>
            </a:r>
            <a:r>
              <a:rPr lang="en-US" dirty="0"/>
              <a:t>(byte a, byte b, byte carry)</a:t>
            </a:r>
          </a:p>
          <a:p>
            <a:pPr marL="457200" lvl="1" indent="0">
              <a:buNone/>
            </a:pPr>
            <a:r>
              <a:rPr lang="en-US" dirty="0"/>
              <a:t>// carry is 0 or 1</a:t>
            </a:r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&lt; 2</a:t>
            </a:r>
            <a:r>
              <a:rPr lang="en-US" baseline="30000" dirty="0"/>
              <a:t>7</a:t>
            </a:r>
            <a:r>
              <a:rPr lang="en-US" dirty="0"/>
              <a:t> res=</a:t>
            </a:r>
            <a:r>
              <a:rPr lang="en-US" dirty="0" err="1"/>
              <a:t>a+b+carry</a:t>
            </a:r>
            <a:r>
              <a:rPr lang="en-US" dirty="0"/>
              <a:t>, carry=0</a:t>
            </a:r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≥ 2</a:t>
            </a:r>
            <a:r>
              <a:rPr lang="en-US" baseline="30000" dirty="0"/>
              <a:t>7</a:t>
            </a:r>
            <a:r>
              <a:rPr lang="en-US" dirty="0"/>
              <a:t> res=a+(b-2</a:t>
            </a:r>
            <a:r>
              <a:rPr lang="en-US" baseline="30000" dirty="0"/>
              <a:t>7</a:t>
            </a:r>
            <a:r>
              <a:rPr lang="en-US" dirty="0"/>
              <a:t>)+carry</a:t>
            </a:r>
          </a:p>
          <a:p>
            <a:pPr lvl="2"/>
            <a:r>
              <a:rPr lang="en-US" dirty="0"/>
              <a:t>If res ≥ 2</a:t>
            </a:r>
            <a:r>
              <a:rPr lang="en-US" baseline="30000" dirty="0"/>
              <a:t>7</a:t>
            </a:r>
            <a:r>
              <a:rPr lang="en-US" dirty="0"/>
              <a:t> res=res-2</a:t>
            </a:r>
            <a:r>
              <a:rPr lang="en-US" baseline="30000" dirty="0"/>
              <a:t>7</a:t>
            </a:r>
            <a:r>
              <a:rPr lang="en-US" dirty="0"/>
              <a:t>, carry=1</a:t>
            </a:r>
          </a:p>
          <a:p>
            <a:pPr lvl="2"/>
            <a:r>
              <a:rPr lang="en-US" dirty="0"/>
              <a:t>Else res=res+2</a:t>
            </a:r>
            <a:r>
              <a:rPr lang="en-US" baseline="30000" dirty="0"/>
              <a:t>7</a:t>
            </a:r>
            <a:r>
              <a:rPr lang="en-US" dirty="0"/>
              <a:t>, carry=0</a:t>
            </a:r>
          </a:p>
          <a:p>
            <a:pPr lvl="1"/>
            <a:r>
              <a:rPr lang="en-US" dirty="0"/>
              <a:t>If a ≥ 2</a:t>
            </a:r>
            <a:r>
              <a:rPr lang="en-US" baseline="30000" dirty="0"/>
              <a:t>7</a:t>
            </a:r>
            <a:r>
              <a:rPr lang="en-US" dirty="0"/>
              <a:t> and b ≥ 2</a:t>
            </a:r>
            <a:r>
              <a:rPr lang="en-US" baseline="30000" dirty="0"/>
              <a:t>7</a:t>
            </a:r>
            <a:r>
              <a:rPr lang="en-US" dirty="0"/>
              <a:t> res=(a-2</a:t>
            </a:r>
            <a:r>
              <a:rPr lang="en-US" baseline="30000" dirty="0"/>
              <a:t>7</a:t>
            </a:r>
            <a:r>
              <a:rPr lang="en-US" dirty="0"/>
              <a:t>)+(b-2</a:t>
            </a:r>
            <a:r>
              <a:rPr lang="en-US" baseline="30000" dirty="0"/>
              <a:t>7</a:t>
            </a:r>
            <a:r>
              <a:rPr lang="en-US" dirty="0"/>
              <a:t>)+carry, carry=1</a:t>
            </a:r>
          </a:p>
          <a:p>
            <a:pPr lvl="1"/>
            <a:endParaRPr lang="en-US" dirty="0"/>
          </a:p>
          <a:p>
            <a:r>
              <a:rPr lang="en-US" dirty="0"/>
              <a:t>Note: a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msb</a:t>
            </a:r>
            <a:r>
              <a:rPr lang="en-US" dirty="0"/>
              <a:t>(a)=1</a:t>
            </a:r>
          </a:p>
        </p:txBody>
      </p:sp>
    </p:spTree>
    <p:extLst>
      <p:ext uri="{BB962C8B-B14F-4D97-AF65-F5344CB8AC3E}">
        <p14:creationId xmlns:p14="http://schemas.microsoft.com/office/powerpoint/2010/main" val="1258581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Add(</a:t>
            </a:r>
            <a:r>
              <a:rPr lang="en-US" dirty="0" err="1"/>
              <a:t>bignum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L1, </a:t>
            </a:r>
            <a:r>
              <a:rPr lang="en-US" dirty="0" err="1"/>
              <a:t>bignum</a:t>
            </a:r>
            <a:r>
              <a:rPr lang="en-US" dirty="0"/>
              <a:t> b, </a:t>
            </a:r>
            <a:r>
              <a:rPr lang="en-US" dirty="0" err="1"/>
              <a:t>int</a:t>
            </a:r>
            <a:r>
              <a:rPr lang="en-US" dirty="0"/>
              <a:t> L2)</a:t>
            </a:r>
          </a:p>
          <a:p>
            <a:pPr lvl="1"/>
            <a:r>
              <a:rPr lang="en-US" dirty="0"/>
              <a:t>Use grade-school addition, using </a:t>
            </a:r>
            <a:r>
              <a:rPr lang="en-US" dirty="0" err="1"/>
              <a:t>AddWithCarry</a:t>
            </a:r>
            <a:r>
              <a:rPr lang="en-US" dirty="0"/>
              <a:t> byte-by-byte…</a:t>
            </a:r>
          </a:p>
          <a:p>
            <a:pPr lvl="1"/>
            <a:endParaRPr lang="en-US" dirty="0"/>
          </a:p>
          <a:p>
            <a:r>
              <a:rPr lang="en-US" dirty="0"/>
              <a:t>Running time O(max{L1,L2}) = O(max{</a:t>
            </a:r>
            <a:r>
              <a:rPr lang="en-US" dirty="0" err="1"/>
              <a:t>ǁaǁ,ǁbǁ</a:t>
            </a:r>
            <a:r>
              <a:rPr lang="en-US" dirty="0"/>
              <a:t>})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ǁaǁ</a:t>
            </a:r>
            <a:r>
              <a:rPr lang="en-US" dirty="0"/>
              <a:t>=</a:t>
            </a:r>
            <a:r>
              <a:rPr lang="en-US" dirty="0" err="1"/>
              <a:t>ǁbǁ</a:t>
            </a:r>
            <a:r>
              <a:rPr lang="en-US" dirty="0"/>
              <a:t>=n then O(n)</a:t>
            </a:r>
          </a:p>
          <a:p>
            <a:pPr lvl="1"/>
            <a:r>
              <a:rPr lang="en-US" dirty="0"/>
              <a:t>Is it possible to do better?</a:t>
            </a:r>
          </a:p>
          <a:p>
            <a:pPr lvl="2"/>
            <a:r>
              <a:rPr lang="en-US" dirty="0"/>
              <a:t>No – must read input (O(n)) and write output (O(n))</a:t>
            </a:r>
          </a:p>
        </p:txBody>
      </p:sp>
    </p:spTree>
    <p:extLst>
      <p:ext uri="{BB962C8B-B14F-4D97-AF65-F5344CB8AC3E}">
        <p14:creationId xmlns:p14="http://schemas.microsoft.com/office/powerpoint/2010/main" val="16492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length of the result of a*b?</a:t>
            </a:r>
          </a:p>
          <a:p>
            <a:pPr lvl="1"/>
            <a:r>
              <a:rPr lang="en-US" dirty="0" err="1"/>
              <a:t>ǁabǁ</a:t>
            </a:r>
            <a:r>
              <a:rPr lang="en-US" dirty="0"/>
              <a:t>=O(log </a:t>
            </a:r>
            <a:r>
              <a:rPr lang="en-US" dirty="0" err="1"/>
              <a:t>ab</a:t>
            </a:r>
            <a:r>
              <a:rPr lang="en-US" dirty="0"/>
              <a:t>)=O(log a + log b) =O(</a:t>
            </a:r>
            <a:r>
              <a:rPr lang="en-US" dirty="0" err="1"/>
              <a:t>ǁaǁ+ǁbǁ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Use grade-school multiplication…</a:t>
            </a:r>
          </a:p>
          <a:p>
            <a:r>
              <a:rPr lang="en-US" dirty="0"/>
              <a:t>Running time O(</a:t>
            </a:r>
            <a:r>
              <a:rPr lang="en-US" dirty="0" err="1"/>
              <a:t>ǁaǁ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ǁbǁ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ǁaǁ</a:t>
            </a:r>
            <a:r>
              <a:rPr lang="en-US" dirty="0"/>
              <a:t>=</a:t>
            </a:r>
            <a:r>
              <a:rPr lang="en-US" dirty="0" err="1"/>
              <a:t>ǁbǁ</a:t>
            </a:r>
            <a:r>
              <a:rPr lang="en-US" dirty="0"/>
              <a:t>=n then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Is it possible to do better?</a:t>
            </a:r>
          </a:p>
          <a:p>
            <a:pPr lvl="1"/>
            <a:r>
              <a:rPr lang="en-US" dirty="0"/>
              <a:t>Surprisingly…yes!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have seen, addition / subtraction / multiplication can all be done efficiently </a:t>
            </a:r>
          </a:p>
          <a:p>
            <a:pPr lvl="1"/>
            <a:r>
              <a:rPr lang="en-US" dirty="0"/>
              <a:t>Using grade-school algorithms (or better)</a:t>
            </a:r>
          </a:p>
          <a:p>
            <a:endParaRPr lang="en-US" dirty="0"/>
          </a:p>
          <a:p>
            <a:r>
              <a:rPr lang="en-US" dirty="0"/>
              <a:t>Division-with-remainder can also be done efficiently</a:t>
            </a:r>
          </a:p>
          <a:p>
            <a:pPr lvl="1"/>
            <a:r>
              <a:rPr lang="en-US" dirty="0"/>
              <a:t>Much harder to implement!</a:t>
            </a:r>
          </a:p>
        </p:txBody>
      </p:sp>
    </p:spTree>
    <p:extLst>
      <p:ext uri="{BB962C8B-B14F-4D97-AF65-F5344CB8AC3E}">
        <p14:creationId xmlns:p14="http://schemas.microsoft.com/office/powerpoint/2010/main" val="1213258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Notation:</a:t>
            </a:r>
          </a:p>
          <a:p>
            <a:pPr lvl="1"/>
            <a:r>
              <a:rPr lang="en-US" dirty="0"/>
              <a:t>[a mod N] is the remainder of a when divided by N</a:t>
            </a:r>
          </a:p>
          <a:p>
            <a:pPr lvl="1"/>
            <a:r>
              <a:rPr lang="en-US" dirty="0"/>
              <a:t>Note 0 ≤ [a mod N] ≤ N-1</a:t>
            </a:r>
          </a:p>
          <a:p>
            <a:pPr lvl="1"/>
            <a:endParaRPr lang="en-US" dirty="0"/>
          </a:p>
          <a:p>
            <a:r>
              <a:rPr lang="en-US" dirty="0"/>
              <a:t>a = b mod N </a:t>
            </a:r>
            <a:r>
              <a:rPr lang="en-US" dirty="0">
                <a:sym typeface="Symbol"/>
              </a:rPr>
              <a:t> </a:t>
            </a:r>
            <a:r>
              <a:rPr lang="en-US" dirty="0"/>
              <a:t>[a mod N] = [b mod N]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45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a+b</a:t>
            </a:r>
            <a:r>
              <a:rPr lang="en-US" dirty="0"/>
              <a:t> mod N] = [[a mod N] + [b mod N] mod N]</a:t>
            </a:r>
            <a:br>
              <a:rPr lang="en-US" dirty="0"/>
            </a:br>
            <a:r>
              <a:rPr lang="en-US" dirty="0"/>
              <a:t>[a-b mod N] = [[a mod N] - [b mod N] mod N]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ab</a:t>
            </a:r>
            <a:r>
              <a:rPr lang="en-US" dirty="0"/>
              <a:t> mod N] = [[a mod N][b mod N] mod N]</a:t>
            </a:r>
          </a:p>
          <a:p>
            <a:endParaRPr lang="en-US" dirty="0"/>
          </a:p>
          <a:p>
            <a:r>
              <a:rPr lang="en-US" dirty="0"/>
              <a:t>I.e., can reduce intermediate values</a:t>
            </a:r>
          </a:p>
          <a:p>
            <a:pPr lvl="1"/>
            <a:r>
              <a:rPr lang="en-US" dirty="0"/>
              <a:t>This can be used to speed up computations</a:t>
            </a:r>
          </a:p>
        </p:txBody>
      </p:sp>
    </p:spTree>
    <p:extLst>
      <p:ext uri="{BB962C8B-B14F-4D97-AF65-F5344CB8AC3E}">
        <p14:creationId xmlns:p14="http://schemas.microsoft.com/office/powerpoint/2010/main" val="2678044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Careful: not true for division!</a:t>
            </a:r>
          </a:p>
          <a:p>
            <a:endParaRPr lang="en-US" dirty="0"/>
          </a:p>
          <a:p>
            <a:r>
              <a:rPr lang="en-US" dirty="0"/>
              <a:t>I.e., [9/3 mod 6] = [3 mod 6] = 3</a:t>
            </a:r>
            <a:br>
              <a:rPr lang="en-US" dirty="0"/>
            </a:br>
            <a:r>
              <a:rPr lang="en-US" dirty="0"/>
              <a:t>but [[9 mod 6]/[3 mod 6] mod 6] = 3/3 = 1</a:t>
            </a:r>
          </a:p>
          <a:p>
            <a:pPr lvl="1"/>
            <a:r>
              <a:rPr lang="en-US" dirty="0"/>
              <a:t>We will return to division later…</a:t>
            </a:r>
          </a:p>
        </p:txBody>
      </p:sp>
    </p:spTree>
    <p:extLst>
      <p:ext uri="{BB962C8B-B14F-4D97-AF65-F5344CB8AC3E}">
        <p14:creationId xmlns:p14="http://schemas.microsoft.com/office/powerpoint/2010/main" val="2437730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 reduction can be done efficiently</a:t>
            </a:r>
          </a:p>
          <a:p>
            <a:pPr lvl="1"/>
            <a:r>
              <a:rPr lang="en-US" dirty="0"/>
              <a:t>Use division-with-remainder</a:t>
            </a:r>
          </a:p>
          <a:p>
            <a:endParaRPr lang="en-US" dirty="0"/>
          </a:p>
          <a:p>
            <a:r>
              <a:rPr lang="en-US" dirty="0"/>
              <a:t>Modular addition / subtraction / multiplication can all be done efficiently</a:t>
            </a:r>
          </a:p>
          <a:p>
            <a:pPr lvl="1"/>
            <a:r>
              <a:rPr lang="en-US" dirty="0"/>
              <a:t>We will return to division later</a:t>
            </a:r>
          </a:p>
        </p:txBody>
      </p:sp>
    </p:spTree>
    <p:extLst>
      <p:ext uri="{BB962C8B-B14F-4D97-AF65-F5344CB8AC3E}">
        <p14:creationId xmlns:p14="http://schemas.microsoft.com/office/powerpoint/2010/main" val="238971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(Computational)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number theory</a:t>
            </a:r>
          </a:p>
        </p:txBody>
      </p:sp>
    </p:spTree>
    <p:extLst>
      <p:ext uri="{BB962C8B-B14F-4D97-AF65-F5344CB8AC3E}">
        <p14:creationId xmlns:p14="http://schemas.microsoft.com/office/powerpoint/2010/main" val="1490161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Compute a</a:t>
            </a:r>
            <a:r>
              <a:rPr lang="en-US" baseline="30000" dirty="0"/>
              <a:t>b</a:t>
            </a:r>
            <a:r>
              <a:rPr lang="en-US" dirty="0"/>
              <a:t> ?</a:t>
            </a:r>
          </a:p>
          <a:p>
            <a:pPr lvl="1"/>
            <a:r>
              <a:rPr lang="en-US" dirty="0" err="1"/>
              <a:t>ǁa</a:t>
            </a:r>
            <a:r>
              <a:rPr lang="en-US" baseline="30000" dirty="0" err="1"/>
              <a:t>b</a:t>
            </a:r>
            <a:r>
              <a:rPr lang="en-US" dirty="0" err="1"/>
              <a:t>ǁ</a:t>
            </a:r>
            <a:r>
              <a:rPr lang="en-US" dirty="0"/>
              <a:t> = O(b · </a:t>
            </a:r>
            <a:r>
              <a:rPr lang="en-US" dirty="0" err="1"/>
              <a:t>ǁaǁ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Just writing down the answer takes </a:t>
            </a:r>
            <a:r>
              <a:rPr lang="en-US" i="1" dirty="0"/>
              <a:t>exponential</a:t>
            </a:r>
            <a:r>
              <a:rPr lang="en-US" dirty="0"/>
              <a:t> time!</a:t>
            </a:r>
          </a:p>
          <a:p>
            <a:pPr lvl="2"/>
            <a:endParaRPr lang="en-US" dirty="0"/>
          </a:p>
          <a:p>
            <a:r>
              <a:rPr lang="en-US" dirty="0"/>
              <a:t>Instead, look at </a:t>
            </a:r>
            <a:r>
              <a:rPr lang="en-US" i="1" dirty="0"/>
              <a:t>modular</a:t>
            </a:r>
            <a:r>
              <a:rPr lang="en-US" dirty="0"/>
              <a:t> exponentiation</a:t>
            </a:r>
          </a:p>
          <a:p>
            <a:pPr lvl="1"/>
            <a:r>
              <a:rPr lang="en-US" dirty="0"/>
              <a:t>I.e., compute [a</a:t>
            </a:r>
            <a:r>
              <a:rPr lang="en-US" baseline="30000" dirty="0"/>
              <a:t>b</a:t>
            </a:r>
            <a:r>
              <a:rPr lang="en-US" dirty="0"/>
              <a:t> mod N]</a:t>
            </a:r>
          </a:p>
          <a:p>
            <a:pPr lvl="1"/>
            <a:r>
              <a:rPr lang="en-US" dirty="0"/>
              <a:t>Size of the answer ≤ </a:t>
            </a:r>
            <a:r>
              <a:rPr lang="en-US" dirty="0" err="1"/>
              <a:t>ǁNǁ</a:t>
            </a:r>
            <a:endParaRPr lang="en-US" dirty="0"/>
          </a:p>
          <a:p>
            <a:pPr lvl="1"/>
            <a:r>
              <a:rPr lang="en-US" dirty="0"/>
              <a:t>How to do it?</a:t>
            </a:r>
          </a:p>
          <a:p>
            <a:pPr lvl="2"/>
            <a:r>
              <a:rPr lang="en-US" dirty="0"/>
              <a:t>Computing a</a:t>
            </a:r>
            <a:r>
              <a:rPr lang="en-US" baseline="30000" dirty="0"/>
              <a:t>b</a:t>
            </a:r>
            <a:r>
              <a:rPr lang="en-US" dirty="0"/>
              <a:t> and then reducing modulo N will not work…</a:t>
            </a:r>
          </a:p>
        </p:txBody>
      </p:sp>
    </p:spTree>
    <p:extLst>
      <p:ext uri="{BB962C8B-B14F-4D97-AF65-F5344CB8AC3E}">
        <p14:creationId xmlns:p14="http://schemas.microsoft.com/office/powerpoint/2010/main" val="3453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the following algorithm:</a:t>
            </a:r>
            <a:br>
              <a:rPr lang="en-US" dirty="0"/>
            </a:br>
            <a:r>
              <a:rPr lang="en-US" dirty="0"/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(a, b, N) 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for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≤ b;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a mod N];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cs typeface="Courier New" panose="02070309020205020404" pitchFamily="49" charset="0"/>
              </a:rPr>
              <a:t>This runs in time O(b * poly(</a:t>
            </a:r>
            <a:r>
              <a:rPr lang="en-US" dirty="0" err="1"/>
              <a:t>ǁaǁ</a:t>
            </a:r>
            <a:r>
              <a:rPr lang="en-US" dirty="0"/>
              <a:t>, </a:t>
            </a:r>
            <a:r>
              <a:rPr lang="en-US" dirty="0" err="1"/>
              <a:t>ǁNǁ</a:t>
            </a:r>
            <a:r>
              <a:rPr lang="en-US" dirty="0"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is an exponential-time algorithm!</a:t>
            </a:r>
            <a:br>
              <a:rPr lang="en-US" dirty="0"/>
            </a:b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156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modular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b = 2</a:t>
            </a:r>
            <a:r>
              <a:rPr lang="en-US" baseline="30000" dirty="0"/>
              <a:t>k</a:t>
            </a:r>
            <a:r>
              <a:rPr lang="en-US" dirty="0"/>
              <a:t> for simplicity</a:t>
            </a:r>
          </a:p>
          <a:p>
            <a:pPr lvl="1"/>
            <a:r>
              <a:rPr lang="en-US" dirty="0"/>
              <a:t>The preceding algorithm roughly corresponds to computing a*a*a*…*a</a:t>
            </a:r>
          </a:p>
          <a:p>
            <a:pPr lvl="1"/>
            <a:r>
              <a:rPr lang="en-US" dirty="0"/>
              <a:t>Better: compute (((a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…)</a:t>
            </a:r>
            <a:r>
              <a:rPr lang="en-US" baseline="30000" dirty="0"/>
              <a:t>2</a:t>
            </a:r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k</a:t>
            </a:r>
            <a:r>
              <a:rPr lang="en-US" dirty="0"/>
              <a:t> multiplications vs. k multiplications</a:t>
            </a:r>
          </a:p>
          <a:p>
            <a:pPr lvl="2"/>
            <a:r>
              <a:rPr lang="en-US" dirty="0"/>
              <a:t>Note k = O(</a:t>
            </a:r>
            <a:r>
              <a:rPr lang="en-US" dirty="0" err="1"/>
              <a:t>ǁbǁ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627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/>
              <a:t>Consider the following algorithm:</a:t>
            </a:r>
            <a:br>
              <a:rPr lang="en-US" sz="3300" dirty="0"/>
            </a:br>
            <a:r>
              <a:rPr lang="en-US" dirty="0"/>
              <a:t>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exp(a, b, N) 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x=a, t=1;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while (b &gt; 0) 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(b odd)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t = [t * x mod N], b = b-1;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[x</a:t>
            </a:r>
            <a:r>
              <a:rPr lang="en-US" sz="24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mod N],  b = b/2; }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t; }</a:t>
            </a:r>
            <a:endParaRPr lang="en-US" dirty="0">
              <a:cs typeface="Courier New" panose="02070309020205020404" pitchFamily="49" charset="0"/>
            </a:endParaRPr>
          </a:p>
          <a:p>
            <a:endParaRPr lang="en-US" sz="3300" dirty="0">
              <a:cs typeface="Courier New" panose="02070309020205020404" pitchFamily="49" charset="0"/>
            </a:endParaRPr>
          </a:p>
          <a:p>
            <a:r>
              <a:rPr lang="en-US" sz="3300" dirty="0">
                <a:cs typeface="Courier New" panose="02070309020205020404" pitchFamily="49" charset="0"/>
              </a:rPr>
              <a:t>Why does this work?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Invariant: answer is [t </a:t>
            </a:r>
            <a:r>
              <a:rPr lang="en-US" dirty="0">
                <a:cs typeface="Courier New" panose="02070309020205020404" pitchFamily="49" charset="0"/>
                <a:sym typeface="Symbol" panose="05050102010706020507" pitchFamily="18" charset="2"/>
              </a:rPr>
              <a:t>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 err="1">
                <a:cs typeface="Courier New" panose="02070309020205020404" pitchFamily="49" charset="0"/>
              </a:rPr>
              <a:t>x</a:t>
            </a:r>
            <a:r>
              <a:rPr lang="en-US" baseline="30000" dirty="0" err="1">
                <a:cs typeface="Courier New" panose="02070309020205020404" pitchFamily="49" charset="0"/>
              </a:rPr>
              <a:t>b</a:t>
            </a:r>
            <a:r>
              <a:rPr lang="en-US" dirty="0">
                <a:cs typeface="Courier New" panose="02070309020205020404" pitchFamily="49" charset="0"/>
              </a:rPr>
              <a:t> mod N]</a:t>
            </a:r>
          </a:p>
          <a:p>
            <a:r>
              <a:rPr lang="en-US" sz="3300" dirty="0">
                <a:cs typeface="Courier New" panose="02070309020205020404" pitchFamily="49" charset="0"/>
              </a:rPr>
              <a:t>Running time is polynomial in </a:t>
            </a:r>
            <a:r>
              <a:rPr lang="en-US" sz="3600" dirty="0" err="1"/>
              <a:t>ǁaǁ</a:t>
            </a:r>
            <a:r>
              <a:rPr lang="en-US" sz="3600" dirty="0"/>
              <a:t>, </a:t>
            </a:r>
            <a:r>
              <a:rPr lang="en-US" sz="3600" dirty="0" err="1"/>
              <a:t>ǁbǁ</a:t>
            </a:r>
            <a:r>
              <a:rPr lang="en-US" sz="3600" dirty="0"/>
              <a:t>, </a:t>
            </a:r>
            <a:r>
              <a:rPr lang="en-US" sz="3600" dirty="0" err="1"/>
              <a:t>ǁNǁ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86638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Primes and divisibility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you have encountered this before…</a:t>
            </a:r>
          </a:p>
          <a:p>
            <a:r>
              <a:rPr lang="en-US" dirty="0"/>
              <a:t>Notation a | b</a:t>
            </a:r>
          </a:p>
          <a:p>
            <a:r>
              <a:rPr lang="en-US" dirty="0"/>
              <a:t>If a | b then a is a </a:t>
            </a:r>
            <a:r>
              <a:rPr lang="en-US" i="1" dirty="0"/>
              <a:t>divisor</a:t>
            </a:r>
            <a:r>
              <a:rPr lang="en-US" dirty="0"/>
              <a:t> of b</a:t>
            </a:r>
          </a:p>
          <a:p>
            <a:r>
              <a:rPr lang="en-US" dirty="0"/>
              <a:t>p &gt; 1 is </a:t>
            </a:r>
            <a:r>
              <a:rPr lang="en-US" i="1" dirty="0"/>
              <a:t>prime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its only divisors are 1 and p</a:t>
            </a:r>
          </a:p>
          <a:p>
            <a:pPr lvl="1"/>
            <a:r>
              <a:rPr lang="en-US" dirty="0"/>
              <a:t>p is </a:t>
            </a:r>
            <a:r>
              <a:rPr lang="en-US" i="1" dirty="0"/>
              <a:t>composite</a:t>
            </a:r>
            <a:r>
              <a:rPr lang="en-US" dirty="0"/>
              <a:t> otherwise</a:t>
            </a:r>
          </a:p>
          <a:p>
            <a:r>
              <a:rPr lang="en-US" dirty="0"/>
              <a:t>d = </a:t>
            </a:r>
            <a:r>
              <a:rPr lang="en-US" dirty="0" err="1"/>
              <a:t>gcd</a:t>
            </a:r>
            <a:r>
              <a:rPr lang="en-US" dirty="0"/>
              <a:t>(a, b) if both:</a:t>
            </a:r>
          </a:p>
          <a:p>
            <a:pPr lvl="1"/>
            <a:r>
              <a:rPr lang="en-US" dirty="0"/>
              <a:t>d | a and d | b</a:t>
            </a:r>
          </a:p>
          <a:p>
            <a:pPr lvl="1"/>
            <a:r>
              <a:rPr lang="en-US" dirty="0"/>
              <a:t>d is the largest integer with that property</a:t>
            </a:r>
          </a:p>
        </p:txBody>
      </p:sp>
    </p:spTree>
    <p:extLst>
      <p:ext uri="{BB962C8B-B14F-4D97-AF65-F5344CB8AC3E}">
        <p14:creationId xmlns:p14="http://schemas.microsoft.com/office/powerpoint/2010/main" val="635032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</a:t>
            </a:r>
            <a:r>
              <a:rPr lang="en-US" dirty="0" err="1"/>
              <a:t>gcd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compute </a:t>
            </a:r>
            <a:r>
              <a:rPr lang="en-US" dirty="0" err="1"/>
              <a:t>gcd</a:t>
            </a:r>
            <a:r>
              <a:rPr lang="en-US" dirty="0"/>
              <a:t>(a, b) by factoring a and b and looking for common prime factors…</a:t>
            </a:r>
          </a:p>
          <a:p>
            <a:pPr lvl="1"/>
            <a:r>
              <a:rPr lang="en-US" dirty="0"/>
              <a:t>This is not (known to be) efficient!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i="1" dirty="0"/>
              <a:t>Euclidean algorithm </a:t>
            </a:r>
            <a:r>
              <a:rPr lang="en-US" dirty="0"/>
              <a:t>to compute </a:t>
            </a:r>
            <a:r>
              <a:rPr lang="en-US" dirty="0" err="1"/>
              <a:t>gcd</a:t>
            </a:r>
            <a:r>
              <a:rPr lang="en-US" dirty="0"/>
              <a:t>(a, b)</a:t>
            </a:r>
          </a:p>
          <a:p>
            <a:pPr lvl="1"/>
            <a:r>
              <a:rPr lang="en-US" dirty="0"/>
              <a:t>One of the earliest nontrivial algorithms!</a:t>
            </a:r>
          </a:p>
        </p:txBody>
      </p:sp>
    </p:spTree>
    <p:extLst>
      <p:ext uri="{BB962C8B-B14F-4D97-AF65-F5344CB8AC3E}">
        <p14:creationId xmlns:p14="http://schemas.microsoft.com/office/powerpoint/2010/main" val="3920290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Euclidean algorithm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65" y="1600200"/>
            <a:ext cx="6014669" cy="2522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60E345-C0FF-4FC7-93EB-A862124A3245}"/>
              </a:ext>
            </a:extLst>
          </p:cNvPr>
          <p:cNvSpPr txBox="1"/>
          <p:nvPr/>
        </p:nvSpPr>
        <p:spPr>
          <a:xfrm>
            <a:off x="2007931" y="4876800"/>
            <a:ext cx="5128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See book for proof of correctness</a:t>
            </a:r>
          </a:p>
          <a:p>
            <a:pPr algn="ctr"/>
            <a:r>
              <a:rPr lang="en-US" sz="2800" dirty="0"/>
              <a:t> and analysis of running time</a:t>
            </a:r>
          </a:p>
        </p:txBody>
      </p:sp>
    </p:spTree>
    <p:extLst>
      <p:ext uri="{BB962C8B-B14F-4D97-AF65-F5344CB8AC3E}">
        <p14:creationId xmlns:p14="http://schemas.microsoft.com/office/powerpoint/2010/main" val="266926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a, b &gt; 0, there exist integers X, Y such that </a:t>
            </a:r>
            <a:r>
              <a:rPr lang="en-US" dirty="0" err="1"/>
              <a:t>Xa</a:t>
            </a:r>
            <a:r>
              <a:rPr lang="en-US" dirty="0"/>
              <a:t> + </a:t>
            </a:r>
            <a:r>
              <a:rPr lang="en-US" dirty="0" err="1"/>
              <a:t>Yb</a:t>
            </a:r>
            <a:r>
              <a:rPr lang="en-US" dirty="0"/>
              <a:t> = </a:t>
            </a:r>
            <a:r>
              <a:rPr lang="en-US" dirty="0" err="1"/>
              <a:t>gcd</a:t>
            </a:r>
            <a:r>
              <a:rPr lang="en-US" dirty="0"/>
              <a:t>(a, b)</a:t>
            </a:r>
          </a:p>
          <a:p>
            <a:r>
              <a:rPr lang="en-US" dirty="0"/>
              <a:t>Moreover, d=</a:t>
            </a:r>
            <a:r>
              <a:rPr lang="en-US" dirty="0" err="1"/>
              <a:t>gcd</a:t>
            </a:r>
            <a:r>
              <a:rPr lang="en-US" dirty="0"/>
              <a:t>(a, b) is the </a:t>
            </a:r>
            <a:r>
              <a:rPr lang="en-US" i="1" dirty="0"/>
              <a:t>smallest</a:t>
            </a:r>
            <a:r>
              <a:rPr lang="en-US" dirty="0"/>
              <a:t> positive integer that can be written this way</a:t>
            </a:r>
          </a:p>
          <a:p>
            <a:pPr lvl="1"/>
            <a:r>
              <a:rPr lang="en-US" dirty="0"/>
              <a:t>See book for proof</a:t>
            </a:r>
          </a:p>
          <a:p>
            <a:pPr lvl="1"/>
            <a:endParaRPr lang="en-US" dirty="0"/>
          </a:p>
          <a:p>
            <a:r>
              <a:rPr lang="en-US" dirty="0"/>
              <a:t>Can use the </a:t>
            </a:r>
            <a:r>
              <a:rPr lang="en-US" i="1" dirty="0"/>
              <a:t>extended Euclidean algorithm </a:t>
            </a:r>
            <a:r>
              <a:rPr lang="en-US" dirty="0"/>
              <a:t>to compute X, Y</a:t>
            </a:r>
          </a:p>
          <a:p>
            <a:pPr lvl="1"/>
            <a:r>
              <a:rPr lang="en-US" dirty="0"/>
              <a:t>See 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29429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not needed any number theory or “advanced math” until now</a:t>
            </a:r>
          </a:p>
          <a:p>
            <a:pPr lvl="1"/>
            <a:r>
              <a:rPr lang="en-US" dirty="0"/>
              <a:t>Practical private-key cryptography is based on stream ciphers, block ciphers, and hash functions</a:t>
            </a:r>
          </a:p>
          <a:p>
            <a:pPr lvl="1"/>
            <a:r>
              <a:rPr lang="en-US" dirty="0"/>
              <a:t>Lots of interesting and non-trivial crypto can be done without any number theory!</a:t>
            </a:r>
          </a:p>
        </p:txBody>
      </p:sp>
    </p:spTree>
    <p:extLst>
      <p:ext uri="{BB962C8B-B14F-4D97-AF65-F5344CB8AC3E}">
        <p14:creationId xmlns:p14="http://schemas.microsoft.com/office/powerpoint/2010/main" val="396725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1: Culmination of “top-down” approach</a:t>
            </a:r>
          </a:p>
          <a:p>
            <a:pPr lvl="1"/>
            <a:r>
              <a:rPr lang="en-US" dirty="0"/>
              <a:t>For most cryptography, we ultimately need to assume some problem is hard</a:t>
            </a:r>
          </a:p>
          <a:p>
            <a:pPr lvl="1"/>
            <a:r>
              <a:rPr lang="en-US" dirty="0"/>
              <a:t>The “lowest-level” assumptions we can make are about hardness of certain problems in number theory</a:t>
            </a:r>
          </a:p>
        </p:txBody>
      </p:sp>
    </p:spTree>
    <p:extLst>
      <p:ext uri="{BB962C8B-B14F-4D97-AF65-F5344CB8AC3E}">
        <p14:creationId xmlns:p14="http://schemas.microsoft.com/office/powerpoint/2010/main" val="365880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2: The public-key setting</a:t>
            </a:r>
          </a:p>
          <a:p>
            <a:pPr lvl="1"/>
            <a:r>
              <a:rPr lang="en-US" dirty="0"/>
              <a:t>Public-key encryption </a:t>
            </a:r>
            <a:r>
              <a:rPr lang="en-US" i="1" dirty="0"/>
              <a:t>requires</a:t>
            </a:r>
            <a:r>
              <a:rPr lang="en-US" dirty="0"/>
              <a:t> number theory (in some sense) </a:t>
            </a:r>
          </a:p>
        </p:txBody>
      </p:sp>
    </p:spTree>
    <p:extLst>
      <p:ext uri="{BB962C8B-B14F-4D97-AF65-F5344CB8AC3E}">
        <p14:creationId xmlns:p14="http://schemas.microsoft.com/office/powerpoint/2010/main" val="63823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 basic number theory quickly!</a:t>
            </a:r>
          </a:p>
          <a:p>
            <a:endParaRPr lang="en-US" dirty="0"/>
          </a:p>
          <a:p>
            <a:r>
              <a:rPr lang="en-US" dirty="0"/>
              <a:t>Cover the minimum needed for all the applications we will study</a:t>
            </a:r>
          </a:p>
          <a:p>
            <a:pPr lvl="1"/>
            <a:r>
              <a:rPr lang="en-US" dirty="0"/>
              <a:t>Some facts stated without proof</a:t>
            </a:r>
          </a:p>
          <a:p>
            <a:pPr lvl="1"/>
            <a:r>
              <a:rPr lang="en-US" dirty="0"/>
              <a:t>Can take entire class(</a:t>
            </a:r>
            <a:r>
              <a:rPr lang="en-US" dirty="0" err="1"/>
              <a:t>es</a:t>
            </a:r>
            <a:r>
              <a:rPr lang="en-US" dirty="0"/>
              <a:t>) devoted to this material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interested in the computational difficulty of various problems</a:t>
            </a:r>
          </a:p>
          <a:p>
            <a:pPr lvl="1"/>
            <a:r>
              <a:rPr lang="en-US" dirty="0"/>
              <a:t>Different from most of mathematics!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representation</a:t>
            </a:r>
            <a:r>
              <a:rPr lang="en-US" dirty="0"/>
              <a:t> of mathematical objects is crucial for understanding the computational efficiency of working with them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9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number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 running times of algorithms in terms of the </a:t>
            </a:r>
            <a:r>
              <a:rPr lang="en-US" i="1" dirty="0"/>
              <a:t>input lengths</a:t>
            </a:r>
            <a:r>
              <a:rPr lang="en-US" dirty="0"/>
              <a:t> involved</a:t>
            </a:r>
          </a:p>
          <a:p>
            <a:pPr lvl="1"/>
            <a:r>
              <a:rPr lang="en-US" dirty="0"/>
              <a:t>For integer x, we have </a:t>
            </a:r>
            <a:r>
              <a:rPr lang="en-US" dirty="0" err="1"/>
              <a:t>ǁxǁ</a:t>
            </a:r>
            <a:r>
              <a:rPr lang="en-US" dirty="0"/>
              <a:t> = O(log x), x = O(2</a:t>
            </a:r>
            <a:r>
              <a:rPr lang="en-US" baseline="30000" dirty="0"/>
              <a:t>ǁxǁ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An algorithm taking input x and running in time O(x) is an </a:t>
            </a:r>
            <a:r>
              <a:rPr lang="en-US" i="1" dirty="0"/>
              <a:t>exponential </a:t>
            </a:r>
            <a:r>
              <a:rPr lang="en-US" dirty="0"/>
              <a:t>time algorithm</a:t>
            </a:r>
          </a:p>
          <a:p>
            <a:pPr lvl="1"/>
            <a:r>
              <a:rPr lang="en-US" dirty="0"/>
              <a:t>Efficient algorithms run in time poly(</a:t>
            </a:r>
            <a:r>
              <a:rPr lang="en-US" dirty="0" err="1"/>
              <a:t>ǁxǁ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646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Computational</a:t>
            </a:r>
            <a:r>
              <a:rPr lang="en-US" dirty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Our goal: classify various problems as either “easy” or “hard”</a:t>
            </a:r>
          </a:p>
          <a:p>
            <a:pPr lvl="1"/>
            <a:r>
              <a:rPr lang="en-US" dirty="0"/>
              <a:t>I.e., polynomial-time algorithms known or not</a:t>
            </a:r>
          </a:p>
          <a:p>
            <a:endParaRPr lang="en-US" dirty="0"/>
          </a:p>
          <a:p>
            <a:r>
              <a:rPr lang="en-US" dirty="0"/>
              <a:t>We will not focus on optimizations, although these are very important in practice</a:t>
            </a:r>
          </a:p>
          <a:p>
            <a:pPr lvl="1"/>
            <a:r>
              <a:rPr lang="en-US" dirty="0"/>
              <a:t>For “easy” problems: speed up cryptographic implementations</a:t>
            </a:r>
          </a:p>
          <a:p>
            <a:pPr lvl="1"/>
            <a:r>
              <a:rPr lang="en-US" dirty="0"/>
              <a:t>For “hard” problems: need to understand concrete hardness for concrete security</a:t>
            </a:r>
          </a:p>
        </p:txBody>
      </p:sp>
    </p:spTree>
    <p:extLst>
      <p:ext uri="{BB962C8B-B14F-4D97-AF65-F5344CB8AC3E}">
        <p14:creationId xmlns:p14="http://schemas.microsoft.com/office/powerpoint/2010/main" val="267860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13691</TotalTime>
  <Words>1469</Words>
  <Application>Microsoft Office PowerPoint</Application>
  <PresentationFormat>On-screen Show (4:3)</PresentationFormat>
  <Paragraphs>158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Office Theme</vt:lpstr>
      <vt:lpstr>Cryptography</vt:lpstr>
      <vt:lpstr>PowerPoint Presentation</vt:lpstr>
      <vt:lpstr>Why now?</vt:lpstr>
      <vt:lpstr>Why now?</vt:lpstr>
      <vt:lpstr>Why now?</vt:lpstr>
      <vt:lpstr>Our goal</vt:lpstr>
      <vt:lpstr>Computational number theory</vt:lpstr>
      <vt:lpstr>Computational number theory</vt:lpstr>
      <vt:lpstr>Computational number theory</vt:lpstr>
      <vt:lpstr>Representing integers</vt:lpstr>
      <vt:lpstr>Example: addition</vt:lpstr>
      <vt:lpstr>Step 1</vt:lpstr>
      <vt:lpstr>Example: addition</vt:lpstr>
      <vt:lpstr>Example: multiplication</vt:lpstr>
      <vt:lpstr>Basic arithmetic operations</vt:lpstr>
      <vt:lpstr>Modular arithmetic</vt:lpstr>
      <vt:lpstr>Modular arithmetic</vt:lpstr>
      <vt:lpstr>Modular arithmetic</vt:lpstr>
      <vt:lpstr>Modular arithmetic</vt:lpstr>
      <vt:lpstr>Exponentiation</vt:lpstr>
      <vt:lpstr>Modular exponentiation</vt:lpstr>
      <vt:lpstr>Efficient modular exponentiation</vt:lpstr>
      <vt:lpstr>Efficient exponentiation</vt:lpstr>
      <vt:lpstr>Primes and divisibility</vt:lpstr>
      <vt:lpstr>Computing gcd?</vt:lpstr>
      <vt:lpstr>Euclidean algorithm</vt:lpstr>
      <vt:lpstr>Proposition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1031</cp:revision>
  <dcterms:created xsi:type="dcterms:W3CDTF">2014-06-02T02:25:30Z</dcterms:created>
  <dcterms:modified xsi:type="dcterms:W3CDTF">2022-04-07T15:06:52Z</dcterms:modified>
</cp:coreProperties>
</file>