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58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74" r:id="rId23"/>
    <p:sldId id="281" r:id="rId24"/>
    <p:sldId id="288" r:id="rId25"/>
    <p:sldId id="282" r:id="rId26"/>
    <p:sldId id="283" r:id="rId27"/>
    <p:sldId id="285" r:id="rId28"/>
    <p:sldId id="284" r:id="rId29"/>
    <p:sldId id="286" r:id="rId30"/>
    <p:sldId id="287" r:id="rId31"/>
    <p:sldId id="289" r:id="rId32"/>
    <p:sldId id="290" r:id="rId33"/>
    <p:sldId id="291" r:id="rId34"/>
    <p:sldId id="271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151B-4C60-4269-B017-CB9A50983E19}" type="datetimeFigureOut">
              <a:rPr lang="th-TH" smtClean="0"/>
              <a:pPr/>
              <a:t>21/04/51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BB40-C8F2-4A50-BF10-0ADCA0933D4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ah.edu/~juliana/pub/veriweb-www2002-talk.pdf" TargetMode="External"/><Relationship Id="rId2" Type="http://schemas.openxmlformats.org/officeDocument/2006/relationships/hyperlink" Target="http://citeseerx.ist.psu.edu/viewdoc/summary?doi=10.1.1.4.547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400701">
            <a:off x="3257673" y="1382413"/>
            <a:ext cx="912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V</a:t>
            </a:r>
            <a:endParaRPr lang="th-TH" sz="9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28" y="3643314"/>
            <a:ext cx="8077200" cy="35719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dirty="0" smtClean="0"/>
              <a:t>Michael </a:t>
            </a:r>
            <a:r>
              <a:rPr lang="en-US" sz="1800" dirty="0" err="1" smtClean="0"/>
              <a:t>Benedikt</a:t>
            </a:r>
            <a:r>
              <a:rPr lang="en-US" sz="1800" dirty="0" smtClean="0"/>
              <a:t>     Juliana </a:t>
            </a:r>
            <a:r>
              <a:rPr lang="en-US" sz="1800" dirty="0" err="1" smtClean="0"/>
              <a:t>Freire</a:t>
            </a:r>
            <a:r>
              <a:rPr lang="en-US" sz="1800" dirty="0" smtClean="0"/>
              <a:t>     Patrice </a:t>
            </a:r>
            <a:r>
              <a:rPr lang="en-US" sz="1800" dirty="0" err="1" smtClean="0"/>
              <a:t>Godefroid</a:t>
            </a:r>
            <a:endParaRPr lang="th-TH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0034" y="4357694"/>
            <a:ext cx="8077200" cy="785818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600" baseline="0" dirty="0" err="1" smtClean="0">
                <a:solidFill>
                  <a:schemeClr val="bg1"/>
                </a:solidFill>
              </a:rPr>
              <a:t>Krist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Wongsuphasawat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1785926"/>
            <a:ext cx="7572428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   </a:t>
            </a:r>
            <a:r>
              <a:rPr lang="en-US" sz="4400" dirty="0" err="1" smtClean="0">
                <a:solidFill>
                  <a:srgbClr val="FFC000"/>
                </a:solidFill>
              </a:rPr>
              <a:t>eriWeb</a:t>
            </a:r>
            <a:endParaRPr lang="en-US" sz="4400" dirty="0" smtClean="0">
              <a:solidFill>
                <a:srgbClr val="FFC000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Automatically Testing Dynamic Web Sites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3.2 </a:t>
            </a:r>
            <a:r>
              <a:rPr lang="en-US" sz="4000" dirty="0" err="1" smtClean="0">
                <a:solidFill>
                  <a:srgbClr val="FFC000"/>
                </a:solidFill>
              </a:rPr>
              <a:t>VeriWeb</a:t>
            </a:r>
            <a:r>
              <a:rPr lang="en-US" sz="4000" dirty="0" smtClean="0">
                <a:solidFill>
                  <a:srgbClr val="FFC000"/>
                </a:solidFill>
              </a:rPr>
              <a:t> Features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Functional testing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both static and dynamic elements of Web site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Regression testing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Standard correctness checks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e.g., broken links, malformed URLs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Realistic testing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Tests are run through a Web browser and closely mimic users’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357158" y="4000504"/>
            <a:ext cx="4000528" cy="2428892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 </a:t>
            </a:r>
            <a:r>
              <a:rPr lang="en-US" sz="4000" dirty="0" err="1" smtClean="0">
                <a:solidFill>
                  <a:srgbClr val="FFC000"/>
                </a:solidFill>
              </a:rPr>
              <a:t>VeriWeb</a:t>
            </a:r>
            <a:r>
              <a:rPr lang="en-US" sz="4000" dirty="0" smtClean="0">
                <a:solidFill>
                  <a:srgbClr val="FFC000"/>
                </a:solidFill>
              </a:rPr>
              <a:t> Architecture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Navigator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207167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Choice Finder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Proxy</a:t>
            </a:r>
            <a:endParaRPr lang="th-TH" sz="2000" dirty="0"/>
          </a:p>
        </p:txBody>
      </p:sp>
      <p:sp>
        <p:nvSpPr>
          <p:cNvPr id="9" name="Cloud 8"/>
          <p:cNvSpPr/>
          <p:nvPr/>
        </p:nvSpPr>
        <p:spPr>
          <a:xfrm>
            <a:off x="7072330" y="2214554"/>
            <a:ext cx="1714512" cy="10715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  <a:endParaRPr lang="th-TH" dirty="0"/>
          </a:p>
        </p:txBody>
      </p:sp>
      <p:sp>
        <p:nvSpPr>
          <p:cNvPr id="10" name="Can 9"/>
          <p:cNvSpPr/>
          <p:nvPr/>
        </p:nvSpPr>
        <p:spPr>
          <a:xfrm>
            <a:off x="5072066" y="1142984"/>
            <a:ext cx="785818" cy="71438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th-TH" sz="2000" dirty="0"/>
          </a:p>
        </p:txBody>
      </p:sp>
      <p:sp>
        <p:nvSpPr>
          <p:cNvPr id="12" name="Can 11"/>
          <p:cNvSpPr/>
          <p:nvPr/>
        </p:nvSpPr>
        <p:spPr>
          <a:xfrm>
            <a:off x="428596" y="2214554"/>
            <a:ext cx="928694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Traces</a:t>
            </a:r>
            <a:endParaRPr lang="th-TH" sz="2000" dirty="0"/>
          </a:p>
        </p:txBody>
      </p:sp>
      <p:sp>
        <p:nvSpPr>
          <p:cNvPr id="13" name="Rectangle 12"/>
          <p:cNvSpPr/>
          <p:nvPr/>
        </p:nvSpPr>
        <p:spPr>
          <a:xfrm>
            <a:off x="2071670" y="571501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VeriSoft</a:t>
            </a:r>
            <a:endParaRPr lang="th-TH" sz="2000" dirty="0"/>
          </a:p>
        </p:txBody>
      </p:sp>
      <p:sp>
        <p:nvSpPr>
          <p:cNvPr id="14" name="Rectangle 13"/>
          <p:cNvSpPr/>
          <p:nvPr/>
        </p:nvSpPr>
        <p:spPr>
          <a:xfrm>
            <a:off x="528638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 Handler</a:t>
            </a:r>
            <a:endParaRPr lang="th-TH" sz="2000" dirty="0"/>
          </a:p>
        </p:txBody>
      </p:sp>
      <p:sp>
        <p:nvSpPr>
          <p:cNvPr id="15" name="Can 14"/>
          <p:cNvSpPr/>
          <p:nvPr/>
        </p:nvSpPr>
        <p:spPr>
          <a:xfrm>
            <a:off x="571472" y="4214818"/>
            <a:ext cx="1000132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Profiles</a:t>
            </a:r>
            <a:endParaRPr lang="th-TH" sz="2000" dirty="0"/>
          </a:p>
        </p:txBody>
      </p:sp>
      <p:cxnSp>
        <p:nvCxnSpPr>
          <p:cNvPr id="17" name="Straight Arrow Connector 16"/>
          <p:cNvCxnSpPr>
            <a:stCxn id="6" idx="1"/>
            <a:endCxn id="12" idx="4"/>
          </p:cNvCxnSpPr>
          <p:nvPr/>
        </p:nvCxnSpPr>
        <p:spPr>
          <a:xfrm rot="10800000">
            <a:off x="1357290" y="2714620"/>
            <a:ext cx="714380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8" idx="0"/>
            <a:endCxn id="10" idx="3"/>
          </p:cNvCxnSpPr>
          <p:nvPr/>
        </p:nvCxnSpPr>
        <p:spPr>
          <a:xfrm rot="5400000" flipH="1" flipV="1">
            <a:off x="5143504" y="2178835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15" idx="4"/>
            <a:endCxn id="7" idx="1"/>
          </p:cNvCxnSpPr>
          <p:nvPr/>
        </p:nvCxnSpPr>
        <p:spPr>
          <a:xfrm>
            <a:off x="1571604" y="4714884"/>
            <a:ext cx="500066" cy="1588"/>
          </a:xfrm>
          <a:prstGeom prst="line">
            <a:avLst/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107389" y="3750471"/>
            <a:ext cx="1500198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2321704" y="3750470"/>
            <a:ext cx="1500198" cy="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64032" y="5321561"/>
            <a:ext cx="785818" cy="1093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679836" y="5321958"/>
            <a:ext cx="785024" cy="109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3" idx="3"/>
          </p:cNvCxnSpPr>
          <p:nvPr/>
        </p:nvCxnSpPr>
        <p:spPr>
          <a:xfrm rot="5400000">
            <a:off x="4518422" y="4268397"/>
            <a:ext cx="1000132" cy="2321735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57620" y="2643182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29388" y="2643182"/>
            <a:ext cx="642942" cy="141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857620" y="2786058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429388" y="2785428"/>
            <a:ext cx="571504" cy="63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>
            <a:endCxn id="14" idx="0"/>
          </p:cNvCxnSpPr>
          <p:nvPr/>
        </p:nvCxnSpPr>
        <p:spPr>
          <a:xfrm>
            <a:off x="3857620" y="2928934"/>
            <a:ext cx="2321735" cy="1571636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82" name="TextBox 81"/>
          <p:cNvSpPr txBox="1"/>
          <p:nvPr/>
        </p:nvSpPr>
        <p:spPr>
          <a:xfrm>
            <a:off x="2000232" y="3500438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14678" y="350043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72132" y="3643314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72132" y="5214950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error notification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14678" y="4929198"/>
            <a:ext cx="1057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selected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action</a:t>
            </a:r>
            <a:endParaRPr lang="th-TH" sz="2000" dirty="0">
              <a:solidFill>
                <a:schemeClr val="accent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14480" y="4929198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possible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actions</a:t>
            </a:r>
            <a:endParaRPr lang="th-TH" sz="2000" dirty="0">
              <a:solidFill>
                <a:schemeClr val="accent6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43108" y="1928802"/>
            <a:ext cx="160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Execution</a:t>
            </a:r>
            <a:endParaRPr lang="th-TH" dirty="0">
              <a:solidFill>
                <a:schemeClr val="accent5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00562" y="5929330"/>
            <a:ext cx="159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Searching</a:t>
            </a:r>
            <a:endParaRPr lang="th-TH" dirty="0">
              <a:solidFill>
                <a:schemeClr val="accent6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00760" y="1285860"/>
            <a:ext cx="229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Error Handling</a:t>
            </a:r>
            <a:endParaRPr lang="th-TH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357158" y="4000504"/>
            <a:ext cx="4000528" cy="2428892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4.1 Searching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Navigator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207167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Choice Finder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Proxy</a:t>
            </a:r>
            <a:endParaRPr lang="th-TH" sz="2000" dirty="0"/>
          </a:p>
        </p:txBody>
      </p:sp>
      <p:sp>
        <p:nvSpPr>
          <p:cNvPr id="9" name="Cloud 8"/>
          <p:cNvSpPr/>
          <p:nvPr/>
        </p:nvSpPr>
        <p:spPr>
          <a:xfrm>
            <a:off x="7072330" y="2214554"/>
            <a:ext cx="1714512" cy="10715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  <a:endParaRPr lang="th-TH" dirty="0"/>
          </a:p>
        </p:txBody>
      </p:sp>
      <p:sp>
        <p:nvSpPr>
          <p:cNvPr id="10" name="Can 9"/>
          <p:cNvSpPr/>
          <p:nvPr/>
        </p:nvSpPr>
        <p:spPr>
          <a:xfrm>
            <a:off x="5072066" y="1142984"/>
            <a:ext cx="785818" cy="71438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th-TH" sz="2000" dirty="0"/>
          </a:p>
        </p:txBody>
      </p:sp>
      <p:sp>
        <p:nvSpPr>
          <p:cNvPr id="12" name="Can 11"/>
          <p:cNvSpPr/>
          <p:nvPr/>
        </p:nvSpPr>
        <p:spPr>
          <a:xfrm>
            <a:off x="428596" y="2214554"/>
            <a:ext cx="928694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Traces</a:t>
            </a:r>
            <a:endParaRPr lang="th-TH" sz="2000" dirty="0"/>
          </a:p>
        </p:txBody>
      </p:sp>
      <p:sp>
        <p:nvSpPr>
          <p:cNvPr id="13" name="Rectangle 12"/>
          <p:cNvSpPr/>
          <p:nvPr/>
        </p:nvSpPr>
        <p:spPr>
          <a:xfrm>
            <a:off x="2071670" y="571501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VeriSoft</a:t>
            </a:r>
            <a:endParaRPr lang="th-TH" sz="2000" dirty="0"/>
          </a:p>
        </p:txBody>
      </p:sp>
      <p:sp>
        <p:nvSpPr>
          <p:cNvPr id="14" name="Rectangle 13"/>
          <p:cNvSpPr/>
          <p:nvPr/>
        </p:nvSpPr>
        <p:spPr>
          <a:xfrm>
            <a:off x="528638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 Handler</a:t>
            </a:r>
            <a:endParaRPr lang="th-TH" sz="2000" dirty="0"/>
          </a:p>
        </p:txBody>
      </p:sp>
      <p:sp>
        <p:nvSpPr>
          <p:cNvPr id="15" name="Can 14"/>
          <p:cNvSpPr/>
          <p:nvPr/>
        </p:nvSpPr>
        <p:spPr>
          <a:xfrm>
            <a:off x="571472" y="4214818"/>
            <a:ext cx="1000132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Profiles</a:t>
            </a:r>
            <a:endParaRPr lang="th-TH" sz="2000" dirty="0"/>
          </a:p>
        </p:txBody>
      </p:sp>
      <p:cxnSp>
        <p:nvCxnSpPr>
          <p:cNvPr id="17" name="Straight Arrow Connector 16"/>
          <p:cNvCxnSpPr>
            <a:stCxn id="6" idx="1"/>
            <a:endCxn id="12" idx="4"/>
          </p:cNvCxnSpPr>
          <p:nvPr/>
        </p:nvCxnSpPr>
        <p:spPr>
          <a:xfrm rot="10800000">
            <a:off x="1357290" y="2714620"/>
            <a:ext cx="714380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8" idx="0"/>
            <a:endCxn id="10" idx="3"/>
          </p:cNvCxnSpPr>
          <p:nvPr/>
        </p:nvCxnSpPr>
        <p:spPr>
          <a:xfrm rot="5400000" flipH="1" flipV="1">
            <a:off x="5143504" y="21788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15" idx="4"/>
            <a:endCxn id="7" idx="1"/>
          </p:cNvCxnSpPr>
          <p:nvPr/>
        </p:nvCxnSpPr>
        <p:spPr>
          <a:xfrm>
            <a:off x="1571604" y="4714884"/>
            <a:ext cx="500066" cy="1588"/>
          </a:xfrm>
          <a:prstGeom prst="line">
            <a:avLst/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107389" y="3750471"/>
            <a:ext cx="1500198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2321704" y="3750470"/>
            <a:ext cx="1500198" cy="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64032" y="5321561"/>
            <a:ext cx="785818" cy="1093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679836" y="5321958"/>
            <a:ext cx="785024" cy="109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3" idx="3"/>
          </p:cNvCxnSpPr>
          <p:nvPr/>
        </p:nvCxnSpPr>
        <p:spPr>
          <a:xfrm rot="5400000">
            <a:off x="4518422" y="4268397"/>
            <a:ext cx="1000132" cy="2321735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57620" y="2643182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29388" y="2643182"/>
            <a:ext cx="642942" cy="141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857620" y="2786058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429388" y="2785428"/>
            <a:ext cx="571504" cy="63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>
            <a:endCxn id="14" idx="0"/>
          </p:cNvCxnSpPr>
          <p:nvPr/>
        </p:nvCxnSpPr>
        <p:spPr>
          <a:xfrm>
            <a:off x="3857620" y="2928934"/>
            <a:ext cx="2321735" cy="1571636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82" name="TextBox 81"/>
          <p:cNvSpPr txBox="1"/>
          <p:nvPr/>
        </p:nvSpPr>
        <p:spPr>
          <a:xfrm>
            <a:off x="2000232" y="3500438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14678" y="350043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72132" y="3643314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72132" y="5214950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error notification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14678" y="4929198"/>
            <a:ext cx="1057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selected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action</a:t>
            </a:r>
            <a:endParaRPr lang="th-TH" sz="2000" dirty="0">
              <a:solidFill>
                <a:schemeClr val="accent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14480" y="4929198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possible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actions</a:t>
            </a:r>
            <a:endParaRPr lang="th-TH" sz="2000" dirty="0">
              <a:solidFill>
                <a:schemeClr val="accent6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00562" y="5929330"/>
            <a:ext cx="159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Searching</a:t>
            </a:r>
            <a:endParaRPr lang="th-TH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4.1 Searching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Exercise all possible execution paths a user might follow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in a web site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Action Discovery – </a:t>
            </a:r>
            <a:r>
              <a:rPr lang="en-US" sz="2400" dirty="0" err="1" smtClean="0">
                <a:solidFill>
                  <a:schemeClr val="accent6"/>
                </a:solidFill>
              </a:rPr>
              <a:t>ChoiceFinder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Exploration Control - </a:t>
            </a:r>
            <a:r>
              <a:rPr lang="en-US" sz="2400" dirty="0" err="1" smtClean="0">
                <a:solidFill>
                  <a:schemeClr val="accent6"/>
                </a:solidFill>
              </a:rPr>
              <a:t>VeriSoft</a:t>
            </a:r>
            <a:endParaRPr 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4.1.1 </a:t>
            </a:r>
            <a:r>
              <a:rPr lang="en-US" sz="4000" dirty="0" err="1" smtClean="0">
                <a:solidFill>
                  <a:srgbClr val="FFC000"/>
                </a:solidFill>
              </a:rPr>
              <a:t>ChoiceFinder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Find the set of possible actions from that page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Analyze HTML to find links, forms, buttons, etc.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 challenges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How to fill in forms?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How to prune the search spaces?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4.1.2 </a:t>
            </a:r>
            <a:r>
              <a:rPr lang="en-US" sz="4000" dirty="0" err="1" smtClean="0">
                <a:solidFill>
                  <a:srgbClr val="FFC000"/>
                </a:solidFill>
              </a:rPr>
              <a:t>Verisoft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Explore the state spaces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Guarantee complete coverage of the state space up to some depth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When error is detected, a scenario leading to error state is saved.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Saved scenarios can be replayed.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357158" y="4000504"/>
            <a:ext cx="4000528" cy="2428892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4.2 Execution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Navigator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207167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Choice Finder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Proxy</a:t>
            </a:r>
            <a:endParaRPr lang="th-TH" sz="2000" dirty="0"/>
          </a:p>
        </p:txBody>
      </p:sp>
      <p:sp>
        <p:nvSpPr>
          <p:cNvPr id="9" name="Cloud 8"/>
          <p:cNvSpPr/>
          <p:nvPr/>
        </p:nvSpPr>
        <p:spPr>
          <a:xfrm>
            <a:off x="7072330" y="2214554"/>
            <a:ext cx="1714512" cy="10715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  <a:endParaRPr lang="th-TH" dirty="0"/>
          </a:p>
        </p:txBody>
      </p:sp>
      <p:sp>
        <p:nvSpPr>
          <p:cNvPr id="10" name="Can 9"/>
          <p:cNvSpPr/>
          <p:nvPr/>
        </p:nvSpPr>
        <p:spPr>
          <a:xfrm>
            <a:off x="5072066" y="1142984"/>
            <a:ext cx="785818" cy="71438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th-TH" sz="2000" dirty="0"/>
          </a:p>
        </p:txBody>
      </p:sp>
      <p:sp>
        <p:nvSpPr>
          <p:cNvPr id="12" name="Can 11"/>
          <p:cNvSpPr/>
          <p:nvPr/>
        </p:nvSpPr>
        <p:spPr>
          <a:xfrm>
            <a:off x="428596" y="2214554"/>
            <a:ext cx="928694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Traces</a:t>
            </a:r>
            <a:endParaRPr lang="th-TH" sz="2000" dirty="0"/>
          </a:p>
        </p:txBody>
      </p:sp>
      <p:sp>
        <p:nvSpPr>
          <p:cNvPr id="13" name="Rectangle 12"/>
          <p:cNvSpPr/>
          <p:nvPr/>
        </p:nvSpPr>
        <p:spPr>
          <a:xfrm>
            <a:off x="2071670" y="571501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VeriSoft</a:t>
            </a:r>
            <a:endParaRPr lang="th-TH" sz="2000" dirty="0"/>
          </a:p>
        </p:txBody>
      </p:sp>
      <p:sp>
        <p:nvSpPr>
          <p:cNvPr id="14" name="Rectangle 13"/>
          <p:cNvSpPr/>
          <p:nvPr/>
        </p:nvSpPr>
        <p:spPr>
          <a:xfrm>
            <a:off x="528638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 Handler</a:t>
            </a:r>
            <a:endParaRPr lang="th-TH" sz="2000" dirty="0"/>
          </a:p>
        </p:txBody>
      </p:sp>
      <p:sp>
        <p:nvSpPr>
          <p:cNvPr id="15" name="Can 14"/>
          <p:cNvSpPr/>
          <p:nvPr/>
        </p:nvSpPr>
        <p:spPr>
          <a:xfrm>
            <a:off x="571472" y="4214818"/>
            <a:ext cx="1000132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Profiles</a:t>
            </a:r>
            <a:endParaRPr lang="th-TH" sz="2000" dirty="0"/>
          </a:p>
        </p:txBody>
      </p:sp>
      <p:cxnSp>
        <p:nvCxnSpPr>
          <p:cNvPr id="17" name="Straight Arrow Connector 16"/>
          <p:cNvCxnSpPr>
            <a:stCxn id="6" idx="1"/>
            <a:endCxn id="12" idx="4"/>
          </p:cNvCxnSpPr>
          <p:nvPr/>
        </p:nvCxnSpPr>
        <p:spPr>
          <a:xfrm rot="10800000">
            <a:off x="1357290" y="2714620"/>
            <a:ext cx="714380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8" idx="0"/>
            <a:endCxn id="10" idx="3"/>
          </p:cNvCxnSpPr>
          <p:nvPr/>
        </p:nvCxnSpPr>
        <p:spPr>
          <a:xfrm rot="5400000" flipH="1" flipV="1">
            <a:off x="5143504" y="2178835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15" idx="4"/>
            <a:endCxn id="7" idx="1"/>
          </p:cNvCxnSpPr>
          <p:nvPr/>
        </p:nvCxnSpPr>
        <p:spPr>
          <a:xfrm>
            <a:off x="1571604" y="4714884"/>
            <a:ext cx="500066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107389" y="3750471"/>
            <a:ext cx="1500198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2321704" y="3750470"/>
            <a:ext cx="1500198" cy="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64032" y="5321561"/>
            <a:ext cx="785818" cy="109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679836" y="5321958"/>
            <a:ext cx="785024" cy="109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3" idx="3"/>
          </p:cNvCxnSpPr>
          <p:nvPr/>
        </p:nvCxnSpPr>
        <p:spPr>
          <a:xfrm rot="5400000">
            <a:off x="4518422" y="4268397"/>
            <a:ext cx="1000132" cy="2321735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57620" y="2643182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29388" y="2643182"/>
            <a:ext cx="642942" cy="141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857620" y="2786058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429388" y="2785428"/>
            <a:ext cx="571504" cy="63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>
            <a:endCxn id="14" idx="0"/>
          </p:cNvCxnSpPr>
          <p:nvPr/>
        </p:nvCxnSpPr>
        <p:spPr>
          <a:xfrm>
            <a:off x="3857620" y="2928934"/>
            <a:ext cx="2321735" cy="1571636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82" name="TextBox 81"/>
          <p:cNvSpPr txBox="1"/>
          <p:nvPr/>
        </p:nvSpPr>
        <p:spPr>
          <a:xfrm>
            <a:off x="2000232" y="3500438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14678" y="350043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72132" y="3643314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72132" y="5214950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error notification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14678" y="4929198"/>
            <a:ext cx="1057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selected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action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14480" y="4929198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possible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actions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43108" y="1928802"/>
            <a:ext cx="160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Execution</a:t>
            </a:r>
            <a:endParaRPr lang="th-TH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4.2.1 Web Navigator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Mimics what a user would do while interacting with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Browser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Execute actions for selected choice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Link: follow link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Form: fill and submit form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357158" y="4000504"/>
            <a:ext cx="4000528" cy="2428892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4.3 Error Handling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Navigator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207167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Choice Finder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Proxy</a:t>
            </a:r>
            <a:endParaRPr lang="th-TH" sz="2000" dirty="0"/>
          </a:p>
        </p:txBody>
      </p:sp>
      <p:sp>
        <p:nvSpPr>
          <p:cNvPr id="9" name="Cloud 8"/>
          <p:cNvSpPr/>
          <p:nvPr/>
        </p:nvSpPr>
        <p:spPr>
          <a:xfrm>
            <a:off x="7072330" y="2214554"/>
            <a:ext cx="1714512" cy="10715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  <a:endParaRPr lang="th-TH" dirty="0"/>
          </a:p>
        </p:txBody>
      </p:sp>
      <p:sp>
        <p:nvSpPr>
          <p:cNvPr id="10" name="Can 9"/>
          <p:cNvSpPr/>
          <p:nvPr/>
        </p:nvSpPr>
        <p:spPr>
          <a:xfrm>
            <a:off x="5072066" y="1142984"/>
            <a:ext cx="785818" cy="71438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th-TH" sz="2000" dirty="0"/>
          </a:p>
        </p:txBody>
      </p:sp>
      <p:sp>
        <p:nvSpPr>
          <p:cNvPr id="12" name="Can 11"/>
          <p:cNvSpPr/>
          <p:nvPr/>
        </p:nvSpPr>
        <p:spPr>
          <a:xfrm>
            <a:off x="428596" y="2214554"/>
            <a:ext cx="928694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Traces</a:t>
            </a:r>
            <a:endParaRPr lang="th-TH" sz="2000" dirty="0"/>
          </a:p>
        </p:txBody>
      </p:sp>
      <p:sp>
        <p:nvSpPr>
          <p:cNvPr id="13" name="Rectangle 12"/>
          <p:cNvSpPr/>
          <p:nvPr/>
        </p:nvSpPr>
        <p:spPr>
          <a:xfrm>
            <a:off x="2071670" y="571501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VeriSoft</a:t>
            </a:r>
            <a:endParaRPr lang="th-TH" sz="2000" dirty="0"/>
          </a:p>
        </p:txBody>
      </p:sp>
      <p:sp>
        <p:nvSpPr>
          <p:cNvPr id="14" name="Rectangle 13"/>
          <p:cNvSpPr/>
          <p:nvPr/>
        </p:nvSpPr>
        <p:spPr>
          <a:xfrm>
            <a:off x="528638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 Handler</a:t>
            </a:r>
            <a:endParaRPr lang="th-TH" sz="2000" dirty="0"/>
          </a:p>
        </p:txBody>
      </p:sp>
      <p:sp>
        <p:nvSpPr>
          <p:cNvPr id="15" name="Can 14"/>
          <p:cNvSpPr/>
          <p:nvPr/>
        </p:nvSpPr>
        <p:spPr>
          <a:xfrm>
            <a:off x="571472" y="4214818"/>
            <a:ext cx="1000132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Profiles</a:t>
            </a:r>
            <a:endParaRPr lang="th-TH" sz="2000" dirty="0"/>
          </a:p>
        </p:txBody>
      </p:sp>
      <p:cxnSp>
        <p:nvCxnSpPr>
          <p:cNvPr id="17" name="Straight Arrow Connector 16"/>
          <p:cNvCxnSpPr>
            <a:stCxn id="6" idx="1"/>
            <a:endCxn id="12" idx="4"/>
          </p:cNvCxnSpPr>
          <p:nvPr/>
        </p:nvCxnSpPr>
        <p:spPr>
          <a:xfrm rot="10800000">
            <a:off x="1357290" y="2714620"/>
            <a:ext cx="714380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8" idx="0"/>
            <a:endCxn id="10" idx="3"/>
          </p:cNvCxnSpPr>
          <p:nvPr/>
        </p:nvCxnSpPr>
        <p:spPr>
          <a:xfrm rot="5400000" flipH="1" flipV="1">
            <a:off x="5143504" y="2178835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15" idx="4"/>
            <a:endCxn id="7" idx="1"/>
          </p:cNvCxnSpPr>
          <p:nvPr/>
        </p:nvCxnSpPr>
        <p:spPr>
          <a:xfrm>
            <a:off x="1571604" y="4714884"/>
            <a:ext cx="500066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107389" y="3750471"/>
            <a:ext cx="1500198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2321704" y="3750470"/>
            <a:ext cx="1500198" cy="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64032" y="5321561"/>
            <a:ext cx="785818" cy="109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679836" y="5321958"/>
            <a:ext cx="785024" cy="109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3" idx="3"/>
          </p:cNvCxnSpPr>
          <p:nvPr/>
        </p:nvCxnSpPr>
        <p:spPr>
          <a:xfrm rot="5400000">
            <a:off x="4518422" y="4268397"/>
            <a:ext cx="1000132" cy="2321735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57620" y="2643182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29388" y="2643182"/>
            <a:ext cx="642942" cy="141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857620" y="2786058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429388" y="2785428"/>
            <a:ext cx="571504" cy="63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>
            <a:endCxn id="14" idx="0"/>
          </p:cNvCxnSpPr>
          <p:nvPr/>
        </p:nvCxnSpPr>
        <p:spPr>
          <a:xfrm>
            <a:off x="3857620" y="2928934"/>
            <a:ext cx="2321735" cy="1571636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82" name="TextBox 81"/>
          <p:cNvSpPr txBox="1"/>
          <p:nvPr/>
        </p:nvSpPr>
        <p:spPr>
          <a:xfrm>
            <a:off x="2000232" y="3500438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14678" y="350043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72132" y="3643314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72132" y="5214950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error notification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14678" y="4929198"/>
            <a:ext cx="1057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selected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action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14480" y="4929198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possible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actions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00760" y="1285860"/>
            <a:ext cx="229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Error Handling</a:t>
            </a:r>
            <a:endParaRPr lang="th-TH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4.3.1 Type of Errors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2 Types of 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Navigation Errors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e.g. Failure in retrieving a page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Detected by </a:t>
            </a:r>
            <a:r>
              <a:rPr lang="en-US" sz="2400" dirty="0" smtClean="0">
                <a:solidFill>
                  <a:schemeClr val="accent5"/>
                </a:solidFill>
              </a:rPr>
              <a:t>Web Navigator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Page Errors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Your constraints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Detected by </a:t>
            </a:r>
            <a:r>
              <a:rPr lang="en-US" sz="2400" dirty="0" smtClean="0">
                <a:solidFill>
                  <a:schemeClr val="accent4"/>
                </a:solidFill>
              </a:rPr>
              <a:t>Error Handler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Various checking modules can be invoked from </a:t>
            </a:r>
            <a:r>
              <a:rPr lang="en-US" sz="2400" dirty="0" err="1" smtClean="0">
                <a:solidFill>
                  <a:schemeClr val="bg1"/>
                </a:solidFill>
              </a:rPr>
              <a:t>ErrorHandler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Outline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786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Previous 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chemeClr val="bg1"/>
                </a:solidFill>
              </a:rPr>
              <a:t>VeriWeb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VeriWeb</a:t>
            </a:r>
            <a:r>
              <a:rPr lang="en-US" sz="2800" dirty="0" smtClean="0">
                <a:solidFill>
                  <a:schemeClr val="bg1"/>
                </a:solidFill>
              </a:rPr>
              <a:t>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Exploring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Automatically Filling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4.3.2 Error Logging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3 Different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/>
                </a:solidFill>
              </a:rPr>
              <a:t>VeriSoft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error traces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scenario (i.e. state-space path from the starting page)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</a:rPr>
              <a:t>Web Navigator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smart traces (smart bookmarks)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richer representation of scenario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can be replayed by </a:t>
            </a:r>
            <a:r>
              <a:rPr lang="en-US" sz="2400" dirty="0" err="1" smtClean="0">
                <a:solidFill>
                  <a:schemeClr val="bg1"/>
                </a:solidFill>
              </a:rPr>
              <a:t>WebVCR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robust, can be replayed even web page structural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4"/>
                </a:solidFill>
              </a:rPr>
              <a:t>Web Proxy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cached pages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all visited pages or just pages in scenarios that lead to errors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offline error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357158" y="4000504"/>
            <a:ext cx="4000528" cy="2428892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4. </a:t>
            </a:r>
            <a:r>
              <a:rPr lang="en-US" sz="4000" dirty="0" err="1" smtClean="0">
                <a:solidFill>
                  <a:srgbClr val="FFC000"/>
                </a:solidFill>
              </a:rPr>
              <a:t>VeriWeb</a:t>
            </a:r>
            <a:r>
              <a:rPr lang="en-US" sz="4000" dirty="0" smtClean="0">
                <a:solidFill>
                  <a:srgbClr val="FFC000"/>
                </a:solidFill>
              </a:rPr>
              <a:t> Architecture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Navigator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207167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Choice Finder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50030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Proxy</a:t>
            </a:r>
            <a:endParaRPr lang="th-TH" sz="2000" dirty="0"/>
          </a:p>
        </p:txBody>
      </p:sp>
      <p:sp>
        <p:nvSpPr>
          <p:cNvPr id="9" name="Cloud 8"/>
          <p:cNvSpPr/>
          <p:nvPr/>
        </p:nvSpPr>
        <p:spPr>
          <a:xfrm>
            <a:off x="7072330" y="2214554"/>
            <a:ext cx="1714512" cy="10715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  <a:endParaRPr lang="th-TH" dirty="0"/>
          </a:p>
        </p:txBody>
      </p:sp>
      <p:sp>
        <p:nvSpPr>
          <p:cNvPr id="10" name="Can 9"/>
          <p:cNvSpPr/>
          <p:nvPr/>
        </p:nvSpPr>
        <p:spPr>
          <a:xfrm>
            <a:off x="5072066" y="1142984"/>
            <a:ext cx="785818" cy="71438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th-TH" sz="2000" dirty="0"/>
          </a:p>
        </p:txBody>
      </p:sp>
      <p:sp>
        <p:nvSpPr>
          <p:cNvPr id="12" name="Can 11"/>
          <p:cNvSpPr/>
          <p:nvPr/>
        </p:nvSpPr>
        <p:spPr>
          <a:xfrm>
            <a:off x="428596" y="2214554"/>
            <a:ext cx="928694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Traces</a:t>
            </a:r>
            <a:endParaRPr lang="th-TH" sz="2000" dirty="0"/>
          </a:p>
        </p:txBody>
      </p:sp>
      <p:sp>
        <p:nvSpPr>
          <p:cNvPr id="13" name="Rectangle 12"/>
          <p:cNvSpPr/>
          <p:nvPr/>
        </p:nvSpPr>
        <p:spPr>
          <a:xfrm>
            <a:off x="2071670" y="5715016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VeriSoft</a:t>
            </a:r>
            <a:endParaRPr lang="th-TH" sz="2000" dirty="0"/>
          </a:p>
        </p:txBody>
      </p:sp>
      <p:sp>
        <p:nvSpPr>
          <p:cNvPr id="14" name="Rectangle 13"/>
          <p:cNvSpPr/>
          <p:nvPr/>
        </p:nvSpPr>
        <p:spPr>
          <a:xfrm>
            <a:off x="5286380" y="4500570"/>
            <a:ext cx="1785950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Error Handler</a:t>
            </a:r>
            <a:endParaRPr lang="th-TH" sz="2000" dirty="0"/>
          </a:p>
        </p:txBody>
      </p:sp>
      <p:sp>
        <p:nvSpPr>
          <p:cNvPr id="15" name="Can 14"/>
          <p:cNvSpPr/>
          <p:nvPr/>
        </p:nvSpPr>
        <p:spPr>
          <a:xfrm>
            <a:off x="571472" y="4214818"/>
            <a:ext cx="1000132" cy="100013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Smart Profiles</a:t>
            </a:r>
            <a:endParaRPr lang="th-TH" sz="2000" dirty="0"/>
          </a:p>
        </p:txBody>
      </p:sp>
      <p:cxnSp>
        <p:nvCxnSpPr>
          <p:cNvPr id="17" name="Straight Arrow Connector 16"/>
          <p:cNvCxnSpPr>
            <a:stCxn id="6" idx="1"/>
            <a:endCxn id="12" idx="4"/>
          </p:cNvCxnSpPr>
          <p:nvPr/>
        </p:nvCxnSpPr>
        <p:spPr>
          <a:xfrm rot="10800000">
            <a:off x="1357290" y="2714620"/>
            <a:ext cx="714380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8" idx="0"/>
            <a:endCxn id="10" idx="3"/>
          </p:cNvCxnSpPr>
          <p:nvPr/>
        </p:nvCxnSpPr>
        <p:spPr>
          <a:xfrm rot="5400000" flipH="1" flipV="1">
            <a:off x="5143504" y="2178835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15" idx="4"/>
            <a:endCxn id="7" idx="1"/>
          </p:cNvCxnSpPr>
          <p:nvPr/>
        </p:nvCxnSpPr>
        <p:spPr>
          <a:xfrm>
            <a:off x="1571604" y="4714884"/>
            <a:ext cx="500066" cy="1588"/>
          </a:xfrm>
          <a:prstGeom prst="line">
            <a:avLst/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107389" y="3750471"/>
            <a:ext cx="1500198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2321704" y="3750470"/>
            <a:ext cx="1500198" cy="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64032" y="5321561"/>
            <a:ext cx="785818" cy="1093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679836" y="5321958"/>
            <a:ext cx="785024" cy="109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3" idx="3"/>
          </p:cNvCxnSpPr>
          <p:nvPr/>
        </p:nvCxnSpPr>
        <p:spPr>
          <a:xfrm rot="5400000">
            <a:off x="4518422" y="4268397"/>
            <a:ext cx="1000132" cy="2321735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57620" y="2643182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29388" y="2643182"/>
            <a:ext cx="642942" cy="141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857620" y="2786058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429388" y="2785428"/>
            <a:ext cx="571504" cy="63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>
            <a:endCxn id="14" idx="0"/>
          </p:cNvCxnSpPr>
          <p:nvPr/>
        </p:nvCxnSpPr>
        <p:spPr>
          <a:xfrm>
            <a:off x="3857620" y="2928934"/>
            <a:ext cx="2321735" cy="1571636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82" name="TextBox 81"/>
          <p:cNvSpPr txBox="1"/>
          <p:nvPr/>
        </p:nvSpPr>
        <p:spPr>
          <a:xfrm>
            <a:off x="2000232" y="3500438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14678" y="350043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72132" y="3643314"/>
            <a:ext cx="68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72132" y="5214950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error notification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14678" y="4929198"/>
            <a:ext cx="1057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selected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action</a:t>
            </a:r>
            <a:endParaRPr lang="th-TH" sz="2000" dirty="0">
              <a:solidFill>
                <a:schemeClr val="accent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14480" y="4929198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possible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actions</a:t>
            </a:r>
            <a:endParaRPr lang="th-TH" sz="2000" dirty="0">
              <a:solidFill>
                <a:schemeClr val="accent6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43108" y="1928802"/>
            <a:ext cx="160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Execution</a:t>
            </a:r>
            <a:endParaRPr lang="th-TH" dirty="0">
              <a:solidFill>
                <a:schemeClr val="accent5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00562" y="5929330"/>
            <a:ext cx="159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Searching</a:t>
            </a:r>
            <a:endParaRPr lang="th-TH" dirty="0">
              <a:solidFill>
                <a:schemeClr val="accent6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00760" y="1285860"/>
            <a:ext cx="229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Error Handling</a:t>
            </a:r>
            <a:endParaRPr lang="th-TH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5.1 Exploration Algorithm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358246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ExploreSite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startingURL,constraints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+mj-lt"/>
                <a:cs typeface="Arial" pitchFamily="34" charset="0"/>
              </a:rPr>
              <a:t>….. </a:t>
            </a:r>
            <a:r>
              <a:rPr lang="en-US" sz="1600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currentPage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Navigator.load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startingURL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while (true) {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</a:t>
            </a:r>
            <a:r>
              <a:rPr lang="en-US" sz="16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error = </a:t>
            </a:r>
            <a:r>
              <a:rPr lang="en-US" sz="16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ErrorHandler</a:t>
            </a:r>
            <a:r>
              <a:rPr lang="en-US" sz="16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currentPage,constraints</a:t>
            </a:r>
            <a:r>
              <a:rPr lang="en-US" sz="16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if (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error.status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==true)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….. </a:t>
            </a:r>
            <a:r>
              <a:rPr lang="en-US" sz="16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VeriSoft.assert</a:t>
            </a:r>
            <a:r>
              <a:rPr lang="en-US" sz="16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currentPage,error</a:t>
            </a:r>
            <a:r>
              <a:rPr lang="en-US" sz="16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if (this page has been seen before)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….. </a:t>
            </a:r>
            <a:r>
              <a:rPr lang="en-US" sz="16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VeriSoft.abort</a:t>
            </a: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currentPage,``cycle</a:t>
            </a: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'');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else {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….. </a:t>
            </a: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choices = </a:t>
            </a:r>
            <a:r>
              <a:rPr lang="en-US" sz="16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ChoiceFinder</a:t>
            </a: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currentPage</a:t>
            </a: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….. </a:t>
            </a:r>
            <a:r>
              <a:rPr lang="en-US" sz="16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selectedChoice</a:t>
            </a: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VeriSoft.toss</a:t>
            </a: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(choices);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….. </a:t>
            </a:r>
            <a:r>
              <a:rPr lang="en-US" sz="1600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currentPage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Navigator.execute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selectedChoice,choices</a:t>
            </a:r>
            <a:r>
              <a:rPr lang="en-US" sz="16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…..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if (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currentPage.error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!= null)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….. ….. </a:t>
            </a:r>
            <a:r>
              <a:rPr lang="en-US" sz="16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VeriSoft.assert</a:t>
            </a:r>
            <a:r>
              <a:rPr lang="en-US" sz="16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currentPage,error</a:t>
            </a:r>
            <a:r>
              <a:rPr lang="en-US" sz="16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 …..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cs typeface="Arial" pitchFamily="34" charset="0"/>
              </a:rPr>
              <a:t>…..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1505" y="2500306"/>
            <a:ext cx="126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Page Error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4957716"/>
            <a:ext cx="1878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Navigation Error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178128"/>
            <a:ext cx="58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}</a:t>
            </a:r>
            <a:endParaRPr lang="th-TH" sz="6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5256" y="4786322"/>
            <a:ext cx="58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}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8520" y="1252823"/>
            <a:ext cx="296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*One run for one Path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143504" y="1357298"/>
            <a:ext cx="357190" cy="21431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5.1 Exploration Algorithm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0430" y="1428736"/>
            <a:ext cx="2143140" cy="428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Set Start Page</a:t>
            </a:r>
            <a:endParaRPr lang="th-TH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3571868" y="2214554"/>
            <a:ext cx="2000264" cy="3529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Check for page error</a:t>
            </a:r>
            <a:endParaRPr lang="th-TH" sz="1600" dirty="0"/>
          </a:p>
        </p:txBody>
      </p:sp>
      <p:cxnSp>
        <p:nvCxnSpPr>
          <p:cNvPr id="18" name="Straight Arrow Connector 17"/>
          <p:cNvCxnSpPr>
            <a:stCxn id="11" idx="2"/>
            <a:endCxn id="16" idx="0"/>
          </p:cNvCxnSpPr>
          <p:nvPr/>
        </p:nvCxnSpPr>
        <p:spPr>
          <a:xfrm rot="5400000">
            <a:off x="4393405" y="2035959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571868" y="3000372"/>
            <a:ext cx="2000264" cy="352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Find choices</a:t>
            </a:r>
            <a:endParaRPr lang="th-TH" sz="1600" dirty="0"/>
          </a:p>
        </p:txBody>
      </p:sp>
      <p:cxnSp>
        <p:nvCxnSpPr>
          <p:cNvPr id="23" name="Straight Arrow Connector 22"/>
          <p:cNvCxnSpPr>
            <a:stCxn id="16" idx="2"/>
            <a:endCxn id="21" idx="0"/>
          </p:cNvCxnSpPr>
          <p:nvPr/>
        </p:nvCxnSpPr>
        <p:spPr>
          <a:xfrm rot="5400000">
            <a:off x="4355585" y="2783957"/>
            <a:ext cx="43283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644100" y="364331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716332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796500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859208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1122" y="364331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961603" y="3675859"/>
            <a:ext cx="642942" cy="63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073522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136230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216398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288630" y="364172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68798" y="364172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431506" y="364172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501356" y="364331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573588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653756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716464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778378" y="364331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850610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930778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993486" y="364252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571868" y="4000504"/>
            <a:ext cx="2000264" cy="352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Select choice</a:t>
            </a:r>
            <a:endParaRPr lang="th-TH" sz="1600" dirty="0"/>
          </a:p>
        </p:txBody>
      </p:sp>
      <p:sp>
        <p:nvSpPr>
          <p:cNvPr id="49" name="Rounded Rectangle 48"/>
          <p:cNvSpPr/>
          <p:nvPr/>
        </p:nvSpPr>
        <p:spPr>
          <a:xfrm>
            <a:off x="3571868" y="4714884"/>
            <a:ext cx="2000264" cy="3529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Execute choice</a:t>
            </a:r>
            <a:endParaRPr lang="th-TH" sz="1600" dirty="0"/>
          </a:p>
        </p:txBody>
      </p:sp>
      <p:cxnSp>
        <p:nvCxnSpPr>
          <p:cNvPr id="50" name="Straight Arrow Connector 49"/>
          <p:cNvCxnSpPr>
            <a:stCxn id="47" idx="2"/>
          </p:cNvCxnSpPr>
          <p:nvPr/>
        </p:nvCxnSpPr>
        <p:spPr>
          <a:xfrm rot="5400000">
            <a:off x="4389203" y="4536289"/>
            <a:ext cx="36559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286116" y="5429264"/>
            <a:ext cx="2571768" cy="3529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Check for navigation error</a:t>
            </a:r>
            <a:endParaRPr lang="th-TH" sz="1600" dirty="0"/>
          </a:p>
        </p:txBody>
      </p:sp>
      <p:cxnSp>
        <p:nvCxnSpPr>
          <p:cNvPr id="52" name="Straight Arrow Connector 51"/>
          <p:cNvCxnSpPr>
            <a:endCxn id="51" idx="0"/>
          </p:cNvCxnSpPr>
          <p:nvPr/>
        </p:nvCxnSpPr>
        <p:spPr>
          <a:xfrm rot="5400000">
            <a:off x="4394199" y="5249875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1" idx="1"/>
            <a:endCxn id="16" idx="1"/>
          </p:cNvCxnSpPr>
          <p:nvPr/>
        </p:nvCxnSpPr>
        <p:spPr>
          <a:xfrm rot="10800000" flipH="1">
            <a:off x="3286116" y="2391048"/>
            <a:ext cx="285752" cy="3214710"/>
          </a:xfrm>
          <a:prstGeom prst="bentConnector3">
            <a:avLst>
              <a:gd name="adj1" fmla="val -79999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6357950" y="3071810"/>
            <a:ext cx="601583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TextBox 74"/>
          <p:cNvSpPr txBox="1"/>
          <p:nvPr/>
        </p:nvSpPr>
        <p:spPr>
          <a:xfrm>
            <a:off x="7000892" y="3171766"/>
            <a:ext cx="1540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Current page</a:t>
            </a:r>
            <a:endParaRPr lang="th-TH" sz="20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428860" y="3357562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14348" y="3090446"/>
            <a:ext cx="1891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Do until depth reach</a:t>
            </a:r>
            <a:endParaRPr lang="th-TH" sz="1600" dirty="0">
              <a:solidFill>
                <a:schemeClr val="bg1"/>
              </a:solidFill>
            </a:endParaRPr>
          </a:p>
        </p:txBody>
      </p:sp>
      <p:cxnSp>
        <p:nvCxnSpPr>
          <p:cNvPr id="80" name="Straight Arrow Connector 79"/>
          <p:cNvCxnSpPr>
            <a:endCxn id="16" idx="3"/>
          </p:cNvCxnSpPr>
          <p:nvPr/>
        </p:nvCxnSpPr>
        <p:spPr>
          <a:xfrm rot="10800000">
            <a:off x="5572132" y="2391048"/>
            <a:ext cx="785818" cy="680762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1" idx="1"/>
            <a:endCxn id="21" idx="3"/>
          </p:cNvCxnSpPr>
          <p:nvPr/>
        </p:nvCxnSpPr>
        <p:spPr>
          <a:xfrm rot="10800000">
            <a:off x="5572132" y="3176866"/>
            <a:ext cx="785818" cy="180696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" idx="3"/>
            <a:endCxn id="61" idx="0"/>
          </p:cNvCxnSpPr>
          <p:nvPr/>
        </p:nvCxnSpPr>
        <p:spPr>
          <a:xfrm>
            <a:off x="5643570" y="1643050"/>
            <a:ext cx="1015172" cy="14287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9" idx="3"/>
          </p:cNvCxnSpPr>
          <p:nvPr/>
        </p:nvCxnSpPr>
        <p:spPr>
          <a:xfrm flipV="1">
            <a:off x="5572132" y="3643314"/>
            <a:ext cx="857256" cy="12480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1" idx="2"/>
            <a:endCxn id="51" idx="3"/>
          </p:cNvCxnSpPr>
          <p:nvPr/>
        </p:nvCxnSpPr>
        <p:spPr>
          <a:xfrm rot="5400000">
            <a:off x="5277091" y="4224107"/>
            <a:ext cx="1962444" cy="800858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14348" y="2143116"/>
            <a:ext cx="3857652" cy="642942"/>
            <a:chOff x="714348" y="2143116"/>
            <a:chExt cx="3857652" cy="642942"/>
          </a:xfrm>
        </p:grpSpPr>
        <p:cxnSp>
          <p:nvCxnSpPr>
            <p:cNvPr id="53" name="Straight Connector 52"/>
            <p:cNvCxnSpPr/>
            <p:nvPr/>
          </p:nvCxnSpPr>
          <p:spPr>
            <a:xfrm rot="10800000">
              <a:off x="2357422" y="2500306"/>
              <a:ext cx="2214578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14348" y="2143116"/>
              <a:ext cx="192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Stop if this page has been seen before</a:t>
              </a:r>
              <a:endParaRPr lang="th-TH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5.2 Controlling the search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Filtering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ignore “unimportant” actions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e.g. links to PDF , Word documents, external sites, mailto links, etc.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Cycle detection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State vs. stateless: page that look identical may represent different states.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e.g., the initial page of Amazon with and without cookies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Configurable cycle-detection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6. Automatically filling forms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4000504"/>
            <a:ext cx="529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 fill this form automatically?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521" y="4714884"/>
            <a:ext cx="636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Tester needs to provide some information!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562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6.1 Smart Profiles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Information used to fill in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Data model level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Not form-by-form approach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e.g. car sale site</a:t>
            </a:r>
          </a:p>
          <a:p>
            <a:pPr marL="1314450" lvl="2" indent="-514350"/>
            <a:r>
              <a:rPr lang="en-US" sz="2000" dirty="0" smtClean="0">
                <a:solidFill>
                  <a:schemeClr val="bg1"/>
                </a:solidFill>
              </a:rPr>
              <a:t>Specify a dataset that describe</a:t>
            </a:r>
          </a:p>
          <a:p>
            <a:pPr marL="1771650" lvl="3" indent="-514350"/>
            <a:r>
              <a:rPr lang="en-US" sz="1600" dirty="0" smtClean="0">
                <a:solidFill>
                  <a:schemeClr val="bg1"/>
                </a:solidFill>
              </a:rPr>
              <a:t>Customer profiles</a:t>
            </a:r>
          </a:p>
          <a:p>
            <a:pPr marL="1771650" lvl="3" indent="-514350"/>
            <a:r>
              <a:rPr lang="en-US" sz="1600" dirty="0" smtClean="0">
                <a:solidFill>
                  <a:schemeClr val="bg1"/>
                </a:solidFill>
              </a:rPr>
              <a:t>Car models or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As light-weight as </a:t>
            </a:r>
            <a:r>
              <a:rPr lang="en-US" sz="2800" dirty="0" smtClean="0">
                <a:solidFill>
                  <a:schemeClr val="bg1"/>
                </a:solidFill>
              </a:rPr>
              <a:t>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independent </a:t>
            </a:r>
            <a:r>
              <a:rPr lang="en-US" sz="2800" dirty="0" smtClean="0">
                <a:solidFill>
                  <a:schemeClr val="bg1"/>
                </a:solidFill>
              </a:rPr>
              <a:t>of the structure of the Web </a:t>
            </a:r>
            <a:r>
              <a:rPr lang="en-US" sz="2800" dirty="0" smtClean="0">
                <a:solidFill>
                  <a:schemeClr val="bg1"/>
                </a:solidFill>
              </a:rPr>
              <a:t>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reusable </a:t>
            </a:r>
            <a:r>
              <a:rPr lang="en-US" sz="2800" dirty="0" smtClean="0">
                <a:solidFill>
                  <a:schemeClr val="bg1"/>
                </a:solidFill>
              </a:rPr>
              <a:t>as structure of Web site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6.1 Smart Profiles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XML Schema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&lt;!DOCTYPE </a:t>
            </a:r>
            <a:r>
              <a:rPr lang="en-US" sz="2800" dirty="0" err="1" smtClean="0">
                <a:solidFill>
                  <a:schemeClr val="bg1"/>
                </a:solidFill>
              </a:rPr>
              <a:t>smartprofile</a:t>
            </a:r>
            <a:r>
              <a:rPr lang="en-US" sz="2800" dirty="0" smtClean="0">
                <a:solidFill>
                  <a:schemeClr val="bg1"/>
                </a:solidFill>
              </a:rPr>
              <a:t> [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</a:t>
            </a:r>
            <a:r>
              <a:rPr lang="en-US" sz="2800" dirty="0" err="1" smtClean="0">
                <a:solidFill>
                  <a:schemeClr val="bg1"/>
                </a:solidFill>
              </a:rPr>
              <a:t>smartprofile</a:t>
            </a:r>
            <a:r>
              <a:rPr lang="en-US" sz="2800" dirty="0" smtClean="0">
                <a:solidFill>
                  <a:schemeClr val="bg1"/>
                </a:solidFill>
              </a:rPr>
              <a:t> (signature* |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profile*)&gt;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signature (name, field+)&gt;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field (</a:t>
            </a:r>
            <a:r>
              <a:rPr lang="en-US" sz="2800" dirty="0" err="1" smtClean="0">
                <a:solidFill>
                  <a:schemeClr val="bg1"/>
                </a:solidFill>
              </a:rPr>
              <a:t>name,synonym</a:t>
            </a:r>
            <a:r>
              <a:rPr lang="en-US" sz="2800" dirty="0" smtClean="0">
                <a:solidFill>
                  <a:schemeClr val="bg1"/>
                </a:solidFill>
              </a:rPr>
              <a:t>)&gt;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&lt;!ATTLIST field key CDATA&gt;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profile (name, signature,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fieldvalue</a:t>
            </a:r>
            <a:r>
              <a:rPr lang="en-US" sz="2800" dirty="0" smtClean="0">
                <a:solidFill>
                  <a:schemeClr val="bg1"/>
                </a:solidFill>
              </a:rPr>
              <a:t>+)&gt;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</a:t>
            </a:r>
            <a:r>
              <a:rPr lang="en-US" sz="2800" dirty="0" err="1" smtClean="0">
                <a:solidFill>
                  <a:schemeClr val="bg1"/>
                </a:solidFill>
              </a:rPr>
              <a:t>fieldvalue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name,regexp</a:t>
            </a:r>
            <a:r>
              <a:rPr lang="en-US" sz="2800" dirty="0" smtClean="0">
                <a:solidFill>
                  <a:schemeClr val="bg1"/>
                </a:solidFill>
              </a:rPr>
              <a:t>)&gt;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</a:t>
            </a:r>
            <a:r>
              <a:rPr lang="en-US" sz="2800" dirty="0" err="1" smtClean="0">
                <a:solidFill>
                  <a:schemeClr val="bg1"/>
                </a:solidFill>
              </a:rPr>
              <a:t>regexp</a:t>
            </a:r>
            <a:r>
              <a:rPr lang="en-US" sz="2800" dirty="0" smtClean="0">
                <a:solidFill>
                  <a:schemeClr val="bg1"/>
                </a:solidFill>
              </a:rPr>
              <a:t> (#PCDATA) 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name (#PCDATA)&gt;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&lt;!ELEMENT synonym (#PCDATA</a:t>
            </a:r>
            <a:r>
              <a:rPr lang="en-US" sz="2800" dirty="0" smtClean="0">
                <a:solidFill>
                  <a:schemeClr val="bg1"/>
                </a:solidFill>
              </a:rPr>
              <a:t>)&gt;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]&gt;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6.1 Smart Profiles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0232" y="207167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Signature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4786314" y="2071678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Profile#1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4786314" y="2857496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Profile#2</a:t>
            </a:r>
            <a:endParaRPr lang="th-TH" dirty="0"/>
          </a:p>
        </p:txBody>
      </p:sp>
      <p:sp>
        <p:nvSpPr>
          <p:cNvPr id="13" name="Rounded Rectangle 12"/>
          <p:cNvSpPr/>
          <p:nvPr/>
        </p:nvSpPr>
        <p:spPr>
          <a:xfrm>
            <a:off x="4786314" y="3643314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Profile#3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4929198"/>
            <a:ext cx="314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Like class and object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536017" y="3607595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072066" y="450057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6.1 Smart Profiles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4071966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Signature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&lt;signature&gt;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&lt;name&gt; </a:t>
            </a:r>
            <a:r>
              <a:rPr lang="en-US" sz="2800" dirty="0" err="1" smtClean="0">
                <a:solidFill>
                  <a:schemeClr val="bg1"/>
                </a:solidFill>
              </a:rPr>
              <a:t>CarType</a:t>
            </a:r>
            <a:r>
              <a:rPr lang="en-US" sz="2800" dirty="0" smtClean="0">
                <a:solidFill>
                  <a:schemeClr val="bg1"/>
                </a:solidFill>
              </a:rPr>
              <a:t> &lt;/name&gt;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&lt;field key=true&gt;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&lt;name&gt; Make &lt;/name&gt;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&lt;synonym&gt; *</a:t>
            </a:r>
            <a:r>
              <a:rPr lang="en-US" sz="2800" dirty="0" err="1" smtClean="0">
                <a:solidFill>
                  <a:schemeClr val="bg1"/>
                </a:solidFill>
              </a:rPr>
              <a:t>carmake</a:t>
            </a:r>
            <a:r>
              <a:rPr lang="en-US" sz="2800" dirty="0" smtClean="0">
                <a:solidFill>
                  <a:schemeClr val="bg1"/>
                </a:solidFill>
              </a:rPr>
              <a:t>* &lt;/synonym&gt;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&lt;/field&gt;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&lt;field key=false&gt;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&lt;name&gt; Model &lt;/name&gt;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&lt;/field&gt;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&lt;field key=false&gt;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&lt;name&gt; Year &lt;/name&gt;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&lt;/field&gt;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&lt;field key=false&gt;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&lt;name&gt; Interior &lt;/name&gt;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&lt;/field&gt;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&lt;field key=false&gt;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&lt;name&gt; Type &lt;/name&gt;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&lt;/</a:t>
            </a:r>
            <a:r>
              <a:rPr lang="en-US" sz="2800" dirty="0" err="1" smtClean="0">
                <a:solidFill>
                  <a:schemeClr val="bg1"/>
                </a:solidFill>
              </a:rPr>
              <a:t>fiield</a:t>
            </a:r>
            <a:r>
              <a:rPr lang="en-US" sz="2800" dirty="0" smtClean="0">
                <a:solidFill>
                  <a:schemeClr val="bg1"/>
                </a:solidFill>
              </a:rPr>
              <a:t>&gt;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&lt;/signature&gt;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357298"/>
            <a:ext cx="4071966" cy="5286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&lt;profile&gt;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	&lt;name&gt; Rolls &lt;/name&gt;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&lt;signature&gt;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CarType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&lt;/signature&gt;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&lt;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fieldvalue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		&lt;name&gt;</a:t>
            </a:r>
            <a:r>
              <a:rPr lang="en-US" dirty="0" smtClean="0">
                <a:solidFill>
                  <a:schemeClr val="bg1"/>
                </a:solidFill>
              </a:rPr>
              <a:t> Make &lt;/name&gt;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		&lt;</a:t>
            </a:r>
            <a:r>
              <a:rPr lang="en-US" dirty="0" err="1" smtClean="0">
                <a:solidFill>
                  <a:schemeClr val="bg1"/>
                </a:solidFill>
              </a:rPr>
              <a:t>regexp</a:t>
            </a:r>
            <a:r>
              <a:rPr lang="en-US" dirty="0" smtClean="0">
                <a:solidFill>
                  <a:schemeClr val="bg1"/>
                </a:solidFill>
              </a:rPr>
              <a:t>&gt; Rolls-Royce &lt;/</a:t>
            </a:r>
            <a:r>
              <a:rPr lang="en-US" dirty="0" err="1" smtClean="0">
                <a:solidFill>
                  <a:schemeClr val="bg1"/>
                </a:solidFill>
              </a:rPr>
              <a:t>regexp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&lt;/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fieldvalue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	&lt;</a:t>
            </a:r>
            <a:r>
              <a:rPr lang="en-US" dirty="0" err="1" smtClean="0">
                <a:solidFill>
                  <a:schemeClr val="bg1"/>
                </a:solidFill>
              </a:rPr>
              <a:t>fieldvalue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&lt;name&gt;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&lt;/name&gt;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		&lt;</a:t>
            </a:r>
            <a:r>
              <a:rPr lang="en-US" baseline="0" dirty="0" err="1" smtClean="0">
                <a:solidFill>
                  <a:schemeClr val="bg1"/>
                </a:solidFill>
              </a:rPr>
              <a:t>regexp</a:t>
            </a:r>
            <a:r>
              <a:rPr lang="en-US" baseline="0" dirty="0" smtClean="0">
                <a:solidFill>
                  <a:schemeClr val="bg1"/>
                </a:solidFill>
              </a:rPr>
              <a:t>&gt;</a:t>
            </a:r>
            <a:r>
              <a:rPr lang="en-US" dirty="0" smtClean="0">
                <a:solidFill>
                  <a:schemeClr val="bg1"/>
                </a:solidFill>
              </a:rPr>
              <a:t> *</a:t>
            </a:r>
            <a:r>
              <a:rPr lang="en-US" dirty="0" err="1" smtClean="0">
                <a:solidFill>
                  <a:schemeClr val="bg1"/>
                </a:solidFill>
              </a:rPr>
              <a:t>Corniche</a:t>
            </a:r>
            <a:r>
              <a:rPr lang="en-US" dirty="0" smtClean="0">
                <a:solidFill>
                  <a:schemeClr val="bg1"/>
                </a:solidFill>
              </a:rPr>
              <a:t>* &lt;/</a:t>
            </a:r>
            <a:r>
              <a:rPr lang="en-US" dirty="0" err="1" smtClean="0">
                <a:solidFill>
                  <a:schemeClr val="bg1"/>
                </a:solidFill>
              </a:rPr>
              <a:t>regexp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&lt;/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fieldvalue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	&lt;</a:t>
            </a:r>
            <a:r>
              <a:rPr lang="en-US" dirty="0" err="1" smtClean="0">
                <a:solidFill>
                  <a:schemeClr val="bg1"/>
                </a:solidFill>
              </a:rPr>
              <a:t>fieldvalue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&lt;name&gt;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&lt;/name&gt;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		&lt;</a:t>
            </a:r>
            <a:r>
              <a:rPr lang="en-US" baseline="0" dirty="0" err="1" smtClean="0">
                <a:solidFill>
                  <a:schemeClr val="bg1"/>
                </a:solidFill>
              </a:rPr>
              <a:t>regexp</a:t>
            </a:r>
            <a:r>
              <a:rPr lang="en-US" baseline="0" dirty="0" smtClean="0">
                <a:solidFill>
                  <a:schemeClr val="bg1"/>
                </a:solidFill>
              </a:rPr>
              <a:t>&gt;</a:t>
            </a:r>
            <a:r>
              <a:rPr lang="en-US" dirty="0" smtClean="0">
                <a:solidFill>
                  <a:schemeClr val="bg1"/>
                </a:solidFill>
              </a:rPr>
              <a:t> 2002 &lt;/</a:t>
            </a:r>
            <a:r>
              <a:rPr lang="en-US" dirty="0" err="1" smtClean="0">
                <a:solidFill>
                  <a:schemeClr val="bg1"/>
                </a:solidFill>
              </a:rPr>
              <a:t>regexp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&lt;/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fieldvalue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	&lt;</a:t>
            </a:r>
            <a:r>
              <a:rPr lang="en-US" dirty="0" err="1" smtClean="0">
                <a:solidFill>
                  <a:schemeClr val="bg1"/>
                </a:solidFill>
              </a:rPr>
              <a:t>fieldvalue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&lt;name&gt;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Type&lt;/name&gt;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		&lt;</a:t>
            </a:r>
            <a:r>
              <a:rPr lang="en-US" baseline="0" dirty="0" err="1" smtClean="0">
                <a:solidFill>
                  <a:schemeClr val="bg1"/>
                </a:solidFill>
              </a:rPr>
              <a:t>regexp</a:t>
            </a:r>
            <a:r>
              <a:rPr lang="en-US" baseline="0" dirty="0" smtClean="0">
                <a:solidFill>
                  <a:schemeClr val="bg1"/>
                </a:solidFill>
              </a:rPr>
              <a:t>&gt;</a:t>
            </a:r>
            <a:r>
              <a:rPr lang="en-US" dirty="0" smtClean="0">
                <a:solidFill>
                  <a:schemeClr val="bg1"/>
                </a:solidFill>
              </a:rPr>
              <a:t> Convertible* &lt;/</a:t>
            </a:r>
            <a:r>
              <a:rPr lang="en-US" dirty="0" err="1" smtClean="0">
                <a:solidFill>
                  <a:schemeClr val="bg1"/>
                </a:solidFill>
              </a:rPr>
              <a:t>regexp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&lt;/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fieldvalue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&lt;/profile&gt;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57752" y="2071678"/>
            <a:ext cx="3071834" cy="2143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575155" cy="51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1.1 Motivation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8" y="1357298"/>
            <a:ext cx="3500462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Web pages became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very complex.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154 Links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7 Forms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&gt;161 Actions?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6.2 Filling out forms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Form Analysis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Generate field name for every field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Output = Form schema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Form Matching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Match form schema to smart profiles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Output = Candidate profiles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Form Completion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Match value in candidate profile with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6.3 More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Creating profiles is an iterative process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System prompts tester for missing information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Unknown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7. Conclusion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As web sites became more complex and change rapidly, we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need some automatic and robust way to test them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Contributions of this paper are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Infrastructure </a:t>
            </a:r>
            <a:r>
              <a:rPr lang="en-US" sz="2800" dirty="0" smtClean="0">
                <a:solidFill>
                  <a:schemeClr val="bg1"/>
                </a:solidFill>
              </a:rPr>
              <a:t>to automate testing of dynamic Web sites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Search algorithms </a:t>
            </a:r>
            <a:r>
              <a:rPr lang="en-US" sz="2800" dirty="0" smtClean="0">
                <a:solidFill>
                  <a:schemeClr val="bg1"/>
                </a:solidFill>
              </a:rPr>
              <a:t>for automatically exploring all the paths a user might follow in a Web application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SmartProfiles</a:t>
            </a:r>
            <a:r>
              <a:rPr lang="en-US" sz="2800" dirty="0" smtClean="0">
                <a:solidFill>
                  <a:schemeClr val="bg1"/>
                </a:solidFill>
              </a:rPr>
              <a:t> as a high-level specification of test data to populate forms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Automatically filling forms </a:t>
            </a:r>
            <a:r>
              <a:rPr lang="en-US" sz="2800" dirty="0" smtClean="0">
                <a:solidFill>
                  <a:schemeClr val="bg1"/>
                </a:solidFill>
              </a:rPr>
              <a:t>strategy.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References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VeriWeb</a:t>
            </a:r>
            <a:r>
              <a:rPr lang="en-US" sz="2800" dirty="0" smtClean="0">
                <a:solidFill>
                  <a:srgbClr val="FFFF00"/>
                </a:solidFill>
              </a:rPr>
              <a:t>: Automatically testing dynamic web sites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by Michael </a:t>
            </a:r>
            <a:r>
              <a:rPr lang="en-US" sz="2000" dirty="0" err="1" smtClean="0">
                <a:solidFill>
                  <a:schemeClr val="bg1"/>
                </a:solidFill>
              </a:rPr>
              <a:t>Benedikt</a:t>
            </a:r>
            <a:r>
              <a:rPr lang="en-US" sz="2000" dirty="0" smtClean="0">
                <a:solidFill>
                  <a:schemeClr val="bg1"/>
                </a:solidFill>
              </a:rPr>
              <a:t>, Juliana </a:t>
            </a:r>
            <a:r>
              <a:rPr lang="en-US" sz="2000" dirty="0" err="1" smtClean="0">
                <a:solidFill>
                  <a:schemeClr val="bg1"/>
                </a:solidFill>
              </a:rPr>
              <a:t>Freire</a:t>
            </a:r>
            <a:r>
              <a:rPr lang="en-US" sz="2000" dirty="0" smtClean="0">
                <a:solidFill>
                  <a:schemeClr val="bg1"/>
                </a:solidFill>
              </a:rPr>
              <a:t>, Patrice </a:t>
            </a:r>
            <a:r>
              <a:rPr lang="en-US" sz="2000" dirty="0" err="1" smtClean="0">
                <a:solidFill>
                  <a:schemeClr val="bg1"/>
                </a:solidFill>
              </a:rPr>
              <a:t>Godefroid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In: Proceedings of the 11th international world wide web conference (WWW2002)</a:t>
            </a:r>
          </a:p>
          <a:p>
            <a:pPr>
              <a:buNone/>
            </a:pPr>
            <a:r>
              <a:rPr lang="th-TH" sz="1800" dirty="0" smtClean="0">
                <a:hlinkClick r:id="rId2"/>
              </a:rPr>
              <a:t>http://citeseerx.ist.psu.edu/viewdoc/summary?doi=10.1.1.4.5474</a:t>
            </a:r>
            <a:endParaRPr lang="th-TH" sz="1800" dirty="0" smtClean="0"/>
          </a:p>
          <a:p>
            <a:pPr>
              <a:buNone/>
            </a:pPr>
            <a:endParaRPr lang="th-TH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VeriWeb</a:t>
            </a:r>
            <a:r>
              <a:rPr lang="en-US" sz="2800" dirty="0" smtClean="0">
                <a:solidFill>
                  <a:srgbClr val="FFFF00"/>
                </a:solidFill>
              </a:rPr>
              <a:t>: Presentation Slides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by Juliana </a:t>
            </a:r>
            <a:r>
              <a:rPr lang="en-US" sz="1800" dirty="0" err="1" smtClean="0">
                <a:solidFill>
                  <a:schemeClr val="bg1"/>
                </a:solidFill>
              </a:rPr>
              <a:t>Freire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hlinkClick r:id="rId3"/>
              </a:rPr>
              <a:t>www.cs.utah.edu/~juliana/pub/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veriweb</a:t>
            </a:r>
            <a:r>
              <a:rPr lang="en-US" sz="1800" dirty="0" smtClean="0">
                <a:solidFill>
                  <a:schemeClr val="bg1"/>
                </a:solidFill>
                <a:hlinkClick r:id="rId3"/>
              </a:rPr>
              <a:t>-www2002-talk.pdf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1.1 Motivation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358246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Web navigation became very complex.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14348" y="2214554"/>
            <a:ext cx="2357454" cy="3019861"/>
            <a:chOff x="714348" y="2214554"/>
            <a:chExt cx="2357454" cy="30198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571744"/>
              <a:ext cx="2357454" cy="2662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857223" y="221455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Select Destination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23863" y="3540381"/>
            <a:ext cx="2762082" cy="2829719"/>
            <a:chOff x="1723863" y="3540381"/>
            <a:chExt cx="2762082" cy="2829719"/>
          </a:xfrm>
        </p:grpSpPr>
        <p:sp>
          <p:nvSpPr>
            <p:cNvPr id="7" name="TextBox 6"/>
            <p:cNvSpPr txBox="1"/>
            <p:nvPr/>
          </p:nvSpPr>
          <p:spPr>
            <a:xfrm>
              <a:off x="2214546" y="600076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Select Flight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723863" y="3540381"/>
              <a:ext cx="2762082" cy="2473036"/>
              <a:chOff x="1723863" y="3540381"/>
              <a:chExt cx="2762082" cy="2473036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00232" y="3571876"/>
                <a:ext cx="2485713" cy="244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Right Arrow 12"/>
              <p:cNvSpPr/>
              <p:nvPr/>
            </p:nvSpPr>
            <p:spPr>
              <a:xfrm rot="2629793">
                <a:off x="1723863" y="3540381"/>
                <a:ext cx="642942" cy="285752"/>
              </a:xfrm>
              <a:prstGeom prst="rightArrow">
                <a:avLst>
                  <a:gd name="adj1" fmla="val 50000"/>
                  <a:gd name="adj2" fmla="val 77961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309409" y="2214554"/>
            <a:ext cx="2691351" cy="2874561"/>
            <a:chOff x="3309409" y="2214554"/>
            <a:chExt cx="2691351" cy="2874561"/>
          </a:xfrm>
        </p:grpSpPr>
        <p:sp>
          <p:nvSpPr>
            <p:cNvPr id="10" name="TextBox 9"/>
            <p:cNvSpPr txBox="1"/>
            <p:nvPr/>
          </p:nvSpPr>
          <p:spPr>
            <a:xfrm>
              <a:off x="3714744" y="221455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Review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309409" y="2571744"/>
              <a:ext cx="2691351" cy="2517371"/>
              <a:chOff x="3309409" y="2571744"/>
              <a:chExt cx="2691351" cy="2517371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71868" y="2571744"/>
                <a:ext cx="2428892" cy="2438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Right Arrow 13"/>
              <p:cNvSpPr/>
              <p:nvPr/>
            </p:nvSpPr>
            <p:spPr>
              <a:xfrm rot="19473920">
                <a:off x="3309409" y="4803363"/>
                <a:ext cx="642942" cy="285752"/>
              </a:xfrm>
              <a:prstGeom prst="rightArrow">
                <a:avLst>
                  <a:gd name="adj1" fmla="val 50000"/>
                  <a:gd name="adj2" fmla="val 77961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939609" y="3396325"/>
            <a:ext cx="2704225" cy="2961633"/>
            <a:chOff x="4939609" y="3396325"/>
            <a:chExt cx="2704225" cy="2961633"/>
          </a:xfrm>
        </p:grpSpPr>
        <p:sp>
          <p:nvSpPr>
            <p:cNvPr id="12" name="TextBox 11"/>
            <p:cNvSpPr txBox="1"/>
            <p:nvPr/>
          </p:nvSpPr>
          <p:spPr>
            <a:xfrm>
              <a:off x="5429256" y="5988626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Reserve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939609" y="3396325"/>
              <a:ext cx="2704225" cy="2613692"/>
              <a:chOff x="4939609" y="3396325"/>
              <a:chExt cx="2704225" cy="2613692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14942" y="3571876"/>
                <a:ext cx="2428892" cy="2438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Right Arrow 14"/>
              <p:cNvSpPr/>
              <p:nvPr/>
            </p:nvSpPr>
            <p:spPr>
              <a:xfrm rot="2599601">
                <a:off x="4939609" y="3396325"/>
                <a:ext cx="642942" cy="285752"/>
              </a:xfrm>
              <a:prstGeom prst="rightArrow">
                <a:avLst>
                  <a:gd name="adj1" fmla="val 50000"/>
                  <a:gd name="adj2" fmla="val 77961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845590" y="2786058"/>
            <a:ext cx="655368" cy="1052892"/>
            <a:chOff x="6845590" y="2786058"/>
            <a:chExt cx="655368" cy="1052892"/>
          </a:xfrm>
        </p:grpSpPr>
        <p:sp>
          <p:nvSpPr>
            <p:cNvPr id="16" name="Right Arrow 15"/>
            <p:cNvSpPr/>
            <p:nvPr/>
          </p:nvSpPr>
          <p:spPr>
            <a:xfrm rot="18315371">
              <a:off x="6666995" y="3374603"/>
              <a:ext cx="642942" cy="285752"/>
            </a:xfrm>
            <a:prstGeom prst="rightArrow">
              <a:avLst>
                <a:gd name="adj1" fmla="val 50000"/>
                <a:gd name="adj2" fmla="val 7796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00892" y="2786058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….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41773" y="1928802"/>
            <a:ext cx="987549" cy="750496"/>
            <a:chOff x="4941773" y="1928802"/>
            <a:chExt cx="987549" cy="750496"/>
          </a:xfrm>
        </p:grpSpPr>
        <p:sp>
          <p:nvSpPr>
            <p:cNvPr id="17" name="Right Arrow 16"/>
            <p:cNvSpPr/>
            <p:nvPr/>
          </p:nvSpPr>
          <p:spPr>
            <a:xfrm rot="19065940">
              <a:off x="4941773" y="2393546"/>
              <a:ext cx="642942" cy="285752"/>
            </a:xfrm>
            <a:prstGeom prst="rightArrow">
              <a:avLst>
                <a:gd name="adj1" fmla="val 50000"/>
                <a:gd name="adj2" fmla="val 7796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29256" y="192880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….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54781" y="5724314"/>
            <a:ext cx="817219" cy="860100"/>
            <a:chOff x="3754781" y="5724314"/>
            <a:chExt cx="817219" cy="860100"/>
          </a:xfrm>
        </p:grpSpPr>
        <p:sp>
          <p:nvSpPr>
            <p:cNvPr id="18" name="Right Arrow 17"/>
            <p:cNvSpPr/>
            <p:nvPr/>
          </p:nvSpPr>
          <p:spPr>
            <a:xfrm rot="2767774">
              <a:off x="3576186" y="5902909"/>
              <a:ext cx="642942" cy="285752"/>
            </a:xfrm>
            <a:prstGeom prst="rightArrow">
              <a:avLst>
                <a:gd name="adj1" fmla="val 50000"/>
                <a:gd name="adj2" fmla="val 77961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1934" y="621508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….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1.1 Motivation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1357298"/>
            <a:ext cx="621510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Many things can go wrong.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Interaction between HTML pages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Application on pages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Java Applet, JavaScript, etc.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Application on server side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Dynamic pages, Database Interfaces, CGI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Wide variety of server and browsers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Rapidly Changing Technology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47" y="1500174"/>
            <a:ext cx="1781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1.2 Challenges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9292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Web sites are complex applications.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Web sites are updated often.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Hard to keep test suite updated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Web sites are highly intertwined with the environment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e.g. browser, OS, etc.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Impossible to test stand-alone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Users are inexperienced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Unexpected behavior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3926" y="1189053"/>
            <a:ext cx="6996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2. Previous Works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358246" cy="24288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Crawlers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check links and pages for common errors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e.g.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LinkCheck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SiteInspector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Weblint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Webtrends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broken links, unreachable pages, HTML errors, etc.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Go through </a:t>
            </a:r>
            <a:r>
              <a:rPr lang="en-US" sz="2400" dirty="0" smtClean="0">
                <a:solidFill>
                  <a:srgbClr val="FF0000"/>
                </a:solidFill>
              </a:rPr>
              <a:t>links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3786190"/>
            <a:ext cx="8358246" cy="2428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Capture-replay tools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explore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particular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scenario in a dynamic web site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MacroBot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Silktest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etester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 interactions that can be played back unattended.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create interactions.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</a:rPr>
              <a:t>3.1 What is </a:t>
            </a:r>
            <a:r>
              <a:rPr lang="en-US" sz="4000" dirty="0" err="1" smtClean="0">
                <a:solidFill>
                  <a:srgbClr val="FFC000"/>
                </a:solidFill>
              </a:rPr>
              <a:t>VeriWeb</a:t>
            </a:r>
            <a:r>
              <a:rPr lang="en-US" sz="4000" dirty="0" smtClean="0">
                <a:solidFill>
                  <a:srgbClr val="FFC000"/>
                </a:solidFill>
              </a:rPr>
              <a:t>?</a:t>
            </a:r>
            <a:endParaRPr lang="th-TH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358246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Exercises </a:t>
            </a:r>
            <a:r>
              <a:rPr lang="en-US" sz="2800" dirty="0" smtClean="0">
                <a:solidFill>
                  <a:srgbClr val="92D050"/>
                </a:solidFill>
              </a:rPr>
              <a:t>multiple</a:t>
            </a:r>
            <a:r>
              <a:rPr lang="en-US" sz="2800" dirty="0" smtClean="0">
                <a:solidFill>
                  <a:schemeClr val="bg1"/>
                </a:solidFill>
              </a:rPr>
              <a:t> scenarios in a web application that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are </a:t>
            </a:r>
            <a:r>
              <a:rPr lang="en-US" sz="2800" dirty="0" smtClean="0">
                <a:solidFill>
                  <a:srgbClr val="92D050"/>
                </a:solidFill>
              </a:rPr>
              <a:t>automatically</a:t>
            </a:r>
            <a:r>
              <a:rPr lang="en-US" sz="2800" dirty="0" smtClean="0">
                <a:solidFill>
                  <a:schemeClr val="bg1"/>
                </a:solidFill>
              </a:rPr>
              <a:t> discovered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857496"/>
            <a:ext cx="633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VeriWeb</a:t>
            </a:r>
            <a:r>
              <a:rPr lang="en-US" dirty="0" smtClean="0">
                <a:solidFill>
                  <a:srgbClr val="FFFF00"/>
                </a:solidFill>
              </a:rPr>
              <a:t> = Crawlers + Capture-replay tools</a:t>
            </a:r>
            <a:endParaRPr lang="th-TH" dirty="0">
              <a:solidFill>
                <a:srgbClr val="92D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0034" y="3286918"/>
            <a:ext cx="8001056" cy="2665566"/>
            <a:chOff x="500034" y="3286918"/>
            <a:chExt cx="8001056" cy="2665566"/>
          </a:xfrm>
        </p:grpSpPr>
        <p:sp>
          <p:nvSpPr>
            <p:cNvPr id="5" name="TextBox 4"/>
            <p:cNvSpPr txBox="1"/>
            <p:nvPr/>
          </p:nvSpPr>
          <p:spPr>
            <a:xfrm>
              <a:off x="500034" y="5429264"/>
              <a:ext cx="800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exhaustively searches the site for errors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357290" y="4357694"/>
              <a:ext cx="214314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857488" y="3286918"/>
            <a:ext cx="6143668" cy="1356528"/>
            <a:chOff x="2857488" y="3286918"/>
            <a:chExt cx="6143668" cy="1356528"/>
          </a:xfrm>
        </p:grpSpPr>
        <p:sp>
          <p:nvSpPr>
            <p:cNvPr id="6" name="TextBox 5"/>
            <p:cNvSpPr txBox="1"/>
            <p:nvPr/>
          </p:nvSpPr>
          <p:spPr>
            <a:xfrm>
              <a:off x="2857488" y="3689339"/>
              <a:ext cx="61436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exploits scenarios that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include dynamic portions of sites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786976" y="3500438"/>
              <a:ext cx="427834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786578" y="2857496"/>
            <a:ext cx="122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+ more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500034" y="5857892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Unlike a crawler, it can go through forms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488" y="4572008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Unlike a capture-replay tool, 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no </a:t>
            </a:r>
            <a:r>
              <a:rPr lang="en-US" dirty="0" smtClean="0">
                <a:solidFill>
                  <a:srgbClr val="92D050"/>
                </a:solidFill>
              </a:rPr>
              <a:t>recording is needed</a:t>
            </a:r>
            <a:endParaRPr lang="th-TH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1167</Words>
  <Application>Microsoft Office PowerPoint</Application>
  <PresentationFormat>On-screen Show (4:3)</PresentationFormat>
  <Paragraphs>374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Outline</vt:lpstr>
      <vt:lpstr>1.1 Motivation</vt:lpstr>
      <vt:lpstr>1.1 Motivation</vt:lpstr>
      <vt:lpstr>1.1 Motivation</vt:lpstr>
      <vt:lpstr>1.2 Challenges</vt:lpstr>
      <vt:lpstr>Slide 7</vt:lpstr>
      <vt:lpstr>2. Previous Works</vt:lpstr>
      <vt:lpstr>3.1 What is VeriWeb?</vt:lpstr>
      <vt:lpstr>3.2 VeriWeb Features</vt:lpstr>
      <vt:lpstr>4. VeriWeb Architecture</vt:lpstr>
      <vt:lpstr>4.1 Searching</vt:lpstr>
      <vt:lpstr>4.1 Searching</vt:lpstr>
      <vt:lpstr>4.1.1 ChoiceFinder</vt:lpstr>
      <vt:lpstr>4.1.2 Verisoft</vt:lpstr>
      <vt:lpstr>4.2 Execution</vt:lpstr>
      <vt:lpstr>4.2.1 Web Navigator</vt:lpstr>
      <vt:lpstr>4.3 Error Handling</vt:lpstr>
      <vt:lpstr>4.3.1 Type of Errors</vt:lpstr>
      <vt:lpstr>4.3.2 Error Logging</vt:lpstr>
      <vt:lpstr>4. VeriWeb Architecture</vt:lpstr>
      <vt:lpstr>5.1 Exploration Algorithm</vt:lpstr>
      <vt:lpstr>5.1 Exploration Algorithm</vt:lpstr>
      <vt:lpstr>5.2 Controlling the search</vt:lpstr>
      <vt:lpstr>6. Automatically filling forms</vt:lpstr>
      <vt:lpstr>6.1 Smart Profiles</vt:lpstr>
      <vt:lpstr>6.1 Smart Profiles</vt:lpstr>
      <vt:lpstr>6.1 Smart Profiles</vt:lpstr>
      <vt:lpstr>6.1 Smart Profiles</vt:lpstr>
      <vt:lpstr>6.2 Filling out forms</vt:lpstr>
      <vt:lpstr>6.3 More</vt:lpstr>
      <vt:lpstr>7. Conclusion</vt:lpstr>
      <vt:lpstr>References</vt:lpstr>
      <vt:lpstr>Slide 34</vt:lpstr>
    </vt:vector>
  </TitlesOfParts>
  <Company>Wong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</dc:creator>
  <cp:lastModifiedBy>Krist</cp:lastModifiedBy>
  <cp:revision>64</cp:revision>
  <dcterms:created xsi:type="dcterms:W3CDTF">2008-04-20T03:12:23Z</dcterms:created>
  <dcterms:modified xsi:type="dcterms:W3CDTF">2008-04-22T01:11:34Z</dcterms:modified>
</cp:coreProperties>
</file>