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3"/>
  </p:sldMasterIdLst>
  <p:notesMasterIdLst>
    <p:notesMasterId r:id="rId57"/>
  </p:notesMasterIdLst>
  <p:handoutMasterIdLst>
    <p:handoutMasterId r:id="rId58"/>
  </p:handoutMasterIdLst>
  <p:sldIdLst>
    <p:sldId id="683" r:id="rId4"/>
    <p:sldId id="949" r:id="rId5"/>
    <p:sldId id="875" r:id="rId6"/>
    <p:sldId id="945" r:id="rId7"/>
    <p:sldId id="874" r:id="rId8"/>
    <p:sldId id="877" r:id="rId9"/>
    <p:sldId id="930" r:id="rId10"/>
    <p:sldId id="607" r:id="rId11"/>
    <p:sldId id="738" r:id="rId12"/>
    <p:sldId id="955" r:id="rId13"/>
    <p:sldId id="911" r:id="rId14"/>
    <p:sldId id="912" r:id="rId15"/>
    <p:sldId id="913" r:id="rId16"/>
    <p:sldId id="956" r:id="rId17"/>
    <p:sldId id="957" r:id="rId18"/>
    <p:sldId id="615" r:id="rId19"/>
    <p:sldId id="952" r:id="rId20"/>
    <p:sldId id="953" r:id="rId21"/>
    <p:sldId id="951" r:id="rId22"/>
    <p:sldId id="890" r:id="rId23"/>
    <p:sldId id="943" r:id="rId24"/>
    <p:sldId id="931" r:id="rId25"/>
    <p:sldId id="902" r:id="rId26"/>
    <p:sldId id="958" r:id="rId27"/>
    <p:sldId id="905" r:id="rId28"/>
    <p:sldId id="903" r:id="rId29"/>
    <p:sldId id="906" r:id="rId30"/>
    <p:sldId id="872" r:id="rId31"/>
    <p:sldId id="966" r:id="rId32"/>
    <p:sldId id="873" r:id="rId33"/>
    <p:sldId id="965" r:id="rId34"/>
    <p:sldId id="963" r:id="rId35"/>
    <p:sldId id="967" r:id="rId36"/>
    <p:sldId id="969" r:id="rId37"/>
    <p:sldId id="971" r:id="rId38"/>
    <p:sldId id="717" r:id="rId39"/>
    <p:sldId id="774" r:id="rId40"/>
    <p:sldId id="939" r:id="rId41"/>
    <p:sldId id="947" r:id="rId42"/>
    <p:sldId id="932" r:id="rId43"/>
    <p:sldId id="982" r:id="rId44"/>
    <p:sldId id="961" r:id="rId45"/>
    <p:sldId id="962" r:id="rId46"/>
    <p:sldId id="973" r:id="rId47"/>
    <p:sldId id="735" r:id="rId48"/>
    <p:sldId id="981" r:id="rId49"/>
    <p:sldId id="925" r:id="rId50"/>
    <p:sldId id="926" r:id="rId51"/>
    <p:sldId id="927" r:id="rId52"/>
    <p:sldId id="922" r:id="rId53"/>
    <p:sldId id="921" r:id="rId54"/>
    <p:sldId id="880" r:id="rId55"/>
    <p:sldId id="741" r:id="rId56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995C"/>
    <a:srgbClr val="CFFBA3"/>
    <a:srgbClr val="D0F6E3"/>
    <a:srgbClr val="D6D600"/>
    <a:srgbClr val="CEFBA2"/>
    <a:srgbClr val="53A448"/>
    <a:srgbClr val="00CC66"/>
    <a:srgbClr val="0091E8"/>
    <a:srgbClr val="6ACFE3"/>
    <a:srgbClr val="6AE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762" autoAdjust="0"/>
  </p:normalViewPr>
  <p:slideViewPr>
    <p:cSldViewPr snapToGrid="0">
      <p:cViewPr varScale="1">
        <p:scale>
          <a:sx n="117" d="100"/>
          <a:sy n="117" d="100"/>
        </p:scale>
        <p:origin x="760" y="16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32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CD355175-8A09-46CF-A727-A374AEA500B7}"/>
    <pc:docChg chg="undo custSel addSld delSld modSld sldOrd">
      <pc:chgData name="Mak Roberts" userId="9f338eff-2743-45c8-be3d-ba747cbf8532" providerId="ADAL" clId="{CD355175-8A09-46CF-A727-A374AEA500B7}" dt="2024-09-30T19:54:12.656" v="763" actId="1036"/>
      <pc:docMkLst>
        <pc:docMk/>
      </pc:docMkLst>
      <pc:sldChg chg="ord">
        <pc:chgData name="Mak Roberts" userId="9f338eff-2743-45c8-be3d-ba747cbf8532" providerId="ADAL" clId="{CD355175-8A09-46CF-A727-A374AEA500B7}" dt="2024-09-29T19:57:44.298" v="738"/>
        <pc:sldMkLst>
          <pc:docMk/>
          <pc:sldMk cId="1363058231" sldId="615"/>
        </pc:sldMkLst>
      </pc:sldChg>
      <pc:sldChg chg="modSp mod">
        <pc:chgData name="Mak Roberts" userId="9f338eff-2743-45c8-be3d-ba747cbf8532" providerId="ADAL" clId="{CD355175-8A09-46CF-A727-A374AEA500B7}" dt="2024-09-21T16:49:01.583" v="38" actId="20577"/>
        <pc:sldMkLst>
          <pc:docMk/>
          <pc:sldMk cId="1047623071" sldId="683"/>
        </pc:sldMkLst>
      </pc:sldChg>
      <pc:sldChg chg="modSp mod ord">
        <pc:chgData name="Mak Roberts" userId="9f338eff-2743-45c8-be3d-ba747cbf8532" providerId="ADAL" clId="{CD355175-8A09-46CF-A727-A374AEA500B7}" dt="2024-09-25T15:59:07.035" v="224"/>
        <pc:sldMkLst>
          <pc:docMk/>
          <pc:sldMk cId="1995573236" sldId="874"/>
        </pc:sldMkLst>
      </pc:sldChg>
      <pc:sldChg chg="modSp mod ord">
        <pc:chgData name="Mak Roberts" userId="9f338eff-2743-45c8-be3d-ba747cbf8532" providerId="ADAL" clId="{CD355175-8A09-46CF-A727-A374AEA500B7}" dt="2024-09-25T15:59:07.035" v="224"/>
        <pc:sldMkLst>
          <pc:docMk/>
          <pc:sldMk cId="3342908187" sldId="875"/>
        </pc:sldMkLst>
      </pc:sldChg>
      <pc:sldChg chg="modSp mod modAnim">
        <pc:chgData name="Mak Roberts" userId="9f338eff-2743-45c8-be3d-ba747cbf8532" providerId="ADAL" clId="{CD355175-8A09-46CF-A727-A374AEA500B7}" dt="2024-09-23T17:10:59.031" v="179"/>
        <pc:sldMkLst>
          <pc:docMk/>
          <pc:sldMk cId="2063166314" sldId="877"/>
        </pc:sldMkLst>
      </pc:sldChg>
      <pc:sldChg chg="modSp mod modAnim">
        <pc:chgData name="Mak Roberts" userId="9f338eff-2743-45c8-be3d-ba747cbf8532" providerId="ADAL" clId="{CD355175-8A09-46CF-A727-A374AEA500B7}" dt="2024-09-23T17:20:50.042" v="188"/>
        <pc:sldMkLst>
          <pc:docMk/>
          <pc:sldMk cId="16327018" sldId="890"/>
        </pc:sldMkLst>
      </pc:sldChg>
      <pc:sldChg chg="modSp mod">
        <pc:chgData name="Mak Roberts" userId="9f338eff-2743-45c8-be3d-ba747cbf8532" providerId="ADAL" clId="{CD355175-8A09-46CF-A727-A374AEA500B7}" dt="2024-09-30T01:42:20.109" v="746"/>
        <pc:sldMkLst>
          <pc:docMk/>
          <pc:sldMk cId="3221240633" sldId="911"/>
        </pc:sldMkLst>
      </pc:sldChg>
      <pc:sldChg chg="modSp mod">
        <pc:chgData name="Mak Roberts" userId="9f338eff-2743-45c8-be3d-ba747cbf8532" providerId="ADAL" clId="{CD355175-8A09-46CF-A727-A374AEA500B7}" dt="2024-09-30T01:42:20.109" v="746"/>
        <pc:sldMkLst>
          <pc:docMk/>
          <pc:sldMk cId="3509511422" sldId="912"/>
        </pc:sldMkLst>
      </pc:sldChg>
      <pc:sldChg chg="modSp mod modAnim">
        <pc:chgData name="Mak Roberts" userId="9f338eff-2743-45c8-be3d-ba747cbf8532" providerId="ADAL" clId="{CD355175-8A09-46CF-A727-A374AEA500B7}" dt="2024-09-23T17:19:29.597" v="182"/>
        <pc:sldMkLst>
          <pc:docMk/>
          <pc:sldMk cId="1379740574" sldId="913"/>
        </pc:sldMkLst>
      </pc:sldChg>
      <pc:sldChg chg="modSp mod modAnim">
        <pc:chgData name="Mak Roberts" userId="9f338eff-2743-45c8-be3d-ba747cbf8532" providerId="ADAL" clId="{CD355175-8A09-46CF-A727-A374AEA500B7}" dt="2024-09-23T17:21:07.917" v="191" actId="207"/>
        <pc:sldMkLst>
          <pc:docMk/>
          <pc:sldMk cId="2023046049" sldId="943"/>
        </pc:sldMkLst>
      </pc:sldChg>
      <pc:sldChg chg="addSp delSp modSp mod ord">
        <pc:chgData name="Mak Roberts" userId="9f338eff-2743-45c8-be3d-ba747cbf8532" providerId="ADAL" clId="{CD355175-8A09-46CF-A727-A374AEA500B7}" dt="2024-09-25T15:59:07.035" v="224"/>
        <pc:sldMkLst>
          <pc:docMk/>
          <pc:sldMk cId="3534566105" sldId="945"/>
        </pc:sldMkLst>
      </pc:sldChg>
      <pc:sldChg chg="ord">
        <pc:chgData name="Mak Roberts" userId="9f338eff-2743-45c8-be3d-ba747cbf8532" providerId="ADAL" clId="{CD355175-8A09-46CF-A727-A374AEA500B7}" dt="2024-09-25T15:59:56.941" v="226"/>
        <pc:sldMkLst>
          <pc:docMk/>
          <pc:sldMk cId="547360101" sldId="949"/>
        </pc:sldMkLst>
      </pc:sldChg>
      <pc:sldChg chg="ord">
        <pc:chgData name="Mak Roberts" userId="9f338eff-2743-45c8-be3d-ba747cbf8532" providerId="ADAL" clId="{CD355175-8A09-46CF-A727-A374AEA500B7}" dt="2024-09-23T19:02:15.737" v="193"/>
        <pc:sldMkLst>
          <pc:docMk/>
          <pc:sldMk cId="654884312" sldId="954"/>
        </pc:sldMkLst>
      </pc:sldChg>
      <pc:sldChg chg="modSp mod">
        <pc:chgData name="Mak Roberts" userId="9f338eff-2743-45c8-be3d-ba747cbf8532" providerId="ADAL" clId="{CD355175-8A09-46CF-A727-A374AEA500B7}" dt="2024-09-30T01:41:50.203" v="743" actId="20577"/>
        <pc:sldMkLst>
          <pc:docMk/>
          <pc:sldMk cId="2814859097" sldId="955"/>
        </pc:sldMkLst>
      </pc:sldChg>
      <pc:sldChg chg="modSp mod">
        <pc:chgData name="Mak Roberts" userId="9f338eff-2743-45c8-be3d-ba747cbf8532" providerId="ADAL" clId="{CD355175-8A09-46CF-A727-A374AEA500B7}" dt="2024-09-30T01:42:20.109" v="746"/>
        <pc:sldMkLst>
          <pc:docMk/>
          <pc:sldMk cId="3947840066" sldId="956"/>
        </pc:sldMkLst>
      </pc:sldChg>
      <pc:sldChg chg="modSp mod">
        <pc:chgData name="Mak Roberts" userId="9f338eff-2743-45c8-be3d-ba747cbf8532" providerId="ADAL" clId="{CD355175-8A09-46CF-A727-A374AEA500B7}" dt="2024-09-29T19:55:14.667" v="715" actId="20577"/>
        <pc:sldMkLst>
          <pc:docMk/>
          <pc:sldMk cId="2116970460" sldId="957"/>
        </pc:sldMkLst>
      </pc:sldChg>
      <pc:sldChg chg="modSp mod modAnim">
        <pc:chgData name="Mak Roberts" userId="9f338eff-2743-45c8-be3d-ba747cbf8532" providerId="ADAL" clId="{CD355175-8A09-46CF-A727-A374AEA500B7}" dt="2024-09-25T15:46:01.965" v="198"/>
        <pc:sldMkLst>
          <pc:docMk/>
          <pc:sldMk cId="2475660079" sldId="958"/>
        </pc:sldMkLst>
      </pc:sldChg>
      <pc:sldChg chg="modSp mod ord">
        <pc:chgData name="Mak Roberts" userId="9f338eff-2743-45c8-be3d-ba747cbf8532" providerId="ADAL" clId="{CD355175-8A09-46CF-A727-A374AEA500B7}" dt="2024-09-30T19:54:12.656" v="763" actId="1036"/>
        <pc:sldMkLst>
          <pc:docMk/>
          <pc:sldMk cId="815524356" sldId="959"/>
        </pc:sldMkLst>
      </pc:sldChg>
      <pc:sldChg chg="ord">
        <pc:chgData name="Mak Roberts" userId="9f338eff-2743-45c8-be3d-ba747cbf8532" providerId="ADAL" clId="{CD355175-8A09-46CF-A727-A374AEA500B7}" dt="2024-09-25T15:55:29.980" v="202"/>
        <pc:sldMkLst>
          <pc:docMk/>
          <pc:sldMk cId="1651784099" sldId="972"/>
        </pc:sldMkLst>
      </pc:sldChg>
      <pc:sldChg chg="modSp new add del mod">
        <pc:chgData name="Mak Roberts" userId="9f338eff-2743-45c8-be3d-ba747cbf8532" providerId="ADAL" clId="{CD355175-8A09-46CF-A727-A374AEA500B7}" dt="2024-09-29T19:56:27.935" v="720" actId="47"/>
        <pc:sldMkLst>
          <pc:docMk/>
          <pc:sldMk cId="872515331" sldId="982"/>
        </pc:sldMkLst>
      </pc:sldChg>
    </pc:docChg>
  </pc:docChgLst>
  <pc:docChgLst>
    <pc:chgData name="Mak Roberts" userId="9f338eff-2743-45c8-be3d-ba747cbf8532" providerId="ADAL" clId="{0A662AD0-C84A-4831-82B9-5451CED2F3A2}"/>
    <pc:docChg chg="modSld">
      <pc:chgData name="Mak Roberts" userId="9f338eff-2743-45c8-be3d-ba747cbf8532" providerId="ADAL" clId="{0A662AD0-C84A-4831-82B9-5451CED2F3A2}" dt="2025-01-30T00:48:55.890" v="1" actId="20577"/>
      <pc:docMkLst>
        <pc:docMk/>
      </pc:docMkLst>
      <pc:sldChg chg="modSp mod">
        <pc:chgData name="Mak Roberts" userId="9f338eff-2743-45c8-be3d-ba747cbf8532" providerId="ADAL" clId="{0A662AD0-C84A-4831-82B9-5451CED2F3A2}" dt="2025-01-30T00:48:55.890" v="1" actId="20577"/>
        <pc:sldMkLst>
          <pc:docMk/>
          <pc:sldMk cId="1047623071" sldId="683"/>
        </pc:sldMkLst>
        <pc:spChg chg="mod">
          <ac:chgData name="Mak Roberts" userId="9f338eff-2743-45c8-be3d-ba747cbf8532" providerId="ADAL" clId="{0A662AD0-C84A-4831-82B9-5451CED2F3A2}" dt="2025-01-30T00:48:55.890" v="1" actId="20577"/>
          <ac:spMkLst>
            <pc:docMk/>
            <pc:sldMk cId="1047623071" sldId="683"/>
            <ac:spMk id="409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6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92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3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0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3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1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4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9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D51C-35B8-45A8-E342-0B3E1CD4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FC30A-9164-290B-34FF-80870CDC5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0CCBBB-900A-E28E-4276-CCB59D02D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0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2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7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2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83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5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82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4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4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21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1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11:06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1BFC52A-98AA-D585-EDE5-CCB6D5A7EA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02758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3916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48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97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9645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50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9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Wikipedia:Text_of_the_Creative_Commons_Attribution-ShareAlike_4.0_International_License" TargetMode="External"/><Relationship Id="rId4" Type="http://schemas.openxmlformats.org/officeDocument/2006/relationships/hyperlink" Target="https://en.wikipedia.org/wiki/User:BillyH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ser:BillyH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Wikipedia:Text_of_the_Creative_Commons_Attribution-ShareAlike_4.0_International_License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hyperlink" Target="https://www.flickr.com/people/94509941@N00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9 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Planning with 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numCol="1"/>
          <a:lstStyle/>
          <a:p>
            <a:pPr eaLnBrk="1" hangingPunct="1"/>
            <a:r>
              <a:rPr lang="en-US" sz="2300" dirty="0">
                <a:latin typeface="Times New Roman" charset="0"/>
              </a:rPr>
              <a:t>Dana S. </a:t>
            </a:r>
            <a:r>
              <a:rPr lang="en-US" sz="2300">
                <a:latin typeface="Times New Roman" charset="0"/>
              </a:rPr>
              <a:t>Nau</a:t>
            </a:r>
            <a:endParaRPr lang="en-US" sz="2300" dirty="0">
              <a:latin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0476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5D57D39C-A333-EFDE-6CA2-D0F441FADA5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23846" y="964768"/>
            <a:ext cx="1065126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η</a:t>
            </a:r>
            <a:r>
              <a:rPr lang="en-US" sz="1800" dirty="0">
                <a:latin typeface="Times New Roman" panose="02020603050405020304" pitchFamily="18" charset="0"/>
              </a:rPr>
              <a:t> = 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4"/>
              <p:cNvSpPr>
                <a:spLocks noGrp="1"/>
              </p:cNvSpPr>
              <p:nvPr>
                <p:ph idx="10"/>
              </p:nvPr>
            </p:nvSpPr>
            <p:spPr>
              <a:xfrm>
                <a:off x="7591576" y="864622"/>
                <a:ext cx="4800352" cy="5311711"/>
              </a:xfrm>
            </p:spPr>
            <p:txBody>
              <a:bodyPr wrap="none">
                <a:spAutoFit/>
              </a:bodyPr>
              <a:lstStyle/>
              <a:p>
                <a:pPr lvl="1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d1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is-IS" sz="1800" dirty="0">
                    <a:cs typeface="Times New Roman"/>
                  </a:rPr>
                  <a:t>m12</a:t>
                </a:r>
                <a:r>
                  <a:rPr lang="en-US" sz="1800" dirty="0">
                    <a:cs typeface="Times New Roman"/>
                  </a:rPr>
                  <a:t>) = 100 + 0 = 100</a:t>
                </a:r>
              </a:p>
              <a:p>
                <a:pPr lvl="1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d1</a:t>
                </a:r>
                <a:r>
                  <a:rPr lang="en-US" sz="1800" dirty="0">
                    <a:cs typeface="Times New Roman"/>
                  </a:rPr>
                  <a:t>,m14) = </a:t>
                </a:r>
                <a:r>
                  <a:rPr lang="mr-IN" sz="1800" dirty="0">
                    <a:cs typeface="Times New Roman"/>
                  </a:rPr>
                  <a:t>½(</a:t>
                </a:r>
                <a:r>
                  <a:rPr lang="en-US" sz="1800" dirty="0">
                    <a:cs typeface="Times New Roman"/>
                  </a:rPr>
                  <a:t>1 + </a:t>
                </a:r>
                <a:r>
                  <a:rPr lang="mr-IN" sz="1800" dirty="0">
                    <a:cs typeface="Times New Roman"/>
                  </a:rPr>
                  <a:t>0)</a:t>
                </a:r>
                <a:r>
                  <a:rPr lang="en-US" sz="1800" dirty="0">
                    <a:cs typeface="Times New Roman"/>
                  </a:rPr>
                  <a:t> + </a:t>
                </a:r>
                <a:r>
                  <a:rPr lang="mr-IN" sz="1800" dirty="0">
                    <a:cs typeface="Times New Roman"/>
                  </a:rPr>
                  <a:t>½(</a:t>
                </a:r>
                <a:r>
                  <a:rPr lang="en-US" sz="1800" dirty="0">
                    <a:cs typeface="Times New Roman"/>
                  </a:rPr>
                  <a:t>1 + </a:t>
                </a:r>
                <a:r>
                  <a:rPr lang="mr-IN" sz="1800" dirty="0">
                    <a:cs typeface="Times New Roman"/>
                  </a:rPr>
                  <a:t>0)</a:t>
                </a:r>
                <a:r>
                  <a:rPr lang="en-US" sz="1800" dirty="0">
                    <a:cs typeface="Times New Roman"/>
                  </a:rPr>
                  <a:t> = 1</a:t>
                </a:r>
              </a:p>
              <a:p>
                <a:pPr lvl="1"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(d1) = 1;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(d1) = m14;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/>
                  </a:rPr>
                  <a:t>: 1 – 0 = 1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lvl="1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is-IS" sz="1800" dirty="0"/>
                  <a:t>d2</a:t>
                </a:r>
                <a:r>
                  <a:rPr lang="is-IS" sz="1800" dirty="0">
                    <a:cs typeface="Times New Roman"/>
                  </a:rPr>
                  <a:t>,</a:t>
                </a:r>
                <a:r>
                  <a:rPr lang="cs-CZ" sz="1800" dirty="0">
                    <a:cs typeface="Times New Roman"/>
                  </a:rPr>
                  <a:t>m21</a:t>
                </a:r>
                <a:r>
                  <a:rPr lang="en-US" sz="1800" dirty="0">
                    <a:cs typeface="Times New Roman"/>
                  </a:rPr>
                  <a:t>) = 100 + 1 = 101</a:t>
                </a:r>
              </a:p>
              <a:p>
                <a:pPr lvl="1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is-IS" sz="1800" dirty="0"/>
                  <a:t>d2</a:t>
                </a:r>
                <a:r>
                  <a:rPr lang="is-IS" sz="1800" dirty="0">
                    <a:cs typeface="Times New Roman"/>
                  </a:rPr>
                  <a:t>,m23</a:t>
                </a:r>
                <a:r>
                  <a:rPr lang="en-US" sz="1800" dirty="0">
                    <a:cs typeface="Times New Roman"/>
                  </a:rPr>
                  <a:t>)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=</a:t>
                </a:r>
                <a:r>
                  <a:rPr lang="en-US" sz="1800" baseline="-25000" dirty="0">
                    <a:cs typeface="Times New Roman"/>
                  </a:rPr>
                  <a:t>  </a:t>
                </a:r>
                <a:r>
                  <a:rPr lang="en-US" sz="1800" dirty="0">
                    <a:cs typeface="Times New Roman"/>
                  </a:rPr>
                  <a:t>.8</a:t>
                </a:r>
                <a:r>
                  <a:rPr lang="mr-IN" sz="1800" dirty="0">
                    <a:cs typeface="Times New Roman"/>
                  </a:rPr>
                  <a:t>(</a:t>
                </a:r>
                <a:r>
                  <a:rPr lang="en-US" sz="1800" dirty="0">
                    <a:cs typeface="Times New Roman"/>
                  </a:rPr>
                  <a:t>1 + </a:t>
                </a:r>
                <a:r>
                  <a:rPr lang="mr-IN" sz="1800" dirty="0">
                    <a:cs typeface="Times New Roman"/>
                  </a:rPr>
                  <a:t>0)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+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.2</a:t>
                </a:r>
                <a:r>
                  <a:rPr lang="mr-IN" sz="1800" dirty="0">
                    <a:cs typeface="Times New Roman"/>
                  </a:rPr>
                  <a:t>(</a:t>
                </a:r>
                <a:r>
                  <a:rPr lang="en-US" sz="1800" dirty="0">
                    <a:cs typeface="Times New Roman"/>
                  </a:rPr>
                  <a:t>1 + </a:t>
                </a:r>
                <a:r>
                  <a:rPr lang="mr-IN" sz="1800" dirty="0">
                    <a:cs typeface="Times New Roman"/>
                  </a:rPr>
                  <a:t>0)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=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1</a:t>
                </a:r>
              </a:p>
              <a:p>
                <a:pPr lvl="1"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(d2) = 1;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(d2) = </a:t>
                </a:r>
                <a:r>
                  <a:rPr lang="is-IS" sz="1800" dirty="0">
                    <a:cs typeface="Times New Roman"/>
                  </a:rPr>
                  <a:t>m23</a:t>
                </a:r>
                <a:r>
                  <a:rPr lang="en-US" sz="1800" dirty="0"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/>
                  </a:rPr>
                  <a:t>: 1 – 0 = 1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d3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is-IS" sz="1800" dirty="0">
                    <a:cs typeface="Times New Roman"/>
                  </a:rPr>
                  <a:t>m32</a:t>
                </a:r>
                <a:r>
                  <a:rPr lang="en-US" sz="1800" dirty="0">
                    <a:cs typeface="Times New Roman"/>
                  </a:rPr>
                  <a:t>) = 1 + 1 = 2</a:t>
                </a: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d3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ru-RU" sz="1800" dirty="0">
                    <a:cs typeface="Times New Roman"/>
                  </a:rPr>
                  <a:t>m34</a:t>
                </a:r>
                <a:r>
                  <a:rPr lang="en-US" sz="1800" dirty="0"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(d3) = 2;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(d3) = </a:t>
                </a:r>
                <a:r>
                  <a:rPr lang="is-IS" sz="1800" dirty="0">
                    <a:cs typeface="Times New Roman"/>
                  </a:rPr>
                  <a:t>m32</a:t>
                </a:r>
                <a:r>
                  <a:rPr lang="en-US" sz="1800" dirty="0">
                    <a:cs typeface="Times New Roman"/>
                  </a:rPr>
                  <a:t>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/>
                          </a:rPr>
                          <m:t>d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: </m:t>
                    </m:r>
                  </m:oMath>
                </a14:m>
                <a:r>
                  <a:rPr lang="en-US" sz="1800" dirty="0">
                    <a:cs typeface="Times New Roman"/>
                  </a:rPr>
                  <a:t>2 – 0 = 2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d5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is-IS" sz="1800" dirty="0">
                    <a:cs typeface="Times New Roman"/>
                  </a:rPr>
                  <a:t>m52</a:t>
                </a:r>
                <a:r>
                  <a:rPr lang="en-US" sz="1800" dirty="0">
                    <a:cs typeface="Times New Roman"/>
                  </a:rPr>
                  <a:t>) = 1 + 1 = 2</a:t>
                </a: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d5</a:t>
                </a:r>
                <a:r>
                  <a:rPr lang="en-US" sz="1800" dirty="0">
                    <a:cs typeface="Times New Roman"/>
                  </a:rPr>
                  <a:t>,m54) = 100 + 0 = 100</a:t>
                </a: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(d5) = 2;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(d5) = </a:t>
                </a:r>
                <a:r>
                  <a:rPr lang="is-IS" sz="1800" dirty="0">
                    <a:cs typeface="Times New Roman"/>
                  </a:rPr>
                  <a:t>m52</a:t>
                </a:r>
                <a:r>
                  <a:rPr lang="en-US" sz="1800" dirty="0">
                    <a:cs typeface="Times New Roman"/>
                  </a:rPr>
                  <a:t>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cs typeface="Times New Roman"/>
                          </a:rPr>
                          <m:t>d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  <a:cs typeface="Times New Roman"/>
                          </a:rPr>
                          <m:t>5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: </m:t>
                    </m:r>
                  </m:oMath>
                </a14:m>
                <a:r>
                  <a:rPr lang="en-US" sz="1800" dirty="0">
                    <a:cs typeface="Times New Roman"/>
                  </a:rPr>
                  <a:t>2 – 0 = 2</a:t>
                </a:r>
                <a:br>
                  <a:rPr lang="en-US" sz="1400" baseline="-25000" dirty="0">
                    <a:cs typeface="Times New Roman"/>
                  </a:rPr>
                </a:br>
                <a:endParaRPr lang="en-US" sz="1400" baseline="-25000" dirty="0">
                  <a:cs typeface="Times New Roman"/>
                </a:endParaRPr>
              </a:p>
              <a:p>
                <a:pPr marL="746125" lvl="1" indent="-341313">
                  <a:buNone/>
                </a:pPr>
                <a:r>
                  <a:rPr lang="en-US" sz="1800" i="1" dirty="0">
                    <a:cs typeface="Times New Roman"/>
                  </a:rPr>
                  <a:t>r </a:t>
                </a:r>
                <a:r>
                  <a:rPr lang="en-US" sz="1800" dirty="0">
                    <a:cs typeface="Times New Roman"/>
                  </a:rPr>
                  <a:t>= max(1, 1, 2, 2) = 2</a:t>
                </a:r>
                <a:endParaRPr lang="en-US" sz="18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591576" y="864622"/>
                <a:ext cx="4800352" cy="5311711"/>
              </a:xfrm>
              <a:blipFill>
                <a:blip r:embed="rId3"/>
                <a:stretch>
                  <a:fillRect t="-689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1676400" y="206678"/>
            <a:ext cx="883920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Iteration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58BBD8-564A-8547-893C-DE91D54158DA}"/>
              </a:ext>
            </a:extLst>
          </p:cNvPr>
          <p:cNvGrpSpPr/>
          <p:nvPr/>
        </p:nvGrpSpPr>
        <p:grpSpPr>
          <a:xfrm>
            <a:off x="4632945" y="3610942"/>
            <a:ext cx="3196177" cy="2991737"/>
            <a:chOff x="4748695" y="3610942"/>
            <a:chExt cx="3196177" cy="2991737"/>
          </a:xfrm>
        </p:grpSpPr>
        <p:sp>
          <p:nvSpPr>
            <p:cNvPr id="65" name="Freeform 31"/>
            <p:cNvSpPr>
              <a:spLocks/>
            </p:cNvSpPr>
            <p:nvPr/>
          </p:nvSpPr>
          <p:spPr bwMode="auto">
            <a:xfrm rot="4200000" flipH="1" flipV="1">
              <a:off x="6131750" y="2781347"/>
              <a:ext cx="612062" cy="227125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6812991" y="5999842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5081913" y="4127488"/>
              <a:ext cx="1997317" cy="14176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6162452" y="3924768"/>
              <a:ext cx="1426114" cy="205502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Arc 68"/>
            <p:cNvSpPr/>
            <p:nvPr/>
          </p:nvSpPr>
          <p:spPr bwMode="auto">
            <a:xfrm>
              <a:off x="6515951" y="4052212"/>
              <a:ext cx="90331" cy="178153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 rot="10800000" flipH="1">
              <a:off x="7100603" y="4538410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1" name="Freeform 31"/>
            <p:cNvSpPr>
              <a:spLocks/>
            </p:cNvSpPr>
            <p:nvPr/>
          </p:nvSpPr>
          <p:spPr bwMode="auto">
            <a:xfrm rot="462874" flipH="1" flipV="1">
              <a:off x="7408836" y="3996397"/>
              <a:ext cx="186486" cy="1609317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4911143" y="4393977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Oval 11"/>
            <p:cNvSpPr>
              <a:spLocks noChangeArrowheads="1"/>
            </p:cNvSpPr>
            <p:nvPr/>
          </p:nvSpPr>
          <p:spPr bwMode="auto">
            <a:xfrm>
              <a:off x="4961324" y="4040311"/>
              <a:ext cx="361324" cy="3613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 rot="297626" flipV="1">
              <a:off x="5282532" y="5717179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5" name="Oval 11"/>
            <p:cNvSpPr>
              <a:spLocks noChangeArrowheads="1"/>
            </p:cNvSpPr>
            <p:nvPr/>
          </p:nvSpPr>
          <p:spPr bwMode="auto">
            <a:xfrm>
              <a:off x="7583548" y="3669066"/>
              <a:ext cx="361324" cy="3613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6" name="Text Box 11"/>
            <p:cNvSpPr txBox="1">
              <a:spLocks noChangeArrowheads="1"/>
            </p:cNvSpPr>
            <p:nvPr/>
          </p:nvSpPr>
          <p:spPr bwMode="auto">
            <a:xfrm>
              <a:off x="6064414" y="3821429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7193722" y="4799448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4977253" y="4793163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5983320" y="5532344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6712633" y="3797734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6710887" y="4206188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5722876" y="5834060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5415548" y="5958159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4961324" y="5477947"/>
              <a:ext cx="361324" cy="361324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4748695" y="604868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 flipH="1" flipV="1">
              <a:off x="5200132" y="4399489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87" name="Curved Connector 86"/>
            <p:cNvCxnSpPr>
              <a:cxnSpLocks/>
              <a:stCxn id="84" idx="6"/>
              <a:endCxn id="84" idx="4"/>
            </p:cNvCxnSpPr>
            <p:nvPr/>
          </p:nvCxnSpPr>
          <p:spPr>
            <a:xfrm flipH="1">
              <a:off x="5141986" y="5658609"/>
              <a:ext cx="180662" cy="180662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rc 87"/>
            <p:cNvSpPr/>
            <p:nvPr/>
          </p:nvSpPr>
          <p:spPr bwMode="auto">
            <a:xfrm rot="356928">
              <a:off x="5329242" y="5582979"/>
              <a:ext cx="289811" cy="2898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9" name="Freeform 18"/>
            <p:cNvSpPr>
              <a:spLocks/>
            </p:cNvSpPr>
            <p:nvPr/>
          </p:nvSpPr>
          <p:spPr bwMode="auto">
            <a:xfrm rot="11097626" flipV="1">
              <a:off x="5311038" y="5469847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0" name="Freeform 31"/>
            <p:cNvSpPr>
              <a:spLocks/>
            </p:cNvSpPr>
            <p:nvPr/>
          </p:nvSpPr>
          <p:spPr bwMode="auto">
            <a:xfrm rot="11047278" flipH="1" flipV="1">
              <a:off x="7410713" y="4026392"/>
              <a:ext cx="425783" cy="1678168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 flipH="1">
              <a:off x="7221045" y="4490289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2" name="Oval 11"/>
            <p:cNvSpPr>
              <a:spLocks noChangeArrowheads="1"/>
            </p:cNvSpPr>
            <p:nvPr/>
          </p:nvSpPr>
          <p:spPr bwMode="auto">
            <a:xfrm>
              <a:off x="7061860" y="4171720"/>
              <a:ext cx="361324" cy="3613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93" name="Oval 12"/>
            <p:cNvSpPr>
              <a:spLocks noChangeArrowheads="1"/>
            </p:cNvSpPr>
            <p:nvPr/>
          </p:nvSpPr>
          <p:spPr bwMode="auto">
            <a:xfrm>
              <a:off x="7070006" y="5564254"/>
              <a:ext cx="361324" cy="361324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94" name="Freeform 31"/>
            <p:cNvSpPr>
              <a:spLocks/>
            </p:cNvSpPr>
            <p:nvPr/>
          </p:nvSpPr>
          <p:spPr bwMode="auto">
            <a:xfrm rot="6215733" flipV="1">
              <a:off x="6008196" y="3544299"/>
              <a:ext cx="359948" cy="179251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4B15E8C-F014-B143-9446-F7E9C7D390FA}"/>
              </a:ext>
            </a:extLst>
          </p:cNvPr>
          <p:cNvSpPr/>
          <p:nvPr/>
        </p:nvSpPr>
        <p:spPr>
          <a:xfrm>
            <a:off x="6464409" y="964971"/>
            <a:ext cx="1383712" cy="1661993"/>
          </a:xfrm>
          <a:prstGeom prst="rect">
            <a:avLst/>
          </a:prstGeom>
          <a:solidFill>
            <a:schemeClr val="accent2"/>
          </a:solidFill>
        </p:spPr>
        <p:txBody>
          <a:bodyPr wrap="square" rIns="91440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initial values</a:t>
            </a:r>
            <a:br>
              <a:rPr lang="en-US" i="1" baseline="-25000" dirty="0">
                <a:latin typeface="Times New Roman" charset="0"/>
                <a:cs typeface="Times New Roman"/>
              </a:rPr>
            </a:br>
            <a:endParaRPr lang="en-US" i="1" baseline="-25000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0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is-IS" dirty="0">
                <a:latin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0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d3</a:t>
            </a:r>
            <a:r>
              <a:rPr lang="en-US" dirty="0">
                <a:latin typeface="Times New Roman" charset="0"/>
                <a:cs typeface="Times New Roman"/>
              </a:rPr>
              <a:t>) = 0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latin typeface="Calibri"/>
              </a:rPr>
              <a:t>d5</a:t>
            </a:r>
            <a:r>
              <a:rPr lang="en-US" dirty="0">
                <a:latin typeface="Times New Roman" charset="0"/>
                <a:cs typeface="Times New Roman" charset="0"/>
              </a:rPr>
              <a:t>) = 0</a:t>
            </a:r>
            <a:endParaRPr lang="en-US" sz="1400" baseline="-25000" dirty="0">
              <a:latin typeface="Calibri" charset="0"/>
              <a:cs typeface="Times New Roman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B20BEED-0796-1203-C032-79C422CD2076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3"/>
            <a:ext cx="5163024" cy="389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endParaRPr lang="en-US" sz="1800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485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4740C65-0D54-BBFB-7BF6-BF83B77CC67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23846" y="964768"/>
            <a:ext cx="1065126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η</a:t>
            </a:r>
            <a:r>
              <a:rPr lang="en-US" sz="1800" dirty="0">
                <a:latin typeface="Times New Roman" panose="02020603050405020304" pitchFamily="18" charset="0"/>
              </a:rPr>
              <a:t> = 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4"/>
              <p:cNvSpPr>
                <a:spLocks noGrp="1"/>
              </p:cNvSpPr>
              <p:nvPr>
                <p:ph idx="10"/>
              </p:nvPr>
            </p:nvSpPr>
            <p:spPr>
              <a:xfrm>
                <a:off x="7084273" y="839570"/>
                <a:ext cx="5131660" cy="5352747"/>
              </a:xfrm>
            </p:spPr>
            <p:txBody>
              <a:bodyPr wrap="none">
                <a:spAutoFit/>
              </a:bodyPr>
              <a:lstStyle/>
              <a:p>
                <a:pPr lvl="1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m12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+ 1 = 101</a:t>
                </a:r>
              </a:p>
              <a:p>
                <a:pPr lvl="1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sz="1800" dirty="0">
                    <a:latin typeface="Calibri" charset="0"/>
                    <a:cs typeface="Times New Roman"/>
                  </a:rPr>
                  <a:t>m14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½(1)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 + 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½(0)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 = 1½</a:t>
                </a:r>
              </a:p>
              <a:p>
                <a:pPr lvl="1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1½;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en-US" sz="1800" dirty="0">
                    <a:latin typeface="Calibri" charset="0"/>
                    <a:cs typeface="Times New Roman"/>
                  </a:rPr>
                  <a:t>m14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;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1)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½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–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1 = ½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lvl="1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is-IS" sz="1800" dirty="0">
                    <a:latin typeface="Calibri"/>
                  </a:rPr>
                  <a:t>d2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cs-CZ" sz="1800" dirty="0">
                    <a:latin typeface="Calibri" charset="0"/>
                    <a:cs typeface="Times New Roman"/>
                  </a:rPr>
                  <a:t>m21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+ 1½ = 101½</a:t>
                </a:r>
              </a:p>
              <a:p>
                <a:pPr lvl="1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is-IS" sz="1800" dirty="0">
                    <a:latin typeface="Calibri"/>
                  </a:rPr>
                  <a:t>d2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m23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+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.8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2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+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.2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2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3</a:t>
                </a:r>
              </a:p>
              <a:p>
                <a:pPr marL="692151" lvl="1" indent="-350838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3;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m23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2)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3 – 1 = 2</a:t>
                </a:r>
                <a:br>
                  <a:rPr lang="en-US" sz="1800" baseline="-25000" dirty="0">
                    <a:latin typeface="Times New Roman" panose="02020603050405020304" pitchFamily="18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m32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+ 3 = 4</a:t>
                </a: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ru-RU" sz="1800" dirty="0">
                    <a:latin typeface="Calibri" charset="0"/>
                    <a:cs typeface="Times New Roman"/>
                  </a:rPr>
                  <a:t>m34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4;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m32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3)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4 – 2 = 2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m52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+ 3 = 4</a:t>
                </a: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sz="1800" dirty="0">
                    <a:latin typeface="Calibri" charset="0"/>
                    <a:cs typeface="Times New Roman"/>
                  </a:rPr>
                  <a:t>m54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4;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m52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5)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4 – 2 = 2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3053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r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 max(½, 2, 2, 2) = 2</a:t>
                </a:r>
                <a:endParaRPr lang="en-US" sz="1800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7084273" y="839570"/>
                <a:ext cx="5131660" cy="5352747"/>
              </a:xfrm>
              <a:blipFill>
                <a:blip r:embed="rId3"/>
                <a:stretch>
                  <a:fillRect t="-797" r="-356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1676400" y="206678"/>
            <a:ext cx="883920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Iteration 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B15E8C-F014-B143-9446-F7E9C7D390FA}"/>
              </a:ext>
            </a:extLst>
          </p:cNvPr>
          <p:cNvSpPr/>
          <p:nvPr/>
        </p:nvSpPr>
        <p:spPr>
          <a:xfrm>
            <a:off x="5697701" y="779771"/>
            <a:ext cx="1545680" cy="2723823"/>
          </a:xfrm>
          <a:prstGeom prst="rect">
            <a:avLst/>
          </a:prstGeom>
          <a:solidFill>
            <a:schemeClr val="accent2"/>
          </a:solidFill>
        </p:spPr>
        <p:txBody>
          <a:bodyPr wrap="none" rIns="0" bIns="0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from iteration 1</a:t>
            </a:r>
            <a:br>
              <a:rPr lang="en-US" i="1" u="sng" baseline="-25000" dirty="0">
                <a:latin typeface="Times New Roman" charset="0"/>
                <a:cs typeface="Times New Roman"/>
              </a:rPr>
            </a:br>
            <a:endParaRPr lang="en-US" i="1" u="sng" baseline="-25000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1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is-IS" dirty="0">
                <a:latin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1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d3</a:t>
            </a:r>
            <a:r>
              <a:rPr lang="en-US" dirty="0">
                <a:latin typeface="Times New Roman" charset="0"/>
                <a:cs typeface="Times New Roman"/>
              </a:rPr>
              <a:t>) = 2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latin typeface="Calibri"/>
              </a:rPr>
              <a:t>d5</a:t>
            </a:r>
            <a:r>
              <a:rPr lang="en-US" dirty="0">
                <a:latin typeface="Times New Roman" charset="0"/>
                <a:cs typeface="Times New Roman" charset="0"/>
              </a:rPr>
              <a:t>) = 2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m14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m23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m32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d5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m52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A2973-EBBB-674C-9873-9A5806345456}"/>
              </a:ext>
            </a:extLst>
          </p:cNvPr>
          <p:cNvGrpSpPr/>
          <p:nvPr/>
        </p:nvGrpSpPr>
        <p:grpSpPr>
          <a:xfrm>
            <a:off x="4063020" y="3610939"/>
            <a:ext cx="3196180" cy="2991740"/>
            <a:chOff x="4748703" y="3610939"/>
            <a:chExt cx="3196180" cy="2991740"/>
          </a:xfrm>
        </p:grpSpPr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BC60E198-08C2-3249-A133-CD3DC217639C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31761" y="2781344"/>
              <a:ext cx="612062" cy="227125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2" name="Text Box 11">
              <a:extLst>
                <a:ext uri="{FF2B5EF4-FFF2-40B4-BE49-F238E27FC236}">
                  <a16:creationId xmlns:a16="http://schemas.microsoft.com/office/drawing/2014/main" id="{059447A0-5F65-AB46-A218-46DABC65B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002" y="5999841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3" name="Freeform 37">
              <a:extLst>
                <a:ext uri="{FF2B5EF4-FFF2-40B4-BE49-F238E27FC236}">
                  <a16:creationId xmlns:a16="http://schemas.microsoft.com/office/drawing/2014/main" id="{32AD720D-03F3-1D4C-B70E-D21FD4F5E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921" y="4127485"/>
              <a:ext cx="1997317" cy="14176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4" name="Freeform 38">
              <a:extLst>
                <a:ext uri="{FF2B5EF4-FFF2-40B4-BE49-F238E27FC236}">
                  <a16:creationId xmlns:a16="http://schemas.microsoft.com/office/drawing/2014/main" id="{5C085872-D6AD-B74E-985A-D5453C4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463" y="3924768"/>
              <a:ext cx="1426114" cy="205502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25C695E0-5BDC-0344-91B6-2A88DCCEABF0}"/>
                </a:ext>
              </a:extLst>
            </p:cNvPr>
            <p:cNvSpPr/>
            <p:nvPr/>
          </p:nvSpPr>
          <p:spPr bwMode="auto">
            <a:xfrm>
              <a:off x="6515959" y="4052209"/>
              <a:ext cx="90331" cy="178153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6" name="Freeform 40">
              <a:extLst>
                <a:ext uri="{FF2B5EF4-FFF2-40B4-BE49-F238E27FC236}">
                  <a16:creationId xmlns:a16="http://schemas.microsoft.com/office/drawing/2014/main" id="{8DEE9794-8BF9-BD47-867C-25BCFEFCA62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00614" y="4538410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7" name="Freeform 31">
              <a:extLst>
                <a:ext uri="{FF2B5EF4-FFF2-40B4-BE49-F238E27FC236}">
                  <a16:creationId xmlns:a16="http://schemas.microsoft.com/office/drawing/2014/main" id="{117D97A3-E0B2-464D-82D5-98F6146C07B1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408847" y="3996394"/>
              <a:ext cx="186486" cy="1609316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1A628BCC-B1ED-5F4F-B202-6FF5599B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151" y="4393973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9" name="Oval 11">
              <a:extLst>
                <a:ext uri="{FF2B5EF4-FFF2-40B4-BE49-F238E27FC236}">
                  <a16:creationId xmlns:a16="http://schemas.microsoft.com/office/drawing/2014/main" id="{86FE5B28-4D72-1F47-800B-81D73F67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4040311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id="{8B0722BA-9F2D-AD47-9DE8-6CD16EC08EAE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82540" y="5717178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1" name="Oval 11">
              <a:extLst>
                <a:ext uri="{FF2B5EF4-FFF2-40B4-BE49-F238E27FC236}">
                  <a16:creationId xmlns:a16="http://schemas.microsoft.com/office/drawing/2014/main" id="{C248E8F0-8962-A74F-A794-765C5CA1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559" y="3669066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25A36789-7A73-1147-B1A9-2F4AED2EB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4422" y="3821426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FAB129A5-DB5D-EA44-BDEB-C0758FC0D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3730" y="4799445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C116408D-A45D-BB47-9523-E23CC0074F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261" y="4793160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5" name="Text Box 11">
              <a:extLst>
                <a:ext uri="{FF2B5EF4-FFF2-40B4-BE49-F238E27FC236}">
                  <a16:creationId xmlns:a16="http://schemas.microsoft.com/office/drawing/2014/main" id="{DF04BC7B-6669-354A-82D9-C4BCCE400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328" y="5532340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46" name="Text Box 11">
              <a:extLst>
                <a:ext uri="{FF2B5EF4-FFF2-40B4-BE49-F238E27FC236}">
                  <a16:creationId xmlns:a16="http://schemas.microsoft.com/office/drawing/2014/main" id="{69B6DB7A-2644-7541-95BC-9ED3DF26E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641" y="3797731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7" name="Text Box 11">
              <a:extLst>
                <a:ext uri="{FF2B5EF4-FFF2-40B4-BE49-F238E27FC236}">
                  <a16:creationId xmlns:a16="http://schemas.microsoft.com/office/drawing/2014/main" id="{5864B3B8-0301-5942-BFFD-91CB3221F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895" y="420618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8" name="Text Box 11">
              <a:extLst>
                <a:ext uri="{FF2B5EF4-FFF2-40B4-BE49-F238E27FC236}">
                  <a16:creationId xmlns:a16="http://schemas.microsoft.com/office/drawing/2014/main" id="{412ED01B-E753-0B4B-A790-FD56F3DD1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884" y="5834057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9" name="Text Box 11">
              <a:extLst>
                <a:ext uri="{FF2B5EF4-FFF2-40B4-BE49-F238E27FC236}">
                  <a16:creationId xmlns:a16="http://schemas.microsoft.com/office/drawing/2014/main" id="{F23BDD8C-24D2-0A49-B134-175A786ED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556" y="595815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50" name="Oval 12">
              <a:extLst>
                <a:ext uri="{FF2B5EF4-FFF2-40B4-BE49-F238E27FC236}">
                  <a16:creationId xmlns:a16="http://schemas.microsoft.com/office/drawing/2014/main" id="{215C3C3B-DCAE-0B4A-B579-8BFE737F0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5477946"/>
              <a:ext cx="361324" cy="36132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51" name="Text Box 13">
              <a:extLst>
                <a:ext uri="{FF2B5EF4-FFF2-40B4-BE49-F238E27FC236}">
                  <a16:creationId xmlns:a16="http://schemas.microsoft.com/office/drawing/2014/main" id="{50869F98-945A-E840-ABD4-C05B5D022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703" y="604868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1ECF3E55-BEF0-5B48-A8F6-BAEA2A6EB7B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00140" y="4399486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53" name="Curved Connector 152">
              <a:extLst>
                <a:ext uri="{FF2B5EF4-FFF2-40B4-BE49-F238E27FC236}">
                  <a16:creationId xmlns:a16="http://schemas.microsoft.com/office/drawing/2014/main" id="{D257AB0B-2021-8E48-94E6-16EF9C2FACD5}"/>
                </a:ext>
              </a:extLst>
            </p:cNvPr>
            <p:cNvCxnSpPr/>
            <p:nvPr/>
          </p:nvCxnSpPr>
          <p:spPr>
            <a:xfrm flipH="1">
              <a:off x="5141997" y="5658608"/>
              <a:ext cx="180662" cy="180662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rgbClr val="20995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Arc 153">
              <a:extLst>
                <a:ext uri="{FF2B5EF4-FFF2-40B4-BE49-F238E27FC236}">
                  <a16:creationId xmlns:a16="http://schemas.microsoft.com/office/drawing/2014/main" id="{952ECD10-3C45-1B48-BB43-6EB5259DF1D8}"/>
                </a:ext>
              </a:extLst>
            </p:cNvPr>
            <p:cNvSpPr/>
            <p:nvPr/>
          </p:nvSpPr>
          <p:spPr bwMode="auto">
            <a:xfrm rot="356928">
              <a:off x="5329250" y="5582975"/>
              <a:ext cx="289811" cy="2898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5" name="Freeform 18">
              <a:extLst>
                <a:ext uri="{FF2B5EF4-FFF2-40B4-BE49-F238E27FC236}">
                  <a16:creationId xmlns:a16="http://schemas.microsoft.com/office/drawing/2014/main" id="{880FC53D-A9F8-8D41-B31F-E2D7FF0E0B33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311046" y="5469846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41523A16-54C6-2044-BA41-FFB184B8AF12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410721" y="4026392"/>
              <a:ext cx="425783" cy="1678167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7" name="Freeform 40">
              <a:extLst>
                <a:ext uri="{FF2B5EF4-FFF2-40B4-BE49-F238E27FC236}">
                  <a16:creationId xmlns:a16="http://schemas.microsoft.com/office/drawing/2014/main" id="{86855767-3213-DE4E-AA41-1BE91CB1FB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21056" y="4490288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8" name="Oval 11">
              <a:extLst>
                <a:ext uri="{FF2B5EF4-FFF2-40B4-BE49-F238E27FC236}">
                  <a16:creationId xmlns:a16="http://schemas.microsoft.com/office/drawing/2014/main" id="{157B1916-E16B-5F40-B596-5F514B2D2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871" y="4171720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59" name="Oval 12">
              <a:extLst>
                <a:ext uri="{FF2B5EF4-FFF2-40B4-BE49-F238E27FC236}">
                  <a16:creationId xmlns:a16="http://schemas.microsoft.com/office/drawing/2014/main" id="{6AD1D2AB-90F1-A04C-BFCA-B6D877AB1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17" y="5564253"/>
              <a:ext cx="361324" cy="361324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532A67A3-6C20-EC4D-9858-5D9B0A7D64C2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008207" y="3544296"/>
              <a:ext cx="359948" cy="179251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94ECFB1-CB58-50E1-0C2B-B1418BA26DD9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3"/>
            <a:ext cx="5163024" cy="389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endParaRPr lang="en-US" sz="1800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124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7439DA21-FEE4-0A42-ACA6-1AF15D718A5F}"/>
              </a:ext>
            </a:extLst>
          </p:cNvPr>
          <p:cNvSpPr/>
          <p:nvPr/>
        </p:nvSpPr>
        <p:spPr>
          <a:xfrm>
            <a:off x="5522337" y="779771"/>
            <a:ext cx="1545680" cy="2769989"/>
          </a:xfrm>
          <a:prstGeom prst="rect">
            <a:avLst/>
          </a:prstGeom>
          <a:solidFill>
            <a:schemeClr val="accent2"/>
          </a:solidFill>
        </p:spPr>
        <p:txBody>
          <a:bodyPr wrap="none" rIns="0" bIns="0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from iteration 2</a:t>
            </a:r>
            <a:br>
              <a:rPr lang="en-US" i="1" u="sng" baseline="-25000" dirty="0">
                <a:latin typeface="Times New Roman" charset="0"/>
                <a:cs typeface="Times New Roman"/>
              </a:rPr>
            </a:br>
            <a:endParaRPr lang="en-US" i="1" u="sng" baseline="-25000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1½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is-IS" dirty="0">
                <a:latin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3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d3</a:t>
            </a:r>
            <a:r>
              <a:rPr lang="en-US" dirty="0">
                <a:latin typeface="Times New Roman" charset="0"/>
                <a:cs typeface="Times New Roman"/>
              </a:rPr>
              <a:t>) = 4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latin typeface="Calibri"/>
              </a:rPr>
              <a:t>d5</a:t>
            </a:r>
            <a:r>
              <a:rPr lang="en-US" dirty="0">
                <a:latin typeface="Times New Roman" charset="0"/>
                <a:cs typeface="Times New Roman" charset="0"/>
              </a:rPr>
              <a:t>) = 4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m14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m23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m32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d5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m52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16AFA9D-F253-1C39-0ECB-355E74E1F1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23846" y="964768"/>
            <a:ext cx="1065126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η</a:t>
            </a:r>
            <a:r>
              <a:rPr lang="en-US" sz="1800" dirty="0">
                <a:latin typeface="Times New Roman" panose="02020603050405020304" pitchFamily="18" charset="0"/>
              </a:rPr>
              <a:t> = 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4"/>
              <p:cNvSpPr>
                <a:spLocks noGrp="1"/>
              </p:cNvSpPr>
              <p:nvPr>
                <p:ph idx="10"/>
              </p:nvPr>
            </p:nvSpPr>
            <p:spPr>
              <a:xfrm>
                <a:off x="6771123" y="839570"/>
                <a:ext cx="5503557" cy="5352747"/>
              </a:xfrm>
            </p:spPr>
            <p:txBody>
              <a:bodyPr wrap="none">
                <a:spAutoFit/>
              </a:bodyPr>
              <a:lstStyle/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d1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is-IS" sz="1800" dirty="0">
                    <a:cs typeface="Times New Roman"/>
                  </a:rPr>
                  <a:t>m12</a:t>
                </a:r>
                <a:r>
                  <a:rPr lang="en-US" sz="1800" dirty="0">
                    <a:cs typeface="Times New Roman"/>
                  </a:rPr>
                  <a:t>) = 100 + 3 = 103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d1</a:t>
                </a:r>
                <a:r>
                  <a:rPr lang="en-US" sz="1800" dirty="0">
                    <a:cs typeface="Times New Roman"/>
                  </a:rPr>
                  <a:t>,m14) = 1 + </a:t>
                </a:r>
                <a:r>
                  <a:rPr lang="mr-IN" sz="1800" dirty="0">
                    <a:cs typeface="Times New Roman"/>
                  </a:rPr>
                  <a:t>½(</a:t>
                </a:r>
                <a:r>
                  <a:rPr lang="en-US" sz="1800" dirty="0">
                    <a:cs typeface="Times New Roman"/>
                  </a:rPr>
                  <a:t>1½</a:t>
                </a:r>
                <a:r>
                  <a:rPr lang="mr-IN" sz="1800" dirty="0">
                    <a:cs typeface="Times New Roman"/>
                  </a:rPr>
                  <a:t>)</a:t>
                </a:r>
                <a:r>
                  <a:rPr lang="en-US" sz="1800" dirty="0">
                    <a:cs typeface="Times New Roman"/>
                  </a:rPr>
                  <a:t> + </a:t>
                </a:r>
                <a:r>
                  <a:rPr lang="mr-IN" sz="1800" dirty="0">
                    <a:cs typeface="Times New Roman"/>
                  </a:rPr>
                  <a:t>½(0</a:t>
                </a:r>
                <a:r>
                  <a:rPr lang="en-US" sz="1800" dirty="0">
                    <a:cs typeface="Times New Roman"/>
                  </a:rPr>
                  <a:t>) = 1</a:t>
                </a:r>
                <a:r>
                  <a:rPr lang="en-US" sz="1800" baseline="30000" dirty="0">
                    <a:cs typeface="Times New Roman"/>
                  </a:rPr>
                  <a:t>3</a:t>
                </a:r>
                <a:r>
                  <a:rPr lang="en-US" sz="1800" i="1" dirty="0">
                    <a:cs typeface="Times New Roman"/>
                  </a:rPr>
                  <a:t>/</a:t>
                </a:r>
                <a:r>
                  <a:rPr lang="en-US" sz="1800" baseline="-25000" dirty="0">
                    <a:cs typeface="Times New Roman"/>
                  </a:rPr>
                  <a:t>4</a:t>
                </a:r>
                <a:endParaRPr lang="en-US" sz="1800" dirty="0">
                  <a:cs typeface="Times New Roman"/>
                </a:endParaRP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(d1) = 1</a:t>
                </a:r>
                <a:r>
                  <a:rPr lang="en-US" sz="1800" baseline="30000" dirty="0">
                    <a:cs typeface="Times New Roman"/>
                  </a:rPr>
                  <a:t>3</a:t>
                </a:r>
                <a:r>
                  <a:rPr lang="en-US" sz="1800" dirty="0">
                    <a:cs typeface="Times New Roman"/>
                  </a:rPr>
                  <a:t>/</a:t>
                </a:r>
                <a:r>
                  <a:rPr lang="en-US" sz="1800" baseline="-25000" dirty="0">
                    <a:cs typeface="Times New Roman"/>
                  </a:rPr>
                  <a:t>4</a:t>
                </a:r>
                <a:r>
                  <a:rPr lang="en-US" sz="1800" dirty="0">
                    <a:cs typeface="Times New Roman"/>
                  </a:rPr>
                  <a:t>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(d1) = m14;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/>
                  </a:rPr>
                  <a:t>: 1</a:t>
                </a:r>
                <a:r>
                  <a:rPr lang="en-US" sz="1800" baseline="30000" dirty="0">
                    <a:cs typeface="Times New Roman"/>
                  </a:rPr>
                  <a:t>3</a:t>
                </a:r>
                <a:r>
                  <a:rPr lang="en-US" sz="1800" i="1" dirty="0">
                    <a:cs typeface="Times New Roman"/>
                  </a:rPr>
                  <a:t>/</a:t>
                </a:r>
                <a:r>
                  <a:rPr lang="en-US" sz="1800" baseline="-25000" dirty="0">
                    <a:cs typeface="Times New Roman"/>
                  </a:rPr>
                  <a:t>4 </a:t>
                </a:r>
                <a:r>
                  <a:rPr lang="en-US" sz="1800" dirty="0">
                    <a:cs typeface="Times New Roman"/>
                  </a:rPr>
                  <a:t>–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1½ = ¼ 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is-IS" sz="1800" dirty="0"/>
                  <a:t>d2</a:t>
                </a:r>
                <a:r>
                  <a:rPr lang="is-IS" sz="1800" dirty="0">
                    <a:cs typeface="Times New Roman"/>
                  </a:rPr>
                  <a:t>,</a:t>
                </a:r>
                <a:r>
                  <a:rPr lang="cs-CZ" sz="1800" dirty="0">
                    <a:cs typeface="Times New Roman"/>
                  </a:rPr>
                  <a:t>m21</a:t>
                </a:r>
                <a:r>
                  <a:rPr lang="en-US" sz="1800" dirty="0">
                    <a:cs typeface="Times New Roman"/>
                  </a:rPr>
                  <a:t>) = 100 + 1</a:t>
                </a:r>
                <a:r>
                  <a:rPr lang="en-US" sz="1800" baseline="30000" dirty="0">
                    <a:cs typeface="Times New Roman"/>
                  </a:rPr>
                  <a:t>3</a:t>
                </a:r>
                <a:r>
                  <a:rPr lang="en-US" sz="1800" i="1" dirty="0">
                    <a:cs typeface="Times New Roman"/>
                  </a:rPr>
                  <a:t>/</a:t>
                </a:r>
                <a:r>
                  <a:rPr lang="en-US" sz="1800" baseline="-25000" dirty="0">
                    <a:cs typeface="Times New Roman"/>
                  </a:rPr>
                  <a:t>4</a:t>
                </a:r>
                <a:r>
                  <a:rPr lang="en-US" sz="1800" dirty="0">
                    <a:cs typeface="Times New Roman"/>
                  </a:rPr>
                  <a:t> = 101</a:t>
                </a:r>
                <a:r>
                  <a:rPr lang="en-US" sz="1800" baseline="30000" dirty="0">
                    <a:cs typeface="Times New Roman"/>
                  </a:rPr>
                  <a:t>3</a:t>
                </a:r>
                <a:r>
                  <a:rPr lang="en-US" sz="1800" i="1" dirty="0">
                    <a:cs typeface="Times New Roman"/>
                  </a:rPr>
                  <a:t>/</a:t>
                </a:r>
                <a:r>
                  <a:rPr lang="en-US" sz="1800" baseline="-25000" dirty="0">
                    <a:cs typeface="Times New Roman"/>
                  </a:rPr>
                  <a:t>4</a:t>
                </a:r>
                <a:endParaRPr lang="en-US" sz="1800" dirty="0">
                  <a:cs typeface="Times New Roman"/>
                </a:endParaRP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is-IS" sz="1800" dirty="0"/>
                  <a:t>d2</a:t>
                </a:r>
                <a:r>
                  <a:rPr lang="is-IS" sz="1800" dirty="0">
                    <a:cs typeface="Times New Roman"/>
                  </a:rPr>
                  <a:t>,m23</a:t>
                </a:r>
                <a:r>
                  <a:rPr lang="en-US" sz="1800" dirty="0">
                    <a:cs typeface="Times New Roman"/>
                  </a:rPr>
                  <a:t>)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=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1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+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.8</a:t>
                </a:r>
                <a:r>
                  <a:rPr lang="mr-IN" sz="1800" dirty="0">
                    <a:cs typeface="Times New Roman"/>
                  </a:rPr>
                  <a:t>(</a:t>
                </a:r>
                <a:r>
                  <a:rPr lang="en-US" sz="1800" dirty="0">
                    <a:cs typeface="Times New Roman"/>
                  </a:rPr>
                  <a:t>4</a:t>
                </a:r>
                <a:r>
                  <a:rPr lang="mr-IN" sz="1800" dirty="0">
                    <a:cs typeface="Times New Roman"/>
                  </a:rPr>
                  <a:t>)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+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.2</a:t>
                </a:r>
                <a:r>
                  <a:rPr lang="mr-IN" sz="1800" dirty="0">
                    <a:cs typeface="Times New Roman"/>
                  </a:rPr>
                  <a:t>(</a:t>
                </a:r>
                <a:r>
                  <a:rPr lang="en-US" sz="1800" dirty="0">
                    <a:cs typeface="Times New Roman"/>
                  </a:rPr>
                  <a:t>4</a:t>
                </a:r>
                <a:r>
                  <a:rPr lang="mr-IN" sz="1800" dirty="0">
                    <a:cs typeface="Times New Roman"/>
                  </a:rPr>
                  <a:t>)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=</a:t>
                </a:r>
                <a:r>
                  <a:rPr lang="en-US" sz="1800" baseline="-25000" dirty="0">
                    <a:cs typeface="Times New Roman"/>
                  </a:rPr>
                  <a:t> </a:t>
                </a:r>
                <a:r>
                  <a:rPr lang="en-US" sz="1800" dirty="0">
                    <a:cs typeface="Times New Roman"/>
                  </a:rPr>
                  <a:t>5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(d2) = 5;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(d2) = </a:t>
                </a:r>
                <a:r>
                  <a:rPr lang="is-IS" sz="1800" dirty="0">
                    <a:cs typeface="Times New Roman"/>
                  </a:rPr>
                  <a:t>m23</a:t>
                </a:r>
                <a:r>
                  <a:rPr lang="en-US" sz="1800" dirty="0">
                    <a:cs typeface="Times New Roman"/>
                  </a:rPr>
                  <a:t>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/>
                  </a:rPr>
                  <a:t>: 5 – 3 = 2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d3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is-IS" sz="1800" dirty="0">
                    <a:cs typeface="Times New Roman"/>
                  </a:rPr>
                  <a:t>m32</a:t>
                </a:r>
                <a:r>
                  <a:rPr lang="en-US" sz="1800" dirty="0">
                    <a:cs typeface="Times New Roman"/>
                  </a:rPr>
                  <a:t>) = 1 + 5 = 6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d3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ru-RU" sz="1800" dirty="0">
                    <a:cs typeface="Times New Roman"/>
                  </a:rPr>
                  <a:t>m34</a:t>
                </a:r>
                <a:r>
                  <a:rPr lang="en-US" sz="1800" dirty="0"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(d3) = 6;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(d3) = </a:t>
                </a:r>
                <a:r>
                  <a:rPr lang="is-IS" sz="1800" dirty="0">
                    <a:cs typeface="Times New Roman"/>
                  </a:rPr>
                  <a:t>m32;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3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/>
                  </a:rPr>
                  <a:t>: </a:t>
                </a:r>
                <a:r>
                  <a:rPr lang="is-IS" sz="1800" dirty="0">
                    <a:cs typeface="Times New Roman"/>
                  </a:rPr>
                  <a:t>6 – 4 = 2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d5</a:t>
                </a:r>
                <a:r>
                  <a:rPr lang="en-US" sz="1800" dirty="0">
                    <a:cs typeface="Times New Roman"/>
                  </a:rPr>
                  <a:t>,</a:t>
                </a:r>
                <a:r>
                  <a:rPr lang="is-IS" sz="1800" dirty="0">
                    <a:cs typeface="Times New Roman"/>
                  </a:rPr>
                  <a:t>m52</a:t>
                </a:r>
                <a:r>
                  <a:rPr lang="en-US" sz="1800" dirty="0">
                    <a:cs typeface="Times New Roman"/>
                  </a:rPr>
                  <a:t>) = 1 + 5 = 6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Q</a:t>
                </a:r>
                <a:r>
                  <a:rPr lang="en-US" sz="1800" dirty="0">
                    <a:cs typeface="Times New Roman"/>
                  </a:rPr>
                  <a:t>(</a:t>
                </a:r>
                <a:r>
                  <a:rPr lang="en-US" sz="1800" dirty="0"/>
                  <a:t>d5</a:t>
                </a:r>
                <a:r>
                  <a:rPr lang="en-US" sz="1800" dirty="0">
                    <a:cs typeface="Times New Roman"/>
                  </a:rPr>
                  <a:t>,m54) = 100 + 0 = 100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>
                    <a:cs typeface="Times New Roman"/>
                  </a:rPr>
                  <a:t>(d5) = 6; </a:t>
                </a:r>
                <a:r>
                  <a:rPr lang="en-US" sz="1800" i="1" dirty="0">
                    <a:cs typeface="Times New Roman"/>
                  </a:rPr>
                  <a:t>π</a:t>
                </a:r>
                <a:r>
                  <a:rPr lang="en-US" sz="1800" dirty="0">
                    <a:cs typeface="Times New Roman"/>
                  </a:rPr>
                  <a:t>(d5) = </a:t>
                </a:r>
                <a:r>
                  <a:rPr lang="is-IS" sz="1800" dirty="0">
                    <a:cs typeface="Times New Roman"/>
                  </a:rPr>
                  <a:t>m52;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cs typeface="Times New Roman"/>
                  </a:rPr>
                  <a:t>: </a:t>
                </a:r>
                <a:r>
                  <a:rPr lang="is-IS" sz="1800" dirty="0">
                    <a:cs typeface="Times New Roman"/>
                  </a:rPr>
                  <a:t>6 – 4 = 2</a:t>
                </a:r>
                <a:br>
                  <a:rPr lang="en-US" sz="1800" baseline="-25000" dirty="0">
                    <a:cs typeface="Times New Roman"/>
                  </a:rPr>
                </a:br>
                <a:endParaRPr lang="en-US" sz="1800" baseline="-25000" dirty="0">
                  <a:cs typeface="Times New Roman"/>
                </a:endParaRPr>
              </a:p>
              <a:p>
                <a:pPr marL="747713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cs typeface="Times New Roman"/>
                  </a:rPr>
                  <a:t>r </a:t>
                </a:r>
                <a:r>
                  <a:rPr lang="en-US" sz="1800" dirty="0">
                    <a:cs typeface="Times New Roman"/>
                  </a:rPr>
                  <a:t>= max(¼ ,2, 2, 2) = 2</a:t>
                </a:r>
                <a:endParaRPr lang="en-US" sz="18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771123" y="839570"/>
                <a:ext cx="5503557" cy="5352747"/>
              </a:xfrm>
              <a:blipFill>
                <a:blip r:embed="rId2"/>
                <a:stretch>
                  <a:fillRect t="-683" r="-111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1676400" y="206678"/>
            <a:ext cx="883920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Iteration 3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69AE00F-A925-134A-9E2B-CDDBFAB68571}"/>
              </a:ext>
            </a:extLst>
          </p:cNvPr>
          <p:cNvGrpSpPr/>
          <p:nvPr/>
        </p:nvGrpSpPr>
        <p:grpSpPr>
          <a:xfrm>
            <a:off x="3887656" y="3610939"/>
            <a:ext cx="3196180" cy="2991740"/>
            <a:chOff x="4748703" y="3610939"/>
            <a:chExt cx="3196180" cy="2991740"/>
          </a:xfrm>
        </p:grpSpPr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6CA430BF-3BCB-E74D-8307-0675FDA32BB9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31761" y="2781344"/>
              <a:ext cx="612062" cy="227125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1" name="Text Box 11">
              <a:extLst>
                <a:ext uri="{FF2B5EF4-FFF2-40B4-BE49-F238E27FC236}">
                  <a16:creationId xmlns:a16="http://schemas.microsoft.com/office/drawing/2014/main" id="{3E7A47B4-C04A-1347-8968-42BDA604C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002" y="5999841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A7839C2E-5AAA-F54D-8C2C-B010827A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921" y="4127485"/>
              <a:ext cx="1997317" cy="14176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D88AA55A-4927-9D45-AB06-BE3046153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463" y="3924768"/>
              <a:ext cx="1426114" cy="205502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id="{601C3D22-E891-A046-B457-F43500EC0069}"/>
                </a:ext>
              </a:extLst>
            </p:cNvPr>
            <p:cNvSpPr/>
            <p:nvPr/>
          </p:nvSpPr>
          <p:spPr bwMode="auto">
            <a:xfrm>
              <a:off x="6515959" y="4052209"/>
              <a:ext cx="90331" cy="178153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EE4BBCED-69ED-514B-94CB-139AE5EAE0D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00614" y="4538410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6" name="Freeform 31">
              <a:extLst>
                <a:ext uri="{FF2B5EF4-FFF2-40B4-BE49-F238E27FC236}">
                  <a16:creationId xmlns:a16="http://schemas.microsoft.com/office/drawing/2014/main" id="{A0F44596-2686-D547-9DA8-EEAF99BEFA49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408847" y="3996394"/>
              <a:ext cx="186486" cy="1609316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7" name="Freeform 6">
              <a:extLst>
                <a:ext uri="{FF2B5EF4-FFF2-40B4-BE49-F238E27FC236}">
                  <a16:creationId xmlns:a16="http://schemas.microsoft.com/office/drawing/2014/main" id="{68ED28BE-149D-3244-8161-48969A34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151" y="4393973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8" name="Oval 11">
              <a:extLst>
                <a:ext uri="{FF2B5EF4-FFF2-40B4-BE49-F238E27FC236}">
                  <a16:creationId xmlns:a16="http://schemas.microsoft.com/office/drawing/2014/main" id="{CB38EBFB-B6BC-9646-B912-CFE0C894F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4040311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9" name="Freeform 18">
              <a:extLst>
                <a:ext uri="{FF2B5EF4-FFF2-40B4-BE49-F238E27FC236}">
                  <a16:creationId xmlns:a16="http://schemas.microsoft.com/office/drawing/2014/main" id="{C29450C6-8E08-4044-8767-31DEB6C94F84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82540" y="5717178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Oval 11">
              <a:extLst>
                <a:ext uri="{FF2B5EF4-FFF2-40B4-BE49-F238E27FC236}">
                  <a16:creationId xmlns:a16="http://schemas.microsoft.com/office/drawing/2014/main" id="{1FCEA431-D50B-CD47-8BFA-B11905770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559" y="3669066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5D7BFEA2-385E-5044-8071-C5080110B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4422" y="3821426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1AA31A53-577E-7F4B-A697-1477F5A42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3730" y="4799445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CEC50228-87A6-CD47-B6EF-D5D9F53AB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261" y="4793160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D87444A4-5C0B-C048-82B2-1D5E8AF00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328" y="5532340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45" name="Text Box 11">
              <a:extLst>
                <a:ext uri="{FF2B5EF4-FFF2-40B4-BE49-F238E27FC236}">
                  <a16:creationId xmlns:a16="http://schemas.microsoft.com/office/drawing/2014/main" id="{957B8822-ACB5-7B4A-8BBC-D867EF9B9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641" y="3797731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6" name="Text Box 11">
              <a:extLst>
                <a:ext uri="{FF2B5EF4-FFF2-40B4-BE49-F238E27FC236}">
                  <a16:creationId xmlns:a16="http://schemas.microsoft.com/office/drawing/2014/main" id="{61D95B01-DA28-694F-B8E3-6F4F0CB4D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895" y="420618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7" name="Text Box 11">
              <a:extLst>
                <a:ext uri="{FF2B5EF4-FFF2-40B4-BE49-F238E27FC236}">
                  <a16:creationId xmlns:a16="http://schemas.microsoft.com/office/drawing/2014/main" id="{98BBB036-EF8E-5E4C-8516-A85C773C2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884" y="5834057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8" name="Text Box 11">
              <a:extLst>
                <a:ext uri="{FF2B5EF4-FFF2-40B4-BE49-F238E27FC236}">
                  <a16:creationId xmlns:a16="http://schemas.microsoft.com/office/drawing/2014/main" id="{097BBE92-C1EA-7647-AC71-32F43260F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556" y="595815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9" name="Oval 12">
              <a:extLst>
                <a:ext uri="{FF2B5EF4-FFF2-40B4-BE49-F238E27FC236}">
                  <a16:creationId xmlns:a16="http://schemas.microsoft.com/office/drawing/2014/main" id="{1037A1AF-44CB-F446-AA39-B8CB82386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5477946"/>
              <a:ext cx="361324" cy="36132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50" name="Text Box 13">
              <a:extLst>
                <a:ext uri="{FF2B5EF4-FFF2-40B4-BE49-F238E27FC236}">
                  <a16:creationId xmlns:a16="http://schemas.microsoft.com/office/drawing/2014/main" id="{75403322-6921-464B-85C8-4766A03E5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703" y="604868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1" name="Freeform 6">
              <a:extLst>
                <a:ext uri="{FF2B5EF4-FFF2-40B4-BE49-F238E27FC236}">
                  <a16:creationId xmlns:a16="http://schemas.microsoft.com/office/drawing/2014/main" id="{D00633BD-E965-8D47-A65E-B531420ED2B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00140" y="4399486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52" name="Curved Connector 151">
              <a:extLst>
                <a:ext uri="{FF2B5EF4-FFF2-40B4-BE49-F238E27FC236}">
                  <a16:creationId xmlns:a16="http://schemas.microsoft.com/office/drawing/2014/main" id="{AB6DE080-16A6-8141-A6D2-A7F0BEAE00A0}"/>
                </a:ext>
              </a:extLst>
            </p:cNvPr>
            <p:cNvCxnSpPr/>
            <p:nvPr/>
          </p:nvCxnSpPr>
          <p:spPr>
            <a:xfrm flipH="1">
              <a:off x="5141997" y="5658608"/>
              <a:ext cx="180662" cy="180662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rgbClr val="20995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Arc 152">
              <a:extLst>
                <a:ext uri="{FF2B5EF4-FFF2-40B4-BE49-F238E27FC236}">
                  <a16:creationId xmlns:a16="http://schemas.microsoft.com/office/drawing/2014/main" id="{4E3BC42A-5D33-E640-BE5C-FFD9921C7D3F}"/>
                </a:ext>
              </a:extLst>
            </p:cNvPr>
            <p:cNvSpPr/>
            <p:nvPr/>
          </p:nvSpPr>
          <p:spPr bwMode="auto">
            <a:xfrm rot="356928">
              <a:off x="5329250" y="5582975"/>
              <a:ext cx="289811" cy="2898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464FA2A9-4ABD-964B-841E-59EC96B15326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410721" y="4026392"/>
              <a:ext cx="425783" cy="1678167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6" name="Freeform 40">
              <a:extLst>
                <a:ext uri="{FF2B5EF4-FFF2-40B4-BE49-F238E27FC236}">
                  <a16:creationId xmlns:a16="http://schemas.microsoft.com/office/drawing/2014/main" id="{7B4A0359-C1A2-244B-BFEF-4019E42873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21056" y="4490288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7" name="Oval 11">
              <a:extLst>
                <a:ext uri="{FF2B5EF4-FFF2-40B4-BE49-F238E27FC236}">
                  <a16:creationId xmlns:a16="http://schemas.microsoft.com/office/drawing/2014/main" id="{09002A38-2D6D-2747-B23E-3B9BE4F13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871" y="4171720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58" name="Oval 12">
              <a:extLst>
                <a:ext uri="{FF2B5EF4-FFF2-40B4-BE49-F238E27FC236}">
                  <a16:creationId xmlns:a16="http://schemas.microsoft.com/office/drawing/2014/main" id="{8C866088-FFEB-6840-844B-4EE013E6A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17" y="5564253"/>
              <a:ext cx="361324" cy="361324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AE20557D-094A-ED40-9565-4A4D218F7453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008207" y="3544296"/>
              <a:ext cx="359948" cy="179251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9" name="Freeform 18">
            <a:extLst>
              <a:ext uri="{FF2B5EF4-FFF2-40B4-BE49-F238E27FC236}">
                <a16:creationId xmlns:a16="http://schemas.microsoft.com/office/drawing/2014/main" id="{D7734543-4D11-354B-B279-D8378FA7BB5B}"/>
              </a:ext>
            </a:extLst>
          </p:cNvPr>
          <p:cNvSpPr>
            <a:spLocks/>
          </p:cNvSpPr>
          <p:nvPr/>
        </p:nvSpPr>
        <p:spPr bwMode="auto">
          <a:xfrm rot="11097626" flipV="1">
            <a:off x="5195296" y="5469846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304EFFA-2288-F7A0-C6EF-4997C6A74D18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3"/>
            <a:ext cx="5163024" cy="389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endParaRPr lang="en-US" sz="1800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51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6700BBD-85C0-75CD-539D-50EA4F931BF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23846" y="964768"/>
            <a:ext cx="1065126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η</a:t>
            </a:r>
            <a:r>
              <a:rPr lang="en-US" sz="1800" dirty="0">
                <a:latin typeface="Times New Roman" panose="02020603050405020304" pitchFamily="18" charset="0"/>
              </a:rPr>
              <a:t> = 0.25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idx="10"/>
          </p:nvPr>
        </p:nvSpPr>
        <p:spPr>
          <a:xfrm>
            <a:off x="7591576" y="839570"/>
            <a:ext cx="4443523" cy="5445080"/>
          </a:xfr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/>
              </a:rPr>
              <a:t>d1</a:t>
            </a:r>
            <a:r>
              <a:rPr lang="en-US" sz="1800" dirty="0">
                <a:latin typeface="Times New Roman" charset="0"/>
                <a:cs typeface="Times New Roman"/>
              </a:rPr>
              <a:t>,</a:t>
            </a:r>
            <a:r>
              <a:rPr lang="is-IS" sz="1800" dirty="0">
                <a:latin typeface="Calibri" charset="0"/>
                <a:cs typeface="Times New Roman"/>
              </a:rPr>
              <a:t>m12</a:t>
            </a:r>
            <a:r>
              <a:rPr lang="en-US" sz="1800" dirty="0">
                <a:latin typeface="Times New Roman" charset="0"/>
                <a:cs typeface="Times New Roman"/>
              </a:rPr>
              <a:t>) = 100 + 5 = 105</a:t>
            </a:r>
          </a:p>
          <a:p>
            <a:pPr lvl="1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/>
              </a:rPr>
              <a:t>d1</a:t>
            </a:r>
            <a:r>
              <a:rPr lang="en-US" sz="1800" dirty="0">
                <a:latin typeface="Times New Roman" charset="0"/>
                <a:cs typeface="Times New Roman"/>
              </a:rPr>
              <a:t>,</a:t>
            </a:r>
            <a:r>
              <a:rPr lang="en-US" sz="1800" dirty="0">
                <a:latin typeface="Calibri" charset="0"/>
                <a:cs typeface="Times New Roman"/>
              </a:rPr>
              <a:t>m14</a:t>
            </a:r>
            <a:r>
              <a:rPr lang="en-US" sz="1800" dirty="0">
                <a:latin typeface="Times New Roman" charset="0"/>
                <a:cs typeface="Times New Roman"/>
              </a:rPr>
              <a:t>)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= 1 + </a:t>
            </a:r>
            <a:r>
              <a:rPr lang="mr-IN" sz="1800" dirty="0">
                <a:latin typeface="Times New Roman" charset="0"/>
                <a:cs typeface="Times New Roman"/>
              </a:rPr>
              <a:t>½(</a:t>
            </a:r>
            <a:r>
              <a:rPr lang="en-US" sz="1800" dirty="0">
                <a:latin typeface="Times New Roman" charset="0"/>
                <a:cs typeface="Times New Roman"/>
              </a:rPr>
              <a:t>1</a:t>
            </a:r>
            <a:r>
              <a:rPr lang="en-US" sz="1800" baseline="30000" dirty="0">
                <a:latin typeface="Times New Roman" charset="0"/>
                <a:cs typeface="Times New Roman"/>
              </a:rPr>
              <a:t>3</a:t>
            </a:r>
            <a:r>
              <a:rPr lang="en-US" sz="1800" i="1" dirty="0">
                <a:latin typeface="Times New Roman" charset="0"/>
                <a:cs typeface="Times New Roman"/>
              </a:rPr>
              <a:t>/</a:t>
            </a:r>
            <a:r>
              <a:rPr lang="en-US" sz="1800" baseline="-25000" dirty="0">
                <a:latin typeface="Times New Roman" charset="0"/>
                <a:cs typeface="Times New Roman"/>
              </a:rPr>
              <a:t>4</a:t>
            </a:r>
            <a:r>
              <a:rPr lang="mr-IN" sz="1800" dirty="0">
                <a:latin typeface="Times New Roman" charset="0"/>
                <a:cs typeface="Times New Roman"/>
              </a:rPr>
              <a:t>)</a:t>
            </a:r>
            <a:r>
              <a:rPr lang="en-US" sz="1800" dirty="0">
                <a:latin typeface="Times New Roman" charset="0"/>
                <a:cs typeface="Times New Roman"/>
              </a:rPr>
              <a:t> + </a:t>
            </a:r>
            <a:r>
              <a:rPr lang="mr-IN" sz="1800" dirty="0">
                <a:latin typeface="Times New Roman" charset="0"/>
                <a:cs typeface="Times New Roman"/>
              </a:rPr>
              <a:t>½(0)</a:t>
            </a:r>
            <a:r>
              <a:rPr lang="en-US" sz="1800" dirty="0">
                <a:latin typeface="Times New Roman" charset="0"/>
                <a:cs typeface="Times New Roman"/>
              </a:rPr>
              <a:t> = 1</a:t>
            </a:r>
            <a:r>
              <a:rPr lang="en-US" sz="1800" baseline="30000" dirty="0">
                <a:latin typeface="Times New Roman" charset="0"/>
                <a:cs typeface="Times New Roman"/>
              </a:rPr>
              <a:t>7</a:t>
            </a:r>
            <a:r>
              <a:rPr lang="en-US" sz="1800" i="1" dirty="0">
                <a:latin typeface="Times New Roman" charset="0"/>
                <a:cs typeface="Times New Roman"/>
              </a:rPr>
              <a:t>/</a:t>
            </a:r>
            <a:r>
              <a:rPr lang="en-US" sz="1800" baseline="-25000" dirty="0">
                <a:latin typeface="Times New Roman" charset="0"/>
                <a:cs typeface="Times New Roman"/>
              </a:rPr>
              <a:t>8</a:t>
            </a:r>
            <a:endParaRPr lang="en-US" sz="1800" dirty="0">
              <a:latin typeface="Times New Roman" charset="0"/>
              <a:cs typeface="Times New Roman"/>
            </a:endParaRPr>
          </a:p>
          <a:p>
            <a:pPr lvl="1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V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d1</a:t>
            </a:r>
            <a:r>
              <a:rPr lang="en-US" sz="1800" dirty="0">
                <a:latin typeface="Times New Roman" charset="0"/>
                <a:cs typeface="Times New Roman"/>
              </a:rPr>
              <a:t>) = 1</a:t>
            </a:r>
            <a:r>
              <a:rPr lang="en-US" sz="1800" baseline="30000" dirty="0">
                <a:latin typeface="Times New Roman" charset="0"/>
                <a:cs typeface="Times New Roman"/>
              </a:rPr>
              <a:t>7</a:t>
            </a:r>
            <a:r>
              <a:rPr lang="en-US" sz="1800" dirty="0">
                <a:latin typeface="Times New Roman" charset="0"/>
                <a:cs typeface="Times New Roman"/>
              </a:rPr>
              <a:t>/</a:t>
            </a:r>
            <a:r>
              <a:rPr lang="en-US" sz="1800" baseline="-25000" dirty="0">
                <a:latin typeface="Times New Roman" charset="0"/>
                <a:cs typeface="Times New Roman"/>
              </a:rPr>
              <a:t>8</a:t>
            </a:r>
            <a:r>
              <a:rPr lang="en-US" sz="1800" dirty="0">
                <a:latin typeface="Times New Roman" charset="0"/>
                <a:cs typeface="Times New Roman"/>
              </a:rPr>
              <a:t>; </a:t>
            </a:r>
            <a:r>
              <a:rPr lang="en-US" sz="1800" i="1" dirty="0">
                <a:latin typeface="Times New Roman" charset="0"/>
                <a:cs typeface="Times New Roman"/>
              </a:rPr>
              <a:t>π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d1</a:t>
            </a:r>
            <a:r>
              <a:rPr lang="en-US" sz="1800" dirty="0">
                <a:latin typeface="Times New Roman" charset="0"/>
                <a:cs typeface="Times New Roman"/>
              </a:rPr>
              <a:t>) = </a:t>
            </a:r>
            <a:r>
              <a:rPr lang="en-US" sz="1800" dirty="0">
                <a:latin typeface="Calibri" charset="0"/>
                <a:cs typeface="Times New Roman"/>
              </a:rPr>
              <a:t>m14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;  1</a:t>
            </a:r>
            <a:r>
              <a:rPr lang="en-US" sz="1800" baseline="30000" dirty="0">
                <a:latin typeface="Times New Roman" panose="02020603050405020304" pitchFamily="18" charset="0"/>
                <a:cs typeface="Times New Roman"/>
              </a:rPr>
              <a:t>7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/</a:t>
            </a:r>
            <a:r>
              <a:rPr lang="en-US" sz="1800" baseline="-25000" dirty="0">
                <a:latin typeface="Times New Roman" panose="02020603050405020304" pitchFamily="18" charset="0"/>
                <a:cs typeface="Times New Roman"/>
              </a:rPr>
              <a:t>8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–</a:t>
            </a:r>
            <a:r>
              <a:rPr lang="en-US" sz="18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n-US" sz="1800" baseline="30000" dirty="0">
                <a:latin typeface="Times New Roman" panose="02020603050405020304" pitchFamily="18" charset="0"/>
                <a:cs typeface="Times New Roman"/>
              </a:rPr>
              <a:t>3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/</a:t>
            </a:r>
            <a:r>
              <a:rPr lang="en-US" sz="1800" baseline="-25000" dirty="0">
                <a:latin typeface="Times New Roman" panose="02020603050405020304" pitchFamily="18" charset="0"/>
                <a:cs typeface="Times New Roman"/>
              </a:rPr>
              <a:t>4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 = </a:t>
            </a:r>
            <a:r>
              <a:rPr lang="en-US" sz="1800" baseline="30000" dirty="0">
                <a:latin typeface="Times New Roman" panose="02020603050405020304" pitchFamily="18" charset="0"/>
                <a:cs typeface="Times New Roman"/>
              </a:rPr>
              <a:t>1</a:t>
            </a:r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/</a:t>
            </a:r>
            <a:r>
              <a:rPr lang="en-US" sz="1800" baseline="-25000" dirty="0">
                <a:latin typeface="Times New Roman" panose="02020603050405020304" pitchFamily="18" charset="0"/>
                <a:cs typeface="Times New Roman"/>
              </a:rPr>
              <a:t>8</a:t>
            </a:r>
            <a:br>
              <a:rPr lang="en-US" sz="1800" baseline="-25000" dirty="0">
                <a:latin typeface="Calibri" charset="0"/>
                <a:cs typeface="Times New Roman"/>
              </a:rPr>
            </a:br>
            <a:endParaRPr lang="en-US" sz="1800" baseline="-25000" dirty="0">
              <a:latin typeface="Calibri" charset="0"/>
              <a:cs typeface="Times New Roman"/>
            </a:endParaRPr>
          </a:p>
          <a:p>
            <a:pPr lvl="1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is-IS" sz="1800" dirty="0">
                <a:latin typeface="Calibri"/>
              </a:rPr>
              <a:t>d2</a:t>
            </a:r>
            <a:r>
              <a:rPr lang="is-IS" sz="1800" dirty="0">
                <a:latin typeface="Times New Roman" charset="0"/>
                <a:cs typeface="Times New Roman"/>
              </a:rPr>
              <a:t>,</a:t>
            </a:r>
            <a:r>
              <a:rPr lang="cs-CZ" sz="1800" dirty="0">
                <a:latin typeface="Calibri" charset="0"/>
                <a:cs typeface="Times New Roman"/>
              </a:rPr>
              <a:t>m21</a:t>
            </a:r>
            <a:r>
              <a:rPr lang="en-US" sz="1800" dirty="0">
                <a:latin typeface="Times New Roman" charset="0"/>
                <a:cs typeface="Times New Roman"/>
              </a:rPr>
              <a:t>) = 100 + 1</a:t>
            </a:r>
            <a:r>
              <a:rPr lang="en-US" sz="1800" baseline="30000" dirty="0">
                <a:latin typeface="Times New Roman" charset="0"/>
                <a:cs typeface="Times New Roman"/>
              </a:rPr>
              <a:t>7</a:t>
            </a:r>
            <a:r>
              <a:rPr lang="en-US" sz="1800" i="1" dirty="0">
                <a:latin typeface="Times New Roman" charset="0"/>
                <a:cs typeface="Times New Roman"/>
              </a:rPr>
              <a:t>/</a:t>
            </a:r>
            <a:r>
              <a:rPr lang="en-US" sz="1800" baseline="-25000" dirty="0">
                <a:latin typeface="Times New Roman" charset="0"/>
                <a:cs typeface="Times New Roman"/>
              </a:rPr>
              <a:t>8</a:t>
            </a:r>
            <a:r>
              <a:rPr lang="en-US" sz="1800" dirty="0">
                <a:latin typeface="Times New Roman" charset="0"/>
                <a:cs typeface="Times New Roman"/>
              </a:rPr>
              <a:t> = 101</a:t>
            </a:r>
            <a:r>
              <a:rPr lang="en-US" sz="1800" baseline="30000" dirty="0">
                <a:latin typeface="Times New Roman" charset="0"/>
                <a:cs typeface="Times New Roman"/>
              </a:rPr>
              <a:t>7</a:t>
            </a:r>
            <a:r>
              <a:rPr lang="en-US" sz="1800" i="1" dirty="0">
                <a:latin typeface="Times New Roman" charset="0"/>
                <a:cs typeface="Times New Roman"/>
              </a:rPr>
              <a:t>/</a:t>
            </a:r>
            <a:r>
              <a:rPr lang="en-US" sz="1800" baseline="-25000" dirty="0">
                <a:latin typeface="Times New Roman" charset="0"/>
                <a:cs typeface="Times New Roman"/>
              </a:rPr>
              <a:t>8</a:t>
            </a:r>
            <a:endParaRPr lang="en-US" sz="1800" dirty="0">
              <a:latin typeface="Times New Roman" charset="0"/>
              <a:cs typeface="Times New Roman"/>
            </a:endParaRPr>
          </a:p>
          <a:p>
            <a:pPr lvl="1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is-IS" sz="1800" dirty="0">
                <a:latin typeface="Calibri"/>
              </a:rPr>
              <a:t>d2</a:t>
            </a:r>
            <a:r>
              <a:rPr lang="is-IS" sz="1800" dirty="0">
                <a:latin typeface="Times New Roman" charset="0"/>
                <a:cs typeface="Times New Roman"/>
              </a:rPr>
              <a:t>,</a:t>
            </a:r>
            <a:r>
              <a:rPr lang="is-IS" sz="1800" dirty="0">
                <a:latin typeface="Calibri" charset="0"/>
                <a:cs typeface="Times New Roman"/>
              </a:rPr>
              <a:t>m23</a:t>
            </a:r>
            <a:r>
              <a:rPr lang="en-US" sz="1800" dirty="0">
                <a:latin typeface="Times New Roman" charset="0"/>
                <a:cs typeface="Times New Roman"/>
              </a:rPr>
              <a:t>)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=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1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+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.8</a:t>
            </a:r>
            <a:r>
              <a:rPr lang="mr-IN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Times New Roman" charset="0"/>
                <a:cs typeface="Times New Roman"/>
              </a:rPr>
              <a:t>6</a:t>
            </a:r>
            <a:r>
              <a:rPr lang="mr-IN" sz="1800" dirty="0">
                <a:latin typeface="Times New Roman" charset="0"/>
                <a:cs typeface="Times New Roman"/>
              </a:rPr>
              <a:t>)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+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.2</a:t>
            </a:r>
            <a:r>
              <a:rPr lang="mr-IN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Times New Roman" charset="0"/>
                <a:cs typeface="Times New Roman"/>
              </a:rPr>
              <a:t>6</a:t>
            </a:r>
            <a:r>
              <a:rPr lang="mr-IN" sz="1800" dirty="0">
                <a:latin typeface="Times New Roman" charset="0"/>
                <a:cs typeface="Times New Roman"/>
              </a:rPr>
              <a:t>)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=</a:t>
            </a:r>
            <a:r>
              <a:rPr lang="en-US" sz="1800" baseline="-25000" dirty="0">
                <a:latin typeface="Times New Roman" charset="0"/>
                <a:cs typeface="Times New Roman"/>
              </a:rPr>
              <a:t> </a:t>
            </a:r>
            <a:r>
              <a:rPr lang="en-US" sz="1800" dirty="0">
                <a:latin typeface="Times New Roman" charset="0"/>
                <a:cs typeface="Times New Roman"/>
              </a:rPr>
              <a:t>7</a:t>
            </a:r>
          </a:p>
          <a:p>
            <a:pPr lvl="1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V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d2</a:t>
            </a:r>
            <a:r>
              <a:rPr lang="en-US" sz="1800" dirty="0">
                <a:latin typeface="Times New Roman" charset="0"/>
                <a:cs typeface="Times New Roman"/>
              </a:rPr>
              <a:t>) = 7; </a:t>
            </a:r>
            <a:r>
              <a:rPr lang="en-US" sz="1800" i="1" dirty="0">
                <a:latin typeface="Times New Roman" charset="0"/>
                <a:cs typeface="Times New Roman"/>
              </a:rPr>
              <a:t>π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d2</a:t>
            </a:r>
            <a:r>
              <a:rPr lang="en-US" sz="1800" dirty="0">
                <a:latin typeface="Times New Roman" charset="0"/>
                <a:cs typeface="Times New Roman"/>
              </a:rPr>
              <a:t>) = </a:t>
            </a:r>
            <a:r>
              <a:rPr lang="is-IS" sz="1800" dirty="0">
                <a:latin typeface="Calibri" charset="0"/>
                <a:cs typeface="Times New Roman"/>
              </a:rPr>
              <a:t>m23</a:t>
            </a:r>
            <a:r>
              <a:rPr lang="is-IS" sz="1800" dirty="0">
                <a:latin typeface="Times New Roman" panose="02020603050405020304" pitchFamily="18" charset="0"/>
                <a:cs typeface="Times New Roman"/>
              </a:rPr>
              <a:t>;         7 – 5 = 2</a:t>
            </a:r>
            <a:br>
              <a:rPr lang="en-US" sz="1800" baseline="-25000" dirty="0">
                <a:latin typeface="Calibri" charset="0"/>
                <a:cs typeface="Times New Roman"/>
              </a:rPr>
            </a:br>
            <a:endParaRPr lang="en-US" sz="1800" baseline="-25000" dirty="0">
              <a:latin typeface="Calibri" charset="0"/>
              <a:cs typeface="Times New Roman"/>
            </a:endParaRP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/>
              </a:rPr>
              <a:t>d3</a:t>
            </a:r>
            <a:r>
              <a:rPr lang="en-US" sz="1800" dirty="0">
                <a:latin typeface="Times New Roman" charset="0"/>
                <a:cs typeface="Times New Roman"/>
              </a:rPr>
              <a:t>,</a:t>
            </a:r>
            <a:r>
              <a:rPr lang="is-IS" sz="1800" dirty="0">
                <a:latin typeface="Calibri" charset="0"/>
                <a:cs typeface="Times New Roman"/>
              </a:rPr>
              <a:t>m32</a:t>
            </a:r>
            <a:r>
              <a:rPr lang="en-US" sz="1800" dirty="0">
                <a:latin typeface="Times New Roman" charset="0"/>
                <a:cs typeface="Times New Roman"/>
              </a:rPr>
              <a:t>) = 1 + 7 = 8</a:t>
            </a: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/>
              </a:rPr>
              <a:t>d3</a:t>
            </a:r>
            <a:r>
              <a:rPr lang="en-US" sz="1800" dirty="0">
                <a:latin typeface="Times New Roman" charset="0"/>
                <a:cs typeface="Times New Roman"/>
              </a:rPr>
              <a:t>,</a:t>
            </a:r>
            <a:r>
              <a:rPr lang="ru-RU" sz="1800" dirty="0">
                <a:latin typeface="Calibri" charset="0"/>
                <a:cs typeface="Times New Roman"/>
              </a:rPr>
              <a:t>m34</a:t>
            </a:r>
            <a:r>
              <a:rPr lang="en-US" sz="1800" dirty="0">
                <a:latin typeface="Times New Roman" charset="0"/>
                <a:cs typeface="Times New Roman"/>
              </a:rPr>
              <a:t>) = 100 + 0 = 100</a:t>
            </a: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V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d3</a:t>
            </a:r>
            <a:r>
              <a:rPr lang="en-US" sz="1800" dirty="0">
                <a:latin typeface="Times New Roman" charset="0"/>
                <a:cs typeface="Times New Roman"/>
              </a:rPr>
              <a:t>) = 8; </a:t>
            </a:r>
            <a:r>
              <a:rPr lang="en-US" sz="1800" i="1" dirty="0">
                <a:latin typeface="Times New Roman" charset="0"/>
                <a:cs typeface="Times New Roman"/>
              </a:rPr>
              <a:t>π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d3</a:t>
            </a:r>
            <a:r>
              <a:rPr lang="en-US" sz="1800" dirty="0">
                <a:latin typeface="Times New Roman" charset="0"/>
                <a:cs typeface="Times New Roman"/>
              </a:rPr>
              <a:t>) = </a:t>
            </a:r>
            <a:r>
              <a:rPr lang="is-IS" sz="1800" dirty="0">
                <a:latin typeface="Calibri" charset="0"/>
                <a:cs typeface="Times New Roman"/>
              </a:rPr>
              <a:t>m32</a:t>
            </a:r>
            <a:r>
              <a:rPr lang="is-IS" sz="1800" dirty="0">
                <a:latin typeface="Times New Roman" panose="02020603050405020304" pitchFamily="18" charset="0"/>
                <a:cs typeface="Times New Roman"/>
              </a:rPr>
              <a:t>;        8 – 6 = 2</a:t>
            </a:r>
            <a:br>
              <a:rPr lang="en-US" sz="1800" baseline="-25000" dirty="0">
                <a:latin typeface="Calibri" charset="0"/>
                <a:cs typeface="Times New Roman"/>
              </a:rPr>
            </a:br>
            <a:endParaRPr lang="en-US" sz="1800" baseline="-25000" dirty="0">
              <a:latin typeface="Calibri" charset="0"/>
              <a:cs typeface="Times New Roman"/>
            </a:endParaRP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/>
              </a:rPr>
              <a:t>d5</a:t>
            </a:r>
            <a:r>
              <a:rPr lang="en-US" sz="1800" dirty="0">
                <a:latin typeface="Times New Roman" charset="0"/>
                <a:cs typeface="Times New Roman"/>
              </a:rPr>
              <a:t>,</a:t>
            </a:r>
            <a:r>
              <a:rPr lang="is-IS" sz="1800" dirty="0">
                <a:latin typeface="Calibri" charset="0"/>
                <a:cs typeface="Times New Roman"/>
              </a:rPr>
              <a:t>m52</a:t>
            </a:r>
            <a:r>
              <a:rPr lang="en-US" sz="1800" dirty="0">
                <a:latin typeface="Times New Roman" charset="0"/>
                <a:cs typeface="Times New Roman"/>
              </a:rPr>
              <a:t>) = 1 + 7 = 8</a:t>
            </a: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/>
              </a:rPr>
              <a:t>d5</a:t>
            </a:r>
            <a:r>
              <a:rPr lang="en-US" sz="1800" dirty="0">
                <a:latin typeface="Times New Roman" charset="0"/>
                <a:cs typeface="Times New Roman"/>
              </a:rPr>
              <a:t>,</a:t>
            </a:r>
            <a:r>
              <a:rPr lang="en-US" sz="1800" dirty="0">
                <a:latin typeface="Calibri" charset="0"/>
                <a:cs typeface="Times New Roman"/>
              </a:rPr>
              <a:t>m54</a:t>
            </a:r>
            <a:r>
              <a:rPr lang="en-US" sz="1800" dirty="0">
                <a:latin typeface="Times New Roman" charset="0"/>
                <a:cs typeface="Times New Roman"/>
              </a:rPr>
              <a:t>) = 100 + 0 = 100</a:t>
            </a: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V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d5</a:t>
            </a:r>
            <a:r>
              <a:rPr lang="en-US" sz="1800" dirty="0">
                <a:latin typeface="Times New Roman" charset="0"/>
                <a:cs typeface="Times New Roman"/>
              </a:rPr>
              <a:t>) = 8; </a:t>
            </a:r>
            <a:r>
              <a:rPr lang="en-US" sz="1800" i="1" dirty="0">
                <a:latin typeface="Times New Roman" charset="0"/>
                <a:cs typeface="Times New Roman"/>
              </a:rPr>
              <a:t>π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dirty="0">
                <a:latin typeface="Calibri" charset="0"/>
                <a:cs typeface="Times New Roman"/>
              </a:rPr>
              <a:t>d5</a:t>
            </a:r>
            <a:r>
              <a:rPr lang="en-US" sz="1800" dirty="0">
                <a:latin typeface="Times New Roman" charset="0"/>
                <a:cs typeface="Times New Roman"/>
              </a:rPr>
              <a:t>) = </a:t>
            </a:r>
            <a:r>
              <a:rPr lang="is-IS" sz="1800" dirty="0">
                <a:latin typeface="Calibri" charset="0"/>
                <a:cs typeface="Times New Roman"/>
              </a:rPr>
              <a:t>m52</a:t>
            </a:r>
            <a:r>
              <a:rPr lang="is-IS" sz="1800" dirty="0">
                <a:latin typeface="Times New Roman" panose="02020603050405020304" pitchFamily="18" charset="0"/>
                <a:cs typeface="Times New Roman"/>
              </a:rPr>
              <a:t>;        8 – 6 = 2</a:t>
            </a:r>
            <a:br>
              <a:rPr lang="en-US" sz="1800" baseline="-25000" dirty="0">
                <a:latin typeface="Calibri" charset="0"/>
                <a:cs typeface="Times New Roman"/>
              </a:rPr>
            </a:br>
            <a:endParaRPr lang="en-US" sz="1800" baseline="-25000" dirty="0">
              <a:latin typeface="Calibri" charset="0"/>
              <a:cs typeface="Times New Roman"/>
            </a:endParaRPr>
          </a:p>
          <a:p>
            <a:pPr marL="746125" lvl="1" indent="-341313">
              <a:buNone/>
            </a:pPr>
            <a:r>
              <a:rPr lang="en-US" sz="1800" i="1" dirty="0">
                <a:latin typeface="Times New Roman" charset="0"/>
                <a:cs typeface="Times New Roman"/>
              </a:rPr>
              <a:t>r </a:t>
            </a:r>
            <a:r>
              <a:rPr lang="en-US" sz="1800" dirty="0">
                <a:latin typeface="Times New Roman" charset="0"/>
                <a:cs typeface="Times New Roman"/>
              </a:rPr>
              <a:t>= max(</a:t>
            </a:r>
            <a:r>
              <a:rPr lang="en-US" sz="1800" baseline="30000" dirty="0">
                <a:latin typeface="Times New Roman" charset="0"/>
                <a:cs typeface="Times New Roman"/>
              </a:rPr>
              <a:t>1</a:t>
            </a:r>
            <a:r>
              <a:rPr lang="en-US" sz="1800" i="1" dirty="0">
                <a:latin typeface="Times New Roman" charset="0"/>
                <a:cs typeface="Times New Roman"/>
              </a:rPr>
              <a:t>/</a:t>
            </a:r>
            <a:r>
              <a:rPr lang="en-US" sz="1800" baseline="-25000" dirty="0">
                <a:latin typeface="Times New Roman" charset="0"/>
                <a:cs typeface="Times New Roman"/>
              </a:rPr>
              <a:t>8 </a:t>
            </a:r>
            <a:r>
              <a:rPr lang="en-US" sz="1800" dirty="0">
                <a:latin typeface="Times New Roman" charset="0"/>
                <a:cs typeface="Times New Roman"/>
              </a:rPr>
              <a:t>, 2, 2, 2) = 2</a:t>
            </a:r>
            <a:endParaRPr lang="en-US" sz="1800" i="1" dirty="0">
              <a:latin typeface="Times New Roman" charset="0"/>
              <a:cs typeface="Times New Roman"/>
            </a:endParaRPr>
          </a:p>
        </p:txBody>
      </p:sp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1676400" y="206678"/>
            <a:ext cx="883920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Iteration 4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6AE01A1-EEE4-3E4E-BC99-F2D341FF74C4}"/>
              </a:ext>
            </a:extLst>
          </p:cNvPr>
          <p:cNvSpPr/>
          <p:nvPr/>
        </p:nvSpPr>
        <p:spPr>
          <a:xfrm>
            <a:off x="6267634" y="779771"/>
            <a:ext cx="1545680" cy="2769989"/>
          </a:xfrm>
          <a:prstGeom prst="rect">
            <a:avLst/>
          </a:prstGeom>
          <a:solidFill>
            <a:schemeClr val="accent2"/>
          </a:solidFill>
        </p:spPr>
        <p:txBody>
          <a:bodyPr wrap="none" rIns="0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from iteration 3</a:t>
            </a:r>
            <a:br>
              <a:rPr lang="en-US" i="1" u="sng" baseline="-25000" dirty="0">
                <a:latin typeface="Times New Roman" charset="0"/>
                <a:cs typeface="Times New Roman"/>
              </a:rPr>
            </a:br>
            <a:endParaRPr lang="en-US" i="1" u="sng" baseline="-25000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1</a:t>
            </a:r>
            <a:r>
              <a:rPr lang="en-US" baseline="30000" dirty="0">
                <a:latin typeface="Times New Roman" charset="0"/>
                <a:cs typeface="Times New Roman"/>
              </a:rPr>
              <a:t>3</a:t>
            </a:r>
            <a:r>
              <a:rPr lang="en-US" dirty="0">
                <a:latin typeface="Times New Roman" charset="0"/>
                <a:cs typeface="Times New Roman"/>
              </a:rPr>
              <a:t>/</a:t>
            </a:r>
            <a:r>
              <a:rPr lang="en-US" baseline="-25000" dirty="0">
                <a:latin typeface="Times New Roman" charset="0"/>
                <a:cs typeface="Times New Roman"/>
              </a:rPr>
              <a:t>4</a:t>
            </a:r>
            <a:endParaRPr lang="en-US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is-IS" dirty="0">
                <a:latin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5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d3</a:t>
            </a:r>
            <a:r>
              <a:rPr lang="en-US" dirty="0">
                <a:latin typeface="Times New Roman" charset="0"/>
                <a:cs typeface="Times New Roman"/>
              </a:rPr>
              <a:t>) = 6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latin typeface="Calibri"/>
              </a:rPr>
              <a:t>d5</a:t>
            </a:r>
            <a:r>
              <a:rPr lang="en-US" dirty="0">
                <a:latin typeface="Times New Roman" charset="0"/>
                <a:cs typeface="Times New Roman" charset="0"/>
              </a:rPr>
              <a:t>) = 6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m14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m23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m32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d5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m52</a:t>
            </a: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D8B2635B-DE92-354E-8889-92B39B0B10B4}"/>
              </a:ext>
            </a:extLst>
          </p:cNvPr>
          <p:cNvSpPr txBox="1">
            <a:spLocks/>
          </p:cNvSpPr>
          <p:nvPr/>
        </p:nvSpPr>
        <p:spPr bwMode="auto">
          <a:xfrm>
            <a:off x="240821" y="5268987"/>
            <a:ext cx="4224450" cy="131318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110000"/>
              <a:buFont typeface="System Font Regular"/>
              <a:buNone/>
            </a:pPr>
            <a:r>
              <a:rPr lang="en-US" sz="1800" b="1" kern="0" dirty="0"/>
              <a:t>Poll: </a:t>
            </a:r>
            <a:r>
              <a:rPr lang="en-US" sz="1800" kern="0" dirty="0"/>
              <a:t>Total number of iterations?</a:t>
            </a:r>
            <a:endParaRPr lang="en-US" sz="1800" kern="0" baseline="-25000" dirty="0"/>
          </a:p>
          <a:p>
            <a:pPr marL="0" lvl="1" indent="0">
              <a:spcBef>
                <a:spcPts val="300"/>
              </a:spcBef>
              <a:buSzPct val="110000"/>
              <a:buNone/>
            </a:pPr>
            <a:r>
              <a:rPr lang="en-US" sz="1800" kern="0" dirty="0"/>
              <a:t>A.  </a:t>
            </a:r>
            <a:r>
              <a:rPr lang="en-US" sz="1800" i="1" kern="0" dirty="0" err="1"/>
              <a:t>i</a:t>
            </a:r>
            <a:r>
              <a:rPr lang="en-US" sz="1800" kern="0" dirty="0"/>
              <a:t> ≤ 10		    D.  40 &lt; </a:t>
            </a:r>
            <a:r>
              <a:rPr lang="en-US" sz="1800" i="1" kern="0" dirty="0" err="1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≤ 80</a:t>
            </a:r>
          </a:p>
          <a:p>
            <a:pPr marL="0" lvl="1" indent="0">
              <a:spcBef>
                <a:spcPts val="300"/>
              </a:spcBef>
              <a:buSzPct val="110000"/>
              <a:buNone/>
            </a:pPr>
            <a:r>
              <a:rPr lang="en-US" sz="1800" kern="0" dirty="0"/>
              <a:t>B.  10 &lt; </a:t>
            </a:r>
            <a:r>
              <a:rPr lang="en-US" sz="1800" i="1" kern="0" dirty="0" err="1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≤ 20 	    E.  80 &lt; </a:t>
            </a:r>
            <a:r>
              <a:rPr lang="en-US" sz="1800" i="1" kern="0" dirty="0" err="1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≤ 160</a:t>
            </a:r>
          </a:p>
          <a:p>
            <a:pPr marL="0" lvl="1" indent="0">
              <a:spcBef>
                <a:spcPts val="300"/>
              </a:spcBef>
              <a:buSzPct val="110000"/>
              <a:buNone/>
            </a:pPr>
            <a:r>
              <a:rPr lang="en-US" sz="1800" kern="0" dirty="0"/>
              <a:t>C.  20 &lt; </a:t>
            </a:r>
            <a:r>
              <a:rPr lang="en-US" sz="1800" i="1" kern="0" dirty="0" err="1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≤ 40	    F.  160 &lt; </a:t>
            </a:r>
            <a:r>
              <a:rPr lang="en-US" sz="1800" i="1" kern="0" dirty="0" err="1"/>
              <a:t>i</a:t>
            </a:r>
            <a:endParaRPr lang="en-US" sz="1800" kern="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AC8C33-60EC-A045-A50C-69629568C8FA}"/>
              </a:ext>
            </a:extLst>
          </p:cNvPr>
          <p:cNvGrpSpPr/>
          <p:nvPr/>
        </p:nvGrpSpPr>
        <p:grpSpPr>
          <a:xfrm>
            <a:off x="4632953" y="3610939"/>
            <a:ext cx="3196180" cy="2991740"/>
            <a:chOff x="4748703" y="3610939"/>
            <a:chExt cx="3196180" cy="2991740"/>
          </a:xfrm>
        </p:grpSpPr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37FD8F87-3FE2-A746-AD4F-90F369833C83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31761" y="2781344"/>
              <a:ext cx="612062" cy="227125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71BA9253-4727-F344-96ED-9EDD74476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002" y="5999841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7CCAFA9C-EA4F-C74D-BC90-A8232B0F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921" y="4127485"/>
              <a:ext cx="1997317" cy="14176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7248C01F-7EF5-F24A-BEEE-64556641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463" y="3924768"/>
              <a:ext cx="1426114" cy="205502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278AD43C-2EEC-D84A-BBEC-A9F72BCD081E}"/>
                </a:ext>
              </a:extLst>
            </p:cNvPr>
            <p:cNvSpPr/>
            <p:nvPr/>
          </p:nvSpPr>
          <p:spPr bwMode="auto">
            <a:xfrm>
              <a:off x="6515959" y="4052209"/>
              <a:ext cx="90331" cy="178153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BD70E609-9C54-D447-845E-287E68AB5305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00614" y="4538410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0041715A-4F0B-AB4B-8CB4-6580AF518BE3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408847" y="3996394"/>
              <a:ext cx="186486" cy="1609316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06A67BCE-721A-6E48-A10A-1AAB7368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151" y="4393973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89699DA3-E1F8-844B-A647-83DECB0E0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4040311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DEF6109F-0BCF-154D-8F75-3CD7B915D7DB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82540" y="5717178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0" name="Oval 11">
              <a:extLst>
                <a:ext uri="{FF2B5EF4-FFF2-40B4-BE49-F238E27FC236}">
                  <a16:creationId xmlns:a16="http://schemas.microsoft.com/office/drawing/2014/main" id="{2E723C39-5194-E84A-B382-E38E09BC9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559" y="3669066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58F6F5C7-0229-724B-ACC8-67E64AE5E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4422" y="3821426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C55286BA-7D9D-764C-8BA8-5032A47EB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3730" y="4799445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0EE4D427-7233-BA42-A265-74F572EF7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261" y="4793160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2E37D534-8922-C04D-BD9F-F3AE3F4DD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328" y="5532340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0ADC744E-4C2D-4D47-8D90-BF7368308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641" y="3797731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D2E675B0-A28F-BB41-8E3A-5E3356457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895" y="420618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CEB7FF62-CE71-CD48-9B65-30F712CEC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884" y="5834057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D2FD5F6D-56B6-1241-BCF5-2D06327A04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556" y="595815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Oval 12">
              <a:extLst>
                <a:ext uri="{FF2B5EF4-FFF2-40B4-BE49-F238E27FC236}">
                  <a16:creationId xmlns:a16="http://schemas.microsoft.com/office/drawing/2014/main" id="{2EEAB69D-A5C8-5343-9BC4-CDB54E0B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5477946"/>
              <a:ext cx="361324" cy="36132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0" name="Text Box 13">
              <a:extLst>
                <a:ext uri="{FF2B5EF4-FFF2-40B4-BE49-F238E27FC236}">
                  <a16:creationId xmlns:a16="http://schemas.microsoft.com/office/drawing/2014/main" id="{FE6EC81C-78F8-3946-BD4D-4F0568EC96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703" y="604868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CCBA576A-5A8F-C547-B6E1-4EF971D62DE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00140" y="4399486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15F333B5-503D-D54A-BFEF-A2E1D9D614F5}"/>
                </a:ext>
              </a:extLst>
            </p:cNvPr>
            <p:cNvCxnSpPr/>
            <p:nvPr/>
          </p:nvCxnSpPr>
          <p:spPr>
            <a:xfrm flipH="1">
              <a:off x="5141997" y="5658608"/>
              <a:ext cx="180662" cy="180662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rgbClr val="20995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50C8FD78-07C0-EC4D-A731-D19765980E5B}"/>
                </a:ext>
              </a:extLst>
            </p:cNvPr>
            <p:cNvSpPr/>
            <p:nvPr/>
          </p:nvSpPr>
          <p:spPr bwMode="auto">
            <a:xfrm rot="356928">
              <a:off x="5329250" y="5582975"/>
              <a:ext cx="289811" cy="2898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06F42DD3-DA33-8742-8479-7216135FADDA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410721" y="4026392"/>
              <a:ext cx="425783" cy="1678167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9211E074-9A44-E047-9AF4-D54A192782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21056" y="4490288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8EED5579-6A3F-F341-8E8D-B335B3D6E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871" y="4171720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62A2978C-3DDC-FD4B-9F4A-930EC4797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17" y="5564253"/>
              <a:ext cx="361324" cy="361324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42B788A-D171-BC43-8494-2639A9CBE09B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008207" y="3544296"/>
              <a:ext cx="359948" cy="179251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70" name="Freeform 18">
            <a:extLst>
              <a:ext uri="{FF2B5EF4-FFF2-40B4-BE49-F238E27FC236}">
                <a16:creationId xmlns:a16="http://schemas.microsoft.com/office/drawing/2014/main" id="{67D0D0D0-702C-2A42-BF8E-41E69090950C}"/>
              </a:ext>
            </a:extLst>
          </p:cNvPr>
          <p:cNvSpPr>
            <a:spLocks/>
          </p:cNvSpPr>
          <p:nvPr/>
        </p:nvSpPr>
        <p:spPr bwMode="auto">
          <a:xfrm rot="11097626" flipV="1">
            <a:off x="5195296" y="5469846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E1E7954-3D00-6B4D-85BC-EB20B7FE51BB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3"/>
            <a:ext cx="5163024" cy="389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endParaRPr lang="en-US" sz="1800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97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E7F4E362-82BD-984B-9CC7-0B3781919BF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23846" y="964768"/>
            <a:ext cx="1065126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η</a:t>
            </a:r>
            <a:r>
              <a:rPr lang="en-US" sz="1800" dirty="0">
                <a:latin typeface="Times New Roman" panose="02020603050405020304" pitchFamily="18" charset="0"/>
              </a:rPr>
              <a:t> = 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4"/>
              <p:cNvSpPr>
                <a:spLocks noGrp="1"/>
              </p:cNvSpPr>
              <p:nvPr>
                <p:ph idx="10"/>
              </p:nvPr>
            </p:nvSpPr>
            <p:spPr>
              <a:xfrm>
                <a:off x="6533129" y="839570"/>
                <a:ext cx="5502724" cy="5352747"/>
              </a:xfrm>
            </p:spPr>
            <p:txBody>
              <a:bodyPr wrap="none">
                <a:spAutoFit/>
              </a:bodyPr>
              <a:lstStyle/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m12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+ 101 = 201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sz="1800" dirty="0">
                    <a:latin typeface="Calibri" charset="0"/>
                    <a:cs typeface="Times New Roman"/>
                  </a:rPr>
                  <a:t>m14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½(0)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 + 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½(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1) = 1.5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1.5;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en-US" sz="1800" dirty="0">
                    <a:latin typeface="Calibri" charset="0"/>
                    <a:cs typeface="Times New Roman"/>
                  </a:rPr>
                  <a:t>m14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1.5 – 1 = 0.5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is-IS" sz="1800" dirty="0">
                    <a:latin typeface="Calibri"/>
                  </a:rPr>
                  <a:t>d2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cs-CZ" sz="1800" dirty="0">
                    <a:latin typeface="Calibri" charset="0"/>
                    <a:cs typeface="Times New Roman"/>
                  </a:rPr>
                  <a:t>m21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+ 1.5 = 101.5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is-IS" sz="1800" dirty="0">
                    <a:latin typeface="Calibri"/>
                  </a:rPr>
                  <a:t>d2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m23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+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.8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10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0)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+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.2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10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0)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101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101;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m23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101 – 101 = 0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m32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+ 101 = 102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ru-RU" sz="1800" dirty="0">
                    <a:latin typeface="Calibri" charset="0"/>
                    <a:cs typeface="Times New Roman"/>
                  </a:rPr>
                  <a:t>m34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m34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3)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100 – 100 = 0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m52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+ 101 = 102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sz="1800" dirty="0">
                    <a:latin typeface="Calibri" charset="0"/>
                    <a:cs typeface="Times New Roman"/>
                  </a:rPr>
                  <a:t>m54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m54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; 	</a:t>
                </a:r>
                <a:r>
                  <a:rPr lang="en-US" sz="1800" b="0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d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/>
                      </a:rPr>
                      <m:t>5)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: 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100 – 100 = 0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r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 max(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0.5, 0, 0,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0) = 0.5</a:t>
                </a:r>
                <a:endParaRPr lang="en-US" sz="1800" i="1" dirty="0">
                  <a:latin typeface="Times New Roman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533129" y="839570"/>
                <a:ext cx="5502724" cy="5352747"/>
              </a:xfrm>
              <a:blipFill>
                <a:blip r:embed="rId3"/>
                <a:stretch>
                  <a:fillRect t="-797" r="-111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1676400" y="206678"/>
            <a:ext cx="883920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Iteration 1, with a better </a:t>
            </a:r>
            <a:r>
              <a:rPr lang="en-US" i="1" dirty="0">
                <a:cs typeface="Times New Roman"/>
              </a:rPr>
              <a:t>V</a:t>
            </a:r>
            <a:r>
              <a:rPr lang="en-US" baseline="-25000" dirty="0">
                <a:cs typeface="Times New Roman"/>
              </a:rPr>
              <a:t>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B15E8C-F014-B143-9446-F7E9C7D390FA}"/>
              </a:ext>
            </a:extLst>
          </p:cNvPr>
          <p:cNvSpPr/>
          <p:nvPr/>
        </p:nvSpPr>
        <p:spPr>
          <a:xfrm>
            <a:off x="5499751" y="964971"/>
            <a:ext cx="1319592" cy="2215991"/>
          </a:xfrm>
          <a:prstGeom prst="rect">
            <a:avLst/>
          </a:prstGeom>
          <a:solidFill>
            <a:schemeClr val="accent2"/>
          </a:solidFill>
        </p:spPr>
        <p:txBody>
          <a:bodyPr wrap="none" rIns="91440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baseline="-25000" dirty="0">
                <a:latin typeface="Times New Roman" charset="0"/>
                <a:cs typeface="Times New Roman"/>
              </a:rPr>
              <a:t>0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) = min</a:t>
            </a:r>
            <a:br>
              <a:rPr lang="en-US" dirty="0">
                <a:latin typeface="Times New Roman" charset="0"/>
                <a:cs typeface="Times New Roman"/>
              </a:rPr>
            </a:br>
            <a:r>
              <a:rPr lang="en-US" dirty="0">
                <a:latin typeface="Times New Roman" charset="0"/>
                <a:cs typeface="Times New Roman"/>
              </a:rPr>
              <a:t>cost of path </a:t>
            </a:r>
            <a:br>
              <a:rPr lang="en-US" dirty="0">
                <a:latin typeface="Times New Roman" charset="0"/>
                <a:cs typeface="Times New Roman"/>
              </a:rPr>
            </a:br>
            <a:r>
              <a:rPr lang="en-US" dirty="0">
                <a:latin typeface="Times New Roman" charset="0"/>
                <a:cs typeface="Times New Roman"/>
              </a:rPr>
              <a:t>to d4</a:t>
            </a:r>
            <a:endParaRPr lang="en-US" i="1" baseline="-25000" dirty="0">
              <a:latin typeface="Times New Roman" charset="0"/>
              <a:cs typeface="Times New Roman"/>
            </a:endParaRPr>
          </a:p>
          <a:p>
            <a:endParaRPr lang="en-US" i="1" baseline="-25000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1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is-IS" dirty="0">
                <a:latin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101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d3</a:t>
            </a:r>
            <a:r>
              <a:rPr lang="en-US" dirty="0">
                <a:latin typeface="Times New Roman" charset="0"/>
                <a:cs typeface="Times New Roman"/>
              </a:rPr>
              <a:t>) = 100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latin typeface="Calibri"/>
              </a:rPr>
              <a:t>d5</a:t>
            </a:r>
            <a:r>
              <a:rPr lang="en-US" dirty="0">
                <a:latin typeface="Times New Roman" charset="0"/>
                <a:cs typeface="Times New Roman" charset="0"/>
              </a:rPr>
              <a:t>) = 100</a:t>
            </a:r>
            <a:endParaRPr lang="en-US" sz="1400" baseline="-25000" dirty="0">
              <a:latin typeface="Calibri" charset="0"/>
              <a:cs typeface="Times New Roman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A31EC5-2FE2-B5DC-7A39-B9E004DE771E}"/>
              </a:ext>
            </a:extLst>
          </p:cNvPr>
          <p:cNvGrpSpPr/>
          <p:nvPr/>
        </p:nvGrpSpPr>
        <p:grpSpPr>
          <a:xfrm>
            <a:off x="3781177" y="3610942"/>
            <a:ext cx="3196177" cy="2991737"/>
            <a:chOff x="4748695" y="3610942"/>
            <a:chExt cx="3196177" cy="2991737"/>
          </a:xfrm>
        </p:grpSpPr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103645F1-94F5-E3D6-BD94-FCF641D39786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31750" y="2781347"/>
              <a:ext cx="612062" cy="227125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0814F02B-C8B9-CC43-E77C-3BAA84E1E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2991" y="5999842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B1443F2-0176-36EC-23A5-DA3BB17D8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913" y="4127488"/>
              <a:ext cx="1997317" cy="14176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275CF15-7DA7-9F99-1CC8-180241028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452" y="3924768"/>
              <a:ext cx="1426114" cy="205502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F186AB81-F343-F749-C834-B4FC966B3E74}"/>
                </a:ext>
              </a:extLst>
            </p:cNvPr>
            <p:cNvSpPr/>
            <p:nvPr/>
          </p:nvSpPr>
          <p:spPr bwMode="auto">
            <a:xfrm>
              <a:off x="6515951" y="4052212"/>
              <a:ext cx="90331" cy="178153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Freeform 40">
              <a:extLst>
                <a:ext uri="{FF2B5EF4-FFF2-40B4-BE49-F238E27FC236}">
                  <a16:creationId xmlns:a16="http://schemas.microsoft.com/office/drawing/2014/main" id="{7199D49B-7717-6C1C-5026-40E39C4C82B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00603" y="4538410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0866F967-D211-A384-5C8E-B4A2898BAE89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408836" y="3996397"/>
              <a:ext cx="186486" cy="1609317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4BBF858D-4168-609C-D746-49CDE7F01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143" y="4393977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0" name="Oval 11">
              <a:extLst>
                <a:ext uri="{FF2B5EF4-FFF2-40B4-BE49-F238E27FC236}">
                  <a16:creationId xmlns:a16="http://schemas.microsoft.com/office/drawing/2014/main" id="{0D10FA01-F76A-9202-31F5-70C058E6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24" y="4040311"/>
              <a:ext cx="361324" cy="3613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F410277-1A22-D5AA-1B4C-C7823A20A54B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82532" y="5717179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2" name="Oval 11">
              <a:extLst>
                <a:ext uri="{FF2B5EF4-FFF2-40B4-BE49-F238E27FC236}">
                  <a16:creationId xmlns:a16="http://schemas.microsoft.com/office/drawing/2014/main" id="{2326DB98-189D-6E56-EBCC-800B1CF75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548" y="3669066"/>
              <a:ext cx="361324" cy="3613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3" name="Text Box 11">
              <a:extLst>
                <a:ext uri="{FF2B5EF4-FFF2-40B4-BE49-F238E27FC236}">
                  <a16:creationId xmlns:a16="http://schemas.microsoft.com/office/drawing/2014/main" id="{93828B71-037E-EA02-6E12-F4B5EEB48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4414" y="3821429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74" name="Text Box 11">
              <a:extLst>
                <a:ext uri="{FF2B5EF4-FFF2-40B4-BE49-F238E27FC236}">
                  <a16:creationId xmlns:a16="http://schemas.microsoft.com/office/drawing/2014/main" id="{CB95FF7F-116F-AC8E-8BD3-8620FECDD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3722" y="4799448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75" name="Text Box 11">
              <a:extLst>
                <a:ext uri="{FF2B5EF4-FFF2-40B4-BE49-F238E27FC236}">
                  <a16:creationId xmlns:a16="http://schemas.microsoft.com/office/drawing/2014/main" id="{832DE639-EB35-2B0A-0CD6-713AB9A54D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253" y="4793163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33AF44AD-0505-69F1-13F5-5D92E57C7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320" y="5532344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77" name="Text Box 11">
              <a:extLst>
                <a:ext uri="{FF2B5EF4-FFF2-40B4-BE49-F238E27FC236}">
                  <a16:creationId xmlns:a16="http://schemas.microsoft.com/office/drawing/2014/main" id="{335D1CAB-AB14-AEED-2E59-74FBCB629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633" y="3797734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78" name="Text Box 11">
              <a:extLst>
                <a:ext uri="{FF2B5EF4-FFF2-40B4-BE49-F238E27FC236}">
                  <a16:creationId xmlns:a16="http://schemas.microsoft.com/office/drawing/2014/main" id="{F0F54913-D397-C7BF-DB9A-AB9D047AE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887" y="4206188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79" name="Text Box 11">
              <a:extLst>
                <a:ext uri="{FF2B5EF4-FFF2-40B4-BE49-F238E27FC236}">
                  <a16:creationId xmlns:a16="http://schemas.microsoft.com/office/drawing/2014/main" id="{173944A0-1135-D4E8-FA90-4B8EEE5BB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876" y="5834060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80" name="Text Box 11">
              <a:extLst>
                <a:ext uri="{FF2B5EF4-FFF2-40B4-BE49-F238E27FC236}">
                  <a16:creationId xmlns:a16="http://schemas.microsoft.com/office/drawing/2014/main" id="{122EB8C5-87B8-FB07-919E-8D7A9A6EF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548" y="5958159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81" name="Oval 12">
              <a:extLst>
                <a:ext uri="{FF2B5EF4-FFF2-40B4-BE49-F238E27FC236}">
                  <a16:creationId xmlns:a16="http://schemas.microsoft.com/office/drawing/2014/main" id="{608A3860-4BD2-649E-4E42-283F7D66D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24" y="5477947"/>
              <a:ext cx="361324" cy="361324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82" name="Text Box 13">
              <a:extLst>
                <a:ext uri="{FF2B5EF4-FFF2-40B4-BE49-F238E27FC236}">
                  <a16:creationId xmlns:a16="http://schemas.microsoft.com/office/drawing/2014/main" id="{9F964C74-3A08-5CF8-CD23-0EF34B008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695" y="604868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DE8F6012-7CFD-BA2F-6160-D93C9FFF276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00132" y="4399489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84" name="Curved Connector 83">
              <a:extLst>
                <a:ext uri="{FF2B5EF4-FFF2-40B4-BE49-F238E27FC236}">
                  <a16:creationId xmlns:a16="http://schemas.microsoft.com/office/drawing/2014/main" id="{93525747-6C76-8C57-58E0-02C5D55BFCBC}"/>
                </a:ext>
              </a:extLst>
            </p:cNvPr>
            <p:cNvCxnSpPr>
              <a:cxnSpLocks/>
              <a:stCxn id="81" idx="6"/>
              <a:endCxn id="81" idx="4"/>
            </p:cNvCxnSpPr>
            <p:nvPr/>
          </p:nvCxnSpPr>
          <p:spPr>
            <a:xfrm flipH="1">
              <a:off x="5141986" y="5658609"/>
              <a:ext cx="180662" cy="180662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FD4ACF65-D7E8-0558-F94A-0342A20A5823}"/>
                </a:ext>
              </a:extLst>
            </p:cNvPr>
            <p:cNvSpPr/>
            <p:nvPr/>
          </p:nvSpPr>
          <p:spPr bwMode="auto">
            <a:xfrm rot="356928">
              <a:off x="5329242" y="5582979"/>
              <a:ext cx="289811" cy="2898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166C49DA-EF69-6CAE-745E-7FF9131DD445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311038" y="5469847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DD601EEF-21F7-BC3B-4B94-20B41C5C1470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410713" y="4026392"/>
              <a:ext cx="425783" cy="1678168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8" name="Freeform 40">
              <a:extLst>
                <a:ext uri="{FF2B5EF4-FFF2-40B4-BE49-F238E27FC236}">
                  <a16:creationId xmlns:a16="http://schemas.microsoft.com/office/drawing/2014/main" id="{F7C072E8-BD66-E1EB-985C-13381A9ECE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21045" y="4490289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9" name="Oval 11">
              <a:extLst>
                <a:ext uri="{FF2B5EF4-FFF2-40B4-BE49-F238E27FC236}">
                  <a16:creationId xmlns:a16="http://schemas.microsoft.com/office/drawing/2014/main" id="{204C4D83-8FFF-543C-DDFA-E5A7D1492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860" y="4171720"/>
              <a:ext cx="361324" cy="361324"/>
            </a:xfrm>
            <a:prstGeom prst="ellipse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90" name="Oval 12">
              <a:extLst>
                <a:ext uri="{FF2B5EF4-FFF2-40B4-BE49-F238E27FC236}">
                  <a16:creationId xmlns:a16="http://schemas.microsoft.com/office/drawing/2014/main" id="{E0CD0C89-CFE5-74DE-9F08-734351CD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06" y="5564254"/>
              <a:ext cx="361324" cy="361324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91" name="Freeform 31">
              <a:extLst>
                <a:ext uri="{FF2B5EF4-FFF2-40B4-BE49-F238E27FC236}">
                  <a16:creationId xmlns:a16="http://schemas.microsoft.com/office/drawing/2014/main" id="{4238339B-5313-8967-8BB9-3532BC4EBAA9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008196" y="3544299"/>
              <a:ext cx="359948" cy="179251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7E90373-B390-2F49-DD74-BE179F1761DF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3"/>
            <a:ext cx="5163024" cy="389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endParaRPr lang="en-US" sz="1800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84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37FC8E0-2C47-9D9B-306D-22038DD115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223846" y="964768"/>
            <a:ext cx="1065126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i="1" dirty="0">
                <a:latin typeface="Times New Roman" panose="02020603050405020304" pitchFamily="18" charset="0"/>
              </a:rPr>
              <a:t>η</a:t>
            </a:r>
            <a:r>
              <a:rPr lang="en-US" sz="1800" dirty="0">
                <a:latin typeface="Times New Roman" panose="02020603050405020304" pitchFamily="18" charset="0"/>
              </a:rPr>
              <a:t> = 0.25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4"/>
              <p:cNvSpPr>
                <a:spLocks noGrp="1"/>
              </p:cNvSpPr>
              <p:nvPr>
                <p:ph idx="10"/>
              </p:nvPr>
            </p:nvSpPr>
            <p:spPr>
              <a:xfrm>
                <a:off x="6633337" y="839570"/>
                <a:ext cx="5011307" cy="5706690"/>
              </a:xfrm>
            </p:spPr>
            <p:txBody>
              <a:bodyPr wrap="none">
                <a:spAutoFit/>
              </a:bodyPr>
              <a:lstStyle/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m12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+ 101 = 201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sz="1800" dirty="0">
                    <a:latin typeface="Calibri" charset="0"/>
                    <a:cs typeface="Times New Roman"/>
                  </a:rPr>
                  <a:t>m14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½(0)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 + 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½(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1.5) = 1.75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1.75;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en-US" sz="1800" dirty="0">
                    <a:latin typeface="Calibri" charset="0"/>
                    <a:cs typeface="Times New Roman"/>
                  </a:rPr>
                  <a:t>m14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;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/>
                  </a:rPr>
                  <a:t>1.75 – 1.5 = 0.25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is-IS" sz="1800" dirty="0">
                    <a:latin typeface="Calibri"/>
                  </a:rPr>
                  <a:t>d2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cs-CZ" sz="1800" dirty="0">
                    <a:latin typeface="Calibri" charset="0"/>
                    <a:cs typeface="Times New Roman"/>
                  </a:rPr>
                  <a:t>m21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+ 2 = 102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is-IS" sz="1800" dirty="0">
                    <a:latin typeface="Calibri"/>
                  </a:rPr>
                  <a:t>d2</a:t>
                </a:r>
                <a:r>
                  <a:rPr lang="is-I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m23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+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.8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10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0)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+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.2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10</a:t>
                </a:r>
                <a:r>
                  <a:rPr lang="mr-IN" sz="1800" dirty="0">
                    <a:latin typeface="Times New Roman" charset="0"/>
                    <a:cs typeface="Times New Roman"/>
                  </a:rPr>
                  <a:t>0)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101</a:t>
                </a:r>
              </a:p>
              <a:p>
                <a:pPr lvl="1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101;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m23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</m:oMath>
                </a14:m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101 – 101 = 0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m32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+ 101 = 102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ru-RU" sz="1800" dirty="0">
                    <a:latin typeface="Calibri" charset="0"/>
                    <a:cs typeface="Times New Roman"/>
                  </a:rPr>
                  <a:t>m34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d3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m34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;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</m:oMath>
                </a14:m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100 – 100 = 0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is-IS" sz="1800" dirty="0">
                    <a:latin typeface="Calibri" charset="0"/>
                    <a:cs typeface="Times New Roman"/>
                  </a:rPr>
                  <a:t>m52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 + 101 = 102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Q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,</a:t>
                </a:r>
                <a:r>
                  <a:rPr lang="en-US" sz="1800" dirty="0">
                    <a:latin typeface="Calibri" charset="0"/>
                    <a:cs typeface="Times New Roman"/>
                  </a:rPr>
                  <a:t>m54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 + 0 = 100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V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100; </a:t>
                </a:r>
                <a:r>
                  <a:rPr lang="en-US" sz="1800" i="1" dirty="0">
                    <a:latin typeface="Times New Roman" charset="0"/>
                    <a:cs typeface="Times New Roman"/>
                  </a:rPr>
                  <a:t>π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(</a:t>
                </a:r>
                <a:r>
                  <a:rPr lang="en-US" sz="1800" dirty="0">
                    <a:latin typeface="Calibri" charset="0"/>
                    <a:cs typeface="Times New Roman"/>
                  </a:rPr>
                  <a:t>d5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) = </a:t>
                </a:r>
                <a:r>
                  <a:rPr lang="is-IS" sz="1800" dirty="0">
                    <a:latin typeface="Calibri" charset="0"/>
                    <a:cs typeface="Times New Roman"/>
                  </a:rPr>
                  <a:t>m54</a:t>
                </a:r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;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Times New Roman"/>
                      </a:rPr>
                      <m:t>Δ</m:t>
                    </m:r>
                  </m:oMath>
                </a14:m>
                <a:r>
                  <a:rPr lang="is-IS" sz="1800" dirty="0">
                    <a:latin typeface="Times New Roman" panose="02020603050405020304" pitchFamily="18" charset="0"/>
                    <a:cs typeface="Times New Roman"/>
                  </a:rPr>
                  <a:t>100 – 100 = 0</a:t>
                </a:r>
                <a:br>
                  <a:rPr lang="en-US" sz="1800" baseline="-25000" dirty="0">
                    <a:latin typeface="Calibri" charset="0"/>
                    <a:cs typeface="Times New Roman"/>
                  </a:rPr>
                </a:br>
                <a:endParaRPr lang="en-US" sz="1800" baseline="-25000" dirty="0">
                  <a:latin typeface="Calibri" charset="0"/>
                  <a:cs typeface="Times New Roman"/>
                </a:endParaRP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i="1" dirty="0">
                    <a:latin typeface="Times New Roman" charset="0"/>
                    <a:cs typeface="Times New Roman"/>
                  </a:rPr>
                  <a:t>r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= max(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0.25, 0, 0,</a:t>
                </a:r>
                <a:r>
                  <a:rPr lang="en-US" sz="1800" baseline="-25000" dirty="0">
                    <a:latin typeface="Times New Roman" charset="0"/>
                    <a:cs typeface="Times New Roman"/>
                  </a:rPr>
                  <a:t> 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0) = 0.25</a:t>
                </a:r>
              </a:p>
              <a:p>
                <a:pPr marL="746125" lvl="1" indent="-341313">
                  <a:buNone/>
                  <a:tabLst>
                    <a:tab pos="3087688" algn="l"/>
                  </a:tabLst>
                </a:pPr>
                <a:r>
                  <a:rPr lang="en-US" sz="1800" dirty="0">
                    <a:latin typeface="Calibri" panose="020F0502020204030204" pitchFamily="34" charset="0"/>
                    <a:cs typeface="Times New Roman"/>
                  </a:rPr>
                  <a:t>VI</a:t>
                </a:r>
                <a:r>
                  <a:rPr lang="en-US" sz="1800" dirty="0">
                    <a:latin typeface="Times New Roman" charset="0"/>
                    <a:cs typeface="Times New Roman"/>
                  </a:rPr>
                  <a:t> returns π</a:t>
                </a:r>
              </a:p>
            </p:txBody>
          </p:sp>
        </mc:Choice>
        <mc:Fallback xmlns="">
          <p:sp>
            <p:nvSpPr>
              <p:cNvPr id="3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6633337" y="839570"/>
                <a:ext cx="5011307" cy="5706690"/>
              </a:xfrm>
              <a:blipFill>
                <a:blip r:embed="rId3"/>
                <a:stretch>
                  <a:fillRect t="-748" r="-243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1676400" y="206678"/>
            <a:ext cx="883920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Iteration 2</a:t>
            </a:r>
            <a:endParaRPr lang="en-US" baseline="-25000" dirty="0">
              <a:cs typeface="Times New Roman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F3CDCB-2A30-CE48-BAA5-AD2A23A694BE}"/>
              </a:ext>
            </a:extLst>
          </p:cNvPr>
          <p:cNvGrpSpPr/>
          <p:nvPr/>
        </p:nvGrpSpPr>
        <p:grpSpPr>
          <a:xfrm>
            <a:off x="2985784" y="3610939"/>
            <a:ext cx="3196180" cy="2991740"/>
            <a:chOff x="4748703" y="3610939"/>
            <a:chExt cx="3196180" cy="2991740"/>
          </a:xfrm>
        </p:grpSpPr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FA31EB4E-1234-844B-982A-177F80FC4415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31761" y="2781344"/>
              <a:ext cx="612062" cy="227125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Text Box 11">
              <a:extLst>
                <a:ext uri="{FF2B5EF4-FFF2-40B4-BE49-F238E27FC236}">
                  <a16:creationId xmlns:a16="http://schemas.microsoft.com/office/drawing/2014/main" id="{E7F4C53D-1C23-0848-BB5A-ABC0D6872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3002" y="5999841"/>
              <a:ext cx="839974" cy="55399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CAADF81-D468-284B-BD43-87A14E917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921" y="4127485"/>
              <a:ext cx="1997317" cy="14176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9E03D14-89A4-0646-A852-A287CC4F4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2463" y="3924768"/>
              <a:ext cx="1426114" cy="205502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4E45439F-8B1C-3245-A929-3BD2FE1F17F9}"/>
                </a:ext>
              </a:extLst>
            </p:cNvPr>
            <p:cNvSpPr/>
            <p:nvPr/>
          </p:nvSpPr>
          <p:spPr bwMode="auto">
            <a:xfrm>
              <a:off x="6515959" y="4052209"/>
              <a:ext cx="90331" cy="178153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D88420EA-66C9-BD45-8980-F1ED402312F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100614" y="4538410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AAE6733D-8085-A341-ABD7-1FA65D655236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408847" y="3996394"/>
              <a:ext cx="186486" cy="1609316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A2587574-01B8-D44D-887E-E29082C9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151" y="4393973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B6AA97B7-2661-AE4E-84AC-B9757E46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4040311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5DBD16C4-C018-354D-AC42-621176C97F2E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82540" y="5717178"/>
              <a:ext cx="1795511" cy="194454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Oval 11">
              <a:extLst>
                <a:ext uri="{FF2B5EF4-FFF2-40B4-BE49-F238E27FC236}">
                  <a16:creationId xmlns:a16="http://schemas.microsoft.com/office/drawing/2014/main" id="{D6FFB57E-1CF3-7C44-AB74-D8386E0AC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3559" y="3669066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3479B0BF-CADE-9541-B52C-771463488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4422" y="3821426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49508FC8-4BC1-8445-B07A-6CED6C1FB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3730" y="4799445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4B13B18A-692A-0A43-B893-3C3A6B5E2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7261" y="4793160"/>
              <a:ext cx="6700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47DC7687-ACB0-5C42-AEB8-4D43EB217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3328" y="5532340"/>
              <a:ext cx="43601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24F683E4-0407-5349-A14B-E2161A1CC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2641" y="3797731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0095A1D6-92DD-814B-9579-4A905CFC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0895" y="420618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7AE1C3ED-E5CA-E045-9E8E-AE5808F864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2884" y="5834057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5BFC78C6-9179-6E4C-8A40-71EFE2101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556" y="5958155"/>
              <a:ext cx="29174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AE6158CA-FEE2-444A-8720-DED4535C1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335" y="5477946"/>
              <a:ext cx="361324" cy="361324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Text Box 13">
              <a:extLst>
                <a:ext uri="{FF2B5EF4-FFF2-40B4-BE49-F238E27FC236}">
                  <a16:creationId xmlns:a16="http://schemas.microsoft.com/office/drawing/2014/main" id="{A2F5A456-FD5D-2E46-AFB4-D32175226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8703" y="6048681"/>
              <a:ext cx="618759" cy="553998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4FBEE7AB-BC1D-A24E-8B0B-FBECCC06F52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200140" y="4399486"/>
              <a:ext cx="190699" cy="1083973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63" name="Curved Connector 62">
              <a:extLst>
                <a:ext uri="{FF2B5EF4-FFF2-40B4-BE49-F238E27FC236}">
                  <a16:creationId xmlns:a16="http://schemas.microsoft.com/office/drawing/2014/main" id="{E2E9F266-DFA7-D24B-9C1B-11B1331D8322}"/>
                </a:ext>
              </a:extLst>
            </p:cNvPr>
            <p:cNvCxnSpPr/>
            <p:nvPr/>
          </p:nvCxnSpPr>
          <p:spPr>
            <a:xfrm flipH="1">
              <a:off x="5141997" y="5658608"/>
              <a:ext cx="180662" cy="180662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rgbClr val="20995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50AD7DEF-88A2-544F-9C65-E59B364A929D}"/>
                </a:ext>
              </a:extLst>
            </p:cNvPr>
            <p:cNvSpPr/>
            <p:nvPr/>
          </p:nvSpPr>
          <p:spPr bwMode="auto">
            <a:xfrm rot="356928">
              <a:off x="5329250" y="5582975"/>
              <a:ext cx="289811" cy="2898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247FADD3-2965-7C41-94FF-ADD362ED9A93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410721" y="4026392"/>
              <a:ext cx="425783" cy="1678167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DD055643-F6AD-E042-9B89-EC1037A472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21056" y="4490288"/>
              <a:ext cx="86892" cy="1073936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rgbClr val="20995D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7" name="Oval 11">
              <a:extLst>
                <a:ext uri="{FF2B5EF4-FFF2-40B4-BE49-F238E27FC236}">
                  <a16:creationId xmlns:a16="http://schemas.microsoft.com/office/drawing/2014/main" id="{4DAF431C-A38B-9C49-B542-E93AB8CCF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1871" y="4171720"/>
              <a:ext cx="361324" cy="361324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98" name="Oval 12">
              <a:extLst>
                <a:ext uri="{FF2B5EF4-FFF2-40B4-BE49-F238E27FC236}">
                  <a16:creationId xmlns:a16="http://schemas.microsoft.com/office/drawing/2014/main" id="{092413BC-C473-2D4A-9E8A-BFDC98E58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017" y="5564253"/>
              <a:ext cx="361324" cy="361324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A7D77FD-A8EC-6445-A2FF-27F25A10B25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008207" y="3544296"/>
              <a:ext cx="359948" cy="1792513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00" name="Freeform 18">
            <a:extLst>
              <a:ext uri="{FF2B5EF4-FFF2-40B4-BE49-F238E27FC236}">
                <a16:creationId xmlns:a16="http://schemas.microsoft.com/office/drawing/2014/main" id="{43D748C1-5E04-CF47-BF19-A15D5CECFDCB}"/>
              </a:ext>
            </a:extLst>
          </p:cNvPr>
          <p:cNvSpPr>
            <a:spLocks/>
          </p:cNvSpPr>
          <p:nvPr/>
        </p:nvSpPr>
        <p:spPr bwMode="auto">
          <a:xfrm rot="11097626" flipV="1">
            <a:off x="3548127" y="5469846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4A361-14C6-D8A8-4DED-473AD5E534AD}"/>
              </a:ext>
            </a:extLst>
          </p:cNvPr>
          <p:cNvSpPr/>
          <p:nvPr/>
        </p:nvSpPr>
        <p:spPr>
          <a:xfrm>
            <a:off x="5359499" y="779771"/>
            <a:ext cx="1545680" cy="2723823"/>
          </a:xfrm>
          <a:prstGeom prst="rect">
            <a:avLst/>
          </a:prstGeom>
          <a:solidFill>
            <a:schemeClr val="accent2"/>
          </a:solidFill>
        </p:spPr>
        <p:txBody>
          <a:bodyPr wrap="none" rIns="0" bIns="0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from iteration 1</a:t>
            </a:r>
            <a:br>
              <a:rPr lang="en-US" i="1" u="sng" baseline="-25000" dirty="0">
                <a:latin typeface="Times New Roman" charset="0"/>
                <a:cs typeface="Times New Roman"/>
              </a:rPr>
            </a:br>
            <a:endParaRPr lang="en-US" i="1" u="sng" baseline="-25000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1.5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is-IS" dirty="0">
                <a:latin typeface="Calibri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101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/>
              </a:rPr>
              <a:t>d3</a:t>
            </a:r>
            <a:r>
              <a:rPr lang="en-US" dirty="0">
                <a:latin typeface="Times New Roman" charset="0"/>
                <a:cs typeface="Times New Roman"/>
              </a:rPr>
              <a:t>) = 100</a:t>
            </a:r>
          </a:p>
          <a:p>
            <a:r>
              <a:rPr lang="en-US" i="1" dirty="0">
                <a:latin typeface="Times New Roman" charset="0"/>
                <a:cs typeface="Times New Roman" charset="0"/>
              </a:rPr>
              <a:t>V</a:t>
            </a:r>
            <a:r>
              <a:rPr lang="en-US" dirty="0">
                <a:latin typeface="Times New Roman" charset="0"/>
                <a:cs typeface="Times New Roman" charset="0"/>
              </a:rPr>
              <a:t>(</a:t>
            </a:r>
            <a:r>
              <a:rPr lang="en-US" dirty="0">
                <a:latin typeface="Calibri"/>
              </a:rPr>
              <a:t>d5</a:t>
            </a:r>
            <a:r>
              <a:rPr lang="en-US" dirty="0">
                <a:latin typeface="Times New Roman" charset="0"/>
                <a:cs typeface="Times New Roman" charset="0"/>
              </a:rPr>
              <a:t>) = 100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d1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m14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m23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d2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m34</a:t>
            </a:r>
          </a:p>
          <a:p>
            <a:r>
              <a:rPr lang="en-US" i="1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d5</a:t>
            </a:r>
            <a:r>
              <a:rPr lang="en-US" dirty="0">
                <a:latin typeface="Times New Roman" charset="0"/>
                <a:cs typeface="Times New Roman"/>
              </a:rPr>
              <a:t>) = </a:t>
            </a:r>
            <a:r>
              <a:rPr lang="en-US" dirty="0">
                <a:latin typeface="Calibri" charset="0"/>
                <a:cs typeface="Times New Roman"/>
              </a:rPr>
              <a:t>m54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4ABF00-66D2-8DC5-7EC4-C750120E723E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3"/>
            <a:ext cx="5163024" cy="38919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endParaRPr lang="en-US" sz="1800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697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CAAC-77F1-7F40-9B66-9133AAB1B4A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09397" y="1152525"/>
            <a:ext cx="5573481" cy="3429414"/>
          </a:xfrm>
        </p:spPr>
        <p:txBody>
          <a:bodyPr/>
          <a:lstStyle/>
          <a:p>
            <a:r>
              <a:rPr lang="en-US" dirty="0">
                <a:latin typeface="Times New Roman" charset="0"/>
                <a:cs typeface="Times New Roman"/>
              </a:rPr>
              <a:t>In each iteration of Value Iteration </a:t>
            </a:r>
          </a:p>
          <a:p>
            <a:pPr lvl="1"/>
            <a:r>
              <a:rPr lang="en-US" dirty="0">
                <a:latin typeface="Times New Roman" charset="0"/>
                <a:cs typeface="Times New Roman"/>
              </a:rPr>
              <a:t>Compute new </a:t>
            </a:r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: min </a:t>
            </a:r>
            <a:r>
              <a:rPr lang="en-US" i="1" dirty="0">
                <a:latin typeface="Times New Roman" charset="0"/>
                <a:cs typeface="Times New Roman"/>
              </a:rPr>
              <a:t>Q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s,a</a:t>
            </a:r>
            <a:r>
              <a:rPr lang="en-US" dirty="0">
                <a:latin typeface="Times New Roman" charset="0"/>
                <a:cs typeface="Times New Roman"/>
              </a:rPr>
              <a:t>) at each state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New </a:t>
            </a:r>
            <a:r>
              <a:rPr lang="en-US" i="1" dirty="0">
                <a:latin typeface="Times New Roman" charset="0"/>
                <a:ea typeface="Times New Roman"/>
              </a:rPr>
              <a:t>V </a:t>
            </a:r>
            <a:r>
              <a:rPr lang="en-US" dirty="0">
                <a:latin typeface="Times New Roman" charset="0"/>
                <a:ea typeface="Times New Roman"/>
              </a:rPr>
              <a:t>is a revised set of heuristic estimates</a:t>
            </a:r>
          </a:p>
          <a:p>
            <a:pPr lvl="2"/>
            <a:r>
              <a:rPr lang="en-US" dirty="0">
                <a:latin typeface="Times New Roman" charset="0"/>
                <a:ea typeface="Times New Roman"/>
              </a:rPr>
              <a:t>Doesn’t depend on any π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new π = </a:t>
            </a:r>
            <a:r>
              <a:rPr lang="en-US" dirty="0">
                <a:latin typeface="Times New Roman" charset="0"/>
                <a:cs typeface="Times New Roman"/>
              </a:rPr>
              <a:t>argmin </a:t>
            </a:r>
            <a:r>
              <a:rPr lang="en-US" i="1" dirty="0">
                <a:latin typeface="Times New Roman" charset="0"/>
                <a:cs typeface="Times New Roman"/>
              </a:rPr>
              <a:t>Q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s,a</a:t>
            </a:r>
            <a:r>
              <a:rPr lang="en-US" dirty="0">
                <a:latin typeface="Times New Roman" charset="0"/>
                <a:cs typeface="Times New Roman"/>
              </a:rPr>
              <a:t>) at each state</a:t>
            </a:r>
            <a:endParaRPr lang="en-US" dirty="0">
              <a:latin typeface="Times New Roman" charset="0"/>
              <a:ea typeface="Times New Roman"/>
            </a:endParaRPr>
          </a:p>
          <a:p>
            <a:pPr lvl="2"/>
            <a:r>
              <a:rPr lang="en-US" dirty="0">
                <a:latin typeface="Times New Roman" charset="0"/>
                <a:ea typeface="Times New Roman"/>
              </a:rPr>
              <a:t>But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dirty="0">
                <a:latin typeface="Times New Roman" charset="0"/>
                <a:ea typeface="Times New Roman"/>
              </a:rPr>
              <a:t> ≠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</a:rPr>
              <a:t>π</a:t>
            </a:r>
            <a:endParaRPr lang="en-US" dirty="0">
              <a:latin typeface="Times New Roman" charset="0"/>
              <a:ea typeface="Times New Roman"/>
            </a:endParaRP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Less work per iteration: </a:t>
            </a:r>
            <a:r>
              <a:rPr lang="en-US" dirty="0" err="1">
                <a:latin typeface="Times New Roman" charset="0"/>
                <a:ea typeface="Times New Roman"/>
              </a:rPr>
              <a:t>doesn</a:t>
            </a:r>
            <a:r>
              <a:rPr lang="fr-FR" altLang="ja-JP" dirty="0">
                <a:latin typeface="Times New Roman" charset="0"/>
                <a:ea typeface="Times New Roman"/>
              </a:rPr>
              <a:t>’</a:t>
            </a:r>
            <a:r>
              <a:rPr lang="en-US" altLang="ja-JP" dirty="0">
                <a:latin typeface="Times New Roman" charset="0"/>
                <a:ea typeface="Times New Roman"/>
              </a:rPr>
              <a:t>t need to solve a set of equations</a:t>
            </a:r>
          </a:p>
          <a:p>
            <a:r>
              <a:rPr lang="en-US" dirty="0">
                <a:latin typeface="Times New Roman" charset="0"/>
                <a:ea typeface="Times New Roman"/>
              </a:rPr>
              <a:t>More iterations to converge unless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-25000" dirty="0">
                <a:latin typeface="Times New Roman" charset="0"/>
                <a:ea typeface="Times New Roman"/>
              </a:rPr>
              <a:t>0</a:t>
            </a:r>
            <a:r>
              <a:rPr lang="en-US" dirty="0">
                <a:latin typeface="Times New Roman" charset="0"/>
                <a:ea typeface="Times New Roman"/>
              </a:rPr>
              <a:t> is good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0"/>
          </p:nvPr>
        </p:nvSpPr>
        <p:spPr>
          <a:xfrm>
            <a:off x="609600" y="1152524"/>
            <a:ext cx="5384800" cy="3429415"/>
          </a:xfrm>
        </p:spPr>
        <p:txBody>
          <a:bodyPr/>
          <a:lstStyle/>
          <a:p>
            <a:r>
              <a:rPr lang="en-US" dirty="0">
                <a:latin typeface="Times New Roman" charset="0"/>
                <a:cs typeface="Times New Roman"/>
              </a:rPr>
              <a:t>In each iteration of Policy Iteration</a:t>
            </a:r>
          </a:p>
          <a:p>
            <a:pPr lvl="1"/>
            <a:r>
              <a:rPr lang="en-US" dirty="0">
                <a:latin typeface="Times New Roman" charset="0"/>
                <a:cs typeface="Times New Roman"/>
              </a:rPr>
              <a:t>Compute </a:t>
            </a:r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i="1" baseline="30000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 for current π</a:t>
            </a:r>
          </a:p>
          <a:p>
            <a:pPr lvl="2"/>
            <a:r>
              <a:rPr lang="en-US" dirty="0">
                <a:latin typeface="Times New Roman" charset="0"/>
                <a:cs typeface="Times New Roman"/>
              </a:rPr>
              <a:t>|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| linear equations, |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| unknowns</a:t>
            </a:r>
          </a:p>
          <a:p>
            <a:pPr lvl="1"/>
            <a:r>
              <a:rPr lang="en-US" dirty="0">
                <a:latin typeface="Times New Roman" charset="0"/>
                <a:cs typeface="Times New Roman"/>
              </a:rPr>
              <a:t>Use </a:t>
            </a:r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i="1" baseline="30000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 to choose new π</a:t>
            </a:r>
          </a:p>
          <a:p>
            <a:pPr lvl="2"/>
            <a:r>
              <a:rPr lang="en-US" dirty="0">
                <a:latin typeface="Times New Roman" charset="0"/>
                <a:cs typeface="Times New Roman"/>
              </a:rPr>
              <a:t>argmin </a:t>
            </a:r>
            <a:r>
              <a:rPr lang="en-US" i="1" dirty="0">
                <a:latin typeface="Times New Roman" charset="0"/>
                <a:cs typeface="Times New Roman"/>
              </a:rPr>
              <a:t>Q</a:t>
            </a:r>
            <a:r>
              <a:rPr lang="en-US" i="1" baseline="30000" dirty="0">
                <a:latin typeface="Times New Roman" charset="0"/>
                <a:cs typeface="Times New Roman"/>
              </a:rPr>
              <a:t>π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s,a</a:t>
            </a:r>
            <a:r>
              <a:rPr lang="en-US" dirty="0">
                <a:latin typeface="Times New Roman" charset="0"/>
                <a:cs typeface="Times New Roman"/>
              </a:rPr>
              <a:t>) at each state</a:t>
            </a:r>
          </a:p>
          <a:p>
            <a:r>
              <a:rPr lang="en-US" dirty="0">
                <a:latin typeface="Times New Roman" charset="0"/>
                <a:ea typeface="Times New Roman"/>
              </a:rPr>
              <a:t>More work per iteration than value iteration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Needs to solve simultaneous equations</a:t>
            </a:r>
          </a:p>
        </p:txBody>
      </p:sp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Discussion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645B1FF-9C0C-614E-B23C-A8D071CF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352" y="4949683"/>
            <a:ext cx="8146222" cy="15012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Times New Roman" charset="0"/>
                <a:cs typeface="Times New Roman"/>
              </a:rPr>
              <a:t>At each iteration, both algorithms need to examine the entire state space</a:t>
            </a:r>
          </a:p>
          <a:p>
            <a:pPr lvl="1"/>
            <a:r>
              <a:rPr lang="en-US" kern="0" dirty="0">
                <a:latin typeface="Times New Roman" charset="0"/>
                <a:cs typeface="Times New Roman"/>
              </a:rPr>
              <a:t>Number of iterations polynomial in |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dirty="0">
                <a:latin typeface="Times New Roman" charset="0"/>
                <a:cs typeface="Times New Roman"/>
              </a:rPr>
              <a:t>|, but |</a:t>
            </a:r>
            <a:r>
              <a:rPr lang="en-US" i="1" kern="0" dirty="0">
                <a:latin typeface="Times New Roman" charset="0"/>
                <a:cs typeface="Times New Roman"/>
              </a:rPr>
              <a:t>S</a:t>
            </a:r>
            <a:r>
              <a:rPr lang="en-US" kern="0" dirty="0">
                <a:latin typeface="Times New Roman" charset="0"/>
                <a:cs typeface="Times New Roman"/>
              </a:rPr>
              <a:t>| may be quite large</a:t>
            </a:r>
          </a:p>
          <a:p>
            <a:r>
              <a:rPr lang="en-US" kern="0" dirty="0">
                <a:latin typeface="Times New Roman" charset="0"/>
                <a:cs typeface="Times New Roman"/>
              </a:rPr>
              <a:t>Next: use search techniques to avoid searching the entire space</a:t>
            </a:r>
          </a:p>
          <a:p>
            <a:endParaRPr lang="en-US" kern="0" dirty="0">
              <a:latin typeface="Times New Roman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05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C906-8885-DD46-8DCB-69F17B4F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72965"/>
          </a:xfrm>
        </p:spPr>
        <p:txBody>
          <a:bodyPr/>
          <a:lstStyle/>
          <a:p>
            <a:r>
              <a:rPr lang="en-US" dirty="0"/>
              <a:t>Digression: A* Search as Value Iteration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C9FE086-8D25-6444-879E-97C98A0F7E02}"/>
              </a:ext>
            </a:extLst>
          </p:cNvPr>
          <p:cNvSpPr/>
          <p:nvPr/>
        </p:nvSpPr>
        <p:spPr>
          <a:xfrm>
            <a:off x="1249450" y="1529277"/>
            <a:ext cx="3812408" cy="4753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600" i="1" dirty="0">
              <a:solidFill>
                <a:srgbClr val="7E800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245C42-B28E-3F0E-3567-EB81CE687ACB}"/>
              </a:ext>
            </a:extLst>
          </p:cNvPr>
          <p:cNvSpPr txBox="1">
            <a:spLocks/>
          </p:cNvSpPr>
          <p:nvPr/>
        </p:nvSpPr>
        <p:spPr bwMode="auto">
          <a:xfrm>
            <a:off x="1195017" y="910638"/>
            <a:ext cx="6588257" cy="20247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buNone/>
            </a:pPr>
            <a:r>
              <a:rPr lang="en-US" sz="1800" i="1" kern="0" dirty="0"/>
              <a:t>	    s</a:t>
            </a:r>
            <a:r>
              <a:rPr lang="en-US" sz="1800" kern="0" dirty="0"/>
              <a:t>′</a:t>
            </a:r>
            <a:r>
              <a:rPr lang="en-US" sz="1800" kern="0" baseline="-25000" dirty="0"/>
              <a:t>1</a:t>
            </a:r>
            <a:r>
              <a:rPr lang="en-US" sz="1800" kern="0" dirty="0"/>
              <a:t> –→ …</a:t>
            </a:r>
            <a:endParaRPr lang="en-US" sz="1800" i="1" kern="0" dirty="0"/>
          </a:p>
          <a:p>
            <a:pPr marL="7937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kern="0" dirty="0"/>
              <a:t>           </a:t>
            </a:r>
            <a:r>
              <a:rPr lang="en-US" sz="1800" kern="0" dirty="0"/>
              <a:t>		</a:t>
            </a:r>
            <a:endParaRPr lang="en-US" sz="1800" i="1" kern="0" dirty="0"/>
          </a:p>
          <a:p>
            <a:pPr marL="7937" indent="0">
              <a:lnSpc>
                <a:spcPts val="2000"/>
              </a:lnSpc>
              <a:buNone/>
            </a:pPr>
            <a:r>
              <a:rPr lang="en-US" sz="1800" kern="0" dirty="0"/>
              <a:t>π:</a:t>
            </a:r>
            <a:r>
              <a:rPr lang="en-US" sz="1800" i="1" kern="0" dirty="0"/>
              <a:t>             a</a:t>
            </a:r>
            <a:r>
              <a:rPr lang="en-US" sz="1800" kern="0" baseline="-25000" dirty="0"/>
              <a:t>1</a:t>
            </a:r>
            <a:r>
              <a:rPr lang="en-US" sz="1800" i="1" kern="0" dirty="0"/>
              <a:t>            a</a:t>
            </a:r>
            <a:r>
              <a:rPr lang="en-US" sz="1800" i="1" kern="0" baseline="-25000" dirty="0"/>
              <a:t>i</a:t>
            </a:r>
            <a:r>
              <a:rPr lang="en-US" sz="1800" i="1" kern="0" dirty="0"/>
              <a:t>  	    a</a:t>
            </a:r>
            <a:r>
              <a:rPr lang="en-US" sz="1800" i="1" kern="0" baseline="-25000" dirty="0"/>
              <a:t>n</a:t>
            </a:r>
            <a:r>
              <a:rPr lang="en-US" sz="1800" i="1" kern="0" dirty="0"/>
              <a:t>  </a:t>
            </a:r>
            <a:endParaRPr lang="en-US" sz="1800" i="1" kern="0" baseline="-2500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buFont typeface="System Font Regular"/>
              <a:buNone/>
            </a:pPr>
            <a:r>
              <a:rPr lang="en-US" sz="1800" i="1" kern="0" dirty="0"/>
              <a:t>    s</a:t>
            </a:r>
            <a:r>
              <a:rPr lang="en-US" sz="1800" kern="0" baseline="-25000" dirty="0"/>
              <a:t>0 </a:t>
            </a:r>
            <a:r>
              <a:rPr lang="en-US" sz="1800" kern="0" dirty="0"/>
              <a:t>—––––→ … ––→ …  ––––––→ 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</a:p>
          <a:p>
            <a:pPr marL="0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baseline="-25000" dirty="0"/>
              <a:t>  </a:t>
            </a:r>
            <a:r>
              <a:rPr lang="en-US" sz="1800" i="1" kern="0" dirty="0"/>
              <a:t>f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</a:t>
            </a:r>
            <a:r>
              <a:rPr lang="en-US" sz="1800" i="1" kern="0" dirty="0"/>
              <a:t>		           f</a:t>
            </a:r>
            <a:r>
              <a:rPr lang="en-US" sz="1800" kern="0" dirty="0"/>
              <a:t>(𝜈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  <a:r>
              <a:rPr lang="en-US" sz="1800" kern="0" baseline="-25000" dirty="0"/>
              <a:t>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</a:p>
          <a:p>
            <a:pPr marL="0" indent="0">
              <a:buFont typeface="System Font Regular"/>
              <a:buNone/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</a:t>
            </a:r>
            <a:r>
              <a:rPr lang="en-US" sz="1800" i="1" kern="0" dirty="0"/>
              <a:t>       </a:t>
            </a:r>
            <a:r>
              <a:rPr lang="en-US" sz="1800" i="1" kern="0" baseline="-25000" dirty="0"/>
              <a:t>  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         </a:t>
            </a:r>
            <a:endParaRPr lang="en-US" sz="1800" kern="0" baseline="-25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A8B065-19DF-A943-DFB0-84656272D2EE}"/>
              </a:ext>
            </a:extLst>
          </p:cNvPr>
          <p:cNvCxnSpPr>
            <a:cxnSpLocks/>
          </p:cNvCxnSpPr>
          <p:nvPr/>
        </p:nvCxnSpPr>
        <p:spPr>
          <a:xfrm flipV="1">
            <a:off x="1658056" y="1228325"/>
            <a:ext cx="741445" cy="574232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FCAC0A-21B7-3E29-D5DF-7C5405551B2A}"/>
              </a:ext>
            </a:extLst>
          </p:cNvPr>
          <p:cNvSpPr txBox="1"/>
          <p:nvPr/>
        </p:nvSpPr>
        <p:spPr>
          <a:xfrm>
            <a:off x="1813238" y="1078039"/>
            <a:ext cx="43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dirty="0">
                <a:latin typeface="Times New Roman" panose="02020603050405020304" pitchFamily="18" charset="0"/>
              </a:rPr>
              <a:t>′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1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9A8D91-1C87-B7DC-7B09-ACBC4B0DFE49}"/>
              </a:ext>
            </a:extLst>
          </p:cNvPr>
          <p:cNvSpPr txBox="1">
            <a:spLocks/>
          </p:cNvSpPr>
          <p:nvPr/>
        </p:nvSpPr>
        <p:spPr bwMode="auto">
          <a:xfrm>
            <a:off x="352169" y="3625174"/>
            <a:ext cx="6407858" cy="313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At each iteration, A* chooses frontier node with smallest </a:t>
            </a:r>
            <a:r>
              <a:rPr lang="en-US" sz="1800" i="1" kern="0" dirty="0"/>
              <a:t>f </a:t>
            </a:r>
            <a:r>
              <a:rPr lang="en-US" sz="1800" kern="0" dirty="0"/>
              <a:t>value</a:t>
            </a:r>
          </a:p>
          <a:p>
            <a:pPr marL="349250" lvl="1" indent="0">
              <a:buNone/>
            </a:pPr>
            <a:r>
              <a:rPr lang="en-US" sz="1800" kern="0" dirty="0"/>
              <a:t>= frontier node with min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</a:p>
          <a:p>
            <a:r>
              <a:rPr lang="en-US" sz="1800" kern="0" dirty="0"/>
              <a:t>For </a:t>
            </a:r>
            <a:r>
              <a:rPr lang="en-US" sz="1800" i="1" kern="0" dirty="0"/>
              <a:t>i</a:t>
            </a:r>
            <a:r>
              <a:rPr lang="en-US" sz="1800" kern="0" dirty="0"/>
              <a:t> = 1, …, </a:t>
            </a:r>
            <a:r>
              <a:rPr lang="en-US" sz="1800" i="1" kern="0" dirty="0"/>
              <a:t>n</a:t>
            </a:r>
            <a:r>
              <a:rPr lang="en-US" sz="1800" kern="0" dirty="0"/>
              <a:t>, let</a:t>
            </a:r>
          </a:p>
          <a:p>
            <a:pPr marL="349250" lvl="1" indent="0">
              <a:buNone/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) = min[(cost of path from 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to frontier)</a:t>
            </a:r>
            <a:r>
              <a:rPr lang="en-US" sz="1800" kern="0" baseline="-25000" dirty="0"/>
              <a:t> </a:t>
            </a:r>
            <a:r>
              <a:rPr lang="en-US" sz="1800" kern="0" dirty="0"/>
              <a:t>+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h</a:t>
            </a:r>
            <a:r>
              <a:rPr lang="en-US" sz="1800" kern="0" dirty="0"/>
              <a:t>(frontier state)]</a:t>
            </a:r>
          </a:p>
          <a:p>
            <a:pPr marL="690562" lvl="2" indent="0">
              <a:buNone/>
            </a:pPr>
            <a:r>
              <a:rPr lang="en-US" sz="1800" kern="0" dirty="0"/>
              <a:t> </a:t>
            </a:r>
            <a:r>
              <a:rPr lang="en-US" sz="1800" kern="0" baseline="-25000" dirty="0"/>
              <a:t> 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i+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)</a:t>
            </a:r>
          </a:p>
          <a:p>
            <a:r>
              <a:rPr lang="en-US" sz="1800" kern="0" dirty="0"/>
              <a:t>Can do A* search with either </a:t>
            </a:r>
            <a:r>
              <a:rPr lang="en-US" sz="1800" i="1" kern="0" dirty="0"/>
              <a:t>f</a:t>
            </a:r>
            <a:r>
              <a:rPr lang="en-US" sz="1800" kern="0" dirty="0"/>
              <a:t> or </a:t>
            </a:r>
            <a:r>
              <a:rPr lang="en-US" sz="1800" i="1" kern="0" dirty="0"/>
              <a:t>V</a:t>
            </a:r>
          </a:p>
          <a:p>
            <a:r>
              <a:rPr lang="en-US" sz="1800" kern="0" dirty="0"/>
              <a:t>Make 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 a policy:</a:t>
            </a:r>
          </a:p>
          <a:p>
            <a:pPr lvl="1"/>
            <a:r>
              <a:rPr lang="en-US" sz="1800" kern="0" dirty="0"/>
              <a:t>π(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 π(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1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2</a:t>
            </a:r>
            <a:r>
              <a:rPr lang="en-US" sz="1800" kern="0" dirty="0"/>
              <a:t>, …,  π(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n–</a:t>
            </a:r>
            <a:r>
              <a:rPr lang="en-US" sz="1800" kern="0" baseline="-25000" dirty="0"/>
              <a:t>1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endParaRPr lang="en-US" sz="1800" kern="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3A42E2-E0C0-4738-5611-715790B0A7BF}"/>
              </a:ext>
            </a:extLst>
          </p:cNvPr>
          <p:cNvSpPr txBox="1">
            <a:spLocks/>
          </p:cNvSpPr>
          <p:nvPr/>
        </p:nvSpPr>
        <p:spPr bwMode="auto">
          <a:xfrm>
            <a:off x="6890655" y="3567399"/>
            <a:ext cx="4833259" cy="3210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b="1" kern="0" dirty="0"/>
              <a:t>while</a:t>
            </a:r>
            <a:r>
              <a:rPr lang="en-US" sz="1800" kern="0" dirty="0"/>
              <a:t> </a:t>
            </a:r>
            <a:r>
              <a:rPr lang="en-US" sz="1800" kern="0" dirty="0">
                <a:latin typeface="Calibri" panose="020F0502020204030204" pitchFamily="34" charset="0"/>
              </a:rPr>
              <a:t>True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</a:p>
          <a:p>
            <a:pPr lvl="1">
              <a:spcBef>
                <a:spcPts val="300"/>
              </a:spcBef>
            </a:pPr>
            <a:r>
              <a:rPr lang="en-US" sz="1800" kern="0" dirty="0"/>
              <a:t>starting at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 </a:t>
            </a:r>
            <a:r>
              <a:rPr lang="en-US" sz="1800" kern="0" dirty="0"/>
              <a:t>, follow π to a frontier state </a:t>
            </a:r>
            <a:r>
              <a:rPr lang="en-US" sz="1800" i="1" kern="0" dirty="0"/>
              <a:t>s</a:t>
            </a:r>
            <a:endParaRPr lang="en-US" sz="1800" kern="0" baseline="30000" dirty="0"/>
          </a:p>
          <a:p>
            <a:pPr lvl="1">
              <a:spcBef>
                <a:spcPts val="300"/>
              </a:spcBef>
            </a:pPr>
            <a:r>
              <a:rPr lang="en-US" sz="1800" b="1" kern="0" dirty="0"/>
              <a:t>if </a:t>
            </a:r>
            <a:r>
              <a:rPr lang="en-US" sz="1800" i="1" kern="0" dirty="0"/>
              <a:t>s</a:t>
            </a:r>
            <a:r>
              <a:rPr lang="en-US" sz="1800" kern="0" dirty="0"/>
              <a:t> is a goal </a:t>
            </a:r>
            <a:r>
              <a:rPr lang="en-US" sz="1800" b="1" kern="0" dirty="0"/>
              <a:t>then return </a:t>
            </a:r>
            <a:r>
              <a:rPr lang="en-US" sz="1800" kern="0" dirty="0"/>
              <a:t>π</a:t>
            </a:r>
          </a:p>
          <a:p>
            <a:pPr lvl="1">
              <a:spcBef>
                <a:spcPts val="300"/>
              </a:spcBef>
            </a:pPr>
            <a:r>
              <a:rPr lang="en-US" sz="1800" kern="0" dirty="0"/>
              <a:t>expand </a:t>
            </a:r>
            <a:r>
              <a:rPr lang="en-US" sz="1800" i="1" kern="0" dirty="0"/>
              <a:t>s</a:t>
            </a:r>
            <a:endParaRPr lang="en-US" sz="1800" i="1" kern="0" baseline="30000" dirty="0"/>
          </a:p>
          <a:p>
            <a:pPr lvl="1">
              <a:spcBef>
                <a:spcPts val="300"/>
              </a:spcBef>
            </a:pPr>
            <a:r>
              <a:rPr lang="en-US" sz="1800" kern="0" dirty="0"/>
              <a:t>do A*’s usual pruning</a:t>
            </a:r>
            <a:endParaRPr lang="en-US" sz="1800" i="1" kern="0" baseline="-25000" dirty="0"/>
          </a:p>
          <a:p>
            <a:pPr lvl="1">
              <a:spcBef>
                <a:spcPts val="300"/>
              </a:spcBef>
            </a:pPr>
            <a:r>
              <a:rPr lang="en-US" sz="1800" b="1" kern="0" dirty="0"/>
              <a:t>for each </a:t>
            </a:r>
            <a:r>
              <a:rPr lang="en-US" sz="1800" i="1" kern="0" dirty="0"/>
              <a:t>s′ </a:t>
            </a:r>
            <a:r>
              <a:rPr lang="en-US" sz="1800" kern="0" dirty="0"/>
              <a:t>on the path from </a:t>
            </a:r>
            <a:r>
              <a:rPr lang="en-US" sz="1800" i="1" kern="0" dirty="0"/>
              <a:t>s </a:t>
            </a:r>
            <a:r>
              <a:rPr lang="en-US" sz="1800" kern="0" dirty="0"/>
              <a:t>back to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</a:p>
          <a:p>
            <a:pPr lvl="2">
              <a:spcBef>
                <a:spcPts val="300"/>
              </a:spcBef>
            </a:pPr>
            <a:r>
              <a:rPr lang="en-US" sz="1800" b="1" kern="0" dirty="0"/>
              <a:t>for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Applicable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) </a:t>
            </a:r>
            <a:r>
              <a:rPr lang="en-US" sz="1800" b="1" kern="0" dirty="0"/>
              <a:t>do</a:t>
            </a:r>
          </a:p>
          <a:p>
            <a:pPr lvl="3">
              <a:spcBef>
                <a:spcPts val="300"/>
              </a:spcBef>
            </a:pP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= cost(</a:t>
            </a:r>
            <a:r>
              <a:rPr lang="en-US" sz="1800" i="1" kern="0" dirty="0"/>
              <a:t>a</a:t>
            </a:r>
            <a:r>
              <a:rPr lang="en-US" sz="1800" kern="0" dirty="0"/>
              <a:t>) + </a:t>
            </a:r>
            <a:r>
              <a:rPr lang="en-US" sz="1800" i="1" kern="0" dirty="0"/>
              <a:t>V</a:t>
            </a:r>
            <a:r>
              <a:rPr lang="en-US" sz="1800" kern="0" dirty="0"/>
              <a:t>(γ(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i="1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))</a:t>
            </a:r>
          </a:p>
          <a:p>
            <a:pPr lvl="3">
              <a:spcBef>
                <a:spcPts val="300"/>
              </a:spcBef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) = min</a:t>
            </a:r>
            <a:r>
              <a:rPr lang="en-US" sz="1800" i="1" kern="0" baseline="-25000" dirty="0"/>
              <a:t>a</a:t>
            </a:r>
            <a:r>
              <a:rPr lang="en-US" sz="1800" kern="0" dirty="0"/>
              <a:t> </a:t>
            </a: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</a:t>
            </a:r>
          </a:p>
          <a:p>
            <a:pPr lvl="3">
              <a:spcBef>
                <a:spcPts val="300"/>
              </a:spcBef>
            </a:pPr>
            <a:r>
              <a:rPr lang="en-US" sz="1800" kern="0" dirty="0"/>
              <a:t>π(</a:t>
            </a:r>
            <a:r>
              <a:rPr lang="en-US" sz="1800" i="1" kern="0" dirty="0"/>
              <a:t>s′</a:t>
            </a:r>
            <a:r>
              <a:rPr lang="en-US" sz="1800" kern="0" dirty="0"/>
              <a:t>) = argmin</a:t>
            </a:r>
            <a:r>
              <a:rPr lang="en-US" sz="1800" i="1" kern="0" baseline="-25000" dirty="0"/>
              <a:t>a</a:t>
            </a:r>
            <a:r>
              <a:rPr lang="en-US" sz="1800" kern="0" dirty="0"/>
              <a:t> </a:t>
            </a: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C74820-5F73-7487-342E-74719B7CF690}"/>
              </a:ext>
            </a:extLst>
          </p:cNvPr>
          <p:cNvCxnSpPr>
            <a:cxnSpLocks/>
          </p:cNvCxnSpPr>
          <p:nvPr/>
        </p:nvCxnSpPr>
        <p:spPr>
          <a:xfrm flipH="1">
            <a:off x="11321143" y="3565073"/>
            <a:ext cx="36285" cy="383266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567003-1345-4304-D001-463C90F652F4}"/>
              </a:ext>
            </a:extLst>
          </p:cNvPr>
          <p:cNvSpPr txBox="1"/>
          <p:nvPr/>
        </p:nvSpPr>
        <p:spPr>
          <a:xfrm>
            <a:off x="10493609" y="2978843"/>
            <a:ext cx="1561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frontier state </a:t>
            </a:r>
            <a:br>
              <a:rPr lang="en-US" sz="1800" i="1" kern="0" dirty="0">
                <a:latin typeface="Times New Roman" panose="02020603050405020304" pitchFamily="18" charset="0"/>
              </a:rPr>
            </a:br>
            <a:r>
              <a:rPr lang="en-US" sz="1800" i="1" kern="0" dirty="0">
                <a:latin typeface="Times New Roman" panose="02020603050405020304" pitchFamily="18" charset="0"/>
              </a:rPr>
              <a:t>with smallest f</a:t>
            </a:r>
            <a:endParaRPr lang="en-US">
              <a:latin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463619-615A-EE3D-8723-60B7A4E4ADFC}"/>
              </a:ext>
            </a:extLst>
          </p:cNvPr>
          <p:cNvCxnSpPr>
            <a:cxnSpLocks/>
          </p:cNvCxnSpPr>
          <p:nvPr/>
        </p:nvCxnSpPr>
        <p:spPr>
          <a:xfrm flipV="1">
            <a:off x="7119257" y="5487060"/>
            <a:ext cx="444504" cy="347683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910FB58-1671-BAAD-C481-E6006F2F165D}"/>
              </a:ext>
            </a:extLst>
          </p:cNvPr>
          <p:cNvSpPr txBox="1"/>
          <p:nvPr/>
        </p:nvSpPr>
        <p:spPr>
          <a:xfrm>
            <a:off x="6245372" y="5776968"/>
            <a:ext cx="1029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Bellman update</a:t>
            </a:r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1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CBF954-94F4-7E30-FF9F-3D48AA4C47CE}"/>
              </a:ext>
            </a:extLst>
          </p:cNvPr>
          <p:cNvSpPr/>
          <p:nvPr/>
        </p:nvSpPr>
        <p:spPr>
          <a:xfrm>
            <a:off x="1249449" y="1529277"/>
            <a:ext cx="4182511" cy="4753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600" i="1" dirty="0">
              <a:solidFill>
                <a:srgbClr val="7E800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AC906-8885-DD46-8DCB-69F17B4F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72965"/>
          </a:xfrm>
        </p:spPr>
        <p:txBody>
          <a:bodyPr/>
          <a:lstStyle/>
          <a:p>
            <a:r>
              <a:rPr lang="en-US" dirty="0"/>
              <a:t>Digression: A* Search as Value Iteration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245C42-B28E-3F0E-3567-EB81CE687ACB}"/>
              </a:ext>
            </a:extLst>
          </p:cNvPr>
          <p:cNvSpPr txBox="1">
            <a:spLocks/>
          </p:cNvSpPr>
          <p:nvPr/>
        </p:nvSpPr>
        <p:spPr bwMode="auto">
          <a:xfrm>
            <a:off x="1195017" y="910640"/>
            <a:ext cx="10888114" cy="2024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buNone/>
            </a:pPr>
            <a:r>
              <a:rPr lang="en-US" sz="1800" i="1" kern="0" dirty="0"/>
              <a:t>	    s</a:t>
            </a:r>
            <a:r>
              <a:rPr lang="en-US" sz="1800" kern="0" dirty="0"/>
              <a:t>′</a:t>
            </a:r>
            <a:r>
              <a:rPr lang="en-US" sz="1800" kern="0" baseline="-25000" dirty="0"/>
              <a:t>1</a:t>
            </a:r>
            <a:r>
              <a:rPr lang="en-US" sz="1800" kern="0" dirty="0"/>
              <a:t> –→ …	                             </a:t>
            </a:r>
            <a:r>
              <a:rPr lang="en-US" sz="1800" i="1" kern="0" dirty="0">
                <a:solidFill>
                  <a:srgbClr val="C00000"/>
                </a:solidFill>
              </a:rPr>
              <a:t>s′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 </a:t>
            </a:r>
            <a:endParaRPr lang="en-US" sz="1800" i="1" kern="0" dirty="0">
              <a:solidFill>
                <a:srgbClr val="C00000"/>
              </a:solidFill>
            </a:endParaRPr>
          </a:p>
          <a:p>
            <a:pPr marL="7937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kern="0" dirty="0"/>
              <a:t>           </a:t>
            </a:r>
            <a:r>
              <a:rPr lang="en-US" sz="1800" kern="0" dirty="0"/>
              <a:t>		</a:t>
            </a:r>
            <a:endParaRPr lang="en-US" sz="1800" i="1" kern="0" dirty="0"/>
          </a:p>
          <a:p>
            <a:pPr marL="7937" indent="0">
              <a:lnSpc>
                <a:spcPts val="2000"/>
              </a:lnSpc>
              <a:buNone/>
            </a:pPr>
            <a:r>
              <a:rPr lang="en-US" sz="1800" kern="0" dirty="0"/>
              <a:t>π:</a:t>
            </a:r>
            <a:r>
              <a:rPr lang="en-US" sz="1800" i="1" kern="0" dirty="0"/>
              <a:t>             a</a:t>
            </a:r>
            <a:r>
              <a:rPr lang="en-US" sz="1800" kern="0" baseline="-25000" dirty="0"/>
              <a:t>1</a:t>
            </a:r>
            <a:r>
              <a:rPr lang="en-US" sz="1800" i="1" kern="0" dirty="0"/>
              <a:t>            a</a:t>
            </a:r>
            <a:r>
              <a:rPr lang="en-US" sz="1800" i="1" kern="0" baseline="-25000" dirty="0"/>
              <a:t>i</a:t>
            </a:r>
            <a:r>
              <a:rPr lang="en-US" sz="1800" i="1" kern="0" dirty="0"/>
              <a:t>  	    a</a:t>
            </a:r>
            <a:r>
              <a:rPr lang="en-US" sz="1800" i="1" kern="0" baseline="-25000" dirty="0"/>
              <a:t>n</a:t>
            </a:r>
            <a:r>
              <a:rPr lang="en-US" sz="1800" i="1" kern="0" dirty="0"/>
              <a:t>	                          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endParaRPr lang="en-US" sz="1800" i="1" kern="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buFont typeface="System Font Regular"/>
              <a:buNone/>
            </a:pPr>
            <a:r>
              <a:rPr lang="en-US" sz="1800" i="1" kern="0" dirty="0"/>
              <a:t>    s</a:t>
            </a:r>
            <a:r>
              <a:rPr lang="en-US" sz="1800" kern="0" baseline="-25000" dirty="0"/>
              <a:t>0 </a:t>
            </a:r>
            <a:r>
              <a:rPr lang="en-US" sz="1800" kern="0" dirty="0"/>
              <a:t>—––––→ … ––→ …  ––––––→ 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baseline="-25000" dirty="0"/>
              <a:t> </a:t>
            </a:r>
            <a:r>
              <a:rPr lang="en-US" sz="1800" kern="0" dirty="0">
                <a:solidFill>
                  <a:srgbClr val="C00000"/>
                </a:solidFill>
              </a:rPr>
              <a:t>—––––––––––––––––––––––––––––→ 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 </a:t>
            </a:r>
            <a:endParaRPr lang="en-US" sz="1800" i="1" kern="0" baseline="-25000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baseline="-25000" dirty="0"/>
              <a:t>  </a:t>
            </a:r>
            <a:r>
              <a:rPr lang="en-US" sz="1800" i="1" kern="0" dirty="0"/>
              <a:t>f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</a:t>
            </a:r>
            <a:r>
              <a:rPr lang="en-US" sz="1800" i="1" kern="0" dirty="0"/>
              <a:t>		           f</a:t>
            </a:r>
            <a:r>
              <a:rPr lang="en-US" sz="1800" kern="0" dirty="0"/>
              <a:t>(𝜈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  <a:r>
              <a:rPr lang="en-US" sz="1800" kern="0" baseline="-25000" dirty="0"/>
              <a:t>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                    </a:t>
            </a:r>
            <a:r>
              <a:rPr lang="en-US" sz="1800" i="1" kern="0" dirty="0"/>
              <a:t>f</a:t>
            </a:r>
            <a:r>
              <a:rPr lang="en-US" sz="1800" kern="0" dirty="0"/>
              <a:t>(</a:t>
            </a:r>
            <a:r>
              <a:rPr lang="en-US" sz="1800" kern="0" dirty="0">
                <a:solidFill>
                  <a:srgbClr val="C00000"/>
                </a:solidFill>
              </a:rPr>
              <a:t>𝜈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  <a:r>
              <a:rPr lang="en-US" sz="1800" kern="0" baseline="-25000" dirty="0"/>
              <a:t>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,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</a:p>
          <a:p>
            <a:pPr marL="0" indent="0">
              <a:buFont typeface="System Font Regular"/>
              <a:buNone/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</a:t>
            </a:r>
            <a:r>
              <a:rPr lang="en-US" sz="1800" i="1" kern="0" dirty="0"/>
              <a:t>       </a:t>
            </a:r>
            <a:r>
              <a:rPr lang="en-US" sz="1800" i="1" kern="0" baseline="-25000" dirty="0"/>
              <a:t>  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                                               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  <a:endParaRPr lang="en-US" sz="1800" kern="0" baseline="-25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6B2FB3-E7DA-3C8C-020A-456BD2D3B0CD}"/>
              </a:ext>
            </a:extLst>
          </p:cNvPr>
          <p:cNvCxnSpPr>
            <a:cxnSpLocks/>
          </p:cNvCxnSpPr>
          <p:nvPr/>
        </p:nvCxnSpPr>
        <p:spPr>
          <a:xfrm flipV="1">
            <a:off x="4937410" y="1269440"/>
            <a:ext cx="779437" cy="508527"/>
          </a:xfrm>
          <a:prstGeom prst="straightConnector1">
            <a:avLst/>
          </a:prstGeom>
          <a:ln w="9525">
            <a:solidFill>
              <a:srgbClr val="C00000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B4E50C0-5469-8CCF-C040-A23389F96FF0}"/>
              </a:ext>
            </a:extLst>
          </p:cNvPr>
          <p:cNvSpPr txBox="1"/>
          <p:nvPr/>
        </p:nvSpPr>
        <p:spPr>
          <a:xfrm>
            <a:off x="5005872" y="1073266"/>
            <a:ext cx="74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′</a:t>
            </a:r>
            <a:r>
              <a:rPr lang="en-US" sz="1800" i="1" kern="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+1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2DC957-265A-82E4-E501-F6CCC507BDF3}"/>
              </a:ext>
            </a:extLst>
          </p:cNvPr>
          <p:cNvCxnSpPr>
            <a:cxnSpLocks/>
          </p:cNvCxnSpPr>
          <p:nvPr/>
        </p:nvCxnSpPr>
        <p:spPr>
          <a:xfrm flipV="1">
            <a:off x="1658056" y="1228325"/>
            <a:ext cx="741445" cy="574232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37206C-A8C7-4BE6-814A-768D4EEA2B46}"/>
              </a:ext>
            </a:extLst>
          </p:cNvPr>
          <p:cNvSpPr txBox="1"/>
          <p:nvPr/>
        </p:nvSpPr>
        <p:spPr>
          <a:xfrm>
            <a:off x="1813238" y="1078039"/>
            <a:ext cx="43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dirty="0">
                <a:latin typeface="Times New Roman" panose="02020603050405020304" pitchFamily="18" charset="0"/>
              </a:rPr>
              <a:t>′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1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803D90C-54C8-636F-4C65-CF6F172EE76E}"/>
              </a:ext>
            </a:extLst>
          </p:cNvPr>
          <p:cNvSpPr txBox="1">
            <a:spLocks/>
          </p:cNvSpPr>
          <p:nvPr/>
        </p:nvSpPr>
        <p:spPr bwMode="auto">
          <a:xfrm>
            <a:off x="352169" y="3625174"/>
            <a:ext cx="6407858" cy="313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At each iteration, A* chooses frontier node with smallest </a:t>
            </a:r>
            <a:r>
              <a:rPr lang="en-US" sz="1800" i="1" kern="0" dirty="0"/>
              <a:t>f </a:t>
            </a:r>
            <a:r>
              <a:rPr lang="en-US" sz="1800" kern="0" dirty="0"/>
              <a:t>value</a:t>
            </a:r>
          </a:p>
          <a:p>
            <a:pPr marL="349250" lvl="1" indent="0">
              <a:buNone/>
            </a:pPr>
            <a:r>
              <a:rPr lang="en-US" sz="1800" kern="0" dirty="0"/>
              <a:t>= frontier node with min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</a:p>
          <a:p>
            <a:r>
              <a:rPr lang="en-US" sz="1800" kern="0" dirty="0"/>
              <a:t>For </a:t>
            </a:r>
            <a:r>
              <a:rPr lang="en-US" sz="1800" i="1" kern="0" dirty="0"/>
              <a:t>i</a:t>
            </a:r>
            <a:r>
              <a:rPr lang="en-US" sz="1800" kern="0" dirty="0"/>
              <a:t> = 1, …, </a:t>
            </a:r>
            <a:r>
              <a:rPr lang="en-US" sz="1800" i="1" kern="0" dirty="0"/>
              <a:t>n</a:t>
            </a:r>
            <a:r>
              <a:rPr lang="en-US" sz="1800" kern="0" dirty="0"/>
              <a:t>, let</a:t>
            </a:r>
          </a:p>
          <a:p>
            <a:pPr marL="349250" lvl="1" indent="0">
              <a:buNone/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) = min[(cost of path from 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to frontier)</a:t>
            </a:r>
            <a:r>
              <a:rPr lang="en-US" sz="1800" kern="0" baseline="-25000" dirty="0"/>
              <a:t> </a:t>
            </a:r>
            <a:r>
              <a:rPr lang="en-US" sz="1800" kern="0" dirty="0"/>
              <a:t>+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h</a:t>
            </a:r>
            <a:r>
              <a:rPr lang="en-US" sz="1800" kern="0" dirty="0"/>
              <a:t>(frontier state)]</a:t>
            </a:r>
          </a:p>
          <a:p>
            <a:pPr marL="690562" lvl="2" indent="0">
              <a:buNone/>
            </a:pPr>
            <a:r>
              <a:rPr lang="en-US" sz="1800" kern="0" dirty="0"/>
              <a:t> </a:t>
            </a:r>
            <a:r>
              <a:rPr lang="en-US" sz="1800" kern="0" baseline="-25000" dirty="0"/>
              <a:t> 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i+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)</a:t>
            </a:r>
          </a:p>
          <a:p>
            <a:r>
              <a:rPr lang="en-US" sz="1800" kern="0" dirty="0"/>
              <a:t>Can do A* search with either </a:t>
            </a:r>
            <a:r>
              <a:rPr lang="en-US" sz="1800" i="1" kern="0" dirty="0"/>
              <a:t>f</a:t>
            </a:r>
            <a:r>
              <a:rPr lang="en-US" sz="1800" kern="0" dirty="0"/>
              <a:t> or </a:t>
            </a:r>
            <a:r>
              <a:rPr lang="en-US" sz="1800" i="1" kern="0" dirty="0"/>
              <a:t>V</a:t>
            </a:r>
          </a:p>
          <a:p>
            <a:r>
              <a:rPr lang="en-US" sz="1800" kern="0" dirty="0"/>
              <a:t>Make 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 a policy:</a:t>
            </a:r>
          </a:p>
          <a:p>
            <a:pPr lvl="1"/>
            <a:r>
              <a:rPr lang="en-US" sz="1800" kern="0" dirty="0"/>
              <a:t>π(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 π(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1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2</a:t>
            </a:r>
            <a:r>
              <a:rPr lang="en-US" sz="1800" kern="0" dirty="0"/>
              <a:t>, …,  π(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n–</a:t>
            </a:r>
            <a:r>
              <a:rPr lang="en-US" sz="1800" kern="0" baseline="-25000" dirty="0"/>
              <a:t>1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endParaRPr lang="en-US" sz="1800" kern="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8DE5AA-A275-C6F1-0CE6-EE47A0D0F16C}"/>
              </a:ext>
            </a:extLst>
          </p:cNvPr>
          <p:cNvCxnSpPr>
            <a:cxnSpLocks/>
          </p:cNvCxnSpPr>
          <p:nvPr/>
        </p:nvCxnSpPr>
        <p:spPr>
          <a:xfrm flipV="1">
            <a:off x="7119257" y="5487060"/>
            <a:ext cx="444504" cy="347683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A051AA2-7C35-4C55-A89E-05494FFD2A5F}"/>
              </a:ext>
            </a:extLst>
          </p:cNvPr>
          <p:cNvSpPr txBox="1"/>
          <p:nvPr/>
        </p:nvSpPr>
        <p:spPr>
          <a:xfrm>
            <a:off x="6245372" y="5776968"/>
            <a:ext cx="1029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Bellman update</a:t>
            </a: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7C7735C-4A0A-FC0C-317D-79C7667498E4}"/>
              </a:ext>
            </a:extLst>
          </p:cNvPr>
          <p:cNvSpPr txBox="1">
            <a:spLocks/>
          </p:cNvSpPr>
          <p:nvPr/>
        </p:nvSpPr>
        <p:spPr bwMode="auto">
          <a:xfrm>
            <a:off x="6890655" y="3567399"/>
            <a:ext cx="4833259" cy="3210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b="1" kern="0" dirty="0"/>
              <a:t>while</a:t>
            </a:r>
            <a:r>
              <a:rPr lang="en-US" sz="1800" kern="0" dirty="0"/>
              <a:t> </a:t>
            </a:r>
            <a:r>
              <a:rPr lang="en-US" sz="1800" kern="0" dirty="0">
                <a:latin typeface="Calibri" panose="020F0502020204030204" pitchFamily="34" charset="0"/>
              </a:rPr>
              <a:t>True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</a:p>
          <a:p>
            <a:pPr lvl="1">
              <a:spcBef>
                <a:spcPts val="300"/>
              </a:spcBef>
            </a:pPr>
            <a:r>
              <a:rPr lang="en-US" sz="1800" kern="0" dirty="0"/>
              <a:t>starting at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 </a:t>
            </a:r>
            <a:r>
              <a:rPr lang="en-US" sz="1800" kern="0" dirty="0"/>
              <a:t>, follow π to a frontier state </a:t>
            </a:r>
            <a:r>
              <a:rPr lang="en-US" sz="1800" i="1" kern="0" dirty="0"/>
              <a:t>s</a:t>
            </a:r>
            <a:endParaRPr lang="en-US" sz="1800" kern="0" baseline="30000" dirty="0"/>
          </a:p>
          <a:p>
            <a:pPr lvl="1">
              <a:spcBef>
                <a:spcPts val="300"/>
              </a:spcBef>
            </a:pPr>
            <a:r>
              <a:rPr lang="en-US" sz="1800" b="1" kern="0" dirty="0"/>
              <a:t>if </a:t>
            </a:r>
            <a:r>
              <a:rPr lang="en-US" sz="1800" i="1" kern="0" dirty="0"/>
              <a:t>s</a:t>
            </a:r>
            <a:r>
              <a:rPr lang="en-US" sz="1800" kern="0" dirty="0"/>
              <a:t> is a goal </a:t>
            </a:r>
            <a:r>
              <a:rPr lang="en-US" sz="1800" b="1" kern="0" dirty="0"/>
              <a:t>then return </a:t>
            </a:r>
            <a:r>
              <a:rPr lang="en-US" sz="1800" kern="0" dirty="0"/>
              <a:t>π</a:t>
            </a:r>
          </a:p>
          <a:p>
            <a:pPr lvl="1">
              <a:spcBef>
                <a:spcPts val="300"/>
              </a:spcBef>
            </a:pPr>
            <a:r>
              <a:rPr lang="en-US" sz="1800" kern="0" dirty="0"/>
              <a:t>expand </a:t>
            </a:r>
            <a:r>
              <a:rPr lang="en-US" sz="1800" i="1" kern="0" dirty="0"/>
              <a:t>s</a:t>
            </a:r>
            <a:endParaRPr lang="en-US" sz="1800" i="1" kern="0" baseline="30000" dirty="0"/>
          </a:p>
          <a:p>
            <a:pPr lvl="1">
              <a:spcBef>
                <a:spcPts val="300"/>
              </a:spcBef>
            </a:pPr>
            <a:r>
              <a:rPr lang="en-US" sz="1800" kern="0" dirty="0"/>
              <a:t>do A*’s usual pruning</a:t>
            </a:r>
            <a:endParaRPr lang="en-US" sz="1800" i="1" kern="0" baseline="-25000" dirty="0"/>
          </a:p>
          <a:p>
            <a:pPr lvl="1">
              <a:spcBef>
                <a:spcPts val="300"/>
              </a:spcBef>
            </a:pPr>
            <a:r>
              <a:rPr lang="en-US" sz="1800" b="1" kern="0" dirty="0"/>
              <a:t>for each </a:t>
            </a:r>
            <a:r>
              <a:rPr lang="en-US" sz="1800" i="1" kern="0" dirty="0"/>
              <a:t>s′ </a:t>
            </a:r>
            <a:r>
              <a:rPr lang="en-US" sz="1800" kern="0" dirty="0"/>
              <a:t>on the path from </a:t>
            </a:r>
            <a:r>
              <a:rPr lang="en-US" sz="1800" i="1" kern="0" dirty="0"/>
              <a:t>s </a:t>
            </a:r>
            <a:r>
              <a:rPr lang="en-US" sz="1800" kern="0" dirty="0"/>
              <a:t>back to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</a:p>
          <a:p>
            <a:pPr lvl="2">
              <a:spcBef>
                <a:spcPts val="300"/>
              </a:spcBef>
            </a:pPr>
            <a:r>
              <a:rPr lang="en-US" sz="1800" b="1" kern="0" dirty="0"/>
              <a:t>for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Applicable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) </a:t>
            </a:r>
            <a:r>
              <a:rPr lang="en-US" sz="1800" b="1" kern="0" dirty="0"/>
              <a:t>do</a:t>
            </a:r>
          </a:p>
          <a:p>
            <a:pPr lvl="3">
              <a:spcBef>
                <a:spcPts val="300"/>
              </a:spcBef>
            </a:pP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= cost(</a:t>
            </a:r>
            <a:r>
              <a:rPr lang="en-US" sz="1800" i="1" kern="0" dirty="0"/>
              <a:t>a</a:t>
            </a:r>
            <a:r>
              <a:rPr lang="en-US" sz="1800" kern="0" dirty="0"/>
              <a:t>) + </a:t>
            </a:r>
            <a:r>
              <a:rPr lang="en-US" sz="1800" i="1" kern="0" dirty="0"/>
              <a:t>V</a:t>
            </a:r>
            <a:r>
              <a:rPr lang="en-US" sz="1800" kern="0" dirty="0"/>
              <a:t>(γ(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i="1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))</a:t>
            </a:r>
          </a:p>
          <a:p>
            <a:pPr lvl="3">
              <a:spcBef>
                <a:spcPts val="300"/>
              </a:spcBef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) = min</a:t>
            </a:r>
            <a:r>
              <a:rPr lang="en-US" sz="1800" i="1" kern="0" baseline="-25000" dirty="0"/>
              <a:t>a</a:t>
            </a:r>
            <a:r>
              <a:rPr lang="en-US" sz="1800" kern="0" dirty="0"/>
              <a:t> </a:t>
            </a: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</a:t>
            </a:r>
          </a:p>
          <a:p>
            <a:pPr lvl="3">
              <a:spcBef>
                <a:spcPts val="300"/>
              </a:spcBef>
            </a:pPr>
            <a:r>
              <a:rPr lang="en-US" sz="1800" kern="0" dirty="0"/>
              <a:t>π(</a:t>
            </a:r>
            <a:r>
              <a:rPr lang="en-US" sz="1800" i="1" kern="0" dirty="0"/>
              <a:t>s′</a:t>
            </a:r>
            <a:r>
              <a:rPr lang="en-US" sz="1800" kern="0" dirty="0"/>
              <a:t>) = argmin</a:t>
            </a:r>
            <a:r>
              <a:rPr lang="en-US" sz="1800" i="1" kern="0" baseline="-25000" dirty="0"/>
              <a:t>a</a:t>
            </a:r>
            <a:r>
              <a:rPr lang="en-US" sz="1800" kern="0" dirty="0"/>
              <a:t> </a:t>
            </a: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61085D-83C2-8010-B723-6B3A383A9CAE}"/>
              </a:ext>
            </a:extLst>
          </p:cNvPr>
          <p:cNvCxnSpPr>
            <a:cxnSpLocks/>
          </p:cNvCxnSpPr>
          <p:nvPr/>
        </p:nvCxnSpPr>
        <p:spPr>
          <a:xfrm flipH="1">
            <a:off x="11321143" y="3565073"/>
            <a:ext cx="36285" cy="383266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22ED40C-74E7-A292-648F-C52D252E1426}"/>
              </a:ext>
            </a:extLst>
          </p:cNvPr>
          <p:cNvSpPr txBox="1"/>
          <p:nvPr/>
        </p:nvSpPr>
        <p:spPr>
          <a:xfrm>
            <a:off x="10493609" y="2978843"/>
            <a:ext cx="1561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frontier state </a:t>
            </a:r>
            <a:br>
              <a:rPr lang="en-US" sz="1800" i="1" kern="0" dirty="0">
                <a:latin typeface="Times New Roman" panose="02020603050405020304" pitchFamily="18" charset="0"/>
              </a:rPr>
            </a:br>
            <a:r>
              <a:rPr lang="en-US" sz="1800" i="1" kern="0" dirty="0">
                <a:latin typeface="Times New Roman" panose="02020603050405020304" pitchFamily="18" charset="0"/>
              </a:rPr>
              <a:t>with smallest f</a:t>
            </a:r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8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CCBF954-94F4-7E30-FF9F-3D48AA4C47CE}"/>
              </a:ext>
            </a:extLst>
          </p:cNvPr>
          <p:cNvSpPr/>
          <p:nvPr/>
        </p:nvSpPr>
        <p:spPr>
          <a:xfrm>
            <a:off x="1249449" y="1529277"/>
            <a:ext cx="4182511" cy="4753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600" i="1" dirty="0">
              <a:solidFill>
                <a:srgbClr val="7E800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AC906-8885-DD46-8DCB-69F17B4F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72965"/>
          </a:xfrm>
        </p:spPr>
        <p:txBody>
          <a:bodyPr/>
          <a:lstStyle/>
          <a:p>
            <a:r>
              <a:rPr lang="en-US" dirty="0"/>
              <a:t>Digression: A* Search as Value Iteration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245C42-B28E-3F0E-3567-EB81CE687ACB}"/>
              </a:ext>
            </a:extLst>
          </p:cNvPr>
          <p:cNvSpPr txBox="1">
            <a:spLocks/>
          </p:cNvSpPr>
          <p:nvPr/>
        </p:nvSpPr>
        <p:spPr bwMode="auto">
          <a:xfrm>
            <a:off x="1195016" y="910639"/>
            <a:ext cx="10920783" cy="25183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buNone/>
            </a:pPr>
            <a:r>
              <a:rPr lang="en-US" sz="1800" i="1" kern="0" dirty="0"/>
              <a:t>	    s</a:t>
            </a:r>
            <a:r>
              <a:rPr lang="en-US" sz="1800" kern="0" dirty="0"/>
              <a:t>′</a:t>
            </a:r>
            <a:r>
              <a:rPr lang="en-US" sz="1800" kern="0" baseline="-25000" dirty="0"/>
              <a:t>1</a:t>
            </a:r>
            <a:r>
              <a:rPr lang="en-US" sz="1800" kern="0" dirty="0"/>
              <a:t> –→ …	                             </a:t>
            </a:r>
            <a:r>
              <a:rPr lang="en-US" sz="1800" i="1" kern="0" dirty="0">
                <a:solidFill>
                  <a:srgbClr val="C00000"/>
                </a:solidFill>
              </a:rPr>
              <a:t>s′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 </a:t>
            </a:r>
            <a:endParaRPr lang="en-US" sz="1800" i="1" kern="0" dirty="0">
              <a:solidFill>
                <a:srgbClr val="C00000"/>
              </a:solidFill>
            </a:endParaRPr>
          </a:p>
          <a:p>
            <a:pPr marL="7937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i="1" kern="0" dirty="0"/>
              <a:t>           </a:t>
            </a:r>
            <a:r>
              <a:rPr lang="en-US" sz="1800" kern="0" dirty="0"/>
              <a:t>		</a:t>
            </a:r>
            <a:endParaRPr lang="en-US" sz="1800" i="1" kern="0" dirty="0"/>
          </a:p>
          <a:p>
            <a:pPr marL="7937" indent="0">
              <a:lnSpc>
                <a:spcPts val="2000"/>
              </a:lnSpc>
              <a:buNone/>
            </a:pPr>
            <a:r>
              <a:rPr lang="en-US" sz="1800" kern="0" dirty="0"/>
              <a:t>π:</a:t>
            </a:r>
            <a:r>
              <a:rPr lang="en-US" sz="1800" i="1" kern="0" dirty="0"/>
              <a:t>             a</a:t>
            </a:r>
            <a:r>
              <a:rPr lang="en-US" sz="1800" kern="0" baseline="-25000" dirty="0"/>
              <a:t>1</a:t>
            </a:r>
            <a:r>
              <a:rPr lang="en-US" sz="1800" i="1" kern="0" dirty="0"/>
              <a:t>            a</a:t>
            </a:r>
            <a:r>
              <a:rPr lang="en-US" sz="1800" i="1" kern="0" baseline="-25000" dirty="0"/>
              <a:t>i</a:t>
            </a:r>
            <a:r>
              <a:rPr lang="en-US" sz="1800" i="1" kern="0" dirty="0"/>
              <a:t>  	    a</a:t>
            </a:r>
            <a:r>
              <a:rPr lang="en-US" sz="1800" i="1" kern="0" baseline="-25000" dirty="0"/>
              <a:t>n</a:t>
            </a:r>
            <a:r>
              <a:rPr lang="en-US" sz="1800" i="1" kern="0" dirty="0"/>
              <a:t>	                          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endParaRPr lang="en-US" sz="1800" i="1" kern="0" dirty="0"/>
          </a:p>
          <a:p>
            <a:pPr marL="0" indent="0">
              <a:lnSpc>
                <a:spcPts val="1200"/>
              </a:lnSpc>
              <a:spcBef>
                <a:spcPts val="0"/>
              </a:spcBef>
              <a:buFont typeface="System Font Regular"/>
              <a:buNone/>
            </a:pPr>
            <a:r>
              <a:rPr lang="en-US" sz="1800" i="1" kern="0" dirty="0"/>
              <a:t>    s</a:t>
            </a:r>
            <a:r>
              <a:rPr lang="en-US" sz="1800" kern="0" baseline="-25000" dirty="0"/>
              <a:t>0 </a:t>
            </a:r>
            <a:r>
              <a:rPr lang="en-US" sz="1800" kern="0" dirty="0"/>
              <a:t>—––––→ … ––→ …  ––––––→ 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baseline="-25000" dirty="0"/>
              <a:t> </a:t>
            </a:r>
            <a:r>
              <a:rPr lang="en-US" sz="1800" kern="0" dirty="0">
                <a:solidFill>
                  <a:srgbClr val="C00000"/>
                </a:solidFill>
              </a:rPr>
              <a:t>—––––––––––––––––––––––––––––→ 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 </a:t>
            </a:r>
            <a:endParaRPr lang="en-US" sz="1800" i="1" kern="0" baseline="-25000" dirty="0">
              <a:solidFill>
                <a:srgbClr val="C00000"/>
              </a:solidFill>
            </a:endParaRPr>
          </a:p>
          <a:p>
            <a:pPr marL="0" indent="0">
              <a:spcBef>
                <a:spcPts val="1200"/>
              </a:spcBef>
              <a:buFont typeface="System Font Regular"/>
              <a:buNone/>
            </a:pPr>
            <a:r>
              <a:rPr lang="en-US" sz="1800" i="1" kern="0" baseline="-25000" dirty="0"/>
              <a:t>  </a:t>
            </a:r>
            <a:r>
              <a:rPr lang="en-US" sz="1800" i="1" kern="0" dirty="0"/>
              <a:t>f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</a:t>
            </a:r>
            <a:r>
              <a:rPr lang="en-US" sz="1800" i="1" kern="0" dirty="0"/>
              <a:t>		           f</a:t>
            </a:r>
            <a:r>
              <a:rPr lang="en-US" sz="1800" kern="0" dirty="0"/>
              <a:t>(𝜈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  <a:r>
              <a:rPr lang="en-US" sz="1800" kern="0" baseline="-25000" dirty="0"/>
              <a:t>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                    </a:t>
            </a:r>
            <a:r>
              <a:rPr lang="en-US" sz="1800" i="1" kern="0" dirty="0"/>
              <a:t>f</a:t>
            </a:r>
            <a:r>
              <a:rPr lang="en-US" sz="1800" kern="0" dirty="0"/>
              <a:t>(</a:t>
            </a:r>
            <a:r>
              <a:rPr lang="en-US" sz="1800" kern="0" dirty="0">
                <a:solidFill>
                  <a:srgbClr val="C00000"/>
                </a:solidFill>
              </a:rPr>
              <a:t>𝜈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  <a:r>
              <a:rPr lang="en-US" sz="1800" kern="0" baseline="-25000" dirty="0"/>
              <a:t>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,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</a:p>
          <a:p>
            <a:pPr marL="0" indent="0">
              <a:buNone/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min{</a:t>
            </a:r>
            <a:r>
              <a:rPr lang="en-US" sz="1800" i="1" kern="0" dirty="0"/>
              <a:t>c</a:t>
            </a:r>
            <a:r>
              <a:rPr lang="en-US" sz="1800" kern="0" baseline="-25000" dirty="0"/>
              <a:t>1</a:t>
            </a:r>
            <a:r>
              <a:rPr lang="en-US" sz="1800" kern="0" dirty="0"/>
              <a:t>+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1</a:t>
            </a:r>
            <a:r>
              <a:rPr lang="en-US" sz="1800" kern="0" dirty="0"/>
              <a:t>), </a:t>
            </a:r>
            <a:r>
              <a:rPr lang="en-US" sz="1800" i="1" kern="0" dirty="0"/>
              <a:t>c′</a:t>
            </a:r>
            <a:r>
              <a:rPr lang="en-US" sz="1800" kern="0" baseline="-25000" dirty="0"/>
              <a:t>1</a:t>
            </a:r>
            <a:r>
              <a:rPr lang="en-US" sz="1800" kern="0" dirty="0"/>
              <a:t>+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baseline="-25000" dirty="0"/>
              <a:t>1</a:t>
            </a:r>
            <a:r>
              <a:rPr lang="en-US" sz="1800" kern="0" dirty="0"/>
              <a:t>)} </a:t>
            </a:r>
            <a:r>
              <a:rPr lang="en-US" sz="1800" i="1" kern="0" dirty="0"/>
              <a:t>    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 = min{</a:t>
            </a:r>
            <a:r>
              <a:rPr lang="en-US" sz="1800" i="1" kern="0" dirty="0">
                <a:solidFill>
                  <a:srgbClr val="C00000"/>
                </a:solidFill>
              </a:rPr>
              <a:t>c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n+</a:t>
            </a:r>
            <a:r>
              <a:rPr lang="en-US" sz="1800" kern="0" baseline="-25000" dirty="0">
                <a:solidFill>
                  <a:srgbClr val="C00000"/>
                </a:solidFill>
              </a:rPr>
              <a:t>1</a:t>
            </a:r>
            <a:r>
              <a:rPr lang="en-US" sz="1800" kern="0" dirty="0"/>
              <a:t>+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n+</a:t>
            </a:r>
            <a:r>
              <a:rPr lang="en-US" sz="1800" kern="0" baseline="-25000" dirty="0">
                <a:solidFill>
                  <a:srgbClr val="C00000"/>
                </a:solidFill>
              </a:rPr>
              <a:t>1</a:t>
            </a:r>
            <a:r>
              <a:rPr lang="en-US" sz="1800" kern="0" dirty="0"/>
              <a:t>), </a:t>
            </a:r>
            <a:r>
              <a:rPr lang="en-US" sz="1800" i="1" kern="0" dirty="0">
                <a:solidFill>
                  <a:srgbClr val="C00000"/>
                </a:solidFill>
              </a:rPr>
              <a:t>c′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n+</a:t>
            </a:r>
            <a:r>
              <a:rPr lang="en-US" sz="1800" kern="0" baseline="-25000" dirty="0">
                <a:solidFill>
                  <a:srgbClr val="C00000"/>
                </a:solidFill>
              </a:rPr>
              <a:t>1</a:t>
            </a:r>
            <a:r>
              <a:rPr lang="en-US" sz="1800" kern="0" dirty="0"/>
              <a:t>+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s′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n+</a:t>
            </a:r>
            <a:r>
              <a:rPr lang="en-US" sz="1800" kern="0" baseline="-25000" dirty="0">
                <a:solidFill>
                  <a:srgbClr val="C00000"/>
                </a:solidFill>
              </a:rPr>
              <a:t>1</a:t>
            </a:r>
            <a:r>
              <a:rPr lang="en-US" sz="1800" kern="0" dirty="0"/>
              <a:t>)}   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 =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i="1" kern="0" dirty="0"/>
              <a:t>        </a:t>
            </a:r>
            <a:r>
              <a:rPr lang="en-US" sz="1800" kern="0" dirty="0"/>
              <a:t> = cost(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)</a:t>
            </a:r>
            <a:r>
              <a:rPr lang="en-US" sz="1800" i="1" kern="0" dirty="0"/>
              <a:t>+V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1</a:t>
            </a:r>
            <a:r>
              <a:rPr lang="en-US" sz="1800" kern="0" dirty="0"/>
              <a:t>)                              </a:t>
            </a:r>
            <a:r>
              <a:rPr lang="en-US" sz="1800" kern="0" baseline="-25000" dirty="0"/>
              <a:t>  </a:t>
            </a:r>
            <a:r>
              <a:rPr lang="en-US" sz="1800" kern="0" dirty="0"/>
              <a:t>= cost(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)+</a:t>
            </a: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  <a:br>
              <a:rPr lang="en-US" sz="1800" kern="0" dirty="0"/>
            </a:br>
            <a:r>
              <a:rPr lang="en-US" sz="1800" kern="0" dirty="0"/>
              <a:t>         =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,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	  </a:t>
            </a:r>
            <a:r>
              <a:rPr lang="en-US" sz="1800" kern="0" baseline="-25000" dirty="0"/>
              <a:t> </a:t>
            </a:r>
            <a:r>
              <a:rPr lang="en-US" sz="1800" kern="0" dirty="0"/>
              <a:t>= cost(⟨</a:t>
            </a:r>
            <a:r>
              <a:rPr lang="en-US" sz="1800" i="1" kern="0" dirty="0">
                <a:solidFill>
                  <a:srgbClr val="C00000"/>
                </a:solidFill>
              </a:rPr>
              <a:t>a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⟩)</a:t>
            </a:r>
            <a:r>
              <a:rPr lang="en-US" sz="1800" kern="0" dirty="0">
                <a:solidFill>
                  <a:srgbClr val="C00000"/>
                </a:solidFill>
              </a:rPr>
              <a:t> </a:t>
            </a:r>
            <a:r>
              <a:rPr lang="en-US" sz="1800" kern="0" dirty="0"/>
              <a:t>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>
                <a:solidFill>
                  <a:srgbClr val="C00000"/>
                </a:solidFill>
              </a:rPr>
              <a:t>s</a:t>
            </a:r>
            <a:r>
              <a:rPr lang="en-US" sz="1800" i="1" kern="0" baseline="-25000" dirty="0">
                <a:solidFill>
                  <a:srgbClr val="C00000"/>
                </a:solidFill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</a:rPr>
              <a:t>+1</a:t>
            </a:r>
            <a:r>
              <a:rPr lang="en-US" sz="1800" kern="0" dirty="0"/>
              <a:t>)</a:t>
            </a:r>
            <a:endParaRPr lang="en-US" sz="1800" kern="0" baseline="-250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98BE7CE-DA6F-4230-0823-3B4B2B410CE0}"/>
              </a:ext>
            </a:extLst>
          </p:cNvPr>
          <p:cNvCxnSpPr>
            <a:cxnSpLocks/>
          </p:cNvCxnSpPr>
          <p:nvPr/>
        </p:nvCxnSpPr>
        <p:spPr>
          <a:xfrm flipV="1">
            <a:off x="1658056" y="1228325"/>
            <a:ext cx="741445" cy="574232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D822526-A570-1038-8C6F-009F7D704B0D}"/>
              </a:ext>
            </a:extLst>
          </p:cNvPr>
          <p:cNvSpPr txBox="1"/>
          <p:nvPr/>
        </p:nvSpPr>
        <p:spPr>
          <a:xfrm>
            <a:off x="1813238" y="1078039"/>
            <a:ext cx="435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a</a:t>
            </a:r>
            <a:r>
              <a:rPr lang="en-US" sz="1800" kern="0" dirty="0">
                <a:latin typeface="Times New Roman" panose="02020603050405020304" pitchFamily="18" charset="0"/>
              </a:rPr>
              <a:t>′</a:t>
            </a:r>
            <a:r>
              <a:rPr lang="en-US" sz="1800" kern="0" baseline="-25000" dirty="0">
                <a:latin typeface="Times New Roman" panose="02020603050405020304" pitchFamily="18" charset="0"/>
              </a:rPr>
              <a:t>1</a:t>
            </a:r>
            <a:endParaRPr lang="en-US">
              <a:latin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575442-D9A3-9D79-E40B-8D13356BB6BF}"/>
              </a:ext>
            </a:extLst>
          </p:cNvPr>
          <p:cNvCxnSpPr>
            <a:cxnSpLocks/>
          </p:cNvCxnSpPr>
          <p:nvPr/>
        </p:nvCxnSpPr>
        <p:spPr>
          <a:xfrm flipV="1">
            <a:off x="4937410" y="1269440"/>
            <a:ext cx="779437" cy="508527"/>
          </a:xfrm>
          <a:prstGeom prst="straightConnector1">
            <a:avLst/>
          </a:prstGeom>
          <a:ln w="9525">
            <a:solidFill>
              <a:srgbClr val="C00000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DCE0A7-F4A9-7A6C-AB08-6011CB2A3820}"/>
              </a:ext>
            </a:extLst>
          </p:cNvPr>
          <p:cNvSpPr txBox="1"/>
          <p:nvPr/>
        </p:nvSpPr>
        <p:spPr>
          <a:xfrm>
            <a:off x="5005872" y="1073266"/>
            <a:ext cx="74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′</a:t>
            </a:r>
            <a:r>
              <a:rPr lang="en-US" sz="1800" i="1" kern="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n</a:t>
            </a:r>
            <a:r>
              <a:rPr lang="en-US" sz="1800" kern="0" baseline="-25000" dirty="0">
                <a:solidFill>
                  <a:srgbClr val="C00000"/>
                </a:solidFill>
                <a:latin typeface="Times New Roman" panose="02020603050405020304" pitchFamily="18" charset="0"/>
              </a:rPr>
              <a:t>+1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77B491-4DB3-2553-8964-3F84D37E1B7F}"/>
              </a:ext>
            </a:extLst>
          </p:cNvPr>
          <p:cNvSpPr txBox="1">
            <a:spLocks/>
          </p:cNvSpPr>
          <p:nvPr/>
        </p:nvSpPr>
        <p:spPr bwMode="auto">
          <a:xfrm>
            <a:off x="352169" y="3625174"/>
            <a:ext cx="6407858" cy="313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At each iteration, A* chooses frontier node with smallest </a:t>
            </a:r>
            <a:r>
              <a:rPr lang="en-US" sz="1800" i="1" kern="0" dirty="0"/>
              <a:t>f </a:t>
            </a:r>
            <a:r>
              <a:rPr lang="en-US" sz="1800" kern="0" dirty="0"/>
              <a:t>value</a:t>
            </a:r>
          </a:p>
          <a:p>
            <a:pPr marL="349250" lvl="1" indent="0">
              <a:buNone/>
            </a:pPr>
            <a:r>
              <a:rPr lang="en-US" sz="1800" kern="0" dirty="0"/>
              <a:t>= frontier node with min cost(⟨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)</a:t>
            </a:r>
          </a:p>
          <a:p>
            <a:r>
              <a:rPr lang="en-US" sz="1800" kern="0" dirty="0"/>
              <a:t>For </a:t>
            </a:r>
            <a:r>
              <a:rPr lang="en-US" sz="1800" i="1" kern="0" dirty="0"/>
              <a:t>i</a:t>
            </a:r>
            <a:r>
              <a:rPr lang="en-US" sz="1800" kern="0" dirty="0"/>
              <a:t> = 1, …, </a:t>
            </a:r>
            <a:r>
              <a:rPr lang="en-US" sz="1800" i="1" kern="0" dirty="0"/>
              <a:t>n</a:t>
            </a:r>
            <a:r>
              <a:rPr lang="en-US" sz="1800" kern="0" dirty="0"/>
              <a:t>, let</a:t>
            </a:r>
          </a:p>
          <a:p>
            <a:pPr marL="349250" lvl="1" indent="0">
              <a:buNone/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) = min[(cost of path from 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i="1" kern="0" dirty="0"/>
              <a:t> </a:t>
            </a:r>
            <a:r>
              <a:rPr lang="en-US" sz="1800" kern="0" dirty="0"/>
              <a:t>to frontier)</a:t>
            </a:r>
            <a:r>
              <a:rPr lang="en-US" sz="1800" kern="0" baseline="-25000" dirty="0"/>
              <a:t> </a:t>
            </a:r>
            <a:r>
              <a:rPr lang="en-US" sz="1800" kern="0" dirty="0"/>
              <a:t>+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h</a:t>
            </a:r>
            <a:r>
              <a:rPr lang="en-US" sz="1800" kern="0" dirty="0"/>
              <a:t>(frontier state)]</a:t>
            </a:r>
          </a:p>
          <a:p>
            <a:pPr marL="690562" lvl="2" indent="0">
              <a:buNone/>
            </a:pPr>
            <a:r>
              <a:rPr lang="en-US" sz="1800" kern="0" dirty="0"/>
              <a:t> </a:t>
            </a:r>
            <a:r>
              <a:rPr lang="en-US" sz="1800" kern="0" baseline="-25000" dirty="0"/>
              <a:t>  </a:t>
            </a:r>
            <a:r>
              <a:rPr lang="en-US" sz="1800" kern="0" dirty="0"/>
              <a:t>= cost(⟨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i+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⟩) + </a:t>
            </a:r>
            <a:r>
              <a:rPr lang="en-US" sz="1800" i="1" kern="0" dirty="0"/>
              <a:t>h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i</a:t>
            </a:r>
            <a:r>
              <a:rPr lang="en-US" sz="1800" kern="0" dirty="0"/>
              <a:t>)</a:t>
            </a:r>
          </a:p>
          <a:p>
            <a:r>
              <a:rPr lang="en-US" sz="1800" kern="0" dirty="0"/>
              <a:t>Can do A* search with either </a:t>
            </a:r>
            <a:r>
              <a:rPr lang="en-US" sz="1800" i="1" kern="0" dirty="0"/>
              <a:t>f</a:t>
            </a:r>
            <a:r>
              <a:rPr lang="en-US" sz="1800" kern="0" dirty="0"/>
              <a:t> or </a:t>
            </a:r>
            <a:r>
              <a:rPr lang="en-US" sz="1800" i="1" kern="0" dirty="0"/>
              <a:t>V</a:t>
            </a:r>
          </a:p>
          <a:p>
            <a:r>
              <a:rPr lang="en-US" sz="1800" kern="0" dirty="0"/>
              <a:t>Make ⟨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</a:t>
            </a:r>
            <a:r>
              <a:rPr lang="en-US" sz="1800" i="1" kern="0" dirty="0"/>
              <a:t>…</a:t>
            </a:r>
            <a:r>
              <a:rPr lang="en-US" sz="1800" kern="0" dirty="0"/>
              <a:t>,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r>
              <a:rPr lang="en-US" sz="1800" kern="0" dirty="0"/>
              <a:t>⟩ a policy:</a:t>
            </a:r>
          </a:p>
          <a:p>
            <a:pPr lvl="1"/>
            <a:r>
              <a:rPr lang="en-US" sz="1800" kern="0" dirty="0"/>
              <a:t>π(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1</a:t>
            </a:r>
            <a:r>
              <a:rPr lang="en-US" sz="1800" kern="0" dirty="0"/>
              <a:t>, π(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1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kern="0" baseline="-25000" dirty="0"/>
              <a:t>2</a:t>
            </a:r>
            <a:r>
              <a:rPr lang="en-US" sz="1800" kern="0" dirty="0"/>
              <a:t>, …,  π(</a:t>
            </a:r>
            <a:r>
              <a:rPr lang="en-US" sz="1800" i="1" kern="0" dirty="0"/>
              <a:t>s</a:t>
            </a:r>
            <a:r>
              <a:rPr lang="en-US" sz="1800" i="1" kern="0" baseline="-25000" dirty="0"/>
              <a:t>n–</a:t>
            </a:r>
            <a:r>
              <a:rPr lang="en-US" sz="1800" kern="0" baseline="-25000" dirty="0"/>
              <a:t>1</a:t>
            </a:r>
            <a:r>
              <a:rPr lang="en-US" sz="1800" kern="0" dirty="0"/>
              <a:t>) = </a:t>
            </a:r>
            <a:r>
              <a:rPr lang="en-US" sz="1800" i="1" kern="0" dirty="0"/>
              <a:t>a</a:t>
            </a:r>
            <a:r>
              <a:rPr lang="en-US" sz="1800" i="1" kern="0" baseline="-25000" dirty="0"/>
              <a:t>n</a:t>
            </a:r>
            <a:endParaRPr lang="en-US" sz="1800" kern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A7D640-B501-9F5E-20BB-4B9F8C219EB6}"/>
              </a:ext>
            </a:extLst>
          </p:cNvPr>
          <p:cNvSpPr txBox="1">
            <a:spLocks/>
          </p:cNvSpPr>
          <p:nvPr/>
        </p:nvSpPr>
        <p:spPr bwMode="auto">
          <a:xfrm>
            <a:off x="6890655" y="3567399"/>
            <a:ext cx="4833259" cy="3210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800" b="1" kern="0" dirty="0"/>
              <a:t>while</a:t>
            </a:r>
            <a:r>
              <a:rPr lang="en-US" sz="1800" kern="0" dirty="0"/>
              <a:t> </a:t>
            </a:r>
            <a:r>
              <a:rPr lang="en-US" sz="1800" kern="0" dirty="0">
                <a:latin typeface="Calibri" panose="020F0502020204030204" pitchFamily="34" charset="0"/>
              </a:rPr>
              <a:t>True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</a:p>
          <a:p>
            <a:pPr lvl="1">
              <a:spcBef>
                <a:spcPts val="300"/>
              </a:spcBef>
            </a:pPr>
            <a:r>
              <a:rPr lang="en-US" sz="1800" kern="0" dirty="0"/>
              <a:t>starting at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 </a:t>
            </a:r>
            <a:r>
              <a:rPr lang="en-US" sz="1800" kern="0" dirty="0"/>
              <a:t>, follow π to a frontier state </a:t>
            </a:r>
            <a:r>
              <a:rPr lang="en-US" sz="1800" i="1" kern="0" dirty="0"/>
              <a:t>s</a:t>
            </a:r>
            <a:endParaRPr lang="en-US" sz="1800" kern="0" baseline="30000" dirty="0"/>
          </a:p>
          <a:p>
            <a:pPr lvl="1">
              <a:spcBef>
                <a:spcPts val="300"/>
              </a:spcBef>
            </a:pPr>
            <a:r>
              <a:rPr lang="en-US" sz="1800" b="1" kern="0" dirty="0"/>
              <a:t>if </a:t>
            </a:r>
            <a:r>
              <a:rPr lang="en-US" sz="1800" i="1" kern="0" dirty="0"/>
              <a:t>s</a:t>
            </a:r>
            <a:r>
              <a:rPr lang="en-US" sz="1800" kern="0" dirty="0"/>
              <a:t> is a goal </a:t>
            </a:r>
            <a:r>
              <a:rPr lang="en-US" sz="1800" b="1" kern="0" dirty="0"/>
              <a:t>then return </a:t>
            </a:r>
            <a:r>
              <a:rPr lang="en-US" sz="1800" kern="0" dirty="0"/>
              <a:t>π</a:t>
            </a:r>
          </a:p>
          <a:p>
            <a:pPr lvl="1">
              <a:spcBef>
                <a:spcPts val="300"/>
              </a:spcBef>
            </a:pPr>
            <a:r>
              <a:rPr lang="en-US" sz="1800" kern="0" dirty="0"/>
              <a:t>expand </a:t>
            </a:r>
            <a:r>
              <a:rPr lang="en-US" sz="1800" i="1" kern="0" dirty="0"/>
              <a:t>s</a:t>
            </a:r>
            <a:endParaRPr lang="en-US" sz="1800" i="1" kern="0" baseline="30000" dirty="0"/>
          </a:p>
          <a:p>
            <a:pPr lvl="1">
              <a:spcBef>
                <a:spcPts val="300"/>
              </a:spcBef>
            </a:pPr>
            <a:r>
              <a:rPr lang="en-US" sz="1800" kern="0" dirty="0"/>
              <a:t>do A*’s usual pruning</a:t>
            </a:r>
            <a:endParaRPr lang="en-US" sz="1800" i="1" kern="0" baseline="-25000" dirty="0"/>
          </a:p>
          <a:p>
            <a:pPr lvl="1">
              <a:spcBef>
                <a:spcPts val="300"/>
              </a:spcBef>
            </a:pPr>
            <a:r>
              <a:rPr lang="en-US" sz="1800" b="1" kern="0" dirty="0"/>
              <a:t>for each </a:t>
            </a:r>
            <a:r>
              <a:rPr lang="en-US" sz="1800" i="1" kern="0" dirty="0"/>
              <a:t>s′ </a:t>
            </a:r>
            <a:r>
              <a:rPr lang="en-US" sz="1800" kern="0" dirty="0"/>
              <a:t>on the path from </a:t>
            </a:r>
            <a:r>
              <a:rPr lang="en-US" sz="1800" i="1" kern="0" dirty="0"/>
              <a:t>s </a:t>
            </a:r>
            <a:r>
              <a:rPr lang="en-US" sz="1800" kern="0" dirty="0"/>
              <a:t>back to </a:t>
            </a:r>
            <a:r>
              <a:rPr lang="en-US" sz="1800" i="1" kern="0" dirty="0"/>
              <a:t>s</a:t>
            </a:r>
            <a:r>
              <a:rPr lang="en-US" sz="1800" kern="0" baseline="-25000" dirty="0"/>
              <a:t>0</a:t>
            </a:r>
            <a:r>
              <a:rPr lang="en-US" sz="1800" kern="0" dirty="0"/>
              <a:t> </a:t>
            </a:r>
            <a:r>
              <a:rPr lang="en-US" sz="1800" b="1" kern="0" dirty="0"/>
              <a:t>do</a:t>
            </a:r>
          </a:p>
          <a:p>
            <a:pPr lvl="2">
              <a:spcBef>
                <a:spcPts val="300"/>
              </a:spcBef>
            </a:pPr>
            <a:r>
              <a:rPr lang="en-US" sz="1800" b="1" kern="0" dirty="0"/>
              <a:t>for each </a:t>
            </a:r>
            <a:r>
              <a:rPr lang="en-US" sz="1800" i="1" kern="0" dirty="0"/>
              <a:t>a</a:t>
            </a:r>
            <a:r>
              <a:rPr lang="en-US" sz="1800" kern="0" dirty="0"/>
              <a:t> ∈ </a:t>
            </a:r>
            <a:r>
              <a:rPr lang="en-US" sz="1800" i="1" kern="0" dirty="0"/>
              <a:t>Applicable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) </a:t>
            </a:r>
            <a:r>
              <a:rPr lang="en-US" sz="1800" b="1" kern="0" dirty="0"/>
              <a:t>do</a:t>
            </a:r>
          </a:p>
          <a:p>
            <a:pPr lvl="3">
              <a:spcBef>
                <a:spcPts val="300"/>
              </a:spcBef>
            </a:pP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= cost(</a:t>
            </a:r>
            <a:r>
              <a:rPr lang="en-US" sz="1800" i="1" kern="0" dirty="0"/>
              <a:t>a</a:t>
            </a:r>
            <a:r>
              <a:rPr lang="en-US" sz="1800" kern="0" dirty="0"/>
              <a:t>) + </a:t>
            </a:r>
            <a:r>
              <a:rPr lang="en-US" sz="1800" i="1" kern="0" dirty="0"/>
              <a:t>V</a:t>
            </a:r>
            <a:r>
              <a:rPr lang="en-US" sz="1800" kern="0" dirty="0"/>
              <a:t>(γ(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i="1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))</a:t>
            </a:r>
          </a:p>
          <a:p>
            <a:pPr lvl="3">
              <a:spcBef>
                <a:spcPts val="300"/>
              </a:spcBef>
            </a:pPr>
            <a:r>
              <a:rPr lang="en-US" sz="1800" i="1" kern="0" dirty="0"/>
              <a:t>V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) = min</a:t>
            </a:r>
            <a:r>
              <a:rPr lang="en-US" sz="1800" i="1" kern="0" baseline="-25000" dirty="0"/>
              <a:t>a</a:t>
            </a:r>
            <a:r>
              <a:rPr lang="en-US" sz="1800" kern="0" dirty="0"/>
              <a:t> </a:t>
            </a: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</a:t>
            </a:r>
          </a:p>
          <a:p>
            <a:pPr lvl="3">
              <a:spcBef>
                <a:spcPts val="300"/>
              </a:spcBef>
            </a:pPr>
            <a:r>
              <a:rPr lang="en-US" sz="1800" kern="0" dirty="0"/>
              <a:t>π(</a:t>
            </a:r>
            <a:r>
              <a:rPr lang="en-US" sz="1800" i="1" kern="0" dirty="0"/>
              <a:t>s′</a:t>
            </a:r>
            <a:r>
              <a:rPr lang="en-US" sz="1800" kern="0" dirty="0"/>
              <a:t>) = argmin</a:t>
            </a:r>
            <a:r>
              <a:rPr lang="en-US" sz="1800" i="1" kern="0" baseline="-25000" dirty="0"/>
              <a:t>a</a:t>
            </a:r>
            <a:r>
              <a:rPr lang="en-US" sz="1800" kern="0" dirty="0"/>
              <a:t> </a:t>
            </a:r>
            <a:r>
              <a:rPr lang="en-US" sz="1800" i="1" kern="0" dirty="0"/>
              <a:t>Q</a:t>
            </a:r>
            <a:r>
              <a:rPr lang="en-US" sz="1800" kern="0" dirty="0"/>
              <a:t>(</a:t>
            </a:r>
            <a:r>
              <a:rPr lang="en-US" sz="1800" i="1" kern="0" dirty="0"/>
              <a:t>s′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636598-3A70-8141-E3E3-9CC0A63C8F07}"/>
              </a:ext>
            </a:extLst>
          </p:cNvPr>
          <p:cNvCxnSpPr>
            <a:cxnSpLocks/>
          </p:cNvCxnSpPr>
          <p:nvPr/>
        </p:nvCxnSpPr>
        <p:spPr>
          <a:xfrm flipH="1">
            <a:off x="11321143" y="3565073"/>
            <a:ext cx="36285" cy="383266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844346-1B43-1EAE-1371-54E89DBFCFCB}"/>
              </a:ext>
            </a:extLst>
          </p:cNvPr>
          <p:cNvSpPr txBox="1"/>
          <p:nvPr/>
        </p:nvSpPr>
        <p:spPr>
          <a:xfrm>
            <a:off x="10493609" y="2978843"/>
            <a:ext cx="1561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frontier state </a:t>
            </a:r>
            <a:br>
              <a:rPr lang="en-US" sz="1800" i="1" kern="0" dirty="0">
                <a:latin typeface="Times New Roman" panose="02020603050405020304" pitchFamily="18" charset="0"/>
              </a:rPr>
            </a:br>
            <a:r>
              <a:rPr lang="en-US" sz="1800" i="1" kern="0" dirty="0">
                <a:latin typeface="Times New Roman" panose="02020603050405020304" pitchFamily="18" charset="0"/>
              </a:rPr>
              <a:t>with smallest f</a:t>
            </a:r>
            <a:endParaRPr lang="en-US">
              <a:latin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FBF095-D827-7EB6-4217-4BF35D0374A2}"/>
              </a:ext>
            </a:extLst>
          </p:cNvPr>
          <p:cNvCxnSpPr>
            <a:cxnSpLocks/>
          </p:cNvCxnSpPr>
          <p:nvPr/>
        </p:nvCxnSpPr>
        <p:spPr>
          <a:xfrm flipV="1">
            <a:off x="7119257" y="5487060"/>
            <a:ext cx="444504" cy="347683"/>
          </a:xfrm>
          <a:prstGeom prst="straightConnector1">
            <a:avLst/>
          </a:prstGeom>
          <a:ln w="9525">
            <a:solidFill>
              <a:schemeClr val="tx1"/>
            </a:solidFill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ACCC42-F96F-4237-7E2F-82C280282209}"/>
              </a:ext>
            </a:extLst>
          </p:cNvPr>
          <p:cNvSpPr txBox="1"/>
          <p:nvPr/>
        </p:nvSpPr>
        <p:spPr>
          <a:xfrm>
            <a:off x="6245372" y="5776968"/>
            <a:ext cx="1029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0" dirty="0">
                <a:latin typeface="Times New Roman" panose="02020603050405020304" pitchFamily="18" charset="0"/>
              </a:rPr>
              <a:t>Bellman update</a:t>
            </a:r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30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CFB2-6F0E-574A-9A17-A15012B57A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7218" y="1191560"/>
            <a:ext cx="8612442" cy="482603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/>
              </a:rPr>
              <a:t>Stochastic Shortest Path (SSP)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problem:</a:t>
            </a:r>
            <a:br>
              <a:rPr lang="en-US" dirty="0">
                <a:latin typeface="Times New Roman" panose="02020603050405020304" pitchFamily="18" charset="0"/>
                <a:cs typeface="Times New Roman"/>
              </a:rPr>
            </a:br>
            <a:r>
              <a:rPr lang="en-US" dirty="0">
                <a:latin typeface="Times New Roman" panose="02020603050405020304" pitchFamily="18" charset="0"/>
                <a:cs typeface="Times New Roman"/>
              </a:rPr>
              <a:t>an MDP problem </a:t>
            </a:r>
            <a:r>
              <a:rPr lang="en-US" i="1" dirty="0"/>
              <a:t>P</a:t>
            </a:r>
            <a:r>
              <a:rPr lang="en-US" dirty="0"/>
              <a:t> = (Σ, 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i="1" baseline="-25000" dirty="0"/>
              <a:t>g</a:t>
            </a:r>
            <a:r>
              <a:rPr lang="en-US" dirty="0"/>
              <a:t>) such that</a:t>
            </a:r>
          </a:p>
          <a:p>
            <a:pPr lvl="1">
              <a:spcBef>
                <a:spcPts val="300"/>
              </a:spcBef>
            </a:pPr>
            <a:r>
              <a:rPr lang="en-US" kern="0" dirty="0">
                <a:cs typeface="Times New Roman"/>
              </a:rPr>
              <a:t>there is at least one safe solution</a:t>
            </a:r>
          </a:p>
          <a:p>
            <a:pPr lvl="1">
              <a:spcBef>
                <a:spcPts val="300"/>
              </a:spcBef>
            </a:pPr>
            <a:r>
              <a:rPr lang="en-US" kern="0" dirty="0">
                <a:cs typeface="Times New Roman"/>
              </a:rPr>
              <a:t>cost(</a:t>
            </a:r>
            <a:r>
              <a:rPr lang="en-US" i="1" kern="0" dirty="0" err="1">
                <a:cs typeface="Times New Roman"/>
              </a:rPr>
              <a:t>s,a,s′</a:t>
            </a:r>
            <a:r>
              <a:rPr lang="en-US" kern="0" dirty="0">
                <a:cs typeface="Times New Roman"/>
              </a:rPr>
              <a:t>) is always &gt; 0</a:t>
            </a:r>
            <a:endParaRPr lang="en-US" i="1" baseline="-25000" dirty="0">
              <a:latin typeface="Times New Roman" panose="02020603050405020304" pitchFamily="18" charset="0"/>
            </a:endParaRPr>
          </a:p>
          <a:p>
            <a:pPr lvl="1"/>
            <a:endParaRPr lang="en-US" dirty="0"/>
          </a:p>
          <a:p>
            <a:pPr>
              <a:tabLst>
                <a:tab pos="1304925" algn="l"/>
                <a:tab pos="4622800" algn="l"/>
              </a:tabLst>
            </a:pPr>
            <a:r>
              <a:rPr lang="en-US" dirty="0">
                <a:latin typeface="Times New Roman" charset="0"/>
                <a:cs typeface="Times New Roman"/>
              </a:rPr>
              <a:t>Let </a:t>
            </a:r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baseline="30000" dirty="0">
                <a:latin typeface="Times New Roman" charset="0"/>
                <a:cs typeface="Times New Roman"/>
              </a:rPr>
              <a:t>*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>
                <a:latin typeface="Times New Roman" charset="0"/>
                <a:cs typeface="Times New Roman"/>
              </a:rPr>
              <a:t>) = expected cost of an optimal safe solution</a:t>
            </a:r>
            <a:br>
              <a:rPr lang="en-US" dirty="0">
                <a:latin typeface="Times New Roman" charset="0"/>
                <a:cs typeface="Times New Roman"/>
              </a:rPr>
            </a:br>
            <a:endParaRPr lang="en-US" dirty="0">
              <a:latin typeface="Times New Roman" charset="0"/>
              <a:cs typeface="Times New Roman"/>
            </a:endParaRPr>
          </a:p>
          <a:p>
            <a:pPr>
              <a:tabLst>
                <a:tab pos="1304925" algn="l"/>
                <a:tab pos="4622800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Optimality principle </a:t>
            </a:r>
            <a:r>
              <a:rPr lang="en-US" dirty="0">
                <a:latin typeface="Times New Roman" charset="0"/>
                <a:ea typeface="Times New Roman"/>
              </a:rPr>
              <a:t>(Bellman’s theorem)</a:t>
            </a:r>
            <a:br>
              <a:rPr lang="en-US" dirty="0">
                <a:latin typeface="Times New Roman" charset="0"/>
                <a:ea typeface="Times New Roman"/>
              </a:rPr>
            </a:br>
            <a:endParaRPr lang="en-US" baseline="-25000" dirty="0">
              <a:latin typeface="Times New Roman" charset="0"/>
              <a:ea typeface="Times New Roman"/>
            </a:endParaRPr>
          </a:p>
          <a:p>
            <a:pPr marL="396875" lvl="1" indent="0">
              <a:buNone/>
              <a:tabLst>
                <a:tab pos="1304925" algn="l"/>
                <a:tab pos="4622800" algn="l"/>
              </a:tabLst>
            </a:pP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*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	  </a:t>
            </a:r>
            <a:r>
              <a:rPr lang="en-US" dirty="0">
                <a:latin typeface="Times New Roman" charset="0"/>
                <a:ea typeface="Times New Roman"/>
              </a:rPr>
              <a:t>0,  if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 is a goal</a:t>
            </a:r>
          </a:p>
          <a:p>
            <a:pPr marL="396875" lvl="1" indent="0">
              <a:spcBef>
                <a:spcPts val="0"/>
              </a:spcBef>
              <a:buNone/>
              <a:tabLst>
                <a:tab pos="1304925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</a:rPr>
              <a:t>	  </a:t>
            </a:r>
            <a:r>
              <a:rPr lang="en-US" dirty="0" err="1">
                <a:latin typeface="Times New Roman" charset="0"/>
                <a:ea typeface="Times New Roman"/>
                <a:cs typeface="Times New Roman"/>
                <a:sym typeface="Symbol" charset="0"/>
              </a:rPr>
              <a:t>min</a:t>
            </a:r>
            <a:r>
              <a:rPr lang="en-US" i="1" baseline="-25000" dirty="0" err="1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baseline="-25000" dirty="0" err="1"/>
              <a:t>Applicable</a:t>
            </a:r>
            <a:r>
              <a:rPr lang="en-US" baseline="-25000" dirty="0"/>
              <a:t>(</a:t>
            </a:r>
            <a:r>
              <a:rPr lang="en-US" i="1" baseline="-25000" dirty="0"/>
              <a:t>s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i="1" baseline="-25000" dirty="0">
                <a:latin typeface="Times New Roman" charset="0"/>
                <a:ea typeface="Times New Roman"/>
              </a:rPr>
              <a:t>s</a:t>
            </a:r>
            <a:r>
              <a:rPr lang="en-US" baseline="-25000" dirty="0"/>
              <a:t>′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l-GR" baseline="-25000" dirty="0"/>
              <a:t>γ</a:t>
            </a:r>
            <a:r>
              <a:rPr lang="en-US" baseline="-25000" dirty="0">
                <a:latin typeface="Times New Roman" charset="0"/>
                <a:cs typeface="Times New Roman"/>
              </a:rPr>
              <a:t>(</a:t>
            </a:r>
            <a:r>
              <a:rPr lang="en-US" i="1" baseline="-25000" dirty="0" err="1"/>
              <a:t>s</a:t>
            </a:r>
            <a:r>
              <a:rPr lang="en-US" baseline="-25000" dirty="0" err="1"/>
              <a:t>,</a:t>
            </a:r>
            <a:r>
              <a:rPr lang="en-US" i="1" baseline="-25000" dirty="0" err="1">
                <a:latin typeface="Times New Roman" charset="0"/>
                <a:cs typeface="Times New Roman"/>
              </a:rPr>
              <a:t>a</a:t>
            </a:r>
            <a:r>
              <a:rPr lang="en-US" baseline="-25000" dirty="0">
                <a:latin typeface="Times New Roman" charset="0"/>
                <a:cs typeface="Times New Roman"/>
              </a:rPr>
              <a:t>) </a:t>
            </a:r>
            <a:r>
              <a:rPr lang="en-US" dirty="0"/>
              <a:t>P</a:t>
            </a:r>
            <a:r>
              <a:rPr lang="en-US" dirty="0" err="1">
                <a:latin typeface="Times New Roman" charset="0"/>
                <a:cs typeface="Times New Roman"/>
              </a:rPr>
              <a:t>r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i="1" dirty="0">
                <a:latin typeface="Times New Roman" charset="0"/>
                <a:cs typeface="Times New Roman"/>
              </a:rPr>
              <a:t>s</a:t>
            </a:r>
            <a:r>
              <a:rPr lang="en-US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|</a:t>
            </a:r>
            <a:r>
              <a:rPr lang="en-US" i="1" baseline="-25000" dirty="0"/>
              <a:t> </a:t>
            </a:r>
            <a:r>
              <a:rPr lang="en-US" i="1" dirty="0" err="1"/>
              <a:t>s,a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 err="1">
                <a:latin typeface="Times New Roman" charset="0"/>
                <a:cs typeface="Times New Roman"/>
              </a:rPr>
              <a:t>[</a:t>
            </a:r>
            <a:r>
              <a:rPr lang="en-US" dirty="0"/>
              <a:t>cost(</a:t>
            </a:r>
            <a:r>
              <a:rPr lang="en-US" i="1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a</a:t>
            </a:r>
            <a:r>
              <a:rPr lang="en-US" dirty="0" err="1"/>
              <a:t>,</a:t>
            </a:r>
            <a:r>
              <a:rPr lang="en-US" i="1" dirty="0" err="1"/>
              <a:t>s′</a:t>
            </a:r>
            <a:r>
              <a:rPr lang="en-US" dirty="0"/>
              <a:t>) + </a:t>
            </a:r>
            <a:r>
              <a:rPr lang="en-US" i="1" dirty="0"/>
              <a:t>V</a:t>
            </a:r>
            <a:r>
              <a:rPr lang="en-US" i="1" baseline="30000" dirty="0"/>
              <a:t>*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′)],  otherwise</a:t>
            </a:r>
            <a:br>
              <a:rPr lang="en-US" baseline="-25000" dirty="0"/>
            </a:br>
            <a:endParaRPr lang="en-US" baseline="-25000" dirty="0"/>
          </a:p>
          <a:p>
            <a:pPr>
              <a:tabLst>
                <a:tab pos="1304925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We’ll only consider </a:t>
            </a:r>
            <a:r>
              <a:rPr lang="en-US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safe</a:t>
            </a: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 SSP’s</a:t>
            </a:r>
          </a:p>
          <a:p>
            <a:pPr lvl="1">
              <a:tabLst>
                <a:tab pos="1304925" algn="l"/>
                <a:tab pos="4622800" algn="l"/>
              </a:tabLst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no dead-end states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0C9B4685-EA00-A84B-B98B-4BCF1A113EE4}"/>
              </a:ext>
            </a:extLst>
          </p:cNvPr>
          <p:cNvSpPr/>
          <p:nvPr/>
        </p:nvSpPr>
        <p:spPr>
          <a:xfrm>
            <a:off x="1505025" y="4252462"/>
            <a:ext cx="221716" cy="663512"/>
          </a:xfrm>
          <a:prstGeom prst="leftBrace">
            <a:avLst>
              <a:gd name="adj1" fmla="val 27564"/>
              <a:gd name="adj2" fmla="val 50000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3BDE5A3-44F2-FE43-7546-6A1F0F9C1B45}"/>
              </a:ext>
            </a:extLst>
          </p:cNvPr>
          <p:cNvGrpSpPr>
            <a:grpSpLocks noChangeAspect="1"/>
          </p:cNvGrpSpPr>
          <p:nvPr/>
        </p:nvGrpSpPr>
        <p:grpSpPr>
          <a:xfrm>
            <a:off x="6137942" y="605628"/>
            <a:ext cx="4750029" cy="3485334"/>
            <a:chOff x="319797" y="1480503"/>
            <a:chExt cx="4802315" cy="3523700"/>
          </a:xfrm>
        </p:grpSpPr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FC65D03C-9FE0-7C03-5E6F-0490F3C3A2C7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2510252" y="617061"/>
              <a:ext cx="776291" cy="2966339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861F0417-0EED-3AD6-11C3-4A9ABA2B1AA3}"/>
                </a:ext>
              </a:extLst>
            </p:cNvPr>
            <p:cNvSpPr>
              <a:spLocks/>
            </p:cNvSpPr>
            <p:nvPr/>
          </p:nvSpPr>
          <p:spPr bwMode="auto">
            <a:xfrm rot="11049090" flipH="1" flipV="1">
              <a:off x="4148184" y="2190483"/>
              <a:ext cx="660198" cy="212627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1750" cmpd="sng">
              <a:solidFill>
                <a:srgbClr val="FF9300"/>
              </a:solidFill>
              <a:round/>
              <a:headEnd type="none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19361D-B590-DD4D-62B9-46F7C8C0A8FC}"/>
                </a:ext>
              </a:extLst>
            </p:cNvPr>
            <p:cNvSpPr/>
            <p:nvPr/>
          </p:nvSpPr>
          <p:spPr>
            <a:xfrm>
              <a:off x="4066674" y="2252723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7F9665-4618-F48A-0490-46AEE7420037}"/>
                </a:ext>
              </a:extLst>
            </p:cNvPr>
            <p:cNvSpPr/>
            <p:nvPr/>
          </p:nvSpPr>
          <p:spPr>
            <a:xfrm>
              <a:off x="4441353" y="4403587"/>
              <a:ext cx="168088" cy="336058"/>
            </a:xfrm>
            <a:prstGeom prst="rect">
              <a:avLst/>
            </a:prstGeom>
            <a:noFill/>
          </p:spPr>
          <p:txBody>
            <a:bodyPr wrap="none" lIns="91440" tIns="0" rIns="91440" bIns="9144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BBE35C6-E8BF-C9E1-E7E2-660C17B2E58C}"/>
                </a:ext>
              </a:extLst>
            </p:cNvPr>
            <p:cNvSpPr/>
            <p:nvPr/>
          </p:nvSpPr>
          <p:spPr>
            <a:xfrm>
              <a:off x="1149001" y="450676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endParaRPr lang="en-US" dirty="0"/>
            </a:p>
          </p:txBody>
        </p:sp>
        <p:sp>
          <p:nvSpPr>
            <p:cNvPr id="64" name="Text Box 13">
              <a:extLst>
                <a:ext uri="{FF2B5EF4-FFF2-40B4-BE49-F238E27FC236}">
                  <a16:creationId xmlns:a16="http://schemas.microsoft.com/office/drawing/2014/main" id="{1BD29E27-D384-02B7-2D30-AB8F69B4A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97" y="3940775"/>
              <a:ext cx="625570" cy="56009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AB20CB5-46D2-BB72-1EF4-6BA39B1F6DE3}"/>
                </a:ext>
              </a:extLst>
            </p:cNvPr>
            <p:cNvSpPr/>
            <p:nvPr/>
          </p:nvSpPr>
          <p:spPr>
            <a:xfrm>
              <a:off x="1028128" y="2019635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720F49F6-AC2C-CB72-9424-D28D2469D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6668" y="4724155"/>
              <a:ext cx="1508823" cy="280048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9EEF5787-CE8E-430A-8864-1EE321DD4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196" y="2381554"/>
              <a:ext cx="2527300" cy="239492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7281F786-BAB6-F632-E57B-6BE4BC5BA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020" y="2103309"/>
              <a:ext cx="2176032" cy="281769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18AC9500-2707-18E7-D17A-F7291C434F27}"/>
                </a:ext>
              </a:extLst>
            </p:cNvPr>
            <p:cNvSpPr/>
            <p:nvPr/>
          </p:nvSpPr>
          <p:spPr bwMode="auto">
            <a:xfrm>
              <a:off x="2953574" y="2286304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719EE1BA-0BB0-FAE3-3542-A87D501A1DA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688744" y="2968900"/>
              <a:ext cx="114570" cy="1275335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49A29275-F155-B500-F801-CB3EB3A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34" y="271875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2" name="Oval 11">
              <a:extLst>
                <a:ext uri="{FF2B5EF4-FFF2-40B4-BE49-F238E27FC236}">
                  <a16:creationId xmlns:a16="http://schemas.microsoft.com/office/drawing/2014/main" id="{A0BED7C4-2753-CE60-7802-26061F5A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2271249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30CBC072-0FAF-32B2-551A-7BF5AC5320C3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1497828" y="4422980"/>
              <a:ext cx="2154774" cy="270156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4" name="Oval 11">
              <a:extLst>
                <a:ext uri="{FF2B5EF4-FFF2-40B4-BE49-F238E27FC236}">
                  <a16:creationId xmlns:a16="http://schemas.microsoft.com/office/drawing/2014/main" id="{E49DDC6A-31A6-2D52-233E-CD50C2E85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794" y="1761046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rgbClr val="0291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5" name="Text Box 11">
              <a:extLst>
                <a:ext uri="{FF2B5EF4-FFF2-40B4-BE49-F238E27FC236}">
                  <a16:creationId xmlns:a16="http://schemas.microsoft.com/office/drawing/2014/main" id="{EF46C84E-47D1-C780-C4CE-FE9643DB4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191" y="2064370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ED61AD9-78EE-3933-083D-CA79C1F44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1701" y="2505406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77" name="Text Box 11">
              <a:extLst>
                <a:ext uri="{FF2B5EF4-FFF2-40B4-BE49-F238E27FC236}">
                  <a16:creationId xmlns:a16="http://schemas.microsoft.com/office/drawing/2014/main" id="{F7C1AF62-630C-0FB9-32E5-141CC2B64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701" y="4571030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78" name="Text Box 11">
              <a:extLst>
                <a:ext uri="{FF2B5EF4-FFF2-40B4-BE49-F238E27FC236}">
                  <a16:creationId xmlns:a16="http://schemas.microsoft.com/office/drawing/2014/main" id="{B6935BB6-D9D9-258F-C6B0-856D76986C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182" y="4697984"/>
              <a:ext cx="265463" cy="2520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79" name="Oval 12">
              <a:extLst>
                <a:ext uri="{FF2B5EF4-FFF2-40B4-BE49-F238E27FC236}">
                  <a16:creationId xmlns:a16="http://schemas.microsoft.com/office/drawing/2014/main" id="{69214EF6-8F24-7AE8-1CEE-F435066EB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434" y="4090354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7563868-6CB9-5C47-D20B-DA2D134A223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288605" y="272572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81" name="Curved Connector 80">
              <a:extLst>
                <a:ext uri="{FF2B5EF4-FFF2-40B4-BE49-F238E27FC236}">
                  <a16:creationId xmlns:a16="http://schemas.microsoft.com/office/drawing/2014/main" id="{EAB03678-5BAC-0907-E63C-B0DEE04640E4}"/>
                </a:ext>
              </a:extLst>
            </p:cNvPr>
            <p:cNvCxnSpPr>
              <a:cxnSpLocks/>
              <a:stCxn id="79" idx="6"/>
              <a:endCxn id="79" idx="4"/>
            </p:cNvCxnSpPr>
            <p:nvPr/>
          </p:nvCxnSpPr>
          <p:spPr>
            <a:xfrm flipH="1">
              <a:off x="1215034" y="4318954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7F3BB95F-1065-A022-C339-F8AF4CD24BF8}"/>
                </a:ext>
              </a:extLst>
            </p:cNvPr>
            <p:cNvSpPr/>
            <p:nvPr/>
          </p:nvSpPr>
          <p:spPr bwMode="auto">
            <a:xfrm rot="356928">
              <a:off x="1451974" y="4215162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88B46C1-A1F1-21CF-D6A1-67031B08AD43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1428940" y="4080105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2C09BFEE-E4F1-D7B7-E6AC-D8D0D96F2B60}"/>
                </a:ext>
              </a:extLst>
            </p:cNvPr>
            <p:cNvSpPr>
              <a:spLocks/>
            </p:cNvSpPr>
            <p:nvPr/>
          </p:nvSpPr>
          <p:spPr bwMode="auto">
            <a:xfrm rot="10623913" flipH="1" flipV="1">
              <a:off x="4056037" y="2163971"/>
              <a:ext cx="1066075" cy="2187115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5" name="Freeform 40">
              <a:extLst>
                <a:ext uri="{FF2B5EF4-FFF2-40B4-BE49-F238E27FC236}">
                  <a16:creationId xmlns:a16="http://schemas.microsoft.com/office/drawing/2014/main" id="{BE9B8978-6192-EBD9-95DC-5DBC0033DD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45766" y="284062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6" name="Oval 11">
              <a:extLst>
                <a:ext uri="{FF2B5EF4-FFF2-40B4-BE49-F238E27FC236}">
                  <a16:creationId xmlns:a16="http://schemas.microsoft.com/office/drawing/2014/main" id="{AFDD4E97-A87B-F271-E97D-D4C55E86E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253" y="2526517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87" name="Oval 12">
              <a:extLst>
                <a:ext uri="{FF2B5EF4-FFF2-40B4-BE49-F238E27FC236}">
                  <a16:creationId xmlns:a16="http://schemas.microsoft.com/office/drawing/2014/main" id="{AF48385F-FC91-43BC-0ADA-C910E73FE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650" y="4199562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E5A8258-607B-2BDD-4716-12E3A0EC6506}"/>
                </a:ext>
              </a:extLst>
            </p:cNvPr>
            <p:cNvSpPr/>
            <p:nvPr/>
          </p:nvSpPr>
          <p:spPr>
            <a:xfrm>
              <a:off x="4486637" y="1518047"/>
              <a:ext cx="59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379B718-4C43-D92C-37F0-EB69A5EB52C9}"/>
                </a:ext>
              </a:extLst>
            </p:cNvPr>
            <p:cNvSpPr/>
            <p:nvPr/>
          </p:nvSpPr>
          <p:spPr>
            <a:xfrm rot="16526702">
              <a:off x="585745" y="31803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m12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B5EF98C-881B-E2D4-734C-7FBEC3179DD7}"/>
                </a:ext>
              </a:extLst>
            </p:cNvPr>
            <p:cNvSpPr/>
            <p:nvPr/>
          </p:nvSpPr>
          <p:spPr>
            <a:xfrm rot="16500826">
              <a:off x="1482368" y="3243744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cs-CZ" dirty="0">
                  <a:latin typeface="Calibri"/>
                  <a:ea typeface="Times New Roman"/>
                  <a:cs typeface="Calibri"/>
                  <a:sym typeface="Symbol" charset="0"/>
                </a:rPr>
                <a:t>m21</a:t>
              </a:r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5263133-2C8E-A380-4292-621CBD098023}"/>
                </a:ext>
              </a:extLst>
            </p:cNvPr>
            <p:cNvSpPr/>
            <p:nvPr/>
          </p:nvSpPr>
          <p:spPr>
            <a:xfrm>
              <a:off x="2533982" y="4363025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m14</a:t>
              </a:r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C2974A5-3BF5-CB67-C9F3-86F97B3F9602}"/>
                </a:ext>
              </a:extLst>
            </p:cNvPr>
            <p:cNvSpPr/>
            <p:nvPr/>
          </p:nvSpPr>
          <p:spPr>
            <a:xfrm>
              <a:off x="2403258" y="3811627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m41</a:t>
              </a:r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B033C76-9328-B14D-F211-07B6A8327291}"/>
                </a:ext>
              </a:extLst>
            </p:cNvPr>
            <p:cNvSpPr/>
            <p:nvPr/>
          </p:nvSpPr>
          <p:spPr>
            <a:xfrm>
              <a:off x="2184841" y="2404028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m23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5D6E6D-1A0E-FED0-0317-A6F9F19A311A}"/>
                </a:ext>
              </a:extLst>
            </p:cNvPr>
            <p:cNvSpPr/>
            <p:nvPr/>
          </p:nvSpPr>
          <p:spPr>
            <a:xfrm>
              <a:off x="2830692" y="1480503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m52</a:t>
              </a:r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3CD476-94C9-D3C0-C3A5-6CFD2A34F338}"/>
                </a:ext>
              </a:extLst>
            </p:cNvPr>
            <p:cNvSpPr/>
            <p:nvPr/>
          </p:nvSpPr>
          <p:spPr>
            <a:xfrm rot="16420757">
              <a:off x="3356500" y="340292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m43</a:t>
              </a:r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A063F0F-4077-FF16-0B23-A1BC3889B856}"/>
                </a:ext>
              </a:extLst>
            </p:cNvPr>
            <p:cNvSpPr/>
            <p:nvPr/>
          </p:nvSpPr>
          <p:spPr>
            <a:xfrm rot="16727561">
              <a:off x="3881010" y="3353089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Calibri"/>
                  <a:sym typeface="Symbol" charset="0"/>
                </a:rPr>
                <a:t>m34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F245C11-2175-2B51-FCE5-B93D0010A469}"/>
                </a:ext>
              </a:extLst>
            </p:cNvPr>
            <p:cNvSpPr/>
            <p:nvPr/>
          </p:nvSpPr>
          <p:spPr>
            <a:xfrm rot="17298243">
              <a:off x="4289918" y="3159742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m54</a:t>
              </a:r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64E795E-5811-DB94-10F2-3FE77B43522D}"/>
                </a:ext>
              </a:extLst>
            </p:cNvPr>
            <p:cNvSpPr/>
            <p:nvPr/>
          </p:nvSpPr>
          <p:spPr>
            <a:xfrm rot="18776359">
              <a:off x="4593837" y="3735726"/>
              <a:ext cx="380690" cy="252043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Calibri"/>
                  <a:sym typeface="Symbol" charset="0"/>
                </a:rPr>
                <a:t>m45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A2B764-F974-8E9E-ECB8-368A3DF024AC}"/>
              </a:ext>
            </a:extLst>
          </p:cNvPr>
          <p:cNvGrpSpPr/>
          <p:nvPr/>
        </p:nvGrpSpPr>
        <p:grpSpPr>
          <a:xfrm>
            <a:off x="10544174" y="419539"/>
            <a:ext cx="1414295" cy="1839655"/>
            <a:chOff x="10544174" y="419539"/>
            <a:chExt cx="1414295" cy="1839655"/>
          </a:xfrm>
        </p:grpSpPr>
        <p:sp>
          <p:nvSpPr>
            <p:cNvPr id="4" name="Oval 30">
              <a:extLst>
                <a:ext uri="{FF2B5EF4-FFF2-40B4-BE49-F238E27FC236}">
                  <a16:creationId xmlns:a16="http://schemas.microsoft.com/office/drawing/2014/main" id="{235E0129-BA65-3A3C-3898-FE282F384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8185" y="528526"/>
              <a:ext cx="436169" cy="4361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6CCB26F-9A58-FF83-91D6-10393ABC8BD2}"/>
                </a:ext>
              </a:extLst>
            </p:cNvPr>
            <p:cNvSpPr>
              <a:spLocks/>
            </p:cNvSpPr>
            <p:nvPr/>
          </p:nvSpPr>
          <p:spPr bwMode="auto">
            <a:xfrm rot="3511466">
              <a:off x="10667618" y="631341"/>
              <a:ext cx="82296" cy="329184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Oval 30">
              <a:extLst>
                <a:ext uri="{FF2B5EF4-FFF2-40B4-BE49-F238E27FC236}">
                  <a16:creationId xmlns:a16="http://schemas.microsoft.com/office/drawing/2014/main" id="{49D84722-B61F-CF53-037E-22E5368D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4756" y="1070327"/>
              <a:ext cx="436169" cy="4361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d8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532228D-59F3-CBEE-10FB-5036DBADFD08}"/>
                </a:ext>
              </a:extLst>
            </p:cNvPr>
            <p:cNvSpPr>
              <a:spLocks/>
            </p:cNvSpPr>
            <p:nvPr/>
          </p:nvSpPr>
          <p:spPr bwMode="auto">
            <a:xfrm rot="6221529">
              <a:off x="10961996" y="779360"/>
              <a:ext cx="116273" cy="779752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chemeClr val="accent2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Oval 30">
              <a:extLst>
                <a:ext uri="{FF2B5EF4-FFF2-40B4-BE49-F238E27FC236}">
                  <a16:creationId xmlns:a16="http://schemas.microsoft.com/office/drawing/2014/main" id="{58B088CA-971B-95E3-886A-DB680A088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7601" y="1823025"/>
              <a:ext cx="436169" cy="4361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d9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BF6735A-D1F2-9950-8100-BC0FD0596927}"/>
                </a:ext>
              </a:extLst>
            </p:cNvPr>
            <p:cNvGrpSpPr/>
            <p:nvPr/>
          </p:nvGrpSpPr>
          <p:grpSpPr>
            <a:xfrm rot="4730073">
              <a:off x="11519017" y="1539657"/>
              <a:ext cx="336588" cy="256244"/>
              <a:chOff x="10605170" y="1852012"/>
              <a:chExt cx="336588" cy="256244"/>
            </a:xfrm>
          </p:grpSpPr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2B96BDA-6D99-0ADC-B5EF-5E54CA8D7B9D}"/>
                  </a:ext>
                </a:extLst>
              </p:cNvPr>
              <p:cNvSpPr>
                <a:spLocks/>
              </p:cNvSpPr>
              <p:nvPr/>
            </p:nvSpPr>
            <p:spPr bwMode="auto">
              <a:xfrm rot="5583101">
                <a:off x="10736018" y="1728568"/>
                <a:ext cx="82296" cy="329184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97040B84-BE54-68B6-FE9F-207F20291AE8}"/>
                  </a:ext>
                </a:extLst>
              </p:cNvPr>
              <p:cNvSpPr>
                <a:spLocks/>
              </p:cNvSpPr>
              <p:nvPr/>
            </p:nvSpPr>
            <p:spPr bwMode="auto">
              <a:xfrm rot="15934278">
                <a:off x="10728614" y="1902516"/>
                <a:ext cx="82296" cy="329184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solidFill>
                    <a:schemeClr val="accent2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60814717-3CEB-0626-C4EB-E181BB58E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2300" y="419539"/>
              <a:ext cx="436169" cy="436169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d7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64BDA38-6BFE-1A26-7003-099AF9E9333B}"/>
                </a:ext>
              </a:extLst>
            </p:cNvPr>
            <p:cNvSpPr>
              <a:spLocks/>
            </p:cNvSpPr>
            <p:nvPr/>
          </p:nvSpPr>
          <p:spPr bwMode="auto">
            <a:xfrm rot="4858974">
              <a:off x="11330659" y="356231"/>
              <a:ext cx="82296" cy="329184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800080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E52971-5B3D-3899-D345-B86A77154FAC}"/>
              </a:ext>
            </a:extLst>
          </p:cNvPr>
          <p:cNvSpPr txBox="1"/>
          <p:nvPr/>
        </p:nvSpPr>
        <p:spPr>
          <a:xfrm>
            <a:off x="7628316" y="5531392"/>
            <a:ext cx="33286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sz="2000" i="1" kern="0" dirty="0">
                <a:latin typeface="Times New Roman" charset="0"/>
                <a:cs typeface="Times New Roman"/>
              </a:rPr>
              <a:t>Safe</a:t>
            </a:r>
            <a:r>
              <a:rPr lang="en-US" sz="2000" kern="0" dirty="0">
                <a:latin typeface="Times New Roman" charset="0"/>
                <a:cs typeface="Times New Roman"/>
              </a:rPr>
              <a:t> solution: </a:t>
            </a:r>
            <a:r>
              <a:rPr lang="en-US" sz="2000" kern="0" dirty="0" err="1">
                <a:latin typeface="Times New Roman" charset="0"/>
                <a:ea typeface="Times New Roman"/>
              </a:rPr>
              <a:t>Pr</a:t>
            </a:r>
            <a:r>
              <a:rPr lang="en-US" sz="2000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kern="0" dirty="0">
                <a:latin typeface="Times New Roman" charset="0"/>
                <a:ea typeface="Times New Roman"/>
              </a:rPr>
              <a:t>(</a:t>
            </a:r>
            <a:r>
              <a:rPr lang="en-US" sz="2000" i="1" kern="0" dirty="0">
                <a:latin typeface="Times New Roman" charset="0"/>
                <a:ea typeface="Times New Roman"/>
              </a:rPr>
              <a:t>S</a:t>
            </a:r>
            <a:r>
              <a:rPr lang="en-US" sz="20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2000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kern="0" dirty="0">
                <a:latin typeface="Times New Roman" charset="0"/>
                <a:ea typeface="Times New Roman"/>
              </a:rPr>
              <a:t>|</a:t>
            </a:r>
            <a:r>
              <a:rPr lang="en-US" sz="2000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i="1" kern="0" dirty="0">
                <a:latin typeface="Times New Roman" charset="0"/>
                <a:cs typeface="Times New Roman"/>
              </a:rPr>
              <a:t>s</a:t>
            </a:r>
            <a:r>
              <a:rPr lang="en-US" sz="2000" kern="0" baseline="-25000" dirty="0">
                <a:latin typeface="Times New Roman" charset="0"/>
                <a:cs typeface="Times New Roman"/>
              </a:rPr>
              <a:t>0</a:t>
            </a:r>
            <a:r>
              <a:rPr lang="en-US" sz="2000" kern="0" dirty="0">
                <a:latin typeface="Times New Roman" charset="0"/>
                <a:cs typeface="Times New Roman"/>
              </a:rPr>
              <a:t>,</a:t>
            </a:r>
            <a:r>
              <a:rPr lang="en-US" sz="2000" kern="0" baseline="-25000" dirty="0">
                <a:latin typeface="Times New Roman" charset="0"/>
                <a:cs typeface="Times New Roman"/>
              </a:rPr>
              <a:t> </a:t>
            </a:r>
            <a:r>
              <a:rPr lang="en-US" sz="2000" kern="0" dirty="0">
                <a:latin typeface="Times New Roman" charset="0"/>
                <a:ea typeface="Times New Roman"/>
              </a:rPr>
              <a:t>π) = 1</a:t>
            </a:r>
          </a:p>
        </p:txBody>
      </p:sp>
    </p:spTree>
    <p:extLst>
      <p:ext uri="{BB962C8B-B14F-4D97-AF65-F5344CB8AC3E}">
        <p14:creationId xmlns:p14="http://schemas.microsoft.com/office/powerpoint/2010/main" val="54736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908217-2801-CB42-B528-CE14C4FB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030" y="1095024"/>
            <a:ext cx="6591175" cy="3381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1F688-DBF7-3146-8E5D-FD22A356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AO* (Basic Idea)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0E3A757-56EE-D3EA-DB6F-CD9229A8A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09" y="1258783"/>
            <a:ext cx="6683022" cy="5255965"/>
          </a:xfrm>
        </p:spPr>
        <p:txBody>
          <a:bodyPr/>
          <a:lstStyle/>
          <a:p>
            <a:r>
              <a:rPr lang="en-US" sz="1800" dirty="0"/>
              <a:t>An SSP can be represented as an AND/OR graph</a:t>
            </a:r>
          </a:p>
          <a:p>
            <a:pPr lvl="1"/>
            <a:r>
              <a:rPr lang="en-US" sz="1800" dirty="0"/>
              <a:t>OR nodes: choose an action</a:t>
            </a:r>
          </a:p>
          <a:p>
            <a:pPr lvl="1"/>
            <a:r>
              <a:rPr lang="en-US" sz="1800" dirty="0"/>
              <a:t>AND nodes: action’s outcomes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AO*: generalization of A* for </a:t>
            </a:r>
            <a:r>
              <a:rPr lang="en-US" sz="1800" i="1" dirty="0"/>
              <a:t>acyclic</a:t>
            </a:r>
            <a:r>
              <a:rPr lang="en-US" sz="1800" dirty="0"/>
              <a:t> MDPs</a:t>
            </a:r>
            <a:br>
              <a:rPr lang="en-US" sz="1800" dirty="0"/>
            </a:br>
            <a:endParaRPr lang="en-US" sz="1800" dirty="0"/>
          </a:p>
          <a:p>
            <a:r>
              <a:rPr lang="en-US" sz="1800" i="1" dirty="0"/>
              <a:t>leaves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0</a:t>
            </a:r>
            <a:r>
              <a:rPr lang="en-US" sz="1800" dirty="0"/>
              <a:t>,π) = {</a:t>
            </a:r>
            <a:r>
              <a:rPr lang="en-US" sz="1800" i="1" dirty="0"/>
              <a:t>s</a:t>
            </a:r>
            <a:r>
              <a:rPr lang="en-US" sz="1800" baseline="-25000" dirty="0"/>
              <a:t>7</a:t>
            </a:r>
            <a:r>
              <a:rPr lang="en-US" sz="1800" dirty="0"/>
              <a:t>, </a:t>
            </a:r>
            <a:r>
              <a:rPr lang="en-US" sz="1800" i="1" dirty="0"/>
              <a:t>s</a:t>
            </a:r>
            <a:r>
              <a:rPr lang="en-US" sz="1800" baseline="-25000" dirty="0"/>
              <a:t>8</a:t>
            </a:r>
            <a:r>
              <a:rPr lang="en-US" sz="1800" dirty="0"/>
              <a:t>, </a:t>
            </a:r>
            <a:r>
              <a:rPr lang="en-US" sz="1800" i="1" dirty="0"/>
              <a:t>s</a:t>
            </a:r>
            <a:r>
              <a:rPr lang="en-US" sz="1800" baseline="-25000" dirty="0"/>
              <a:t>11</a:t>
            </a:r>
            <a:r>
              <a:rPr lang="en-US" sz="1800" dirty="0"/>
              <a:t>, </a:t>
            </a:r>
            <a:r>
              <a:rPr lang="en-US" sz="1800" i="1" dirty="0"/>
              <a:t>s</a:t>
            </a:r>
            <a:r>
              <a:rPr lang="en-US" sz="1800" baseline="-25000" dirty="0"/>
              <a:t>12</a:t>
            </a:r>
            <a:r>
              <a:rPr lang="en-US" sz="1800" dirty="0"/>
              <a:t>}</a:t>
            </a:r>
            <a:endParaRPr lang="en-US" sz="1800" i="1" dirty="0"/>
          </a:p>
          <a:p>
            <a:pPr lvl="1"/>
            <a:r>
              <a:rPr lang="en-US" sz="1800" dirty="0"/>
              <a:t>Expand one of them, e.g., </a:t>
            </a:r>
            <a:r>
              <a:rPr lang="en-US" sz="1800" i="1" dirty="0"/>
              <a:t>s</a:t>
            </a:r>
            <a:r>
              <a:rPr lang="en-US" sz="1800" baseline="-25000" dirty="0"/>
              <a:t>11</a:t>
            </a:r>
            <a:endParaRPr lang="en-US" sz="1800" dirty="0"/>
          </a:p>
          <a:p>
            <a:r>
              <a:rPr lang="en-US" sz="1800" dirty="0"/>
              <a:t>Going bottom-up, update </a:t>
            </a:r>
            <a:r>
              <a:rPr lang="en-US" sz="1800" i="1" dirty="0"/>
              <a:t>V</a:t>
            </a:r>
            <a:r>
              <a:rPr lang="en-US" sz="1800" dirty="0"/>
              <a:t> and π values </a:t>
            </a:r>
            <a:br>
              <a:rPr lang="en-US" sz="1800" dirty="0"/>
            </a:br>
            <a:r>
              <a:rPr lang="en-US" sz="1800" dirty="0"/>
              <a:t>for </a:t>
            </a:r>
            <a:r>
              <a:rPr lang="en-US" sz="1800" i="1" dirty="0"/>
              <a:t>s</a:t>
            </a:r>
            <a:r>
              <a:rPr lang="en-US" sz="1800" baseline="-25000" dirty="0"/>
              <a:t>11</a:t>
            </a:r>
            <a:r>
              <a:rPr lang="en-US" sz="1800" dirty="0"/>
              <a:t> and its ancestors</a:t>
            </a:r>
          </a:p>
          <a:p>
            <a:pPr lvl="1"/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min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a</a:t>
            </a:r>
            <a:r>
              <a:rPr lang="en-US" sz="1800" baseline="-25000" dirty="0"/>
              <a:t>∈Applicable(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) </a:t>
            </a:r>
            <a:r>
              <a:rPr lang="en-US" sz="1800" dirty="0"/>
              <a:t>∑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′∈γ(</a:t>
            </a:r>
            <a:r>
              <a:rPr lang="en-US" sz="1800" i="1" baseline="-25000" dirty="0"/>
              <a:t>s,a</a:t>
            </a:r>
            <a:r>
              <a:rPr lang="en-US" sz="1800" baseline="-25000" dirty="0"/>
              <a:t>)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s′ |s,a</a:t>
            </a:r>
            <a:r>
              <a:rPr lang="en-US" sz="1800" dirty="0"/>
              <a:t>) [cost(</a:t>
            </a:r>
            <a:r>
              <a:rPr lang="en-US" sz="1800" i="1" dirty="0"/>
              <a:t>s,a,s′</a:t>
            </a:r>
            <a:r>
              <a:rPr lang="en-US" sz="1800" dirty="0"/>
              <a:t>) + </a:t>
            </a:r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s′</a:t>
            </a:r>
            <a:r>
              <a:rPr lang="en-US" sz="1800" dirty="0"/>
              <a:t>)}</a:t>
            </a:r>
          </a:p>
          <a:p>
            <a:pPr lvl="1"/>
            <a:r>
              <a:rPr lang="en-US" sz="1800" i="1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argmin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a</a:t>
            </a:r>
            <a:r>
              <a:rPr lang="en-US" sz="1800" baseline="-25000" dirty="0"/>
              <a:t>∈Applicable(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) </a:t>
            </a:r>
            <a:r>
              <a:rPr lang="en-US" sz="1800" dirty="0"/>
              <a:t>∑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′∈γ(</a:t>
            </a:r>
            <a:r>
              <a:rPr lang="en-US" sz="1800" i="1" baseline="-25000" dirty="0"/>
              <a:t>s,a</a:t>
            </a:r>
            <a:r>
              <a:rPr lang="en-US" sz="1800" baseline="-25000" dirty="0"/>
              <a:t>)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s′ |s,a</a:t>
            </a:r>
            <a:r>
              <a:rPr lang="en-US" sz="1800" dirty="0"/>
              <a:t>) [cost(</a:t>
            </a:r>
            <a:r>
              <a:rPr lang="en-US" sz="1800" i="1" dirty="0"/>
              <a:t>s,a,s′</a:t>
            </a:r>
            <a:r>
              <a:rPr lang="en-US" sz="1800" dirty="0"/>
              <a:t>) + </a:t>
            </a:r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s′</a:t>
            </a:r>
            <a:r>
              <a:rPr lang="en-US" sz="1800" dirty="0"/>
              <a:t>)}</a:t>
            </a:r>
          </a:p>
          <a:p>
            <a:r>
              <a:rPr lang="en-US" sz="1800" i="1" dirty="0"/>
              <a:t>e.g.,</a:t>
            </a:r>
          </a:p>
          <a:p>
            <a:pPr lvl="1"/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) = min(</a:t>
            </a:r>
            <a:r>
              <a:rPr lang="en-US" sz="1800" i="1" dirty="0"/>
              <a:t>Q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,</a:t>
            </a:r>
            <a:r>
              <a:rPr lang="en-US" sz="1800" i="1" dirty="0"/>
              <a:t>a</a:t>
            </a:r>
            <a:r>
              <a:rPr lang="en-US" sz="1800" baseline="-25000" dirty="0"/>
              <a:t>5</a:t>
            </a:r>
            <a:r>
              <a:rPr lang="en-US" sz="1800" dirty="0"/>
              <a:t>), </a:t>
            </a:r>
            <a:r>
              <a:rPr lang="en-US" sz="1800" i="1" dirty="0"/>
              <a:t>Q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,</a:t>
            </a:r>
            <a:r>
              <a:rPr lang="en-US" sz="1800" i="1" dirty="0"/>
              <a:t>a</a:t>
            </a:r>
            <a:r>
              <a:rPr lang="en-US" sz="1800" baseline="-25000" dirty="0"/>
              <a:t>6</a:t>
            </a:r>
            <a:r>
              <a:rPr lang="en-US" sz="1800" dirty="0"/>
              <a:t>))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243874-CA34-C74E-92A9-DDB6808ED40F}"/>
              </a:ext>
            </a:extLst>
          </p:cNvPr>
          <p:cNvSpPr/>
          <p:nvPr/>
        </p:nvSpPr>
        <p:spPr>
          <a:xfrm>
            <a:off x="7317868" y="4905631"/>
            <a:ext cx="4546600" cy="1477328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Can this work correctly on an acyclic AND/OR graph that isn’t a tree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     A.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yes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B. no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C. don’t know</a:t>
            </a:r>
          </a:p>
        </p:txBody>
      </p:sp>
    </p:spTree>
    <p:extLst>
      <p:ext uri="{BB962C8B-B14F-4D97-AF65-F5344CB8AC3E}">
        <p14:creationId xmlns:p14="http://schemas.microsoft.com/office/powerpoint/2010/main" val="163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F688-DBF7-3146-8E5D-FD22A356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AO* (Basic Idea)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B1466-0F9E-854D-9D2E-6711E18A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09" y="1258783"/>
            <a:ext cx="6683022" cy="5255965"/>
          </a:xfrm>
        </p:spPr>
        <p:txBody>
          <a:bodyPr/>
          <a:lstStyle/>
          <a:p>
            <a:r>
              <a:rPr lang="en-US" sz="1800" dirty="0"/>
              <a:t>An SSP can be represented as an AND/OR graph</a:t>
            </a:r>
          </a:p>
          <a:p>
            <a:pPr lvl="1"/>
            <a:r>
              <a:rPr lang="en-US" sz="1800" dirty="0"/>
              <a:t>OR nodes: choose an action</a:t>
            </a:r>
          </a:p>
          <a:p>
            <a:pPr lvl="1"/>
            <a:r>
              <a:rPr lang="en-US" sz="1800" dirty="0"/>
              <a:t>AND nodes: action’s outcomes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AO*: generalization of A* for </a:t>
            </a:r>
            <a:r>
              <a:rPr lang="en-US" sz="1800" b="1" dirty="0"/>
              <a:t>acyclic</a:t>
            </a:r>
            <a:r>
              <a:rPr lang="en-US" sz="1800" dirty="0"/>
              <a:t> MDPs</a:t>
            </a:r>
            <a:br>
              <a:rPr lang="en-US" sz="1800" dirty="0"/>
            </a:br>
            <a:endParaRPr lang="en-US" sz="1800" dirty="0"/>
          </a:p>
          <a:p>
            <a:r>
              <a:rPr lang="en-US" sz="1800" i="1" dirty="0"/>
              <a:t>leaves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0</a:t>
            </a:r>
            <a:r>
              <a:rPr lang="en-US" sz="1800" dirty="0"/>
              <a:t>,π) = {</a:t>
            </a:r>
            <a:r>
              <a:rPr lang="en-US" sz="1800" i="1" dirty="0"/>
              <a:t>s</a:t>
            </a:r>
            <a:r>
              <a:rPr lang="en-US" sz="1800" baseline="-25000" dirty="0"/>
              <a:t>7</a:t>
            </a:r>
            <a:r>
              <a:rPr lang="en-US" sz="1800" dirty="0"/>
              <a:t>, </a:t>
            </a:r>
            <a:r>
              <a:rPr lang="en-US" sz="1800" i="1" dirty="0"/>
              <a:t>s</a:t>
            </a:r>
            <a:r>
              <a:rPr lang="en-US" sz="1800" baseline="-25000" dirty="0"/>
              <a:t>8</a:t>
            </a:r>
            <a:r>
              <a:rPr lang="en-US" sz="1800" dirty="0"/>
              <a:t>, </a:t>
            </a:r>
            <a:r>
              <a:rPr lang="en-US" sz="1800" i="1" dirty="0"/>
              <a:t>s</a:t>
            </a:r>
            <a:r>
              <a:rPr lang="en-US" sz="1800" baseline="-25000" dirty="0"/>
              <a:t>11</a:t>
            </a:r>
            <a:r>
              <a:rPr lang="en-US" sz="1800" dirty="0"/>
              <a:t>, </a:t>
            </a:r>
            <a:r>
              <a:rPr lang="en-US" sz="1800" i="1" dirty="0"/>
              <a:t>s</a:t>
            </a:r>
            <a:r>
              <a:rPr lang="en-US" sz="1800" baseline="-25000" dirty="0"/>
              <a:t>12</a:t>
            </a:r>
            <a:r>
              <a:rPr lang="en-US" sz="1800" dirty="0"/>
              <a:t>}</a:t>
            </a:r>
            <a:endParaRPr lang="en-US" sz="1800" i="1" dirty="0"/>
          </a:p>
          <a:p>
            <a:pPr lvl="1"/>
            <a:r>
              <a:rPr lang="en-US" sz="1800" dirty="0"/>
              <a:t>Expand one of them, e.g., </a:t>
            </a:r>
            <a:r>
              <a:rPr lang="en-US" sz="1800" i="1" dirty="0"/>
              <a:t>s</a:t>
            </a:r>
            <a:r>
              <a:rPr lang="en-US" sz="1800" baseline="-25000" dirty="0"/>
              <a:t>11</a:t>
            </a:r>
            <a:endParaRPr lang="en-US" sz="1800" dirty="0"/>
          </a:p>
          <a:p>
            <a:r>
              <a:rPr lang="en-US" sz="1800" dirty="0"/>
              <a:t>Going bottom-up, update </a:t>
            </a:r>
            <a:r>
              <a:rPr lang="en-US" sz="1800" i="1" dirty="0"/>
              <a:t>V</a:t>
            </a:r>
            <a:r>
              <a:rPr lang="en-US" sz="1800" dirty="0"/>
              <a:t> and π values </a:t>
            </a:r>
            <a:br>
              <a:rPr lang="en-US" sz="1800" dirty="0"/>
            </a:br>
            <a:r>
              <a:rPr lang="en-US" sz="1800" dirty="0"/>
              <a:t>for </a:t>
            </a:r>
            <a:r>
              <a:rPr lang="en-US" sz="1800" i="1" dirty="0"/>
              <a:t>s</a:t>
            </a:r>
            <a:r>
              <a:rPr lang="en-US" sz="1800" baseline="-25000" dirty="0"/>
              <a:t>11</a:t>
            </a:r>
            <a:r>
              <a:rPr lang="en-US" sz="1800" dirty="0"/>
              <a:t> </a:t>
            </a:r>
            <a:r>
              <a:rPr lang="en-US" sz="1800" b="1" dirty="0"/>
              <a:t>and its ancestors</a:t>
            </a:r>
          </a:p>
          <a:p>
            <a:pPr lvl="1"/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min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a</a:t>
            </a:r>
            <a:r>
              <a:rPr lang="en-US" sz="1800" baseline="-25000" dirty="0"/>
              <a:t>∈Applicable(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) </a:t>
            </a:r>
            <a:r>
              <a:rPr lang="en-US" sz="1800" dirty="0"/>
              <a:t>∑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′∈γ(</a:t>
            </a:r>
            <a:r>
              <a:rPr lang="en-US" sz="1800" i="1" baseline="-25000" dirty="0"/>
              <a:t>s,a</a:t>
            </a:r>
            <a:r>
              <a:rPr lang="en-US" sz="1800" baseline="-25000" dirty="0"/>
              <a:t>)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s′ |s,a</a:t>
            </a:r>
            <a:r>
              <a:rPr lang="en-US" sz="1800" dirty="0"/>
              <a:t>) [cost(</a:t>
            </a:r>
            <a:r>
              <a:rPr lang="en-US" sz="1800" i="1" dirty="0"/>
              <a:t>s,a,s′</a:t>
            </a:r>
            <a:r>
              <a:rPr lang="en-US" sz="1800" dirty="0"/>
              <a:t>) + </a:t>
            </a:r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s′</a:t>
            </a:r>
            <a:r>
              <a:rPr lang="en-US" sz="1800" dirty="0"/>
              <a:t>)}</a:t>
            </a:r>
          </a:p>
          <a:p>
            <a:pPr lvl="1"/>
            <a:r>
              <a:rPr lang="en-US" sz="1800" i="1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argmin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a</a:t>
            </a:r>
            <a:r>
              <a:rPr lang="en-US" sz="1800" baseline="-25000" dirty="0"/>
              <a:t>∈Applicable(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) </a:t>
            </a:r>
            <a:r>
              <a:rPr lang="en-US" sz="1800" dirty="0"/>
              <a:t>∑</a:t>
            </a:r>
            <a:r>
              <a:rPr lang="en-US" sz="1800" baseline="-25000" dirty="0"/>
              <a:t> 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′∈γ(</a:t>
            </a:r>
            <a:r>
              <a:rPr lang="en-US" sz="1800" i="1" baseline="-25000" dirty="0"/>
              <a:t>s,a</a:t>
            </a:r>
            <a:r>
              <a:rPr lang="en-US" sz="1800" baseline="-25000" dirty="0"/>
              <a:t>)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s′ |s,a</a:t>
            </a:r>
            <a:r>
              <a:rPr lang="en-US" sz="1800" dirty="0"/>
              <a:t>) [cost(</a:t>
            </a:r>
            <a:r>
              <a:rPr lang="en-US" sz="1800" i="1" dirty="0"/>
              <a:t>s,a,s′</a:t>
            </a:r>
            <a:r>
              <a:rPr lang="en-US" sz="1800" dirty="0"/>
              <a:t>) + </a:t>
            </a:r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s′</a:t>
            </a:r>
            <a:r>
              <a:rPr lang="en-US" sz="1800" dirty="0"/>
              <a:t>)}</a:t>
            </a:r>
          </a:p>
          <a:p>
            <a:r>
              <a:rPr lang="en-US" sz="1800" i="1" dirty="0"/>
              <a:t>e.g.,</a:t>
            </a:r>
          </a:p>
          <a:p>
            <a:pPr lvl="1"/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) = min(</a:t>
            </a:r>
            <a:r>
              <a:rPr lang="en-US" sz="1800" i="1" dirty="0"/>
              <a:t>Q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,</a:t>
            </a:r>
            <a:r>
              <a:rPr lang="en-US" sz="1800" i="1" dirty="0"/>
              <a:t>a</a:t>
            </a:r>
            <a:r>
              <a:rPr lang="en-US" sz="1800" baseline="-25000" dirty="0"/>
              <a:t>5</a:t>
            </a:r>
            <a:r>
              <a:rPr lang="en-US" sz="1800" dirty="0"/>
              <a:t>), </a:t>
            </a:r>
            <a:r>
              <a:rPr lang="en-US" sz="1800" i="1" dirty="0"/>
              <a:t>Q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baseline="-25000" dirty="0"/>
              <a:t>2</a:t>
            </a:r>
            <a:r>
              <a:rPr lang="en-US" sz="1800" dirty="0"/>
              <a:t>,</a:t>
            </a:r>
            <a:r>
              <a:rPr lang="en-US" sz="1800" i="1" dirty="0"/>
              <a:t>a</a:t>
            </a:r>
            <a:r>
              <a:rPr lang="en-US" sz="1800" baseline="-25000" dirty="0"/>
              <a:t>6</a:t>
            </a:r>
            <a:r>
              <a:rPr lang="en-US" sz="1800" dirty="0"/>
              <a:t>))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AB1A14-A06B-6A44-8316-F57B99AFEDA9}"/>
              </a:ext>
            </a:extLst>
          </p:cNvPr>
          <p:cNvSpPr/>
          <p:nvPr/>
        </p:nvSpPr>
        <p:spPr>
          <a:xfrm>
            <a:off x="7366335" y="4744542"/>
            <a:ext cx="4430556" cy="175432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If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V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changes and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s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has more than one parent, do we need to update all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of them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     A.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yes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B. no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C. sometimes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D. don’t know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DF93B9-F1E7-3C47-9802-E0EBD38E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93" y="1100078"/>
            <a:ext cx="5862218" cy="33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4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4">
            <a:extLst>
              <a:ext uri="{FF2B5EF4-FFF2-40B4-BE49-F238E27FC236}">
                <a16:creationId xmlns:a16="http://schemas.microsoft.com/office/drawing/2014/main" id="{F9E152D5-C6F8-6740-AA59-BF799EF03E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544007" y="703412"/>
            <a:ext cx="3180400" cy="36933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marL="6349" indent="0">
              <a:buNone/>
            </a:pPr>
            <a:r>
              <a:rPr lang="en-US" sz="1800" dirty="0">
                <a:latin typeface="Times New Roman" panose="02020603050405020304" pitchFamily="18" charset="0"/>
              </a:rPr>
              <a:t>like </a:t>
            </a:r>
            <a:r>
              <a:rPr lang="en-US" sz="1800" i="1" dirty="0">
                <a:latin typeface="Times New Roman" panose="02020603050405020304" pitchFamily="18" charset="0"/>
              </a:rPr>
              <a:t>Expanded </a:t>
            </a:r>
            <a:r>
              <a:rPr lang="en-US" sz="1800" dirty="0">
                <a:latin typeface="Times New Roman" panose="02020603050405020304" pitchFamily="18" charset="0"/>
              </a:rPr>
              <a:t>∪</a:t>
            </a:r>
            <a:r>
              <a:rPr lang="en-US" sz="1800" i="1" dirty="0">
                <a:latin typeface="Times New Roman" panose="02020603050405020304" pitchFamily="18" charset="0"/>
              </a:rPr>
              <a:t> Frontier </a:t>
            </a:r>
            <a:r>
              <a:rPr lang="en-US" sz="1800" dirty="0">
                <a:latin typeface="Times New Roman" panose="02020603050405020304" pitchFamily="18" charset="0"/>
              </a:rPr>
              <a:t>in A*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B5AF14CE-8067-1C44-BE98-9E8A31419C5D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5925413" cy="5790793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B5AF14CE-8067-1C44-BE98-9E8A31419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5925413" cy="5790793"/>
              </a:xfrm>
              <a:blipFill>
                <a:blip r:embed="rId2"/>
                <a:stretch>
                  <a:fillRect l="-855" t="-438" b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974838" cy="505791"/>
          </a:xfrm>
        </p:spPr>
        <p:txBody>
          <a:bodyPr/>
          <a:lstStyle/>
          <a:p>
            <a:r>
              <a:rPr lang="en-US" dirty="0"/>
              <a:t>AO*</a:t>
            </a:r>
          </a:p>
        </p:txBody>
      </p:sp>
      <p:sp>
        <p:nvSpPr>
          <p:cNvPr id="19" name="Oval 11">
            <a:extLst>
              <a:ext uri="{FF2B5EF4-FFF2-40B4-BE49-F238E27FC236}">
                <a16:creationId xmlns:a16="http://schemas.microsoft.com/office/drawing/2014/main" id="{109ECB6F-531D-A9BA-64A0-E4E77CBC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049" y="5744718"/>
            <a:ext cx="723734" cy="473381"/>
          </a:xfrm>
          <a:prstGeom prst="ellipse">
            <a:avLst/>
          </a:prstGeom>
          <a:solidFill>
            <a:srgbClr val="CFFBA3"/>
          </a:solidFill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0" name="Oval 11">
            <a:extLst>
              <a:ext uri="{FF2B5EF4-FFF2-40B4-BE49-F238E27FC236}">
                <a16:creationId xmlns:a16="http://schemas.microsoft.com/office/drawing/2014/main" id="{4C14F5D5-768D-EC53-B7FA-C86DCB7A9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6954" y="5752102"/>
            <a:ext cx="723734" cy="473381"/>
          </a:xfrm>
          <a:prstGeom prst="ellipse">
            <a:avLst/>
          </a:prstGeom>
          <a:solidFill>
            <a:srgbClr val="CFFBA3"/>
          </a:solidFill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FAC144D-5DA7-BD4E-BF68-54A8236C0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64" y="3070701"/>
            <a:ext cx="6066236" cy="3111787"/>
          </a:xfrm>
          <a:prstGeom prst="rect">
            <a:avLst/>
          </a:prstGeom>
        </p:spPr>
      </p:pic>
      <p:sp>
        <p:nvSpPr>
          <p:cNvPr id="47" name="Text Box 11">
            <a:extLst>
              <a:ext uri="{FF2B5EF4-FFF2-40B4-BE49-F238E27FC236}">
                <a16:creationId xmlns:a16="http://schemas.microsoft.com/office/drawing/2014/main" id="{D3F1948F-1A87-6942-8B25-A02284FF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832" y="6135441"/>
            <a:ext cx="211979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/>
                <a:ea typeface="Times New Roman"/>
                <a:cs typeface="Times New Roman"/>
              </a:rPr>
              <a:t>add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’s parents to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Z</a:t>
            </a:r>
          </a:p>
        </p:txBody>
      </p:sp>
      <p:sp>
        <p:nvSpPr>
          <p:cNvPr id="148" name="Text Box 11">
            <a:extLst>
              <a:ext uri="{FF2B5EF4-FFF2-40B4-BE49-F238E27FC236}">
                <a16:creationId xmlns:a16="http://schemas.microsoft.com/office/drawing/2014/main" id="{8EF46EB4-C146-AF4F-97FF-C2FE447A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2" y="2490153"/>
            <a:ext cx="7591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none" lIns="45720" tIns="45720" rIns="4572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509587" algn="ctr">
              <a:spcBef>
                <a:spcPts val="200"/>
              </a:spcBef>
            </a:pPr>
            <a:r>
              <a:rPr lang="en-US" sz="1800" dirty="0">
                <a:latin typeface="Times New Roman" panose="02020603050405020304" pitchFamily="18" charset="0"/>
              </a:rPr>
              <a:t>expand</a:t>
            </a:r>
            <a:br>
              <a:rPr lang="en-US" sz="1800" dirty="0">
                <a:latin typeface="Times New Roman" panose="02020603050405020304" pitchFamily="18" charset="0"/>
              </a:rPr>
            </a:br>
            <a:r>
              <a:rPr lang="en-US" sz="1800" i="1" dirty="0">
                <a:latin typeface="Times New Roman" panose="02020603050405020304" pitchFamily="18" charset="0"/>
              </a:rPr>
              <a:t>s</a:t>
            </a: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149" name="Left Brace 148">
            <a:extLst>
              <a:ext uri="{FF2B5EF4-FFF2-40B4-BE49-F238E27FC236}">
                <a16:creationId xmlns:a16="http://schemas.microsoft.com/office/drawing/2014/main" id="{4D842900-9868-A346-80D4-C994B2494926}"/>
              </a:ext>
            </a:extLst>
          </p:cNvPr>
          <p:cNvSpPr/>
          <p:nvPr/>
        </p:nvSpPr>
        <p:spPr>
          <a:xfrm>
            <a:off x="853387" y="2233535"/>
            <a:ext cx="228982" cy="1160362"/>
          </a:xfrm>
          <a:prstGeom prst="leftBrace">
            <a:avLst>
              <a:gd name="adj1" fmla="val 26537"/>
              <a:gd name="adj2" fmla="val 49239"/>
            </a:avLst>
          </a:prstGeom>
          <a:noFill/>
          <a:ln w="15875">
            <a:solidFill>
              <a:schemeClr val="accent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581B23B3-BAF4-800B-8A37-F4DE13056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916" y="6253742"/>
            <a:ext cx="1308371" cy="369332"/>
          </a:xfrm>
          <a:prstGeom prst="rect">
            <a:avLst/>
          </a:prstGeom>
          <a:solidFill>
            <a:srgbClr val="CFFAA3"/>
          </a:solidFill>
          <a:ln w="6350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509587">
              <a:spcBef>
                <a:spcPts val="200"/>
              </a:spcBef>
            </a:pPr>
            <a:r>
              <a:rPr lang="en-US" sz="1800" i="1" dirty="0">
                <a:latin typeface="Times New Roman" panose="02020603050405020304" pitchFamily="18" charset="0"/>
              </a:rPr>
              <a:t>Fringe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</a:rPr>
              <a:t>,π)</a:t>
            </a:r>
            <a:endParaRPr lang="en-US" sz="1700" i="1" dirty="0">
              <a:latin typeface="Times New Roman" panose="02020603050405020304" pitchFamily="18" charset="0"/>
            </a:endParaRP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06D78411-EE1D-B1DC-3874-AD1183F6EFB7}"/>
              </a:ext>
            </a:extLst>
          </p:cNvPr>
          <p:cNvSpPr>
            <a:spLocks/>
          </p:cNvSpPr>
          <p:nvPr/>
        </p:nvSpPr>
        <p:spPr bwMode="auto">
          <a:xfrm rot="1546694" flipH="1" flipV="1">
            <a:off x="3140771" y="3346116"/>
            <a:ext cx="422922" cy="1709392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5875" cmpd="sng">
            <a:solidFill>
              <a:srgbClr val="008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620E26F9-803C-C566-B9AD-1EE10B349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405" y="3341225"/>
            <a:ext cx="266409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/>
                <a:ea typeface="Times New Roman"/>
                <a:cs typeface="Times New Roman"/>
              </a:rPr>
              <a:t> has no descendants in </a:t>
            </a:r>
            <a:r>
              <a:rPr lang="en-US" sz="1800" i="1" dirty="0">
                <a:latin typeface="Times New Roman"/>
                <a:ea typeface="Times New Roman"/>
                <a:cs typeface="Times New Roman"/>
              </a:rPr>
              <a:t>Z</a:t>
            </a:r>
            <a:endParaRPr lang="en-US" sz="1800" i="1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A9554028-1BA5-DC3F-8749-E6AD4AD54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2" y="1270285"/>
            <a:ext cx="66941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none" lIns="45720" tIns="45720" rIns="4572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509587" algn="ctr">
              <a:spcBef>
                <a:spcPts val="200"/>
              </a:spcBef>
            </a:pPr>
            <a:r>
              <a:rPr lang="en-US" sz="1800" dirty="0">
                <a:latin typeface="Times New Roman" panose="02020603050405020304" pitchFamily="18" charset="0"/>
              </a:rPr>
              <a:t>global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6B1D439-49F9-9074-9036-B7240474DEB7}"/>
              </a:ext>
            </a:extLst>
          </p:cNvPr>
          <p:cNvSpPr/>
          <p:nvPr/>
        </p:nvSpPr>
        <p:spPr>
          <a:xfrm>
            <a:off x="668312" y="751785"/>
            <a:ext cx="228982" cy="854277"/>
          </a:xfrm>
          <a:prstGeom prst="leftBrace">
            <a:avLst>
              <a:gd name="adj1" fmla="val 26537"/>
              <a:gd name="adj2" fmla="val 49239"/>
            </a:avLst>
          </a:prstGeom>
          <a:noFill/>
          <a:ln w="15875">
            <a:solidFill>
              <a:schemeClr val="accent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B3495129-7D53-9917-58A7-F9B0834A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533" y="1495754"/>
            <a:ext cx="30535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92099" indent="-285750"/>
            <a:r>
              <a:rPr lang="en-US" sz="1800" i="1" dirty="0">
                <a:latin typeface="Times New Roman" panose="02020603050405020304" pitchFamily="18" charset="0"/>
              </a:rPr>
              <a:t>Fringe</a:t>
            </a:r>
            <a:r>
              <a:rPr lang="en-US" sz="1800" dirty="0">
                <a:latin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</a:rPr>
              <a:t>s</a:t>
            </a:r>
            <a:r>
              <a:rPr lang="en-US" sz="1800" baseline="-25000" dirty="0">
                <a:latin typeface="Times New Roman" panose="02020603050405020304" pitchFamily="18" charset="0"/>
              </a:rPr>
              <a:t>0</a:t>
            </a:r>
            <a:r>
              <a:rPr lang="en-US" sz="1800" dirty="0">
                <a:latin typeface="Times New Roman" panose="02020603050405020304" pitchFamily="18" charset="0"/>
              </a:rPr>
              <a:t>,π)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= </a:t>
            </a:r>
            <a:r>
              <a:rPr lang="en-US" sz="1800" i="1">
                <a:latin typeface="Times New Roman" panose="02020603050405020304" pitchFamily="18" charset="0"/>
              </a:rPr>
              <a:t>leaves</a:t>
            </a:r>
            <a:r>
              <a:rPr lang="en-US" sz="1800">
                <a:latin typeface="Times New Roman" panose="02020603050405020304" pitchFamily="18" charset="0"/>
              </a:rPr>
              <a:t>(</a:t>
            </a: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 baseline="-25000">
                <a:latin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</a:rPr>
              <a:t>,</a:t>
            </a:r>
            <a:r>
              <a:rPr lang="el-GR" sz="1800">
                <a:latin typeface="Times New Roman" panose="02020603050405020304" pitchFamily="18" charset="0"/>
              </a:rPr>
              <a:t>π)</a:t>
            </a:r>
            <a:r>
              <a:rPr lang="en-US" sz="1800" baseline="-25000">
                <a:latin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</a:rPr>
              <a:t>∖</a:t>
            </a:r>
            <a:r>
              <a:rPr lang="en-US" sz="1800" baseline="-25000">
                <a:latin typeface="Times New Roman" panose="02020603050405020304" pitchFamily="18" charset="0"/>
              </a:rPr>
              <a:t> </a:t>
            </a:r>
            <a:r>
              <a:rPr lang="en-US" sz="1800" i="1">
                <a:latin typeface="Times New Roman" panose="02020603050405020304" pitchFamily="18" charset="0"/>
              </a:rPr>
              <a:t>S</a:t>
            </a:r>
            <a:r>
              <a:rPr lang="en-US" sz="1800" i="1" baseline="-25000">
                <a:latin typeface="Times New Roman" panose="02020603050405020304" pitchFamily="18" charset="0"/>
              </a:rPr>
              <a:t>g</a:t>
            </a:r>
            <a:endParaRPr lang="el-GR" sz="1800">
              <a:latin typeface="Times New Roman" panose="02020603050405020304" pitchFamily="18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501E62F-958C-3C96-8E3F-F32C605ED4D7}"/>
              </a:ext>
            </a:extLst>
          </p:cNvPr>
          <p:cNvSpPr txBox="1">
            <a:spLocks/>
          </p:cNvSpPr>
          <p:nvPr/>
        </p:nvSpPr>
        <p:spPr bwMode="auto">
          <a:xfrm>
            <a:off x="6991689" y="830267"/>
            <a:ext cx="5075008" cy="2074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243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440E44-69D8-4372-73F9-6A4D2C5D485C}"/>
              </a:ext>
            </a:extLst>
          </p:cNvPr>
          <p:cNvGrpSpPr/>
          <p:nvPr/>
        </p:nvGrpSpPr>
        <p:grpSpPr>
          <a:xfrm>
            <a:off x="7298490" y="3026581"/>
            <a:ext cx="3793962" cy="2864791"/>
            <a:chOff x="5350038" y="672261"/>
            <a:chExt cx="3793962" cy="2864791"/>
          </a:xfrm>
        </p:grpSpPr>
        <p:sp>
          <p:nvSpPr>
            <p:cNvPr id="5" name="Text Box 46">
              <a:extLst>
                <a:ext uri="{FF2B5EF4-FFF2-40B4-BE49-F238E27FC236}">
                  <a16:creationId xmlns:a16="http://schemas.microsoft.com/office/drawing/2014/main" id="{7D4C1271-5D31-C9A7-F398-96105240B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0F86C1E2-9F46-0F90-550E-C72A0BEA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D99A74A0-3A78-EF18-F153-6F5E96CD2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FB6A5FF-39BF-1DF4-F578-B9602B7D4930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92681BD6-59B6-FF9C-50C7-3248B7FED1D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1F6E1B62-CA8C-B68C-D752-F8CA7B9433C2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8B0DA88-988A-17DE-0BE9-725FC247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28C2F1A6-2BD8-9547-BFCF-771E6F13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66A44E9-AE2F-2201-F6EC-E71A01E28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19CCA4D-B5D8-587B-345A-FA077875D6A2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ED7C321D-663F-35C1-AC29-996BCEA6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74A3F00-7AA4-B06A-C149-D04DEEE6115B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2D13371D-AD74-E3FE-907C-EABC8BAB6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4C9BD6F0-6342-5D00-A6FD-884E0966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7F16BB9-DADB-297E-76A1-3AA26A7FA760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81BD450F-7380-5C5A-A010-5BEED61A9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DA65D4FF-712A-E42C-877D-422AB758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FE7723D9-D480-21C4-400A-B675C7F1F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8B2ACB94-0A4B-83F2-8C20-AE873EE8F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7FE11508-FFF9-C9BE-6921-6EEDFD857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293BB206-AA27-7FBC-BF2D-1EC2FB9DE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00B87AB9-DA40-97F6-4894-04E169012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66" name="Content Placeholder 4">
            <a:extLst>
              <a:ext uri="{FF2B5EF4-FFF2-40B4-BE49-F238E27FC236}">
                <a16:creationId xmlns:a16="http://schemas.microsoft.com/office/drawing/2014/main" id="{C520B114-AE9D-EDAA-48BA-97637D1EBC5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  <a:blipFill>
                <a:blip r:embed="rId2"/>
                <a:stretch>
                  <a:fillRect l="-780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8496" y="101603"/>
            <a:ext cx="4523654" cy="505791"/>
          </a:xfrm>
        </p:spPr>
        <p:txBody>
          <a:bodyPr/>
          <a:lstStyle/>
          <a:p>
            <a:r>
              <a:rPr lang="en-US" dirty="0"/>
              <a:t>AO* Example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F7EB3F-8987-4C41-984C-735F8EA81E48}"/>
              </a:ext>
            </a:extLst>
          </p:cNvPr>
          <p:cNvSpPr/>
          <p:nvPr/>
        </p:nvSpPr>
        <p:spPr>
          <a:xfrm>
            <a:off x="5545190" y="5104056"/>
            <a:ext cx="19736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 0</a:t>
            </a:r>
            <a:r>
              <a:rPr lang="en-US" baseline="-25000" dirty="0">
                <a:latin typeface="Times New Roman"/>
                <a:ea typeface="Times New Roman"/>
                <a:cs typeface="Times New Roman"/>
                <a:sym typeface="Symbol" charset="2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  <a:sym typeface="Symbol" charset="2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5538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46947" y="5983368"/>
            <a:ext cx="2733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Suppose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 for all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410186" y="428496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8D9BA24F-D472-BB79-9E93-E0D6193B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283" y="5083061"/>
            <a:ext cx="5509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20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70DCE918-9D9F-1655-D26D-FC73874DA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542" y="4564277"/>
            <a:ext cx="43393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1491805A-C325-92A9-9A18-7F1D13FC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012" y="4941967"/>
            <a:ext cx="292260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EB60B2AB-5AB7-61DA-D900-2D512F37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150" y="5370454"/>
            <a:ext cx="292260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426471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999F4C0-1393-A389-0E24-F73B48F893A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  <a:blipFill>
                <a:blip r:embed="rId2"/>
                <a:stretch>
                  <a:fillRect l="-780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0268" y="101603"/>
            <a:ext cx="4851690" cy="505791"/>
          </a:xfrm>
        </p:spPr>
        <p:txBody>
          <a:bodyPr/>
          <a:lstStyle/>
          <a:p>
            <a:r>
              <a:rPr lang="en-US" dirty="0"/>
              <a:t>Iteration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F7EB3F-8987-4C41-984C-735F8EA81E48}"/>
              </a:ext>
            </a:extLst>
          </p:cNvPr>
          <p:cNvSpPr/>
          <p:nvPr/>
        </p:nvSpPr>
        <p:spPr>
          <a:xfrm>
            <a:off x="5992510" y="4792797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10</a:t>
            </a:r>
            <a:r>
              <a:rPr lang="en-US" baseline="-25000" dirty="0">
                <a:latin typeface="Times New Roman"/>
                <a:ea typeface="Times New Roman"/>
                <a:cs typeface="Times New Roman"/>
                <a:sym typeface="Symbol" charset="2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  <a:sym typeface="Symbol" charset="2"/>
            </a:endParaRP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m12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98490" y="3026581"/>
            <a:ext cx="3793962" cy="2864791"/>
            <a:chOff x="5027874" y="1667394"/>
            <a:chExt cx="3793962" cy="2864791"/>
          </a:xfrm>
        </p:grpSpPr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8282086" y="2517856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243958" y="2247452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611218" y="1990945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7058514" y="2152202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953410" y="2718939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720000" flipV="1">
              <a:off x="8111269" y="2070036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027874" y="2584652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091374" y="21274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5320264" y="3957227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1750" cmpd="sng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300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 rot="17762162">
              <a:off x="5770186" y="3817690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759590" y="4065460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 rot="20100000" flipV="1">
              <a:off x="5512367" y="3889056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1750" cmpd="sng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778364" y="2254950"/>
              <a:ext cx="466725" cy="46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8050721" y="1667394"/>
              <a:ext cx="466725" cy="46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 rot="1496684">
              <a:off x="6802756" y="3617452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6215725" y="2306151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8042155" y="2952288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5111527" y="3089761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6389667" y="3723874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7180926" y="3205090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7307386" y="1830199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7305175" y="23470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5725396" y="358278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5811534" y="401126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5091374" y="39562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404303" y="3319836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46947" y="5983368"/>
            <a:ext cx="2733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Suppose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 for all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E6C63D-81E3-4C43-AB2B-9B90D078F79D}"/>
              </a:ext>
            </a:extLst>
          </p:cNvPr>
          <p:cNvSpPr/>
          <p:nvPr/>
        </p:nvSpPr>
        <p:spPr>
          <a:xfrm>
            <a:off x="6909135" y="3117307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410186" y="428496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9E756-5C92-2A89-1D81-5ED2CFEE2C09}"/>
              </a:ext>
            </a:extLst>
          </p:cNvPr>
          <p:cNvSpPr/>
          <p:nvPr/>
        </p:nvSpPr>
        <p:spPr>
          <a:xfrm>
            <a:off x="6179494" y="1980940"/>
            <a:ext cx="4430556" cy="923330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Which states are currently in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Envelope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? (choose 1 or more)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     A.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d1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B.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d2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C.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d3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D.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d4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E.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/>
              </a:rPr>
              <a:t>d5</a:t>
            </a:r>
          </a:p>
        </p:txBody>
      </p:sp>
    </p:spTree>
    <p:extLst>
      <p:ext uri="{BB962C8B-B14F-4D97-AF65-F5344CB8AC3E}">
        <p14:creationId xmlns:p14="http://schemas.microsoft.com/office/powerpoint/2010/main" val="247566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FEE68D3-F768-844F-B566-9942FE1ED700}"/>
              </a:ext>
            </a:extLst>
          </p:cNvPr>
          <p:cNvSpPr/>
          <p:nvPr/>
        </p:nvSpPr>
        <p:spPr>
          <a:xfrm>
            <a:off x="5993076" y="4791836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Symbol" charset="2"/>
              </a:rPr>
              <a:t>25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m12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B48D7FB-F3BC-D425-7FFC-86475DB90D7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3DD6FF66-FD31-8946-AD83-EB2E506571AF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5882686" cy="6073868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3DD6FF66-FD31-8946-AD83-EB2E506571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5882686" cy="6073868"/>
              </a:xfrm>
              <a:blipFill>
                <a:blip r:embed="rId2"/>
                <a:stretch>
                  <a:fillRect l="-862" t="-418" r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974838" cy="505791"/>
          </a:xfrm>
        </p:spPr>
        <p:txBody>
          <a:bodyPr/>
          <a:lstStyle/>
          <a:p>
            <a:r>
              <a:rPr lang="en-US" dirty="0"/>
              <a:t>Iteration 2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98490" y="3026581"/>
            <a:ext cx="3793962" cy="2864791"/>
            <a:chOff x="5027874" y="1667394"/>
            <a:chExt cx="3793962" cy="2864791"/>
          </a:xfrm>
        </p:grpSpPr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8282086" y="2517856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243958" y="2247452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611218" y="1990945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7058514" y="2152202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953410" y="2718939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720000" flipV="1">
              <a:off x="8111269" y="2070036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027874" y="2584652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091374" y="21274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5320264" y="3957227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1750" cmpd="sng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 rot="17762162">
              <a:off x="5770186" y="3817690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17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759590" y="4065460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 rot="20100000" flipV="1">
              <a:off x="5512367" y="3889056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1750" cmpd="sng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778364" y="2254950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8050721" y="1667394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 rot="1496684">
              <a:off x="6802756" y="3617452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6215725" y="2306151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8042155" y="2952288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5111527" y="3089761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7180926" y="3205090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7307386" y="1830199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7305175" y="23470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5725396" y="358278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5811534" y="401126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5091374" y="39562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404303" y="3319836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E6C63D-81E3-4C43-AB2B-9B90D078F79D}"/>
              </a:ext>
            </a:extLst>
          </p:cNvPr>
          <p:cNvSpPr/>
          <p:nvPr/>
        </p:nvSpPr>
        <p:spPr>
          <a:xfrm>
            <a:off x="6860758" y="2954677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Symbol" charset="2"/>
              </a:rPr>
              <a:t>15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410186" y="428496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43AFF5E-8907-F843-9312-E7F89FD037AB}"/>
              </a:ext>
            </a:extLst>
          </p:cNvPr>
          <p:cNvSpPr/>
          <p:nvPr/>
        </p:nvSpPr>
        <p:spPr>
          <a:xfrm>
            <a:off x="10655465" y="2770011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d5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A26C93F-B410-AC4F-B320-A5E99B84C35C}"/>
              </a:ext>
            </a:extLst>
          </p:cNvPr>
          <p:cNvSpPr/>
          <p:nvPr/>
        </p:nvSpPr>
        <p:spPr>
          <a:xfrm>
            <a:off x="10577841" y="369703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d3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38462D02-6D7A-C945-987C-4BA1E94F7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283" y="5083061"/>
            <a:ext cx="5509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20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20FF38-D9C2-2E48-B350-79EFE0CA4044}"/>
              </a:ext>
            </a:extLst>
          </p:cNvPr>
          <p:cNvSpPr/>
          <p:nvPr/>
        </p:nvSpPr>
        <p:spPr>
          <a:xfrm>
            <a:off x="7246947" y="5983368"/>
            <a:ext cx="2733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Suppose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 for all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</a:p>
        </p:txBody>
      </p:sp>
      <p:sp>
        <p:nvSpPr>
          <p:cNvPr id="68" name="Text Box 13">
            <a:extLst>
              <a:ext uri="{FF2B5EF4-FFF2-40B4-BE49-F238E27FC236}">
                <a16:creationId xmlns:a16="http://schemas.microsoft.com/office/drawing/2014/main" id="{EA536F9C-A7DB-F143-B74B-9F9352A3E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3844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DA407F3-34B0-5921-E6BE-5049192C070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200B3F68-848B-A045-9783-4D9F16BDBAB0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5" y="363795"/>
                <a:ext cx="5903449" cy="6073868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200B3F68-848B-A045-9783-4D9F16BDB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5" y="363795"/>
                <a:ext cx="5903449" cy="6073868"/>
              </a:xfrm>
              <a:blipFill>
                <a:blip r:embed="rId2"/>
                <a:stretch>
                  <a:fillRect l="-858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974838" cy="505791"/>
          </a:xfrm>
        </p:spPr>
        <p:txBody>
          <a:bodyPr/>
          <a:lstStyle/>
          <a:p>
            <a:r>
              <a:rPr lang="en-US" dirty="0"/>
              <a:t>Iteration 3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98490" y="3026581"/>
            <a:ext cx="3793962" cy="2864791"/>
            <a:chOff x="5027874" y="1667394"/>
            <a:chExt cx="3793962" cy="2864791"/>
          </a:xfrm>
        </p:grpSpPr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8282086" y="2517856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243958" y="2247452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611218" y="1990945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7058514" y="2152202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175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953410" y="2718939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720000" flipV="1">
              <a:off x="8111269" y="2070036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027874" y="2584652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1750" cmpd="sng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091374" y="21274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5320264" y="3957227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 rot="17762162">
              <a:off x="5770186" y="3817690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175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759590" y="4065460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 rot="20100000" flipV="1">
              <a:off x="5512367" y="3889056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778364" y="2254950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8050721" y="1667394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 rot="1496684">
              <a:off x="6802756" y="3617452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6215725" y="2306151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8042155" y="2952288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5111527" y="3089761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7180926" y="3205090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7307386" y="1830199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7305175" y="23470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5725396" y="358278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5811534" y="401126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5091374" y="39562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404303" y="3319836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72A17E-CB15-B84B-A7D8-563A5278D005}"/>
              </a:ext>
            </a:extLst>
          </p:cNvPr>
          <p:cNvSpPr/>
          <p:nvPr/>
        </p:nvSpPr>
        <p:spPr>
          <a:xfrm>
            <a:off x="5996921" y="4792481"/>
            <a:ext cx="136127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Symbol" charset="2"/>
              </a:rPr>
              <a:t>20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b="1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m14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E6C63D-81E3-4C43-AB2B-9B90D078F79D}"/>
              </a:ext>
            </a:extLst>
          </p:cNvPr>
          <p:cNvSpPr/>
          <p:nvPr/>
        </p:nvSpPr>
        <p:spPr>
          <a:xfrm>
            <a:off x="6860758" y="2954677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15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410186" y="428496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48E9CD-A798-A845-8CCD-924896809FD7}"/>
              </a:ext>
            </a:extLst>
          </p:cNvPr>
          <p:cNvSpPr/>
          <p:nvPr/>
        </p:nvSpPr>
        <p:spPr>
          <a:xfrm>
            <a:off x="10655465" y="2770011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d5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6782C7-6889-1945-A712-84A3400E13D8}"/>
              </a:ext>
            </a:extLst>
          </p:cNvPr>
          <p:cNvSpPr/>
          <p:nvPr/>
        </p:nvSpPr>
        <p:spPr>
          <a:xfrm>
            <a:off x="10577841" y="369703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d3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6D2ACDC9-3FF6-1D45-B290-B7C9F1FA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283" y="5083061"/>
            <a:ext cx="5509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20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A40468F-127F-544F-B65B-67A80CB16A7B}"/>
              </a:ext>
            </a:extLst>
          </p:cNvPr>
          <p:cNvSpPr/>
          <p:nvPr/>
        </p:nvSpPr>
        <p:spPr>
          <a:xfrm>
            <a:off x="7246947" y="5983368"/>
            <a:ext cx="2733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Suppose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 for all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19205C02-3D5A-2B42-827E-997EFF093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470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0C2AE51-B508-424A-BFC6-AA3452574592}"/>
              </a:ext>
            </a:extLst>
          </p:cNvPr>
          <p:cNvSpPr/>
          <p:nvPr/>
        </p:nvSpPr>
        <p:spPr>
          <a:xfrm>
            <a:off x="5998848" y="4790788"/>
            <a:ext cx="13676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Symbol" charset="2"/>
              </a:rPr>
              <a:t>20.5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m14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5A080C-00CE-91D2-AB20-7544094B1B5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C0EE7121-C2FB-6848-9AEE-C75998CC9FE8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5926876" cy="6199051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94" name="Content Placeholder 2">
                <a:extLst>
                  <a:ext uri="{FF2B5EF4-FFF2-40B4-BE49-F238E27FC236}">
                    <a16:creationId xmlns:a16="http://schemas.microsoft.com/office/drawing/2014/main" id="{C0EE7121-C2FB-6848-9AEE-C75998CC9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5926876" cy="6199051"/>
              </a:xfrm>
              <a:blipFill>
                <a:blip r:embed="rId2"/>
                <a:stretch>
                  <a:fillRect l="-855" t="-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974838" cy="505791"/>
          </a:xfrm>
        </p:spPr>
        <p:txBody>
          <a:bodyPr/>
          <a:lstStyle/>
          <a:p>
            <a:r>
              <a:rPr lang="en-US" dirty="0"/>
              <a:t>Iteration 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98490" y="3026581"/>
            <a:ext cx="3793962" cy="2854959"/>
            <a:chOff x="5027874" y="1667394"/>
            <a:chExt cx="3793962" cy="2854959"/>
          </a:xfrm>
        </p:grpSpPr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8282086" y="2517856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243958" y="2247452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611218" y="1990945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7058514" y="2152202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175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953410" y="2718939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720000" flipV="1">
              <a:off x="8111269" y="2070036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027874" y="2584652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1750" cmpd="sng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091374" y="21274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5320264" y="3957227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 rot="17762162">
              <a:off x="5770186" y="3817690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1750" cap="flat" cmpd="sng" algn="ctr">
              <a:solidFill>
                <a:srgbClr val="20995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759590" y="4055628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 rot="20100000" flipV="1">
              <a:off x="5512367" y="3889056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778364" y="2254950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8050721" y="1667394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 rot="1496684">
              <a:off x="6802756" y="3617452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6215725" y="2306151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8042155" y="2952288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5111527" y="3089761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7180926" y="3205090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7307386" y="1830199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7305175" y="23470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5725396" y="358278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5811534" y="401126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5091374" y="39562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404303" y="3319836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E6C63D-81E3-4C43-AB2B-9B90D078F79D}"/>
              </a:ext>
            </a:extLst>
          </p:cNvPr>
          <p:cNvSpPr/>
          <p:nvPr/>
        </p:nvSpPr>
        <p:spPr>
          <a:xfrm>
            <a:off x="6860758" y="2954677"/>
            <a:ext cx="1358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15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167667" y="4145346"/>
            <a:ext cx="1350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b="1" dirty="0">
                <a:latin typeface="Times New Roman"/>
                <a:ea typeface="Times New Roman"/>
                <a:cs typeface="Times New Roman"/>
                <a:sym typeface="Symbol" charset="2"/>
              </a:rPr>
              <a:t>1</a:t>
            </a: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π(</a:t>
            </a:r>
            <a:r>
              <a:rPr lang="en-US" dirty="0">
                <a:latin typeface="Calibri" panose="020F0502020204030204" pitchFamily="34" charset="0"/>
                <a:cs typeface="Times New Roman"/>
                <a:sym typeface="Symbol" charset="2"/>
              </a:rPr>
              <a:t>d6</a:t>
            </a:r>
            <a:r>
              <a:rPr lang="en-US" dirty="0">
                <a:latin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cs typeface="Times New Roman"/>
                <a:sym typeface="Symbol" charset="2"/>
              </a:rPr>
              <a:t>m54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8394A7-6891-3249-9EEE-844EE82EEFF6}"/>
              </a:ext>
            </a:extLst>
          </p:cNvPr>
          <p:cNvSpPr/>
          <p:nvPr/>
        </p:nvSpPr>
        <p:spPr>
          <a:xfrm>
            <a:off x="10655465" y="2770011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d5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F9DF0B2-5273-0D4B-8903-F78E84B3A4BA}"/>
              </a:ext>
            </a:extLst>
          </p:cNvPr>
          <p:cNvSpPr/>
          <p:nvPr/>
        </p:nvSpPr>
        <p:spPr>
          <a:xfrm>
            <a:off x="10577841" y="369703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d3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0CFEF03E-3385-3F40-AC50-E9903598A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283" y="5083061"/>
            <a:ext cx="5509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20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30F5D3-63A1-4742-ABE6-E093CB189CBE}"/>
              </a:ext>
            </a:extLst>
          </p:cNvPr>
          <p:cNvSpPr/>
          <p:nvPr/>
        </p:nvSpPr>
        <p:spPr>
          <a:xfrm>
            <a:off x="7246947" y="5983368"/>
            <a:ext cx="2733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Suppose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 for all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s</a:t>
            </a:r>
          </a:p>
        </p:txBody>
      </p:sp>
      <p:sp>
        <p:nvSpPr>
          <p:cNvPr id="50" name="Text Box 13">
            <a:extLst>
              <a:ext uri="{FF2B5EF4-FFF2-40B4-BE49-F238E27FC236}">
                <a16:creationId xmlns:a16="http://schemas.microsoft.com/office/drawing/2014/main" id="{674D32EA-60B5-374A-AB56-909F8081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180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1603"/>
            <a:ext cx="8839200" cy="642711"/>
          </a:xfrm>
        </p:spPr>
        <p:txBody>
          <a:bodyPr/>
          <a:lstStyle/>
          <a:p>
            <a:r>
              <a:rPr lang="en-US" dirty="0"/>
              <a:t>Heuristics through Determinization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1489-4AE0-974D-BF40-C7933B42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829636"/>
            <a:ext cx="6269185" cy="560608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What to use for </a:t>
            </a:r>
            <a:r>
              <a:rPr lang="en-US" sz="1800" i="1" dirty="0"/>
              <a:t>V</a:t>
            </a:r>
            <a:r>
              <a:rPr lang="en-US" sz="1800" baseline="-25000" dirty="0"/>
              <a:t>0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)?</a:t>
            </a:r>
            <a:br>
              <a:rPr lang="en-US" sz="1800" baseline="-25000" dirty="0"/>
            </a:br>
            <a:endParaRPr lang="en-US" sz="1800" baseline="-25000" dirty="0">
              <a:cs typeface="Times New Roman"/>
            </a:endParaRPr>
          </a:p>
          <a:p>
            <a:r>
              <a:rPr lang="en-US" sz="1800" dirty="0">
                <a:cs typeface="Times New Roman"/>
              </a:rPr>
              <a:t>One possibility: a heuristic for the </a:t>
            </a:r>
            <a:r>
              <a:rPr lang="en-US" sz="1800" i="1" dirty="0">
                <a:cs typeface="Times New Roman"/>
              </a:rPr>
              <a:t>determinized</a:t>
            </a:r>
            <a:r>
              <a:rPr lang="en-US" sz="1800" dirty="0">
                <a:cs typeface="Times New Roman"/>
              </a:rPr>
              <a:t> domain Σ</a:t>
            </a:r>
            <a:r>
              <a:rPr lang="en-US" sz="1800" i="1" baseline="-25000" dirty="0">
                <a:cs typeface="Times New Roman"/>
              </a:rPr>
              <a:t>d</a:t>
            </a:r>
            <a:endParaRPr lang="en-US" sz="1800" baseline="-25000" dirty="0">
              <a:cs typeface="Times New Roman"/>
            </a:endParaRPr>
          </a:p>
          <a:p>
            <a:r>
              <a:rPr lang="en-US" sz="1800" dirty="0">
                <a:cs typeface="Times New Roman"/>
              </a:rPr>
              <a:t>For each action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dirty="0">
                <a:cs typeface="Times New Roman"/>
              </a:rPr>
              <a:t> of Σ</a:t>
            </a:r>
          </a:p>
          <a:p>
            <a:pPr lvl="1"/>
            <a:r>
              <a:rPr lang="en-US" sz="1800" dirty="0">
                <a:cs typeface="Times New Roman"/>
              </a:rPr>
              <a:t>If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dirty="0">
                <a:cs typeface="Times New Roman"/>
              </a:rPr>
              <a:t> has </a:t>
            </a:r>
            <a:r>
              <a:rPr lang="en-US" sz="1800" i="1" dirty="0">
                <a:cs typeface="Times New Roman"/>
              </a:rPr>
              <a:t>k</a:t>
            </a:r>
            <a:r>
              <a:rPr lang="en-US" sz="1800" dirty="0">
                <a:cs typeface="Times New Roman"/>
              </a:rPr>
              <a:t> possible outcomes, then </a:t>
            </a:r>
          </a:p>
          <a:p>
            <a:pPr lvl="2"/>
            <a:r>
              <a:rPr lang="en-US" sz="1800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d</a:t>
            </a:r>
            <a:r>
              <a:rPr lang="en-US" sz="1800" dirty="0">
                <a:cs typeface="Times New Roman"/>
              </a:rPr>
              <a:t> contains </a:t>
            </a:r>
            <a:r>
              <a:rPr lang="en-US" sz="1800" i="1" dirty="0">
                <a:cs typeface="Times New Roman"/>
              </a:rPr>
              <a:t>k</a:t>
            </a:r>
            <a:r>
              <a:rPr lang="en-US" sz="1800" dirty="0">
                <a:cs typeface="Times New Roman"/>
              </a:rPr>
              <a:t> deterministic actions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, …,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i="1" baseline="-25000" dirty="0">
                <a:cs typeface="Times New Roman"/>
              </a:rPr>
              <a:t>k</a:t>
            </a:r>
          </a:p>
          <a:p>
            <a:pPr lvl="2"/>
            <a:r>
              <a:rPr lang="en-US" sz="1800" dirty="0">
                <a:cs typeface="Times New Roman"/>
              </a:rPr>
              <a:t>one for each of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dirty="0">
                <a:cs typeface="Times New Roman"/>
              </a:rPr>
              <a:t>’s</a:t>
            </a:r>
            <a:r>
              <a:rPr lang="en-US" sz="1800" i="1" dirty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outcome</a:t>
            </a:r>
            <a:br>
              <a:rPr lang="en-US" sz="1800" baseline="-25000" dirty="0">
                <a:cs typeface="Times New Roman"/>
              </a:rPr>
            </a:br>
            <a:endParaRPr lang="en-US" sz="1800" baseline="-25000" dirty="0">
              <a:cs typeface="Times New Roman"/>
            </a:endParaRPr>
          </a:p>
          <a:p>
            <a:r>
              <a:rPr lang="en-US" sz="1800" dirty="0"/>
              <a:t>Let </a:t>
            </a:r>
            <a:r>
              <a:rPr lang="en-US" sz="1800" i="1" dirty="0"/>
              <a:t>h</a:t>
            </a:r>
            <a:r>
              <a:rPr lang="en-US" sz="1800" dirty="0"/>
              <a:t> be a classical heuristic function for </a:t>
            </a:r>
            <a:r>
              <a:rPr lang="en-US" sz="1800" dirty="0" err="1"/>
              <a:t>Σ</a:t>
            </a:r>
            <a:r>
              <a:rPr lang="en-US" sz="1800" i="1" baseline="-25000" dirty="0" err="1"/>
              <a:t>d</a:t>
            </a:r>
            <a:endParaRPr lang="en-US" sz="1800" i="1" baseline="-25000" dirty="0"/>
          </a:p>
          <a:p>
            <a:r>
              <a:rPr lang="en-US" sz="1800" dirty="0">
                <a:cs typeface="Times New Roman"/>
              </a:rPr>
              <a:t>If </a:t>
            </a:r>
            <a:r>
              <a:rPr lang="en-US" sz="1800" i="1" dirty="0">
                <a:cs typeface="Times New Roman"/>
              </a:rPr>
              <a:t>h</a:t>
            </a:r>
            <a:r>
              <a:rPr lang="en-US" sz="1800" dirty="0">
                <a:cs typeface="Times New Roman"/>
              </a:rPr>
              <a:t> is admissible for </a:t>
            </a:r>
            <a:r>
              <a:rPr lang="en-US" sz="1800" dirty="0" err="1">
                <a:cs typeface="Times New Roman"/>
              </a:rPr>
              <a:t>Σ</a:t>
            </a:r>
            <a:r>
              <a:rPr lang="en-US" sz="1800" i="1" baseline="-25000" dirty="0" err="1">
                <a:cs typeface="Times New Roman"/>
              </a:rPr>
              <a:t>d</a:t>
            </a:r>
            <a:r>
              <a:rPr lang="en-US" sz="1800" dirty="0">
                <a:cs typeface="Times New Roman"/>
              </a:rPr>
              <a:t> then also admissible for </a:t>
            </a:r>
            <a:r>
              <a:rPr lang="en-US" sz="1800" dirty="0" err="1">
                <a:cs typeface="Times New Roman"/>
              </a:rPr>
              <a:t>Σ</a:t>
            </a:r>
            <a:endParaRPr lang="en-US" sz="1800" dirty="0">
              <a:cs typeface="Times New Roman"/>
            </a:endParaRPr>
          </a:p>
          <a:p>
            <a:r>
              <a:rPr lang="en-US" sz="1800" dirty="0">
                <a:cs typeface="Times New Roman"/>
              </a:rPr>
              <a:t>Proof:</a:t>
            </a:r>
          </a:p>
          <a:p>
            <a:pPr lvl="1"/>
            <a:r>
              <a:rPr lang="en-US" sz="1800" dirty="0">
                <a:cs typeface="Times New Roman"/>
              </a:rPr>
              <a:t>Let π</a:t>
            </a:r>
            <a:r>
              <a:rPr lang="en-US" sz="1800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 be any optimal solution for (</a:t>
            </a:r>
            <a:r>
              <a:rPr lang="en-US" sz="1800" dirty="0" err="1">
                <a:cs typeface="Times New Roman"/>
              </a:rPr>
              <a:t>Σ, </a:t>
            </a:r>
            <a:r>
              <a:rPr lang="en-US" sz="1800" i="1" dirty="0" err="1">
                <a:cs typeface="Times New Roman"/>
              </a:rPr>
              <a:t>s</a:t>
            </a:r>
            <a:r>
              <a:rPr lang="en-US" sz="1800" dirty="0" err="1">
                <a:cs typeface="Times New Roman"/>
              </a:rPr>
              <a:t>, </a:t>
            </a:r>
            <a:r>
              <a:rPr lang="en-US" sz="1800" i="1" dirty="0" err="1">
                <a:cs typeface="Times New Roman"/>
              </a:rPr>
              <a:t>g</a:t>
            </a:r>
            <a:r>
              <a:rPr lang="en-US" sz="1800" dirty="0" err="1">
                <a:cs typeface="Times New Roman"/>
              </a:rPr>
              <a:t>)</a:t>
            </a:r>
            <a:endParaRPr lang="en-US" sz="1800" dirty="0">
              <a:cs typeface="Times New Roman"/>
            </a:endParaRPr>
          </a:p>
          <a:p>
            <a:pPr lvl="1"/>
            <a:r>
              <a:rPr lang="en-US" sz="1800" dirty="0" err="1">
                <a:cs typeface="Times New Roman"/>
              </a:rPr>
              <a:t>Then </a:t>
            </a:r>
            <a:r>
              <a:rPr lang="en-US" sz="1800" i="1" dirty="0">
                <a:cs typeface="Times New Roman"/>
              </a:rPr>
              <a:t>V</a:t>
            </a:r>
            <a:r>
              <a:rPr lang="en-US" sz="1800" i="1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i="1" dirty="0">
                <a:cs typeface="Times New Roman"/>
              </a:rPr>
              <a:t>E</a:t>
            </a:r>
            <a:r>
              <a:rPr lang="en-US" sz="1800" dirty="0">
                <a:cs typeface="Times New Roman"/>
              </a:rPr>
              <a:t>(cost(</a:t>
            </a:r>
            <a:r>
              <a:rPr lang="en-US" sz="1800" i="1" dirty="0">
                <a:cs typeface="Times New Roman"/>
              </a:rPr>
              <a:t>π</a:t>
            </a:r>
            <a:r>
              <a:rPr lang="en-US" sz="1800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)) 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                  = weighted avg. of all executions of π</a:t>
            </a:r>
            <a:r>
              <a:rPr lang="en-US" sz="1800" baseline="30000" dirty="0">
                <a:cs typeface="Times New Roman"/>
              </a:rPr>
              <a:t>*</a:t>
            </a:r>
            <a:endParaRPr lang="en-US" sz="1800" baseline="30000" dirty="0" err="1">
              <a:cs typeface="Times New Roman"/>
            </a:endParaRPr>
          </a:p>
          <a:p>
            <a:pPr lvl="1"/>
            <a:r>
              <a:rPr lang="en-US" sz="1800" dirty="0" err="1">
                <a:cs typeface="Times New Roman"/>
              </a:rPr>
              <a:t>Let </a:t>
            </a:r>
            <a:r>
              <a:rPr lang="en-US" sz="1800" i="1" dirty="0">
                <a:cs typeface="Times New Roman"/>
              </a:rPr>
              <a:t>p</a:t>
            </a:r>
            <a:r>
              <a:rPr lang="en-US" sz="1800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 be the least costly execution of π</a:t>
            </a:r>
            <a:r>
              <a:rPr lang="en-US" sz="1800" baseline="30000" dirty="0">
                <a:cs typeface="Times New Roman"/>
              </a:rPr>
              <a:t>*</a:t>
            </a:r>
          </a:p>
          <a:p>
            <a:pPr lvl="2"/>
            <a:r>
              <a:rPr lang="en-US" sz="1800" i="1" dirty="0">
                <a:cs typeface="Times New Roman"/>
              </a:rPr>
              <a:t>p</a:t>
            </a:r>
            <a:r>
              <a:rPr lang="en-US" sz="1800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 is a solution for (</a:t>
            </a:r>
            <a:r>
              <a:rPr lang="en-US" sz="1800" dirty="0" err="1">
                <a:cs typeface="Times New Roman"/>
              </a:rPr>
              <a:t>Σ</a:t>
            </a:r>
            <a:r>
              <a:rPr lang="en-US" sz="1800" i="1" baseline="-25000" dirty="0" err="1">
                <a:cs typeface="Times New Roman"/>
              </a:rPr>
              <a:t>d</a:t>
            </a:r>
            <a:r>
              <a:rPr lang="en-US" sz="1800" dirty="0" err="1">
                <a:cs typeface="Times New Roman"/>
              </a:rPr>
              <a:t>, </a:t>
            </a:r>
            <a:r>
              <a:rPr lang="en-US" sz="1800" i="1" dirty="0" err="1">
                <a:cs typeface="Times New Roman"/>
              </a:rPr>
              <a:t>s</a:t>
            </a:r>
            <a:r>
              <a:rPr lang="en-US" sz="1800" dirty="0" err="1">
                <a:cs typeface="Times New Roman"/>
              </a:rPr>
              <a:t>, </a:t>
            </a:r>
            <a:r>
              <a:rPr lang="en-US" sz="1800" i="1" dirty="0" err="1">
                <a:cs typeface="Times New Roman"/>
              </a:rPr>
              <a:t>g</a:t>
            </a:r>
            <a:r>
              <a:rPr lang="en-US" sz="1800" dirty="0" err="1">
                <a:cs typeface="Times New Roman"/>
              </a:rPr>
              <a:t>)</a:t>
            </a:r>
            <a:endParaRPr lang="en-US" sz="1800" dirty="0">
              <a:cs typeface="Times New Roman"/>
            </a:endParaRPr>
          </a:p>
          <a:p>
            <a:pPr lvl="2"/>
            <a:r>
              <a:rPr lang="en-US" sz="1800" dirty="0">
                <a:cs typeface="Times New Roman"/>
              </a:rPr>
              <a:t>so </a:t>
            </a:r>
            <a:r>
              <a:rPr lang="en-US" sz="1800" i="1" dirty="0">
                <a:cs typeface="Times New Roman"/>
              </a:rPr>
              <a:t>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dirty="0">
                <a:cs typeface="Times New Roman"/>
              </a:rPr>
              <a:t>)</a:t>
            </a:r>
            <a:r>
              <a:rPr lang="en-US" sz="1800" i="1" dirty="0"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≤ cost(</a:t>
            </a:r>
            <a:r>
              <a:rPr lang="en-US" sz="1800" i="1" dirty="0">
                <a:cs typeface="Times New Roman"/>
              </a:rPr>
              <a:t>p</a:t>
            </a:r>
            <a:r>
              <a:rPr lang="en-US" sz="1800" i="1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) ≤ </a:t>
            </a:r>
            <a:r>
              <a:rPr lang="en-US" sz="1800" i="1" dirty="0">
                <a:cs typeface="Times New Roman"/>
              </a:rPr>
              <a:t>E</a:t>
            </a:r>
            <a:r>
              <a:rPr lang="en-US" sz="1800" dirty="0">
                <a:cs typeface="Times New Roman"/>
              </a:rPr>
              <a:t>(cost(π))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7393766" y="584610"/>
            <a:ext cx="3840733" cy="2864791"/>
            <a:chOff x="5350038" y="672261"/>
            <a:chExt cx="3840733" cy="2864791"/>
          </a:xfrm>
        </p:grpSpPr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7868" y="227698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90" y="2999719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7647" y="2578946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569" y="252827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706" y="299238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483" y="26986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442" y="1859721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2387" y="147244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985C6BB-6657-F942-BEF8-4D8F79B375CA}"/>
              </a:ext>
            </a:extLst>
          </p:cNvPr>
          <p:cNvGrpSpPr/>
          <p:nvPr/>
        </p:nvGrpSpPr>
        <p:grpSpPr>
          <a:xfrm>
            <a:off x="7339939" y="3681736"/>
            <a:ext cx="3840733" cy="2864791"/>
            <a:chOff x="7339939" y="3681736"/>
            <a:chExt cx="3840733" cy="2864791"/>
          </a:xfrm>
        </p:grpSpPr>
        <p:sp>
          <p:nvSpPr>
            <p:cNvPr id="157" name="Text Box 11">
              <a:extLst>
                <a:ext uri="{FF2B5EF4-FFF2-40B4-BE49-F238E27FC236}">
                  <a16:creationId xmlns:a16="http://schemas.microsoft.com/office/drawing/2014/main" id="{1ADCBFBA-0F96-8740-94A4-ACB541732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0768" y="528626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58" name="Text Box 46">
              <a:extLst>
                <a:ext uri="{FF2B5EF4-FFF2-40B4-BE49-F238E27FC236}">
                  <a16:creationId xmlns:a16="http://schemas.microsoft.com/office/drawing/2014/main" id="{F21E2EBC-E710-F948-A103-E43539854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4151" y="4532198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1682DE15-E41B-D548-8095-20805E93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023" y="4336023"/>
              <a:ext cx="2527300" cy="10515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0" name="Freeform 38">
              <a:extLst>
                <a:ext uri="{FF2B5EF4-FFF2-40B4-BE49-F238E27FC236}">
                  <a16:creationId xmlns:a16="http://schemas.microsoft.com/office/drawing/2014/main" id="{BEB2397F-7096-AD48-98F7-0F1DB0127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805" y="4005287"/>
              <a:ext cx="2527300" cy="295485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97EABD41-B471-A248-86A0-73B5BED6316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265475" y="4733281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76191993-BD1C-B449-A470-DF4BA88E0A67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10423334" y="4084378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4A9634F9-3A85-FA4E-869F-DC2894A7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939" y="459899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4" name="Oval 11">
              <a:extLst>
                <a:ext uri="{FF2B5EF4-FFF2-40B4-BE49-F238E27FC236}">
                  <a16:creationId xmlns:a16="http://schemas.microsoft.com/office/drawing/2014/main" id="{3BD1A1BB-CE38-0E4E-AE7B-45253B312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439" y="4141794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464312EB-7383-B049-8949-7D9791AA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329" y="6114069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6" name="Oval 12">
              <a:extLst>
                <a:ext uri="{FF2B5EF4-FFF2-40B4-BE49-F238E27FC236}">
                  <a16:creationId xmlns:a16="http://schemas.microsoft.com/office/drawing/2014/main" id="{FCD5D38B-CC42-234A-9A94-70A87DB7C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1655" y="6079802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20448F3F-2B56-6D4B-9EB7-DC6B78F40A1A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7800682" y="586777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8" name="Oval 11">
              <a:extLst>
                <a:ext uri="{FF2B5EF4-FFF2-40B4-BE49-F238E27FC236}">
                  <a16:creationId xmlns:a16="http://schemas.microsoft.com/office/drawing/2014/main" id="{20452711-6531-BE46-AA7D-17E1D2288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0429" y="4269292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69" name="Oval 11">
              <a:extLst>
                <a:ext uri="{FF2B5EF4-FFF2-40B4-BE49-F238E27FC236}">
                  <a16:creationId xmlns:a16="http://schemas.microsoft.com/office/drawing/2014/main" id="{EC1A4367-F433-3A4C-838B-BAA888994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2786" y="3681736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7D8E8655-3FFE-634C-8585-906F362D1E12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9114821" y="5631794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1" name="Text Box 11">
              <a:extLst>
                <a:ext uri="{FF2B5EF4-FFF2-40B4-BE49-F238E27FC236}">
                  <a16:creationId xmlns:a16="http://schemas.microsoft.com/office/drawing/2014/main" id="{252A6EFD-F8AF-BE47-A57C-A959DAFF7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194" y="4355233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172" name="Text Box 11">
              <a:extLst>
                <a:ext uri="{FF2B5EF4-FFF2-40B4-BE49-F238E27FC236}">
                  <a16:creationId xmlns:a16="http://schemas.microsoft.com/office/drawing/2014/main" id="{1FB6BFD4-06DC-C34C-9679-48AB4B7A9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4220" y="4966630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173" name="Text Box 11">
              <a:extLst>
                <a:ext uri="{FF2B5EF4-FFF2-40B4-BE49-F238E27FC236}">
                  <a16:creationId xmlns:a16="http://schemas.microsoft.com/office/drawing/2014/main" id="{A392B122-B9AD-684E-936A-14E4E76F6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3592" y="5104103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174" name="Text Box 11">
              <a:extLst>
                <a:ext uri="{FF2B5EF4-FFF2-40B4-BE49-F238E27FC236}">
                  <a16:creationId xmlns:a16="http://schemas.microsoft.com/office/drawing/2014/main" id="{05233F80-58B1-4545-80C2-BA222E73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3584" y="5814487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175" name="Text Box 11">
              <a:extLst>
                <a:ext uri="{FF2B5EF4-FFF2-40B4-BE49-F238E27FC236}">
                  <a16:creationId xmlns:a16="http://schemas.microsoft.com/office/drawing/2014/main" id="{02ABBD57-C434-BC46-B0C2-4A1F7BB30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5986" y="56149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76" name="Oval 12">
              <a:extLst>
                <a:ext uri="{FF2B5EF4-FFF2-40B4-BE49-F238E27FC236}">
                  <a16:creationId xmlns:a16="http://schemas.microsoft.com/office/drawing/2014/main" id="{2C6F1994-BF25-EF46-B544-8FC6B0202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439" y="5970594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77" name="Oval 12">
              <a:extLst>
                <a:ext uri="{FF2B5EF4-FFF2-40B4-BE49-F238E27FC236}">
                  <a16:creationId xmlns:a16="http://schemas.microsoft.com/office/drawing/2014/main" id="{FD6A74D7-C869-7246-82C3-D07F25D97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368" y="5334178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178" name="Text Box 11">
              <a:extLst>
                <a:ext uri="{FF2B5EF4-FFF2-40B4-BE49-F238E27FC236}">
                  <a16:creationId xmlns:a16="http://schemas.microsoft.com/office/drawing/2014/main" id="{74A161FC-4F3A-D14F-ABF7-9DBDBB605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734" y="3967686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</a:p>
          </p:txBody>
        </p:sp>
        <p:sp>
          <p:nvSpPr>
            <p:cNvPr id="179" name="Text Box 11">
              <a:extLst>
                <a:ext uri="{FF2B5EF4-FFF2-40B4-BE49-F238E27FC236}">
                  <a16:creationId xmlns:a16="http://schemas.microsoft.com/office/drawing/2014/main" id="{332A8F60-FB8D-B74F-B62D-9A226448B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1572" y="4847768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180" name="Text Box 11">
              <a:extLst>
                <a:ext uri="{FF2B5EF4-FFF2-40B4-BE49-F238E27FC236}">
                  <a16:creationId xmlns:a16="http://schemas.microsoft.com/office/drawing/2014/main" id="{772B617B-3DE2-2F45-B981-0F00772CA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3109" y="6155515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1" name="Text Box 11">
              <a:extLst>
                <a:ext uri="{FF2B5EF4-FFF2-40B4-BE49-F238E27FC236}">
                  <a16:creationId xmlns:a16="http://schemas.microsoft.com/office/drawing/2014/main" id="{C3D5DEEF-71EF-C348-BC2B-AF5CDD0D0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7343" y="486919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82" name="Text Box 11">
              <a:extLst>
                <a:ext uri="{FF2B5EF4-FFF2-40B4-BE49-F238E27FC236}">
                  <a16:creationId xmlns:a16="http://schemas.microsoft.com/office/drawing/2014/main" id="{9D7426DB-D961-1947-9A83-EFDD1C3F5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2288" y="44700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  <p:sp>
          <p:nvSpPr>
            <p:cNvPr id="183" name="Text Box 11">
              <a:extLst>
                <a:ext uri="{FF2B5EF4-FFF2-40B4-BE49-F238E27FC236}">
                  <a16:creationId xmlns:a16="http://schemas.microsoft.com/office/drawing/2014/main" id="{F85C74F5-550B-7449-B8E8-D22FCDE8C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212" y="4386595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4" name="Text Box 11">
              <a:extLst>
                <a:ext uri="{FF2B5EF4-FFF2-40B4-BE49-F238E27FC236}">
                  <a16:creationId xmlns:a16="http://schemas.microsoft.com/office/drawing/2014/main" id="{8F290B71-9DC5-D148-A45A-13CE70EB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979" y="5577461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244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1603"/>
            <a:ext cx="8839200" cy="642711"/>
          </a:xfrm>
        </p:spPr>
        <p:txBody>
          <a:bodyPr/>
          <a:lstStyle/>
          <a:p>
            <a:r>
              <a:rPr lang="en-US" dirty="0"/>
              <a:t>Heuristics through Determinization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31489-4AE0-974D-BF40-C7933B421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829636"/>
            <a:ext cx="6269185" cy="560608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What to use for </a:t>
            </a:r>
            <a:r>
              <a:rPr lang="en-US" sz="1800" i="1" dirty="0"/>
              <a:t>V</a:t>
            </a:r>
            <a:r>
              <a:rPr lang="en-US" sz="1800" baseline="-25000" dirty="0"/>
              <a:t>0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)?</a:t>
            </a:r>
            <a:br>
              <a:rPr lang="en-US" sz="1800" baseline="-25000" dirty="0"/>
            </a:br>
            <a:endParaRPr lang="en-US" sz="1800" baseline="-25000" dirty="0">
              <a:cs typeface="Times New Roman"/>
            </a:endParaRPr>
          </a:p>
          <a:p>
            <a:r>
              <a:rPr lang="en-US" sz="1800" dirty="0">
                <a:latin typeface="Times New Roman"/>
                <a:cs typeface="Times New Roman"/>
              </a:rPr>
              <a:t>Another possibility: call a classical planner on the determinized problem </a:t>
            </a:r>
            <a:r>
              <a:rPr lang="en-US" sz="1800" dirty="0"/>
              <a:t>(</a:t>
            </a:r>
            <a:r>
              <a:rPr lang="en-US" sz="1800" dirty="0" err="1">
                <a:cs typeface="Times New Roman"/>
              </a:rPr>
              <a:t>Σ</a:t>
            </a:r>
            <a:r>
              <a:rPr lang="en-US" sz="1800" i="1" baseline="-25000" dirty="0" err="1">
                <a:cs typeface="Times New Roman"/>
              </a:rPr>
              <a:t>d</a:t>
            </a:r>
            <a:r>
              <a:rPr lang="en-US" sz="1800" i="1" dirty="0" err="1">
                <a:cs typeface="Times New Roman"/>
              </a:rPr>
              <a:t>,s,g</a:t>
            </a:r>
            <a:r>
              <a:rPr lang="en-US" sz="1800" dirty="0" err="1">
                <a:cs typeface="Times New Roman"/>
              </a:rPr>
              <a:t>)</a:t>
            </a:r>
          </a:p>
          <a:p>
            <a:pPr lvl="3"/>
            <a:r>
              <a:rPr lang="en-US" sz="1800" dirty="0">
                <a:latin typeface="Times New Roman"/>
                <a:cs typeface="Times New Roman"/>
              </a:rPr>
              <a:t>Get plan </a:t>
            </a:r>
            <a:r>
              <a:rPr lang="en-US" sz="1800" i="1" dirty="0"/>
              <a:t>p = </a:t>
            </a:r>
            <a:r>
              <a:rPr lang="en-US" sz="1800" dirty="0"/>
              <a:t>⟨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,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, …, </a:t>
            </a:r>
            <a:r>
              <a:rPr lang="en-US" sz="1800" i="1" dirty="0">
                <a:cs typeface="Times New Roman"/>
              </a:rPr>
              <a:t>a</a:t>
            </a:r>
            <a:r>
              <a:rPr lang="en-US" sz="1800" i="1" baseline="-25000" dirty="0">
                <a:cs typeface="Times New Roman"/>
              </a:rPr>
              <a:t>n</a:t>
            </a:r>
            <a:r>
              <a:rPr lang="en-US" sz="1800" dirty="0"/>
              <a:t>⟩ </a:t>
            </a:r>
          </a:p>
          <a:p>
            <a:pPr lvl="3"/>
            <a:r>
              <a:rPr lang="en-US" sz="1800" dirty="0">
                <a:cs typeface="Times New Roman"/>
              </a:rPr>
              <a:t>Return </a:t>
            </a:r>
            <a:r>
              <a:rPr lang="en-US" sz="1800" i="1" dirty="0">
                <a:cs typeface="Times New Roman"/>
              </a:rPr>
              <a:t>V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dirty="0">
                <a:cs typeface="Times New Roman"/>
              </a:rPr>
              <a:t>) = cost(</a:t>
            </a:r>
            <a:r>
              <a:rPr lang="en-US" sz="1800" i="1" dirty="0">
                <a:cs typeface="Times New Roman"/>
              </a:rPr>
              <a:t>p</a:t>
            </a:r>
            <a:r>
              <a:rPr lang="en-US" sz="1800" dirty="0">
                <a:cs typeface="Times New Roman"/>
              </a:rPr>
              <a:t>)</a:t>
            </a:r>
            <a:endParaRPr lang="en-US" sz="1800" dirty="0"/>
          </a:p>
          <a:p>
            <a:r>
              <a:rPr lang="en-US" sz="1800" dirty="0">
                <a:latin typeface="Times New Roman"/>
                <a:cs typeface="Times New Roman"/>
              </a:rPr>
              <a:t>If the classical planner always returns optimal solutions, then </a:t>
            </a:r>
            <a:r>
              <a:rPr lang="en-US" sz="1800" i="1" dirty="0">
                <a:cs typeface="Times New Roman"/>
              </a:rPr>
              <a:t>V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latin typeface="Times New Roman"/>
                <a:cs typeface="Times New Roman"/>
              </a:rPr>
              <a:t> is admissible for Σ</a:t>
            </a:r>
          </a:p>
          <a:p>
            <a:r>
              <a:rPr lang="en-US" sz="1800" dirty="0">
                <a:latin typeface="Times New Roman"/>
                <a:cs typeface="Times New Roman"/>
              </a:rPr>
              <a:t>Proof:</a:t>
            </a:r>
          </a:p>
          <a:p>
            <a:pPr lvl="1"/>
            <a:r>
              <a:rPr lang="en-US" sz="1800" dirty="0">
                <a:cs typeface="Times New Roman"/>
              </a:rPr>
              <a:t>Let 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dirty="0">
                <a:cs typeface="Times New Roman"/>
              </a:rPr>
              <a:t> be any state, π</a:t>
            </a:r>
            <a:r>
              <a:rPr lang="en-US" sz="1800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 be any optimal solution for (</a:t>
            </a:r>
            <a:r>
              <a:rPr lang="en-US" sz="1800" dirty="0" err="1">
                <a:cs typeface="Times New Roman"/>
              </a:rPr>
              <a:t>Σ, </a:t>
            </a:r>
            <a:r>
              <a:rPr lang="en-US" sz="1800" i="1" dirty="0" err="1">
                <a:cs typeface="Times New Roman"/>
              </a:rPr>
              <a:t>s</a:t>
            </a:r>
            <a:r>
              <a:rPr lang="en-US" sz="1800" dirty="0" err="1">
                <a:cs typeface="Times New Roman"/>
              </a:rPr>
              <a:t>, </a:t>
            </a:r>
            <a:r>
              <a:rPr lang="en-US" sz="1800" i="1" dirty="0" err="1">
                <a:cs typeface="Times New Roman"/>
              </a:rPr>
              <a:t>g</a:t>
            </a:r>
            <a:r>
              <a:rPr lang="en-US" sz="1800" dirty="0" err="1">
                <a:cs typeface="Times New Roman"/>
              </a:rPr>
              <a:t>)</a:t>
            </a:r>
            <a:endParaRPr lang="en-US" sz="1800" dirty="0">
              <a:cs typeface="Times New Roman"/>
            </a:endParaRPr>
          </a:p>
          <a:p>
            <a:pPr lvl="1"/>
            <a:r>
              <a:rPr lang="en-US" sz="1800" dirty="0">
                <a:cs typeface="Times New Roman"/>
              </a:rPr>
              <a:t>Let </a:t>
            </a:r>
            <a:r>
              <a:rPr lang="en-US" sz="1800" i="1" dirty="0">
                <a:cs typeface="Times New Roman"/>
              </a:rPr>
              <a:t>p</a:t>
            </a:r>
            <a:r>
              <a:rPr lang="en-US" sz="1800" i="1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 = least costly execution of π</a:t>
            </a:r>
            <a:r>
              <a:rPr lang="en-US" sz="1800" baseline="30000" dirty="0">
                <a:cs typeface="Times New Roman"/>
              </a:rPr>
              <a:t>*</a:t>
            </a:r>
          </a:p>
          <a:p>
            <a:pPr lvl="1"/>
            <a:r>
              <a:rPr lang="en-US" sz="1800" dirty="0">
                <a:cs typeface="Times New Roman"/>
              </a:rPr>
              <a:t>Then </a:t>
            </a:r>
          </a:p>
          <a:p>
            <a:pPr lvl="1"/>
            <a:r>
              <a:rPr lang="en-US" sz="1800" i="1" dirty="0">
                <a:cs typeface="Times New Roman"/>
              </a:rPr>
              <a:t>p</a:t>
            </a:r>
            <a:r>
              <a:rPr lang="en-US" sz="1800" i="1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 is an optimal solution for </a:t>
            </a:r>
            <a:r>
              <a:rPr lang="en-US" sz="1800" dirty="0"/>
              <a:t>(</a:t>
            </a:r>
            <a:r>
              <a:rPr lang="en-US" sz="1800" dirty="0" err="1">
                <a:cs typeface="Times New Roman"/>
              </a:rPr>
              <a:t>Σ</a:t>
            </a:r>
            <a:r>
              <a:rPr lang="en-US" sz="1800" i="1" baseline="-25000" dirty="0" err="1">
                <a:cs typeface="Times New Roman"/>
              </a:rPr>
              <a:t>d</a:t>
            </a:r>
            <a:r>
              <a:rPr lang="en-US" sz="1800" i="1" dirty="0" err="1">
                <a:cs typeface="Times New Roman"/>
              </a:rPr>
              <a:t>,s,g</a:t>
            </a:r>
            <a:r>
              <a:rPr lang="en-US" sz="1800" dirty="0" err="1">
                <a:cs typeface="Times New Roman"/>
              </a:rPr>
              <a:t>), </a:t>
            </a:r>
          </a:p>
          <a:p>
            <a:pPr lvl="2"/>
            <a:r>
              <a:rPr lang="en-US" sz="1800" dirty="0" err="1">
                <a:cs typeface="Times New Roman"/>
              </a:rPr>
              <a:t>so </a:t>
            </a:r>
            <a:r>
              <a:rPr lang="en-US" sz="1800" i="1" dirty="0">
                <a:cs typeface="Times New Roman"/>
              </a:rPr>
              <a:t>V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dirty="0">
                <a:cs typeface="Times New Roman"/>
              </a:rPr>
              <a:t>) = cost(</a:t>
            </a:r>
            <a:r>
              <a:rPr lang="en-US" sz="1800" i="1" dirty="0">
                <a:cs typeface="Times New Roman"/>
              </a:rPr>
              <a:t>p</a:t>
            </a:r>
            <a:r>
              <a:rPr lang="en-US" sz="1800" dirty="0">
                <a:cs typeface="Times New Roman"/>
              </a:rPr>
              <a:t>) = cost(</a:t>
            </a:r>
            <a:r>
              <a:rPr lang="en-US" sz="1800" i="1" dirty="0">
                <a:cs typeface="Times New Roman"/>
              </a:rPr>
              <a:t>p</a:t>
            </a:r>
            <a:r>
              <a:rPr lang="en-US" sz="1800" i="1" baseline="30000" dirty="0">
                <a:cs typeface="Times New Roman"/>
              </a:rPr>
              <a:t>*</a:t>
            </a:r>
            <a:r>
              <a:rPr lang="en-US" sz="1800" dirty="0">
                <a:cs typeface="Times New Roman"/>
              </a:rPr>
              <a:t>) ≤ </a:t>
            </a:r>
            <a:r>
              <a:rPr lang="en-US" sz="1800" i="1" dirty="0">
                <a:cs typeface="Times New Roman"/>
              </a:rPr>
              <a:t>E</a:t>
            </a:r>
            <a:r>
              <a:rPr lang="en-US" sz="1800" dirty="0">
                <a:cs typeface="Times New Roman"/>
              </a:rPr>
              <a:t>(cost(π))</a:t>
            </a:r>
          </a:p>
          <a:p>
            <a:pPr lvl="1"/>
            <a:endParaRPr lang="en-US" sz="1800" dirty="0">
              <a:cs typeface="Times New Roman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7393766" y="584610"/>
            <a:ext cx="3840733" cy="2864791"/>
            <a:chOff x="5350038" y="672261"/>
            <a:chExt cx="3840733" cy="2864791"/>
          </a:xfrm>
        </p:grpSpPr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7868" y="227698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90" y="2999719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7647" y="2578946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569" y="252827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706" y="299238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483" y="26986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442" y="1859721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2387" y="147244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985C6BB-6657-F942-BEF8-4D8F79B375CA}"/>
              </a:ext>
            </a:extLst>
          </p:cNvPr>
          <p:cNvGrpSpPr/>
          <p:nvPr/>
        </p:nvGrpSpPr>
        <p:grpSpPr>
          <a:xfrm>
            <a:off x="7339939" y="3681736"/>
            <a:ext cx="3840733" cy="2864791"/>
            <a:chOff x="7339939" y="3681736"/>
            <a:chExt cx="3840733" cy="2864791"/>
          </a:xfrm>
        </p:grpSpPr>
        <p:sp>
          <p:nvSpPr>
            <p:cNvPr id="157" name="Text Box 11">
              <a:extLst>
                <a:ext uri="{FF2B5EF4-FFF2-40B4-BE49-F238E27FC236}">
                  <a16:creationId xmlns:a16="http://schemas.microsoft.com/office/drawing/2014/main" id="{1ADCBFBA-0F96-8740-94A4-ACB541732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0768" y="528626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58" name="Text Box 46">
              <a:extLst>
                <a:ext uri="{FF2B5EF4-FFF2-40B4-BE49-F238E27FC236}">
                  <a16:creationId xmlns:a16="http://schemas.microsoft.com/office/drawing/2014/main" id="{F21E2EBC-E710-F948-A103-E43539854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4151" y="4532198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9" name="Freeform 37">
              <a:extLst>
                <a:ext uri="{FF2B5EF4-FFF2-40B4-BE49-F238E27FC236}">
                  <a16:creationId xmlns:a16="http://schemas.microsoft.com/office/drawing/2014/main" id="{1682DE15-E41B-D548-8095-20805E932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023" y="4336023"/>
              <a:ext cx="2527300" cy="10515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0" name="Freeform 38">
              <a:extLst>
                <a:ext uri="{FF2B5EF4-FFF2-40B4-BE49-F238E27FC236}">
                  <a16:creationId xmlns:a16="http://schemas.microsoft.com/office/drawing/2014/main" id="{BEB2397F-7096-AD48-98F7-0F1DB0127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805" y="4005287"/>
              <a:ext cx="2527300" cy="295485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1" name="Freeform 40">
              <a:extLst>
                <a:ext uri="{FF2B5EF4-FFF2-40B4-BE49-F238E27FC236}">
                  <a16:creationId xmlns:a16="http://schemas.microsoft.com/office/drawing/2014/main" id="{97EABD41-B471-A248-86A0-73B5BED6316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265475" y="4733281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76191993-BD1C-B449-A470-DF4BA88E0A67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10423334" y="4084378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4A9634F9-3A85-FA4E-869F-DC2894A7B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939" y="459899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4" name="Oval 11">
              <a:extLst>
                <a:ext uri="{FF2B5EF4-FFF2-40B4-BE49-F238E27FC236}">
                  <a16:creationId xmlns:a16="http://schemas.microsoft.com/office/drawing/2014/main" id="{3BD1A1BB-CE38-0E4E-AE7B-45253B312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439" y="4141794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464312EB-7383-B049-8949-7D9791AA7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329" y="6114069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6" name="Oval 12">
              <a:extLst>
                <a:ext uri="{FF2B5EF4-FFF2-40B4-BE49-F238E27FC236}">
                  <a16:creationId xmlns:a16="http://schemas.microsoft.com/office/drawing/2014/main" id="{FCD5D38B-CC42-234A-9A94-70A87DB7C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1655" y="6079802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67" name="Freeform 18">
              <a:extLst>
                <a:ext uri="{FF2B5EF4-FFF2-40B4-BE49-F238E27FC236}">
                  <a16:creationId xmlns:a16="http://schemas.microsoft.com/office/drawing/2014/main" id="{20448F3F-2B56-6D4B-9EB7-DC6B78F40A1A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7800682" y="586777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8" name="Oval 11">
              <a:extLst>
                <a:ext uri="{FF2B5EF4-FFF2-40B4-BE49-F238E27FC236}">
                  <a16:creationId xmlns:a16="http://schemas.microsoft.com/office/drawing/2014/main" id="{20452711-6531-BE46-AA7D-17E1D2288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0429" y="4269292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69" name="Oval 11">
              <a:extLst>
                <a:ext uri="{FF2B5EF4-FFF2-40B4-BE49-F238E27FC236}">
                  <a16:creationId xmlns:a16="http://schemas.microsoft.com/office/drawing/2014/main" id="{EC1A4367-F433-3A4C-838B-BAA888994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2786" y="3681736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70" name="Freeform 18">
              <a:extLst>
                <a:ext uri="{FF2B5EF4-FFF2-40B4-BE49-F238E27FC236}">
                  <a16:creationId xmlns:a16="http://schemas.microsoft.com/office/drawing/2014/main" id="{7D8E8655-3FFE-634C-8585-906F362D1E12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9114821" y="5631794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1" name="Text Box 11">
              <a:extLst>
                <a:ext uri="{FF2B5EF4-FFF2-40B4-BE49-F238E27FC236}">
                  <a16:creationId xmlns:a16="http://schemas.microsoft.com/office/drawing/2014/main" id="{252A6EFD-F8AF-BE47-A57C-A959DAFF7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194" y="4355233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172" name="Text Box 11">
              <a:extLst>
                <a:ext uri="{FF2B5EF4-FFF2-40B4-BE49-F238E27FC236}">
                  <a16:creationId xmlns:a16="http://schemas.microsoft.com/office/drawing/2014/main" id="{1FB6BFD4-06DC-C34C-9679-48AB4B7A9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4220" y="4966630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173" name="Text Box 11">
              <a:extLst>
                <a:ext uri="{FF2B5EF4-FFF2-40B4-BE49-F238E27FC236}">
                  <a16:creationId xmlns:a16="http://schemas.microsoft.com/office/drawing/2014/main" id="{A392B122-B9AD-684E-936A-14E4E76F6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3592" y="5104103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174" name="Text Box 11">
              <a:extLst>
                <a:ext uri="{FF2B5EF4-FFF2-40B4-BE49-F238E27FC236}">
                  <a16:creationId xmlns:a16="http://schemas.microsoft.com/office/drawing/2014/main" id="{05233F80-58B1-4545-80C2-BA222E73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3584" y="5814487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175" name="Text Box 11">
              <a:extLst>
                <a:ext uri="{FF2B5EF4-FFF2-40B4-BE49-F238E27FC236}">
                  <a16:creationId xmlns:a16="http://schemas.microsoft.com/office/drawing/2014/main" id="{02ABBD57-C434-BC46-B0C2-4A1F7BB30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5986" y="56149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76" name="Oval 12">
              <a:extLst>
                <a:ext uri="{FF2B5EF4-FFF2-40B4-BE49-F238E27FC236}">
                  <a16:creationId xmlns:a16="http://schemas.microsoft.com/office/drawing/2014/main" id="{2C6F1994-BF25-EF46-B544-8FC6B0202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439" y="5970594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77" name="Oval 12">
              <a:extLst>
                <a:ext uri="{FF2B5EF4-FFF2-40B4-BE49-F238E27FC236}">
                  <a16:creationId xmlns:a16="http://schemas.microsoft.com/office/drawing/2014/main" id="{FD6A74D7-C869-7246-82C3-D07F25D97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368" y="5334178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178" name="Text Box 11">
              <a:extLst>
                <a:ext uri="{FF2B5EF4-FFF2-40B4-BE49-F238E27FC236}">
                  <a16:creationId xmlns:a16="http://schemas.microsoft.com/office/drawing/2014/main" id="{74A161FC-4F3A-D14F-ABF7-9DBDBB605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734" y="3967686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</a:p>
          </p:txBody>
        </p:sp>
        <p:sp>
          <p:nvSpPr>
            <p:cNvPr id="179" name="Text Box 11">
              <a:extLst>
                <a:ext uri="{FF2B5EF4-FFF2-40B4-BE49-F238E27FC236}">
                  <a16:creationId xmlns:a16="http://schemas.microsoft.com/office/drawing/2014/main" id="{332A8F60-FB8D-B74F-B62D-9A226448B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1572" y="4847768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180" name="Text Box 11">
              <a:extLst>
                <a:ext uri="{FF2B5EF4-FFF2-40B4-BE49-F238E27FC236}">
                  <a16:creationId xmlns:a16="http://schemas.microsoft.com/office/drawing/2014/main" id="{772B617B-3DE2-2F45-B981-0F00772CA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3109" y="6155515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1" name="Text Box 11">
              <a:extLst>
                <a:ext uri="{FF2B5EF4-FFF2-40B4-BE49-F238E27FC236}">
                  <a16:creationId xmlns:a16="http://schemas.microsoft.com/office/drawing/2014/main" id="{C3D5DEEF-71EF-C348-BC2B-AF5CDD0D02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7343" y="486919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82" name="Text Box 11">
              <a:extLst>
                <a:ext uri="{FF2B5EF4-FFF2-40B4-BE49-F238E27FC236}">
                  <a16:creationId xmlns:a16="http://schemas.microsoft.com/office/drawing/2014/main" id="{9D7426DB-D961-1947-9A83-EFDD1C3F5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2288" y="44700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  <p:sp>
          <p:nvSpPr>
            <p:cNvPr id="183" name="Text Box 11">
              <a:extLst>
                <a:ext uri="{FF2B5EF4-FFF2-40B4-BE49-F238E27FC236}">
                  <a16:creationId xmlns:a16="http://schemas.microsoft.com/office/drawing/2014/main" id="{F85C74F5-550B-7449-B8E8-D22FCDE8C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212" y="4386595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4" name="Text Box 11">
              <a:extLst>
                <a:ext uri="{FF2B5EF4-FFF2-40B4-BE49-F238E27FC236}">
                  <a16:creationId xmlns:a16="http://schemas.microsoft.com/office/drawing/2014/main" id="{8F290B71-9DC5-D148-A45A-13CE70EB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979" y="5577461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17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09691" y="3620269"/>
            <a:ext cx="6175319" cy="2897489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Like </a:t>
            </a:r>
            <a:r>
              <a:rPr lang="en-US" dirty="0">
                <a:latin typeface="Calibri" panose="020F0502020204030204" pitchFamily="34" charset="0"/>
              </a:rPr>
              <a:t>Run-Lookahead </a:t>
            </a:r>
            <a:r>
              <a:rPr lang="en-US" dirty="0"/>
              <a:t>from Chapter 2</a:t>
            </a:r>
          </a:p>
          <a:p>
            <a:pPr>
              <a:spcBef>
                <a:spcPts val="400"/>
              </a:spcBef>
            </a:pPr>
            <a:r>
              <a:rPr lang="en-US" dirty="0"/>
              <a:t>Differences:</a:t>
            </a:r>
          </a:p>
          <a:p>
            <a:pPr lvl="1">
              <a:spcBef>
                <a:spcPts val="400"/>
              </a:spcBef>
            </a:pPr>
            <a:r>
              <a:rPr lang="en-US" dirty="0">
                <a:cs typeface="Times New Roman"/>
              </a:rPr>
              <a:t>Explicit starting state 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</a:p>
          <a:p>
            <a:pPr lvl="2">
              <a:spcBef>
                <a:spcPts val="400"/>
              </a:spcBef>
            </a:pPr>
            <a:r>
              <a:rPr lang="en-US" dirty="0">
                <a:cs typeface="Times New Roman"/>
              </a:rPr>
              <a:t>Not necessary, could observe </a:t>
            </a: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 instead</a:t>
            </a:r>
          </a:p>
          <a:p>
            <a:pPr lvl="1">
              <a:spcBef>
                <a:spcPts val="400"/>
              </a:spcBef>
            </a:pPr>
            <a:r>
              <a:rPr lang="en-US" dirty="0">
                <a:cs typeface="Times New Roman"/>
              </a:rPr>
              <a:t>Doesn’t abstract </a:t>
            </a:r>
            <a:r>
              <a:rPr lang="en-US" i="1" dirty="0">
                <a:cs typeface="Times New Roman"/>
              </a:rPr>
              <a:t>s </a:t>
            </a:r>
            <a:r>
              <a:rPr lang="en-US" dirty="0">
                <a:cs typeface="Times New Roman"/>
              </a:rPr>
              <a:t>(to simplify the presentation)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returns an action instead of a plan</a:t>
            </a:r>
          </a:p>
          <a:p>
            <a:pPr>
              <a:spcBef>
                <a:spcPts val="400"/>
              </a:spcBef>
            </a:pPr>
            <a:r>
              <a:rPr lang="en-US" dirty="0">
                <a:latin typeface="Times New Roman" panose="02020603050405020304" pitchFamily="18" charset="0"/>
              </a:rPr>
              <a:t>As in Chapter 2, </a:t>
            </a:r>
            <a:r>
              <a:rPr lang="en-US" i="1" dirty="0">
                <a:latin typeface="Calibri" panose="020F0502020204030204" pitchFamily="34" charset="0"/>
              </a:rPr>
              <a:t>Lookahead</a:t>
            </a:r>
            <a:r>
              <a:rPr lang="en-US" dirty="0">
                <a:latin typeface="Times New Roman" panose="02020603050405020304" pitchFamily="18" charset="0"/>
              </a:rPr>
              <a:t> can be modified to cut off its search before reaching </a:t>
            </a:r>
            <a:r>
              <a:rPr lang="en-US" i="1" dirty="0">
                <a:latin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</a:rPr>
              <a:t>g</a:t>
            </a:r>
            <a:endParaRPr lang="en-US" baseline="-25000" dirty="0">
              <a:latin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65412" y="101603"/>
            <a:ext cx="7861177" cy="709359"/>
          </a:xfrm>
        </p:spPr>
        <p:txBody>
          <a:bodyPr/>
          <a:lstStyle/>
          <a:p>
            <a:r>
              <a:rPr lang="en-US" dirty="0"/>
              <a:t>Planning and Acting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B2FE141-899D-E54C-B91F-8304B578254D}"/>
              </a:ext>
            </a:extLst>
          </p:cNvPr>
          <p:cNvGrpSpPr>
            <a:grpSpLocks noChangeAspect="1"/>
          </p:cNvGrpSpPr>
          <p:nvPr/>
        </p:nvGrpSpPr>
        <p:grpSpPr>
          <a:xfrm>
            <a:off x="8774612" y="252460"/>
            <a:ext cx="3172803" cy="3028726"/>
            <a:chOff x="4385348" y="433601"/>
            <a:chExt cx="4014698" cy="3832385"/>
          </a:xfrm>
        </p:grpSpPr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9106B31D-4810-6C4E-BB9F-529A0EE300E8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05817" y="-61612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9" name="Text Box 11">
              <a:extLst>
                <a:ext uri="{FF2B5EF4-FFF2-40B4-BE49-F238E27FC236}">
                  <a16:creationId xmlns:a16="http://schemas.microsoft.com/office/drawing/2014/main" id="{A1DFED68-09D5-F345-A93C-189C982DE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3267" y="3525660"/>
              <a:ext cx="1062859" cy="700999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C565C580-240B-624C-882F-F2027E988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405" y="108721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3AB34DB2-7F6B-1E43-93EA-A6BF1F8E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665" y="83070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DA98EB8-ED12-0840-A99B-799A96ABFD83}"/>
                </a:ext>
              </a:extLst>
            </p:cNvPr>
            <p:cNvSpPr/>
            <p:nvPr/>
          </p:nvSpPr>
          <p:spPr bwMode="auto">
            <a:xfrm>
              <a:off x="6591961" y="99196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E5470F16-8DB7-734C-984F-3B57465BB2A0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331753" y="160717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72925862-6129-164B-AD14-0CFA62E0656C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721774" y="92133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204454EC-E216-0246-B2BF-5A33DD3A3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321" y="142441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9830B7A1-9118-FC4D-91E0-1E28C214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97690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9F8E3AA-520D-6A4F-BBB4-D1980D29C8E2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031257" y="309872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Oval 11">
              <a:extLst>
                <a:ext uri="{FF2B5EF4-FFF2-40B4-BE49-F238E27FC236}">
                  <a16:creationId xmlns:a16="http://schemas.microsoft.com/office/drawing/2014/main" id="{8B97D449-0445-E34F-AE28-D76F2670F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846" y="5071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53C60DE6-4526-154B-A5DF-DC615EB76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0609" y="699940"/>
              <a:ext cx="551713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0" name="Text Box 11">
              <a:extLst>
                <a:ext uri="{FF2B5EF4-FFF2-40B4-BE49-F238E27FC236}">
                  <a16:creationId xmlns:a16="http://schemas.microsoft.com/office/drawing/2014/main" id="{0CF808BD-AA5B-3347-8EE2-CE15EEA68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9577" y="1937472"/>
              <a:ext cx="847852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80D13BE3-7463-5441-B082-DE12A7513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973" y="1929519"/>
              <a:ext cx="847852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1D93CED7-9560-CF40-98A4-D606E0E39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997" y="2864837"/>
              <a:ext cx="551713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63" name="Text Box 11">
              <a:extLst>
                <a:ext uri="{FF2B5EF4-FFF2-40B4-BE49-F238E27FC236}">
                  <a16:creationId xmlns:a16="http://schemas.microsoft.com/office/drawing/2014/main" id="{1DF92628-F819-EF43-B9F6-ABAC479A44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832" y="669957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64" name="Text Box 11">
              <a:extLst>
                <a:ext uri="{FF2B5EF4-FFF2-40B4-BE49-F238E27FC236}">
                  <a16:creationId xmlns:a16="http://schemas.microsoft.com/office/drawing/2014/main" id="{94927404-7B3E-AF4D-87C4-5CC56779A9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623" y="1186793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65" name="Text Box 11">
              <a:extLst>
                <a:ext uri="{FF2B5EF4-FFF2-40B4-BE49-F238E27FC236}">
                  <a16:creationId xmlns:a16="http://schemas.microsoft.com/office/drawing/2014/main" id="{46672CB2-F76D-F84A-A75C-8C77F2C12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446" y="3246613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6" name="Text Box 11">
              <a:extLst>
                <a:ext uri="{FF2B5EF4-FFF2-40B4-BE49-F238E27FC236}">
                  <a16:creationId xmlns:a16="http://schemas.microsoft.com/office/drawing/2014/main" id="{7C32A66F-4D64-9D4A-AB22-E8D2F72C7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568" y="3403641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7" name="Oval 12">
              <a:extLst>
                <a:ext uri="{FF2B5EF4-FFF2-40B4-BE49-F238E27FC236}">
                  <a16:creationId xmlns:a16="http://schemas.microsoft.com/office/drawing/2014/main" id="{275AA421-E579-BC47-937F-74D2F2B5D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279601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8" name="Text Box 13">
              <a:extLst>
                <a:ext uri="{FF2B5EF4-FFF2-40B4-BE49-F238E27FC236}">
                  <a16:creationId xmlns:a16="http://schemas.microsoft.com/office/drawing/2014/main" id="{41F50281-EBC7-DA46-A8D0-AED5A8194E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5348" y="3564987"/>
              <a:ext cx="782945" cy="70099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3A4902B0-5C87-2B41-8E6C-9B10E9F5FEA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926992" y="143138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B4B023D4-4A83-1C4E-9C0F-EAAE7671782B}"/>
                </a:ext>
              </a:extLst>
            </p:cNvPr>
            <p:cNvCxnSpPr>
              <a:stCxn id="67" idx="6"/>
              <a:endCxn id="67" idx="4"/>
            </p:cNvCxnSpPr>
            <p:nvPr/>
          </p:nvCxnSpPr>
          <p:spPr>
            <a:xfrm flipH="1">
              <a:off x="4853421" y="302461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90E4DF4C-B26C-5149-8555-A1296EB4126C}"/>
                </a:ext>
              </a:extLst>
            </p:cNvPr>
            <p:cNvSpPr/>
            <p:nvPr/>
          </p:nvSpPr>
          <p:spPr bwMode="auto">
            <a:xfrm rot="356928">
              <a:off x="5090361" y="292890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39DE6A32-8725-0C4F-B10E-6ABEC8A4C2AF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067327" y="278576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C005A291-5B63-9C46-A43E-5BCA1C991359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724146" y="95929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4" name="Freeform 40">
              <a:extLst>
                <a:ext uri="{FF2B5EF4-FFF2-40B4-BE49-F238E27FC236}">
                  <a16:creationId xmlns:a16="http://schemas.microsoft.com/office/drawing/2014/main" id="{6FAFDDA0-D346-D343-A712-8CED8801CD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84153" y="154628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5" name="Oval 11">
              <a:extLst>
                <a:ext uri="{FF2B5EF4-FFF2-40B4-BE49-F238E27FC236}">
                  <a16:creationId xmlns:a16="http://schemas.microsoft.com/office/drawing/2014/main" id="{0293A17F-9A07-E34B-B3F8-808A8C99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729" y="1143183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FBDE74F5-1F02-E945-86AF-27D501AFD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3037" y="290521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2DA96677-1853-F24F-8C58-3F9B76A1F7E3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49478" y="349273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1168014" y="1053419"/>
            <a:ext cx="4514055" cy="2398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/>
              </a:rPr>
              <a:t>Run-Lookahead</a:t>
            </a:r>
            <a:r>
              <a:rPr lang="en-US" kern="0" dirty="0"/>
              <a:t>(Σ,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r>
              <a:rPr lang="en-US" kern="0" dirty="0"/>
              <a:t>,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) </a:t>
            </a:r>
          </a:p>
          <a:p>
            <a:pPr marL="396875" lvl="1" indent="0">
              <a:spcBef>
                <a:spcPts val="200"/>
              </a:spcBef>
              <a:buNone/>
            </a:pPr>
            <a:r>
              <a:rPr lang="en-US" i="1" kern="0" dirty="0"/>
              <a:t>s</a:t>
            </a:r>
            <a:r>
              <a:rPr lang="en-US" kern="0" dirty="0"/>
              <a:t> ← </a:t>
            </a:r>
            <a:r>
              <a:rPr lang="en-US" i="1" kern="0" dirty="0"/>
              <a:t>s</a:t>
            </a:r>
            <a:r>
              <a:rPr lang="en-US" kern="0" baseline="-25000" dirty="0"/>
              <a:t>0</a:t>
            </a:r>
            <a:endParaRPr lang="en-US" kern="0" dirty="0"/>
          </a:p>
          <a:p>
            <a:pPr marL="396875" lvl="1" indent="0">
              <a:spcBef>
                <a:spcPts val="200"/>
              </a:spcBef>
              <a:buNone/>
            </a:pPr>
            <a:r>
              <a:rPr lang="en-US" b="1" kern="0" dirty="0"/>
              <a:t>while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kern="0" dirty="0"/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 and Applicable(</a:t>
            </a:r>
            <a:r>
              <a:rPr lang="en-US" i="1" kern="0" dirty="0"/>
              <a:t>s</a:t>
            </a:r>
            <a:r>
              <a:rPr lang="en-US" kern="0" dirty="0"/>
              <a:t>) ≠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r>
              <a:rPr lang="en-US" kern="0" baseline="-25000" dirty="0"/>
              <a:t>  </a:t>
            </a:r>
            <a:r>
              <a:rPr lang="en-US" b="1" kern="0" dirty="0"/>
              <a:t>do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i="1" kern="0" dirty="0"/>
              <a:t>a</a:t>
            </a:r>
            <a:r>
              <a:rPr lang="en-US" kern="0" dirty="0"/>
              <a:t> ←</a:t>
            </a:r>
            <a:r>
              <a:rPr lang="en-US" i="1" kern="0" dirty="0" err="1">
                <a:latin typeface="Calibri"/>
              </a:rPr>
              <a:t>Lookahead</a:t>
            </a:r>
            <a:r>
              <a:rPr lang="en-US" kern="0" dirty="0"/>
              <a:t>(Σ,</a:t>
            </a:r>
            <a:r>
              <a:rPr lang="en-US" kern="0" baseline="-25000" dirty="0"/>
              <a:t> </a:t>
            </a:r>
            <a:r>
              <a:rPr lang="en-US" i="1" kern="0" dirty="0" err="1"/>
              <a:t>s</a:t>
            </a:r>
            <a:r>
              <a:rPr lang="en-US" kern="0" dirty="0" err="1"/>
              <a:t>,</a:t>
            </a:r>
            <a:r>
              <a:rPr lang="en-US" kern="0" baseline="-25000" dirty="0" err="1"/>
              <a:t> </a:t>
            </a:r>
            <a:r>
              <a:rPr lang="en-US" i="1" kern="0" dirty="0" err="1"/>
              <a:t>S</a:t>
            </a:r>
            <a:r>
              <a:rPr lang="en-US" i="1" kern="0" baseline="-25000" dirty="0" err="1"/>
              <a:t>g</a:t>
            </a:r>
            <a:r>
              <a:rPr lang="en-US" kern="0" dirty="0"/>
              <a:t>) </a:t>
            </a:r>
          </a:p>
          <a:p>
            <a:pPr marL="793750" lvl="2" indent="0">
              <a:spcBef>
                <a:spcPts val="200"/>
              </a:spcBef>
              <a:buNone/>
            </a:pPr>
            <a:r>
              <a:rPr lang="en-US" b="1" kern="0" dirty="0"/>
              <a:t>if </a:t>
            </a:r>
            <a:r>
              <a:rPr lang="en-US" i="1" kern="0" dirty="0"/>
              <a:t>a</a:t>
            </a:r>
            <a:r>
              <a:rPr lang="en-US" kern="0" dirty="0"/>
              <a:t> = </a:t>
            </a:r>
            <a:r>
              <a:rPr lang="en-US" kern="0" dirty="0">
                <a:latin typeface="Calibri" panose="020F0502020204030204" pitchFamily="34" charset="0"/>
              </a:rPr>
              <a:t>failure</a:t>
            </a:r>
            <a:r>
              <a:rPr lang="en-US" kern="0" dirty="0"/>
              <a:t> </a:t>
            </a:r>
            <a:r>
              <a:rPr lang="en-US" b="1" kern="0" dirty="0"/>
              <a:t>then</a:t>
            </a:r>
            <a:r>
              <a:rPr lang="en-US" kern="0" dirty="0"/>
              <a:t> </a:t>
            </a:r>
            <a:r>
              <a:rPr lang="en-US" b="1" kern="0" dirty="0"/>
              <a:t>return</a:t>
            </a:r>
            <a:r>
              <a:rPr lang="en-US" kern="0" dirty="0"/>
              <a:t> </a:t>
            </a:r>
            <a:r>
              <a:rPr lang="en-US" kern="0" dirty="0">
                <a:latin typeface="Calibri" panose="020F0502020204030204" pitchFamily="34" charset="0"/>
              </a:rPr>
              <a:t>failure</a:t>
            </a:r>
            <a:endParaRPr lang="en-US" b="1" kern="0" dirty="0">
              <a:latin typeface="Calibri" panose="020F0502020204030204" pitchFamily="34" charset="0"/>
            </a:endParaRPr>
          </a:p>
          <a:p>
            <a:pPr marL="793750" lvl="2" indent="0">
              <a:spcBef>
                <a:spcPts val="200"/>
              </a:spcBef>
              <a:buNone/>
            </a:pPr>
            <a:r>
              <a:rPr lang="en-US" kern="0" dirty="0"/>
              <a:t>perform action </a:t>
            </a:r>
            <a:r>
              <a:rPr lang="en-US" i="1" kern="0" dirty="0"/>
              <a:t>a</a:t>
            </a:r>
            <a:endParaRPr lang="en-US" kern="0" dirty="0"/>
          </a:p>
          <a:p>
            <a:pPr marL="793750" lvl="2" indent="0">
              <a:spcBef>
                <a:spcPts val="200"/>
              </a:spcBef>
              <a:buNone/>
            </a:pPr>
            <a:r>
              <a:rPr lang="en-US" i="1" kern="0" dirty="0"/>
              <a:t>s</a:t>
            </a:r>
            <a:r>
              <a:rPr lang="en-US" kern="0" dirty="0"/>
              <a:t> ← observe resulting state </a:t>
            </a:r>
            <a:endParaRPr lang="en-US" kern="0" baseline="-25000" dirty="0"/>
          </a:p>
        </p:txBody>
      </p:sp>
      <p:sp>
        <p:nvSpPr>
          <p:cNvPr id="40" name="Content Placeholder 5">
            <a:extLst>
              <a:ext uri="{FF2B5EF4-FFF2-40B4-BE49-F238E27FC236}">
                <a16:creationId xmlns:a16="http://schemas.microsoft.com/office/drawing/2014/main" id="{D77D9FA1-2290-5940-93B6-DF8598234112}"/>
              </a:ext>
            </a:extLst>
          </p:cNvPr>
          <p:cNvSpPr txBox="1">
            <a:spLocks/>
          </p:cNvSpPr>
          <p:nvPr/>
        </p:nvSpPr>
        <p:spPr bwMode="auto">
          <a:xfrm>
            <a:off x="6752492" y="3859508"/>
            <a:ext cx="5268275" cy="2303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400"/>
              </a:spcBef>
            </a:pPr>
            <a:r>
              <a:rPr lang="en-US" kern="0" dirty="0"/>
              <a:t>What to use for </a:t>
            </a:r>
            <a:r>
              <a:rPr lang="en-US" kern="0" dirty="0">
                <a:latin typeface="Calibri"/>
                <a:cs typeface="Calibri"/>
              </a:rPr>
              <a:t>Lookahead</a:t>
            </a:r>
            <a:r>
              <a:rPr lang="en-US" kern="0" dirty="0"/>
              <a:t>?</a:t>
            </a:r>
          </a:p>
          <a:p>
            <a:pPr lvl="1">
              <a:spcBef>
                <a:spcPts val="400"/>
              </a:spcBef>
            </a:pPr>
            <a:r>
              <a:rPr lang="en-US" kern="0" dirty="0"/>
              <a:t>Classical planner on determinized domain</a:t>
            </a:r>
          </a:p>
          <a:p>
            <a:pPr lvl="2">
              <a:spcBef>
                <a:spcPts val="400"/>
              </a:spcBef>
            </a:pPr>
            <a:r>
              <a:rPr lang="en-US" kern="0" dirty="0"/>
              <a:t>next page</a:t>
            </a:r>
          </a:p>
          <a:p>
            <a:pPr lvl="1">
              <a:spcBef>
                <a:spcPts val="400"/>
              </a:spcBef>
            </a:pPr>
            <a:r>
              <a:rPr lang="en-US" kern="0" dirty="0">
                <a:latin typeface="Calibri" panose="020F0502020204030204" pitchFamily="34" charset="0"/>
              </a:rPr>
              <a:t>AO*</a:t>
            </a:r>
            <a:r>
              <a:rPr lang="en-US" kern="0" dirty="0"/>
              <a:t>, </a:t>
            </a:r>
            <a:r>
              <a:rPr lang="en-US" kern="0" dirty="0">
                <a:latin typeface="Calibri" panose="020F0502020204030204" pitchFamily="34" charset="0"/>
              </a:rPr>
              <a:t>LAO*</a:t>
            </a:r>
            <a:r>
              <a:rPr lang="en-US" kern="0" dirty="0"/>
              <a:t>, …</a:t>
            </a:r>
          </a:p>
          <a:p>
            <a:pPr lvl="2">
              <a:spcBef>
                <a:spcPts val="400"/>
              </a:spcBef>
            </a:pPr>
            <a:r>
              <a:rPr lang="en-US" kern="0" dirty="0"/>
              <a:t>Modify to search part of the space</a:t>
            </a:r>
          </a:p>
          <a:p>
            <a:pPr lvl="1">
              <a:spcBef>
                <a:spcPts val="400"/>
              </a:spcBef>
            </a:pPr>
            <a:r>
              <a:rPr lang="en-US" kern="0" dirty="0"/>
              <a:t>Stochastic sampling algorithms</a:t>
            </a:r>
          </a:p>
        </p:txBody>
      </p:sp>
    </p:spTree>
    <p:extLst>
      <p:ext uri="{BB962C8B-B14F-4D97-AF65-F5344CB8AC3E}">
        <p14:creationId xmlns:p14="http://schemas.microsoft.com/office/powerpoint/2010/main" val="3342908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3"/>
            <a:ext cx="8839200" cy="642711"/>
          </a:xfrm>
        </p:spPr>
        <p:txBody>
          <a:bodyPr/>
          <a:lstStyle/>
          <a:p>
            <a:r>
              <a:rPr lang="en-US" dirty="0"/>
              <a:t>Heuristics through Determinization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2" y="842476"/>
            <a:ext cx="5904408" cy="56060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to use for 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)?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Another possibility: call a classical planner on the determinized problem </a:t>
            </a:r>
            <a:r>
              <a:rPr lang="en-US" dirty="0"/>
              <a:t>(</a:t>
            </a:r>
            <a:r>
              <a:rPr lang="en-US" dirty="0" err="1">
                <a:cs typeface="Times New Roman"/>
              </a:rPr>
              <a:t>Σ</a:t>
            </a:r>
            <a:r>
              <a:rPr lang="en-US" i="1" baseline="-25000" dirty="0" err="1">
                <a:cs typeface="Times New Roman"/>
              </a:rPr>
              <a:t>d</a:t>
            </a:r>
            <a:r>
              <a:rPr lang="en-US" i="1" dirty="0" err="1">
                <a:cs typeface="Times New Roman"/>
              </a:rPr>
              <a:t>,s,g</a:t>
            </a:r>
            <a:r>
              <a:rPr lang="en-US" dirty="0" err="1">
                <a:cs typeface="Times New Roman"/>
              </a:rPr>
              <a:t>)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>
                <a:latin typeface="Times New Roman"/>
                <a:cs typeface="Times New Roman"/>
              </a:rPr>
              <a:t>Get plan </a:t>
            </a:r>
            <a:r>
              <a:rPr lang="en-US" i="1" dirty="0"/>
              <a:t>p = </a:t>
            </a:r>
            <a:r>
              <a:rPr lang="en-US" dirty="0"/>
              <a:t>⟨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…, </a:t>
            </a:r>
            <a:r>
              <a:rPr lang="en-US" i="1" dirty="0">
                <a:cs typeface="Times New Roman"/>
              </a:rPr>
              <a:t>a</a:t>
            </a:r>
            <a:r>
              <a:rPr lang="en-US" i="1" baseline="-25000" dirty="0">
                <a:cs typeface="Times New Roman"/>
              </a:rPr>
              <a:t>n</a:t>
            </a:r>
            <a:r>
              <a:rPr lang="en-US" dirty="0"/>
              <a:t>⟩ </a:t>
            </a:r>
          </a:p>
          <a:p>
            <a:pPr lvl="2"/>
            <a:r>
              <a:rPr lang="en-US" dirty="0">
                <a:cs typeface="Times New Roman"/>
              </a:rPr>
              <a:t>Return </a:t>
            </a:r>
            <a:r>
              <a:rPr lang="en-US" i="1" dirty="0">
                <a:cs typeface="Times New Roman"/>
              </a:rPr>
              <a:t>V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s</a:t>
            </a:r>
            <a:r>
              <a:rPr lang="en-US" dirty="0">
                <a:cs typeface="Times New Roman"/>
              </a:rPr>
              <a:t>) = cost(</a:t>
            </a: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)</a:t>
            </a:r>
            <a:endParaRPr lang="en-US" dirty="0"/>
          </a:p>
          <a:p>
            <a:r>
              <a:rPr lang="en-US" b="1" dirty="0">
                <a:latin typeface="Times New Roman"/>
                <a:cs typeface="Times New Roman"/>
              </a:rPr>
              <a:t>Theorem. </a:t>
            </a:r>
            <a:r>
              <a:rPr lang="en-US" dirty="0">
                <a:latin typeface="Times New Roman"/>
                <a:cs typeface="Times New Roman"/>
              </a:rPr>
              <a:t>If the classical planner always returns optimal solutions, then </a:t>
            </a:r>
            <a:r>
              <a:rPr lang="en-US" i="1" dirty="0">
                <a:cs typeface="Times New Roman"/>
              </a:rPr>
              <a:t>V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latin typeface="Times New Roman"/>
                <a:cs typeface="Times New Roman"/>
              </a:rPr>
              <a:t> is admissible</a:t>
            </a:r>
          </a:p>
          <a:p>
            <a:r>
              <a:rPr lang="en-US" dirty="0">
                <a:latin typeface="Times New Roman"/>
                <a:cs typeface="Times New Roman"/>
              </a:rPr>
              <a:t>Outline of proof: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π</a:t>
            </a:r>
            <a:r>
              <a:rPr lang="en-US" i="1" baseline="30000" dirty="0"/>
              <a:t>*</a:t>
            </a:r>
            <a:r>
              <a:rPr lang="en-US" dirty="0"/>
              <a:t> be any optimal solution for (</a:t>
            </a:r>
            <a:r>
              <a:rPr lang="en-US" dirty="0" err="1">
                <a:cs typeface="Times New Roman"/>
              </a:rPr>
              <a:t>Σ</a:t>
            </a:r>
            <a:r>
              <a:rPr lang="en-US" i="1" dirty="0" err="1">
                <a:cs typeface="Times New Roman"/>
              </a:rPr>
              <a:t>,s,g</a:t>
            </a:r>
            <a:r>
              <a:rPr lang="en-US" dirty="0" err="1">
                <a:cs typeface="Times New Roman"/>
              </a:rPr>
              <a:t>)</a:t>
            </a:r>
          </a:p>
          <a:p>
            <a:pPr lvl="1"/>
            <a:r>
              <a:rPr lang="en-US" dirty="0" err="1">
                <a:cs typeface="Times New Roman"/>
              </a:rPr>
              <a:t>Then </a:t>
            </a:r>
            <a:r>
              <a:rPr lang="en-US" i="1" dirty="0">
                <a:cs typeface="Times New Roman"/>
              </a:rPr>
              <a:t>V</a:t>
            </a:r>
            <a:r>
              <a:rPr lang="en-US" i="1" baseline="30000" dirty="0">
                <a:cs typeface="Times New Roman"/>
              </a:rPr>
              <a:t>*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s</a:t>
            </a:r>
            <a:r>
              <a:rPr lang="en-US" dirty="0">
                <a:cs typeface="Times New Roman"/>
              </a:rPr>
              <a:t>) = </a:t>
            </a:r>
            <a:r>
              <a:rPr lang="en-US" i="1" dirty="0">
                <a:cs typeface="Times New Roman"/>
              </a:rPr>
              <a:t>E</a:t>
            </a:r>
            <a:r>
              <a:rPr lang="en-US" dirty="0">
                <a:cs typeface="Times New Roman"/>
              </a:rPr>
              <a:t>(cost(</a:t>
            </a:r>
            <a:r>
              <a:rPr lang="en-US" i="1" dirty="0">
                <a:cs typeface="Times New Roman"/>
              </a:rPr>
              <a:t>π</a:t>
            </a:r>
            <a:r>
              <a:rPr lang="en-US" baseline="30000" dirty="0">
                <a:cs typeface="Times New Roman"/>
              </a:rPr>
              <a:t>*</a:t>
            </a:r>
            <a:r>
              <a:rPr lang="en-US" dirty="0">
                <a:cs typeface="Times New Roman"/>
              </a:rPr>
              <a:t>))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                  = weighted avg. of all executions of π</a:t>
            </a:r>
            <a:endParaRPr lang="en-US" dirty="0" err="1">
              <a:cs typeface="Times New Roman"/>
            </a:endParaRPr>
          </a:p>
          <a:p>
            <a:pPr lvl="1"/>
            <a:r>
              <a:rPr lang="en-US" dirty="0" err="1">
                <a:cs typeface="Times New Roman"/>
              </a:rPr>
              <a:t>Let </a:t>
            </a:r>
            <a:r>
              <a:rPr lang="en-US" i="1" dirty="0">
                <a:cs typeface="Times New Roman"/>
              </a:rPr>
              <a:t>p</a:t>
            </a:r>
            <a:r>
              <a:rPr lang="en-US" baseline="30000" dirty="0">
                <a:cs typeface="Times New Roman"/>
              </a:rPr>
              <a:t>*</a:t>
            </a:r>
            <a:r>
              <a:rPr lang="en-US" dirty="0">
                <a:cs typeface="Times New Roman"/>
              </a:rPr>
              <a:t> be the least costly execution of π</a:t>
            </a:r>
          </a:p>
          <a:p>
            <a:pPr lvl="2"/>
            <a:r>
              <a:rPr lang="en-US" i="1" dirty="0">
                <a:cs typeface="Times New Roman"/>
              </a:rPr>
              <a:t>p</a:t>
            </a:r>
            <a:r>
              <a:rPr lang="en-US" baseline="30000" dirty="0">
                <a:cs typeface="Times New Roman"/>
              </a:rPr>
              <a:t>*</a:t>
            </a:r>
            <a:r>
              <a:rPr lang="en-US" dirty="0">
                <a:cs typeface="Times New Roman"/>
              </a:rPr>
              <a:t> is a solution for </a:t>
            </a:r>
            <a:r>
              <a:rPr lang="en-US" dirty="0"/>
              <a:t>(</a:t>
            </a:r>
            <a:r>
              <a:rPr lang="en-US" dirty="0" err="1">
                <a:cs typeface="Times New Roman"/>
              </a:rPr>
              <a:t>Σ</a:t>
            </a:r>
            <a:r>
              <a:rPr lang="en-US" i="1" baseline="-25000" dirty="0" err="1">
                <a:cs typeface="Times New Roman"/>
              </a:rPr>
              <a:t>d</a:t>
            </a:r>
            <a:r>
              <a:rPr lang="en-US" i="1" dirty="0" err="1">
                <a:cs typeface="Times New Roman"/>
              </a:rPr>
              <a:t>,s,g</a:t>
            </a:r>
            <a:r>
              <a:rPr lang="en-US" dirty="0" err="1">
                <a:cs typeface="Times New Roman"/>
              </a:rPr>
              <a:t>), so the classical planner </a:t>
            </a:r>
            <a:r>
              <a:rPr lang="en-US" dirty="0">
                <a:cs typeface="Times New Roman"/>
              </a:rPr>
              <a:t>returns a plan </a:t>
            </a:r>
            <a:r>
              <a:rPr lang="en-US" i="1" dirty="0">
                <a:cs typeface="Times New Roman"/>
              </a:rPr>
              <a:t>p </a:t>
            </a:r>
            <a:r>
              <a:rPr lang="en-US" dirty="0">
                <a:cs typeface="Times New Roman"/>
              </a:rPr>
              <a:t>of ≤ cost</a:t>
            </a:r>
          </a:p>
          <a:p>
            <a:pPr lvl="2"/>
            <a:r>
              <a:rPr lang="en-US" dirty="0">
                <a:cs typeface="Times New Roman"/>
              </a:rPr>
              <a:t>So </a:t>
            </a:r>
            <a:r>
              <a:rPr lang="en-US" i="1" dirty="0">
                <a:cs typeface="Times New Roman"/>
              </a:rPr>
              <a:t>V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s</a:t>
            </a:r>
            <a:r>
              <a:rPr lang="en-US" dirty="0">
                <a:cs typeface="Times New Roman"/>
              </a:rPr>
              <a:t>) = cost(</a:t>
            </a:r>
            <a:r>
              <a:rPr lang="en-US" i="1" dirty="0">
                <a:cs typeface="Times New Roman"/>
              </a:rPr>
              <a:t>p</a:t>
            </a:r>
            <a:r>
              <a:rPr lang="en-US" dirty="0">
                <a:cs typeface="Times New Roman"/>
              </a:rPr>
              <a:t>) ≤ cost(</a:t>
            </a:r>
            <a:r>
              <a:rPr lang="en-US" i="1" dirty="0">
                <a:cs typeface="Times New Roman"/>
              </a:rPr>
              <a:t>p</a:t>
            </a:r>
            <a:r>
              <a:rPr lang="en-US" baseline="30000" dirty="0">
                <a:cs typeface="Times New Roman"/>
              </a:rPr>
              <a:t>*</a:t>
            </a:r>
            <a:r>
              <a:rPr lang="en-US" dirty="0">
                <a:cs typeface="Times New Roman"/>
              </a:rPr>
              <a:t>) ≤ </a:t>
            </a:r>
            <a:r>
              <a:rPr lang="en-US" i="1" dirty="0">
                <a:cs typeface="Times New Roman"/>
              </a:rPr>
              <a:t>E</a:t>
            </a:r>
            <a:r>
              <a:rPr lang="en-US" dirty="0">
                <a:cs typeface="Times New Roman"/>
              </a:rPr>
              <a:t>(cost(π))</a:t>
            </a: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CAF15B6-445D-C342-807E-25FB5F93AEA8}"/>
              </a:ext>
            </a:extLst>
          </p:cNvPr>
          <p:cNvGrpSpPr/>
          <p:nvPr/>
        </p:nvGrpSpPr>
        <p:grpSpPr>
          <a:xfrm>
            <a:off x="7393766" y="584610"/>
            <a:ext cx="3840733" cy="2864791"/>
            <a:chOff x="5350038" y="672261"/>
            <a:chExt cx="3840733" cy="2864791"/>
          </a:xfrm>
        </p:grpSpPr>
        <p:sp>
          <p:nvSpPr>
            <p:cNvPr id="191" name="Text Box 11">
              <a:extLst>
                <a:ext uri="{FF2B5EF4-FFF2-40B4-BE49-F238E27FC236}">
                  <a16:creationId xmlns:a16="http://schemas.microsoft.com/office/drawing/2014/main" id="{7DF9C472-8ABE-1E4F-9D36-B0E4F332D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7868" y="227698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92" name="Text Box 46">
              <a:extLst>
                <a:ext uri="{FF2B5EF4-FFF2-40B4-BE49-F238E27FC236}">
                  <a16:creationId xmlns:a16="http://schemas.microsoft.com/office/drawing/2014/main" id="{582559EA-6335-7E45-9A74-8AE7079E6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AEF760BA-9707-1246-90D0-101F143B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4" name="Freeform 38">
              <a:extLst>
                <a:ext uri="{FF2B5EF4-FFF2-40B4-BE49-F238E27FC236}">
                  <a16:creationId xmlns:a16="http://schemas.microsoft.com/office/drawing/2014/main" id="{90816116-2685-8148-87FA-50375D5AB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5" name="Arc 194">
              <a:extLst>
                <a:ext uri="{FF2B5EF4-FFF2-40B4-BE49-F238E27FC236}">
                  <a16:creationId xmlns:a16="http://schemas.microsoft.com/office/drawing/2014/main" id="{C858F6ED-C85D-294E-BA2E-A3A19058A6EE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6" name="Freeform 40">
              <a:extLst>
                <a:ext uri="{FF2B5EF4-FFF2-40B4-BE49-F238E27FC236}">
                  <a16:creationId xmlns:a16="http://schemas.microsoft.com/office/drawing/2014/main" id="{A0CC4BCE-F9E6-E34F-ABC5-80FE123F923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7" name="Freeform 31">
              <a:extLst>
                <a:ext uri="{FF2B5EF4-FFF2-40B4-BE49-F238E27FC236}">
                  <a16:creationId xmlns:a16="http://schemas.microsoft.com/office/drawing/2014/main" id="{E2960C69-C127-ED43-9E21-6D92C6B807CA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8" name="Freeform 6">
              <a:extLst>
                <a:ext uri="{FF2B5EF4-FFF2-40B4-BE49-F238E27FC236}">
                  <a16:creationId xmlns:a16="http://schemas.microsoft.com/office/drawing/2014/main" id="{0822E481-C295-6F48-9DFF-66567689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9" name="Oval 11">
              <a:extLst>
                <a:ext uri="{FF2B5EF4-FFF2-40B4-BE49-F238E27FC236}">
                  <a16:creationId xmlns:a16="http://schemas.microsoft.com/office/drawing/2014/main" id="{42B38BF3-5EF4-874A-BA67-A427D2C66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00B178B3-E1EB-4C4D-A937-1F2693C10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1" name="Arc 200">
              <a:extLst>
                <a:ext uri="{FF2B5EF4-FFF2-40B4-BE49-F238E27FC236}">
                  <a16:creationId xmlns:a16="http://schemas.microsoft.com/office/drawing/2014/main" id="{97A2234F-A39B-BE44-869B-F9F5120CD926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2" name="Oval 12">
              <a:extLst>
                <a:ext uri="{FF2B5EF4-FFF2-40B4-BE49-F238E27FC236}">
                  <a16:creationId xmlns:a16="http://schemas.microsoft.com/office/drawing/2014/main" id="{CBEEDE8B-D4C7-3B43-83F1-2583B163D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203" name="Freeform 18">
              <a:extLst>
                <a:ext uri="{FF2B5EF4-FFF2-40B4-BE49-F238E27FC236}">
                  <a16:creationId xmlns:a16="http://schemas.microsoft.com/office/drawing/2014/main" id="{CCAB93F3-0865-664E-9AFE-F1D7515B0F07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4" name="Oval 11">
              <a:extLst>
                <a:ext uri="{FF2B5EF4-FFF2-40B4-BE49-F238E27FC236}">
                  <a16:creationId xmlns:a16="http://schemas.microsoft.com/office/drawing/2014/main" id="{59097A5F-E4FB-0E49-9B2B-44E1FA78D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05" name="Oval 11">
              <a:extLst>
                <a:ext uri="{FF2B5EF4-FFF2-40B4-BE49-F238E27FC236}">
                  <a16:creationId xmlns:a16="http://schemas.microsoft.com/office/drawing/2014/main" id="{45C31C56-0DB6-2442-B620-106661A8E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06" name="Freeform 18">
              <a:extLst>
                <a:ext uri="{FF2B5EF4-FFF2-40B4-BE49-F238E27FC236}">
                  <a16:creationId xmlns:a16="http://schemas.microsoft.com/office/drawing/2014/main" id="{49984796-8AB9-D74C-B7B9-A68B57105FB3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7" name="Text Box 11">
              <a:extLst>
                <a:ext uri="{FF2B5EF4-FFF2-40B4-BE49-F238E27FC236}">
                  <a16:creationId xmlns:a16="http://schemas.microsoft.com/office/drawing/2014/main" id="{59CF25AF-EA09-C64A-96D6-00C0F4C4E9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208" name="Text Box 11">
              <a:extLst>
                <a:ext uri="{FF2B5EF4-FFF2-40B4-BE49-F238E27FC236}">
                  <a16:creationId xmlns:a16="http://schemas.microsoft.com/office/drawing/2014/main" id="{5120D367-45B8-E245-8579-BE8DFD1044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09" name="Text Box 11">
              <a:extLst>
                <a:ext uri="{FF2B5EF4-FFF2-40B4-BE49-F238E27FC236}">
                  <a16:creationId xmlns:a16="http://schemas.microsoft.com/office/drawing/2014/main" id="{432505AE-9D5A-2D4C-AA72-7C329FD6E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10" name="Text Box 11">
              <a:extLst>
                <a:ext uri="{FF2B5EF4-FFF2-40B4-BE49-F238E27FC236}">
                  <a16:creationId xmlns:a16="http://schemas.microsoft.com/office/drawing/2014/main" id="{ACF0CA61-DA5D-D648-B7EB-1B85AED77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90" y="2999719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211" name="Text Box 11">
              <a:extLst>
                <a:ext uri="{FF2B5EF4-FFF2-40B4-BE49-F238E27FC236}">
                  <a16:creationId xmlns:a16="http://schemas.microsoft.com/office/drawing/2014/main" id="{39A06BBC-76CD-F247-BDD6-CC96F93C2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7647" y="2578946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12" name="Text Box 11">
              <a:extLst>
                <a:ext uri="{FF2B5EF4-FFF2-40B4-BE49-F238E27FC236}">
                  <a16:creationId xmlns:a16="http://schemas.microsoft.com/office/drawing/2014/main" id="{CDA6DCEF-81B4-4E4E-B9F0-859141991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13" name="Text Box 11">
              <a:extLst>
                <a:ext uri="{FF2B5EF4-FFF2-40B4-BE49-F238E27FC236}">
                  <a16:creationId xmlns:a16="http://schemas.microsoft.com/office/drawing/2014/main" id="{EE325B13-F54D-A24F-8D63-79360A5D9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214" name="Text Box 11">
              <a:extLst>
                <a:ext uri="{FF2B5EF4-FFF2-40B4-BE49-F238E27FC236}">
                  <a16:creationId xmlns:a16="http://schemas.microsoft.com/office/drawing/2014/main" id="{F811AA10-909C-CA41-9B50-E6EAC6090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2569" y="252827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215" name="Text Box 11">
              <a:extLst>
                <a:ext uri="{FF2B5EF4-FFF2-40B4-BE49-F238E27FC236}">
                  <a16:creationId xmlns:a16="http://schemas.microsoft.com/office/drawing/2014/main" id="{B62A0D84-8239-C44B-B12F-36E443473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706" y="299238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216" name="Oval 12">
              <a:extLst>
                <a:ext uri="{FF2B5EF4-FFF2-40B4-BE49-F238E27FC236}">
                  <a16:creationId xmlns:a16="http://schemas.microsoft.com/office/drawing/2014/main" id="{4D948CEF-68C7-FB48-AA4B-7DEF067F8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217" name="Oval 12">
              <a:extLst>
                <a:ext uri="{FF2B5EF4-FFF2-40B4-BE49-F238E27FC236}">
                  <a16:creationId xmlns:a16="http://schemas.microsoft.com/office/drawing/2014/main" id="{B2C12810-8836-0E4B-8BCC-2323CE096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218" name="Text Box 11">
              <a:extLst>
                <a:ext uri="{FF2B5EF4-FFF2-40B4-BE49-F238E27FC236}">
                  <a16:creationId xmlns:a16="http://schemas.microsoft.com/office/drawing/2014/main" id="{5495CEDA-24C1-FD46-B290-0C1E53787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219" name="Text Box 11">
              <a:extLst>
                <a:ext uri="{FF2B5EF4-FFF2-40B4-BE49-F238E27FC236}">
                  <a16:creationId xmlns:a16="http://schemas.microsoft.com/office/drawing/2014/main" id="{0990E02D-EF48-374A-BB4B-810EBF45A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220" name="Text Box 11">
              <a:extLst>
                <a:ext uri="{FF2B5EF4-FFF2-40B4-BE49-F238E27FC236}">
                  <a16:creationId xmlns:a16="http://schemas.microsoft.com/office/drawing/2014/main" id="{7201A8B7-C8E6-7B4C-97B6-3084723A5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483" y="26986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221" name="Text Box 11">
              <a:extLst>
                <a:ext uri="{FF2B5EF4-FFF2-40B4-BE49-F238E27FC236}">
                  <a16:creationId xmlns:a16="http://schemas.microsoft.com/office/drawing/2014/main" id="{80B00694-49F7-604F-806B-77DC031EB4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442" y="1859721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222" name="Text Box 11">
              <a:extLst>
                <a:ext uri="{FF2B5EF4-FFF2-40B4-BE49-F238E27FC236}">
                  <a16:creationId xmlns:a16="http://schemas.microsoft.com/office/drawing/2014/main" id="{B8F71F32-E8A5-994D-85A4-817AC3A77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2387" y="147244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42EBD-7F45-8D4E-AEF3-BDA2134E63EC}"/>
              </a:ext>
            </a:extLst>
          </p:cNvPr>
          <p:cNvGrpSpPr/>
          <p:nvPr/>
        </p:nvGrpSpPr>
        <p:grpSpPr>
          <a:xfrm>
            <a:off x="7339939" y="3681736"/>
            <a:ext cx="3840733" cy="2864791"/>
            <a:chOff x="7339939" y="3681736"/>
            <a:chExt cx="3840733" cy="2864791"/>
          </a:xfrm>
        </p:grpSpPr>
        <p:sp>
          <p:nvSpPr>
            <p:cNvPr id="224" name="Text Box 11">
              <a:extLst>
                <a:ext uri="{FF2B5EF4-FFF2-40B4-BE49-F238E27FC236}">
                  <a16:creationId xmlns:a16="http://schemas.microsoft.com/office/drawing/2014/main" id="{4B781B7C-C17D-104C-B47A-E87758D5C0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0768" y="528626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225" name="Text Box 46">
              <a:extLst>
                <a:ext uri="{FF2B5EF4-FFF2-40B4-BE49-F238E27FC236}">
                  <a16:creationId xmlns:a16="http://schemas.microsoft.com/office/drawing/2014/main" id="{8C47864A-6CAF-4E48-B45C-31CA978C7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4151" y="4532198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6" name="Freeform 37">
              <a:extLst>
                <a:ext uri="{FF2B5EF4-FFF2-40B4-BE49-F238E27FC236}">
                  <a16:creationId xmlns:a16="http://schemas.microsoft.com/office/drawing/2014/main" id="{F36D868B-3E00-4B46-A249-901A154DC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6023" y="4336023"/>
              <a:ext cx="2527300" cy="10515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7" name="Freeform 38">
              <a:extLst>
                <a:ext uri="{FF2B5EF4-FFF2-40B4-BE49-F238E27FC236}">
                  <a16:creationId xmlns:a16="http://schemas.microsoft.com/office/drawing/2014/main" id="{800B2A6D-A1A1-8B43-9674-1AD726692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805" y="4005287"/>
              <a:ext cx="2527300" cy="295485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8" name="Freeform 40">
              <a:extLst>
                <a:ext uri="{FF2B5EF4-FFF2-40B4-BE49-F238E27FC236}">
                  <a16:creationId xmlns:a16="http://schemas.microsoft.com/office/drawing/2014/main" id="{87F91010-55B5-AF4E-84D8-7EB7CB867DE4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265475" y="4733281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9" name="Freeform 31">
              <a:extLst>
                <a:ext uri="{FF2B5EF4-FFF2-40B4-BE49-F238E27FC236}">
                  <a16:creationId xmlns:a16="http://schemas.microsoft.com/office/drawing/2014/main" id="{58BC2AFB-F8E7-DC4E-9BDA-BECA5D09530A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10423334" y="4084378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0" name="Freeform 6">
              <a:extLst>
                <a:ext uri="{FF2B5EF4-FFF2-40B4-BE49-F238E27FC236}">
                  <a16:creationId xmlns:a16="http://schemas.microsoft.com/office/drawing/2014/main" id="{EF76FFCE-A59C-AB4D-A076-D6DE4342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9939" y="4598994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1" name="Oval 11">
              <a:extLst>
                <a:ext uri="{FF2B5EF4-FFF2-40B4-BE49-F238E27FC236}">
                  <a16:creationId xmlns:a16="http://schemas.microsoft.com/office/drawing/2014/main" id="{43F09A38-DD5B-CB4B-A2EC-B8483C39D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439" y="4141794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2" name="Freeform 18">
              <a:extLst>
                <a:ext uri="{FF2B5EF4-FFF2-40B4-BE49-F238E27FC236}">
                  <a16:creationId xmlns:a16="http://schemas.microsoft.com/office/drawing/2014/main" id="{2BA761C0-475C-7646-91FD-F33EAB689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329" y="6114069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3" name="Oval 12">
              <a:extLst>
                <a:ext uri="{FF2B5EF4-FFF2-40B4-BE49-F238E27FC236}">
                  <a16:creationId xmlns:a16="http://schemas.microsoft.com/office/drawing/2014/main" id="{D40D77F2-4F1F-3F47-ACCD-06CE596E7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1655" y="6079802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234" name="Freeform 18">
              <a:extLst>
                <a:ext uri="{FF2B5EF4-FFF2-40B4-BE49-F238E27FC236}">
                  <a16:creationId xmlns:a16="http://schemas.microsoft.com/office/drawing/2014/main" id="{4D67F175-EE6C-CD43-8099-48BAD72F7284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7800682" y="586777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5" name="Oval 11">
              <a:extLst>
                <a:ext uri="{FF2B5EF4-FFF2-40B4-BE49-F238E27FC236}">
                  <a16:creationId xmlns:a16="http://schemas.microsoft.com/office/drawing/2014/main" id="{BB660F13-4535-EF42-8C2F-A554EC6BD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0429" y="4269292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36" name="Oval 11">
              <a:extLst>
                <a:ext uri="{FF2B5EF4-FFF2-40B4-BE49-F238E27FC236}">
                  <a16:creationId xmlns:a16="http://schemas.microsoft.com/office/drawing/2014/main" id="{22270532-A044-854F-8428-7A1BD99A7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2786" y="3681736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37" name="Freeform 18">
              <a:extLst>
                <a:ext uri="{FF2B5EF4-FFF2-40B4-BE49-F238E27FC236}">
                  <a16:creationId xmlns:a16="http://schemas.microsoft.com/office/drawing/2014/main" id="{68E76076-3967-E44F-935F-AB13EBA00F8D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9114821" y="5631794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8" name="Text Box 11">
              <a:extLst>
                <a:ext uri="{FF2B5EF4-FFF2-40B4-BE49-F238E27FC236}">
                  <a16:creationId xmlns:a16="http://schemas.microsoft.com/office/drawing/2014/main" id="{C74D5E5D-D1F1-8848-9BBA-BE17A89C3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8194" y="4355233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239" name="Text Box 11">
              <a:extLst>
                <a:ext uri="{FF2B5EF4-FFF2-40B4-BE49-F238E27FC236}">
                  <a16:creationId xmlns:a16="http://schemas.microsoft.com/office/drawing/2014/main" id="{C1321D9B-2A43-5444-A364-12E0A0CE5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4220" y="4966630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40" name="Text Box 11">
              <a:extLst>
                <a:ext uri="{FF2B5EF4-FFF2-40B4-BE49-F238E27FC236}">
                  <a16:creationId xmlns:a16="http://schemas.microsoft.com/office/drawing/2014/main" id="{EC53E05B-185F-0C48-94DE-B298C0E22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3592" y="5104103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41" name="Text Box 11">
              <a:extLst>
                <a:ext uri="{FF2B5EF4-FFF2-40B4-BE49-F238E27FC236}">
                  <a16:creationId xmlns:a16="http://schemas.microsoft.com/office/drawing/2014/main" id="{0A676DA7-9595-0A49-BB3C-D46C6A2F3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3584" y="5814487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242" name="Text Box 11">
              <a:extLst>
                <a:ext uri="{FF2B5EF4-FFF2-40B4-BE49-F238E27FC236}">
                  <a16:creationId xmlns:a16="http://schemas.microsoft.com/office/drawing/2014/main" id="{50606F8E-8A39-1B4E-911A-CE8B55F3A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5986" y="561495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43" name="Oval 12">
              <a:extLst>
                <a:ext uri="{FF2B5EF4-FFF2-40B4-BE49-F238E27FC236}">
                  <a16:creationId xmlns:a16="http://schemas.microsoft.com/office/drawing/2014/main" id="{975FCA59-599A-8C4C-B0DC-6C199B9E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439" y="5970594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244" name="Oval 12">
              <a:extLst>
                <a:ext uri="{FF2B5EF4-FFF2-40B4-BE49-F238E27FC236}">
                  <a16:creationId xmlns:a16="http://schemas.microsoft.com/office/drawing/2014/main" id="{A73B8707-D89D-204F-8D21-D1DD27A33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6368" y="5334178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245" name="Text Box 11">
              <a:extLst>
                <a:ext uri="{FF2B5EF4-FFF2-40B4-BE49-F238E27FC236}">
                  <a16:creationId xmlns:a16="http://schemas.microsoft.com/office/drawing/2014/main" id="{DDA1B0DF-BA1D-694F-8A52-EF8E5C487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7734" y="3967686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</a:p>
          </p:txBody>
        </p:sp>
        <p:sp>
          <p:nvSpPr>
            <p:cNvPr id="246" name="Text Box 11">
              <a:extLst>
                <a:ext uri="{FF2B5EF4-FFF2-40B4-BE49-F238E27FC236}">
                  <a16:creationId xmlns:a16="http://schemas.microsoft.com/office/drawing/2014/main" id="{8FB00BCB-9145-6C4C-967F-49BB86AC6A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1572" y="4847768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247" name="Text Box 11">
              <a:extLst>
                <a:ext uri="{FF2B5EF4-FFF2-40B4-BE49-F238E27FC236}">
                  <a16:creationId xmlns:a16="http://schemas.microsoft.com/office/drawing/2014/main" id="{2A12A83D-3220-304C-A7BB-29B2749D1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3109" y="6155515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48" name="Text Box 11">
              <a:extLst>
                <a:ext uri="{FF2B5EF4-FFF2-40B4-BE49-F238E27FC236}">
                  <a16:creationId xmlns:a16="http://schemas.microsoft.com/office/drawing/2014/main" id="{D12445A8-A158-114B-80E3-3EB7F40A2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7343" y="486919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249" name="Text Box 11">
              <a:extLst>
                <a:ext uri="{FF2B5EF4-FFF2-40B4-BE49-F238E27FC236}">
                  <a16:creationId xmlns:a16="http://schemas.microsoft.com/office/drawing/2014/main" id="{20095F4E-B1FD-2941-B327-F98859E08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62288" y="44700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  <p:sp>
          <p:nvSpPr>
            <p:cNvPr id="250" name="Text Box 11">
              <a:extLst>
                <a:ext uri="{FF2B5EF4-FFF2-40B4-BE49-F238E27FC236}">
                  <a16:creationId xmlns:a16="http://schemas.microsoft.com/office/drawing/2014/main" id="{FFE7E0FE-1153-E743-9245-019A37C548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212" y="4386595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:a16="http://schemas.microsoft.com/office/drawing/2014/main" id="{60FC140E-F7E7-C94C-A881-AF720278A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3979" y="5577461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CA06774-D2AA-4438-132C-3942ADD77C4C}"/>
              </a:ext>
            </a:extLst>
          </p:cNvPr>
          <p:cNvSpPr/>
          <p:nvPr/>
        </p:nvSpPr>
        <p:spPr>
          <a:xfrm>
            <a:off x="6175535" y="6001352"/>
            <a:ext cx="133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20</a:t>
            </a:r>
            <a:endParaRPr lang="en-US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Symbol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4433B-F31E-5FF6-5752-F0371666812F}"/>
              </a:ext>
            </a:extLst>
          </p:cNvPr>
          <p:cNvSpPr/>
          <p:nvPr/>
        </p:nvSpPr>
        <p:spPr>
          <a:xfrm>
            <a:off x="8321296" y="4977573"/>
            <a:ext cx="1338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</a:t>
            </a:r>
            <a:endParaRPr lang="en-US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Symbol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46BCF-4380-191E-100C-BA8456DBED8C}"/>
              </a:ext>
            </a:extLst>
          </p:cNvPr>
          <p:cNvSpPr/>
          <p:nvPr/>
        </p:nvSpPr>
        <p:spPr>
          <a:xfrm>
            <a:off x="10647978" y="3423012"/>
            <a:ext cx="152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d5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100</a:t>
            </a:r>
            <a:endParaRPr lang="en-US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Symbol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A443E8-97A4-BDD5-4FA2-07341595CEBD}"/>
              </a:ext>
            </a:extLst>
          </p:cNvPr>
          <p:cNvSpPr/>
          <p:nvPr/>
        </p:nvSpPr>
        <p:spPr>
          <a:xfrm>
            <a:off x="10637852" y="4053224"/>
            <a:ext cx="152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d3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100</a:t>
            </a:r>
            <a:endParaRPr lang="en-US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Symbol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D5EB5-6588-5648-BF33-56181C304F1D}"/>
              </a:ext>
            </a:extLst>
          </p:cNvPr>
          <p:cNvSpPr/>
          <p:nvPr/>
        </p:nvSpPr>
        <p:spPr>
          <a:xfrm>
            <a:off x="6542155" y="3726933"/>
            <a:ext cx="152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115</a:t>
            </a:r>
            <a:endParaRPr lang="en-US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Symbol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D1BEE9-6B47-03F9-24BE-D106B9FDC7B7}"/>
              </a:ext>
            </a:extLst>
          </p:cNvPr>
          <p:cNvSpPr/>
          <p:nvPr/>
        </p:nvSpPr>
        <p:spPr>
          <a:xfrm>
            <a:off x="10530880" y="5970184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14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08C852F2-39BD-86EF-79A9-93CDF8AEC47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  <a:blipFill>
                <a:blip r:embed="rId2"/>
                <a:stretch>
                  <a:fillRect l="-780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8496" y="101603"/>
            <a:ext cx="5075008" cy="50579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440E44-69D8-4372-73F9-6A4D2C5D485C}"/>
              </a:ext>
            </a:extLst>
          </p:cNvPr>
          <p:cNvGrpSpPr/>
          <p:nvPr/>
        </p:nvGrpSpPr>
        <p:grpSpPr>
          <a:xfrm>
            <a:off x="7298490" y="3026581"/>
            <a:ext cx="3793962" cy="2864791"/>
            <a:chOff x="5350038" y="672261"/>
            <a:chExt cx="3793962" cy="2864791"/>
          </a:xfrm>
        </p:grpSpPr>
        <p:sp>
          <p:nvSpPr>
            <p:cNvPr id="5" name="Text Box 46">
              <a:extLst>
                <a:ext uri="{FF2B5EF4-FFF2-40B4-BE49-F238E27FC236}">
                  <a16:creationId xmlns:a16="http://schemas.microsoft.com/office/drawing/2014/main" id="{7D4C1271-5D31-C9A7-F398-96105240B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0F86C1E2-9F46-0F90-550E-C72A0BEA3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D99A74A0-3A78-EF18-F153-6F5E96CD2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FB6A5FF-39BF-1DF4-F578-B9602B7D4930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92681BD6-59B6-FF9C-50C7-3248B7FED1D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1F6E1B62-CA8C-B68C-D752-F8CA7B9433C2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8B0DA88-988A-17DE-0BE9-725FC247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28C2F1A6-2BD8-9547-BFCF-771E6F134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D66A44E9-AE2F-2201-F6EC-E71A01E28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819CCA4D-B5D8-587B-345A-FA077875D6A2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ED7C321D-663F-35C1-AC29-996BCEA66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874A3F00-7AA4-B06A-C149-D04DEEE6115B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id="{2D13371D-AD74-E3FE-907C-EABC8BAB6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4C9BD6F0-6342-5D00-A6FD-884E0966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7F16BB9-DADB-297E-76A1-3AA26A7FA760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81BD450F-7380-5C5A-A010-5BEED61A9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DA65D4FF-712A-E42C-877D-422AB758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FE7723D9-D480-21C4-400A-B675C7F1F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8B2ACB94-0A4B-83F2-8C20-AE873EE8F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7FE11508-FFF9-C9BE-6921-6EEDFD857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30" name="Oval 12">
              <a:extLst>
                <a:ext uri="{FF2B5EF4-FFF2-40B4-BE49-F238E27FC236}">
                  <a16:creationId xmlns:a16="http://schemas.microsoft.com/office/drawing/2014/main" id="{293BB206-AA27-7FBC-BF2D-1EC2FB9DE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00B87AB9-DA40-97F6-4894-04E169012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25508" y="5983368"/>
            <a:ext cx="225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 in blue italics</a:t>
            </a: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8D9BA24F-D472-BB79-9E93-E0D6193B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0283" y="5083061"/>
            <a:ext cx="550932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20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70DCE918-9D9F-1655-D26D-FC73874DA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1542" y="4564277"/>
            <a:ext cx="43393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1491805A-C325-92A9-9A18-7F1D13FC6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6012" y="4941967"/>
            <a:ext cx="292260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EB60B2AB-5AB7-61DA-D900-2D512F37B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2150" y="5370454"/>
            <a:ext cx="292260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23B579-6FB3-B054-1263-8305B7C252D7}"/>
              </a:ext>
            </a:extLst>
          </p:cNvPr>
          <p:cNvGrpSpPr/>
          <p:nvPr/>
        </p:nvGrpSpPr>
        <p:grpSpPr>
          <a:xfrm>
            <a:off x="6884092" y="2770619"/>
            <a:ext cx="4304714" cy="3318401"/>
            <a:chOff x="6884092" y="2606497"/>
            <a:chExt cx="4304714" cy="331840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1B2FEC5-0990-7612-2E2C-1DCB8358E2C2}"/>
                </a:ext>
              </a:extLst>
            </p:cNvPr>
            <p:cNvSpPr/>
            <p:nvPr/>
          </p:nvSpPr>
          <p:spPr>
            <a:xfrm>
              <a:off x="7370245" y="5555566"/>
              <a:ext cx="5300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20</a:t>
              </a:r>
              <a:r>
                <a:rPr lang="en-US" i="1" baseline="-2500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 </a:t>
              </a:r>
              <a:endPara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7C6C1BF-93EB-4007-1839-29979C8FB583}"/>
                </a:ext>
              </a:extLst>
            </p:cNvPr>
            <p:cNvSpPr/>
            <p:nvPr/>
          </p:nvSpPr>
          <p:spPr>
            <a:xfrm>
              <a:off x="10405231" y="550376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0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B91AD2E-1B83-29EE-6706-4013C89D46AE}"/>
                </a:ext>
              </a:extLst>
            </p:cNvPr>
            <p:cNvSpPr/>
            <p:nvPr/>
          </p:nvSpPr>
          <p:spPr>
            <a:xfrm>
              <a:off x="10649056" y="2606497"/>
              <a:ext cx="539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100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436481-8FF0-AA0F-0E53-6AA92973DB63}"/>
                </a:ext>
              </a:extLst>
            </p:cNvPr>
            <p:cNvSpPr/>
            <p:nvPr/>
          </p:nvSpPr>
          <p:spPr>
            <a:xfrm>
              <a:off x="9698262" y="3866538"/>
              <a:ext cx="653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100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42263FA-A9E8-0206-8A17-629AF2440AEB}"/>
                </a:ext>
              </a:extLst>
            </p:cNvPr>
            <p:cNvSpPr/>
            <p:nvPr/>
          </p:nvSpPr>
          <p:spPr>
            <a:xfrm>
              <a:off x="6884092" y="3287585"/>
              <a:ext cx="52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115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FE36AED-5DF2-9B51-E1F8-77353224A3C8}"/>
                </a:ext>
              </a:extLst>
            </p:cNvPr>
            <p:cNvSpPr/>
            <p:nvPr/>
          </p:nvSpPr>
          <p:spPr>
            <a:xfrm>
              <a:off x="8486341" y="4370611"/>
              <a:ext cx="506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40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0466A8B-BBA4-1E4E-284A-377C35DD838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V</a:t>
                </a:r>
                <a:r>
                  <a:rPr lang="en-US" sz="1800" dirty="0"/>
                  <a:t> and π values of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6507612" cy="5988905"/>
              </a:xfrm>
              <a:blipFill>
                <a:blip r:embed="rId2"/>
                <a:stretch>
                  <a:fillRect l="-780" t="-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075008" cy="505791"/>
          </a:xfrm>
        </p:spPr>
        <p:txBody>
          <a:bodyPr/>
          <a:lstStyle/>
          <a:p>
            <a:r>
              <a:rPr lang="en-US" dirty="0"/>
              <a:t>Iteration 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F7EB3F-8987-4C41-984C-735F8EA81E48}"/>
              </a:ext>
            </a:extLst>
          </p:cNvPr>
          <p:cNvSpPr/>
          <p:nvPr/>
        </p:nvSpPr>
        <p:spPr>
          <a:xfrm>
            <a:off x="5992510" y="4792797"/>
            <a:ext cx="14061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20.5</a:t>
            </a:r>
            <a:r>
              <a:rPr lang="en-US" baseline="-25000" dirty="0">
                <a:latin typeface="Times New Roman"/>
                <a:ea typeface="Times New Roman"/>
                <a:cs typeface="Times New Roman"/>
                <a:sym typeface="Symbol" charset="2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  <a:sym typeface="Symbol" charset="2"/>
            </a:endParaRP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m14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98490" y="3026581"/>
            <a:ext cx="3793962" cy="2864791"/>
            <a:chOff x="5027874" y="1667394"/>
            <a:chExt cx="3793962" cy="2864791"/>
          </a:xfrm>
        </p:grpSpPr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8282086" y="2517856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243958" y="2247452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611218" y="1990945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7058514" y="2152202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953410" y="2718939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720000" flipV="1">
              <a:off x="8111269" y="2070036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027874" y="2584652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091374" y="21274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5320264" y="3957227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rgbClr val="20995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300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 rot="17762162">
              <a:off x="5770186" y="3817690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50800" cap="flat" cmpd="sng" algn="ctr">
              <a:solidFill>
                <a:srgbClr val="209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759590" y="4065460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 rot="20100000" flipV="1">
              <a:off x="5512367" y="3889056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rgbClr val="20995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778364" y="2254950"/>
              <a:ext cx="466725" cy="46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8050721" y="1667394"/>
              <a:ext cx="466725" cy="46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 rot="1496684">
              <a:off x="6802756" y="3617452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6215725" y="2306151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8042155" y="2952288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5111527" y="3089761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6389667" y="3723874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7180926" y="3205090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7307386" y="1830199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7305175" y="23470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5725396" y="358278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5811534" y="401126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5091374" y="39562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404303" y="3319836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E6C63D-81E3-4C43-AB2B-9B90D078F79D}"/>
              </a:ext>
            </a:extLst>
          </p:cNvPr>
          <p:cNvSpPr/>
          <p:nvPr/>
        </p:nvSpPr>
        <p:spPr>
          <a:xfrm>
            <a:off x="6909135" y="3117307"/>
            <a:ext cx="130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115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410186" y="428496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597B1-5A3D-ABB7-7E93-3D22AF624E54}"/>
              </a:ext>
            </a:extLst>
          </p:cNvPr>
          <p:cNvSpPr/>
          <p:nvPr/>
        </p:nvSpPr>
        <p:spPr>
          <a:xfrm>
            <a:off x="7725508" y="5983368"/>
            <a:ext cx="225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 in blue italics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3A8274-7977-CA3F-EF3F-99D91E848C0D}"/>
              </a:ext>
            </a:extLst>
          </p:cNvPr>
          <p:cNvGrpSpPr/>
          <p:nvPr/>
        </p:nvGrpSpPr>
        <p:grpSpPr>
          <a:xfrm>
            <a:off x="6884092" y="2770619"/>
            <a:ext cx="4304714" cy="3318401"/>
            <a:chOff x="6884092" y="2606497"/>
            <a:chExt cx="4304714" cy="33184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FB7926-4193-DF0B-E4AD-02B3D160B571}"/>
                </a:ext>
              </a:extLst>
            </p:cNvPr>
            <p:cNvSpPr/>
            <p:nvPr/>
          </p:nvSpPr>
          <p:spPr>
            <a:xfrm>
              <a:off x="7370245" y="5555566"/>
              <a:ext cx="5300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20</a:t>
              </a:r>
              <a:r>
                <a:rPr lang="en-US" i="1" baseline="-2500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 </a:t>
              </a:r>
              <a:endPara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9E8746-88F6-EBD2-F897-815586A15D04}"/>
                </a:ext>
              </a:extLst>
            </p:cNvPr>
            <p:cNvSpPr/>
            <p:nvPr/>
          </p:nvSpPr>
          <p:spPr>
            <a:xfrm>
              <a:off x="10405231" y="550376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0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A5C35E-BC2B-0002-CDCB-ABEA49E5F0C0}"/>
                </a:ext>
              </a:extLst>
            </p:cNvPr>
            <p:cNvSpPr/>
            <p:nvPr/>
          </p:nvSpPr>
          <p:spPr>
            <a:xfrm>
              <a:off x="10649056" y="2606497"/>
              <a:ext cx="539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89E83A-38CA-DA89-D0F0-04214E59A41F}"/>
                </a:ext>
              </a:extLst>
            </p:cNvPr>
            <p:cNvSpPr/>
            <p:nvPr/>
          </p:nvSpPr>
          <p:spPr>
            <a:xfrm>
              <a:off x="9698262" y="3866538"/>
              <a:ext cx="653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1C52AA-3DDE-1008-F83F-1656D156106B}"/>
                </a:ext>
              </a:extLst>
            </p:cNvPr>
            <p:cNvSpPr/>
            <p:nvPr/>
          </p:nvSpPr>
          <p:spPr>
            <a:xfrm>
              <a:off x="6884092" y="3287585"/>
              <a:ext cx="52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115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2FB09B-A3BD-784A-3F13-094A5083C575}"/>
                </a:ext>
              </a:extLst>
            </p:cNvPr>
            <p:cNvSpPr/>
            <p:nvPr/>
          </p:nvSpPr>
          <p:spPr>
            <a:xfrm>
              <a:off x="8486341" y="4370611"/>
              <a:ext cx="506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19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0466A8B-BBA4-1E4E-284A-377C35DD838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100546" y="311773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554086" y="363795"/>
                <a:ext cx="4767107" cy="5813981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for each</a:t>
                </a:r>
                <a:r>
                  <a:rPr lang="en-US" sz="1800" dirty="0"/>
                  <a:t>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</a:t>
                </a:r>
                <a:r>
                  <a:rPr lang="en-US" sz="1800" b="1" dirty="0"/>
                  <a:t>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b="1" dirty="0"/>
                  <a:t>if</a:t>
                </a:r>
                <a:r>
                  <a:rPr lang="en-US" sz="1800" dirty="0"/>
                  <a:t>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454025" lvl="2" indent="0">
                  <a:spcBef>
                    <a:spcPts val="200"/>
                  </a:spcBef>
                  <a:buNone/>
                </a:pPr>
                <a:endParaRPr lang="en-US" sz="1800" i="1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   // update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and its ancestors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        // states that need updating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≠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</a:t>
                </a:r>
                <a:r>
                  <a:rPr lang="en-US" sz="1800" i="1" dirty="0"/>
                  <a:t>s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Z</a:t>
                </a:r>
                <a:r>
                  <a:rPr lang="en-US" sz="1800" dirty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,</a:t>
                </a:r>
                <a:r>
                  <a:rPr lang="el-GR" sz="1800" i="1" dirty="0"/>
                  <a:t>π</a:t>
                </a:r>
                <a:r>
                  <a:rPr lang="el-GR" sz="1800" dirty="0"/>
                  <a:t>(</a:t>
                </a:r>
                <a:r>
                  <a:rPr lang="el-GR" sz="1800" i="1" dirty="0"/>
                  <a:t>s</a:t>
                </a:r>
                <a:r>
                  <a:rPr lang="el-GR" sz="1800" dirty="0"/>
                  <a:t>)) </a:t>
                </a:r>
                <a:r>
                  <a:rPr lang="en-US" sz="1800" dirty="0"/>
                  <a:t>∩</a:t>
                </a:r>
                <a:r>
                  <a:rPr lang="el-GR" sz="1800" dirty="0"/>
                  <a:t> </a:t>
                </a:r>
                <a:r>
                  <a:rPr lang="el-GR" sz="1800" i="1" dirty="0">
                    <a:cs typeface="Times New Roman"/>
                  </a:rPr>
                  <a:t>Z</a:t>
                </a:r>
                <a:r>
                  <a:rPr lang="el-GR" sz="1800" dirty="0">
                    <a:cs typeface="Times New Roman"/>
                  </a:rPr>
                  <a:t> = </a:t>
                </a:r>
                <a:r>
                  <a:rPr lang="en-US" sz="1800" dirty="0">
                    <a:cs typeface="Times New Roman"/>
                  </a:rPr>
                  <a:t>{</a:t>
                </a:r>
                <a:r>
                  <a:rPr lang="en-US" sz="1800" i="1" dirty="0">
                    <a:cs typeface="Times New Roman"/>
                  </a:rPr>
                  <a:t>s</a:t>
                </a:r>
                <a:r>
                  <a:rPr lang="en-US" sz="1800" dirty="0">
                    <a:cs typeface="Times New Roman"/>
                  </a:rPr>
                  <a:t>}</a:t>
                </a:r>
                <a:endParaRPr lang="en-US" sz="1800" i="1" dirty="0">
                  <a:cs typeface="Times New Roman"/>
                </a:endParaRPr>
              </a:p>
              <a:p>
                <a:pPr marL="45720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remove </a:t>
                </a:r>
                <a:r>
                  <a:rPr lang="en-US" sz="1800" i="1" dirty="0"/>
                  <a:t>s</a:t>
                </a:r>
                <a:r>
                  <a:rPr lang="en-US" sz="1800" dirty="0"/>
                  <a:t> from </a:t>
                </a:r>
                <a:r>
                  <a:rPr lang="en-US" sz="1800" i="1" dirty="0"/>
                  <a:t>Z</a:t>
                </a:r>
                <a:endParaRPr lang="en-US" sz="1800" dirty="0"/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sz="1800" dirty="0">
                  <a:latin typeface="Times New Roman" charset="0"/>
                  <a:ea typeface="Times New Roman"/>
                </a:endParaRPr>
              </a:p>
              <a:p>
                <a:pPr marL="457200" lvl="3" indent="0">
                  <a:spcBef>
                    <a:spcPts val="200"/>
                  </a:spcBef>
                  <a:buNone/>
                </a:pP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←</a:t>
                </a:r>
                <a:r>
                  <a:rPr lang="en-US" sz="1800" dirty="0"/>
                  <a:t> </a:t>
                </a:r>
                <a:r>
                  <a:rPr lang="el-GR" sz="1800" i="1" dirty="0"/>
                  <a:t>Z</a:t>
                </a:r>
                <a:r>
                  <a:rPr lang="en-US" sz="1800" i="1" dirty="0"/>
                  <a:t> </a:t>
                </a:r>
                <a:r>
                  <a:rPr lang="el-GR" sz="1800" dirty="0"/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>
                    <a:ea typeface="Times New Roman"/>
                    <a:cs typeface="Times New Roman"/>
                  </a:rPr>
                  <a:t>Envelope</a:t>
                </a:r>
                <a:r>
                  <a:rPr lang="en-US" sz="1800" i="1" dirty="0"/>
                  <a:t>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l-GR" sz="1800" dirty="0"/>
                  <a:t>γ(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′,π</a:t>
                </a:r>
                <a:r>
                  <a:rPr lang="en-US" sz="1800" dirty="0" err="1"/>
                  <a:t>(</a:t>
                </a:r>
                <a:r>
                  <a:rPr lang="en-US" sz="1800" i="1" dirty="0" err="1"/>
                  <a:t>s</a:t>
                </a:r>
                <a:r>
                  <a:rPr lang="el-GR" sz="1800" dirty="0" err="1"/>
                  <a:t>′</a:t>
                </a:r>
                <a:r>
                  <a:rPr lang="en-US" sz="1800" dirty="0" err="1"/>
                  <a:t>)</a:t>
                </a:r>
                <a:r>
                  <a:rPr lang="el-GR" sz="1800" dirty="0"/>
                  <a:t>)</a:t>
                </a:r>
                <a:endParaRPr lang="en-US" sz="1800" dirty="0"/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879C0B0A-1925-CF4F-AB2B-CBBB0D295B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54086" y="363795"/>
                <a:ext cx="4767107" cy="5813981"/>
              </a:xfrm>
              <a:blipFill>
                <a:blip r:embed="rId2"/>
                <a:stretch>
                  <a:fillRect l="-1061" t="-436" r="-531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075008" cy="505791"/>
          </a:xfrm>
        </p:spPr>
        <p:txBody>
          <a:bodyPr/>
          <a:lstStyle/>
          <a:p>
            <a:r>
              <a:rPr lang="en-US" dirty="0"/>
              <a:t>Iterations 2,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F7EB3F-8987-4C41-984C-735F8EA81E48}"/>
              </a:ext>
            </a:extLst>
          </p:cNvPr>
          <p:cNvSpPr/>
          <p:nvPr/>
        </p:nvSpPr>
        <p:spPr>
          <a:xfrm>
            <a:off x="5992510" y="4792797"/>
            <a:ext cx="14061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20.5</a:t>
            </a:r>
            <a:r>
              <a:rPr lang="en-US" baseline="-25000" dirty="0">
                <a:latin typeface="Times New Roman"/>
                <a:ea typeface="Times New Roman"/>
                <a:cs typeface="Times New Roman"/>
                <a:sym typeface="Symbol" charset="2"/>
              </a:rPr>
              <a:t> </a:t>
            </a:r>
            <a:endParaRPr lang="en-US" dirty="0">
              <a:latin typeface="Times New Roman"/>
              <a:ea typeface="Times New Roman"/>
              <a:cs typeface="Times New Roman"/>
              <a:sym typeface="Symbol" charset="2"/>
            </a:endParaRPr>
          </a:p>
          <a:p>
            <a:r>
              <a:rPr lang="en-US" dirty="0">
                <a:latin typeface="Times New Roman"/>
                <a:cs typeface="Times New Roman"/>
                <a:sym typeface="Symbol" charset="2"/>
              </a:rPr>
              <a:t>π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d1</a:t>
            </a:r>
            <a:r>
              <a:rPr lang="en-US" dirty="0">
                <a:latin typeface="Times New Roman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dirty="0"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m14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298490" y="3026581"/>
            <a:ext cx="3793962" cy="2864791"/>
            <a:chOff x="5027874" y="1667394"/>
            <a:chExt cx="3793962" cy="2864791"/>
          </a:xfrm>
        </p:grpSpPr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8282086" y="2517856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5243958" y="2247452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Freeform 38"/>
            <p:cNvSpPr>
              <a:spLocks/>
            </p:cNvSpPr>
            <p:nvPr/>
          </p:nvSpPr>
          <p:spPr bwMode="auto">
            <a:xfrm>
              <a:off x="6611218" y="1990945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Arc 52"/>
            <p:cNvSpPr/>
            <p:nvPr/>
          </p:nvSpPr>
          <p:spPr bwMode="auto">
            <a:xfrm>
              <a:off x="7058514" y="2152202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 rot="10800000" flipH="1">
              <a:off x="7953410" y="2718939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 rot="720000" flipV="1">
              <a:off x="8111269" y="2070036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5027874" y="2584652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091374" y="21274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5320264" y="3957227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rgbClr val="20995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aseline="300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1" name="Arc 60"/>
            <p:cNvSpPr/>
            <p:nvPr/>
          </p:nvSpPr>
          <p:spPr bwMode="auto">
            <a:xfrm rot="17762162">
              <a:off x="5770186" y="3817690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50800" cap="flat" cmpd="sng" algn="ctr">
              <a:solidFill>
                <a:srgbClr val="2099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759590" y="4065460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65" name="Freeform 18"/>
            <p:cNvSpPr>
              <a:spLocks/>
            </p:cNvSpPr>
            <p:nvPr/>
          </p:nvSpPr>
          <p:spPr bwMode="auto">
            <a:xfrm rot="20100000" flipV="1">
              <a:off x="5512367" y="3889056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rgbClr val="20995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9" name="Oval 11"/>
            <p:cNvSpPr>
              <a:spLocks noChangeArrowheads="1"/>
            </p:cNvSpPr>
            <p:nvPr/>
          </p:nvSpPr>
          <p:spPr bwMode="auto">
            <a:xfrm>
              <a:off x="7778364" y="2254950"/>
              <a:ext cx="466725" cy="46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8050721" y="1667394"/>
              <a:ext cx="466725" cy="4667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 rot="1496684">
              <a:off x="6802756" y="3617452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50800" cmpd="sng">
              <a:solidFill>
                <a:srgbClr val="20995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Text Box 11"/>
            <p:cNvSpPr txBox="1">
              <a:spLocks noChangeArrowheads="1"/>
            </p:cNvSpPr>
            <p:nvPr/>
          </p:nvSpPr>
          <p:spPr bwMode="auto">
            <a:xfrm>
              <a:off x="6215725" y="2306151"/>
              <a:ext cx="5530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15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8042155" y="2952288"/>
              <a:ext cx="7201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75" name="Text Box 11"/>
            <p:cNvSpPr txBox="1">
              <a:spLocks noChangeArrowheads="1"/>
            </p:cNvSpPr>
            <p:nvPr/>
          </p:nvSpPr>
          <p:spPr bwMode="auto">
            <a:xfrm>
              <a:off x="5111527" y="3089761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6389667" y="3723874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7180926" y="3205090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7307386" y="1830199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7305175" y="2347034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5725396" y="358278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auto">
            <a:xfrm>
              <a:off x="5811534" y="401126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91" name="Oval 12"/>
            <p:cNvSpPr>
              <a:spLocks noChangeArrowheads="1"/>
            </p:cNvSpPr>
            <p:nvPr/>
          </p:nvSpPr>
          <p:spPr bwMode="auto">
            <a:xfrm>
              <a:off x="5091374" y="3956252"/>
              <a:ext cx="466725" cy="4667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20995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6404303" y="3319836"/>
              <a:ext cx="466725" cy="466725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20995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716628" y="5596577"/>
            <a:ext cx="548427" cy="49244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10224864" y="5945220"/>
            <a:ext cx="745396" cy="492443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  <a:ea typeface="Times New Roman"/>
                <a:cs typeface="Times New Roman"/>
              </a:rPr>
              <a:t>Goal: </a:t>
            </a:r>
            <a:br>
              <a:rPr lang="en-US" sz="1600" dirty="0">
                <a:latin typeface="Calibri"/>
                <a:ea typeface="Times New Roman"/>
                <a:cs typeface="Times New Roman"/>
              </a:rPr>
            </a:br>
            <a:r>
              <a:rPr lang="en-US" sz="16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5E6C63D-81E3-4C43-AB2B-9B90D078F79D}"/>
              </a:ext>
            </a:extLst>
          </p:cNvPr>
          <p:cNvSpPr/>
          <p:nvPr/>
        </p:nvSpPr>
        <p:spPr>
          <a:xfrm>
            <a:off x="6909135" y="3117307"/>
            <a:ext cx="130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d2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115</a:t>
            </a:r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029702-01A7-F446-8D5D-F1CE110B2DC1}"/>
              </a:ext>
            </a:extLst>
          </p:cNvPr>
          <p:cNvSpPr/>
          <p:nvPr/>
        </p:nvSpPr>
        <p:spPr>
          <a:xfrm>
            <a:off x="8410186" y="428496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d6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1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94AD27-417E-2740-9935-C95603996F2A}"/>
              </a:ext>
            </a:extLst>
          </p:cNvPr>
          <p:cNvSpPr/>
          <p:nvPr/>
        </p:nvSpPr>
        <p:spPr>
          <a:xfrm>
            <a:off x="10558874" y="5418808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(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  <a:sym typeface="Symbol" charset="2"/>
              </a:rPr>
              <a:t>d4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) = 0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A597B1-5A3D-ABB7-7E93-3D22AF624E54}"/>
              </a:ext>
            </a:extLst>
          </p:cNvPr>
          <p:cNvSpPr/>
          <p:nvPr/>
        </p:nvSpPr>
        <p:spPr>
          <a:xfrm>
            <a:off x="7725508" y="5983368"/>
            <a:ext cx="2255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0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rPr>
              <a:t> in blue italics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3A8274-7977-CA3F-EF3F-99D91E848C0D}"/>
              </a:ext>
            </a:extLst>
          </p:cNvPr>
          <p:cNvGrpSpPr/>
          <p:nvPr/>
        </p:nvGrpSpPr>
        <p:grpSpPr>
          <a:xfrm>
            <a:off x="6884092" y="2770619"/>
            <a:ext cx="4304714" cy="3318401"/>
            <a:chOff x="6884092" y="2606497"/>
            <a:chExt cx="4304714" cy="33184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FB7926-4193-DF0B-E4AD-02B3D160B571}"/>
                </a:ext>
              </a:extLst>
            </p:cNvPr>
            <p:cNvSpPr/>
            <p:nvPr/>
          </p:nvSpPr>
          <p:spPr>
            <a:xfrm>
              <a:off x="7370245" y="5555566"/>
              <a:ext cx="53002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20</a:t>
              </a:r>
              <a:r>
                <a:rPr lang="en-US" i="1" baseline="-25000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 </a:t>
              </a:r>
              <a:endParaRPr lang="en-US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Symbol" charset="2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9E8746-88F6-EBD2-F897-815586A15D04}"/>
                </a:ext>
              </a:extLst>
            </p:cNvPr>
            <p:cNvSpPr/>
            <p:nvPr/>
          </p:nvSpPr>
          <p:spPr>
            <a:xfrm>
              <a:off x="10405231" y="5503765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0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A5C35E-BC2B-0002-CDCB-ABEA49E5F0C0}"/>
                </a:ext>
              </a:extLst>
            </p:cNvPr>
            <p:cNvSpPr/>
            <p:nvPr/>
          </p:nvSpPr>
          <p:spPr>
            <a:xfrm>
              <a:off x="10649056" y="2606497"/>
              <a:ext cx="5397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100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89E83A-38CA-DA89-D0F0-04214E59A41F}"/>
                </a:ext>
              </a:extLst>
            </p:cNvPr>
            <p:cNvSpPr/>
            <p:nvPr/>
          </p:nvSpPr>
          <p:spPr>
            <a:xfrm>
              <a:off x="9698262" y="3866538"/>
              <a:ext cx="653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01C52AA-3DDE-1008-F83F-1656D156106B}"/>
                </a:ext>
              </a:extLst>
            </p:cNvPr>
            <p:cNvSpPr/>
            <p:nvPr/>
          </p:nvSpPr>
          <p:spPr>
            <a:xfrm>
              <a:off x="6884092" y="3287585"/>
              <a:ext cx="52832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115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F2FB09B-A3BD-784A-3F13-094A5083C575}"/>
                </a:ext>
              </a:extLst>
            </p:cNvPr>
            <p:cNvSpPr/>
            <p:nvPr/>
          </p:nvSpPr>
          <p:spPr>
            <a:xfrm>
              <a:off x="8486341" y="4370611"/>
              <a:ext cx="506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  <a:defRPr/>
              </a:pPr>
              <a:r>
                <a:rPr lang="en-US" i="1" dirty="0">
                  <a:solidFill>
                    <a:srgbClr val="0070C0"/>
                  </a:solidFill>
                  <a:latin typeface="Times New Roman"/>
                  <a:ea typeface="Times New Roman"/>
                  <a:cs typeface="Times New Roman"/>
                  <a:sym typeface="Symbol" charset="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3321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1">
            <a:extLst>
              <a:ext uri="{FF2B5EF4-FFF2-40B4-BE49-F238E27FC236}">
                <a16:creationId xmlns:a16="http://schemas.microsoft.com/office/drawing/2014/main" id="{1CBE8781-6A61-E9D8-C21E-6A4AD9F90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191" y="4467019"/>
            <a:ext cx="723734" cy="473381"/>
          </a:xfrm>
          <a:prstGeom prst="ellipse">
            <a:avLst/>
          </a:prstGeom>
          <a:solidFill>
            <a:srgbClr val="CFFBA3"/>
          </a:solidFill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6132B1F0-C951-7340-F421-53B4D9848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818" y="4474403"/>
            <a:ext cx="723734" cy="473381"/>
          </a:xfrm>
          <a:prstGeom prst="ellipse">
            <a:avLst/>
          </a:prstGeom>
          <a:solidFill>
            <a:srgbClr val="CFFBA3"/>
          </a:solidFill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CFBB78-E33D-5D49-325F-1DC5632BF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582" y="1549071"/>
            <a:ext cx="5862218" cy="33769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1F688-DBF7-3146-8E5D-FD22A356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LAO* (Basic Idea)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B1466-0F9E-854D-9D2E-6711E18A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09" y="1258783"/>
            <a:ext cx="6683022" cy="5255965"/>
          </a:xfrm>
        </p:spPr>
        <p:txBody>
          <a:bodyPr/>
          <a:lstStyle/>
          <a:p>
            <a:r>
              <a:rPr lang="en-US" dirty="0"/>
              <a:t>LAO*: generalization of AO* for cyclic MDPs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Fringe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,π) </a:t>
            </a:r>
            <a:r>
              <a:rPr lang="en-US" dirty="0">
                <a:latin typeface="Times New Roman" charset="0"/>
                <a:ea typeface="Times New Roman"/>
              </a:rPr>
              <a:t>= </a:t>
            </a:r>
            <a:r>
              <a:rPr lang="en-US" i="1">
                <a:latin typeface="Times New Roman" panose="02020603050405020304" pitchFamily="18" charset="0"/>
              </a:rPr>
              <a:t>leaves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</a:rPr>
              <a:t>s</a:t>
            </a:r>
            <a:r>
              <a:rPr lang="en-US" baseline="-25000">
                <a:latin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</a:rPr>
              <a:t>,</a:t>
            </a:r>
            <a:r>
              <a:rPr lang="el-GR">
                <a:latin typeface="Times New Roman" panose="02020603050405020304" pitchFamily="18" charset="0"/>
              </a:rPr>
              <a:t>π)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∖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 i="1">
                <a:latin typeface="Times New Roman" panose="02020603050405020304" pitchFamily="18" charset="0"/>
              </a:rPr>
              <a:t>S</a:t>
            </a:r>
            <a:r>
              <a:rPr lang="en-US" i="1" baseline="-25000">
                <a:latin typeface="Times New Roman" panose="02020603050405020304" pitchFamily="18" charset="0"/>
              </a:rPr>
              <a:t>g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/>
              <a:t>= {</a:t>
            </a:r>
            <a:r>
              <a:rPr lang="en-US" i="1" dirty="0"/>
              <a:t>s</a:t>
            </a:r>
            <a:r>
              <a:rPr lang="en-US" baseline="-25000" dirty="0"/>
              <a:t>7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8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12</a:t>
            </a:r>
            <a:r>
              <a:rPr lang="en-US" dirty="0"/>
              <a:t>}</a:t>
            </a:r>
            <a:endParaRPr lang="en-US" i="1" dirty="0"/>
          </a:p>
          <a:p>
            <a:pPr lvl="1"/>
            <a:r>
              <a:rPr lang="en-US" dirty="0"/>
              <a:t>Expand one of them, e.g., </a:t>
            </a:r>
            <a:r>
              <a:rPr lang="en-US" i="1" dirty="0"/>
              <a:t>s</a:t>
            </a:r>
            <a:r>
              <a:rPr lang="en-US" baseline="-25000" dirty="0"/>
              <a:t>7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88B45C-3B45-89D7-37F5-A4840F3D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29" y="1090915"/>
            <a:ext cx="6066971" cy="4019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1F688-DBF7-3146-8E5D-FD22A356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LAO* (Basic Idea)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8B1466-0F9E-854D-9D2E-6711E18A2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09" y="1258783"/>
            <a:ext cx="6683022" cy="5255965"/>
          </a:xfrm>
        </p:spPr>
        <p:txBody>
          <a:bodyPr/>
          <a:lstStyle/>
          <a:p>
            <a:r>
              <a:rPr lang="en-US" dirty="0"/>
              <a:t>LAO*: generalization of AO* for cyclic MDPs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Fringe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,π) </a:t>
            </a:r>
            <a:r>
              <a:rPr lang="en-US" dirty="0">
                <a:latin typeface="Times New Roman" charset="0"/>
                <a:ea typeface="Times New Roman"/>
              </a:rPr>
              <a:t>= </a:t>
            </a:r>
            <a:r>
              <a:rPr lang="en-US" i="1">
                <a:latin typeface="Times New Roman" panose="02020603050405020304" pitchFamily="18" charset="0"/>
              </a:rPr>
              <a:t>leaves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</a:rPr>
              <a:t>s</a:t>
            </a:r>
            <a:r>
              <a:rPr lang="en-US" baseline="-25000">
                <a:latin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</a:rPr>
              <a:t>,</a:t>
            </a:r>
            <a:r>
              <a:rPr lang="el-GR">
                <a:latin typeface="Times New Roman" panose="02020603050405020304" pitchFamily="18" charset="0"/>
              </a:rPr>
              <a:t>π)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∖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 i="1">
                <a:latin typeface="Times New Roman" panose="02020603050405020304" pitchFamily="18" charset="0"/>
              </a:rPr>
              <a:t>S</a:t>
            </a:r>
            <a:r>
              <a:rPr lang="en-US" i="1" baseline="-25000">
                <a:latin typeface="Times New Roman" panose="02020603050405020304" pitchFamily="18" charset="0"/>
              </a:rPr>
              <a:t>g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dirty="0"/>
              <a:t>= {</a:t>
            </a:r>
            <a:r>
              <a:rPr lang="en-US" i="1" dirty="0"/>
              <a:t>s</a:t>
            </a:r>
            <a:r>
              <a:rPr lang="en-US" baseline="-25000" dirty="0"/>
              <a:t>7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8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11</a:t>
            </a:r>
            <a:r>
              <a:rPr lang="en-US" dirty="0"/>
              <a:t>, </a:t>
            </a:r>
            <a:r>
              <a:rPr lang="en-US" i="1" dirty="0"/>
              <a:t>s</a:t>
            </a:r>
            <a:r>
              <a:rPr lang="en-US" baseline="-25000" dirty="0"/>
              <a:t>12</a:t>
            </a:r>
            <a:r>
              <a:rPr lang="en-US" dirty="0"/>
              <a:t>}</a:t>
            </a:r>
            <a:endParaRPr lang="en-US" i="1" dirty="0"/>
          </a:p>
          <a:p>
            <a:pPr lvl="1"/>
            <a:r>
              <a:rPr lang="en-US" dirty="0"/>
              <a:t>Expand one of them, e.g., </a:t>
            </a:r>
            <a:r>
              <a:rPr lang="en-US" i="1" dirty="0"/>
              <a:t>s</a:t>
            </a:r>
            <a:r>
              <a:rPr lang="en-US" baseline="-25000" dirty="0"/>
              <a:t>7</a:t>
            </a:r>
            <a:endParaRPr lang="en-US" dirty="0"/>
          </a:p>
          <a:p>
            <a:r>
              <a:rPr lang="en-US" dirty="0"/>
              <a:t>Do value iteration on the cyclic part</a:t>
            </a:r>
          </a:p>
          <a:p>
            <a:pPr lvl="1"/>
            <a:r>
              <a:rPr lang="en-US" dirty="0"/>
              <a:t>Stop if either</a:t>
            </a:r>
          </a:p>
          <a:p>
            <a:pPr lvl="2"/>
            <a:r>
              <a:rPr lang="en-US" i="1" dirty="0"/>
              <a:t>V </a:t>
            </a:r>
            <a:r>
              <a:rPr lang="en-US" dirty="0"/>
              <a:t>stops changing very much</a:t>
            </a:r>
          </a:p>
          <a:p>
            <a:pPr lvl="2"/>
            <a:r>
              <a:rPr lang="en-US" dirty="0"/>
              <a:t>for some </a:t>
            </a:r>
            <a:r>
              <a:rPr lang="en-US" i="1" dirty="0"/>
              <a:t>s, </a:t>
            </a:r>
            <a:r>
              <a:rPr lang="en-US" dirty="0"/>
              <a:t>π(</a:t>
            </a:r>
            <a:r>
              <a:rPr lang="en-US" i="1" dirty="0"/>
              <a:t>s</a:t>
            </a:r>
            <a:r>
              <a:rPr lang="en-US" dirty="0"/>
              <a:t>) changes to </a:t>
            </a:r>
            <a:br>
              <a:rPr lang="en-US" dirty="0"/>
            </a:br>
            <a:r>
              <a:rPr lang="en-US" dirty="0"/>
              <a:t>go to other states</a:t>
            </a:r>
          </a:p>
        </p:txBody>
      </p:sp>
    </p:spTree>
    <p:extLst>
      <p:ext uri="{BB962C8B-B14F-4D97-AF65-F5344CB8AC3E}">
        <p14:creationId xmlns:p14="http://schemas.microsoft.com/office/powerpoint/2010/main" val="1953642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9A4E9D9-BC55-C6C0-2613-AB89F8D94AD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98111" y="714442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0"/>
              </p:nvPr>
            </p:nvSpPr>
            <p:spPr>
              <a:xfrm>
                <a:off x="512436" y="689315"/>
                <a:ext cx="5932970" cy="5348525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LAO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6538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 </a:t>
                </a: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 </a:t>
                </a: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for all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if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LAO-Update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227013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return π</a:t>
                </a:r>
                <a:br>
                  <a:rPr lang="en-US" sz="1800" baseline="-25000" dirty="0"/>
                </a:br>
                <a:endParaRPr lang="en-US" sz="1800" baseline="-250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LAO-Update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</a:t>
                </a:r>
                <a:r>
                  <a:rPr lang="en-US" sz="1800" baseline="-250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Envelope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 i="1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</a:t>
                </a:r>
                <a:r>
                  <a:rPr lang="el-GR" sz="1800" i="1" dirty="0" err="1"/>
                  <a:t>π</a:t>
                </a:r>
                <a:r>
                  <a:rPr lang="el-GR" sz="1800" dirty="0"/>
                  <a:t>)}</a:t>
                </a:r>
                <a:endParaRPr lang="en-US" sz="1800" dirty="0"/>
              </a:p>
              <a:p>
                <a:pPr marL="236538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until </a:t>
                </a:r>
                <a:r>
                  <a:rPr lang="en-US" sz="1800" dirty="0"/>
                  <a:t>new states are added to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 or </a:t>
                </a:r>
                <a:r>
                  <a:rPr lang="en-US" sz="1800" i="1" dirty="0"/>
                  <a:t>residual </a:t>
                </a:r>
                <a:r>
                  <a:rPr lang="en-US" sz="1800" dirty="0"/>
                  <a:t>≤ </a:t>
                </a:r>
                <a:r>
                  <a:rPr lang="en-US" sz="1800" i="1" dirty="0" err="1"/>
                  <a:t>η</a:t>
                </a:r>
                <a:r>
                  <a:rPr lang="en-US" sz="1800" b="1" dirty="0" err="1"/>
                  <a:t> do</a:t>
                </a:r>
                <a:endParaRPr lang="en-US" sz="1800" dirty="0"/>
              </a:p>
              <a:p>
                <a:pPr marL="581025" lvl="3" indent="-115888">
                  <a:spcBef>
                    <a:spcPts val="200"/>
                  </a:spcBef>
                  <a:buNone/>
                </a:pPr>
                <a:r>
                  <a:rPr lang="en-US" sz="1800" b="1" dirty="0"/>
                  <a:t>for each </a:t>
                </a:r>
                <a:r>
                  <a:rPr lang="en-US" sz="1800" i="1" dirty="0"/>
                  <a:t>s</a:t>
                </a:r>
                <a:r>
                  <a:rPr lang="en-US" sz="1800" dirty="0"/>
                  <a:t> ∈ </a:t>
                </a:r>
                <a:r>
                  <a:rPr lang="en-US" sz="1800" i="1" dirty="0"/>
                  <a:t>Z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922337" lvl="4" indent="-115888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512436" y="689315"/>
                <a:ext cx="5932970" cy="5348525"/>
              </a:xfrm>
              <a:blipFill>
                <a:blip r:embed="rId2"/>
                <a:stretch>
                  <a:fillRect l="-855" t="-711" r="-855" b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21324" y="90461"/>
            <a:ext cx="5510345" cy="538922"/>
          </a:xfrm>
        </p:spPr>
        <p:txBody>
          <a:bodyPr/>
          <a:lstStyle/>
          <a:p>
            <a:r>
              <a:rPr lang="en-US" dirty="0"/>
              <a:t>LAO*</a:t>
            </a:r>
          </a:p>
        </p:txBody>
      </p:sp>
      <p:sp>
        <p:nvSpPr>
          <p:cNvPr id="39" name="Freeform 31"/>
          <p:cNvSpPr>
            <a:spLocks/>
          </p:cNvSpPr>
          <p:nvPr/>
        </p:nvSpPr>
        <p:spPr bwMode="auto">
          <a:xfrm rot="12413600" flipV="1">
            <a:off x="322558" y="5466426"/>
            <a:ext cx="818218" cy="522417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5875" cmpd="sng">
            <a:solidFill>
              <a:srgbClr val="008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844967" y="6037840"/>
            <a:ext cx="277980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Times New Roman"/>
                <a:ea typeface="Times New Roman"/>
                <a:cs typeface="Times New Roman"/>
              </a:rPr>
              <a:t>Value iteration, restricted to </a:t>
            </a:r>
            <a:r>
              <a:rPr lang="en-US" sz="1700" i="1" dirty="0">
                <a:latin typeface="Times New Roman"/>
                <a:ea typeface="Times New Roman"/>
                <a:cs typeface="Times New Roman"/>
              </a:rPr>
              <a:t>Z</a:t>
            </a:r>
            <a:endParaRPr lang="en-US" sz="1700" baseline="-250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4" name="Freeform 31">
            <a:extLst>
              <a:ext uri="{FF2B5EF4-FFF2-40B4-BE49-F238E27FC236}">
                <a16:creationId xmlns:a16="http://schemas.microsoft.com/office/drawing/2014/main" id="{B5FC772E-C98C-0049-8434-6913A70E7800}"/>
              </a:ext>
            </a:extLst>
          </p:cNvPr>
          <p:cNvSpPr>
            <a:spLocks/>
          </p:cNvSpPr>
          <p:nvPr/>
        </p:nvSpPr>
        <p:spPr bwMode="auto">
          <a:xfrm rot="4481252" flipH="1" flipV="1">
            <a:off x="2029101" y="-254997"/>
            <a:ext cx="238720" cy="165496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5875" cmpd="sng">
            <a:solidFill>
              <a:srgbClr val="008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E41D23D9-4BA6-8F49-84E5-4931B166F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145" y="360499"/>
            <a:ext cx="139333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509587">
              <a:spcBef>
                <a:spcPts val="200"/>
              </a:spcBef>
            </a:pPr>
            <a:r>
              <a:rPr lang="en-US" sz="1700" dirty="0">
                <a:latin typeface="Times New Roman" panose="02020603050405020304" pitchFamily="18" charset="0"/>
              </a:rPr>
              <a:t>may be cyclic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D2350-16E8-241B-EE9A-94450FE31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745" y="2743199"/>
            <a:ext cx="5543374" cy="3672485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DD6A6169-7AE7-D133-53EC-86E4CE07E1D0}"/>
              </a:ext>
            </a:extLst>
          </p:cNvPr>
          <p:cNvSpPr/>
          <p:nvPr/>
        </p:nvSpPr>
        <p:spPr>
          <a:xfrm>
            <a:off x="681301" y="1045029"/>
            <a:ext cx="185438" cy="2677886"/>
          </a:xfrm>
          <a:prstGeom prst="leftBrace">
            <a:avLst>
              <a:gd name="adj1" fmla="val 26537"/>
              <a:gd name="adj2" fmla="val 49239"/>
            </a:avLst>
          </a:prstGeom>
          <a:noFill/>
          <a:ln w="15875">
            <a:solidFill>
              <a:schemeClr val="accent2">
                <a:lumMod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E956F6BD-0A2B-0CDA-AED7-E3469ABA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" y="1953124"/>
            <a:ext cx="63094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none" lIns="91440" tIns="45720" rIns="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dirty="0">
                <a:latin typeface="Times New Roman"/>
                <a:ea typeface="Times New Roman"/>
                <a:cs typeface="Times New Roman"/>
              </a:rPr>
              <a:t>Same </a:t>
            </a:r>
            <a:br>
              <a:rPr lang="en-US" sz="1700" dirty="0">
                <a:latin typeface="Times New Roman"/>
                <a:ea typeface="Times New Roman"/>
                <a:cs typeface="Times New Roman"/>
              </a:rPr>
            </a:br>
            <a:r>
              <a:rPr lang="en-US" sz="1700" dirty="0">
                <a:latin typeface="Times New Roman"/>
                <a:ea typeface="Times New Roman"/>
                <a:cs typeface="Times New Roman"/>
              </a:rPr>
              <a:t>as </a:t>
            </a:r>
            <a:br>
              <a:rPr lang="en-US" sz="1700" dirty="0">
                <a:latin typeface="Times New Roman"/>
                <a:ea typeface="Times New Roman"/>
                <a:cs typeface="Times New Roman"/>
              </a:rPr>
            </a:br>
            <a:r>
              <a:rPr lang="en-US" sz="1700" dirty="0">
                <a:latin typeface="Calibri" panose="020F0502020204030204" pitchFamily="34" charset="0"/>
                <a:ea typeface="Times New Roman"/>
                <a:cs typeface="Times New Roman"/>
              </a:rPr>
              <a:t>AO*</a:t>
            </a:r>
            <a:endParaRPr lang="en-US" sz="1700" baseline="-25000" dirty="0"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460615EE-3B71-781D-3BB7-A028FC0896EA}"/>
              </a:ext>
            </a:extLst>
          </p:cNvPr>
          <p:cNvSpPr>
            <a:spLocks noChangeAspect="1"/>
          </p:cNvSpPr>
          <p:nvPr/>
        </p:nvSpPr>
        <p:spPr bwMode="auto">
          <a:xfrm rot="3167413" flipV="1">
            <a:off x="4656038" y="4387367"/>
            <a:ext cx="129892" cy="644097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5875" cmpd="sng">
            <a:solidFill>
              <a:srgbClr val="008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3895532" y="4181748"/>
            <a:ext cx="1668214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/>
            </a:solidFill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0" i="1" dirty="0">
                <a:latin typeface="Times New Roman"/>
                <a:ea typeface="Times New Roman"/>
                <a:cs typeface="Times New Roman"/>
              </a:rPr>
              <a:t>s</a:t>
            </a:r>
            <a:r>
              <a:rPr lang="en-US" sz="1700" dirty="0">
                <a:latin typeface="Times New Roman"/>
                <a:ea typeface="Times New Roman"/>
                <a:cs typeface="Times New Roman"/>
              </a:rPr>
              <a:t>’s ancestors in π</a:t>
            </a:r>
            <a:endParaRPr lang="en-US" sz="1700" baseline="-250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844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928B4410-6D2D-1045-966A-58B0F1C3EE5A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83987" y="21084"/>
                <a:ext cx="5381883" cy="6632637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600" dirty="0">
                    <a:latin typeface="Calibri"/>
                  </a:rPr>
                  <a:t>LAO</a:t>
                </a:r>
                <a:r>
                  <a:rPr lang="en-US" sz="1600" baseline="30000" dirty="0"/>
                  <a:t>∗</a:t>
                </a:r>
                <a:r>
                  <a:rPr lang="en-US" sz="1600" dirty="0"/>
                  <a:t> (Σ,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,</a:t>
                </a:r>
                <a:r>
                  <a:rPr lang="en-US" sz="1600" i="1" dirty="0"/>
                  <a:t>S</a:t>
                </a:r>
                <a:r>
                  <a:rPr lang="en-US" sz="1600" i="1" baseline="-25000" dirty="0"/>
                  <a:t>g</a:t>
                </a:r>
                <a:r>
                  <a:rPr lang="en-US" sz="1600" dirty="0"/>
                  <a:t>,</a:t>
                </a:r>
                <a:r>
                  <a:rPr lang="en-US" sz="1600" i="1" dirty="0"/>
                  <a:t>V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)</a:t>
                </a:r>
              </a:p>
              <a:p>
                <a:pPr marL="236538" lvl="1" indent="0">
                  <a:spcBef>
                    <a:spcPts val="200"/>
                  </a:spcBef>
                  <a:buNone/>
                </a:pPr>
                <a:r>
                  <a:rPr lang="en-US" sz="1600" dirty="0"/>
                  <a:t> </a:t>
                </a:r>
                <a:r>
                  <a:rPr lang="en-US" sz="1600" i="1" dirty="0"/>
                  <a:t>π </a:t>
                </a:r>
                <a:r>
                  <a:rPr lang="en-US" sz="1600" dirty="0"/>
                  <a:t>←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dirty="0"/>
                  <a:t> </a:t>
                </a:r>
                <a:r>
                  <a:rPr lang="en-US" sz="1600" i="1" dirty="0"/>
                  <a:t>Envelope </a:t>
                </a:r>
                <a:r>
                  <a:rPr lang="en-US" sz="1600" dirty="0"/>
                  <a:t>← {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i="1" dirty="0">
                    <a:cs typeface="Times New Roman"/>
                  </a:rPr>
                  <a:t>V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) ←</a:t>
                </a:r>
                <a:r>
                  <a:rPr lang="en-US" sz="1600" i="1" dirty="0">
                    <a:cs typeface="Times New Roman"/>
                  </a:rPr>
                  <a:t> V</a:t>
                </a:r>
                <a:r>
                  <a:rPr lang="en-US" sz="1600" baseline="-25000" dirty="0">
                    <a:cs typeface="Times New Roman"/>
                  </a:rPr>
                  <a:t>0</a:t>
                </a:r>
                <a:r>
                  <a:rPr lang="en-US" sz="1600" baseline="-25000" dirty="0"/>
                  <a:t> 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)</a:t>
                </a:r>
                <a:endParaRPr lang="en-US" sz="16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b="1" dirty="0"/>
                  <a:t>while</a:t>
                </a:r>
                <a:r>
                  <a:rPr lang="en-US" sz="1600" dirty="0"/>
                  <a:t> </a:t>
                </a:r>
                <a:r>
                  <a:rPr lang="en-US" sz="1600" i="1" dirty="0"/>
                  <a:t>Fringe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,π)</a:t>
                </a:r>
                <a:r>
                  <a:rPr lang="en-US" sz="1600" i="1" dirty="0"/>
                  <a:t> ≠</a:t>
                </a:r>
                <a:r>
                  <a:rPr lang="en-US" sz="1600" dirty="0"/>
                  <a:t> ∅ </a:t>
                </a:r>
                <a:r>
                  <a:rPr lang="en-US" sz="16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600" dirty="0"/>
                  <a:t>select a state </a:t>
                </a:r>
                <a:r>
                  <a:rPr lang="en-US" sz="1600" i="1" dirty="0"/>
                  <a:t>s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600" i="1" dirty="0"/>
                  <a:t>Fringe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600" dirty="0"/>
                  <a:t>for all </a:t>
                </a:r>
                <a:r>
                  <a:rPr lang="en-US" sz="1600" i="1" dirty="0"/>
                  <a:t>a</a:t>
                </a:r>
                <a:r>
                  <a:rPr lang="en-US" sz="1600" dirty="0"/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dirty="0"/>
                  <a:t> Applicable(</a:t>
                </a:r>
                <a:r>
                  <a:rPr lang="en-US" sz="1600" i="1" dirty="0"/>
                  <a:t>s</a:t>
                </a:r>
                <a:r>
                  <a:rPr lang="en-US" sz="1600" dirty="0"/>
                  <a:t>) and </a:t>
                </a:r>
                <a:r>
                  <a:rPr lang="en-US" sz="1600" i="1" dirty="0"/>
                  <a:t>s</a:t>
                </a:r>
                <a:r>
                  <a:rPr lang="en-US" sz="1600" dirty="0"/>
                  <a:t>′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dirty="0"/>
                  <a:t> </a:t>
                </a:r>
                <a:r>
                  <a:rPr lang="en-US" sz="1600" dirty="0" err="1"/>
                  <a:t>γ</a:t>
                </a:r>
                <a:r>
                  <a:rPr lang="en-US" sz="1600" dirty="0"/>
                  <a:t>(</a:t>
                </a:r>
                <a:r>
                  <a:rPr lang="en-US" sz="1600" i="1" dirty="0" err="1"/>
                  <a:t>s</a:t>
                </a:r>
                <a:r>
                  <a:rPr lang="en-US" sz="1600" dirty="0" err="1"/>
                  <a:t>,</a:t>
                </a:r>
                <a:r>
                  <a:rPr lang="en-US" sz="1600" i="1" dirty="0" err="1"/>
                  <a:t>a</a:t>
                </a:r>
                <a:r>
                  <a:rPr lang="en-US" sz="1600" dirty="0"/>
                  <a:t>) 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600" dirty="0"/>
                  <a:t>if </a:t>
                </a:r>
                <a:r>
                  <a:rPr lang="en-US" sz="1600" i="1" dirty="0"/>
                  <a:t>s</a:t>
                </a:r>
                <a:r>
                  <a:rPr lang="en-US" sz="1600" dirty="0"/>
                  <a:t>′ ∉</a:t>
                </a:r>
                <a:r>
                  <a:rPr lang="en-US" sz="1600" baseline="-25000" dirty="0"/>
                  <a:t> </a:t>
                </a:r>
                <a:r>
                  <a:rPr lang="en-US" sz="1600" i="1" dirty="0"/>
                  <a:t>Envelope</a:t>
                </a:r>
                <a:r>
                  <a:rPr lang="en-US" sz="1600" dirty="0"/>
                  <a:t> 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600" dirty="0"/>
                  <a:t>add </a:t>
                </a:r>
                <a:r>
                  <a:rPr lang="en-US" sz="1600" i="1" dirty="0"/>
                  <a:t>s</a:t>
                </a:r>
                <a:r>
                  <a:rPr lang="en-US" sz="1600" dirty="0"/>
                  <a:t>′</a:t>
                </a:r>
                <a:r>
                  <a:rPr lang="en-US" sz="1600" i="1" dirty="0"/>
                  <a:t> </a:t>
                </a:r>
                <a:r>
                  <a:rPr lang="en-US" sz="1600" dirty="0"/>
                  <a:t>to </a:t>
                </a:r>
                <a:r>
                  <a:rPr lang="en-US" sz="16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600" i="1" dirty="0"/>
                  <a:t>V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dirty="0"/>
                  <a:t>′) ← </a:t>
                </a:r>
                <a:r>
                  <a:rPr lang="en-US" sz="1600" i="1" dirty="0"/>
                  <a:t>V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dirty="0"/>
                  <a:t>′)</a:t>
                </a:r>
                <a:endParaRPr lang="en-US" sz="16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600" dirty="0">
                    <a:latin typeface="Calibri"/>
                    <a:cs typeface="Calibri"/>
                  </a:rPr>
                  <a:t>LAO-Update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dirty="0"/>
                  <a:t>)</a:t>
                </a:r>
              </a:p>
              <a:p>
                <a:pPr marL="227013" lvl="2" indent="0">
                  <a:spcBef>
                    <a:spcPts val="200"/>
                  </a:spcBef>
                  <a:buNone/>
                </a:pPr>
                <a:r>
                  <a:rPr lang="en-US" sz="1600" dirty="0"/>
                  <a:t>return π</a:t>
                </a:r>
                <a:br>
                  <a:rPr lang="en-US" sz="1600" baseline="-25000" dirty="0"/>
                </a:br>
                <a:endParaRPr lang="en-US" sz="1600" baseline="-250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600" dirty="0">
                    <a:latin typeface="Calibri"/>
                  </a:rPr>
                  <a:t>LAO-Update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i="1" dirty="0"/>
                  <a:t>Z </a:t>
                </a:r>
                <a:r>
                  <a:rPr lang="en-US" sz="1600" dirty="0"/>
                  <a:t>← {</a:t>
                </a:r>
                <a:r>
                  <a:rPr lang="en-US" sz="1600" i="1" dirty="0"/>
                  <a:t>s</a:t>
                </a:r>
                <a:r>
                  <a:rPr lang="en-US" sz="1600" dirty="0"/>
                  <a:t>}</a:t>
                </a:r>
                <a:r>
                  <a:rPr lang="en-US" sz="1600" baseline="-25000" dirty="0"/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sz="1600" baseline="-25000" dirty="0"/>
                  <a:t> </a:t>
                </a:r>
                <a:r>
                  <a:rPr lang="el-GR" sz="1600" dirty="0"/>
                  <a:t>{</a:t>
                </a:r>
                <a:r>
                  <a:rPr lang="el-GR" sz="1600" i="1" dirty="0"/>
                  <a:t>s</a:t>
                </a:r>
                <a:r>
                  <a:rPr lang="el-GR" sz="1600" dirty="0"/>
                  <a:t>′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dirty="0"/>
                  <a:t> </a:t>
                </a:r>
                <a:r>
                  <a:rPr lang="en-US" sz="1600" i="1" dirty="0"/>
                  <a:t>Envelope </a:t>
                </a:r>
                <a:r>
                  <a:rPr lang="el-GR" sz="1600" dirty="0"/>
                  <a:t>|</a:t>
                </a:r>
                <a:r>
                  <a:rPr lang="en-US" sz="1600" dirty="0"/>
                  <a:t> </a:t>
                </a:r>
                <a:r>
                  <a:rPr lang="el-GR" sz="1600" i="1" dirty="0"/>
                  <a:t>s</a:t>
                </a:r>
                <a:r>
                  <a:rPr lang="en-US" sz="1600" dirty="0"/>
                  <a:t>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600" i="1"/>
                          <m:t>γ</m:t>
                        </m:r>
                      </m:e>
                    </m:acc>
                  </m:oMath>
                </a14:m>
                <a:r>
                  <a:rPr lang="el-GR" sz="1600" dirty="0"/>
                  <a:t>(</a:t>
                </a:r>
                <a:r>
                  <a:rPr lang="el-GR" sz="1600" i="1" dirty="0" err="1"/>
                  <a:t>s</a:t>
                </a:r>
                <a:r>
                  <a:rPr lang="el-GR" sz="1600" dirty="0" err="1"/>
                  <a:t>′,</a:t>
                </a:r>
                <a:r>
                  <a:rPr lang="el-GR" sz="1600" i="1" dirty="0" err="1"/>
                  <a:t>π</a:t>
                </a:r>
                <a:r>
                  <a:rPr lang="el-GR" sz="1600" dirty="0"/>
                  <a:t>)}</a:t>
                </a:r>
                <a:endParaRPr lang="en-US" sz="1600" dirty="0"/>
              </a:p>
              <a:p>
                <a:pPr marL="236538" lvl="2" indent="0">
                  <a:spcBef>
                    <a:spcPts val="200"/>
                  </a:spcBef>
                  <a:buNone/>
                </a:pPr>
                <a:r>
                  <a:rPr lang="en-US" sz="1600" b="1" dirty="0"/>
                  <a:t>until </a:t>
                </a:r>
                <a:r>
                  <a:rPr lang="en-US" sz="1600" dirty="0"/>
                  <a:t>new states are added to </a:t>
                </a:r>
                <a:r>
                  <a:rPr lang="en-US" sz="1600" i="1" dirty="0"/>
                  <a:t>Fringe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baseline="-25000" dirty="0"/>
                  <a:t>0</a:t>
                </a:r>
                <a:r>
                  <a:rPr lang="en-US" sz="1600" dirty="0"/>
                  <a:t>,π) or </a:t>
                </a:r>
                <a:r>
                  <a:rPr lang="en-US" sz="1600" i="1" dirty="0"/>
                  <a:t>residual </a:t>
                </a:r>
                <a:r>
                  <a:rPr lang="en-US" sz="1600" dirty="0"/>
                  <a:t>≤ </a:t>
                </a:r>
                <a:r>
                  <a:rPr lang="en-US" sz="1600" i="1" dirty="0" err="1"/>
                  <a:t>η</a:t>
                </a:r>
                <a:r>
                  <a:rPr lang="en-US" sz="1600" b="1" dirty="0" err="1"/>
                  <a:t> do</a:t>
                </a:r>
                <a:endParaRPr lang="en-US" sz="1600" dirty="0"/>
              </a:p>
              <a:p>
                <a:pPr marL="581025" lvl="3" indent="-115888">
                  <a:spcBef>
                    <a:spcPts val="200"/>
                  </a:spcBef>
                  <a:buNone/>
                </a:pPr>
                <a:r>
                  <a:rPr lang="en-US" sz="1600" b="1" dirty="0"/>
                  <a:t>for each </a:t>
                </a:r>
                <a:r>
                  <a:rPr lang="en-US" sz="1600" i="1" dirty="0"/>
                  <a:t>s</a:t>
                </a:r>
                <a:r>
                  <a:rPr lang="en-US" sz="1600" dirty="0"/>
                  <a:t> ∈ </a:t>
                </a:r>
                <a:r>
                  <a:rPr lang="en-US" sz="1600" i="1" dirty="0"/>
                  <a:t>Z</a:t>
                </a:r>
                <a:r>
                  <a:rPr lang="en-US" sz="1600" dirty="0"/>
                  <a:t> </a:t>
                </a:r>
                <a:r>
                  <a:rPr lang="en-US" sz="1600" b="1" dirty="0"/>
                  <a:t>do</a:t>
                </a:r>
              </a:p>
              <a:p>
                <a:pPr marL="922337" lvl="4" indent="-115888">
                  <a:spcBef>
                    <a:spcPts val="200"/>
                  </a:spcBef>
                  <a:buNone/>
                </a:pPr>
                <a:r>
                  <a:rPr lang="en-US" sz="1600" dirty="0">
                    <a:latin typeface="Calibri"/>
                  </a:rPr>
                  <a:t>Bellman-Update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dirty="0"/>
                  <a:t>)</a:t>
                </a:r>
                <a:endParaRPr lang="en-US" sz="1600" baseline="-25000" dirty="0"/>
              </a:p>
              <a:p>
                <a:pPr marL="581025" lvl="3" indent="-115888">
                  <a:spcBef>
                    <a:spcPts val="0"/>
                  </a:spcBef>
                  <a:buNone/>
                </a:pPr>
                <a:endParaRPr lang="en-US" sz="1600" baseline="-25000" dirty="0"/>
              </a:p>
              <a:p>
                <a:pPr marL="6349" indent="0">
                  <a:spcBef>
                    <a:spcPts val="200"/>
                  </a:spcBef>
                  <a:buNone/>
                </a:pPr>
                <a:r>
                  <a:rPr lang="en-US" sz="1600" dirty="0">
                    <a:latin typeface="Calibri"/>
                  </a:rPr>
                  <a:t>Bellman-Update</a:t>
                </a:r>
                <a:r>
                  <a:rPr lang="en-US" sz="1600" dirty="0"/>
                  <a:t>(</a:t>
                </a:r>
                <a:r>
                  <a:rPr lang="en-US" sz="1600" i="1" dirty="0"/>
                  <a:t>s</a:t>
                </a:r>
                <a:r>
                  <a:rPr lang="en-US" sz="16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b="1" dirty="0">
                    <a:latin typeface="Times New Roman" charset="0"/>
                    <a:ea typeface="Times New Roman"/>
                  </a:rPr>
                  <a:t>for every 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a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>
                    <a:latin typeface="Times New Roman" charset="0"/>
                    <a:ea typeface="Times New Roman"/>
                    <a:cs typeface="Times New Roman"/>
                    <a:sym typeface="Symbol" charset="0"/>
                  </a:rPr>
                  <a:t> </a:t>
                </a:r>
                <a:r>
                  <a:rPr lang="en-US" sz="1600" dirty="0">
                    <a:latin typeface="Times New Roman" charset="0"/>
                    <a:ea typeface="Times New Roman"/>
                    <a:cs typeface="Times New Roman"/>
                  </a:rPr>
                  <a:t>Applicable(</a:t>
                </a:r>
                <a:r>
                  <a:rPr lang="en-US" sz="1600" i="1" dirty="0">
                    <a:latin typeface="Times New Roman" charset="0"/>
                    <a:ea typeface="Times New Roman"/>
                    <a:cs typeface="Times New Roman"/>
                  </a:rPr>
                  <a:t>s</a:t>
                </a:r>
                <a:r>
                  <a:rPr lang="en-US" sz="1600" dirty="0">
                    <a:latin typeface="Times New Roman" charset="0"/>
                    <a:ea typeface="Times New Roman"/>
                    <a:cs typeface="Times New Roman"/>
                  </a:rPr>
                  <a:t>) </a:t>
                </a:r>
                <a:r>
                  <a:rPr lang="en-US" sz="1600" b="1" dirty="0">
                    <a:latin typeface="Times New Roman" charset="0"/>
                    <a:ea typeface="Times New Roman"/>
                    <a:cs typeface="Times New Roman"/>
                  </a:rPr>
                  <a:t>do</a:t>
                </a:r>
                <a:endParaRPr lang="en-US" sz="1600" b="1" dirty="0">
                  <a:latin typeface="Times New Roman" charset="0"/>
                  <a:ea typeface="Times New Roman"/>
                </a:endParaRPr>
              </a:p>
              <a:p>
                <a:pPr marL="449263" lvl="2" indent="0">
                  <a:spcBef>
                    <a:spcPts val="200"/>
                  </a:spcBef>
                  <a:buNone/>
                </a:pPr>
                <a:r>
                  <a:rPr lang="en-US" sz="1600" i="1" dirty="0">
                    <a:latin typeface="Times New Roman" charset="0"/>
                    <a:ea typeface="Times New Roman"/>
                  </a:rPr>
                  <a:t>Q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/>
                  <a:t>←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>
                    <a:latin typeface="Times New Roman" charset="0"/>
                    <a:ea typeface="Times New Roman"/>
                    <a:sym typeface="Symbol" charset="0"/>
                  </a:rPr>
                  <a:t></a:t>
                </a:r>
                <a:r>
                  <a:rPr lang="en-US" sz="1600" i="1" baseline="-2500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baseline="-25000" dirty="0">
                    <a:latin typeface="Times New Roman" charset="0"/>
                    <a:ea typeface="Times New Roman"/>
                    <a:sym typeface="Symbol" charset="0"/>
                  </a:rPr>
                  <a:t>γ(</a:t>
                </a:r>
                <a:r>
                  <a:rPr lang="en-US" sz="1600" i="1" baseline="-25000" dirty="0">
                    <a:latin typeface="Times New Roman" charset="0"/>
                    <a:ea typeface="Times New Roman"/>
                    <a:sym typeface="Symbol" charset="0"/>
                  </a:rPr>
                  <a:t>s,a</a:t>
                </a:r>
                <a:r>
                  <a:rPr lang="en-US" sz="1600" baseline="-25000" dirty="0">
                    <a:latin typeface="Times New Roman" charset="0"/>
                    <a:ea typeface="Times New Roman"/>
                    <a:sym typeface="Symbol" charset="0"/>
                  </a:rPr>
                  <a:t>)</a:t>
                </a:r>
                <a:r>
                  <a:rPr lang="en-US" sz="1600" i="1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P</a:t>
                </a:r>
                <a:r>
                  <a:rPr lang="en-US" sz="1600" dirty="0" err="1">
                    <a:latin typeface="Times New Roman" charset="0"/>
                    <a:ea typeface="Times New Roman"/>
                  </a:rPr>
                  <a:t>r</a:t>
                </a:r>
                <a:r>
                  <a:rPr lang="en-US" sz="1600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dirty="0">
                    <a:latin typeface="Times New Roman" charset="0"/>
                    <a:ea typeface="Times New Roman"/>
                    <a:sym typeface="Symbol" charset="0"/>
                  </a:rPr>
                  <a:t>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|</a:t>
                </a:r>
                <a:r>
                  <a:rPr lang="en-US" sz="1600" i="1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 [cost(</a:t>
                </a:r>
                <a:r>
                  <a:rPr lang="en-US" sz="1600" i="1" dirty="0" err="1">
                    <a:latin typeface="Times New Roman" charset="0"/>
                    <a:ea typeface="Times New Roman"/>
                  </a:rPr>
                  <a:t>s,a,s′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+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V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dirty="0">
                    <a:latin typeface="Times New Roman" charset="0"/>
                    <a:ea typeface="Times New Roman"/>
                    <a:sym typeface="Symbol" charset="0"/>
                  </a:rPr>
                  <a:t>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)]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i="1" dirty="0">
                    <a:latin typeface="Times New Roman" charset="0"/>
                    <a:ea typeface="Times New Roman"/>
                  </a:rPr>
                  <a:t>V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dirty="0"/>
                  <a:t>←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 err="1">
                    <a:latin typeface="Times New Roman" charset="0"/>
                    <a:ea typeface="Times New Roman"/>
                  </a:rPr>
                  <a:t>min</a:t>
                </a:r>
                <a:r>
                  <a:rPr lang="en-US" sz="1600" i="1" baseline="-25000" dirty="0" err="1">
                    <a:latin typeface="Times New Roman" charset="0"/>
                    <a:ea typeface="Times New Roman"/>
                    <a:cs typeface="Times New Roman"/>
                  </a:rPr>
                  <a:t>a </a:t>
                </a:r>
                <a:r>
                  <a:rPr lang="en-US" sz="1600" i="1" dirty="0">
                    <a:latin typeface="Times New Roman" charset="0"/>
                    <a:ea typeface="Times New Roman"/>
                    <a:cs typeface="Times New Roman"/>
                  </a:rPr>
                  <a:t>Q</a:t>
                </a:r>
                <a:r>
                  <a:rPr lang="en-US" sz="1600" dirty="0">
                    <a:latin typeface="Times New Roman" charset="0"/>
                    <a:ea typeface="Times New Roman"/>
                    <a:cs typeface="Times New Roman"/>
                  </a:rPr>
                  <a:t>(</a:t>
                </a:r>
                <a:r>
                  <a:rPr lang="en-US" sz="1600" i="1" dirty="0" err="1">
                    <a:latin typeface="Times New Roman" charset="0"/>
                    <a:ea typeface="Times New Roman"/>
                    <a:cs typeface="Times New Roman"/>
                  </a:rPr>
                  <a:t>s,a</a:t>
                </a:r>
                <a:r>
                  <a:rPr lang="en-US" sz="1600" dirty="0">
                    <a:latin typeface="Times New Roman" charset="0"/>
                    <a:ea typeface="Times New Roman"/>
                    <a:cs typeface="Times New Roman"/>
                  </a:rPr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600" i="1" dirty="0">
                    <a:latin typeface="Times New Roman" charset="0"/>
                    <a:ea typeface="Times New Roman"/>
                  </a:rPr>
                  <a:t>π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dirty="0"/>
                  <a:t>←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dirty="0" err="1">
                    <a:latin typeface="Times New Roman" charset="0"/>
                    <a:ea typeface="Times New Roman"/>
                  </a:rPr>
                  <a:t>argmin</a:t>
                </a:r>
                <a:r>
                  <a:rPr lang="en-US" sz="1600" i="1" baseline="-25000" dirty="0" err="1">
                    <a:latin typeface="Times New Roman" charset="0"/>
                    <a:ea typeface="Times New Roman"/>
                    <a:cs typeface="Times New Roman"/>
                  </a:rPr>
                  <a:t>a</a:t>
                </a:r>
                <a:r>
                  <a:rPr lang="en-US" sz="1600" baseline="-25000" dirty="0">
                    <a:latin typeface="Times New Roman" charset="0"/>
                    <a:ea typeface="Times New Roman"/>
                    <a:cs typeface="Times New Roman"/>
                  </a:rPr>
                  <a:t> </a:t>
                </a:r>
                <a:r>
                  <a:rPr lang="en-US" sz="1600" i="1" dirty="0">
                    <a:latin typeface="Times New Roman" charset="0"/>
                    <a:ea typeface="Times New Roman"/>
                  </a:rPr>
                  <a:t>Q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dirty="0">
                    <a:latin typeface="Times New Roman" charset="0"/>
                    <a:ea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928B4410-6D2D-1045-966A-58B0F1C3E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83987" y="21084"/>
                <a:ext cx="5381883" cy="6632637"/>
              </a:xfrm>
              <a:blipFill>
                <a:blip r:embed="rId3"/>
                <a:stretch>
                  <a:fillRect l="-706" t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0D625-E4FD-FC43-9DA6-90824FA300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02244" y="569324"/>
            <a:ext cx="4174220" cy="5968301"/>
          </a:xfrm>
        </p:spPr>
        <p:txBody>
          <a:bodyPr wrap="none" rIns="0">
            <a:spAutoFit/>
          </a:bodyPr>
          <a:lstStyle/>
          <a:p>
            <a:pPr>
              <a:spcBef>
                <a:spcPts val="400"/>
              </a:spcBef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π</a:t>
            </a:r>
            <a:r>
              <a:rPr lang="en-US" sz="17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=</a:t>
            </a:r>
            <a:r>
              <a:rPr lang="en-US" sz="17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∅;</a:t>
            </a:r>
            <a:r>
              <a:rPr lang="en-US" sz="1700" i="1" dirty="0">
                <a:latin typeface="Times New Roman" charset="0"/>
                <a:cs typeface="Times New Roman"/>
              </a:rPr>
              <a:t> </a:t>
            </a:r>
            <a:r>
              <a:rPr lang="en-US" sz="1700" i="1" dirty="0">
                <a:latin typeface="Times New Roman" panose="02020603050405020304" pitchFamily="18" charset="0"/>
                <a:cs typeface="Times New Roman"/>
              </a:rPr>
              <a:t>Envelope</a:t>
            </a:r>
            <a:r>
              <a:rPr lang="en-US" sz="17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=</a:t>
            </a:r>
            <a:r>
              <a:rPr lang="en-US" sz="17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{</a:t>
            </a:r>
            <a:r>
              <a:rPr lang="en-US" sz="17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}</a:t>
            </a:r>
            <a:r>
              <a:rPr lang="en-US" sz="1700" dirty="0">
                <a:latin typeface="Times New Roman" charset="0"/>
                <a:cs typeface="Times New Roman"/>
              </a:rPr>
              <a:t>; 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  <a:r>
              <a:rPr lang="en-US" sz="1700" baseline="-25000" dirty="0">
                <a:latin typeface="Times New Roman" charset="0"/>
                <a:cs typeface="Times New Roman"/>
              </a:rPr>
              <a:t>0</a:t>
            </a:r>
            <a:r>
              <a:rPr lang="en-US" sz="1700" dirty="0">
                <a:latin typeface="Times New Roman" charset="0"/>
                <a:cs typeface="Times New Roman"/>
              </a:rPr>
              <a:t>)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=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0</a:t>
            </a:r>
          </a:p>
          <a:p>
            <a:pPr>
              <a:spcBef>
                <a:spcPts val="400"/>
              </a:spcBef>
              <a:buFont typeface="Zapf Dingbats" charset="0"/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/>
              </a:rPr>
              <a:t>I</a:t>
            </a:r>
            <a:r>
              <a:rPr lang="en-US" sz="1700" i="1" dirty="0">
                <a:latin typeface="Times New Roman" charset="0"/>
                <a:cs typeface="Times New Roman"/>
              </a:rPr>
              <a:t>teration 1:</a:t>
            </a:r>
          </a:p>
          <a:p>
            <a:pPr lvl="1">
              <a:spcBef>
                <a:spcPts val="400"/>
              </a:spcBef>
              <a:buNone/>
            </a:pPr>
            <a:r>
              <a:rPr lang="en-US" sz="1700" dirty="0">
                <a:latin typeface="Times New Roman" charset="0"/>
                <a:cs typeface="Times New Roman"/>
              </a:rPr>
              <a:t>π = ∅, so </a:t>
            </a:r>
            <a:r>
              <a:rPr lang="en-US" sz="1700" i="1" dirty="0"/>
              <a:t>Fringe</a:t>
            </a:r>
            <a:r>
              <a:rPr lang="en-US" sz="1700" dirty="0"/>
              <a:t>(</a:t>
            </a:r>
            <a:r>
              <a:rPr lang="en-US" sz="1700" i="1" dirty="0"/>
              <a:t>s</a:t>
            </a:r>
            <a:r>
              <a:rPr lang="en-US" sz="1700" baseline="-25000" dirty="0"/>
              <a:t>0</a:t>
            </a:r>
            <a:r>
              <a:rPr lang="en-US" sz="1700" dirty="0"/>
              <a:t>,π) = {</a:t>
            </a:r>
            <a:r>
              <a:rPr lang="en-US" sz="1700" i="1" dirty="0"/>
              <a:t>s</a:t>
            </a:r>
            <a:r>
              <a:rPr lang="en-US" sz="1700" baseline="-25000" dirty="0"/>
              <a:t>0</a:t>
            </a:r>
            <a:r>
              <a:rPr lang="en-US" sz="1700" dirty="0"/>
              <a:t>} = {</a:t>
            </a:r>
            <a:r>
              <a:rPr lang="en-US" sz="1700" dirty="0">
                <a:latin typeface="Calibri" panose="020F0502020204030204" pitchFamily="34" charset="0"/>
              </a:rPr>
              <a:t>d1</a:t>
            </a:r>
            <a:r>
              <a:rPr lang="en-US" sz="1700" dirty="0"/>
              <a:t>}</a:t>
            </a:r>
            <a:endParaRPr lang="en-US" sz="1700" dirty="0">
              <a:latin typeface="Times New Roman" charset="0"/>
              <a:cs typeface="Times New Roman"/>
            </a:endParaRPr>
          </a:p>
          <a:p>
            <a:pPr lvl="1">
              <a:spcBef>
                <a:spcPts val="400"/>
              </a:spcBef>
              <a:buNone/>
            </a:pPr>
            <a:r>
              <a:rPr lang="en-US" sz="1700" dirty="0">
                <a:latin typeface="Times New Roman" charset="0"/>
                <a:cs typeface="Times New Roman"/>
              </a:rPr>
              <a:t>select </a:t>
            </a:r>
            <a:r>
              <a:rPr lang="en-US" sz="1700" i="1" dirty="0"/>
              <a:t>s</a:t>
            </a:r>
            <a:r>
              <a:rPr lang="en-US" sz="1700" dirty="0"/>
              <a:t> = </a:t>
            </a:r>
            <a:r>
              <a:rPr lang="en-US" sz="1700" dirty="0">
                <a:latin typeface="Calibri" charset="0"/>
                <a:cs typeface="Times New Roman"/>
              </a:rPr>
              <a:t>d1</a:t>
            </a:r>
            <a:endParaRPr lang="en-US" sz="1700" i="1" dirty="0"/>
          </a:p>
          <a:p>
            <a:pPr lvl="1">
              <a:spcBef>
                <a:spcPts val="400"/>
              </a:spcBef>
              <a:buNone/>
            </a:pPr>
            <a:r>
              <a:rPr lang="en-US" sz="1700" dirty="0">
                <a:latin typeface="Times New Roman" charset="0"/>
                <a:cs typeface="Times New Roman"/>
              </a:rPr>
              <a:t>Applicable(</a:t>
            </a:r>
            <a:r>
              <a:rPr lang="en-US" sz="17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) = {</a:t>
            </a:r>
            <a:r>
              <a:rPr lang="en-US" sz="1700" dirty="0">
                <a:latin typeface="Calibri" charset="0"/>
                <a:cs typeface="Times New Roman"/>
              </a:rPr>
              <a:t>m12, m14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}</a:t>
            </a:r>
          </a:p>
          <a:p>
            <a:pPr lvl="1">
              <a:spcBef>
                <a:spcPts val="400"/>
              </a:spcBef>
              <a:buNone/>
            </a:pPr>
            <a:r>
              <a:rPr lang="en-US" sz="1700" dirty="0">
                <a:latin typeface="Times New Roman" charset="0"/>
                <a:cs typeface="Times New Roman"/>
              </a:rPr>
              <a:t>add </a:t>
            </a:r>
            <a:r>
              <a:rPr lang="en-US" sz="1700" dirty="0">
                <a:latin typeface="Calibri" charset="0"/>
                <a:cs typeface="Times New Roman"/>
              </a:rPr>
              <a:t>d2 </a:t>
            </a:r>
            <a:r>
              <a:rPr lang="en-US" sz="1700" dirty="0">
                <a:latin typeface="Times New Roman" charset="0"/>
                <a:cs typeface="Times New Roman"/>
              </a:rPr>
              <a:t>to </a:t>
            </a:r>
            <a:r>
              <a:rPr lang="en-US" sz="1700" i="1" dirty="0">
                <a:latin typeface="Times New Roman" charset="0"/>
                <a:cs typeface="Times New Roman"/>
              </a:rPr>
              <a:t>Envelope</a:t>
            </a:r>
            <a:r>
              <a:rPr lang="en-US" sz="1700" dirty="0">
                <a:latin typeface="Times New Roman" charset="0"/>
                <a:cs typeface="Times New Roman"/>
              </a:rPr>
              <a:t>; 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 charset="0"/>
                <a:cs typeface="Times New Roman"/>
              </a:rPr>
              <a:t>d2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) ← 0</a:t>
            </a:r>
            <a:endParaRPr lang="en-US" sz="1700" dirty="0">
              <a:latin typeface="Times New Roman" charset="0"/>
              <a:cs typeface="Times New Roman"/>
            </a:endParaRPr>
          </a:p>
          <a:p>
            <a:pPr lvl="1">
              <a:spcBef>
                <a:spcPts val="400"/>
              </a:spcBef>
              <a:buNone/>
            </a:pPr>
            <a:r>
              <a:rPr lang="en-US" sz="1700" dirty="0">
                <a:latin typeface="Times New Roman" charset="0"/>
                <a:cs typeface="Times New Roman"/>
              </a:rPr>
              <a:t>add </a:t>
            </a:r>
            <a:r>
              <a:rPr lang="en-US" sz="1700" dirty="0">
                <a:latin typeface="Calibri" charset="0"/>
                <a:cs typeface="Times New Roman"/>
              </a:rPr>
              <a:t>d4 </a:t>
            </a:r>
            <a:r>
              <a:rPr lang="en-US" sz="1700" dirty="0">
                <a:latin typeface="Times New Roman" charset="0"/>
                <a:cs typeface="Times New Roman"/>
              </a:rPr>
              <a:t>to </a:t>
            </a:r>
            <a:r>
              <a:rPr lang="en-US" sz="1700" i="1" dirty="0">
                <a:latin typeface="Times New Roman" charset="0"/>
                <a:cs typeface="Times New Roman"/>
              </a:rPr>
              <a:t>Envelope</a:t>
            </a:r>
            <a:r>
              <a:rPr lang="en-US" sz="1700" dirty="0">
                <a:latin typeface="Times New Roman" charset="0"/>
                <a:cs typeface="Times New Roman"/>
              </a:rPr>
              <a:t>; 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 charset="0"/>
                <a:cs typeface="Times New Roman"/>
              </a:rPr>
              <a:t>d4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) ← 0</a:t>
            </a:r>
            <a:endParaRPr lang="en-US" sz="1700" dirty="0">
              <a:latin typeface="Times New Roman" charset="0"/>
              <a:cs typeface="Times New Roman"/>
            </a:endParaRPr>
          </a:p>
          <a:p>
            <a:pPr lvl="1">
              <a:spcBef>
                <a:spcPts val="400"/>
              </a:spcBef>
              <a:buNone/>
            </a:pPr>
            <a:r>
              <a:rPr lang="en-US" sz="1700" dirty="0">
                <a:latin typeface="Times New Roman" charset="0"/>
                <a:cs typeface="Times New Roman"/>
              </a:rPr>
              <a:t>Call </a:t>
            </a:r>
            <a:r>
              <a:rPr lang="en-US" sz="1700" dirty="0">
                <a:latin typeface="Calibri" charset="0"/>
                <a:cs typeface="Times New Roman"/>
              </a:rPr>
              <a:t>LAO-Update(d1)</a:t>
            </a:r>
          </a:p>
          <a:p>
            <a:pPr marL="577851" lvl="1" indent="-236538">
              <a:spcBef>
                <a:spcPts val="400"/>
              </a:spcBef>
              <a:buNone/>
            </a:pPr>
            <a:r>
              <a:rPr lang="en-US" sz="1700" dirty="0">
                <a:latin typeface="Calibri" charset="0"/>
                <a:cs typeface="Times New Roman"/>
              </a:rPr>
              <a:t>	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π is empty, so</a:t>
            </a:r>
            <a:r>
              <a:rPr lang="en-US" sz="1700" i="1" dirty="0">
                <a:latin typeface="Times New Roman" charset="0"/>
                <a:cs typeface="Times New Roman"/>
              </a:rPr>
              <a:t> Z</a:t>
            </a:r>
            <a:r>
              <a:rPr lang="en-US" sz="1700" dirty="0">
                <a:latin typeface="Times New Roman" charset="0"/>
                <a:cs typeface="Times New Roman"/>
              </a:rPr>
              <a:t> = {</a:t>
            </a:r>
            <a:r>
              <a:rPr lang="en-US" sz="17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}</a:t>
            </a:r>
          </a:p>
          <a:p>
            <a:pPr marL="577851" lvl="1" indent="-236538">
              <a:spcBef>
                <a:spcPts val="400"/>
              </a:spcBef>
              <a:buNone/>
            </a:pPr>
            <a:r>
              <a:rPr lang="en-US" sz="1700" i="1" dirty="0">
                <a:latin typeface="Times New Roman" charset="0"/>
                <a:cs typeface="Times New Roman"/>
              </a:rPr>
              <a:t>	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Call </a:t>
            </a:r>
            <a:r>
              <a:rPr lang="en-US" sz="1700" dirty="0">
                <a:latin typeface="Calibri" panose="020F0502020204030204" pitchFamily="34" charset="0"/>
                <a:cs typeface="Times New Roman"/>
              </a:rPr>
              <a:t>Bellman-update(d1):</a:t>
            </a:r>
          </a:p>
          <a:p>
            <a:pPr marL="1089025" lvl="2" indent="-285750">
              <a:spcBef>
                <a:spcPts val="400"/>
              </a:spcBef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700" i="1" baseline="-25000" dirty="0">
                <a:latin typeface="Times New Roman" panose="02020603050405020304" pitchFamily="18" charset="0"/>
                <a:cs typeface="Times New Roman"/>
              </a:rPr>
              <a:t>old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 = </a:t>
            </a:r>
            <a:r>
              <a:rPr lang="en-US" sz="17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7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) = 0</a:t>
            </a:r>
            <a:endParaRPr lang="en-US" sz="1700" i="1" dirty="0">
              <a:latin typeface="Times New Roman" panose="02020603050405020304" pitchFamily="18" charset="0"/>
              <a:cs typeface="Times New Roman"/>
            </a:endParaRPr>
          </a:p>
          <a:p>
            <a:pPr marL="1089025" lvl="2" indent="-285750">
              <a:spcBef>
                <a:spcPts val="400"/>
              </a:spcBef>
              <a:buNone/>
            </a:pPr>
            <a:r>
              <a:rPr lang="en-US" sz="1700" i="1" dirty="0">
                <a:latin typeface="Times New Roman" charset="0"/>
                <a:cs typeface="Times New Roman"/>
              </a:rPr>
              <a:t>Q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,</a:t>
            </a:r>
            <a:r>
              <a:rPr lang="is-IS" sz="1700" dirty="0">
                <a:latin typeface="Calibri" charset="0"/>
                <a:cs typeface="Times New Roman"/>
              </a:rPr>
              <a:t>m12</a:t>
            </a:r>
            <a:r>
              <a:rPr lang="en-US" sz="1700" dirty="0">
                <a:latin typeface="Times New Roman" charset="0"/>
                <a:cs typeface="Times New Roman"/>
              </a:rPr>
              <a:t>) = 100 + 0 = 100</a:t>
            </a:r>
          </a:p>
          <a:p>
            <a:pPr marL="1089025" lvl="2" indent="-285750">
              <a:spcBef>
                <a:spcPts val="400"/>
              </a:spcBef>
              <a:buNone/>
            </a:pPr>
            <a:r>
              <a:rPr lang="en-US" sz="1700" i="1" dirty="0">
                <a:latin typeface="Times New Roman" charset="0"/>
                <a:cs typeface="Times New Roman"/>
              </a:rPr>
              <a:t>Q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,</a:t>
            </a:r>
            <a:r>
              <a:rPr lang="en-US" sz="1700" dirty="0">
                <a:latin typeface="Calibri" charset="0"/>
                <a:cs typeface="Times New Roman"/>
              </a:rPr>
              <a:t>m14</a:t>
            </a:r>
            <a:r>
              <a:rPr lang="en-US" sz="1700" dirty="0">
                <a:latin typeface="Times New Roman" charset="0"/>
                <a:cs typeface="Times New Roman"/>
              </a:rPr>
              <a:t>) = 1 + (</a:t>
            </a:r>
            <a:r>
              <a:rPr lang="mr-IN" sz="1700" dirty="0">
                <a:latin typeface="Times New Roman" charset="0"/>
                <a:cs typeface="Times New Roman"/>
              </a:rPr>
              <a:t>½(0)</a:t>
            </a:r>
            <a:r>
              <a:rPr lang="en-US" sz="1700" dirty="0">
                <a:latin typeface="Times New Roman" charset="0"/>
                <a:cs typeface="Times New Roman"/>
              </a:rPr>
              <a:t> + </a:t>
            </a:r>
            <a:r>
              <a:rPr lang="mr-IN" sz="1700" dirty="0">
                <a:latin typeface="Times New Roman" charset="0"/>
                <a:cs typeface="Times New Roman"/>
              </a:rPr>
              <a:t>½(0)</a:t>
            </a:r>
            <a:r>
              <a:rPr lang="en-US" sz="1700" dirty="0">
                <a:latin typeface="Times New Roman" charset="0"/>
                <a:cs typeface="Times New Roman"/>
              </a:rPr>
              <a:t>) = 1</a:t>
            </a:r>
          </a:p>
          <a:p>
            <a:pPr marL="1089025" lvl="2" indent="-285750">
              <a:spcBef>
                <a:spcPts val="400"/>
              </a:spcBef>
              <a:buNone/>
            </a:pP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 charset="0"/>
                <a:cs typeface="Times New Roman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) = 1; </a:t>
            </a:r>
            <a:r>
              <a:rPr lang="en-US" sz="1700" i="1" dirty="0">
                <a:latin typeface="Times New Roman" charset="0"/>
                <a:cs typeface="Times New Roman"/>
              </a:rPr>
              <a:t>π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 charset="0"/>
                <a:cs typeface="Times New Roman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) = </a:t>
            </a:r>
            <a:r>
              <a:rPr lang="en-US" sz="1700" dirty="0">
                <a:latin typeface="Calibri" charset="0"/>
                <a:cs typeface="Times New Roman"/>
              </a:rPr>
              <a:t>m14</a:t>
            </a:r>
            <a:endParaRPr lang="en-US" sz="1700" dirty="0">
              <a:latin typeface="Times New Roman" charset="0"/>
              <a:cs typeface="Times New Roman"/>
            </a:endParaRPr>
          </a:p>
          <a:p>
            <a:pPr marL="917575" lvl="1" indent="-273050">
              <a:spcBef>
                <a:spcPts val="400"/>
              </a:spcBef>
              <a:buNone/>
            </a:pPr>
            <a:r>
              <a:rPr lang="en-US" sz="1700" i="1" dirty="0">
                <a:latin typeface="Times New Roman" charset="0"/>
                <a:cs typeface="Times New Roman"/>
              </a:rPr>
              <a:t>r</a:t>
            </a:r>
            <a:r>
              <a:rPr lang="en-US" sz="1700" dirty="0">
                <a:latin typeface="Times New Roman" charset="0"/>
                <a:cs typeface="Times New Roman"/>
              </a:rPr>
              <a:t> = |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 charset="0"/>
                <a:cs typeface="Times New Roman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) – 0| = 1</a:t>
            </a:r>
            <a:endParaRPr lang="en-US" sz="1700" baseline="-25000" dirty="0">
              <a:latin typeface="Calibri" charset="0"/>
              <a:cs typeface="Times New Roman"/>
            </a:endParaRPr>
          </a:p>
          <a:p>
            <a:pPr marL="917575" lvl="1" indent="-273050">
              <a:spcBef>
                <a:spcPts val="400"/>
              </a:spcBef>
              <a:buNone/>
            </a:pPr>
            <a:r>
              <a:rPr lang="en-US" sz="1700" dirty="0"/>
              <a:t>Keep iterating until </a:t>
            </a:r>
            <a:r>
              <a:rPr lang="en-US" sz="1700" i="1" dirty="0"/>
              <a:t>r</a:t>
            </a:r>
            <a:r>
              <a:rPr lang="en-US" sz="1700" dirty="0"/>
              <a:t> ≤ 0.2</a:t>
            </a:r>
          </a:p>
          <a:p>
            <a:pPr marL="1089025" lvl="2" indent="-285750">
              <a:spcBef>
                <a:spcPts val="400"/>
              </a:spcBef>
              <a:buNone/>
            </a:pPr>
            <a:r>
              <a:rPr lang="en-US" sz="1700" i="1" dirty="0"/>
              <a:t>V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dirty="0">
                <a:latin typeface="Calibri" charset="0"/>
                <a:cs typeface="Times New Roman"/>
              </a:rPr>
              <a:t>d1</a:t>
            </a:r>
            <a:r>
              <a:rPr lang="en-US" sz="1700" dirty="0">
                <a:latin typeface="Times New Roman" charset="0"/>
                <a:cs typeface="Times New Roman"/>
              </a:rPr>
              <a:t>) = 1.875; </a:t>
            </a:r>
            <a:r>
              <a:rPr lang="en-US" sz="1700" i="1" dirty="0">
                <a:latin typeface="Times New Roman" charset="0"/>
                <a:cs typeface="Times New Roman"/>
              </a:rPr>
              <a:t>r</a:t>
            </a:r>
            <a:r>
              <a:rPr lang="en-US" sz="1700" dirty="0">
                <a:latin typeface="Times New Roman" charset="0"/>
                <a:cs typeface="Times New Roman"/>
              </a:rPr>
              <a:t> = 0.0625</a:t>
            </a:r>
          </a:p>
          <a:p>
            <a:pPr>
              <a:spcBef>
                <a:spcPts val="400"/>
              </a:spcBef>
              <a:buFont typeface="Zapf Dingbats" charset="0"/>
              <a:buNone/>
            </a:pPr>
            <a:r>
              <a:rPr lang="en-US" sz="1700" i="1" dirty="0">
                <a:latin typeface="Times New Roman" charset="0"/>
                <a:cs typeface="Times New Roman"/>
              </a:rPr>
              <a:t>Iteration 2:</a:t>
            </a:r>
          </a:p>
          <a:p>
            <a:pPr lvl="1">
              <a:spcBef>
                <a:spcPts val="400"/>
              </a:spcBef>
              <a:buNone/>
            </a:pPr>
            <a:r>
              <a:rPr lang="en-US" sz="1700" i="1" dirty="0"/>
              <a:t>Fringe</a:t>
            </a:r>
            <a:r>
              <a:rPr lang="en-US" sz="1700" dirty="0"/>
              <a:t>(</a:t>
            </a:r>
            <a:r>
              <a:rPr lang="en-US" sz="1700" i="1" dirty="0"/>
              <a:t>s</a:t>
            </a:r>
            <a:r>
              <a:rPr lang="en-US" sz="1700" baseline="-25000" dirty="0"/>
              <a:t>0</a:t>
            </a:r>
            <a:r>
              <a:rPr lang="en-US" sz="1700" dirty="0"/>
              <a:t>,π)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∅, </a:t>
            </a:r>
            <a:r>
              <a:rPr lang="en-US" sz="1700" dirty="0">
                <a:latin typeface="Times New Roman" charset="0"/>
                <a:cs typeface="Times New Roman"/>
              </a:rPr>
              <a:t>so return 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π = {(</a:t>
            </a:r>
            <a:r>
              <a:rPr lang="en-US" sz="1700" dirty="0">
                <a:latin typeface="Calibri" panose="020F0502020204030204" pitchFamily="34" charset="0"/>
                <a:cs typeface="Times New Roman"/>
              </a:rPr>
              <a:t>d1,m14</a:t>
            </a:r>
            <a:r>
              <a:rPr lang="en-US" sz="1700" dirty="0">
                <a:latin typeface="Times New Roman" panose="02020603050405020304" pitchFamily="18" charset="0"/>
                <a:cs typeface="Times New Roman"/>
              </a:rPr>
              <a:t>)}</a:t>
            </a:r>
          </a:p>
        </p:txBody>
      </p:sp>
      <p:sp>
        <p:nvSpPr>
          <p:cNvPr id="51201" name="Title 3"/>
          <p:cNvSpPr>
            <a:spLocks noGrp="1"/>
          </p:cNvSpPr>
          <p:nvPr>
            <p:ph type="title"/>
          </p:nvPr>
        </p:nvSpPr>
        <p:spPr>
          <a:xfrm>
            <a:off x="3936135" y="86400"/>
            <a:ext cx="4319730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Example 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074836-93DF-754B-902A-844F67A61B30}"/>
              </a:ext>
            </a:extLst>
          </p:cNvPr>
          <p:cNvGrpSpPr>
            <a:grpSpLocks noChangeAspect="1"/>
          </p:cNvGrpSpPr>
          <p:nvPr/>
        </p:nvGrpSpPr>
        <p:grpSpPr>
          <a:xfrm>
            <a:off x="4020984" y="981431"/>
            <a:ext cx="3694866" cy="2624215"/>
            <a:chOff x="3724756" y="433601"/>
            <a:chExt cx="4675290" cy="3320539"/>
          </a:xfrm>
        </p:grpSpPr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F535C747-0154-334D-A91C-B578A0411232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05817" y="-61612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47A3E5E-067E-B448-B83A-C2727702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405" y="108721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4F3700E3-8424-B442-A5E3-8750839BC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665" y="83070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4189EAFD-2C3E-4E47-8BA6-F46C2854EC7F}"/>
                </a:ext>
              </a:extLst>
            </p:cNvPr>
            <p:cNvSpPr/>
            <p:nvPr/>
          </p:nvSpPr>
          <p:spPr bwMode="auto">
            <a:xfrm>
              <a:off x="6591961" y="99196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42EB7FD5-2B8D-E54D-BB93-A7E53F3E79E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331753" y="160717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99F65DC5-D14D-5740-8388-0C34F3752C82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721774" y="92133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6ACA503-1CA0-134B-9454-F359BCDF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321" y="142441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49B7C0DF-87F1-2445-956E-D17E5300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97690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814FEE01-0295-B142-A824-E54AE257C45E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031257" y="309872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BD9E4651-BE22-9E44-A404-BF29D4212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846" y="5071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C2E9EC40-09BA-994F-85E2-E149DC605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0609" y="699940"/>
              <a:ext cx="551713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3FEF22B-CDB7-0042-BFFE-BDF24F09B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9577" y="1937472"/>
              <a:ext cx="847852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B9D8F4CB-1737-4A44-AF0F-28C30F0B9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973" y="1929519"/>
              <a:ext cx="847852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87717E26-B47A-D740-9654-B6B9A8CFF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997" y="2864837"/>
              <a:ext cx="551713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DC59C5A4-C129-C646-B0CB-E962C837C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832" y="669957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60" name="Text Box 11">
              <a:extLst>
                <a:ext uri="{FF2B5EF4-FFF2-40B4-BE49-F238E27FC236}">
                  <a16:creationId xmlns:a16="http://schemas.microsoft.com/office/drawing/2014/main" id="{F38E64C3-A142-7742-8592-42154AC01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623" y="1186793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582DB919-1949-C940-AD1B-863BA0CD5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446" y="3246613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46DE7E96-FBB8-474B-AD4B-6D974E44A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568" y="3403641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3" name="Oval 12">
              <a:extLst>
                <a:ext uri="{FF2B5EF4-FFF2-40B4-BE49-F238E27FC236}">
                  <a16:creationId xmlns:a16="http://schemas.microsoft.com/office/drawing/2014/main" id="{350AE7DF-858C-3B42-81AE-E04C8A720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279601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5" name="Text Box 13">
              <a:extLst>
                <a:ext uri="{FF2B5EF4-FFF2-40B4-BE49-F238E27FC236}">
                  <a16:creationId xmlns:a16="http://schemas.microsoft.com/office/drawing/2014/main" id="{5C98AAE9-D823-7346-8EC0-05A0AE770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756" y="2694021"/>
              <a:ext cx="782945" cy="70099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C5832B03-F16F-D643-B419-FD804FB369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926992" y="143138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97" name="Curved Connector 96">
              <a:extLst>
                <a:ext uri="{FF2B5EF4-FFF2-40B4-BE49-F238E27FC236}">
                  <a16:creationId xmlns:a16="http://schemas.microsoft.com/office/drawing/2014/main" id="{762D693E-40A6-6A42-94BC-72FB5DB5B095}"/>
                </a:ext>
              </a:extLst>
            </p:cNvPr>
            <p:cNvCxnSpPr>
              <a:stCxn id="63" idx="6"/>
              <a:endCxn id="63" idx="4"/>
            </p:cNvCxnSpPr>
            <p:nvPr/>
          </p:nvCxnSpPr>
          <p:spPr>
            <a:xfrm flipH="1">
              <a:off x="4853421" y="302461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1367F89A-2B5E-054E-A4E1-6B268B410453}"/>
                </a:ext>
              </a:extLst>
            </p:cNvPr>
            <p:cNvSpPr/>
            <p:nvPr/>
          </p:nvSpPr>
          <p:spPr bwMode="auto">
            <a:xfrm rot="356928">
              <a:off x="5090361" y="292890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CD72FE61-4095-6A4C-84E2-444627848234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067327" y="278576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DA278362-0047-5D43-AAE0-7DC9E30AC467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724146" y="95929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A785A938-77E8-7748-A1DE-BC859D6BC9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84153" y="154628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2" name="Oval 11">
              <a:extLst>
                <a:ext uri="{FF2B5EF4-FFF2-40B4-BE49-F238E27FC236}">
                  <a16:creationId xmlns:a16="http://schemas.microsoft.com/office/drawing/2014/main" id="{7226F361-1BA3-DC4D-8C3D-C06C49A7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729" y="1143183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3" name="Oval 12">
              <a:extLst>
                <a:ext uri="{FF2B5EF4-FFF2-40B4-BE49-F238E27FC236}">
                  <a16:creationId xmlns:a16="http://schemas.microsoft.com/office/drawing/2014/main" id="{DAC53144-88AC-874C-9207-B2B0907EF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3037" y="290521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73FF92AE-9BB2-BC4E-8FED-B9B1D74B9F04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49478" y="349273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D0A278-ECC6-D447-A2FB-35EA088322C6}"/>
              </a:ext>
            </a:extLst>
          </p:cNvPr>
          <p:cNvGrpSpPr/>
          <p:nvPr/>
        </p:nvGrpSpPr>
        <p:grpSpPr>
          <a:xfrm>
            <a:off x="4011152" y="4183538"/>
            <a:ext cx="3696873" cy="2675779"/>
            <a:chOff x="3733276" y="4081828"/>
            <a:chExt cx="3696873" cy="2675779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3733276" y="4081828"/>
              <a:ext cx="3696873" cy="2624216"/>
              <a:chOff x="3722217" y="433601"/>
              <a:chExt cx="4677829" cy="3320539"/>
            </a:xfrm>
          </p:grpSpPr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 rot="4200000" flipH="1" flipV="1">
                <a:off x="6105817" y="-616125"/>
                <a:ext cx="774470" cy="287392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4777405" y="1087210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6144665" y="830703"/>
                <a:ext cx="1804530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Arc 68"/>
              <p:cNvSpPr/>
              <p:nvPr/>
            </p:nvSpPr>
            <p:spPr bwMode="auto">
              <a:xfrm>
                <a:off x="6591961" y="991960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 rot="10800000" flipH="1">
                <a:off x="7331753" y="160717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462874" flipH="1" flipV="1">
                <a:off x="7721774" y="921335"/>
                <a:ext cx="235969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4561321" y="1424410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25400" cmpd="sng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3" name="Oval 11"/>
              <p:cNvSpPr>
                <a:spLocks noChangeArrowheads="1"/>
              </p:cNvSpPr>
              <p:nvPr/>
            </p:nvSpPr>
            <p:spPr bwMode="auto">
              <a:xfrm>
                <a:off x="4624821" y="97690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4" name="Freeform 18"/>
              <p:cNvSpPr>
                <a:spLocks/>
              </p:cNvSpPr>
              <p:nvPr/>
            </p:nvSpPr>
            <p:spPr bwMode="auto">
              <a:xfrm rot="297626" flipV="1">
                <a:off x="5031257" y="309872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20995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5" name="Oval 11"/>
              <p:cNvSpPr>
                <a:spLocks noChangeArrowheads="1"/>
              </p:cNvSpPr>
              <p:nvPr/>
            </p:nvSpPr>
            <p:spPr bwMode="auto">
              <a:xfrm>
                <a:off x="7942846" y="507152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76" name="Text Box 11"/>
              <p:cNvSpPr txBox="1">
                <a:spLocks noChangeArrowheads="1"/>
              </p:cNvSpPr>
              <p:nvPr/>
            </p:nvSpPr>
            <p:spPr bwMode="auto">
              <a:xfrm>
                <a:off x="6020609" y="699940"/>
                <a:ext cx="551713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7449577" y="1937472"/>
                <a:ext cx="84785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78" name="Text Box 11"/>
              <p:cNvSpPr txBox="1">
                <a:spLocks noChangeArrowheads="1"/>
              </p:cNvSpPr>
              <p:nvPr/>
            </p:nvSpPr>
            <p:spPr bwMode="auto">
              <a:xfrm>
                <a:off x="4644973" y="1929519"/>
                <a:ext cx="84785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79" name="Text Box 11"/>
              <p:cNvSpPr txBox="1">
                <a:spLocks noChangeArrowheads="1"/>
              </p:cNvSpPr>
              <p:nvPr/>
            </p:nvSpPr>
            <p:spPr bwMode="auto">
              <a:xfrm>
                <a:off x="5917997" y="2864837"/>
                <a:ext cx="551713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6840832" y="669957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6838623" y="1186793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82" name="Text Box 11"/>
              <p:cNvSpPr txBox="1">
                <a:spLocks noChangeArrowheads="1"/>
              </p:cNvSpPr>
              <p:nvPr/>
            </p:nvSpPr>
            <p:spPr bwMode="auto">
              <a:xfrm>
                <a:off x="5588446" y="3246613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83" name="Text Box 11"/>
              <p:cNvSpPr txBox="1">
                <a:spLocks noChangeArrowheads="1"/>
              </p:cNvSpPr>
              <p:nvPr/>
            </p:nvSpPr>
            <p:spPr bwMode="auto">
              <a:xfrm>
                <a:off x="5199568" y="3403641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84" name="Oval 12"/>
              <p:cNvSpPr>
                <a:spLocks noChangeArrowheads="1"/>
              </p:cNvSpPr>
              <p:nvPr/>
            </p:nvSpPr>
            <p:spPr bwMode="auto">
              <a:xfrm>
                <a:off x="4624821" y="279601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85" name="Text Box 13"/>
              <p:cNvSpPr txBox="1">
                <a:spLocks noChangeArrowheads="1"/>
              </p:cNvSpPr>
              <p:nvPr/>
            </p:nvSpPr>
            <p:spPr bwMode="auto">
              <a:xfrm>
                <a:off x="3722217" y="2699542"/>
                <a:ext cx="782945" cy="700999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6"/>
              <p:cNvSpPr>
                <a:spLocks/>
              </p:cNvSpPr>
              <p:nvPr/>
            </p:nvSpPr>
            <p:spPr bwMode="auto">
              <a:xfrm flipH="1" flipV="1">
                <a:off x="4926992" y="1431385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87" name="Curved Connector 86"/>
              <p:cNvCxnSpPr>
                <a:stCxn id="84" idx="6"/>
                <a:endCxn id="84" idx="4"/>
              </p:cNvCxnSpPr>
              <p:nvPr/>
            </p:nvCxnSpPr>
            <p:spPr>
              <a:xfrm flipH="1">
                <a:off x="4853421" y="302461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rgbClr val="20995D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Arc 87"/>
              <p:cNvSpPr/>
              <p:nvPr/>
            </p:nvSpPr>
            <p:spPr bwMode="auto">
              <a:xfrm rot="356928">
                <a:off x="5090361" y="2928908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rgbClr val="2099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18"/>
              <p:cNvSpPr>
                <a:spLocks/>
              </p:cNvSpPr>
              <p:nvPr/>
            </p:nvSpPr>
            <p:spPr bwMode="auto">
              <a:xfrm rot="11097626" flipV="1">
                <a:off x="5067327" y="278576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 rot="11047278" flipH="1" flipV="1">
                <a:off x="7724146" y="959293"/>
                <a:ext cx="538764" cy="212346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 flipH="1">
                <a:off x="7484153" y="154628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2" name="Oval 11"/>
              <p:cNvSpPr>
                <a:spLocks noChangeArrowheads="1"/>
              </p:cNvSpPr>
              <p:nvPr/>
            </p:nvSpPr>
            <p:spPr bwMode="auto">
              <a:xfrm>
                <a:off x="7282729" y="1143183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93" name="Oval 12"/>
              <p:cNvSpPr>
                <a:spLocks noChangeArrowheads="1"/>
              </p:cNvSpPr>
              <p:nvPr/>
            </p:nvSpPr>
            <p:spPr bwMode="auto">
              <a:xfrm>
                <a:off x="7293037" y="290521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 rot="6215733" flipV="1">
                <a:off x="5949478" y="349273"/>
                <a:ext cx="455459" cy="226815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9448B1C-E2AB-E240-AFD6-2C3645BC7919}"/>
                </a:ext>
              </a:extLst>
            </p:cNvPr>
            <p:cNvSpPr/>
            <p:nvPr/>
          </p:nvSpPr>
          <p:spPr>
            <a:xfrm>
              <a:off x="4746538" y="5619173"/>
              <a:ext cx="144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d1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1.875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CA3462-9AB4-864F-9B36-F23F86BF67D0}"/>
                </a:ext>
              </a:extLst>
            </p:cNvPr>
            <p:cNvSpPr/>
            <p:nvPr/>
          </p:nvSpPr>
          <p:spPr>
            <a:xfrm>
              <a:off x="4168615" y="4186373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d2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2F9EA7-A59E-7E44-8DD7-D9D9EECE60A1}"/>
                </a:ext>
              </a:extLst>
            </p:cNvPr>
            <p:cNvSpPr/>
            <p:nvPr/>
          </p:nvSpPr>
          <p:spPr>
            <a:xfrm>
              <a:off x="6001225" y="6388275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d4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21342B8-D3BA-CEFB-E0AE-DF7E97DE960D}"/>
              </a:ext>
            </a:extLst>
          </p:cNvPr>
          <p:cNvSpPr/>
          <p:nvPr/>
        </p:nvSpPr>
        <p:spPr>
          <a:xfrm>
            <a:off x="4017737" y="554765"/>
            <a:ext cx="2446504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1700" i="1" dirty="0">
                <a:latin typeface="Times New Roman" charset="0"/>
              </a:rPr>
              <a:t>η</a:t>
            </a:r>
            <a:r>
              <a:rPr lang="en-US" sz="1700" i="1" baseline="-25000" dirty="0">
                <a:latin typeface="Times New Roman" charset="0"/>
              </a:rPr>
              <a:t> </a:t>
            </a:r>
            <a:r>
              <a:rPr lang="en-US" sz="1700" dirty="0">
                <a:latin typeface="Times New Roman" charset="0"/>
                <a:ea typeface="Times New Roman"/>
              </a:rPr>
              <a:t>=</a:t>
            </a:r>
            <a:r>
              <a:rPr lang="en-US" sz="1700" baseline="-25000" dirty="0">
                <a:latin typeface="Times New Roman" charset="0"/>
                <a:ea typeface="Times New Roman"/>
              </a:rPr>
              <a:t> </a:t>
            </a:r>
            <a:r>
              <a:rPr lang="en-US" sz="1700" dirty="0">
                <a:latin typeface="Times New Roman" charset="0"/>
                <a:ea typeface="Times New Roman"/>
              </a:rPr>
              <a:t>0.25; 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baseline="-25000" dirty="0">
                <a:latin typeface="Times New Roman" charset="0"/>
                <a:cs typeface="Times New Roman"/>
              </a:rPr>
              <a:t>0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  <a:r>
              <a:rPr lang="en-US" sz="1700" dirty="0">
                <a:latin typeface="Times New Roman" charset="0"/>
                <a:cs typeface="Times New Roman"/>
              </a:rPr>
              <a:t>)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=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0 for all 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35254207-7DDB-1E08-98C9-DAF18790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246" y="2902270"/>
            <a:ext cx="782265" cy="553998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Calibri"/>
                <a:ea typeface="Times New Roman"/>
                <a:cs typeface="Times New Roman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8F49334-4A5E-89C7-A187-84CBDDB3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58" y="6100566"/>
            <a:ext cx="782265" cy="553998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Calibri"/>
                <a:ea typeface="Times New Roman"/>
                <a:cs typeface="Times New Roman"/>
              </a:rPr>
            </a:b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8C7D073E-CED4-C3CA-0A0D-18166A90F9AA}"/>
              </a:ext>
            </a:extLst>
          </p:cNvPr>
          <p:cNvSpPr/>
          <p:nvPr/>
        </p:nvSpPr>
        <p:spPr>
          <a:xfrm>
            <a:off x="5802184" y="3570323"/>
            <a:ext cx="515432" cy="517967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90E220-1A7A-E363-1EAD-A5A896EDB698}"/>
              </a:ext>
            </a:extLst>
          </p:cNvPr>
          <p:cNvSpPr/>
          <p:nvPr/>
        </p:nvSpPr>
        <p:spPr>
          <a:xfrm>
            <a:off x="6221610" y="361340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 Iteration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40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0D625-E4FD-FC43-9DA6-90824FA300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15067" y="169068"/>
            <a:ext cx="4414860" cy="6610792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π</a:t>
            </a:r>
            <a:r>
              <a:rPr lang="en-US" sz="16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=</a:t>
            </a:r>
            <a:r>
              <a:rPr lang="en-US" sz="16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∅;</a:t>
            </a:r>
            <a:r>
              <a:rPr lang="en-US" sz="1600" i="1" dirty="0">
                <a:latin typeface="Times New Roman" charset="0"/>
                <a:cs typeface="Times New Roman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Envelope</a:t>
            </a:r>
            <a:r>
              <a:rPr lang="en-US" sz="16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=</a:t>
            </a:r>
            <a:r>
              <a:rPr lang="en-US" sz="1600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{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}</a:t>
            </a:r>
            <a:r>
              <a:rPr lang="en-US" sz="1600" dirty="0">
                <a:latin typeface="Times New Roman" charset="0"/>
                <a:cs typeface="Times New Roman"/>
              </a:rPr>
              <a:t>; </a:t>
            </a: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i="1" dirty="0">
                <a:latin typeface="Times New Roman" charset="0"/>
                <a:cs typeface="Times New Roman"/>
              </a:rPr>
              <a:t>s</a:t>
            </a:r>
            <a:r>
              <a:rPr lang="en-US" sz="1600" baseline="-25000" dirty="0">
                <a:latin typeface="Times New Roman" charset="0"/>
                <a:cs typeface="Times New Roman"/>
              </a:rPr>
              <a:t>0</a:t>
            </a:r>
            <a:r>
              <a:rPr lang="en-US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=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0</a:t>
            </a:r>
          </a:p>
          <a:p>
            <a:pPr>
              <a:spcBef>
                <a:spcPts val="300"/>
              </a:spcBef>
              <a:buFont typeface="Zapf Dingbats" charset="0"/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Iteration 1:</a:t>
            </a: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π = ∅, so </a:t>
            </a:r>
            <a:r>
              <a:rPr lang="en-US" sz="1600" i="1" dirty="0"/>
              <a:t>Fringe</a:t>
            </a:r>
            <a:r>
              <a:rPr lang="en-US" sz="1600" dirty="0"/>
              <a:t>(</a:t>
            </a:r>
            <a:r>
              <a:rPr lang="en-US" sz="1600" i="1" dirty="0"/>
              <a:t>s</a:t>
            </a:r>
            <a:r>
              <a:rPr lang="en-US" sz="1600" baseline="-25000" dirty="0"/>
              <a:t>0</a:t>
            </a:r>
            <a:r>
              <a:rPr lang="en-US" sz="1600" dirty="0"/>
              <a:t>,π) = {</a:t>
            </a:r>
            <a:r>
              <a:rPr lang="en-US" sz="1600" i="1" dirty="0"/>
              <a:t>s</a:t>
            </a:r>
            <a:r>
              <a:rPr lang="en-US" sz="1600" baseline="-25000" dirty="0"/>
              <a:t>0</a:t>
            </a:r>
            <a:r>
              <a:rPr lang="en-US" sz="1600" dirty="0"/>
              <a:t>} = {</a:t>
            </a:r>
            <a:r>
              <a:rPr lang="en-US" sz="1600" dirty="0">
                <a:latin typeface="Calibri" panose="020F0502020204030204" pitchFamily="34" charset="0"/>
              </a:rPr>
              <a:t>d1</a:t>
            </a:r>
            <a:r>
              <a:rPr lang="en-US" sz="1600" dirty="0"/>
              <a:t>}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select </a:t>
            </a:r>
            <a:r>
              <a:rPr lang="en-US" sz="1600" i="1" dirty="0"/>
              <a:t>s</a:t>
            </a:r>
            <a:r>
              <a:rPr lang="en-US" sz="1600" dirty="0"/>
              <a:t> = 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; Applicable(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{</a:t>
            </a:r>
            <a:r>
              <a:rPr lang="en-US" sz="1600" dirty="0">
                <a:latin typeface="Calibri" charset="0"/>
                <a:cs typeface="Times New Roman"/>
              </a:rPr>
              <a:t>m12, m14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}</a:t>
            </a: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add </a:t>
            </a:r>
            <a:r>
              <a:rPr lang="en-US" sz="1600" dirty="0">
                <a:latin typeface="Calibri" charset="0"/>
                <a:cs typeface="Times New Roman"/>
              </a:rPr>
              <a:t>d2 </a:t>
            </a:r>
            <a:r>
              <a:rPr lang="en-US" sz="1600" dirty="0">
                <a:latin typeface="Times New Roman" charset="0"/>
                <a:cs typeface="Times New Roman"/>
              </a:rPr>
              <a:t>to </a:t>
            </a:r>
            <a:r>
              <a:rPr lang="en-US" sz="1600" i="1" dirty="0">
                <a:latin typeface="Times New Roman" charset="0"/>
                <a:cs typeface="Times New Roman"/>
              </a:rPr>
              <a:t>Envelope</a:t>
            </a:r>
            <a:r>
              <a:rPr lang="en-US" sz="1600" dirty="0">
                <a:latin typeface="Times New Roman" charset="0"/>
                <a:cs typeface="Times New Roman"/>
              </a:rPr>
              <a:t>; </a:t>
            </a: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d2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) ← 0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add </a:t>
            </a:r>
            <a:r>
              <a:rPr lang="en-US" sz="1600" dirty="0">
                <a:latin typeface="Calibri" charset="0"/>
                <a:cs typeface="Times New Roman"/>
              </a:rPr>
              <a:t>d4 </a:t>
            </a:r>
            <a:r>
              <a:rPr lang="en-US" sz="1600" dirty="0">
                <a:latin typeface="Times New Roman" charset="0"/>
                <a:cs typeface="Times New Roman"/>
              </a:rPr>
              <a:t>to </a:t>
            </a:r>
            <a:r>
              <a:rPr lang="en-US" sz="1600" i="1" dirty="0">
                <a:latin typeface="Times New Roman" charset="0"/>
                <a:cs typeface="Times New Roman"/>
              </a:rPr>
              <a:t>Envelope</a:t>
            </a:r>
            <a:r>
              <a:rPr lang="en-US" sz="1600" dirty="0">
                <a:latin typeface="Times New Roman" charset="0"/>
                <a:cs typeface="Times New Roman"/>
              </a:rPr>
              <a:t>; </a:t>
            </a: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d4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) ← 0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Call </a:t>
            </a:r>
            <a:r>
              <a:rPr lang="en-US" sz="1600" dirty="0">
                <a:latin typeface="Calibri" charset="0"/>
                <a:cs typeface="Times New Roman"/>
              </a:rPr>
              <a:t>LAO-Update(d1)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π = ∅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, so</a:t>
            </a:r>
            <a:r>
              <a:rPr lang="en-US" sz="1600" i="1" dirty="0">
                <a:latin typeface="Times New Roman" charset="0"/>
                <a:cs typeface="Times New Roman"/>
              </a:rPr>
              <a:t> Z</a:t>
            </a:r>
            <a:r>
              <a:rPr lang="en-US" sz="1600" dirty="0">
                <a:latin typeface="Times New Roman" charset="0"/>
                <a:cs typeface="Times New Roman"/>
              </a:rPr>
              <a:t> = {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}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loop iteration 1: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  call 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Bellman-update(d1):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/>
              </a:rPr>
              <a:t>old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= </a:t>
            </a: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) = 0</a:t>
            </a:r>
            <a:endParaRPr lang="en-US" sz="1600" i="1" dirty="0">
              <a:latin typeface="Times New Roman" panose="02020603050405020304" pitchFamily="18" charset="0"/>
              <a:cs typeface="Times New Roman"/>
            </a:endParaRP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is-IS" sz="1600" dirty="0">
                <a:latin typeface="Calibri" charset="0"/>
                <a:cs typeface="Times New Roman"/>
              </a:rPr>
              <a:t>m12</a:t>
            </a:r>
            <a:r>
              <a:rPr lang="en-US" sz="1600" dirty="0">
                <a:latin typeface="Times New Roman" charset="0"/>
                <a:cs typeface="Times New Roman"/>
              </a:rPr>
              <a:t>) = 100 + 0 = 100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en-US" sz="1600" dirty="0">
                <a:latin typeface="Calibri" charset="0"/>
                <a:cs typeface="Times New Roman"/>
              </a:rPr>
              <a:t>m14</a:t>
            </a:r>
            <a:r>
              <a:rPr lang="en-US" sz="1600" dirty="0">
                <a:latin typeface="Times New Roman" charset="0"/>
                <a:cs typeface="Times New Roman"/>
              </a:rPr>
              <a:t>) = 80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mr-IN" sz="1600" dirty="0">
                <a:latin typeface="Times New Roman" charset="0"/>
                <a:cs typeface="Times New Roman"/>
              </a:rPr>
              <a:t>½(0)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mr-IN" sz="1600" dirty="0">
                <a:latin typeface="Times New Roman" charset="0"/>
                <a:cs typeface="Times New Roman"/>
              </a:rPr>
              <a:t>½(0)</a:t>
            </a:r>
            <a:r>
              <a:rPr lang="en-US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=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80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80; </a:t>
            </a:r>
            <a:r>
              <a:rPr lang="en-US" sz="1600" i="1" dirty="0">
                <a:latin typeface="Times New Roman" charset="0"/>
                <a:cs typeface="Times New Roman"/>
              </a:rPr>
              <a:t>π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</a:t>
            </a:r>
            <a:r>
              <a:rPr lang="en-US" sz="1600" dirty="0">
                <a:latin typeface="Calibri" charset="0"/>
                <a:cs typeface="Times New Roman"/>
              </a:rPr>
              <a:t>m14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return</a:t>
            </a:r>
            <a:r>
              <a:rPr lang="en-US" sz="1600" dirty="0">
                <a:latin typeface="Times New Roman" charset="0"/>
                <a:cs typeface="Times New Roman"/>
              </a:rPr>
              <a:t> |80 – 0| = 80</a:t>
            </a:r>
            <a:endParaRPr lang="en-US" sz="1600" baseline="-25000" dirty="0">
              <a:latin typeface="Calibri" charset="0"/>
              <a:cs typeface="Times New Roman"/>
            </a:endParaRP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  call 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Bellman-update(d1) 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again: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/>
              </a:rPr>
              <a:t>old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= </a:t>
            </a: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) = 80</a:t>
            </a:r>
            <a:endParaRPr lang="en-US" sz="1600" i="1" dirty="0">
              <a:latin typeface="Times New Roman" panose="02020603050405020304" pitchFamily="18" charset="0"/>
              <a:cs typeface="Times New Roman"/>
            </a:endParaRP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is-IS" sz="1600" dirty="0">
                <a:latin typeface="Calibri" charset="0"/>
                <a:cs typeface="Times New Roman"/>
              </a:rPr>
              <a:t>m12</a:t>
            </a:r>
            <a:r>
              <a:rPr lang="en-US" sz="1600" dirty="0">
                <a:latin typeface="Times New Roman" charset="0"/>
                <a:cs typeface="Times New Roman"/>
              </a:rPr>
              <a:t>) = 100 + 0 = 100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en-US" sz="1600" dirty="0">
                <a:latin typeface="Calibri" charset="0"/>
                <a:cs typeface="Times New Roman"/>
              </a:rPr>
              <a:t>m14</a:t>
            </a:r>
            <a:r>
              <a:rPr lang="en-US" sz="1600" dirty="0">
                <a:latin typeface="Times New Roman" charset="0"/>
                <a:cs typeface="Times New Roman"/>
              </a:rPr>
              <a:t>) = 80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mr-IN" sz="1600" dirty="0">
                <a:latin typeface="Times New Roman" charset="0"/>
                <a:cs typeface="Times New Roman"/>
              </a:rPr>
              <a:t>½(</a:t>
            </a:r>
            <a:r>
              <a:rPr lang="en-US" sz="1600" dirty="0">
                <a:latin typeface="Times New Roman" charset="0"/>
                <a:cs typeface="Times New Roman"/>
              </a:rPr>
              <a:t>80</a:t>
            </a:r>
            <a:r>
              <a:rPr lang="mr-IN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mr-IN" sz="1600" dirty="0">
                <a:latin typeface="Times New Roman" charset="0"/>
                <a:cs typeface="Times New Roman"/>
              </a:rPr>
              <a:t>½(0)</a:t>
            </a:r>
            <a:r>
              <a:rPr lang="en-US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=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120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100; </a:t>
            </a:r>
            <a:r>
              <a:rPr lang="en-US" sz="1600" i="1" dirty="0">
                <a:latin typeface="Times New Roman" charset="0"/>
                <a:cs typeface="Times New Roman"/>
              </a:rPr>
              <a:t>π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</a:t>
            </a:r>
            <a:r>
              <a:rPr lang="en-US" sz="1600" dirty="0">
                <a:latin typeface="Calibri" charset="0"/>
                <a:cs typeface="Times New Roman"/>
              </a:rPr>
              <a:t>m12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return</a:t>
            </a:r>
            <a:r>
              <a:rPr lang="en-US" sz="1600" dirty="0">
                <a:latin typeface="Times New Roman" charset="0"/>
                <a:cs typeface="Times New Roman"/>
              </a:rPr>
              <a:t> |100 – 80| = 20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state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i="1" dirty="0"/>
              <a:t>Fringe</a:t>
            </a:r>
            <a:r>
              <a:rPr lang="en-US" sz="1600" dirty="0"/>
              <a:t>(</a:t>
            </a:r>
            <a:r>
              <a:rPr lang="en-US" sz="1600" i="1" dirty="0"/>
              <a:t>s</a:t>
            </a:r>
            <a:r>
              <a:rPr lang="en-US" sz="1600" baseline="-25000" dirty="0"/>
              <a:t>0</a:t>
            </a:r>
            <a:r>
              <a:rPr lang="en-US" sz="1600" dirty="0"/>
              <a:t>,π)</a:t>
            </a:r>
            <a:endParaRPr lang="en-US" sz="1600" dirty="0">
              <a:latin typeface="Times New Roman" panose="02020603050405020304" pitchFamily="18" charset="0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Calibri" panose="020F0502020204030204" pitchFamily="34" charset="0"/>
              </a:rPr>
              <a:t>LAO-Update </a:t>
            </a:r>
            <a:r>
              <a:rPr lang="en-US" sz="1600" dirty="0"/>
              <a:t>returns; </a:t>
            </a:r>
            <a:r>
              <a:rPr lang="en-US" sz="1600" i="1" dirty="0">
                <a:latin typeface="Times New Roman" charset="0"/>
                <a:cs typeface="Times New Roman"/>
              </a:rPr>
              <a:t>more on next page</a:t>
            </a:r>
            <a:endParaRPr lang="en-US" sz="1600" dirty="0"/>
          </a:p>
        </p:txBody>
      </p:sp>
      <p:sp>
        <p:nvSpPr>
          <p:cNvPr id="109" name="Title 3">
            <a:extLst>
              <a:ext uri="{FF2B5EF4-FFF2-40B4-BE49-F238E27FC236}">
                <a16:creationId xmlns:a16="http://schemas.microsoft.com/office/drawing/2014/main" id="{D6C38C25-127E-E84B-BC29-1D0ECE6A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798" y="86400"/>
            <a:ext cx="4146404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Example 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074836-93DF-754B-902A-844F67A61B30}"/>
              </a:ext>
            </a:extLst>
          </p:cNvPr>
          <p:cNvGrpSpPr>
            <a:grpSpLocks noChangeAspect="1"/>
          </p:cNvGrpSpPr>
          <p:nvPr/>
        </p:nvGrpSpPr>
        <p:grpSpPr>
          <a:xfrm>
            <a:off x="4023827" y="981431"/>
            <a:ext cx="4009684" cy="2624215"/>
            <a:chOff x="3724756" y="433601"/>
            <a:chExt cx="5073644" cy="3320539"/>
          </a:xfrm>
        </p:grpSpPr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F535C747-0154-334D-A91C-B578A0411232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05817" y="-61612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Text Box 11">
              <a:extLst>
                <a:ext uri="{FF2B5EF4-FFF2-40B4-BE49-F238E27FC236}">
                  <a16:creationId xmlns:a16="http://schemas.microsoft.com/office/drawing/2014/main" id="{8D1F93F5-F341-FE47-B89D-155A09A33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8563" y="2864126"/>
              <a:ext cx="989837" cy="700999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800" dirty="0">
                  <a:latin typeface="Calibri"/>
                  <a:ea typeface="Times New Roman"/>
                  <a:cs typeface="Times New Roman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800" dirty="0">
                  <a:latin typeface="Times New Roman" charset="0"/>
                  <a:ea typeface="Times New Roman"/>
                  <a:sym typeface="Symbol" charset="0"/>
                </a:rPr>
                <a:t>={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8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347A3E5E-067E-B448-B83A-C2727702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405" y="108721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4F3700E3-8424-B442-A5E3-8750839BC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665" y="83070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4189EAFD-2C3E-4E47-8BA6-F46C2854EC7F}"/>
                </a:ext>
              </a:extLst>
            </p:cNvPr>
            <p:cNvSpPr/>
            <p:nvPr/>
          </p:nvSpPr>
          <p:spPr bwMode="auto">
            <a:xfrm>
              <a:off x="6591961" y="99196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42EB7FD5-2B8D-E54D-BB93-A7E53F3E79E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331753" y="160717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99F65DC5-D14D-5740-8388-0C34F3752C82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721774" y="92133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6ACA503-1CA0-134B-9454-F359BCDF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321" y="142441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2" name="Oval 11">
              <a:extLst>
                <a:ext uri="{FF2B5EF4-FFF2-40B4-BE49-F238E27FC236}">
                  <a16:creationId xmlns:a16="http://schemas.microsoft.com/office/drawing/2014/main" id="{49B7C0DF-87F1-2445-956E-D17E53000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976905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814FEE01-0295-B142-A824-E54AE257C45E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031257" y="309872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4" name="Oval 11">
              <a:extLst>
                <a:ext uri="{FF2B5EF4-FFF2-40B4-BE49-F238E27FC236}">
                  <a16:creationId xmlns:a16="http://schemas.microsoft.com/office/drawing/2014/main" id="{BD9E4651-BE22-9E44-A404-BF29D4212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846" y="5071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C2E9EC40-09BA-994F-85E2-E149DC605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0609" y="699940"/>
              <a:ext cx="551713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B9D8F4CB-1737-4A44-AF0F-28C30F0B9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973" y="1929519"/>
              <a:ext cx="847852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DC59C5A4-C129-C646-B0CB-E962C837C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832" y="669957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60" name="Text Box 11">
              <a:extLst>
                <a:ext uri="{FF2B5EF4-FFF2-40B4-BE49-F238E27FC236}">
                  <a16:creationId xmlns:a16="http://schemas.microsoft.com/office/drawing/2014/main" id="{F38E64C3-A142-7742-8592-42154AC01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623" y="1186793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61" name="Text Box 11">
              <a:extLst>
                <a:ext uri="{FF2B5EF4-FFF2-40B4-BE49-F238E27FC236}">
                  <a16:creationId xmlns:a16="http://schemas.microsoft.com/office/drawing/2014/main" id="{582DB919-1949-C940-AD1B-863BA0CD5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446" y="3246613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2" name="Text Box 11">
              <a:extLst>
                <a:ext uri="{FF2B5EF4-FFF2-40B4-BE49-F238E27FC236}">
                  <a16:creationId xmlns:a16="http://schemas.microsoft.com/office/drawing/2014/main" id="{46DE7E96-FBB8-474B-AD4B-6D974E44A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568" y="3403641"/>
              <a:ext cx="369161" cy="350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3" name="Oval 12">
              <a:extLst>
                <a:ext uri="{FF2B5EF4-FFF2-40B4-BE49-F238E27FC236}">
                  <a16:creationId xmlns:a16="http://schemas.microsoft.com/office/drawing/2014/main" id="{350AE7DF-858C-3B42-81AE-E04C8A720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279601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5" name="Text Box 13">
              <a:extLst>
                <a:ext uri="{FF2B5EF4-FFF2-40B4-BE49-F238E27FC236}">
                  <a16:creationId xmlns:a16="http://schemas.microsoft.com/office/drawing/2014/main" id="{5C98AAE9-D823-7346-8EC0-05A0AE770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4756" y="2694021"/>
              <a:ext cx="782945" cy="70099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8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8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8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C5832B03-F16F-D643-B419-FD804FB369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926992" y="143138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97" name="Curved Connector 96">
              <a:extLst>
                <a:ext uri="{FF2B5EF4-FFF2-40B4-BE49-F238E27FC236}">
                  <a16:creationId xmlns:a16="http://schemas.microsoft.com/office/drawing/2014/main" id="{762D693E-40A6-6A42-94BC-72FB5DB5B095}"/>
                </a:ext>
              </a:extLst>
            </p:cNvPr>
            <p:cNvCxnSpPr>
              <a:stCxn id="63" idx="6"/>
              <a:endCxn id="63" idx="4"/>
            </p:cNvCxnSpPr>
            <p:nvPr/>
          </p:nvCxnSpPr>
          <p:spPr>
            <a:xfrm flipH="1">
              <a:off x="4853421" y="302461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>
              <a:extLst>
                <a:ext uri="{FF2B5EF4-FFF2-40B4-BE49-F238E27FC236}">
                  <a16:creationId xmlns:a16="http://schemas.microsoft.com/office/drawing/2014/main" id="{1367F89A-2B5E-054E-A4E1-6B268B410453}"/>
                </a:ext>
              </a:extLst>
            </p:cNvPr>
            <p:cNvSpPr/>
            <p:nvPr/>
          </p:nvSpPr>
          <p:spPr bwMode="auto">
            <a:xfrm rot="356928">
              <a:off x="5090361" y="292890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9" name="Freeform 18">
              <a:extLst>
                <a:ext uri="{FF2B5EF4-FFF2-40B4-BE49-F238E27FC236}">
                  <a16:creationId xmlns:a16="http://schemas.microsoft.com/office/drawing/2014/main" id="{CD72FE61-4095-6A4C-84E2-444627848234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067327" y="278576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0" name="Freeform 31">
              <a:extLst>
                <a:ext uri="{FF2B5EF4-FFF2-40B4-BE49-F238E27FC236}">
                  <a16:creationId xmlns:a16="http://schemas.microsoft.com/office/drawing/2014/main" id="{DA278362-0047-5D43-AAE0-7DC9E30AC467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724146" y="95929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A785A938-77E8-7748-A1DE-BC859D6BC9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84153" y="154628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2" name="Oval 11">
              <a:extLst>
                <a:ext uri="{FF2B5EF4-FFF2-40B4-BE49-F238E27FC236}">
                  <a16:creationId xmlns:a16="http://schemas.microsoft.com/office/drawing/2014/main" id="{7226F361-1BA3-DC4D-8C3D-C06C49A7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729" y="1143183"/>
              <a:ext cx="457200" cy="457200"/>
            </a:xfrm>
            <a:prstGeom prst="ellipse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3" name="Oval 12">
              <a:extLst>
                <a:ext uri="{FF2B5EF4-FFF2-40B4-BE49-F238E27FC236}">
                  <a16:creationId xmlns:a16="http://schemas.microsoft.com/office/drawing/2014/main" id="{DAC53144-88AC-874C-9207-B2B0907EF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3037" y="290521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73FF92AE-9BB2-BC4E-8FED-B9B1D74B9F04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49478" y="349273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3FEF22B-CDB7-0042-BFFE-BDF24F09B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2256" y="2024558"/>
              <a:ext cx="668546" cy="3504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lIns="45720" tIns="0" rIns="4572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87717E26-B47A-D740-9654-B6B9A8CFF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698" y="2904734"/>
              <a:ext cx="816616" cy="3504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wrap="none" lIns="45720" tIns="0" rIns="4572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80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D0A278-ECC6-D447-A2FB-35EA088322C6}"/>
              </a:ext>
            </a:extLst>
          </p:cNvPr>
          <p:cNvGrpSpPr/>
          <p:nvPr/>
        </p:nvGrpSpPr>
        <p:grpSpPr>
          <a:xfrm>
            <a:off x="4010376" y="4185140"/>
            <a:ext cx="4010947" cy="2633247"/>
            <a:chOff x="3733276" y="4081828"/>
            <a:chExt cx="4010947" cy="2633247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3733276" y="4081828"/>
              <a:ext cx="4010947" cy="2624216"/>
              <a:chOff x="3722217" y="433601"/>
              <a:chExt cx="5075241" cy="3320539"/>
            </a:xfrm>
          </p:grpSpPr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 rot="4200000" flipH="1" flipV="1">
                <a:off x="6105817" y="-616125"/>
                <a:ext cx="774470" cy="287392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Text Box 11"/>
              <p:cNvSpPr txBox="1">
                <a:spLocks noChangeArrowheads="1"/>
              </p:cNvSpPr>
              <p:nvPr/>
            </p:nvSpPr>
            <p:spPr bwMode="auto">
              <a:xfrm>
                <a:off x="7807621" y="2857276"/>
                <a:ext cx="989837" cy="700999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br>
                  <a:rPr lang="en-US" sz="1800" dirty="0">
                    <a:latin typeface="Calibri"/>
                    <a:ea typeface="Times New Roman"/>
                    <a:cs typeface="Times New Roman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4777405" y="1087210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6144665" y="830703"/>
                <a:ext cx="1804530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Arc 68"/>
              <p:cNvSpPr/>
              <p:nvPr/>
            </p:nvSpPr>
            <p:spPr bwMode="auto">
              <a:xfrm>
                <a:off x="6591961" y="991960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 rot="10800000" flipH="1">
                <a:off x="7331753" y="160717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462874" flipH="1" flipV="1">
                <a:off x="7721774" y="921335"/>
                <a:ext cx="235969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4561321" y="1424410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rgbClr val="20995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3" name="Oval 11"/>
              <p:cNvSpPr>
                <a:spLocks noChangeArrowheads="1"/>
              </p:cNvSpPr>
              <p:nvPr/>
            </p:nvSpPr>
            <p:spPr bwMode="auto">
              <a:xfrm>
                <a:off x="4624821" y="97690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4" name="Freeform 18"/>
              <p:cNvSpPr>
                <a:spLocks/>
              </p:cNvSpPr>
              <p:nvPr/>
            </p:nvSpPr>
            <p:spPr bwMode="auto">
              <a:xfrm rot="297626" flipV="1">
                <a:off x="5031257" y="309872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5" name="Oval 11"/>
              <p:cNvSpPr>
                <a:spLocks noChangeArrowheads="1"/>
              </p:cNvSpPr>
              <p:nvPr/>
            </p:nvSpPr>
            <p:spPr bwMode="auto">
              <a:xfrm>
                <a:off x="7942846" y="507152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76" name="Text Box 11"/>
              <p:cNvSpPr txBox="1">
                <a:spLocks noChangeArrowheads="1"/>
              </p:cNvSpPr>
              <p:nvPr/>
            </p:nvSpPr>
            <p:spPr bwMode="auto">
              <a:xfrm>
                <a:off x="6020609" y="699940"/>
                <a:ext cx="551713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78" name="Text Box 11"/>
              <p:cNvSpPr txBox="1">
                <a:spLocks noChangeArrowheads="1"/>
              </p:cNvSpPr>
              <p:nvPr/>
            </p:nvSpPr>
            <p:spPr bwMode="auto">
              <a:xfrm>
                <a:off x="4644973" y="1929519"/>
                <a:ext cx="84785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6840832" y="669957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6838623" y="1186793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82" name="Text Box 11"/>
              <p:cNvSpPr txBox="1">
                <a:spLocks noChangeArrowheads="1"/>
              </p:cNvSpPr>
              <p:nvPr/>
            </p:nvSpPr>
            <p:spPr bwMode="auto">
              <a:xfrm>
                <a:off x="5588446" y="3246613"/>
                <a:ext cx="369161" cy="3504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83" name="Text Box 11"/>
              <p:cNvSpPr txBox="1">
                <a:spLocks noChangeArrowheads="1"/>
              </p:cNvSpPr>
              <p:nvPr/>
            </p:nvSpPr>
            <p:spPr bwMode="auto">
              <a:xfrm>
                <a:off x="5199568" y="3403641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84" name="Oval 12"/>
              <p:cNvSpPr>
                <a:spLocks noChangeArrowheads="1"/>
              </p:cNvSpPr>
              <p:nvPr/>
            </p:nvSpPr>
            <p:spPr bwMode="auto">
              <a:xfrm>
                <a:off x="4624821" y="279601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85" name="Text Box 13"/>
              <p:cNvSpPr txBox="1">
                <a:spLocks noChangeArrowheads="1"/>
              </p:cNvSpPr>
              <p:nvPr/>
            </p:nvSpPr>
            <p:spPr bwMode="auto">
              <a:xfrm>
                <a:off x="3722217" y="2699542"/>
                <a:ext cx="782945" cy="700999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6"/>
              <p:cNvSpPr>
                <a:spLocks/>
              </p:cNvSpPr>
              <p:nvPr/>
            </p:nvSpPr>
            <p:spPr bwMode="auto">
              <a:xfrm flipH="1" flipV="1">
                <a:off x="4926992" y="1431385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87" name="Curved Connector 86"/>
              <p:cNvCxnSpPr>
                <a:stCxn id="84" idx="6"/>
                <a:endCxn id="84" idx="4"/>
              </p:cNvCxnSpPr>
              <p:nvPr/>
            </p:nvCxnSpPr>
            <p:spPr>
              <a:xfrm flipH="1">
                <a:off x="4853421" y="302461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Arc 87"/>
              <p:cNvSpPr/>
              <p:nvPr/>
            </p:nvSpPr>
            <p:spPr bwMode="auto">
              <a:xfrm rot="356928">
                <a:off x="5090361" y="2928908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18"/>
              <p:cNvSpPr>
                <a:spLocks/>
              </p:cNvSpPr>
              <p:nvPr/>
            </p:nvSpPr>
            <p:spPr bwMode="auto">
              <a:xfrm rot="11097626" flipV="1">
                <a:off x="5067327" y="278576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 rot="11047278" flipH="1" flipV="1">
                <a:off x="7724146" y="959293"/>
                <a:ext cx="538764" cy="212346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 flipH="1">
                <a:off x="7484153" y="154628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2" name="Oval 11"/>
              <p:cNvSpPr>
                <a:spLocks noChangeArrowheads="1"/>
              </p:cNvSpPr>
              <p:nvPr/>
            </p:nvSpPr>
            <p:spPr bwMode="auto">
              <a:xfrm>
                <a:off x="7282729" y="1143183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93" name="Oval 12"/>
              <p:cNvSpPr>
                <a:spLocks noChangeArrowheads="1"/>
              </p:cNvSpPr>
              <p:nvPr/>
            </p:nvSpPr>
            <p:spPr bwMode="auto">
              <a:xfrm>
                <a:off x="7293037" y="290521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 rot="6215733" flipV="1">
                <a:off x="5949478" y="349273"/>
                <a:ext cx="455459" cy="226815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7387371" y="2049440"/>
                <a:ext cx="73548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 = 1</a:t>
                </a:r>
              </a:p>
            </p:txBody>
          </p:sp>
          <p:sp>
            <p:nvSpPr>
              <p:cNvPr id="79" name="Text Box 11"/>
              <p:cNvSpPr txBox="1">
                <a:spLocks noChangeArrowheads="1"/>
              </p:cNvSpPr>
              <p:nvPr/>
            </p:nvSpPr>
            <p:spPr bwMode="auto">
              <a:xfrm>
                <a:off x="5904698" y="2904733"/>
                <a:ext cx="816616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80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9448B1C-E2AB-E240-AFD6-2C3645BC7919}"/>
                </a:ext>
              </a:extLst>
            </p:cNvPr>
            <p:cNvSpPr/>
            <p:nvPr/>
          </p:nvSpPr>
          <p:spPr>
            <a:xfrm>
              <a:off x="4746538" y="5619173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d1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100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CA3462-9AB4-864F-9B36-F23F86BF67D0}"/>
                </a:ext>
              </a:extLst>
            </p:cNvPr>
            <p:cNvSpPr/>
            <p:nvPr/>
          </p:nvSpPr>
          <p:spPr>
            <a:xfrm>
              <a:off x="4165411" y="4191399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d2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2F9EA7-A59E-7E44-8DD7-D9D9EECE60A1}"/>
                </a:ext>
              </a:extLst>
            </p:cNvPr>
            <p:cNvSpPr/>
            <p:nvPr/>
          </p:nvSpPr>
          <p:spPr>
            <a:xfrm>
              <a:off x="5937427" y="6345743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d4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7A5DD37-8E8A-8419-6ECD-421289EE9C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987" y="21084"/>
                <a:ext cx="5381883" cy="66326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LAO</a:t>
                </a:r>
                <a:r>
                  <a:rPr lang="en-US" sz="1600" kern="0" baseline="30000" dirty="0"/>
                  <a:t>∗</a:t>
                </a:r>
                <a:r>
                  <a:rPr lang="en-US" sz="1600" kern="0" dirty="0"/>
                  <a:t> (Σ,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</a:t>
                </a:r>
                <a:r>
                  <a:rPr lang="en-US" sz="1600" i="1" kern="0" dirty="0"/>
                  <a:t>S</a:t>
                </a:r>
                <a:r>
                  <a:rPr lang="en-US" sz="1600" i="1" kern="0" baseline="-25000" dirty="0"/>
                  <a:t>g</a:t>
                </a:r>
                <a:r>
                  <a:rPr lang="en-US" sz="1600" kern="0" dirty="0"/>
                  <a:t>,</a:t>
                </a:r>
                <a:r>
                  <a:rPr lang="en-US" sz="1600" i="1" kern="0" dirty="0"/>
                  <a:t>V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)</a:t>
                </a:r>
              </a:p>
              <a:p>
                <a:pPr marL="236538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 </a:t>
                </a:r>
                <a:r>
                  <a:rPr lang="en-US" sz="1600" i="1" kern="0" dirty="0"/>
                  <a:t>π </a:t>
                </a:r>
                <a:r>
                  <a:rPr lang="en-US" sz="1600" kern="0" dirty="0"/>
                  <a:t>←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 </a:t>
                </a:r>
                <a:r>
                  <a:rPr lang="en-US" sz="1600" i="1" kern="0" dirty="0"/>
                  <a:t>Envelope </a:t>
                </a:r>
                <a:r>
                  <a:rPr lang="en-US" sz="1600" kern="0" dirty="0"/>
                  <a:t>← {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cs typeface="Times New Roman"/>
                  </a:rPr>
                  <a:t>V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) ←</a:t>
                </a:r>
                <a:r>
                  <a:rPr lang="en-US" sz="1600" i="1" kern="0" dirty="0">
                    <a:cs typeface="Times New Roman"/>
                  </a:rPr>
                  <a:t> V</a:t>
                </a:r>
                <a:r>
                  <a:rPr lang="en-US" sz="1600" kern="0" baseline="-25000" dirty="0">
                    <a:cs typeface="Times New Roman"/>
                  </a:rPr>
                  <a:t>0</a:t>
                </a:r>
                <a:r>
                  <a:rPr lang="en-US" sz="1600" kern="0" baseline="-25000" dirty="0"/>
                  <a:t> 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)</a:t>
                </a:r>
                <a:endParaRPr lang="en-US" sz="1600" kern="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/>
                  <a:t>while</a:t>
                </a:r>
                <a:r>
                  <a:rPr lang="en-US" sz="1600" kern="0" dirty="0"/>
                  <a:t> </a:t>
                </a:r>
                <a:r>
                  <a:rPr lang="en-US" sz="1600" i="1" kern="0" dirty="0"/>
                  <a:t>Fringe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,π)</a:t>
                </a:r>
                <a:r>
                  <a:rPr lang="en-US" sz="1600" i="1" kern="0" dirty="0"/>
                  <a:t> ≠</a:t>
                </a:r>
                <a:r>
                  <a:rPr lang="en-US" sz="1600" kern="0" dirty="0"/>
                  <a:t> ∅ </a:t>
                </a:r>
                <a:r>
                  <a:rPr lang="en-US" sz="1600" b="1" kern="0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select a state </a:t>
                </a:r>
                <a:r>
                  <a:rPr lang="en-US" sz="1600" i="1" kern="0" dirty="0"/>
                  <a:t>s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600" i="1" kern="0" dirty="0"/>
                  <a:t>Fringe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for all </a:t>
                </a:r>
                <a:r>
                  <a:rPr lang="en-US" sz="1600" i="1" kern="0" dirty="0"/>
                  <a:t>a</a:t>
                </a:r>
                <a:r>
                  <a:rPr lang="en-US" sz="1600" kern="0" dirty="0"/>
                  <a:t>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Applicable(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 and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</a:t>
                </a:r>
                <a:r>
                  <a:rPr lang="en-US" sz="1600" kern="0" dirty="0" err="1"/>
                  <a:t>γ</a:t>
                </a:r>
                <a:r>
                  <a:rPr lang="en-US" sz="1600" kern="0" dirty="0"/>
                  <a:t>(</a:t>
                </a:r>
                <a:r>
                  <a:rPr lang="en-US" sz="1600" i="1" kern="0" dirty="0" err="1"/>
                  <a:t>s</a:t>
                </a:r>
                <a:r>
                  <a:rPr lang="en-US" sz="1600" kern="0" dirty="0" err="1"/>
                  <a:t>,</a:t>
                </a:r>
                <a:r>
                  <a:rPr lang="en-US" sz="1600" i="1" kern="0" dirty="0" err="1"/>
                  <a:t>a</a:t>
                </a:r>
                <a:r>
                  <a:rPr lang="en-US" sz="1600" kern="0" dirty="0"/>
                  <a:t>) do</a:t>
                </a:r>
              </a:p>
              <a:p>
                <a:pPr marL="679450" lvl="3" indent="0" defTabSz="74453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if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 ∉</a:t>
                </a:r>
                <a:r>
                  <a:rPr lang="en-US" sz="1600" kern="0" baseline="-25000" dirty="0"/>
                  <a:t> </a:t>
                </a:r>
                <a:r>
                  <a:rPr lang="en-US" sz="1600" i="1" kern="0" dirty="0"/>
                  <a:t>Envelope</a:t>
                </a:r>
                <a:r>
                  <a:rPr lang="en-US" sz="1600" kern="0" dirty="0"/>
                  <a:t> then</a:t>
                </a:r>
              </a:p>
              <a:p>
                <a:pPr marL="911225" lvl="3" indent="0" defTabSz="74453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add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</a:t>
                </a:r>
                <a:r>
                  <a:rPr lang="en-US" sz="1600" i="1" kern="0" dirty="0"/>
                  <a:t> </a:t>
                </a:r>
                <a:r>
                  <a:rPr lang="en-US" sz="1600" kern="0" dirty="0"/>
                  <a:t>to </a:t>
                </a:r>
                <a:r>
                  <a:rPr lang="en-US" sz="1600" i="1" kern="0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/>
                  <a:t>V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′) ← </a:t>
                </a:r>
                <a:r>
                  <a:rPr lang="en-US" sz="1600" i="1" kern="0" dirty="0"/>
                  <a:t>V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′)</a:t>
                </a:r>
                <a:endParaRPr lang="en-US" sz="1600" i="1" kern="0" dirty="0"/>
              </a:p>
              <a:p>
                <a:pPr marL="454025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  <a:cs typeface="Calibri"/>
                  </a:rPr>
                  <a:t>LAO-Update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</a:p>
              <a:p>
                <a:pPr marL="227013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return π</a:t>
                </a:r>
                <a:br>
                  <a:rPr lang="en-US" sz="1600" kern="0" baseline="-25000" dirty="0"/>
                </a:br>
                <a:endParaRPr lang="en-US" sz="1600" kern="0" baseline="-25000" dirty="0"/>
              </a:p>
              <a:p>
                <a:pPr marL="0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LAO-Update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/>
                  <a:t>Z </a:t>
                </a:r>
                <a:r>
                  <a:rPr lang="en-US" sz="1600" kern="0" dirty="0"/>
                  <a:t>← {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}</a:t>
                </a:r>
                <a:r>
                  <a:rPr lang="en-US" sz="1600" kern="0" baseline="-25000" dirty="0"/>
                  <a:t>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sz="1600" kern="0" baseline="-25000" dirty="0"/>
                  <a:t> </a:t>
                </a:r>
                <a:r>
                  <a:rPr lang="el-GR" sz="1600" kern="0" dirty="0"/>
                  <a:t>{</a:t>
                </a:r>
                <a:r>
                  <a:rPr lang="el-GR" sz="1600" i="1" kern="0" dirty="0"/>
                  <a:t>s</a:t>
                </a:r>
                <a:r>
                  <a:rPr lang="el-GR" sz="1600" kern="0" dirty="0"/>
                  <a:t>′ </a:t>
                </a:r>
                <a:r>
                  <a:rPr lang="el-GR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</a:t>
                </a:r>
                <a:r>
                  <a:rPr lang="en-US" sz="1600" i="1" kern="0" dirty="0"/>
                  <a:t>Envelope </a:t>
                </a:r>
                <a:r>
                  <a:rPr lang="el-GR" sz="1600" kern="0" dirty="0"/>
                  <a:t>|</a:t>
                </a:r>
                <a:r>
                  <a:rPr lang="en-US" sz="1600" kern="0" dirty="0"/>
                  <a:t> </a:t>
                </a:r>
                <a:r>
                  <a:rPr lang="el-GR" sz="1600" i="1" kern="0" dirty="0"/>
                  <a:t>s</a:t>
                </a:r>
                <a:r>
                  <a:rPr lang="en-US" sz="1600" kern="0" dirty="0"/>
                  <a:t> </a:t>
                </a:r>
                <a:r>
                  <a:rPr lang="el-GR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600" i="1" kern="0"/>
                          <m:t>γ</m:t>
                        </m:r>
                      </m:e>
                    </m:acc>
                  </m:oMath>
                </a14:m>
                <a:r>
                  <a:rPr lang="el-GR" sz="1600" kern="0" dirty="0"/>
                  <a:t>(</a:t>
                </a:r>
                <a:r>
                  <a:rPr lang="el-GR" sz="1600" i="1" kern="0" dirty="0" err="1"/>
                  <a:t>s</a:t>
                </a:r>
                <a:r>
                  <a:rPr lang="el-GR" sz="1600" kern="0" dirty="0" err="1"/>
                  <a:t>′,</a:t>
                </a:r>
                <a:r>
                  <a:rPr lang="el-GR" sz="1600" i="1" kern="0" dirty="0" err="1"/>
                  <a:t>π</a:t>
                </a:r>
                <a:r>
                  <a:rPr lang="el-GR" sz="1600" kern="0" dirty="0"/>
                  <a:t>)}</a:t>
                </a:r>
                <a:endParaRPr lang="en-US" sz="1600" kern="0" dirty="0"/>
              </a:p>
              <a:p>
                <a:pPr marL="236538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/>
                  <a:t>until </a:t>
                </a:r>
                <a:r>
                  <a:rPr lang="en-US" sz="1600" kern="0" dirty="0"/>
                  <a:t>new states are added to </a:t>
                </a:r>
                <a:r>
                  <a:rPr lang="en-US" sz="1600" i="1" kern="0" dirty="0"/>
                  <a:t>Fringe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,π) or </a:t>
                </a:r>
                <a:r>
                  <a:rPr lang="en-US" sz="1600" i="1" kern="0" dirty="0"/>
                  <a:t>residual </a:t>
                </a:r>
                <a:r>
                  <a:rPr lang="en-US" sz="1600" kern="0" dirty="0"/>
                  <a:t>≤ </a:t>
                </a:r>
                <a:r>
                  <a:rPr lang="en-US" sz="1600" i="1" kern="0" dirty="0" err="1"/>
                  <a:t>η</a:t>
                </a:r>
                <a:r>
                  <a:rPr lang="en-US" sz="1600" b="1" kern="0" dirty="0" err="1"/>
                  <a:t> do</a:t>
                </a:r>
                <a:endParaRPr lang="en-US" sz="1600" kern="0" dirty="0"/>
              </a:p>
              <a:p>
                <a:pPr marL="581025" lvl="3" indent="-11588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/>
                  <a:t>for each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 ∈ </a:t>
                </a:r>
                <a:r>
                  <a:rPr lang="en-US" sz="1600" i="1" kern="0" dirty="0"/>
                  <a:t>Z</a:t>
                </a:r>
                <a:r>
                  <a:rPr lang="en-US" sz="1600" kern="0" dirty="0"/>
                  <a:t> </a:t>
                </a:r>
                <a:r>
                  <a:rPr lang="en-US" sz="1600" b="1" kern="0" dirty="0"/>
                  <a:t>do</a:t>
                </a:r>
              </a:p>
              <a:p>
                <a:pPr marL="922337" lvl="4" indent="-11588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Bellman-Update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  <a:endParaRPr lang="en-US" sz="1600" kern="0" baseline="-25000" dirty="0"/>
              </a:p>
              <a:p>
                <a:pPr marL="581025" lvl="3" indent="-115888">
                  <a:spcBef>
                    <a:spcPts val="0"/>
                  </a:spcBef>
                  <a:buFont typeface="System Font Regular"/>
                  <a:buNone/>
                </a:pPr>
                <a:endParaRPr lang="en-US" sz="1600" kern="0" baseline="-25000" dirty="0"/>
              </a:p>
              <a:p>
                <a:pPr marL="6349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Bellman-Update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>
                    <a:latin typeface="Times New Roman" charset="0"/>
                    <a:ea typeface="Times New Roman"/>
                  </a:rPr>
                  <a:t>for every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  <a:sym typeface="Symbol" charset="0"/>
                  </a:rPr>
                  <a:t> 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Applicable(</a:t>
                </a:r>
                <a:r>
                  <a:rPr lang="en-US" sz="1600" i="1" kern="0" dirty="0">
                    <a:latin typeface="Times New Roman" charset="0"/>
                    <a:ea typeface="Times New Roman"/>
                    <a:cs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) </a:t>
                </a:r>
                <a:r>
                  <a:rPr lang="en-US" sz="1600" b="1" kern="0" dirty="0">
                    <a:latin typeface="Times New Roman" charset="0"/>
                    <a:ea typeface="Times New Roman"/>
                    <a:cs typeface="Times New Roman"/>
                  </a:rPr>
                  <a:t>do</a:t>
                </a:r>
                <a:endParaRPr lang="en-US" sz="1600" b="1" kern="0" dirty="0">
                  <a:latin typeface="Times New Roman" charset="0"/>
                  <a:ea typeface="Times New Roman"/>
                </a:endParaRPr>
              </a:p>
              <a:p>
                <a:pPr marL="449263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latin typeface="Times New Roman" charset="0"/>
                    <a:ea typeface="Times New Roman"/>
                  </a:rPr>
                  <a:t>Q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/>
                  <a:t>←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  <a:sym typeface="Symbol" charset="0"/>
                  </a:rPr>
                  <a:t></a:t>
                </a:r>
                <a:r>
                  <a:rPr lang="en-US" sz="1600" i="1" kern="0" baseline="-2500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  <a:sym typeface="Symbol" charset="0"/>
                  </a:rPr>
                  <a:t>γ(</a:t>
                </a:r>
                <a:r>
                  <a:rPr lang="en-US" sz="1600" i="1" kern="0" baseline="-25000" dirty="0">
                    <a:latin typeface="Times New Roman" charset="0"/>
                    <a:ea typeface="Times New Roman"/>
                    <a:sym typeface="Symbol" charset="0"/>
                  </a:rPr>
                  <a:t>s,a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  <a:sym typeface="Symbol" charset="0"/>
                  </a:rPr>
                  <a:t>)</a:t>
                </a:r>
                <a:r>
                  <a:rPr lang="en-US" sz="1600" i="1" kern="0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P</a:t>
                </a:r>
                <a:r>
                  <a:rPr lang="en-US" sz="1600" kern="0" dirty="0" err="1">
                    <a:latin typeface="Times New Roman" charset="0"/>
                    <a:ea typeface="Times New Roman"/>
                  </a:rPr>
                  <a:t>r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  <a:sym typeface="Symbol" charset="0"/>
                  </a:rPr>
                  <a:t>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|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[cost(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s,a,s′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+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V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  <a:sym typeface="Symbol" charset="0"/>
                  </a:rPr>
                  <a:t>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)]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latin typeface="Times New Roman" charset="0"/>
                    <a:ea typeface="Times New Roman"/>
                  </a:rPr>
                  <a:t>V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kern="0" dirty="0"/>
                  <a:t>←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 err="1">
                    <a:latin typeface="Times New Roman" charset="0"/>
                    <a:ea typeface="Times New Roman"/>
                  </a:rPr>
                  <a:t>min</a:t>
                </a:r>
                <a:r>
                  <a:rPr lang="en-US" sz="1600" i="1" kern="0" baseline="-25000" dirty="0" err="1">
                    <a:latin typeface="Times New Roman" charset="0"/>
                    <a:ea typeface="Times New Roman"/>
                    <a:cs typeface="Times New Roman"/>
                  </a:rPr>
                  <a:t>a </a:t>
                </a:r>
                <a:r>
                  <a:rPr lang="en-US" sz="1600" i="1" kern="0" dirty="0">
                    <a:latin typeface="Times New Roman" charset="0"/>
                    <a:ea typeface="Times New Roman"/>
                    <a:cs typeface="Times New Roman"/>
                  </a:rPr>
                  <a:t>Q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(</a:t>
                </a:r>
                <a:r>
                  <a:rPr lang="en-US" sz="1600" i="1" kern="0" dirty="0" err="1">
                    <a:latin typeface="Times New Roman" charset="0"/>
                    <a:ea typeface="Times New Roman"/>
                    <a:cs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)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latin typeface="Times New Roman" charset="0"/>
                    <a:ea typeface="Times New Roman"/>
                  </a:rPr>
                  <a:t>π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kern="0" dirty="0"/>
                  <a:t>←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 err="1">
                    <a:latin typeface="Times New Roman" charset="0"/>
                    <a:ea typeface="Times New Roman"/>
                  </a:rPr>
                  <a:t>argmin</a:t>
                </a:r>
                <a:r>
                  <a:rPr lang="en-US" sz="1600" i="1" kern="0" baseline="-25000" dirty="0" err="1">
                    <a:latin typeface="Times New Roman" charset="0"/>
                    <a:ea typeface="Times New Roman"/>
                    <a:cs typeface="Times New Roman"/>
                  </a:rPr>
                  <a:t>a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  <a:cs typeface="Times New Roman"/>
                  </a:rPr>
                  <a:t>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Q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7A5DD37-8E8A-8419-6ECD-421289EE9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87" y="21084"/>
                <a:ext cx="5381883" cy="6632637"/>
              </a:xfrm>
              <a:prstGeom prst="rect">
                <a:avLst/>
              </a:prstGeom>
              <a:blipFill>
                <a:blip r:embed="rId3"/>
                <a:stretch>
                  <a:fillRect l="-706" t="-1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>
            <a:extLst>
              <a:ext uri="{FF2B5EF4-FFF2-40B4-BE49-F238E27FC236}">
                <a16:creationId xmlns:a16="http://schemas.microsoft.com/office/drawing/2014/main" id="{F88BD06A-C6AC-B4B8-6E8D-8C3547F6A450}"/>
              </a:ext>
            </a:extLst>
          </p:cNvPr>
          <p:cNvSpPr/>
          <p:nvPr/>
        </p:nvSpPr>
        <p:spPr>
          <a:xfrm>
            <a:off x="5802184" y="3570323"/>
            <a:ext cx="515432" cy="517967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52E6E6-3E52-E0E5-ACA0-18D0D44E5E12}"/>
              </a:ext>
            </a:extLst>
          </p:cNvPr>
          <p:cNvSpPr/>
          <p:nvPr/>
        </p:nvSpPr>
        <p:spPr>
          <a:xfrm>
            <a:off x="6221610" y="361340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 Iteration 1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735279-9E04-2CBA-497F-D5C8E71DE46C}"/>
              </a:ext>
            </a:extLst>
          </p:cNvPr>
          <p:cNvSpPr/>
          <p:nvPr/>
        </p:nvSpPr>
        <p:spPr>
          <a:xfrm>
            <a:off x="4017737" y="554765"/>
            <a:ext cx="2446504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1700" i="1" dirty="0">
                <a:latin typeface="Times New Roman" charset="0"/>
              </a:rPr>
              <a:t>η</a:t>
            </a:r>
            <a:r>
              <a:rPr lang="en-US" sz="1700" i="1" baseline="-25000" dirty="0">
                <a:latin typeface="Times New Roman" charset="0"/>
              </a:rPr>
              <a:t> </a:t>
            </a:r>
            <a:r>
              <a:rPr lang="en-US" sz="1700" dirty="0">
                <a:latin typeface="Times New Roman" charset="0"/>
                <a:ea typeface="Times New Roman"/>
              </a:rPr>
              <a:t>=</a:t>
            </a:r>
            <a:r>
              <a:rPr lang="en-US" sz="1700" baseline="-25000" dirty="0">
                <a:latin typeface="Times New Roman" charset="0"/>
                <a:ea typeface="Times New Roman"/>
              </a:rPr>
              <a:t> </a:t>
            </a:r>
            <a:r>
              <a:rPr lang="en-US" sz="1700" dirty="0">
                <a:latin typeface="Times New Roman" charset="0"/>
                <a:ea typeface="Times New Roman"/>
              </a:rPr>
              <a:t>0.25; 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baseline="-25000" dirty="0">
                <a:latin typeface="Times New Roman" charset="0"/>
                <a:cs typeface="Times New Roman"/>
              </a:rPr>
              <a:t>0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  <a:r>
              <a:rPr lang="en-US" sz="1700" dirty="0">
                <a:latin typeface="Times New Roman" charset="0"/>
                <a:cs typeface="Times New Roman"/>
              </a:rPr>
              <a:t>)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=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0 for all 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98181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0D625-E4FD-FC43-9DA6-90824FA300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08341" y="135560"/>
            <a:ext cx="4363694" cy="6599242"/>
          </a:xfrm>
        </p:spPr>
        <p:txBody>
          <a:bodyPr wrap="none" rIns="0">
            <a:spAutoFit/>
          </a:bodyPr>
          <a:lstStyle/>
          <a:p>
            <a:pPr>
              <a:spcBef>
                <a:spcPts val="300"/>
              </a:spcBef>
              <a:buFont typeface="Zapf Dingbats" charset="0"/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Iteration 2:</a:t>
            </a: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π = {(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d1,m12</a:t>
            </a:r>
            <a:r>
              <a:rPr lang="en-US" sz="1600" dirty="0">
                <a:latin typeface="Times New Roman" charset="0"/>
                <a:cs typeface="Times New Roman"/>
              </a:rPr>
              <a:t>)}, so </a:t>
            </a:r>
            <a:r>
              <a:rPr lang="en-US" sz="1600" i="1" dirty="0"/>
              <a:t>Fringe</a:t>
            </a:r>
            <a:r>
              <a:rPr lang="en-US" sz="1600" dirty="0"/>
              <a:t>(</a:t>
            </a:r>
            <a:r>
              <a:rPr lang="en-US" sz="1600" i="1" dirty="0"/>
              <a:t>s</a:t>
            </a:r>
            <a:r>
              <a:rPr lang="en-US" sz="1600" baseline="-25000" dirty="0"/>
              <a:t>0</a:t>
            </a:r>
            <a:r>
              <a:rPr lang="en-US" sz="1600" dirty="0"/>
              <a:t>,π) = {</a:t>
            </a:r>
            <a:r>
              <a:rPr lang="en-US" sz="1600" dirty="0">
                <a:latin typeface="Calibri" panose="020F0502020204030204" pitchFamily="34" charset="0"/>
              </a:rPr>
              <a:t>d2</a:t>
            </a:r>
            <a:r>
              <a:rPr lang="en-US" sz="1600" dirty="0"/>
              <a:t>}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select </a:t>
            </a:r>
            <a:r>
              <a:rPr lang="en-US" sz="1600" i="1" dirty="0"/>
              <a:t>s</a:t>
            </a:r>
            <a:r>
              <a:rPr lang="en-US" sz="1600" dirty="0"/>
              <a:t> = </a:t>
            </a:r>
            <a:r>
              <a:rPr lang="en-US" sz="1600" dirty="0">
                <a:latin typeface="Calibri" charset="0"/>
                <a:cs typeface="Times New Roman"/>
              </a:rPr>
              <a:t>d2</a:t>
            </a:r>
            <a:r>
              <a:rPr lang="en-US" sz="1600" dirty="0">
                <a:latin typeface="Times New Roman" charset="0"/>
                <a:cs typeface="Times New Roman"/>
              </a:rPr>
              <a:t>; Applicable(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d2</a:t>
            </a:r>
            <a:r>
              <a:rPr lang="en-US" sz="1600" dirty="0">
                <a:latin typeface="Times New Roman" charset="0"/>
                <a:cs typeface="Times New Roman"/>
              </a:rPr>
              <a:t>) = {</a:t>
            </a:r>
            <a:r>
              <a:rPr lang="en-US" sz="1600" dirty="0">
                <a:latin typeface="Calibri" charset="0"/>
                <a:cs typeface="Times New Roman"/>
              </a:rPr>
              <a:t>m21, m23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}</a:t>
            </a: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add </a:t>
            </a:r>
            <a:r>
              <a:rPr lang="en-US" sz="1600" dirty="0">
                <a:latin typeface="Calibri" charset="0"/>
                <a:cs typeface="Times New Roman"/>
              </a:rPr>
              <a:t>d3, d5 </a:t>
            </a:r>
            <a:r>
              <a:rPr lang="en-US" sz="1600" dirty="0">
                <a:latin typeface="Times New Roman" charset="0"/>
                <a:cs typeface="Times New Roman"/>
              </a:rPr>
              <a:t>to </a:t>
            </a:r>
            <a:r>
              <a:rPr lang="en-US" sz="1600" i="1" dirty="0">
                <a:latin typeface="Times New Roman" charset="0"/>
                <a:cs typeface="Times New Roman"/>
              </a:rPr>
              <a:t>Envelope</a:t>
            </a:r>
            <a:r>
              <a:rPr lang="en-US" sz="1600" dirty="0">
                <a:latin typeface="Times New Roman" charset="0"/>
                <a:cs typeface="Times New Roman"/>
              </a:rPr>
              <a:t>; </a:t>
            </a: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d3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) = </a:t>
            </a: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d5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) = 0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Call </a:t>
            </a:r>
            <a:r>
              <a:rPr lang="en-US" sz="1600" dirty="0">
                <a:latin typeface="Calibri" charset="0"/>
                <a:cs typeface="Times New Roman"/>
              </a:rPr>
              <a:t>LAO-Update(d2)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Z</a:t>
            </a:r>
            <a:r>
              <a:rPr lang="en-US" sz="1600" dirty="0">
                <a:latin typeface="Times New Roman" charset="0"/>
                <a:cs typeface="Times New Roman"/>
              </a:rPr>
              <a:t> = {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d2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} ∪ {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}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loop iteration 1: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  call 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Bellman-update(d1):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/>
              </a:rPr>
              <a:t>old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= 100</a:t>
            </a:r>
            <a:endParaRPr lang="en-US" sz="1600" i="1" dirty="0">
              <a:latin typeface="Times New Roman" panose="02020603050405020304" pitchFamily="18" charset="0"/>
              <a:cs typeface="Times New Roman"/>
            </a:endParaRP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is-IS" sz="1600" dirty="0">
                <a:latin typeface="Calibri" charset="0"/>
                <a:cs typeface="Times New Roman"/>
              </a:rPr>
              <a:t>m12</a:t>
            </a:r>
            <a:r>
              <a:rPr lang="en-US" sz="1600" dirty="0">
                <a:latin typeface="Times New Roman" charset="0"/>
                <a:cs typeface="Times New Roman"/>
              </a:rPr>
              <a:t>) = 100 + 0 = 100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en-US" sz="1600" dirty="0">
                <a:latin typeface="Calibri" charset="0"/>
                <a:cs typeface="Times New Roman"/>
              </a:rPr>
              <a:t>m14</a:t>
            </a:r>
            <a:r>
              <a:rPr lang="en-US" sz="1600" dirty="0">
                <a:latin typeface="Times New Roman" charset="0"/>
                <a:cs typeface="Times New Roman"/>
              </a:rPr>
              <a:t>) = 80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mr-IN" sz="1600" dirty="0">
                <a:latin typeface="Times New Roman" charset="0"/>
                <a:cs typeface="Times New Roman"/>
              </a:rPr>
              <a:t>½(</a:t>
            </a:r>
            <a:r>
              <a:rPr lang="en-US" sz="1600" dirty="0">
                <a:latin typeface="Times New Roman" charset="0"/>
                <a:cs typeface="Times New Roman"/>
              </a:rPr>
              <a:t>8</a:t>
            </a:r>
            <a:r>
              <a:rPr lang="mr-IN" sz="1600" dirty="0">
                <a:latin typeface="Times New Roman" charset="0"/>
                <a:cs typeface="Times New Roman"/>
              </a:rPr>
              <a:t>0)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mr-IN" sz="1600" dirty="0">
                <a:latin typeface="Times New Roman" charset="0"/>
                <a:cs typeface="Times New Roman"/>
              </a:rPr>
              <a:t>½(0)</a:t>
            </a:r>
            <a:r>
              <a:rPr lang="en-US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=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120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100; </a:t>
            </a:r>
            <a:r>
              <a:rPr lang="en-US" sz="1600" i="1" dirty="0">
                <a:latin typeface="Times New Roman" charset="0"/>
                <a:cs typeface="Times New Roman"/>
              </a:rPr>
              <a:t>π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) = </a:t>
            </a:r>
            <a:r>
              <a:rPr lang="en-US" sz="1600" dirty="0">
                <a:latin typeface="Calibri" charset="0"/>
                <a:cs typeface="Times New Roman"/>
              </a:rPr>
              <a:t>m12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return</a:t>
            </a:r>
            <a:r>
              <a:rPr lang="en-US" sz="1600" dirty="0">
                <a:latin typeface="Times New Roman" charset="0"/>
                <a:cs typeface="Times New Roman"/>
              </a:rPr>
              <a:t> |100 – 100| = 0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  call 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Bellman-update(d2):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/>
              </a:rPr>
              <a:t>v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/>
              </a:rPr>
              <a:t>old</a:t>
            </a:r>
            <a:r>
              <a:rPr lang="en-US" sz="1600" dirty="0">
                <a:latin typeface="Times New Roman" panose="02020603050405020304" pitchFamily="18" charset="0"/>
                <a:cs typeface="Times New Roman"/>
              </a:rPr>
              <a:t> = 0</a:t>
            </a:r>
            <a:endParaRPr lang="en-US" sz="1600" i="1" dirty="0">
              <a:latin typeface="Times New Roman" panose="02020603050405020304" pitchFamily="18" charset="0"/>
              <a:cs typeface="Times New Roman"/>
            </a:endParaRP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d2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is-IS" sz="1600" dirty="0">
                <a:latin typeface="Calibri" charset="0"/>
                <a:cs typeface="Times New Roman"/>
              </a:rPr>
              <a:t>m21</a:t>
            </a:r>
            <a:r>
              <a:rPr lang="en-US" sz="1600" dirty="0">
                <a:latin typeface="Times New Roman" charset="0"/>
                <a:cs typeface="Times New Roman"/>
              </a:rPr>
              <a:t>) = 100 + 100 = 200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Q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/>
              </a:rPr>
              <a:t>d1</a:t>
            </a:r>
            <a:r>
              <a:rPr lang="en-US" sz="1600" dirty="0">
                <a:latin typeface="Times New Roman" charset="0"/>
                <a:cs typeface="Times New Roman"/>
              </a:rPr>
              <a:t>,</a:t>
            </a:r>
            <a:r>
              <a:rPr lang="en-US" sz="1600" dirty="0">
                <a:latin typeface="Calibri" charset="0"/>
                <a:cs typeface="Times New Roman"/>
              </a:rPr>
              <a:t>m23</a:t>
            </a:r>
            <a:r>
              <a:rPr lang="en-US" sz="1600" dirty="0">
                <a:latin typeface="Times New Roman" charset="0"/>
                <a:cs typeface="Times New Roman"/>
              </a:rPr>
              <a:t>) = 1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(.8</a:t>
            </a:r>
            <a:r>
              <a:rPr lang="mr-IN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Times New Roman" charset="0"/>
                <a:cs typeface="Times New Roman"/>
              </a:rPr>
              <a:t>0</a:t>
            </a:r>
            <a:r>
              <a:rPr lang="mr-IN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+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.2</a:t>
            </a:r>
            <a:r>
              <a:rPr lang="mr-IN" sz="1600" dirty="0">
                <a:latin typeface="Times New Roman" charset="0"/>
                <a:cs typeface="Times New Roman"/>
              </a:rPr>
              <a:t>(0)</a:t>
            </a:r>
            <a:r>
              <a:rPr lang="en-US" sz="1600" dirty="0">
                <a:latin typeface="Times New Roman" charset="0"/>
                <a:cs typeface="Times New Roman"/>
              </a:rPr>
              <a:t>)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=</a:t>
            </a:r>
            <a:r>
              <a:rPr lang="en-US" sz="1600" baseline="-25000" dirty="0">
                <a:latin typeface="Times New Roman" charset="0"/>
                <a:cs typeface="Times New Roman"/>
              </a:rPr>
              <a:t> </a:t>
            </a:r>
            <a:r>
              <a:rPr lang="en-US" sz="1600" dirty="0">
                <a:latin typeface="Times New Roman" charset="0"/>
                <a:cs typeface="Times New Roman"/>
              </a:rPr>
              <a:t>1</a:t>
            </a:r>
          </a:p>
          <a:p>
            <a:pPr lvl="3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V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d2</a:t>
            </a:r>
            <a:r>
              <a:rPr lang="en-US" sz="1600" dirty="0">
                <a:latin typeface="Times New Roman" charset="0"/>
                <a:cs typeface="Times New Roman"/>
              </a:rPr>
              <a:t>) = 1; </a:t>
            </a:r>
            <a:r>
              <a:rPr lang="en-US" sz="1600" i="1" dirty="0">
                <a:latin typeface="Times New Roman" charset="0"/>
                <a:cs typeface="Times New Roman"/>
              </a:rPr>
              <a:t>π</a:t>
            </a:r>
            <a:r>
              <a:rPr lang="en-US" sz="1600" dirty="0">
                <a:latin typeface="Times New Roman" charset="0"/>
                <a:cs typeface="Times New Roman"/>
              </a:rPr>
              <a:t>(</a:t>
            </a:r>
            <a:r>
              <a:rPr lang="en-US" sz="1600" dirty="0">
                <a:latin typeface="Calibri" charset="0"/>
                <a:cs typeface="Times New Roman"/>
              </a:rPr>
              <a:t>d2</a:t>
            </a:r>
            <a:r>
              <a:rPr lang="en-US" sz="1600" dirty="0">
                <a:latin typeface="Times New Roman" charset="0"/>
                <a:cs typeface="Times New Roman"/>
              </a:rPr>
              <a:t>) = </a:t>
            </a:r>
            <a:r>
              <a:rPr lang="en-US" sz="1600" dirty="0">
                <a:latin typeface="Calibri" charset="0"/>
                <a:cs typeface="Times New Roman"/>
              </a:rPr>
              <a:t>m23</a:t>
            </a:r>
            <a:endParaRPr lang="en-US" sz="1600" dirty="0">
              <a:latin typeface="Times New Roman" charset="0"/>
              <a:cs typeface="Times New Roman"/>
            </a:endParaRPr>
          </a:p>
          <a:p>
            <a:pPr lvl="2">
              <a:spcBef>
                <a:spcPts val="300"/>
              </a:spcBef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   r</a:t>
            </a:r>
            <a:r>
              <a:rPr lang="en-US" sz="1600" dirty="0">
                <a:latin typeface="Times New Roman" charset="0"/>
                <a:cs typeface="Times New Roman"/>
              </a:rPr>
              <a:t> = max(|1 – 0|) = 1</a:t>
            </a: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states </a:t>
            </a: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d3,d5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600" i="1" dirty="0"/>
              <a:t>Fringe</a:t>
            </a:r>
            <a:r>
              <a:rPr lang="en-US" sz="1600" dirty="0"/>
              <a:t>(</a:t>
            </a:r>
            <a:r>
              <a:rPr lang="en-US" sz="1600" i="1" dirty="0"/>
              <a:t>s</a:t>
            </a:r>
            <a:r>
              <a:rPr lang="en-US" sz="1600" baseline="-25000" dirty="0"/>
              <a:t>0</a:t>
            </a:r>
            <a:r>
              <a:rPr lang="en-US" sz="1600" dirty="0"/>
              <a:t>,π)</a:t>
            </a:r>
            <a:endParaRPr lang="en-US" sz="1600" dirty="0">
              <a:latin typeface="Times New Roman" panose="02020603050405020304" pitchFamily="18" charset="0"/>
            </a:endParaRPr>
          </a:p>
          <a:p>
            <a:pPr lvl="2">
              <a:spcBef>
                <a:spcPts val="300"/>
              </a:spcBef>
              <a:buNone/>
            </a:pPr>
            <a:r>
              <a:rPr lang="en-US" sz="1600" dirty="0">
                <a:latin typeface="Calibri" panose="020F0502020204030204" pitchFamily="34" charset="0"/>
              </a:rPr>
              <a:t>LAO-Update </a:t>
            </a:r>
            <a:r>
              <a:rPr lang="en-US" sz="1600" dirty="0"/>
              <a:t>returns</a:t>
            </a:r>
            <a:endParaRPr lang="en-US" sz="1600" baseline="-25000" dirty="0"/>
          </a:p>
          <a:p>
            <a:pPr>
              <a:spcBef>
                <a:spcPts val="300"/>
              </a:spcBef>
              <a:buFont typeface="Zapf Dingbats" charset="0"/>
              <a:buNone/>
            </a:pPr>
            <a:r>
              <a:rPr lang="en-US" sz="1600" i="1" dirty="0">
                <a:latin typeface="Times New Roman" charset="0"/>
                <a:cs typeface="Times New Roman"/>
              </a:rPr>
              <a:t>      After more iterations, 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LAO*</a:t>
            </a:r>
            <a:r>
              <a:rPr lang="en-US" sz="1600" i="1" dirty="0">
                <a:latin typeface="Times New Roman" charset="0"/>
                <a:cs typeface="Times New Roman"/>
              </a:rPr>
              <a:t> eventually returns</a:t>
            </a:r>
          </a:p>
          <a:p>
            <a:pPr lvl="1">
              <a:spcBef>
                <a:spcPts val="300"/>
              </a:spcBef>
              <a:buNone/>
            </a:pPr>
            <a:r>
              <a:rPr lang="en-US" sz="1600" dirty="0">
                <a:latin typeface="Times New Roman" charset="0"/>
                <a:cs typeface="Times New Roman"/>
              </a:rPr>
              <a:t> π = {</a:t>
            </a:r>
            <a:r>
              <a:rPr lang="en-US" sz="1600" dirty="0">
                <a:latin typeface="Calibri" panose="020F0502020204030204" pitchFamily="34" charset="0"/>
                <a:cs typeface="Times New Roman"/>
              </a:rPr>
              <a:t>(d1,m12),(d2,m23),(d3,m34),(d5,m54)</a:t>
            </a:r>
            <a:r>
              <a:rPr lang="en-US" sz="1600" dirty="0">
                <a:latin typeface="Times New Roman" charset="0"/>
                <a:cs typeface="Times New Roman"/>
              </a:rPr>
              <a:t>}</a:t>
            </a:r>
            <a:endParaRPr lang="en-US" sz="1600" dirty="0"/>
          </a:p>
        </p:txBody>
      </p:sp>
      <p:sp>
        <p:nvSpPr>
          <p:cNvPr id="150" name="Title 3">
            <a:extLst>
              <a:ext uri="{FF2B5EF4-FFF2-40B4-BE49-F238E27FC236}">
                <a16:creationId xmlns:a16="http://schemas.microsoft.com/office/drawing/2014/main" id="{14EC012D-03FF-3C20-7E00-062DDB49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31" y="86400"/>
            <a:ext cx="4960171" cy="474680"/>
          </a:xfrm>
        </p:spPr>
        <p:txBody>
          <a:bodyPr/>
          <a:lstStyle/>
          <a:p>
            <a:r>
              <a:rPr lang="en-US" dirty="0">
                <a:cs typeface="Times New Roman"/>
              </a:rPr>
              <a:t>Example 2 continued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B2660A4-EE3F-540C-9566-3A86710CB14A}"/>
              </a:ext>
            </a:extLst>
          </p:cNvPr>
          <p:cNvGrpSpPr/>
          <p:nvPr/>
        </p:nvGrpSpPr>
        <p:grpSpPr>
          <a:xfrm>
            <a:off x="4020664" y="985069"/>
            <a:ext cx="4010947" cy="2633247"/>
            <a:chOff x="3733276" y="4081828"/>
            <a:chExt cx="4010947" cy="263324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D3DA79AC-92EC-7365-C954-FA1643A069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33276" y="4081828"/>
              <a:ext cx="4010947" cy="2624216"/>
              <a:chOff x="3722217" y="433601"/>
              <a:chExt cx="5075241" cy="3320539"/>
            </a:xfrm>
          </p:grpSpPr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3E9C8A65-5589-429F-69D4-94136041C5F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6105817" y="-616125"/>
                <a:ext cx="774470" cy="287392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8" name="Text Box 11">
                <a:extLst>
                  <a:ext uri="{FF2B5EF4-FFF2-40B4-BE49-F238E27FC236}">
                    <a16:creationId xmlns:a16="http://schemas.microsoft.com/office/drawing/2014/main" id="{2082EE16-50FF-C351-9F9E-30E7577A5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7621" y="2857276"/>
                <a:ext cx="989837" cy="700999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br>
                  <a:rPr lang="en-US" sz="1800" dirty="0">
                    <a:latin typeface="Calibri"/>
                    <a:ea typeface="Times New Roman"/>
                    <a:cs typeface="Times New Roman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Freeform 37">
                <a:extLst>
                  <a:ext uri="{FF2B5EF4-FFF2-40B4-BE49-F238E27FC236}">
                    <a16:creationId xmlns:a16="http://schemas.microsoft.com/office/drawing/2014/main" id="{675CA3FA-BDFF-AC53-27C1-FC80424C0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405" y="1087210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Freeform 38">
                <a:extLst>
                  <a:ext uri="{FF2B5EF4-FFF2-40B4-BE49-F238E27FC236}">
                    <a16:creationId xmlns:a16="http://schemas.microsoft.com/office/drawing/2014/main" id="{732DA6AE-3A09-2D9A-D1FB-98EADD8E6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4665" y="830703"/>
                <a:ext cx="1804530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2417414D-F950-B738-545B-88A3D312AFCE}"/>
                  </a:ext>
                </a:extLst>
              </p:cNvPr>
              <p:cNvSpPr/>
              <p:nvPr/>
            </p:nvSpPr>
            <p:spPr bwMode="auto">
              <a:xfrm>
                <a:off x="6591961" y="991960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Freeform 40">
                <a:extLst>
                  <a:ext uri="{FF2B5EF4-FFF2-40B4-BE49-F238E27FC236}">
                    <a16:creationId xmlns:a16="http://schemas.microsoft.com/office/drawing/2014/main" id="{D8212EA9-25C9-E8D6-E11D-2FDBBDF018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7331753" y="160717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6A0E5420-8626-DFD4-D870-79DD5A217EDA}"/>
                  </a:ext>
                </a:extLst>
              </p:cNvPr>
              <p:cNvSpPr>
                <a:spLocks/>
              </p:cNvSpPr>
              <p:nvPr/>
            </p:nvSpPr>
            <p:spPr bwMode="auto">
              <a:xfrm rot="462874" flipH="1" flipV="1">
                <a:off x="7721774" y="921335"/>
                <a:ext cx="235969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id="{CC0608BF-5B83-1EA3-4803-A0F8B04DA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321" y="1424410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rgbClr val="20995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5" name="Oval 11">
                <a:extLst>
                  <a:ext uri="{FF2B5EF4-FFF2-40B4-BE49-F238E27FC236}">
                    <a16:creationId xmlns:a16="http://schemas.microsoft.com/office/drawing/2014/main" id="{E8E682D7-4804-D1A2-AEA4-17ECF3BD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821" y="97690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Freeform 18">
                <a:extLst>
                  <a:ext uri="{FF2B5EF4-FFF2-40B4-BE49-F238E27FC236}">
                    <a16:creationId xmlns:a16="http://schemas.microsoft.com/office/drawing/2014/main" id="{9EE52EDA-3E50-C47E-ADD0-D8204C62026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5031257" y="309872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7" name="Oval 11">
                <a:extLst>
                  <a:ext uri="{FF2B5EF4-FFF2-40B4-BE49-F238E27FC236}">
                    <a16:creationId xmlns:a16="http://schemas.microsoft.com/office/drawing/2014/main" id="{77842476-4816-B7CE-184A-626942651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2846" y="507152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28" name="Text Box 11">
                <a:extLst>
                  <a:ext uri="{FF2B5EF4-FFF2-40B4-BE49-F238E27FC236}">
                    <a16:creationId xmlns:a16="http://schemas.microsoft.com/office/drawing/2014/main" id="{E96139A3-2E5B-940F-4A89-38C5C9161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0609" y="699940"/>
                <a:ext cx="551713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9" name="Text Box 11">
                <a:extLst>
                  <a:ext uri="{FF2B5EF4-FFF2-40B4-BE49-F238E27FC236}">
                    <a16:creationId xmlns:a16="http://schemas.microsoft.com/office/drawing/2014/main" id="{140954B1-1622-C25E-309B-C54E45A8C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4973" y="1929519"/>
                <a:ext cx="84785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130" name="Text Box 11">
                <a:extLst>
                  <a:ext uri="{FF2B5EF4-FFF2-40B4-BE49-F238E27FC236}">
                    <a16:creationId xmlns:a16="http://schemas.microsoft.com/office/drawing/2014/main" id="{2FD9C41E-714A-EB1F-E347-9B26E87DF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40832" y="669957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31" name="Text Box 11">
                <a:extLst>
                  <a:ext uri="{FF2B5EF4-FFF2-40B4-BE49-F238E27FC236}">
                    <a16:creationId xmlns:a16="http://schemas.microsoft.com/office/drawing/2014/main" id="{1C7C243E-D90A-FA09-51EB-57DC82B9A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8623" y="1186793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32" name="Text Box 11">
                <a:extLst>
                  <a:ext uri="{FF2B5EF4-FFF2-40B4-BE49-F238E27FC236}">
                    <a16:creationId xmlns:a16="http://schemas.microsoft.com/office/drawing/2014/main" id="{1231AFB1-7D85-8E8A-AA33-D929D609E4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8446" y="3246613"/>
                <a:ext cx="369161" cy="3504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F76F3469-6966-269F-58CC-2011DEB3A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9568" y="3403641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34" name="Oval 12">
                <a:extLst>
                  <a:ext uri="{FF2B5EF4-FFF2-40B4-BE49-F238E27FC236}">
                    <a16:creationId xmlns:a16="http://schemas.microsoft.com/office/drawing/2014/main" id="{2E2E3D9E-1332-E125-5440-B5A2F90B9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821" y="279601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35" name="Text Box 13">
                <a:extLst>
                  <a:ext uri="{FF2B5EF4-FFF2-40B4-BE49-F238E27FC236}">
                    <a16:creationId xmlns:a16="http://schemas.microsoft.com/office/drawing/2014/main" id="{95B52D11-CD12-23B8-329E-4C8BD1328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2217" y="2685767"/>
                <a:ext cx="782945" cy="700999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6" name="Freeform 6">
                <a:extLst>
                  <a:ext uri="{FF2B5EF4-FFF2-40B4-BE49-F238E27FC236}">
                    <a16:creationId xmlns:a16="http://schemas.microsoft.com/office/drawing/2014/main" id="{932BD314-3D93-9B55-15B7-46D6F5F6E4F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4926992" y="1431385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37" name="Curved Connector 136">
                <a:extLst>
                  <a:ext uri="{FF2B5EF4-FFF2-40B4-BE49-F238E27FC236}">
                    <a16:creationId xmlns:a16="http://schemas.microsoft.com/office/drawing/2014/main" id="{8935ED2D-2EFD-01AE-E5AE-89939B5882D9}"/>
                  </a:ext>
                </a:extLst>
              </p:cNvPr>
              <p:cNvCxnSpPr>
                <a:stCxn id="134" idx="6"/>
                <a:endCxn id="134" idx="4"/>
              </p:cNvCxnSpPr>
              <p:nvPr/>
            </p:nvCxnSpPr>
            <p:spPr>
              <a:xfrm flipH="1">
                <a:off x="4853421" y="302461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Arc 137">
                <a:extLst>
                  <a:ext uri="{FF2B5EF4-FFF2-40B4-BE49-F238E27FC236}">
                    <a16:creationId xmlns:a16="http://schemas.microsoft.com/office/drawing/2014/main" id="{0375F1EF-E8E6-F738-509B-07307340923A}"/>
                  </a:ext>
                </a:extLst>
              </p:cNvPr>
              <p:cNvSpPr/>
              <p:nvPr/>
            </p:nvSpPr>
            <p:spPr bwMode="auto">
              <a:xfrm rot="356928">
                <a:off x="5090361" y="2928908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9" name="Freeform 18">
                <a:extLst>
                  <a:ext uri="{FF2B5EF4-FFF2-40B4-BE49-F238E27FC236}">
                    <a16:creationId xmlns:a16="http://schemas.microsoft.com/office/drawing/2014/main" id="{07680AEA-0AAE-4F0C-F44B-7B754B97241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5067327" y="278576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0" name="Freeform 31">
                <a:extLst>
                  <a:ext uri="{FF2B5EF4-FFF2-40B4-BE49-F238E27FC236}">
                    <a16:creationId xmlns:a16="http://schemas.microsoft.com/office/drawing/2014/main" id="{49BCEB04-26BC-2C20-7E7D-F3C2E0FD29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7278" flipH="1" flipV="1">
                <a:off x="7724146" y="959293"/>
                <a:ext cx="538764" cy="212346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1" name="Freeform 40">
                <a:extLst>
                  <a:ext uri="{FF2B5EF4-FFF2-40B4-BE49-F238E27FC236}">
                    <a16:creationId xmlns:a16="http://schemas.microsoft.com/office/drawing/2014/main" id="{686425E4-552B-0DE0-C62B-83E4CAA35A4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7484153" y="154628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2" name="Oval 11">
                <a:extLst>
                  <a:ext uri="{FF2B5EF4-FFF2-40B4-BE49-F238E27FC236}">
                    <a16:creationId xmlns:a16="http://schemas.microsoft.com/office/drawing/2014/main" id="{0BC419A3-35EB-A5DD-E0D8-95634E3E6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2729" y="1143183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43" name="Oval 12">
                <a:extLst>
                  <a:ext uri="{FF2B5EF4-FFF2-40B4-BE49-F238E27FC236}">
                    <a16:creationId xmlns:a16="http://schemas.microsoft.com/office/drawing/2014/main" id="{540A6B51-F97E-4862-AB2C-99CB401E59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3037" y="290521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44" name="Freeform 31">
                <a:extLst>
                  <a:ext uri="{FF2B5EF4-FFF2-40B4-BE49-F238E27FC236}">
                    <a16:creationId xmlns:a16="http://schemas.microsoft.com/office/drawing/2014/main" id="{9F2222CE-5B8E-FD8B-CCD3-F39A2F400889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49478" y="349273"/>
                <a:ext cx="455459" cy="226815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5" name="Text Box 11">
                <a:extLst>
                  <a:ext uri="{FF2B5EF4-FFF2-40B4-BE49-F238E27FC236}">
                    <a16:creationId xmlns:a16="http://schemas.microsoft.com/office/drawing/2014/main" id="{EC3626DA-B4BF-DF72-F841-6D2950033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7371" y="2049440"/>
                <a:ext cx="73548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 = 1</a:t>
                </a:r>
              </a:p>
            </p:txBody>
          </p:sp>
          <p:sp>
            <p:nvSpPr>
              <p:cNvPr id="146" name="Text Box 11">
                <a:extLst>
                  <a:ext uri="{FF2B5EF4-FFF2-40B4-BE49-F238E27FC236}">
                    <a16:creationId xmlns:a16="http://schemas.microsoft.com/office/drawing/2014/main" id="{A1C85A6F-8F9E-7D3E-CE2C-BEB293BB1B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4698" y="2904733"/>
                <a:ext cx="816616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80</a:t>
                </a:r>
              </a:p>
            </p:txBody>
          </p:sp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705237C-9DD3-89F6-C572-F00DAFD8CFAE}"/>
                </a:ext>
              </a:extLst>
            </p:cNvPr>
            <p:cNvSpPr/>
            <p:nvPr/>
          </p:nvSpPr>
          <p:spPr>
            <a:xfrm>
              <a:off x="4746538" y="5619173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d1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100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8BD043C-D060-4EDD-279F-57094D29E4C7}"/>
                </a:ext>
              </a:extLst>
            </p:cNvPr>
            <p:cNvSpPr/>
            <p:nvPr/>
          </p:nvSpPr>
          <p:spPr>
            <a:xfrm>
              <a:off x="4165411" y="4191399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d2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3E0EA1E-BFD7-3B1B-D8C0-077A13C005F6}"/>
                </a:ext>
              </a:extLst>
            </p:cNvPr>
            <p:cNvSpPr/>
            <p:nvPr/>
          </p:nvSpPr>
          <p:spPr>
            <a:xfrm>
              <a:off x="5937427" y="6345743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d4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D0A278-ECC6-D447-A2FB-35EA088322C6}"/>
              </a:ext>
            </a:extLst>
          </p:cNvPr>
          <p:cNvGrpSpPr/>
          <p:nvPr/>
        </p:nvGrpSpPr>
        <p:grpSpPr>
          <a:xfrm>
            <a:off x="4010376" y="4185140"/>
            <a:ext cx="4010947" cy="2633247"/>
            <a:chOff x="3733276" y="4081828"/>
            <a:chExt cx="4010947" cy="2633247"/>
          </a:xfrm>
        </p:grpSpPr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3733276" y="4081828"/>
              <a:ext cx="4010947" cy="2624216"/>
              <a:chOff x="3722217" y="433601"/>
              <a:chExt cx="5075241" cy="3320539"/>
            </a:xfrm>
          </p:grpSpPr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 rot="4200000" flipH="1" flipV="1">
                <a:off x="6105817" y="-616125"/>
                <a:ext cx="774470" cy="287392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Text Box 11"/>
              <p:cNvSpPr txBox="1">
                <a:spLocks noChangeArrowheads="1"/>
              </p:cNvSpPr>
              <p:nvPr/>
            </p:nvSpPr>
            <p:spPr bwMode="auto">
              <a:xfrm>
                <a:off x="7807621" y="2857276"/>
                <a:ext cx="989837" cy="700999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  Goal: </a:t>
                </a:r>
                <a:br>
                  <a:rPr lang="en-US" sz="1800" dirty="0">
                    <a:latin typeface="Calibri"/>
                    <a:ea typeface="Times New Roman"/>
                    <a:cs typeface="Times New Roman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Times New Roman" charset="0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Times New Roman" charset="0"/>
                    <a:ea typeface="Times New Roman"/>
                    <a:sym typeface="Symbol" charset="0"/>
                  </a:rPr>
                  <a:t>={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Times New Roman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Freeform 37"/>
              <p:cNvSpPr>
                <a:spLocks/>
              </p:cNvSpPr>
              <p:nvPr/>
            </p:nvSpPr>
            <p:spPr bwMode="auto">
              <a:xfrm>
                <a:off x="4777405" y="1087210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20995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38"/>
              <p:cNvSpPr>
                <a:spLocks/>
              </p:cNvSpPr>
              <p:nvPr/>
            </p:nvSpPr>
            <p:spPr bwMode="auto">
              <a:xfrm>
                <a:off x="6144665" y="830703"/>
                <a:ext cx="1804530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rgbClr val="20995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Arc 68"/>
              <p:cNvSpPr/>
              <p:nvPr/>
            </p:nvSpPr>
            <p:spPr bwMode="auto">
              <a:xfrm>
                <a:off x="6591961" y="991960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rgbClr val="20995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Freeform 40"/>
              <p:cNvSpPr>
                <a:spLocks/>
              </p:cNvSpPr>
              <p:nvPr/>
            </p:nvSpPr>
            <p:spPr bwMode="auto">
              <a:xfrm rot="10800000" flipH="1">
                <a:off x="7331753" y="160717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Freeform 31"/>
              <p:cNvSpPr>
                <a:spLocks/>
              </p:cNvSpPr>
              <p:nvPr/>
            </p:nvSpPr>
            <p:spPr bwMode="auto">
              <a:xfrm rot="462874" flipH="1" flipV="1">
                <a:off x="7721774" y="921335"/>
                <a:ext cx="235969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4561321" y="1424410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rgbClr val="20995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3" name="Oval 11"/>
              <p:cNvSpPr>
                <a:spLocks noChangeArrowheads="1"/>
              </p:cNvSpPr>
              <p:nvPr/>
            </p:nvSpPr>
            <p:spPr bwMode="auto">
              <a:xfrm>
                <a:off x="4624821" y="97690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20995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4" name="Freeform 18"/>
              <p:cNvSpPr>
                <a:spLocks/>
              </p:cNvSpPr>
              <p:nvPr/>
            </p:nvSpPr>
            <p:spPr bwMode="auto">
              <a:xfrm rot="297626" flipV="1">
                <a:off x="5031257" y="309872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5" name="Oval 11"/>
              <p:cNvSpPr>
                <a:spLocks noChangeArrowheads="1"/>
              </p:cNvSpPr>
              <p:nvPr/>
            </p:nvSpPr>
            <p:spPr bwMode="auto">
              <a:xfrm>
                <a:off x="7942846" y="507152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76" name="Text Box 11"/>
              <p:cNvSpPr txBox="1">
                <a:spLocks noChangeArrowheads="1"/>
              </p:cNvSpPr>
              <p:nvPr/>
            </p:nvSpPr>
            <p:spPr bwMode="auto">
              <a:xfrm>
                <a:off x="6020609" y="699940"/>
                <a:ext cx="551713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78" name="Text Box 11"/>
              <p:cNvSpPr txBox="1">
                <a:spLocks noChangeArrowheads="1"/>
              </p:cNvSpPr>
              <p:nvPr/>
            </p:nvSpPr>
            <p:spPr bwMode="auto">
              <a:xfrm>
                <a:off x="4644973" y="1929519"/>
                <a:ext cx="84785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100</a:t>
                </a:r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6840832" y="669957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6838623" y="1186793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82" name="Text Box 11"/>
              <p:cNvSpPr txBox="1">
                <a:spLocks noChangeArrowheads="1"/>
              </p:cNvSpPr>
              <p:nvPr/>
            </p:nvSpPr>
            <p:spPr bwMode="auto">
              <a:xfrm>
                <a:off x="5588446" y="3246613"/>
                <a:ext cx="369161" cy="3504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83" name="Text Box 11"/>
              <p:cNvSpPr txBox="1">
                <a:spLocks noChangeArrowheads="1"/>
              </p:cNvSpPr>
              <p:nvPr/>
            </p:nvSpPr>
            <p:spPr bwMode="auto">
              <a:xfrm>
                <a:off x="5199568" y="3403641"/>
                <a:ext cx="369161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84" name="Oval 12"/>
              <p:cNvSpPr>
                <a:spLocks noChangeArrowheads="1"/>
              </p:cNvSpPr>
              <p:nvPr/>
            </p:nvSpPr>
            <p:spPr bwMode="auto">
              <a:xfrm>
                <a:off x="4624821" y="279601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85" name="Text Box 13"/>
              <p:cNvSpPr txBox="1">
                <a:spLocks noChangeArrowheads="1"/>
              </p:cNvSpPr>
              <p:nvPr/>
            </p:nvSpPr>
            <p:spPr bwMode="auto">
              <a:xfrm>
                <a:off x="3722217" y="2699542"/>
                <a:ext cx="782945" cy="700999"/>
              </a:xfrm>
              <a:prstGeom prst="rect">
                <a:avLst/>
              </a:prstGeom>
              <a:solidFill>
                <a:srgbClr val="CC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Times New Roman" charset="0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Times New Roman" charset="0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Calibri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6"/>
              <p:cNvSpPr>
                <a:spLocks/>
              </p:cNvSpPr>
              <p:nvPr/>
            </p:nvSpPr>
            <p:spPr bwMode="auto">
              <a:xfrm flipH="1" flipV="1">
                <a:off x="4926992" y="1431385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87" name="Curved Connector 86"/>
              <p:cNvCxnSpPr>
                <a:stCxn id="84" idx="6"/>
                <a:endCxn id="84" idx="4"/>
              </p:cNvCxnSpPr>
              <p:nvPr/>
            </p:nvCxnSpPr>
            <p:spPr>
              <a:xfrm flipH="1">
                <a:off x="4853421" y="3024610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Arc 87"/>
              <p:cNvSpPr/>
              <p:nvPr/>
            </p:nvSpPr>
            <p:spPr bwMode="auto">
              <a:xfrm rot="356928">
                <a:off x="5090361" y="2928908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18"/>
              <p:cNvSpPr>
                <a:spLocks/>
              </p:cNvSpPr>
              <p:nvPr/>
            </p:nvSpPr>
            <p:spPr bwMode="auto">
              <a:xfrm rot="11097626" flipV="1">
                <a:off x="5067327" y="2785761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Freeform 31"/>
              <p:cNvSpPr>
                <a:spLocks/>
              </p:cNvSpPr>
              <p:nvPr/>
            </p:nvSpPr>
            <p:spPr bwMode="auto">
              <a:xfrm rot="11047278" flipH="1" flipV="1">
                <a:off x="7724146" y="959293"/>
                <a:ext cx="538764" cy="212346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1" name="Freeform 40"/>
              <p:cNvSpPr>
                <a:spLocks/>
              </p:cNvSpPr>
              <p:nvPr/>
            </p:nvSpPr>
            <p:spPr bwMode="auto">
              <a:xfrm flipH="1">
                <a:off x="7484153" y="1546282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2" name="Oval 11"/>
              <p:cNvSpPr>
                <a:spLocks noChangeArrowheads="1"/>
              </p:cNvSpPr>
              <p:nvPr/>
            </p:nvSpPr>
            <p:spPr bwMode="auto">
              <a:xfrm>
                <a:off x="7282729" y="1143183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93" name="Oval 12"/>
              <p:cNvSpPr>
                <a:spLocks noChangeArrowheads="1"/>
              </p:cNvSpPr>
              <p:nvPr/>
            </p:nvSpPr>
            <p:spPr bwMode="auto">
              <a:xfrm>
                <a:off x="7293037" y="2905218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94" name="Freeform 31"/>
              <p:cNvSpPr>
                <a:spLocks/>
              </p:cNvSpPr>
              <p:nvPr/>
            </p:nvSpPr>
            <p:spPr bwMode="auto">
              <a:xfrm rot="6215733" flipV="1">
                <a:off x="5949478" y="349273"/>
                <a:ext cx="455459" cy="2268152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7387371" y="2049440"/>
                <a:ext cx="735482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 = 1</a:t>
                </a:r>
              </a:p>
            </p:txBody>
          </p:sp>
          <p:sp>
            <p:nvSpPr>
              <p:cNvPr id="79" name="Text Box 11"/>
              <p:cNvSpPr txBox="1">
                <a:spLocks noChangeArrowheads="1"/>
              </p:cNvSpPr>
              <p:nvPr/>
            </p:nvSpPr>
            <p:spPr bwMode="auto">
              <a:xfrm>
                <a:off x="5904698" y="2904733"/>
                <a:ext cx="816616" cy="350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45720" tIns="0" rIns="4572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80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9448B1C-E2AB-E240-AFD6-2C3645BC7919}"/>
                </a:ext>
              </a:extLst>
            </p:cNvPr>
            <p:cNvSpPr/>
            <p:nvPr/>
          </p:nvSpPr>
          <p:spPr>
            <a:xfrm>
              <a:off x="4746538" y="5619173"/>
              <a:ext cx="12715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d1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100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7CA3462-9AB4-864F-9B36-F23F86BF67D0}"/>
                </a:ext>
              </a:extLst>
            </p:cNvPr>
            <p:cNvSpPr/>
            <p:nvPr/>
          </p:nvSpPr>
          <p:spPr>
            <a:xfrm>
              <a:off x="4165411" y="4191399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d2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F2F9EA7-A59E-7E44-8DD7-D9D9EECE60A1}"/>
                </a:ext>
              </a:extLst>
            </p:cNvPr>
            <p:cNvSpPr/>
            <p:nvPr/>
          </p:nvSpPr>
          <p:spPr>
            <a:xfrm>
              <a:off x="5937427" y="6345743"/>
              <a:ext cx="1079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charset="0"/>
                  <a:cs typeface="Times New Roman"/>
                </a:rPr>
                <a:t>V</a:t>
              </a:r>
              <a:r>
                <a:rPr lang="en-US" dirty="0">
                  <a:latin typeface="Times New Roman" charset="0"/>
                  <a:cs typeface="Times New Roman"/>
                </a:rPr>
                <a:t>(</a:t>
              </a:r>
              <a:r>
                <a:rPr lang="en-US" dirty="0">
                  <a:latin typeface="Calibri" charset="0"/>
                  <a:cs typeface="Times New Roman"/>
                </a:rPr>
                <a:t>d4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=</a:t>
              </a:r>
              <a:r>
                <a:rPr lang="en-US" baseline="-25000" dirty="0">
                  <a:latin typeface="Times New Roman" panose="02020603050405020304" pitchFamily="18" charset="0"/>
                  <a:cs typeface="Times New Roman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/>
                </a:rPr>
                <a:t>0</a:t>
              </a:r>
            </a:p>
          </p:txBody>
        </p:sp>
      </p:grpSp>
      <p:sp>
        <p:nvSpPr>
          <p:cNvPr id="114" name="Down Arrow 113">
            <a:extLst>
              <a:ext uri="{FF2B5EF4-FFF2-40B4-BE49-F238E27FC236}">
                <a16:creationId xmlns:a16="http://schemas.microsoft.com/office/drawing/2014/main" id="{313BB5EA-3351-2E4D-BFC2-4358936594AF}"/>
              </a:ext>
            </a:extLst>
          </p:cNvPr>
          <p:cNvSpPr/>
          <p:nvPr/>
        </p:nvSpPr>
        <p:spPr>
          <a:xfrm>
            <a:off x="5802184" y="3570323"/>
            <a:ext cx="515432" cy="517967"/>
          </a:xfrm>
          <a:prstGeom prst="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ADCDC229-B2E0-270A-4215-D58DEB9FBB3E}"/>
              </a:ext>
            </a:extLst>
          </p:cNvPr>
          <p:cNvSpPr/>
          <p:nvPr/>
        </p:nvSpPr>
        <p:spPr>
          <a:xfrm>
            <a:off x="7104792" y="3898776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d5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=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0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4D46085-EAA7-C766-C7E4-59931F041436}"/>
              </a:ext>
            </a:extLst>
          </p:cNvPr>
          <p:cNvSpPr/>
          <p:nvPr/>
        </p:nvSpPr>
        <p:spPr>
          <a:xfrm>
            <a:off x="5890260" y="5112201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V</a:t>
            </a:r>
            <a:r>
              <a:rPr lang="en-US" dirty="0">
                <a:latin typeface="Times New Roman" charset="0"/>
                <a:cs typeface="Times New Roman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d3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=</a:t>
            </a:r>
            <a:r>
              <a:rPr lang="en-US" baseline="-25000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5E7E193-6978-D2D6-423F-5EF2805D58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987" y="21084"/>
                <a:ext cx="5381883" cy="66326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LAO</a:t>
                </a:r>
                <a:r>
                  <a:rPr lang="en-US" sz="1600" kern="0" baseline="30000" dirty="0"/>
                  <a:t>∗</a:t>
                </a:r>
                <a:r>
                  <a:rPr lang="en-US" sz="1600" kern="0" dirty="0"/>
                  <a:t> (Σ,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</a:t>
                </a:r>
                <a:r>
                  <a:rPr lang="en-US" sz="1600" i="1" kern="0" dirty="0"/>
                  <a:t>S</a:t>
                </a:r>
                <a:r>
                  <a:rPr lang="en-US" sz="1600" i="1" kern="0" baseline="-25000" dirty="0"/>
                  <a:t>g</a:t>
                </a:r>
                <a:r>
                  <a:rPr lang="en-US" sz="1600" kern="0" dirty="0"/>
                  <a:t>,</a:t>
                </a:r>
                <a:r>
                  <a:rPr lang="en-US" sz="1600" i="1" kern="0" dirty="0"/>
                  <a:t>V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)</a:t>
                </a:r>
              </a:p>
              <a:p>
                <a:pPr marL="236538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 </a:t>
                </a:r>
                <a:r>
                  <a:rPr lang="en-US" sz="1600" i="1" kern="0" dirty="0"/>
                  <a:t>π </a:t>
                </a:r>
                <a:r>
                  <a:rPr lang="en-US" sz="1600" kern="0" dirty="0"/>
                  <a:t>←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 </a:t>
                </a:r>
                <a:r>
                  <a:rPr lang="en-US" sz="1600" i="1" kern="0" dirty="0"/>
                  <a:t>Envelope </a:t>
                </a:r>
                <a:r>
                  <a:rPr lang="en-US" sz="1600" kern="0" dirty="0"/>
                  <a:t>← {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cs typeface="Times New Roman"/>
                  </a:rPr>
                  <a:t>V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) ←</a:t>
                </a:r>
                <a:r>
                  <a:rPr lang="en-US" sz="1600" i="1" kern="0" dirty="0">
                    <a:cs typeface="Times New Roman"/>
                  </a:rPr>
                  <a:t> V</a:t>
                </a:r>
                <a:r>
                  <a:rPr lang="en-US" sz="1600" kern="0" baseline="-25000" dirty="0">
                    <a:cs typeface="Times New Roman"/>
                  </a:rPr>
                  <a:t>0</a:t>
                </a:r>
                <a:r>
                  <a:rPr lang="en-US" sz="1600" kern="0" baseline="-25000" dirty="0"/>
                  <a:t> 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)</a:t>
                </a:r>
                <a:endParaRPr lang="en-US" sz="1600" kern="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/>
                  <a:t>while</a:t>
                </a:r>
                <a:r>
                  <a:rPr lang="en-US" sz="1600" kern="0" dirty="0"/>
                  <a:t> </a:t>
                </a:r>
                <a:r>
                  <a:rPr lang="en-US" sz="1600" i="1" kern="0" dirty="0"/>
                  <a:t>Fringe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,π)</a:t>
                </a:r>
                <a:r>
                  <a:rPr lang="en-US" sz="1600" i="1" kern="0" dirty="0"/>
                  <a:t> ≠</a:t>
                </a:r>
                <a:r>
                  <a:rPr lang="en-US" sz="1600" kern="0" dirty="0"/>
                  <a:t> ∅ </a:t>
                </a:r>
                <a:r>
                  <a:rPr lang="en-US" sz="1600" b="1" kern="0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select a state </a:t>
                </a:r>
                <a:r>
                  <a:rPr lang="en-US" sz="1600" i="1" kern="0" dirty="0"/>
                  <a:t>s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600" i="1" kern="0" dirty="0"/>
                  <a:t>Fringe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for all </a:t>
                </a:r>
                <a:r>
                  <a:rPr lang="en-US" sz="1600" i="1" kern="0" dirty="0"/>
                  <a:t>a</a:t>
                </a:r>
                <a:r>
                  <a:rPr lang="en-US" sz="1600" kern="0" dirty="0"/>
                  <a:t>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Applicable(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 and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</a:t>
                </a:r>
                <a:r>
                  <a:rPr lang="en-US" sz="1600" kern="0" dirty="0" err="1"/>
                  <a:t>γ</a:t>
                </a:r>
                <a:r>
                  <a:rPr lang="en-US" sz="1600" kern="0" dirty="0"/>
                  <a:t>(</a:t>
                </a:r>
                <a:r>
                  <a:rPr lang="en-US" sz="1600" i="1" kern="0" dirty="0" err="1"/>
                  <a:t>s</a:t>
                </a:r>
                <a:r>
                  <a:rPr lang="en-US" sz="1600" kern="0" dirty="0" err="1"/>
                  <a:t>,</a:t>
                </a:r>
                <a:r>
                  <a:rPr lang="en-US" sz="1600" i="1" kern="0" dirty="0" err="1"/>
                  <a:t>a</a:t>
                </a:r>
                <a:r>
                  <a:rPr lang="en-US" sz="1600" kern="0" dirty="0"/>
                  <a:t>) do</a:t>
                </a:r>
              </a:p>
              <a:p>
                <a:pPr marL="679450" lvl="3" indent="0" defTabSz="74453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if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 ∉</a:t>
                </a:r>
                <a:r>
                  <a:rPr lang="en-US" sz="1600" kern="0" baseline="-25000" dirty="0"/>
                  <a:t> </a:t>
                </a:r>
                <a:r>
                  <a:rPr lang="en-US" sz="1600" i="1" kern="0" dirty="0"/>
                  <a:t>Envelope</a:t>
                </a:r>
                <a:r>
                  <a:rPr lang="en-US" sz="1600" kern="0" dirty="0"/>
                  <a:t> then</a:t>
                </a:r>
              </a:p>
              <a:p>
                <a:pPr marL="911225" lvl="3" indent="0" defTabSz="74453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add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</a:t>
                </a:r>
                <a:r>
                  <a:rPr lang="en-US" sz="1600" i="1" kern="0" dirty="0"/>
                  <a:t> </a:t>
                </a:r>
                <a:r>
                  <a:rPr lang="en-US" sz="1600" kern="0" dirty="0"/>
                  <a:t>to </a:t>
                </a:r>
                <a:r>
                  <a:rPr lang="en-US" sz="1600" i="1" kern="0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/>
                  <a:t>V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′) ← </a:t>
                </a:r>
                <a:r>
                  <a:rPr lang="en-US" sz="1600" i="1" kern="0" dirty="0"/>
                  <a:t>V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′)</a:t>
                </a:r>
                <a:endParaRPr lang="en-US" sz="1600" i="1" kern="0" dirty="0"/>
              </a:p>
              <a:p>
                <a:pPr marL="454025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  <a:cs typeface="Calibri"/>
                  </a:rPr>
                  <a:t>LAO-Update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</a:p>
              <a:p>
                <a:pPr marL="227013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/>
                  <a:t>return π</a:t>
                </a:r>
                <a:br>
                  <a:rPr lang="en-US" sz="1600" kern="0" baseline="-25000" dirty="0"/>
                </a:br>
                <a:endParaRPr lang="en-US" sz="1600" kern="0" baseline="-25000" dirty="0"/>
              </a:p>
              <a:p>
                <a:pPr marL="0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LAO-Update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/>
                  <a:t>Z </a:t>
                </a:r>
                <a:r>
                  <a:rPr lang="en-US" sz="1600" kern="0" dirty="0"/>
                  <a:t>← {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}</a:t>
                </a:r>
                <a:r>
                  <a:rPr lang="en-US" sz="1600" kern="0" baseline="-25000" dirty="0"/>
                  <a:t> </a:t>
                </a:r>
                <a:r>
                  <a:rPr lang="en-US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sz="1600" kern="0" baseline="-25000" dirty="0"/>
                  <a:t> </a:t>
                </a:r>
                <a:r>
                  <a:rPr lang="el-GR" sz="1600" kern="0" dirty="0"/>
                  <a:t>{</a:t>
                </a:r>
                <a:r>
                  <a:rPr lang="el-GR" sz="1600" i="1" kern="0" dirty="0"/>
                  <a:t>s</a:t>
                </a:r>
                <a:r>
                  <a:rPr lang="el-GR" sz="1600" kern="0" dirty="0"/>
                  <a:t>′ </a:t>
                </a:r>
                <a:r>
                  <a:rPr lang="el-GR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</a:t>
                </a:r>
                <a:r>
                  <a:rPr lang="en-US" sz="1600" i="1" kern="0" dirty="0"/>
                  <a:t>Envelope </a:t>
                </a:r>
                <a:r>
                  <a:rPr lang="el-GR" sz="1600" kern="0" dirty="0"/>
                  <a:t>|</a:t>
                </a:r>
                <a:r>
                  <a:rPr lang="en-US" sz="1600" kern="0" dirty="0"/>
                  <a:t> </a:t>
                </a:r>
                <a:r>
                  <a:rPr lang="el-GR" sz="1600" i="1" kern="0" dirty="0"/>
                  <a:t>s</a:t>
                </a:r>
                <a:r>
                  <a:rPr lang="en-US" sz="1600" kern="0" dirty="0"/>
                  <a:t> </a:t>
                </a:r>
                <a:r>
                  <a:rPr lang="el-GR" sz="160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600" kern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600" i="1" kern="0"/>
                          <m:t>γ</m:t>
                        </m:r>
                      </m:e>
                    </m:acc>
                  </m:oMath>
                </a14:m>
                <a:r>
                  <a:rPr lang="el-GR" sz="1600" kern="0" dirty="0"/>
                  <a:t>(</a:t>
                </a:r>
                <a:r>
                  <a:rPr lang="el-GR" sz="1600" i="1" kern="0" dirty="0" err="1"/>
                  <a:t>s</a:t>
                </a:r>
                <a:r>
                  <a:rPr lang="el-GR" sz="1600" kern="0" dirty="0" err="1"/>
                  <a:t>′,</a:t>
                </a:r>
                <a:r>
                  <a:rPr lang="el-GR" sz="1600" i="1" kern="0" dirty="0" err="1"/>
                  <a:t>π</a:t>
                </a:r>
                <a:r>
                  <a:rPr lang="el-GR" sz="1600" kern="0" dirty="0"/>
                  <a:t>)}</a:t>
                </a:r>
                <a:endParaRPr lang="en-US" sz="1600" kern="0" dirty="0"/>
              </a:p>
              <a:p>
                <a:pPr marL="236538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/>
                  <a:t>until </a:t>
                </a:r>
                <a:r>
                  <a:rPr lang="en-US" sz="1600" kern="0" dirty="0"/>
                  <a:t>new states are added to </a:t>
                </a:r>
                <a:r>
                  <a:rPr lang="en-US" sz="1600" i="1" kern="0" dirty="0"/>
                  <a:t>Fringe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baseline="-25000" dirty="0"/>
                  <a:t>0</a:t>
                </a:r>
                <a:r>
                  <a:rPr lang="en-US" sz="1600" kern="0" dirty="0"/>
                  <a:t>,π) or </a:t>
                </a:r>
                <a:r>
                  <a:rPr lang="en-US" sz="1600" i="1" kern="0" dirty="0"/>
                  <a:t>residual </a:t>
                </a:r>
                <a:r>
                  <a:rPr lang="en-US" sz="1600" kern="0" dirty="0"/>
                  <a:t>≤ </a:t>
                </a:r>
                <a:r>
                  <a:rPr lang="en-US" sz="1600" i="1" kern="0" dirty="0" err="1"/>
                  <a:t>η</a:t>
                </a:r>
                <a:r>
                  <a:rPr lang="en-US" sz="1600" b="1" kern="0" dirty="0" err="1"/>
                  <a:t> do</a:t>
                </a:r>
                <a:endParaRPr lang="en-US" sz="1600" kern="0" dirty="0"/>
              </a:p>
              <a:p>
                <a:pPr marL="581025" lvl="3" indent="-11588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/>
                  <a:t>for each 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 ∈ </a:t>
                </a:r>
                <a:r>
                  <a:rPr lang="en-US" sz="1600" i="1" kern="0" dirty="0"/>
                  <a:t>Z</a:t>
                </a:r>
                <a:r>
                  <a:rPr lang="en-US" sz="1600" kern="0" dirty="0"/>
                  <a:t> </a:t>
                </a:r>
                <a:r>
                  <a:rPr lang="en-US" sz="1600" b="1" kern="0" dirty="0"/>
                  <a:t>do</a:t>
                </a:r>
              </a:p>
              <a:p>
                <a:pPr marL="922337" lvl="4" indent="-115888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Bellman-Update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  <a:endParaRPr lang="en-US" sz="1600" kern="0" baseline="-25000" dirty="0"/>
              </a:p>
              <a:p>
                <a:pPr marL="581025" lvl="3" indent="-115888">
                  <a:spcBef>
                    <a:spcPts val="0"/>
                  </a:spcBef>
                  <a:buFont typeface="System Font Regular"/>
                  <a:buNone/>
                </a:pPr>
                <a:endParaRPr lang="en-US" sz="1600" kern="0" baseline="-25000" dirty="0"/>
              </a:p>
              <a:p>
                <a:pPr marL="6349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kern="0" dirty="0">
                    <a:latin typeface="Calibri"/>
                  </a:rPr>
                  <a:t>Bellman-Update</a:t>
                </a:r>
                <a:r>
                  <a:rPr lang="en-US" sz="1600" kern="0" dirty="0"/>
                  <a:t>(</a:t>
                </a:r>
                <a:r>
                  <a:rPr lang="en-US" sz="1600" i="1" kern="0" dirty="0"/>
                  <a:t>s</a:t>
                </a:r>
                <a:r>
                  <a:rPr lang="en-US" sz="1600" kern="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b="1" kern="0" dirty="0">
                    <a:latin typeface="Times New Roman" charset="0"/>
                    <a:ea typeface="Times New Roman"/>
                  </a:rPr>
                  <a:t>for every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  <a:sym typeface="Symbol" charset="0"/>
                  </a:rPr>
                  <a:t> 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Applicable(</a:t>
                </a:r>
                <a:r>
                  <a:rPr lang="en-US" sz="1600" i="1" kern="0" dirty="0">
                    <a:latin typeface="Times New Roman" charset="0"/>
                    <a:ea typeface="Times New Roman"/>
                    <a:cs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) </a:t>
                </a:r>
                <a:r>
                  <a:rPr lang="en-US" sz="1600" b="1" kern="0" dirty="0">
                    <a:latin typeface="Times New Roman" charset="0"/>
                    <a:ea typeface="Times New Roman"/>
                    <a:cs typeface="Times New Roman"/>
                  </a:rPr>
                  <a:t>do</a:t>
                </a:r>
                <a:endParaRPr lang="en-US" sz="1600" b="1" kern="0" dirty="0">
                  <a:latin typeface="Times New Roman" charset="0"/>
                  <a:ea typeface="Times New Roman"/>
                </a:endParaRPr>
              </a:p>
              <a:p>
                <a:pPr marL="449263" lvl="2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latin typeface="Times New Roman" charset="0"/>
                    <a:ea typeface="Times New Roman"/>
                  </a:rPr>
                  <a:t>Q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/>
                  <a:t>←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  <a:sym typeface="Symbol" charset="0"/>
                  </a:rPr>
                  <a:t></a:t>
                </a:r>
                <a:r>
                  <a:rPr lang="en-US" sz="1600" i="1" kern="0" baseline="-2500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  <a:sym typeface="Symbol" charset="0"/>
                  </a:rPr>
                  <a:t>γ(</a:t>
                </a:r>
                <a:r>
                  <a:rPr lang="en-US" sz="1600" i="1" kern="0" baseline="-25000" dirty="0">
                    <a:latin typeface="Times New Roman" charset="0"/>
                    <a:ea typeface="Times New Roman"/>
                    <a:sym typeface="Symbol" charset="0"/>
                  </a:rPr>
                  <a:t>s,a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  <a:sym typeface="Symbol" charset="0"/>
                  </a:rPr>
                  <a:t>)</a:t>
                </a:r>
                <a:r>
                  <a:rPr lang="en-US" sz="1600" i="1" kern="0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P</a:t>
                </a:r>
                <a:r>
                  <a:rPr lang="en-US" sz="1600" kern="0" dirty="0" err="1">
                    <a:latin typeface="Times New Roman" charset="0"/>
                    <a:ea typeface="Times New Roman"/>
                  </a:rPr>
                  <a:t>r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  <a:sym typeface="Symbol" charset="0"/>
                  </a:rPr>
                  <a:t>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|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[cost(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s,a,s′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+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V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  <a:sym typeface="Symbol" charset="0"/>
                  </a:rPr>
                  <a:t>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)]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latin typeface="Times New Roman" charset="0"/>
                    <a:ea typeface="Times New Roman"/>
                  </a:rPr>
                  <a:t>V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kern="0" dirty="0"/>
                  <a:t>←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 err="1">
                    <a:latin typeface="Times New Roman" charset="0"/>
                    <a:ea typeface="Times New Roman"/>
                  </a:rPr>
                  <a:t>min</a:t>
                </a:r>
                <a:r>
                  <a:rPr lang="en-US" sz="1600" i="1" kern="0" baseline="-25000" dirty="0" err="1">
                    <a:latin typeface="Times New Roman" charset="0"/>
                    <a:ea typeface="Times New Roman"/>
                    <a:cs typeface="Times New Roman"/>
                  </a:rPr>
                  <a:t>a </a:t>
                </a:r>
                <a:r>
                  <a:rPr lang="en-US" sz="1600" i="1" kern="0" dirty="0">
                    <a:latin typeface="Times New Roman" charset="0"/>
                    <a:ea typeface="Times New Roman"/>
                    <a:cs typeface="Times New Roman"/>
                  </a:rPr>
                  <a:t>Q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(</a:t>
                </a:r>
                <a:r>
                  <a:rPr lang="en-US" sz="1600" i="1" kern="0" dirty="0" err="1">
                    <a:latin typeface="Times New Roman" charset="0"/>
                    <a:ea typeface="Times New Roman"/>
                    <a:cs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  <a:cs typeface="Times New Roman"/>
                  </a:rPr>
                  <a:t>)</a:t>
                </a:r>
              </a:p>
              <a:p>
                <a:pPr marL="233363" lvl="1" indent="0">
                  <a:spcBef>
                    <a:spcPts val="200"/>
                  </a:spcBef>
                  <a:buFont typeface="System Font Regular"/>
                  <a:buNone/>
                </a:pPr>
                <a:r>
                  <a:rPr lang="en-US" sz="1600" i="1" kern="0" dirty="0">
                    <a:latin typeface="Times New Roman" charset="0"/>
                    <a:ea typeface="Times New Roman"/>
                  </a:rPr>
                  <a:t>π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s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 </a:t>
                </a:r>
                <a:r>
                  <a:rPr lang="en-US" sz="1600" kern="0" dirty="0"/>
                  <a:t>←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 </a:t>
                </a:r>
                <a:r>
                  <a:rPr lang="en-US" sz="1600" kern="0" dirty="0" err="1">
                    <a:latin typeface="Times New Roman" charset="0"/>
                    <a:ea typeface="Times New Roman"/>
                  </a:rPr>
                  <a:t>argmin</a:t>
                </a:r>
                <a:r>
                  <a:rPr lang="en-US" sz="1600" i="1" kern="0" baseline="-25000" dirty="0" err="1">
                    <a:latin typeface="Times New Roman" charset="0"/>
                    <a:ea typeface="Times New Roman"/>
                    <a:cs typeface="Times New Roman"/>
                  </a:rPr>
                  <a:t>a</a:t>
                </a:r>
                <a:r>
                  <a:rPr lang="en-US" sz="1600" kern="0" baseline="-25000" dirty="0">
                    <a:latin typeface="Times New Roman" charset="0"/>
                    <a:ea typeface="Times New Roman"/>
                    <a:cs typeface="Times New Roman"/>
                  </a:rPr>
                  <a:t> </a:t>
                </a:r>
                <a:r>
                  <a:rPr lang="en-US" sz="1600" i="1" kern="0" dirty="0">
                    <a:latin typeface="Times New Roman" charset="0"/>
                    <a:ea typeface="Times New Roman"/>
                  </a:rPr>
                  <a:t>Q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(</a:t>
                </a:r>
                <a:r>
                  <a:rPr lang="en-US" sz="1600" i="1" kern="0" dirty="0" err="1">
                    <a:latin typeface="Times New Roman" charset="0"/>
                    <a:ea typeface="Times New Roman"/>
                  </a:rPr>
                  <a:t>s,a</a:t>
                </a:r>
                <a:r>
                  <a:rPr lang="en-US" sz="1600" kern="0" dirty="0">
                    <a:latin typeface="Times New Roman" charset="0"/>
                    <a:ea typeface="Times New Roman"/>
                  </a:rPr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5E7E193-6978-D2D6-423F-5EF2805D5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87" y="21084"/>
                <a:ext cx="5381883" cy="6632637"/>
              </a:xfrm>
              <a:prstGeom prst="rect">
                <a:avLst/>
              </a:prstGeom>
              <a:blipFill>
                <a:blip r:embed="rId3"/>
                <a:stretch>
                  <a:fillRect l="-706" t="-1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DD89E60-62F6-2999-C08F-961257F347DC}"/>
              </a:ext>
            </a:extLst>
          </p:cNvPr>
          <p:cNvSpPr/>
          <p:nvPr/>
        </p:nvSpPr>
        <p:spPr>
          <a:xfrm>
            <a:off x="6221610" y="361340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  <a:cs typeface="Times New Roman"/>
              </a:rPr>
              <a:t> Iteration 2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3474EA-F4A2-7491-ADFD-F2FC8C7EEE7E}"/>
              </a:ext>
            </a:extLst>
          </p:cNvPr>
          <p:cNvSpPr/>
          <p:nvPr/>
        </p:nvSpPr>
        <p:spPr>
          <a:xfrm>
            <a:off x="4017737" y="554765"/>
            <a:ext cx="2446504" cy="3539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l-GR" sz="1700" i="1" dirty="0">
                <a:latin typeface="Times New Roman" charset="0"/>
              </a:rPr>
              <a:t>η</a:t>
            </a:r>
            <a:r>
              <a:rPr lang="en-US" sz="1700" i="1" baseline="-25000" dirty="0">
                <a:latin typeface="Times New Roman" charset="0"/>
              </a:rPr>
              <a:t> </a:t>
            </a:r>
            <a:r>
              <a:rPr lang="en-US" sz="1700" dirty="0">
                <a:latin typeface="Times New Roman" charset="0"/>
                <a:ea typeface="Times New Roman"/>
              </a:rPr>
              <a:t>=</a:t>
            </a:r>
            <a:r>
              <a:rPr lang="en-US" sz="1700" baseline="-25000" dirty="0">
                <a:latin typeface="Times New Roman" charset="0"/>
                <a:ea typeface="Times New Roman"/>
              </a:rPr>
              <a:t> </a:t>
            </a:r>
            <a:r>
              <a:rPr lang="en-US" sz="1700" dirty="0">
                <a:latin typeface="Times New Roman" charset="0"/>
                <a:ea typeface="Times New Roman"/>
              </a:rPr>
              <a:t>0.25; </a:t>
            </a:r>
            <a:r>
              <a:rPr lang="en-US" sz="1700" i="1" dirty="0">
                <a:latin typeface="Times New Roman" charset="0"/>
                <a:cs typeface="Times New Roman"/>
              </a:rPr>
              <a:t>V</a:t>
            </a:r>
            <a:r>
              <a:rPr lang="en-US" sz="1700" baseline="-25000" dirty="0">
                <a:latin typeface="Times New Roman" charset="0"/>
                <a:cs typeface="Times New Roman"/>
              </a:rPr>
              <a:t>0</a:t>
            </a:r>
            <a:r>
              <a:rPr lang="en-US" sz="1700" dirty="0">
                <a:latin typeface="Times New Roman" charset="0"/>
                <a:cs typeface="Times New Roman"/>
              </a:rPr>
              <a:t>(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  <a:r>
              <a:rPr lang="en-US" sz="1700" dirty="0">
                <a:latin typeface="Times New Roman" charset="0"/>
                <a:cs typeface="Times New Roman"/>
              </a:rPr>
              <a:t>)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=</a:t>
            </a:r>
            <a:r>
              <a:rPr lang="en-US" sz="1700" baseline="-25000" dirty="0">
                <a:latin typeface="Times New Roman" charset="0"/>
                <a:cs typeface="Times New Roman"/>
              </a:rPr>
              <a:t> </a:t>
            </a:r>
            <a:r>
              <a:rPr lang="en-US" sz="1700" dirty="0">
                <a:latin typeface="Times New Roman" charset="0"/>
                <a:cs typeface="Times New Roman"/>
              </a:rPr>
              <a:t>0 for all </a:t>
            </a:r>
            <a:r>
              <a:rPr lang="en-US" sz="1700" i="1" dirty="0">
                <a:latin typeface="Times New Roman" charset="0"/>
                <a:cs typeface="Times New Roman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487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171037" y="3771165"/>
            <a:ext cx="6731440" cy="261817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/>
              </a:rPr>
              <a:t>Generalization of a well-known planner called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FF-Replan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</a:t>
            </a:r>
            <a:endParaRPr lang="en-US" dirty="0">
              <a:latin typeface="Calibri" panose="020F0502020204030204" pitchFamily="34" charset="0"/>
              <a:cs typeface="Times New Roman"/>
            </a:endParaRPr>
          </a:p>
          <a:p>
            <a:r>
              <a:rPr lang="en-US" dirty="0">
                <a:cs typeface="Times New Roman"/>
              </a:rPr>
              <a:t>Like </a:t>
            </a:r>
            <a:r>
              <a:rPr lang="en-US" dirty="0">
                <a:latin typeface="Calibri" panose="020F0502020204030204" pitchFamily="34" charset="0"/>
              </a:rPr>
              <a:t>Run-Lazy-lookahead</a:t>
            </a:r>
            <a:r>
              <a:rPr lang="en-US" dirty="0">
                <a:latin typeface="Times New Roman" panose="02020603050405020304" pitchFamily="18" charset="0"/>
              </a:rPr>
              <a:t> from Chapter 2</a:t>
            </a:r>
          </a:p>
          <a:p>
            <a:pPr lvl="1"/>
            <a:r>
              <a:rPr lang="en-US" i="1" dirty="0">
                <a:latin typeface="Calibri"/>
                <a:cs typeface="Calibri"/>
              </a:rPr>
              <a:t>Lookahead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/>
              <a:t>= classical planner on </a:t>
            </a:r>
            <a:r>
              <a:rPr lang="en-US" dirty="0">
                <a:cs typeface="Times New Roman"/>
              </a:rPr>
              <a:t>determinized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domain</a:t>
            </a:r>
          </a:p>
          <a:p>
            <a:r>
              <a:rPr lang="en-US" dirty="0">
                <a:cs typeface="Times New Roman"/>
              </a:rPr>
              <a:t>Example: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/>
              </a:rPr>
              <a:t>Forward-Search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returns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⟨m12, m23</a:t>
            </a:r>
            <a:r>
              <a:rPr lang="en-US" baseline="-25000" dirty="0">
                <a:latin typeface="Calibri" panose="020F0502020204030204" pitchFamily="34" charset="0"/>
                <a:cs typeface="Times New Roman"/>
              </a:rPr>
              <a:t>1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, m34⟩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/>
              </a:rPr>
              <a:t>Plan2policy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returns π =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⟨(d1,m12), (d2,m23), (d3,m34)⟩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/>
              </a:rPr>
              <a:t>If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m23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goes to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d5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, then call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Forward-search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again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603"/>
            <a:ext cx="8839200" cy="709359"/>
          </a:xfrm>
        </p:spPr>
        <p:txBody>
          <a:bodyPr/>
          <a:lstStyle/>
          <a:p>
            <a:r>
              <a:rPr lang="en-US" dirty="0"/>
              <a:t>Planning and Acting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F7C3AECF-77C1-6D45-8D87-4A59D3960929}"/>
              </a:ext>
            </a:extLst>
          </p:cNvPr>
          <p:cNvGrpSpPr>
            <a:grpSpLocks noChangeAspect="1"/>
          </p:cNvGrpSpPr>
          <p:nvPr/>
        </p:nvGrpSpPr>
        <p:grpSpPr>
          <a:xfrm>
            <a:off x="8345821" y="336628"/>
            <a:ext cx="3681791" cy="2731771"/>
            <a:chOff x="5350038" y="672261"/>
            <a:chExt cx="3861071" cy="2864791"/>
          </a:xfrm>
        </p:grpSpPr>
        <p:sp>
          <p:nvSpPr>
            <p:cNvPr id="184" name="Text Box 11">
              <a:extLst>
                <a:ext uri="{FF2B5EF4-FFF2-40B4-BE49-F238E27FC236}">
                  <a16:creationId xmlns:a16="http://schemas.microsoft.com/office/drawing/2014/main" id="{743E78B7-8BB9-064B-ACC6-72D8DF504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246" y="225636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85" name="Text Box 46">
              <a:extLst>
                <a:ext uri="{FF2B5EF4-FFF2-40B4-BE49-F238E27FC236}">
                  <a16:creationId xmlns:a16="http://schemas.microsoft.com/office/drawing/2014/main" id="{7AD475E9-5E5A-6545-BEFE-E2857F5E6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E5DCE6C3-8293-2A4C-B99B-484772999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7" name="Freeform 38">
              <a:extLst>
                <a:ext uri="{FF2B5EF4-FFF2-40B4-BE49-F238E27FC236}">
                  <a16:creationId xmlns:a16="http://schemas.microsoft.com/office/drawing/2014/main" id="{5D64B186-78FE-8240-A382-FCCA05632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BEC5FB10-7373-A248-A366-B4624D991054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9" name="Freeform 40">
              <a:extLst>
                <a:ext uri="{FF2B5EF4-FFF2-40B4-BE49-F238E27FC236}">
                  <a16:creationId xmlns:a16="http://schemas.microsoft.com/office/drawing/2014/main" id="{DA535997-44E2-4049-A84C-1A62D4227C3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0" name="Freeform 31">
              <a:extLst>
                <a:ext uri="{FF2B5EF4-FFF2-40B4-BE49-F238E27FC236}">
                  <a16:creationId xmlns:a16="http://schemas.microsoft.com/office/drawing/2014/main" id="{1A0DA481-A768-3E48-8EBB-07C6C918726F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1" name="Freeform 6">
              <a:extLst>
                <a:ext uri="{FF2B5EF4-FFF2-40B4-BE49-F238E27FC236}">
                  <a16:creationId xmlns:a16="http://schemas.microsoft.com/office/drawing/2014/main" id="{79DA6B1F-553D-BC45-8513-8B3428D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2" name="Oval 11">
              <a:extLst>
                <a:ext uri="{FF2B5EF4-FFF2-40B4-BE49-F238E27FC236}">
                  <a16:creationId xmlns:a16="http://schemas.microsoft.com/office/drawing/2014/main" id="{D9DDB81F-AC0D-F24D-B362-202D3FB49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3" name="Freeform 18">
              <a:extLst>
                <a:ext uri="{FF2B5EF4-FFF2-40B4-BE49-F238E27FC236}">
                  <a16:creationId xmlns:a16="http://schemas.microsoft.com/office/drawing/2014/main" id="{92D1F262-AA9E-DC45-AC14-E5F52B3DD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9" y="3046803"/>
              <a:ext cx="2468880" cy="12007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4" name="Arc 193">
              <a:extLst>
                <a:ext uri="{FF2B5EF4-FFF2-40B4-BE49-F238E27FC236}">
                  <a16:creationId xmlns:a16="http://schemas.microsoft.com/office/drawing/2014/main" id="{1467D951-79C0-234E-BFDA-7006B5A9D064}"/>
                </a:ext>
              </a:extLst>
            </p:cNvPr>
            <p:cNvSpPr/>
            <p:nvPr/>
          </p:nvSpPr>
          <p:spPr bwMode="auto">
            <a:xfrm rot="17762162">
              <a:off x="6092350" y="2853489"/>
              <a:ext cx="366712" cy="366712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5" name="Oval 12">
              <a:extLst>
                <a:ext uri="{FF2B5EF4-FFF2-40B4-BE49-F238E27FC236}">
                  <a16:creationId xmlns:a16="http://schemas.microsoft.com/office/drawing/2014/main" id="{54CE7679-8466-204E-82B9-B4EBBD8E7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96" name="Freeform 18">
              <a:extLst>
                <a:ext uri="{FF2B5EF4-FFF2-40B4-BE49-F238E27FC236}">
                  <a16:creationId xmlns:a16="http://schemas.microsoft.com/office/drawing/2014/main" id="{0D40938F-49C3-B94B-9C92-F7CCB932904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7" name="Oval 11">
              <a:extLst>
                <a:ext uri="{FF2B5EF4-FFF2-40B4-BE49-F238E27FC236}">
                  <a16:creationId xmlns:a16="http://schemas.microsoft.com/office/drawing/2014/main" id="{544A39E2-ED19-5F4D-AEC6-DB7F73627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98" name="Oval 11">
              <a:extLst>
                <a:ext uri="{FF2B5EF4-FFF2-40B4-BE49-F238E27FC236}">
                  <a16:creationId xmlns:a16="http://schemas.microsoft.com/office/drawing/2014/main" id="{C191123C-6196-BB4F-8528-D6127CCA4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54FE5D6A-8A2B-EC4E-9C59-023C5CF565A5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38618" y="2560391"/>
              <a:ext cx="1280160" cy="27719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0" name="Text Box 11">
              <a:extLst>
                <a:ext uri="{FF2B5EF4-FFF2-40B4-BE49-F238E27FC236}">
                  <a16:creationId xmlns:a16="http://schemas.microsoft.com/office/drawing/2014/main" id="{B49AA0CE-1280-A44B-88E3-A288EA5B9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8517" y="131101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01" name="Text Box 11">
              <a:extLst>
                <a:ext uri="{FF2B5EF4-FFF2-40B4-BE49-F238E27FC236}">
                  <a16:creationId xmlns:a16="http://schemas.microsoft.com/office/drawing/2014/main" id="{DF594638-7EC5-024C-A0CA-0DF7D6EEC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2093" y="1894202"/>
              <a:ext cx="469016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c=20</a:t>
              </a:r>
            </a:p>
          </p:txBody>
        </p:sp>
        <p:sp>
          <p:nvSpPr>
            <p:cNvPr id="202" name="Text Box 11">
              <a:extLst>
                <a:ext uri="{FF2B5EF4-FFF2-40B4-BE49-F238E27FC236}">
                  <a16:creationId xmlns:a16="http://schemas.microsoft.com/office/drawing/2014/main" id="{EA223D62-47BD-4D47-8984-A29155257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03" name="Text Box 11">
              <a:extLst>
                <a:ext uri="{FF2B5EF4-FFF2-40B4-BE49-F238E27FC236}">
                  <a16:creationId xmlns:a16="http://schemas.microsoft.com/office/drawing/2014/main" id="{0252502D-A37F-D544-BD2B-AFE0EE60A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9692" y="2763532"/>
              <a:ext cx="702683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500</a:t>
              </a:r>
            </a:p>
          </p:txBody>
        </p:sp>
        <p:sp>
          <p:nvSpPr>
            <p:cNvPr id="204" name="Text Box 11">
              <a:extLst>
                <a:ext uri="{FF2B5EF4-FFF2-40B4-BE49-F238E27FC236}">
                  <a16:creationId xmlns:a16="http://schemas.microsoft.com/office/drawing/2014/main" id="{F3288ACE-3C48-6B4C-8744-75AAE67CD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8141" y="2527237"/>
              <a:ext cx="702683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300</a:t>
              </a:r>
            </a:p>
          </p:txBody>
        </p:sp>
        <p:sp>
          <p:nvSpPr>
            <p:cNvPr id="205" name="Text Box 11">
              <a:extLst>
                <a:ext uri="{FF2B5EF4-FFF2-40B4-BE49-F238E27FC236}">
                  <a16:creationId xmlns:a16="http://schemas.microsoft.com/office/drawing/2014/main" id="{116E5B94-39F8-7940-BF2A-6588A84FF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06" name="Text Box 11">
              <a:extLst>
                <a:ext uri="{FF2B5EF4-FFF2-40B4-BE49-F238E27FC236}">
                  <a16:creationId xmlns:a16="http://schemas.microsoft.com/office/drawing/2014/main" id="{A97100DD-A3A2-F540-BCE7-DF889B15F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207" name="Text Box 11">
              <a:extLst>
                <a:ext uri="{FF2B5EF4-FFF2-40B4-BE49-F238E27FC236}">
                  <a16:creationId xmlns:a16="http://schemas.microsoft.com/office/drawing/2014/main" id="{042ABA3D-5FA0-284E-A36C-90AE853CC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042" y="2476120"/>
              <a:ext cx="428670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0.95</a:t>
              </a:r>
              <a:endParaRPr lang="en-US" sz="1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8" name="Text Box 11">
              <a:extLst>
                <a:ext uri="{FF2B5EF4-FFF2-40B4-BE49-F238E27FC236}">
                  <a16:creationId xmlns:a16="http://schemas.microsoft.com/office/drawing/2014/main" id="{257CB01B-4B93-C943-B648-506A3BFFE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706" y="3043937"/>
              <a:ext cx="428670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0.05</a:t>
              </a:r>
            </a:p>
          </p:txBody>
        </p:sp>
        <p:sp>
          <p:nvSpPr>
            <p:cNvPr id="209" name="Oval 12">
              <a:extLst>
                <a:ext uri="{FF2B5EF4-FFF2-40B4-BE49-F238E27FC236}">
                  <a16:creationId xmlns:a16="http://schemas.microsoft.com/office/drawing/2014/main" id="{6136378B-59D3-A945-9BE8-8606713A4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210" name="Oval 12">
              <a:extLst>
                <a:ext uri="{FF2B5EF4-FFF2-40B4-BE49-F238E27FC236}">
                  <a16:creationId xmlns:a16="http://schemas.microsoft.com/office/drawing/2014/main" id="{8A6CB800-0E9F-E04C-B809-C001F9629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211" name="Text Box 11">
              <a:extLst>
                <a:ext uri="{FF2B5EF4-FFF2-40B4-BE49-F238E27FC236}">
                  <a16:creationId xmlns:a16="http://schemas.microsoft.com/office/drawing/2014/main" id="{79895501-1CF0-6246-A3D7-3C37C200B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212" name="Text Box 11">
              <a:extLst>
                <a:ext uri="{FF2B5EF4-FFF2-40B4-BE49-F238E27FC236}">
                  <a16:creationId xmlns:a16="http://schemas.microsoft.com/office/drawing/2014/main" id="{4A0A023A-26F3-784C-964A-76CA6A0DC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213" name="Text Box 11">
              <a:extLst>
                <a:ext uri="{FF2B5EF4-FFF2-40B4-BE49-F238E27FC236}">
                  <a16:creationId xmlns:a16="http://schemas.microsoft.com/office/drawing/2014/main" id="{9985E901-3127-C34D-A88B-209EF4C9D6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483" y="26986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214" name="Text Box 11">
              <a:extLst>
                <a:ext uri="{FF2B5EF4-FFF2-40B4-BE49-F238E27FC236}">
                  <a16:creationId xmlns:a16="http://schemas.microsoft.com/office/drawing/2014/main" id="{A22FACA9-93F6-5844-81F6-743BE0303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442" y="182330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215" name="Text Box 11">
              <a:extLst>
                <a:ext uri="{FF2B5EF4-FFF2-40B4-BE49-F238E27FC236}">
                  <a16:creationId xmlns:a16="http://schemas.microsoft.com/office/drawing/2014/main" id="{A083E018-C48B-E64E-98B6-FC4CB1AFA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2387" y="147244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9FF1D7-9D1E-CB4D-9DD6-7597955663C9}"/>
              </a:ext>
            </a:extLst>
          </p:cNvPr>
          <p:cNvGrpSpPr>
            <a:grpSpLocks noChangeAspect="1"/>
          </p:cNvGrpSpPr>
          <p:nvPr/>
        </p:nvGrpSpPr>
        <p:grpSpPr>
          <a:xfrm>
            <a:off x="8291994" y="3629697"/>
            <a:ext cx="3705931" cy="2731771"/>
            <a:chOff x="8113657" y="3681736"/>
            <a:chExt cx="3886386" cy="2864791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A28D5E66-3CB9-2C46-B434-D4DFADF644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13657" y="3681736"/>
              <a:ext cx="3886386" cy="2864791"/>
              <a:chOff x="5350038" y="672261"/>
              <a:chExt cx="3886386" cy="2864791"/>
            </a:xfrm>
          </p:grpSpPr>
          <p:sp>
            <p:nvSpPr>
              <p:cNvPr id="217" name="Text Box 11">
                <a:extLst>
                  <a:ext uri="{FF2B5EF4-FFF2-40B4-BE49-F238E27FC236}">
                    <a16:creationId xmlns:a16="http://schemas.microsoft.com/office/drawing/2014/main" id="{9A5B5B34-0D0D-B047-B4CF-87E3F9C82F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0246" y="2256168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218" name="Text Box 46">
                <a:extLst>
                  <a:ext uri="{FF2B5EF4-FFF2-40B4-BE49-F238E27FC236}">
                    <a16:creationId xmlns:a16="http://schemas.microsoft.com/office/drawing/2014/main" id="{FC51F41F-50B0-0243-BFE5-9632D6626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19" name="Freeform 37">
                <a:extLst>
                  <a:ext uri="{FF2B5EF4-FFF2-40B4-BE49-F238E27FC236}">
                    <a16:creationId xmlns:a16="http://schemas.microsoft.com/office/drawing/2014/main" id="{3447734E-6540-FE48-A7AB-38D0B710B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326548"/>
                <a:ext cx="2527300" cy="10515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0" name="Freeform 38">
                <a:extLst>
                  <a:ext uri="{FF2B5EF4-FFF2-40B4-BE49-F238E27FC236}">
                    <a16:creationId xmlns:a16="http://schemas.microsoft.com/office/drawing/2014/main" id="{164E8FD9-05BC-5B47-92DC-BDFBEFEFF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904" y="995812"/>
                <a:ext cx="2527300" cy="295485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1" name="Freeform 40">
                <a:extLst>
                  <a:ext uri="{FF2B5EF4-FFF2-40B4-BE49-F238E27FC236}">
                    <a16:creationId xmlns:a16="http://schemas.microsoft.com/office/drawing/2014/main" id="{B56E20CF-258F-564A-BEDA-6F73DA406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2" name="Freeform 31">
                <a:extLst>
                  <a:ext uri="{FF2B5EF4-FFF2-40B4-BE49-F238E27FC236}">
                    <a16:creationId xmlns:a16="http://schemas.microsoft.com/office/drawing/2014/main" id="{7EFF203D-B82A-FC4B-9306-62EABF9647B5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3" name="Freeform 6">
                <a:extLst>
                  <a:ext uri="{FF2B5EF4-FFF2-40B4-BE49-F238E27FC236}">
                    <a16:creationId xmlns:a16="http://schemas.microsoft.com/office/drawing/2014/main" id="{5D05D642-5123-074D-991B-974A765AA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4" name="Oval 11">
                <a:extLst>
                  <a:ext uri="{FF2B5EF4-FFF2-40B4-BE49-F238E27FC236}">
                    <a16:creationId xmlns:a16="http://schemas.microsoft.com/office/drawing/2014/main" id="{E5C94AF8-B993-6747-B1D3-70318323E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5" name="Freeform 18">
                <a:extLst>
                  <a:ext uri="{FF2B5EF4-FFF2-40B4-BE49-F238E27FC236}">
                    <a16:creationId xmlns:a16="http://schemas.microsoft.com/office/drawing/2014/main" id="{DA3E261A-4D98-EB4A-9AE1-B40A7EF5E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9" y="3132173"/>
                <a:ext cx="2468880" cy="17720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6" name="Oval 12">
                <a:extLst>
                  <a:ext uri="{FF2B5EF4-FFF2-40B4-BE49-F238E27FC236}">
                    <a16:creationId xmlns:a16="http://schemas.microsoft.com/office/drawing/2014/main" id="{60D468A5-C9D0-0247-9984-A59DB7CC0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227" name="Freeform 18">
                <a:extLst>
                  <a:ext uri="{FF2B5EF4-FFF2-40B4-BE49-F238E27FC236}">
                    <a16:creationId xmlns:a16="http://schemas.microsoft.com/office/drawing/2014/main" id="{465CD24B-41DF-DC49-84B1-8672F4A5590C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10781" y="2858298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28" name="Oval 11">
                <a:extLst>
                  <a:ext uri="{FF2B5EF4-FFF2-40B4-BE49-F238E27FC236}">
                    <a16:creationId xmlns:a16="http://schemas.microsoft.com/office/drawing/2014/main" id="{6DF125CA-4CCF-5D46-8380-19CCDD269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229" name="Oval 11">
                <a:extLst>
                  <a:ext uri="{FF2B5EF4-FFF2-40B4-BE49-F238E27FC236}">
                    <a16:creationId xmlns:a16="http://schemas.microsoft.com/office/drawing/2014/main" id="{5B92E62D-FD91-A04C-A06B-25289F913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30" name="Freeform 18">
                <a:extLst>
                  <a:ext uri="{FF2B5EF4-FFF2-40B4-BE49-F238E27FC236}">
                    <a16:creationId xmlns:a16="http://schemas.microsoft.com/office/drawing/2014/main" id="{D83AD6A7-354D-5E44-9CE7-F131B37F6F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38767" y="2559716"/>
                <a:ext cx="1280160" cy="277905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31" name="Text Box 11">
                <a:extLst>
                  <a:ext uri="{FF2B5EF4-FFF2-40B4-BE49-F238E27FC236}">
                    <a16:creationId xmlns:a16="http://schemas.microsoft.com/office/drawing/2014/main" id="{B257E6A5-1B8E-2445-9A22-01354E3CCA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7033" y="1093205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232" name="Text Box 11">
                <a:extLst>
                  <a:ext uri="{FF2B5EF4-FFF2-40B4-BE49-F238E27FC236}">
                    <a16:creationId xmlns:a16="http://schemas.microsoft.com/office/drawing/2014/main" id="{CC5CDADE-4862-4E4C-BF42-700961D175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7408" y="1799762"/>
                <a:ext cx="469016" cy="290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c=20</a:t>
                </a:r>
              </a:p>
            </p:txBody>
          </p:sp>
          <p:sp>
            <p:nvSpPr>
              <p:cNvPr id="233" name="Text Box 11">
                <a:extLst>
                  <a:ext uri="{FF2B5EF4-FFF2-40B4-BE49-F238E27FC236}">
                    <a16:creationId xmlns:a16="http://schemas.microsoft.com/office/drawing/2014/main" id="{B045399B-CFA4-0647-81A5-70F6AD5AF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234" name="Text Box 11">
                <a:extLst>
                  <a:ext uri="{FF2B5EF4-FFF2-40B4-BE49-F238E27FC236}">
                    <a16:creationId xmlns:a16="http://schemas.microsoft.com/office/drawing/2014/main" id="{CC1CC733-7309-EC49-A50D-BD96818EB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5129" y="2805012"/>
                <a:ext cx="702683" cy="290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500</a:t>
                </a:r>
              </a:p>
            </p:txBody>
          </p:sp>
          <p:sp>
            <p:nvSpPr>
              <p:cNvPr id="235" name="Text Box 11">
                <a:extLst>
                  <a:ext uri="{FF2B5EF4-FFF2-40B4-BE49-F238E27FC236}">
                    <a16:creationId xmlns:a16="http://schemas.microsoft.com/office/drawing/2014/main" id="{FC829C59-1ECF-AE41-90FF-A80BA813F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1406" y="2576371"/>
                <a:ext cx="702683" cy="290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300</a:t>
                </a:r>
              </a:p>
            </p:txBody>
          </p:sp>
          <p:sp>
            <p:nvSpPr>
              <p:cNvPr id="236" name="Oval 12">
                <a:extLst>
                  <a:ext uri="{FF2B5EF4-FFF2-40B4-BE49-F238E27FC236}">
                    <a16:creationId xmlns:a16="http://schemas.microsoft.com/office/drawing/2014/main" id="{B598EE5D-5979-8A4D-B4D4-B8525A54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237" name="Oval 12">
                <a:extLst>
                  <a:ext uri="{FF2B5EF4-FFF2-40B4-BE49-F238E27FC236}">
                    <a16:creationId xmlns:a16="http://schemas.microsoft.com/office/drawing/2014/main" id="{5B7F86AD-7F53-F44F-A951-2FF097871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238" name="Text Box 11">
                <a:extLst>
                  <a:ext uri="{FF2B5EF4-FFF2-40B4-BE49-F238E27FC236}">
                    <a16:creationId xmlns:a16="http://schemas.microsoft.com/office/drawing/2014/main" id="{7E3FFF23-4EA5-9A43-BB9E-11C48521E7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8374" y="874614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239" name="Text Box 11">
                <a:extLst>
                  <a:ext uri="{FF2B5EF4-FFF2-40B4-BE49-F238E27FC236}">
                    <a16:creationId xmlns:a16="http://schemas.microsoft.com/office/drawing/2014/main" id="{767D7256-7C5A-234A-8C86-9341AE2DEE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240" name="Text Box 11">
                <a:extLst>
                  <a:ext uri="{FF2B5EF4-FFF2-40B4-BE49-F238E27FC236}">
                    <a16:creationId xmlns:a16="http://schemas.microsoft.com/office/drawing/2014/main" id="{C78EE661-9BC2-1F42-84E6-9307A26284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208" y="3146040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241" name="Text Box 11">
                <a:extLst>
                  <a:ext uri="{FF2B5EF4-FFF2-40B4-BE49-F238E27FC236}">
                    <a16:creationId xmlns:a16="http://schemas.microsoft.com/office/drawing/2014/main" id="{6558CC78-236D-4142-AF13-29545D28B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7442" y="1823305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242" name="Text Box 11">
                <a:extLst>
                  <a:ext uri="{FF2B5EF4-FFF2-40B4-BE49-F238E27FC236}">
                    <a16:creationId xmlns:a16="http://schemas.microsoft.com/office/drawing/2014/main" id="{DACBFA5C-29A9-7F4A-BAE6-87B4A7532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2387" y="1460544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243" name="Text Box 11">
              <a:extLst>
                <a:ext uri="{FF2B5EF4-FFF2-40B4-BE49-F238E27FC236}">
                  <a16:creationId xmlns:a16="http://schemas.microsoft.com/office/drawing/2014/main" id="{DFDCC294-86CA-734B-BDDC-FF73EE854F0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906930" y="4351324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44" name="Text Box 11">
              <a:extLst>
                <a:ext uri="{FF2B5EF4-FFF2-40B4-BE49-F238E27FC236}">
                  <a16:creationId xmlns:a16="http://schemas.microsoft.com/office/drawing/2014/main" id="{A115FBBF-77DF-6D4D-8CEE-17C72C1549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36764" y="5577461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76" name="Text Box 11">
            <a:extLst>
              <a:ext uri="{FF2B5EF4-FFF2-40B4-BE49-F238E27FC236}">
                <a16:creationId xmlns:a16="http://schemas.microsoft.com/office/drawing/2014/main" id="{4B808069-1B90-FA05-A981-FAE8E7318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095" y="1674901"/>
            <a:ext cx="50013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c= 10</a:t>
            </a:r>
          </a:p>
        </p:txBody>
      </p:sp>
      <p:sp>
        <p:nvSpPr>
          <p:cNvPr id="111" name="Text Box 11">
            <a:extLst>
              <a:ext uri="{FF2B5EF4-FFF2-40B4-BE49-F238E27FC236}">
                <a16:creationId xmlns:a16="http://schemas.microsoft.com/office/drawing/2014/main" id="{A629E39D-D335-75DD-AC58-0E5DF243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3601" y="4923779"/>
            <a:ext cx="50013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c= 10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325FB797-D9BE-DC0B-E234-F56A49F17095}"/>
              </a:ext>
            </a:extLst>
          </p:cNvPr>
          <p:cNvSpPr txBox="1">
            <a:spLocks/>
          </p:cNvSpPr>
          <p:nvPr/>
        </p:nvSpPr>
        <p:spPr bwMode="auto">
          <a:xfrm>
            <a:off x="303450" y="810962"/>
            <a:ext cx="5541179" cy="279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/>
              </a:rPr>
              <a:t>FS-Replan</a:t>
            </a:r>
            <a:r>
              <a:rPr lang="en-US" kern="0" dirty="0"/>
              <a:t>(</a:t>
            </a:r>
            <a:r>
              <a:rPr lang="en-US" kern="0" dirty="0" err="1"/>
              <a:t>Σ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i="1" kern="0" dirty="0"/>
              <a:t>    π</a:t>
            </a:r>
            <a:r>
              <a:rPr lang="en-US" kern="0" dirty="0"/>
              <a:t> ← ∅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/>
              <a:t>    </a:t>
            </a:r>
            <a:r>
              <a:rPr lang="en-US" b="1" kern="0" dirty="0"/>
              <a:t>while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kern="0" dirty="0"/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 and Applicable(</a:t>
            </a:r>
            <a:r>
              <a:rPr lang="en-US" i="1" kern="0" dirty="0"/>
              <a:t>s</a:t>
            </a:r>
            <a:r>
              <a:rPr lang="en-US" kern="0" dirty="0"/>
              <a:t>) ≠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r>
              <a:rPr lang="en-US" kern="0" baseline="-25000" dirty="0"/>
              <a:t>  </a:t>
            </a:r>
            <a:r>
              <a:rPr lang="en-US" b="1" kern="0" dirty="0"/>
              <a:t>do</a:t>
            </a:r>
            <a:r>
              <a:rPr lang="en-US" kern="0" dirty="0"/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/>
              <a:t>        </a:t>
            </a:r>
            <a:r>
              <a:rPr lang="en-US" b="1" kern="0" dirty="0"/>
              <a:t>if</a:t>
            </a:r>
            <a:r>
              <a:rPr lang="en-US" kern="0" dirty="0"/>
              <a:t> </a:t>
            </a:r>
            <a:r>
              <a:rPr lang="en-US" i="1" kern="0" dirty="0"/>
              <a:t>π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) is undefined </a:t>
            </a:r>
            <a:r>
              <a:rPr lang="en-US" b="1" kern="0" dirty="0"/>
              <a:t>then do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i="1" kern="0" dirty="0"/>
              <a:t>            π</a:t>
            </a:r>
            <a:r>
              <a:rPr lang="en-US" kern="0" dirty="0"/>
              <a:t> ← </a:t>
            </a:r>
            <a:r>
              <a:rPr lang="en-US" kern="0" dirty="0">
                <a:latin typeface="Calibri" panose="020F0502020204030204" pitchFamily="34" charset="0"/>
              </a:rPr>
              <a:t>Plan2policy</a:t>
            </a:r>
            <a:r>
              <a:rPr lang="en-US" kern="0" dirty="0"/>
              <a:t>(</a:t>
            </a:r>
            <a:r>
              <a:rPr lang="en-US" i="1" kern="0" dirty="0">
                <a:latin typeface="Calibri" panose="020F0502020204030204" pitchFamily="34" charset="0"/>
              </a:rPr>
              <a:t>Lookahead</a:t>
            </a:r>
            <a:r>
              <a:rPr lang="en-US" kern="0" dirty="0"/>
              <a:t>(</a:t>
            </a:r>
            <a:r>
              <a:rPr lang="en-US" kern="0" dirty="0" err="1"/>
              <a:t>Σ</a:t>
            </a:r>
            <a:r>
              <a:rPr lang="en-US" i="1" kern="0" baseline="-25000" dirty="0" err="1"/>
              <a:t>d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))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/>
              <a:t>            </a:t>
            </a:r>
            <a:r>
              <a:rPr lang="en-US" b="1" kern="0" dirty="0"/>
              <a:t>if</a:t>
            </a:r>
            <a:r>
              <a:rPr lang="en-US" kern="0" dirty="0"/>
              <a:t> </a:t>
            </a:r>
            <a:r>
              <a:rPr lang="en-US" i="1" kern="0" dirty="0"/>
              <a:t>π</a:t>
            </a:r>
            <a:r>
              <a:rPr lang="en-US" kern="0" dirty="0"/>
              <a:t> = </a:t>
            </a:r>
            <a:r>
              <a:rPr lang="en-US" kern="0" dirty="0">
                <a:latin typeface="Calibri" panose="020F0502020204030204" pitchFamily="34" charset="0"/>
              </a:rPr>
              <a:t>failure</a:t>
            </a:r>
            <a:r>
              <a:rPr lang="en-US" kern="0" dirty="0"/>
              <a:t> </a:t>
            </a:r>
            <a:r>
              <a:rPr lang="en-US" b="1" kern="0" dirty="0"/>
              <a:t>then</a:t>
            </a:r>
            <a:r>
              <a:rPr lang="en-US" kern="0" dirty="0"/>
              <a:t> </a:t>
            </a:r>
            <a:r>
              <a:rPr lang="en-US" b="1" kern="0" dirty="0"/>
              <a:t>return</a:t>
            </a:r>
            <a:r>
              <a:rPr lang="en-US" kern="0" dirty="0"/>
              <a:t> </a:t>
            </a:r>
            <a:r>
              <a:rPr lang="en-US" kern="0" dirty="0">
                <a:latin typeface="Calibri" panose="020F0502020204030204" pitchFamily="34" charset="0"/>
              </a:rPr>
              <a:t>failure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 panose="020F0502020204030204" pitchFamily="34" charset="0"/>
              </a:rPr>
              <a:t>        </a:t>
            </a:r>
            <a:r>
              <a:rPr lang="en-US" kern="0" dirty="0"/>
              <a:t>perform action </a:t>
            </a:r>
            <a:r>
              <a:rPr lang="en-US" i="1" kern="0" dirty="0"/>
              <a:t>π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i="1" kern="0" dirty="0"/>
              <a:t>       s</a:t>
            </a:r>
            <a:r>
              <a:rPr lang="en-US" kern="0" dirty="0"/>
              <a:t> ← observe resulting state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EDA3614-A404-88B3-DE1E-1EF1EA3E3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2827" y="3091867"/>
            <a:ext cx="1492396" cy="276999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BE1E0CCE-E54F-40D6-C563-623061DB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365" y="3033331"/>
            <a:ext cx="1181798" cy="27699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BADA7B56-9181-5325-1BB9-F52A9919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233" y="6389341"/>
            <a:ext cx="1492396" cy="276999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5C7F8EDC-3E98-E509-89F2-5EB062B4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771" y="6330805"/>
            <a:ext cx="1181798" cy="27699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ABC1AB7C-F443-0A1F-06F6-D61D25B53E92}"/>
              </a:ext>
            </a:extLst>
          </p:cNvPr>
          <p:cNvSpPr>
            <a:spLocks/>
          </p:cNvSpPr>
          <p:nvPr/>
        </p:nvSpPr>
        <p:spPr bwMode="auto">
          <a:xfrm rot="4104894" flipH="1" flipV="1">
            <a:off x="1233017" y="281370"/>
            <a:ext cx="57621" cy="88234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5875" cmpd="sng">
            <a:solidFill>
              <a:srgbClr val="008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06557D2-0D36-6B44-4578-978964593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511" y="204992"/>
            <a:ext cx="2166427" cy="697627"/>
          </a:xfrm>
          <a:prstGeom prst="rect">
            <a:avLst/>
          </a:prstGeom>
          <a:solidFill>
            <a:srgbClr val="D0F6E3"/>
          </a:solidFill>
          <a:ln w="6350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509587">
              <a:spcBef>
                <a:spcPts val="200"/>
              </a:spcBef>
            </a:pPr>
            <a:r>
              <a:rPr lang="en-US" sz="1200" dirty="0">
                <a:latin typeface="Times New Roman" panose="02020603050405020304" pitchFamily="18" charset="0"/>
              </a:rPr>
              <a:t>Algorithm 5.15 in </a:t>
            </a:r>
          </a:p>
          <a:p>
            <a:pPr indent="-509587">
              <a:spcBef>
                <a:spcPts val="200"/>
              </a:spcBef>
            </a:pPr>
            <a:r>
              <a:rPr lang="en-US" sz="1200" i="1" dirty="0">
                <a:latin typeface="Times New Roman" panose="02020603050405020304" pitchFamily="18" charset="0"/>
              </a:rPr>
              <a:t>Automated Planning and Acting</a:t>
            </a:r>
          </a:p>
          <a:p>
            <a:pPr indent="-509587">
              <a:spcBef>
                <a:spcPts val="200"/>
              </a:spcBef>
            </a:pPr>
            <a:r>
              <a:rPr lang="en-US" sz="1200" i="1" dirty="0">
                <a:latin typeface="Times New Roman" panose="02020603050405020304" pitchFamily="18" charset="0"/>
              </a:rPr>
              <a:t>(see supplemental materials)</a:t>
            </a:r>
          </a:p>
        </p:txBody>
      </p:sp>
    </p:spTree>
    <p:extLst>
      <p:ext uri="{BB962C8B-B14F-4D97-AF65-F5344CB8AC3E}">
        <p14:creationId xmlns:p14="http://schemas.microsoft.com/office/powerpoint/2010/main" val="3534566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7E3DA61-5501-71F5-713F-8F20F88ACB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98111" y="714442"/>
            <a:ext cx="5075008" cy="1688088"/>
          </a:xfrm>
        </p:spPr>
        <p:txBody>
          <a:bodyPr/>
          <a:lstStyle/>
          <a:p>
            <a:pPr marL="6349" indent="0">
              <a:spcBef>
                <a:spcPts val="200"/>
              </a:spcBef>
              <a:buNone/>
            </a:pPr>
            <a:r>
              <a:rPr lang="en-US" sz="1800" dirty="0">
                <a:latin typeface="Calibri"/>
              </a:rPr>
              <a:t>Bellman-Update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b="1" dirty="0">
                <a:latin typeface="Times New Roman" charset="0"/>
                <a:ea typeface="Times New Roman"/>
              </a:rPr>
              <a:t>for every </a:t>
            </a:r>
            <a:r>
              <a:rPr lang="en-US" sz="1800" i="1" dirty="0">
                <a:latin typeface="Times New Roman" charset="0"/>
                <a:ea typeface="Times New Roman"/>
              </a:rPr>
              <a:t>a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/>
              <a:t>←</a:t>
            </a:r>
            <a:r>
              <a:rPr lang="en-US" sz="1800" i="1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P</a:t>
            </a:r>
            <a:r>
              <a:rPr lang="en-US" sz="1800" dirty="0" err="1">
                <a:latin typeface="Times New Roman" charset="0"/>
                <a:ea typeface="Times New Roman"/>
              </a:rPr>
              <a:t>r</a:t>
            </a:r>
            <a:r>
              <a:rPr lang="en-US" sz="180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|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 [cost(</a:t>
            </a:r>
            <a:r>
              <a:rPr lang="en-US" sz="1800" i="1" dirty="0" err="1">
                <a:latin typeface="Times New Roman" charset="0"/>
                <a:ea typeface="Times New Roman"/>
              </a:rPr>
              <a:t>s,a,s′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i="1" dirty="0">
                <a:latin typeface="Times New Roman" charset="0"/>
                <a:ea typeface="Times New Roman"/>
              </a:rPr>
              <a:t>+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π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 </a:t>
            </a:r>
            <a:r>
              <a:rPr lang="en-US" sz="1800" dirty="0"/>
              <a:t>←</a:t>
            </a:r>
            <a:r>
              <a:rPr lang="en-US" sz="1800" dirty="0">
                <a:latin typeface="Times New Roman" charset="0"/>
                <a:ea typeface="Times New Roman"/>
              </a:rPr>
              <a:t> </a:t>
            </a:r>
            <a:r>
              <a:rPr lang="en-US" sz="180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Q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 err="1">
                <a:latin typeface="Times New Roman" charset="0"/>
                <a:ea typeface="Times New Roman"/>
              </a:rPr>
              <a:t>s,a</a:t>
            </a:r>
            <a:r>
              <a:rPr lang="en-US" sz="1800" dirty="0">
                <a:latin typeface="Times New Roman" charset="0"/>
                <a:ea typeface="Times New Roman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8264" y="101603"/>
            <a:ext cx="5974838" cy="505791"/>
          </a:xfrm>
        </p:spPr>
        <p:txBody>
          <a:bodyPr/>
          <a:lstStyle/>
          <a:p>
            <a:r>
              <a:rPr lang="en-US" dirty="0"/>
              <a:t>Dead Ends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6BD823-AF8E-2D48-947E-1097F2F479AC}"/>
              </a:ext>
            </a:extLst>
          </p:cNvPr>
          <p:cNvSpPr/>
          <p:nvPr/>
        </p:nvSpPr>
        <p:spPr>
          <a:xfrm>
            <a:off x="6341061" y="5587609"/>
            <a:ext cx="4722062" cy="1000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At dead-end states, add a dummy action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deadend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γ(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s,</a:t>
            </a:r>
            <a:r>
              <a:rPr lang="en-US" i="1" baseline="-25000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deadend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) =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s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  <a:sym typeface="Symbol" charset="2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cost = a constant &gt; 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063818-F5AB-033E-9939-2B9849AD8A97}"/>
              </a:ext>
            </a:extLst>
          </p:cNvPr>
          <p:cNvGrpSpPr/>
          <p:nvPr/>
        </p:nvGrpSpPr>
        <p:grpSpPr>
          <a:xfrm>
            <a:off x="6991689" y="2457916"/>
            <a:ext cx="4657082" cy="2864791"/>
            <a:chOff x="7061698" y="3750101"/>
            <a:chExt cx="4657082" cy="286479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673E4D-C795-27B1-8E4E-D812A427611D}"/>
                </a:ext>
              </a:extLst>
            </p:cNvPr>
            <p:cNvGrpSpPr/>
            <p:nvPr/>
          </p:nvGrpSpPr>
          <p:grpSpPr>
            <a:xfrm>
              <a:off x="7643560" y="3750101"/>
              <a:ext cx="3793962" cy="2864791"/>
              <a:chOff x="5027874" y="1667394"/>
              <a:chExt cx="3793962" cy="2864791"/>
            </a:xfrm>
          </p:grpSpPr>
          <p:sp>
            <p:nvSpPr>
              <p:cNvPr id="7" name="Text Box 46">
                <a:extLst>
                  <a:ext uri="{FF2B5EF4-FFF2-40B4-BE49-F238E27FC236}">
                    <a16:creationId xmlns:a16="http://schemas.microsoft.com/office/drawing/2014/main" id="{E9BD3701-8A23-CDEC-4183-C36818E0DA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2086" y="2517856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" name="Freeform 37">
                <a:extLst>
                  <a:ext uri="{FF2B5EF4-FFF2-40B4-BE49-F238E27FC236}">
                    <a16:creationId xmlns:a16="http://schemas.microsoft.com/office/drawing/2014/main" id="{81A8F8EE-589D-AD82-63BC-2EB0F2896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958" y="2247452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Freeform 38">
                <a:extLst>
                  <a:ext uri="{FF2B5EF4-FFF2-40B4-BE49-F238E27FC236}">
                    <a16:creationId xmlns:a16="http://schemas.microsoft.com/office/drawing/2014/main" id="{D47624E2-D56C-FD09-1615-9B430B7CE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1218" y="1990945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08EEC1A1-CB0B-07E3-FA2A-D2E18BEEEF81}"/>
                  </a:ext>
                </a:extLst>
              </p:cNvPr>
              <p:cNvSpPr/>
              <p:nvPr/>
            </p:nvSpPr>
            <p:spPr bwMode="auto">
              <a:xfrm>
                <a:off x="7058514" y="2152202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Freeform 40">
                <a:extLst>
                  <a:ext uri="{FF2B5EF4-FFF2-40B4-BE49-F238E27FC236}">
                    <a16:creationId xmlns:a16="http://schemas.microsoft.com/office/drawing/2014/main" id="{3DCFA578-5F53-0870-CC92-6767582A8A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7953410" y="2718939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" name="Freeform 31">
                <a:extLst>
                  <a:ext uri="{FF2B5EF4-FFF2-40B4-BE49-F238E27FC236}">
                    <a16:creationId xmlns:a16="http://schemas.microsoft.com/office/drawing/2014/main" id="{AA6912D8-2D65-0F97-A435-BF9099A67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111269" y="2070036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356CA9A-2A72-C621-4C7C-B3C638759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874" y="2584652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4" name="Oval 11">
                <a:extLst>
                  <a:ext uri="{FF2B5EF4-FFF2-40B4-BE49-F238E27FC236}">
                    <a16:creationId xmlns:a16="http://schemas.microsoft.com/office/drawing/2014/main" id="{758D984B-24C9-AB00-3D7E-A247F4D89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374" y="2127452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0668F51D-5F47-1298-5AE6-A053205E2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264" y="3957227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20995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aseline="300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DAA8F17B-EBB6-18B2-294F-C5E88B6FB4B1}"/>
                  </a:ext>
                </a:extLst>
              </p:cNvPr>
              <p:cNvSpPr/>
              <p:nvPr/>
            </p:nvSpPr>
            <p:spPr bwMode="auto">
              <a:xfrm rot="17762162">
                <a:off x="5770186" y="3817690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rgbClr val="20995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7" name="Oval 12">
                <a:extLst>
                  <a:ext uri="{FF2B5EF4-FFF2-40B4-BE49-F238E27FC236}">
                    <a16:creationId xmlns:a16="http://schemas.microsoft.com/office/drawing/2014/main" id="{106EBD19-2930-D921-4EAE-9676F6C0B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9590" y="4065460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64FC1A3B-B635-7615-969B-CF445675013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512367" y="3889056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rgbClr val="20995D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9" name="Oval 11">
                <a:extLst>
                  <a:ext uri="{FF2B5EF4-FFF2-40B4-BE49-F238E27FC236}">
                    <a16:creationId xmlns:a16="http://schemas.microsoft.com/office/drawing/2014/main" id="{720C6D74-E5F4-E841-BC53-8B446ED03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8364" y="2254950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20" name="Oval 11">
                <a:extLst>
                  <a:ext uri="{FF2B5EF4-FFF2-40B4-BE49-F238E27FC236}">
                    <a16:creationId xmlns:a16="http://schemas.microsoft.com/office/drawing/2014/main" id="{3E4493A0-59D2-DBEF-C916-8724A2609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0721" y="1667394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21" name="Text Box 11">
                <a:extLst>
                  <a:ext uri="{FF2B5EF4-FFF2-40B4-BE49-F238E27FC236}">
                    <a16:creationId xmlns:a16="http://schemas.microsoft.com/office/drawing/2014/main" id="{59B0E327-C3BA-4E28-26F4-F09D53B078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5725" y="2306151"/>
                <a:ext cx="55303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15</a:t>
                </a:r>
              </a:p>
            </p:txBody>
          </p:sp>
          <p:sp>
            <p:nvSpPr>
              <p:cNvPr id="22" name="Text Box 11">
                <a:extLst>
                  <a:ext uri="{FF2B5EF4-FFF2-40B4-BE49-F238E27FC236}">
                    <a16:creationId xmlns:a16="http://schemas.microsoft.com/office/drawing/2014/main" id="{B308CBC8-AC4F-B564-C708-8F2FC3C1D3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42155" y="2952288"/>
                <a:ext cx="72011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DE80FFDC-55AC-C912-2928-CFBD7E4DEA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1527" y="3089761"/>
                <a:ext cx="55303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80</a:t>
                </a:r>
              </a:p>
            </p:txBody>
          </p:sp>
          <p:sp>
            <p:nvSpPr>
              <p:cNvPr id="24" name="Text Box 11">
                <a:extLst>
                  <a:ext uri="{FF2B5EF4-FFF2-40B4-BE49-F238E27FC236}">
                    <a16:creationId xmlns:a16="http://schemas.microsoft.com/office/drawing/2014/main" id="{12FB9043-4734-7FDD-C5C6-2210E67A8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9667" y="3723874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25" name="Text Box 11">
                <a:extLst>
                  <a:ext uri="{FF2B5EF4-FFF2-40B4-BE49-F238E27FC236}">
                    <a16:creationId xmlns:a16="http://schemas.microsoft.com/office/drawing/2014/main" id="{9D706447-E9E1-5357-FF6D-FF878D4C9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7386" y="1830199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26" name="Text Box 11">
                <a:extLst>
                  <a:ext uri="{FF2B5EF4-FFF2-40B4-BE49-F238E27FC236}">
                    <a16:creationId xmlns:a16="http://schemas.microsoft.com/office/drawing/2014/main" id="{7DE33B6C-B799-DAA7-4A90-8AD87AB755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175" y="2347034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CA3AF28-9F61-059E-07F8-862407EF19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5396" y="3582780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8" name="Text Box 11">
                <a:extLst>
                  <a:ext uri="{FF2B5EF4-FFF2-40B4-BE49-F238E27FC236}">
                    <a16:creationId xmlns:a16="http://schemas.microsoft.com/office/drawing/2014/main" id="{9396CDAB-D3DB-337E-AA01-F2BA81B75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11534" y="4011267"/>
                <a:ext cx="29226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29" name="Oval 12">
                <a:extLst>
                  <a:ext uri="{FF2B5EF4-FFF2-40B4-BE49-F238E27FC236}">
                    <a16:creationId xmlns:a16="http://schemas.microsoft.com/office/drawing/2014/main" id="{941DA616-5D1B-2594-7A20-30C946452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374" y="3956252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20995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69A84EE4-DB99-AE6F-9AFA-BC13B025A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4303" y="3319836"/>
                <a:ext cx="466725" cy="466725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</p:grpSp>
        <p:sp>
          <p:nvSpPr>
            <p:cNvPr id="31" name="Text Box 11">
              <a:extLst>
                <a:ext uri="{FF2B5EF4-FFF2-40B4-BE49-F238E27FC236}">
                  <a16:creationId xmlns:a16="http://schemas.microsoft.com/office/drawing/2014/main" id="{F2991A2F-FCCF-5ED5-6361-B557221C1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3384" y="6074999"/>
              <a:ext cx="745396" cy="492443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id="{F5CDB7FB-FC8F-D8CA-9175-6BC1B8CF2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1698" y="6013241"/>
              <a:ext cx="548427" cy="49244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</p:grp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025B68FC-A55A-8B56-D5ED-D745B055127B}"/>
              </a:ext>
            </a:extLst>
          </p:cNvPr>
          <p:cNvCxnSpPr>
            <a:cxnSpLocks/>
          </p:cNvCxnSpPr>
          <p:nvPr/>
        </p:nvCxnSpPr>
        <p:spPr>
          <a:xfrm rot="-3900000" flipH="1">
            <a:off x="9244271" y="4150255"/>
            <a:ext cx="226111" cy="226111"/>
          </a:xfrm>
          <a:prstGeom prst="curvedConnector4">
            <a:avLst>
              <a:gd name="adj1" fmla="val -100000"/>
              <a:gd name="adj2" fmla="val 200000"/>
            </a:avLst>
          </a:prstGeom>
          <a:ln w="9525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0D2E24C-7CBC-C1A2-A664-5AC4FEA74D5C}"/>
              </a:ext>
            </a:extLst>
          </p:cNvPr>
          <p:cNvSpPr txBox="1"/>
          <p:nvPr/>
        </p:nvSpPr>
        <p:spPr>
          <a:xfrm>
            <a:off x="9107300" y="3583504"/>
            <a:ext cx="913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/>
                <a:cs typeface="Times New Roman"/>
                <a:sym typeface="Symbol" charset="2"/>
              </a:rPr>
              <a:t>deadend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D0C23A9-877E-04D4-91E6-B8EEDF0F346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12436" y="689315"/>
                <a:ext cx="6092606" cy="59318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288925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630238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71550" indent="-2809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322388" indent="-288925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663700" indent="-288925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05013" indent="-2809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346325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•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687638" indent="-2794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100000"/>
                  <a:buFont typeface="System Font Regular"/>
                  <a:buChar char="▸"/>
                  <a:tabLst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LAO</a:t>
                </a:r>
                <a:r>
                  <a:rPr lang="en-US" sz="1800" baseline="30000" dirty="0"/>
                  <a:t>∗</a:t>
                </a:r>
                <a:r>
                  <a:rPr lang="en-US" sz="1800" dirty="0"/>
                  <a:t> (Σ,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</a:t>
                </a:r>
                <a:r>
                  <a:rPr lang="en-US" sz="1800" i="1" dirty="0"/>
                  <a:t>S</a:t>
                </a:r>
                <a:r>
                  <a:rPr lang="en-US" sz="1800" i="1" baseline="-25000" dirty="0"/>
                  <a:t>g</a:t>
                </a:r>
                <a:r>
                  <a:rPr lang="en-US" sz="1800" dirty="0"/>
                  <a:t>,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</a:p>
              <a:p>
                <a:pPr marL="236538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 </a:t>
                </a:r>
                <a:r>
                  <a:rPr lang="en-US" sz="1800" i="1" dirty="0"/>
                  <a:t>π </a:t>
                </a:r>
                <a:r>
                  <a:rPr lang="en-US" sz="1800" dirty="0"/>
                  <a:t>←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∅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 </a:t>
                </a:r>
                <a:r>
                  <a:rPr lang="en-US" sz="1800" i="1" dirty="0"/>
                  <a:t>Envelope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}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>
                    <a:cs typeface="Times New Roman"/>
                  </a:rPr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 ←</a:t>
                </a:r>
                <a:r>
                  <a:rPr lang="en-US" sz="1800" i="1" dirty="0">
                    <a:cs typeface="Times New Roman"/>
                  </a:rPr>
                  <a:t> V</a:t>
                </a:r>
                <a:r>
                  <a:rPr lang="en-US" sz="1800" baseline="-25000" dirty="0">
                    <a:cs typeface="Times New Roman"/>
                  </a:rPr>
                  <a:t>0</a:t>
                </a:r>
                <a:r>
                  <a:rPr lang="en-US" sz="1800" baseline="-25000" dirty="0"/>
                  <a:t> 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)</a:t>
                </a:r>
                <a:endParaRPr lang="en-US" sz="1800" dirty="0">
                  <a:cs typeface="Times New Roman"/>
                </a:endParaRP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while</a:t>
                </a:r>
                <a:r>
                  <a:rPr lang="en-US" sz="1800" dirty="0"/>
                  <a:t>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  <a:r>
                  <a:rPr lang="en-US" sz="1800" i="1" dirty="0"/>
                  <a:t> ≠</a:t>
                </a:r>
                <a:r>
                  <a:rPr lang="en-US" sz="1800" dirty="0"/>
                  <a:t> ∅ </a:t>
                </a:r>
                <a:r>
                  <a:rPr lang="en-US" sz="1800" b="1" dirty="0"/>
                  <a:t>do</a:t>
                </a:r>
              </a:p>
              <a:p>
                <a:pPr marL="457200" lvl="1" indent="0">
                  <a:spcBef>
                    <a:spcPts val="200"/>
                  </a:spcBef>
                  <a:buNone/>
                </a:pPr>
                <a:r>
                  <a:rPr lang="en-US" sz="1800" dirty="0"/>
                  <a:t>select a state </a:t>
                </a:r>
                <a:r>
                  <a:rPr lang="en-US" sz="1800" i="1" dirty="0"/>
                  <a:t>s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</a:t>
                </a:r>
              </a:p>
              <a:p>
                <a:pPr marL="450850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for all </a:t>
                </a:r>
                <a:r>
                  <a:rPr lang="en-US" sz="1800" i="1" dirty="0"/>
                  <a:t>a</a:t>
                </a:r>
                <a:r>
                  <a:rPr lang="en-US" sz="18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Applicable(</a:t>
                </a:r>
                <a:r>
                  <a:rPr lang="en-US" sz="1800" i="1" dirty="0"/>
                  <a:t>s</a:t>
                </a:r>
                <a:r>
                  <a:rPr lang="en-US" sz="1800" dirty="0"/>
                  <a:t>) and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dirty="0" err="1"/>
                  <a:t>γ</a:t>
                </a:r>
                <a:r>
                  <a:rPr lang="en-US" sz="1800" dirty="0"/>
                  <a:t>(</a:t>
                </a:r>
                <a:r>
                  <a:rPr lang="en-US" sz="1800" i="1" dirty="0" err="1"/>
                  <a:t>s</a:t>
                </a:r>
                <a:r>
                  <a:rPr lang="en-US" sz="1800" dirty="0" err="1"/>
                  <a:t>,</a:t>
                </a:r>
                <a:r>
                  <a:rPr lang="en-US" sz="1800" i="1" dirty="0" err="1"/>
                  <a:t>a</a:t>
                </a:r>
                <a:r>
                  <a:rPr lang="en-US" sz="1800" dirty="0"/>
                  <a:t>) do</a:t>
                </a:r>
              </a:p>
              <a:p>
                <a:pPr marL="679450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if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 ∉</a:t>
                </a:r>
                <a:r>
                  <a:rPr lang="en-US" sz="1800" baseline="-25000" dirty="0"/>
                  <a:t> </a:t>
                </a:r>
                <a:r>
                  <a:rPr lang="en-US" sz="1800" i="1" dirty="0"/>
                  <a:t>Envelope</a:t>
                </a:r>
                <a:r>
                  <a:rPr lang="en-US" sz="1800" dirty="0"/>
                  <a:t> then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dirty="0"/>
                  <a:t>add 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</a:t>
                </a:r>
                <a:r>
                  <a:rPr lang="en-US" sz="1800" i="1" dirty="0"/>
                  <a:t> </a:t>
                </a:r>
                <a:r>
                  <a:rPr lang="en-US" sz="1800" dirty="0"/>
                  <a:t>to </a:t>
                </a:r>
                <a:r>
                  <a:rPr lang="en-US" sz="1800" i="1" dirty="0"/>
                  <a:t>Envelope</a:t>
                </a:r>
              </a:p>
              <a:p>
                <a:pPr marL="911225" lvl="3" indent="0" defTabSz="744538">
                  <a:spcBef>
                    <a:spcPts val="200"/>
                  </a:spcBef>
                  <a:buNone/>
                </a:pPr>
                <a:r>
                  <a:rPr lang="en-US" sz="1800" i="1" dirty="0"/>
                  <a:t>V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 ← </a:t>
                </a:r>
                <a:r>
                  <a:rPr lang="en-US" sz="1800" i="1" dirty="0"/>
                  <a:t>V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′)</a:t>
                </a:r>
                <a:endParaRPr lang="en-US" sz="1800" i="1" dirty="0"/>
              </a:p>
              <a:p>
                <a:pPr marL="454025" lvl="2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  <a:cs typeface="Calibri"/>
                  </a:rPr>
                  <a:t>LAO-Update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227013" lvl="2" indent="0">
                  <a:spcBef>
                    <a:spcPts val="200"/>
                  </a:spcBef>
                  <a:buNone/>
                </a:pPr>
                <a:r>
                  <a:rPr lang="en-US" sz="1800" dirty="0"/>
                  <a:t>return π</a:t>
                </a:r>
                <a:br>
                  <a:rPr lang="en-US" sz="1800" baseline="-25000" dirty="0"/>
                </a:br>
                <a:endParaRPr lang="en-US" sz="1800" baseline="-250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LAO-Update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</a:p>
              <a:p>
                <a:pPr marL="233363" lvl="1" indent="0">
                  <a:spcBef>
                    <a:spcPts val="200"/>
                  </a:spcBef>
                  <a:buNone/>
                </a:pPr>
                <a:r>
                  <a:rPr lang="en-US" sz="1800" i="1" dirty="0"/>
                  <a:t>Z </a:t>
                </a:r>
                <a:r>
                  <a:rPr lang="en-US" sz="1800" dirty="0"/>
                  <a:t>← {</a:t>
                </a:r>
                <a:r>
                  <a:rPr lang="en-US" sz="1800" i="1" dirty="0"/>
                  <a:t>s</a:t>
                </a:r>
                <a:r>
                  <a:rPr lang="en-US" sz="1800" dirty="0"/>
                  <a:t>}</a:t>
                </a:r>
                <a:r>
                  <a:rPr lang="en-US" sz="1800" baseline="-25000" dirty="0"/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∪</a:t>
                </a:r>
                <a:r>
                  <a:rPr lang="en-US" sz="1800" baseline="-25000" dirty="0"/>
                  <a:t> </a:t>
                </a:r>
                <a:r>
                  <a:rPr lang="el-GR" sz="1800" dirty="0"/>
                  <a:t>{</a:t>
                </a:r>
                <a:r>
                  <a:rPr lang="el-GR" sz="1800" i="1" dirty="0"/>
                  <a:t>s</a:t>
                </a:r>
                <a:r>
                  <a:rPr lang="el-GR" sz="1800" dirty="0"/>
                  <a:t>′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:r>
                  <a:rPr lang="en-US" sz="1800" i="1" dirty="0"/>
                  <a:t>Envelope </a:t>
                </a:r>
                <a:r>
                  <a:rPr lang="el-GR" sz="1800" dirty="0"/>
                  <a:t>|</a:t>
                </a:r>
                <a:r>
                  <a:rPr lang="en-US" sz="1800" dirty="0"/>
                  <a:t> </a:t>
                </a:r>
                <a:r>
                  <a:rPr lang="el-GR" sz="1800" i="1" dirty="0"/>
                  <a:t>s</a:t>
                </a:r>
                <a:r>
                  <a:rPr lang="en-US" sz="1800" dirty="0"/>
                  <a:t> </a:t>
                </a:r>
                <a:r>
                  <a:rPr lang="el-GR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∈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800" i="1"/>
                          <m:t>γ</m:t>
                        </m:r>
                      </m:e>
                    </m:acc>
                  </m:oMath>
                </a14:m>
                <a:r>
                  <a:rPr lang="el-GR" sz="1800" dirty="0"/>
                  <a:t>(</a:t>
                </a:r>
                <a:r>
                  <a:rPr lang="el-GR" sz="1800" i="1" dirty="0" err="1"/>
                  <a:t>s</a:t>
                </a:r>
                <a:r>
                  <a:rPr lang="el-GR" sz="1800" dirty="0" err="1"/>
                  <a:t>′,</a:t>
                </a:r>
                <a:r>
                  <a:rPr lang="el-GR" sz="1800" i="1" dirty="0" err="1"/>
                  <a:t>π</a:t>
                </a:r>
                <a:r>
                  <a:rPr lang="el-GR" sz="1800" dirty="0"/>
                  <a:t>)}</a:t>
                </a:r>
                <a:endParaRPr lang="en-US" sz="1800" dirty="0"/>
              </a:p>
              <a:p>
                <a:pPr marL="236538" lvl="2" indent="0">
                  <a:spcBef>
                    <a:spcPts val="200"/>
                  </a:spcBef>
                  <a:buNone/>
                </a:pPr>
                <a:r>
                  <a:rPr lang="en-US" sz="1800" b="1" dirty="0"/>
                  <a:t>until </a:t>
                </a:r>
                <a:r>
                  <a:rPr lang="en-US" sz="1800" dirty="0"/>
                  <a:t>new states are added to </a:t>
                </a:r>
                <a:r>
                  <a:rPr lang="en-US" sz="1800" i="1" dirty="0"/>
                  <a:t>Fringe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baseline="-25000" dirty="0"/>
                  <a:t>0</a:t>
                </a:r>
                <a:r>
                  <a:rPr lang="en-US" sz="1800" dirty="0"/>
                  <a:t>,π) or </a:t>
                </a:r>
                <a:r>
                  <a:rPr lang="en-US" sz="1800" i="1" dirty="0"/>
                  <a:t>residual </a:t>
                </a:r>
                <a:r>
                  <a:rPr lang="en-US" sz="1800" dirty="0"/>
                  <a:t>≤ </a:t>
                </a:r>
                <a:r>
                  <a:rPr lang="en-US" sz="1800" i="1" dirty="0" err="1"/>
                  <a:t>η</a:t>
                </a:r>
                <a:r>
                  <a:rPr lang="en-US" sz="1800" b="1" dirty="0" err="1"/>
                  <a:t> do</a:t>
                </a:r>
                <a:endParaRPr lang="en-US" sz="1800" dirty="0"/>
              </a:p>
              <a:p>
                <a:pPr marL="581025" lvl="3" indent="-115888">
                  <a:spcBef>
                    <a:spcPts val="200"/>
                  </a:spcBef>
                  <a:buNone/>
                </a:pPr>
                <a:r>
                  <a:rPr lang="en-US" sz="1800" b="1" dirty="0"/>
                  <a:t>for each </a:t>
                </a:r>
                <a:r>
                  <a:rPr lang="en-US" sz="1800" i="1" dirty="0"/>
                  <a:t>s</a:t>
                </a:r>
                <a:r>
                  <a:rPr lang="en-US" sz="1800" dirty="0"/>
                  <a:t> ∈ </a:t>
                </a:r>
                <a:r>
                  <a:rPr lang="en-US" sz="1800" i="1" dirty="0"/>
                  <a:t>Z</a:t>
                </a:r>
                <a:r>
                  <a:rPr lang="en-US" sz="1800" dirty="0"/>
                  <a:t> </a:t>
                </a:r>
                <a:r>
                  <a:rPr lang="en-US" sz="1800" b="1" dirty="0"/>
                  <a:t>do</a:t>
                </a:r>
              </a:p>
              <a:p>
                <a:pPr marL="922337" lvl="4" indent="-115888">
                  <a:spcBef>
                    <a:spcPts val="200"/>
                  </a:spcBef>
                  <a:buNone/>
                </a:pPr>
                <a:r>
                  <a:rPr lang="en-US" sz="1800" dirty="0">
                    <a:latin typeface="Calibri"/>
                  </a:rPr>
                  <a:t>Bellman-Update</a:t>
                </a:r>
                <a:r>
                  <a:rPr lang="en-US" sz="1800" dirty="0"/>
                  <a:t>(</a:t>
                </a:r>
                <a:r>
                  <a:rPr lang="en-US" sz="1800" i="1" dirty="0"/>
                  <a:t>s</a:t>
                </a:r>
                <a:r>
                  <a:rPr lang="en-US" sz="1800" dirty="0"/>
                  <a:t>)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D0C23A9-877E-04D4-91E6-B8EEDF0F3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436" y="689315"/>
                <a:ext cx="6092606" cy="5931806"/>
              </a:xfrm>
              <a:prstGeom prst="rect">
                <a:avLst/>
              </a:prstGeom>
              <a:blipFill>
                <a:blip r:embed="rId2"/>
                <a:stretch>
                  <a:fillRect l="-832" t="-64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77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11209-198A-B85C-5031-49950237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20397-E0E3-9ADC-1EF7-B47ACF58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11" y="101601"/>
            <a:ext cx="11950233" cy="812800"/>
          </a:xfrm>
        </p:spPr>
        <p:txBody>
          <a:bodyPr/>
          <a:lstStyle/>
          <a:p>
            <a:r>
              <a:rPr lang="en-US" dirty="0"/>
              <a:t>Digression: Monte Carlo rollouts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01924-166A-24A2-E2B8-EC64EAB7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143000"/>
            <a:ext cx="10972800" cy="5486401"/>
          </a:xfrm>
        </p:spPr>
        <p:txBody>
          <a:bodyPr/>
          <a:lstStyle/>
          <a:p>
            <a:r>
              <a:rPr lang="en-US" dirty="0"/>
              <a:t>Multi-arm bandit problem: statistical model of sequential experiments</a:t>
            </a:r>
          </a:p>
          <a:p>
            <a:pPr lvl="1"/>
            <a:r>
              <a:rPr lang="en-US" dirty="0"/>
              <a:t>Name derived from </a:t>
            </a:r>
            <a:r>
              <a:rPr lang="en-US" i="1" dirty="0"/>
              <a:t>one-armed bandit </a:t>
            </a:r>
            <a:r>
              <a:rPr lang="en-US" dirty="0"/>
              <a:t>(slot machine)</a:t>
            </a:r>
          </a:p>
          <a:p>
            <a:r>
              <a:rPr lang="en-US" dirty="0"/>
              <a:t>Multiple actions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,  e.g.,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 = play machine </a:t>
            </a:r>
            <a:r>
              <a:rPr lang="en-US" i="1" dirty="0"/>
              <a:t>i</a:t>
            </a:r>
            <a:endParaRPr lang="en-US" dirty="0"/>
          </a:p>
          <a:p>
            <a:r>
              <a:rPr lang="en-US" dirty="0"/>
              <a:t>Each </a:t>
            </a:r>
            <a:r>
              <a:rPr lang="en-US" i="1" dirty="0"/>
              <a:t>a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provides a reward from an </a:t>
            </a:r>
            <a:br>
              <a:rPr lang="en-US" dirty="0"/>
            </a:br>
            <a:r>
              <a:rPr lang="en-US" dirty="0"/>
              <a:t>unknown probability distribution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endParaRPr lang="en-US" baseline="-25000" dirty="0"/>
          </a:p>
          <a:p>
            <a:pPr lvl="1"/>
            <a:r>
              <a:rPr lang="en-US" dirty="0"/>
              <a:t>Assume every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i="1" dirty="0"/>
              <a:t>stationary</a:t>
            </a:r>
            <a:endParaRPr lang="en-US" dirty="0"/>
          </a:p>
          <a:p>
            <a:pPr lvl="2"/>
            <a:r>
              <a:rPr lang="en-US" dirty="0"/>
              <a:t>same every time, regardless of history </a:t>
            </a:r>
            <a:br>
              <a:rPr lang="en-US" dirty="0"/>
            </a:br>
            <a:r>
              <a:rPr lang="en-US" dirty="0"/>
              <a:t>(not true for real slot machines)</a:t>
            </a:r>
          </a:p>
          <a:p>
            <a:pPr lvl="1"/>
            <a:r>
              <a:rPr lang="en-US" dirty="0"/>
              <a:t>Objective: maximize expected utility of </a:t>
            </a:r>
            <a:br>
              <a:rPr lang="en-US" dirty="0"/>
            </a:br>
            <a:r>
              <a:rPr lang="en-US" dirty="0"/>
              <a:t>a sequence of actions</a:t>
            </a:r>
          </a:p>
          <a:p>
            <a:r>
              <a:rPr lang="en-US" dirty="0"/>
              <a:t>Exploitation vs exploration dilemma:</a:t>
            </a:r>
          </a:p>
          <a:p>
            <a:pPr lvl="1"/>
            <a:r>
              <a:rPr lang="en-US" i="1" dirty="0"/>
              <a:t>Exploitation</a:t>
            </a:r>
            <a:r>
              <a:rPr lang="en-US" dirty="0"/>
              <a:t>: choose an action that has </a:t>
            </a:r>
            <a:br>
              <a:rPr lang="en-US" dirty="0"/>
            </a:br>
            <a:r>
              <a:rPr lang="en-US" dirty="0"/>
              <a:t>given you high rewards in the past</a:t>
            </a:r>
          </a:p>
          <a:p>
            <a:pPr lvl="1"/>
            <a:r>
              <a:rPr lang="en-US" i="1" dirty="0"/>
              <a:t>Exploration</a:t>
            </a:r>
            <a:r>
              <a:rPr lang="en-US" dirty="0"/>
              <a:t>: choose a less-familiar action </a:t>
            </a:r>
            <a:br>
              <a:rPr lang="en-US" dirty="0"/>
            </a:br>
            <a:r>
              <a:rPr lang="en-US" dirty="0"/>
              <a:t>in hopes that it might produce a higher reward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07FB1-13D0-EDD0-FE25-0D49EC7E7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32" y="2623457"/>
            <a:ext cx="5931813" cy="3947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CB122C-B389-C633-D53A-662BBD67FB3C}"/>
              </a:ext>
            </a:extLst>
          </p:cNvPr>
          <p:cNvSpPr txBox="1"/>
          <p:nvPr/>
        </p:nvSpPr>
        <p:spPr>
          <a:xfrm>
            <a:off x="9209314" y="6561993"/>
            <a:ext cx="2699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4" tooltip="w:User:BillyH"/>
              </a:rPr>
              <a:t>Billy Hicks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5"/>
              </a:rPr>
              <a:t>CC BY-SA 4.0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08256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(Upper Confidence Bound)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941" y="1108366"/>
            <a:ext cx="5795059" cy="272340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/>
              <a:t>Assume all rewards are between 0 and 1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If they aren’t, normalize them</a:t>
            </a:r>
          </a:p>
          <a:p>
            <a:pPr>
              <a:spcBef>
                <a:spcPts val="1000"/>
              </a:spcBef>
            </a:pPr>
            <a:r>
              <a:rPr lang="en-US" dirty="0"/>
              <a:t>For each action </a:t>
            </a:r>
            <a:r>
              <a:rPr lang="en-US" i="1" dirty="0"/>
              <a:t>a</a:t>
            </a:r>
            <a:r>
              <a:rPr lang="en-US" dirty="0"/>
              <a:t>, let</a:t>
            </a:r>
          </a:p>
          <a:p>
            <a:pPr lvl="1">
              <a:spcBef>
                <a:spcPts val="400"/>
              </a:spcBef>
            </a:pP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average reward you’ve gotten from </a:t>
            </a:r>
            <a:r>
              <a:rPr lang="en-US" i="1" dirty="0"/>
              <a:t>a</a:t>
            </a:r>
            <a:endParaRPr lang="en-US" baseline="-25000" dirty="0"/>
          </a:p>
          <a:p>
            <a:pPr lvl="1">
              <a:spcBef>
                <a:spcPts val="400"/>
              </a:spcBef>
            </a:pP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number of times you’ve tried </a:t>
            </a:r>
            <a:r>
              <a:rPr lang="en-US" i="1" dirty="0"/>
              <a:t>a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i="1" dirty="0" err="1"/>
              <a:t>t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</a:t>
            </a:r>
            <a:r>
              <a:rPr lang="en-US" i="1" baseline="-25000" dirty="0"/>
              <a:t>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baseline="-25000" dirty="0"/>
              <a:t>           _______________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=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</a:t>
            </a:r>
            <a:r>
              <a:rPr lang="en-US" dirty="0">
                <a:sym typeface="Symbol"/>
              </a:rPr>
              <a:t></a:t>
            </a:r>
            <a:r>
              <a:rPr lang="en-US" dirty="0"/>
              <a:t> 2(ln </a:t>
            </a:r>
            <a:r>
              <a:rPr lang="en-US" i="1" dirty="0" err="1"/>
              <a:t>t</a:t>
            </a:r>
            <a:r>
              <a:rPr lang="en-US" dirty="0"/>
              <a:t>)/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br>
              <a:rPr lang="en-US" i="1" baseline="-25000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7DDDEA-14DC-8440-9F38-4F10026F7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08366"/>
            <a:ext cx="5715000" cy="1208023"/>
          </a:xfrm>
        </p:spPr>
        <p:txBody>
          <a:bodyPr/>
          <a:lstStyle/>
          <a:p>
            <a:r>
              <a:rPr lang="en-US" dirty="0"/>
              <a:t>Theorem (given some assumptions):</a:t>
            </a:r>
          </a:p>
          <a:p>
            <a:pPr marL="349250" lvl="1" indent="0">
              <a:buNone/>
            </a:pPr>
            <a:r>
              <a:rPr lang="en-US" dirty="0"/>
              <a:t>As </a:t>
            </a:r>
            <a:r>
              <a:rPr lang="en-US" i="1" dirty="0"/>
              <a:t>t </a:t>
            </a:r>
            <a:r>
              <a:rPr lang="en-US" dirty="0"/>
              <a:t>→ ∞, </a:t>
            </a:r>
            <a:r>
              <a:rPr lang="en-US" dirty="0" err="1"/>
              <a:t>argmax</a:t>
            </a:r>
            <a:r>
              <a:rPr lang="en-US" i="1" baseline="-25000" dirty="0" err="1"/>
              <a:t>ã</a:t>
            </a:r>
            <a:r>
              <a:rPr lang="en-US" baseline="-25000" dirty="0" err="1"/>
              <a:t>∈</a:t>
            </a:r>
            <a:r>
              <a:rPr lang="en-US" i="1" baseline="-25000" dirty="0" err="1"/>
              <a:t>A</a:t>
            </a:r>
            <a:r>
              <a:rPr lang="en-US" baseline="-25000" dirty="0"/>
              <a:t>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 err="1"/>
              <a:t>a</a:t>
            </a:r>
            <a:r>
              <a:rPr lang="en-US" dirty="0"/>
              <a:t>) → optimal choice</a:t>
            </a:r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CB5E0A-5194-722F-9ECE-8C9E951B1563}"/>
              </a:ext>
            </a:extLst>
          </p:cNvPr>
          <p:cNvSpPr txBox="1">
            <a:spLocks/>
          </p:cNvSpPr>
          <p:nvPr/>
        </p:nvSpPr>
        <p:spPr>
          <a:xfrm>
            <a:off x="803366" y="4135205"/>
            <a:ext cx="3881120" cy="2252617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93688" indent="-2936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System Font Regular"/>
              <a:buChar char="●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33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528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25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325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240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dirty="0">
                <a:latin typeface="Calibri" panose="020F0502020204030204" pitchFamily="34" charset="0"/>
              </a:rPr>
              <a:t>UCB</a:t>
            </a:r>
            <a:r>
              <a:rPr lang="en-US" dirty="0">
                <a:latin typeface="Times New Roman" panose="02020603050405020304" pitchFamily="18" charset="0"/>
              </a:rPr>
              <a:t> algorithm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dirty="0"/>
              <a:t>if</a:t>
            </a:r>
            <a:r>
              <a:rPr lang="en-US" b="1" dirty="0"/>
              <a:t> </a:t>
            </a:r>
            <a:r>
              <a:rPr lang="en-US" dirty="0"/>
              <a:t>there are any untried actions: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dirty="0"/>
              <a:t>        </a:t>
            </a:r>
            <a:r>
              <a:rPr lang="en-US" i="1" dirty="0" err="1"/>
              <a:t>ã</a:t>
            </a:r>
            <a:r>
              <a:rPr lang="en-US" i="1" dirty="0"/>
              <a:t> ← </a:t>
            </a:r>
            <a:r>
              <a:rPr lang="en-US" dirty="0"/>
              <a:t>any untried action</a:t>
            </a:r>
            <a:endParaRPr lang="en-US" baseline="-25000" dirty="0"/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dirty="0"/>
              <a:t>else: </a:t>
            </a:r>
            <a:r>
              <a:rPr lang="en-US" i="1" dirty="0" err="1"/>
              <a:t>ã</a:t>
            </a:r>
            <a:r>
              <a:rPr lang="en-US" dirty="0"/>
              <a:t> </a:t>
            </a:r>
            <a:r>
              <a:rPr lang="en-US" i="1" dirty="0"/>
              <a:t>←</a:t>
            </a:r>
            <a:r>
              <a:rPr lang="en-US" dirty="0"/>
              <a:t> </a:t>
            </a:r>
            <a:r>
              <a:rPr lang="en-US" dirty="0" err="1"/>
              <a:t>argmax</a:t>
            </a:r>
            <a:r>
              <a:rPr lang="en-US" i="1" baseline="-25000" dirty="0" err="1"/>
              <a:t>a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dirty="0"/>
              <a:t>perform </a:t>
            </a:r>
            <a:r>
              <a:rPr lang="en-US" i="1" dirty="0" err="1"/>
              <a:t>ã</a:t>
            </a:r>
            <a:r>
              <a:rPr lang="en-US" dirty="0" err="1"/>
              <a:t> and </a:t>
            </a:r>
            <a:r>
              <a:rPr lang="en-US" dirty="0"/>
              <a:t>get reward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dirty="0"/>
              <a:t>update 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 err="1"/>
              <a:t>ã</a:t>
            </a:r>
            <a:r>
              <a:rPr lang="en-US" dirty="0"/>
              <a:t>),</a:t>
            </a:r>
            <a:r>
              <a:rPr lang="en-US" i="1" dirty="0"/>
              <a:t> n</a:t>
            </a:r>
            <a:r>
              <a:rPr lang="en-US" dirty="0"/>
              <a:t>(</a:t>
            </a:r>
            <a:r>
              <a:rPr lang="en-US" i="1" dirty="0" err="1"/>
              <a:t>ã</a:t>
            </a:r>
            <a:r>
              <a:rPr lang="en-US" dirty="0"/>
              <a:t>),</a:t>
            </a:r>
            <a:r>
              <a:rPr lang="en-US" i="1" dirty="0"/>
              <a:t> t</a:t>
            </a:r>
            <a:r>
              <a:rPr lang="en-US" baseline="-25000" dirty="0" err="1"/>
              <a:t> </a:t>
            </a:r>
            <a:r>
              <a:rPr lang="en-US" dirty="0"/>
              <a:t>,</a:t>
            </a:r>
            <a:r>
              <a:rPr lang="en-US" i="1" dirty="0"/>
              <a:t> Q</a:t>
            </a:r>
            <a:r>
              <a:rPr lang="en-US" dirty="0"/>
              <a:t>(</a:t>
            </a:r>
            <a:r>
              <a:rPr lang="en-US" i="1" dirty="0" err="1"/>
              <a:t>ã</a:t>
            </a:r>
            <a:r>
              <a:rPr lang="en-US" dirty="0"/>
              <a:t>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F9E211-BFD4-D7CA-79C9-9B01DFFC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32" y="2623457"/>
            <a:ext cx="5931813" cy="3947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0D2949-F821-8F7C-5AD9-838CCD508515}"/>
              </a:ext>
            </a:extLst>
          </p:cNvPr>
          <p:cNvSpPr txBox="1"/>
          <p:nvPr/>
        </p:nvSpPr>
        <p:spPr>
          <a:xfrm>
            <a:off x="9209314" y="6561993"/>
            <a:ext cx="2699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3" tooltip="w:User:BillyH"/>
              </a:rPr>
              <a:t>Billy Hicks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4"/>
              </a:rPr>
              <a:t>CC BY-SA 4.0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17023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UCB (Upper Confidence Bound)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000" y="790222"/>
            <a:ext cx="5315360" cy="519651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800" dirty="0"/>
              <a:t>For each action </a:t>
            </a:r>
            <a:r>
              <a:rPr lang="en-US" sz="1800" i="1" dirty="0"/>
              <a:t>a</a:t>
            </a:r>
            <a:r>
              <a:rPr lang="en-US" sz="1800" dirty="0"/>
              <a:t>, let</a:t>
            </a:r>
          </a:p>
          <a:p>
            <a:pPr lvl="1">
              <a:spcBef>
                <a:spcPts val="400"/>
              </a:spcBef>
            </a:pPr>
            <a:r>
              <a:rPr lang="en-US" sz="1800" i="1" dirty="0"/>
              <a:t>r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 = average reward you’ve gotten from </a:t>
            </a:r>
            <a:r>
              <a:rPr lang="en-US" sz="1800" i="1" dirty="0"/>
              <a:t>a</a:t>
            </a:r>
            <a:endParaRPr lang="en-US" sz="1800" baseline="-25000" dirty="0"/>
          </a:p>
          <a:p>
            <a:pPr lvl="1">
              <a:spcBef>
                <a:spcPts val="400"/>
              </a:spcBef>
            </a:pPr>
            <a:r>
              <a:rPr lang="en-US" sz="1800" i="1" dirty="0"/>
              <a:t>n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 = number of times you’ve tried </a:t>
            </a:r>
            <a:r>
              <a:rPr lang="en-US" sz="1800" i="1" dirty="0"/>
              <a:t>a</a:t>
            </a:r>
            <a:endParaRPr lang="en-US" sz="1800" dirty="0"/>
          </a:p>
          <a:p>
            <a:pPr lvl="1">
              <a:spcBef>
                <a:spcPts val="400"/>
              </a:spcBef>
            </a:pPr>
            <a:r>
              <a:rPr lang="en-US" sz="1800" i="1" dirty="0" err="1"/>
              <a:t>t</a:t>
            </a:r>
            <a:r>
              <a:rPr lang="en-US" sz="1800" dirty="0"/>
              <a:t> = </a:t>
            </a:r>
            <a:r>
              <a:rPr lang="en-US" sz="1800" dirty="0">
                <a:sym typeface="Symbol"/>
              </a:rPr>
              <a:t></a:t>
            </a:r>
            <a:r>
              <a:rPr lang="en-US" sz="1800" i="1" baseline="-25000" dirty="0"/>
              <a:t>a</a:t>
            </a:r>
            <a:r>
              <a:rPr lang="en-US" sz="1800" dirty="0"/>
              <a:t> </a:t>
            </a:r>
            <a:r>
              <a:rPr lang="en-US" sz="1800" i="1" dirty="0"/>
              <a:t>n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</a:t>
            </a:r>
            <a:r>
              <a:rPr lang="en-US" sz="1800" baseline="-25000" dirty="0"/>
              <a:t>           _______________</a:t>
            </a:r>
            <a:endParaRPr lang="en-US" sz="1800" dirty="0"/>
          </a:p>
          <a:p>
            <a:pPr lvl="1">
              <a:spcBef>
                <a:spcPts val="400"/>
              </a:spcBef>
            </a:pPr>
            <a:r>
              <a:rPr lang="en-US" sz="1800" i="1" dirty="0"/>
              <a:t>Q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 = </a:t>
            </a:r>
            <a:r>
              <a:rPr lang="en-US" sz="1800" i="1" dirty="0"/>
              <a:t>r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 + </a:t>
            </a:r>
            <a:r>
              <a:rPr lang="en-US" sz="1800" dirty="0">
                <a:sym typeface="Symbol"/>
              </a:rPr>
              <a:t></a:t>
            </a:r>
            <a:r>
              <a:rPr lang="en-US" sz="1800" dirty="0"/>
              <a:t> 2(ln </a:t>
            </a:r>
            <a:r>
              <a:rPr lang="en-US" sz="1800" i="1" dirty="0" err="1"/>
              <a:t>t</a:t>
            </a:r>
            <a:r>
              <a:rPr lang="en-US" sz="1800" dirty="0"/>
              <a:t>)/</a:t>
            </a:r>
            <a:r>
              <a:rPr lang="en-US" sz="1800" i="1" dirty="0"/>
              <a:t>n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lvl="1">
              <a:spcBef>
                <a:spcPts val="400"/>
              </a:spcBef>
            </a:pPr>
            <a:endParaRPr lang="en-US" sz="1800" dirty="0"/>
          </a:p>
          <a:p>
            <a:pPr marL="236538" indent="-285750">
              <a:spcBef>
                <a:spcPts val="400"/>
              </a:spcBef>
            </a:pPr>
            <a:r>
              <a:rPr lang="en-US" sz="1800" dirty="0"/>
              <a:t>Example: actions </a:t>
            </a:r>
            <a:r>
              <a:rPr lang="en-US" sz="1800" dirty="0">
                <a:latin typeface="Calibri" panose="020F0502020204030204" pitchFamily="34" charset="0"/>
              </a:rPr>
              <a:t>a1, a2, a3</a:t>
            </a:r>
          </a:p>
          <a:p>
            <a:pPr marL="571500" lvl="1" indent="-28575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</a:rPr>
              <a:t>a1</a:t>
            </a:r>
            <a:r>
              <a:rPr lang="en-US" sz="1800" dirty="0"/>
              <a:t> pays every other time</a:t>
            </a:r>
          </a:p>
          <a:p>
            <a:pPr marL="571500" lvl="1" indent="-28575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</a:rPr>
              <a:t>a2</a:t>
            </a:r>
            <a:r>
              <a:rPr lang="en-US" sz="1800" dirty="0"/>
              <a:t> pays every third time </a:t>
            </a:r>
          </a:p>
          <a:p>
            <a:pPr marL="571500" lvl="1" indent="-285750">
              <a:spcBef>
                <a:spcPts val="400"/>
              </a:spcBef>
            </a:pPr>
            <a:r>
              <a:rPr lang="en-US" sz="1800" dirty="0">
                <a:latin typeface="Calibri" panose="020F0502020204030204" pitchFamily="34" charset="0"/>
              </a:rPr>
              <a:t>a3</a:t>
            </a:r>
            <a:r>
              <a:rPr lang="en-US" sz="1800" dirty="0"/>
              <a:t> never pays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4E2171-C73A-0A4A-8A1A-A6C0314C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985" y="958988"/>
            <a:ext cx="6935720" cy="5308824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9CAFE2-B6CB-AE45-8A00-DE1BB48CBA9B}"/>
              </a:ext>
            </a:extLst>
          </p:cNvPr>
          <p:cNvSpPr txBox="1">
            <a:spLocks/>
          </p:cNvSpPr>
          <p:nvPr/>
        </p:nvSpPr>
        <p:spPr>
          <a:xfrm>
            <a:off x="3402733" y="6371863"/>
            <a:ext cx="4759073" cy="369332"/>
          </a:xfrm>
          <a:prstGeom prst="rect">
            <a:avLst/>
          </a:prstGeom>
          <a:solidFill>
            <a:srgbClr val="E2FFBE"/>
          </a:solidFill>
        </p:spPr>
        <p:txBody>
          <a:bodyPr vert="horz" wrap="square" lIns="91440" tIns="45720" rIns="91440" bIns="45720" rtlCol="0">
            <a:spAutoFit/>
          </a:bodyPr>
          <a:lstStyle>
            <a:lvl1pPr marL="293688" indent="-2936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System Font Regular"/>
              <a:buChar char="●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730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528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25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325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240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stem Font Regular"/>
              <a:buNone/>
            </a:pPr>
            <a:r>
              <a:rPr lang="en-US" sz="1800" b="1" dirty="0"/>
              <a:t>Poll</a:t>
            </a:r>
            <a:r>
              <a:rPr lang="en-US" sz="1800" dirty="0"/>
              <a:t>: what action will UCB choose the 11</a:t>
            </a:r>
            <a:r>
              <a:rPr lang="en-US" sz="1800" baseline="30000" dirty="0"/>
              <a:t>th</a:t>
            </a:r>
            <a:r>
              <a:rPr lang="en-US" sz="1800" dirty="0"/>
              <a:t> time?</a:t>
            </a:r>
            <a:endParaRPr lang="en-US" sz="1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3A488C-4362-7D23-4E49-20EC041C5320}"/>
              </a:ext>
            </a:extLst>
          </p:cNvPr>
          <p:cNvSpPr txBox="1">
            <a:spLocks/>
          </p:cNvSpPr>
          <p:nvPr/>
        </p:nvSpPr>
        <p:spPr>
          <a:xfrm>
            <a:off x="1118210" y="2619539"/>
            <a:ext cx="3542939" cy="2429430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93688" indent="-2936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Font typeface="System Font Regular"/>
              <a:buChar char="●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333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800" indent="-2778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528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025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6325" indent="-2825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•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92400" indent="-2841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70C0"/>
              </a:buClr>
              <a:buFont typeface="System Font Regular"/>
              <a:buChar char="▸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2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>
                <a:latin typeface="Calibri" panose="020F0502020204030204" pitchFamily="34" charset="0"/>
              </a:rPr>
              <a:t>UCB</a:t>
            </a:r>
            <a:r>
              <a:rPr lang="en-US" sz="1800" dirty="0">
                <a:latin typeface="Times New Roman" panose="02020603050405020304" pitchFamily="18" charset="0"/>
              </a:rPr>
              <a:t>: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/>
              <a:t>if</a:t>
            </a:r>
            <a:r>
              <a:rPr lang="en-US" sz="1800" b="1" dirty="0"/>
              <a:t> </a:t>
            </a:r>
            <a:r>
              <a:rPr lang="en-US" sz="1800" dirty="0"/>
              <a:t>there are any untried actions: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/>
              <a:t>     </a:t>
            </a:r>
            <a:r>
              <a:rPr lang="en-US" sz="1800" i="1" dirty="0" err="1"/>
              <a:t>ã</a:t>
            </a:r>
            <a:r>
              <a:rPr lang="en-US" sz="1800" i="1" dirty="0"/>
              <a:t> ← </a:t>
            </a:r>
            <a:r>
              <a:rPr lang="en-US" sz="1800" dirty="0"/>
              <a:t>any untried action</a:t>
            </a:r>
            <a:endParaRPr lang="en-US" sz="1800" baseline="-25000" dirty="0"/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/>
              <a:t>else: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/>
              <a:t>     </a:t>
            </a:r>
            <a:r>
              <a:rPr lang="en-US" sz="1800" i="1" dirty="0" err="1"/>
              <a:t>ã</a:t>
            </a:r>
            <a:r>
              <a:rPr lang="en-US" sz="1800" dirty="0"/>
              <a:t> </a:t>
            </a:r>
            <a:r>
              <a:rPr lang="en-US" sz="1800" i="1" dirty="0"/>
              <a:t>←</a:t>
            </a:r>
            <a:r>
              <a:rPr lang="en-US" sz="1800" dirty="0"/>
              <a:t> </a:t>
            </a:r>
            <a:r>
              <a:rPr lang="en-US" sz="1800" dirty="0" err="1"/>
              <a:t>argmax</a:t>
            </a:r>
            <a:r>
              <a:rPr lang="en-US" sz="1800" i="1" baseline="-25000" dirty="0" err="1"/>
              <a:t>a</a:t>
            </a:r>
            <a:r>
              <a:rPr lang="en-US" sz="1800" dirty="0"/>
              <a:t> </a:t>
            </a:r>
            <a:r>
              <a:rPr lang="en-US" sz="1800" i="1" dirty="0"/>
              <a:t>Q</a:t>
            </a:r>
            <a:r>
              <a:rPr lang="en-US" sz="1800" dirty="0"/>
              <a:t>(</a:t>
            </a:r>
            <a:r>
              <a:rPr lang="en-US" sz="1800" i="1" dirty="0"/>
              <a:t>a</a:t>
            </a:r>
            <a:r>
              <a:rPr lang="en-US" sz="1800" dirty="0"/>
              <a:t>)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/>
              <a:t>perform </a:t>
            </a:r>
            <a:r>
              <a:rPr lang="en-US" sz="1800" i="1" dirty="0" err="1"/>
              <a:t>ã</a:t>
            </a:r>
            <a:r>
              <a:rPr lang="en-US" sz="1800" dirty="0" err="1"/>
              <a:t> and </a:t>
            </a:r>
            <a:r>
              <a:rPr lang="en-US" sz="1800" dirty="0"/>
              <a:t>get reward</a:t>
            </a:r>
          </a:p>
          <a:p>
            <a:pPr marL="452438" lvl="1" indent="0" fontAlgn="auto">
              <a:spcBef>
                <a:spcPts val="400"/>
              </a:spcBef>
              <a:spcAft>
                <a:spcPts val="0"/>
              </a:spcAft>
              <a:buFont typeface="System Font Regular"/>
              <a:buNone/>
            </a:pPr>
            <a:r>
              <a:rPr lang="en-US" sz="1800" dirty="0"/>
              <a:t>update </a:t>
            </a:r>
            <a:r>
              <a:rPr lang="en-US" sz="1800" i="1" dirty="0"/>
              <a:t>r</a:t>
            </a:r>
            <a:r>
              <a:rPr lang="en-US" sz="1800" dirty="0"/>
              <a:t>(</a:t>
            </a:r>
            <a:r>
              <a:rPr lang="en-US" sz="1800" i="1" dirty="0" err="1"/>
              <a:t>ã</a:t>
            </a:r>
            <a:r>
              <a:rPr lang="en-US" sz="1800" dirty="0"/>
              <a:t>),</a:t>
            </a:r>
            <a:r>
              <a:rPr lang="en-US" sz="1800" i="1" dirty="0"/>
              <a:t> n</a:t>
            </a:r>
            <a:r>
              <a:rPr lang="en-US" sz="1800" dirty="0"/>
              <a:t>(</a:t>
            </a:r>
            <a:r>
              <a:rPr lang="en-US" sz="1800" i="1" dirty="0" err="1"/>
              <a:t>ã</a:t>
            </a:r>
            <a:r>
              <a:rPr lang="en-US" sz="1800" dirty="0"/>
              <a:t>),</a:t>
            </a:r>
            <a:r>
              <a:rPr lang="en-US" sz="1800" i="1" dirty="0"/>
              <a:t> t</a:t>
            </a:r>
            <a:r>
              <a:rPr lang="en-US" sz="1800" baseline="-25000" dirty="0" err="1"/>
              <a:t> </a:t>
            </a:r>
            <a:r>
              <a:rPr lang="en-US" sz="1800" dirty="0"/>
              <a:t>,</a:t>
            </a:r>
            <a:r>
              <a:rPr lang="en-US" sz="1800" i="1" dirty="0"/>
              <a:t> Q</a:t>
            </a:r>
            <a:r>
              <a:rPr lang="en-US" sz="1800" dirty="0"/>
              <a:t>(</a:t>
            </a:r>
            <a:r>
              <a:rPr lang="en-US" sz="1800" i="1" dirty="0" err="1"/>
              <a:t>ã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18625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19AC1-50DC-F115-E5D3-262F277E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939" y="2244180"/>
            <a:ext cx="3314700" cy="345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3DB9-7D72-3E77-073C-60FAD746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Tree 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92302-323A-DAF2-4A88-D3502A9EC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3" y="1428618"/>
            <a:ext cx="6694714" cy="2542762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32361C0-0601-C50B-F328-3999B581A3FA}"/>
              </a:ext>
            </a:extLst>
          </p:cNvPr>
          <p:cNvSpPr>
            <a:spLocks/>
          </p:cNvSpPr>
          <p:nvPr/>
        </p:nvSpPr>
        <p:spPr bwMode="auto">
          <a:xfrm rot="18345050" flipH="1">
            <a:off x="1639549" y="1221046"/>
            <a:ext cx="457200" cy="43825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9050" cmpd="sng">
            <a:solidFill>
              <a:srgbClr val="0091E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87D19EF8-DCAC-073B-48F6-D55E899B0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468" y="844394"/>
            <a:ext cx="1754326" cy="295466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max search depth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6732714-F526-E4DD-97AC-B28B8325D03B}"/>
              </a:ext>
            </a:extLst>
          </p:cNvPr>
          <p:cNvSpPr>
            <a:spLocks/>
          </p:cNvSpPr>
          <p:nvPr/>
        </p:nvSpPr>
        <p:spPr bwMode="auto">
          <a:xfrm rot="3254950">
            <a:off x="1058614" y="1242251"/>
            <a:ext cx="457200" cy="43825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9050" cmpd="sng">
            <a:solidFill>
              <a:srgbClr val="0091E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28BB2594-2EE7-FF65-012C-27DD5406C9B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28164" y="895684"/>
            <a:ext cx="510396" cy="295466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root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D6EA176-08ED-A095-26A4-0589A8C4AB87}"/>
              </a:ext>
            </a:extLst>
          </p:cNvPr>
          <p:cNvSpPr>
            <a:spLocks/>
          </p:cNvSpPr>
          <p:nvPr/>
        </p:nvSpPr>
        <p:spPr bwMode="auto">
          <a:xfrm rot="18345050" flipH="1">
            <a:off x="2413316" y="1996193"/>
            <a:ext cx="1323958" cy="45719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9050" cmpd="sng">
            <a:solidFill>
              <a:srgbClr val="0091E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FF176EDC-4DBB-FB7A-ED4B-08ADBD83F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3052" y="1268220"/>
                <a:ext cx="2298578" cy="295466"/>
              </a:xfrm>
              <a:prstGeom prst="rect">
                <a:avLst/>
              </a:prstGeom>
              <a:solidFill>
                <a:srgbClr val="DBFFB8"/>
              </a:solidFill>
              <a:ln>
                <a:noFill/>
              </a:ln>
              <a:extLst>
                <a:ext uri="{91240B29-F687-4f45-9708-019B960494DF}">
                  <a14:hiddenLine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91440" bIns="18288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Times New Roman" panose="02020603050405020304" pitchFamily="18" charset="0"/>
                    <a:ea typeface="Times New Roman"/>
                    <a:cs typeface="Times New Roman"/>
                  </a:rPr>
                  <a:t>number of rollouts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en-US" sz="1800" b="0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acc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FF176EDC-4DBB-FB7A-ED4B-08ADBD83F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3052" y="1268220"/>
                <a:ext cx="2298578" cy="295466"/>
              </a:xfrm>
              <a:prstGeom prst="rect">
                <a:avLst/>
              </a:prstGeom>
              <a:blipFill>
                <a:blip r:embed="rId4"/>
                <a:stretch>
                  <a:fillRect l="-3846" t="-20000" b="-3200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882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2525"/>
            <a:ext cx="6324600" cy="5283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Recursive </a:t>
            </a:r>
            <a:r>
              <a:rPr lang="en-US" dirty="0">
                <a:latin typeface="Calibri" panose="020F0502020204030204" pitchFamily="34" charset="0"/>
              </a:rPr>
              <a:t>UCB</a:t>
            </a:r>
            <a:r>
              <a:rPr lang="en-US" dirty="0"/>
              <a:t> computation on an SSP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Adapted for minimization rather than maximization</a:t>
            </a:r>
          </a:p>
          <a:p>
            <a:pPr>
              <a:spcBef>
                <a:spcPts val="300"/>
              </a:spcBef>
            </a:pPr>
            <a:r>
              <a:rPr lang="en-US" i="1" dirty="0"/>
              <a:t>Monte Carlo rollout</a:t>
            </a:r>
            <a:r>
              <a:rPr lang="en-US" dirty="0"/>
              <a:t>: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At </a:t>
            </a:r>
            <a:r>
              <a:rPr lang="en-US" i="1" dirty="0"/>
              <a:t>s</a:t>
            </a:r>
            <a:r>
              <a:rPr lang="en-US" dirty="0"/>
              <a:t>, choose action </a:t>
            </a:r>
            <a:r>
              <a:rPr lang="en-US" i="1" dirty="0" err="1"/>
              <a:t>ã</a:t>
            </a:r>
            <a:r>
              <a:rPr lang="en-US" dirty="0"/>
              <a:t> using </a:t>
            </a:r>
            <a:r>
              <a:rPr lang="en-US" dirty="0">
                <a:latin typeface="Calibri" panose="020F0502020204030204" pitchFamily="34" charset="0"/>
              </a:rPr>
              <a:t>UCB</a:t>
            </a:r>
            <a:r>
              <a:rPr lang="en-US" dirty="0"/>
              <a:t> computation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Perform </a:t>
            </a:r>
            <a:r>
              <a:rPr lang="en-US" i="1" dirty="0" err="1"/>
              <a:t>ã</a:t>
            </a:r>
            <a:r>
              <a:rPr lang="en-US" dirty="0"/>
              <a:t>, get state </a:t>
            </a:r>
            <a:r>
              <a:rPr lang="en-US" i="1" dirty="0"/>
              <a:t>s′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Do the same thing recursively at </a:t>
            </a:r>
            <a:r>
              <a:rPr lang="en-US" i="1" dirty="0"/>
              <a:t>s′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Continue until reaching a goal, </a:t>
            </a:r>
            <a:br>
              <a:rPr lang="en-US" dirty="0"/>
            </a:br>
            <a:r>
              <a:rPr lang="en-US" dirty="0"/>
              <a:t>dead end, or depth </a:t>
            </a:r>
            <a:r>
              <a:rPr lang="en-US" i="1" dirty="0"/>
              <a:t>h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At each state visited, keep </a:t>
            </a:r>
            <a:br>
              <a:rPr lang="en-US" dirty="0"/>
            </a:br>
            <a:r>
              <a:rPr lang="en-US" dirty="0"/>
              <a:t>statistics on choices, utilities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2134C-D3C3-9F8A-1B44-05449A92E3F6}"/>
              </a:ext>
            </a:extLst>
          </p:cNvPr>
          <p:cNvGrpSpPr/>
          <p:nvPr/>
        </p:nvGrpSpPr>
        <p:grpSpPr>
          <a:xfrm>
            <a:off x="8772487" y="151835"/>
            <a:ext cx="3390671" cy="4162678"/>
            <a:chOff x="4451151" y="841986"/>
            <a:chExt cx="3390671" cy="4162678"/>
          </a:xfrm>
        </p:grpSpPr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04C644B7-7D4B-6D76-C6C2-B5909E63DD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51151" y="841986"/>
              <a:ext cx="3390671" cy="416267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baseline="-25000" dirty="0"/>
            </a:p>
            <a:p>
              <a:pPr>
                <a:spcBef>
                  <a:spcPts val="400"/>
                </a:spcBef>
              </a:pPr>
              <a:r>
                <a:rPr lang="en-US" sz="1800" kern="0" dirty="0"/>
                <a:t>Statistics for each action </a:t>
              </a:r>
              <a:r>
                <a:rPr lang="en-US" sz="1800" i="1" kern="0" dirty="0"/>
                <a:t>a</a:t>
              </a:r>
              <a:r>
                <a:rPr lang="en-US" sz="1800" kern="0" dirty="0"/>
                <a:t>:</a:t>
              </a:r>
            </a:p>
            <a:p>
              <a:pPr lvl="1">
                <a:spcBef>
                  <a:spcPts val="400"/>
                </a:spcBef>
              </a:pPr>
              <a:r>
                <a:rPr lang="en-US" sz="1800" i="1" kern="0" dirty="0"/>
                <a:t>r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 = average reward </a:t>
              </a:r>
              <a:endParaRPr lang="en-US" sz="1800" kern="0" baseline="-25000" dirty="0"/>
            </a:p>
            <a:p>
              <a:pPr lvl="1">
                <a:spcBef>
                  <a:spcPts val="400"/>
                </a:spcBef>
                <a:tabLst>
                  <a:tab pos="1257300" algn="l"/>
                </a:tabLst>
              </a:pPr>
              <a:r>
                <a:rPr lang="en-US" sz="1800" i="1" kern="0" dirty="0"/>
                <a:t>n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 = number of times </a:t>
              </a:r>
              <a:br>
                <a:rPr lang="en-US" sz="1800" kern="0" dirty="0"/>
              </a:br>
              <a:r>
                <a:rPr lang="en-US" sz="1800" kern="0" dirty="0"/>
                <a:t>	you’ve tried </a:t>
              </a:r>
              <a:r>
                <a:rPr lang="en-US" sz="1800" i="1" kern="0" dirty="0"/>
                <a:t>a</a:t>
              </a:r>
              <a:endParaRPr lang="en-US" sz="1800" kern="0" dirty="0"/>
            </a:p>
            <a:p>
              <a:pPr lvl="1">
                <a:spcBef>
                  <a:spcPts val="400"/>
                </a:spcBef>
              </a:pPr>
              <a:r>
                <a:rPr lang="en-US" sz="1800" i="1" kern="0" dirty="0" err="1"/>
                <a:t>t</a:t>
              </a:r>
              <a:r>
                <a:rPr lang="en-US" sz="1800" kern="0" dirty="0"/>
                <a:t> = </a:t>
              </a:r>
              <a:r>
                <a:rPr lang="en-US" sz="1800" kern="0" dirty="0">
                  <a:sym typeface="Symbol"/>
                </a:rPr>
                <a:t></a:t>
              </a:r>
              <a:r>
                <a:rPr lang="en-US" sz="1800" i="1" kern="0" baseline="-25000" dirty="0"/>
                <a:t>a</a:t>
              </a:r>
              <a:r>
                <a:rPr lang="en-US" sz="1800" kern="0" dirty="0"/>
                <a:t> </a:t>
              </a:r>
              <a:r>
                <a:rPr lang="en-US" sz="1800" i="1" kern="0" dirty="0"/>
                <a:t>n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</a:t>
              </a:r>
              <a:r>
                <a:rPr lang="en-US" sz="1800" kern="0" baseline="-25000" dirty="0"/>
                <a:t>          _______________</a:t>
              </a:r>
              <a:endParaRPr lang="en-US" sz="1800" kern="0" dirty="0"/>
            </a:p>
            <a:p>
              <a:pPr lvl="1">
                <a:spcBef>
                  <a:spcPts val="400"/>
                </a:spcBef>
              </a:pPr>
              <a:r>
                <a:rPr lang="en-US" sz="1800" i="1" kern="0" dirty="0"/>
                <a:t>Q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 = </a:t>
              </a:r>
              <a:r>
                <a:rPr lang="en-US" sz="1800" i="1" kern="0" dirty="0"/>
                <a:t>r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</a:t>
              </a:r>
              <a:r>
                <a:rPr lang="en-US" sz="1800" kern="0" baseline="-25000" dirty="0"/>
                <a:t> </a:t>
              </a:r>
              <a:r>
                <a:rPr lang="en-US" sz="1800" kern="0" dirty="0"/>
                <a:t>+</a:t>
              </a:r>
              <a:r>
                <a:rPr lang="en-US" sz="1800" kern="0" baseline="-25000" dirty="0"/>
                <a:t> </a:t>
              </a:r>
              <a:r>
                <a:rPr lang="en-US" sz="1800" kern="0" dirty="0">
                  <a:sym typeface="Symbol"/>
                </a:rPr>
                <a:t></a:t>
              </a:r>
              <a:r>
                <a:rPr lang="en-US" sz="1800" kern="0" dirty="0"/>
                <a:t> 2(ln </a:t>
              </a:r>
              <a:r>
                <a:rPr lang="en-US" sz="1800" i="1" kern="0" dirty="0" err="1"/>
                <a:t>t</a:t>
              </a:r>
              <a:r>
                <a:rPr lang="en-US" sz="1800" kern="0" dirty="0"/>
                <a:t>)/</a:t>
              </a:r>
              <a:r>
                <a:rPr lang="en-US" sz="1800" i="1" kern="0" dirty="0"/>
                <a:t>n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</a:t>
              </a:r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EA3D43BA-FD8E-89A9-9485-C6D2F73DFEFC}"/>
                </a:ext>
              </a:extLst>
            </p:cNvPr>
            <p:cNvSpPr txBox="1">
              <a:spLocks/>
            </p:cNvSpPr>
            <p:nvPr/>
          </p:nvSpPr>
          <p:spPr>
            <a:xfrm>
              <a:off x="4483879" y="867386"/>
              <a:ext cx="3318768" cy="2104848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93688" indent="-293688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rgbClr val="0070C0"/>
                </a:buClr>
                <a:buFont typeface="System Font Regular"/>
                <a:buChar char="●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841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74725" indent="-2333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•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20800" indent="-2778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65288" indent="-2889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•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025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46325" indent="-2825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•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92400" indent="-2841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2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>
                  <a:latin typeface="Calibri" panose="020F0502020204030204" pitchFamily="34" charset="0"/>
                </a:rPr>
                <a:t>UCB</a:t>
              </a:r>
              <a:r>
                <a:rPr lang="en-US" sz="1800" dirty="0">
                  <a:latin typeface="Times New Roman" panose="02020603050405020304" pitchFamily="18" charset="0"/>
                </a:rPr>
                <a:t>: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if</a:t>
              </a:r>
              <a:r>
                <a:rPr lang="en-US" sz="1800" b="1" dirty="0"/>
                <a:t> </a:t>
              </a:r>
              <a:r>
                <a:rPr lang="en-US" sz="1800" dirty="0"/>
                <a:t>there are untried actions: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     </a:t>
              </a:r>
              <a:r>
                <a:rPr lang="en-US" sz="1800" i="1" dirty="0" err="1"/>
                <a:t>ã</a:t>
              </a:r>
              <a:r>
                <a:rPr lang="en-US" sz="1800" i="1" dirty="0"/>
                <a:t> ← </a:t>
              </a:r>
              <a:r>
                <a:rPr lang="en-US" sz="1800" dirty="0"/>
                <a:t>any untried action</a:t>
              </a:r>
              <a:endParaRPr lang="en-US" sz="1800" baseline="-25000" dirty="0"/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else:  </a:t>
              </a:r>
              <a:r>
                <a:rPr lang="en-US" sz="1800" i="1" dirty="0" err="1"/>
                <a:t>ã</a:t>
              </a:r>
              <a:r>
                <a:rPr lang="en-US" sz="1800" dirty="0"/>
                <a:t> </a:t>
              </a:r>
              <a:r>
                <a:rPr lang="en-US" sz="1800" i="1" dirty="0"/>
                <a:t>←</a:t>
              </a:r>
              <a:r>
                <a:rPr lang="en-US" sz="1800" dirty="0"/>
                <a:t> </a:t>
              </a:r>
              <a:r>
                <a:rPr lang="en-US" sz="1800" dirty="0" err="1"/>
                <a:t>argmax</a:t>
              </a:r>
              <a:r>
                <a:rPr lang="en-US" sz="1800" i="1" baseline="-25000" dirty="0" err="1"/>
                <a:t>a</a:t>
              </a:r>
              <a:r>
                <a:rPr lang="en-US" sz="1800" dirty="0"/>
                <a:t> </a:t>
              </a:r>
              <a:r>
                <a:rPr lang="en-US" sz="1800" i="1" dirty="0"/>
                <a:t>Q</a:t>
              </a:r>
              <a:r>
                <a:rPr lang="en-US" sz="1800" dirty="0"/>
                <a:t>(</a:t>
              </a:r>
              <a:r>
                <a:rPr lang="en-US" sz="1800" i="1" dirty="0"/>
                <a:t>a</a:t>
              </a:r>
              <a:r>
                <a:rPr lang="en-US" sz="1800" dirty="0"/>
                <a:t>)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perform </a:t>
              </a:r>
              <a:r>
                <a:rPr lang="en-US" sz="1800" i="1" dirty="0" err="1"/>
                <a:t>ã</a:t>
              </a:r>
              <a:r>
                <a:rPr lang="en-US" sz="1800" dirty="0" err="1"/>
                <a:t> and </a:t>
              </a:r>
              <a:r>
                <a:rPr lang="en-US" sz="1800" dirty="0"/>
                <a:t>get reward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update </a:t>
              </a:r>
              <a:r>
                <a:rPr lang="en-US" sz="1800" i="1" dirty="0"/>
                <a:t>r</a:t>
              </a:r>
              <a:r>
                <a:rPr lang="en-US" sz="1800" dirty="0"/>
                <a:t>(</a:t>
              </a:r>
              <a:r>
                <a:rPr lang="en-US" sz="1800" i="1" dirty="0" err="1"/>
                <a:t>ã</a:t>
              </a:r>
              <a:r>
                <a:rPr lang="en-US" sz="1800" dirty="0"/>
                <a:t>),</a:t>
              </a:r>
              <a:r>
                <a:rPr lang="en-US" sz="1800" i="1" dirty="0"/>
                <a:t> n</a:t>
              </a:r>
              <a:r>
                <a:rPr lang="en-US" sz="1800" dirty="0"/>
                <a:t>(</a:t>
              </a:r>
              <a:r>
                <a:rPr lang="en-US" sz="1800" i="1" dirty="0" err="1"/>
                <a:t>ã</a:t>
              </a:r>
              <a:r>
                <a:rPr lang="en-US" sz="1800" dirty="0"/>
                <a:t>),</a:t>
              </a:r>
              <a:r>
                <a:rPr lang="en-US" sz="1800" i="1" dirty="0"/>
                <a:t> t</a:t>
              </a:r>
              <a:r>
                <a:rPr lang="en-US" sz="1800" baseline="-25000" dirty="0" err="1"/>
                <a:t> </a:t>
              </a:r>
              <a:r>
                <a:rPr lang="en-US" sz="1800" dirty="0"/>
                <a:t>,</a:t>
              </a:r>
              <a:r>
                <a:rPr lang="en-US" sz="1800" i="1" dirty="0"/>
                <a:t> Q</a:t>
              </a:r>
              <a:r>
                <a:rPr lang="en-US" sz="1800" dirty="0"/>
                <a:t>(</a:t>
              </a:r>
              <a:r>
                <a:rPr lang="en-US" sz="1800" i="1" dirty="0" err="1"/>
                <a:t>ã</a:t>
              </a:r>
              <a:r>
                <a:rPr lang="en-US" sz="1800" dirty="0"/>
                <a:t>) 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C75F8C4-ECC8-55A6-ABC4-30302932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83" y="2885053"/>
            <a:ext cx="3314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33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261EC-B9B3-10F6-B3DD-D153B2B04C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7305" y="1091494"/>
            <a:ext cx="5703973" cy="5527865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E5ADE5AF-EB47-684C-933C-24BB2513A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482" y="3863994"/>
            <a:ext cx="2248051" cy="286232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like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Q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a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),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n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a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) in UCB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7E8E0721-9BED-634F-A7FA-C4552B5B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316" y="3395173"/>
            <a:ext cx="1376018" cy="295466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like </a:t>
            </a:r>
            <a:r>
              <a:rPr lang="en-US" sz="1800" i="1" dirty="0" err="1">
                <a:latin typeface="Times New Roman" panose="02020603050405020304" pitchFamily="18" charset="0"/>
                <a:ea typeface="Times New Roman"/>
                <a:cs typeface="Times New Roman"/>
              </a:rPr>
              <a:t>t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 in UCB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254" y="37918"/>
            <a:ext cx="2822846" cy="685994"/>
          </a:xfrm>
        </p:spPr>
        <p:txBody>
          <a:bodyPr/>
          <a:lstStyle/>
          <a:p>
            <a:r>
              <a:rPr lang="en-US" dirty="0"/>
              <a:t>UCT Algorithm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1EE8B975-AAEB-3410-FE9F-350D1C21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638" y="4609812"/>
            <a:ext cx="3423758" cy="286232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36576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choose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s′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 with probability </a:t>
            </a:r>
            <a:r>
              <a:rPr lang="en-US" sz="1800" dirty="0" err="1">
                <a:latin typeface="Times New Roman" panose="02020603050405020304" pitchFamily="18" charset="0"/>
                <a:ea typeface="Times New Roman"/>
                <a:cs typeface="Times New Roman"/>
              </a:rPr>
              <a:t>Pr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s′</a:t>
            </a:r>
            <a:r>
              <a:rPr lang="en-US" sz="1800" i="1" baseline="-25000" dirty="0">
                <a:latin typeface="Times New Roman" panose="02020603050405020304" pitchFamily="18" charset="0"/>
                <a:ea typeface="Times New Roman"/>
                <a:cs typeface="Times New Roman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Times New Roman"/>
                <a:cs typeface="Times New Roman"/>
              </a:rPr>
              <a:t>|</a:t>
            </a:r>
            <a:r>
              <a:rPr lang="en-US" sz="1800" i="1" baseline="-25000" dirty="0">
                <a:latin typeface="Times New Roman" panose="02020603050405020304" pitchFamily="18" charset="0"/>
                <a:ea typeface="Times New Roman"/>
                <a:cs typeface="Times New Roman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/>
                <a:cs typeface="Times New Roman"/>
              </a:rPr>
              <a:t>s,</a:t>
            </a:r>
            <a:r>
              <a:rPr lang="en-US" sz="1800" i="1" dirty="0" err="1">
                <a:latin typeface="Times New Roman" panose="02020603050405020304" pitchFamily="18" charset="0"/>
              </a:rPr>
              <a:t>ã</a:t>
            </a:r>
            <a:r>
              <a:rPr lang="en-US" sz="1800" dirty="0">
                <a:latin typeface="Times New Roman" panose="02020603050405020304" pitchFamily="18" charset="0"/>
              </a:rPr>
              <a:t>)</a:t>
            </a:r>
            <a:endParaRPr lang="en-US" sz="1800" dirty="0">
              <a:latin typeface="Times New Roman" panose="02020603050405020304" pitchFamily="18" charset="0"/>
              <a:ea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55EF3-876E-2813-1463-3619C4B76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87" y="5908029"/>
            <a:ext cx="7772400" cy="781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47045D26-DFA5-4B4E-9312-53B43D16636F}"/>
              </a:ext>
            </a:extLst>
          </p:cNvPr>
          <p:cNvSpPr>
            <a:spLocks/>
          </p:cNvSpPr>
          <p:nvPr/>
        </p:nvSpPr>
        <p:spPr bwMode="auto">
          <a:xfrm rot="15445447" flipH="1">
            <a:off x="7241632" y="6219116"/>
            <a:ext cx="302010" cy="45719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9050" cmpd="sng">
            <a:solidFill>
              <a:srgbClr val="0091E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CF52F93E-F544-2247-90F2-0C48E6AC6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474" y="5908690"/>
            <a:ext cx="1042593" cy="295466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9144" rIns="9144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Times New Roman" panose="02020603050405020304" pitchFamily="18" charset="0"/>
                <a:ea typeface="Times New Roman"/>
                <a:cs typeface="Times New Roman"/>
              </a:rPr>
              <a:t>ln, I </a:t>
            </a:r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think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65CC5C-D71B-2DBF-0658-EA3DFA3B69A3}"/>
              </a:ext>
            </a:extLst>
          </p:cNvPr>
          <p:cNvGrpSpPr/>
          <p:nvPr/>
        </p:nvGrpSpPr>
        <p:grpSpPr>
          <a:xfrm>
            <a:off x="8772487" y="151835"/>
            <a:ext cx="3390671" cy="4162678"/>
            <a:chOff x="4451151" y="841986"/>
            <a:chExt cx="3390671" cy="4162678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2B0EB5B-B757-E2E9-72A4-BBCB265B5B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51151" y="841986"/>
              <a:ext cx="3390671" cy="416267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none" lIns="90487" tIns="44450" rIns="90487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dirty="0"/>
            </a:p>
            <a:p>
              <a:pPr>
                <a:spcBef>
                  <a:spcPts val="400"/>
                </a:spcBef>
              </a:pPr>
              <a:endParaRPr lang="en-US" sz="1800" kern="0" baseline="-25000" dirty="0"/>
            </a:p>
            <a:p>
              <a:pPr>
                <a:spcBef>
                  <a:spcPts val="400"/>
                </a:spcBef>
              </a:pPr>
              <a:r>
                <a:rPr lang="en-US" sz="1800" kern="0" dirty="0"/>
                <a:t>Statistics for each action </a:t>
              </a:r>
              <a:r>
                <a:rPr lang="en-US" sz="1800" i="1" kern="0" dirty="0"/>
                <a:t>a</a:t>
              </a:r>
              <a:r>
                <a:rPr lang="en-US" sz="1800" kern="0" dirty="0"/>
                <a:t>:</a:t>
              </a:r>
            </a:p>
            <a:p>
              <a:pPr lvl="1">
                <a:spcBef>
                  <a:spcPts val="400"/>
                </a:spcBef>
              </a:pPr>
              <a:r>
                <a:rPr lang="en-US" sz="1800" i="1" kern="0" dirty="0"/>
                <a:t>r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 = average reward </a:t>
              </a:r>
              <a:endParaRPr lang="en-US" sz="1800" kern="0" baseline="-25000" dirty="0"/>
            </a:p>
            <a:p>
              <a:pPr lvl="1">
                <a:spcBef>
                  <a:spcPts val="400"/>
                </a:spcBef>
                <a:tabLst>
                  <a:tab pos="1257300" algn="l"/>
                </a:tabLst>
              </a:pPr>
              <a:r>
                <a:rPr lang="en-US" sz="1800" i="1" kern="0" dirty="0"/>
                <a:t>n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 = number of times </a:t>
              </a:r>
              <a:br>
                <a:rPr lang="en-US" sz="1800" kern="0" dirty="0"/>
              </a:br>
              <a:r>
                <a:rPr lang="en-US" sz="1800" kern="0" dirty="0"/>
                <a:t>	you’ve tried </a:t>
              </a:r>
              <a:r>
                <a:rPr lang="en-US" sz="1800" i="1" kern="0" dirty="0"/>
                <a:t>a</a:t>
              </a:r>
              <a:endParaRPr lang="en-US" sz="1800" kern="0" dirty="0"/>
            </a:p>
            <a:p>
              <a:pPr lvl="1">
                <a:spcBef>
                  <a:spcPts val="400"/>
                </a:spcBef>
              </a:pPr>
              <a:r>
                <a:rPr lang="en-US" sz="1800" i="1" kern="0" dirty="0" err="1"/>
                <a:t>t</a:t>
              </a:r>
              <a:r>
                <a:rPr lang="en-US" sz="1800" kern="0" dirty="0"/>
                <a:t> = </a:t>
              </a:r>
              <a:r>
                <a:rPr lang="en-US" sz="1800" kern="0" dirty="0">
                  <a:sym typeface="Symbol"/>
                </a:rPr>
                <a:t></a:t>
              </a:r>
              <a:r>
                <a:rPr lang="en-US" sz="1800" i="1" kern="0" baseline="-25000" dirty="0"/>
                <a:t>a</a:t>
              </a:r>
              <a:r>
                <a:rPr lang="en-US" sz="1800" kern="0" dirty="0"/>
                <a:t> </a:t>
              </a:r>
              <a:r>
                <a:rPr lang="en-US" sz="1800" i="1" kern="0" dirty="0"/>
                <a:t>n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</a:t>
              </a:r>
              <a:r>
                <a:rPr lang="en-US" sz="1800" kern="0" baseline="-25000" dirty="0"/>
                <a:t>          _______________</a:t>
              </a:r>
              <a:endParaRPr lang="en-US" sz="1800" kern="0" dirty="0"/>
            </a:p>
            <a:p>
              <a:pPr lvl="1">
                <a:spcBef>
                  <a:spcPts val="400"/>
                </a:spcBef>
              </a:pPr>
              <a:r>
                <a:rPr lang="en-US" sz="1800" i="1" kern="0" dirty="0"/>
                <a:t>Q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 = </a:t>
              </a:r>
              <a:r>
                <a:rPr lang="en-US" sz="1800" i="1" kern="0" dirty="0"/>
                <a:t>r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</a:t>
              </a:r>
              <a:r>
                <a:rPr lang="en-US" sz="1800" kern="0" baseline="-25000" dirty="0"/>
                <a:t> </a:t>
              </a:r>
              <a:r>
                <a:rPr lang="en-US" sz="1800" kern="0" dirty="0"/>
                <a:t>+</a:t>
              </a:r>
              <a:r>
                <a:rPr lang="en-US" sz="1800" kern="0" baseline="-25000" dirty="0"/>
                <a:t> </a:t>
              </a:r>
              <a:r>
                <a:rPr lang="en-US" sz="1800" kern="0" dirty="0">
                  <a:sym typeface="Symbol"/>
                </a:rPr>
                <a:t></a:t>
              </a:r>
              <a:r>
                <a:rPr lang="en-US" sz="1800" kern="0" dirty="0"/>
                <a:t> 2(ln </a:t>
              </a:r>
              <a:r>
                <a:rPr lang="en-US" sz="1800" i="1" kern="0" dirty="0" err="1"/>
                <a:t>t</a:t>
              </a:r>
              <a:r>
                <a:rPr lang="en-US" sz="1800" kern="0" dirty="0"/>
                <a:t>)/</a:t>
              </a:r>
              <a:r>
                <a:rPr lang="en-US" sz="1800" i="1" kern="0" dirty="0"/>
                <a:t>n</a:t>
              </a:r>
              <a:r>
                <a:rPr lang="en-US" sz="1800" kern="0" dirty="0"/>
                <a:t>(</a:t>
              </a:r>
              <a:r>
                <a:rPr lang="en-US" sz="1800" i="1" kern="0" dirty="0"/>
                <a:t>a</a:t>
              </a:r>
              <a:r>
                <a:rPr lang="en-US" sz="1800" kern="0" dirty="0"/>
                <a:t>)</a:t>
              </a: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391BC51D-8B0B-907D-A87D-88530007619D}"/>
                </a:ext>
              </a:extLst>
            </p:cNvPr>
            <p:cNvSpPr txBox="1">
              <a:spLocks/>
            </p:cNvSpPr>
            <p:nvPr/>
          </p:nvSpPr>
          <p:spPr>
            <a:xfrm>
              <a:off x="4483879" y="867386"/>
              <a:ext cx="3318768" cy="2104848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lIns="91440" tIns="45720" rIns="91440" bIns="45720" rtlCol="0">
              <a:noAutofit/>
            </a:bodyPr>
            <a:lstStyle>
              <a:lvl1pPr marL="293688" indent="-293688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rgbClr val="0070C0"/>
                </a:buClr>
                <a:buFont typeface="System Font Regular"/>
                <a:buChar char="●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841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74725" indent="-2333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•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20800" indent="-27781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65288" indent="-2889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•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025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46325" indent="-28257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•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92400" indent="-284163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Clr>
                  <a:srgbClr val="0070C0"/>
                </a:buClr>
                <a:buFont typeface="System Font Regular"/>
                <a:buChar char="▸"/>
                <a:tabLst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5562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>
                  <a:latin typeface="Calibri" panose="020F0502020204030204" pitchFamily="34" charset="0"/>
                </a:rPr>
                <a:t>UCB</a:t>
              </a:r>
              <a:r>
                <a:rPr lang="en-US" sz="1800" dirty="0">
                  <a:latin typeface="Times New Roman" panose="02020603050405020304" pitchFamily="18" charset="0"/>
                </a:rPr>
                <a:t>: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if</a:t>
              </a:r>
              <a:r>
                <a:rPr lang="en-US" sz="1800" b="1" dirty="0"/>
                <a:t> </a:t>
              </a:r>
              <a:r>
                <a:rPr lang="en-US" sz="1800" dirty="0"/>
                <a:t>there are untried actions: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     </a:t>
              </a:r>
              <a:r>
                <a:rPr lang="en-US" sz="1800" i="1" dirty="0" err="1"/>
                <a:t>ã</a:t>
              </a:r>
              <a:r>
                <a:rPr lang="en-US" sz="1800" i="1" dirty="0"/>
                <a:t> ← </a:t>
              </a:r>
              <a:r>
                <a:rPr lang="en-US" sz="1800" dirty="0"/>
                <a:t>any untried action</a:t>
              </a:r>
              <a:endParaRPr lang="en-US" sz="1800" baseline="-25000" dirty="0"/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else:  </a:t>
              </a:r>
              <a:r>
                <a:rPr lang="en-US" sz="1800" i="1" dirty="0" err="1"/>
                <a:t>ã</a:t>
              </a:r>
              <a:r>
                <a:rPr lang="en-US" sz="1800" dirty="0"/>
                <a:t> </a:t>
              </a:r>
              <a:r>
                <a:rPr lang="en-US" sz="1800" i="1" dirty="0"/>
                <a:t>←</a:t>
              </a:r>
              <a:r>
                <a:rPr lang="en-US" sz="1800" dirty="0"/>
                <a:t> </a:t>
              </a:r>
              <a:r>
                <a:rPr lang="en-US" sz="1800" dirty="0" err="1"/>
                <a:t>argmax</a:t>
              </a:r>
              <a:r>
                <a:rPr lang="en-US" sz="1800" i="1" baseline="-25000" dirty="0" err="1"/>
                <a:t>a</a:t>
              </a:r>
              <a:r>
                <a:rPr lang="en-US" sz="1800" dirty="0"/>
                <a:t> </a:t>
              </a:r>
              <a:r>
                <a:rPr lang="en-US" sz="1800" i="1" dirty="0"/>
                <a:t>Q</a:t>
              </a:r>
              <a:r>
                <a:rPr lang="en-US" sz="1800" dirty="0"/>
                <a:t>(</a:t>
              </a:r>
              <a:r>
                <a:rPr lang="en-US" sz="1800" i="1" dirty="0"/>
                <a:t>a</a:t>
              </a:r>
              <a:r>
                <a:rPr lang="en-US" sz="1800" dirty="0"/>
                <a:t>)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perform </a:t>
              </a:r>
              <a:r>
                <a:rPr lang="en-US" sz="1800" i="1" dirty="0" err="1"/>
                <a:t>ã</a:t>
              </a:r>
              <a:r>
                <a:rPr lang="en-US" sz="1800" dirty="0" err="1"/>
                <a:t> and </a:t>
              </a:r>
              <a:r>
                <a:rPr lang="en-US" sz="1800" dirty="0"/>
                <a:t>get reward</a:t>
              </a:r>
            </a:p>
            <a:p>
              <a:pPr marL="452438" lvl="1" indent="0" fontAlgn="auto">
                <a:spcBef>
                  <a:spcPts val="400"/>
                </a:spcBef>
                <a:spcAft>
                  <a:spcPts val="0"/>
                </a:spcAft>
                <a:buFont typeface="System Font Regular"/>
                <a:buNone/>
              </a:pPr>
              <a:r>
                <a:rPr lang="en-US" sz="1800" dirty="0"/>
                <a:t>update </a:t>
              </a:r>
              <a:r>
                <a:rPr lang="en-US" sz="1800" i="1" dirty="0"/>
                <a:t>r</a:t>
              </a:r>
              <a:r>
                <a:rPr lang="en-US" sz="1800" dirty="0"/>
                <a:t>(</a:t>
              </a:r>
              <a:r>
                <a:rPr lang="en-US" sz="1800" i="1" dirty="0" err="1"/>
                <a:t>ã</a:t>
              </a:r>
              <a:r>
                <a:rPr lang="en-US" sz="1800" dirty="0"/>
                <a:t>),</a:t>
              </a:r>
              <a:r>
                <a:rPr lang="en-US" sz="1800" i="1" dirty="0"/>
                <a:t> n</a:t>
              </a:r>
              <a:r>
                <a:rPr lang="en-US" sz="1800" dirty="0"/>
                <a:t>(</a:t>
              </a:r>
              <a:r>
                <a:rPr lang="en-US" sz="1800" i="1" dirty="0" err="1"/>
                <a:t>ã</a:t>
              </a:r>
              <a:r>
                <a:rPr lang="en-US" sz="1800" dirty="0"/>
                <a:t>),</a:t>
              </a:r>
              <a:r>
                <a:rPr lang="en-US" sz="1800" i="1" dirty="0"/>
                <a:t> t</a:t>
              </a:r>
              <a:r>
                <a:rPr lang="en-US" sz="1800" baseline="-25000" dirty="0" err="1"/>
                <a:t> </a:t>
              </a:r>
              <a:r>
                <a:rPr lang="en-US" sz="1800" dirty="0"/>
                <a:t>,</a:t>
              </a:r>
              <a:r>
                <a:rPr lang="en-US" sz="1800" i="1" dirty="0"/>
                <a:t> Q</a:t>
              </a:r>
              <a:r>
                <a:rPr lang="en-US" sz="1800" dirty="0"/>
                <a:t>(</a:t>
              </a:r>
              <a:r>
                <a:rPr lang="en-US" sz="1800" i="1" dirty="0" err="1"/>
                <a:t>ã</a:t>
              </a:r>
              <a:r>
                <a:rPr lang="en-US" sz="1800" dirty="0"/>
                <a:t>) 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0225F515-12EE-C9C7-C11C-3AF126E73629}"/>
              </a:ext>
            </a:extLst>
          </p:cNvPr>
          <p:cNvSpPr>
            <a:spLocks/>
          </p:cNvSpPr>
          <p:nvPr/>
        </p:nvSpPr>
        <p:spPr bwMode="auto">
          <a:xfrm rot="11638237" flipH="1" flipV="1">
            <a:off x="1917378" y="4389557"/>
            <a:ext cx="6131525" cy="794768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9050" cmpd="sng">
            <a:solidFill>
              <a:srgbClr val="0091E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9B80EFA-0CCE-4FED-A118-A0638858652B}"/>
              </a:ext>
            </a:extLst>
          </p:cNvPr>
          <p:cNvSpPr>
            <a:spLocks/>
          </p:cNvSpPr>
          <p:nvPr/>
        </p:nvSpPr>
        <p:spPr bwMode="auto">
          <a:xfrm rot="18345050" flipH="1">
            <a:off x="904764" y="903582"/>
            <a:ext cx="457200" cy="43825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9050" cmpd="sng">
            <a:solidFill>
              <a:srgbClr val="0091E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51CF9C98-A969-0951-4935-0B17578FC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96" y="611380"/>
            <a:ext cx="1754326" cy="295466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1828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 panose="02020603050405020304" pitchFamily="18" charset="0"/>
                <a:ea typeface="Times New Roman"/>
                <a:cs typeface="Times New Roman"/>
              </a:rPr>
              <a:t>max search depth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66CA103-D9FA-9087-2696-1696DD68A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183" y="345053"/>
            <a:ext cx="3314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4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9045940-DE1F-6557-7428-D0262E28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995" y="2159030"/>
            <a:ext cx="3314700" cy="345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6AEF3B-7186-7889-DD58-4AF3F455D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305" y="1091494"/>
            <a:ext cx="5703973" cy="5527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33F018-E56C-2891-BEC2-1FFDE334E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87" y="5908029"/>
            <a:ext cx="7772400" cy="781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918"/>
            <a:ext cx="8839200" cy="685994"/>
          </a:xfrm>
        </p:spPr>
        <p:txBody>
          <a:bodyPr/>
          <a:lstStyle/>
          <a:p>
            <a:r>
              <a:rPr lang="en-US" dirty="0"/>
              <a:t>Using UCT Offline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596" y="1384300"/>
            <a:ext cx="4784099" cy="2676424"/>
          </a:xfrm>
        </p:spPr>
        <p:txBody>
          <a:bodyPr/>
          <a:lstStyle/>
          <a:p>
            <a:pPr marL="342900" indent="-342900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Suppose we do </a:t>
            </a:r>
            <a:r>
              <a:rPr lang="en-US" i="1" dirty="0">
                <a:latin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</a:rPr>
              <a:t> calls to </a:t>
            </a:r>
            <a:r>
              <a:rPr lang="en-US" dirty="0">
                <a:latin typeface="Calibri" panose="020F0502020204030204" pitchFamily="34" charset="0"/>
              </a:rPr>
              <a:t>UCT-Rollout</a:t>
            </a:r>
            <a:br>
              <a:rPr lang="en-US" baseline="-25000" dirty="0"/>
            </a:br>
            <a:endParaRPr lang="en-US" baseline="-25000" dirty="0"/>
          </a:p>
          <a:p>
            <a:pPr>
              <a:spcBef>
                <a:spcPts val="300"/>
              </a:spcBef>
            </a:pPr>
            <a:r>
              <a:rPr lang="en-US" dirty="0"/>
              <a:t>As </a:t>
            </a:r>
            <a:r>
              <a:rPr lang="en-US" i="1" dirty="0"/>
              <a:t>n</a:t>
            </a:r>
            <a:r>
              <a:rPr lang="en-US" dirty="0"/>
              <a:t> → ∞, π converges to optimal</a:t>
            </a:r>
            <a:endParaRPr lang="en-US" baseline="-25000" dirty="0"/>
          </a:p>
          <a:p>
            <a:pPr lvl="1">
              <a:spcBef>
                <a:spcPts val="300"/>
              </a:spcBef>
            </a:pPr>
            <a:r>
              <a:rPr lang="en-US" dirty="0"/>
              <a:t>Problem: finding optimal π may take many iterations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92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BDC3BC-62AF-051E-0343-EF44171A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7305" y="1091494"/>
            <a:ext cx="5703973" cy="552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918"/>
            <a:ext cx="8839200" cy="685994"/>
          </a:xfrm>
        </p:spPr>
        <p:txBody>
          <a:bodyPr/>
          <a:lstStyle/>
          <a:p>
            <a:r>
              <a:rPr lang="en-US" dirty="0"/>
              <a:t>Using UCT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29" y="944707"/>
            <a:ext cx="6452452" cy="3454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Works better for online planning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π(</a:t>
            </a:r>
            <a:r>
              <a:rPr lang="en-US" i="1" dirty="0"/>
              <a:t>s</a:t>
            </a:r>
            <a:r>
              <a:rPr lang="en-US" baseline="-25000" dirty="0"/>
              <a:t>0</a:t>
            </a:r>
            <a:r>
              <a:rPr lang="en-US" dirty="0"/>
              <a:t>) approaches optimal must faster than the rest of π</a:t>
            </a:r>
            <a:br>
              <a:rPr lang="en-US" baseline="-25000" dirty="0"/>
            </a:br>
            <a:endParaRPr lang="en-US" baseline="-25000" dirty="0"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</a:rPr>
              <a:t>Lookahead </a:t>
            </a:r>
            <a:r>
              <a:rPr lang="en-US" dirty="0"/>
              <a:t>procedure for </a:t>
            </a:r>
            <a:r>
              <a:rPr lang="en-US" dirty="0">
                <a:latin typeface="Calibri" panose="020F0502020204030204" pitchFamily="34" charset="0"/>
              </a:rPr>
              <a:t>Run-Lookahead</a:t>
            </a:r>
            <a:r>
              <a:rPr lang="en-US" dirty="0"/>
              <a:t>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call </a:t>
            </a:r>
            <a:r>
              <a:rPr lang="en-US" dirty="0">
                <a:latin typeface="Calibri" panose="020F0502020204030204" pitchFamily="34" charset="0"/>
              </a:rPr>
              <a:t>UCT-Rollout</a:t>
            </a:r>
            <a:r>
              <a:rPr lang="en-US" dirty="0"/>
              <a:t>(</a:t>
            </a:r>
            <a:r>
              <a:rPr lang="en-US" i="1" dirty="0" err="1"/>
              <a:t>s,h</a:t>
            </a:r>
            <a:r>
              <a:rPr lang="en-US" dirty="0"/>
              <a:t>) multiple times </a:t>
            </a:r>
            <a:br>
              <a:rPr lang="en-US" dirty="0"/>
            </a:br>
            <a:r>
              <a:rPr lang="en-US" dirty="0"/>
              <a:t>at current state </a:t>
            </a:r>
            <a:r>
              <a:rPr lang="en-US" i="1" dirty="0"/>
              <a:t>s</a:t>
            </a:r>
            <a:endParaRPr lang="en-US" baseline="-25000" dirty="0"/>
          </a:p>
          <a:p>
            <a:pPr lvl="1">
              <a:spcBef>
                <a:spcPts val="300"/>
              </a:spcBef>
            </a:pPr>
            <a:r>
              <a:rPr lang="en-US" dirty="0"/>
              <a:t>e.g., until 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allotted time runs out, or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max change in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a</a:t>
            </a:r>
            <a:r>
              <a:rPr lang="en-US" dirty="0"/>
              <a:t>) is ≤ </a:t>
            </a:r>
            <a:r>
              <a:rPr lang="en-US" i="1" dirty="0" err="1"/>
              <a:t>η</a:t>
            </a:r>
            <a:endParaRPr lang="en-US" i="1" dirty="0"/>
          </a:p>
          <a:p>
            <a:pPr lvl="1">
              <a:spcBef>
                <a:spcPts val="300"/>
              </a:spcBef>
            </a:pPr>
            <a:r>
              <a:rPr lang="en-US" dirty="0"/>
              <a:t>return π(</a:t>
            </a:r>
            <a:r>
              <a:rPr lang="en-US" i="1" dirty="0"/>
              <a:t>s</a:t>
            </a:r>
            <a:r>
              <a:rPr lang="en-US" dirty="0"/>
              <a:t>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F18499-3BF2-E85E-6F25-A585F3EA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87" y="5908029"/>
            <a:ext cx="7772400" cy="781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81A521-E822-044F-DAD3-7760BFB9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995" y="2159030"/>
            <a:ext cx="3314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39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E1C56BC-8C63-6C81-175E-11AEEBEF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7305" y="1091494"/>
            <a:ext cx="5703973" cy="552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918"/>
            <a:ext cx="8839200" cy="685994"/>
          </a:xfrm>
        </p:spPr>
        <p:txBody>
          <a:bodyPr/>
          <a:lstStyle/>
          <a:p>
            <a:r>
              <a:rPr lang="en-US" dirty="0"/>
              <a:t>Using UCT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926924"/>
            <a:ext cx="7429500" cy="3454399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</a:rPr>
              <a:t>Suppose </a:t>
            </a:r>
            <a:r>
              <a:rPr lang="en-US" dirty="0">
                <a:latin typeface="Calibri" panose="020F0502020204030204" pitchFamily="34" charset="0"/>
              </a:rPr>
              <a:t>Run-Lazy-Lookahead </a:t>
            </a:r>
            <a:r>
              <a:rPr lang="en-US" dirty="0">
                <a:latin typeface="Times New Roman" panose="02020603050405020304" pitchFamily="18" charset="0"/>
              </a:rPr>
              <a:t>uses the same </a:t>
            </a:r>
            <a:r>
              <a:rPr lang="en-US" dirty="0">
                <a:latin typeface="Calibri" panose="020F0502020204030204" pitchFamily="34" charset="0"/>
              </a:rPr>
              <a:t>Lookahead </a:t>
            </a:r>
            <a:r>
              <a:rPr lang="en-US" dirty="0"/>
              <a:t>procedure: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call </a:t>
            </a:r>
            <a:r>
              <a:rPr lang="en-US" dirty="0">
                <a:latin typeface="Calibri" panose="020F0502020204030204" pitchFamily="34" charset="0"/>
              </a:rPr>
              <a:t>UCT-Rollout</a:t>
            </a:r>
            <a:r>
              <a:rPr lang="en-US" dirty="0"/>
              <a:t>(</a:t>
            </a:r>
            <a:r>
              <a:rPr lang="en-US" i="1" dirty="0" err="1"/>
              <a:t>s,h</a:t>
            </a:r>
            <a:r>
              <a:rPr lang="en-US" dirty="0"/>
              <a:t>) multiple times at current state </a:t>
            </a:r>
            <a:r>
              <a:rPr lang="en-US" i="1" dirty="0"/>
              <a:t>s</a:t>
            </a:r>
            <a:endParaRPr lang="en-US" baseline="-25000" dirty="0"/>
          </a:p>
          <a:p>
            <a:pPr lvl="1">
              <a:spcBef>
                <a:spcPts val="300"/>
              </a:spcBef>
            </a:pPr>
            <a:r>
              <a:rPr lang="en-US" dirty="0"/>
              <a:t>return π(</a:t>
            </a:r>
            <a:r>
              <a:rPr lang="en-US" i="1" dirty="0"/>
              <a:t>s</a:t>
            </a:r>
            <a:r>
              <a:rPr lang="en-US" dirty="0"/>
              <a:t>)</a:t>
            </a:r>
          </a:p>
          <a:p>
            <a:pPr>
              <a:spcBef>
                <a:spcPts val="300"/>
              </a:spcBef>
            </a:pPr>
            <a:r>
              <a:rPr lang="en-US" dirty="0"/>
              <a:t>Problem: the farther you follow π, </a:t>
            </a:r>
            <a:br>
              <a:rPr lang="en-US" dirty="0"/>
            </a:br>
            <a:r>
              <a:rPr lang="en-US" dirty="0"/>
              <a:t>the less likely that π(</a:t>
            </a:r>
            <a:r>
              <a:rPr lang="en-US" i="1" dirty="0"/>
              <a:t>s</a:t>
            </a:r>
            <a:r>
              <a:rPr lang="en-US" dirty="0"/>
              <a:t>) is optimal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Near the bottom of the tree, π(</a:t>
            </a:r>
            <a:r>
              <a:rPr lang="en-US" i="1" dirty="0"/>
              <a:t>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might be ≈ random choice</a:t>
            </a:r>
          </a:p>
          <a:p>
            <a:pPr>
              <a:spcBef>
                <a:spcPts val="300"/>
              </a:spcBef>
            </a:pPr>
            <a:r>
              <a:rPr lang="en-US" dirty="0"/>
              <a:t>Possible workaround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Make </a:t>
            </a:r>
            <a:r>
              <a:rPr lang="en-US" dirty="0">
                <a:latin typeface="Calibri" panose="020F0502020204030204" pitchFamily="34" charset="0"/>
              </a:rPr>
              <a:t>Run-Lazy-Lookahead </a:t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/>
              <a:t>call </a:t>
            </a:r>
            <a:r>
              <a:rPr lang="en-US" dirty="0">
                <a:latin typeface="Calibri" panose="020F0502020204030204" pitchFamily="34" charset="0"/>
              </a:rPr>
              <a:t>UCT</a:t>
            </a:r>
            <a:r>
              <a:rPr lang="en-US" dirty="0"/>
              <a:t> more frequently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93C4BA-63BB-F641-D414-C55069681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87" y="5908029"/>
            <a:ext cx="7772400" cy="781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CC6B19-00E6-5F30-B2BF-5299CCAB6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995" y="2159030"/>
            <a:ext cx="3314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171037" y="3771165"/>
            <a:ext cx="6731440" cy="253457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Calibri"/>
              </a:rPr>
              <a:t>Problem: classical planner may choose a plan that depends on low-probability outcome</a:t>
            </a:r>
          </a:p>
          <a:p>
            <a:r>
              <a:rPr lang="en-US" dirty="0">
                <a:latin typeface="Times New Roman" panose="02020603050405020304" pitchFamily="18" charset="0"/>
                <a:cs typeface="Calibri"/>
              </a:rPr>
              <a:t>Example: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Forward-search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returns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⟨m14</a:t>
            </a:r>
            <a:r>
              <a:rPr lang="en-US" baseline="-25000" dirty="0">
                <a:latin typeface="Calibri" panose="020F0502020204030204" pitchFamily="34" charset="0"/>
                <a:cs typeface="Times New Roman"/>
              </a:rPr>
              <a:t>1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⟩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, cost 5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/>
              </a:rPr>
              <a:t>Plan2policy 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returns π =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⟨(d1,m14)⟩</a:t>
            </a:r>
            <a:endParaRPr lang="en-US" dirty="0">
              <a:latin typeface="Times New Roman" panose="02020603050405020304" pitchFamily="18" charset="0"/>
              <a:cs typeface="Times New Roman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/>
              </a:rPr>
              <a:t>m14 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very likely to go to </a:t>
            </a:r>
            <a:r>
              <a:rPr lang="en-US" dirty="0">
                <a:latin typeface="Calibri" panose="020F0502020204030204" pitchFamily="34" charset="0"/>
                <a:cs typeface="Calibri"/>
              </a:rPr>
              <a:t>d6 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⇒ cost 305</a:t>
            </a:r>
          </a:p>
          <a:p>
            <a:pPr lvl="1"/>
            <a:endParaRPr lang="en-US" dirty="0">
              <a:latin typeface="Times New Roman" panose="02020603050405020304" pitchFamily="18" charset="0"/>
              <a:cs typeface="Calibri"/>
            </a:endParaRPr>
          </a:p>
          <a:p>
            <a:r>
              <a:rPr lang="en-US" dirty="0">
                <a:latin typeface="Calibri" panose="020F0502020204030204" pitchFamily="34" charset="0"/>
                <a:cs typeface="Calibri"/>
              </a:rPr>
              <a:t>RFF</a:t>
            </a:r>
            <a:r>
              <a:rPr lang="en-US" dirty="0">
                <a:latin typeface="Times New Roman" panose="02020603050405020304" pitchFamily="18" charset="0"/>
                <a:cs typeface="Calibri"/>
              </a:rPr>
              <a:t> algorithm (see book) attempts to alleviate this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603"/>
            <a:ext cx="8839200" cy="709359"/>
          </a:xfrm>
        </p:spPr>
        <p:txBody>
          <a:bodyPr/>
          <a:lstStyle/>
          <a:p>
            <a:r>
              <a:rPr lang="en-US" dirty="0"/>
              <a:t>Planning and Acting</a:t>
            </a:r>
          </a:p>
        </p:txBody>
      </p:sp>
      <p:sp>
        <p:nvSpPr>
          <p:cNvPr id="131" name="Content Placeholder 5">
            <a:extLst>
              <a:ext uri="{FF2B5EF4-FFF2-40B4-BE49-F238E27FC236}">
                <a16:creationId xmlns:a16="http://schemas.microsoft.com/office/drawing/2014/main" id="{839ECED8-D593-4746-88B2-995389B87095}"/>
              </a:ext>
            </a:extLst>
          </p:cNvPr>
          <p:cNvSpPr txBox="1">
            <a:spLocks/>
          </p:cNvSpPr>
          <p:nvPr/>
        </p:nvSpPr>
        <p:spPr bwMode="auto">
          <a:xfrm>
            <a:off x="303450" y="810962"/>
            <a:ext cx="5541179" cy="279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/>
              </a:rPr>
              <a:t>FS-Replan</a:t>
            </a:r>
            <a:r>
              <a:rPr lang="en-US" kern="0" dirty="0"/>
              <a:t>(</a:t>
            </a:r>
            <a:r>
              <a:rPr lang="en-US" kern="0" dirty="0" err="1"/>
              <a:t>Σ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i="1" kern="0" dirty="0"/>
              <a:t>    π</a:t>
            </a:r>
            <a:r>
              <a:rPr lang="en-US" kern="0" dirty="0"/>
              <a:t> ← ∅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/>
              <a:t>    </a:t>
            </a:r>
            <a:r>
              <a:rPr lang="en-US" b="1" kern="0" dirty="0"/>
              <a:t>while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kern="0" dirty="0"/>
              <a:t>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∉</a:t>
            </a:r>
            <a:r>
              <a:rPr lang="en-US" kern="0" dirty="0"/>
              <a:t>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 and Applicable(</a:t>
            </a:r>
            <a:r>
              <a:rPr lang="en-US" i="1" kern="0" dirty="0"/>
              <a:t>s</a:t>
            </a:r>
            <a:r>
              <a:rPr lang="en-US" kern="0" dirty="0"/>
              <a:t>) ≠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∅</a:t>
            </a:r>
            <a:r>
              <a:rPr lang="en-US" kern="0" baseline="-25000" dirty="0"/>
              <a:t>  </a:t>
            </a:r>
            <a:r>
              <a:rPr lang="en-US" b="1" kern="0" dirty="0"/>
              <a:t>do</a:t>
            </a:r>
            <a:r>
              <a:rPr lang="en-US" kern="0" dirty="0"/>
              <a:t>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/>
              <a:t>        </a:t>
            </a:r>
            <a:r>
              <a:rPr lang="en-US" b="1" kern="0" dirty="0"/>
              <a:t>if</a:t>
            </a:r>
            <a:r>
              <a:rPr lang="en-US" kern="0" dirty="0"/>
              <a:t> </a:t>
            </a:r>
            <a:r>
              <a:rPr lang="en-US" i="1" kern="0" dirty="0"/>
              <a:t>π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) is undefined </a:t>
            </a:r>
            <a:r>
              <a:rPr lang="en-US" b="1" kern="0" dirty="0"/>
              <a:t>then do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i="1" kern="0" dirty="0"/>
              <a:t>            π</a:t>
            </a:r>
            <a:r>
              <a:rPr lang="en-US" kern="0" dirty="0"/>
              <a:t> ← </a:t>
            </a:r>
            <a:r>
              <a:rPr lang="en-US" kern="0" dirty="0">
                <a:latin typeface="Calibri" panose="020F0502020204030204" pitchFamily="34" charset="0"/>
              </a:rPr>
              <a:t>Plan2policy</a:t>
            </a:r>
            <a:r>
              <a:rPr lang="en-US" kern="0" dirty="0"/>
              <a:t>(</a:t>
            </a:r>
            <a:r>
              <a:rPr lang="en-US" i="1" kern="0" dirty="0">
                <a:latin typeface="Calibri" panose="020F0502020204030204" pitchFamily="34" charset="0"/>
              </a:rPr>
              <a:t>Lookahead</a:t>
            </a:r>
            <a:r>
              <a:rPr lang="en-US" kern="0" dirty="0"/>
              <a:t>(</a:t>
            </a:r>
            <a:r>
              <a:rPr lang="en-US" kern="0" dirty="0" err="1"/>
              <a:t>Σ</a:t>
            </a:r>
            <a:r>
              <a:rPr lang="en-US" i="1" kern="0" baseline="-25000" dirty="0" err="1"/>
              <a:t>d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kern="0" dirty="0"/>
              <a:t>, </a:t>
            </a:r>
            <a:r>
              <a:rPr lang="en-US" i="1" kern="0" dirty="0"/>
              <a:t>S</a:t>
            </a:r>
            <a:r>
              <a:rPr lang="en-US" i="1" kern="0" baseline="-25000" dirty="0"/>
              <a:t>g</a:t>
            </a:r>
            <a:r>
              <a:rPr lang="en-US" kern="0" dirty="0"/>
              <a:t>))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/>
              <a:t>            </a:t>
            </a:r>
            <a:r>
              <a:rPr lang="en-US" b="1" kern="0" dirty="0"/>
              <a:t>if</a:t>
            </a:r>
            <a:r>
              <a:rPr lang="en-US" kern="0" dirty="0"/>
              <a:t> </a:t>
            </a:r>
            <a:r>
              <a:rPr lang="en-US" i="1" kern="0" dirty="0"/>
              <a:t>π</a:t>
            </a:r>
            <a:r>
              <a:rPr lang="en-US" kern="0" dirty="0"/>
              <a:t> = </a:t>
            </a:r>
            <a:r>
              <a:rPr lang="en-US" kern="0" dirty="0">
                <a:latin typeface="Calibri" panose="020F0502020204030204" pitchFamily="34" charset="0"/>
              </a:rPr>
              <a:t>failure</a:t>
            </a:r>
            <a:r>
              <a:rPr lang="en-US" kern="0" dirty="0"/>
              <a:t> </a:t>
            </a:r>
            <a:r>
              <a:rPr lang="en-US" b="1" kern="0" dirty="0"/>
              <a:t>then</a:t>
            </a:r>
            <a:r>
              <a:rPr lang="en-US" kern="0" dirty="0"/>
              <a:t> </a:t>
            </a:r>
            <a:r>
              <a:rPr lang="en-US" b="1" kern="0" dirty="0"/>
              <a:t>return</a:t>
            </a:r>
            <a:r>
              <a:rPr lang="en-US" kern="0" dirty="0"/>
              <a:t> </a:t>
            </a:r>
            <a:r>
              <a:rPr lang="en-US" kern="0" dirty="0">
                <a:latin typeface="Calibri" panose="020F0502020204030204" pitchFamily="34" charset="0"/>
              </a:rPr>
              <a:t>failure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kern="0" dirty="0">
                <a:latin typeface="Calibri" panose="020F0502020204030204" pitchFamily="34" charset="0"/>
              </a:rPr>
              <a:t>        </a:t>
            </a:r>
            <a:r>
              <a:rPr lang="en-US" kern="0" dirty="0"/>
              <a:t>perform action </a:t>
            </a:r>
            <a:r>
              <a:rPr lang="en-US" i="1" kern="0" dirty="0"/>
              <a:t>π</a:t>
            </a:r>
            <a:r>
              <a:rPr lang="en-US" kern="0" dirty="0"/>
              <a:t>(</a:t>
            </a:r>
            <a:r>
              <a:rPr lang="en-US" i="1" kern="0" dirty="0"/>
              <a:t>s</a:t>
            </a:r>
            <a:r>
              <a:rPr lang="en-US" kern="0" dirty="0"/>
              <a:t>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i="1" kern="0" dirty="0"/>
              <a:t>       s</a:t>
            </a:r>
            <a:r>
              <a:rPr lang="en-US" kern="0" dirty="0"/>
              <a:t> ← observe resulting state</a:t>
            </a:r>
          </a:p>
        </p:txBody>
      </p:sp>
      <p:sp>
        <p:nvSpPr>
          <p:cNvPr id="68" name="Freeform 31">
            <a:extLst>
              <a:ext uri="{FF2B5EF4-FFF2-40B4-BE49-F238E27FC236}">
                <a16:creationId xmlns:a16="http://schemas.microsoft.com/office/drawing/2014/main" id="{E67BE519-8872-E644-A1B8-CF436CC692D5}"/>
              </a:ext>
            </a:extLst>
          </p:cNvPr>
          <p:cNvSpPr>
            <a:spLocks/>
          </p:cNvSpPr>
          <p:nvPr/>
        </p:nvSpPr>
        <p:spPr bwMode="auto">
          <a:xfrm rot="4104894" flipH="1" flipV="1">
            <a:off x="1233017" y="281370"/>
            <a:ext cx="57621" cy="88234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5875" cmpd="sng">
            <a:solidFill>
              <a:srgbClr val="008000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85F7B797-4C9F-B749-912D-9B660DEA2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511" y="204992"/>
            <a:ext cx="2166427" cy="697627"/>
          </a:xfrm>
          <a:prstGeom prst="rect">
            <a:avLst/>
          </a:prstGeom>
          <a:solidFill>
            <a:srgbClr val="D0F6E3"/>
          </a:solidFill>
          <a:ln w="6350">
            <a:noFill/>
            <a:miter lim="800000"/>
            <a:headEnd/>
            <a:tailEnd/>
          </a:ln>
        </p:spPr>
        <p:txBody>
          <a:bodyPr wrap="non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-509587">
              <a:spcBef>
                <a:spcPts val="200"/>
              </a:spcBef>
            </a:pPr>
            <a:r>
              <a:rPr lang="en-US" sz="1200" dirty="0">
                <a:latin typeface="Times New Roman" panose="02020603050405020304" pitchFamily="18" charset="0"/>
              </a:rPr>
              <a:t>Algorithm 5.15 in </a:t>
            </a:r>
          </a:p>
          <a:p>
            <a:pPr indent="-509587">
              <a:spcBef>
                <a:spcPts val="200"/>
              </a:spcBef>
            </a:pPr>
            <a:r>
              <a:rPr lang="en-US" sz="1200" i="1" dirty="0">
                <a:latin typeface="Times New Roman" panose="02020603050405020304" pitchFamily="18" charset="0"/>
              </a:rPr>
              <a:t>Automated Planning and Acting</a:t>
            </a:r>
          </a:p>
          <a:p>
            <a:pPr indent="-509587">
              <a:spcBef>
                <a:spcPts val="200"/>
              </a:spcBef>
            </a:pPr>
            <a:r>
              <a:rPr lang="en-US" sz="1200" i="1" dirty="0">
                <a:latin typeface="Times New Roman" panose="02020603050405020304" pitchFamily="18" charset="0"/>
              </a:rPr>
              <a:t>(see supplemental materials)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7FEC3D-53A5-9F8B-1B1E-CCEFB5BA8209}"/>
              </a:ext>
            </a:extLst>
          </p:cNvPr>
          <p:cNvGrpSpPr>
            <a:grpSpLocks noChangeAspect="1"/>
          </p:cNvGrpSpPr>
          <p:nvPr/>
        </p:nvGrpSpPr>
        <p:grpSpPr>
          <a:xfrm>
            <a:off x="8345821" y="336628"/>
            <a:ext cx="3681791" cy="2731771"/>
            <a:chOff x="5350038" y="672261"/>
            <a:chExt cx="3861071" cy="2864791"/>
          </a:xfrm>
        </p:grpSpPr>
        <p:sp>
          <p:nvSpPr>
            <p:cNvPr id="4" name="Text Box 11">
              <a:extLst>
                <a:ext uri="{FF2B5EF4-FFF2-40B4-BE49-F238E27FC236}">
                  <a16:creationId xmlns:a16="http://schemas.microsoft.com/office/drawing/2014/main" id="{D801AA7C-B193-37C0-D785-440DBD555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77246" y="225636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7" name="Text Box 46">
              <a:extLst>
                <a:ext uri="{FF2B5EF4-FFF2-40B4-BE49-F238E27FC236}">
                  <a16:creationId xmlns:a16="http://schemas.microsoft.com/office/drawing/2014/main" id="{E2BBB296-54C9-A9D1-CD04-CDCA17207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94A85F00-2761-C29E-B028-FE2F7A68C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9F330159-2ADD-65E6-41F7-3650A7E1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C31971E7-3539-87A7-596A-0B27D2F393AA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53A2AD8B-5024-ACBE-C4EB-5CE75830DEBE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E398C036-C355-6F7E-D068-37F66818722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0DCE95-CB2F-6B2F-5557-9E05CBBF7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2847A8A-D808-468C-5AA6-CE6C53E17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62670FF3-881D-7582-7CF1-B4CEE4AB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9" y="3046803"/>
              <a:ext cx="2468880" cy="12007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DF364D4D-DC92-E569-E690-1436310DE7F5}"/>
                </a:ext>
              </a:extLst>
            </p:cNvPr>
            <p:cNvSpPr/>
            <p:nvPr/>
          </p:nvSpPr>
          <p:spPr bwMode="auto">
            <a:xfrm rot="17762162">
              <a:off x="6092350" y="2853489"/>
              <a:ext cx="366712" cy="366712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39EBB1F1-4BAD-8F90-3BA4-5BA43840D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332CA68-01DE-F891-767F-0271AF4712D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50F79116-8E2D-C120-AC54-242D27CDE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9091FCCE-B0AF-338A-BF20-5578E2127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BF6E31A-DB0F-8309-AD9D-155A68234157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38618" y="2560391"/>
              <a:ext cx="1280160" cy="27719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40C4C1D7-9DF8-C0A2-3998-7352FFE30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8517" y="1311018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17ECFC47-1B33-8BE3-44D4-02B32F9B8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2093" y="1894202"/>
              <a:ext cx="469016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c=20</a:t>
              </a: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id="{616895CC-DE74-1167-D436-74593D05B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94DBCF6C-B142-59C1-E572-8EE32E530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9692" y="2763532"/>
              <a:ext cx="457248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5</a:t>
              </a:r>
            </a:p>
          </p:txBody>
        </p:sp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0CC5940C-5CAB-B0DC-007E-8C76D1E6C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8141" y="2527237"/>
              <a:ext cx="702683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300</a:t>
              </a: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id="{752AEAEA-B290-FEA5-14F6-9E1C2C221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8" name="Text Box 11">
              <a:extLst>
                <a:ext uri="{FF2B5EF4-FFF2-40B4-BE49-F238E27FC236}">
                  <a16:creationId xmlns:a16="http://schemas.microsoft.com/office/drawing/2014/main" id="{B096CD2F-82C8-B21D-BE80-FAFEB36BCE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D1AFECAA-6CA9-B3C4-978C-31A2F307C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9042" y="2476120"/>
              <a:ext cx="428670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0.95</a:t>
              </a:r>
              <a:endParaRPr lang="en-US" sz="18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Text Box 11">
              <a:extLst>
                <a:ext uri="{FF2B5EF4-FFF2-40B4-BE49-F238E27FC236}">
                  <a16:creationId xmlns:a16="http://schemas.microsoft.com/office/drawing/2014/main" id="{A6F9ADB3-BBD4-1C1D-BBAE-FB106F166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706" y="3043937"/>
              <a:ext cx="428670" cy="2904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0.05</a:t>
              </a:r>
            </a:p>
          </p:txBody>
        </p:sp>
        <p:sp>
          <p:nvSpPr>
            <p:cNvPr id="31" name="Oval 12">
              <a:extLst>
                <a:ext uri="{FF2B5EF4-FFF2-40B4-BE49-F238E27FC236}">
                  <a16:creationId xmlns:a16="http://schemas.microsoft.com/office/drawing/2014/main" id="{529D1512-4E70-BD4C-6A6C-29B275065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41305365-6DFB-173F-7FD3-EC4A6DD71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926ACB29-54AD-26F5-0782-7CCF84DF3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34" name="Text Box 11">
              <a:extLst>
                <a:ext uri="{FF2B5EF4-FFF2-40B4-BE49-F238E27FC236}">
                  <a16:creationId xmlns:a16="http://schemas.microsoft.com/office/drawing/2014/main" id="{4DA81F45-8CD3-A93C-18E7-79E0DE0FC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35" name="Text Box 11">
              <a:extLst>
                <a:ext uri="{FF2B5EF4-FFF2-40B4-BE49-F238E27FC236}">
                  <a16:creationId xmlns:a16="http://schemas.microsoft.com/office/drawing/2014/main" id="{5C059C38-F23E-2513-7780-2CCD90369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2483" y="2698619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36" name="Text Box 11">
              <a:extLst>
                <a:ext uri="{FF2B5EF4-FFF2-40B4-BE49-F238E27FC236}">
                  <a16:creationId xmlns:a16="http://schemas.microsoft.com/office/drawing/2014/main" id="{24FC737C-AE3C-7E11-92C2-ADB0405EE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7442" y="1823305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37" name="Text Box 11">
              <a:extLst>
                <a:ext uri="{FF2B5EF4-FFF2-40B4-BE49-F238E27FC236}">
                  <a16:creationId xmlns:a16="http://schemas.microsoft.com/office/drawing/2014/main" id="{79501FE6-FD5F-4A88-5DAF-E49319997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2387" y="1472446"/>
              <a:ext cx="4183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5FBA23-7BDE-958D-3AAB-B8516399C98E}"/>
              </a:ext>
            </a:extLst>
          </p:cNvPr>
          <p:cNvGrpSpPr>
            <a:grpSpLocks noChangeAspect="1"/>
          </p:cNvGrpSpPr>
          <p:nvPr/>
        </p:nvGrpSpPr>
        <p:grpSpPr>
          <a:xfrm>
            <a:off x="8291994" y="3629697"/>
            <a:ext cx="3705931" cy="2731771"/>
            <a:chOff x="8113657" y="3681736"/>
            <a:chExt cx="3886386" cy="28647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4E19C7-79FC-EF02-C5A0-E78423F608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13657" y="3681736"/>
              <a:ext cx="3886386" cy="2864791"/>
              <a:chOff x="5350038" y="672261"/>
              <a:chExt cx="3886386" cy="2864791"/>
            </a:xfrm>
          </p:grpSpPr>
          <p:sp>
            <p:nvSpPr>
              <p:cNvPr id="42" name="Text Box 11">
                <a:extLst>
                  <a:ext uri="{FF2B5EF4-FFF2-40B4-BE49-F238E27FC236}">
                    <a16:creationId xmlns:a16="http://schemas.microsoft.com/office/drawing/2014/main" id="{AC9A5037-62CA-158F-405F-B5ACDA157A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0246" y="2256168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43" name="Text Box 46">
                <a:extLst>
                  <a:ext uri="{FF2B5EF4-FFF2-40B4-BE49-F238E27FC236}">
                    <a16:creationId xmlns:a16="http://schemas.microsoft.com/office/drawing/2014/main" id="{033F7795-8970-8130-1384-1462A531B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08930209-1292-ECEE-5F74-0CDA4E428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326548"/>
                <a:ext cx="2527300" cy="10515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A1C35148-4405-73D6-7817-E9BC8FD1D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904" y="995812"/>
                <a:ext cx="2527300" cy="295485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38C03029-C436-79DD-E074-DE024066FA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7AE33742-E78F-22E4-33FA-12915CBE6F72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5A9D5D55-4F41-B5F7-C309-BEC5E3D92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9" name="Oval 11">
                <a:extLst>
                  <a:ext uri="{FF2B5EF4-FFF2-40B4-BE49-F238E27FC236}">
                    <a16:creationId xmlns:a16="http://schemas.microsoft.com/office/drawing/2014/main" id="{1389AB23-4034-6BE6-BBC1-75D7FEE62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B438C757-6095-09D8-7E6D-AAF458CEA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9" y="3132173"/>
                <a:ext cx="2468880" cy="17720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Oval 12">
                <a:extLst>
                  <a:ext uri="{FF2B5EF4-FFF2-40B4-BE49-F238E27FC236}">
                    <a16:creationId xmlns:a16="http://schemas.microsoft.com/office/drawing/2014/main" id="{FFA2ACF5-39D1-CB54-5F98-058942A44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BEA48BD-5A21-5863-4EC3-4AC413100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10781" y="2858298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Oval 11">
                <a:extLst>
                  <a:ext uri="{FF2B5EF4-FFF2-40B4-BE49-F238E27FC236}">
                    <a16:creationId xmlns:a16="http://schemas.microsoft.com/office/drawing/2014/main" id="{4DDB81FA-9B73-AA80-87B7-498D95C35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7DBD65C9-5CCD-1BB0-2D6E-60C781C77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98B65E37-179E-B63A-DB1E-DB3D22BEB216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38767" y="2559716"/>
                <a:ext cx="1280160" cy="277905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BEA97190-1B76-B9C2-D87A-C3ECE3DFE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7033" y="1093205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57" name="Text Box 11">
                <a:extLst>
                  <a:ext uri="{FF2B5EF4-FFF2-40B4-BE49-F238E27FC236}">
                    <a16:creationId xmlns:a16="http://schemas.microsoft.com/office/drawing/2014/main" id="{FCACD713-B1AA-2543-8004-09FC0CC6F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7408" y="1799762"/>
                <a:ext cx="469016" cy="290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c=20</a:t>
                </a:r>
              </a:p>
            </p:txBody>
          </p:sp>
          <p:sp>
            <p:nvSpPr>
              <p:cNvPr id="58" name="Text Box 11">
                <a:extLst>
                  <a:ext uri="{FF2B5EF4-FFF2-40B4-BE49-F238E27FC236}">
                    <a16:creationId xmlns:a16="http://schemas.microsoft.com/office/drawing/2014/main" id="{3808B2A2-1C45-8048-676C-18D366885A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59" name="Text Box 11">
                <a:extLst>
                  <a:ext uri="{FF2B5EF4-FFF2-40B4-BE49-F238E27FC236}">
                    <a16:creationId xmlns:a16="http://schemas.microsoft.com/office/drawing/2014/main" id="{7945CF75-AE00-FDC4-B0C6-0D6276011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5129" y="2805012"/>
                <a:ext cx="457248" cy="290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5</a:t>
                </a:r>
              </a:p>
            </p:txBody>
          </p:sp>
          <p:sp>
            <p:nvSpPr>
              <p:cNvPr id="60" name="Text Box 11">
                <a:extLst>
                  <a:ext uri="{FF2B5EF4-FFF2-40B4-BE49-F238E27FC236}">
                    <a16:creationId xmlns:a16="http://schemas.microsoft.com/office/drawing/2014/main" id="{FD3A864E-BEAA-71FF-05AF-42D25564D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1406" y="2576371"/>
                <a:ext cx="702683" cy="290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300</a:t>
                </a:r>
              </a:p>
            </p:txBody>
          </p:sp>
          <p:sp>
            <p:nvSpPr>
              <p:cNvPr id="61" name="Oval 12">
                <a:extLst>
                  <a:ext uri="{FF2B5EF4-FFF2-40B4-BE49-F238E27FC236}">
                    <a16:creationId xmlns:a16="http://schemas.microsoft.com/office/drawing/2014/main" id="{B38DE286-51A5-0837-CF1C-F1A135CD2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62" name="Oval 12">
                <a:extLst>
                  <a:ext uri="{FF2B5EF4-FFF2-40B4-BE49-F238E27FC236}">
                    <a16:creationId xmlns:a16="http://schemas.microsoft.com/office/drawing/2014/main" id="{F633A469-6F57-62F0-D878-A699F20FC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63" name="Text Box 11">
                <a:extLst>
                  <a:ext uri="{FF2B5EF4-FFF2-40B4-BE49-F238E27FC236}">
                    <a16:creationId xmlns:a16="http://schemas.microsoft.com/office/drawing/2014/main" id="{59B0678B-98F3-2812-3025-80AFC6C0C1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8374" y="874614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64" name="Text Box 11">
                <a:extLst>
                  <a:ext uri="{FF2B5EF4-FFF2-40B4-BE49-F238E27FC236}">
                    <a16:creationId xmlns:a16="http://schemas.microsoft.com/office/drawing/2014/main" id="{EC8F93AB-4FE4-B50D-478D-A20475BC14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65" name="Text Box 11">
                <a:extLst>
                  <a:ext uri="{FF2B5EF4-FFF2-40B4-BE49-F238E27FC236}">
                    <a16:creationId xmlns:a16="http://schemas.microsoft.com/office/drawing/2014/main" id="{FFE8677B-D65D-18A8-405A-EBA8FAEEA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3208" y="3146040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Text Box 11">
                <a:extLst>
                  <a:ext uri="{FF2B5EF4-FFF2-40B4-BE49-F238E27FC236}">
                    <a16:creationId xmlns:a16="http://schemas.microsoft.com/office/drawing/2014/main" id="{3AD6FD1D-3E32-9231-4783-63321820F7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7442" y="1823305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67" name="Text Box 11">
                <a:extLst>
                  <a:ext uri="{FF2B5EF4-FFF2-40B4-BE49-F238E27FC236}">
                    <a16:creationId xmlns:a16="http://schemas.microsoft.com/office/drawing/2014/main" id="{433431AB-41F4-4C03-FFFA-09ED221C3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2387" y="1460544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40" name="Text Box 11">
              <a:extLst>
                <a:ext uri="{FF2B5EF4-FFF2-40B4-BE49-F238E27FC236}">
                  <a16:creationId xmlns:a16="http://schemas.microsoft.com/office/drawing/2014/main" id="{7E4A5073-7D43-FEE2-73C1-FAE81DE1D4A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906930" y="4351324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7368BA82-4A40-4FAE-7237-FF520E2DDDCC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636764" y="5577461"/>
              <a:ext cx="496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70" name="Text Box 11">
            <a:extLst>
              <a:ext uri="{FF2B5EF4-FFF2-40B4-BE49-F238E27FC236}">
                <a16:creationId xmlns:a16="http://schemas.microsoft.com/office/drawing/2014/main" id="{CCC9FD88-DCFE-23E7-4A3A-00838E8B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9095" y="1674901"/>
            <a:ext cx="50013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c= 10</a:t>
            </a:r>
          </a:p>
        </p:txBody>
      </p:sp>
      <p:sp>
        <p:nvSpPr>
          <p:cNvPr id="71" name="Text Box 11">
            <a:extLst>
              <a:ext uri="{FF2B5EF4-FFF2-40B4-BE49-F238E27FC236}">
                <a16:creationId xmlns:a16="http://schemas.microsoft.com/office/drawing/2014/main" id="{72F2F275-F38F-3939-6F77-1F929597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3601" y="4923779"/>
            <a:ext cx="500137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c= 10</a:t>
            </a: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88D224F5-9E53-0B35-E793-FD33825A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2827" y="3091867"/>
            <a:ext cx="1492396" cy="276999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2" name="Text Box 13">
            <a:extLst>
              <a:ext uri="{FF2B5EF4-FFF2-40B4-BE49-F238E27FC236}">
                <a16:creationId xmlns:a16="http://schemas.microsoft.com/office/drawing/2014/main" id="{3B11D2D3-C56B-EF34-0093-9E0FD363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365" y="3033331"/>
            <a:ext cx="1181798" cy="27699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3" name="Text Box 11">
            <a:extLst>
              <a:ext uri="{FF2B5EF4-FFF2-40B4-BE49-F238E27FC236}">
                <a16:creationId xmlns:a16="http://schemas.microsoft.com/office/drawing/2014/main" id="{2B091B28-EE37-8F67-C4FB-243E762A0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6233" y="6389341"/>
            <a:ext cx="1492396" cy="276999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Times New Roman"/>
              </a:rPr>
              <a:t>  Goal: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Times New Roman" charset="0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44" name="Text Box 13">
            <a:extLst>
              <a:ext uri="{FF2B5EF4-FFF2-40B4-BE49-F238E27FC236}">
                <a16:creationId xmlns:a16="http://schemas.microsoft.com/office/drawing/2014/main" id="{5F44732D-9BDA-20E4-5A74-2AA84695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771" y="6330805"/>
            <a:ext cx="1181798" cy="276999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Start: 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Times New Roman" charset="0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Times New Roman" charset="0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Calibri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55732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7F2877-EBC8-E0AD-05E2-25DBDB9AA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7305" y="1091494"/>
            <a:ext cx="5703973" cy="5527865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2D035015-20D6-B89C-EF75-52F046A73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387" y="4574109"/>
            <a:ext cx="2124621" cy="286232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simulate 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; observe </a:t>
            </a:r>
            <a:r>
              <a:rPr lang="en-US" sz="1800" i="1" dirty="0">
                <a:latin typeface="Times New Roman"/>
                <a:cs typeface="Times New Roman"/>
              </a:rPr>
              <a:t>s</a:t>
            </a:r>
            <a:r>
              <a:rPr lang="en-US" sz="1800" dirty="0"/>
              <a:t>′</a:t>
            </a:r>
            <a:endParaRPr lang="en-US" sz="1800" dirty="0"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918"/>
            <a:ext cx="8839200" cy="685994"/>
          </a:xfrm>
        </p:spPr>
        <p:txBody>
          <a:bodyPr/>
          <a:lstStyle/>
          <a:p>
            <a:r>
              <a:rPr lang="en-US" dirty="0"/>
              <a:t>Using UCT with a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095" y="1231840"/>
            <a:ext cx="4500682" cy="2511126"/>
          </a:xfrm>
        </p:spPr>
        <p:txBody>
          <a:bodyPr/>
          <a:lstStyle/>
          <a:p>
            <a:r>
              <a:rPr lang="en-US" dirty="0"/>
              <a:t>Suppose you don’t know the probabilities and costs </a:t>
            </a:r>
          </a:p>
          <a:p>
            <a:pPr lvl="1"/>
            <a:r>
              <a:rPr lang="en-US" dirty="0"/>
              <a:t>But you have a fast, accurate simulator for the environment</a:t>
            </a:r>
          </a:p>
          <a:p>
            <a:r>
              <a:rPr lang="en-US" dirty="0"/>
              <a:t>Run </a:t>
            </a:r>
            <a:r>
              <a:rPr lang="en-US" dirty="0">
                <a:latin typeface="Calibri" panose="020F0502020204030204" pitchFamily="34" charset="0"/>
              </a:rPr>
              <a:t>UCT</a:t>
            </a:r>
            <a:r>
              <a:rPr lang="en-US" dirty="0"/>
              <a:t> many times in the simulated environment</a:t>
            </a:r>
          </a:p>
          <a:p>
            <a:pPr lvl="1"/>
            <a:r>
              <a:rPr lang="en-US" dirty="0"/>
              <a:t>Learn state-transition probabilities, expected utilities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5D3B38-C9F5-9F1F-B0EF-24A12E60C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787" y="5908029"/>
            <a:ext cx="7772400" cy="781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188CBA-6AA5-AA89-E605-25CC12615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995" y="2159030"/>
            <a:ext cx="3314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2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8B58C8-5F3C-EFF9-8145-44CE2460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995" y="2159030"/>
            <a:ext cx="3314700" cy="345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080670-963C-D403-87F4-C7523D7CF1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305" y="1091494"/>
            <a:ext cx="5703973" cy="552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7918"/>
            <a:ext cx="8839200" cy="685994"/>
          </a:xfrm>
        </p:spPr>
        <p:txBody>
          <a:bodyPr/>
          <a:lstStyle/>
          <a:p>
            <a:r>
              <a:rPr lang="en-US" dirty="0"/>
              <a:t>Using UCT for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86" y="1221466"/>
            <a:ext cx="5703972" cy="3005366"/>
          </a:xfrm>
        </p:spPr>
        <p:txBody>
          <a:bodyPr/>
          <a:lstStyle/>
          <a:p>
            <a:r>
              <a:rPr lang="en-US" dirty="0"/>
              <a:t>Suppose you don’t know the probabilities and costs</a:t>
            </a:r>
          </a:p>
          <a:p>
            <a:pPr lvl="1"/>
            <a:r>
              <a:rPr lang="en-US" dirty="0"/>
              <a:t>But you can restart your actor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dirty="0"/>
              <a:t>as many times as you want</a:t>
            </a:r>
          </a:p>
          <a:p>
            <a:r>
              <a:rPr lang="en-US" dirty="0"/>
              <a:t>Can modify </a:t>
            </a:r>
            <a:r>
              <a:rPr lang="en-US" dirty="0">
                <a:latin typeface="Calibri" panose="020F0502020204030204" pitchFamily="34" charset="0"/>
              </a:rPr>
              <a:t>UCT</a:t>
            </a:r>
            <a:r>
              <a:rPr lang="en-US" dirty="0"/>
              <a:t> to be an acting procedure</a:t>
            </a:r>
          </a:p>
          <a:p>
            <a:pPr lvl="1"/>
            <a:r>
              <a:rPr lang="en-US" dirty="0"/>
              <a:t>use it to explore the environment</a:t>
            </a:r>
          </a:p>
          <a:p>
            <a:r>
              <a:rPr lang="en-US" dirty="0"/>
              <a:t>Caveat: usually not very feasible in real environments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D8F3D8E7-E5FA-07F7-6260-2D7180AED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887" y="4594414"/>
            <a:ext cx="2086149" cy="286232"/>
          </a:xfrm>
          <a:prstGeom prst="rect">
            <a:avLst/>
          </a:prstGeom>
          <a:solidFill>
            <a:srgbClr val="DBFF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91440" bIns="914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Times New Roman"/>
                <a:cs typeface="Times New Roman"/>
              </a:rPr>
              <a:t>perform 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dirty="0">
                <a:latin typeface="Times New Roman"/>
                <a:cs typeface="Times New Roman"/>
              </a:rPr>
              <a:t>; observe </a:t>
            </a:r>
            <a:r>
              <a:rPr lang="en-US" sz="1800" i="1" dirty="0">
                <a:latin typeface="Times New Roman"/>
                <a:cs typeface="Times New Roman"/>
              </a:rPr>
              <a:t>s</a:t>
            </a:r>
            <a:r>
              <a:rPr lang="en-US" sz="1800" dirty="0"/>
              <a:t>′</a:t>
            </a:r>
            <a:endParaRPr lang="en-US" sz="1800" dirty="0">
              <a:latin typeface="Times New Roman"/>
              <a:cs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40C467-0B11-A7BB-EA24-B2107F14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787" y="5908029"/>
            <a:ext cx="7772400" cy="7817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5670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5740"/>
            <a:ext cx="8839200" cy="812800"/>
          </a:xfrm>
        </p:spPr>
        <p:txBody>
          <a:bodyPr/>
          <a:lstStyle/>
          <a:p>
            <a:r>
              <a:rPr lang="en-US" dirty="0"/>
              <a:t>UCT in Two-Player Games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57" y="1058119"/>
            <a:ext cx="11446329" cy="4978477"/>
          </a:xfrm>
        </p:spPr>
        <p:txBody>
          <a:bodyPr/>
          <a:lstStyle/>
          <a:p>
            <a:r>
              <a:rPr lang="en-US" dirty="0"/>
              <a:t>Generate Monte Carlo rollouts using a modified version of </a:t>
            </a:r>
            <a:r>
              <a:rPr lang="en-US" dirty="0">
                <a:latin typeface="Calibri"/>
                <a:cs typeface="Calibri"/>
              </a:rPr>
              <a:t>UCT</a:t>
            </a:r>
            <a:endParaRPr lang="en-US" dirty="0">
              <a:latin typeface="Times New Roman" charset="0"/>
            </a:endParaRPr>
          </a:p>
          <a:p>
            <a:r>
              <a:rPr lang="en-US" dirty="0"/>
              <a:t>Main differences:</a:t>
            </a:r>
          </a:p>
          <a:p>
            <a:pPr lvl="1"/>
            <a:r>
              <a:rPr lang="en-US" dirty="0"/>
              <a:t>Instead of accumulated cost, use heuristic evaluation function values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UCT</a:t>
            </a:r>
            <a:r>
              <a:rPr lang="en-US" dirty="0">
                <a:latin typeface="Times New Roman" panose="02020603050405020304" pitchFamily="18" charset="0"/>
              </a:rPr>
              <a:t> for player 1 </a:t>
            </a:r>
            <a:r>
              <a:rPr lang="en-US" dirty="0">
                <a:latin typeface="Times New Roman" charset="0"/>
              </a:rPr>
              <a:t>recursively calls 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UCT</a:t>
            </a:r>
            <a:r>
              <a:rPr lang="en-US" dirty="0">
                <a:latin typeface="Times New Roman" panose="02020603050405020304" pitchFamily="18" charset="0"/>
              </a:rPr>
              <a:t> for player 2</a:t>
            </a:r>
            <a:endParaRPr lang="en-US" baseline="-25000" dirty="0">
              <a:latin typeface="Times New Roman" charset="0"/>
            </a:endParaRPr>
          </a:p>
          <a:p>
            <a:pPr lvl="2"/>
            <a:r>
              <a:rPr lang="en-US" dirty="0">
                <a:latin typeface="Times New Roman" panose="02020603050405020304" pitchFamily="18" charset="0"/>
              </a:rPr>
              <a:t>Choose opponent’s action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UCT</a:t>
            </a:r>
            <a:r>
              <a:rPr lang="en-US" dirty="0">
                <a:latin typeface="Times New Roman" panose="02020603050405020304" pitchFamily="18" charset="0"/>
              </a:rPr>
              <a:t> for player 2 </a:t>
            </a:r>
            <a:r>
              <a:rPr lang="en-US" dirty="0">
                <a:latin typeface="Times New Roman" charset="0"/>
              </a:rPr>
              <a:t>recursively calls 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Calibri" panose="020F0502020204030204" pitchFamily="34" charset="0"/>
                <a:cs typeface="Times New Roman"/>
              </a:rPr>
              <a:t>UCT</a:t>
            </a:r>
            <a:r>
              <a:rPr lang="en-US" dirty="0">
                <a:latin typeface="Times New Roman" panose="02020603050405020304" pitchFamily="18" charset="0"/>
              </a:rPr>
              <a:t> for player 1</a:t>
            </a:r>
          </a:p>
          <a:p>
            <a:pPr lvl="1"/>
            <a:endParaRPr lang="en-US" baseline="-25000" dirty="0">
              <a:latin typeface="Times New Roman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First competent computer programs for go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≈ 2008–2012</a:t>
            </a:r>
          </a:p>
          <a:p>
            <a:r>
              <a:rPr lang="en-US" dirty="0">
                <a:latin typeface="Times New Roman" panose="02020603050405020304" pitchFamily="18" charset="0"/>
              </a:rPr>
              <a:t>Monte Carlo rollout techniques similar 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to </a:t>
            </a:r>
            <a:r>
              <a:rPr lang="en-US" dirty="0">
                <a:latin typeface="Calibri" panose="020F0502020204030204" pitchFamily="34" charset="0"/>
              </a:rPr>
              <a:t>UCT </a:t>
            </a:r>
            <a:r>
              <a:rPr lang="en-US" dirty="0">
                <a:latin typeface="Times New Roman" panose="02020603050405020304" pitchFamily="18" charset="0"/>
              </a:rPr>
              <a:t>were used to train </a:t>
            </a:r>
            <a:r>
              <a:rPr lang="en-US" dirty="0">
                <a:latin typeface="Calibri" panose="020F0502020204030204" pitchFamily="34" charset="0"/>
              </a:rPr>
              <a:t>AlphaGo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05F4F-8864-C12D-7C96-50A4E874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43" y="2634341"/>
            <a:ext cx="594360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75E05-26C6-A4C0-5780-F619FBD933FA}"/>
              </a:ext>
            </a:extLst>
          </p:cNvPr>
          <p:cNvSpPr txBox="1"/>
          <p:nvPr/>
        </p:nvSpPr>
        <p:spPr>
          <a:xfrm>
            <a:off x="8599714" y="6561993"/>
            <a:ext cx="33092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4"/>
              </a:rPr>
              <a:t>Brian Jeffery Beggerly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5"/>
              </a:rPr>
              <a:t>CC BY 2.0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54170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MDPs and SSPs</a:t>
            </a:r>
          </a:p>
          <a:p>
            <a:r>
              <a:rPr lang="en-US" dirty="0"/>
              <a:t>solutions, closed solutions, histories</a:t>
            </a:r>
          </a:p>
          <a:p>
            <a:r>
              <a:rPr lang="en-US" dirty="0"/>
              <a:t>unsafe solutions, acyclic safe solutions, cyclic safe solutions</a:t>
            </a:r>
          </a:p>
          <a:p>
            <a:r>
              <a:rPr lang="en-US" dirty="0"/>
              <a:t>expected cost, planning as optimization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 (asynchronous version)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Bellman-update</a:t>
            </a:r>
          </a:p>
          <a:p>
            <a:r>
              <a:rPr lang="en-US" dirty="0">
                <a:latin typeface="Calibri" panose="020F0502020204030204" pitchFamily="34" charset="0"/>
              </a:rPr>
              <a:t>AO*</a:t>
            </a:r>
            <a:r>
              <a:rPr lang="en-US" dirty="0"/>
              <a:t>, </a:t>
            </a:r>
            <a:r>
              <a:rPr lang="en-US" dirty="0">
                <a:latin typeface="Calibri" panose="020F0502020204030204" pitchFamily="34" charset="0"/>
              </a:rPr>
              <a:t>LAO*</a:t>
            </a:r>
          </a:p>
          <a:p>
            <a:r>
              <a:rPr lang="en-US" dirty="0"/>
              <a:t>Planning and Acting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Run-</a:t>
            </a:r>
            <a:r>
              <a:rPr lang="en-US" dirty="0" err="1">
                <a:latin typeface="Calibri" panose="020F0502020204030204" pitchFamily="34" charset="0"/>
              </a:rPr>
              <a:t>Lookahead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FS-</a:t>
            </a:r>
            <a:r>
              <a:rPr lang="en-US" dirty="0" err="1">
                <a:latin typeface="Calibri" panose="020F0502020204030204" pitchFamily="34" charset="0"/>
              </a:rPr>
              <a:t>Replan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UCB</a:t>
            </a:r>
            <a:r>
              <a:rPr lang="en-US" dirty="0"/>
              <a:t>, </a:t>
            </a:r>
            <a:r>
              <a:rPr lang="en-US" dirty="0">
                <a:latin typeface="Calibri" panose="020F0502020204030204" pitchFamily="34" charset="0"/>
              </a:rPr>
              <a:t>UCT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D0A840A-EA31-9C4A-A6F9-E19EBA4793B0}"/>
              </a:ext>
            </a:extLst>
          </p:cNvPr>
          <p:cNvGrpSpPr/>
          <p:nvPr/>
        </p:nvGrpSpPr>
        <p:grpSpPr>
          <a:xfrm>
            <a:off x="7408252" y="509395"/>
            <a:ext cx="4436844" cy="3247038"/>
            <a:chOff x="4050926" y="433601"/>
            <a:chExt cx="4436844" cy="3247038"/>
          </a:xfrm>
        </p:grpSpPr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72A00544-2DBA-7547-AD99-B58347F61E9F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105817" y="-61612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1" name="Text Box 11">
              <a:extLst>
                <a:ext uri="{FF2B5EF4-FFF2-40B4-BE49-F238E27FC236}">
                  <a16:creationId xmlns:a16="http://schemas.microsoft.com/office/drawing/2014/main" id="{24799D80-2B85-7646-8C3B-D67309DF5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2374" y="2968699"/>
              <a:ext cx="745396" cy="492443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E67D2495-618D-0449-8907-CEDD43DBE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7405" y="108721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073CDB98-E493-0B44-A21C-54DD480EC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4665" y="83070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E28857C8-3AEB-0D43-A8DF-FEC18180EBEE}"/>
                </a:ext>
              </a:extLst>
            </p:cNvPr>
            <p:cNvSpPr/>
            <p:nvPr/>
          </p:nvSpPr>
          <p:spPr bwMode="auto">
            <a:xfrm>
              <a:off x="6591961" y="99196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10A8A801-5618-DB49-9A11-ED85868DE84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331753" y="160717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EDF2D62E-D6E3-5249-94A5-F90150D11849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721774" y="92133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160D99B1-8506-CD42-8BC5-E5F356802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321" y="142441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8" name="Oval 11">
              <a:extLst>
                <a:ext uri="{FF2B5EF4-FFF2-40B4-BE49-F238E27FC236}">
                  <a16:creationId xmlns:a16="http://schemas.microsoft.com/office/drawing/2014/main" id="{1438CAD8-EC0D-D246-BAD4-FDE7B3E2B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97690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5A15B447-C8C3-6E4E-8E02-9B017F135DEC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031257" y="309872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0" name="Oval 11">
              <a:extLst>
                <a:ext uri="{FF2B5EF4-FFF2-40B4-BE49-F238E27FC236}">
                  <a16:creationId xmlns:a16="http://schemas.microsoft.com/office/drawing/2014/main" id="{CB74E9E2-E72C-B747-931D-E9318949F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846" y="50715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81" name="Text Box 11">
              <a:extLst>
                <a:ext uri="{FF2B5EF4-FFF2-40B4-BE49-F238E27FC236}">
                  <a16:creationId xmlns:a16="http://schemas.microsoft.com/office/drawing/2014/main" id="{374A0659-9538-494B-8F8E-833A1C2B8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0608" y="69993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2" name="Text Box 11">
              <a:extLst>
                <a:ext uri="{FF2B5EF4-FFF2-40B4-BE49-F238E27FC236}">
                  <a16:creationId xmlns:a16="http://schemas.microsoft.com/office/drawing/2014/main" id="{DEF4FDD2-DDC8-4343-B857-C3BE77224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9577" y="193747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3" name="Text Box 11">
              <a:extLst>
                <a:ext uri="{FF2B5EF4-FFF2-40B4-BE49-F238E27FC236}">
                  <a16:creationId xmlns:a16="http://schemas.microsoft.com/office/drawing/2014/main" id="{8C2ED45F-9DC7-F84C-8119-D34952808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4974" y="192951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84" name="Text Box 11">
              <a:extLst>
                <a:ext uri="{FF2B5EF4-FFF2-40B4-BE49-F238E27FC236}">
                  <a16:creationId xmlns:a16="http://schemas.microsoft.com/office/drawing/2014/main" id="{227C1C2B-757C-5941-BA4E-FBF9F5A16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7996" y="286483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85" name="Text Box 11">
              <a:extLst>
                <a:ext uri="{FF2B5EF4-FFF2-40B4-BE49-F238E27FC236}">
                  <a16:creationId xmlns:a16="http://schemas.microsoft.com/office/drawing/2014/main" id="{3F806ABD-A286-7646-9DBF-3344B2384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0833" y="66995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:a16="http://schemas.microsoft.com/office/drawing/2014/main" id="{D94AC74F-5833-F045-8C6E-5481E3EE8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622" y="118679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87" name="Text Box 11">
              <a:extLst>
                <a:ext uri="{FF2B5EF4-FFF2-40B4-BE49-F238E27FC236}">
                  <a16:creationId xmlns:a16="http://schemas.microsoft.com/office/drawing/2014/main" id="{D356E015-2B4F-8E4E-9BA9-1E0488D52E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8444" y="3246613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88" name="Text Box 11">
              <a:extLst>
                <a:ext uri="{FF2B5EF4-FFF2-40B4-BE49-F238E27FC236}">
                  <a16:creationId xmlns:a16="http://schemas.microsoft.com/office/drawing/2014/main" id="{A27DF1AF-8ADB-4046-9E34-3D607982F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569" y="3403640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89" name="Oval 12">
              <a:extLst>
                <a:ext uri="{FF2B5EF4-FFF2-40B4-BE49-F238E27FC236}">
                  <a16:creationId xmlns:a16="http://schemas.microsoft.com/office/drawing/2014/main" id="{AFED2F90-1443-5D48-BF11-5CFAEAA8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821" y="279601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90" name="Text Box 13">
              <a:extLst>
                <a:ext uri="{FF2B5EF4-FFF2-40B4-BE49-F238E27FC236}">
                  <a16:creationId xmlns:a16="http://schemas.microsoft.com/office/drawing/2014/main" id="{9E59209E-6596-FF4F-B385-6362797806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0926" y="2658220"/>
              <a:ext cx="548427" cy="49244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81EBB05D-174B-564D-A27C-8611D4A4B16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926992" y="143138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92" name="Curved Connector 91">
              <a:extLst>
                <a:ext uri="{FF2B5EF4-FFF2-40B4-BE49-F238E27FC236}">
                  <a16:creationId xmlns:a16="http://schemas.microsoft.com/office/drawing/2014/main" id="{0E8B3633-BD47-8E47-BCD4-184BBE4B94A9}"/>
                </a:ext>
              </a:extLst>
            </p:cNvPr>
            <p:cNvCxnSpPr>
              <a:stCxn id="89" idx="6"/>
              <a:endCxn id="89" idx="4"/>
            </p:cNvCxnSpPr>
            <p:nvPr/>
          </p:nvCxnSpPr>
          <p:spPr>
            <a:xfrm flipH="1">
              <a:off x="4853421" y="302461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0681638E-DD10-484B-90F3-B2383A97BD78}"/>
                </a:ext>
              </a:extLst>
            </p:cNvPr>
            <p:cNvSpPr/>
            <p:nvPr/>
          </p:nvSpPr>
          <p:spPr bwMode="auto">
            <a:xfrm rot="356928">
              <a:off x="5090361" y="292890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A91E6E24-1FF8-234C-8B6B-200242899B3B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067327" y="278576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5" name="Freeform 31">
              <a:extLst>
                <a:ext uri="{FF2B5EF4-FFF2-40B4-BE49-F238E27FC236}">
                  <a16:creationId xmlns:a16="http://schemas.microsoft.com/office/drawing/2014/main" id="{5117204B-6B71-DF43-A2CA-0820C1566D35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724146" y="95929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98EDACAA-9F9A-934D-B9C6-C7D1EB3C25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484153" y="154628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97" name="Oval 11">
              <a:extLst>
                <a:ext uri="{FF2B5EF4-FFF2-40B4-BE49-F238E27FC236}">
                  <a16:creationId xmlns:a16="http://schemas.microsoft.com/office/drawing/2014/main" id="{347FC9EF-C5ED-A14C-BA49-FFBE45291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729" y="114318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98" name="Oval 12">
              <a:extLst>
                <a:ext uri="{FF2B5EF4-FFF2-40B4-BE49-F238E27FC236}">
                  <a16:creationId xmlns:a16="http://schemas.microsoft.com/office/drawing/2014/main" id="{25410F80-3A6C-9E4B-AAE8-90C8CFE7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3037" y="290521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</p:grp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14803"/>
            <a:ext cx="8839200" cy="517935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Cost to Go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56987" y="768838"/>
            <a:ext cx="6880163" cy="5701410"/>
          </a:xfrm>
        </p:spPr>
        <p:txBody>
          <a:bodyPr/>
          <a:lstStyle/>
          <a:p>
            <a:r>
              <a:rPr lang="en-US" dirty="0">
                <a:latin typeface="Times New Roman" charset="0"/>
                <a:cs typeface="Times New Roman"/>
              </a:rPr>
              <a:t>Let π be a safe solution that’s defined at all non-goal states</a:t>
            </a:r>
          </a:p>
          <a:p>
            <a:pPr lvl="1"/>
            <a:r>
              <a:rPr lang="en-US" sz="2000" kern="0" dirty="0" err="1">
                <a:latin typeface="Times New Roman" charset="0"/>
                <a:ea typeface="Times New Roman"/>
              </a:rPr>
              <a:t>Pr</a:t>
            </a:r>
            <a:r>
              <a:rPr lang="en-US" sz="2000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kern="0" dirty="0">
                <a:latin typeface="Times New Roman" charset="0"/>
                <a:ea typeface="Times New Roman"/>
              </a:rPr>
              <a:t>(</a:t>
            </a:r>
            <a:r>
              <a:rPr lang="en-US" sz="2000" i="1" kern="0" dirty="0">
                <a:latin typeface="Times New Roman" charset="0"/>
                <a:ea typeface="Times New Roman"/>
              </a:rPr>
              <a:t>S</a:t>
            </a:r>
            <a:r>
              <a:rPr lang="en-US" sz="20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2000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kern="0" dirty="0">
                <a:latin typeface="Times New Roman" charset="0"/>
                <a:ea typeface="Times New Roman"/>
              </a:rPr>
              <a:t>|</a:t>
            </a:r>
            <a:r>
              <a:rPr lang="en-US" sz="2000" kern="0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sz="2000" i="1" kern="0" dirty="0">
                <a:latin typeface="Times New Roman" charset="0"/>
                <a:cs typeface="Times New Roman"/>
              </a:rPr>
              <a:t>s</a:t>
            </a:r>
            <a:r>
              <a:rPr lang="en-US" sz="2000" kern="0" baseline="-25000" dirty="0">
                <a:latin typeface="Times New Roman" charset="0"/>
                <a:cs typeface="Times New Roman"/>
              </a:rPr>
              <a:t>0</a:t>
            </a:r>
            <a:r>
              <a:rPr lang="en-US" sz="2000" kern="0" dirty="0">
                <a:latin typeface="Times New Roman" charset="0"/>
                <a:cs typeface="Times New Roman"/>
              </a:rPr>
              <a:t>,</a:t>
            </a:r>
            <a:r>
              <a:rPr lang="en-US" sz="2000" kern="0" baseline="-25000" dirty="0">
                <a:latin typeface="Times New Roman" charset="0"/>
                <a:cs typeface="Times New Roman"/>
              </a:rPr>
              <a:t> </a:t>
            </a:r>
            <a:r>
              <a:rPr lang="en-US" sz="2000" kern="0" dirty="0">
                <a:latin typeface="Times New Roman" charset="0"/>
                <a:ea typeface="Times New Roman"/>
              </a:rPr>
              <a:t>π) = 1</a:t>
            </a:r>
            <a:endParaRPr lang="en-US" i="1" dirty="0">
              <a:latin typeface="Times New Roman" charset="0"/>
              <a:cs typeface="Times New Roman"/>
            </a:endParaRPr>
          </a:p>
          <a:p>
            <a:pPr lvl="1"/>
            <a:r>
              <a:rPr lang="en-US" i="1" dirty="0">
                <a:latin typeface="Times New Roman" charset="0"/>
                <a:cs typeface="Times New Roman"/>
              </a:rPr>
              <a:t>Domain</a:t>
            </a:r>
            <a:r>
              <a:rPr lang="en-US" dirty="0">
                <a:latin typeface="Times New Roman" charset="0"/>
                <a:cs typeface="Times New Roman"/>
              </a:rPr>
              <a:t>(π) = </a:t>
            </a:r>
            <a:r>
              <a:rPr lang="en-US" i="1" dirty="0">
                <a:latin typeface="Times New Roman" charset="0"/>
                <a:cs typeface="Times New Roman"/>
              </a:rPr>
              <a:t>S </a:t>
            </a:r>
            <a:r>
              <a:rPr lang="en-US" dirty="0"/>
              <a:t>∖</a:t>
            </a:r>
            <a:r>
              <a:rPr lang="en-US" i="1" dirty="0">
                <a:latin typeface="Times New Roman" charset="0"/>
                <a:cs typeface="Times New Roman"/>
              </a:rPr>
              <a:t> S</a:t>
            </a:r>
            <a:r>
              <a:rPr lang="en-US" i="1" baseline="-25000" dirty="0">
                <a:latin typeface="Times New Roman" charset="0"/>
                <a:cs typeface="Times New Roman"/>
              </a:rPr>
              <a:t>g</a:t>
            </a:r>
            <a:endParaRPr lang="en-US" dirty="0">
              <a:latin typeface="Times New Roman" charset="0"/>
              <a:cs typeface="Times New Roman"/>
            </a:endParaRPr>
          </a:p>
          <a:p>
            <a:r>
              <a:rPr lang="hr-HR" dirty="0" err="1">
                <a:latin typeface="Times New Roman" charset="0"/>
                <a:ea typeface="Times New Roman"/>
              </a:rPr>
              <a:t>Compute</a:t>
            </a:r>
            <a:r>
              <a:rPr lang="hr-HR" dirty="0">
                <a:latin typeface="Times New Roman" charset="0"/>
                <a:ea typeface="Times New Roman"/>
              </a:rPr>
              <a:t> </a:t>
            </a:r>
            <a:r>
              <a:rPr lang="hr-HR" i="1" dirty="0">
                <a:latin typeface="Times New Roman" charset="0"/>
                <a:ea typeface="Times New Roman"/>
              </a:rPr>
              <a:t>V</a:t>
            </a:r>
            <a:r>
              <a:rPr lang="hr-HR" baseline="30000" dirty="0">
                <a:latin typeface="Times New Roman" charset="0"/>
                <a:ea typeface="Times New Roman"/>
              </a:rPr>
              <a:t>π </a:t>
            </a:r>
            <a:r>
              <a:rPr lang="hr-HR" dirty="0">
                <a:latin typeface="Times New Roman" charset="0"/>
                <a:ea typeface="Times New Roman"/>
              </a:rPr>
              <a:t> as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|S|</a:t>
            </a:r>
            <a:r>
              <a:rPr lang="hr-HR" dirty="0">
                <a:latin typeface="Times New Roman" charset="0"/>
                <a:ea typeface="Times New Roman"/>
              </a:rPr>
              <a:t> </a:t>
            </a:r>
            <a:r>
              <a:rPr lang="hr-HR" dirty="0" err="1">
                <a:latin typeface="Times New Roman" charset="0"/>
                <a:ea typeface="Times New Roman"/>
              </a:rPr>
              <a:t>equations</a:t>
            </a:r>
            <a:r>
              <a:rPr lang="hr-HR" dirty="0">
                <a:latin typeface="Times New Roman" charset="0"/>
                <a:ea typeface="Times New Roman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|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|</a:t>
            </a:r>
            <a:r>
              <a:rPr lang="hr-HR" dirty="0">
                <a:latin typeface="Times New Roman" charset="0"/>
                <a:ea typeface="Times New Roman"/>
              </a:rPr>
              <a:t> </a:t>
            </a:r>
            <a:r>
              <a:rPr lang="hr-HR" dirty="0" err="1">
                <a:latin typeface="Times New Roman" charset="0"/>
                <a:ea typeface="Times New Roman"/>
              </a:rPr>
              <a:t>unknowns</a:t>
            </a:r>
            <a:br>
              <a:rPr lang="hr-HR" dirty="0">
                <a:latin typeface="Times New Roman" charset="0"/>
                <a:ea typeface="Times New Roman"/>
              </a:rPr>
            </a:br>
            <a:endParaRPr lang="en-US" dirty="0">
              <a:latin typeface="Times New Roman" charset="0"/>
              <a:cs typeface="Times New Roman"/>
            </a:endParaRPr>
          </a:p>
          <a:p>
            <a:r>
              <a:rPr lang="en-US" i="1" dirty="0">
                <a:latin typeface="Times New Roman" charset="0"/>
                <a:cs typeface="Times New Roman"/>
              </a:rPr>
              <a:t>Cost-to-go</a:t>
            </a:r>
            <a:r>
              <a:rPr lang="en-US" dirty="0">
                <a:latin typeface="Times New Roman" charset="0"/>
                <a:cs typeface="Times New Roman"/>
              </a:rPr>
              <a:t>: </a:t>
            </a:r>
          </a:p>
          <a:p>
            <a:pPr lvl="1"/>
            <a:r>
              <a:rPr lang="en-US" dirty="0">
                <a:latin typeface="Times New Roman" charset="0"/>
                <a:cs typeface="Times New Roman"/>
              </a:rPr>
              <a:t>expected cost at </a:t>
            </a:r>
            <a:r>
              <a:rPr lang="en-US" i="1" dirty="0">
                <a:latin typeface="Times New Roman" charset="0"/>
                <a:cs typeface="Times New Roman"/>
              </a:rPr>
              <a:t>s </a:t>
            </a:r>
            <a:r>
              <a:rPr lang="en-US" dirty="0">
                <a:latin typeface="Times New Roman" charset="0"/>
                <a:cs typeface="Times New Roman"/>
              </a:rPr>
              <a:t>if we first use </a:t>
            </a:r>
            <a:r>
              <a:rPr lang="en-US" i="1" dirty="0">
                <a:latin typeface="Times New Roman" charset="0"/>
                <a:cs typeface="Times New Roman"/>
              </a:rPr>
              <a:t>a</a:t>
            </a:r>
            <a:r>
              <a:rPr lang="en-US" dirty="0">
                <a:latin typeface="Times New Roman" charset="0"/>
                <a:cs typeface="Times New Roman"/>
              </a:rPr>
              <a:t>, then use π afterward</a:t>
            </a:r>
          </a:p>
          <a:p>
            <a:pPr lvl="1"/>
            <a:r>
              <a:rPr lang="en-US" i="1" dirty="0">
                <a:latin typeface="Times New Roman" charset="0"/>
                <a:ea typeface="Times New Roman"/>
              </a:rPr>
              <a:t>Q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 err="1">
                <a:latin typeface="Times New Roman" charset="0"/>
                <a:ea typeface="Times New Roman"/>
              </a:rPr>
              <a:t>s,a</a:t>
            </a:r>
            <a:r>
              <a:rPr lang="en-US" dirty="0">
                <a:latin typeface="Times New Roman" charset="0"/>
                <a:ea typeface="Times New Roman"/>
              </a:rPr>
              <a:t>) = 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i="1" baseline="-25000" dirty="0"/>
              <a:t>s</a:t>
            </a:r>
            <a:r>
              <a:rPr lang="en-US" baseline="-25000" dirty="0"/>
              <a:t>′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baseline="-25000" dirty="0" err="1"/>
              <a:t>γ</a:t>
            </a:r>
            <a:r>
              <a:rPr lang="en-US" baseline="-25000" dirty="0"/>
              <a:t>(</a:t>
            </a:r>
            <a:r>
              <a:rPr lang="en-US" i="1" baseline="-25000" dirty="0" err="1"/>
              <a:t>s,a</a:t>
            </a:r>
            <a:r>
              <a:rPr lang="en-US" baseline="-25000" dirty="0"/>
              <a:t>′)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 err="1">
                <a:latin typeface="Times New Roman" charset="0"/>
                <a:ea typeface="Times New Roman"/>
              </a:rPr>
              <a:t>Pr</a:t>
            </a:r>
            <a:r>
              <a:rPr lang="en-US" i="1" baseline="-25000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baseline="-25000" dirty="0">
                <a:latin typeface="Times New Roman" charset="0"/>
                <a:ea typeface="Times New Roman"/>
                <a:sym typeface="Symbol" charset="0"/>
              </a:rPr>
              <a:t> </a:t>
            </a:r>
            <a:r>
              <a:rPr lang="en-US" i="1" dirty="0" err="1">
                <a:latin typeface="Times New Roman" charset="0"/>
                <a:ea typeface="Times New Roman"/>
              </a:rPr>
              <a:t>s</a:t>
            </a:r>
            <a:r>
              <a:rPr lang="en-US" dirty="0" err="1">
                <a:latin typeface="Times New Roman" charset="0"/>
                <a:ea typeface="Times New Roman"/>
              </a:rPr>
              <a:t>,</a:t>
            </a:r>
            <a:r>
              <a:rPr lang="en-US" i="1" dirty="0" err="1">
                <a:latin typeface="Times New Roman" charset="0"/>
                <a:ea typeface="Times New Roman"/>
              </a:rPr>
              <a:t>a</a:t>
            </a:r>
            <a:r>
              <a:rPr lang="en-US" i="1" dirty="0">
                <a:latin typeface="Times New Roman" charset="0"/>
                <a:ea typeface="Times New Roman"/>
              </a:rPr>
              <a:t>′</a:t>
            </a:r>
            <a:r>
              <a:rPr lang="en-US" dirty="0">
                <a:latin typeface="Times New Roman" charset="0"/>
                <a:ea typeface="Times New Roman"/>
              </a:rPr>
              <a:t>) [cost(</a:t>
            </a:r>
            <a:r>
              <a:rPr lang="en-US" i="1" dirty="0" err="1">
                <a:latin typeface="Times New Roman" charset="0"/>
                <a:ea typeface="Times New Roman"/>
              </a:rPr>
              <a:t>s,a,s′</a:t>
            </a:r>
            <a:r>
              <a:rPr lang="en-US" dirty="0">
                <a:latin typeface="Times New Roman" charset="0"/>
                <a:ea typeface="Times New Roman"/>
              </a:rPr>
              <a:t>) +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dirty="0">
                <a:latin typeface="Times New Roman" charset="0"/>
                <a:ea typeface="Times New Roman"/>
              </a:rPr>
              <a:t>)]</a:t>
            </a:r>
            <a:br>
              <a:rPr lang="en-US" dirty="0">
                <a:latin typeface="Times New Roman" charset="0"/>
                <a:ea typeface="Times New Roman"/>
              </a:rPr>
            </a:br>
            <a:endParaRPr lang="en-US" dirty="0">
              <a:latin typeface="Times New Roman" charset="0"/>
              <a:ea typeface="Times New Roman"/>
            </a:endParaRPr>
          </a:p>
          <a:p>
            <a:r>
              <a:rPr lang="en-US" dirty="0">
                <a:latin typeface="Times New Roman" charset="0"/>
                <a:ea typeface="Times New Roman"/>
              </a:rPr>
              <a:t>For every </a:t>
            </a:r>
            <a:r>
              <a:rPr lang="en-US" i="1" kern="0" dirty="0">
                <a:latin typeface="Times New Roman" charset="0"/>
                <a:ea typeface="Times New Roman"/>
              </a:rPr>
              <a:t>s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</a:t>
            </a:r>
            <a:r>
              <a:rPr lang="en-US" i="1" kern="0" dirty="0">
                <a:latin typeface="Times New Roman" charset="0"/>
                <a:cs typeface="Times New Roman"/>
              </a:rPr>
              <a:t> S </a:t>
            </a:r>
            <a:r>
              <a:rPr lang="en-US" kern="0" dirty="0"/>
              <a:t>∖</a:t>
            </a:r>
            <a:r>
              <a:rPr lang="en-US" i="1" kern="0" dirty="0">
                <a:latin typeface="Times New Roman" charset="0"/>
                <a:cs typeface="Times New Roman"/>
              </a:rPr>
              <a:t> S</a:t>
            </a:r>
            <a:r>
              <a:rPr lang="en-US" i="1" kern="0" baseline="-25000" dirty="0">
                <a:latin typeface="Times New Roman" charset="0"/>
                <a:cs typeface="Times New Roman"/>
              </a:rPr>
              <a:t>g </a:t>
            </a:r>
            <a:endParaRPr lang="en-US" i="1" baseline="-25000" dirty="0">
              <a:latin typeface="Times New Roman" charset="0"/>
              <a:cs typeface="Times New Roman"/>
            </a:endParaRPr>
          </a:p>
          <a:p>
            <a:pPr lvl="1"/>
            <a:r>
              <a:rPr lang="en-US" kern="0" dirty="0" err="1"/>
              <a:t>{</a:t>
            </a:r>
            <a:r>
              <a:rPr lang="el-GR" i="1" kern="0" dirty="0" err="1"/>
              <a:t>a</a:t>
            </a:r>
            <a:r>
              <a:rPr lang="en-US" i="1" kern="0" dirty="0"/>
              <a:t>′</a:t>
            </a:r>
            <a:r>
              <a:rPr lang="en-US" kern="0" dirty="0"/>
              <a:t> | </a:t>
            </a:r>
            <a:r>
              <a:rPr lang="el-GR" i="1" kern="0" dirty="0" err="1"/>
              <a:t>a</a:t>
            </a:r>
            <a:r>
              <a:rPr lang="en-US" i="1" kern="0" dirty="0"/>
              <a:t>′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kern="0" dirty="0"/>
              <a:t>Applicable(s)} includes π(</a:t>
            </a:r>
            <a:r>
              <a:rPr lang="en-US" i="1" kern="0" dirty="0"/>
              <a:t>s</a:t>
            </a:r>
            <a:r>
              <a:rPr lang="en-US" kern="0" dirty="0"/>
              <a:t>)</a:t>
            </a:r>
          </a:p>
          <a:p>
            <a:pPr lvl="1"/>
            <a:r>
              <a:rPr lang="en-US" kern="0" dirty="0" err="1"/>
              <a:t>so {</a:t>
            </a:r>
            <a:r>
              <a:rPr lang="el-GR" i="1" kern="0" dirty="0" err="1"/>
              <a:t>Q</a:t>
            </a:r>
            <a:r>
              <a:rPr lang="el-GR" kern="0" baseline="30000" dirty="0" err="1"/>
              <a:t>π</a:t>
            </a:r>
            <a:r>
              <a:rPr lang="el-GR" kern="0" dirty="0"/>
              <a:t>(</a:t>
            </a:r>
            <a:r>
              <a:rPr lang="el-GR" i="1" kern="0" dirty="0" err="1"/>
              <a:t>s,a</a:t>
            </a:r>
            <a:r>
              <a:rPr lang="en-US" i="1" kern="0" dirty="0"/>
              <a:t>′</a:t>
            </a:r>
            <a:r>
              <a:rPr lang="el-GR" kern="0" dirty="0"/>
              <a:t>)</a:t>
            </a:r>
            <a:r>
              <a:rPr lang="en-US" kern="0" dirty="0"/>
              <a:t> | </a:t>
            </a:r>
            <a:r>
              <a:rPr lang="el-GR" i="1" kern="0" dirty="0" err="1"/>
              <a:t>a</a:t>
            </a:r>
            <a:r>
              <a:rPr lang="en-US" i="1" kern="0" dirty="0"/>
              <a:t>′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kern="0" dirty="0"/>
              <a:t>Applicable(s)} includes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)</a:t>
            </a:r>
          </a:p>
          <a:p>
            <a:pPr lvl="1"/>
            <a:r>
              <a:rPr lang="en-US" dirty="0"/>
              <a:t>so min</a:t>
            </a:r>
            <a:r>
              <a:rPr lang="en-US" kern="0" dirty="0" err="1"/>
              <a:t>{</a:t>
            </a:r>
            <a:r>
              <a:rPr lang="el-GR" i="1" kern="0" dirty="0" err="1"/>
              <a:t>Q</a:t>
            </a:r>
            <a:r>
              <a:rPr lang="el-GR" kern="0" baseline="30000" dirty="0" err="1"/>
              <a:t>π</a:t>
            </a:r>
            <a:r>
              <a:rPr lang="el-GR" kern="0" dirty="0"/>
              <a:t>(</a:t>
            </a:r>
            <a:r>
              <a:rPr lang="el-GR" i="1" kern="0" dirty="0" err="1"/>
              <a:t>s,a</a:t>
            </a:r>
            <a:r>
              <a:rPr lang="en-US" i="1" kern="0" dirty="0"/>
              <a:t>′</a:t>
            </a:r>
            <a:r>
              <a:rPr lang="el-GR" kern="0" dirty="0"/>
              <a:t>)</a:t>
            </a:r>
            <a:r>
              <a:rPr lang="en-US" kern="0" dirty="0"/>
              <a:t> | </a:t>
            </a:r>
            <a:r>
              <a:rPr lang="el-GR" i="1" kern="0" dirty="0" err="1"/>
              <a:t>a</a:t>
            </a:r>
            <a:r>
              <a:rPr lang="en-US" i="1" kern="0" dirty="0"/>
              <a:t>′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kern="0" dirty="0"/>
              <a:t>Applicable(s)} ≤ </a:t>
            </a:r>
            <a:r>
              <a:rPr lang="en-US" i="1" dirty="0">
                <a:latin typeface="Times New Roman" charset="0"/>
                <a:ea typeface="Times New Roman"/>
              </a:rPr>
              <a:t>V</a:t>
            </a:r>
            <a:r>
              <a:rPr lang="en-US" baseline="30000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(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)</a:t>
            </a:r>
          </a:p>
          <a:p>
            <a:pPr lvl="1"/>
            <a:r>
              <a:rPr lang="en-US" dirty="0">
                <a:latin typeface="Times New Roman" charset="0"/>
                <a:ea typeface="Times New Roman"/>
              </a:rPr>
              <a:t>so </a:t>
            </a:r>
            <a:r>
              <a:rPr lang="en-US" kern="0" dirty="0">
                <a:latin typeface="Times New Roman" charset="0"/>
                <a:ea typeface="Times New Roman"/>
              </a:rPr>
              <a:t>let</a:t>
            </a:r>
            <a:r>
              <a:rPr lang="en-US" kern="0" dirty="0"/>
              <a:t> </a:t>
            </a:r>
            <a:r>
              <a:rPr lang="el-GR" kern="0" dirty="0"/>
              <a:t>π′(</a:t>
            </a:r>
            <a:r>
              <a:rPr lang="el-GR" i="1" kern="0" dirty="0"/>
              <a:t>s</a:t>
            </a:r>
            <a:r>
              <a:rPr lang="el-GR" kern="0" dirty="0"/>
              <a:t>)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l-GR" kern="0" dirty="0"/>
              <a:t> </a:t>
            </a:r>
            <a:r>
              <a:rPr lang="el-GR" kern="0" dirty="0" err="1"/>
              <a:t>argmin</a:t>
            </a:r>
            <a:r>
              <a:rPr lang="el-GR" i="1" kern="0" baseline="-25000" dirty="0" err="1"/>
              <a:t>a</a:t>
            </a:r>
            <a:r>
              <a:rPr lang="en-US" i="1" kern="0" baseline="-25000" dirty="0"/>
              <a:t>′</a:t>
            </a:r>
            <a:r>
              <a:rPr lang="en-US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kern="0" baseline="-25000" dirty="0"/>
              <a:t>Applicable(s) </a:t>
            </a:r>
            <a:r>
              <a:rPr lang="el-GR" i="1" kern="0" dirty="0" err="1"/>
              <a:t>Q</a:t>
            </a:r>
            <a:r>
              <a:rPr lang="el-GR" kern="0" baseline="30000" dirty="0" err="1"/>
              <a:t>π</a:t>
            </a:r>
            <a:r>
              <a:rPr lang="el-GR" kern="0" dirty="0"/>
              <a:t>(</a:t>
            </a:r>
            <a:r>
              <a:rPr lang="el-GR" i="1" kern="0" dirty="0" err="1"/>
              <a:t>s,a</a:t>
            </a:r>
            <a:r>
              <a:rPr lang="en-US" i="1" kern="0" dirty="0"/>
              <a:t>′</a:t>
            </a:r>
            <a:r>
              <a:rPr lang="el-GR" kern="0" dirty="0"/>
              <a:t>)</a:t>
            </a:r>
            <a:endParaRPr lang="en-US" kern="0" dirty="0"/>
          </a:p>
          <a:p>
            <a:endParaRPr lang="en-US" dirty="0">
              <a:latin typeface="Times New Roman" charset="0"/>
              <a:ea typeface="Times New Roman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4CB90-2B9A-8741-95BB-1122BF9F31FB}"/>
              </a:ext>
            </a:extLst>
          </p:cNvPr>
          <p:cNvSpPr/>
          <p:nvPr/>
        </p:nvSpPr>
        <p:spPr>
          <a:xfrm>
            <a:off x="8039297" y="4995249"/>
            <a:ext cx="2658875" cy="1200329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Does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</a:rPr>
              <a:t>π′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dominate π?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     A.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always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B. sometimes</a:t>
            </a:r>
          </a:p>
          <a:p>
            <a:pPr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C. never</a:t>
            </a:r>
          </a:p>
        </p:txBody>
      </p:sp>
    </p:spTree>
    <p:extLst>
      <p:ext uri="{BB962C8B-B14F-4D97-AF65-F5344CB8AC3E}">
        <p14:creationId xmlns:p14="http://schemas.microsoft.com/office/powerpoint/2010/main" val="20631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C90F069-75BB-914A-AA24-9BC335A3F1CC}"/>
              </a:ext>
            </a:extLst>
          </p:cNvPr>
          <p:cNvGrpSpPr>
            <a:grpSpLocks noChangeAspect="1"/>
          </p:cNvGrpSpPr>
          <p:nvPr/>
        </p:nvGrpSpPr>
        <p:grpSpPr>
          <a:xfrm>
            <a:off x="8418977" y="436720"/>
            <a:ext cx="3655225" cy="3035950"/>
            <a:chOff x="4391154" y="3090031"/>
            <a:chExt cx="4300258" cy="3571708"/>
          </a:xfrm>
        </p:grpSpPr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34E552D4-2141-DF42-946E-770AF3E26ADD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184069" y="3010767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670F2D90-4F21-4B42-941E-4B82C8681E71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338477" y="204030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4" name="Text Box 11">
              <a:extLst>
                <a:ext uri="{FF2B5EF4-FFF2-40B4-BE49-F238E27FC236}">
                  <a16:creationId xmlns:a16="http://schemas.microsoft.com/office/drawing/2014/main" id="{91EA199E-58FD-6949-B7A5-227821056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4475" y="6082394"/>
              <a:ext cx="876937" cy="579345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5" name="Freeform 37">
              <a:extLst>
                <a:ext uri="{FF2B5EF4-FFF2-40B4-BE49-F238E27FC236}">
                  <a16:creationId xmlns:a16="http://schemas.microsoft.com/office/drawing/2014/main" id="{2135C42A-B051-4946-B8F7-6EA8769C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065" y="374364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6" name="Freeform 38">
              <a:extLst>
                <a:ext uri="{FF2B5EF4-FFF2-40B4-BE49-F238E27FC236}">
                  <a16:creationId xmlns:a16="http://schemas.microsoft.com/office/drawing/2014/main" id="{9125143F-4F99-7642-8483-5A39A3888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325" y="348713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7" name="Arc 216">
              <a:extLst>
                <a:ext uri="{FF2B5EF4-FFF2-40B4-BE49-F238E27FC236}">
                  <a16:creationId xmlns:a16="http://schemas.microsoft.com/office/drawing/2014/main" id="{D37ADCD9-1B88-C641-8DA8-2A73D62BF09A}"/>
                </a:ext>
              </a:extLst>
            </p:cNvPr>
            <p:cNvSpPr/>
            <p:nvPr/>
          </p:nvSpPr>
          <p:spPr bwMode="auto">
            <a:xfrm>
              <a:off x="6824621" y="364839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8" name="Freeform 40">
              <a:extLst>
                <a:ext uri="{FF2B5EF4-FFF2-40B4-BE49-F238E27FC236}">
                  <a16:creationId xmlns:a16="http://schemas.microsoft.com/office/drawing/2014/main" id="{F711095F-AF78-9F43-B3A8-3FBB5FED107A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564413" y="426360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9" name="Freeform 31">
              <a:extLst>
                <a:ext uri="{FF2B5EF4-FFF2-40B4-BE49-F238E27FC236}">
                  <a16:creationId xmlns:a16="http://schemas.microsoft.com/office/drawing/2014/main" id="{CDC5FBEE-5146-C54A-B9C9-543C09B95084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954434" y="357776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93A1F265-8C7C-6046-8864-A5CC67022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981" y="408084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1" name="Oval 11">
              <a:extLst>
                <a:ext uri="{FF2B5EF4-FFF2-40B4-BE49-F238E27FC236}">
                  <a16:creationId xmlns:a16="http://schemas.microsoft.com/office/drawing/2014/main" id="{16AEBAE0-8F0F-6E40-8A57-6B791DECC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81" y="363333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Freeform 18">
              <a:extLst>
                <a:ext uri="{FF2B5EF4-FFF2-40B4-BE49-F238E27FC236}">
                  <a16:creationId xmlns:a16="http://schemas.microsoft.com/office/drawing/2014/main" id="{FCF120B2-29F9-F149-9D00-AFC9292AC328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63917" y="575515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3" name="Oval 11">
              <a:extLst>
                <a:ext uri="{FF2B5EF4-FFF2-40B4-BE49-F238E27FC236}">
                  <a16:creationId xmlns:a16="http://schemas.microsoft.com/office/drawing/2014/main" id="{E4F5B679-5A99-E744-81A1-2A94ED2B3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506" y="316358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224" name="Text Box 11">
              <a:extLst>
                <a:ext uri="{FF2B5EF4-FFF2-40B4-BE49-F238E27FC236}">
                  <a16:creationId xmlns:a16="http://schemas.microsoft.com/office/drawing/2014/main" id="{2D564C21-A423-E44D-88BE-981B2BA6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3268" y="335636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25" name="Text Box 11">
              <a:extLst>
                <a:ext uri="{FF2B5EF4-FFF2-40B4-BE49-F238E27FC236}">
                  <a16:creationId xmlns:a16="http://schemas.microsoft.com/office/drawing/2014/main" id="{5188793B-93C0-D84E-86A4-97F315ABA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2237" y="459390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226" name="Text Box 11">
              <a:extLst>
                <a:ext uri="{FF2B5EF4-FFF2-40B4-BE49-F238E27FC236}">
                  <a16:creationId xmlns:a16="http://schemas.microsoft.com/office/drawing/2014/main" id="{69E50987-8125-494C-B78E-8165E26EF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634" y="458594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227" name="Text Box 11">
              <a:extLst>
                <a:ext uri="{FF2B5EF4-FFF2-40B4-BE49-F238E27FC236}">
                  <a16:creationId xmlns:a16="http://schemas.microsoft.com/office/drawing/2014/main" id="{63035548-1E31-1C44-BF45-6E599E20B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0656" y="552126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228" name="Text Box 11">
              <a:extLst>
                <a:ext uri="{FF2B5EF4-FFF2-40B4-BE49-F238E27FC236}">
                  <a16:creationId xmlns:a16="http://schemas.microsoft.com/office/drawing/2014/main" id="{BB148356-F693-EF4B-8961-6149C61BB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493" y="332638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229" name="Text Box 11">
              <a:extLst>
                <a:ext uri="{FF2B5EF4-FFF2-40B4-BE49-F238E27FC236}">
                  <a16:creationId xmlns:a16="http://schemas.microsoft.com/office/drawing/2014/main" id="{B5EE26B7-7801-6E46-AEF7-ED71DCE80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1282" y="384322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230" name="Text Box 11">
              <a:extLst>
                <a:ext uri="{FF2B5EF4-FFF2-40B4-BE49-F238E27FC236}">
                  <a16:creationId xmlns:a16="http://schemas.microsoft.com/office/drawing/2014/main" id="{EB1F586A-2521-5C40-9FB4-3E87526BC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957" y="5943895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231" name="Text Box 11">
              <a:extLst>
                <a:ext uri="{FF2B5EF4-FFF2-40B4-BE49-F238E27FC236}">
                  <a16:creationId xmlns:a16="http://schemas.microsoft.com/office/drawing/2014/main" id="{1E94A847-222F-7244-AF94-A5C6D3E25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431" y="601652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232" name="Oval 12">
              <a:extLst>
                <a:ext uri="{FF2B5EF4-FFF2-40B4-BE49-F238E27FC236}">
                  <a16:creationId xmlns:a16="http://schemas.microsoft.com/office/drawing/2014/main" id="{CBD585F1-2CDD-8441-AD97-57D29A5A6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81" y="545244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233" name="Text Box 13">
              <a:extLst>
                <a:ext uri="{FF2B5EF4-FFF2-40B4-BE49-F238E27FC236}">
                  <a16:creationId xmlns:a16="http://schemas.microsoft.com/office/drawing/2014/main" id="{E85801B3-3636-7943-A9EF-1B2355C4B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154" y="5947059"/>
              <a:ext cx="646859" cy="57934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Freeform 6">
              <a:extLst>
                <a:ext uri="{FF2B5EF4-FFF2-40B4-BE49-F238E27FC236}">
                  <a16:creationId xmlns:a16="http://schemas.microsoft.com/office/drawing/2014/main" id="{F62B9E91-CC58-3545-B18D-886352EE8EC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59652" y="408781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35" name="Curved Connector 234">
              <a:extLst>
                <a:ext uri="{FF2B5EF4-FFF2-40B4-BE49-F238E27FC236}">
                  <a16:creationId xmlns:a16="http://schemas.microsoft.com/office/drawing/2014/main" id="{7EB8A441-AA74-E340-976E-7D9A8D55F667}"/>
                </a:ext>
              </a:extLst>
            </p:cNvPr>
            <p:cNvCxnSpPr>
              <a:cxnSpLocks/>
              <a:stCxn id="232" idx="6"/>
              <a:endCxn id="232" idx="4"/>
            </p:cNvCxnSpPr>
            <p:nvPr/>
          </p:nvCxnSpPr>
          <p:spPr>
            <a:xfrm flipH="1">
              <a:off x="5086081" y="568104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chemeClr val="accent2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Arc 235">
              <a:extLst>
                <a:ext uri="{FF2B5EF4-FFF2-40B4-BE49-F238E27FC236}">
                  <a16:creationId xmlns:a16="http://schemas.microsoft.com/office/drawing/2014/main" id="{8551C4B5-EAD1-BB4A-B239-0F3B081443FE}"/>
                </a:ext>
              </a:extLst>
            </p:cNvPr>
            <p:cNvSpPr/>
            <p:nvPr/>
          </p:nvSpPr>
          <p:spPr bwMode="auto">
            <a:xfrm rot="356928">
              <a:off x="5323021" y="558533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7" name="Freeform 18">
              <a:extLst>
                <a:ext uri="{FF2B5EF4-FFF2-40B4-BE49-F238E27FC236}">
                  <a16:creationId xmlns:a16="http://schemas.microsoft.com/office/drawing/2014/main" id="{BADA7532-7AE7-274D-B973-8852458A9C91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299987" y="544219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28FD31EB-7F27-FA48-B124-BB29ED62AA65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956806" y="361572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id="{159FAAB6-018D-F944-8B9A-9D903436F2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16813" y="420271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40" name="Oval 11">
              <a:extLst>
                <a:ext uri="{FF2B5EF4-FFF2-40B4-BE49-F238E27FC236}">
                  <a16:creationId xmlns:a16="http://schemas.microsoft.com/office/drawing/2014/main" id="{547936E9-D6F9-D44F-B561-8FC8A2C70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389" y="379961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41" name="Oval 12">
              <a:extLst>
                <a:ext uri="{FF2B5EF4-FFF2-40B4-BE49-F238E27FC236}">
                  <a16:creationId xmlns:a16="http://schemas.microsoft.com/office/drawing/2014/main" id="{F22674A4-61FA-4C40-B275-6E2E577E9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697" y="556164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6DEBE9F8-1CA5-564A-9E01-182A3262453F}"/>
              </a:ext>
            </a:extLst>
          </p:cNvPr>
          <p:cNvGrpSpPr>
            <a:grpSpLocks noChangeAspect="1"/>
          </p:cNvGrpSpPr>
          <p:nvPr/>
        </p:nvGrpSpPr>
        <p:grpSpPr>
          <a:xfrm>
            <a:off x="116603" y="436720"/>
            <a:ext cx="3750274" cy="2998725"/>
            <a:chOff x="-384907" y="1786971"/>
            <a:chExt cx="4412086" cy="3527912"/>
          </a:xfrm>
        </p:grpSpPr>
        <p:sp>
          <p:nvSpPr>
            <p:cNvPr id="180" name="Freeform 31">
              <a:extLst>
                <a:ext uri="{FF2B5EF4-FFF2-40B4-BE49-F238E27FC236}">
                  <a16:creationId xmlns:a16="http://schemas.microsoft.com/office/drawing/2014/main" id="{C0B3C5AC-A97B-8147-BD26-0AA5D43192FA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1648992" y="73724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1" name="Text Box 11">
              <a:extLst>
                <a:ext uri="{FF2B5EF4-FFF2-40B4-BE49-F238E27FC236}">
                  <a16:creationId xmlns:a16="http://schemas.microsoft.com/office/drawing/2014/main" id="{DA279F1E-6322-4948-9D26-1AEE1F28F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243" y="4735538"/>
              <a:ext cx="876936" cy="579345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A03B83BA-0C34-8B40-B5D5-7777A2B9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80" y="244058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3" name="Freeform 38">
              <a:extLst>
                <a:ext uri="{FF2B5EF4-FFF2-40B4-BE49-F238E27FC236}">
                  <a16:creationId xmlns:a16="http://schemas.microsoft.com/office/drawing/2014/main" id="{69567AC6-4E86-254D-BE61-1E21EEAA6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840" y="218407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4" name="Arc 183">
              <a:extLst>
                <a:ext uri="{FF2B5EF4-FFF2-40B4-BE49-F238E27FC236}">
                  <a16:creationId xmlns:a16="http://schemas.microsoft.com/office/drawing/2014/main" id="{C35B2749-287A-8846-BB4D-F96FEC3A5247}"/>
                </a:ext>
              </a:extLst>
            </p:cNvPr>
            <p:cNvSpPr/>
            <p:nvPr/>
          </p:nvSpPr>
          <p:spPr bwMode="auto">
            <a:xfrm>
              <a:off x="2135136" y="234533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5" name="Freeform 40">
              <a:extLst>
                <a:ext uri="{FF2B5EF4-FFF2-40B4-BE49-F238E27FC236}">
                  <a16:creationId xmlns:a16="http://schemas.microsoft.com/office/drawing/2014/main" id="{0E89DDAD-AAEF-5C4D-8EC0-7E8B8F2267BC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2874928" y="296054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6" name="Freeform 31">
              <a:extLst>
                <a:ext uri="{FF2B5EF4-FFF2-40B4-BE49-F238E27FC236}">
                  <a16:creationId xmlns:a16="http://schemas.microsoft.com/office/drawing/2014/main" id="{6534E12C-3CE1-5F46-A336-C1CD4024673A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3264949" y="227470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7" name="Freeform 6">
              <a:extLst>
                <a:ext uri="{FF2B5EF4-FFF2-40B4-BE49-F238E27FC236}">
                  <a16:creationId xmlns:a16="http://schemas.microsoft.com/office/drawing/2014/main" id="{337DC5A5-452C-1946-80E6-9475F90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96" y="277778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8" name="Oval 11">
              <a:extLst>
                <a:ext uri="{FF2B5EF4-FFF2-40B4-BE49-F238E27FC236}">
                  <a16:creationId xmlns:a16="http://schemas.microsoft.com/office/drawing/2014/main" id="{BA2C108E-426C-7E43-9C12-27FC2B04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96" y="233027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8C4917BA-D129-264A-B911-67C2974B84B8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74432" y="445209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90" name="Oval 11">
              <a:extLst>
                <a:ext uri="{FF2B5EF4-FFF2-40B4-BE49-F238E27FC236}">
                  <a16:creationId xmlns:a16="http://schemas.microsoft.com/office/drawing/2014/main" id="{7F5BB457-8BA7-5041-94D4-BB72AC516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021" y="186052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91" name="Text Box 11">
              <a:extLst>
                <a:ext uri="{FF2B5EF4-FFF2-40B4-BE49-F238E27FC236}">
                  <a16:creationId xmlns:a16="http://schemas.microsoft.com/office/drawing/2014/main" id="{CD0524FE-86A8-0741-ABF2-2A4A97CE2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783" y="205330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92" name="Text Box 11">
              <a:extLst>
                <a:ext uri="{FF2B5EF4-FFF2-40B4-BE49-F238E27FC236}">
                  <a16:creationId xmlns:a16="http://schemas.microsoft.com/office/drawing/2014/main" id="{2079E59C-616F-034A-9798-8CF073045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752" y="329084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93" name="Text Box 11">
              <a:extLst>
                <a:ext uri="{FF2B5EF4-FFF2-40B4-BE49-F238E27FC236}">
                  <a16:creationId xmlns:a16="http://schemas.microsoft.com/office/drawing/2014/main" id="{52A5E6CB-6976-0746-9B62-78BE347E02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9" y="328288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94" name="Text Box 11">
              <a:extLst>
                <a:ext uri="{FF2B5EF4-FFF2-40B4-BE49-F238E27FC236}">
                  <a16:creationId xmlns:a16="http://schemas.microsoft.com/office/drawing/2014/main" id="{1CB7E39A-110A-7D44-95B3-7E7B5E53F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171" y="421820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95" name="Text Box 11">
              <a:extLst>
                <a:ext uri="{FF2B5EF4-FFF2-40B4-BE49-F238E27FC236}">
                  <a16:creationId xmlns:a16="http://schemas.microsoft.com/office/drawing/2014/main" id="{5C08A7BC-362F-1B42-8FBE-CD4DE49DE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008" y="202332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96" name="Text Box 11">
              <a:extLst>
                <a:ext uri="{FF2B5EF4-FFF2-40B4-BE49-F238E27FC236}">
                  <a16:creationId xmlns:a16="http://schemas.microsoft.com/office/drawing/2014/main" id="{769AA04B-4061-D94E-A1AF-FB19BD936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797" y="254016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97" name="Text Box 11">
              <a:extLst>
                <a:ext uri="{FF2B5EF4-FFF2-40B4-BE49-F238E27FC236}">
                  <a16:creationId xmlns:a16="http://schemas.microsoft.com/office/drawing/2014/main" id="{1D00DC89-33C2-E441-9585-19AB697942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619" y="4599983"/>
              <a:ext cx="343232" cy="3258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98" name="Text Box 11">
              <a:extLst>
                <a:ext uri="{FF2B5EF4-FFF2-40B4-BE49-F238E27FC236}">
                  <a16:creationId xmlns:a16="http://schemas.microsoft.com/office/drawing/2014/main" id="{47C6A5FB-B80E-844F-9107-C1A9DE86F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44" y="4757010"/>
              <a:ext cx="343232" cy="3258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99" name="Oval 12">
              <a:extLst>
                <a:ext uri="{FF2B5EF4-FFF2-40B4-BE49-F238E27FC236}">
                  <a16:creationId xmlns:a16="http://schemas.microsoft.com/office/drawing/2014/main" id="{EC740DA2-925F-E04C-8B72-9AFFD25FA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96" y="414938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200" name="Text Box 13">
              <a:extLst>
                <a:ext uri="{FF2B5EF4-FFF2-40B4-BE49-F238E27FC236}">
                  <a16:creationId xmlns:a16="http://schemas.microsoft.com/office/drawing/2014/main" id="{ECDF29AD-DF74-E246-862C-B7E286124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84907" y="4606580"/>
              <a:ext cx="646860" cy="57934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6EC1F308-1E59-424C-BD74-D273498C5F8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0167" y="278475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02" name="Curved Connector 201">
              <a:extLst>
                <a:ext uri="{FF2B5EF4-FFF2-40B4-BE49-F238E27FC236}">
                  <a16:creationId xmlns:a16="http://schemas.microsoft.com/office/drawing/2014/main" id="{CA112735-9F60-0A47-8020-90A389B2346A}"/>
                </a:ext>
              </a:extLst>
            </p:cNvPr>
            <p:cNvCxnSpPr>
              <a:stCxn id="199" idx="6"/>
              <a:endCxn id="199" idx="4"/>
            </p:cNvCxnSpPr>
            <p:nvPr/>
          </p:nvCxnSpPr>
          <p:spPr>
            <a:xfrm flipH="1">
              <a:off x="396596" y="437798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Arc 202">
              <a:extLst>
                <a:ext uri="{FF2B5EF4-FFF2-40B4-BE49-F238E27FC236}">
                  <a16:creationId xmlns:a16="http://schemas.microsoft.com/office/drawing/2014/main" id="{46A6B096-DBF1-0946-852D-0E21087CC4BF}"/>
                </a:ext>
              </a:extLst>
            </p:cNvPr>
            <p:cNvSpPr/>
            <p:nvPr/>
          </p:nvSpPr>
          <p:spPr bwMode="auto">
            <a:xfrm rot="356928">
              <a:off x="633536" y="428227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4" name="Freeform 18">
              <a:extLst>
                <a:ext uri="{FF2B5EF4-FFF2-40B4-BE49-F238E27FC236}">
                  <a16:creationId xmlns:a16="http://schemas.microsoft.com/office/drawing/2014/main" id="{3FC4844C-0B02-6E4E-802E-08D163455F9B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610502" y="413913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8A135B82-296B-4E4C-A0FB-2D919BB3765E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3267321" y="231266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6" name="Freeform 40">
              <a:extLst>
                <a:ext uri="{FF2B5EF4-FFF2-40B4-BE49-F238E27FC236}">
                  <a16:creationId xmlns:a16="http://schemas.microsoft.com/office/drawing/2014/main" id="{D37109F9-94A0-EA48-85E5-FD01EDECBA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27328" y="289965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7" name="Oval 11">
              <a:extLst>
                <a:ext uri="{FF2B5EF4-FFF2-40B4-BE49-F238E27FC236}">
                  <a16:creationId xmlns:a16="http://schemas.microsoft.com/office/drawing/2014/main" id="{B434DEFC-3384-A746-B941-166165B32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904" y="249655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208" name="Oval 12">
              <a:extLst>
                <a:ext uri="{FF2B5EF4-FFF2-40B4-BE49-F238E27FC236}">
                  <a16:creationId xmlns:a16="http://schemas.microsoft.com/office/drawing/2014/main" id="{70325EBA-A187-3C45-B4E6-8DBCEF743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212" y="425858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209" name="Text Box 11">
              <a:extLst>
                <a:ext uri="{FF2B5EF4-FFF2-40B4-BE49-F238E27FC236}">
                  <a16:creationId xmlns:a16="http://schemas.microsoft.com/office/drawing/2014/main" id="{7D3B1F41-34CB-5B4D-9408-FFDFE41BA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954" y="2997257"/>
              <a:ext cx="15072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new action m32</a:t>
              </a:r>
            </a:p>
          </p:txBody>
        </p:sp>
        <p:sp>
          <p:nvSpPr>
            <p:cNvPr id="210" name="Freeform 31">
              <a:extLst>
                <a:ext uri="{FF2B5EF4-FFF2-40B4-BE49-F238E27FC236}">
                  <a16:creationId xmlns:a16="http://schemas.microsoft.com/office/drawing/2014/main" id="{2183EB83-45CB-1F4E-AE08-0B64CAE460AC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1490650" y="1719107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180" y="102635"/>
            <a:ext cx="4321641" cy="671621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97201944-AC03-814C-AB60-E8706F2B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75" y="3489443"/>
            <a:ext cx="3318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tabLst>
                <a:tab pos="911225" algn="l"/>
                <a:tab pos="1427163" algn="l"/>
                <a:tab pos="1654175" algn="l"/>
              </a:tabLst>
            </a:pPr>
            <a:r>
              <a:rPr lang="en-US" sz="2000" dirty="0">
                <a:solidFill>
                  <a:srgbClr val="0091E8"/>
                </a:solidFill>
                <a:latin typeface="Times New Roman" charset="0"/>
                <a:ea typeface="Times New Roman"/>
                <a:cs typeface="Times New Roman"/>
              </a:rPr>
              <a:t>π = {</a:t>
            </a: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(d1, </a:t>
            </a:r>
            <a:r>
              <a:rPr lang="is-I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m12</a:t>
            </a: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), (</a:t>
            </a:r>
            <a:r>
              <a:rPr lang="is-I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d2</a:t>
            </a: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, </a:t>
            </a:r>
            <a:r>
              <a:rPr lang="is-I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m23</a:t>
            </a: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),</a:t>
            </a:r>
            <a:b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</a:b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baseline="-25000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(d3, </a:t>
            </a:r>
            <a:r>
              <a:rPr lang="ru-RU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m34</a:t>
            </a:r>
            <a:r>
              <a:rPr lang="en-US" dirty="0">
                <a:solidFill>
                  <a:srgbClr val="0091E8"/>
                </a:solidFill>
                <a:latin typeface="Calibri"/>
                <a:ea typeface="Times New Roman"/>
                <a:cs typeface="Times New Roman"/>
              </a:rPr>
              <a:t>), (d5, m54)</a:t>
            </a:r>
            <a:r>
              <a:rPr lang="en-US" sz="2000" dirty="0">
                <a:solidFill>
                  <a:srgbClr val="0091E8"/>
                </a:solidFill>
                <a:latin typeface="Times New Roman" charset="0"/>
                <a:ea typeface="Times New Roman"/>
                <a:cs typeface="Times New Roman"/>
              </a:rPr>
              <a:t>}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078ADB-A752-BC40-9C7B-05A37C88C7C7}"/>
              </a:ext>
            </a:extLst>
          </p:cNvPr>
          <p:cNvSpPr txBox="1">
            <a:spLocks/>
          </p:cNvSpPr>
          <p:nvPr/>
        </p:nvSpPr>
        <p:spPr bwMode="auto">
          <a:xfrm>
            <a:off x="4156865" y="1323148"/>
            <a:ext cx="4070024" cy="4809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d1,</a:t>
            </a:r>
            <a:r>
              <a:rPr lang="is-IS" sz="1800" kern="0" dirty="0">
                <a:latin typeface="Calibri"/>
                <a:ea typeface="Times New Roman"/>
                <a:cs typeface="Times New Roman"/>
              </a:rPr>
              <a:t>m12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 + </a:t>
            </a:r>
            <a:r>
              <a:rPr lang="en-US" sz="1800" kern="0" dirty="0"/>
              <a:t>101 = 201</a:t>
            </a:r>
            <a:endParaRPr lang="en-US" sz="1800" kern="0" dirty="0">
              <a:ea typeface="Times New Roman"/>
              <a:cs typeface="Times New Roman"/>
              <a:sym typeface="Symbol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d1,</a:t>
            </a:r>
            <a:r>
              <a:rPr lang="en-US" sz="1800" kern="0" dirty="0">
                <a:latin typeface="Calibri"/>
                <a:ea typeface="Times New Roman"/>
                <a:cs typeface="Times New Roman"/>
              </a:rPr>
              <a:t>m14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 + </a:t>
            </a:r>
            <a:r>
              <a:rPr lang="en-US" sz="1800" kern="0" dirty="0"/>
              <a:t>½(201) + </a:t>
            </a:r>
            <a:r>
              <a:rPr lang="mr-IN" sz="1800" kern="0" dirty="0"/>
              <a:t>½(0)</a:t>
            </a:r>
            <a:r>
              <a:rPr lang="en-US" sz="1800" kern="0" dirty="0"/>
              <a:t> = 101.5</a:t>
            </a:r>
          </a:p>
          <a:p>
            <a:pPr marL="396875" lvl="1" indent="0">
              <a:spcBef>
                <a:spcPts val="400"/>
              </a:spcBef>
              <a:buNone/>
              <a:tabLst>
                <a:tab pos="792163" algn="l"/>
              </a:tabLst>
            </a:pPr>
            <a:r>
              <a:rPr lang="en-US" sz="1800" kern="0" dirty="0" err="1">
                <a:ea typeface="Times New Roman"/>
                <a:cs typeface="Times New Roman"/>
                <a:sym typeface="Symbol" charset="0"/>
              </a:rPr>
              <a:t>min = 101.5, argmin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 = </a:t>
            </a:r>
            <a:r>
              <a:rPr lang="en-US" sz="1800" kern="0" dirty="0">
                <a:latin typeface="Calibri"/>
                <a:ea typeface="Times New Roman"/>
                <a:cs typeface="Times New Roman"/>
              </a:rPr>
              <a:t>m14</a:t>
            </a:r>
            <a:br>
              <a:rPr lang="en-US" sz="1800" kern="0" dirty="0">
                <a:latin typeface="Calibri"/>
                <a:ea typeface="Times New Roman"/>
                <a:cs typeface="Times New Roman"/>
              </a:rPr>
            </a:br>
            <a:endParaRPr lang="en-US" sz="1800" kern="0" baseline="-25000" dirty="0">
              <a:ea typeface="Times New Roman"/>
              <a:cs typeface="Times New Roman"/>
              <a:sym typeface="Symbol" charset="0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is-IS" sz="1800" kern="0" dirty="0">
                <a:latin typeface="Calibri"/>
                <a:ea typeface="Times New Roman"/>
                <a:sym typeface="Symbol" charset="0"/>
              </a:rPr>
              <a:t>d2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,</a:t>
            </a:r>
            <a:r>
              <a:rPr lang="is-IS" sz="1800" kern="0" dirty="0">
                <a:latin typeface="Calibri"/>
                <a:ea typeface="Times New Roman"/>
                <a:cs typeface="Times New Roman"/>
              </a:rPr>
              <a:t>m23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(0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.8(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1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+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100)</a:t>
            </a:r>
            <a:r>
              <a:rPr lang="en-US" sz="1800" kern="0" baseline="-25000" dirty="0">
                <a:latin typeface="Times New Roman" charset="0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+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0.2(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1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+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100))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</a:t>
            </a:r>
            <a:br>
              <a:rPr lang="en-US" sz="1800" kern="0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</a:b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                  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=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101</a:t>
            </a:r>
            <a:endParaRPr lang="en-US" sz="1800" kern="0" dirty="0">
              <a:latin typeface="Times New Roman" charset="0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is-IS" sz="1800" kern="0" dirty="0">
                <a:latin typeface="Calibri"/>
                <a:ea typeface="Times New Roman"/>
                <a:sym typeface="Symbol" charset="0"/>
              </a:rPr>
              <a:t>d2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,</a:t>
            </a:r>
            <a:r>
              <a:rPr lang="cs-CZ" sz="1800" kern="0" dirty="0">
                <a:latin typeface="Calibri"/>
                <a:ea typeface="Times New Roman"/>
                <a:cs typeface="Times New Roman"/>
              </a:rPr>
              <a:t>m21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kern="0" dirty="0"/>
              <a:t>100 + 201 = 301</a:t>
            </a:r>
          </a:p>
          <a:p>
            <a:pPr marL="396875" lvl="1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n-US" sz="1800" kern="0" dirty="0" err="1">
                <a:ea typeface="Times New Roman"/>
                <a:cs typeface="Times New Roman"/>
                <a:sym typeface="Symbol" charset="0"/>
              </a:rPr>
              <a:t>min = 101, argmin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 = </a:t>
            </a:r>
            <a:r>
              <a:rPr lang="is-IS" sz="1800" kern="0" dirty="0">
                <a:latin typeface="Calibri"/>
                <a:ea typeface="Times New Roman"/>
                <a:cs typeface="Times New Roman"/>
              </a:rPr>
              <a:t>m23</a:t>
            </a:r>
            <a:br>
              <a:rPr lang="en-US" sz="1800" kern="0" baseline="-25000" dirty="0">
                <a:latin typeface="Calibri"/>
                <a:ea typeface="Times New Roman"/>
                <a:cs typeface="Times New Roman"/>
              </a:rPr>
            </a:br>
            <a:endParaRPr lang="en-US" sz="1800" kern="0" baseline="-25000" dirty="0">
              <a:cs typeface="Times New Roman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d3,</a:t>
            </a:r>
            <a:r>
              <a:rPr lang="ru-RU" sz="1800" kern="0" dirty="0">
                <a:latin typeface="Calibri"/>
                <a:ea typeface="Times New Roman"/>
                <a:cs typeface="Times New Roman"/>
              </a:rPr>
              <a:t>m34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kern="0" dirty="0"/>
              <a:t>100 + 0 = 100</a:t>
            </a:r>
            <a:endParaRPr lang="en-US" sz="1800" kern="0" dirty="0">
              <a:cs typeface="Times New Roman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d3,</a:t>
            </a:r>
            <a:r>
              <a:rPr lang="en-US" sz="1800" kern="0" dirty="0">
                <a:latin typeface="Calibri"/>
                <a:ea typeface="Times New Roman"/>
                <a:cs typeface="Times New Roman"/>
              </a:rPr>
              <a:t>m32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kern="0" dirty="0"/>
              <a:t>1 + 101 = 102</a:t>
            </a:r>
          </a:p>
          <a:p>
            <a:pPr marL="396875" lvl="1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n-US" sz="1800" kern="0" dirty="0" err="1">
                <a:ea typeface="Times New Roman"/>
                <a:cs typeface="Times New Roman"/>
                <a:sym typeface="Symbol" charset="0"/>
              </a:rPr>
              <a:t>min = 100, argmin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 = </a:t>
            </a:r>
            <a:r>
              <a:rPr lang="ru-RU" sz="1800" kern="0" dirty="0">
                <a:latin typeface="Calibri"/>
                <a:ea typeface="Times New Roman"/>
                <a:cs typeface="Times New Roman"/>
              </a:rPr>
              <a:t>m34</a:t>
            </a:r>
            <a:br>
              <a:rPr lang="en-US" sz="1800" kern="0" dirty="0">
                <a:latin typeface="Calibri"/>
                <a:ea typeface="Times New Roman"/>
                <a:cs typeface="Times New Roman"/>
              </a:rPr>
            </a:br>
            <a:endParaRPr lang="en-US" sz="1800" kern="0" baseline="-25000" dirty="0">
              <a:cs typeface="Times New Roman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d5,</a:t>
            </a:r>
            <a:r>
              <a:rPr lang="en-US" sz="1800" kern="0" dirty="0">
                <a:latin typeface="Calibri"/>
                <a:ea typeface="Times New Roman"/>
                <a:cs typeface="Times New Roman"/>
              </a:rPr>
              <a:t>m54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kern="0" dirty="0"/>
              <a:t>100 + 0 = 100</a:t>
            </a:r>
            <a:endParaRPr lang="en-US" sz="1800" kern="0" baseline="-25000" dirty="0">
              <a:cs typeface="Times New Roman"/>
            </a:endParaRPr>
          </a:p>
          <a:p>
            <a:pPr marL="0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l-GR" sz="1800" i="1" dirty="0" err="1"/>
              <a:t>Q</a:t>
            </a:r>
            <a:r>
              <a:rPr lang="el-GR" sz="1800" baseline="30000" dirty="0" err="1"/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d5,</a:t>
            </a:r>
            <a:r>
              <a:rPr lang="en-US" sz="1800" kern="0" dirty="0">
                <a:latin typeface="Calibri"/>
                <a:ea typeface="Times New Roman"/>
                <a:cs typeface="Times New Roman"/>
              </a:rPr>
              <a:t>m52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kern="0" dirty="0"/>
              <a:t>1+101 = 102</a:t>
            </a:r>
          </a:p>
          <a:p>
            <a:pPr marL="396875" lvl="1" indent="0">
              <a:spcBef>
                <a:spcPts val="400"/>
              </a:spcBef>
              <a:buNone/>
              <a:tabLst>
                <a:tab pos="4222750" algn="l"/>
              </a:tabLst>
            </a:pPr>
            <a:r>
              <a:rPr lang="en-US" sz="1800" kern="0" dirty="0" err="1">
                <a:ea typeface="Times New Roman"/>
                <a:cs typeface="Times New Roman"/>
                <a:sym typeface="Symbol" charset="0"/>
              </a:rPr>
              <a:t>min = 100, argmin 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= </a:t>
            </a:r>
            <a:r>
              <a:rPr lang="en-US" sz="1800" kern="0" dirty="0">
                <a:latin typeface="Calibri"/>
                <a:ea typeface="Times New Roman"/>
                <a:cs typeface="Times New Roman"/>
              </a:rPr>
              <a:t>m54</a:t>
            </a:r>
            <a:endParaRPr lang="en-US" sz="1800" kern="0" dirty="0">
              <a:cs typeface="Times New Roman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65F6DFB-EADC-3842-BD34-DFA7B7D8980A}"/>
              </a:ext>
            </a:extLst>
          </p:cNvPr>
          <p:cNvSpPr txBox="1">
            <a:spLocks/>
          </p:cNvSpPr>
          <p:nvPr/>
        </p:nvSpPr>
        <p:spPr bwMode="auto">
          <a:xfrm>
            <a:off x="8216373" y="3494360"/>
            <a:ext cx="3779881" cy="30239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/>
              </a:rPr>
              <a:t>π′ = {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(d1,m14), (d2,m23),</a:t>
            </a:r>
            <a:b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</a:b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Times New Roman"/>
              </a:rPr>
              <a:t>          (d3,m34), (d5,m54)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/>
              </a:rPr>
              <a:t>}</a:t>
            </a:r>
            <a:br>
              <a:rPr lang="en-US" sz="18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/>
              </a:rPr>
            </a:br>
            <a:endParaRPr lang="en-US" sz="1800" baseline="-25000" dirty="0">
              <a:solidFill>
                <a:srgbClr val="00B050"/>
              </a:solidFill>
              <a:latin typeface="Times New Roman" panose="02020603050405020304" pitchFamily="18" charset="0"/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d3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 +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d5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 +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is-IS" sz="1800" kern="0" dirty="0">
                <a:latin typeface="Calibri"/>
                <a:ea typeface="Times New Roman"/>
                <a:sym typeface="Symbol" charset="0"/>
              </a:rPr>
              <a:t>d2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 + (0.8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d3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+ 0.2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d5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)) </a:t>
            </a:r>
            <a:br>
              <a:rPr lang="en-US" sz="1800" kern="0" dirty="0">
                <a:ea typeface="Times New Roman"/>
                <a:cs typeface="Times New Roman"/>
                <a:sym typeface="Symbol" charset="0"/>
              </a:rPr>
            </a:b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            = 101</a:t>
            </a:r>
            <a:endParaRPr lang="en-US" sz="1800" kern="0" dirty="0"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dirty="0">
                <a:latin typeface="Calibri"/>
                <a:ea typeface="Times New Roman"/>
                <a:sym typeface="Symbol" charset="0"/>
              </a:rPr>
              <a:t>d1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) = 1</a:t>
            </a:r>
            <a:r>
              <a:rPr lang="en-US" sz="180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+</a:t>
            </a:r>
            <a:r>
              <a:rPr lang="en-US" sz="180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½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dirty="0">
                <a:latin typeface="Calibri"/>
                <a:ea typeface="Times New Roman"/>
                <a:sym typeface="Symbol" charset="0"/>
              </a:rPr>
              <a:t>d1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)</a:t>
            </a:r>
            <a:r>
              <a:rPr lang="en-US" sz="180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+</a:t>
            </a:r>
            <a:r>
              <a:rPr lang="en-US" sz="180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½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)</a:t>
            </a:r>
            <a:br>
              <a:rPr lang="en-US" sz="1800" dirty="0">
                <a:ea typeface="Times New Roman"/>
                <a:cs typeface="Times New Roman"/>
                <a:sym typeface="Symbol" charset="0"/>
              </a:rPr>
            </a:br>
            <a:r>
              <a:rPr lang="en-US" sz="1800" dirty="0">
                <a:ea typeface="Times New Roman"/>
                <a:cs typeface="Times New Roman"/>
                <a:sym typeface="Symbol" charset="0"/>
              </a:rPr>
              <a:t>	⇒</a:t>
            </a:r>
            <a:r>
              <a:rPr lang="en-US" sz="1800" baseline="-250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i="1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π′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dirty="0">
                <a:latin typeface="Calibri"/>
                <a:ea typeface="Times New Roman"/>
                <a:sym typeface="Symbol" charset="0"/>
              </a:rPr>
              <a:t>d1</a:t>
            </a:r>
            <a:r>
              <a:rPr lang="en-US" sz="1800" dirty="0">
                <a:ea typeface="Times New Roman"/>
                <a:cs typeface="Times New Roman"/>
                <a:sym typeface="Symbol" charset="0"/>
              </a:rPr>
              <a:t>) = 2</a:t>
            </a:r>
            <a:endParaRPr lang="en-US" sz="1800" baseline="-25000" dirty="0">
              <a:cs typeface="Times New Roman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8423F784-2673-834C-9CD3-269BEA450235}"/>
              </a:ext>
            </a:extLst>
          </p:cNvPr>
          <p:cNvSpPr txBox="1">
            <a:spLocks/>
          </p:cNvSpPr>
          <p:nvPr/>
        </p:nvSpPr>
        <p:spPr bwMode="auto">
          <a:xfrm>
            <a:off x="320079" y="4284239"/>
            <a:ext cx="3904915" cy="19569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0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d3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 +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d5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 +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d4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is-IS" sz="1800" kern="0" dirty="0">
                <a:latin typeface="Calibri"/>
                <a:ea typeface="Times New Roman"/>
                <a:sym typeface="Symbol" charset="0"/>
              </a:rPr>
              <a:t>d2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0.8(1+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d3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)) + 0.2(1+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d5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)) </a:t>
            </a:r>
            <a:br>
              <a:rPr lang="en-US" sz="1800" kern="0" dirty="0">
                <a:ea typeface="Times New Roman"/>
                <a:cs typeface="Times New Roman"/>
                <a:sym typeface="Symbol" charset="0"/>
              </a:rPr>
            </a:b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          </a:t>
            </a:r>
            <a:r>
              <a:rPr lang="en-US" sz="1800" kern="0" baseline="-25000" dirty="0">
                <a:ea typeface="Times New Roman"/>
                <a:cs typeface="Times New Roman"/>
                <a:sym typeface="Symbol" charset="0"/>
              </a:rPr>
              <a:t>  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= 101</a:t>
            </a:r>
            <a:endParaRPr lang="en-US" sz="1800" kern="0" dirty="0">
              <a:cs typeface="Times New Roman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kern="0" dirty="0">
                <a:latin typeface="Calibri"/>
                <a:ea typeface="Times New Roman"/>
                <a:sym typeface="Symbol" charset="0"/>
              </a:rPr>
              <a:t>d1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100 +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i="1" kern="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is-IS" sz="1800" kern="0" dirty="0">
                <a:latin typeface="Calibri"/>
                <a:ea typeface="Times New Roman"/>
                <a:sym typeface="Symbol" charset="0"/>
              </a:rPr>
              <a:t>d2</a:t>
            </a:r>
            <a:r>
              <a:rPr lang="en-US" sz="1800" kern="0" dirty="0">
                <a:ea typeface="Times New Roman"/>
                <a:cs typeface="Times New Roman"/>
                <a:sym typeface="Symbol" charset="0"/>
              </a:rPr>
              <a:t>) = 201</a:t>
            </a:r>
            <a:endParaRPr lang="en-US" sz="1800" kern="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62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AB38928-A044-0E41-8E75-34AF7E9D0C41}"/>
              </a:ext>
            </a:extLst>
          </p:cNvPr>
          <p:cNvGrpSpPr>
            <a:grpSpLocks noChangeAspect="1"/>
          </p:cNvGrpSpPr>
          <p:nvPr/>
        </p:nvGrpSpPr>
        <p:grpSpPr>
          <a:xfrm>
            <a:off x="8180614" y="3851384"/>
            <a:ext cx="3988236" cy="2722969"/>
            <a:chOff x="4173945" y="3090031"/>
            <a:chExt cx="4692040" cy="3203494"/>
          </a:xfrm>
        </p:grpSpPr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771530B5-383F-C14A-A58F-85D30E7C9ADC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184069" y="3010767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2" name="Freeform 31">
              <a:extLst>
                <a:ext uri="{FF2B5EF4-FFF2-40B4-BE49-F238E27FC236}">
                  <a16:creationId xmlns:a16="http://schemas.microsoft.com/office/drawing/2014/main" id="{993C0C55-3406-AB41-A2B4-B4157EE3FE9C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338477" y="204030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3" name="Text Box 11">
              <a:extLst>
                <a:ext uri="{FF2B5EF4-FFF2-40B4-BE49-F238E27FC236}">
                  <a16:creationId xmlns:a16="http://schemas.microsoft.com/office/drawing/2014/main" id="{0270B709-1EFE-244E-91CC-D216EA23B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9048" y="5626248"/>
              <a:ext cx="876937" cy="579345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4" name="Freeform 37">
              <a:extLst>
                <a:ext uri="{FF2B5EF4-FFF2-40B4-BE49-F238E27FC236}">
                  <a16:creationId xmlns:a16="http://schemas.microsoft.com/office/drawing/2014/main" id="{F6DAB5B7-EC1E-F745-90FD-D6F8B5B7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065" y="374364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5" name="Freeform 38">
              <a:extLst>
                <a:ext uri="{FF2B5EF4-FFF2-40B4-BE49-F238E27FC236}">
                  <a16:creationId xmlns:a16="http://schemas.microsoft.com/office/drawing/2014/main" id="{639BA890-2844-6B45-AA9A-6A3D11303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325" y="348713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6" name="Arc 315">
              <a:extLst>
                <a:ext uri="{FF2B5EF4-FFF2-40B4-BE49-F238E27FC236}">
                  <a16:creationId xmlns:a16="http://schemas.microsoft.com/office/drawing/2014/main" id="{363AE1D5-2143-3645-81A9-3C409B20A6C0}"/>
                </a:ext>
              </a:extLst>
            </p:cNvPr>
            <p:cNvSpPr/>
            <p:nvPr/>
          </p:nvSpPr>
          <p:spPr bwMode="auto">
            <a:xfrm>
              <a:off x="6824621" y="364839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7" name="Freeform 40">
              <a:extLst>
                <a:ext uri="{FF2B5EF4-FFF2-40B4-BE49-F238E27FC236}">
                  <a16:creationId xmlns:a16="http://schemas.microsoft.com/office/drawing/2014/main" id="{DD77809C-B35C-554B-AA1E-528BA568848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564413" y="426360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8" name="Freeform 31">
              <a:extLst>
                <a:ext uri="{FF2B5EF4-FFF2-40B4-BE49-F238E27FC236}">
                  <a16:creationId xmlns:a16="http://schemas.microsoft.com/office/drawing/2014/main" id="{1BDBFB2F-8E6B-0F4F-8242-D23346B0BADF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954434" y="357776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9" name="Freeform 6">
              <a:extLst>
                <a:ext uri="{FF2B5EF4-FFF2-40B4-BE49-F238E27FC236}">
                  <a16:creationId xmlns:a16="http://schemas.microsoft.com/office/drawing/2014/main" id="{89E0C49A-0EF9-9441-8BE2-1837F10B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981" y="408084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0" name="Oval 11">
              <a:extLst>
                <a:ext uri="{FF2B5EF4-FFF2-40B4-BE49-F238E27FC236}">
                  <a16:creationId xmlns:a16="http://schemas.microsoft.com/office/drawing/2014/main" id="{5CF989D6-20AE-8149-8E34-4F65ADFFD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81" y="363333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1" name="Freeform 18">
              <a:extLst>
                <a:ext uri="{FF2B5EF4-FFF2-40B4-BE49-F238E27FC236}">
                  <a16:creationId xmlns:a16="http://schemas.microsoft.com/office/drawing/2014/main" id="{5B92D90F-3D21-FB44-8CCD-E3E844B0A037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63917" y="575515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2" name="Oval 11">
              <a:extLst>
                <a:ext uri="{FF2B5EF4-FFF2-40B4-BE49-F238E27FC236}">
                  <a16:creationId xmlns:a16="http://schemas.microsoft.com/office/drawing/2014/main" id="{91A8AFF5-7810-AE40-8CA9-E28F37639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506" y="316358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323" name="Text Box 11">
              <a:extLst>
                <a:ext uri="{FF2B5EF4-FFF2-40B4-BE49-F238E27FC236}">
                  <a16:creationId xmlns:a16="http://schemas.microsoft.com/office/drawing/2014/main" id="{31D3F492-7A6E-1248-96DD-82A20053B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3268" y="335636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324" name="Text Box 11">
              <a:extLst>
                <a:ext uri="{FF2B5EF4-FFF2-40B4-BE49-F238E27FC236}">
                  <a16:creationId xmlns:a16="http://schemas.microsoft.com/office/drawing/2014/main" id="{7F272861-5E14-D74C-A4CF-34A239D44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2237" y="459390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325" name="Text Box 11">
              <a:extLst>
                <a:ext uri="{FF2B5EF4-FFF2-40B4-BE49-F238E27FC236}">
                  <a16:creationId xmlns:a16="http://schemas.microsoft.com/office/drawing/2014/main" id="{B5058659-16FD-0748-95EF-EBCD8CEE4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634" y="458594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326" name="Text Box 11">
              <a:extLst>
                <a:ext uri="{FF2B5EF4-FFF2-40B4-BE49-F238E27FC236}">
                  <a16:creationId xmlns:a16="http://schemas.microsoft.com/office/drawing/2014/main" id="{CC872517-2198-3348-80A5-EC34F7529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0656" y="552126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327" name="Text Box 11">
              <a:extLst>
                <a:ext uri="{FF2B5EF4-FFF2-40B4-BE49-F238E27FC236}">
                  <a16:creationId xmlns:a16="http://schemas.microsoft.com/office/drawing/2014/main" id="{1493315F-BA15-D147-886D-4BECAE013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493" y="332638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328" name="Text Box 11">
              <a:extLst>
                <a:ext uri="{FF2B5EF4-FFF2-40B4-BE49-F238E27FC236}">
                  <a16:creationId xmlns:a16="http://schemas.microsoft.com/office/drawing/2014/main" id="{D868553D-95DC-E344-8806-BBF42E73B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1282" y="384322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329" name="Text Box 11">
              <a:extLst>
                <a:ext uri="{FF2B5EF4-FFF2-40B4-BE49-F238E27FC236}">
                  <a16:creationId xmlns:a16="http://schemas.microsoft.com/office/drawing/2014/main" id="{EA59139C-8EC1-E74C-B0A0-DC5042D64B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957" y="5943895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30" name="Text Box 11">
              <a:extLst>
                <a:ext uri="{FF2B5EF4-FFF2-40B4-BE49-F238E27FC236}">
                  <a16:creationId xmlns:a16="http://schemas.microsoft.com/office/drawing/2014/main" id="{083039B2-F64B-D14D-A930-44202ED2E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431" y="601652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331" name="Oval 12">
              <a:extLst>
                <a:ext uri="{FF2B5EF4-FFF2-40B4-BE49-F238E27FC236}">
                  <a16:creationId xmlns:a16="http://schemas.microsoft.com/office/drawing/2014/main" id="{D63C9DE3-265E-6041-A1B0-4C09E601B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81" y="545244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332" name="Text Box 13">
              <a:extLst>
                <a:ext uri="{FF2B5EF4-FFF2-40B4-BE49-F238E27FC236}">
                  <a16:creationId xmlns:a16="http://schemas.microsoft.com/office/drawing/2014/main" id="{D4B2561D-472E-F64F-8142-AA126978C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945" y="5253369"/>
              <a:ext cx="646860" cy="57934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3" name="Freeform 6">
              <a:extLst>
                <a:ext uri="{FF2B5EF4-FFF2-40B4-BE49-F238E27FC236}">
                  <a16:creationId xmlns:a16="http://schemas.microsoft.com/office/drawing/2014/main" id="{641A99DF-0889-5C49-AB09-C2A1481797F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59652" y="408781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334" name="Curved Connector 333">
              <a:extLst>
                <a:ext uri="{FF2B5EF4-FFF2-40B4-BE49-F238E27FC236}">
                  <a16:creationId xmlns:a16="http://schemas.microsoft.com/office/drawing/2014/main" id="{C4714115-F2F3-8B4E-B19E-307092FBC778}"/>
                </a:ext>
              </a:extLst>
            </p:cNvPr>
            <p:cNvCxnSpPr>
              <a:cxnSpLocks/>
              <a:stCxn id="331" idx="6"/>
              <a:endCxn id="331" idx="4"/>
            </p:cNvCxnSpPr>
            <p:nvPr/>
          </p:nvCxnSpPr>
          <p:spPr>
            <a:xfrm flipH="1">
              <a:off x="5086081" y="568104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chemeClr val="accent2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Arc 334">
              <a:extLst>
                <a:ext uri="{FF2B5EF4-FFF2-40B4-BE49-F238E27FC236}">
                  <a16:creationId xmlns:a16="http://schemas.microsoft.com/office/drawing/2014/main" id="{F8141473-1508-9D48-AB1B-A9735A8B14BB}"/>
                </a:ext>
              </a:extLst>
            </p:cNvPr>
            <p:cNvSpPr/>
            <p:nvPr/>
          </p:nvSpPr>
          <p:spPr bwMode="auto">
            <a:xfrm rot="356928">
              <a:off x="5323021" y="558533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6" name="Freeform 18">
              <a:extLst>
                <a:ext uri="{FF2B5EF4-FFF2-40B4-BE49-F238E27FC236}">
                  <a16:creationId xmlns:a16="http://schemas.microsoft.com/office/drawing/2014/main" id="{6F80BD68-ABE4-414D-92BF-E94E58D3E5ED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299987" y="544219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7" name="Freeform 31">
              <a:extLst>
                <a:ext uri="{FF2B5EF4-FFF2-40B4-BE49-F238E27FC236}">
                  <a16:creationId xmlns:a16="http://schemas.microsoft.com/office/drawing/2014/main" id="{6E44A8E4-D1B3-064D-95B8-CB24E500BD16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956806" y="361572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8" name="Freeform 40">
              <a:extLst>
                <a:ext uri="{FF2B5EF4-FFF2-40B4-BE49-F238E27FC236}">
                  <a16:creationId xmlns:a16="http://schemas.microsoft.com/office/drawing/2014/main" id="{265C6EEE-BEED-5842-A1EC-7DA55F9801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16813" y="420271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9" name="Oval 11">
              <a:extLst>
                <a:ext uri="{FF2B5EF4-FFF2-40B4-BE49-F238E27FC236}">
                  <a16:creationId xmlns:a16="http://schemas.microsoft.com/office/drawing/2014/main" id="{32957B27-E614-3D48-99D8-801C66D47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389" y="379961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340" name="Oval 12">
              <a:extLst>
                <a:ext uri="{FF2B5EF4-FFF2-40B4-BE49-F238E27FC236}">
                  <a16:creationId xmlns:a16="http://schemas.microsoft.com/office/drawing/2014/main" id="{0697E91F-22AF-3C41-A8F2-FB98040A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697" y="556164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</p:grp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6233"/>
            <a:ext cx="8839200" cy="517935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Policy Iteration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550125" y="633752"/>
            <a:ext cx="4416273" cy="1628651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</a:rPr>
              <a:t>PI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dirty="0">
                <a:latin typeface="Times New Roman" charset="0"/>
                <a:cs typeface="Times New Roman"/>
              </a:rPr>
              <a:t>,</a:t>
            </a:r>
            <a:r>
              <a:rPr lang="en-US" baseline="-25000" dirty="0">
                <a:latin typeface="Times New Roman" charset="0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π)</a:t>
            </a:r>
            <a:br>
              <a:rPr lang="en-US" dirty="0">
                <a:latin typeface="Calibri"/>
              </a:rPr>
            </a:br>
            <a:r>
              <a:rPr lang="en-US" dirty="0">
                <a:latin typeface="Times New Roman" charset="0"/>
                <a:ea typeface="Times New Roman"/>
                <a:cs typeface="Times New Roman"/>
              </a:rPr>
              <a:t>    </a:t>
            </a:r>
            <a:r>
              <a:rPr lang="en-US" b="1" dirty="0">
                <a:latin typeface="Times New Roman" charset="0"/>
                <a:ea typeface="Times New Roman"/>
              </a:rPr>
              <a:t>until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/>
              </a:rPr>
              <a:t>π stops changing </a:t>
            </a:r>
            <a:r>
              <a:rPr lang="en-US" b="1" dirty="0">
                <a:latin typeface="Times New Roman" charset="0"/>
                <a:ea typeface="Times New Roman"/>
              </a:rPr>
              <a:t>do</a:t>
            </a:r>
            <a:br>
              <a:rPr lang="en-US" dirty="0">
                <a:latin typeface="Times New Roman" charset="0"/>
                <a:ea typeface="Times New Roman"/>
              </a:rPr>
            </a:br>
            <a:r>
              <a:rPr lang="en-US" dirty="0">
                <a:latin typeface="Times New Roman" charset="0"/>
                <a:ea typeface="Times New Roman"/>
              </a:rPr>
              <a:t>        </a:t>
            </a:r>
            <a:r>
              <a:rPr lang="hr-HR" dirty="0" err="1">
                <a:latin typeface="Times New Roman" charset="0"/>
                <a:ea typeface="Times New Roman"/>
              </a:rPr>
              <a:t>compute</a:t>
            </a:r>
            <a:r>
              <a:rPr lang="hr-HR" dirty="0">
                <a:latin typeface="Times New Roman" charset="0"/>
                <a:ea typeface="Times New Roman"/>
              </a:rPr>
              <a:t> {</a:t>
            </a:r>
            <a:r>
              <a:rPr lang="hr-HR" i="1" dirty="0">
                <a:latin typeface="Times New Roman" charset="0"/>
                <a:ea typeface="Times New Roman"/>
              </a:rPr>
              <a:t>V</a:t>
            </a:r>
            <a:r>
              <a:rPr lang="hr-HR" baseline="30000" dirty="0">
                <a:latin typeface="Times New Roman" charset="0"/>
                <a:ea typeface="Times New Roman"/>
              </a:rPr>
              <a:t>π</a:t>
            </a:r>
            <a:r>
              <a:rPr lang="hr-HR" dirty="0">
                <a:latin typeface="Times New Roman" charset="0"/>
                <a:ea typeface="Times New Roman"/>
              </a:rPr>
              <a:t>(</a:t>
            </a:r>
            <a:r>
              <a:rPr lang="hr-HR" i="1" dirty="0">
                <a:latin typeface="Times New Roman" charset="0"/>
                <a:ea typeface="Times New Roman"/>
              </a:rPr>
              <a:t>s</a:t>
            </a:r>
            <a:r>
              <a:rPr lang="hr-HR" dirty="0">
                <a:latin typeface="Times New Roman" charset="0"/>
                <a:ea typeface="Times New Roman"/>
              </a:rPr>
              <a:t>) | </a:t>
            </a:r>
            <a:r>
              <a:rPr lang="hr-HR" i="1" dirty="0">
                <a:latin typeface="Times New Roman" charset="0"/>
                <a:ea typeface="Times New Roman"/>
              </a:rPr>
              <a:t>s</a:t>
            </a:r>
            <a:r>
              <a:rPr lang="hr-HR" dirty="0">
                <a:latin typeface="Times New Roman" charset="0"/>
                <a:ea typeface="Times New Roman"/>
              </a:rPr>
              <a:t> </a:t>
            </a:r>
            <a:r>
              <a:rPr lang="hr-HR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∈</a:t>
            </a:r>
            <a:r>
              <a:rPr lang="hr-HR" dirty="0">
                <a:latin typeface="Times New Roman" charset="0"/>
                <a:ea typeface="Times New Roman"/>
              </a:rPr>
              <a:t> </a:t>
            </a:r>
            <a:r>
              <a:rPr lang="hr-HR" i="1" dirty="0">
                <a:latin typeface="Times New Roman" charset="0"/>
                <a:ea typeface="Times New Roman"/>
              </a:rPr>
              <a:t>S</a:t>
            </a:r>
            <a:r>
              <a:rPr lang="hr-HR" dirty="0">
                <a:latin typeface="Times New Roman" charset="0"/>
                <a:ea typeface="Times New Roman"/>
              </a:rPr>
              <a:t>}</a:t>
            </a:r>
            <a:br>
              <a:rPr lang="en-US" dirty="0">
                <a:latin typeface="Times New Roman" charset="0"/>
                <a:ea typeface="Times New Roman"/>
              </a:rPr>
            </a:br>
            <a:r>
              <a:rPr lang="en-US" dirty="0">
                <a:latin typeface="Times New Roman" charset="0"/>
                <a:ea typeface="Times New Roman"/>
              </a:rPr>
              <a:t>        </a:t>
            </a:r>
            <a:r>
              <a:rPr lang="en-US" b="1" dirty="0">
                <a:latin typeface="Times New Roman" charset="0"/>
                <a:ea typeface="Times New Roman"/>
              </a:rPr>
              <a:t>for each 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</a:t>
            </a:r>
            <a:r>
              <a:rPr lang="en-US" i="1" dirty="0">
                <a:latin typeface="Times New Roman" charset="0"/>
                <a:cs typeface="Times New Roman"/>
              </a:rPr>
              <a:t> S </a:t>
            </a:r>
            <a:r>
              <a:rPr lang="en-US" dirty="0"/>
              <a:t>∖</a:t>
            </a:r>
            <a:r>
              <a:rPr lang="en-US" i="1" dirty="0">
                <a:latin typeface="Times New Roman" charset="0"/>
                <a:cs typeface="Times New Roman"/>
              </a:rPr>
              <a:t> S</a:t>
            </a:r>
            <a:r>
              <a:rPr lang="en-US" i="1" baseline="-25000" dirty="0">
                <a:latin typeface="Times New Roman" charset="0"/>
                <a:cs typeface="Times New Roman"/>
              </a:rPr>
              <a:t>g</a:t>
            </a:r>
            <a:r>
              <a:rPr lang="en-US" dirty="0">
                <a:latin typeface="Times New Roman" charset="0"/>
                <a:ea typeface="Times New Roman"/>
              </a:rPr>
              <a:t> </a:t>
            </a:r>
            <a:r>
              <a:rPr lang="en-US" b="1" dirty="0">
                <a:latin typeface="Times New Roman" charset="0"/>
                <a:ea typeface="Times New Roman"/>
              </a:rPr>
              <a:t>do</a:t>
            </a:r>
            <a:br>
              <a:rPr lang="en-US" dirty="0">
                <a:latin typeface="Times New Roman" charset="0"/>
                <a:ea typeface="Times New Roman"/>
              </a:rPr>
            </a:br>
            <a:r>
              <a:rPr lang="en-US" dirty="0">
                <a:latin typeface="Times New Roman" charset="0"/>
                <a:ea typeface="Times New Roman"/>
              </a:rPr>
              <a:t>            </a:t>
            </a:r>
            <a:r>
              <a:rPr lang="el-GR" dirty="0"/>
              <a:t>π(</a:t>
            </a:r>
            <a:r>
              <a:rPr lang="el-GR" i="1" dirty="0"/>
              <a:t>s</a:t>
            </a:r>
            <a:r>
              <a:rPr lang="el-GR" dirty="0"/>
              <a:t>)</a:t>
            </a:r>
            <a:r>
              <a:rPr lang="en-US" i="1" dirty="0">
                <a:latin typeface="Times New Roman" charset="0"/>
                <a:ea typeface="Times New Roman"/>
              </a:rPr>
              <a:t> ←</a:t>
            </a:r>
            <a:r>
              <a:rPr lang="el-GR" dirty="0"/>
              <a:t> </a:t>
            </a:r>
            <a:r>
              <a:rPr lang="el-GR" dirty="0" err="1"/>
              <a:t>argmin</a:t>
            </a:r>
            <a:r>
              <a:rPr lang="en-US" i="1" baseline="-25000" dirty="0" err="1">
                <a:latin typeface="Times New Roman" charset="0"/>
                <a:ea typeface="Times New Roman"/>
                <a:cs typeface="Times New Roman"/>
                <a:sym typeface="Symbol" charset="0"/>
              </a:rPr>
              <a:t>a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baseline="-25000" dirty="0" err="1"/>
              <a:t>Applicable</a:t>
            </a:r>
            <a:r>
              <a:rPr lang="en-US" baseline="-25000" dirty="0"/>
              <a:t>(</a:t>
            </a:r>
            <a:r>
              <a:rPr lang="en-US" i="1" baseline="-25000" dirty="0"/>
              <a:t>s</a:t>
            </a:r>
            <a:r>
              <a:rPr lang="en-US" baseline="-25000" dirty="0"/>
              <a:t>)</a:t>
            </a:r>
            <a:r>
              <a:rPr lang="en-US" i="1" baseline="-25000" dirty="0"/>
              <a:t> </a:t>
            </a:r>
            <a:r>
              <a:rPr lang="el-GR" i="1" dirty="0" err="1"/>
              <a:t>Q</a:t>
            </a:r>
            <a:r>
              <a:rPr lang="el-GR" baseline="30000" dirty="0" err="1"/>
              <a:t>π</a:t>
            </a:r>
            <a:r>
              <a:rPr lang="el-GR" dirty="0"/>
              <a:t>(</a:t>
            </a:r>
            <a:r>
              <a:rPr lang="el-GR" i="1" dirty="0" err="1"/>
              <a:t>s,a</a:t>
            </a:r>
            <a:r>
              <a:rPr lang="el-GR" dirty="0"/>
              <a:t>)</a:t>
            </a:r>
            <a:endParaRPr lang="en-US" dirty="0">
              <a:latin typeface="Times New Roman" charset="0"/>
              <a:cs typeface="Times New Roman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CF1C8-018F-2C44-A7D6-47C02986F9A3}"/>
              </a:ext>
            </a:extLst>
          </p:cNvPr>
          <p:cNvSpPr/>
          <p:nvPr/>
        </p:nvSpPr>
        <p:spPr>
          <a:xfrm>
            <a:off x="4548437" y="1278551"/>
            <a:ext cx="2666114" cy="369332"/>
          </a:xfrm>
          <a:prstGeom prst="rect">
            <a:avLst/>
          </a:prstGeom>
          <a:solidFill>
            <a:srgbClr val="CFFAA3"/>
          </a:solidFill>
          <a:ln>
            <a:solidFill>
              <a:schemeClr val="tx1"/>
            </a:solidFill>
          </a:ln>
        </p:spPr>
        <p:txBody>
          <a:bodyPr wrap="none" tIns="45720" bIns="45720">
            <a:spAutoFit/>
          </a:bodyPr>
          <a:lstStyle/>
          <a:p>
            <a:pPr eaLnBrk="1" hangingPunct="1"/>
            <a:r>
              <a:rPr lang="en-US" dirty="0">
                <a:latin typeface="Times New Roman" charset="0"/>
                <a:ea typeface="Times New Roman"/>
              </a:rPr>
              <a:t>|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| equations, |</a:t>
            </a:r>
            <a:r>
              <a:rPr lang="en-US" i="1" dirty="0">
                <a:latin typeface="Times New Roman" charset="0"/>
                <a:ea typeface="Times New Roman"/>
              </a:rPr>
              <a:t>S</a:t>
            </a:r>
            <a:r>
              <a:rPr lang="en-US" dirty="0">
                <a:latin typeface="Times New Roman" charset="0"/>
                <a:ea typeface="Times New Roman"/>
              </a:rPr>
              <a:t>| unknowns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A1CD75-1F65-544A-96CF-4F5338E97869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 flipH="1">
            <a:off x="3591608" y="1463217"/>
            <a:ext cx="95682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0FFFB6F-E157-1B49-9134-EA630E44B203}"/>
              </a:ext>
            </a:extLst>
          </p:cNvPr>
          <p:cNvSpPr/>
          <p:nvPr/>
        </p:nvSpPr>
        <p:spPr>
          <a:xfrm>
            <a:off x="1463823" y="2735325"/>
            <a:ext cx="2500352" cy="369332"/>
          </a:xfrm>
          <a:prstGeom prst="rect">
            <a:avLst/>
          </a:prstGeom>
          <a:solidFill>
            <a:srgbClr val="CFFAA3"/>
          </a:solidFill>
          <a:ln>
            <a:solidFill>
              <a:schemeClr val="tx1"/>
            </a:solidFill>
          </a:ln>
        </p:spPr>
        <p:txBody>
          <a:bodyPr wrap="square" bIns="45720">
            <a:spAutoFit/>
          </a:bodyPr>
          <a:lstStyle/>
          <a:p>
            <a:pPr eaLnBrk="1" hangingPunct="1"/>
            <a:r>
              <a:rPr lang="en-US" kern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Academy Engraved LET"/>
              </a:rPr>
              <a:t>E</a:t>
            </a:r>
            <a:r>
              <a:rPr lang="en-US" dirty="0">
                <a:latin typeface="Times New Roman" charset="0"/>
                <a:ea typeface="Times New Roman"/>
              </a:rPr>
              <a:t>[cost of using </a:t>
            </a:r>
            <a:r>
              <a:rPr lang="en-US" i="1" dirty="0">
                <a:latin typeface="Times New Roman" charset="0"/>
                <a:ea typeface="Times New Roman"/>
              </a:rPr>
              <a:t>a </a:t>
            </a:r>
            <a:r>
              <a:rPr lang="en-US" dirty="0">
                <a:latin typeface="Times New Roman" charset="0"/>
                <a:ea typeface="Times New Roman"/>
              </a:rPr>
              <a:t>then </a:t>
            </a:r>
            <a:r>
              <a:rPr lang="en-US" i="1" dirty="0">
                <a:latin typeface="Times New Roman" charset="0"/>
                <a:ea typeface="Times New Roman"/>
              </a:rPr>
              <a:t>π</a:t>
            </a:r>
            <a:r>
              <a:rPr lang="en-US" dirty="0">
                <a:latin typeface="Times New Roman" charset="0"/>
                <a:ea typeface="Times New Roman"/>
              </a:rPr>
              <a:t>]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2A4CF24-9762-B742-BB1C-CCE9126D0301}"/>
              </a:ext>
            </a:extLst>
          </p:cNvPr>
          <p:cNvCxnSpPr>
            <a:cxnSpLocks/>
            <a:stCxn id="34" idx="3"/>
          </p:cNvCxnSpPr>
          <p:nvPr/>
        </p:nvCxnSpPr>
        <p:spPr bwMode="auto">
          <a:xfrm flipV="1">
            <a:off x="3964175" y="2281413"/>
            <a:ext cx="152227" cy="638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62EBCED-92FA-304D-99DE-924425D04841}"/>
              </a:ext>
            </a:extLst>
          </p:cNvPr>
          <p:cNvGrpSpPr>
            <a:grpSpLocks noChangeAspect="1"/>
          </p:cNvGrpSpPr>
          <p:nvPr/>
        </p:nvGrpSpPr>
        <p:grpSpPr>
          <a:xfrm>
            <a:off x="68583" y="3772821"/>
            <a:ext cx="3971842" cy="2801532"/>
            <a:chOff x="-508205" y="1786971"/>
            <a:chExt cx="4672754" cy="3295920"/>
          </a:xfrm>
        </p:grpSpPr>
        <p:sp>
          <p:nvSpPr>
            <p:cNvPr id="129" name="Freeform 31">
              <a:extLst>
                <a:ext uri="{FF2B5EF4-FFF2-40B4-BE49-F238E27FC236}">
                  <a16:creationId xmlns:a16="http://schemas.microsoft.com/office/drawing/2014/main" id="{84F93C83-E971-8D4A-B273-131B06780F35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1648992" y="73724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0" name="Text Box 11">
              <a:extLst>
                <a:ext uri="{FF2B5EF4-FFF2-40B4-BE49-F238E27FC236}">
                  <a16:creationId xmlns:a16="http://schemas.microsoft.com/office/drawing/2014/main" id="{DD7DC2A7-D493-7645-9CC3-BD8D1298A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7613" y="4365973"/>
              <a:ext cx="876936" cy="579345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4996980B-06AA-5F4D-A587-B96FE69D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80" y="244058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2BA8B641-7278-5745-889A-E5CCEFA53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840" y="218407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B95784CE-A730-BE40-B21E-50DF75B8204A}"/>
                </a:ext>
              </a:extLst>
            </p:cNvPr>
            <p:cNvSpPr/>
            <p:nvPr/>
          </p:nvSpPr>
          <p:spPr bwMode="auto">
            <a:xfrm>
              <a:off x="2135136" y="234533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4" name="Freeform 40">
              <a:extLst>
                <a:ext uri="{FF2B5EF4-FFF2-40B4-BE49-F238E27FC236}">
                  <a16:creationId xmlns:a16="http://schemas.microsoft.com/office/drawing/2014/main" id="{CEB54FC7-79D4-DF40-895A-666FF49E3CE9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2874928" y="296054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D40D2BEC-2ABE-574C-9775-989B00C5CA1B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3264949" y="227470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BCFF85F4-2933-7E46-B0A8-08F47DD7E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96" y="277778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7" name="Oval 11">
              <a:extLst>
                <a:ext uri="{FF2B5EF4-FFF2-40B4-BE49-F238E27FC236}">
                  <a16:creationId xmlns:a16="http://schemas.microsoft.com/office/drawing/2014/main" id="{7F7183A6-8114-544D-B691-D841727E1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96" y="233027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8" name="Freeform 18">
              <a:extLst>
                <a:ext uri="{FF2B5EF4-FFF2-40B4-BE49-F238E27FC236}">
                  <a16:creationId xmlns:a16="http://schemas.microsoft.com/office/drawing/2014/main" id="{C04E74D7-6228-7246-A34C-685262238F15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74432" y="445209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9" name="Oval 11">
              <a:extLst>
                <a:ext uri="{FF2B5EF4-FFF2-40B4-BE49-F238E27FC236}">
                  <a16:creationId xmlns:a16="http://schemas.microsoft.com/office/drawing/2014/main" id="{DC19D1B3-8EDA-514F-9C10-BF1C5E918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021" y="186052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76F96F5C-5FA4-9044-A03A-26327FC15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783" y="205330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A4A8B736-A786-7E49-BF14-58CF9FCD8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752" y="329084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B6B2DEC0-CA69-F14B-AF92-AA55B2939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9" y="328288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6C8A8CBC-D342-C04A-8A10-B10FF29F2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171" y="421820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7F9F0B86-65CA-6C49-85D4-805891216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008" y="202332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5" name="Text Box 11">
              <a:extLst>
                <a:ext uri="{FF2B5EF4-FFF2-40B4-BE49-F238E27FC236}">
                  <a16:creationId xmlns:a16="http://schemas.microsoft.com/office/drawing/2014/main" id="{322AED46-223E-E843-9367-A4A3DCB1B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797" y="254016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6" name="Text Box 11">
              <a:extLst>
                <a:ext uri="{FF2B5EF4-FFF2-40B4-BE49-F238E27FC236}">
                  <a16:creationId xmlns:a16="http://schemas.microsoft.com/office/drawing/2014/main" id="{4CCCB75E-EE2E-B743-B90D-FEF31007B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619" y="4599983"/>
              <a:ext cx="343232" cy="3258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7" name="Text Box 11">
              <a:extLst>
                <a:ext uri="{FF2B5EF4-FFF2-40B4-BE49-F238E27FC236}">
                  <a16:creationId xmlns:a16="http://schemas.microsoft.com/office/drawing/2014/main" id="{F6F4EF5E-7F3E-0447-AA2C-D3DEBA1D8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44" y="4757010"/>
              <a:ext cx="343232" cy="3258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8" name="Oval 12">
              <a:extLst>
                <a:ext uri="{FF2B5EF4-FFF2-40B4-BE49-F238E27FC236}">
                  <a16:creationId xmlns:a16="http://schemas.microsoft.com/office/drawing/2014/main" id="{ED273EC3-789D-9745-B870-9B590CC82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96" y="414938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49" name="Text Box 13">
              <a:extLst>
                <a:ext uri="{FF2B5EF4-FFF2-40B4-BE49-F238E27FC236}">
                  <a16:creationId xmlns:a16="http://schemas.microsoft.com/office/drawing/2014/main" id="{B31CCC46-B0A0-C248-B7EA-9569267E9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08205" y="3954651"/>
              <a:ext cx="646860" cy="57934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AD88AF92-BFD2-3941-8D99-1DA7816F572C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70167" y="278475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51" name="Curved Connector 150">
              <a:extLst>
                <a:ext uri="{FF2B5EF4-FFF2-40B4-BE49-F238E27FC236}">
                  <a16:creationId xmlns:a16="http://schemas.microsoft.com/office/drawing/2014/main" id="{B45412AC-844C-3646-BCD5-2D1A18FFB250}"/>
                </a:ext>
              </a:extLst>
            </p:cNvPr>
            <p:cNvCxnSpPr>
              <a:stCxn id="148" idx="6"/>
              <a:endCxn id="148" idx="4"/>
            </p:cNvCxnSpPr>
            <p:nvPr/>
          </p:nvCxnSpPr>
          <p:spPr>
            <a:xfrm flipH="1">
              <a:off x="396596" y="437798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9525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Arc 151">
              <a:extLst>
                <a:ext uri="{FF2B5EF4-FFF2-40B4-BE49-F238E27FC236}">
                  <a16:creationId xmlns:a16="http://schemas.microsoft.com/office/drawing/2014/main" id="{C269432E-AE27-7445-9FCF-8939F640B78A}"/>
                </a:ext>
              </a:extLst>
            </p:cNvPr>
            <p:cNvSpPr/>
            <p:nvPr/>
          </p:nvSpPr>
          <p:spPr bwMode="auto">
            <a:xfrm rot="356928">
              <a:off x="633536" y="428227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3" name="Freeform 18">
              <a:extLst>
                <a:ext uri="{FF2B5EF4-FFF2-40B4-BE49-F238E27FC236}">
                  <a16:creationId xmlns:a16="http://schemas.microsoft.com/office/drawing/2014/main" id="{8D8FCFDC-83DE-B24E-85B8-CE4A7515CD83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610502" y="413913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4" name="Freeform 31">
              <a:extLst>
                <a:ext uri="{FF2B5EF4-FFF2-40B4-BE49-F238E27FC236}">
                  <a16:creationId xmlns:a16="http://schemas.microsoft.com/office/drawing/2014/main" id="{333EDD84-F9F4-9242-A0E5-6CC0DFF5D6E0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3267321" y="231266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5" name="Freeform 40">
              <a:extLst>
                <a:ext uri="{FF2B5EF4-FFF2-40B4-BE49-F238E27FC236}">
                  <a16:creationId xmlns:a16="http://schemas.microsoft.com/office/drawing/2014/main" id="{FDEEFC80-499B-AC4C-91B7-F5F8171B85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27328" y="289965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1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6" name="Oval 11">
              <a:extLst>
                <a:ext uri="{FF2B5EF4-FFF2-40B4-BE49-F238E27FC236}">
                  <a16:creationId xmlns:a16="http://schemas.microsoft.com/office/drawing/2014/main" id="{4717AA72-4B63-8946-9069-18AEB1415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904" y="249655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57" name="Oval 12">
              <a:extLst>
                <a:ext uri="{FF2B5EF4-FFF2-40B4-BE49-F238E27FC236}">
                  <a16:creationId xmlns:a16="http://schemas.microsoft.com/office/drawing/2014/main" id="{33F37BFE-A86F-8842-B1AE-EF2B8A2BF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212" y="425858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004409D1-EDB3-974F-AECD-B6304635A08A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1490650" y="1719107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987CF5A-EC39-6E49-BFB7-3F0C14057112}"/>
              </a:ext>
            </a:extLst>
          </p:cNvPr>
          <p:cNvGrpSpPr>
            <a:grpSpLocks noChangeAspect="1"/>
          </p:cNvGrpSpPr>
          <p:nvPr/>
        </p:nvGrpSpPr>
        <p:grpSpPr>
          <a:xfrm>
            <a:off x="4116402" y="3851384"/>
            <a:ext cx="3988236" cy="2722969"/>
            <a:chOff x="4173945" y="3090031"/>
            <a:chExt cx="4692040" cy="3203494"/>
          </a:xfrm>
        </p:grpSpPr>
        <p:sp>
          <p:nvSpPr>
            <p:cNvPr id="161" name="Freeform 31">
              <a:extLst>
                <a:ext uri="{FF2B5EF4-FFF2-40B4-BE49-F238E27FC236}">
                  <a16:creationId xmlns:a16="http://schemas.microsoft.com/office/drawing/2014/main" id="{44885019-DD30-9445-A994-1B0A5F47E4ED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6184069" y="3010767"/>
              <a:ext cx="455459" cy="226815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2" name="Freeform 31">
              <a:extLst>
                <a:ext uri="{FF2B5EF4-FFF2-40B4-BE49-F238E27FC236}">
                  <a16:creationId xmlns:a16="http://schemas.microsoft.com/office/drawing/2014/main" id="{6E89723B-C974-6345-88E6-A4D1590757E8}"/>
                </a:ext>
              </a:extLst>
            </p:cNvPr>
            <p:cNvSpPr>
              <a:spLocks/>
            </p:cNvSpPr>
            <p:nvPr/>
          </p:nvSpPr>
          <p:spPr bwMode="auto">
            <a:xfrm rot="4200000" flipH="1" flipV="1">
              <a:off x="6338477" y="2040305"/>
              <a:ext cx="774470" cy="2873922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3" name="Text Box 11">
              <a:extLst>
                <a:ext uri="{FF2B5EF4-FFF2-40B4-BE49-F238E27FC236}">
                  <a16:creationId xmlns:a16="http://schemas.microsoft.com/office/drawing/2014/main" id="{5E41EC5E-F75C-4D4E-872A-89E8BD13E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9048" y="5626248"/>
              <a:ext cx="876937" cy="579345"/>
            </a:xfrm>
            <a:prstGeom prst="rect">
              <a:avLst/>
            </a:prstGeom>
            <a:solidFill>
              <a:srgbClr val="DBF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  Goal: </a:t>
              </a:r>
              <a:br>
                <a:rPr lang="en-US" sz="1600" dirty="0">
                  <a:latin typeface="Calibri"/>
                  <a:ea typeface="Times New Roman"/>
                  <a:cs typeface="Times New Roman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i="1" baseline="-25000" dirty="0">
                  <a:latin typeface="Times New Roman" charset="0"/>
                  <a:ea typeface="Times New Roman"/>
                  <a:sym typeface="Symbol" charset="0"/>
                </a:rPr>
                <a:t>g</a:t>
              </a:r>
              <a:r>
                <a:rPr lang="en-US" sz="1600" dirty="0">
                  <a:latin typeface="Times New Roman" charset="0"/>
                  <a:ea typeface="Times New Roman"/>
                  <a:sym typeface="Symbol" charset="0"/>
                </a:rPr>
                <a:t>= {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d4</a:t>
              </a:r>
              <a:r>
                <a:rPr lang="en-US" sz="1600" dirty="0">
                  <a:latin typeface="Times New Roman"/>
                  <a:ea typeface="Times New Roman"/>
                  <a:cs typeface="Times New Roman"/>
                  <a:sym typeface="Symbol" charset="0"/>
                </a:rPr>
                <a:t>}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4" name="Freeform 37">
              <a:extLst>
                <a:ext uri="{FF2B5EF4-FFF2-40B4-BE49-F238E27FC236}">
                  <a16:creationId xmlns:a16="http://schemas.microsoft.com/office/drawing/2014/main" id="{92D1ADEE-1466-9641-888C-95EF60956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065" y="3743640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5" name="Freeform 38">
              <a:extLst>
                <a:ext uri="{FF2B5EF4-FFF2-40B4-BE49-F238E27FC236}">
                  <a16:creationId xmlns:a16="http://schemas.microsoft.com/office/drawing/2014/main" id="{43008FF7-BC61-8946-8562-4DEC734D6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7325" y="3487133"/>
              <a:ext cx="1804530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6" name="Arc 165">
              <a:extLst>
                <a:ext uri="{FF2B5EF4-FFF2-40B4-BE49-F238E27FC236}">
                  <a16:creationId xmlns:a16="http://schemas.microsoft.com/office/drawing/2014/main" id="{1014C219-7889-B84D-9B34-26526C711687}"/>
                </a:ext>
              </a:extLst>
            </p:cNvPr>
            <p:cNvSpPr/>
            <p:nvPr/>
          </p:nvSpPr>
          <p:spPr bwMode="auto">
            <a:xfrm>
              <a:off x="6824621" y="3648390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7" name="Freeform 40">
              <a:extLst>
                <a:ext uri="{FF2B5EF4-FFF2-40B4-BE49-F238E27FC236}">
                  <a16:creationId xmlns:a16="http://schemas.microsoft.com/office/drawing/2014/main" id="{D65C6C99-14A7-4846-BB3E-3661F543D63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7564413" y="426360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8" name="Freeform 31">
              <a:extLst>
                <a:ext uri="{FF2B5EF4-FFF2-40B4-BE49-F238E27FC236}">
                  <a16:creationId xmlns:a16="http://schemas.microsoft.com/office/drawing/2014/main" id="{EBF4BA80-61FD-BE45-8FC0-0C42B5403784}"/>
                </a:ext>
              </a:extLst>
            </p:cNvPr>
            <p:cNvSpPr>
              <a:spLocks/>
            </p:cNvSpPr>
            <p:nvPr/>
          </p:nvSpPr>
          <p:spPr bwMode="auto">
            <a:xfrm rot="462874" flipH="1" flipV="1">
              <a:off x="7954434" y="3577765"/>
              <a:ext cx="235969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8FA03401-7809-1646-87F6-D31363B3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981" y="4080840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0" name="Oval 11">
              <a:extLst>
                <a:ext uri="{FF2B5EF4-FFF2-40B4-BE49-F238E27FC236}">
                  <a16:creationId xmlns:a16="http://schemas.microsoft.com/office/drawing/2014/main" id="{EEE1DBC3-E8EE-0F43-9230-68DF79ACD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81" y="3633335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1" name="Freeform 18">
              <a:extLst>
                <a:ext uri="{FF2B5EF4-FFF2-40B4-BE49-F238E27FC236}">
                  <a16:creationId xmlns:a16="http://schemas.microsoft.com/office/drawing/2014/main" id="{34D842B9-2061-864F-BC3B-EFF15F2FA303}"/>
                </a:ext>
              </a:extLst>
            </p:cNvPr>
            <p:cNvSpPr>
              <a:spLocks/>
            </p:cNvSpPr>
            <p:nvPr/>
          </p:nvSpPr>
          <p:spPr bwMode="auto">
            <a:xfrm rot="297626" flipV="1">
              <a:off x="5263917" y="575515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2" name="Oval 11">
              <a:extLst>
                <a:ext uri="{FF2B5EF4-FFF2-40B4-BE49-F238E27FC236}">
                  <a16:creationId xmlns:a16="http://schemas.microsoft.com/office/drawing/2014/main" id="{C20D8C4D-3DF0-F54B-BF95-79D8EBAFD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506" y="3163582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73" name="Text Box 11">
              <a:extLst>
                <a:ext uri="{FF2B5EF4-FFF2-40B4-BE49-F238E27FC236}">
                  <a16:creationId xmlns:a16="http://schemas.microsoft.com/office/drawing/2014/main" id="{47A778DF-C12C-4A43-9311-32D03B291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3268" y="3356369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74" name="Text Box 11">
              <a:extLst>
                <a:ext uri="{FF2B5EF4-FFF2-40B4-BE49-F238E27FC236}">
                  <a16:creationId xmlns:a16="http://schemas.microsoft.com/office/drawing/2014/main" id="{5DDBA24A-3F96-1E4F-9A00-60369B6B7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2237" y="4593901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75" name="Text Box 11">
              <a:extLst>
                <a:ext uri="{FF2B5EF4-FFF2-40B4-BE49-F238E27FC236}">
                  <a16:creationId xmlns:a16="http://schemas.microsoft.com/office/drawing/2014/main" id="{80B4CEE5-4A43-3742-9A64-B12F6485D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634" y="4585949"/>
              <a:ext cx="6679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76" name="Text Box 11">
              <a:extLst>
                <a:ext uri="{FF2B5EF4-FFF2-40B4-BE49-F238E27FC236}">
                  <a16:creationId xmlns:a16="http://schemas.microsoft.com/office/drawing/2014/main" id="{49782130-5A37-ED49-8E0E-A3A951D13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0656" y="5521267"/>
              <a:ext cx="43393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77" name="Text Box 11">
              <a:extLst>
                <a:ext uri="{FF2B5EF4-FFF2-40B4-BE49-F238E27FC236}">
                  <a16:creationId xmlns:a16="http://schemas.microsoft.com/office/drawing/2014/main" id="{1BF349A8-F5AD-7341-B790-C0AB9F70B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493" y="3326387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78" name="Text Box 11">
              <a:extLst>
                <a:ext uri="{FF2B5EF4-FFF2-40B4-BE49-F238E27FC236}">
                  <a16:creationId xmlns:a16="http://schemas.microsoft.com/office/drawing/2014/main" id="{983B4698-D6C7-6E48-BC78-511CDEB55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1282" y="3843222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79" name="Text Box 11">
              <a:extLst>
                <a:ext uri="{FF2B5EF4-FFF2-40B4-BE49-F238E27FC236}">
                  <a16:creationId xmlns:a16="http://schemas.microsoft.com/office/drawing/2014/main" id="{A550D0D7-3E0E-F548-A471-DC70C81EF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957" y="5943895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80" name="Text Box 11">
              <a:extLst>
                <a:ext uri="{FF2B5EF4-FFF2-40B4-BE49-F238E27FC236}">
                  <a16:creationId xmlns:a16="http://schemas.microsoft.com/office/drawing/2014/main" id="{5CC32F34-C1E7-1840-A9DD-0554019A4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431" y="6016526"/>
              <a:ext cx="292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00B05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81" name="Oval 12">
              <a:extLst>
                <a:ext uri="{FF2B5EF4-FFF2-40B4-BE49-F238E27FC236}">
                  <a16:creationId xmlns:a16="http://schemas.microsoft.com/office/drawing/2014/main" id="{2AEB41B4-047B-EC4E-83F6-14533A863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7481" y="5452440"/>
              <a:ext cx="457200" cy="457200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82" name="Text Box 13">
              <a:extLst>
                <a:ext uri="{FF2B5EF4-FFF2-40B4-BE49-F238E27FC236}">
                  <a16:creationId xmlns:a16="http://schemas.microsoft.com/office/drawing/2014/main" id="{0C69F0D2-6D0A-A342-91BC-2EC36DB13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3945" y="5253369"/>
              <a:ext cx="646860" cy="579345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Start: </a:t>
              </a:r>
              <a:b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</a:b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s</a:t>
              </a:r>
              <a:r>
                <a:rPr lang="en-US" sz="1600" baseline="-25000" dirty="0">
                  <a:latin typeface="Times New Roman" charset="0"/>
                  <a:ea typeface="Times New Roman"/>
                  <a:sym typeface="Symbol" charset="0"/>
                </a:rPr>
                <a:t>0</a:t>
              </a:r>
              <a:r>
                <a:rPr lang="en-US" sz="1600" i="1" dirty="0">
                  <a:latin typeface="Times New Roman" charset="0"/>
                  <a:ea typeface="Times New Roman"/>
                  <a:sym typeface="Symbol" charset="0"/>
                </a:rPr>
                <a:t>= </a:t>
              </a:r>
              <a:r>
                <a:rPr lang="en-US" sz="1600" dirty="0">
                  <a:latin typeface="Calibri"/>
                  <a:ea typeface="Times New Roman"/>
                  <a:cs typeface="Calibri"/>
                  <a:sym typeface="Symbol" charset="0"/>
                </a:rPr>
                <a:t>d1</a:t>
              </a:r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3" name="Freeform 6">
              <a:extLst>
                <a:ext uri="{FF2B5EF4-FFF2-40B4-BE49-F238E27FC236}">
                  <a16:creationId xmlns:a16="http://schemas.microsoft.com/office/drawing/2014/main" id="{F95D4B26-452D-5E49-AF6E-07DD62CA9B6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159652" y="4087815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84" name="Curved Connector 183">
              <a:extLst>
                <a:ext uri="{FF2B5EF4-FFF2-40B4-BE49-F238E27FC236}">
                  <a16:creationId xmlns:a16="http://schemas.microsoft.com/office/drawing/2014/main" id="{6BEF9C9A-6C83-C448-A80E-EE0821DD09B0}"/>
                </a:ext>
              </a:extLst>
            </p:cNvPr>
            <p:cNvCxnSpPr>
              <a:cxnSpLocks/>
              <a:stCxn id="181" idx="6"/>
              <a:endCxn id="181" idx="4"/>
            </p:cNvCxnSpPr>
            <p:nvPr/>
          </p:nvCxnSpPr>
          <p:spPr>
            <a:xfrm flipH="1">
              <a:off x="5086081" y="568104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38100" cmpd="sng">
              <a:solidFill>
                <a:schemeClr val="accent2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Arc 184">
              <a:extLst>
                <a:ext uri="{FF2B5EF4-FFF2-40B4-BE49-F238E27FC236}">
                  <a16:creationId xmlns:a16="http://schemas.microsoft.com/office/drawing/2014/main" id="{88213AEF-F449-AC44-B30B-9E27E3E38DB8}"/>
                </a:ext>
              </a:extLst>
            </p:cNvPr>
            <p:cNvSpPr/>
            <p:nvPr/>
          </p:nvSpPr>
          <p:spPr bwMode="auto">
            <a:xfrm rot="356928">
              <a:off x="5323021" y="5585338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631BE39E-9095-E048-917B-82EF0D05C763}"/>
                </a:ext>
              </a:extLst>
            </p:cNvPr>
            <p:cNvSpPr>
              <a:spLocks/>
            </p:cNvSpPr>
            <p:nvPr/>
          </p:nvSpPr>
          <p:spPr bwMode="auto">
            <a:xfrm rot="11097626" flipV="1">
              <a:off x="5299987" y="5442191"/>
              <a:ext cx="2271945" cy="246051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7" name="Freeform 31">
              <a:extLst>
                <a:ext uri="{FF2B5EF4-FFF2-40B4-BE49-F238E27FC236}">
                  <a16:creationId xmlns:a16="http://schemas.microsoft.com/office/drawing/2014/main" id="{6418C5A4-EE88-7A4D-A8B1-2F795EE7462B}"/>
                </a:ext>
              </a:extLst>
            </p:cNvPr>
            <p:cNvSpPr>
              <a:spLocks/>
            </p:cNvSpPr>
            <p:nvPr/>
          </p:nvSpPr>
          <p:spPr bwMode="auto">
            <a:xfrm rot="11047278" flipH="1" flipV="1">
              <a:off x="7956806" y="3615723"/>
              <a:ext cx="538764" cy="212346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8" name="Freeform 40">
              <a:extLst>
                <a:ext uri="{FF2B5EF4-FFF2-40B4-BE49-F238E27FC236}">
                  <a16:creationId xmlns:a16="http://schemas.microsoft.com/office/drawing/2014/main" id="{232A8CE0-3FBA-4246-ADE8-59597E0DFF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716813" y="4202712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 cmpd="sng">
              <a:solidFill>
                <a:schemeClr val="accent2">
                  <a:lumMod val="50000"/>
                </a:schemeClr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89" name="Oval 11">
              <a:extLst>
                <a:ext uri="{FF2B5EF4-FFF2-40B4-BE49-F238E27FC236}">
                  <a16:creationId xmlns:a16="http://schemas.microsoft.com/office/drawing/2014/main" id="{B1EBBFAD-ADBC-7849-9352-181AA15DF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5389" y="3799613"/>
              <a:ext cx="457200" cy="457200"/>
            </a:xfrm>
            <a:prstGeom prst="ellipse">
              <a:avLst/>
            </a:prstGeom>
            <a:solidFill>
              <a:srgbClr val="FFFFFF"/>
            </a:solidFill>
            <a:ln w="38100" cmpd="sng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90" name="Oval 12">
              <a:extLst>
                <a:ext uri="{FF2B5EF4-FFF2-40B4-BE49-F238E27FC236}">
                  <a16:creationId xmlns:a16="http://schemas.microsoft.com/office/drawing/2014/main" id="{BF1EF731-FAA1-9C49-837E-E0C4E746B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5697" y="5561648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</p:grpSp>
      <p:sp>
        <p:nvSpPr>
          <p:cNvPr id="341" name="Rectangle 3">
            <a:extLst>
              <a:ext uri="{FF2B5EF4-FFF2-40B4-BE49-F238E27FC236}">
                <a16:creationId xmlns:a16="http://schemas.microsoft.com/office/drawing/2014/main" id="{DF67A40C-672F-B744-A678-50C5AD650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701" y="3600129"/>
            <a:ext cx="6552858" cy="4493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9250" lvl="1" indent="0">
              <a:buNone/>
            </a:pPr>
            <a:r>
              <a:rPr lang="en-US" kern="0" dirty="0">
                <a:latin typeface="Calibri" panose="020F0502020204030204" pitchFamily="34" charset="0"/>
                <a:ea typeface="Times New Roman"/>
              </a:rPr>
              <a:t>iteration 1                                                    iteration 2</a:t>
            </a:r>
          </a:p>
        </p:txBody>
      </p:sp>
      <p:sp>
        <p:nvSpPr>
          <p:cNvPr id="342" name="Down Arrow 341">
            <a:extLst>
              <a:ext uri="{FF2B5EF4-FFF2-40B4-BE49-F238E27FC236}">
                <a16:creationId xmlns:a16="http://schemas.microsoft.com/office/drawing/2014/main" id="{6BE8DB14-B9E5-CB4F-BEEB-434DC51C3362}"/>
              </a:ext>
            </a:extLst>
          </p:cNvPr>
          <p:cNvSpPr/>
          <p:nvPr/>
        </p:nvSpPr>
        <p:spPr>
          <a:xfrm rot="16200000">
            <a:off x="3995343" y="4685144"/>
            <a:ext cx="515432" cy="5179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Down Arrow 342">
            <a:extLst>
              <a:ext uri="{FF2B5EF4-FFF2-40B4-BE49-F238E27FC236}">
                <a16:creationId xmlns:a16="http://schemas.microsoft.com/office/drawing/2014/main" id="{3791AF47-1BD2-D74B-96EC-8DDDD1C0583C}"/>
              </a:ext>
            </a:extLst>
          </p:cNvPr>
          <p:cNvSpPr/>
          <p:nvPr/>
        </p:nvSpPr>
        <p:spPr>
          <a:xfrm rot="16200000">
            <a:off x="8036877" y="4685144"/>
            <a:ext cx="515432" cy="5179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95BAB2-E27A-EE00-D470-E1184F523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857" y="1365379"/>
            <a:ext cx="2762983" cy="638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Times New Roman" charset="0"/>
                <a:cs typeface="Times New Roman"/>
              </a:rPr>
              <a:t>Converges in a finite number of iterations</a:t>
            </a:r>
          </a:p>
        </p:txBody>
      </p:sp>
    </p:spTree>
    <p:extLst>
      <p:ext uri="{BB962C8B-B14F-4D97-AF65-F5344CB8AC3E}">
        <p14:creationId xmlns:p14="http://schemas.microsoft.com/office/powerpoint/2010/main" val="259799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/>
              </a:rPr>
              <a:t>Value Iteration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61469-2173-9546-B979-FA4B47B55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056" y="1152525"/>
            <a:ext cx="6085467" cy="5283200"/>
          </a:xfrm>
        </p:spPr>
        <p:txBody>
          <a:bodyPr/>
          <a:lstStyle/>
          <a:p>
            <a:pPr marL="347663" indent="-347663">
              <a:spcBef>
                <a:spcPts val="300"/>
              </a:spcBef>
            </a:pPr>
            <a:r>
              <a:rPr lang="en-US" sz="1800" i="1" dirty="0"/>
              <a:t>V</a:t>
            </a:r>
            <a:r>
              <a:rPr lang="en-US" sz="1800" baseline="-25000" dirty="0"/>
              <a:t>0</a:t>
            </a:r>
            <a:r>
              <a:rPr lang="en-US" sz="1800" dirty="0"/>
              <a:t>:  a heuristic function</a:t>
            </a:r>
          </a:p>
          <a:p>
            <a:pPr marL="1030288" lvl="2" indent="-347663">
              <a:spcBef>
                <a:spcPts val="300"/>
              </a:spcBef>
            </a:pPr>
            <a:r>
              <a:rPr lang="en-US" sz="1800" dirty="0">
                <a:cs typeface="Times New Roman"/>
              </a:rPr>
              <a:t>e.g., adapt an </a:t>
            </a:r>
            <a:r>
              <a:rPr lang="en-US" sz="1800" i="1" dirty="0">
                <a:cs typeface="Times New Roman"/>
              </a:rPr>
              <a:t>h</a:t>
            </a:r>
            <a:r>
              <a:rPr lang="en-US" sz="1800" dirty="0">
                <a:cs typeface="Times New Roman"/>
              </a:rPr>
              <a:t> heuristic from Chapter 2</a:t>
            </a:r>
            <a:endParaRPr lang="en-US" sz="1800" dirty="0"/>
          </a:p>
          <a:p>
            <a:pPr marL="688976" lvl="1" indent="-347663">
              <a:spcBef>
                <a:spcPts val="300"/>
              </a:spcBef>
            </a:pPr>
            <a:r>
              <a:rPr lang="en-US" sz="1800" i="1" dirty="0"/>
              <a:t>V</a:t>
            </a:r>
            <a:r>
              <a:rPr lang="en-US" sz="1800" baseline="-25000" dirty="0"/>
              <a:t>0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estimated cost of getting from </a:t>
            </a:r>
            <a:r>
              <a:rPr lang="en-US" sz="1800" i="1" dirty="0"/>
              <a:t>s</a:t>
            </a:r>
            <a:r>
              <a:rPr lang="en-US" sz="1800" dirty="0"/>
              <a:t> to </a:t>
            </a:r>
            <a:r>
              <a:rPr lang="en-US" sz="1800" i="1" dirty="0"/>
              <a:t>S</a:t>
            </a:r>
            <a:r>
              <a:rPr lang="en-US" sz="1800" i="1" baseline="-25000" dirty="0"/>
              <a:t>g</a:t>
            </a:r>
            <a:r>
              <a:rPr lang="en-US" sz="1800" dirty="0"/>
              <a:t> </a:t>
            </a:r>
            <a:endParaRPr lang="en-US" sz="1800" i="1" dirty="0"/>
          </a:p>
          <a:p>
            <a:pPr marL="688976" lvl="1" indent="-347663">
              <a:spcBef>
                <a:spcPts val="300"/>
              </a:spcBef>
            </a:pPr>
            <a:r>
              <a:rPr lang="en-US" sz="1800" dirty="0"/>
              <a:t>Require </a:t>
            </a:r>
            <a:r>
              <a:rPr lang="en-US" sz="1800" i="1" dirty="0"/>
              <a:t>V</a:t>
            </a:r>
            <a:r>
              <a:rPr lang="en-US" sz="1800" baseline="-25000" dirty="0"/>
              <a:t>0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0 for every </a:t>
            </a:r>
            <a:r>
              <a:rPr lang="en-US" sz="1800" i="1" dirty="0"/>
              <a:t>s</a:t>
            </a:r>
            <a:r>
              <a:rPr lang="en-US" sz="1800" dirty="0"/>
              <a:t>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dirty="0"/>
              <a:t> </a:t>
            </a:r>
            <a:r>
              <a:rPr lang="en-US" sz="1800" i="1" dirty="0"/>
              <a:t>S</a:t>
            </a:r>
            <a:r>
              <a:rPr lang="en-US" sz="1800" i="1" baseline="-25000" dirty="0"/>
              <a:t>g</a:t>
            </a:r>
            <a:br>
              <a:rPr lang="en-US" sz="1800" i="1" baseline="-25000" dirty="0"/>
            </a:br>
            <a:endParaRPr lang="en-US" sz="1800" i="1" dirty="0"/>
          </a:p>
          <a:p>
            <a:pPr indent="-285750"/>
            <a:r>
              <a:rPr lang="en-US" sz="1800" i="1" dirty="0">
                <a:cs typeface="Times New Roman"/>
              </a:rPr>
              <a:t>V</a:t>
            </a:r>
            <a:r>
              <a:rPr lang="en-US" sz="1800" dirty="0">
                <a:cs typeface="Times New Roman"/>
              </a:rPr>
              <a:t> and π are global arrays</a:t>
            </a:r>
            <a:endParaRPr lang="en-US" sz="1800" i="1" dirty="0">
              <a:cs typeface="Times New Roman"/>
            </a:endParaRPr>
          </a:p>
          <a:p>
            <a:pPr indent="-285750"/>
            <a:r>
              <a:rPr lang="en-US" sz="1800" dirty="0">
                <a:cs typeface="Times New Roman"/>
              </a:rPr>
              <a:t>Initially </a:t>
            </a:r>
            <a:r>
              <a:rPr lang="en-US" sz="1800" i="1" dirty="0"/>
              <a:t>V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= </a:t>
            </a:r>
            <a:r>
              <a:rPr lang="en-US" sz="1800" i="1" dirty="0"/>
              <a:t>V</a:t>
            </a:r>
            <a:r>
              <a:rPr lang="en-US" sz="1800" baseline="-25000" dirty="0"/>
              <a:t>0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) ∀</a:t>
            </a:r>
            <a:r>
              <a:rPr lang="en-US" sz="1800" i="1" dirty="0"/>
              <a:t>s</a:t>
            </a:r>
            <a:endParaRPr lang="en-US" sz="1800" dirty="0">
              <a:cs typeface="Times New Roman"/>
            </a:endParaRPr>
          </a:p>
          <a:p>
            <a:pPr indent="-285750"/>
            <a:r>
              <a:rPr lang="en-US" sz="1800" dirty="0">
                <a:cs typeface="Times New Roman"/>
              </a:rPr>
              <a:t>In each iteration, </a:t>
            </a:r>
            <a:r>
              <a:rPr lang="en-US" sz="1800" i="1" dirty="0">
                <a:cs typeface="Times New Roman"/>
              </a:rPr>
              <a:t>V</a:t>
            </a:r>
            <a:r>
              <a:rPr lang="en-US" sz="1800" dirty="0">
                <a:cs typeface="Times New Roman"/>
              </a:rPr>
              <a:t> ← improved estimate</a:t>
            </a:r>
            <a:endParaRPr lang="en-US" sz="1800" baseline="-25000" dirty="0">
              <a:cs typeface="Times New Roman"/>
            </a:endParaRPr>
          </a:p>
          <a:p>
            <a:pPr indent="-285750"/>
            <a:r>
              <a:rPr lang="en-US" sz="1800" i="1" dirty="0">
                <a:cs typeface="Times New Roman"/>
              </a:rPr>
              <a:t>approximate fixed point</a:t>
            </a:r>
            <a:r>
              <a:rPr lang="en-US" sz="1800" dirty="0">
                <a:cs typeface="Times New Roman"/>
              </a:rPr>
              <a:t>: </a:t>
            </a:r>
            <a:r>
              <a:rPr lang="en-US" sz="1800" i="1" dirty="0">
                <a:cs typeface="Times New Roman"/>
              </a:rPr>
              <a:t>V</a:t>
            </a:r>
            <a:r>
              <a:rPr lang="en-US" sz="1800" dirty="0">
                <a:cs typeface="Times New Roman"/>
              </a:rPr>
              <a:t> stops changing very much</a:t>
            </a:r>
            <a:endParaRPr lang="en-US" sz="1800" i="1" dirty="0">
              <a:cs typeface="Times New Roman"/>
            </a:endParaRPr>
          </a:p>
          <a:p>
            <a:pPr lvl="1" indent="-285750"/>
            <a:r>
              <a:rPr lang="en-US" sz="1800" kern="0" dirty="0"/>
              <a:t>usually when the </a:t>
            </a:r>
            <a:r>
              <a:rPr lang="en-US" sz="1800" i="1" kern="0" dirty="0"/>
              <a:t>residual</a:t>
            </a:r>
            <a:r>
              <a:rPr lang="en-US" sz="1800" kern="0" dirty="0"/>
              <a:t> (max change to </a:t>
            </a:r>
            <a:r>
              <a:rPr lang="en-US" sz="1800" i="1" kern="0" dirty="0"/>
              <a:t>V</a:t>
            </a:r>
            <a:r>
              <a:rPr lang="en-US" sz="1800" kern="0" dirty="0"/>
              <a:t>) is ≤ </a:t>
            </a:r>
            <a:r>
              <a:rPr lang="en-US" sz="1800" i="1" kern="0" dirty="0"/>
              <a:t>η</a:t>
            </a:r>
            <a:endParaRPr lang="en-US" sz="1800" kern="0" dirty="0"/>
          </a:p>
          <a:p>
            <a:pPr lvl="1" indent="-285750"/>
            <a:r>
              <a:rPr lang="en-US" sz="1800" dirty="0">
                <a:cs typeface="Times New Roman"/>
              </a:rPr>
              <a:t>The book gives several other possibilities </a:t>
            </a:r>
            <a:br>
              <a:rPr lang="en-US" sz="1800" baseline="-25000" dirty="0">
                <a:cs typeface="Times New Roman"/>
              </a:rPr>
            </a:br>
            <a:endParaRPr lang="en-US" sz="1800" baseline="-25000" dirty="0">
              <a:cs typeface="Times New Roman"/>
            </a:endParaRPr>
          </a:p>
          <a:p>
            <a:pPr indent="-285750"/>
            <a:r>
              <a:rPr lang="en-US" sz="1800" i="1" dirty="0">
                <a:latin typeface="Times New Roman" panose="02020603050405020304" pitchFamily="18" charset="0"/>
                <a:cs typeface="Times New Roman"/>
              </a:rPr>
              <a:t>V </a:t>
            </a:r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doesn’t depend on π</a:t>
            </a:r>
          </a:p>
          <a:p>
            <a:pPr lvl="1" indent="-285750"/>
            <a:r>
              <a:rPr lang="en-US" sz="1800" dirty="0">
                <a:latin typeface="Times New Roman" panose="02020603050405020304" pitchFamily="18" charset="0"/>
                <a:cs typeface="Times New Roman"/>
              </a:rPr>
              <a:t>Could wait and compute π at the very end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E573EE0-1E84-5D74-86E3-A070B0098A36}"/>
              </a:ext>
            </a:extLst>
          </p:cNvPr>
          <p:cNvSpPr txBox="1">
            <a:spLocks/>
          </p:cNvSpPr>
          <p:nvPr/>
        </p:nvSpPr>
        <p:spPr bwMode="auto">
          <a:xfrm>
            <a:off x="206477" y="836514"/>
            <a:ext cx="5045747" cy="33563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stem Font Regular"/>
              <a:buChar char="▸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VI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kern="0" dirty="0">
                <a:latin typeface="Times New Roman" charset="0"/>
                <a:cs typeface="Times New Roman"/>
                <a:sym typeface="Symbol" charset="0"/>
              </a:rPr>
              <a:t></a:t>
            </a:r>
            <a:r>
              <a:rPr lang="en-US" sz="1800" kern="0" dirty="0">
                <a:latin typeface="Times New Roman" charset="0"/>
                <a:cs typeface="Times New Roman"/>
              </a:rPr>
              <a:t>,</a:t>
            </a:r>
            <a:r>
              <a:rPr lang="en-US" sz="1800" i="1" kern="0" dirty="0">
                <a:latin typeface="Times New Roman" charset="0"/>
                <a:cs typeface="Times New Roman"/>
              </a:rPr>
              <a:t> S</a:t>
            </a:r>
            <a:r>
              <a:rPr lang="en-US" sz="1800" i="1" kern="0" baseline="-25000" dirty="0">
                <a:latin typeface="Times New Roman" charset="0"/>
                <a:cs typeface="Times New Roman"/>
              </a:rPr>
              <a:t>g</a:t>
            </a:r>
            <a:r>
              <a:rPr lang="en-US" sz="1800" i="1" kern="0" dirty="0">
                <a:cs typeface="Times New Roman"/>
              </a:rPr>
              <a:t>,V</a:t>
            </a:r>
            <a:r>
              <a:rPr lang="en-US" sz="1800" kern="0" baseline="-25000" dirty="0">
                <a:cs typeface="Times New Roman"/>
              </a:rPr>
              <a:t>0</a:t>
            </a:r>
            <a:r>
              <a:rPr lang="en-US" sz="1800" kern="0" dirty="0"/>
              <a:t>)	</a:t>
            </a:r>
            <a:endParaRPr lang="en-US" sz="1800" kern="0" dirty="0">
              <a:latin typeface="Calibri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cs typeface="Times New Roman"/>
              </a:rPr>
              <a:t>V </a:t>
            </a:r>
            <a:r>
              <a:rPr lang="en-US" sz="1800" kern="0" dirty="0"/>
              <a:t>←</a:t>
            </a:r>
            <a:r>
              <a:rPr lang="en-US" sz="1800" i="1" kern="0" dirty="0">
                <a:cs typeface="Times New Roman"/>
              </a:rPr>
              <a:t> V</a:t>
            </a:r>
            <a:r>
              <a:rPr lang="en-US" sz="1800" kern="0" baseline="-25000" dirty="0">
                <a:cs typeface="Times New Roman"/>
              </a:rPr>
              <a:t>0</a:t>
            </a:r>
            <a:endParaRPr lang="en-US" sz="1800" kern="0" dirty="0">
              <a:cs typeface="Times New Roman"/>
            </a:endParaRPr>
          </a:p>
          <a:p>
            <a:pPr marL="236538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cs typeface="Times New Roman"/>
              </a:rPr>
              <a:t>until </a:t>
            </a:r>
            <a:r>
              <a:rPr lang="en-US" sz="1800" kern="0" dirty="0">
                <a:latin typeface="Times New Roman" charset="0"/>
                <a:cs typeface="Times New Roman"/>
              </a:rPr>
              <a:t>reaching an approximate fixed point </a:t>
            </a:r>
            <a:r>
              <a:rPr lang="en-US" sz="1800" b="1" kern="0" dirty="0">
                <a:latin typeface="Times New Roman" charset="0"/>
                <a:cs typeface="Times New Roman"/>
              </a:rPr>
              <a:t>do</a:t>
            </a:r>
          </a:p>
          <a:p>
            <a:pPr marL="452438" lvl="2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each </a:t>
            </a:r>
            <a:r>
              <a:rPr lang="en-US" sz="1800" i="1" kern="0" dirty="0">
                <a:latin typeface="Times New Roman" charset="0"/>
                <a:ea typeface="Times New Roman"/>
              </a:rPr>
              <a:t>s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∖</a:t>
            </a:r>
            <a:r>
              <a:rPr lang="en-US" sz="1800" kern="0" baseline="-25000" dirty="0"/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g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b="1" kern="0" dirty="0">
                <a:latin typeface="Times New Roman" charset="0"/>
                <a:ea typeface="Times New Roman"/>
              </a:rPr>
              <a:t>do</a:t>
            </a:r>
            <a:endParaRPr lang="en-US" sz="1800" kern="0" baseline="-25000" dirty="0">
              <a:latin typeface="Times New Roman" charset="0"/>
              <a:ea typeface="Times New Roman"/>
            </a:endParaRPr>
          </a:p>
          <a:p>
            <a:pPr marL="800101" lvl="3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endParaRPr lang="en-US" sz="1800" i="1" kern="0" baseline="-25000" dirty="0">
              <a:latin typeface="Times New Roman" charset="0"/>
              <a:ea typeface="Times New Roman"/>
            </a:endParaRPr>
          </a:p>
          <a:p>
            <a:pPr marL="6349" indent="0">
              <a:spcBef>
                <a:spcPts val="200"/>
              </a:spcBef>
              <a:buFont typeface="System Font Regular"/>
              <a:buNone/>
            </a:pPr>
            <a:r>
              <a:rPr lang="en-US" sz="1800" kern="0" dirty="0">
                <a:latin typeface="Calibri"/>
              </a:rPr>
              <a:t>Bellman-Update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b="1" kern="0" dirty="0">
                <a:latin typeface="Times New Roman" charset="0"/>
                <a:ea typeface="Times New Roman"/>
              </a:rPr>
              <a:t>for every </a:t>
            </a:r>
            <a:r>
              <a:rPr lang="en-US" sz="1800" i="1" kern="0" dirty="0">
                <a:latin typeface="Times New Roman" charset="0"/>
                <a:ea typeface="Times New Roman"/>
              </a:rPr>
              <a:t>a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  <a:sym typeface="Symbol" charset="0"/>
              </a:rPr>
              <a:t> 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Applicable(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 </a:t>
            </a:r>
            <a:r>
              <a:rPr lang="en-US" sz="1800" b="1" kern="0" dirty="0">
                <a:latin typeface="Times New Roman" charset="0"/>
                <a:ea typeface="Times New Roman"/>
                <a:cs typeface="Times New Roman"/>
              </a:rPr>
              <a:t>do</a:t>
            </a:r>
            <a:endParaRPr lang="en-US" sz="1800" b="1" kern="0" dirty="0">
              <a:latin typeface="Times New Roman" charset="0"/>
              <a:ea typeface="Times New Roman"/>
            </a:endParaRPr>
          </a:p>
          <a:p>
            <a:pPr marL="449263" lvl="2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</a:p>
          <a:p>
            <a:pPr marL="233363" lvl="1" indent="0">
              <a:spcBef>
                <a:spcPts val="200"/>
              </a:spcBef>
              <a:buFont typeface="System Font Regular"/>
              <a:buNone/>
            </a:pPr>
            <a:r>
              <a:rPr lang="en-US" sz="1800" i="1" kern="0" dirty="0">
                <a:latin typeface="Times New Roman" charset="0"/>
                <a:ea typeface="Times New Roman"/>
              </a:rPr>
              <a:t>π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←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argmin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</a:t>
            </a:r>
            <a:r>
              <a:rPr lang="en-US" sz="1800" kern="0" baseline="-25000" dirty="0">
                <a:latin typeface="Times New Roman" charset="0"/>
                <a:ea typeface="Times New Roman"/>
                <a:cs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4AECA95-2D4F-96F3-8AA2-DDDB7A3EE3AF}"/>
              </a:ext>
            </a:extLst>
          </p:cNvPr>
          <p:cNvSpPr>
            <a:spLocks/>
          </p:cNvSpPr>
          <p:nvPr/>
        </p:nvSpPr>
        <p:spPr bwMode="auto">
          <a:xfrm rot="4200000" flipH="1" flipV="1">
            <a:off x="2749783" y="657170"/>
            <a:ext cx="213177" cy="1235470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74773496-36E0-0869-5AE6-4F57AEFC78E9}"/>
              </a:ext>
            </a:extLst>
          </p:cNvPr>
          <p:cNvSpPr txBox="1">
            <a:spLocks/>
          </p:cNvSpPr>
          <p:nvPr/>
        </p:nvSpPr>
        <p:spPr>
          <a:xfrm>
            <a:off x="3223846" y="964768"/>
            <a:ext cx="13263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49" indent="0">
              <a:buFont typeface="System Font Regular"/>
              <a:buNone/>
            </a:pPr>
            <a:r>
              <a:rPr lang="en-US" sz="1800" i="1" kern="0" dirty="0">
                <a:latin typeface="Times New Roman" panose="02020603050405020304" pitchFamily="18" charset="0"/>
              </a:rPr>
              <a:t>residual </a:t>
            </a:r>
            <a:r>
              <a:rPr lang="en-US" sz="1800" kern="0" dirty="0">
                <a:latin typeface="Times New Roman" panose="02020603050405020304" pitchFamily="18" charset="0"/>
              </a:rPr>
              <a:t>≤ </a:t>
            </a:r>
            <a:r>
              <a:rPr lang="en-US" sz="1800" i="1" kern="0" dirty="0">
                <a:latin typeface="Times New Roman" panose="02020603050405020304" pitchFamily="18" charset="0"/>
              </a:rPr>
              <a:t>η</a:t>
            </a:r>
            <a:endParaRPr lang="en-US" sz="18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73051"/>
      </p:ext>
    </p:extLst>
  </p:cSld>
  <p:clrMapOvr>
    <a:masterClrMapping/>
  </p:clrMapOvr>
</p:sld>
</file>

<file path=ppt/theme/theme1.xml><?xml version="1.0" encoding="utf-8"?>
<a:theme xmlns:a="http://schemas.openxmlformats.org/drawingml/2006/main" name="11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157F1A-1AA9-4B39-91E6-31D09EBF88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B3F3AC-5AB8-4F8A-8F98-D391101DEF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43090</TotalTime>
  <Pages>32</Pages>
  <Words>13474</Words>
  <Application>Microsoft Macintosh PowerPoint</Application>
  <PresentationFormat>Widescreen</PresentationFormat>
  <Paragraphs>1906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Calibri</vt:lpstr>
      <vt:lpstr>Cambria Math</vt:lpstr>
      <vt:lpstr>Symbol</vt:lpstr>
      <vt:lpstr>System Font Regular</vt:lpstr>
      <vt:lpstr>Times</vt:lpstr>
      <vt:lpstr>Times New Roman</vt:lpstr>
      <vt:lpstr>Zapf Dingbats</vt:lpstr>
      <vt:lpstr>11_Nau - reasoning about adversaries</vt:lpstr>
      <vt:lpstr>Chapter 9  Planning with Probabilistic Models</vt:lpstr>
      <vt:lpstr>Introduction</vt:lpstr>
      <vt:lpstr>Planning and Acting</vt:lpstr>
      <vt:lpstr>Planning and Acting</vt:lpstr>
      <vt:lpstr>Planning and Acting</vt:lpstr>
      <vt:lpstr>Cost to Go</vt:lpstr>
      <vt:lpstr>Example</vt:lpstr>
      <vt:lpstr>Policy Iteration</vt:lpstr>
      <vt:lpstr>Value Iteration</vt:lpstr>
      <vt:lpstr>Iteration 1</vt:lpstr>
      <vt:lpstr>Iteration 2</vt:lpstr>
      <vt:lpstr>Iteration 3</vt:lpstr>
      <vt:lpstr>Iteration 4</vt:lpstr>
      <vt:lpstr>Iteration 1, with a better V0</vt:lpstr>
      <vt:lpstr>Iteration 2</vt:lpstr>
      <vt:lpstr>Discussion</vt:lpstr>
      <vt:lpstr>Digression: A* Search as Value Iteration</vt:lpstr>
      <vt:lpstr>Digression: A* Search as Value Iteration</vt:lpstr>
      <vt:lpstr>Digression: A* Search as Value Iteration</vt:lpstr>
      <vt:lpstr>AO* (Basic Idea)</vt:lpstr>
      <vt:lpstr>AO* (Basic Idea)</vt:lpstr>
      <vt:lpstr>AO*</vt:lpstr>
      <vt:lpstr>AO* Example</vt:lpstr>
      <vt:lpstr>Iteration 1</vt:lpstr>
      <vt:lpstr>Iteration 2</vt:lpstr>
      <vt:lpstr>Iteration 3</vt:lpstr>
      <vt:lpstr>Iteration 4</vt:lpstr>
      <vt:lpstr>Heuristics through Determinization</vt:lpstr>
      <vt:lpstr>Heuristics through Determinization</vt:lpstr>
      <vt:lpstr>Heuristics through Determinization</vt:lpstr>
      <vt:lpstr>Example</vt:lpstr>
      <vt:lpstr>Iteration 1</vt:lpstr>
      <vt:lpstr>Iterations 2, 3</vt:lpstr>
      <vt:lpstr>LAO* (Basic Idea)</vt:lpstr>
      <vt:lpstr>LAO* (Basic Idea)</vt:lpstr>
      <vt:lpstr>LAO*</vt:lpstr>
      <vt:lpstr>Example 1</vt:lpstr>
      <vt:lpstr>Example 2</vt:lpstr>
      <vt:lpstr>Example 2 continued</vt:lpstr>
      <vt:lpstr>Dead Ends</vt:lpstr>
      <vt:lpstr>Digression: Monte Carlo rollouts</vt:lpstr>
      <vt:lpstr>UCB (Upper Confidence Bound) Algorithm</vt:lpstr>
      <vt:lpstr>UCB (Upper Confidence Bound) Algorithm</vt:lpstr>
      <vt:lpstr>Monte Carlo Tree Search</vt:lpstr>
      <vt:lpstr>UCT Algorithm</vt:lpstr>
      <vt:lpstr>UCT Algorithm</vt:lpstr>
      <vt:lpstr>Using UCT Offline</vt:lpstr>
      <vt:lpstr>Using UCT Online</vt:lpstr>
      <vt:lpstr>Using UCT Online</vt:lpstr>
      <vt:lpstr>Using UCT with a Simulator</vt:lpstr>
      <vt:lpstr>Using UCT for Exploration</vt:lpstr>
      <vt:lpstr>UCT in Two-Player Games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Chapter 9</dc:title>
  <dc:subject/>
  <dc:creator>Dana Nau</dc:creator>
  <cp:keywords/>
  <dc:description/>
  <cp:lastModifiedBy>Dana Nau</cp:lastModifiedBy>
  <cp:revision>3682</cp:revision>
  <cp:lastPrinted>2023-03-31T14:14:51Z</cp:lastPrinted>
  <dcterms:created xsi:type="dcterms:W3CDTF">2009-09-30T15:56:59Z</dcterms:created>
  <dcterms:modified xsi:type="dcterms:W3CDTF">2025-03-08T04:06:59Z</dcterms:modified>
</cp:coreProperties>
</file>