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0" r:id="rId3"/>
  </p:sldMasterIdLst>
  <p:notesMasterIdLst>
    <p:notesMasterId r:id="rId12"/>
  </p:notesMasterIdLst>
  <p:handoutMasterIdLst>
    <p:handoutMasterId r:id="rId13"/>
  </p:handoutMasterIdLst>
  <p:sldIdLst>
    <p:sldId id="1033" r:id="rId4"/>
    <p:sldId id="1034" r:id="rId5"/>
    <p:sldId id="1041" r:id="rId6"/>
    <p:sldId id="1045" r:id="rId7"/>
    <p:sldId id="1042" r:id="rId8"/>
    <p:sldId id="1044" r:id="rId9"/>
    <p:sldId id="1043" r:id="rId10"/>
    <p:sldId id="1046" r:id="rId11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8612"/>
    <a:srgbClr val="13860F"/>
    <a:srgbClr val="CDFFCC"/>
    <a:srgbClr val="0195F3"/>
    <a:srgbClr val="0070C1"/>
    <a:srgbClr val="B0FFD8"/>
    <a:srgbClr val="0071C1"/>
    <a:srgbClr val="21985D"/>
    <a:srgbClr val="00B800"/>
    <a:srgbClr val="00B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 autoAdjust="0"/>
    <p:restoredTop sz="97193" autoAdjust="0"/>
  </p:normalViewPr>
  <p:slideViewPr>
    <p:cSldViewPr snapToGrid="0">
      <p:cViewPr varScale="1">
        <p:scale>
          <a:sx n="124" d="100"/>
          <a:sy n="124" d="100"/>
        </p:scale>
        <p:origin x="904" y="168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3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2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723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11:05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4E05A8F-EA03-F24E-4E73-B362D94B2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89590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55424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26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1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09740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14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Chapter 4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Learning with Deterministic Models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(brief summary)</a:t>
            </a:r>
            <a:endParaRPr lang="en-US" sz="2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numCol="1"/>
          <a:lstStyle/>
          <a:p>
            <a:pPr eaLnBrk="1" hangingPunct="1"/>
            <a:r>
              <a:rPr lang="en-US" sz="2300" dirty="0">
                <a:latin typeface="Times New Roman" charset="0"/>
              </a:rPr>
              <a:t>Dana S. Nau</a:t>
            </a:r>
            <a:endParaRPr lang="en-US" sz="2300" i="1" baseline="-25000" dirty="0">
              <a:latin typeface="Times New Roman" charset="0"/>
            </a:endParaRPr>
          </a:p>
          <a:p>
            <a:pPr eaLnBrk="1" hangingPunct="1"/>
            <a:r>
              <a:rPr lang="en-US" sz="2200" dirty="0">
                <a:latin typeface="Times New Roman" charset="0"/>
              </a:rPr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30732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2C26-525D-AD57-FD20-E0D2598A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and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3F5B-7434-6573-326D-4C340264E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04" y="1152525"/>
            <a:ext cx="10396695" cy="5283200"/>
          </a:xfrm>
        </p:spPr>
        <p:txBody>
          <a:bodyPr/>
          <a:lstStyle/>
          <a:p>
            <a:pPr marL="7937" indent="0">
              <a:buNone/>
            </a:pPr>
            <a:r>
              <a:rPr lang="en-US"/>
              <a:t>I’ll briefly summarize the following sections:</a:t>
            </a:r>
          </a:p>
          <a:p>
            <a:pPr marL="349250" lvl="1" indent="0">
              <a:buNone/>
            </a:pPr>
            <a:r>
              <a:rPr lang="en-US"/>
              <a:t>4.1  Learning Heuristics</a:t>
            </a:r>
          </a:p>
          <a:p>
            <a:pPr marL="349250" lvl="1" indent="0">
              <a:buNone/>
            </a:pPr>
            <a:r>
              <a:rPr lang="en-US"/>
              <a:t>4.2. Learning Action Specifications</a:t>
            </a:r>
          </a:p>
          <a:p>
            <a:pPr marL="349250" lvl="1" indent="0">
              <a:buNone/>
            </a:pPr>
            <a:r>
              <a:rPr lang="en-US"/>
              <a:t>	4.2.2 Online Action Learning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/>
              <a:t>Classical planning assumptions: </a:t>
            </a:r>
          </a:p>
          <a:p>
            <a:pPr lvl="2"/>
            <a:r>
              <a:rPr lang="en-US" dirty="0">
                <a:latin typeface="Times New Roman" charset="0"/>
                <a:sym typeface="Symbol" charset="0"/>
              </a:rPr>
              <a:t>Finite, static world, just one actor</a:t>
            </a:r>
          </a:p>
          <a:p>
            <a:pPr lvl="2"/>
            <a:r>
              <a:rPr lang="en-US" dirty="0">
                <a:latin typeface="Times New Roman" charset="0"/>
                <a:sym typeface="Symbol" charset="0"/>
              </a:rPr>
              <a:t>No concurrent actions, no explicit time</a:t>
            </a:r>
          </a:p>
          <a:p>
            <a:pPr lvl="2"/>
            <a:r>
              <a:rPr lang="en-US" dirty="0">
                <a:latin typeface="Times New Roman" charset="0"/>
                <a:sym typeface="Symbol" charset="0"/>
              </a:rPr>
              <a:t>Determinism, no uncertainty</a:t>
            </a:r>
          </a:p>
          <a:p>
            <a:pPr lvl="2"/>
            <a:r>
              <a:rPr lang="en-US" dirty="0">
                <a:latin typeface="Times New Roman" charset="0"/>
                <a:sym typeface="Symbol" charset="0"/>
              </a:rPr>
              <a:t>Sequence of states and actions </a:t>
            </a:r>
            <a:r>
              <a:rPr lang="fi-FI" dirty="0">
                <a:latin typeface="Times New Roman" charset="0"/>
                <a:sym typeface="Symbol" charset="0"/>
              </a:rPr>
              <a:t>⟨</a:t>
            </a:r>
            <a:r>
              <a:rPr lang="fi-FI" i="1" dirty="0">
                <a:latin typeface="Times New Roman" charset="0"/>
                <a:sym typeface="Symbol" charset="0"/>
              </a:rPr>
              <a:t>s</a:t>
            </a:r>
            <a:r>
              <a:rPr lang="fi-FI" baseline="-25000" dirty="0">
                <a:latin typeface="Times New Roman" charset="0"/>
                <a:sym typeface="Symbol" charset="0"/>
              </a:rPr>
              <a:t>0</a:t>
            </a:r>
            <a:r>
              <a:rPr lang="fi-FI" dirty="0">
                <a:latin typeface="Times New Roman" charset="0"/>
                <a:sym typeface="Symbol" charset="0"/>
              </a:rPr>
              <a:t>, </a:t>
            </a:r>
            <a:r>
              <a:rPr lang="fi-FI" i="1" dirty="0">
                <a:latin typeface="Times New Roman" charset="0"/>
                <a:sym typeface="Symbol" charset="0"/>
              </a:rPr>
              <a:t>a</a:t>
            </a:r>
            <a:r>
              <a:rPr lang="fi-FI" baseline="-25000" dirty="0">
                <a:latin typeface="Times New Roman" charset="0"/>
                <a:sym typeface="Symbol" charset="0"/>
              </a:rPr>
              <a:t>1</a:t>
            </a:r>
            <a:r>
              <a:rPr lang="fi-FI" dirty="0">
                <a:latin typeface="Times New Roman" charset="0"/>
                <a:sym typeface="Symbol" charset="0"/>
              </a:rPr>
              <a:t>, </a:t>
            </a:r>
            <a:r>
              <a:rPr lang="fi-FI" i="1" dirty="0">
                <a:latin typeface="Times New Roman" charset="0"/>
                <a:sym typeface="Symbol" charset="0"/>
              </a:rPr>
              <a:t>s</a:t>
            </a:r>
            <a:r>
              <a:rPr lang="fi-FI" baseline="-25000" dirty="0">
                <a:latin typeface="Times New Roman" charset="0"/>
                <a:sym typeface="Symbol" charset="0"/>
              </a:rPr>
              <a:t>1</a:t>
            </a:r>
            <a:r>
              <a:rPr lang="fi-FI" dirty="0">
                <a:latin typeface="Times New Roman" charset="0"/>
                <a:sym typeface="Symbol" charset="0"/>
              </a:rPr>
              <a:t>, </a:t>
            </a:r>
            <a:r>
              <a:rPr lang="fi-FI" i="1" dirty="0">
                <a:latin typeface="Times New Roman" charset="0"/>
                <a:sym typeface="Symbol" charset="0"/>
              </a:rPr>
              <a:t>a</a:t>
            </a:r>
            <a:r>
              <a:rPr lang="fi-FI" baseline="-25000" dirty="0">
                <a:latin typeface="Times New Roman" charset="0"/>
                <a:sym typeface="Symbol" charset="0"/>
              </a:rPr>
              <a:t>2</a:t>
            </a:r>
            <a:r>
              <a:rPr lang="fi-FI" dirty="0">
                <a:latin typeface="Times New Roman" charset="0"/>
                <a:sym typeface="Symbol" charset="0"/>
              </a:rPr>
              <a:t>, </a:t>
            </a:r>
            <a:r>
              <a:rPr lang="fi-FI" i="1" dirty="0">
                <a:latin typeface="Times New Roman" charset="0"/>
                <a:sym typeface="Symbol" charset="0"/>
              </a:rPr>
              <a:t>s</a:t>
            </a:r>
            <a:r>
              <a:rPr lang="fi-FI" baseline="-25000" dirty="0">
                <a:latin typeface="Times New Roman" charset="0"/>
                <a:sym typeface="Symbol" charset="0"/>
              </a:rPr>
              <a:t>2</a:t>
            </a:r>
            <a:r>
              <a:rPr lang="fi-FI" dirty="0">
                <a:latin typeface="Times New Roman" charset="0"/>
                <a:sym typeface="Symbol" charset="0"/>
              </a:rPr>
              <a:t>, …⟩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4ED9-3331-80C4-ADF0-B3ACEDCC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4.1. Learning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A03E-0FE1-7CAB-B93F-DF5F45B2AD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800">
                <a:effectLst/>
                <a:latin typeface="Calibri" panose="020F0502020204030204" pitchFamily="34" charset="0"/>
              </a:rPr>
              <a:t>LRTA</a:t>
            </a:r>
            <a:r>
              <a:rPr lang="en-US" sz="1800">
                <a:effectLst/>
                <a:latin typeface="Times New Roman" panose="02020603050405020304" pitchFamily="18" charset="0"/>
              </a:rPr>
              <a:t>*(</a:t>
            </a:r>
            <a:r>
              <a:rPr lang="el-GR" sz="1800">
                <a:effectLst/>
                <a:latin typeface="Times New Roman" panose="02020603050405020304" pitchFamily="18" charset="0"/>
              </a:rPr>
              <a:t>Σ,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 baseline="-25000">
                <a:effectLst/>
                <a:latin typeface="Times New Roman" panose="02020603050405020304" pitchFamily="18" charset="0"/>
              </a:rPr>
              <a:t>0</a:t>
            </a:r>
            <a:r>
              <a:rPr lang="el-GR" sz="1800">
                <a:effectLst/>
                <a:latin typeface="Times New Roman" panose="02020603050405020304" pitchFamily="18" charset="0"/>
              </a:rPr>
              <a:t>,</a:t>
            </a:r>
            <a:r>
              <a:rPr lang="en-US" sz="1800">
                <a:effectLst/>
                <a:latin typeface="Times New Roman" panose="02020603050405020304" pitchFamily="18" charset="0"/>
              </a:rPr>
              <a:t>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 i="1" baseline="-25000">
                <a:effectLst/>
                <a:latin typeface="Times New Roman" panose="02020603050405020304" pitchFamily="18" charset="0"/>
              </a:rPr>
              <a:t>g</a:t>
            </a:r>
            <a:r>
              <a:rPr lang="el-GR" sz="1800">
                <a:effectLst/>
                <a:latin typeface="Times New Roman" panose="02020603050405020304" pitchFamily="18" charset="0"/>
              </a:rPr>
              <a:t>,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h</a:t>
            </a:r>
            <a:r>
              <a:rPr lang="en-US" sz="1800" baseline="-25000">
                <a:effectLst/>
                <a:latin typeface="Times New Roman" panose="02020603050405020304" pitchFamily="18" charset="0"/>
              </a:rPr>
              <a:t>0</a:t>
            </a:r>
            <a:r>
              <a:rPr lang="en-US" sz="1800">
                <a:effectLst/>
                <a:latin typeface="Times New Roman" panose="02020603050405020304" pitchFamily="18" charset="0"/>
              </a:rPr>
              <a:t>)</a:t>
            </a:r>
          </a:p>
          <a:p>
            <a:pPr marL="341313" lvl="1" indent="0">
              <a:spcBef>
                <a:spcPts val="400"/>
              </a:spcBef>
              <a:buNone/>
              <a:tabLst>
                <a:tab pos="2109788" algn="l"/>
              </a:tabLst>
            </a:pPr>
            <a:r>
              <a:rPr lang="en-US" sz="1800" i="1">
                <a:latin typeface="Times New Roman" panose="02020603050405020304" pitchFamily="18" charset="0"/>
              </a:rPr>
              <a:t>s</a:t>
            </a:r>
            <a:r>
              <a:rPr lang="en-US" sz="1800">
                <a:latin typeface="Times New Roman" panose="02020603050405020304" pitchFamily="18" charset="0"/>
              </a:rPr>
              <a:t> ← </a:t>
            </a:r>
            <a:r>
              <a:rPr lang="en-US" sz="1800" i="1">
                <a:latin typeface="Times New Roman" panose="02020603050405020304" pitchFamily="18" charset="0"/>
              </a:rPr>
              <a:t>s</a:t>
            </a:r>
            <a:r>
              <a:rPr lang="en-US" sz="1800" baseline="-25000">
                <a:latin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</a:rPr>
              <a:t>;  π ← ⟨⟩	</a:t>
            </a:r>
            <a:r>
              <a:rPr lang="en-US" sz="1800">
                <a:effectLst/>
                <a:latin typeface="Times New Roman" panose="02020603050405020304" pitchFamily="18" charset="0"/>
              </a:rPr>
              <a:t>//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 initialize current state and plan</a:t>
            </a:r>
          </a:p>
          <a:p>
            <a:pPr marL="349250" lvl="1" indent="0">
              <a:spcBef>
                <a:spcPts val="400"/>
              </a:spcBef>
              <a:buNone/>
              <a:tabLst>
                <a:tab pos="3021013" algn="l"/>
              </a:tabLst>
            </a:pPr>
            <a:r>
              <a:rPr lang="en-US" sz="1800" i="1">
                <a:effectLst/>
                <a:latin typeface="Times New Roman" panose="02020603050405020304" pitchFamily="18" charset="0"/>
              </a:rPr>
              <a:t>h</a:t>
            </a:r>
            <a:r>
              <a:rPr lang="en-US" sz="1800"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>
                <a:effectLst/>
                <a:latin typeface="Times New Roman" panose="02020603050405020304" pitchFamily="18" charset="0"/>
              </a:rPr>
              <a:t>) ←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h</a:t>
            </a:r>
            <a:r>
              <a:rPr lang="en-US" sz="1800" baseline="-25000">
                <a:effectLst/>
                <a:latin typeface="Times New Roman" panose="02020603050405020304" pitchFamily="18" charset="0"/>
              </a:rPr>
              <a:t>0</a:t>
            </a:r>
            <a:r>
              <a:rPr lang="en-US" sz="1800"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>
                <a:effectLst/>
                <a:latin typeface="Times New Roman" panose="02020603050405020304" pitchFamily="18" charset="0"/>
              </a:rPr>
              <a:t>) for every </a:t>
            </a:r>
            <a:r>
              <a:rPr lang="en-US" sz="1800" i="1">
                <a:latin typeface="Times New Roman" panose="02020603050405020304" pitchFamily="18" charset="0"/>
              </a:rPr>
              <a:t>s</a:t>
            </a:r>
            <a:r>
              <a:rPr lang="en-US" sz="1800">
                <a:latin typeface="Times New Roman" panose="02020603050405020304" pitchFamily="18" charset="0"/>
              </a:rPr>
              <a:t>∈ </a:t>
            </a:r>
            <a:r>
              <a:rPr lang="en-US" sz="1800" i="1">
                <a:latin typeface="Times New Roman" panose="02020603050405020304" pitchFamily="18" charset="0"/>
              </a:rPr>
              <a:t>S	</a:t>
            </a:r>
            <a:r>
              <a:rPr lang="en-US" sz="1800">
                <a:effectLst/>
                <a:latin typeface="Times New Roman" panose="02020603050405020304" pitchFamily="18" charset="0"/>
              </a:rPr>
              <a:t>//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initialize the heuristic</a:t>
            </a:r>
            <a:endParaRPr lang="en-US" sz="1800" i="1">
              <a:latin typeface="Times New Roman" panose="02020603050405020304" pitchFamily="18" charset="0"/>
            </a:endParaRPr>
          </a:p>
          <a:p>
            <a:pPr marL="349250" lvl="1" indent="0">
              <a:spcBef>
                <a:spcPts val="400"/>
              </a:spcBef>
              <a:buNone/>
            </a:pPr>
            <a:r>
              <a:rPr lang="en-US" sz="1800" b="1">
                <a:effectLst/>
                <a:latin typeface="Times New Roman" panose="02020603050405020304" pitchFamily="18" charset="0"/>
              </a:rPr>
              <a:t>while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>
                <a:effectLst/>
                <a:latin typeface="Times New Roman" panose="02020603050405020304" pitchFamily="18" charset="0"/>
              </a:rPr>
              <a:t> ∉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 i="1" baseline="-25000">
                <a:effectLst/>
                <a:latin typeface="Times New Roman" panose="02020603050405020304" pitchFamily="18" charset="0"/>
              </a:rPr>
              <a:t>g</a:t>
            </a:r>
            <a:r>
              <a:rPr lang="en-US" sz="1800"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Times New Roman" panose="02020603050405020304" pitchFamily="18" charset="0"/>
              </a:rPr>
              <a:t>do </a:t>
            </a:r>
            <a:endParaRPr lang="en-US">
              <a:latin typeface="Times New Roman" panose="02020603050405020304" pitchFamily="18" charset="0"/>
            </a:endParaRPr>
          </a:p>
          <a:p>
            <a:pPr marL="690562" lvl="2" indent="0">
              <a:spcBef>
                <a:spcPts val="400"/>
              </a:spcBef>
              <a:buNone/>
            </a:pPr>
            <a:r>
              <a:rPr lang="en-US" sz="1800" b="1">
                <a:effectLst/>
                <a:latin typeface="Times New Roman" panose="02020603050405020304" pitchFamily="18" charset="0"/>
              </a:rPr>
              <a:t>for each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a</a:t>
            </a:r>
            <a:r>
              <a:rPr lang="en-US" sz="1800">
                <a:effectLst/>
                <a:latin typeface="Times New Roman" panose="02020603050405020304" pitchFamily="18" charset="0"/>
              </a:rPr>
              <a:t> in 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Applicable</a:t>
            </a:r>
            <a:r>
              <a:rPr lang="en-US" sz="1800"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s</a:t>
            </a:r>
            <a:r>
              <a:rPr lang="en-US" sz="1800">
                <a:effectLst/>
                <a:latin typeface="Times New Roman" panose="02020603050405020304" pitchFamily="18" charset="0"/>
              </a:rPr>
              <a:t>) </a:t>
            </a:r>
            <a:r>
              <a:rPr lang="en-US" sz="1800" b="1">
                <a:effectLst/>
                <a:latin typeface="Times New Roman" panose="02020603050405020304" pitchFamily="18" charset="0"/>
              </a:rPr>
              <a:t>do</a:t>
            </a:r>
          </a:p>
          <a:p>
            <a:pPr marL="1033463" lvl="3" indent="0">
              <a:spcBef>
                <a:spcPts val="400"/>
              </a:spcBef>
              <a:buNone/>
            </a:pPr>
            <a:r>
              <a:rPr lang="en-US" sz="1800" i="1">
                <a:latin typeface="Times New Roman" panose="02020603050405020304" pitchFamily="18" charset="0"/>
              </a:rPr>
              <a:t>Q</a:t>
            </a:r>
            <a:r>
              <a:rPr lang="en-US" sz="1800">
                <a:latin typeface="Times New Roman" panose="02020603050405020304" pitchFamily="18" charset="0"/>
              </a:rPr>
              <a:t>(</a:t>
            </a:r>
            <a:r>
              <a:rPr lang="en-US" sz="1800" i="1">
                <a:latin typeface="Times New Roman" panose="02020603050405020304" pitchFamily="18" charset="0"/>
              </a:rPr>
              <a:t>s,a</a:t>
            </a:r>
            <a:r>
              <a:rPr lang="en-US" sz="1800">
                <a:latin typeface="Times New Roman" panose="02020603050405020304" pitchFamily="18" charset="0"/>
              </a:rPr>
              <a:t>) ← cost(</a:t>
            </a:r>
            <a:r>
              <a:rPr lang="en-US" sz="1800" i="1">
                <a:latin typeface="Times New Roman" panose="02020603050405020304" pitchFamily="18" charset="0"/>
              </a:rPr>
              <a:t>s,a</a:t>
            </a:r>
            <a:r>
              <a:rPr lang="en-US" sz="1800">
                <a:latin typeface="Times New Roman" panose="02020603050405020304" pitchFamily="18" charset="0"/>
              </a:rPr>
              <a:t>) + </a:t>
            </a:r>
            <a:r>
              <a:rPr lang="en-US" sz="1800" i="1">
                <a:latin typeface="Times New Roman" panose="02020603050405020304" pitchFamily="18" charset="0"/>
              </a:rPr>
              <a:t>h</a:t>
            </a:r>
            <a:r>
              <a:rPr lang="en-US" sz="1800">
                <a:latin typeface="Times New Roman" panose="02020603050405020304" pitchFamily="18" charset="0"/>
              </a:rPr>
              <a:t>(γ(</a:t>
            </a:r>
            <a:r>
              <a:rPr lang="en-US" sz="1800" i="1">
                <a:latin typeface="Times New Roman" panose="02020603050405020304" pitchFamily="18" charset="0"/>
              </a:rPr>
              <a:t>s,a</a:t>
            </a:r>
            <a:r>
              <a:rPr lang="en-US" sz="1800">
                <a:latin typeface="Times New Roman" panose="02020603050405020304" pitchFamily="18" charset="0"/>
              </a:rPr>
              <a:t>))</a:t>
            </a:r>
            <a:r>
              <a:rPr lang="en-US" sz="1800" i="1">
                <a:effectLst/>
                <a:latin typeface="Times New Roman" panose="02020603050405020304" pitchFamily="18" charset="0"/>
              </a:rPr>
              <a:t> </a:t>
            </a:r>
          </a:p>
          <a:p>
            <a:pPr marL="690562" lvl="2" indent="0">
              <a:spcBef>
                <a:spcPts val="400"/>
              </a:spcBef>
              <a:buNone/>
            </a:pPr>
            <a:r>
              <a:rPr lang="en-US" sz="1800" i="1">
                <a:latin typeface="Times New Roman" panose="02020603050405020304" pitchFamily="18" charset="0"/>
              </a:rPr>
              <a:t>h</a:t>
            </a:r>
            <a:r>
              <a:rPr lang="en-US" sz="1800">
                <a:latin typeface="Times New Roman" panose="02020603050405020304" pitchFamily="18" charset="0"/>
              </a:rPr>
              <a:t>(</a:t>
            </a:r>
            <a:r>
              <a:rPr lang="en-US" sz="1800" i="1">
                <a:latin typeface="Times New Roman" panose="02020603050405020304" pitchFamily="18" charset="0"/>
              </a:rPr>
              <a:t>s</a:t>
            </a:r>
            <a:r>
              <a:rPr lang="en-US" sz="1800">
                <a:latin typeface="Times New Roman" panose="02020603050405020304" pitchFamily="18" charset="0"/>
              </a:rPr>
              <a:t>) ← min</a:t>
            </a:r>
            <a:r>
              <a:rPr lang="en-US" sz="1800" i="1" baseline="-25000">
                <a:latin typeface="Times New Roman" panose="02020603050405020304" pitchFamily="18" charset="0"/>
              </a:rPr>
              <a:t>a </a:t>
            </a:r>
            <a:r>
              <a:rPr lang="en-US" sz="1800" i="1">
                <a:latin typeface="Times New Roman" panose="02020603050405020304" pitchFamily="18" charset="0"/>
              </a:rPr>
              <a:t>Q</a:t>
            </a:r>
            <a:r>
              <a:rPr lang="en-US" sz="1800">
                <a:latin typeface="Times New Roman" panose="02020603050405020304" pitchFamily="18" charset="0"/>
              </a:rPr>
              <a:t>(</a:t>
            </a:r>
            <a:r>
              <a:rPr lang="en-US" sz="1800" i="1">
                <a:latin typeface="Times New Roman" panose="02020603050405020304" pitchFamily="18" charset="0"/>
              </a:rPr>
              <a:t>s,a</a:t>
            </a:r>
            <a:r>
              <a:rPr lang="en-US" sz="1800">
                <a:latin typeface="Times New Roman" panose="02020603050405020304" pitchFamily="18" charset="0"/>
              </a:rPr>
              <a:t>)</a:t>
            </a:r>
          </a:p>
          <a:p>
            <a:pPr marL="690562" lvl="2" indent="0">
              <a:spcBef>
                <a:spcPts val="400"/>
              </a:spcBef>
              <a:buNone/>
            </a:pPr>
            <a:r>
              <a:rPr lang="en-US" sz="1800" i="1">
                <a:latin typeface="Times New Roman" panose="02020603050405020304" pitchFamily="18" charset="0"/>
              </a:rPr>
              <a:t>a</a:t>
            </a:r>
            <a:r>
              <a:rPr lang="en-US" sz="1800">
                <a:latin typeface="Times New Roman" panose="02020603050405020304" pitchFamily="18" charset="0"/>
              </a:rPr>
              <a:t> ← argmin</a:t>
            </a:r>
            <a:r>
              <a:rPr lang="en-US" sz="1800" i="1" baseline="-25000">
                <a:latin typeface="Times New Roman" panose="02020603050405020304" pitchFamily="18" charset="0"/>
              </a:rPr>
              <a:t>a</a:t>
            </a: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1800" i="1">
                <a:latin typeface="Times New Roman" panose="02020603050405020304" pitchFamily="18" charset="0"/>
              </a:rPr>
              <a:t>Q</a:t>
            </a:r>
            <a:r>
              <a:rPr lang="en-US" sz="1800">
                <a:latin typeface="Times New Roman" panose="02020603050405020304" pitchFamily="18" charset="0"/>
              </a:rPr>
              <a:t>(</a:t>
            </a:r>
            <a:r>
              <a:rPr lang="en-US" sz="1800" i="1">
                <a:latin typeface="Times New Roman" panose="02020603050405020304" pitchFamily="18" charset="0"/>
              </a:rPr>
              <a:t>s,a</a:t>
            </a:r>
            <a:r>
              <a:rPr lang="en-US" sz="1800">
                <a:latin typeface="Times New Roman" panose="02020603050405020304" pitchFamily="18" charset="0"/>
              </a:rPr>
              <a:t>)</a:t>
            </a:r>
          </a:p>
          <a:p>
            <a:pPr marL="690562" lvl="2" indent="0">
              <a:spcBef>
                <a:spcPts val="400"/>
              </a:spcBef>
              <a:buNone/>
            </a:pPr>
            <a:r>
              <a:rPr lang="en-US" sz="1800" i="1">
                <a:latin typeface="Times New Roman" panose="02020603050405020304" pitchFamily="18" charset="0"/>
              </a:rPr>
              <a:t>π ← π · a</a:t>
            </a:r>
          </a:p>
          <a:p>
            <a:pPr marL="690562" lvl="2" indent="0">
              <a:spcBef>
                <a:spcPts val="400"/>
              </a:spcBef>
              <a:buNone/>
            </a:pPr>
            <a:r>
              <a:rPr lang="en-US" sz="1800" i="1">
                <a:latin typeface="Times New Roman" panose="02020603050405020304" pitchFamily="18" charset="0"/>
              </a:rPr>
              <a:t>s</a:t>
            </a:r>
            <a:r>
              <a:rPr lang="en-US" sz="1800">
                <a:latin typeface="Times New Roman" panose="02020603050405020304" pitchFamily="18" charset="0"/>
              </a:rPr>
              <a:t> ← γ(</a:t>
            </a:r>
            <a:r>
              <a:rPr lang="en-US" sz="1800" i="1">
                <a:latin typeface="Times New Roman" panose="02020603050405020304" pitchFamily="18" charset="0"/>
              </a:rPr>
              <a:t>s,a</a:t>
            </a:r>
            <a:r>
              <a:rPr lang="en-US" sz="1800">
                <a:latin typeface="Times New Roman" panose="02020603050405020304" pitchFamily="18" charset="0"/>
              </a:rPr>
              <a:t>)</a:t>
            </a:r>
          </a:p>
          <a:p>
            <a:pPr marL="690562" lvl="2" indent="0">
              <a:buNone/>
            </a:pPr>
            <a:endParaRPr lang="en-US" sz="1800" i="1">
              <a:latin typeface="Times New Roman" panose="02020603050405020304" pitchFamily="18" charset="0"/>
            </a:endParaRPr>
          </a:p>
          <a:p>
            <a:endParaRPr lang="en-US" sz="1800" i="1">
              <a:latin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EEE4D3-6725-77A3-923E-0EC6FDAC72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/>
              <a:t>Assume the domain is </a:t>
            </a:r>
            <a:r>
              <a:rPr lang="en-US" sz="1800" i="1"/>
              <a:t>safely explorable</a:t>
            </a:r>
            <a:endParaRPr lang="en-US" sz="1800"/>
          </a:p>
          <a:p>
            <a:pPr lvl="1"/>
            <a:r>
              <a:rPr lang="en-US" sz="1800"/>
              <a:t>At every state </a:t>
            </a:r>
            <a:r>
              <a:rPr lang="en-US" sz="1800" i="1"/>
              <a:t>s</a:t>
            </a:r>
            <a:r>
              <a:rPr lang="en-US" sz="1800"/>
              <a:t> there is a path to </a:t>
            </a:r>
            <a:r>
              <a:rPr lang="en-US" sz="1800" i="1"/>
              <a:t>S</a:t>
            </a:r>
            <a:r>
              <a:rPr lang="en-US" sz="1800" i="1" baseline="-25000"/>
              <a:t>g</a:t>
            </a:r>
            <a:endParaRPr lang="en-US" sz="1800" baseline="-25000"/>
          </a:p>
          <a:p>
            <a:r>
              <a:rPr lang="en-US" sz="1800"/>
              <a:t>In each state </a:t>
            </a:r>
            <a:r>
              <a:rPr lang="en-US" sz="1800" i="1"/>
              <a:t>s</a:t>
            </a:r>
            <a:r>
              <a:rPr lang="en-US" sz="1800"/>
              <a:t>, </a:t>
            </a:r>
            <a:r>
              <a:rPr lang="en-US" sz="1800" i="1"/>
              <a:t>Q</a:t>
            </a:r>
            <a:r>
              <a:rPr lang="en-US" sz="1800"/>
              <a:t>(</a:t>
            </a:r>
            <a:r>
              <a:rPr lang="en-US" sz="1800" i="1"/>
              <a:t>s,a</a:t>
            </a:r>
            <a:r>
              <a:rPr lang="en-US" sz="1800"/>
              <a:t>) is the estimated cost of getting to </a:t>
            </a:r>
            <a:r>
              <a:rPr lang="en-US" sz="1800" i="1"/>
              <a:t>S</a:t>
            </a:r>
            <a:r>
              <a:rPr lang="en-US" sz="1800" i="1" baseline="-25000"/>
              <a:t>g</a:t>
            </a:r>
            <a:r>
              <a:rPr lang="en-US" sz="1800"/>
              <a:t> if we start with action </a:t>
            </a:r>
            <a:r>
              <a:rPr lang="en-US" sz="1800" i="1"/>
              <a:t>a</a:t>
            </a:r>
            <a:endParaRPr lang="en-US" sz="1800"/>
          </a:p>
          <a:p>
            <a:r>
              <a:rPr lang="en-US" sz="1800">
                <a:latin typeface="Calibri" panose="020F0502020204030204" pitchFamily="34" charset="0"/>
              </a:rPr>
              <a:t>LRTA*</a:t>
            </a:r>
            <a:r>
              <a:rPr lang="en-US" sz="1800"/>
              <a:t> finds a path from </a:t>
            </a:r>
            <a:r>
              <a:rPr lang="en-US" sz="1800" i="1"/>
              <a:t>s</a:t>
            </a:r>
            <a:r>
              <a:rPr lang="en-US" sz="1800" baseline="-25000"/>
              <a:t>0</a:t>
            </a:r>
            <a:r>
              <a:rPr lang="en-US" sz="1800"/>
              <a:t> to </a:t>
            </a:r>
            <a:r>
              <a:rPr lang="en-US" sz="1800" i="1"/>
              <a:t>S</a:t>
            </a:r>
            <a:r>
              <a:rPr lang="en-US" sz="1800" i="1" baseline="-25000"/>
              <a:t>g</a:t>
            </a:r>
            <a:endParaRPr lang="en-US" sz="1800"/>
          </a:p>
          <a:p>
            <a:pPr lvl="1"/>
            <a:r>
              <a:rPr lang="en-US" sz="1800"/>
              <a:t>Updates </a:t>
            </a:r>
            <a:r>
              <a:rPr lang="en-US" sz="1800" i="1"/>
              <a:t>h</a:t>
            </a:r>
            <a:r>
              <a:rPr lang="en-US" sz="1800"/>
              <a:t>(</a:t>
            </a:r>
            <a:r>
              <a:rPr lang="en-US" sz="1800" i="1"/>
              <a:t>s</a:t>
            </a:r>
            <a:r>
              <a:rPr lang="en-US" sz="1800"/>
              <a:t>) for every </a:t>
            </a:r>
            <a:r>
              <a:rPr lang="en-US" sz="1800" i="1"/>
              <a:t>s</a:t>
            </a:r>
            <a:r>
              <a:rPr lang="en-US" sz="1800"/>
              <a:t> along the path</a:t>
            </a:r>
          </a:p>
          <a:p>
            <a:r>
              <a:rPr lang="en-US" sz="1800"/>
              <a:t>Call it again, it finds another path, updates </a:t>
            </a:r>
            <a:r>
              <a:rPr lang="en-US" sz="1800" i="1"/>
              <a:t>h</a:t>
            </a:r>
            <a:r>
              <a:rPr lang="en-US" sz="1800"/>
              <a:t> along that path</a:t>
            </a:r>
          </a:p>
          <a:p>
            <a:r>
              <a:rPr lang="en-US" sz="1800"/>
              <a:t>After enough calls, it will find an optimal path</a:t>
            </a:r>
          </a:p>
          <a:p>
            <a:pPr lvl="1"/>
            <a:r>
              <a:rPr lang="en-US" sz="1800"/>
              <a:t>Along that path, </a:t>
            </a:r>
            <a:r>
              <a:rPr lang="en-US" sz="1800" i="1"/>
              <a:t>h</a:t>
            </a:r>
            <a:r>
              <a:rPr lang="en-US" sz="1800"/>
              <a:t>(</a:t>
            </a:r>
            <a:r>
              <a:rPr lang="en-US" sz="1800" i="1"/>
              <a:t>s</a:t>
            </a:r>
            <a:r>
              <a:rPr lang="en-US" sz="1800"/>
              <a:t>) = </a:t>
            </a:r>
            <a:r>
              <a:rPr lang="en-US" sz="1800" i="1"/>
              <a:t>h*</a:t>
            </a:r>
            <a:r>
              <a:rPr lang="en-US" sz="1800"/>
              <a:t>(</a:t>
            </a:r>
            <a:r>
              <a:rPr lang="en-US" sz="1800" i="1"/>
              <a:t>s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But not along other paths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Other algorithms to find a heuristic </a:t>
            </a:r>
            <a:r>
              <a:rPr lang="en-US" sz="1800" i="1"/>
              <a:t>h</a:t>
            </a:r>
            <a:r>
              <a:rPr lang="en-US" sz="1800"/>
              <a:t> that is close to </a:t>
            </a:r>
            <a:r>
              <a:rPr lang="en-US" sz="1800" i="1"/>
              <a:t>h</a:t>
            </a:r>
            <a:r>
              <a:rPr lang="en-US" sz="1800"/>
              <a:t>* at every state</a:t>
            </a:r>
          </a:p>
          <a:p>
            <a:pPr lvl="1"/>
            <a:r>
              <a:rPr lang="en-US" sz="1800"/>
              <a:t>Based on </a:t>
            </a:r>
            <a:r>
              <a:rPr lang="en-US" sz="1800" i="1"/>
              <a:t>value iteration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032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9A83-661D-8363-C342-1F34CD8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4.2. Learning Action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2620-A9EF-9180-5325-25320B131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22861"/>
            <a:ext cx="5588000" cy="5283200"/>
          </a:xfrm>
        </p:spPr>
        <p:txBody>
          <a:bodyPr/>
          <a:lstStyle/>
          <a:p>
            <a:r>
              <a:rPr lang="en-US" sz="1800" i="1"/>
              <a:t>Action trace</a:t>
            </a:r>
            <a:r>
              <a:rPr lang="en-US" sz="1800"/>
              <a:t>: a triple (</a:t>
            </a:r>
            <a:r>
              <a:rPr lang="en-US" sz="1800" i="1"/>
              <a:t>s</a:t>
            </a:r>
            <a:r>
              <a:rPr lang="en-US" sz="1800"/>
              <a:t>, head(</a:t>
            </a:r>
            <a:r>
              <a:rPr lang="en-US" sz="1800" i="1"/>
              <a:t>a</a:t>
            </a:r>
            <a:r>
              <a:rPr lang="en-US" sz="1800"/>
              <a:t>), </a:t>
            </a:r>
            <a:r>
              <a:rPr lang="en-US" sz="1800" i="1"/>
              <a:t>s′</a:t>
            </a:r>
            <a:r>
              <a:rPr lang="en-US" sz="1800"/>
              <a:t>) such that γ(</a:t>
            </a:r>
            <a:r>
              <a:rPr lang="en-US" sz="1800" i="1"/>
              <a:t>s,a</a:t>
            </a:r>
            <a:r>
              <a:rPr lang="en-US" sz="1800"/>
              <a:t>) = </a:t>
            </a:r>
            <a:r>
              <a:rPr lang="en-US" sz="1800" i="1"/>
              <a:t>s′</a:t>
            </a:r>
          </a:p>
          <a:p>
            <a:pPr lvl="1"/>
            <a:r>
              <a:rPr lang="en-US" sz="1800"/>
              <a:t>({</a:t>
            </a:r>
            <a:r>
              <a:rPr lang="ro-RO" sz="1800" dirty="0">
                <a:latin typeface="Calibri" panose="020F0502020204030204" pitchFamily="34" charset="0"/>
              </a:rPr>
              <a:t>loc(r1) = d3, cargo(r1) = </a:t>
            </a:r>
            <a:r>
              <a:rPr lang="ro-RO" sz="1800" dirty="0" err="1">
                <a:latin typeface="Calibri" panose="020F0502020204030204" pitchFamily="34" charset="0"/>
              </a:rPr>
              <a:t>nil</a:t>
            </a:r>
            <a:r>
              <a:rPr lang="ro-RO" sz="1800" dirty="0">
                <a:latin typeface="Calibri" panose="020F0502020204030204" pitchFamily="34" charset="0"/>
              </a:rPr>
              <a:t>, loc(c1) = d1</a:t>
            </a:r>
            <a:r>
              <a:rPr lang="ro-RO" sz="1800" dirty="0">
                <a:latin typeface="Times New Roman" panose="02020603050405020304" pitchFamily="18" charset="0"/>
              </a:rPr>
              <a:t>},</a:t>
            </a:r>
            <a:br>
              <a:rPr lang="ro-RO" sz="1800" dirty="0">
                <a:latin typeface="Times New Roman" panose="02020603050405020304" pitchFamily="18" charset="0"/>
              </a:rPr>
            </a:br>
            <a:r>
              <a:rPr lang="ro-RO" sz="1800" dirty="0">
                <a:latin typeface="Calibri" panose="020F0502020204030204" pitchFamily="34" charset="0"/>
              </a:rPr>
              <a:t>   </a:t>
            </a:r>
            <a:r>
              <a:rPr lang="en-US" sz="1800" dirty="0">
                <a:latin typeface="Calibri" panose="020F0502020204030204" pitchFamily="34" charset="0"/>
              </a:rPr>
              <a:t>move(r1,d3,d1)</a:t>
            </a:r>
            <a:r>
              <a:rPr lang="en-US" sz="1800" dirty="0">
                <a:latin typeface="Times New Roman" panose="02020603050405020304" pitchFamily="18" charset="0"/>
              </a:rPr>
              <a:t>,</a:t>
            </a:r>
            <a:br>
              <a:rPr lang="en-US" sz="1800" dirty="0">
                <a:latin typeface="Times New Roman" panose="02020603050405020304" pitchFamily="18" charset="0"/>
              </a:rPr>
            </a:br>
            <a:r>
              <a:rPr lang="ro-RO" sz="1800" dirty="0">
                <a:latin typeface="Calibri" panose="020F0502020204030204" pitchFamily="34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</a:rPr>
              <a:t>{</a:t>
            </a: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d1,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cargo(r1) = nil</a:t>
            </a: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, loc(c1) = d1</a:t>
            </a:r>
            <a:r>
              <a:rPr lang="ro-RO" sz="1800" dirty="0">
                <a:latin typeface="Times New Roman" panose="02020603050405020304" pitchFamily="18" charset="0"/>
              </a:rPr>
              <a:t>})</a:t>
            </a:r>
            <a:br>
              <a:rPr lang="ro-RO" sz="1800" baseline="-25000" dirty="0">
                <a:latin typeface="Times New Roman" panose="02020603050405020304" pitchFamily="18" charset="0"/>
              </a:rPr>
            </a:br>
            <a:endParaRPr lang="en-US" sz="1800" baseline="-25000"/>
          </a:p>
          <a:p>
            <a:r>
              <a:rPr lang="en-US" sz="1800"/>
              <a:t>Let Σ be a state-transition system,</a:t>
            </a:r>
            <a:br>
              <a:rPr lang="en-US" sz="1800"/>
            </a:br>
            <a:r>
              <a:rPr lang="en-US" sz="1800"/>
              <a:t>      </a:t>
            </a:r>
            <a:r>
              <a:rPr lang="en-US" sz="1800" i="1"/>
              <a:t>T</a:t>
            </a:r>
            <a:r>
              <a:rPr lang="en-US" sz="1800" baseline="-25000"/>
              <a:t>Σ</a:t>
            </a:r>
            <a:r>
              <a:rPr lang="en-US" sz="1800"/>
              <a:t> = {all possible action traces for Σ}</a:t>
            </a:r>
            <a:br>
              <a:rPr lang="en-US" sz="1800" baseline="-25000"/>
            </a:br>
            <a:endParaRPr lang="en-US" sz="1800" baseline="-25000"/>
          </a:p>
          <a:p>
            <a:r>
              <a:rPr lang="en-US" sz="1800"/>
              <a:t>Action model learning problem:</a:t>
            </a:r>
          </a:p>
          <a:p>
            <a:pPr lvl="1"/>
            <a:r>
              <a:rPr lang="en-US" sz="1800"/>
              <a:t>Given a set of action traces </a:t>
            </a:r>
            <a:r>
              <a:rPr lang="en-US" sz="1800" i="1"/>
              <a:t>T</a:t>
            </a:r>
            <a:r>
              <a:rPr lang="en-US" sz="1800"/>
              <a:t> ⊆ </a:t>
            </a:r>
            <a:r>
              <a:rPr lang="en-US" sz="1800" i="1"/>
              <a:t>T</a:t>
            </a:r>
            <a:r>
              <a:rPr lang="en-US" sz="1800" baseline="-25000"/>
              <a:t>Σ </a:t>
            </a:r>
            <a:endParaRPr lang="en-US" sz="1800"/>
          </a:p>
          <a:p>
            <a:pPr lvl="2"/>
            <a:r>
              <a:rPr lang="en-US" sz="1800"/>
              <a:t>examples of what the actions do</a:t>
            </a:r>
          </a:p>
          <a:p>
            <a:pPr lvl="1"/>
            <a:r>
              <a:rPr lang="en-US" sz="1800"/>
              <a:t>Create an </a:t>
            </a:r>
            <a:r>
              <a:rPr lang="en-US" sz="1800" i="1"/>
              <a:t>action model</a:t>
            </a:r>
            <a:r>
              <a:rPr lang="en-US" sz="1800"/>
              <a:t> </a:t>
            </a:r>
            <a:r>
              <a:rPr lang="en-US" sz="1800">
                <a:latin typeface="Monotype Corsiva" panose="03010101010201010101" pitchFamily="66" charset="0"/>
              </a:rPr>
              <a:t>AM</a:t>
            </a:r>
            <a:r>
              <a:rPr lang="en-US" sz="1800"/>
              <a:t> = (</a:t>
            </a:r>
            <a:r>
              <a:rPr lang="en-US" sz="1800" i="1"/>
              <a:t>Xsym,Asym,Schema</a:t>
            </a:r>
            <a:r>
              <a:rPr lang="en-US" sz="1800"/>
              <a:t>) </a:t>
            </a:r>
          </a:p>
          <a:p>
            <a:pPr lvl="2"/>
            <a:r>
              <a:rPr lang="en-US" sz="1800" i="1"/>
              <a:t>Xsym</a:t>
            </a:r>
            <a:r>
              <a:rPr lang="en-US" sz="1800"/>
              <a:t> and </a:t>
            </a:r>
            <a:r>
              <a:rPr lang="en-US" sz="1800" i="1"/>
              <a:t>Asym</a:t>
            </a:r>
            <a:r>
              <a:rPr lang="en-US" sz="1800"/>
              <a:t> are sets of state-variable names and action names (without arguments)</a:t>
            </a:r>
          </a:p>
          <a:p>
            <a:pPr lvl="2"/>
            <a:r>
              <a:rPr lang="en-US" sz="1800" i="1"/>
              <a:t>Schema</a:t>
            </a:r>
            <a:r>
              <a:rPr lang="en-US" sz="1800"/>
              <a:t> is a function that maps each action name α ∈ </a:t>
            </a:r>
            <a:r>
              <a:rPr lang="en-US" sz="1800" i="1"/>
              <a:t>Asym </a:t>
            </a:r>
            <a:r>
              <a:rPr lang="en-US" sz="1800"/>
              <a:t>into an action schema</a:t>
            </a:r>
            <a:endParaRPr lang="en-US" sz="1800" baseline="-25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B149D-7A05-B247-E06A-A60D4A655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2992" y="1222861"/>
            <a:ext cx="5099407" cy="5283200"/>
          </a:xfrm>
        </p:spPr>
        <p:txBody>
          <a:bodyPr/>
          <a:lstStyle/>
          <a:p>
            <a:r>
              <a:rPr lang="en-US" sz="1800">
                <a:latin typeface="Monotype Corsiva" panose="03010101010201010101" pitchFamily="66" charset="0"/>
              </a:rPr>
              <a:t>AM </a:t>
            </a:r>
            <a:r>
              <a:rPr lang="en-US" sz="1800"/>
              <a:t>defines a state-transition system Σ′</a:t>
            </a:r>
          </a:p>
          <a:p>
            <a:r>
              <a:rPr lang="en-US" sz="1800"/>
              <a:t>Let </a:t>
            </a:r>
            <a:r>
              <a:rPr lang="en-US" sz="1800" i="1"/>
              <a:t>T</a:t>
            </a:r>
            <a:r>
              <a:rPr lang="en-US" sz="1800" baseline="-25000"/>
              <a:t>Σ′</a:t>
            </a:r>
            <a:r>
              <a:rPr lang="en-US" sz="1800" i="1"/>
              <a:t> = </a:t>
            </a:r>
            <a:r>
              <a:rPr lang="en-US" sz="1800"/>
              <a:t>{all possible action traces for Σ′}</a:t>
            </a:r>
            <a:br>
              <a:rPr lang="en-US" sz="1800"/>
            </a:br>
            <a:endParaRPr lang="en-US" sz="1800"/>
          </a:p>
          <a:p>
            <a:r>
              <a:rPr lang="en-US" sz="1800">
                <a:latin typeface="Monotype Corsiva" panose="03010101010201010101" pitchFamily="66" charset="0"/>
              </a:rPr>
              <a:t>AM </a:t>
            </a:r>
            <a:r>
              <a:rPr lang="en-US" sz="1800"/>
              <a:t>is </a:t>
            </a:r>
            <a:r>
              <a:rPr lang="en-US" sz="1800" i="1"/>
              <a:t>sound </a:t>
            </a:r>
            <a:r>
              <a:rPr lang="en-US" sz="1800"/>
              <a:t>if </a:t>
            </a:r>
            <a:r>
              <a:rPr lang="en-US" sz="1800" i="1"/>
              <a:t>T</a:t>
            </a:r>
            <a:r>
              <a:rPr lang="en-US" sz="1800" baseline="-25000"/>
              <a:t>Σ′</a:t>
            </a:r>
            <a:r>
              <a:rPr lang="en-US" sz="1800"/>
              <a:t> ⊆ </a:t>
            </a:r>
            <a:r>
              <a:rPr lang="en-US" sz="1800" i="1"/>
              <a:t>T</a:t>
            </a:r>
            <a:r>
              <a:rPr lang="en-US" sz="1800" baseline="-25000"/>
              <a:t>Σ</a:t>
            </a:r>
            <a:r>
              <a:rPr lang="en-US" sz="1800"/>
              <a:t> </a:t>
            </a:r>
          </a:p>
          <a:p>
            <a:pPr lvl="1"/>
            <a:r>
              <a:rPr lang="en-US" sz="1800" i="1"/>
              <a:t>T</a:t>
            </a:r>
            <a:r>
              <a:rPr lang="en-US" sz="1800" baseline="-25000"/>
              <a:t>Σ′</a:t>
            </a:r>
            <a:r>
              <a:rPr lang="en-US" sz="1800"/>
              <a:t> doesn’t include any incorrect action traces</a:t>
            </a:r>
          </a:p>
          <a:p>
            <a:r>
              <a:rPr lang="en-US" sz="1800">
                <a:latin typeface="Monotype Corsiva" panose="03010101010201010101" pitchFamily="66" charset="0"/>
              </a:rPr>
              <a:t>AM </a:t>
            </a:r>
            <a:r>
              <a:rPr lang="en-US" sz="1800"/>
              <a:t>is </a:t>
            </a:r>
            <a:r>
              <a:rPr lang="en-US" sz="1800" i="1"/>
              <a:t>complete </a:t>
            </a:r>
            <a:r>
              <a:rPr lang="en-US" sz="1800"/>
              <a:t>if </a:t>
            </a:r>
            <a:r>
              <a:rPr lang="en-US" sz="1800" i="1"/>
              <a:t>T</a:t>
            </a:r>
            <a:r>
              <a:rPr lang="en-US" sz="1800" baseline="-25000"/>
              <a:t>Σ</a:t>
            </a:r>
            <a:r>
              <a:rPr lang="el-GR" sz="1800"/>
              <a:t> ⊆ </a:t>
            </a:r>
            <a:r>
              <a:rPr lang="en-US" sz="1800" i="1"/>
              <a:t>T</a:t>
            </a:r>
            <a:r>
              <a:rPr lang="en-US" sz="1800" baseline="-25000"/>
              <a:t>Σ′</a:t>
            </a:r>
          </a:p>
          <a:p>
            <a:pPr lvl="1"/>
            <a:r>
              <a:rPr lang="en-US" sz="1800" i="1"/>
              <a:t>T</a:t>
            </a:r>
            <a:r>
              <a:rPr lang="en-US" sz="1800" baseline="-25000"/>
              <a:t>Σ′</a:t>
            </a:r>
            <a:r>
              <a:rPr lang="en-US" sz="1800"/>
              <a:t> includes every correct action trace</a:t>
            </a:r>
            <a:br>
              <a:rPr lang="en-US" sz="1800" i="1"/>
            </a:br>
            <a:endParaRPr lang="en-US" sz="1800" i="1"/>
          </a:p>
          <a:p>
            <a:r>
              <a:rPr lang="en-US" sz="1800"/>
              <a:t>Three ways to get the traces in </a:t>
            </a:r>
            <a:r>
              <a:rPr lang="en-US" sz="1800" i="1"/>
              <a:t>T</a:t>
            </a:r>
            <a:r>
              <a:rPr lang="en-US" sz="1800"/>
              <a:t>: </a:t>
            </a:r>
          </a:p>
          <a:p>
            <a:pPr lvl="1"/>
            <a:r>
              <a:rPr lang="en-US" sz="1800"/>
              <a:t>offline</a:t>
            </a:r>
          </a:p>
          <a:p>
            <a:pPr lvl="1"/>
            <a:r>
              <a:rPr lang="en-US" sz="1800"/>
              <a:t>online</a:t>
            </a:r>
          </a:p>
          <a:p>
            <a:pPr lvl="1"/>
            <a:r>
              <a:rPr lang="en-US" sz="1800"/>
              <a:t>from “informative states”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363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F7E1-7385-5D56-4F16-C9138143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104AE-BB2E-2794-A384-9ED9DBB06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152525"/>
            <a:ext cx="5128009" cy="5283200"/>
          </a:xfrm>
        </p:spPr>
        <p:txBody>
          <a:bodyPr/>
          <a:lstStyle/>
          <a:p>
            <a:r>
              <a:rPr lang="en-US" sz="1800" i="1"/>
              <a:t>Offline learning:</a:t>
            </a:r>
          </a:p>
          <a:p>
            <a:pPr lvl="1"/>
            <a:r>
              <a:rPr lang="en-US" sz="1800"/>
              <a:t>Given a fixed set of action traces </a:t>
            </a:r>
            <a:r>
              <a:rPr lang="en-US" sz="1800" i="1"/>
              <a:t>T</a:t>
            </a:r>
            <a:r>
              <a:rPr lang="en-US" sz="1800"/>
              <a:t> ⊆ </a:t>
            </a:r>
            <a:r>
              <a:rPr lang="en-US" sz="1800" i="1"/>
              <a:t>T</a:t>
            </a:r>
            <a:r>
              <a:rPr lang="en-US" sz="1800" baseline="-25000"/>
              <a:t>Σ</a:t>
            </a:r>
            <a:endParaRPr lang="en-US" sz="1800"/>
          </a:p>
          <a:p>
            <a:pPr lvl="1"/>
            <a:r>
              <a:rPr lang="en-US" sz="1800"/>
              <a:t>Advantage: quick access to examples</a:t>
            </a:r>
          </a:p>
          <a:p>
            <a:pPr lvl="1"/>
            <a:r>
              <a:rPr lang="en-US" sz="1800"/>
              <a:t>Disadvantage: The examples might not show you conclusively what each action does </a:t>
            </a:r>
            <a:br>
              <a:rPr lang="en-US" sz="1800" baseline="-25000"/>
            </a:br>
            <a:endParaRPr lang="en-US" sz="1800" baseline="-25000"/>
          </a:p>
          <a:p>
            <a:r>
              <a:rPr lang="en-US" sz="1800" i="1"/>
              <a:t>Online learning:</a:t>
            </a:r>
            <a:r>
              <a:rPr lang="en-US" sz="1800"/>
              <a:t> learner generates </a:t>
            </a:r>
            <a:r>
              <a:rPr lang="en-US" sz="1800" i="1"/>
              <a:t>T</a:t>
            </a:r>
            <a:r>
              <a:rPr lang="en-US" sz="1800"/>
              <a:t> by acting in Σ</a:t>
            </a:r>
          </a:p>
          <a:p>
            <a:pPr lvl="1"/>
            <a:r>
              <a:rPr lang="en-US" sz="1800"/>
              <a:t>Observe current state, choose action </a:t>
            </a:r>
            <a:r>
              <a:rPr lang="en-US" sz="1800" i="1"/>
              <a:t>a</a:t>
            </a:r>
            <a:r>
              <a:rPr lang="en-US" sz="1800"/>
              <a:t>, send it to the execution platform, see what state it produces, …</a:t>
            </a:r>
          </a:p>
          <a:p>
            <a:pPr lvl="1"/>
            <a:r>
              <a:rPr lang="en-US" sz="1800"/>
              <a:t>Advantage: If you’re unsure what </a:t>
            </a:r>
            <a:r>
              <a:rPr lang="en-US" sz="1800" i="1"/>
              <a:t>a </a:t>
            </a:r>
            <a:r>
              <a:rPr lang="en-US" sz="1800"/>
              <a:t>does in the current state, you can try it and see</a:t>
            </a:r>
          </a:p>
          <a:p>
            <a:pPr lvl="1"/>
            <a:r>
              <a:rPr lang="en-US" sz="1800"/>
              <a:t>Disadvantage: Each action execution takes time. Collecting enough observations may take lots of time.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7D155-508A-B94D-6899-852CF9E466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i="1"/>
              <a:t>Learning from informative states: </a:t>
            </a:r>
          </a:p>
          <a:p>
            <a:pPr lvl="1"/>
            <a:r>
              <a:rPr lang="en-US" sz="1800"/>
              <a:t>Suppose the learner has an oracle for Σ</a:t>
            </a:r>
          </a:p>
          <a:p>
            <a:pPr lvl="2"/>
            <a:r>
              <a:rPr lang="en-US" sz="1800"/>
              <a:t>e.g., a quick simulator</a:t>
            </a:r>
          </a:p>
          <a:p>
            <a:pPr lvl="1"/>
            <a:r>
              <a:rPr lang="en-US" sz="1800"/>
              <a:t>Given (</a:t>
            </a:r>
            <a:r>
              <a:rPr lang="en-US" sz="1800" i="1"/>
              <a:t>s,a</a:t>
            </a:r>
            <a:r>
              <a:rPr lang="en-US" sz="1800"/>
              <a:t>), it either returns γ(</a:t>
            </a:r>
            <a:r>
              <a:rPr lang="en-US" sz="1800" i="1"/>
              <a:t>s,a</a:t>
            </a:r>
            <a:r>
              <a:rPr lang="en-US" sz="1800"/>
              <a:t>) or says that </a:t>
            </a:r>
            <a:r>
              <a:rPr lang="en-US" sz="1800" i="1"/>
              <a:t>a</a:t>
            </a:r>
            <a:r>
              <a:rPr lang="en-US" sz="1800"/>
              <a:t> isn’t applicable</a:t>
            </a:r>
          </a:p>
          <a:p>
            <a:pPr lvl="1"/>
            <a:r>
              <a:rPr lang="en-US" sz="1800"/>
              <a:t>Advantage: Learner can try </a:t>
            </a:r>
            <a:r>
              <a:rPr lang="en-US" sz="1800" i="1"/>
              <a:t>a </a:t>
            </a:r>
            <a:r>
              <a:rPr lang="en-US" sz="1800"/>
              <a:t>in many different states until it’s sure what </a:t>
            </a:r>
            <a:r>
              <a:rPr lang="en-US" sz="1800" i="1"/>
              <a:t>a </a:t>
            </a:r>
            <a:r>
              <a:rPr lang="en-US" sz="1800"/>
              <a:t>does</a:t>
            </a:r>
          </a:p>
          <a:p>
            <a:pPr lvl="1"/>
            <a:r>
              <a:rPr lang="en-US" sz="1800"/>
              <a:t>Disadvantage: Not feasible unless you have a simulator that’s both fast and accurate</a:t>
            </a:r>
            <a:br>
              <a:rPr lang="en-US" sz="1800"/>
            </a:br>
            <a:endParaRPr lang="en-US" sz="1800"/>
          </a:p>
          <a:p>
            <a:r>
              <a:rPr lang="en-US" sz="1800"/>
              <a:t>In all three cases, observations give information about </a:t>
            </a:r>
            <a:r>
              <a:rPr lang="en-US" sz="1800" i="1"/>
              <a:t>actions</a:t>
            </a:r>
          </a:p>
          <a:p>
            <a:pPr lvl="1"/>
            <a:r>
              <a:rPr lang="en-US" sz="1800"/>
              <a:t>To get action schemas, must generalize</a:t>
            </a:r>
          </a:p>
          <a:p>
            <a:pPr lvl="1"/>
            <a:r>
              <a:rPr lang="en-US" sz="1800"/>
              <a:t>Use techniques based on lifting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627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A19D-A5DC-DBB6-AF1C-DC2A31FE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Lifted Preconditions and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FE0B-6650-B0A8-9C57-C33D39D862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/>
              <a:t>Recall what an action schema looks like</a:t>
            </a:r>
          </a:p>
          <a:p>
            <a:pPr lvl="1"/>
            <a:r>
              <a:rPr lang="en-US" sz="1800"/>
              <a:t>head:  </a:t>
            </a:r>
            <a:r>
              <a:rPr lang="en-US" sz="1800" i="1"/>
              <a:t>name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 …,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pre: atoms in which every object variable is one of 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 …,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endParaRPr lang="en-US" sz="1800"/>
          </a:p>
          <a:p>
            <a:pPr lvl="1"/>
            <a:r>
              <a:rPr lang="en-US" sz="1800"/>
              <a:t>eff: assignments in which every object variable is one of 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 …,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br>
              <a:rPr lang="en-US" sz="1800" i="1"/>
            </a:br>
            <a:endParaRPr lang="en-US" sz="1800"/>
          </a:p>
          <a:p>
            <a:r>
              <a:rPr lang="en-US" sz="1800"/>
              <a:t>Assume the action schemas contain no constants</a:t>
            </a:r>
          </a:p>
          <a:p>
            <a:pPr lvl="1"/>
            <a:r>
              <a:rPr lang="en-US" sz="1800"/>
              <a:t>Then the action schemas are fully lifted</a:t>
            </a:r>
          </a:p>
          <a:p>
            <a:pPr lvl="1"/>
            <a:r>
              <a:rPr lang="en-US" sz="1800"/>
              <a:t>In pre and eff,</a:t>
            </a:r>
          </a:p>
          <a:p>
            <a:pPr lvl="2"/>
            <a:r>
              <a:rPr lang="en-US" sz="1800"/>
              <a:t>every state variable contains only 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 …,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r>
              <a:rPr lang="en-US" sz="1800"/>
              <a:t> as parameters</a:t>
            </a:r>
          </a:p>
          <a:p>
            <a:pPr lvl="2"/>
            <a:r>
              <a:rPr lang="en-US" sz="1800"/>
              <a:t>every state variable’s value is one of 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 …,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5991D-97E9-2ACF-5ECA-E129D794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2114657"/>
          </a:xfrm>
        </p:spPr>
        <p:txBody>
          <a:bodyPr/>
          <a:lstStyle/>
          <a:p>
            <a:r>
              <a:rPr lang="en-US" sz="1800"/>
              <a:t>Suppose we’re given an action trace</a:t>
            </a:r>
          </a:p>
          <a:p>
            <a:pPr marL="569913" lvl="1" indent="0">
              <a:buNone/>
              <a:tabLst>
                <a:tab pos="284163" algn="l"/>
                <a:tab pos="568325" algn="l"/>
              </a:tabLst>
            </a:pPr>
            <a:r>
              <a:rPr lang="en-US" sz="1800"/>
              <a:t>({</a:t>
            </a:r>
            <a:r>
              <a:rPr lang="ro-RO" sz="1800" dirty="0">
                <a:latin typeface="Calibri" panose="020F0502020204030204" pitchFamily="34" charset="0"/>
              </a:rPr>
              <a:t>loc(r1) = d3</a:t>
            </a:r>
            <a:r>
              <a:rPr lang="ro-RO" sz="1800" dirty="0">
                <a:latin typeface="Times New Roman" panose="02020603050405020304" pitchFamily="18" charset="0"/>
              </a:rPr>
              <a:t>},</a:t>
            </a:r>
            <a:r>
              <a:rPr lang="en-US" sz="1800" dirty="0">
                <a:latin typeface="Calibri" panose="020F0502020204030204" pitchFamily="34" charset="0"/>
              </a:rPr>
              <a:t> move(r1,d3,d1)</a:t>
            </a:r>
            <a:r>
              <a:rPr lang="en-US" sz="1800" dirty="0">
                <a:latin typeface="Times New Roman" panose="02020603050405020304" pitchFamily="18" charset="0"/>
              </a:rPr>
              <a:t>,</a:t>
            </a:r>
            <a:r>
              <a:rPr lang="ro-RO" sz="1800" dirty="0">
                <a:latin typeface="Calibri" panose="020F0502020204030204" pitchFamily="34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</a:rPr>
              <a:t>{</a:t>
            </a: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loc(r1) = d1</a:t>
            </a:r>
            <a:r>
              <a:rPr lang="ro-RO" sz="1800" dirty="0">
                <a:latin typeface="Times New Roman" panose="02020603050405020304" pitchFamily="18" charset="0"/>
              </a:rPr>
              <a:t>})</a:t>
            </a:r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/>
              <a:t>We want to figure out the preconditions and effects of </a:t>
            </a:r>
            <a:r>
              <a:rPr lang="en-US" sz="1800" dirty="0">
                <a:latin typeface="Calibri" panose="020F0502020204030204" pitchFamily="34" charset="0"/>
              </a:rPr>
              <a:t>move(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 </a:t>
            </a:r>
            <a:r>
              <a:rPr lang="en-US" sz="1800" i="1"/>
              <a:t>z</a:t>
            </a:r>
            <a:r>
              <a:rPr lang="en-US" sz="1800" baseline="-25000"/>
              <a:t>2</a:t>
            </a:r>
            <a:r>
              <a:rPr lang="en-US" sz="1800"/>
              <a:t>, </a:t>
            </a:r>
            <a:r>
              <a:rPr lang="en-US" sz="1800" i="1"/>
              <a:t>z</a:t>
            </a:r>
            <a:r>
              <a:rPr lang="en-US" sz="1800" baseline="-25000"/>
              <a:t>3</a:t>
            </a:r>
            <a:r>
              <a:rPr lang="en-US" sz="1800" dirty="0">
                <a:latin typeface="Calibri" panose="020F0502020204030204" pitchFamily="34" charset="0"/>
              </a:rPr>
              <a:t>)</a:t>
            </a:r>
            <a:endParaRPr lang="en-US" sz="1800"/>
          </a:p>
          <a:p>
            <a:r>
              <a:rPr lang="en-US" sz="1800"/>
              <a:t>For pre and eff, consider atoms such as </a:t>
            </a:r>
            <a:br>
              <a:rPr lang="en-US" sz="1800"/>
            </a:br>
            <a:r>
              <a:rPr lang="ro-RO" sz="1800" dirty="0">
                <a:latin typeface="Calibri" panose="020F0502020204030204" pitchFamily="34" charset="0"/>
              </a:rPr>
              <a:t>loc(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ro-RO" sz="1800" dirty="0">
                <a:latin typeface="Calibri" panose="020F0502020204030204" pitchFamily="34" charset="0"/>
              </a:rPr>
              <a:t>) = </a:t>
            </a:r>
            <a:r>
              <a:rPr lang="en-US" sz="1800" i="1"/>
              <a:t>z</a:t>
            </a:r>
            <a:r>
              <a:rPr lang="en-US" sz="1800" baseline="-25000"/>
              <a:t>2</a:t>
            </a:r>
            <a:r>
              <a:rPr lang="ro-RO" sz="1800" dirty="0">
                <a:latin typeface="Calibri" panose="020F0502020204030204" pitchFamily="34" charset="0"/>
              </a:rPr>
              <a:t>, loc(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ro-RO" sz="1800" dirty="0">
                <a:latin typeface="Calibri" panose="020F0502020204030204" pitchFamily="34" charset="0"/>
              </a:rPr>
              <a:t>) = </a:t>
            </a:r>
            <a:r>
              <a:rPr lang="en-US" sz="1800" i="1"/>
              <a:t>z</a:t>
            </a:r>
            <a:r>
              <a:rPr lang="en-US" sz="1800" baseline="-25000"/>
              <a:t>3</a:t>
            </a:r>
            <a:endParaRPr lang="en-US" sz="1800"/>
          </a:p>
        </p:txBody>
      </p:sp>
      <p:cxnSp>
        <p:nvCxnSpPr>
          <p:cNvPr id="9" name="AutoShape 47">
            <a:extLst>
              <a:ext uri="{FF2B5EF4-FFF2-40B4-BE49-F238E27FC236}">
                <a16:creationId xmlns:a16="http://schemas.microsoft.com/office/drawing/2014/main" id="{D546C184-C542-6F2E-1E48-B67E599ACF4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55578" y="3647326"/>
            <a:ext cx="884148" cy="56507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EC31764-30DA-5B7F-2E78-9D6E5AB7853D}"/>
              </a:ext>
            </a:extLst>
          </p:cNvPr>
          <p:cNvSpPr txBox="1">
            <a:spLocks/>
          </p:cNvSpPr>
          <p:nvPr/>
        </p:nvSpPr>
        <p:spPr bwMode="auto">
          <a:xfrm>
            <a:off x="6339726" y="4212405"/>
            <a:ext cx="5384800" cy="159078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sz="1800" kern="0"/>
              <a:t>This restriction can exclude useful action schemas, e.g.</a:t>
            </a:r>
          </a:p>
          <a:p>
            <a:pPr marL="682625" lvl="2" indent="0">
              <a:spcBef>
                <a:spcPts val="800"/>
              </a:spcBef>
              <a:buFont typeface="System Font Regular"/>
              <a:buNone/>
              <a:tabLst>
                <a:tab pos="219075" algn="l"/>
                <a:tab pos="619125" algn="l"/>
              </a:tabLst>
            </a:pPr>
            <a:r>
              <a:rPr lang="en-US" sz="1800" kern="0" dirty="0">
                <a:latin typeface="Calibri"/>
              </a:rPr>
              <a:t>load</a:t>
            </a:r>
            <a:r>
              <a:rPr lang="en-US" sz="1800" kern="0" dirty="0"/>
              <a:t>(</a:t>
            </a:r>
            <a:r>
              <a:rPr lang="en-US" sz="1800" i="1" kern="0" dirty="0"/>
              <a:t>r, c, l</a:t>
            </a:r>
            <a:r>
              <a:rPr lang="en-US" sz="1800" kern="0" dirty="0"/>
              <a:t>)</a:t>
            </a:r>
          </a:p>
          <a:p>
            <a:pPr marL="682625" lvl="2" indent="0">
              <a:spcBef>
                <a:spcPts val="200"/>
              </a:spcBef>
              <a:buFont typeface="System Font Regular"/>
              <a:buNone/>
              <a:tabLst>
                <a:tab pos="219075" algn="l"/>
                <a:tab pos="619125" algn="l"/>
              </a:tabLst>
            </a:pPr>
            <a:r>
              <a:rPr lang="en-US" sz="1800" kern="0" dirty="0"/>
              <a:t>	pre: 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>
                <a:latin typeface="Times New Roman" charset="0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)=</a:t>
            </a:r>
            <a:r>
              <a:rPr lang="en-US" sz="1800" kern="0" dirty="0">
                <a:latin typeface="Calibri"/>
                <a:cs typeface="Calibri"/>
              </a:rPr>
              <a:t>nil</a:t>
            </a:r>
            <a:r>
              <a:rPr lang="en-US" sz="1800" kern="0" dirty="0"/>
              <a:t>, </a:t>
            </a:r>
            <a:r>
              <a:rPr lang="en-US" sz="1800" kern="0" dirty="0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Times New Roman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/>
              <a:t>)=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)=</a:t>
            </a:r>
            <a:r>
              <a:rPr lang="en-US" sz="1800" i="1" kern="0" dirty="0"/>
              <a:t>l</a:t>
            </a:r>
          </a:p>
          <a:p>
            <a:pPr marL="682625" lvl="2" indent="0">
              <a:spcBef>
                <a:spcPts val="200"/>
              </a:spcBef>
              <a:buFont typeface="System Font Regular"/>
              <a:buNone/>
              <a:tabLst>
                <a:tab pos="219075" algn="l"/>
                <a:tab pos="619125" algn="l"/>
              </a:tabLst>
            </a:pPr>
            <a:r>
              <a:rPr lang="en-US" sz="1800" kern="0" dirty="0"/>
              <a:t>	eff:  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>
                <a:latin typeface="Times New Roman" charset="0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)←</a:t>
            </a:r>
            <a:r>
              <a:rPr lang="en-US" sz="1800" i="1" kern="0" dirty="0">
                <a:latin typeface="Times New Roman"/>
                <a:cs typeface="Times New Roman"/>
              </a:rPr>
              <a:t>c</a:t>
            </a:r>
            <a:r>
              <a:rPr lang="en-US" sz="1800" kern="0" dirty="0"/>
              <a:t>, </a:t>
            </a:r>
            <a:r>
              <a:rPr lang="en-US" sz="1800" kern="0" dirty="0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Times New Roman" charset="0"/>
                <a:cs typeface="Calibri"/>
              </a:rPr>
              <a:t>(</a:t>
            </a:r>
            <a:r>
              <a:rPr lang="en-US" sz="1800" i="1" kern="0" dirty="0">
                <a:cs typeface="Times New Roman"/>
              </a:rPr>
              <a:t>c</a:t>
            </a:r>
            <a:r>
              <a:rPr lang="en-US" sz="1800" kern="0" dirty="0"/>
              <a:t>)←</a:t>
            </a:r>
            <a:r>
              <a:rPr lang="en-US" sz="1800" i="1" kern="0" dirty="0"/>
              <a:t>r</a:t>
            </a:r>
            <a:endParaRPr lang="en-US" sz="1800" kern="0"/>
          </a:p>
        </p:txBody>
      </p:sp>
    </p:spTree>
    <p:extLst>
      <p:ext uri="{BB962C8B-B14F-4D97-AF65-F5344CB8AC3E}">
        <p14:creationId xmlns:p14="http://schemas.microsoft.com/office/powerpoint/2010/main" val="176235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0978-FB7D-6567-5CDF-F50F8718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Offline Learning (Basic 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FD9D-CC6C-4B84-361A-FE9EAB60B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215847" cy="5283200"/>
          </a:xfrm>
        </p:spPr>
        <p:txBody>
          <a:bodyPr/>
          <a:lstStyle/>
          <a:p>
            <a:r>
              <a:rPr lang="en-US" sz="1800"/>
              <a:t>Given </a:t>
            </a:r>
            <a:r>
              <a:rPr lang="en-US" sz="1800" i="1"/>
              <a:t>T</a:t>
            </a:r>
            <a:r>
              <a:rPr lang="en-US" sz="1800"/>
              <a:t> ⊆ </a:t>
            </a:r>
            <a:r>
              <a:rPr lang="en-US" sz="1800" i="1"/>
              <a:t>T</a:t>
            </a:r>
            <a:r>
              <a:rPr lang="en-US" sz="1800" baseline="-25000"/>
              <a:t>Σ</a:t>
            </a:r>
            <a:r>
              <a:rPr lang="en-US" sz="1800"/>
              <a:t>   –   a set of triples (</a:t>
            </a:r>
            <a:r>
              <a:rPr lang="en-US" sz="1800" i="1"/>
              <a:t>s,</a:t>
            </a:r>
            <a:r>
              <a:rPr lang="en-US" sz="1800" i="1" baseline="-25000"/>
              <a:t> </a:t>
            </a:r>
            <a:r>
              <a:rPr lang="en-US" sz="1800" i="1"/>
              <a:t>α</a:t>
            </a:r>
            <a:r>
              <a:rPr lang="en-US" sz="1800"/>
              <a:t>(c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c</a:t>
            </a:r>
            <a:r>
              <a:rPr lang="en-US" sz="1800" i="1" baseline="-25000"/>
              <a:t>k</a:t>
            </a:r>
            <a:r>
              <a:rPr lang="en-US" sz="1800"/>
              <a:t>), </a:t>
            </a:r>
            <a:r>
              <a:rPr lang="en-US" sz="1800" i="1"/>
              <a:t>s′</a:t>
            </a:r>
            <a:r>
              <a:rPr lang="en-US" sz="1800"/>
              <a:t>)</a:t>
            </a:r>
            <a:br>
              <a:rPr lang="en-US" sz="1800" baseline="-25000"/>
            </a:br>
            <a:endParaRPr lang="en-US" sz="1800" baseline="-25000"/>
          </a:p>
          <a:p>
            <a:r>
              <a:rPr lang="en-US" sz="1800"/>
              <a:t>For each </a:t>
            </a:r>
            <a:r>
              <a:rPr lang="en-US" sz="1800" i="1"/>
              <a:t>α</a:t>
            </a:r>
            <a:r>
              <a:rPr lang="en-US" sz="1800"/>
              <a:t>, begin with action schema (</a:t>
            </a:r>
            <a:r>
              <a:rPr lang="en-US" sz="1800" i="1"/>
              <a:t>head,pre,eff</a:t>
            </a:r>
            <a:r>
              <a:rPr lang="en-US" sz="1800"/>
              <a:t>)</a:t>
            </a:r>
          </a:p>
          <a:p>
            <a:pPr lvl="1"/>
            <a:r>
              <a:rPr lang="en-US" sz="1800" i="1"/>
              <a:t>head </a:t>
            </a:r>
            <a:r>
              <a:rPr lang="en-US" sz="1800"/>
              <a:t>= </a:t>
            </a:r>
            <a:r>
              <a:rPr lang="en-US" sz="1800" i="1"/>
              <a:t>α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z</a:t>
            </a:r>
            <a:r>
              <a:rPr lang="en-US" sz="1800" i="1" baseline="-25000"/>
              <a:t>k</a:t>
            </a:r>
            <a:r>
              <a:rPr lang="en-US" sz="1800"/>
              <a:t>)</a:t>
            </a:r>
          </a:p>
          <a:p>
            <a:pPr lvl="1"/>
            <a:r>
              <a:rPr lang="en-US" sz="1800" i="1"/>
              <a:t>pre </a:t>
            </a:r>
            <a:r>
              <a:rPr lang="en-US" sz="1800"/>
              <a:t>= {atoms of the form </a:t>
            </a:r>
            <a:r>
              <a:rPr lang="en-US" sz="1800" i="1"/>
              <a:t>x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/>
              <a:t>′</a:t>
            </a:r>
            <a:r>
              <a:rPr lang="en-US" sz="1800" baseline="-25000"/>
              <a:t>1</a:t>
            </a:r>
            <a:r>
              <a:rPr lang="en-US" sz="1800"/>
              <a:t>,…, </a:t>
            </a:r>
            <a:r>
              <a:rPr lang="en-US" sz="1800" i="1"/>
              <a:t>z′</a:t>
            </a:r>
            <a:r>
              <a:rPr lang="en-US" sz="1800" i="1" baseline="-25000"/>
              <a:t>n</a:t>
            </a:r>
            <a:r>
              <a:rPr lang="en-US" sz="1800"/>
              <a:t>) = </a:t>
            </a:r>
            <a:r>
              <a:rPr lang="en-US" sz="1800" i="1"/>
              <a:t>z′</a:t>
            </a:r>
            <a:r>
              <a:rPr lang="en-US" sz="1800" i="1" baseline="-25000"/>
              <a:t>n</a:t>
            </a:r>
            <a:r>
              <a:rPr lang="en-US" sz="1800" baseline="-25000"/>
              <a:t>+1</a:t>
            </a:r>
            <a:r>
              <a:rPr lang="en-US" sz="1800"/>
              <a:t> where </a:t>
            </a:r>
            <a:r>
              <a:rPr lang="en-US" sz="1800" i="1"/>
              <a:t>x</a:t>
            </a:r>
            <a:r>
              <a:rPr lang="en-US" sz="1800"/>
              <a:t> ∈ </a:t>
            </a:r>
            <a:r>
              <a:rPr lang="en-US" sz="1800" i="1"/>
              <a:t>Xsym </a:t>
            </a:r>
            <a:r>
              <a:rPr lang="en-US" sz="1800"/>
              <a:t>and each </a:t>
            </a:r>
            <a:r>
              <a:rPr lang="en-US" sz="1800" i="1"/>
              <a:t>z</a:t>
            </a:r>
            <a:r>
              <a:rPr lang="en-US" sz="1800"/>
              <a:t>′</a:t>
            </a:r>
            <a:r>
              <a:rPr lang="en-US" sz="1800" i="1" baseline="-25000"/>
              <a:t>i</a:t>
            </a:r>
            <a:r>
              <a:rPr lang="en-US" sz="1800"/>
              <a:t> is one of 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z</a:t>
            </a:r>
            <a:r>
              <a:rPr lang="en-US" sz="1800" i="1" baseline="-25000"/>
              <a:t>k</a:t>
            </a:r>
            <a:r>
              <a:rPr lang="en-US" sz="1800"/>
              <a:t>}</a:t>
            </a:r>
          </a:p>
          <a:p>
            <a:pPr lvl="1"/>
            <a:r>
              <a:rPr lang="en-US" sz="1800" i="1"/>
              <a:t>eff </a:t>
            </a:r>
            <a:r>
              <a:rPr lang="en-US" sz="1800"/>
              <a:t>= ∅</a:t>
            </a:r>
          </a:p>
          <a:p>
            <a:r>
              <a:rPr lang="en-US" sz="1800" b="1"/>
              <a:t>for </a:t>
            </a:r>
            <a:r>
              <a:rPr lang="en-US" sz="1800"/>
              <a:t>every (</a:t>
            </a:r>
            <a:r>
              <a:rPr lang="en-US" sz="1800" i="1"/>
              <a:t>s,</a:t>
            </a:r>
            <a:r>
              <a:rPr lang="en-US" sz="1800" i="1" baseline="-25000"/>
              <a:t> </a:t>
            </a:r>
            <a:r>
              <a:rPr lang="en-US" sz="1800" i="1"/>
              <a:t>α</a:t>
            </a:r>
            <a:r>
              <a:rPr lang="en-US" sz="1800"/>
              <a:t>(c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c</a:t>
            </a:r>
            <a:r>
              <a:rPr lang="en-US" sz="1800" i="1" baseline="-25000"/>
              <a:t>k</a:t>
            </a:r>
            <a:r>
              <a:rPr lang="en-US" sz="1800"/>
              <a:t>), </a:t>
            </a:r>
            <a:r>
              <a:rPr lang="en-US" sz="1800" i="1"/>
              <a:t>s′</a:t>
            </a:r>
            <a:r>
              <a:rPr lang="en-US" sz="1800"/>
              <a:t>) ∈ </a:t>
            </a:r>
            <a:r>
              <a:rPr lang="en-US" sz="1800" i="1"/>
              <a:t>T </a:t>
            </a:r>
            <a:r>
              <a:rPr lang="en-US" sz="1800" b="1"/>
              <a:t>do</a:t>
            </a:r>
          </a:p>
          <a:p>
            <a:pPr lvl="1"/>
            <a:r>
              <a:rPr lang="en-US" sz="1800" b="1"/>
              <a:t>for </a:t>
            </a:r>
            <a:r>
              <a:rPr lang="en-US" sz="1800"/>
              <a:t>every atom </a:t>
            </a:r>
            <a:r>
              <a:rPr lang="en-US" sz="1800" i="1"/>
              <a:t>x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/>
              <a:t>′</a:t>
            </a:r>
            <a:r>
              <a:rPr lang="en-US" sz="1800" baseline="-25000"/>
              <a:t>1</a:t>
            </a:r>
            <a:r>
              <a:rPr lang="en-US" sz="1800"/>
              <a:t>,…, </a:t>
            </a:r>
            <a:r>
              <a:rPr lang="en-US" sz="1800" i="1"/>
              <a:t>z′</a:t>
            </a:r>
            <a:r>
              <a:rPr lang="en-US" sz="1800" i="1" baseline="-25000"/>
              <a:t>n</a:t>
            </a:r>
            <a:r>
              <a:rPr lang="en-US" sz="1800"/>
              <a:t>) = </a:t>
            </a:r>
            <a:r>
              <a:rPr lang="en-US" sz="1800" i="1"/>
              <a:t>z′</a:t>
            </a:r>
            <a:r>
              <a:rPr lang="en-US" sz="1800" i="1" baseline="-25000"/>
              <a:t>n</a:t>
            </a:r>
            <a:r>
              <a:rPr lang="en-US" sz="1800" baseline="-25000"/>
              <a:t>+1</a:t>
            </a:r>
            <a:r>
              <a:rPr lang="en-US" sz="1800"/>
              <a:t> in pre(</a:t>
            </a:r>
            <a:r>
              <a:rPr lang="en-US" sz="1800" i="1"/>
              <a:t>α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z</a:t>
            </a:r>
            <a:r>
              <a:rPr lang="en-US" sz="1800" i="1" baseline="-25000"/>
              <a:t>k</a:t>
            </a:r>
            <a:r>
              <a:rPr lang="en-US" sz="1800"/>
              <a:t>)) that doesn’t have a ground instance in </a:t>
            </a:r>
            <a:r>
              <a:rPr lang="en-US" sz="1800" i="1"/>
              <a:t>s</a:t>
            </a:r>
            <a:r>
              <a:rPr lang="en-US" sz="1800"/>
              <a:t> </a:t>
            </a:r>
            <a:r>
              <a:rPr lang="en-US" sz="1800" b="1"/>
              <a:t>do</a:t>
            </a:r>
            <a:endParaRPr lang="en-US" sz="1800" i="1"/>
          </a:p>
          <a:p>
            <a:pPr lvl="2"/>
            <a:r>
              <a:rPr lang="en-US" sz="1800"/>
              <a:t>remove it from pre(</a:t>
            </a:r>
            <a:r>
              <a:rPr lang="en-US" sz="1800" i="1"/>
              <a:t>α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z</a:t>
            </a:r>
            <a:r>
              <a:rPr lang="en-US" sz="1800" i="1" baseline="-25000"/>
              <a:t>k</a:t>
            </a:r>
            <a:r>
              <a:rPr lang="en-US" sz="1800"/>
              <a:t>)) </a:t>
            </a:r>
          </a:p>
          <a:p>
            <a:pPr lvl="1"/>
            <a:r>
              <a:rPr lang="en-US" sz="1800" b="1"/>
              <a:t>for </a:t>
            </a:r>
            <a:r>
              <a:rPr lang="en-US" sz="1800"/>
              <a:t>every atom </a:t>
            </a:r>
            <a:r>
              <a:rPr lang="en-US" sz="1800" i="1"/>
              <a:t>x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,…,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r>
              <a:rPr lang="en-US" sz="1800"/>
              <a:t>) =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r>
              <a:rPr lang="en-US" sz="1800" baseline="-25000"/>
              <a:t>+1</a:t>
            </a:r>
            <a:r>
              <a:rPr lang="en-US" sz="1800"/>
              <a:t> that has a ground instance in </a:t>
            </a:r>
            <a:r>
              <a:rPr lang="en-US" sz="1800" i="1"/>
              <a:t>s′</a:t>
            </a:r>
            <a:r>
              <a:rPr lang="en-US" sz="1800"/>
              <a:t> ∖ </a:t>
            </a:r>
            <a:r>
              <a:rPr lang="en-US" sz="1800" i="1"/>
              <a:t>s</a:t>
            </a:r>
            <a:r>
              <a:rPr lang="en-US" sz="1800"/>
              <a:t> </a:t>
            </a:r>
            <a:r>
              <a:rPr lang="en-US" sz="1800" b="1"/>
              <a:t>do</a:t>
            </a:r>
            <a:endParaRPr lang="en-US" sz="1800"/>
          </a:p>
          <a:p>
            <a:pPr lvl="2"/>
            <a:r>
              <a:rPr lang="en-US" sz="1800"/>
              <a:t>add </a:t>
            </a:r>
            <a:r>
              <a:rPr lang="en-US" sz="1800" i="1"/>
              <a:t>x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,…,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r>
              <a:rPr lang="en-US" sz="1800"/>
              <a:t>)</a:t>
            </a:r>
            <a:r>
              <a:rPr lang="en-US" sz="1800" baseline="-25000"/>
              <a:t> </a:t>
            </a:r>
            <a:r>
              <a:rPr lang="en-US" sz="1800"/>
              <a:t>←</a:t>
            </a:r>
            <a:r>
              <a:rPr lang="en-US" sz="1800" baseline="-25000"/>
              <a:t> </a:t>
            </a:r>
            <a:r>
              <a:rPr lang="en-US" sz="1800" i="1"/>
              <a:t>z</a:t>
            </a:r>
            <a:r>
              <a:rPr lang="en-US" sz="1800" i="1" baseline="-25000"/>
              <a:t>n</a:t>
            </a:r>
            <a:r>
              <a:rPr lang="en-US" sz="1800" baseline="-25000"/>
              <a:t>+1</a:t>
            </a:r>
            <a:r>
              <a:rPr lang="en-US" sz="1800"/>
              <a:t> to eff(</a:t>
            </a:r>
            <a:r>
              <a:rPr lang="en-US" sz="1800" i="1"/>
              <a:t>α</a:t>
            </a:r>
            <a:r>
              <a:rPr lang="en-US" sz="1800"/>
              <a:t>(</a:t>
            </a:r>
            <a:r>
              <a:rPr lang="en-US" sz="1800" i="1"/>
              <a:t>z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z</a:t>
            </a:r>
            <a:r>
              <a:rPr lang="en-US" sz="1800" i="1" baseline="-25000"/>
              <a:t>k</a:t>
            </a:r>
            <a:r>
              <a:rPr lang="en-US" sz="1800"/>
              <a:t>)</a:t>
            </a:r>
          </a:p>
          <a:p>
            <a:pPr lvl="1"/>
            <a:endParaRPr lang="en-US" sz="1800"/>
          </a:p>
          <a:p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155D2-DEB4-5E4F-F54F-8B6F6C810A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/>
              <a:t>Need to fill in some additional details</a:t>
            </a:r>
          </a:p>
          <a:p>
            <a:r>
              <a:rPr lang="en-US" sz="1800"/>
              <a:t>Can prove it produces a sound action model</a:t>
            </a:r>
          </a:p>
          <a:p>
            <a:pPr lvl="1"/>
            <a:r>
              <a:rPr lang="en-US" sz="1800" i="1"/>
              <a:t>T</a:t>
            </a:r>
            <a:r>
              <a:rPr lang="en-US" sz="1800" baseline="-25000"/>
              <a:t>Σ′</a:t>
            </a:r>
            <a:r>
              <a:rPr lang="en-US" sz="1800"/>
              <a:t> ⊆ </a:t>
            </a:r>
            <a:r>
              <a:rPr lang="en-US" sz="1800" i="1"/>
              <a:t>T</a:t>
            </a:r>
            <a:r>
              <a:rPr lang="en-US" sz="1800" baseline="-25000"/>
              <a:t>Σ</a:t>
            </a:r>
          </a:p>
          <a:p>
            <a:r>
              <a:rPr lang="en-US" sz="1800"/>
              <a:t>Completeness depends on whether </a:t>
            </a:r>
            <a:r>
              <a:rPr lang="en-US" sz="1800" i="1"/>
              <a:t>T</a:t>
            </a:r>
            <a:r>
              <a:rPr lang="en-US" sz="1800"/>
              <a:t> contains enough action traces</a:t>
            </a:r>
          </a:p>
          <a:p>
            <a:r>
              <a:rPr lang="en-US" sz="1800"/>
              <a:t>Can enhance the algorithm by allowing action traces of the form </a:t>
            </a:r>
          </a:p>
          <a:p>
            <a:pPr lvl="1"/>
            <a:r>
              <a:rPr lang="en-US" sz="1800"/>
              <a:t>(</a:t>
            </a:r>
            <a:r>
              <a:rPr lang="en-US" sz="1800" i="1"/>
              <a:t>s,</a:t>
            </a:r>
            <a:r>
              <a:rPr lang="en-US" sz="1800" i="1" baseline="-25000"/>
              <a:t> </a:t>
            </a:r>
            <a:r>
              <a:rPr lang="en-US" sz="1800" i="1"/>
              <a:t>α</a:t>
            </a:r>
            <a:r>
              <a:rPr lang="en-US" sz="1800"/>
              <a:t>(c</a:t>
            </a:r>
            <a:r>
              <a:rPr lang="en-US" sz="1800" baseline="-25000"/>
              <a:t>1</a:t>
            </a:r>
            <a:r>
              <a:rPr lang="en-US" sz="1800"/>
              <a:t>,…,</a:t>
            </a:r>
            <a:r>
              <a:rPr lang="en-US" sz="1800" i="1"/>
              <a:t>c</a:t>
            </a:r>
            <a:r>
              <a:rPr lang="en-US" sz="1800" i="1" baseline="-25000"/>
              <a:t>k</a:t>
            </a:r>
            <a:r>
              <a:rPr lang="en-US" sz="1800"/>
              <a:t>), </a:t>
            </a:r>
            <a:r>
              <a:rPr lang="en-US" sz="1800" i="1"/>
              <a:t>inapplicable</a:t>
            </a:r>
            <a:r>
              <a:rPr lang="en-US" sz="1800"/>
              <a:t>)</a:t>
            </a:r>
          </a:p>
          <a:p>
            <a:endParaRPr lang="en-US" sz="1800"/>
          </a:p>
          <a:p>
            <a:r>
              <a:rPr lang="en-US" sz="1800"/>
              <a:t>As given, the algorithm is very inefficient</a:t>
            </a:r>
          </a:p>
          <a:p>
            <a:pPr lvl="1"/>
            <a:r>
              <a:rPr lang="en-US" sz="1800"/>
              <a:t>each action schema starts with huge number of preconditions, must remove most of them</a:t>
            </a:r>
          </a:p>
          <a:p>
            <a:r>
              <a:rPr lang="en-US" sz="1800"/>
              <a:t>Paolo will revise it to make it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80265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8296-D559-AFA6-9186-CFACD3C7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4.2.2 Online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73CB7-27F7-8C36-9F99-7BBCD8F7A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34717"/>
            <a:ext cx="5384800" cy="5283200"/>
          </a:xfrm>
        </p:spPr>
        <p:txBody>
          <a:bodyPr/>
          <a:lstStyle/>
          <a:p>
            <a:r>
              <a:rPr lang="en-US"/>
              <a:t>Learning actions by queries</a:t>
            </a:r>
          </a:p>
          <a:p>
            <a:pPr lvl="1"/>
            <a:r>
              <a:rPr lang="en-US"/>
              <a:t>Access to an oracle, e.g., a quick simulator </a:t>
            </a:r>
          </a:p>
          <a:p>
            <a:pPr lvl="1"/>
            <a:r>
              <a:rPr lang="en-US" i="1"/>
              <a:t>Informative state</a:t>
            </a:r>
          </a:p>
          <a:p>
            <a:pPr lvl="2"/>
            <a:r>
              <a:rPr lang="en-US"/>
              <a:t>A state </a:t>
            </a:r>
            <a:r>
              <a:rPr lang="en-US" i="1"/>
              <a:t>s</a:t>
            </a:r>
            <a:r>
              <a:rPr lang="en-US"/>
              <a:t> such that γ(</a:t>
            </a:r>
            <a:r>
              <a:rPr lang="en-US" i="1"/>
              <a:t>s,a</a:t>
            </a:r>
            <a:r>
              <a:rPr lang="en-US"/>
              <a:t>) will provide needed information about </a:t>
            </a:r>
            <a:r>
              <a:rPr lang="en-US" i="1"/>
              <a:t>a</a:t>
            </a:r>
            <a:endParaRPr lang="en-US"/>
          </a:p>
          <a:p>
            <a:pPr lvl="1"/>
            <a:r>
              <a:rPr lang="en-US"/>
              <a:t>Generate queries about such states</a:t>
            </a:r>
          </a:p>
          <a:p>
            <a:pPr lvl="1"/>
            <a:r>
              <a:rPr lang="en-US"/>
              <a:t>Can write an algorithm that is both correct and complete</a:t>
            </a:r>
          </a:p>
          <a:p>
            <a:pPr lvl="1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C7C7D-B4BB-5B9C-1E91-6EC033C04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34717"/>
            <a:ext cx="5384800" cy="5283200"/>
          </a:xfrm>
        </p:spPr>
        <p:txBody>
          <a:bodyPr/>
          <a:lstStyle/>
          <a:p>
            <a:r>
              <a:rPr lang="en-US"/>
              <a:t>Online action learning</a:t>
            </a:r>
          </a:p>
          <a:p>
            <a:pPr lvl="1"/>
            <a:r>
              <a:rPr lang="en-US" sz="2000"/>
              <a:t>Observe current state, choose action </a:t>
            </a:r>
            <a:r>
              <a:rPr lang="en-US" sz="2000" i="1"/>
              <a:t>a</a:t>
            </a:r>
            <a:r>
              <a:rPr lang="en-US" sz="2000"/>
              <a:t>, send it to the execution platform, see what state it produces, …</a:t>
            </a:r>
            <a:endParaRPr lang="en-US"/>
          </a:p>
          <a:p>
            <a:pPr lvl="1"/>
            <a:r>
              <a:rPr lang="en-US"/>
              <a:t>Try to generate plans that will lead to informative states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5383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1D6A5B-2895-421F-AAE5-4B64C5A61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A3618-37EC-4C10-BF29-448EC09BF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32724</TotalTime>
  <Pages>32</Pages>
  <Words>1350</Words>
  <Application>Microsoft Macintosh PowerPoint</Application>
  <PresentationFormat>Widescreen</PresentationFormat>
  <Paragraphs>126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Monotype Corsiva</vt:lpstr>
      <vt:lpstr>System Font Regular</vt:lpstr>
      <vt:lpstr>Times</vt:lpstr>
      <vt:lpstr>Times New Roman</vt:lpstr>
      <vt:lpstr>10_Nau - reasoning about adversaries</vt:lpstr>
      <vt:lpstr>Chapter 4 Learning with Deterministic Models (brief summary)</vt:lpstr>
      <vt:lpstr>Outline and Assumptions</vt:lpstr>
      <vt:lpstr>4.1. Learning Heuristics</vt:lpstr>
      <vt:lpstr>4.2. Learning Action Specifications</vt:lpstr>
      <vt:lpstr>Three Kinds of Learning</vt:lpstr>
      <vt:lpstr>Lifted Preconditions and Effects</vt:lpstr>
      <vt:lpstr>Offline Learning (Basic Idea)</vt:lpstr>
      <vt:lpstr>4.2.2 Online Learning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Versus Practice in AI Planning</dc:title>
  <dc:subject/>
  <dc:creator>Dana Nau</dc:creator>
  <cp:keywords/>
  <dc:description/>
  <cp:lastModifiedBy>Dana Nau</cp:lastModifiedBy>
  <cp:revision>3664</cp:revision>
  <cp:lastPrinted>2018-02-22T18:51:05Z</cp:lastPrinted>
  <dcterms:created xsi:type="dcterms:W3CDTF">2013-08-19T20:16:30Z</dcterms:created>
  <dcterms:modified xsi:type="dcterms:W3CDTF">2025-03-08T04:05:55Z</dcterms:modified>
</cp:coreProperties>
</file>