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8" r:id="rId3"/>
  </p:sldMasterIdLst>
  <p:notesMasterIdLst>
    <p:notesMasterId r:id="rId20"/>
  </p:notesMasterIdLst>
  <p:handoutMasterIdLst>
    <p:handoutMasterId r:id="rId21"/>
  </p:handoutMasterIdLst>
  <p:sldIdLst>
    <p:sldId id="699" r:id="rId4"/>
    <p:sldId id="942" r:id="rId5"/>
    <p:sldId id="938" r:id="rId6"/>
    <p:sldId id="796" r:id="rId7"/>
    <p:sldId id="939" r:id="rId8"/>
    <p:sldId id="704" r:id="rId9"/>
    <p:sldId id="707" r:id="rId10"/>
    <p:sldId id="890" r:id="rId11"/>
    <p:sldId id="797" r:id="rId12"/>
    <p:sldId id="720" r:id="rId13"/>
    <p:sldId id="800" r:id="rId14"/>
    <p:sldId id="799" r:id="rId15"/>
    <p:sldId id="934" r:id="rId16"/>
    <p:sldId id="892" r:id="rId17"/>
    <p:sldId id="943" r:id="rId18"/>
    <p:sldId id="886" r:id="rId19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rgbClr val="081D58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9C"/>
    <a:srgbClr val="CFF5FE"/>
    <a:srgbClr val="FFEB69"/>
    <a:srgbClr val="78C543"/>
    <a:srgbClr val="A8C0DF"/>
    <a:srgbClr val="406590"/>
    <a:srgbClr val="0432FF"/>
    <a:srgbClr val="426690"/>
    <a:srgbClr val="5FC2FF"/>
    <a:srgbClr val="D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952" y="184"/>
      </p:cViewPr>
      <p:guideLst>
        <p:guide orient="horz" pos="3072"/>
        <p:guide pos="3840"/>
      </p:guideLst>
    </p:cSldViewPr>
  </p:slideViewPr>
  <p:outlineViewPr>
    <p:cViewPr>
      <p:scale>
        <a:sx n="33" d="100"/>
        <a:sy n="33" d="100"/>
      </p:scale>
      <p:origin x="0" y="19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9CF037BA-41BB-4D76-95B4-8B4AFB525338}"/>
    <pc:docChg chg="modSld">
      <pc:chgData name="Mak Roberts" userId="9f338eff-2743-45c8-be3d-ba747cbf8532" providerId="ADAL" clId="{9CF037BA-41BB-4D76-95B4-8B4AFB525338}" dt="2024-11-13T19:32:05.330" v="83"/>
      <pc:docMkLst>
        <pc:docMk/>
      </pc:docMkLst>
      <pc:sldChg chg="modSp mod">
        <pc:chgData name="Mak Roberts" userId="9f338eff-2743-45c8-be3d-ba747cbf8532" providerId="ADAL" clId="{9CF037BA-41BB-4D76-95B4-8B4AFB525338}" dt="2024-11-11T15:32:18.274" v="38" actId="20577"/>
        <pc:sldMkLst>
          <pc:docMk/>
          <pc:sldMk cId="1564164087" sldId="699"/>
        </pc:sldMkLst>
        <pc:spChg chg="mod">
          <ac:chgData name="Mak Roberts" userId="9f338eff-2743-45c8-be3d-ba747cbf8532" providerId="ADAL" clId="{9CF037BA-41BB-4D76-95B4-8B4AFB525338}" dt="2024-11-11T15:32:18.274" v="38" actId="20577"/>
          <ac:spMkLst>
            <pc:docMk/>
            <pc:sldMk cId="1564164087" sldId="699"/>
            <ac:spMk id="7" creationId="{00000000-0000-0000-0000-000000000000}"/>
          </ac:spMkLst>
        </pc:spChg>
      </pc:sldChg>
      <pc:sldChg chg="modSp mod">
        <pc:chgData name="Mak Roberts" userId="9f338eff-2743-45c8-be3d-ba747cbf8532" providerId="ADAL" clId="{9CF037BA-41BB-4D76-95B4-8B4AFB525338}" dt="2024-11-13T19:23:50.440" v="67" actId="1036"/>
        <pc:sldMkLst>
          <pc:docMk/>
          <pc:sldMk cId="1195354784" sldId="707"/>
        </pc:sldMkLst>
        <pc:spChg chg="mod">
          <ac:chgData name="Mak Roberts" userId="9f338eff-2743-45c8-be3d-ba747cbf8532" providerId="ADAL" clId="{9CF037BA-41BB-4D76-95B4-8B4AFB525338}" dt="2024-11-13T19:23:50.440" v="67" actId="1036"/>
          <ac:spMkLst>
            <pc:docMk/>
            <pc:sldMk cId="1195354784" sldId="707"/>
            <ac:spMk id="3" creationId="{00000000-0000-0000-0000-000000000000}"/>
          </ac:spMkLst>
        </pc:spChg>
      </pc:sldChg>
      <pc:sldChg chg="addSp modSp mod modAnim">
        <pc:chgData name="Mak Roberts" userId="9f338eff-2743-45c8-be3d-ba747cbf8532" providerId="ADAL" clId="{9CF037BA-41BB-4D76-95B4-8B4AFB525338}" dt="2024-11-13T19:30:15.098" v="82" actId="113"/>
        <pc:sldMkLst>
          <pc:docMk/>
          <pc:sldMk cId="3472381618" sldId="720"/>
        </pc:sldMkLst>
        <pc:spChg chg="mod">
          <ac:chgData name="Mak Roberts" userId="9f338eff-2743-45c8-be3d-ba747cbf8532" providerId="ADAL" clId="{9CF037BA-41BB-4D76-95B4-8B4AFB525338}" dt="2024-11-13T19:28:30.945" v="68" actId="21"/>
          <ac:spMkLst>
            <pc:docMk/>
            <pc:sldMk cId="3472381618" sldId="720"/>
            <ac:spMk id="3" creationId="{00000000-0000-0000-0000-000000000000}"/>
          </ac:spMkLst>
        </pc:spChg>
        <pc:spChg chg="add mod">
          <ac:chgData name="Mak Roberts" userId="9f338eff-2743-45c8-be3d-ba747cbf8532" providerId="ADAL" clId="{9CF037BA-41BB-4D76-95B4-8B4AFB525338}" dt="2024-11-13T19:30:15.098" v="82" actId="113"/>
          <ac:spMkLst>
            <pc:docMk/>
            <pc:sldMk cId="3472381618" sldId="720"/>
            <ac:spMk id="4" creationId="{F3D38B4F-2F33-6177-D203-DC4FED9153CC}"/>
          </ac:spMkLst>
        </pc:spChg>
      </pc:sldChg>
      <pc:sldChg chg="modSp">
        <pc:chgData name="Mak Roberts" userId="9f338eff-2743-45c8-be3d-ba747cbf8532" providerId="ADAL" clId="{9CF037BA-41BB-4D76-95B4-8B4AFB525338}" dt="2024-11-11T15:34:52.700" v="41"/>
        <pc:sldMkLst>
          <pc:docMk/>
          <pc:sldMk cId="3295581135" sldId="796"/>
        </pc:sldMkLst>
        <pc:spChg chg="mod">
          <ac:chgData name="Mak Roberts" userId="9f338eff-2743-45c8-be3d-ba747cbf8532" providerId="ADAL" clId="{9CF037BA-41BB-4D76-95B4-8B4AFB525338}" dt="2024-11-11T15:34:52.700" v="41"/>
          <ac:spMkLst>
            <pc:docMk/>
            <pc:sldMk cId="3295581135" sldId="796"/>
            <ac:spMk id="6" creationId="{00000000-0000-0000-0000-000000000000}"/>
          </ac:spMkLst>
        </pc:spChg>
      </pc:sldChg>
      <pc:sldChg chg="modSp">
        <pc:chgData name="Mak Roberts" userId="9f338eff-2743-45c8-be3d-ba747cbf8532" providerId="ADAL" clId="{9CF037BA-41BB-4D76-95B4-8B4AFB525338}" dt="2024-11-11T15:36:46.644" v="47"/>
        <pc:sldMkLst>
          <pc:docMk/>
          <pc:sldMk cId="2625963800" sldId="797"/>
        </pc:sldMkLst>
        <pc:spChg chg="mod">
          <ac:chgData name="Mak Roberts" userId="9f338eff-2743-45c8-be3d-ba747cbf8532" providerId="ADAL" clId="{9CF037BA-41BB-4D76-95B4-8B4AFB525338}" dt="2024-11-11T15:36:46.644" v="47"/>
          <ac:spMkLst>
            <pc:docMk/>
            <pc:sldMk cId="2625963800" sldId="797"/>
            <ac:spMk id="3" creationId="{00000000-0000-0000-0000-000000000000}"/>
          </ac:spMkLst>
        </pc:spChg>
      </pc:sldChg>
      <pc:sldChg chg="modSp modAnim">
        <pc:chgData name="Mak Roberts" userId="9f338eff-2743-45c8-be3d-ba747cbf8532" providerId="ADAL" clId="{9CF037BA-41BB-4D76-95B4-8B4AFB525338}" dt="2024-11-13T19:29:59.325" v="79"/>
        <pc:sldMkLst>
          <pc:docMk/>
          <pc:sldMk cId="3177106495" sldId="799"/>
        </pc:sldMkLst>
        <pc:spChg chg="mod">
          <ac:chgData name="Mak Roberts" userId="9f338eff-2743-45c8-be3d-ba747cbf8532" providerId="ADAL" clId="{9CF037BA-41BB-4D76-95B4-8B4AFB525338}" dt="2024-11-11T15:39:13.987" v="60"/>
          <ac:spMkLst>
            <pc:docMk/>
            <pc:sldMk cId="3177106495" sldId="799"/>
            <ac:spMk id="6" creationId="{00000000-0000-0000-0000-000000000000}"/>
          </ac:spMkLst>
        </pc:spChg>
        <pc:spChg chg="mod">
          <ac:chgData name="Mak Roberts" userId="9f338eff-2743-45c8-be3d-ba747cbf8532" providerId="ADAL" clId="{9CF037BA-41BB-4D76-95B4-8B4AFB525338}" dt="2024-11-11T15:38:41.646" v="56"/>
          <ac:spMkLst>
            <pc:docMk/>
            <pc:sldMk cId="3177106495" sldId="799"/>
            <ac:spMk id="25" creationId="{DD843BB7-E591-9C4C-BE67-F8650974772A}"/>
          </ac:spMkLst>
        </pc:spChg>
      </pc:sldChg>
      <pc:sldChg chg="modSp">
        <pc:chgData name="Mak Roberts" userId="9f338eff-2743-45c8-be3d-ba747cbf8532" providerId="ADAL" clId="{9CF037BA-41BB-4D76-95B4-8B4AFB525338}" dt="2024-11-11T15:37:38.165" v="55"/>
        <pc:sldMkLst>
          <pc:docMk/>
          <pc:sldMk cId="1491651316" sldId="800"/>
        </pc:sldMkLst>
        <pc:spChg chg="mod">
          <ac:chgData name="Mak Roberts" userId="9f338eff-2743-45c8-be3d-ba747cbf8532" providerId="ADAL" clId="{9CF037BA-41BB-4D76-95B4-8B4AFB525338}" dt="2024-11-11T15:37:38.165" v="55"/>
          <ac:spMkLst>
            <pc:docMk/>
            <pc:sldMk cId="1491651316" sldId="800"/>
            <ac:spMk id="6" creationId="{00000000-0000-0000-0000-000000000000}"/>
          </ac:spMkLst>
        </pc:spChg>
        <pc:spChg chg="mod">
          <ac:chgData name="Mak Roberts" userId="9f338eff-2743-45c8-be3d-ba747cbf8532" providerId="ADAL" clId="{9CF037BA-41BB-4D76-95B4-8B4AFB525338}" dt="2024-11-11T15:37:31.071" v="54"/>
          <ac:spMkLst>
            <pc:docMk/>
            <pc:sldMk cId="1491651316" sldId="800"/>
            <ac:spMk id="23" creationId="{FFA36227-EC5D-8246-8194-583CAD161341}"/>
          </ac:spMkLst>
        </pc:spChg>
      </pc:sldChg>
      <pc:sldChg chg="modSp">
        <pc:chgData name="Mak Roberts" userId="9f338eff-2743-45c8-be3d-ba747cbf8532" providerId="ADAL" clId="{9CF037BA-41BB-4D76-95B4-8B4AFB525338}" dt="2024-11-11T15:36:26.765" v="46"/>
        <pc:sldMkLst>
          <pc:docMk/>
          <pc:sldMk cId="1026017093" sldId="890"/>
        </pc:sldMkLst>
        <pc:spChg chg="mod">
          <ac:chgData name="Mak Roberts" userId="9f338eff-2743-45c8-be3d-ba747cbf8532" providerId="ADAL" clId="{9CF037BA-41BB-4D76-95B4-8B4AFB525338}" dt="2024-11-11T15:36:26.765" v="46"/>
          <ac:spMkLst>
            <pc:docMk/>
            <pc:sldMk cId="1026017093" sldId="890"/>
            <ac:spMk id="11" creationId="{00000000-0000-0000-0000-000000000000}"/>
          </ac:spMkLst>
        </pc:spChg>
      </pc:sldChg>
      <pc:sldChg chg="modSp modAnim">
        <pc:chgData name="Mak Roberts" userId="9f338eff-2743-45c8-be3d-ba747cbf8532" providerId="ADAL" clId="{9CF037BA-41BB-4D76-95B4-8B4AFB525338}" dt="2024-11-13T19:32:05.330" v="83"/>
        <pc:sldMkLst>
          <pc:docMk/>
          <pc:sldMk cId="3892516068" sldId="934"/>
        </pc:sldMkLst>
        <pc:spChg chg="mod">
          <ac:chgData name="Mak Roberts" userId="9f338eff-2743-45c8-be3d-ba747cbf8532" providerId="ADAL" clId="{9CF037BA-41BB-4D76-95B4-8B4AFB525338}" dt="2024-11-11T15:39:35.594" v="64"/>
          <ac:spMkLst>
            <pc:docMk/>
            <pc:sldMk cId="3892516068" sldId="934"/>
            <ac:spMk id="6" creationId="{00000000-0000-0000-0000-000000000000}"/>
          </ac:spMkLst>
        </pc:spChg>
      </pc:sldChg>
      <pc:sldChg chg="modSp mod">
        <pc:chgData name="Mak Roberts" userId="9f338eff-2743-45c8-be3d-ba747cbf8532" providerId="ADAL" clId="{9CF037BA-41BB-4D76-95B4-8B4AFB525338}" dt="2024-11-13T19:21:00.773" v="66" actId="20577"/>
        <pc:sldMkLst>
          <pc:docMk/>
          <pc:sldMk cId="1398463407" sldId="939"/>
        </pc:sldMkLst>
        <pc:spChg chg="mod">
          <ac:chgData name="Mak Roberts" userId="9f338eff-2743-45c8-be3d-ba747cbf8532" providerId="ADAL" clId="{9CF037BA-41BB-4D76-95B4-8B4AFB525338}" dt="2024-11-13T19:21:00.773" v="66" actId="20577"/>
          <ac:spMkLst>
            <pc:docMk/>
            <pc:sldMk cId="1398463407" sldId="939"/>
            <ac:spMk id="6" creationId="{00000000-0000-0000-0000-000000000000}"/>
          </ac:spMkLst>
        </pc:spChg>
      </pc:sldChg>
    </pc:docChg>
  </pc:docChgLst>
  <pc:docChgLst>
    <pc:chgData name="Mak Roberts" userId="9f338eff-2743-45c8-be3d-ba747cbf8532" providerId="ADAL" clId="{7CBC2588-3EC5-4A1B-9312-ECF7C50D3074}"/>
    <pc:docChg chg="modSld">
      <pc:chgData name="Mak Roberts" userId="9f338eff-2743-45c8-be3d-ba747cbf8532" providerId="ADAL" clId="{7CBC2588-3EC5-4A1B-9312-ECF7C50D3074}" dt="2025-01-30T00:50:02.309" v="1" actId="20577"/>
      <pc:docMkLst>
        <pc:docMk/>
      </pc:docMkLst>
      <pc:sldChg chg="modSp mod">
        <pc:chgData name="Mak Roberts" userId="9f338eff-2743-45c8-be3d-ba747cbf8532" providerId="ADAL" clId="{7CBC2588-3EC5-4A1B-9312-ECF7C50D3074}" dt="2025-01-30T00:50:02.309" v="1" actId="20577"/>
        <pc:sldMkLst>
          <pc:docMk/>
          <pc:sldMk cId="1564164087" sldId="699"/>
        </pc:sldMkLst>
        <pc:spChg chg="mod">
          <ac:chgData name="Mak Roberts" userId="9f338eff-2743-45c8-be3d-ba747cbf8532" providerId="ADAL" clId="{7CBC2588-3EC5-4A1B-9312-ECF7C50D3074}" dt="2025-01-30T00:50:02.309" v="1" actId="20577"/>
          <ac:spMkLst>
            <pc:docMk/>
            <pc:sldMk cId="1564164087" sldId="699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10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7247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2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23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2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112" y="9482607"/>
            <a:ext cx="2944768" cy="497982"/>
          </a:xfrm>
          <a:prstGeom prst="rect">
            <a:avLst/>
          </a:prstGeom>
          <a:noFill/>
        </p:spPr>
        <p:txBody>
          <a:bodyPr/>
          <a:lstStyle/>
          <a:p>
            <a:fld id="{7D53825A-60B6-467A-8554-413AA0BF9551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00388" y="747678"/>
            <a:ext cx="5395198" cy="37433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02" tIns="46201" rIns="92402" bIns="46201" anchor="ctr"/>
          <a:lstStyle/>
          <a:p>
            <a:pPr algn="ctr" eaLnBrk="0" hangingPunct="0"/>
            <a:endParaRPr lang="en-U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05344" y="4741878"/>
            <a:ext cx="4982340" cy="44943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11:07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9D41193-992F-BBF0-0DC8-824E2E601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4693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98789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28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2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64715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7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7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eople/32693718@N07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eople/7888217@N04" TargetMode="External"/><Relationship Id="rId10" Type="http://schemas.openxmlformats.org/officeDocument/2006/relationships/hyperlink" Target="https://creativecommons.org/licenses/by-sa/3.0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en.wikipedia.org/wiki/User:Airtuna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en.m.wikipedia.org/wiki/User:Slaung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0700" y="2403570"/>
            <a:ext cx="8610600" cy="1193070"/>
          </a:xfrm>
        </p:spPr>
        <p:txBody>
          <a:bodyPr/>
          <a:lstStyle/>
          <a:p>
            <a:r>
              <a:rPr lang="en-US" dirty="0"/>
              <a:t>Chapter 11</a:t>
            </a:r>
            <a:br>
              <a:rPr lang="en-US" dirty="0"/>
            </a:br>
            <a:r>
              <a:rPr lang="en-US" dirty="0"/>
              <a:t>Acting with Nondeterministic Models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numCol="1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6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A0B2145-BFC3-2545-8DDD-C76EFD0D567F}"/>
              </a:ext>
            </a:extLst>
          </p:cNvPr>
          <p:cNvSpPr/>
          <p:nvPr/>
        </p:nvSpPr>
        <p:spPr>
          <a:xfrm>
            <a:off x="5426816" y="3937469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5">
                    <a:lumMod val="25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en-US" sz="2000" baseline="-25000" dirty="0">
                <a:solidFill>
                  <a:schemeClr val="accent5">
                    <a:lumMod val="25000"/>
                  </a:schemeClr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4" name="Moon 43">
            <a:extLst>
              <a:ext uri="{FF2B5EF4-FFF2-40B4-BE49-F238E27FC236}">
                <a16:creationId xmlns:a16="http://schemas.microsoft.com/office/drawing/2014/main" id="{410E6893-EE6E-7C4E-99C9-32AD1B2D38A7}"/>
              </a:ext>
            </a:extLst>
          </p:cNvPr>
          <p:cNvSpPr/>
          <p:nvPr/>
        </p:nvSpPr>
        <p:spPr>
          <a:xfrm rot="8700000">
            <a:off x="9425080" y="4427171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>
            <a:extLst>
              <a:ext uri="{FF2B5EF4-FFF2-40B4-BE49-F238E27FC236}">
                <a16:creationId xmlns:a16="http://schemas.microsoft.com/office/drawing/2014/main" id="{F3303136-53E7-CE40-8A61-6DF0F577BFBB}"/>
              </a:ext>
            </a:extLst>
          </p:cNvPr>
          <p:cNvSpPr/>
          <p:nvPr/>
        </p:nvSpPr>
        <p:spPr>
          <a:xfrm rot="14520000">
            <a:off x="9689313" y="3231489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06191AC-43F4-EF47-BD46-4090A3945A70}"/>
              </a:ext>
            </a:extLst>
          </p:cNvPr>
          <p:cNvSpPr/>
          <p:nvPr/>
        </p:nvSpPr>
        <p:spPr>
          <a:xfrm rot="522261">
            <a:off x="8706304" y="4738754"/>
            <a:ext cx="2606739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B06522-B144-4A42-B8FA-3BD7CDE86626}"/>
              </a:ext>
            </a:extLst>
          </p:cNvPr>
          <p:cNvSpPr/>
          <p:nvPr/>
        </p:nvSpPr>
        <p:spPr>
          <a:xfrm rot="360000">
            <a:off x="6932821" y="4431636"/>
            <a:ext cx="2306462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:a16="http://schemas.microsoft.com/office/drawing/2014/main" id="{D7DEE764-6E35-0340-AD4D-2489BFDFD213}"/>
              </a:ext>
            </a:extLst>
          </p:cNvPr>
          <p:cNvSpPr/>
          <p:nvPr/>
        </p:nvSpPr>
        <p:spPr>
          <a:xfrm rot="8700000">
            <a:off x="7372815" y="4161984"/>
            <a:ext cx="825348" cy="2039384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:a16="http://schemas.microsoft.com/office/drawing/2014/main" id="{96DA32CD-E37B-8445-B7BA-D0C04F8573DB}"/>
              </a:ext>
            </a:extLst>
          </p:cNvPr>
          <p:cNvSpPr/>
          <p:nvPr/>
        </p:nvSpPr>
        <p:spPr>
          <a:xfrm rot="14400000">
            <a:off x="7613958" y="3012482"/>
            <a:ext cx="825348" cy="2274280"/>
          </a:xfrm>
          <a:prstGeom prst="moon">
            <a:avLst>
              <a:gd name="adj" fmla="val 43921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9074F5-53C4-864C-ADA0-6633FAE0D4D3}"/>
              </a:ext>
            </a:extLst>
          </p:cNvPr>
          <p:cNvSpPr/>
          <p:nvPr/>
        </p:nvSpPr>
        <p:spPr>
          <a:xfrm>
            <a:off x="5443069" y="4389500"/>
            <a:ext cx="1737956" cy="460494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25">
            <a:extLst>
              <a:ext uri="{FF2B5EF4-FFF2-40B4-BE49-F238E27FC236}">
                <a16:creationId xmlns:a16="http://schemas.microsoft.com/office/drawing/2014/main" id="{40885D42-5E59-F147-91A4-FEE8056C4669}"/>
              </a:ext>
            </a:extLst>
          </p:cNvPr>
          <p:cNvSpPr txBox="1">
            <a:spLocks/>
          </p:cNvSpPr>
          <p:nvPr/>
        </p:nvSpPr>
        <p:spPr>
          <a:xfrm>
            <a:off x="4728710" y="5436210"/>
            <a:ext cx="2832827" cy="1015663"/>
          </a:xfrm>
          <a:prstGeom prst="rect">
            <a:avLst/>
          </a:prstGeom>
          <a:solidFill>
            <a:srgbClr val="CFF5FE"/>
          </a:solidFill>
        </p:spPr>
        <p:txBody>
          <a:bodyPr wrap="none"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615950" algn="l"/>
              </a:tabLst>
            </a:pPr>
            <a:r>
              <a:rPr lang="en-US" kern="0" dirty="0"/>
              <a:t>π</a:t>
            </a:r>
            <a:r>
              <a:rPr lang="en-US" kern="0" baseline="-25000" dirty="0"/>
              <a:t>1</a:t>
            </a:r>
            <a:r>
              <a:rPr lang="en-US" kern="0" dirty="0"/>
              <a:t> = {(</a:t>
            </a:r>
            <a:r>
              <a:rPr lang="en-US" kern="0" dirty="0" err="1">
                <a:latin typeface="Calibri"/>
                <a:cs typeface="Calibri"/>
              </a:rPr>
              <a:t>on_ship</a:t>
            </a:r>
            <a:r>
              <a:rPr lang="en-US" kern="0" dirty="0">
                <a:cs typeface="Calibri"/>
              </a:rPr>
              <a:t>, </a:t>
            </a:r>
            <a:r>
              <a:rPr lang="en-US" kern="0" dirty="0">
                <a:latin typeface="Calibri"/>
                <a:cs typeface="Calibri"/>
              </a:rPr>
              <a:t>unload),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</a:t>
            </a:r>
            <a:r>
              <a:rPr lang="en-US" kern="0" dirty="0" err="1">
                <a:latin typeface="Calibri"/>
                <a:cs typeface="Calibri"/>
              </a:rPr>
              <a:t>at_harbor</a:t>
            </a:r>
            <a:r>
              <a:rPr lang="en-US" kern="0" dirty="0">
                <a:latin typeface="Calibri"/>
                <a:cs typeface="Calibri"/>
              </a:rPr>
              <a:t>, park),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(parking1, deliver)</a:t>
            </a:r>
            <a:r>
              <a:rPr lang="en-US" kern="0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1152525"/>
                <a:ext cx="5653695" cy="5283200"/>
              </a:xfrm>
            </p:spPr>
            <p:txBody>
              <a:bodyPr/>
              <a:lstStyle/>
              <a:p>
                <a:r>
                  <a:rPr lang="en-US" dirty="0"/>
                  <a:t>Acting (or planning) problem </a:t>
                </a:r>
                <a:r>
                  <a:rPr lang="en-US" i="1" dirty="0"/>
                  <a:t>P </a:t>
                </a:r>
                <a:r>
                  <a:rPr lang="el-GR" dirty="0"/>
                  <a:t>= (Σ</a:t>
                </a:r>
                <a:r>
                  <a:rPr lang="el-GR" i="1" dirty="0"/>
                  <a:t>,s</a:t>
                </a:r>
                <a:r>
                  <a:rPr lang="el-GR" baseline="-25000" dirty="0"/>
                  <a:t>0</a:t>
                </a:r>
                <a:r>
                  <a:rPr lang="el-GR" i="1" dirty="0"/>
                  <a:t>,S</a:t>
                </a:r>
                <a:r>
                  <a:rPr lang="el-GR" i="1" baseline="-25000" dirty="0"/>
                  <a:t>g</a:t>
                </a:r>
                <a:r>
                  <a:rPr lang="el-GR" dirty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planning domain </a:t>
                </a:r>
                <a:r>
                  <a:rPr lang="el-GR" dirty="0"/>
                  <a:t>Σ = (</a:t>
                </a:r>
                <a:r>
                  <a:rPr lang="el-GR" i="1" dirty="0" err="1"/>
                  <a:t>S,A,γ</a:t>
                </a:r>
                <a:r>
                  <a:rPr lang="el-GR" dirty="0"/>
                  <a:t>)</a:t>
                </a:r>
                <a:r>
                  <a:rPr lang="en-US" dirty="0"/>
                  <a:t>, initial state </a:t>
                </a:r>
                <a:r>
                  <a:rPr lang="el-GR" i="1" dirty="0"/>
                  <a:t>s</a:t>
                </a:r>
                <a:r>
                  <a:rPr lang="el-GR" i="1" baseline="-25000" dirty="0"/>
                  <a:t>0</a:t>
                </a:r>
                <a:r>
                  <a:rPr lang="en-US" i="1" baseline="-25000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i="1" dirty="0"/>
                  <a:t> S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set of goal states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</a:t>
                </a:r>
                <a:r>
                  <a:rPr lang="en-US" dirty="0"/>
                  <a:t> (shown in green)</a:t>
                </a:r>
              </a:p>
              <a:p>
                <a:r>
                  <a:rPr lang="en-US" i="1" dirty="0"/>
                  <a:t>π</a:t>
                </a:r>
                <a:r>
                  <a:rPr lang="en-US" dirty="0"/>
                  <a:t> is a </a:t>
                </a:r>
                <a:r>
                  <a:rPr lang="en-US" i="1" dirty="0"/>
                  <a:t>solution</a:t>
                </a:r>
                <a:r>
                  <a:rPr lang="en-US" dirty="0"/>
                  <a:t> if a</a:t>
                </a:r>
                <a:r>
                  <a:rPr lang="en-US" dirty="0">
                    <a:latin typeface="Times New Roman"/>
                    <a:cs typeface="Times New Roman"/>
                  </a:rPr>
                  <a:t>t least one execution ends at a goal</a:t>
                </a:r>
              </a:p>
              <a:p>
                <a:pPr lvl="1"/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∩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  <a:r>
                  <a:rPr lang="en-US" dirty="0"/>
                  <a:t>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br>
                  <a:rPr lang="en-US" sz="1400" baseline="-25000" dirty="0">
                    <a:latin typeface="Symbol" charset="2"/>
                    <a:cs typeface="Symbol" charset="2"/>
                  </a:rPr>
                </a:br>
                <a:endParaRPr lang="en-US" sz="1400" baseline="-25000" dirty="0">
                  <a:latin typeface="Times New Roman"/>
                  <a:cs typeface="Times New Roman"/>
                </a:endParaRPr>
              </a:p>
              <a:p>
                <a:r>
                  <a:rPr lang="en-US" dirty="0">
                    <a:latin typeface="Times New Roman"/>
                    <a:cs typeface="Times New Roman"/>
                  </a:rPr>
                  <a:t>A policy </a:t>
                </a:r>
                <a:r>
                  <a:rPr lang="en-US" i="1" dirty="0">
                    <a:latin typeface="Times New Roman"/>
                    <a:cs typeface="Times New Roman"/>
                  </a:rPr>
                  <a:t>π</a:t>
                </a:r>
                <a:r>
                  <a:rPr lang="en-US" dirty="0">
                    <a:latin typeface="Times New Roman"/>
                    <a:cs typeface="Times New Roman"/>
                  </a:rPr>
                  <a:t> is </a:t>
                </a:r>
                <a:r>
                  <a:rPr lang="en-US" i="1" dirty="0">
                    <a:latin typeface="Times New Roman"/>
                    <a:cs typeface="Times New Roman"/>
                  </a:rPr>
                  <a:t>safe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if 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</m:oMath>
                </a14:m>
                <a:r>
                  <a:rPr lang="en-US" i="1" dirty="0"/>
                  <a:t>s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∩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  <a:r>
                  <a:rPr lang="en-US" baseline="-25000" dirty="0"/>
                  <a:t> </a:t>
                </a:r>
                <a:r>
                  <a:rPr lang="en-US" dirty="0"/>
                  <a:t>≠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at every state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at least one of the execution paths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from </a:t>
                </a:r>
                <a:r>
                  <a:rPr lang="en-US" i="1" dirty="0">
                    <a:cs typeface="Times New Roman"/>
                  </a:rPr>
                  <a:t>s </a:t>
                </a:r>
                <a:r>
                  <a:rPr lang="en-US" dirty="0">
                    <a:cs typeface="Times New Roman"/>
                  </a:rPr>
                  <a:t>using π stops at a goal state. </a:t>
                </a:r>
              </a:p>
              <a:p>
                <a:r>
                  <a:rPr lang="en-US" dirty="0">
                    <a:latin typeface="Times New Roman"/>
                    <a:cs typeface="Times New Roman"/>
                  </a:rPr>
                  <a:t>Otherwise, </a:t>
                </a:r>
                <a:r>
                  <a:rPr lang="en-US" i="1" dirty="0">
                    <a:latin typeface="Times New Roman"/>
                    <a:cs typeface="Times New Roman"/>
                  </a:rPr>
                  <a:t>unsafe</a:t>
                </a:r>
                <a:r>
                  <a:rPr lang="en-US" dirty="0">
                    <a:latin typeface="Times New Roman"/>
                    <a:cs typeface="Times New Roman"/>
                  </a:rPr>
                  <a:t> policy</a:t>
                </a:r>
                <a:endParaRPr lang="en-US" baseline="-25000" dirty="0">
                  <a:latin typeface="Times New Roman"/>
                  <a:cs typeface="Times New Roman"/>
                </a:endParaRPr>
              </a:p>
              <a:p>
                <a:pPr lvl="1"/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1152525"/>
                <a:ext cx="5653695" cy="5283200"/>
              </a:xfrm>
              <a:blipFill>
                <a:blip r:embed="rId3"/>
                <a:stretch>
                  <a:fillRect l="-1187" t="-692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EF8B8834-AF6C-EB4F-A1BA-F2FF0FC25EB4}"/>
              </a:ext>
            </a:extLst>
          </p:cNvPr>
          <p:cNvSpPr/>
          <p:nvPr/>
        </p:nvSpPr>
        <p:spPr>
          <a:xfrm>
            <a:off x="10775482" y="3274004"/>
            <a:ext cx="553297" cy="2247393"/>
          </a:xfrm>
          <a:prstGeom prst="ellipse">
            <a:avLst/>
          </a:prstGeom>
          <a:noFill/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b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25000"/>
                  </a:schemeClr>
                </a:solidFill>
              </a:rPr>
              <a:t>    S</a:t>
            </a:r>
            <a:r>
              <a:rPr lang="en-US" sz="2000" i="1" baseline="-25000" dirty="0">
                <a:solidFill>
                  <a:schemeClr val="accent5">
                    <a:lumMod val="25000"/>
                  </a:schemeClr>
                </a:solidFill>
              </a:rPr>
              <a:t>g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C87BA65-C3ED-534A-AB16-9911C97C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44" y="1779739"/>
            <a:ext cx="6477000" cy="5054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38B4F-2F33-6177-D203-DC4FED9153CC}"/>
              </a:ext>
            </a:extLst>
          </p:cNvPr>
          <p:cNvSpPr/>
          <p:nvPr/>
        </p:nvSpPr>
        <p:spPr>
          <a:xfrm>
            <a:off x="375007" y="5763802"/>
            <a:ext cx="2578813" cy="67192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Poll:</a:t>
            </a:r>
            <a:r>
              <a:rPr lang="en-US" dirty="0">
                <a:solidFill>
                  <a:schemeClr val="tx1"/>
                </a:solidFill>
              </a:rPr>
              <a:t> Is π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Calibri"/>
              </a:rPr>
              <a:t>safe or unsafe?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221" y="990600"/>
                <a:ext cx="8032622" cy="2593200"/>
              </a:xfrm>
            </p:spPr>
            <p:txBody>
              <a:bodyPr/>
              <a:lstStyle/>
              <a:p>
                <a:r>
                  <a:rPr lang="en-US" i="1" dirty="0">
                    <a:cs typeface="Times New Roman"/>
                  </a:rPr>
                  <a:t>Acyclic </a:t>
                </a:r>
                <a:r>
                  <a:rPr lang="en-US" dirty="0">
                    <a:cs typeface="Times New Roman"/>
                  </a:rPr>
                  <a:t>safe </a:t>
                </a:r>
                <a:r>
                  <a:rPr lang="en-US" dirty="0">
                    <a:latin typeface="Times New Roman"/>
                    <a:cs typeface="Times New Roman"/>
                  </a:rPr>
                  <a:t>policy</a:t>
                </a:r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/>
                  <a:t>Graph(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is acyclic</a:t>
                </a:r>
                <a:r>
                  <a:rPr lang="en-US" dirty="0">
                    <a:cs typeface="Times New Roman"/>
                  </a:rPr>
                  <a:t>, and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</a:p>
              <a:p>
                <a:r>
                  <a:rPr lang="en-US" dirty="0">
                    <a:cs typeface="Times New Roman"/>
                  </a:rPr>
                  <a:t>If we run </a:t>
                </a:r>
                <a:r>
                  <a:rPr lang="en-US" dirty="0" err="1">
                    <a:latin typeface="Calibri" panose="020F0502020204030204" pitchFamily="34" charset="0"/>
                    <a:cs typeface="Times New Roman"/>
                  </a:rPr>
                  <a:t>ActPolicy</a:t>
                </a:r>
                <a:r>
                  <a:rPr lang="en-US" dirty="0">
                    <a:cs typeface="Times New Roman"/>
                  </a:rPr>
                  <a:t>(π) starting at s</a:t>
                </a:r>
                <a:r>
                  <a:rPr lang="en-US" baseline="-25000" dirty="0">
                    <a:cs typeface="Times New Roman"/>
                  </a:rPr>
                  <a:t>0</a:t>
                </a:r>
                <a:r>
                  <a:rPr lang="en-US" dirty="0">
                    <a:cs typeface="Times New Roman"/>
                  </a:rPr>
                  <a:t>,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we’re guaranteed to stop at a goal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21" y="990600"/>
                <a:ext cx="8032622" cy="2593200"/>
              </a:xfrm>
              <a:blipFill>
                <a:blip r:embed="rId2"/>
                <a:stretch>
                  <a:fillRect l="-835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16AE4FD-A3B6-A845-9E40-89D9597821C6}"/>
              </a:ext>
            </a:extLst>
          </p:cNvPr>
          <p:cNvGrpSpPr/>
          <p:nvPr/>
        </p:nvGrpSpPr>
        <p:grpSpPr>
          <a:xfrm>
            <a:off x="3107509" y="1797757"/>
            <a:ext cx="6477000" cy="5054600"/>
            <a:chOff x="4174310" y="1786871"/>
            <a:chExt cx="6477000" cy="50546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1B86E3-F5A4-9D44-AFD0-6DB89CF0F5B9}"/>
                </a:ext>
              </a:extLst>
            </p:cNvPr>
            <p:cNvSpPr/>
            <p:nvPr/>
          </p:nvSpPr>
          <p:spPr>
            <a:xfrm rot="16200000">
              <a:off x="9004957" y="2827739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01989DF2-DC0A-514F-91F9-CC434ACBD959}"/>
                </a:ext>
              </a:extLst>
            </p:cNvPr>
            <p:cNvSpPr/>
            <p:nvPr/>
          </p:nvSpPr>
          <p:spPr>
            <a:xfrm rot="14677256">
              <a:off x="8515481" y="184268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AB5809-0D7E-584C-AA47-F5DD2C3E716F}"/>
                </a:ext>
              </a:extLst>
            </p:cNvPr>
            <p:cNvSpPr/>
            <p:nvPr/>
          </p:nvSpPr>
          <p:spPr>
            <a:xfrm rot="633328">
              <a:off x="7591433" y="3290519"/>
              <a:ext cx="2409852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E62001-64E7-FC42-B665-7DE82FA337AD}"/>
                </a:ext>
              </a:extLst>
            </p:cNvPr>
            <p:cNvSpPr/>
            <p:nvPr/>
          </p:nvSpPr>
          <p:spPr>
            <a:xfrm rot="17105761">
              <a:off x="7983582" y="4748442"/>
              <a:ext cx="3065888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044F77-C8AF-914C-8197-86EF52680961}"/>
                </a:ext>
              </a:extLst>
            </p:cNvPr>
            <p:cNvSpPr/>
            <p:nvPr/>
          </p:nvSpPr>
          <p:spPr>
            <a:xfrm rot="18024480">
              <a:off x="8619880" y="5569273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Moon 40">
              <a:extLst>
                <a:ext uri="{FF2B5EF4-FFF2-40B4-BE49-F238E27FC236}">
                  <a16:creationId xmlns:a16="http://schemas.microsoft.com/office/drawing/2014/main" id="{4201E1F4-181E-D44B-BB1E-E84F99FF241A}"/>
                </a:ext>
              </a:extLst>
            </p:cNvPr>
            <p:cNvSpPr/>
            <p:nvPr/>
          </p:nvSpPr>
          <p:spPr>
            <a:xfrm rot="8700000">
              <a:off x="8216697" y="4394598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B50FC732-EDE7-4A43-B871-D14DE85FF2B6}"/>
                </a:ext>
              </a:extLst>
            </p:cNvPr>
            <p:cNvSpPr/>
            <p:nvPr/>
          </p:nvSpPr>
          <p:spPr>
            <a:xfrm rot="14520000">
              <a:off x="8480930" y="3198916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E08335-6AC5-9641-A91C-F452E84EF9D7}"/>
                </a:ext>
              </a:extLst>
            </p:cNvPr>
            <p:cNvSpPr/>
            <p:nvPr/>
          </p:nvSpPr>
          <p:spPr>
            <a:xfrm rot="522261">
              <a:off x="7497921" y="4706181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527A05D-0BB7-1048-89A5-32F5706FB8A2}"/>
                </a:ext>
              </a:extLst>
            </p:cNvPr>
            <p:cNvSpPr/>
            <p:nvPr/>
          </p:nvSpPr>
          <p:spPr>
            <a:xfrm rot="17061462">
              <a:off x="5793862" y="4525406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29D344-EFC1-0D43-96C1-ACE3393F9C26}"/>
                </a:ext>
              </a:extLst>
            </p:cNvPr>
            <p:cNvSpPr/>
            <p:nvPr/>
          </p:nvSpPr>
          <p:spPr>
            <a:xfrm rot="17798314">
              <a:off x="6593172" y="5270239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9FFA2CB-D58C-F54B-A63A-0DD1B73C674F}"/>
                </a:ext>
              </a:extLst>
            </p:cNvPr>
            <p:cNvSpPr/>
            <p:nvPr/>
          </p:nvSpPr>
          <p:spPr>
            <a:xfrm rot="360000">
              <a:off x="5693476" y="4444598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oon 46">
              <a:extLst>
                <a:ext uri="{FF2B5EF4-FFF2-40B4-BE49-F238E27FC236}">
                  <a16:creationId xmlns:a16="http://schemas.microsoft.com/office/drawing/2014/main" id="{159C76DE-ED05-6F4A-84F5-CEE684E6F631}"/>
                </a:ext>
              </a:extLst>
            </p:cNvPr>
            <p:cNvSpPr/>
            <p:nvPr/>
          </p:nvSpPr>
          <p:spPr>
            <a:xfrm rot="8700000">
              <a:off x="6133470" y="4174946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C97542F2-D21E-F44B-B5ED-730327B809A5}"/>
                </a:ext>
              </a:extLst>
            </p:cNvPr>
            <p:cNvSpPr/>
            <p:nvPr/>
          </p:nvSpPr>
          <p:spPr>
            <a:xfrm rot="14400000">
              <a:off x="6374613" y="3025444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001BF48-7C2E-7C47-BDFD-C721443BB7C3}"/>
                </a:ext>
              </a:extLst>
            </p:cNvPr>
            <p:cNvSpPr/>
            <p:nvPr/>
          </p:nvSpPr>
          <p:spPr>
            <a:xfrm>
              <a:off x="4187811" y="4390271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534C169-48A7-5546-A99B-05FFA85B9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310" y="1786871"/>
              <a:ext cx="6477000" cy="50546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FFA36227-EC5D-8246-8194-583CAD16134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73582" y="201840"/>
                <a:ext cx="3678428" cy="147576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●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5000"/>
                  <a:buFont typeface="System Font Regular"/>
                  <a:buChar char="∙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tabLst>
                    <a:tab pos="738188" algn="l"/>
                    <a:tab pos="1085850" algn="l"/>
                  </a:tabLst>
                </a:pPr>
                <a:r>
                  <a:rPr lang="en-US" sz="1800" dirty="0" err="1">
                    <a:latin typeface="Calibri"/>
                    <a:cs typeface="Calibri"/>
                  </a:rPr>
                  <a:t>ActPolicy</a:t>
                </a:r>
                <a:r>
                  <a:rPr lang="en-US" sz="1800" dirty="0"/>
                  <a:t>(</a:t>
                </a:r>
                <a:r>
                  <a:rPr lang="en-US" sz="1800" i="1" dirty="0"/>
                  <a:t>π</a:t>
                </a:r>
                <a:r>
                  <a:rPr lang="en-US" sz="1800" dirty="0"/>
                  <a:t>)</a:t>
                </a:r>
                <a:br>
                  <a:rPr lang="en-US" sz="1800" dirty="0"/>
                </a:br>
                <a:r>
                  <a:rPr lang="en-US" sz="1800" dirty="0"/>
                  <a:t>	</a:t>
                </a:r>
                <a:r>
                  <a:rPr lang="en-US" sz="1800" i="1" dirty="0"/>
                  <a:t>s</a:t>
                </a:r>
                <a:r>
                  <a:rPr lang="en-US" sz="1800" dirty="0"/>
                  <a:t> ← observe current state</a:t>
                </a:r>
                <a:br>
                  <a:rPr lang="en-US" sz="1800" dirty="0"/>
                </a:br>
                <a:r>
                  <a:rPr lang="en-US" sz="1800" dirty="0"/>
                  <a:t>	while </a:t>
                </a:r>
                <a:r>
                  <a:rPr lang="en-US" sz="1800" i="1" dirty="0"/>
                  <a:t>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Domain(</a:t>
                </a:r>
                <a:r>
                  <a:rPr lang="en-US" sz="1800" i="1" dirty="0"/>
                  <a:t>π</a:t>
                </a:r>
                <a:r>
                  <a:rPr lang="en-US" sz="1800" dirty="0"/>
                  <a:t>) do</a:t>
                </a:r>
                <a:br>
                  <a:rPr lang="en-US" sz="1800" dirty="0"/>
                </a:br>
                <a:r>
                  <a:rPr lang="en-US" sz="1800" dirty="0"/>
                  <a:t>		perform action </a:t>
                </a:r>
                <a:r>
                  <a:rPr lang="en-US" sz="1800" i="1" dirty="0"/>
                  <a:t>π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br>
                  <a:rPr lang="en-US" sz="1800" i="1" dirty="0"/>
                </a:br>
                <a:r>
                  <a:rPr lang="en-US" sz="1800" i="1" dirty="0"/>
                  <a:t>		s</a:t>
                </a:r>
                <a:r>
                  <a:rPr lang="en-US" sz="1800" dirty="0"/>
                  <a:t> ← observe current state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FFA36227-EC5D-8246-8194-583CAD16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3582" y="201840"/>
                <a:ext cx="3678428" cy="1475760"/>
              </a:xfrm>
              <a:prstGeom prst="rect">
                <a:avLst/>
              </a:prstGeom>
              <a:blipFill>
                <a:blip r:embed="rId4"/>
                <a:stretch>
                  <a:fillRect l="-1322" t="-2459" b="-5328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A3D2E2F-3649-E94D-80E1-C622C51C661B}"/>
              </a:ext>
            </a:extLst>
          </p:cNvPr>
          <p:cNvSpPr/>
          <p:nvPr/>
        </p:nvSpPr>
        <p:spPr>
          <a:xfrm>
            <a:off x="421170" y="523606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488" lvl="1">
              <a:buSzPct val="85000"/>
            </a:pPr>
            <a:r>
              <a:rPr lang="en-US" sz="2000" dirty="0">
                <a:latin typeface="Times New Roman" panose="02020603050405020304" pitchFamily="18" charset="0"/>
              </a:rPr>
              <a:t>π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dirty="0"/>
              <a:t>(</a:t>
            </a:r>
            <a:r>
              <a:rPr lang="en-US" sz="2000" dirty="0" err="1">
                <a:latin typeface="Calibri"/>
                <a:cs typeface="Calibri"/>
              </a:rPr>
              <a:t>on_ship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>
                <a:latin typeface="Calibri"/>
                <a:cs typeface="Calibri"/>
              </a:rPr>
              <a:t>unload), (</a:t>
            </a:r>
            <a:r>
              <a:rPr lang="en-US" sz="2000" dirty="0" err="1">
                <a:latin typeface="Calibri"/>
                <a:cs typeface="Calibri"/>
              </a:rPr>
              <a:t>at_harbor</a:t>
            </a:r>
            <a:r>
              <a:rPr lang="en-US" sz="2000" dirty="0">
                <a:latin typeface="Calibri"/>
                <a:cs typeface="Calibri"/>
              </a:rPr>
              <a:t>, park),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	 (parking1, deliver), (parking2, deliver),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	 (transit1, move), (transit2, move),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	 (transit3, move)</a:t>
            </a:r>
            <a:r>
              <a:rPr lang="en-US" sz="2000" dirty="0"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165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91879" y="990599"/>
                <a:ext cx="8231422" cy="5588147"/>
              </a:xfrm>
            </p:spPr>
            <p:txBody>
              <a:bodyPr/>
              <a:lstStyle/>
              <a:p>
                <a:r>
                  <a:rPr lang="en-US" i="1" dirty="0">
                    <a:cs typeface="Times New Roman"/>
                  </a:rPr>
                  <a:t>Cyclic </a:t>
                </a:r>
                <a:r>
                  <a:rPr lang="en-US" dirty="0">
                    <a:cs typeface="Times New Roman"/>
                  </a:rPr>
                  <a:t>safe </a:t>
                </a:r>
                <a:r>
                  <a:rPr lang="en-US" dirty="0">
                    <a:latin typeface="Times New Roman"/>
                    <a:cs typeface="Times New Roman"/>
                  </a:rPr>
                  <a:t>policy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pPr lvl="1"/>
                <a:r>
                  <a:rPr lang="en-US" dirty="0"/>
                  <a:t>Graph(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 π) is cyclic, and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</m:oMath>
                </a14:m>
                <a:r>
                  <a:rPr lang="en-US" dirty="0">
                    <a:latin typeface="Symbol" charset="2"/>
                    <a:cs typeface="Symbol" charset="2"/>
                  </a:rPr>
                  <a:t>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 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</m:oMath>
                </a14:m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i="1" dirty="0">
                    <a:cs typeface="Symbol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∩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  <a:r>
                  <a:rPr lang="en-US" dirty="0"/>
                  <a:t>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Symbol" charset="2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At every state </a:t>
                </a:r>
                <a:r>
                  <a:rPr lang="en-US" i="1" dirty="0">
                    <a:cs typeface="Times New Roman"/>
                  </a:rPr>
                  <a:t>s </a:t>
                </a:r>
                <a:r>
                  <a:rPr lang="en-US" dirty="0">
                    <a:cs typeface="Times New Roman"/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>
                    <a:cs typeface="Times New Roman"/>
                  </a:rPr>
                  <a:t>at least one of the execution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paths from </a:t>
                </a:r>
                <a:r>
                  <a:rPr lang="en-US" i="1" dirty="0">
                    <a:cs typeface="Times New Roman"/>
                  </a:rPr>
                  <a:t>s</a:t>
                </a:r>
                <a:r>
                  <a:rPr lang="en-US" dirty="0">
                    <a:cs typeface="Times New Roman"/>
                  </a:rPr>
                  <a:t> using π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ends at a goal state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Will never get caught in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 dead end</a:t>
                </a:r>
                <a:br>
                  <a:rPr lang="en-US" baseline="-25000" dirty="0">
                    <a:latin typeface="Times New Roman"/>
                    <a:cs typeface="Times New Roman"/>
                  </a:rPr>
                </a:br>
                <a:endParaRPr lang="en-US" dirty="0">
                  <a:latin typeface="Times New Roman"/>
                  <a:cs typeface="Times New Roman"/>
                </a:endParaRPr>
              </a:p>
              <a:p>
                <a:pPr lvl="1"/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79" y="990599"/>
                <a:ext cx="8231422" cy="5588147"/>
              </a:xfrm>
              <a:blipFill>
                <a:blip r:embed="rId3"/>
                <a:stretch>
                  <a:fillRect l="-814" t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0315046-97F3-B841-81F4-DFAFD0031F43}"/>
              </a:ext>
            </a:extLst>
          </p:cNvPr>
          <p:cNvGrpSpPr/>
          <p:nvPr/>
        </p:nvGrpSpPr>
        <p:grpSpPr>
          <a:xfrm>
            <a:off x="3107506" y="1790929"/>
            <a:ext cx="6477000" cy="5054600"/>
            <a:chOff x="3989250" y="1790929"/>
            <a:chExt cx="6477000" cy="50546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DA181C-5735-5140-BFCD-E12EE1197F38}"/>
                </a:ext>
              </a:extLst>
            </p:cNvPr>
            <p:cNvSpPr/>
            <p:nvPr/>
          </p:nvSpPr>
          <p:spPr>
            <a:xfrm rot="17105761">
              <a:off x="7798520" y="4748442"/>
              <a:ext cx="3065888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74953-2A03-E04C-8B87-2FEA590A8F3D}"/>
                </a:ext>
              </a:extLst>
            </p:cNvPr>
            <p:cNvSpPr/>
            <p:nvPr/>
          </p:nvSpPr>
          <p:spPr>
            <a:xfrm rot="18024480">
              <a:off x="8434818" y="5569273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1E5C32-15BD-0548-8456-D428A2C1CFC1}"/>
                </a:ext>
              </a:extLst>
            </p:cNvPr>
            <p:cNvSpPr/>
            <p:nvPr/>
          </p:nvSpPr>
          <p:spPr>
            <a:xfrm rot="17061462">
              <a:off x="5608800" y="4525406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B466C9-B9C7-E84F-90C7-C6948CE3FDEA}"/>
                </a:ext>
              </a:extLst>
            </p:cNvPr>
            <p:cNvSpPr/>
            <p:nvPr/>
          </p:nvSpPr>
          <p:spPr>
            <a:xfrm rot="17798314">
              <a:off x="6408110" y="5270239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9894F531-A96F-5042-8A3C-103EC9AF5743}"/>
                </a:ext>
              </a:extLst>
            </p:cNvPr>
            <p:cNvSpPr/>
            <p:nvPr/>
          </p:nvSpPr>
          <p:spPr>
            <a:xfrm rot="4599097">
              <a:off x="6186382" y="1000069"/>
              <a:ext cx="2351580" cy="4376745"/>
            </a:xfrm>
            <a:prstGeom prst="moon">
              <a:avLst>
                <a:gd name="adj" fmla="val 19235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D522E629-F663-694D-A749-CCDD73B3A475}"/>
                </a:ext>
              </a:extLst>
            </p:cNvPr>
            <p:cNvSpPr/>
            <p:nvPr/>
          </p:nvSpPr>
          <p:spPr>
            <a:xfrm rot="8700000">
              <a:off x="8031637" y="439865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EC8E3EF6-1F02-EA42-A033-0B0224C6E54B}"/>
                </a:ext>
              </a:extLst>
            </p:cNvPr>
            <p:cNvSpPr/>
            <p:nvPr/>
          </p:nvSpPr>
          <p:spPr>
            <a:xfrm rot="14520000">
              <a:off x="8295870" y="320297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73C71E-34AA-DF4A-9433-F36FF799258E}"/>
                </a:ext>
              </a:extLst>
            </p:cNvPr>
            <p:cNvSpPr/>
            <p:nvPr/>
          </p:nvSpPr>
          <p:spPr>
            <a:xfrm rot="522261">
              <a:off x="7312861" y="471023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>
              <a:extLst>
                <a:ext uri="{FF2B5EF4-FFF2-40B4-BE49-F238E27FC236}">
                  <a16:creationId xmlns:a16="http://schemas.microsoft.com/office/drawing/2014/main" id="{DDADCDB1-A310-7F40-BB38-34B38542704C}"/>
                </a:ext>
              </a:extLst>
            </p:cNvPr>
            <p:cNvSpPr/>
            <p:nvPr/>
          </p:nvSpPr>
          <p:spPr>
            <a:xfrm rot="3785862">
              <a:off x="5906670" y="2413471"/>
              <a:ext cx="917964" cy="2274280"/>
            </a:xfrm>
            <a:prstGeom prst="moon">
              <a:avLst>
                <a:gd name="adj" fmla="val 3411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010195-C27D-9F4A-9C55-38F8F50D4BC7}"/>
                </a:ext>
              </a:extLst>
            </p:cNvPr>
            <p:cNvSpPr/>
            <p:nvPr/>
          </p:nvSpPr>
          <p:spPr>
            <a:xfrm rot="360000">
              <a:off x="5507952" y="4457514"/>
              <a:ext cx="2306462" cy="451611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6836D3E3-0FB2-6840-897F-5457DC8A90B6}"/>
                </a:ext>
              </a:extLst>
            </p:cNvPr>
            <p:cNvSpPr/>
            <p:nvPr/>
          </p:nvSpPr>
          <p:spPr>
            <a:xfrm rot="8700000">
              <a:off x="5948410" y="417900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0CC0236E-DD50-D24D-AAAD-35BDC8DBE0F2}"/>
                </a:ext>
              </a:extLst>
            </p:cNvPr>
            <p:cNvSpPr/>
            <p:nvPr/>
          </p:nvSpPr>
          <p:spPr>
            <a:xfrm rot="14400000">
              <a:off x="6189553" y="302950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826D4-EF41-6549-87A0-E14800610D1A}"/>
                </a:ext>
              </a:extLst>
            </p:cNvPr>
            <p:cNvSpPr/>
            <p:nvPr/>
          </p:nvSpPr>
          <p:spPr>
            <a:xfrm>
              <a:off x="4002751" y="439432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81652C-F7E0-504F-BDCE-5B5E7F24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250" y="1790929"/>
              <a:ext cx="6477000" cy="5054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32E37E-1288-F844-85AB-E86A33EB2AFF}"/>
                </a:ext>
              </a:extLst>
            </p:cNvPr>
            <p:cNvSpPr txBox="1"/>
            <p:nvPr/>
          </p:nvSpPr>
          <p:spPr>
            <a:xfrm>
              <a:off x="6085120" y="2192653"/>
              <a:ext cx="457200" cy="232909"/>
            </a:xfrm>
            <a:prstGeom prst="rect">
              <a:avLst/>
            </a:prstGeom>
            <a:solidFill>
              <a:srgbClr val="FEEA71"/>
            </a:solidFill>
            <a:ln w="19050">
              <a:solidFill>
                <a:srgbClr val="426690"/>
              </a:solidFill>
            </a:ln>
          </p:spPr>
          <p:txBody>
            <a:bodyPr wrap="none" tIns="4572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back</a:t>
              </a:r>
            </a:p>
          </p:txBody>
        </p:sp>
      </p:grp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DE2F8B8-1329-4749-975A-8EEC5597B614}"/>
              </a:ext>
            </a:extLst>
          </p:cNvPr>
          <p:cNvSpPr txBox="1">
            <a:spLocks/>
          </p:cNvSpPr>
          <p:nvPr/>
        </p:nvSpPr>
        <p:spPr bwMode="auto">
          <a:xfrm>
            <a:off x="9636659" y="2002343"/>
            <a:ext cx="2555341" cy="3362984"/>
          </a:xfrm>
          <a:prstGeom prst="rect">
            <a:avLst/>
          </a:prstGeom>
          <a:solidFill>
            <a:srgbClr val="D0F7FE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cs typeface="Times New Roman"/>
              </a:rPr>
              <a:t>Poll</a:t>
            </a:r>
            <a:r>
              <a:rPr lang="en-US" sz="1800" kern="0" dirty="0">
                <a:cs typeface="Times New Roman"/>
              </a:rPr>
              <a:t>: Let π be a cyclic safe solution. Suppose we run </a:t>
            </a:r>
            <a:r>
              <a:rPr lang="en-US" sz="1800" kern="0" dirty="0" err="1">
                <a:latin typeface="Calibri" panose="020F0502020204030204" pitchFamily="34" charset="0"/>
                <a:cs typeface="Times New Roman"/>
              </a:rPr>
              <a:t>ActPolicy</a:t>
            </a:r>
            <a:r>
              <a:rPr lang="en-US" sz="1800" kern="0" dirty="0">
                <a:cs typeface="Times New Roman"/>
              </a:rPr>
              <a:t>(π) starting at </a:t>
            </a:r>
            <a:r>
              <a:rPr lang="en-US" sz="1800" i="1" kern="0" dirty="0">
                <a:cs typeface="Times New Roman"/>
              </a:rPr>
              <a:t>s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>
                <a:cs typeface="Times New Roman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0" dirty="0">
                <a:cs typeface="Times New Roman"/>
              </a:rPr>
              <a:t>Are there situations where we can be sure π will reach a goal?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0" dirty="0">
                <a:cs typeface="Times New Roman"/>
              </a:rPr>
              <a:t>Are there situations where we can’t be sure π will reach a goal?</a:t>
            </a:r>
            <a:endParaRPr lang="en-US" sz="1800" kern="0" dirty="0">
              <a:latin typeface="Times New Roman" charset="0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DD843BB7-E591-9C4C-BE67-F865097477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73582" y="201840"/>
                <a:ext cx="3678428" cy="147576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●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5000"/>
                  <a:buFont typeface="System Font Regular"/>
                  <a:buChar char="∙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00000"/>
                  <a:buFont typeface="System Font Regular"/>
                  <a:buChar char="‣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>
                  <a:tabLst>
                    <a:tab pos="738188" algn="l"/>
                    <a:tab pos="1085850" algn="l"/>
                  </a:tabLst>
                </a:pPr>
                <a:r>
                  <a:rPr lang="en-US" sz="1800" dirty="0" err="1">
                    <a:latin typeface="Calibri"/>
                    <a:cs typeface="Calibri"/>
                  </a:rPr>
                  <a:t>ActPolicy</a:t>
                </a:r>
                <a:r>
                  <a:rPr lang="en-US" sz="1800" dirty="0"/>
                  <a:t>(</a:t>
                </a:r>
                <a:r>
                  <a:rPr lang="en-US" sz="1800" i="1" dirty="0"/>
                  <a:t>π</a:t>
                </a:r>
                <a:r>
                  <a:rPr lang="en-US" sz="1800" dirty="0"/>
                  <a:t>)</a:t>
                </a:r>
                <a:br>
                  <a:rPr lang="en-US" sz="1800" dirty="0"/>
                </a:br>
                <a:r>
                  <a:rPr lang="en-US" sz="1800" dirty="0"/>
                  <a:t>	</a:t>
                </a:r>
                <a:r>
                  <a:rPr lang="en-US" sz="1800" i="1" dirty="0"/>
                  <a:t>s</a:t>
                </a:r>
                <a:r>
                  <a:rPr lang="en-US" sz="1800" dirty="0"/>
                  <a:t> ← observe current state</a:t>
                </a:r>
                <a:br>
                  <a:rPr lang="en-US" sz="1800" dirty="0"/>
                </a:br>
                <a:r>
                  <a:rPr lang="en-US" sz="1800" dirty="0"/>
                  <a:t>	while </a:t>
                </a:r>
                <a:r>
                  <a:rPr lang="en-US" sz="1800" i="1" dirty="0"/>
                  <a:t>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Domain(</a:t>
                </a:r>
                <a:r>
                  <a:rPr lang="en-US" sz="1800" i="1" dirty="0"/>
                  <a:t>π</a:t>
                </a:r>
                <a:r>
                  <a:rPr lang="en-US" sz="1800" dirty="0"/>
                  <a:t>) do</a:t>
                </a:r>
                <a:br>
                  <a:rPr lang="en-US" sz="1800" dirty="0"/>
                </a:br>
                <a:r>
                  <a:rPr lang="en-US" sz="1800" dirty="0"/>
                  <a:t>		perform action </a:t>
                </a:r>
                <a:r>
                  <a:rPr lang="en-US" sz="1800" i="1" dirty="0"/>
                  <a:t>π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br>
                  <a:rPr lang="en-US" sz="1800" i="1" dirty="0"/>
                </a:br>
                <a:r>
                  <a:rPr lang="en-US" sz="1800" i="1" dirty="0"/>
                  <a:t>		s</a:t>
                </a:r>
                <a:r>
                  <a:rPr lang="en-US" sz="1800" dirty="0"/>
                  <a:t> ← observe current state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DD843BB7-E591-9C4C-BE67-F8650974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3582" y="201840"/>
                <a:ext cx="3678428" cy="1475760"/>
              </a:xfrm>
              <a:prstGeom prst="rect">
                <a:avLst/>
              </a:prstGeom>
              <a:blipFill>
                <a:blip r:embed="rId5"/>
                <a:stretch>
                  <a:fillRect l="-1322" t="-2459" b="-5328"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5AD3724-306D-9646-A873-0F4D52CB74A7}"/>
              </a:ext>
            </a:extLst>
          </p:cNvPr>
          <p:cNvSpPr txBox="1">
            <a:spLocks/>
          </p:cNvSpPr>
          <p:nvPr/>
        </p:nvSpPr>
        <p:spPr bwMode="auto">
          <a:xfrm>
            <a:off x="8387251" y="5817075"/>
            <a:ext cx="560410" cy="246221"/>
          </a:xfrm>
          <a:prstGeom prst="rect">
            <a:avLst/>
          </a:prstGeom>
          <a:solidFill>
            <a:srgbClr val="FFEB69"/>
          </a:solidFill>
          <a:ln w="19050">
            <a:solidFill>
              <a:srgbClr val="406590"/>
            </a:solidFill>
            <a:miter lim="800000"/>
            <a:headEnd/>
            <a:tailEnd/>
          </a:ln>
        </p:spPr>
        <p:txBody>
          <a:bodyPr vert="horz" wrap="none" lIns="45720" tIns="0" rIns="45720" bIns="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738188" algn="l"/>
                <a:tab pos="1085850" algn="l"/>
              </a:tabLst>
            </a:pPr>
            <a:r>
              <a:rPr lang="en-US" sz="1600" kern="0" dirty="0">
                <a:latin typeface="Calibri" panose="020F0502020204030204" pitchFamily="34" charset="0"/>
              </a:rPr>
              <a:t>move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4389D71-9F8F-CE49-A05D-867F5DEAC207}"/>
              </a:ext>
            </a:extLst>
          </p:cNvPr>
          <p:cNvSpPr txBox="1">
            <a:spLocks/>
          </p:cNvSpPr>
          <p:nvPr/>
        </p:nvSpPr>
        <p:spPr bwMode="auto">
          <a:xfrm>
            <a:off x="6323130" y="5534670"/>
            <a:ext cx="560410" cy="246221"/>
          </a:xfrm>
          <a:prstGeom prst="rect">
            <a:avLst/>
          </a:prstGeom>
          <a:solidFill>
            <a:srgbClr val="FFEB69"/>
          </a:solidFill>
          <a:ln w="19050">
            <a:solidFill>
              <a:srgbClr val="406590"/>
            </a:solidFill>
            <a:miter lim="800000"/>
            <a:headEnd/>
            <a:tailEnd/>
          </a:ln>
        </p:spPr>
        <p:txBody>
          <a:bodyPr vert="horz" wrap="none" lIns="45720" tIns="0" rIns="45720" bIns="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738188" algn="l"/>
                <a:tab pos="1085850" algn="l"/>
              </a:tabLst>
            </a:pPr>
            <a:r>
              <a:rPr lang="en-US" sz="1600" kern="0" dirty="0">
                <a:latin typeface="Calibri" panose="020F0502020204030204" pitchFamily="34" charset="0"/>
              </a:rPr>
              <a:t>move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13753F-A641-4046-B352-C07F8DC36BAC}"/>
              </a:ext>
            </a:extLst>
          </p:cNvPr>
          <p:cNvSpPr>
            <a:spLocks noChangeAspect="1"/>
          </p:cNvSpPr>
          <p:nvPr/>
        </p:nvSpPr>
        <p:spPr>
          <a:xfrm>
            <a:off x="7836880" y="6209313"/>
            <a:ext cx="310896" cy="310896"/>
          </a:xfrm>
          <a:prstGeom prst="ellipse">
            <a:avLst/>
          </a:prstGeom>
          <a:solidFill>
            <a:srgbClr val="A8C0DF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600F8DF-4869-BE4D-8A24-5DE0BFF33A8A}"/>
              </a:ext>
            </a:extLst>
          </p:cNvPr>
          <p:cNvSpPr>
            <a:spLocks noChangeAspect="1"/>
          </p:cNvSpPr>
          <p:nvPr/>
        </p:nvSpPr>
        <p:spPr>
          <a:xfrm>
            <a:off x="5834869" y="5890109"/>
            <a:ext cx="310896" cy="310896"/>
          </a:xfrm>
          <a:prstGeom prst="ellipse">
            <a:avLst/>
          </a:prstGeom>
          <a:solidFill>
            <a:srgbClr val="A8C0DF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1C1010-1302-654B-8137-A8D8469051D5}"/>
              </a:ext>
            </a:extLst>
          </p:cNvPr>
          <p:cNvSpPr/>
          <p:nvPr/>
        </p:nvSpPr>
        <p:spPr>
          <a:xfrm>
            <a:off x="390860" y="5034718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2000" baseline="-25000" dirty="0">
              <a:latin typeface="Times New Roman" panose="02020603050405020304" pitchFamily="18" charset="0"/>
              <a:cs typeface="Times New Roman"/>
            </a:endParaRPr>
          </a:p>
          <a:p>
            <a:pPr marL="344488" lvl="1">
              <a:buSzPct val="85000"/>
            </a:pPr>
            <a:r>
              <a:rPr lang="en-US" sz="2000" dirty="0">
                <a:latin typeface="Times New Roman" panose="02020603050405020304" pitchFamily="18" charset="0"/>
              </a:rPr>
              <a:t>π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on_ship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, unload), (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at_harbor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, park), 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(parking1, deliver), (parking2, back),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(transit1, move), (transit2, move), 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(gate1, back)</a:t>
            </a:r>
            <a:r>
              <a:rPr lang="en-US" sz="2000" dirty="0"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771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91879" y="990599"/>
                <a:ext cx="8231422" cy="4101999"/>
              </a:xfrm>
            </p:spPr>
            <p:txBody>
              <a:bodyPr/>
              <a:lstStyle/>
              <a:p>
                <a:r>
                  <a:rPr lang="en-US" i="1" dirty="0">
                    <a:cs typeface="Times New Roman"/>
                  </a:rPr>
                  <a:t>Cyclic </a:t>
                </a:r>
                <a:r>
                  <a:rPr lang="en-US" dirty="0">
                    <a:cs typeface="Times New Roman"/>
                  </a:rPr>
                  <a:t>safe </a:t>
                </a:r>
                <a:r>
                  <a:rPr lang="en-US" dirty="0">
                    <a:latin typeface="Times New Roman"/>
                    <a:cs typeface="Times New Roman"/>
                  </a:rPr>
                  <a:t>policy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pPr lvl="1"/>
                <a:r>
                  <a:rPr lang="en-US" dirty="0"/>
                  <a:t>Graph(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 π) is cyclic, and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</m:oMath>
                </a14:m>
                <a:r>
                  <a:rPr lang="en-US" dirty="0">
                    <a:latin typeface="Symbol" charset="2"/>
                    <a:cs typeface="Symbol" charset="2"/>
                  </a:rPr>
                  <a:t>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∀</m:t>
                    </m:r>
                  </m:oMath>
                </a14:m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i="1" dirty="0">
                    <a:cs typeface="Symbol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 </a:t>
                </a:r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∩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g</a:t>
                </a:r>
                <a:r>
                  <a:rPr lang="en-US" dirty="0"/>
                  <a:t>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Symbol" charset="2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At every state </a:t>
                </a:r>
                <a:r>
                  <a:rPr lang="en-US" i="1" dirty="0">
                    <a:cs typeface="Times New Roman"/>
                  </a:rPr>
                  <a:t>s </a:t>
                </a:r>
                <a:r>
                  <a:rPr lang="en-US" dirty="0">
                    <a:cs typeface="Times New Roman"/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>
                    <a:cs typeface="Times New Roman"/>
                  </a:rPr>
                  <a:t>at least one of the execution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paths from </a:t>
                </a:r>
                <a:r>
                  <a:rPr lang="en-US" i="1" dirty="0">
                    <a:cs typeface="Times New Roman"/>
                  </a:rPr>
                  <a:t>s</a:t>
                </a:r>
                <a:r>
                  <a:rPr lang="en-US" dirty="0">
                    <a:cs typeface="Times New Roman"/>
                  </a:rPr>
                  <a:t> using π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ends at a goal state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Will never get caught in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 dead end</a:t>
                </a:r>
                <a:endParaRPr lang="en-US" baseline="-25000" dirty="0">
                  <a:latin typeface="Times New Roman"/>
                  <a:cs typeface="Times New Roman"/>
                </a:endParaRPr>
              </a:p>
              <a:p>
                <a:pPr lvl="1"/>
                <a:r>
                  <a:rPr lang="en-US" dirty="0">
                    <a:latin typeface="Times New Roman"/>
                    <a:cs typeface="Times New Roman"/>
                  </a:rPr>
                  <a:t>Every “fair” 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execution will</a:t>
                </a:r>
                <a:br>
                  <a:rPr lang="en-US" dirty="0">
                    <a:latin typeface="Times New Roman"/>
                    <a:cs typeface="Times New Roman"/>
                  </a:rPr>
                </a:br>
                <a:r>
                  <a:rPr lang="en-US" dirty="0">
                    <a:latin typeface="Times New Roman"/>
                    <a:cs typeface="Times New Roman"/>
                  </a:rPr>
                  <a:t>reach a goal</a:t>
                </a:r>
                <a:br>
                  <a:rPr lang="en-US" baseline="-25000" dirty="0">
                    <a:latin typeface="Times New Roman"/>
                    <a:cs typeface="Times New Roman"/>
                  </a:rPr>
                </a:br>
                <a:endParaRPr lang="en-US" dirty="0">
                  <a:latin typeface="Times New Roman" charset="0"/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79" y="990599"/>
                <a:ext cx="8231422" cy="4101999"/>
              </a:xfrm>
              <a:blipFill>
                <a:blip r:embed="rId3"/>
                <a:stretch>
                  <a:fillRect l="-814" t="-743" b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0315046-97F3-B841-81F4-DFAFD0031F43}"/>
              </a:ext>
            </a:extLst>
          </p:cNvPr>
          <p:cNvGrpSpPr/>
          <p:nvPr/>
        </p:nvGrpSpPr>
        <p:grpSpPr>
          <a:xfrm>
            <a:off x="3107506" y="1790929"/>
            <a:ext cx="6477000" cy="5054600"/>
            <a:chOff x="3989250" y="1790929"/>
            <a:chExt cx="6477000" cy="50546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DA181C-5735-5140-BFCD-E12EE1197F38}"/>
                </a:ext>
              </a:extLst>
            </p:cNvPr>
            <p:cNvSpPr/>
            <p:nvPr/>
          </p:nvSpPr>
          <p:spPr>
            <a:xfrm rot="17105761">
              <a:off x="7798520" y="4748442"/>
              <a:ext cx="3065888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74953-2A03-E04C-8B87-2FEA590A8F3D}"/>
                </a:ext>
              </a:extLst>
            </p:cNvPr>
            <p:cNvSpPr/>
            <p:nvPr/>
          </p:nvSpPr>
          <p:spPr>
            <a:xfrm rot="18024480">
              <a:off x="8434818" y="5569273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51E5C32-15BD-0548-8456-D428A2C1CFC1}"/>
                </a:ext>
              </a:extLst>
            </p:cNvPr>
            <p:cNvSpPr/>
            <p:nvPr/>
          </p:nvSpPr>
          <p:spPr>
            <a:xfrm rot="17061462">
              <a:off x="5608800" y="4525406"/>
              <a:ext cx="3223316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B466C9-B9C7-E84F-90C7-C6948CE3FDEA}"/>
                </a:ext>
              </a:extLst>
            </p:cNvPr>
            <p:cNvSpPr/>
            <p:nvPr/>
          </p:nvSpPr>
          <p:spPr>
            <a:xfrm rot="17798314">
              <a:off x="6408110" y="5270239"/>
              <a:ext cx="1767211" cy="32853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9894F531-A96F-5042-8A3C-103EC9AF5743}"/>
                </a:ext>
              </a:extLst>
            </p:cNvPr>
            <p:cNvSpPr/>
            <p:nvPr/>
          </p:nvSpPr>
          <p:spPr>
            <a:xfrm rot="4599097">
              <a:off x="6186382" y="1000069"/>
              <a:ext cx="2351580" cy="4376745"/>
            </a:xfrm>
            <a:prstGeom prst="moon">
              <a:avLst>
                <a:gd name="adj" fmla="val 19235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D522E629-F663-694D-A749-CCDD73B3A475}"/>
                </a:ext>
              </a:extLst>
            </p:cNvPr>
            <p:cNvSpPr/>
            <p:nvPr/>
          </p:nvSpPr>
          <p:spPr>
            <a:xfrm rot="8700000">
              <a:off x="8031637" y="4398655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EC8E3EF6-1F02-EA42-A033-0B0224C6E54B}"/>
                </a:ext>
              </a:extLst>
            </p:cNvPr>
            <p:cNvSpPr/>
            <p:nvPr/>
          </p:nvSpPr>
          <p:spPr>
            <a:xfrm rot="14520000">
              <a:off x="8295870" y="3202973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73C71E-34AA-DF4A-9433-F36FF799258E}"/>
                </a:ext>
              </a:extLst>
            </p:cNvPr>
            <p:cNvSpPr/>
            <p:nvPr/>
          </p:nvSpPr>
          <p:spPr>
            <a:xfrm rot="522261">
              <a:off x="7312861" y="4710238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oon 11">
              <a:extLst>
                <a:ext uri="{FF2B5EF4-FFF2-40B4-BE49-F238E27FC236}">
                  <a16:creationId xmlns:a16="http://schemas.microsoft.com/office/drawing/2014/main" id="{DDADCDB1-A310-7F40-BB38-34B38542704C}"/>
                </a:ext>
              </a:extLst>
            </p:cNvPr>
            <p:cNvSpPr/>
            <p:nvPr/>
          </p:nvSpPr>
          <p:spPr>
            <a:xfrm rot="3785862">
              <a:off x="5906670" y="2413471"/>
              <a:ext cx="917964" cy="2274280"/>
            </a:xfrm>
            <a:prstGeom prst="moon">
              <a:avLst>
                <a:gd name="adj" fmla="val 34113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010195-C27D-9F4A-9C55-38F8F50D4BC7}"/>
                </a:ext>
              </a:extLst>
            </p:cNvPr>
            <p:cNvSpPr/>
            <p:nvPr/>
          </p:nvSpPr>
          <p:spPr>
            <a:xfrm rot="360000">
              <a:off x="5507952" y="4457514"/>
              <a:ext cx="2306462" cy="451611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6836D3E3-0FB2-6840-897F-5457DC8A90B6}"/>
                </a:ext>
              </a:extLst>
            </p:cNvPr>
            <p:cNvSpPr/>
            <p:nvPr/>
          </p:nvSpPr>
          <p:spPr>
            <a:xfrm rot="8700000">
              <a:off x="5948410" y="4179003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0CC0236E-DD50-D24D-AAAD-35BDC8DBE0F2}"/>
                </a:ext>
              </a:extLst>
            </p:cNvPr>
            <p:cNvSpPr/>
            <p:nvPr/>
          </p:nvSpPr>
          <p:spPr>
            <a:xfrm rot="14400000">
              <a:off x="6189553" y="3029501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826D4-EF41-6549-87A0-E14800610D1A}"/>
                </a:ext>
              </a:extLst>
            </p:cNvPr>
            <p:cNvSpPr/>
            <p:nvPr/>
          </p:nvSpPr>
          <p:spPr>
            <a:xfrm>
              <a:off x="4002751" y="439432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81652C-F7E0-504F-BDCE-5B5E7F240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9250" y="1790929"/>
              <a:ext cx="6477000" cy="50546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32E37E-1288-F844-85AB-E86A33EB2AFF}"/>
                </a:ext>
              </a:extLst>
            </p:cNvPr>
            <p:cNvSpPr txBox="1"/>
            <p:nvPr/>
          </p:nvSpPr>
          <p:spPr>
            <a:xfrm>
              <a:off x="6085120" y="2192653"/>
              <a:ext cx="457200" cy="232909"/>
            </a:xfrm>
            <a:prstGeom prst="rect">
              <a:avLst/>
            </a:prstGeom>
            <a:solidFill>
              <a:srgbClr val="FEEA71"/>
            </a:solidFill>
            <a:ln w="19050">
              <a:solidFill>
                <a:srgbClr val="426690"/>
              </a:solidFill>
            </a:ln>
          </p:spPr>
          <p:txBody>
            <a:bodyPr wrap="none" tIns="45720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back</a:t>
              </a:r>
            </a:p>
          </p:txBody>
        </p:sp>
      </p:grp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DDE2F8B8-1329-4749-975A-8EEC5597B614}"/>
              </a:ext>
            </a:extLst>
          </p:cNvPr>
          <p:cNvSpPr txBox="1">
            <a:spLocks/>
          </p:cNvSpPr>
          <p:nvPr/>
        </p:nvSpPr>
        <p:spPr bwMode="auto">
          <a:xfrm>
            <a:off x="9636659" y="2002343"/>
            <a:ext cx="2555341" cy="3362984"/>
          </a:xfrm>
          <a:prstGeom prst="rect">
            <a:avLst/>
          </a:prstGeom>
          <a:solidFill>
            <a:srgbClr val="D0F7FE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b="1" kern="0" dirty="0">
                <a:cs typeface="Times New Roman"/>
              </a:rPr>
              <a:t>Poll</a:t>
            </a:r>
            <a:r>
              <a:rPr lang="en-US" sz="1800" kern="0" dirty="0">
                <a:cs typeface="Times New Roman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0" dirty="0">
                <a:cs typeface="Times New Roman"/>
              </a:rPr>
              <a:t>Can you think of a real-world situation in which all executions are “fair”?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kern="0" dirty="0">
                <a:cs typeface="Times New Roman"/>
              </a:rPr>
              <a:t>Can you think of a real-world situation in which there are “unfair” executions?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D843BB7-E591-9C4C-BE67-F8650974772A}"/>
              </a:ext>
            </a:extLst>
          </p:cNvPr>
          <p:cNvSpPr txBox="1">
            <a:spLocks/>
          </p:cNvSpPr>
          <p:nvPr/>
        </p:nvSpPr>
        <p:spPr bwMode="auto">
          <a:xfrm>
            <a:off x="8373582" y="201840"/>
            <a:ext cx="3678428" cy="147576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tabLst>
                <a:tab pos="738188" algn="l"/>
                <a:tab pos="1085850" algn="l"/>
              </a:tabLst>
            </a:pPr>
            <a:r>
              <a:rPr lang="en-US" sz="1800" dirty="0" err="1">
                <a:latin typeface="Calibri"/>
                <a:cs typeface="Calibri"/>
              </a:rPr>
              <a:t>ActPolicy</a:t>
            </a:r>
            <a:r>
              <a:rPr lang="en-US" sz="1800" dirty="0"/>
              <a:t>(</a:t>
            </a:r>
            <a:r>
              <a:rPr lang="en-US" sz="1800" i="1" dirty="0"/>
              <a:t>π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s</a:t>
            </a:r>
            <a:r>
              <a:rPr lang="en-US" sz="1800" dirty="0"/>
              <a:t> ← observe current state</a:t>
            </a:r>
            <a:br>
              <a:rPr lang="en-US" sz="1800" dirty="0"/>
            </a:br>
            <a:r>
              <a:rPr lang="en-US" sz="1800" dirty="0"/>
              <a:t>	while </a:t>
            </a:r>
            <a:r>
              <a:rPr lang="en-US" sz="1800" i="1" dirty="0"/>
              <a:t>s </a:t>
            </a:r>
            <a:r>
              <a:rPr lang="en-US" sz="1800" dirty="0">
                <a:latin typeface="Symbol" charset="2"/>
                <a:cs typeface="Symbol" charset="2"/>
              </a:rPr>
              <a:t>∈</a:t>
            </a:r>
            <a:r>
              <a:rPr lang="en-US" sz="1800" i="1" dirty="0"/>
              <a:t> </a:t>
            </a:r>
            <a:r>
              <a:rPr lang="en-US" sz="1800" dirty="0"/>
              <a:t>Domain(</a:t>
            </a:r>
            <a:r>
              <a:rPr lang="en-US" sz="1800" i="1" dirty="0"/>
              <a:t>π</a:t>
            </a:r>
            <a:r>
              <a:rPr lang="en-US" sz="1800" dirty="0"/>
              <a:t>) do</a:t>
            </a:r>
            <a:br>
              <a:rPr lang="en-US" sz="1800" dirty="0"/>
            </a:br>
            <a:r>
              <a:rPr lang="en-US" sz="1800" dirty="0"/>
              <a:t>		perform action </a:t>
            </a:r>
            <a:r>
              <a:rPr lang="en-US" sz="1800" i="1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  <a:br>
              <a:rPr lang="en-US" sz="1800" i="1" dirty="0"/>
            </a:br>
            <a:r>
              <a:rPr lang="en-US" sz="1800" i="1" dirty="0"/>
              <a:t>		s</a:t>
            </a:r>
            <a:r>
              <a:rPr lang="en-US" sz="1800" dirty="0"/>
              <a:t> ← observe current state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5AD3724-306D-9646-A873-0F4D52CB74A7}"/>
              </a:ext>
            </a:extLst>
          </p:cNvPr>
          <p:cNvSpPr txBox="1">
            <a:spLocks/>
          </p:cNvSpPr>
          <p:nvPr/>
        </p:nvSpPr>
        <p:spPr bwMode="auto">
          <a:xfrm>
            <a:off x="8387251" y="5817075"/>
            <a:ext cx="560410" cy="246221"/>
          </a:xfrm>
          <a:prstGeom prst="rect">
            <a:avLst/>
          </a:prstGeom>
          <a:solidFill>
            <a:srgbClr val="FFEB69"/>
          </a:solidFill>
          <a:ln w="19050">
            <a:solidFill>
              <a:srgbClr val="406590"/>
            </a:solidFill>
            <a:miter lim="800000"/>
            <a:headEnd/>
            <a:tailEnd/>
          </a:ln>
        </p:spPr>
        <p:txBody>
          <a:bodyPr vert="horz" wrap="none" lIns="45720" tIns="0" rIns="45720" bIns="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738188" algn="l"/>
                <a:tab pos="1085850" algn="l"/>
              </a:tabLst>
            </a:pPr>
            <a:r>
              <a:rPr lang="en-US" sz="1600" kern="0" dirty="0">
                <a:latin typeface="Calibri" panose="020F0502020204030204" pitchFamily="34" charset="0"/>
              </a:rPr>
              <a:t>move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4389D71-9F8F-CE49-A05D-867F5DEAC207}"/>
              </a:ext>
            </a:extLst>
          </p:cNvPr>
          <p:cNvSpPr txBox="1">
            <a:spLocks/>
          </p:cNvSpPr>
          <p:nvPr/>
        </p:nvSpPr>
        <p:spPr bwMode="auto">
          <a:xfrm>
            <a:off x="6323130" y="5534670"/>
            <a:ext cx="560410" cy="246221"/>
          </a:xfrm>
          <a:prstGeom prst="rect">
            <a:avLst/>
          </a:prstGeom>
          <a:solidFill>
            <a:srgbClr val="FFEB69"/>
          </a:solidFill>
          <a:ln w="19050">
            <a:solidFill>
              <a:srgbClr val="406590"/>
            </a:solidFill>
            <a:miter lim="800000"/>
            <a:headEnd/>
            <a:tailEnd/>
          </a:ln>
        </p:spPr>
        <p:txBody>
          <a:bodyPr vert="horz" wrap="none" lIns="45720" tIns="0" rIns="45720" bIns="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738188" algn="l"/>
                <a:tab pos="1085850" algn="l"/>
              </a:tabLst>
            </a:pPr>
            <a:r>
              <a:rPr lang="en-US" sz="1600" kern="0" dirty="0">
                <a:latin typeface="Calibri" panose="020F0502020204030204" pitchFamily="34" charset="0"/>
              </a:rPr>
              <a:t>move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B7C7AA-41AC-0246-960A-E20D2F7B923C}"/>
              </a:ext>
            </a:extLst>
          </p:cNvPr>
          <p:cNvSpPr>
            <a:spLocks noChangeAspect="1"/>
          </p:cNvSpPr>
          <p:nvPr/>
        </p:nvSpPr>
        <p:spPr>
          <a:xfrm>
            <a:off x="7836880" y="6209313"/>
            <a:ext cx="310896" cy="310896"/>
          </a:xfrm>
          <a:prstGeom prst="ellipse">
            <a:avLst/>
          </a:prstGeom>
          <a:solidFill>
            <a:srgbClr val="A8C0DF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16CF21-19BE-DC43-9514-9BB6925788EF}"/>
              </a:ext>
            </a:extLst>
          </p:cNvPr>
          <p:cNvSpPr>
            <a:spLocks noChangeAspect="1"/>
          </p:cNvSpPr>
          <p:nvPr/>
        </p:nvSpPr>
        <p:spPr>
          <a:xfrm>
            <a:off x="5834869" y="5890109"/>
            <a:ext cx="310896" cy="310896"/>
          </a:xfrm>
          <a:prstGeom prst="ellipse">
            <a:avLst/>
          </a:prstGeom>
          <a:solidFill>
            <a:srgbClr val="A8C0DF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C64833-88AC-824C-93CA-3C8377066A79}"/>
              </a:ext>
            </a:extLst>
          </p:cNvPr>
          <p:cNvSpPr/>
          <p:nvPr/>
        </p:nvSpPr>
        <p:spPr>
          <a:xfrm>
            <a:off x="390860" y="5034718"/>
            <a:ext cx="6096000" cy="1528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2000" baseline="-25000" dirty="0">
              <a:latin typeface="Times New Roman" panose="02020603050405020304" pitchFamily="18" charset="0"/>
              <a:cs typeface="Times New Roman"/>
            </a:endParaRPr>
          </a:p>
          <a:p>
            <a:pPr marL="344488" lvl="1">
              <a:buSzPct val="85000"/>
            </a:pPr>
            <a:r>
              <a:rPr lang="en-US" sz="2000" dirty="0">
                <a:latin typeface="Times New Roman" panose="02020603050405020304" pitchFamily="18" charset="0"/>
              </a:rPr>
              <a:t>π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on_ship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, unload), (</a:t>
            </a:r>
            <a:r>
              <a:rPr lang="en-US" sz="2000" dirty="0" err="1">
                <a:latin typeface="Calibri" panose="020F0502020204030204" pitchFamily="34" charset="0"/>
                <a:cs typeface="Calibri"/>
              </a:rPr>
              <a:t>at_harbor</a:t>
            </a:r>
            <a:r>
              <a:rPr lang="en-US" sz="2000" dirty="0">
                <a:latin typeface="Calibri" panose="020F0502020204030204" pitchFamily="34" charset="0"/>
                <a:cs typeface="Calibri"/>
              </a:rPr>
              <a:t>, park), 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(parking1, deliver), (parking2, back),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(transit1, move), (transit2, move), </a:t>
            </a:r>
            <a:br>
              <a:rPr lang="en-US" sz="2000" dirty="0">
                <a:latin typeface="Calibri" panose="020F0502020204030204" pitchFamily="34" charset="0"/>
                <a:cs typeface="Calibri"/>
              </a:rPr>
            </a:br>
            <a:r>
              <a:rPr lang="en-US" sz="2000" dirty="0">
                <a:latin typeface="Calibri" panose="020F0502020204030204" pitchFamily="34" charset="0"/>
                <a:cs typeface="Calibri"/>
              </a:rPr>
              <a:t>	 (gate1, back)</a:t>
            </a:r>
            <a:r>
              <a:rPr lang="en-US" sz="2000" dirty="0">
                <a:latin typeface="Times New Roman" panose="02020603050405020304" pitchFamily="18" charset="0"/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25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Solution Policies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DD30645E-1937-44E7-B490-D8CCDE567F8C}" type="slidenum">
              <a:rPr lang="it-IT" smtClean="0">
                <a:solidFill>
                  <a:srgbClr val="000000"/>
                </a:solidFill>
              </a:rPr>
              <a:pPr/>
              <a:t>14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66946" y="2490078"/>
            <a:ext cx="3351355" cy="25489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C5017"/>
                </a:solidFill>
              </a:rPr>
              <a:t>Goal States</a:t>
            </a:r>
          </a:p>
        </p:txBody>
      </p:sp>
      <p:grpSp>
        <p:nvGrpSpPr>
          <p:cNvPr id="8" name="Group 7"/>
          <p:cNvGrpSpPr/>
          <p:nvPr/>
        </p:nvGrpSpPr>
        <p:grpSpPr>
          <a:xfrm rot="469605">
            <a:off x="4704026" y="2632022"/>
            <a:ext cx="2778525" cy="538601"/>
            <a:chOff x="4034192" y="3338424"/>
            <a:chExt cx="2778525" cy="538601"/>
          </a:xfrm>
        </p:grpSpPr>
        <p:grpSp>
          <p:nvGrpSpPr>
            <p:cNvPr id="9" name="Group 8"/>
            <p:cNvGrpSpPr/>
            <p:nvPr/>
          </p:nvGrpSpPr>
          <p:grpSpPr>
            <a:xfrm>
              <a:off x="5615285" y="3376565"/>
              <a:ext cx="1197432" cy="500460"/>
              <a:chOff x="5615285" y="3031795"/>
              <a:chExt cx="1197432" cy="50046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5285" y="3031795"/>
                <a:ext cx="1197432" cy="500460"/>
                <a:chOff x="5729584" y="3017507"/>
                <a:chExt cx="1197432" cy="50046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729584" y="3017507"/>
                  <a:ext cx="1057040" cy="428639"/>
                  <a:chOff x="1654629" y="2557047"/>
                  <a:chExt cx="1057040" cy="428639"/>
                </a:xfrm>
              </p:grpSpPr>
              <p:sp>
                <p:nvSpPr>
                  <p:cNvPr id="16" name="Oval 15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>
                    <a:stCxn id="16" idx="6"/>
                  </p:cNvCxnSpPr>
                  <p:nvPr/>
                </p:nvCxnSpPr>
                <p:spPr>
                  <a:xfrm flipV="1">
                    <a:off x="1785257" y="2633540"/>
                    <a:ext cx="926412" cy="115916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Arc 18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>
                      <a:gd name="adj1" fmla="val 17746900"/>
                      <a:gd name="adj2" fmla="val 0"/>
                    </a:avLst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Oval 13"/>
                <p:cNvSpPr/>
                <p:nvPr/>
              </p:nvSpPr>
              <p:spPr>
                <a:xfrm>
                  <a:off x="6796388" y="30379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677381" y="3052623"/>
                <a:ext cx="959842" cy="31333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 rot="21130395">
              <a:off x="4034192" y="3338424"/>
              <a:ext cx="1188829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acyclic </a:t>
              </a:r>
            </a:p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policies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5894" y="4390031"/>
            <a:ext cx="2227739" cy="611135"/>
            <a:chOff x="4688761" y="2575319"/>
            <a:chExt cx="2227739" cy="611135"/>
          </a:xfrm>
        </p:grpSpPr>
        <p:grpSp>
          <p:nvGrpSpPr>
            <p:cNvPr id="21" name="Group 20"/>
            <p:cNvGrpSpPr/>
            <p:nvPr/>
          </p:nvGrpSpPr>
          <p:grpSpPr>
            <a:xfrm>
              <a:off x="5881984" y="2657374"/>
              <a:ext cx="1034516" cy="529080"/>
              <a:chOff x="5881984" y="2312604"/>
              <a:chExt cx="1034516" cy="52908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881984" y="2312604"/>
                <a:ext cx="1034516" cy="529080"/>
                <a:chOff x="5729584" y="2988887"/>
                <a:chExt cx="1034516" cy="52908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5729584" y="3017507"/>
                  <a:ext cx="930916" cy="428639"/>
                  <a:chOff x="1654629" y="2557047"/>
                  <a:chExt cx="930916" cy="428639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1654629" y="2683140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Straight Arrow Connector 28"/>
                  <p:cNvCxnSpPr/>
                  <p:nvPr/>
                </p:nvCxnSpPr>
                <p:spPr>
                  <a:xfrm flipV="1">
                    <a:off x="1785257" y="2589792"/>
                    <a:ext cx="620860" cy="143899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/>
                  <p:nvPr/>
                </p:nvCxnSpPr>
                <p:spPr>
                  <a:xfrm>
                    <a:off x="1779999" y="2772735"/>
                    <a:ext cx="805546" cy="212951"/>
                  </a:xfrm>
                  <a:prstGeom prst="straightConnector1">
                    <a:avLst/>
                  </a:prstGeom>
                  <a:ln w="25400">
                    <a:solidFill>
                      <a:srgbClr val="00206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Arc 30"/>
                  <p:cNvSpPr/>
                  <p:nvPr/>
                </p:nvSpPr>
                <p:spPr>
                  <a:xfrm rot="2941790">
                    <a:off x="1779408" y="2576816"/>
                    <a:ext cx="353285" cy="313747"/>
                  </a:xfrm>
                  <a:prstGeom prst="arc">
                    <a:avLst/>
                  </a:prstGeom>
                  <a:ln w="25400">
                    <a:solidFill>
                      <a:srgbClr val="0716A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Oval 25"/>
                <p:cNvSpPr/>
                <p:nvPr/>
              </p:nvSpPr>
              <p:spPr>
                <a:xfrm>
                  <a:off x="6469534" y="2988887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633472" y="3385336"/>
                  <a:ext cx="130628" cy="1326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5983138" y="2361847"/>
                <a:ext cx="906851" cy="3435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i="1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357188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endParaRPr lang="en-US" sz="2000" dirty="0">
                  <a:solidFill>
                    <a:schemeClr val="tx2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688761" y="2575319"/>
              <a:ext cx="139895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unsafe policies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3439" y="3377699"/>
            <a:ext cx="2211704" cy="632063"/>
            <a:chOff x="2275034" y="3377698"/>
            <a:chExt cx="2211704" cy="632063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448912" y="3474209"/>
              <a:ext cx="906851" cy="3435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  <a:p>
              <a:pPr marL="357188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75034" y="3377698"/>
              <a:ext cx="2211704" cy="632063"/>
              <a:chOff x="2275034" y="3377698"/>
              <a:chExt cx="2211704" cy="632063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2275034" y="3377698"/>
                <a:ext cx="1298813" cy="438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/>
              <a:lstStyle/>
              <a:p>
                <a:pPr marL="0" lvl="1">
                  <a:spcBef>
                    <a:spcPts val="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cyclic policies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470907">
                <a:off x="3377692" y="3478558"/>
                <a:ext cx="1109046" cy="531203"/>
                <a:chOff x="3377692" y="3350222"/>
                <a:chExt cx="1109046" cy="53120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 rot="19228868">
                  <a:off x="3452222" y="3350222"/>
                  <a:ext cx="1034516" cy="531203"/>
                  <a:chOff x="5729584" y="2986764"/>
                  <a:chExt cx="1034516" cy="531203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5729584" y="2986764"/>
                    <a:ext cx="930916" cy="459382"/>
                    <a:chOff x="1654629" y="2526304"/>
                    <a:chExt cx="930916" cy="459382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654629" y="2683140"/>
                      <a:ext cx="130628" cy="132631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1779999" y="2772735"/>
                      <a:ext cx="805546" cy="212951"/>
                    </a:xfrm>
                    <a:prstGeom prst="straightConnector1">
                      <a:avLst/>
                    </a:prstGeom>
                    <a:ln w="25400">
                      <a:solidFill>
                        <a:srgbClr val="002060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" name="Arc 42"/>
                    <p:cNvSpPr/>
                    <p:nvPr/>
                  </p:nvSpPr>
                  <p:spPr>
                    <a:xfrm rot="2941790">
                      <a:off x="1709648" y="2579967"/>
                      <a:ext cx="384792" cy="277465"/>
                    </a:xfrm>
                    <a:prstGeom prst="arc">
                      <a:avLst/>
                    </a:prstGeom>
                    <a:ln w="25400">
                      <a:solidFill>
                        <a:srgbClr val="0716A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0" name="Oval 39"/>
                  <p:cNvSpPr/>
                  <p:nvPr/>
                </p:nvSpPr>
                <p:spPr>
                  <a:xfrm>
                    <a:off x="6633472" y="3385336"/>
                    <a:ext cx="130628" cy="1326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 rot="19228868">
                  <a:off x="3377692" y="3528757"/>
                  <a:ext cx="372675" cy="314892"/>
                </a:xfrm>
                <a:custGeom>
                  <a:avLst/>
                  <a:gdLst>
                    <a:gd name="connsiteX0" fmla="*/ 165073 w 372675"/>
                    <a:gd name="connsiteY0" fmla="*/ 314892 h 314892"/>
                    <a:gd name="connsiteX1" fmla="*/ 344955 w 372675"/>
                    <a:gd name="connsiteY1" fmla="*/ 254932 h 314892"/>
                    <a:gd name="connsiteX2" fmla="*/ 359945 w 372675"/>
                    <a:gd name="connsiteY2" fmla="*/ 90040 h 314892"/>
                    <a:gd name="connsiteX3" fmla="*/ 225034 w 372675"/>
                    <a:gd name="connsiteY3" fmla="*/ 99 h 314892"/>
                    <a:gd name="connsiteX4" fmla="*/ 60142 w 372675"/>
                    <a:gd name="connsiteY4" fmla="*/ 75050 h 314892"/>
                    <a:gd name="connsiteX5" fmla="*/ 181 w 372675"/>
                    <a:gd name="connsiteY5" fmla="*/ 194971 h 314892"/>
                    <a:gd name="connsiteX6" fmla="*/ 45152 w 372675"/>
                    <a:gd name="connsiteY6" fmla="*/ 269922 h 314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75" h="314892">
                      <a:moveTo>
                        <a:pt x="165073" y="314892"/>
                      </a:moveTo>
                      <a:cubicBezTo>
                        <a:pt x="238774" y="303649"/>
                        <a:pt x="312476" y="292407"/>
                        <a:pt x="344955" y="254932"/>
                      </a:cubicBezTo>
                      <a:cubicBezTo>
                        <a:pt x="377434" y="217457"/>
                        <a:pt x="379932" y="132512"/>
                        <a:pt x="359945" y="90040"/>
                      </a:cubicBezTo>
                      <a:cubicBezTo>
                        <a:pt x="339958" y="47568"/>
                        <a:pt x="275001" y="2597"/>
                        <a:pt x="225034" y="99"/>
                      </a:cubicBezTo>
                      <a:cubicBezTo>
                        <a:pt x="175067" y="-2399"/>
                        <a:pt x="97617" y="42571"/>
                        <a:pt x="60142" y="75050"/>
                      </a:cubicBezTo>
                      <a:cubicBezTo>
                        <a:pt x="22667" y="107529"/>
                        <a:pt x="2679" y="162492"/>
                        <a:pt x="181" y="194971"/>
                      </a:cubicBezTo>
                      <a:cubicBezTo>
                        <a:pt x="-2317" y="227450"/>
                        <a:pt x="21417" y="248686"/>
                        <a:pt x="45152" y="269922"/>
                      </a:cubicBezTo>
                    </a:path>
                  </a:pathLst>
                </a:custGeom>
                <a:noFill/>
                <a:ln>
                  <a:solidFill>
                    <a:srgbClr val="00206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4" name="Group 43"/>
          <p:cNvGrpSpPr/>
          <p:nvPr/>
        </p:nvGrpSpPr>
        <p:grpSpPr>
          <a:xfrm>
            <a:off x="3378082" y="2625246"/>
            <a:ext cx="1244051" cy="1415167"/>
            <a:chOff x="939676" y="2625245"/>
            <a:chExt cx="1244051" cy="1415167"/>
          </a:xfrm>
        </p:grpSpPr>
        <p:sp>
          <p:nvSpPr>
            <p:cNvPr id="5" name="Left Brace 4"/>
            <p:cNvSpPr/>
            <p:nvPr/>
          </p:nvSpPr>
          <p:spPr>
            <a:xfrm>
              <a:off x="1953143" y="2625245"/>
              <a:ext cx="230584" cy="1415167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939676" y="3007330"/>
              <a:ext cx="1200510" cy="5090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safe policies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29412" y="2625246"/>
            <a:ext cx="1435425" cy="2532543"/>
            <a:chOff x="754580" y="2199782"/>
            <a:chExt cx="1435425" cy="2532543"/>
          </a:xfrm>
        </p:grpSpPr>
        <p:sp>
          <p:nvSpPr>
            <p:cNvPr id="48" name="Left Brace 47"/>
            <p:cNvSpPr/>
            <p:nvPr/>
          </p:nvSpPr>
          <p:spPr>
            <a:xfrm>
              <a:off x="1953143" y="2199782"/>
              <a:ext cx="236862" cy="253254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754580" y="3110668"/>
              <a:ext cx="1200510" cy="634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pPr marL="0" lvl="1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solution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policies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021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3FA47B-48C9-3DF8-807A-693D7C6BE288}"/>
              </a:ext>
            </a:extLst>
          </p:cNvPr>
          <p:cNvSpPr txBox="1"/>
          <p:nvPr/>
        </p:nvSpPr>
        <p:spPr>
          <a:xfrm>
            <a:off x="8416619" y="2849709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open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door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49719-A99F-4BD4-037D-D0CA103C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3909-0B8B-4C89-4FD2-7936D2B83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6356"/>
            <a:ext cx="4481042" cy="4603444"/>
          </a:xfrm>
        </p:spPr>
        <p:txBody>
          <a:bodyPr/>
          <a:lstStyle/>
          <a:p>
            <a:r>
              <a:rPr lang="en-US"/>
              <a:t>Sometimes we want to give the actor instructions that can’t be described as a policy, e.g.,</a:t>
            </a:r>
          </a:p>
          <a:p>
            <a:pPr lvl="2"/>
            <a:r>
              <a:rPr lang="en-US"/>
              <a:t>Try to open the door twice. </a:t>
            </a:r>
            <a:br>
              <a:rPr lang="en-US"/>
            </a:br>
            <a:r>
              <a:rPr lang="en-US"/>
              <a:t>If it opens, go through it. </a:t>
            </a:r>
            <a:br>
              <a:rPr lang="en-US"/>
            </a:br>
            <a:r>
              <a:rPr lang="en-US"/>
              <a:t>If it doesn’t, go to another door</a:t>
            </a:r>
            <a:br>
              <a:rPr lang="en-US"/>
            </a:br>
            <a:endParaRPr lang="en-US"/>
          </a:p>
          <a:p>
            <a:r>
              <a:rPr lang="en-US"/>
              <a:t>The book describes two other ways to represent instructions to the actor</a:t>
            </a:r>
          </a:p>
          <a:p>
            <a:pPr lvl="1"/>
            <a:r>
              <a:rPr lang="en-US"/>
              <a:t>Input/Output Automata</a:t>
            </a:r>
          </a:p>
          <a:p>
            <a:pPr lvl="1"/>
            <a:r>
              <a:rPr lang="en-US"/>
              <a:t>Behavior Trees</a:t>
            </a:r>
            <a:br>
              <a:rPr lang="en-US"/>
            </a:br>
            <a:endParaRPr lang="en-US"/>
          </a:p>
          <a:p>
            <a:r>
              <a:rPr lang="en-US"/>
              <a:t>I’ll discuss behavior trees in a separate set of slides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F87AAF-C54A-1C5B-39F2-CF07BEA36B08}"/>
              </a:ext>
            </a:extLst>
          </p:cNvPr>
          <p:cNvSpPr/>
          <p:nvPr/>
        </p:nvSpPr>
        <p:spPr>
          <a:xfrm>
            <a:off x="8918723" y="2616999"/>
            <a:ext cx="1171596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door closed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0A5814-2CE6-7FF0-1136-6E444FBB1E2C}"/>
              </a:ext>
            </a:extLst>
          </p:cNvPr>
          <p:cNvSpPr/>
          <p:nvPr/>
        </p:nvSpPr>
        <p:spPr>
          <a:xfrm>
            <a:off x="11520716" y="2625655"/>
            <a:ext cx="533400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</a:rPr>
              <a:t>s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843F8A-D656-2876-2FEF-B67474371F77}"/>
              </a:ext>
            </a:extLst>
          </p:cNvPr>
          <p:cNvSpPr/>
          <p:nvPr/>
        </p:nvSpPr>
        <p:spPr>
          <a:xfrm>
            <a:off x="4961296" y="3245303"/>
            <a:ext cx="1171596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door closed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8" name="Arc 35">
            <a:extLst>
              <a:ext uri="{FF2B5EF4-FFF2-40B4-BE49-F238E27FC236}">
                <a16:creationId xmlns:a16="http://schemas.microsoft.com/office/drawing/2014/main" id="{C23EA034-6440-C828-4567-69271C16A2B3}"/>
              </a:ext>
            </a:extLst>
          </p:cNvPr>
          <p:cNvSpPr>
            <a:spLocks/>
          </p:cNvSpPr>
          <p:nvPr/>
        </p:nvSpPr>
        <p:spPr bwMode="auto">
          <a:xfrm>
            <a:off x="6282638" y="3431521"/>
            <a:ext cx="37995" cy="131493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9" name="Curved Connector 41">
            <a:extLst>
              <a:ext uri="{FF2B5EF4-FFF2-40B4-BE49-F238E27FC236}">
                <a16:creationId xmlns:a16="http://schemas.microsoft.com/office/drawing/2014/main" id="{43CD156C-F4A1-2F57-B5C6-EC1452499FB3}"/>
              </a:ext>
            </a:extLst>
          </p:cNvPr>
          <p:cNvCxnSpPr>
            <a:cxnSpLocks noChangeShapeType="1"/>
            <a:stCxn id="4" idx="6"/>
            <a:endCxn id="36" idx="2"/>
          </p:cNvCxnSpPr>
          <p:nvPr/>
        </p:nvCxnSpPr>
        <p:spPr bwMode="auto">
          <a:xfrm flipV="1">
            <a:off x="6132892" y="3169842"/>
            <a:ext cx="770961" cy="314947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43">
            <a:extLst>
              <a:ext uri="{FF2B5EF4-FFF2-40B4-BE49-F238E27FC236}">
                <a16:creationId xmlns:a16="http://schemas.microsoft.com/office/drawing/2014/main" id="{24088C82-3AE0-53AE-C3D6-5A658A21081A}"/>
              </a:ext>
            </a:extLst>
          </p:cNvPr>
          <p:cNvCxnSpPr>
            <a:cxnSpLocks noChangeShapeType="1"/>
            <a:stCxn id="4" idx="6"/>
            <a:endCxn id="40" idx="2"/>
          </p:cNvCxnSpPr>
          <p:nvPr/>
        </p:nvCxnSpPr>
        <p:spPr bwMode="auto">
          <a:xfrm>
            <a:off x="6132892" y="3484789"/>
            <a:ext cx="1416150" cy="43477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Arc 35">
            <a:extLst>
              <a:ext uri="{FF2B5EF4-FFF2-40B4-BE49-F238E27FC236}">
                <a16:creationId xmlns:a16="http://schemas.microsoft.com/office/drawing/2014/main" id="{2847B11F-EDFE-73A1-B741-DCB1D20D2D5D}"/>
              </a:ext>
            </a:extLst>
          </p:cNvPr>
          <p:cNvSpPr>
            <a:spLocks/>
          </p:cNvSpPr>
          <p:nvPr/>
        </p:nvSpPr>
        <p:spPr bwMode="auto">
          <a:xfrm>
            <a:off x="8247885" y="3108415"/>
            <a:ext cx="37995" cy="131493"/>
          </a:xfrm>
          <a:custGeom>
            <a:avLst/>
            <a:gdLst>
              <a:gd name="T0" fmla="*/ 0 w 21600"/>
              <a:gd name="T1" fmla="*/ 0 h 43199"/>
              <a:gd name="T2" fmla="*/ 0 w 21600"/>
              <a:gd name="T3" fmla="*/ 2147483647 h 43199"/>
              <a:gd name="T4" fmla="*/ 0 w 21600"/>
              <a:gd name="T5" fmla="*/ 2147483647 h 43199"/>
              <a:gd name="T6" fmla="*/ 0 60000 65536"/>
              <a:gd name="T7" fmla="*/ 0 60000 65536"/>
              <a:gd name="T8" fmla="*/ 0 60000 65536"/>
              <a:gd name="T9" fmla="*/ 0 w 21600"/>
              <a:gd name="T10" fmla="*/ 0 h 43199"/>
              <a:gd name="T11" fmla="*/ 21600 w 21600"/>
              <a:gd name="T12" fmla="*/ 43199 h 43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21" name="Curved Connector 41">
            <a:extLst>
              <a:ext uri="{FF2B5EF4-FFF2-40B4-BE49-F238E27FC236}">
                <a16:creationId xmlns:a16="http://schemas.microsoft.com/office/drawing/2014/main" id="{B8CDB0A4-19E8-C920-5252-D332A25E3A27}"/>
              </a:ext>
            </a:extLst>
          </p:cNvPr>
          <p:cNvCxnSpPr>
            <a:cxnSpLocks noChangeShapeType="1"/>
            <a:endCxn id="45" idx="2"/>
          </p:cNvCxnSpPr>
          <p:nvPr/>
        </p:nvCxnSpPr>
        <p:spPr bwMode="auto">
          <a:xfrm flipV="1">
            <a:off x="8098139" y="2856485"/>
            <a:ext cx="820584" cy="321633"/>
          </a:xfrm>
          <a:prstGeom prst="curvedConnector3">
            <a:avLst>
              <a:gd name="adj1" fmla="val 40714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Curved Connector 43">
            <a:extLst>
              <a:ext uri="{FF2B5EF4-FFF2-40B4-BE49-F238E27FC236}">
                <a16:creationId xmlns:a16="http://schemas.microsoft.com/office/drawing/2014/main" id="{155B46BF-B62A-A32F-7A9A-D809542778A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035719" y="3240536"/>
            <a:ext cx="563444" cy="438606"/>
          </a:xfrm>
          <a:prstGeom prst="curvedConnector3">
            <a:avLst>
              <a:gd name="adj1" fmla="val 5564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43">
            <a:extLst>
              <a:ext uri="{FF2B5EF4-FFF2-40B4-BE49-F238E27FC236}">
                <a16:creationId xmlns:a16="http://schemas.microsoft.com/office/drawing/2014/main" id="{F914AA49-C18E-629B-7A88-A7B67C2532E9}"/>
              </a:ext>
            </a:extLst>
          </p:cNvPr>
          <p:cNvCxnSpPr>
            <a:cxnSpLocks noChangeShapeType="1"/>
            <a:endCxn id="7" idx="2"/>
          </p:cNvCxnSpPr>
          <p:nvPr/>
        </p:nvCxnSpPr>
        <p:spPr bwMode="auto">
          <a:xfrm flipV="1">
            <a:off x="10113478" y="2865141"/>
            <a:ext cx="1407238" cy="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B0FC47-4EA9-B968-CE8C-1EFB061AFE77}"/>
              </a:ext>
            </a:extLst>
          </p:cNvPr>
          <p:cNvSpPr txBox="1"/>
          <p:nvPr/>
        </p:nvSpPr>
        <p:spPr>
          <a:xfrm>
            <a:off x="10136707" y="2487153"/>
            <a:ext cx="143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go elsewhere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81672C-65C1-8D90-17B6-AE827B373073}"/>
              </a:ext>
            </a:extLst>
          </p:cNvPr>
          <p:cNvSpPr/>
          <p:nvPr/>
        </p:nvSpPr>
        <p:spPr>
          <a:xfrm>
            <a:off x="10142824" y="3680073"/>
            <a:ext cx="533400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tx1"/>
                </a:solidFill>
              </a:rPr>
              <a:t>s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endParaRPr lang="en-US" i="1" baseline="-25000">
              <a:solidFill>
                <a:schemeClr val="tx1"/>
              </a:solidFill>
            </a:endParaRPr>
          </a:p>
        </p:txBody>
      </p:sp>
      <p:cxnSp>
        <p:nvCxnSpPr>
          <p:cNvPr id="34" name="Curved Connector 43">
            <a:extLst>
              <a:ext uri="{FF2B5EF4-FFF2-40B4-BE49-F238E27FC236}">
                <a16:creationId xmlns:a16="http://schemas.microsoft.com/office/drawing/2014/main" id="{C3BABB4D-7C8E-6AC0-D347-6099BC2BAC01}"/>
              </a:ext>
            </a:extLst>
          </p:cNvPr>
          <p:cNvCxnSpPr>
            <a:cxnSpLocks noChangeShapeType="1"/>
            <a:endCxn id="33" idx="2"/>
          </p:cNvCxnSpPr>
          <p:nvPr/>
        </p:nvCxnSpPr>
        <p:spPr bwMode="auto">
          <a:xfrm flipV="1">
            <a:off x="8735586" y="3919559"/>
            <a:ext cx="1407238" cy="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4CA614E-E719-AF23-E2FA-91B765B09BF1}"/>
              </a:ext>
            </a:extLst>
          </p:cNvPr>
          <p:cNvSpPr txBox="1"/>
          <p:nvPr/>
        </p:nvSpPr>
        <p:spPr>
          <a:xfrm>
            <a:off x="8758815" y="3541571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go thru door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53D505-02E7-4B17-8C3A-84F320C25A92}"/>
              </a:ext>
            </a:extLst>
          </p:cNvPr>
          <p:cNvSpPr/>
          <p:nvPr/>
        </p:nvSpPr>
        <p:spPr>
          <a:xfrm>
            <a:off x="6903853" y="2930356"/>
            <a:ext cx="1171596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door closed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026E52-305C-3FC4-3F16-CDAA02A1ED74}"/>
              </a:ext>
            </a:extLst>
          </p:cNvPr>
          <p:cNvSpPr/>
          <p:nvPr/>
        </p:nvSpPr>
        <p:spPr>
          <a:xfrm>
            <a:off x="7549042" y="3680073"/>
            <a:ext cx="1171596" cy="4789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door open</a:t>
            </a:r>
            <a:endParaRPr lang="en-US" i="1" baseline="-2500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CE4623-A3CB-E3C4-C5B1-C3576D389E08}"/>
              </a:ext>
            </a:extLst>
          </p:cNvPr>
          <p:cNvSpPr txBox="1"/>
          <p:nvPr/>
        </p:nvSpPr>
        <p:spPr>
          <a:xfrm>
            <a:off x="5848256" y="1701774"/>
            <a:ext cx="340157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</a:rPr>
              <a:t>same state of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</a:rPr>
              <a:t>actor’s internal state is different</a:t>
            </a:r>
          </a:p>
        </p:txBody>
      </p:sp>
      <p:cxnSp>
        <p:nvCxnSpPr>
          <p:cNvPr id="47" name="Curved Connector 43">
            <a:extLst>
              <a:ext uri="{FF2B5EF4-FFF2-40B4-BE49-F238E27FC236}">
                <a16:creationId xmlns:a16="http://schemas.microsoft.com/office/drawing/2014/main" id="{7FD18EC7-2A8C-77FA-F7EF-CBBB02A6A7EC}"/>
              </a:ext>
            </a:extLst>
          </p:cNvPr>
          <p:cNvCxnSpPr>
            <a:cxnSpLocks noChangeShapeType="1"/>
            <a:stCxn id="46" idx="2"/>
            <a:endCxn id="4" idx="0"/>
          </p:cNvCxnSpPr>
          <p:nvPr/>
        </p:nvCxnSpPr>
        <p:spPr bwMode="auto">
          <a:xfrm rot="5400000">
            <a:off x="6099469" y="1795730"/>
            <a:ext cx="897198" cy="200194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Curved Connector 43">
            <a:extLst>
              <a:ext uri="{FF2B5EF4-FFF2-40B4-BE49-F238E27FC236}">
                <a16:creationId xmlns:a16="http://schemas.microsoft.com/office/drawing/2014/main" id="{19AF4393-CA04-F004-18D0-70DC205FA298}"/>
              </a:ext>
            </a:extLst>
          </p:cNvPr>
          <p:cNvCxnSpPr>
            <a:cxnSpLocks noChangeShapeType="1"/>
            <a:stCxn id="46" idx="2"/>
            <a:endCxn id="36" idx="0"/>
          </p:cNvCxnSpPr>
          <p:nvPr/>
        </p:nvCxnSpPr>
        <p:spPr bwMode="auto">
          <a:xfrm rot="5400000">
            <a:off x="7228222" y="2609535"/>
            <a:ext cx="582251" cy="5939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" name="Curved Connector 43">
            <a:extLst>
              <a:ext uri="{FF2B5EF4-FFF2-40B4-BE49-F238E27FC236}">
                <a16:creationId xmlns:a16="http://schemas.microsoft.com/office/drawing/2014/main" id="{82168EBF-4E0F-540C-12F0-6AA81A5960F6}"/>
              </a:ext>
            </a:extLst>
          </p:cNvPr>
          <p:cNvCxnSpPr>
            <a:cxnSpLocks noChangeShapeType="1"/>
            <a:stCxn id="46" idx="2"/>
            <a:endCxn id="45" idx="1"/>
          </p:cNvCxnSpPr>
          <p:nvPr/>
        </p:nvCxnSpPr>
        <p:spPr bwMode="auto">
          <a:xfrm rot="16200000" flipH="1">
            <a:off x="8150151" y="1746995"/>
            <a:ext cx="339038" cy="154125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D356B96-2C43-98A4-AB71-F5D0F9F70E6D}"/>
              </a:ext>
            </a:extLst>
          </p:cNvPr>
          <p:cNvSpPr txBox="1"/>
          <p:nvPr/>
        </p:nvSpPr>
        <p:spPr>
          <a:xfrm>
            <a:off x="6238286" y="3523991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open</a:t>
            </a:r>
            <a:br>
              <a:rPr lang="en-US">
                <a:latin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</a:rPr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175213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Actions, plans, policies, planning problems</a:t>
            </a:r>
          </a:p>
          <a:p>
            <a:r>
              <a:rPr lang="en-US" dirty="0"/>
              <a:t>Types of solution policies: </a:t>
            </a:r>
          </a:p>
          <a:p>
            <a:pPr lvl="1"/>
            <a:r>
              <a:rPr lang="en-US" dirty="0"/>
              <a:t>unsafe, safe (acyclic, cyclic)</a:t>
            </a:r>
          </a:p>
          <a:p>
            <a:r>
              <a:rPr lang="en-US" dirty="0"/>
              <a:t>Motivation for instructions other than policies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BD4B3-AF7D-7D46-BCB5-A6D0D9E8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886" y="1152525"/>
            <a:ext cx="5384800" cy="5283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3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Motivation</a:t>
            </a:r>
          </a:p>
        </p:txBody>
      </p:sp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359228" y="1152525"/>
            <a:ext cx="6862073" cy="2973715"/>
          </a:xfrm>
          <a:noFill/>
        </p:spPr>
        <p:txBody>
          <a:bodyPr/>
          <a:lstStyle/>
          <a:p>
            <a:r>
              <a:rPr lang="en-US" dirty="0">
                <a:latin typeface="Times New Roman" charset="0"/>
                <a:cs typeface="Times New Roman"/>
              </a:rPr>
              <a:t>In Chapters 8–10, we had probability distributions over the possible outcomes of actions</a:t>
            </a:r>
          </a:p>
          <a:p>
            <a:endParaRPr lang="en-US" dirty="0">
              <a:latin typeface="Times New Roman" charset="0"/>
              <a:cs typeface="Times New Roman"/>
            </a:endParaRPr>
          </a:p>
          <a:p>
            <a:r>
              <a:rPr lang="en-US" dirty="0">
                <a:latin typeface="Times New Roman" charset="0"/>
                <a:cs typeface="Times New Roman"/>
              </a:rPr>
              <a:t>Sometimes we want to reason about nondeterminism </a:t>
            </a:r>
            <a:r>
              <a:rPr lang="en-US" i="1" dirty="0">
                <a:latin typeface="Times New Roman" charset="0"/>
                <a:cs typeface="Times New Roman"/>
              </a:rPr>
              <a:t>without</a:t>
            </a:r>
            <a:r>
              <a:rPr lang="en-US" dirty="0">
                <a:latin typeface="Times New Roman" charset="0"/>
                <a:cs typeface="Times New Roman"/>
              </a:rPr>
              <a:t> the probability distributions</a:t>
            </a:r>
          </a:p>
          <a:p>
            <a:pPr lvl="1"/>
            <a:r>
              <a:rPr lang="en-US" altLang="ja-JP" dirty="0">
                <a:latin typeface="Times New Roman" charset="0"/>
                <a:cs typeface="Times New Roman"/>
              </a:rPr>
              <a:t>Probabilities might not be available</a:t>
            </a:r>
          </a:p>
          <a:p>
            <a:pPr lvl="1"/>
            <a:r>
              <a:rPr lang="en-US" altLang="ja-JP" dirty="0">
                <a:latin typeface="Times New Roman" charset="0"/>
                <a:cs typeface="Times New Roman"/>
              </a:rPr>
              <a:t>We might want policies that satisfy safety conditions:</a:t>
            </a:r>
          </a:p>
          <a:p>
            <a:pPr lvl="2"/>
            <a:r>
              <a:rPr lang="en-US" altLang="ja-JP" dirty="0">
                <a:latin typeface="Times New Roman" charset="0"/>
                <a:cs typeface="Times New Roman"/>
              </a:rPr>
              <a:t>Guaranteed to work for all possible action outcomes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5AB3D-23AA-21E9-690A-3895CD4C7D04}"/>
              </a:ext>
            </a:extLst>
          </p:cNvPr>
          <p:cNvGrpSpPr/>
          <p:nvPr/>
        </p:nvGrpSpPr>
        <p:grpSpPr>
          <a:xfrm>
            <a:off x="8218837" y="808148"/>
            <a:ext cx="2618802" cy="2233020"/>
            <a:chOff x="9340468" y="2041190"/>
            <a:chExt cx="2618802" cy="2233020"/>
          </a:xfrm>
        </p:grpSpPr>
        <p:sp>
          <p:nvSpPr>
            <p:cNvPr id="6147" name="Rectangle 7"/>
            <p:cNvSpPr>
              <a:spLocks noChangeAspect="1" noChangeArrowheads="1"/>
            </p:cNvSpPr>
            <p:nvPr/>
          </p:nvSpPr>
          <p:spPr bwMode="auto">
            <a:xfrm>
              <a:off x="9340468" y="2776656"/>
              <a:ext cx="937598" cy="8957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48" name="Rectangle 8"/>
            <p:cNvSpPr>
              <a:spLocks noChangeArrowheads="1"/>
            </p:cNvSpPr>
            <p:nvPr/>
          </p:nvSpPr>
          <p:spPr bwMode="auto">
            <a:xfrm>
              <a:off x="9506978" y="3384586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49" name="Rectangle 9"/>
            <p:cNvSpPr>
              <a:spLocks noChangeArrowheads="1"/>
            </p:cNvSpPr>
            <p:nvPr/>
          </p:nvSpPr>
          <p:spPr bwMode="auto">
            <a:xfrm>
              <a:off x="9745010" y="3195725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9745010" y="3384586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1" name="Line 11"/>
            <p:cNvSpPr>
              <a:spLocks noChangeAspect="1" noChangeShapeType="1"/>
            </p:cNvSpPr>
            <p:nvPr/>
          </p:nvSpPr>
          <p:spPr bwMode="auto">
            <a:xfrm flipV="1">
              <a:off x="9395225" y="3587975"/>
              <a:ext cx="8370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2" name="AutoShape 13"/>
            <p:cNvCxnSpPr>
              <a:cxnSpLocks noChangeAspect="1" noChangeShapeType="1"/>
            </p:cNvCxnSpPr>
            <p:nvPr/>
          </p:nvCxnSpPr>
          <p:spPr bwMode="auto">
            <a:xfrm>
              <a:off x="9851174" y="2780007"/>
              <a:ext cx="0" cy="16315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53" name="Text Box 14"/>
            <p:cNvSpPr txBox="1">
              <a:spLocks noChangeAspect="1" noChangeArrowheads="1"/>
            </p:cNvSpPr>
            <p:nvPr/>
          </p:nvSpPr>
          <p:spPr bwMode="auto">
            <a:xfrm>
              <a:off x="10470736" y="3007404"/>
              <a:ext cx="8951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6154" name="Rectangle 16"/>
            <p:cNvSpPr>
              <a:spLocks noChangeAspect="1" noChangeArrowheads="1"/>
            </p:cNvSpPr>
            <p:nvPr/>
          </p:nvSpPr>
          <p:spPr bwMode="auto">
            <a:xfrm>
              <a:off x="11021672" y="2041190"/>
              <a:ext cx="937598" cy="9662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55" name="Rectangle 17"/>
            <p:cNvSpPr>
              <a:spLocks noChangeArrowheads="1"/>
            </p:cNvSpPr>
            <p:nvPr/>
          </p:nvSpPr>
          <p:spPr bwMode="auto">
            <a:xfrm>
              <a:off x="11172536" y="2689351"/>
              <a:ext cx="193331" cy="1910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56" name="Rectangle 18"/>
            <p:cNvSpPr>
              <a:spLocks noChangeArrowheads="1"/>
            </p:cNvSpPr>
            <p:nvPr/>
          </p:nvSpPr>
          <p:spPr bwMode="auto">
            <a:xfrm>
              <a:off x="11599428" y="2298219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57" name="Rectangle 19"/>
            <p:cNvSpPr>
              <a:spLocks noChangeArrowheads="1"/>
            </p:cNvSpPr>
            <p:nvPr/>
          </p:nvSpPr>
          <p:spPr bwMode="auto">
            <a:xfrm>
              <a:off x="11412804" y="2689351"/>
              <a:ext cx="193331" cy="18997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6158" name="Line 20"/>
            <p:cNvSpPr>
              <a:spLocks noChangeAspect="1" noChangeShapeType="1"/>
            </p:cNvSpPr>
            <p:nvPr/>
          </p:nvSpPr>
          <p:spPr bwMode="auto">
            <a:xfrm flipV="1">
              <a:off x="11075313" y="2882681"/>
              <a:ext cx="8370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59" name="AutoShape 22"/>
            <p:cNvCxnSpPr>
              <a:cxnSpLocks noChangeAspect="1" noChangeShapeType="1"/>
            </p:cNvCxnSpPr>
            <p:nvPr/>
          </p:nvCxnSpPr>
          <p:spPr bwMode="auto">
            <a:xfrm>
              <a:off x="11697770" y="2076950"/>
              <a:ext cx="0" cy="1665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61" name="Rectangle 25"/>
            <p:cNvSpPr>
              <a:spLocks noChangeAspect="1" noChangeArrowheads="1"/>
            </p:cNvSpPr>
            <p:nvPr/>
          </p:nvSpPr>
          <p:spPr bwMode="auto">
            <a:xfrm>
              <a:off x="11018319" y="3436400"/>
              <a:ext cx="937598" cy="8378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11172536" y="4007453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11404981" y="4007454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6164" name="AutoShape 29"/>
            <p:cNvCxnSpPr>
              <a:cxnSpLocks noChangeAspect="1" noChangeShapeType="1"/>
            </p:cNvCxnSpPr>
            <p:nvPr/>
          </p:nvCxnSpPr>
          <p:spPr bwMode="auto">
            <a:xfrm>
              <a:off x="11693301" y="3475514"/>
              <a:ext cx="0" cy="15310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65" name="Rectangle 30"/>
            <p:cNvSpPr>
              <a:spLocks noChangeArrowheads="1"/>
            </p:cNvSpPr>
            <p:nvPr/>
          </p:nvSpPr>
          <p:spPr bwMode="auto">
            <a:xfrm rot="1347685">
              <a:off x="11629603" y="3963869"/>
              <a:ext cx="193331" cy="1933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6167" name="Line 32"/>
            <p:cNvSpPr>
              <a:spLocks noChangeAspect="1" noChangeShapeType="1"/>
            </p:cNvSpPr>
            <p:nvPr/>
          </p:nvSpPr>
          <p:spPr bwMode="auto">
            <a:xfrm flipV="1">
              <a:off x="11073080" y="4198549"/>
              <a:ext cx="8370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8" name="Arc 35"/>
            <p:cNvSpPr>
              <a:spLocks/>
            </p:cNvSpPr>
            <p:nvPr/>
          </p:nvSpPr>
          <p:spPr bwMode="auto">
            <a:xfrm>
              <a:off x="10427812" y="3134785"/>
              <a:ext cx="37995" cy="193331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69" name="Line 15"/>
            <p:cNvSpPr>
              <a:spLocks noChangeShapeType="1"/>
            </p:cNvSpPr>
            <p:nvPr/>
          </p:nvSpPr>
          <p:spPr bwMode="auto">
            <a:xfrm flipV="1">
              <a:off x="9699591" y="2936461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 flipV="1">
              <a:off x="9998287" y="2936461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1" name="Line 17"/>
            <p:cNvSpPr>
              <a:spLocks noChangeShapeType="1"/>
            </p:cNvSpPr>
            <p:nvPr/>
          </p:nvSpPr>
          <p:spPr bwMode="auto">
            <a:xfrm>
              <a:off x="9688016" y="2936461"/>
              <a:ext cx="3218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2" name="Line 15"/>
            <p:cNvSpPr>
              <a:spLocks noChangeShapeType="1"/>
            </p:cNvSpPr>
            <p:nvPr/>
          </p:nvSpPr>
          <p:spPr bwMode="auto">
            <a:xfrm flipV="1">
              <a:off x="11547308" y="2242344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3" name="Line 16"/>
            <p:cNvSpPr>
              <a:spLocks noChangeShapeType="1"/>
            </p:cNvSpPr>
            <p:nvPr/>
          </p:nvSpPr>
          <p:spPr bwMode="auto">
            <a:xfrm flipV="1">
              <a:off x="11846002" y="2242344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4" name="Line 17"/>
            <p:cNvSpPr>
              <a:spLocks noChangeShapeType="1"/>
            </p:cNvSpPr>
            <p:nvPr/>
          </p:nvSpPr>
          <p:spPr bwMode="auto">
            <a:xfrm>
              <a:off x="11535730" y="2242344"/>
              <a:ext cx="3218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V="1">
              <a:off x="11538365" y="3627497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6" name="Line 16"/>
            <p:cNvSpPr>
              <a:spLocks noChangeShapeType="1"/>
            </p:cNvSpPr>
            <p:nvPr/>
          </p:nvSpPr>
          <p:spPr bwMode="auto">
            <a:xfrm flipV="1">
              <a:off x="11837060" y="3627497"/>
              <a:ext cx="0" cy="1609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77" name="Line 17"/>
            <p:cNvSpPr>
              <a:spLocks noChangeShapeType="1"/>
            </p:cNvSpPr>
            <p:nvPr/>
          </p:nvSpPr>
          <p:spPr bwMode="auto">
            <a:xfrm>
              <a:off x="11526791" y="3627497"/>
              <a:ext cx="3218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178" name="Curved Connector 41"/>
            <p:cNvCxnSpPr>
              <a:cxnSpLocks noChangeShapeType="1"/>
              <a:stCxn id="6147" idx="3"/>
              <a:endCxn id="6154" idx="1"/>
            </p:cNvCxnSpPr>
            <p:nvPr/>
          </p:nvCxnSpPr>
          <p:spPr bwMode="auto">
            <a:xfrm flipV="1">
              <a:off x="10278066" y="2524297"/>
              <a:ext cx="743606" cy="700237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179" name="Curved Connector 43"/>
            <p:cNvCxnSpPr>
              <a:cxnSpLocks noChangeShapeType="1"/>
              <a:stCxn id="6147" idx="3"/>
              <a:endCxn id="6161" idx="1"/>
            </p:cNvCxnSpPr>
            <p:nvPr/>
          </p:nvCxnSpPr>
          <p:spPr bwMode="auto">
            <a:xfrm>
              <a:off x="10278066" y="3224534"/>
              <a:ext cx="740253" cy="6307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6180" name="Picture 37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31003" y="4339680"/>
            <a:ext cx="2783482" cy="2087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56905-A9D1-C400-4FA0-DE937D5E2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22942" y="3954419"/>
            <a:ext cx="3342026" cy="250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B790E5-A1E4-1F1B-F9B6-F2BDD15987E1}"/>
              </a:ext>
            </a:extLst>
          </p:cNvPr>
          <p:cNvSpPr txBox="1"/>
          <p:nvPr/>
        </p:nvSpPr>
        <p:spPr>
          <a:xfrm>
            <a:off x="1025733" y="6402976"/>
            <a:ext cx="22419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effectLst/>
                <a:latin typeface="Arial" panose="020B0604020202020204" pitchFamily="34" charset="0"/>
                <a:hlinkClick r:id="rId5"/>
              </a:rPr>
              <a:t>Dennis Hill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6"/>
              </a:rPr>
              <a:t>CC BY 2.0</a:t>
            </a:r>
            <a:endParaRPr lang="en-US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A41A5-5B1F-3DEC-B909-70E9E4AD14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205" t="9802" r="9189" b="20676"/>
          <a:stretch/>
        </p:blipFill>
        <p:spPr>
          <a:xfrm>
            <a:off x="1088444" y="4931565"/>
            <a:ext cx="2241986" cy="14324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199F59-8876-7CF7-5E19-BFAFDE999438}"/>
              </a:ext>
            </a:extLst>
          </p:cNvPr>
          <p:cNvSpPr txBox="1"/>
          <p:nvPr/>
        </p:nvSpPr>
        <p:spPr>
          <a:xfrm>
            <a:off x="8357725" y="6460939"/>
            <a:ext cx="24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effectLst/>
                <a:latin typeface="Arial" panose="020B0604020202020204" pitchFamily="34" charset="0"/>
                <a:hlinkClick r:id="rId8"/>
              </a:rPr>
              <a:t>David Wilson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6"/>
              </a:rPr>
              <a:t>CC BY 2.0</a:t>
            </a:r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1429AA-1076-BB4E-FD9A-60720264E27C}"/>
              </a:ext>
            </a:extLst>
          </p:cNvPr>
          <p:cNvSpPr txBox="1"/>
          <p:nvPr/>
        </p:nvSpPr>
        <p:spPr>
          <a:xfrm>
            <a:off x="4621608" y="6438604"/>
            <a:ext cx="243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effectLst/>
                <a:latin typeface="Arial" panose="020B0604020202020204" pitchFamily="34" charset="0"/>
                <a:hlinkClick r:id="rId9"/>
              </a:rPr>
              <a:t>Airtuna08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10"/>
              </a:rPr>
              <a:t>CC BY-SA 3.0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0715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599" y="3808867"/>
            <a:ext cx="5812971" cy="2960492"/>
          </a:xfrm>
        </p:spPr>
        <p:txBody>
          <a:bodyPr/>
          <a:lstStyle/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Very simple harbor management domain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Unload a single item from a ship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Move it around a harbor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911225" algn="l"/>
                <a:tab pos="1487488" algn="l"/>
              </a:tabLst>
            </a:pPr>
            <a:r>
              <a:rPr lang="en-US" dirty="0"/>
              <a:t>One state variable: </a:t>
            </a:r>
            <a:r>
              <a:rPr lang="en-US" dirty="0">
                <a:latin typeface="Calibri"/>
                <a:cs typeface="Calibri"/>
              </a:rPr>
              <a:t>pos(item)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/>
              <a:t>Simplified names for states</a:t>
            </a:r>
          </a:p>
          <a:p>
            <a:pPr lvl="1">
              <a:tabLst>
                <a:tab pos="911225" algn="l"/>
                <a:tab pos="1487488" algn="l"/>
              </a:tabLst>
            </a:pPr>
            <a:r>
              <a:rPr lang="en-US" dirty="0">
                <a:cs typeface="Times New Roman"/>
              </a:rPr>
              <a:t>For  {</a:t>
            </a:r>
            <a:r>
              <a:rPr lang="en-US" dirty="0">
                <a:latin typeface="Calibri"/>
                <a:cs typeface="Calibri"/>
              </a:rPr>
              <a:t>pos(item)=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cs typeface="Times New Roman"/>
              </a:rPr>
              <a:t>}, just write </a:t>
            </a:r>
            <a:r>
              <a:rPr lang="en-US" dirty="0" err="1">
                <a:latin typeface="Calibri"/>
                <a:cs typeface="Calibri"/>
              </a:rPr>
              <a:t>on_ship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4455" y="348763"/>
            <a:ext cx="4423488" cy="2842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planningdomain.pdf">
            <a:extLst>
              <a:ext uri="{FF2B5EF4-FFF2-40B4-BE49-F238E27FC236}">
                <a16:creationId xmlns:a16="http://schemas.microsoft.com/office/drawing/2014/main" id="{A1D4C02F-B512-E04F-8E1A-FC215F921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44" y="1795052"/>
            <a:ext cx="646430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FBB56D-6C08-C5C9-CF08-989971406E6B}"/>
              </a:ext>
            </a:extLst>
          </p:cNvPr>
          <p:cNvSpPr txBox="1"/>
          <p:nvPr/>
        </p:nvSpPr>
        <p:spPr>
          <a:xfrm>
            <a:off x="269430" y="3201738"/>
            <a:ext cx="23303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effectLst/>
                <a:latin typeface="Arial" panose="020B0604020202020204" pitchFamily="34" charset="0"/>
                <a:hlinkClick r:id="rId4"/>
              </a:rPr>
              <a:t>Slaunger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CC BY-SA 3.0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743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Planning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3-tuple (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l-GR" i="1" dirty="0"/>
                  <a:t>γ</a:t>
                </a:r>
                <a:r>
                  <a:rPr lang="en-US" dirty="0"/>
                  <a:t>)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i="1" dirty="0"/>
                  <a:t>S</a:t>
                </a:r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dirty="0"/>
                  <a:t> – finite sets of states and actions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l-GR" dirty="0"/>
                  <a:t>γ</a:t>
                </a:r>
                <a:r>
                  <a:rPr lang="en-US" dirty="0"/>
                  <a:t>: </a:t>
                </a:r>
                <a:r>
                  <a:rPr lang="en-US" i="1" dirty="0"/>
                  <a:t>S </a:t>
                </a:r>
                <a:r>
                  <a:rPr lang="en-US" dirty="0"/>
                  <a:t>× </a:t>
                </a:r>
                <a:r>
                  <a:rPr lang="en-US" i="1" dirty="0"/>
                  <a:t>A</a:t>
                </a:r>
                <a:r>
                  <a:rPr lang="en-US" dirty="0"/>
                  <a:t> → 2</a:t>
                </a:r>
                <a:r>
                  <a:rPr lang="en-US" i="1" baseline="30000" dirty="0"/>
                  <a:t>S</a:t>
                </a:r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l-GR" dirty="0"/>
                  <a:t>γ</a:t>
                </a:r>
                <a:r>
                  <a:rPr lang="en-US" dirty="0"/>
                  <a:t>(</a:t>
                </a:r>
                <a:r>
                  <a:rPr lang="en-US" i="1" dirty="0" err="1"/>
                  <a:t>s,a</a:t>
                </a:r>
                <a:r>
                  <a:rPr lang="en-US" dirty="0"/>
                  <a:t>) = {all possible “next states” after</a:t>
                </a:r>
                <a:br>
                  <a:rPr lang="en-US" dirty="0"/>
                </a:br>
                <a:r>
                  <a:rPr lang="en-US" dirty="0"/>
                  <a:t>	      applying action </a:t>
                </a:r>
                <a:r>
                  <a:rPr lang="en-US" i="1" dirty="0"/>
                  <a:t>a</a:t>
                </a:r>
                <a:r>
                  <a:rPr lang="en-US" dirty="0"/>
                  <a:t> in state </a:t>
                </a:r>
                <a:r>
                  <a:rPr lang="en-US" i="1" dirty="0"/>
                  <a:t>s</a:t>
                </a:r>
                <a:r>
                  <a:rPr lang="en-US" dirty="0"/>
                  <a:t>}</a:t>
                </a:r>
              </a:p>
              <a:p>
                <a:pPr lvl="1">
                  <a:tabLst>
                    <a:tab pos="858838" algn="l"/>
                    <a:tab pos="1487488" algn="l"/>
                  </a:tabLst>
                </a:pPr>
                <a:r>
                  <a:rPr lang="en-US" i="1" dirty="0"/>
                  <a:t>a </a:t>
                </a:r>
                <a:r>
                  <a:rPr lang="en-US" dirty="0"/>
                  <a:t>is applicable in state </a:t>
                </a:r>
                <a:r>
                  <a:rPr lang="en-US" i="1" dirty="0"/>
                  <a:t>s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:r>
                  <a:rPr lang="el-GR" dirty="0"/>
                  <a:t>γ</a:t>
                </a:r>
                <a:r>
                  <a:rPr lang="en-US" dirty="0"/>
                  <a:t>(</a:t>
                </a:r>
                <a:r>
                  <a:rPr lang="en-US" i="1" dirty="0" err="1"/>
                  <a:t>s,a</a:t>
                </a:r>
                <a:r>
                  <a:rPr lang="en-US" dirty="0"/>
                  <a:t>)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endParaRPr lang="en-US" dirty="0">
                  <a:latin typeface="Symbol" charset="2"/>
                  <a:cs typeface="Symbol" charset="2"/>
                </a:endParaRPr>
              </a:p>
              <a:p>
                <a:pPr>
                  <a:tabLst>
                    <a:tab pos="858838" algn="l"/>
                    <a:tab pos="1487488" algn="l"/>
                  </a:tabLst>
                </a:pPr>
                <a:r>
                  <a:rPr lang="en-US" dirty="0"/>
                  <a:t>Applicable(</a:t>
                </a:r>
                <a:r>
                  <a:rPr lang="en-US" i="1" dirty="0"/>
                  <a:t>s</a:t>
                </a:r>
                <a:r>
                  <a:rPr lang="en-US" dirty="0"/>
                  <a:t>) = {all actions applicable in </a:t>
                </a:r>
                <a:r>
                  <a:rPr lang="en-US" i="1" dirty="0"/>
                  <a:t>s</a:t>
                </a:r>
                <a:r>
                  <a:rPr lang="en-US" dirty="0"/>
                  <a:t>}</a:t>
                </a:r>
                <a:br>
                  <a:rPr lang="en-US" dirty="0"/>
                </a:br>
                <a:r>
                  <a:rPr lang="en-US" dirty="0"/>
                  <a:t>		   </a:t>
                </a:r>
                <a:r>
                  <a:rPr lang="en-US" i="1" baseline="-25000" dirty="0"/>
                  <a:t> </a:t>
                </a:r>
                <a:r>
                  <a:rPr lang="el-GR" dirty="0"/>
                  <a:t>= {</a:t>
                </a:r>
                <a:r>
                  <a:rPr lang="el-GR" i="1" dirty="0"/>
                  <a:t>a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l-GR" i="1" dirty="0"/>
                  <a:t> A | </a:t>
                </a:r>
                <a:r>
                  <a:rPr lang="el-GR" dirty="0"/>
                  <a:t>γ(</a:t>
                </a:r>
                <a:r>
                  <a:rPr lang="el-GR" i="1" dirty="0"/>
                  <a:t>s,a</a:t>
                </a:r>
                <a:r>
                  <a:rPr lang="el-GR" dirty="0"/>
                  <a:t>)</a:t>
                </a:r>
                <a:r>
                  <a:rPr lang="el-GR" i="1" dirty="0"/>
                  <a:t> </a:t>
                </a:r>
                <a:r>
                  <a:rPr lang="en-US" i="1" dirty="0"/>
                  <a:t>≠</a:t>
                </a:r>
                <a:r>
                  <a:rPr lang="el-GR" i="1" dirty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l-GR" dirty="0"/>
                  <a:t>}</a:t>
                </a:r>
                <a:endParaRPr lang="en-US" dirty="0"/>
              </a:p>
              <a:p>
                <a:pPr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Example:</a:t>
                </a:r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/>
                  <a:t>Applicable(</a:t>
                </a:r>
                <a:r>
                  <a:rPr lang="en-US" dirty="0" err="1">
                    <a:latin typeface="Calibri" panose="020F0502020204030204" pitchFamily="34" charset="0"/>
                  </a:rPr>
                  <a:t>at_harbor</a:t>
                </a:r>
                <a:r>
                  <a:rPr lang="en-US" dirty="0"/>
                  <a:t>) = {</a:t>
                </a:r>
                <a:r>
                  <a:rPr lang="en-US" dirty="0">
                    <a:latin typeface="Calibri" panose="020F0502020204030204" pitchFamily="34" charset="0"/>
                  </a:rPr>
                  <a:t>park</a:t>
                </a:r>
                <a:r>
                  <a:rPr lang="en-US" dirty="0"/>
                  <a:t>}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pPr lvl="1">
                  <a:tabLst>
                    <a:tab pos="1027113" algn="l"/>
                    <a:tab pos="1651000" algn="l"/>
                  </a:tabLst>
                </a:pPr>
                <a:r>
                  <a:rPr lang="en-US" dirty="0">
                    <a:latin typeface="Calibri"/>
                    <a:cs typeface="Calibri"/>
                  </a:rPr>
                  <a:t>park </a:t>
                </a:r>
                <a:r>
                  <a:rPr lang="en-US" dirty="0">
                    <a:latin typeface="Times New Roman" panose="02020603050405020304" pitchFamily="18" charset="0"/>
                    <a:cs typeface="Calibri"/>
                  </a:rPr>
                  <a:t>has t</a:t>
                </a:r>
                <a:r>
                  <a:rPr lang="en-US" dirty="0"/>
                  <a:t>hree possible outcomes</a:t>
                </a:r>
              </a:p>
              <a:p>
                <a:pPr lvl="2"/>
                <a:r>
                  <a:rPr lang="en-US" dirty="0"/>
                  <a:t>put </a:t>
                </a:r>
                <a:r>
                  <a:rPr lang="en-US" dirty="0">
                    <a:latin typeface="Calibri" charset="0"/>
                  </a:rPr>
                  <a:t>item </a:t>
                </a:r>
                <a:r>
                  <a:rPr lang="en-US" dirty="0"/>
                  <a:t>in </a:t>
                </a:r>
                <a:r>
                  <a:rPr lang="en-US" dirty="0">
                    <a:latin typeface="Calibri"/>
                    <a:cs typeface="Calibri"/>
                  </a:rPr>
                  <a:t>parking1 </a:t>
                </a:r>
                <a:r>
                  <a:rPr lang="en-US" dirty="0"/>
                  <a:t>or </a:t>
                </a:r>
                <a:r>
                  <a:rPr lang="en-US" dirty="0">
                    <a:latin typeface="Calibri"/>
                    <a:cs typeface="Calibri"/>
                  </a:rPr>
                  <a:t>parking2</a:t>
                </a:r>
                <a:r>
                  <a:rPr lang="en-US" dirty="0">
                    <a:latin typeface="Calibri"/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if one of them has space</a:t>
                </a:r>
                <a:endParaRPr lang="en-US" dirty="0">
                  <a:latin typeface="Calibri"/>
                  <a:cs typeface="Calibri"/>
                </a:endParaRPr>
              </a:p>
              <a:p>
                <a:pPr lvl="2"/>
                <a:r>
                  <a:rPr lang="en-US" dirty="0"/>
                  <a:t>or in </a:t>
                </a:r>
                <a:r>
                  <a:rPr lang="en-US" dirty="0">
                    <a:latin typeface="Calibri"/>
                    <a:cs typeface="Calibri"/>
                  </a:rPr>
                  <a:t>transit1</a:t>
                </a:r>
                <a:r>
                  <a:rPr lang="en-US" i="1" dirty="0">
                    <a:cs typeface="Calibri"/>
                  </a:rPr>
                  <a:t> </a:t>
                </a:r>
                <a:r>
                  <a:rPr lang="en-US" dirty="0"/>
                  <a:t>if there’s no parking space</a:t>
                </a:r>
                <a:endParaRPr lang="en-US" i="1" baseline="30000" dirty="0"/>
              </a:p>
              <a:p>
                <a:pPr lvl="1">
                  <a:tabLst>
                    <a:tab pos="911225" algn="l"/>
                    <a:tab pos="1487488" algn="l"/>
                  </a:tabLst>
                </a:pPr>
                <a:r>
                  <a:rPr lang="en-US" dirty="0" err="1"/>
                  <a:t>γ</a:t>
                </a:r>
                <a:r>
                  <a:rPr lang="en-US" dirty="0"/>
                  <a:t>(</a:t>
                </a:r>
                <a:r>
                  <a:rPr lang="en-US" dirty="0" err="1">
                    <a:latin typeface="Calibri" panose="020F0502020204030204" pitchFamily="34" charset="0"/>
                  </a:rPr>
                  <a:t>at_harbor</a:t>
                </a:r>
                <a:r>
                  <a:rPr lang="en-US" dirty="0"/>
                  <a:t>,</a:t>
                </a:r>
                <a:r>
                  <a:rPr lang="en-US" baseline="-25000" dirty="0"/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park</a:t>
                </a:r>
                <a:r>
                  <a:rPr lang="en-US" dirty="0"/>
                  <a:t>) = {</a:t>
                </a:r>
                <a:r>
                  <a:rPr lang="en-US" dirty="0">
                    <a:latin typeface="Calibri" panose="020F0502020204030204" pitchFamily="34" charset="0"/>
                  </a:rPr>
                  <a:t>parking1,</a:t>
                </a:r>
                <a:r>
                  <a:rPr lang="en-US" baseline="-25000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parking2,</a:t>
                </a:r>
                <a:r>
                  <a:rPr lang="en-US" baseline="-25000" dirty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transit1</a:t>
                </a:r>
                <a:r>
                  <a:rPr lang="en-US" dirty="0"/>
                  <a:t>}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692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planningdomain.pdf">
            <a:extLst>
              <a:ext uri="{FF2B5EF4-FFF2-40B4-BE49-F238E27FC236}">
                <a16:creationId xmlns:a16="http://schemas.microsoft.com/office/drawing/2014/main" id="{BCB7F022-4E14-0746-81F8-AD80678F5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44" y="1795052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3200" y="914401"/>
            <a:ext cx="10972800" cy="5841998"/>
          </a:xfrm>
        </p:spPr>
        <p:txBody>
          <a:bodyPr/>
          <a:lstStyle/>
          <a:p>
            <a:r>
              <a:rPr lang="en-US" dirty="0"/>
              <a:t>One possible action representation: </a:t>
            </a:r>
          </a:p>
          <a:p>
            <a:pPr lvl="1"/>
            <a:r>
              <a:rPr lang="en-US" dirty="0"/>
              <a:t>like classical, but with </a:t>
            </a:r>
            <a:r>
              <a:rPr lang="en-US" i="1" dirty="0"/>
              <a:t>n</a:t>
            </a:r>
            <a:r>
              <a:rPr lang="en-US" dirty="0"/>
              <a:t> mutually exclusive “effects” lists</a:t>
            </a:r>
            <a:endParaRPr lang="en-US" baseline="-25000" dirty="0"/>
          </a:p>
          <a:p>
            <a:r>
              <a:rPr lang="en-US" dirty="0">
                <a:latin typeface="Times New Roman" panose="02020603050405020304" pitchFamily="18" charset="0"/>
              </a:rPr>
              <a:t>e.g., </a:t>
            </a:r>
            <a:r>
              <a:rPr lang="en-US" dirty="0">
                <a:latin typeface="Calibri" panose="020F0502020204030204" pitchFamily="34" charset="0"/>
              </a:rPr>
              <a:t>park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pre:    </a:t>
            </a:r>
            <a:r>
              <a:rPr lang="en-US" dirty="0">
                <a:latin typeface="Calibri"/>
                <a:cs typeface="Calibri"/>
              </a:rPr>
              <a:t>pos(item) = </a:t>
            </a:r>
            <a:r>
              <a:rPr lang="en-US" dirty="0" err="1">
                <a:latin typeface="Calibri"/>
                <a:cs typeface="Calibri"/>
              </a:rPr>
              <a:t>at_harbor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</a:t>
            </a:r>
            <a:r>
              <a:rPr lang="en-US" dirty="0"/>
              <a:t>eff</a:t>
            </a:r>
            <a:r>
              <a:rPr lang="en-US" baseline="-25000" dirty="0"/>
              <a:t>1</a:t>
            </a:r>
            <a:r>
              <a:rPr lang="en-US" dirty="0"/>
              <a:t>:   </a:t>
            </a:r>
            <a:r>
              <a:rPr lang="en-US" dirty="0">
                <a:latin typeface="Calibri"/>
                <a:cs typeface="Calibri"/>
              </a:rPr>
              <a:t>pos(item) </a:t>
            </a:r>
            <a:r>
              <a:rPr lang="en-US" dirty="0"/>
              <a:t>←</a:t>
            </a:r>
            <a:r>
              <a:rPr lang="en-US" dirty="0">
                <a:latin typeface="Calibri"/>
                <a:cs typeface="Calibri"/>
              </a:rPr>
              <a:t> parking1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/>
              <a:t>	eff</a:t>
            </a:r>
            <a:r>
              <a:rPr lang="en-US" baseline="-25000" dirty="0"/>
              <a:t>2</a:t>
            </a:r>
            <a:r>
              <a:rPr lang="en-US" dirty="0"/>
              <a:t>:   </a:t>
            </a:r>
            <a:r>
              <a:rPr lang="en-US" dirty="0">
                <a:latin typeface="Calibri"/>
                <a:cs typeface="Calibri"/>
              </a:rPr>
              <a:t>pos(item) </a:t>
            </a:r>
            <a:r>
              <a:rPr lang="en-US" dirty="0"/>
              <a:t>←</a:t>
            </a:r>
            <a:r>
              <a:rPr lang="en-US" dirty="0">
                <a:latin typeface="Calibri"/>
                <a:cs typeface="Calibri"/>
              </a:rPr>
              <a:t> parking2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/>
              <a:t>	eff</a:t>
            </a:r>
            <a:r>
              <a:rPr lang="en-US" baseline="-25000" dirty="0"/>
              <a:t>3</a:t>
            </a:r>
            <a:r>
              <a:rPr lang="en-US" dirty="0"/>
              <a:t>:   </a:t>
            </a:r>
            <a:r>
              <a:rPr lang="en-US" dirty="0">
                <a:latin typeface="Calibri"/>
                <a:cs typeface="Calibri"/>
              </a:rPr>
              <a:t>pos(item) </a:t>
            </a:r>
            <a:r>
              <a:rPr lang="en-US" dirty="0"/>
              <a:t>←</a:t>
            </a:r>
            <a:r>
              <a:rPr lang="en-US" dirty="0">
                <a:latin typeface="Calibri"/>
                <a:cs typeface="Calibri"/>
              </a:rPr>
              <a:t> transit1</a:t>
            </a:r>
          </a:p>
          <a:p>
            <a:pPr>
              <a:tabLst>
                <a:tab pos="858838" algn="l"/>
                <a:tab pos="1487488" algn="l"/>
              </a:tabLst>
            </a:pPr>
            <a:r>
              <a:rPr lang="en-US" dirty="0"/>
              <a:t>Problem: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dirty="0"/>
              <a:t>number of effects lists may be </a:t>
            </a:r>
            <a:r>
              <a:rPr lang="en-US" dirty="0" err="1"/>
              <a:t>combinatorially</a:t>
            </a:r>
            <a:r>
              <a:rPr lang="en-US" dirty="0"/>
              <a:t> large</a:t>
            </a:r>
            <a:endParaRPr lang="en-US" i="1" dirty="0"/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dirty="0"/>
              <a:t>Suppose </a:t>
            </a:r>
            <a:r>
              <a:rPr lang="en-US" i="1" dirty="0"/>
              <a:t>a</a:t>
            </a:r>
            <a:r>
              <a:rPr lang="en-US" dirty="0"/>
              <a:t> can cause any possible </a:t>
            </a:r>
            <a:br>
              <a:rPr lang="en-US" dirty="0"/>
            </a:br>
            <a:r>
              <a:rPr lang="en-US" dirty="0"/>
              <a:t>combination of effects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endParaRPr lang="en-US" dirty="0"/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dirty="0"/>
              <a:t>Need eff</a:t>
            </a:r>
            <a:r>
              <a:rPr lang="en-US" baseline="-25000" dirty="0"/>
              <a:t>1 </a:t>
            </a:r>
            <a:r>
              <a:rPr lang="en-US" dirty="0"/>
              <a:t>, eff</a:t>
            </a:r>
            <a:r>
              <a:rPr lang="en-US" baseline="-25000" dirty="0"/>
              <a:t>2 </a:t>
            </a:r>
            <a:r>
              <a:rPr lang="en-US" dirty="0"/>
              <a:t>, …, eff</a:t>
            </a:r>
            <a:r>
              <a:rPr lang="en-US" baseline="-25000" dirty="0"/>
              <a:t>2</a:t>
            </a:r>
            <a:r>
              <a:rPr lang="en-US" sz="1300" i="1" dirty="0"/>
              <a:t>k</a:t>
            </a:r>
            <a:r>
              <a:rPr lang="en-US" dirty="0"/>
              <a:t> </a:t>
            </a:r>
          </a:p>
          <a:p>
            <a:pPr lvl="2">
              <a:tabLst>
                <a:tab pos="858838" algn="l"/>
                <a:tab pos="1487488" algn="l"/>
              </a:tabLst>
            </a:pPr>
            <a:r>
              <a:rPr lang="en-US" dirty="0"/>
              <a:t>One for for each combination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dirty="0"/>
              <a:t>Section 12.3: a different representation that can alleviate this</a:t>
            </a:r>
          </a:p>
          <a:p>
            <a:pPr>
              <a:tabLst>
                <a:tab pos="858838" algn="l"/>
                <a:tab pos="1487488" algn="l"/>
              </a:tabLst>
            </a:pPr>
            <a:r>
              <a:rPr lang="en-US" dirty="0"/>
              <a:t>For now, ignore most of that, just look at the underlying semantics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dirty="0"/>
              <a:t>states, actions ⇔ nodes, edges in a graph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Picture 6" descr="planningdomain.pdf">
            <a:extLst>
              <a:ext uri="{FF2B5EF4-FFF2-40B4-BE49-F238E27FC236}">
                <a16:creationId xmlns:a16="http://schemas.microsoft.com/office/drawing/2014/main" id="{6D3EB055-2E88-B947-822C-E1BF061C1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44" y="1795052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Planning Domains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deterministic planning problems, search space was a graph</a:t>
            </a:r>
          </a:p>
          <a:p>
            <a:r>
              <a:rPr lang="en-US" dirty="0"/>
              <a:t>Now it’s an AND/OR graph</a:t>
            </a:r>
          </a:p>
          <a:p>
            <a:pPr lvl="1"/>
            <a:r>
              <a:rPr lang="en-US" i="1" dirty="0"/>
              <a:t>OR branch</a:t>
            </a:r>
            <a:r>
              <a:rPr lang="en-US" dirty="0"/>
              <a:t>:</a:t>
            </a:r>
            <a:r>
              <a:rPr lang="en-US" i="1" dirty="0"/>
              <a:t> </a:t>
            </a:r>
          </a:p>
          <a:p>
            <a:pPr lvl="2"/>
            <a:r>
              <a:rPr lang="en-US" dirty="0"/>
              <a:t>several applicable actions, </a:t>
            </a:r>
            <a:br>
              <a:rPr lang="en-US" dirty="0"/>
            </a:br>
            <a:r>
              <a:rPr lang="en-US" dirty="0"/>
              <a:t>which one to choose?</a:t>
            </a:r>
          </a:p>
          <a:p>
            <a:pPr lvl="1"/>
            <a:r>
              <a:rPr lang="en-US" i="1" dirty="0"/>
              <a:t>AND branch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multiple possible outcomes, </a:t>
            </a:r>
            <a:br>
              <a:rPr lang="en-US" dirty="0"/>
            </a:br>
            <a:r>
              <a:rPr lang="en-US" dirty="0"/>
              <a:t>must handle all of them</a:t>
            </a:r>
          </a:p>
          <a:p>
            <a:r>
              <a:rPr lang="en-US" dirty="0"/>
              <a:t>Analogy to </a:t>
            </a:r>
            <a:r>
              <a:rPr lang="en-US" dirty="0">
                <a:latin typeface="Calibri"/>
                <a:cs typeface="Calibri"/>
              </a:rPr>
              <a:t>PSP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 in Chapter 2</a:t>
            </a:r>
          </a:p>
          <a:p>
            <a:pPr lvl="1"/>
            <a:r>
              <a:rPr lang="en-US" i="1" dirty="0"/>
              <a:t>OR</a:t>
            </a:r>
            <a:r>
              <a:rPr lang="en-US" dirty="0"/>
              <a:t> branch ⇔ action selection</a:t>
            </a:r>
          </a:p>
          <a:p>
            <a:pPr lvl="1"/>
            <a:r>
              <a:rPr lang="en-US" i="1" dirty="0"/>
              <a:t>AND</a:t>
            </a:r>
            <a:r>
              <a:rPr lang="en-US" dirty="0"/>
              <a:t> branch ⇔ flaw selection</a:t>
            </a:r>
          </a:p>
        </p:txBody>
      </p:sp>
      <p:pic>
        <p:nvPicPr>
          <p:cNvPr id="7" name="Picture 6" descr="planningdomain.pdf">
            <a:extLst>
              <a:ext uri="{FF2B5EF4-FFF2-40B4-BE49-F238E27FC236}">
                <a16:creationId xmlns:a16="http://schemas.microsoft.com/office/drawing/2014/main" id="{FA79373B-C998-E641-B60F-DAA6E6DE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44" y="1795052"/>
            <a:ext cx="6464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8943"/>
            <a:ext cx="11785600" cy="812800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961714"/>
                <a:ext cx="5384800" cy="5389794"/>
              </a:xfrm>
            </p:spPr>
            <p:txBody>
              <a:bodyPr/>
              <a:lstStyle/>
              <a:p>
                <a:r>
                  <a:rPr lang="en-US" i="1" dirty="0"/>
                  <a:t>Policy</a:t>
                </a:r>
                <a:r>
                  <a:rPr lang="en-US" dirty="0"/>
                  <a:t>: a</a:t>
                </a:r>
                <a:r>
                  <a:rPr lang="en-US" i="1" dirty="0"/>
                  <a:t> </a:t>
                </a:r>
                <a:r>
                  <a:rPr lang="en-US" dirty="0"/>
                  <a:t>function </a:t>
                </a:r>
                <a:r>
                  <a:rPr lang="en-US" i="1" dirty="0"/>
                  <a:t>π</a:t>
                </a:r>
                <a:r>
                  <a:rPr lang="en-US" dirty="0"/>
                  <a:t> : </a:t>
                </a:r>
                <a:r>
                  <a:rPr lang="en-US" i="1" dirty="0"/>
                  <a:t>S′</a:t>
                </a:r>
                <a:r>
                  <a:rPr lang="en-US" dirty="0"/>
                  <a:t> →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i="1" dirty="0"/>
                  <a:t>S′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</a:t>
                </a:r>
                <a:endParaRPr lang="en-US" baseline="-25000" dirty="0"/>
              </a:p>
              <a:p>
                <a:pPr lvl="1"/>
                <a:r>
                  <a:rPr lang="en-US" dirty="0"/>
                  <a:t>For every </a:t>
                </a:r>
                <a:r>
                  <a:rPr lang="en-US" i="1" dirty="0"/>
                  <a:t>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>
                    <a:latin typeface="Symbol" charset="2"/>
                    <a:cs typeface="Symbol" charset="2"/>
                  </a:rPr>
                  <a:t> </a:t>
                </a:r>
                <a:r>
                  <a:rPr lang="en-US" dirty="0"/>
                  <a:t>Domain(</a:t>
                </a:r>
                <a:r>
                  <a:rPr lang="en-US" i="1" dirty="0"/>
                  <a:t>π</a:t>
                </a:r>
                <a:r>
                  <a:rPr lang="en-US" dirty="0"/>
                  <a:t>), </a:t>
                </a:r>
                <a:br>
                  <a:rPr lang="en-US" dirty="0"/>
                </a:br>
                <a:r>
                  <a:rPr lang="en-US" dirty="0"/>
                  <a:t>require </a:t>
                </a:r>
                <a:r>
                  <a:rPr lang="en-US" i="1" dirty="0"/>
                  <a:t>π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Applicable(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Two equivalent notations: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just the notation</a:t>
                </a:r>
              </a:p>
              <a:p>
                <a:pPr lvl="1"/>
                <a:r>
                  <a:rPr lang="en-US" dirty="0"/>
                  <a:t>implementation could be quite different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961714"/>
                <a:ext cx="5384800" cy="5389794"/>
              </a:xfrm>
              <a:blipFill>
                <a:blip r:embed="rId3"/>
                <a:stretch>
                  <a:fillRect l="-1246" t="-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FFDD407-0184-CB45-A21F-74FD214F017A}"/>
              </a:ext>
            </a:extLst>
          </p:cNvPr>
          <p:cNvGrpSpPr/>
          <p:nvPr/>
        </p:nvGrpSpPr>
        <p:grpSpPr>
          <a:xfrm>
            <a:off x="5370544" y="1780398"/>
            <a:ext cx="6477000" cy="5066145"/>
            <a:chOff x="5370544" y="1627996"/>
            <a:chExt cx="6477000" cy="5066145"/>
          </a:xfrm>
        </p:grpSpPr>
        <p:sp>
          <p:nvSpPr>
            <p:cNvPr id="21" name="Moon 20">
              <a:extLst>
                <a:ext uri="{FF2B5EF4-FFF2-40B4-BE49-F238E27FC236}">
                  <a16:creationId xmlns:a16="http://schemas.microsoft.com/office/drawing/2014/main" id="{171E5805-7AC9-2145-A8EF-5F557740A79F}"/>
                </a:ext>
              </a:extLst>
            </p:cNvPr>
            <p:cNvSpPr/>
            <p:nvPr/>
          </p:nvSpPr>
          <p:spPr>
            <a:xfrm rot="8700000">
              <a:off x="9425080" y="4274769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C674C46B-B39E-D841-9E62-375E04ADDC19}"/>
                </a:ext>
              </a:extLst>
            </p:cNvPr>
            <p:cNvSpPr/>
            <p:nvPr/>
          </p:nvSpPr>
          <p:spPr>
            <a:xfrm rot="14520000">
              <a:off x="9689313" y="3079087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254421-1BA3-2E4D-9A26-190924C3CE60}"/>
                </a:ext>
              </a:extLst>
            </p:cNvPr>
            <p:cNvSpPr/>
            <p:nvPr/>
          </p:nvSpPr>
          <p:spPr>
            <a:xfrm rot="522261">
              <a:off x="8706304" y="4586352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2C7D83-283D-3F46-B6CC-75D983AFE2CA}"/>
                </a:ext>
              </a:extLst>
            </p:cNvPr>
            <p:cNvSpPr/>
            <p:nvPr/>
          </p:nvSpPr>
          <p:spPr>
            <a:xfrm rot="360000">
              <a:off x="6932821" y="4279234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24">
              <a:extLst>
                <a:ext uri="{FF2B5EF4-FFF2-40B4-BE49-F238E27FC236}">
                  <a16:creationId xmlns:a16="http://schemas.microsoft.com/office/drawing/2014/main" id="{E7FB5280-B2F2-2A44-88DF-74BF88BAC045}"/>
                </a:ext>
              </a:extLst>
            </p:cNvPr>
            <p:cNvSpPr/>
            <p:nvPr/>
          </p:nvSpPr>
          <p:spPr>
            <a:xfrm rot="8700000">
              <a:off x="7372815" y="400958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9DAAB772-66C6-DF4E-A269-C2BB94C43C42}"/>
                </a:ext>
              </a:extLst>
            </p:cNvPr>
            <p:cNvSpPr/>
            <p:nvPr/>
          </p:nvSpPr>
          <p:spPr>
            <a:xfrm rot="14400000">
              <a:off x="7613958" y="286008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1EF1BF-A056-3B45-A440-D38C73FE5C07}"/>
                </a:ext>
              </a:extLst>
            </p:cNvPr>
            <p:cNvSpPr/>
            <p:nvPr/>
          </p:nvSpPr>
          <p:spPr>
            <a:xfrm>
              <a:off x="5443069" y="423709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C2444F-A9FE-B248-81C6-6399E1FCC3CA}"/>
                </a:ext>
              </a:extLst>
            </p:cNvPr>
            <p:cNvSpPr txBox="1"/>
            <p:nvPr/>
          </p:nvSpPr>
          <p:spPr>
            <a:xfrm>
              <a:off x="10399133" y="6355587"/>
              <a:ext cx="11020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98E2725-F322-2C45-9BEB-6C50D7B0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0544" y="1627996"/>
              <a:ext cx="6477000" cy="5054600"/>
            </a:xfrm>
            <a:prstGeom prst="rect">
              <a:avLst/>
            </a:prstGeom>
          </p:spPr>
        </p:pic>
      </p:grpSp>
      <p:sp>
        <p:nvSpPr>
          <p:cNvPr id="34" name="Content Placeholder 25">
            <a:extLst>
              <a:ext uri="{FF2B5EF4-FFF2-40B4-BE49-F238E27FC236}">
                <a16:creationId xmlns:a16="http://schemas.microsoft.com/office/drawing/2014/main" id="{067C16F7-48B5-324D-A44F-2D6D5F2A3A70}"/>
              </a:ext>
            </a:extLst>
          </p:cNvPr>
          <p:cNvSpPr txBox="1">
            <a:spLocks/>
          </p:cNvSpPr>
          <p:nvPr/>
        </p:nvSpPr>
        <p:spPr>
          <a:xfrm>
            <a:off x="1202345" y="4059916"/>
            <a:ext cx="2832827" cy="1015663"/>
          </a:xfrm>
          <a:prstGeom prst="rect">
            <a:avLst/>
          </a:prstGeom>
          <a:solidFill>
            <a:srgbClr val="CFF5FE"/>
          </a:solidFill>
        </p:spPr>
        <p:txBody>
          <a:bodyPr wrap="none"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615950" algn="l"/>
              </a:tabLst>
            </a:pPr>
            <a:r>
              <a:rPr lang="en-US" kern="0" dirty="0"/>
              <a:t>π</a:t>
            </a:r>
            <a:r>
              <a:rPr lang="en-US" kern="0" baseline="-25000" dirty="0"/>
              <a:t>1</a:t>
            </a:r>
            <a:r>
              <a:rPr lang="en-US" kern="0" dirty="0"/>
              <a:t> = {(</a:t>
            </a:r>
            <a:r>
              <a:rPr lang="en-US" kern="0" dirty="0" err="1">
                <a:latin typeface="Calibri"/>
                <a:cs typeface="Calibri"/>
              </a:rPr>
              <a:t>on_ship</a:t>
            </a:r>
            <a:r>
              <a:rPr lang="en-US" kern="0" dirty="0">
                <a:cs typeface="Calibri"/>
              </a:rPr>
              <a:t>, </a:t>
            </a:r>
            <a:r>
              <a:rPr lang="en-US" kern="0" dirty="0">
                <a:latin typeface="Calibri"/>
                <a:cs typeface="Calibri"/>
              </a:rPr>
              <a:t>unload),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</a:t>
            </a:r>
            <a:r>
              <a:rPr lang="en-US" kern="0" dirty="0" err="1">
                <a:latin typeface="Calibri"/>
                <a:cs typeface="Calibri"/>
              </a:rPr>
              <a:t>at_harbor</a:t>
            </a:r>
            <a:r>
              <a:rPr lang="en-US" kern="0" dirty="0">
                <a:latin typeface="Calibri"/>
                <a:cs typeface="Calibri"/>
              </a:rPr>
              <a:t>, park),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(parking1, deliver)</a:t>
            </a:r>
            <a:r>
              <a:rPr lang="en-US" kern="0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19" name="Content Placeholder 25">
            <a:extLst>
              <a:ext uri="{FF2B5EF4-FFF2-40B4-BE49-F238E27FC236}">
                <a16:creationId xmlns:a16="http://schemas.microsoft.com/office/drawing/2014/main" id="{45A66C62-489B-7E4B-A770-686631B8EE2E}"/>
              </a:ext>
            </a:extLst>
          </p:cNvPr>
          <p:cNvSpPr txBox="1">
            <a:spLocks/>
          </p:cNvSpPr>
          <p:nvPr/>
        </p:nvSpPr>
        <p:spPr>
          <a:xfrm>
            <a:off x="1198803" y="2950304"/>
            <a:ext cx="2545890" cy="1015663"/>
          </a:xfrm>
          <a:prstGeom prst="rect">
            <a:avLst/>
          </a:prstGeom>
          <a:solidFill>
            <a:srgbClr val="CFF5FE"/>
          </a:solidFill>
        </p:spPr>
        <p:txBody>
          <a:bodyPr wrap="none"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615950" algn="l"/>
              </a:tabLst>
            </a:pPr>
            <a:r>
              <a:rPr lang="en-US" kern="0" dirty="0"/>
              <a:t>π</a:t>
            </a:r>
            <a:r>
              <a:rPr lang="en-US" kern="0" baseline="-25000" dirty="0"/>
              <a:t>1</a:t>
            </a:r>
            <a:r>
              <a:rPr lang="en-US" kern="0" dirty="0"/>
              <a:t>(</a:t>
            </a:r>
            <a:r>
              <a:rPr lang="en-US" kern="0" dirty="0" err="1">
                <a:latin typeface="Calibri"/>
                <a:cs typeface="Calibri"/>
              </a:rPr>
              <a:t>on_ship</a:t>
            </a:r>
            <a:r>
              <a:rPr lang="en-US" kern="0" dirty="0">
                <a:latin typeface="Calibri"/>
                <a:cs typeface="Calibri"/>
              </a:rPr>
              <a:t>) =</a:t>
            </a:r>
            <a:r>
              <a:rPr lang="en-US" kern="0" dirty="0">
                <a:cs typeface="Calibri"/>
              </a:rPr>
              <a:t> </a:t>
            </a:r>
            <a:r>
              <a:rPr lang="en-US" kern="0" dirty="0">
                <a:latin typeface="Calibri"/>
                <a:cs typeface="Calibri"/>
              </a:rPr>
              <a:t>unload,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/>
              <a:t>π</a:t>
            </a:r>
            <a:r>
              <a:rPr lang="en-US" kern="0" baseline="-25000" dirty="0"/>
              <a:t>1 </a:t>
            </a:r>
            <a:r>
              <a:rPr lang="en-US" kern="0" dirty="0">
                <a:latin typeface="Calibri"/>
                <a:cs typeface="Calibri"/>
              </a:rPr>
              <a:t>(</a:t>
            </a:r>
            <a:r>
              <a:rPr lang="en-US" kern="0" dirty="0" err="1">
                <a:latin typeface="Calibri"/>
                <a:cs typeface="Calibri"/>
              </a:rPr>
              <a:t>at_harbor</a:t>
            </a:r>
            <a:r>
              <a:rPr lang="en-US" kern="0" dirty="0">
                <a:latin typeface="Calibri"/>
                <a:cs typeface="Calibri"/>
              </a:rPr>
              <a:t>) = park,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/>
              <a:t>π</a:t>
            </a:r>
            <a:r>
              <a:rPr lang="en-US" kern="0" baseline="-25000" dirty="0"/>
              <a:t>1 </a:t>
            </a:r>
            <a:r>
              <a:rPr lang="en-US" kern="0" dirty="0">
                <a:latin typeface="Calibri"/>
                <a:cs typeface="Calibri"/>
              </a:rPr>
              <a:t>(parking1) = deliver</a:t>
            </a:r>
            <a:endParaRPr lang="en-US" kern="0" dirty="0">
              <a:latin typeface="Times New Roman" charset="0"/>
              <a:cs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A9BF1B-A8AC-BB4D-97E3-C779ACE5E8D3}"/>
              </a:ext>
            </a:extLst>
          </p:cNvPr>
          <p:cNvSpPr>
            <a:spLocks noChangeAspect="1"/>
          </p:cNvSpPr>
          <p:nvPr/>
        </p:nvSpPr>
        <p:spPr>
          <a:xfrm>
            <a:off x="8827741" y="3156384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0ACA6B-08D4-0846-B051-F231FF604329}"/>
              </a:ext>
            </a:extLst>
          </p:cNvPr>
          <p:cNvSpPr>
            <a:spLocks noChangeAspect="1"/>
          </p:cNvSpPr>
          <p:nvPr/>
        </p:nvSpPr>
        <p:spPr>
          <a:xfrm>
            <a:off x="8103994" y="5886268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Over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914401"/>
                <a:ext cx="5384800" cy="5521324"/>
              </a:xfrm>
            </p:spPr>
            <p:txBody>
              <a:bodyPr/>
              <a:lstStyle/>
              <a:p>
                <a:r>
                  <a:rPr lang="en-US" i="1" dirty="0"/>
                  <a:t>Transitive closure</a:t>
                </a:r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s,</a:t>
                </a:r>
                <a:r>
                  <a:rPr lang="en-US" dirty="0"/>
                  <a:t>π) = {all states reachable from </a:t>
                </a:r>
                <a:r>
                  <a:rPr lang="en-US" i="1" dirty="0"/>
                  <a:t>s</a:t>
                </a:r>
                <a:r>
                  <a:rPr lang="en-US" dirty="0"/>
                  <a:t> using π}</a:t>
                </a:r>
                <a:endParaRPr lang="en-US" sz="18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s,</a:t>
                </a:r>
                <a:r>
                  <a:rPr lang="en-US" dirty="0"/>
                  <a:t>π) = 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∪ </a:t>
                </a:r>
                <a:r>
                  <a:rPr lang="en-US" i="1" dirty="0"/>
                  <a:t>S</a:t>
                </a:r>
                <a:r>
                  <a:rPr lang="en-US" baseline="-25000" dirty="0"/>
                  <a:t>1 </a:t>
                </a:r>
                <a:r>
                  <a:rPr lang="en-US" dirty="0"/>
                  <a:t>∪ </a:t>
                </a:r>
                <a:r>
                  <a:rPr lang="en-US" i="1" dirty="0"/>
                  <a:t>S</a:t>
                </a:r>
                <a:r>
                  <a:rPr lang="en-US" baseline="-25000" dirty="0"/>
                  <a:t>2</a:t>
                </a:r>
                <a:r>
                  <a:rPr lang="en-US" dirty="0"/>
                  <a:t> ∪ </a:t>
                </a:r>
                <a:r>
                  <a:rPr lang="is-IS" dirty="0"/>
                  <a:t>…</a:t>
                </a:r>
              </a:p>
              <a:p>
                <a:pPr marL="1041400" lvl="3" indent="0">
                  <a:buNone/>
                </a:pP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= {</a:t>
                </a:r>
                <a:r>
                  <a:rPr lang="en-US" i="1" dirty="0"/>
                  <a:t>s</a:t>
                </a:r>
                <a:r>
                  <a:rPr lang="en-US" dirty="0"/>
                  <a:t>}</a:t>
                </a:r>
              </a:p>
              <a:p>
                <a:pPr marL="1041400" lvl="3" indent="0">
                  <a:buNone/>
                </a:pP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S</a:t>
                </a:r>
                <a:r>
                  <a:rPr lang="en-US" baseline="-25000" dirty="0"/>
                  <a:t>0 </a:t>
                </a:r>
                <a:r>
                  <a:rPr lang="en-US" dirty="0"/>
                  <a:t>∪{</a:t>
                </a:r>
                <a:r>
                  <a:rPr lang="el-GR" dirty="0"/>
                  <a:t>γ(</a:t>
                </a:r>
                <a:r>
                  <a:rPr lang="el-GR" i="1" dirty="0"/>
                  <a:t>s</a:t>
                </a:r>
                <a:r>
                  <a:rPr lang="en-US" baseline="-25000" dirty="0"/>
                  <a:t>0</a:t>
                </a:r>
                <a:r>
                  <a:rPr lang="el-GR" i="1" dirty="0"/>
                  <a:t>,</a:t>
                </a:r>
                <a:r>
                  <a:rPr lang="en-US" dirty="0"/>
                  <a:t>π(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  <a:r>
                  <a:rPr lang="el-GR" dirty="0"/>
                  <a:t>)</a:t>
                </a:r>
                <a:r>
                  <a:rPr lang="en-US" dirty="0"/>
                  <a:t> | 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 ∈ </a:t>
                </a:r>
                <a:r>
                  <a:rPr lang="en-US" i="1" dirty="0"/>
                  <a:t>S</a:t>
                </a:r>
                <a:r>
                  <a:rPr lang="en-US" baseline="-25000" dirty="0"/>
                  <a:t>0</a:t>
                </a:r>
                <a:r>
                  <a:rPr lang="en-US" dirty="0"/>
                  <a:t>}</a:t>
                </a:r>
              </a:p>
              <a:p>
                <a:pPr marL="1041400" lvl="3" indent="0">
                  <a:buNone/>
                </a:pPr>
                <a:r>
                  <a:rPr lang="en-US" i="1" dirty="0"/>
                  <a:t>S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S</a:t>
                </a:r>
                <a:r>
                  <a:rPr lang="en-US" baseline="-25000" dirty="0"/>
                  <a:t>1 </a:t>
                </a:r>
                <a:r>
                  <a:rPr lang="en-US" dirty="0"/>
                  <a:t>∪{</a:t>
                </a:r>
                <a:r>
                  <a:rPr lang="el-GR" dirty="0"/>
                  <a:t>γ(</a:t>
                </a:r>
                <a:r>
                  <a:rPr lang="el-GR" i="1" dirty="0"/>
                  <a:t>s</a:t>
                </a:r>
                <a:r>
                  <a:rPr lang="en-US" baseline="-25000" dirty="0"/>
                  <a:t>1</a:t>
                </a:r>
                <a:r>
                  <a:rPr lang="el-GR" i="1" dirty="0"/>
                  <a:t>,</a:t>
                </a:r>
                <a:r>
                  <a:rPr lang="en-US" dirty="0"/>
                  <a:t>π(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)</a:t>
                </a:r>
                <a:r>
                  <a:rPr lang="el-GR" dirty="0"/>
                  <a:t>)</a:t>
                </a:r>
                <a:r>
                  <a:rPr lang="en-US" dirty="0"/>
                  <a:t> | 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 ∈ 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}</a:t>
                </a:r>
              </a:p>
              <a:p>
                <a:pPr marL="1041400" lvl="3" indent="0">
                  <a:buNone/>
                </a:pPr>
                <a:r>
                  <a:rPr lang="en-US" i="1" dirty="0"/>
                  <a:t>…</a:t>
                </a:r>
                <a:br>
                  <a:rPr lang="en-US" i="1" dirty="0"/>
                </a:br>
                <a:endParaRPr lang="en-US" i="1" dirty="0"/>
              </a:p>
              <a:p>
                <a:r>
                  <a:rPr lang="en-US" i="1" dirty="0"/>
                  <a:t>Reachability graph</a:t>
                </a:r>
                <a:r>
                  <a:rPr lang="en-US" dirty="0"/>
                  <a:t>:</a:t>
                </a:r>
                <a:r>
                  <a:rPr lang="en-US" b="1" dirty="0"/>
                  <a:t> </a:t>
                </a:r>
                <a:r>
                  <a:rPr lang="en-US" dirty="0"/>
                  <a:t>Graph(</a:t>
                </a:r>
                <a:r>
                  <a:rPr lang="en-US" i="1" dirty="0"/>
                  <a:t>s</a:t>
                </a:r>
                <a:r>
                  <a:rPr lang="en-US" dirty="0"/>
                  <a:t>,π) = (</a:t>
                </a:r>
                <a:r>
                  <a:rPr lang="en-US" i="1" dirty="0"/>
                  <a:t>V,E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V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s,</a:t>
                </a:r>
                <a:r>
                  <a:rPr lang="en-US" dirty="0"/>
                  <a:t>π)</a:t>
                </a:r>
              </a:p>
              <a:p>
                <a:pPr lvl="1"/>
                <a:r>
                  <a:rPr lang="en-US" i="1" dirty="0"/>
                  <a:t>E =</a:t>
                </a:r>
                <a:r>
                  <a:rPr lang="en-US" dirty="0"/>
                  <a:t> {(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,</a:t>
                </a:r>
                <a:r>
                  <a:rPr lang="en-US" i="1" dirty="0"/>
                  <a:t>s</a:t>
                </a:r>
                <a:r>
                  <a:rPr lang="en-US" baseline="-25000" dirty="0"/>
                  <a:t>2</a:t>
                </a:r>
                <a:r>
                  <a:rPr lang="en-US" dirty="0"/>
                  <a:t>) | 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i="1" dirty="0"/>
                  <a:t>V, s</a:t>
                </a:r>
                <a:r>
                  <a:rPr lang="en-US" baseline="-25000" dirty="0"/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dirty="0">
                    <a:latin typeface="Symbol" charset="2"/>
                    <a:cs typeface="Symbol" charset="2"/>
                  </a:rPr>
                  <a:t> </a:t>
                </a:r>
                <a:r>
                  <a:rPr lang="en-US" dirty="0" err="1"/>
                  <a:t>γ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,π(</a:t>
                </a:r>
                <a:r>
                  <a:rPr lang="en-US" i="1" dirty="0"/>
                  <a:t>s</a:t>
                </a:r>
                <a:r>
                  <a:rPr lang="en-US" baseline="-25000" dirty="0"/>
                  <a:t>1</a:t>
                </a:r>
                <a:r>
                  <a:rPr lang="en-US" dirty="0"/>
                  <a:t>))}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i="1" dirty="0"/>
                  <a:t>leaves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</a:t>
                </a:r>
                <a:r>
                  <a:rPr lang="en-US" i="1" dirty="0"/>
                  <a:t>π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i="1"/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, </a:t>
                </a:r>
                <a:r>
                  <a:rPr lang="en-US" i="1" dirty="0"/>
                  <a:t>π</a:t>
                </a:r>
                <a:r>
                  <a:rPr lang="en-US" dirty="0"/>
                  <a:t>) ∖ Dom(</a:t>
                </a:r>
                <a:r>
                  <a:rPr lang="en-US" i="1" dirty="0"/>
                  <a:t>π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may be empty</a:t>
                </a:r>
              </a:p>
              <a:p>
                <a:endParaRPr lang="en-US" dirty="0"/>
              </a:p>
              <a:p>
                <a:pPr lvl="2"/>
                <a:endParaRPr lang="en-US" b="1" dirty="0"/>
              </a:p>
              <a:p>
                <a:pPr lvl="2"/>
                <a:endParaRPr lang="en-US" b="1" dirty="0"/>
              </a:p>
              <a:p>
                <a:pPr lvl="2"/>
                <a:endParaRPr lang="en-US" b="1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914401"/>
                <a:ext cx="5384800" cy="5521324"/>
              </a:xfrm>
              <a:blipFill>
                <a:blip r:embed="rId2"/>
                <a:stretch>
                  <a:fillRect l="-1246" t="-662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183757" y="2054647"/>
            <a:ext cx="100356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ea typeface="Times New Roman" charset="0"/>
                <a:cs typeface="Times New Roman" charset="0"/>
              </a:rPr>
              <a:t>   </a:t>
            </a:r>
            <a:endParaRPr lang="en-US" b="1" dirty="0">
              <a:latin typeface="Calibri" charset="0"/>
              <a:ea typeface="Times New Roman" charset="0"/>
              <a:cs typeface="Times New Roman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5CD59C-26F6-3049-A969-94B8BB05B60A}"/>
              </a:ext>
            </a:extLst>
          </p:cNvPr>
          <p:cNvGrpSpPr/>
          <p:nvPr/>
        </p:nvGrpSpPr>
        <p:grpSpPr>
          <a:xfrm>
            <a:off x="5370544" y="1780398"/>
            <a:ext cx="6477000" cy="5066145"/>
            <a:chOff x="5370544" y="1627996"/>
            <a:chExt cx="6477000" cy="5066145"/>
          </a:xfrm>
        </p:grpSpPr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89E25317-0FAC-FF48-9406-FA0527BCC5C9}"/>
                </a:ext>
              </a:extLst>
            </p:cNvPr>
            <p:cNvSpPr/>
            <p:nvPr/>
          </p:nvSpPr>
          <p:spPr>
            <a:xfrm rot="8700000">
              <a:off x="9425080" y="4274769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oon 22">
              <a:extLst>
                <a:ext uri="{FF2B5EF4-FFF2-40B4-BE49-F238E27FC236}">
                  <a16:creationId xmlns:a16="http://schemas.microsoft.com/office/drawing/2014/main" id="{2841FBAF-821E-C345-A67F-8572A55FB132}"/>
                </a:ext>
              </a:extLst>
            </p:cNvPr>
            <p:cNvSpPr/>
            <p:nvPr/>
          </p:nvSpPr>
          <p:spPr>
            <a:xfrm rot="14520000">
              <a:off x="9689313" y="3079087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958691-CE14-B649-AF08-81241621FCA5}"/>
                </a:ext>
              </a:extLst>
            </p:cNvPr>
            <p:cNvSpPr/>
            <p:nvPr/>
          </p:nvSpPr>
          <p:spPr>
            <a:xfrm rot="522261">
              <a:off x="8706304" y="4586352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0B98E3-6B8B-2F49-8267-7678E580CC65}"/>
                </a:ext>
              </a:extLst>
            </p:cNvPr>
            <p:cNvSpPr/>
            <p:nvPr/>
          </p:nvSpPr>
          <p:spPr>
            <a:xfrm rot="360000">
              <a:off x="6932821" y="4279234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oon 25">
              <a:extLst>
                <a:ext uri="{FF2B5EF4-FFF2-40B4-BE49-F238E27FC236}">
                  <a16:creationId xmlns:a16="http://schemas.microsoft.com/office/drawing/2014/main" id="{677A9BEE-0CD2-1445-BB79-3AE3CF3E8D17}"/>
                </a:ext>
              </a:extLst>
            </p:cNvPr>
            <p:cNvSpPr/>
            <p:nvPr/>
          </p:nvSpPr>
          <p:spPr>
            <a:xfrm rot="8700000">
              <a:off x="7372815" y="400958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04F2F2CC-665F-7140-BF48-F3306DEFCCEB}"/>
                </a:ext>
              </a:extLst>
            </p:cNvPr>
            <p:cNvSpPr/>
            <p:nvPr/>
          </p:nvSpPr>
          <p:spPr>
            <a:xfrm rot="14400000">
              <a:off x="7613958" y="286008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3C77B4-CF76-D34C-AE7A-91E476C0D939}"/>
                </a:ext>
              </a:extLst>
            </p:cNvPr>
            <p:cNvSpPr/>
            <p:nvPr/>
          </p:nvSpPr>
          <p:spPr>
            <a:xfrm>
              <a:off x="5443069" y="423709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BD7849-CFC8-DD4F-AE4F-40CC2E7AA1CB}"/>
                </a:ext>
              </a:extLst>
            </p:cNvPr>
            <p:cNvSpPr txBox="1"/>
            <p:nvPr/>
          </p:nvSpPr>
          <p:spPr>
            <a:xfrm>
              <a:off x="10399133" y="6355587"/>
              <a:ext cx="11020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37A2ACB-1B7A-5149-AB6C-DDF05DCA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544" y="1627996"/>
              <a:ext cx="6477000" cy="5054600"/>
            </a:xfrm>
            <a:prstGeom prst="rect">
              <a:avLst/>
            </a:prstGeom>
          </p:spPr>
        </p:pic>
      </p:grpSp>
      <p:sp>
        <p:nvSpPr>
          <p:cNvPr id="31" name="Content Placeholder 25">
            <a:extLst>
              <a:ext uri="{FF2B5EF4-FFF2-40B4-BE49-F238E27FC236}">
                <a16:creationId xmlns:a16="http://schemas.microsoft.com/office/drawing/2014/main" id="{DF627030-05D9-0B44-9FB4-DDBF1D8EB0F0}"/>
              </a:ext>
            </a:extLst>
          </p:cNvPr>
          <p:cNvSpPr txBox="1">
            <a:spLocks/>
          </p:cNvSpPr>
          <p:nvPr/>
        </p:nvSpPr>
        <p:spPr>
          <a:xfrm>
            <a:off x="4728710" y="5436210"/>
            <a:ext cx="2832827" cy="1015663"/>
          </a:xfrm>
          <a:prstGeom prst="rect">
            <a:avLst/>
          </a:prstGeom>
          <a:solidFill>
            <a:srgbClr val="CFF5FE"/>
          </a:solidFill>
        </p:spPr>
        <p:txBody>
          <a:bodyPr wrap="none"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615950" algn="l"/>
              </a:tabLst>
            </a:pPr>
            <a:r>
              <a:rPr lang="en-US" kern="0" dirty="0"/>
              <a:t>π</a:t>
            </a:r>
            <a:r>
              <a:rPr lang="en-US" kern="0" baseline="-25000" dirty="0"/>
              <a:t>1</a:t>
            </a:r>
            <a:r>
              <a:rPr lang="en-US" kern="0" dirty="0"/>
              <a:t> = {(</a:t>
            </a:r>
            <a:r>
              <a:rPr lang="en-US" kern="0" dirty="0" err="1">
                <a:latin typeface="Calibri"/>
                <a:cs typeface="Calibri"/>
              </a:rPr>
              <a:t>on_ship</a:t>
            </a:r>
            <a:r>
              <a:rPr lang="en-US" kern="0" dirty="0">
                <a:cs typeface="Calibri"/>
              </a:rPr>
              <a:t>, </a:t>
            </a:r>
            <a:r>
              <a:rPr lang="en-US" kern="0" dirty="0">
                <a:latin typeface="Calibri"/>
                <a:cs typeface="Calibri"/>
              </a:rPr>
              <a:t>unload),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</a:t>
            </a:r>
            <a:r>
              <a:rPr lang="en-US" kern="0" dirty="0" err="1">
                <a:latin typeface="Calibri"/>
                <a:cs typeface="Calibri"/>
              </a:rPr>
              <a:t>at_harbor</a:t>
            </a:r>
            <a:r>
              <a:rPr lang="en-US" kern="0" dirty="0">
                <a:latin typeface="Calibri"/>
                <a:cs typeface="Calibri"/>
              </a:rPr>
              <a:t>, park),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(parking1, deliver)</a:t>
            </a:r>
            <a:r>
              <a:rPr lang="en-US" kern="0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4E1C44-6028-2842-B04C-89524FA0B0F8}"/>
              </a:ext>
            </a:extLst>
          </p:cNvPr>
          <p:cNvSpPr>
            <a:spLocks noChangeAspect="1"/>
          </p:cNvSpPr>
          <p:nvPr/>
        </p:nvSpPr>
        <p:spPr>
          <a:xfrm>
            <a:off x="8827741" y="3156384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2DFC98-BD18-9B40-8C6D-5D5FD5F97D7B}"/>
              </a:ext>
            </a:extLst>
          </p:cNvPr>
          <p:cNvSpPr>
            <a:spLocks noChangeAspect="1"/>
          </p:cNvSpPr>
          <p:nvPr/>
        </p:nvSpPr>
        <p:spPr>
          <a:xfrm>
            <a:off x="8103994" y="5886268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1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3976"/>
            <a:ext cx="8839200" cy="812800"/>
          </a:xfrm>
        </p:spPr>
        <p:txBody>
          <a:bodyPr/>
          <a:lstStyle/>
          <a:p>
            <a:r>
              <a:rPr lang="en-US" dirty="0"/>
              <a:t>Acting with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188878"/>
                <a:ext cx="6809509" cy="5199222"/>
              </a:xfrm>
            </p:spPr>
            <p:txBody>
              <a:bodyPr/>
              <a:lstStyle/>
              <a:p>
                <a:pPr>
                  <a:tabLst>
                    <a:tab pos="738188" algn="l"/>
                    <a:tab pos="1085850" algn="l"/>
                  </a:tabLst>
                </a:pPr>
                <a:r>
                  <a:rPr lang="en-US" dirty="0" err="1">
                    <a:latin typeface="Calibri"/>
                    <a:cs typeface="Calibri"/>
                  </a:rPr>
                  <a:t>ActPolicy</a:t>
                </a:r>
                <a:r>
                  <a:rPr lang="en-US" dirty="0"/>
                  <a:t>(</a:t>
                </a:r>
                <a:r>
                  <a:rPr lang="en-US" i="1" dirty="0"/>
                  <a:t>π</a:t>
                </a:r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i="1" dirty="0"/>
                  <a:t>s</a:t>
                </a:r>
                <a:r>
                  <a:rPr lang="en-US" dirty="0"/>
                  <a:t> ← observe current state</a:t>
                </a:r>
                <a:br>
                  <a:rPr lang="en-US" dirty="0"/>
                </a:br>
                <a:r>
                  <a:rPr lang="en-US" dirty="0"/>
                  <a:t>	while </a:t>
                </a:r>
                <a:r>
                  <a:rPr lang="en-US" i="1" dirty="0"/>
                  <a:t>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Domain(</a:t>
                </a:r>
                <a:r>
                  <a:rPr lang="en-US" i="1" dirty="0"/>
                  <a:t>π</a:t>
                </a:r>
                <a:r>
                  <a:rPr lang="en-US" dirty="0"/>
                  <a:t>) do</a:t>
                </a:r>
                <a:br>
                  <a:rPr lang="en-US" dirty="0"/>
                </a:br>
                <a:r>
                  <a:rPr lang="en-US" dirty="0"/>
                  <a:t>		perform action </a:t>
                </a:r>
                <a:r>
                  <a:rPr lang="en-US" i="1" dirty="0"/>
                  <a:t>π</a:t>
                </a:r>
                <a:r>
                  <a:rPr lang="en-US" dirty="0"/>
                  <a:t>(</a:t>
                </a:r>
                <a:r>
                  <a:rPr lang="en-US" i="1" dirty="0"/>
                  <a:t>s</a:t>
                </a:r>
                <a:r>
                  <a:rPr lang="en-US" dirty="0"/>
                  <a:t>)</a:t>
                </a:r>
                <a:br>
                  <a:rPr lang="en-US" i="1" dirty="0"/>
                </a:br>
                <a:r>
                  <a:rPr lang="en-US" i="1" dirty="0"/>
                  <a:t>		s</a:t>
                </a:r>
                <a:r>
                  <a:rPr lang="en-US" dirty="0"/>
                  <a:t> ← observe current state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188878"/>
                <a:ext cx="6809509" cy="5199222"/>
              </a:xfrm>
              <a:blipFill>
                <a:blip r:embed="rId2"/>
                <a:stretch>
                  <a:fillRect l="-985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6C3108E-88AD-3A4B-A97E-E9C030CDA50B}"/>
              </a:ext>
            </a:extLst>
          </p:cNvPr>
          <p:cNvGrpSpPr/>
          <p:nvPr/>
        </p:nvGrpSpPr>
        <p:grpSpPr>
          <a:xfrm>
            <a:off x="5370544" y="1780398"/>
            <a:ext cx="6477000" cy="5066145"/>
            <a:chOff x="5370544" y="1627996"/>
            <a:chExt cx="6477000" cy="5066145"/>
          </a:xfrm>
        </p:grpSpPr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70B5855B-77BD-5547-8798-E00A1E674DA6}"/>
                </a:ext>
              </a:extLst>
            </p:cNvPr>
            <p:cNvSpPr/>
            <p:nvPr/>
          </p:nvSpPr>
          <p:spPr>
            <a:xfrm rot="8700000">
              <a:off x="9425080" y="4274769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oon 27">
              <a:extLst>
                <a:ext uri="{FF2B5EF4-FFF2-40B4-BE49-F238E27FC236}">
                  <a16:creationId xmlns:a16="http://schemas.microsoft.com/office/drawing/2014/main" id="{3D17F21A-7E07-204D-81ED-9A4C9DCCD8EA}"/>
                </a:ext>
              </a:extLst>
            </p:cNvPr>
            <p:cNvSpPr/>
            <p:nvPr/>
          </p:nvSpPr>
          <p:spPr>
            <a:xfrm rot="14520000">
              <a:off x="9689313" y="3079087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7A9488-89E0-7843-B5ED-54D37DC7A52F}"/>
                </a:ext>
              </a:extLst>
            </p:cNvPr>
            <p:cNvSpPr/>
            <p:nvPr/>
          </p:nvSpPr>
          <p:spPr>
            <a:xfrm rot="522261">
              <a:off x="8706304" y="4586352"/>
              <a:ext cx="2606739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883EA9-34A4-1D4C-A024-FBD23E42B21F}"/>
                </a:ext>
              </a:extLst>
            </p:cNvPr>
            <p:cNvSpPr/>
            <p:nvPr/>
          </p:nvSpPr>
          <p:spPr>
            <a:xfrm rot="360000">
              <a:off x="6932821" y="4279234"/>
              <a:ext cx="2306462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2990188C-2B07-1C4E-AA5B-DA078C6F1E35}"/>
                </a:ext>
              </a:extLst>
            </p:cNvPr>
            <p:cNvSpPr/>
            <p:nvPr/>
          </p:nvSpPr>
          <p:spPr>
            <a:xfrm rot="8700000">
              <a:off x="7372815" y="4009582"/>
              <a:ext cx="825348" cy="2039384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CD71596-E125-1D48-9966-0431DA0D3F30}"/>
                </a:ext>
              </a:extLst>
            </p:cNvPr>
            <p:cNvSpPr/>
            <p:nvPr/>
          </p:nvSpPr>
          <p:spPr>
            <a:xfrm rot="14400000">
              <a:off x="7613958" y="2860080"/>
              <a:ext cx="825348" cy="2274280"/>
            </a:xfrm>
            <a:prstGeom prst="moon">
              <a:avLst>
                <a:gd name="adj" fmla="val 43921"/>
              </a:avLst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A39941-F070-334F-84B1-4A3101676C79}"/>
                </a:ext>
              </a:extLst>
            </p:cNvPr>
            <p:cNvSpPr/>
            <p:nvPr/>
          </p:nvSpPr>
          <p:spPr>
            <a:xfrm>
              <a:off x="5443069" y="4237098"/>
              <a:ext cx="1737956" cy="460494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EED326-EC9F-4344-8387-3BB8ADCD56A1}"/>
                </a:ext>
              </a:extLst>
            </p:cNvPr>
            <p:cNvSpPr txBox="1"/>
            <p:nvPr/>
          </p:nvSpPr>
          <p:spPr>
            <a:xfrm>
              <a:off x="10399133" y="6355587"/>
              <a:ext cx="11020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15F78F-1120-0B42-92A2-8694868A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544" y="1627996"/>
              <a:ext cx="6477000" cy="5054600"/>
            </a:xfrm>
            <a:prstGeom prst="rect">
              <a:avLst/>
            </a:prstGeom>
          </p:spPr>
        </p:pic>
      </p:grpSp>
      <p:sp>
        <p:nvSpPr>
          <p:cNvPr id="36" name="Content Placeholder 25">
            <a:extLst>
              <a:ext uri="{FF2B5EF4-FFF2-40B4-BE49-F238E27FC236}">
                <a16:creationId xmlns:a16="http://schemas.microsoft.com/office/drawing/2014/main" id="{EA9725FF-F2F8-D045-AC71-120BA4DFDD0A}"/>
              </a:ext>
            </a:extLst>
          </p:cNvPr>
          <p:cNvSpPr txBox="1">
            <a:spLocks/>
          </p:cNvSpPr>
          <p:nvPr/>
        </p:nvSpPr>
        <p:spPr>
          <a:xfrm>
            <a:off x="4728710" y="5436210"/>
            <a:ext cx="2832827" cy="1015663"/>
          </a:xfrm>
          <a:prstGeom prst="rect">
            <a:avLst/>
          </a:prstGeom>
          <a:solidFill>
            <a:srgbClr val="CFF5FE"/>
          </a:solidFill>
        </p:spPr>
        <p:txBody>
          <a:bodyPr wrap="none"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615950" algn="l"/>
              </a:tabLst>
            </a:pPr>
            <a:r>
              <a:rPr lang="en-US" kern="0" dirty="0"/>
              <a:t>π</a:t>
            </a:r>
            <a:r>
              <a:rPr lang="en-US" kern="0" baseline="-25000" dirty="0"/>
              <a:t>1</a:t>
            </a:r>
            <a:r>
              <a:rPr lang="en-US" kern="0" dirty="0"/>
              <a:t> = {(</a:t>
            </a:r>
            <a:r>
              <a:rPr lang="en-US" kern="0" dirty="0" err="1">
                <a:latin typeface="Calibri"/>
                <a:cs typeface="Calibri"/>
              </a:rPr>
              <a:t>on_ship</a:t>
            </a:r>
            <a:r>
              <a:rPr lang="en-US" kern="0" dirty="0">
                <a:cs typeface="Calibri"/>
              </a:rPr>
              <a:t>, </a:t>
            </a:r>
            <a:r>
              <a:rPr lang="en-US" kern="0" dirty="0">
                <a:latin typeface="Calibri"/>
                <a:cs typeface="Calibri"/>
              </a:rPr>
              <a:t>unload),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</a:t>
            </a:r>
            <a:r>
              <a:rPr lang="en-US" kern="0" dirty="0" err="1">
                <a:latin typeface="Calibri"/>
                <a:cs typeface="Calibri"/>
              </a:rPr>
              <a:t>at_harbor</a:t>
            </a:r>
            <a:r>
              <a:rPr lang="en-US" kern="0" dirty="0">
                <a:latin typeface="Calibri"/>
                <a:cs typeface="Calibri"/>
              </a:rPr>
              <a:t>, park), </a:t>
            </a:r>
            <a:br>
              <a:rPr lang="en-US" kern="0" dirty="0">
                <a:latin typeface="Calibri"/>
                <a:cs typeface="Calibri"/>
              </a:rPr>
            </a:br>
            <a:r>
              <a:rPr lang="en-US" kern="0" dirty="0">
                <a:latin typeface="Calibri"/>
                <a:cs typeface="Calibri"/>
              </a:rPr>
              <a:t>	(parking1, deliver)</a:t>
            </a:r>
            <a:r>
              <a:rPr lang="en-US" kern="0" dirty="0">
                <a:latin typeface="Times New Roman" charset="0"/>
                <a:cs typeface="Calibri"/>
              </a:rPr>
              <a:t>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ADC66E-D943-1645-A6E1-C9A829487065}"/>
              </a:ext>
            </a:extLst>
          </p:cNvPr>
          <p:cNvSpPr>
            <a:spLocks noChangeAspect="1"/>
          </p:cNvSpPr>
          <p:nvPr/>
        </p:nvSpPr>
        <p:spPr>
          <a:xfrm>
            <a:off x="8827741" y="3156384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3272F22-3A6B-BB45-89CF-8E985403BAF4}"/>
              </a:ext>
            </a:extLst>
          </p:cNvPr>
          <p:cNvSpPr>
            <a:spLocks noChangeAspect="1"/>
          </p:cNvSpPr>
          <p:nvPr/>
        </p:nvSpPr>
        <p:spPr>
          <a:xfrm>
            <a:off x="8103994" y="5886268"/>
            <a:ext cx="301752" cy="301752"/>
          </a:xfrm>
          <a:prstGeom prst="ellipse">
            <a:avLst/>
          </a:prstGeom>
          <a:solidFill>
            <a:srgbClr val="FFEB69"/>
          </a:solidFill>
          <a:ln w="50800">
            <a:solidFill>
              <a:srgbClr val="4266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3800"/>
      </p:ext>
    </p:extLst>
  </p:cSld>
  <p:clrMapOvr>
    <a:masterClrMapping/>
  </p:clrMapOvr>
</p:sld>
</file>

<file path=ppt/theme/theme1.xml><?xml version="1.0" encoding="utf-8"?>
<a:theme xmlns:a="http://schemas.openxmlformats.org/drawingml/2006/main" name="10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7D8FA-003D-48B0-81D6-4BE2FA6C97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497766-CB6D-4465-A3F3-9DC813FC8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26211</TotalTime>
  <Pages>32</Pages>
  <Words>1752</Words>
  <Application>Microsoft Macintosh PowerPoint</Application>
  <PresentationFormat>Widescreen</PresentationFormat>
  <Paragraphs>191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Helvetica</vt:lpstr>
      <vt:lpstr>Symbol</vt:lpstr>
      <vt:lpstr>System Font Regular</vt:lpstr>
      <vt:lpstr>Times</vt:lpstr>
      <vt:lpstr>Times New Roman</vt:lpstr>
      <vt:lpstr>Verdana</vt:lpstr>
      <vt:lpstr>10_Nau - reasoning about adversaries</vt:lpstr>
      <vt:lpstr>Chapter 11 Acting with Nondeterministic Models</vt:lpstr>
      <vt:lpstr>Motivation</vt:lpstr>
      <vt:lpstr>Example</vt:lpstr>
      <vt:lpstr>Nondeterministic Planning Domains</vt:lpstr>
      <vt:lpstr>Nondeterministic Planning Domains</vt:lpstr>
      <vt:lpstr>Nondeterministic Planning Domains</vt:lpstr>
      <vt:lpstr>Policies</vt:lpstr>
      <vt:lpstr>Definitions Over Policies</vt:lpstr>
      <vt:lpstr>Acting with a Policy</vt:lpstr>
      <vt:lpstr>Types of Policies</vt:lpstr>
      <vt:lpstr>Safe Policies</vt:lpstr>
      <vt:lpstr>Safe Policies</vt:lpstr>
      <vt:lpstr>Safe Policies</vt:lpstr>
      <vt:lpstr>Kinds of Solution Policies</vt:lpstr>
      <vt:lpstr>Beyond Policies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Ch. 11</dc:title>
  <dc:subject/>
  <dc:creator>Dana Nau</dc:creator>
  <cp:keywords/>
  <dc:description/>
  <cp:lastModifiedBy>Dana Nau</cp:lastModifiedBy>
  <cp:revision>1977</cp:revision>
  <cp:lastPrinted>2022-04-21T16:44:08Z</cp:lastPrinted>
  <dcterms:created xsi:type="dcterms:W3CDTF">2009-09-01T19:00:36Z</dcterms:created>
  <dcterms:modified xsi:type="dcterms:W3CDTF">2025-03-08T04:07:25Z</dcterms:modified>
</cp:coreProperties>
</file>