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1"/>
  </p:notesMasterIdLst>
  <p:sldIdLst>
    <p:sldId id="1493" r:id="rId3"/>
    <p:sldId id="1715" r:id="rId4"/>
    <p:sldId id="1716" r:id="rId5"/>
    <p:sldId id="1717" r:id="rId6"/>
    <p:sldId id="1718" r:id="rId7"/>
    <p:sldId id="1719" r:id="rId8"/>
    <p:sldId id="261" r:id="rId9"/>
    <p:sldId id="293" r:id="rId10"/>
    <p:sldId id="294" r:id="rId11"/>
    <p:sldId id="295" r:id="rId12"/>
    <p:sldId id="298" r:id="rId13"/>
    <p:sldId id="1713" r:id="rId14"/>
    <p:sldId id="301" r:id="rId15"/>
    <p:sldId id="1695" r:id="rId16"/>
    <p:sldId id="1714" r:id="rId17"/>
    <p:sldId id="1691" r:id="rId18"/>
    <p:sldId id="1598" r:id="rId19"/>
    <p:sldId id="1692" r:id="rId20"/>
    <p:sldId id="1693" r:id="rId21"/>
    <p:sldId id="610" r:id="rId22"/>
    <p:sldId id="1565" r:id="rId23"/>
    <p:sldId id="1566" r:id="rId24"/>
    <p:sldId id="1567" r:id="rId25"/>
    <p:sldId id="303" r:id="rId26"/>
    <p:sldId id="1599" r:id="rId27"/>
    <p:sldId id="1705" r:id="rId28"/>
    <p:sldId id="1706" r:id="rId29"/>
    <p:sldId id="1600" r:id="rId30"/>
    <p:sldId id="1696" r:id="rId31"/>
    <p:sldId id="1642" r:id="rId32"/>
    <p:sldId id="1697" r:id="rId33"/>
    <p:sldId id="1645" r:id="rId34"/>
    <p:sldId id="1643" r:id="rId35"/>
    <p:sldId id="1644" r:id="rId36"/>
    <p:sldId id="1698" r:id="rId37"/>
    <p:sldId id="1699" r:id="rId38"/>
    <p:sldId id="1700" r:id="rId39"/>
    <p:sldId id="171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2653"/>
  </p:normalViewPr>
  <p:slideViewPr>
    <p:cSldViewPr snapToGrid="0" snapToObjects="1">
      <p:cViewPr varScale="1">
        <p:scale>
          <a:sx n="100" d="100"/>
          <a:sy n="100" d="100"/>
        </p:scale>
        <p:origin x="1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B6E-79D9-9A4C-880A-70B95148C28B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CA67-5ABF-B441-9F5E-B32457E6B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8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C5A35D0-9AD5-BA4A-A5D6-F2B723FA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31865F-1D9C-D943-A6E8-68D0A13D62A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B78BBF9-E7C2-EE44-B244-919852899D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CC89C50-6F47-0E4D-AD2C-BFAE79D2E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893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177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BDEE6D0-E5CE-254B-887F-A7907C4F12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57E535EE-72B2-2748-AE39-638B1EDDCF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B872-AE89-6943-BF3B-4F1273DDB5D1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6" name="Rectangle 6">
            <a:extLst>
              <a:ext uri="{FF2B5EF4-FFF2-40B4-BE49-F238E27FC236}">
                <a16:creationId xmlns:a16="http://schemas.microsoft.com/office/drawing/2014/main" id="{B553E368-D398-E14D-B512-6DA2204E25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7637" name="Rectangle 7">
            <a:extLst>
              <a:ext uri="{FF2B5EF4-FFF2-40B4-BE49-F238E27FC236}">
                <a16:creationId xmlns:a16="http://schemas.microsoft.com/office/drawing/2014/main" id="{46FB4A99-1F61-BA48-AB99-256B86A6F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B11AD-66D2-4344-8DFF-00DB669AA0F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38" name="Rectangle 2">
            <a:extLst>
              <a:ext uri="{FF2B5EF4-FFF2-40B4-BE49-F238E27FC236}">
                <a16:creationId xmlns:a16="http://schemas.microsoft.com/office/drawing/2014/main" id="{9CA3A770-C2DA-9144-8A5E-D6B79350B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9" name="Rectangle 3">
            <a:extLst>
              <a:ext uri="{FF2B5EF4-FFF2-40B4-BE49-F238E27FC236}">
                <a16:creationId xmlns:a16="http://schemas.microsoft.com/office/drawing/2014/main" id="{7114D25D-B837-8C49-B5BD-952EE90B2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77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CF02606F-35EB-B545-9833-98BE7D43A0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98A51-1EC7-5C4B-AA90-8A99D4974BC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603F4B1-B18F-D942-9E9B-0B17A298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69A4B31-D945-424D-BCE4-B3F81EFE4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4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9F87D6FD-0834-564F-A6A7-F14463F97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F5400C09-0A10-4440-889F-EB3D49B12E9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69C81-C109-4B45-9FBE-B61D25B709D8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0" name="Rectangle 6">
            <a:extLst>
              <a:ext uri="{FF2B5EF4-FFF2-40B4-BE49-F238E27FC236}">
                <a16:creationId xmlns:a16="http://schemas.microsoft.com/office/drawing/2014/main" id="{B805544B-7A46-4D4D-A5F7-EE3FF3C72F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8661" name="Rectangle 7">
            <a:extLst>
              <a:ext uri="{FF2B5EF4-FFF2-40B4-BE49-F238E27FC236}">
                <a16:creationId xmlns:a16="http://schemas.microsoft.com/office/drawing/2014/main" id="{D7B925B7-B1BE-A042-94BB-6CB1BE3AC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F48500-C356-5E40-9114-11EB74E50AE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8662" name="Rectangle 2">
            <a:extLst>
              <a:ext uri="{FF2B5EF4-FFF2-40B4-BE49-F238E27FC236}">
                <a16:creationId xmlns:a16="http://schemas.microsoft.com/office/drawing/2014/main" id="{2FFA191C-38F8-1F4E-AF4F-8C406E220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3" name="Rectangle 3">
            <a:extLst>
              <a:ext uri="{FF2B5EF4-FFF2-40B4-BE49-F238E27FC236}">
                <a16:creationId xmlns:a16="http://schemas.microsoft.com/office/drawing/2014/main" id="{2B21C798-8CDC-E245-82AA-9D03F7E6D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8997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80370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64640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6405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1F360012-1598-9848-A7C8-7601470BB7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University of Adelaide, School of Computer Science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0D4EB0C-D082-A44B-828A-4DC76E2A69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F2B8-FF2A-634B-8F6D-9EEED02879C9}" type="datetime3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February 2025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4" name="Rectangle 6">
            <a:extLst>
              <a:ext uri="{FF2B5EF4-FFF2-40B4-BE49-F238E27FC236}">
                <a16:creationId xmlns:a16="http://schemas.microsoft.com/office/drawing/2014/main" id="{680E3B8A-D984-9243-A88D-E2B0B1D6E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l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Chapter 2 — Instructions: Language of the Computer</a:t>
            </a:r>
          </a:p>
        </p:txBody>
      </p:sp>
      <p:sp>
        <p:nvSpPr>
          <p:cNvPr id="199685" name="Rectangle 7">
            <a:extLst>
              <a:ext uri="{FF2B5EF4-FFF2-40B4-BE49-F238E27FC236}">
                <a16:creationId xmlns:a16="http://schemas.microsoft.com/office/drawing/2014/main" id="{6850F222-420E-3847-8477-0FF1B463B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 defTabSz="966788" eaLnBrk="0" hangingPunct="0"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marL="0" marR="0" lvl="0" indent="0" algn="r" defTabSz="9667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1FB35-C2BD-E847-8B28-ADC131F04BC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6788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9686" name="Rectangle 2">
            <a:extLst>
              <a:ext uri="{FF2B5EF4-FFF2-40B4-BE49-F238E27FC236}">
                <a16:creationId xmlns:a16="http://schemas.microsoft.com/office/drawing/2014/main" id="{789245CF-0D7F-CC4E-ABE7-8718722AE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7" name="Rectangle 3">
            <a:extLst>
              <a:ext uri="{FF2B5EF4-FFF2-40B4-BE49-F238E27FC236}">
                <a16:creationId xmlns:a16="http://schemas.microsoft.com/office/drawing/2014/main" id="{15C8A02C-F94A-A54E-9CD5-F2CEA6530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15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8D35A56C-AC48-FD4B-8795-6B0154004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9C827-7674-9646-80AB-833C6A41050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2A4CC11-513B-B147-9023-76C3695DE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F5FBE79-AFE5-8C42-BB31-922382D3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696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A can have  16 millions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16777214 = 2^24-2)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B can have 65K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65534 = 2^16 - 2)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C can have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254 (2^8-2)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C8ABCF-8DBE-0B44-8881-1104B3E50F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22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D47087F-C970-9842-BD22-628865770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A0775-5122-2443-8528-F6214F84FC3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0A58972-36A1-B94E-A05D-17856407E3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51B0274-9898-C54D-A177-0C412F656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Hint: IP routing tries to find the network. Once the packet reaches to the router physically connected to the destination network, it can forward the packet using link-layer delivery method. Routing/forwarding tables only cares about the address of that physical network.</a:t>
            </a:r>
          </a:p>
        </p:txBody>
      </p:sp>
    </p:spTree>
    <p:extLst>
      <p:ext uri="{BB962C8B-B14F-4D97-AF65-F5344CB8AC3E}">
        <p14:creationId xmlns:p14="http://schemas.microsoft.com/office/powerpoint/2010/main" val="892372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5EDA6320-4A19-1049-8978-41BD8E8636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8E7684-0EF5-8442-AD28-187F8FCB56D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01B5C3E-15E1-5440-82C3-9E323146E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21EFD14-EA71-5442-B6FC-EA185DB5B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538C2583-A09E-B641-8917-276A26769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B9D96-986D-174C-8C96-36963659065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D9B2298-2E64-4F4B-9416-D6D7954E4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99B84EB-16C7-4C4B-B4B7-BD5B6E09B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458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365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0DA9A2A3-6D24-0340-9B1B-CE35BE0B3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FDC03-9D98-C342-9FE7-FAF4E54FF94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CDD22C0-F242-3145-961C-D28718253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FA10B65-3DC7-9244-9963-3C21F24F4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456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D8F95EB-E8E4-B049-B3D3-B00094F8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816C-4727-F94B-9A9A-71DC0BBE95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DDA42-16BC-E74F-A0C0-207F9782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BD1951-D24C-EF4A-97E1-1BB3FB21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1615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04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D04D0325-7564-5746-A5D1-1C96BFB3DC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15DB2-2999-394D-A2C7-8F9F3E67C46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BA91969-D5C7-F24D-B91F-3E2099B9E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CC7B47D-4E5D-7E48-8068-20DBBC5DF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97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BD8F95EB-E8E4-B049-B3D3-B00094F8C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2816C-4727-F94B-9A9A-71DC0BBE95A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DDA42-16BC-E74F-A0C0-207F9782F0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BD1951-D24C-EF4A-97E1-1BB3FB213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45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1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CA7D7-BBB1-B74A-BB17-F363C777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49B70B-00C3-2D43-8041-2595C96F3F0E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1A75-8977-0045-AC3C-1C9FCDF5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50EE1-7364-3F4E-AFE2-04ABABA3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FDAC-467C-1147-B01F-B2A519E5AC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71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AFD26-BEB7-5549-9CC1-A955541D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13075-4A14-364C-B5F0-129F2EC6A288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0030A-CA8F-B545-B6C6-C9B6DA41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86D-FF2D-074D-A840-F0DFF1C1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7B33-238E-EF43-BEFA-040B84921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BF140-81D6-9547-8F22-1F1880D79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121E1-28D8-504E-84B6-AAD314807155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38930-6233-1249-A9EC-30A6CA7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0FC0D-0923-644D-B4C4-622A429E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29DC2-BD2A-A546-AB01-384998853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45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4E7009-47F3-564C-86CE-78E823E4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A26673-21CF-4945-9246-DE05571EC62C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002F07-2EAA-6E4E-972C-F8EDCCB4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BA414-6BEE-5E4F-8883-F9F3C2E9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8042-BFA2-0545-81ED-ADC611786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3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98F40A-846C-D34A-BDA5-8DE2B9AA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8D49D-FFF7-294B-A188-D8DFC5180835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12CC66-6122-1D48-B780-4615DE47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27A779-E27F-DD46-82B6-43846771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F1FF-FA83-4742-9D15-3299827B6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3773D3-5A76-5440-8BFE-493862D4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377D-5594-9A45-8F91-74B57E7AA402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88817AB-D798-724C-91FE-73D003C2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49D40A-2E76-684C-82B9-AEF76D8D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3B2-F7F7-444D-BA06-1F2E0113B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049A7E-E9A5-E54B-8203-6FC70D94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997EE1-135A-BC45-8C51-FCC067A86C69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F290CE-D023-F546-875A-0B25F57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C4CA520-AF0C-9B42-8897-9DD2473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97082-74DA-3F42-B9EE-B09F2F8D7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45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874251-3241-BB4B-8D67-D7438CA3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4290-4865-B743-BBFD-227E5F0AFFBE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8BD4DF8-70D4-1F41-8AC4-721FFA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05AC4-1AA0-F146-A63C-C5ED52A4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BCE01-8A09-DB47-8DE1-9805B32814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BF9DB-2E72-4949-B582-04167725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3340A-8295-3047-8F1D-58FEB756F88B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7C0676-AF2F-FA45-8AA8-8355E9E9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F60269-D1F9-9249-9FF2-B05E7FB3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BB9A-B885-7B48-B0FE-CCDFBCA1A1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75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226D-AA2F-204D-B67D-422C3C8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4F5E79-E32A-994D-8CD8-625B3C531710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650A-8D84-AC46-A365-BACB6BA7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FAC1-BD08-C04E-984F-46543CA3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A4174-0306-2948-AF0D-5B5A038F0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05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A770F-E88B-9D45-B43F-E73BCE0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5C1740-6299-B947-9DA4-2613A529539D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F4F8F-DC95-DC4A-B05F-0E2643E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A89EF-9A97-704A-ACFE-CAF8E064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301F-0678-3A4E-B51E-8FC96B1A5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036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90520-FA77-094E-A4D3-871C0E353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fld id="{E8AC7DC8-A464-634F-8353-D2E3BEF76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80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6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0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D264-CEE7-DF48-880E-09EA859BA962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1518-5614-0A47-A6CF-DFB03F4BE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5864657-0151-CB46-BC3E-FDBE74F35A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35DB18-64B8-4840-8359-1136238FB5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524D-B013-1448-8B42-013C07B73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2BFB7A35-7797-DF4D-8A15-193CBFBF1CB3}" type="datetime1">
              <a:rPr lang="en-US" altLang="en-US"/>
              <a:pPr/>
              <a:t>2/26/25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7BE-1A1F-5A4C-9338-E9789141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D10B4-648A-094D-9F4B-87B9DF8B3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D77D9BD-9123-1A4F-AF90-C450F9BD2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0CD34-7FAA-0C4C-A315-236BB1AE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E095B7-B1F9-D046-AF40-71502BEBADCA}"/>
              </a:ext>
            </a:extLst>
          </p:cNvPr>
          <p:cNvSpPr txBox="1"/>
          <p:nvPr/>
        </p:nvSpPr>
        <p:spPr>
          <a:xfrm>
            <a:off x="0" y="1407873"/>
            <a:ext cx="91440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CMSC 417: Computer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11BC1-2EAB-1C4D-87F4-B65AD00845F5}"/>
              </a:ext>
            </a:extLst>
          </p:cNvPr>
          <p:cNvSpPr txBox="1"/>
          <p:nvPr/>
        </p:nvSpPr>
        <p:spPr>
          <a:xfrm>
            <a:off x="-2" y="44980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41100"/>
                </a:solidFill>
                <a:effectLst/>
                <a:uLnTx/>
                <a:uFillTx/>
                <a:latin typeface="Lucida Bright" panose="02040602050505020304" pitchFamily="18" charset="77"/>
                <a:ea typeface="+mn-ea"/>
                <a:cs typeface="Centaur" panose="020F0502020204030204" pitchFamily="34" charset="0"/>
              </a:rPr>
              <a:t>Nirupam Roy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D7871-DEB4-E44C-A18B-02BCF3599896}"/>
              </a:ext>
            </a:extLst>
          </p:cNvPr>
          <p:cNvSpPr txBox="1"/>
          <p:nvPr/>
        </p:nvSpPr>
        <p:spPr>
          <a:xfrm>
            <a:off x="0" y="4903155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Tu-Th 2:00-3:15pm</a:t>
            </a:r>
          </a:p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5828CB-7E52-7C42-828B-61F734011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57" y="2159475"/>
            <a:ext cx="1809092" cy="628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ED042-611A-CF40-9F91-D455EAE148F0}"/>
              </a:ext>
            </a:extLst>
          </p:cNvPr>
          <p:cNvSpPr txBox="1"/>
          <p:nvPr/>
        </p:nvSpPr>
        <p:spPr>
          <a:xfrm>
            <a:off x="6824478" y="2054204"/>
            <a:ext cx="2050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Spring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1F8B8-E72B-354F-8A70-396813EDC3E9}"/>
              </a:ext>
            </a:extLst>
          </p:cNvPr>
          <p:cNvSpPr txBox="1"/>
          <p:nvPr/>
        </p:nvSpPr>
        <p:spPr>
          <a:xfrm>
            <a:off x="219" y="29040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Topic: Internetworking: Addresses, Subnets, CIDR, DHCP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77"/>
              </a:rPr>
              <a:t>(Textbook chapter 3)</a:t>
            </a:r>
          </a:p>
          <a:p>
            <a:pPr algn="ctr"/>
            <a:endParaRPr lang="en-US" sz="2400" b="1" dirty="0">
              <a:solidFill>
                <a:schemeClr val="accent1">
                  <a:lumMod val="75000"/>
                </a:schemeClr>
              </a:solidFill>
              <a:latin typeface="Lucida Bright" panose="02040602050505020304" pitchFamily="18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0B0A3-B559-11A4-4ACE-FA089752174D}"/>
              </a:ext>
            </a:extLst>
          </p:cNvPr>
          <p:cNvSpPr txBox="1"/>
          <p:nvPr/>
        </p:nvSpPr>
        <p:spPr>
          <a:xfrm>
            <a:off x="6354896" y="5023418"/>
            <a:ext cx="2789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ucida Bright" panose="02040602050505020304" pitchFamily="18" charset="77"/>
              </a:rPr>
              <a:t>Feb 24</a:t>
            </a:r>
            <a:r>
              <a:rPr lang="en-US" sz="2000" b="1" baseline="30000" dirty="0">
                <a:latin typeface="Lucida Bright" panose="02040602050505020304" pitchFamily="18" charset="77"/>
              </a:rPr>
              <a:t>th</a:t>
            </a:r>
            <a:r>
              <a:rPr lang="en-US" sz="2000" b="1" dirty="0">
                <a:latin typeface="Lucida Bright" panose="02040602050505020304" pitchFamily="18" charset="77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120560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5DC10310-2446-BB47-B19E-1F7E5B216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Scalability Challenge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212A105F-41A5-0946-9F17-9F9CE65C7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Suppose hosts had arbitrary addresses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Then every router would need a lot of information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…to know how to direct packets toward every host</a:t>
            </a: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0D0077C-1AD7-0943-A0D4-083F56EF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25779-F8A1-574F-8E60-55C6F421A7B8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8DF5E0F4-ECB1-9A45-AECC-5B63CE60E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F214F8F5-D9C8-FA47-8026-D4DAC7341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6" name="Line 6">
            <a:extLst>
              <a:ext uri="{FF2B5EF4-FFF2-40B4-BE49-F238E27FC236}">
                <a16:creationId xmlns:a16="http://schemas.microsoft.com/office/drawing/2014/main" id="{85592CEB-4A29-9244-BF8F-CA6999F6F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FDC5B3CA-E3F4-3B47-8A69-EB5C434EE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41288FCA-72F4-9B4B-9ADD-CD3A14DF3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CA4F9299-0F28-0743-B4BC-0BD3B094B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F798BC4B-09E8-3A45-BCF4-EEBDEF18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2D2E4EC7-FF22-BC49-B2FD-2172354C4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C00E10BA-6F4A-2C42-AB2A-26545777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73" name="Line 13">
            <a:extLst>
              <a:ext uri="{FF2B5EF4-FFF2-40B4-BE49-F238E27FC236}">
                <a16:creationId xmlns:a16="http://schemas.microsoft.com/office/drawing/2014/main" id="{C915F6FC-C89C-9340-861E-DAC2D07F4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4" name="Line 14">
            <a:extLst>
              <a:ext uri="{FF2B5EF4-FFF2-40B4-BE49-F238E27FC236}">
                <a16:creationId xmlns:a16="http://schemas.microsoft.com/office/drawing/2014/main" id="{2C203607-54F0-8143-BDFF-5FA46A812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BECCC7E1-4068-AE43-BA61-DE8094ACF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FCF9CA56-1E55-C14A-9020-93E0DCB40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0CC4A49D-AAC4-0A4E-9976-E8799EBEC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926D19A9-D312-CF4E-A139-DF9574C2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55083F01-0A62-C146-927E-76235623D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40980" name="Text Box 20">
            <a:extLst>
              <a:ext uri="{FF2B5EF4-FFF2-40B4-BE49-F238E27FC236}">
                <a16:creationId xmlns:a16="http://schemas.microsoft.com/office/drawing/2014/main" id="{F890D093-3692-7643-AED3-3D8C3A16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397827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40981" name="Text Box 21">
            <a:extLst>
              <a:ext uri="{FF2B5EF4-FFF2-40B4-BE49-F238E27FC236}">
                <a16:creationId xmlns:a16="http://schemas.microsoft.com/office/drawing/2014/main" id="{276846CA-6526-5647-83CE-F41655D76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40982" name="AutoShape 22">
            <a:extLst>
              <a:ext uri="{FF2B5EF4-FFF2-40B4-BE49-F238E27FC236}">
                <a16:creationId xmlns:a16="http://schemas.microsoft.com/office/drawing/2014/main" id="{C05F9A08-D071-F444-AC63-8048C13A3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3" name="AutoShape 23">
            <a:extLst>
              <a:ext uri="{FF2B5EF4-FFF2-40B4-BE49-F238E27FC236}">
                <a16:creationId xmlns:a16="http://schemas.microsoft.com/office/drawing/2014/main" id="{0CC29A47-34A0-0A40-81F6-6700E04B5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4" name="Line 24">
            <a:extLst>
              <a:ext uri="{FF2B5EF4-FFF2-40B4-BE49-F238E27FC236}">
                <a16:creationId xmlns:a16="http://schemas.microsoft.com/office/drawing/2014/main" id="{25FDC015-8845-0840-A994-5A871A8A5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5" name="AutoShape 25">
            <a:extLst>
              <a:ext uri="{FF2B5EF4-FFF2-40B4-BE49-F238E27FC236}">
                <a16:creationId xmlns:a16="http://schemas.microsoft.com/office/drawing/2014/main" id="{28F433BB-8BB8-6A44-9F0F-E3A83588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40986" name="Line 26">
            <a:extLst>
              <a:ext uri="{FF2B5EF4-FFF2-40B4-BE49-F238E27FC236}">
                <a16:creationId xmlns:a16="http://schemas.microsoft.com/office/drawing/2014/main" id="{922E0A66-2E0F-D84B-8765-D6EFFE860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7" name="Line 27">
            <a:extLst>
              <a:ext uri="{FF2B5EF4-FFF2-40B4-BE49-F238E27FC236}">
                <a16:creationId xmlns:a16="http://schemas.microsoft.com/office/drawing/2014/main" id="{58DB0AB8-F9FF-E14B-B351-F10B1780D0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8" name="Line 28">
            <a:extLst>
              <a:ext uri="{FF2B5EF4-FFF2-40B4-BE49-F238E27FC236}">
                <a16:creationId xmlns:a16="http://schemas.microsoft.com/office/drawing/2014/main" id="{2B6C6B8B-4234-DB49-A1EF-42E086638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89" name="Text Box 29">
            <a:extLst>
              <a:ext uri="{FF2B5EF4-FFF2-40B4-BE49-F238E27FC236}">
                <a16:creationId xmlns:a16="http://schemas.microsoft.com/office/drawing/2014/main" id="{BE0A2F4C-A6A6-8648-BC64-1A805385D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0" name="Text Box 30">
            <a:extLst>
              <a:ext uri="{FF2B5EF4-FFF2-40B4-BE49-F238E27FC236}">
                <a16:creationId xmlns:a16="http://schemas.microsoft.com/office/drawing/2014/main" id="{8217BE27-504B-F14F-A097-29EF0C43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40991" name="Text Box 31">
            <a:extLst>
              <a:ext uri="{FF2B5EF4-FFF2-40B4-BE49-F238E27FC236}">
                <a16:creationId xmlns:a16="http://schemas.microsoft.com/office/drawing/2014/main" id="{80418A26-81C4-564E-B762-A343EAC9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40992" name="Text Box 32">
            <a:extLst>
              <a:ext uri="{FF2B5EF4-FFF2-40B4-BE49-F238E27FC236}">
                <a16:creationId xmlns:a16="http://schemas.microsoft.com/office/drawing/2014/main" id="{4528E6AE-F330-0B41-BDCB-C2B75557C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40993" name="Text Box 33">
            <a:extLst>
              <a:ext uri="{FF2B5EF4-FFF2-40B4-BE49-F238E27FC236}">
                <a16:creationId xmlns:a16="http://schemas.microsoft.com/office/drawing/2014/main" id="{CAC2B83E-7810-CA4F-AAE5-831AA9E6D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2.4.6.8</a:t>
            </a:r>
          </a:p>
        </p:txBody>
      </p:sp>
      <p:sp>
        <p:nvSpPr>
          <p:cNvPr id="40994" name="Text Box 34">
            <a:extLst>
              <a:ext uri="{FF2B5EF4-FFF2-40B4-BE49-F238E27FC236}">
                <a16:creationId xmlns:a16="http://schemas.microsoft.com/office/drawing/2014/main" id="{01A646F6-9ED4-8144-BFA8-D3D8EA05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40995" name="Text Box 35">
            <a:extLst>
              <a:ext uri="{FF2B5EF4-FFF2-40B4-BE49-F238E27FC236}">
                <a16:creationId xmlns:a16="http://schemas.microsoft.com/office/drawing/2014/main" id="{477EEA1D-DDEF-1443-9B35-41B7667F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40996" name="Text Box 36">
            <a:extLst>
              <a:ext uri="{FF2B5EF4-FFF2-40B4-BE49-F238E27FC236}">
                <a16:creationId xmlns:a16="http://schemas.microsoft.com/office/drawing/2014/main" id="{9699DFE2-5E8C-884A-96FC-3E118BF1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2.4.6.9</a:t>
            </a:r>
          </a:p>
        </p:txBody>
      </p:sp>
      <p:sp>
        <p:nvSpPr>
          <p:cNvPr id="865317" name="Text Box 37">
            <a:extLst>
              <a:ext uri="{FF2B5EF4-FFF2-40B4-BE49-F238E27FC236}">
                <a16:creationId xmlns:a16="http://schemas.microsoft.com/office/drawing/2014/main" id="{AF9E2550-2EEC-E94F-890C-BE02778D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981575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865318" name="Text Box 38">
            <a:extLst>
              <a:ext uri="{FF2B5EF4-FFF2-40B4-BE49-F238E27FC236}">
                <a16:creationId xmlns:a16="http://schemas.microsoft.com/office/drawing/2014/main" id="{737D083A-51C5-FB43-AE54-4119E68D4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5365750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1.2.3.5</a:t>
            </a:r>
          </a:p>
        </p:txBody>
      </p:sp>
      <p:sp>
        <p:nvSpPr>
          <p:cNvPr id="865319" name="AutoShape 39">
            <a:extLst>
              <a:ext uri="{FF2B5EF4-FFF2-40B4-BE49-F238E27FC236}">
                <a16:creationId xmlns:a16="http://schemas.microsoft.com/office/drawing/2014/main" id="{45476A8E-3FAB-774A-878E-40E73A32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813" y="5387975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5320" name="AutoShape 40">
            <a:extLst>
              <a:ext uri="{FF2B5EF4-FFF2-40B4-BE49-F238E27FC236}">
                <a16:creationId xmlns:a16="http://schemas.microsoft.com/office/drawing/2014/main" id="{4FB1BF7F-4C9E-E543-9913-97153D45C5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8225" y="5041900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48">
            <a:extLst>
              <a:ext uri="{FF2B5EF4-FFF2-40B4-BE49-F238E27FC236}">
                <a16:creationId xmlns:a16="http://schemas.microsoft.com/office/drawing/2014/main" id="{27B6A24F-77B2-2A4B-B327-09C648F4601D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5810250"/>
            <a:ext cx="77788" cy="306388"/>
            <a:chOff x="2565" y="3828"/>
            <a:chExt cx="73" cy="267"/>
          </a:xfrm>
        </p:grpSpPr>
        <p:sp>
          <p:nvSpPr>
            <p:cNvPr id="41008" name="Oval 45">
              <a:extLst>
                <a:ext uri="{FF2B5EF4-FFF2-40B4-BE49-F238E27FC236}">
                  <a16:creationId xmlns:a16="http://schemas.microsoft.com/office/drawing/2014/main" id="{B6462A5A-2DD5-2546-8034-5E489010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828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9" name="Oval 46">
              <a:extLst>
                <a:ext uri="{FF2B5EF4-FFF2-40B4-BE49-F238E27FC236}">
                  <a16:creationId xmlns:a16="http://schemas.microsoft.com/office/drawing/2014/main" id="{03565585-3458-0443-AC04-B798B344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3925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10" name="Oval 47">
              <a:extLst>
                <a:ext uri="{FF2B5EF4-FFF2-40B4-BE49-F238E27FC236}">
                  <a16:creationId xmlns:a16="http://schemas.microsoft.com/office/drawing/2014/main" id="{6F64D21F-8BF1-7741-8FD2-03853DD8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4022"/>
              <a:ext cx="73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50">
            <a:extLst>
              <a:ext uri="{FF2B5EF4-FFF2-40B4-BE49-F238E27FC236}">
                <a16:creationId xmlns:a16="http://schemas.microsoft.com/office/drawing/2014/main" id="{AF560C26-AE5F-7140-8457-1C5C6D55509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926013"/>
            <a:ext cx="2227263" cy="1755775"/>
            <a:chOff x="969" y="3103"/>
            <a:chExt cx="1403" cy="1106"/>
          </a:xfrm>
        </p:grpSpPr>
        <p:sp>
          <p:nvSpPr>
            <p:cNvPr id="41003" name="Rectangle 41">
              <a:extLst>
                <a:ext uri="{FF2B5EF4-FFF2-40B4-BE49-F238E27FC236}">
                  <a16:creationId xmlns:a16="http://schemas.microsoft.com/office/drawing/2014/main" id="{762F4A9A-FA19-E644-8E08-A6034F327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" y="3103"/>
              <a:ext cx="1403" cy="8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4" name="Line 42">
              <a:extLst>
                <a:ext uri="{FF2B5EF4-FFF2-40B4-BE49-F238E27FC236}">
                  <a16:creationId xmlns:a16="http://schemas.microsoft.com/office/drawing/2014/main" id="{40E9A977-DFC2-C64B-87C0-8428D943A5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9" y="3103"/>
              <a:ext cx="0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5" name="Line 43">
              <a:extLst>
                <a:ext uri="{FF2B5EF4-FFF2-40B4-BE49-F238E27FC236}">
                  <a16:creationId xmlns:a16="http://schemas.microsoft.com/office/drawing/2014/main" id="{D1578226-24C4-B048-974C-ADE0613455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369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6" name="Line 44">
              <a:extLst>
                <a:ext uri="{FF2B5EF4-FFF2-40B4-BE49-F238E27FC236}">
                  <a16:creationId xmlns:a16="http://schemas.microsoft.com/office/drawing/2014/main" id="{36E4A5FF-7BAC-1449-A739-5E4404F66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" y="3611"/>
              <a:ext cx="1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07" name="Text Box 49">
              <a:extLst>
                <a:ext uri="{FF2B5EF4-FFF2-40B4-BE49-F238E27FC236}">
                  <a16:creationId xmlns:a16="http://schemas.microsoft.com/office/drawing/2014/main" id="{B92CE424-93D4-9B47-A468-6F7128860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" y="3959"/>
              <a:ext cx="13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ＭＳ Ｐゴシック" panose="020B0600070205080204" pitchFamily="34" charset="-128"/>
                  <a:cs typeface="+mn-cs"/>
                </a:rPr>
                <a:t>forwarding 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89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317" grpId="0"/>
      <p:bldP spid="865318" grpId="0"/>
      <p:bldP spid="865319" grpId="0" animBg="1"/>
      <p:bldP spid="8653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653" y="68500"/>
            <a:ext cx="8895493" cy="13255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1944E-6C1D-FDF9-940C-DED021B72FFF}"/>
              </a:ext>
            </a:extLst>
          </p:cNvPr>
          <p:cNvSpPr txBox="1"/>
          <p:nvPr/>
        </p:nvSpPr>
        <p:spPr>
          <a:xfrm>
            <a:off x="3334472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N bits)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9A8FF-F684-CE87-CA36-8AB2604555EE}"/>
              </a:ext>
            </a:extLst>
          </p:cNvPr>
          <p:cNvSpPr txBox="1"/>
          <p:nvPr/>
        </p:nvSpPr>
        <p:spPr>
          <a:xfrm>
            <a:off x="7050089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32-N bits)</a:t>
            </a:r>
          </a:p>
        </p:txBody>
      </p:sp>
    </p:spTree>
    <p:extLst>
      <p:ext uri="{BB962C8B-B14F-4D97-AF65-F5344CB8AC3E}">
        <p14:creationId xmlns:p14="http://schemas.microsoft.com/office/powerpoint/2010/main" val="141220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77E36BCA-355E-6848-8217-2858C55F6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8893"/>
            <a:ext cx="8720833" cy="13255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Hierarchical Addressing in U.S. Mail</a:t>
            </a:r>
          </a:p>
        </p:txBody>
      </p:sp>
      <p:sp>
        <p:nvSpPr>
          <p:cNvPr id="866307" name="Rectangle 3">
            <a:extLst>
              <a:ext uri="{FF2B5EF4-FFF2-40B4-BE49-F238E27FC236}">
                <a16:creationId xmlns:a16="http://schemas.microsoft.com/office/drawing/2014/main" id="{27914295-8D4B-E94D-B628-048F9AFB0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Addressing in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Zip code: 08540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Building: 35 Olden Street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Room in building: 306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Name of occupant: Jennifer Rexford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Forwarding the U.S. mail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Deliver to the post office in the zip code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Assign to mailman covering the building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Drop letter into mailbox for building/room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Give letter to the appropriate person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AEC9C4CB-9415-9645-A994-5A4C0ABF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49921-48E0-5247-B35D-47BE87A98373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6308" name="Letter">
            <a:extLst>
              <a:ext uri="{FF2B5EF4-FFF2-40B4-BE49-F238E27FC236}">
                <a16:creationId xmlns:a16="http://schemas.microsoft.com/office/drawing/2014/main" id="{CF454B5A-95F1-9749-A51E-7630184023F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62625" y="1700213"/>
            <a:ext cx="2919413" cy="1306512"/>
          </a:xfrm>
          <a:custGeom>
            <a:avLst/>
            <a:gdLst>
              <a:gd name="T0" fmla="*/ 0 w 21600"/>
              <a:gd name="T1" fmla="*/ 0 h 21600"/>
              <a:gd name="T2" fmla="*/ 1459707 w 21600"/>
              <a:gd name="T3" fmla="*/ 0 h 21600"/>
              <a:gd name="T4" fmla="*/ 2919413 w 21600"/>
              <a:gd name="T5" fmla="*/ 0 h 21600"/>
              <a:gd name="T6" fmla="*/ 2919413 w 21600"/>
              <a:gd name="T7" fmla="*/ 653256 h 21600"/>
              <a:gd name="T8" fmla="*/ 2919413 w 21600"/>
              <a:gd name="T9" fmla="*/ 1306512 h 21600"/>
              <a:gd name="T10" fmla="*/ 1459707 w 21600"/>
              <a:gd name="T11" fmla="*/ 1306512 h 21600"/>
              <a:gd name="T12" fmla="*/ 0 w 21600"/>
              <a:gd name="T13" fmla="*/ 1306512 h 21600"/>
              <a:gd name="T14" fmla="*/ 0 w 21600"/>
              <a:gd name="T15" fmla="*/ 65325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04 w 21600"/>
              <a:gd name="T25" fmla="*/ 9216 h 21600"/>
              <a:gd name="T26" fmla="*/ 17504 w 21600"/>
              <a:gd name="T27" fmla="*/ 1837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E9235F06-AA42-844C-AC00-BA2C932E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354263"/>
            <a:ext cx="1271587" cy="396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???</a:t>
            </a:r>
          </a:p>
        </p:txBody>
      </p:sp>
      <p:pic>
        <p:nvPicPr>
          <p:cNvPr id="866310" name="Picture 6" descr="MCj02156880000[1]">
            <a:extLst>
              <a:ext uri="{FF2B5EF4-FFF2-40B4-BE49-F238E27FC236}">
                <a16:creationId xmlns:a16="http://schemas.microsoft.com/office/drawing/2014/main" id="{E6624A21-0B63-E548-BD70-27C2EBFAD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967163"/>
            <a:ext cx="142875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66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5567FAFF-13F9-7E48-819E-C91ECCBC7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Easy to Add New Hosts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9B8141D-5639-8542-91D8-0943167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363"/>
            <a:ext cx="8763000" cy="4906962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 need to update the routers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adding a new host 5.6.7.213 on the right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Doesn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t require adding a new forwarding-table entry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17D17C-0D21-734E-BF18-906EFD5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464C8-BA41-2A41-83D0-748F8975860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Line 45">
            <a:extLst>
              <a:ext uri="{FF2B5EF4-FFF2-40B4-BE49-F238E27FC236}">
                <a16:creationId xmlns:a16="http://schemas.microsoft.com/office/drawing/2014/main" id="{5A2605EE-690D-E143-B252-B2CC65DE2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5" name="Line 46">
            <a:extLst>
              <a:ext uri="{FF2B5EF4-FFF2-40B4-BE49-F238E27FC236}">
                <a16:creationId xmlns:a16="http://schemas.microsoft.com/office/drawing/2014/main" id="{6185BC74-6719-9D4B-BB30-61678187A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6" name="Line 47">
            <a:extLst>
              <a:ext uri="{FF2B5EF4-FFF2-40B4-BE49-F238E27FC236}">
                <a16:creationId xmlns:a16="http://schemas.microsoft.com/office/drawing/2014/main" id="{5A06CCA2-3637-B148-AA5A-BCE5A45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7" name="Line 48">
            <a:extLst>
              <a:ext uri="{FF2B5EF4-FFF2-40B4-BE49-F238E27FC236}">
                <a16:creationId xmlns:a16="http://schemas.microsoft.com/office/drawing/2014/main" id="{F4354652-3A77-4949-ADA3-45CA114EB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8" name="Rectangle 49">
            <a:extLst>
              <a:ext uri="{FF2B5EF4-FFF2-40B4-BE49-F238E27FC236}">
                <a16:creationId xmlns:a16="http://schemas.microsoft.com/office/drawing/2014/main" id="{83403939-24EC-A44D-BA87-944D991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09" name="Rectangle 50">
            <a:extLst>
              <a:ext uri="{FF2B5EF4-FFF2-40B4-BE49-F238E27FC236}">
                <a16:creationId xmlns:a16="http://schemas.microsoft.com/office/drawing/2014/main" id="{E4E2BF54-8684-4543-BCCF-99EAD8F9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0" name="Rectangle 51">
            <a:extLst>
              <a:ext uri="{FF2B5EF4-FFF2-40B4-BE49-F238E27FC236}">
                <a16:creationId xmlns:a16="http://schemas.microsoft.com/office/drawing/2014/main" id="{8BE76DA0-5318-A348-AB09-B43083B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1" name="Text Box 52">
            <a:extLst>
              <a:ext uri="{FF2B5EF4-FFF2-40B4-BE49-F238E27FC236}">
                <a16:creationId xmlns:a16="http://schemas.microsoft.com/office/drawing/2014/main" id="{62CE30FE-F7B3-A640-97B7-5A1D0DD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51212" name="Text Box 53">
            <a:extLst>
              <a:ext uri="{FF2B5EF4-FFF2-40B4-BE49-F238E27FC236}">
                <a16:creationId xmlns:a16="http://schemas.microsoft.com/office/drawing/2014/main" id="{894F4E98-AA30-1B41-BB20-AB93D6FE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13" name="Line 54">
            <a:extLst>
              <a:ext uri="{FF2B5EF4-FFF2-40B4-BE49-F238E27FC236}">
                <a16:creationId xmlns:a16="http://schemas.microsoft.com/office/drawing/2014/main" id="{E6684287-71A0-9442-94E6-D80A008A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4" name="Line 55">
            <a:extLst>
              <a:ext uri="{FF2B5EF4-FFF2-40B4-BE49-F238E27FC236}">
                <a16:creationId xmlns:a16="http://schemas.microsoft.com/office/drawing/2014/main" id="{B6E9045B-9269-EC4F-8ACC-7D03ECC6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5" name="Line 56">
            <a:extLst>
              <a:ext uri="{FF2B5EF4-FFF2-40B4-BE49-F238E27FC236}">
                <a16:creationId xmlns:a16="http://schemas.microsoft.com/office/drawing/2014/main" id="{3F9575D5-F012-8947-A800-E49DCF10E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6" name="Line 57">
            <a:extLst>
              <a:ext uri="{FF2B5EF4-FFF2-40B4-BE49-F238E27FC236}">
                <a16:creationId xmlns:a16="http://schemas.microsoft.com/office/drawing/2014/main" id="{36235D06-0941-7A47-90AA-A196992CF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7" name="Rectangle 58">
            <a:extLst>
              <a:ext uri="{FF2B5EF4-FFF2-40B4-BE49-F238E27FC236}">
                <a16:creationId xmlns:a16="http://schemas.microsoft.com/office/drawing/2014/main" id="{080F21A7-EE1E-9949-A420-0B0A9E1D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8" name="Rectangle 59">
            <a:extLst>
              <a:ext uri="{FF2B5EF4-FFF2-40B4-BE49-F238E27FC236}">
                <a16:creationId xmlns:a16="http://schemas.microsoft.com/office/drawing/2014/main" id="{5DB39D71-256D-5A40-9130-33789A26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9" name="Rectangle 60">
            <a:extLst>
              <a:ext uri="{FF2B5EF4-FFF2-40B4-BE49-F238E27FC236}">
                <a16:creationId xmlns:a16="http://schemas.microsoft.com/office/drawing/2014/main" id="{4063B2A4-D5A4-1746-8AEB-4488E970E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3528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20" name="Text Box 61">
            <a:extLst>
              <a:ext uri="{FF2B5EF4-FFF2-40B4-BE49-F238E27FC236}">
                <a16:creationId xmlns:a16="http://schemas.microsoft.com/office/drawing/2014/main" id="{89E15CF6-410B-FF47-842D-623CD75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78275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51221" name="Text Box 62">
            <a:extLst>
              <a:ext uri="{FF2B5EF4-FFF2-40B4-BE49-F238E27FC236}">
                <a16:creationId xmlns:a16="http://schemas.microsoft.com/office/drawing/2014/main" id="{D78F4285-5284-1649-8080-110EE11B5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22" name="AutoShape 63">
            <a:extLst>
              <a:ext uri="{FF2B5EF4-FFF2-40B4-BE49-F238E27FC236}">
                <a16:creationId xmlns:a16="http://schemas.microsoft.com/office/drawing/2014/main" id="{128A1EFF-2265-8945-AF79-4482D03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3" name="AutoShape 64">
            <a:extLst>
              <a:ext uri="{FF2B5EF4-FFF2-40B4-BE49-F238E27FC236}">
                <a16:creationId xmlns:a16="http://schemas.microsoft.com/office/drawing/2014/main" id="{1780C501-EA05-2D48-AD45-070EDD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4" name="Line 65">
            <a:extLst>
              <a:ext uri="{FF2B5EF4-FFF2-40B4-BE49-F238E27FC236}">
                <a16:creationId xmlns:a16="http://schemas.microsoft.com/office/drawing/2014/main" id="{4CE25439-3B86-9F42-98B4-CF55DAD36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5" name="AutoShape 66">
            <a:extLst>
              <a:ext uri="{FF2B5EF4-FFF2-40B4-BE49-F238E27FC236}">
                <a16:creationId xmlns:a16="http://schemas.microsoft.com/office/drawing/2014/main" id="{F9309857-BCAC-EB46-9A9A-5B53A49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6" name="Line 67">
            <a:extLst>
              <a:ext uri="{FF2B5EF4-FFF2-40B4-BE49-F238E27FC236}">
                <a16:creationId xmlns:a16="http://schemas.microsoft.com/office/drawing/2014/main" id="{BEC2B2B8-C3DE-C340-8FF0-6793303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7" name="Line 68">
            <a:extLst>
              <a:ext uri="{FF2B5EF4-FFF2-40B4-BE49-F238E27FC236}">
                <a16:creationId xmlns:a16="http://schemas.microsoft.com/office/drawing/2014/main" id="{62C758AA-B015-5A4B-9AEC-908B0C384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8" name="Line 69">
            <a:extLst>
              <a:ext uri="{FF2B5EF4-FFF2-40B4-BE49-F238E27FC236}">
                <a16:creationId xmlns:a16="http://schemas.microsoft.com/office/drawing/2014/main" id="{7B863046-9144-1543-9080-0D5F4EDD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9" name="Text Box 70">
            <a:extLst>
              <a:ext uri="{FF2B5EF4-FFF2-40B4-BE49-F238E27FC236}">
                <a16:creationId xmlns:a16="http://schemas.microsoft.com/office/drawing/2014/main" id="{764F9521-019F-274C-B6D2-32A31EA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0" name="Text Box 71">
            <a:extLst>
              <a:ext uri="{FF2B5EF4-FFF2-40B4-BE49-F238E27FC236}">
                <a16:creationId xmlns:a16="http://schemas.microsoft.com/office/drawing/2014/main" id="{F36D184F-6630-F649-9269-AD0228C9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1" name="Text Box 72">
            <a:extLst>
              <a:ext uri="{FF2B5EF4-FFF2-40B4-BE49-F238E27FC236}">
                <a16:creationId xmlns:a16="http://schemas.microsoft.com/office/drawing/2014/main" id="{213A0E68-C230-8A45-9616-6F5F632B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51232" name="Text Box 73">
            <a:extLst>
              <a:ext uri="{FF2B5EF4-FFF2-40B4-BE49-F238E27FC236}">
                <a16:creationId xmlns:a16="http://schemas.microsoft.com/office/drawing/2014/main" id="{C4263231-F716-B446-821F-83981F2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51233" name="Text Box 74">
            <a:extLst>
              <a:ext uri="{FF2B5EF4-FFF2-40B4-BE49-F238E27FC236}">
                <a16:creationId xmlns:a16="http://schemas.microsoft.com/office/drawing/2014/main" id="{DE32F312-2165-1841-A00E-380E563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51234" name="Text Box 75">
            <a:extLst>
              <a:ext uri="{FF2B5EF4-FFF2-40B4-BE49-F238E27FC236}">
                <a16:creationId xmlns:a16="http://schemas.microsoft.com/office/drawing/2014/main" id="{AA0C4107-4E63-8E44-B6B9-46AC70D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51235" name="Text Box 76">
            <a:extLst>
              <a:ext uri="{FF2B5EF4-FFF2-40B4-BE49-F238E27FC236}">
                <a16:creationId xmlns:a16="http://schemas.microsoft.com/office/drawing/2014/main" id="{3496F141-DEF4-5644-903F-288333BB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51236" name="Text Box 77">
            <a:extLst>
              <a:ext uri="{FF2B5EF4-FFF2-40B4-BE49-F238E27FC236}">
                <a16:creationId xmlns:a16="http://schemas.microsoft.com/office/drawing/2014/main" id="{03ED4617-842D-2F44-9EDC-6CEBD70F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5.6.7.212</a:t>
            </a:r>
          </a:p>
        </p:txBody>
      </p:sp>
      <p:sp>
        <p:nvSpPr>
          <p:cNvPr id="51237" name="Text Box 78">
            <a:extLst>
              <a:ext uri="{FF2B5EF4-FFF2-40B4-BE49-F238E27FC236}">
                <a16:creationId xmlns:a16="http://schemas.microsoft.com/office/drawing/2014/main" id="{C8D43D64-89D4-1D41-9634-C3BD5AE8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9831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51238" name="Text Box 79">
            <a:extLst>
              <a:ext uri="{FF2B5EF4-FFF2-40B4-BE49-F238E27FC236}">
                <a16:creationId xmlns:a16="http://schemas.microsoft.com/office/drawing/2014/main" id="{FC7F4415-6C71-9B4E-99A0-267955D8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3673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51239" name="AutoShape 80">
            <a:extLst>
              <a:ext uri="{FF2B5EF4-FFF2-40B4-BE49-F238E27FC236}">
                <a16:creationId xmlns:a16="http://schemas.microsoft.com/office/drawing/2014/main" id="{F8500331-7273-734E-AA86-CE2609A3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3895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0" name="AutoShape 81">
            <a:extLst>
              <a:ext uri="{FF2B5EF4-FFF2-40B4-BE49-F238E27FC236}">
                <a16:creationId xmlns:a16="http://schemas.microsoft.com/office/drawing/2014/main" id="{AB9450F8-1F63-9B4B-9762-50BD29BB40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5563" y="50434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1" name="Rectangle 82">
            <a:extLst>
              <a:ext uri="{FF2B5EF4-FFF2-40B4-BE49-F238E27FC236}">
                <a16:creationId xmlns:a16="http://schemas.microsoft.com/office/drawing/2014/main" id="{7E0C2A62-7997-9B41-97D6-AB2D359F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927600"/>
            <a:ext cx="2573337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2" name="Line 83">
            <a:extLst>
              <a:ext uri="{FF2B5EF4-FFF2-40B4-BE49-F238E27FC236}">
                <a16:creationId xmlns:a16="http://schemas.microsoft.com/office/drawing/2014/main" id="{20A4CE03-FDDC-B049-A518-1F8B063B7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27600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3" name="Line 84">
            <a:extLst>
              <a:ext uri="{FF2B5EF4-FFF2-40B4-BE49-F238E27FC236}">
                <a16:creationId xmlns:a16="http://schemas.microsoft.com/office/drawing/2014/main" id="{FC97D37F-6AA4-994E-A97B-2B555E8D6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5349875"/>
            <a:ext cx="2573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4" name="Text Box 85">
            <a:extLst>
              <a:ext uri="{FF2B5EF4-FFF2-40B4-BE49-F238E27FC236}">
                <a16:creationId xmlns:a16="http://schemas.microsoft.com/office/drawing/2014/main" id="{95951BE0-D093-C845-9BAE-25480A8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810250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sp>
        <p:nvSpPr>
          <p:cNvPr id="869462" name="Line 86">
            <a:extLst>
              <a:ext uri="{FF2B5EF4-FFF2-40B4-BE49-F238E27FC236}">
                <a16:creationId xmlns:a16="http://schemas.microsoft.com/office/drawing/2014/main" id="{017669D6-F015-FB42-A5BA-C7F142BA41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5" y="40052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9463" name="Rectangle 87">
            <a:extLst>
              <a:ext uri="{FF2B5EF4-FFF2-40B4-BE49-F238E27FC236}">
                <a16:creationId xmlns:a16="http://schemas.microsoft.com/office/drawing/2014/main" id="{4FF98CBD-F8D6-7A44-8032-5B3BFC5B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43116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869464" name="Text Box 88">
            <a:extLst>
              <a:ext uri="{FF2B5EF4-FFF2-40B4-BE49-F238E27FC236}">
                <a16:creationId xmlns:a16="http://schemas.microsoft.com/office/drawing/2014/main" id="{CBD83C42-88F4-5143-99C1-3A37DA489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71328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5.6.7.213</a:t>
            </a:r>
          </a:p>
        </p:txBody>
      </p:sp>
      <p:sp>
        <p:nvSpPr>
          <p:cNvPr id="869465" name="Oval 89">
            <a:extLst>
              <a:ext uri="{FF2B5EF4-FFF2-40B4-BE49-F238E27FC236}">
                <a16:creationId xmlns:a16="http://schemas.microsoft.com/office/drawing/2014/main" id="{4DF91D00-4116-E041-8B18-9F88FD58A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4197350"/>
            <a:ext cx="1612900" cy="1036638"/>
          </a:xfrm>
          <a:prstGeom prst="ellipse">
            <a:avLst/>
          </a:prstGeom>
          <a:noFill/>
          <a:ln w="25400">
            <a:solidFill>
              <a:srgbClr val="FF33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2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463" grpId="0" animBg="1"/>
      <p:bldP spid="869464" grpId="0"/>
      <p:bldP spid="8694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CEA0544-E89C-C642-AEE0-926A15BE8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477" y="57407"/>
            <a:ext cx="8833845" cy="13255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Hierarchical Addressing: IP Prefixes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1944E-6C1D-FDF9-940C-DED021B72FFF}"/>
              </a:ext>
            </a:extLst>
          </p:cNvPr>
          <p:cNvSpPr txBox="1"/>
          <p:nvPr/>
        </p:nvSpPr>
        <p:spPr>
          <a:xfrm>
            <a:off x="3334472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N bits)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9A8FF-F684-CE87-CA36-8AB2604555EE}"/>
              </a:ext>
            </a:extLst>
          </p:cNvPr>
          <p:cNvSpPr txBox="1"/>
          <p:nvPr/>
        </p:nvSpPr>
        <p:spPr>
          <a:xfrm>
            <a:off x="7050089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32-N bits)</a:t>
            </a:r>
          </a:p>
        </p:txBody>
      </p:sp>
    </p:spTree>
    <p:extLst>
      <p:ext uri="{BB962C8B-B14F-4D97-AF65-F5344CB8AC3E}">
        <p14:creationId xmlns:p14="http://schemas.microsoft.com/office/powerpoint/2010/main" val="298733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55D56D13-FECA-EA4F-879F-EC77E960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3684C-36D1-484E-88DE-54903DAC7C45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45D3152-5A8E-BC4A-9969-BDB60ADCC4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9144000" cy="49069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Network and host portions (left and right) </a:t>
            </a:r>
          </a:p>
        </p:txBody>
      </p:sp>
      <p:grpSp>
        <p:nvGrpSpPr>
          <p:cNvPr id="45060" name="Group 4">
            <a:extLst>
              <a:ext uri="{FF2B5EF4-FFF2-40B4-BE49-F238E27FC236}">
                <a16:creationId xmlns:a16="http://schemas.microsoft.com/office/drawing/2014/main" id="{38AF2C2F-506F-0640-B586-F1C7DD1A0DE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3994150"/>
            <a:ext cx="7327900" cy="592138"/>
            <a:chOff x="428" y="893"/>
            <a:chExt cx="4616" cy="373"/>
          </a:xfrm>
        </p:grpSpPr>
        <p:grpSp>
          <p:nvGrpSpPr>
            <p:cNvPr id="45076" name="Group 5">
              <a:extLst>
                <a:ext uri="{FF2B5EF4-FFF2-40B4-BE49-F238E27FC236}">
                  <a16:creationId xmlns:a16="http://schemas.microsoft.com/office/drawing/2014/main" id="{25798BBE-65C9-F846-82FF-3871F9679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46854" name="Rectangle 6">
                <a:extLst>
                  <a:ext uri="{FF2B5EF4-FFF2-40B4-BE49-F238E27FC236}">
                    <a16:creationId xmlns:a16="http://schemas.microsoft.com/office/drawing/2014/main" id="{B090DBEA-4481-C84D-8C33-CD3AD3041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2" name="Line 7">
                <a:extLst>
                  <a:ext uri="{FF2B5EF4-FFF2-40B4-BE49-F238E27FC236}">
                    <a16:creationId xmlns:a16="http://schemas.microsoft.com/office/drawing/2014/main" id="{D29E81DA-E4CE-7F42-9501-6E267D7E0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3" name="Line 8">
                <a:extLst>
                  <a:ext uri="{FF2B5EF4-FFF2-40B4-BE49-F238E27FC236}">
                    <a16:creationId xmlns:a16="http://schemas.microsoft.com/office/drawing/2014/main" id="{44FCB873-EBDB-9847-940E-C9DEF37E11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5084" name="Line 9">
                <a:extLst>
                  <a:ext uri="{FF2B5EF4-FFF2-40B4-BE49-F238E27FC236}">
                    <a16:creationId xmlns:a16="http://schemas.microsoft.com/office/drawing/2014/main" id="{A5094E64-AA79-C546-A983-57A66E9A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5077" name="Rectangle 10">
              <a:extLst>
                <a:ext uri="{FF2B5EF4-FFF2-40B4-BE49-F238E27FC236}">
                  <a16:creationId xmlns:a16="http://schemas.microsoft.com/office/drawing/2014/main" id="{9E531E79-2E30-B34F-8105-3861DF74E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45078" name="Rectangle 11">
              <a:extLst>
                <a:ext uri="{FF2B5EF4-FFF2-40B4-BE49-F238E27FC236}">
                  <a16:creationId xmlns:a16="http://schemas.microsoft.com/office/drawing/2014/main" id="{332C23A8-5D79-B94D-A979-F93B350F7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45079" name="Rectangle 12">
              <a:extLst>
                <a:ext uri="{FF2B5EF4-FFF2-40B4-BE49-F238E27FC236}">
                  <a16:creationId xmlns:a16="http://schemas.microsoft.com/office/drawing/2014/main" id="{6FEDB970-EF9F-B64B-8F6E-76229430E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080" name="Rectangle 13">
              <a:extLst>
                <a:ext uri="{FF2B5EF4-FFF2-40B4-BE49-F238E27FC236}">
                  <a16:creationId xmlns:a16="http://schemas.microsoft.com/office/drawing/2014/main" id="{1C8853B9-1933-074E-B669-E2B64131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9966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45061" name="Line 14">
            <a:extLst>
              <a:ext uri="{FF2B5EF4-FFF2-40B4-BE49-F238E27FC236}">
                <a16:creationId xmlns:a16="http://schemas.microsoft.com/office/drawing/2014/main" id="{B75034C5-7985-F340-961A-EF6A7957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013" y="47704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2" name="Rectangle 15">
            <a:extLst>
              <a:ext uri="{FF2B5EF4-FFF2-40B4-BE49-F238E27FC236}">
                <a16:creationId xmlns:a16="http://schemas.microsoft.com/office/drawing/2014/main" id="{6E493CF0-35D0-CA4C-8AD5-15A15221E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075238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 (24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3" name="Line 16">
            <a:extLst>
              <a:ext uri="{FF2B5EF4-FFF2-40B4-BE49-F238E27FC236}">
                <a16:creationId xmlns:a16="http://schemas.microsoft.com/office/drawing/2014/main" id="{E8042509-5ED0-864F-848A-02C5953BB9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2013" y="5011738"/>
            <a:ext cx="54705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4" name="Line 17">
            <a:extLst>
              <a:ext uri="{FF2B5EF4-FFF2-40B4-BE49-F238E27FC236}">
                <a16:creationId xmlns:a16="http://schemas.microsoft.com/office/drawing/2014/main" id="{BAF16650-7AC5-1749-87C2-3ACB05711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4038" y="47450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5" name="Line 18">
            <a:extLst>
              <a:ext uri="{FF2B5EF4-FFF2-40B4-BE49-F238E27FC236}">
                <a16:creationId xmlns:a16="http://schemas.microsoft.com/office/drawing/2014/main" id="{D9052551-57E8-6943-BA99-E0B150378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0475" y="4681538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6" name="Rectangle 19">
            <a:extLst>
              <a:ext uri="{FF2B5EF4-FFF2-40B4-BE49-F238E27FC236}">
                <a16:creationId xmlns:a16="http://schemas.microsoft.com/office/drawing/2014/main" id="{6ED7769D-2424-8543-B71C-E178F743F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413" y="5075238"/>
            <a:ext cx="172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(8 bits)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45067" name="Line 20">
            <a:extLst>
              <a:ext uri="{FF2B5EF4-FFF2-40B4-BE49-F238E27FC236}">
                <a16:creationId xmlns:a16="http://schemas.microsoft.com/office/drawing/2014/main" id="{54D1F70F-C826-CA43-9A28-837B45B30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2538" y="5011738"/>
            <a:ext cx="18843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68" name="Text Box 21">
            <a:extLst>
              <a:ext uri="{FF2B5EF4-FFF2-40B4-BE49-F238E27FC236}">
                <a16:creationId xmlns:a16="http://schemas.microsoft.com/office/drawing/2014/main" id="{55F6EB7F-6B94-9F4D-9AC9-039A22036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45069" name="Text Box 22">
            <a:extLst>
              <a:ext uri="{FF2B5EF4-FFF2-40B4-BE49-F238E27FC236}">
                <a16:creationId xmlns:a16="http://schemas.microsoft.com/office/drawing/2014/main" id="{F2FA0D57-9E6E-194C-A737-278D1EAB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59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45070" name="Text Box 23">
            <a:extLst>
              <a:ext uri="{FF2B5EF4-FFF2-40B4-BE49-F238E27FC236}">
                <a16:creationId xmlns:a16="http://schemas.microsoft.com/office/drawing/2014/main" id="{E6D088B3-36A6-8F4B-8D09-ACA3136F9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2590800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45071" name="Text Box 24">
            <a:extLst>
              <a:ext uri="{FF2B5EF4-FFF2-40B4-BE49-F238E27FC236}">
                <a16:creationId xmlns:a16="http://schemas.microsoft.com/office/drawing/2014/main" id="{75252713-8251-F147-99A5-1B115920B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275" y="2590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45072" name="Line 25">
            <a:extLst>
              <a:ext uri="{FF2B5EF4-FFF2-40B4-BE49-F238E27FC236}">
                <a16:creationId xmlns:a16="http://schemas.microsoft.com/office/drawing/2014/main" id="{B2F34621-8769-B248-9117-57FD5541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063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3" name="Line 26">
            <a:extLst>
              <a:ext uri="{FF2B5EF4-FFF2-40B4-BE49-F238E27FC236}">
                <a16:creationId xmlns:a16="http://schemas.microsoft.com/office/drawing/2014/main" id="{FBF6F689-9061-884B-BD60-232D632FFB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4" name="Line 27">
            <a:extLst>
              <a:ext uri="{FF2B5EF4-FFF2-40B4-BE49-F238E27FC236}">
                <a16:creationId xmlns:a16="http://schemas.microsoft.com/office/drawing/2014/main" id="{4D0E1202-F46C-2F40-BDB1-15ACFDA01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075" name="Line 28">
            <a:extLst>
              <a:ext uri="{FF2B5EF4-FFF2-40B4-BE49-F238E27FC236}">
                <a16:creationId xmlns:a16="http://schemas.microsoft.com/office/drawing/2014/main" id="{B723E038-A469-BC41-BB4D-87D2AE33FB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048000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1944E-6C1D-FDF9-940C-DED021B72FFF}"/>
              </a:ext>
            </a:extLst>
          </p:cNvPr>
          <p:cNvSpPr txBox="1"/>
          <p:nvPr/>
        </p:nvSpPr>
        <p:spPr>
          <a:xfrm>
            <a:off x="3334472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N bits)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9A8FF-F684-CE87-CA36-8AB2604555EE}"/>
              </a:ext>
            </a:extLst>
          </p:cNvPr>
          <p:cNvSpPr txBox="1"/>
          <p:nvPr/>
        </p:nvSpPr>
        <p:spPr>
          <a:xfrm>
            <a:off x="7050089" y="5141397"/>
            <a:ext cx="11914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7030A0"/>
                </a:solidFill>
              </a:rPr>
              <a:t>32-N bits)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F1D11-38E8-D8D7-BF98-D5AFFFC0D9A5}"/>
              </a:ext>
            </a:extLst>
          </p:cNvPr>
          <p:cNvSpPr txBox="1"/>
          <p:nvPr/>
        </p:nvSpPr>
        <p:spPr>
          <a:xfrm>
            <a:off x="-41081" y="5653088"/>
            <a:ext cx="91721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N = ?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AF3896B-5628-1B3C-53AF-3F95CB8F2A62}"/>
              </a:ext>
            </a:extLst>
          </p:cNvPr>
          <p:cNvSpPr txBox="1">
            <a:spLocks noChangeArrowheads="1"/>
          </p:cNvSpPr>
          <p:nvPr/>
        </p:nvSpPr>
        <p:spPr>
          <a:xfrm>
            <a:off x="307477" y="57407"/>
            <a:ext cx="8833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Hierarchical Addressing: IP Prefixes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293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FA20AEE-C148-107A-0FFD-A408BAC7719F}"/>
              </a:ext>
            </a:extLst>
          </p:cNvPr>
          <p:cNvSpPr/>
          <p:nvPr/>
        </p:nvSpPr>
        <p:spPr>
          <a:xfrm>
            <a:off x="5692278" y="2427107"/>
            <a:ext cx="2510390" cy="15927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94E789-E7FF-6AD8-D46E-CC7BCE2C4E44}"/>
              </a:ext>
            </a:extLst>
          </p:cNvPr>
          <p:cNvSpPr/>
          <p:nvPr/>
        </p:nvSpPr>
        <p:spPr>
          <a:xfrm>
            <a:off x="55414" y="1870364"/>
            <a:ext cx="4447309" cy="25651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1" name="Rectangle 2">
            <a:extLst>
              <a:ext uri="{FF2B5EF4-FFF2-40B4-BE49-F238E27FC236}">
                <a16:creationId xmlns:a16="http://schemas.microsoft.com/office/drawing/2014/main" id="{5567FAFF-13F9-7E48-819E-C91ECCBC7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“Classes” of networks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F9B8141D-5639-8542-91D8-094316715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49363"/>
            <a:ext cx="8763000" cy="49069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sizes of networks can be different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B817D17C-0D21-734E-BF18-906EFD5D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4464C8-BA41-2A41-83D0-748F8975860D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4" name="Line 45">
            <a:extLst>
              <a:ext uri="{FF2B5EF4-FFF2-40B4-BE49-F238E27FC236}">
                <a16:creationId xmlns:a16="http://schemas.microsoft.com/office/drawing/2014/main" id="{5A2605EE-690D-E143-B252-B2CC65DE2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5" name="Line 46">
            <a:extLst>
              <a:ext uri="{FF2B5EF4-FFF2-40B4-BE49-F238E27FC236}">
                <a16:creationId xmlns:a16="http://schemas.microsoft.com/office/drawing/2014/main" id="{6185BC74-6719-9D4B-BB30-61678187A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6" name="Line 47">
            <a:extLst>
              <a:ext uri="{FF2B5EF4-FFF2-40B4-BE49-F238E27FC236}">
                <a16:creationId xmlns:a16="http://schemas.microsoft.com/office/drawing/2014/main" id="{5A06CCA2-3637-B148-AA5A-BCE5A4537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7" name="Line 48">
            <a:extLst>
              <a:ext uri="{FF2B5EF4-FFF2-40B4-BE49-F238E27FC236}">
                <a16:creationId xmlns:a16="http://schemas.microsoft.com/office/drawing/2014/main" id="{F4354652-3A77-4949-ADA3-45CA114EB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08" name="Rectangle 49">
            <a:extLst>
              <a:ext uri="{FF2B5EF4-FFF2-40B4-BE49-F238E27FC236}">
                <a16:creationId xmlns:a16="http://schemas.microsoft.com/office/drawing/2014/main" id="{83403939-24EC-A44D-BA87-944D991E0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09" name="Rectangle 50">
            <a:extLst>
              <a:ext uri="{FF2B5EF4-FFF2-40B4-BE49-F238E27FC236}">
                <a16:creationId xmlns:a16="http://schemas.microsoft.com/office/drawing/2014/main" id="{E4E2BF54-8684-4543-BCCF-99EAD8F9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0" name="Rectangle 51">
            <a:extLst>
              <a:ext uri="{FF2B5EF4-FFF2-40B4-BE49-F238E27FC236}">
                <a16:creationId xmlns:a16="http://schemas.microsoft.com/office/drawing/2014/main" id="{8BE76DA0-5318-A348-AB09-B43083BD1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1" name="Text Box 52">
            <a:extLst>
              <a:ext uri="{FF2B5EF4-FFF2-40B4-BE49-F238E27FC236}">
                <a16:creationId xmlns:a16="http://schemas.microsoft.com/office/drawing/2014/main" id="{62CE30FE-F7B3-A640-97B7-5A1D0DD3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992563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51212" name="Text Box 53">
            <a:extLst>
              <a:ext uri="{FF2B5EF4-FFF2-40B4-BE49-F238E27FC236}">
                <a16:creationId xmlns:a16="http://schemas.microsoft.com/office/drawing/2014/main" id="{894F4E98-AA30-1B41-BB20-AB93D6FEE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29247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51213" name="Line 54">
            <a:extLst>
              <a:ext uri="{FF2B5EF4-FFF2-40B4-BE49-F238E27FC236}">
                <a16:creationId xmlns:a16="http://schemas.microsoft.com/office/drawing/2014/main" id="{E6684287-71A0-9442-94E6-D80A008A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397827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4" name="Line 55">
            <a:extLst>
              <a:ext uri="{FF2B5EF4-FFF2-40B4-BE49-F238E27FC236}">
                <a16:creationId xmlns:a16="http://schemas.microsoft.com/office/drawing/2014/main" id="{B6E9045B-9269-EC4F-8ACC-7D03ECC60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6532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5" name="Line 56">
            <a:extLst>
              <a:ext uri="{FF2B5EF4-FFF2-40B4-BE49-F238E27FC236}">
                <a16:creationId xmlns:a16="http://schemas.microsoft.com/office/drawing/2014/main" id="{3F9575D5-F012-8947-A800-E49DCF10E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932" y="36734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17" name="Rectangle 58">
            <a:extLst>
              <a:ext uri="{FF2B5EF4-FFF2-40B4-BE49-F238E27FC236}">
                <a16:creationId xmlns:a16="http://schemas.microsoft.com/office/drawing/2014/main" id="{080F21A7-EE1E-9949-A420-0B0A9E1DE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8557" y="338772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18" name="Rectangle 59">
            <a:extLst>
              <a:ext uri="{FF2B5EF4-FFF2-40B4-BE49-F238E27FC236}">
                <a16:creationId xmlns:a16="http://schemas.microsoft.com/office/drawing/2014/main" id="{5DB39D71-256D-5A40-9130-33789A26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3907" y="336867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51220" name="Text Box 61">
            <a:extLst>
              <a:ext uri="{FF2B5EF4-FFF2-40B4-BE49-F238E27FC236}">
                <a16:creationId xmlns:a16="http://schemas.microsoft.com/office/drawing/2014/main" id="{89E15CF6-410B-FF47-842D-623CD75F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50" y="3978275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51222" name="AutoShape 63">
            <a:extLst>
              <a:ext uri="{FF2B5EF4-FFF2-40B4-BE49-F238E27FC236}">
                <a16:creationId xmlns:a16="http://schemas.microsoft.com/office/drawing/2014/main" id="{128A1EFF-2265-8945-AF79-4482D039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3" name="AutoShape 64">
            <a:extLst>
              <a:ext uri="{FF2B5EF4-FFF2-40B4-BE49-F238E27FC236}">
                <a16:creationId xmlns:a16="http://schemas.microsoft.com/office/drawing/2014/main" id="{1780C501-EA05-2D48-AD45-070EDD228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4" name="Line 65">
            <a:extLst>
              <a:ext uri="{FF2B5EF4-FFF2-40B4-BE49-F238E27FC236}">
                <a16:creationId xmlns:a16="http://schemas.microsoft.com/office/drawing/2014/main" id="{4CE25439-3B86-9F42-98B4-CF55DAD36F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5" name="AutoShape 66">
            <a:extLst>
              <a:ext uri="{FF2B5EF4-FFF2-40B4-BE49-F238E27FC236}">
                <a16:creationId xmlns:a16="http://schemas.microsoft.com/office/drawing/2014/main" id="{F9309857-BCAC-EB46-9A9A-5B53A492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28307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51226" name="Line 67">
            <a:extLst>
              <a:ext uri="{FF2B5EF4-FFF2-40B4-BE49-F238E27FC236}">
                <a16:creationId xmlns:a16="http://schemas.microsoft.com/office/drawing/2014/main" id="{BEC2B2B8-C3DE-C340-8FF0-67933031C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39782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7" name="Line 68">
            <a:extLst>
              <a:ext uri="{FF2B5EF4-FFF2-40B4-BE49-F238E27FC236}">
                <a16:creationId xmlns:a16="http://schemas.microsoft.com/office/drawing/2014/main" id="{62C758AA-B015-5A4B-9AEC-908B0C384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8" name="Line 69">
            <a:extLst>
              <a:ext uri="{FF2B5EF4-FFF2-40B4-BE49-F238E27FC236}">
                <a16:creationId xmlns:a16="http://schemas.microsoft.com/office/drawing/2014/main" id="{7B863046-9144-1543-9080-0D5F4EDD0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43547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29" name="Text Box 70">
            <a:extLst>
              <a:ext uri="{FF2B5EF4-FFF2-40B4-BE49-F238E27FC236}">
                <a16:creationId xmlns:a16="http://schemas.microsoft.com/office/drawing/2014/main" id="{764F9521-019F-274C-B6D2-32A31EA22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43547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0" name="Text Box 71">
            <a:extLst>
              <a:ext uri="{FF2B5EF4-FFF2-40B4-BE49-F238E27FC236}">
                <a16:creationId xmlns:a16="http://schemas.microsoft.com/office/drawing/2014/main" id="{F36D184F-6630-F649-9269-AD0228C9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43547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51231" name="Text Box 72">
            <a:extLst>
              <a:ext uri="{FF2B5EF4-FFF2-40B4-BE49-F238E27FC236}">
                <a16:creationId xmlns:a16="http://schemas.microsoft.com/office/drawing/2014/main" id="{213A0E68-C230-8A45-9616-6F5F632BD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1.2.3.4</a:t>
            </a:r>
          </a:p>
        </p:txBody>
      </p:sp>
      <p:sp>
        <p:nvSpPr>
          <p:cNvPr id="51232" name="Text Box 73">
            <a:extLst>
              <a:ext uri="{FF2B5EF4-FFF2-40B4-BE49-F238E27FC236}">
                <a16:creationId xmlns:a16="http://schemas.microsoft.com/office/drawing/2014/main" id="{C4263231-F716-B446-821F-83981F293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1.2.3.7</a:t>
            </a:r>
          </a:p>
        </p:txBody>
      </p:sp>
      <p:sp>
        <p:nvSpPr>
          <p:cNvPr id="51233" name="Text Box 74">
            <a:extLst>
              <a:ext uri="{FF2B5EF4-FFF2-40B4-BE49-F238E27FC236}">
                <a16:creationId xmlns:a16="http://schemas.microsoft.com/office/drawing/2014/main" id="{DE32F312-2165-1841-A00E-380E563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2967038"/>
            <a:ext cx="141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1.2.3.156</a:t>
            </a:r>
          </a:p>
        </p:txBody>
      </p:sp>
      <p:sp>
        <p:nvSpPr>
          <p:cNvPr id="51234" name="Text Box 75">
            <a:extLst>
              <a:ext uri="{FF2B5EF4-FFF2-40B4-BE49-F238E27FC236}">
                <a16:creationId xmlns:a16="http://schemas.microsoft.com/office/drawing/2014/main" id="{AA0C4107-4E63-8E44-B6B9-46AC70D5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745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5.6.7.8</a:t>
            </a:r>
          </a:p>
        </p:txBody>
      </p:sp>
      <p:sp>
        <p:nvSpPr>
          <p:cNvPr id="51235" name="Text Box 76">
            <a:extLst>
              <a:ext uri="{FF2B5EF4-FFF2-40B4-BE49-F238E27FC236}">
                <a16:creationId xmlns:a16="http://schemas.microsoft.com/office/drawing/2014/main" id="{3496F141-DEF4-5644-903F-288333BB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539" y="2967038"/>
            <a:ext cx="1139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5.6.7.9</a:t>
            </a:r>
          </a:p>
        </p:txBody>
      </p:sp>
      <p:sp>
        <p:nvSpPr>
          <p:cNvPr id="51237" name="Text Box 78">
            <a:extLst>
              <a:ext uri="{FF2B5EF4-FFF2-40B4-BE49-F238E27FC236}">
                <a16:creationId xmlns:a16="http://schemas.microsoft.com/office/drawing/2014/main" id="{C8D43D64-89D4-1D41-9634-C3BD5AE8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983163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1.2.3.0/24</a:t>
            </a:r>
          </a:p>
        </p:txBody>
      </p:sp>
      <p:sp>
        <p:nvSpPr>
          <p:cNvPr id="51238" name="Text Box 79">
            <a:extLst>
              <a:ext uri="{FF2B5EF4-FFF2-40B4-BE49-F238E27FC236}">
                <a16:creationId xmlns:a16="http://schemas.microsoft.com/office/drawing/2014/main" id="{FC7F4415-6C71-9B4E-99A0-267955D8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3763" y="536733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t>5.6.7.0/24</a:t>
            </a:r>
          </a:p>
        </p:txBody>
      </p:sp>
      <p:sp>
        <p:nvSpPr>
          <p:cNvPr id="51239" name="AutoShape 80">
            <a:extLst>
              <a:ext uri="{FF2B5EF4-FFF2-40B4-BE49-F238E27FC236}">
                <a16:creationId xmlns:a16="http://schemas.microsoft.com/office/drawing/2014/main" id="{F8500331-7273-734E-AA86-CE2609A3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150" y="5389563"/>
            <a:ext cx="728663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0" name="AutoShape 81">
            <a:extLst>
              <a:ext uri="{FF2B5EF4-FFF2-40B4-BE49-F238E27FC236}">
                <a16:creationId xmlns:a16="http://schemas.microsoft.com/office/drawing/2014/main" id="{AB9450F8-1F63-9B4B-9762-50BD29BB400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35563" y="5043488"/>
            <a:ext cx="728662" cy="230187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1" name="Rectangle 82">
            <a:extLst>
              <a:ext uri="{FF2B5EF4-FFF2-40B4-BE49-F238E27FC236}">
                <a16:creationId xmlns:a16="http://schemas.microsoft.com/office/drawing/2014/main" id="{7E0C2A62-7997-9B41-97D6-AB2D359FD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4927600"/>
            <a:ext cx="2573337" cy="80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2" name="Line 83">
            <a:extLst>
              <a:ext uri="{FF2B5EF4-FFF2-40B4-BE49-F238E27FC236}">
                <a16:creationId xmlns:a16="http://schemas.microsoft.com/office/drawing/2014/main" id="{20A4CE03-FDDC-B049-A518-1F8B063B7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4927600"/>
            <a:ext cx="0" cy="808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3" name="Line 84">
            <a:extLst>
              <a:ext uri="{FF2B5EF4-FFF2-40B4-BE49-F238E27FC236}">
                <a16:creationId xmlns:a16="http://schemas.microsoft.com/office/drawing/2014/main" id="{FC97D37F-6AA4-994E-A97B-2B555E8D6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463" y="5349875"/>
            <a:ext cx="25733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4" name="Text Box 85">
            <a:extLst>
              <a:ext uri="{FF2B5EF4-FFF2-40B4-BE49-F238E27FC236}">
                <a16:creationId xmlns:a16="http://schemas.microsoft.com/office/drawing/2014/main" id="{95951BE0-D093-C845-9BAE-25480A8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5810250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forwarding table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E5B2A2-9A69-6756-D8E5-89E5A35F2476}"/>
              </a:ext>
            </a:extLst>
          </p:cNvPr>
          <p:cNvGrpSpPr/>
          <p:nvPr/>
        </p:nvGrpSpPr>
        <p:grpSpPr>
          <a:xfrm>
            <a:off x="103908" y="4017818"/>
            <a:ext cx="3161580" cy="1572633"/>
            <a:chOff x="103908" y="4017818"/>
            <a:chExt cx="3161580" cy="157263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DB4389-F113-997D-DE6D-3C52CD60A934}"/>
                </a:ext>
              </a:extLst>
            </p:cNvPr>
            <p:cNvSpPr txBox="1"/>
            <p:nvPr/>
          </p:nvSpPr>
          <p:spPr>
            <a:xfrm>
              <a:off x="103908" y="4882565"/>
              <a:ext cx="3161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Large networks (many hosts)</a:t>
              </a:r>
            </a:p>
            <a:p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Fewer such networks exist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A74B256-AE0D-3AAF-31DE-DB0ABF8EF673}"/>
                </a:ext>
              </a:extLst>
            </p:cNvPr>
            <p:cNvSpPr/>
            <p:nvPr/>
          </p:nvSpPr>
          <p:spPr>
            <a:xfrm>
              <a:off x="193964" y="4017818"/>
              <a:ext cx="249381" cy="900546"/>
            </a:xfrm>
            <a:custGeom>
              <a:avLst/>
              <a:gdLst>
                <a:gd name="connsiteX0" fmla="*/ 249381 w 249381"/>
                <a:gd name="connsiteY0" fmla="*/ 900546 h 900546"/>
                <a:gd name="connsiteX1" fmla="*/ 0 w 249381"/>
                <a:gd name="connsiteY1" fmla="*/ 374073 h 900546"/>
                <a:gd name="connsiteX2" fmla="*/ 249381 w 249381"/>
                <a:gd name="connsiteY2" fmla="*/ 0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381" h="900546">
                  <a:moveTo>
                    <a:pt x="249381" y="900546"/>
                  </a:moveTo>
                  <a:cubicBezTo>
                    <a:pt x="124690" y="712355"/>
                    <a:pt x="0" y="524164"/>
                    <a:pt x="0" y="374073"/>
                  </a:cubicBezTo>
                  <a:cubicBezTo>
                    <a:pt x="0" y="223982"/>
                    <a:pt x="124690" y="111991"/>
                    <a:pt x="249381" y="0"/>
                  </a:cubicBezTo>
                </a:path>
              </a:pathLst>
            </a:custGeom>
            <a:noFill/>
            <a:ln w="31750"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8B4FCF-B2D9-C26B-F5B2-7EA4B9DC2614}"/>
              </a:ext>
            </a:extLst>
          </p:cNvPr>
          <p:cNvGrpSpPr/>
          <p:nvPr/>
        </p:nvGrpSpPr>
        <p:grpSpPr>
          <a:xfrm>
            <a:off x="6063524" y="3852357"/>
            <a:ext cx="3301279" cy="1623513"/>
            <a:chOff x="6063524" y="3852357"/>
            <a:chExt cx="3301279" cy="16235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B7F9F6-0937-0F23-62DB-5F92C757EC21}"/>
                </a:ext>
              </a:extLst>
            </p:cNvPr>
            <p:cNvSpPr txBox="1"/>
            <p:nvPr/>
          </p:nvSpPr>
          <p:spPr>
            <a:xfrm>
              <a:off x="6063524" y="4767984"/>
              <a:ext cx="33012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Small networks (fewer hosts)</a:t>
              </a:r>
            </a:p>
            <a:p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</a:rPr>
                <a:t>Many such networks exist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32F9B5-737E-C978-5945-B5451953E1EE}"/>
                </a:ext>
              </a:extLst>
            </p:cNvPr>
            <p:cNvSpPr/>
            <p:nvPr/>
          </p:nvSpPr>
          <p:spPr>
            <a:xfrm flipH="1">
              <a:off x="7798960" y="3852357"/>
              <a:ext cx="249381" cy="900546"/>
            </a:xfrm>
            <a:custGeom>
              <a:avLst/>
              <a:gdLst>
                <a:gd name="connsiteX0" fmla="*/ 249381 w 249381"/>
                <a:gd name="connsiteY0" fmla="*/ 900546 h 900546"/>
                <a:gd name="connsiteX1" fmla="*/ 0 w 249381"/>
                <a:gd name="connsiteY1" fmla="*/ 374073 h 900546"/>
                <a:gd name="connsiteX2" fmla="*/ 249381 w 249381"/>
                <a:gd name="connsiteY2" fmla="*/ 0 h 90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381" h="900546">
                  <a:moveTo>
                    <a:pt x="249381" y="900546"/>
                  </a:moveTo>
                  <a:cubicBezTo>
                    <a:pt x="124690" y="712355"/>
                    <a:pt x="0" y="524164"/>
                    <a:pt x="0" y="374073"/>
                  </a:cubicBezTo>
                  <a:cubicBezTo>
                    <a:pt x="0" y="223982"/>
                    <a:pt x="124690" y="111991"/>
                    <a:pt x="249381" y="0"/>
                  </a:cubicBezTo>
                </a:path>
              </a:pathLst>
            </a:custGeom>
            <a:noFill/>
            <a:ln w="31750">
              <a:solidFill>
                <a:schemeClr val="accent2">
                  <a:lumMod val="75000"/>
                </a:schemeClr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46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Class-full addressing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567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D574C-7BB0-A924-5B2B-5B077A33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AC3B7-B0E2-8F09-1CBA-2B64B60DACEB}"/>
              </a:ext>
            </a:extLst>
          </p:cNvPr>
          <p:cNvSpPr txBox="1"/>
          <p:nvPr/>
        </p:nvSpPr>
        <p:spPr>
          <a:xfrm>
            <a:off x="138545" y="6538912"/>
            <a:ext cx="5695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Picture courtesy: https://</a:t>
            </a:r>
            <a:r>
              <a:rPr lang="en-US" sz="1200" dirty="0" err="1"/>
              <a:t>www.geeksforgeeks.org</a:t>
            </a:r>
            <a:r>
              <a:rPr lang="en-US" sz="1200" dirty="0"/>
              <a:t>/introduction-of-classful-</a:t>
            </a:r>
            <a:r>
              <a:rPr lang="en-US" sz="1200" dirty="0" err="1"/>
              <a:t>ip</a:t>
            </a:r>
            <a:r>
              <a:rPr lang="en-US" sz="1200" dirty="0"/>
              <a:t>-addressing/</a:t>
            </a:r>
          </a:p>
        </p:txBody>
      </p:sp>
      <p:pic>
        <p:nvPicPr>
          <p:cNvPr id="1028" name="Picture 4" descr="Introduction of Classful IP Addressing - GeeksforGeeks">
            <a:extLst>
              <a:ext uri="{FF2B5EF4-FFF2-40B4-BE49-F238E27FC236}">
                <a16:creationId xmlns:a16="http://schemas.microsoft.com/office/drawing/2014/main" id="{BBADDAC4-3D6B-231F-2500-15F211CB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64228"/>
            <a:ext cx="8255000" cy="4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598695-84EC-4226-539A-D6B78327BB0F}"/>
              </a:ext>
            </a:extLst>
          </p:cNvPr>
          <p:cNvSpPr txBox="1"/>
          <p:nvPr/>
        </p:nvSpPr>
        <p:spPr>
          <a:xfrm>
            <a:off x="296834" y="5771575"/>
            <a:ext cx="8847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How can you tell network class from the IP address?</a:t>
            </a:r>
          </a:p>
        </p:txBody>
      </p:sp>
    </p:spTree>
    <p:extLst>
      <p:ext uri="{BB962C8B-B14F-4D97-AF65-F5344CB8AC3E}">
        <p14:creationId xmlns:p14="http://schemas.microsoft.com/office/powerpoint/2010/main" val="2015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D574C-7BB0-A924-5B2B-5B077A33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97082-74DA-3F42-B9EE-B09F2F8D7DCB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026" name="Picture 2" descr="Classful addressing - ICTShore.com">
            <a:extLst>
              <a:ext uri="{FF2B5EF4-FFF2-40B4-BE49-F238E27FC236}">
                <a16:creationId xmlns:a16="http://schemas.microsoft.com/office/drawing/2014/main" id="{1EF72609-0F46-1274-EB60-D0AA9D533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AC3B7-B0E2-8F09-1CBA-2B64B60DACEB}"/>
              </a:ext>
            </a:extLst>
          </p:cNvPr>
          <p:cNvSpPr txBox="1"/>
          <p:nvPr/>
        </p:nvSpPr>
        <p:spPr>
          <a:xfrm>
            <a:off x="138545" y="6538912"/>
            <a:ext cx="8649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Picture courtesy: https://</a:t>
            </a:r>
            <a:r>
              <a:rPr lang="en-US" sz="1200" dirty="0" err="1"/>
              <a:t>www.ictshore.com</a:t>
            </a:r>
            <a:r>
              <a:rPr lang="en-US" sz="1200" dirty="0"/>
              <a:t>/free-</a:t>
            </a:r>
            <a:r>
              <a:rPr lang="en-US" sz="1200" dirty="0" err="1"/>
              <a:t>ccna</a:t>
            </a:r>
            <a:r>
              <a:rPr lang="en-US" sz="1200" dirty="0"/>
              <a:t>-course/network-layer-ipv4-addressing/attachment/1013-05-classful_addressing/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F87AA-1881-B582-3929-4A009FF8DEEF}"/>
              </a:ext>
            </a:extLst>
          </p:cNvPr>
          <p:cNvSpPr txBox="1"/>
          <p:nvPr/>
        </p:nvSpPr>
        <p:spPr>
          <a:xfrm>
            <a:off x="-1" y="560019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What percentage of addresses and allocated to each class?</a:t>
            </a:r>
          </a:p>
        </p:txBody>
      </p:sp>
    </p:spTree>
    <p:extLst>
      <p:ext uri="{BB962C8B-B14F-4D97-AF65-F5344CB8AC3E}">
        <p14:creationId xmlns:p14="http://schemas.microsoft.com/office/powerpoint/2010/main" val="14941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472D92-E7B9-23E2-292F-5FD837CB910C}"/>
              </a:ext>
            </a:extLst>
          </p:cNvPr>
          <p:cNvSpPr txBox="1"/>
          <p:nvPr/>
        </p:nvSpPr>
        <p:spPr>
          <a:xfrm>
            <a:off x="393700" y="3327400"/>
            <a:ext cx="449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Fragmentation of fragmentation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4816BB-2417-1282-E83D-52A5FF54BD9B}"/>
              </a:ext>
            </a:extLst>
          </p:cNvPr>
          <p:cNvSpPr txBox="1"/>
          <p:nvPr/>
        </p:nvSpPr>
        <p:spPr>
          <a:xfrm>
            <a:off x="393700" y="1892300"/>
            <a:ext cx="333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The packet “Identifier”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1C761-9DF7-F95C-AF32-6F0249098EAF}"/>
              </a:ext>
            </a:extLst>
          </p:cNvPr>
          <p:cNvSpPr txBox="1"/>
          <p:nvPr/>
        </p:nvSpPr>
        <p:spPr>
          <a:xfrm>
            <a:off x="393700" y="3962400"/>
            <a:ext cx="668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4. Assembly of mixed fragmentation of different size</a:t>
            </a:r>
          </a:p>
          <a:p>
            <a:r>
              <a:rPr lang="en-US" sz="2400" dirty="0"/>
              <a:t>    (possibly from different paths)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65A1B6-8EF5-1048-ADFD-423B648599F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7000"/>
            <a:ext cx="9144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 IP Fragmentation-Reassembly: Q&amp;A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891DB-8E3D-CE6C-6EF1-CA6D15B3767B}"/>
              </a:ext>
            </a:extLst>
          </p:cNvPr>
          <p:cNvSpPr txBox="1"/>
          <p:nvPr/>
        </p:nvSpPr>
        <p:spPr>
          <a:xfrm>
            <a:off x="393700" y="2413149"/>
            <a:ext cx="841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Does fragmentation and reassembly set a new limit on the total</a:t>
            </a:r>
          </a:p>
          <a:p>
            <a:r>
              <a:rPr lang="en-US" sz="2400" dirty="0"/>
              <a:t>packet size? Is it consistent with “packet length” header field?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58DEB-B3C4-E245-281D-25ED2F33040F}"/>
              </a:ext>
            </a:extLst>
          </p:cNvPr>
          <p:cNvSpPr txBox="1"/>
          <p:nvPr/>
        </p:nvSpPr>
        <p:spPr>
          <a:xfrm>
            <a:off x="393700" y="5829300"/>
            <a:ext cx="714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RFC 791, page 24: https://</a:t>
            </a:r>
            <a:r>
              <a:rPr lang="en-US" sz="2400" dirty="0" err="1">
                <a:solidFill>
                  <a:srgbClr val="FF0000"/>
                </a:solidFill>
              </a:rPr>
              <a:t>www.rfc-editor.org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rfc</a:t>
            </a:r>
            <a:r>
              <a:rPr lang="en-US" sz="2400" dirty="0">
                <a:solidFill>
                  <a:srgbClr val="FF0000"/>
                </a:solidFill>
              </a:rPr>
              <a:t>/rfc791</a:t>
            </a:r>
          </a:p>
        </p:txBody>
      </p:sp>
    </p:spTree>
    <p:extLst>
      <p:ext uri="{BB962C8B-B14F-4D97-AF65-F5344CB8AC3E}">
        <p14:creationId xmlns:p14="http://schemas.microsoft.com/office/powerpoint/2010/main" val="6465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477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1557648" y="667768"/>
            <a:ext cx="24991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1583406" y="719832"/>
            <a:ext cx="259277" cy="2948757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>
            <a:off x="2653048" y="719832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5E96388-A46E-B442-80D3-1E488429098B}"/>
              </a:ext>
            </a:extLst>
          </p:cNvPr>
          <p:cNvSpPr/>
          <p:nvPr/>
        </p:nvSpPr>
        <p:spPr>
          <a:xfrm>
            <a:off x="1583406" y="3720654"/>
            <a:ext cx="515850" cy="139226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28FF8A-3C17-134C-A5B0-5FBBEE4B47D0}"/>
              </a:ext>
            </a:extLst>
          </p:cNvPr>
          <p:cNvGrpSpPr/>
          <p:nvPr/>
        </p:nvGrpSpPr>
        <p:grpSpPr>
          <a:xfrm>
            <a:off x="2653048" y="3720653"/>
            <a:ext cx="4701108" cy="1392261"/>
            <a:chOff x="2653048" y="2276328"/>
            <a:chExt cx="4701108" cy="13922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3E992E-D3AD-6F47-BBF9-88C8948E7D0B}"/>
                </a:ext>
              </a:extLst>
            </p:cNvPr>
            <p:cNvSpPr txBox="1"/>
            <p:nvPr/>
          </p:nvSpPr>
          <p:spPr>
            <a:xfrm>
              <a:off x="2973696" y="2740338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B (1/4 of all possible addresses)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6E9C6DD4-5DB8-0447-912A-94BCF446DFF0}"/>
                </a:ext>
              </a:extLst>
            </p:cNvPr>
            <p:cNvSpPr/>
            <p:nvPr/>
          </p:nvSpPr>
          <p:spPr>
            <a:xfrm>
              <a:off x="2653048" y="2276328"/>
              <a:ext cx="320648" cy="1392261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24824-0EDE-E74B-8AAF-0D8CBF8FBB6F}"/>
              </a:ext>
            </a:extLst>
          </p:cNvPr>
          <p:cNvSpPr/>
          <p:nvPr/>
        </p:nvSpPr>
        <p:spPr>
          <a:xfrm>
            <a:off x="1569898" y="5146652"/>
            <a:ext cx="735419" cy="646113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4E284-F987-7944-A53D-77A7C2CC7676}"/>
              </a:ext>
            </a:extLst>
          </p:cNvPr>
          <p:cNvGrpSpPr/>
          <p:nvPr/>
        </p:nvGrpSpPr>
        <p:grpSpPr>
          <a:xfrm>
            <a:off x="2653048" y="5178822"/>
            <a:ext cx="4689427" cy="626716"/>
            <a:chOff x="2653048" y="3041873"/>
            <a:chExt cx="4689427" cy="6267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3F040B-59E7-254A-B2D6-FE0947E8865D}"/>
                </a:ext>
              </a:extLst>
            </p:cNvPr>
            <p:cNvSpPr txBox="1"/>
            <p:nvPr/>
          </p:nvSpPr>
          <p:spPr>
            <a:xfrm>
              <a:off x="2962015" y="3143495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C (1/8 of all possible addresses)</a:t>
              </a:r>
            </a:p>
          </p:txBody>
        </p: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1BE98EEC-7A35-7049-AC53-7747E48FC0A4}"/>
                </a:ext>
              </a:extLst>
            </p:cNvPr>
            <p:cNvSpPr/>
            <p:nvPr/>
          </p:nvSpPr>
          <p:spPr>
            <a:xfrm>
              <a:off x="2653048" y="3041873"/>
              <a:ext cx="320648" cy="62671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2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2B818E-4358-9443-8B7D-6385C47B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FE207-8B1E-D549-B25C-25910A1BC18F}"/>
              </a:ext>
            </a:extLst>
          </p:cNvPr>
          <p:cNvSpPr txBox="1"/>
          <p:nvPr/>
        </p:nvSpPr>
        <p:spPr>
          <a:xfrm>
            <a:off x="5490655" y="911059"/>
            <a:ext cx="24991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0111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BC4249C-5FDA-724D-9D05-A2C2CE09CAE0}"/>
              </a:ext>
            </a:extLst>
          </p:cNvPr>
          <p:cNvSpPr txBox="1">
            <a:spLocks noChangeArrowheads="1"/>
          </p:cNvSpPr>
          <p:nvPr/>
        </p:nvSpPr>
        <p:spPr>
          <a:xfrm>
            <a:off x="136175" y="73719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Let’s assume we have 4-bit address (instead of 32 bit)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70E79-B7CF-9B43-A9F2-613E5B6860EF}"/>
              </a:ext>
            </a:extLst>
          </p:cNvPr>
          <p:cNvSpPr/>
          <p:nvPr/>
        </p:nvSpPr>
        <p:spPr>
          <a:xfrm>
            <a:off x="5504538" y="957774"/>
            <a:ext cx="259277" cy="294875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BC37BC-0D0A-D14E-A32F-BA5C00392F28}"/>
              </a:ext>
            </a:extLst>
          </p:cNvPr>
          <p:cNvGrpSpPr/>
          <p:nvPr/>
        </p:nvGrpSpPr>
        <p:grpSpPr>
          <a:xfrm flipH="1">
            <a:off x="321653" y="960175"/>
            <a:ext cx="4701108" cy="2948757"/>
            <a:chOff x="2653048" y="719832"/>
            <a:chExt cx="4701108" cy="29487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F50EE5-3BC1-E940-910F-CFFE0B46F686}"/>
                </a:ext>
              </a:extLst>
            </p:cNvPr>
            <p:cNvSpPr txBox="1"/>
            <p:nvPr/>
          </p:nvSpPr>
          <p:spPr>
            <a:xfrm>
              <a:off x="2973696" y="2012976"/>
              <a:ext cx="438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Class A (Half of all possible addresses)</a:t>
              </a:r>
            </a:p>
          </p:txBody>
        </p: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317BF2B-A60B-AA44-947A-5792C5DCD470}"/>
                </a:ext>
              </a:extLst>
            </p:cNvPr>
            <p:cNvSpPr/>
            <p:nvPr/>
          </p:nvSpPr>
          <p:spPr>
            <a:xfrm>
              <a:off x="2653048" y="719832"/>
              <a:ext cx="320648" cy="2948757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47053F-EF21-2341-AFB2-48C27CA8E3BA}"/>
              </a:ext>
            </a:extLst>
          </p:cNvPr>
          <p:cNvGrpSpPr/>
          <p:nvPr/>
        </p:nvGrpSpPr>
        <p:grpSpPr>
          <a:xfrm>
            <a:off x="321653" y="944328"/>
            <a:ext cx="5715322" cy="3988234"/>
            <a:chOff x="321653" y="944328"/>
            <a:chExt cx="5715322" cy="39882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3622F-C08B-E044-BA5A-A4AC7304B513}"/>
                </a:ext>
              </a:extLst>
            </p:cNvPr>
            <p:cNvSpPr/>
            <p:nvPr/>
          </p:nvSpPr>
          <p:spPr>
            <a:xfrm>
              <a:off x="5777698" y="944328"/>
              <a:ext cx="259277" cy="3204946"/>
            </a:xfrm>
            <a:prstGeom prst="rect">
              <a:avLst/>
            </a:prstGeom>
            <a:noFill/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A0CAD7-E9D8-1D46-82BD-952334CDBD7F}"/>
                </a:ext>
              </a:extLst>
            </p:cNvPr>
            <p:cNvSpPr txBox="1"/>
            <p:nvPr/>
          </p:nvSpPr>
          <p:spPr>
            <a:xfrm flipH="1">
              <a:off x="321653" y="4532452"/>
              <a:ext cx="5328170" cy="400110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1 bit for network part = 2 different networks</a:t>
              </a:r>
            </a:p>
          </p:txBody>
        </p: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323F3568-ACB8-6D4C-8258-4EFFD022F04F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V="1">
              <a:off x="5649823" y="4171409"/>
              <a:ext cx="273160" cy="561098"/>
            </a:xfrm>
            <a:prstGeom prst="curvedConnector2">
              <a:avLst/>
            </a:prstGeom>
            <a:ln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BC418A-CA4A-F64B-B8C0-A3EFD7CD7218}"/>
              </a:ext>
            </a:extLst>
          </p:cNvPr>
          <p:cNvGrpSpPr/>
          <p:nvPr/>
        </p:nvGrpSpPr>
        <p:grpSpPr>
          <a:xfrm>
            <a:off x="594813" y="2434107"/>
            <a:ext cx="5910056" cy="3272869"/>
            <a:chOff x="313625" y="2434107"/>
            <a:chExt cx="5910056" cy="327286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6B4CA47-5113-AE4C-8795-AB56134A3E0B}"/>
                </a:ext>
              </a:extLst>
            </p:cNvPr>
            <p:cNvSpPr/>
            <p:nvPr/>
          </p:nvSpPr>
          <p:spPr>
            <a:xfrm>
              <a:off x="5777698" y="2434107"/>
              <a:ext cx="445983" cy="1818200"/>
            </a:xfrm>
            <a:prstGeom prst="rect">
              <a:avLst/>
            </a:prstGeom>
            <a:noFill/>
            <a:ln w="2222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65B649-757E-0046-AD9E-3CA7F74429CE}"/>
                </a:ext>
              </a:extLst>
            </p:cNvPr>
            <p:cNvSpPr txBox="1"/>
            <p:nvPr/>
          </p:nvSpPr>
          <p:spPr>
            <a:xfrm flipH="1">
              <a:off x="313625" y="5306866"/>
              <a:ext cx="4895842" cy="40011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Say, 2 bits for host part = 4 hosts per network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1C819E2F-A8E1-534B-80CD-66856C42B8AE}"/>
                </a:ext>
              </a:extLst>
            </p:cNvPr>
            <p:cNvCxnSpPr>
              <a:cxnSpLocks/>
              <a:stCxn id="29" idx="1"/>
              <a:endCxn id="28" idx="2"/>
            </p:cNvCxnSpPr>
            <p:nvPr/>
          </p:nvCxnSpPr>
          <p:spPr>
            <a:xfrm flipV="1">
              <a:off x="5209467" y="4252307"/>
              <a:ext cx="791223" cy="1254614"/>
            </a:xfrm>
            <a:prstGeom prst="curvedConnector2">
              <a:avLst/>
            </a:prstGeom>
            <a:ln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11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D72B3AD-649D-3941-BE49-149AFAF75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Global Addresses</a:t>
            </a:r>
            <a:endParaRPr lang="en-AU" altLang="en-US" sz="3600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244D05-393E-B040-A6C1-26B3AA671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084521"/>
            <a:ext cx="7886700" cy="50924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Properties</a:t>
            </a:r>
          </a:p>
          <a:p>
            <a:pPr lvl="1"/>
            <a:r>
              <a:rPr lang="en-US" altLang="en-US" sz="2000" dirty="0"/>
              <a:t>globally unique</a:t>
            </a:r>
          </a:p>
          <a:p>
            <a:pPr lvl="1"/>
            <a:r>
              <a:rPr lang="en-US" altLang="en-US" sz="2000" dirty="0"/>
              <a:t>hierarchical: network + host</a:t>
            </a:r>
          </a:p>
          <a:p>
            <a:pPr lvl="1"/>
            <a:r>
              <a:rPr lang="en-US" altLang="en-US" sz="2000" dirty="0"/>
              <a:t>4 Billion IP address, half are A type, ¼ is B type, and 1/8 is C type</a:t>
            </a:r>
          </a:p>
          <a:p>
            <a:r>
              <a:rPr lang="en-US" altLang="en-US" sz="2400" dirty="0"/>
              <a:t>Format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2400" dirty="0"/>
              <a:t>Dot notation</a:t>
            </a:r>
          </a:p>
          <a:p>
            <a:pPr lvl="1"/>
            <a:r>
              <a:rPr lang="en-US" altLang="en-US" sz="2000" dirty="0"/>
              <a:t>10.3.2.4</a:t>
            </a:r>
          </a:p>
          <a:p>
            <a:pPr lvl="1"/>
            <a:r>
              <a:rPr lang="en-US" altLang="en-US" sz="2000" dirty="0"/>
              <a:t>128.96.33.81</a:t>
            </a:r>
          </a:p>
          <a:p>
            <a:pPr lvl="1"/>
            <a:r>
              <a:rPr lang="en-US" altLang="en-US" sz="2000" dirty="0"/>
              <a:t>192.12.69.77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5780" name="Picture 5" descr="f03-19-9780123850591 copy">
            <a:extLst>
              <a:ext uri="{FF2B5EF4-FFF2-40B4-BE49-F238E27FC236}">
                <a16:creationId xmlns:a16="http://schemas.microsoft.com/office/drawing/2014/main" id="{14E8D2D9-9466-794D-B0E7-3EF9210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474" y="2710120"/>
            <a:ext cx="3889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94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818DC3BF-0091-0D40-B2FC-32649510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1487A-6ECC-6245-BED8-147B1CE9269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D48A99D-A0B7-3D43-BAD6-6DE3BCC13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913" y="0"/>
            <a:ext cx="788670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Classful Addressing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245B73B-114F-9A4B-8002-5D2A86F9B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913" y="969366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the olden days, only fixed allocation sizes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A: 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Very 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/8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MIT has 18.0.0.0/8)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There can be 126 different class A networks (0 and 127 values are reserved) and (2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24</a:t>
            </a:r>
            <a:r>
              <a:rPr lang="en-US" altLang="en-US" sz="2000" dirty="0">
                <a:ea typeface="ＭＳ Ｐゴシック" panose="020B0600070205080204" pitchFamily="34" charset="-128"/>
              </a:rPr>
              <a:t>-2) different hosts (2 values are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B: 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Large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/16</a:t>
            </a:r>
            <a:r>
              <a:rPr lang="en-US" altLang="en-US" dirty="0">
                <a:ea typeface="ＭＳ Ｐゴシック" panose="020B0600070205080204" pitchFamily="34" charset="-128"/>
              </a:rPr>
              <a:t> blocks (</a:t>
            </a:r>
            <a:r>
              <a:rPr lang="en-US" altLang="en-US" dirty="0" err="1">
                <a:ea typeface="ＭＳ Ｐゴシック" panose="020B0600070205080204" pitchFamily="34" charset="-128"/>
              </a:rPr>
              <a:t>e.g</a:t>
            </a:r>
            <a:r>
              <a:rPr lang="en-US" altLang="en-US" dirty="0">
                <a:ea typeface="ＭＳ Ｐゴシック" panose="020B0600070205080204" pitchFamily="34" charset="-128"/>
              </a:rPr>
              <a:t>,. Princeton has 128.112.0.0/16)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Class C: 110*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Small </a:t>
            </a:r>
            <a:r>
              <a:rPr lang="en-US" altLang="en-US" dirty="0">
                <a:solidFill>
                  <a:srgbClr val="FF3300"/>
                </a:solidFill>
                <a:ea typeface="ＭＳ Ｐゴシック" panose="020B0600070205080204" pitchFamily="34" charset="-128"/>
              </a:rPr>
              <a:t>/24</a:t>
            </a:r>
            <a:r>
              <a:rPr lang="en-US" altLang="en-US" dirty="0">
                <a:ea typeface="ＭＳ Ｐゴシック" panose="020B0600070205080204" pitchFamily="34" charset="-128"/>
              </a:rPr>
              <a:t> blocks (e.g., AT&amp;T Labs has 192.20.225.0/24)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000" dirty="0">
                <a:ea typeface="ＭＳ Ｐゴシック" panose="020B0600070205080204" pitchFamily="34" charset="-128"/>
              </a:rPr>
              <a:t> different networks possible, 254 hosts (255 is reserved for broadcast and 0 is reserved)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D: 1110* for multicast groups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Class E: 11110* reserved for future use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This is why folks use dotted-quad notation!</a:t>
            </a:r>
          </a:p>
        </p:txBody>
      </p:sp>
    </p:spTree>
    <p:extLst>
      <p:ext uri="{BB962C8B-B14F-4D97-AF65-F5344CB8AC3E}">
        <p14:creationId xmlns:p14="http://schemas.microsoft.com/office/powerpoint/2010/main" val="2341544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191707A-159C-AE46-B5C3-0DC5505EE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E9C149F-C171-AA4F-8BA1-09BE175400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550" y="843479"/>
            <a:ext cx="7886700" cy="43513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400" dirty="0"/>
              <a:t>Strategy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every datagram contains destination's address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directly connected to destination network, then forward to host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if not directly connected to destination network, then forward to some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forwarding table maps network number into next hop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host has a </a:t>
            </a:r>
            <a:r>
              <a:rPr lang="en-US" altLang="en-US" dirty="0">
                <a:solidFill>
                  <a:srgbClr val="C00000"/>
                </a:solidFill>
              </a:rPr>
              <a:t>default router</a:t>
            </a:r>
          </a:p>
          <a:p>
            <a:pPr lvl="1">
              <a:lnSpc>
                <a:spcPct val="85000"/>
              </a:lnSpc>
            </a:pPr>
            <a:r>
              <a:rPr lang="en-US" altLang="en-US" sz="2000" dirty="0"/>
              <a:t>each router maintains a forwarding table</a:t>
            </a:r>
          </a:p>
          <a:p>
            <a:pPr>
              <a:lnSpc>
                <a:spcPct val="85000"/>
              </a:lnSpc>
            </a:pPr>
            <a:r>
              <a:rPr lang="en-US" altLang="en-US" sz="2400" dirty="0"/>
              <a:t>Example (router R2)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/>
          </a:p>
        </p:txBody>
      </p:sp>
      <p:pic>
        <p:nvPicPr>
          <p:cNvPr id="76804" name="Picture 7">
            <a:extLst>
              <a:ext uri="{FF2B5EF4-FFF2-40B4-BE49-F238E27FC236}">
                <a16:creationId xmlns:a16="http://schemas.microsoft.com/office/drawing/2014/main" id="{2A732A06-BACF-4740-A6C5-1158E752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4363761"/>
            <a:ext cx="3671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03-14-9780123850591 copy">
            <a:extLst>
              <a:ext uri="{FF2B5EF4-FFF2-40B4-BE49-F238E27FC236}">
                <a16:creationId xmlns:a16="http://schemas.microsoft.com/office/drawing/2014/main" id="{1D943DB1-318F-E347-AE28-667364A0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3875861"/>
            <a:ext cx="3510868" cy="298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74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CA961-64E4-B360-5D35-643320DF150A}"/>
              </a:ext>
            </a:extLst>
          </p:cNvPr>
          <p:cNvCxnSpPr>
            <a:cxnSpLocks/>
          </p:cNvCxnSpPr>
          <p:nvPr/>
        </p:nvCxnSpPr>
        <p:spPr>
          <a:xfrm>
            <a:off x="3808474" y="1210647"/>
            <a:ext cx="671059" cy="772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911DE-8A1E-32E5-6FD8-27C27900F07C}"/>
              </a:ext>
            </a:extLst>
          </p:cNvPr>
          <p:cNvCxnSpPr/>
          <p:nvPr/>
        </p:nvCxnSpPr>
        <p:spPr>
          <a:xfrm flipH="1">
            <a:off x="3042720" y="1191802"/>
            <a:ext cx="532687" cy="71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pic>
        <p:nvPicPr>
          <p:cNvPr id="1026" name="Picture 2" descr="Router | Cisco Network Topology Icons 3015">
            <a:extLst>
              <a:ext uri="{FF2B5EF4-FFF2-40B4-BE49-F238E27FC236}">
                <a16:creationId xmlns:a16="http://schemas.microsoft.com/office/drawing/2014/main" id="{D6095067-5B13-4AB7-862C-B0486DE5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07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| Cisco Network Topology Icons 3015">
            <a:extLst>
              <a:ext uri="{FF2B5EF4-FFF2-40B4-BE49-F238E27FC236}">
                <a16:creationId xmlns:a16="http://schemas.microsoft.com/office/drawing/2014/main" id="{0A04AB41-9918-6F89-6C37-E202CF7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24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uter | Cisco Network Topology Icons 3015">
            <a:extLst>
              <a:ext uri="{FF2B5EF4-FFF2-40B4-BE49-F238E27FC236}">
                <a16:creationId xmlns:a16="http://schemas.microsoft.com/office/drawing/2014/main" id="{3FB0D9CB-4598-C5B0-5958-BFC371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990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 - Free networking icons">
            <a:extLst>
              <a:ext uri="{FF2B5EF4-FFF2-40B4-BE49-F238E27FC236}">
                <a16:creationId xmlns:a16="http://schemas.microsoft.com/office/drawing/2014/main" id="{94FE12AB-182F-57E4-A15D-561D0323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6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n - Free networking icons">
            <a:extLst>
              <a:ext uri="{FF2B5EF4-FFF2-40B4-BE49-F238E27FC236}">
                <a16:creationId xmlns:a16="http://schemas.microsoft.com/office/drawing/2014/main" id="{A7330CB2-7960-6FDE-A199-5A406AEE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0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AEA1-7DDD-D1F0-67A6-2547524A560E}"/>
              </a:ext>
            </a:extLst>
          </p:cNvPr>
          <p:cNvCxnSpPr>
            <a:cxnSpLocks/>
            <a:stCxn id="1026" idx="1"/>
            <a:endCxn id="3" idx="3"/>
          </p:cNvCxnSpPr>
          <p:nvPr/>
        </p:nvCxnSpPr>
        <p:spPr>
          <a:xfrm>
            <a:off x="4036603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92287-A8D5-76AD-691A-998150DCAF58}"/>
              </a:ext>
            </a:extLst>
          </p:cNvPr>
          <p:cNvCxnSpPr>
            <a:cxnSpLocks/>
          </p:cNvCxnSpPr>
          <p:nvPr/>
        </p:nvCxnSpPr>
        <p:spPr>
          <a:xfrm>
            <a:off x="2260886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EA2970FE-66C3-6B1B-26D3-A029E5C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9" y="598187"/>
            <a:ext cx="2758744" cy="1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EF84D-08DD-8DF6-CE91-D3440E09328E}"/>
              </a:ext>
            </a:extLst>
          </p:cNvPr>
          <p:cNvSpPr txBox="1"/>
          <p:nvPr/>
        </p:nvSpPr>
        <p:spPr>
          <a:xfrm>
            <a:off x="1655048" y="137080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4ADD-29E8-A0D0-1BFC-73B519E9319D}"/>
              </a:ext>
            </a:extLst>
          </p:cNvPr>
          <p:cNvSpPr txBox="1"/>
          <p:nvPr/>
        </p:nvSpPr>
        <p:spPr>
          <a:xfrm>
            <a:off x="2882343" y="65955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3357B-C01B-F4F9-13A3-8FC93858281E}"/>
              </a:ext>
            </a:extLst>
          </p:cNvPr>
          <p:cNvSpPr txBox="1"/>
          <p:nvPr/>
        </p:nvSpPr>
        <p:spPr>
          <a:xfrm>
            <a:off x="5219020" y="13080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1DCDB-9239-7041-72EF-9113D28ECA8E}"/>
              </a:ext>
            </a:extLst>
          </p:cNvPr>
          <p:cNvSpPr txBox="1"/>
          <p:nvPr/>
        </p:nvSpPr>
        <p:spPr>
          <a:xfrm>
            <a:off x="2927435" y="11820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5F26D-1139-8271-3C79-9C0F47AF700D}"/>
              </a:ext>
            </a:extLst>
          </p:cNvPr>
          <p:cNvSpPr txBox="1"/>
          <p:nvPr/>
        </p:nvSpPr>
        <p:spPr>
          <a:xfrm>
            <a:off x="3966409" y="1173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773C3-739B-4665-324A-BD2A63B8C66A}"/>
              </a:ext>
            </a:extLst>
          </p:cNvPr>
          <p:cNvSpPr txBox="1"/>
          <p:nvPr/>
        </p:nvSpPr>
        <p:spPr>
          <a:xfrm>
            <a:off x="6385227" y="209249"/>
            <a:ext cx="23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 table at R2</a:t>
            </a:r>
          </a:p>
        </p:txBody>
      </p:sp>
    </p:spTree>
    <p:extLst>
      <p:ext uri="{BB962C8B-B14F-4D97-AF65-F5344CB8AC3E}">
        <p14:creationId xmlns:p14="http://schemas.microsoft.com/office/powerpoint/2010/main" val="3461722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CA961-64E4-B360-5D35-643320DF150A}"/>
              </a:ext>
            </a:extLst>
          </p:cNvPr>
          <p:cNvCxnSpPr>
            <a:cxnSpLocks/>
          </p:cNvCxnSpPr>
          <p:nvPr/>
        </p:nvCxnSpPr>
        <p:spPr>
          <a:xfrm>
            <a:off x="3808474" y="1210647"/>
            <a:ext cx="671059" cy="772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911DE-8A1E-32E5-6FD8-27C27900F07C}"/>
              </a:ext>
            </a:extLst>
          </p:cNvPr>
          <p:cNvCxnSpPr/>
          <p:nvPr/>
        </p:nvCxnSpPr>
        <p:spPr>
          <a:xfrm flipH="1">
            <a:off x="3042720" y="1191802"/>
            <a:ext cx="532687" cy="71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pic>
        <p:nvPicPr>
          <p:cNvPr id="1026" name="Picture 2" descr="Router | Cisco Network Topology Icons 3015">
            <a:extLst>
              <a:ext uri="{FF2B5EF4-FFF2-40B4-BE49-F238E27FC236}">
                <a16:creationId xmlns:a16="http://schemas.microsoft.com/office/drawing/2014/main" id="{D6095067-5B13-4AB7-862C-B0486DE5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07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| Cisco Network Topology Icons 3015">
            <a:extLst>
              <a:ext uri="{FF2B5EF4-FFF2-40B4-BE49-F238E27FC236}">
                <a16:creationId xmlns:a16="http://schemas.microsoft.com/office/drawing/2014/main" id="{0A04AB41-9918-6F89-6C37-E202CF7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24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uter | Cisco Network Topology Icons 3015">
            <a:extLst>
              <a:ext uri="{FF2B5EF4-FFF2-40B4-BE49-F238E27FC236}">
                <a16:creationId xmlns:a16="http://schemas.microsoft.com/office/drawing/2014/main" id="{3FB0D9CB-4598-C5B0-5958-BFC371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990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 - Free networking icons">
            <a:extLst>
              <a:ext uri="{FF2B5EF4-FFF2-40B4-BE49-F238E27FC236}">
                <a16:creationId xmlns:a16="http://schemas.microsoft.com/office/drawing/2014/main" id="{94FE12AB-182F-57E4-A15D-561D0323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6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n - Free networking icons">
            <a:extLst>
              <a:ext uri="{FF2B5EF4-FFF2-40B4-BE49-F238E27FC236}">
                <a16:creationId xmlns:a16="http://schemas.microsoft.com/office/drawing/2014/main" id="{A7330CB2-7960-6FDE-A199-5A406AEE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0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AEA1-7DDD-D1F0-67A6-2547524A560E}"/>
              </a:ext>
            </a:extLst>
          </p:cNvPr>
          <p:cNvCxnSpPr>
            <a:cxnSpLocks/>
            <a:stCxn id="1026" idx="1"/>
            <a:endCxn id="3" idx="3"/>
          </p:cNvCxnSpPr>
          <p:nvPr/>
        </p:nvCxnSpPr>
        <p:spPr>
          <a:xfrm>
            <a:off x="4036603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92287-A8D5-76AD-691A-998150DCAF58}"/>
              </a:ext>
            </a:extLst>
          </p:cNvPr>
          <p:cNvCxnSpPr>
            <a:cxnSpLocks/>
          </p:cNvCxnSpPr>
          <p:nvPr/>
        </p:nvCxnSpPr>
        <p:spPr>
          <a:xfrm>
            <a:off x="2260886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EA2970FE-66C3-6B1B-26D3-A029E5C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9" y="598187"/>
            <a:ext cx="2758744" cy="1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EF84D-08DD-8DF6-CE91-D3440E09328E}"/>
              </a:ext>
            </a:extLst>
          </p:cNvPr>
          <p:cNvSpPr txBox="1"/>
          <p:nvPr/>
        </p:nvSpPr>
        <p:spPr>
          <a:xfrm>
            <a:off x="1655048" y="137080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4ADD-29E8-A0D0-1BFC-73B519E9319D}"/>
              </a:ext>
            </a:extLst>
          </p:cNvPr>
          <p:cNvSpPr txBox="1"/>
          <p:nvPr/>
        </p:nvSpPr>
        <p:spPr>
          <a:xfrm>
            <a:off x="2882343" y="65955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3357B-C01B-F4F9-13A3-8FC93858281E}"/>
              </a:ext>
            </a:extLst>
          </p:cNvPr>
          <p:cNvSpPr txBox="1"/>
          <p:nvPr/>
        </p:nvSpPr>
        <p:spPr>
          <a:xfrm>
            <a:off x="5219020" y="13080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1DCDB-9239-7041-72EF-9113D28ECA8E}"/>
              </a:ext>
            </a:extLst>
          </p:cNvPr>
          <p:cNvSpPr txBox="1"/>
          <p:nvPr/>
        </p:nvSpPr>
        <p:spPr>
          <a:xfrm>
            <a:off x="2927435" y="11820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5F26D-1139-8271-3C79-9C0F47AF700D}"/>
              </a:ext>
            </a:extLst>
          </p:cNvPr>
          <p:cNvSpPr txBox="1"/>
          <p:nvPr/>
        </p:nvSpPr>
        <p:spPr>
          <a:xfrm>
            <a:off x="3966409" y="1173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773C3-739B-4665-324A-BD2A63B8C66A}"/>
              </a:ext>
            </a:extLst>
          </p:cNvPr>
          <p:cNvSpPr txBox="1"/>
          <p:nvPr/>
        </p:nvSpPr>
        <p:spPr>
          <a:xfrm>
            <a:off x="6385227" y="209249"/>
            <a:ext cx="23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 table at R2</a:t>
            </a:r>
          </a:p>
        </p:txBody>
      </p:sp>
      <p:pic>
        <p:nvPicPr>
          <p:cNvPr id="3074" name="Picture 2" descr="Ip Header Format">
            <a:extLst>
              <a:ext uri="{FF2B5EF4-FFF2-40B4-BE49-F238E27FC236}">
                <a16:creationId xmlns:a16="http://schemas.microsoft.com/office/drawing/2014/main" id="{C5CDA458-C419-3766-E9AC-DD8CDCFD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52" y="3652775"/>
            <a:ext cx="5305727" cy="29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8B1937-8508-B95C-8008-A007F1BFA257}"/>
              </a:ext>
            </a:extLst>
          </p:cNvPr>
          <p:cNvSpPr txBox="1"/>
          <p:nvPr/>
        </p:nvSpPr>
        <p:spPr>
          <a:xfrm>
            <a:off x="189821" y="3468109"/>
            <a:ext cx="258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 data packet (datagram)</a:t>
            </a:r>
          </a:p>
        </p:txBody>
      </p:sp>
    </p:spTree>
    <p:extLst>
      <p:ext uri="{BB962C8B-B14F-4D97-AF65-F5344CB8AC3E}">
        <p14:creationId xmlns:p14="http://schemas.microsoft.com/office/powerpoint/2010/main" val="289934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6CA961-64E4-B360-5D35-643320DF150A}"/>
              </a:ext>
            </a:extLst>
          </p:cNvPr>
          <p:cNvCxnSpPr>
            <a:cxnSpLocks/>
          </p:cNvCxnSpPr>
          <p:nvPr/>
        </p:nvCxnSpPr>
        <p:spPr>
          <a:xfrm>
            <a:off x="3808474" y="1210647"/>
            <a:ext cx="671059" cy="7722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C911DE-8A1E-32E5-6FD8-27C27900F07C}"/>
              </a:ext>
            </a:extLst>
          </p:cNvPr>
          <p:cNvCxnSpPr/>
          <p:nvPr/>
        </p:nvCxnSpPr>
        <p:spPr>
          <a:xfrm flipH="1">
            <a:off x="3042720" y="1191802"/>
            <a:ext cx="532687" cy="719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183" y="2842766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02CBF-D1C4-F4FC-D4BD-EAA1D7DFE904}"/>
              </a:ext>
            </a:extLst>
          </p:cNvPr>
          <p:cNvSpPr txBox="1"/>
          <p:nvPr/>
        </p:nvSpPr>
        <p:spPr>
          <a:xfrm>
            <a:off x="2260886" y="2885489"/>
            <a:ext cx="375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First: find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NetworkNum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How?</a:t>
            </a:r>
          </a:p>
        </p:txBody>
      </p:sp>
      <p:pic>
        <p:nvPicPr>
          <p:cNvPr id="1026" name="Picture 2" descr="Router | Cisco Network Topology Icons 3015">
            <a:extLst>
              <a:ext uri="{FF2B5EF4-FFF2-40B4-BE49-F238E27FC236}">
                <a16:creationId xmlns:a16="http://schemas.microsoft.com/office/drawing/2014/main" id="{D6095067-5B13-4AB7-862C-B0486DE51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9707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uter | Cisco Network Topology Icons 3015">
            <a:extLst>
              <a:ext uri="{FF2B5EF4-FFF2-40B4-BE49-F238E27FC236}">
                <a16:creationId xmlns:a16="http://schemas.microsoft.com/office/drawing/2014/main" id="{0A04AB41-9918-6F89-6C37-E202CF723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424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uter | Cisco Network Topology Icons 3015">
            <a:extLst>
              <a:ext uri="{FF2B5EF4-FFF2-40B4-BE49-F238E27FC236}">
                <a16:creationId xmlns:a16="http://schemas.microsoft.com/office/drawing/2014/main" id="{3FB0D9CB-4598-C5B0-5958-BFC37175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3990" y="817563"/>
            <a:ext cx="776896" cy="5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 - Free networking icons">
            <a:extLst>
              <a:ext uri="{FF2B5EF4-FFF2-40B4-BE49-F238E27FC236}">
                <a16:creationId xmlns:a16="http://schemas.microsoft.com/office/drawing/2014/main" id="{94FE12AB-182F-57E4-A15D-561D0323C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96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n - Free networking icons">
            <a:extLst>
              <a:ext uri="{FF2B5EF4-FFF2-40B4-BE49-F238E27FC236}">
                <a16:creationId xmlns:a16="http://schemas.microsoft.com/office/drawing/2014/main" id="{A7330CB2-7960-6FDE-A199-5A406AEE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50" y="1791662"/>
            <a:ext cx="895849" cy="8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1AEA1-7DDD-D1F0-67A6-2547524A560E}"/>
              </a:ext>
            </a:extLst>
          </p:cNvPr>
          <p:cNvCxnSpPr>
            <a:cxnSpLocks/>
            <a:stCxn id="1026" idx="1"/>
            <a:endCxn id="3" idx="3"/>
          </p:cNvCxnSpPr>
          <p:nvPr/>
        </p:nvCxnSpPr>
        <p:spPr>
          <a:xfrm>
            <a:off x="4036603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692287-A8D5-76AD-691A-998150DCAF58}"/>
              </a:ext>
            </a:extLst>
          </p:cNvPr>
          <p:cNvCxnSpPr>
            <a:cxnSpLocks/>
          </p:cNvCxnSpPr>
          <p:nvPr/>
        </p:nvCxnSpPr>
        <p:spPr>
          <a:xfrm>
            <a:off x="2260886" y="1083193"/>
            <a:ext cx="99882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>
            <a:extLst>
              <a:ext uri="{FF2B5EF4-FFF2-40B4-BE49-F238E27FC236}">
                <a16:creationId xmlns:a16="http://schemas.microsoft.com/office/drawing/2014/main" id="{EA2970FE-66C3-6B1B-26D3-A029E5CD4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29" y="598187"/>
            <a:ext cx="2758744" cy="15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EF84D-08DD-8DF6-CE91-D3440E09328E}"/>
              </a:ext>
            </a:extLst>
          </p:cNvPr>
          <p:cNvSpPr txBox="1"/>
          <p:nvPr/>
        </p:nvSpPr>
        <p:spPr>
          <a:xfrm>
            <a:off x="1655048" y="1370802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FC4ADD-29E8-A0D0-1BFC-73B519E9319D}"/>
              </a:ext>
            </a:extLst>
          </p:cNvPr>
          <p:cNvSpPr txBox="1"/>
          <p:nvPr/>
        </p:nvSpPr>
        <p:spPr>
          <a:xfrm>
            <a:off x="2882343" y="659557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3357B-C01B-F4F9-13A3-8FC93858281E}"/>
              </a:ext>
            </a:extLst>
          </p:cNvPr>
          <p:cNvSpPr txBox="1"/>
          <p:nvPr/>
        </p:nvSpPr>
        <p:spPr>
          <a:xfrm>
            <a:off x="5219020" y="1308085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1DCDB-9239-7041-72EF-9113D28ECA8E}"/>
              </a:ext>
            </a:extLst>
          </p:cNvPr>
          <p:cNvSpPr txBox="1"/>
          <p:nvPr/>
        </p:nvSpPr>
        <p:spPr>
          <a:xfrm>
            <a:off x="2927435" y="1182065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55F26D-1139-8271-3C79-9C0F47AF700D}"/>
              </a:ext>
            </a:extLst>
          </p:cNvPr>
          <p:cNvSpPr txBox="1"/>
          <p:nvPr/>
        </p:nvSpPr>
        <p:spPr>
          <a:xfrm>
            <a:off x="3966409" y="1173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Bright" panose="02040602050505020304" pitchFamily="18" charset="77"/>
              </a:rPr>
              <a:t>I</a:t>
            </a:r>
            <a:r>
              <a:rPr lang="en-US" dirty="0"/>
              <a:t>-1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0773C3-739B-4665-324A-BD2A63B8C66A}"/>
              </a:ext>
            </a:extLst>
          </p:cNvPr>
          <p:cNvSpPr txBox="1"/>
          <p:nvPr/>
        </p:nvSpPr>
        <p:spPr>
          <a:xfrm>
            <a:off x="6385227" y="209249"/>
            <a:ext cx="230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Forwarding table at R2</a:t>
            </a:r>
          </a:p>
        </p:txBody>
      </p:sp>
    </p:spTree>
    <p:extLst>
      <p:ext uri="{BB962C8B-B14F-4D97-AF65-F5344CB8AC3E}">
        <p14:creationId xmlns:p14="http://schemas.microsoft.com/office/powerpoint/2010/main" val="37213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E238358-A64A-E34F-A925-FCCE89F8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71450"/>
            <a:ext cx="8281987" cy="646113"/>
          </a:xfrm>
        </p:spPr>
        <p:txBody>
          <a:bodyPr/>
          <a:lstStyle/>
          <a:p>
            <a:pPr eaLnBrk="1" hangingPunct="1"/>
            <a:r>
              <a:rPr lang="en-US" altLang="en-US" sz="3600"/>
              <a:t>IP Datagram Forwarding</a:t>
            </a:r>
            <a:endParaRPr lang="en-AU" altLang="en-US" sz="3600"/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700AF6A-C37A-8047-84B9-54796AACA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5000"/>
              </a:lnSpc>
              <a:defRPr/>
            </a:pPr>
            <a:r>
              <a:rPr lang="en-US" sz="2400" dirty="0"/>
              <a:t>Algorithm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one of my interfaces)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over that interface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is in my forwarding table) 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</a:t>
            </a:r>
            <a:r>
              <a:rPr lang="en-US" sz="1800" dirty="0" err="1">
                <a:latin typeface="Courier New" pitchFamily="49" charset="0"/>
              </a:rPr>
              <a:t>NextHop</a:t>
            </a:r>
            <a:r>
              <a:rPr lang="en-US" sz="1800" dirty="0">
                <a:latin typeface="Courier New" pitchFamily="49" charset="0"/>
              </a:rPr>
              <a:t>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	deliver packet to default router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/>
              <a:t>For a host with only one interface and only a default router in its forwarding table, this simplifies to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800" dirty="0"/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 of destination = my </a:t>
            </a:r>
            <a:r>
              <a:rPr lang="en-US" sz="1800" dirty="0" err="1">
                <a:latin typeface="Courier New" pitchFamily="49" charset="0"/>
              </a:rPr>
              <a:t>NetworkNum</a:t>
            </a:r>
            <a:r>
              <a:rPr lang="en-US" sz="1800" dirty="0">
                <a:latin typeface="Courier New" pitchFamily="49" charset="0"/>
              </a:rPr>
              <a:t>)</a:t>
            </a:r>
            <a:r>
              <a:rPr lang="en-US" sz="1800" b="1" dirty="0">
                <a:latin typeface="Courier New" pitchFamily="49" charset="0"/>
              </a:rPr>
              <a:t>then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destination directly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1" dirty="0">
                <a:latin typeface="Courier New" pitchFamily="49" charset="0"/>
              </a:rPr>
              <a:t>else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dirty="0">
                <a:latin typeface="Courier New" pitchFamily="49" charset="0"/>
              </a:rPr>
              <a:t>	deliver packet to default router</a:t>
            </a:r>
          </a:p>
          <a:p>
            <a:pPr>
              <a:lnSpc>
                <a:spcPct val="85000"/>
              </a:lnSpc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02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D3A8C-C43D-7121-6716-6C6ADA43B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4" b="42936"/>
          <a:stretch/>
        </p:blipFill>
        <p:spPr>
          <a:xfrm>
            <a:off x="309034" y="1540408"/>
            <a:ext cx="3368102" cy="2084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E8ED2B-EFDB-3904-8A3A-4A7850805FB4}"/>
              </a:ext>
            </a:extLst>
          </p:cNvPr>
          <p:cNvSpPr/>
          <p:nvPr/>
        </p:nvSpPr>
        <p:spPr>
          <a:xfrm>
            <a:off x="389554" y="1985087"/>
            <a:ext cx="1562013" cy="4883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0446B-41D0-8847-0246-02181F6BC97B}"/>
              </a:ext>
            </a:extLst>
          </p:cNvPr>
          <p:cNvSpPr txBox="1"/>
          <p:nvPr/>
        </p:nvSpPr>
        <p:spPr>
          <a:xfrm>
            <a:off x="283898" y="602522"/>
            <a:ext cx="333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The packet “Identifier”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ACF228-A55A-012E-1F4B-E437E3B4A8E5}"/>
              </a:ext>
            </a:extLst>
          </p:cNvPr>
          <p:cNvSpPr txBox="1"/>
          <p:nvPr/>
        </p:nvSpPr>
        <p:spPr>
          <a:xfrm>
            <a:off x="0" y="4598244"/>
            <a:ext cx="9144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In IPv4, the Identification (ID) field is a 16-bit value that is unique for every datagram for a given source address, destination address, and protocol, such that it does not repeat within the maximum datagram lifetime (MDL) [RFC791] [RFC1122]. As currently specified, all datagrams between a source and destination of a given protocol must have unique IPv4 ID values over a period of this MDL, which is typically interpreted as two minutes and is related to the</a:t>
            </a:r>
            <a:b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</a:br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recommended reassembly timeout [RFC1122]. This uniqueness is currently specified as for all datagrams, regardless of fragmentation settings.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10778-1AE7-45BF-B2DC-BF20C4A278A9}"/>
              </a:ext>
            </a:extLst>
          </p:cNvPr>
          <p:cNvSpPr txBox="1"/>
          <p:nvPr/>
        </p:nvSpPr>
        <p:spPr>
          <a:xfrm>
            <a:off x="4572000" y="1813747"/>
            <a:ext cx="39846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can violate the uniqueness of the “identifier”?</a:t>
            </a:r>
          </a:p>
        </p:txBody>
      </p:sp>
    </p:spTree>
    <p:extLst>
      <p:ext uri="{BB962C8B-B14F-4D97-AF65-F5344CB8AC3E}">
        <p14:creationId xmlns:p14="http://schemas.microsoft.com/office/powerpoint/2010/main" val="14698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40F8DB03-505E-4D44-9DA1-CAD29FD0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Obtaining a Block of Addresses</a:t>
            </a:r>
          </a:p>
        </p:txBody>
      </p:sp>
      <p:sp>
        <p:nvSpPr>
          <p:cNvPr id="874499" name="Rectangle 3">
            <a:extLst>
              <a:ext uri="{FF2B5EF4-FFF2-40B4-BE49-F238E27FC236}">
                <a16:creationId xmlns:a16="http://schemas.microsoft.com/office/drawing/2014/main" id="{260D1E94-362D-4940-BF91-5FBB40C03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Corporation for Assigned Names and Numbers (ICANN)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large blocks to Regional Internet Registries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Regional Internet Registries (RIRs)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E.g., ARIN (American Registry for Internet Numbers)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Allocates to ISPs and large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Internet Service Providers (ISPs)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Allocate address blocks to their customers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Who may, in turn, allocate to their customers…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1ABAFFC-DD46-DE4A-95A2-872909A8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62706-4436-1A46-9F16-849EEE8D0FBE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EFE09-E889-414E-C577-D5EAAF0F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F9BAC5-26F4-A493-ACDE-5723A766DF6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</a:rPr>
              <a:t>Obtaining a Block of Addresses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391D5-A81B-BC18-ABAD-41B205EAAFAD}"/>
              </a:ext>
            </a:extLst>
          </p:cNvPr>
          <p:cNvSpPr txBox="1"/>
          <p:nvPr/>
        </p:nvSpPr>
        <p:spPr>
          <a:xfrm>
            <a:off x="457200" y="1025237"/>
            <a:ext cx="76742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organization: XYZ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millions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class of IP address will you request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5C983-6F9A-D958-F2DA-B0715BE9868C}"/>
              </a:ext>
            </a:extLst>
          </p:cNvPr>
          <p:cNvSpPr txBox="1"/>
          <p:nvPr/>
        </p:nvSpPr>
        <p:spPr>
          <a:xfrm>
            <a:off x="457200" y="2905780"/>
            <a:ext cx="6802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64K 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1FC65-779D-8F63-142D-58BF08CAFABB}"/>
              </a:ext>
            </a:extLst>
          </p:cNvPr>
          <p:cNvSpPr txBox="1"/>
          <p:nvPr/>
        </p:nvSpPr>
        <p:spPr>
          <a:xfrm>
            <a:off x="457199" y="356613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AA588-928D-8F99-58F3-2577B267323A}"/>
              </a:ext>
            </a:extLst>
          </p:cNvPr>
          <p:cNvSpPr txBox="1"/>
          <p:nvPr/>
        </p:nvSpPr>
        <p:spPr>
          <a:xfrm>
            <a:off x="457198" y="414655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6379C-9BA7-E616-705B-5AB95313B4DC}"/>
              </a:ext>
            </a:extLst>
          </p:cNvPr>
          <p:cNvSpPr txBox="1"/>
          <p:nvPr/>
        </p:nvSpPr>
        <p:spPr>
          <a:xfrm>
            <a:off x="457197" y="4726970"/>
            <a:ext cx="653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164272-1B1D-B68A-E693-2F5FDEC4EC33}"/>
              </a:ext>
            </a:extLst>
          </p:cNvPr>
          <p:cNvSpPr txBox="1"/>
          <p:nvPr/>
        </p:nvSpPr>
        <p:spPr>
          <a:xfrm>
            <a:off x="457196" y="5307390"/>
            <a:ext cx="671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BED26-1257-E87A-C03D-AEB2C6D9AA34}"/>
              </a:ext>
            </a:extLst>
          </p:cNvPr>
          <p:cNvSpPr txBox="1"/>
          <p:nvPr/>
        </p:nvSpPr>
        <p:spPr>
          <a:xfrm>
            <a:off x="457195" y="5887810"/>
            <a:ext cx="672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Maximum # of hosts is estimated to be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66K?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0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2070EE-C13A-F74A-8118-0E4D39AC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297082-74DA-3F42-B9EE-B09F2F8D7D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C2FAEB-6953-4D4E-A69E-4AA8A0B0D332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71450"/>
            <a:ext cx="8281987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Problems with the classes of addresses</a:t>
            </a:r>
            <a:endParaRPr kumimoji="0" lang="en-AU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6A550FB-DFBE-ED41-9452-132C8D408C24}"/>
              </a:ext>
            </a:extLst>
          </p:cNvPr>
          <p:cNvSpPr txBox="1">
            <a:spLocks noChangeArrowheads="1"/>
          </p:cNvSpPr>
          <p:nvPr/>
        </p:nvSpPr>
        <p:spPr>
          <a:xfrm>
            <a:off x="862014" y="1708150"/>
            <a:ext cx="8031162" cy="6461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009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Wastage of addresses</a:t>
            </a:r>
          </a:p>
          <a:p>
            <a:pPr marL="514350" marR="0" lvl="0" indent="-5143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</a:rPr>
              <a:t>Bigger tables to look up at routers</a:t>
            </a:r>
            <a:endParaRPr kumimoji="0" lang="en-AU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214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F05554E-726A-BA4E-9F9E-DC5E79574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Pre-CIDR (1988-1994): Steep Growth</a:t>
            </a:r>
          </a:p>
        </p:txBody>
      </p:sp>
      <p:sp>
        <p:nvSpPr>
          <p:cNvPr id="61442" name="Slide Number Placeholder 2">
            <a:extLst>
              <a:ext uri="{FF2B5EF4-FFF2-40B4-BE49-F238E27FC236}">
                <a16:creationId xmlns:a16="http://schemas.microsoft.com/office/drawing/2014/main" id="{B8E773A2-C78F-0145-8ECA-EA10B964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28DED-0741-274C-8495-3A5A5AE2561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443" name="Picture 3">
            <a:extLst>
              <a:ext uri="{FF2B5EF4-FFF2-40B4-BE49-F238E27FC236}">
                <a16:creationId xmlns:a16="http://schemas.microsoft.com/office/drawing/2014/main" id="{4162CC8D-6D24-8149-B9CB-EBAD734C5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33450"/>
            <a:ext cx="93789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C18B5B36-2B20-794B-A006-66E4F6104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5867400"/>
            <a:ext cx="8410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Growth faster than improvements in equipment capability</a:t>
            </a:r>
          </a:p>
        </p:txBody>
      </p:sp>
    </p:spTree>
    <p:extLst>
      <p:ext uri="{BB962C8B-B14F-4D97-AF65-F5344CB8AC3E}">
        <p14:creationId xmlns:p14="http://schemas.microsoft.com/office/powerpoint/2010/main" val="328753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>
            <a:extLst>
              <a:ext uri="{FF2B5EF4-FFF2-40B4-BE49-F238E27FC236}">
                <a16:creationId xmlns:a16="http://schemas.microsoft.com/office/drawing/2014/main" id="{E11E5A04-4BD7-F144-AE4F-7B8B6DB92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Subnetting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440DE3-3114-1842-9B8C-A2ECFB66D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8305C48-AE37-4E46-9C9B-0E514A6F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583EE-454A-114A-8086-A9C6C9F8305F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832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</p:spTree>
    <p:extLst>
      <p:ext uri="{BB962C8B-B14F-4D97-AF65-F5344CB8AC3E}">
        <p14:creationId xmlns:p14="http://schemas.microsoft.com/office/powerpoint/2010/main" val="16085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72390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7559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E86D2F-4789-D040-BE9A-E0C236C8C4E1}"/>
              </a:ext>
            </a:extLst>
          </p:cNvPr>
          <p:cNvSpPr txBox="1"/>
          <p:nvPr/>
        </p:nvSpPr>
        <p:spPr>
          <a:xfrm>
            <a:off x="36430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29F02D-8A89-B24B-AD07-6F6686E8550B}"/>
              </a:ext>
            </a:extLst>
          </p:cNvPr>
          <p:cNvSpPr txBox="1"/>
          <p:nvPr/>
        </p:nvSpPr>
        <p:spPr>
          <a:xfrm>
            <a:off x="1773997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E65A02-D407-994E-A51F-6FD27E9047A8}"/>
              </a:ext>
            </a:extLst>
          </p:cNvPr>
          <p:cNvSpPr txBox="1"/>
          <p:nvPr/>
        </p:nvSpPr>
        <p:spPr>
          <a:xfrm>
            <a:off x="3183691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BD6E60-1538-9E44-AD06-F623674985BB}"/>
              </a:ext>
            </a:extLst>
          </p:cNvPr>
          <p:cNvSpPr txBox="1"/>
          <p:nvPr/>
        </p:nvSpPr>
        <p:spPr>
          <a:xfrm>
            <a:off x="4593385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87E2D7-F39B-3E42-A936-A2B680CD854E}"/>
              </a:ext>
            </a:extLst>
          </p:cNvPr>
          <p:cNvSpPr txBox="1"/>
          <p:nvPr/>
        </p:nvSpPr>
        <p:spPr>
          <a:xfrm>
            <a:off x="6003079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FC514-1572-3C48-BA02-C40BBC158F1A}"/>
              </a:ext>
            </a:extLst>
          </p:cNvPr>
          <p:cNvSpPr txBox="1"/>
          <p:nvPr/>
        </p:nvSpPr>
        <p:spPr>
          <a:xfrm>
            <a:off x="7412773" y="5595687"/>
            <a:ext cx="106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223.1.1.6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CBB1544-802A-5E48-9BB0-000D5AB8FD31}"/>
              </a:ext>
            </a:extLst>
          </p:cNvPr>
          <p:cNvSpPr/>
          <p:nvPr/>
        </p:nvSpPr>
        <p:spPr>
          <a:xfrm>
            <a:off x="-99087" y="892981"/>
            <a:ext cx="8928100" cy="5943600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87AA2A-8F1C-FB41-A43E-53A1F122EA63}"/>
              </a:ext>
            </a:extLst>
          </p:cNvPr>
          <p:cNvSpPr/>
          <p:nvPr/>
        </p:nvSpPr>
        <p:spPr>
          <a:xfrm>
            <a:off x="7011661" y="56943"/>
            <a:ext cx="2038275" cy="1266631"/>
          </a:xfrm>
          <a:prstGeom prst="ellipse">
            <a:avLst/>
          </a:prstGeom>
          <a:solidFill>
            <a:schemeClr val="accent2">
              <a:lumMod val="75000"/>
              <a:alpha val="3789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8EFF017-98D6-4D45-B9F3-4F5617C57330}"/>
              </a:ext>
            </a:extLst>
          </p:cNvPr>
          <p:cNvCxnSpPr>
            <a:cxnSpLocks/>
          </p:cNvCxnSpPr>
          <p:nvPr/>
        </p:nvCxnSpPr>
        <p:spPr>
          <a:xfrm flipH="1">
            <a:off x="6299200" y="1021013"/>
            <a:ext cx="901700" cy="174589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E5CEA94-2E10-6E4D-B9BC-55E02B966EB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AAB4CA-AF7C-3443-81ED-975BA2DAA51D}"/>
              </a:ext>
            </a:extLst>
          </p:cNvPr>
          <p:cNvCxnSpPr>
            <a:cxnSpLocks/>
          </p:cNvCxnSpPr>
          <p:nvPr/>
        </p:nvCxnSpPr>
        <p:spPr>
          <a:xfrm>
            <a:off x="7623063" y="1236605"/>
            <a:ext cx="0" cy="28196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700209-94FE-7146-B15B-EF0CADC538D5}"/>
              </a:ext>
            </a:extLst>
          </p:cNvPr>
          <p:cNvCxnSpPr>
            <a:cxnSpLocks/>
          </p:cNvCxnSpPr>
          <p:nvPr/>
        </p:nvCxnSpPr>
        <p:spPr>
          <a:xfrm>
            <a:off x="8475962" y="1243183"/>
            <a:ext cx="448045" cy="781131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4CC016E-C7DB-5A44-9A61-855BB6989430}"/>
              </a:ext>
            </a:extLst>
          </p:cNvPr>
          <p:cNvSpPr txBox="1"/>
          <p:nvPr/>
        </p:nvSpPr>
        <p:spPr>
          <a:xfrm>
            <a:off x="7269888" y="1424149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223.1.2.X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514E80-2263-C145-9F4C-0CA107B935C6}"/>
              </a:ext>
            </a:extLst>
          </p:cNvPr>
          <p:cNvSpPr txBox="1"/>
          <p:nvPr/>
        </p:nvSpPr>
        <p:spPr>
          <a:xfrm>
            <a:off x="7889763" y="1936825"/>
            <a:ext cx="1521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223.1.3.X</a:t>
            </a:r>
          </a:p>
        </p:txBody>
      </p:sp>
    </p:spTree>
    <p:extLst>
      <p:ext uri="{BB962C8B-B14F-4D97-AF65-F5344CB8AC3E}">
        <p14:creationId xmlns:p14="http://schemas.microsoft.com/office/powerpoint/2010/main" val="2290858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6A326E-8101-204A-BC53-A7F5B2072CF8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C4B409-1BEB-5A4F-A73F-A7AAA78B8DE9}"/>
              </a:ext>
            </a:extLst>
          </p:cNvPr>
          <p:cNvCxnSpPr>
            <a:cxnSpLocks/>
          </p:cNvCxnSpPr>
          <p:nvPr/>
        </p:nvCxnSpPr>
        <p:spPr>
          <a:xfrm>
            <a:off x="1001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F5CD59-893C-A741-BFAE-80956C220355}"/>
              </a:ext>
            </a:extLst>
          </p:cNvPr>
          <p:cNvCxnSpPr>
            <a:cxnSpLocks/>
          </p:cNvCxnSpPr>
          <p:nvPr/>
        </p:nvCxnSpPr>
        <p:spPr>
          <a:xfrm>
            <a:off x="24496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152124-7167-F645-9E03-56D9B47E5326}"/>
              </a:ext>
            </a:extLst>
          </p:cNvPr>
          <p:cNvCxnSpPr>
            <a:cxnSpLocks/>
          </p:cNvCxnSpPr>
          <p:nvPr/>
        </p:nvCxnSpPr>
        <p:spPr>
          <a:xfrm>
            <a:off x="38974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DEC4DA-6BFD-C649-B4B0-9A4D96526CB5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94346-12C4-7C46-8754-6617A698EB0D}"/>
              </a:ext>
            </a:extLst>
          </p:cNvPr>
          <p:cNvCxnSpPr>
            <a:cxnSpLocks/>
          </p:cNvCxnSpPr>
          <p:nvPr/>
        </p:nvCxnSpPr>
        <p:spPr>
          <a:xfrm>
            <a:off x="67930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5B1F66-8253-E841-9CA3-58BBABBBA818}"/>
              </a:ext>
            </a:extLst>
          </p:cNvPr>
          <p:cNvCxnSpPr>
            <a:cxnSpLocks/>
          </p:cNvCxnSpPr>
          <p:nvPr/>
        </p:nvCxnSpPr>
        <p:spPr>
          <a:xfrm>
            <a:off x="8240816" y="3810000"/>
            <a:ext cx="0" cy="941603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Pc - Free computer icons">
            <a:extLst>
              <a:ext uri="{FF2B5EF4-FFF2-40B4-BE49-F238E27FC236}">
                <a16:creationId xmlns:a16="http://schemas.microsoft.com/office/drawing/2014/main" id="{2A3F9295-CD8C-984B-B0FF-D01FBB33F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c - Free computer icons">
            <a:extLst>
              <a:ext uri="{FF2B5EF4-FFF2-40B4-BE49-F238E27FC236}">
                <a16:creationId xmlns:a16="http://schemas.microsoft.com/office/drawing/2014/main" id="{AB2DCF37-F1D4-1045-B177-5CCE635FD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c - Free computer icons">
            <a:extLst>
              <a:ext uri="{FF2B5EF4-FFF2-40B4-BE49-F238E27FC236}">
                <a16:creationId xmlns:a16="http://schemas.microsoft.com/office/drawing/2014/main" id="{32EA9D96-89FB-1D4B-9FC0-0B897AA0B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c - Free computer icons">
            <a:extLst>
              <a:ext uri="{FF2B5EF4-FFF2-40B4-BE49-F238E27FC236}">
                <a16:creationId xmlns:a16="http://schemas.microsoft.com/office/drawing/2014/main" id="{D9ED9679-66CD-5F43-84D0-80E377E9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c - Free computer icons">
            <a:extLst>
              <a:ext uri="{FF2B5EF4-FFF2-40B4-BE49-F238E27FC236}">
                <a16:creationId xmlns:a16="http://schemas.microsoft.com/office/drawing/2014/main" id="{3F36D223-B241-E844-9A5A-68550845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c - Free computer icons">
            <a:extLst>
              <a:ext uri="{FF2B5EF4-FFF2-40B4-BE49-F238E27FC236}">
                <a16:creationId xmlns:a16="http://schemas.microsoft.com/office/drawing/2014/main" id="{1B35209F-2CA6-1E49-B91F-946711369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6" y="4599203"/>
            <a:ext cx="1063195" cy="10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18C94F-DC86-E444-991A-19151CFF6A49}"/>
              </a:ext>
            </a:extLst>
          </p:cNvPr>
          <p:cNvCxnSpPr>
            <a:cxnSpLocks/>
          </p:cNvCxnSpPr>
          <p:nvPr/>
        </p:nvCxnSpPr>
        <p:spPr>
          <a:xfrm>
            <a:off x="3273856" y="1054100"/>
            <a:ext cx="0" cy="204470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8" descr="Category:Network routers - Wikimedia Commons">
            <a:extLst>
              <a:ext uri="{FF2B5EF4-FFF2-40B4-BE49-F238E27FC236}">
                <a16:creationId xmlns:a16="http://schemas.microsoft.com/office/drawing/2014/main" id="{767E4B9A-2A44-1846-B347-3C64A2E8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86" y="1021013"/>
            <a:ext cx="1604740" cy="16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101744-A43B-0740-A181-22405AC1959C}"/>
              </a:ext>
            </a:extLst>
          </p:cNvPr>
          <p:cNvSpPr txBox="1"/>
          <p:nvPr/>
        </p:nvSpPr>
        <p:spPr>
          <a:xfrm>
            <a:off x="3712783" y="1654982"/>
            <a:ext cx="90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Router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1EFD9E-6C4A-8B44-8C2B-9896BA924E43}"/>
              </a:ext>
            </a:extLst>
          </p:cNvPr>
          <p:cNvCxnSpPr>
            <a:cxnSpLocks/>
          </p:cNvCxnSpPr>
          <p:nvPr/>
        </p:nvCxnSpPr>
        <p:spPr>
          <a:xfrm>
            <a:off x="5345216" y="3810000"/>
            <a:ext cx="2895600" cy="0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B2E6F17-8644-714C-BEF5-A65240B50BD7}"/>
              </a:ext>
            </a:extLst>
          </p:cNvPr>
          <p:cNvSpPr txBox="1"/>
          <p:nvPr/>
        </p:nvSpPr>
        <p:spPr>
          <a:xfrm>
            <a:off x="3183691" y="36706"/>
            <a:ext cx="39420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ISP provided the network address space: 223.1.1.X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4488DAA-C7D3-224F-9D33-2F280140783C}"/>
              </a:ext>
            </a:extLst>
          </p:cNvPr>
          <p:cNvSpPr txBox="1"/>
          <p:nvPr/>
        </p:nvSpPr>
        <p:spPr>
          <a:xfrm>
            <a:off x="4962299" y="1565437"/>
            <a:ext cx="3942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separate networks are needed. How can we assign addresses to these “sub” networks?</a:t>
            </a:r>
          </a:p>
        </p:txBody>
      </p:sp>
    </p:spTree>
    <p:extLst>
      <p:ext uri="{BB962C8B-B14F-4D97-AF65-F5344CB8AC3E}">
        <p14:creationId xmlns:p14="http://schemas.microsoft.com/office/powerpoint/2010/main" val="2126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F49E5-5137-FBAA-1E55-8445819AF3A8}"/>
              </a:ext>
            </a:extLst>
          </p:cNvPr>
          <p:cNvSpPr txBox="1"/>
          <p:nvPr/>
        </p:nvSpPr>
        <p:spPr>
          <a:xfrm>
            <a:off x="3995303" y="3072368"/>
            <a:ext cx="11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2984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780A7-30DE-0683-4FB7-1C2DA6C92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BFC422-0E38-80C0-172E-EACBEF495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4" b="42936"/>
          <a:stretch/>
        </p:blipFill>
        <p:spPr>
          <a:xfrm>
            <a:off x="309034" y="1540408"/>
            <a:ext cx="3368102" cy="20847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6C0692-6D55-77AF-7326-7353EF890C39}"/>
              </a:ext>
            </a:extLst>
          </p:cNvPr>
          <p:cNvSpPr/>
          <p:nvPr/>
        </p:nvSpPr>
        <p:spPr>
          <a:xfrm>
            <a:off x="2307254" y="1972387"/>
            <a:ext cx="1562013" cy="4883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D4F9-9EDA-063A-0635-924F845BFC0F}"/>
              </a:ext>
            </a:extLst>
          </p:cNvPr>
          <p:cNvSpPr txBox="1"/>
          <p:nvPr/>
        </p:nvSpPr>
        <p:spPr>
          <a:xfrm>
            <a:off x="393700" y="330349"/>
            <a:ext cx="8410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Does fragmentation and reassembly set a new limit on the total</a:t>
            </a:r>
          </a:p>
          <a:p>
            <a:r>
              <a:rPr lang="en-US" sz="2400" dirty="0"/>
              <a:t>packet size? Is it consistent with “packet length” header field?</a:t>
            </a:r>
          </a:p>
        </p:txBody>
      </p:sp>
    </p:spTree>
    <p:extLst>
      <p:ext uri="{BB962C8B-B14F-4D97-AF65-F5344CB8AC3E}">
        <p14:creationId xmlns:p14="http://schemas.microsoft.com/office/powerpoint/2010/main" val="24276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EF916-C00E-B067-3256-38AFEB55BABD}"/>
              </a:ext>
            </a:extLst>
          </p:cNvPr>
          <p:cNvSpPr txBox="1"/>
          <p:nvPr/>
        </p:nvSpPr>
        <p:spPr>
          <a:xfrm>
            <a:off x="241300" y="444500"/>
            <a:ext cx="4498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Fragmentation of fragmentation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D910B-4ECA-B8EE-1F2C-EB376BD80165}"/>
              </a:ext>
            </a:extLst>
          </p:cNvPr>
          <p:cNvSpPr txBox="1"/>
          <p:nvPr/>
        </p:nvSpPr>
        <p:spPr>
          <a:xfrm>
            <a:off x="876300" y="191534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“More Fragments (MF)” flag is decided?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CAF81-65A0-A931-2254-CBCEDE0CD69C}"/>
              </a:ext>
            </a:extLst>
          </p:cNvPr>
          <p:cNvSpPr txBox="1"/>
          <p:nvPr/>
        </p:nvSpPr>
        <p:spPr>
          <a:xfrm>
            <a:off x="876300" y="381492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“fragment offset” is calculated?</a:t>
            </a:r>
          </a:p>
        </p:txBody>
      </p:sp>
    </p:spTree>
    <p:extLst>
      <p:ext uri="{BB962C8B-B14F-4D97-AF65-F5344CB8AC3E}">
        <p14:creationId xmlns:p14="http://schemas.microsoft.com/office/powerpoint/2010/main" val="16204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CA5504-5D46-E4C0-70E7-981B1A8EF961}"/>
              </a:ext>
            </a:extLst>
          </p:cNvPr>
          <p:cNvSpPr txBox="1"/>
          <p:nvPr/>
        </p:nvSpPr>
        <p:spPr>
          <a:xfrm>
            <a:off x="393700" y="317500"/>
            <a:ext cx="668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4. Assembly of mixed fragmentation of different size</a:t>
            </a:r>
          </a:p>
          <a:p>
            <a:r>
              <a:rPr lang="en-US" sz="2400" dirty="0"/>
              <a:t>    (possibly from different paths)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8D5B77-2BBF-5224-3FCB-D47963E4334F}"/>
              </a:ext>
            </a:extLst>
          </p:cNvPr>
          <p:cNvSpPr txBox="1"/>
          <p:nvPr/>
        </p:nvSpPr>
        <p:spPr>
          <a:xfrm>
            <a:off x="876300" y="1508947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“Fragment offsets” always represent the absolute position of a data-fragment relative to the original (unfragmented) packet.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4A0814-9E1A-637F-F1AD-81CD6D05A58D}"/>
              </a:ext>
            </a:extLst>
          </p:cNvPr>
          <p:cNvSpPr txBox="1"/>
          <p:nvPr/>
        </p:nvSpPr>
        <p:spPr>
          <a:xfrm>
            <a:off x="876300" y="3439347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last fragment decides the total data size in the reassembly process.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13B6D-75F3-6F61-7880-1E954E886376}"/>
              </a:ext>
            </a:extLst>
          </p:cNvPr>
          <p:cNvSpPr txBox="1"/>
          <p:nvPr/>
        </p:nvSpPr>
        <p:spPr>
          <a:xfrm>
            <a:off x="876300" y="4823647"/>
            <a:ext cx="8267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Reassembly fails only if there are missing data before the timer goes off.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(Recommended initial value for the time is 15 seconds)</a:t>
            </a:r>
          </a:p>
        </p:txBody>
      </p:sp>
    </p:spTree>
    <p:extLst>
      <p:ext uri="{BB962C8B-B14F-4D97-AF65-F5344CB8AC3E}">
        <p14:creationId xmlns:p14="http://schemas.microsoft.com/office/powerpoint/2010/main" val="31504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>
            <a:extLst>
              <a:ext uri="{FF2B5EF4-FFF2-40B4-BE49-F238E27FC236}">
                <a16:creationId xmlns:a16="http://schemas.microsoft.com/office/drawing/2014/main" id="{8B2A6FA8-BDAA-3241-A20C-ACE190E5B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Network Addresses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41E60390-D412-694B-B392-A0523982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282777-1887-0D41-9E6A-62F1BFA67B6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09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C65465D-018B-354C-AF07-3EBBE07EE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IP Address (IPv4)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E86E33D-CA84-7D4D-A09D-E247979CD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unique 32-bit number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Identifies an interface (on a host, on a router, …)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Represented in dotted-quad notation</a:t>
            </a: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66EFA687-D121-334C-BAC3-A35FDA20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4809A9-9027-C149-B27D-25D37B9B06E0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868" name="Group 4">
            <a:extLst>
              <a:ext uri="{FF2B5EF4-FFF2-40B4-BE49-F238E27FC236}">
                <a16:creationId xmlns:a16="http://schemas.microsoft.com/office/drawing/2014/main" id="{E19D9255-59BC-B94F-913C-B94EF0B3DDE2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4910138"/>
            <a:ext cx="7327900" cy="592137"/>
            <a:chOff x="428" y="893"/>
            <a:chExt cx="4616" cy="373"/>
          </a:xfrm>
        </p:grpSpPr>
        <p:grpSp>
          <p:nvGrpSpPr>
            <p:cNvPr id="36877" name="Group 5">
              <a:extLst>
                <a:ext uri="{FF2B5EF4-FFF2-40B4-BE49-F238E27FC236}">
                  <a16:creationId xmlns:a16="http://schemas.microsoft.com/office/drawing/2014/main" id="{A28C2FA1-E5AD-8548-9D72-8048EB5CA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" y="904"/>
              <a:ext cx="4616" cy="328"/>
              <a:chOff x="428" y="904"/>
              <a:chExt cx="4616" cy="328"/>
            </a:xfrm>
          </p:grpSpPr>
          <p:sp>
            <p:nvSpPr>
              <p:cNvPr id="861190" name="Rectangle 6">
                <a:extLst>
                  <a:ext uri="{FF2B5EF4-FFF2-40B4-BE49-F238E27FC236}">
                    <a16:creationId xmlns:a16="http://schemas.microsoft.com/office/drawing/2014/main" id="{156C3FBF-7083-F443-A469-0093E1BE4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" y="908"/>
                <a:ext cx="4616" cy="3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1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3" name="Line 7">
                <a:extLst>
                  <a:ext uri="{FF2B5EF4-FFF2-40B4-BE49-F238E27FC236}">
                    <a16:creationId xmlns:a16="http://schemas.microsoft.com/office/drawing/2014/main" id="{445895CB-2E16-3345-81E8-DFF47CEB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904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4" name="Line 8">
                <a:extLst>
                  <a:ext uri="{FF2B5EF4-FFF2-40B4-BE49-F238E27FC236}">
                    <a16:creationId xmlns:a16="http://schemas.microsoft.com/office/drawing/2014/main" id="{5B2E553E-1995-434C-B5A8-11BC3AFFA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2" y="904"/>
                <a:ext cx="0" cy="3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36885" name="Line 9">
                <a:extLst>
                  <a:ext uri="{FF2B5EF4-FFF2-40B4-BE49-F238E27FC236}">
                    <a16:creationId xmlns:a16="http://schemas.microsoft.com/office/drawing/2014/main" id="{52D5B27F-0642-C240-B51B-019268FCE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6" y="912"/>
                <a:ext cx="0" cy="3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36878" name="Rectangle 10">
              <a:extLst>
                <a:ext uri="{FF2B5EF4-FFF2-40B4-BE49-F238E27FC236}">
                  <a16:creationId xmlns:a16="http://schemas.microsoft.com/office/drawing/2014/main" id="{6585F680-F99E-F545-BFDA-F4AB8B3CA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00001100</a:t>
              </a:r>
            </a:p>
          </p:txBody>
        </p:sp>
        <p:sp>
          <p:nvSpPr>
            <p:cNvPr id="36879" name="Rectangle 11">
              <a:extLst>
                <a:ext uri="{FF2B5EF4-FFF2-40B4-BE49-F238E27FC236}">
                  <a16:creationId xmlns:a16="http://schemas.microsoft.com/office/drawing/2014/main" id="{1332F236-DD27-5E4C-88D1-76659F93A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893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00100010</a:t>
              </a:r>
            </a:p>
          </p:txBody>
        </p:sp>
        <p:sp>
          <p:nvSpPr>
            <p:cNvPr id="36880" name="Rectangle 12">
              <a:extLst>
                <a:ext uri="{FF2B5EF4-FFF2-40B4-BE49-F238E27FC236}">
                  <a16:creationId xmlns:a16="http://schemas.microsoft.com/office/drawing/2014/main" id="{266AD9BC-545C-AC40-9469-9CDCE85C7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10011110</a:t>
              </a: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81" name="Rectangle 13">
              <a:extLst>
                <a:ext uri="{FF2B5EF4-FFF2-40B4-BE49-F238E27FC236}">
                  <a16:creationId xmlns:a16="http://schemas.microsoft.com/office/drawing/2014/main" id="{810588A8-88B2-2047-9CD7-310FA09AC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901"/>
              <a:ext cx="11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panose="02070309020205020404" pitchFamily="49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00000101</a:t>
              </a:r>
            </a:p>
          </p:txBody>
        </p:sp>
      </p:grpSp>
      <p:sp>
        <p:nvSpPr>
          <p:cNvPr id="36869" name="Text Box 21">
            <a:extLst>
              <a:ext uri="{FF2B5EF4-FFF2-40B4-BE49-F238E27FC236}">
                <a16:creationId xmlns:a16="http://schemas.microsoft.com/office/drawing/2014/main" id="{6FD34E68-132D-B344-8B24-B4D5F86BA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</a:t>
            </a:r>
          </a:p>
        </p:txBody>
      </p:sp>
      <p:sp>
        <p:nvSpPr>
          <p:cNvPr id="36870" name="Text Box 22">
            <a:extLst>
              <a:ext uri="{FF2B5EF4-FFF2-40B4-BE49-F238E27FC236}">
                <a16:creationId xmlns:a16="http://schemas.microsoft.com/office/drawing/2014/main" id="{6F59720B-3760-0A4A-941C-35E7BF51F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3506788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34</a:t>
            </a:r>
          </a:p>
        </p:txBody>
      </p:sp>
      <p:sp>
        <p:nvSpPr>
          <p:cNvPr id="36871" name="Text Box 23">
            <a:extLst>
              <a:ext uri="{FF2B5EF4-FFF2-40B4-BE49-F238E27FC236}">
                <a16:creationId xmlns:a16="http://schemas.microsoft.com/office/drawing/2014/main" id="{C4BB6E5B-BD19-5F43-B32D-50F81F263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6788"/>
            <a:ext cx="765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158</a:t>
            </a:r>
          </a:p>
        </p:txBody>
      </p:sp>
      <p:sp>
        <p:nvSpPr>
          <p:cNvPr id="36872" name="Text Box 24">
            <a:extLst>
              <a:ext uri="{FF2B5EF4-FFF2-40B4-BE49-F238E27FC236}">
                <a16:creationId xmlns:a16="http://schemas.microsoft.com/office/drawing/2014/main" id="{B3537D6B-6384-F245-AF93-BA264623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1038" y="3506788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5</a:t>
            </a:r>
          </a:p>
        </p:txBody>
      </p:sp>
      <p:sp>
        <p:nvSpPr>
          <p:cNvPr id="36873" name="Line 25">
            <a:extLst>
              <a:ext uri="{FF2B5EF4-FFF2-40B4-BE49-F238E27FC236}">
                <a16:creationId xmlns:a16="http://schemas.microsoft.com/office/drawing/2014/main" id="{D4717235-1C3A-B242-A34C-41A5A7BB8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825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4" name="Line 26">
            <a:extLst>
              <a:ext uri="{FF2B5EF4-FFF2-40B4-BE49-F238E27FC236}">
                <a16:creationId xmlns:a16="http://schemas.microsoft.com/office/drawing/2014/main" id="{089DA2FB-9A89-2D41-98AB-8202732C5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0463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5" name="Line 27">
            <a:extLst>
              <a:ext uri="{FF2B5EF4-FFF2-40B4-BE49-F238E27FC236}">
                <a16:creationId xmlns:a16="http://schemas.microsoft.com/office/drawing/2014/main" id="{B1254EB7-0764-514E-8EB8-398F2C373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370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876" name="Line 28">
            <a:extLst>
              <a:ext uri="{FF2B5EF4-FFF2-40B4-BE49-F238E27FC236}">
                <a16:creationId xmlns:a16="http://schemas.microsoft.com/office/drawing/2014/main" id="{79368440-6963-9C4A-9FA0-A7732A697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3963988"/>
            <a:ext cx="0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C7666888-95C0-6743-9AA4-2BA13061C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5770067"/>
            <a:ext cx="20858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rPr>
              <a:t>12:34:158:5</a:t>
            </a:r>
          </a:p>
        </p:txBody>
      </p:sp>
    </p:spTree>
    <p:extLst>
      <p:ext uri="{BB962C8B-B14F-4D97-AF65-F5344CB8AC3E}">
        <p14:creationId xmlns:p14="http://schemas.microsoft.com/office/powerpoint/2010/main" val="214244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2">
            <a:extLst>
              <a:ext uri="{FF2B5EF4-FFF2-40B4-BE49-F238E27FC236}">
                <a16:creationId xmlns:a16="http://schemas.microsoft.com/office/drawing/2014/main" id="{74FFB87B-56A1-2A40-BEED-6785A98D26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Grouping Related Hosts</a:t>
            </a:r>
          </a:p>
        </p:txBody>
      </p:sp>
      <p:sp>
        <p:nvSpPr>
          <p:cNvPr id="38914" name="Rectangle 33">
            <a:extLst>
              <a:ext uri="{FF2B5EF4-FFF2-40B4-BE49-F238E27FC236}">
                <a16:creationId xmlns:a16="http://schemas.microsoft.com/office/drawing/2014/main" id="{A79E26B8-CDEF-BB49-8ECC-B58B147EF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906963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Internet is an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inter-network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Used to connect networks together, not hosts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Need to address a network (i.e., group of hosts)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5D95CA12-B453-2B4E-BE0B-598A5882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30C0A3-4065-4F46-84AD-238C059CB3F4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A51F7992-A294-6F47-AC74-D5277B613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69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7" name="Line 5">
            <a:extLst>
              <a:ext uri="{FF2B5EF4-FFF2-40B4-BE49-F238E27FC236}">
                <a16:creationId xmlns:a16="http://schemas.microsoft.com/office/drawing/2014/main" id="{5E290C74-267C-BB4A-96FA-23779FE38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8" name="Line 6">
            <a:extLst>
              <a:ext uri="{FF2B5EF4-FFF2-40B4-BE49-F238E27FC236}">
                <a16:creationId xmlns:a16="http://schemas.microsoft.com/office/drawing/2014/main" id="{A6587C34-1BFF-334D-B52C-3F8370E21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6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C7AFE484-5FDE-974D-B8A4-06570B2B4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2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4062A6AD-F79A-6140-93CE-FA1ECCF1E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DE2BA6A1-7289-B045-AA24-BA3756BF2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63BF20BC-2970-2B49-919C-BF3EEA3F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F27C672E-1502-1E44-B61D-D25992E1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4129088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1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08A577DB-AC72-F641-BCDB-6905C141D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B33E764F-056B-7B44-9FBE-5832AC877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5150" y="41148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ED2B80C7-2D8F-954D-BD4E-EA7241403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99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9F1481DD-0DCF-8F4A-9842-BEC287DFD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43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2CB4FFD5-375B-8B45-A695-A1EC84784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115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096A0035-8D91-E94B-A3FE-8739584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5" y="352425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F0ECDDDA-B9B0-6F49-9876-26B3EAA90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1" name="Rectangle 19">
            <a:extLst>
              <a:ext uri="{FF2B5EF4-FFF2-40B4-BE49-F238E27FC236}">
                <a16:creationId xmlns:a16="http://schemas.microsoft.com/office/drawing/2014/main" id="{E082B24B-11BD-C44C-BBB7-3F9E4945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5" y="3505200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host</a:t>
            </a:r>
          </a:p>
        </p:txBody>
      </p:sp>
      <p:sp>
        <p:nvSpPr>
          <p:cNvPr id="38932" name="Text Box 20">
            <a:extLst>
              <a:ext uri="{FF2B5EF4-FFF2-40B4-BE49-F238E27FC236}">
                <a16:creationId xmlns:a16="http://schemas.microsoft.com/office/drawing/2014/main" id="{4900B1C4-E9C0-4D4C-BEA8-E7B67C34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9138" y="4114800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2</a:t>
            </a:r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FE201D9D-2B37-8C40-A855-6274C1E0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150" y="3429000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...</a:t>
            </a:r>
          </a:p>
        </p:txBody>
      </p:sp>
      <p:sp>
        <p:nvSpPr>
          <p:cNvPr id="38934" name="AutoShape 22">
            <a:extLst>
              <a:ext uri="{FF2B5EF4-FFF2-40B4-BE49-F238E27FC236}">
                <a16:creationId xmlns:a16="http://schemas.microsoft.com/office/drawing/2014/main" id="{92AD3AAE-B584-CE47-92D4-6706E542C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5" name="AutoShape 23">
            <a:extLst>
              <a:ext uri="{FF2B5EF4-FFF2-40B4-BE49-F238E27FC236}">
                <a16:creationId xmlns:a16="http://schemas.microsoft.com/office/drawing/2014/main" id="{2542760C-45AF-BA48-BA93-E39AC4D0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6" name="Line 24">
            <a:extLst>
              <a:ext uri="{FF2B5EF4-FFF2-40B4-BE49-F238E27FC236}">
                <a16:creationId xmlns:a16="http://schemas.microsoft.com/office/drawing/2014/main" id="{1B7408F5-4737-9D4C-A038-B596B5EA6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7" name="AutoShape 25">
            <a:extLst>
              <a:ext uri="{FF2B5EF4-FFF2-40B4-BE49-F238E27FC236}">
                <a16:creationId xmlns:a16="http://schemas.microsoft.com/office/drawing/2014/main" id="{208C0207-FC6B-8C4F-AB1B-BBEC03E0D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4419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router</a:t>
            </a:r>
          </a:p>
        </p:txBody>
      </p:sp>
      <p:sp>
        <p:nvSpPr>
          <p:cNvPr id="38938" name="Line 26">
            <a:extLst>
              <a:ext uri="{FF2B5EF4-FFF2-40B4-BE49-F238E27FC236}">
                <a16:creationId xmlns:a16="http://schemas.microsoft.com/office/drawing/2014/main" id="{91002382-3E88-1043-A422-83FC08F4D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3350" y="4114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39" name="Line 27">
            <a:extLst>
              <a:ext uri="{FF2B5EF4-FFF2-40B4-BE49-F238E27FC236}">
                <a16:creationId xmlns:a16="http://schemas.microsoft.com/office/drawing/2014/main" id="{88C2D984-9664-4349-8BD9-D475FF044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0" name="Line 28">
            <a:extLst>
              <a:ext uri="{FF2B5EF4-FFF2-40B4-BE49-F238E27FC236}">
                <a16:creationId xmlns:a16="http://schemas.microsoft.com/office/drawing/2014/main" id="{4923E83D-342C-B24C-83C4-030BFC383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9350" y="45720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941" name="Text Box 29">
            <a:extLst>
              <a:ext uri="{FF2B5EF4-FFF2-40B4-BE49-F238E27FC236}">
                <a16:creationId xmlns:a16="http://schemas.microsoft.com/office/drawing/2014/main" id="{653D549D-5BC8-2B4B-B15C-D6EEE0284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572000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2" name="Text Box 30">
            <a:extLst>
              <a:ext uri="{FF2B5EF4-FFF2-40B4-BE49-F238E27FC236}">
                <a16:creationId xmlns:a16="http://schemas.microsoft.com/office/drawing/2014/main" id="{EC9B3B43-C460-AC49-823E-A11D66D5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4572000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</a:t>
            </a:r>
          </a:p>
        </p:txBody>
      </p:sp>
      <p:sp>
        <p:nvSpPr>
          <p:cNvPr id="38943" name="Text Box 34">
            <a:extLst>
              <a:ext uri="{FF2B5EF4-FFF2-40B4-BE49-F238E27FC236}">
                <a16:creationId xmlns:a16="http://schemas.microsoft.com/office/drawing/2014/main" id="{5FCAEEA2-8F97-3D4E-A5D6-7A97FAB8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29200"/>
            <a:ext cx="33924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LAN = Local Area Network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WAN = Wide Area Network</a:t>
            </a:r>
          </a:p>
        </p:txBody>
      </p:sp>
    </p:spTree>
    <p:extLst>
      <p:ext uri="{BB962C8B-B14F-4D97-AF65-F5344CB8AC3E}">
        <p14:creationId xmlns:p14="http://schemas.microsoft.com/office/powerpoint/2010/main" val="2029054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3708</TotalTime>
  <Words>1985</Words>
  <Application>Microsoft Macintosh PowerPoint</Application>
  <PresentationFormat>On-screen Show (4:3)</PresentationFormat>
  <Paragraphs>501</Paragraphs>
  <Slides>38</Slides>
  <Notes>20</Notes>
  <HiddenSlides>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ＭＳ Ｐゴシック</vt:lpstr>
      <vt:lpstr>-apple-system</vt:lpstr>
      <vt:lpstr>Arial</vt:lpstr>
      <vt:lpstr>Calibri</vt:lpstr>
      <vt:lpstr>Calibri Light</vt:lpstr>
      <vt:lpstr>Courier New</vt:lpstr>
      <vt:lpstr>Helvetica</vt:lpstr>
      <vt:lpstr>Lucida Bright</vt:lpstr>
      <vt:lpstr>Tahoma</vt:lpstr>
      <vt:lpstr>Times New Roman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Addresses</vt:lpstr>
      <vt:lpstr>IP Address (IPv4)</vt:lpstr>
      <vt:lpstr>Grouping Related Hosts</vt:lpstr>
      <vt:lpstr>Scalability Challenge</vt:lpstr>
      <vt:lpstr>Hierarchical Addressing: IP Prefixes</vt:lpstr>
      <vt:lpstr>Hierarchical Addressing in U.S. Mail</vt:lpstr>
      <vt:lpstr>Easy to Add New Hosts</vt:lpstr>
      <vt:lpstr>Hierarchical Addressing: IP Prefixes</vt:lpstr>
      <vt:lpstr>PowerPoint Presentation</vt:lpstr>
      <vt:lpstr>“Classes” of networks</vt:lpstr>
      <vt:lpstr>Class-full addressing</vt:lpstr>
      <vt:lpstr>PowerPoint Presentation</vt:lpstr>
      <vt:lpstr>PowerPoint Presentation</vt:lpstr>
      <vt:lpstr>Global Addresses</vt:lpstr>
      <vt:lpstr>PowerPoint Presentation</vt:lpstr>
      <vt:lpstr>PowerPoint Presentation</vt:lpstr>
      <vt:lpstr>Global Addresses</vt:lpstr>
      <vt:lpstr>Classful Addressing</vt:lpstr>
      <vt:lpstr>IP Datagram Forwarding</vt:lpstr>
      <vt:lpstr>IP Datagram Forwarding</vt:lpstr>
      <vt:lpstr>IP Datagram Forwarding</vt:lpstr>
      <vt:lpstr>IP Datagram Forwarding</vt:lpstr>
      <vt:lpstr>IP Datagram Forwarding</vt:lpstr>
      <vt:lpstr>Obtaining a Block of Addresses</vt:lpstr>
      <vt:lpstr>PowerPoint Presentation</vt:lpstr>
      <vt:lpstr>PowerPoint Presentation</vt:lpstr>
      <vt:lpstr>Pre-CIDR (1988-1994): Steep Growth</vt:lpstr>
      <vt:lpstr>Subnetting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Nirupam Roy</dc:creator>
  <cp:lastModifiedBy>Nirupam Roy</cp:lastModifiedBy>
  <cp:revision>185</cp:revision>
  <dcterms:created xsi:type="dcterms:W3CDTF">2020-02-13T13:47:54Z</dcterms:created>
  <dcterms:modified xsi:type="dcterms:W3CDTF">2025-02-26T16:45:52Z</dcterms:modified>
</cp:coreProperties>
</file>