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4" r:id="rId2"/>
    <p:sldMasterId id="2147483696" r:id="rId3"/>
  </p:sldMasterIdLst>
  <p:notesMasterIdLst>
    <p:notesMasterId r:id="rId170"/>
  </p:notesMasterIdLst>
  <p:sldIdLst>
    <p:sldId id="1493" r:id="rId4"/>
    <p:sldId id="1778" r:id="rId5"/>
    <p:sldId id="1675" r:id="rId6"/>
    <p:sldId id="1777" r:id="rId7"/>
    <p:sldId id="1672" r:id="rId8"/>
    <p:sldId id="1775" r:id="rId9"/>
    <p:sldId id="1776" r:id="rId10"/>
    <p:sldId id="1673" r:id="rId11"/>
    <p:sldId id="1756" r:id="rId12"/>
    <p:sldId id="1759" r:id="rId13"/>
    <p:sldId id="1757" r:id="rId14"/>
    <p:sldId id="1758" r:id="rId15"/>
    <p:sldId id="1763" r:id="rId16"/>
    <p:sldId id="1760" r:id="rId17"/>
    <p:sldId id="1761" r:id="rId18"/>
    <p:sldId id="1765" r:id="rId19"/>
    <p:sldId id="1766" r:id="rId20"/>
    <p:sldId id="1768" r:id="rId21"/>
    <p:sldId id="1769" r:id="rId22"/>
    <p:sldId id="1770" r:id="rId23"/>
    <p:sldId id="1771" r:id="rId24"/>
    <p:sldId id="1779" r:id="rId25"/>
    <p:sldId id="1735" r:id="rId26"/>
    <p:sldId id="1678" r:id="rId27"/>
    <p:sldId id="1679" r:id="rId28"/>
    <p:sldId id="1736" r:id="rId29"/>
    <p:sldId id="1751" r:id="rId30"/>
    <p:sldId id="1772" r:id="rId31"/>
    <p:sldId id="1773" r:id="rId32"/>
    <p:sldId id="1774" r:id="rId33"/>
    <p:sldId id="1680" r:id="rId34"/>
    <p:sldId id="1682" r:id="rId35"/>
    <p:sldId id="1752" r:id="rId36"/>
    <p:sldId id="1753" r:id="rId37"/>
    <p:sldId id="1754" r:id="rId38"/>
    <p:sldId id="1755" r:id="rId39"/>
    <p:sldId id="1681" r:id="rId40"/>
    <p:sldId id="1698" r:id="rId41"/>
    <p:sldId id="1699" r:id="rId42"/>
    <p:sldId id="1700" r:id="rId43"/>
    <p:sldId id="1701" r:id="rId44"/>
    <p:sldId id="261" r:id="rId45"/>
    <p:sldId id="293" r:id="rId46"/>
    <p:sldId id="294" r:id="rId47"/>
    <p:sldId id="295" r:id="rId48"/>
    <p:sldId id="298" r:id="rId49"/>
    <p:sldId id="1631" r:id="rId50"/>
    <p:sldId id="301" r:id="rId51"/>
    <p:sldId id="1695" r:id="rId52"/>
    <p:sldId id="1703" r:id="rId53"/>
    <p:sldId id="1691" r:id="rId54"/>
    <p:sldId id="1598" r:id="rId55"/>
    <p:sldId id="1692" r:id="rId56"/>
    <p:sldId id="1693" r:id="rId57"/>
    <p:sldId id="610" r:id="rId58"/>
    <p:sldId id="1565" r:id="rId59"/>
    <p:sldId id="1566" r:id="rId60"/>
    <p:sldId id="1567" r:id="rId61"/>
    <p:sldId id="303" r:id="rId62"/>
    <p:sldId id="1599" r:id="rId63"/>
    <p:sldId id="1600" r:id="rId64"/>
    <p:sldId id="1696" r:id="rId65"/>
    <p:sldId id="1642" r:id="rId66"/>
    <p:sldId id="1697" r:id="rId67"/>
    <p:sldId id="1645" r:id="rId68"/>
    <p:sldId id="1643" r:id="rId69"/>
    <p:sldId id="1644" r:id="rId70"/>
    <p:sldId id="1618" r:id="rId71"/>
    <p:sldId id="1619" r:id="rId72"/>
    <p:sldId id="1620" r:id="rId73"/>
    <p:sldId id="1621" r:id="rId74"/>
    <p:sldId id="1622" r:id="rId75"/>
    <p:sldId id="1623" r:id="rId76"/>
    <p:sldId id="1624" r:id="rId77"/>
    <p:sldId id="1646" r:id="rId78"/>
    <p:sldId id="1647" r:id="rId79"/>
    <p:sldId id="1648" r:id="rId80"/>
    <p:sldId id="1649" r:id="rId81"/>
    <p:sldId id="1576" r:id="rId82"/>
    <p:sldId id="1580" r:id="rId83"/>
    <p:sldId id="1581" r:id="rId84"/>
    <p:sldId id="1582" r:id="rId85"/>
    <p:sldId id="1583" r:id="rId86"/>
    <p:sldId id="1704" r:id="rId87"/>
    <p:sldId id="1705" r:id="rId88"/>
    <p:sldId id="1706" r:id="rId89"/>
    <p:sldId id="1707" r:id="rId90"/>
    <p:sldId id="1708" r:id="rId91"/>
    <p:sldId id="678" r:id="rId92"/>
    <p:sldId id="1629" r:id="rId93"/>
    <p:sldId id="1709" r:id="rId94"/>
    <p:sldId id="1710" r:id="rId95"/>
    <p:sldId id="1711" r:id="rId96"/>
    <p:sldId id="1626" r:id="rId97"/>
    <p:sldId id="1627" r:id="rId98"/>
    <p:sldId id="1628" r:id="rId99"/>
    <p:sldId id="1569" r:id="rId100"/>
    <p:sldId id="304" r:id="rId101"/>
    <p:sldId id="319" r:id="rId102"/>
    <p:sldId id="323" r:id="rId103"/>
    <p:sldId id="1712" r:id="rId104"/>
    <p:sldId id="1713" r:id="rId105"/>
    <p:sldId id="1714" r:id="rId106"/>
    <p:sldId id="1715" r:id="rId107"/>
    <p:sldId id="1716" r:id="rId108"/>
    <p:sldId id="325" r:id="rId109"/>
    <p:sldId id="326" r:id="rId110"/>
    <p:sldId id="1630" r:id="rId111"/>
    <p:sldId id="1717" r:id="rId112"/>
    <p:sldId id="1632" r:id="rId113"/>
    <p:sldId id="1633" r:id="rId114"/>
    <p:sldId id="1634" r:id="rId115"/>
    <p:sldId id="1718" r:id="rId116"/>
    <p:sldId id="1719" r:id="rId117"/>
    <p:sldId id="1720" r:id="rId118"/>
    <p:sldId id="1635" r:id="rId119"/>
    <p:sldId id="1615" r:id="rId120"/>
    <p:sldId id="1616" r:id="rId121"/>
    <p:sldId id="1617" r:id="rId122"/>
    <p:sldId id="1721" r:id="rId123"/>
    <p:sldId id="1722" r:id="rId124"/>
    <p:sldId id="1723" r:id="rId125"/>
    <p:sldId id="1724" r:id="rId126"/>
    <p:sldId id="1725" r:id="rId127"/>
    <p:sldId id="1726" r:id="rId128"/>
    <p:sldId id="1636" r:id="rId129"/>
    <p:sldId id="1727" r:id="rId130"/>
    <p:sldId id="1637" r:id="rId131"/>
    <p:sldId id="1728" r:id="rId132"/>
    <p:sldId id="1729" r:id="rId133"/>
    <p:sldId id="1638" r:id="rId134"/>
    <p:sldId id="1639" r:id="rId135"/>
    <p:sldId id="1640" r:id="rId136"/>
    <p:sldId id="1641" r:id="rId137"/>
    <p:sldId id="1584" r:id="rId138"/>
    <p:sldId id="1730" r:id="rId139"/>
    <p:sldId id="1731" r:id="rId140"/>
    <p:sldId id="1732" r:id="rId141"/>
    <p:sldId id="1650" r:id="rId142"/>
    <p:sldId id="1651" r:id="rId143"/>
    <p:sldId id="1652" r:id="rId144"/>
    <p:sldId id="1653" r:id="rId145"/>
    <p:sldId id="1654" r:id="rId146"/>
    <p:sldId id="1655" r:id="rId147"/>
    <p:sldId id="1656" r:id="rId148"/>
    <p:sldId id="1657" r:id="rId149"/>
    <p:sldId id="1658" r:id="rId150"/>
    <p:sldId id="1659" r:id="rId151"/>
    <p:sldId id="1660" r:id="rId152"/>
    <p:sldId id="1661" r:id="rId153"/>
    <p:sldId id="1662" r:id="rId154"/>
    <p:sldId id="1663" r:id="rId155"/>
    <p:sldId id="1664" r:id="rId156"/>
    <p:sldId id="1665" r:id="rId157"/>
    <p:sldId id="1666" r:id="rId158"/>
    <p:sldId id="1667" r:id="rId159"/>
    <p:sldId id="1668" r:id="rId160"/>
    <p:sldId id="1669" r:id="rId161"/>
    <p:sldId id="1670" r:id="rId162"/>
    <p:sldId id="1671" r:id="rId163"/>
    <p:sldId id="1702" r:id="rId164"/>
    <p:sldId id="1687" r:id="rId165"/>
    <p:sldId id="1688" r:id="rId166"/>
    <p:sldId id="1689" r:id="rId167"/>
    <p:sldId id="1690" r:id="rId168"/>
    <p:sldId id="1694" r:id="rId16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E79"/>
    <a:srgbClr val="FF0000"/>
    <a:srgbClr val="09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424"/>
    <p:restoredTop sz="95034"/>
  </p:normalViewPr>
  <p:slideViewPr>
    <p:cSldViewPr snapToGrid="0" snapToObjects="1" showGuides="1">
      <p:cViewPr varScale="1">
        <p:scale>
          <a:sx n="117" d="100"/>
          <a:sy n="117" d="100"/>
        </p:scale>
        <p:origin x="352" y="1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notesMaster" Target="notesMasters/notesMaster1.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presProps" Target="presProps.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2" Type="http://schemas.openxmlformats.org/officeDocument/2006/relationships/viewProps" Target="viewProp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tableStyles" Target="tableStyles.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349926-832A-0146-A58C-0A7B8706D706}" type="datetimeFigureOut">
              <a:rPr lang="en-US" smtClean="0"/>
              <a:t>2/19/25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C8ABCF-8DBE-0B44-8881-1104B3E50F18}" type="slidenum">
              <a:rPr lang="en-US" smtClean="0"/>
              <a:t>‹#›</a:t>
            </a:fld>
            <a:endParaRPr lang="en-US"/>
          </a:p>
        </p:txBody>
      </p:sp>
    </p:spTree>
    <p:extLst>
      <p:ext uri="{BB962C8B-B14F-4D97-AF65-F5344CB8AC3E}">
        <p14:creationId xmlns:p14="http://schemas.microsoft.com/office/powerpoint/2010/main" val="1339582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RFC page 24: https://</a:t>
            </a:r>
            <a:r>
              <a:rPr lang="en-US" dirty="0" err="1"/>
              <a:t>www.rfc-editor.org</a:t>
            </a:r>
            <a:r>
              <a:rPr lang="en-US" dirty="0"/>
              <a:t>/</a:t>
            </a:r>
            <a:r>
              <a:rPr lang="en-US" dirty="0" err="1"/>
              <a:t>rfc</a:t>
            </a:r>
            <a:r>
              <a:rPr lang="en-US" dirty="0"/>
              <a:t>/rfc791</a:t>
            </a:r>
          </a:p>
          <a:p>
            <a:endParaRPr lang="en-US" dirty="0"/>
          </a:p>
          <a:p>
            <a:r>
              <a:rPr lang="en-US" dirty="0"/>
              <a:t>The internet identification field (ID) is used together with the source and destination address, and the protocol fields, to identify datagram fragments for reassembly.</a:t>
            </a:r>
          </a:p>
          <a:p>
            <a:endParaRPr lang="en-US" dirty="0"/>
          </a:p>
          <a:p>
            <a:r>
              <a:rPr lang="en-US" dirty="0"/>
              <a:t>Comments of the limited ID:</a:t>
            </a:r>
          </a:p>
          <a:p>
            <a:r>
              <a:rPr lang="en-US" dirty="0"/>
              <a:t>https://</a:t>
            </a:r>
            <a:r>
              <a:rPr lang="en-US" dirty="0" err="1"/>
              <a:t>www.rfc-editor.org</a:t>
            </a:r>
            <a:r>
              <a:rPr lang="en-US" dirty="0"/>
              <a:t>/</a:t>
            </a:r>
            <a:r>
              <a:rPr lang="en-US" dirty="0" err="1"/>
              <a:t>rfc</a:t>
            </a:r>
            <a:r>
              <a:rPr lang="en-US" dirty="0"/>
              <a:t>/rfc6864</a:t>
            </a:r>
          </a:p>
          <a:p>
            <a:endParaRPr lang="en-US" dirty="0"/>
          </a:p>
          <a:p>
            <a:pPr algn="l" fontAlgn="base">
              <a:buFont typeface="+mj-lt"/>
              <a:buAutoNum type="arabicPeriod"/>
            </a:pPr>
            <a:r>
              <a:rPr lang="en-US" b="0" i="0" u="none" strike="noStrike" dirty="0">
                <a:solidFill>
                  <a:srgbClr val="3B4045"/>
                </a:solidFill>
                <a:effectLst/>
                <a:latin typeface="inherit"/>
              </a:rPr>
              <a:t>Introduction</a:t>
            </a:r>
          </a:p>
          <a:p>
            <a:pPr algn="l" fontAlgn="base"/>
            <a:r>
              <a:rPr lang="en-US" b="0" i="0" u="none" strike="noStrike" dirty="0">
                <a:solidFill>
                  <a:srgbClr val="3B4045"/>
                </a:solidFill>
                <a:effectLst/>
                <a:latin typeface="-apple-system"/>
              </a:rPr>
              <a:t>In IPv4, the Identification (ID) field is a 16-bit value that is</a:t>
            </a:r>
            <a:br>
              <a:rPr lang="en-US" b="0" i="0" u="none" strike="noStrike" dirty="0">
                <a:solidFill>
                  <a:srgbClr val="3B4045"/>
                </a:solidFill>
                <a:effectLst/>
                <a:latin typeface="-apple-system"/>
              </a:rPr>
            </a:br>
            <a:r>
              <a:rPr lang="en-US" b="0" i="0" u="none" strike="noStrike" dirty="0">
                <a:solidFill>
                  <a:srgbClr val="3B4045"/>
                </a:solidFill>
                <a:effectLst/>
                <a:latin typeface="-apple-system"/>
              </a:rPr>
              <a:t>unique for every datagram for a given source address, destination</a:t>
            </a:r>
            <a:br>
              <a:rPr lang="en-US" b="0" i="0" u="none" strike="noStrike" dirty="0">
                <a:solidFill>
                  <a:srgbClr val="3B4045"/>
                </a:solidFill>
                <a:effectLst/>
                <a:latin typeface="-apple-system"/>
              </a:rPr>
            </a:br>
            <a:r>
              <a:rPr lang="en-US" b="0" i="0" u="none" strike="noStrike" dirty="0">
                <a:solidFill>
                  <a:srgbClr val="3B4045"/>
                </a:solidFill>
                <a:effectLst/>
                <a:latin typeface="-apple-system"/>
              </a:rPr>
              <a:t>address, and protocol, such that it does not repeat within the</a:t>
            </a:r>
            <a:br>
              <a:rPr lang="en-US" b="0" i="0" u="none" strike="noStrike" dirty="0">
                <a:solidFill>
                  <a:srgbClr val="3B4045"/>
                </a:solidFill>
                <a:effectLst/>
                <a:latin typeface="-apple-system"/>
              </a:rPr>
            </a:br>
            <a:r>
              <a:rPr lang="en-US" b="0" i="0" u="none" strike="noStrike" dirty="0">
                <a:solidFill>
                  <a:srgbClr val="3B4045"/>
                </a:solidFill>
                <a:effectLst/>
                <a:latin typeface="-apple-system"/>
              </a:rPr>
              <a:t>maximum datagram lifetime (MDL) [RFC791] [RFC1122]. As currently</a:t>
            </a:r>
            <a:br>
              <a:rPr lang="en-US" b="0" i="0" u="none" strike="noStrike" dirty="0">
                <a:solidFill>
                  <a:srgbClr val="3B4045"/>
                </a:solidFill>
                <a:effectLst/>
                <a:latin typeface="-apple-system"/>
              </a:rPr>
            </a:br>
            <a:r>
              <a:rPr lang="en-US" b="0" i="0" u="none" strike="noStrike" dirty="0">
                <a:solidFill>
                  <a:srgbClr val="3B4045"/>
                </a:solidFill>
                <a:effectLst/>
                <a:latin typeface="-apple-system"/>
              </a:rPr>
              <a:t>specified, all datagrams between a source and destination of a given</a:t>
            </a:r>
            <a:br>
              <a:rPr lang="en-US" b="0" i="0" u="none" strike="noStrike" dirty="0">
                <a:solidFill>
                  <a:srgbClr val="3B4045"/>
                </a:solidFill>
                <a:effectLst/>
                <a:latin typeface="-apple-system"/>
              </a:rPr>
            </a:br>
            <a:r>
              <a:rPr lang="en-US" b="0" i="0" u="none" strike="noStrike" dirty="0">
                <a:solidFill>
                  <a:srgbClr val="3B4045"/>
                </a:solidFill>
                <a:effectLst/>
                <a:latin typeface="-apple-system"/>
              </a:rPr>
              <a:t>protocol must have unique IPv4 ID values over a period of this MDL,</a:t>
            </a:r>
            <a:br>
              <a:rPr lang="en-US" b="0" i="0" u="none" strike="noStrike" dirty="0">
                <a:solidFill>
                  <a:srgbClr val="3B4045"/>
                </a:solidFill>
                <a:effectLst/>
                <a:latin typeface="-apple-system"/>
              </a:rPr>
            </a:br>
            <a:r>
              <a:rPr lang="en-US" b="0" i="0" u="none" strike="noStrike" dirty="0">
                <a:solidFill>
                  <a:srgbClr val="3B4045"/>
                </a:solidFill>
                <a:effectLst/>
                <a:latin typeface="-apple-system"/>
              </a:rPr>
              <a:t>which is typically interpreted as two minutes and is related to the</a:t>
            </a:r>
            <a:br>
              <a:rPr lang="en-US" b="0" i="0" u="none" strike="noStrike" dirty="0">
                <a:solidFill>
                  <a:srgbClr val="3B4045"/>
                </a:solidFill>
                <a:effectLst/>
                <a:latin typeface="-apple-system"/>
              </a:rPr>
            </a:br>
            <a:r>
              <a:rPr lang="en-US" b="0" i="0" u="none" strike="noStrike" dirty="0">
                <a:solidFill>
                  <a:srgbClr val="3B4045"/>
                </a:solidFill>
                <a:effectLst/>
                <a:latin typeface="-apple-system"/>
              </a:rPr>
              <a:t>recommended reassembly timeout [RFC1122]. This uniqueness is</a:t>
            </a:r>
            <a:br>
              <a:rPr lang="en-US" b="0" i="0" u="none" strike="noStrike" dirty="0">
                <a:solidFill>
                  <a:srgbClr val="3B4045"/>
                </a:solidFill>
                <a:effectLst/>
                <a:latin typeface="-apple-system"/>
              </a:rPr>
            </a:br>
            <a:r>
              <a:rPr lang="en-US" b="0" i="0" u="none" strike="noStrike" dirty="0">
                <a:solidFill>
                  <a:srgbClr val="3B4045"/>
                </a:solidFill>
                <a:effectLst/>
                <a:latin typeface="-apple-system"/>
              </a:rPr>
              <a:t>currently specified as for all datagrams, regardless of fragmentation settings.</a:t>
            </a:r>
          </a:p>
          <a:p>
            <a:pPr algn="l" fontAlgn="base"/>
            <a:r>
              <a:rPr lang="en-US" b="0" i="0" u="none" strike="noStrike" dirty="0">
                <a:solidFill>
                  <a:srgbClr val="3B4045"/>
                </a:solidFill>
                <a:effectLst/>
                <a:latin typeface="-apple-system"/>
              </a:rPr>
              <a:t>Uniqueness of the IPv4 ID is commonly violated by high-speed devices; if strictly enforced, it would limit the speed of a single protocol between two IP endpoints to 6.4 Mbps for typical MTUs of 1500 bytes (assuming a 2-minute MDL, using the analysis presented in [RFC4963]). It is common for a single connection to operate far in excess of these rates, which strongly indicates that the uniqueness of the IPv4 ID as specified is already moot. Further, some sources have been generating non-varying IPv4 IDs for many years (e.g., cellphones), which resulted in support for such in </a:t>
            </a:r>
            <a:r>
              <a:rPr lang="en-US" b="0" i="0" u="none" strike="noStrike" dirty="0" err="1">
                <a:solidFill>
                  <a:srgbClr val="3B4045"/>
                </a:solidFill>
                <a:effectLst/>
                <a:latin typeface="-apple-system"/>
              </a:rPr>
              <a:t>RObust</a:t>
            </a:r>
            <a:r>
              <a:rPr lang="en-US" b="0" i="0" u="none" strike="noStrike" dirty="0">
                <a:solidFill>
                  <a:srgbClr val="3B4045"/>
                </a:solidFill>
                <a:effectLst/>
                <a:latin typeface="-apple-system"/>
              </a:rPr>
              <a:t> Header Compression (ROHC) [RFC5225].</a:t>
            </a:r>
          </a:p>
          <a:p>
            <a:endParaRPr lang="en-US" dirty="0"/>
          </a:p>
          <a:p>
            <a:r>
              <a:rPr lang="en-US" dirty="0"/>
              <a:t>And</a:t>
            </a:r>
          </a:p>
          <a:p>
            <a:endParaRPr lang="en-US" dirty="0"/>
          </a:p>
          <a:p>
            <a:pPr algn="l" fontAlgn="base"/>
            <a:r>
              <a:rPr lang="en-US" b="0" i="0" u="none" strike="noStrike" dirty="0">
                <a:solidFill>
                  <a:srgbClr val="3B4045"/>
                </a:solidFill>
                <a:effectLst/>
                <a:latin typeface="-apple-system"/>
              </a:rPr>
              <a:t>4.1. IPv4 ID Used Only for Fragmentation</a:t>
            </a:r>
          </a:p>
          <a:p>
            <a:pPr algn="l" fontAlgn="base"/>
            <a:r>
              <a:rPr lang="en-US" b="0" i="0" u="none" strike="noStrike" dirty="0">
                <a:solidFill>
                  <a:srgbClr val="3B4045"/>
                </a:solidFill>
                <a:effectLst/>
                <a:latin typeface="-apple-system"/>
              </a:rPr>
              <a:t>Although RFC 1122 suggests that the IPv4 ID field has other uses,</a:t>
            </a:r>
            <a:br>
              <a:rPr lang="en-US" b="0" i="0" u="none" strike="noStrike" dirty="0">
                <a:solidFill>
                  <a:srgbClr val="3B4045"/>
                </a:solidFill>
                <a:effectLst/>
                <a:latin typeface="-apple-system"/>
              </a:rPr>
            </a:br>
            <a:r>
              <a:rPr lang="en-US" b="0" i="0" u="none" strike="noStrike" dirty="0">
                <a:solidFill>
                  <a:srgbClr val="3B4045"/>
                </a:solidFill>
                <a:effectLst/>
                <a:latin typeface="-apple-system"/>
              </a:rPr>
              <a:t>including datagram de-duplication, such uses are already not</a:t>
            </a:r>
            <a:br>
              <a:rPr lang="en-US" b="0" i="0" u="none" strike="noStrike" dirty="0">
                <a:solidFill>
                  <a:srgbClr val="3B4045"/>
                </a:solidFill>
                <a:effectLst/>
                <a:latin typeface="-apple-system"/>
              </a:rPr>
            </a:br>
            <a:r>
              <a:rPr lang="en-US" b="0" i="0" u="none" strike="noStrike" dirty="0">
                <a:solidFill>
                  <a:srgbClr val="3B4045"/>
                </a:solidFill>
                <a:effectLst/>
                <a:latin typeface="-apple-system"/>
              </a:rPr>
              <a:t>interoperable with known implementations of sources that do not vary</a:t>
            </a:r>
            <a:br>
              <a:rPr lang="en-US" b="0" i="0" u="none" strike="noStrike" dirty="0">
                <a:solidFill>
                  <a:srgbClr val="3B4045"/>
                </a:solidFill>
                <a:effectLst/>
                <a:latin typeface="-apple-system"/>
              </a:rPr>
            </a:br>
            <a:r>
              <a:rPr lang="en-US" b="0" i="0" u="none" strike="noStrike" dirty="0">
                <a:solidFill>
                  <a:srgbClr val="3B4045"/>
                </a:solidFill>
                <a:effectLst/>
                <a:latin typeface="-apple-system"/>
              </a:rPr>
              <a:t>their ID. This document thus defines this field's value only for</a:t>
            </a:r>
            <a:br>
              <a:rPr lang="en-US" b="0" i="0" u="none" strike="noStrike" dirty="0">
                <a:solidFill>
                  <a:srgbClr val="3B4045"/>
                </a:solidFill>
                <a:effectLst/>
                <a:latin typeface="-apple-system"/>
              </a:rPr>
            </a:br>
            <a:r>
              <a:rPr lang="en-US" b="0" i="0" u="none" strike="noStrike" dirty="0">
                <a:solidFill>
                  <a:srgbClr val="3B4045"/>
                </a:solidFill>
                <a:effectLst/>
                <a:latin typeface="-apple-system"/>
              </a:rPr>
              <a:t>fragmentation and reassembly:</a:t>
            </a:r>
          </a:p>
          <a:p>
            <a:pPr algn="l" fontAlgn="base"/>
            <a:r>
              <a:rPr lang="en-US" b="1" i="0" u="none" strike="noStrike" dirty="0">
                <a:solidFill>
                  <a:srgbClr val="3B4045"/>
                </a:solidFill>
                <a:effectLst/>
                <a:latin typeface="inherit"/>
              </a:rPr>
              <a:t>&gt;&gt; The IPv4 ID field MUST NOT be used for purposes other than fragmentation and reassembly.</a:t>
            </a:r>
            <a:endParaRPr lang="en-US" b="0" i="0" u="none" strike="noStrike" dirty="0">
              <a:solidFill>
                <a:srgbClr val="3B4045"/>
              </a:solidFill>
              <a:effectLst/>
              <a:latin typeface="-apple-system"/>
            </a:endParaRPr>
          </a:p>
          <a:p>
            <a:pPr algn="l" fontAlgn="base"/>
            <a:r>
              <a:rPr lang="en-US" b="0" i="0" u="none" strike="noStrike" dirty="0">
                <a:solidFill>
                  <a:srgbClr val="3B4045"/>
                </a:solidFill>
                <a:effectLst/>
                <a:latin typeface="-apple-system"/>
              </a:rPr>
              <a:t>Datagram de-duplication can still be accomplished using hash-based duplicate detection for cases where the ID field is absent (IPv6 unfragmented datagrams), which can also be applied to IPv4 atomic datagrams without utilizing the ID field [RFC6621].</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6C8ABCF-8DBE-0B44-8881-1104B3E50F18}" type="slidenum">
              <a:rPr lang="en-US" smtClean="0"/>
              <a:t>24</a:t>
            </a:fld>
            <a:endParaRPr lang="en-US"/>
          </a:p>
        </p:txBody>
      </p:sp>
    </p:spTree>
    <p:extLst>
      <p:ext uri="{BB962C8B-B14F-4D97-AF65-F5344CB8AC3E}">
        <p14:creationId xmlns:p14="http://schemas.microsoft.com/office/powerpoint/2010/main" val="26016462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C8ABCF-8DBE-0B44-8881-1104B3E50F18}" type="slidenum">
              <a:rPr lang="en-US" smtClean="0"/>
              <a:t>36</a:t>
            </a:fld>
            <a:endParaRPr lang="en-US"/>
          </a:p>
        </p:txBody>
      </p:sp>
    </p:spTree>
    <p:extLst>
      <p:ext uri="{BB962C8B-B14F-4D97-AF65-F5344CB8AC3E}">
        <p14:creationId xmlns:p14="http://schemas.microsoft.com/office/powerpoint/2010/main" val="2297416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C8ABCF-8DBE-0B44-8881-1104B3E50F18}" type="slidenum">
              <a:rPr lang="en-US" smtClean="0"/>
              <a:t>37</a:t>
            </a:fld>
            <a:endParaRPr lang="en-US"/>
          </a:p>
        </p:txBody>
      </p:sp>
    </p:spTree>
    <p:extLst>
      <p:ext uri="{BB962C8B-B14F-4D97-AF65-F5344CB8AC3E}">
        <p14:creationId xmlns:p14="http://schemas.microsoft.com/office/powerpoint/2010/main" val="1019741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C8ABCF-8DBE-0B44-8881-1104B3E50F18}" type="slidenum">
              <a:rPr lang="en-US" smtClean="0"/>
              <a:t>38</a:t>
            </a:fld>
            <a:endParaRPr lang="en-US"/>
          </a:p>
        </p:txBody>
      </p:sp>
    </p:spTree>
    <p:extLst>
      <p:ext uri="{BB962C8B-B14F-4D97-AF65-F5344CB8AC3E}">
        <p14:creationId xmlns:p14="http://schemas.microsoft.com/office/powerpoint/2010/main" val="33859892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C8ABCF-8DBE-0B44-8881-1104B3E50F18}" type="slidenum">
              <a:rPr lang="en-US" smtClean="0"/>
              <a:t>41</a:t>
            </a:fld>
            <a:endParaRPr lang="en-US"/>
          </a:p>
        </p:txBody>
      </p:sp>
    </p:spTree>
    <p:extLst>
      <p:ext uri="{BB962C8B-B14F-4D97-AF65-F5344CB8AC3E}">
        <p14:creationId xmlns:p14="http://schemas.microsoft.com/office/powerpoint/2010/main" val="38044434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4C5A35D0-9AD5-BA4A-A5D6-F2B723FA68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3F31865F-1D9C-D943-A6E8-68D0A13D62A2}"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43</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7890" name="Rectangle 2">
            <a:extLst>
              <a:ext uri="{FF2B5EF4-FFF2-40B4-BE49-F238E27FC236}">
                <a16:creationId xmlns:a16="http://schemas.microsoft.com/office/drawing/2014/main" id="{3B78BBF9-E7C2-EE44-B244-919852899DE8}"/>
              </a:ext>
            </a:extLst>
          </p:cNvPr>
          <p:cNvSpPr>
            <a:spLocks noGrp="1" noRot="1" noChangeAspect="1" noChangeArrowheads="1" noTextEdit="1"/>
          </p:cNvSpPr>
          <p:nvPr>
            <p:ph type="sldImg"/>
          </p:nvPr>
        </p:nvSpPr>
        <p:spPr>
          <a:ln/>
        </p:spPr>
      </p:sp>
      <p:sp>
        <p:nvSpPr>
          <p:cNvPr id="37891" name="Rectangle 3">
            <a:extLst>
              <a:ext uri="{FF2B5EF4-FFF2-40B4-BE49-F238E27FC236}">
                <a16:creationId xmlns:a16="http://schemas.microsoft.com/office/drawing/2014/main" id="{6CC89C50-6F47-0E4D-AD2C-BFAE79D2E3F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6048937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2D47087F-C970-9842-BD22-628865770E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CB8A0775-5122-2443-8528-F6214F84FC3A}"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44</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9938" name="Rectangle 2">
            <a:extLst>
              <a:ext uri="{FF2B5EF4-FFF2-40B4-BE49-F238E27FC236}">
                <a16:creationId xmlns:a16="http://schemas.microsoft.com/office/drawing/2014/main" id="{C0A58972-36A1-B94E-A05D-17856407E3D3}"/>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851B0274-9898-C54D-A177-0C412F6566AC}"/>
              </a:ext>
            </a:extLst>
          </p:cNvPr>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892372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538C2583-A09E-B641-8917-276A26769DF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038B9D96-986D-174C-8C96-36963659065C}"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45</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41986" name="Rectangle 2">
            <a:extLst>
              <a:ext uri="{FF2B5EF4-FFF2-40B4-BE49-F238E27FC236}">
                <a16:creationId xmlns:a16="http://schemas.microsoft.com/office/drawing/2014/main" id="{6D9B2298-2E64-4F4B-9416-D6D7954E494A}"/>
              </a:ext>
            </a:extLst>
          </p:cNvPr>
          <p:cNvSpPr>
            <a:spLocks noGrp="1" noRot="1" noChangeAspect="1" noChangeArrowheads="1" noTextEdit="1"/>
          </p:cNvSpPr>
          <p:nvPr>
            <p:ph type="sldImg"/>
          </p:nvPr>
        </p:nvSpPr>
        <p:spPr>
          <a:ln/>
        </p:spPr>
      </p:sp>
      <p:sp>
        <p:nvSpPr>
          <p:cNvPr id="41987" name="Rectangle 3">
            <a:extLst>
              <a:ext uri="{FF2B5EF4-FFF2-40B4-BE49-F238E27FC236}">
                <a16:creationId xmlns:a16="http://schemas.microsoft.com/office/drawing/2014/main" id="{999B84EB-16C7-4C4B-B4B7-BD5B6E09B50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4745803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D04D0325-7564-5746-A5D1-1C96BFB3DC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88615DB2-2999-394D-A2C7-8F9F3E67C469}"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46</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46082" name="Rectangle 2">
            <a:extLst>
              <a:ext uri="{FF2B5EF4-FFF2-40B4-BE49-F238E27FC236}">
                <a16:creationId xmlns:a16="http://schemas.microsoft.com/office/drawing/2014/main" id="{8BA91969-D5C7-F24D-B91F-3E2099B9E9C0}"/>
              </a:ext>
            </a:extLst>
          </p:cNvPr>
          <p:cNvSpPr>
            <a:spLocks noGrp="1" noRot="1" noChangeAspect="1" noChangeArrowheads="1" noTextEdit="1"/>
          </p:cNvSpPr>
          <p:nvPr>
            <p:ph type="sldImg"/>
          </p:nvPr>
        </p:nvSpPr>
        <p:spPr>
          <a:xfrm>
            <a:off x="1250950" y="708025"/>
            <a:ext cx="4814888" cy="3611563"/>
          </a:xfrm>
          <a:ln/>
        </p:spPr>
      </p:sp>
      <p:sp>
        <p:nvSpPr>
          <p:cNvPr id="46083" name="Rectangle 3">
            <a:extLst>
              <a:ext uri="{FF2B5EF4-FFF2-40B4-BE49-F238E27FC236}">
                <a16:creationId xmlns:a16="http://schemas.microsoft.com/office/drawing/2014/main" id="{1CC7B47D-4E5D-7E48-8068-20DBBC5DF061}"/>
              </a:ext>
            </a:extLst>
          </p:cNvPr>
          <p:cNvSpPr>
            <a:spLocks noGrp="1" noChangeArrowheads="1"/>
          </p:cNvSpPr>
          <p:nvPr>
            <p:ph type="body" idx="1"/>
          </p:nvPr>
        </p:nvSpPr>
        <p:spPr>
          <a:xfrm>
            <a:off x="942975" y="4564063"/>
            <a:ext cx="5429250" cy="4333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41633652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0DA9A2A3-6D24-0340-9B1B-CE35BE0B3E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025FDC03-9D98-C342-9FE7-FAF4E54FF945}"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47</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44034" name="Rectangle 2">
            <a:extLst>
              <a:ext uri="{FF2B5EF4-FFF2-40B4-BE49-F238E27FC236}">
                <a16:creationId xmlns:a16="http://schemas.microsoft.com/office/drawing/2014/main" id="{ECDD22C0-F242-3145-961C-D28718253DC0}"/>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5FA10B65-3DC7-9244-9963-3C21F24F486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42345667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a:extLst>
              <a:ext uri="{FF2B5EF4-FFF2-40B4-BE49-F238E27FC236}">
                <a16:creationId xmlns:a16="http://schemas.microsoft.com/office/drawing/2014/main" id="{BD8F95EB-E8E4-B049-B3D3-B00094F8CF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E992816C-4727-F94B-9A9A-71DC0BBE95AB}"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48</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2226" name="Rectangle 2">
            <a:extLst>
              <a:ext uri="{FF2B5EF4-FFF2-40B4-BE49-F238E27FC236}">
                <a16:creationId xmlns:a16="http://schemas.microsoft.com/office/drawing/2014/main" id="{B2ADDA42-16BC-E74F-A0C0-207F9782F033}"/>
              </a:ext>
            </a:extLst>
          </p:cNvPr>
          <p:cNvSpPr>
            <a:spLocks noGrp="1" noRot="1" noChangeAspect="1" noChangeArrowheads="1" noTextEdit="1"/>
          </p:cNvSpPr>
          <p:nvPr>
            <p:ph type="sldImg"/>
          </p:nvPr>
        </p:nvSpPr>
        <p:spPr>
          <a:ln/>
        </p:spPr>
      </p:sp>
      <p:sp>
        <p:nvSpPr>
          <p:cNvPr id="52227" name="Rectangle 3">
            <a:extLst>
              <a:ext uri="{FF2B5EF4-FFF2-40B4-BE49-F238E27FC236}">
                <a16:creationId xmlns:a16="http://schemas.microsoft.com/office/drawing/2014/main" id="{F5BD1951-D24C-EF4A-97E1-1BB3FB2137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051615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RFC page 24: https://</a:t>
            </a:r>
            <a:r>
              <a:rPr lang="en-US" dirty="0" err="1"/>
              <a:t>www.rfc-editor.org</a:t>
            </a:r>
            <a:r>
              <a:rPr lang="en-US" dirty="0"/>
              <a:t>/</a:t>
            </a:r>
            <a:r>
              <a:rPr lang="en-US" dirty="0" err="1"/>
              <a:t>rfc</a:t>
            </a:r>
            <a:r>
              <a:rPr lang="en-US" dirty="0"/>
              <a:t>/rfc791</a:t>
            </a:r>
          </a:p>
          <a:p>
            <a:endParaRPr lang="en-US" dirty="0"/>
          </a:p>
          <a:p>
            <a:r>
              <a:rPr lang="en-US" dirty="0"/>
              <a:t>The internet identification field (ID) is used together with the source and destination address, and the protocol fields, to identify datagram fragments for reassembly.</a:t>
            </a:r>
          </a:p>
          <a:p>
            <a:endParaRPr lang="en-US" dirty="0"/>
          </a:p>
          <a:p>
            <a:r>
              <a:rPr lang="en-US" dirty="0"/>
              <a:t>If this is a whole datagram (that is both the fragment offset and the more fragments fields are zero), then it concludes that no fragmentation happened.</a:t>
            </a:r>
          </a:p>
          <a:p>
            <a:endParaRPr lang="en-US" dirty="0"/>
          </a:p>
        </p:txBody>
      </p:sp>
      <p:sp>
        <p:nvSpPr>
          <p:cNvPr id="4" name="Slide Number Placeholder 3"/>
          <p:cNvSpPr>
            <a:spLocks noGrp="1"/>
          </p:cNvSpPr>
          <p:nvPr>
            <p:ph type="sldNum" sz="quarter" idx="5"/>
          </p:nvPr>
        </p:nvSpPr>
        <p:spPr/>
        <p:txBody>
          <a:bodyPr/>
          <a:lstStyle/>
          <a:p>
            <a:fld id="{C6C8ABCF-8DBE-0B44-8881-1104B3E50F18}" type="slidenum">
              <a:rPr lang="en-US" smtClean="0"/>
              <a:t>25</a:t>
            </a:fld>
            <a:endParaRPr lang="en-US"/>
          </a:p>
        </p:txBody>
      </p:sp>
    </p:spTree>
    <p:extLst>
      <p:ext uri="{BB962C8B-B14F-4D97-AF65-F5344CB8AC3E}">
        <p14:creationId xmlns:p14="http://schemas.microsoft.com/office/powerpoint/2010/main" val="33724742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D04D0325-7564-5746-A5D1-1C96BFB3DC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88615DB2-2999-394D-A2C7-8F9F3E67C469}"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49</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46082" name="Rectangle 2">
            <a:extLst>
              <a:ext uri="{FF2B5EF4-FFF2-40B4-BE49-F238E27FC236}">
                <a16:creationId xmlns:a16="http://schemas.microsoft.com/office/drawing/2014/main" id="{8BA91969-D5C7-F24D-B91F-3E2099B9E9C0}"/>
              </a:ext>
            </a:extLst>
          </p:cNvPr>
          <p:cNvSpPr>
            <a:spLocks noGrp="1" noRot="1" noChangeAspect="1" noChangeArrowheads="1" noTextEdit="1"/>
          </p:cNvSpPr>
          <p:nvPr>
            <p:ph type="sldImg"/>
          </p:nvPr>
        </p:nvSpPr>
        <p:spPr>
          <a:xfrm>
            <a:off x="1250950" y="708025"/>
            <a:ext cx="4814888" cy="3611563"/>
          </a:xfrm>
          <a:ln/>
        </p:spPr>
      </p:sp>
      <p:sp>
        <p:nvSpPr>
          <p:cNvPr id="46083" name="Rectangle 3">
            <a:extLst>
              <a:ext uri="{FF2B5EF4-FFF2-40B4-BE49-F238E27FC236}">
                <a16:creationId xmlns:a16="http://schemas.microsoft.com/office/drawing/2014/main" id="{1CC7B47D-4E5D-7E48-8068-20DBBC5DF061}"/>
              </a:ext>
            </a:extLst>
          </p:cNvPr>
          <p:cNvSpPr>
            <a:spLocks noGrp="1" noChangeArrowheads="1"/>
          </p:cNvSpPr>
          <p:nvPr>
            <p:ph type="body" idx="1"/>
          </p:nvPr>
        </p:nvSpPr>
        <p:spPr>
          <a:xfrm>
            <a:off x="942975" y="4564063"/>
            <a:ext cx="5429250" cy="4333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6550488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D04D0325-7564-5746-A5D1-1C96BFB3DC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88615DB2-2999-394D-A2C7-8F9F3E67C469}"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50</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46082" name="Rectangle 2">
            <a:extLst>
              <a:ext uri="{FF2B5EF4-FFF2-40B4-BE49-F238E27FC236}">
                <a16:creationId xmlns:a16="http://schemas.microsoft.com/office/drawing/2014/main" id="{8BA91969-D5C7-F24D-B91F-3E2099B9E9C0}"/>
              </a:ext>
            </a:extLst>
          </p:cNvPr>
          <p:cNvSpPr>
            <a:spLocks noGrp="1" noRot="1" noChangeAspect="1" noChangeArrowheads="1" noTextEdit="1"/>
          </p:cNvSpPr>
          <p:nvPr>
            <p:ph type="sldImg"/>
          </p:nvPr>
        </p:nvSpPr>
        <p:spPr>
          <a:xfrm>
            <a:off x="1250950" y="708025"/>
            <a:ext cx="4814888" cy="3611563"/>
          </a:xfrm>
          <a:ln/>
        </p:spPr>
      </p:sp>
      <p:sp>
        <p:nvSpPr>
          <p:cNvPr id="46083" name="Rectangle 3">
            <a:extLst>
              <a:ext uri="{FF2B5EF4-FFF2-40B4-BE49-F238E27FC236}">
                <a16:creationId xmlns:a16="http://schemas.microsoft.com/office/drawing/2014/main" id="{1CC7B47D-4E5D-7E48-8068-20DBBC5DF061}"/>
              </a:ext>
            </a:extLst>
          </p:cNvPr>
          <p:cNvSpPr>
            <a:spLocks noGrp="1" noChangeArrowheads="1"/>
          </p:cNvSpPr>
          <p:nvPr>
            <p:ph type="body" idx="1"/>
          </p:nvPr>
        </p:nvSpPr>
        <p:spPr>
          <a:xfrm>
            <a:off x="942975" y="4564063"/>
            <a:ext cx="5429250" cy="4333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8909703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a:extLst>
              <a:ext uri="{FF2B5EF4-FFF2-40B4-BE49-F238E27FC236}">
                <a16:creationId xmlns:a16="http://schemas.microsoft.com/office/drawing/2014/main" id="{BD8F95EB-E8E4-B049-B3D3-B00094F8CF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E992816C-4727-F94B-9A9A-71DC0BBE95AB}"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51</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2226" name="Rectangle 2">
            <a:extLst>
              <a:ext uri="{FF2B5EF4-FFF2-40B4-BE49-F238E27FC236}">
                <a16:creationId xmlns:a16="http://schemas.microsoft.com/office/drawing/2014/main" id="{B2ADDA42-16BC-E74F-A0C0-207F9782F033}"/>
              </a:ext>
            </a:extLst>
          </p:cNvPr>
          <p:cNvSpPr>
            <a:spLocks noGrp="1" noRot="1" noChangeAspect="1" noChangeArrowheads="1" noTextEdit="1"/>
          </p:cNvSpPr>
          <p:nvPr>
            <p:ph type="sldImg"/>
          </p:nvPr>
        </p:nvSpPr>
        <p:spPr>
          <a:ln/>
        </p:spPr>
      </p:sp>
      <p:sp>
        <p:nvSpPr>
          <p:cNvPr id="52227" name="Rectangle 3">
            <a:extLst>
              <a:ext uri="{FF2B5EF4-FFF2-40B4-BE49-F238E27FC236}">
                <a16:creationId xmlns:a16="http://schemas.microsoft.com/office/drawing/2014/main" id="{F5BD1951-D24C-EF4A-97E1-1BB3FB2137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7324555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9BDEE6D0-E5CE-254B-887F-A7907C4F12D0}"/>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197635" name="Rectangle 3">
            <a:extLst>
              <a:ext uri="{FF2B5EF4-FFF2-40B4-BE49-F238E27FC236}">
                <a16:creationId xmlns:a16="http://schemas.microsoft.com/office/drawing/2014/main" id="{57E535EE-72B2-2748-AE39-638B1EDDCF78}"/>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1D8BB872-AE89-6943-BF3B-4F1273DDB5D1}"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19 February 2025</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7636" name="Rectangle 6">
            <a:extLst>
              <a:ext uri="{FF2B5EF4-FFF2-40B4-BE49-F238E27FC236}">
                <a16:creationId xmlns:a16="http://schemas.microsoft.com/office/drawing/2014/main" id="{B553E368-D398-E14D-B512-6DA2204E2596}"/>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197637" name="Rectangle 7">
            <a:extLst>
              <a:ext uri="{FF2B5EF4-FFF2-40B4-BE49-F238E27FC236}">
                <a16:creationId xmlns:a16="http://schemas.microsoft.com/office/drawing/2014/main" id="{46FB4A99-1F61-BA48-AB99-256B86A6F6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E1DB11AD-66D2-4344-8DFF-00DB669AA0FF}"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55</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7638" name="Rectangle 2">
            <a:extLst>
              <a:ext uri="{FF2B5EF4-FFF2-40B4-BE49-F238E27FC236}">
                <a16:creationId xmlns:a16="http://schemas.microsoft.com/office/drawing/2014/main" id="{9CA3A770-C2DA-9144-8A5E-D6B79350B181}"/>
              </a:ext>
            </a:extLst>
          </p:cNvPr>
          <p:cNvSpPr>
            <a:spLocks noGrp="1" noRot="1" noChangeAspect="1" noChangeArrowheads="1" noTextEdit="1"/>
          </p:cNvSpPr>
          <p:nvPr>
            <p:ph type="sldImg"/>
          </p:nvPr>
        </p:nvSpPr>
        <p:spPr>
          <a:ln/>
        </p:spPr>
      </p:sp>
      <p:sp>
        <p:nvSpPr>
          <p:cNvPr id="197639" name="Rectangle 3">
            <a:extLst>
              <a:ext uri="{FF2B5EF4-FFF2-40B4-BE49-F238E27FC236}">
                <a16:creationId xmlns:a16="http://schemas.microsoft.com/office/drawing/2014/main" id="{7114D25D-B837-8C49-B5BD-952EE90B23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3717721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9BDEE6D0-E5CE-254B-887F-A7907C4F12D0}"/>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197635" name="Rectangle 3">
            <a:extLst>
              <a:ext uri="{FF2B5EF4-FFF2-40B4-BE49-F238E27FC236}">
                <a16:creationId xmlns:a16="http://schemas.microsoft.com/office/drawing/2014/main" id="{57E535EE-72B2-2748-AE39-638B1EDDCF78}"/>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1D8BB872-AE89-6943-BF3B-4F1273DDB5D1}"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19 February 2025</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7636" name="Rectangle 6">
            <a:extLst>
              <a:ext uri="{FF2B5EF4-FFF2-40B4-BE49-F238E27FC236}">
                <a16:creationId xmlns:a16="http://schemas.microsoft.com/office/drawing/2014/main" id="{B553E368-D398-E14D-B512-6DA2204E2596}"/>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197637" name="Rectangle 7">
            <a:extLst>
              <a:ext uri="{FF2B5EF4-FFF2-40B4-BE49-F238E27FC236}">
                <a16:creationId xmlns:a16="http://schemas.microsoft.com/office/drawing/2014/main" id="{46FB4A99-1F61-BA48-AB99-256B86A6F6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E1DB11AD-66D2-4344-8DFF-00DB669AA0FF}"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58</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7638" name="Rectangle 2">
            <a:extLst>
              <a:ext uri="{FF2B5EF4-FFF2-40B4-BE49-F238E27FC236}">
                <a16:creationId xmlns:a16="http://schemas.microsoft.com/office/drawing/2014/main" id="{9CA3A770-C2DA-9144-8A5E-D6B79350B181}"/>
              </a:ext>
            </a:extLst>
          </p:cNvPr>
          <p:cNvSpPr>
            <a:spLocks noGrp="1" noRot="1" noChangeAspect="1" noChangeArrowheads="1" noTextEdit="1"/>
          </p:cNvSpPr>
          <p:nvPr>
            <p:ph type="sldImg"/>
          </p:nvPr>
        </p:nvSpPr>
        <p:spPr>
          <a:ln/>
        </p:spPr>
      </p:sp>
      <p:sp>
        <p:nvSpPr>
          <p:cNvPr id="197639" name="Rectangle 3">
            <a:extLst>
              <a:ext uri="{FF2B5EF4-FFF2-40B4-BE49-F238E27FC236}">
                <a16:creationId xmlns:a16="http://schemas.microsoft.com/office/drawing/2014/main" id="{7114D25D-B837-8C49-B5BD-952EE90B23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637740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a:extLst>
              <a:ext uri="{FF2B5EF4-FFF2-40B4-BE49-F238E27FC236}">
                <a16:creationId xmlns:a16="http://schemas.microsoft.com/office/drawing/2014/main" id="{CF02606F-35EB-B545-9833-98BE7D43A0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BE498A51-1EC7-5C4B-AA90-8A99D4974BCA}"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59</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5298" name="Rectangle 2">
            <a:extLst>
              <a:ext uri="{FF2B5EF4-FFF2-40B4-BE49-F238E27FC236}">
                <a16:creationId xmlns:a16="http://schemas.microsoft.com/office/drawing/2014/main" id="{E603F4B1-B18F-D942-9E9B-0B17A29863CD}"/>
              </a:ext>
            </a:extLst>
          </p:cNvPr>
          <p:cNvSpPr>
            <a:spLocks noGrp="1" noRot="1" noChangeAspect="1" noChangeArrowheads="1" noTextEdit="1"/>
          </p:cNvSpPr>
          <p:nvPr>
            <p:ph type="sldImg"/>
          </p:nvPr>
        </p:nvSpPr>
        <p:spPr>
          <a:ln/>
        </p:spPr>
      </p:sp>
      <p:sp>
        <p:nvSpPr>
          <p:cNvPr id="55299" name="Rectangle 3">
            <a:extLst>
              <a:ext uri="{FF2B5EF4-FFF2-40B4-BE49-F238E27FC236}">
                <a16:creationId xmlns:a16="http://schemas.microsoft.com/office/drawing/2014/main" id="{069A4B31-D945-424D-BCE4-B3F81EFE49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41995244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9F87D6FD-0834-564F-A6A7-F14463F97CA5}"/>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198659" name="Rectangle 3">
            <a:extLst>
              <a:ext uri="{FF2B5EF4-FFF2-40B4-BE49-F238E27FC236}">
                <a16:creationId xmlns:a16="http://schemas.microsoft.com/office/drawing/2014/main" id="{F5400C09-0A10-4440-889F-EB3D49B12E94}"/>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67B69C81-C109-4B45-9FBE-B61D25B709D8}"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19 February 2025</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8660" name="Rectangle 6">
            <a:extLst>
              <a:ext uri="{FF2B5EF4-FFF2-40B4-BE49-F238E27FC236}">
                <a16:creationId xmlns:a16="http://schemas.microsoft.com/office/drawing/2014/main" id="{B805544B-7A46-4D4D-A5F7-EE3FF3C72F35}"/>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198661" name="Rectangle 7">
            <a:extLst>
              <a:ext uri="{FF2B5EF4-FFF2-40B4-BE49-F238E27FC236}">
                <a16:creationId xmlns:a16="http://schemas.microsoft.com/office/drawing/2014/main" id="{D7B925B7-B1BE-A042-94BB-6CB1BE3ACA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63F48500-C356-5E40-9114-11EB74E50AEF}"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60</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8662" name="Rectangle 2">
            <a:extLst>
              <a:ext uri="{FF2B5EF4-FFF2-40B4-BE49-F238E27FC236}">
                <a16:creationId xmlns:a16="http://schemas.microsoft.com/office/drawing/2014/main" id="{2FFA191C-38F8-1F4E-AF4F-8C406E220C64}"/>
              </a:ext>
            </a:extLst>
          </p:cNvPr>
          <p:cNvSpPr>
            <a:spLocks noGrp="1" noRot="1" noChangeAspect="1" noChangeArrowheads="1" noTextEdit="1"/>
          </p:cNvSpPr>
          <p:nvPr>
            <p:ph type="sldImg"/>
          </p:nvPr>
        </p:nvSpPr>
        <p:spPr>
          <a:ln/>
        </p:spPr>
      </p:sp>
      <p:sp>
        <p:nvSpPr>
          <p:cNvPr id="198663" name="Rectangle 3">
            <a:extLst>
              <a:ext uri="{FF2B5EF4-FFF2-40B4-BE49-F238E27FC236}">
                <a16:creationId xmlns:a16="http://schemas.microsoft.com/office/drawing/2014/main" id="{2B21C798-8CDC-E245-82AA-9D03F7E6D4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7989970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1F360012-1598-9848-A7C8-7601470BB70C}"/>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199683" name="Rectangle 3">
            <a:extLst>
              <a:ext uri="{FF2B5EF4-FFF2-40B4-BE49-F238E27FC236}">
                <a16:creationId xmlns:a16="http://schemas.microsoft.com/office/drawing/2014/main" id="{D0D4EB0C-D082-A44B-828A-4DC76E2A6978}"/>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529EF2B8-FF2A-634B-8F6D-9EEED02879C9}"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19 February 2025</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9684" name="Rectangle 6">
            <a:extLst>
              <a:ext uri="{FF2B5EF4-FFF2-40B4-BE49-F238E27FC236}">
                <a16:creationId xmlns:a16="http://schemas.microsoft.com/office/drawing/2014/main" id="{680E3B8A-D984-9243-A88D-E2B0B1D6E7CD}"/>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199685" name="Rectangle 7">
            <a:extLst>
              <a:ext uri="{FF2B5EF4-FFF2-40B4-BE49-F238E27FC236}">
                <a16:creationId xmlns:a16="http://schemas.microsoft.com/office/drawing/2014/main" id="{6850F222-420E-3847-8477-0FF1B463B8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1B61FB35-C2BD-E847-8B28-ADC131F04BC6}"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61</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9686" name="Rectangle 2">
            <a:extLst>
              <a:ext uri="{FF2B5EF4-FFF2-40B4-BE49-F238E27FC236}">
                <a16:creationId xmlns:a16="http://schemas.microsoft.com/office/drawing/2014/main" id="{789245CF-0D7F-CC4E-ABE7-8718722AEA44}"/>
              </a:ext>
            </a:extLst>
          </p:cNvPr>
          <p:cNvSpPr>
            <a:spLocks noGrp="1" noRot="1" noChangeAspect="1" noChangeArrowheads="1" noTextEdit="1"/>
          </p:cNvSpPr>
          <p:nvPr>
            <p:ph type="sldImg"/>
          </p:nvPr>
        </p:nvSpPr>
        <p:spPr>
          <a:ln/>
        </p:spPr>
      </p:sp>
      <p:sp>
        <p:nvSpPr>
          <p:cNvPr id="199687" name="Rectangle 3">
            <a:extLst>
              <a:ext uri="{FF2B5EF4-FFF2-40B4-BE49-F238E27FC236}">
                <a16:creationId xmlns:a16="http://schemas.microsoft.com/office/drawing/2014/main" id="{15C8A02C-F94A-A54E-9CD5-F2CEA65304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5516172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1F360012-1598-9848-A7C8-7601470BB70C}"/>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199683" name="Rectangle 3">
            <a:extLst>
              <a:ext uri="{FF2B5EF4-FFF2-40B4-BE49-F238E27FC236}">
                <a16:creationId xmlns:a16="http://schemas.microsoft.com/office/drawing/2014/main" id="{D0D4EB0C-D082-A44B-828A-4DC76E2A6978}"/>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529EF2B8-FF2A-634B-8F6D-9EEED02879C9}"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19 February 2025</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9684" name="Rectangle 6">
            <a:extLst>
              <a:ext uri="{FF2B5EF4-FFF2-40B4-BE49-F238E27FC236}">
                <a16:creationId xmlns:a16="http://schemas.microsoft.com/office/drawing/2014/main" id="{680E3B8A-D984-9243-A88D-E2B0B1D6E7CD}"/>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199685" name="Rectangle 7">
            <a:extLst>
              <a:ext uri="{FF2B5EF4-FFF2-40B4-BE49-F238E27FC236}">
                <a16:creationId xmlns:a16="http://schemas.microsoft.com/office/drawing/2014/main" id="{6850F222-420E-3847-8477-0FF1B463B8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1B61FB35-C2BD-E847-8B28-ADC131F04BC6}"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62</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9686" name="Rectangle 2">
            <a:extLst>
              <a:ext uri="{FF2B5EF4-FFF2-40B4-BE49-F238E27FC236}">
                <a16:creationId xmlns:a16="http://schemas.microsoft.com/office/drawing/2014/main" id="{789245CF-0D7F-CC4E-ABE7-8718722AEA44}"/>
              </a:ext>
            </a:extLst>
          </p:cNvPr>
          <p:cNvSpPr>
            <a:spLocks noGrp="1" noRot="1" noChangeAspect="1" noChangeArrowheads="1" noTextEdit="1"/>
          </p:cNvSpPr>
          <p:nvPr>
            <p:ph type="sldImg"/>
          </p:nvPr>
        </p:nvSpPr>
        <p:spPr>
          <a:ln/>
        </p:spPr>
      </p:sp>
      <p:sp>
        <p:nvSpPr>
          <p:cNvPr id="199687" name="Rectangle 3">
            <a:extLst>
              <a:ext uri="{FF2B5EF4-FFF2-40B4-BE49-F238E27FC236}">
                <a16:creationId xmlns:a16="http://schemas.microsoft.com/office/drawing/2014/main" id="{15C8A02C-F94A-A54E-9CD5-F2CEA65304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349157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a:extLst>
              <a:ext uri="{FF2B5EF4-FFF2-40B4-BE49-F238E27FC236}">
                <a16:creationId xmlns:a16="http://schemas.microsoft.com/office/drawing/2014/main" id="{8D35A56C-AC48-FD4B-8795-6B01540047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A339C827-7674-9646-80AB-833C6A410500}"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63</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0418" name="Rectangle 2">
            <a:extLst>
              <a:ext uri="{FF2B5EF4-FFF2-40B4-BE49-F238E27FC236}">
                <a16:creationId xmlns:a16="http://schemas.microsoft.com/office/drawing/2014/main" id="{42A4CC11-513B-B147-9023-76C3695DE05C}"/>
              </a:ext>
            </a:extLst>
          </p:cNvPr>
          <p:cNvSpPr>
            <a:spLocks noGrp="1" noRot="1" noChangeAspect="1" noChangeArrowheads="1" noTextEdit="1"/>
          </p:cNvSpPr>
          <p:nvPr>
            <p:ph type="sldImg"/>
          </p:nvPr>
        </p:nvSpPr>
        <p:spPr>
          <a:ln/>
        </p:spPr>
      </p:sp>
      <p:sp>
        <p:nvSpPr>
          <p:cNvPr id="60419" name="Rectangle 3">
            <a:extLst>
              <a:ext uri="{FF2B5EF4-FFF2-40B4-BE49-F238E27FC236}">
                <a16:creationId xmlns:a16="http://schemas.microsoft.com/office/drawing/2014/main" id="{7F5FBE79-AFE5-8C42-BB31-922382D3F0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868696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RFC page 24: https://</a:t>
            </a:r>
            <a:r>
              <a:rPr lang="en-US" dirty="0" err="1"/>
              <a:t>www.rfc-editor.org</a:t>
            </a:r>
            <a:r>
              <a:rPr lang="en-US" dirty="0"/>
              <a:t>/</a:t>
            </a:r>
            <a:r>
              <a:rPr lang="en-US" dirty="0" err="1"/>
              <a:t>rfc</a:t>
            </a:r>
            <a:r>
              <a:rPr lang="en-US" dirty="0"/>
              <a:t>/rfc791</a:t>
            </a:r>
          </a:p>
          <a:p>
            <a:endParaRPr lang="en-US" dirty="0"/>
          </a:p>
          <a:p>
            <a:r>
              <a:rPr lang="en-US" dirty="0"/>
              <a:t>The internet identification field (ID) is used together with the source and destination address, and the protocol fields, to identify datagram fragments for reassembly.</a:t>
            </a:r>
          </a:p>
          <a:p>
            <a:endParaRPr lang="en-US" dirty="0"/>
          </a:p>
          <a:p>
            <a:r>
              <a:rPr lang="en-US" dirty="0"/>
              <a:t>If this is a whole datagram (that is both the fragment offset and the more fragments fields are zero), then it concludes that no fragmentation happened.</a:t>
            </a:r>
          </a:p>
          <a:p>
            <a:endParaRPr lang="en-US" dirty="0"/>
          </a:p>
        </p:txBody>
      </p:sp>
      <p:sp>
        <p:nvSpPr>
          <p:cNvPr id="4" name="Slide Number Placeholder 3"/>
          <p:cNvSpPr>
            <a:spLocks noGrp="1"/>
          </p:cNvSpPr>
          <p:nvPr>
            <p:ph type="sldNum" sz="quarter" idx="5"/>
          </p:nvPr>
        </p:nvSpPr>
        <p:spPr/>
        <p:txBody>
          <a:bodyPr/>
          <a:lstStyle/>
          <a:p>
            <a:fld id="{C6C8ABCF-8DBE-0B44-8881-1104B3E50F18}" type="slidenum">
              <a:rPr lang="en-US" smtClean="0"/>
              <a:t>26</a:t>
            </a:fld>
            <a:endParaRPr lang="en-US"/>
          </a:p>
        </p:txBody>
      </p:sp>
    </p:spTree>
    <p:extLst>
      <p:ext uri="{BB962C8B-B14F-4D97-AF65-F5344CB8AC3E}">
        <p14:creationId xmlns:p14="http://schemas.microsoft.com/office/powerpoint/2010/main" val="34384247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Class A can have  16 millions (</a:t>
            </a:r>
            <a:r>
              <a:rPr lang="en-US" b="0" i="0" u="none" strike="noStrike" dirty="0">
                <a:solidFill>
                  <a:srgbClr val="000000"/>
                </a:solidFill>
                <a:effectLst/>
                <a:latin typeface="Verdana" panose="020B0604030504040204" pitchFamily="34" charset="0"/>
              </a:rPr>
              <a:t>16777214 = 2^24-2)</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Class B can have 65K (</a:t>
            </a:r>
            <a:r>
              <a:rPr lang="en-US" b="0" i="0" u="none" strike="noStrike" dirty="0">
                <a:solidFill>
                  <a:srgbClr val="000000"/>
                </a:solidFill>
                <a:effectLst/>
                <a:latin typeface="Verdana" panose="020B0604030504040204" pitchFamily="34" charset="0"/>
              </a:rPr>
              <a:t>65534 = 2^16 - 2)</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Class C can have </a:t>
            </a:r>
            <a:r>
              <a:rPr lang="en-US" b="0" i="0" u="none" strike="noStrike" dirty="0">
                <a:solidFill>
                  <a:srgbClr val="000000"/>
                </a:solidFill>
                <a:effectLst/>
                <a:latin typeface="Verdana" panose="020B0604030504040204" pitchFamily="34" charset="0"/>
              </a:rPr>
              <a:t>254 (2^8-2)</a:t>
            </a:r>
            <a:endParaRPr lang="en-US" dirty="0"/>
          </a:p>
        </p:txBody>
      </p:sp>
      <p:sp>
        <p:nvSpPr>
          <p:cNvPr id="4" name="Slide Number Placeholder 3"/>
          <p:cNvSpPr>
            <a:spLocks noGrp="1"/>
          </p:cNvSpPr>
          <p:nvPr>
            <p:ph type="sldNum" sz="quarter" idx="5"/>
          </p:nvPr>
        </p:nvSpPr>
        <p:spPr/>
        <p:txBody>
          <a:bodyPr/>
          <a:lstStyle/>
          <a:p>
            <a:fld id="{C6C8ABCF-8DBE-0B44-8881-1104B3E50F18}" type="slidenum">
              <a:rPr lang="en-US" smtClean="0"/>
              <a:t>64</a:t>
            </a:fld>
            <a:endParaRPr lang="en-US"/>
          </a:p>
        </p:txBody>
      </p:sp>
    </p:spTree>
    <p:extLst>
      <p:ext uri="{BB962C8B-B14F-4D97-AF65-F5344CB8AC3E}">
        <p14:creationId xmlns:p14="http://schemas.microsoft.com/office/powerpoint/2010/main" val="3415225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a:extLst>
              <a:ext uri="{FF2B5EF4-FFF2-40B4-BE49-F238E27FC236}">
                <a16:creationId xmlns:a16="http://schemas.microsoft.com/office/drawing/2014/main" id="{5EDA6320-4A19-1049-8978-41BD8E8636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838E7684-0EF5-8442-AD28-187F8FCB56D2}"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66</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2466" name="Rectangle 2">
            <a:extLst>
              <a:ext uri="{FF2B5EF4-FFF2-40B4-BE49-F238E27FC236}">
                <a16:creationId xmlns:a16="http://schemas.microsoft.com/office/drawing/2014/main" id="{201B5C3E-15E1-5440-82C3-9E323146E5D4}"/>
              </a:ext>
            </a:extLst>
          </p:cNvPr>
          <p:cNvSpPr>
            <a:spLocks noGrp="1" noRot="1" noChangeAspect="1" noChangeArrowheads="1" noTextEdit="1"/>
          </p:cNvSpPr>
          <p:nvPr>
            <p:ph type="sldImg"/>
          </p:nvPr>
        </p:nvSpPr>
        <p:spPr>
          <a:ln/>
        </p:spPr>
      </p:sp>
      <p:sp>
        <p:nvSpPr>
          <p:cNvPr id="62467" name="Rectangle 3">
            <a:extLst>
              <a:ext uri="{FF2B5EF4-FFF2-40B4-BE49-F238E27FC236}">
                <a16:creationId xmlns:a16="http://schemas.microsoft.com/office/drawing/2014/main" id="{921EFD14-EA71-5442-B6FC-EA185DB5BB3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7536753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33B1A66A-0C60-8D48-B484-0868D2E53F04}"/>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00707" name="Rectangle 3">
            <a:extLst>
              <a:ext uri="{FF2B5EF4-FFF2-40B4-BE49-F238E27FC236}">
                <a16:creationId xmlns:a16="http://schemas.microsoft.com/office/drawing/2014/main" id="{2C2C7619-6B76-E84E-A299-02CB471EF9E3}"/>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3A9168A0-15FD-224E-87A8-ABDF3B500BAF}"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19 February 2025</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0708" name="Rectangle 6">
            <a:extLst>
              <a:ext uri="{FF2B5EF4-FFF2-40B4-BE49-F238E27FC236}">
                <a16:creationId xmlns:a16="http://schemas.microsoft.com/office/drawing/2014/main" id="{6A4C0792-E282-484F-9C19-637451577229}"/>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00709" name="Rectangle 7">
            <a:extLst>
              <a:ext uri="{FF2B5EF4-FFF2-40B4-BE49-F238E27FC236}">
                <a16:creationId xmlns:a16="http://schemas.microsoft.com/office/drawing/2014/main" id="{5FADCCC8-5424-ED4B-B073-1ED835F757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B7793F68-8309-A24F-90E3-0A1A23D16259}"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75</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0710" name="Rectangle 2">
            <a:extLst>
              <a:ext uri="{FF2B5EF4-FFF2-40B4-BE49-F238E27FC236}">
                <a16:creationId xmlns:a16="http://schemas.microsoft.com/office/drawing/2014/main" id="{B42C0C32-3FD2-8C47-BDFD-29ED5F0FA9BC}"/>
              </a:ext>
            </a:extLst>
          </p:cNvPr>
          <p:cNvSpPr>
            <a:spLocks noGrp="1" noRot="1" noChangeAspect="1" noChangeArrowheads="1" noTextEdit="1"/>
          </p:cNvSpPr>
          <p:nvPr>
            <p:ph type="sldImg"/>
          </p:nvPr>
        </p:nvSpPr>
        <p:spPr>
          <a:ln/>
        </p:spPr>
      </p:sp>
      <p:sp>
        <p:nvSpPr>
          <p:cNvPr id="200711" name="Rectangle 3">
            <a:extLst>
              <a:ext uri="{FF2B5EF4-FFF2-40B4-BE49-F238E27FC236}">
                <a16:creationId xmlns:a16="http://schemas.microsoft.com/office/drawing/2014/main" id="{3F17FFE2-9D94-7343-954C-53431D3AFB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dirty="0"/>
          </a:p>
        </p:txBody>
      </p:sp>
    </p:spTree>
    <p:extLst>
      <p:ext uri="{BB962C8B-B14F-4D97-AF65-F5344CB8AC3E}">
        <p14:creationId xmlns:p14="http://schemas.microsoft.com/office/powerpoint/2010/main" val="37240169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E080B931-FF1E-F64D-820C-505C5ECE8FE4}"/>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01731" name="Rectangle 3">
            <a:extLst>
              <a:ext uri="{FF2B5EF4-FFF2-40B4-BE49-F238E27FC236}">
                <a16:creationId xmlns:a16="http://schemas.microsoft.com/office/drawing/2014/main" id="{B340723B-E4CD-F040-9B1C-39557B6127D8}"/>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5DE4B8A5-E011-1540-9CC1-B53C17D345B0}"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19 February 2025</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1732" name="Rectangle 6">
            <a:extLst>
              <a:ext uri="{FF2B5EF4-FFF2-40B4-BE49-F238E27FC236}">
                <a16:creationId xmlns:a16="http://schemas.microsoft.com/office/drawing/2014/main" id="{4CED2739-5694-764C-BE6F-56DA2C3F11AD}"/>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01733" name="Rectangle 7">
            <a:extLst>
              <a:ext uri="{FF2B5EF4-FFF2-40B4-BE49-F238E27FC236}">
                <a16:creationId xmlns:a16="http://schemas.microsoft.com/office/drawing/2014/main" id="{BA90A5A6-D4F2-1F49-9D07-F78875C740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B5D10547-0A4C-CD4E-8AF7-42F33D5FCE36}"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76</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1734" name="Rectangle 2">
            <a:extLst>
              <a:ext uri="{FF2B5EF4-FFF2-40B4-BE49-F238E27FC236}">
                <a16:creationId xmlns:a16="http://schemas.microsoft.com/office/drawing/2014/main" id="{E08FC5A7-3F32-E44B-ACCD-BB0000D0FE1D}"/>
              </a:ext>
            </a:extLst>
          </p:cNvPr>
          <p:cNvSpPr>
            <a:spLocks noGrp="1" noRot="1" noChangeAspect="1" noChangeArrowheads="1" noTextEdit="1"/>
          </p:cNvSpPr>
          <p:nvPr>
            <p:ph type="sldImg"/>
          </p:nvPr>
        </p:nvSpPr>
        <p:spPr>
          <a:ln/>
        </p:spPr>
      </p:sp>
      <p:sp>
        <p:nvSpPr>
          <p:cNvPr id="201735" name="Rectangle 3">
            <a:extLst>
              <a:ext uri="{FF2B5EF4-FFF2-40B4-BE49-F238E27FC236}">
                <a16:creationId xmlns:a16="http://schemas.microsoft.com/office/drawing/2014/main" id="{9F61E017-6A0E-8842-A2FD-4239CD1FA9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0312472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E080B931-FF1E-F64D-820C-505C5ECE8FE4}"/>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01731" name="Rectangle 3">
            <a:extLst>
              <a:ext uri="{FF2B5EF4-FFF2-40B4-BE49-F238E27FC236}">
                <a16:creationId xmlns:a16="http://schemas.microsoft.com/office/drawing/2014/main" id="{B340723B-E4CD-F040-9B1C-39557B6127D8}"/>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5DE4B8A5-E011-1540-9CC1-B53C17D345B0}"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19 February 2025</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1732" name="Rectangle 6">
            <a:extLst>
              <a:ext uri="{FF2B5EF4-FFF2-40B4-BE49-F238E27FC236}">
                <a16:creationId xmlns:a16="http://schemas.microsoft.com/office/drawing/2014/main" id="{4CED2739-5694-764C-BE6F-56DA2C3F11AD}"/>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01733" name="Rectangle 7">
            <a:extLst>
              <a:ext uri="{FF2B5EF4-FFF2-40B4-BE49-F238E27FC236}">
                <a16:creationId xmlns:a16="http://schemas.microsoft.com/office/drawing/2014/main" id="{BA90A5A6-D4F2-1F49-9D07-F78875C740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B5D10547-0A4C-CD4E-8AF7-42F33D5FCE36}"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77</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1734" name="Rectangle 2">
            <a:extLst>
              <a:ext uri="{FF2B5EF4-FFF2-40B4-BE49-F238E27FC236}">
                <a16:creationId xmlns:a16="http://schemas.microsoft.com/office/drawing/2014/main" id="{E08FC5A7-3F32-E44B-ACCD-BB0000D0FE1D}"/>
              </a:ext>
            </a:extLst>
          </p:cNvPr>
          <p:cNvSpPr>
            <a:spLocks noGrp="1" noRot="1" noChangeAspect="1" noChangeArrowheads="1" noTextEdit="1"/>
          </p:cNvSpPr>
          <p:nvPr>
            <p:ph type="sldImg"/>
          </p:nvPr>
        </p:nvSpPr>
        <p:spPr>
          <a:ln/>
        </p:spPr>
      </p:sp>
      <p:sp>
        <p:nvSpPr>
          <p:cNvPr id="201735" name="Rectangle 3">
            <a:extLst>
              <a:ext uri="{FF2B5EF4-FFF2-40B4-BE49-F238E27FC236}">
                <a16:creationId xmlns:a16="http://schemas.microsoft.com/office/drawing/2014/main" id="{9F61E017-6A0E-8842-A2FD-4239CD1FA9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32185536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6FD7F99C-7098-9143-9A31-F609D3707757}"/>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03779" name="Rectangle 3">
            <a:extLst>
              <a:ext uri="{FF2B5EF4-FFF2-40B4-BE49-F238E27FC236}">
                <a16:creationId xmlns:a16="http://schemas.microsoft.com/office/drawing/2014/main" id="{880922BB-C268-B04E-81D9-9B2321189094}"/>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92F4619E-E8AA-FD49-9621-6C1BAF456A6A}"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19 February 2025</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3780" name="Rectangle 6">
            <a:extLst>
              <a:ext uri="{FF2B5EF4-FFF2-40B4-BE49-F238E27FC236}">
                <a16:creationId xmlns:a16="http://schemas.microsoft.com/office/drawing/2014/main" id="{30723E85-2371-E144-92BA-D019D2840A0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03781" name="Rectangle 7">
            <a:extLst>
              <a:ext uri="{FF2B5EF4-FFF2-40B4-BE49-F238E27FC236}">
                <a16:creationId xmlns:a16="http://schemas.microsoft.com/office/drawing/2014/main" id="{F632C63C-D2AF-E84E-AA9B-321166FE2E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38F02017-B1BA-F240-90DF-424B871840E9}"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78</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3782" name="Rectangle 2">
            <a:extLst>
              <a:ext uri="{FF2B5EF4-FFF2-40B4-BE49-F238E27FC236}">
                <a16:creationId xmlns:a16="http://schemas.microsoft.com/office/drawing/2014/main" id="{C5214A82-5A96-8340-97C3-C5FB596FBBBF}"/>
              </a:ext>
            </a:extLst>
          </p:cNvPr>
          <p:cNvSpPr>
            <a:spLocks noGrp="1" noRot="1" noChangeAspect="1" noChangeArrowheads="1" noTextEdit="1"/>
          </p:cNvSpPr>
          <p:nvPr>
            <p:ph type="sldImg"/>
          </p:nvPr>
        </p:nvSpPr>
        <p:spPr>
          <a:ln/>
        </p:spPr>
      </p:sp>
      <p:sp>
        <p:nvSpPr>
          <p:cNvPr id="203783" name="Rectangle 3">
            <a:extLst>
              <a:ext uri="{FF2B5EF4-FFF2-40B4-BE49-F238E27FC236}">
                <a16:creationId xmlns:a16="http://schemas.microsoft.com/office/drawing/2014/main" id="{9B6ED5DD-5C77-CA40-B9F6-5951DDE98E3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4602691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19EFD338-0F92-7448-B812-A4AF29A92480}"/>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11971" name="Rectangle 3">
            <a:extLst>
              <a:ext uri="{FF2B5EF4-FFF2-40B4-BE49-F238E27FC236}">
                <a16:creationId xmlns:a16="http://schemas.microsoft.com/office/drawing/2014/main" id="{DB05549A-00A6-EE46-9E8B-D75894D3CB1B}"/>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3B228536-2746-C440-9849-E58E3185D5EA}"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19 February 2025</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11972" name="Rectangle 6">
            <a:extLst>
              <a:ext uri="{FF2B5EF4-FFF2-40B4-BE49-F238E27FC236}">
                <a16:creationId xmlns:a16="http://schemas.microsoft.com/office/drawing/2014/main" id="{14A1198C-2E79-5C4E-8E74-647ED486C1A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11973" name="Rectangle 7">
            <a:extLst>
              <a:ext uri="{FF2B5EF4-FFF2-40B4-BE49-F238E27FC236}">
                <a16:creationId xmlns:a16="http://schemas.microsoft.com/office/drawing/2014/main" id="{C8E579FB-C5EC-744B-9828-FA286F01C9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0A337CD4-2240-7946-9584-6BB6994E03C2}"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97</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11974" name="Rectangle 2">
            <a:extLst>
              <a:ext uri="{FF2B5EF4-FFF2-40B4-BE49-F238E27FC236}">
                <a16:creationId xmlns:a16="http://schemas.microsoft.com/office/drawing/2014/main" id="{2E258790-D523-6047-86FF-62FBDD5E45EC}"/>
              </a:ext>
            </a:extLst>
          </p:cNvPr>
          <p:cNvSpPr>
            <a:spLocks noGrp="1" noRot="1" noChangeAspect="1" noChangeArrowheads="1" noTextEdit="1"/>
          </p:cNvSpPr>
          <p:nvPr>
            <p:ph type="sldImg"/>
          </p:nvPr>
        </p:nvSpPr>
        <p:spPr>
          <a:ln/>
        </p:spPr>
      </p:sp>
      <p:sp>
        <p:nvSpPr>
          <p:cNvPr id="211975" name="Rectangle 3">
            <a:extLst>
              <a:ext uri="{FF2B5EF4-FFF2-40B4-BE49-F238E27FC236}">
                <a16:creationId xmlns:a16="http://schemas.microsoft.com/office/drawing/2014/main" id="{75142E7B-9B77-0446-A790-52B068AAE4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7750176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1087F5DF-D993-DB4F-A642-2F471AFDA2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9B9D6C6B-F6DC-3A4E-A671-9C1FB195F12F}"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98</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7346" name="Rectangle 2">
            <a:extLst>
              <a:ext uri="{FF2B5EF4-FFF2-40B4-BE49-F238E27FC236}">
                <a16:creationId xmlns:a16="http://schemas.microsoft.com/office/drawing/2014/main" id="{8A443F41-D3A8-D04F-A1A2-F72727384CAA}"/>
              </a:ext>
            </a:extLst>
          </p:cNvPr>
          <p:cNvSpPr>
            <a:spLocks noGrp="1" noRot="1" noChangeAspect="1" noChangeArrowheads="1" noTextEdit="1"/>
          </p:cNvSpPr>
          <p:nvPr>
            <p:ph type="sldImg"/>
          </p:nvPr>
        </p:nvSpPr>
        <p:spPr>
          <a:xfrm>
            <a:off x="1268413" y="727075"/>
            <a:ext cx="4781550" cy="3586163"/>
          </a:xfrm>
          <a:ln w="12700" cap="flat">
            <a:solidFill>
              <a:schemeClr val="tx1"/>
            </a:solidFill>
          </a:ln>
        </p:spPr>
      </p:sp>
      <p:sp>
        <p:nvSpPr>
          <p:cNvPr id="57347" name="Rectangle 3">
            <a:extLst>
              <a:ext uri="{FF2B5EF4-FFF2-40B4-BE49-F238E27FC236}">
                <a16:creationId xmlns:a16="http://schemas.microsoft.com/office/drawing/2014/main" id="{523D777B-D31A-154C-8EA3-8902F54E0E79}"/>
              </a:ext>
            </a:extLst>
          </p:cNvPr>
          <p:cNvSpPr>
            <a:spLocks noGrp="1" noChangeArrowheads="1"/>
          </p:cNvSpPr>
          <p:nvPr>
            <p:ph type="body" idx="1"/>
          </p:nvPr>
        </p:nvSpPr>
        <p:spPr>
          <a:xfrm>
            <a:off x="974725" y="4559300"/>
            <a:ext cx="5365750"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0319802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id="{5F99F05A-7A03-E14E-8ADE-BF39F55F7B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auto" latinLnBrk="0" hangingPunct="1">
              <a:lnSpc>
                <a:spcPct val="100000"/>
              </a:lnSpc>
              <a:spcBef>
                <a:spcPts val="0"/>
              </a:spcBef>
              <a:spcAft>
                <a:spcPts val="0"/>
              </a:spcAft>
              <a:buClrTx/>
              <a:buSzTx/>
              <a:buFontTx/>
              <a:buNone/>
              <a:tabLst/>
              <a:defRPr/>
            </a:pPr>
            <a:fld id="{7A56B5BD-C342-0646-8ACB-706A1948581D}"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auto" latinLnBrk="0" hangingPunct="1">
                <a:lnSpc>
                  <a:spcPct val="100000"/>
                </a:lnSpc>
                <a:spcBef>
                  <a:spcPts val="0"/>
                </a:spcBef>
                <a:spcAft>
                  <a:spcPts val="0"/>
                </a:spcAft>
                <a:buClrTx/>
                <a:buSzTx/>
                <a:buFontTx/>
                <a:buNone/>
                <a:tabLst/>
                <a:defRPr/>
              </a:pPr>
              <a:t>100</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77826" name="Rectangle 2">
            <a:extLst>
              <a:ext uri="{FF2B5EF4-FFF2-40B4-BE49-F238E27FC236}">
                <a16:creationId xmlns:a16="http://schemas.microsoft.com/office/drawing/2014/main" id="{00C4EC55-862E-834C-ADE5-04A99C4C9611}"/>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B0035260-C844-8A49-9614-8356B10575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8428093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a:extLst>
              <a:ext uri="{FF2B5EF4-FFF2-40B4-BE49-F238E27FC236}">
                <a16:creationId xmlns:a16="http://schemas.microsoft.com/office/drawing/2014/main" id="{784D459B-C87A-3C48-B642-BB2BCFF3C3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auto" latinLnBrk="0" hangingPunct="1">
              <a:lnSpc>
                <a:spcPct val="100000"/>
              </a:lnSpc>
              <a:spcBef>
                <a:spcPts val="0"/>
              </a:spcBef>
              <a:spcAft>
                <a:spcPts val="0"/>
              </a:spcAft>
              <a:buClrTx/>
              <a:buSzTx/>
              <a:buFontTx/>
              <a:buNone/>
              <a:tabLst/>
              <a:defRPr/>
            </a:pPr>
            <a:fld id="{5DC2B55D-9A94-1447-98BA-279E6FD3E8B3}"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auto" latinLnBrk="0" hangingPunct="1">
                <a:lnSpc>
                  <a:spcPct val="100000"/>
                </a:lnSpc>
                <a:spcBef>
                  <a:spcPts val="0"/>
                </a:spcBef>
                <a:spcAft>
                  <a:spcPts val="0"/>
                </a:spcAft>
                <a:buClrTx/>
                <a:buSzTx/>
                <a:buFontTx/>
                <a:buNone/>
                <a:tabLst/>
                <a:defRPr/>
              </a:pPr>
              <a:t>106</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79874" name="Rectangle 2">
            <a:extLst>
              <a:ext uri="{FF2B5EF4-FFF2-40B4-BE49-F238E27FC236}">
                <a16:creationId xmlns:a16="http://schemas.microsoft.com/office/drawing/2014/main" id="{30BB9330-5E4D-D44F-B234-ABAAE7D17A15}"/>
              </a:ext>
            </a:extLst>
          </p:cNvPr>
          <p:cNvSpPr>
            <a:spLocks noGrp="1" noRot="1" noChangeAspect="1" noChangeArrowheads="1" noTextEdit="1"/>
          </p:cNvSpPr>
          <p:nvPr>
            <p:ph type="sldImg"/>
          </p:nvPr>
        </p:nvSpPr>
        <p:spPr>
          <a:ln/>
        </p:spPr>
      </p:sp>
      <p:sp>
        <p:nvSpPr>
          <p:cNvPr id="79875" name="Rectangle 3">
            <a:extLst>
              <a:ext uri="{FF2B5EF4-FFF2-40B4-BE49-F238E27FC236}">
                <a16:creationId xmlns:a16="http://schemas.microsoft.com/office/drawing/2014/main" id="{CB784B97-7A78-4D49-AE4E-E127C985F5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88463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4327E-17C6-3198-4E53-96C277DEE1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4B7053-69B6-0E3D-E2EE-0DBEB441F2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3FA95C-8F5A-F90A-CFF6-25A3EA95559A}"/>
              </a:ext>
            </a:extLst>
          </p:cNvPr>
          <p:cNvSpPr>
            <a:spLocks noGrp="1"/>
          </p:cNvSpPr>
          <p:nvPr>
            <p:ph type="body" idx="1"/>
          </p:nvPr>
        </p:nvSpPr>
        <p:spPr/>
        <p:txBody>
          <a:bodyPr/>
          <a:lstStyle/>
          <a:p>
            <a:r>
              <a:rPr lang="en-US" dirty="0"/>
              <a:t>RFC page 24: https://</a:t>
            </a:r>
            <a:r>
              <a:rPr lang="en-US" dirty="0" err="1"/>
              <a:t>www.rfc-editor.org</a:t>
            </a:r>
            <a:r>
              <a:rPr lang="en-US" dirty="0"/>
              <a:t>/</a:t>
            </a:r>
            <a:r>
              <a:rPr lang="en-US" dirty="0" err="1"/>
              <a:t>rfc</a:t>
            </a:r>
            <a:r>
              <a:rPr lang="en-US" dirty="0"/>
              <a:t>/rfc791</a:t>
            </a:r>
          </a:p>
          <a:p>
            <a:endParaRPr lang="en-US" dirty="0"/>
          </a:p>
          <a:p>
            <a:r>
              <a:rPr lang="en-US" dirty="0"/>
              <a:t>The internet identification field (ID) is used together with the source and destination address, and the protocol fields, to identify datagram fragments for reassembly.</a:t>
            </a:r>
          </a:p>
          <a:p>
            <a:endParaRPr lang="en-US" dirty="0"/>
          </a:p>
          <a:p>
            <a:r>
              <a:rPr lang="en-US" dirty="0"/>
              <a:t>If this is a whole datagram (that is both the fragment offset and the more fragments fields are zero), then it concludes that no fragmentation happened.</a:t>
            </a:r>
          </a:p>
          <a:p>
            <a:endParaRPr lang="en-US" dirty="0"/>
          </a:p>
        </p:txBody>
      </p:sp>
      <p:sp>
        <p:nvSpPr>
          <p:cNvPr id="4" name="Slide Number Placeholder 3">
            <a:extLst>
              <a:ext uri="{FF2B5EF4-FFF2-40B4-BE49-F238E27FC236}">
                <a16:creationId xmlns:a16="http://schemas.microsoft.com/office/drawing/2014/main" id="{C4AAF91E-6235-7E89-27B6-D5A1BF30128F}"/>
              </a:ext>
            </a:extLst>
          </p:cNvPr>
          <p:cNvSpPr>
            <a:spLocks noGrp="1"/>
          </p:cNvSpPr>
          <p:nvPr>
            <p:ph type="sldNum" sz="quarter" idx="5"/>
          </p:nvPr>
        </p:nvSpPr>
        <p:spPr/>
        <p:txBody>
          <a:bodyPr/>
          <a:lstStyle/>
          <a:p>
            <a:fld id="{C6C8ABCF-8DBE-0B44-8881-1104B3E50F18}" type="slidenum">
              <a:rPr lang="en-US" smtClean="0"/>
              <a:t>27</a:t>
            </a:fld>
            <a:endParaRPr lang="en-US"/>
          </a:p>
        </p:txBody>
      </p:sp>
    </p:spTree>
    <p:extLst>
      <p:ext uri="{BB962C8B-B14F-4D97-AF65-F5344CB8AC3E}">
        <p14:creationId xmlns:p14="http://schemas.microsoft.com/office/powerpoint/2010/main" val="9946208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E1F1CC94-0844-D841-A22A-B55B412B28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auto" latinLnBrk="0" hangingPunct="1">
              <a:lnSpc>
                <a:spcPct val="100000"/>
              </a:lnSpc>
              <a:spcBef>
                <a:spcPts val="0"/>
              </a:spcBef>
              <a:spcAft>
                <a:spcPts val="0"/>
              </a:spcAft>
              <a:buClrTx/>
              <a:buSzTx/>
              <a:buFontTx/>
              <a:buNone/>
              <a:tabLst/>
              <a:defRPr/>
            </a:pPr>
            <a:fld id="{43EC6393-105D-DC48-8E4B-25EAD0F6C588}"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auto" latinLnBrk="0" hangingPunct="1">
                <a:lnSpc>
                  <a:spcPct val="100000"/>
                </a:lnSpc>
                <a:spcBef>
                  <a:spcPts val="0"/>
                </a:spcBef>
                <a:spcAft>
                  <a:spcPts val="0"/>
                </a:spcAft>
                <a:buClrTx/>
                <a:buSzTx/>
                <a:buFontTx/>
                <a:buNone/>
                <a:tabLst/>
                <a:defRPr/>
              </a:pPr>
              <a:t>107</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81922" name="Rectangle 2">
            <a:extLst>
              <a:ext uri="{FF2B5EF4-FFF2-40B4-BE49-F238E27FC236}">
                <a16:creationId xmlns:a16="http://schemas.microsoft.com/office/drawing/2014/main" id="{68D641AE-D253-D041-BE95-8001E5F887F8}"/>
              </a:ext>
            </a:extLst>
          </p:cNvPr>
          <p:cNvSpPr>
            <a:spLocks noGrp="1" noRot="1" noChangeAspect="1" noChangeArrowheads="1" noTextEdit="1"/>
          </p:cNvSpPr>
          <p:nvPr>
            <p:ph type="sldImg"/>
          </p:nvPr>
        </p:nvSpPr>
        <p:spPr>
          <a:xfrm>
            <a:off x="1250950" y="708025"/>
            <a:ext cx="4814888" cy="3611563"/>
          </a:xfrm>
          <a:ln/>
        </p:spPr>
      </p:sp>
      <p:sp>
        <p:nvSpPr>
          <p:cNvPr id="81923" name="Rectangle 3">
            <a:extLst>
              <a:ext uri="{FF2B5EF4-FFF2-40B4-BE49-F238E27FC236}">
                <a16:creationId xmlns:a16="http://schemas.microsoft.com/office/drawing/2014/main" id="{1B765CE2-0C4C-BA44-9492-67EBB7641A41}"/>
              </a:ext>
            </a:extLst>
          </p:cNvPr>
          <p:cNvSpPr>
            <a:spLocks noGrp="1" noChangeArrowheads="1"/>
          </p:cNvSpPr>
          <p:nvPr>
            <p:ph type="body" idx="1"/>
          </p:nvPr>
        </p:nvSpPr>
        <p:spPr>
          <a:xfrm>
            <a:off x="942975" y="4564063"/>
            <a:ext cx="5429250" cy="4333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3773354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charset="-128"/>
              </a:defRPr>
            </a:lvl1pPr>
            <a:lvl2pPr marL="742950" indent="-285750" defTabSz="966788">
              <a:defRPr sz="2400">
                <a:solidFill>
                  <a:schemeClr val="tx1"/>
                </a:solidFill>
                <a:latin typeface="Arial" charset="0"/>
                <a:ea typeface="ＭＳ Ｐゴシック" charset="-128"/>
              </a:defRPr>
            </a:lvl2pPr>
            <a:lvl3pPr marL="1143000" indent="-228600" defTabSz="966788">
              <a:defRPr sz="2400">
                <a:solidFill>
                  <a:schemeClr val="tx1"/>
                </a:solidFill>
                <a:latin typeface="Arial" charset="0"/>
                <a:ea typeface="ＭＳ Ｐゴシック" charset="-128"/>
              </a:defRPr>
            </a:lvl3pPr>
            <a:lvl4pPr marL="1600200" indent="-228600" defTabSz="966788">
              <a:defRPr sz="2400">
                <a:solidFill>
                  <a:schemeClr val="tx1"/>
                </a:solidFill>
                <a:latin typeface="Arial" charset="0"/>
                <a:ea typeface="ＭＳ Ｐゴシック" charset="-128"/>
              </a:defRPr>
            </a:lvl4pPr>
            <a:lvl5pPr marL="2057400" indent="-228600" defTabSz="966788">
              <a:defRPr sz="2400">
                <a:solidFill>
                  <a:schemeClr val="tx1"/>
                </a:solidFill>
                <a:latin typeface="Arial"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66788" rtl="0" eaLnBrk="1" fontAlgn="auto" latinLnBrk="0" hangingPunct="1">
              <a:lnSpc>
                <a:spcPct val="100000"/>
              </a:lnSpc>
              <a:spcBef>
                <a:spcPts val="0"/>
              </a:spcBef>
              <a:spcAft>
                <a:spcPts val="0"/>
              </a:spcAft>
              <a:buClrTx/>
              <a:buSzTx/>
              <a:buFontTx/>
              <a:buNone/>
              <a:tabLst/>
              <a:defRPr/>
            </a:pPr>
            <a:fld id="{B5928635-39B7-C647-BD4D-6948D2219A37}" type="slidenum">
              <a:rPr kumimoji="0" lang="en-US" altLang="en-US" sz="1300" b="0" i="0" u="none" strike="noStrike" kern="1200" cap="none" spc="0" normalizeH="0" baseline="0" noProof="0">
                <a:ln>
                  <a:noFill/>
                </a:ln>
                <a:solidFill>
                  <a:prstClr val="black"/>
                </a:solidFill>
                <a:effectLst/>
                <a:uLnTx/>
                <a:uFillTx/>
                <a:latin typeface="Times New Roman" charset="0"/>
                <a:ea typeface="ＭＳ Ｐゴシック" charset="-128"/>
                <a:cs typeface="+mn-cs"/>
              </a:rPr>
              <a:pPr marL="0" marR="0" lvl="0" indent="0" algn="r" defTabSz="966788" rtl="0" eaLnBrk="1" fontAlgn="auto" latinLnBrk="0" hangingPunct="1">
                <a:lnSpc>
                  <a:spcPct val="100000"/>
                </a:lnSpc>
                <a:spcBef>
                  <a:spcPts val="0"/>
                </a:spcBef>
                <a:spcAft>
                  <a:spcPts val="0"/>
                </a:spcAft>
                <a:buClrTx/>
                <a:buSzTx/>
                <a:buFontTx/>
                <a:buNone/>
                <a:tabLst/>
                <a:defRPr/>
              </a:pPr>
              <a:t>110</a:t>
            </a:fld>
            <a:endParaRPr kumimoji="0" lang="en-US" altLang="en-US" sz="13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latin typeface="Times New Roman" charset="0"/>
              <a:ea typeface="ＭＳ Ｐゴシック" charset="-128"/>
            </a:endParaRPr>
          </a:p>
        </p:txBody>
      </p:sp>
    </p:spTree>
    <p:extLst>
      <p:ext uri="{BB962C8B-B14F-4D97-AF65-F5344CB8AC3E}">
        <p14:creationId xmlns:p14="http://schemas.microsoft.com/office/powerpoint/2010/main" val="16816426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charset="-128"/>
              </a:defRPr>
            </a:lvl1pPr>
            <a:lvl2pPr marL="742950" indent="-285750" defTabSz="966788">
              <a:defRPr sz="2400">
                <a:solidFill>
                  <a:schemeClr val="tx1"/>
                </a:solidFill>
                <a:latin typeface="Arial" charset="0"/>
                <a:ea typeface="ＭＳ Ｐゴシック" charset="-128"/>
              </a:defRPr>
            </a:lvl2pPr>
            <a:lvl3pPr marL="1143000" indent="-228600" defTabSz="966788">
              <a:defRPr sz="2400">
                <a:solidFill>
                  <a:schemeClr val="tx1"/>
                </a:solidFill>
                <a:latin typeface="Arial" charset="0"/>
                <a:ea typeface="ＭＳ Ｐゴシック" charset="-128"/>
              </a:defRPr>
            </a:lvl3pPr>
            <a:lvl4pPr marL="1600200" indent="-228600" defTabSz="966788">
              <a:defRPr sz="2400">
                <a:solidFill>
                  <a:schemeClr val="tx1"/>
                </a:solidFill>
                <a:latin typeface="Arial" charset="0"/>
                <a:ea typeface="ＭＳ Ｐゴシック" charset="-128"/>
              </a:defRPr>
            </a:lvl4pPr>
            <a:lvl5pPr marL="2057400" indent="-228600" defTabSz="966788">
              <a:defRPr sz="2400">
                <a:solidFill>
                  <a:schemeClr val="tx1"/>
                </a:solidFill>
                <a:latin typeface="Arial"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66788" rtl="0" eaLnBrk="1" fontAlgn="auto" latinLnBrk="0" hangingPunct="1">
              <a:lnSpc>
                <a:spcPct val="100000"/>
              </a:lnSpc>
              <a:spcBef>
                <a:spcPts val="0"/>
              </a:spcBef>
              <a:spcAft>
                <a:spcPts val="0"/>
              </a:spcAft>
              <a:buClrTx/>
              <a:buSzTx/>
              <a:buFontTx/>
              <a:buNone/>
              <a:tabLst/>
              <a:defRPr/>
            </a:pPr>
            <a:fld id="{B5928635-39B7-C647-BD4D-6948D2219A37}" type="slidenum">
              <a:rPr kumimoji="0" lang="en-US" altLang="en-US" sz="1300" b="0" i="0" u="none" strike="noStrike" kern="1200" cap="none" spc="0" normalizeH="0" baseline="0" noProof="0">
                <a:ln>
                  <a:noFill/>
                </a:ln>
                <a:solidFill>
                  <a:prstClr val="black"/>
                </a:solidFill>
                <a:effectLst/>
                <a:uLnTx/>
                <a:uFillTx/>
                <a:latin typeface="Times New Roman" charset="0"/>
                <a:ea typeface="ＭＳ Ｐゴシック" charset="-128"/>
                <a:cs typeface="+mn-cs"/>
              </a:rPr>
              <a:pPr marL="0" marR="0" lvl="0" indent="0" algn="r" defTabSz="966788" rtl="0" eaLnBrk="1" fontAlgn="auto" latinLnBrk="0" hangingPunct="1">
                <a:lnSpc>
                  <a:spcPct val="100000"/>
                </a:lnSpc>
                <a:spcBef>
                  <a:spcPts val="0"/>
                </a:spcBef>
                <a:spcAft>
                  <a:spcPts val="0"/>
                </a:spcAft>
                <a:buClrTx/>
                <a:buSzTx/>
                <a:buFontTx/>
                <a:buNone/>
                <a:tabLst/>
                <a:defRPr/>
              </a:pPr>
              <a:t>111</a:t>
            </a:fld>
            <a:endParaRPr kumimoji="0" lang="en-US" altLang="en-US" sz="13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latin typeface="Times New Roman" charset="0"/>
              <a:ea typeface="ＭＳ Ｐゴシック" charset="-128"/>
            </a:endParaRPr>
          </a:p>
        </p:txBody>
      </p:sp>
    </p:spTree>
    <p:extLst>
      <p:ext uri="{BB962C8B-B14F-4D97-AF65-F5344CB8AC3E}">
        <p14:creationId xmlns:p14="http://schemas.microsoft.com/office/powerpoint/2010/main" val="37222845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charset="-128"/>
              </a:defRPr>
            </a:lvl1pPr>
            <a:lvl2pPr marL="742950" indent="-285750" defTabSz="966788">
              <a:defRPr sz="2400">
                <a:solidFill>
                  <a:schemeClr val="tx1"/>
                </a:solidFill>
                <a:latin typeface="Arial" charset="0"/>
                <a:ea typeface="ＭＳ Ｐゴシック" charset="-128"/>
              </a:defRPr>
            </a:lvl2pPr>
            <a:lvl3pPr marL="1143000" indent="-228600" defTabSz="966788">
              <a:defRPr sz="2400">
                <a:solidFill>
                  <a:schemeClr val="tx1"/>
                </a:solidFill>
                <a:latin typeface="Arial" charset="0"/>
                <a:ea typeface="ＭＳ Ｐゴシック" charset="-128"/>
              </a:defRPr>
            </a:lvl3pPr>
            <a:lvl4pPr marL="1600200" indent="-228600" defTabSz="966788">
              <a:defRPr sz="2400">
                <a:solidFill>
                  <a:schemeClr val="tx1"/>
                </a:solidFill>
                <a:latin typeface="Arial" charset="0"/>
                <a:ea typeface="ＭＳ Ｐゴシック" charset="-128"/>
              </a:defRPr>
            </a:lvl4pPr>
            <a:lvl5pPr marL="2057400" indent="-228600" defTabSz="966788">
              <a:defRPr sz="2400">
                <a:solidFill>
                  <a:schemeClr val="tx1"/>
                </a:solidFill>
                <a:latin typeface="Arial"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66788" rtl="0" eaLnBrk="1" fontAlgn="auto" latinLnBrk="0" hangingPunct="1">
              <a:lnSpc>
                <a:spcPct val="100000"/>
              </a:lnSpc>
              <a:spcBef>
                <a:spcPts val="0"/>
              </a:spcBef>
              <a:spcAft>
                <a:spcPts val="0"/>
              </a:spcAft>
              <a:buClrTx/>
              <a:buSzTx/>
              <a:buFontTx/>
              <a:buNone/>
              <a:tabLst/>
              <a:defRPr/>
            </a:pPr>
            <a:fld id="{D3297F59-FF30-F14F-8652-747B83E9B4D0}" type="slidenum">
              <a:rPr kumimoji="0" lang="en-US" altLang="en-US" sz="1300" b="0" i="0" u="none" strike="noStrike" kern="1200" cap="none" spc="0" normalizeH="0" baseline="0" noProof="0">
                <a:ln>
                  <a:noFill/>
                </a:ln>
                <a:solidFill>
                  <a:prstClr val="black"/>
                </a:solidFill>
                <a:effectLst/>
                <a:uLnTx/>
                <a:uFillTx/>
                <a:latin typeface="Times New Roman" charset="0"/>
                <a:ea typeface="ＭＳ Ｐゴシック" charset="-128"/>
                <a:cs typeface="+mn-cs"/>
              </a:rPr>
              <a:pPr marL="0" marR="0" lvl="0" indent="0" algn="r" defTabSz="966788" rtl="0" eaLnBrk="1" fontAlgn="auto" latinLnBrk="0" hangingPunct="1">
                <a:lnSpc>
                  <a:spcPct val="100000"/>
                </a:lnSpc>
                <a:spcBef>
                  <a:spcPts val="0"/>
                </a:spcBef>
                <a:spcAft>
                  <a:spcPts val="0"/>
                </a:spcAft>
                <a:buClrTx/>
                <a:buSzTx/>
                <a:buFontTx/>
                <a:buNone/>
                <a:tabLst/>
                <a:defRPr/>
              </a:pPr>
              <a:t>112</a:t>
            </a:fld>
            <a:endParaRPr kumimoji="0" lang="en-US" altLang="en-US" sz="13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latin typeface="Times New Roman" charset="0"/>
              <a:ea typeface="ＭＳ Ｐゴシック" charset="-128"/>
            </a:endParaRPr>
          </a:p>
        </p:txBody>
      </p:sp>
    </p:spTree>
    <p:extLst>
      <p:ext uri="{BB962C8B-B14F-4D97-AF65-F5344CB8AC3E}">
        <p14:creationId xmlns:p14="http://schemas.microsoft.com/office/powerpoint/2010/main" val="28929963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a:extLst>
              <a:ext uri="{FF2B5EF4-FFF2-40B4-BE49-F238E27FC236}">
                <a16:creationId xmlns:a16="http://schemas.microsoft.com/office/drawing/2014/main" id="{AA71EF0A-46FB-7D4E-9E77-9773BC6C9000}"/>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18115" name="Rectangle 3">
            <a:extLst>
              <a:ext uri="{FF2B5EF4-FFF2-40B4-BE49-F238E27FC236}">
                <a16:creationId xmlns:a16="http://schemas.microsoft.com/office/drawing/2014/main" id="{DA9FE336-A5D4-4242-83F3-2461EA56EB7C}"/>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019A4268-7406-FE4D-B758-94F373887227}"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19 February 2025</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18116" name="Rectangle 6">
            <a:extLst>
              <a:ext uri="{FF2B5EF4-FFF2-40B4-BE49-F238E27FC236}">
                <a16:creationId xmlns:a16="http://schemas.microsoft.com/office/drawing/2014/main" id="{9BB2BF1F-55B2-DD4D-AF5D-8B742AD6AC5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18117" name="Rectangle 7">
            <a:extLst>
              <a:ext uri="{FF2B5EF4-FFF2-40B4-BE49-F238E27FC236}">
                <a16:creationId xmlns:a16="http://schemas.microsoft.com/office/drawing/2014/main" id="{9AC7DD57-672B-6242-B0CF-8F7B6E7E82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FA4F8CC2-C7EE-9E44-B5E8-944BBC491063}"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132</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18118" name="Rectangle 2">
            <a:extLst>
              <a:ext uri="{FF2B5EF4-FFF2-40B4-BE49-F238E27FC236}">
                <a16:creationId xmlns:a16="http://schemas.microsoft.com/office/drawing/2014/main" id="{6F422C3B-C3CB-634F-AF45-22EA73BE5CF8}"/>
              </a:ext>
            </a:extLst>
          </p:cNvPr>
          <p:cNvSpPr>
            <a:spLocks noGrp="1" noRot="1" noChangeAspect="1" noChangeArrowheads="1" noTextEdit="1"/>
          </p:cNvSpPr>
          <p:nvPr>
            <p:ph type="sldImg"/>
          </p:nvPr>
        </p:nvSpPr>
        <p:spPr>
          <a:ln/>
        </p:spPr>
      </p:sp>
      <p:sp>
        <p:nvSpPr>
          <p:cNvPr id="218119" name="Rectangle 3">
            <a:extLst>
              <a:ext uri="{FF2B5EF4-FFF2-40B4-BE49-F238E27FC236}">
                <a16:creationId xmlns:a16="http://schemas.microsoft.com/office/drawing/2014/main" id="{0220F1A6-41DD-5C45-8045-60DAC4CB967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13227289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a:extLst>
              <a:ext uri="{FF2B5EF4-FFF2-40B4-BE49-F238E27FC236}">
                <a16:creationId xmlns:a16="http://schemas.microsoft.com/office/drawing/2014/main" id="{9C6BB1C4-799D-0145-A2DE-7ABDEE9D6595}"/>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19139" name="Rectangle 3">
            <a:extLst>
              <a:ext uri="{FF2B5EF4-FFF2-40B4-BE49-F238E27FC236}">
                <a16:creationId xmlns:a16="http://schemas.microsoft.com/office/drawing/2014/main" id="{6F465E87-9616-2648-A093-D7BD1514CD97}"/>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16FEDC8E-E3A9-D746-9EBE-EABFF339495A}"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19 February 2025</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19140" name="Rectangle 6">
            <a:extLst>
              <a:ext uri="{FF2B5EF4-FFF2-40B4-BE49-F238E27FC236}">
                <a16:creationId xmlns:a16="http://schemas.microsoft.com/office/drawing/2014/main" id="{7ABA8166-7181-1F45-A4FF-683A7A18C070}"/>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19141" name="Rectangle 7">
            <a:extLst>
              <a:ext uri="{FF2B5EF4-FFF2-40B4-BE49-F238E27FC236}">
                <a16:creationId xmlns:a16="http://schemas.microsoft.com/office/drawing/2014/main" id="{D3B0A32E-39E4-B145-9B0D-F2E43D0029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0DF6BA39-F6DA-C14C-95FE-B5AA7FB5F5BB}"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133</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19142" name="Rectangle 2">
            <a:extLst>
              <a:ext uri="{FF2B5EF4-FFF2-40B4-BE49-F238E27FC236}">
                <a16:creationId xmlns:a16="http://schemas.microsoft.com/office/drawing/2014/main" id="{AC8D1C14-7F18-5341-BE86-6EFC30407489}"/>
              </a:ext>
            </a:extLst>
          </p:cNvPr>
          <p:cNvSpPr>
            <a:spLocks noGrp="1" noRot="1" noChangeAspect="1" noChangeArrowheads="1" noTextEdit="1"/>
          </p:cNvSpPr>
          <p:nvPr>
            <p:ph type="sldImg"/>
          </p:nvPr>
        </p:nvSpPr>
        <p:spPr>
          <a:ln/>
        </p:spPr>
      </p:sp>
      <p:sp>
        <p:nvSpPr>
          <p:cNvPr id="219143" name="Rectangle 3">
            <a:extLst>
              <a:ext uri="{FF2B5EF4-FFF2-40B4-BE49-F238E27FC236}">
                <a16:creationId xmlns:a16="http://schemas.microsoft.com/office/drawing/2014/main" id="{CF7FF5F9-3239-5043-B0DC-4518F37A97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15815697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1087F5DF-D993-DB4F-A642-2F471AFDA2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9B9D6C6B-F6DC-3A4E-A671-9C1FB195F12F}"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141</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7346" name="Rectangle 2">
            <a:extLst>
              <a:ext uri="{FF2B5EF4-FFF2-40B4-BE49-F238E27FC236}">
                <a16:creationId xmlns:a16="http://schemas.microsoft.com/office/drawing/2014/main" id="{8A443F41-D3A8-D04F-A1A2-F72727384CAA}"/>
              </a:ext>
            </a:extLst>
          </p:cNvPr>
          <p:cNvSpPr>
            <a:spLocks noGrp="1" noRot="1" noChangeAspect="1" noChangeArrowheads="1" noTextEdit="1"/>
          </p:cNvSpPr>
          <p:nvPr>
            <p:ph type="sldImg"/>
          </p:nvPr>
        </p:nvSpPr>
        <p:spPr>
          <a:xfrm>
            <a:off x="1268413" y="727075"/>
            <a:ext cx="4781550" cy="3586163"/>
          </a:xfrm>
          <a:ln w="12700" cap="flat">
            <a:solidFill>
              <a:schemeClr val="tx1"/>
            </a:solidFill>
          </a:ln>
        </p:spPr>
      </p:sp>
      <p:sp>
        <p:nvSpPr>
          <p:cNvPr id="57347" name="Rectangle 3">
            <a:extLst>
              <a:ext uri="{FF2B5EF4-FFF2-40B4-BE49-F238E27FC236}">
                <a16:creationId xmlns:a16="http://schemas.microsoft.com/office/drawing/2014/main" id="{523D777B-D31A-154C-8EA3-8902F54E0E79}"/>
              </a:ext>
            </a:extLst>
          </p:cNvPr>
          <p:cNvSpPr>
            <a:spLocks noGrp="1" noChangeArrowheads="1"/>
          </p:cNvSpPr>
          <p:nvPr>
            <p:ph type="body" idx="1"/>
          </p:nvPr>
        </p:nvSpPr>
        <p:spPr>
          <a:xfrm>
            <a:off x="974725" y="4559300"/>
            <a:ext cx="5365750"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0319802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19EFD338-0F92-7448-B812-A4AF29A92480}"/>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11971" name="Rectangle 3">
            <a:extLst>
              <a:ext uri="{FF2B5EF4-FFF2-40B4-BE49-F238E27FC236}">
                <a16:creationId xmlns:a16="http://schemas.microsoft.com/office/drawing/2014/main" id="{DB05549A-00A6-EE46-9E8B-D75894D3CB1B}"/>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3B228536-2746-C440-9849-E58E3185D5EA}"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19 February 2025</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11972" name="Rectangle 6">
            <a:extLst>
              <a:ext uri="{FF2B5EF4-FFF2-40B4-BE49-F238E27FC236}">
                <a16:creationId xmlns:a16="http://schemas.microsoft.com/office/drawing/2014/main" id="{14A1198C-2E79-5C4E-8E74-647ED486C1A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11973" name="Rectangle 7">
            <a:extLst>
              <a:ext uri="{FF2B5EF4-FFF2-40B4-BE49-F238E27FC236}">
                <a16:creationId xmlns:a16="http://schemas.microsoft.com/office/drawing/2014/main" id="{C8E579FB-C5EC-744B-9828-FA286F01C9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0A337CD4-2240-7946-9584-6BB6994E03C2}"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143</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11974" name="Rectangle 2">
            <a:extLst>
              <a:ext uri="{FF2B5EF4-FFF2-40B4-BE49-F238E27FC236}">
                <a16:creationId xmlns:a16="http://schemas.microsoft.com/office/drawing/2014/main" id="{2E258790-D523-6047-86FF-62FBDD5E45EC}"/>
              </a:ext>
            </a:extLst>
          </p:cNvPr>
          <p:cNvSpPr>
            <a:spLocks noGrp="1" noRot="1" noChangeAspect="1" noChangeArrowheads="1" noTextEdit="1"/>
          </p:cNvSpPr>
          <p:nvPr>
            <p:ph type="sldImg"/>
          </p:nvPr>
        </p:nvSpPr>
        <p:spPr>
          <a:ln/>
        </p:spPr>
      </p:sp>
      <p:sp>
        <p:nvSpPr>
          <p:cNvPr id="211975" name="Rectangle 3">
            <a:extLst>
              <a:ext uri="{FF2B5EF4-FFF2-40B4-BE49-F238E27FC236}">
                <a16:creationId xmlns:a16="http://schemas.microsoft.com/office/drawing/2014/main" id="{75142E7B-9B77-0446-A790-52B068AAE4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9563768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id="{5F99F05A-7A03-E14E-8ADE-BF39F55F7B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auto" latinLnBrk="0" hangingPunct="1">
              <a:lnSpc>
                <a:spcPct val="100000"/>
              </a:lnSpc>
              <a:spcBef>
                <a:spcPts val="0"/>
              </a:spcBef>
              <a:spcAft>
                <a:spcPts val="0"/>
              </a:spcAft>
              <a:buClrTx/>
              <a:buSzTx/>
              <a:buFontTx/>
              <a:buNone/>
              <a:tabLst/>
              <a:defRPr/>
            </a:pPr>
            <a:fld id="{7A56B5BD-C342-0646-8ACB-706A1948581D}"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auto" latinLnBrk="0" hangingPunct="1">
                <a:lnSpc>
                  <a:spcPct val="100000"/>
                </a:lnSpc>
                <a:spcBef>
                  <a:spcPts val="0"/>
                </a:spcBef>
                <a:spcAft>
                  <a:spcPts val="0"/>
                </a:spcAft>
                <a:buClrTx/>
                <a:buSzTx/>
                <a:buFontTx/>
                <a:buNone/>
                <a:tabLst/>
                <a:defRPr/>
              </a:pPr>
              <a:t>144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77826" name="Rectangle 2">
            <a:extLst>
              <a:ext uri="{FF2B5EF4-FFF2-40B4-BE49-F238E27FC236}">
                <a16:creationId xmlns:a16="http://schemas.microsoft.com/office/drawing/2014/main" id="{00C4EC55-862E-834C-ADE5-04A99C4C9611}"/>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B0035260-C844-8A49-9614-8356B10575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8428093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a:extLst>
              <a:ext uri="{FF2B5EF4-FFF2-40B4-BE49-F238E27FC236}">
                <a16:creationId xmlns:a16="http://schemas.microsoft.com/office/drawing/2014/main" id="{784D459B-C87A-3C48-B642-BB2BCFF3C3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auto" latinLnBrk="0" hangingPunct="1">
              <a:lnSpc>
                <a:spcPct val="100000"/>
              </a:lnSpc>
              <a:spcBef>
                <a:spcPts val="0"/>
              </a:spcBef>
              <a:spcAft>
                <a:spcPts val="0"/>
              </a:spcAft>
              <a:buClrTx/>
              <a:buSzTx/>
              <a:buFontTx/>
              <a:buNone/>
              <a:tabLst/>
              <a:defRPr/>
            </a:pPr>
            <a:fld id="{5DC2B55D-9A94-1447-98BA-279E6FD3E8B3}"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auto" latinLnBrk="0" hangingPunct="1">
                <a:lnSpc>
                  <a:spcPct val="100000"/>
                </a:lnSpc>
                <a:spcBef>
                  <a:spcPts val="0"/>
                </a:spcBef>
                <a:spcAft>
                  <a:spcPts val="0"/>
                </a:spcAft>
                <a:buClrTx/>
                <a:buSzTx/>
                <a:buFontTx/>
                <a:buNone/>
                <a:tabLst/>
                <a:defRPr/>
              </a:pPr>
              <a:t>145</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79874" name="Rectangle 2">
            <a:extLst>
              <a:ext uri="{FF2B5EF4-FFF2-40B4-BE49-F238E27FC236}">
                <a16:creationId xmlns:a16="http://schemas.microsoft.com/office/drawing/2014/main" id="{30BB9330-5E4D-D44F-B234-ABAAE7D17A15}"/>
              </a:ext>
            </a:extLst>
          </p:cNvPr>
          <p:cNvSpPr>
            <a:spLocks noGrp="1" noRot="1" noChangeAspect="1" noChangeArrowheads="1" noTextEdit="1"/>
          </p:cNvSpPr>
          <p:nvPr>
            <p:ph type="sldImg"/>
          </p:nvPr>
        </p:nvSpPr>
        <p:spPr>
          <a:ln/>
        </p:spPr>
      </p:sp>
      <p:sp>
        <p:nvSpPr>
          <p:cNvPr id="79875" name="Rectangle 3">
            <a:extLst>
              <a:ext uri="{FF2B5EF4-FFF2-40B4-BE49-F238E27FC236}">
                <a16:creationId xmlns:a16="http://schemas.microsoft.com/office/drawing/2014/main" id="{CB784B97-7A78-4D49-AE4E-E127C985F5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88463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RFC page 24: https://</a:t>
            </a:r>
            <a:r>
              <a:rPr lang="en-US" dirty="0" err="1"/>
              <a:t>www.rfc-editor.org</a:t>
            </a:r>
            <a:r>
              <a:rPr lang="en-US" dirty="0"/>
              <a:t>/</a:t>
            </a:r>
            <a:r>
              <a:rPr lang="en-US" dirty="0" err="1"/>
              <a:t>rfc</a:t>
            </a:r>
            <a:r>
              <a:rPr lang="en-US" dirty="0"/>
              <a:t>/rfc791</a:t>
            </a:r>
          </a:p>
          <a:p>
            <a:endParaRPr lang="en-US" dirty="0"/>
          </a:p>
          <a:p>
            <a:r>
              <a:rPr lang="en-US" dirty="0"/>
              <a:t>The internet identification field (ID) is used together with the source and destination address, and the protocol fields, to identify datagram fragments for reassembly.</a:t>
            </a:r>
          </a:p>
          <a:p>
            <a:endParaRPr lang="en-US" dirty="0"/>
          </a:p>
          <a:p>
            <a:r>
              <a:rPr lang="en-US" dirty="0"/>
              <a:t>If this is a whole datagram (that is both the fragment offset and the more fragments fields are zero), then it concludes that no fragmentation happened.</a:t>
            </a:r>
          </a:p>
          <a:p>
            <a:endParaRPr lang="en-US" dirty="0"/>
          </a:p>
        </p:txBody>
      </p:sp>
      <p:sp>
        <p:nvSpPr>
          <p:cNvPr id="4" name="Slide Number Placeholder 3"/>
          <p:cNvSpPr>
            <a:spLocks noGrp="1"/>
          </p:cNvSpPr>
          <p:nvPr>
            <p:ph type="sldNum" sz="quarter" idx="5"/>
          </p:nvPr>
        </p:nvSpPr>
        <p:spPr/>
        <p:txBody>
          <a:bodyPr/>
          <a:lstStyle/>
          <a:p>
            <a:fld id="{C6C8ABCF-8DBE-0B44-8881-1104B3E50F18}" type="slidenum">
              <a:rPr lang="en-US" smtClean="0"/>
              <a:t>31</a:t>
            </a:fld>
            <a:endParaRPr lang="en-US"/>
          </a:p>
        </p:txBody>
      </p:sp>
    </p:spTree>
    <p:extLst>
      <p:ext uri="{BB962C8B-B14F-4D97-AF65-F5344CB8AC3E}">
        <p14:creationId xmlns:p14="http://schemas.microsoft.com/office/powerpoint/2010/main" val="34384247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E1F1CC94-0844-D841-A22A-B55B412B28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auto" latinLnBrk="0" hangingPunct="1">
              <a:lnSpc>
                <a:spcPct val="100000"/>
              </a:lnSpc>
              <a:spcBef>
                <a:spcPts val="0"/>
              </a:spcBef>
              <a:spcAft>
                <a:spcPts val="0"/>
              </a:spcAft>
              <a:buClrTx/>
              <a:buSzTx/>
              <a:buFontTx/>
              <a:buNone/>
              <a:tabLst/>
              <a:defRPr/>
            </a:pPr>
            <a:fld id="{43EC6393-105D-DC48-8E4B-25EAD0F6C588}"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auto" latinLnBrk="0" hangingPunct="1">
                <a:lnSpc>
                  <a:spcPct val="100000"/>
                </a:lnSpc>
                <a:spcBef>
                  <a:spcPts val="0"/>
                </a:spcBef>
                <a:spcAft>
                  <a:spcPts val="0"/>
                </a:spcAft>
                <a:buClrTx/>
                <a:buSzTx/>
                <a:buFontTx/>
                <a:buNone/>
                <a:tabLst/>
                <a:defRPr/>
              </a:pPr>
              <a:t>146</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81922" name="Rectangle 2">
            <a:extLst>
              <a:ext uri="{FF2B5EF4-FFF2-40B4-BE49-F238E27FC236}">
                <a16:creationId xmlns:a16="http://schemas.microsoft.com/office/drawing/2014/main" id="{68D641AE-D253-D041-BE95-8001E5F887F8}"/>
              </a:ext>
            </a:extLst>
          </p:cNvPr>
          <p:cNvSpPr>
            <a:spLocks noGrp="1" noRot="1" noChangeAspect="1" noChangeArrowheads="1" noTextEdit="1"/>
          </p:cNvSpPr>
          <p:nvPr>
            <p:ph type="sldImg"/>
          </p:nvPr>
        </p:nvSpPr>
        <p:spPr>
          <a:xfrm>
            <a:off x="1250950" y="708025"/>
            <a:ext cx="4814888" cy="3611563"/>
          </a:xfrm>
          <a:ln/>
        </p:spPr>
      </p:sp>
      <p:sp>
        <p:nvSpPr>
          <p:cNvPr id="81923" name="Rectangle 3">
            <a:extLst>
              <a:ext uri="{FF2B5EF4-FFF2-40B4-BE49-F238E27FC236}">
                <a16:creationId xmlns:a16="http://schemas.microsoft.com/office/drawing/2014/main" id="{1B765CE2-0C4C-BA44-9492-67EBB7641A41}"/>
              </a:ext>
            </a:extLst>
          </p:cNvPr>
          <p:cNvSpPr>
            <a:spLocks noGrp="1" noChangeArrowheads="1"/>
          </p:cNvSpPr>
          <p:nvPr>
            <p:ph type="body" idx="1"/>
          </p:nvPr>
        </p:nvSpPr>
        <p:spPr>
          <a:xfrm>
            <a:off x="942975" y="4564063"/>
            <a:ext cx="5429250" cy="4333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3773354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a:extLst>
              <a:ext uri="{FF2B5EF4-FFF2-40B4-BE49-F238E27FC236}">
                <a16:creationId xmlns:a16="http://schemas.microsoft.com/office/drawing/2014/main" id="{5EDA6320-4A19-1049-8978-41BD8E8636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838E7684-0EF5-8442-AD28-187F8FCB56D2}"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147</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2466" name="Rectangle 2">
            <a:extLst>
              <a:ext uri="{FF2B5EF4-FFF2-40B4-BE49-F238E27FC236}">
                <a16:creationId xmlns:a16="http://schemas.microsoft.com/office/drawing/2014/main" id="{201B5C3E-15E1-5440-82C3-9E323146E5D4}"/>
              </a:ext>
            </a:extLst>
          </p:cNvPr>
          <p:cNvSpPr>
            <a:spLocks noGrp="1" noRot="1" noChangeAspect="1" noChangeArrowheads="1" noTextEdit="1"/>
          </p:cNvSpPr>
          <p:nvPr>
            <p:ph type="sldImg"/>
          </p:nvPr>
        </p:nvSpPr>
        <p:spPr>
          <a:ln/>
        </p:spPr>
      </p:sp>
      <p:sp>
        <p:nvSpPr>
          <p:cNvPr id="62467" name="Rectangle 3">
            <a:extLst>
              <a:ext uri="{FF2B5EF4-FFF2-40B4-BE49-F238E27FC236}">
                <a16:creationId xmlns:a16="http://schemas.microsoft.com/office/drawing/2014/main" id="{921EFD14-EA71-5442-B6FC-EA185DB5BB3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5429777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a:extLst>
              <a:ext uri="{FF2B5EF4-FFF2-40B4-BE49-F238E27FC236}">
                <a16:creationId xmlns:a16="http://schemas.microsoft.com/office/drawing/2014/main" id="{203EA1AA-97AF-8D44-AA72-CD427EC3B10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8B707F56-8EAD-3448-9698-C271C8CF546A}"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148</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4514" name="Rectangle 2">
            <a:extLst>
              <a:ext uri="{FF2B5EF4-FFF2-40B4-BE49-F238E27FC236}">
                <a16:creationId xmlns:a16="http://schemas.microsoft.com/office/drawing/2014/main" id="{CF35EF11-0453-814E-9F40-428361AF89BB}"/>
              </a:ext>
            </a:extLst>
          </p:cNvPr>
          <p:cNvSpPr>
            <a:spLocks noGrp="1" noRot="1" noChangeAspect="1" noChangeArrowheads="1" noTextEdit="1"/>
          </p:cNvSpPr>
          <p:nvPr>
            <p:ph type="sldImg"/>
          </p:nvPr>
        </p:nvSpPr>
        <p:spPr>
          <a:ln/>
        </p:spPr>
      </p:sp>
      <p:sp>
        <p:nvSpPr>
          <p:cNvPr id="64515" name="Rectangle 3">
            <a:extLst>
              <a:ext uri="{FF2B5EF4-FFF2-40B4-BE49-F238E27FC236}">
                <a16:creationId xmlns:a16="http://schemas.microsoft.com/office/drawing/2014/main" id="{C111483A-EDE8-4B48-99FE-4CFC74E0DE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7373876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a:extLst>
              <a:ext uri="{FF2B5EF4-FFF2-40B4-BE49-F238E27FC236}">
                <a16:creationId xmlns:a16="http://schemas.microsoft.com/office/drawing/2014/main" id="{96518510-48AD-4C46-9043-A38F66D6FF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EA9C1731-3648-E54A-BA89-C1E4AC9DFD40}"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149</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6562" name="Rectangle 2">
            <a:extLst>
              <a:ext uri="{FF2B5EF4-FFF2-40B4-BE49-F238E27FC236}">
                <a16:creationId xmlns:a16="http://schemas.microsoft.com/office/drawing/2014/main" id="{71B3FF5A-92AC-814D-A964-B7B2E4B3846B}"/>
              </a:ext>
            </a:extLst>
          </p:cNvPr>
          <p:cNvSpPr>
            <a:spLocks noGrp="1" noRot="1" noChangeAspect="1" noChangeArrowheads="1" noTextEdit="1"/>
          </p:cNvSpPr>
          <p:nvPr>
            <p:ph type="sldImg"/>
          </p:nvPr>
        </p:nvSpPr>
        <p:spPr>
          <a:ln/>
        </p:spPr>
      </p:sp>
      <p:sp>
        <p:nvSpPr>
          <p:cNvPr id="66563" name="Rectangle 3">
            <a:extLst>
              <a:ext uri="{FF2B5EF4-FFF2-40B4-BE49-F238E27FC236}">
                <a16:creationId xmlns:a16="http://schemas.microsoft.com/office/drawing/2014/main" id="{06EB6E83-3B8F-204A-BA06-DAE60525F1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9249931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a:extLst>
              <a:ext uri="{FF2B5EF4-FFF2-40B4-BE49-F238E27FC236}">
                <a16:creationId xmlns:a16="http://schemas.microsoft.com/office/drawing/2014/main" id="{F1AE3226-8ED7-8446-B04A-927C7303D6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34855E7A-4604-A84B-917B-8B01D2B2EB02}"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150</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8610" name="Rectangle 2">
            <a:extLst>
              <a:ext uri="{FF2B5EF4-FFF2-40B4-BE49-F238E27FC236}">
                <a16:creationId xmlns:a16="http://schemas.microsoft.com/office/drawing/2014/main" id="{636D4A97-D2AE-3B48-B907-DCD86E50A92A}"/>
              </a:ext>
            </a:extLst>
          </p:cNvPr>
          <p:cNvSpPr>
            <a:spLocks noGrp="1" noRot="1" noChangeAspect="1" noChangeArrowheads="1" noTextEdit="1"/>
          </p:cNvSpPr>
          <p:nvPr>
            <p:ph type="sldImg"/>
          </p:nvPr>
        </p:nvSpPr>
        <p:spPr>
          <a:ln/>
        </p:spPr>
      </p:sp>
      <p:sp>
        <p:nvSpPr>
          <p:cNvPr id="68611" name="Rectangle 3">
            <a:extLst>
              <a:ext uri="{FF2B5EF4-FFF2-40B4-BE49-F238E27FC236}">
                <a16:creationId xmlns:a16="http://schemas.microsoft.com/office/drawing/2014/main" id="{56791848-C802-0A48-BD6A-F28C401623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3784431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a:extLst>
              <a:ext uri="{FF2B5EF4-FFF2-40B4-BE49-F238E27FC236}">
                <a16:creationId xmlns:a16="http://schemas.microsoft.com/office/drawing/2014/main" id="{4EFAF78C-F831-B447-AEA6-A85D8BAAB8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9F08B250-C810-204D-A9B8-6CF037D7C6F5}"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151</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0658" name="Rectangle 2">
            <a:extLst>
              <a:ext uri="{FF2B5EF4-FFF2-40B4-BE49-F238E27FC236}">
                <a16:creationId xmlns:a16="http://schemas.microsoft.com/office/drawing/2014/main" id="{A93FE6B4-3190-EF4F-8C04-B9F2F60822DC}"/>
              </a:ext>
            </a:extLst>
          </p:cNvPr>
          <p:cNvSpPr>
            <a:spLocks noGrp="1" noRot="1" noChangeAspect="1" noChangeArrowheads="1" noTextEdit="1"/>
          </p:cNvSpPr>
          <p:nvPr>
            <p:ph type="sldImg"/>
          </p:nvPr>
        </p:nvSpPr>
        <p:spPr>
          <a:ln/>
        </p:spPr>
      </p:sp>
      <p:sp>
        <p:nvSpPr>
          <p:cNvPr id="70659" name="Rectangle 3">
            <a:extLst>
              <a:ext uri="{FF2B5EF4-FFF2-40B4-BE49-F238E27FC236}">
                <a16:creationId xmlns:a16="http://schemas.microsoft.com/office/drawing/2014/main" id="{DEBFE232-AFD1-5744-BDC0-A110A4BC0C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7930422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charset="-128"/>
              </a:defRPr>
            </a:lvl1pPr>
            <a:lvl2pPr marL="742950" indent="-285750" defTabSz="966788">
              <a:defRPr sz="2400">
                <a:solidFill>
                  <a:schemeClr val="tx1"/>
                </a:solidFill>
                <a:latin typeface="Arial" charset="0"/>
                <a:ea typeface="ＭＳ Ｐゴシック" charset="-128"/>
              </a:defRPr>
            </a:lvl2pPr>
            <a:lvl3pPr marL="1143000" indent="-228600" defTabSz="966788">
              <a:defRPr sz="2400">
                <a:solidFill>
                  <a:schemeClr val="tx1"/>
                </a:solidFill>
                <a:latin typeface="Arial" charset="0"/>
                <a:ea typeface="ＭＳ Ｐゴシック" charset="-128"/>
              </a:defRPr>
            </a:lvl3pPr>
            <a:lvl4pPr marL="1600200" indent="-228600" defTabSz="966788">
              <a:defRPr sz="2400">
                <a:solidFill>
                  <a:schemeClr val="tx1"/>
                </a:solidFill>
                <a:latin typeface="Arial" charset="0"/>
                <a:ea typeface="ＭＳ Ｐゴシック" charset="-128"/>
              </a:defRPr>
            </a:lvl4pPr>
            <a:lvl5pPr marL="2057400" indent="-228600" defTabSz="966788">
              <a:defRPr sz="2400">
                <a:solidFill>
                  <a:schemeClr val="tx1"/>
                </a:solidFill>
                <a:latin typeface="Arial"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66788" rtl="0" eaLnBrk="1" fontAlgn="auto" latinLnBrk="0" hangingPunct="1">
              <a:lnSpc>
                <a:spcPct val="100000"/>
              </a:lnSpc>
              <a:spcBef>
                <a:spcPts val="0"/>
              </a:spcBef>
              <a:spcAft>
                <a:spcPts val="0"/>
              </a:spcAft>
              <a:buClrTx/>
              <a:buSzTx/>
              <a:buFontTx/>
              <a:buNone/>
              <a:tabLst/>
              <a:defRPr/>
            </a:pPr>
            <a:fld id="{B5928635-39B7-C647-BD4D-6948D2219A37}" type="slidenum">
              <a:rPr kumimoji="0" lang="en-US" altLang="en-US" sz="1300" b="0" i="0" u="none" strike="noStrike" kern="1200" cap="none" spc="0" normalizeH="0" baseline="0" noProof="0">
                <a:ln>
                  <a:noFill/>
                </a:ln>
                <a:solidFill>
                  <a:prstClr val="black"/>
                </a:solidFill>
                <a:effectLst/>
                <a:uLnTx/>
                <a:uFillTx/>
                <a:latin typeface="Times New Roman" charset="0"/>
                <a:ea typeface="ＭＳ Ｐゴシック" charset="-128"/>
                <a:cs typeface="+mn-cs"/>
              </a:rPr>
              <a:pPr marL="0" marR="0" lvl="0" indent="0" algn="r" defTabSz="966788" rtl="0" eaLnBrk="1" fontAlgn="auto" latinLnBrk="0" hangingPunct="1">
                <a:lnSpc>
                  <a:spcPct val="100000"/>
                </a:lnSpc>
                <a:spcBef>
                  <a:spcPts val="0"/>
                </a:spcBef>
                <a:spcAft>
                  <a:spcPts val="0"/>
                </a:spcAft>
                <a:buClrTx/>
                <a:buSzTx/>
                <a:buFontTx/>
                <a:buNone/>
                <a:tabLst/>
                <a:defRPr/>
              </a:pPr>
              <a:t>154</a:t>
            </a:fld>
            <a:endParaRPr kumimoji="0" lang="en-US" altLang="en-US" sz="13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latin typeface="Times New Roman" charset="0"/>
              <a:ea typeface="ＭＳ Ｐゴシック" charset="-128"/>
            </a:endParaRPr>
          </a:p>
        </p:txBody>
      </p:sp>
    </p:spTree>
    <p:extLst>
      <p:ext uri="{BB962C8B-B14F-4D97-AF65-F5344CB8AC3E}">
        <p14:creationId xmlns:p14="http://schemas.microsoft.com/office/powerpoint/2010/main" val="16816426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charset="-128"/>
              </a:defRPr>
            </a:lvl1pPr>
            <a:lvl2pPr marL="742950" indent="-285750" defTabSz="966788">
              <a:defRPr sz="2400">
                <a:solidFill>
                  <a:schemeClr val="tx1"/>
                </a:solidFill>
                <a:latin typeface="Arial" charset="0"/>
                <a:ea typeface="ＭＳ Ｐゴシック" charset="-128"/>
              </a:defRPr>
            </a:lvl2pPr>
            <a:lvl3pPr marL="1143000" indent="-228600" defTabSz="966788">
              <a:defRPr sz="2400">
                <a:solidFill>
                  <a:schemeClr val="tx1"/>
                </a:solidFill>
                <a:latin typeface="Arial" charset="0"/>
                <a:ea typeface="ＭＳ Ｐゴシック" charset="-128"/>
              </a:defRPr>
            </a:lvl3pPr>
            <a:lvl4pPr marL="1600200" indent="-228600" defTabSz="966788">
              <a:defRPr sz="2400">
                <a:solidFill>
                  <a:schemeClr val="tx1"/>
                </a:solidFill>
                <a:latin typeface="Arial" charset="0"/>
                <a:ea typeface="ＭＳ Ｐゴシック" charset="-128"/>
              </a:defRPr>
            </a:lvl4pPr>
            <a:lvl5pPr marL="2057400" indent="-228600" defTabSz="966788">
              <a:defRPr sz="2400">
                <a:solidFill>
                  <a:schemeClr val="tx1"/>
                </a:solidFill>
                <a:latin typeface="Arial"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66788" rtl="0" eaLnBrk="1" fontAlgn="auto" latinLnBrk="0" hangingPunct="1">
              <a:lnSpc>
                <a:spcPct val="100000"/>
              </a:lnSpc>
              <a:spcBef>
                <a:spcPts val="0"/>
              </a:spcBef>
              <a:spcAft>
                <a:spcPts val="0"/>
              </a:spcAft>
              <a:buClrTx/>
              <a:buSzTx/>
              <a:buFontTx/>
              <a:buNone/>
              <a:tabLst/>
              <a:defRPr/>
            </a:pPr>
            <a:fld id="{B5928635-39B7-C647-BD4D-6948D2219A37}" type="slidenum">
              <a:rPr kumimoji="0" lang="en-US" altLang="en-US" sz="1300" b="0" i="0" u="none" strike="noStrike" kern="1200" cap="none" spc="0" normalizeH="0" baseline="0" noProof="0">
                <a:ln>
                  <a:noFill/>
                </a:ln>
                <a:solidFill>
                  <a:prstClr val="black"/>
                </a:solidFill>
                <a:effectLst/>
                <a:uLnTx/>
                <a:uFillTx/>
                <a:latin typeface="Times New Roman" charset="0"/>
                <a:ea typeface="ＭＳ Ｐゴシック" charset="-128"/>
                <a:cs typeface="+mn-cs"/>
              </a:rPr>
              <a:pPr marL="0" marR="0" lvl="0" indent="0" algn="r" defTabSz="966788" rtl="0" eaLnBrk="1" fontAlgn="auto" latinLnBrk="0" hangingPunct="1">
                <a:lnSpc>
                  <a:spcPct val="100000"/>
                </a:lnSpc>
                <a:spcBef>
                  <a:spcPts val="0"/>
                </a:spcBef>
                <a:spcAft>
                  <a:spcPts val="0"/>
                </a:spcAft>
                <a:buClrTx/>
                <a:buSzTx/>
                <a:buFontTx/>
                <a:buNone/>
                <a:tabLst/>
                <a:defRPr/>
              </a:pPr>
              <a:t>155</a:t>
            </a:fld>
            <a:endParaRPr kumimoji="0" lang="en-US" altLang="en-US" sz="13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latin typeface="Times New Roman" charset="0"/>
              <a:ea typeface="ＭＳ Ｐゴシック" charset="-128"/>
            </a:endParaRPr>
          </a:p>
        </p:txBody>
      </p:sp>
    </p:spTree>
    <p:extLst>
      <p:ext uri="{BB962C8B-B14F-4D97-AF65-F5344CB8AC3E}">
        <p14:creationId xmlns:p14="http://schemas.microsoft.com/office/powerpoint/2010/main" val="37222845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charset="-128"/>
              </a:defRPr>
            </a:lvl1pPr>
            <a:lvl2pPr marL="742950" indent="-285750" defTabSz="966788">
              <a:defRPr sz="2400">
                <a:solidFill>
                  <a:schemeClr val="tx1"/>
                </a:solidFill>
                <a:latin typeface="Arial" charset="0"/>
                <a:ea typeface="ＭＳ Ｐゴシック" charset="-128"/>
              </a:defRPr>
            </a:lvl2pPr>
            <a:lvl3pPr marL="1143000" indent="-228600" defTabSz="966788">
              <a:defRPr sz="2400">
                <a:solidFill>
                  <a:schemeClr val="tx1"/>
                </a:solidFill>
                <a:latin typeface="Arial" charset="0"/>
                <a:ea typeface="ＭＳ Ｐゴシック" charset="-128"/>
              </a:defRPr>
            </a:lvl3pPr>
            <a:lvl4pPr marL="1600200" indent="-228600" defTabSz="966788">
              <a:defRPr sz="2400">
                <a:solidFill>
                  <a:schemeClr val="tx1"/>
                </a:solidFill>
                <a:latin typeface="Arial" charset="0"/>
                <a:ea typeface="ＭＳ Ｐゴシック" charset="-128"/>
              </a:defRPr>
            </a:lvl4pPr>
            <a:lvl5pPr marL="2057400" indent="-228600" defTabSz="966788">
              <a:defRPr sz="2400">
                <a:solidFill>
                  <a:schemeClr val="tx1"/>
                </a:solidFill>
                <a:latin typeface="Arial"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66788" rtl="0" eaLnBrk="1" fontAlgn="auto" latinLnBrk="0" hangingPunct="1">
              <a:lnSpc>
                <a:spcPct val="100000"/>
              </a:lnSpc>
              <a:spcBef>
                <a:spcPts val="0"/>
              </a:spcBef>
              <a:spcAft>
                <a:spcPts val="0"/>
              </a:spcAft>
              <a:buClrTx/>
              <a:buSzTx/>
              <a:buFontTx/>
              <a:buNone/>
              <a:tabLst/>
              <a:defRPr/>
            </a:pPr>
            <a:fld id="{D3297F59-FF30-F14F-8652-747B83E9B4D0}" type="slidenum">
              <a:rPr kumimoji="0" lang="en-US" altLang="en-US" sz="1300" b="0" i="0" u="none" strike="noStrike" kern="1200" cap="none" spc="0" normalizeH="0" baseline="0" noProof="0">
                <a:ln>
                  <a:noFill/>
                </a:ln>
                <a:solidFill>
                  <a:prstClr val="black"/>
                </a:solidFill>
                <a:effectLst/>
                <a:uLnTx/>
                <a:uFillTx/>
                <a:latin typeface="Times New Roman" charset="0"/>
                <a:ea typeface="ＭＳ Ｐゴシック" charset="-128"/>
                <a:cs typeface="+mn-cs"/>
              </a:rPr>
              <a:pPr marL="0" marR="0" lvl="0" indent="0" algn="r" defTabSz="966788" rtl="0" eaLnBrk="1" fontAlgn="auto" latinLnBrk="0" hangingPunct="1">
                <a:lnSpc>
                  <a:spcPct val="100000"/>
                </a:lnSpc>
                <a:spcBef>
                  <a:spcPts val="0"/>
                </a:spcBef>
                <a:spcAft>
                  <a:spcPts val="0"/>
                </a:spcAft>
                <a:buClrTx/>
                <a:buSzTx/>
                <a:buFontTx/>
                <a:buNone/>
                <a:tabLst/>
                <a:defRPr/>
              </a:pPr>
              <a:t>156</a:t>
            </a:fld>
            <a:endParaRPr kumimoji="0" lang="en-US" altLang="en-US" sz="13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latin typeface="Times New Roman" charset="0"/>
              <a:ea typeface="ＭＳ Ｐゴシック" charset="-128"/>
            </a:endParaRPr>
          </a:p>
        </p:txBody>
      </p:sp>
    </p:spTree>
    <p:extLst>
      <p:ext uri="{BB962C8B-B14F-4D97-AF65-F5344CB8AC3E}">
        <p14:creationId xmlns:p14="http://schemas.microsoft.com/office/powerpoint/2010/main" val="28929963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a:extLst>
              <a:ext uri="{FF2B5EF4-FFF2-40B4-BE49-F238E27FC236}">
                <a16:creationId xmlns:a16="http://schemas.microsoft.com/office/drawing/2014/main" id="{AA71EF0A-46FB-7D4E-9E77-9773BC6C9000}"/>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18115" name="Rectangle 3">
            <a:extLst>
              <a:ext uri="{FF2B5EF4-FFF2-40B4-BE49-F238E27FC236}">
                <a16:creationId xmlns:a16="http://schemas.microsoft.com/office/drawing/2014/main" id="{DA9FE336-A5D4-4242-83F3-2461EA56EB7C}"/>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019A4268-7406-FE4D-B758-94F373887227}"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19 February 2025</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18116" name="Rectangle 6">
            <a:extLst>
              <a:ext uri="{FF2B5EF4-FFF2-40B4-BE49-F238E27FC236}">
                <a16:creationId xmlns:a16="http://schemas.microsoft.com/office/drawing/2014/main" id="{9BB2BF1F-55B2-DD4D-AF5D-8B742AD6AC5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18117" name="Rectangle 7">
            <a:extLst>
              <a:ext uri="{FF2B5EF4-FFF2-40B4-BE49-F238E27FC236}">
                <a16:creationId xmlns:a16="http://schemas.microsoft.com/office/drawing/2014/main" id="{9AC7DD57-672B-6242-B0CF-8F7B6E7E82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FA4F8CC2-C7EE-9E44-B5E8-944BBC491063}"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159</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18118" name="Rectangle 2">
            <a:extLst>
              <a:ext uri="{FF2B5EF4-FFF2-40B4-BE49-F238E27FC236}">
                <a16:creationId xmlns:a16="http://schemas.microsoft.com/office/drawing/2014/main" id="{6F422C3B-C3CB-634F-AF45-22EA73BE5CF8}"/>
              </a:ext>
            </a:extLst>
          </p:cNvPr>
          <p:cNvSpPr>
            <a:spLocks noGrp="1" noRot="1" noChangeAspect="1" noChangeArrowheads="1" noTextEdit="1"/>
          </p:cNvSpPr>
          <p:nvPr>
            <p:ph type="sldImg"/>
          </p:nvPr>
        </p:nvSpPr>
        <p:spPr>
          <a:ln/>
        </p:spPr>
      </p:sp>
      <p:sp>
        <p:nvSpPr>
          <p:cNvPr id="218119" name="Rectangle 3">
            <a:extLst>
              <a:ext uri="{FF2B5EF4-FFF2-40B4-BE49-F238E27FC236}">
                <a16:creationId xmlns:a16="http://schemas.microsoft.com/office/drawing/2014/main" id="{0220F1A6-41DD-5C45-8045-60DAC4CB967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1322728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C8ABCF-8DBE-0B44-8881-1104B3E50F18}" type="slidenum">
              <a:rPr lang="en-US" smtClean="0"/>
              <a:t>32</a:t>
            </a:fld>
            <a:endParaRPr lang="en-US"/>
          </a:p>
        </p:txBody>
      </p:sp>
    </p:spTree>
    <p:extLst>
      <p:ext uri="{BB962C8B-B14F-4D97-AF65-F5344CB8AC3E}">
        <p14:creationId xmlns:p14="http://schemas.microsoft.com/office/powerpoint/2010/main" val="7555150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a:extLst>
              <a:ext uri="{FF2B5EF4-FFF2-40B4-BE49-F238E27FC236}">
                <a16:creationId xmlns:a16="http://schemas.microsoft.com/office/drawing/2014/main" id="{9C6BB1C4-799D-0145-A2DE-7ABDEE9D6595}"/>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19139" name="Rectangle 3">
            <a:extLst>
              <a:ext uri="{FF2B5EF4-FFF2-40B4-BE49-F238E27FC236}">
                <a16:creationId xmlns:a16="http://schemas.microsoft.com/office/drawing/2014/main" id="{6F465E87-9616-2648-A093-D7BD1514CD97}"/>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16FEDC8E-E3A9-D746-9EBE-EABFF339495A}"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19 February 2025</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19140" name="Rectangle 6">
            <a:extLst>
              <a:ext uri="{FF2B5EF4-FFF2-40B4-BE49-F238E27FC236}">
                <a16:creationId xmlns:a16="http://schemas.microsoft.com/office/drawing/2014/main" id="{7ABA8166-7181-1F45-A4FF-683A7A18C070}"/>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19141" name="Rectangle 7">
            <a:extLst>
              <a:ext uri="{FF2B5EF4-FFF2-40B4-BE49-F238E27FC236}">
                <a16:creationId xmlns:a16="http://schemas.microsoft.com/office/drawing/2014/main" id="{D3B0A32E-39E4-B145-9B0D-F2E43D0029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0DF6BA39-F6DA-C14C-95FE-B5AA7FB5F5BB}"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160</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19142" name="Rectangle 2">
            <a:extLst>
              <a:ext uri="{FF2B5EF4-FFF2-40B4-BE49-F238E27FC236}">
                <a16:creationId xmlns:a16="http://schemas.microsoft.com/office/drawing/2014/main" id="{AC8D1C14-7F18-5341-BE86-6EFC30407489}"/>
              </a:ext>
            </a:extLst>
          </p:cNvPr>
          <p:cNvSpPr>
            <a:spLocks noGrp="1" noRot="1" noChangeAspect="1" noChangeArrowheads="1" noTextEdit="1"/>
          </p:cNvSpPr>
          <p:nvPr>
            <p:ph type="sldImg"/>
          </p:nvPr>
        </p:nvSpPr>
        <p:spPr>
          <a:ln/>
        </p:spPr>
      </p:sp>
      <p:sp>
        <p:nvSpPr>
          <p:cNvPr id="219143" name="Rectangle 3">
            <a:extLst>
              <a:ext uri="{FF2B5EF4-FFF2-40B4-BE49-F238E27FC236}">
                <a16:creationId xmlns:a16="http://schemas.microsoft.com/office/drawing/2014/main" id="{CF7FF5F9-3239-5043-B0DC-4518F37A97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15815697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C8ABCF-8DBE-0B44-8881-1104B3E50F18}" type="slidenum">
              <a:rPr lang="en-US" smtClean="0"/>
              <a:t>162</a:t>
            </a:fld>
            <a:endParaRPr lang="en-US"/>
          </a:p>
        </p:txBody>
      </p:sp>
    </p:spTree>
    <p:extLst>
      <p:ext uri="{BB962C8B-B14F-4D97-AF65-F5344CB8AC3E}">
        <p14:creationId xmlns:p14="http://schemas.microsoft.com/office/powerpoint/2010/main" val="89885775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C8ABCF-8DBE-0B44-8881-1104B3E50F18}" type="slidenum">
              <a:rPr lang="en-US" smtClean="0"/>
              <a:t>165</a:t>
            </a:fld>
            <a:endParaRPr lang="en-US"/>
          </a:p>
        </p:txBody>
      </p:sp>
    </p:spTree>
    <p:extLst>
      <p:ext uri="{BB962C8B-B14F-4D97-AF65-F5344CB8AC3E}">
        <p14:creationId xmlns:p14="http://schemas.microsoft.com/office/powerpoint/2010/main" val="2902989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C8ABCF-8DBE-0B44-8881-1104B3E50F18}" type="slidenum">
              <a:rPr lang="en-US" smtClean="0"/>
              <a:t>33</a:t>
            </a:fld>
            <a:endParaRPr lang="en-US"/>
          </a:p>
        </p:txBody>
      </p:sp>
    </p:spTree>
    <p:extLst>
      <p:ext uri="{BB962C8B-B14F-4D97-AF65-F5344CB8AC3E}">
        <p14:creationId xmlns:p14="http://schemas.microsoft.com/office/powerpoint/2010/main" val="2513557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C8ABCF-8DBE-0B44-8881-1104B3E50F18}" type="slidenum">
              <a:rPr lang="en-US" smtClean="0"/>
              <a:t>34</a:t>
            </a:fld>
            <a:endParaRPr lang="en-US"/>
          </a:p>
        </p:txBody>
      </p:sp>
    </p:spTree>
    <p:extLst>
      <p:ext uri="{BB962C8B-B14F-4D97-AF65-F5344CB8AC3E}">
        <p14:creationId xmlns:p14="http://schemas.microsoft.com/office/powerpoint/2010/main" val="365286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C8ABCF-8DBE-0B44-8881-1104B3E50F18}" type="slidenum">
              <a:rPr lang="en-US" smtClean="0"/>
              <a:t>35</a:t>
            </a:fld>
            <a:endParaRPr lang="en-US"/>
          </a:p>
        </p:txBody>
      </p:sp>
    </p:spTree>
    <p:extLst>
      <p:ext uri="{BB962C8B-B14F-4D97-AF65-F5344CB8AC3E}">
        <p14:creationId xmlns:p14="http://schemas.microsoft.com/office/powerpoint/2010/main" val="1544369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05EE309-4415-F04B-B6C1-168876F832F4}" type="datetimeFigureOut">
              <a:rPr lang="en-US" smtClean="0"/>
              <a:t>2/19/25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36590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5EE309-4415-F04B-B6C1-168876F832F4}" type="datetimeFigureOut">
              <a:rPr lang="en-US" smtClean="0"/>
              <a:t>2/19/25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883324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5EE309-4415-F04B-B6C1-168876F832F4}" type="datetimeFigureOut">
              <a:rPr lang="en-US" smtClean="0"/>
              <a:t>2/19/25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5076130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4234760-73D2-8741-94DE-E4983D6397C5}" type="datetime1">
              <a:rPr lang="en-US" smtClean="0"/>
              <a:t>2/19/25</a:t>
            </a:fld>
            <a:endParaRPr lang="en-US"/>
          </a:p>
        </p:txBody>
      </p:sp>
      <p:sp>
        <p:nvSpPr>
          <p:cNvPr id="5" name="Footer Placeholder 4"/>
          <p:cNvSpPr>
            <a:spLocks noGrp="1"/>
          </p:cNvSpPr>
          <p:nvPr>
            <p:ph type="ftr" sz="quarter" idx="11"/>
          </p:nvPr>
        </p:nvSpPr>
        <p:spPr/>
        <p:txBody>
          <a:bodyPr/>
          <a:lstStyle/>
          <a:p>
            <a:r>
              <a:rPr lang="en-US"/>
              <a:t>Network Layer: Control Plane</a:t>
            </a:r>
          </a:p>
        </p:txBody>
      </p:sp>
      <p:sp>
        <p:nvSpPr>
          <p:cNvPr id="6" name="Slide Number Placeholder 5"/>
          <p:cNvSpPr>
            <a:spLocks noGrp="1"/>
          </p:cNvSpPr>
          <p:nvPr>
            <p:ph type="sldNum" sz="quarter" idx="12"/>
          </p:nvPr>
        </p:nvSpPr>
        <p:spPr/>
        <p:txBody>
          <a:bodyPr/>
          <a:lstStyle/>
          <a:p>
            <a:fld id="{F784D624-D040-2E47-A508-03D46FE35CB6}" type="slidenum">
              <a:rPr lang="en-US" smtClean="0"/>
              <a:t>‹#›</a:t>
            </a:fld>
            <a:endParaRPr lang="en-US"/>
          </a:p>
        </p:txBody>
      </p:sp>
    </p:spTree>
    <p:extLst>
      <p:ext uri="{BB962C8B-B14F-4D97-AF65-F5344CB8AC3E}">
        <p14:creationId xmlns:p14="http://schemas.microsoft.com/office/powerpoint/2010/main" val="17981008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C5646C-284E-F54C-A282-1834F2709BCC}" type="datetime1">
              <a:rPr lang="en-US" smtClean="0"/>
              <a:t>2/19/25</a:t>
            </a:fld>
            <a:endParaRPr lang="en-US"/>
          </a:p>
        </p:txBody>
      </p:sp>
      <p:sp>
        <p:nvSpPr>
          <p:cNvPr id="5" name="Footer Placeholder 4"/>
          <p:cNvSpPr>
            <a:spLocks noGrp="1"/>
          </p:cNvSpPr>
          <p:nvPr>
            <p:ph type="ftr" sz="quarter" idx="11"/>
          </p:nvPr>
        </p:nvSpPr>
        <p:spPr/>
        <p:txBody>
          <a:bodyPr/>
          <a:lstStyle/>
          <a:p>
            <a:r>
              <a:rPr lang="en-US"/>
              <a:t>Network Layer: Control Plane</a:t>
            </a:r>
          </a:p>
        </p:txBody>
      </p:sp>
      <p:sp>
        <p:nvSpPr>
          <p:cNvPr id="6" name="Slide Number Placeholder 5"/>
          <p:cNvSpPr>
            <a:spLocks noGrp="1"/>
          </p:cNvSpPr>
          <p:nvPr>
            <p:ph type="sldNum" sz="quarter" idx="12"/>
          </p:nvPr>
        </p:nvSpPr>
        <p:spPr/>
        <p:txBody>
          <a:bodyPr/>
          <a:lstStyle/>
          <a:p>
            <a:fld id="{F784D624-D040-2E47-A508-03D46FE35CB6}" type="slidenum">
              <a:rPr lang="en-US" smtClean="0"/>
              <a:t>‹#›</a:t>
            </a:fld>
            <a:endParaRPr lang="en-US"/>
          </a:p>
        </p:txBody>
      </p:sp>
    </p:spTree>
    <p:extLst>
      <p:ext uri="{BB962C8B-B14F-4D97-AF65-F5344CB8AC3E}">
        <p14:creationId xmlns:p14="http://schemas.microsoft.com/office/powerpoint/2010/main" val="4771246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4141E3-64BF-3B4F-B66B-7556006A2BBC}" type="datetime1">
              <a:rPr lang="en-US" smtClean="0"/>
              <a:t>2/19/25</a:t>
            </a:fld>
            <a:endParaRPr lang="en-US"/>
          </a:p>
        </p:txBody>
      </p:sp>
      <p:sp>
        <p:nvSpPr>
          <p:cNvPr id="5" name="Footer Placeholder 4"/>
          <p:cNvSpPr>
            <a:spLocks noGrp="1"/>
          </p:cNvSpPr>
          <p:nvPr>
            <p:ph type="ftr" sz="quarter" idx="11"/>
          </p:nvPr>
        </p:nvSpPr>
        <p:spPr/>
        <p:txBody>
          <a:bodyPr/>
          <a:lstStyle/>
          <a:p>
            <a:r>
              <a:rPr lang="en-US"/>
              <a:t>Network Layer: Control Plane</a:t>
            </a:r>
          </a:p>
        </p:txBody>
      </p:sp>
      <p:sp>
        <p:nvSpPr>
          <p:cNvPr id="6" name="Slide Number Placeholder 5"/>
          <p:cNvSpPr>
            <a:spLocks noGrp="1"/>
          </p:cNvSpPr>
          <p:nvPr>
            <p:ph type="sldNum" sz="quarter" idx="12"/>
          </p:nvPr>
        </p:nvSpPr>
        <p:spPr/>
        <p:txBody>
          <a:bodyPr/>
          <a:lstStyle/>
          <a:p>
            <a:fld id="{F784D624-D040-2E47-A508-03D46FE35CB6}" type="slidenum">
              <a:rPr lang="en-US" smtClean="0"/>
              <a:t>‹#›</a:t>
            </a:fld>
            <a:endParaRPr lang="en-US"/>
          </a:p>
        </p:txBody>
      </p:sp>
    </p:spTree>
    <p:extLst>
      <p:ext uri="{BB962C8B-B14F-4D97-AF65-F5344CB8AC3E}">
        <p14:creationId xmlns:p14="http://schemas.microsoft.com/office/powerpoint/2010/main" val="22644824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D2AC134-91B0-6248-8C75-5B2DB5578706}" type="datetime1">
              <a:rPr lang="en-US" smtClean="0"/>
              <a:t>2/19/25</a:t>
            </a:fld>
            <a:endParaRPr lang="en-US"/>
          </a:p>
        </p:txBody>
      </p:sp>
      <p:sp>
        <p:nvSpPr>
          <p:cNvPr id="6" name="Footer Placeholder 5"/>
          <p:cNvSpPr>
            <a:spLocks noGrp="1"/>
          </p:cNvSpPr>
          <p:nvPr>
            <p:ph type="ftr" sz="quarter" idx="11"/>
          </p:nvPr>
        </p:nvSpPr>
        <p:spPr/>
        <p:txBody>
          <a:bodyPr/>
          <a:lstStyle/>
          <a:p>
            <a:r>
              <a:rPr lang="en-US"/>
              <a:t>Network Layer: Control Plane</a:t>
            </a:r>
          </a:p>
        </p:txBody>
      </p:sp>
      <p:sp>
        <p:nvSpPr>
          <p:cNvPr id="7" name="Slide Number Placeholder 6"/>
          <p:cNvSpPr>
            <a:spLocks noGrp="1"/>
          </p:cNvSpPr>
          <p:nvPr>
            <p:ph type="sldNum" sz="quarter" idx="12"/>
          </p:nvPr>
        </p:nvSpPr>
        <p:spPr/>
        <p:txBody>
          <a:bodyPr/>
          <a:lstStyle/>
          <a:p>
            <a:fld id="{F784D624-D040-2E47-A508-03D46FE35CB6}" type="slidenum">
              <a:rPr lang="en-US" smtClean="0"/>
              <a:t>‹#›</a:t>
            </a:fld>
            <a:endParaRPr lang="en-US"/>
          </a:p>
        </p:txBody>
      </p:sp>
    </p:spTree>
    <p:extLst>
      <p:ext uri="{BB962C8B-B14F-4D97-AF65-F5344CB8AC3E}">
        <p14:creationId xmlns:p14="http://schemas.microsoft.com/office/powerpoint/2010/main" val="38536310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FEE0C6D-7C4F-9F4D-B60D-F88FF6981F22}" type="datetime1">
              <a:rPr lang="en-US" smtClean="0"/>
              <a:t>2/19/25</a:t>
            </a:fld>
            <a:endParaRPr lang="en-US"/>
          </a:p>
        </p:txBody>
      </p:sp>
      <p:sp>
        <p:nvSpPr>
          <p:cNvPr id="8" name="Footer Placeholder 7"/>
          <p:cNvSpPr>
            <a:spLocks noGrp="1"/>
          </p:cNvSpPr>
          <p:nvPr>
            <p:ph type="ftr" sz="quarter" idx="11"/>
          </p:nvPr>
        </p:nvSpPr>
        <p:spPr/>
        <p:txBody>
          <a:bodyPr/>
          <a:lstStyle/>
          <a:p>
            <a:r>
              <a:rPr lang="en-US"/>
              <a:t>Network Layer: Control Plane</a:t>
            </a:r>
          </a:p>
        </p:txBody>
      </p:sp>
      <p:sp>
        <p:nvSpPr>
          <p:cNvPr id="9" name="Slide Number Placeholder 8"/>
          <p:cNvSpPr>
            <a:spLocks noGrp="1"/>
          </p:cNvSpPr>
          <p:nvPr>
            <p:ph type="sldNum" sz="quarter" idx="12"/>
          </p:nvPr>
        </p:nvSpPr>
        <p:spPr/>
        <p:txBody>
          <a:bodyPr/>
          <a:lstStyle/>
          <a:p>
            <a:fld id="{F784D624-D040-2E47-A508-03D46FE35CB6}" type="slidenum">
              <a:rPr lang="en-US" smtClean="0"/>
              <a:t>‹#›</a:t>
            </a:fld>
            <a:endParaRPr lang="en-US"/>
          </a:p>
        </p:txBody>
      </p:sp>
    </p:spTree>
    <p:extLst>
      <p:ext uri="{BB962C8B-B14F-4D97-AF65-F5344CB8AC3E}">
        <p14:creationId xmlns:p14="http://schemas.microsoft.com/office/powerpoint/2010/main" val="41069733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C6C34D0-ECF7-A849-8205-70B7FC43F626}" type="datetime1">
              <a:rPr lang="en-US" smtClean="0"/>
              <a:t>2/19/25</a:t>
            </a:fld>
            <a:endParaRPr lang="en-US"/>
          </a:p>
        </p:txBody>
      </p:sp>
      <p:sp>
        <p:nvSpPr>
          <p:cNvPr id="4" name="Footer Placeholder 3"/>
          <p:cNvSpPr>
            <a:spLocks noGrp="1"/>
          </p:cNvSpPr>
          <p:nvPr>
            <p:ph type="ftr" sz="quarter" idx="11"/>
          </p:nvPr>
        </p:nvSpPr>
        <p:spPr/>
        <p:txBody>
          <a:bodyPr/>
          <a:lstStyle/>
          <a:p>
            <a:r>
              <a:rPr lang="en-US"/>
              <a:t>Network Layer: Control Plane</a:t>
            </a:r>
          </a:p>
        </p:txBody>
      </p:sp>
      <p:sp>
        <p:nvSpPr>
          <p:cNvPr id="5" name="Slide Number Placeholder 4"/>
          <p:cNvSpPr>
            <a:spLocks noGrp="1"/>
          </p:cNvSpPr>
          <p:nvPr>
            <p:ph type="sldNum" sz="quarter" idx="12"/>
          </p:nvPr>
        </p:nvSpPr>
        <p:spPr/>
        <p:txBody>
          <a:bodyPr/>
          <a:lstStyle/>
          <a:p>
            <a:fld id="{F784D624-D040-2E47-A508-03D46FE35CB6}" type="slidenum">
              <a:rPr lang="en-US" smtClean="0"/>
              <a:t>‹#›</a:t>
            </a:fld>
            <a:endParaRPr lang="en-US"/>
          </a:p>
        </p:txBody>
      </p:sp>
    </p:spTree>
    <p:extLst>
      <p:ext uri="{BB962C8B-B14F-4D97-AF65-F5344CB8AC3E}">
        <p14:creationId xmlns:p14="http://schemas.microsoft.com/office/powerpoint/2010/main" val="33284802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F66AB9-A8A0-444F-A3D8-45B7C21599BA}" type="datetime1">
              <a:rPr lang="en-US" smtClean="0"/>
              <a:t>2/19/25</a:t>
            </a:fld>
            <a:endParaRPr lang="en-US"/>
          </a:p>
        </p:txBody>
      </p:sp>
      <p:sp>
        <p:nvSpPr>
          <p:cNvPr id="3" name="Footer Placeholder 2"/>
          <p:cNvSpPr>
            <a:spLocks noGrp="1"/>
          </p:cNvSpPr>
          <p:nvPr>
            <p:ph type="ftr" sz="quarter" idx="11"/>
          </p:nvPr>
        </p:nvSpPr>
        <p:spPr/>
        <p:txBody>
          <a:bodyPr/>
          <a:lstStyle/>
          <a:p>
            <a:r>
              <a:rPr lang="en-US"/>
              <a:t>Network Layer: Control Plane</a:t>
            </a:r>
          </a:p>
        </p:txBody>
      </p:sp>
      <p:sp>
        <p:nvSpPr>
          <p:cNvPr id="4" name="Slide Number Placeholder 3"/>
          <p:cNvSpPr>
            <a:spLocks noGrp="1"/>
          </p:cNvSpPr>
          <p:nvPr>
            <p:ph type="sldNum" sz="quarter" idx="12"/>
          </p:nvPr>
        </p:nvSpPr>
        <p:spPr/>
        <p:txBody>
          <a:bodyPr/>
          <a:lstStyle/>
          <a:p>
            <a:fld id="{F784D624-D040-2E47-A508-03D46FE35CB6}" type="slidenum">
              <a:rPr lang="en-US" smtClean="0"/>
              <a:t>‹#›</a:t>
            </a:fld>
            <a:endParaRPr lang="en-US"/>
          </a:p>
        </p:txBody>
      </p:sp>
    </p:spTree>
    <p:extLst>
      <p:ext uri="{BB962C8B-B14F-4D97-AF65-F5344CB8AC3E}">
        <p14:creationId xmlns:p14="http://schemas.microsoft.com/office/powerpoint/2010/main" val="10956494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6A0440E-8510-404D-B0F4-8D60A36ED8EB}" type="datetime1">
              <a:rPr lang="en-US" smtClean="0"/>
              <a:t>2/19/25</a:t>
            </a:fld>
            <a:endParaRPr lang="en-US"/>
          </a:p>
        </p:txBody>
      </p:sp>
      <p:sp>
        <p:nvSpPr>
          <p:cNvPr id="6" name="Footer Placeholder 5"/>
          <p:cNvSpPr>
            <a:spLocks noGrp="1"/>
          </p:cNvSpPr>
          <p:nvPr>
            <p:ph type="ftr" sz="quarter" idx="11"/>
          </p:nvPr>
        </p:nvSpPr>
        <p:spPr/>
        <p:txBody>
          <a:bodyPr/>
          <a:lstStyle/>
          <a:p>
            <a:r>
              <a:rPr lang="en-US"/>
              <a:t>Network Layer: Control Plane</a:t>
            </a:r>
          </a:p>
        </p:txBody>
      </p:sp>
      <p:sp>
        <p:nvSpPr>
          <p:cNvPr id="7" name="Slide Number Placeholder 6"/>
          <p:cNvSpPr>
            <a:spLocks noGrp="1"/>
          </p:cNvSpPr>
          <p:nvPr>
            <p:ph type="sldNum" sz="quarter" idx="12"/>
          </p:nvPr>
        </p:nvSpPr>
        <p:spPr/>
        <p:txBody>
          <a:bodyPr/>
          <a:lstStyle/>
          <a:p>
            <a:fld id="{F784D624-D040-2E47-A508-03D46FE35CB6}" type="slidenum">
              <a:rPr lang="en-US" smtClean="0"/>
              <a:t>‹#›</a:t>
            </a:fld>
            <a:endParaRPr lang="en-US"/>
          </a:p>
        </p:txBody>
      </p:sp>
    </p:spTree>
    <p:extLst>
      <p:ext uri="{BB962C8B-B14F-4D97-AF65-F5344CB8AC3E}">
        <p14:creationId xmlns:p14="http://schemas.microsoft.com/office/powerpoint/2010/main" val="1109452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5EE309-4415-F04B-B6C1-168876F832F4}" type="datetimeFigureOut">
              <a:rPr lang="en-US" smtClean="0"/>
              <a:t>2/19/25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449010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20E827-D455-0644-8D1D-B3123DA4AB93}" type="datetime1">
              <a:rPr lang="en-US" smtClean="0"/>
              <a:t>2/19/25</a:t>
            </a:fld>
            <a:endParaRPr lang="en-US"/>
          </a:p>
        </p:txBody>
      </p:sp>
      <p:sp>
        <p:nvSpPr>
          <p:cNvPr id="6" name="Footer Placeholder 5"/>
          <p:cNvSpPr>
            <a:spLocks noGrp="1"/>
          </p:cNvSpPr>
          <p:nvPr>
            <p:ph type="ftr" sz="quarter" idx="11"/>
          </p:nvPr>
        </p:nvSpPr>
        <p:spPr/>
        <p:txBody>
          <a:bodyPr/>
          <a:lstStyle/>
          <a:p>
            <a:r>
              <a:rPr lang="en-US"/>
              <a:t>Network Layer: Control Plane</a:t>
            </a:r>
          </a:p>
        </p:txBody>
      </p:sp>
      <p:sp>
        <p:nvSpPr>
          <p:cNvPr id="7" name="Slide Number Placeholder 6"/>
          <p:cNvSpPr>
            <a:spLocks noGrp="1"/>
          </p:cNvSpPr>
          <p:nvPr>
            <p:ph type="sldNum" sz="quarter" idx="12"/>
          </p:nvPr>
        </p:nvSpPr>
        <p:spPr/>
        <p:txBody>
          <a:bodyPr/>
          <a:lstStyle/>
          <a:p>
            <a:fld id="{F784D624-D040-2E47-A508-03D46FE35CB6}" type="slidenum">
              <a:rPr lang="en-US" smtClean="0"/>
              <a:t>‹#›</a:t>
            </a:fld>
            <a:endParaRPr lang="en-US"/>
          </a:p>
        </p:txBody>
      </p:sp>
    </p:spTree>
    <p:extLst>
      <p:ext uri="{BB962C8B-B14F-4D97-AF65-F5344CB8AC3E}">
        <p14:creationId xmlns:p14="http://schemas.microsoft.com/office/powerpoint/2010/main" val="192724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C8DB47-2FE1-BF4E-92C6-9074639C8BB3}" type="datetime1">
              <a:rPr lang="en-US" smtClean="0"/>
              <a:t>2/19/25</a:t>
            </a:fld>
            <a:endParaRPr lang="en-US"/>
          </a:p>
        </p:txBody>
      </p:sp>
      <p:sp>
        <p:nvSpPr>
          <p:cNvPr id="5" name="Footer Placeholder 4"/>
          <p:cNvSpPr>
            <a:spLocks noGrp="1"/>
          </p:cNvSpPr>
          <p:nvPr>
            <p:ph type="ftr" sz="quarter" idx="11"/>
          </p:nvPr>
        </p:nvSpPr>
        <p:spPr/>
        <p:txBody>
          <a:bodyPr/>
          <a:lstStyle/>
          <a:p>
            <a:r>
              <a:rPr lang="en-US"/>
              <a:t>Network Layer: Control Plane</a:t>
            </a:r>
          </a:p>
        </p:txBody>
      </p:sp>
      <p:sp>
        <p:nvSpPr>
          <p:cNvPr id="6" name="Slide Number Placeholder 5"/>
          <p:cNvSpPr>
            <a:spLocks noGrp="1"/>
          </p:cNvSpPr>
          <p:nvPr>
            <p:ph type="sldNum" sz="quarter" idx="12"/>
          </p:nvPr>
        </p:nvSpPr>
        <p:spPr/>
        <p:txBody>
          <a:bodyPr/>
          <a:lstStyle/>
          <a:p>
            <a:fld id="{F784D624-D040-2E47-A508-03D46FE35CB6}" type="slidenum">
              <a:rPr lang="en-US" smtClean="0"/>
              <a:t>‹#›</a:t>
            </a:fld>
            <a:endParaRPr lang="en-US"/>
          </a:p>
        </p:txBody>
      </p:sp>
    </p:spTree>
    <p:extLst>
      <p:ext uri="{BB962C8B-B14F-4D97-AF65-F5344CB8AC3E}">
        <p14:creationId xmlns:p14="http://schemas.microsoft.com/office/powerpoint/2010/main" val="35660406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614D58-92C1-1945-A80E-E8BBD0CED6F4}" type="datetime1">
              <a:rPr lang="en-US" smtClean="0"/>
              <a:t>2/19/25</a:t>
            </a:fld>
            <a:endParaRPr lang="en-US"/>
          </a:p>
        </p:txBody>
      </p:sp>
      <p:sp>
        <p:nvSpPr>
          <p:cNvPr id="5" name="Footer Placeholder 4"/>
          <p:cNvSpPr>
            <a:spLocks noGrp="1"/>
          </p:cNvSpPr>
          <p:nvPr>
            <p:ph type="ftr" sz="quarter" idx="11"/>
          </p:nvPr>
        </p:nvSpPr>
        <p:spPr/>
        <p:txBody>
          <a:bodyPr/>
          <a:lstStyle/>
          <a:p>
            <a:r>
              <a:rPr lang="en-US"/>
              <a:t>Network Layer: Control Plane</a:t>
            </a:r>
          </a:p>
        </p:txBody>
      </p:sp>
      <p:sp>
        <p:nvSpPr>
          <p:cNvPr id="6" name="Slide Number Placeholder 5"/>
          <p:cNvSpPr>
            <a:spLocks noGrp="1"/>
          </p:cNvSpPr>
          <p:nvPr>
            <p:ph type="sldNum" sz="quarter" idx="12"/>
          </p:nvPr>
        </p:nvSpPr>
        <p:spPr/>
        <p:txBody>
          <a:bodyPr/>
          <a:lstStyle/>
          <a:p>
            <a:fld id="{F784D624-D040-2E47-A508-03D46FE35CB6}" type="slidenum">
              <a:rPr lang="en-US" smtClean="0"/>
              <a:t>‹#›</a:t>
            </a:fld>
            <a:endParaRPr lang="en-US"/>
          </a:p>
        </p:txBody>
      </p:sp>
    </p:spTree>
    <p:extLst>
      <p:ext uri="{BB962C8B-B14F-4D97-AF65-F5344CB8AC3E}">
        <p14:creationId xmlns:p14="http://schemas.microsoft.com/office/powerpoint/2010/main" val="1299249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ABCA7D7-BBB1-B74A-BB17-F363C777A6E5}"/>
              </a:ext>
            </a:extLst>
          </p:cNvPr>
          <p:cNvSpPr>
            <a:spLocks noGrp="1"/>
          </p:cNvSpPr>
          <p:nvPr>
            <p:ph type="dt" sz="half" idx="10"/>
          </p:nvPr>
        </p:nvSpPr>
        <p:spPr/>
        <p:txBody>
          <a:bodyPr/>
          <a:lstStyle>
            <a:lvl1pPr>
              <a:defRPr/>
            </a:lvl1pPr>
          </a:lstStyle>
          <a:p>
            <a:fld id="{7F49B70B-00C3-2D43-8041-2595C96F3F0E}" type="datetime1">
              <a:rPr lang="en-US" altLang="en-US"/>
              <a:pPr/>
              <a:t>2/19/25</a:t>
            </a:fld>
            <a:endParaRPr lang="en-US" altLang="en-US"/>
          </a:p>
        </p:txBody>
      </p:sp>
      <p:sp>
        <p:nvSpPr>
          <p:cNvPr id="5" name="Footer Placeholder 4">
            <a:extLst>
              <a:ext uri="{FF2B5EF4-FFF2-40B4-BE49-F238E27FC236}">
                <a16:creationId xmlns:a16="http://schemas.microsoft.com/office/drawing/2014/main" id="{3B381A75-8977-0045-AC3C-1C9FCDF5746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1950EE1-7364-3F4E-AFE2-04ABABA3AE1B}"/>
              </a:ext>
            </a:extLst>
          </p:cNvPr>
          <p:cNvSpPr>
            <a:spLocks noGrp="1"/>
          </p:cNvSpPr>
          <p:nvPr>
            <p:ph type="sldNum" sz="quarter" idx="12"/>
          </p:nvPr>
        </p:nvSpPr>
        <p:spPr/>
        <p:txBody>
          <a:bodyPr/>
          <a:lstStyle>
            <a:lvl1pPr>
              <a:defRPr/>
            </a:lvl1pPr>
          </a:lstStyle>
          <a:p>
            <a:fld id="{C169FDAC-467C-1147-B01F-B2A519E5AC68}" type="slidenum">
              <a:rPr lang="en-US" altLang="en-US"/>
              <a:pPr/>
              <a:t>‹#›</a:t>
            </a:fld>
            <a:endParaRPr lang="en-US" altLang="en-US"/>
          </a:p>
        </p:txBody>
      </p:sp>
    </p:spTree>
    <p:extLst>
      <p:ext uri="{BB962C8B-B14F-4D97-AF65-F5344CB8AC3E}">
        <p14:creationId xmlns:p14="http://schemas.microsoft.com/office/powerpoint/2010/main" val="16780499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3AFD26-BEB7-5549-9CC1-A955541DB6BA}"/>
              </a:ext>
            </a:extLst>
          </p:cNvPr>
          <p:cNvSpPr>
            <a:spLocks noGrp="1"/>
          </p:cNvSpPr>
          <p:nvPr>
            <p:ph type="dt" sz="half" idx="10"/>
          </p:nvPr>
        </p:nvSpPr>
        <p:spPr/>
        <p:txBody>
          <a:bodyPr/>
          <a:lstStyle>
            <a:lvl1pPr>
              <a:defRPr/>
            </a:lvl1pPr>
          </a:lstStyle>
          <a:p>
            <a:fld id="{A4D13075-4A14-364C-B5F0-129F2EC6A288}" type="datetime1">
              <a:rPr lang="en-US" altLang="en-US"/>
              <a:pPr/>
              <a:t>2/19/25</a:t>
            </a:fld>
            <a:endParaRPr lang="en-US" altLang="en-US"/>
          </a:p>
        </p:txBody>
      </p:sp>
      <p:sp>
        <p:nvSpPr>
          <p:cNvPr id="5" name="Footer Placeholder 4">
            <a:extLst>
              <a:ext uri="{FF2B5EF4-FFF2-40B4-BE49-F238E27FC236}">
                <a16:creationId xmlns:a16="http://schemas.microsoft.com/office/drawing/2014/main" id="{B220030A-CA8F-B545-B6C6-C9B6DA4159A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144886D-FF2D-074D-A840-F0DFF1C1AE38}"/>
              </a:ext>
            </a:extLst>
          </p:cNvPr>
          <p:cNvSpPr>
            <a:spLocks noGrp="1"/>
          </p:cNvSpPr>
          <p:nvPr>
            <p:ph type="sldNum" sz="quarter" idx="12"/>
          </p:nvPr>
        </p:nvSpPr>
        <p:spPr/>
        <p:txBody>
          <a:bodyPr/>
          <a:lstStyle>
            <a:lvl1pPr>
              <a:defRPr/>
            </a:lvl1pPr>
          </a:lstStyle>
          <a:p>
            <a:fld id="{85947B33-238E-EF43-BEFA-040B8492104D}" type="slidenum">
              <a:rPr lang="en-US" altLang="en-US"/>
              <a:pPr/>
              <a:t>‹#›</a:t>
            </a:fld>
            <a:endParaRPr lang="en-US" altLang="en-US"/>
          </a:p>
        </p:txBody>
      </p:sp>
    </p:spTree>
    <p:extLst>
      <p:ext uri="{BB962C8B-B14F-4D97-AF65-F5344CB8AC3E}">
        <p14:creationId xmlns:p14="http://schemas.microsoft.com/office/powerpoint/2010/main" val="2039892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3BF140-81D6-9547-8F22-1F1880D79886}"/>
              </a:ext>
            </a:extLst>
          </p:cNvPr>
          <p:cNvSpPr>
            <a:spLocks noGrp="1"/>
          </p:cNvSpPr>
          <p:nvPr>
            <p:ph type="dt" sz="half" idx="10"/>
          </p:nvPr>
        </p:nvSpPr>
        <p:spPr/>
        <p:txBody>
          <a:bodyPr/>
          <a:lstStyle>
            <a:lvl1pPr>
              <a:defRPr/>
            </a:lvl1pPr>
          </a:lstStyle>
          <a:p>
            <a:fld id="{F37121E1-28D8-504E-84B6-AAD314807155}" type="datetime1">
              <a:rPr lang="en-US" altLang="en-US"/>
              <a:pPr/>
              <a:t>2/19/25</a:t>
            </a:fld>
            <a:endParaRPr lang="en-US" altLang="en-US"/>
          </a:p>
        </p:txBody>
      </p:sp>
      <p:sp>
        <p:nvSpPr>
          <p:cNvPr id="5" name="Footer Placeholder 4">
            <a:extLst>
              <a:ext uri="{FF2B5EF4-FFF2-40B4-BE49-F238E27FC236}">
                <a16:creationId xmlns:a16="http://schemas.microsoft.com/office/drawing/2014/main" id="{6D838930-6233-1249-A9EC-30A6CA79E57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2D0FC0D-0923-644D-B4C4-622A429E454A}"/>
              </a:ext>
            </a:extLst>
          </p:cNvPr>
          <p:cNvSpPr>
            <a:spLocks noGrp="1"/>
          </p:cNvSpPr>
          <p:nvPr>
            <p:ph type="sldNum" sz="quarter" idx="12"/>
          </p:nvPr>
        </p:nvSpPr>
        <p:spPr/>
        <p:txBody>
          <a:bodyPr/>
          <a:lstStyle>
            <a:lvl1pPr>
              <a:defRPr/>
            </a:lvl1pPr>
          </a:lstStyle>
          <a:p>
            <a:fld id="{67329DC2-BD2A-A546-AB01-3849988537C4}" type="slidenum">
              <a:rPr lang="en-US" altLang="en-US"/>
              <a:pPr/>
              <a:t>‹#›</a:t>
            </a:fld>
            <a:endParaRPr lang="en-US" altLang="en-US"/>
          </a:p>
        </p:txBody>
      </p:sp>
    </p:spTree>
    <p:extLst>
      <p:ext uri="{BB962C8B-B14F-4D97-AF65-F5344CB8AC3E}">
        <p14:creationId xmlns:p14="http://schemas.microsoft.com/office/powerpoint/2010/main" val="9966944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A4E7009-47F3-564C-86CE-78E823E44002}"/>
              </a:ext>
            </a:extLst>
          </p:cNvPr>
          <p:cNvSpPr>
            <a:spLocks noGrp="1"/>
          </p:cNvSpPr>
          <p:nvPr>
            <p:ph type="dt" sz="half" idx="10"/>
          </p:nvPr>
        </p:nvSpPr>
        <p:spPr/>
        <p:txBody>
          <a:bodyPr/>
          <a:lstStyle>
            <a:lvl1pPr>
              <a:defRPr/>
            </a:lvl1pPr>
          </a:lstStyle>
          <a:p>
            <a:fld id="{66A26673-21CF-4945-9246-DE05571EC62C}" type="datetime1">
              <a:rPr lang="en-US" altLang="en-US"/>
              <a:pPr/>
              <a:t>2/19/25</a:t>
            </a:fld>
            <a:endParaRPr lang="en-US" altLang="en-US"/>
          </a:p>
        </p:txBody>
      </p:sp>
      <p:sp>
        <p:nvSpPr>
          <p:cNvPr id="6" name="Footer Placeholder 4">
            <a:extLst>
              <a:ext uri="{FF2B5EF4-FFF2-40B4-BE49-F238E27FC236}">
                <a16:creationId xmlns:a16="http://schemas.microsoft.com/office/drawing/2014/main" id="{14002F07-2EAA-6E4E-972C-F8EDCCB442A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3DBA414-6BEE-5E4F-8883-F9F3C2E9D949}"/>
              </a:ext>
            </a:extLst>
          </p:cNvPr>
          <p:cNvSpPr>
            <a:spLocks noGrp="1"/>
          </p:cNvSpPr>
          <p:nvPr>
            <p:ph type="sldNum" sz="quarter" idx="12"/>
          </p:nvPr>
        </p:nvSpPr>
        <p:spPr/>
        <p:txBody>
          <a:bodyPr/>
          <a:lstStyle>
            <a:lvl1pPr>
              <a:defRPr/>
            </a:lvl1pPr>
          </a:lstStyle>
          <a:p>
            <a:fld id="{E0098042-BFA2-0545-81ED-ADC611786585}" type="slidenum">
              <a:rPr lang="en-US" altLang="en-US"/>
              <a:pPr/>
              <a:t>‹#›</a:t>
            </a:fld>
            <a:endParaRPr lang="en-US" altLang="en-US"/>
          </a:p>
        </p:txBody>
      </p:sp>
    </p:spTree>
    <p:extLst>
      <p:ext uri="{BB962C8B-B14F-4D97-AF65-F5344CB8AC3E}">
        <p14:creationId xmlns:p14="http://schemas.microsoft.com/office/powerpoint/2010/main" val="21779070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B98F40A-846C-D34A-BDA5-8DE2B9AABAD1}"/>
              </a:ext>
            </a:extLst>
          </p:cNvPr>
          <p:cNvSpPr>
            <a:spLocks noGrp="1"/>
          </p:cNvSpPr>
          <p:nvPr>
            <p:ph type="dt" sz="half" idx="10"/>
          </p:nvPr>
        </p:nvSpPr>
        <p:spPr/>
        <p:txBody>
          <a:bodyPr/>
          <a:lstStyle>
            <a:lvl1pPr>
              <a:defRPr/>
            </a:lvl1pPr>
          </a:lstStyle>
          <a:p>
            <a:fld id="{33F8D49D-FFF7-294B-A188-D8DFC5180835}" type="datetime1">
              <a:rPr lang="en-US" altLang="en-US"/>
              <a:pPr/>
              <a:t>2/19/25</a:t>
            </a:fld>
            <a:endParaRPr lang="en-US" altLang="en-US"/>
          </a:p>
        </p:txBody>
      </p:sp>
      <p:sp>
        <p:nvSpPr>
          <p:cNvPr id="8" name="Footer Placeholder 4">
            <a:extLst>
              <a:ext uri="{FF2B5EF4-FFF2-40B4-BE49-F238E27FC236}">
                <a16:creationId xmlns:a16="http://schemas.microsoft.com/office/drawing/2014/main" id="{AC12CC66-6122-1D48-B780-4615DE47000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027A779-E27F-DD46-82B6-43846771AE37}"/>
              </a:ext>
            </a:extLst>
          </p:cNvPr>
          <p:cNvSpPr>
            <a:spLocks noGrp="1"/>
          </p:cNvSpPr>
          <p:nvPr>
            <p:ph type="sldNum" sz="quarter" idx="12"/>
          </p:nvPr>
        </p:nvSpPr>
        <p:spPr/>
        <p:txBody>
          <a:bodyPr/>
          <a:lstStyle>
            <a:lvl1pPr>
              <a:defRPr/>
            </a:lvl1pPr>
          </a:lstStyle>
          <a:p>
            <a:fld id="{26FCF1FF-FA83-4742-9D15-3299827B68E2}" type="slidenum">
              <a:rPr lang="en-US" altLang="en-US"/>
              <a:pPr/>
              <a:t>‹#›</a:t>
            </a:fld>
            <a:endParaRPr lang="en-US" altLang="en-US"/>
          </a:p>
        </p:txBody>
      </p:sp>
    </p:spTree>
    <p:extLst>
      <p:ext uri="{BB962C8B-B14F-4D97-AF65-F5344CB8AC3E}">
        <p14:creationId xmlns:p14="http://schemas.microsoft.com/office/powerpoint/2010/main" val="33592784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53773D3-5A76-5440-8BFE-493862D494AF}"/>
              </a:ext>
            </a:extLst>
          </p:cNvPr>
          <p:cNvSpPr>
            <a:spLocks noGrp="1"/>
          </p:cNvSpPr>
          <p:nvPr>
            <p:ph type="dt" sz="half" idx="10"/>
          </p:nvPr>
        </p:nvSpPr>
        <p:spPr/>
        <p:txBody>
          <a:bodyPr/>
          <a:lstStyle>
            <a:lvl1pPr>
              <a:defRPr/>
            </a:lvl1pPr>
          </a:lstStyle>
          <a:p>
            <a:fld id="{89BC377D-5594-9A45-8F91-74B57E7AA402}" type="datetime1">
              <a:rPr lang="en-US" altLang="en-US"/>
              <a:pPr/>
              <a:t>2/19/25</a:t>
            </a:fld>
            <a:endParaRPr lang="en-US" altLang="en-US"/>
          </a:p>
        </p:txBody>
      </p:sp>
      <p:sp>
        <p:nvSpPr>
          <p:cNvPr id="4" name="Footer Placeholder 4">
            <a:extLst>
              <a:ext uri="{FF2B5EF4-FFF2-40B4-BE49-F238E27FC236}">
                <a16:creationId xmlns:a16="http://schemas.microsoft.com/office/drawing/2014/main" id="{588817AB-D798-724C-91FE-73D003C2A42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549D40A-2E76-684C-82B9-AEF76D8DE96C}"/>
              </a:ext>
            </a:extLst>
          </p:cNvPr>
          <p:cNvSpPr>
            <a:spLocks noGrp="1"/>
          </p:cNvSpPr>
          <p:nvPr>
            <p:ph type="sldNum" sz="quarter" idx="12"/>
          </p:nvPr>
        </p:nvSpPr>
        <p:spPr/>
        <p:txBody>
          <a:bodyPr/>
          <a:lstStyle>
            <a:lvl1pPr>
              <a:defRPr/>
            </a:lvl1pPr>
          </a:lstStyle>
          <a:p>
            <a:fld id="{AE0C13B2-F7F7-444D-BA06-1F2E0113BE27}" type="slidenum">
              <a:rPr lang="en-US" altLang="en-US"/>
              <a:pPr/>
              <a:t>‹#›</a:t>
            </a:fld>
            <a:endParaRPr lang="en-US" altLang="en-US"/>
          </a:p>
        </p:txBody>
      </p:sp>
    </p:spTree>
    <p:extLst>
      <p:ext uri="{BB962C8B-B14F-4D97-AF65-F5344CB8AC3E}">
        <p14:creationId xmlns:p14="http://schemas.microsoft.com/office/powerpoint/2010/main" val="42698165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4049A7E-E9A5-E54B-8203-6FC70D94799A}"/>
              </a:ext>
            </a:extLst>
          </p:cNvPr>
          <p:cNvSpPr>
            <a:spLocks noGrp="1"/>
          </p:cNvSpPr>
          <p:nvPr>
            <p:ph type="dt" sz="half" idx="10"/>
          </p:nvPr>
        </p:nvSpPr>
        <p:spPr/>
        <p:txBody>
          <a:bodyPr/>
          <a:lstStyle>
            <a:lvl1pPr>
              <a:defRPr/>
            </a:lvl1pPr>
          </a:lstStyle>
          <a:p>
            <a:fld id="{73997EE1-135A-BC45-8C51-FCC067A86C69}" type="datetime1">
              <a:rPr lang="en-US" altLang="en-US"/>
              <a:pPr/>
              <a:t>2/19/25</a:t>
            </a:fld>
            <a:endParaRPr lang="en-US" altLang="en-US"/>
          </a:p>
        </p:txBody>
      </p:sp>
      <p:sp>
        <p:nvSpPr>
          <p:cNvPr id="3" name="Footer Placeholder 4">
            <a:extLst>
              <a:ext uri="{FF2B5EF4-FFF2-40B4-BE49-F238E27FC236}">
                <a16:creationId xmlns:a16="http://schemas.microsoft.com/office/drawing/2014/main" id="{CAF290CE-D023-F546-875A-0B25F57EE90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7C4CA520-AF0C-9B42-8897-9DD2473043E9}"/>
              </a:ext>
            </a:extLst>
          </p:cNvPr>
          <p:cNvSpPr>
            <a:spLocks noGrp="1"/>
          </p:cNvSpPr>
          <p:nvPr>
            <p:ph type="sldNum" sz="quarter" idx="12"/>
          </p:nvPr>
        </p:nvSpPr>
        <p:spPr/>
        <p:txBody>
          <a:bodyPr/>
          <a:lstStyle>
            <a:lvl1pPr>
              <a:defRPr/>
            </a:lvl1pPr>
          </a:lstStyle>
          <a:p>
            <a:fld id="{12297082-74DA-3F42-B9EE-B09F2F8D7DCB}" type="slidenum">
              <a:rPr lang="en-US" altLang="en-US"/>
              <a:pPr/>
              <a:t>‹#›</a:t>
            </a:fld>
            <a:endParaRPr lang="en-US" altLang="en-US"/>
          </a:p>
        </p:txBody>
      </p:sp>
    </p:spTree>
    <p:extLst>
      <p:ext uri="{BB962C8B-B14F-4D97-AF65-F5344CB8AC3E}">
        <p14:creationId xmlns:p14="http://schemas.microsoft.com/office/powerpoint/2010/main" val="587816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5EE309-4415-F04B-B6C1-168876F832F4}" type="datetimeFigureOut">
              <a:rPr lang="en-US" smtClean="0"/>
              <a:t>2/19/25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42653186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1874251-3241-BB4B-8D67-D7438CA305D6}"/>
              </a:ext>
            </a:extLst>
          </p:cNvPr>
          <p:cNvSpPr>
            <a:spLocks noGrp="1"/>
          </p:cNvSpPr>
          <p:nvPr>
            <p:ph type="dt" sz="half" idx="10"/>
          </p:nvPr>
        </p:nvSpPr>
        <p:spPr/>
        <p:txBody>
          <a:bodyPr/>
          <a:lstStyle>
            <a:lvl1pPr>
              <a:defRPr/>
            </a:lvl1pPr>
          </a:lstStyle>
          <a:p>
            <a:fld id="{306F4290-4865-B743-BBFD-227E5F0AFFBE}" type="datetime1">
              <a:rPr lang="en-US" altLang="en-US"/>
              <a:pPr/>
              <a:t>2/19/25</a:t>
            </a:fld>
            <a:endParaRPr lang="en-US" altLang="en-US"/>
          </a:p>
        </p:txBody>
      </p:sp>
      <p:sp>
        <p:nvSpPr>
          <p:cNvPr id="6" name="Footer Placeholder 4">
            <a:extLst>
              <a:ext uri="{FF2B5EF4-FFF2-40B4-BE49-F238E27FC236}">
                <a16:creationId xmlns:a16="http://schemas.microsoft.com/office/drawing/2014/main" id="{E8BD4DF8-70D4-1F41-8AC4-721FFABB862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0505AC4-1AA0-F146-A63C-C5ED52A4D2E8}"/>
              </a:ext>
            </a:extLst>
          </p:cNvPr>
          <p:cNvSpPr>
            <a:spLocks noGrp="1"/>
          </p:cNvSpPr>
          <p:nvPr>
            <p:ph type="sldNum" sz="quarter" idx="12"/>
          </p:nvPr>
        </p:nvSpPr>
        <p:spPr/>
        <p:txBody>
          <a:bodyPr/>
          <a:lstStyle>
            <a:lvl1pPr>
              <a:defRPr/>
            </a:lvl1pPr>
          </a:lstStyle>
          <a:p>
            <a:fld id="{01FBCE01-8A09-DB47-8DE1-9805B32814D9}" type="slidenum">
              <a:rPr lang="en-US" altLang="en-US"/>
              <a:pPr/>
              <a:t>‹#›</a:t>
            </a:fld>
            <a:endParaRPr lang="en-US" altLang="en-US"/>
          </a:p>
        </p:txBody>
      </p:sp>
    </p:spTree>
    <p:extLst>
      <p:ext uri="{BB962C8B-B14F-4D97-AF65-F5344CB8AC3E}">
        <p14:creationId xmlns:p14="http://schemas.microsoft.com/office/powerpoint/2010/main" val="34649314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49BF9DB-2E72-4949-B582-04167725D48D}"/>
              </a:ext>
            </a:extLst>
          </p:cNvPr>
          <p:cNvSpPr>
            <a:spLocks noGrp="1"/>
          </p:cNvSpPr>
          <p:nvPr>
            <p:ph type="dt" sz="half" idx="10"/>
          </p:nvPr>
        </p:nvSpPr>
        <p:spPr/>
        <p:txBody>
          <a:bodyPr/>
          <a:lstStyle>
            <a:lvl1pPr>
              <a:defRPr/>
            </a:lvl1pPr>
          </a:lstStyle>
          <a:p>
            <a:fld id="{4063340A-8295-3047-8F1D-58FEB756F88B}" type="datetime1">
              <a:rPr lang="en-US" altLang="en-US"/>
              <a:pPr/>
              <a:t>2/19/25</a:t>
            </a:fld>
            <a:endParaRPr lang="en-US" altLang="en-US"/>
          </a:p>
        </p:txBody>
      </p:sp>
      <p:sp>
        <p:nvSpPr>
          <p:cNvPr id="6" name="Footer Placeholder 4">
            <a:extLst>
              <a:ext uri="{FF2B5EF4-FFF2-40B4-BE49-F238E27FC236}">
                <a16:creationId xmlns:a16="http://schemas.microsoft.com/office/drawing/2014/main" id="{687C0676-AF2F-FA45-8AA8-8355E9E9F55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EF60269-D1F9-9249-9FF2-B05E7FB363FC}"/>
              </a:ext>
            </a:extLst>
          </p:cNvPr>
          <p:cNvSpPr>
            <a:spLocks noGrp="1"/>
          </p:cNvSpPr>
          <p:nvPr>
            <p:ph type="sldNum" sz="quarter" idx="12"/>
          </p:nvPr>
        </p:nvSpPr>
        <p:spPr/>
        <p:txBody>
          <a:bodyPr/>
          <a:lstStyle>
            <a:lvl1pPr>
              <a:defRPr/>
            </a:lvl1pPr>
          </a:lstStyle>
          <a:p>
            <a:fld id="{72BDBB9A-B885-7B48-B0FE-CCDFBCA1A1EF}" type="slidenum">
              <a:rPr lang="en-US" altLang="en-US"/>
              <a:pPr/>
              <a:t>‹#›</a:t>
            </a:fld>
            <a:endParaRPr lang="en-US" altLang="en-US"/>
          </a:p>
        </p:txBody>
      </p:sp>
    </p:spTree>
    <p:extLst>
      <p:ext uri="{BB962C8B-B14F-4D97-AF65-F5344CB8AC3E}">
        <p14:creationId xmlns:p14="http://schemas.microsoft.com/office/powerpoint/2010/main" val="14939019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95226D-AA2F-204D-B67D-422C3C87D718}"/>
              </a:ext>
            </a:extLst>
          </p:cNvPr>
          <p:cNvSpPr>
            <a:spLocks noGrp="1"/>
          </p:cNvSpPr>
          <p:nvPr>
            <p:ph type="dt" sz="half" idx="10"/>
          </p:nvPr>
        </p:nvSpPr>
        <p:spPr/>
        <p:txBody>
          <a:bodyPr/>
          <a:lstStyle>
            <a:lvl1pPr>
              <a:defRPr/>
            </a:lvl1pPr>
          </a:lstStyle>
          <a:p>
            <a:fld id="{854F5E79-E32A-994D-8CD8-625B3C531710}" type="datetime1">
              <a:rPr lang="en-US" altLang="en-US"/>
              <a:pPr/>
              <a:t>2/19/25</a:t>
            </a:fld>
            <a:endParaRPr lang="en-US" altLang="en-US"/>
          </a:p>
        </p:txBody>
      </p:sp>
      <p:sp>
        <p:nvSpPr>
          <p:cNvPr id="5" name="Footer Placeholder 4">
            <a:extLst>
              <a:ext uri="{FF2B5EF4-FFF2-40B4-BE49-F238E27FC236}">
                <a16:creationId xmlns:a16="http://schemas.microsoft.com/office/drawing/2014/main" id="{95F5650A-8D84-AC46-A365-BACB6BA7802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684FAC1-BD08-C04E-984F-46543CA35E37}"/>
              </a:ext>
            </a:extLst>
          </p:cNvPr>
          <p:cNvSpPr>
            <a:spLocks noGrp="1"/>
          </p:cNvSpPr>
          <p:nvPr>
            <p:ph type="sldNum" sz="quarter" idx="12"/>
          </p:nvPr>
        </p:nvSpPr>
        <p:spPr/>
        <p:txBody>
          <a:bodyPr/>
          <a:lstStyle>
            <a:lvl1pPr>
              <a:defRPr/>
            </a:lvl1pPr>
          </a:lstStyle>
          <a:p>
            <a:fld id="{389A4174-0306-2948-AF0D-5B5A038F05EC}" type="slidenum">
              <a:rPr lang="en-US" altLang="en-US"/>
              <a:pPr/>
              <a:t>‹#›</a:t>
            </a:fld>
            <a:endParaRPr lang="en-US" altLang="en-US"/>
          </a:p>
        </p:txBody>
      </p:sp>
    </p:spTree>
    <p:extLst>
      <p:ext uri="{BB962C8B-B14F-4D97-AF65-F5344CB8AC3E}">
        <p14:creationId xmlns:p14="http://schemas.microsoft.com/office/powerpoint/2010/main" val="11659455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9A770F-E88B-9D45-B43F-E73BCE03EEA4}"/>
              </a:ext>
            </a:extLst>
          </p:cNvPr>
          <p:cNvSpPr>
            <a:spLocks noGrp="1"/>
          </p:cNvSpPr>
          <p:nvPr>
            <p:ph type="dt" sz="half" idx="10"/>
          </p:nvPr>
        </p:nvSpPr>
        <p:spPr/>
        <p:txBody>
          <a:bodyPr/>
          <a:lstStyle>
            <a:lvl1pPr>
              <a:defRPr/>
            </a:lvl1pPr>
          </a:lstStyle>
          <a:p>
            <a:fld id="{EA5C1740-6299-B947-9DA4-2613A529539D}" type="datetime1">
              <a:rPr lang="en-US" altLang="en-US"/>
              <a:pPr/>
              <a:t>2/19/25</a:t>
            </a:fld>
            <a:endParaRPr lang="en-US" altLang="en-US"/>
          </a:p>
        </p:txBody>
      </p:sp>
      <p:sp>
        <p:nvSpPr>
          <p:cNvPr id="5" name="Footer Placeholder 4">
            <a:extLst>
              <a:ext uri="{FF2B5EF4-FFF2-40B4-BE49-F238E27FC236}">
                <a16:creationId xmlns:a16="http://schemas.microsoft.com/office/drawing/2014/main" id="{574F4F8F-DC95-DC4A-B05F-0E2643E440E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E5A89EF-9A97-704A-ACFE-CAF8E06495C5}"/>
              </a:ext>
            </a:extLst>
          </p:cNvPr>
          <p:cNvSpPr>
            <a:spLocks noGrp="1"/>
          </p:cNvSpPr>
          <p:nvPr>
            <p:ph type="sldNum" sz="quarter" idx="12"/>
          </p:nvPr>
        </p:nvSpPr>
        <p:spPr/>
        <p:txBody>
          <a:bodyPr/>
          <a:lstStyle>
            <a:lvl1pPr>
              <a:defRPr/>
            </a:lvl1pPr>
          </a:lstStyle>
          <a:p>
            <a:fld id="{AF49301F-0678-3A4E-B51E-8FC96B1A5FA0}" type="slidenum">
              <a:rPr lang="en-US" altLang="en-US"/>
              <a:pPr/>
              <a:t>‹#›</a:t>
            </a:fld>
            <a:endParaRPr lang="en-US" altLang="en-US"/>
          </a:p>
        </p:txBody>
      </p:sp>
    </p:spTree>
    <p:extLst>
      <p:ext uri="{BB962C8B-B14F-4D97-AF65-F5344CB8AC3E}">
        <p14:creationId xmlns:p14="http://schemas.microsoft.com/office/powerpoint/2010/main" val="19935382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Content Placeholder 2"/>
          <p:cNvSpPr>
            <a:spLocks noGrp="1"/>
          </p:cNvSpPr>
          <p:nvPr>
            <p:ph sz="half" idx="1"/>
          </p:nvPr>
        </p:nvSpPr>
        <p:spPr>
          <a:xfrm>
            <a:off x="457200" y="12192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40386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12890520-FA77-094E-A4D3-871C0E353FCF}"/>
              </a:ext>
            </a:extLst>
          </p:cNvPr>
          <p:cNvSpPr>
            <a:spLocks noGrp="1"/>
          </p:cNvSpPr>
          <p:nvPr>
            <p:ph type="sldNum" sz="quarter" idx="10"/>
          </p:nvPr>
        </p:nvSpPr>
        <p:spPr>
          <a:xfrm>
            <a:off x="8001000" y="6324600"/>
            <a:ext cx="914400" cy="381000"/>
          </a:xfrm>
        </p:spPr>
        <p:txBody>
          <a:bodyPr/>
          <a:lstStyle>
            <a:lvl1pPr>
              <a:defRPr/>
            </a:lvl1pPr>
          </a:lstStyle>
          <a:p>
            <a:fld id="{E8AC7DC8-A464-634F-8353-D2E3BEF764CF}" type="slidenum">
              <a:rPr lang="en-US" altLang="en-US"/>
              <a:pPr/>
              <a:t>‹#›</a:t>
            </a:fld>
            <a:endParaRPr lang="en-US" altLang="en-US"/>
          </a:p>
        </p:txBody>
      </p:sp>
    </p:spTree>
    <p:extLst>
      <p:ext uri="{BB962C8B-B14F-4D97-AF65-F5344CB8AC3E}">
        <p14:creationId xmlns:p14="http://schemas.microsoft.com/office/powerpoint/2010/main" val="2303492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05EE309-4415-F04B-B6C1-168876F832F4}" type="datetimeFigureOut">
              <a:rPr lang="en-US" smtClean="0"/>
              <a:t>2/19/25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1727721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05EE309-4415-F04B-B6C1-168876F832F4}" type="datetimeFigureOut">
              <a:rPr lang="en-US" smtClean="0"/>
              <a:t>2/19/25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492541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05EE309-4415-F04B-B6C1-168876F832F4}" type="datetimeFigureOut">
              <a:rPr lang="en-US" smtClean="0"/>
              <a:t>2/19/25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524826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5EE309-4415-F04B-B6C1-168876F832F4}" type="datetimeFigureOut">
              <a:rPr lang="en-US" smtClean="0"/>
              <a:t>2/19/25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812949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05EE309-4415-F04B-B6C1-168876F832F4}" type="datetimeFigureOut">
              <a:rPr lang="en-US" smtClean="0"/>
              <a:t>2/19/25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3445216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05EE309-4415-F04B-B6C1-168876F832F4}" type="datetimeFigureOut">
              <a:rPr lang="en-US" smtClean="0"/>
              <a:t>2/19/25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3273576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5EE309-4415-F04B-B6C1-168876F832F4}" type="datetimeFigureOut">
              <a:rPr lang="en-US" smtClean="0"/>
              <a:t>2/19/25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A6694A-6497-CF41-B174-7A7CB1955C70}" type="slidenum">
              <a:rPr lang="en-US" smtClean="0"/>
              <a:t>‹#›</a:t>
            </a:fld>
            <a:endParaRPr lang="en-US"/>
          </a:p>
        </p:txBody>
      </p:sp>
    </p:spTree>
    <p:extLst>
      <p:ext uri="{BB962C8B-B14F-4D97-AF65-F5344CB8AC3E}">
        <p14:creationId xmlns:p14="http://schemas.microsoft.com/office/powerpoint/2010/main" val="25352840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F51545-B6AC-AE40-B3A6-42E3B4C9151D}" type="datetime1">
              <a:rPr lang="en-US" smtClean="0"/>
              <a:t>2/19/25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Network Layer: Control Plane</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84D624-D040-2E47-A508-03D46FE35CB6}" type="slidenum">
              <a:rPr lang="en-US" smtClean="0"/>
              <a:t>‹#›</a:t>
            </a:fld>
            <a:endParaRPr lang="en-US"/>
          </a:p>
        </p:txBody>
      </p:sp>
    </p:spTree>
    <p:extLst>
      <p:ext uri="{BB962C8B-B14F-4D97-AF65-F5344CB8AC3E}">
        <p14:creationId xmlns:p14="http://schemas.microsoft.com/office/powerpoint/2010/main" val="152865861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5864657-0151-CB46-BC3E-FDBE74F35A1B}"/>
              </a:ext>
            </a:extLst>
          </p:cNvPr>
          <p:cNvSpPr>
            <a:spLocks noGrp="1"/>
          </p:cNvSpPr>
          <p:nvPr>
            <p:ph type="title"/>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BF35DB18-64B8-4840-8359-1136238FB539}"/>
              </a:ext>
            </a:extLst>
          </p:cNvPr>
          <p:cNvSpPr>
            <a:spLocks noGrp="1"/>
          </p:cNvSpPr>
          <p:nvPr>
            <p:ph type="body" idx="1"/>
          </p:nvPr>
        </p:nvSpPr>
        <p:spPr bwMode="auto">
          <a:xfrm>
            <a:off x="381000" y="1219200"/>
            <a:ext cx="8534400" cy="490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7A5524D-B013-1448-8B42-013C07B73B75}"/>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a:defRPr sz="1200">
                <a:solidFill>
                  <a:srgbClr val="898989"/>
                </a:solidFill>
              </a:defRPr>
            </a:lvl1pPr>
          </a:lstStyle>
          <a:p>
            <a:fld id="{2BFB7A35-7797-DF4D-8A15-193CBFBF1CB3}" type="datetime1">
              <a:rPr lang="en-US" altLang="en-US"/>
              <a:pPr/>
              <a:t>2/19/25</a:t>
            </a:fld>
            <a:endParaRPr lang="en-US" altLang="en-US"/>
          </a:p>
        </p:txBody>
      </p:sp>
      <p:sp>
        <p:nvSpPr>
          <p:cNvPr id="5" name="Footer Placeholder 4">
            <a:extLst>
              <a:ext uri="{FF2B5EF4-FFF2-40B4-BE49-F238E27FC236}">
                <a16:creationId xmlns:a16="http://schemas.microsoft.com/office/drawing/2014/main" id="{D6AD77BE-1A1F-5A4C-9338-E9789141365A}"/>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ourier New" pitchFamily="-105" charset="0"/>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82DD10B4-648A-094D-9F4B-87B9DF8B32E9}"/>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8D77D9BD-9123-1A4F-AF90-C450F9BD20D4}" type="slidenum">
              <a:rPr lang="en-US" altLang="en-US"/>
              <a:pPr/>
              <a:t>‹#›</a:t>
            </a:fld>
            <a:endParaRPr lang="en-US" altLang="en-US"/>
          </a:p>
        </p:txBody>
      </p:sp>
    </p:spTree>
    <p:extLst>
      <p:ext uri="{BB962C8B-B14F-4D97-AF65-F5344CB8AC3E}">
        <p14:creationId xmlns:p14="http://schemas.microsoft.com/office/powerpoint/2010/main" val="174219306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hdr="0" ftr="0" dt="0"/>
  <p:txStyles>
    <p:title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101.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21.png"/><Relationship Id="rId1" Type="http://schemas.openxmlformats.org/officeDocument/2006/relationships/slideLayout" Target="../slideLayouts/slideLayout29.xml"/></Relationships>
</file>

<file path=ppt/slides/_rels/slide102.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21.png"/><Relationship Id="rId1" Type="http://schemas.openxmlformats.org/officeDocument/2006/relationships/slideLayout" Target="../slideLayouts/slideLayout29.xml"/></Relationships>
</file>

<file path=ppt/slides/_rels/slide103.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21.png"/><Relationship Id="rId1" Type="http://schemas.openxmlformats.org/officeDocument/2006/relationships/slideLayout" Target="../slideLayouts/slideLayout29.xml"/></Relationships>
</file>

<file path=ppt/slides/_rels/slide104.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21.png"/><Relationship Id="rId1" Type="http://schemas.openxmlformats.org/officeDocument/2006/relationships/slideLayout" Target="../slideLayouts/slideLayout29.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1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_rels/slide1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24.xml"/><Relationship Id="rId6" Type="http://schemas.openxmlformats.org/officeDocument/2006/relationships/image" Target="../media/image4.png"/><Relationship Id="rId5" Type="http://schemas.openxmlformats.org/officeDocument/2006/relationships/image" Target="../media/image44.png"/><Relationship Id="rId4" Type="http://schemas.openxmlformats.org/officeDocument/2006/relationships/image" Target="../media/image43.png"/></Relationships>
</file>

<file path=ppt/slides/_rels/slide1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9.xml"/></Relationships>
</file>

<file path=ppt/slides/_rels/slide1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1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9.xml"/></Relationships>
</file>

<file path=ppt/slides/_rels/slide1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9.xml"/></Relationships>
</file>

<file path=ppt/slides/_rels/slide1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9.xml"/></Relationships>
</file>

<file path=ppt/slides/_rels/slide1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9.xml"/></Relationships>
</file>

<file path=ppt/slides/_rels/slide1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9.xml"/></Relationships>
</file>

<file path=ppt/slides/_rels/slide1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9.xml"/></Relationships>
</file>

<file path=ppt/slides/_rels/slide1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9.xml"/></Relationships>
</file>

<file path=ppt/slides/_rels/slide1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9.xml"/></Relationships>
</file>

<file path=ppt/slides/_rels/slide1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9.xml"/></Relationships>
</file>

<file path=ppt/slides/_rels/slide1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9.xml"/></Relationships>
</file>

<file path=ppt/slides/_rels/slide1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9.xml"/></Relationships>
</file>

<file path=ppt/slides/_rels/slide1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9.xml"/></Relationships>
</file>

<file path=ppt/slides/_rels/slide1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9.xml"/></Relationships>
</file>

<file path=ppt/slides/_rels/slide1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9.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8.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7.xml"/><Relationship Id="rId1" Type="http://schemas.openxmlformats.org/officeDocument/2006/relationships/slideLayout" Target="../slideLayouts/slideLayout24.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4.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4.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4.xml"/></Relationships>
</file>

<file path=ppt/slides/_rels/slide1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1.xml"/><Relationship Id="rId1" Type="http://schemas.openxmlformats.org/officeDocument/2006/relationships/slideLayout" Target="../slideLayouts/slideLayout28.xml"/></Relationships>
</file>

<file path=ppt/slides/_rels/slide1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2.xml"/><Relationship Id="rId1" Type="http://schemas.openxmlformats.org/officeDocument/2006/relationships/slideLayout" Target="../slideLayouts/slideLayout28.xml"/></Relationships>
</file>

<file path=ppt/slides/_rels/slide1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3.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4.xml"/><Relationship Id="rId1" Type="http://schemas.openxmlformats.org/officeDocument/2006/relationships/slideLayout" Target="../slideLayouts/slideLayout28.xml"/></Relationships>
</file>

<file path=ppt/slides/_rels/slide1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5.xml"/><Relationship Id="rId1" Type="http://schemas.openxmlformats.org/officeDocument/2006/relationships/slideLayout" Target="../slideLayouts/slideLayout28.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1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6.xml"/><Relationship Id="rId1" Type="http://schemas.openxmlformats.org/officeDocument/2006/relationships/slideLayout" Target="../slideLayouts/slideLayout24.xml"/></Relationships>
</file>

<file path=ppt/slides/_rels/slide1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7.xml"/><Relationship Id="rId1" Type="http://schemas.openxmlformats.org/officeDocument/2006/relationships/slideLayout" Target="../slideLayouts/slideLayout24.xml"/></Relationships>
</file>

<file path=ppt/slides/_rels/slide1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8.xml"/><Relationship Id="rId1" Type="http://schemas.openxmlformats.org/officeDocument/2006/relationships/slideLayout" Target="../slideLayouts/slideLayout24.xml"/><Relationship Id="rId6" Type="http://schemas.openxmlformats.org/officeDocument/2006/relationships/image" Target="../media/image4.png"/><Relationship Id="rId5" Type="http://schemas.openxmlformats.org/officeDocument/2006/relationships/image" Target="../media/image44.png"/><Relationship Id="rId4" Type="http://schemas.openxmlformats.org/officeDocument/2006/relationships/image" Target="../media/image43.png"/></Relationships>
</file>

<file path=ppt/slides/_rels/slide15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9.xml"/></Relationships>
</file>

<file path=ppt/slides/_rels/slide1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7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1.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8.png"/><Relationship Id="rId4" Type="http://schemas.openxmlformats.org/officeDocument/2006/relationships/image" Target="../media/image27.png"/></Relationships>
</file>

<file path=ppt/slides/_rels/slide8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6.png"/><Relationship Id="rId7" Type="http://schemas.openxmlformats.org/officeDocument/2006/relationships/image" Target="../media/image32.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4.png"/></Relationships>
</file>

<file path=ppt/slides/_rels/slide8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6.png"/><Relationship Id="rId7" Type="http://schemas.openxmlformats.org/officeDocument/2006/relationships/image" Target="../media/image32.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8.png"/><Relationship Id="rId10" Type="http://schemas.openxmlformats.org/officeDocument/2006/relationships/image" Target="../media/image37.png"/><Relationship Id="rId4" Type="http://schemas.openxmlformats.org/officeDocument/2006/relationships/image" Target="../media/image27.png"/><Relationship Id="rId9" Type="http://schemas.openxmlformats.org/officeDocument/2006/relationships/image" Target="../media/image36.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5.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21.png"/><Relationship Id="rId1" Type="http://schemas.openxmlformats.org/officeDocument/2006/relationships/slideLayout" Target="../slideLayouts/slideLayout29.xml"/></Relationships>
</file>

<file path=ppt/slides/_rels/slide86.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21.png"/><Relationship Id="rId1" Type="http://schemas.openxmlformats.org/officeDocument/2006/relationships/slideLayout" Target="../slideLayouts/slideLayout29.xml"/></Relationships>
</file>

<file path=ppt/slides/_rels/slide87.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21.png"/><Relationship Id="rId1" Type="http://schemas.openxmlformats.org/officeDocument/2006/relationships/slideLayout" Target="../slideLayouts/slideLayout2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2.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21.png"/><Relationship Id="rId1" Type="http://schemas.openxmlformats.org/officeDocument/2006/relationships/slideLayout" Target="../slideLayouts/slideLayout29.xml"/></Relationships>
</file>

<file path=ppt/slides/_rels/slide93.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21.png"/><Relationship Id="rId1" Type="http://schemas.openxmlformats.org/officeDocument/2006/relationships/slideLayout" Target="../slideLayouts/slideLayout29.xml"/></Relationships>
</file>

<file path=ppt/slides/_rels/slide9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9.png"/><Relationship Id="rId1" Type="http://schemas.openxmlformats.org/officeDocument/2006/relationships/slideLayout" Target="../slideLayouts/slideLayout29.xml"/></Relationships>
</file>

<file path=ppt/slides/_rels/slide9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9.png"/><Relationship Id="rId1" Type="http://schemas.openxmlformats.org/officeDocument/2006/relationships/slideLayout" Target="../slideLayouts/slideLayout29.xml"/><Relationship Id="rId4" Type="http://schemas.openxmlformats.org/officeDocument/2006/relationships/image" Target="../media/image40.jpeg"/></Relationships>
</file>

<file path=ppt/slides/_rels/slide9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9.png"/><Relationship Id="rId1" Type="http://schemas.openxmlformats.org/officeDocument/2006/relationships/slideLayout" Target="../slideLayouts/slideLayout29.xml"/><Relationship Id="rId4" Type="http://schemas.openxmlformats.org/officeDocument/2006/relationships/image" Target="../media/image40.jpeg"/></Relationships>
</file>

<file path=ppt/slides/_rels/slide9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D0CD34-7FAA-0C4C-A315-236BB1AE0399}"/>
              </a:ext>
            </a:extLst>
          </p:cNvPr>
          <p:cNvPicPr>
            <a:picLocks noChangeAspect="1"/>
          </p:cNvPicPr>
          <p:nvPr/>
        </p:nvPicPr>
        <p:blipFill>
          <a:blip r:embed="rId2">
            <a:alphaModFix amt="35000"/>
          </a:blip>
          <a:stretch>
            <a:fillRect/>
          </a:stretch>
        </p:blipFill>
        <p:spPr>
          <a:xfrm>
            <a:off x="0" y="6350"/>
            <a:ext cx="9144000" cy="6845300"/>
          </a:xfrm>
          <a:prstGeom prst="rect">
            <a:avLst/>
          </a:prstGeom>
        </p:spPr>
      </p:pic>
      <p:sp>
        <p:nvSpPr>
          <p:cNvPr id="3" name="TextBox 2">
            <a:extLst>
              <a:ext uri="{FF2B5EF4-FFF2-40B4-BE49-F238E27FC236}">
                <a16:creationId xmlns:a16="http://schemas.microsoft.com/office/drawing/2014/main" id="{12E095B7-B1F9-D046-AF40-71502BEBADCA}"/>
              </a:ext>
            </a:extLst>
          </p:cNvPr>
          <p:cNvSpPr txBox="1"/>
          <p:nvPr/>
        </p:nvSpPr>
        <p:spPr>
          <a:xfrm>
            <a:off x="0" y="1407873"/>
            <a:ext cx="9144000" cy="646331"/>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Lucida Bright" panose="02040602050505020304" pitchFamily="18" charset="77"/>
                <a:ea typeface="+mn-ea"/>
                <a:cs typeface="Centaur" panose="020F0502020204030204" pitchFamily="34" charset="0"/>
              </a:rPr>
              <a:t>CMSC 417: Computer Networks</a:t>
            </a:r>
          </a:p>
        </p:txBody>
      </p:sp>
      <p:sp>
        <p:nvSpPr>
          <p:cNvPr id="4" name="TextBox 3">
            <a:extLst>
              <a:ext uri="{FF2B5EF4-FFF2-40B4-BE49-F238E27FC236}">
                <a16:creationId xmlns:a16="http://schemas.microsoft.com/office/drawing/2014/main" id="{E5311BC1-2EAB-1C4D-87F4-B65AD00845F5}"/>
              </a:ext>
            </a:extLst>
          </p:cNvPr>
          <p:cNvSpPr txBox="1"/>
          <p:nvPr/>
        </p:nvSpPr>
        <p:spPr>
          <a:xfrm>
            <a:off x="-2" y="4498092"/>
            <a:ext cx="914400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941100"/>
                </a:solidFill>
                <a:effectLst/>
                <a:uLnTx/>
                <a:uFillTx/>
                <a:latin typeface="Lucida Bright" panose="02040602050505020304" pitchFamily="18" charset="77"/>
                <a:ea typeface="+mn-ea"/>
                <a:cs typeface="Centaur" panose="020F0502020204030204" pitchFamily="34" charset="0"/>
              </a:rPr>
              <a:t>Nirupam Roy</a:t>
            </a:r>
          </a:p>
        </p:txBody>
      </p:sp>
      <p:sp>
        <p:nvSpPr>
          <p:cNvPr id="5" name="TextBox 4">
            <a:extLst>
              <a:ext uri="{FF2B5EF4-FFF2-40B4-BE49-F238E27FC236}">
                <a16:creationId xmlns:a16="http://schemas.microsoft.com/office/drawing/2014/main" id="{523D7871-DEB4-E44C-A18B-02BCF3599896}"/>
              </a:ext>
            </a:extLst>
          </p:cNvPr>
          <p:cNvSpPr txBox="1"/>
          <p:nvPr/>
        </p:nvSpPr>
        <p:spPr>
          <a:xfrm>
            <a:off x="0" y="4903155"/>
            <a:ext cx="9143998" cy="707886"/>
          </a:xfrm>
          <a:prstGeom prst="rect">
            <a:avLst/>
          </a:prstGeom>
          <a:noFill/>
        </p:spPr>
        <p:txBody>
          <a:bodyPr wrap="square" rtlCol="0">
            <a:spAutoFit/>
          </a:bodyPr>
          <a:lstStyle/>
          <a:p>
            <a:pPr algn="ctr"/>
            <a:r>
              <a:rPr lang="en-US" sz="2000" b="1" dirty="0">
                <a:latin typeface="Lucida Bright" panose="02040602050505020304" pitchFamily="18" charset="77"/>
              </a:rPr>
              <a:t>Tu-Th 2:00-3:15pm</a:t>
            </a:r>
          </a:p>
          <a:p>
            <a:pPr algn="ctr"/>
            <a:r>
              <a:rPr lang="en-US" sz="2000" b="1" dirty="0">
                <a:latin typeface="Lucida Bright" panose="02040602050505020304" pitchFamily="18" charset="77"/>
              </a:rPr>
              <a:t>CSI 2117</a:t>
            </a:r>
          </a:p>
        </p:txBody>
      </p:sp>
      <p:pic>
        <p:nvPicPr>
          <p:cNvPr id="6" name="Picture 5">
            <a:extLst>
              <a:ext uri="{FF2B5EF4-FFF2-40B4-BE49-F238E27FC236}">
                <a16:creationId xmlns:a16="http://schemas.microsoft.com/office/drawing/2014/main" id="{455828CB-7E52-7C42-828B-61F7340111E1}"/>
              </a:ext>
            </a:extLst>
          </p:cNvPr>
          <p:cNvPicPr>
            <a:picLocks noChangeAspect="1"/>
          </p:cNvPicPr>
          <p:nvPr/>
        </p:nvPicPr>
        <p:blipFill>
          <a:blip r:embed="rId3"/>
          <a:stretch>
            <a:fillRect/>
          </a:stretch>
        </p:blipFill>
        <p:spPr>
          <a:xfrm>
            <a:off x="3602357" y="2159475"/>
            <a:ext cx="1809092" cy="628389"/>
          </a:xfrm>
          <a:prstGeom prst="rect">
            <a:avLst/>
          </a:prstGeom>
        </p:spPr>
      </p:pic>
      <p:sp>
        <p:nvSpPr>
          <p:cNvPr id="7" name="TextBox 6">
            <a:extLst>
              <a:ext uri="{FF2B5EF4-FFF2-40B4-BE49-F238E27FC236}">
                <a16:creationId xmlns:a16="http://schemas.microsoft.com/office/drawing/2014/main" id="{039ED042-611A-CF40-9F91-D455EAE148F0}"/>
              </a:ext>
            </a:extLst>
          </p:cNvPr>
          <p:cNvSpPr txBox="1"/>
          <p:nvPr/>
        </p:nvSpPr>
        <p:spPr>
          <a:xfrm>
            <a:off x="6824478" y="2054204"/>
            <a:ext cx="2050561" cy="461665"/>
          </a:xfrm>
          <a:prstGeom prst="rect">
            <a:avLst/>
          </a:prstGeom>
          <a:noFill/>
        </p:spPr>
        <p:txBody>
          <a:bodyPr wrap="none" rtlCol="0">
            <a:spAutoFit/>
          </a:bodyPr>
          <a:lstStyle/>
          <a:p>
            <a:r>
              <a:rPr lang="en-US" sz="2400" b="1" dirty="0">
                <a:solidFill>
                  <a:schemeClr val="accent1">
                    <a:lumMod val="75000"/>
                  </a:schemeClr>
                </a:solidFill>
                <a:latin typeface="Lucida Bright" panose="02040602050505020304" pitchFamily="18" charset="77"/>
              </a:rPr>
              <a:t>Spring 2025</a:t>
            </a:r>
          </a:p>
        </p:txBody>
      </p:sp>
      <p:sp>
        <p:nvSpPr>
          <p:cNvPr id="8" name="TextBox 7">
            <a:extLst>
              <a:ext uri="{FF2B5EF4-FFF2-40B4-BE49-F238E27FC236}">
                <a16:creationId xmlns:a16="http://schemas.microsoft.com/office/drawing/2014/main" id="{30B1F8B8-E72B-354F-8A70-396813EDC3E9}"/>
              </a:ext>
            </a:extLst>
          </p:cNvPr>
          <p:cNvSpPr txBox="1"/>
          <p:nvPr/>
        </p:nvSpPr>
        <p:spPr>
          <a:xfrm>
            <a:off x="219" y="2904032"/>
            <a:ext cx="9144000" cy="1200329"/>
          </a:xfrm>
          <a:prstGeom prst="rect">
            <a:avLst/>
          </a:prstGeom>
          <a:noFill/>
        </p:spPr>
        <p:txBody>
          <a:bodyPr wrap="square" rtlCol="0">
            <a:spAutoFit/>
          </a:bodyPr>
          <a:lstStyle/>
          <a:p>
            <a:pPr algn="ctr"/>
            <a:r>
              <a:rPr lang="en-US" sz="2400" b="1" dirty="0">
                <a:solidFill>
                  <a:schemeClr val="accent1">
                    <a:lumMod val="75000"/>
                  </a:schemeClr>
                </a:solidFill>
                <a:latin typeface="Lucida Bright" panose="02040602050505020304" pitchFamily="18" charset="77"/>
              </a:rPr>
              <a:t>Topic: Internetworking: IP</a:t>
            </a:r>
          </a:p>
          <a:p>
            <a:pPr algn="ctr"/>
            <a:r>
              <a:rPr lang="en-US" sz="2400" b="1" dirty="0">
                <a:solidFill>
                  <a:schemeClr val="accent1">
                    <a:lumMod val="75000"/>
                  </a:schemeClr>
                </a:solidFill>
                <a:latin typeface="Lucida Bright" panose="02040602050505020304" pitchFamily="18" charset="77"/>
              </a:rPr>
              <a:t>(Textbook chapter 3)</a:t>
            </a:r>
          </a:p>
          <a:p>
            <a:pPr algn="ctr"/>
            <a:endParaRPr lang="en-US" sz="2400" b="1" dirty="0">
              <a:solidFill>
                <a:schemeClr val="accent1">
                  <a:lumMod val="75000"/>
                </a:schemeClr>
              </a:solidFill>
              <a:latin typeface="Lucida Bright" panose="02040602050505020304" pitchFamily="18" charset="77"/>
            </a:endParaRPr>
          </a:p>
        </p:txBody>
      </p:sp>
      <p:sp>
        <p:nvSpPr>
          <p:cNvPr id="9" name="TextBox 8">
            <a:extLst>
              <a:ext uri="{FF2B5EF4-FFF2-40B4-BE49-F238E27FC236}">
                <a16:creationId xmlns:a16="http://schemas.microsoft.com/office/drawing/2014/main" id="{7ED0B0A3-B559-11A4-4ACE-FA089752174D}"/>
              </a:ext>
            </a:extLst>
          </p:cNvPr>
          <p:cNvSpPr txBox="1"/>
          <p:nvPr/>
        </p:nvSpPr>
        <p:spPr>
          <a:xfrm>
            <a:off x="6354896" y="5023418"/>
            <a:ext cx="2789104" cy="400110"/>
          </a:xfrm>
          <a:prstGeom prst="rect">
            <a:avLst/>
          </a:prstGeom>
          <a:noFill/>
        </p:spPr>
        <p:txBody>
          <a:bodyPr wrap="square" rtlCol="0">
            <a:spAutoFit/>
          </a:bodyPr>
          <a:lstStyle/>
          <a:p>
            <a:pPr algn="ctr"/>
            <a:r>
              <a:rPr lang="en-US" sz="2000" b="1" dirty="0">
                <a:latin typeface="Lucida Bright" panose="02040602050505020304" pitchFamily="18" charset="77"/>
              </a:rPr>
              <a:t>Feb 19</a:t>
            </a:r>
            <a:r>
              <a:rPr lang="en-US" sz="2000" b="1" baseline="30000" dirty="0">
                <a:latin typeface="Lucida Bright" panose="02040602050505020304" pitchFamily="18" charset="77"/>
              </a:rPr>
              <a:t>th</a:t>
            </a:r>
            <a:r>
              <a:rPr lang="en-US" sz="2000" b="1" dirty="0">
                <a:latin typeface="Lucida Bright" panose="02040602050505020304" pitchFamily="18" charset="77"/>
              </a:rPr>
              <a:t>, 2025</a:t>
            </a:r>
          </a:p>
        </p:txBody>
      </p:sp>
    </p:spTree>
    <p:extLst>
      <p:ext uri="{BB962C8B-B14F-4D97-AF65-F5344CB8AC3E}">
        <p14:creationId xmlns:p14="http://schemas.microsoft.com/office/powerpoint/2010/main" val="12056043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9BADB0-E73D-2A91-5C81-D0BEF9AEF1C5}"/>
            </a:ext>
          </a:extLst>
        </p:cNvPr>
        <p:cNvGrpSpPr/>
        <p:nvPr/>
      </p:nvGrpSpPr>
      <p:grpSpPr>
        <a:xfrm>
          <a:off x="0" y="0"/>
          <a:ext cx="0" cy="0"/>
          <a:chOff x="0" y="0"/>
          <a:chExt cx="0" cy="0"/>
        </a:xfrm>
      </p:grpSpPr>
      <p:sp>
        <p:nvSpPr>
          <p:cNvPr id="4" name="Freeform 3">
            <a:extLst>
              <a:ext uri="{FF2B5EF4-FFF2-40B4-BE49-F238E27FC236}">
                <a16:creationId xmlns:a16="http://schemas.microsoft.com/office/drawing/2014/main" id="{8C6A5590-D978-F1AD-73E2-DEEB02C572D3}"/>
              </a:ext>
            </a:extLst>
          </p:cNvPr>
          <p:cNvSpPr/>
          <p:nvPr/>
        </p:nvSpPr>
        <p:spPr>
          <a:xfrm>
            <a:off x="957942" y="2291443"/>
            <a:ext cx="1959429" cy="2275114"/>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chemeClr val="accent1">
              <a:alpha val="23000"/>
            </a:schemeClr>
          </a:solidFill>
          <a:ln w="412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ounded Rectangle 4">
            <a:extLst>
              <a:ext uri="{FF2B5EF4-FFF2-40B4-BE49-F238E27FC236}">
                <a16:creationId xmlns:a16="http://schemas.microsoft.com/office/drawing/2014/main" id="{12192E2E-297E-4F6C-FBDC-40979597C3A3}"/>
              </a:ext>
            </a:extLst>
          </p:cNvPr>
          <p:cNvSpPr/>
          <p:nvPr/>
        </p:nvSpPr>
        <p:spPr>
          <a:xfrm>
            <a:off x="984251" y="2302329"/>
            <a:ext cx="1905000" cy="495300"/>
          </a:xfrm>
          <a:prstGeom prst="roundRect">
            <a:avLst>
              <a:gd name="adj" fmla="val 10257"/>
            </a:avLst>
          </a:prstGeom>
          <a:blipFill>
            <a:blip r:embed="rId2"/>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139289F3-4934-3FB0-7F7F-0F8038BF3844}"/>
              </a:ext>
            </a:extLst>
          </p:cNvPr>
          <p:cNvSpPr/>
          <p:nvPr/>
        </p:nvSpPr>
        <p:spPr>
          <a:xfrm>
            <a:off x="1004684" y="2808516"/>
            <a:ext cx="1866224" cy="1717510"/>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rgbClr val="FF7E79"/>
          </a:solidFill>
          <a:ln w="412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Freeform 1">
            <a:extLst>
              <a:ext uri="{FF2B5EF4-FFF2-40B4-BE49-F238E27FC236}">
                <a16:creationId xmlns:a16="http://schemas.microsoft.com/office/drawing/2014/main" id="{DEAC093B-3100-428D-3C07-5BE044BD8BFB}"/>
              </a:ext>
            </a:extLst>
          </p:cNvPr>
          <p:cNvSpPr/>
          <p:nvPr/>
        </p:nvSpPr>
        <p:spPr>
          <a:xfrm>
            <a:off x="3918856" y="2331974"/>
            <a:ext cx="1959429" cy="2275114"/>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chemeClr val="accent1">
              <a:alpha val="23000"/>
            </a:schemeClr>
          </a:solidFill>
          <a:ln w="412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Rounded Rectangle 2">
            <a:extLst>
              <a:ext uri="{FF2B5EF4-FFF2-40B4-BE49-F238E27FC236}">
                <a16:creationId xmlns:a16="http://schemas.microsoft.com/office/drawing/2014/main" id="{7C34A29E-E10D-3093-E407-D7FC8FD9F7A8}"/>
              </a:ext>
            </a:extLst>
          </p:cNvPr>
          <p:cNvSpPr/>
          <p:nvPr/>
        </p:nvSpPr>
        <p:spPr>
          <a:xfrm>
            <a:off x="3918856" y="1330488"/>
            <a:ext cx="1905000" cy="495300"/>
          </a:xfrm>
          <a:prstGeom prst="roundRect">
            <a:avLst>
              <a:gd name="adj" fmla="val 10257"/>
            </a:avLst>
          </a:prstGeom>
          <a:blipFill>
            <a:blip r:embed="rId2"/>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62688B72-332D-E477-146B-4962D07B5D34}"/>
              </a:ext>
            </a:extLst>
          </p:cNvPr>
          <p:cNvSpPr/>
          <p:nvPr/>
        </p:nvSpPr>
        <p:spPr>
          <a:xfrm>
            <a:off x="6273092" y="2889578"/>
            <a:ext cx="1866224" cy="1717510"/>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rgbClr val="FF7E79"/>
          </a:solidFill>
          <a:ln w="412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Box 7">
            <a:extLst>
              <a:ext uri="{FF2B5EF4-FFF2-40B4-BE49-F238E27FC236}">
                <a16:creationId xmlns:a16="http://schemas.microsoft.com/office/drawing/2014/main" id="{DAFF71F3-A9D0-E983-9BDF-AE73608DDB77}"/>
              </a:ext>
            </a:extLst>
          </p:cNvPr>
          <p:cNvSpPr txBox="1"/>
          <p:nvPr/>
        </p:nvSpPr>
        <p:spPr>
          <a:xfrm>
            <a:off x="4473650" y="3198167"/>
            <a:ext cx="795411" cy="461665"/>
          </a:xfrm>
          <a:prstGeom prst="rect">
            <a:avLst/>
          </a:prstGeom>
          <a:solidFill>
            <a:schemeClr val="tx1"/>
          </a:solidFill>
        </p:spPr>
        <p:txBody>
          <a:bodyPr wrap="none" rtlCol="0">
            <a:spAutoFit/>
          </a:bodyPr>
          <a:lstStyle/>
          <a:p>
            <a:r>
              <a:rPr lang="en-US" sz="2400" dirty="0">
                <a:solidFill>
                  <a:schemeClr val="bg1"/>
                </a:solidFill>
              </a:rPr>
              <a:t>MTU</a:t>
            </a:r>
          </a:p>
        </p:txBody>
      </p:sp>
      <p:sp>
        <p:nvSpPr>
          <p:cNvPr id="9" name="TextBox 8">
            <a:extLst>
              <a:ext uri="{FF2B5EF4-FFF2-40B4-BE49-F238E27FC236}">
                <a16:creationId xmlns:a16="http://schemas.microsoft.com/office/drawing/2014/main" id="{18002894-2C4A-DF49-C35F-7D38031AC5D9}"/>
              </a:ext>
            </a:extLst>
          </p:cNvPr>
          <p:cNvSpPr txBox="1"/>
          <p:nvPr/>
        </p:nvSpPr>
        <p:spPr>
          <a:xfrm>
            <a:off x="6808498" y="3517500"/>
            <a:ext cx="764697" cy="461665"/>
          </a:xfrm>
          <a:prstGeom prst="rect">
            <a:avLst/>
          </a:prstGeom>
          <a:solidFill>
            <a:schemeClr val="tx1"/>
          </a:solidFill>
        </p:spPr>
        <p:txBody>
          <a:bodyPr wrap="none" rtlCol="0">
            <a:spAutoFit/>
          </a:bodyPr>
          <a:lstStyle/>
          <a:p>
            <a:r>
              <a:rPr lang="en-US" sz="2400" dirty="0">
                <a:solidFill>
                  <a:schemeClr val="bg1"/>
                </a:solidFill>
              </a:rPr>
              <a:t>Data</a:t>
            </a:r>
          </a:p>
        </p:txBody>
      </p:sp>
      <p:sp>
        <p:nvSpPr>
          <p:cNvPr id="10" name="TextBox 9">
            <a:extLst>
              <a:ext uri="{FF2B5EF4-FFF2-40B4-BE49-F238E27FC236}">
                <a16:creationId xmlns:a16="http://schemas.microsoft.com/office/drawing/2014/main" id="{FA08BBF0-F5EE-8D7A-CCCC-B2FEBF94EA1E}"/>
              </a:ext>
            </a:extLst>
          </p:cNvPr>
          <p:cNvSpPr txBox="1"/>
          <p:nvPr/>
        </p:nvSpPr>
        <p:spPr>
          <a:xfrm>
            <a:off x="4364793" y="1369077"/>
            <a:ext cx="949299" cy="400110"/>
          </a:xfrm>
          <a:prstGeom prst="rect">
            <a:avLst/>
          </a:prstGeom>
          <a:solidFill>
            <a:schemeClr val="tx1"/>
          </a:solidFill>
        </p:spPr>
        <p:txBody>
          <a:bodyPr wrap="none" rtlCol="0">
            <a:spAutoFit/>
          </a:bodyPr>
          <a:lstStyle/>
          <a:p>
            <a:r>
              <a:rPr lang="en-US" sz="2000" dirty="0">
                <a:solidFill>
                  <a:schemeClr val="bg1"/>
                </a:solidFill>
              </a:rPr>
              <a:t>Header</a:t>
            </a:r>
          </a:p>
        </p:txBody>
      </p:sp>
      <p:sp>
        <p:nvSpPr>
          <p:cNvPr id="11" name="Rectangle 2">
            <a:extLst>
              <a:ext uri="{FF2B5EF4-FFF2-40B4-BE49-F238E27FC236}">
                <a16:creationId xmlns:a16="http://schemas.microsoft.com/office/drawing/2014/main" id="{1A17FEBE-6B51-8948-0244-2C299D2C9583}"/>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t>Analogy:</a:t>
            </a:r>
            <a:endParaRPr lang="en-AU" altLang="en-US" sz="3600" u="sng" dirty="0"/>
          </a:p>
        </p:txBody>
      </p:sp>
    </p:spTree>
    <p:extLst>
      <p:ext uri="{BB962C8B-B14F-4D97-AF65-F5344CB8AC3E}">
        <p14:creationId xmlns:p14="http://schemas.microsoft.com/office/powerpoint/2010/main" val="170986575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F88DEBF5-4A25-2944-9DE9-CBC9EA69697C}"/>
              </a:ext>
            </a:extLst>
          </p:cNvPr>
          <p:cNvSpPr>
            <a:spLocks noGrp="1" noChangeArrowheads="1"/>
          </p:cNvSpPr>
          <p:nvPr>
            <p:ph type="title"/>
          </p:nvPr>
        </p:nvSpPr>
        <p:spPr>
          <a:xfrm>
            <a:off x="76200" y="76200"/>
            <a:ext cx="8915400" cy="1143000"/>
          </a:xfrm>
        </p:spPr>
        <p:txBody>
          <a:bodyPr/>
          <a:lstStyle/>
          <a:p>
            <a:r>
              <a:rPr lang="en-US" altLang="en-US">
                <a:ea typeface="ＭＳ Ｐゴシック" panose="020B0600070205080204" pitchFamily="34" charset="-128"/>
              </a:rPr>
              <a:t>Separate Forwarding Entry Per Prefix</a:t>
            </a:r>
          </a:p>
        </p:txBody>
      </p:sp>
      <p:sp>
        <p:nvSpPr>
          <p:cNvPr id="76802" name="Rectangle 3">
            <a:extLst>
              <a:ext uri="{FF2B5EF4-FFF2-40B4-BE49-F238E27FC236}">
                <a16:creationId xmlns:a16="http://schemas.microsoft.com/office/drawing/2014/main" id="{9128D1F1-3A7F-364D-A925-351321C9BAA0}"/>
              </a:ext>
            </a:extLst>
          </p:cNvPr>
          <p:cNvSpPr>
            <a:spLocks noGrp="1" noChangeArrowheads="1"/>
          </p:cNvSpPr>
          <p:nvPr>
            <p:ph type="body" idx="1"/>
          </p:nvPr>
        </p:nvSpPr>
        <p:spPr/>
        <p:txBody>
          <a:bodyPr/>
          <a:lstStyle/>
          <a:p>
            <a:r>
              <a:rPr lang="en-US" altLang="en-US">
                <a:ea typeface="ＭＳ Ｐゴシック" panose="020B0600070205080204" pitchFamily="34" charset="-128"/>
              </a:rPr>
              <a:t>Prefix-based forwarding</a:t>
            </a:r>
          </a:p>
          <a:p>
            <a:pPr lvl="1"/>
            <a:r>
              <a:rPr lang="en-US" altLang="en-US">
                <a:ea typeface="ＭＳ Ｐゴシック" panose="020B0600070205080204" pitchFamily="34" charset="-128"/>
              </a:rPr>
              <a:t>Map the destination address to matching prefix</a:t>
            </a:r>
          </a:p>
          <a:p>
            <a:pPr lvl="1"/>
            <a:r>
              <a:rPr lang="en-US" altLang="en-US">
                <a:ea typeface="ＭＳ Ｐゴシック" panose="020B0600070205080204" pitchFamily="34" charset="-128"/>
              </a:rPr>
              <a:t>Forward to the outgoing interface</a:t>
            </a:r>
          </a:p>
        </p:txBody>
      </p:sp>
      <p:sp>
        <p:nvSpPr>
          <p:cNvPr id="76803" name="Slide Number Placeholder 3">
            <a:extLst>
              <a:ext uri="{FF2B5EF4-FFF2-40B4-BE49-F238E27FC236}">
                <a16:creationId xmlns:a16="http://schemas.microsoft.com/office/drawing/2014/main" id="{66551469-D026-6947-B04F-7818128CB0A6}"/>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CF68B0CC-3D12-CE40-AAF0-7D9D1AAD0B77}" type="slidenum">
              <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100</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76804" name="Line 4">
            <a:extLst>
              <a:ext uri="{FF2B5EF4-FFF2-40B4-BE49-F238E27FC236}">
                <a16:creationId xmlns:a16="http://schemas.microsoft.com/office/drawing/2014/main" id="{39326513-4EDC-6244-835B-8B556C7441A2}"/>
              </a:ext>
            </a:extLst>
          </p:cNvPr>
          <p:cNvSpPr>
            <a:spLocks noChangeShapeType="1"/>
          </p:cNvSpPr>
          <p:nvPr/>
        </p:nvSpPr>
        <p:spPr bwMode="auto">
          <a:xfrm>
            <a:off x="996950" y="3978275"/>
            <a:ext cx="2590800"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05" name="Line 5">
            <a:extLst>
              <a:ext uri="{FF2B5EF4-FFF2-40B4-BE49-F238E27FC236}">
                <a16:creationId xmlns:a16="http://schemas.microsoft.com/office/drawing/2014/main" id="{41A12412-C981-164A-A801-37BC151DA4FF}"/>
              </a:ext>
            </a:extLst>
          </p:cNvPr>
          <p:cNvSpPr>
            <a:spLocks noChangeShapeType="1"/>
          </p:cNvSpPr>
          <p:nvPr/>
        </p:nvSpPr>
        <p:spPr bwMode="auto">
          <a:xfrm>
            <a:off x="13017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06" name="Line 6">
            <a:extLst>
              <a:ext uri="{FF2B5EF4-FFF2-40B4-BE49-F238E27FC236}">
                <a16:creationId xmlns:a16="http://schemas.microsoft.com/office/drawing/2014/main" id="{4981D977-4215-794F-808F-8B1BB5C35C1A}"/>
              </a:ext>
            </a:extLst>
          </p:cNvPr>
          <p:cNvSpPr>
            <a:spLocks noChangeShapeType="1"/>
          </p:cNvSpPr>
          <p:nvPr/>
        </p:nvSpPr>
        <p:spPr bwMode="auto">
          <a:xfrm>
            <a:off x="22161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07" name="Line 7">
            <a:extLst>
              <a:ext uri="{FF2B5EF4-FFF2-40B4-BE49-F238E27FC236}">
                <a16:creationId xmlns:a16="http://schemas.microsoft.com/office/drawing/2014/main" id="{3FCA5C2C-8579-4E44-A560-60E68F1B6389}"/>
              </a:ext>
            </a:extLst>
          </p:cNvPr>
          <p:cNvSpPr>
            <a:spLocks noChangeShapeType="1"/>
          </p:cNvSpPr>
          <p:nvPr/>
        </p:nvSpPr>
        <p:spPr bwMode="auto">
          <a:xfrm>
            <a:off x="32829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08" name="Rectangle 8">
            <a:extLst>
              <a:ext uri="{FF2B5EF4-FFF2-40B4-BE49-F238E27FC236}">
                <a16:creationId xmlns:a16="http://schemas.microsoft.com/office/drawing/2014/main" id="{51059250-9A5A-CA42-A293-A0E5AF02D84E}"/>
              </a:ext>
            </a:extLst>
          </p:cNvPr>
          <p:cNvSpPr>
            <a:spLocks noChangeArrowheads="1"/>
          </p:cNvSpPr>
          <p:nvPr/>
        </p:nvSpPr>
        <p:spPr bwMode="auto">
          <a:xfrm>
            <a:off x="993775" y="338772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76809" name="Rectangle 9">
            <a:extLst>
              <a:ext uri="{FF2B5EF4-FFF2-40B4-BE49-F238E27FC236}">
                <a16:creationId xmlns:a16="http://schemas.microsoft.com/office/drawing/2014/main" id="{F0C54D42-6DE0-F94E-B777-9B3FF2C10D70}"/>
              </a:ext>
            </a:extLst>
          </p:cNvPr>
          <p:cNvSpPr>
            <a:spLocks noChangeArrowheads="1"/>
          </p:cNvSpPr>
          <p:nvPr/>
        </p:nvSpPr>
        <p:spPr bwMode="auto">
          <a:xfrm>
            <a:off x="1889125" y="336867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76810" name="Rectangle 10">
            <a:extLst>
              <a:ext uri="{FF2B5EF4-FFF2-40B4-BE49-F238E27FC236}">
                <a16:creationId xmlns:a16="http://schemas.microsoft.com/office/drawing/2014/main" id="{EF9B48B1-AC10-8D43-BAC7-832ABF5A3206}"/>
              </a:ext>
            </a:extLst>
          </p:cNvPr>
          <p:cNvSpPr>
            <a:spLocks noChangeArrowheads="1"/>
          </p:cNvSpPr>
          <p:nvPr/>
        </p:nvSpPr>
        <p:spPr bwMode="auto">
          <a:xfrm>
            <a:off x="2955925" y="336867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76811" name="Text Box 11">
            <a:extLst>
              <a:ext uri="{FF2B5EF4-FFF2-40B4-BE49-F238E27FC236}">
                <a16:creationId xmlns:a16="http://schemas.microsoft.com/office/drawing/2014/main" id="{41A8A6AB-2CBD-8045-85E6-A2977E74D3CE}"/>
              </a:ext>
            </a:extLst>
          </p:cNvPr>
          <p:cNvSpPr txBox="1">
            <a:spLocks noChangeArrowheads="1"/>
          </p:cNvSpPr>
          <p:nvPr/>
        </p:nvSpPr>
        <p:spPr bwMode="auto">
          <a:xfrm>
            <a:off x="1125538" y="3992563"/>
            <a:ext cx="7699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LAN 1</a:t>
            </a:r>
          </a:p>
        </p:txBody>
      </p:sp>
      <p:sp>
        <p:nvSpPr>
          <p:cNvPr id="76812" name="Text Box 12">
            <a:extLst>
              <a:ext uri="{FF2B5EF4-FFF2-40B4-BE49-F238E27FC236}">
                <a16:creationId xmlns:a16="http://schemas.microsoft.com/office/drawing/2014/main" id="{50F53A47-AB8C-E342-BFDE-F73333677866}"/>
              </a:ext>
            </a:extLst>
          </p:cNvPr>
          <p:cNvSpPr txBox="1">
            <a:spLocks noChangeArrowheads="1"/>
          </p:cNvSpPr>
          <p:nvPr/>
        </p:nvSpPr>
        <p:spPr bwMode="auto">
          <a:xfrm>
            <a:off x="2520950" y="3292475"/>
            <a:ext cx="355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a:t>
            </a:r>
          </a:p>
        </p:txBody>
      </p:sp>
      <p:sp>
        <p:nvSpPr>
          <p:cNvPr id="76813" name="Line 13">
            <a:extLst>
              <a:ext uri="{FF2B5EF4-FFF2-40B4-BE49-F238E27FC236}">
                <a16:creationId xmlns:a16="http://schemas.microsoft.com/office/drawing/2014/main" id="{F977BB7F-2B34-B741-A96B-E6508E4BC547}"/>
              </a:ext>
            </a:extLst>
          </p:cNvPr>
          <p:cNvSpPr>
            <a:spLocks noChangeShapeType="1"/>
          </p:cNvSpPr>
          <p:nvPr/>
        </p:nvSpPr>
        <p:spPr bwMode="auto">
          <a:xfrm>
            <a:off x="5645150" y="3978275"/>
            <a:ext cx="2590800"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14" name="Line 14">
            <a:extLst>
              <a:ext uri="{FF2B5EF4-FFF2-40B4-BE49-F238E27FC236}">
                <a16:creationId xmlns:a16="http://schemas.microsoft.com/office/drawing/2014/main" id="{38B6E3AC-4250-5746-B159-76AA1D0C9FAD}"/>
              </a:ext>
            </a:extLst>
          </p:cNvPr>
          <p:cNvSpPr>
            <a:spLocks noChangeShapeType="1"/>
          </p:cNvSpPr>
          <p:nvPr/>
        </p:nvSpPr>
        <p:spPr bwMode="auto">
          <a:xfrm>
            <a:off x="59499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15" name="Line 15">
            <a:extLst>
              <a:ext uri="{FF2B5EF4-FFF2-40B4-BE49-F238E27FC236}">
                <a16:creationId xmlns:a16="http://schemas.microsoft.com/office/drawing/2014/main" id="{5555626B-A264-ED4A-A4D7-C5514828B9E4}"/>
              </a:ext>
            </a:extLst>
          </p:cNvPr>
          <p:cNvSpPr>
            <a:spLocks noChangeShapeType="1"/>
          </p:cNvSpPr>
          <p:nvPr/>
        </p:nvSpPr>
        <p:spPr bwMode="auto">
          <a:xfrm>
            <a:off x="68643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16" name="Line 16">
            <a:extLst>
              <a:ext uri="{FF2B5EF4-FFF2-40B4-BE49-F238E27FC236}">
                <a16:creationId xmlns:a16="http://schemas.microsoft.com/office/drawing/2014/main" id="{2220A8E4-1681-9F4E-B1F1-FB9734EF78BC}"/>
              </a:ext>
            </a:extLst>
          </p:cNvPr>
          <p:cNvSpPr>
            <a:spLocks noChangeShapeType="1"/>
          </p:cNvSpPr>
          <p:nvPr/>
        </p:nvSpPr>
        <p:spPr bwMode="auto">
          <a:xfrm>
            <a:off x="79311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17" name="Rectangle 17">
            <a:extLst>
              <a:ext uri="{FF2B5EF4-FFF2-40B4-BE49-F238E27FC236}">
                <a16:creationId xmlns:a16="http://schemas.microsoft.com/office/drawing/2014/main" id="{E1D7F440-B89A-514D-BE98-7F5E35AED73E}"/>
              </a:ext>
            </a:extLst>
          </p:cNvPr>
          <p:cNvSpPr>
            <a:spLocks noChangeArrowheads="1"/>
          </p:cNvSpPr>
          <p:nvPr/>
        </p:nvSpPr>
        <p:spPr bwMode="auto">
          <a:xfrm>
            <a:off x="5641975" y="338772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76818" name="Rectangle 18">
            <a:extLst>
              <a:ext uri="{FF2B5EF4-FFF2-40B4-BE49-F238E27FC236}">
                <a16:creationId xmlns:a16="http://schemas.microsoft.com/office/drawing/2014/main" id="{0AE2231A-05A0-1D4D-946C-FA25C9060B5E}"/>
              </a:ext>
            </a:extLst>
          </p:cNvPr>
          <p:cNvSpPr>
            <a:spLocks noChangeArrowheads="1"/>
          </p:cNvSpPr>
          <p:nvPr/>
        </p:nvSpPr>
        <p:spPr bwMode="auto">
          <a:xfrm>
            <a:off x="6537325" y="336867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76819" name="Rectangle 19">
            <a:extLst>
              <a:ext uri="{FF2B5EF4-FFF2-40B4-BE49-F238E27FC236}">
                <a16:creationId xmlns:a16="http://schemas.microsoft.com/office/drawing/2014/main" id="{0243E0DC-BC42-4741-948F-3AD6B3779B6A}"/>
              </a:ext>
            </a:extLst>
          </p:cNvPr>
          <p:cNvSpPr>
            <a:spLocks noChangeArrowheads="1"/>
          </p:cNvSpPr>
          <p:nvPr/>
        </p:nvSpPr>
        <p:spPr bwMode="auto">
          <a:xfrm>
            <a:off x="7604125" y="336867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76820" name="Text Box 20">
            <a:extLst>
              <a:ext uri="{FF2B5EF4-FFF2-40B4-BE49-F238E27FC236}">
                <a16:creationId xmlns:a16="http://schemas.microsoft.com/office/drawing/2014/main" id="{951BEA97-0E9A-C24C-B55D-FE5F80898954}"/>
              </a:ext>
            </a:extLst>
          </p:cNvPr>
          <p:cNvSpPr txBox="1">
            <a:spLocks noChangeArrowheads="1"/>
          </p:cNvSpPr>
          <p:nvPr/>
        </p:nvSpPr>
        <p:spPr bwMode="auto">
          <a:xfrm>
            <a:off x="7378700" y="3978275"/>
            <a:ext cx="6000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LAN</a:t>
            </a:r>
          </a:p>
        </p:txBody>
      </p:sp>
      <p:sp>
        <p:nvSpPr>
          <p:cNvPr id="76821" name="Text Box 21">
            <a:extLst>
              <a:ext uri="{FF2B5EF4-FFF2-40B4-BE49-F238E27FC236}">
                <a16:creationId xmlns:a16="http://schemas.microsoft.com/office/drawing/2014/main" id="{F84CEB62-65A2-2042-96C7-B2E90CDAB580}"/>
              </a:ext>
            </a:extLst>
          </p:cNvPr>
          <p:cNvSpPr txBox="1">
            <a:spLocks noChangeArrowheads="1"/>
          </p:cNvSpPr>
          <p:nvPr/>
        </p:nvSpPr>
        <p:spPr bwMode="auto">
          <a:xfrm>
            <a:off x="7169150" y="3292475"/>
            <a:ext cx="355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a:t>
            </a:r>
          </a:p>
        </p:txBody>
      </p:sp>
      <p:sp>
        <p:nvSpPr>
          <p:cNvPr id="76822" name="AutoShape 22">
            <a:extLst>
              <a:ext uri="{FF2B5EF4-FFF2-40B4-BE49-F238E27FC236}">
                <a16:creationId xmlns:a16="http://schemas.microsoft.com/office/drawing/2014/main" id="{F83A2EA2-63BD-5845-96F7-CB8A910525A8}"/>
              </a:ext>
            </a:extLst>
          </p:cNvPr>
          <p:cNvSpPr>
            <a:spLocks noChangeArrowheads="1"/>
          </p:cNvSpPr>
          <p:nvPr/>
        </p:nvSpPr>
        <p:spPr bwMode="auto">
          <a:xfrm>
            <a:off x="2520950" y="4283075"/>
            <a:ext cx="609600" cy="381000"/>
          </a:xfrm>
          <a:prstGeom prst="roundRect">
            <a:avLst>
              <a:gd name="adj" fmla="val 16667"/>
            </a:avLst>
          </a:prstGeom>
          <a:solidFill>
            <a:srgbClr val="FF99CC"/>
          </a:solidFill>
          <a:ln w="12700">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router</a:t>
            </a:r>
          </a:p>
        </p:txBody>
      </p:sp>
      <p:sp>
        <p:nvSpPr>
          <p:cNvPr id="76823" name="AutoShape 23">
            <a:extLst>
              <a:ext uri="{FF2B5EF4-FFF2-40B4-BE49-F238E27FC236}">
                <a16:creationId xmlns:a16="http://schemas.microsoft.com/office/drawing/2014/main" id="{3B833F75-69E3-0A43-8D21-DDBCED6406F5}"/>
              </a:ext>
            </a:extLst>
          </p:cNvPr>
          <p:cNvSpPr>
            <a:spLocks noChangeArrowheads="1"/>
          </p:cNvSpPr>
          <p:nvPr/>
        </p:nvSpPr>
        <p:spPr bwMode="auto">
          <a:xfrm>
            <a:off x="4349750" y="4283075"/>
            <a:ext cx="609600" cy="381000"/>
          </a:xfrm>
          <a:prstGeom prst="roundRect">
            <a:avLst>
              <a:gd name="adj" fmla="val 16667"/>
            </a:avLst>
          </a:prstGeom>
          <a:solidFill>
            <a:srgbClr val="FF99CC"/>
          </a:solidFill>
          <a:ln w="12700">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router</a:t>
            </a:r>
          </a:p>
        </p:txBody>
      </p:sp>
      <p:sp>
        <p:nvSpPr>
          <p:cNvPr id="76824" name="AutoShape 25">
            <a:extLst>
              <a:ext uri="{FF2B5EF4-FFF2-40B4-BE49-F238E27FC236}">
                <a16:creationId xmlns:a16="http://schemas.microsoft.com/office/drawing/2014/main" id="{E9A42F0C-E73D-934C-B106-3CCAF437DAEA}"/>
              </a:ext>
            </a:extLst>
          </p:cNvPr>
          <p:cNvSpPr>
            <a:spLocks noChangeArrowheads="1"/>
          </p:cNvSpPr>
          <p:nvPr/>
        </p:nvSpPr>
        <p:spPr bwMode="auto">
          <a:xfrm>
            <a:off x="6178550" y="4283075"/>
            <a:ext cx="609600" cy="381000"/>
          </a:xfrm>
          <a:prstGeom prst="roundRect">
            <a:avLst>
              <a:gd name="adj" fmla="val 16667"/>
            </a:avLst>
          </a:prstGeom>
          <a:solidFill>
            <a:srgbClr val="FF99CC"/>
          </a:solidFill>
          <a:ln w="12700">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router</a:t>
            </a:r>
          </a:p>
        </p:txBody>
      </p:sp>
      <p:sp>
        <p:nvSpPr>
          <p:cNvPr id="76825" name="Line 26">
            <a:extLst>
              <a:ext uri="{FF2B5EF4-FFF2-40B4-BE49-F238E27FC236}">
                <a16:creationId xmlns:a16="http://schemas.microsoft.com/office/drawing/2014/main" id="{541CBA28-F59B-2145-8635-4087DA357633}"/>
              </a:ext>
            </a:extLst>
          </p:cNvPr>
          <p:cNvSpPr>
            <a:spLocks noChangeShapeType="1"/>
          </p:cNvSpPr>
          <p:nvPr/>
        </p:nvSpPr>
        <p:spPr bwMode="auto">
          <a:xfrm>
            <a:off x="6483350" y="39782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26" name="Line 28">
            <a:extLst>
              <a:ext uri="{FF2B5EF4-FFF2-40B4-BE49-F238E27FC236}">
                <a16:creationId xmlns:a16="http://schemas.microsoft.com/office/drawing/2014/main" id="{21037D92-ABA7-F54A-89C6-9CBA1F4504C4}"/>
              </a:ext>
            </a:extLst>
          </p:cNvPr>
          <p:cNvSpPr>
            <a:spLocks noChangeShapeType="1"/>
          </p:cNvSpPr>
          <p:nvPr/>
        </p:nvSpPr>
        <p:spPr bwMode="auto">
          <a:xfrm>
            <a:off x="4959350" y="4435475"/>
            <a:ext cx="12192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27" name="Text Box 29">
            <a:extLst>
              <a:ext uri="{FF2B5EF4-FFF2-40B4-BE49-F238E27FC236}">
                <a16:creationId xmlns:a16="http://schemas.microsoft.com/office/drawing/2014/main" id="{474876A1-8D91-334F-BD4A-64F8606CCF2E}"/>
              </a:ext>
            </a:extLst>
          </p:cNvPr>
          <p:cNvSpPr txBox="1">
            <a:spLocks noChangeArrowheads="1"/>
          </p:cNvSpPr>
          <p:nvPr/>
        </p:nvSpPr>
        <p:spPr bwMode="auto">
          <a:xfrm>
            <a:off x="3408363" y="4435475"/>
            <a:ext cx="6683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WAN</a:t>
            </a:r>
          </a:p>
        </p:txBody>
      </p:sp>
      <p:sp>
        <p:nvSpPr>
          <p:cNvPr id="76828" name="Text Box 30">
            <a:extLst>
              <a:ext uri="{FF2B5EF4-FFF2-40B4-BE49-F238E27FC236}">
                <a16:creationId xmlns:a16="http://schemas.microsoft.com/office/drawing/2014/main" id="{01209B12-A51F-8B49-824B-005B6161F7D1}"/>
              </a:ext>
            </a:extLst>
          </p:cNvPr>
          <p:cNvSpPr txBox="1">
            <a:spLocks noChangeArrowheads="1"/>
          </p:cNvSpPr>
          <p:nvPr/>
        </p:nvSpPr>
        <p:spPr bwMode="auto">
          <a:xfrm>
            <a:off x="5235575" y="4435475"/>
            <a:ext cx="6683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WAN</a:t>
            </a:r>
          </a:p>
        </p:txBody>
      </p:sp>
      <p:sp>
        <p:nvSpPr>
          <p:cNvPr id="76829" name="Text Box 31">
            <a:extLst>
              <a:ext uri="{FF2B5EF4-FFF2-40B4-BE49-F238E27FC236}">
                <a16:creationId xmlns:a16="http://schemas.microsoft.com/office/drawing/2014/main" id="{5D4A3C03-3AB3-5B46-9BB3-008533E32FF9}"/>
              </a:ext>
            </a:extLst>
          </p:cNvPr>
          <p:cNvSpPr txBox="1">
            <a:spLocks noChangeArrowheads="1"/>
          </p:cNvSpPr>
          <p:nvPr/>
        </p:nvSpPr>
        <p:spPr bwMode="auto">
          <a:xfrm>
            <a:off x="501650" y="2967038"/>
            <a:ext cx="113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Courier New" panose="02070309020205020404" pitchFamily="49" charset="0"/>
                <a:ea typeface="ＭＳ Ｐゴシック" panose="020B0600070205080204" pitchFamily="34" charset="-128"/>
                <a:cs typeface="+mn-cs"/>
              </a:rPr>
              <a:t>1.2.3.4</a:t>
            </a:r>
          </a:p>
        </p:txBody>
      </p:sp>
      <p:sp>
        <p:nvSpPr>
          <p:cNvPr id="76830" name="Text Box 32">
            <a:extLst>
              <a:ext uri="{FF2B5EF4-FFF2-40B4-BE49-F238E27FC236}">
                <a16:creationId xmlns:a16="http://schemas.microsoft.com/office/drawing/2014/main" id="{90F2C5D6-17E9-BE45-99B2-F7FA2FF7A740}"/>
              </a:ext>
            </a:extLst>
          </p:cNvPr>
          <p:cNvSpPr txBox="1">
            <a:spLocks noChangeArrowheads="1"/>
          </p:cNvSpPr>
          <p:nvPr/>
        </p:nvSpPr>
        <p:spPr bwMode="auto">
          <a:xfrm>
            <a:off x="1692275" y="2967038"/>
            <a:ext cx="113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Courier New" panose="02070309020205020404" pitchFamily="49" charset="0"/>
                <a:ea typeface="ＭＳ Ｐゴシック" panose="020B0600070205080204" pitchFamily="34" charset="-128"/>
                <a:cs typeface="+mn-cs"/>
              </a:rPr>
              <a:t>1.2.3.7</a:t>
            </a:r>
          </a:p>
        </p:txBody>
      </p:sp>
      <p:sp>
        <p:nvSpPr>
          <p:cNvPr id="76831" name="Text Box 33">
            <a:extLst>
              <a:ext uri="{FF2B5EF4-FFF2-40B4-BE49-F238E27FC236}">
                <a16:creationId xmlns:a16="http://schemas.microsoft.com/office/drawing/2014/main" id="{860F4BDE-65AF-7F4F-96F8-C52AEC7501FB}"/>
              </a:ext>
            </a:extLst>
          </p:cNvPr>
          <p:cNvSpPr txBox="1">
            <a:spLocks noChangeArrowheads="1"/>
          </p:cNvSpPr>
          <p:nvPr/>
        </p:nvSpPr>
        <p:spPr bwMode="auto">
          <a:xfrm>
            <a:off x="2835275" y="2967038"/>
            <a:ext cx="1412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Courier New" panose="02070309020205020404" pitchFamily="49" charset="0"/>
                <a:ea typeface="ＭＳ Ｐゴシック" panose="020B0600070205080204" pitchFamily="34" charset="-128"/>
                <a:cs typeface="+mn-cs"/>
              </a:rPr>
              <a:t>1.2.3.156</a:t>
            </a:r>
          </a:p>
        </p:txBody>
      </p:sp>
      <p:sp>
        <p:nvSpPr>
          <p:cNvPr id="76832" name="Text Box 34">
            <a:extLst>
              <a:ext uri="{FF2B5EF4-FFF2-40B4-BE49-F238E27FC236}">
                <a16:creationId xmlns:a16="http://schemas.microsoft.com/office/drawing/2014/main" id="{3772743E-0740-2243-9B67-85C52B8BE2B2}"/>
              </a:ext>
            </a:extLst>
          </p:cNvPr>
          <p:cNvSpPr txBox="1">
            <a:spLocks noChangeArrowheads="1"/>
          </p:cNvSpPr>
          <p:nvPr/>
        </p:nvSpPr>
        <p:spPr bwMode="auto">
          <a:xfrm>
            <a:off x="5110163" y="2967038"/>
            <a:ext cx="113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FF3300"/>
                </a:solidFill>
                <a:effectLst/>
                <a:uLnTx/>
                <a:uFillTx/>
                <a:latin typeface="Courier New" panose="02070309020205020404" pitchFamily="49" charset="0"/>
                <a:ea typeface="ＭＳ Ｐゴシック" panose="020B0600070205080204" pitchFamily="34" charset="-128"/>
                <a:cs typeface="+mn-cs"/>
              </a:rPr>
              <a:t>5.6.7.8</a:t>
            </a:r>
          </a:p>
        </p:txBody>
      </p:sp>
      <p:sp>
        <p:nvSpPr>
          <p:cNvPr id="76833" name="Text Box 35">
            <a:extLst>
              <a:ext uri="{FF2B5EF4-FFF2-40B4-BE49-F238E27FC236}">
                <a16:creationId xmlns:a16="http://schemas.microsoft.com/office/drawing/2014/main" id="{24130DD4-E3BF-AB47-A398-E630272AB17A}"/>
              </a:ext>
            </a:extLst>
          </p:cNvPr>
          <p:cNvSpPr txBox="1">
            <a:spLocks noChangeArrowheads="1"/>
          </p:cNvSpPr>
          <p:nvPr/>
        </p:nvSpPr>
        <p:spPr bwMode="auto">
          <a:xfrm>
            <a:off x="6261100" y="2967038"/>
            <a:ext cx="113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FF3300"/>
                </a:solidFill>
                <a:effectLst/>
                <a:uLnTx/>
                <a:uFillTx/>
                <a:latin typeface="Courier New" panose="02070309020205020404" pitchFamily="49" charset="0"/>
                <a:ea typeface="ＭＳ Ｐゴシック" panose="020B0600070205080204" pitchFamily="34" charset="-128"/>
                <a:cs typeface="+mn-cs"/>
              </a:rPr>
              <a:t>5.6.7.9</a:t>
            </a:r>
          </a:p>
        </p:txBody>
      </p:sp>
      <p:sp>
        <p:nvSpPr>
          <p:cNvPr id="76834" name="Text Box 36">
            <a:extLst>
              <a:ext uri="{FF2B5EF4-FFF2-40B4-BE49-F238E27FC236}">
                <a16:creationId xmlns:a16="http://schemas.microsoft.com/office/drawing/2014/main" id="{5769A18C-8FFA-2643-8BEA-C3BC656CAC91}"/>
              </a:ext>
            </a:extLst>
          </p:cNvPr>
          <p:cNvSpPr txBox="1">
            <a:spLocks noChangeArrowheads="1"/>
          </p:cNvSpPr>
          <p:nvPr/>
        </p:nvSpPr>
        <p:spPr bwMode="auto">
          <a:xfrm>
            <a:off x="7443788" y="2967038"/>
            <a:ext cx="1412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FF3300"/>
                </a:solidFill>
                <a:effectLst/>
                <a:uLnTx/>
                <a:uFillTx/>
                <a:latin typeface="Courier New" panose="02070309020205020404" pitchFamily="49" charset="0"/>
                <a:ea typeface="ＭＳ Ｐゴシック" panose="020B0600070205080204" pitchFamily="34" charset="-128"/>
                <a:cs typeface="+mn-cs"/>
              </a:rPr>
              <a:t>5.6.7.212</a:t>
            </a:r>
          </a:p>
        </p:txBody>
      </p:sp>
      <p:sp>
        <p:nvSpPr>
          <p:cNvPr id="76835" name="Line 62">
            <a:extLst>
              <a:ext uri="{FF2B5EF4-FFF2-40B4-BE49-F238E27FC236}">
                <a16:creationId xmlns:a16="http://schemas.microsoft.com/office/drawing/2014/main" id="{7AA5CD33-E4D8-6A4C-B3AD-41C6D902448F}"/>
              </a:ext>
            </a:extLst>
          </p:cNvPr>
          <p:cNvSpPr>
            <a:spLocks noChangeShapeType="1"/>
          </p:cNvSpPr>
          <p:nvPr/>
        </p:nvSpPr>
        <p:spPr bwMode="auto">
          <a:xfrm>
            <a:off x="2825750" y="3967163"/>
            <a:ext cx="0" cy="304800"/>
          </a:xfrm>
          <a:prstGeom prst="line">
            <a:avLst/>
          </a:prstGeom>
          <a:noFill/>
          <a:ln w="38100">
            <a:solidFill>
              <a:srgbClr val="0000FF"/>
            </a:solidFill>
            <a:round/>
            <a:headEnd type="arrow" w="lg" len="lg"/>
            <a:tailEnd type="none" w="lg" len="lg"/>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36" name="Line 63">
            <a:extLst>
              <a:ext uri="{FF2B5EF4-FFF2-40B4-BE49-F238E27FC236}">
                <a16:creationId xmlns:a16="http://schemas.microsoft.com/office/drawing/2014/main" id="{A9172EB7-6CE5-3A45-A824-2B64E11497C0}"/>
              </a:ext>
            </a:extLst>
          </p:cNvPr>
          <p:cNvSpPr>
            <a:spLocks noChangeShapeType="1"/>
          </p:cNvSpPr>
          <p:nvPr/>
        </p:nvSpPr>
        <p:spPr bwMode="auto">
          <a:xfrm>
            <a:off x="3113088" y="4416425"/>
            <a:ext cx="1219200" cy="0"/>
          </a:xfrm>
          <a:prstGeom prst="line">
            <a:avLst/>
          </a:prstGeom>
          <a:noFill/>
          <a:ln w="76200">
            <a:solidFill>
              <a:srgbClr val="FF3300"/>
            </a:solidFill>
            <a:round/>
            <a:headEnd/>
            <a:tailEnd type="arrow" w="sm" len="me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37" name="Text Box 64">
            <a:extLst>
              <a:ext uri="{FF2B5EF4-FFF2-40B4-BE49-F238E27FC236}">
                <a16:creationId xmlns:a16="http://schemas.microsoft.com/office/drawing/2014/main" id="{277A6377-8C52-B645-A246-F49F4F1CD963}"/>
              </a:ext>
            </a:extLst>
          </p:cNvPr>
          <p:cNvSpPr txBox="1">
            <a:spLocks noChangeArrowheads="1"/>
          </p:cNvSpPr>
          <p:nvPr/>
        </p:nvSpPr>
        <p:spPr bwMode="auto">
          <a:xfrm>
            <a:off x="1785938" y="5046663"/>
            <a:ext cx="1549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Courier New" panose="02070309020205020404" pitchFamily="49" charset="0"/>
                <a:ea typeface="ＭＳ Ｐゴシック" panose="020B0600070205080204" pitchFamily="34" charset="-128"/>
                <a:cs typeface="+mn-cs"/>
              </a:rPr>
              <a:t>1.2.3.0/24</a:t>
            </a:r>
          </a:p>
        </p:txBody>
      </p:sp>
      <p:sp>
        <p:nvSpPr>
          <p:cNvPr id="76838" name="Text Box 65">
            <a:extLst>
              <a:ext uri="{FF2B5EF4-FFF2-40B4-BE49-F238E27FC236}">
                <a16:creationId xmlns:a16="http://schemas.microsoft.com/office/drawing/2014/main" id="{6042A9D2-62CC-3446-A408-B3DC9650CBB6}"/>
              </a:ext>
            </a:extLst>
          </p:cNvPr>
          <p:cNvSpPr txBox="1">
            <a:spLocks noChangeArrowheads="1"/>
          </p:cNvSpPr>
          <p:nvPr/>
        </p:nvSpPr>
        <p:spPr bwMode="auto">
          <a:xfrm>
            <a:off x="1798638" y="5607050"/>
            <a:ext cx="154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FF3300"/>
                </a:solidFill>
                <a:effectLst/>
                <a:uLnTx/>
                <a:uFillTx/>
                <a:latin typeface="Courier New" panose="02070309020205020404" pitchFamily="49" charset="0"/>
                <a:ea typeface="ＭＳ Ｐゴシック" panose="020B0600070205080204" pitchFamily="34" charset="-128"/>
                <a:cs typeface="+mn-cs"/>
              </a:rPr>
              <a:t>5.6.7.0/24</a:t>
            </a:r>
          </a:p>
        </p:txBody>
      </p:sp>
      <p:sp>
        <p:nvSpPr>
          <p:cNvPr id="76839" name="AutoShape 66">
            <a:extLst>
              <a:ext uri="{FF2B5EF4-FFF2-40B4-BE49-F238E27FC236}">
                <a16:creationId xmlns:a16="http://schemas.microsoft.com/office/drawing/2014/main" id="{2C27E179-F566-9948-A02F-84774E89FD7A}"/>
              </a:ext>
            </a:extLst>
          </p:cNvPr>
          <p:cNvSpPr>
            <a:spLocks noChangeArrowheads="1"/>
          </p:cNvSpPr>
          <p:nvPr/>
        </p:nvSpPr>
        <p:spPr bwMode="auto">
          <a:xfrm>
            <a:off x="3575050" y="5683250"/>
            <a:ext cx="728663" cy="230188"/>
          </a:xfrm>
          <a:prstGeom prst="rightArrow">
            <a:avLst>
              <a:gd name="adj1" fmla="val 50000"/>
              <a:gd name="adj2" fmla="val 79138"/>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6840" name="Rectangle 67">
            <a:extLst>
              <a:ext uri="{FF2B5EF4-FFF2-40B4-BE49-F238E27FC236}">
                <a16:creationId xmlns:a16="http://schemas.microsoft.com/office/drawing/2014/main" id="{627C20FA-224D-2542-BC99-89BE98596C91}"/>
              </a:ext>
            </a:extLst>
          </p:cNvPr>
          <p:cNvSpPr>
            <a:spLocks noChangeArrowheads="1"/>
          </p:cNvSpPr>
          <p:nvPr/>
        </p:nvSpPr>
        <p:spPr bwMode="auto">
          <a:xfrm>
            <a:off x="1762125" y="4914900"/>
            <a:ext cx="2655888" cy="1114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6841" name="Line 68">
            <a:extLst>
              <a:ext uri="{FF2B5EF4-FFF2-40B4-BE49-F238E27FC236}">
                <a16:creationId xmlns:a16="http://schemas.microsoft.com/office/drawing/2014/main" id="{150C1621-9D01-C743-910B-3380E648EA1B}"/>
              </a:ext>
            </a:extLst>
          </p:cNvPr>
          <p:cNvSpPr>
            <a:spLocks noChangeShapeType="1"/>
          </p:cNvSpPr>
          <p:nvPr/>
        </p:nvSpPr>
        <p:spPr bwMode="auto">
          <a:xfrm>
            <a:off x="3457575" y="4914900"/>
            <a:ext cx="0" cy="11144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42" name="Line 69">
            <a:extLst>
              <a:ext uri="{FF2B5EF4-FFF2-40B4-BE49-F238E27FC236}">
                <a16:creationId xmlns:a16="http://schemas.microsoft.com/office/drawing/2014/main" id="{4CF13826-BEF6-FB4D-8A06-28DF85B56D13}"/>
              </a:ext>
            </a:extLst>
          </p:cNvPr>
          <p:cNvSpPr>
            <a:spLocks noChangeShapeType="1"/>
          </p:cNvSpPr>
          <p:nvPr/>
        </p:nvSpPr>
        <p:spPr bwMode="auto">
          <a:xfrm>
            <a:off x="1762125" y="5529263"/>
            <a:ext cx="2655888" cy="127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43" name="Text Box 70">
            <a:extLst>
              <a:ext uri="{FF2B5EF4-FFF2-40B4-BE49-F238E27FC236}">
                <a16:creationId xmlns:a16="http://schemas.microsoft.com/office/drawing/2014/main" id="{6F79F1BC-FAEA-FA4C-BC93-B56AA62F786E}"/>
              </a:ext>
            </a:extLst>
          </p:cNvPr>
          <p:cNvSpPr txBox="1">
            <a:spLocks noChangeArrowheads="1"/>
          </p:cNvSpPr>
          <p:nvPr/>
        </p:nvSpPr>
        <p:spPr bwMode="auto">
          <a:xfrm>
            <a:off x="1838325" y="6054725"/>
            <a:ext cx="21574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forwarding table</a:t>
            </a:r>
          </a:p>
        </p:txBody>
      </p:sp>
      <p:sp>
        <p:nvSpPr>
          <p:cNvPr id="76844" name="Line 71">
            <a:extLst>
              <a:ext uri="{FF2B5EF4-FFF2-40B4-BE49-F238E27FC236}">
                <a16:creationId xmlns:a16="http://schemas.microsoft.com/office/drawing/2014/main" id="{CBA4ED86-0503-9141-BA4C-1C48CBBEC0A3}"/>
              </a:ext>
            </a:extLst>
          </p:cNvPr>
          <p:cNvSpPr>
            <a:spLocks noChangeShapeType="1"/>
          </p:cNvSpPr>
          <p:nvPr/>
        </p:nvSpPr>
        <p:spPr bwMode="auto">
          <a:xfrm flipV="1">
            <a:off x="685800" y="5535613"/>
            <a:ext cx="998538" cy="1111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6845" name="Group 72">
            <a:extLst>
              <a:ext uri="{FF2B5EF4-FFF2-40B4-BE49-F238E27FC236}">
                <a16:creationId xmlns:a16="http://schemas.microsoft.com/office/drawing/2014/main" id="{57A23808-B41E-0748-87DC-8674D7CAA1C6}"/>
              </a:ext>
            </a:extLst>
          </p:cNvPr>
          <p:cNvGrpSpPr>
            <a:grpSpLocks/>
          </p:cNvGrpSpPr>
          <p:nvPr/>
        </p:nvGrpSpPr>
        <p:grpSpPr bwMode="auto">
          <a:xfrm>
            <a:off x="1060450" y="4992688"/>
            <a:ext cx="327025" cy="457200"/>
            <a:chOff x="4505" y="1615"/>
            <a:chExt cx="206" cy="288"/>
          </a:xfrm>
        </p:grpSpPr>
        <p:sp>
          <p:nvSpPr>
            <p:cNvPr id="895049" name="Rectangle 73">
              <a:extLst>
                <a:ext uri="{FF2B5EF4-FFF2-40B4-BE49-F238E27FC236}">
                  <a16:creationId xmlns:a16="http://schemas.microsoft.com/office/drawing/2014/main" id="{BE3D570F-B290-E54B-BDFC-E5036EC32ADB}"/>
                </a:ext>
              </a:extLst>
            </p:cNvPr>
            <p:cNvSpPr>
              <a:spLocks noChangeArrowheads="1"/>
            </p:cNvSpPr>
            <p:nvPr/>
          </p:nvSpPr>
          <p:spPr bwMode="auto">
            <a:xfrm>
              <a:off x="4506" y="1615"/>
              <a:ext cx="205" cy="288"/>
            </a:xfrm>
            <a:prstGeom prst="rect">
              <a:avLst/>
            </a:prstGeom>
            <a:solidFill>
              <a:schemeClr val="accent6">
                <a:lumMod val="60000"/>
                <a:lumOff val="40000"/>
              </a:schemeClr>
            </a:solidFill>
            <a:ln w="38100">
              <a:solidFill>
                <a:schemeClr val="bg2"/>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urier New" pitchFamily="1" charset="0"/>
                <a:ea typeface="+mn-ea"/>
                <a:cs typeface="+mn-cs"/>
              </a:endParaRPr>
            </a:p>
          </p:txBody>
        </p:sp>
        <p:sp>
          <p:nvSpPr>
            <p:cNvPr id="76849" name="Rectangle 74">
              <a:extLst>
                <a:ext uri="{FF2B5EF4-FFF2-40B4-BE49-F238E27FC236}">
                  <a16:creationId xmlns:a16="http://schemas.microsoft.com/office/drawing/2014/main" id="{1C30D78D-CC42-AA43-98D0-3ACB740BDC16}"/>
                </a:ext>
              </a:extLst>
            </p:cNvPr>
            <p:cNvSpPr>
              <a:spLocks noChangeArrowheads="1"/>
            </p:cNvSpPr>
            <p:nvPr/>
          </p:nvSpPr>
          <p:spPr bwMode="auto">
            <a:xfrm>
              <a:off x="4505" y="1615"/>
              <a:ext cx="205" cy="56"/>
            </a:xfrm>
            <a:prstGeom prst="rect">
              <a:avLst/>
            </a:prstGeom>
            <a:solidFill>
              <a:schemeClr val="accent2"/>
            </a:solidFill>
            <a:ln w="38100">
              <a:solidFill>
                <a:schemeClr val="accent2"/>
              </a:solidFill>
              <a:miter lim="800000"/>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
        <p:nvSpPr>
          <p:cNvPr id="76846" name="Line 75">
            <a:extLst>
              <a:ext uri="{FF2B5EF4-FFF2-40B4-BE49-F238E27FC236}">
                <a16:creationId xmlns:a16="http://schemas.microsoft.com/office/drawing/2014/main" id="{56E70EF8-9283-7E45-B899-E157BE861099}"/>
              </a:ext>
            </a:extLst>
          </p:cNvPr>
          <p:cNvSpPr>
            <a:spLocks noChangeShapeType="1"/>
          </p:cNvSpPr>
          <p:nvPr/>
        </p:nvSpPr>
        <p:spPr bwMode="auto">
          <a:xfrm>
            <a:off x="1614488" y="4416425"/>
            <a:ext cx="912812" cy="0"/>
          </a:xfrm>
          <a:prstGeom prst="line">
            <a:avLst/>
          </a:prstGeom>
          <a:noFill/>
          <a:ln w="76200">
            <a:solidFill>
              <a:schemeClr val="tx1"/>
            </a:solidFill>
            <a:round/>
            <a:headEnd/>
            <a:tailEnd type="arrow" w="sm" len="me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47" name="AutoShape 76">
            <a:extLst>
              <a:ext uri="{FF2B5EF4-FFF2-40B4-BE49-F238E27FC236}">
                <a16:creationId xmlns:a16="http://schemas.microsoft.com/office/drawing/2014/main" id="{312950FF-866D-9443-9EFC-29566EFD4F26}"/>
              </a:ext>
            </a:extLst>
          </p:cNvPr>
          <p:cNvSpPr>
            <a:spLocks noChangeArrowheads="1"/>
          </p:cNvSpPr>
          <p:nvPr/>
        </p:nvSpPr>
        <p:spPr bwMode="auto">
          <a:xfrm>
            <a:off x="3727450" y="4953000"/>
            <a:ext cx="422275" cy="422275"/>
          </a:xfrm>
          <a:custGeom>
            <a:avLst/>
            <a:gdLst>
              <a:gd name="T0" fmla="*/ 115282150 w 21600"/>
              <a:gd name="T1" fmla="*/ 0 h 21600"/>
              <a:gd name="T2" fmla="*/ 69166319 w 21600"/>
              <a:gd name="T3" fmla="*/ 53796779 h 21600"/>
              <a:gd name="T4" fmla="*/ 0 w 21600"/>
              <a:gd name="T5" fmla="*/ 134499612 h 21600"/>
              <a:gd name="T6" fmla="*/ 69166319 w 21600"/>
              <a:gd name="T7" fmla="*/ 161390748 h 21600"/>
              <a:gd name="T8" fmla="*/ 138332618 w 21600"/>
              <a:gd name="T9" fmla="*/ 112077083 h 21600"/>
              <a:gd name="T10" fmla="*/ 161390748 w 21600"/>
              <a:gd name="T11" fmla="*/ 53796779 h 21600"/>
              <a:gd name="T12" fmla="*/ 0 60000 65536"/>
              <a:gd name="T13" fmla="*/ 0 60000 65536"/>
              <a:gd name="T14" fmla="*/ 0 60000 65536"/>
              <a:gd name="T15" fmla="*/ 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814759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D7EBD9-37BF-8FC7-DD6D-809A847ABBC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A3ECCC37-64CC-6B18-36D7-24556B0A0991}"/>
              </a:ext>
            </a:extLst>
          </p:cNvPr>
          <p:cNvSpPr txBox="1">
            <a:spLocks noChangeArrowheads="1"/>
          </p:cNvSpPr>
          <p:nvPr/>
        </p:nvSpPr>
        <p:spPr>
          <a:xfrm>
            <a:off x="0" y="76200"/>
            <a:ext cx="9144000" cy="1143000"/>
          </a:xfrm>
          <a:prstGeom prst="rect">
            <a:avLst/>
          </a:prstGeom>
        </p:spPr>
        <p:txBody>
          <a:bodyP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a:ln>
                  <a:noFill/>
                </a:ln>
                <a:solidFill>
                  <a:srgbClr val="000090"/>
                </a:solidFill>
                <a:effectLst/>
                <a:uLnTx/>
                <a:uFillTx/>
                <a:latin typeface="Calibri"/>
                <a:ea typeface="ＭＳ Ｐゴシック" panose="020B0600070205080204" pitchFamily="34" charset="-128"/>
              </a:rPr>
              <a:t>CIDR Makes Packet Forwarding Harder</a:t>
            </a:r>
          </a:p>
        </p:txBody>
      </p:sp>
      <p:sp>
        <p:nvSpPr>
          <p:cNvPr id="6" name="Text Box 5">
            <a:extLst>
              <a:ext uri="{FF2B5EF4-FFF2-40B4-BE49-F238E27FC236}">
                <a16:creationId xmlns:a16="http://schemas.microsoft.com/office/drawing/2014/main" id="{21CD1DB2-6AF1-38C2-3098-5670D5F53D87}"/>
              </a:ext>
            </a:extLst>
          </p:cNvPr>
          <p:cNvSpPr txBox="1">
            <a:spLocks noChangeArrowheads="1"/>
          </p:cNvSpPr>
          <p:nvPr/>
        </p:nvSpPr>
        <p:spPr bwMode="auto">
          <a:xfrm>
            <a:off x="1844675" y="3303588"/>
            <a:ext cx="158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201.10.0.0/21</a:t>
            </a:r>
          </a:p>
        </p:txBody>
      </p:sp>
      <p:sp>
        <p:nvSpPr>
          <p:cNvPr id="7" name="Text Box 6">
            <a:extLst>
              <a:ext uri="{FF2B5EF4-FFF2-40B4-BE49-F238E27FC236}">
                <a16:creationId xmlns:a16="http://schemas.microsoft.com/office/drawing/2014/main" id="{7DD8D73D-0AB2-0FA1-4486-4819D57B55FA}"/>
              </a:ext>
            </a:extLst>
          </p:cNvPr>
          <p:cNvSpPr txBox="1">
            <a:spLocks noChangeArrowheads="1"/>
          </p:cNvSpPr>
          <p:nvPr/>
        </p:nvSpPr>
        <p:spPr bwMode="auto">
          <a:xfrm>
            <a:off x="769938" y="5657850"/>
            <a:ext cx="14271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201.10.0.0/22</a:t>
            </a:r>
          </a:p>
        </p:txBody>
      </p:sp>
      <p:sp>
        <p:nvSpPr>
          <p:cNvPr id="8" name="Text Box 7">
            <a:extLst>
              <a:ext uri="{FF2B5EF4-FFF2-40B4-BE49-F238E27FC236}">
                <a16:creationId xmlns:a16="http://schemas.microsoft.com/office/drawing/2014/main" id="{1F6B3D18-6A9D-BB6D-4A2A-0EE629FBC00E}"/>
              </a:ext>
            </a:extLst>
          </p:cNvPr>
          <p:cNvSpPr txBox="1">
            <a:spLocks noChangeArrowheads="1"/>
          </p:cNvSpPr>
          <p:nvPr/>
        </p:nvSpPr>
        <p:spPr bwMode="auto">
          <a:xfrm>
            <a:off x="2184400" y="5662613"/>
            <a:ext cx="1427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201.10.4.0/24</a:t>
            </a:r>
          </a:p>
        </p:txBody>
      </p:sp>
      <p:sp>
        <p:nvSpPr>
          <p:cNvPr id="9" name="Text Box 8">
            <a:extLst>
              <a:ext uri="{FF2B5EF4-FFF2-40B4-BE49-F238E27FC236}">
                <a16:creationId xmlns:a16="http://schemas.microsoft.com/office/drawing/2014/main" id="{B98739E6-702B-7D53-BA18-467E938EE34C}"/>
              </a:ext>
            </a:extLst>
          </p:cNvPr>
          <p:cNvSpPr txBox="1">
            <a:spLocks noChangeArrowheads="1"/>
          </p:cNvSpPr>
          <p:nvPr/>
        </p:nvSpPr>
        <p:spPr bwMode="auto">
          <a:xfrm>
            <a:off x="3611563" y="5673725"/>
            <a:ext cx="14271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201.10.5.0/24</a:t>
            </a:r>
          </a:p>
        </p:txBody>
      </p:sp>
      <p:sp>
        <p:nvSpPr>
          <p:cNvPr id="10" name="Text Box 9">
            <a:extLst>
              <a:ext uri="{FF2B5EF4-FFF2-40B4-BE49-F238E27FC236}">
                <a16:creationId xmlns:a16="http://schemas.microsoft.com/office/drawing/2014/main" id="{2FDD4B4E-4187-0FAD-7873-5F0E1E381689}"/>
              </a:ext>
            </a:extLst>
          </p:cNvPr>
          <p:cNvSpPr txBox="1">
            <a:spLocks noChangeArrowheads="1"/>
          </p:cNvSpPr>
          <p:nvPr/>
        </p:nvSpPr>
        <p:spPr bwMode="auto">
          <a:xfrm>
            <a:off x="5026025" y="5649913"/>
            <a:ext cx="158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201.10.6.0/23</a:t>
            </a:r>
          </a:p>
        </p:txBody>
      </p:sp>
      <p:sp>
        <p:nvSpPr>
          <p:cNvPr id="11" name="Oval 10">
            <a:extLst>
              <a:ext uri="{FF2B5EF4-FFF2-40B4-BE49-F238E27FC236}">
                <a16:creationId xmlns:a16="http://schemas.microsoft.com/office/drawing/2014/main" id="{E8479B67-175F-EDFE-C2B3-50E427958B65}"/>
              </a:ext>
            </a:extLst>
          </p:cNvPr>
          <p:cNvSpPr>
            <a:spLocks noChangeArrowheads="1"/>
          </p:cNvSpPr>
          <p:nvPr/>
        </p:nvSpPr>
        <p:spPr bwMode="auto">
          <a:xfrm>
            <a:off x="2359025" y="3795713"/>
            <a:ext cx="2209800" cy="609600"/>
          </a:xfrm>
          <a:prstGeom prst="ellipse">
            <a:avLst/>
          </a:prstGeom>
          <a:solidFill>
            <a:srgbClr val="FF0000"/>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Provider 1</a:t>
            </a:r>
          </a:p>
        </p:txBody>
      </p:sp>
      <p:sp>
        <p:nvSpPr>
          <p:cNvPr id="12" name="Oval 11">
            <a:extLst>
              <a:ext uri="{FF2B5EF4-FFF2-40B4-BE49-F238E27FC236}">
                <a16:creationId xmlns:a16="http://schemas.microsoft.com/office/drawing/2014/main" id="{96579599-8744-7637-1573-7875BAE1EB11}"/>
              </a:ext>
            </a:extLst>
          </p:cNvPr>
          <p:cNvSpPr>
            <a:spLocks noChangeArrowheads="1"/>
          </p:cNvSpPr>
          <p:nvPr/>
        </p:nvSpPr>
        <p:spPr bwMode="auto">
          <a:xfrm>
            <a:off x="2282825" y="5243513"/>
            <a:ext cx="1295400" cy="381000"/>
          </a:xfrm>
          <a:prstGeom prst="ellipse">
            <a:avLst/>
          </a:prstGeom>
          <a:solidFill>
            <a:srgbClr val="3366FF"/>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 name="Oval 12">
            <a:extLst>
              <a:ext uri="{FF2B5EF4-FFF2-40B4-BE49-F238E27FC236}">
                <a16:creationId xmlns:a16="http://schemas.microsoft.com/office/drawing/2014/main" id="{CA645C90-38C4-7286-34B7-968609D34D1C}"/>
              </a:ext>
            </a:extLst>
          </p:cNvPr>
          <p:cNvSpPr>
            <a:spLocks noChangeArrowheads="1"/>
          </p:cNvSpPr>
          <p:nvPr/>
        </p:nvSpPr>
        <p:spPr bwMode="auto">
          <a:xfrm>
            <a:off x="914400" y="5243513"/>
            <a:ext cx="1295400" cy="381000"/>
          </a:xfrm>
          <a:prstGeom prst="ellipse">
            <a:avLst/>
          </a:prstGeom>
          <a:solidFill>
            <a:srgbClr val="3366FF"/>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 name="Oval 13">
            <a:extLst>
              <a:ext uri="{FF2B5EF4-FFF2-40B4-BE49-F238E27FC236}">
                <a16:creationId xmlns:a16="http://schemas.microsoft.com/office/drawing/2014/main" id="{B7DC5D87-1A17-5795-B4B4-1A707049F2C3}"/>
              </a:ext>
            </a:extLst>
          </p:cNvPr>
          <p:cNvSpPr>
            <a:spLocks noChangeArrowheads="1"/>
          </p:cNvSpPr>
          <p:nvPr/>
        </p:nvSpPr>
        <p:spPr bwMode="auto">
          <a:xfrm>
            <a:off x="3654425" y="5243513"/>
            <a:ext cx="1295400" cy="381000"/>
          </a:xfrm>
          <a:prstGeom prst="ellipse">
            <a:avLst/>
          </a:prstGeom>
          <a:solidFill>
            <a:srgbClr val="3366FF"/>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5" name="Oval 14">
            <a:extLst>
              <a:ext uri="{FF2B5EF4-FFF2-40B4-BE49-F238E27FC236}">
                <a16:creationId xmlns:a16="http://schemas.microsoft.com/office/drawing/2014/main" id="{60702847-8FA6-7A8F-CFAD-AD76D3180DE1}"/>
              </a:ext>
            </a:extLst>
          </p:cNvPr>
          <p:cNvSpPr>
            <a:spLocks noChangeArrowheads="1"/>
          </p:cNvSpPr>
          <p:nvPr/>
        </p:nvSpPr>
        <p:spPr bwMode="auto">
          <a:xfrm>
            <a:off x="5026025" y="5243513"/>
            <a:ext cx="1295400" cy="381000"/>
          </a:xfrm>
          <a:prstGeom prst="ellipse">
            <a:avLst/>
          </a:prstGeom>
          <a:solidFill>
            <a:srgbClr val="FFCC00"/>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cxnSp>
        <p:nvCxnSpPr>
          <p:cNvPr id="16" name="AutoShape 15">
            <a:extLst>
              <a:ext uri="{FF2B5EF4-FFF2-40B4-BE49-F238E27FC236}">
                <a16:creationId xmlns:a16="http://schemas.microsoft.com/office/drawing/2014/main" id="{75BDDE1B-44FF-B3B9-5F43-099F15C6C8FB}"/>
              </a:ext>
            </a:extLst>
          </p:cNvPr>
          <p:cNvCxnSpPr>
            <a:cxnSpLocks noChangeShapeType="1"/>
            <a:stCxn id="11" idx="2"/>
            <a:endCxn id="13" idx="0"/>
          </p:cNvCxnSpPr>
          <p:nvPr/>
        </p:nvCxnSpPr>
        <p:spPr bwMode="auto">
          <a:xfrm rot="10800000" flipV="1">
            <a:off x="1562100" y="4100513"/>
            <a:ext cx="796925" cy="1143000"/>
          </a:xfrm>
          <a:prstGeom prst="bentConnector2">
            <a:avLst/>
          </a:prstGeom>
          <a:noFill/>
          <a:ln w="9525">
            <a:solidFill>
              <a:srgbClr val="000000"/>
            </a:solidFill>
            <a:miter lim="800000"/>
            <a:headEnd/>
            <a:tailEnd/>
          </a:ln>
          <a:extLst>
            <a:ext uri="{909E8E84-426E-40DD-AFC4-6F175D3DCCD1}">
              <a14:hiddenFill xmlns:a14="http://schemas.microsoft.com/office/drawing/2010/main">
                <a:noFill/>
              </a14:hiddenFill>
            </a:ext>
          </a:extLst>
        </p:spPr>
      </p:cxnSp>
      <p:cxnSp>
        <p:nvCxnSpPr>
          <p:cNvPr id="17" name="AutoShape 16">
            <a:extLst>
              <a:ext uri="{FF2B5EF4-FFF2-40B4-BE49-F238E27FC236}">
                <a16:creationId xmlns:a16="http://schemas.microsoft.com/office/drawing/2014/main" id="{205C5770-2DE8-A229-BE5D-DFDEA3B35766}"/>
              </a:ext>
            </a:extLst>
          </p:cNvPr>
          <p:cNvCxnSpPr>
            <a:cxnSpLocks noChangeShapeType="1"/>
            <a:stCxn id="11" idx="4"/>
          </p:cNvCxnSpPr>
          <p:nvPr/>
        </p:nvCxnSpPr>
        <p:spPr bwMode="auto">
          <a:xfrm rot="5400000">
            <a:off x="2715419" y="4506119"/>
            <a:ext cx="849312" cy="647700"/>
          </a:xfrm>
          <a:prstGeom prst="bentConnector3">
            <a:avLst>
              <a:gd name="adj1" fmla="val 49907"/>
            </a:avLst>
          </a:prstGeom>
          <a:noFill/>
          <a:ln w="9525">
            <a:solidFill>
              <a:srgbClr val="000000"/>
            </a:solidFill>
            <a:miter lim="800000"/>
            <a:headEnd/>
            <a:tailEnd/>
          </a:ln>
          <a:extLst>
            <a:ext uri="{909E8E84-426E-40DD-AFC4-6F175D3DCCD1}">
              <a14:hiddenFill xmlns:a14="http://schemas.microsoft.com/office/drawing/2010/main">
                <a:noFill/>
              </a14:hiddenFill>
            </a:ext>
          </a:extLst>
        </p:spPr>
      </p:cxnSp>
      <p:cxnSp>
        <p:nvCxnSpPr>
          <p:cNvPr id="18" name="AutoShape 17">
            <a:extLst>
              <a:ext uri="{FF2B5EF4-FFF2-40B4-BE49-F238E27FC236}">
                <a16:creationId xmlns:a16="http://schemas.microsoft.com/office/drawing/2014/main" id="{3850C19C-6A82-1FDD-B0D6-88F1FD8E06DF}"/>
              </a:ext>
            </a:extLst>
          </p:cNvPr>
          <p:cNvCxnSpPr>
            <a:cxnSpLocks noChangeShapeType="1"/>
            <a:stCxn id="11" idx="6"/>
          </p:cNvCxnSpPr>
          <p:nvPr/>
        </p:nvCxnSpPr>
        <p:spPr bwMode="auto">
          <a:xfrm>
            <a:off x="4568825" y="4100513"/>
            <a:ext cx="955675" cy="1143000"/>
          </a:xfrm>
          <a:prstGeom prst="bentConnector2">
            <a:avLst/>
          </a:prstGeom>
          <a:noFill/>
          <a:ln w="25400">
            <a:solidFill>
              <a:srgbClr val="FF3300"/>
            </a:solidFill>
            <a:miter lim="800000"/>
            <a:headEnd/>
            <a:tailEnd/>
          </a:ln>
          <a:extLst>
            <a:ext uri="{909E8E84-426E-40DD-AFC4-6F175D3DCCD1}">
              <a14:hiddenFill xmlns:a14="http://schemas.microsoft.com/office/drawing/2010/main">
                <a:noFill/>
              </a14:hiddenFill>
            </a:ext>
          </a:extLst>
        </p:spPr>
      </p:cxnSp>
      <p:cxnSp>
        <p:nvCxnSpPr>
          <p:cNvPr id="19" name="AutoShape 18">
            <a:extLst>
              <a:ext uri="{FF2B5EF4-FFF2-40B4-BE49-F238E27FC236}">
                <a16:creationId xmlns:a16="http://schemas.microsoft.com/office/drawing/2014/main" id="{0227B586-1853-336B-B942-B74054D3B233}"/>
              </a:ext>
            </a:extLst>
          </p:cNvPr>
          <p:cNvCxnSpPr>
            <a:cxnSpLocks noChangeShapeType="1"/>
          </p:cNvCxnSpPr>
          <p:nvPr/>
        </p:nvCxnSpPr>
        <p:spPr bwMode="auto">
          <a:xfrm rot="16200000" flipH="1">
            <a:off x="3534569" y="4448969"/>
            <a:ext cx="838200" cy="750888"/>
          </a:xfrm>
          <a:prstGeom prst="bentConnector3">
            <a:avLst>
              <a:gd name="adj1" fmla="val 50000"/>
            </a:avLst>
          </a:prstGeom>
          <a:noFill/>
          <a:ln w="9525">
            <a:solidFill>
              <a:srgbClr val="000000"/>
            </a:solidFill>
            <a:miter lim="800000"/>
            <a:headEnd/>
            <a:tailEnd/>
          </a:ln>
          <a:extLst>
            <a:ext uri="{909E8E84-426E-40DD-AFC4-6F175D3DCCD1}">
              <a14:hiddenFill xmlns:a14="http://schemas.microsoft.com/office/drawing/2010/main">
                <a:noFill/>
              </a14:hiddenFill>
            </a:ext>
          </a:extLst>
        </p:spPr>
      </p:cxnSp>
      <p:sp>
        <p:nvSpPr>
          <p:cNvPr id="21" name="Line 20">
            <a:extLst>
              <a:ext uri="{FF2B5EF4-FFF2-40B4-BE49-F238E27FC236}">
                <a16:creationId xmlns:a16="http://schemas.microsoft.com/office/drawing/2014/main" id="{196D0761-3AC0-F921-AE9C-81E60988548A}"/>
              </a:ext>
            </a:extLst>
          </p:cNvPr>
          <p:cNvSpPr>
            <a:spLocks noChangeShapeType="1"/>
          </p:cNvSpPr>
          <p:nvPr/>
        </p:nvSpPr>
        <p:spPr bwMode="auto">
          <a:xfrm flipV="1">
            <a:off x="3436938" y="3186113"/>
            <a:ext cx="0" cy="6111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0" name="Picture 29" descr="Category:Network routers - Wikimedia Commons">
            <a:extLst>
              <a:ext uri="{FF2B5EF4-FFF2-40B4-BE49-F238E27FC236}">
                <a16:creationId xmlns:a16="http://schemas.microsoft.com/office/drawing/2014/main" id="{EDBCC857-F732-19B7-1E4E-4F2302974D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3154" y="1230199"/>
            <a:ext cx="1142853" cy="114285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03172E8B-DB8B-6CFE-C423-2CBC97EDB554}"/>
              </a:ext>
            </a:extLst>
          </p:cNvPr>
          <p:cNvPicPr>
            <a:picLocks noChangeAspect="1"/>
          </p:cNvPicPr>
          <p:nvPr/>
        </p:nvPicPr>
        <p:blipFill>
          <a:blip r:embed="rId3"/>
          <a:stretch>
            <a:fillRect/>
          </a:stretch>
        </p:blipFill>
        <p:spPr>
          <a:xfrm>
            <a:off x="3365519" y="573610"/>
            <a:ext cx="2442675" cy="2442675"/>
          </a:xfrm>
          <a:prstGeom prst="rect">
            <a:avLst/>
          </a:prstGeom>
        </p:spPr>
      </p:pic>
      <p:sp>
        <p:nvSpPr>
          <p:cNvPr id="36" name="Line 21">
            <a:extLst>
              <a:ext uri="{FF2B5EF4-FFF2-40B4-BE49-F238E27FC236}">
                <a16:creationId xmlns:a16="http://schemas.microsoft.com/office/drawing/2014/main" id="{BA562E5A-31A3-7BAC-2AE3-B38FCC90A9E7}"/>
              </a:ext>
            </a:extLst>
          </p:cNvPr>
          <p:cNvSpPr>
            <a:spLocks noChangeShapeType="1"/>
          </p:cNvSpPr>
          <p:nvPr/>
        </p:nvSpPr>
        <p:spPr bwMode="auto">
          <a:xfrm flipH="1">
            <a:off x="3425823" y="2422263"/>
            <a:ext cx="822081" cy="7889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060016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D7EBD9-37BF-8FC7-DD6D-809A847ABBC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A3ECCC37-64CC-6B18-36D7-24556B0A0991}"/>
              </a:ext>
            </a:extLst>
          </p:cNvPr>
          <p:cNvSpPr txBox="1">
            <a:spLocks noChangeArrowheads="1"/>
          </p:cNvSpPr>
          <p:nvPr/>
        </p:nvSpPr>
        <p:spPr>
          <a:xfrm>
            <a:off x="0" y="76200"/>
            <a:ext cx="9144000" cy="1143000"/>
          </a:xfrm>
          <a:prstGeom prst="rect">
            <a:avLst/>
          </a:prstGeom>
        </p:spPr>
        <p:txBody>
          <a:bodyP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a:ln>
                  <a:noFill/>
                </a:ln>
                <a:solidFill>
                  <a:srgbClr val="000090"/>
                </a:solidFill>
                <a:effectLst/>
                <a:uLnTx/>
                <a:uFillTx/>
                <a:latin typeface="Calibri"/>
                <a:ea typeface="ＭＳ Ｐゴシック" panose="020B0600070205080204" pitchFamily="34" charset="-128"/>
              </a:rPr>
              <a:t>CIDR Makes Packet Forwarding Harder</a:t>
            </a:r>
          </a:p>
        </p:txBody>
      </p:sp>
      <p:sp>
        <p:nvSpPr>
          <p:cNvPr id="6" name="Text Box 5">
            <a:extLst>
              <a:ext uri="{FF2B5EF4-FFF2-40B4-BE49-F238E27FC236}">
                <a16:creationId xmlns:a16="http://schemas.microsoft.com/office/drawing/2014/main" id="{21CD1DB2-6AF1-38C2-3098-5670D5F53D87}"/>
              </a:ext>
            </a:extLst>
          </p:cNvPr>
          <p:cNvSpPr txBox="1">
            <a:spLocks noChangeArrowheads="1"/>
          </p:cNvSpPr>
          <p:nvPr/>
        </p:nvSpPr>
        <p:spPr bwMode="auto">
          <a:xfrm>
            <a:off x="1844675" y="3303588"/>
            <a:ext cx="158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201.10.0.0/21</a:t>
            </a:r>
          </a:p>
        </p:txBody>
      </p:sp>
      <p:sp>
        <p:nvSpPr>
          <p:cNvPr id="7" name="Text Box 6">
            <a:extLst>
              <a:ext uri="{FF2B5EF4-FFF2-40B4-BE49-F238E27FC236}">
                <a16:creationId xmlns:a16="http://schemas.microsoft.com/office/drawing/2014/main" id="{7DD8D73D-0AB2-0FA1-4486-4819D57B55FA}"/>
              </a:ext>
            </a:extLst>
          </p:cNvPr>
          <p:cNvSpPr txBox="1">
            <a:spLocks noChangeArrowheads="1"/>
          </p:cNvSpPr>
          <p:nvPr/>
        </p:nvSpPr>
        <p:spPr bwMode="auto">
          <a:xfrm>
            <a:off x="769938" y="5657850"/>
            <a:ext cx="14271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201.10.0.0/22</a:t>
            </a:r>
          </a:p>
        </p:txBody>
      </p:sp>
      <p:sp>
        <p:nvSpPr>
          <p:cNvPr id="8" name="Text Box 7">
            <a:extLst>
              <a:ext uri="{FF2B5EF4-FFF2-40B4-BE49-F238E27FC236}">
                <a16:creationId xmlns:a16="http://schemas.microsoft.com/office/drawing/2014/main" id="{1F6B3D18-6A9D-BB6D-4A2A-0EE629FBC00E}"/>
              </a:ext>
            </a:extLst>
          </p:cNvPr>
          <p:cNvSpPr txBox="1">
            <a:spLocks noChangeArrowheads="1"/>
          </p:cNvSpPr>
          <p:nvPr/>
        </p:nvSpPr>
        <p:spPr bwMode="auto">
          <a:xfrm>
            <a:off x="2184400" y="5662613"/>
            <a:ext cx="1427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201.10.4.0/24</a:t>
            </a:r>
          </a:p>
        </p:txBody>
      </p:sp>
      <p:sp>
        <p:nvSpPr>
          <p:cNvPr id="9" name="Text Box 8">
            <a:extLst>
              <a:ext uri="{FF2B5EF4-FFF2-40B4-BE49-F238E27FC236}">
                <a16:creationId xmlns:a16="http://schemas.microsoft.com/office/drawing/2014/main" id="{B98739E6-702B-7D53-BA18-467E938EE34C}"/>
              </a:ext>
            </a:extLst>
          </p:cNvPr>
          <p:cNvSpPr txBox="1">
            <a:spLocks noChangeArrowheads="1"/>
          </p:cNvSpPr>
          <p:nvPr/>
        </p:nvSpPr>
        <p:spPr bwMode="auto">
          <a:xfrm>
            <a:off x="3611563" y="5673725"/>
            <a:ext cx="14271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201.10.5.0/24</a:t>
            </a:r>
          </a:p>
        </p:txBody>
      </p:sp>
      <p:sp>
        <p:nvSpPr>
          <p:cNvPr id="10" name="Text Box 9">
            <a:extLst>
              <a:ext uri="{FF2B5EF4-FFF2-40B4-BE49-F238E27FC236}">
                <a16:creationId xmlns:a16="http://schemas.microsoft.com/office/drawing/2014/main" id="{2FDD4B4E-4187-0FAD-7873-5F0E1E381689}"/>
              </a:ext>
            </a:extLst>
          </p:cNvPr>
          <p:cNvSpPr txBox="1">
            <a:spLocks noChangeArrowheads="1"/>
          </p:cNvSpPr>
          <p:nvPr/>
        </p:nvSpPr>
        <p:spPr bwMode="auto">
          <a:xfrm>
            <a:off x="5026025" y="5649913"/>
            <a:ext cx="158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201.10.6.0/23</a:t>
            </a:r>
          </a:p>
        </p:txBody>
      </p:sp>
      <p:sp>
        <p:nvSpPr>
          <p:cNvPr id="11" name="Oval 10">
            <a:extLst>
              <a:ext uri="{FF2B5EF4-FFF2-40B4-BE49-F238E27FC236}">
                <a16:creationId xmlns:a16="http://schemas.microsoft.com/office/drawing/2014/main" id="{E8479B67-175F-EDFE-C2B3-50E427958B65}"/>
              </a:ext>
            </a:extLst>
          </p:cNvPr>
          <p:cNvSpPr>
            <a:spLocks noChangeArrowheads="1"/>
          </p:cNvSpPr>
          <p:nvPr/>
        </p:nvSpPr>
        <p:spPr bwMode="auto">
          <a:xfrm>
            <a:off x="2359025" y="3795713"/>
            <a:ext cx="2209800" cy="609600"/>
          </a:xfrm>
          <a:prstGeom prst="ellipse">
            <a:avLst/>
          </a:prstGeom>
          <a:solidFill>
            <a:srgbClr val="FF0000"/>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Provider 1</a:t>
            </a:r>
          </a:p>
        </p:txBody>
      </p:sp>
      <p:sp>
        <p:nvSpPr>
          <p:cNvPr id="12" name="Oval 11">
            <a:extLst>
              <a:ext uri="{FF2B5EF4-FFF2-40B4-BE49-F238E27FC236}">
                <a16:creationId xmlns:a16="http://schemas.microsoft.com/office/drawing/2014/main" id="{96579599-8744-7637-1573-7875BAE1EB11}"/>
              </a:ext>
            </a:extLst>
          </p:cNvPr>
          <p:cNvSpPr>
            <a:spLocks noChangeArrowheads="1"/>
          </p:cNvSpPr>
          <p:nvPr/>
        </p:nvSpPr>
        <p:spPr bwMode="auto">
          <a:xfrm>
            <a:off x="2282825" y="5243513"/>
            <a:ext cx="1295400" cy="381000"/>
          </a:xfrm>
          <a:prstGeom prst="ellipse">
            <a:avLst/>
          </a:prstGeom>
          <a:solidFill>
            <a:srgbClr val="3366FF"/>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 name="Oval 12">
            <a:extLst>
              <a:ext uri="{FF2B5EF4-FFF2-40B4-BE49-F238E27FC236}">
                <a16:creationId xmlns:a16="http://schemas.microsoft.com/office/drawing/2014/main" id="{CA645C90-38C4-7286-34B7-968609D34D1C}"/>
              </a:ext>
            </a:extLst>
          </p:cNvPr>
          <p:cNvSpPr>
            <a:spLocks noChangeArrowheads="1"/>
          </p:cNvSpPr>
          <p:nvPr/>
        </p:nvSpPr>
        <p:spPr bwMode="auto">
          <a:xfrm>
            <a:off x="914400" y="5243513"/>
            <a:ext cx="1295400" cy="381000"/>
          </a:xfrm>
          <a:prstGeom prst="ellipse">
            <a:avLst/>
          </a:prstGeom>
          <a:solidFill>
            <a:srgbClr val="3366FF"/>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 name="Oval 13">
            <a:extLst>
              <a:ext uri="{FF2B5EF4-FFF2-40B4-BE49-F238E27FC236}">
                <a16:creationId xmlns:a16="http://schemas.microsoft.com/office/drawing/2014/main" id="{B7DC5D87-1A17-5795-B4B4-1A707049F2C3}"/>
              </a:ext>
            </a:extLst>
          </p:cNvPr>
          <p:cNvSpPr>
            <a:spLocks noChangeArrowheads="1"/>
          </p:cNvSpPr>
          <p:nvPr/>
        </p:nvSpPr>
        <p:spPr bwMode="auto">
          <a:xfrm>
            <a:off x="3654425" y="5243513"/>
            <a:ext cx="1295400" cy="381000"/>
          </a:xfrm>
          <a:prstGeom prst="ellipse">
            <a:avLst/>
          </a:prstGeom>
          <a:solidFill>
            <a:srgbClr val="3366FF"/>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5" name="Oval 14">
            <a:extLst>
              <a:ext uri="{FF2B5EF4-FFF2-40B4-BE49-F238E27FC236}">
                <a16:creationId xmlns:a16="http://schemas.microsoft.com/office/drawing/2014/main" id="{60702847-8FA6-7A8F-CFAD-AD76D3180DE1}"/>
              </a:ext>
            </a:extLst>
          </p:cNvPr>
          <p:cNvSpPr>
            <a:spLocks noChangeArrowheads="1"/>
          </p:cNvSpPr>
          <p:nvPr/>
        </p:nvSpPr>
        <p:spPr bwMode="auto">
          <a:xfrm>
            <a:off x="5026025" y="5243513"/>
            <a:ext cx="1295400" cy="381000"/>
          </a:xfrm>
          <a:prstGeom prst="ellipse">
            <a:avLst/>
          </a:prstGeom>
          <a:solidFill>
            <a:srgbClr val="FFCC00"/>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cxnSp>
        <p:nvCxnSpPr>
          <p:cNvPr id="16" name="AutoShape 15">
            <a:extLst>
              <a:ext uri="{FF2B5EF4-FFF2-40B4-BE49-F238E27FC236}">
                <a16:creationId xmlns:a16="http://schemas.microsoft.com/office/drawing/2014/main" id="{75BDDE1B-44FF-B3B9-5F43-099F15C6C8FB}"/>
              </a:ext>
            </a:extLst>
          </p:cNvPr>
          <p:cNvCxnSpPr>
            <a:cxnSpLocks noChangeShapeType="1"/>
            <a:stCxn id="11" idx="2"/>
            <a:endCxn id="13" idx="0"/>
          </p:cNvCxnSpPr>
          <p:nvPr/>
        </p:nvCxnSpPr>
        <p:spPr bwMode="auto">
          <a:xfrm rot="10800000" flipV="1">
            <a:off x="1562100" y="4100513"/>
            <a:ext cx="796925" cy="1143000"/>
          </a:xfrm>
          <a:prstGeom prst="bentConnector2">
            <a:avLst/>
          </a:prstGeom>
          <a:noFill/>
          <a:ln w="9525">
            <a:solidFill>
              <a:srgbClr val="000000"/>
            </a:solidFill>
            <a:miter lim="800000"/>
            <a:headEnd/>
            <a:tailEnd/>
          </a:ln>
          <a:extLst>
            <a:ext uri="{909E8E84-426E-40DD-AFC4-6F175D3DCCD1}">
              <a14:hiddenFill xmlns:a14="http://schemas.microsoft.com/office/drawing/2010/main">
                <a:noFill/>
              </a14:hiddenFill>
            </a:ext>
          </a:extLst>
        </p:spPr>
      </p:cxnSp>
      <p:cxnSp>
        <p:nvCxnSpPr>
          <p:cNvPr id="17" name="AutoShape 16">
            <a:extLst>
              <a:ext uri="{FF2B5EF4-FFF2-40B4-BE49-F238E27FC236}">
                <a16:creationId xmlns:a16="http://schemas.microsoft.com/office/drawing/2014/main" id="{205C5770-2DE8-A229-BE5D-DFDEA3B35766}"/>
              </a:ext>
            </a:extLst>
          </p:cNvPr>
          <p:cNvCxnSpPr>
            <a:cxnSpLocks noChangeShapeType="1"/>
            <a:stCxn id="11" idx="4"/>
          </p:cNvCxnSpPr>
          <p:nvPr/>
        </p:nvCxnSpPr>
        <p:spPr bwMode="auto">
          <a:xfrm rot="5400000">
            <a:off x="2715419" y="4506119"/>
            <a:ext cx="849312" cy="647700"/>
          </a:xfrm>
          <a:prstGeom prst="bentConnector3">
            <a:avLst>
              <a:gd name="adj1" fmla="val 49907"/>
            </a:avLst>
          </a:prstGeom>
          <a:noFill/>
          <a:ln w="9525">
            <a:solidFill>
              <a:srgbClr val="000000"/>
            </a:solidFill>
            <a:miter lim="800000"/>
            <a:headEnd/>
            <a:tailEnd/>
          </a:ln>
          <a:extLst>
            <a:ext uri="{909E8E84-426E-40DD-AFC4-6F175D3DCCD1}">
              <a14:hiddenFill xmlns:a14="http://schemas.microsoft.com/office/drawing/2010/main">
                <a:noFill/>
              </a14:hiddenFill>
            </a:ext>
          </a:extLst>
        </p:spPr>
      </p:cxnSp>
      <p:cxnSp>
        <p:nvCxnSpPr>
          <p:cNvPr id="18" name="AutoShape 17">
            <a:extLst>
              <a:ext uri="{FF2B5EF4-FFF2-40B4-BE49-F238E27FC236}">
                <a16:creationId xmlns:a16="http://schemas.microsoft.com/office/drawing/2014/main" id="{3850C19C-6A82-1FDD-B0D6-88F1FD8E06DF}"/>
              </a:ext>
            </a:extLst>
          </p:cNvPr>
          <p:cNvCxnSpPr>
            <a:cxnSpLocks noChangeShapeType="1"/>
            <a:stCxn id="11" idx="6"/>
          </p:cNvCxnSpPr>
          <p:nvPr/>
        </p:nvCxnSpPr>
        <p:spPr bwMode="auto">
          <a:xfrm>
            <a:off x="4568825" y="4100513"/>
            <a:ext cx="955675" cy="1143000"/>
          </a:xfrm>
          <a:prstGeom prst="bentConnector2">
            <a:avLst/>
          </a:prstGeom>
          <a:noFill/>
          <a:ln w="25400">
            <a:solidFill>
              <a:srgbClr val="FF3300"/>
            </a:solidFill>
            <a:miter lim="800000"/>
            <a:headEnd/>
            <a:tailEnd/>
          </a:ln>
          <a:extLst>
            <a:ext uri="{909E8E84-426E-40DD-AFC4-6F175D3DCCD1}">
              <a14:hiddenFill xmlns:a14="http://schemas.microsoft.com/office/drawing/2010/main">
                <a:noFill/>
              </a14:hiddenFill>
            </a:ext>
          </a:extLst>
        </p:spPr>
      </p:cxnSp>
      <p:cxnSp>
        <p:nvCxnSpPr>
          <p:cNvPr id="19" name="AutoShape 18">
            <a:extLst>
              <a:ext uri="{FF2B5EF4-FFF2-40B4-BE49-F238E27FC236}">
                <a16:creationId xmlns:a16="http://schemas.microsoft.com/office/drawing/2014/main" id="{0227B586-1853-336B-B942-B74054D3B233}"/>
              </a:ext>
            </a:extLst>
          </p:cNvPr>
          <p:cNvCxnSpPr>
            <a:cxnSpLocks noChangeShapeType="1"/>
          </p:cNvCxnSpPr>
          <p:nvPr/>
        </p:nvCxnSpPr>
        <p:spPr bwMode="auto">
          <a:xfrm rot="16200000" flipH="1">
            <a:off x="3534569" y="4448969"/>
            <a:ext cx="838200" cy="750888"/>
          </a:xfrm>
          <a:prstGeom prst="bentConnector3">
            <a:avLst>
              <a:gd name="adj1" fmla="val 50000"/>
            </a:avLst>
          </a:prstGeom>
          <a:noFill/>
          <a:ln w="9525">
            <a:solidFill>
              <a:srgbClr val="000000"/>
            </a:solidFill>
            <a:miter lim="800000"/>
            <a:headEnd/>
            <a:tailEnd/>
          </a:ln>
          <a:extLst>
            <a:ext uri="{909E8E84-426E-40DD-AFC4-6F175D3DCCD1}">
              <a14:hiddenFill xmlns:a14="http://schemas.microsoft.com/office/drawing/2010/main">
                <a:noFill/>
              </a14:hiddenFill>
            </a:ext>
          </a:extLst>
        </p:spPr>
      </p:cxnSp>
      <p:cxnSp>
        <p:nvCxnSpPr>
          <p:cNvPr id="20" name="AutoShape 19">
            <a:extLst>
              <a:ext uri="{FF2B5EF4-FFF2-40B4-BE49-F238E27FC236}">
                <a16:creationId xmlns:a16="http://schemas.microsoft.com/office/drawing/2014/main" id="{33D71A13-B9DD-89DE-62E0-F67EE9E902DA}"/>
              </a:ext>
            </a:extLst>
          </p:cNvPr>
          <p:cNvCxnSpPr>
            <a:cxnSpLocks noChangeShapeType="1"/>
            <a:endCxn id="15" idx="0"/>
          </p:cNvCxnSpPr>
          <p:nvPr/>
        </p:nvCxnSpPr>
        <p:spPr bwMode="auto">
          <a:xfrm rot="5400000">
            <a:off x="5311775" y="4462463"/>
            <a:ext cx="1143000" cy="419100"/>
          </a:xfrm>
          <a:prstGeom prst="bentConnector3">
            <a:avLst>
              <a:gd name="adj1" fmla="val -1394"/>
            </a:avLst>
          </a:prstGeom>
          <a:noFill/>
          <a:ln w="25400">
            <a:solidFill>
              <a:srgbClr val="00CC00"/>
            </a:solidFill>
            <a:miter lim="800000"/>
            <a:headEnd/>
            <a:tailEnd/>
          </a:ln>
          <a:extLst>
            <a:ext uri="{909E8E84-426E-40DD-AFC4-6F175D3DCCD1}">
              <a14:hiddenFill xmlns:a14="http://schemas.microsoft.com/office/drawing/2010/main">
                <a:noFill/>
              </a14:hiddenFill>
            </a:ext>
          </a:extLst>
        </p:spPr>
      </p:cxnSp>
      <p:sp>
        <p:nvSpPr>
          <p:cNvPr id="21" name="Line 20">
            <a:extLst>
              <a:ext uri="{FF2B5EF4-FFF2-40B4-BE49-F238E27FC236}">
                <a16:creationId xmlns:a16="http://schemas.microsoft.com/office/drawing/2014/main" id="{196D0761-3AC0-F921-AE9C-81E60988548A}"/>
              </a:ext>
            </a:extLst>
          </p:cNvPr>
          <p:cNvSpPr>
            <a:spLocks noChangeShapeType="1"/>
          </p:cNvSpPr>
          <p:nvPr/>
        </p:nvSpPr>
        <p:spPr bwMode="auto">
          <a:xfrm flipV="1">
            <a:off x="3436938" y="3186113"/>
            <a:ext cx="0" cy="6111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Line 21">
            <a:extLst>
              <a:ext uri="{FF2B5EF4-FFF2-40B4-BE49-F238E27FC236}">
                <a16:creationId xmlns:a16="http://schemas.microsoft.com/office/drawing/2014/main" id="{833CAC4E-BB5F-48F4-8D9D-98410FA80191}"/>
              </a:ext>
            </a:extLst>
          </p:cNvPr>
          <p:cNvSpPr>
            <a:spLocks noChangeShapeType="1"/>
          </p:cNvSpPr>
          <p:nvPr/>
        </p:nvSpPr>
        <p:spPr bwMode="auto">
          <a:xfrm flipV="1">
            <a:off x="7159625" y="3186113"/>
            <a:ext cx="0" cy="6111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val 22">
            <a:extLst>
              <a:ext uri="{FF2B5EF4-FFF2-40B4-BE49-F238E27FC236}">
                <a16:creationId xmlns:a16="http://schemas.microsoft.com/office/drawing/2014/main" id="{B244B621-2386-80A9-7231-A17B72434699}"/>
              </a:ext>
            </a:extLst>
          </p:cNvPr>
          <p:cNvSpPr>
            <a:spLocks noChangeArrowheads="1"/>
          </p:cNvSpPr>
          <p:nvPr/>
        </p:nvSpPr>
        <p:spPr bwMode="auto">
          <a:xfrm>
            <a:off x="6092825" y="3795713"/>
            <a:ext cx="2209800" cy="609600"/>
          </a:xfrm>
          <a:prstGeom prst="ellipse">
            <a:avLst/>
          </a:prstGeom>
          <a:solidFill>
            <a:srgbClr val="00CC00"/>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Provider 2</a:t>
            </a:r>
          </a:p>
        </p:txBody>
      </p:sp>
      <p:grpSp>
        <p:nvGrpSpPr>
          <p:cNvPr id="26" name="Group 25">
            <a:extLst>
              <a:ext uri="{FF2B5EF4-FFF2-40B4-BE49-F238E27FC236}">
                <a16:creationId xmlns:a16="http://schemas.microsoft.com/office/drawing/2014/main" id="{5DE8E3EC-8722-557C-98A1-855EEAD9C3D4}"/>
              </a:ext>
            </a:extLst>
          </p:cNvPr>
          <p:cNvGrpSpPr/>
          <p:nvPr/>
        </p:nvGrpSpPr>
        <p:grpSpPr>
          <a:xfrm>
            <a:off x="5764191" y="4801867"/>
            <a:ext cx="3183038" cy="613764"/>
            <a:chOff x="5822066" y="4755567"/>
            <a:chExt cx="3183038" cy="613764"/>
          </a:xfrm>
        </p:grpSpPr>
        <p:sp>
          <p:nvSpPr>
            <p:cNvPr id="24" name="TextBox 23">
              <a:extLst>
                <a:ext uri="{FF2B5EF4-FFF2-40B4-BE49-F238E27FC236}">
                  <a16:creationId xmlns:a16="http://schemas.microsoft.com/office/drawing/2014/main" id="{36C4885D-7A48-DA2E-1D14-C1C2726BE01B}"/>
                </a:ext>
              </a:extLst>
            </p:cNvPr>
            <p:cNvSpPr txBox="1"/>
            <p:nvPr/>
          </p:nvSpPr>
          <p:spPr>
            <a:xfrm>
              <a:off x="6829063" y="4907666"/>
              <a:ext cx="217604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Multi-homing</a:t>
              </a:r>
            </a:p>
          </p:txBody>
        </p:sp>
        <p:sp>
          <p:nvSpPr>
            <p:cNvPr id="25" name="Freeform 24">
              <a:extLst>
                <a:ext uri="{FF2B5EF4-FFF2-40B4-BE49-F238E27FC236}">
                  <a16:creationId xmlns:a16="http://schemas.microsoft.com/office/drawing/2014/main" id="{2F04F48A-DF0B-40B8-A829-EB33737A632D}"/>
                </a:ext>
              </a:extLst>
            </p:cNvPr>
            <p:cNvSpPr/>
            <p:nvPr/>
          </p:nvSpPr>
          <p:spPr>
            <a:xfrm>
              <a:off x="5822066" y="4755567"/>
              <a:ext cx="1307939" cy="337294"/>
            </a:xfrm>
            <a:custGeom>
              <a:avLst/>
              <a:gdLst>
                <a:gd name="connsiteX0" fmla="*/ 1307939 w 1307939"/>
                <a:gd name="connsiteY0" fmla="*/ 233122 h 337294"/>
                <a:gd name="connsiteX1" fmla="*/ 740780 w 1307939"/>
                <a:gd name="connsiteY1" fmla="*/ 1628 h 337294"/>
                <a:gd name="connsiteX2" fmla="*/ 0 w 1307939"/>
                <a:gd name="connsiteY2" fmla="*/ 337294 h 337294"/>
              </a:gdLst>
              <a:ahLst/>
              <a:cxnLst>
                <a:cxn ang="0">
                  <a:pos x="connsiteX0" y="connsiteY0"/>
                </a:cxn>
                <a:cxn ang="0">
                  <a:pos x="connsiteX1" y="connsiteY1"/>
                </a:cxn>
                <a:cxn ang="0">
                  <a:pos x="connsiteX2" y="connsiteY2"/>
                </a:cxn>
              </a:cxnLst>
              <a:rect l="l" t="t" r="r" b="b"/>
              <a:pathLst>
                <a:path w="1307939" h="337294">
                  <a:moveTo>
                    <a:pt x="1307939" y="233122"/>
                  </a:moveTo>
                  <a:cubicBezTo>
                    <a:pt x="1133354" y="108694"/>
                    <a:pt x="958770" y="-15734"/>
                    <a:pt x="740780" y="1628"/>
                  </a:cubicBezTo>
                  <a:cubicBezTo>
                    <a:pt x="522790" y="18990"/>
                    <a:pt x="261395" y="178142"/>
                    <a:pt x="0" y="337294"/>
                  </a:cubicBezTo>
                </a:path>
              </a:pathLst>
            </a:custGeom>
            <a:noFill/>
            <a:ln w="28575">
              <a:solidFill>
                <a:schemeClr val="tx1"/>
              </a:solidFill>
              <a:tailEnd type="arrow"/>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30" name="Picture 29" descr="Category:Network routers - Wikimedia Commons">
            <a:extLst>
              <a:ext uri="{FF2B5EF4-FFF2-40B4-BE49-F238E27FC236}">
                <a16:creationId xmlns:a16="http://schemas.microsoft.com/office/drawing/2014/main" id="{EDBCC857-F732-19B7-1E4E-4F2302974D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3154" y="1230199"/>
            <a:ext cx="1142853" cy="114285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03172E8B-DB8B-6CFE-C423-2CBC97EDB554}"/>
              </a:ext>
            </a:extLst>
          </p:cNvPr>
          <p:cNvPicPr>
            <a:picLocks noChangeAspect="1"/>
          </p:cNvPicPr>
          <p:nvPr/>
        </p:nvPicPr>
        <p:blipFill>
          <a:blip r:embed="rId3"/>
          <a:stretch>
            <a:fillRect/>
          </a:stretch>
        </p:blipFill>
        <p:spPr>
          <a:xfrm>
            <a:off x="3365519" y="573610"/>
            <a:ext cx="2442675" cy="2442675"/>
          </a:xfrm>
          <a:prstGeom prst="rect">
            <a:avLst/>
          </a:prstGeom>
        </p:spPr>
      </p:pic>
      <p:sp>
        <p:nvSpPr>
          <p:cNvPr id="35" name="Line 21">
            <a:extLst>
              <a:ext uri="{FF2B5EF4-FFF2-40B4-BE49-F238E27FC236}">
                <a16:creationId xmlns:a16="http://schemas.microsoft.com/office/drawing/2014/main" id="{4B422C49-F616-D329-CA02-DEDA17FFD05B}"/>
              </a:ext>
            </a:extLst>
          </p:cNvPr>
          <p:cNvSpPr>
            <a:spLocks noChangeShapeType="1"/>
          </p:cNvSpPr>
          <p:nvPr/>
        </p:nvSpPr>
        <p:spPr bwMode="auto">
          <a:xfrm flipH="1" flipV="1">
            <a:off x="5228581" y="2405097"/>
            <a:ext cx="1931033" cy="78810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Line 21">
            <a:extLst>
              <a:ext uri="{FF2B5EF4-FFF2-40B4-BE49-F238E27FC236}">
                <a16:creationId xmlns:a16="http://schemas.microsoft.com/office/drawing/2014/main" id="{BA562E5A-31A3-7BAC-2AE3-B38FCC90A9E7}"/>
              </a:ext>
            </a:extLst>
          </p:cNvPr>
          <p:cNvSpPr>
            <a:spLocks noChangeShapeType="1"/>
          </p:cNvSpPr>
          <p:nvPr/>
        </p:nvSpPr>
        <p:spPr bwMode="auto">
          <a:xfrm flipH="1">
            <a:off x="3425823" y="2422263"/>
            <a:ext cx="822081" cy="7889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4299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D7EBD9-37BF-8FC7-DD6D-809A847ABBC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A3ECCC37-64CC-6B18-36D7-24556B0A0991}"/>
              </a:ext>
            </a:extLst>
          </p:cNvPr>
          <p:cNvSpPr txBox="1">
            <a:spLocks noChangeArrowheads="1"/>
          </p:cNvSpPr>
          <p:nvPr/>
        </p:nvSpPr>
        <p:spPr>
          <a:xfrm>
            <a:off x="0" y="76200"/>
            <a:ext cx="9144000" cy="1143000"/>
          </a:xfrm>
          <a:prstGeom prst="rect">
            <a:avLst/>
          </a:prstGeom>
        </p:spPr>
        <p:txBody>
          <a:bodyP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a:ln>
                  <a:noFill/>
                </a:ln>
                <a:solidFill>
                  <a:srgbClr val="000090"/>
                </a:solidFill>
                <a:effectLst/>
                <a:uLnTx/>
                <a:uFillTx/>
                <a:latin typeface="Calibri"/>
                <a:ea typeface="ＭＳ Ｐゴシック" panose="020B0600070205080204" pitchFamily="34" charset="-128"/>
              </a:rPr>
              <a:t>CIDR Makes Packet Forwarding Harder</a:t>
            </a:r>
          </a:p>
        </p:txBody>
      </p:sp>
      <p:sp>
        <p:nvSpPr>
          <p:cNvPr id="6" name="Text Box 5">
            <a:extLst>
              <a:ext uri="{FF2B5EF4-FFF2-40B4-BE49-F238E27FC236}">
                <a16:creationId xmlns:a16="http://schemas.microsoft.com/office/drawing/2014/main" id="{21CD1DB2-6AF1-38C2-3098-5670D5F53D87}"/>
              </a:ext>
            </a:extLst>
          </p:cNvPr>
          <p:cNvSpPr txBox="1">
            <a:spLocks noChangeArrowheads="1"/>
          </p:cNvSpPr>
          <p:nvPr/>
        </p:nvSpPr>
        <p:spPr bwMode="auto">
          <a:xfrm>
            <a:off x="1844675" y="3303588"/>
            <a:ext cx="158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201.10.0.0/21</a:t>
            </a:r>
          </a:p>
        </p:txBody>
      </p:sp>
      <p:sp>
        <p:nvSpPr>
          <p:cNvPr id="7" name="Text Box 6">
            <a:extLst>
              <a:ext uri="{FF2B5EF4-FFF2-40B4-BE49-F238E27FC236}">
                <a16:creationId xmlns:a16="http://schemas.microsoft.com/office/drawing/2014/main" id="{7DD8D73D-0AB2-0FA1-4486-4819D57B55FA}"/>
              </a:ext>
            </a:extLst>
          </p:cNvPr>
          <p:cNvSpPr txBox="1">
            <a:spLocks noChangeArrowheads="1"/>
          </p:cNvSpPr>
          <p:nvPr/>
        </p:nvSpPr>
        <p:spPr bwMode="auto">
          <a:xfrm>
            <a:off x="769938" y="5657850"/>
            <a:ext cx="14271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201.10.0.0/22</a:t>
            </a:r>
          </a:p>
        </p:txBody>
      </p:sp>
      <p:sp>
        <p:nvSpPr>
          <p:cNvPr id="8" name="Text Box 7">
            <a:extLst>
              <a:ext uri="{FF2B5EF4-FFF2-40B4-BE49-F238E27FC236}">
                <a16:creationId xmlns:a16="http://schemas.microsoft.com/office/drawing/2014/main" id="{1F6B3D18-6A9D-BB6D-4A2A-0EE629FBC00E}"/>
              </a:ext>
            </a:extLst>
          </p:cNvPr>
          <p:cNvSpPr txBox="1">
            <a:spLocks noChangeArrowheads="1"/>
          </p:cNvSpPr>
          <p:nvPr/>
        </p:nvSpPr>
        <p:spPr bwMode="auto">
          <a:xfrm>
            <a:off x="2184400" y="5662613"/>
            <a:ext cx="1427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201.10.4.0/24</a:t>
            </a:r>
          </a:p>
        </p:txBody>
      </p:sp>
      <p:sp>
        <p:nvSpPr>
          <p:cNvPr id="9" name="Text Box 8">
            <a:extLst>
              <a:ext uri="{FF2B5EF4-FFF2-40B4-BE49-F238E27FC236}">
                <a16:creationId xmlns:a16="http://schemas.microsoft.com/office/drawing/2014/main" id="{B98739E6-702B-7D53-BA18-467E938EE34C}"/>
              </a:ext>
            </a:extLst>
          </p:cNvPr>
          <p:cNvSpPr txBox="1">
            <a:spLocks noChangeArrowheads="1"/>
          </p:cNvSpPr>
          <p:nvPr/>
        </p:nvSpPr>
        <p:spPr bwMode="auto">
          <a:xfrm>
            <a:off x="3611563" y="5673725"/>
            <a:ext cx="14271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201.10.5.0/24</a:t>
            </a:r>
          </a:p>
        </p:txBody>
      </p:sp>
      <p:sp>
        <p:nvSpPr>
          <p:cNvPr id="10" name="Text Box 9">
            <a:extLst>
              <a:ext uri="{FF2B5EF4-FFF2-40B4-BE49-F238E27FC236}">
                <a16:creationId xmlns:a16="http://schemas.microsoft.com/office/drawing/2014/main" id="{2FDD4B4E-4187-0FAD-7873-5F0E1E381689}"/>
              </a:ext>
            </a:extLst>
          </p:cNvPr>
          <p:cNvSpPr txBox="1">
            <a:spLocks noChangeArrowheads="1"/>
          </p:cNvSpPr>
          <p:nvPr/>
        </p:nvSpPr>
        <p:spPr bwMode="auto">
          <a:xfrm>
            <a:off x="5026025" y="5649913"/>
            <a:ext cx="158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201.10.6.0/23</a:t>
            </a:r>
          </a:p>
        </p:txBody>
      </p:sp>
      <p:sp>
        <p:nvSpPr>
          <p:cNvPr id="11" name="Oval 10">
            <a:extLst>
              <a:ext uri="{FF2B5EF4-FFF2-40B4-BE49-F238E27FC236}">
                <a16:creationId xmlns:a16="http://schemas.microsoft.com/office/drawing/2014/main" id="{E8479B67-175F-EDFE-C2B3-50E427958B65}"/>
              </a:ext>
            </a:extLst>
          </p:cNvPr>
          <p:cNvSpPr>
            <a:spLocks noChangeArrowheads="1"/>
          </p:cNvSpPr>
          <p:nvPr/>
        </p:nvSpPr>
        <p:spPr bwMode="auto">
          <a:xfrm>
            <a:off x="2359025" y="3795713"/>
            <a:ext cx="2209800" cy="609600"/>
          </a:xfrm>
          <a:prstGeom prst="ellipse">
            <a:avLst/>
          </a:prstGeom>
          <a:solidFill>
            <a:srgbClr val="FF0000"/>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Provider 1</a:t>
            </a:r>
          </a:p>
        </p:txBody>
      </p:sp>
      <p:sp>
        <p:nvSpPr>
          <p:cNvPr id="12" name="Oval 11">
            <a:extLst>
              <a:ext uri="{FF2B5EF4-FFF2-40B4-BE49-F238E27FC236}">
                <a16:creationId xmlns:a16="http://schemas.microsoft.com/office/drawing/2014/main" id="{96579599-8744-7637-1573-7875BAE1EB11}"/>
              </a:ext>
            </a:extLst>
          </p:cNvPr>
          <p:cNvSpPr>
            <a:spLocks noChangeArrowheads="1"/>
          </p:cNvSpPr>
          <p:nvPr/>
        </p:nvSpPr>
        <p:spPr bwMode="auto">
          <a:xfrm>
            <a:off x="2282825" y="5243513"/>
            <a:ext cx="1295400" cy="381000"/>
          </a:xfrm>
          <a:prstGeom prst="ellipse">
            <a:avLst/>
          </a:prstGeom>
          <a:solidFill>
            <a:srgbClr val="3366FF"/>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 name="Oval 12">
            <a:extLst>
              <a:ext uri="{FF2B5EF4-FFF2-40B4-BE49-F238E27FC236}">
                <a16:creationId xmlns:a16="http://schemas.microsoft.com/office/drawing/2014/main" id="{CA645C90-38C4-7286-34B7-968609D34D1C}"/>
              </a:ext>
            </a:extLst>
          </p:cNvPr>
          <p:cNvSpPr>
            <a:spLocks noChangeArrowheads="1"/>
          </p:cNvSpPr>
          <p:nvPr/>
        </p:nvSpPr>
        <p:spPr bwMode="auto">
          <a:xfrm>
            <a:off x="914400" y="5243513"/>
            <a:ext cx="1295400" cy="381000"/>
          </a:xfrm>
          <a:prstGeom prst="ellipse">
            <a:avLst/>
          </a:prstGeom>
          <a:solidFill>
            <a:srgbClr val="3366FF"/>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 name="Oval 13">
            <a:extLst>
              <a:ext uri="{FF2B5EF4-FFF2-40B4-BE49-F238E27FC236}">
                <a16:creationId xmlns:a16="http://schemas.microsoft.com/office/drawing/2014/main" id="{B7DC5D87-1A17-5795-B4B4-1A707049F2C3}"/>
              </a:ext>
            </a:extLst>
          </p:cNvPr>
          <p:cNvSpPr>
            <a:spLocks noChangeArrowheads="1"/>
          </p:cNvSpPr>
          <p:nvPr/>
        </p:nvSpPr>
        <p:spPr bwMode="auto">
          <a:xfrm>
            <a:off x="3654425" y="5243513"/>
            <a:ext cx="1295400" cy="381000"/>
          </a:xfrm>
          <a:prstGeom prst="ellipse">
            <a:avLst/>
          </a:prstGeom>
          <a:solidFill>
            <a:srgbClr val="3366FF"/>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5" name="Oval 14">
            <a:extLst>
              <a:ext uri="{FF2B5EF4-FFF2-40B4-BE49-F238E27FC236}">
                <a16:creationId xmlns:a16="http://schemas.microsoft.com/office/drawing/2014/main" id="{60702847-8FA6-7A8F-CFAD-AD76D3180DE1}"/>
              </a:ext>
            </a:extLst>
          </p:cNvPr>
          <p:cNvSpPr>
            <a:spLocks noChangeArrowheads="1"/>
          </p:cNvSpPr>
          <p:nvPr/>
        </p:nvSpPr>
        <p:spPr bwMode="auto">
          <a:xfrm>
            <a:off x="5026025" y="5243513"/>
            <a:ext cx="1295400" cy="381000"/>
          </a:xfrm>
          <a:prstGeom prst="ellipse">
            <a:avLst/>
          </a:prstGeom>
          <a:solidFill>
            <a:srgbClr val="FFCC00"/>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cxnSp>
        <p:nvCxnSpPr>
          <p:cNvPr id="16" name="AutoShape 15">
            <a:extLst>
              <a:ext uri="{FF2B5EF4-FFF2-40B4-BE49-F238E27FC236}">
                <a16:creationId xmlns:a16="http://schemas.microsoft.com/office/drawing/2014/main" id="{75BDDE1B-44FF-B3B9-5F43-099F15C6C8FB}"/>
              </a:ext>
            </a:extLst>
          </p:cNvPr>
          <p:cNvCxnSpPr>
            <a:cxnSpLocks noChangeShapeType="1"/>
            <a:stCxn id="11" idx="2"/>
            <a:endCxn id="13" idx="0"/>
          </p:cNvCxnSpPr>
          <p:nvPr/>
        </p:nvCxnSpPr>
        <p:spPr bwMode="auto">
          <a:xfrm rot="10800000" flipV="1">
            <a:off x="1562100" y="4100513"/>
            <a:ext cx="796925" cy="1143000"/>
          </a:xfrm>
          <a:prstGeom prst="bentConnector2">
            <a:avLst/>
          </a:prstGeom>
          <a:noFill/>
          <a:ln w="9525">
            <a:solidFill>
              <a:srgbClr val="000000"/>
            </a:solidFill>
            <a:miter lim="800000"/>
            <a:headEnd/>
            <a:tailEnd/>
          </a:ln>
          <a:extLst>
            <a:ext uri="{909E8E84-426E-40DD-AFC4-6F175D3DCCD1}">
              <a14:hiddenFill xmlns:a14="http://schemas.microsoft.com/office/drawing/2010/main">
                <a:noFill/>
              </a14:hiddenFill>
            </a:ext>
          </a:extLst>
        </p:spPr>
      </p:cxnSp>
      <p:cxnSp>
        <p:nvCxnSpPr>
          <p:cNvPr id="17" name="AutoShape 16">
            <a:extLst>
              <a:ext uri="{FF2B5EF4-FFF2-40B4-BE49-F238E27FC236}">
                <a16:creationId xmlns:a16="http://schemas.microsoft.com/office/drawing/2014/main" id="{205C5770-2DE8-A229-BE5D-DFDEA3B35766}"/>
              </a:ext>
            </a:extLst>
          </p:cNvPr>
          <p:cNvCxnSpPr>
            <a:cxnSpLocks noChangeShapeType="1"/>
            <a:stCxn id="11" idx="4"/>
          </p:cNvCxnSpPr>
          <p:nvPr/>
        </p:nvCxnSpPr>
        <p:spPr bwMode="auto">
          <a:xfrm rot="5400000">
            <a:off x="2715419" y="4506119"/>
            <a:ext cx="849312" cy="647700"/>
          </a:xfrm>
          <a:prstGeom prst="bentConnector3">
            <a:avLst>
              <a:gd name="adj1" fmla="val 49907"/>
            </a:avLst>
          </a:prstGeom>
          <a:noFill/>
          <a:ln w="9525">
            <a:solidFill>
              <a:srgbClr val="000000"/>
            </a:solidFill>
            <a:miter lim="800000"/>
            <a:headEnd/>
            <a:tailEnd/>
          </a:ln>
          <a:extLst>
            <a:ext uri="{909E8E84-426E-40DD-AFC4-6F175D3DCCD1}">
              <a14:hiddenFill xmlns:a14="http://schemas.microsoft.com/office/drawing/2010/main">
                <a:noFill/>
              </a14:hiddenFill>
            </a:ext>
          </a:extLst>
        </p:spPr>
      </p:cxnSp>
      <p:cxnSp>
        <p:nvCxnSpPr>
          <p:cNvPr id="18" name="AutoShape 17">
            <a:extLst>
              <a:ext uri="{FF2B5EF4-FFF2-40B4-BE49-F238E27FC236}">
                <a16:creationId xmlns:a16="http://schemas.microsoft.com/office/drawing/2014/main" id="{3850C19C-6A82-1FDD-B0D6-88F1FD8E06DF}"/>
              </a:ext>
            </a:extLst>
          </p:cNvPr>
          <p:cNvCxnSpPr>
            <a:cxnSpLocks noChangeShapeType="1"/>
            <a:stCxn id="11" idx="6"/>
          </p:cNvCxnSpPr>
          <p:nvPr/>
        </p:nvCxnSpPr>
        <p:spPr bwMode="auto">
          <a:xfrm>
            <a:off x="4568825" y="4100513"/>
            <a:ext cx="955675" cy="1143000"/>
          </a:xfrm>
          <a:prstGeom prst="bentConnector2">
            <a:avLst/>
          </a:prstGeom>
          <a:noFill/>
          <a:ln w="25400">
            <a:solidFill>
              <a:srgbClr val="FF3300"/>
            </a:solidFill>
            <a:miter lim="800000"/>
            <a:headEnd/>
            <a:tailEnd/>
          </a:ln>
          <a:extLst>
            <a:ext uri="{909E8E84-426E-40DD-AFC4-6F175D3DCCD1}">
              <a14:hiddenFill xmlns:a14="http://schemas.microsoft.com/office/drawing/2010/main">
                <a:noFill/>
              </a14:hiddenFill>
            </a:ext>
          </a:extLst>
        </p:spPr>
      </p:cxnSp>
      <p:cxnSp>
        <p:nvCxnSpPr>
          <p:cNvPr id="19" name="AutoShape 18">
            <a:extLst>
              <a:ext uri="{FF2B5EF4-FFF2-40B4-BE49-F238E27FC236}">
                <a16:creationId xmlns:a16="http://schemas.microsoft.com/office/drawing/2014/main" id="{0227B586-1853-336B-B942-B74054D3B233}"/>
              </a:ext>
            </a:extLst>
          </p:cNvPr>
          <p:cNvCxnSpPr>
            <a:cxnSpLocks noChangeShapeType="1"/>
          </p:cNvCxnSpPr>
          <p:nvPr/>
        </p:nvCxnSpPr>
        <p:spPr bwMode="auto">
          <a:xfrm rot="16200000" flipH="1">
            <a:off x="3534569" y="4448969"/>
            <a:ext cx="838200" cy="750888"/>
          </a:xfrm>
          <a:prstGeom prst="bentConnector3">
            <a:avLst>
              <a:gd name="adj1" fmla="val 50000"/>
            </a:avLst>
          </a:prstGeom>
          <a:noFill/>
          <a:ln w="9525">
            <a:solidFill>
              <a:srgbClr val="000000"/>
            </a:solidFill>
            <a:miter lim="800000"/>
            <a:headEnd/>
            <a:tailEnd/>
          </a:ln>
          <a:extLst>
            <a:ext uri="{909E8E84-426E-40DD-AFC4-6F175D3DCCD1}">
              <a14:hiddenFill xmlns:a14="http://schemas.microsoft.com/office/drawing/2010/main">
                <a:noFill/>
              </a14:hiddenFill>
            </a:ext>
          </a:extLst>
        </p:spPr>
      </p:cxnSp>
      <p:cxnSp>
        <p:nvCxnSpPr>
          <p:cNvPr id="20" name="AutoShape 19">
            <a:extLst>
              <a:ext uri="{FF2B5EF4-FFF2-40B4-BE49-F238E27FC236}">
                <a16:creationId xmlns:a16="http://schemas.microsoft.com/office/drawing/2014/main" id="{33D71A13-B9DD-89DE-62E0-F67EE9E902DA}"/>
              </a:ext>
            </a:extLst>
          </p:cNvPr>
          <p:cNvCxnSpPr>
            <a:cxnSpLocks noChangeShapeType="1"/>
            <a:endCxn id="15" idx="0"/>
          </p:cNvCxnSpPr>
          <p:nvPr/>
        </p:nvCxnSpPr>
        <p:spPr bwMode="auto">
          <a:xfrm rot="5400000">
            <a:off x="5311775" y="4462463"/>
            <a:ext cx="1143000" cy="419100"/>
          </a:xfrm>
          <a:prstGeom prst="bentConnector3">
            <a:avLst>
              <a:gd name="adj1" fmla="val -1394"/>
            </a:avLst>
          </a:prstGeom>
          <a:noFill/>
          <a:ln w="25400">
            <a:solidFill>
              <a:srgbClr val="00CC00"/>
            </a:solidFill>
            <a:miter lim="800000"/>
            <a:headEnd/>
            <a:tailEnd/>
          </a:ln>
          <a:extLst>
            <a:ext uri="{909E8E84-426E-40DD-AFC4-6F175D3DCCD1}">
              <a14:hiddenFill xmlns:a14="http://schemas.microsoft.com/office/drawing/2010/main">
                <a:noFill/>
              </a14:hiddenFill>
            </a:ext>
          </a:extLst>
        </p:spPr>
      </p:cxnSp>
      <p:sp>
        <p:nvSpPr>
          <p:cNvPr id="21" name="Line 20">
            <a:extLst>
              <a:ext uri="{FF2B5EF4-FFF2-40B4-BE49-F238E27FC236}">
                <a16:creationId xmlns:a16="http://schemas.microsoft.com/office/drawing/2014/main" id="{196D0761-3AC0-F921-AE9C-81E60988548A}"/>
              </a:ext>
            </a:extLst>
          </p:cNvPr>
          <p:cNvSpPr>
            <a:spLocks noChangeShapeType="1"/>
          </p:cNvSpPr>
          <p:nvPr/>
        </p:nvSpPr>
        <p:spPr bwMode="auto">
          <a:xfrm flipV="1">
            <a:off x="3436938" y="3186113"/>
            <a:ext cx="0" cy="6111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Line 21">
            <a:extLst>
              <a:ext uri="{FF2B5EF4-FFF2-40B4-BE49-F238E27FC236}">
                <a16:creationId xmlns:a16="http://schemas.microsoft.com/office/drawing/2014/main" id="{833CAC4E-BB5F-48F4-8D9D-98410FA80191}"/>
              </a:ext>
            </a:extLst>
          </p:cNvPr>
          <p:cNvSpPr>
            <a:spLocks noChangeShapeType="1"/>
          </p:cNvSpPr>
          <p:nvPr/>
        </p:nvSpPr>
        <p:spPr bwMode="auto">
          <a:xfrm flipV="1">
            <a:off x="7159625" y="3186113"/>
            <a:ext cx="0" cy="6111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val 22">
            <a:extLst>
              <a:ext uri="{FF2B5EF4-FFF2-40B4-BE49-F238E27FC236}">
                <a16:creationId xmlns:a16="http://schemas.microsoft.com/office/drawing/2014/main" id="{B244B621-2386-80A9-7231-A17B72434699}"/>
              </a:ext>
            </a:extLst>
          </p:cNvPr>
          <p:cNvSpPr>
            <a:spLocks noChangeArrowheads="1"/>
          </p:cNvSpPr>
          <p:nvPr/>
        </p:nvSpPr>
        <p:spPr bwMode="auto">
          <a:xfrm>
            <a:off x="6092825" y="3795713"/>
            <a:ext cx="2209800" cy="609600"/>
          </a:xfrm>
          <a:prstGeom prst="ellipse">
            <a:avLst/>
          </a:prstGeom>
          <a:solidFill>
            <a:srgbClr val="00CC00"/>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Provider 2</a:t>
            </a:r>
          </a:p>
        </p:txBody>
      </p:sp>
      <p:grpSp>
        <p:nvGrpSpPr>
          <p:cNvPr id="26" name="Group 25">
            <a:extLst>
              <a:ext uri="{FF2B5EF4-FFF2-40B4-BE49-F238E27FC236}">
                <a16:creationId xmlns:a16="http://schemas.microsoft.com/office/drawing/2014/main" id="{5DE8E3EC-8722-557C-98A1-855EEAD9C3D4}"/>
              </a:ext>
            </a:extLst>
          </p:cNvPr>
          <p:cNvGrpSpPr/>
          <p:nvPr/>
        </p:nvGrpSpPr>
        <p:grpSpPr>
          <a:xfrm>
            <a:off x="5764191" y="4801867"/>
            <a:ext cx="3183038" cy="613764"/>
            <a:chOff x="5822066" y="4755567"/>
            <a:chExt cx="3183038" cy="613764"/>
          </a:xfrm>
        </p:grpSpPr>
        <p:sp>
          <p:nvSpPr>
            <p:cNvPr id="24" name="TextBox 23">
              <a:extLst>
                <a:ext uri="{FF2B5EF4-FFF2-40B4-BE49-F238E27FC236}">
                  <a16:creationId xmlns:a16="http://schemas.microsoft.com/office/drawing/2014/main" id="{36C4885D-7A48-DA2E-1D14-C1C2726BE01B}"/>
                </a:ext>
              </a:extLst>
            </p:cNvPr>
            <p:cNvSpPr txBox="1"/>
            <p:nvPr/>
          </p:nvSpPr>
          <p:spPr>
            <a:xfrm>
              <a:off x="6829063" y="4907666"/>
              <a:ext cx="217604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Multi-homing</a:t>
              </a:r>
            </a:p>
          </p:txBody>
        </p:sp>
        <p:sp>
          <p:nvSpPr>
            <p:cNvPr id="25" name="Freeform 24">
              <a:extLst>
                <a:ext uri="{FF2B5EF4-FFF2-40B4-BE49-F238E27FC236}">
                  <a16:creationId xmlns:a16="http://schemas.microsoft.com/office/drawing/2014/main" id="{2F04F48A-DF0B-40B8-A829-EB33737A632D}"/>
                </a:ext>
              </a:extLst>
            </p:cNvPr>
            <p:cNvSpPr/>
            <p:nvPr/>
          </p:nvSpPr>
          <p:spPr>
            <a:xfrm>
              <a:off x="5822066" y="4755567"/>
              <a:ext cx="1307939" cy="337294"/>
            </a:xfrm>
            <a:custGeom>
              <a:avLst/>
              <a:gdLst>
                <a:gd name="connsiteX0" fmla="*/ 1307939 w 1307939"/>
                <a:gd name="connsiteY0" fmla="*/ 233122 h 337294"/>
                <a:gd name="connsiteX1" fmla="*/ 740780 w 1307939"/>
                <a:gd name="connsiteY1" fmla="*/ 1628 h 337294"/>
                <a:gd name="connsiteX2" fmla="*/ 0 w 1307939"/>
                <a:gd name="connsiteY2" fmla="*/ 337294 h 337294"/>
              </a:gdLst>
              <a:ahLst/>
              <a:cxnLst>
                <a:cxn ang="0">
                  <a:pos x="connsiteX0" y="connsiteY0"/>
                </a:cxn>
                <a:cxn ang="0">
                  <a:pos x="connsiteX1" y="connsiteY1"/>
                </a:cxn>
                <a:cxn ang="0">
                  <a:pos x="connsiteX2" y="connsiteY2"/>
                </a:cxn>
              </a:cxnLst>
              <a:rect l="l" t="t" r="r" b="b"/>
              <a:pathLst>
                <a:path w="1307939" h="337294">
                  <a:moveTo>
                    <a:pt x="1307939" y="233122"/>
                  </a:moveTo>
                  <a:cubicBezTo>
                    <a:pt x="1133354" y="108694"/>
                    <a:pt x="958770" y="-15734"/>
                    <a:pt x="740780" y="1628"/>
                  </a:cubicBezTo>
                  <a:cubicBezTo>
                    <a:pt x="522790" y="18990"/>
                    <a:pt x="261395" y="178142"/>
                    <a:pt x="0" y="337294"/>
                  </a:cubicBezTo>
                </a:path>
              </a:pathLst>
            </a:custGeom>
            <a:noFill/>
            <a:ln w="28575">
              <a:solidFill>
                <a:schemeClr val="tx1"/>
              </a:solidFill>
              <a:tailEnd type="arrow"/>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30" name="Picture 29" descr="Category:Network routers - Wikimedia Commons">
            <a:extLst>
              <a:ext uri="{FF2B5EF4-FFF2-40B4-BE49-F238E27FC236}">
                <a16:creationId xmlns:a16="http://schemas.microsoft.com/office/drawing/2014/main" id="{EDBCC857-F732-19B7-1E4E-4F2302974D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3154" y="1230199"/>
            <a:ext cx="1142853" cy="114285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03172E8B-DB8B-6CFE-C423-2CBC97EDB554}"/>
              </a:ext>
            </a:extLst>
          </p:cNvPr>
          <p:cNvPicPr>
            <a:picLocks noChangeAspect="1"/>
          </p:cNvPicPr>
          <p:nvPr/>
        </p:nvPicPr>
        <p:blipFill>
          <a:blip r:embed="rId3"/>
          <a:stretch>
            <a:fillRect/>
          </a:stretch>
        </p:blipFill>
        <p:spPr>
          <a:xfrm>
            <a:off x="3365519" y="573610"/>
            <a:ext cx="2442675" cy="2442675"/>
          </a:xfrm>
          <a:prstGeom prst="rect">
            <a:avLst/>
          </a:prstGeom>
        </p:spPr>
      </p:pic>
      <p:grpSp>
        <p:nvGrpSpPr>
          <p:cNvPr id="32" name="Group 31">
            <a:extLst>
              <a:ext uri="{FF2B5EF4-FFF2-40B4-BE49-F238E27FC236}">
                <a16:creationId xmlns:a16="http://schemas.microsoft.com/office/drawing/2014/main" id="{469C078D-7DF5-4835-C7A4-4CD9BFF9692B}"/>
              </a:ext>
            </a:extLst>
          </p:cNvPr>
          <p:cNvGrpSpPr/>
          <p:nvPr/>
        </p:nvGrpSpPr>
        <p:grpSpPr>
          <a:xfrm>
            <a:off x="6092824" y="932944"/>
            <a:ext cx="1673787" cy="1704516"/>
            <a:chOff x="6092825" y="932944"/>
            <a:chExt cx="1497782" cy="1704516"/>
          </a:xfrm>
        </p:grpSpPr>
        <p:sp>
          <p:nvSpPr>
            <p:cNvPr id="28" name="Rectangular Callout 27">
              <a:extLst>
                <a:ext uri="{FF2B5EF4-FFF2-40B4-BE49-F238E27FC236}">
                  <a16:creationId xmlns:a16="http://schemas.microsoft.com/office/drawing/2014/main" id="{AAE63111-A1E9-AFCD-B2D1-0E8B28E36BE5}"/>
                </a:ext>
              </a:extLst>
            </p:cNvPr>
            <p:cNvSpPr/>
            <p:nvPr/>
          </p:nvSpPr>
          <p:spPr>
            <a:xfrm>
              <a:off x="6150004" y="947483"/>
              <a:ext cx="1371569" cy="1689977"/>
            </a:xfrm>
            <a:prstGeom prst="wedgeRectCallout">
              <a:avLst>
                <a:gd name="adj1" fmla="val -138696"/>
                <a:gd name="adj2" fmla="val -4008"/>
              </a:avLst>
            </a:prstGeom>
            <a:solidFill>
              <a:schemeClr val="tx2">
                <a:lumMod val="60000"/>
                <a:lumOff val="40000"/>
              </a:schemeClr>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TextBox 28">
              <a:extLst>
                <a:ext uri="{FF2B5EF4-FFF2-40B4-BE49-F238E27FC236}">
                  <a16:creationId xmlns:a16="http://schemas.microsoft.com/office/drawing/2014/main" id="{A3159D41-B407-79E0-D986-4163943C2632}"/>
                </a:ext>
              </a:extLst>
            </p:cNvPr>
            <p:cNvSpPr txBox="1"/>
            <p:nvPr/>
          </p:nvSpPr>
          <p:spPr>
            <a:xfrm>
              <a:off x="6092825" y="932944"/>
              <a:ext cx="1497782"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Forwarding tab.</a:t>
              </a:r>
            </a:p>
          </p:txBody>
        </p:sp>
      </p:grpSp>
      <p:sp>
        <p:nvSpPr>
          <p:cNvPr id="35" name="Line 21">
            <a:extLst>
              <a:ext uri="{FF2B5EF4-FFF2-40B4-BE49-F238E27FC236}">
                <a16:creationId xmlns:a16="http://schemas.microsoft.com/office/drawing/2014/main" id="{4B422C49-F616-D329-CA02-DEDA17FFD05B}"/>
              </a:ext>
            </a:extLst>
          </p:cNvPr>
          <p:cNvSpPr>
            <a:spLocks noChangeShapeType="1"/>
          </p:cNvSpPr>
          <p:nvPr/>
        </p:nvSpPr>
        <p:spPr bwMode="auto">
          <a:xfrm flipH="1" flipV="1">
            <a:off x="5228581" y="2405097"/>
            <a:ext cx="1931033" cy="78810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Line 21">
            <a:extLst>
              <a:ext uri="{FF2B5EF4-FFF2-40B4-BE49-F238E27FC236}">
                <a16:creationId xmlns:a16="http://schemas.microsoft.com/office/drawing/2014/main" id="{BA562E5A-31A3-7BAC-2AE3-B38FCC90A9E7}"/>
              </a:ext>
            </a:extLst>
          </p:cNvPr>
          <p:cNvSpPr>
            <a:spLocks noChangeShapeType="1"/>
          </p:cNvSpPr>
          <p:nvPr/>
        </p:nvSpPr>
        <p:spPr bwMode="auto">
          <a:xfrm flipH="1">
            <a:off x="3425823" y="2422263"/>
            <a:ext cx="822081" cy="7889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06519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D7EBD9-37BF-8FC7-DD6D-809A847ABBC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A3ECCC37-64CC-6B18-36D7-24556B0A0991}"/>
              </a:ext>
            </a:extLst>
          </p:cNvPr>
          <p:cNvSpPr txBox="1">
            <a:spLocks noChangeArrowheads="1"/>
          </p:cNvSpPr>
          <p:nvPr/>
        </p:nvSpPr>
        <p:spPr>
          <a:xfrm>
            <a:off x="0" y="76200"/>
            <a:ext cx="9144000" cy="1143000"/>
          </a:xfrm>
          <a:prstGeom prst="rect">
            <a:avLst/>
          </a:prstGeom>
        </p:spPr>
        <p:txBody>
          <a:bodyP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a:ln>
                  <a:noFill/>
                </a:ln>
                <a:solidFill>
                  <a:srgbClr val="000090"/>
                </a:solidFill>
                <a:effectLst/>
                <a:uLnTx/>
                <a:uFillTx/>
                <a:latin typeface="Calibri"/>
                <a:ea typeface="ＭＳ Ｐゴシック" panose="020B0600070205080204" pitchFamily="34" charset="-128"/>
              </a:rPr>
              <a:t>CIDR Makes Packet Forwarding Harder</a:t>
            </a:r>
          </a:p>
        </p:txBody>
      </p:sp>
      <p:sp>
        <p:nvSpPr>
          <p:cNvPr id="6" name="Text Box 5">
            <a:extLst>
              <a:ext uri="{FF2B5EF4-FFF2-40B4-BE49-F238E27FC236}">
                <a16:creationId xmlns:a16="http://schemas.microsoft.com/office/drawing/2014/main" id="{21CD1DB2-6AF1-38C2-3098-5670D5F53D87}"/>
              </a:ext>
            </a:extLst>
          </p:cNvPr>
          <p:cNvSpPr txBox="1">
            <a:spLocks noChangeArrowheads="1"/>
          </p:cNvSpPr>
          <p:nvPr/>
        </p:nvSpPr>
        <p:spPr bwMode="auto">
          <a:xfrm>
            <a:off x="1844675" y="3303588"/>
            <a:ext cx="158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201.10.0.0/21</a:t>
            </a:r>
          </a:p>
        </p:txBody>
      </p:sp>
      <p:sp>
        <p:nvSpPr>
          <p:cNvPr id="7" name="Text Box 6">
            <a:extLst>
              <a:ext uri="{FF2B5EF4-FFF2-40B4-BE49-F238E27FC236}">
                <a16:creationId xmlns:a16="http://schemas.microsoft.com/office/drawing/2014/main" id="{7DD8D73D-0AB2-0FA1-4486-4819D57B55FA}"/>
              </a:ext>
            </a:extLst>
          </p:cNvPr>
          <p:cNvSpPr txBox="1">
            <a:spLocks noChangeArrowheads="1"/>
          </p:cNvSpPr>
          <p:nvPr/>
        </p:nvSpPr>
        <p:spPr bwMode="auto">
          <a:xfrm>
            <a:off x="769938" y="5657850"/>
            <a:ext cx="14271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201.10.0.0/22</a:t>
            </a:r>
          </a:p>
        </p:txBody>
      </p:sp>
      <p:sp>
        <p:nvSpPr>
          <p:cNvPr id="8" name="Text Box 7">
            <a:extLst>
              <a:ext uri="{FF2B5EF4-FFF2-40B4-BE49-F238E27FC236}">
                <a16:creationId xmlns:a16="http://schemas.microsoft.com/office/drawing/2014/main" id="{1F6B3D18-6A9D-BB6D-4A2A-0EE629FBC00E}"/>
              </a:ext>
            </a:extLst>
          </p:cNvPr>
          <p:cNvSpPr txBox="1">
            <a:spLocks noChangeArrowheads="1"/>
          </p:cNvSpPr>
          <p:nvPr/>
        </p:nvSpPr>
        <p:spPr bwMode="auto">
          <a:xfrm>
            <a:off x="2184400" y="5662613"/>
            <a:ext cx="1427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201.10.4.0/24</a:t>
            </a:r>
          </a:p>
        </p:txBody>
      </p:sp>
      <p:sp>
        <p:nvSpPr>
          <p:cNvPr id="9" name="Text Box 8">
            <a:extLst>
              <a:ext uri="{FF2B5EF4-FFF2-40B4-BE49-F238E27FC236}">
                <a16:creationId xmlns:a16="http://schemas.microsoft.com/office/drawing/2014/main" id="{B98739E6-702B-7D53-BA18-467E938EE34C}"/>
              </a:ext>
            </a:extLst>
          </p:cNvPr>
          <p:cNvSpPr txBox="1">
            <a:spLocks noChangeArrowheads="1"/>
          </p:cNvSpPr>
          <p:nvPr/>
        </p:nvSpPr>
        <p:spPr bwMode="auto">
          <a:xfrm>
            <a:off x="3611563" y="5673725"/>
            <a:ext cx="14271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201.10.5.0/24</a:t>
            </a:r>
          </a:p>
        </p:txBody>
      </p:sp>
      <p:sp>
        <p:nvSpPr>
          <p:cNvPr id="10" name="Text Box 9">
            <a:extLst>
              <a:ext uri="{FF2B5EF4-FFF2-40B4-BE49-F238E27FC236}">
                <a16:creationId xmlns:a16="http://schemas.microsoft.com/office/drawing/2014/main" id="{2FDD4B4E-4187-0FAD-7873-5F0E1E381689}"/>
              </a:ext>
            </a:extLst>
          </p:cNvPr>
          <p:cNvSpPr txBox="1">
            <a:spLocks noChangeArrowheads="1"/>
          </p:cNvSpPr>
          <p:nvPr/>
        </p:nvSpPr>
        <p:spPr bwMode="auto">
          <a:xfrm>
            <a:off x="5026025" y="5649913"/>
            <a:ext cx="158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201.10.6.0/23</a:t>
            </a:r>
          </a:p>
        </p:txBody>
      </p:sp>
      <p:sp>
        <p:nvSpPr>
          <p:cNvPr id="11" name="Oval 10">
            <a:extLst>
              <a:ext uri="{FF2B5EF4-FFF2-40B4-BE49-F238E27FC236}">
                <a16:creationId xmlns:a16="http://schemas.microsoft.com/office/drawing/2014/main" id="{E8479B67-175F-EDFE-C2B3-50E427958B65}"/>
              </a:ext>
            </a:extLst>
          </p:cNvPr>
          <p:cNvSpPr>
            <a:spLocks noChangeArrowheads="1"/>
          </p:cNvSpPr>
          <p:nvPr/>
        </p:nvSpPr>
        <p:spPr bwMode="auto">
          <a:xfrm>
            <a:off x="2359025" y="3795713"/>
            <a:ext cx="2209800" cy="609600"/>
          </a:xfrm>
          <a:prstGeom prst="ellipse">
            <a:avLst/>
          </a:prstGeom>
          <a:solidFill>
            <a:srgbClr val="FF0000"/>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Provider 1</a:t>
            </a:r>
          </a:p>
        </p:txBody>
      </p:sp>
      <p:sp>
        <p:nvSpPr>
          <p:cNvPr id="12" name="Oval 11">
            <a:extLst>
              <a:ext uri="{FF2B5EF4-FFF2-40B4-BE49-F238E27FC236}">
                <a16:creationId xmlns:a16="http://schemas.microsoft.com/office/drawing/2014/main" id="{96579599-8744-7637-1573-7875BAE1EB11}"/>
              </a:ext>
            </a:extLst>
          </p:cNvPr>
          <p:cNvSpPr>
            <a:spLocks noChangeArrowheads="1"/>
          </p:cNvSpPr>
          <p:nvPr/>
        </p:nvSpPr>
        <p:spPr bwMode="auto">
          <a:xfrm>
            <a:off x="2282825" y="5243513"/>
            <a:ext cx="1295400" cy="381000"/>
          </a:xfrm>
          <a:prstGeom prst="ellipse">
            <a:avLst/>
          </a:prstGeom>
          <a:solidFill>
            <a:srgbClr val="3366FF"/>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 name="Oval 12">
            <a:extLst>
              <a:ext uri="{FF2B5EF4-FFF2-40B4-BE49-F238E27FC236}">
                <a16:creationId xmlns:a16="http://schemas.microsoft.com/office/drawing/2014/main" id="{CA645C90-38C4-7286-34B7-968609D34D1C}"/>
              </a:ext>
            </a:extLst>
          </p:cNvPr>
          <p:cNvSpPr>
            <a:spLocks noChangeArrowheads="1"/>
          </p:cNvSpPr>
          <p:nvPr/>
        </p:nvSpPr>
        <p:spPr bwMode="auto">
          <a:xfrm>
            <a:off x="914400" y="5243513"/>
            <a:ext cx="1295400" cy="381000"/>
          </a:xfrm>
          <a:prstGeom prst="ellipse">
            <a:avLst/>
          </a:prstGeom>
          <a:solidFill>
            <a:srgbClr val="3366FF"/>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 name="Oval 13">
            <a:extLst>
              <a:ext uri="{FF2B5EF4-FFF2-40B4-BE49-F238E27FC236}">
                <a16:creationId xmlns:a16="http://schemas.microsoft.com/office/drawing/2014/main" id="{B7DC5D87-1A17-5795-B4B4-1A707049F2C3}"/>
              </a:ext>
            </a:extLst>
          </p:cNvPr>
          <p:cNvSpPr>
            <a:spLocks noChangeArrowheads="1"/>
          </p:cNvSpPr>
          <p:nvPr/>
        </p:nvSpPr>
        <p:spPr bwMode="auto">
          <a:xfrm>
            <a:off x="3654425" y="5243513"/>
            <a:ext cx="1295400" cy="381000"/>
          </a:xfrm>
          <a:prstGeom prst="ellipse">
            <a:avLst/>
          </a:prstGeom>
          <a:solidFill>
            <a:srgbClr val="3366FF"/>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5" name="Oval 14">
            <a:extLst>
              <a:ext uri="{FF2B5EF4-FFF2-40B4-BE49-F238E27FC236}">
                <a16:creationId xmlns:a16="http://schemas.microsoft.com/office/drawing/2014/main" id="{60702847-8FA6-7A8F-CFAD-AD76D3180DE1}"/>
              </a:ext>
            </a:extLst>
          </p:cNvPr>
          <p:cNvSpPr>
            <a:spLocks noChangeArrowheads="1"/>
          </p:cNvSpPr>
          <p:nvPr/>
        </p:nvSpPr>
        <p:spPr bwMode="auto">
          <a:xfrm>
            <a:off x="5026025" y="5243513"/>
            <a:ext cx="1295400" cy="381000"/>
          </a:xfrm>
          <a:prstGeom prst="ellipse">
            <a:avLst/>
          </a:prstGeom>
          <a:solidFill>
            <a:srgbClr val="FFCC00"/>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cxnSp>
        <p:nvCxnSpPr>
          <p:cNvPr id="16" name="AutoShape 15">
            <a:extLst>
              <a:ext uri="{FF2B5EF4-FFF2-40B4-BE49-F238E27FC236}">
                <a16:creationId xmlns:a16="http://schemas.microsoft.com/office/drawing/2014/main" id="{75BDDE1B-44FF-B3B9-5F43-099F15C6C8FB}"/>
              </a:ext>
            </a:extLst>
          </p:cNvPr>
          <p:cNvCxnSpPr>
            <a:cxnSpLocks noChangeShapeType="1"/>
            <a:stCxn id="11" idx="2"/>
            <a:endCxn id="13" idx="0"/>
          </p:cNvCxnSpPr>
          <p:nvPr/>
        </p:nvCxnSpPr>
        <p:spPr bwMode="auto">
          <a:xfrm rot="10800000" flipV="1">
            <a:off x="1562100" y="4100513"/>
            <a:ext cx="796925" cy="1143000"/>
          </a:xfrm>
          <a:prstGeom prst="bentConnector2">
            <a:avLst/>
          </a:prstGeom>
          <a:noFill/>
          <a:ln w="9525">
            <a:solidFill>
              <a:srgbClr val="000000"/>
            </a:solidFill>
            <a:miter lim="800000"/>
            <a:headEnd/>
            <a:tailEnd/>
          </a:ln>
          <a:extLst>
            <a:ext uri="{909E8E84-426E-40DD-AFC4-6F175D3DCCD1}">
              <a14:hiddenFill xmlns:a14="http://schemas.microsoft.com/office/drawing/2010/main">
                <a:noFill/>
              </a14:hiddenFill>
            </a:ext>
          </a:extLst>
        </p:spPr>
      </p:cxnSp>
      <p:cxnSp>
        <p:nvCxnSpPr>
          <p:cNvPr id="17" name="AutoShape 16">
            <a:extLst>
              <a:ext uri="{FF2B5EF4-FFF2-40B4-BE49-F238E27FC236}">
                <a16:creationId xmlns:a16="http://schemas.microsoft.com/office/drawing/2014/main" id="{205C5770-2DE8-A229-BE5D-DFDEA3B35766}"/>
              </a:ext>
            </a:extLst>
          </p:cNvPr>
          <p:cNvCxnSpPr>
            <a:cxnSpLocks noChangeShapeType="1"/>
            <a:stCxn id="11" idx="4"/>
          </p:cNvCxnSpPr>
          <p:nvPr/>
        </p:nvCxnSpPr>
        <p:spPr bwMode="auto">
          <a:xfrm rot="5400000">
            <a:off x="2715419" y="4506119"/>
            <a:ext cx="849312" cy="647700"/>
          </a:xfrm>
          <a:prstGeom prst="bentConnector3">
            <a:avLst>
              <a:gd name="adj1" fmla="val 49907"/>
            </a:avLst>
          </a:prstGeom>
          <a:noFill/>
          <a:ln w="9525">
            <a:solidFill>
              <a:srgbClr val="000000"/>
            </a:solidFill>
            <a:miter lim="800000"/>
            <a:headEnd/>
            <a:tailEnd/>
          </a:ln>
          <a:extLst>
            <a:ext uri="{909E8E84-426E-40DD-AFC4-6F175D3DCCD1}">
              <a14:hiddenFill xmlns:a14="http://schemas.microsoft.com/office/drawing/2010/main">
                <a:noFill/>
              </a14:hiddenFill>
            </a:ext>
          </a:extLst>
        </p:spPr>
      </p:cxnSp>
      <p:cxnSp>
        <p:nvCxnSpPr>
          <p:cNvPr id="18" name="AutoShape 17">
            <a:extLst>
              <a:ext uri="{FF2B5EF4-FFF2-40B4-BE49-F238E27FC236}">
                <a16:creationId xmlns:a16="http://schemas.microsoft.com/office/drawing/2014/main" id="{3850C19C-6A82-1FDD-B0D6-88F1FD8E06DF}"/>
              </a:ext>
            </a:extLst>
          </p:cNvPr>
          <p:cNvCxnSpPr>
            <a:cxnSpLocks noChangeShapeType="1"/>
            <a:stCxn id="11" idx="6"/>
          </p:cNvCxnSpPr>
          <p:nvPr/>
        </p:nvCxnSpPr>
        <p:spPr bwMode="auto">
          <a:xfrm>
            <a:off x="4568825" y="4100513"/>
            <a:ext cx="955675" cy="1143000"/>
          </a:xfrm>
          <a:prstGeom prst="bentConnector2">
            <a:avLst/>
          </a:prstGeom>
          <a:noFill/>
          <a:ln w="25400">
            <a:solidFill>
              <a:srgbClr val="FF3300"/>
            </a:solidFill>
            <a:miter lim="800000"/>
            <a:headEnd/>
            <a:tailEnd/>
          </a:ln>
          <a:extLst>
            <a:ext uri="{909E8E84-426E-40DD-AFC4-6F175D3DCCD1}">
              <a14:hiddenFill xmlns:a14="http://schemas.microsoft.com/office/drawing/2010/main">
                <a:noFill/>
              </a14:hiddenFill>
            </a:ext>
          </a:extLst>
        </p:spPr>
      </p:cxnSp>
      <p:cxnSp>
        <p:nvCxnSpPr>
          <p:cNvPr id="19" name="AutoShape 18">
            <a:extLst>
              <a:ext uri="{FF2B5EF4-FFF2-40B4-BE49-F238E27FC236}">
                <a16:creationId xmlns:a16="http://schemas.microsoft.com/office/drawing/2014/main" id="{0227B586-1853-336B-B942-B74054D3B233}"/>
              </a:ext>
            </a:extLst>
          </p:cNvPr>
          <p:cNvCxnSpPr>
            <a:cxnSpLocks noChangeShapeType="1"/>
          </p:cNvCxnSpPr>
          <p:nvPr/>
        </p:nvCxnSpPr>
        <p:spPr bwMode="auto">
          <a:xfrm rot="16200000" flipH="1">
            <a:off x="3534569" y="4448969"/>
            <a:ext cx="838200" cy="750888"/>
          </a:xfrm>
          <a:prstGeom prst="bentConnector3">
            <a:avLst>
              <a:gd name="adj1" fmla="val 50000"/>
            </a:avLst>
          </a:prstGeom>
          <a:noFill/>
          <a:ln w="9525">
            <a:solidFill>
              <a:srgbClr val="000000"/>
            </a:solidFill>
            <a:miter lim="800000"/>
            <a:headEnd/>
            <a:tailEnd/>
          </a:ln>
          <a:extLst>
            <a:ext uri="{909E8E84-426E-40DD-AFC4-6F175D3DCCD1}">
              <a14:hiddenFill xmlns:a14="http://schemas.microsoft.com/office/drawing/2010/main">
                <a:noFill/>
              </a14:hiddenFill>
            </a:ext>
          </a:extLst>
        </p:spPr>
      </p:cxnSp>
      <p:cxnSp>
        <p:nvCxnSpPr>
          <p:cNvPr id="20" name="AutoShape 19">
            <a:extLst>
              <a:ext uri="{FF2B5EF4-FFF2-40B4-BE49-F238E27FC236}">
                <a16:creationId xmlns:a16="http://schemas.microsoft.com/office/drawing/2014/main" id="{33D71A13-B9DD-89DE-62E0-F67EE9E902DA}"/>
              </a:ext>
            </a:extLst>
          </p:cNvPr>
          <p:cNvCxnSpPr>
            <a:cxnSpLocks noChangeShapeType="1"/>
            <a:endCxn id="15" idx="0"/>
          </p:cNvCxnSpPr>
          <p:nvPr/>
        </p:nvCxnSpPr>
        <p:spPr bwMode="auto">
          <a:xfrm rot="5400000">
            <a:off x="5311775" y="4462463"/>
            <a:ext cx="1143000" cy="419100"/>
          </a:xfrm>
          <a:prstGeom prst="bentConnector3">
            <a:avLst>
              <a:gd name="adj1" fmla="val -1394"/>
            </a:avLst>
          </a:prstGeom>
          <a:noFill/>
          <a:ln w="25400">
            <a:solidFill>
              <a:srgbClr val="00CC00"/>
            </a:solidFill>
            <a:miter lim="800000"/>
            <a:headEnd/>
            <a:tailEnd/>
          </a:ln>
          <a:extLst>
            <a:ext uri="{909E8E84-426E-40DD-AFC4-6F175D3DCCD1}">
              <a14:hiddenFill xmlns:a14="http://schemas.microsoft.com/office/drawing/2010/main">
                <a:noFill/>
              </a14:hiddenFill>
            </a:ext>
          </a:extLst>
        </p:spPr>
      </p:cxnSp>
      <p:sp>
        <p:nvSpPr>
          <p:cNvPr id="21" name="Line 20">
            <a:extLst>
              <a:ext uri="{FF2B5EF4-FFF2-40B4-BE49-F238E27FC236}">
                <a16:creationId xmlns:a16="http://schemas.microsoft.com/office/drawing/2014/main" id="{196D0761-3AC0-F921-AE9C-81E60988548A}"/>
              </a:ext>
            </a:extLst>
          </p:cNvPr>
          <p:cNvSpPr>
            <a:spLocks noChangeShapeType="1"/>
          </p:cNvSpPr>
          <p:nvPr/>
        </p:nvSpPr>
        <p:spPr bwMode="auto">
          <a:xfrm flipV="1">
            <a:off x="3436938" y="3186113"/>
            <a:ext cx="0" cy="6111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Line 21">
            <a:extLst>
              <a:ext uri="{FF2B5EF4-FFF2-40B4-BE49-F238E27FC236}">
                <a16:creationId xmlns:a16="http://schemas.microsoft.com/office/drawing/2014/main" id="{833CAC4E-BB5F-48F4-8D9D-98410FA80191}"/>
              </a:ext>
            </a:extLst>
          </p:cNvPr>
          <p:cNvSpPr>
            <a:spLocks noChangeShapeType="1"/>
          </p:cNvSpPr>
          <p:nvPr/>
        </p:nvSpPr>
        <p:spPr bwMode="auto">
          <a:xfrm flipV="1">
            <a:off x="7159625" y="3186113"/>
            <a:ext cx="0" cy="6111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val 22">
            <a:extLst>
              <a:ext uri="{FF2B5EF4-FFF2-40B4-BE49-F238E27FC236}">
                <a16:creationId xmlns:a16="http://schemas.microsoft.com/office/drawing/2014/main" id="{B244B621-2386-80A9-7231-A17B72434699}"/>
              </a:ext>
            </a:extLst>
          </p:cNvPr>
          <p:cNvSpPr>
            <a:spLocks noChangeArrowheads="1"/>
          </p:cNvSpPr>
          <p:nvPr/>
        </p:nvSpPr>
        <p:spPr bwMode="auto">
          <a:xfrm>
            <a:off x="6092825" y="3795713"/>
            <a:ext cx="2209800" cy="609600"/>
          </a:xfrm>
          <a:prstGeom prst="ellipse">
            <a:avLst/>
          </a:prstGeom>
          <a:solidFill>
            <a:srgbClr val="00CC00"/>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Provider 2</a:t>
            </a:r>
          </a:p>
        </p:txBody>
      </p:sp>
      <p:grpSp>
        <p:nvGrpSpPr>
          <p:cNvPr id="26" name="Group 25">
            <a:extLst>
              <a:ext uri="{FF2B5EF4-FFF2-40B4-BE49-F238E27FC236}">
                <a16:creationId xmlns:a16="http://schemas.microsoft.com/office/drawing/2014/main" id="{5DE8E3EC-8722-557C-98A1-855EEAD9C3D4}"/>
              </a:ext>
            </a:extLst>
          </p:cNvPr>
          <p:cNvGrpSpPr/>
          <p:nvPr/>
        </p:nvGrpSpPr>
        <p:grpSpPr>
          <a:xfrm>
            <a:off x="5764191" y="4801867"/>
            <a:ext cx="3183038" cy="613764"/>
            <a:chOff x="5822066" y="4755567"/>
            <a:chExt cx="3183038" cy="613764"/>
          </a:xfrm>
        </p:grpSpPr>
        <p:sp>
          <p:nvSpPr>
            <p:cNvPr id="24" name="TextBox 23">
              <a:extLst>
                <a:ext uri="{FF2B5EF4-FFF2-40B4-BE49-F238E27FC236}">
                  <a16:creationId xmlns:a16="http://schemas.microsoft.com/office/drawing/2014/main" id="{36C4885D-7A48-DA2E-1D14-C1C2726BE01B}"/>
                </a:ext>
              </a:extLst>
            </p:cNvPr>
            <p:cNvSpPr txBox="1"/>
            <p:nvPr/>
          </p:nvSpPr>
          <p:spPr>
            <a:xfrm>
              <a:off x="6829063" y="4907666"/>
              <a:ext cx="217604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Multi-homing</a:t>
              </a:r>
            </a:p>
          </p:txBody>
        </p:sp>
        <p:sp>
          <p:nvSpPr>
            <p:cNvPr id="25" name="Freeform 24">
              <a:extLst>
                <a:ext uri="{FF2B5EF4-FFF2-40B4-BE49-F238E27FC236}">
                  <a16:creationId xmlns:a16="http://schemas.microsoft.com/office/drawing/2014/main" id="{2F04F48A-DF0B-40B8-A829-EB33737A632D}"/>
                </a:ext>
              </a:extLst>
            </p:cNvPr>
            <p:cNvSpPr/>
            <p:nvPr/>
          </p:nvSpPr>
          <p:spPr>
            <a:xfrm>
              <a:off x="5822066" y="4755567"/>
              <a:ext cx="1307939" cy="337294"/>
            </a:xfrm>
            <a:custGeom>
              <a:avLst/>
              <a:gdLst>
                <a:gd name="connsiteX0" fmla="*/ 1307939 w 1307939"/>
                <a:gd name="connsiteY0" fmla="*/ 233122 h 337294"/>
                <a:gd name="connsiteX1" fmla="*/ 740780 w 1307939"/>
                <a:gd name="connsiteY1" fmla="*/ 1628 h 337294"/>
                <a:gd name="connsiteX2" fmla="*/ 0 w 1307939"/>
                <a:gd name="connsiteY2" fmla="*/ 337294 h 337294"/>
              </a:gdLst>
              <a:ahLst/>
              <a:cxnLst>
                <a:cxn ang="0">
                  <a:pos x="connsiteX0" y="connsiteY0"/>
                </a:cxn>
                <a:cxn ang="0">
                  <a:pos x="connsiteX1" y="connsiteY1"/>
                </a:cxn>
                <a:cxn ang="0">
                  <a:pos x="connsiteX2" y="connsiteY2"/>
                </a:cxn>
              </a:cxnLst>
              <a:rect l="l" t="t" r="r" b="b"/>
              <a:pathLst>
                <a:path w="1307939" h="337294">
                  <a:moveTo>
                    <a:pt x="1307939" y="233122"/>
                  </a:moveTo>
                  <a:cubicBezTo>
                    <a:pt x="1133354" y="108694"/>
                    <a:pt x="958770" y="-15734"/>
                    <a:pt x="740780" y="1628"/>
                  </a:cubicBezTo>
                  <a:cubicBezTo>
                    <a:pt x="522790" y="18990"/>
                    <a:pt x="261395" y="178142"/>
                    <a:pt x="0" y="337294"/>
                  </a:cubicBezTo>
                </a:path>
              </a:pathLst>
            </a:custGeom>
            <a:noFill/>
            <a:ln w="28575">
              <a:solidFill>
                <a:schemeClr val="tx1"/>
              </a:solidFill>
              <a:tailEnd type="arrow"/>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30" name="Picture 29" descr="Category:Network routers - Wikimedia Commons">
            <a:extLst>
              <a:ext uri="{FF2B5EF4-FFF2-40B4-BE49-F238E27FC236}">
                <a16:creationId xmlns:a16="http://schemas.microsoft.com/office/drawing/2014/main" id="{EDBCC857-F732-19B7-1E4E-4F2302974D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3154" y="1230199"/>
            <a:ext cx="1142853" cy="114285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03172E8B-DB8B-6CFE-C423-2CBC97EDB554}"/>
              </a:ext>
            </a:extLst>
          </p:cNvPr>
          <p:cNvPicPr>
            <a:picLocks noChangeAspect="1"/>
          </p:cNvPicPr>
          <p:nvPr/>
        </p:nvPicPr>
        <p:blipFill>
          <a:blip r:embed="rId3"/>
          <a:stretch>
            <a:fillRect/>
          </a:stretch>
        </p:blipFill>
        <p:spPr>
          <a:xfrm>
            <a:off x="3365519" y="573610"/>
            <a:ext cx="2442675" cy="2442675"/>
          </a:xfrm>
          <a:prstGeom prst="rect">
            <a:avLst/>
          </a:prstGeom>
        </p:spPr>
      </p:pic>
      <p:grpSp>
        <p:nvGrpSpPr>
          <p:cNvPr id="32" name="Group 31">
            <a:extLst>
              <a:ext uri="{FF2B5EF4-FFF2-40B4-BE49-F238E27FC236}">
                <a16:creationId xmlns:a16="http://schemas.microsoft.com/office/drawing/2014/main" id="{469C078D-7DF5-4835-C7A4-4CD9BFF9692B}"/>
              </a:ext>
            </a:extLst>
          </p:cNvPr>
          <p:cNvGrpSpPr/>
          <p:nvPr/>
        </p:nvGrpSpPr>
        <p:grpSpPr>
          <a:xfrm>
            <a:off x="6092824" y="932944"/>
            <a:ext cx="1673787" cy="1704516"/>
            <a:chOff x="6092825" y="932944"/>
            <a:chExt cx="1497782" cy="1704516"/>
          </a:xfrm>
        </p:grpSpPr>
        <p:sp>
          <p:nvSpPr>
            <p:cNvPr id="28" name="Rectangular Callout 27">
              <a:extLst>
                <a:ext uri="{FF2B5EF4-FFF2-40B4-BE49-F238E27FC236}">
                  <a16:creationId xmlns:a16="http://schemas.microsoft.com/office/drawing/2014/main" id="{AAE63111-A1E9-AFCD-B2D1-0E8B28E36BE5}"/>
                </a:ext>
              </a:extLst>
            </p:cNvPr>
            <p:cNvSpPr/>
            <p:nvPr/>
          </p:nvSpPr>
          <p:spPr>
            <a:xfrm>
              <a:off x="6150004" y="947483"/>
              <a:ext cx="1371569" cy="1689977"/>
            </a:xfrm>
            <a:prstGeom prst="wedgeRectCallout">
              <a:avLst>
                <a:gd name="adj1" fmla="val -138696"/>
                <a:gd name="adj2" fmla="val -4008"/>
              </a:avLst>
            </a:prstGeom>
            <a:solidFill>
              <a:schemeClr val="tx2">
                <a:lumMod val="60000"/>
                <a:lumOff val="40000"/>
              </a:schemeClr>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TextBox 28">
              <a:extLst>
                <a:ext uri="{FF2B5EF4-FFF2-40B4-BE49-F238E27FC236}">
                  <a16:creationId xmlns:a16="http://schemas.microsoft.com/office/drawing/2014/main" id="{A3159D41-B407-79E0-D986-4163943C2632}"/>
                </a:ext>
              </a:extLst>
            </p:cNvPr>
            <p:cNvSpPr txBox="1"/>
            <p:nvPr/>
          </p:nvSpPr>
          <p:spPr>
            <a:xfrm>
              <a:off x="6092825" y="932944"/>
              <a:ext cx="1497782"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Forwarding tab.</a:t>
              </a:r>
            </a:p>
          </p:txBody>
        </p:sp>
      </p:grpSp>
      <p:sp>
        <p:nvSpPr>
          <p:cNvPr id="33" name="Text Box 5">
            <a:extLst>
              <a:ext uri="{FF2B5EF4-FFF2-40B4-BE49-F238E27FC236}">
                <a16:creationId xmlns:a16="http://schemas.microsoft.com/office/drawing/2014/main" id="{12DBEE2E-8CE9-BBD6-8DB7-F0970EB528F4}"/>
              </a:ext>
            </a:extLst>
          </p:cNvPr>
          <p:cNvSpPr txBox="1">
            <a:spLocks noChangeArrowheads="1"/>
          </p:cNvSpPr>
          <p:nvPr/>
        </p:nvSpPr>
        <p:spPr bwMode="auto">
          <a:xfrm>
            <a:off x="6173850" y="1326546"/>
            <a:ext cx="158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201.10.0.0/21</a:t>
            </a:r>
          </a:p>
        </p:txBody>
      </p:sp>
      <p:sp>
        <p:nvSpPr>
          <p:cNvPr id="34" name="Text Box 9">
            <a:extLst>
              <a:ext uri="{FF2B5EF4-FFF2-40B4-BE49-F238E27FC236}">
                <a16:creationId xmlns:a16="http://schemas.microsoft.com/office/drawing/2014/main" id="{EF44AEF7-467B-E67B-E116-BBE37C716B11}"/>
              </a:ext>
            </a:extLst>
          </p:cNvPr>
          <p:cNvSpPr txBox="1">
            <a:spLocks noChangeArrowheads="1"/>
          </p:cNvSpPr>
          <p:nvPr/>
        </p:nvSpPr>
        <p:spPr bwMode="auto">
          <a:xfrm>
            <a:off x="6173850" y="1668240"/>
            <a:ext cx="158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201.10.6.0/23</a:t>
            </a:r>
          </a:p>
        </p:txBody>
      </p:sp>
      <p:sp>
        <p:nvSpPr>
          <p:cNvPr id="35" name="Line 21">
            <a:extLst>
              <a:ext uri="{FF2B5EF4-FFF2-40B4-BE49-F238E27FC236}">
                <a16:creationId xmlns:a16="http://schemas.microsoft.com/office/drawing/2014/main" id="{4B422C49-F616-D329-CA02-DEDA17FFD05B}"/>
              </a:ext>
            </a:extLst>
          </p:cNvPr>
          <p:cNvSpPr>
            <a:spLocks noChangeShapeType="1"/>
          </p:cNvSpPr>
          <p:nvPr/>
        </p:nvSpPr>
        <p:spPr bwMode="auto">
          <a:xfrm flipH="1" flipV="1">
            <a:off x="5228581" y="2405097"/>
            <a:ext cx="1931033" cy="78810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Line 21">
            <a:extLst>
              <a:ext uri="{FF2B5EF4-FFF2-40B4-BE49-F238E27FC236}">
                <a16:creationId xmlns:a16="http://schemas.microsoft.com/office/drawing/2014/main" id="{BA562E5A-31A3-7BAC-2AE3-B38FCC90A9E7}"/>
              </a:ext>
            </a:extLst>
          </p:cNvPr>
          <p:cNvSpPr>
            <a:spLocks noChangeShapeType="1"/>
          </p:cNvSpPr>
          <p:nvPr/>
        </p:nvSpPr>
        <p:spPr bwMode="auto">
          <a:xfrm flipH="1">
            <a:off x="3425823" y="2422263"/>
            <a:ext cx="822081" cy="7889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579848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2204F55B-AFFA-390B-1402-7D7A30A1CFEA}"/>
              </a:ext>
            </a:extLst>
          </p:cNvPr>
          <p:cNvSpPr/>
          <p:nvPr/>
        </p:nvSpPr>
        <p:spPr>
          <a:xfrm>
            <a:off x="1388962" y="1970034"/>
            <a:ext cx="7639291" cy="190982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Slide Number Placeholder 1">
            <a:extLst>
              <a:ext uri="{FF2B5EF4-FFF2-40B4-BE49-F238E27FC236}">
                <a16:creationId xmlns:a16="http://schemas.microsoft.com/office/drawing/2014/main" id="{7AB2BAD2-EC84-8011-6CF0-E6D88385C60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
        <p:nvSpPr>
          <p:cNvPr id="3" name="TextBox 2">
            <a:extLst>
              <a:ext uri="{FF2B5EF4-FFF2-40B4-BE49-F238E27FC236}">
                <a16:creationId xmlns:a16="http://schemas.microsoft.com/office/drawing/2014/main" id="{3CDE244E-7777-0289-4F08-7C96E12DA14A}"/>
              </a:ext>
            </a:extLst>
          </p:cNvPr>
          <p:cNvSpPr txBox="1"/>
          <p:nvPr/>
        </p:nvSpPr>
        <p:spPr>
          <a:xfrm>
            <a:off x="3921476" y="2647595"/>
            <a:ext cx="4891083"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11001001.00001010.00000000.00000000/21</a:t>
            </a:r>
          </a:p>
        </p:txBody>
      </p:sp>
      <p:sp>
        <p:nvSpPr>
          <p:cNvPr id="5" name="TextBox 4">
            <a:extLst>
              <a:ext uri="{FF2B5EF4-FFF2-40B4-BE49-F238E27FC236}">
                <a16:creationId xmlns:a16="http://schemas.microsoft.com/office/drawing/2014/main" id="{85D9E93A-7C7D-07C1-3E33-D509E7919984}"/>
              </a:ext>
            </a:extLst>
          </p:cNvPr>
          <p:cNvSpPr txBox="1"/>
          <p:nvPr/>
        </p:nvSpPr>
        <p:spPr>
          <a:xfrm>
            <a:off x="3921476" y="3228945"/>
            <a:ext cx="4891083" cy="400110"/>
          </a:xfrm>
          <a:prstGeom prst="rect">
            <a:avLst/>
          </a:prstGeom>
          <a:noFill/>
        </p:spPr>
        <p:txBody>
          <a:bodyPr wrap="none" rtlCol="0">
            <a:spAutoFit/>
          </a:bodyPr>
          <a:lstStyle>
            <a:defPPr>
              <a:defRPr lang="en-US"/>
            </a:defPPr>
            <a:lvl1pPr>
              <a:defRPr sz="2000"/>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11001001.00001010.00000110.00000000/23</a:t>
            </a:r>
          </a:p>
        </p:txBody>
      </p:sp>
      <p:sp>
        <p:nvSpPr>
          <p:cNvPr id="6" name="TextBox 5">
            <a:extLst>
              <a:ext uri="{FF2B5EF4-FFF2-40B4-BE49-F238E27FC236}">
                <a16:creationId xmlns:a16="http://schemas.microsoft.com/office/drawing/2014/main" id="{DE471DC1-DDD0-A7E0-BA52-6BD52D0D8324}"/>
              </a:ext>
            </a:extLst>
          </p:cNvPr>
          <p:cNvSpPr txBox="1"/>
          <p:nvPr/>
        </p:nvSpPr>
        <p:spPr>
          <a:xfrm>
            <a:off x="335666" y="5173164"/>
            <a:ext cx="453201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11001001.00001010.00000110.00010001</a:t>
            </a:r>
          </a:p>
        </p:txBody>
      </p:sp>
      <p:sp>
        <p:nvSpPr>
          <p:cNvPr id="7" name="TextBox 6">
            <a:extLst>
              <a:ext uri="{FF2B5EF4-FFF2-40B4-BE49-F238E27FC236}">
                <a16:creationId xmlns:a16="http://schemas.microsoft.com/office/drawing/2014/main" id="{603F21EC-1E0B-014D-DE64-53791D37240F}"/>
              </a:ext>
            </a:extLst>
          </p:cNvPr>
          <p:cNvSpPr txBox="1"/>
          <p:nvPr/>
        </p:nvSpPr>
        <p:spPr>
          <a:xfrm>
            <a:off x="335666" y="4651912"/>
            <a:ext cx="413305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A packet with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dest</a:t>
            </a:r>
            <a:r>
              <a:rPr kumimoji="0" lang="en-US" sz="2000" b="0" i="0" u="none" strike="noStrike" kern="1200" cap="none" spc="0" normalizeH="0" baseline="0" noProof="0" dirty="0">
                <a:ln>
                  <a:noFill/>
                </a:ln>
                <a:solidFill>
                  <a:prstClr val="black"/>
                </a:solidFill>
                <a:effectLst/>
                <a:uLnTx/>
                <a:uFillTx/>
                <a:latin typeface="Calibri"/>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Addr</a:t>
            </a:r>
            <a:r>
              <a:rPr kumimoji="0" lang="en-US" sz="2000" b="0" i="0" u="none" strike="noStrike" kern="1200" cap="none" spc="0" normalizeH="0" baseline="0" noProof="0" dirty="0">
                <a:ln>
                  <a:noFill/>
                </a:ln>
                <a:solidFill>
                  <a:prstClr val="black"/>
                </a:solidFill>
                <a:effectLst/>
                <a:uLnTx/>
                <a:uFillTx/>
                <a:latin typeface="Calibri"/>
                <a:ea typeface="+mn-ea"/>
                <a:cs typeface="+mn-cs"/>
              </a:rPr>
              <a:t>.: </a:t>
            </a:r>
            <a:r>
              <a:rPr kumimoji="0" lang="en-US"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201.10.6.17</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 Box 5">
            <a:extLst>
              <a:ext uri="{FF2B5EF4-FFF2-40B4-BE49-F238E27FC236}">
                <a16:creationId xmlns:a16="http://schemas.microsoft.com/office/drawing/2014/main" id="{FDC50434-29AB-54FD-B0EE-8F4456EEEF5F}"/>
              </a:ext>
            </a:extLst>
          </p:cNvPr>
          <p:cNvSpPr txBox="1">
            <a:spLocks noChangeArrowheads="1"/>
          </p:cNvSpPr>
          <p:nvPr/>
        </p:nvSpPr>
        <p:spPr bwMode="auto">
          <a:xfrm>
            <a:off x="1611618" y="2680993"/>
            <a:ext cx="158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201.10.0.0/21</a:t>
            </a:r>
          </a:p>
        </p:txBody>
      </p:sp>
      <p:sp>
        <p:nvSpPr>
          <p:cNvPr id="9" name="Text Box 9">
            <a:extLst>
              <a:ext uri="{FF2B5EF4-FFF2-40B4-BE49-F238E27FC236}">
                <a16:creationId xmlns:a16="http://schemas.microsoft.com/office/drawing/2014/main" id="{ADC40FFA-0DE1-E015-1972-28FD07AD327C}"/>
              </a:ext>
            </a:extLst>
          </p:cNvPr>
          <p:cNvSpPr txBox="1">
            <a:spLocks noChangeArrowheads="1"/>
          </p:cNvSpPr>
          <p:nvPr/>
        </p:nvSpPr>
        <p:spPr bwMode="auto">
          <a:xfrm>
            <a:off x="1611618" y="3228945"/>
            <a:ext cx="158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201.10.6.0/23</a:t>
            </a:r>
          </a:p>
        </p:txBody>
      </p:sp>
      <p:sp>
        <p:nvSpPr>
          <p:cNvPr id="10" name="Rectangle 2">
            <a:extLst>
              <a:ext uri="{FF2B5EF4-FFF2-40B4-BE49-F238E27FC236}">
                <a16:creationId xmlns:a16="http://schemas.microsoft.com/office/drawing/2014/main" id="{C3ED3EFD-0C47-91A4-4BCF-2F3483100304}"/>
              </a:ext>
            </a:extLst>
          </p:cNvPr>
          <p:cNvSpPr txBox="1">
            <a:spLocks noChangeArrowheads="1"/>
          </p:cNvSpPr>
          <p:nvPr/>
        </p:nvSpPr>
        <p:spPr>
          <a:xfrm>
            <a:off x="0" y="76200"/>
            <a:ext cx="9144000" cy="1143000"/>
          </a:xfrm>
          <a:prstGeom prst="rect">
            <a:avLst/>
          </a:prstGeom>
        </p:spPr>
        <p:txBody>
          <a:bodyP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a:ln>
                  <a:noFill/>
                </a:ln>
                <a:solidFill>
                  <a:srgbClr val="000090"/>
                </a:solidFill>
                <a:effectLst/>
                <a:uLnTx/>
                <a:uFillTx/>
                <a:latin typeface="Calibri"/>
                <a:ea typeface="ＭＳ Ｐゴシック" panose="020B0600070205080204" pitchFamily="34" charset="-128"/>
              </a:rPr>
              <a:t>CIDR Makes Packet Forwarding Harder</a:t>
            </a:r>
          </a:p>
        </p:txBody>
      </p:sp>
      <p:cxnSp>
        <p:nvCxnSpPr>
          <p:cNvPr id="12" name="Straight Arrow Connector 11">
            <a:extLst>
              <a:ext uri="{FF2B5EF4-FFF2-40B4-BE49-F238E27FC236}">
                <a16:creationId xmlns:a16="http://schemas.microsoft.com/office/drawing/2014/main" id="{9F11C1F7-2BD9-8CCC-982E-4FBC436E5FBD}"/>
              </a:ext>
            </a:extLst>
          </p:cNvPr>
          <p:cNvCxnSpPr>
            <a:cxnSpLocks/>
          </p:cNvCxnSpPr>
          <p:nvPr/>
        </p:nvCxnSpPr>
        <p:spPr>
          <a:xfrm>
            <a:off x="3231138" y="2864349"/>
            <a:ext cx="618641" cy="0"/>
          </a:xfrm>
          <a:prstGeom prst="straightConnector1">
            <a:avLst/>
          </a:prstGeom>
          <a:ln w="4445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7B899E29-C7E7-D716-1F38-B4CF395FC0D9}"/>
              </a:ext>
            </a:extLst>
          </p:cNvPr>
          <p:cNvCxnSpPr>
            <a:cxnSpLocks/>
          </p:cNvCxnSpPr>
          <p:nvPr/>
        </p:nvCxnSpPr>
        <p:spPr>
          <a:xfrm>
            <a:off x="3231137" y="3429000"/>
            <a:ext cx="618641" cy="0"/>
          </a:xfrm>
          <a:prstGeom prst="straightConnector1">
            <a:avLst/>
          </a:prstGeom>
          <a:ln w="44450">
            <a:solidFill>
              <a:srgbClr val="00B050"/>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B00F54AF-3A47-4ADF-9D73-4F2DD4BAE8FC}"/>
              </a:ext>
            </a:extLst>
          </p:cNvPr>
          <p:cNvSpPr txBox="1"/>
          <p:nvPr/>
        </p:nvSpPr>
        <p:spPr>
          <a:xfrm>
            <a:off x="3849778" y="1925011"/>
            <a:ext cx="229941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Forwarding table</a:t>
            </a:r>
          </a:p>
        </p:txBody>
      </p:sp>
    </p:spTree>
    <p:extLst>
      <p:ext uri="{BB962C8B-B14F-4D97-AF65-F5344CB8AC3E}">
        <p14:creationId xmlns:p14="http://schemas.microsoft.com/office/powerpoint/2010/main" val="336494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a:extLst>
              <a:ext uri="{FF2B5EF4-FFF2-40B4-BE49-F238E27FC236}">
                <a16:creationId xmlns:a16="http://schemas.microsoft.com/office/drawing/2014/main" id="{D1D8FB74-F2CB-1B4A-B6FB-D85490B4997B}"/>
              </a:ext>
            </a:extLst>
          </p:cNvPr>
          <p:cNvSpPr>
            <a:spLocks noGrp="1" noChangeArrowheads="1"/>
          </p:cNvSpPr>
          <p:nvPr>
            <p:ph type="title"/>
          </p:nvPr>
        </p:nvSpPr>
        <p:spPr>
          <a:xfrm>
            <a:off x="0" y="76200"/>
            <a:ext cx="9144000" cy="1143000"/>
          </a:xfrm>
        </p:spPr>
        <p:txBody>
          <a:bodyPr/>
          <a:lstStyle/>
          <a:p>
            <a:r>
              <a:rPr lang="en-US" altLang="en-US" dirty="0">
                <a:ea typeface="ＭＳ Ｐゴシック" panose="020B0600070205080204" pitchFamily="34" charset="-128"/>
              </a:rPr>
              <a:t>CIDR Makes Packet Forwarding Harder</a:t>
            </a:r>
          </a:p>
        </p:txBody>
      </p:sp>
      <p:sp>
        <p:nvSpPr>
          <p:cNvPr id="78850" name="Rectangle 3">
            <a:extLst>
              <a:ext uri="{FF2B5EF4-FFF2-40B4-BE49-F238E27FC236}">
                <a16:creationId xmlns:a16="http://schemas.microsoft.com/office/drawing/2014/main" id="{306A6746-C8C0-6B42-B157-91785FACADF8}"/>
              </a:ext>
            </a:extLst>
          </p:cNvPr>
          <p:cNvSpPr>
            <a:spLocks noGrp="1" noChangeArrowheads="1"/>
          </p:cNvSpPr>
          <p:nvPr>
            <p:ph type="body" idx="1"/>
          </p:nvPr>
        </p:nvSpPr>
        <p:spPr/>
        <p:txBody>
          <a:bodyPr/>
          <a:lstStyle/>
          <a:p>
            <a:r>
              <a:rPr lang="en-US" altLang="en-US" dirty="0">
                <a:ea typeface="ＭＳ Ｐゴシック" panose="020B0600070205080204" pitchFamily="34" charset="-128"/>
              </a:rPr>
              <a:t>Forwarding table may have many matches</a:t>
            </a:r>
          </a:p>
          <a:p>
            <a:pPr lvl="1"/>
            <a:r>
              <a:rPr lang="en-US" altLang="en-US" dirty="0">
                <a:ea typeface="ＭＳ Ｐゴシック" panose="020B0600070205080204" pitchFamily="34" charset="-128"/>
              </a:rPr>
              <a:t>E.g., entries for 201.10.0.0/21 and 201.10.6.0/23</a:t>
            </a:r>
          </a:p>
          <a:p>
            <a:pPr lvl="1"/>
            <a:r>
              <a:rPr lang="en-US" altLang="en-US" dirty="0">
                <a:ea typeface="ＭＳ Ｐゴシック" panose="020B0600070205080204" pitchFamily="34" charset="-128"/>
              </a:rPr>
              <a:t>The IP address 201.10.6.17 would match both!</a:t>
            </a:r>
          </a:p>
          <a:p>
            <a:pPr lvl="1"/>
            <a:endParaRPr lang="en-US" altLang="en-US" dirty="0">
              <a:ea typeface="ＭＳ Ｐゴシック" panose="020B0600070205080204" pitchFamily="34" charset="-128"/>
            </a:endParaRPr>
          </a:p>
        </p:txBody>
      </p:sp>
      <p:sp>
        <p:nvSpPr>
          <p:cNvPr id="78851" name="Slide Number Placeholder 3">
            <a:extLst>
              <a:ext uri="{FF2B5EF4-FFF2-40B4-BE49-F238E27FC236}">
                <a16:creationId xmlns:a16="http://schemas.microsoft.com/office/drawing/2014/main" id="{FC0EF295-0A95-E047-A9A5-CB5228EC0101}"/>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FD219F6D-D975-C649-9E52-3CACCAA3730B}" type="slidenum">
              <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106</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901124" name="Rectangle 4">
            <a:extLst>
              <a:ext uri="{FF2B5EF4-FFF2-40B4-BE49-F238E27FC236}">
                <a16:creationId xmlns:a16="http://schemas.microsoft.com/office/drawing/2014/main" id="{A0DAB80C-3F5F-2645-B180-EA0DCF3BDFD1}"/>
              </a:ext>
            </a:extLst>
          </p:cNvPr>
          <p:cNvSpPr>
            <a:spLocks noChangeArrowheads="1"/>
          </p:cNvSpPr>
          <p:nvPr/>
        </p:nvSpPr>
        <p:spPr bwMode="auto">
          <a:xfrm>
            <a:off x="457200" y="3124200"/>
            <a:ext cx="8305800" cy="2919413"/>
          </a:xfrm>
          <a:prstGeom prst="rect">
            <a:avLst/>
          </a:prstGeom>
          <a:solidFill>
            <a:srgbClr val="FFFFFF"/>
          </a:solidFill>
          <a:ln w="9525">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urier New" pitchFamily="1" charset="0"/>
              <a:ea typeface="+mn-ea"/>
              <a:cs typeface="+mn-cs"/>
            </a:endParaRPr>
          </a:p>
        </p:txBody>
      </p:sp>
      <p:sp>
        <p:nvSpPr>
          <p:cNvPr id="78853" name="Text Box 5">
            <a:extLst>
              <a:ext uri="{FF2B5EF4-FFF2-40B4-BE49-F238E27FC236}">
                <a16:creationId xmlns:a16="http://schemas.microsoft.com/office/drawing/2014/main" id="{4707E346-5A9C-364C-A9BB-7E46D3B3226B}"/>
              </a:ext>
            </a:extLst>
          </p:cNvPr>
          <p:cNvSpPr txBox="1">
            <a:spLocks noChangeArrowheads="1"/>
          </p:cNvSpPr>
          <p:nvPr/>
        </p:nvSpPr>
        <p:spPr bwMode="auto">
          <a:xfrm>
            <a:off x="1844675" y="3303588"/>
            <a:ext cx="158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201.10.0.0/21</a:t>
            </a:r>
          </a:p>
        </p:txBody>
      </p:sp>
      <p:sp>
        <p:nvSpPr>
          <p:cNvPr id="78854" name="Text Box 6">
            <a:extLst>
              <a:ext uri="{FF2B5EF4-FFF2-40B4-BE49-F238E27FC236}">
                <a16:creationId xmlns:a16="http://schemas.microsoft.com/office/drawing/2014/main" id="{A1B10668-3A1A-0542-91F9-395CCAC0A942}"/>
              </a:ext>
            </a:extLst>
          </p:cNvPr>
          <p:cNvSpPr txBox="1">
            <a:spLocks noChangeArrowheads="1"/>
          </p:cNvSpPr>
          <p:nvPr/>
        </p:nvSpPr>
        <p:spPr bwMode="auto">
          <a:xfrm>
            <a:off x="769938" y="5657850"/>
            <a:ext cx="14271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201.10.0.0/22</a:t>
            </a:r>
          </a:p>
        </p:txBody>
      </p:sp>
      <p:sp>
        <p:nvSpPr>
          <p:cNvPr id="78855" name="Text Box 7">
            <a:extLst>
              <a:ext uri="{FF2B5EF4-FFF2-40B4-BE49-F238E27FC236}">
                <a16:creationId xmlns:a16="http://schemas.microsoft.com/office/drawing/2014/main" id="{0E518CAA-2BFD-E04B-9F0F-8B5060FD5632}"/>
              </a:ext>
            </a:extLst>
          </p:cNvPr>
          <p:cNvSpPr txBox="1">
            <a:spLocks noChangeArrowheads="1"/>
          </p:cNvSpPr>
          <p:nvPr/>
        </p:nvSpPr>
        <p:spPr bwMode="auto">
          <a:xfrm>
            <a:off x="2184400" y="5662613"/>
            <a:ext cx="1427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201.10.4.0/24</a:t>
            </a:r>
          </a:p>
        </p:txBody>
      </p:sp>
      <p:sp>
        <p:nvSpPr>
          <p:cNvPr id="78856" name="Text Box 8">
            <a:extLst>
              <a:ext uri="{FF2B5EF4-FFF2-40B4-BE49-F238E27FC236}">
                <a16:creationId xmlns:a16="http://schemas.microsoft.com/office/drawing/2014/main" id="{B7AEBE7F-3955-634C-AA56-4A7493F3B0EA}"/>
              </a:ext>
            </a:extLst>
          </p:cNvPr>
          <p:cNvSpPr txBox="1">
            <a:spLocks noChangeArrowheads="1"/>
          </p:cNvSpPr>
          <p:nvPr/>
        </p:nvSpPr>
        <p:spPr bwMode="auto">
          <a:xfrm>
            <a:off x="3611563" y="5673725"/>
            <a:ext cx="14271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201.10.5.0/24</a:t>
            </a:r>
          </a:p>
        </p:txBody>
      </p:sp>
      <p:sp>
        <p:nvSpPr>
          <p:cNvPr id="78857" name="Text Box 9">
            <a:extLst>
              <a:ext uri="{FF2B5EF4-FFF2-40B4-BE49-F238E27FC236}">
                <a16:creationId xmlns:a16="http://schemas.microsoft.com/office/drawing/2014/main" id="{85F664E9-0B90-8A4D-AE48-2685208E54F5}"/>
              </a:ext>
            </a:extLst>
          </p:cNvPr>
          <p:cNvSpPr txBox="1">
            <a:spLocks noChangeArrowheads="1"/>
          </p:cNvSpPr>
          <p:nvPr/>
        </p:nvSpPr>
        <p:spPr bwMode="auto">
          <a:xfrm>
            <a:off x="5026025" y="5649913"/>
            <a:ext cx="158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201.10.6.0/23</a:t>
            </a:r>
          </a:p>
        </p:txBody>
      </p:sp>
      <p:sp>
        <p:nvSpPr>
          <p:cNvPr id="78858" name="Oval 10">
            <a:extLst>
              <a:ext uri="{FF2B5EF4-FFF2-40B4-BE49-F238E27FC236}">
                <a16:creationId xmlns:a16="http://schemas.microsoft.com/office/drawing/2014/main" id="{AFA8C6B2-DFAE-AA47-A2F0-384811BB9C43}"/>
              </a:ext>
            </a:extLst>
          </p:cNvPr>
          <p:cNvSpPr>
            <a:spLocks noChangeArrowheads="1"/>
          </p:cNvSpPr>
          <p:nvPr/>
        </p:nvSpPr>
        <p:spPr bwMode="auto">
          <a:xfrm>
            <a:off x="2359025" y="3795713"/>
            <a:ext cx="2209800" cy="609600"/>
          </a:xfrm>
          <a:prstGeom prst="ellipse">
            <a:avLst/>
          </a:prstGeom>
          <a:solidFill>
            <a:srgbClr val="FF0000"/>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Provider 1</a:t>
            </a:r>
          </a:p>
        </p:txBody>
      </p:sp>
      <p:sp>
        <p:nvSpPr>
          <p:cNvPr id="78859" name="Oval 11">
            <a:extLst>
              <a:ext uri="{FF2B5EF4-FFF2-40B4-BE49-F238E27FC236}">
                <a16:creationId xmlns:a16="http://schemas.microsoft.com/office/drawing/2014/main" id="{4476E03B-05DC-2D46-8165-BB77065818CF}"/>
              </a:ext>
            </a:extLst>
          </p:cNvPr>
          <p:cNvSpPr>
            <a:spLocks noChangeArrowheads="1"/>
          </p:cNvSpPr>
          <p:nvPr/>
        </p:nvSpPr>
        <p:spPr bwMode="auto">
          <a:xfrm>
            <a:off x="2282825" y="5243513"/>
            <a:ext cx="1295400" cy="381000"/>
          </a:xfrm>
          <a:prstGeom prst="ellipse">
            <a:avLst/>
          </a:prstGeom>
          <a:solidFill>
            <a:srgbClr val="3366FF"/>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8860" name="Oval 12">
            <a:extLst>
              <a:ext uri="{FF2B5EF4-FFF2-40B4-BE49-F238E27FC236}">
                <a16:creationId xmlns:a16="http://schemas.microsoft.com/office/drawing/2014/main" id="{56D82144-14B9-9044-8A58-2AA37442FDAB}"/>
              </a:ext>
            </a:extLst>
          </p:cNvPr>
          <p:cNvSpPr>
            <a:spLocks noChangeArrowheads="1"/>
          </p:cNvSpPr>
          <p:nvPr/>
        </p:nvSpPr>
        <p:spPr bwMode="auto">
          <a:xfrm>
            <a:off x="914400" y="5243513"/>
            <a:ext cx="1295400" cy="381000"/>
          </a:xfrm>
          <a:prstGeom prst="ellipse">
            <a:avLst/>
          </a:prstGeom>
          <a:solidFill>
            <a:srgbClr val="3366FF"/>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8861" name="Oval 13">
            <a:extLst>
              <a:ext uri="{FF2B5EF4-FFF2-40B4-BE49-F238E27FC236}">
                <a16:creationId xmlns:a16="http://schemas.microsoft.com/office/drawing/2014/main" id="{06CF0D24-916D-0443-8E00-98AB5215FD5A}"/>
              </a:ext>
            </a:extLst>
          </p:cNvPr>
          <p:cNvSpPr>
            <a:spLocks noChangeArrowheads="1"/>
          </p:cNvSpPr>
          <p:nvPr/>
        </p:nvSpPr>
        <p:spPr bwMode="auto">
          <a:xfrm>
            <a:off x="3654425" y="5243513"/>
            <a:ext cx="1295400" cy="381000"/>
          </a:xfrm>
          <a:prstGeom prst="ellipse">
            <a:avLst/>
          </a:prstGeom>
          <a:solidFill>
            <a:srgbClr val="3366FF"/>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8862" name="Oval 14">
            <a:extLst>
              <a:ext uri="{FF2B5EF4-FFF2-40B4-BE49-F238E27FC236}">
                <a16:creationId xmlns:a16="http://schemas.microsoft.com/office/drawing/2014/main" id="{4CB1815F-3ABE-9641-8EC3-DB183D3B0D64}"/>
              </a:ext>
            </a:extLst>
          </p:cNvPr>
          <p:cNvSpPr>
            <a:spLocks noChangeArrowheads="1"/>
          </p:cNvSpPr>
          <p:nvPr/>
        </p:nvSpPr>
        <p:spPr bwMode="auto">
          <a:xfrm>
            <a:off x="5026025" y="5243513"/>
            <a:ext cx="1295400" cy="381000"/>
          </a:xfrm>
          <a:prstGeom prst="ellipse">
            <a:avLst/>
          </a:prstGeom>
          <a:solidFill>
            <a:srgbClr val="FFCC00"/>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cxnSp>
        <p:nvCxnSpPr>
          <p:cNvPr id="78863" name="AutoShape 15">
            <a:extLst>
              <a:ext uri="{FF2B5EF4-FFF2-40B4-BE49-F238E27FC236}">
                <a16:creationId xmlns:a16="http://schemas.microsoft.com/office/drawing/2014/main" id="{46FFAD29-41E1-C84D-9C7F-DDE4E03E4279}"/>
              </a:ext>
            </a:extLst>
          </p:cNvPr>
          <p:cNvCxnSpPr>
            <a:cxnSpLocks noChangeShapeType="1"/>
            <a:stCxn id="78858" idx="2"/>
            <a:endCxn id="78860" idx="0"/>
          </p:cNvCxnSpPr>
          <p:nvPr/>
        </p:nvCxnSpPr>
        <p:spPr bwMode="auto">
          <a:xfrm rot="10800000" flipV="1">
            <a:off x="1562100" y="4100513"/>
            <a:ext cx="796925" cy="1143000"/>
          </a:xfrm>
          <a:prstGeom prst="bentConnector2">
            <a:avLst/>
          </a:prstGeom>
          <a:noFill/>
          <a:ln w="9525">
            <a:solidFill>
              <a:srgbClr val="000000"/>
            </a:solidFill>
            <a:miter lim="800000"/>
            <a:headEnd/>
            <a:tailEnd/>
          </a:ln>
          <a:extLst>
            <a:ext uri="{909E8E84-426E-40DD-AFC4-6F175D3DCCD1}">
              <a14:hiddenFill xmlns:a14="http://schemas.microsoft.com/office/drawing/2010/main">
                <a:noFill/>
              </a14:hiddenFill>
            </a:ext>
          </a:extLst>
        </p:spPr>
      </p:cxnSp>
      <p:cxnSp>
        <p:nvCxnSpPr>
          <p:cNvPr id="78864" name="AutoShape 16">
            <a:extLst>
              <a:ext uri="{FF2B5EF4-FFF2-40B4-BE49-F238E27FC236}">
                <a16:creationId xmlns:a16="http://schemas.microsoft.com/office/drawing/2014/main" id="{8D6BCAAB-E092-0940-81EF-68F2BE2262C5}"/>
              </a:ext>
            </a:extLst>
          </p:cNvPr>
          <p:cNvCxnSpPr>
            <a:cxnSpLocks noChangeShapeType="1"/>
            <a:stCxn id="78858" idx="4"/>
          </p:cNvCxnSpPr>
          <p:nvPr/>
        </p:nvCxnSpPr>
        <p:spPr bwMode="auto">
          <a:xfrm rot="5400000">
            <a:off x="2715419" y="4506119"/>
            <a:ext cx="849312" cy="647700"/>
          </a:xfrm>
          <a:prstGeom prst="bentConnector3">
            <a:avLst>
              <a:gd name="adj1" fmla="val 49907"/>
            </a:avLst>
          </a:prstGeom>
          <a:noFill/>
          <a:ln w="9525">
            <a:solidFill>
              <a:srgbClr val="000000"/>
            </a:solidFill>
            <a:miter lim="800000"/>
            <a:headEnd/>
            <a:tailEnd/>
          </a:ln>
          <a:extLst>
            <a:ext uri="{909E8E84-426E-40DD-AFC4-6F175D3DCCD1}">
              <a14:hiddenFill xmlns:a14="http://schemas.microsoft.com/office/drawing/2010/main">
                <a:noFill/>
              </a14:hiddenFill>
            </a:ext>
          </a:extLst>
        </p:spPr>
      </p:cxnSp>
      <p:cxnSp>
        <p:nvCxnSpPr>
          <p:cNvPr id="78865" name="AutoShape 17">
            <a:extLst>
              <a:ext uri="{FF2B5EF4-FFF2-40B4-BE49-F238E27FC236}">
                <a16:creationId xmlns:a16="http://schemas.microsoft.com/office/drawing/2014/main" id="{CCCC2C6D-E596-C043-B871-60C7410C4AFD}"/>
              </a:ext>
            </a:extLst>
          </p:cNvPr>
          <p:cNvCxnSpPr>
            <a:cxnSpLocks noChangeShapeType="1"/>
            <a:stCxn id="78858" idx="6"/>
          </p:cNvCxnSpPr>
          <p:nvPr/>
        </p:nvCxnSpPr>
        <p:spPr bwMode="auto">
          <a:xfrm>
            <a:off x="4568825" y="4100513"/>
            <a:ext cx="955675" cy="1143000"/>
          </a:xfrm>
          <a:prstGeom prst="bentConnector2">
            <a:avLst/>
          </a:prstGeom>
          <a:noFill/>
          <a:ln w="25400">
            <a:solidFill>
              <a:srgbClr val="FF3300"/>
            </a:solidFill>
            <a:miter lim="800000"/>
            <a:headEnd/>
            <a:tailEnd/>
          </a:ln>
          <a:extLst>
            <a:ext uri="{909E8E84-426E-40DD-AFC4-6F175D3DCCD1}">
              <a14:hiddenFill xmlns:a14="http://schemas.microsoft.com/office/drawing/2010/main">
                <a:noFill/>
              </a14:hiddenFill>
            </a:ext>
          </a:extLst>
        </p:spPr>
      </p:cxnSp>
      <p:cxnSp>
        <p:nvCxnSpPr>
          <p:cNvPr id="78866" name="AutoShape 18">
            <a:extLst>
              <a:ext uri="{FF2B5EF4-FFF2-40B4-BE49-F238E27FC236}">
                <a16:creationId xmlns:a16="http://schemas.microsoft.com/office/drawing/2014/main" id="{F2EA93CC-63C4-0540-93B3-BC950EFFD50F}"/>
              </a:ext>
            </a:extLst>
          </p:cNvPr>
          <p:cNvCxnSpPr>
            <a:cxnSpLocks noChangeShapeType="1"/>
          </p:cNvCxnSpPr>
          <p:nvPr/>
        </p:nvCxnSpPr>
        <p:spPr bwMode="auto">
          <a:xfrm rot="16200000" flipH="1">
            <a:off x="3534569" y="4448969"/>
            <a:ext cx="838200" cy="750888"/>
          </a:xfrm>
          <a:prstGeom prst="bentConnector3">
            <a:avLst>
              <a:gd name="adj1" fmla="val 50000"/>
            </a:avLst>
          </a:prstGeom>
          <a:noFill/>
          <a:ln w="9525">
            <a:solidFill>
              <a:srgbClr val="000000"/>
            </a:solidFill>
            <a:miter lim="800000"/>
            <a:headEnd/>
            <a:tailEnd/>
          </a:ln>
          <a:extLst>
            <a:ext uri="{909E8E84-426E-40DD-AFC4-6F175D3DCCD1}">
              <a14:hiddenFill xmlns:a14="http://schemas.microsoft.com/office/drawing/2010/main">
                <a:noFill/>
              </a14:hiddenFill>
            </a:ext>
          </a:extLst>
        </p:spPr>
      </p:cxnSp>
      <p:cxnSp>
        <p:nvCxnSpPr>
          <p:cNvPr id="78867" name="AutoShape 19">
            <a:extLst>
              <a:ext uri="{FF2B5EF4-FFF2-40B4-BE49-F238E27FC236}">
                <a16:creationId xmlns:a16="http://schemas.microsoft.com/office/drawing/2014/main" id="{9CFA14FB-59DC-B34B-813C-29E2F463DB9F}"/>
              </a:ext>
            </a:extLst>
          </p:cNvPr>
          <p:cNvCxnSpPr>
            <a:cxnSpLocks noChangeShapeType="1"/>
            <a:endCxn id="78862" idx="0"/>
          </p:cNvCxnSpPr>
          <p:nvPr/>
        </p:nvCxnSpPr>
        <p:spPr bwMode="auto">
          <a:xfrm rot="5400000">
            <a:off x="5311775" y="4462463"/>
            <a:ext cx="1143000" cy="419100"/>
          </a:xfrm>
          <a:prstGeom prst="bentConnector3">
            <a:avLst>
              <a:gd name="adj1" fmla="val -1394"/>
            </a:avLst>
          </a:prstGeom>
          <a:noFill/>
          <a:ln w="25400">
            <a:solidFill>
              <a:srgbClr val="00CC00"/>
            </a:solidFill>
            <a:miter lim="800000"/>
            <a:headEnd/>
            <a:tailEnd/>
          </a:ln>
          <a:extLst>
            <a:ext uri="{909E8E84-426E-40DD-AFC4-6F175D3DCCD1}">
              <a14:hiddenFill xmlns:a14="http://schemas.microsoft.com/office/drawing/2010/main">
                <a:noFill/>
              </a14:hiddenFill>
            </a:ext>
          </a:extLst>
        </p:spPr>
      </p:cxnSp>
      <p:sp>
        <p:nvSpPr>
          <p:cNvPr id="78868" name="Line 20">
            <a:extLst>
              <a:ext uri="{FF2B5EF4-FFF2-40B4-BE49-F238E27FC236}">
                <a16:creationId xmlns:a16="http://schemas.microsoft.com/office/drawing/2014/main" id="{4D116DD1-0F9A-D646-AD7A-F8D3314EBE8B}"/>
              </a:ext>
            </a:extLst>
          </p:cNvPr>
          <p:cNvSpPr>
            <a:spLocks noChangeShapeType="1"/>
          </p:cNvSpPr>
          <p:nvPr/>
        </p:nvSpPr>
        <p:spPr bwMode="auto">
          <a:xfrm flipV="1">
            <a:off x="3436938" y="3186113"/>
            <a:ext cx="0" cy="6111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8869" name="Line 21">
            <a:extLst>
              <a:ext uri="{FF2B5EF4-FFF2-40B4-BE49-F238E27FC236}">
                <a16:creationId xmlns:a16="http://schemas.microsoft.com/office/drawing/2014/main" id="{C2EDB80A-C9FA-F445-922B-16CDFAA3C378}"/>
              </a:ext>
            </a:extLst>
          </p:cNvPr>
          <p:cNvSpPr>
            <a:spLocks noChangeShapeType="1"/>
          </p:cNvSpPr>
          <p:nvPr/>
        </p:nvSpPr>
        <p:spPr bwMode="auto">
          <a:xfrm flipV="1">
            <a:off x="7159625" y="3186113"/>
            <a:ext cx="0" cy="6111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8870" name="Oval 22">
            <a:extLst>
              <a:ext uri="{FF2B5EF4-FFF2-40B4-BE49-F238E27FC236}">
                <a16:creationId xmlns:a16="http://schemas.microsoft.com/office/drawing/2014/main" id="{97068EE9-3407-CA4F-B4C1-081F45855559}"/>
              </a:ext>
            </a:extLst>
          </p:cNvPr>
          <p:cNvSpPr>
            <a:spLocks noChangeArrowheads="1"/>
          </p:cNvSpPr>
          <p:nvPr/>
        </p:nvSpPr>
        <p:spPr bwMode="auto">
          <a:xfrm>
            <a:off x="6092825" y="3795713"/>
            <a:ext cx="2209800" cy="609600"/>
          </a:xfrm>
          <a:prstGeom prst="ellipse">
            <a:avLst/>
          </a:prstGeom>
          <a:solidFill>
            <a:srgbClr val="00CC00"/>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Provider 2</a:t>
            </a:r>
          </a:p>
        </p:txBody>
      </p:sp>
    </p:spTree>
    <p:extLst>
      <p:ext uri="{BB962C8B-B14F-4D97-AF65-F5344CB8AC3E}">
        <p14:creationId xmlns:p14="http://schemas.microsoft.com/office/powerpoint/2010/main" val="160885697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a:extLst>
              <a:ext uri="{FF2B5EF4-FFF2-40B4-BE49-F238E27FC236}">
                <a16:creationId xmlns:a16="http://schemas.microsoft.com/office/drawing/2014/main" id="{46CC7DB0-01E0-A640-B791-0B4A00092093}"/>
              </a:ext>
            </a:extLst>
          </p:cNvPr>
          <p:cNvSpPr>
            <a:spLocks noGrp="1" noChangeArrowheads="1"/>
          </p:cNvSpPr>
          <p:nvPr>
            <p:ph type="title"/>
          </p:nvPr>
        </p:nvSpPr>
        <p:spPr/>
        <p:txBody>
          <a:bodyPr/>
          <a:lstStyle/>
          <a:p>
            <a:r>
              <a:rPr lang="en-US" altLang="en-US">
                <a:ea typeface="ＭＳ Ｐゴシック" panose="020B0600070205080204" pitchFamily="34" charset="-128"/>
              </a:rPr>
              <a:t>Longest Prefix Match Forwarding</a:t>
            </a:r>
          </a:p>
        </p:txBody>
      </p:sp>
      <p:sp>
        <p:nvSpPr>
          <p:cNvPr id="80898" name="Rectangle 3">
            <a:extLst>
              <a:ext uri="{FF2B5EF4-FFF2-40B4-BE49-F238E27FC236}">
                <a16:creationId xmlns:a16="http://schemas.microsoft.com/office/drawing/2014/main" id="{BEDDC025-64BC-7E45-AD2A-FF8EC34481FB}"/>
              </a:ext>
            </a:extLst>
          </p:cNvPr>
          <p:cNvSpPr>
            <a:spLocks noGrp="1" noChangeArrowheads="1"/>
          </p:cNvSpPr>
          <p:nvPr>
            <p:ph type="body" idx="1"/>
          </p:nvPr>
        </p:nvSpPr>
        <p:spPr/>
        <p:txBody>
          <a:bodyPr/>
          <a:lstStyle/>
          <a:p>
            <a:r>
              <a:rPr lang="en-US" altLang="en-US">
                <a:ea typeface="ＭＳ Ｐゴシック" panose="020B0600070205080204" pitchFamily="34" charset="-128"/>
              </a:rPr>
              <a:t>Destination-based forwarding</a:t>
            </a:r>
          </a:p>
          <a:p>
            <a:pPr lvl="1"/>
            <a:r>
              <a:rPr lang="en-US" altLang="en-US">
                <a:ea typeface="ＭＳ Ｐゴシック" panose="020B0600070205080204" pitchFamily="34" charset="-128"/>
              </a:rPr>
              <a:t>Packet has a destination address</a:t>
            </a:r>
          </a:p>
          <a:p>
            <a:pPr lvl="1"/>
            <a:r>
              <a:rPr lang="en-US" altLang="en-US">
                <a:ea typeface="ＭＳ Ｐゴシック" panose="020B0600070205080204" pitchFamily="34" charset="-128"/>
              </a:rPr>
              <a:t>Router identifies longest-matching prefix</a:t>
            </a:r>
          </a:p>
          <a:p>
            <a:pPr lvl="1"/>
            <a:r>
              <a:rPr lang="en-US" altLang="en-US">
                <a:ea typeface="ＭＳ Ｐゴシック" panose="020B0600070205080204" pitchFamily="34" charset="-128"/>
              </a:rPr>
              <a:t>Cute algorithmic problem: very fast lookups</a:t>
            </a:r>
          </a:p>
        </p:txBody>
      </p:sp>
      <p:sp>
        <p:nvSpPr>
          <p:cNvPr id="80899" name="Slide Number Placeholder 3">
            <a:extLst>
              <a:ext uri="{FF2B5EF4-FFF2-40B4-BE49-F238E27FC236}">
                <a16:creationId xmlns:a16="http://schemas.microsoft.com/office/drawing/2014/main" id="{222D3AE4-F83B-CE4C-A319-573B38DC631B}"/>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6B69A566-60EE-AF47-9AF2-7392216DE2BF}" type="slidenum">
              <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107</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80900" name="Text Box 4">
            <a:extLst>
              <a:ext uri="{FF2B5EF4-FFF2-40B4-BE49-F238E27FC236}">
                <a16:creationId xmlns:a16="http://schemas.microsoft.com/office/drawing/2014/main" id="{12805D0A-42EA-7F4F-8CAA-E7E8568F031F}"/>
              </a:ext>
            </a:extLst>
          </p:cNvPr>
          <p:cNvSpPr txBox="1">
            <a:spLocks noChangeArrowheads="1"/>
          </p:cNvSpPr>
          <p:nvPr/>
        </p:nvSpPr>
        <p:spPr bwMode="auto">
          <a:xfrm>
            <a:off x="3459163" y="4225925"/>
            <a:ext cx="2520950" cy="1625600"/>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4.0.0.0/8</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4.83.128.0/17</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201.10.0.0/21</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srgbClr val="0066FF"/>
                </a:solidFill>
                <a:effectLst/>
                <a:uLnTx/>
                <a:uFillTx/>
                <a:latin typeface="Tahoma" panose="020B0604030504040204" pitchFamily="34" charset="0"/>
                <a:ea typeface="ＭＳ Ｐゴシック" panose="020B0600070205080204" pitchFamily="34" charset="-128"/>
                <a:cs typeface="+mn-cs"/>
              </a:rPr>
              <a:t>201.10.6.0/23</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126.255.103.0/24</a:t>
            </a:r>
          </a:p>
        </p:txBody>
      </p:sp>
      <p:sp>
        <p:nvSpPr>
          <p:cNvPr id="80901" name="Line 5">
            <a:extLst>
              <a:ext uri="{FF2B5EF4-FFF2-40B4-BE49-F238E27FC236}">
                <a16:creationId xmlns:a16="http://schemas.microsoft.com/office/drawing/2014/main" id="{672F135A-3765-FC44-8739-E11F451A564A}"/>
              </a:ext>
            </a:extLst>
          </p:cNvPr>
          <p:cNvSpPr>
            <a:spLocks noChangeShapeType="1"/>
          </p:cNvSpPr>
          <p:nvPr/>
        </p:nvSpPr>
        <p:spPr bwMode="auto">
          <a:xfrm>
            <a:off x="2389188" y="4940300"/>
            <a:ext cx="10699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0902" name="Text Box 6">
            <a:extLst>
              <a:ext uri="{FF2B5EF4-FFF2-40B4-BE49-F238E27FC236}">
                <a16:creationId xmlns:a16="http://schemas.microsoft.com/office/drawing/2014/main" id="{A9A3A65B-81AA-DC44-9BB2-9712701CFB66}"/>
              </a:ext>
            </a:extLst>
          </p:cNvPr>
          <p:cNvSpPr txBox="1">
            <a:spLocks noChangeArrowheads="1"/>
          </p:cNvSpPr>
          <p:nvPr/>
        </p:nvSpPr>
        <p:spPr bwMode="auto">
          <a:xfrm>
            <a:off x="671513" y="4741863"/>
            <a:ext cx="17176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srgbClr val="0066FF"/>
                </a:solidFill>
                <a:effectLst/>
                <a:uLnTx/>
                <a:uFillTx/>
                <a:latin typeface="Tahoma" panose="020B0604030504040204" pitchFamily="34" charset="0"/>
                <a:ea typeface="ＭＳ Ｐゴシック" panose="020B0600070205080204" pitchFamily="34" charset="-128"/>
                <a:cs typeface="+mn-cs"/>
              </a:rPr>
              <a:t>201.10.6.17</a:t>
            </a:r>
          </a:p>
        </p:txBody>
      </p:sp>
      <p:sp>
        <p:nvSpPr>
          <p:cNvPr id="80903" name="Text Box 7">
            <a:extLst>
              <a:ext uri="{FF2B5EF4-FFF2-40B4-BE49-F238E27FC236}">
                <a16:creationId xmlns:a16="http://schemas.microsoft.com/office/drawing/2014/main" id="{8E2A3B0B-7C76-4C49-A808-C59D78148305}"/>
              </a:ext>
            </a:extLst>
          </p:cNvPr>
          <p:cNvSpPr txBox="1">
            <a:spLocks noChangeArrowheads="1"/>
          </p:cNvSpPr>
          <p:nvPr/>
        </p:nvSpPr>
        <p:spPr bwMode="auto">
          <a:xfrm>
            <a:off x="819150" y="4378325"/>
            <a:ext cx="1412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destination</a:t>
            </a:r>
          </a:p>
        </p:txBody>
      </p:sp>
      <p:sp>
        <p:nvSpPr>
          <p:cNvPr id="80904" name="Text Box 8">
            <a:extLst>
              <a:ext uri="{FF2B5EF4-FFF2-40B4-BE49-F238E27FC236}">
                <a16:creationId xmlns:a16="http://schemas.microsoft.com/office/drawing/2014/main" id="{86AC41DD-CE0B-E54D-AEEF-F86957CE1904}"/>
              </a:ext>
            </a:extLst>
          </p:cNvPr>
          <p:cNvSpPr txBox="1">
            <a:spLocks noChangeArrowheads="1"/>
          </p:cNvSpPr>
          <p:nvPr/>
        </p:nvSpPr>
        <p:spPr bwMode="auto">
          <a:xfrm>
            <a:off x="3729038" y="3733800"/>
            <a:ext cx="2019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forwarding table</a:t>
            </a:r>
          </a:p>
        </p:txBody>
      </p:sp>
      <p:sp>
        <p:nvSpPr>
          <p:cNvPr id="80905" name="Line 9">
            <a:extLst>
              <a:ext uri="{FF2B5EF4-FFF2-40B4-BE49-F238E27FC236}">
                <a16:creationId xmlns:a16="http://schemas.microsoft.com/office/drawing/2014/main" id="{0A5D45CE-6D6A-1740-ADFE-E68DCF8A10FB}"/>
              </a:ext>
            </a:extLst>
          </p:cNvPr>
          <p:cNvSpPr>
            <a:spLocks noChangeShapeType="1"/>
          </p:cNvSpPr>
          <p:nvPr/>
        </p:nvSpPr>
        <p:spPr bwMode="auto">
          <a:xfrm>
            <a:off x="5734050" y="5362575"/>
            <a:ext cx="10699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0907" name="Text Box 11">
            <a:extLst>
              <a:ext uri="{FF2B5EF4-FFF2-40B4-BE49-F238E27FC236}">
                <a16:creationId xmlns:a16="http://schemas.microsoft.com/office/drawing/2014/main" id="{0F9E83F8-838B-DD47-A507-B7AE397D59B5}"/>
              </a:ext>
            </a:extLst>
          </p:cNvPr>
          <p:cNvSpPr txBox="1">
            <a:spLocks noChangeArrowheads="1"/>
          </p:cNvSpPr>
          <p:nvPr/>
        </p:nvSpPr>
        <p:spPr bwMode="auto">
          <a:xfrm>
            <a:off x="6799263" y="5128132"/>
            <a:ext cx="16319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outgoing link</a:t>
            </a:r>
          </a:p>
        </p:txBody>
      </p:sp>
    </p:spTree>
    <p:extLst>
      <p:ext uri="{BB962C8B-B14F-4D97-AF65-F5344CB8AC3E}">
        <p14:creationId xmlns:p14="http://schemas.microsoft.com/office/powerpoint/2010/main" val="85018677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4">
            <a:extLst>
              <a:ext uri="{FF2B5EF4-FFF2-40B4-BE49-F238E27FC236}">
                <a16:creationId xmlns:a16="http://schemas.microsoft.com/office/drawing/2014/main" id="{E11E5A04-4BD7-F144-AE4F-7B8B6DB92A96}"/>
              </a:ext>
            </a:extLst>
          </p:cNvPr>
          <p:cNvSpPr>
            <a:spLocks noGrp="1"/>
          </p:cNvSpPr>
          <p:nvPr>
            <p:ph type="ctrTitle"/>
          </p:nvPr>
        </p:nvSpPr>
        <p:spPr>
          <a:xfrm>
            <a:off x="685800" y="2489240"/>
            <a:ext cx="7772400" cy="1470025"/>
          </a:xfrm>
          <a:solidFill>
            <a:schemeClr val="accent6">
              <a:lumMod val="50000"/>
            </a:schemeClr>
          </a:solidFill>
        </p:spPr>
        <p:txBody>
          <a:bodyPr/>
          <a:lstStyle/>
          <a:p>
            <a:r>
              <a:rPr lang="en-US" altLang="en-US" dirty="0">
                <a:solidFill>
                  <a:schemeClr val="bg1"/>
                </a:solidFill>
                <a:ea typeface="ＭＳ Ｐゴシック" panose="020B0600070205080204" pitchFamily="34" charset="-128"/>
              </a:rPr>
              <a:t>Getting an IP address: </a:t>
            </a:r>
            <a:br>
              <a:rPr lang="en-US" altLang="en-US" dirty="0">
                <a:solidFill>
                  <a:schemeClr val="bg1"/>
                </a:solidFill>
                <a:ea typeface="ＭＳ Ｐゴシック" panose="020B0600070205080204" pitchFamily="34" charset="-128"/>
              </a:rPr>
            </a:br>
            <a:r>
              <a:rPr lang="en-US" altLang="en-US" dirty="0">
                <a:solidFill>
                  <a:schemeClr val="bg1"/>
                </a:solidFill>
                <a:ea typeface="ＭＳ Ｐゴシック" panose="020B0600070205080204" pitchFamily="34" charset="-128"/>
              </a:rPr>
              <a:t>DHCP Protocol</a:t>
            </a:r>
          </a:p>
        </p:txBody>
      </p:sp>
      <p:sp>
        <p:nvSpPr>
          <p:cNvPr id="53251" name="Slide Number Placeholder 3">
            <a:extLst>
              <a:ext uri="{FF2B5EF4-FFF2-40B4-BE49-F238E27FC236}">
                <a16:creationId xmlns:a16="http://schemas.microsoft.com/office/drawing/2014/main" id="{F8305C48-AE37-4E46-9C9B-0E514A6FB67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D583EE-454A-114A-8086-A9C6C9F8305F}"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extLst>
      <p:ext uri="{BB962C8B-B14F-4D97-AF65-F5344CB8AC3E}">
        <p14:creationId xmlns:p14="http://schemas.microsoft.com/office/powerpoint/2010/main" val="187734446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4"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089" y="1193522"/>
            <a:ext cx="6856413"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2" name="Rectangle 2"/>
          <p:cNvSpPr>
            <a:spLocks noGrp="1" noChangeArrowheads="1"/>
          </p:cNvSpPr>
          <p:nvPr>
            <p:ph type="title"/>
          </p:nvPr>
        </p:nvSpPr>
        <p:spPr/>
        <p:txBody>
          <a:bodyPr/>
          <a:lstStyle/>
          <a:p>
            <a:r>
              <a:rPr lang="en-US" altLang="en-US">
                <a:ea typeface="ＭＳ Ｐゴシック" charset="-128"/>
              </a:rPr>
              <a:t>IP addresses: how to get one?</a:t>
            </a:r>
            <a:endParaRPr lang="en-US" altLang="en-US" sz="4800">
              <a:ea typeface="ＭＳ Ｐゴシック" charset="-128"/>
            </a:endParaRPr>
          </a:p>
        </p:txBody>
      </p:sp>
      <p:sp>
        <p:nvSpPr>
          <p:cNvPr id="87043" name="Rectangle 3"/>
          <p:cNvSpPr>
            <a:spLocks noGrp="1" noChangeArrowheads="1"/>
          </p:cNvSpPr>
          <p:nvPr>
            <p:ph type="body" idx="1"/>
          </p:nvPr>
        </p:nvSpPr>
        <p:spPr>
          <a:xfrm>
            <a:off x="511175" y="1508125"/>
            <a:ext cx="8034338" cy="4304846"/>
          </a:xfrm>
        </p:spPr>
        <p:txBody>
          <a:bodyPr>
            <a:noAutofit/>
          </a:bodyPr>
          <a:lstStyle/>
          <a:p>
            <a:pPr>
              <a:buFont typeface="Wingdings" charset="2"/>
              <a:buNone/>
            </a:pPr>
            <a:r>
              <a:rPr lang="en-US" altLang="en-US" dirty="0">
                <a:solidFill>
                  <a:srgbClr val="CC0000"/>
                </a:solidFill>
                <a:ea typeface="ＭＳ Ｐゴシック" charset="-128"/>
                <a:cs typeface="ＭＳ Ｐゴシック" charset="-128"/>
              </a:rPr>
              <a:t>Q:</a:t>
            </a:r>
            <a:r>
              <a:rPr lang="en-US" altLang="en-US" dirty="0">
                <a:ea typeface="ＭＳ Ｐゴシック" charset="-128"/>
                <a:cs typeface="ＭＳ Ｐゴシック" charset="-128"/>
              </a:rPr>
              <a:t> How does a </a:t>
            </a:r>
            <a:r>
              <a:rPr lang="en-US" altLang="en-US" i="1" dirty="0">
                <a:ea typeface="ＭＳ Ｐゴシック" charset="-128"/>
                <a:cs typeface="ＭＳ Ｐゴシック" charset="-128"/>
              </a:rPr>
              <a:t>host</a:t>
            </a:r>
            <a:r>
              <a:rPr lang="en-US" altLang="en-US" dirty="0">
                <a:ea typeface="ＭＳ Ｐゴシック" charset="-128"/>
                <a:cs typeface="ＭＳ Ｐゴシック" charset="-128"/>
              </a:rPr>
              <a:t> get IP address?</a:t>
            </a:r>
          </a:p>
          <a:p>
            <a:pPr>
              <a:buFont typeface="Wingdings" charset="2"/>
              <a:buNone/>
            </a:pPr>
            <a:endParaRPr lang="en-US" altLang="en-US" dirty="0">
              <a:ea typeface="ＭＳ Ｐゴシック" charset="-128"/>
              <a:cs typeface="ＭＳ Ｐゴシック" charset="-128"/>
            </a:endParaRPr>
          </a:p>
          <a:p>
            <a:r>
              <a:rPr lang="en-US" altLang="en-US" dirty="0">
                <a:ea typeface="ＭＳ Ｐゴシック" charset="-128"/>
                <a:cs typeface="ＭＳ Ｐゴシック" charset="-128"/>
              </a:rPr>
              <a:t>hard-coded by system admin in a file</a:t>
            </a:r>
          </a:p>
          <a:p>
            <a:pPr lvl="1"/>
            <a:r>
              <a:rPr lang="en-US" altLang="en-US" dirty="0">
                <a:ea typeface="ＭＳ Ｐゴシック" charset="-128"/>
              </a:rPr>
              <a:t>Windows: control-panel-&gt;network-&gt;configuration-&gt;</a:t>
            </a:r>
            <a:r>
              <a:rPr lang="en-US" altLang="en-US" dirty="0" err="1">
                <a:ea typeface="ＭＳ Ｐゴシック" charset="-128"/>
              </a:rPr>
              <a:t>tcp</a:t>
            </a:r>
            <a:r>
              <a:rPr lang="en-US" altLang="en-US" dirty="0">
                <a:ea typeface="ＭＳ Ｐゴシック" charset="-128"/>
              </a:rPr>
              <a:t>/</a:t>
            </a:r>
            <a:r>
              <a:rPr lang="en-US" altLang="en-US" dirty="0" err="1">
                <a:ea typeface="ＭＳ Ｐゴシック" charset="-128"/>
              </a:rPr>
              <a:t>ip</a:t>
            </a:r>
            <a:r>
              <a:rPr lang="en-US" altLang="en-US" dirty="0">
                <a:ea typeface="ＭＳ Ｐゴシック" charset="-128"/>
              </a:rPr>
              <a:t>-&gt;properties</a:t>
            </a:r>
          </a:p>
          <a:p>
            <a:pPr lvl="1"/>
            <a:r>
              <a:rPr lang="en-US" altLang="en-US" dirty="0">
                <a:ea typeface="ＭＳ Ｐゴシック" charset="-128"/>
              </a:rPr>
              <a:t>UNIX: /</a:t>
            </a:r>
            <a:r>
              <a:rPr lang="en-US" altLang="en-US" dirty="0" err="1">
                <a:ea typeface="ＭＳ Ｐゴシック" charset="-128"/>
              </a:rPr>
              <a:t>etc</a:t>
            </a:r>
            <a:r>
              <a:rPr lang="en-US" altLang="en-US" dirty="0">
                <a:ea typeface="ＭＳ Ｐゴシック" charset="-128"/>
              </a:rPr>
              <a:t>/</a:t>
            </a:r>
            <a:r>
              <a:rPr lang="mr-IN" altLang="en-US" dirty="0">
                <a:ea typeface="ＭＳ Ｐゴシック" charset="-128"/>
              </a:rPr>
              <a:t>…</a:t>
            </a:r>
            <a:endParaRPr lang="en-US" altLang="en-US" dirty="0">
              <a:ea typeface="ＭＳ Ｐゴシック" charset="-128"/>
            </a:endParaRPr>
          </a:p>
          <a:p>
            <a:r>
              <a:rPr lang="en-US" altLang="en-US" dirty="0">
                <a:solidFill>
                  <a:srgbClr val="CC0000"/>
                </a:solidFill>
                <a:ea typeface="ＭＳ Ｐゴシック" charset="-128"/>
                <a:cs typeface="ＭＳ Ｐゴシック" charset="-128"/>
              </a:rPr>
              <a:t>DHCP:</a:t>
            </a:r>
            <a:r>
              <a:rPr lang="en-US" altLang="en-US" dirty="0">
                <a:ea typeface="ＭＳ Ｐゴシック" charset="-128"/>
                <a:cs typeface="ＭＳ Ｐゴシック" charset="-128"/>
              </a:rPr>
              <a:t> </a:t>
            </a:r>
            <a:r>
              <a:rPr lang="en-US" altLang="en-US" dirty="0">
                <a:solidFill>
                  <a:srgbClr val="CC0000"/>
                </a:solidFill>
                <a:ea typeface="ＭＳ Ｐゴシック" charset="-128"/>
                <a:cs typeface="ＭＳ Ｐゴシック" charset="-128"/>
              </a:rPr>
              <a:t>D</a:t>
            </a:r>
            <a:r>
              <a:rPr lang="en-US" altLang="en-US" dirty="0">
                <a:ea typeface="ＭＳ Ｐゴシック" charset="-128"/>
                <a:cs typeface="ＭＳ Ｐゴシック" charset="-128"/>
              </a:rPr>
              <a:t>ynamic </a:t>
            </a:r>
            <a:r>
              <a:rPr lang="en-US" altLang="en-US" dirty="0">
                <a:solidFill>
                  <a:srgbClr val="CC0000"/>
                </a:solidFill>
                <a:ea typeface="ＭＳ Ｐゴシック" charset="-128"/>
                <a:cs typeface="ＭＳ Ｐゴシック" charset="-128"/>
              </a:rPr>
              <a:t>H</a:t>
            </a:r>
            <a:r>
              <a:rPr lang="en-US" altLang="en-US" dirty="0">
                <a:ea typeface="ＭＳ Ｐゴシック" charset="-128"/>
                <a:cs typeface="ＭＳ Ｐゴシック" charset="-128"/>
              </a:rPr>
              <a:t>ost </a:t>
            </a:r>
            <a:r>
              <a:rPr lang="en-US" altLang="en-US" dirty="0">
                <a:solidFill>
                  <a:srgbClr val="CC0000"/>
                </a:solidFill>
                <a:ea typeface="ＭＳ Ｐゴシック" charset="-128"/>
                <a:cs typeface="ＭＳ Ｐゴシック" charset="-128"/>
              </a:rPr>
              <a:t>C</a:t>
            </a:r>
            <a:r>
              <a:rPr lang="en-US" altLang="en-US" dirty="0">
                <a:ea typeface="ＭＳ Ｐゴシック" charset="-128"/>
                <a:cs typeface="ＭＳ Ｐゴシック" charset="-128"/>
              </a:rPr>
              <a:t>onfiguration </a:t>
            </a:r>
            <a:r>
              <a:rPr lang="en-US" altLang="en-US" dirty="0">
                <a:solidFill>
                  <a:srgbClr val="CC0000"/>
                </a:solidFill>
                <a:ea typeface="ＭＳ Ｐゴシック" charset="-128"/>
                <a:cs typeface="ＭＳ Ｐゴシック" charset="-128"/>
              </a:rPr>
              <a:t>P</a:t>
            </a:r>
            <a:r>
              <a:rPr lang="en-US" altLang="en-US" dirty="0">
                <a:ea typeface="ＭＳ Ｐゴシック" charset="-128"/>
                <a:cs typeface="ＭＳ Ｐゴシック" charset="-128"/>
              </a:rPr>
              <a:t>rotocol: dynamically get address from a server</a:t>
            </a:r>
          </a:p>
          <a:p>
            <a:pPr lvl="1"/>
            <a:r>
              <a:rPr lang="ja-JP" altLang="en-US" dirty="0">
                <a:ea typeface="ＭＳ Ｐゴシック" charset="-128"/>
              </a:rPr>
              <a:t>“</a:t>
            </a:r>
            <a:r>
              <a:rPr lang="en-US" altLang="ja-JP" dirty="0">
                <a:ea typeface="ＭＳ Ｐゴシック" charset="-128"/>
              </a:rPr>
              <a:t>plug-and-play</a:t>
            </a:r>
            <a:r>
              <a:rPr lang="ja-JP" altLang="en-US" sz="2800" dirty="0">
                <a:ea typeface="ＭＳ Ｐゴシック" charset="-128"/>
              </a:rPr>
              <a:t>”</a:t>
            </a:r>
            <a:r>
              <a:rPr lang="en-US" altLang="ja-JP" sz="2800" dirty="0">
                <a:ea typeface="ＭＳ Ｐゴシック" charset="-128"/>
              </a:rPr>
              <a:t> </a:t>
            </a:r>
          </a:p>
          <a:p>
            <a:pPr>
              <a:buFont typeface="Wingdings" charset="2"/>
              <a:buNone/>
            </a:pPr>
            <a:endParaRPr lang="en-US" altLang="en-US" dirty="0">
              <a:ea typeface="ＭＳ Ｐゴシック" charset="-128"/>
              <a:cs typeface="ＭＳ Ｐゴシック" charset="-128"/>
            </a:endParaRPr>
          </a:p>
          <a:p>
            <a:endParaRPr lang="en-US" altLang="en-US" sz="2400" dirty="0">
              <a:ea typeface="ＭＳ Ｐゴシック" charset="-128"/>
              <a:cs typeface="ＭＳ Ｐゴシック" charset="-128"/>
            </a:endParaRPr>
          </a:p>
        </p:txBody>
      </p:sp>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143276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043">
                                            <p:txEl>
                                              <p:pRg st="2" end="2"/>
                                            </p:txEl>
                                          </p:spTgt>
                                        </p:tgtEl>
                                        <p:attrNameLst>
                                          <p:attrName>style.visibility</p:attrName>
                                        </p:attrNameLst>
                                      </p:cBhvr>
                                      <p:to>
                                        <p:strVal val="visible"/>
                                      </p:to>
                                    </p:set>
                                    <p:animEffect transition="in" filter="fade">
                                      <p:cBhvr>
                                        <p:cTn id="7" dur="500"/>
                                        <p:tgtEl>
                                          <p:spTgt spid="8704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7043">
                                            <p:txEl>
                                              <p:pRg st="3" end="3"/>
                                            </p:txEl>
                                          </p:spTgt>
                                        </p:tgtEl>
                                        <p:attrNameLst>
                                          <p:attrName>style.visibility</p:attrName>
                                        </p:attrNameLst>
                                      </p:cBhvr>
                                      <p:to>
                                        <p:strVal val="visible"/>
                                      </p:to>
                                    </p:set>
                                    <p:animEffect transition="in" filter="fade">
                                      <p:cBhvr>
                                        <p:cTn id="10" dur="500"/>
                                        <p:tgtEl>
                                          <p:spTgt spid="8704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7043">
                                            <p:txEl>
                                              <p:pRg st="4" end="4"/>
                                            </p:txEl>
                                          </p:spTgt>
                                        </p:tgtEl>
                                        <p:attrNameLst>
                                          <p:attrName>style.visibility</p:attrName>
                                        </p:attrNameLst>
                                      </p:cBhvr>
                                      <p:to>
                                        <p:strVal val="visible"/>
                                      </p:to>
                                    </p:set>
                                    <p:animEffect transition="in" filter="fade">
                                      <p:cBhvr>
                                        <p:cTn id="13" dur="500"/>
                                        <p:tgtEl>
                                          <p:spTgt spid="87043">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7043">
                                            <p:txEl>
                                              <p:pRg st="5" end="5"/>
                                            </p:txEl>
                                          </p:spTgt>
                                        </p:tgtEl>
                                        <p:attrNameLst>
                                          <p:attrName>style.visibility</p:attrName>
                                        </p:attrNameLst>
                                      </p:cBhvr>
                                      <p:to>
                                        <p:strVal val="visible"/>
                                      </p:to>
                                    </p:set>
                                    <p:animEffect transition="in" filter="fade">
                                      <p:cBhvr>
                                        <p:cTn id="18" dur="500"/>
                                        <p:tgtEl>
                                          <p:spTgt spid="87043">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87043">
                                            <p:txEl>
                                              <p:pRg st="6" end="6"/>
                                            </p:txEl>
                                          </p:spTgt>
                                        </p:tgtEl>
                                        <p:attrNameLst>
                                          <p:attrName>style.visibility</p:attrName>
                                        </p:attrNameLst>
                                      </p:cBhvr>
                                      <p:to>
                                        <p:strVal val="visible"/>
                                      </p:to>
                                    </p:set>
                                    <p:animEffect transition="in" filter="fade">
                                      <p:cBhvr>
                                        <p:cTn id="21" dur="500"/>
                                        <p:tgtEl>
                                          <p:spTgt spid="8704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9AAAE-B31E-578A-7964-4E4F03F86EE8}"/>
            </a:ext>
          </a:extLst>
        </p:cNvPr>
        <p:cNvGrpSpPr/>
        <p:nvPr/>
      </p:nvGrpSpPr>
      <p:grpSpPr>
        <a:xfrm>
          <a:off x="0" y="0"/>
          <a:ext cx="0" cy="0"/>
          <a:chOff x="0" y="0"/>
          <a:chExt cx="0" cy="0"/>
        </a:xfrm>
      </p:grpSpPr>
      <p:sp>
        <p:nvSpPr>
          <p:cNvPr id="4" name="Freeform 3">
            <a:extLst>
              <a:ext uri="{FF2B5EF4-FFF2-40B4-BE49-F238E27FC236}">
                <a16:creationId xmlns:a16="http://schemas.microsoft.com/office/drawing/2014/main" id="{AC1BBEA5-36CA-1AE0-A5E0-ED320AFD2917}"/>
              </a:ext>
            </a:extLst>
          </p:cNvPr>
          <p:cNvSpPr/>
          <p:nvPr/>
        </p:nvSpPr>
        <p:spPr>
          <a:xfrm>
            <a:off x="957942" y="2291443"/>
            <a:ext cx="1959429" cy="2275114"/>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chemeClr val="accent1">
              <a:alpha val="23000"/>
            </a:schemeClr>
          </a:solidFill>
          <a:ln w="412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ounded Rectangle 4">
            <a:extLst>
              <a:ext uri="{FF2B5EF4-FFF2-40B4-BE49-F238E27FC236}">
                <a16:creationId xmlns:a16="http://schemas.microsoft.com/office/drawing/2014/main" id="{4B38738A-55E1-4A01-92EA-5BB890EF9680}"/>
              </a:ext>
            </a:extLst>
          </p:cNvPr>
          <p:cNvSpPr/>
          <p:nvPr/>
        </p:nvSpPr>
        <p:spPr>
          <a:xfrm>
            <a:off x="984251" y="2302329"/>
            <a:ext cx="1905000" cy="495300"/>
          </a:xfrm>
          <a:prstGeom prst="roundRect">
            <a:avLst>
              <a:gd name="adj" fmla="val 10257"/>
            </a:avLst>
          </a:prstGeom>
          <a:blipFill>
            <a:blip r:embed="rId2"/>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1">
            <a:extLst>
              <a:ext uri="{FF2B5EF4-FFF2-40B4-BE49-F238E27FC236}">
                <a16:creationId xmlns:a16="http://schemas.microsoft.com/office/drawing/2014/main" id="{3AE01BE0-62C5-29A6-EC62-112526BE6CD7}"/>
              </a:ext>
            </a:extLst>
          </p:cNvPr>
          <p:cNvSpPr/>
          <p:nvPr/>
        </p:nvSpPr>
        <p:spPr>
          <a:xfrm>
            <a:off x="3592146" y="3254829"/>
            <a:ext cx="1959429" cy="1322614"/>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chemeClr val="accent1">
              <a:alpha val="23000"/>
            </a:schemeClr>
          </a:solidFill>
          <a:ln w="412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Rounded Rectangle 7">
            <a:extLst>
              <a:ext uri="{FF2B5EF4-FFF2-40B4-BE49-F238E27FC236}">
                <a16:creationId xmlns:a16="http://schemas.microsoft.com/office/drawing/2014/main" id="{35B7AEB7-DED2-0BDF-2AD6-130C16A679DF}"/>
              </a:ext>
            </a:extLst>
          </p:cNvPr>
          <p:cNvSpPr/>
          <p:nvPr/>
        </p:nvSpPr>
        <p:spPr>
          <a:xfrm>
            <a:off x="3619360" y="3276601"/>
            <a:ext cx="1905000" cy="495300"/>
          </a:xfrm>
          <a:prstGeom prst="roundRect">
            <a:avLst>
              <a:gd name="adj" fmla="val 10257"/>
            </a:avLst>
          </a:prstGeom>
          <a:blipFill>
            <a:blip r:embed="rId2"/>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BCA914E9-F7A8-7B0E-39AA-62D3ED7DC657}"/>
              </a:ext>
            </a:extLst>
          </p:cNvPr>
          <p:cNvSpPr/>
          <p:nvPr/>
        </p:nvSpPr>
        <p:spPr>
          <a:xfrm>
            <a:off x="5867260" y="3263284"/>
            <a:ext cx="1959429" cy="1322614"/>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chemeClr val="accent1">
              <a:alpha val="23000"/>
            </a:schemeClr>
          </a:solidFill>
          <a:ln w="412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Rounded Rectangle 10">
            <a:extLst>
              <a:ext uri="{FF2B5EF4-FFF2-40B4-BE49-F238E27FC236}">
                <a16:creationId xmlns:a16="http://schemas.microsoft.com/office/drawing/2014/main" id="{86848576-C89D-24A3-3076-889C901ACD93}"/>
              </a:ext>
            </a:extLst>
          </p:cNvPr>
          <p:cNvSpPr/>
          <p:nvPr/>
        </p:nvSpPr>
        <p:spPr>
          <a:xfrm>
            <a:off x="5894474" y="3285056"/>
            <a:ext cx="1905000" cy="495300"/>
          </a:xfrm>
          <a:prstGeom prst="roundRect">
            <a:avLst>
              <a:gd name="adj" fmla="val 10257"/>
            </a:avLst>
          </a:prstGeom>
          <a:blipFill>
            <a:blip r:embed="rId2"/>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8FB080DF-610E-8C88-DED4-E5F43706FF33}"/>
              </a:ext>
            </a:extLst>
          </p:cNvPr>
          <p:cNvSpPr/>
          <p:nvPr/>
        </p:nvSpPr>
        <p:spPr>
          <a:xfrm>
            <a:off x="8142374" y="3271739"/>
            <a:ext cx="1959429" cy="1322614"/>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chemeClr val="accent1">
              <a:alpha val="23000"/>
            </a:schemeClr>
          </a:solidFill>
          <a:ln w="412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Rounded Rectangle 12">
            <a:extLst>
              <a:ext uri="{FF2B5EF4-FFF2-40B4-BE49-F238E27FC236}">
                <a16:creationId xmlns:a16="http://schemas.microsoft.com/office/drawing/2014/main" id="{5FA8E183-83FB-53A8-C16C-5B0B5E91E198}"/>
              </a:ext>
            </a:extLst>
          </p:cNvPr>
          <p:cNvSpPr/>
          <p:nvPr/>
        </p:nvSpPr>
        <p:spPr>
          <a:xfrm>
            <a:off x="8169588" y="3293511"/>
            <a:ext cx="1905000" cy="495300"/>
          </a:xfrm>
          <a:prstGeom prst="roundRect">
            <a:avLst>
              <a:gd name="adj" fmla="val 10257"/>
            </a:avLst>
          </a:prstGeom>
          <a:blipFill>
            <a:blip r:embed="rId2"/>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a:extLst>
              <a:ext uri="{FF2B5EF4-FFF2-40B4-BE49-F238E27FC236}">
                <a16:creationId xmlns:a16="http://schemas.microsoft.com/office/drawing/2014/main" id="{252488AF-C780-3161-2C2D-CC01E6ED8DD2}"/>
              </a:ext>
            </a:extLst>
          </p:cNvPr>
          <p:cNvSpPr/>
          <p:nvPr/>
        </p:nvSpPr>
        <p:spPr>
          <a:xfrm>
            <a:off x="1004684" y="2808516"/>
            <a:ext cx="1866224" cy="1717510"/>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rgbClr val="FF7E79"/>
          </a:solidFill>
          <a:ln w="412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a:extLst>
              <a:ext uri="{FF2B5EF4-FFF2-40B4-BE49-F238E27FC236}">
                <a16:creationId xmlns:a16="http://schemas.microsoft.com/office/drawing/2014/main" id="{0144EF63-002F-0E5B-7209-EBF53454AE47}"/>
              </a:ext>
            </a:extLst>
          </p:cNvPr>
          <p:cNvSpPr/>
          <p:nvPr/>
        </p:nvSpPr>
        <p:spPr>
          <a:xfrm>
            <a:off x="1905000" y="1194182"/>
            <a:ext cx="2286000" cy="1636104"/>
          </a:xfrm>
          <a:custGeom>
            <a:avLst/>
            <a:gdLst>
              <a:gd name="connsiteX0" fmla="*/ 0 w 2286000"/>
              <a:gd name="connsiteY0" fmla="*/ 982961 h 1636104"/>
              <a:gd name="connsiteX1" fmla="*/ 1143000 w 2286000"/>
              <a:gd name="connsiteY1" fmla="*/ 14132 h 1636104"/>
              <a:gd name="connsiteX2" fmla="*/ 2286000 w 2286000"/>
              <a:gd name="connsiteY2" fmla="*/ 1636104 h 1636104"/>
            </a:gdLst>
            <a:ahLst/>
            <a:cxnLst>
              <a:cxn ang="0">
                <a:pos x="connsiteX0" y="connsiteY0"/>
              </a:cxn>
              <a:cxn ang="0">
                <a:pos x="connsiteX1" y="connsiteY1"/>
              </a:cxn>
              <a:cxn ang="0">
                <a:pos x="connsiteX2" y="connsiteY2"/>
              </a:cxn>
            </a:cxnLst>
            <a:rect l="l" t="t" r="r" b="b"/>
            <a:pathLst>
              <a:path w="2286000" h="1636104">
                <a:moveTo>
                  <a:pt x="0" y="982961"/>
                </a:moveTo>
                <a:cubicBezTo>
                  <a:pt x="381000" y="444118"/>
                  <a:pt x="762000" y="-94725"/>
                  <a:pt x="1143000" y="14132"/>
                </a:cubicBezTo>
                <a:cubicBezTo>
                  <a:pt x="1524000" y="122989"/>
                  <a:pt x="1905000" y="879546"/>
                  <a:pt x="2286000" y="1636104"/>
                </a:cubicBezTo>
              </a:path>
            </a:pathLst>
          </a:custGeom>
          <a:noFill/>
          <a:ln w="31750">
            <a:solidFill>
              <a:srgbClr val="FF0000"/>
            </a:solidFill>
            <a:tailEnd type="arrow"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2">
            <a:extLst>
              <a:ext uri="{FF2B5EF4-FFF2-40B4-BE49-F238E27FC236}">
                <a16:creationId xmlns:a16="http://schemas.microsoft.com/office/drawing/2014/main" id="{74B892F2-25C7-7DC8-E980-4F164BDA0B15}"/>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t>Analogy:</a:t>
            </a:r>
            <a:endParaRPr lang="en-AU" altLang="en-US" sz="3600" u="sng" dirty="0"/>
          </a:p>
        </p:txBody>
      </p:sp>
    </p:spTree>
    <p:extLst>
      <p:ext uri="{BB962C8B-B14F-4D97-AF65-F5344CB8AC3E}">
        <p14:creationId xmlns:p14="http://schemas.microsoft.com/office/powerpoint/2010/main" val="223564419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4" descr="underline_b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963" y="1025525"/>
            <a:ext cx="8228012"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Rectangle 2"/>
          <p:cNvSpPr>
            <a:spLocks noGrp="1" noChangeArrowheads="1"/>
          </p:cNvSpPr>
          <p:nvPr>
            <p:ph type="title"/>
          </p:nvPr>
        </p:nvSpPr>
        <p:spPr>
          <a:xfrm>
            <a:off x="177800" y="268288"/>
            <a:ext cx="8826500" cy="1143000"/>
          </a:xfrm>
        </p:spPr>
        <p:txBody>
          <a:bodyPr/>
          <a:lstStyle/>
          <a:p>
            <a:pPr>
              <a:defRPr/>
            </a:pPr>
            <a:r>
              <a:rPr lang="en-US" sz="3600">
                <a:cs typeface="+mj-cs"/>
              </a:rPr>
              <a:t>DHCP: </a:t>
            </a:r>
            <a:r>
              <a:rPr lang="en-US" sz="3400">
                <a:cs typeface="+mj-cs"/>
              </a:rPr>
              <a:t>Dynamic Host Configuration Protocol</a:t>
            </a:r>
          </a:p>
        </p:txBody>
      </p:sp>
      <p:sp>
        <p:nvSpPr>
          <p:cNvPr id="88067" name="Rectangle 3"/>
          <p:cNvSpPr>
            <a:spLocks noGrp="1" noChangeArrowheads="1"/>
          </p:cNvSpPr>
          <p:nvPr>
            <p:ph type="body" idx="1"/>
          </p:nvPr>
        </p:nvSpPr>
        <p:spPr>
          <a:xfrm>
            <a:off x="511176" y="1587499"/>
            <a:ext cx="7924800" cy="4768851"/>
          </a:xfrm>
        </p:spPr>
        <p:txBody>
          <a:bodyPr>
            <a:noAutofit/>
          </a:bodyPr>
          <a:lstStyle/>
          <a:p>
            <a:pPr>
              <a:buFont typeface="Wingdings" charset="2"/>
              <a:buNone/>
            </a:pPr>
            <a:r>
              <a:rPr lang="en-US" altLang="en-US" i="1" dirty="0">
                <a:solidFill>
                  <a:srgbClr val="CC0000"/>
                </a:solidFill>
                <a:ea typeface="ＭＳ Ｐゴシック" charset="-128"/>
                <a:cs typeface="ＭＳ Ｐゴシック" charset="-128"/>
              </a:rPr>
              <a:t>goal:</a:t>
            </a:r>
            <a:r>
              <a:rPr lang="en-US" altLang="en-US" sz="2400" dirty="0">
                <a:ea typeface="ＭＳ Ｐゴシック" charset="-128"/>
                <a:cs typeface="ＭＳ Ｐゴシック" charset="-128"/>
              </a:rPr>
              <a:t> allow host to </a:t>
            </a:r>
            <a:r>
              <a:rPr lang="en-US" altLang="en-US" sz="2400" i="1" dirty="0">
                <a:ea typeface="ＭＳ Ｐゴシック" charset="-128"/>
                <a:cs typeface="ＭＳ Ｐゴシック" charset="-128"/>
              </a:rPr>
              <a:t>dynamically </a:t>
            </a:r>
            <a:r>
              <a:rPr lang="en-US" altLang="en-US" sz="2400" dirty="0">
                <a:ea typeface="ＭＳ Ｐゴシック" charset="-128"/>
                <a:cs typeface="ＭＳ Ｐゴシック" charset="-128"/>
              </a:rPr>
              <a:t>obtain its IP address from network server when it joins network</a:t>
            </a:r>
          </a:p>
          <a:p>
            <a:pPr lvl="1"/>
            <a:r>
              <a:rPr lang="en-US" altLang="en-US" dirty="0">
                <a:ea typeface="ＭＳ Ｐゴシック" charset="-128"/>
              </a:rPr>
              <a:t>can renew its lease on address in use</a:t>
            </a:r>
          </a:p>
          <a:p>
            <a:pPr lvl="1"/>
            <a:r>
              <a:rPr lang="en-US" altLang="en-US" dirty="0">
                <a:ea typeface="ＭＳ Ｐゴシック" charset="-128"/>
              </a:rPr>
              <a:t>allows reuse of addresses (only hold address while connected/</a:t>
            </a:r>
            <a:r>
              <a:rPr lang="ja-JP" altLang="en-US" dirty="0">
                <a:ea typeface="ＭＳ Ｐゴシック" charset="-128"/>
              </a:rPr>
              <a:t>“</a:t>
            </a:r>
            <a:r>
              <a:rPr lang="en-US" altLang="ja-JP" dirty="0">
                <a:ea typeface="ＭＳ Ｐゴシック" charset="-128"/>
              </a:rPr>
              <a:t>on</a:t>
            </a:r>
            <a:r>
              <a:rPr lang="ja-JP" altLang="en-US" dirty="0">
                <a:ea typeface="ＭＳ Ｐゴシック" charset="-128"/>
              </a:rPr>
              <a:t>”</a:t>
            </a:r>
            <a:r>
              <a:rPr lang="en-US" altLang="ja-JP" dirty="0">
                <a:ea typeface="ＭＳ Ｐゴシック" charset="-128"/>
              </a:rPr>
              <a:t>)</a:t>
            </a:r>
          </a:p>
          <a:p>
            <a:pPr lvl="1"/>
            <a:r>
              <a:rPr lang="en-US" altLang="en-US" dirty="0">
                <a:ea typeface="ＭＳ Ｐゴシック" charset="-128"/>
              </a:rPr>
              <a:t>support for mobile users who want to join network</a:t>
            </a:r>
          </a:p>
        </p:txBody>
      </p:sp>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299441789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8065" name="Picture 4" descr="underline_b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963" y="1025525"/>
            <a:ext cx="8228012"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Rectangle 2"/>
          <p:cNvSpPr>
            <a:spLocks noGrp="1" noChangeArrowheads="1"/>
          </p:cNvSpPr>
          <p:nvPr>
            <p:ph type="title"/>
          </p:nvPr>
        </p:nvSpPr>
        <p:spPr>
          <a:xfrm>
            <a:off x="177800" y="268288"/>
            <a:ext cx="8826500" cy="1143000"/>
          </a:xfrm>
        </p:spPr>
        <p:txBody>
          <a:bodyPr/>
          <a:lstStyle/>
          <a:p>
            <a:pPr>
              <a:defRPr/>
            </a:pPr>
            <a:r>
              <a:rPr lang="en-US" sz="3600">
                <a:cs typeface="+mj-cs"/>
              </a:rPr>
              <a:t>DHCP: </a:t>
            </a:r>
            <a:r>
              <a:rPr lang="en-US" sz="3400">
                <a:cs typeface="+mj-cs"/>
              </a:rPr>
              <a:t>Dynamic Host Configuration Protocol</a:t>
            </a:r>
          </a:p>
        </p:txBody>
      </p:sp>
      <p:sp>
        <p:nvSpPr>
          <p:cNvPr id="88067" name="Rectangle 3"/>
          <p:cNvSpPr>
            <a:spLocks noGrp="1" noChangeArrowheads="1"/>
          </p:cNvSpPr>
          <p:nvPr>
            <p:ph type="body" idx="1"/>
          </p:nvPr>
        </p:nvSpPr>
        <p:spPr>
          <a:xfrm>
            <a:off x="511176" y="1587499"/>
            <a:ext cx="7924800" cy="4768851"/>
          </a:xfrm>
        </p:spPr>
        <p:txBody>
          <a:bodyPr>
            <a:noAutofit/>
          </a:bodyPr>
          <a:lstStyle/>
          <a:p>
            <a:pPr>
              <a:buFont typeface="Wingdings" charset="2"/>
              <a:buNone/>
            </a:pPr>
            <a:r>
              <a:rPr lang="en-US" altLang="en-US" i="1" dirty="0">
                <a:solidFill>
                  <a:srgbClr val="CC0000"/>
                </a:solidFill>
                <a:ea typeface="ＭＳ Ｐゴシック" charset="-128"/>
                <a:cs typeface="ＭＳ Ｐゴシック" charset="-128"/>
              </a:rPr>
              <a:t>DHCP overview:</a:t>
            </a:r>
          </a:p>
          <a:p>
            <a:pPr lvl="1"/>
            <a:r>
              <a:rPr lang="en-US" altLang="en-US" dirty="0">
                <a:ea typeface="ＭＳ Ｐゴシック" charset="-128"/>
              </a:rPr>
              <a:t>host broadcasts </a:t>
            </a:r>
            <a:r>
              <a:rPr lang="ja-JP" altLang="en-US" dirty="0">
                <a:solidFill>
                  <a:srgbClr val="CC0000"/>
                </a:solidFill>
                <a:ea typeface="ＭＳ Ｐゴシック" charset="-128"/>
              </a:rPr>
              <a:t>“</a:t>
            </a:r>
            <a:r>
              <a:rPr lang="en-US" altLang="ja-JP" dirty="0">
                <a:solidFill>
                  <a:srgbClr val="CC0000"/>
                </a:solidFill>
                <a:ea typeface="ＭＳ Ｐゴシック" charset="-128"/>
              </a:rPr>
              <a:t>DHCP discover</a:t>
            </a:r>
            <a:r>
              <a:rPr lang="ja-JP" altLang="en-US">
                <a:solidFill>
                  <a:srgbClr val="CC0000"/>
                </a:solidFill>
                <a:ea typeface="ＭＳ Ｐゴシック" charset="-128"/>
              </a:rPr>
              <a:t>”</a:t>
            </a:r>
            <a:r>
              <a:rPr lang="en-US" altLang="ja-JP" dirty="0">
                <a:ea typeface="ＭＳ Ｐゴシック" charset="-128"/>
              </a:rPr>
              <a:t> msg</a:t>
            </a:r>
          </a:p>
          <a:p>
            <a:pPr lvl="1"/>
            <a:r>
              <a:rPr lang="en-US" altLang="en-US" dirty="0">
                <a:ea typeface="ＭＳ Ｐゴシック" charset="-128"/>
              </a:rPr>
              <a:t>DHCP server responds with </a:t>
            </a:r>
            <a:r>
              <a:rPr lang="ja-JP" altLang="en-US" dirty="0">
                <a:solidFill>
                  <a:srgbClr val="CC0000"/>
                </a:solidFill>
                <a:ea typeface="ＭＳ Ｐゴシック" charset="-128"/>
              </a:rPr>
              <a:t>“</a:t>
            </a:r>
            <a:r>
              <a:rPr lang="en-US" altLang="ja-JP" dirty="0">
                <a:solidFill>
                  <a:srgbClr val="CC0000"/>
                </a:solidFill>
                <a:ea typeface="ＭＳ Ｐゴシック" charset="-128"/>
              </a:rPr>
              <a:t>DHCP offer</a:t>
            </a:r>
            <a:r>
              <a:rPr lang="ja-JP" altLang="en-US">
                <a:solidFill>
                  <a:srgbClr val="CC0000"/>
                </a:solidFill>
                <a:ea typeface="ＭＳ Ｐゴシック" charset="-128"/>
              </a:rPr>
              <a:t>”</a:t>
            </a:r>
            <a:r>
              <a:rPr lang="en-US" altLang="ja-JP" dirty="0">
                <a:ea typeface="ＭＳ Ｐゴシック" charset="-128"/>
              </a:rPr>
              <a:t> msg</a:t>
            </a:r>
          </a:p>
          <a:p>
            <a:pPr lvl="1"/>
            <a:r>
              <a:rPr lang="en-US" altLang="en-US" dirty="0">
                <a:ea typeface="ＭＳ Ｐゴシック" charset="-128"/>
              </a:rPr>
              <a:t>host requests IP address: </a:t>
            </a:r>
            <a:r>
              <a:rPr lang="ja-JP" altLang="en-US" dirty="0">
                <a:solidFill>
                  <a:srgbClr val="CC0000"/>
                </a:solidFill>
                <a:ea typeface="ＭＳ Ｐゴシック" charset="-128"/>
              </a:rPr>
              <a:t>“</a:t>
            </a:r>
            <a:r>
              <a:rPr lang="en-US" altLang="ja-JP" dirty="0">
                <a:solidFill>
                  <a:srgbClr val="CC0000"/>
                </a:solidFill>
                <a:ea typeface="ＭＳ Ｐゴシック" charset="-128"/>
              </a:rPr>
              <a:t>DHCP request</a:t>
            </a:r>
            <a:r>
              <a:rPr lang="ja-JP" altLang="en-US" dirty="0">
                <a:solidFill>
                  <a:srgbClr val="CC0000"/>
                </a:solidFill>
                <a:ea typeface="ＭＳ Ｐゴシック" charset="-128"/>
              </a:rPr>
              <a:t>”</a:t>
            </a:r>
            <a:r>
              <a:rPr lang="en-US" altLang="ja-JP" dirty="0">
                <a:ea typeface="ＭＳ Ｐゴシック" charset="-128"/>
              </a:rPr>
              <a:t> </a:t>
            </a:r>
            <a:r>
              <a:rPr lang="en-US" altLang="ja-JP" dirty="0" err="1">
                <a:ea typeface="ＭＳ Ｐゴシック" charset="-128"/>
              </a:rPr>
              <a:t>msg</a:t>
            </a:r>
            <a:endParaRPr lang="en-US" altLang="ja-JP" dirty="0">
              <a:ea typeface="ＭＳ Ｐゴシック" charset="-128"/>
            </a:endParaRPr>
          </a:p>
          <a:p>
            <a:pPr lvl="1"/>
            <a:r>
              <a:rPr lang="en-US" altLang="en-US" dirty="0">
                <a:ea typeface="ＭＳ Ｐゴシック" charset="-128"/>
              </a:rPr>
              <a:t>DHCP server sends address: </a:t>
            </a:r>
            <a:r>
              <a:rPr lang="ja-JP" altLang="en-US" dirty="0">
                <a:solidFill>
                  <a:srgbClr val="CC0000"/>
                </a:solidFill>
                <a:ea typeface="ＭＳ Ｐゴシック" charset="-128"/>
              </a:rPr>
              <a:t>“</a:t>
            </a:r>
            <a:r>
              <a:rPr lang="en-US" altLang="ja-JP" dirty="0">
                <a:solidFill>
                  <a:srgbClr val="CC0000"/>
                </a:solidFill>
                <a:ea typeface="ＭＳ Ｐゴシック" charset="-128"/>
              </a:rPr>
              <a:t>DHCP ack</a:t>
            </a:r>
            <a:r>
              <a:rPr lang="ja-JP" altLang="en-US" dirty="0">
                <a:solidFill>
                  <a:srgbClr val="CC0000"/>
                </a:solidFill>
                <a:ea typeface="ＭＳ Ｐゴシック" charset="-128"/>
              </a:rPr>
              <a:t>”</a:t>
            </a:r>
            <a:r>
              <a:rPr lang="en-US" altLang="ja-JP" dirty="0">
                <a:ea typeface="ＭＳ Ｐゴシック" charset="-128"/>
              </a:rPr>
              <a:t> </a:t>
            </a:r>
            <a:r>
              <a:rPr lang="en-US" altLang="ja-JP" dirty="0" err="1">
                <a:ea typeface="ＭＳ Ｐゴシック" charset="-128"/>
              </a:rPr>
              <a:t>msg</a:t>
            </a:r>
            <a:r>
              <a:rPr lang="en-US" altLang="ja-JP" dirty="0">
                <a:ea typeface="ＭＳ Ｐゴシック" charset="-128"/>
              </a:rPr>
              <a:t> </a:t>
            </a:r>
          </a:p>
          <a:p>
            <a:endParaRPr lang="en-US" altLang="en-US" dirty="0">
              <a:ea typeface="ＭＳ Ｐゴシック" charset="-128"/>
              <a:cs typeface="ＭＳ Ｐゴシック" charset="-128"/>
            </a:endParaRPr>
          </a:p>
        </p:txBody>
      </p:sp>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187891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animEffect transition="in" filter="fade">
                                      <p:cBhvr>
                                        <p:cTn id="7" dur="500"/>
                                        <p:tgtEl>
                                          <p:spTgt spid="8806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8067">
                                            <p:txEl>
                                              <p:pRg st="1" end="1"/>
                                            </p:txEl>
                                          </p:spTgt>
                                        </p:tgtEl>
                                        <p:attrNameLst>
                                          <p:attrName>style.visibility</p:attrName>
                                        </p:attrNameLst>
                                      </p:cBhvr>
                                      <p:to>
                                        <p:strVal val="visible"/>
                                      </p:to>
                                    </p:set>
                                    <p:animEffect transition="in" filter="fade">
                                      <p:cBhvr>
                                        <p:cTn id="10" dur="500"/>
                                        <p:tgtEl>
                                          <p:spTgt spid="8806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8067">
                                            <p:txEl>
                                              <p:pRg st="2" end="2"/>
                                            </p:txEl>
                                          </p:spTgt>
                                        </p:tgtEl>
                                        <p:attrNameLst>
                                          <p:attrName>style.visibility</p:attrName>
                                        </p:attrNameLst>
                                      </p:cBhvr>
                                      <p:to>
                                        <p:strVal val="visible"/>
                                      </p:to>
                                    </p:set>
                                    <p:animEffect transition="in" filter="fade">
                                      <p:cBhvr>
                                        <p:cTn id="13" dur="500"/>
                                        <p:tgtEl>
                                          <p:spTgt spid="88067">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8067">
                                            <p:txEl>
                                              <p:pRg st="3" end="3"/>
                                            </p:txEl>
                                          </p:spTgt>
                                        </p:tgtEl>
                                        <p:attrNameLst>
                                          <p:attrName>style.visibility</p:attrName>
                                        </p:attrNameLst>
                                      </p:cBhvr>
                                      <p:to>
                                        <p:strVal val="visible"/>
                                      </p:to>
                                    </p:set>
                                    <p:animEffect transition="in" filter="fade">
                                      <p:cBhvr>
                                        <p:cTn id="16" dur="500"/>
                                        <p:tgtEl>
                                          <p:spTgt spid="88067">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88067">
                                            <p:txEl>
                                              <p:pRg st="4" end="4"/>
                                            </p:txEl>
                                          </p:spTgt>
                                        </p:tgtEl>
                                        <p:attrNameLst>
                                          <p:attrName>style.visibility</p:attrName>
                                        </p:attrNameLst>
                                      </p:cBhvr>
                                      <p:to>
                                        <p:strVal val="visible"/>
                                      </p:to>
                                    </p:set>
                                    <p:animEffect transition="in" filter="fade">
                                      <p:cBhvr>
                                        <p:cTn id="19" dur="500"/>
                                        <p:tgtEl>
                                          <p:spTgt spid="8806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2"/>
          <p:cNvSpPr>
            <a:spLocks noGrp="1" noChangeArrowheads="1"/>
          </p:cNvSpPr>
          <p:nvPr>
            <p:ph type="title"/>
          </p:nvPr>
        </p:nvSpPr>
        <p:spPr>
          <a:xfrm>
            <a:off x="438150" y="255588"/>
            <a:ext cx="6824663" cy="898525"/>
          </a:xfrm>
        </p:spPr>
        <p:txBody>
          <a:bodyPr/>
          <a:lstStyle/>
          <a:p>
            <a:pPr>
              <a:defRPr/>
            </a:pPr>
            <a:r>
              <a:rPr lang="en-US" sz="4000">
                <a:cs typeface="+mj-cs"/>
              </a:rPr>
              <a:t>DHCP client-server scenario</a:t>
            </a:r>
          </a:p>
        </p:txBody>
      </p:sp>
      <p:sp>
        <p:nvSpPr>
          <p:cNvPr id="90114" name="Rectangle 3"/>
          <p:cNvSpPr>
            <a:spLocks noChangeArrowheads="1"/>
          </p:cNvSpPr>
          <p:nvPr/>
        </p:nvSpPr>
        <p:spPr bwMode="auto">
          <a:xfrm>
            <a:off x="2408238" y="6037263"/>
            <a:ext cx="4978400" cy="319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115" name="Text Box 97"/>
          <p:cNvSpPr txBox="1">
            <a:spLocks noChangeArrowheads="1"/>
          </p:cNvSpPr>
          <p:nvPr/>
        </p:nvSpPr>
        <p:spPr bwMode="auto">
          <a:xfrm>
            <a:off x="869950" y="1903413"/>
            <a:ext cx="1314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600" b="1" i="1" u="none" strike="noStrike" kern="1200" cap="none" spc="0" normalizeH="0" baseline="0" noProof="0">
                <a:ln>
                  <a:noFill/>
                </a:ln>
                <a:solidFill>
                  <a:prstClr val="black"/>
                </a:solidFill>
                <a:effectLst/>
                <a:uLnTx/>
                <a:uFillTx/>
                <a:latin typeface="Arial" charset="0"/>
                <a:ea typeface="ＭＳ Ｐゴシック" charset="-128"/>
                <a:cs typeface="+mn-cs"/>
              </a:rPr>
              <a:t>223.1.1.0/24</a:t>
            </a:r>
          </a:p>
        </p:txBody>
      </p:sp>
      <p:sp>
        <p:nvSpPr>
          <p:cNvPr id="90116" name="Text Box 98"/>
          <p:cNvSpPr txBox="1">
            <a:spLocks noChangeArrowheads="1"/>
          </p:cNvSpPr>
          <p:nvPr/>
        </p:nvSpPr>
        <p:spPr bwMode="auto">
          <a:xfrm>
            <a:off x="4348163" y="4398963"/>
            <a:ext cx="1314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600" b="1" i="1" u="none" strike="noStrike" kern="1200" cap="none" spc="0" normalizeH="0" baseline="0" noProof="0">
                <a:ln>
                  <a:noFill/>
                </a:ln>
                <a:solidFill>
                  <a:prstClr val="black"/>
                </a:solidFill>
                <a:effectLst/>
                <a:uLnTx/>
                <a:uFillTx/>
                <a:latin typeface="Arial" charset="0"/>
                <a:ea typeface="ＭＳ Ｐゴシック" charset="-128"/>
                <a:cs typeface="+mn-cs"/>
              </a:rPr>
              <a:t>223.1.2.0/24</a:t>
            </a:r>
          </a:p>
        </p:txBody>
      </p:sp>
      <p:sp>
        <p:nvSpPr>
          <p:cNvPr id="90117" name="Text Box 99"/>
          <p:cNvSpPr txBox="1">
            <a:spLocks noChangeArrowheads="1"/>
          </p:cNvSpPr>
          <p:nvPr/>
        </p:nvSpPr>
        <p:spPr bwMode="auto">
          <a:xfrm>
            <a:off x="2651125" y="5992813"/>
            <a:ext cx="1314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600" b="1" i="1" u="none" strike="noStrike" kern="1200" cap="none" spc="0" normalizeH="0" baseline="0" noProof="0">
                <a:ln>
                  <a:noFill/>
                </a:ln>
                <a:solidFill>
                  <a:prstClr val="black"/>
                </a:solidFill>
                <a:effectLst/>
                <a:uLnTx/>
                <a:uFillTx/>
                <a:latin typeface="Arial" charset="0"/>
                <a:ea typeface="ＭＳ Ｐゴシック" charset="-128"/>
                <a:cs typeface="+mn-cs"/>
              </a:rPr>
              <a:t>223.1.3.0/24</a:t>
            </a:r>
          </a:p>
        </p:txBody>
      </p:sp>
      <p:sp>
        <p:nvSpPr>
          <p:cNvPr id="90118" name="Rectangle 100"/>
          <p:cNvSpPr>
            <a:spLocks noChangeArrowheads="1"/>
          </p:cNvSpPr>
          <p:nvPr/>
        </p:nvSpPr>
        <p:spPr bwMode="auto">
          <a:xfrm>
            <a:off x="1663700" y="4233863"/>
            <a:ext cx="847725" cy="180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119" name="Freeform 101"/>
          <p:cNvSpPr>
            <a:spLocks/>
          </p:cNvSpPr>
          <p:nvPr/>
        </p:nvSpPr>
        <p:spPr bwMode="auto">
          <a:xfrm>
            <a:off x="1076325" y="2173288"/>
            <a:ext cx="1941513" cy="2049462"/>
          </a:xfrm>
          <a:custGeom>
            <a:avLst/>
            <a:gdLst>
              <a:gd name="T0" fmla="*/ 2147483647 w 1223"/>
              <a:gd name="T1" fmla="*/ 2147483647 h 1291"/>
              <a:gd name="T2" fmla="*/ 2147483647 w 1223"/>
              <a:gd name="T3" fmla="*/ 2147483647 h 1291"/>
              <a:gd name="T4" fmla="*/ 2147483647 w 1223"/>
              <a:gd name="T5" fmla="*/ 2147483647 h 1291"/>
              <a:gd name="T6" fmla="*/ 2147483647 w 1223"/>
              <a:gd name="T7" fmla="*/ 2147483647 h 1291"/>
              <a:gd name="T8" fmla="*/ 2147483647 w 1223"/>
              <a:gd name="T9" fmla="*/ 2147483647 h 1291"/>
              <a:gd name="T10" fmla="*/ 2147483647 w 1223"/>
              <a:gd name="T11" fmla="*/ 2147483647 h 1291"/>
              <a:gd name="T12" fmla="*/ 2147483647 w 1223"/>
              <a:gd name="T13" fmla="*/ 2147483647 h 1291"/>
              <a:gd name="T14" fmla="*/ 2147483647 w 1223"/>
              <a:gd name="T15" fmla="*/ 2147483647 h 1291"/>
              <a:gd name="T16" fmla="*/ 2147483647 w 1223"/>
              <a:gd name="T17" fmla="*/ 2147483647 h 1291"/>
              <a:gd name="T18" fmla="*/ 2147483647 w 1223"/>
              <a:gd name="T19" fmla="*/ 2147483647 h 1291"/>
              <a:gd name="T20" fmla="*/ 2147483647 w 1223"/>
              <a:gd name="T21" fmla="*/ 2147483647 h 1291"/>
              <a:gd name="T22" fmla="*/ 2147483647 w 1223"/>
              <a:gd name="T23" fmla="*/ 2147483647 h 1291"/>
              <a:gd name="T24" fmla="*/ 2147483647 w 1223"/>
              <a:gd name="T25" fmla="*/ 2147483647 h 1291"/>
              <a:gd name="T26" fmla="*/ 2147483647 w 1223"/>
              <a:gd name="T27" fmla="*/ 2147483647 h 129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23"/>
              <a:gd name="T43" fmla="*/ 0 h 1291"/>
              <a:gd name="T44" fmla="*/ 1223 w 1223"/>
              <a:gd name="T45" fmla="*/ 1291 h 129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23" h="1291">
                <a:moveTo>
                  <a:pt x="1201" y="756"/>
                </a:moveTo>
                <a:cubicBezTo>
                  <a:pt x="1180" y="640"/>
                  <a:pt x="798" y="744"/>
                  <a:pt x="702" y="670"/>
                </a:cubicBezTo>
                <a:cubicBezTo>
                  <a:pt x="603" y="561"/>
                  <a:pt x="669" y="206"/>
                  <a:pt x="608" y="103"/>
                </a:cubicBezTo>
                <a:cubicBezTo>
                  <a:pt x="547" y="0"/>
                  <a:pt x="425" y="55"/>
                  <a:pt x="335" y="52"/>
                </a:cubicBezTo>
                <a:cubicBezTo>
                  <a:pt x="245" y="49"/>
                  <a:pt x="114" y="0"/>
                  <a:pt x="65" y="82"/>
                </a:cubicBezTo>
                <a:cubicBezTo>
                  <a:pt x="16" y="164"/>
                  <a:pt x="45" y="433"/>
                  <a:pt x="41" y="544"/>
                </a:cubicBezTo>
                <a:cubicBezTo>
                  <a:pt x="37" y="655"/>
                  <a:pt x="41" y="685"/>
                  <a:pt x="38" y="751"/>
                </a:cubicBezTo>
                <a:cubicBezTo>
                  <a:pt x="35" y="817"/>
                  <a:pt x="26" y="880"/>
                  <a:pt x="23" y="940"/>
                </a:cubicBezTo>
                <a:cubicBezTo>
                  <a:pt x="20" y="1000"/>
                  <a:pt x="0" y="1068"/>
                  <a:pt x="17" y="1114"/>
                </a:cubicBezTo>
                <a:cubicBezTo>
                  <a:pt x="34" y="1160"/>
                  <a:pt x="31" y="1198"/>
                  <a:pt x="128" y="1219"/>
                </a:cubicBezTo>
                <a:cubicBezTo>
                  <a:pt x="225" y="1240"/>
                  <a:pt x="509" y="1291"/>
                  <a:pt x="602" y="1243"/>
                </a:cubicBezTo>
                <a:cubicBezTo>
                  <a:pt x="695" y="1195"/>
                  <a:pt x="590" y="984"/>
                  <a:pt x="686" y="930"/>
                </a:cubicBezTo>
                <a:cubicBezTo>
                  <a:pt x="782" y="876"/>
                  <a:pt x="1091" y="945"/>
                  <a:pt x="1177" y="916"/>
                </a:cubicBezTo>
                <a:cubicBezTo>
                  <a:pt x="1208" y="864"/>
                  <a:pt x="1223" y="871"/>
                  <a:pt x="1201" y="756"/>
                </a:cubicBezTo>
                <a:close/>
              </a:path>
            </a:pathLst>
          </a:custGeom>
          <a:solidFill>
            <a:srgbClr val="66CC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20" name="Freeform 102"/>
          <p:cNvSpPr>
            <a:spLocks/>
          </p:cNvSpPr>
          <p:nvPr/>
        </p:nvSpPr>
        <p:spPr bwMode="auto">
          <a:xfrm>
            <a:off x="3603625" y="2482850"/>
            <a:ext cx="1906588" cy="1958975"/>
          </a:xfrm>
          <a:custGeom>
            <a:avLst/>
            <a:gdLst>
              <a:gd name="T0" fmla="*/ 2147483647 w 1201"/>
              <a:gd name="T1" fmla="*/ 2147483647 h 1234"/>
              <a:gd name="T2" fmla="*/ 2147483647 w 1201"/>
              <a:gd name="T3" fmla="*/ 2147483647 h 1234"/>
              <a:gd name="T4" fmla="*/ 2147483647 w 1201"/>
              <a:gd name="T5" fmla="*/ 2147483647 h 1234"/>
              <a:gd name="T6" fmla="*/ 2147483647 w 1201"/>
              <a:gd name="T7" fmla="*/ 2147483647 h 1234"/>
              <a:gd name="T8" fmla="*/ 2147483647 w 1201"/>
              <a:gd name="T9" fmla="*/ 2147483647 h 1234"/>
              <a:gd name="T10" fmla="*/ 2147483647 w 1201"/>
              <a:gd name="T11" fmla="*/ 2147483647 h 1234"/>
              <a:gd name="T12" fmla="*/ 2147483647 w 1201"/>
              <a:gd name="T13" fmla="*/ 2147483647 h 1234"/>
              <a:gd name="T14" fmla="*/ 2147483647 w 1201"/>
              <a:gd name="T15" fmla="*/ 2147483647 h 1234"/>
              <a:gd name="T16" fmla="*/ 2147483647 w 1201"/>
              <a:gd name="T17" fmla="*/ 2147483647 h 1234"/>
              <a:gd name="T18" fmla="*/ 2147483647 w 1201"/>
              <a:gd name="T19" fmla="*/ 2147483647 h 1234"/>
              <a:gd name="T20" fmla="*/ 2147483647 w 1201"/>
              <a:gd name="T21" fmla="*/ 2147483647 h 1234"/>
              <a:gd name="T22" fmla="*/ 2147483647 w 1201"/>
              <a:gd name="T23" fmla="*/ 2147483647 h 1234"/>
              <a:gd name="T24" fmla="*/ 2147483647 w 1201"/>
              <a:gd name="T25" fmla="*/ 2147483647 h 1234"/>
              <a:gd name="T26" fmla="*/ 2147483647 w 1201"/>
              <a:gd name="T27" fmla="*/ 2147483647 h 12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01"/>
              <a:gd name="T43" fmla="*/ 0 h 1234"/>
              <a:gd name="T44" fmla="*/ 1201 w 1201"/>
              <a:gd name="T45" fmla="*/ 1234 h 123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01" h="1234">
                <a:moveTo>
                  <a:pt x="25" y="709"/>
                </a:moveTo>
                <a:cubicBezTo>
                  <a:pt x="49" y="824"/>
                  <a:pt x="428" y="709"/>
                  <a:pt x="526" y="780"/>
                </a:cubicBezTo>
                <a:cubicBezTo>
                  <a:pt x="624" y="851"/>
                  <a:pt x="543" y="1059"/>
                  <a:pt x="613" y="1134"/>
                </a:cubicBezTo>
                <a:cubicBezTo>
                  <a:pt x="683" y="1209"/>
                  <a:pt x="853" y="1234"/>
                  <a:pt x="946" y="1230"/>
                </a:cubicBezTo>
                <a:cubicBezTo>
                  <a:pt x="1039" y="1226"/>
                  <a:pt x="1141" y="1163"/>
                  <a:pt x="1171" y="1107"/>
                </a:cubicBezTo>
                <a:cubicBezTo>
                  <a:pt x="1201" y="1051"/>
                  <a:pt x="1135" y="963"/>
                  <a:pt x="1126" y="894"/>
                </a:cubicBezTo>
                <a:cubicBezTo>
                  <a:pt x="1117" y="825"/>
                  <a:pt x="1119" y="772"/>
                  <a:pt x="1114" y="693"/>
                </a:cubicBezTo>
                <a:cubicBezTo>
                  <a:pt x="1109" y="614"/>
                  <a:pt x="1095" y="502"/>
                  <a:pt x="1099" y="423"/>
                </a:cubicBezTo>
                <a:cubicBezTo>
                  <a:pt x="1103" y="344"/>
                  <a:pt x="1141" y="281"/>
                  <a:pt x="1141" y="216"/>
                </a:cubicBezTo>
                <a:cubicBezTo>
                  <a:pt x="1141" y="151"/>
                  <a:pt x="1185" y="56"/>
                  <a:pt x="1102" y="33"/>
                </a:cubicBezTo>
                <a:cubicBezTo>
                  <a:pt x="1019" y="10"/>
                  <a:pt x="740" y="0"/>
                  <a:pt x="646" y="81"/>
                </a:cubicBezTo>
                <a:cubicBezTo>
                  <a:pt x="552" y="162"/>
                  <a:pt x="635" y="441"/>
                  <a:pt x="535" y="519"/>
                </a:cubicBezTo>
                <a:cubicBezTo>
                  <a:pt x="435" y="597"/>
                  <a:pt x="129" y="516"/>
                  <a:pt x="44" y="548"/>
                </a:cubicBezTo>
                <a:cubicBezTo>
                  <a:pt x="15" y="601"/>
                  <a:pt x="0" y="594"/>
                  <a:pt x="25" y="709"/>
                </a:cubicBezTo>
                <a:close/>
              </a:path>
            </a:pathLst>
          </a:custGeom>
          <a:solidFill>
            <a:srgbClr val="66CC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21" name="Freeform 103"/>
          <p:cNvSpPr>
            <a:spLocks/>
          </p:cNvSpPr>
          <p:nvPr/>
        </p:nvSpPr>
        <p:spPr bwMode="auto">
          <a:xfrm>
            <a:off x="2276475" y="3916363"/>
            <a:ext cx="2041525" cy="1979612"/>
          </a:xfrm>
          <a:custGeom>
            <a:avLst/>
            <a:gdLst>
              <a:gd name="T0" fmla="*/ 2147483647 w 1286"/>
              <a:gd name="T1" fmla="*/ 2147483647 h 1247"/>
              <a:gd name="T2" fmla="*/ 2147483647 w 1286"/>
              <a:gd name="T3" fmla="*/ 2147483647 h 1247"/>
              <a:gd name="T4" fmla="*/ 2147483647 w 1286"/>
              <a:gd name="T5" fmla="*/ 2147483647 h 1247"/>
              <a:gd name="T6" fmla="*/ 2147483647 w 1286"/>
              <a:gd name="T7" fmla="*/ 2147483647 h 1247"/>
              <a:gd name="T8" fmla="*/ 2147483647 w 1286"/>
              <a:gd name="T9" fmla="*/ 2147483647 h 1247"/>
              <a:gd name="T10" fmla="*/ 2147483647 w 1286"/>
              <a:gd name="T11" fmla="*/ 2147483647 h 1247"/>
              <a:gd name="T12" fmla="*/ 2147483647 w 1286"/>
              <a:gd name="T13" fmla="*/ 2147483647 h 1247"/>
              <a:gd name="T14" fmla="*/ 2147483647 w 1286"/>
              <a:gd name="T15" fmla="*/ 2147483647 h 1247"/>
              <a:gd name="T16" fmla="*/ 2147483647 w 1286"/>
              <a:gd name="T17" fmla="*/ 2147483647 h 1247"/>
              <a:gd name="T18" fmla="*/ 2147483647 w 1286"/>
              <a:gd name="T19" fmla="*/ 2147483647 h 1247"/>
              <a:gd name="T20" fmla="*/ 2147483647 w 1286"/>
              <a:gd name="T21" fmla="*/ 2147483647 h 1247"/>
              <a:gd name="T22" fmla="*/ 2147483647 w 1286"/>
              <a:gd name="T23" fmla="*/ 2147483647 h 1247"/>
              <a:gd name="T24" fmla="*/ 2147483647 w 1286"/>
              <a:gd name="T25" fmla="*/ 2147483647 h 12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86"/>
              <a:gd name="T40" fmla="*/ 0 h 1247"/>
              <a:gd name="T41" fmla="*/ 1286 w 1286"/>
              <a:gd name="T42" fmla="*/ 1247 h 124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86" h="1247">
                <a:moveTo>
                  <a:pt x="587" y="30"/>
                </a:moveTo>
                <a:cubicBezTo>
                  <a:pt x="473" y="60"/>
                  <a:pt x="601" y="475"/>
                  <a:pt x="509" y="618"/>
                </a:cubicBezTo>
                <a:cubicBezTo>
                  <a:pt x="424" y="765"/>
                  <a:pt x="154" y="830"/>
                  <a:pt x="77" y="909"/>
                </a:cubicBezTo>
                <a:cubicBezTo>
                  <a:pt x="0" y="988"/>
                  <a:pt x="37" y="1043"/>
                  <a:pt x="47" y="1095"/>
                </a:cubicBezTo>
                <a:cubicBezTo>
                  <a:pt x="57" y="1147"/>
                  <a:pt x="71" y="1205"/>
                  <a:pt x="140" y="1224"/>
                </a:cubicBezTo>
                <a:cubicBezTo>
                  <a:pt x="209" y="1243"/>
                  <a:pt x="369" y="1212"/>
                  <a:pt x="461" y="1209"/>
                </a:cubicBezTo>
                <a:cubicBezTo>
                  <a:pt x="553" y="1206"/>
                  <a:pt x="571" y="1206"/>
                  <a:pt x="692" y="1209"/>
                </a:cubicBezTo>
                <a:cubicBezTo>
                  <a:pt x="813" y="1212"/>
                  <a:pt x="1094" y="1247"/>
                  <a:pt x="1190" y="1227"/>
                </a:cubicBezTo>
                <a:cubicBezTo>
                  <a:pt x="1286" y="1207"/>
                  <a:pt x="1279" y="1170"/>
                  <a:pt x="1271" y="1089"/>
                </a:cubicBezTo>
                <a:cubicBezTo>
                  <a:pt x="1263" y="1008"/>
                  <a:pt x="1217" y="818"/>
                  <a:pt x="1139" y="741"/>
                </a:cubicBezTo>
                <a:cubicBezTo>
                  <a:pt x="1061" y="664"/>
                  <a:pt x="865" y="743"/>
                  <a:pt x="800" y="627"/>
                </a:cubicBezTo>
                <a:cubicBezTo>
                  <a:pt x="735" y="511"/>
                  <a:pt x="785" y="142"/>
                  <a:pt x="749" y="42"/>
                </a:cubicBezTo>
                <a:cubicBezTo>
                  <a:pt x="695" y="15"/>
                  <a:pt x="701" y="0"/>
                  <a:pt x="587" y="30"/>
                </a:cubicBezTo>
                <a:close/>
              </a:path>
            </a:pathLst>
          </a:custGeom>
          <a:solidFill>
            <a:srgbClr val="66CC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22" name="Line 104"/>
          <p:cNvSpPr>
            <a:spLocks noChangeShapeType="1"/>
          </p:cNvSpPr>
          <p:nvPr/>
        </p:nvSpPr>
        <p:spPr bwMode="auto">
          <a:xfrm>
            <a:off x="1625600" y="2695575"/>
            <a:ext cx="277813" cy="15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23" name="Line 106"/>
          <p:cNvSpPr>
            <a:spLocks noChangeShapeType="1"/>
          </p:cNvSpPr>
          <p:nvPr/>
        </p:nvSpPr>
        <p:spPr bwMode="auto">
          <a:xfrm flipV="1">
            <a:off x="1674813" y="3416300"/>
            <a:ext cx="277812" cy="31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24" name="Line 107"/>
          <p:cNvSpPr>
            <a:spLocks noChangeShapeType="1"/>
          </p:cNvSpPr>
          <p:nvPr/>
        </p:nvSpPr>
        <p:spPr bwMode="auto">
          <a:xfrm>
            <a:off x="1635125" y="3967163"/>
            <a:ext cx="273050" cy="15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25" name="Line 108"/>
          <p:cNvSpPr>
            <a:spLocks noChangeShapeType="1"/>
          </p:cNvSpPr>
          <p:nvPr/>
        </p:nvSpPr>
        <p:spPr bwMode="auto">
          <a:xfrm flipV="1">
            <a:off x="2478088" y="3544888"/>
            <a:ext cx="561975" cy="15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26" name="Text Box 109"/>
          <p:cNvSpPr txBox="1">
            <a:spLocks noChangeArrowheads="1"/>
          </p:cNvSpPr>
          <p:nvPr/>
        </p:nvSpPr>
        <p:spPr bwMode="auto">
          <a:xfrm>
            <a:off x="1673225" y="2370138"/>
            <a:ext cx="933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223.1.1.1</a:t>
            </a:r>
            <a:endParaRPr kumimoji="0" lang="en-US" altLang="en-US" sz="1400" b="0" i="0" u="none" strike="noStrike" kern="1200" cap="none" spc="0" normalizeH="0" baseline="0" noProof="0">
              <a:ln>
                <a:noFill/>
              </a:ln>
              <a:solidFill>
                <a:prstClr val="black"/>
              </a:solidFill>
              <a:effectLst/>
              <a:uLnTx/>
              <a:uFillTx/>
              <a:latin typeface="Comic Sans MS" charset="0"/>
              <a:ea typeface="ＭＳ Ｐゴシック" charset="-128"/>
              <a:cs typeface="+mn-cs"/>
            </a:endParaRPr>
          </a:p>
        </p:txBody>
      </p:sp>
      <p:sp>
        <p:nvSpPr>
          <p:cNvPr id="90127" name="Text Box 111"/>
          <p:cNvSpPr txBox="1">
            <a:spLocks noChangeArrowheads="1"/>
          </p:cNvSpPr>
          <p:nvPr/>
        </p:nvSpPr>
        <p:spPr bwMode="auto">
          <a:xfrm>
            <a:off x="1558925" y="3995738"/>
            <a:ext cx="933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223.1.1.3</a:t>
            </a:r>
            <a:endParaRPr kumimoji="0" lang="en-US" altLang="en-US" sz="1400" b="0" i="0" u="none" strike="noStrike" kern="1200" cap="none" spc="0" normalizeH="0" baseline="0" noProof="0">
              <a:ln>
                <a:noFill/>
              </a:ln>
              <a:solidFill>
                <a:prstClr val="black"/>
              </a:solidFill>
              <a:effectLst/>
              <a:uLnTx/>
              <a:uFillTx/>
              <a:latin typeface="Comic Sans MS" charset="0"/>
              <a:ea typeface="ＭＳ Ｐゴシック" charset="-128"/>
              <a:cs typeface="+mn-cs"/>
            </a:endParaRPr>
          </a:p>
        </p:txBody>
      </p:sp>
      <p:sp>
        <p:nvSpPr>
          <p:cNvPr id="90128" name="Text Box 112"/>
          <p:cNvSpPr txBox="1">
            <a:spLocks noChangeArrowheads="1"/>
          </p:cNvSpPr>
          <p:nvPr/>
        </p:nvSpPr>
        <p:spPr bwMode="auto">
          <a:xfrm>
            <a:off x="2305050" y="3235325"/>
            <a:ext cx="933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223.1.1.4</a:t>
            </a:r>
            <a:endParaRPr kumimoji="0" lang="en-US" altLang="en-US" sz="1400" b="0" i="0" u="none" strike="noStrike" kern="1200" cap="none" spc="0" normalizeH="0" baseline="0" noProof="0">
              <a:ln>
                <a:noFill/>
              </a:ln>
              <a:solidFill>
                <a:prstClr val="black"/>
              </a:solidFill>
              <a:effectLst/>
              <a:uLnTx/>
              <a:uFillTx/>
              <a:latin typeface="Comic Sans MS" charset="0"/>
              <a:ea typeface="ＭＳ Ｐゴシック" charset="-128"/>
              <a:cs typeface="+mn-cs"/>
            </a:endParaRPr>
          </a:p>
        </p:txBody>
      </p:sp>
      <p:sp>
        <p:nvSpPr>
          <p:cNvPr id="90129" name="Line 113"/>
          <p:cNvSpPr>
            <a:spLocks noChangeShapeType="1"/>
          </p:cNvSpPr>
          <p:nvPr/>
        </p:nvSpPr>
        <p:spPr bwMode="auto">
          <a:xfrm flipV="1">
            <a:off x="3552825" y="3546475"/>
            <a:ext cx="533400" cy="15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30" name="Text Box 114"/>
          <p:cNvSpPr txBox="1">
            <a:spLocks noChangeArrowheads="1"/>
          </p:cNvSpPr>
          <p:nvPr/>
        </p:nvSpPr>
        <p:spPr bwMode="auto">
          <a:xfrm>
            <a:off x="3425825" y="3236913"/>
            <a:ext cx="933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223.1.2.9</a:t>
            </a:r>
            <a:endParaRPr kumimoji="0" lang="en-US" altLang="en-US" sz="1400" b="0" i="0" u="none" strike="noStrike" kern="1200" cap="none" spc="0" normalizeH="0" baseline="0" noProof="0">
              <a:ln>
                <a:noFill/>
              </a:ln>
              <a:solidFill>
                <a:prstClr val="black"/>
              </a:solidFill>
              <a:effectLst/>
              <a:uLnTx/>
              <a:uFillTx/>
              <a:latin typeface="Comic Sans MS" charset="0"/>
              <a:ea typeface="ＭＳ Ｐゴシック" charset="-128"/>
              <a:cs typeface="+mn-cs"/>
            </a:endParaRPr>
          </a:p>
        </p:txBody>
      </p:sp>
      <p:sp>
        <p:nvSpPr>
          <p:cNvPr id="90131" name="Line 116"/>
          <p:cNvSpPr>
            <a:spLocks noChangeShapeType="1"/>
          </p:cNvSpPr>
          <p:nvPr/>
        </p:nvSpPr>
        <p:spPr bwMode="auto">
          <a:xfrm>
            <a:off x="4745038" y="2857500"/>
            <a:ext cx="234950" cy="63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32" name="Line 117"/>
          <p:cNvSpPr>
            <a:spLocks noChangeShapeType="1"/>
          </p:cNvSpPr>
          <p:nvPr/>
        </p:nvSpPr>
        <p:spPr bwMode="auto">
          <a:xfrm>
            <a:off x="4799013" y="4133850"/>
            <a:ext cx="234950" cy="63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33" name="Line 120"/>
          <p:cNvSpPr>
            <a:spLocks noChangeShapeType="1"/>
          </p:cNvSpPr>
          <p:nvPr/>
        </p:nvSpPr>
        <p:spPr bwMode="auto">
          <a:xfrm flipH="1">
            <a:off x="3311525" y="3886200"/>
            <a:ext cx="3175" cy="7080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34" name="Line 122"/>
          <p:cNvSpPr>
            <a:spLocks noChangeShapeType="1"/>
          </p:cNvSpPr>
          <p:nvPr/>
        </p:nvSpPr>
        <p:spPr bwMode="auto">
          <a:xfrm flipH="1" flipV="1">
            <a:off x="2736850" y="5230813"/>
            <a:ext cx="3175" cy="2413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35" name="Line 123"/>
          <p:cNvSpPr>
            <a:spLocks noChangeShapeType="1"/>
          </p:cNvSpPr>
          <p:nvPr/>
        </p:nvSpPr>
        <p:spPr bwMode="auto">
          <a:xfrm flipH="1" flipV="1">
            <a:off x="3878263" y="5164138"/>
            <a:ext cx="3175" cy="2413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36" name="Text Box 124"/>
          <p:cNvSpPr txBox="1">
            <a:spLocks noChangeArrowheads="1"/>
          </p:cNvSpPr>
          <p:nvPr/>
        </p:nvSpPr>
        <p:spPr bwMode="auto">
          <a:xfrm>
            <a:off x="3849688" y="5041900"/>
            <a:ext cx="933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223.1.3.2</a:t>
            </a:r>
            <a:endParaRPr kumimoji="0" lang="en-US" altLang="en-US" sz="1400" b="0" i="0" u="none" strike="noStrike" kern="1200" cap="none" spc="0" normalizeH="0" baseline="0" noProof="0">
              <a:ln>
                <a:noFill/>
              </a:ln>
              <a:solidFill>
                <a:prstClr val="black"/>
              </a:solidFill>
              <a:effectLst/>
              <a:uLnTx/>
              <a:uFillTx/>
              <a:latin typeface="Comic Sans MS" charset="0"/>
              <a:ea typeface="ＭＳ Ｐゴシック" charset="-128"/>
              <a:cs typeface="+mn-cs"/>
            </a:endParaRPr>
          </a:p>
        </p:txBody>
      </p:sp>
      <p:sp>
        <p:nvSpPr>
          <p:cNvPr id="90137" name="Text Box 127"/>
          <p:cNvSpPr txBox="1">
            <a:spLocks noChangeArrowheads="1"/>
          </p:cNvSpPr>
          <p:nvPr/>
        </p:nvSpPr>
        <p:spPr bwMode="auto">
          <a:xfrm>
            <a:off x="1701800" y="5053013"/>
            <a:ext cx="933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223.1.3.1</a:t>
            </a:r>
            <a:endParaRPr kumimoji="0" lang="en-US" altLang="en-US" sz="1400" b="0" i="0" u="none" strike="noStrike" kern="1200" cap="none" spc="0" normalizeH="0" baseline="0" noProof="0">
              <a:ln>
                <a:noFill/>
              </a:ln>
              <a:solidFill>
                <a:prstClr val="black"/>
              </a:solidFill>
              <a:effectLst/>
              <a:uLnTx/>
              <a:uFillTx/>
              <a:latin typeface="Comic Sans MS" charset="0"/>
              <a:ea typeface="ＭＳ Ｐゴシック" charset="-128"/>
              <a:cs typeface="+mn-cs"/>
            </a:endParaRPr>
          </a:p>
        </p:txBody>
      </p:sp>
      <p:grpSp>
        <p:nvGrpSpPr>
          <p:cNvPr id="90138" name="Group 129"/>
          <p:cNvGrpSpPr>
            <a:grpSpLocks/>
          </p:cNvGrpSpPr>
          <p:nvPr/>
        </p:nvGrpSpPr>
        <p:grpSpPr bwMode="auto">
          <a:xfrm>
            <a:off x="1071563" y="2397125"/>
            <a:ext cx="641350" cy="558800"/>
            <a:chOff x="-44" y="1473"/>
            <a:chExt cx="981" cy="1105"/>
          </a:xfrm>
        </p:grpSpPr>
        <p:pic>
          <p:nvPicPr>
            <p:cNvPr id="90238" name="Picture 130" descr="desktop_computer_stylized_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239" name="Freeform 131"/>
            <p:cNvSpPr>
              <a:spLocks/>
            </p:cNvSpPr>
            <p:nvPr/>
          </p:nvSpPr>
          <p:spPr bwMode="auto">
            <a:xfrm flipH="1">
              <a:off x="374" y="1579"/>
              <a:ext cx="477" cy="506"/>
            </a:xfrm>
            <a:custGeom>
              <a:avLst/>
              <a:gdLst>
                <a:gd name="T0" fmla="*/ 0 w 356"/>
                <a:gd name="T1" fmla="*/ 0 h 368"/>
                <a:gd name="T2" fmla="*/ 18034 w 356"/>
                <a:gd name="T3" fmla="*/ 1220 h 368"/>
                <a:gd name="T4" fmla="*/ 21394 w 356"/>
                <a:gd name="T5" fmla="*/ 25425 h 368"/>
                <a:gd name="T6" fmla="*/ 4715 w 356"/>
                <a:gd name="T7" fmla="*/ 31797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0139" name="Group 132"/>
          <p:cNvGrpSpPr>
            <a:grpSpLocks/>
          </p:cNvGrpSpPr>
          <p:nvPr/>
        </p:nvGrpSpPr>
        <p:grpSpPr bwMode="auto">
          <a:xfrm>
            <a:off x="1066800" y="3006725"/>
            <a:ext cx="641350" cy="558800"/>
            <a:chOff x="-44" y="1473"/>
            <a:chExt cx="981" cy="1105"/>
          </a:xfrm>
        </p:grpSpPr>
        <p:pic>
          <p:nvPicPr>
            <p:cNvPr id="90236" name="Picture 133" descr="desktop_computer_stylized_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237" name="Freeform 134"/>
            <p:cNvSpPr>
              <a:spLocks/>
            </p:cNvSpPr>
            <p:nvPr/>
          </p:nvSpPr>
          <p:spPr bwMode="auto">
            <a:xfrm flipH="1">
              <a:off x="374" y="1579"/>
              <a:ext cx="477" cy="506"/>
            </a:xfrm>
            <a:custGeom>
              <a:avLst/>
              <a:gdLst>
                <a:gd name="T0" fmla="*/ 0 w 356"/>
                <a:gd name="T1" fmla="*/ 0 h 368"/>
                <a:gd name="T2" fmla="*/ 18034 w 356"/>
                <a:gd name="T3" fmla="*/ 1220 h 368"/>
                <a:gd name="T4" fmla="*/ 21394 w 356"/>
                <a:gd name="T5" fmla="*/ 25425 h 368"/>
                <a:gd name="T6" fmla="*/ 4715 w 356"/>
                <a:gd name="T7" fmla="*/ 31797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0140" name="Group 135"/>
          <p:cNvGrpSpPr>
            <a:grpSpLocks/>
          </p:cNvGrpSpPr>
          <p:nvPr/>
        </p:nvGrpSpPr>
        <p:grpSpPr bwMode="auto">
          <a:xfrm>
            <a:off x="1095375" y="3616325"/>
            <a:ext cx="641350" cy="558800"/>
            <a:chOff x="-44" y="1473"/>
            <a:chExt cx="981" cy="1105"/>
          </a:xfrm>
        </p:grpSpPr>
        <p:pic>
          <p:nvPicPr>
            <p:cNvPr id="90234" name="Picture 136" descr="desktop_computer_stylized_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235" name="Freeform 137"/>
            <p:cNvSpPr>
              <a:spLocks/>
            </p:cNvSpPr>
            <p:nvPr/>
          </p:nvSpPr>
          <p:spPr bwMode="auto">
            <a:xfrm flipH="1">
              <a:off x="374" y="1579"/>
              <a:ext cx="477" cy="506"/>
            </a:xfrm>
            <a:custGeom>
              <a:avLst/>
              <a:gdLst>
                <a:gd name="T0" fmla="*/ 0 w 356"/>
                <a:gd name="T1" fmla="*/ 0 h 368"/>
                <a:gd name="T2" fmla="*/ 18034 w 356"/>
                <a:gd name="T3" fmla="*/ 1220 h 368"/>
                <a:gd name="T4" fmla="*/ 21394 w 356"/>
                <a:gd name="T5" fmla="*/ 25425 h 368"/>
                <a:gd name="T6" fmla="*/ 4715 w 356"/>
                <a:gd name="T7" fmla="*/ 31797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0141" name="Group 138"/>
          <p:cNvGrpSpPr>
            <a:grpSpLocks/>
          </p:cNvGrpSpPr>
          <p:nvPr/>
        </p:nvGrpSpPr>
        <p:grpSpPr bwMode="auto">
          <a:xfrm flipH="1">
            <a:off x="4803775" y="2565400"/>
            <a:ext cx="641350" cy="558800"/>
            <a:chOff x="-44" y="1473"/>
            <a:chExt cx="981" cy="1105"/>
          </a:xfrm>
        </p:grpSpPr>
        <p:pic>
          <p:nvPicPr>
            <p:cNvPr id="90232" name="Picture 139" descr="desktop_computer_stylized_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233" name="Freeform 140"/>
            <p:cNvSpPr>
              <a:spLocks/>
            </p:cNvSpPr>
            <p:nvPr/>
          </p:nvSpPr>
          <p:spPr bwMode="auto">
            <a:xfrm flipH="1">
              <a:off x="374" y="1579"/>
              <a:ext cx="477" cy="506"/>
            </a:xfrm>
            <a:custGeom>
              <a:avLst/>
              <a:gdLst>
                <a:gd name="T0" fmla="*/ 0 w 356"/>
                <a:gd name="T1" fmla="*/ 0 h 368"/>
                <a:gd name="T2" fmla="*/ 18034 w 356"/>
                <a:gd name="T3" fmla="*/ 1220 h 368"/>
                <a:gd name="T4" fmla="*/ 21394 w 356"/>
                <a:gd name="T5" fmla="*/ 25425 h 368"/>
                <a:gd name="T6" fmla="*/ 4715 w 356"/>
                <a:gd name="T7" fmla="*/ 31797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0142" name="Group 141"/>
          <p:cNvGrpSpPr>
            <a:grpSpLocks/>
          </p:cNvGrpSpPr>
          <p:nvPr/>
        </p:nvGrpSpPr>
        <p:grpSpPr bwMode="auto">
          <a:xfrm flipH="1">
            <a:off x="4878388" y="3844925"/>
            <a:ext cx="641350" cy="558800"/>
            <a:chOff x="-44" y="1473"/>
            <a:chExt cx="981" cy="1105"/>
          </a:xfrm>
        </p:grpSpPr>
        <p:pic>
          <p:nvPicPr>
            <p:cNvPr id="90230" name="Picture 142" descr="desktop_computer_stylized_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231" name="Freeform 143"/>
            <p:cNvSpPr>
              <a:spLocks/>
            </p:cNvSpPr>
            <p:nvPr/>
          </p:nvSpPr>
          <p:spPr bwMode="auto">
            <a:xfrm flipH="1">
              <a:off x="374" y="1579"/>
              <a:ext cx="477" cy="506"/>
            </a:xfrm>
            <a:custGeom>
              <a:avLst/>
              <a:gdLst>
                <a:gd name="T0" fmla="*/ 0 w 356"/>
                <a:gd name="T1" fmla="*/ 0 h 368"/>
                <a:gd name="T2" fmla="*/ 18034 w 356"/>
                <a:gd name="T3" fmla="*/ 1220 h 368"/>
                <a:gd name="T4" fmla="*/ 21394 w 356"/>
                <a:gd name="T5" fmla="*/ 25425 h 368"/>
                <a:gd name="T6" fmla="*/ 4715 w 356"/>
                <a:gd name="T7" fmla="*/ 31797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0143" name="Group 144"/>
          <p:cNvGrpSpPr>
            <a:grpSpLocks/>
          </p:cNvGrpSpPr>
          <p:nvPr/>
        </p:nvGrpSpPr>
        <p:grpSpPr bwMode="auto">
          <a:xfrm flipH="1">
            <a:off x="3670300" y="5368925"/>
            <a:ext cx="641350" cy="558800"/>
            <a:chOff x="-44" y="1473"/>
            <a:chExt cx="981" cy="1105"/>
          </a:xfrm>
        </p:grpSpPr>
        <p:pic>
          <p:nvPicPr>
            <p:cNvPr id="90228" name="Picture 145" descr="desktop_computer_stylized_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229" name="Freeform 146"/>
            <p:cNvSpPr>
              <a:spLocks/>
            </p:cNvSpPr>
            <p:nvPr/>
          </p:nvSpPr>
          <p:spPr bwMode="auto">
            <a:xfrm flipH="1">
              <a:off x="374" y="1579"/>
              <a:ext cx="477" cy="506"/>
            </a:xfrm>
            <a:custGeom>
              <a:avLst/>
              <a:gdLst>
                <a:gd name="T0" fmla="*/ 0 w 356"/>
                <a:gd name="T1" fmla="*/ 0 h 368"/>
                <a:gd name="T2" fmla="*/ 18034 w 356"/>
                <a:gd name="T3" fmla="*/ 1220 h 368"/>
                <a:gd name="T4" fmla="*/ 21394 w 356"/>
                <a:gd name="T5" fmla="*/ 25425 h 368"/>
                <a:gd name="T6" fmla="*/ 4715 w 356"/>
                <a:gd name="T7" fmla="*/ 31797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0144" name="Group 147"/>
          <p:cNvGrpSpPr>
            <a:grpSpLocks/>
          </p:cNvGrpSpPr>
          <p:nvPr/>
        </p:nvGrpSpPr>
        <p:grpSpPr bwMode="auto">
          <a:xfrm flipH="1">
            <a:off x="2506663" y="5410200"/>
            <a:ext cx="641350" cy="558800"/>
            <a:chOff x="-44" y="1473"/>
            <a:chExt cx="981" cy="1105"/>
          </a:xfrm>
        </p:grpSpPr>
        <p:pic>
          <p:nvPicPr>
            <p:cNvPr id="90226" name="Picture 148" descr="desktop_computer_stylized_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227" name="Freeform 149"/>
            <p:cNvSpPr>
              <a:spLocks/>
            </p:cNvSpPr>
            <p:nvPr/>
          </p:nvSpPr>
          <p:spPr bwMode="auto">
            <a:xfrm flipH="1">
              <a:off x="374" y="1579"/>
              <a:ext cx="477" cy="506"/>
            </a:xfrm>
            <a:custGeom>
              <a:avLst/>
              <a:gdLst>
                <a:gd name="T0" fmla="*/ 0 w 356"/>
                <a:gd name="T1" fmla="*/ 0 h 368"/>
                <a:gd name="T2" fmla="*/ 18034 w 356"/>
                <a:gd name="T3" fmla="*/ 1220 h 368"/>
                <a:gd name="T4" fmla="*/ 21394 w 356"/>
                <a:gd name="T5" fmla="*/ 25425 h 368"/>
                <a:gd name="T6" fmla="*/ 4715 w 356"/>
                <a:gd name="T7" fmla="*/ 31797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0145" name="Group 150"/>
          <p:cNvGrpSpPr>
            <a:grpSpLocks/>
          </p:cNvGrpSpPr>
          <p:nvPr/>
        </p:nvGrpSpPr>
        <p:grpSpPr bwMode="auto">
          <a:xfrm>
            <a:off x="2935288" y="3503613"/>
            <a:ext cx="698500" cy="355600"/>
            <a:chOff x="4396" y="1245"/>
            <a:chExt cx="672" cy="248"/>
          </a:xfrm>
        </p:grpSpPr>
        <p:sp>
          <p:nvSpPr>
            <p:cNvPr id="90218" name="Oval 407"/>
            <p:cNvSpPr>
              <a:spLocks noChangeArrowheads="1"/>
            </p:cNvSpPr>
            <p:nvPr/>
          </p:nvSpPr>
          <p:spPr bwMode="auto">
            <a:xfrm>
              <a:off x="4399" y="1355"/>
              <a:ext cx="666" cy="138"/>
            </a:xfrm>
            <a:prstGeom prst="ellipse">
              <a:avLst/>
            </a:prstGeom>
            <a:gradFill rotWithShape="1">
              <a:gsLst>
                <a:gs pos="0">
                  <a:srgbClr val="CCCCFF"/>
                </a:gs>
                <a:gs pos="100000">
                  <a:srgbClr val="FFFFFF"/>
                </a:gs>
              </a:gsLst>
              <a:lin ang="0" scaled="1"/>
            </a:gradFill>
            <a:ln w="19050">
              <a:solidFill>
                <a:srgbClr val="000000"/>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90219" name="Rectangle 410"/>
            <p:cNvSpPr>
              <a:spLocks noChangeArrowheads="1"/>
            </p:cNvSpPr>
            <p:nvPr/>
          </p:nvSpPr>
          <p:spPr bwMode="auto">
            <a:xfrm>
              <a:off x="4399" y="1339"/>
              <a:ext cx="669" cy="86"/>
            </a:xfrm>
            <a:prstGeom prst="rect">
              <a:avLst/>
            </a:prstGeom>
            <a:gradFill rotWithShape="1">
              <a:gsLst>
                <a:gs pos="0">
                  <a:srgbClr val="CCCCFF"/>
                </a:gs>
                <a:gs pos="100000">
                  <a:srgbClr val="FFFFFF"/>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90220" name="Oval 411"/>
            <p:cNvSpPr>
              <a:spLocks noChangeArrowheads="1"/>
            </p:cNvSpPr>
            <p:nvPr/>
          </p:nvSpPr>
          <p:spPr bwMode="auto">
            <a:xfrm>
              <a:off x="4396" y="1245"/>
              <a:ext cx="667" cy="162"/>
            </a:xfrm>
            <a:prstGeom prst="ellipse">
              <a:avLst/>
            </a:prstGeom>
            <a:gradFill rotWithShape="1">
              <a:gsLst>
                <a:gs pos="0">
                  <a:srgbClr val="CCCCFF"/>
                </a:gs>
                <a:gs pos="100000">
                  <a:srgbClr val="FFFFFF"/>
                </a:gs>
              </a:gsLst>
              <a:lin ang="0" scaled="1"/>
            </a:gradFill>
            <a:ln w="19050">
              <a:solidFill>
                <a:srgbClr val="000000"/>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grpSp>
          <p:nvGrpSpPr>
            <p:cNvPr id="90221" name="Group 154"/>
            <p:cNvGrpSpPr>
              <a:grpSpLocks/>
            </p:cNvGrpSpPr>
            <p:nvPr/>
          </p:nvGrpSpPr>
          <p:grpSpPr bwMode="auto">
            <a:xfrm>
              <a:off x="4530" y="1287"/>
              <a:ext cx="377" cy="75"/>
              <a:chOff x="2468" y="1332"/>
              <a:chExt cx="310" cy="60"/>
            </a:xfrm>
          </p:grpSpPr>
          <p:sp>
            <p:nvSpPr>
              <p:cNvPr id="90224" name="Freeform 155"/>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19050"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225" name="Freeform 156"/>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19050"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0222" name="Line 157"/>
            <p:cNvSpPr>
              <a:spLocks noChangeShapeType="1"/>
            </p:cNvSpPr>
            <p:nvPr/>
          </p:nvSpPr>
          <p:spPr bwMode="auto">
            <a:xfrm>
              <a:off x="4399" y="1321"/>
              <a:ext cx="0" cy="109"/>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223" name="Line 158"/>
            <p:cNvSpPr>
              <a:spLocks noChangeShapeType="1"/>
            </p:cNvSpPr>
            <p:nvPr/>
          </p:nvSpPr>
          <p:spPr bwMode="auto">
            <a:xfrm>
              <a:off x="5063" y="1326"/>
              <a:ext cx="0" cy="10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0146" name="Rectangle 162"/>
          <p:cNvSpPr>
            <a:spLocks noChangeArrowheads="1"/>
          </p:cNvSpPr>
          <p:nvPr/>
        </p:nvSpPr>
        <p:spPr bwMode="auto">
          <a:xfrm>
            <a:off x="1789113" y="3119438"/>
            <a:ext cx="288925" cy="233362"/>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147" name="Text Box 110"/>
          <p:cNvSpPr txBox="1">
            <a:spLocks noChangeArrowheads="1"/>
          </p:cNvSpPr>
          <p:nvPr/>
        </p:nvSpPr>
        <p:spPr bwMode="auto">
          <a:xfrm>
            <a:off x="1624013" y="3025775"/>
            <a:ext cx="933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223.1.1.2</a:t>
            </a:r>
            <a:endParaRPr kumimoji="0" lang="en-US" altLang="en-US" sz="1400" b="0" i="0" u="none" strike="noStrike" kern="1200" cap="none" spc="0" normalizeH="0" baseline="0" noProof="0">
              <a:ln>
                <a:noFill/>
              </a:ln>
              <a:solidFill>
                <a:prstClr val="black"/>
              </a:solidFill>
              <a:effectLst/>
              <a:uLnTx/>
              <a:uFillTx/>
              <a:latin typeface="Comic Sans MS" charset="0"/>
              <a:ea typeface="ＭＳ Ｐゴシック" charset="-128"/>
              <a:cs typeface="+mn-cs"/>
            </a:endParaRPr>
          </a:p>
        </p:txBody>
      </p:sp>
      <p:sp>
        <p:nvSpPr>
          <p:cNvPr id="90148" name="Rectangle 165"/>
          <p:cNvSpPr>
            <a:spLocks noChangeArrowheads="1"/>
          </p:cNvSpPr>
          <p:nvPr/>
        </p:nvSpPr>
        <p:spPr bwMode="auto">
          <a:xfrm>
            <a:off x="4530725" y="3829050"/>
            <a:ext cx="288925" cy="233363"/>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149" name="Rectangle 166"/>
          <p:cNvSpPr>
            <a:spLocks noChangeArrowheads="1"/>
          </p:cNvSpPr>
          <p:nvPr/>
        </p:nvSpPr>
        <p:spPr bwMode="auto">
          <a:xfrm>
            <a:off x="3178175" y="4014788"/>
            <a:ext cx="288925" cy="233362"/>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150" name="Text Box 128"/>
          <p:cNvSpPr txBox="1">
            <a:spLocks noChangeArrowheads="1"/>
          </p:cNvSpPr>
          <p:nvPr/>
        </p:nvSpPr>
        <p:spPr bwMode="auto">
          <a:xfrm>
            <a:off x="2801938" y="3976688"/>
            <a:ext cx="10334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223.1.3.27</a:t>
            </a:r>
            <a:endParaRPr kumimoji="0" lang="en-US" altLang="en-US" sz="1400" b="0" i="0" u="none" strike="noStrike" kern="1200" cap="none" spc="0" normalizeH="0" baseline="0" noProof="0">
              <a:ln>
                <a:noFill/>
              </a:ln>
              <a:solidFill>
                <a:prstClr val="black"/>
              </a:solidFill>
              <a:effectLst/>
              <a:uLnTx/>
              <a:uFillTx/>
              <a:latin typeface="Comic Sans MS" charset="0"/>
              <a:ea typeface="ＭＳ Ｐゴシック" charset="-128"/>
              <a:cs typeface="+mn-cs"/>
            </a:endParaRPr>
          </a:p>
        </p:txBody>
      </p:sp>
      <p:sp>
        <p:nvSpPr>
          <p:cNvPr id="90151" name="Text Box 118"/>
          <p:cNvSpPr txBox="1">
            <a:spLocks noChangeArrowheads="1"/>
          </p:cNvSpPr>
          <p:nvPr/>
        </p:nvSpPr>
        <p:spPr bwMode="auto">
          <a:xfrm>
            <a:off x="3900488" y="3843338"/>
            <a:ext cx="933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223.1.2.2</a:t>
            </a:r>
            <a:endParaRPr kumimoji="0" lang="en-US" altLang="en-US" sz="1400" b="0" i="0" u="none" strike="noStrike" kern="1200" cap="none" spc="0" normalizeH="0" baseline="0" noProof="0">
              <a:ln>
                <a:noFill/>
              </a:ln>
              <a:solidFill>
                <a:prstClr val="black"/>
              </a:solidFill>
              <a:effectLst/>
              <a:uLnTx/>
              <a:uFillTx/>
              <a:latin typeface="Comic Sans MS" charset="0"/>
              <a:ea typeface="ＭＳ Ｐゴシック" charset="-128"/>
              <a:cs typeface="+mn-cs"/>
            </a:endParaRPr>
          </a:p>
        </p:txBody>
      </p:sp>
      <p:sp>
        <p:nvSpPr>
          <p:cNvPr id="90152" name="Text Box 119"/>
          <p:cNvSpPr txBox="1">
            <a:spLocks noChangeArrowheads="1"/>
          </p:cNvSpPr>
          <p:nvPr/>
        </p:nvSpPr>
        <p:spPr bwMode="auto">
          <a:xfrm>
            <a:off x="4730750" y="2327275"/>
            <a:ext cx="933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223.1.2.1</a:t>
            </a:r>
            <a:endParaRPr kumimoji="0" lang="en-US" altLang="en-US" sz="1400" b="0" i="0" u="none" strike="noStrike" kern="1200" cap="none" spc="0" normalizeH="0" baseline="0" noProof="0">
              <a:ln>
                <a:noFill/>
              </a:ln>
              <a:solidFill>
                <a:prstClr val="black"/>
              </a:solidFill>
              <a:effectLst/>
              <a:uLnTx/>
              <a:uFillTx/>
              <a:latin typeface="Comic Sans MS" charset="0"/>
              <a:ea typeface="ＭＳ Ｐゴシック" charset="-128"/>
              <a:cs typeface="+mn-cs"/>
            </a:endParaRPr>
          </a:p>
        </p:txBody>
      </p:sp>
      <p:sp>
        <p:nvSpPr>
          <p:cNvPr id="90153" name="Text Box 168"/>
          <p:cNvSpPr txBox="1">
            <a:spLocks noChangeArrowheads="1"/>
          </p:cNvSpPr>
          <p:nvPr/>
        </p:nvSpPr>
        <p:spPr bwMode="auto">
          <a:xfrm>
            <a:off x="3465513" y="1760538"/>
            <a:ext cx="9064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altLang="en-US" sz="2000" b="0" i="1" u="none" strike="noStrike" kern="1200" cap="none" spc="0" normalizeH="0" baseline="0" noProof="0">
                <a:ln>
                  <a:noFill/>
                </a:ln>
                <a:solidFill>
                  <a:srgbClr val="CC0000"/>
                </a:solidFill>
                <a:effectLst/>
                <a:uLnTx/>
                <a:uFillTx/>
                <a:latin typeface="Arial" charset="0"/>
                <a:ea typeface="ＭＳ Ｐゴシック" charset="-128"/>
                <a:cs typeface="+mn-cs"/>
              </a:rPr>
              <a:t>DHCP</a:t>
            </a:r>
          </a:p>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altLang="en-US" sz="2000" b="0" i="1" u="none" strike="noStrike" kern="1200" cap="none" spc="0" normalizeH="0" baseline="0" noProof="0">
                <a:ln>
                  <a:noFill/>
                </a:ln>
                <a:solidFill>
                  <a:srgbClr val="CC0000"/>
                </a:solidFill>
                <a:effectLst/>
                <a:uLnTx/>
                <a:uFillTx/>
                <a:latin typeface="Arial" charset="0"/>
                <a:ea typeface="ＭＳ Ｐゴシック" charset="-128"/>
                <a:cs typeface="+mn-cs"/>
              </a:rPr>
              <a:t>server</a:t>
            </a:r>
          </a:p>
        </p:txBody>
      </p:sp>
      <p:sp>
        <p:nvSpPr>
          <p:cNvPr id="90154" name="Text Box 170"/>
          <p:cNvSpPr txBox="1">
            <a:spLocks noChangeArrowheads="1"/>
          </p:cNvSpPr>
          <p:nvPr/>
        </p:nvSpPr>
        <p:spPr bwMode="auto">
          <a:xfrm>
            <a:off x="6627813" y="3059113"/>
            <a:ext cx="1820862"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altLang="en-US" sz="2000" b="0" i="1" u="none" strike="noStrike" kern="1200" cap="none" spc="0" normalizeH="0" baseline="0" noProof="0">
                <a:ln>
                  <a:noFill/>
                </a:ln>
                <a:solidFill>
                  <a:prstClr val="black"/>
                </a:solidFill>
                <a:effectLst/>
                <a:uLnTx/>
                <a:uFillTx/>
                <a:latin typeface="Arial" charset="0"/>
                <a:ea typeface="ＭＳ Ｐゴシック" charset="-128"/>
                <a:cs typeface="+mn-cs"/>
              </a:rPr>
              <a:t>arriving </a:t>
            </a:r>
            <a:r>
              <a:rPr kumimoji="0" lang="en-US" altLang="en-US" sz="2000" b="0" i="1" u="none" strike="noStrike" kern="1200" cap="none" spc="0" normalizeH="0" baseline="0" noProof="0">
                <a:ln>
                  <a:noFill/>
                </a:ln>
                <a:solidFill>
                  <a:srgbClr val="CC0000"/>
                </a:solidFill>
                <a:effectLst/>
                <a:uLnTx/>
                <a:uFillTx/>
                <a:latin typeface="Arial" charset="0"/>
                <a:ea typeface="ＭＳ Ｐゴシック" charset="-128"/>
                <a:cs typeface="+mn-cs"/>
              </a:rPr>
              <a:t>DHCP</a:t>
            </a:r>
          </a:p>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altLang="en-US" sz="2000" b="0" i="1" u="none" strike="noStrike" kern="1200" cap="none" spc="0" normalizeH="0" baseline="0" noProof="0">
                <a:ln>
                  <a:noFill/>
                </a:ln>
                <a:solidFill>
                  <a:srgbClr val="CC0000"/>
                </a:solidFill>
                <a:effectLst/>
                <a:uLnTx/>
                <a:uFillTx/>
                <a:latin typeface="Arial" charset="0"/>
                <a:ea typeface="ＭＳ Ｐゴシック" charset="-128"/>
                <a:cs typeface="+mn-cs"/>
              </a:rPr>
              <a:t>client</a:t>
            </a:r>
            <a:r>
              <a:rPr kumimoji="0" lang="en-US" altLang="en-US" sz="2000" b="0" i="1" u="none" strike="noStrike" kern="1200" cap="none" spc="0" normalizeH="0" baseline="0" noProof="0">
                <a:ln>
                  <a:noFill/>
                </a:ln>
                <a:solidFill>
                  <a:prstClr val="black"/>
                </a:solidFill>
                <a:effectLst/>
                <a:uLnTx/>
                <a:uFillTx/>
                <a:latin typeface="Arial" charset="0"/>
                <a:ea typeface="ＭＳ Ｐゴシック" charset="-128"/>
                <a:cs typeface="+mn-cs"/>
              </a:rPr>
              <a:t> needs </a:t>
            </a:r>
          </a:p>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altLang="en-US" sz="2000" b="0" i="1" u="none" strike="noStrike" kern="1200" cap="none" spc="0" normalizeH="0" baseline="0" noProof="0">
                <a:ln>
                  <a:noFill/>
                </a:ln>
                <a:solidFill>
                  <a:prstClr val="black"/>
                </a:solidFill>
                <a:effectLst/>
                <a:uLnTx/>
                <a:uFillTx/>
                <a:latin typeface="Arial" charset="0"/>
                <a:ea typeface="ＭＳ Ｐゴシック" charset="-128"/>
                <a:cs typeface="+mn-cs"/>
              </a:rPr>
              <a:t>address in this</a:t>
            </a:r>
          </a:p>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altLang="en-US" sz="2000" b="0" i="1" u="none" strike="noStrike" kern="1200" cap="none" spc="0" normalizeH="0" baseline="0" noProof="0">
                <a:ln>
                  <a:noFill/>
                </a:ln>
                <a:solidFill>
                  <a:prstClr val="black"/>
                </a:solidFill>
                <a:effectLst/>
                <a:uLnTx/>
                <a:uFillTx/>
                <a:latin typeface="Arial" charset="0"/>
                <a:ea typeface="ＭＳ Ｐゴシック" charset="-128"/>
                <a:cs typeface="+mn-cs"/>
              </a:rPr>
              <a:t>network</a:t>
            </a:r>
          </a:p>
        </p:txBody>
      </p:sp>
      <p:grpSp>
        <p:nvGrpSpPr>
          <p:cNvPr id="90155" name="Group 195"/>
          <p:cNvGrpSpPr>
            <a:grpSpLocks/>
          </p:cNvGrpSpPr>
          <p:nvPr/>
        </p:nvGrpSpPr>
        <p:grpSpPr bwMode="auto">
          <a:xfrm>
            <a:off x="3873500" y="2395538"/>
            <a:ext cx="401638" cy="681037"/>
            <a:chOff x="4140" y="429"/>
            <a:chExt cx="1425" cy="2396"/>
          </a:xfrm>
        </p:grpSpPr>
        <p:sp>
          <p:nvSpPr>
            <p:cNvPr id="90186" name="Freeform 196"/>
            <p:cNvSpPr>
              <a:spLocks/>
            </p:cNvSpPr>
            <p:nvPr/>
          </p:nvSpPr>
          <p:spPr bwMode="auto">
            <a:xfrm>
              <a:off x="5268" y="433"/>
              <a:ext cx="283" cy="2286"/>
            </a:xfrm>
            <a:custGeom>
              <a:avLst/>
              <a:gdLst>
                <a:gd name="T0" fmla="*/ 3 w 354"/>
                <a:gd name="T1" fmla="*/ 0 h 2742"/>
                <a:gd name="T2" fmla="*/ 15 w 354"/>
                <a:gd name="T3" fmla="*/ 27 h 2742"/>
                <a:gd name="T4" fmla="*/ 15 w 354"/>
                <a:gd name="T5" fmla="*/ 205 h 2742"/>
                <a:gd name="T6" fmla="*/ 0 w 354"/>
                <a:gd name="T7" fmla="*/ 215 h 2742"/>
                <a:gd name="T8" fmla="*/ 3 w 354"/>
                <a:gd name="T9" fmla="*/ 0 h 2742"/>
                <a:gd name="T10" fmla="*/ 0 60000 65536"/>
                <a:gd name="T11" fmla="*/ 0 60000 65536"/>
                <a:gd name="T12" fmla="*/ 0 60000 65536"/>
                <a:gd name="T13" fmla="*/ 0 60000 65536"/>
                <a:gd name="T14" fmla="*/ 0 60000 65536"/>
                <a:gd name="T15" fmla="*/ 0 w 354"/>
                <a:gd name="T16" fmla="*/ 0 h 2742"/>
                <a:gd name="T17" fmla="*/ 354 w 354"/>
                <a:gd name="T18" fmla="*/ 2742 h 2742"/>
              </a:gdLst>
              <a:ahLst/>
              <a:cxnLst>
                <a:cxn ang="T10">
                  <a:pos x="T0" y="T1"/>
                </a:cxn>
                <a:cxn ang="T11">
                  <a:pos x="T2" y="T3"/>
                </a:cxn>
                <a:cxn ang="T12">
                  <a:pos x="T4" y="T5"/>
                </a:cxn>
                <a:cxn ang="T13">
                  <a:pos x="T6" y="T7"/>
                </a:cxn>
                <a:cxn ang="T14">
                  <a:pos x="T8" y="T9"/>
                </a:cxn>
              </a:cxnLst>
              <a:rect l="T15" t="T16" r="T17" b="T18"/>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87" name="Rectangle 197"/>
            <p:cNvSpPr>
              <a:spLocks noChangeArrowheads="1"/>
            </p:cNvSpPr>
            <p:nvPr/>
          </p:nvSpPr>
          <p:spPr bwMode="auto">
            <a:xfrm>
              <a:off x="4208" y="429"/>
              <a:ext cx="1048" cy="2284"/>
            </a:xfrm>
            <a:prstGeom prst="rect">
              <a:avLst/>
            </a:pr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188" name="Freeform 198"/>
            <p:cNvSpPr>
              <a:spLocks/>
            </p:cNvSpPr>
            <p:nvPr/>
          </p:nvSpPr>
          <p:spPr bwMode="auto">
            <a:xfrm>
              <a:off x="5321" y="570"/>
              <a:ext cx="169" cy="2115"/>
            </a:xfrm>
            <a:custGeom>
              <a:avLst/>
              <a:gdLst>
                <a:gd name="T0" fmla="*/ 2 w 211"/>
                <a:gd name="T1" fmla="*/ 0 h 2537"/>
                <a:gd name="T2" fmla="*/ 9 w 211"/>
                <a:gd name="T3" fmla="*/ 18 h 2537"/>
                <a:gd name="T4" fmla="*/ 2 w 211"/>
                <a:gd name="T5" fmla="*/ 196 h 2537"/>
                <a:gd name="T6" fmla="*/ 2 w 211"/>
                <a:gd name="T7" fmla="*/ 0 h 2537"/>
                <a:gd name="T8" fmla="*/ 0 60000 65536"/>
                <a:gd name="T9" fmla="*/ 0 60000 65536"/>
                <a:gd name="T10" fmla="*/ 0 60000 65536"/>
                <a:gd name="T11" fmla="*/ 0 60000 65536"/>
                <a:gd name="T12" fmla="*/ 0 w 211"/>
                <a:gd name="T13" fmla="*/ 0 h 2537"/>
                <a:gd name="T14" fmla="*/ 211 w 211"/>
                <a:gd name="T15" fmla="*/ 2537 h 2537"/>
              </a:gdLst>
              <a:ahLst/>
              <a:cxnLst>
                <a:cxn ang="T8">
                  <a:pos x="T0" y="T1"/>
                </a:cxn>
                <a:cxn ang="T9">
                  <a:pos x="T2" y="T3"/>
                </a:cxn>
                <a:cxn ang="T10">
                  <a:pos x="T4" y="T5"/>
                </a:cxn>
                <a:cxn ang="T11">
                  <a:pos x="T6" y="T7"/>
                </a:cxn>
              </a:cxnLst>
              <a:rect l="T12" t="T13" r="T14" b="T15"/>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89" name="Freeform 199"/>
            <p:cNvSpPr>
              <a:spLocks/>
            </p:cNvSpPr>
            <p:nvPr/>
          </p:nvSpPr>
          <p:spPr bwMode="auto">
            <a:xfrm>
              <a:off x="5284" y="1640"/>
              <a:ext cx="263" cy="189"/>
            </a:xfrm>
            <a:custGeom>
              <a:avLst/>
              <a:gdLst>
                <a:gd name="T0" fmla="*/ 2 w 328"/>
                <a:gd name="T1" fmla="*/ 0 h 226"/>
                <a:gd name="T2" fmla="*/ 14 w 328"/>
                <a:gd name="T3" fmla="*/ 11 h 226"/>
                <a:gd name="T4" fmla="*/ 14 w 328"/>
                <a:gd name="T5" fmla="*/ 19 h 226"/>
                <a:gd name="T6" fmla="*/ 0 w 328"/>
                <a:gd name="T7" fmla="*/ 8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90" name="Rectangle 200"/>
            <p:cNvSpPr>
              <a:spLocks noChangeArrowheads="1"/>
            </p:cNvSpPr>
            <p:nvPr/>
          </p:nvSpPr>
          <p:spPr bwMode="auto">
            <a:xfrm>
              <a:off x="4213" y="691"/>
              <a:ext cx="597" cy="5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nvGrpSpPr>
            <p:cNvPr id="90191" name="Group 201"/>
            <p:cNvGrpSpPr>
              <a:grpSpLocks/>
            </p:cNvGrpSpPr>
            <p:nvPr/>
          </p:nvGrpSpPr>
          <p:grpSpPr bwMode="auto">
            <a:xfrm>
              <a:off x="4749" y="668"/>
              <a:ext cx="581" cy="145"/>
              <a:chOff x="614" y="2568"/>
              <a:chExt cx="725" cy="139"/>
            </a:xfrm>
          </p:grpSpPr>
          <p:sp>
            <p:nvSpPr>
              <p:cNvPr id="90216" name="AutoShape 202"/>
              <p:cNvSpPr>
                <a:spLocks noChangeArrowheads="1"/>
              </p:cNvSpPr>
              <p:nvPr/>
            </p:nvSpPr>
            <p:spPr bwMode="auto">
              <a:xfrm>
                <a:off x="613" y="2569"/>
                <a:ext cx="724" cy="139"/>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217" name="AutoShape 203"/>
              <p:cNvSpPr>
                <a:spLocks noChangeArrowheads="1"/>
              </p:cNvSpPr>
              <p:nvPr/>
            </p:nvSpPr>
            <p:spPr bwMode="auto">
              <a:xfrm>
                <a:off x="627" y="2585"/>
                <a:ext cx="689" cy="107"/>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sp>
          <p:nvSpPr>
            <p:cNvPr id="90192" name="Rectangle 204"/>
            <p:cNvSpPr>
              <a:spLocks noChangeArrowheads="1"/>
            </p:cNvSpPr>
            <p:nvPr/>
          </p:nvSpPr>
          <p:spPr bwMode="auto">
            <a:xfrm>
              <a:off x="4224" y="1021"/>
              <a:ext cx="597" cy="45"/>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nvGrpSpPr>
            <p:cNvPr id="90193" name="Group 205"/>
            <p:cNvGrpSpPr>
              <a:grpSpLocks/>
            </p:cNvGrpSpPr>
            <p:nvPr/>
          </p:nvGrpSpPr>
          <p:grpSpPr bwMode="auto">
            <a:xfrm>
              <a:off x="4747" y="994"/>
              <a:ext cx="581" cy="134"/>
              <a:chOff x="614" y="2568"/>
              <a:chExt cx="725" cy="139"/>
            </a:xfrm>
          </p:grpSpPr>
          <p:sp>
            <p:nvSpPr>
              <p:cNvPr id="90214" name="AutoShape 206"/>
              <p:cNvSpPr>
                <a:spLocks noChangeArrowheads="1"/>
              </p:cNvSpPr>
              <p:nvPr/>
            </p:nvSpPr>
            <p:spPr bwMode="auto">
              <a:xfrm>
                <a:off x="616" y="2567"/>
                <a:ext cx="724" cy="139"/>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215" name="AutoShape 207"/>
              <p:cNvSpPr>
                <a:spLocks noChangeArrowheads="1"/>
              </p:cNvSpPr>
              <p:nvPr/>
            </p:nvSpPr>
            <p:spPr bwMode="auto">
              <a:xfrm>
                <a:off x="630" y="2584"/>
                <a:ext cx="689" cy="104"/>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sp>
          <p:nvSpPr>
            <p:cNvPr id="90194" name="Rectangle 208"/>
            <p:cNvSpPr>
              <a:spLocks noChangeArrowheads="1"/>
            </p:cNvSpPr>
            <p:nvPr/>
          </p:nvSpPr>
          <p:spPr bwMode="auto">
            <a:xfrm>
              <a:off x="4219" y="1356"/>
              <a:ext cx="591" cy="5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195" name="Rectangle 209"/>
            <p:cNvSpPr>
              <a:spLocks noChangeArrowheads="1"/>
            </p:cNvSpPr>
            <p:nvPr/>
          </p:nvSpPr>
          <p:spPr bwMode="auto">
            <a:xfrm>
              <a:off x="4230" y="1658"/>
              <a:ext cx="591" cy="45"/>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nvGrpSpPr>
            <p:cNvPr id="90196" name="Group 210"/>
            <p:cNvGrpSpPr>
              <a:grpSpLocks/>
            </p:cNvGrpSpPr>
            <p:nvPr/>
          </p:nvGrpSpPr>
          <p:grpSpPr bwMode="auto">
            <a:xfrm>
              <a:off x="4735" y="1627"/>
              <a:ext cx="582" cy="151"/>
              <a:chOff x="614" y="2568"/>
              <a:chExt cx="725" cy="139"/>
            </a:xfrm>
          </p:grpSpPr>
          <p:sp>
            <p:nvSpPr>
              <p:cNvPr id="90212" name="AutoShape 211"/>
              <p:cNvSpPr>
                <a:spLocks noChangeArrowheads="1"/>
              </p:cNvSpPr>
              <p:nvPr/>
            </p:nvSpPr>
            <p:spPr bwMode="auto">
              <a:xfrm>
                <a:off x="617" y="2576"/>
                <a:ext cx="723" cy="139"/>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213" name="AutoShape 212"/>
              <p:cNvSpPr>
                <a:spLocks noChangeArrowheads="1"/>
              </p:cNvSpPr>
              <p:nvPr/>
            </p:nvSpPr>
            <p:spPr bwMode="auto">
              <a:xfrm>
                <a:off x="631" y="2586"/>
                <a:ext cx="688" cy="108"/>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sp>
          <p:nvSpPr>
            <p:cNvPr id="90197" name="Freeform 213"/>
            <p:cNvSpPr>
              <a:spLocks/>
            </p:cNvSpPr>
            <p:nvPr/>
          </p:nvSpPr>
          <p:spPr bwMode="auto">
            <a:xfrm>
              <a:off x="5288" y="1354"/>
              <a:ext cx="263" cy="188"/>
            </a:xfrm>
            <a:custGeom>
              <a:avLst/>
              <a:gdLst>
                <a:gd name="T0" fmla="*/ 2 w 328"/>
                <a:gd name="T1" fmla="*/ 0 h 226"/>
                <a:gd name="T2" fmla="*/ 14 w 328"/>
                <a:gd name="T3" fmla="*/ 10 h 226"/>
                <a:gd name="T4" fmla="*/ 14 w 328"/>
                <a:gd name="T5" fmla="*/ 17 h 226"/>
                <a:gd name="T6" fmla="*/ 0 w 328"/>
                <a:gd name="T7" fmla="*/ 7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0198" name="Group 214"/>
            <p:cNvGrpSpPr>
              <a:grpSpLocks/>
            </p:cNvGrpSpPr>
            <p:nvPr/>
          </p:nvGrpSpPr>
          <p:grpSpPr bwMode="auto">
            <a:xfrm>
              <a:off x="4739" y="1327"/>
              <a:ext cx="582" cy="139"/>
              <a:chOff x="614" y="2568"/>
              <a:chExt cx="725" cy="139"/>
            </a:xfrm>
          </p:grpSpPr>
          <p:sp>
            <p:nvSpPr>
              <p:cNvPr id="90210" name="AutoShape 215"/>
              <p:cNvSpPr>
                <a:spLocks noChangeArrowheads="1"/>
              </p:cNvSpPr>
              <p:nvPr/>
            </p:nvSpPr>
            <p:spPr bwMode="auto">
              <a:xfrm>
                <a:off x="612" y="2569"/>
                <a:ext cx="730" cy="140"/>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211" name="AutoShape 216"/>
              <p:cNvSpPr>
                <a:spLocks noChangeArrowheads="1"/>
              </p:cNvSpPr>
              <p:nvPr/>
            </p:nvSpPr>
            <p:spPr bwMode="auto">
              <a:xfrm>
                <a:off x="626" y="2586"/>
                <a:ext cx="695" cy="106"/>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sp>
          <p:nvSpPr>
            <p:cNvPr id="90199" name="Rectangle 217"/>
            <p:cNvSpPr>
              <a:spLocks noChangeArrowheads="1"/>
            </p:cNvSpPr>
            <p:nvPr/>
          </p:nvSpPr>
          <p:spPr bwMode="auto">
            <a:xfrm>
              <a:off x="5250" y="429"/>
              <a:ext cx="68" cy="2290"/>
            </a:xfrm>
            <a:prstGeom prst="rect">
              <a:avLst/>
            </a:prstGeom>
            <a:gradFill rotWithShape="1">
              <a:gsLst>
                <a:gs pos="0">
                  <a:srgbClr val="333333"/>
                </a:gs>
                <a:gs pos="50000">
                  <a:srgbClr val="DDDDDD"/>
                </a:gs>
                <a:gs pos="100000">
                  <a:srgbClr val="333333"/>
                </a:gs>
              </a:gsLst>
              <a:lin ang="0" scaled="1"/>
            </a:gra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200" name="Freeform 218"/>
            <p:cNvSpPr>
              <a:spLocks/>
            </p:cNvSpPr>
            <p:nvPr/>
          </p:nvSpPr>
          <p:spPr bwMode="auto">
            <a:xfrm>
              <a:off x="5312" y="1007"/>
              <a:ext cx="237" cy="213"/>
            </a:xfrm>
            <a:custGeom>
              <a:avLst/>
              <a:gdLst>
                <a:gd name="T0" fmla="*/ 2 w 296"/>
                <a:gd name="T1" fmla="*/ 0 h 256"/>
                <a:gd name="T2" fmla="*/ 14 w 296"/>
                <a:gd name="T3" fmla="*/ 10 h 256"/>
                <a:gd name="T4" fmla="*/ 14 w 296"/>
                <a:gd name="T5" fmla="*/ 19 h 256"/>
                <a:gd name="T6" fmla="*/ 0 w 296"/>
                <a:gd name="T7" fmla="*/ 7 h 256"/>
                <a:gd name="T8" fmla="*/ 2 w 296"/>
                <a:gd name="T9" fmla="*/ 0 h 256"/>
                <a:gd name="T10" fmla="*/ 0 60000 65536"/>
                <a:gd name="T11" fmla="*/ 0 60000 65536"/>
                <a:gd name="T12" fmla="*/ 0 60000 65536"/>
                <a:gd name="T13" fmla="*/ 0 60000 65536"/>
                <a:gd name="T14" fmla="*/ 0 60000 65536"/>
                <a:gd name="T15" fmla="*/ 0 w 296"/>
                <a:gd name="T16" fmla="*/ 0 h 256"/>
                <a:gd name="T17" fmla="*/ 296 w 296"/>
                <a:gd name="T18" fmla="*/ 256 h 256"/>
              </a:gdLst>
              <a:ahLst/>
              <a:cxnLst>
                <a:cxn ang="T10">
                  <a:pos x="T0" y="T1"/>
                </a:cxn>
                <a:cxn ang="T11">
                  <a:pos x="T2" y="T3"/>
                </a:cxn>
                <a:cxn ang="T12">
                  <a:pos x="T4" y="T5"/>
                </a:cxn>
                <a:cxn ang="T13">
                  <a:pos x="T6" y="T7"/>
                </a:cxn>
                <a:cxn ang="T14">
                  <a:pos x="T8" y="T9"/>
                </a:cxn>
              </a:cxnLst>
              <a:rect l="T15" t="T16" r="T17" b="T18"/>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201" name="Freeform 219"/>
            <p:cNvSpPr>
              <a:spLocks/>
            </p:cNvSpPr>
            <p:nvPr/>
          </p:nvSpPr>
          <p:spPr bwMode="auto">
            <a:xfrm>
              <a:off x="5315" y="680"/>
              <a:ext cx="244" cy="240"/>
            </a:xfrm>
            <a:custGeom>
              <a:avLst/>
              <a:gdLst>
                <a:gd name="T0" fmla="*/ 0 w 304"/>
                <a:gd name="T1" fmla="*/ 0 h 288"/>
                <a:gd name="T2" fmla="*/ 14 w 304"/>
                <a:gd name="T3" fmla="*/ 13 h 288"/>
                <a:gd name="T4" fmla="*/ 13 w 304"/>
                <a:gd name="T5" fmla="*/ 23 h 288"/>
                <a:gd name="T6" fmla="*/ 2 w 304"/>
                <a:gd name="T7" fmla="*/ 10 h 288"/>
                <a:gd name="T8" fmla="*/ 0 w 304"/>
                <a:gd name="T9" fmla="*/ 0 h 288"/>
                <a:gd name="T10" fmla="*/ 0 60000 65536"/>
                <a:gd name="T11" fmla="*/ 0 60000 65536"/>
                <a:gd name="T12" fmla="*/ 0 60000 65536"/>
                <a:gd name="T13" fmla="*/ 0 60000 65536"/>
                <a:gd name="T14" fmla="*/ 0 60000 65536"/>
                <a:gd name="T15" fmla="*/ 0 w 304"/>
                <a:gd name="T16" fmla="*/ 0 h 288"/>
                <a:gd name="T17" fmla="*/ 304 w 304"/>
                <a:gd name="T18" fmla="*/ 288 h 288"/>
              </a:gdLst>
              <a:ahLst/>
              <a:cxnLst>
                <a:cxn ang="T10">
                  <a:pos x="T0" y="T1"/>
                </a:cxn>
                <a:cxn ang="T11">
                  <a:pos x="T2" y="T3"/>
                </a:cxn>
                <a:cxn ang="T12">
                  <a:pos x="T4" y="T5"/>
                </a:cxn>
                <a:cxn ang="T13">
                  <a:pos x="T6" y="T7"/>
                </a:cxn>
                <a:cxn ang="T14">
                  <a:pos x="T8" y="T9"/>
                </a:cxn>
              </a:cxnLst>
              <a:rect l="T15" t="T16" r="T17" b="T18"/>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202" name="Oval 220"/>
            <p:cNvSpPr>
              <a:spLocks noChangeArrowheads="1"/>
            </p:cNvSpPr>
            <p:nvPr/>
          </p:nvSpPr>
          <p:spPr bwMode="auto">
            <a:xfrm>
              <a:off x="5514" y="2613"/>
              <a:ext cx="51" cy="95"/>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203" name="Freeform 221"/>
            <p:cNvSpPr>
              <a:spLocks/>
            </p:cNvSpPr>
            <p:nvPr/>
          </p:nvSpPr>
          <p:spPr bwMode="auto">
            <a:xfrm>
              <a:off x="5302" y="2614"/>
              <a:ext cx="245" cy="200"/>
            </a:xfrm>
            <a:custGeom>
              <a:avLst/>
              <a:gdLst>
                <a:gd name="T0" fmla="*/ 0 w 306"/>
                <a:gd name="T1" fmla="*/ 9 h 240"/>
                <a:gd name="T2" fmla="*/ 2 w 306"/>
                <a:gd name="T3" fmla="*/ 19 h 240"/>
                <a:gd name="T4" fmla="*/ 14 w 306"/>
                <a:gd name="T5" fmla="*/ 9 h 240"/>
                <a:gd name="T6" fmla="*/ 14 w 306"/>
                <a:gd name="T7" fmla="*/ 0 h 240"/>
                <a:gd name="T8" fmla="*/ 0 w 306"/>
                <a:gd name="T9" fmla="*/ 9 h 240"/>
                <a:gd name="T10" fmla="*/ 0 60000 65536"/>
                <a:gd name="T11" fmla="*/ 0 60000 65536"/>
                <a:gd name="T12" fmla="*/ 0 60000 65536"/>
                <a:gd name="T13" fmla="*/ 0 60000 65536"/>
                <a:gd name="T14" fmla="*/ 0 60000 65536"/>
                <a:gd name="T15" fmla="*/ 0 w 306"/>
                <a:gd name="T16" fmla="*/ 0 h 240"/>
                <a:gd name="T17" fmla="*/ 306 w 306"/>
                <a:gd name="T18" fmla="*/ 240 h 240"/>
              </a:gdLst>
              <a:ahLst/>
              <a:cxnLst>
                <a:cxn ang="T10">
                  <a:pos x="T0" y="T1"/>
                </a:cxn>
                <a:cxn ang="T11">
                  <a:pos x="T2" y="T3"/>
                </a:cxn>
                <a:cxn ang="T12">
                  <a:pos x="T4" y="T5"/>
                </a:cxn>
                <a:cxn ang="T13">
                  <a:pos x="T6" y="T7"/>
                </a:cxn>
                <a:cxn ang="T14">
                  <a:pos x="T8" y="T9"/>
                </a:cxn>
              </a:cxnLst>
              <a:rect l="T15" t="T16" r="T17" b="T18"/>
              <a:pathLst>
                <a:path w="306" h="240">
                  <a:moveTo>
                    <a:pt x="0" y="106"/>
                  </a:moveTo>
                  <a:lnTo>
                    <a:pt x="2" y="240"/>
                  </a:lnTo>
                  <a:lnTo>
                    <a:pt x="306" y="110"/>
                  </a:lnTo>
                  <a:lnTo>
                    <a:pt x="300" y="0"/>
                  </a:lnTo>
                  <a:lnTo>
                    <a:pt x="0" y="10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204" name="AutoShape 222"/>
            <p:cNvSpPr>
              <a:spLocks noChangeArrowheads="1"/>
            </p:cNvSpPr>
            <p:nvPr/>
          </p:nvSpPr>
          <p:spPr bwMode="auto">
            <a:xfrm>
              <a:off x="4140" y="2680"/>
              <a:ext cx="1200" cy="145"/>
            </a:xfrm>
            <a:prstGeom prst="roundRect">
              <a:avLst>
                <a:gd name="adj" fmla="val 50000"/>
              </a:avLst>
            </a:prstGeom>
            <a:solidFill>
              <a:srgbClr val="DDDDDD"/>
            </a:soli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205" name="AutoShape 223"/>
            <p:cNvSpPr>
              <a:spLocks noChangeArrowheads="1"/>
            </p:cNvSpPr>
            <p:nvPr/>
          </p:nvSpPr>
          <p:spPr bwMode="auto">
            <a:xfrm>
              <a:off x="4208" y="2713"/>
              <a:ext cx="1070" cy="78"/>
            </a:xfrm>
            <a:prstGeom prst="roundRect">
              <a:avLst>
                <a:gd name="adj" fmla="val 50000"/>
              </a:avLst>
            </a:prstGeom>
            <a:gradFill rotWithShape="1">
              <a:gsLst>
                <a:gs pos="0">
                  <a:schemeClr val="tx2"/>
                </a:gs>
                <a:gs pos="100000">
                  <a:schemeClr val="bg2"/>
                </a:gs>
              </a:gsLst>
              <a:lin ang="0" scaled="1"/>
            </a:gra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206" name="Oval 224"/>
            <p:cNvSpPr>
              <a:spLocks noChangeArrowheads="1"/>
            </p:cNvSpPr>
            <p:nvPr/>
          </p:nvSpPr>
          <p:spPr bwMode="auto">
            <a:xfrm>
              <a:off x="4309" y="2384"/>
              <a:ext cx="158" cy="140"/>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207" name="Oval 225"/>
            <p:cNvSpPr>
              <a:spLocks noChangeArrowheads="1"/>
            </p:cNvSpPr>
            <p:nvPr/>
          </p:nvSpPr>
          <p:spPr bwMode="auto">
            <a:xfrm>
              <a:off x="4484" y="2384"/>
              <a:ext cx="163" cy="14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FF0000"/>
                </a:solidFill>
                <a:effectLst/>
                <a:uLnTx/>
                <a:uFillTx/>
                <a:latin typeface="Arial" charset="0"/>
                <a:ea typeface="ＭＳ Ｐゴシック" charset="-128"/>
                <a:cs typeface="+mn-cs"/>
              </a:endParaRPr>
            </a:p>
          </p:txBody>
        </p:sp>
        <p:sp>
          <p:nvSpPr>
            <p:cNvPr id="90208" name="Oval 226"/>
            <p:cNvSpPr>
              <a:spLocks noChangeArrowheads="1"/>
            </p:cNvSpPr>
            <p:nvPr/>
          </p:nvSpPr>
          <p:spPr bwMode="auto">
            <a:xfrm>
              <a:off x="4664" y="2384"/>
              <a:ext cx="158" cy="140"/>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209" name="Rectangle 227"/>
            <p:cNvSpPr>
              <a:spLocks noChangeArrowheads="1"/>
            </p:cNvSpPr>
            <p:nvPr/>
          </p:nvSpPr>
          <p:spPr bwMode="auto">
            <a:xfrm>
              <a:off x="5064" y="1836"/>
              <a:ext cx="84" cy="760"/>
            </a:xfrm>
            <a:prstGeom prst="rect">
              <a:avLst/>
            </a:prstGeom>
            <a:solidFill>
              <a:srgbClr val="292929"/>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90156" name="Group 231"/>
          <p:cNvGrpSpPr>
            <a:grpSpLocks/>
          </p:cNvGrpSpPr>
          <p:nvPr/>
        </p:nvGrpSpPr>
        <p:grpSpPr bwMode="auto">
          <a:xfrm>
            <a:off x="5486400" y="3141663"/>
            <a:ext cx="1101725" cy="549275"/>
            <a:chOff x="3428" y="1798"/>
            <a:chExt cx="694" cy="346"/>
          </a:xfrm>
        </p:grpSpPr>
        <p:grpSp>
          <p:nvGrpSpPr>
            <p:cNvPr id="90162" name="Group 229"/>
            <p:cNvGrpSpPr>
              <a:grpSpLocks/>
            </p:cNvGrpSpPr>
            <p:nvPr/>
          </p:nvGrpSpPr>
          <p:grpSpPr bwMode="auto">
            <a:xfrm>
              <a:off x="3628" y="1798"/>
              <a:ext cx="494" cy="346"/>
              <a:chOff x="4420" y="878"/>
              <a:chExt cx="614" cy="458"/>
            </a:xfrm>
          </p:grpSpPr>
          <p:pic>
            <p:nvPicPr>
              <p:cNvPr id="90164" name="Picture 173" descr="laptop_keyboar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9064" flipH="1">
                <a:off x="4420" y="1108"/>
                <a:ext cx="527"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65" name="Freeform 174"/>
              <p:cNvSpPr>
                <a:spLocks/>
              </p:cNvSpPr>
              <p:nvPr/>
            </p:nvSpPr>
            <p:spPr bwMode="auto">
              <a:xfrm>
                <a:off x="4595" y="888"/>
                <a:ext cx="424" cy="297"/>
              </a:xfrm>
              <a:custGeom>
                <a:avLst/>
                <a:gdLst>
                  <a:gd name="T0" fmla="*/ 0 w 2982"/>
                  <a:gd name="T1" fmla="*/ 0 h 2442"/>
                  <a:gd name="T2" fmla="*/ 0 w 2982"/>
                  <a:gd name="T3" fmla="*/ 0 h 2442"/>
                  <a:gd name="T4" fmla="*/ 0 w 2982"/>
                  <a:gd name="T5" fmla="*/ 0 h 2442"/>
                  <a:gd name="T6" fmla="*/ 0 w 2982"/>
                  <a:gd name="T7" fmla="*/ 0 h 2442"/>
                  <a:gd name="T8" fmla="*/ 0 w 2982"/>
                  <a:gd name="T9" fmla="*/ 0 h 2442"/>
                  <a:gd name="T10" fmla="*/ 0 60000 65536"/>
                  <a:gd name="T11" fmla="*/ 0 60000 65536"/>
                  <a:gd name="T12" fmla="*/ 0 60000 65536"/>
                  <a:gd name="T13" fmla="*/ 0 60000 65536"/>
                  <a:gd name="T14" fmla="*/ 0 60000 65536"/>
                  <a:gd name="T15" fmla="*/ 0 w 2982"/>
                  <a:gd name="T16" fmla="*/ 0 h 2442"/>
                  <a:gd name="T17" fmla="*/ 2982 w 2982"/>
                  <a:gd name="T18" fmla="*/ 2442 h 2442"/>
                </a:gdLst>
                <a:ahLst/>
                <a:cxnLst>
                  <a:cxn ang="T10">
                    <a:pos x="T0" y="T1"/>
                  </a:cxn>
                  <a:cxn ang="T11">
                    <a:pos x="T2" y="T3"/>
                  </a:cxn>
                  <a:cxn ang="T12">
                    <a:pos x="T4" y="T5"/>
                  </a:cxn>
                  <a:cxn ang="T13">
                    <a:pos x="T6" y="T7"/>
                  </a:cxn>
                  <a:cxn ang="T14">
                    <a:pos x="T8" y="T9"/>
                  </a:cxn>
                </a:cxnLst>
                <a:rect l="T15" t="T16" r="T17" b="T18"/>
                <a:pathLst>
                  <a:path w="2982" h="2442">
                    <a:moveTo>
                      <a:pt x="540" y="0"/>
                    </a:moveTo>
                    <a:lnTo>
                      <a:pt x="0" y="1734"/>
                    </a:lnTo>
                    <a:lnTo>
                      <a:pt x="2394" y="2442"/>
                    </a:lnTo>
                    <a:lnTo>
                      <a:pt x="2982" y="318"/>
                    </a:lnTo>
                    <a:lnTo>
                      <a:pt x="540" y="0"/>
                    </a:lnTo>
                    <a:close/>
                  </a:path>
                </a:pathLst>
              </a:custGeom>
              <a:solidFill>
                <a:schemeClr val="tx1"/>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0166" name="Picture 175" descr="scre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6" y="895"/>
                <a:ext cx="385"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67" name="Freeform 176"/>
              <p:cNvSpPr>
                <a:spLocks/>
              </p:cNvSpPr>
              <p:nvPr/>
            </p:nvSpPr>
            <p:spPr bwMode="auto">
              <a:xfrm>
                <a:off x="4672" y="879"/>
                <a:ext cx="359" cy="55"/>
              </a:xfrm>
              <a:custGeom>
                <a:avLst/>
                <a:gdLst>
                  <a:gd name="T0" fmla="*/ 0 w 2528"/>
                  <a:gd name="T1" fmla="*/ 0 h 455"/>
                  <a:gd name="T2" fmla="*/ 0 w 2528"/>
                  <a:gd name="T3" fmla="*/ 0 h 455"/>
                  <a:gd name="T4" fmla="*/ 0 w 2528"/>
                  <a:gd name="T5" fmla="*/ 0 h 455"/>
                  <a:gd name="T6" fmla="*/ 0 w 2528"/>
                  <a:gd name="T7" fmla="*/ 0 h 455"/>
                  <a:gd name="T8" fmla="*/ 0 w 2528"/>
                  <a:gd name="T9" fmla="*/ 0 h 455"/>
                  <a:gd name="T10" fmla="*/ 0 60000 65536"/>
                  <a:gd name="T11" fmla="*/ 0 60000 65536"/>
                  <a:gd name="T12" fmla="*/ 0 60000 65536"/>
                  <a:gd name="T13" fmla="*/ 0 60000 65536"/>
                  <a:gd name="T14" fmla="*/ 0 60000 65536"/>
                  <a:gd name="T15" fmla="*/ 0 w 2528"/>
                  <a:gd name="T16" fmla="*/ 0 h 455"/>
                  <a:gd name="T17" fmla="*/ 2528 w 2528"/>
                  <a:gd name="T18" fmla="*/ 455 h 455"/>
                </a:gdLst>
                <a:ahLst/>
                <a:cxnLst>
                  <a:cxn ang="T10">
                    <a:pos x="T0" y="T1"/>
                  </a:cxn>
                  <a:cxn ang="T11">
                    <a:pos x="T2" y="T3"/>
                  </a:cxn>
                  <a:cxn ang="T12">
                    <a:pos x="T4" y="T5"/>
                  </a:cxn>
                  <a:cxn ang="T13">
                    <a:pos x="T6" y="T7"/>
                  </a:cxn>
                  <a:cxn ang="T14">
                    <a:pos x="T8" y="T9"/>
                  </a:cxn>
                </a:cxnLst>
                <a:rect l="T15" t="T16" r="T17" b="T18"/>
                <a:pathLst>
                  <a:path w="2528" h="455">
                    <a:moveTo>
                      <a:pt x="14" y="0"/>
                    </a:moveTo>
                    <a:lnTo>
                      <a:pt x="2528" y="341"/>
                    </a:lnTo>
                    <a:lnTo>
                      <a:pt x="2480" y="455"/>
                    </a:lnTo>
                    <a:lnTo>
                      <a:pt x="0" y="86"/>
                    </a:lnTo>
                    <a:lnTo>
                      <a:pt x="14" y="0"/>
                    </a:lnTo>
                    <a:close/>
                  </a:path>
                </a:pathLst>
              </a:custGeom>
              <a:gradFill rotWithShape="1">
                <a:gsLst>
                  <a:gs pos="0">
                    <a:srgbClr val="000099"/>
                  </a:gs>
                  <a:gs pos="100000">
                    <a:srgbClr val="EAEAEA"/>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68" name="Freeform 177"/>
              <p:cNvSpPr>
                <a:spLocks/>
              </p:cNvSpPr>
              <p:nvPr/>
            </p:nvSpPr>
            <p:spPr bwMode="auto">
              <a:xfrm>
                <a:off x="4591" y="878"/>
                <a:ext cx="100" cy="230"/>
              </a:xfrm>
              <a:custGeom>
                <a:avLst/>
                <a:gdLst>
                  <a:gd name="T0" fmla="*/ 0 w 702"/>
                  <a:gd name="T1" fmla="*/ 0 h 1893"/>
                  <a:gd name="T2" fmla="*/ 0 w 702"/>
                  <a:gd name="T3" fmla="*/ 0 h 1893"/>
                  <a:gd name="T4" fmla="*/ 0 w 702"/>
                  <a:gd name="T5" fmla="*/ 0 h 1893"/>
                  <a:gd name="T6" fmla="*/ 0 w 702"/>
                  <a:gd name="T7" fmla="*/ 0 h 1893"/>
                  <a:gd name="T8" fmla="*/ 0 w 702"/>
                  <a:gd name="T9" fmla="*/ 0 h 1893"/>
                  <a:gd name="T10" fmla="*/ 0 60000 65536"/>
                  <a:gd name="T11" fmla="*/ 0 60000 65536"/>
                  <a:gd name="T12" fmla="*/ 0 60000 65536"/>
                  <a:gd name="T13" fmla="*/ 0 60000 65536"/>
                  <a:gd name="T14" fmla="*/ 0 60000 65536"/>
                  <a:gd name="T15" fmla="*/ 0 w 702"/>
                  <a:gd name="T16" fmla="*/ 0 h 1893"/>
                  <a:gd name="T17" fmla="*/ 702 w 702"/>
                  <a:gd name="T18" fmla="*/ 1893 h 1893"/>
                </a:gdLst>
                <a:ahLst/>
                <a:cxnLst>
                  <a:cxn ang="T10">
                    <a:pos x="T0" y="T1"/>
                  </a:cxn>
                  <a:cxn ang="T11">
                    <a:pos x="T2" y="T3"/>
                  </a:cxn>
                  <a:cxn ang="T12">
                    <a:pos x="T4" y="T5"/>
                  </a:cxn>
                  <a:cxn ang="T13">
                    <a:pos x="T6" y="T7"/>
                  </a:cxn>
                  <a:cxn ang="T14">
                    <a:pos x="T8" y="T9"/>
                  </a:cxn>
                </a:cxnLst>
                <a:rect l="T15" t="T16" r="T17" b="T18"/>
                <a:pathLst>
                  <a:path w="702" h="1893">
                    <a:moveTo>
                      <a:pt x="579" y="0"/>
                    </a:moveTo>
                    <a:lnTo>
                      <a:pt x="0" y="1869"/>
                    </a:lnTo>
                    <a:lnTo>
                      <a:pt x="114" y="1893"/>
                    </a:lnTo>
                    <a:lnTo>
                      <a:pt x="702" y="51"/>
                    </a:lnTo>
                    <a:lnTo>
                      <a:pt x="579"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69" name="Freeform 178"/>
              <p:cNvSpPr>
                <a:spLocks/>
              </p:cNvSpPr>
              <p:nvPr/>
            </p:nvSpPr>
            <p:spPr bwMode="auto">
              <a:xfrm>
                <a:off x="4921" y="920"/>
                <a:ext cx="108" cy="265"/>
              </a:xfrm>
              <a:custGeom>
                <a:avLst/>
                <a:gdLst>
                  <a:gd name="T0" fmla="*/ 0 w 756"/>
                  <a:gd name="T1" fmla="*/ 0 h 2184"/>
                  <a:gd name="T2" fmla="*/ 0 w 756"/>
                  <a:gd name="T3" fmla="*/ 0 h 2184"/>
                  <a:gd name="T4" fmla="*/ 0 w 756"/>
                  <a:gd name="T5" fmla="*/ 0 h 2184"/>
                  <a:gd name="T6" fmla="*/ 0 w 756"/>
                  <a:gd name="T7" fmla="*/ 0 h 2184"/>
                  <a:gd name="T8" fmla="*/ 0 w 756"/>
                  <a:gd name="T9" fmla="*/ 0 h 2184"/>
                  <a:gd name="T10" fmla="*/ 0 60000 65536"/>
                  <a:gd name="T11" fmla="*/ 0 60000 65536"/>
                  <a:gd name="T12" fmla="*/ 0 60000 65536"/>
                  <a:gd name="T13" fmla="*/ 0 60000 65536"/>
                  <a:gd name="T14" fmla="*/ 0 60000 65536"/>
                  <a:gd name="T15" fmla="*/ 0 w 756"/>
                  <a:gd name="T16" fmla="*/ 0 h 2184"/>
                  <a:gd name="T17" fmla="*/ 756 w 756"/>
                  <a:gd name="T18" fmla="*/ 2184 h 2184"/>
                </a:gdLst>
                <a:ahLst/>
                <a:cxnLst>
                  <a:cxn ang="T10">
                    <a:pos x="T0" y="T1"/>
                  </a:cxn>
                  <a:cxn ang="T11">
                    <a:pos x="T2" y="T3"/>
                  </a:cxn>
                  <a:cxn ang="T12">
                    <a:pos x="T4" y="T5"/>
                  </a:cxn>
                  <a:cxn ang="T13">
                    <a:pos x="T6" y="T7"/>
                  </a:cxn>
                  <a:cxn ang="T14">
                    <a:pos x="T8" y="T9"/>
                  </a:cxn>
                </a:cxnLst>
                <a:rect l="T15" t="T16" r="T17" b="T18"/>
                <a:pathLst>
                  <a:path w="756" h="2184">
                    <a:moveTo>
                      <a:pt x="756" y="0"/>
                    </a:moveTo>
                    <a:lnTo>
                      <a:pt x="138" y="2184"/>
                    </a:lnTo>
                    <a:lnTo>
                      <a:pt x="0" y="2148"/>
                    </a:lnTo>
                    <a:lnTo>
                      <a:pt x="606" y="78"/>
                    </a:lnTo>
                    <a:lnTo>
                      <a:pt x="756" y="0"/>
                    </a:lnTo>
                    <a:close/>
                  </a:path>
                </a:pathLst>
              </a:custGeom>
              <a:gradFill rotWithShape="1">
                <a:gsLst>
                  <a:gs pos="0">
                    <a:srgbClr val="DDDDDD"/>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70" name="Freeform 179"/>
              <p:cNvSpPr>
                <a:spLocks/>
              </p:cNvSpPr>
              <p:nvPr/>
            </p:nvSpPr>
            <p:spPr bwMode="auto">
              <a:xfrm>
                <a:off x="4590" y="1097"/>
                <a:ext cx="394" cy="89"/>
              </a:xfrm>
              <a:custGeom>
                <a:avLst/>
                <a:gdLst>
                  <a:gd name="T0" fmla="*/ 0 w 2773"/>
                  <a:gd name="T1" fmla="*/ 0 h 738"/>
                  <a:gd name="T2" fmla="*/ 0 w 2773"/>
                  <a:gd name="T3" fmla="*/ 0 h 738"/>
                  <a:gd name="T4" fmla="*/ 0 w 2773"/>
                  <a:gd name="T5" fmla="*/ 0 h 738"/>
                  <a:gd name="T6" fmla="*/ 0 w 2773"/>
                  <a:gd name="T7" fmla="*/ 0 h 738"/>
                  <a:gd name="T8" fmla="*/ 0 w 2773"/>
                  <a:gd name="T9" fmla="*/ 0 h 738"/>
                  <a:gd name="T10" fmla="*/ 0 60000 65536"/>
                  <a:gd name="T11" fmla="*/ 0 60000 65536"/>
                  <a:gd name="T12" fmla="*/ 0 60000 65536"/>
                  <a:gd name="T13" fmla="*/ 0 60000 65536"/>
                  <a:gd name="T14" fmla="*/ 0 60000 65536"/>
                  <a:gd name="T15" fmla="*/ 0 w 2773"/>
                  <a:gd name="T16" fmla="*/ 0 h 738"/>
                  <a:gd name="T17" fmla="*/ 2773 w 2773"/>
                  <a:gd name="T18" fmla="*/ 738 h 738"/>
                </a:gdLst>
                <a:ahLst/>
                <a:cxnLst>
                  <a:cxn ang="T10">
                    <a:pos x="T0" y="T1"/>
                  </a:cxn>
                  <a:cxn ang="T11">
                    <a:pos x="T2" y="T3"/>
                  </a:cxn>
                  <a:cxn ang="T12">
                    <a:pos x="T4" y="T5"/>
                  </a:cxn>
                  <a:cxn ang="T13">
                    <a:pos x="T6" y="T7"/>
                  </a:cxn>
                  <a:cxn ang="T14">
                    <a:pos x="T8" y="T9"/>
                  </a:cxn>
                </a:cxnLst>
                <a:rect l="T15" t="T16" r="T17" b="T18"/>
                <a:pathLst>
                  <a:path w="2773" h="738">
                    <a:moveTo>
                      <a:pt x="33" y="0"/>
                    </a:moveTo>
                    <a:lnTo>
                      <a:pt x="0" y="99"/>
                    </a:lnTo>
                    <a:lnTo>
                      <a:pt x="2436" y="738"/>
                    </a:lnTo>
                    <a:cubicBezTo>
                      <a:pt x="2499" y="501"/>
                      <a:pt x="2773" y="727"/>
                      <a:pt x="2373" y="603"/>
                    </a:cubicBezTo>
                    <a:lnTo>
                      <a:pt x="33" y="0"/>
                    </a:lnTo>
                    <a:close/>
                  </a:path>
                </a:pathLst>
              </a:custGeom>
              <a:gradFill rotWithShape="1">
                <a:gsLst>
                  <a:gs pos="0">
                    <a:srgbClr val="0000CC"/>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71" name="Freeform 180"/>
              <p:cNvSpPr>
                <a:spLocks/>
              </p:cNvSpPr>
              <p:nvPr/>
            </p:nvSpPr>
            <p:spPr bwMode="auto">
              <a:xfrm>
                <a:off x="4933" y="922"/>
                <a:ext cx="101" cy="266"/>
              </a:xfrm>
              <a:custGeom>
                <a:avLst/>
                <a:gdLst>
                  <a:gd name="T0" fmla="*/ 0 w 637"/>
                  <a:gd name="T1" fmla="*/ 0 h 1659"/>
                  <a:gd name="T2" fmla="*/ 0 w 637"/>
                  <a:gd name="T3" fmla="*/ 0 h 1659"/>
                  <a:gd name="T4" fmla="*/ 0 w 637"/>
                  <a:gd name="T5" fmla="*/ 0 h 1659"/>
                  <a:gd name="T6" fmla="*/ 0 w 637"/>
                  <a:gd name="T7" fmla="*/ 0 h 1659"/>
                  <a:gd name="T8" fmla="*/ 0 w 637"/>
                  <a:gd name="T9" fmla="*/ 0 h 1659"/>
                  <a:gd name="T10" fmla="*/ 0 60000 65536"/>
                  <a:gd name="T11" fmla="*/ 0 60000 65536"/>
                  <a:gd name="T12" fmla="*/ 0 60000 65536"/>
                  <a:gd name="T13" fmla="*/ 0 60000 65536"/>
                  <a:gd name="T14" fmla="*/ 0 60000 65536"/>
                  <a:gd name="T15" fmla="*/ 0 w 637"/>
                  <a:gd name="T16" fmla="*/ 0 h 1659"/>
                  <a:gd name="T17" fmla="*/ 637 w 637"/>
                  <a:gd name="T18" fmla="*/ 1659 h 1659"/>
                </a:gdLst>
                <a:ahLst/>
                <a:cxnLst>
                  <a:cxn ang="T10">
                    <a:pos x="T0" y="T1"/>
                  </a:cxn>
                  <a:cxn ang="T11">
                    <a:pos x="T2" y="T3"/>
                  </a:cxn>
                  <a:cxn ang="T12">
                    <a:pos x="T4" y="T5"/>
                  </a:cxn>
                  <a:cxn ang="T13">
                    <a:pos x="T6" y="T7"/>
                  </a:cxn>
                  <a:cxn ang="T14">
                    <a:pos x="T8" y="T9"/>
                  </a:cxn>
                </a:cxnLst>
                <a:rect l="T15" t="T16" r="T17" b="T18"/>
                <a:pathLst>
                  <a:path w="637" h="1659">
                    <a:moveTo>
                      <a:pt x="615" y="0"/>
                    </a:moveTo>
                    <a:lnTo>
                      <a:pt x="637" y="0"/>
                    </a:lnTo>
                    <a:lnTo>
                      <a:pt x="68" y="1659"/>
                    </a:lnTo>
                    <a:lnTo>
                      <a:pt x="0" y="1647"/>
                    </a:lnTo>
                    <a:lnTo>
                      <a:pt x="615" y="0"/>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72" name="Freeform 181"/>
              <p:cNvSpPr>
                <a:spLocks/>
              </p:cNvSpPr>
              <p:nvPr/>
            </p:nvSpPr>
            <p:spPr bwMode="auto">
              <a:xfrm>
                <a:off x="4590" y="1109"/>
                <a:ext cx="351" cy="88"/>
              </a:xfrm>
              <a:custGeom>
                <a:avLst/>
                <a:gdLst>
                  <a:gd name="T0" fmla="*/ 0 w 2216"/>
                  <a:gd name="T1" fmla="*/ 0 h 550"/>
                  <a:gd name="T2" fmla="*/ 0 w 2216"/>
                  <a:gd name="T3" fmla="*/ 0 h 550"/>
                  <a:gd name="T4" fmla="*/ 0 w 2216"/>
                  <a:gd name="T5" fmla="*/ 0 h 550"/>
                  <a:gd name="T6" fmla="*/ 0 w 2216"/>
                  <a:gd name="T7" fmla="*/ 0 h 550"/>
                  <a:gd name="T8" fmla="*/ 0 w 2216"/>
                  <a:gd name="T9" fmla="*/ 0 h 550"/>
                  <a:gd name="T10" fmla="*/ 0 60000 65536"/>
                  <a:gd name="T11" fmla="*/ 0 60000 65536"/>
                  <a:gd name="T12" fmla="*/ 0 60000 65536"/>
                  <a:gd name="T13" fmla="*/ 0 60000 65536"/>
                  <a:gd name="T14" fmla="*/ 0 60000 65536"/>
                  <a:gd name="T15" fmla="*/ 0 w 2216"/>
                  <a:gd name="T16" fmla="*/ 0 h 550"/>
                  <a:gd name="T17" fmla="*/ 2216 w 2216"/>
                  <a:gd name="T18" fmla="*/ 550 h 550"/>
                </a:gdLst>
                <a:ahLst/>
                <a:cxnLst>
                  <a:cxn ang="T10">
                    <a:pos x="T0" y="T1"/>
                  </a:cxn>
                  <a:cxn ang="T11">
                    <a:pos x="T2" y="T3"/>
                  </a:cxn>
                  <a:cxn ang="T12">
                    <a:pos x="T4" y="T5"/>
                  </a:cxn>
                  <a:cxn ang="T13">
                    <a:pos x="T6" y="T7"/>
                  </a:cxn>
                  <a:cxn ang="T14">
                    <a:pos x="T8" y="T9"/>
                  </a:cxn>
                </a:cxnLst>
                <a:rect l="T15" t="T16" r="T17" b="T18"/>
                <a:pathLst>
                  <a:path w="2216" h="550">
                    <a:moveTo>
                      <a:pt x="0" y="0"/>
                    </a:moveTo>
                    <a:lnTo>
                      <a:pt x="9" y="57"/>
                    </a:lnTo>
                    <a:lnTo>
                      <a:pt x="2164" y="550"/>
                    </a:lnTo>
                    <a:lnTo>
                      <a:pt x="2216" y="496"/>
                    </a:lnTo>
                    <a:lnTo>
                      <a:pt x="0" y="0"/>
                    </a:lnTo>
                    <a:close/>
                  </a:path>
                </a:pathLst>
              </a:custGeom>
              <a:gradFill rotWithShape="1">
                <a:gsLst>
                  <a:gs pos="0">
                    <a:srgbClr val="00009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0173" name="Group 182"/>
              <p:cNvGrpSpPr>
                <a:grpSpLocks/>
              </p:cNvGrpSpPr>
              <p:nvPr/>
            </p:nvGrpSpPr>
            <p:grpSpPr bwMode="auto">
              <a:xfrm>
                <a:off x="4584" y="1203"/>
                <a:ext cx="119" cy="53"/>
                <a:chOff x="1740" y="2642"/>
                <a:chExt cx="752" cy="327"/>
              </a:xfrm>
            </p:grpSpPr>
            <p:sp>
              <p:nvSpPr>
                <p:cNvPr id="90180" name="Freeform 183"/>
                <p:cNvSpPr>
                  <a:spLocks/>
                </p:cNvSpPr>
                <p:nvPr/>
              </p:nvSpPr>
              <p:spPr bwMode="auto">
                <a:xfrm>
                  <a:off x="1740" y="2642"/>
                  <a:ext cx="752" cy="327"/>
                </a:xfrm>
                <a:custGeom>
                  <a:avLst/>
                  <a:gdLst>
                    <a:gd name="T0" fmla="*/ 293 w 752"/>
                    <a:gd name="T1" fmla="*/ 0 h 327"/>
                    <a:gd name="T2" fmla="*/ 752 w 752"/>
                    <a:gd name="T3" fmla="*/ 124 h 327"/>
                    <a:gd name="T4" fmla="*/ 470 w 752"/>
                    <a:gd name="T5" fmla="*/ 327 h 327"/>
                    <a:gd name="T6" fmla="*/ 0 w 752"/>
                    <a:gd name="T7" fmla="*/ 183 h 327"/>
                    <a:gd name="T8" fmla="*/ 293 w 752"/>
                    <a:gd name="T9" fmla="*/ 0 h 327"/>
                    <a:gd name="T10" fmla="*/ 0 60000 65536"/>
                    <a:gd name="T11" fmla="*/ 0 60000 65536"/>
                    <a:gd name="T12" fmla="*/ 0 60000 65536"/>
                    <a:gd name="T13" fmla="*/ 0 60000 65536"/>
                    <a:gd name="T14" fmla="*/ 0 60000 65536"/>
                    <a:gd name="T15" fmla="*/ 0 w 752"/>
                    <a:gd name="T16" fmla="*/ 0 h 327"/>
                    <a:gd name="T17" fmla="*/ 752 w 752"/>
                    <a:gd name="T18" fmla="*/ 327 h 327"/>
                  </a:gdLst>
                  <a:ahLst/>
                  <a:cxnLst>
                    <a:cxn ang="T10">
                      <a:pos x="T0" y="T1"/>
                    </a:cxn>
                    <a:cxn ang="T11">
                      <a:pos x="T2" y="T3"/>
                    </a:cxn>
                    <a:cxn ang="T12">
                      <a:pos x="T4" y="T5"/>
                    </a:cxn>
                    <a:cxn ang="T13">
                      <a:pos x="T6" y="T7"/>
                    </a:cxn>
                    <a:cxn ang="T14">
                      <a:pos x="T8" y="T9"/>
                    </a:cxn>
                  </a:cxnLst>
                  <a:rect l="T15" t="T16" r="T17" b="T18"/>
                  <a:pathLst>
                    <a:path w="752" h="327">
                      <a:moveTo>
                        <a:pt x="293" y="0"/>
                      </a:moveTo>
                      <a:lnTo>
                        <a:pt x="752" y="124"/>
                      </a:lnTo>
                      <a:lnTo>
                        <a:pt x="470" y="327"/>
                      </a:lnTo>
                      <a:lnTo>
                        <a:pt x="0" y="183"/>
                      </a:lnTo>
                      <a:lnTo>
                        <a:pt x="293"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81" name="Freeform 184"/>
                <p:cNvSpPr>
                  <a:spLocks/>
                </p:cNvSpPr>
                <p:nvPr/>
              </p:nvSpPr>
              <p:spPr bwMode="auto">
                <a:xfrm>
                  <a:off x="1754" y="2649"/>
                  <a:ext cx="726" cy="311"/>
                </a:xfrm>
                <a:custGeom>
                  <a:avLst/>
                  <a:gdLst>
                    <a:gd name="T0" fmla="*/ 282 w 726"/>
                    <a:gd name="T1" fmla="*/ 0 h 311"/>
                    <a:gd name="T2" fmla="*/ 726 w 726"/>
                    <a:gd name="T3" fmla="*/ 119 h 311"/>
                    <a:gd name="T4" fmla="*/ 457 w 726"/>
                    <a:gd name="T5" fmla="*/ 311 h 311"/>
                    <a:gd name="T6" fmla="*/ 0 w 726"/>
                    <a:gd name="T7" fmla="*/ 173 h 311"/>
                    <a:gd name="T8" fmla="*/ 282 w 726"/>
                    <a:gd name="T9" fmla="*/ 0 h 311"/>
                    <a:gd name="T10" fmla="*/ 0 60000 65536"/>
                    <a:gd name="T11" fmla="*/ 0 60000 65536"/>
                    <a:gd name="T12" fmla="*/ 0 60000 65536"/>
                    <a:gd name="T13" fmla="*/ 0 60000 65536"/>
                    <a:gd name="T14" fmla="*/ 0 60000 65536"/>
                    <a:gd name="T15" fmla="*/ 0 w 726"/>
                    <a:gd name="T16" fmla="*/ 0 h 311"/>
                    <a:gd name="T17" fmla="*/ 726 w 726"/>
                    <a:gd name="T18" fmla="*/ 311 h 311"/>
                  </a:gdLst>
                  <a:ahLst/>
                  <a:cxnLst>
                    <a:cxn ang="T10">
                      <a:pos x="T0" y="T1"/>
                    </a:cxn>
                    <a:cxn ang="T11">
                      <a:pos x="T2" y="T3"/>
                    </a:cxn>
                    <a:cxn ang="T12">
                      <a:pos x="T4" y="T5"/>
                    </a:cxn>
                    <a:cxn ang="T13">
                      <a:pos x="T6" y="T7"/>
                    </a:cxn>
                    <a:cxn ang="T14">
                      <a:pos x="T8" y="T9"/>
                    </a:cxn>
                  </a:cxnLst>
                  <a:rect l="T15" t="T16" r="T17" b="T18"/>
                  <a:pathLst>
                    <a:path w="726" h="311">
                      <a:moveTo>
                        <a:pt x="282" y="0"/>
                      </a:moveTo>
                      <a:lnTo>
                        <a:pt x="726" y="119"/>
                      </a:lnTo>
                      <a:lnTo>
                        <a:pt x="457" y="311"/>
                      </a:lnTo>
                      <a:lnTo>
                        <a:pt x="0" y="173"/>
                      </a:lnTo>
                      <a:lnTo>
                        <a:pt x="282" y="0"/>
                      </a:lnTo>
                      <a:close/>
                    </a:path>
                  </a:pathLst>
                </a:custGeom>
                <a:gradFill rotWithShape="1">
                  <a:gsLst>
                    <a:gs pos="0">
                      <a:srgbClr val="4D4D4D"/>
                    </a:gs>
                    <a:gs pos="100000">
                      <a:srgbClr val="DDDDDD"/>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82" name="Freeform 185"/>
                <p:cNvSpPr>
                  <a:spLocks/>
                </p:cNvSpPr>
                <p:nvPr/>
              </p:nvSpPr>
              <p:spPr bwMode="auto">
                <a:xfrm>
                  <a:off x="1808" y="2770"/>
                  <a:ext cx="258" cy="100"/>
                </a:xfrm>
                <a:custGeom>
                  <a:avLst/>
                  <a:gdLst>
                    <a:gd name="T0" fmla="*/ 0 w 258"/>
                    <a:gd name="T1" fmla="*/ 44 h 100"/>
                    <a:gd name="T2" fmla="*/ 75 w 258"/>
                    <a:gd name="T3" fmla="*/ 0 h 100"/>
                    <a:gd name="T4" fmla="*/ 258 w 258"/>
                    <a:gd name="T5" fmla="*/ 50 h 100"/>
                    <a:gd name="T6" fmla="*/ 183 w 258"/>
                    <a:gd name="T7" fmla="*/ 100 h 100"/>
                    <a:gd name="T8" fmla="*/ 0 w 258"/>
                    <a:gd name="T9" fmla="*/ 44 h 100"/>
                    <a:gd name="T10" fmla="*/ 0 60000 65536"/>
                    <a:gd name="T11" fmla="*/ 0 60000 65536"/>
                    <a:gd name="T12" fmla="*/ 0 60000 65536"/>
                    <a:gd name="T13" fmla="*/ 0 60000 65536"/>
                    <a:gd name="T14" fmla="*/ 0 60000 65536"/>
                    <a:gd name="T15" fmla="*/ 0 w 258"/>
                    <a:gd name="T16" fmla="*/ 0 h 100"/>
                    <a:gd name="T17" fmla="*/ 258 w 258"/>
                    <a:gd name="T18" fmla="*/ 100 h 100"/>
                  </a:gdLst>
                  <a:ahLst/>
                  <a:cxnLst>
                    <a:cxn ang="T10">
                      <a:pos x="T0" y="T1"/>
                    </a:cxn>
                    <a:cxn ang="T11">
                      <a:pos x="T2" y="T3"/>
                    </a:cxn>
                    <a:cxn ang="T12">
                      <a:pos x="T4" y="T5"/>
                    </a:cxn>
                    <a:cxn ang="T13">
                      <a:pos x="T6" y="T7"/>
                    </a:cxn>
                    <a:cxn ang="T14">
                      <a:pos x="T8" y="T9"/>
                    </a:cxn>
                  </a:cxnLst>
                  <a:rect l="T15" t="T16" r="T17" b="T18"/>
                  <a:pathLst>
                    <a:path w="258" h="100">
                      <a:moveTo>
                        <a:pt x="0" y="44"/>
                      </a:moveTo>
                      <a:lnTo>
                        <a:pt x="75" y="0"/>
                      </a:lnTo>
                      <a:lnTo>
                        <a:pt x="258" y="50"/>
                      </a:lnTo>
                      <a:lnTo>
                        <a:pt x="183" y="100"/>
                      </a:lnTo>
                      <a:lnTo>
                        <a:pt x="0" y="4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83" name="Freeform 186"/>
                <p:cNvSpPr>
                  <a:spLocks/>
                </p:cNvSpPr>
                <p:nvPr/>
              </p:nvSpPr>
              <p:spPr bwMode="auto">
                <a:xfrm>
                  <a:off x="1799" y="2816"/>
                  <a:ext cx="194" cy="63"/>
                </a:xfrm>
                <a:custGeom>
                  <a:avLst/>
                  <a:gdLst>
                    <a:gd name="T0" fmla="*/ 12 w 194"/>
                    <a:gd name="T1" fmla="*/ 0 h 63"/>
                    <a:gd name="T2" fmla="*/ 194 w 194"/>
                    <a:gd name="T3" fmla="*/ 53 h 63"/>
                    <a:gd name="T4" fmla="*/ 180 w 194"/>
                    <a:gd name="T5" fmla="*/ 63 h 63"/>
                    <a:gd name="T6" fmla="*/ 0 w 194"/>
                    <a:gd name="T7" fmla="*/ 9 h 63"/>
                    <a:gd name="T8" fmla="*/ 12 w 194"/>
                    <a:gd name="T9" fmla="*/ 0 h 63"/>
                    <a:gd name="T10" fmla="*/ 0 60000 65536"/>
                    <a:gd name="T11" fmla="*/ 0 60000 65536"/>
                    <a:gd name="T12" fmla="*/ 0 60000 65536"/>
                    <a:gd name="T13" fmla="*/ 0 60000 65536"/>
                    <a:gd name="T14" fmla="*/ 0 60000 65536"/>
                    <a:gd name="T15" fmla="*/ 0 w 194"/>
                    <a:gd name="T16" fmla="*/ 0 h 63"/>
                    <a:gd name="T17" fmla="*/ 194 w 194"/>
                    <a:gd name="T18" fmla="*/ 63 h 63"/>
                  </a:gdLst>
                  <a:ahLst/>
                  <a:cxnLst>
                    <a:cxn ang="T10">
                      <a:pos x="T0" y="T1"/>
                    </a:cxn>
                    <a:cxn ang="T11">
                      <a:pos x="T2" y="T3"/>
                    </a:cxn>
                    <a:cxn ang="T12">
                      <a:pos x="T4" y="T5"/>
                    </a:cxn>
                    <a:cxn ang="T13">
                      <a:pos x="T6" y="T7"/>
                    </a:cxn>
                    <a:cxn ang="T14">
                      <a:pos x="T8" y="T9"/>
                    </a:cxn>
                  </a:cxnLst>
                  <a:rect l="T15" t="T16" r="T17" b="T18"/>
                  <a:pathLst>
                    <a:path w="194" h="63">
                      <a:moveTo>
                        <a:pt x="12" y="0"/>
                      </a:moveTo>
                      <a:lnTo>
                        <a:pt x="194" y="53"/>
                      </a:lnTo>
                      <a:lnTo>
                        <a:pt x="180" y="63"/>
                      </a:lnTo>
                      <a:lnTo>
                        <a:pt x="0" y="9"/>
                      </a:lnTo>
                      <a:lnTo>
                        <a:pt x="12"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84" name="Freeform 187"/>
                <p:cNvSpPr>
                  <a:spLocks/>
                </p:cNvSpPr>
                <p:nvPr/>
              </p:nvSpPr>
              <p:spPr bwMode="auto">
                <a:xfrm>
                  <a:off x="2020" y="2834"/>
                  <a:ext cx="258" cy="102"/>
                </a:xfrm>
                <a:custGeom>
                  <a:avLst/>
                  <a:gdLst>
                    <a:gd name="T0" fmla="*/ 0 w 258"/>
                    <a:gd name="T1" fmla="*/ 46 h 102"/>
                    <a:gd name="T2" fmla="*/ 71 w 258"/>
                    <a:gd name="T3" fmla="*/ 0 h 102"/>
                    <a:gd name="T4" fmla="*/ 258 w 258"/>
                    <a:gd name="T5" fmla="*/ 52 h 102"/>
                    <a:gd name="T6" fmla="*/ 183 w 258"/>
                    <a:gd name="T7" fmla="*/ 102 h 102"/>
                    <a:gd name="T8" fmla="*/ 0 w 258"/>
                    <a:gd name="T9" fmla="*/ 46 h 102"/>
                    <a:gd name="T10" fmla="*/ 0 60000 65536"/>
                    <a:gd name="T11" fmla="*/ 0 60000 65536"/>
                    <a:gd name="T12" fmla="*/ 0 60000 65536"/>
                    <a:gd name="T13" fmla="*/ 0 60000 65536"/>
                    <a:gd name="T14" fmla="*/ 0 60000 65536"/>
                    <a:gd name="T15" fmla="*/ 0 w 258"/>
                    <a:gd name="T16" fmla="*/ 0 h 102"/>
                    <a:gd name="T17" fmla="*/ 258 w 258"/>
                    <a:gd name="T18" fmla="*/ 102 h 102"/>
                  </a:gdLst>
                  <a:ahLst/>
                  <a:cxnLst>
                    <a:cxn ang="T10">
                      <a:pos x="T0" y="T1"/>
                    </a:cxn>
                    <a:cxn ang="T11">
                      <a:pos x="T2" y="T3"/>
                    </a:cxn>
                    <a:cxn ang="T12">
                      <a:pos x="T4" y="T5"/>
                    </a:cxn>
                    <a:cxn ang="T13">
                      <a:pos x="T6" y="T7"/>
                    </a:cxn>
                    <a:cxn ang="T14">
                      <a:pos x="T8" y="T9"/>
                    </a:cxn>
                  </a:cxnLst>
                  <a:rect l="T15" t="T16" r="T17" b="T18"/>
                  <a:pathLst>
                    <a:path w="258" h="102">
                      <a:moveTo>
                        <a:pt x="0" y="46"/>
                      </a:moveTo>
                      <a:lnTo>
                        <a:pt x="71" y="0"/>
                      </a:lnTo>
                      <a:lnTo>
                        <a:pt x="258" y="52"/>
                      </a:lnTo>
                      <a:lnTo>
                        <a:pt x="183" y="102"/>
                      </a:lnTo>
                      <a:lnTo>
                        <a:pt x="0" y="4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85" name="Freeform 188"/>
                <p:cNvSpPr>
                  <a:spLocks/>
                </p:cNvSpPr>
                <p:nvPr/>
              </p:nvSpPr>
              <p:spPr bwMode="auto">
                <a:xfrm>
                  <a:off x="2011" y="2882"/>
                  <a:ext cx="194" cy="63"/>
                </a:xfrm>
                <a:custGeom>
                  <a:avLst/>
                  <a:gdLst>
                    <a:gd name="T0" fmla="*/ 12 w 194"/>
                    <a:gd name="T1" fmla="*/ 0 h 63"/>
                    <a:gd name="T2" fmla="*/ 194 w 194"/>
                    <a:gd name="T3" fmla="*/ 53 h 63"/>
                    <a:gd name="T4" fmla="*/ 180 w 194"/>
                    <a:gd name="T5" fmla="*/ 63 h 63"/>
                    <a:gd name="T6" fmla="*/ 0 w 194"/>
                    <a:gd name="T7" fmla="*/ 9 h 63"/>
                    <a:gd name="T8" fmla="*/ 12 w 194"/>
                    <a:gd name="T9" fmla="*/ 0 h 63"/>
                    <a:gd name="T10" fmla="*/ 0 60000 65536"/>
                    <a:gd name="T11" fmla="*/ 0 60000 65536"/>
                    <a:gd name="T12" fmla="*/ 0 60000 65536"/>
                    <a:gd name="T13" fmla="*/ 0 60000 65536"/>
                    <a:gd name="T14" fmla="*/ 0 60000 65536"/>
                    <a:gd name="T15" fmla="*/ 0 w 194"/>
                    <a:gd name="T16" fmla="*/ 0 h 63"/>
                    <a:gd name="T17" fmla="*/ 194 w 194"/>
                    <a:gd name="T18" fmla="*/ 63 h 63"/>
                  </a:gdLst>
                  <a:ahLst/>
                  <a:cxnLst>
                    <a:cxn ang="T10">
                      <a:pos x="T0" y="T1"/>
                    </a:cxn>
                    <a:cxn ang="T11">
                      <a:pos x="T2" y="T3"/>
                    </a:cxn>
                    <a:cxn ang="T12">
                      <a:pos x="T4" y="T5"/>
                    </a:cxn>
                    <a:cxn ang="T13">
                      <a:pos x="T6" y="T7"/>
                    </a:cxn>
                    <a:cxn ang="T14">
                      <a:pos x="T8" y="T9"/>
                    </a:cxn>
                  </a:cxnLst>
                  <a:rect l="T15" t="T16" r="T17" b="T18"/>
                  <a:pathLst>
                    <a:path w="194" h="63">
                      <a:moveTo>
                        <a:pt x="12" y="0"/>
                      </a:moveTo>
                      <a:lnTo>
                        <a:pt x="194" y="53"/>
                      </a:lnTo>
                      <a:lnTo>
                        <a:pt x="180" y="63"/>
                      </a:lnTo>
                      <a:lnTo>
                        <a:pt x="0" y="9"/>
                      </a:lnTo>
                      <a:lnTo>
                        <a:pt x="12"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0174" name="Freeform 189"/>
              <p:cNvSpPr>
                <a:spLocks/>
              </p:cNvSpPr>
              <p:nvPr/>
            </p:nvSpPr>
            <p:spPr bwMode="auto">
              <a:xfrm>
                <a:off x="4788" y="1211"/>
                <a:ext cx="144" cy="116"/>
              </a:xfrm>
              <a:custGeom>
                <a:avLst/>
                <a:gdLst>
                  <a:gd name="T0" fmla="*/ 0 w 990"/>
                  <a:gd name="T1" fmla="*/ 0 h 792"/>
                  <a:gd name="T2" fmla="*/ 0 w 990"/>
                  <a:gd name="T3" fmla="*/ 0 h 792"/>
                  <a:gd name="T4" fmla="*/ 0 w 990"/>
                  <a:gd name="T5" fmla="*/ 0 h 792"/>
                  <a:gd name="T6" fmla="*/ 0 w 990"/>
                  <a:gd name="T7" fmla="*/ 0 h 792"/>
                  <a:gd name="T8" fmla="*/ 0 w 990"/>
                  <a:gd name="T9" fmla="*/ 0 h 792"/>
                  <a:gd name="T10" fmla="*/ 0 60000 65536"/>
                  <a:gd name="T11" fmla="*/ 0 60000 65536"/>
                  <a:gd name="T12" fmla="*/ 0 60000 65536"/>
                  <a:gd name="T13" fmla="*/ 0 60000 65536"/>
                  <a:gd name="T14" fmla="*/ 0 60000 65536"/>
                  <a:gd name="T15" fmla="*/ 0 w 990"/>
                  <a:gd name="T16" fmla="*/ 0 h 792"/>
                  <a:gd name="T17" fmla="*/ 990 w 990"/>
                  <a:gd name="T18" fmla="*/ 792 h 792"/>
                </a:gdLst>
                <a:ahLst/>
                <a:cxnLst>
                  <a:cxn ang="T10">
                    <a:pos x="T0" y="T1"/>
                  </a:cxn>
                  <a:cxn ang="T11">
                    <a:pos x="T2" y="T3"/>
                  </a:cxn>
                  <a:cxn ang="T12">
                    <a:pos x="T4" y="T5"/>
                  </a:cxn>
                  <a:cxn ang="T13">
                    <a:pos x="T6" y="T7"/>
                  </a:cxn>
                  <a:cxn ang="T14">
                    <a:pos x="T8" y="T9"/>
                  </a:cxn>
                </a:cxnLst>
                <a:rect l="T15" t="T16" r="T17" b="T18"/>
                <a:pathLst>
                  <a:path w="990" h="792">
                    <a:moveTo>
                      <a:pt x="3" y="738"/>
                    </a:moveTo>
                    <a:lnTo>
                      <a:pt x="990" y="0"/>
                    </a:lnTo>
                    <a:lnTo>
                      <a:pt x="987" y="60"/>
                    </a:lnTo>
                    <a:lnTo>
                      <a:pt x="0" y="792"/>
                    </a:lnTo>
                    <a:lnTo>
                      <a:pt x="3" y="738"/>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75" name="Freeform 190"/>
              <p:cNvSpPr>
                <a:spLocks/>
              </p:cNvSpPr>
              <p:nvPr/>
            </p:nvSpPr>
            <p:spPr bwMode="auto">
              <a:xfrm>
                <a:off x="4420" y="1220"/>
                <a:ext cx="369" cy="106"/>
              </a:xfrm>
              <a:custGeom>
                <a:avLst/>
                <a:gdLst>
                  <a:gd name="T0" fmla="*/ 0 w 2532"/>
                  <a:gd name="T1" fmla="*/ 0 h 723"/>
                  <a:gd name="T2" fmla="*/ 0 w 2532"/>
                  <a:gd name="T3" fmla="*/ 0 h 723"/>
                  <a:gd name="T4" fmla="*/ 0 w 2532"/>
                  <a:gd name="T5" fmla="*/ 0 h 723"/>
                  <a:gd name="T6" fmla="*/ 0 w 2532"/>
                  <a:gd name="T7" fmla="*/ 0 h 723"/>
                  <a:gd name="T8" fmla="*/ 0 w 2532"/>
                  <a:gd name="T9" fmla="*/ 0 h 723"/>
                  <a:gd name="T10" fmla="*/ 0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76" name="Freeform 191"/>
              <p:cNvSpPr>
                <a:spLocks/>
              </p:cNvSpPr>
              <p:nvPr/>
            </p:nvSpPr>
            <p:spPr bwMode="auto">
              <a:xfrm>
                <a:off x="4420" y="1201"/>
                <a:ext cx="4" cy="21"/>
              </a:xfrm>
              <a:custGeom>
                <a:avLst/>
                <a:gdLst>
                  <a:gd name="T0" fmla="*/ 0 w 26"/>
                  <a:gd name="T1" fmla="*/ 0 h 147"/>
                  <a:gd name="T2" fmla="*/ 0 w 26"/>
                  <a:gd name="T3" fmla="*/ 0 h 147"/>
                  <a:gd name="T4" fmla="*/ 0 w 26"/>
                  <a:gd name="T5" fmla="*/ 0 h 147"/>
                  <a:gd name="T6" fmla="*/ 0 w 26"/>
                  <a:gd name="T7" fmla="*/ 0 h 147"/>
                  <a:gd name="T8" fmla="*/ 0 w 26"/>
                  <a:gd name="T9" fmla="*/ 0 h 147"/>
                  <a:gd name="T10" fmla="*/ 0 60000 65536"/>
                  <a:gd name="T11" fmla="*/ 0 60000 65536"/>
                  <a:gd name="T12" fmla="*/ 0 60000 65536"/>
                  <a:gd name="T13" fmla="*/ 0 60000 65536"/>
                  <a:gd name="T14" fmla="*/ 0 60000 65536"/>
                  <a:gd name="T15" fmla="*/ 0 w 26"/>
                  <a:gd name="T16" fmla="*/ 0 h 147"/>
                  <a:gd name="T17" fmla="*/ 26 w 26"/>
                  <a:gd name="T18" fmla="*/ 147 h 147"/>
                </a:gdLst>
                <a:ahLst/>
                <a:cxnLst>
                  <a:cxn ang="T10">
                    <a:pos x="T0" y="T1"/>
                  </a:cxn>
                  <a:cxn ang="T11">
                    <a:pos x="T2" y="T3"/>
                  </a:cxn>
                  <a:cxn ang="T12">
                    <a:pos x="T4" y="T5"/>
                  </a:cxn>
                  <a:cxn ang="T13">
                    <a:pos x="T6" y="T7"/>
                  </a:cxn>
                  <a:cxn ang="T14">
                    <a:pos x="T8" y="T9"/>
                  </a:cxn>
                </a:cxnLst>
                <a:rect l="T15" t="T16" r="T17" b="T18"/>
                <a:pathLst>
                  <a:path w="26" h="147">
                    <a:moveTo>
                      <a:pt x="26" y="10"/>
                    </a:moveTo>
                    <a:lnTo>
                      <a:pt x="23" y="147"/>
                    </a:lnTo>
                    <a:lnTo>
                      <a:pt x="0" y="144"/>
                    </a:lnTo>
                    <a:lnTo>
                      <a:pt x="3" y="0"/>
                    </a:lnTo>
                    <a:lnTo>
                      <a:pt x="26" y="1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77" name="Freeform 192"/>
              <p:cNvSpPr>
                <a:spLocks/>
              </p:cNvSpPr>
              <p:nvPr/>
            </p:nvSpPr>
            <p:spPr bwMode="auto">
              <a:xfrm>
                <a:off x="4421" y="1114"/>
                <a:ext cx="171" cy="88"/>
              </a:xfrm>
              <a:custGeom>
                <a:avLst/>
                <a:gdLst>
                  <a:gd name="T0" fmla="*/ 0 w 1176"/>
                  <a:gd name="T1" fmla="*/ 0 h 606"/>
                  <a:gd name="T2" fmla="*/ 0 w 1176"/>
                  <a:gd name="T3" fmla="*/ 0 h 606"/>
                  <a:gd name="T4" fmla="*/ 0 w 1176"/>
                  <a:gd name="T5" fmla="*/ 0 h 606"/>
                  <a:gd name="T6" fmla="*/ 0 w 1176"/>
                  <a:gd name="T7" fmla="*/ 0 h 606"/>
                  <a:gd name="T8" fmla="*/ 0 w 1176"/>
                  <a:gd name="T9" fmla="*/ 0 h 606"/>
                  <a:gd name="T10" fmla="*/ 0 60000 65536"/>
                  <a:gd name="T11" fmla="*/ 0 60000 65536"/>
                  <a:gd name="T12" fmla="*/ 0 60000 65536"/>
                  <a:gd name="T13" fmla="*/ 0 60000 65536"/>
                  <a:gd name="T14" fmla="*/ 0 60000 65536"/>
                  <a:gd name="T15" fmla="*/ 0 w 1176"/>
                  <a:gd name="T16" fmla="*/ 0 h 606"/>
                  <a:gd name="T17" fmla="*/ 1176 w 1176"/>
                  <a:gd name="T18" fmla="*/ 606 h 606"/>
                </a:gdLst>
                <a:ahLst/>
                <a:cxnLst>
                  <a:cxn ang="T10">
                    <a:pos x="T0" y="T1"/>
                  </a:cxn>
                  <a:cxn ang="T11">
                    <a:pos x="T2" y="T3"/>
                  </a:cxn>
                  <a:cxn ang="T12">
                    <a:pos x="T4" y="T5"/>
                  </a:cxn>
                  <a:cxn ang="T13">
                    <a:pos x="T6" y="T7"/>
                  </a:cxn>
                  <a:cxn ang="T14">
                    <a:pos x="T8" y="T9"/>
                  </a:cxn>
                </a:cxnLst>
                <a:rect l="T15" t="T16" r="T17" b="T18"/>
                <a:pathLst>
                  <a:path w="1176" h="606">
                    <a:moveTo>
                      <a:pt x="1170" y="0"/>
                    </a:moveTo>
                    <a:lnTo>
                      <a:pt x="0" y="597"/>
                    </a:lnTo>
                    <a:lnTo>
                      <a:pt x="30" y="606"/>
                    </a:lnTo>
                    <a:lnTo>
                      <a:pt x="1176" y="18"/>
                    </a:lnTo>
                    <a:lnTo>
                      <a:pt x="1170"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78" name="Freeform 193"/>
              <p:cNvSpPr>
                <a:spLocks/>
              </p:cNvSpPr>
              <p:nvPr/>
            </p:nvSpPr>
            <p:spPr bwMode="auto">
              <a:xfrm>
                <a:off x="4432" y="1205"/>
                <a:ext cx="350" cy="102"/>
              </a:xfrm>
              <a:custGeom>
                <a:avLst/>
                <a:gdLst>
                  <a:gd name="T0" fmla="*/ 0 w 2532"/>
                  <a:gd name="T1" fmla="*/ 0 h 723"/>
                  <a:gd name="T2" fmla="*/ 0 w 2532"/>
                  <a:gd name="T3" fmla="*/ 0 h 723"/>
                  <a:gd name="T4" fmla="*/ 0 w 2532"/>
                  <a:gd name="T5" fmla="*/ 0 h 723"/>
                  <a:gd name="T6" fmla="*/ 0 w 2532"/>
                  <a:gd name="T7" fmla="*/ 0 h 723"/>
                  <a:gd name="T8" fmla="*/ 0 w 2532"/>
                  <a:gd name="T9" fmla="*/ 0 h 723"/>
                  <a:gd name="T10" fmla="*/ 0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79" name="Freeform 194"/>
              <p:cNvSpPr>
                <a:spLocks/>
              </p:cNvSpPr>
              <p:nvPr/>
            </p:nvSpPr>
            <p:spPr bwMode="auto">
              <a:xfrm flipV="1">
                <a:off x="4782" y="1198"/>
                <a:ext cx="142" cy="105"/>
              </a:xfrm>
              <a:custGeom>
                <a:avLst/>
                <a:gdLst>
                  <a:gd name="T0" fmla="*/ 0 w 2532"/>
                  <a:gd name="T1" fmla="*/ 0 h 723"/>
                  <a:gd name="T2" fmla="*/ 0 w 2532"/>
                  <a:gd name="T3" fmla="*/ 0 h 723"/>
                  <a:gd name="T4" fmla="*/ 0 w 2532"/>
                  <a:gd name="T5" fmla="*/ 0 h 723"/>
                  <a:gd name="T6" fmla="*/ 0 w 2532"/>
                  <a:gd name="T7" fmla="*/ 0 h 723"/>
                  <a:gd name="T8" fmla="*/ 0 w 2532"/>
                  <a:gd name="T9" fmla="*/ 0 h 723"/>
                  <a:gd name="T10" fmla="*/ 0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0163" name="Line 230"/>
            <p:cNvSpPr>
              <a:spLocks noChangeShapeType="1"/>
            </p:cNvSpPr>
            <p:nvPr/>
          </p:nvSpPr>
          <p:spPr bwMode="auto">
            <a:xfrm flipH="1">
              <a:off x="3428" y="2002"/>
              <a:ext cx="27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0157" name="AutoShape 232"/>
          <p:cNvSpPr>
            <a:spLocks noChangeArrowheads="1"/>
          </p:cNvSpPr>
          <p:nvPr/>
        </p:nvSpPr>
        <p:spPr bwMode="auto">
          <a:xfrm>
            <a:off x="5754688" y="3698875"/>
            <a:ext cx="976312" cy="374650"/>
          </a:xfrm>
          <a:prstGeom prst="leftArrow">
            <a:avLst>
              <a:gd name="adj1" fmla="val 50000"/>
              <a:gd name="adj2" fmla="val 65148"/>
            </a:avLst>
          </a:prstGeom>
          <a:gradFill rotWithShape="1">
            <a:gsLst>
              <a:gs pos="0">
                <a:srgbClr val="CC00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158" name="Line 233"/>
          <p:cNvSpPr>
            <a:spLocks noChangeShapeType="1"/>
          </p:cNvSpPr>
          <p:nvPr/>
        </p:nvSpPr>
        <p:spPr bwMode="auto">
          <a:xfrm flipH="1">
            <a:off x="4268788" y="2954338"/>
            <a:ext cx="314325" cy="476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0159" name="Picture 235" descr="underline_bas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350" y="931863"/>
            <a:ext cx="6399213"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104804187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53C12F-4FDD-5147-A351-999F57CB00D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DBCB3B6-B402-5D4F-AE45-B8AD6E9A69BC}"/>
              </a:ext>
            </a:extLst>
          </p:cNvPr>
          <p:cNvPicPr>
            <a:picLocks noChangeAspect="1"/>
          </p:cNvPicPr>
          <p:nvPr/>
        </p:nvPicPr>
        <p:blipFill>
          <a:blip r:embed="rId2"/>
          <a:stretch>
            <a:fillRect/>
          </a:stretch>
        </p:blipFill>
        <p:spPr>
          <a:xfrm>
            <a:off x="1939583" y="0"/>
            <a:ext cx="5264834" cy="6858000"/>
          </a:xfrm>
          <a:prstGeom prst="rect">
            <a:avLst/>
          </a:prstGeom>
        </p:spPr>
      </p:pic>
      <p:sp>
        <p:nvSpPr>
          <p:cNvPr id="4" name="TextBox 1">
            <a:extLst>
              <a:ext uri="{FF2B5EF4-FFF2-40B4-BE49-F238E27FC236}">
                <a16:creationId xmlns:a16="http://schemas.microsoft.com/office/drawing/2014/main" id="{48ABF549-DB37-7040-8200-BFB744843489}"/>
              </a:ext>
            </a:extLst>
          </p:cNvPr>
          <p:cNvSpPr txBox="1">
            <a:spLocks noChangeArrowheads="1"/>
          </p:cNvSpPr>
          <p:nvPr/>
        </p:nvSpPr>
        <p:spPr bwMode="auto">
          <a:xfrm>
            <a:off x="3207940" y="693843"/>
            <a:ext cx="2528167" cy="58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is there a DHCP server out there?</a:t>
            </a:r>
          </a:p>
        </p:txBody>
      </p:sp>
    </p:spTree>
    <p:extLst>
      <p:ext uri="{BB962C8B-B14F-4D97-AF65-F5344CB8AC3E}">
        <p14:creationId xmlns:p14="http://schemas.microsoft.com/office/powerpoint/2010/main" val="2770870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57BABA-559C-B04E-902F-1D5587CCE0F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2CA530B-32B6-8E4C-9A1E-71463CA6FB0F}"/>
              </a:ext>
            </a:extLst>
          </p:cNvPr>
          <p:cNvPicPr>
            <a:picLocks noChangeAspect="1"/>
          </p:cNvPicPr>
          <p:nvPr/>
        </p:nvPicPr>
        <p:blipFill>
          <a:blip r:embed="rId2"/>
          <a:stretch>
            <a:fillRect/>
          </a:stretch>
        </p:blipFill>
        <p:spPr>
          <a:xfrm>
            <a:off x="205680" y="1822449"/>
            <a:ext cx="8732639" cy="1606551"/>
          </a:xfrm>
          <a:prstGeom prst="rect">
            <a:avLst/>
          </a:prstGeom>
        </p:spPr>
      </p:pic>
      <p:sp>
        <p:nvSpPr>
          <p:cNvPr id="6" name="Rectangle 5">
            <a:extLst>
              <a:ext uri="{FF2B5EF4-FFF2-40B4-BE49-F238E27FC236}">
                <a16:creationId xmlns:a16="http://schemas.microsoft.com/office/drawing/2014/main" id="{DB4D8D35-0685-954C-BD02-6D408D5C8820}"/>
              </a:ext>
            </a:extLst>
          </p:cNvPr>
          <p:cNvSpPr/>
          <p:nvPr/>
        </p:nvSpPr>
        <p:spPr>
          <a:xfrm>
            <a:off x="1076968" y="2483730"/>
            <a:ext cx="7329738" cy="276225"/>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2">
            <a:extLst>
              <a:ext uri="{FF2B5EF4-FFF2-40B4-BE49-F238E27FC236}">
                <a16:creationId xmlns:a16="http://schemas.microsoft.com/office/drawing/2014/main" id="{4C1DB037-E660-9540-B53A-72DEBC5AFF8A}"/>
              </a:ext>
            </a:extLst>
          </p:cNvPr>
          <p:cNvSpPr txBox="1">
            <a:spLocks noChangeArrowheads="1"/>
          </p:cNvSpPr>
          <p:nvPr/>
        </p:nvSpPr>
        <p:spPr>
          <a:xfrm>
            <a:off x="0" y="0"/>
            <a:ext cx="9144000" cy="646113"/>
          </a:xfrm>
          <a:prstGeom prst="rect">
            <a:avLst/>
          </a:prstGeom>
        </p:spPr>
        <p:txBody>
          <a:bodyP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000090"/>
                </a:solidFill>
                <a:effectLst/>
                <a:uLnTx/>
                <a:uFillTx/>
                <a:latin typeface="Calibri Light" panose="020F0302020204030204"/>
                <a:ea typeface="ＭＳ Ｐゴシック" charset="-128"/>
              </a:rPr>
              <a:t>A note on the “broadcast address”</a:t>
            </a:r>
            <a:endParaRPr kumimoji="0" lang="en-AU" altLang="en-US" sz="3600" b="0" i="0" u="none" strike="noStrike" kern="1200" cap="none" spc="0" normalizeH="0" baseline="0" noProof="0" dirty="0">
              <a:ln>
                <a:noFill/>
              </a:ln>
              <a:solidFill>
                <a:srgbClr val="000090"/>
              </a:solidFill>
              <a:effectLst/>
              <a:uLnTx/>
              <a:uFillTx/>
              <a:latin typeface="Calibri Light" panose="020F0302020204030204"/>
              <a:ea typeface="ＭＳ Ｐゴシック" charset="-128"/>
            </a:endParaRPr>
          </a:p>
        </p:txBody>
      </p:sp>
    </p:spTree>
    <p:extLst>
      <p:ext uri="{BB962C8B-B14F-4D97-AF65-F5344CB8AC3E}">
        <p14:creationId xmlns:p14="http://schemas.microsoft.com/office/powerpoint/2010/main" val="14379861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57BABA-559C-B04E-902F-1D5587CCE0F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Rectangle 2">
            <a:extLst>
              <a:ext uri="{FF2B5EF4-FFF2-40B4-BE49-F238E27FC236}">
                <a16:creationId xmlns:a16="http://schemas.microsoft.com/office/drawing/2014/main" id="{D6AD75D7-EA19-B04A-B6B9-254DEDBED85A}"/>
              </a:ext>
            </a:extLst>
          </p:cNvPr>
          <p:cNvSpPr txBox="1">
            <a:spLocks noChangeArrowheads="1"/>
          </p:cNvSpPr>
          <p:nvPr/>
        </p:nvSpPr>
        <p:spPr>
          <a:xfrm>
            <a:off x="314324" y="2404355"/>
            <a:ext cx="8077200" cy="1476654"/>
          </a:xfrm>
          <a:prstGeom prst="rect">
            <a:avLst/>
          </a:prstGeom>
        </p:spPr>
        <p:txBody>
          <a:bodyP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000090"/>
                </a:solidFill>
                <a:effectLst/>
                <a:uLnTx/>
                <a:uFillTx/>
                <a:latin typeface="Calibri Light" panose="020F0302020204030204"/>
                <a:ea typeface="ＭＳ Ｐゴシック" charset="-128"/>
              </a:rPr>
              <a:t>inet</a:t>
            </a:r>
            <a:r>
              <a:rPr kumimoji="0" lang="en-US" sz="2800" b="0" i="0" u="none" strike="noStrike" kern="1200" cap="none" spc="0" normalizeH="0" baseline="0" noProof="0" dirty="0">
                <a:ln>
                  <a:noFill/>
                </a:ln>
                <a:solidFill>
                  <a:srgbClr val="000090"/>
                </a:solidFill>
                <a:effectLst/>
                <a:uLnTx/>
                <a:uFillTx/>
                <a:latin typeface="Calibri Light" panose="020F0302020204030204"/>
                <a:ea typeface="ＭＳ Ｐゴシック" charset="-128"/>
              </a:rPr>
              <a:t> 10.104.216.101 </a:t>
            </a:r>
            <a:r>
              <a:rPr kumimoji="0" lang="en-US" sz="2800" b="0" i="0" u="none" strike="noStrike" kern="1200" cap="none" spc="0" normalizeH="0" baseline="0" noProof="0" dirty="0">
                <a:ln>
                  <a:noFill/>
                </a:ln>
                <a:solidFill>
                  <a:srgbClr val="000090"/>
                </a:solidFill>
                <a:effectLst/>
                <a:uLnTx/>
                <a:uFillTx/>
                <a:latin typeface="Calibri Light" panose="020F0302020204030204"/>
                <a:ea typeface="ＭＳ Ｐゴシック" charset="-128"/>
                <a:sym typeface="Wingdings" pitchFamily="2" charset="2"/>
              </a:rPr>
              <a:t> 00001010.01101000.11011000.01100101</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0090"/>
              </a:solidFill>
              <a:effectLst/>
              <a:uLnTx/>
              <a:uFillTx/>
              <a:latin typeface="Calibri Light" panose="020F0302020204030204"/>
              <a:ea typeface="ＭＳ Ｐゴシック" charset="-128"/>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90"/>
                </a:solidFill>
                <a:effectLst/>
                <a:uLnTx/>
                <a:uFillTx/>
                <a:latin typeface="Calibri Light" panose="020F0302020204030204"/>
                <a:ea typeface="ＭＳ Ｐゴシック" charset="-128"/>
              </a:rPr>
              <a:t>netmask ff:ff:f0:00 </a:t>
            </a:r>
            <a:r>
              <a:rPr kumimoji="0" lang="en-US" sz="2800" b="0" i="0" u="none" strike="noStrike" kern="1200" cap="none" spc="0" normalizeH="0" baseline="0" noProof="0" dirty="0">
                <a:ln>
                  <a:noFill/>
                </a:ln>
                <a:solidFill>
                  <a:srgbClr val="000090"/>
                </a:solidFill>
                <a:effectLst/>
                <a:uLnTx/>
                <a:uFillTx/>
                <a:latin typeface="Calibri Light" panose="020F0302020204030204"/>
                <a:ea typeface="ＭＳ Ｐゴシック" charset="-128"/>
                <a:sym typeface="Wingdings" pitchFamily="2" charset="2"/>
              </a:rPr>
              <a:t> 11111111.11111111.11110000.00000000</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0090"/>
              </a:solidFill>
              <a:effectLst/>
              <a:uLnTx/>
              <a:uFillTx/>
              <a:latin typeface="Calibri Light" panose="020F0302020204030204"/>
              <a:ea typeface="ＭＳ Ｐゴシック" charset="-128"/>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90"/>
                </a:solidFill>
                <a:effectLst/>
                <a:uLnTx/>
                <a:uFillTx/>
                <a:latin typeface="Calibri Light" panose="020F0302020204030204"/>
                <a:ea typeface="ＭＳ Ｐゴシック" charset="-128"/>
              </a:rPr>
              <a:t>broadcast 10.104.223.255 </a:t>
            </a:r>
            <a:r>
              <a:rPr kumimoji="0" lang="en-US" sz="2800" b="0" i="0" u="none" strike="noStrike" kern="1200" cap="none" spc="0" normalizeH="0" baseline="0" noProof="0" dirty="0">
                <a:ln>
                  <a:noFill/>
                </a:ln>
                <a:solidFill>
                  <a:srgbClr val="000090"/>
                </a:solidFill>
                <a:effectLst/>
                <a:uLnTx/>
                <a:uFillTx/>
                <a:latin typeface="Calibri Light" panose="020F0302020204030204"/>
                <a:ea typeface="ＭＳ Ｐゴシック" charset="-128"/>
                <a:sym typeface="Wingdings" pitchFamily="2" charset="2"/>
              </a:rPr>
              <a:t>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90"/>
                </a:solidFill>
                <a:effectLst/>
                <a:uLnTx/>
                <a:uFillTx/>
                <a:latin typeface="Calibri Light" panose="020F0302020204030204"/>
                <a:ea typeface="ＭＳ Ｐゴシック" charset="-128"/>
                <a:sym typeface="Wingdings" pitchFamily="2" charset="2"/>
              </a:rPr>
              <a:t>00001010.01101000.11011111.11111111</a:t>
            </a:r>
          </a:p>
        </p:txBody>
      </p:sp>
      <p:pic>
        <p:nvPicPr>
          <p:cNvPr id="5" name="Picture 4">
            <a:extLst>
              <a:ext uri="{FF2B5EF4-FFF2-40B4-BE49-F238E27FC236}">
                <a16:creationId xmlns:a16="http://schemas.microsoft.com/office/drawing/2014/main" id="{82CA530B-32B6-8E4C-9A1E-71463CA6FB0F}"/>
              </a:ext>
            </a:extLst>
          </p:cNvPr>
          <p:cNvPicPr>
            <a:picLocks noChangeAspect="1"/>
          </p:cNvPicPr>
          <p:nvPr/>
        </p:nvPicPr>
        <p:blipFill>
          <a:blip r:embed="rId2"/>
          <a:stretch>
            <a:fillRect/>
          </a:stretch>
        </p:blipFill>
        <p:spPr>
          <a:xfrm>
            <a:off x="314324" y="136523"/>
            <a:ext cx="8732639" cy="1606551"/>
          </a:xfrm>
          <a:prstGeom prst="rect">
            <a:avLst/>
          </a:prstGeom>
        </p:spPr>
      </p:pic>
      <p:sp>
        <p:nvSpPr>
          <p:cNvPr id="6" name="Rectangle 5">
            <a:extLst>
              <a:ext uri="{FF2B5EF4-FFF2-40B4-BE49-F238E27FC236}">
                <a16:creationId xmlns:a16="http://schemas.microsoft.com/office/drawing/2014/main" id="{DB4D8D35-0685-954C-BD02-6D408D5C8820}"/>
              </a:ext>
            </a:extLst>
          </p:cNvPr>
          <p:cNvSpPr/>
          <p:nvPr/>
        </p:nvSpPr>
        <p:spPr>
          <a:xfrm>
            <a:off x="1185612" y="797804"/>
            <a:ext cx="7329738" cy="276225"/>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4EBD195-B389-7842-81D0-C71C2ADFF196}"/>
              </a:ext>
            </a:extLst>
          </p:cNvPr>
          <p:cNvSpPr/>
          <p:nvPr/>
        </p:nvSpPr>
        <p:spPr>
          <a:xfrm>
            <a:off x="314324" y="4161264"/>
            <a:ext cx="3900489" cy="482172"/>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71D2EBE8-23FC-7947-8C6B-4BDBB7BC34C6}"/>
              </a:ext>
            </a:extLst>
          </p:cNvPr>
          <p:cNvSpPr/>
          <p:nvPr/>
        </p:nvSpPr>
        <p:spPr>
          <a:xfrm>
            <a:off x="314324" y="2901596"/>
            <a:ext cx="3900489" cy="482172"/>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8B3DFA38-7656-6B4D-A9F2-FDCBA81C9B18}"/>
              </a:ext>
            </a:extLst>
          </p:cNvPr>
          <p:cNvSpPr/>
          <p:nvPr/>
        </p:nvSpPr>
        <p:spPr>
          <a:xfrm>
            <a:off x="314323" y="5399541"/>
            <a:ext cx="3900489" cy="482172"/>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6679A6A3-1879-D74A-9E5B-58AD152CC83C}"/>
              </a:ext>
            </a:extLst>
          </p:cNvPr>
          <p:cNvSpPr/>
          <p:nvPr/>
        </p:nvSpPr>
        <p:spPr>
          <a:xfrm>
            <a:off x="4214813" y="5399541"/>
            <a:ext cx="2371726" cy="482172"/>
          </a:xfrm>
          <a:prstGeom prst="rect">
            <a:avLst/>
          </a:prstGeom>
          <a:no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149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53C12F-4FDD-5147-A351-999F57CB00D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DBCB3B6-B402-5D4F-AE45-B8AD6E9A69BC}"/>
              </a:ext>
            </a:extLst>
          </p:cNvPr>
          <p:cNvPicPr>
            <a:picLocks noChangeAspect="1"/>
          </p:cNvPicPr>
          <p:nvPr/>
        </p:nvPicPr>
        <p:blipFill>
          <a:blip r:embed="rId2"/>
          <a:stretch>
            <a:fillRect/>
          </a:stretch>
        </p:blipFill>
        <p:spPr>
          <a:xfrm>
            <a:off x="1939583" y="0"/>
            <a:ext cx="5264834" cy="6858000"/>
          </a:xfrm>
          <a:prstGeom prst="rect">
            <a:avLst/>
          </a:prstGeom>
        </p:spPr>
      </p:pic>
      <p:sp>
        <p:nvSpPr>
          <p:cNvPr id="4" name="TextBox 1">
            <a:extLst>
              <a:ext uri="{FF2B5EF4-FFF2-40B4-BE49-F238E27FC236}">
                <a16:creationId xmlns:a16="http://schemas.microsoft.com/office/drawing/2014/main" id="{48ABF549-DB37-7040-8200-BFB744843489}"/>
              </a:ext>
            </a:extLst>
          </p:cNvPr>
          <p:cNvSpPr txBox="1">
            <a:spLocks noChangeArrowheads="1"/>
          </p:cNvSpPr>
          <p:nvPr/>
        </p:nvSpPr>
        <p:spPr bwMode="auto">
          <a:xfrm>
            <a:off x="3207940" y="693843"/>
            <a:ext cx="2528167" cy="58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is there a DHCP server out there?</a:t>
            </a:r>
          </a:p>
        </p:txBody>
      </p:sp>
      <p:sp>
        <p:nvSpPr>
          <p:cNvPr id="5" name="TextBox 88">
            <a:extLst>
              <a:ext uri="{FF2B5EF4-FFF2-40B4-BE49-F238E27FC236}">
                <a16:creationId xmlns:a16="http://schemas.microsoft.com/office/drawing/2014/main" id="{1CE013A0-B6DC-9143-A803-371B57DF96F5}"/>
              </a:ext>
            </a:extLst>
          </p:cNvPr>
          <p:cNvSpPr txBox="1">
            <a:spLocks noChangeArrowheads="1"/>
          </p:cNvSpPr>
          <p:nvPr/>
        </p:nvSpPr>
        <p:spPr bwMode="auto">
          <a:xfrm>
            <a:off x="6386441" y="1971581"/>
            <a:ext cx="2528888" cy="830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I’m a DHCP server! Here’s an IP address you can use </a:t>
            </a:r>
          </a:p>
        </p:txBody>
      </p:sp>
      <p:sp>
        <p:nvSpPr>
          <p:cNvPr id="6" name="TextBox 90">
            <a:extLst>
              <a:ext uri="{FF2B5EF4-FFF2-40B4-BE49-F238E27FC236}">
                <a16:creationId xmlns:a16="http://schemas.microsoft.com/office/drawing/2014/main" id="{9651D338-7BD4-8F48-800A-31101A24CAC6}"/>
              </a:ext>
            </a:extLst>
          </p:cNvPr>
          <p:cNvSpPr txBox="1">
            <a:spLocks noChangeArrowheads="1"/>
          </p:cNvSpPr>
          <p:nvPr/>
        </p:nvSpPr>
        <p:spPr bwMode="auto">
          <a:xfrm>
            <a:off x="289774" y="3628894"/>
            <a:ext cx="2527300" cy="584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OK.  I’ll take that IP address!</a:t>
            </a:r>
          </a:p>
        </p:txBody>
      </p:sp>
      <p:sp>
        <p:nvSpPr>
          <p:cNvPr id="7" name="TextBox 92">
            <a:extLst>
              <a:ext uri="{FF2B5EF4-FFF2-40B4-BE49-F238E27FC236}">
                <a16:creationId xmlns:a16="http://schemas.microsoft.com/office/drawing/2014/main" id="{B75CF741-44A0-B649-84DA-EC4771261E5C}"/>
              </a:ext>
            </a:extLst>
          </p:cNvPr>
          <p:cNvSpPr txBox="1">
            <a:spLocks noChangeArrowheads="1"/>
          </p:cNvSpPr>
          <p:nvPr/>
        </p:nvSpPr>
        <p:spPr bwMode="auto">
          <a:xfrm>
            <a:off x="6394193" y="5036224"/>
            <a:ext cx="2528887" cy="58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OK.  You’ve got that IP address!</a:t>
            </a:r>
          </a:p>
        </p:txBody>
      </p:sp>
    </p:spTree>
    <p:extLst>
      <p:ext uri="{BB962C8B-B14F-4D97-AF65-F5344CB8AC3E}">
        <p14:creationId xmlns:p14="http://schemas.microsoft.com/office/powerpoint/2010/main" val="221996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53C12F-4FDD-5147-A351-999F57CB00D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DBCB3B6-B402-5D4F-AE45-B8AD6E9A69BC}"/>
              </a:ext>
            </a:extLst>
          </p:cNvPr>
          <p:cNvPicPr>
            <a:picLocks noChangeAspect="1"/>
          </p:cNvPicPr>
          <p:nvPr/>
        </p:nvPicPr>
        <p:blipFill>
          <a:blip r:embed="rId2"/>
          <a:stretch>
            <a:fillRect/>
          </a:stretch>
        </p:blipFill>
        <p:spPr>
          <a:xfrm>
            <a:off x="1939583" y="0"/>
            <a:ext cx="5264834" cy="6858000"/>
          </a:xfrm>
          <a:prstGeom prst="rect">
            <a:avLst/>
          </a:prstGeom>
        </p:spPr>
      </p:pic>
      <p:sp>
        <p:nvSpPr>
          <p:cNvPr id="4" name="TextBox 1">
            <a:extLst>
              <a:ext uri="{FF2B5EF4-FFF2-40B4-BE49-F238E27FC236}">
                <a16:creationId xmlns:a16="http://schemas.microsoft.com/office/drawing/2014/main" id="{48ABF549-DB37-7040-8200-BFB744843489}"/>
              </a:ext>
            </a:extLst>
          </p:cNvPr>
          <p:cNvSpPr txBox="1">
            <a:spLocks noChangeArrowheads="1"/>
          </p:cNvSpPr>
          <p:nvPr/>
        </p:nvSpPr>
        <p:spPr bwMode="auto">
          <a:xfrm>
            <a:off x="3207940" y="693843"/>
            <a:ext cx="2528167" cy="58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is there a DHCP server out there?</a:t>
            </a:r>
          </a:p>
        </p:txBody>
      </p:sp>
      <p:sp>
        <p:nvSpPr>
          <p:cNvPr id="5" name="TextBox 88">
            <a:extLst>
              <a:ext uri="{FF2B5EF4-FFF2-40B4-BE49-F238E27FC236}">
                <a16:creationId xmlns:a16="http://schemas.microsoft.com/office/drawing/2014/main" id="{1CE013A0-B6DC-9143-A803-371B57DF96F5}"/>
              </a:ext>
            </a:extLst>
          </p:cNvPr>
          <p:cNvSpPr txBox="1">
            <a:spLocks noChangeArrowheads="1"/>
          </p:cNvSpPr>
          <p:nvPr/>
        </p:nvSpPr>
        <p:spPr bwMode="auto">
          <a:xfrm>
            <a:off x="6386441" y="1971581"/>
            <a:ext cx="2528888" cy="830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I’m a DHCP server! Here’s an IP address you can use </a:t>
            </a:r>
          </a:p>
        </p:txBody>
      </p:sp>
      <p:sp>
        <p:nvSpPr>
          <p:cNvPr id="6" name="TextBox 90">
            <a:extLst>
              <a:ext uri="{FF2B5EF4-FFF2-40B4-BE49-F238E27FC236}">
                <a16:creationId xmlns:a16="http://schemas.microsoft.com/office/drawing/2014/main" id="{9651D338-7BD4-8F48-800A-31101A24CAC6}"/>
              </a:ext>
            </a:extLst>
          </p:cNvPr>
          <p:cNvSpPr txBox="1">
            <a:spLocks noChangeArrowheads="1"/>
          </p:cNvSpPr>
          <p:nvPr/>
        </p:nvSpPr>
        <p:spPr bwMode="auto">
          <a:xfrm>
            <a:off x="289774" y="3628894"/>
            <a:ext cx="2527300" cy="584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OK.  I’ll take that IP address!</a:t>
            </a:r>
          </a:p>
        </p:txBody>
      </p:sp>
      <p:sp>
        <p:nvSpPr>
          <p:cNvPr id="7" name="TextBox 92">
            <a:extLst>
              <a:ext uri="{FF2B5EF4-FFF2-40B4-BE49-F238E27FC236}">
                <a16:creationId xmlns:a16="http://schemas.microsoft.com/office/drawing/2014/main" id="{B75CF741-44A0-B649-84DA-EC4771261E5C}"/>
              </a:ext>
            </a:extLst>
          </p:cNvPr>
          <p:cNvSpPr txBox="1">
            <a:spLocks noChangeArrowheads="1"/>
          </p:cNvSpPr>
          <p:nvPr/>
        </p:nvSpPr>
        <p:spPr bwMode="auto">
          <a:xfrm>
            <a:off x="6394193" y="5036224"/>
            <a:ext cx="2528887" cy="58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OK.  You’ve got that IP address!</a:t>
            </a:r>
          </a:p>
        </p:txBody>
      </p:sp>
      <p:sp>
        <p:nvSpPr>
          <p:cNvPr id="8" name="Rectangle 7">
            <a:extLst>
              <a:ext uri="{FF2B5EF4-FFF2-40B4-BE49-F238E27FC236}">
                <a16:creationId xmlns:a16="http://schemas.microsoft.com/office/drawing/2014/main" id="{CD1B179A-C5FD-1444-96CD-102B34F48ACB}"/>
              </a:ext>
            </a:extLst>
          </p:cNvPr>
          <p:cNvSpPr/>
          <p:nvPr/>
        </p:nvSpPr>
        <p:spPr>
          <a:xfrm>
            <a:off x="2888514" y="1411100"/>
            <a:ext cx="1520491" cy="276225"/>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7610121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53C12F-4FDD-5147-A351-999F57CB00D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DBCB3B6-B402-5D4F-AE45-B8AD6E9A69BC}"/>
              </a:ext>
            </a:extLst>
          </p:cNvPr>
          <p:cNvPicPr>
            <a:picLocks noChangeAspect="1"/>
          </p:cNvPicPr>
          <p:nvPr/>
        </p:nvPicPr>
        <p:blipFill>
          <a:blip r:embed="rId2"/>
          <a:stretch>
            <a:fillRect/>
          </a:stretch>
        </p:blipFill>
        <p:spPr>
          <a:xfrm>
            <a:off x="1939583" y="0"/>
            <a:ext cx="5264834" cy="6858000"/>
          </a:xfrm>
          <a:prstGeom prst="rect">
            <a:avLst/>
          </a:prstGeom>
        </p:spPr>
      </p:pic>
      <p:sp>
        <p:nvSpPr>
          <p:cNvPr id="4" name="TextBox 1">
            <a:extLst>
              <a:ext uri="{FF2B5EF4-FFF2-40B4-BE49-F238E27FC236}">
                <a16:creationId xmlns:a16="http://schemas.microsoft.com/office/drawing/2014/main" id="{48ABF549-DB37-7040-8200-BFB744843489}"/>
              </a:ext>
            </a:extLst>
          </p:cNvPr>
          <p:cNvSpPr txBox="1">
            <a:spLocks noChangeArrowheads="1"/>
          </p:cNvSpPr>
          <p:nvPr/>
        </p:nvSpPr>
        <p:spPr bwMode="auto">
          <a:xfrm>
            <a:off x="3207940" y="693843"/>
            <a:ext cx="2528167" cy="58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is there a DHCP server out there?</a:t>
            </a:r>
          </a:p>
        </p:txBody>
      </p:sp>
      <p:sp>
        <p:nvSpPr>
          <p:cNvPr id="5" name="TextBox 88">
            <a:extLst>
              <a:ext uri="{FF2B5EF4-FFF2-40B4-BE49-F238E27FC236}">
                <a16:creationId xmlns:a16="http://schemas.microsoft.com/office/drawing/2014/main" id="{1CE013A0-B6DC-9143-A803-371B57DF96F5}"/>
              </a:ext>
            </a:extLst>
          </p:cNvPr>
          <p:cNvSpPr txBox="1">
            <a:spLocks noChangeArrowheads="1"/>
          </p:cNvSpPr>
          <p:nvPr/>
        </p:nvSpPr>
        <p:spPr bwMode="auto">
          <a:xfrm>
            <a:off x="6386441" y="1971581"/>
            <a:ext cx="2528888" cy="830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I’m a DHCP server! Here’s an IP address you can use </a:t>
            </a:r>
          </a:p>
        </p:txBody>
      </p:sp>
      <p:sp>
        <p:nvSpPr>
          <p:cNvPr id="6" name="TextBox 90">
            <a:extLst>
              <a:ext uri="{FF2B5EF4-FFF2-40B4-BE49-F238E27FC236}">
                <a16:creationId xmlns:a16="http://schemas.microsoft.com/office/drawing/2014/main" id="{9651D338-7BD4-8F48-800A-31101A24CAC6}"/>
              </a:ext>
            </a:extLst>
          </p:cNvPr>
          <p:cNvSpPr txBox="1">
            <a:spLocks noChangeArrowheads="1"/>
          </p:cNvSpPr>
          <p:nvPr/>
        </p:nvSpPr>
        <p:spPr bwMode="auto">
          <a:xfrm>
            <a:off x="289774" y="3628894"/>
            <a:ext cx="2527300" cy="584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OK.  I’ll take that IP address!</a:t>
            </a:r>
          </a:p>
        </p:txBody>
      </p:sp>
      <p:sp>
        <p:nvSpPr>
          <p:cNvPr id="7" name="TextBox 92">
            <a:extLst>
              <a:ext uri="{FF2B5EF4-FFF2-40B4-BE49-F238E27FC236}">
                <a16:creationId xmlns:a16="http://schemas.microsoft.com/office/drawing/2014/main" id="{B75CF741-44A0-B649-84DA-EC4771261E5C}"/>
              </a:ext>
            </a:extLst>
          </p:cNvPr>
          <p:cNvSpPr txBox="1">
            <a:spLocks noChangeArrowheads="1"/>
          </p:cNvSpPr>
          <p:nvPr/>
        </p:nvSpPr>
        <p:spPr bwMode="auto">
          <a:xfrm>
            <a:off x="6394193" y="5036224"/>
            <a:ext cx="2528887" cy="58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OK.  You’ve got that IP address!</a:t>
            </a:r>
          </a:p>
        </p:txBody>
      </p:sp>
      <p:sp>
        <p:nvSpPr>
          <p:cNvPr id="8" name="Rectangle 7">
            <a:extLst>
              <a:ext uri="{FF2B5EF4-FFF2-40B4-BE49-F238E27FC236}">
                <a16:creationId xmlns:a16="http://schemas.microsoft.com/office/drawing/2014/main" id="{CD1B179A-C5FD-1444-96CD-102B34F48ACB}"/>
              </a:ext>
            </a:extLst>
          </p:cNvPr>
          <p:cNvSpPr/>
          <p:nvPr/>
        </p:nvSpPr>
        <p:spPr>
          <a:xfrm>
            <a:off x="2888514" y="1582554"/>
            <a:ext cx="1520491" cy="276225"/>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9819613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53C12F-4FDD-5147-A351-999F57CB00D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DBCB3B6-B402-5D4F-AE45-B8AD6E9A69BC}"/>
              </a:ext>
            </a:extLst>
          </p:cNvPr>
          <p:cNvPicPr>
            <a:picLocks noChangeAspect="1"/>
          </p:cNvPicPr>
          <p:nvPr/>
        </p:nvPicPr>
        <p:blipFill>
          <a:blip r:embed="rId2"/>
          <a:stretch>
            <a:fillRect/>
          </a:stretch>
        </p:blipFill>
        <p:spPr>
          <a:xfrm>
            <a:off x="1939583" y="0"/>
            <a:ext cx="5264834" cy="6858000"/>
          </a:xfrm>
          <a:prstGeom prst="rect">
            <a:avLst/>
          </a:prstGeom>
        </p:spPr>
      </p:pic>
      <p:sp>
        <p:nvSpPr>
          <p:cNvPr id="4" name="TextBox 1">
            <a:extLst>
              <a:ext uri="{FF2B5EF4-FFF2-40B4-BE49-F238E27FC236}">
                <a16:creationId xmlns:a16="http://schemas.microsoft.com/office/drawing/2014/main" id="{48ABF549-DB37-7040-8200-BFB744843489}"/>
              </a:ext>
            </a:extLst>
          </p:cNvPr>
          <p:cNvSpPr txBox="1">
            <a:spLocks noChangeArrowheads="1"/>
          </p:cNvSpPr>
          <p:nvPr/>
        </p:nvSpPr>
        <p:spPr bwMode="auto">
          <a:xfrm>
            <a:off x="3207940" y="693843"/>
            <a:ext cx="2528167" cy="58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is there a DHCP server out there?</a:t>
            </a:r>
          </a:p>
        </p:txBody>
      </p:sp>
      <p:sp>
        <p:nvSpPr>
          <p:cNvPr id="5" name="TextBox 88">
            <a:extLst>
              <a:ext uri="{FF2B5EF4-FFF2-40B4-BE49-F238E27FC236}">
                <a16:creationId xmlns:a16="http://schemas.microsoft.com/office/drawing/2014/main" id="{1CE013A0-B6DC-9143-A803-371B57DF96F5}"/>
              </a:ext>
            </a:extLst>
          </p:cNvPr>
          <p:cNvSpPr txBox="1">
            <a:spLocks noChangeArrowheads="1"/>
          </p:cNvSpPr>
          <p:nvPr/>
        </p:nvSpPr>
        <p:spPr bwMode="auto">
          <a:xfrm>
            <a:off x="6386441" y="1971581"/>
            <a:ext cx="2528888" cy="830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I’m a DHCP server! Here’s an IP address you can use </a:t>
            </a:r>
          </a:p>
        </p:txBody>
      </p:sp>
      <p:sp>
        <p:nvSpPr>
          <p:cNvPr id="6" name="TextBox 90">
            <a:extLst>
              <a:ext uri="{FF2B5EF4-FFF2-40B4-BE49-F238E27FC236}">
                <a16:creationId xmlns:a16="http://schemas.microsoft.com/office/drawing/2014/main" id="{9651D338-7BD4-8F48-800A-31101A24CAC6}"/>
              </a:ext>
            </a:extLst>
          </p:cNvPr>
          <p:cNvSpPr txBox="1">
            <a:spLocks noChangeArrowheads="1"/>
          </p:cNvSpPr>
          <p:nvPr/>
        </p:nvSpPr>
        <p:spPr bwMode="auto">
          <a:xfrm>
            <a:off x="289774" y="3628894"/>
            <a:ext cx="2527300" cy="584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OK.  I’ll take that IP address!</a:t>
            </a:r>
          </a:p>
        </p:txBody>
      </p:sp>
      <p:sp>
        <p:nvSpPr>
          <p:cNvPr id="7" name="TextBox 92">
            <a:extLst>
              <a:ext uri="{FF2B5EF4-FFF2-40B4-BE49-F238E27FC236}">
                <a16:creationId xmlns:a16="http://schemas.microsoft.com/office/drawing/2014/main" id="{B75CF741-44A0-B649-84DA-EC4771261E5C}"/>
              </a:ext>
            </a:extLst>
          </p:cNvPr>
          <p:cNvSpPr txBox="1">
            <a:spLocks noChangeArrowheads="1"/>
          </p:cNvSpPr>
          <p:nvPr/>
        </p:nvSpPr>
        <p:spPr bwMode="auto">
          <a:xfrm>
            <a:off x="6394193" y="5036224"/>
            <a:ext cx="2528887" cy="58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OK.  You’ve got that IP address!</a:t>
            </a:r>
          </a:p>
        </p:txBody>
      </p:sp>
      <p:sp>
        <p:nvSpPr>
          <p:cNvPr id="8" name="Rectangle 7">
            <a:extLst>
              <a:ext uri="{FF2B5EF4-FFF2-40B4-BE49-F238E27FC236}">
                <a16:creationId xmlns:a16="http://schemas.microsoft.com/office/drawing/2014/main" id="{CD1B179A-C5FD-1444-96CD-102B34F48ACB}"/>
              </a:ext>
            </a:extLst>
          </p:cNvPr>
          <p:cNvSpPr/>
          <p:nvPr/>
        </p:nvSpPr>
        <p:spPr>
          <a:xfrm>
            <a:off x="2888514" y="1725433"/>
            <a:ext cx="1520491" cy="276225"/>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495983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C51AB-9E09-84A1-3C83-9FE504D85CA2}"/>
            </a:ext>
          </a:extLst>
        </p:cNvPr>
        <p:cNvGrpSpPr/>
        <p:nvPr/>
      </p:nvGrpSpPr>
      <p:grpSpPr>
        <a:xfrm>
          <a:off x="0" y="0"/>
          <a:ext cx="0" cy="0"/>
          <a:chOff x="0" y="0"/>
          <a:chExt cx="0" cy="0"/>
        </a:xfrm>
      </p:grpSpPr>
      <p:sp>
        <p:nvSpPr>
          <p:cNvPr id="4" name="Freeform 3">
            <a:extLst>
              <a:ext uri="{FF2B5EF4-FFF2-40B4-BE49-F238E27FC236}">
                <a16:creationId xmlns:a16="http://schemas.microsoft.com/office/drawing/2014/main" id="{692F8045-DBCC-D6AA-D95B-F2387C21BC42}"/>
              </a:ext>
            </a:extLst>
          </p:cNvPr>
          <p:cNvSpPr/>
          <p:nvPr/>
        </p:nvSpPr>
        <p:spPr>
          <a:xfrm>
            <a:off x="152399" y="2291443"/>
            <a:ext cx="1959429" cy="2275114"/>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chemeClr val="accent1">
              <a:alpha val="23000"/>
            </a:schemeClr>
          </a:solidFill>
          <a:ln w="412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ounded Rectangle 4">
            <a:extLst>
              <a:ext uri="{FF2B5EF4-FFF2-40B4-BE49-F238E27FC236}">
                <a16:creationId xmlns:a16="http://schemas.microsoft.com/office/drawing/2014/main" id="{6F61E8E9-D16F-1327-D0D0-0788D0CC13D2}"/>
              </a:ext>
            </a:extLst>
          </p:cNvPr>
          <p:cNvSpPr/>
          <p:nvPr/>
        </p:nvSpPr>
        <p:spPr>
          <a:xfrm>
            <a:off x="178708" y="2302329"/>
            <a:ext cx="1905000" cy="495300"/>
          </a:xfrm>
          <a:prstGeom prst="roundRect">
            <a:avLst>
              <a:gd name="adj" fmla="val 10257"/>
            </a:avLst>
          </a:prstGeom>
          <a:blipFill>
            <a:blip r:embed="rId2"/>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27651889-6000-21B9-60B8-1CB54669BB3D}"/>
              </a:ext>
            </a:extLst>
          </p:cNvPr>
          <p:cNvSpPr/>
          <p:nvPr/>
        </p:nvSpPr>
        <p:spPr>
          <a:xfrm>
            <a:off x="199141" y="2808516"/>
            <a:ext cx="1866224" cy="1717510"/>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rgbClr val="FF7E79"/>
          </a:solidFill>
          <a:ln w="412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Freeform 1">
            <a:extLst>
              <a:ext uri="{FF2B5EF4-FFF2-40B4-BE49-F238E27FC236}">
                <a16:creationId xmlns:a16="http://schemas.microsoft.com/office/drawing/2014/main" id="{79030CD1-1E46-DA23-A02D-CDF91DB070CA}"/>
              </a:ext>
            </a:extLst>
          </p:cNvPr>
          <p:cNvSpPr/>
          <p:nvPr/>
        </p:nvSpPr>
        <p:spPr>
          <a:xfrm>
            <a:off x="2786603" y="3254829"/>
            <a:ext cx="1959429" cy="1322614"/>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chemeClr val="accent1">
              <a:alpha val="23000"/>
            </a:schemeClr>
          </a:solidFill>
          <a:ln w="412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Rounded Rectangle 7">
            <a:extLst>
              <a:ext uri="{FF2B5EF4-FFF2-40B4-BE49-F238E27FC236}">
                <a16:creationId xmlns:a16="http://schemas.microsoft.com/office/drawing/2014/main" id="{8BA14B5E-9131-21CC-B98B-89099E048E51}"/>
              </a:ext>
            </a:extLst>
          </p:cNvPr>
          <p:cNvSpPr/>
          <p:nvPr/>
        </p:nvSpPr>
        <p:spPr>
          <a:xfrm>
            <a:off x="2813817" y="3276601"/>
            <a:ext cx="1905000" cy="495300"/>
          </a:xfrm>
          <a:prstGeom prst="roundRect">
            <a:avLst>
              <a:gd name="adj" fmla="val 10257"/>
            </a:avLst>
          </a:prstGeom>
          <a:blipFill>
            <a:blip r:embed="rId2"/>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995B0AC3-1A05-F0A2-D93A-2C1FAE9E2EC5}"/>
              </a:ext>
            </a:extLst>
          </p:cNvPr>
          <p:cNvSpPr/>
          <p:nvPr/>
        </p:nvSpPr>
        <p:spPr>
          <a:xfrm>
            <a:off x="4865772" y="3263284"/>
            <a:ext cx="1959429" cy="1322614"/>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chemeClr val="accent1">
              <a:alpha val="23000"/>
            </a:schemeClr>
          </a:solidFill>
          <a:ln w="412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Rounded Rectangle 10">
            <a:extLst>
              <a:ext uri="{FF2B5EF4-FFF2-40B4-BE49-F238E27FC236}">
                <a16:creationId xmlns:a16="http://schemas.microsoft.com/office/drawing/2014/main" id="{5BB08AD1-AD45-1EF6-F6BF-997891FD4A17}"/>
              </a:ext>
            </a:extLst>
          </p:cNvPr>
          <p:cNvSpPr/>
          <p:nvPr/>
        </p:nvSpPr>
        <p:spPr>
          <a:xfrm>
            <a:off x="4892986" y="3285056"/>
            <a:ext cx="1905000" cy="495300"/>
          </a:xfrm>
          <a:prstGeom prst="roundRect">
            <a:avLst>
              <a:gd name="adj" fmla="val 10257"/>
            </a:avLst>
          </a:prstGeom>
          <a:blipFill>
            <a:blip r:embed="rId2"/>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B5B72268-36B1-D6BC-E241-45CF7A88F8F4}"/>
              </a:ext>
            </a:extLst>
          </p:cNvPr>
          <p:cNvSpPr/>
          <p:nvPr/>
        </p:nvSpPr>
        <p:spPr>
          <a:xfrm>
            <a:off x="6944941" y="3271739"/>
            <a:ext cx="1959429" cy="1322614"/>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chemeClr val="accent1">
              <a:alpha val="23000"/>
            </a:schemeClr>
          </a:solidFill>
          <a:ln w="412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Rounded Rectangle 12">
            <a:extLst>
              <a:ext uri="{FF2B5EF4-FFF2-40B4-BE49-F238E27FC236}">
                <a16:creationId xmlns:a16="http://schemas.microsoft.com/office/drawing/2014/main" id="{7693A6C6-063C-DE91-57A1-6893DB73EC8C}"/>
              </a:ext>
            </a:extLst>
          </p:cNvPr>
          <p:cNvSpPr/>
          <p:nvPr/>
        </p:nvSpPr>
        <p:spPr>
          <a:xfrm>
            <a:off x="6972155" y="3293511"/>
            <a:ext cx="1905000" cy="495300"/>
          </a:xfrm>
          <a:prstGeom prst="roundRect">
            <a:avLst>
              <a:gd name="adj" fmla="val 10257"/>
            </a:avLst>
          </a:prstGeom>
          <a:blipFill>
            <a:blip r:embed="rId2"/>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F7EDB80D-EADC-05AA-0AEE-26278B5560B9}"/>
              </a:ext>
            </a:extLst>
          </p:cNvPr>
          <p:cNvSpPr/>
          <p:nvPr/>
        </p:nvSpPr>
        <p:spPr>
          <a:xfrm>
            <a:off x="1099457" y="1194182"/>
            <a:ext cx="2286000" cy="1636104"/>
          </a:xfrm>
          <a:custGeom>
            <a:avLst/>
            <a:gdLst>
              <a:gd name="connsiteX0" fmla="*/ 0 w 2286000"/>
              <a:gd name="connsiteY0" fmla="*/ 982961 h 1636104"/>
              <a:gd name="connsiteX1" fmla="*/ 1143000 w 2286000"/>
              <a:gd name="connsiteY1" fmla="*/ 14132 h 1636104"/>
              <a:gd name="connsiteX2" fmla="*/ 2286000 w 2286000"/>
              <a:gd name="connsiteY2" fmla="*/ 1636104 h 1636104"/>
            </a:gdLst>
            <a:ahLst/>
            <a:cxnLst>
              <a:cxn ang="0">
                <a:pos x="connsiteX0" y="connsiteY0"/>
              </a:cxn>
              <a:cxn ang="0">
                <a:pos x="connsiteX1" y="connsiteY1"/>
              </a:cxn>
              <a:cxn ang="0">
                <a:pos x="connsiteX2" y="connsiteY2"/>
              </a:cxn>
            </a:cxnLst>
            <a:rect l="l" t="t" r="r" b="b"/>
            <a:pathLst>
              <a:path w="2286000" h="1636104">
                <a:moveTo>
                  <a:pt x="0" y="982961"/>
                </a:moveTo>
                <a:cubicBezTo>
                  <a:pt x="381000" y="444118"/>
                  <a:pt x="762000" y="-94725"/>
                  <a:pt x="1143000" y="14132"/>
                </a:cubicBezTo>
                <a:cubicBezTo>
                  <a:pt x="1524000" y="122989"/>
                  <a:pt x="1905000" y="879546"/>
                  <a:pt x="2286000" y="1636104"/>
                </a:cubicBezTo>
              </a:path>
            </a:pathLst>
          </a:custGeom>
          <a:noFill/>
          <a:ln w="31750">
            <a:solidFill>
              <a:srgbClr val="FF0000"/>
            </a:solidFill>
            <a:tailEnd type="arrow"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C275EA37-317B-A0AC-6B1B-33EF26399F5A}"/>
              </a:ext>
            </a:extLst>
          </p:cNvPr>
          <p:cNvCxnSpPr/>
          <p:nvPr/>
        </p:nvCxnSpPr>
        <p:spPr>
          <a:xfrm>
            <a:off x="221612" y="3526974"/>
            <a:ext cx="1755735"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D35A53A-DE06-E8C5-A049-774B3C209210}"/>
              </a:ext>
            </a:extLst>
          </p:cNvPr>
          <p:cNvSpPr txBox="1"/>
          <p:nvPr/>
        </p:nvSpPr>
        <p:spPr>
          <a:xfrm>
            <a:off x="150588" y="2776644"/>
            <a:ext cx="1413785" cy="369332"/>
          </a:xfrm>
          <a:prstGeom prst="rect">
            <a:avLst/>
          </a:prstGeom>
          <a:noFill/>
        </p:spPr>
        <p:txBody>
          <a:bodyPr wrap="none" rtlCol="0">
            <a:spAutoFit/>
          </a:bodyPr>
          <a:lstStyle/>
          <a:p>
            <a:r>
              <a:rPr lang="en-US" dirty="0"/>
              <a:t>Data index: 0</a:t>
            </a:r>
          </a:p>
        </p:txBody>
      </p:sp>
      <p:sp>
        <p:nvSpPr>
          <p:cNvPr id="19" name="Rectangle 2">
            <a:extLst>
              <a:ext uri="{FF2B5EF4-FFF2-40B4-BE49-F238E27FC236}">
                <a16:creationId xmlns:a16="http://schemas.microsoft.com/office/drawing/2014/main" id="{095B6DB1-36A1-CB3F-2B89-3ADE9F0DF52E}"/>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t>Analogy:</a:t>
            </a:r>
            <a:endParaRPr lang="en-AU" altLang="en-US" sz="3600" u="sng" dirty="0"/>
          </a:p>
        </p:txBody>
      </p:sp>
    </p:spTree>
    <p:extLst>
      <p:ext uri="{BB962C8B-B14F-4D97-AF65-F5344CB8AC3E}">
        <p14:creationId xmlns:p14="http://schemas.microsoft.com/office/powerpoint/2010/main" val="231345050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53C12F-4FDD-5147-A351-999F57CB00D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DBCB3B6-B402-5D4F-AE45-B8AD6E9A69BC}"/>
              </a:ext>
            </a:extLst>
          </p:cNvPr>
          <p:cNvPicPr>
            <a:picLocks noChangeAspect="1"/>
          </p:cNvPicPr>
          <p:nvPr/>
        </p:nvPicPr>
        <p:blipFill>
          <a:blip r:embed="rId2"/>
          <a:stretch>
            <a:fillRect/>
          </a:stretch>
        </p:blipFill>
        <p:spPr>
          <a:xfrm>
            <a:off x="1939583" y="0"/>
            <a:ext cx="5264834" cy="6858000"/>
          </a:xfrm>
          <a:prstGeom prst="rect">
            <a:avLst/>
          </a:prstGeom>
        </p:spPr>
      </p:pic>
      <p:sp>
        <p:nvSpPr>
          <p:cNvPr id="4" name="TextBox 1">
            <a:extLst>
              <a:ext uri="{FF2B5EF4-FFF2-40B4-BE49-F238E27FC236}">
                <a16:creationId xmlns:a16="http://schemas.microsoft.com/office/drawing/2014/main" id="{48ABF549-DB37-7040-8200-BFB744843489}"/>
              </a:ext>
            </a:extLst>
          </p:cNvPr>
          <p:cNvSpPr txBox="1">
            <a:spLocks noChangeArrowheads="1"/>
          </p:cNvSpPr>
          <p:nvPr/>
        </p:nvSpPr>
        <p:spPr bwMode="auto">
          <a:xfrm>
            <a:off x="3207940" y="693843"/>
            <a:ext cx="2528167" cy="58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is there a DHCP server out there?</a:t>
            </a:r>
          </a:p>
        </p:txBody>
      </p:sp>
      <p:sp>
        <p:nvSpPr>
          <p:cNvPr id="5" name="TextBox 88">
            <a:extLst>
              <a:ext uri="{FF2B5EF4-FFF2-40B4-BE49-F238E27FC236}">
                <a16:creationId xmlns:a16="http://schemas.microsoft.com/office/drawing/2014/main" id="{1CE013A0-B6DC-9143-A803-371B57DF96F5}"/>
              </a:ext>
            </a:extLst>
          </p:cNvPr>
          <p:cNvSpPr txBox="1">
            <a:spLocks noChangeArrowheads="1"/>
          </p:cNvSpPr>
          <p:nvPr/>
        </p:nvSpPr>
        <p:spPr bwMode="auto">
          <a:xfrm>
            <a:off x="6386441" y="1971581"/>
            <a:ext cx="2528888" cy="830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I’m a DHCP server! Here’s an IP address you can use </a:t>
            </a:r>
          </a:p>
        </p:txBody>
      </p:sp>
      <p:sp>
        <p:nvSpPr>
          <p:cNvPr id="6" name="TextBox 90">
            <a:extLst>
              <a:ext uri="{FF2B5EF4-FFF2-40B4-BE49-F238E27FC236}">
                <a16:creationId xmlns:a16="http://schemas.microsoft.com/office/drawing/2014/main" id="{9651D338-7BD4-8F48-800A-31101A24CAC6}"/>
              </a:ext>
            </a:extLst>
          </p:cNvPr>
          <p:cNvSpPr txBox="1">
            <a:spLocks noChangeArrowheads="1"/>
          </p:cNvSpPr>
          <p:nvPr/>
        </p:nvSpPr>
        <p:spPr bwMode="auto">
          <a:xfrm>
            <a:off x="289774" y="3628894"/>
            <a:ext cx="2527300" cy="584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OK.  I’ll take that IP address!</a:t>
            </a:r>
          </a:p>
        </p:txBody>
      </p:sp>
      <p:sp>
        <p:nvSpPr>
          <p:cNvPr id="7" name="TextBox 92">
            <a:extLst>
              <a:ext uri="{FF2B5EF4-FFF2-40B4-BE49-F238E27FC236}">
                <a16:creationId xmlns:a16="http://schemas.microsoft.com/office/drawing/2014/main" id="{B75CF741-44A0-B649-84DA-EC4771261E5C}"/>
              </a:ext>
            </a:extLst>
          </p:cNvPr>
          <p:cNvSpPr txBox="1">
            <a:spLocks noChangeArrowheads="1"/>
          </p:cNvSpPr>
          <p:nvPr/>
        </p:nvSpPr>
        <p:spPr bwMode="auto">
          <a:xfrm>
            <a:off x="6394193" y="5036224"/>
            <a:ext cx="2528887" cy="58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OK.  You’ve got that IP address!</a:t>
            </a:r>
          </a:p>
        </p:txBody>
      </p:sp>
      <p:sp>
        <p:nvSpPr>
          <p:cNvPr id="8" name="Rectangle 7">
            <a:extLst>
              <a:ext uri="{FF2B5EF4-FFF2-40B4-BE49-F238E27FC236}">
                <a16:creationId xmlns:a16="http://schemas.microsoft.com/office/drawing/2014/main" id="{CD1B179A-C5FD-1444-96CD-102B34F48ACB}"/>
              </a:ext>
            </a:extLst>
          </p:cNvPr>
          <p:cNvSpPr/>
          <p:nvPr/>
        </p:nvSpPr>
        <p:spPr>
          <a:xfrm>
            <a:off x="2888514" y="1896888"/>
            <a:ext cx="1520491" cy="276225"/>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8222020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53C12F-4FDD-5147-A351-999F57CB00D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DBCB3B6-B402-5D4F-AE45-B8AD6E9A69BC}"/>
              </a:ext>
            </a:extLst>
          </p:cNvPr>
          <p:cNvPicPr>
            <a:picLocks noChangeAspect="1"/>
          </p:cNvPicPr>
          <p:nvPr/>
        </p:nvPicPr>
        <p:blipFill>
          <a:blip r:embed="rId2"/>
          <a:stretch>
            <a:fillRect/>
          </a:stretch>
        </p:blipFill>
        <p:spPr>
          <a:xfrm>
            <a:off x="1939583" y="0"/>
            <a:ext cx="5264834" cy="6858000"/>
          </a:xfrm>
          <a:prstGeom prst="rect">
            <a:avLst/>
          </a:prstGeom>
        </p:spPr>
      </p:pic>
      <p:sp>
        <p:nvSpPr>
          <p:cNvPr id="4" name="TextBox 1">
            <a:extLst>
              <a:ext uri="{FF2B5EF4-FFF2-40B4-BE49-F238E27FC236}">
                <a16:creationId xmlns:a16="http://schemas.microsoft.com/office/drawing/2014/main" id="{48ABF549-DB37-7040-8200-BFB744843489}"/>
              </a:ext>
            </a:extLst>
          </p:cNvPr>
          <p:cNvSpPr txBox="1">
            <a:spLocks noChangeArrowheads="1"/>
          </p:cNvSpPr>
          <p:nvPr/>
        </p:nvSpPr>
        <p:spPr bwMode="auto">
          <a:xfrm>
            <a:off x="3207940" y="693843"/>
            <a:ext cx="2528167" cy="58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is there a DHCP server out there?</a:t>
            </a:r>
          </a:p>
        </p:txBody>
      </p:sp>
      <p:sp>
        <p:nvSpPr>
          <p:cNvPr id="5" name="TextBox 88">
            <a:extLst>
              <a:ext uri="{FF2B5EF4-FFF2-40B4-BE49-F238E27FC236}">
                <a16:creationId xmlns:a16="http://schemas.microsoft.com/office/drawing/2014/main" id="{1CE013A0-B6DC-9143-A803-371B57DF96F5}"/>
              </a:ext>
            </a:extLst>
          </p:cNvPr>
          <p:cNvSpPr txBox="1">
            <a:spLocks noChangeArrowheads="1"/>
          </p:cNvSpPr>
          <p:nvPr/>
        </p:nvSpPr>
        <p:spPr bwMode="auto">
          <a:xfrm>
            <a:off x="6386441" y="1971581"/>
            <a:ext cx="2528888" cy="830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I’m a DHCP server! Here’s an IP address you can use </a:t>
            </a:r>
          </a:p>
        </p:txBody>
      </p:sp>
      <p:sp>
        <p:nvSpPr>
          <p:cNvPr id="6" name="TextBox 90">
            <a:extLst>
              <a:ext uri="{FF2B5EF4-FFF2-40B4-BE49-F238E27FC236}">
                <a16:creationId xmlns:a16="http://schemas.microsoft.com/office/drawing/2014/main" id="{9651D338-7BD4-8F48-800A-31101A24CAC6}"/>
              </a:ext>
            </a:extLst>
          </p:cNvPr>
          <p:cNvSpPr txBox="1">
            <a:spLocks noChangeArrowheads="1"/>
          </p:cNvSpPr>
          <p:nvPr/>
        </p:nvSpPr>
        <p:spPr bwMode="auto">
          <a:xfrm>
            <a:off x="289774" y="3628894"/>
            <a:ext cx="2527300" cy="584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OK.  I’ll take that IP address!</a:t>
            </a:r>
          </a:p>
        </p:txBody>
      </p:sp>
      <p:sp>
        <p:nvSpPr>
          <p:cNvPr id="7" name="TextBox 92">
            <a:extLst>
              <a:ext uri="{FF2B5EF4-FFF2-40B4-BE49-F238E27FC236}">
                <a16:creationId xmlns:a16="http://schemas.microsoft.com/office/drawing/2014/main" id="{B75CF741-44A0-B649-84DA-EC4771261E5C}"/>
              </a:ext>
            </a:extLst>
          </p:cNvPr>
          <p:cNvSpPr txBox="1">
            <a:spLocks noChangeArrowheads="1"/>
          </p:cNvSpPr>
          <p:nvPr/>
        </p:nvSpPr>
        <p:spPr bwMode="auto">
          <a:xfrm>
            <a:off x="6394193" y="5036224"/>
            <a:ext cx="2528887" cy="58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OK.  You’ve got that IP address!</a:t>
            </a:r>
          </a:p>
        </p:txBody>
      </p:sp>
      <p:sp>
        <p:nvSpPr>
          <p:cNvPr id="8" name="Rectangle 7">
            <a:extLst>
              <a:ext uri="{FF2B5EF4-FFF2-40B4-BE49-F238E27FC236}">
                <a16:creationId xmlns:a16="http://schemas.microsoft.com/office/drawing/2014/main" id="{CD1B179A-C5FD-1444-96CD-102B34F48ACB}"/>
              </a:ext>
            </a:extLst>
          </p:cNvPr>
          <p:cNvSpPr/>
          <p:nvPr/>
        </p:nvSpPr>
        <p:spPr>
          <a:xfrm>
            <a:off x="2888514" y="2054053"/>
            <a:ext cx="1520491" cy="276225"/>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3208842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53C12F-4FDD-5147-A351-999F57CB00D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DBCB3B6-B402-5D4F-AE45-B8AD6E9A69BC}"/>
              </a:ext>
            </a:extLst>
          </p:cNvPr>
          <p:cNvPicPr>
            <a:picLocks noChangeAspect="1"/>
          </p:cNvPicPr>
          <p:nvPr/>
        </p:nvPicPr>
        <p:blipFill>
          <a:blip r:embed="rId2"/>
          <a:stretch>
            <a:fillRect/>
          </a:stretch>
        </p:blipFill>
        <p:spPr>
          <a:xfrm>
            <a:off x="1939583" y="0"/>
            <a:ext cx="5264834" cy="6858000"/>
          </a:xfrm>
          <a:prstGeom prst="rect">
            <a:avLst/>
          </a:prstGeom>
        </p:spPr>
      </p:pic>
      <p:sp>
        <p:nvSpPr>
          <p:cNvPr id="4" name="TextBox 1">
            <a:extLst>
              <a:ext uri="{FF2B5EF4-FFF2-40B4-BE49-F238E27FC236}">
                <a16:creationId xmlns:a16="http://schemas.microsoft.com/office/drawing/2014/main" id="{48ABF549-DB37-7040-8200-BFB744843489}"/>
              </a:ext>
            </a:extLst>
          </p:cNvPr>
          <p:cNvSpPr txBox="1">
            <a:spLocks noChangeArrowheads="1"/>
          </p:cNvSpPr>
          <p:nvPr/>
        </p:nvSpPr>
        <p:spPr bwMode="auto">
          <a:xfrm>
            <a:off x="3207940" y="693843"/>
            <a:ext cx="2528167" cy="58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is there a DHCP server out there?</a:t>
            </a:r>
          </a:p>
        </p:txBody>
      </p:sp>
      <p:sp>
        <p:nvSpPr>
          <p:cNvPr id="5" name="TextBox 88">
            <a:extLst>
              <a:ext uri="{FF2B5EF4-FFF2-40B4-BE49-F238E27FC236}">
                <a16:creationId xmlns:a16="http://schemas.microsoft.com/office/drawing/2014/main" id="{1CE013A0-B6DC-9143-A803-371B57DF96F5}"/>
              </a:ext>
            </a:extLst>
          </p:cNvPr>
          <p:cNvSpPr txBox="1">
            <a:spLocks noChangeArrowheads="1"/>
          </p:cNvSpPr>
          <p:nvPr/>
        </p:nvSpPr>
        <p:spPr bwMode="auto">
          <a:xfrm>
            <a:off x="6386441" y="1971581"/>
            <a:ext cx="2528888" cy="830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I’m a DHCP server! Here’s an IP address you can use </a:t>
            </a:r>
          </a:p>
        </p:txBody>
      </p:sp>
      <p:sp>
        <p:nvSpPr>
          <p:cNvPr id="6" name="TextBox 90">
            <a:extLst>
              <a:ext uri="{FF2B5EF4-FFF2-40B4-BE49-F238E27FC236}">
                <a16:creationId xmlns:a16="http://schemas.microsoft.com/office/drawing/2014/main" id="{9651D338-7BD4-8F48-800A-31101A24CAC6}"/>
              </a:ext>
            </a:extLst>
          </p:cNvPr>
          <p:cNvSpPr txBox="1">
            <a:spLocks noChangeArrowheads="1"/>
          </p:cNvSpPr>
          <p:nvPr/>
        </p:nvSpPr>
        <p:spPr bwMode="auto">
          <a:xfrm>
            <a:off x="289774" y="3628894"/>
            <a:ext cx="2527300" cy="584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OK.  I’ll take that IP address!</a:t>
            </a:r>
          </a:p>
        </p:txBody>
      </p:sp>
      <p:sp>
        <p:nvSpPr>
          <p:cNvPr id="7" name="TextBox 92">
            <a:extLst>
              <a:ext uri="{FF2B5EF4-FFF2-40B4-BE49-F238E27FC236}">
                <a16:creationId xmlns:a16="http://schemas.microsoft.com/office/drawing/2014/main" id="{B75CF741-44A0-B649-84DA-EC4771261E5C}"/>
              </a:ext>
            </a:extLst>
          </p:cNvPr>
          <p:cNvSpPr txBox="1">
            <a:spLocks noChangeArrowheads="1"/>
          </p:cNvSpPr>
          <p:nvPr/>
        </p:nvSpPr>
        <p:spPr bwMode="auto">
          <a:xfrm>
            <a:off x="6394193" y="5036224"/>
            <a:ext cx="2528887" cy="58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OK.  You’ve got that IP address!</a:t>
            </a:r>
          </a:p>
        </p:txBody>
      </p:sp>
      <p:sp>
        <p:nvSpPr>
          <p:cNvPr id="8" name="Rectangle 7">
            <a:extLst>
              <a:ext uri="{FF2B5EF4-FFF2-40B4-BE49-F238E27FC236}">
                <a16:creationId xmlns:a16="http://schemas.microsoft.com/office/drawing/2014/main" id="{CD1B179A-C5FD-1444-96CD-102B34F48ACB}"/>
              </a:ext>
            </a:extLst>
          </p:cNvPr>
          <p:cNvSpPr/>
          <p:nvPr/>
        </p:nvSpPr>
        <p:spPr>
          <a:xfrm>
            <a:off x="4675529" y="2248545"/>
            <a:ext cx="1520491" cy="276225"/>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2215160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53C12F-4FDD-5147-A351-999F57CB00D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DBCB3B6-B402-5D4F-AE45-B8AD6E9A69BC}"/>
              </a:ext>
            </a:extLst>
          </p:cNvPr>
          <p:cNvPicPr>
            <a:picLocks noChangeAspect="1"/>
          </p:cNvPicPr>
          <p:nvPr/>
        </p:nvPicPr>
        <p:blipFill>
          <a:blip r:embed="rId2"/>
          <a:stretch>
            <a:fillRect/>
          </a:stretch>
        </p:blipFill>
        <p:spPr>
          <a:xfrm>
            <a:off x="1939583" y="0"/>
            <a:ext cx="5264834" cy="6858000"/>
          </a:xfrm>
          <a:prstGeom prst="rect">
            <a:avLst/>
          </a:prstGeom>
        </p:spPr>
      </p:pic>
      <p:sp>
        <p:nvSpPr>
          <p:cNvPr id="4" name="TextBox 1">
            <a:extLst>
              <a:ext uri="{FF2B5EF4-FFF2-40B4-BE49-F238E27FC236}">
                <a16:creationId xmlns:a16="http://schemas.microsoft.com/office/drawing/2014/main" id="{48ABF549-DB37-7040-8200-BFB744843489}"/>
              </a:ext>
            </a:extLst>
          </p:cNvPr>
          <p:cNvSpPr txBox="1">
            <a:spLocks noChangeArrowheads="1"/>
          </p:cNvSpPr>
          <p:nvPr/>
        </p:nvSpPr>
        <p:spPr bwMode="auto">
          <a:xfrm>
            <a:off x="3207940" y="693843"/>
            <a:ext cx="2528167" cy="58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is there a DHCP server out there?</a:t>
            </a:r>
          </a:p>
        </p:txBody>
      </p:sp>
      <p:sp>
        <p:nvSpPr>
          <p:cNvPr id="5" name="TextBox 88">
            <a:extLst>
              <a:ext uri="{FF2B5EF4-FFF2-40B4-BE49-F238E27FC236}">
                <a16:creationId xmlns:a16="http://schemas.microsoft.com/office/drawing/2014/main" id="{1CE013A0-B6DC-9143-A803-371B57DF96F5}"/>
              </a:ext>
            </a:extLst>
          </p:cNvPr>
          <p:cNvSpPr txBox="1">
            <a:spLocks noChangeArrowheads="1"/>
          </p:cNvSpPr>
          <p:nvPr/>
        </p:nvSpPr>
        <p:spPr bwMode="auto">
          <a:xfrm>
            <a:off x="6386441" y="1971581"/>
            <a:ext cx="2528888" cy="830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I’m a DHCP server! Here’s an IP address you can use </a:t>
            </a:r>
          </a:p>
        </p:txBody>
      </p:sp>
      <p:sp>
        <p:nvSpPr>
          <p:cNvPr id="6" name="TextBox 90">
            <a:extLst>
              <a:ext uri="{FF2B5EF4-FFF2-40B4-BE49-F238E27FC236}">
                <a16:creationId xmlns:a16="http://schemas.microsoft.com/office/drawing/2014/main" id="{9651D338-7BD4-8F48-800A-31101A24CAC6}"/>
              </a:ext>
            </a:extLst>
          </p:cNvPr>
          <p:cNvSpPr txBox="1">
            <a:spLocks noChangeArrowheads="1"/>
          </p:cNvSpPr>
          <p:nvPr/>
        </p:nvSpPr>
        <p:spPr bwMode="auto">
          <a:xfrm>
            <a:off x="289774" y="3628894"/>
            <a:ext cx="2527300" cy="584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OK.  I’ll take that IP address!</a:t>
            </a:r>
          </a:p>
        </p:txBody>
      </p:sp>
      <p:sp>
        <p:nvSpPr>
          <p:cNvPr id="7" name="TextBox 92">
            <a:extLst>
              <a:ext uri="{FF2B5EF4-FFF2-40B4-BE49-F238E27FC236}">
                <a16:creationId xmlns:a16="http://schemas.microsoft.com/office/drawing/2014/main" id="{B75CF741-44A0-B649-84DA-EC4771261E5C}"/>
              </a:ext>
            </a:extLst>
          </p:cNvPr>
          <p:cNvSpPr txBox="1">
            <a:spLocks noChangeArrowheads="1"/>
          </p:cNvSpPr>
          <p:nvPr/>
        </p:nvSpPr>
        <p:spPr bwMode="auto">
          <a:xfrm>
            <a:off x="6394193" y="5036224"/>
            <a:ext cx="2528887" cy="58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OK.  You’ve got that IP address!</a:t>
            </a:r>
          </a:p>
        </p:txBody>
      </p:sp>
      <p:sp>
        <p:nvSpPr>
          <p:cNvPr id="8" name="Rectangle 7">
            <a:extLst>
              <a:ext uri="{FF2B5EF4-FFF2-40B4-BE49-F238E27FC236}">
                <a16:creationId xmlns:a16="http://schemas.microsoft.com/office/drawing/2014/main" id="{CD1B179A-C5FD-1444-96CD-102B34F48ACB}"/>
              </a:ext>
            </a:extLst>
          </p:cNvPr>
          <p:cNvSpPr/>
          <p:nvPr/>
        </p:nvSpPr>
        <p:spPr>
          <a:xfrm>
            <a:off x="4801291" y="2411116"/>
            <a:ext cx="1520491" cy="276225"/>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77045067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53C12F-4FDD-5147-A351-999F57CB00D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DBCB3B6-B402-5D4F-AE45-B8AD6E9A69BC}"/>
              </a:ext>
            </a:extLst>
          </p:cNvPr>
          <p:cNvPicPr>
            <a:picLocks noChangeAspect="1"/>
          </p:cNvPicPr>
          <p:nvPr/>
        </p:nvPicPr>
        <p:blipFill>
          <a:blip r:embed="rId2"/>
          <a:stretch>
            <a:fillRect/>
          </a:stretch>
        </p:blipFill>
        <p:spPr>
          <a:xfrm>
            <a:off x="1939583" y="0"/>
            <a:ext cx="5264834" cy="6858000"/>
          </a:xfrm>
          <a:prstGeom prst="rect">
            <a:avLst/>
          </a:prstGeom>
        </p:spPr>
      </p:pic>
      <p:sp>
        <p:nvSpPr>
          <p:cNvPr id="4" name="TextBox 1">
            <a:extLst>
              <a:ext uri="{FF2B5EF4-FFF2-40B4-BE49-F238E27FC236}">
                <a16:creationId xmlns:a16="http://schemas.microsoft.com/office/drawing/2014/main" id="{48ABF549-DB37-7040-8200-BFB744843489}"/>
              </a:ext>
            </a:extLst>
          </p:cNvPr>
          <p:cNvSpPr txBox="1">
            <a:spLocks noChangeArrowheads="1"/>
          </p:cNvSpPr>
          <p:nvPr/>
        </p:nvSpPr>
        <p:spPr bwMode="auto">
          <a:xfrm>
            <a:off x="3207940" y="693843"/>
            <a:ext cx="2528167" cy="58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is there a DHCP server out there?</a:t>
            </a:r>
          </a:p>
        </p:txBody>
      </p:sp>
      <p:sp>
        <p:nvSpPr>
          <p:cNvPr id="5" name="TextBox 88">
            <a:extLst>
              <a:ext uri="{FF2B5EF4-FFF2-40B4-BE49-F238E27FC236}">
                <a16:creationId xmlns:a16="http://schemas.microsoft.com/office/drawing/2014/main" id="{1CE013A0-B6DC-9143-A803-371B57DF96F5}"/>
              </a:ext>
            </a:extLst>
          </p:cNvPr>
          <p:cNvSpPr txBox="1">
            <a:spLocks noChangeArrowheads="1"/>
          </p:cNvSpPr>
          <p:nvPr/>
        </p:nvSpPr>
        <p:spPr bwMode="auto">
          <a:xfrm>
            <a:off x="6386441" y="1971581"/>
            <a:ext cx="2528888" cy="830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I’m a DHCP server! Here’s an IP address you can use </a:t>
            </a:r>
          </a:p>
        </p:txBody>
      </p:sp>
      <p:sp>
        <p:nvSpPr>
          <p:cNvPr id="6" name="TextBox 90">
            <a:extLst>
              <a:ext uri="{FF2B5EF4-FFF2-40B4-BE49-F238E27FC236}">
                <a16:creationId xmlns:a16="http://schemas.microsoft.com/office/drawing/2014/main" id="{9651D338-7BD4-8F48-800A-31101A24CAC6}"/>
              </a:ext>
            </a:extLst>
          </p:cNvPr>
          <p:cNvSpPr txBox="1">
            <a:spLocks noChangeArrowheads="1"/>
          </p:cNvSpPr>
          <p:nvPr/>
        </p:nvSpPr>
        <p:spPr bwMode="auto">
          <a:xfrm>
            <a:off x="289774" y="3628894"/>
            <a:ext cx="2527300" cy="584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OK.  I’ll take that IP address!</a:t>
            </a:r>
          </a:p>
        </p:txBody>
      </p:sp>
      <p:sp>
        <p:nvSpPr>
          <p:cNvPr id="7" name="TextBox 92">
            <a:extLst>
              <a:ext uri="{FF2B5EF4-FFF2-40B4-BE49-F238E27FC236}">
                <a16:creationId xmlns:a16="http://schemas.microsoft.com/office/drawing/2014/main" id="{B75CF741-44A0-B649-84DA-EC4771261E5C}"/>
              </a:ext>
            </a:extLst>
          </p:cNvPr>
          <p:cNvSpPr txBox="1">
            <a:spLocks noChangeArrowheads="1"/>
          </p:cNvSpPr>
          <p:nvPr/>
        </p:nvSpPr>
        <p:spPr bwMode="auto">
          <a:xfrm>
            <a:off x="6394193" y="5036224"/>
            <a:ext cx="2528887" cy="58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OK.  You’ve got that IP address!</a:t>
            </a:r>
          </a:p>
        </p:txBody>
      </p:sp>
      <p:sp>
        <p:nvSpPr>
          <p:cNvPr id="8" name="Rectangle 7">
            <a:extLst>
              <a:ext uri="{FF2B5EF4-FFF2-40B4-BE49-F238E27FC236}">
                <a16:creationId xmlns:a16="http://schemas.microsoft.com/office/drawing/2014/main" id="{CD1B179A-C5FD-1444-96CD-102B34F48ACB}"/>
              </a:ext>
            </a:extLst>
          </p:cNvPr>
          <p:cNvSpPr/>
          <p:nvPr/>
        </p:nvSpPr>
        <p:spPr>
          <a:xfrm>
            <a:off x="4675529" y="2730295"/>
            <a:ext cx="1520491" cy="276225"/>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56008552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53C12F-4FDD-5147-A351-999F57CB00D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DBCB3B6-B402-5D4F-AE45-B8AD6E9A69BC}"/>
              </a:ext>
            </a:extLst>
          </p:cNvPr>
          <p:cNvPicPr>
            <a:picLocks noChangeAspect="1"/>
          </p:cNvPicPr>
          <p:nvPr/>
        </p:nvPicPr>
        <p:blipFill>
          <a:blip r:embed="rId2"/>
          <a:stretch>
            <a:fillRect/>
          </a:stretch>
        </p:blipFill>
        <p:spPr>
          <a:xfrm>
            <a:off x="1939583" y="0"/>
            <a:ext cx="5264834" cy="6858000"/>
          </a:xfrm>
          <a:prstGeom prst="rect">
            <a:avLst/>
          </a:prstGeom>
        </p:spPr>
      </p:pic>
      <p:sp>
        <p:nvSpPr>
          <p:cNvPr id="4" name="TextBox 1">
            <a:extLst>
              <a:ext uri="{FF2B5EF4-FFF2-40B4-BE49-F238E27FC236}">
                <a16:creationId xmlns:a16="http://schemas.microsoft.com/office/drawing/2014/main" id="{48ABF549-DB37-7040-8200-BFB744843489}"/>
              </a:ext>
            </a:extLst>
          </p:cNvPr>
          <p:cNvSpPr txBox="1">
            <a:spLocks noChangeArrowheads="1"/>
          </p:cNvSpPr>
          <p:nvPr/>
        </p:nvSpPr>
        <p:spPr bwMode="auto">
          <a:xfrm>
            <a:off x="3207940" y="693843"/>
            <a:ext cx="2528167" cy="58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is there a DHCP server out there?</a:t>
            </a:r>
          </a:p>
        </p:txBody>
      </p:sp>
      <p:sp>
        <p:nvSpPr>
          <p:cNvPr id="5" name="TextBox 88">
            <a:extLst>
              <a:ext uri="{FF2B5EF4-FFF2-40B4-BE49-F238E27FC236}">
                <a16:creationId xmlns:a16="http://schemas.microsoft.com/office/drawing/2014/main" id="{1CE013A0-B6DC-9143-A803-371B57DF96F5}"/>
              </a:ext>
            </a:extLst>
          </p:cNvPr>
          <p:cNvSpPr txBox="1">
            <a:spLocks noChangeArrowheads="1"/>
          </p:cNvSpPr>
          <p:nvPr/>
        </p:nvSpPr>
        <p:spPr bwMode="auto">
          <a:xfrm>
            <a:off x="6386441" y="1971581"/>
            <a:ext cx="2528888" cy="830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I’m a DHCP server! Here’s an IP address you can use </a:t>
            </a:r>
          </a:p>
        </p:txBody>
      </p:sp>
      <p:sp>
        <p:nvSpPr>
          <p:cNvPr id="6" name="TextBox 90">
            <a:extLst>
              <a:ext uri="{FF2B5EF4-FFF2-40B4-BE49-F238E27FC236}">
                <a16:creationId xmlns:a16="http://schemas.microsoft.com/office/drawing/2014/main" id="{9651D338-7BD4-8F48-800A-31101A24CAC6}"/>
              </a:ext>
            </a:extLst>
          </p:cNvPr>
          <p:cNvSpPr txBox="1">
            <a:spLocks noChangeArrowheads="1"/>
          </p:cNvSpPr>
          <p:nvPr/>
        </p:nvSpPr>
        <p:spPr bwMode="auto">
          <a:xfrm>
            <a:off x="289774" y="3628894"/>
            <a:ext cx="2527300" cy="584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OK.  I’ll take that IP address!</a:t>
            </a:r>
          </a:p>
        </p:txBody>
      </p:sp>
      <p:sp>
        <p:nvSpPr>
          <p:cNvPr id="7" name="TextBox 92">
            <a:extLst>
              <a:ext uri="{FF2B5EF4-FFF2-40B4-BE49-F238E27FC236}">
                <a16:creationId xmlns:a16="http://schemas.microsoft.com/office/drawing/2014/main" id="{B75CF741-44A0-B649-84DA-EC4771261E5C}"/>
              </a:ext>
            </a:extLst>
          </p:cNvPr>
          <p:cNvSpPr txBox="1">
            <a:spLocks noChangeArrowheads="1"/>
          </p:cNvSpPr>
          <p:nvPr/>
        </p:nvSpPr>
        <p:spPr bwMode="auto">
          <a:xfrm>
            <a:off x="6394193" y="5036224"/>
            <a:ext cx="2528887" cy="58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OK.  You’ve got that IP address!</a:t>
            </a:r>
          </a:p>
        </p:txBody>
      </p:sp>
      <p:sp>
        <p:nvSpPr>
          <p:cNvPr id="8" name="Rectangle 7">
            <a:extLst>
              <a:ext uri="{FF2B5EF4-FFF2-40B4-BE49-F238E27FC236}">
                <a16:creationId xmlns:a16="http://schemas.microsoft.com/office/drawing/2014/main" id="{CD1B179A-C5FD-1444-96CD-102B34F48ACB}"/>
              </a:ext>
            </a:extLst>
          </p:cNvPr>
          <p:cNvSpPr/>
          <p:nvPr/>
        </p:nvSpPr>
        <p:spPr>
          <a:xfrm>
            <a:off x="4746967" y="2887456"/>
            <a:ext cx="1520491" cy="276225"/>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9470467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53C12F-4FDD-5147-A351-999F57CB00D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DBCB3B6-B402-5D4F-AE45-B8AD6E9A69BC}"/>
              </a:ext>
            </a:extLst>
          </p:cNvPr>
          <p:cNvPicPr>
            <a:picLocks noChangeAspect="1"/>
          </p:cNvPicPr>
          <p:nvPr/>
        </p:nvPicPr>
        <p:blipFill>
          <a:blip r:embed="rId2"/>
          <a:stretch>
            <a:fillRect/>
          </a:stretch>
        </p:blipFill>
        <p:spPr>
          <a:xfrm>
            <a:off x="1939583" y="0"/>
            <a:ext cx="5264834" cy="6858000"/>
          </a:xfrm>
          <a:prstGeom prst="rect">
            <a:avLst/>
          </a:prstGeom>
        </p:spPr>
      </p:pic>
      <p:sp>
        <p:nvSpPr>
          <p:cNvPr id="4" name="TextBox 1">
            <a:extLst>
              <a:ext uri="{FF2B5EF4-FFF2-40B4-BE49-F238E27FC236}">
                <a16:creationId xmlns:a16="http://schemas.microsoft.com/office/drawing/2014/main" id="{48ABF549-DB37-7040-8200-BFB744843489}"/>
              </a:ext>
            </a:extLst>
          </p:cNvPr>
          <p:cNvSpPr txBox="1">
            <a:spLocks noChangeArrowheads="1"/>
          </p:cNvSpPr>
          <p:nvPr/>
        </p:nvSpPr>
        <p:spPr bwMode="auto">
          <a:xfrm>
            <a:off x="3207940" y="693843"/>
            <a:ext cx="2528167" cy="58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is there a DHCP server out there?</a:t>
            </a:r>
          </a:p>
        </p:txBody>
      </p:sp>
      <p:sp>
        <p:nvSpPr>
          <p:cNvPr id="5" name="TextBox 88">
            <a:extLst>
              <a:ext uri="{FF2B5EF4-FFF2-40B4-BE49-F238E27FC236}">
                <a16:creationId xmlns:a16="http://schemas.microsoft.com/office/drawing/2014/main" id="{1CE013A0-B6DC-9143-A803-371B57DF96F5}"/>
              </a:ext>
            </a:extLst>
          </p:cNvPr>
          <p:cNvSpPr txBox="1">
            <a:spLocks noChangeArrowheads="1"/>
          </p:cNvSpPr>
          <p:nvPr/>
        </p:nvSpPr>
        <p:spPr bwMode="auto">
          <a:xfrm>
            <a:off x="6386441" y="1971581"/>
            <a:ext cx="2528888" cy="830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I’m a DHCP server! Here’s an IP address you can use </a:t>
            </a:r>
          </a:p>
        </p:txBody>
      </p:sp>
      <p:sp>
        <p:nvSpPr>
          <p:cNvPr id="6" name="TextBox 90">
            <a:extLst>
              <a:ext uri="{FF2B5EF4-FFF2-40B4-BE49-F238E27FC236}">
                <a16:creationId xmlns:a16="http://schemas.microsoft.com/office/drawing/2014/main" id="{9651D338-7BD4-8F48-800A-31101A24CAC6}"/>
              </a:ext>
            </a:extLst>
          </p:cNvPr>
          <p:cNvSpPr txBox="1">
            <a:spLocks noChangeArrowheads="1"/>
          </p:cNvSpPr>
          <p:nvPr/>
        </p:nvSpPr>
        <p:spPr bwMode="auto">
          <a:xfrm>
            <a:off x="289774" y="3628894"/>
            <a:ext cx="2527300" cy="584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OK.  I’ll take that IP address!</a:t>
            </a:r>
          </a:p>
        </p:txBody>
      </p:sp>
      <p:sp>
        <p:nvSpPr>
          <p:cNvPr id="7" name="TextBox 92">
            <a:extLst>
              <a:ext uri="{FF2B5EF4-FFF2-40B4-BE49-F238E27FC236}">
                <a16:creationId xmlns:a16="http://schemas.microsoft.com/office/drawing/2014/main" id="{B75CF741-44A0-B649-84DA-EC4771261E5C}"/>
              </a:ext>
            </a:extLst>
          </p:cNvPr>
          <p:cNvSpPr txBox="1">
            <a:spLocks noChangeArrowheads="1"/>
          </p:cNvSpPr>
          <p:nvPr/>
        </p:nvSpPr>
        <p:spPr bwMode="auto">
          <a:xfrm>
            <a:off x="6394193" y="5036224"/>
            <a:ext cx="2528887" cy="58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OK.  You’ve got that IP address!</a:t>
            </a:r>
          </a:p>
        </p:txBody>
      </p:sp>
      <p:sp>
        <p:nvSpPr>
          <p:cNvPr id="8" name="Rectangle 7">
            <a:extLst>
              <a:ext uri="{FF2B5EF4-FFF2-40B4-BE49-F238E27FC236}">
                <a16:creationId xmlns:a16="http://schemas.microsoft.com/office/drawing/2014/main" id="{CD1B179A-C5FD-1444-96CD-102B34F48ACB}"/>
              </a:ext>
            </a:extLst>
          </p:cNvPr>
          <p:cNvSpPr/>
          <p:nvPr/>
        </p:nvSpPr>
        <p:spPr>
          <a:xfrm>
            <a:off x="4808798" y="3073388"/>
            <a:ext cx="1520491" cy="276225"/>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9169764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53C12F-4FDD-5147-A351-999F57CB00D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DBCB3B6-B402-5D4F-AE45-B8AD6E9A69BC}"/>
              </a:ext>
            </a:extLst>
          </p:cNvPr>
          <p:cNvPicPr>
            <a:picLocks noChangeAspect="1"/>
          </p:cNvPicPr>
          <p:nvPr/>
        </p:nvPicPr>
        <p:blipFill>
          <a:blip r:embed="rId2"/>
          <a:stretch>
            <a:fillRect/>
          </a:stretch>
        </p:blipFill>
        <p:spPr>
          <a:xfrm>
            <a:off x="1939583" y="0"/>
            <a:ext cx="5264834" cy="6858000"/>
          </a:xfrm>
          <a:prstGeom prst="rect">
            <a:avLst/>
          </a:prstGeom>
        </p:spPr>
      </p:pic>
      <p:sp>
        <p:nvSpPr>
          <p:cNvPr id="4" name="TextBox 1">
            <a:extLst>
              <a:ext uri="{FF2B5EF4-FFF2-40B4-BE49-F238E27FC236}">
                <a16:creationId xmlns:a16="http://schemas.microsoft.com/office/drawing/2014/main" id="{48ABF549-DB37-7040-8200-BFB744843489}"/>
              </a:ext>
            </a:extLst>
          </p:cNvPr>
          <p:cNvSpPr txBox="1">
            <a:spLocks noChangeArrowheads="1"/>
          </p:cNvSpPr>
          <p:nvPr/>
        </p:nvSpPr>
        <p:spPr bwMode="auto">
          <a:xfrm>
            <a:off x="3207940" y="693843"/>
            <a:ext cx="2528167" cy="58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is there a DHCP server out there?</a:t>
            </a:r>
          </a:p>
        </p:txBody>
      </p:sp>
      <p:sp>
        <p:nvSpPr>
          <p:cNvPr id="5" name="TextBox 88">
            <a:extLst>
              <a:ext uri="{FF2B5EF4-FFF2-40B4-BE49-F238E27FC236}">
                <a16:creationId xmlns:a16="http://schemas.microsoft.com/office/drawing/2014/main" id="{1CE013A0-B6DC-9143-A803-371B57DF96F5}"/>
              </a:ext>
            </a:extLst>
          </p:cNvPr>
          <p:cNvSpPr txBox="1">
            <a:spLocks noChangeArrowheads="1"/>
          </p:cNvSpPr>
          <p:nvPr/>
        </p:nvSpPr>
        <p:spPr bwMode="auto">
          <a:xfrm>
            <a:off x="6386441" y="1971581"/>
            <a:ext cx="2528888" cy="830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I’m a DHCP server! Here’s an IP address you can use </a:t>
            </a:r>
          </a:p>
        </p:txBody>
      </p:sp>
      <p:sp>
        <p:nvSpPr>
          <p:cNvPr id="6" name="TextBox 90">
            <a:extLst>
              <a:ext uri="{FF2B5EF4-FFF2-40B4-BE49-F238E27FC236}">
                <a16:creationId xmlns:a16="http://schemas.microsoft.com/office/drawing/2014/main" id="{9651D338-7BD4-8F48-800A-31101A24CAC6}"/>
              </a:ext>
            </a:extLst>
          </p:cNvPr>
          <p:cNvSpPr txBox="1">
            <a:spLocks noChangeArrowheads="1"/>
          </p:cNvSpPr>
          <p:nvPr/>
        </p:nvSpPr>
        <p:spPr bwMode="auto">
          <a:xfrm>
            <a:off x="289774" y="3628894"/>
            <a:ext cx="2527300" cy="584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OK.  I’ll take that IP address!</a:t>
            </a:r>
          </a:p>
        </p:txBody>
      </p:sp>
      <p:sp>
        <p:nvSpPr>
          <p:cNvPr id="7" name="TextBox 92">
            <a:extLst>
              <a:ext uri="{FF2B5EF4-FFF2-40B4-BE49-F238E27FC236}">
                <a16:creationId xmlns:a16="http://schemas.microsoft.com/office/drawing/2014/main" id="{B75CF741-44A0-B649-84DA-EC4771261E5C}"/>
              </a:ext>
            </a:extLst>
          </p:cNvPr>
          <p:cNvSpPr txBox="1">
            <a:spLocks noChangeArrowheads="1"/>
          </p:cNvSpPr>
          <p:nvPr/>
        </p:nvSpPr>
        <p:spPr bwMode="auto">
          <a:xfrm>
            <a:off x="6394193" y="5036224"/>
            <a:ext cx="2528887" cy="58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OK.  You’ve got that IP address!</a:t>
            </a:r>
          </a:p>
        </p:txBody>
      </p:sp>
      <p:sp>
        <p:nvSpPr>
          <p:cNvPr id="8" name="Rectangle 7">
            <a:extLst>
              <a:ext uri="{FF2B5EF4-FFF2-40B4-BE49-F238E27FC236}">
                <a16:creationId xmlns:a16="http://schemas.microsoft.com/office/drawing/2014/main" id="{CD1B179A-C5FD-1444-96CD-102B34F48ACB}"/>
              </a:ext>
            </a:extLst>
          </p:cNvPr>
          <p:cNvSpPr/>
          <p:nvPr/>
        </p:nvSpPr>
        <p:spPr>
          <a:xfrm>
            <a:off x="4808798" y="3235435"/>
            <a:ext cx="1520491" cy="276225"/>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12081165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53C12F-4FDD-5147-A351-999F57CB00D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DBCB3B6-B402-5D4F-AE45-B8AD6E9A69BC}"/>
              </a:ext>
            </a:extLst>
          </p:cNvPr>
          <p:cNvPicPr>
            <a:picLocks noChangeAspect="1"/>
          </p:cNvPicPr>
          <p:nvPr/>
        </p:nvPicPr>
        <p:blipFill>
          <a:blip r:embed="rId2"/>
          <a:stretch>
            <a:fillRect/>
          </a:stretch>
        </p:blipFill>
        <p:spPr>
          <a:xfrm>
            <a:off x="1939583" y="0"/>
            <a:ext cx="5264834" cy="6858000"/>
          </a:xfrm>
          <a:prstGeom prst="rect">
            <a:avLst/>
          </a:prstGeom>
        </p:spPr>
      </p:pic>
      <p:sp>
        <p:nvSpPr>
          <p:cNvPr id="4" name="TextBox 1">
            <a:extLst>
              <a:ext uri="{FF2B5EF4-FFF2-40B4-BE49-F238E27FC236}">
                <a16:creationId xmlns:a16="http://schemas.microsoft.com/office/drawing/2014/main" id="{48ABF549-DB37-7040-8200-BFB744843489}"/>
              </a:ext>
            </a:extLst>
          </p:cNvPr>
          <p:cNvSpPr txBox="1">
            <a:spLocks noChangeArrowheads="1"/>
          </p:cNvSpPr>
          <p:nvPr/>
        </p:nvSpPr>
        <p:spPr bwMode="auto">
          <a:xfrm>
            <a:off x="3207940" y="693843"/>
            <a:ext cx="2528167" cy="58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is there a DHCP server out there?</a:t>
            </a:r>
          </a:p>
        </p:txBody>
      </p:sp>
      <p:sp>
        <p:nvSpPr>
          <p:cNvPr id="5" name="TextBox 88">
            <a:extLst>
              <a:ext uri="{FF2B5EF4-FFF2-40B4-BE49-F238E27FC236}">
                <a16:creationId xmlns:a16="http://schemas.microsoft.com/office/drawing/2014/main" id="{1CE013A0-B6DC-9143-A803-371B57DF96F5}"/>
              </a:ext>
            </a:extLst>
          </p:cNvPr>
          <p:cNvSpPr txBox="1">
            <a:spLocks noChangeArrowheads="1"/>
          </p:cNvSpPr>
          <p:nvPr/>
        </p:nvSpPr>
        <p:spPr bwMode="auto">
          <a:xfrm>
            <a:off x="6386441" y="1971581"/>
            <a:ext cx="2528888" cy="830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I’m a DHCP server! Here’s an IP address you can use </a:t>
            </a:r>
          </a:p>
        </p:txBody>
      </p:sp>
      <p:sp>
        <p:nvSpPr>
          <p:cNvPr id="6" name="TextBox 90">
            <a:extLst>
              <a:ext uri="{FF2B5EF4-FFF2-40B4-BE49-F238E27FC236}">
                <a16:creationId xmlns:a16="http://schemas.microsoft.com/office/drawing/2014/main" id="{9651D338-7BD4-8F48-800A-31101A24CAC6}"/>
              </a:ext>
            </a:extLst>
          </p:cNvPr>
          <p:cNvSpPr txBox="1">
            <a:spLocks noChangeArrowheads="1"/>
          </p:cNvSpPr>
          <p:nvPr/>
        </p:nvSpPr>
        <p:spPr bwMode="auto">
          <a:xfrm>
            <a:off x="289774" y="3628894"/>
            <a:ext cx="2527300" cy="584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OK.  I’ll take that IP address!</a:t>
            </a:r>
          </a:p>
        </p:txBody>
      </p:sp>
      <p:sp>
        <p:nvSpPr>
          <p:cNvPr id="7" name="TextBox 92">
            <a:extLst>
              <a:ext uri="{FF2B5EF4-FFF2-40B4-BE49-F238E27FC236}">
                <a16:creationId xmlns:a16="http://schemas.microsoft.com/office/drawing/2014/main" id="{B75CF741-44A0-B649-84DA-EC4771261E5C}"/>
              </a:ext>
            </a:extLst>
          </p:cNvPr>
          <p:cNvSpPr txBox="1">
            <a:spLocks noChangeArrowheads="1"/>
          </p:cNvSpPr>
          <p:nvPr/>
        </p:nvSpPr>
        <p:spPr bwMode="auto">
          <a:xfrm>
            <a:off x="6394193" y="5036224"/>
            <a:ext cx="2528887" cy="58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OK.  You’ve got that IP address!</a:t>
            </a:r>
          </a:p>
        </p:txBody>
      </p:sp>
      <p:sp>
        <p:nvSpPr>
          <p:cNvPr id="8" name="Rectangle 7">
            <a:extLst>
              <a:ext uri="{FF2B5EF4-FFF2-40B4-BE49-F238E27FC236}">
                <a16:creationId xmlns:a16="http://schemas.microsoft.com/office/drawing/2014/main" id="{CD1B179A-C5FD-1444-96CD-102B34F48ACB}"/>
              </a:ext>
            </a:extLst>
          </p:cNvPr>
          <p:cNvSpPr/>
          <p:nvPr/>
        </p:nvSpPr>
        <p:spPr>
          <a:xfrm>
            <a:off x="4808798" y="3073388"/>
            <a:ext cx="1520491" cy="276225"/>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17F3308C-7AE1-D143-8D42-077EE7C67F3B}"/>
              </a:ext>
            </a:extLst>
          </p:cNvPr>
          <p:cNvSpPr/>
          <p:nvPr/>
        </p:nvSpPr>
        <p:spPr>
          <a:xfrm>
            <a:off x="2946392" y="4213077"/>
            <a:ext cx="1520491" cy="276225"/>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11880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53C12F-4FDD-5147-A351-999F57CB00D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DBCB3B6-B402-5D4F-AE45-B8AD6E9A69BC}"/>
              </a:ext>
            </a:extLst>
          </p:cNvPr>
          <p:cNvPicPr>
            <a:picLocks noChangeAspect="1"/>
          </p:cNvPicPr>
          <p:nvPr/>
        </p:nvPicPr>
        <p:blipFill>
          <a:blip r:embed="rId2"/>
          <a:stretch>
            <a:fillRect/>
          </a:stretch>
        </p:blipFill>
        <p:spPr>
          <a:xfrm>
            <a:off x="1939583" y="0"/>
            <a:ext cx="5264834" cy="6858000"/>
          </a:xfrm>
          <a:prstGeom prst="rect">
            <a:avLst/>
          </a:prstGeom>
        </p:spPr>
      </p:pic>
      <p:sp>
        <p:nvSpPr>
          <p:cNvPr id="4" name="TextBox 1">
            <a:extLst>
              <a:ext uri="{FF2B5EF4-FFF2-40B4-BE49-F238E27FC236}">
                <a16:creationId xmlns:a16="http://schemas.microsoft.com/office/drawing/2014/main" id="{48ABF549-DB37-7040-8200-BFB744843489}"/>
              </a:ext>
            </a:extLst>
          </p:cNvPr>
          <p:cNvSpPr txBox="1">
            <a:spLocks noChangeArrowheads="1"/>
          </p:cNvSpPr>
          <p:nvPr/>
        </p:nvSpPr>
        <p:spPr bwMode="auto">
          <a:xfrm>
            <a:off x="3207940" y="693843"/>
            <a:ext cx="2528167" cy="58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is there a DHCP server out there?</a:t>
            </a:r>
          </a:p>
        </p:txBody>
      </p:sp>
      <p:sp>
        <p:nvSpPr>
          <p:cNvPr id="5" name="TextBox 88">
            <a:extLst>
              <a:ext uri="{FF2B5EF4-FFF2-40B4-BE49-F238E27FC236}">
                <a16:creationId xmlns:a16="http://schemas.microsoft.com/office/drawing/2014/main" id="{1CE013A0-B6DC-9143-A803-371B57DF96F5}"/>
              </a:ext>
            </a:extLst>
          </p:cNvPr>
          <p:cNvSpPr txBox="1">
            <a:spLocks noChangeArrowheads="1"/>
          </p:cNvSpPr>
          <p:nvPr/>
        </p:nvSpPr>
        <p:spPr bwMode="auto">
          <a:xfrm>
            <a:off x="6386441" y="1971581"/>
            <a:ext cx="2528888" cy="830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I’m a DHCP server! Here’s an IP address you can use </a:t>
            </a:r>
          </a:p>
        </p:txBody>
      </p:sp>
      <p:sp>
        <p:nvSpPr>
          <p:cNvPr id="6" name="TextBox 90">
            <a:extLst>
              <a:ext uri="{FF2B5EF4-FFF2-40B4-BE49-F238E27FC236}">
                <a16:creationId xmlns:a16="http://schemas.microsoft.com/office/drawing/2014/main" id="{9651D338-7BD4-8F48-800A-31101A24CAC6}"/>
              </a:ext>
            </a:extLst>
          </p:cNvPr>
          <p:cNvSpPr txBox="1">
            <a:spLocks noChangeArrowheads="1"/>
          </p:cNvSpPr>
          <p:nvPr/>
        </p:nvSpPr>
        <p:spPr bwMode="auto">
          <a:xfrm>
            <a:off x="289774" y="3628894"/>
            <a:ext cx="2527300" cy="584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OK.  I’ll take that IP address!</a:t>
            </a:r>
          </a:p>
        </p:txBody>
      </p:sp>
      <p:sp>
        <p:nvSpPr>
          <p:cNvPr id="7" name="TextBox 92">
            <a:extLst>
              <a:ext uri="{FF2B5EF4-FFF2-40B4-BE49-F238E27FC236}">
                <a16:creationId xmlns:a16="http://schemas.microsoft.com/office/drawing/2014/main" id="{B75CF741-44A0-B649-84DA-EC4771261E5C}"/>
              </a:ext>
            </a:extLst>
          </p:cNvPr>
          <p:cNvSpPr txBox="1">
            <a:spLocks noChangeArrowheads="1"/>
          </p:cNvSpPr>
          <p:nvPr/>
        </p:nvSpPr>
        <p:spPr bwMode="auto">
          <a:xfrm>
            <a:off x="6394193" y="5036224"/>
            <a:ext cx="2528887" cy="58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OK.  You’ve got that IP address!</a:t>
            </a:r>
          </a:p>
        </p:txBody>
      </p:sp>
      <p:sp>
        <p:nvSpPr>
          <p:cNvPr id="8" name="Rectangle 7">
            <a:extLst>
              <a:ext uri="{FF2B5EF4-FFF2-40B4-BE49-F238E27FC236}">
                <a16:creationId xmlns:a16="http://schemas.microsoft.com/office/drawing/2014/main" id="{CD1B179A-C5FD-1444-96CD-102B34F48ACB}"/>
              </a:ext>
            </a:extLst>
          </p:cNvPr>
          <p:cNvSpPr/>
          <p:nvPr/>
        </p:nvSpPr>
        <p:spPr>
          <a:xfrm>
            <a:off x="4774075" y="4749661"/>
            <a:ext cx="1520491" cy="276225"/>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390488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11027A-ECED-4F82-E4F1-6709A9B428AA}"/>
            </a:ext>
          </a:extLst>
        </p:cNvPr>
        <p:cNvGrpSpPr/>
        <p:nvPr/>
      </p:nvGrpSpPr>
      <p:grpSpPr>
        <a:xfrm>
          <a:off x="0" y="0"/>
          <a:ext cx="0" cy="0"/>
          <a:chOff x="0" y="0"/>
          <a:chExt cx="0" cy="0"/>
        </a:xfrm>
      </p:grpSpPr>
      <p:sp>
        <p:nvSpPr>
          <p:cNvPr id="4" name="Freeform 3">
            <a:extLst>
              <a:ext uri="{FF2B5EF4-FFF2-40B4-BE49-F238E27FC236}">
                <a16:creationId xmlns:a16="http://schemas.microsoft.com/office/drawing/2014/main" id="{66E5EC8B-3BC3-1C3B-4547-BA72E6064AC7}"/>
              </a:ext>
            </a:extLst>
          </p:cNvPr>
          <p:cNvSpPr/>
          <p:nvPr/>
        </p:nvSpPr>
        <p:spPr>
          <a:xfrm>
            <a:off x="152399" y="2291443"/>
            <a:ext cx="1959429" cy="2275114"/>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chemeClr val="accent1">
              <a:alpha val="23000"/>
            </a:schemeClr>
          </a:solidFill>
          <a:ln w="412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ounded Rectangle 4">
            <a:extLst>
              <a:ext uri="{FF2B5EF4-FFF2-40B4-BE49-F238E27FC236}">
                <a16:creationId xmlns:a16="http://schemas.microsoft.com/office/drawing/2014/main" id="{E5808B8C-5F04-8A8B-CE73-99D4F7D379DA}"/>
              </a:ext>
            </a:extLst>
          </p:cNvPr>
          <p:cNvSpPr/>
          <p:nvPr/>
        </p:nvSpPr>
        <p:spPr>
          <a:xfrm>
            <a:off x="178708" y="2302329"/>
            <a:ext cx="1905000" cy="495300"/>
          </a:xfrm>
          <a:prstGeom prst="roundRect">
            <a:avLst>
              <a:gd name="adj" fmla="val 10257"/>
            </a:avLst>
          </a:prstGeom>
          <a:blipFill>
            <a:blip r:embed="rId2"/>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11259C17-2475-9AE6-6E58-1ED9405FA5A0}"/>
              </a:ext>
            </a:extLst>
          </p:cNvPr>
          <p:cNvSpPr/>
          <p:nvPr/>
        </p:nvSpPr>
        <p:spPr>
          <a:xfrm>
            <a:off x="199141" y="3559626"/>
            <a:ext cx="1866224" cy="966399"/>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rgbClr val="FF7E79"/>
          </a:solidFill>
          <a:ln w="412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Freeform 1">
            <a:extLst>
              <a:ext uri="{FF2B5EF4-FFF2-40B4-BE49-F238E27FC236}">
                <a16:creationId xmlns:a16="http://schemas.microsoft.com/office/drawing/2014/main" id="{D3186108-98A7-0ADB-2164-1E2297619AFE}"/>
              </a:ext>
            </a:extLst>
          </p:cNvPr>
          <p:cNvSpPr/>
          <p:nvPr/>
        </p:nvSpPr>
        <p:spPr>
          <a:xfrm>
            <a:off x="2786603" y="3254829"/>
            <a:ext cx="1959429" cy="1322614"/>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chemeClr val="accent1">
              <a:alpha val="23000"/>
            </a:schemeClr>
          </a:solidFill>
          <a:ln w="412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Rounded Rectangle 7">
            <a:extLst>
              <a:ext uri="{FF2B5EF4-FFF2-40B4-BE49-F238E27FC236}">
                <a16:creationId xmlns:a16="http://schemas.microsoft.com/office/drawing/2014/main" id="{0321108A-59F9-27F8-AF0D-DD50B9452A8D}"/>
              </a:ext>
            </a:extLst>
          </p:cNvPr>
          <p:cNvSpPr/>
          <p:nvPr/>
        </p:nvSpPr>
        <p:spPr>
          <a:xfrm>
            <a:off x="2813817" y="3276601"/>
            <a:ext cx="1905000" cy="495300"/>
          </a:xfrm>
          <a:prstGeom prst="roundRect">
            <a:avLst>
              <a:gd name="adj" fmla="val 10257"/>
            </a:avLst>
          </a:prstGeom>
          <a:blipFill>
            <a:blip r:embed="rId2"/>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4693A1A2-CB3B-98F4-788F-39C26E283623}"/>
              </a:ext>
            </a:extLst>
          </p:cNvPr>
          <p:cNvSpPr/>
          <p:nvPr/>
        </p:nvSpPr>
        <p:spPr>
          <a:xfrm>
            <a:off x="2835341" y="3793673"/>
            <a:ext cx="1866224" cy="751112"/>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rgbClr val="FF7E79"/>
          </a:solidFill>
          <a:ln w="412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6E7593EE-3376-016D-4085-375F381C8D1B}"/>
              </a:ext>
            </a:extLst>
          </p:cNvPr>
          <p:cNvSpPr/>
          <p:nvPr/>
        </p:nvSpPr>
        <p:spPr>
          <a:xfrm>
            <a:off x="4865772" y="3263284"/>
            <a:ext cx="1959429" cy="1322614"/>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chemeClr val="accent1">
              <a:alpha val="23000"/>
            </a:schemeClr>
          </a:solidFill>
          <a:ln w="412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Rounded Rectangle 10">
            <a:extLst>
              <a:ext uri="{FF2B5EF4-FFF2-40B4-BE49-F238E27FC236}">
                <a16:creationId xmlns:a16="http://schemas.microsoft.com/office/drawing/2014/main" id="{8FF1E493-1897-DAF4-C6DD-DD034008E3FC}"/>
              </a:ext>
            </a:extLst>
          </p:cNvPr>
          <p:cNvSpPr/>
          <p:nvPr/>
        </p:nvSpPr>
        <p:spPr>
          <a:xfrm>
            <a:off x="4892986" y="3285056"/>
            <a:ext cx="1905000" cy="495300"/>
          </a:xfrm>
          <a:prstGeom prst="roundRect">
            <a:avLst>
              <a:gd name="adj" fmla="val 10257"/>
            </a:avLst>
          </a:prstGeom>
          <a:blipFill>
            <a:blip r:embed="rId2"/>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2D75D6EB-2435-88DC-7FC1-9AE7451B6EC3}"/>
              </a:ext>
            </a:extLst>
          </p:cNvPr>
          <p:cNvSpPr/>
          <p:nvPr/>
        </p:nvSpPr>
        <p:spPr>
          <a:xfrm>
            <a:off x="6944941" y="3271739"/>
            <a:ext cx="1959429" cy="1322614"/>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chemeClr val="accent1">
              <a:alpha val="23000"/>
            </a:schemeClr>
          </a:solidFill>
          <a:ln w="412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Rounded Rectangle 12">
            <a:extLst>
              <a:ext uri="{FF2B5EF4-FFF2-40B4-BE49-F238E27FC236}">
                <a16:creationId xmlns:a16="http://schemas.microsoft.com/office/drawing/2014/main" id="{166EBD85-B407-1AC7-A31D-1E6D5F9B1FF0}"/>
              </a:ext>
            </a:extLst>
          </p:cNvPr>
          <p:cNvSpPr/>
          <p:nvPr/>
        </p:nvSpPr>
        <p:spPr>
          <a:xfrm>
            <a:off x="6972155" y="3293511"/>
            <a:ext cx="1905000" cy="495300"/>
          </a:xfrm>
          <a:prstGeom prst="roundRect">
            <a:avLst>
              <a:gd name="adj" fmla="val 10257"/>
            </a:avLst>
          </a:prstGeom>
          <a:blipFill>
            <a:blip r:embed="rId2"/>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1B12CBEE-967E-D4D3-C1B5-8A3E941E4FED}"/>
              </a:ext>
            </a:extLst>
          </p:cNvPr>
          <p:cNvSpPr/>
          <p:nvPr/>
        </p:nvSpPr>
        <p:spPr>
          <a:xfrm>
            <a:off x="1099457" y="1194182"/>
            <a:ext cx="2286000" cy="1636104"/>
          </a:xfrm>
          <a:custGeom>
            <a:avLst/>
            <a:gdLst>
              <a:gd name="connsiteX0" fmla="*/ 0 w 2286000"/>
              <a:gd name="connsiteY0" fmla="*/ 982961 h 1636104"/>
              <a:gd name="connsiteX1" fmla="*/ 1143000 w 2286000"/>
              <a:gd name="connsiteY1" fmla="*/ 14132 h 1636104"/>
              <a:gd name="connsiteX2" fmla="*/ 2286000 w 2286000"/>
              <a:gd name="connsiteY2" fmla="*/ 1636104 h 1636104"/>
            </a:gdLst>
            <a:ahLst/>
            <a:cxnLst>
              <a:cxn ang="0">
                <a:pos x="connsiteX0" y="connsiteY0"/>
              </a:cxn>
              <a:cxn ang="0">
                <a:pos x="connsiteX1" y="connsiteY1"/>
              </a:cxn>
              <a:cxn ang="0">
                <a:pos x="connsiteX2" y="connsiteY2"/>
              </a:cxn>
            </a:cxnLst>
            <a:rect l="l" t="t" r="r" b="b"/>
            <a:pathLst>
              <a:path w="2286000" h="1636104">
                <a:moveTo>
                  <a:pt x="0" y="982961"/>
                </a:moveTo>
                <a:cubicBezTo>
                  <a:pt x="381000" y="444118"/>
                  <a:pt x="762000" y="-94725"/>
                  <a:pt x="1143000" y="14132"/>
                </a:cubicBezTo>
                <a:cubicBezTo>
                  <a:pt x="1524000" y="122989"/>
                  <a:pt x="1905000" y="879546"/>
                  <a:pt x="2286000" y="1636104"/>
                </a:cubicBezTo>
              </a:path>
            </a:pathLst>
          </a:custGeom>
          <a:noFill/>
          <a:ln w="31750">
            <a:solidFill>
              <a:srgbClr val="FF0000"/>
            </a:solidFill>
            <a:tailEnd type="arrow"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AC0F4113-AEFE-A50D-F3BA-8223D32ED3BC}"/>
              </a:ext>
            </a:extLst>
          </p:cNvPr>
          <p:cNvCxnSpPr/>
          <p:nvPr/>
        </p:nvCxnSpPr>
        <p:spPr>
          <a:xfrm>
            <a:off x="221612" y="3526974"/>
            <a:ext cx="1755735"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D2A3090-DC49-0EF0-D80F-E2D6D4DD8E47}"/>
              </a:ext>
            </a:extLst>
          </p:cNvPr>
          <p:cNvSpPr txBox="1"/>
          <p:nvPr/>
        </p:nvSpPr>
        <p:spPr>
          <a:xfrm>
            <a:off x="150588" y="2776644"/>
            <a:ext cx="1413785" cy="369332"/>
          </a:xfrm>
          <a:prstGeom prst="rect">
            <a:avLst/>
          </a:prstGeom>
          <a:noFill/>
        </p:spPr>
        <p:txBody>
          <a:bodyPr wrap="none" rtlCol="0">
            <a:spAutoFit/>
          </a:bodyPr>
          <a:lstStyle/>
          <a:p>
            <a:r>
              <a:rPr lang="en-US" dirty="0"/>
              <a:t>Data index: 0</a:t>
            </a:r>
          </a:p>
        </p:txBody>
      </p:sp>
      <p:sp>
        <p:nvSpPr>
          <p:cNvPr id="17" name="TextBox 16">
            <a:extLst>
              <a:ext uri="{FF2B5EF4-FFF2-40B4-BE49-F238E27FC236}">
                <a16:creationId xmlns:a16="http://schemas.microsoft.com/office/drawing/2014/main" id="{D219F9A6-589C-A2BD-E423-466477005D35}"/>
              </a:ext>
            </a:extLst>
          </p:cNvPr>
          <p:cNvSpPr txBox="1"/>
          <p:nvPr/>
        </p:nvSpPr>
        <p:spPr>
          <a:xfrm>
            <a:off x="2786602" y="3731470"/>
            <a:ext cx="1413785" cy="369332"/>
          </a:xfrm>
          <a:prstGeom prst="rect">
            <a:avLst/>
          </a:prstGeom>
          <a:noFill/>
        </p:spPr>
        <p:txBody>
          <a:bodyPr wrap="none" rtlCol="0">
            <a:spAutoFit/>
          </a:bodyPr>
          <a:lstStyle/>
          <a:p>
            <a:r>
              <a:rPr lang="en-US" dirty="0"/>
              <a:t>Data index: 0</a:t>
            </a:r>
          </a:p>
        </p:txBody>
      </p:sp>
      <p:sp>
        <p:nvSpPr>
          <p:cNvPr id="19" name="Rectangle 2">
            <a:extLst>
              <a:ext uri="{FF2B5EF4-FFF2-40B4-BE49-F238E27FC236}">
                <a16:creationId xmlns:a16="http://schemas.microsoft.com/office/drawing/2014/main" id="{AAB061AA-23D2-39D5-12CB-BCB161524E47}"/>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t>Analogy:</a:t>
            </a:r>
            <a:endParaRPr lang="en-AU" altLang="en-US" sz="3600" u="sng" dirty="0"/>
          </a:p>
        </p:txBody>
      </p:sp>
    </p:spTree>
    <p:extLst>
      <p:ext uri="{BB962C8B-B14F-4D97-AF65-F5344CB8AC3E}">
        <p14:creationId xmlns:p14="http://schemas.microsoft.com/office/powerpoint/2010/main" val="112885363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53C12F-4FDD-5147-A351-999F57CB00D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130</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DBCB3B6-B402-5D4F-AE45-B8AD6E9A69BC}"/>
              </a:ext>
            </a:extLst>
          </p:cNvPr>
          <p:cNvPicPr>
            <a:picLocks noChangeAspect="1"/>
          </p:cNvPicPr>
          <p:nvPr/>
        </p:nvPicPr>
        <p:blipFill>
          <a:blip r:embed="rId2"/>
          <a:stretch>
            <a:fillRect/>
          </a:stretch>
        </p:blipFill>
        <p:spPr>
          <a:xfrm>
            <a:off x="1939583" y="0"/>
            <a:ext cx="5264834" cy="6858000"/>
          </a:xfrm>
          <a:prstGeom prst="rect">
            <a:avLst/>
          </a:prstGeom>
        </p:spPr>
      </p:pic>
      <p:sp>
        <p:nvSpPr>
          <p:cNvPr id="4" name="TextBox 1">
            <a:extLst>
              <a:ext uri="{FF2B5EF4-FFF2-40B4-BE49-F238E27FC236}">
                <a16:creationId xmlns:a16="http://schemas.microsoft.com/office/drawing/2014/main" id="{48ABF549-DB37-7040-8200-BFB744843489}"/>
              </a:ext>
            </a:extLst>
          </p:cNvPr>
          <p:cNvSpPr txBox="1">
            <a:spLocks noChangeArrowheads="1"/>
          </p:cNvSpPr>
          <p:nvPr/>
        </p:nvSpPr>
        <p:spPr bwMode="auto">
          <a:xfrm>
            <a:off x="3207940" y="693843"/>
            <a:ext cx="2528167" cy="58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is there a DHCP server out there?</a:t>
            </a:r>
          </a:p>
        </p:txBody>
      </p:sp>
      <p:sp>
        <p:nvSpPr>
          <p:cNvPr id="5" name="TextBox 88">
            <a:extLst>
              <a:ext uri="{FF2B5EF4-FFF2-40B4-BE49-F238E27FC236}">
                <a16:creationId xmlns:a16="http://schemas.microsoft.com/office/drawing/2014/main" id="{1CE013A0-B6DC-9143-A803-371B57DF96F5}"/>
              </a:ext>
            </a:extLst>
          </p:cNvPr>
          <p:cNvSpPr txBox="1">
            <a:spLocks noChangeArrowheads="1"/>
          </p:cNvSpPr>
          <p:nvPr/>
        </p:nvSpPr>
        <p:spPr bwMode="auto">
          <a:xfrm>
            <a:off x="6386441" y="1971581"/>
            <a:ext cx="2528888" cy="830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I’m a DHCP server! Here’s an IP address you can use </a:t>
            </a:r>
          </a:p>
        </p:txBody>
      </p:sp>
      <p:sp>
        <p:nvSpPr>
          <p:cNvPr id="6" name="TextBox 90">
            <a:extLst>
              <a:ext uri="{FF2B5EF4-FFF2-40B4-BE49-F238E27FC236}">
                <a16:creationId xmlns:a16="http://schemas.microsoft.com/office/drawing/2014/main" id="{9651D338-7BD4-8F48-800A-31101A24CAC6}"/>
              </a:ext>
            </a:extLst>
          </p:cNvPr>
          <p:cNvSpPr txBox="1">
            <a:spLocks noChangeArrowheads="1"/>
          </p:cNvSpPr>
          <p:nvPr/>
        </p:nvSpPr>
        <p:spPr bwMode="auto">
          <a:xfrm>
            <a:off x="289774" y="3628894"/>
            <a:ext cx="2527300" cy="584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OK.  I’ll take that IP address!</a:t>
            </a:r>
          </a:p>
        </p:txBody>
      </p:sp>
      <p:sp>
        <p:nvSpPr>
          <p:cNvPr id="7" name="TextBox 92">
            <a:extLst>
              <a:ext uri="{FF2B5EF4-FFF2-40B4-BE49-F238E27FC236}">
                <a16:creationId xmlns:a16="http://schemas.microsoft.com/office/drawing/2014/main" id="{B75CF741-44A0-B649-84DA-EC4771261E5C}"/>
              </a:ext>
            </a:extLst>
          </p:cNvPr>
          <p:cNvSpPr txBox="1">
            <a:spLocks noChangeArrowheads="1"/>
          </p:cNvSpPr>
          <p:nvPr/>
        </p:nvSpPr>
        <p:spPr bwMode="auto">
          <a:xfrm>
            <a:off x="6394193" y="5036224"/>
            <a:ext cx="2528887" cy="58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OK.  You’ve got that IP address!</a:t>
            </a:r>
          </a:p>
        </p:txBody>
      </p:sp>
      <p:sp>
        <p:nvSpPr>
          <p:cNvPr id="8" name="Rectangle 7">
            <a:extLst>
              <a:ext uri="{FF2B5EF4-FFF2-40B4-BE49-F238E27FC236}">
                <a16:creationId xmlns:a16="http://schemas.microsoft.com/office/drawing/2014/main" id="{CD1B179A-C5FD-1444-96CD-102B34F48ACB}"/>
              </a:ext>
            </a:extLst>
          </p:cNvPr>
          <p:cNvSpPr/>
          <p:nvPr/>
        </p:nvSpPr>
        <p:spPr>
          <a:xfrm>
            <a:off x="4808800" y="4923283"/>
            <a:ext cx="1520491" cy="276225"/>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9373581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Rectangle 2"/>
          <p:cNvSpPr>
            <a:spLocks noGrp="1" noChangeArrowheads="1"/>
          </p:cNvSpPr>
          <p:nvPr>
            <p:ph type="title"/>
          </p:nvPr>
        </p:nvSpPr>
        <p:spPr/>
        <p:txBody>
          <a:bodyPr/>
          <a:lstStyle/>
          <a:p>
            <a:pPr>
              <a:defRPr/>
            </a:pPr>
            <a:r>
              <a:rPr lang="en-US">
                <a:cs typeface="+mj-cs"/>
              </a:rPr>
              <a:t>DHCP: more than IP addresses</a:t>
            </a:r>
          </a:p>
        </p:txBody>
      </p:sp>
      <p:sp>
        <p:nvSpPr>
          <p:cNvPr id="48133" name="Rectangle 3"/>
          <p:cNvSpPr>
            <a:spLocks noGrp="1" noChangeArrowheads="1"/>
          </p:cNvSpPr>
          <p:nvPr>
            <p:ph type="body" idx="1"/>
          </p:nvPr>
        </p:nvSpPr>
        <p:spPr/>
        <p:txBody>
          <a:bodyPr/>
          <a:lstStyle/>
          <a:p>
            <a:pPr>
              <a:buFont typeface="Wingdings" charset="0"/>
              <a:buNone/>
              <a:defRPr/>
            </a:pPr>
            <a:r>
              <a:rPr lang="en-US">
                <a:cs typeface="+mn-cs"/>
              </a:rPr>
              <a:t>DHCP can return more than just allocated IP address on subnet:</a:t>
            </a:r>
          </a:p>
          <a:p>
            <a:pPr lvl="1">
              <a:buFont typeface="Arial"/>
              <a:buChar char="•"/>
              <a:defRPr/>
            </a:pPr>
            <a:r>
              <a:rPr lang="en-US"/>
              <a:t>address of first-hop router for client</a:t>
            </a:r>
          </a:p>
          <a:p>
            <a:pPr lvl="1">
              <a:buFont typeface="Arial"/>
              <a:buChar char="•"/>
              <a:defRPr/>
            </a:pPr>
            <a:r>
              <a:rPr lang="en-US"/>
              <a:t>name and IP address of DNS sever</a:t>
            </a:r>
          </a:p>
          <a:p>
            <a:pPr lvl="1">
              <a:buFont typeface="Arial"/>
              <a:buChar char="•"/>
              <a:defRPr/>
            </a:pPr>
            <a:r>
              <a:rPr lang="en-US"/>
              <a:t>network mask (indicating network versus host portion of address)</a:t>
            </a:r>
          </a:p>
        </p:txBody>
      </p:sp>
      <p:pic>
        <p:nvPicPr>
          <p:cNvPr id="94211" name="Picture 4"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679" y="1206775"/>
            <a:ext cx="6856412"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26198643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A9447E6B-7F50-5D4E-904E-AF92A7B280A1}"/>
              </a:ext>
            </a:extLst>
          </p:cNvPr>
          <p:cNvSpPr>
            <a:spLocks noGrp="1" noChangeArrowheads="1"/>
          </p:cNvSpPr>
          <p:nvPr>
            <p:ph type="title"/>
          </p:nvPr>
        </p:nvSpPr>
        <p:spPr>
          <a:xfrm>
            <a:off x="611188" y="293688"/>
            <a:ext cx="8281987" cy="523875"/>
          </a:xfrm>
        </p:spPr>
        <p:txBody>
          <a:bodyPr/>
          <a:lstStyle/>
          <a:p>
            <a:pPr eaLnBrk="1" hangingPunct="1"/>
            <a:r>
              <a:rPr lang="en-US" altLang="en-US" sz="2800"/>
              <a:t>Dynamic Host Configuration Protocol (DHCP)</a:t>
            </a:r>
            <a:endParaRPr lang="en-AU" altLang="en-US" sz="2800"/>
          </a:p>
        </p:txBody>
      </p:sp>
      <p:sp>
        <p:nvSpPr>
          <p:cNvPr id="96259" name="Rectangle 3">
            <a:extLst>
              <a:ext uri="{FF2B5EF4-FFF2-40B4-BE49-F238E27FC236}">
                <a16:creationId xmlns:a16="http://schemas.microsoft.com/office/drawing/2014/main" id="{57F26A4C-45A2-2948-ADDE-8C0DBD663B1C}"/>
              </a:ext>
            </a:extLst>
          </p:cNvPr>
          <p:cNvSpPr>
            <a:spLocks noGrp="1" noChangeArrowheads="1"/>
          </p:cNvSpPr>
          <p:nvPr>
            <p:ph type="body" idx="1"/>
          </p:nvPr>
        </p:nvSpPr>
        <p:spPr/>
        <p:txBody>
          <a:bodyPr/>
          <a:lstStyle/>
          <a:p>
            <a:r>
              <a:rPr lang="en-US" altLang="en-US" sz="2800" dirty="0"/>
              <a:t>DHCP server is responsible for providing configuration information to hosts</a:t>
            </a:r>
          </a:p>
          <a:p>
            <a:r>
              <a:rPr lang="en-US" altLang="en-US" dirty="0"/>
              <a:t>DHCP server maintains a pool of available addresses</a:t>
            </a:r>
            <a:endParaRPr lang="en-US" altLang="en-US" sz="2800" dirty="0"/>
          </a:p>
          <a:p>
            <a:r>
              <a:rPr lang="en-US" altLang="en-US" sz="2800" dirty="0">
                <a:solidFill>
                  <a:srgbClr val="FF0000"/>
                </a:solidFill>
              </a:rPr>
              <a:t>There is at least one DHCP server for an administrative domain (a server or a relay agent per subnet)</a:t>
            </a:r>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spTree>
    <p:extLst>
      <p:ext uri="{BB962C8B-B14F-4D97-AF65-F5344CB8AC3E}">
        <p14:creationId xmlns:p14="http://schemas.microsoft.com/office/powerpoint/2010/main" val="68133734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84D7746E-05B2-604D-A834-B0303A9E77B6}"/>
              </a:ext>
            </a:extLst>
          </p:cNvPr>
          <p:cNvSpPr>
            <a:spLocks noGrp="1" noChangeArrowheads="1"/>
          </p:cNvSpPr>
          <p:nvPr>
            <p:ph type="title"/>
          </p:nvPr>
        </p:nvSpPr>
        <p:spPr>
          <a:xfrm>
            <a:off x="611188" y="171450"/>
            <a:ext cx="8281987" cy="646113"/>
          </a:xfrm>
        </p:spPr>
        <p:txBody>
          <a:bodyPr/>
          <a:lstStyle/>
          <a:p>
            <a:pPr eaLnBrk="1" hangingPunct="1"/>
            <a:r>
              <a:rPr lang="en-US" altLang="en-US" sz="3600" dirty="0"/>
              <a:t>DHCP relay</a:t>
            </a:r>
            <a:endParaRPr lang="en-AU" altLang="en-US" sz="3600" dirty="0"/>
          </a:p>
        </p:txBody>
      </p:sp>
      <p:sp>
        <p:nvSpPr>
          <p:cNvPr id="97283" name="Rectangle 3">
            <a:extLst>
              <a:ext uri="{FF2B5EF4-FFF2-40B4-BE49-F238E27FC236}">
                <a16:creationId xmlns:a16="http://schemas.microsoft.com/office/drawing/2014/main" id="{694298AB-FE25-6845-B3CE-540EF189711D}"/>
              </a:ext>
            </a:extLst>
          </p:cNvPr>
          <p:cNvSpPr>
            <a:spLocks noGrp="1" noChangeArrowheads="1"/>
          </p:cNvSpPr>
          <p:nvPr>
            <p:ph type="body" idx="1"/>
          </p:nvPr>
        </p:nvSpPr>
        <p:spPr>
          <a:xfrm>
            <a:off x="684213" y="1125538"/>
            <a:ext cx="3816350" cy="5111750"/>
          </a:xfrm>
        </p:spPr>
        <p:txBody>
          <a:bodyPr/>
          <a:lstStyle/>
          <a:p>
            <a:r>
              <a:rPr lang="en-US" altLang="en-US" sz="2400" dirty="0"/>
              <a:t>Newly booted or attached host sends DHCPDISCOVER message to a special IP address (255.255.255.255)</a:t>
            </a:r>
          </a:p>
          <a:p>
            <a:r>
              <a:rPr lang="en-US" altLang="en-US" dirty="0">
                <a:solidFill>
                  <a:srgbClr val="C00000"/>
                </a:solidFill>
              </a:rPr>
              <a:t>DHCP relay agent </a:t>
            </a:r>
            <a:r>
              <a:rPr lang="en-US" altLang="en-US" sz="2400" dirty="0"/>
              <a:t>unicasts the message to DHCP server and waits for the response</a:t>
            </a:r>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pic>
        <p:nvPicPr>
          <p:cNvPr id="97284" name="Picture 5" descr="f03-24-9780123850591 copy">
            <a:extLst>
              <a:ext uri="{FF2B5EF4-FFF2-40B4-BE49-F238E27FC236}">
                <a16:creationId xmlns:a16="http://schemas.microsoft.com/office/drawing/2014/main" id="{C635F432-2E46-8343-AF09-7FE0449F02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2060575"/>
            <a:ext cx="4610100"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040265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6EFD3C-4AAC-1447-9D82-92548699440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pic>
        <p:nvPicPr>
          <p:cNvPr id="1026" name="Picture 2" descr="IP Addressing: DHCP Configuration Guide, Cisco IOS Release 15SY -  Configuring the Cisco IOS DHCP Relay Agent [Support] - Cisco">
            <a:extLst>
              <a:ext uri="{FF2B5EF4-FFF2-40B4-BE49-F238E27FC236}">
                <a16:creationId xmlns:a16="http://schemas.microsoft.com/office/drawing/2014/main" id="{467BF15E-996C-9D4A-A945-5C3331698B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816" y="1037127"/>
            <a:ext cx="8536369" cy="478374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D73A8DD4-FA98-AE4C-A8F7-03DC4FD7081D}"/>
              </a:ext>
            </a:extLst>
          </p:cNvPr>
          <p:cNvSpPr txBox="1">
            <a:spLocks noChangeArrowheads="1"/>
          </p:cNvSpPr>
          <p:nvPr/>
        </p:nvSpPr>
        <p:spPr>
          <a:xfrm>
            <a:off x="611188" y="171450"/>
            <a:ext cx="8281987" cy="646113"/>
          </a:xfrm>
          <a:prstGeom prst="rect">
            <a:avLst/>
          </a:prstGeom>
        </p:spPr>
        <p:txBody>
          <a:bodyP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90"/>
                </a:solidFill>
                <a:effectLst/>
                <a:uLnTx/>
                <a:uFillTx/>
                <a:latin typeface="Calibri"/>
                <a:ea typeface="ＭＳ Ｐゴシック" charset="-128"/>
              </a:rPr>
              <a:t>DHCP relay</a:t>
            </a:r>
            <a:endParaRPr kumimoji="0" lang="en-AU" altLang="en-US" sz="3600" b="0" i="0" u="none" strike="noStrike" kern="1200" cap="none" spc="0" normalizeH="0" baseline="0" noProof="0" dirty="0">
              <a:ln>
                <a:noFill/>
              </a:ln>
              <a:solidFill>
                <a:srgbClr val="000090"/>
              </a:solidFill>
              <a:effectLst/>
              <a:uLnTx/>
              <a:uFillTx/>
              <a:latin typeface="Calibri"/>
              <a:ea typeface="ＭＳ Ｐゴシック" charset="-128"/>
            </a:endParaRPr>
          </a:p>
        </p:txBody>
      </p:sp>
    </p:spTree>
    <p:extLst>
      <p:ext uri="{BB962C8B-B14F-4D97-AF65-F5344CB8AC3E}">
        <p14:creationId xmlns:p14="http://schemas.microsoft.com/office/powerpoint/2010/main" val="94082716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DC92EBA-742C-D544-B7EF-C305A1D6091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135</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
        <p:nvSpPr>
          <p:cNvPr id="3" name="TextBox 2">
            <a:extLst>
              <a:ext uri="{FF2B5EF4-FFF2-40B4-BE49-F238E27FC236}">
                <a16:creationId xmlns:a16="http://schemas.microsoft.com/office/drawing/2014/main" id="{00E6A8C9-D540-514B-8617-0F9676AFB8C3}"/>
              </a:ext>
            </a:extLst>
          </p:cNvPr>
          <p:cNvSpPr txBox="1"/>
          <p:nvPr/>
        </p:nvSpPr>
        <p:spPr>
          <a:xfrm>
            <a:off x="0" y="2268187"/>
            <a:ext cx="9144000" cy="113877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Check our IP addresses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(ifconfig/ipconfig)</a:t>
            </a:r>
          </a:p>
        </p:txBody>
      </p:sp>
      <p:pic>
        <p:nvPicPr>
          <p:cNvPr id="4" name="Picture 3">
            <a:extLst>
              <a:ext uri="{FF2B5EF4-FFF2-40B4-BE49-F238E27FC236}">
                <a16:creationId xmlns:a16="http://schemas.microsoft.com/office/drawing/2014/main" id="{7A3B13FD-0BD0-0C4A-B547-0D7DB748861B}"/>
              </a:ext>
            </a:extLst>
          </p:cNvPr>
          <p:cNvPicPr>
            <a:picLocks noChangeAspect="1"/>
          </p:cNvPicPr>
          <p:nvPr/>
        </p:nvPicPr>
        <p:blipFill>
          <a:blip r:embed="rId2"/>
          <a:stretch>
            <a:fillRect/>
          </a:stretch>
        </p:blipFill>
        <p:spPr>
          <a:xfrm>
            <a:off x="16002" y="4002662"/>
            <a:ext cx="9127998" cy="1757985"/>
          </a:xfrm>
          <a:prstGeom prst="rect">
            <a:avLst/>
          </a:prstGeom>
        </p:spPr>
      </p:pic>
    </p:spTree>
    <p:extLst>
      <p:ext uri="{BB962C8B-B14F-4D97-AF65-F5344CB8AC3E}">
        <p14:creationId xmlns:p14="http://schemas.microsoft.com/office/powerpoint/2010/main" val="7817109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973ED2-3262-9815-0946-C5B411EE6600}"/>
              </a:ext>
            </a:extLst>
          </p:cNvPr>
          <p:cNvSpPr>
            <a:spLocks noGrp="1"/>
          </p:cNvSpPr>
          <p:nvPr>
            <p:ph type="sldNum" sz="quarter" idx="12"/>
          </p:nvPr>
        </p:nvSpPr>
        <p:spPr/>
        <p:txBody>
          <a:bodyPr/>
          <a:lstStyle/>
          <a:p>
            <a:fld id="{12297082-74DA-3F42-B9EE-B09F2F8D7DCB}" type="slidenum">
              <a:rPr lang="en-US" altLang="en-US" smtClean="0"/>
              <a:pPr/>
              <a:t>136</a:t>
            </a:fld>
            <a:endParaRPr lang="en-US" altLang="en-US"/>
          </a:p>
        </p:txBody>
      </p:sp>
      <p:sp>
        <p:nvSpPr>
          <p:cNvPr id="3" name="TextBox 2">
            <a:extLst>
              <a:ext uri="{FF2B5EF4-FFF2-40B4-BE49-F238E27FC236}">
                <a16:creationId xmlns:a16="http://schemas.microsoft.com/office/drawing/2014/main" id="{CAD130D5-0B9A-C93E-E976-CCD850C0210A}"/>
              </a:ext>
            </a:extLst>
          </p:cNvPr>
          <p:cNvSpPr txBox="1"/>
          <p:nvPr/>
        </p:nvSpPr>
        <p:spPr>
          <a:xfrm>
            <a:off x="3754581" y="3059668"/>
            <a:ext cx="2270365" cy="369332"/>
          </a:xfrm>
          <a:prstGeom prst="rect">
            <a:avLst/>
          </a:prstGeom>
          <a:noFill/>
        </p:spPr>
        <p:txBody>
          <a:bodyPr wrap="none" rtlCol="0">
            <a:spAutoFit/>
          </a:bodyPr>
          <a:lstStyle/>
          <a:p>
            <a:r>
              <a:rPr lang="en-US" dirty="0"/>
              <a:t>Unused slides (ignore)</a:t>
            </a:r>
          </a:p>
        </p:txBody>
      </p:sp>
    </p:spTree>
    <p:extLst>
      <p:ext uri="{BB962C8B-B14F-4D97-AF65-F5344CB8AC3E}">
        <p14:creationId xmlns:p14="http://schemas.microsoft.com/office/powerpoint/2010/main" val="161335914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0FE70A-B1C3-B288-696D-37EB94D88AAA}"/>
              </a:ext>
            </a:extLst>
          </p:cNvPr>
          <p:cNvSpPr>
            <a:spLocks noGrp="1"/>
          </p:cNvSpPr>
          <p:nvPr>
            <p:ph type="sldNum" sz="quarter" idx="12"/>
          </p:nvPr>
        </p:nvSpPr>
        <p:spPr/>
        <p:txBody>
          <a:bodyPr/>
          <a:lstStyle/>
          <a:p>
            <a:fld id="{12297082-74DA-3F42-B9EE-B09F2F8D7DCB}" type="slidenum">
              <a:rPr lang="en-US" altLang="en-US" smtClean="0"/>
              <a:pPr/>
              <a:t>137</a:t>
            </a:fld>
            <a:endParaRPr lang="en-US" altLang="en-US"/>
          </a:p>
        </p:txBody>
      </p:sp>
    </p:spTree>
    <p:extLst>
      <p:ext uri="{BB962C8B-B14F-4D97-AF65-F5344CB8AC3E}">
        <p14:creationId xmlns:p14="http://schemas.microsoft.com/office/powerpoint/2010/main" val="345921565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0FE70A-B1C3-B288-696D-37EB94D88AAA}"/>
              </a:ext>
            </a:extLst>
          </p:cNvPr>
          <p:cNvSpPr>
            <a:spLocks noGrp="1"/>
          </p:cNvSpPr>
          <p:nvPr>
            <p:ph type="sldNum" sz="quarter" idx="12"/>
          </p:nvPr>
        </p:nvSpPr>
        <p:spPr/>
        <p:txBody>
          <a:bodyPr/>
          <a:lstStyle/>
          <a:p>
            <a:fld id="{12297082-74DA-3F42-B9EE-B09F2F8D7DCB}" type="slidenum">
              <a:rPr lang="en-US" altLang="en-US" smtClean="0"/>
              <a:pPr/>
              <a:t>138</a:t>
            </a:fld>
            <a:endParaRPr lang="en-US" altLang="en-US"/>
          </a:p>
        </p:txBody>
      </p:sp>
    </p:spTree>
    <p:extLst>
      <p:ext uri="{BB962C8B-B14F-4D97-AF65-F5344CB8AC3E}">
        <p14:creationId xmlns:p14="http://schemas.microsoft.com/office/powerpoint/2010/main" val="404267436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249" name="Title 4">
            <a:extLst>
              <a:ext uri="{FF2B5EF4-FFF2-40B4-BE49-F238E27FC236}">
                <a16:creationId xmlns:a16="http://schemas.microsoft.com/office/drawing/2014/main" id="{E11E5A04-4BD7-F144-AE4F-7B8B6DB92A96}"/>
              </a:ext>
            </a:extLst>
          </p:cNvPr>
          <p:cNvSpPr>
            <a:spLocks noGrp="1"/>
          </p:cNvSpPr>
          <p:nvPr>
            <p:ph type="ctrTitle"/>
          </p:nvPr>
        </p:nvSpPr>
        <p:spPr/>
        <p:txBody>
          <a:bodyPr/>
          <a:lstStyle/>
          <a:p>
            <a:r>
              <a:rPr lang="en-US" altLang="en-US" dirty="0">
                <a:ea typeface="ＭＳ Ｐゴシック" panose="020B0600070205080204" pitchFamily="34" charset="-128"/>
              </a:rPr>
              <a:t>Class-less addressing: CIDR</a:t>
            </a:r>
          </a:p>
        </p:txBody>
      </p:sp>
      <p:sp>
        <p:nvSpPr>
          <p:cNvPr id="53251" name="Slide Number Placeholder 3">
            <a:extLst>
              <a:ext uri="{FF2B5EF4-FFF2-40B4-BE49-F238E27FC236}">
                <a16:creationId xmlns:a16="http://schemas.microsoft.com/office/drawing/2014/main" id="{F8305C48-AE37-4E46-9C9B-0E514A6FB67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D583EE-454A-114A-8086-A9C6C9F8305F}"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extLst>
      <p:ext uri="{BB962C8B-B14F-4D97-AF65-F5344CB8AC3E}">
        <p14:creationId xmlns:p14="http://schemas.microsoft.com/office/powerpoint/2010/main" val="19829131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585BF-648C-8F40-E8D9-CAF6E24834C8}"/>
            </a:ext>
          </a:extLst>
        </p:cNvPr>
        <p:cNvGrpSpPr/>
        <p:nvPr/>
      </p:nvGrpSpPr>
      <p:grpSpPr>
        <a:xfrm>
          <a:off x="0" y="0"/>
          <a:ext cx="0" cy="0"/>
          <a:chOff x="0" y="0"/>
          <a:chExt cx="0" cy="0"/>
        </a:xfrm>
      </p:grpSpPr>
      <p:sp>
        <p:nvSpPr>
          <p:cNvPr id="4" name="Freeform 3">
            <a:extLst>
              <a:ext uri="{FF2B5EF4-FFF2-40B4-BE49-F238E27FC236}">
                <a16:creationId xmlns:a16="http://schemas.microsoft.com/office/drawing/2014/main" id="{AFA3487C-11B0-2406-D89B-CA0EAA1B0DD4}"/>
              </a:ext>
            </a:extLst>
          </p:cNvPr>
          <p:cNvSpPr/>
          <p:nvPr/>
        </p:nvSpPr>
        <p:spPr>
          <a:xfrm>
            <a:off x="152399" y="2291443"/>
            <a:ext cx="1959429" cy="2275114"/>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chemeClr val="accent1">
              <a:alpha val="23000"/>
            </a:schemeClr>
          </a:solidFill>
          <a:ln w="412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ounded Rectangle 4">
            <a:extLst>
              <a:ext uri="{FF2B5EF4-FFF2-40B4-BE49-F238E27FC236}">
                <a16:creationId xmlns:a16="http://schemas.microsoft.com/office/drawing/2014/main" id="{76C05337-C906-392B-47FB-D628865F82CB}"/>
              </a:ext>
            </a:extLst>
          </p:cNvPr>
          <p:cNvSpPr/>
          <p:nvPr/>
        </p:nvSpPr>
        <p:spPr>
          <a:xfrm>
            <a:off x="178708" y="2302329"/>
            <a:ext cx="1905000" cy="495300"/>
          </a:xfrm>
          <a:prstGeom prst="roundRect">
            <a:avLst>
              <a:gd name="adj" fmla="val 10257"/>
            </a:avLst>
          </a:prstGeom>
          <a:blipFill>
            <a:blip r:embed="rId2"/>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E02016DB-A017-3B5C-B459-D098E5F818D3}"/>
              </a:ext>
            </a:extLst>
          </p:cNvPr>
          <p:cNvSpPr/>
          <p:nvPr/>
        </p:nvSpPr>
        <p:spPr>
          <a:xfrm>
            <a:off x="199141" y="4261758"/>
            <a:ext cx="1866224" cy="264267"/>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rgbClr val="FF7E79"/>
          </a:solidFill>
          <a:ln w="412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Freeform 1">
            <a:extLst>
              <a:ext uri="{FF2B5EF4-FFF2-40B4-BE49-F238E27FC236}">
                <a16:creationId xmlns:a16="http://schemas.microsoft.com/office/drawing/2014/main" id="{050C7AE8-ABFF-8535-AEE2-EDAAE45A0EBB}"/>
              </a:ext>
            </a:extLst>
          </p:cNvPr>
          <p:cNvSpPr/>
          <p:nvPr/>
        </p:nvSpPr>
        <p:spPr>
          <a:xfrm>
            <a:off x="2786603" y="3254829"/>
            <a:ext cx="1959429" cy="1322614"/>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chemeClr val="accent1">
              <a:alpha val="23000"/>
            </a:schemeClr>
          </a:solidFill>
          <a:ln w="412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Rounded Rectangle 7">
            <a:extLst>
              <a:ext uri="{FF2B5EF4-FFF2-40B4-BE49-F238E27FC236}">
                <a16:creationId xmlns:a16="http://schemas.microsoft.com/office/drawing/2014/main" id="{CAA94E80-9C26-241D-9FF7-DEBD754D046C}"/>
              </a:ext>
            </a:extLst>
          </p:cNvPr>
          <p:cNvSpPr/>
          <p:nvPr/>
        </p:nvSpPr>
        <p:spPr>
          <a:xfrm>
            <a:off x="2813817" y="3276601"/>
            <a:ext cx="1905000" cy="495300"/>
          </a:xfrm>
          <a:prstGeom prst="roundRect">
            <a:avLst>
              <a:gd name="adj" fmla="val 10257"/>
            </a:avLst>
          </a:prstGeom>
          <a:blipFill>
            <a:blip r:embed="rId2"/>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4DD1E89B-58C9-1E16-2D7A-E683FEAB8A3B}"/>
              </a:ext>
            </a:extLst>
          </p:cNvPr>
          <p:cNvSpPr/>
          <p:nvPr/>
        </p:nvSpPr>
        <p:spPr>
          <a:xfrm>
            <a:off x="2835341" y="3793673"/>
            <a:ext cx="1866224" cy="751112"/>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rgbClr val="FF7E79"/>
          </a:solidFill>
          <a:ln w="412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D8A8FC19-7423-38C9-9121-71757D79777B}"/>
              </a:ext>
            </a:extLst>
          </p:cNvPr>
          <p:cNvSpPr/>
          <p:nvPr/>
        </p:nvSpPr>
        <p:spPr>
          <a:xfrm>
            <a:off x="4865772" y="3263284"/>
            <a:ext cx="1959429" cy="1322614"/>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chemeClr val="accent1">
              <a:alpha val="23000"/>
            </a:schemeClr>
          </a:solidFill>
          <a:ln w="412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Rounded Rectangle 10">
            <a:extLst>
              <a:ext uri="{FF2B5EF4-FFF2-40B4-BE49-F238E27FC236}">
                <a16:creationId xmlns:a16="http://schemas.microsoft.com/office/drawing/2014/main" id="{6348B827-FB23-107D-0014-8C308A805A98}"/>
              </a:ext>
            </a:extLst>
          </p:cNvPr>
          <p:cNvSpPr/>
          <p:nvPr/>
        </p:nvSpPr>
        <p:spPr>
          <a:xfrm>
            <a:off x="4892986" y="3285056"/>
            <a:ext cx="1905000" cy="495300"/>
          </a:xfrm>
          <a:prstGeom prst="roundRect">
            <a:avLst>
              <a:gd name="adj" fmla="val 10257"/>
            </a:avLst>
          </a:prstGeom>
          <a:blipFill>
            <a:blip r:embed="rId2"/>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EF2E956B-E39F-79C2-49F0-FA02E7730C9F}"/>
              </a:ext>
            </a:extLst>
          </p:cNvPr>
          <p:cNvSpPr/>
          <p:nvPr/>
        </p:nvSpPr>
        <p:spPr>
          <a:xfrm>
            <a:off x="6944941" y="3271739"/>
            <a:ext cx="1959429" cy="1322614"/>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chemeClr val="accent1">
              <a:alpha val="23000"/>
            </a:schemeClr>
          </a:solidFill>
          <a:ln w="412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Rounded Rectangle 12">
            <a:extLst>
              <a:ext uri="{FF2B5EF4-FFF2-40B4-BE49-F238E27FC236}">
                <a16:creationId xmlns:a16="http://schemas.microsoft.com/office/drawing/2014/main" id="{26535497-44E3-8C3F-611E-FC1C2E09F268}"/>
              </a:ext>
            </a:extLst>
          </p:cNvPr>
          <p:cNvSpPr/>
          <p:nvPr/>
        </p:nvSpPr>
        <p:spPr>
          <a:xfrm>
            <a:off x="6972155" y="3293511"/>
            <a:ext cx="1905000" cy="495300"/>
          </a:xfrm>
          <a:prstGeom prst="roundRect">
            <a:avLst>
              <a:gd name="adj" fmla="val 10257"/>
            </a:avLst>
          </a:prstGeom>
          <a:blipFill>
            <a:blip r:embed="rId2"/>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D9778FB9-8DF5-49E5-ACBE-ED5D469262FF}"/>
              </a:ext>
            </a:extLst>
          </p:cNvPr>
          <p:cNvSpPr/>
          <p:nvPr/>
        </p:nvSpPr>
        <p:spPr>
          <a:xfrm>
            <a:off x="1099457" y="1194182"/>
            <a:ext cx="2286000" cy="1636104"/>
          </a:xfrm>
          <a:custGeom>
            <a:avLst/>
            <a:gdLst>
              <a:gd name="connsiteX0" fmla="*/ 0 w 2286000"/>
              <a:gd name="connsiteY0" fmla="*/ 982961 h 1636104"/>
              <a:gd name="connsiteX1" fmla="*/ 1143000 w 2286000"/>
              <a:gd name="connsiteY1" fmla="*/ 14132 h 1636104"/>
              <a:gd name="connsiteX2" fmla="*/ 2286000 w 2286000"/>
              <a:gd name="connsiteY2" fmla="*/ 1636104 h 1636104"/>
            </a:gdLst>
            <a:ahLst/>
            <a:cxnLst>
              <a:cxn ang="0">
                <a:pos x="connsiteX0" y="connsiteY0"/>
              </a:cxn>
              <a:cxn ang="0">
                <a:pos x="connsiteX1" y="connsiteY1"/>
              </a:cxn>
              <a:cxn ang="0">
                <a:pos x="connsiteX2" y="connsiteY2"/>
              </a:cxn>
            </a:cxnLst>
            <a:rect l="l" t="t" r="r" b="b"/>
            <a:pathLst>
              <a:path w="2286000" h="1636104">
                <a:moveTo>
                  <a:pt x="0" y="982961"/>
                </a:moveTo>
                <a:cubicBezTo>
                  <a:pt x="381000" y="444118"/>
                  <a:pt x="762000" y="-94725"/>
                  <a:pt x="1143000" y="14132"/>
                </a:cubicBezTo>
                <a:cubicBezTo>
                  <a:pt x="1524000" y="122989"/>
                  <a:pt x="1905000" y="879546"/>
                  <a:pt x="2286000" y="1636104"/>
                </a:cubicBezTo>
              </a:path>
            </a:pathLst>
          </a:custGeom>
          <a:noFill/>
          <a:ln w="31750">
            <a:solidFill>
              <a:srgbClr val="FF0000"/>
            </a:solidFill>
            <a:tailEnd type="arrow"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DA18C0A4-F00C-5EBA-291A-B71E89CEF51D}"/>
              </a:ext>
            </a:extLst>
          </p:cNvPr>
          <p:cNvCxnSpPr/>
          <p:nvPr/>
        </p:nvCxnSpPr>
        <p:spPr>
          <a:xfrm>
            <a:off x="221612" y="3526974"/>
            <a:ext cx="1755735"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054B279-F177-EA94-6BE6-7C9A20629E83}"/>
              </a:ext>
            </a:extLst>
          </p:cNvPr>
          <p:cNvSpPr txBox="1"/>
          <p:nvPr/>
        </p:nvSpPr>
        <p:spPr>
          <a:xfrm>
            <a:off x="150588" y="2776644"/>
            <a:ext cx="1413785" cy="369332"/>
          </a:xfrm>
          <a:prstGeom prst="rect">
            <a:avLst/>
          </a:prstGeom>
          <a:noFill/>
        </p:spPr>
        <p:txBody>
          <a:bodyPr wrap="none" rtlCol="0">
            <a:spAutoFit/>
          </a:bodyPr>
          <a:lstStyle/>
          <a:p>
            <a:r>
              <a:rPr lang="en-US" dirty="0"/>
              <a:t>Data index: 0</a:t>
            </a:r>
          </a:p>
        </p:txBody>
      </p:sp>
      <p:sp>
        <p:nvSpPr>
          <p:cNvPr id="17" name="TextBox 16">
            <a:extLst>
              <a:ext uri="{FF2B5EF4-FFF2-40B4-BE49-F238E27FC236}">
                <a16:creationId xmlns:a16="http://schemas.microsoft.com/office/drawing/2014/main" id="{7C569325-15F1-1821-8073-C7BBC7844D36}"/>
              </a:ext>
            </a:extLst>
          </p:cNvPr>
          <p:cNvSpPr txBox="1"/>
          <p:nvPr/>
        </p:nvSpPr>
        <p:spPr>
          <a:xfrm>
            <a:off x="2786602" y="3731470"/>
            <a:ext cx="1413785" cy="369332"/>
          </a:xfrm>
          <a:prstGeom prst="rect">
            <a:avLst/>
          </a:prstGeom>
          <a:noFill/>
        </p:spPr>
        <p:txBody>
          <a:bodyPr wrap="none" rtlCol="0">
            <a:spAutoFit/>
          </a:bodyPr>
          <a:lstStyle/>
          <a:p>
            <a:r>
              <a:rPr lang="en-US" dirty="0"/>
              <a:t>Data index: 0</a:t>
            </a:r>
          </a:p>
        </p:txBody>
      </p:sp>
      <p:cxnSp>
        <p:nvCxnSpPr>
          <p:cNvPr id="7" name="Straight Connector 6">
            <a:extLst>
              <a:ext uri="{FF2B5EF4-FFF2-40B4-BE49-F238E27FC236}">
                <a16:creationId xmlns:a16="http://schemas.microsoft.com/office/drawing/2014/main" id="{4E30CC73-B423-5F8C-661A-0DC97B27BB84}"/>
              </a:ext>
            </a:extLst>
          </p:cNvPr>
          <p:cNvCxnSpPr/>
          <p:nvPr/>
        </p:nvCxnSpPr>
        <p:spPr>
          <a:xfrm>
            <a:off x="221612" y="4239989"/>
            <a:ext cx="1755735"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Freeform 13">
            <a:extLst>
              <a:ext uri="{FF2B5EF4-FFF2-40B4-BE49-F238E27FC236}">
                <a16:creationId xmlns:a16="http://schemas.microsoft.com/office/drawing/2014/main" id="{009354C8-82DE-1D42-3A40-A2FA052AB4CB}"/>
              </a:ext>
            </a:extLst>
          </p:cNvPr>
          <p:cNvSpPr/>
          <p:nvPr/>
        </p:nvSpPr>
        <p:spPr>
          <a:xfrm>
            <a:off x="4923901" y="3793673"/>
            <a:ext cx="1866224" cy="751112"/>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rgbClr val="FF7E79"/>
          </a:solidFill>
          <a:ln w="412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TextBox 18">
            <a:extLst>
              <a:ext uri="{FF2B5EF4-FFF2-40B4-BE49-F238E27FC236}">
                <a16:creationId xmlns:a16="http://schemas.microsoft.com/office/drawing/2014/main" id="{FA415DE7-BE39-A5D0-D440-E2002E313D6A}"/>
              </a:ext>
            </a:extLst>
          </p:cNvPr>
          <p:cNvSpPr txBox="1"/>
          <p:nvPr/>
        </p:nvSpPr>
        <p:spPr>
          <a:xfrm>
            <a:off x="4875162" y="3731470"/>
            <a:ext cx="1530804" cy="369332"/>
          </a:xfrm>
          <a:prstGeom prst="rect">
            <a:avLst/>
          </a:prstGeom>
          <a:noFill/>
        </p:spPr>
        <p:txBody>
          <a:bodyPr wrap="none" rtlCol="0">
            <a:spAutoFit/>
          </a:bodyPr>
          <a:lstStyle/>
          <a:p>
            <a:r>
              <a:rPr lang="en-US" dirty="0"/>
              <a:t>Data index: 13</a:t>
            </a:r>
          </a:p>
        </p:txBody>
      </p:sp>
      <p:sp>
        <p:nvSpPr>
          <p:cNvPr id="20" name="TextBox 19">
            <a:extLst>
              <a:ext uri="{FF2B5EF4-FFF2-40B4-BE49-F238E27FC236}">
                <a16:creationId xmlns:a16="http://schemas.microsoft.com/office/drawing/2014/main" id="{7AE2DFE7-34C7-9EE3-E302-D08391DDB570}"/>
              </a:ext>
            </a:extLst>
          </p:cNvPr>
          <p:cNvSpPr txBox="1"/>
          <p:nvPr/>
        </p:nvSpPr>
        <p:spPr>
          <a:xfrm>
            <a:off x="117323" y="3484216"/>
            <a:ext cx="1530804" cy="369332"/>
          </a:xfrm>
          <a:prstGeom prst="rect">
            <a:avLst/>
          </a:prstGeom>
          <a:noFill/>
        </p:spPr>
        <p:txBody>
          <a:bodyPr wrap="none" rtlCol="0">
            <a:spAutoFit/>
          </a:bodyPr>
          <a:lstStyle/>
          <a:p>
            <a:r>
              <a:rPr lang="en-US" dirty="0"/>
              <a:t>Data index: 13</a:t>
            </a:r>
          </a:p>
        </p:txBody>
      </p:sp>
      <p:sp>
        <p:nvSpPr>
          <p:cNvPr id="21" name="Rectangle 2">
            <a:extLst>
              <a:ext uri="{FF2B5EF4-FFF2-40B4-BE49-F238E27FC236}">
                <a16:creationId xmlns:a16="http://schemas.microsoft.com/office/drawing/2014/main" id="{B5C4B26E-56E0-F3F6-2222-B4EA145B0FBA}"/>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t>Analogy:</a:t>
            </a:r>
            <a:endParaRPr lang="en-AU" altLang="en-US" sz="3600" u="sng" dirty="0"/>
          </a:p>
        </p:txBody>
      </p:sp>
    </p:spTree>
    <p:extLst>
      <p:ext uri="{BB962C8B-B14F-4D97-AF65-F5344CB8AC3E}">
        <p14:creationId xmlns:p14="http://schemas.microsoft.com/office/powerpoint/2010/main" val="240104462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6017" name="Picture 13"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338" y="859873"/>
            <a:ext cx="5027612"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Rectangle 2"/>
          <p:cNvSpPr>
            <a:spLocks noGrp="1" noChangeArrowheads="1"/>
          </p:cNvSpPr>
          <p:nvPr>
            <p:ph type="title"/>
          </p:nvPr>
        </p:nvSpPr>
        <p:spPr>
          <a:xfrm>
            <a:off x="500063" y="195263"/>
            <a:ext cx="7772400" cy="850900"/>
          </a:xfrm>
        </p:spPr>
        <p:txBody>
          <a:bodyPr/>
          <a:lstStyle/>
          <a:p>
            <a:pPr>
              <a:defRPr/>
            </a:pPr>
            <a:r>
              <a:rPr lang="en-US">
                <a:cs typeface="+mj-cs"/>
              </a:rPr>
              <a:t>IP addressing: CIDR</a:t>
            </a:r>
          </a:p>
        </p:txBody>
      </p:sp>
      <p:sp>
        <p:nvSpPr>
          <p:cNvPr id="43014" name="Rectangle 3"/>
          <p:cNvSpPr>
            <a:spLocks noGrp="1" noChangeArrowheads="1"/>
          </p:cNvSpPr>
          <p:nvPr>
            <p:ph type="body" idx="1"/>
          </p:nvPr>
        </p:nvSpPr>
        <p:spPr>
          <a:xfrm>
            <a:off x="565150" y="1528763"/>
            <a:ext cx="8107363" cy="3171825"/>
          </a:xfrm>
        </p:spPr>
        <p:txBody>
          <a:bodyPr/>
          <a:lstStyle/>
          <a:p>
            <a:pPr>
              <a:buFont typeface="Wingdings" charset="0"/>
              <a:buNone/>
              <a:defRPr/>
            </a:pPr>
            <a:r>
              <a:rPr lang="en-US" sz="3200" dirty="0">
                <a:solidFill>
                  <a:srgbClr val="CC0000"/>
                </a:solidFill>
                <a:cs typeface="+mn-cs"/>
              </a:rPr>
              <a:t>CIDR:</a:t>
            </a:r>
            <a:r>
              <a:rPr lang="en-US" sz="3200" dirty="0">
                <a:cs typeface="+mn-cs"/>
              </a:rPr>
              <a:t> </a:t>
            </a:r>
            <a:r>
              <a:rPr lang="en-US" sz="3200" dirty="0">
                <a:solidFill>
                  <a:srgbClr val="CC0000"/>
                </a:solidFill>
                <a:cs typeface="+mn-cs"/>
              </a:rPr>
              <a:t>C</a:t>
            </a:r>
            <a:r>
              <a:rPr lang="en-US" sz="3200" dirty="0">
                <a:cs typeface="+mn-cs"/>
              </a:rPr>
              <a:t>lassless </a:t>
            </a:r>
            <a:r>
              <a:rPr lang="en-US" sz="3200" dirty="0" err="1">
                <a:solidFill>
                  <a:srgbClr val="CC0000"/>
                </a:solidFill>
                <a:cs typeface="+mn-cs"/>
              </a:rPr>
              <a:t>I</a:t>
            </a:r>
            <a:r>
              <a:rPr lang="en-US" sz="3200" dirty="0" err="1">
                <a:cs typeface="+mn-cs"/>
              </a:rPr>
              <a:t>nter</a:t>
            </a:r>
            <a:r>
              <a:rPr lang="en-US" sz="3200" dirty="0" err="1">
                <a:solidFill>
                  <a:srgbClr val="CC0000"/>
                </a:solidFill>
                <a:cs typeface="+mn-cs"/>
              </a:rPr>
              <a:t>D</a:t>
            </a:r>
            <a:r>
              <a:rPr lang="en-US" sz="3200" dirty="0" err="1">
                <a:cs typeface="+mn-cs"/>
              </a:rPr>
              <a:t>omain</a:t>
            </a:r>
            <a:r>
              <a:rPr lang="en-US" sz="3200" dirty="0">
                <a:cs typeface="+mn-cs"/>
              </a:rPr>
              <a:t> </a:t>
            </a:r>
            <a:r>
              <a:rPr lang="en-US" sz="3200" dirty="0">
                <a:solidFill>
                  <a:srgbClr val="CC0000"/>
                </a:solidFill>
                <a:cs typeface="+mn-cs"/>
              </a:rPr>
              <a:t>R</a:t>
            </a:r>
            <a:r>
              <a:rPr lang="en-US" sz="3200" dirty="0">
                <a:cs typeface="+mn-cs"/>
              </a:rPr>
              <a:t>outing</a:t>
            </a:r>
          </a:p>
          <a:p>
            <a:pPr lvl="1">
              <a:buFont typeface="Arial"/>
              <a:buChar char="•"/>
              <a:defRPr/>
            </a:pPr>
            <a:r>
              <a:rPr lang="en-US" sz="2800" dirty="0"/>
              <a:t>subnet portion of address of arbitrary length</a:t>
            </a:r>
          </a:p>
          <a:p>
            <a:pPr lvl="1">
              <a:buFont typeface="Arial"/>
              <a:buChar char="•"/>
              <a:defRPr/>
            </a:pPr>
            <a:r>
              <a:rPr lang="en-US" sz="2800" dirty="0"/>
              <a:t>address format: </a:t>
            </a:r>
            <a:r>
              <a:rPr lang="en-US" sz="2800" dirty="0" err="1">
                <a:solidFill>
                  <a:srgbClr val="CC0000"/>
                </a:solidFill>
              </a:rPr>
              <a:t>a.b.c.d</a:t>
            </a:r>
            <a:r>
              <a:rPr lang="en-US" sz="2800" dirty="0">
                <a:solidFill>
                  <a:srgbClr val="CC0000"/>
                </a:solidFill>
              </a:rPr>
              <a:t>/x</a:t>
            </a:r>
            <a:r>
              <a:rPr lang="en-US" sz="2800" dirty="0"/>
              <a:t>, where x is # bits in subnet portion of address</a:t>
            </a:r>
          </a:p>
        </p:txBody>
      </p:sp>
      <p:sp>
        <p:nvSpPr>
          <p:cNvPr id="86020" name="Text Box 5"/>
          <p:cNvSpPr txBox="1">
            <a:spLocks noChangeArrowheads="1"/>
          </p:cNvSpPr>
          <p:nvPr/>
        </p:nvSpPr>
        <p:spPr bwMode="auto">
          <a:xfrm>
            <a:off x="1323975" y="4459288"/>
            <a:ext cx="6124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000099"/>
                </a:solidFill>
                <a:effectLst/>
                <a:uLnTx/>
                <a:uFillTx/>
                <a:latin typeface="Arial" charset="0"/>
                <a:ea typeface="ＭＳ Ｐゴシック" charset="-128"/>
                <a:cs typeface="+mn-cs"/>
              </a:rPr>
              <a:t>11001000  00010111  0001000</a:t>
            </a:r>
            <a:r>
              <a:rPr kumimoji="0" lang="en-US" altLang="en-US" sz="2400" b="0" i="0" u="none" strike="noStrike" kern="1200" cap="none" spc="0" normalizeH="0" baseline="0" noProof="0" dirty="0">
                <a:ln>
                  <a:noFill/>
                </a:ln>
                <a:solidFill>
                  <a:prstClr val="black"/>
                </a:solidFill>
                <a:effectLst/>
                <a:uLnTx/>
                <a:uFillTx/>
                <a:latin typeface="Arial" charset="0"/>
                <a:ea typeface="ＭＳ Ｐゴシック" charset="-128"/>
                <a:cs typeface="+mn-cs"/>
              </a:rPr>
              <a:t>0  00000000</a:t>
            </a:r>
            <a:endParaRPr kumimoji="0" lang="en-US" altLang="en-US" sz="2400" b="0" i="0" u="none" strike="noStrike" kern="1200" cap="none" spc="0" normalizeH="0" baseline="0" noProof="0" dirty="0">
              <a:ln>
                <a:noFill/>
              </a:ln>
              <a:solidFill>
                <a:prstClr val="black"/>
              </a:solidFill>
              <a:effectLst/>
              <a:uLnTx/>
              <a:uFillTx/>
              <a:latin typeface="Times New Roman" charset="0"/>
              <a:ea typeface="ＭＳ Ｐゴシック" charset="-128"/>
              <a:cs typeface="+mn-cs"/>
            </a:endParaRPr>
          </a:p>
        </p:txBody>
      </p:sp>
      <p:sp>
        <p:nvSpPr>
          <p:cNvPr id="86021" name="Text Box 6"/>
          <p:cNvSpPr txBox="1">
            <a:spLocks noChangeArrowheads="1"/>
          </p:cNvSpPr>
          <p:nvPr/>
        </p:nvSpPr>
        <p:spPr bwMode="auto">
          <a:xfrm>
            <a:off x="2986088" y="3914775"/>
            <a:ext cx="869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000099"/>
                </a:solidFill>
                <a:effectLst/>
                <a:uLnTx/>
                <a:uFillTx/>
                <a:latin typeface="Arial" charset="0"/>
                <a:ea typeface="ＭＳ Ｐゴシック" charset="-128"/>
                <a:cs typeface="+mn-cs"/>
              </a:rPr>
              <a:t>subnet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000099"/>
                </a:solidFill>
                <a:effectLst/>
                <a:uLnTx/>
                <a:uFillTx/>
                <a:latin typeface="Arial" charset="0"/>
                <a:ea typeface="ＭＳ Ｐゴシック" charset="-128"/>
                <a:cs typeface="+mn-cs"/>
              </a:rPr>
              <a:t>part</a:t>
            </a:r>
          </a:p>
        </p:txBody>
      </p:sp>
      <p:sp>
        <p:nvSpPr>
          <p:cNvPr id="86022" name="Text Box 7"/>
          <p:cNvSpPr txBox="1">
            <a:spLocks noChangeArrowheads="1"/>
          </p:cNvSpPr>
          <p:nvPr/>
        </p:nvSpPr>
        <p:spPr bwMode="auto">
          <a:xfrm>
            <a:off x="6265863" y="3878263"/>
            <a:ext cx="615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host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part</a:t>
            </a:r>
          </a:p>
        </p:txBody>
      </p:sp>
      <p:sp>
        <p:nvSpPr>
          <p:cNvPr id="86023" name="Line 8"/>
          <p:cNvSpPr>
            <a:spLocks noChangeShapeType="1"/>
          </p:cNvSpPr>
          <p:nvPr/>
        </p:nvSpPr>
        <p:spPr bwMode="auto">
          <a:xfrm>
            <a:off x="3992563" y="4224338"/>
            <a:ext cx="1620837" cy="0"/>
          </a:xfrm>
          <a:prstGeom prst="line">
            <a:avLst/>
          </a:prstGeom>
          <a:noFill/>
          <a:ln w="28575">
            <a:solidFill>
              <a:srgbClr val="000099"/>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024" name="Line 11"/>
          <p:cNvSpPr>
            <a:spLocks noChangeShapeType="1"/>
          </p:cNvSpPr>
          <p:nvPr/>
        </p:nvSpPr>
        <p:spPr bwMode="auto">
          <a:xfrm flipV="1">
            <a:off x="6783388" y="4213225"/>
            <a:ext cx="595312"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025" name="Text Box 12"/>
          <p:cNvSpPr txBox="1">
            <a:spLocks noChangeArrowheads="1"/>
          </p:cNvSpPr>
          <p:nvPr/>
        </p:nvSpPr>
        <p:spPr bwMode="auto">
          <a:xfrm>
            <a:off x="3260725" y="5045075"/>
            <a:ext cx="300595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Arial" charset="0"/>
                <a:ea typeface="ＭＳ Ｐゴシック" charset="-128"/>
                <a:cs typeface="+mn-cs"/>
              </a:rPr>
              <a:t>200.23.16.0/23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200.23.16.0–200.23.17.255</a:t>
            </a:r>
          </a:p>
        </p:txBody>
      </p:sp>
      <p:sp>
        <p:nvSpPr>
          <p:cNvPr id="86026" name="Line 14"/>
          <p:cNvSpPr>
            <a:spLocks noChangeShapeType="1"/>
          </p:cNvSpPr>
          <p:nvPr/>
        </p:nvSpPr>
        <p:spPr bwMode="auto">
          <a:xfrm flipH="1">
            <a:off x="1393825" y="4214813"/>
            <a:ext cx="1438275" cy="0"/>
          </a:xfrm>
          <a:prstGeom prst="line">
            <a:avLst/>
          </a:prstGeom>
          <a:noFill/>
          <a:ln w="28575">
            <a:solidFill>
              <a:srgbClr val="000099"/>
            </a:solidFill>
            <a:round/>
            <a:headEnd/>
            <a:tailEnd type="triangle" w="med" len="me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027" name="Line 15"/>
          <p:cNvSpPr>
            <a:spLocks noChangeShapeType="1"/>
          </p:cNvSpPr>
          <p:nvPr/>
        </p:nvSpPr>
        <p:spPr bwMode="auto">
          <a:xfrm flipH="1">
            <a:off x="5653088" y="4225925"/>
            <a:ext cx="6477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36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014">
                                            <p:txEl>
                                              <p:pRg st="1" end="1"/>
                                            </p:txEl>
                                          </p:spTgt>
                                        </p:tgtEl>
                                        <p:attrNameLst>
                                          <p:attrName>style.visibility</p:attrName>
                                        </p:attrNameLst>
                                      </p:cBhvr>
                                      <p:to>
                                        <p:strVal val="visible"/>
                                      </p:to>
                                    </p:set>
                                    <p:animEffect transition="in" filter="fade">
                                      <p:cBhvr>
                                        <p:cTn id="7" dur="500"/>
                                        <p:tgtEl>
                                          <p:spTgt spid="430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014">
                                            <p:txEl>
                                              <p:pRg st="2" end="2"/>
                                            </p:txEl>
                                          </p:spTgt>
                                        </p:tgtEl>
                                        <p:attrNameLst>
                                          <p:attrName>style.visibility</p:attrName>
                                        </p:attrNameLst>
                                      </p:cBhvr>
                                      <p:to>
                                        <p:strVal val="visible"/>
                                      </p:to>
                                    </p:set>
                                    <p:animEffect transition="in" filter="fade">
                                      <p:cBhvr>
                                        <p:cTn id="12" dur="500"/>
                                        <p:tgtEl>
                                          <p:spTgt spid="430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6025">
                                            <p:txEl>
                                              <p:pRg st="0" end="0"/>
                                            </p:txEl>
                                          </p:spTgt>
                                        </p:tgtEl>
                                        <p:attrNameLst>
                                          <p:attrName>style.visibility</p:attrName>
                                        </p:attrNameLst>
                                      </p:cBhvr>
                                      <p:to>
                                        <p:strVal val="visible"/>
                                      </p:to>
                                    </p:set>
                                    <p:animEffect transition="in" filter="fade">
                                      <p:cBhvr>
                                        <p:cTn id="17" dur="500"/>
                                        <p:tgtEl>
                                          <p:spTgt spid="86025">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86025">
                                            <p:txEl>
                                              <p:pRg st="1" end="1"/>
                                            </p:txEl>
                                          </p:spTgt>
                                        </p:tgtEl>
                                        <p:attrNameLst>
                                          <p:attrName>style.visibility</p:attrName>
                                        </p:attrNameLst>
                                      </p:cBhvr>
                                      <p:to>
                                        <p:strVal val="visible"/>
                                      </p:to>
                                    </p:set>
                                    <p:animEffect transition="in" filter="fade">
                                      <p:cBhvr>
                                        <p:cTn id="20" dur="500"/>
                                        <p:tgtEl>
                                          <p:spTgt spid="8602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6020"/>
                                        </p:tgtEl>
                                        <p:attrNameLst>
                                          <p:attrName>style.visibility</p:attrName>
                                        </p:attrNameLst>
                                      </p:cBhvr>
                                      <p:to>
                                        <p:strVal val="visible"/>
                                      </p:to>
                                    </p:set>
                                    <p:animEffect transition="in" filter="fade">
                                      <p:cBhvr>
                                        <p:cTn id="25" dur="500"/>
                                        <p:tgtEl>
                                          <p:spTgt spid="8602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6021"/>
                                        </p:tgtEl>
                                        <p:attrNameLst>
                                          <p:attrName>style.visibility</p:attrName>
                                        </p:attrNameLst>
                                      </p:cBhvr>
                                      <p:to>
                                        <p:strVal val="visible"/>
                                      </p:to>
                                    </p:set>
                                    <p:animEffect transition="in" filter="fade">
                                      <p:cBhvr>
                                        <p:cTn id="28" dur="500"/>
                                        <p:tgtEl>
                                          <p:spTgt spid="8602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6022"/>
                                        </p:tgtEl>
                                        <p:attrNameLst>
                                          <p:attrName>style.visibility</p:attrName>
                                        </p:attrNameLst>
                                      </p:cBhvr>
                                      <p:to>
                                        <p:strVal val="visible"/>
                                      </p:to>
                                    </p:set>
                                    <p:animEffect transition="in" filter="fade">
                                      <p:cBhvr>
                                        <p:cTn id="31" dur="500"/>
                                        <p:tgtEl>
                                          <p:spTgt spid="8602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6023"/>
                                        </p:tgtEl>
                                        <p:attrNameLst>
                                          <p:attrName>style.visibility</p:attrName>
                                        </p:attrNameLst>
                                      </p:cBhvr>
                                      <p:to>
                                        <p:strVal val="visible"/>
                                      </p:to>
                                    </p:set>
                                    <p:animEffect transition="in" filter="fade">
                                      <p:cBhvr>
                                        <p:cTn id="34" dur="500"/>
                                        <p:tgtEl>
                                          <p:spTgt spid="8602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6024"/>
                                        </p:tgtEl>
                                        <p:attrNameLst>
                                          <p:attrName>style.visibility</p:attrName>
                                        </p:attrNameLst>
                                      </p:cBhvr>
                                      <p:to>
                                        <p:strVal val="visible"/>
                                      </p:to>
                                    </p:set>
                                    <p:animEffect transition="in" filter="fade">
                                      <p:cBhvr>
                                        <p:cTn id="37" dur="500"/>
                                        <p:tgtEl>
                                          <p:spTgt spid="8602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6026"/>
                                        </p:tgtEl>
                                        <p:attrNameLst>
                                          <p:attrName>style.visibility</p:attrName>
                                        </p:attrNameLst>
                                      </p:cBhvr>
                                      <p:to>
                                        <p:strVal val="visible"/>
                                      </p:to>
                                    </p:set>
                                    <p:animEffect transition="in" filter="fade">
                                      <p:cBhvr>
                                        <p:cTn id="40" dur="500"/>
                                        <p:tgtEl>
                                          <p:spTgt spid="8602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6027"/>
                                        </p:tgtEl>
                                        <p:attrNameLst>
                                          <p:attrName>style.visibility</p:attrName>
                                        </p:attrNameLst>
                                      </p:cBhvr>
                                      <p:to>
                                        <p:strVal val="visible"/>
                                      </p:to>
                                    </p:set>
                                    <p:animEffect transition="in" filter="fade">
                                      <p:cBhvr>
                                        <p:cTn id="43" dur="500"/>
                                        <p:tgtEl>
                                          <p:spTgt spid="86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0" grpId="0"/>
      <p:bldP spid="86021" grpId="0"/>
      <p:bldP spid="86022" grpId="0"/>
      <p:bldP spid="86023" grpId="0" animBg="1"/>
      <p:bldP spid="86024" grpId="0" animBg="1"/>
      <p:bldP spid="86026" grpId="0" animBg="1"/>
      <p:bldP spid="86027" grpId="0" animBg="1"/>
    </p:bldLst>
  </p:timing>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FF07A611-D46B-C74C-9D96-34C15FAFFD57}"/>
              </a:ext>
            </a:extLst>
          </p:cNvPr>
          <p:cNvSpPr>
            <a:spLocks noGrp="1" noChangeArrowheads="1"/>
          </p:cNvSpPr>
          <p:nvPr>
            <p:ph type="title"/>
          </p:nvPr>
        </p:nvSpPr>
        <p:spPr/>
        <p:txBody>
          <a:bodyPr/>
          <a:lstStyle/>
          <a:p>
            <a:r>
              <a:rPr lang="en-US" altLang="en-US" sz="4000">
                <a:ea typeface="ＭＳ Ｐゴシック" panose="020B0600070205080204" pitchFamily="34" charset="-128"/>
              </a:rPr>
              <a:t>Classless Inter-Domain Routing (CIDR)</a:t>
            </a:r>
          </a:p>
        </p:txBody>
      </p:sp>
      <p:sp>
        <p:nvSpPr>
          <p:cNvPr id="56322" name="Slide Number Placeholder 3">
            <a:extLst>
              <a:ext uri="{FF2B5EF4-FFF2-40B4-BE49-F238E27FC236}">
                <a16:creationId xmlns:a16="http://schemas.microsoft.com/office/drawing/2014/main" id="{0B5A695D-44BA-9243-8978-AD4483BA67B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99ACCB-6ED3-504A-BC39-50752D03D44E}"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56323" name="Rectangle 3">
            <a:extLst>
              <a:ext uri="{FF2B5EF4-FFF2-40B4-BE49-F238E27FC236}">
                <a16:creationId xmlns:a16="http://schemas.microsoft.com/office/drawing/2014/main" id="{E14E6E16-D7FF-C840-B6CC-8D4798C8A5EA}"/>
              </a:ext>
            </a:extLst>
          </p:cNvPr>
          <p:cNvSpPr>
            <a:spLocks noChangeArrowheads="1"/>
          </p:cNvSpPr>
          <p:nvPr/>
        </p:nvSpPr>
        <p:spPr bwMode="auto">
          <a:xfrm>
            <a:off x="457200" y="1981200"/>
            <a:ext cx="78597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IP Address : 12.4.0.0       IP  Mask: 255.254.0.0</a:t>
            </a:r>
          </a:p>
        </p:txBody>
      </p:sp>
      <p:sp>
        <p:nvSpPr>
          <p:cNvPr id="56324" name="Rectangle 4">
            <a:extLst>
              <a:ext uri="{FF2B5EF4-FFF2-40B4-BE49-F238E27FC236}">
                <a16:creationId xmlns:a16="http://schemas.microsoft.com/office/drawing/2014/main" id="{9AFD7404-77D0-174F-BD17-A78271474C76}"/>
              </a:ext>
            </a:extLst>
          </p:cNvPr>
          <p:cNvSpPr>
            <a:spLocks noChangeArrowheads="1"/>
          </p:cNvSpPr>
          <p:nvPr/>
        </p:nvSpPr>
        <p:spPr bwMode="auto">
          <a:xfrm>
            <a:off x="1447800" y="2660650"/>
            <a:ext cx="3505200" cy="2292350"/>
          </a:xfrm>
          <a:prstGeom prst="rect">
            <a:avLst/>
          </a:prstGeom>
          <a:solidFill>
            <a:srgbClr val="CCFFFF"/>
          </a:solidFill>
          <a:ln w="12700">
            <a:solidFill>
              <a:schemeClr val="hlink"/>
            </a:solidFill>
            <a:miter lim="800000"/>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nvGrpSpPr>
          <p:cNvPr id="56325" name="Group 5">
            <a:extLst>
              <a:ext uri="{FF2B5EF4-FFF2-40B4-BE49-F238E27FC236}">
                <a16:creationId xmlns:a16="http://schemas.microsoft.com/office/drawing/2014/main" id="{C93AFA52-3D99-2F42-AF34-36453637E84F}"/>
              </a:ext>
            </a:extLst>
          </p:cNvPr>
          <p:cNvGrpSpPr>
            <a:grpSpLocks/>
          </p:cNvGrpSpPr>
          <p:nvPr/>
        </p:nvGrpSpPr>
        <p:grpSpPr bwMode="auto">
          <a:xfrm>
            <a:off x="1577975" y="2868613"/>
            <a:ext cx="7327900" cy="592137"/>
            <a:chOff x="994" y="1571"/>
            <a:chExt cx="4616" cy="373"/>
          </a:xfrm>
        </p:grpSpPr>
        <p:grpSp>
          <p:nvGrpSpPr>
            <p:cNvPr id="56349" name="Group 6">
              <a:extLst>
                <a:ext uri="{FF2B5EF4-FFF2-40B4-BE49-F238E27FC236}">
                  <a16:creationId xmlns:a16="http://schemas.microsoft.com/office/drawing/2014/main" id="{3051C62B-19B1-4640-83FB-1E6CDA2D8336}"/>
                </a:ext>
              </a:extLst>
            </p:cNvPr>
            <p:cNvGrpSpPr>
              <a:grpSpLocks/>
            </p:cNvGrpSpPr>
            <p:nvPr/>
          </p:nvGrpSpPr>
          <p:grpSpPr bwMode="auto">
            <a:xfrm>
              <a:off x="994" y="1582"/>
              <a:ext cx="4616" cy="328"/>
              <a:chOff x="994" y="1582"/>
              <a:chExt cx="4616" cy="328"/>
            </a:xfrm>
          </p:grpSpPr>
          <p:sp>
            <p:nvSpPr>
              <p:cNvPr id="849927" name="Rectangle 7">
                <a:extLst>
                  <a:ext uri="{FF2B5EF4-FFF2-40B4-BE49-F238E27FC236}">
                    <a16:creationId xmlns:a16="http://schemas.microsoft.com/office/drawing/2014/main" id="{E54B80C5-B692-1547-9032-6D6E92A18A10}"/>
                  </a:ext>
                </a:extLst>
              </p:cNvPr>
              <p:cNvSpPr>
                <a:spLocks noChangeArrowheads="1"/>
              </p:cNvSpPr>
              <p:nvPr/>
            </p:nvSpPr>
            <p:spPr bwMode="auto">
              <a:xfrm>
                <a:off x="994" y="1586"/>
                <a:ext cx="4616" cy="320"/>
              </a:xfrm>
              <a:prstGeom prst="rect">
                <a:avLst/>
              </a:prstGeom>
              <a:solidFill>
                <a:schemeClr val="bg1"/>
              </a:solidFill>
              <a:ln w="1270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itchFamily="1" charset="0"/>
                  <a:ea typeface="ＭＳ Ｐゴシック" panose="020B0600070205080204" pitchFamily="34" charset="-128"/>
                  <a:cs typeface="+mn-cs"/>
                </a:endParaRPr>
              </a:p>
            </p:txBody>
          </p:sp>
          <p:sp>
            <p:nvSpPr>
              <p:cNvPr id="56355" name="Line 8">
                <a:extLst>
                  <a:ext uri="{FF2B5EF4-FFF2-40B4-BE49-F238E27FC236}">
                    <a16:creationId xmlns:a16="http://schemas.microsoft.com/office/drawing/2014/main" id="{4BBE32D7-F183-F649-A731-20F02A79150E}"/>
                  </a:ext>
                </a:extLst>
              </p:cNvPr>
              <p:cNvSpPr>
                <a:spLocks noChangeShapeType="1"/>
              </p:cNvSpPr>
              <p:nvPr/>
            </p:nvSpPr>
            <p:spPr bwMode="auto">
              <a:xfrm>
                <a:off x="3294" y="1582"/>
                <a:ext cx="0" cy="32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56" name="Line 9">
                <a:extLst>
                  <a:ext uri="{FF2B5EF4-FFF2-40B4-BE49-F238E27FC236}">
                    <a16:creationId xmlns:a16="http://schemas.microsoft.com/office/drawing/2014/main" id="{A091952F-CE66-5741-BDC8-0895297F2578}"/>
                  </a:ext>
                </a:extLst>
              </p:cNvPr>
              <p:cNvSpPr>
                <a:spLocks noChangeShapeType="1"/>
              </p:cNvSpPr>
              <p:nvPr/>
            </p:nvSpPr>
            <p:spPr bwMode="auto">
              <a:xfrm>
                <a:off x="2158" y="1582"/>
                <a:ext cx="0" cy="32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57" name="Line 10">
                <a:extLst>
                  <a:ext uri="{FF2B5EF4-FFF2-40B4-BE49-F238E27FC236}">
                    <a16:creationId xmlns:a16="http://schemas.microsoft.com/office/drawing/2014/main" id="{73EDA752-6D56-0A4C-89F6-D59A23F8A5AA}"/>
                  </a:ext>
                </a:extLst>
              </p:cNvPr>
              <p:cNvSpPr>
                <a:spLocks noChangeShapeType="1"/>
              </p:cNvSpPr>
              <p:nvPr/>
            </p:nvSpPr>
            <p:spPr bwMode="auto">
              <a:xfrm>
                <a:off x="4462" y="1590"/>
                <a:ext cx="0" cy="32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
          <p:nvSpPr>
            <p:cNvPr id="56350" name="Rectangle 11">
              <a:extLst>
                <a:ext uri="{FF2B5EF4-FFF2-40B4-BE49-F238E27FC236}">
                  <a16:creationId xmlns:a16="http://schemas.microsoft.com/office/drawing/2014/main" id="{A0F80B4F-A638-764C-AF7F-8D1D2ECEF528}"/>
                </a:ext>
              </a:extLst>
            </p:cNvPr>
            <p:cNvSpPr>
              <a:spLocks noChangeArrowheads="1"/>
            </p:cNvSpPr>
            <p:nvPr/>
          </p:nvSpPr>
          <p:spPr bwMode="auto">
            <a:xfrm>
              <a:off x="1004" y="1571"/>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00001100</a:t>
              </a:r>
            </a:p>
          </p:txBody>
        </p:sp>
        <p:sp>
          <p:nvSpPr>
            <p:cNvPr id="56351" name="Rectangle 12">
              <a:extLst>
                <a:ext uri="{FF2B5EF4-FFF2-40B4-BE49-F238E27FC236}">
                  <a16:creationId xmlns:a16="http://schemas.microsoft.com/office/drawing/2014/main" id="{030AA7E7-4BDA-CC40-9525-CB1F3C85FB67}"/>
                </a:ext>
              </a:extLst>
            </p:cNvPr>
            <p:cNvSpPr>
              <a:spLocks noChangeArrowheads="1"/>
            </p:cNvSpPr>
            <p:nvPr/>
          </p:nvSpPr>
          <p:spPr bwMode="auto">
            <a:xfrm>
              <a:off x="2172" y="1571"/>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00000100</a:t>
              </a:r>
            </a:p>
          </p:txBody>
        </p:sp>
        <p:sp>
          <p:nvSpPr>
            <p:cNvPr id="56352" name="Rectangle 13">
              <a:extLst>
                <a:ext uri="{FF2B5EF4-FFF2-40B4-BE49-F238E27FC236}">
                  <a16:creationId xmlns:a16="http://schemas.microsoft.com/office/drawing/2014/main" id="{F451DF0B-8BE6-7741-B1A4-5709D65BD253}"/>
                </a:ext>
              </a:extLst>
            </p:cNvPr>
            <p:cNvSpPr>
              <a:spLocks noChangeArrowheads="1"/>
            </p:cNvSpPr>
            <p:nvPr/>
          </p:nvSpPr>
          <p:spPr bwMode="auto">
            <a:xfrm>
              <a:off x="3324" y="1579"/>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00000000</a:t>
              </a:r>
            </a:p>
          </p:txBody>
        </p:sp>
        <p:sp>
          <p:nvSpPr>
            <p:cNvPr id="56353" name="Rectangle 14">
              <a:extLst>
                <a:ext uri="{FF2B5EF4-FFF2-40B4-BE49-F238E27FC236}">
                  <a16:creationId xmlns:a16="http://schemas.microsoft.com/office/drawing/2014/main" id="{32398EAD-7AE8-2843-90BF-161CC8324698}"/>
                </a:ext>
              </a:extLst>
            </p:cNvPr>
            <p:cNvSpPr>
              <a:spLocks noChangeArrowheads="1"/>
            </p:cNvSpPr>
            <p:nvPr/>
          </p:nvSpPr>
          <p:spPr bwMode="auto">
            <a:xfrm>
              <a:off x="4460" y="1579"/>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00000000</a:t>
              </a:r>
            </a:p>
          </p:txBody>
        </p:sp>
      </p:grpSp>
      <p:grpSp>
        <p:nvGrpSpPr>
          <p:cNvPr id="56326" name="Group 15">
            <a:extLst>
              <a:ext uri="{FF2B5EF4-FFF2-40B4-BE49-F238E27FC236}">
                <a16:creationId xmlns:a16="http://schemas.microsoft.com/office/drawing/2014/main" id="{7E7B7C71-8825-7E49-95BE-9FD71B1488D3}"/>
              </a:ext>
            </a:extLst>
          </p:cNvPr>
          <p:cNvGrpSpPr>
            <a:grpSpLocks/>
          </p:cNvGrpSpPr>
          <p:nvPr/>
        </p:nvGrpSpPr>
        <p:grpSpPr bwMode="auto">
          <a:xfrm>
            <a:off x="1573213" y="3697288"/>
            <a:ext cx="7327900" cy="592137"/>
            <a:chOff x="991" y="2302"/>
            <a:chExt cx="4616" cy="373"/>
          </a:xfrm>
        </p:grpSpPr>
        <p:grpSp>
          <p:nvGrpSpPr>
            <p:cNvPr id="56340" name="Group 16">
              <a:extLst>
                <a:ext uri="{FF2B5EF4-FFF2-40B4-BE49-F238E27FC236}">
                  <a16:creationId xmlns:a16="http://schemas.microsoft.com/office/drawing/2014/main" id="{B4A29275-7F91-2141-859B-A7324E812F27}"/>
                </a:ext>
              </a:extLst>
            </p:cNvPr>
            <p:cNvGrpSpPr>
              <a:grpSpLocks/>
            </p:cNvGrpSpPr>
            <p:nvPr/>
          </p:nvGrpSpPr>
          <p:grpSpPr bwMode="auto">
            <a:xfrm>
              <a:off x="991" y="2313"/>
              <a:ext cx="4616" cy="328"/>
              <a:chOff x="991" y="2313"/>
              <a:chExt cx="4616" cy="328"/>
            </a:xfrm>
          </p:grpSpPr>
          <p:sp>
            <p:nvSpPr>
              <p:cNvPr id="849937" name="Rectangle 17">
                <a:extLst>
                  <a:ext uri="{FF2B5EF4-FFF2-40B4-BE49-F238E27FC236}">
                    <a16:creationId xmlns:a16="http://schemas.microsoft.com/office/drawing/2014/main" id="{94585378-1B21-D34F-89B1-EABE6438B63B}"/>
                  </a:ext>
                </a:extLst>
              </p:cNvPr>
              <p:cNvSpPr>
                <a:spLocks noChangeArrowheads="1"/>
              </p:cNvSpPr>
              <p:nvPr/>
            </p:nvSpPr>
            <p:spPr bwMode="auto">
              <a:xfrm>
                <a:off x="991" y="2317"/>
                <a:ext cx="4616" cy="320"/>
              </a:xfrm>
              <a:prstGeom prst="rect">
                <a:avLst/>
              </a:prstGeom>
              <a:solidFill>
                <a:schemeClr val="bg1"/>
              </a:solidFill>
              <a:ln w="1270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itchFamily="1" charset="0"/>
                  <a:ea typeface="ＭＳ Ｐゴシック" panose="020B0600070205080204" pitchFamily="34" charset="-128"/>
                  <a:cs typeface="+mn-cs"/>
                </a:endParaRPr>
              </a:p>
            </p:txBody>
          </p:sp>
          <p:sp>
            <p:nvSpPr>
              <p:cNvPr id="56346" name="Line 18">
                <a:extLst>
                  <a:ext uri="{FF2B5EF4-FFF2-40B4-BE49-F238E27FC236}">
                    <a16:creationId xmlns:a16="http://schemas.microsoft.com/office/drawing/2014/main" id="{99044148-6DAF-DF49-AD68-163AECB84415}"/>
                  </a:ext>
                </a:extLst>
              </p:cNvPr>
              <p:cNvSpPr>
                <a:spLocks noChangeShapeType="1"/>
              </p:cNvSpPr>
              <p:nvPr/>
            </p:nvSpPr>
            <p:spPr bwMode="auto">
              <a:xfrm>
                <a:off x="3291" y="2313"/>
                <a:ext cx="0" cy="32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47" name="Line 19">
                <a:extLst>
                  <a:ext uri="{FF2B5EF4-FFF2-40B4-BE49-F238E27FC236}">
                    <a16:creationId xmlns:a16="http://schemas.microsoft.com/office/drawing/2014/main" id="{FD4DC690-8411-B14F-B7C1-902DA33D8FF8}"/>
                  </a:ext>
                </a:extLst>
              </p:cNvPr>
              <p:cNvSpPr>
                <a:spLocks noChangeShapeType="1"/>
              </p:cNvSpPr>
              <p:nvPr/>
            </p:nvSpPr>
            <p:spPr bwMode="auto">
              <a:xfrm>
                <a:off x="2155" y="2313"/>
                <a:ext cx="0" cy="32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48" name="Line 20">
                <a:extLst>
                  <a:ext uri="{FF2B5EF4-FFF2-40B4-BE49-F238E27FC236}">
                    <a16:creationId xmlns:a16="http://schemas.microsoft.com/office/drawing/2014/main" id="{80FD9A98-9567-CD4D-B90E-CDC958576E15}"/>
                  </a:ext>
                </a:extLst>
              </p:cNvPr>
              <p:cNvSpPr>
                <a:spLocks noChangeShapeType="1"/>
              </p:cNvSpPr>
              <p:nvPr/>
            </p:nvSpPr>
            <p:spPr bwMode="auto">
              <a:xfrm>
                <a:off x="4459" y="2321"/>
                <a:ext cx="0" cy="32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
          <p:nvSpPr>
            <p:cNvPr id="56341" name="Rectangle 21">
              <a:extLst>
                <a:ext uri="{FF2B5EF4-FFF2-40B4-BE49-F238E27FC236}">
                  <a16:creationId xmlns:a16="http://schemas.microsoft.com/office/drawing/2014/main" id="{0DFCC389-7F8B-FB45-9A09-CB40BC5D5CBC}"/>
                </a:ext>
              </a:extLst>
            </p:cNvPr>
            <p:cNvSpPr>
              <a:spLocks noChangeArrowheads="1"/>
            </p:cNvSpPr>
            <p:nvPr/>
          </p:nvSpPr>
          <p:spPr bwMode="auto">
            <a:xfrm>
              <a:off x="1001" y="2302"/>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11111111</a:t>
              </a:r>
            </a:p>
          </p:txBody>
        </p:sp>
        <p:sp>
          <p:nvSpPr>
            <p:cNvPr id="56342" name="Rectangle 22">
              <a:extLst>
                <a:ext uri="{FF2B5EF4-FFF2-40B4-BE49-F238E27FC236}">
                  <a16:creationId xmlns:a16="http://schemas.microsoft.com/office/drawing/2014/main" id="{89DEB1BE-E577-EE43-9693-BD707C8BF606}"/>
                </a:ext>
              </a:extLst>
            </p:cNvPr>
            <p:cNvSpPr>
              <a:spLocks noChangeArrowheads="1"/>
            </p:cNvSpPr>
            <p:nvPr/>
          </p:nvSpPr>
          <p:spPr bwMode="auto">
            <a:xfrm>
              <a:off x="2169" y="2302"/>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11111110</a:t>
              </a:r>
            </a:p>
          </p:txBody>
        </p:sp>
        <p:sp>
          <p:nvSpPr>
            <p:cNvPr id="56343" name="Rectangle 23">
              <a:extLst>
                <a:ext uri="{FF2B5EF4-FFF2-40B4-BE49-F238E27FC236}">
                  <a16:creationId xmlns:a16="http://schemas.microsoft.com/office/drawing/2014/main" id="{0AD31AAF-9BA8-C449-BD34-46139D6A4978}"/>
                </a:ext>
              </a:extLst>
            </p:cNvPr>
            <p:cNvSpPr>
              <a:spLocks noChangeArrowheads="1"/>
            </p:cNvSpPr>
            <p:nvPr/>
          </p:nvSpPr>
          <p:spPr bwMode="auto">
            <a:xfrm>
              <a:off x="3321" y="2310"/>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00000000</a:t>
              </a:r>
            </a:p>
          </p:txBody>
        </p:sp>
        <p:sp>
          <p:nvSpPr>
            <p:cNvPr id="56344" name="Rectangle 24">
              <a:extLst>
                <a:ext uri="{FF2B5EF4-FFF2-40B4-BE49-F238E27FC236}">
                  <a16:creationId xmlns:a16="http://schemas.microsoft.com/office/drawing/2014/main" id="{EAAA0E00-652C-CE4B-8541-4E73F7D43033}"/>
                </a:ext>
              </a:extLst>
            </p:cNvPr>
            <p:cNvSpPr>
              <a:spLocks noChangeArrowheads="1"/>
            </p:cNvSpPr>
            <p:nvPr/>
          </p:nvSpPr>
          <p:spPr bwMode="auto">
            <a:xfrm>
              <a:off x="4457" y="2310"/>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00000000</a:t>
              </a:r>
            </a:p>
          </p:txBody>
        </p:sp>
      </p:grpSp>
      <p:sp>
        <p:nvSpPr>
          <p:cNvPr id="56327" name="Rectangle 25">
            <a:extLst>
              <a:ext uri="{FF2B5EF4-FFF2-40B4-BE49-F238E27FC236}">
                <a16:creationId xmlns:a16="http://schemas.microsoft.com/office/drawing/2014/main" id="{3590B06C-119B-C948-AE99-A012CE10E59E}"/>
              </a:ext>
            </a:extLst>
          </p:cNvPr>
          <p:cNvSpPr>
            <a:spLocks noChangeArrowheads="1"/>
          </p:cNvSpPr>
          <p:nvPr/>
        </p:nvSpPr>
        <p:spPr bwMode="auto">
          <a:xfrm>
            <a:off x="0" y="2889250"/>
            <a:ext cx="1489075" cy="4572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Address </a:t>
            </a:r>
          </a:p>
        </p:txBody>
      </p:sp>
      <p:sp>
        <p:nvSpPr>
          <p:cNvPr id="56328" name="Rectangle 26">
            <a:extLst>
              <a:ext uri="{FF2B5EF4-FFF2-40B4-BE49-F238E27FC236}">
                <a16:creationId xmlns:a16="http://schemas.microsoft.com/office/drawing/2014/main" id="{1EC909BB-ED41-F248-A323-FA931B1D3960}"/>
              </a:ext>
            </a:extLst>
          </p:cNvPr>
          <p:cNvSpPr>
            <a:spLocks noChangeArrowheads="1"/>
          </p:cNvSpPr>
          <p:nvPr/>
        </p:nvSpPr>
        <p:spPr bwMode="auto">
          <a:xfrm>
            <a:off x="560388" y="3765550"/>
            <a:ext cx="946150" cy="4572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Mask</a:t>
            </a:r>
          </a:p>
        </p:txBody>
      </p:sp>
      <p:sp>
        <p:nvSpPr>
          <p:cNvPr id="56329" name="Line 27">
            <a:extLst>
              <a:ext uri="{FF2B5EF4-FFF2-40B4-BE49-F238E27FC236}">
                <a16:creationId xmlns:a16="http://schemas.microsoft.com/office/drawing/2014/main" id="{4B165A0D-BCF7-324B-8288-7DAEF117C048}"/>
              </a:ext>
            </a:extLst>
          </p:cNvPr>
          <p:cNvSpPr>
            <a:spLocks noChangeShapeType="1"/>
          </p:cNvSpPr>
          <p:nvPr/>
        </p:nvSpPr>
        <p:spPr bwMode="auto">
          <a:xfrm>
            <a:off x="8932863" y="4343400"/>
            <a:ext cx="0" cy="53340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30" name="Line 28">
            <a:extLst>
              <a:ext uri="{FF2B5EF4-FFF2-40B4-BE49-F238E27FC236}">
                <a16:creationId xmlns:a16="http://schemas.microsoft.com/office/drawing/2014/main" id="{C1DF11D1-7CAC-464E-94A3-B7BF59901B60}"/>
              </a:ext>
            </a:extLst>
          </p:cNvPr>
          <p:cNvSpPr>
            <a:spLocks noChangeShapeType="1"/>
          </p:cNvSpPr>
          <p:nvPr/>
        </p:nvSpPr>
        <p:spPr bwMode="auto">
          <a:xfrm>
            <a:off x="4953000" y="4316413"/>
            <a:ext cx="0" cy="53340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31" name="Rectangle 29">
            <a:extLst>
              <a:ext uri="{FF2B5EF4-FFF2-40B4-BE49-F238E27FC236}">
                <a16:creationId xmlns:a16="http://schemas.microsoft.com/office/drawing/2014/main" id="{82AA7B3F-E596-3146-87F9-ED131EFBDF3F}"/>
              </a:ext>
            </a:extLst>
          </p:cNvPr>
          <p:cNvSpPr>
            <a:spLocks noChangeArrowheads="1"/>
          </p:cNvSpPr>
          <p:nvPr/>
        </p:nvSpPr>
        <p:spPr bwMode="auto">
          <a:xfrm>
            <a:off x="6248400" y="4392613"/>
            <a:ext cx="1571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for hosts </a:t>
            </a:r>
          </a:p>
        </p:txBody>
      </p:sp>
      <p:sp>
        <p:nvSpPr>
          <p:cNvPr id="56332" name="Line 30">
            <a:extLst>
              <a:ext uri="{FF2B5EF4-FFF2-40B4-BE49-F238E27FC236}">
                <a16:creationId xmlns:a16="http://schemas.microsoft.com/office/drawing/2014/main" id="{6ADD8771-8AD0-0F40-8436-24933343E322}"/>
              </a:ext>
            </a:extLst>
          </p:cNvPr>
          <p:cNvSpPr>
            <a:spLocks noChangeShapeType="1"/>
          </p:cNvSpPr>
          <p:nvPr/>
        </p:nvSpPr>
        <p:spPr bwMode="auto">
          <a:xfrm>
            <a:off x="5029200" y="4621213"/>
            <a:ext cx="990600" cy="0"/>
          </a:xfrm>
          <a:prstGeom prst="line">
            <a:avLst/>
          </a:prstGeom>
          <a:noFill/>
          <a:ln w="50800">
            <a:solidFill>
              <a:schemeClr val="tx1"/>
            </a:solidFill>
            <a:round/>
            <a:headEnd type="stealth" w="med" len="med"/>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33" name="Line 31">
            <a:extLst>
              <a:ext uri="{FF2B5EF4-FFF2-40B4-BE49-F238E27FC236}">
                <a16:creationId xmlns:a16="http://schemas.microsoft.com/office/drawing/2014/main" id="{EB70763E-1053-9F42-BAC5-9504C672A7DE}"/>
              </a:ext>
            </a:extLst>
          </p:cNvPr>
          <p:cNvSpPr>
            <a:spLocks noChangeShapeType="1"/>
          </p:cNvSpPr>
          <p:nvPr/>
        </p:nvSpPr>
        <p:spPr bwMode="auto">
          <a:xfrm>
            <a:off x="8153400" y="4621213"/>
            <a:ext cx="754063" cy="14287"/>
          </a:xfrm>
          <a:prstGeom prst="line">
            <a:avLst/>
          </a:prstGeom>
          <a:noFill/>
          <a:ln w="508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34" name="Line 32">
            <a:extLst>
              <a:ext uri="{FF2B5EF4-FFF2-40B4-BE49-F238E27FC236}">
                <a16:creationId xmlns:a16="http://schemas.microsoft.com/office/drawing/2014/main" id="{3E0A69AF-7DFC-C84E-BB33-E98F24F2C9F2}"/>
              </a:ext>
            </a:extLst>
          </p:cNvPr>
          <p:cNvSpPr>
            <a:spLocks noChangeShapeType="1"/>
          </p:cNvSpPr>
          <p:nvPr/>
        </p:nvSpPr>
        <p:spPr bwMode="auto">
          <a:xfrm flipH="1" flipV="1">
            <a:off x="4572000" y="4621213"/>
            <a:ext cx="342900" cy="0"/>
          </a:xfrm>
          <a:prstGeom prst="line">
            <a:avLst/>
          </a:prstGeom>
          <a:noFill/>
          <a:ln w="50800">
            <a:solidFill>
              <a:schemeClr val="tx1"/>
            </a:solidFill>
            <a:round/>
            <a:headEnd type="stealth" w="med" len="med"/>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35" name="Line 33">
            <a:extLst>
              <a:ext uri="{FF2B5EF4-FFF2-40B4-BE49-F238E27FC236}">
                <a16:creationId xmlns:a16="http://schemas.microsoft.com/office/drawing/2014/main" id="{030EA2AA-79D7-2D43-AEEE-94158C0AC3B5}"/>
              </a:ext>
            </a:extLst>
          </p:cNvPr>
          <p:cNvSpPr>
            <a:spLocks noChangeShapeType="1"/>
          </p:cNvSpPr>
          <p:nvPr/>
        </p:nvSpPr>
        <p:spPr bwMode="auto">
          <a:xfrm>
            <a:off x="1566863" y="4343400"/>
            <a:ext cx="0" cy="53340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36" name="Rectangle 34">
            <a:extLst>
              <a:ext uri="{FF2B5EF4-FFF2-40B4-BE49-F238E27FC236}">
                <a16:creationId xmlns:a16="http://schemas.microsoft.com/office/drawing/2014/main" id="{6F4E7CF9-08A6-6C49-87CD-66DF06070EAF}"/>
              </a:ext>
            </a:extLst>
          </p:cNvPr>
          <p:cNvSpPr>
            <a:spLocks noChangeArrowheads="1"/>
          </p:cNvSpPr>
          <p:nvPr/>
        </p:nvSpPr>
        <p:spPr bwMode="auto">
          <a:xfrm>
            <a:off x="2133600" y="4392613"/>
            <a:ext cx="2403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Network Prefix </a:t>
            </a:r>
          </a:p>
        </p:txBody>
      </p:sp>
      <p:sp>
        <p:nvSpPr>
          <p:cNvPr id="56337" name="Line 35">
            <a:extLst>
              <a:ext uri="{FF2B5EF4-FFF2-40B4-BE49-F238E27FC236}">
                <a16:creationId xmlns:a16="http://schemas.microsoft.com/office/drawing/2014/main" id="{CEDD2BC9-3079-0D43-8D11-3EE231598D78}"/>
              </a:ext>
            </a:extLst>
          </p:cNvPr>
          <p:cNvSpPr>
            <a:spLocks noChangeShapeType="1"/>
          </p:cNvSpPr>
          <p:nvPr/>
        </p:nvSpPr>
        <p:spPr bwMode="auto">
          <a:xfrm>
            <a:off x="1566863" y="4618038"/>
            <a:ext cx="490537" cy="3175"/>
          </a:xfrm>
          <a:prstGeom prst="line">
            <a:avLst/>
          </a:prstGeom>
          <a:noFill/>
          <a:ln w="50800">
            <a:solidFill>
              <a:schemeClr val="tx1"/>
            </a:solidFill>
            <a:round/>
            <a:headEnd type="stealth" w="med" len="med"/>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38" name="Text Box 36">
            <a:extLst>
              <a:ext uri="{FF2B5EF4-FFF2-40B4-BE49-F238E27FC236}">
                <a16:creationId xmlns:a16="http://schemas.microsoft.com/office/drawing/2014/main" id="{6F9E2C67-F1FF-B24E-B631-C6A8C606581E}"/>
              </a:ext>
            </a:extLst>
          </p:cNvPr>
          <p:cNvSpPr txBox="1">
            <a:spLocks noChangeArrowheads="1"/>
          </p:cNvSpPr>
          <p:nvPr/>
        </p:nvSpPr>
        <p:spPr bwMode="auto">
          <a:xfrm>
            <a:off x="1381125" y="1109663"/>
            <a:ext cx="5976938" cy="7016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Use two 32-bit numbers to represent a network.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          Network number = IP address + Mask  </a:t>
            </a:r>
          </a:p>
        </p:txBody>
      </p:sp>
      <p:sp>
        <p:nvSpPr>
          <p:cNvPr id="56339" name="Text Box 37">
            <a:extLst>
              <a:ext uri="{FF2B5EF4-FFF2-40B4-BE49-F238E27FC236}">
                <a16:creationId xmlns:a16="http://schemas.microsoft.com/office/drawing/2014/main" id="{DA03E63B-A8B3-9D40-8FE8-083968B7034F}"/>
              </a:ext>
            </a:extLst>
          </p:cNvPr>
          <p:cNvSpPr txBox="1">
            <a:spLocks noChangeArrowheads="1"/>
          </p:cNvSpPr>
          <p:nvPr/>
        </p:nvSpPr>
        <p:spPr bwMode="auto">
          <a:xfrm>
            <a:off x="3048000" y="5257800"/>
            <a:ext cx="3305175" cy="4953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Written as 12.4.0.0/15</a:t>
            </a:r>
          </a:p>
        </p:txBody>
      </p:sp>
    </p:spTree>
    <p:extLst>
      <p:ext uri="{BB962C8B-B14F-4D97-AF65-F5344CB8AC3E}">
        <p14:creationId xmlns:p14="http://schemas.microsoft.com/office/powerpoint/2010/main" val="248411587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2E796D6A-2A13-814D-8D76-A0F8ABA4084C}"/>
              </a:ext>
            </a:extLst>
          </p:cNvPr>
          <p:cNvSpPr>
            <a:spLocks noGrp="1"/>
          </p:cNvSpPr>
          <p:nvPr>
            <p:ph type="title"/>
          </p:nvPr>
        </p:nvSpPr>
        <p:spPr/>
        <p:txBody>
          <a:bodyPr/>
          <a:lstStyle/>
          <a:p>
            <a:r>
              <a:rPr lang="en-US" altLang="en-US">
                <a:ea typeface="ＭＳ Ｐゴシック" panose="020B0600070205080204" pitchFamily="34" charset="-128"/>
              </a:rPr>
              <a:t>Hierarchical Address Allocation</a:t>
            </a:r>
          </a:p>
        </p:txBody>
      </p:sp>
      <p:sp>
        <p:nvSpPr>
          <p:cNvPr id="58370" name="Content Placeholder 2">
            <a:extLst>
              <a:ext uri="{FF2B5EF4-FFF2-40B4-BE49-F238E27FC236}">
                <a16:creationId xmlns:a16="http://schemas.microsoft.com/office/drawing/2014/main" id="{DBAD0842-26BF-064E-8DD2-708CF7DAE2D6}"/>
              </a:ext>
            </a:extLst>
          </p:cNvPr>
          <p:cNvSpPr>
            <a:spLocks noGrp="1"/>
          </p:cNvSpPr>
          <p:nvPr>
            <p:ph idx="1"/>
          </p:nvPr>
        </p:nvSpPr>
        <p:spPr/>
        <p:txBody>
          <a:bodyPr/>
          <a:lstStyle/>
          <a:p>
            <a:r>
              <a:rPr lang="en-US" altLang="en-US">
                <a:ea typeface="ＭＳ Ｐゴシック" panose="020B0600070205080204" pitchFamily="34" charset="-128"/>
              </a:rPr>
              <a:t>Hierarchy is key to scalability</a:t>
            </a:r>
          </a:p>
          <a:p>
            <a:pPr lvl="1"/>
            <a:r>
              <a:rPr lang="en-US" altLang="en-US">
                <a:ea typeface="ＭＳ Ｐゴシック" panose="020B0600070205080204" pitchFamily="34" charset="-128"/>
              </a:rPr>
              <a:t>Address allocated in contiguous chunks (prefixes)</a:t>
            </a:r>
          </a:p>
          <a:p>
            <a:pPr lvl="1"/>
            <a:r>
              <a:rPr lang="en-US" altLang="en-US">
                <a:ea typeface="ＭＳ Ｐゴシック" panose="020B0600070205080204" pitchFamily="34" charset="-128"/>
              </a:rPr>
              <a:t>Today, the Internet has about 400,000 prefixes</a:t>
            </a:r>
          </a:p>
          <a:p>
            <a:endParaRPr lang="en-US" altLang="en-US">
              <a:ea typeface="ＭＳ Ｐゴシック" panose="020B0600070205080204" pitchFamily="34" charset="-128"/>
            </a:endParaRPr>
          </a:p>
        </p:txBody>
      </p:sp>
      <p:sp>
        <p:nvSpPr>
          <p:cNvPr id="58371" name="Slide Number Placeholder 3">
            <a:extLst>
              <a:ext uri="{FF2B5EF4-FFF2-40B4-BE49-F238E27FC236}">
                <a16:creationId xmlns:a16="http://schemas.microsoft.com/office/drawing/2014/main" id="{6FDDA6F0-486A-4F4A-B2DB-34CB059A0AC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0E1760-C882-F84A-88F2-B4EFEDD57516}"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142</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58372" name="Rectangle 3">
            <a:extLst>
              <a:ext uri="{FF2B5EF4-FFF2-40B4-BE49-F238E27FC236}">
                <a16:creationId xmlns:a16="http://schemas.microsoft.com/office/drawing/2014/main" id="{97ED7C56-8848-2645-9C86-86076C43C241}"/>
              </a:ext>
            </a:extLst>
          </p:cNvPr>
          <p:cNvSpPr>
            <a:spLocks noChangeArrowheads="1"/>
          </p:cNvSpPr>
          <p:nvPr/>
        </p:nvSpPr>
        <p:spPr bwMode="auto">
          <a:xfrm>
            <a:off x="877888" y="4411663"/>
            <a:ext cx="1311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12.0.0.0/8</a:t>
            </a:r>
          </a:p>
        </p:txBody>
      </p:sp>
      <p:sp>
        <p:nvSpPr>
          <p:cNvPr id="58373" name="AutoShape 4">
            <a:extLst>
              <a:ext uri="{FF2B5EF4-FFF2-40B4-BE49-F238E27FC236}">
                <a16:creationId xmlns:a16="http://schemas.microsoft.com/office/drawing/2014/main" id="{3ABE2354-26F1-CC4C-95F8-5AD3646ABA12}"/>
              </a:ext>
            </a:extLst>
          </p:cNvPr>
          <p:cNvSpPr>
            <a:spLocks noChangeArrowheads="1"/>
          </p:cNvSpPr>
          <p:nvPr/>
        </p:nvSpPr>
        <p:spPr bwMode="auto">
          <a:xfrm rot="-5400000">
            <a:off x="961231" y="4287044"/>
            <a:ext cx="2925763" cy="511175"/>
          </a:xfrm>
          <a:prstGeom prst="triangle">
            <a:avLst>
              <a:gd name="adj" fmla="val 49995"/>
            </a:avLst>
          </a:prstGeom>
          <a:solidFill>
            <a:schemeClr val="hlink"/>
          </a:solidFill>
          <a:ln w="12700">
            <a:solidFill>
              <a:schemeClr val="hlink"/>
            </a:solidFill>
            <a:miter lim="800000"/>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8374" name="Rectangle 5">
            <a:extLst>
              <a:ext uri="{FF2B5EF4-FFF2-40B4-BE49-F238E27FC236}">
                <a16:creationId xmlns:a16="http://schemas.microsoft.com/office/drawing/2014/main" id="{9D8859C4-A10D-084C-BE7B-0FF948C65423}"/>
              </a:ext>
            </a:extLst>
          </p:cNvPr>
          <p:cNvSpPr>
            <a:spLocks noChangeArrowheads="1"/>
          </p:cNvSpPr>
          <p:nvPr/>
        </p:nvSpPr>
        <p:spPr bwMode="auto">
          <a:xfrm>
            <a:off x="2670175" y="2974975"/>
            <a:ext cx="1452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12.0.0.0/16</a:t>
            </a:r>
          </a:p>
        </p:txBody>
      </p:sp>
      <p:sp>
        <p:nvSpPr>
          <p:cNvPr id="58375" name="Rectangle 6">
            <a:extLst>
              <a:ext uri="{FF2B5EF4-FFF2-40B4-BE49-F238E27FC236}">
                <a16:creationId xmlns:a16="http://schemas.microsoft.com/office/drawing/2014/main" id="{91395172-945F-5540-A230-FC9AFD19A405}"/>
              </a:ext>
            </a:extLst>
          </p:cNvPr>
          <p:cNvSpPr>
            <a:spLocks noChangeArrowheads="1"/>
          </p:cNvSpPr>
          <p:nvPr/>
        </p:nvSpPr>
        <p:spPr bwMode="auto">
          <a:xfrm>
            <a:off x="2744788" y="5864225"/>
            <a:ext cx="17351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12.254.0.0/16</a:t>
            </a:r>
          </a:p>
        </p:txBody>
      </p:sp>
      <p:sp>
        <p:nvSpPr>
          <p:cNvPr id="58376" name="Rectangle 7">
            <a:extLst>
              <a:ext uri="{FF2B5EF4-FFF2-40B4-BE49-F238E27FC236}">
                <a16:creationId xmlns:a16="http://schemas.microsoft.com/office/drawing/2014/main" id="{02FDFF4B-A31E-684E-9919-978E14A52662}"/>
              </a:ext>
            </a:extLst>
          </p:cNvPr>
          <p:cNvSpPr>
            <a:spLocks noChangeArrowheads="1"/>
          </p:cNvSpPr>
          <p:nvPr/>
        </p:nvSpPr>
        <p:spPr bwMode="auto">
          <a:xfrm>
            <a:off x="2670175" y="3287713"/>
            <a:ext cx="1452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12.1.0.0/16</a:t>
            </a:r>
          </a:p>
        </p:txBody>
      </p:sp>
      <p:sp>
        <p:nvSpPr>
          <p:cNvPr id="58377" name="Rectangle 8">
            <a:extLst>
              <a:ext uri="{FF2B5EF4-FFF2-40B4-BE49-F238E27FC236}">
                <a16:creationId xmlns:a16="http://schemas.microsoft.com/office/drawing/2014/main" id="{5A5B198E-DAC7-0B4C-A089-8B2C2C80EF82}"/>
              </a:ext>
            </a:extLst>
          </p:cNvPr>
          <p:cNvSpPr>
            <a:spLocks noChangeArrowheads="1"/>
          </p:cNvSpPr>
          <p:nvPr/>
        </p:nvSpPr>
        <p:spPr bwMode="auto">
          <a:xfrm>
            <a:off x="2670175" y="3600450"/>
            <a:ext cx="1452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12.2.0.0/16</a:t>
            </a:r>
          </a:p>
        </p:txBody>
      </p:sp>
      <p:sp>
        <p:nvSpPr>
          <p:cNvPr id="58378" name="Rectangle 9">
            <a:extLst>
              <a:ext uri="{FF2B5EF4-FFF2-40B4-BE49-F238E27FC236}">
                <a16:creationId xmlns:a16="http://schemas.microsoft.com/office/drawing/2014/main" id="{D8D5B2B1-D7CE-B042-9F0C-42EDA218E984}"/>
              </a:ext>
            </a:extLst>
          </p:cNvPr>
          <p:cNvSpPr>
            <a:spLocks noChangeArrowheads="1"/>
          </p:cNvSpPr>
          <p:nvPr/>
        </p:nvSpPr>
        <p:spPr bwMode="auto">
          <a:xfrm>
            <a:off x="2670175" y="3911600"/>
            <a:ext cx="1452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12.3.0.0/16</a:t>
            </a:r>
          </a:p>
        </p:txBody>
      </p:sp>
      <p:sp>
        <p:nvSpPr>
          <p:cNvPr id="58379" name="AutoShape 10">
            <a:extLst>
              <a:ext uri="{FF2B5EF4-FFF2-40B4-BE49-F238E27FC236}">
                <a16:creationId xmlns:a16="http://schemas.microsoft.com/office/drawing/2014/main" id="{13D0A4C1-62AF-D844-9FFD-AD901D2D9F61}"/>
              </a:ext>
            </a:extLst>
          </p:cNvPr>
          <p:cNvSpPr>
            <a:spLocks noChangeArrowheads="1"/>
          </p:cNvSpPr>
          <p:nvPr/>
        </p:nvSpPr>
        <p:spPr bwMode="auto">
          <a:xfrm rot="-5400000">
            <a:off x="3653631" y="3788569"/>
            <a:ext cx="1425575" cy="509588"/>
          </a:xfrm>
          <a:prstGeom prst="triangle">
            <a:avLst>
              <a:gd name="adj" fmla="val 49995"/>
            </a:avLst>
          </a:prstGeom>
          <a:solidFill>
            <a:schemeClr val="hlink"/>
          </a:solidFill>
          <a:ln w="12700">
            <a:solidFill>
              <a:schemeClr val="hlink"/>
            </a:solidFill>
            <a:miter lim="800000"/>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8380" name="Rectangle 11">
            <a:extLst>
              <a:ext uri="{FF2B5EF4-FFF2-40B4-BE49-F238E27FC236}">
                <a16:creationId xmlns:a16="http://schemas.microsoft.com/office/drawing/2014/main" id="{2146EAF5-CA8E-C540-A531-D73CCEA0C470}"/>
              </a:ext>
            </a:extLst>
          </p:cNvPr>
          <p:cNvSpPr>
            <a:spLocks noChangeArrowheads="1"/>
          </p:cNvSpPr>
          <p:nvPr/>
        </p:nvSpPr>
        <p:spPr bwMode="auto">
          <a:xfrm>
            <a:off x="3192463" y="4198938"/>
            <a:ext cx="33655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t>
            </a:r>
          </a:p>
        </p:txBody>
      </p:sp>
      <p:sp>
        <p:nvSpPr>
          <p:cNvPr id="58381" name="AutoShape 12">
            <a:extLst>
              <a:ext uri="{FF2B5EF4-FFF2-40B4-BE49-F238E27FC236}">
                <a16:creationId xmlns:a16="http://schemas.microsoft.com/office/drawing/2014/main" id="{4A2040A7-6B02-9D44-84F0-E123991B2935}"/>
              </a:ext>
            </a:extLst>
          </p:cNvPr>
          <p:cNvSpPr>
            <a:spLocks noChangeArrowheads="1"/>
          </p:cNvSpPr>
          <p:nvPr/>
        </p:nvSpPr>
        <p:spPr bwMode="auto">
          <a:xfrm rot="-5400000">
            <a:off x="3795713" y="5568950"/>
            <a:ext cx="1738312" cy="509588"/>
          </a:xfrm>
          <a:prstGeom prst="triangle">
            <a:avLst>
              <a:gd name="adj" fmla="val 49995"/>
            </a:avLst>
          </a:prstGeom>
          <a:solidFill>
            <a:schemeClr val="hlink"/>
          </a:solidFill>
          <a:ln w="12700">
            <a:solidFill>
              <a:schemeClr val="hlink"/>
            </a:solidFill>
            <a:miter lim="800000"/>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8382" name="Rectangle 13">
            <a:extLst>
              <a:ext uri="{FF2B5EF4-FFF2-40B4-BE49-F238E27FC236}">
                <a16:creationId xmlns:a16="http://schemas.microsoft.com/office/drawing/2014/main" id="{13A7B79B-A6E6-F14D-B66A-1333C6B469B0}"/>
              </a:ext>
            </a:extLst>
          </p:cNvPr>
          <p:cNvSpPr>
            <a:spLocks noChangeArrowheads="1"/>
          </p:cNvSpPr>
          <p:nvPr/>
        </p:nvSpPr>
        <p:spPr bwMode="auto">
          <a:xfrm>
            <a:off x="4611688" y="3349625"/>
            <a:ext cx="14525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12.3.0.0/24</a:t>
            </a:r>
          </a:p>
        </p:txBody>
      </p:sp>
      <p:sp>
        <p:nvSpPr>
          <p:cNvPr id="58383" name="Rectangle 14">
            <a:extLst>
              <a:ext uri="{FF2B5EF4-FFF2-40B4-BE49-F238E27FC236}">
                <a16:creationId xmlns:a16="http://schemas.microsoft.com/office/drawing/2014/main" id="{5C2D0F15-8F3D-A24F-AB5F-9A5774FA9295}"/>
              </a:ext>
            </a:extLst>
          </p:cNvPr>
          <p:cNvSpPr>
            <a:spLocks noChangeArrowheads="1"/>
          </p:cNvSpPr>
          <p:nvPr/>
        </p:nvSpPr>
        <p:spPr bwMode="auto">
          <a:xfrm>
            <a:off x="4611688" y="3600450"/>
            <a:ext cx="14525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12.3.1.0/24</a:t>
            </a:r>
          </a:p>
        </p:txBody>
      </p:sp>
      <p:sp>
        <p:nvSpPr>
          <p:cNvPr id="58384" name="Rectangle 15">
            <a:extLst>
              <a:ext uri="{FF2B5EF4-FFF2-40B4-BE49-F238E27FC236}">
                <a16:creationId xmlns:a16="http://schemas.microsoft.com/office/drawing/2014/main" id="{6DF3A305-7ED4-C14B-8634-2E1686CF9182}"/>
              </a:ext>
            </a:extLst>
          </p:cNvPr>
          <p:cNvSpPr>
            <a:spLocks noChangeArrowheads="1"/>
          </p:cNvSpPr>
          <p:nvPr/>
        </p:nvSpPr>
        <p:spPr bwMode="auto">
          <a:xfrm>
            <a:off x="5210175" y="3811588"/>
            <a:ext cx="2857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t>
            </a:r>
          </a:p>
        </p:txBody>
      </p:sp>
      <p:sp>
        <p:nvSpPr>
          <p:cNvPr id="58385" name="Rectangle 16">
            <a:extLst>
              <a:ext uri="{FF2B5EF4-FFF2-40B4-BE49-F238E27FC236}">
                <a16:creationId xmlns:a16="http://schemas.microsoft.com/office/drawing/2014/main" id="{546EEDAF-351F-2243-901E-983B73A3B9A2}"/>
              </a:ext>
            </a:extLst>
          </p:cNvPr>
          <p:cNvSpPr>
            <a:spLocks noChangeArrowheads="1"/>
          </p:cNvSpPr>
          <p:nvPr/>
        </p:nvSpPr>
        <p:spPr bwMode="auto">
          <a:xfrm>
            <a:off x="4686300" y="4473575"/>
            <a:ext cx="17351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12.3.254.0/24</a:t>
            </a:r>
          </a:p>
        </p:txBody>
      </p:sp>
      <p:sp>
        <p:nvSpPr>
          <p:cNvPr id="58386" name="Rectangle 17">
            <a:extLst>
              <a:ext uri="{FF2B5EF4-FFF2-40B4-BE49-F238E27FC236}">
                <a16:creationId xmlns:a16="http://schemas.microsoft.com/office/drawing/2014/main" id="{25114B01-C75A-4743-8700-EC14D2D01AE3}"/>
              </a:ext>
            </a:extLst>
          </p:cNvPr>
          <p:cNvSpPr>
            <a:spLocks noChangeArrowheads="1"/>
          </p:cNvSpPr>
          <p:nvPr/>
        </p:nvSpPr>
        <p:spPr bwMode="auto">
          <a:xfrm>
            <a:off x="4984750" y="4973638"/>
            <a:ext cx="17351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12.253.0.0/19</a:t>
            </a:r>
          </a:p>
        </p:txBody>
      </p:sp>
      <p:sp>
        <p:nvSpPr>
          <p:cNvPr id="58387" name="Rectangle 18">
            <a:extLst>
              <a:ext uri="{FF2B5EF4-FFF2-40B4-BE49-F238E27FC236}">
                <a16:creationId xmlns:a16="http://schemas.microsoft.com/office/drawing/2014/main" id="{6C830994-2591-FE4F-84C7-AF7C87901B24}"/>
              </a:ext>
            </a:extLst>
          </p:cNvPr>
          <p:cNvSpPr>
            <a:spLocks noChangeArrowheads="1"/>
          </p:cNvSpPr>
          <p:nvPr/>
        </p:nvSpPr>
        <p:spPr bwMode="auto">
          <a:xfrm>
            <a:off x="4984750" y="5222875"/>
            <a:ext cx="1876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12.253.32.0/19</a:t>
            </a:r>
          </a:p>
        </p:txBody>
      </p:sp>
      <p:sp>
        <p:nvSpPr>
          <p:cNvPr id="58388" name="Rectangle 22">
            <a:extLst>
              <a:ext uri="{FF2B5EF4-FFF2-40B4-BE49-F238E27FC236}">
                <a16:creationId xmlns:a16="http://schemas.microsoft.com/office/drawing/2014/main" id="{D9067B99-97E1-A44B-8438-8E79F182550F}"/>
              </a:ext>
            </a:extLst>
          </p:cNvPr>
          <p:cNvSpPr>
            <a:spLocks noChangeArrowheads="1"/>
          </p:cNvSpPr>
          <p:nvPr/>
        </p:nvSpPr>
        <p:spPr bwMode="auto">
          <a:xfrm>
            <a:off x="4984750" y="6284913"/>
            <a:ext cx="2017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12.253.160.0/19</a:t>
            </a:r>
          </a:p>
        </p:txBody>
      </p:sp>
      <p:sp>
        <p:nvSpPr>
          <p:cNvPr id="58389" name="AutoShape 23">
            <a:extLst>
              <a:ext uri="{FF2B5EF4-FFF2-40B4-BE49-F238E27FC236}">
                <a16:creationId xmlns:a16="http://schemas.microsoft.com/office/drawing/2014/main" id="{D71DFA13-AE92-0C4B-AED6-C9131A4AFFDF}"/>
              </a:ext>
            </a:extLst>
          </p:cNvPr>
          <p:cNvSpPr>
            <a:spLocks noChangeArrowheads="1"/>
          </p:cNvSpPr>
          <p:nvPr/>
        </p:nvSpPr>
        <p:spPr bwMode="auto">
          <a:xfrm rot="-5400000">
            <a:off x="6006306" y="3251995"/>
            <a:ext cx="1050925" cy="957262"/>
          </a:xfrm>
          <a:prstGeom prst="triangle">
            <a:avLst>
              <a:gd name="adj" fmla="val 49995"/>
            </a:avLst>
          </a:prstGeom>
          <a:solidFill>
            <a:schemeClr val="hlink"/>
          </a:solidFill>
          <a:ln w="12700">
            <a:solidFill>
              <a:schemeClr val="hlink"/>
            </a:solidFill>
            <a:miter lim="800000"/>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8390" name="Rectangle 24">
            <a:extLst>
              <a:ext uri="{FF2B5EF4-FFF2-40B4-BE49-F238E27FC236}">
                <a16:creationId xmlns:a16="http://schemas.microsoft.com/office/drawing/2014/main" id="{F2E94038-28F0-D048-B51F-B5E304C90A1C}"/>
              </a:ext>
            </a:extLst>
          </p:cNvPr>
          <p:cNvSpPr>
            <a:spLocks noChangeArrowheads="1"/>
          </p:cNvSpPr>
          <p:nvPr/>
        </p:nvSpPr>
        <p:spPr bwMode="auto">
          <a:xfrm>
            <a:off x="7226300" y="3187700"/>
            <a:ext cx="2857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t>
            </a:r>
          </a:p>
        </p:txBody>
      </p:sp>
      <p:sp>
        <p:nvSpPr>
          <p:cNvPr id="58391" name="Rectangle 15">
            <a:extLst>
              <a:ext uri="{FF2B5EF4-FFF2-40B4-BE49-F238E27FC236}">
                <a16:creationId xmlns:a16="http://schemas.microsoft.com/office/drawing/2014/main" id="{61E68BEE-DF2A-314F-AFD4-DDFC3E739071}"/>
              </a:ext>
            </a:extLst>
          </p:cNvPr>
          <p:cNvSpPr>
            <a:spLocks noChangeArrowheads="1"/>
          </p:cNvSpPr>
          <p:nvPr/>
        </p:nvSpPr>
        <p:spPr bwMode="auto">
          <a:xfrm>
            <a:off x="5410200" y="5486400"/>
            <a:ext cx="2857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t>
            </a:r>
          </a:p>
        </p:txBody>
      </p:sp>
    </p:spTree>
    <p:extLst>
      <p:ext uri="{BB962C8B-B14F-4D97-AF65-F5344CB8AC3E}">
        <p14:creationId xmlns:p14="http://schemas.microsoft.com/office/powerpoint/2010/main" val="269992653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3E0356F4-6C8C-0145-9C0A-E7C4DC971F17}"/>
              </a:ext>
            </a:extLst>
          </p:cNvPr>
          <p:cNvSpPr>
            <a:spLocks noGrp="1" noChangeArrowheads="1"/>
          </p:cNvSpPr>
          <p:nvPr>
            <p:ph type="title"/>
          </p:nvPr>
        </p:nvSpPr>
        <p:spPr>
          <a:xfrm>
            <a:off x="611188" y="171450"/>
            <a:ext cx="8281987" cy="646113"/>
          </a:xfrm>
        </p:spPr>
        <p:txBody>
          <a:bodyPr/>
          <a:lstStyle/>
          <a:p>
            <a:pPr eaLnBrk="1" hangingPunct="1"/>
            <a:r>
              <a:rPr lang="en-US" altLang="en-US" sz="3600"/>
              <a:t>Classless Addressing</a:t>
            </a:r>
            <a:endParaRPr lang="en-AU" altLang="en-US" sz="3600"/>
          </a:p>
        </p:txBody>
      </p:sp>
      <p:sp>
        <p:nvSpPr>
          <p:cNvPr id="90115" name="Rectangle 3">
            <a:extLst>
              <a:ext uri="{FF2B5EF4-FFF2-40B4-BE49-F238E27FC236}">
                <a16:creationId xmlns:a16="http://schemas.microsoft.com/office/drawing/2014/main" id="{4982BB59-8A64-8849-BE8A-DD53A2C2E3C8}"/>
              </a:ext>
            </a:extLst>
          </p:cNvPr>
          <p:cNvSpPr>
            <a:spLocks noGrp="1" noChangeArrowheads="1"/>
          </p:cNvSpPr>
          <p:nvPr>
            <p:ph type="body" idx="1"/>
          </p:nvPr>
        </p:nvSpPr>
        <p:spPr/>
        <p:txBody>
          <a:bodyPr>
            <a:normAutofit/>
          </a:bodyPr>
          <a:lstStyle/>
          <a:p>
            <a:pPr>
              <a:buFontTx/>
              <a:buNone/>
            </a:pPr>
            <a:endParaRPr lang="en-US" altLang="en-US"/>
          </a:p>
          <a:p>
            <a:endParaRPr lang="en-US" altLang="en-US" sz="2800"/>
          </a:p>
          <a:p>
            <a:endParaRPr lang="en-US" altLang="en-US" sz="2800"/>
          </a:p>
          <a:p>
            <a:endParaRPr lang="en-US" altLang="en-US" sz="2800"/>
          </a:p>
          <a:p>
            <a:endParaRPr lang="en-US" altLang="en-US" sz="2800"/>
          </a:p>
          <a:p>
            <a:endParaRPr lang="en-US" altLang="en-US" sz="2800"/>
          </a:p>
          <a:p>
            <a:endParaRPr lang="en-US" altLang="en-US" sz="2800"/>
          </a:p>
          <a:p>
            <a:endParaRPr lang="en-US" altLang="en-US" sz="2800"/>
          </a:p>
          <a:p>
            <a:pPr>
              <a:buFont typeface="Wingdings" pitchFamily="2" charset="2"/>
              <a:buNone/>
            </a:pPr>
            <a:r>
              <a:rPr lang="en-US" altLang="en-US" sz="2800"/>
              <a:t>			Route aggregation with CIDR</a:t>
            </a: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p:txBody>
      </p:sp>
      <p:pic>
        <p:nvPicPr>
          <p:cNvPr id="90116" name="Picture 5" descr="f03-22-9780123850591 copy">
            <a:extLst>
              <a:ext uri="{FF2B5EF4-FFF2-40B4-BE49-F238E27FC236}">
                <a16:creationId xmlns:a16="http://schemas.microsoft.com/office/drawing/2014/main" id="{D9CC933F-14C8-B140-86E4-8A9ADF63AD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1992313"/>
            <a:ext cx="5184775"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975411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F88DEBF5-4A25-2944-9DE9-CBC9EA69697C}"/>
              </a:ext>
            </a:extLst>
          </p:cNvPr>
          <p:cNvSpPr>
            <a:spLocks noGrp="1" noChangeArrowheads="1"/>
          </p:cNvSpPr>
          <p:nvPr>
            <p:ph type="title"/>
          </p:nvPr>
        </p:nvSpPr>
        <p:spPr>
          <a:xfrm>
            <a:off x="76200" y="76200"/>
            <a:ext cx="8915400" cy="1143000"/>
          </a:xfrm>
        </p:spPr>
        <p:txBody>
          <a:bodyPr/>
          <a:lstStyle/>
          <a:p>
            <a:r>
              <a:rPr lang="en-US" altLang="en-US">
                <a:ea typeface="ＭＳ Ｐゴシック" panose="020B0600070205080204" pitchFamily="34" charset="-128"/>
              </a:rPr>
              <a:t>Separate Forwarding Entry Per Prefix</a:t>
            </a:r>
          </a:p>
        </p:txBody>
      </p:sp>
      <p:sp>
        <p:nvSpPr>
          <p:cNvPr id="76802" name="Rectangle 3">
            <a:extLst>
              <a:ext uri="{FF2B5EF4-FFF2-40B4-BE49-F238E27FC236}">
                <a16:creationId xmlns:a16="http://schemas.microsoft.com/office/drawing/2014/main" id="{9128D1F1-3A7F-364D-A925-351321C9BAA0}"/>
              </a:ext>
            </a:extLst>
          </p:cNvPr>
          <p:cNvSpPr>
            <a:spLocks noGrp="1" noChangeArrowheads="1"/>
          </p:cNvSpPr>
          <p:nvPr>
            <p:ph type="body" idx="1"/>
          </p:nvPr>
        </p:nvSpPr>
        <p:spPr/>
        <p:txBody>
          <a:bodyPr/>
          <a:lstStyle/>
          <a:p>
            <a:r>
              <a:rPr lang="en-US" altLang="en-US">
                <a:ea typeface="ＭＳ Ｐゴシック" panose="020B0600070205080204" pitchFamily="34" charset="-128"/>
              </a:rPr>
              <a:t>Prefix-based forwarding</a:t>
            </a:r>
          </a:p>
          <a:p>
            <a:pPr lvl="1"/>
            <a:r>
              <a:rPr lang="en-US" altLang="en-US">
                <a:ea typeface="ＭＳ Ｐゴシック" panose="020B0600070205080204" pitchFamily="34" charset="-128"/>
              </a:rPr>
              <a:t>Map the destination address to matching prefix</a:t>
            </a:r>
          </a:p>
          <a:p>
            <a:pPr lvl="1"/>
            <a:r>
              <a:rPr lang="en-US" altLang="en-US">
                <a:ea typeface="ＭＳ Ｐゴシック" panose="020B0600070205080204" pitchFamily="34" charset="-128"/>
              </a:rPr>
              <a:t>Forward to the outgoing interface</a:t>
            </a:r>
          </a:p>
        </p:txBody>
      </p:sp>
      <p:sp>
        <p:nvSpPr>
          <p:cNvPr id="76803" name="Slide Number Placeholder 3">
            <a:extLst>
              <a:ext uri="{FF2B5EF4-FFF2-40B4-BE49-F238E27FC236}">
                <a16:creationId xmlns:a16="http://schemas.microsoft.com/office/drawing/2014/main" id="{66551469-D026-6947-B04F-7818128CB0A6}"/>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CF68B0CC-3D12-CE40-AAF0-7D9D1AAD0B77}" type="slidenum">
              <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144</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76804" name="Line 4">
            <a:extLst>
              <a:ext uri="{FF2B5EF4-FFF2-40B4-BE49-F238E27FC236}">
                <a16:creationId xmlns:a16="http://schemas.microsoft.com/office/drawing/2014/main" id="{39326513-4EDC-6244-835B-8B556C7441A2}"/>
              </a:ext>
            </a:extLst>
          </p:cNvPr>
          <p:cNvSpPr>
            <a:spLocks noChangeShapeType="1"/>
          </p:cNvSpPr>
          <p:nvPr/>
        </p:nvSpPr>
        <p:spPr bwMode="auto">
          <a:xfrm>
            <a:off x="996950" y="3978275"/>
            <a:ext cx="2590800"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05" name="Line 5">
            <a:extLst>
              <a:ext uri="{FF2B5EF4-FFF2-40B4-BE49-F238E27FC236}">
                <a16:creationId xmlns:a16="http://schemas.microsoft.com/office/drawing/2014/main" id="{41A12412-C981-164A-A801-37BC151DA4FF}"/>
              </a:ext>
            </a:extLst>
          </p:cNvPr>
          <p:cNvSpPr>
            <a:spLocks noChangeShapeType="1"/>
          </p:cNvSpPr>
          <p:nvPr/>
        </p:nvSpPr>
        <p:spPr bwMode="auto">
          <a:xfrm>
            <a:off x="13017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06" name="Line 6">
            <a:extLst>
              <a:ext uri="{FF2B5EF4-FFF2-40B4-BE49-F238E27FC236}">
                <a16:creationId xmlns:a16="http://schemas.microsoft.com/office/drawing/2014/main" id="{4981D977-4215-794F-808F-8B1BB5C35C1A}"/>
              </a:ext>
            </a:extLst>
          </p:cNvPr>
          <p:cNvSpPr>
            <a:spLocks noChangeShapeType="1"/>
          </p:cNvSpPr>
          <p:nvPr/>
        </p:nvSpPr>
        <p:spPr bwMode="auto">
          <a:xfrm>
            <a:off x="22161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07" name="Line 7">
            <a:extLst>
              <a:ext uri="{FF2B5EF4-FFF2-40B4-BE49-F238E27FC236}">
                <a16:creationId xmlns:a16="http://schemas.microsoft.com/office/drawing/2014/main" id="{3FCA5C2C-8579-4E44-A560-60E68F1B6389}"/>
              </a:ext>
            </a:extLst>
          </p:cNvPr>
          <p:cNvSpPr>
            <a:spLocks noChangeShapeType="1"/>
          </p:cNvSpPr>
          <p:nvPr/>
        </p:nvSpPr>
        <p:spPr bwMode="auto">
          <a:xfrm>
            <a:off x="32829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08" name="Rectangle 8">
            <a:extLst>
              <a:ext uri="{FF2B5EF4-FFF2-40B4-BE49-F238E27FC236}">
                <a16:creationId xmlns:a16="http://schemas.microsoft.com/office/drawing/2014/main" id="{51059250-9A5A-CA42-A293-A0E5AF02D84E}"/>
              </a:ext>
            </a:extLst>
          </p:cNvPr>
          <p:cNvSpPr>
            <a:spLocks noChangeArrowheads="1"/>
          </p:cNvSpPr>
          <p:nvPr/>
        </p:nvSpPr>
        <p:spPr bwMode="auto">
          <a:xfrm>
            <a:off x="993775" y="338772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76809" name="Rectangle 9">
            <a:extLst>
              <a:ext uri="{FF2B5EF4-FFF2-40B4-BE49-F238E27FC236}">
                <a16:creationId xmlns:a16="http://schemas.microsoft.com/office/drawing/2014/main" id="{F0C54D42-6DE0-F94E-B777-9B3FF2C10D70}"/>
              </a:ext>
            </a:extLst>
          </p:cNvPr>
          <p:cNvSpPr>
            <a:spLocks noChangeArrowheads="1"/>
          </p:cNvSpPr>
          <p:nvPr/>
        </p:nvSpPr>
        <p:spPr bwMode="auto">
          <a:xfrm>
            <a:off x="1889125" y="336867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76810" name="Rectangle 10">
            <a:extLst>
              <a:ext uri="{FF2B5EF4-FFF2-40B4-BE49-F238E27FC236}">
                <a16:creationId xmlns:a16="http://schemas.microsoft.com/office/drawing/2014/main" id="{EF9B48B1-AC10-8D43-BAC7-832ABF5A3206}"/>
              </a:ext>
            </a:extLst>
          </p:cNvPr>
          <p:cNvSpPr>
            <a:spLocks noChangeArrowheads="1"/>
          </p:cNvSpPr>
          <p:nvPr/>
        </p:nvSpPr>
        <p:spPr bwMode="auto">
          <a:xfrm>
            <a:off x="2955925" y="336867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76811" name="Text Box 11">
            <a:extLst>
              <a:ext uri="{FF2B5EF4-FFF2-40B4-BE49-F238E27FC236}">
                <a16:creationId xmlns:a16="http://schemas.microsoft.com/office/drawing/2014/main" id="{41A8A6AB-2CBD-8045-85E6-A2977E74D3CE}"/>
              </a:ext>
            </a:extLst>
          </p:cNvPr>
          <p:cNvSpPr txBox="1">
            <a:spLocks noChangeArrowheads="1"/>
          </p:cNvSpPr>
          <p:nvPr/>
        </p:nvSpPr>
        <p:spPr bwMode="auto">
          <a:xfrm>
            <a:off x="1125538" y="3992563"/>
            <a:ext cx="7699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LAN 1</a:t>
            </a:r>
          </a:p>
        </p:txBody>
      </p:sp>
      <p:sp>
        <p:nvSpPr>
          <p:cNvPr id="76812" name="Text Box 12">
            <a:extLst>
              <a:ext uri="{FF2B5EF4-FFF2-40B4-BE49-F238E27FC236}">
                <a16:creationId xmlns:a16="http://schemas.microsoft.com/office/drawing/2014/main" id="{50F53A47-AB8C-E342-BFDE-F73333677866}"/>
              </a:ext>
            </a:extLst>
          </p:cNvPr>
          <p:cNvSpPr txBox="1">
            <a:spLocks noChangeArrowheads="1"/>
          </p:cNvSpPr>
          <p:nvPr/>
        </p:nvSpPr>
        <p:spPr bwMode="auto">
          <a:xfrm>
            <a:off x="2520950" y="3292475"/>
            <a:ext cx="355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a:t>
            </a:r>
          </a:p>
        </p:txBody>
      </p:sp>
      <p:sp>
        <p:nvSpPr>
          <p:cNvPr id="76813" name="Line 13">
            <a:extLst>
              <a:ext uri="{FF2B5EF4-FFF2-40B4-BE49-F238E27FC236}">
                <a16:creationId xmlns:a16="http://schemas.microsoft.com/office/drawing/2014/main" id="{F977BB7F-2B34-B741-A96B-E6508E4BC547}"/>
              </a:ext>
            </a:extLst>
          </p:cNvPr>
          <p:cNvSpPr>
            <a:spLocks noChangeShapeType="1"/>
          </p:cNvSpPr>
          <p:nvPr/>
        </p:nvSpPr>
        <p:spPr bwMode="auto">
          <a:xfrm>
            <a:off x="5645150" y="3978275"/>
            <a:ext cx="2590800"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14" name="Line 14">
            <a:extLst>
              <a:ext uri="{FF2B5EF4-FFF2-40B4-BE49-F238E27FC236}">
                <a16:creationId xmlns:a16="http://schemas.microsoft.com/office/drawing/2014/main" id="{38B6E3AC-4250-5746-B159-76AA1D0C9FAD}"/>
              </a:ext>
            </a:extLst>
          </p:cNvPr>
          <p:cNvSpPr>
            <a:spLocks noChangeShapeType="1"/>
          </p:cNvSpPr>
          <p:nvPr/>
        </p:nvSpPr>
        <p:spPr bwMode="auto">
          <a:xfrm>
            <a:off x="59499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15" name="Line 15">
            <a:extLst>
              <a:ext uri="{FF2B5EF4-FFF2-40B4-BE49-F238E27FC236}">
                <a16:creationId xmlns:a16="http://schemas.microsoft.com/office/drawing/2014/main" id="{5555626B-A264-ED4A-A4D7-C5514828B9E4}"/>
              </a:ext>
            </a:extLst>
          </p:cNvPr>
          <p:cNvSpPr>
            <a:spLocks noChangeShapeType="1"/>
          </p:cNvSpPr>
          <p:nvPr/>
        </p:nvSpPr>
        <p:spPr bwMode="auto">
          <a:xfrm>
            <a:off x="68643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16" name="Line 16">
            <a:extLst>
              <a:ext uri="{FF2B5EF4-FFF2-40B4-BE49-F238E27FC236}">
                <a16:creationId xmlns:a16="http://schemas.microsoft.com/office/drawing/2014/main" id="{2220A8E4-1681-9F4E-B1F1-FB9734EF78BC}"/>
              </a:ext>
            </a:extLst>
          </p:cNvPr>
          <p:cNvSpPr>
            <a:spLocks noChangeShapeType="1"/>
          </p:cNvSpPr>
          <p:nvPr/>
        </p:nvSpPr>
        <p:spPr bwMode="auto">
          <a:xfrm>
            <a:off x="79311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17" name="Rectangle 17">
            <a:extLst>
              <a:ext uri="{FF2B5EF4-FFF2-40B4-BE49-F238E27FC236}">
                <a16:creationId xmlns:a16="http://schemas.microsoft.com/office/drawing/2014/main" id="{E1D7F440-B89A-514D-BE98-7F5E35AED73E}"/>
              </a:ext>
            </a:extLst>
          </p:cNvPr>
          <p:cNvSpPr>
            <a:spLocks noChangeArrowheads="1"/>
          </p:cNvSpPr>
          <p:nvPr/>
        </p:nvSpPr>
        <p:spPr bwMode="auto">
          <a:xfrm>
            <a:off x="5641975" y="338772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76818" name="Rectangle 18">
            <a:extLst>
              <a:ext uri="{FF2B5EF4-FFF2-40B4-BE49-F238E27FC236}">
                <a16:creationId xmlns:a16="http://schemas.microsoft.com/office/drawing/2014/main" id="{0AE2231A-05A0-1D4D-946C-FA25C9060B5E}"/>
              </a:ext>
            </a:extLst>
          </p:cNvPr>
          <p:cNvSpPr>
            <a:spLocks noChangeArrowheads="1"/>
          </p:cNvSpPr>
          <p:nvPr/>
        </p:nvSpPr>
        <p:spPr bwMode="auto">
          <a:xfrm>
            <a:off x="6537325" y="336867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76819" name="Rectangle 19">
            <a:extLst>
              <a:ext uri="{FF2B5EF4-FFF2-40B4-BE49-F238E27FC236}">
                <a16:creationId xmlns:a16="http://schemas.microsoft.com/office/drawing/2014/main" id="{0243E0DC-BC42-4741-948F-3AD6B3779B6A}"/>
              </a:ext>
            </a:extLst>
          </p:cNvPr>
          <p:cNvSpPr>
            <a:spLocks noChangeArrowheads="1"/>
          </p:cNvSpPr>
          <p:nvPr/>
        </p:nvSpPr>
        <p:spPr bwMode="auto">
          <a:xfrm>
            <a:off x="7604125" y="336867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76820" name="Text Box 20">
            <a:extLst>
              <a:ext uri="{FF2B5EF4-FFF2-40B4-BE49-F238E27FC236}">
                <a16:creationId xmlns:a16="http://schemas.microsoft.com/office/drawing/2014/main" id="{951BEA97-0E9A-C24C-B55D-FE5F80898954}"/>
              </a:ext>
            </a:extLst>
          </p:cNvPr>
          <p:cNvSpPr txBox="1">
            <a:spLocks noChangeArrowheads="1"/>
          </p:cNvSpPr>
          <p:nvPr/>
        </p:nvSpPr>
        <p:spPr bwMode="auto">
          <a:xfrm>
            <a:off x="7378700" y="3978275"/>
            <a:ext cx="6000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LAN</a:t>
            </a:r>
          </a:p>
        </p:txBody>
      </p:sp>
      <p:sp>
        <p:nvSpPr>
          <p:cNvPr id="76821" name="Text Box 21">
            <a:extLst>
              <a:ext uri="{FF2B5EF4-FFF2-40B4-BE49-F238E27FC236}">
                <a16:creationId xmlns:a16="http://schemas.microsoft.com/office/drawing/2014/main" id="{F84CEB62-65A2-2042-96C7-B2E90CDAB580}"/>
              </a:ext>
            </a:extLst>
          </p:cNvPr>
          <p:cNvSpPr txBox="1">
            <a:spLocks noChangeArrowheads="1"/>
          </p:cNvSpPr>
          <p:nvPr/>
        </p:nvSpPr>
        <p:spPr bwMode="auto">
          <a:xfrm>
            <a:off x="7169150" y="3292475"/>
            <a:ext cx="355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a:t>
            </a:r>
          </a:p>
        </p:txBody>
      </p:sp>
      <p:sp>
        <p:nvSpPr>
          <p:cNvPr id="76822" name="AutoShape 22">
            <a:extLst>
              <a:ext uri="{FF2B5EF4-FFF2-40B4-BE49-F238E27FC236}">
                <a16:creationId xmlns:a16="http://schemas.microsoft.com/office/drawing/2014/main" id="{F83A2EA2-63BD-5845-96F7-CB8A910525A8}"/>
              </a:ext>
            </a:extLst>
          </p:cNvPr>
          <p:cNvSpPr>
            <a:spLocks noChangeArrowheads="1"/>
          </p:cNvSpPr>
          <p:nvPr/>
        </p:nvSpPr>
        <p:spPr bwMode="auto">
          <a:xfrm>
            <a:off x="2520950" y="4283075"/>
            <a:ext cx="609600" cy="381000"/>
          </a:xfrm>
          <a:prstGeom prst="roundRect">
            <a:avLst>
              <a:gd name="adj" fmla="val 16667"/>
            </a:avLst>
          </a:prstGeom>
          <a:solidFill>
            <a:srgbClr val="FF99CC"/>
          </a:solidFill>
          <a:ln w="12700">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router</a:t>
            </a:r>
          </a:p>
        </p:txBody>
      </p:sp>
      <p:sp>
        <p:nvSpPr>
          <p:cNvPr id="76823" name="AutoShape 23">
            <a:extLst>
              <a:ext uri="{FF2B5EF4-FFF2-40B4-BE49-F238E27FC236}">
                <a16:creationId xmlns:a16="http://schemas.microsoft.com/office/drawing/2014/main" id="{3B833F75-69E3-0A43-8D21-DDBCED6406F5}"/>
              </a:ext>
            </a:extLst>
          </p:cNvPr>
          <p:cNvSpPr>
            <a:spLocks noChangeArrowheads="1"/>
          </p:cNvSpPr>
          <p:nvPr/>
        </p:nvSpPr>
        <p:spPr bwMode="auto">
          <a:xfrm>
            <a:off x="4349750" y="4283075"/>
            <a:ext cx="609600" cy="381000"/>
          </a:xfrm>
          <a:prstGeom prst="roundRect">
            <a:avLst>
              <a:gd name="adj" fmla="val 16667"/>
            </a:avLst>
          </a:prstGeom>
          <a:solidFill>
            <a:srgbClr val="FF99CC"/>
          </a:solidFill>
          <a:ln w="12700">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router</a:t>
            </a:r>
          </a:p>
        </p:txBody>
      </p:sp>
      <p:sp>
        <p:nvSpPr>
          <p:cNvPr id="76824" name="AutoShape 25">
            <a:extLst>
              <a:ext uri="{FF2B5EF4-FFF2-40B4-BE49-F238E27FC236}">
                <a16:creationId xmlns:a16="http://schemas.microsoft.com/office/drawing/2014/main" id="{E9A42F0C-E73D-934C-B106-3CCAF437DAEA}"/>
              </a:ext>
            </a:extLst>
          </p:cNvPr>
          <p:cNvSpPr>
            <a:spLocks noChangeArrowheads="1"/>
          </p:cNvSpPr>
          <p:nvPr/>
        </p:nvSpPr>
        <p:spPr bwMode="auto">
          <a:xfrm>
            <a:off x="6178550" y="4283075"/>
            <a:ext cx="609600" cy="381000"/>
          </a:xfrm>
          <a:prstGeom prst="roundRect">
            <a:avLst>
              <a:gd name="adj" fmla="val 16667"/>
            </a:avLst>
          </a:prstGeom>
          <a:solidFill>
            <a:srgbClr val="FF99CC"/>
          </a:solidFill>
          <a:ln w="12700">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router</a:t>
            </a:r>
          </a:p>
        </p:txBody>
      </p:sp>
      <p:sp>
        <p:nvSpPr>
          <p:cNvPr id="76825" name="Line 26">
            <a:extLst>
              <a:ext uri="{FF2B5EF4-FFF2-40B4-BE49-F238E27FC236}">
                <a16:creationId xmlns:a16="http://schemas.microsoft.com/office/drawing/2014/main" id="{541CBA28-F59B-2145-8635-4087DA357633}"/>
              </a:ext>
            </a:extLst>
          </p:cNvPr>
          <p:cNvSpPr>
            <a:spLocks noChangeShapeType="1"/>
          </p:cNvSpPr>
          <p:nvPr/>
        </p:nvSpPr>
        <p:spPr bwMode="auto">
          <a:xfrm>
            <a:off x="6483350" y="39782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26" name="Line 28">
            <a:extLst>
              <a:ext uri="{FF2B5EF4-FFF2-40B4-BE49-F238E27FC236}">
                <a16:creationId xmlns:a16="http://schemas.microsoft.com/office/drawing/2014/main" id="{21037D92-ABA7-F54A-89C6-9CBA1F4504C4}"/>
              </a:ext>
            </a:extLst>
          </p:cNvPr>
          <p:cNvSpPr>
            <a:spLocks noChangeShapeType="1"/>
          </p:cNvSpPr>
          <p:nvPr/>
        </p:nvSpPr>
        <p:spPr bwMode="auto">
          <a:xfrm>
            <a:off x="4959350" y="4435475"/>
            <a:ext cx="12192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27" name="Text Box 29">
            <a:extLst>
              <a:ext uri="{FF2B5EF4-FFF2-40B4-BE49-F238E27FC236}">
                <a16:creationId xmlns:a16="http://schemas.microsoft.com/office/drawing/2014/main" id="{474876A1-8D91-334F-BD4A-64F8606CCF2E}"/>
              </a:ext>
            </a:extLst>
          </p:cNvPr>
          <p:cNvSpPr txBox="1">
            <a:spLocks noChangeArrowheads="1"/>
          </p:cNvSpPr>
          <p:nvPr/>
        </p:nvSpPr>
        <p:spPr bwMode="auto">
          <a:xfrm>
            <a:off x="3408363" y="4435475"/>
            <a:ext cx="6683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WAN</a:t>
            </a:r>
          </a:p>
        </p:txBody>
      </p:sp>
      <p:sp>
        <p:nvSpPr>
          <p:cNvPr id="76828" name="Text Box 30">
            <a:extLst>
              <a:ext uri="{FF2B5EF4-FFF2-40B4-BE49-F238E27FC236}">
                <a16:creationId xmlns:a16="http://schemas.microsoft.com/office/drawing/2014/main" id="{01209B12-A51F-8B49-824B-005B6161F7D1}"/>
              </a:ext>
            </a:extLst>
          </p:cNvPr>
          <p:cNvSpPr txBox="1">
            <a:spLocks noChangeArrowheads="1"/>
          </p:cNvSpPr>
          <p:nvPr/>
        </p:nvSpPr>
        <p:spPr bwMode="auto">
          <a:xfrm>
            <a:off x="5235575" y="4435475"/>
            <a:ext cx="6683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WAN</a:t>
            </a:r>
          </a:p>
        </p:txBody>
      </p:sp>
      <p:sp>
        <p:nvSpPr>
          <p:cNvPr id="76829" name="Text Box 31">
            <a:extLst>
              <a:ext uri="{FF2B5EF4-FFF2-40B4-BE49-F238E27FC236}">
                <a16:creationId xmlns:a16="http://schemas.microsoft.com/office/drawing/2014/main" id="{5D4A3C03-3AB3-5B46-9BB3-008533E32FF9}"/>
              </a:ext>
            </a:extLst>
          </p:cNvPr>
          <p:cNvSpPr txBox="1">
            <a:spLocks noChangeArrowheads="1"/>
          </p:cNvSpPr>
          <p:nvPr/>
        </p:nvSpPr>
        <p:spPr bwMode="auto">
          <a:xfrm>
            <a:off x="501650" y="2967038"/>
            <a:ext cx="113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Courier New" panose="02070309020205020404" pitchFamily="49" charset="0"/>
                <a:ea typeface="ＭＳ Ｐゴシック" panose="020B0600070205080204" pitchFamily="34" charset="-128"/>
                <a:cs typeface="+mn-cs"/>
              </a:rPr>
              <a:t>1.2.3.4</a:t>
            </a:r>
          </a:p>
        </p:txBody>
      </p:sp>
      <p:sp>
        <p:nvSpPr>
          <p:cNvPr id="76830" name="Text Box 32">
            <a:extLst>
              <a:ext uri="{FF2B5EF4-FFF2-40B4-BE49-F238E27FC236}">
                <a16:creationId xmlns:a16="http://schemas.microsoft.com/office/drawing/2014/main" id="{90F2C5D6-17E9-BE45-99B2-F7FA2FF7A740}"/>
              </a:ext>
            </a:extLst>
          </p:cNvPr>
          <p:cNvSpPr txBox="1">
            <a:spLocks noChangeArrowheads="1"/>
          </p:cNvSpPr>
          <p:nvPr/>
        </p:nvSpPr>
        <p:spPr bwMode="auto">
          <a:xfrm>
            <a:off x="1692275" y="2967038"/>
            <a:ext cx="113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Courier New" panose="02070309020205020404" pitchFamily="49" charset="0"/>
                <a:ea typeface="ＭＳ Ｐゴシック" panose="020B0600070205080204" pitchFamily="34" charset="-128"/>
                <a:cs typeface="+mn-cs"/>
              </a:rPr>
              <a:t>1.2.3.7</a:t>
            </a:r>
          </a:p>
        </p:txBody>
      </p:sp>
      <p:sp>
        <p:nvSpPr>
          <p:cNvPr id="76831" name="Text Box 33">
            <a:extLst>
              <a:ext uri="{FF2B5EF4-FFF2-40B4-BE49-F238E27FC236}">
                <a16:creationId xmlns:a16="http://schemas.microsoft.com/office/drawing/2014/main" id="{860F4BDE-65AF-7F4F-96F8-C52AEC7501FB}"/>
              </a:ext>
            </a:extLst>
          </p:cNvPr>
          <p:cNvSpPr txBox="1">
            <a:spLocks noChangeArrowheads="1"/>
          </p:cNvSpPr>
          <p:nvPr/>
        </p:nvSpPr>
        <p:spPr bwMode="auto">
          <a:xfrm>
            <a:off x="2835275" y="2967038"/>
            <a:ext cx="1412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Courier New" panose="02070309020205020404" pitchFamily="49" charset="0"/>
                <a:ea typeface="ＭＳ Ｐゴシック" panose="020B0600070205080204" pitchFamily="34" charset="-128"/>
                <a:cs typeface="+mn-cs"/>
              </a:rPr>
              <a:t>1.2.3.156</a:t>
            </a:r>
          </a:p>
        </p:txBody>
      </p:sp>
      <p:sp>
        <p:nvSpPr>
          <p:cNvPr id="76832" name="Text Box 34">
            <a:extLst>
              <a:ext uri="{FF2B5EF4-FFF2-40B4-BE49-F238E27FC236}">
                <a16:creationId xmlns:a16="http://schemas.microsoft.com/office/drawing/2014/main" id="{3772743E-0740-2243-9B67-85C52B8BE2B2}"/>
              </a:ext>
            </a:extLst>
          </p:cNvPr>
          <p:cNvSpPr txBox="1">
            <a:spLocks noChangeArrowheads="1"/>
          </p:cNvSpPr>
          <p:nvPr/>
        </p:nvSpPr>
        <p:spPr bwMode="auto">
          <a:xfrm>
            <a:off x="5110163" y="2967038"/>
            <a:ext cx="113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FF3300"/>
                </a:solidFill>
                <a:effectLst/>
                <a:uLnTx/>
                <a:uFillTx/>
                <a:latin typeface="Courier New" panose="02070309020205020404" pitchFamily="49" charset="0"/>
                <a:ea typeface="ＭＳ Ｐゴシック" panose="020B0600070205080204" pitchFamily="34" charset="-128"/>
                <a:cs typeface="+mn-cs"/>
              </a:rPr>
              <a:t>5.6.7.8</a:t>
            </a:r>
          </a:p>
        </p:txBody>
      </p:sp>
      <p:sp>
        <p:nvSpPr>
          <p:cNvPr id="76833" name="Text Box 35">
            <a:extLst>
              <a:ext uri="{FF2B5EF4-FFF2-40B4-BE49-F238E27FC236}">
                <a16:creationId xmlns:a16="http://schemas.microsoft.com/office/drawing/2014/main" id="{24130DD4-E3BF-AB47-A398-E630272AB17A}"/>
              </a:ext>
            </a:extLst>
          </p:cNvPr>
          <p:cNvSpPr txBox="1">
            <a:spLocks noChangeArrowheads="1"/>
          </p:cNvSpPr>
          <p:nvPr/>
        </p:nvSpPr>
        <p:spPr bwMode="auto">
          <a:xfrm>
            <a:off x="6261100" y="2967038"/>
            <a:ext cx="113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FF3300"/>
                </a:solidFill>
                <a:effectLst/>
                <a:uLnTx/>
                <a:uFillTx/>
                <a:latin typeface="Courier New" panose="02070309020205020404" pitchFamily="49" charset="0"/>
                <a:ea typeface="ＭＳ Ｐゴシック" panose="020B0600070205080204" pitchFamily="34" charset="-128"/>
                <a:cs typeface="+mn-cs"/>
              </a:rPr>
              <a:t>5.6.7.9</a:t>
            </a:r>
          </a:p>
        </p:txBody>
      </p:sp>
      <p:sp>
        <p:nvSpPr>
          <p:cNvPr id="76834" name="Text Box 36">
            <a:extLst>
              <a:ext uri="{FF2B5EF4-FFF2-40B4-BE49-F238E27FC236}">
                <a16:creationId xmlns:a16="http://schemas.microsoft.com/office/drawing/2014/main" id="{5769A18C-8FFA-2643-8BEA-C3BC656CAC91}"/>
              </a:ext>
            </a:extLst>
          </p:cNvPr>
          <p:cNvSpPr txBox="1">
            <a:spLocks noChangeArrowheads="1"/>
          </p:cNvSpPr>
          <p:nvPr/>
        </p:nvSpPr>
        <p:spPr bwMode="auto">
          <a:xfrm>
            <a:off x="7443788" y="2967038"/>
            <a:ext cx="1412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FF3300"/>
                </a:solidFill>
                <a:effectLst/>
                <a:uLnTx/>
                <a:uFillTx/>
                <a:latin typeface="Courier New" panose="02070309020205020404" pitchFamily="49" charset="0"/>
                <a:ea typeface="ＭＳ Ｐゴシック" panose="020B0600070205080204" pitchFamily="34" charset="-128"/>
                <a:cs typeface="+mn-cs"/>
              </a:rPr>
              <a:t>5.6.7.212</a:t>
            </a:r>
          </a:p>
        </p:txBody>
      </p:sp>
      <p:sp>
        <p:nvSpPr>
          <p:cNvPr id="76835" name="Line 62">
            <a:extLst>
              <a:ext uri="{FF2B5EF4-FFF2-40B4-BE49-F238E27FC236}">
                <a16:creationId xmlns:a16="http://schemas.microsoft.com/office/drawing/2014/main" id="{7AA5CD33-E4D8-6A4C-B3AD-41C6D902448F}"/>
              </a:ext>
            </a:extLst>
          </p:cNvPr>
          <p:cNvSpPr>
            <a:spLocks noChangeShapeType="1"/>
          </p:cNvSpPr>
          <p:nvPr/>
        </p:nvSpPr>
        <p:spPr bwMode="auto">
          <a:xfrm>
            <a:off x="2825750" y="3967163"/>
            <a:ext cx="0" cy="304800"/>
          </a:xfrm>
          <a:prstGeom prst="line">
            <a:avLst/>
          </a:prstGeom>
          <a:noFill/>
          <a:ln w="38100">
            <a:solidFill>
              <a:srgbClr val="0000FF"/>
            </a:solidFill>
            <a:round/>
            <a:headEnd type="arrow" w="lg" len="lg"/>
            <a:tailEnd type="none" w="lg" len="lg"/>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36" name="Line 63">
            <a:extLst>
              <a:ext uri="{FF2B5EF4-FFF2-40B4-BE49-F238E27FC236}">
                <a16:creationId xmlns:a16="http://schemas.microsoft.com/office/drawing/2014/main" id="{A9172EB7-6CE5-3A45-A824-2B64E11497C0}"/>
              </a:ext>
            </a:extLst>
          </p:cNvPr>
          <p:cNvSpPr>
            <a:spLocks noChangeShapeType="1"/>
          </p:cNvSpPr>
          <p:nvPr/>
        </p:nvSpPr>
        <p:spPr bwMode="auto">
          <a:xfrm>
            <a:off x="3113088" y="4416425"/>
            <a:ext cx="1219200" cy="0"/>
          </a:xfrm>
          <a:prstGeom prst="line">
            <a:avLst/>
          </a:prstGeom>
          <a:noFill/>
          <a:ln w="76200">
            <a:solidFill>
              <a:srgbClr val="FF3300"/>
            </a:solidFill>
            <a:round/>
            <a:headEnd/>
            <a:tailEnd type="arrow" w="sm" len="me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37" name="Text Box 64">
            <a:extLst>
              <a:ext uri="{FF2B5EF4-FFF2-40B4-BE49-F238E27FC236}">
                <a16:creationId xmlns:a16="http://schemas.microsoft.com/office/drawing/2014/main" id="{277A6377-8C52-B645-A246-F49F4F1CD963}"/>
              </a:ext>
            </a:extLst>
          </p:cNvPr>
          <p:cNvSpPr txBox="1">
            <a:spLocks noChangeArrowheads="1"/>
          </p:cNvSpPr>
          <p:nvPr/>
        </p:nvSpPr>
        <p:spPr bwMode="auto">
          <a:xfrm>
            <a:off x="1785938" y="5046663"/>
            <a:ext cx="1549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Courier New" panose="02070309020205020404" pitchFamily="49" charset="0"/>
                <a:ea typeface="ＭＳ Ｐゴシック" panose="020B0600070205080204" pitchFamily="34" charset="-128"/>
                <a:cs typeface="+mn-cs"/>
              </a:rPr>
              <a:t>1.2.3.0/24</a:t>
            </a:r>
          </a:p>
        </p:txBody>
      </p:sp>
      <p:sp>
        <p:nvSpPr>
          <p:cNvPr id="76838" name="Text Box 65">
            <a:extLst>
              <a:ext uri="{FF2B5EF4-FFF2-40B4-BE49-F238E27FC236}">
                <a16:creationId xmlns:a16="http://schemas.microsoft.com/office/drawing/2014/main" id="{6042A9D2-62CC-3446-A408-B3DC9650CBB6}"/>
              </a:ext>
            </a:extLst>
          </p:cNvPr>
          <p:cNvSpPr txBox="1">
            <a:spLocks noChangeArrowheads="1"/>
          </p:cNvSpPr>
          <p:nvPr/>
        </p:nvSpPr>
        <p:spPr bwMode="auto">
          <a:xfrm>
            <a:off x="1798638" y="5607050"/>
            <a:ext cx="154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FF3300"/>
                </a:solidFill>
                <a:effectLst/>
                <a:uLnTx/>
                <a:uFillTx/>
                <a:latin typeface="Courier New" panose="02070309020205020404" pitchFamily="49" charset="0"/>
                <a:ea typeface="ＭＳ Ｐゴシック" panose="020B0600070205080204" pitchFamily="34" charset="-128"/>
                <a:cs typeface="+mn-cs"/>
              </a:rPr>
              <a:t>5.6.7.0/24</a:t>
            </a:r>
          </a:p>
        </p:txBody>
      </p:sp>
      <p:sp>
        <p:nvSpPr>
          <p:cNvPr id="76839" name="AutoShape 66">
            <a:extLst>
              <a:ext uri="{FF2B5EF4-FFF2-40B4-BE49-F238E27FC236}">
                <a16:creationId xmlns:a16="http://schemas.microsoft.com/office/drawing/2014/main" id="{2C27E179-F566-9948-A02F-84774E89FD7A}"/>
              </a:ext>
            </a:extLst>
          </p:cNvPr>
          <p:cNvSpPr>
            <a:spLocks noChangeArrowheads="1"/>
          </p:cNvSpPr>
          <p:nvPr/>
        </p:nvSpPr>
        <p:spPr bwMode="auto">
          <a:xfrm>
            <a:off x="3575050" y="5683250"/>
            <a:ext cx="728663" cy="230188"/>
          </a:xfrm>
          <a:prstGeom prst="rightArrow">
            <a:avLst>
              <a:gd name="adj1" fmla="val 50000"/>
              <a:gd name="adj2" fmla="val 79138"/>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6840" name="Rectangle 67">
            <a:extLst>
              <a:ext uri="{FF2B5EF4-FFF2-40B4-BE49-F238E27FC236}">
                <a16:creationId xmlns:a16="http://schemas.microsoft.com/office/drawing/2014/main" id="{627C20FA-224D-2542-BC99-89BE98596C91}"/>
              </a:ext>
            </a:extLst>
          </p:cNvPr>
          <p:cNvSpPr>
            <a:spLocks noChangeArrowheads="1"/>
          </p:cNvSpPr>
          <p:nvPr/>
        </p:nvSpPr>
        <p:spPr bwMode="auto">
          <a:xfrm>
            <a:off x="1762125" y="4914900"/>
            <a:ext cx="2655888" cy="1114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6841" name="Line 68">
            <a:extLst>
              <a:ext uri="{FF2B5EF4-FFF2-40B4-BE49-F238E27FC236}">
                <a16:creationId xmlns:a16="http://schemas.microsoft.com/office/drawing/2014/main" id="{150C1621-9D01-C743-910B-3380E648EA1B}"/>
              </a:ext>
            </a:extLst>
          </p:cNvPr>
          <p:cNvSpPr>
            <a:spLocks noChangeShapeType="1"/>
          </p:cNvSpPr>
          <p:nvPr/>
        </p:nvSpPr>
        <p:spPr bwMode="auto">
          <a:xfrm>
            <a:off x="3457575" y="4914900"/>
            <a:ext cx="0" cy="11144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42" name="Line 69">
            <a:extLst>
              <a:ext uri="{FF2B5EF4-FFF2-40B4-BE49-F238E27FC236}">
                <a16:creationId xmlns:a16="http://schemas.microsoft.com/office/drawing/2014/main" id="{4CF13826-BEF6-FB4D-8A06-28DF85B56D13}"/>
              </a:ext>
            </a:extLst>
          </p:cNvPr>
          <p:cNvSpPr>
            <a:spLocks noChangeShapeType="1"/>
          </p:cNvSpPr>
          <p:nvPr/>
        </p:nvSpPr>
        <p:spPr bwMode="auto">
          <a:xfrm>
            <a:off x="1762125" y="5529263"/>
            <a:ext cx="2655888" cy="127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43" name="Text Box 70">
            <a:extLst>
              <a:ext uri="{FF2B5EF4-FFF2-40B4-BE49-F238E27FC236}">
                <a16:creationId xmlns:a16="http://schemas.microsoft.com/office/drawing/2014/main" id="{6F79F1BC-FAEA-FA4C-BC93-B56AA62F786E}"/>
              </a:ext>
            </a:extLst>
          </p:cNvPr>
          <p:cNvSpPr txBox="1">
            <a:spLocks noChangeArrowheads="1"/>
          </p:cNvSpPr>
          <p:nvPr/>
        </p:nvSpPr>
        <p:spPr bwMode="auto">
          <a:xfrm>
            <a:off x="1838325" y="6054725"/>
            <a:ext cx="21574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forwarding table</a:t>
            </a:r>
          </a:p>
        </p:txBody>
      </p:sp>
      <p:sp>
        <p:nvSpPr>
          <p:cNvPr id="76844" name="Line 71">
            <a:extLst>
              <a:ext uri="{FF2B5EF4-FFF2-40B4-BE49-F238E27FC236}">
                <a16:creationId xmlns:a16="http://schemas.microsoft.com/office/drawing/2014/main" id="{CBA4ED86-0503-9141-BA4C-1C48CBBEC0A3}"/>
              </a:ext>
            </a:extLst>
          </p:cNvPr>
          <p:cNvSpPr>
            <a:spLocks noChangeShapeType="1"/>
          </p:cNvSpPr>
          <p:nvPr/>
        </p:nvSpPr>
        <p:spPr bwMode="auto">
          <a:xfrm flipV="1">
            <a:off x="685800" y="5535613"/>
            <a:ext cx="998538" cy="1111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6845" name="Group 72">
            <a:extLst>
              <a:ext uri="{FF2B5EF4-FFF2-40B4-BE49-F238E27FC236}">
                <a16:creationId xmlns:a16="http://schemas.microsoft.com/office/drawing/2014/main" id="{57A23808-B41E-0748-87DC-8674D7CAA1C6}"/>
              </a:ext>
            </a:extLst>
          </p:cNvPr>
          <p:cNvGrpSpPr>
            <a:grpSpLocks/>
          </p:cNvGrpSpPr>
          <p:nvPr/>
        </p:nvGrpSpPr>
        <p:grpSpPr bwMode="auto">
          <a:xfrm>
            <a:off x="1060450" y="4992688"/>
            <a:ext cx="327025" cy="457200"/>
            <a:chOff x="4505" y="1615"/>
            <a:chExt cx="206" cy="288"/>
          </a:xfrm>
        </p:grpSpPr>
        <p:sp>
          <p:nvSpPr>
            <p:cNvPr id="895049" name="Rectangle 73">
              <a:extLst>
                <a:ext uri="{FF2B5EF4-FFF2-40B4-BE49-F238E27FC236}">
                  <a16:creationId xmlns:a16="http://schemas.microsoft.com/office/drawing/2014/main" id="{BE3D570F-B290-E54B-BDFC-E5036EC32ADB}"/>
                </a:ext>
              </a:extLst>
            </p:cNvPr>
            <p:cNvSpPr>
              <a:spLocks noChangeArrowheads="1"/>
            </p:cNvSpPr>
            <p:nvPr/>
          </p:nvSpPr>
          <p:spPr bwMode="auto">
            <a:xfrm>
              <a:off x="4506" y="1615"/>
              <a:ext cx="205" cy="288"/>
            </a:xfrm>
            <a:prstGeom prst="rect">
              <a:avLst/>
            </a:prstGeom>
            <a:solidFill>
              <a:schemeClr val="accent6">
                <a:lumMod val="60000"/>
                <a:lumOff val="40000"/>
              </a:schemeClr>
            </a:solidFill>
            <a:ln w="38100">
              <a:solidFill>
                <a:schemeClr val="bg2"/>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urier New" pitchFamily="1" charset="0"/>
                <a:ea typeface="+mn-ea"/>
                <a:cs typeface="+mn-cs"/>
              </a:endParaRPr>
            </a:p>
          </p:txBody>
        </p:sp>
        <p:sp>
          <p:nvSpPr>
            <p:cNvPr id="76849" name="Rectangle 74">
              <a:extLst>
                <a:ext uri="{FF2B5EF4-FFF2-40B4-BE49-F238E27FC236}">
                  <a16:creationId xmlns:a16="http://schemas.microsoft.com/office/drawing/2014/main" id="{1C30D78D-CC42-AA43-98D0-3ACB740BDC16}"/>
                </a:ext>
              </a:extLst>
            </p:cNvPr>
            <p:cNvSpPr>
              <a:spLocks noChangeArrowheads="1"/>
            </p:cNvSpPr>
            <p:nvPr/>
          </p:nvSpPr>
          <p:spPr bwMode="auto">
            <a:xfrm>
              <a:off x="4505" y="1615"/>
              <a:ext cx="205" cy="56"/>
            </a:xfrm>
            <a:prstGeom prst="rect">
              <a:avLst/>
            </a:prstGeom>
            <a:solidFill>
              <a:schemeClr val="accent2"/>
            </a:solidFill>
            <a:ln w="38100">
              <a:solidFill>
                <a:schemeClr val="accent2"/>
              </a:solidFill>
              <a:miter lim="800000"/>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
        <p:nvSpPr>
          <p:cNvPr id="76846" name="Line 75">
            <a:extLst>
              <a:ext uri="{FF2B5EF4-FFF2-40B4-BE49-F238E27FC236}">
                <a16:creationId xmlns:a16="http://schemas.microsoft.com/office/drawing/2014/main" id="{56E70EF8-9283-7E45-B899-E157BE861099}"/>
              </a:ext>
            </a:extLst>
          </p:cNvPr>
          <p:cNvSpPr>
            <a:spLocks noChangeShapeType="1"/>
          </p:cNvSpPr>
          <p:nvPr/>
        </p:nvSpPr>
        <p:spPr bwMode="auto">
          <a:xfrm>
            <a:off x="1614488" y="4416425"/>
            <a:ext cx="912812" cy="0"/>
          </a:xfrm>
          <a:prstGeom prst="line">
            <a:avLst/>
          </a:prstGeom>
          <a:noFill/>
          <a:ln w="76200">
            <a:solidFill>
              <a:schemeClr val="tx1"/>
            </a:solidFill>
            <a:round/>
            <a:headEnd/>
            <a:tailEnd type="arrow" w="sm" len="me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47" name="AutoShape 76">
            <a:extLst>
              <a:ext uri="{FF2B5EF4-FFF2-40B4-BE49-F238E27FC236}">
                <a16:creationId xmlns:a16="http://schemas.microsoft.com/office/drawing/2014/main" id="{312950FF-866D-9443-9EFC-29566EFD4F26}"/>
              </a:ext>
            </a:extLst>
          </p:cNvPr>
          <p:cNvSpPr>
            <a:spLocks noChangeArrowheads="1"/>
          </p:cNvSpPr>
          <p:nvPr/>
        </p:nvSpPr>
        <p:spPr bwMode="auto">
          <a:xfrm>
            <a:off x="3727450" y="4953000"/>
            <a:ext cx="422275" cy="422275"/>
          </a:xfrm>
          <a:custGeom>
            <a:avLst/>
            <a:gdLst>
              <a:gd name="T0" fmla="*/ 115282150 w 21600"/>
              <a:gd name="T1" fmla="*/ 0 h 21600"/>
              <a:gd name="T2" fmla="*/ 69166319 w 21600"/>
              <a:gd name="T3" fmla="*/ 53796779 h 21600"/>
              <a:gd name="T4" fmla="*/ 0 w 21600"/>
              <a:gd name="T5" fmla="*/ 134499612 h 21600"/>
              <a:gd name="T6" fmla="*/ 69166319 w 21600"/>
              <a:gd name="T7" fmla="*/ 161390748 h 21600"/>
              <a:gd name="T8" fmla="*/ 138332618 w 21600"/>
              <a:gd name="T9" fmla="*/ 112077083 h 21600"/>
              <a:gd name="T10" fmla="*/ 161390748 w 21600"/>
              <a:gd name="T11" fmla="*/ 53796779 h 21600"/>
              <a:gd name="T12" fmla="*/ 0 60000 65536"/>
              <a:gd name="T13" fmla="*/ 0 60000 65536"/>
              <a:gd name="T14" fmla="*/ 0 60000 65536"/>
              <a:gd name="T15" fmla="*/ 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691503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8849" name="Rectangle 2">
            <a:extLst>
              <a:ext uri="{FF2B5EF4-FFF2-40B4-BE49-F238E27FC236}">
                <a16:creationId xmlns:a16="http://schemas.microsoft.com/office/drawing/2014/main" id="{D1D8FB74-F2CB-1B4A-B6FB-D85490B4997B}"/>
              </a:ext>
            </a:extLst>
          </p:cNvPr>
          <p:cNvSpPr>
            <a:spLocks noGrp="1" noChangeArrowheads="1"/>
          </p:cNvSpPr>
          <p:nvPr>
            <p:ph type="title"/>
          </p:nvPr>
        </p:nvSpPr>
        <p:spPr>
          <a:xfrm>
            <a:off x="0" y="76200"/>
            <a:ext cx="9144000" cy="1143000"/>
          </a:xfrm>
        </p:spPr>
        <p:txBody>
          <a:bodyPr/>
          <a:lstStyle/>
          <a:p>
            <a:r>
              <a:rPr lang="en-US" altLang="en-US">
                <a:ea typeface="ＭＳ Ｐゴシック" panose="020B0600070205080204" pitchFamily="34" charset="-128"/>
              </a:rPr>
              <a:t>CIDR Makes Packet Forwarding Harder</a:t>
            </a:r>
          </a:p>
        </p:txBody>
      </p:sp>
      <p:sp>
        <p:nvSpPr>
          <p:cNvPr id="78850" name="Rectangle 3">
            <a:extLst>
              <a:ext uri="{FF2B5EF4-FFF2-40B4-BE49-F238E27FC236}">
                <a16:creationId xmlns:a16="http://schemas.microsoft.com/office/drawing/2014/main" id="{306A6746-C8C0-6B42-B157-91785FACADF8}"/>
              </a:ext>
            </a:extLst>
          </p:cNvPr>
          <p:cNvSpPr>
            <a:spLocks noGrp="1" noChangeArrowheads="1"/>
          </p:cNvSpPr>
          <p:nvPr>
            <p:ph type="body" idx="1"/>
          </p:nvPr>
        </p:nvSpPr>
        <p:spPr/>
        <p:txBody>
          <a:bodyPr/>
          <a:lstStyle/>
          <a:p>
            <a:r>
              <a:rPr lang="en-US" altLang="en-US">
                <a:ea typeface="ＭＳ Ｐゴシック" panose="020B0600070205080204" pitchFamily="34" charset="-128"/>
              </a:rPr>
              <a:t>Forwarding table may have many matches</a:t>
            </a:r>
          </a:p>
          <a:p>
            <a:pPr lvl="1"/>
            <a:r>
              <a:rPr lang="en-US" altLang="en-US">
                <a:ea typeface="ＭＳ Ｐゴシック" panose="020B0600070205080204" pitchFamily="34" charset="-128"/>
              </a:rPr>
              <a:t>E.g., entries for 201.10.0.0/21 and 201.10.6.0/23</a:t>
            </a:r>
          </a:p>
          <a:p>
            <a:pPr lvl="1"/>
            <a:r>
              <a:rPr lang="en-US" altLang="en-US">
                <a:ea typeface="ＭＳ Ｐゴシック" panose="020B0600070205080204" pitchFamily="34" charset="-128"/>
              </a:rPr>
              <a:t>The IP address 201.10.6.17 would match both!</a:t>
            </a:r>
          </a:p>
          <a:p>
            <a:pPr lvl="1"/>
            <a:endParaRPr lang="en-US" altLang="en-US">
              <a:ea typeface="ＭＳ Ｐゴシック" panose="020B0600070205080204" pitchFamily="34" charset="-128"/>
            </a:endParaRPr>
          </a:p>
        </p:txBody>
      </p:sp>
      <p:sp>
        <p:nvSpPr>
          <p:cNvPr id="78851" name="Slide Number Placeholder 3">
            <a:extLst>
              <a:ext uri="{FF2B5EF4-FFF2-40B4-BE49-F238E27FC236}">
                <a16:creationId xmlns:a16="http://schemas.microsoft.com/office/drawing/2014/main" id="{FC0EF295-0A95-E047-A9A5-CB5228EC0101}"/>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FD219F6D-D975-C649-9E52-3CACCAA3730B}" type="slidenum">
              <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145</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901124" name="Rectangle 4">
            <a:extLst>
              <a:ext uri="{FF2B5EF4-FFF2-40B4-BE49-F238E27FC236}">
                <a16:creationId xmlns:a16="http://schemas.microsoft.com/office/drawing/2014/main" id="{A0DAB80C-3F5F-2645-B180-EA0DCF3BDFD1}"/>
              </a:ext>
            </a:extLst>
          </p:cNvPr>
          <p:cNvSpPr>
            <a:spLocks noChangeArrowheads="1"/>
          </p:cNvSpPr>
          <p:nvPr/>
        </p:nvSpPr>
        <p:spPr bwMode="auto">
          <a:xfrm>
            <a:off x="457200" y="3124200"/>
            <a:ext cx="8305800" cy="2919413"/>
          </a:xfrm>
          <a:prstGeom prst="rect">
            <a:avLst/>
          </a:prstGeom>
          <a:solidFill>
            <a:srgbClr val="FFFFFF"/>
          </a:solidFill>
          <a:ln w="9525">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urier New" pitchFamily="1" charset="0"/>
              <a:ea typeface="+mn-ea"/>
              <a:cs typeface="+mn-cs"/>
            </a:endParaRPr>
          </a:p>
        </p:txBody>
      </p:sp>
      <p:sp>
        <p:nvSpPr>
          <p:cNvPr id="78853" name="Text Box 5">
            <a:extLst>
              <a:ext uri="{FF2B5EF4-FFF2-40B4-BE49-F238E27FC236}">
                <a16:creationId xmlns:a16="http://schemas.microsoft.com/office/drawing/2014/main" id="{4707E346-5A9C-364C-A9BB-7E46D3B3226B}"/>
              </a:ext>
            </a:extLst>
          </p:cNvPr>
          <p:cNvSpPr txBox="1">
            <a:spLocks noChangeArrowheads="1"/>
          </p:cNvSpPr>
          <p:nvPr/>
        </p:nvSpPr>
        <p:spPr bwMode="auto">
          <a:xfrm>
            <a:off x="1844675" y="3303588"/>
            <a:ext cx="158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201.10.0.0/21</a:t>
            </a:r>
          </a:p>
        </p:txBody>
      </p:sp>
      <p:sp>
        <p:nvSpPr>
          <p:cNvPr id="78854" name="Text Box 6">
            <a:extLst>
              <a:ext uri="{FF2B5EF4-FFF2-40B4-BE49-F238E27FC236}">
                <a16:creationId xmlns:a16="http://schemas.microsoft.com/office/drawing/2014/main" id="{A1B10668-3A1A-0542-91F9-395CCAC0A942}"/>
              </a:ext>
            </a:extLst>
          </p:cNvPr>
          <p:cNvSpPr txBox="1">
            <a:spLocks noChangeArrowheads="1"/>
          </p:cNvSpPr>
          <p:nvPr/>
        </p:nvSpPr>
        <p:spPr bwMode="auto">
          <a:xfrm>
            <a:off x="769938" y="5657850"/>
            <a:ext cx="14271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201.10.0.0/22</a:t>
            </a:r>
          </a:p>
        </p:txBody>
      </p:sp>
      <p:sp>
        <p:nvSpPr>
          <p:cNvPr id="78855" name="Text Box 7">
            <a:extLst>
              <a:ext uri="{FF2B5EF4-FFF2-40B4-BE49-F238E27FC236}">
                <a16:creationId xmlns:a16="http://schemas.microsoft.com/office/drawing/2014/main" id="{0E518CAA-2BFD-E04B-9F0F-8B5060FD5632}"/>
              </a:ext>
            </a:extLst>
          </p:cNvPr>
          <p:cNvSpPr txBox="1">
            <a:spLocks noChangeArrowheads="1"/>
          </p:cNvSpPr>
          <p:nvPr/>
        </p:nvSpPr>
        <p:spPr bwMode="auto">
          <a:xfrm>
            <a:off x="2184400" y="5662613"/>
            <a:ext cx="1427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201.10.4.0/24</a:t>
            </a:r>
          </a:p>
        </p:txBody>
      </p:sp>
      <p:sp>
        <p:nvSpPr>
          <p:cNvPr id="78856" name="Text Box 8">
            <a:extLst>
              <a:ext uri="{FF2B5EF4-FFF2-40B4-BE49-F238E27FC236}">
                <a16:creationId xmlns:a16="http://schemas.microsoft.com/office/drawing/2014/main" id="{B7AEBE7F-3955-634C-AA56-4A7493F3B0EA}"/>
              </a:ext>
            </a:extLst>
          </p:cNvPr>
          <p:cNvSpPr txBox="1">
            <a:spLocks noChangeArrowheads="1"/>
          </p:cNvSpPr>
          <p:nvPr/>
        </p:nvSpPr>
        <p:spPr bwMode="auto">
          <a:xfrm>
            <a:off x="3611563" y="5673725"/>
            <a:ext cx="14271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201.10.5.0/24</a:t>
            </a:r>
          </a:p>
        </p:txBody>
      </p:sp>
      <p:sp>
        <p:nvSpPr>
          <p:cNvPr id="78857" name="Text Box 9">
            <a:extLst>
              <a:ext uri="{FF2B5EF4-FFF2-40B4-BE49-F238E27FC236}">
                <a16:creationId xmlns:a16="http://schemas.microsoft.com/office/drawing/2014/main" id="{85F664E9-0B90-8A4D-AE48-2685208E54F5}"/>
              </a:ext>
            </a:extLst>
          </p:cNvPr>
          <p:cNvSpPr txBox="1">
            <a:spLocks noChangeArrowheads="1"/>
          </p:cNvSpPr>
          <p:nvPr/>
        </p:nvSpPr>
        <p:spPr bwMode="auto">
          <a:xfrm>
            <a:off x="5026025" y="5649913"/>
            <a:ext cx="158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201.10.6.0/23</a:t>
            </a:r>
          </a:p>
        </p:txBody>
      </p:sp>
      <p:sp>
        <p:nvSpPr>
          <p:cNvPr id="78858" name="Oval 10">
            <a:extLst>
              <a:ext uri="{FF2B5EF4-FFF2-40B4-BE49-F238E27FC236}">
                <a16:creationId xmlns:a16="http://schemas.microsoft.com/office/drawing/2014/main" id="{AFA8C6B2-DFAE-AA47-A2F0-384811BB9C43}"/>
              </a:ext>
            </a:extLst>
          </p:cNvPr>
          <p:cNvSpPr>
            <a:spLocks noChangeArrowheads="1"/>
          </p:cNvSpPr>
          <p:nvPr/>
        </p:nvSpPr>
        <p:spPr bwMode="auto">
          <a:xfrm>
            <a:off x="2359025" y="3795713"/>
            <a:ext cx="2209800" cy="609600"/>
          </a:xfrm>
          <a:prstGeom prst="ellipse">
            <a:avLst/>
          </a:prstGeom>
          <a:solidFill>
            <a:srgbClr val="FF0000"/>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Provider 1</a:t>
            </a:r>
          </a:p>
        </p:txBody>
      </p:sp>
      <p:sp>
        <p:nvSpPr>
          <p:cNvPr id="78859" name="Oval 11">
            <a:extLst>
              <a:ext uri="{FF2B5EF4-FFF2-40B4-BE49-F238E27FC236}">
                <a16:creationId xmlns:a16="http://schemas.microsoft.com/office/drawing/2014/main" id="{4476E03B-05DC-2D46-8165-BB77065818CF}"/>
              </a:ext>
            </a:extLst>
          </p:cNvPr>
          <p:cNvSpPr>
            <a:spLocks noChangeArrowheads="1"/>
          </p:cNvSpPr>
          <p:nvPr/>
        </p:nvSpPr>
        <p:spPr bwMode="auto">
          <a:xfrm>
            <a:off x="2282825" y="5243513"/>
            <a:ext cx="1295400" cy="381000"/>
          </a:xfrm>
          <a:prstGeom prst="ellipse">
            <a:avLst/>
          </a:prstGeom>
          <a:solidFill>
            <a:srgbClr val="3366FF"/>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8860" name="Oval 12">
            <a:extLst>
              <a:ext uri="{FF2B5EF4-FFF2-40B4-BE49-F238E27FC236}">
                <a16:creationId xmlns:a16="http://schemas.microsoft.com/office/drawing/2014/main" id="{56D82144-14B9-9044-8A58-2AA37442FDAB}"/>
              </a:ext>
            </a:extLst>
          </p:cNvPr>
          <p:cNvSpPr>
            <a:spLocks noChangeArrowheads="1"/>
          </p:cNvSpPr>
          <p:nvPr/>
        </p:nvSpPr>
        <p:spPr bwMode="auto">
          <a:xfrm>
            <a:off x="914400" y="5243513"/>
            <a:ext cx="1295400" cy="381000"/>
          </a:xfrm>
          <a:prstGeom prst="ellipse">
            <a:avLst/>
          </a:prstGeom>
          <a:solidFill>
            <a:srgbClr val="3366FF"/>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8861" name="Oval 13">
            <a:extLst>
              <a:ext uri="{FF2B5EF4-FFF2-40B4-BE49-F238E27FC236}">
                <a16:creationId xmlns:a16="http://schemas.microsoft.com/office/drawing/2014/main" id="{06CF0D24-916D-0443-8E00-98AB5215FD5A}"/>
              </a:ext>
            </a:extLst>
          </p:cNvPr>
          <p:cNvSpPr>
            <a:spLocks noChangeArrowheads="1"/>
          </p:cNvSpPr>
          <p:nvPr/>
        </p:nvSpPr>
        <p:spPr bwMode="auto">
          <a:xfrm>
            <a:off x="3654425" y="5243513"/>
            <a:ext cx="1295400" cy="381000"/>
          </a:xfrm>
          <a:prstGeom prst="ellipse">
            <a:avLst/>
          </a:prstGeom>
          <a:solidFill>
            <a:srgbClr val="3366FF"/>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8862" name="Oval 14">
            <a:extLst>
              <a:ext uri="{FF2B5EF4-FFF2-40B4-BE49-F238E27FC236}">
                <a16:creationId xmlns:a16="http://schemas.microsoft.com/office/drawing/2014/main" id="{4CB1815F-3ABE-9641-8EC3-DB183D3B0D64}"/>
              </a:ext>
            </a:extLst>
          </p:cNvPr>
          <p:cNvSpPr>
            <a:spLocks noChangeArrowheads="1"/>
          </p:cNvSpPr>
          <p:nvPr/>
        </p:nvSpPr>
        <p:spPr bwMode="auto">
          <a:xfrm>
            <a:off x="5026025" y="5243513"/>
            <a:ext cx="1295400" cy="381000"/>
          </a:xfrm>
          <a:prstGeom prst="ellipse">
            <a:avLst/>
          </a:prstGeom>
          <a:solidFill>
            <a:srgbClr val="FFCC00"/>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cxnSp>
        <p:nvCxnSpPr>
          <p:cNvPr id="78863" name="AutoShape 15">
            <a:extLst>
              <a:ext uri="{FF2B5EF4-FFF2-40B4-BE49-F238E27FC236}">
                <a16:creationId xmlns:a16="http://schemas.microsoft.com/office/drawing/2014/main" id="{46FFAD29-41E1-C84D-9C7F-DDE4E03E4279}"/>
              </a:ext>
            </a:extLst>
          </p:cNvPr>
          <p:cNvCxnSpPr>
            <a:cxnSpLocks noChangeShapeType="1"/>
            <a:stCxn id="78858" idx="2"/>
            <a:endCxn id="78860" idx="0"/>
          </p:cNvCxnSpPr>
          <p:nvPr/>
        </p:nvCxnSpPr>
        <p:spPr bwMode="auto">
          <a:xfrm rot="10800000" flipV="1">
            <a:off x="1562100" y="4100513"/>
            <a:ext cx="796925" cy="1143000"/>
          </a:xfrm>
          <a:prstGeom prst="bentConnector2">
            <a:avLst/>
          </a:prstGeom>
          <a:noFill/>
          <a:ln w="9525">
            <a:solidFill>
              <a:srgbClr val="000000"/>
            </a:solidFill>
            <a:miter lim="800000"/>
            <a:headEnd/>
            <a:tailEnd/>
          </a:ln>
          <a:extLst>
            <a:ext uri="{909E8E84-426E-40DD-AFC4-6F175D3DCCD1}">
              <a14:hiddenFill xmlns:a14="http://schemas.microsoft.com/office/drawing/2010/main">
                <a:noFill/>
              </a14:hiddenFill>
            </a:ext>
          </a:extLst>
        </p:spPr>
      </p:cxnSp>
      <p:cxnSp>
        <p:nvCxnSpPr>
          <p:cNvPr id="78864" name="AutoShape 16">
            <a:extLst>
              <a:ext uri="{FF2B5EF4-FFF2-40B4-BE49-F238E27FC236}">
                <a16:creationId xmlns:a16="http://schemas.microsoft.com/office/drawing/2014/main" id="{8D6BCAAB-E092-0940-81EF-68F2BE2262C5}"/>
              </a:ext>
            </a:extLst>
          </p:cNvPr>
          <p:cNvCxnSpPr>
            <a:cxnSpLocks noChangeShapeType="1"/>
            <a:stCxn id="78858" idx="4"/>
          </p:cNvCxnSpPr>
          <p:nvPr/>
        </p:nvCxnSpPr>
        <p:spPr bwMode="auto">
          <a:xfrm rot="5400000">
            <a:off x="2715419" y="4506119"/>
            <a:ext cx="849312" cy="647700"/>
          </a:xfrm>
          <a:prstGeom prst="bentConnector3">
            <a:avLst>
              <a:gd name="adj1" fmla="val 49907"/>
            </a:avLst>
          </a:prstGeom>
          <a:noFill/>
          <a:ln w="9525">
            <a:solidFill>
              <a:srgbClr val="000000"/>
            </a:solidFill>
            <a:miter lim="800000"/>
            <a:headEnd/>
            <a:tailEnd/>
          </a:ln>
          <a:extLst>
            <a:ext uri="{909E8E84-426E-40DD-AFC4-6F175D3DCCD1}">
              <a14:hiddenFill xmlns:a14="http://schemas.microsoft.com/office/drawing/2010/main">
                <a:noFill/>
              </a14:hiddenFill>
            </a:ext>
          </a:extLst>
        </p:spPr>
      </p:cxnSp>
      <p:cxnSp>
        <p:nvCxnSpPr>
          <p:cNvPr id="78865" name="AutoShape 17">
            <a:extLst>
              <a:ext uri="{FF2B5EF4-FFF2-40B4-BE49-F238E27FC236}">
                <a16:creationId xmlns:a16="http://schemas.microsoft.com/office/drawing/2014/main" id="{CCCC2C6D-E596-C043-B871-60C7410C4AFD}"/>
              </a:ext>
            </a:extLst>
          </p:cNvPr>
          <p:cNvCxnSpPr>
            <a:cxnSpLocks noChangeShapeType="1"/>
            <a:stCxn id="78858" idx="6"/>
          </p:cNvCxnSpPr>
          <p:nvPr/>
        </p:nvCxnSpPr>
        <p:spPr bwMode="auto">
          <a:xfrm>
            <a:off x="4568825" y="4100513"/>
            <a:ext cx="955675" cy="1143000"/>
          </a:xfrm>
          <a:prstGeom prst="bentConnector2">
            <a:avLst/>
          </a:prstGeom>
          <a:noFill/>
          <a:ln w="25400">
            <a:solidFill>
              <a:srgbClr val="FF3300"/>
            </a:solidFill>
            <a:miter lim="800000"/>
            <a:headEnd/>
            <a:tailEnd/>
          </a:ln>
          <a:extLst>
            <a:ext uri="{909E8E84-426E-40DD-AFC4-6F175D3DCCD1}">
              <a14:hiddenFill xmlns:a14="http://schemas.microsoft.com/office/drawing/2010/main">
                <a:noFill/>
              </a14:hiddenFill>
            </a:ext>
          </a:extLst>
        </p:spPr>
      </p:cxnSp>
      <p:cxnSp>
        <p:nvCxnSpPr>
          <p:cNvPr id="78866" name="AutoShape 18">
            <a:extLst>
              <a:ext uri="{FF2B5EF4-FFF2-40B4-BE49-F238E27FC236}">
                <a16:creationId xmlns:a16="http://schemas.microsoft.com/office/drawing/2014/main" id="{F2EA93CC-63C4-0540-93B3-BC950EFFD50F}"/>
              </a:ext>
            </a:extLst>
          </p:cNvPr>
          <p:cNvCxnSpPr>
            <a:cxnSpLocks noChangeShapeType="1"/>
          </p:cNvCxnSpPr>
          <p:nvPr/>
        </p:nvCxnSpPr>
        <p:spPr bwMode="auto">
          <a:xfrm rot="16200000" flipH="1">
            <a:off x="3534569" y="4448969"/>
            <a:ext cx="838200" cy="750888"/>
          </a:xfrm>
          <a:prstGeom prst="bentConnector3">
            <a:avLst>
              <a:gd name="adj1" fmla="val 50000"/>
            </a:avLst>
          </a:prstGeom>
          <a:noFill/>
          <a:ln w="9525">
            <a:solidFill>
              <a:srgbClr val="000000"/>
            </a:solidFill>
            <a:miter lim="800000"/>
            <a:headEnd/>
            <a:tailEnd/>
          </a:ln>
          <a:extLst>
            <a:ext uri="{909E8E84-426E-40DD-AFC4-6F175D3DCCD1}">
              <a14:hiddenFill xmlns:a14="http://schemas.microsoft.com/office/drawing/2010/main">
                <a:noFill/>
              </a14:hiddenFill>
            </a:ext>
          </a:extLst>
        </p:spPr>
      </p:cxnSp>
      <p:cxnSp>
        <p:nvCxnSpPr>
          <p:cNvPr id="78867" name="AutoShape 19">
            <a:extLst>
              <a:ext uri="{FF2B5EF4-FFF2-40B4-BE49-F238E27FC236}">
                <a16:creationId xmlns:a16="http://schemas.microsoft.com/office/drawing/2014/main" id="{9CFA14FB-59DC-B34B-813C-29E2F463DB9F}"/>
              </a:ext>
            </a:extLst>
          </p:cNvPr>
          <p:cNvCxnSpPr>
            <a:cxnSpLocks noChangeShapeType="1"/>
            <a:endCxn id="78862" idx="0"/>
          </p:cNvCxnSpPr>
          <p:nvPr/>
        </p:nvCxnSpPr>
        <p:spPr bwMode="auto">
          <a:xfrm rot="5400000">
            <a:off x="5311775" y="4462463"/>
            <a:ext cx="1143000" cy="419100"/>
          </a:xfrm>
          <a:prstGeom prst="bentConnector3">
            <a:avLst>
              <a:gd name="adj1" fmla="val -1394"/>
            </a:avLst>
          </a:prstGeom>
          <a:noFill/>
          <a:ln w="25400">
            <a:solidFill>
              <a:srgbClr val="00CC00"/>
            </a:solidFill>
            <a:miter lim="800000"/>
            <a:headEnd/>
            <a:tailEnd/>
          </a:ln>
          <a:extLst>
            <a:ext uri="{909E8E84-426E-40DD-AFC4-6F175D3DCCD1}">
              <a14:hiddenFill xmlns:a14="http://schemas.microsoft.com/office/drawing/2010/main">
                <a:noFill/>
              </a14:hiddenFill>
            </a:ext>
          </a:extLst>
        </p:spPr>
      </p:cxnSp>
      <p:sp>
        <p:nvSpPr>
          <p:cNvPr id="78868" name="Line 20">
            <a:extLst>
              <a:ext uri="{FF2B5EF4-FFF2-40B4-BE49-F238E27FC236}">
                <a16:creationId xmlns:a16="http://schemas.microsoft.com/office/drawing/2014/main" id="{4D116DD1-0F9A-D646-AD7A-F8D3314EBE8B}"/>
              </a:ext>
            </a:extLst>
          </p:cNvPr>
          <p:cNvSpPr>
            <a:spLocks noChangeShapeType="1"/>
          </p:cNvSpPr>
          <p:nvPr/>
        </p:nvSpPr>
        <p:spPr bwMode="auto">
          <a:xfrm flipV="1">
            <a:off x="3436938" y="3186113"/>
            <a:ext cx="0" cy="6111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8869" name="Line 21">
            <a:extLst>
              <a:ext uri="{FF2B5EF4-FFF2-40B4-BE49-F238E27FC236}">
                <a16:creationId xmlns:a16="http://schemas.microsoft.com/office/drawing/2014/main" id="{C2EDB80A-C9FA-F445-922B-16CDFAA3C378}"/>
              </a:ext>
            </a:extLst>
          </p:cNvPr>
          <p:cNvSpPr>
            <a:spLocks noChangeShapeType="1"/>
          </p:cNvSpPr>
          <p:nvPr/>
        </p:nvSpPr>
        <p:spPr bwMode="auto">
          <a:xfrm flipV="1">
            <a:off x="7159625" y="3186113"/>
            <a:ext cx="0" cy="6111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8870" name="Oval 22">
            <a:extLst>
              <a:ext uri="{FF2B5EF4-FFF2-40B4-BE49-F238E27FC236}">
                <a16:creationId xmlns:a16="http://schemas.microsoft.com/office/drawing/2014/main" id="{97068EE9-3407-CA4F-B4C1-081F45855559}"/>
              </a:ext>
            </a:extLst>
          </p:cNvPr>
          <p:cNvSpPr>
            <a:spLocks noChangeArrowheads="1"/>
          </p:cNvSpPr>
          <p:nvPr/>
        </p:nvSpPr>
        <p:spPr bwMode="auto">
          <a:xfrm>
            <a:off x="6092825" y="3795713"/>
            <a:ext cx="2209800" cy="609600"/>
          </a:xfrm>
          <a:prstGeom prst="ellipse">
            <a:avLst/>
          </a:prstGeom>
          <a:solidFill>
            <a:srgbClr val="00CC00"/>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Provider 2</a:t>
            </a:r>
          </a:p>
        </p:txBody>
      </p:sp>
    </p:spTree>
    <p:extLst>
      <p:ext uri="{BB962C8B-B14F-4D97-AF65-F5344CB8AC3E}">
        <p14:creationId xmlns:p14="http://schemas.microsoft.com/office/powerpoint/2010/main" val="332438625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0897" name="Rectangle 2">
            <a:extLst>
              <a:ext uri="{FF2B5EF4-FFF2-40B4-BE49-F238E27FC236}">
                <a16:creationId xmlns:a16="http://schemas.microsoft.com/office/drawing/2014/main" id="{46CC7DB0-01E0-A640-B791-0B4A00092093}"/>
              </a:ext>
            </a:extLst>
          </p:cNvPr>
          <p:cNvSpPr>
            <a:spLocks noGrp="1" noChangeArrowheads="1"/>
          </p:cNvSpPr>
          <p:nvPr>
            <p:ph type="title"/>
          </p:nvPr>
        </p:nvSpPr>
        <p:spPr/>
        <p:txBody>
          <a:bodyPr/>
          <a:lstStyle/>
          <a:p>
            <a:r>
              <a:rPr lang="en-US" altLang="en-US">
                <a:ea typeface="ＭＳ Ｐゴシック" panose="020B0600070205080204" pitchFamily="34" charset="-128"/>
              </a:rPr>
              <a:t>Longest Prefix Match Forwarding</a:t>
            </a:r>
          </a:p>
        </p:txBody>
      </p:sp>
      <p:sp>
        <p:nvSpPr>
          <p:cNvPr id="80898" name="Rectangle 3">
            <a:extLst>
              <a:ext uri="{FF2B5EF4-FFF2-40B4-BE49-F238E27FC236}">
                <a16:creationId xmlns:a16="http://schemas.microsoft.com/office/drawing/2014/main" id="{BEDDC025-64BC-7E45-AD2A-FF8EC34481FB}"/>
              </a:ext>
            </a:extLst>
          </p:cNvPr>
          <p:cNvSpPr>
            <a:spLocks noGrp="1" noChangeArrowheads="1"/>
          </p:cNvSpPr>
          <p:nvPr>
            <p:ph type="body" idx="1"/>
          </p:nvPr>
        </p:nvSpPr>
        <p:spPr/>
        <p:txBody>
          <a:bodyPr/>
          <a:lstStyle/>
          <a:p>
            <a:r>
              <a:rPr lang="en-US" altLang="en-US">
                <a:ea typeface="ＭＳ Ｐゴシック" panose="020B0600070205080204" pitchFamily="34" charset="-128"/>
              </a:rPr>
              <a:t>Destination-based forwarding</a:t>
            </a:r>
          </a:p>
          <a:p>
            <a:pPr lvl="1"/>
            <a:r>
              <a:rPr lang="en-US" altLang="en-US">
                <a:ea typeface="ＭＳ Ｐゴシック" panose="020B0600070205080204" pitchFamily="34" charset="-128"/>
              </a:rPr>
              <a:t>Packet has a destination address</a:t>
            </a:r>
          </a:p>
          <a:p>
            <a:pPr lvl="1"/>
            <a:r>
              <a:rPr lang="en-US" altLang="en-US">
                <a:ea typeface="ＭＳ Ｐゴシック" panose="020B0600070205080204" pitchFamily="34" charset="-128"/>
              </a:rPr>
              <a:t>Router identifies longest-matching prefix</a:t>
            </a:r>
          </a:p>
          <a:p>
            <a:pPr lvl="1"/>
            <a:r>
              <a:rPr lang="en-US" altLang="en-US">
                <a:ea typeface="ＭＳ Ｐゴシック" panose="020B0600070205080204" pitchFamily="34" charset="-128"/>
              </a:rPr>
              <a:t>Cute algorithmic problem: very fast lookups</a:t>
            </a:r>
          </a:p>
        </p:txBody>
      </p:sp>
      <p:sp>
        <p:nvSpPr>
          <p:cNvPr id="80899" name="Slide Number Placeholder 3">
            <a:extLst>
              <a:ext uri="{FF2B5EF4-FFF2-40B4-BE49-F238E27FC236}">
                <a16:creationId xmlns:a16="http://schemas.microsoft.com/office/drawing/2014/main" id="{222D3AE4-F83B-CE4C-A319-573B38DC631B}"/>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6B69A566-60EE-AF47-9AF2-7392216DE2BF}" type="slidenum">
              <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146</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80900" name="Text Box 4">
            <a:extLst>
              <a:ext uri="{FF2B5EF4-FFF2-40B4-BE49-F238E27FC236}">
                <a16:creationId xmlns:a16="http://schemas.microsoft.com/office/drawing/2014/main" id="{12805D0A-42EA-7F4F-8CAA-E7E8568F031F}"/>
              </a:ext>
            </a:extLst>
          </p:cNvPr>
          <p:cNvSpPr txBox="1">
            <a:spLocks noChangeArrowheads="1"/>
          </p:cNvSpPr>
          <p:nvPr/>
        </p:nvSpPr>
        <p:spPr bwMode="auto">
          <a:xfrm>
            <a:off x="3459163" y="4225925"/>
            <a:ext cx="2520950" cy="1625600"/>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4.0.0.0/8</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4.83.128.0/17</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201.10.0.0/21</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srgbClr val="0066FF"/>
                </a:solidFill>
                <a:effectLst/>
                <a:uLnTx/>
                <a:uFillTx/>
                <a:latin typeface="Tahoma" panose="020B0604030504040204" pitchFamily="34" charset="0"/>
                <a:ea typeface="ＭＳ Ｐゴシック" panose="020B0600070205080204" pitchFamily="34" charset="-128"/>
                <a:cs typeface="+mn-cs"/>
              </a:rPr>
              <a:t>201.10.6.0/23</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126.255.103.0/24</a:t>
            </a:r>
          </a:p>
        </p:txBody>
      </p:sp>
      <p:sp>
        <p:nvSpPr>
          <p:cNvPr id="80901" name="Line 5">
            <a:extLst>
              <a:ext uri="{FF2B5EF4-FFF2-40B4-BE49-F238E27FC236}">
                <a16:creationId xmlns:a16="http://schemas.microsoft.com/office/drawing/2014/main" id="{672F135A-3765-FC44-8739-E11F451A564A}"/>
              </a:ext>
            </a:extLst>
          </p:cNvPr>
          <p:cNvSpPr>
            <a:spLocks noChangeShapeType="1"/>
          </p:cNvSpPr>
          <p:nvPr/>
        </p:nvSpPr>
        <p:spPr bwMode="auto">
          <a:xfrm>
            <a:off x="2389188" y="4940300"/>
            <a:ext cx="10699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0902" name="Text Box 6">
            <a:extLst>
              <a:ext uri="{FF2B5EF4-FFF2-40B4-BE49-F238E27FC236}">
                <a16:creationId xmlns:a16="http://schemas.microsoft.com/office/drawing/2014/main" id="{A9A3A65B-81AA-DC44-9BB2-9712701CFB66}"/>
              </a:ext>
            </a:extLst>
          </p:cNvPr>
          <p:cNvSpPr txBox="1">
            <a:spLocks noChangeArrowheads="1"/>
          </p:cNvSpPr>
          <p:nvPr/>
        </p:nvSpPr>
        <p:spPr bwMode="auto">
          <a:xfrm>
            <a:off x="671513" y="4741863"/>
            <a:ext cx="17176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srgbClr val="0066FF"/>
                </a:solidFill>
                <a:effectLst/>
                <a:uLnTx/>
                <a:uFillTx/>
                <a:latin typeface="Tahoma" panose="020B0604030504040204" pitchFamily="34" charset="0"/>
                <a:ea typeface="ＭＳ Ｐゴシック" panose="020B0600070205080204" pitchFamily="34" charset="-128"/>
                <a:cs typeface="+mn-cs"/>
              </a:rPr>
              <a:t>201.10.6.17</a:t>
            </a:r>
          </a:p>
        </p:txBody>
      </p:sp>
      <p:sp>
        <p:nvSpPr>
          <p:cNvPr id="80903" name="Text Box 7">
            <a:extLst>
              <a:ext uri="{FF2B5EF4-FFF2-40B4-BE49-F238E27FC236}">
                <a16:creationId xmlns:a16="http://schemas.microsoft.com/office/drawing/2014/main" id="{8E2A3B0B-7C76-4C49-A808-C59D78148305}"/>
              </a:ext>
            </a:extLst>
          </p:cNvPr>
          <p:cNvSpPr txBox="1">
            <a:spLocks noChangeArrowheads="1"/>
          </p:cNvSpPr>
          <p:nvPr/>
        </p:nvSpPr>
        <p:spPr bwMode="auto">
          <a:xfrm>
            <a:off x="819150" y="4378325"/>
            <a:ext cx="1412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destination</a:t>
            </a:r>
          </a:p>
        </p:txBody>
      </p:sp>
      <p:sp>
        <p:nvSpPr>
          <p:cNvPr id="80904" name="Text Box 8">
            <a:extLst>
              <a:ext uri="{FF2B5EF4-FFF2-40B4-BE49-F238E27FC236}">
                <a16:creationId xmlns:a16="http://schemas.microsoft.com/office/drawing/2014/main" id="{86AC41DD-CE0B-E54D-AEEF-F86957CE1904}"/>
              </a:ext>
            </a:extLst>
          </p:cNvPr>
          <p:cNvSpPr txBox="1">
            <a:spLocks noChangeArrowheads="1"/>
          </p:cNvSpPr>
          <p:nvPr/>
        </p:nvSpPr>
        <p:spPr bwMode="auto">
          <a:xfrm>
            <a:off x="3729038" y="3733800"/>
            <a:ext cx="2019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forwarding table</a:t>
            </a:r>
          </a:p>
        </p:txBody>
      </p:sp>
      <p:sp>
        <p:nvSpPr>
          <p:cNvPr id="80905" name="Line 9">
            <a:extLst>
              <a:ext uri="{FF2B5EF4-FFF2-40B4-BE49-F238E27FC236}">
                <a16:creationId xmlns:a16="http://schemas.microsoft.com/office/drawing/2014/main" id="{0A5D45CE-6D6A-1740-ADFE-E68DCF8A10FB}"/>
              </a:ext>
            </a:extLst>
          </p:cNvPr>
          <p:cNvSpPr>
            <a:spLocks noChangeShapeType="1"/>
          </p:cNvSpPr>
          <p:nvPr/>
        </p:nvSpPr>
        <p:spPr bwMode="auto">
          <a:xfrm>
            <a:off x="5734050" y="5362575"/>
            <a:ext cx="10699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0906" name="Rectangle 10">
            <a:extLst>
              <a:ext uri="{FF2B5EF4-FFF2-40B4-BE49-F238E27FC236}">
                <a16:creationId xmlns:a16="http://schemas.microsoft.com/office/drawing/2014/main" id="{192C351F-BC43-D243-B079-8CE0B69DCA49}"/>
              </a:ext>
            </a:extLst>
          </p:cNvPr>
          <p:cNvSpPr>
            <a:spLocks noChangeArrowheads="1"/>
          </p:cNvSpPr>
          <p:nvPr/>
        </p:nvSpPr>
        <p:spPr bwMode="auto">
          <a:xfrm>
            <a:off x="6826250" y="5086350"/>
            <a:ext cx="1631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a:ln>
                  <a:noFill/>
                </a:ln>
                <a:solidFill>
                  <a:srgbClr val="0066FF"/>
                </a:solidFill>
                <a:effectLst/>
                <a:uLnTx/>
                <a:uFillTx/>
                <a:latin typeface="Tahoma" panose="020B0604030504040204" pitchFamily="34" charset="0"/>
                <a:ea typeface="ＭＳ Ｐゴシック" panose="020B0600070205080204" pitchFamily="34" charset="-128"/>
                <a:cs typeface="+mn-cs"/>
              </a:rPr>
              <a:t>Serial0/0.1</a:t>
            </a:r>
          </a:p>
        </p:txBody>
      </p:sp>
      <p:sp>
        <p:nvSpPr>
          <p:cNvPr id="80907" name="Text Box 11">
            <a:extLst>
              <a:ext uri="{FF2B5EF4-FFF2-40B4-BE49-F238E27FC236}">
                <a16:creationId xmlns:a16="http://schemas.microsoft.com/office/drawing/2014/main" id="{0F9E83F8-838B-DD47-A507-B7AE397D59B5}"/>
              </a:ext>
            </a:extLst>
          </p:cNvPr>
          <p:cNvSpPr txBox="1">
            <a:spLocks noChangeArrowheads="1"/>
          </p:cNvSpPr>
          <p:nvPr/>
        </p:nvSpPr>
        <p:spPr bwMode="auto">
          <a:xfrm>
            <a:off x="6799263" y="4757738"/>
            <a:ext cx="16319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outgoing link</a:t>
            </a:r>
          </a:p>
        </p:txBody>
      </p:sp>
    </p:spTree>
    <p:extLst>
      <p:ext uri="{BB962C8B-B14F-4D97-AF65-F5344CB8AC3E}">
        <p14:creationId xmlns:p14="http://schemas.microsoft.com/office/powerpoint/2010/main" val="327591063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CF05554E-726A-BA4E-9F9E-DC5E79574DD3}"/>
              </a:ext>
            </a:extLst>
          </p:cNvPr>
          <p:cNvSpPr>
            <a:spLocks noGrp="1" noChangeArrowheads="1"/>
          </p:cNvSpPr>
          <p:nvPr>
            <p:ph type="title"/>
          </p:nvPr>
        </p:nvSpPr>
        <p:spPr/>
        <p:txBody>
          <a:bodyPr/>
          <a:lstStyle/>
          <a:p>
            <a:r>
              <a:rPr lang="en-US" altLang="en-US" sz="4000" dirty="0">
                <a:ea typeface="ＭＳ Ｐゴシック" panose="020B0600070205080204" pitchFamily="34" charset="-128"/>
              </a:rPr>
              <a:t>Pre-CIDR (1988-1994): Steep Growth</a:t>
            </a:r>
          </a:p>
        </p:txBody>
      </p:sp>
      <p:sp>
        <p:nvSpPr>
          <p:cNvPr id="61442" name="Slide Number Placeholder 2">
            <a:extLst>
              <a:ext uri="{FF2B5EF4-FFF2-40B4-BE49-F238E27FC236}">
                <a16:creationId xmlns:a16="http://schemas.microsoft.com/office/drawing/2014/main" id="{B8E773A2-C78F-0145-8ECA-EA10B964B0DD}"/>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B1E28DED-0741-274C-8495-3A5A5AE25614}"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147</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61443" name="Picture 3">
            <a:extLst>
              <a:ext uri="{FF2B5EF4-FFF2-40B4-BE49-F238E27FC236}">
                <a16:creationId xmlns:a16="http://schemas.microsoft.com/office/drawing/2014/main" id="{4162CC8D-6D24-8149-B9CB-EBAD734C5B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 y="933450"/>
            <a:ext cx="9378950" cy="516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61444" name="Text Box 4">
            <a:extLst>
              <a:ext uri="{FF2B5EF4-FFF2-40B4-BE49-F238E27FC236}">
                <a16:creationId xmlns:a16="http://schemas.microsoft.com/office/drawing/2014/main" id="{C18B5B36-2B20-794B-A006-66E4F6104B26}"/>
              </a:ext>
            </a:extLst>
          </p:cNvPr>
          <p:cNvSpPr txBox="1">
            <a:spLocks noChangeArrowheads="1"/>
          </p:cNvSpPr>
          <p:nvPr/>
        </p:nvSpPr>
        <p:spPr bwMode="auto">
          <a:xfrm>
            <a:off x="420688" y="5867400"/>
            <a:ext cx="84105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8000"/>
                </a:solidFill>
                <a:effectLst/>
                <a:uLnTx/>
                <a:uFillTx/>
                <a:latin typeface="Times New Roman" panose="02020603050405020304" pitchFamily="18" charset="0"/>
                <a:ea typeface="ＭＳ Ｐゴシック" panose="020B0600070205080204" pitchFamily="34" charset="-128"/>
                <a:cs typeface="+mn-cs"/>
              </a:rPr>
              <a:t>Growth faster than improvements in equipment capability</a:t>
            </a:r>
          </a:p>
        </p:txBody>
      </p:sp>
    </p:spTree>
    <p:extLst>
      <p:ext uri="{BB962C8B-B14F-4D97-AF65-F5344CB8AC3E}">
        <p14:creationId xmlns:p14="http://schemas.microsoft.com/office/powerpoint/2010/main" val="361580748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489" name="Rectangle 2">
            <a:extLst>
              <a:ext uri="{FF2B5EF4-FFF2-40B4-BE49-F238E27FC236}">
                <a16:creationId xmlns:a16="http://schemas.microsoft.com/office/drawing/2014/main" id="{A3014C52-CE8B-0C4C-AE84-96EFC4FF17D5}"/>
              </a:ext>
            </a:extLst>
          </p:cNvPr>
          <p:cNvSpPr>
            <a:spLocks noGrp="1" noChangeArrowheads="1"/>
          </p:cNvSpPr>
          <p:nvPr>
            <p:ph type="title"/>
          </p:nvPr>
        </p:nvSpPr>
        <p:spPr/>
        <p:txBody>
          <a:bodyPr/>
          <a:lstStyle/>
          <a:p>
            <a:r>
              <a:rPr lang="en-US" altLang="en-US">
                <a:ea typeface="ＭＳ Ｐゴシック" panose="020B0600070205080204" pitchFamily="34" charset="-128"/>
              </a:rPr>
              <a:t>CIDR (1994-1996): Much Flatter</a:t>
            </a:r>
          </a:p>
        </p:txBody>
      </p:sp>
      <p:sp>
        <p:nvSpPr>
          <p:cNvPr id="63490" name="Slide Number Placeholder 3">
            <a:extLst>
              <a:ext uri="{FF2B5EF4-FFF2-40B4-BE49-F238E27FC236}">
                <a16:creationId xmlns:a16="http://schemas.microsoft.com/office/drawing/2014/main" id="{4EB5FFC6-C45D-A147-910C-ADFAD3113C0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2EAEB25-C8C8-454B-84E0-2BA66B368FCC}"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148</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63491" name="Picture 3">
            <a:extLst>
              <a:ext uri="{FF2B5EF4-FFF2-40B4-BE49-F238E27FC236}">
                <a16:creationId xmlns:a16="http://schemas.microsoft.com/office/drawing/2014/main" id="{98A0AE1F-E23C-9D4D-B753-182D24196C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54100"/>
            <a:ext cx="9144000"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63492" name="Text Box 4">
            <a:extLst>
              <a:ext uri="{FF2B5EF4-FFF2-40B4-BE49-F238E27FC236}">
                <a16:creationId xmlns:a16="http://schemas.microsoft.com/office/drawing/2014/main" id="{83A8D5E8-0C41-C248-B7D3-25B15B1A7337}"/>
              </a:ext>
            </a:extLst>
          </p:cNvPr>
          <p:cNvSpPr txBox="1">
            <a:spLocks noChangeArrowheads="1"/>
          </p:cNvSpPr>
          <p:nvPr/>
        </p:nvSpPr>
        <p:spPr bwMode="auto">
          <a:xfrm>
            <a:off x="3127375" y="5800725"/>
            <a:ext cx="30289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8000"/>
                </a:solidFill>
                <a:effectLst/>
                <a:uLnTx/>
                <a:uFillTx/>
                <a:latin typeface="Times New Roman" panose="02020603050405020304" pitchFamily="18" charset="0"/>
                <a:ea typeface="ＭＳ Ｐゴシック" panose="020B0600070205080204" pitchFamily="34" charset="-128"/>
                <a:cs typeface="+mn-cs"/>
              </a:rPr>
              <a:t>Efforts to aggregate</a:t>
            </a:r>
          </a:p>
        </p:txBody>
      </p:sp>
    </p:spTree>
    <p:extLst>
      <p:ext uri="{BB962C8B-B14F-4D97-AF65-F5344CB8AC3E}">
        <p14:creationId xmlns:p14="http://schemas.microsoft.com/office/powerpoint/2010/main" val="343960239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537" name="Rectangle 2">
            <a:extLst>
              <a:ext uri="{FF2B5EF4-FFF2-40B4-BE49-F238E27FC236}">
                <a16:creationId xmlns:a16="http://schemas.microsoft.com/office/drawing/2014/main" id="{A94B739B-3C92-DC4D-BE02-874EDA5CB904}"/>
              </a:ext>
            </a:extLst>
          </p:cNvPr>
          <p:cNvSpPr>
            <a:spLocks noGrp="1" noChangeArrowheads="1"/>
          </p:cNvSpPr>
          <p:nvPr>
            <p:ph type="title"/>
          </p:nvPr>
        </p:nvSpPr>
        <p:spPr>
          <a:xfrm>
            <a:off x="76200" y="76200"/>
            <a:ext cx="8915400" cy="1143000"/>
          </a:xfrm>
        </p:spPr>
        <p:txBody>
          <a:bodyPr/>
          <a:lstStyle/>
          <a:p>
            <a:r>
              <a:rPr lang="en-US" altLang="en-US" sz="4000">
                <a:ea typeface="ＭＳ Ｐゴシック" panose="020B0600070205080204" pitchFamily="34" charset="-128"/>
              </a:rPr>
              <a:t>CIDR Growth (1996-1998): Roughly Linear</a:t>
            </a:r>
          </a:p>
        </p:txBody>
      </p:sp>
      <p:sp>
        <p:nvSpPr>
          <p:cNvPr id="65538" name="Slide Number Placeholder 3">
            <a:extLst>
              <a:ext uri="{FF2B5EF4-FFF2-40B4-BE49-F238E27FC236}">
                <a16:creationId xmlns:a16="http://schemas.microsoft.com/office/drawing/2014/main" id="{CB5764DC-8E21-C949-AEDB-84C5DE5D72D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1235165-146A-214E-A5BA-26979F0921CC}"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149</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65539" name="Picture 3">
            <a:extLst>
              <a:ext uri="{FF2B5EF4-FFF2-40B4-BE49-F238E27FC236}">
                <a16:creationId xmlns:a16="http://schemas.microsoft.com/office/drawing/2014/main" id="{A2385049-E816-584C-A73E-822870075F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 y="990600"/>
            <a:ext cx="9144000" cy="485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65540" name="Text Box 4">
            <a:extLst>
              <a:ext uri="{FF2B5EF4-FFF2-40B4-BE49-F238E27FC236}">
                <a16:creationId xmlns:a16="http://schemas.microsoft.com/office/drawing/2014/main" id="{CF34A134-6EDD-044B-85F1-D50EFD756B1D}"/>
              </a:ext>
            </a:extLst>
          </p:cNvPr>
          <p:cNvSpPr txBox="1">
            <a:spLocks noChangeArrowheads="1"/>
          </p:cNvSpPr>
          <p:nvPr/>
        </p:nvSpPr>
        <p:spPr bwMode="auto">
          <a:xfrm>
            <a:off x="1427163" y="5638800"/>
            <a:ext cx="65357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8000"/>
                </a:solidFill>
                <a:effectLst/>
                <a:uLnTx/>
                <a:uFillTx/>
                <a:latin typeface="Times New Roman" panose="02020603050405020304" pitchFamily="18" charset="0"/>
                <a:ea typeface="ＭＳ Ｐゴシック" panose="020B0600070205080204" pitchFamily="34" charset="-128"/>
                <a:cs typeface="+mn-cs"/>
              </a:rPr>
              <a:t>Good use of aggregation, and peer pressure!</a:t>
            </a:r>
          </a:p>
        </p:txBody>
      </p:sp>
    </p:spTree>
    <p:extLst>
      <p:ext uri="{BB962C8B-B14F-4D97-AF65-F5344CB8AC3E}">
        <p14:creationId xmlns:p14="http://schemas.microsoft.com/office/powerpoint/2010/main" val="33286224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83472-2942-501E-081B-D50A3029A2DD}"/>
            </a:ext>
          </a:extLst>
        </p:cNvPr>
        <p:cNvGrpSpPr/>
        <p:nvPr/>
      </p:nvGrpSpPr>
      <p:grpSpPr>
        <a:xfrm>
          <a:off x="0" y="0"/>
          <a:ext cx="0" cy="0"/>
          <a:chOff x="0" y="0"/>
          <a:chExt cx="0" cy="0"/>
        </a:xfrm>
      </p:grpSpPr>
      <p:sp>
        <p:nvSpPr>
          <p:cNvPr id="12" name="Freeform 11">
            <a:extLst>
              <a:ext uri="{FF2B5EF4-FFF2-40B4-BE49-F238E27FC236}">
                <a16:creationId xmlns:a16="http://schemas.microsoft.com/office/drawing/2014/main" id="{20AA3C0D-B457-4266-EBCE-2EBE974253DF}"/>
              </a:ext>
            </a:extLst>
          </p:cNvPr>
          <p:cNvSpPr/>
          <p:nvPr/>
        </p:nvSpPr>
        <p:spPr>
          <a:xfrm>
            <a:off x="6944941" y="3271739"/>
            <a:ext cx="1959429" cy="1322614"/>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chemeClr val="accent1">
              <a:alpha val="23000"/>
            </a:schemeClr>
          </a:solidFill>
          <a:ln w="412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3">
            <a:extLst>
              <a:ext uri="{FF2B5EF4-FFF2-40B4-BE49-F238E27FC236}">
                <a16:creationId xmlns:a16="http://schemas.microsoft.com/office/drawing/2014/main" id="{D4517D33-66A1-CB5F-E74A-64DD84FB04D7}"/>
              </a:ext>
            </a:extLst>
          </p:cNvPr>
          <p:cNvSpPr/>
          <p:nvPr/>
        </p:nvSpPr>
        <p:spPr>
          <a:xfrm>
            <a:off x="152399" y="2291443"/>
            <a:ext cx="1959429" cy="2275114"/>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chemeClr val="accent1">
              <a:alpha val="23000"/>
            </a:schemeClr>
          </a:solidFill>
          <a:ln w="412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ounded Rectangle 4">
            <a:extLst>
              <a:ext uri="{FF2B5EF4-FFF2-40B4-BE49-F238E27FC236}">
                <a16:creationId xmlns:a16="http://schemas.microsoft.com/office/drawing/2014/main" id="{29A796AF-60BE-60BB-5265-63EE6751E396}"/>
              </a:ext>
            </a:extLst>
          </p:cNvPr>
          <p:cNvSpPr/>
          <p:nvPr/>
        </p:nvSpPr>
        <p:spPr>
          <a:xfrm>
            <a:off x="178708" y="2302329"/>
            <a:ext cx="1905000" cy="495300"/>
          </a:xfrm>
          <a:prstGeom prst="roundRect">
            <a:avLst>
              <a:gd name="adj" fmla="val 10257"/>
            </a:avLst>
          </a:prstGeom>
          <a:blipFill>
            <a:blip r:embed="rId2"/>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825B2A3A-AC90-720B-9A9F-2FD40202F22D}"/>
              </a:ext>
            </a:extLst>
          </p:cNvPr>
          <p:cNvSpPr/>
          <p:nvPr/>
        </p:nvSpPr>
        <p:spPr>
          <a:xfrm>
            <a:off x="7010931" y="4239989"/>
            <a:ext cx="1866224" cy="264267"/>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rgbClr val="FF7E79"/>
          </a:solidFill>
          <a:ln w="412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Freeform 1">
            <a:extLst>
              <a:ext uri="{FF2B5EF4-FFF2-40B4-BE49-F238E27FC236}">
                <a16:creationId xmlns:a16="http://schemas.microsoft.com/office/drawing/2014/main" id="{AEC24431-B6EC-E88F-A30B-E73C06989BB7}"/>
              </a:ext>
            </a:extLst>
          </p:cNvPr>
          <p:cNvSpPr/>
          <p:nvPr/>
        </p:nvSpPr>
        <p:spPr>
          <a:xfrm>
            <a:off x="2786603" y="3254829"/>
            <a:ext cx="1959429" cy="1322614"/>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chemeClr val="accent1">
              <a:alpha val="23000"/>
            </a:schemeClr>
          </a:solidFill>
          <a:ln w="412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Rounded Rectangle 7">
            <a:extLst>
              <a:ext uri="{FF2B5EF4-FFF2-40B4-BE49-F238E27FC236}">
                <a16:creationId xmlns:a16="http://schemas.microsoft.com/office/drawing/2014/main" id="{47EFAFAC-2257-95D2-6627-7ADA792CDEC6}"/>
              </a:ext>
            </a:extLst>
          </p:cNvPr>
          <p:cNvSpPr/>
          <p:nvPr/>
        </p:nvSpPr>
        <p:spPr>
          <a:xfrm>
            <a:off x="2813817" y="3276601"/>
            <a:ext cx="1905000" cy="495300"/>
          </a:xfrm>
          <a:prstGeom prst="roundRect">
            <a:avLst>
              <a:gd name="adj" fmla="val 10257"/>
            </a:avLst>
          </a:prstGeom>
          <a:blipFill>
            <a:blip r:embed="rId2"/>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215EF38C-2D5F-AF40-F2DE-9EAC442A38D9}"/>
              </a:ext>
            </a:extLst>
          </p:cNvPr>
          <p:cNvSpPr/>
          <p:nvPr/>
        </p:nvSpPr>
        <p:spPr>
          <a:xfrm>
            <a:off x="2835341" y="3793673"/>
            <a:ext cx="1866224" cy="751112"/>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rgbClr val="FF7E79"/>
          </a:solidFill>
          <a:ln w="412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F9D9D338-28AD-D45D-3AA8-16297BE6BE52}"/>
              </a:ext>
            </a:extLst>
          </p:cNvPr>
          <p:cNvSpPr/>
          <p:nvPr/>
        </p:nvSpPr>
        <p:spPr>
          <a:xfrm>
            <a:off x="4865772" y="3263284"/>
            <a:ext cx="1959429" cy="1322614"/>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chemeClr val="accent1">
              <a:alpha val="23000"/>
            </a:schemeClr>
          </a:solidFill>
          <a:ln w="412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Rounded Rectangle 10">
            <a:extLst>
              <a:ext uri="{FF2B5EF4-FFF2-40B4-BE49-F238E27FC236}">
                <a16:creationId xmlns:a16="http://schemas.microsoft.com/office/drawing/2014/main" id="{735AB479-8227-AA34-D089-102FB4450F84}"/>
              </a:ext>
            </a:extLst>
          </p:cNvPr>
          <p:cNvSpPr/>
          <p:nvPr/>
        </p:nvSpPr>
        <p:spPr>
          <a:xfrm>
            <a:off x="4892986" y="3285056"/>
            <a:ext cx="1905000" cy="495300"/>
          </a:xfrm>
          <a:prstGeom prst="roundRect">
            <a:avLst>
              <a:gd name="adj" fmla="val 10257"/>
            </a:avLst>
          </a:prstGeom>
          <a:blipFill>
            <a:blip r:embed="rId2"/>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F4CFDFC1-0FF0-A489-2CE5-2F0C76B234B5}"/>
              </a:ext>
            </a:extLst>
          </p:cNvPr>
          <p:cNvSpPr/>
          <p:nvPr/>
        </p:nvSpPr>
        <p:spPr>
          <a:xfrm>
            <a:off x="6972155" y="3293511"/>
            <a:ext cx="1905000" cy="495300"/>
          </a:xfrm>
          <a:prstGeom prst="roundRect">
            <a:avLst>
              <a:gd name="adj" fmla="val 10257"/>
            </a:avLst>
          </a:prstGeom>
          <a:blipFill>
            <a:blip r:embed="rId2"/>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9A819D0D-1566-4FC5-7259-1E8F5429C9B5}"/>
              </a:ext>
            </a:extLst>
          </p:cNvPr>
          <p:cNvSpPr/>
          <p:nvPr/>
        </p:nvSpPr>
        <p:spPr>
          <a:xfrm>
            <a:off x="1099457" y="1194182"/>
            <a:ext cx="2286000" cy="1636104"/>
          </a:xfrm>
          <a:custGeom>
            <a:avLst/>
            <a:gdLst>
              <a:gd name="connsiteX0" fmla="*/ 0 w 2286000"/>
              <a:gd name="connsiteY0" fmla="*/ 982961 h 1636104"/>
              <a:gd name="connsiteX1" fmla="*/ 1143000 w 2286000"/>
              <a:gd name="connsiteY1" fmla="*/ 14132 h 1636104"/>
              <a:gd name="connsiteX2" fmla="*/ 2286000 w 2286000"/>
              <a:gd name="connsiteY2" fmla="*/ 1636104 h 1636104"/>
            </a:gdLst>
            <a:ahLst/>
            <a:cxnLst>
              <a:cxn ang="0">
                <a:pos x="connsiteX0" y="connsiteY0"/>
              </a:cxn>
              <a:cxn ang="0">
                <a:pos x="connsiteX1" y="connsiteY1"/>
              </a:cxn>
              <a:cxn ang="0">
                <a:pos x="connsiteX2" y="connsiteY2"/>
              </a:cxn>
            </a:cxnLst>
            <a:rect l="l" t="t" r="r" b="b"/>
            <a:pathLst>
              <a:path w="2286000" h="1636104">
                <a:moveTo>
                  <a:pt x="0" y="982961"/>
                </a:moveTo>
                <a:cubicBezTo>
                  <a:pt x="381000" y="444118"/>
                  <a:pt x="762000" y="-94725"/>
                  <a:pt x="1143000" y="14132"/>
                </a:cubicBezTo>
                <a:cubicBezTo>
                  <a:pt x="1524000" y="122989"/>
                  <a:pt x="1905000" y="879546"/>
                  <a:pt x="2286000" y="1636104"/>
                </a:cubicBezTo>
              </a:path>
            </a:pathLst>
          </a:custGeom>
          <a:noFill/>
          <a:ln w="31750">
            <a:solidFill>
              <a:srgbClr val="FF0000"/>
            </a:solidFill>
            <a:tailEnd type="arrow"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57AF0E81-71F2-770A-8E64-238E58FBA067}"/>
              </a:ext>
            </a:extLst>
          </p:cNvPr>
          <p:cNvCxnSpPr/>
          <p:nvPr/>
        </p:nvCxnSpPr>
        <p:spPr>
          <a:xfrm>
            <a:off x="221612" y="3526974"/>
            <a:ext cx="1755735"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5E2BD88-2047-4A97-79E6-5BF767DF8036}"/>
              </a:ext>
            </a:extLst>
          </p:cNvPr>
          <p:cNvSpPr txBox="1"/>
          <p:nvPr/>
        </p:nvSpPr>
        <p:spPr>
          <a:xfrm>
            <a:off x="150588" y="2776644"/>
            <a:ext cx="1413785" cy="369332"/>
          </a:xfrm>
          <a:prstGeom prst="rect">
            <a:avLst/>
          </a:prstGeom>
          <a:noFill/>
        </p:spPr>
        <p:txBody>
          <a:bodyPr wrap="none" rtlCol="0">
            <a:spAutoFit/>
          </a:bodyPr>
          <a:lstStyle/>
          <a:p>
            <a:r>
              <a:rPr lang="en-US" dirty="0"/>
              <a:t>Data index: 0</a:t>
            </a:r>
          </a:p>
        </p:txBody>
      </p:sp>
      <p:sp>
        <p:nvSpPr>
          <p:cNvPr id="17" name="TextBox 16">
            <a:extLst>
              <a:ext uri="{FF2B5EF4-FFF2-40B4-BE49-F238E27FC236}">
                <a16:creationId xmlns:a16="http://schemas.microsoft.com/office/drawing/2014/main" id="{E7C3E3DB-7668-743F-4CFB-9D2DAC19E67E}"/>
              </a:ext>
            </a:extLst>
          </p:cNvPr>
          <p:cNvSpPr txBox="1"/>
          <p:nvPr/>
        </p:nvSpPr>
        <p:spPr>
          <a:xfrm>
            <a:off x="2786602" y="3731470"/>
            <a:ext cx="1413785" cy="369332"/>
          </a:xfrm>
          <a:prstGeom prst="rect">
            <a:avLst/>
          </a:prstGeom>
          <a:noFill/>
        </p:spPr>
        <p:txBody>
          <a:bodyPr wrap="none" rtlCol="0">
            <a:spAutoFit/>
          </a:bodyPr>
          <a:lstStyle/>
          <a:p>
            <a:r>
              <a:rPr lang="en-US" dirty="0"/>
              <a:t>Data index: 0</a:t>
            </a:r>
          </a:p>
        </p:txBody>
      </p:sp>
      <p:cxnSp>
        <p:nvCxnSpPr>
          <p:cNvPr id="7" name="Straight Connector 6">
            <a:extLst>
              <a:ext uri="{FF2B5EF4-FFF2-40B4-BE49-F238E27FC236}">
                <a16:creationId xmlns:a16="http://schemas.microsoft.com/office/drawing/2014/main" id="{073D70A7-9993-5C11-9EF9-0534F4F2194D}"/>
              </a:ext>
            </a:extLst>
          </p:cNvPr>
          <p:cNvCxnSpPr/>
          <p:nvPr/>
        </p:nvCxnSpPr>
        <p:spPr>
          <a:xfrm>
            <a:off x="221612" y="4239989"/>
            <a:ext cx="1755735"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Freeform 13">
            <a:extLst>
              <a:ext uri="{FF2B5EF4-FFF2-40B4-BE49-F238E27FC236}">
                <a16:creationId xmlns:a16="http://schemas.microsoft.com/office/drawing/2014/main" id="{61E716E6-69B9-F104-E114-E4744C0465BA}"/>
              </a:ext>
            </a:extLst>
          </p:cNvPr>
          <p:cNvSpPr/>
          <p:nvPr/>
        </p:nvSpPr>
        <p:spPr>
          <a:xfrm>
            <a:off x="4923901" y="3793673"/>
            <a:ext cx="1866224" cy="751112"/>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rgbClr val="FF7E79"/>
          </a:solidFill>
          <a:ln w="412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TextBox 18">
            <a:extLst>
              <a:ext uri="{FF2B5EF4-FFF2-40B4-BE49-F238E27FC236}">
                <a16:creationId xmlns:a16="http://schemas.microsoft.com/office/drawing/2014/main" id="{18D5AF09-504A-DE3F-D99E-37B6840C089B}"/>
              </a:ext>
            </a:extLst>
          </p:cNvPr>
          <p:cNvSpPr txBox="1"/>
          <p:nvPr/>
        </p:nvSpPr>
        <p:spPr>
          <a:xfrm>
            <a:off x="4875162" y="3731470"/>
            <a:ext cx="1530804" cy="369332"/>
          </a:xfrm>
          <a:prstGeom prst="rect">
            <a:avLst/>
          </a:prstGeom>
          <a:noFill/>
        </p:spPr>
        <p:txBody>
          <a:bodyPr wrap="none" rtlCol="0">
            <a:spAutoFit/>
          </a:bodyPr>
          <a:lstStyle/>
          <a:p>
            <a:r>
              <a:rPr lang="en-US" dirty="0"/>
              <a:t>Data index: 13</a:t>
            </a:r>
          </a:p>
        </p:txBody>
      </p:sp>
      <p:sp>
        <p:nvSpPr>
          <p:cNvPr id="20" name="TextBox 19">
            <a:extLst>
              <a:ext uri="{FF2B5EF4-FFF2-40B4-BE49-F238E27FC236}">
                <a16:creationId xmlns:a16="http://schemas.microsoft.com/office/drawing/2014/main" id="{334319E2-D5C4-6D24-8A99-31B5014F01D2}"/>
              </a:ext>
            </a:extLst>
          </p:cNvPr>
          <p:cNvSpPr txBox="1"/>
          <p:nvPr/>
        </p:nvSpPr>
        <p:spPr>
          <a:xfrm>
            <a:off x="117323" y="3484216"/>
            <a:ext cx="1530804" cy="369332"/>
          </a:xfrm>
          <a:prstGeom prst="rect">
            <a:avLst/>
          </a:prstGeom>
          <a:noFill/>
        </p:spPr>
        <p:txBody>
          <a:bodyPr wrap="none" rtlCol="0">
            <a:spAutoFit/>
          </a:bodyPr>
          <a:lstStyle/>
          <a:p>
            <a:r>
              <a:rPr lang="en-US" dirty="0"/>
              <a:t>Data index: 13</a:t>
            </a:r>
          </a:p>
        </p:txBody>
      </p:sp>
      <p:sp>
        <p:nvSpPr>
          <p:cNvPr id="18" name="TextBox 17">
            <a:extLst>
              <a:ext uri="{FF2B5EF4-FFF2-40B4-BE49-F238E27FC236}">
                <a16:creationId xmlns:a16="http://schemas.microsoft.com/office/drawing/2014/main" id="{5ED7BA39-61AF-752E-2622-FE3D4FCB47AA}"/>
              </a:ext>
            </a:extLst>
          </p:cNvPr>
          <p:cNvSpPr txBox="1"/>
          <p:nvPr/>
        </p:nvSpPr>
        <p:spPr>
          <a:xfrm>
            <a:off x="6944941" y="3916136"/>
            <a:ext cx="1530804" cy="369332"/>
          </a:xfrm>
          <a:prstGeom prst="rect">
            <a:avLst/>
          </a:prstGeom>
          <a:noFill/>
        </p:spPr>
        <p:txBody>
          <a:bodyPr wrap="none" rtlCol="0">
            <a:spAutoFit/>
          </a:bodyPr>
          <a:lstStyle/>
          <a:p>
            <a:r>
              <a:rPr lang="en-US" dirty="0"/>
              <a:t>Data index: 26</a:t>
            </a:r>
          </a:p>
        </p:txBody>
      </p:sp>
      <p:sp>
        <p:nvSpPr>
          <p:cNvPr id="21" name="TextBox 20">
            <a:extLst>
              <a:ext uri="{FF2B5EF4-FFF2-40B4-BE49-F238E27FC236}">
                <a16:creationId xmlns:a16="http://schemas.microsoft.com/office/drawing/2014/main" id="{402BD177-FC8C-641C-A1D4-0797F29296CB}"/>
              </a:ext>
            </a:extLst>
          </p:cNvPr>
          <p:cNvSpPr txBox="1"/>
          <p:nvPr/>
        </p:nvSpPr>
        <p:spPr>
          <a:xfrm>
            <a:off x="177145" y="4187456"/>
            <a:ext cx="1530804" cy="369332"/>
          </a:xfrm>
          <a:prstGeom prst="rect">
            <a:avLst/>
          </a:prstGeom>
          <a:noFill/>
        </p:spPr>
        <p:txBody>
          <a:bodyPr wrap="none" rtlCol="0">
            <a:spAutoFit/>
          </a:bodyPr>
          <a:lstStyle/>
          <a:p>
            <a:r>
              <a:rPr lang="en-US" dirty="0"/>
              <a:t>Data index: 26</a:t>
            </a:r>
          </a:p>
        </p:txBody>
      </p:sp>
      <p:sp>
        <p:nvSpPr>
          <p:cNvPr id="22" name="Rectangle 2">
            <a:extLst>
              <a:ext uri="{FF2B5EF4-FFF2-40B4-BE49-F238E27FC236}">
                <a16:creationId xmlns:a16="http://schemas.microsoft.com/office/drawing/2014/main" id="{6B59202D-AEC1-4DFD-8751-6AFE50D2904C}"/>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t>Analogy:</a:t>
            </a:r>
            <a:endParaRPr lang="en-AU" altLang="en-US" sz="3600" u="sng" dirty="0"/>
          </a:p>
        </p:txBody>
      </p:sp>
    </p:spTree>
    <p:extLst>
      <p:ext uri="{BB962C8B-B14F-4D97-AF65-F5344CB8AC3E}">
        <p14:creationId xmlns:p14="http://schemas.microsoft.com/office/powerpoint/2010/main" val="420450759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90207A28-FBBA-0E4D-A6F4-B0CC7F29B8C3}"/>
              </a:ext>
            </a:extLst>
          </p:cNvPr>
          <p:cNvSpPr>
            <a:spLocks noGrp="1" noChangeArrowheads="1"/>
          </p:cNvSpPr>
          <p:nvPr>
            <p:ph type="title"/>
          </p:nvPr>
        </p:nvSpPr>
        <p:spPr>
          <a:xfrm>
            <a:off x="-304800" y="76200"/>
            <a:ext cx="9677400" cy="1143000"/>
          </a:xfrm>
        </p:spPr>
        <p:txBody>
          <a:bodyPr/>
          <a:lstStyle/>
          <a:p>
            <a:r>
              <a:rPr lang="en-US" altLang="en-US" sz="4000">
                <a:ea typeface="ＭＳ Ｐゴシック" panose="020B0600070205080204" pitchFamily="34" charset="-128"/>
              </a:rPr>
              <a:t>DotCom Boom (1998-2001): Steep Growth</a:t>
            </a:r>
          </a:p>
        </p:txBody>
      </p:sp>
      <p:sp>
        <p:nvSpPr>
          <p:cNvPr id="67586" name="Slide Number Placeholder 3">
            <a:extLst>
              <a:ext uri="{FF2B5EF4-FFF2-40B4-BE49-F238E27FC236}">
                <a16:creationId xmlns:a16="http://schemas.microsoft.com/office/drawing/2014/main" id="{D142C5A7-5D41-9843-BBA2-86C007ABF88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2F5391-9072-774B-BCCD-458672AC9C8E}"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150</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67587" name="Picture 3">
            <a:extLst>
              <a:ext uri="{FF2B5EF4-FFF2-40B4-BE49-F238E27FC236}">
                <a16:creationId xmlns:a16="http://schemas.microsoft.com/office/drawing/2014/main" id="{72347729-D619-B746-A61E-99CF450589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9144000"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67588" name="Text Box 4">
            <a:extLst>
              <a:ext uri="{FF2B5EF4-FFF2-40B4-BE49-F238E27FC236}">
                <a16:creationId xmlns:a16="http://schemas.microsoft.com/office/drawing/2014/main" id="{392C6826-A37B-3946-B12E-CDD3CBA6DD47}"/>
              </a:ext>
            </a:extLst>
          </p:cNvPr>
          <p:cNvSpPr txBox="1">
            <a:spLocks noChangeArrowheads="1"/>
          </p:cNvSpPr>
          <p:nvPr/>
        </p:nvSpPr>
        <p:spPr bwMode="auto">
          <a:xfrm>
            <a:off x="1693863" y="5653088"/>
            <a:ext cx="62611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8000"/>
                </a:solidFill>
                <a:effectLst/>
                <a:uLnTx/>
                <a:uFillTx/>
                <a:latin typeface="Times New Roman" panose="02020603050405020304" pitchFamily="18" charset="0"/>
                <a:ea typeface="ＭＳ Ｐゴシック" panose="020B0600070205080204" pitchFamily="34" charset="-128"/>
                <a:cs typeface="+mn-cs"/>
              </a:rPr>
              <a:t>Internet boom and increased multi-homing</a:t>
            </a:r>
          </a:p>
        </p:txBody>
      </p:sp>
    </p:spTree>
    <p:extLst>
      <p:ext uri="{BB962C8B-B14F-4D97-AF65-F5344CB8AC3E}">
        <p14:creationId xmlns:p14="http://schemas.microsoft.com/office/powerpoint/2010/main" val="71277242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633" name="Rectangle 2">
            <a:extLst>
              <a:ext uri="{FF2B5EF4-FFF2-40B4-BE49-F238E27FC236}">
                <a16:creationId xmlns:a16="http://schemas.microsoft.com/office/drawing/2014/main" id="{5437AFBA-3CAD-1B45-ACEE-6493288897DA}"/>
              </a:ext>
            </a:extLst>
          </p:cNvPr>
          <p:cNvSpPr>
            <a:spLocks noGrp="1" noChangeArrowheads="1"/>
          </p:cNvSpPr>
          <p:nvPr>
            <p:ph type="title"/>
          </p:nvPr>
        </p:nvSpPr>
        <p:spPr>
          <a:xfrm>
            <a:off x="457200" y="76200"/>
            <a:ext cx="8339138" cy="1143000"/>
          </a:xfrm>
        </p:spPr>
        <p:txBody>
          <a:bodyPr/>
          <a:lstStyle/>
          <a:p>
            <a:r>
              <a:rPr lang="en-US" altLang="en-US">
                <a:ea typeface="ＭＳ Ｐゴシック" panose="020B0600070205080204" pitchFamily="34" charset="-128"/>
              </a:rPr>
              <a:t>Long Term (1989-2005): Post-Boom</a:t>
            </a:r>
          </a:p>
        </p:txBody>
      </p:sp>
      <p:sp>
        <p:nvSpPr>
          <p:cNvPr id="69634" name="Slide Number Placeholder 3">
            <a:extLst>
              <a:ext uri="{FF2B5EF4-FFF2-40B4-BE49-F238E27FC236}">
                <a16:creationId xmlns:a16="http://schemas.microsoft.com/office/drawing/2014/main" id="{1555178F-469F-1F4B-84C2-63F4F9F5CCB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51C31F7-AAA1-AC44-B3B8-A37D7BA3DEA0}"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151</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69635" name="Picture 3">
            <a:extLst>
              <a:ext uri="{FF2B5EF4-FFF2-40B4-BE49-F238E27FC236}">
                <a16:creationId xmlns:a16="http://schemas.microsoft.com/office/drawing/2014/main" id="{1E92A693-A22A-C44A-BB80-D24D2242EB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150" y="1143000"/>
            <a:ext cx="873125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69636" name="Line 4">
            <a:extLst>
              <a:ext uri="{FF2B5EF4-FFF2-40B4-BE49-F238E27FC236}">
                <a16:creationId xmlns:a16="http://schemas.microsoft.com/office/drawing/2014/main" id="{B82F5C84-310D-D448-A26F-046639A8E84F}"/>
              </a:ext>
            </a:extLst>
          </p:cNvPr>
          <p:cNvSpPr>
            <a:spLocks noChangeShapeType="1"/>
          </p:cNvSpPr>
          <p:nvPr/>
        </p:nvSpPr>
        <p:spPr bwMode="auto">
          <a:xfrm flipH="1">
            <a:off x="6781800" y="1281113"/>
            <a:ext cx="6350" cy="4433887"/>
          </a:xfrm>
          <a:prstGeom prst="line">
            <a:avLst/>
          </a:prstGeom>
          <a:noFill/>
          <a:ln w="50800">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9637" name="AutoShape 5">
            <a:extLst>
              <a:ext uri="{FF2B5EF4-FFF2-40B4-BE49-F238E27FC236}">
                <a16:creationId xmlns:a16="http://schemas.microsoft.com/office/drawing/2014/main" id="{029A91C7-3D6C-4C4E-B6DE-BD36E3CFCA27}"/>
              </a:ext>
            </a:extLst>
          </p:cNvPr>
          <p:cNvSpPr>
            <a:spLocks noChangeArrowheads="1"/>
          </p:cNvSpPr>
          <p:nvPr/>
        </p:nvSpPr>
        <p:spPr bwMode="auto">
          <a:xfrm>
            <a:off x="6896100" y="1844675"/>
            <a:ext cx="882650" cy="319088"/>
          </a:xfrm>
          <a:prstGeom prst="rightArrow">
            <a:avLst>
              <a:gd name="adj1" fmla="val 50000"/>
              <a:gd name="adj2" fmla="val 69154"/>
            </a:avLst>
          </a:prstGeom>
          <a:solidFill>
            <a:srgbClr val="CC3300"/>
          </a:solidFill>
          <a:ln w="28575">
            <a:solidFill>
              <a:srgbClr val="000000"/>
            </a:solidFill>
            <a:miter lim="800000"/>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9638" name="Text Box 4">
            <a:extLst>
              <a:ext uri="{FF2B5EF4-FFF2-40B4-BE49-F238E27FC236}">
                <a16:creationId xmlns:a16="http://schemas.microsoft.com/office/drawing/2014/main" id="{E6D94A7E-7450-794C-8595-208D1641927E}"/>
              </a:ext>
            </a:extLst>
          </p:cNvPr>
          <p:cNvSpPr txBox="1">
            <a:spLocks noChangeArrowheads="1"/>
          </p:cNvSpPr>
          <p:nvPr/>
        </p:nvSpPr>
        <p:spPr bwMode="auto">
          <a:xfrm>
            <a:off x="1905000" y="5800725"/>
            <a:ext cx="56292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8000"/>
                </a:solidFill>
                <a:effectLst/>
                <a:uLnTx/>
                <a:uFillTx/>
                <a:latin typeface="Times New Roman" panose="02020603050405020304" pitchFamily="18" charset="0"/>
                <a:ea typeface="ＭＳ Ｐゴシック" panose="020B0600070205080204" pitchFamily="34" charset="-128"/>
                <a:cs typeface="+mn-cs"/>
              </a:rPr>
              <a:t>Today we are up to ~400,000 prefixes</a:t>
            </a:r>
          </a:p>
        </p:txBody>
      </p:sp>
    </p:spTree>
    <p:extLst>
      <p:ext uri="{BB962C8B-B14F-4D97-AF65-F5344CB8AC3E}">
        <p14:creationId xmlns:p14="http://schemas.microsoft.com/office/powerpoint/2010/main" val="416546853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249" name="Title 4">
            <a:extLst>
              <a:ext uri="{FF2B5EF4-FFF2-40B4-BE49-F238E27FC236}">
                <a16:creationId xmlns:a16="http://schemas.microsoft.com/office/drawing/2014/main" id="{E11E5A04-4BD7-F144-AE4F-7B8B6DB92A96}"/>
              </a:ext>
            </a:extLst>
          </p:cNvPr>
          <p:cNvSpPr>
            <a:spLocks noGrp="1"/>
          </p:cNvSpPr>
          <p:nvPr>
            <p:ph type="ctrTitle"/>
          </p:nvPr>
        </p:nvSpPr>
        <p:spPr/>
        <p:txBody>
          <a:bodyPr/>
          <a:lstStyle/>
          <a:p>
            <a:r>
              <a:rPr lang="en-US" altLang="en-US" dirty="0">
                <a:ea typeface="ＭＳ Ｐゴシック" panose="020B0600070205080204" pitchFamily="34" charset="-128"/>
              </a:rPr>
              <a:t>Getting an IP address: DHCP</a:t>
            </a:r>
          </a:p>
        </p:txBody>
      </p:sp>
      <p:sp>
        <p:nvSpPr>
          <p:cNvPr id="53251" name="Slide Number Placeholder 3">
            <a:extLst>
              <a:ext uri="{FF2B5EF4-FFF2-40B4-BE49-F238E27FC236}">
                <a16:creationId xmlns:a16="http://schemas.microsoft.com/office/drawing/2014/main" id="{F8305C48-AE37-4E46-9C9B-0E514A6FB67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D583EE-454A-114A-8086-A9C6C9F8305F}"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extLst>
      <p:ext uri="{BB962C8B-B14F-4D97-AF65-F5344CB8AC3E}">
        <p14:creationId xmlns:p14="http://schemas.microsoft.com/office/powerpoint/2010/main" val="75389280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7041" name="Picture 4"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089" y="1193522"/>
            <a:ext cx="6856413"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2" name="Rectangle 2"/>
          <p:cNvSpPr>
            <a:spLocks noGrp="1" noChangeArrowheads="1"/>
          </p:cNvSpPr>
          <p:nvPr>
            <p:ph type="title"/>
          </p:nvPr>
        </p:nvSpPr>
        <p:spPr/>
        <p:txBody>
          <a:bodyPr/>
          <a:lstStyle/>
          <a:p>
            <a:r>
              <a:rPr lang="en-US" altLang="en-US">
                <a:ea typeface="ＭＳ Ｐゴシック" charset="-128"/>
              </a:rPr>
              <a:t>IP addresses: how to get one?</a:t>
            </a:r>
            <a:endParaRPr lang="en-US" altLang="en-US" sz="4800">
              <a:ea typeface="ＭＳ Ｐゴシック" charset="-128"/>
            </a:endParaRPr>
          </a:p>
        </p:txBody>
      </p:sp>
      <p:sp>
        <p:nvSpPr>
          <p:cNvPr id="87043" name="Rectangle 3"/>
          <p:cNvSpPr>
            <a:spLocks noGrp="1" noChangeArrowheads="1"/>
          </p:cNvSpPr>
          <p:nvPr>
            <p:ph type="body" idx="1"/>
          </p:nvPr>
        </p:nvSpPr>
        <p:spPr>
          <a:xfrm>
            <a:off x="511175" y="1508125"/>
            <a:ext cx="8034338" cy="4304846"/>
          </a:xfrm>
        </p:spPr>
        <p:txBody>
          <a:bodyPr>
            <a:noAutofit/>
          </a:bodyPr>
          <a:lstStyle/>
          <a:p>
            <a:pPr>
              <a:buFont typeface="Wingdings" charset="2"/>
              <a:buNone/>
            </a:pPr>
            <a:r>
              <a:rPr lang="en-US" altLang="en-US" dirty="0">
                <a:solidFill>
                  <a:srgbClr val="CC0000"/>
                </a:solidFill>
                <a:ea typeface="ＭＳ Ｐゴシック" charset="-128"/>
                <a:cs typeface="ＭＳ Ｐゴシック" charset="-128"/>
              </a:rPr>
              <a:t>Q:</a:t>
            </a:r>
            <a:r>
              <a:rPr lang="en-US" altLang="en-US" dirty="0">
                <a:ea typeface="ＭＳ Ｐゴシック" charset="-128"/>
                <a:cs typeface="ＭＳ Ｐゴシック" charset="-128"/>
              </a:rPr>
              <a:t> How does a </a:t>
            </a:r>
            <a:r>
              <a:rPr lang="en-US" altLang="en-US" i="1" dirty="0">
                <a:ea typeface="ＭＳ Ｐゴシック" charset="-128"/>
                <a:cs typeface="ＭＳ Ｐゴシック" charset="-128"/>
              </a:rPr>
              <a:t>host</a:t>
            </a:r>
            <a:r>
              <a:rPr lang="en-US" altLang="en-US" dirty="0">
                <a:ea typeface="ＭＳ Ｐゴシック" charset="-128"/>
                <a:cs typeface="ＭＳ Ｐゴシック" charset="-128"/>
              </a:rPr>
              <a:t> get IP address?</a:t>
            </a:r>
          </a:p>
          <a:p>
            <a:pPr>
              <a:buFont typeface="Wingdings" charset="2"/>
              <a:buNone/>
            </a:pPr>
            <a:endParaRPr lang="en-US" altLang="en-US" dirty="0">
              <a:ea typeface="ＭＳ Ｐゴシック" charset="-128"/>
              <a:cs typeface="ＭＳ Ｐゴシック" charset="-128"/>
            </a:endParaRPr>
          </a:p>
          <a:p>
            <a:r>
              <a:rPr lang="en-US" altLang="en-US" dirty="0">
                <a:ea typeface="ＭＳ Ｐゴシック" charset="-128"/>
                <a:cs typeface="ＭＳ Ｐゴシック" charset="-128"/>
              </a:rPr>
              <a:t>hard-coded by system admin in a file</a:t>
            </a:r>
          </a:p>
          <a:p>
            <a:pPr lvl="1"/>
            <a:r>
              <a:rPr lang="en-US" altLang="en-US" dirty="0">
                <a:ea typeface="ＭＳ Ｐゴシック" charset="-128"/>
              </a:rPr>
              <a:t>Windows: control-panel-&gt;network-&gt;configuration-&gt;</a:t>
            </a:r>
            <a:r>
              <a:rPr lang="en-US" altLang="en-US" dirty="0" err="1">
                <a:ea typeface="ＭＳ Ｐゴシック" charset="-128"/>
              </a:rPr>
              <a:t>tcp</a:t>
            </a:r>
            <a:r>
              <a:rPr lang="en-US" altLang="en-US" dirty="0">
                <a:ea typeface="ＭＳ Ｐゴシック" charset="-128"/>
              </a:rPr>
              <a:t>/</a:t>
            </a:r>
            <a:r>
              <a:rPr lang="en-US" altLang="en-US" dirty="0" err="1">
                <a:ea typeface="ＭＳ Ｐゴシック" charset="-128"/>
              </a:rPr>
              <a:t>ip</a:t>
            </a:r>
            <a:r>
              <a:rPr lang="en-US" altLang="en-US" dirty="0">
                <a:ea typeface="ＭＳ Ｐゴシック" charset="-128"/>
              </a:rPr>
              <a:t>-&gt;properties</a:t>
            </a:r>
          </a:p>
          <a:p>
            <a:pPr lvl="1"/>
            <a:r>
              <a:rPr lang="en-US" altLang="en-US" dirty="0">
                <a:ea typeface="ＭＳ Ｐゴシック" charset="-128"/>
              </a:rPr>
              <a:t>UNIX: /</a:t>
            </a:r>
            <a:r>
              <a:rPr lang="en-US" altLang="en-US" dirty="0" err="1">
                <a:ea typeface="ＭＳ Ｐゴシック" charset="-128"/>
              </a:rPr>
              <a:t>etc</a:t>
            </a:r>
            <a:r>
              <a:rPr lang="en-US" altLang="en-US" dirty="0">
                <a:ea typeface="ＭＳ Ｐゴシック" charset="-128"/>
              </a:rPr>
              <a:t>/</a:t>
            </a:r>
            <a:r>
              <a:rPr lang="mr-IN" altLang="en-US" dirty="0">
                <a:ea typeface="ＭＳ Ｐゴシック" charset="-128"/>
              </a:rPr>
              <a:t>…</a:t>
            </a:r>
            <a:endParaRPr lang="en-US" altLang="en-US" dirty="0">
              <a:ea typeface="ＭＳ Ｐゴシック" charset="-128"/>
            </a:endParaRPr>
          </a:p>
          <a:p>
            <a:r>
              <a:rPr lang="en-US" altLang="en-US" dirty="0">
                <a:solidFill>
                  <a:srgbClr val="CC0000"/>
                </a:solidFill>
                <a:ea typeface="ＭＳ Ｐゴシック" charset="-128"/>
                <a:cs typeface="ＭＳ Ｐゴシック" charset="-128"/>
              </a:rPr>
              <a:t>DHCP:</a:t>
            </a:r>
            <a:r>
              <a:rPr lang="en-US" altLang="en-US" dirty="0">
                <a:ea typeface="ＭＳ Ｐゴシック" charset="-128"/>
                <a:cs typeface="ＭＳ Ｐゴシック" charset="-128"/>
              </a:rPr>
              <a:t> </a:t>
            </a:r>
            <a:r>
              <a:rPr lang="en-US" altLang="en-US" dirty="0">
                <a:solidFill>
                  <a:srgbClr val="CC0000"/>
                </a:solidFill>
                <a:ea typeface="ＭＳ Ｐゴシック" charset="-128"/>
                <a:cs typeface="ＭＳ Ｐゴシック" charset="-128"/>
              </a:rPr>
              <a:t>D</a:t>
            </a:r>
            <a:r>
              <a:rPr lang="en-US" altLang="en-US" dirty="0">
                <a:ea typeface="ＭＳ Ｐゴシック" charset="-128"/>
                <a:cs typeface="ＭＳ Ｐゴシック" charset="-128"/>
              </a:rPr>
              <a:t>ynamic </a:t>
            </a:r>
            <a:r>
              <a:rPr lang="en-US" altLang="en-US" dirty="0">
                <a:solidFill>
                  <a:srgbClr val="CC0000"/>
                </a:solidFill>
                <a:ea typeface="ＭＳ Ｐゴシック" charset="-128"/>
                <a:cs typeface="ＭＳ Ｐゴシック" charset="-128"/>
              </a:rPr>
              <a:t>H</a:t>
            </a:r>
            <a:r>
              <a:rPr lang="en-US" altLang="en-US" dirty="0">
                <a:ea typeface="ＭＳ Ｐゴシック" charset="-128"/>
                <a:cs typeface="ＭＳ Ｐゴシック" charset="-128"/>
              </a:rPr>
              <a:t>ost </a:t>
            </a:r>
            <a:r>
              <a:rPr lang="en-US" altLang="en-US" dirty="0">
                <a:solidFill>
                  <a:srgbClr val="CC0000"/>
                </a:solidFill>
                <a:ea typeface="ＭＳ Ｐゴシック" charset="-128"/>
                <a:cs typeface="ＭＳ Ｐゴシック" charset="-128"/>
              </a:rPr>
              <a:t>C</a:t>
            </a:r>
            <a:r>
              <a:rPr lang="en-US" altLang="en-US" dirty="0">
                <a:ea typeface="ＭＳ Ｐゴシック" charset="-128"/>
                <a:cs typeface="ＭＳ Ｐゴシック" charset="-128"/>
              </a:rPr>
              <a:t>onfiguration </a:t>
            </a:r>
            <a:r>
              <a:rPr lang="en-US" altLang="en-US" dirty="0">
                <a:solidFill>
                  <a:srgbClr val="CC0000"/>
                </a:solidFill>
                <a:ea typeface="ＭＳ Ｐゴシック" charset="-128"/>
                <a:cs typeface="ＭＳ Ｐゴシック" charset="-128"/>
              </a:rPr>
              <a:t>P</a:t>
            </a:r>
            <a:r>
              <a:rPr lang="en-US" altLang="en-US" dirty="0">
                <a:ea typeface="ＭＳ Ｐゴシック" charset="-128"/>
                <a:cs typeface="ＭＳ Ｐゴシック" charset="-128"/>
              </a:rPr>
              <a:t>rotocol: dynamically get address from a server</a:t>
            </a:r>
          </a:p>
          <a:p>
            <a:pPr lvl="1"/>
            <a:r>
              <a:rPr lang="ja-JP" altLang="en-US" dirty="0">
                <a:ea typeface="ＭＳ Ｐゴシック" charset="-128"/>
              </a:rPr>
              <a:t>“</a:t>
            </a:r>
            <a:r>
              <a:rPr lang="en-US" altLang="ja-JP" dirty="0">
                <a:ea typeface="ＭＳ Ｐゴシック" charset="-128"/>
              </a:rPr>
              <a:t>plug-and-play</a:t>
            </a:r>
            <a:r>
              <a:rPr lang="ja-JP" altLang="en-US" sz="2800" dirty="0">
                <a:ea typeface="ＭＳ Ｐゴシック" charset="-128"/>
              </a:rPr>
              <a:t>”</a:t>
            </a:r>
            <a:r>
              <a:rPr lang="en-US" altLang="ja-JP" sz="2800" dirty="0">
                <a:ea typeface="ＭＳ Ｐゴシック" charset="-128"/>
              </a:rPr>
              <a:t> </a:t>
            </a:r>
          </a:p>
          <a:p>
            <a:pPr>
              <a:buFont typeface="Wingdings" charset="2"/>
              <a:buNone/>
            </a:pPr>
            <a:endParaRPr lang="en-US" altLang="en-US" dirty="0">
              <a:ea typeface="ＭＳ Ｐゴシック" charset="-128"/>
              <a:cs typeface="ＭＳ Ｐゴシック" charset="-128"/>
            </a:endParaRPr>
          </a:p>
          <a:p>
            <a:endParaRPr lang="en-US" altLang="en-US" sz="2400" dirty="0">
              <a:ea typeface="ＭＳ Ｐゴシック" charset="-128"/>
              <a:cs typeface="ＭＳ Ｐゴシック" charset="-128"/>
            </a:endParaRPr>
          </a:p>
        </p:txBody>
      </p:sp>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645338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043">
                                            <p:txEl>
                                              <p:pRg st="2" end="2"/>
                                            </p:txEl>
                                          </p:spTgt>
                                        </p:tgtEl>
                                        <p:attrNameLst>
                                          <p:attrName>style.visibility</p:attrName>
                                        </p:attrNameLst>
                                      </p:cBhvr>
                                      <p:to>
                                        <p:strVal val="visible"/>
                                      </p:to>
                                    </p:set>
                                    <p:animEffect transition="in" filter="fade">
                                      <p:cBhvr>
                                        <p:cTn id="7" dur="500"/>
                                        <p:tgtEl>
                                          <p:spTgt spid="8704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7043">
                                            <p:txEl>
                                              <p:pRg st="3" end="3"/>
                                            </p:txEl>
                                          </p:spTgt>
                                        </p:tgtEl>
                                        <p:attrNameLst>
                                          <p:attrName>style.visibility</p:attrName>
                                        </p:attrNameLst>
                                      </p:cBhvr>
                                      <p:to>
                                        <p:strVal val="visible"/>
                                      </p:to>
                                    </p:set>
                                    <p:animEffect transition="in" filter="fade">
                                      <p:cBhvr>
                                        <p:cTn id="10" dur="500"/>
                                        <p:tgtEl>
                                          <p:spTgt spid="8704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7043">
                                            <p:txEl>
                                              <p:pRg st="4" end="4"/>
                                            </p:txEl>
                                          </p:spTgt>
                                        </p:tgtEl>
                                        <p:attrNameLst>
                                          <p:attrName>style.visibility</p:attrName>
                                        </p:attrNameLst>
                                      </p:cBhvr>
                                      <p:to>
                                        <p:strVal val="visible"/>
                                      </p:to>
                                    </p:set>
                                    <p:animEffect transition="in" filter="fade">
                                      <p:cBhvr>
                                        <p:cTn id="13" dur="500"/>
                                        <p:tgtEl>
                                          <p:spTgt spid="87043">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7043">
                                            <p:txEl>
                                              <p:pRg st="5" end="5"/>
                                            </p:txEl>
                                          </p:spTgt>
                                        </p:tgtEl>
                                        <p:attrNameLst>
                                          <p:attrName>style.visibility</p:attrName>
                                        </p:attrNameLst>
                                      </p:cBhvr>
                                      <p:to>
                                        <p:strVal val="visible"/>
                                      </p:to>
                                    </p:set>
                                    <p:animEffect transition="in" filter="fade">
                                      <p:cBhvr>
                                        <p:cTn id="18" dur="500"/>
                                        <p:tgtEl>
                                          <p:spTgt spid="87043">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87043">
                                            <p:txEl>
                                              <p:pRg st="6" end="6"/>
                                            </p:txEl>
                                          </p:spTgt>
                                        </p:tgtEl>
                                        <p:attrNameLst>
                                          <p:attrName>style.visibility</p:attrName>
                                        </p:attrNameLst>
                                      </p:cBhvr>
                                      <p:to>
                                        <p:strVal val="visible"/>
                                      </p:to>
                                    </p:set>
                                    <p:animEffect transition="in" filter="fade">
                                      <p:cBhvr>
                                        <p:cTn id="21" dur="500"/>
                                        <p:tgtEl>
                                          <p:spTgt spid="8704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8065" name="Picture 4" descr="underline_b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963" y="1025525"/>
            <a:ext cx="8228012"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Rectangle 2"/>
          <p:cNvSpPr>
            <a:spLocks noGrp="1" noChangeArrowheads="1"/>
          </p:cNvSpPr>
          <p:nvPr>
            <p:ph type="title"/>
          </p:nvPr>
        </p:nvSpPr>
        <p:spPr>
          <a:xfrm>
            <a:off x="177800" y="268288"/>
            <a:ext cx="8826500" cy="1143000"/>
          </a:xfrm>
        </p:spPr>
        <p:txBody>
          <a:bodyPr/>
          <a:lstStyle/>
          <a:p>
            <a:pPr>
              <a:defRPr/>
            </a:pPr>
            <a:r>
              <a:rPr lang="en-US" sz="3600">
                <a:cs typeface="+mj-cs"/>
              </a:rPr>
              <a:t>DHCP: </a:t>
            </a:r>
            <a:r>
              <a:rPr lang="en-US" sz="3400">
                <a:cs typeface="+mj-cs"/>
              </a:rPr>
              <a:t>Dynamic Host Configuration Protocol</a:t>
            </a:r>
          </a:p>
        </p:txBody>
      </p:sp>
      <p:sp>
        <p:nvSpPr>
          <p:cNvPr id="88067" name="Rectangle 3"/>
          <p:cNvSpPr>
            <a:spLocks noGrp="1" noChangeArrowheads="1"/>
          </p:cNvSpPr>
          <p:nvPr>
            <p:ph type="body" idx="1"/>
          </p:nvPr>
        </p:nvSpPr>
        <p:spPr>
          <a:xfrm>
            <a:off x="511176" y="1587499"/>
            <a:ext cx="7924800" cy="4768851"/>
          </a:xfrm>
        </p:spPr>
        <p:txBody>
          <a:bodyPr>
            <a:noAutofit/>
          </a:bodyPr>
          <a:lstStyle/>
          <a:p>
            <a:pPr>
              <a:buFont typeface="Wingdings" charset="2"/>
              <a:buNone/>
            </a:pPr>
            <a:r>
              <a:rPr lang="en-US" altLang="en-US" i="1" dirty="0">
                <a:solidFill>
                  <a:srgbClr val="CC0000"/>
                </a:solidFill>
                <a:ea typeface="ＭＳ Ｐゴシック" charset="-128"/>
                <a:cs typeface="ＭＳ Ｐゴシック" charset="-128"/>
              </a:rPr>
              <a:t>goal:</a:t>
            </a:r>
            <a:r>
              <a:rPr lang="en-US" altLang="en-US" sz="2400" dirty="0">
                <a:ea typeface="ＭＳ Ｐゴシック" charset="-128"/>
                <a:cs typeface="ＭＳ Ｐゴシック" charset="-128"/>
              </a:rPr>
              <a:t> allow host to </a:t>
            </a:r>
            <a:r>
              <a:rPr lang="en-US" altLang="en-US" sz="2400" i="1" dirty="0">
                <a:ea typeface="ＭＳ Ｐゴシック" charset="-128"/>
                <a:cs typeface="ＭＳ Ｐゴシック" charset="-128"/>
              </a:rPr>
              <a:t>dynamically </a:t>
            </a:r>
            <a:r>
              <a:rPr lang="en-US" altLang="en-US" sz="2400" dirty="0">
                <a:ea typeface="ＭＳ Ｐゴシック" charset="-128"/>
                <a:cs typeface="ＭＳ Ｐゴシック" charset="-128"/>
              </a:rPr>
              <a:t>obtain its IP address from network server when it joins network</a:t>
            </a:r>
          </a:p>
          <a:p>
            <a:pPr lvl="1"/>
            <a:r>
              <a:rPr lang="en-US" altLang="en-US" dirty="0">
                <a:ea typeface="ＭＳ Ｐゴシック" charset="-128"/>
              </a:rPr>
              <a:t>can renew its lease on address in use</a:t>
            </a:r>
          </a:p>
          <a:p>
            <a:pPr lvl="1"/>
            <a:r>
              <a:rPr lang="en-US" altLang="en-US" dirty="0">
                <a:ea typeface="ＭＳ Ｐゴシック" charset="-128"/>
              </a:rPr>
              <a:t>allows reuse of addresses (only hold address while connected/</a:t>
            </a:r>
            <a:r>
              <a:rPr lang="ja-JP" altLang="en-US" dirty="0">
                <a:ea typeface="ＭＳ Ｐゴシック" charset="-128"/>
              </a:rPr>
              <a:t>“</a:t>
            </a:r>
            <a:r>
              <a:rPr lang="en-US" altLang="ja-JP" dirty="0">
                <a:ea typeface="ＭＳ Ｐゴシック" charset="-128"/>
              </a:rPr>
              <a:t>on</a:t>
            </a:r>
            <a:r>
              <a:rPr lang="ja-JP" altLang="en-US" dirty="0">
                <a:ea typeface="ＭＳ Ｐゴシック" charset="-128"/>
              </a:rPr>
              <a:t>”</a:t>
            </a:r>
            <a:r>
              <a:rPr lang="en-US" altLang="ja-JP" dirty="0">
                <a:ea typeface="ＭＳ Ｐゴシック" charset="-128"/>
              </a:rPr>
              <a:t>)</a:t>
            </a:r>
          </a:p>
          <a:p>
            <a:pPr lvl="1"/>
            <a:r>
              <a:rPr lang="en-US" altLang="en-US" dirty="0">
                <a:ea typeface="ＭＳ Ｐゴシック" charset="-128"/>
              </a:rPr>
              <a:t>support for mobile users who want to join network</a:t>
            </a:r>
          </a:p>
        </p:txBody>
      </p:sp>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115090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animEffect transition="in" filter="fade">
                                      <p:cBhvr>
                                        <p:cTn id="7" dur="500"/>
                                        <p:tgtEl>
                                          <p:spTgt spid="8806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8067">
                                            <p:txEl>
                                              <p:pRg st="1" end="1"/>
                                            </p:txEl>
                                          </p:spTgt>
                                        </p:tgtEl>
                                        <p:attrNameLst>
                                          <p:attrName>style.visibility</p:attrName>
                                        </p:attrNameLst>
                                      </p:cBhvr>
                                      <p:to>
                                        <p:strVal val="visible"/>
                                      </p:to>
                                    </p:set>
                                    <p:animEffect transition="in" filter="fade">
                                      <p:cBhvr>
                                        <p:cTn id="10" dur="500"/>
                                        <p:tgtEl>
                                          <p:spTgt spid="8806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8067">
                                            <p:txEl>
                                              <p:pRg st="2" end="2"/>
                                            </p:txEl>
                                          </p:spTgt>
                                        </p:tgtEl>
                                        <p:attrNameLst>
                                          <p:attrName>style.visibility</p:attrName>
                                        </p:attrNameLst>
                                      </p:cBhvr>
                                      <p:to>
                                        <p:strVal val="visible"/>
                                      </p:to>
                                    </p:set>
                                    <p:animEffect transition="in" filter="fade">
                                      <p:cBhvr>
                                        <p:cTn id="13" dur="500"/>
                                        <p:tgtEl>
                                          <p:spTgt spid="88067">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8067">
                                            <p:txEl>
                                              <p:pRg st="3" end="3"/>
                                            </p:txEl>
                                          </p:spTgt>
                                        </p:tgtEl>
                                        <p:attrNameLst>
                                          <p:attrName>style.visibility</p:attrName>
                                        </p:attrNameLst>
                                      </p:cBhvr>
                                      <p:to>
                                        <p:strVal val="visible"/>
                                      </p:to>
                                    </p:set>
                                    <p:animEffect transition="in" filter="fade">
                                      <p:cBhvr>
                                        <p:cTn id="16" dur="500"/>
                                        <p:tgtEl>
                                          <p:spTgt spid="880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8065" name="Picture 4" descr="underline_b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963" y="1025525"/>
            <a:ext cx="8228012"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Rectangle 2"/>
          <p:cNvSpPr>
            <a:spLocks noGrp="1" noChangeArrowheads="1"/>
          </p:cNvSpPr>
          <p:nvPr>
            <p:ph type="title"/>
          </p:nvPr>
        </p:nvSpPr>
        <p:spPr>
          <a:xfrm>
            <a:off x="177800" y="268288"/>
            <a:ext cx="8826500" cy="1143000"/>
          </a:xfrm>
        </p:spPr>
        <p:txBody>
          <a:bodyPr/>
          <a:lstStyle/>
          <a:p>
            <a:pPr>
              <a:defRPr/>
            </a:pPr>
            <a:r>
              <a:rPr lang="en-US" sz="3600">
                <a:cs typeface="+mj-cs"/>
              </a:rPr>
              <a:t>DHCP: </a:t>
            </a:r>
            <a:r>
              <a:rPr lang="en-US" sz="3400">
                <a:cs typeface="+mj-cs"/>
              </a:rPr>
              <a:t>Dynamic Host Configuration Protocol</a:t>
            </a:r>
          </a:p>
        </p:txBody>
      </p:sp>
      <p:sp>
        <p:nvSpPr>
          <p:cNvPr id="88067" name="Rectangle 3"/>
          <p:cNvSpPr>
            <a:spLocks noGrp="1" noChangeArrowheads="1"/>
          </p:cNvSpPr>
          <p:nvPr>
            <p:ph type="body" idx="1"/>
          </p:nvPr>
        </p:nvSpPr>
        <p:spPr>
          <a:xfrm>
            <a:off x="511176" y="1587499"/>
            <a:ext cx="7924800" cy="4768851"/>
          </a:xfrm>
        </p:spPr>
        <p:txBody>
          <a:bodyPr>
            <a:noAutofit/>
          </a:bodyPr>
          <a:lstStyle/>
          <a:p>
            <a:pPr>
              <a:buFont typeface="Wingdings" charset="2"/>
              <a:buNone/>
            </a:pPr>
            <a:r>
              <a:rPr lang="en-US" altLang="en-US" i="1" dirty="0">
                <a:solidFill>
                  <a:srgbClr val="CC0000"/>
                </a:solidFill>
                <a:ea typeface="ＭＳ Ｐゴシック" charset="-128"/>
                <a:cs typeface="ＭＳ Ｐゴシック" charset="-128"/>
              </a:rPr>
              <a:t>DHCP overview:</a:t>
            </a:r>
          </a:p>
          <a:p>
            <a:pPr lvl="1"/>
            <a:r>
              <a:rPr lang="en-US" altLang="en-US" dirty="0">
                <a:ea typeface="ＭＳ Ｐゴシック" charset="-128"/>
              </a:rPr>
              <a:t>host broadcasts </a:t>
            </a:r>
            <a:r>
              <a:rPr lang="ja-JP" altLang="en-US" dirty="0">
                <a:solidFill>
                  <a:srgbClr val="CC0000"/>
                </a:solidFill>
                <a:ea typeface="ＭＳ Ｐゴシック" charset="-128"/>
              </a:rPr>
              <a:t>“</a:t>
            </a:r>
            <a:r>
              <a:rPr lang="en-US" altLang="ja-JP" dirty="0">
                <a:solidFill>
                  <a:srgbClr val="CC0000"/>
                </a:solidFill>
                <a:ea typeface="ＭＳ Ｐゴシック" charset="-128"/>
              </a:rPr>
              <a:t>DHCP discover</a:t>
            </a:r>
            <a:r>
              <a:rPr lang="ja-JP" altLang="en-US" dirty="0">
                <a:solidFill>
                  <a:srgbClr val="CC0000"/>
                </a:solidFill>
                <a:ea typeface="ＭＳ Ｐゴシック" charset="-128"/>
              </a:rPr>
              <a:t>”</a:t>
            </a:r>
            <a:r>
              <a:rPr lang="en-US" altLang="ja-JP" dirty="0">
                <a:ea typeface="ＭＳ Ｐゴシック" charset="-128"/>
              </a:rPr>
              <a:t> </a:t>
            </a:r>
            <a:r>
              <a:rPr lang="en-US" altLang="ja-JP" dirty="0" err="1">
                <a:ea typeface="ＭＳ Ｐゴシック" charset="-128"/>
              </a:rPr>
              <a:t>msg</a:t>
            </a:r>
            <a:r>
              <a:rPr lang="en-US" altLang="ja-JP" dirty="0">
                <a:ea typeface="ＭＳ Ｐゴシック" charset="-128"/>
              </a:rPr>
              <a:t> [optional]</a:t>
            </a:r>
          </a:p>
          <a:p>
            <a:pPr lvl="1"/>
            <a:r>
              <a:rPr lang="en-US" altLang="en-US" dirty="0">
                <a:ea typeface="ＭＳ Ｐゴシック" charset="-128"/>
              </a:rPr>
              <a:t>DHCP server responds with </a:t>
            </a:r>
            <a:r>
              <a:rPr lang="ja-JP" altLang="en-US" dirty="0">
                <a:solidFill>
                  <a:srgbClr val="CC0000"/>
                </a:solidFill>
                <a:ea typeface="ＭＳ Ｐゴシック" charset="-128"/>
              </a:rPr>
              <a:t>“</a:t>
            </a:r>
            <a:r>
              <a:rPr lang="en-US" altLang="ja-JP" dirty="0">
                <a:solidFill>
                  <a:srgbClr val="CC0000"/>
                </a:solidFill>
                <a:ea typeface="ＭＳ Ｐゴシック" charset="-128"/>
              </a:rPr>
              <a:t>DHCP offer</a:t>
            </a:r>
            <a:r>
              <a:rPr lang="ja-JP" altLang="en-US">
                <a:solidFill>
                  <a:srgbClr val="CC0000"/>
                </a:solidFill>
                <a:ea typeface="ＭＳ Ｐゴシック" charset="-128"/>
              </a:rPr>
              <a:t>”</a:t>
            </a:r>
            <a:r>
              <a:rPr lang="en-US" altLang="ja-JP" dirty="0">
                <a:ea typeface="ＭＳ Ｐゴシック" charset="-128"/>
              </a:rPr>
              <a:t> msg</a:t>
            </a:r>
          </a:p>
          <a:p>
            <a:pPr lvl="1"/>
            <a:r>
              <a:rPr lang="en-US" altLang="en-US" dirty="0">
                <a:ea typeface="ＭＳ Ｐゴシック" charset="-128"/>
              </a:rPr>
              <a:t>host requests IP address: </a:t>
            </a:r>
            <a:r>
              <a:rPr lang="ja-JP" altLang="en-US" dirty="0">
                <a:solidFill>
                  <a:srgbClr val="CC0000"/>
                </a:solidFill>
                <a:ea typeface="ＭＳ Ｐゴシック" charset="-128"/>
              </a:rPr>
              <a:t>“</a:t>
            </a:r>
            <a:r>
              <a:rPr lang="en-US" altLang="ja-JP" dirty="0">
                <a:solidFill>
                  <a:srgbClr val="CC0000"/>
                </a:solidFill>
                <a:ea typeface="ＭＳ Ｐゴシック" charset="-128"/>
              </a:rPr>
              <a:t>DHCP request</a:t>
            </a:r>
            <a:r>
              <a:rPr lang="ja-JP" altLang="en-US" dirty="0">
                <a:solidFill>
                  <a:srgbClr val="CC0000"/>
                </a:solidFill>
                <a:ea typeface="ＭＳ Ｐゴシック" charset="-128"/>
              </a:rPr>
              <a:t>”</a:t>
            </a:r>
            <a:r>
              <a:rPr lang="en-US" altLang="ja-JP" dirty="0">
                <a:ea typeface="ＭＳ Ｐゴシック" charset="-128"/>
              </a:rPr>
              <a:t> </a:t>
            </a:r>
            <a:r>
              <a:rPr lang="en-US" altLang="ja-JP" dirty="0" err="1">
                <a:ea typeface="ＭＳ Ｐゴシック" charset="-128"/>
              </a:rPr>
              <a:t>msg</a:t>
            </a:r>
            <a:endParaRPr lang="en-US" altLang="ja-JP" dirty="0">
              <a:ea typeface="ＭＳ Ｐゴシック" charset="-128"/>
            </a:endParaRPr>
          </a:p>
          <a:p>
            <a:pPr lvl="1"/>
            <a:r>
              <a:rPr lang="en-US" altLang="en-US" dirty="0">
                <a:ea typeface="ＭＳ Ｐゴシック" charset="-128"/>
              </a:rPr>
              <a:t>DHCP server sends address: </a:t>
            </a:r>
            <a:r>
              <a:rPr lang="ja-JP" altLang="en-US" dirty="0">
                <a:solidFill>
                  <a:srgbClr val="CC0000"/>
                </a:solidFill>
                <a:ea typeface="ＭＳ Ｐゴシック" charset="-128"/>
              </a:rPr>
              <a:t>“</a:t>
            </a:r>
            <a:r>
              <a:rPr lang="en-US" altLang="ja-JP" dirty="0">
                <a:solidFill>
                  <a:srgbClr val="CC0000"/>
                </a:solidFill>
                <a:ea typeface="ＭＳ Ｐゴシック" charset="-128"/>
              </a:rPr>
              <a:t>DHCP ack</a:t>
            </a:r>
            <a:r>
              <a:rPr lang="ja-JP" altLang="en-US" dirty="0">
                <a:solidFill>
                  <a:srgbClr val="CC0000"/>
                </a:solidFill>
                <a:ea typeface="ＭＳ Ｐゴシック" charset="-128"/>
              </a:rPr>
              <a:t>”</a:t>
            </a:r>
            <a:r>
              <a:rPr lang="en-US" altLang="ja-JP" dirty="0">
                <a:ea typeface="ＭＳ Ｐゴシック" charset="-128"/>
              </a:rPr>
              <a:t> </a:t>
            </a:r>
            <a:r>
              <a:rPr lang="en-US" altLang="ja-JP" dirty="0" err="1">
                <a:ea typeface="ＭＳ Ｐゴシック" charset="-128"/>
              </a:rPr>
              <a:t>msg</a:t>
            </a:r>
            <a:r>
              <a:rPr lang="en-US" altLang="ja-JP" dirty="0">
                <a:ea typeface="ＭＳ Ｐゴシック" charset="-128"/>
              </a:rPr>
              <a:t> </a:t>
            </a:r>
          </a:p>
          <a:p>
            <a:endParaRPr lang="en-US" altLang="en-US" dirty="0">
              <a:ea typeface="ＭＳ Ｐゴシック" charset="-128"/>
              <a:cs typeface="ＭＳ Ｐゴシック" charset="-128"/>
            </a:endParaRPr>
          </a:p>
        </p:txBody>
      </p:sp>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1479530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animEffect transition="in" filter="fade">
                                      <p:cBhvr>
                                        <p:cTn id="7" dur="500"/>
                                        <p:tgtEl>
                                          <p:spTgt spid="8806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8067">
                                            <p:txEl>
                                              <p:pRg st="1" end="1"/>
                                            </p:txEl>
                                          </p:spTgt>
                                        </p:tgtEl>
                                        <p:attrNameLst>
                                          <p:attrName>style.visibility</p:attrName>
                                        </p:attrNameLst>
                                      </p:cBhvr>
                                      <p:to>
                                        <p:strVal val="visible"/>
                                      </p:to>
                                    </p:set>
                                    <p:animEffect transition="in" filter="fade">
                                      <p:cBhvr>
                                        <p:cTn id="10" dur="500"/>
                                        <p:tgtEl>
                                          <p:spTgt spid="8806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8067">
                                            <p:txEl>
                                              <p:pRg st="2" end="2"/>
                                            </p:txEl>
                                          </p:spTgt>
                                        </p:tgtEl>
                                        <p:attrNameLst>
                                          <p:attrName>style.visibility</p:attrName>
                                        </p:attrNameLst>
                                      </p:cBhvr>
                                      <p:to>
                                        <p:strVal val="visible"/>
                                      </p:to>
                                    </p:set>
                                    <p:animEffect transition="in" filter="fade">
                                      <p:cBhvr>
                                        <p:cTn id="13" dur="500"/>
                                        <p:tgtEl>
                                          <p:spTgt spid="88067">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8067">
                                            <p:txEl>
                                              <p:pRg st="3" end="3"/>
                                            </p:txEl>
                                          </p:spTgt>
                                        </p:tgtEl>
                                        <p:attrNameLst>
                                          <p:attrName>style.visibility</p:attrName>
                                        </p:attrNameLst>
                                      </p:cBhvr>
                                      <p:to>
                                        <p:strVal val="visible"/>
                                      </p:to>
                                    </p:set>
                                    <p:animEffect transition="in" filter="fade">
                                      <p:cBhvr>
                                        <p:cTn id="16" dur="500"/>
                                        <p:tgtEl>
                                          <p:spTgt spid="88067">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88067">
                                            <p:txEl>
                                              <p:pRg st="4" end="4"/>
                                            </p:txEl>
                                          </p:spTgt>
                                        </p:tgtEl>
                                        <p:attrNameLst>
                                          <p:attrName>style.visibility</p:attrName>
                                        </p:attrNameLst>
                                      </p:cBhvr>
                                      <p:to>
                                        <p:strVal val="visible"/>
                                      </p:to>
                                    </p:set>
                                    <p:animEffect transition="in" filter="fade">
                                      <p:cBhvr>
                                        <p:cTn id="19" dur="500"/>
                                        <p:tgtEl>
                                          <p:spTgt spid="8806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4" name="Rectangle 2"/>
          <p:cNvSpPr>
            <a:spLocks noGrp="1" noChangeArrowheads="1"/>
          </p:cNvSpPr>
          <p:nvPr>
            <p:ph type="title"/>
          </p:nvPr>
        </p:nvSpPr>
        <p:spPr>
          <a:xfrm>
            <a:off x="438150" y="255588"/>
            <a:ext cx="6824663" cy="898525"/>
          </a:xfrm>
        </p:spPr>
        <p:txBody>
          <a:bodyPr/>
          <a:lstStyle/>
          <a:p>
            <a:pPr>
              <a:defRPr/>
            </a:pPr>
            <a:r>
              <a:rPr lang="en-US" sz="4000">
                <a:cs typeface="+mj-cs"/>
              </a:rPr>
              <a:t>DHCP client-server scenario</a:t>
            </a:r>
          </a:p>
        </p:txBody>
      </p:sp>
      <p:sp>
        <p:nvSpPr>
          <p:cNvPr id="90114" name="Rectangle 3"/>
          <p:cNvSpPr>
            <a:spLocks noChangeArrowheads="1"/>
          </p:cNvSpPr>
          <p:nvPr/>
        </p:nvSpPr>
        <p:spPr bwMode="auto">
          <a:xfrm>
            <a:off x="2408238" y="6037263"/>
            <a:ext cx="4978400" cy="319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115" name="Text Box 97"/>
          <p:cNvSpPr txBox="1">
            <a:spLocks noChangeArrowheads="1"/>
          </p:cNvSpPr>
          <p:nvPr/>
        </p:nvSpPr>
        <p:spPr bwMode="auto">
          <a:xfrm>
            <a:off x="869950" y="1903413"/>
            <a:ext cx="1314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600" b="1" i="1" u="none" strike="noStrike" kern="1200" cap="none" spc="0" normalizeH="0" baseline="0" noProof="0">
                <a:ln>
                  <a:noFill/>
                </a:ln>
                <a:solidFill>
                  <a:prstClr val="black"/>
                </a:solidFill>
                <a:effectLst/>
                <a:uLnTx/>
                <a:uFillTx/>
                <a:latin typeface="Arial" charset="0"/>
                <a:ea typeface="ＭＳ Ｐゴシック" charset="-128"/>
                <a:cs typeface="+mn-cs"/>
              </a:rPr>
              <a:t>223.1.1.0/24</a:t>
            </a:r>
          </a:p>
        </p:txBody>
      </p:sp>
      <p:sp>
        <p:nvSpPr>
          <p:cNvPr id="90116" name="Text Box 98"/>
          <p:cNvSpPr txBox="1">
            <a:spLocks noChangeArrowheads="1"/>
          </p:cNvSpPr>
          <p:nvPr/>
        </p:nvSpPr>
        <p:spPr bwMode="auto">
          <a:xfrm>
            <a:off x="4348163" y="4398963"/>
            <a:ext cx="1314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600" b="1" i="1" u="none" strike="noStrike" kern="1200" cap="none" spc="0" normalizeH="0" baseline="0" noProof="0">
                <a:ln>
                  <a:noFill/>
                </a:ln>
                <a:solidFill>
                  <a:prstClr val="black"/>
                </a:solidFill>
                <a:effectLst/>
                <a:uLnTx/>
                <a:uFillTx/>
                <a:latin typeface="Arial" charset="0"/>
                <a:ea typeface="ＭＳ Ｐゴシック" charset="-128"/>
                <a:cs typeface="+mn-cs"/>
              </a:rPr>
              <a:t>223.1.2.0/24</a:t>
            </a:r>
          </a:p>
        </p:txBody>
      </p:sp>
      <p:sp>
        <p:nvSpPr>
          <p:cNvPr id="90117" name="Text Box 99"/>
          <p:cNvSpPr txBox="1">
            <a:spLocks noChangeArrowheads="1"/>
          </p:cNvSpPr>
          <p:nvPr/>
        </p:nvSpPr>
        <p:spPr bwMode="auto">
          <a:xfrm>
            <a:off x="2651125" y="5992813"/>
            <a:ext cx="1314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600" b="1" i="1" u="none" strike="noStrike" kern="1200" cap="none" spc="0" normalizeH="0" baseline="0" noProof="0">
                <a:ln>
                  <a:noFill/>
                </a:ln>
                <a:solidFill>
                  <a:prstClr val="black"/>
                </a:solidFill>
                <a:effectLst/>
                <a:uLnTx/>
                <a:uFillTx/>
                <a:latin typeface="Arial" charset="0"/>
                <a:ea typeface="ＭＳ Ｐゴシック" charset="-128"/>
                <a:cs typeface="+mn-cs"/>
              </a:rPr>
              <a:t>223.1.3.0/24</a:t>
            </a:r>
          </a:p>
        </p:txBody>
      </p:sp>
      <p:sp>
        <p:nvSpPr>
          <p:cNvPr id="90118" name="Rectangle 100"/>
          <p:cNvSpPr>
            <a:spLocks noChangeArrowheads="1"/>
          </p:cNvSpPr>
          <p:nvPr/>
        </p:nvSpPr>
        <p:spPr bwMode="auto">
          <a:xfrm>
            <a:off x="1663700" y="4233863"/>
            <a:ext cx="847725" cy="180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119" name="Freeform 101"/>
          <p:cNvSpPr>
            <a:spLocks/>
          </p:cNvSpPr>
          <p:nvPr/>
        </p:nvSpPr>
        <p:spPr bwMode="auto">
          <a:xfrm>
            <a:off x="1076325" y="2173288"/>
            <a:ext cx="1941513" cy="2049462"/>
          </a:xfrm>
          <a:custGeom>
            <a:avLst/>
            <a:gdLst>
              <a:gd name="T0" fmla="*/ 2147483647 w 1223"/>
              <a:gd name="T1" fmla="*/ 2147483647 h 1291"/>
              <a:gd name="T2" fmla="*/ 2147483647 w 1223"/>
              <a:gd name="T3" fmla="*/ 2147483647 h 1291"/>
              <a:gd name="T4" fmla="*/ 2147483647 w 1223"/>
              <a:gd name="T5" fmla="*/ 2147483647 h 1291"/>
              <a:gd name="T6" fmla="*/ 2147483647 w 1223"/>
              <a:gd name="T7" fmla="*/ 2147483647 h 1291"/>
              <a:gd name="T8" fmla="*/ 2147483647 w 1223"/>
              <a:gd name="T9" fmla="*/ 2147483647 h 1291"/>
              <a:gd name="T10" fmla="*/ 2147483647 w 1223"/>
              <a:gd name="T11" fmla="*/ 2147483647 h 1291"/>
              <a:gd name="T12" fmla="*/ 2147483647 w 1223"/>
              <a:gd name="T13" fmla="*/ 2147483647 h 1291"/>
              <a:gd name="T14" fmla="*/ 2147483647 w 1223"/>
              <a:gd name="T15" fmla="*/ 2147483647 h 1291"/>
              <a:gd name="T16" fmla="*/ 2147483647 w 1223"/>
              <a:gd name="T17" fmla="*/ 2147483647 h 1291"/>
              <a:gd name="T18" fmla="*/ 2147483647 w 1223"/>
              <a:gd name="T19" fmla="*/ 2147483647 h 1291"/>
              <a:gd name="T20" fmla="*/ 2147483647 w 1223"/>
              <a:gd name="T21" fmla="*/ 2147483647 h 1291"/>
              <a:gd name="T22" fmla="*/ 2147483647 w 1223"/>
              <a:gd name="T23" fmla="*/ 2147483647 h 1291"/>
              <a:gd name="T24" fmla="*/ 2147483647 w 1223"/>
              <a:gd name="T25" fmla="*/ 2147483647 h 1291"/>
              <a:gd name="T26" fmla="*/ 2147483647 w 1223"/>
              <a:gd name="T27" fmla="*/ 2147483647 h 129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23"/>
              <a:gd name="T43" fmla="*/ 0 h 1291"/>
              <a:gd name="T44" fmla="*/ 1223 w 1223"/>
              <a:gd name="T45" fmla="*/ 1291 h 129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23" h="1291">
                <a:moveTo>
                  <a:pt x="1201" y="756"/>
                </a:moveTo>
                <a:cubicBezTo>
                  <a:pt x="1180" y="640"/>
                  <a:pt x="798" y="744"/>
                  <a:pt x="702" y="670"/>
                </a:cubicBezTo>
                <a:cubicBezTo>
                  <a:pt x="603" y="561"/>
                  <a:pt x="669" y="206"/>
                  <a:pt x="608" y="103"/>
                </a:cubicBezTo>
                <a:cubicBezTo>
                  <a:pt x="547" y="0"/>
                  <a:pt x="425" y="55"/>
                  <a:pt x="335" y="52"/>
                </a:cubicBezTo>
                <a:cubicBezTo>
                  <a:pt x="245" y="49"/>
                  <a:pt x="114" y="0"/>
                  <a:pt x="65" y="82"/>
                </a:cubicBezTo>
                <a:cubicBezTo>
                  <a:pt x="16" y="164"/>
                  <a:pt x="45" y="433"/>
                  <a:pt x="41" y="544"/>
                </a:cubicBezTo>
                <a:cubicBezTo>
                  <a:pt x="37" y="655"/>
                  <a:pt x="41" y="685"/>
                  <a:pt x="38" y="751"/>
                </a:cubicBezTo>
                <a:cubicBezTo>
                  <a:pt x="35" y="817"/>
                  <a:pt x="26" y="880"/>
                  <a:pt x="23" y="940"/>
                </a:cubicBezTo>
                <a:cubicBezTo>
                  <a:pt x="20" y="1000"/>
                  <a:pt x="0" y="1068"/>
                  <a:pt x="17" y="1114"/>
                </a:cubicBezTo>
                <a:cubicBezTo>
                  <a:pt x="34" y="1160"/>
                  <a:pt x="31" y="1198"/>
                  <a:pt x="128" y="1219"/>
                </a:cubicBezTo>
                <a:cubicBezTo>
                  <a:pt x="225" y="1240"/>
                  <a:pt x="509" y="1291"/>
                  <a:pt x="602" y="1243"/>
                </a:cubicBezTo>
                <a:cubicBezTo>
                  <a:pt x="695" y="1195"/>
                  <a:pt x="590" y="984"/>
                  <a:pt x="686" y="930"/>
                </a:cubicBezTo>
                <a:cubicBezTo>
                  <a:pt x="782" y="876"/>
                  <a:pt x="1091" y="945"/>
                  <a:pt x="1177" y="916"/>
                </a:cubicBezTo>
                <a:cubicBezTo>
                  <a:pt x="1208" y="864"/>
                  <a:pt x="1223" y="871"/>
                  <a:pt x="1201" y="756"/>
                </a:cubicBezTo>
                <a:close/>
              </a:path>
            </a:pathLst>
          </a:custGeom>
          <a:solidFill>
            <a:srgbClr val="66CC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20" name="Freeform 102"/>
          <p:cNvSpPr>
            <a:spLocks/>
          </p:cNvSpPr>
          <p:nvPr/>
        </p:nvSpPr>
        <p:spPr bwMode="auto">
          <a:xfrm>
            <a:off x="3603625" y="2482850"/>
            <a:ext cx="1906588" cy="1958975"/>
          </a:xfrm>
          <a:custGeom>
            <a:avLst/>
            <a:gdLst>
              <a:gd name="T0" fmla="*/ 2147483647 w 1201"/>
              <a:gd name="T1" fmla="*/ 2147483647 h 1234"/>
              <a:gd name="T2" fmla="*/ 2147483647 w 1201"/>
              <a:gd name="T3" fmla="*/ 2147483647 h 1234"/>
              <a:gd name="T4" fmla="*/ 2147483647 w 1201"/>
              <a:gd name="T5" fmla="*/ 2147483647 h 1234"/>
              <a:gd name="T6" fmla="*/ 2147483647 w 1201"/>
              <a:gd name="T7" fmla="*/ 2147483647 h 1234"/>
              <a:gd name="T8" fmla="*/ 2147483647 w 1201"/>
              <a:gd name="T9" fmla="*/ 2147483647 h 1234"/>
              <a:gd name="T10" fmla="*/ 2147483647 w 1201"/>
              <a:gd name="T11" fmla="*/ 2147483647 h 1234"/>
              <a:gd name="T12" fmla="*/ 2147483647 w 1201"/>
              <a:gd name="T13" fmla="*/ 2147483647 h 1234"/>
              <a:gd name="T14" fmla="*/ 2147483647 w 1201"/>
              <a:gd name="T15" fmla="*/ 2147483647 h 1234"/>
              <a:gd name="T16" fmla="*/ 2147483647 w 1201"/>
              <a:gd name="T17" fmla="*/ 2147483647 h 1234"/>
              <a:gd name="T18" fmla="*/ 2147483647 w 1201"/>
              <a:gd name="T19" fmla="*/ 2147483647 h 1234"/>
              <a:gd name="T20" fmla="*/ 2147483647 w 1201"/>
              <a:gd name="T21" fmla="*/ 2147483647 h 1234"/>
              <a:gd name="T22" fmla="*/ 2147483647 w 1201"/>
              <a:gd name="T23" fmla="*/ 2147483647 h 1234"/>
              <a:gd name="T24" fmla="*/ 2147483647 w 1201"/>
              <a:gd name="T25" fmla="*/ 2147483647 h 1234"/>
              <a:gd name="T26" fmla="*/ 2147483647 w 1201"/>
              <a:gd name="T27" fmla="*/ 2147483647 h 12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01"/>
              <a:gd name="T43" fmla="*/ 0 h 1234"/>
              <a:gd name="T44" fmla="*/ 1201 w 1201"/>
              <a:gd name="T45" fmla="*/ 1234 h 123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01" h="1234">
                <a:moveTo>
                  <a:pt x="25" y="709"/>
                </a:moveTo>
                <a:cubicBezTo>
                  <a:pt x="49" y="824"/>
                  <a:pt x="428" y="709"/>
                  <a:pt x="526" y="780"/>
                </a:cubicBezTo>
                <a:cubicBezTo>
                  <a:pt x="624" y="851"/>
                  <a:pt x="543" y="1059"/>
                  <a:pt x="613" y="1134"/>
                </a:cubicBezTo>
                <a:cubicBezTo>
                  <a:pt x="683" y="1209"/>
                  <a:pt x="853" y="1234"/>
                  <a:pt x="946" y="1230"/>
                </a:cubicBezTo>
                <a:cubicBezTo>
                  <a:pt x="1039" y="1226"/>
                  <a:pt x="1141" y="1163"/>
                  <a:pt x="1171" y="1107"/>
                </a:cubicBezTo>
                <a:cubicBezTo>
                  <a:pt x="1201" y="1051"/>
                  <a:pt x="1135" y="963"/>
                  <a:pt x="1126" y="894"/>
                </a:cubicBezTo>
                <a:cubicBezTo>
                  <a:pt x="1117" y="825"/>
                  <a:pt x="1119" y="772"/>
                  <a:pt x="1114" y="693"/>
                </a:cubicBezTo>
                <a:cubicBezTo>
                  <a:pt x="1109" y="614"/>
                  <a:pt x="1095" y="502"/>
                  <a:pt x="1099" y="423"/>
                </a:cubicBezTo>
                <a:cubicBezTo>
                  <a:pt x="1103" y="344"/>
                  <a:pt x="1141" y="281"/>
                  <a:pt x="1141" y="216"/>
                </a:cubicBezTo>
                <a:cubicBezTo>
                  <a:pt x="1141" y="151"/>
                  <a:pt x="1185" y="56"/>
                  <a:pt x="1102" y="33"/>
                </a:cubicBezTo>
                <a:cubicBezTo>
                  <a:pt x="1019" y="10"/>
                  <a:pt x="740" y="0"/>
                  <a:pt x="646" y="81"/>
                </a:cubicBezTo>
                <a:cubicBezTo>
                  <a:pt x="552" y="162"/>
                  <a:pt x="635" y="441"/>
                  <a:pt x="535" y="519"/>
                </a:cubicBezTo>
                <a:cubicBezTo>
                  <a:pt x="435" y="597"/>
                  <a:pt x="129" y="516"/>
                  <a:pt x="44" y="548"/>
                </a:cubicBezTo>
                <a:cubicBezTo>
                  <a:pt x="15" y="601"/>
                  <a:pt x="0" y="594"/>
                  <a:pt x="25" y="709"/>
                </a:cubicBezTo>
                <a:close/>
              </a:path>
            </a:pathLst>
          </a:custGeom>
          <a:solidFill>
            <a:srgbClr val="66CC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21" name="Freeform 103"/>
          <p:cNvSpPr>
            <a:spLocks/>
          </p:cNvSpPr>
          <p:nvPr/>
        </p:nvSpPr>
        <p:spPr bwMode="auto">
          <a:xfrm>
            <a:off x="2276475" y="3916363"/>
            <a:ext cx="2041525" cy="1979612"/>
          </a:xfrm>
          <a:custGeom>
            <a:avLst/>
            <a:gdLst>
              <a:gd name="T0" fmla="*/ 2147483647 w 1286"/>
              <a:gd name="T1" fmla="*/ 2147483647 h 1247"/>
              <a:gd name="T2" fmla="*/ 2147483647 w 1286"/>
              <a:gd name="T3" fmla="*/ 2147483647 h 1247"/>
              <a:gd name="T4" fmla="*/ 2147483647 w 1286"/>
              <a:gd name="T5" fmla="*/ 2147483647 h 1247"/>
              <a:gd name="T6" fmla="*/ 2147483647 w 1286"/>
              <a:gd name="T7" fmla="*/ 2147483647 h 1247"/>
              <a:gd name="T8" fmla="*/ 2147483647 w 1286"/>
              <a:gd name="T9" fmla="*/ 2147483647 h 1247"/>
              <a:gd name="T10" fmla="*/ 2147483647 w 1286"/>
              <a:gd name="T11" fmla="*/ 2147483647 h 1247"/>
              <a:gd name="T12" fmla="*/ 2147483647 w 1286"/>
              <a:gd name="T13" fmla="*/ 2147483647 h 1247"/>
              <a:gd name="T14" fmla="*/ 2147483647 w 1286"/>
              <a:gd name="T15" fmla="*/ 2147483647 h 1247"/>
              <a:gd name="T16" fmla="*/ 2147483647 w 1286"/>
              <a:gd name="T17" fmla="*/ 2147483647 h 1247"/>
              <a:gd name="T18" fmla="*/ 2147483647 w 1286"/>
              <a:gd name="T19" fmla="*/ 2147483647 h 1247"/>
              <a:gd name="T20" fmla="*/ 2147483647 w 1286"/>
              <a:gd name="T21" fmla="*/ 2147483647 h 1247"/>
              <a:gd name="T22" fmla="*/ 2147483647 w 1286"/>
              <a:gd name="T23" fmla="*/ 2147483647 h 1247"/>
              <a:gd name="T24" fmla="*/ 2147483647 w 1286"/>
              <a:gd name="T25" fmla="*/ 2147483647 h 12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86"/>
              <a:gd name="T40" fmla="*/ 0 h 1247"/>
              <a:gd name="T41" fmla="*/ 1286 w 1286"/>
              <a:gd name="T42" fmla="*/ 1247 h 124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86" h="1247">
                <a:moveTo>
                  <a:pt x="587" y="30"/>
                </a:moveTo>
                <a:cubicBezTo>
                  <a:pt x="473" y="60"/>
                  <a:pt x="601" y="475"/>
                  <a:pt x="509" y="618"/>
                </a:cubicBezTo>
                <a:cubicBezTo>
                  <a:pt x="424" y="765"/>
                  <a:pt x="154" y="830"/>
                  <a:pt x="77" y="909"/>
                </a:cubicBezTo>
                <a:cubicBezTo>
                  <a:pt x="0" y="988"/>
                  <a:pt x="37" y="1043"/>
                  <a:pt x="47" y="1095"/>
                </a:cubicBezTo>
                <a:cubicBezTo>
                  <a:pt x="57" y="1147"/>
                  <a:pt x="71" y="1205"/>
                  <a:pt x="140" y="1224"/>
                </a:cubicBezTo>
                <a:cubicBezTo>
                  <a:pt x="209" y="1243"/>
                  <a:pt x="369" y="1212"/>
                  <a:pt x="461" y="1209"/>
                </a:cubicBezTo>
                <a:cubicBezTo>
                  <a:pt x="553" y="1206"/>
                  <a:pt x="571" y="1206"/>
                  <a:pt x="692" y="1209"/>
                </a:cubicBezTo>
                <a:cubicBezTo>
                  <a:pt x="813" y="1212"/>
                  <a:pt x="1094" y="1247"/>
                  <a:pt x="1190" y="1227"/>
                </a:cubicBezTo>
                <a:cubicBezTo>
                  <a:pt x="1286" y="1207"/>
                  <a:pt x="1279" y="1170"/>
                  <a:pt x="1271" y="1089"/>
                </a:cubicBezTo>
                <a:cubicBezTo>
                  <a:pt x="1263" y="1008"/>
                  <a:pt x="1217" y="818"/>
                  <a:pt x="1139" y="741"/>
                </a:cubicBezTo>
                <a:cubicBezTo>
                  <a:pt x="1061" y="664"/>
                  <a:pt x="865" y="743"/>
                  <a:pt x="800" y="627"/>
                </a:cubicBezTo>
                <a:cubicBezTo>
                  <a:pt x="735" y="511"/>
                  <a:pt x="785" y="142"/>
                  <a:pt x="749" y="42"/>
                </a:cubicBezTo>
                <a:cubicBezTo>
                  <a:pt x="695" y="15"/>
                  <a:pt x="701" y="0"/>
                  <a:pt x="587" y="30"/>
                </a:cubicBezTo>
                <a:close/>
              </a:path>
            </a:pathLst>
          </a:custGeom>
          <a:solidFill>
            <a:srgbClr val="66CC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22" name="Line 104"/>
          <p:cNvSpPr>
            <a:spLocks noChangeShapeType="1"/>
          </p:cNvSpPr>
          <p:nvPr/>
        </p:nvSpPr>
        <p:spPr bwMode="auto">
          <a:xfrm>
            <a:off x="1625600" y="2695575"/>
            <a:ext cx="277813" cy="15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23" name="Line 106"/>
          <p:cNvSpPr>
            <a:spLocks noChangeShapeType="1"/>
          </p:cNvSpPr>
          <p:nvPr/>
        </p:nvSpPr>
        <p:spPr bwMode="auto">
          <a:xfrm flipV="1">
            <a:off x="1674813" y="3416300"/>
            <a:ext cx="277812" cy="31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24" name="Line 107"/>
          <p:cNvSpPr>
            <a:spLocks noChangeShapeType="1"/>
          </p:cNvSpPr>
          <p:nvPr/>
        </p:nvSpPr>
        <p:spPr bwMode="auto">
          <a:xfrm>
            <a:off x="1635125" y="3967163"/>
            <a:ext cx="273050" cy="15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25" name="Line 108"/>
          <p:cNvSpPr>
            <a:spLocks noChangeShapeType="1"/>
          </p:cNvSpPr>
          <p:nvPr/>
        </p:nvSpPr>
        <p:spPr bwMode="auto">
          <a:xfrm flipV="1">
            <a:off x="2478088" y="3544888"/>
            <a:ext cx="561975" cy="15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26" name="Text Box 109"/>
          <p:cNvSpPr txBox="1">
            <a:spLocks noChangeArrowheads="1"/>
          </p:cNvSpPr>
          <p:nvPr/>
        </p:nvSpPr>
        <p:spPr bwMode="auto">
          <a:xfrm>
            <a:off x="1673225" y="2370138"/>
            <a:ext cx="933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223.1.1.1</a:t>
            </a:r>
            <a:endParaRPr kumimoji="0" lang="en-US" altLang="en-US" sz="1400" b="0" i="0" u="none" strike="noStrike" kern="1200" cap="none" spc="0" normalizeH="0" baseline="0" noProof="0">
              <a:ln>
                <a:noFill/>
              </a:ln>
              <a:solidFill>
                <a:prstClr val="black"/>
              </a:solidFill>
              <a:effectLst/>
              <a:uLnTx/>
              <a:uFillTx/>
              <a:latin typeface="Comic Sans MS" charset="0"/>
              <a:ea typeface="ＭＳ Ｐゴシック" charset="-128"/>
              <a:cs typeface="+mn-cs"/>
            </a:endParaRPr>
          </a:p>
        </p:txBody>
      </p:sp>
      <p:sp>
        <p:nvSpPr>
          <p:cNvPr id="90127" name="Text Box 111"/>
          <p:cNvSpPr txBox="1">
            <a:spLocks noChangeArrowheads="1"/>
          </p:cNvSpPr>
          <p:nvPr/>
        </p:nvSpPr>
        <p:spPr bwMode="auto">
          <a:xfrm>
            <a:off x="1558925" y="3995738"/>
            <a:ext cx="933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223.1.1.3</a:t>
            </a:r>
            <a:endParaRPr kumimoji="0" lang="en-US" altLang="en-US" sz="1400" b="0" i="0" u="none" strike="noStrike" kern="1200" cap="none" spc="0" normalizeH="0" baseline="0" noProof="0">
              <a:ln>
                <a:noFill/>
              </a:ln>
              <a:solidFill>
                <a:prstClr val="black"/>
              </a:solidFill>
              <a:effectLst/>
              <a:uLnTx/>
              <a:uFillTx/>
              <a:latin typeface="Comic Sans MS" charset="0"/>
              <a:ea typeface="ＭＳ Ｐゴシック" charset="-128"/>
              <a:cs typeface="+mn-cs"/>
            </a:endParaRPr>
          </a:p>
        </p:txBody>
      </p:sp>
      <p:sp>
        <p:nvSpPr>
          <p:cNvPr id="90128" name="Text Box 112"/>
          <p:cNvSpPr txBox="1">
            <a:spLocks noChangeArrowheads="1"/>
          </p:cNvSpPr>
          <p:nvPr/>
        </p:nvSpPr>
        <p:spPr bwMode="auto">
          <a:xfrm>
            <a:off x="2305050" y="3235325"/>
            <a:ext cx="933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223.1.1.4</a:t>
            </a:r>
            <a:endParaRPr kumimoji="0" lang="en-US" altLang="en-US" sz="1400" b="0" i="0" u="none" strike="noStrike" kern="1200" cap="none" spc="0" normalizeH="0" baseline="0" noProof="0">
              <a:ln>
                <a:noFill/>
              </a:ln>
              <a:solidFill>
                <a:prstClr val="black"/>
              </a:solidFill>
              <a:effectLst/>
              <a:uLnTx/>
              <a:uFillTx/>
              <a:latin typeface="Comic Sans MS" charset="0"/>
              <a:ea typeface="ＭＳ Ｐゴシック" charset="-128"/>
              <a:cs typeface="+mn-cs"/>
            </a:endParaRPr>
          </a:p>
        </p:txBody>
      </p:sp>
      <p:sp>
        <p:nvSpPr>
          <p:cNvPr id="90129" name="Line 113"/>
          <p:cNvSpPr>
            <a:spLocks noChangeShapeType="1"/>
          </p:cNvSpPr>
          <p:nvPr/>
        </p:nvSpPr>
        <p:spPr bwMode="auto">
          <a:xfrm flipV="1">
            <a:off x="3552825" y="3546475"/>
            <a:ext cx="533400" cy="15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30" name="Text Box 114"/>
          <p:cNvSpPr txBox="1">
            <a:spLocks noChangeArrowheads="1"/>
          </p:cNvSpPr>
          <p:nvPr/>
        </p:nvSpPr>
        <p:spPr bwMode="auto">
          <a:xfrm>
            <a:off x="3425825" y="3236913"/>
            <a:ext cx="933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223.1.2.9</a:t>
            </a:r>
            <a:endParaRPr kumimoji="0" lang="en-US" altLang="en-US" sz="1400" b="0" i="0" u="none" strike="noStrike" kern="1200" cap="none" spc="0" normalizeH="0" baseline="0" noProof="0">
              <a:ln>
                <a:noFill/>
              </a:ln>
              <a:solidFill>
                <a:prstClr val="black"/>
              </a:solidFill>
              <a:effectLst/>
              <a:uLnTx/>
              <a:uFillTx/>
              <a:latin typeface="Comic Sans MS" charset="0"/>
              <a:ea typeface="ＭＳ Ｐゴシック" charset="-128"/>
              <a:cs typeface="+mn-cs"/>
            </a:endParaRPr>
          </a:p>
        </p:txBody>
      </p:sp>
      <p:sp>
        <p:nvSpPr>
          <p:cNvPr id="90131" name="Line 116"/>
          <p:cNvSpPr>
            <a:spLocks noChangeShapeType="1"/>
          </p:cNvSpPr>
          <p:nvPr/>
        </p:nvSpPr>
        <p:spPr bwMode="auto">
          <a:xfrm>
            <a:off x="4745038" y="2857500"/>
            <a:ext cx="234950" cy="63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32" name="Line 117"/>
          <p:cNvSpPr>
            <a:spLocks noChangeShapeType="1"/>
          </p:cNvSpPr>
          <p:nvPr/>
        </p:nvSpPr>
        <p:spPr bwMode="auto">
          <a:xfrm>
            <a:off x="4799013" y="4133850"/>
            <a:ext cx="234950" cy="63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33" name="Line 120"/>
          <p:cNvSpPr>
            <a:spLocks noChangeShapeType="1"/>
          </p:cNvSpPr>
          <p:nvPr/>
        </p:nvSpPr>
        <p:spPr bwMode="auto">
          <a:xfrm flipH="1">
            <a:off x="3311525" y="3886200"/>
            <a:ext cx="3175" cy="7080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34" name="Line 122"/>
          <p:cNvSpPr>
            <a:spLocks noChangeShapeType="1"/>
          </p:cNvSpPr>
          <p:nvPr/>
        </p:nvSpPr>
        <p:spPr bwMode="auto">
          <a:xfrm flipH="1" flipV="1">
            <a:off x="2736850" y="5230813"/>
            <a:ext cx="3175" cy="2413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35" name="Line 123"/>
          <p:cNvSpPr>
            <a:spLocks noChangeShapeType="1"/>
          </p:cNvSpPr>
          <p:nvPr/>
        </p:nvSpPr>
        <p:spPr bwMode="auto">
          <a:xfrm flipH="1" flipV="1">
            <a:off x="3878263" y="5164138"/>
            <a:ext cx="3175" cy="2413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36" name="Text Box 124"/>
          <p:cNvSpPr txBox="1">
            <a:spLocks noChangeArrowheads="1"/>
          </p:cNvSpPr>
          <p:nvPr/>
        </p:nvSpPr>
        <p:spPr bwMode="auto">
          <a:xfrm>
            <a:off x="3849688" y="5041900"/>
            <a:ext cx="933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223.1.3.2</a:t>
            </a:r>
            <a:endParaRPr kumimoji="0" lang="en-US" altLang="en-US" sz="1400" b="0" i="0" u="none" strike="noStrike" kern="1200" cap="none" spc="0" normalizeH="0" baseline="0" noProof="0">
              <a:ln>
                <a:noFill/>
              </a:ln>
              <a:solidFill>
                <a:prstClr val="black"/>
              </a:solidFill>
              <a:effectLst/>
              <a:uLnTx/>
              <a:uFillTx/>
              <a:latin typeface="Comic Sans MS" charset="0"/>
              <a:ea typeface="ＭＳ Ｐゴシック" charset="-128"/>
              <a:cs typeface="+mn-cs"/>
            </a:endParaRPr>
          </a:p>
        </p:txBody>
      </p:sp>
      <p:sp>
        <p:nvSpPr>
          <p:cNvPr id="90137" name="Text Box 127"/>
          <p:cNvSpPr txBox="1">
            <a:spLocks noChangeArrowheads="1"/>
          </p:cNvSpPr>
          <p:nvPr/>
        </p:nvSpPr>
        <p:spPr bwMode="auto">
          <a:xfrm>
            <a:off x="1701800" y="5053013"/>
            <a:ext cx="933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223.1.3.1</a:t>
            </a:r>
            <a:endParaRPr kumimoji="0" lang="en-US" altLang="en-US" sz="1400" b="0" i="0" u="none" strike="noStrike" kern="1200" cap="none" spc="0" normalizeH="0" baseline="0" noProof="0">
              <a:ln>
                <a:noFill/>
              </a:ln>
              <a:solidFill>
                <a:prstClr val="black"/>
              </a:solidFill>
              <a:effectLst/>
              <a:uLnTx/>
              <a:uFillTx/>
              <a:latin typeface="Comic Sans MS" charset="0"/>
              <a:ea typeface="ＭＳ Ｐゴシック" charset="-128"/>
              <a:cs typeface="+mn-cs"/>
            </a:endParaRPr>
          </a:p>
        </p:txBody>
      </p:sp>
      <p:grpSp>
        <p:nvGrpSpPr>
          <p:cNvPr id="90138" name="Group 129"/>
          <p:cNvGrpSpPr>
            <a:grpSpLocks/>
          </p:cNvGrpSpPr>
          <p:nvPr/>
        </p:nvGrpSpPr>
        <p:grpSpPr bwMode="auto">
          <a:xfrm>
            <a:off x="1071563" y="2397125"/>
            <a:ext cx="641350" cy="558800"/>
            <a:chOff x="-44" y="1473"/>
            <a:chExt cx="981" cy="1105"/>
          </a:xfrm>
        </p:grpSpPr>
        <p:pic>
          <p:nvPicPr>
            <p:cNvPr id="90238" name="Picture 130" descr="desktop_computer_stylized_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239" name="Freeform 131"/>
            <p:cNvSpPr>
              <a:spLocks/>
            </p:cNvSpPr>
            <p:nvPr/>
          </p:nvSpPr>
          <p:spPr bwMode="auto">
            <a:xfrm flipH="1">
              <a:off x="374" y="1579"/>
              <a:ext cx="477" cy="506"/>
            </a:xfrm>
            <a:custGeom>
              <a:avLst/>
              <a:gdLst>
                <a:gd name="T0" fmla="*/ 0 w 356"/>
                <a:gd name="T1" fmla="*/ 0 h 368"/>
                <a:gd name="T2" fmla="*/ 18034 w 356"/>
                <a:gd name="T3" fmla="*/ 1220 h 368"/>
                <a:gd name="T4" fmla="*/ 21394 w 356"/>
                <a:gd name="T5" fmla="*/ 25425 h 368"/>
                <a:gd name="T6" fmla="*/ 4715 w 356"/>
                <a:gd name="T7" fmla="*/ 31797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0139" name="Group 132"/>
          <p:cNvGrpSpPr>
            <a:grpSpLocks/>
          </p:cNvGrpSpPr>
          <p:nvPr/>
        </p:nvGrpSpPr>
        <p:grpSpPr bwMode="auto">
          <a:xfrm>
            <a:off x="1066800" y="3006725"/>
            <a:ext cx="641350" cy="558800"/>
            <a:chOff x="-44" y="1473"/>
            <a:chExt cx="981" cy="1105"/>
          </a:xfrm>
        </p:grpSpPr>
        <p:pic>
          <p:nvPicPr>
            <p:cNvPr id="90236" name="Picture 133" descr="desktop_computer_stylized_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237" name="Freeform 134"/>
            <p:cNvSpPr>
              <a:spLocks/>
            </p:cNvSpPr>
            <p:nvPr/>
          </p:nvSpPr>
          <p:spPr bwMode="auto">
            <a:xfrm flipH="1">
              <a:off x="374" y="1579"/>
              <a:ext cx="477" cy="506"/>
            </a:xfrm>
            <a:custGeom>
              <a:avLst/>
              <a:gdLst>
                <a:gd name="T0" fmla="*/ 0 w 356"/>
                <a:gd name="T1" fmla="*/ 0 h 368"/>
                <a:gd name="T2" fmla="*/ 18034 w 356"/>
                <a:gd name="T3" fmla="*/ 1220 h 368"/>
                <a:gd name="T4" fmla="*/ 21394 w 356"/>
                <a:gd name="T5" fmla="*/ 25425 h 368"/>
                <a:gd name="T6" fmla="*/ 4715 w 356"/>
                <a:gd name="T7" fmla="*/ 31797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0140" name="Group 135"/>
          <p:cNvGrpSpPr>
            <a:grpSpLocks/>
          </p:cNvGrpSpPr>
          <p:nvPr/>
        </p:nvGrpSpPr>
        <p:grpSpPr bwMode="auto">
          <a:xfrm>
            <a:off x="1095375" y="3616325"/>
            <a:ext cx="641350" cy="558800"/>
            <a:chOff x="-44" y="1473"/>
            <a:chExt cx="981" cy="1105"/>
          </a:xfrm>
        </p:grpSpPr>
        <p:pic>
          <p:nvPicPr>
            <p:cNvPr id="90234" name="Picture 136" descr="desktop_computer_stylized_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235" name="Freeform 137"/>
            <p:cNvSpPr>
              <a:spLocks/>
            </p:cNvSpPr>
            <p:nvPr/>
          </p:nvSpPr>
          <p:spPr bwMode="auto">
            <a:xfrm flipH="1">
              <a:off x="374" y="1579"/>
              <a:ext cx="477" cy="506"/>
            </a:xfrm>
            <a:custGeom>
              <a:avLst/>
              <a:gdLst>
                <a:gd name="T0" fmla="*/ 0 w 356"/>
                <a:gd name="T1" fmla="*/ 0 h 368"/>
                <a:gd name="T2" fmla="*/ 18034 w 356"/>
                <a:gd name="T3" fmla="*/ 1220 h 368"/>
                <a:gd name="T4" fmla="*/ 21394 w 356"/>
                <a:gd name="T5" fmla="*/ 25425 h 368"/>
                <a:gd name="T6" fmla="*/ 4715 w 356"/>
                <a:gd name="T7" fmla="*/ 31797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0141" name="Group 138"/>
          <p:cNvGrpSpPr>
            <a:grpSpLocks/>
          </p:cNvGrpSpPr>
          <p:nvPr/>
        </p:nvGrpSpPr>
        <p:grpSpPr bwMode="auto">
          <a:xfrm flipH="1">
            <a:off x="4803775" y="2565400"/>
            <a:ext cx="641350" cy="558800"/>
            <a:chOff x="-44" y="1473"/>
            <a:chExt cx="981" cy="1105"/>
          </a:xfrm>
        </p:grpSpPr>
        <p:pic>
          <p:nvPicPr>
            <p:cNvPr id="90232" name="Picture 139" descr="desktop_computer_stylized_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233" name="Freeform 140"/>
            <p:cNvSpPr>
              <a:spLocks/>
            </p:cNvSpPr>
            <p:nvPr/>
          </p:nvSpPr>
          <p:spPr bwMode="auto">
            <a:xfrm flipH="1">
              <a:off x="374" y="1579"/>
              <a:ext cx="477" cy="506"/>
            </a:xfrm>
            <a:custGeom>
              <a:avLst/>
              <a:gdLst>
                <a:gd name="T0" fmla="*/ 0 w 356"/>
                <a:gd name="T1" fmla="*/ 0 h 368"/>
                <a:gd name="T2" fmla="*/ 18034 w 356"/>
                <a:gd name="T3" fmla="*/ 1220 h 368"/>
                <a:gd name="T4" fmla="*/ 21394 w 356"/>
                <a:gd name="T5" fmla="*/ 25425 h 368"/>
                <a:gd name="T6" fmla="*/ 4715 w 356"/>
                <a:gd name="T7" fmla="*/ 31797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0142" name="Group 141"/>
          <p:cNvGrpSpPr>
            <a:grpSpLocks/>
          </p:cNvGrpSpPr>
          <p:nvPr/>
        </p:nvGrpSpPr>
        <p:grpSpPr bwMode="auto">
          <a:xfrm flipH="1">
            <a:off x="4878388" y="3844925"/>
            <a:ext cx="641350" cy="558800"/>
            <a:chOff x="-44" y="1473"/>
            <a:chExt cx="981" cy="1105"/>
          </a:xfrm>
        </p:grpSpPr>
        <p:pic>
          <p:nvPicPr>
            <p:cNvPr id="90230" name="Picture 142" descr="desktop_computer_stylized_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231" name="Freeform 143"/>
            <p:cNvSpPr>
              <a:spLocks/>
            </p:cNvSpPr>
            <p:nvPr/>
          </p:nvSpPr>
          <p:spPr bwMode="auto">
            <a:xfrm flipH="1">
              <a:off x="374" y="1579"/>
              <a:ext cx="477" cy="506"/>
            </a:xfrm>
            <a:custGeom>
              <a:avLst/>
              <a:gdLst>
                <a:gd name="T0" fmla="*/ 0 w 356"/>
                <a:gd name="T1" fmla="*/ 0 h 368"/>
                <a:gd name="T2" fmla="*/ 18034 w 356"/>
                <a:gd name="T3" fmla="*/ 1220 h 368"/>
                <a:gd name="T4" fmla="*/ 21394 w 356"/>
                <a:gd name="T5" fmla="*/ 25425 h 368"/>
                <a:gd name="T6" fmla="*/ 4715 w 356"/>
                <a:gd name="T7" fmla="*/ 31797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0143" name="Group 144"/>
          <p:cNvGrpSpPr>
            <a:grpSpLocks/>
          </p:cNvGrpSpPr>
          <p:nvPr/>
        </p:nvGrpSpPr>
        <p:grpSpPr bwMode="auto">
          <a:xfrm flipH="1">
            <a:off x="3670300" y="5368925"/>
            <a:ext cx="641350" cy="558800"/>
            <a:chOff x="-44" y="1473"/>
            <a:chExt cx="981" cy="1105"/>
          </a:xfrm>
        </p:grpSpPr>
        <p:pic>
          <p:nvPicPr>
            <p:cNvPr id="90228" name="Picture 145" descr="desktop_computer_stylized_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229" name="Freeform 146"/>
            <p:cNvSpPr>
              <a:spLocks/>
            </p:cNvSpPr>
            <p:nvPr/>
          </p:nvSpPr>
          <p:spPr bwMode="auto">
            <a:xfrm flipH="1">
              <a:off x="374" y="1579"/>
              <a:ext cx="477" cy="506"/>
            </a:xfrm>
            <a:custGeom>
              <a:avLst/>
              <a:gdLst>
                <a:gd name="T0" fmla="*/ 0 w 356"/>
                <a:gd name="T1" fmla="*/ 0 h 368"/>
                <a:gd name="T2" fmla="*/ 18034 w 356"/>
                <a:gd name="T3" fmla="*/ 1220 h 368"/>
                <a:gd name="T4" fmla="*/ 21394 w 356"/>
                <a:gd name="T5" fmla="*/ 25425 h 368"/>
                <a:gd name="T6" fmla="*/ 4715 w 356"/>
                <a:gd name="T7" fmla="*/ 31797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0144" name="Group 147"/>
          <p:cNvGrpSpPr>
            <a:grpSpLocks/>
          </p:cNvGrpSpPr>
          <p:nvPr/>
        </p:nvGrpSpPr>
        <p:grpSpPr bwMode="auto">
          <a:xfrm flipH="1">
            <a:off x="2506663" y="5410200"/>
            <a:ext cx="641350" cy="558800"/>
            <a:chOff x="-44" y="1473"/>
            <a:chExt cx="981" cy="1105"/>
          </a:xfrm>
        </p:grpSpPr>
        <p:pic>
          <p:nvPicPr>
            <p:cNvPr id="90226" name="Picture 148" descr="desktop_computer_stylized_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227" name="Freeform 149"/>
            <p:cNvSpPr>
              <a:spLocks/>
            </p:cNvSpPr>
            <p:nvPr/>
          </p:nvSpPr>
          <p:spPr bwMode="auto">
            <a:xfrm flipH="1">
              <a:off x="374" y="1579"/>
              <a:ext cx="477" cy="506"/>
            </a:xfrm>
            <a:custGeom>
              <a:avLst/>
              <a:gdLst>
                <a:gd name="T0" fmla="*/ 0 w 356"/>
                <a:gd name="T1" fmla="*/ 0 h 368"/>
                <a:gd name="T2" fmla="*/ 18034 w 356"/>
                <a:gd name="T3" fmla="*/ 1220 h 368"/>
                <a:gd name="T4" fmla="*/ 21394 w 356"/>
                <a:gd name="T5" fmla="*/ 25425 h 368"/>
                <a:gd name="T6" fmla="*/ 4715 w 356"/>
                <a:gd name="T7" fmla="*/ 31797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0145" name="Group 150"/>
          <p:cNvGrpSpPr>
            <a:grpSpLocks/>
          </p:cNvGrpSpPr>
          <p:nvPr/>
        </p:nvGrpSpPr>
        <p:grpSpPr bwMode="auto">
          <a:xfrm>
            <a:off x="2935288" y="3503613"/>
            <a:ext cx="698500" cy="355600"/>
            <a:chOff x="4396" y="1245"/>
            <a:chExt cx="672" cy="248"/>
          </a:xfrm>
        </p:grpSpPr>
        <p:sp>
          <p:nvSpPr>
            <p:cNvPr id="90218" name="Oval 407"/>
            <p:cNvSpPr>
              <a:spLocks noChangeArrowheads="1"/>
            </p:cNvSpPr>
            <p:nvPr/>
          </p:nvSpPr>
          <p:spPr bwMode="auto">
            <a:xfrm>
              <a:off x="4399" y="1355"/>
              <a:ext cx="666" cy="138"/>
            </a:xfrm>
            <a:prstGeom prst="ellipse">
              <a:avLst/>
            </a:prstGeom>
            <a:gradFill rotWithShape="1">
              <a:gsLst>
                <a:gs pos="0">
                  <a:srgbClr val="CCCCFF"/>
                </a:gs>
                <a:gs pos="100000">
                  <a:srgbClr val="FFFFFF"/>
                </a:gs>
              </a:gsLst>
              <a:lin ang="0" scaled="1"/>
            </a:gradFill>
            <a:ln w="19050">
              <a:solidFill>
                <a:srgbClr val="000000"/>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90219" name="Rectangle 410"/>
            <p:cNvSpPr>
              <a:spLocks noChangeArrowheads="1"/>
            </p:cNvSpPr>
            <p:nvPr/>
          </p:nvSpPr>
          <p:spPr bwMode="auto">
            <a:xfrm>
              <a:off x="4399" y="1339"/>
              <a:ext cx="669" cy="86"/>
            </a:xfrm>
            <a:prstGeom prst="rect">
              <a:avLst/>
            </a:prstGeom>
            <a:gradFill rotWithShape="1">
              <a:gsLst>
                <a:gs pos="0">
                  <a:srgbClr val="CCCCFF"/>
                </a:gs>
                <a:gs pos="100000">
                  <a:srgbClr val="FFFFFF"/>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90220" name="Oval 411"/>
            <p:cNvSpPr>
              <a:spLocks noChangeArrowheads="1"/>
            </p:cNvSpPr>
            <p:nvPr/>
          </p:nvSpPr>
          <p:spPr bwMode="auto">
            <a:xfrm>
              <a:off x="4396" y="1245"/>
              <a:ext cx="667" cy="162"/>
            </a:xfrm>
            <a:prstGeom prst="ellipse">
              <a:avLst/>
            </a:prstGeom>
            <a:gradFill rotWithShape="1">
              <a:gsLst>
                <a:gs pos="0">
                  <a:srgbClr val="CCCCFF"/>
                </a:gs>
                <a:gs pos="100000">
                  <a:srgbClr val="FFFFFF"/>
                </a:gs>
              </a:gsLst>
              <a:lin ang="0" scaled="1"/>
            </a:gradFill>
            <a:ln w="19050">
              <a:solidFill>
                <a:srgbClr val="000000"/>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grpSp>
          <p:nvGrpSpPr>
            <p:cNvPr id="90221" name="Group 154"/>
            <p:cNvGrpSpPr>
              <a:grpSpLocks/>
            </p:cNvGrpSpPr>
            <p:nvPr/>
          </p:nvGrpSpPr>
          <p:grpSpPr bwMode="auto">
            <a:xfrm>
              <a:off x="4530" y="1287"/>
              <a:ext cx="377" cy="75"/>
              <a:chOff x="2468" y="1332"/>
              <a:chExt cx="310" cy="60"/>
            </a:xfrm>
          </p:grpSpPr>
          <p:sp>
            <p:nvSpPr>
              <p:cNvPr id="90224" name="Freeform 155"/>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19050"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225" name="Freeform 156"/>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19050"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0222" name="Line 157"/>
            <p:cNvSpPr>
              <a:spLocks noChangeShapeType="1"/>
            </p:cNvSpPr>
            <p:nvPr/>
          </p:nvSpPr>
          <p:spPr bwMode="auto">
            <a:xfrm>
              <a:off x="4399" y="1321"/>
              <a:ext cx="0" cy="109"/>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223" name="Line 158"/>
            <p:cNvSpPr>
              <a:spLocks noChangeShapeType="1"/>
            </p:cNvSpPr>
            <p:nvPr/>
          </p:nvSpPr>
          <p:spPr bwMode="auto">
            <a:xfrm>
              <a:off x="5063" y="1326"/>
              <a:ext cx="0" cy="10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0146" name="Rectangle 162"/>
          <p:cNvSpPr>
            <a:spLocks noChangeArrowheads="1"/>
          </p:cNvSpPr>
          <p:nvPr/>
        </p:nvSpPr>
        <p:spPr bwMode="auto">
          <a:xfrm>
            <a:off x="1789113" y="3119438"/>
            <a:ext cx="288925" cy="233362"/>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147" name="Text Box 110"/>
          <p:cNvSpPr txBox="1">
            <a:spLocks noChangeArrowheads="1"/>
          </p:cNvSpPr>
          <p:nvPr/>
        </p:nvSpPr>
        <p:spPr bwMode="auto">
          <a:xfrm>
            <a:off x="1624013" y="3025775"/>
            <a:ext cx="933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223.1.1.2</a:t>
            </a:r>
            <a:endParaRPr kumimoji="0" lang="en-US" altLang="en-US" sz="1400" b="0" i="0" u="none" strike="noStrike" kern="1200" cap="none" spc="0" normalizeH="0" baseline="0" noProof="0">
              <a:ln>
                <a:noFill/>
              </a:ln>
              <a:solidFill>
                <a:prstClr val="black"/>
              </a:solidFill>
              <a:effectLst/>
              <a:uLnTx/>
              <a:uFillTx/>
              <a:latin typeface="Comic Sans MS" charset="0"/>
              <a:ea typeface="ＭＳ Ｐゴシック" charset="-128"/>
              <a:cs typeface="+mn-cs"/>
            </a:endParaRPr>
          </a:p>
        </p:txBody>
      </p:sp>
      <p:sp>
        <p:nvSpPr>
          <p:cNvPr id="90148" name="Rectangle 165"/>
          <p:cNvSpPr>
            <a:spLocks noChangeArrowheads="1"/>
          </p:cNvSpPr>
          <p:nvPr/>
        </p:nvSpPr>
        <p:spPr bwMode="auto">
          <a:xfrm>
            <a:off x="4530725" y="3829050"/>
            <a:ext cx="288925" cy="233363"/>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149" name="Rectangle 166"/>
          <p:cNvSpPr>
            <a:spLocks noChangeArrowheads="1"/>
          </p:cNvSpPr>
          <p:nvPr/>
        </p:nvSpPr>
        <p:spPr bwMode="auto">
          <a:xfrm>
            <a:off x="3178175" y="4014788"/>
            <a:ext cx="288925" cy="233362"/>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150" name="Text Box 128"/>
          <p:cNvSpPr txBox="1">
            <a:spLocks noChangeArrowheads="1"/>
          </p:cNvSpPr>
          <p:nvPr/>
        </p:nvSpPr>
        <p:spPr bwMode="auto">
          <a:xfrm>
            <a:off x="2801938" y="3976688"/>
            <a:ext cx="10334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223.1.3.27</a:t>
            </a:r>
            <a:endParaRPr kumimoji="0" lang="en-US" altLang="en-US" sz="1400" b="0" i="0" u="none" strike="noStrike" kern="1200" cap="none" spc="0" normalizeH="0" baseline="0" noProof="0">
              <a:ln>
                <a:noFill/>
              </a:ln>
              <a:solidFill>
                <a:prstClr val="black"/>
              </a:solidFill>
              <a:effectLst/>
              <a:uLnTx/>
              <a:uFillTx/>
              <a:latin typeface="Comic Sans MS" charset="0"/>
              <a:ea typeface="ＭＳ Ｐゴシック" charset="-128"/>
              <a:cs typeface="+mn-cs"/>
            </a:endParaRPr>
          </a:p>
        </p:txBody>
      </p:sp>
      <p:sp>
        <p:nvSpPr>
          <p:cNvPr id="90151" name="Text Box 118"/>
          <p:cNvSpPr txBox="1">
            <a:spLocks noChangeArrowheads="1"/>
          </p:cNvSpPr>
          <p:nvPr/>
        </p:nvSpPr>
        <p:spPr bwMode="auto">
          <a:xfrm>
            <a:off x="3900488" y="3843338"/>
            <a:ext cx="933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223.1.2.2</a:t>
            </a:r>
            <a:endParaRPr kumimoji="0" lang="en-US" altLang="en-US" sz="1400" b="0" i="0" u="none" strike="noStrike" kern="1200" cap="none" spc="0" normalizeH="0" baseline="0" noProof="0">
              <a:ln>
                <a:noFill/>
              </a:ln>
              <a:solidFill>
                <a:prstClr val="black"/>
              </a:solidFill>
              <a:effectLst/>
              <a:uLnTx/>
              <a:uFillTx/>
              <a:latin typeface="Comic Sans MS" charset="0"/>
              <a:ea typeface="ＭＳ Ｐゴシック" charset="-128"/>
              <a:cs typeface="+mn-cs"/>
            </a:endParaRPr>
          </a:p>
        </p:txBody>
      </p:sp>
      <p:sp>
        <p:nvSpPr>
          <p:cNvPr id="90152" name="Text Box 119"/>
          <p:cNvSpPr txBox="1">
            <a:spLocks noChangeArrowheads="1"/>
          </p:cNvSpPr>
          <p:nvPr/>
        </p:nvSpPr>
        <p:spPr bwMode="auto">
          <a:xfrm>
            <a:off x="4730750" y="2327275"/>
            <a:ext cx="933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223.1.2.1</a:t>
            </a:r>
            <a:endParaRPr kumimoji="0" lang="en-US" altLang="en-US" sz="1400" b="0" i="0" u="none" strike="noStrike" kern="1200" cap="none" spc="0" normalizeH="0" baseline="0" noProof="0">
              <a:ln>
                <a:noFill/>
              </a:ln>
              <a:solidFill>
                <a:prstClr val="black"/>
              </a:solidFill>
              <a:effectLst/>
              <a:uLnTx/>
              <a:uFillTx/>
              <a:latin typeface="Comic Sans MS" charset="0"/>
              <a:ea typeface="ＭＳ Ｐゴシック" charset="-128"/>
              <a:cs typeface="+mn-cs"/>
            </a:endParaRPr>
          </a:p>
        </p:txBody>
      </p:sp>
      <p:sp>
        <p:nvSpPr>
          <p:cNvPr id="90153" name="Text Box 168"/>
          <p:cNvSpPr txBox="1">
            <a:spLocks noChangeArrowheads="1"/>
          </p:cNvSpPr>
          <p:nvPr/>
        </p:nvSpPr>
        <p:spPr bwMode="auto">
          <a:xfrm>
            <a:off x="3465513" y="1760538"/>
            <a:ext cx="9064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altLang="en-US" sz="2000" b="0" i="1" u="none" strike="noStrike" kern="1200" cap="none" spc="0" normalizeH="0" baseline="0" noProof="0">
                <a:ln>
                  <a:noFill/>
                </a:ln>
                <a:solidFill>
                  <a:srgbClr val="CC0000"/>
                </a:solidFill>
                <a:effectLst/>
                <a:uLnTx/>
                <a:uFillTx/>
                <a:latin typeface="Arial" charset="0"/>
                <a:ea typeface="ＭＳ Ｐゴシック" charset="-128"/>
                <a:cs typeface="+mn-cs"/>
              </a:rPr>
              <a:t>DHCP</a:t>
            </a:r>
          </a:p>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altLang="en-US" sz="2000" b="0" i="1" u="none" strike="noStrike" kern="1200" cap="none" spc="0" normalizeH="0" baseline="0" noProof="0">
                <a:ln>
                  <a:noFill/>
                </a:ln>
                <a:solidFill>
                  <a:srgbClr val="CC0000"/>
                </a:solidFill>
                <a:effectLst/>
                <a:uLnTx/>
                <a:uFillTx/>
                <a:latin typeface="Arial" charset="0"/>
                <a:ea typeface="ＭＳ Ｐゴシック" charset="-128"/>
                <a:cs typeface="+mn-cs"/>
              </a:rPr>
              <a:t>server</a:t>
            </a:r>
          </a:p>
        </p:txBody>
      </p:sp>
      <p:sp>
        <p:nvSpPr>
          <p:cNvPr id="90154" name="Text Box 170"/>
          <p:cNvSpPr txBox="1">
            <a:spLocks noChangeArrowheads="1"/>
          </p:cNvSpPr>
          <p:nvPr/>
        </p:nvSpPr>
        <p:spPr bwMode="auto">
          <a:xfrm>
            <a:off x="6627813" y="3059113"/>
            <a:ext cx="1820862"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altLang="en-US" sz="2000" b="0" i="1" u="none" strike="noStrike" kern="1200" cap="none" spc="0" normalizeH="0" baseline="0" noProof="0">
                <a:ln>
                  <a:noFill/>
                </a:ln>
                <a:solidFill>
                  <a:prstClr val="black"/>
                </a:solidFill>
                <a:effectLst/>
                <a:uLnTx/>
                <a:uFillTx/>
                <a:latin typeface="Arial" charset="0"/>
                <a:ea typeface="ＭＳ Ｐゴシック" charset="-128"/>
                <a:cs typeface="+mn-cs"/>
              </a:rPr>
              <a:t>arriving </a:t>
            </a:r>
            <a:r>
              <a:rPr kumimoji="0" lang="en-US" altLang="en-US" sz="2000" b="0" i="1" u="none" strike="noStrike" kern="1200" cap="none" spc="0" normalizeH="0" baseline="0" noProof="0">
                <a:ln>
                  <a:noFill/>
                </a:ln>
                <a:solidFill>
                  <a:srgbClr val="CC0000"/>
                </a:solidFill>
                <a:effectLst/>
                <a:uLnTx/>
                <a:uFillTx/>
                <a:latin typeface="Arial" charset="0"/>
                <a:ea typeface="ＭＳ Ｐゴシック" charset="-128"/>
                <a:cs typeface="+mn-cs"/>
              </a:rPr>
              <a:t>DHCP</a:t>
            </a:r>
          </a:p>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altLang="en-US" sz="2000" b="0" i="1" u="none" strike="noStrike" kern="1200" cap="none" spc="0" normalizeH="0" baseline="0" noProof="0">
                <a:ln>
                  <a:noFill/>
                </a:ln>
                <a:solidFill>
                  <a:srgbClr val="CC0000"/>
                </a:solidFill>
                <a:effectLst/>
                <a:uLnTx/>
                <a:uFillTx/>
                <a:latin typeface="Arial" charset="0"/>
                <a:ea typeface="ＭＳ Ｐゴシック" charset="-128"/>
                <a:cs typeface="+mn-cs"/>
              </a:rPr>
              <a:t>client</a:t>
            </a:r>
            <a:r>
              <a:rPr kumimoji="0" lang="en-US" altLang="en-US" sz="2000" b="0" i="1" u="none" strike="noStrike" kern="1200" cap="none" spc="0" normalizeH="0" baseline="0" noProof="0">
                <a:ln>
                  <a:noFill/>
                </a:ln>
                <a:solidFill>
                  <a:prstClr val="black"/>
                </a:solidFill>
                <a:effectLst/>
                <a:uLnTx/>
                <a:uFillTx/>
                <a:latin typeface="Arial" charset="0"/>
                <a:ea typeface="ＭＳ Ｐゴシック" charset="-128"/>
                <a:cs typeface="+mn-cs"/>
              </a:rPr>
              <a:t> needs </a:t>
            </a:r>
          </a:p>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altLang="en-US" sz="2000" b="0" i="1" u="none" strike="noStrike" kern="1200" cap="none" spc="0" normalizeH="0" baseline="0" noProof="0">
                <a:ln>
                  <a:noFill/>
                </a:ln>
                <a:solidFill>
                  <a:prstClr val="black"/>
                </a:solidFill>
                <a:effectLst/>
                <a:uLnTx/>
                <a:uFillTx/>
                <a:latin typeface="Arial" charset="0"/>
                <a:ea typeface="ＭＳ Ｐゴシック" charset="-128"/>
                <a:cs typeface="+mn-cs"/>
              </a:rPr>
              <a:t>address in this</a:t>
            </a:r>
          </a:p>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altLang="en-US" sz="2000" b="0" i="1" u="none" strike="noStrike" kern="1200" cap="none" spc="0" normalizeH="0" baseline="0" noProof="0">
                <a:ln>
                  <a:noFill/>
                </a:ln>
                <a:solidFill>
                  <a:prstClr val="black"/>
                </a:solidFill>
                <a:effectLst/>
                <a:uLnTx/>
                <a:uFillTx/>
                <a:latin typeface="Arial" charset="0"/>
                <a:ea typeface="ＭＳ Ｐゴシック" charset="-128"/>
                <a:cs typeface="+mn-cs"/>
              </a:rPr>
              <a:t>network</a:t>
            </a:r>
          </a:p>
        </p:txBody>
      </p:sp>
      <p:grpSp>
        <p:nvGrpSpPr>
          <p:cNvPr id="90155" name="Group 195"/>
          <p:cNvGrpSpPr>
            <a:grpSpLocks/>
          </p:cNvGrpSpPr>
          <p:nvPr/>
        </p:nvGrpSpPr>
        <p:grpSpPr bwMode="auto">
          <a:xfrm>
            <a:off x="3873500" y="2395538"/>
            <a:ext cx="401638" cy="681037"/>
            <a:chOff x="4140" y="429"/>
            <a:chExt cx="1425" cy="2396"/>
          </a:xfrm>
        </p:grpSpPr>
        <p:sp>
          <p:nvSpPr>
            <p:cNvPr id="90186" name="Freeform 196"/>
            <p:cNvSpPr>
              <a:spLocks/>
            </p:cNvSpPr>
            <p:nvPr/>
          </p:nvSpPr>
          <p:spPr bwMode="auto">
            <a:xfrm>
              <a:off x="5268" y="433"/>
              <a:ext cx="283" cy="2286"/>
            </a:xfrm>
            <a:custGeom>
              <a:avLst/>
              <a:gdLst>
                <a:gd name="T0" fmla="*/ 3 w 354"/>
                <a:gd name="T1" fmla="*/ 0 h 2742"/>
                <a:gd name="T2" fmla="*/ 15 w 354"/>
                <a:gd name="T3" fmla="*/ 27 h 2742"/>
                <a:gd name="T4" fmla="*/ 15 w 354"/>
                <a:gd name="T5" fmla="*/ 205 h 2742"/>
                <a:gd name="T6" fmla="*/ 0 w 354"/>
                <a:gd name="T7" fmla="*/ 215 h 2742"/>
                <a:gd name="T8" fmla="*/ 3 w 354"/>
                <a:gd name="T9" fmla="*/ 0 h 2742"/>
                <a:gd name="T10" fmla="*/ 0 60000 65536"/>
                <a:gd name="T11" fmla="*/ 0 60000 65536"/>
                <a:gd name="T12" fmla="*/ 0 60000 65536"/>
                <a:gd name="T13" fmla="*/ 0 60000 65536"/>
                <a:gd name="T14" fmla="*/ 0 60000 65536"/>
                <a:gd name="T15" fmla="*/ 0 w 354"/>
                <a:gd name="T16" fmla="*/ 0 h 2742"/>
                <a:gd name="T17" fmla="*/ 354 w 354"/>
                <a:gd name="T18" fmla="*/ 2742 h 2742"/>
              </a:gdLst>
              <a:ahLst/>
              <a:cxnLst>
                <a:cxn ang="T10">
                  <a:pos x="T0" y="T1"/>
                </a:cxn>
                <a:cxn ang="T11">
                  <a:pos x="T2" y="T3"/>
                </a:cxn>
                <a:cxn ang="T12">
                  <a:pos x="T4" y="T5"/>
                </a:cxn>
                <a:cxn ang="T13">
                  <a:pos x="T6" y="T7"/>
                </a:cxn>
                <a:cxn ang="T14">
                  <a:pos x="T8" y="T9"/>
                </a:cxn>
              </a:cxnLst>
              <a:rect l="T15" t="T16" r="T17" b="T18"/>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87" name="Rectangle 197"/>
            <p:cNvSpPr>
              <a:spLocks noChangeArrowheads="1"/>
            </p:cNvSpPr>
            <p:nvPr/>
          </p:nvSpPr>
          <p:spPr bwMode="auto">
            <a:xfrm>
              <a:off x="4208" y="429"/>
              <a:ext cx="1048" cy="2284"/>
            </a:xfrm>
            <a:prstGeom prst="rect">
              <a:avLst/>
            </a:pr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188" name="Freeform 198"/>
            <p:cNvSpPr>
              <a:spLocks/>
            </p:cNvSpPr>
            <p:nvPr/>
          </p:nvSpPr>
          <p:spPr bwMode="auto">
            <a:xfrm>
              <a:off x="5321" y="570"/>
              <a:ext cx="169" cy="2115"/>
            </a:xfrm>
            <a:custGeom>
              <a:avLst/>
              <a:gdLst>
                <a:gd name="T0" fmla="*/ 2 w 211"/>
                <a:gd name="T1" fmla="*/ 0 h 2537"/>
                <a:gd name="T2" fmla="*/ 9 w 211"/>
                <a:gd name="T3" fmla="*/ 18 h 2537"/>
                <a:gd name="T4" fmla="*/ 2 w 211"/>
                <a:gd name="T5" fmla="*/ 196 h 2537"/>
                <a:gd name="T6" fmla="*/ 2 w 211"/>
                <a:gd name="T7" fmla="*/ 0 h 2537"/>
                <a:gd name="T8" fmla="*/ 0 60000 65536"/>
                <a:gd name="T9" fmla="*/ 0 60000 65536"/>
                <a:gd name="T10" fmla="*/ 0 60000 65536"/>
                <a:gd name="T11" fmla="*/ 0 60000 65536"/>
                <a:gd name="T12" fmla="*/ 0 w 211"/>
                <a:gd name="T13" fmla="*/ 0 h 2537"/>
                <a:gd name="T14" fmla="*/ 211 w 211"/>
                <a:gd name="T15" fmla="*/ 2537 h 2537"/>
              </a:gdLst>
              <a:ahLst/>
              <a:cxnLst>
                <a:cxn ang="T8">
                  <a:pos x="T0" y="T1"/>
                </a:cxn>
                <a:cxn ang="T9">
                  <a:pos x="T2" y="T3"/>
                </a:cxn>
                <a:cxn ang="T10">
                  <a:pos x="T4" y="T5"/>
                </a:cxn>
                <a:cxn ang="T11">
                  <a:pos x="T6" y="T7"/>
                </a:cxn>
              </a:cxnLst>
              <a:rect l="T12" t="T13" r="T14" b="T15"/>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89" name="Freeform 199"/>
            <p:cNvSpPr>
              <a:spLocks/>
            </p:cNvSpPr>
            <p:nvPr/>
          </p:nvSpPr>
          <p:spPr bwMode="auto">
            <a:xfrm>
              <a:off x="5284" y="1640"/>
              <a:ext cx="263" cy="189"/>
            </a:xfrm>
            <a:custGeom>
              <a:avLst/>
              <a:gdLst>
                <a:gd name="T0" fmla="*/ 2 w 328"/>
                <a:gd name="T1" fmla="*/ 0 h 226"/>
                <a:gd name="T2" fmla="*/ 14 w 328"/>
                <a:gd name="T3" fmla="*/ 11 h 226"/>
                <a:gd name="T4" fmla="*/ 14 w 328"/>
                <a:gd name="T5" fmla="*/ 19 h 226"/>
                <a:gd name="T6" fmla="*/ 0 w 328"/>
                <a:gd name="T7" fmla="*/ 8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90" name="Rectangle 200"/>
            <p:cNvSpPr>
              <a:spLocks noChangeArrowheads="1"/>
            </p:cNvSpPr>
            <p:nvPr/>
          </p:nvSpPr>
          <p:spPr bwMode="auto">
            <a:xfrm>
              <a:off x="4213" y="691"/>
              <a:ext cx="597" cy="5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nvGrpSpPr>
            <p:cNvPr id="90191" name="Group 201"/>
            <p:cNvGrpSpPr>
              <a:grpSpLocks/>
            </p:cNvGrpSpPr>
            <p:nvPr/>
          </p:nvGrpSpPr>
          <p:grpSpPr bwMode="auto">
            <a:xfrm>
              <a:off x="4749" y="668"/>
              <a:ext cx="581" cy="145"/>
              <a:chOff x="614" y="2568"/>
              <a:chExt cx="725" cy="139"/>
            </a:xfrm>
          </p:grpSpPr>
          <p:sp>
            <p:nvSpPr>
              <p:cNvPr id="90216" name="AutoShape 202"/>
              <p:cNvSpPr>
                <a:spLocks noChangeArrowheads="1"/>
              </p:cNvSpPr>
              <p:nvPr/>
            </p:nvSpPr>
            <p:spPr bwMode="auto">
              <a:xfrm>
                <a:off x="613" y="2569"/>
                <a:ext cx="724" cy="139"/>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217" name="AutoShape 203"/>
              <p:cNvSpPr>
                <a:spLocks noChangeArrowheads="1"/>
              </p:cNvSpPr>
              <p:nvPr/>
            </p:nvSpPr>
            <p:spPr bwMode="auto">
              <a:xfrm>
                <a:off x="627" y="2585"/>
                <a:ext cx="689" cy="107"/>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sp>
          <p:nvSpPr>
            <p:cNvPr id="90192" name="Rectangle 204"/>
            <p:cNvSpPr>
              <a:spLocks noChangeArrowheads="1"/>
            </p:cNvSpPr>
            <p:nvPr/>
          </p:nvSpPr>
          <p:spPr bwMode="auto">
            <a:xfrm>
              <a:off x="4224" y="1021"/>
              <a:ext cx="597" cy="45"/>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nvGrpSpPr>
            <p:cNvPr id="90193" name="Group 205"/>
            <p:cNvGrpSpPr>
              <a:grpSpLocks/>
            </p:cNvGrpSpPr>
            <p:nvPr/>
          </p:nvGrpSpPr>
          <p:grpSpPr bwMode="auto">
            <a:xfrm>
              <a:off x="4747" y="994"/>
              <a:ext cx="581" cy="134"/>
              <a:chOff x="614" y="2568"/>
              <a:chExt cx="725" cy="139"/>
            </a:xfrm>
          </p:grpSpPr>
          <p:sp>
            <p:nvSpPr>
              <p:cNvPr id="90214" name="AutoShape 206"/>
              <p:cNvSpPr>
                <a:spLocks noChangeArrowheads="1"/>
              </p:cNvSpPr>
              <p:nvPr/>
            </p:nvSpPr>
            <p:spPr bwMode="auto">
              <a:xfrm>
                <a:off x="616" y="2567"/>
                <a:ext cx="724" cy="139"/>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215" name="AutoShape 207"/>
              <p:cNvSpPr>
                <a:spLocks noChangeArrowheads="1"/>
              </p:cNvSpPr>
              <p:nvPr/>
            </p:nvSpPr>
            <p:spPr bwMode="auto">
              <a:xfrm>
                <a:off x="630" y="2584"/>
                <a:ext cx="689" cy="104"/>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sp>
          <p:nvSpPr>
            <p:cNvPr id="90194" name="Rectangle 208"/>
            <p:cNvSpPr>
              <a:spLocks noChangeArrowheads="1"/>
            </p:cNvSpPr>
            <p:nvPr/>
          </p:nvSpPr>
          <p:spPr bwMode="auto">
            <a:xfrm>
              <a:off x="4219" y="1356"/>
              <a:ext cx="591" cy="5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195" name="Rectangle 209"/>
            <p:cNvSpPr>
              <a:spLocks noChangeArrowheads="1"/>
            </p:cNvSpPr>
            <p:nvPr/>
          </p:nvSpPr>
          <p:spPr bwMode="auto">
            <a:xfrm>
              <a:off x="4230" y="1658"/>
              <a:ext cx="591" cy="45"/>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nvGrpSpPr>
            <p:cNvPr id="90196" name="Group 210"/>
            <p:cNvGrpSpPr>
              <a:grpSpLocks/>
            </p:cNvGrpSpPr>
            <p:nvPr/>
          </p:nvGrpSpPr>
          <p:grpSpPr bwMode="auto">
            <a:xfrm>
              <a:off x="4735" y="1627"/>
              <a:ext cx="582" cy="151"/>
              <a:chOff x="614" y="2568"/>
              <a:chExt cx="725" cy="139"/>
            </a:xfrm>
          </p:grpSpPr>
          <p:sp>
            <p:nvSpPr>
              <p:cNvPr id="90212" name="AutoShape 211"/>
              <p:cNvSpPr>
                <a:spLocks noChangeArrowheads="1"/>
              </p:cNvSpPr>
              <p:nvPr/>
            </p:nvSpPr>
            <p:spPr bwMode="auto">
              <a:xfrm>
                <a:off x="617" y="2576"/>
                <a:ext cx="723" cy="139"/>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213" name="AutoShape 212"/>
              <p:cNvSpPr>
                <a:spLocks noChangeArrowheads="1"/>
              </p:cNvSpPr>
              <p:nvPr/>
            </p:nvSpPr>
            <p:spPr bwMode="auto">
              <a:xfrm>
                <a:off x="631" y="2586"/>
                <a:ext cx="688" cy="108"/>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sp>
          <p:nvSpPr>
            <p:cNvPr id="90197" name="Freeform 213"/>
            <p:cNvSpPr>
              <a:spLocks/>
            </p:cNvSpPr>
            <p:nvPr/>
          </p:nvSpPr>
          <p:spPr bwMode="auto">
            <a:xfrm>
              <a:off x="5288" y="1354"/>
              <a:ext cx="263" cy="188"/>
            </a:xfrm>
            <a:custGeom>
              <a:avLst/>
              <a:gdLst>
                <a:gd name="T0" fmla="*/ 2 w 328"/>
                <a:gd name="T1" fmla="*/ 0 h 226"/>
                <a:gd name="T2" fmla="*/ 14 w 328"/>
                <a:gd name="T3" fmla="*/ 10 h 226"/>
                <a:gd name="T4" fmla="*/ 14 w 328"/>
                <a:gd name="T5" fmla="*/ 17 h 226"/>
                <a:gd name="T6" fmla="*/ 0 w 328"/>
                <a:gd name="T7" fmla="*/ 7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0198" name="Group 214"/>
            <p:cNvGrpSpPr>
              <a:grpSpLocks/>
            </p:cNvGrpSpPr>
            <p:nvPr/>
          </p:nvGrpSpPr>
          <p:grpSpPr bwMode="auto">
            <a:xfrm>
              <a:off x="4739" y="1327"/>
              <a:ext cx="582" cy="139"/>
              <a:chOff x="614" y="2568"/>
              <a:chExt cx="725" cy="139"/>
            </a:xfrm>
          </p:grpSpPr>
          <p:sp>
            <p:nvSpPr>
              <p:cNvPr id="90210" name="AutoShape 215"/>
              <p:cNvSpPr>
                <a:spLocks noChangeArrowheads="1"/>
              </p:cNvSpPr>
              <p:nvPr/>
            </p:nvSpPr>
            <p:spPr bwMode="auto">
              <a:xfrm>
                <a:off x="612" y="2569"/>
                <a:ext cx="730" cy="140"/>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211" name="AutoShape 216"/>
              <p:cNvSpPr>
                <a:spLocks noChangeArrowheads="1"/>
              </p:cNvSpPr>
              <p:nvPr/>
            </p:nvSpPr>
            <p:spPr bwMode="auto">
              <a:xfrm>
                <a:off x="626" y="2586"/>
                <a:ext cx="695" cy="106"/>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sp>
          <p:nvSpPr>
            <p:cNvPr id="90199" name="Rectangle 217"/>
            <p:cNvSpPr>
              <a:spLocks noChangeArrowheads="1"/>
            </p:cNvSpPr>
            <p:nvPr/>
          </p:nvSpPr>
          <p:spPr bwMode="auto">
            <a:xfrm>
              <a:off x="5250" y="429"/>
              <a:ext cx="68" cy="2290"/>
            </a:xfrm>
            <a:prstGeom prst="rect">
              <a:avLst/>
            </a:prstGeom>
            <a:gradFill rotWithShape="1">
              <a:gsLst>
                <a:gs pos="0">
                  <a:srgbClr val="333333"/>
                </a:gs>
                <a:gs pos="50000">
                  <a:srgbClr val="DDDDDD"/>
                </a:gs>
                <a:gs pos="100000">
                  <a:srgbClr val="333333"/>
                </a:gs>
              </a:gsLst>
              <a:lin ang="0" scaled="1"/>
            </a:gra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200" name="Freeform 218"/>
            <p:cNvSpPr>
              <a:spLocks/>
            </p:cNvSpPr>
            <p:nvPr/>
          </p:nvSpPr>
          <p:spPr bwMode="auto">
            <a:xfrm>
              <a:off x="5312" y="1007"/>
              <a:ext cx="237" cy="213"/>
            </a:xfrm>
            <a:custGeom>
              <a:avLst/>
              <a:gdLst>
                <a:gd name="T0" fmla="*/ 2 w 296"/>
                <a:gd name="T1" fmla="*/ 0 h 256"/>
                <a:gd name="T2" fmla="*/ 14 w 296"/>
                <a:gd name="T3" fmla="*/ 10 h 256"/>
                <a:gd name="T4" fmla="*/ 14 w 296"/>
                <a:gd name="T5" fmla="*/ 19 h 256"/>
                <a:gd name="T6" fmla="*/ 0 w 296"/>
                <a:gd name="T7" fmla="*/ 7 h 256"/>
                <a:gd name="T8" fmla="*/ 2 w 296"/>
                <a:gd name="T9" fmla="*/ 0 h 256"/>
                <a:gd name="T10" fmla="*/ 0 60000 65536"/>
                <a:gd name="T11" fmla="*/ 0 60000 65536"/>
                <a:gd name="T12" fmla="*/ 0 60000 65536"/>
                <a:gd name="T13" fmla="*/ 0 60000 65536"/>
                <a:gd name="T14" fmla="*/ 0 60000 65536"/>
                <a:gd name="T15" fmla="*/ 0 w 296"/>
                <a:gd name="T16" fmla="*/ 0 h 256"/>
                <a:gd name="T17" fmla="*/ 296 w 296"/>
                <a:gd name="T18" fmla="*/ 256 h 256"/>
              </a:gdLst>
              <a:ahLst/>
              <a:cxnLst>
                <a:cxn ang="T10">
                  <a:pos x="T0" y="T1"/>
                </a:cxn>
                <a:cxn ang="T11">
                  <a:pos x="T2" y="T3"/>
                </a:cxn>
                <a:cxn ang="T12">
                  <a:pos x="T4" y="T5"/>
                </a:cxn>
                <a:cxn ang="T13">
                  <a:pos x="T6" y="T7"/>
                </a:cxn>
                <a:cxn ang="T14">
                  <a:pos x="T8" y="T9"/>
                </a:cxn>
              </a:cxnLst>
              <a:rect l="T15" t="T16" r="T17" b="T18"/>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201" name="Freeform 219"/>
            <p:cNvSpPr>
              <a:spLocks/>
            </p:cNvSpPr>
            <p:nvPr/>
          </p:nvSpPr>
          <p:spPr bwMode="auto">
            <a:xfrm>
              <a:off x="5315" y="680"/>
              <a:ext cx="244" cy="240"/>
            </a:xfrm>
            <a:custGeom>
              <a:avLst/>
              <a:gdLst>
                <a:gd name="T0" fmla="*/ 0 w 304"/>
                <a:gd name="T1" fmla="*/ 0 h 288"/>
                <a:gd name="T2" fmla="*/ 14 w 304"/>
                <a:gd name="T3" fmla="*/ 13 h 288"/>
                <a:gd name="T4" fmla="*/ 13 w 304"/>
                <a:gd name="T5" fmla="*/ 23 h 288"/>
                <a:gd name="T6" fmla="*/ 2 w 304"/>
                <a:gd name="T7" fmla="*/ 10 h 288"/>
                <a:gd name="T8" fmla="*/ 0 w 304"/>
                <a:gd name="T9" fmla="*/ 0 h 288"/>
                <a:gd name="T10" fmla="*/ 0 60000 65536"/>
                <a:gd name="T11" fmla="*/ 0 60000 65536"/>
                <a:gd name="T12" fmla="*/ 0 60000 65536"/>
                <a:gd name="T13" fmla="*/ 0 60000 65536"/>
                <a:gd name="T14" fmla="*/ 0 60000 65536"/>
                <a:gd name="T15" fmla="*/ 0 w 304"/>
                <a:gd name="T16" fmla="*/ 0 h 288"/>
                <a:gd name="T17" fmla="*/ 304 w 304"/>
                <a:gd name="T18" fmla="*/ 288 h 288"/>
              </a:gdLst>
              <a:ahLst/>
              <a:cxnLst>
                <a:cxn ang="T10">
                  <a:pos x="T0" y="T1"/>
                </a:cxn>
                <a:cxn ang="T11">
                  <a:pos x="T2" y="T3"/>
                </a:cxn>
                <a:cxn ang="T12">
                  <a:pos x="T4" y="T5"/>
                </a:cxn>
                <a:cxn ang="T13">
                  <a:pos x="T6" y="T7"/>
                </a:cxn>
                <a:cxn ang="T14">
                  <a:pos x="T8" y="T9"/>
                </a:cxn>
              </a:cxnLst>
              <a:rect l="T15" t="T16" r="T17" b="T18"/>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202" name="Oval 220"/>
            <p:cNvSpPr>
              <a:spLocks noChangeArrowheads="1"/>
            </p:cNvSpPr>
            <p:nvPr/>
          </p:nvSpPr>
          <p:spPr bwMode="auto">
            <a:xfrm>
              <a:off x="5514" y="2613"/>
              <a:ext cx="51" cy="95"/>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203" name="Freeform 221"/>
            <p:cNvSpPr>
              <a:spLocks/>
            </p:cNvSpPr>
            <p:nvPr/>
          </p:nvSpPr>
          <p:spPr bwMode="auto">
            <a:xfrm>
              <a:off x="5302" y="2614"/>
              <a:ext cx="245" cy="200"/>
            </a:xfrm>
            <a:custGeom>
              <a:avLst/>
              <a:gdLst>
                <a:gd name="T0" fmla="*/ 0 w 306"/>
                <a:gd name="T1" fmla="*/ 9 h 240"/>
                <a:gd name="T2" fmla="*/ 2 w 306"/>
                <a:gd name="T3" fmla="*/ 19 h 240"/>
                <a:gd name="T4" fmla="*/ 14 w 306"/>
                <a:gd name="T5" fmla="*/ 9 h 240"/>
                <a:gd name="T6" fmla="*/ 14 w 306"/>
                <a:gd name="T7" fmla="*/ 0 h 240"/>
                <a:gd name="T8" fmla="*/ 0 w 306"/>
                <a:gd name="T9" fmla="*/ 9 h 240"/>
                <a:gd name="T10" fmla="*/ 0 60000 65536"/>
                <a:gd name="T11" fmla="*/ 0 60000 65536"/>
                <a:gd name="T12" fmla="*/ 0 60000 65536"/>
                <a:gd name="T13" fmla="*/ 0 60000 65536"/>
                <a:gd name="T14" fmla="*/ 0 60000 65536"/>
                <a:gd name="T15" fmla="*/ 0 w 306"/>
                <a:gd name="T16" fmla="*/ 0 h 240"/>
                <a:gd name="T17" fmla="*/ 306 w 306"/>
                <a:gd name="T18" fmla="*/ 240 h 240"/>
              </a:gdLst>
              <a:ahLst/>
              <a:cxnLst>
                <a:cxn ang="T10">
                  <a:pos x="T0" y="T1"/>
                </a:cxn>
                <a:cxn ang="T11">
                  <a:pos x="T2" y="T3"/>
                </a:cxn>
                <a:cxn ang="T12">
                  <a:pos x="T4" y="T5"/>
                </a:cxn>
                <a:cxn ang="T13">
                  <a:pos x="T6" y="T7"/>
                </a:cxn>
                <a:cxn ang="T14">
                  <a:pos x="T8" y="T9"/>
                </a:cxn>
              </a:cxnLst>
              <a:rect l="T15" t="T16" r="T17" b="T18"/>
              <a:pathLst>
                <a:path w="306" h="240">
                  <a:moveTo>
                    <a:pt x="0" y="106"/>
                  </a:moveTo>
                  <a:lnTo>
                    <a:pt x="2" y="240"/>
                  </a:lnTo>
                  <a:lnTo>
                    <a:pt x="306" y="110"/>
                  </a:lnTo>
                  <a:lnTo>
                    <a:pt x="300" y="0"/>
                  </a:lnTo>
                  <a:lnTo>
                    <a:pt x="0" y="10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204" name="AutoShape 222"/>
            <p:cNvSpPr>
              <a:spLocks noChangeArrowheads="1"/>
            </p:cNvSpPr>
            <p:nvPr/>
          </p:nvSpPr>
          <p:spPr bwMode="auto">
            <a:xfrm>
              <a:off x="4140" y="2680"/>
              <a:ext cx="1200" cy="145"/>
            </a:xfrm>
            <a:prstGeom prst="roundRect">
              <a:avLst>
                <a:gd name="adj" fmla="val 50000"/>
              </a:avLst>
            </a:prstGeom>
            <a:solidFill>
              <a:srgbClr val="DDDDDD"/>
            </a:soli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205" name="AutoShape 223"/>
            <p:cNvSpPr>
              <a:spLocks noChangeArrowheads="1"/>
            </p:cNvSpPr>
            <p:nvPr/>
          </p:nvSpPr>
          <p:spPr bwMode="auto">
            <a:xfrm>
              <a:off x="4208" y="2713"/>
              <a:ext cx="1070" cy="78"/>
            </a:xfrm>
            <a:prstGeom prst="roundRect">
              <a:avLst>
                <a:gd name="adj" fmla="val 50000"/>
              </a:avLst>
            </a:prstGeom>
            <a:gradFill rotWithShape="1">
              <a:gsLst>
                <a:gs pos="0">
                  <a:schemeClr val="tx2"/>
                </a:gs>
                <a:gs pos="100000">
                  <a:schemeClr val="bg2"/>
                </a:gs>
              </a:gsLst>
              <a:lin ang="0" scaled="1"/>
            </a:gra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206" name="Oval 224"/>
            <p:cNvSpPr>
              <a:spLocks noChangeArrowheads="1"/>
            </p:cNvSpPr>
            <p:nvPr/>
          </p:nvSpPr>
          <p:spPr bwMode="auto">
            <a:xfrm>
              <a:off x="4309" y="2384"/>
              <a:ext cx="158" cy="140"/>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207" name="Oval 225"/>
            <p:cNvSpPr>
              <a:spLocks noChangeArrowheads="1"/>
            </p:cNvSpPr>
            <p:nvPr/>
          </p:nvSpPr>
          <p:spPr bwMode="auto">
            <a:xfrm>
              <a:off x="4484" y="2384"/>
              <a:ext cx="163" cy="14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FF0000"/>
                </a:solidFill>
                <a:effectLst/>
                <a:uLnTx/>
                <a:uFillTx/>
                <a:latin typeface="Arial" charset="0"/>
                <a:ea typeface="ＭＳ Ｐゴシック" charset="-128"/>
                <a:cs typeface="+mn-cs"/>
              </a:endParaRPr>
            </a:p>
          </p:txBody>
        </p:sp>
        <p:sp>
          <p:nvSpPr>
            <p:cNvPr id="90208" name="Oval 226"/>
            <p:cNvSpPr>
              <a:spLocks noChangeArrowheads="1"/>
            </p:cNvSpPr>
            <p:nvPr/>
          </p:nvSpPr>
          <p:spPr bwMode="auto">
            <a:xfrm>
              <a:off x="4664" y="2384"/>
              <a:ext cx="158" cy="140"/>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209" name="Rectangle 227"/>
            <p:cNvSpPr>
              <a:spLocks noChangeArrowheads="1"/>
            </p:cNvSpPr>
            <p:nvPr/>
          </p:nvSpPr>
          <p:spPr bwMode="auto">
            <a:xfrm>
              <a:off x="5064" y="1836"/>
              <a:ext cx="84" cy="760"/>
            </a:xfrm>
            <a:prstGeom prst="rect">
              <a:avLst/>
            </a:prstGeom>
            <a:solidFill>
              <a:srgbClr val="292929"/>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90156" name="Group 231"/>
          <p:cNvGrpSpPr>
            <a:grpSpLocks/>
          </p:cNvGrpSpPr>
          <p:nvPr/>
        </p:nvGrpSpPr>
        <p:grpSpPr bwMode="auto">
          <a:xfrm>
            <a:off x="5486400" y="3141663"/>
            <a:ext cx="1101725" cy="549275"/>
            <a:chOff x="3428" y="1798"/>
            <a:chExt cx="694" cy="346"/>
          </a:xfrm>
        </p:grpSpPr>
        <p:grpSp>
          <p:nvGrpSpPr>
            <p:cNvPr id="90162" name="Group 229"/>
            <p:cNvGrpSpPr>
              <a:grpSpLocks/>
            </p:cNvGrpSpPr>
            <p:nvPr/>
          </p:nvGrpSpPr>
          <p:grpSpPr bwMode="auto">
            <a:xfrm>
              <a:off x="3628" y="1798"/>
              <a:ext cx="494" cy="346"/>
              <a:chOff x="4420" y="878"/>
              <a:chExt cx="614" cy="458"/>
            </a:xfrm>
          </p:grpSpPr>
          <p:pic>
            <p:nvPicPr>
              <p:cNvPr id="90164" name="Picture 173" descr="laptop_keyboar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9064" flipH="1">
                <a:off x="4420" y="1108"/>
                <a:ext cx="527"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65" name="Freeform 174"/>
              <p:cNvSpPr>
                <a:spLocks/>
              </p:cNvSpPr>
              <p:nvPr/>
            </p:nvSpPr>
            <p:spPr bwMode="auto">
              <a:xfrm>
                <a:off x="4595" y="888"/>
                <a:ext cx="424" cy="297"/>
              </a:xfrm>
              <a:custGeom>
                <a:avLst/>
                <a:gdLst>
                  <a:gd name="T0" fmla="*/ 0 w 2982"/>
                  <a:gd name="T1" fmla="*/ 0 h 2442"/>
                  <a:gd name="T2" fmla="*/ 0 w 2982"/>
                  <a:gd name="T3" fmla="*/ 0 h 2442"/>
                  <a:gd name="T4" fmla="*/ 0 w 2982"/>
                  <a:gd name="T5" fmla="*/ 0 h 2442"/>
                  <a:gd name="T6" fmla="*/ 0 w 2982"/>
                  <a:gd name="T7" fmla="*/ 0 h 2442"/>
                  <a:gd name="T8" fmla="*/ 0 w 2982"/>
                  <a:gd name="T9" fmla="*/ 0 h 2442"/>
                  <a:gd name="T10" fmla="*/ 0 60000 65536"/>
                  <a:gd name="T11" fmla="*/ 0 60000 65536"/>
                  <a:gd name="T12" fmla="*/ 0 60000 65536"/>
                  <a:gd name="T13" fmla="*/ 0 60000 65536"/>
                  <a:gd name="T14" fmla="*/ 0 60000 65536"/>
                  <a:gd name="T15" fmla="*/ 0 w 2982"/>
                  <a:gd name="T16" fmla="*/ 0 h 2442"/>
                  <a:gd name="T17" fmla="*/ 2982 w 2982"/>
                  <a:gd name="T18" fmla="*/ 2442 h 2442"/>
                </a:gdLst>
                <a:ahLst/>
                <a:cxnLst>
                  <a:cxn ang="T10">
                    <a:pos x="T0" y="T1"/>
                  </a:cxn>
                  <a:cxn ang="T11">
                    <a:pos x="T2" y="T3"/>
                  </a:cxn>
                  <a:cxn ang="T12">
                    <a:pos x="T4" y="T5"/>
                  </a:cxn>
                  <a:cxn ang="T13">
                    <a:pos x="T6" y="T7"/>
                  </a:cxn>
                  <a:cxn ang="T14">
                    <a:pos x="T8" y="T9"/>
                  </a:cxn>
                </a:cxnLst>
                <a:rect l="T15" t="T16" r="T17" b="T18"/>
                <a:pathLst>
                  <a:path w="2982" h="2442">
                    <a:moveTo>
                      <a:pt x="540" y="0"/>
                    </a:moveTo>
                    <a:lnTo>
                      <a:pt x="0" y="1734"/>
                    </a:lnTo>
                    <a:lnTo>
                      <a:pt x="2394" y="2442"/>
                    </a:lnTo>
                    <a:lnTo>
                      <a:pt x="2982" y="318"/>
                    </a:lnTo>
                    <a:lnTo>
                      <a:pt x="540" y="0"/>
                    </a:lnTo>
                    <a:close/>
                  </a:path>
                </a:pathLst>
              </a:custGeom>
              <a:solidFill>
                <a:schemeClr val="tx1"/>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0166" name="Picture 175" descr="scre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6" y="895"/>
                <a:ext cx="385"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67" name="Freeform 176"/>
              <p:cNvSpPr>
                <a:spLocks/>
              </p:cNvSpPr>
              <p:nvPr/>
            </p:nvSpPr>
            <p:spPr bwMode="auto">
              <a:xfrm>
                <a:off x="4672" y="879"/>
                <a:ext cx="359" cy="55"/>
              </a:xfrm>
              <a:custGeom>
                <a:avLst/>
                <a:gdLst>
                  <a:gd name="T0" fmla="*/ 0 w 2528"/>
                  <a:gd name="T1" fmla="*/ 0 h 455"/>
                  <a:gd name="T2" fmla="*/ 0 w 2528"/>
                  <a:gd name="T3" fmla="*/ 0 h 455"/>
                  <a:gd name="T4" fmla="*/ 0 w 2528"/>
                  <a:gd name="T5" fmla="*/ 0 h 455"/>
                  <a:gd name="T6" fmla="*/ 0 w 2528"/>
                  <a:gd name="T7" fmla="*/ 0 h 455"/>
                  <a:gd name="T8" fmla="*/ 0 w 2528"/>
                  <a:gd name="T9" fmla="*/ 0 h 455"/>
                  <a:gd name="T10" fmla="*/ 0 60000 65536"/>
                  <a:gd name="T11" fmla="*/ 0 60000 65536"/>
                  <a:gd name="T12" fmla="*/ 0 60000 65536"/>
                  <a:gd name="T13" fmla="*/ 0 60000 65536"/>
                  <a:gd name="T14" fmla="*/ 0 60000 65536"/>
                  <a:gd name="T15" fmla="*/ 0 w 2528"/>
                  <a:gd name="T16" fmla="*/ 0 h 455"/>
                  <a:gd name="T17" fmla="*/ 2528 w 2528"/>
                  <a:gd name="T18" fmla="*/ 455 h 455"/>
                </a:gdLst>
                <a:ahLst/>
                <a:cxnLst>
                  <a:cxn ang="T10">
                    <a:pos x="T0" y="T1"/>
                  </a:cxn>
                  <a:cxn ang="T11">
                    <a:pos x="T2" y="T3"/>
                  </a:cxn>
                  <a:cxn ang="T12">
                    <a:pos x="T4" y="T5"/>
                  </a:cxn>
                  <a:cxn ang="T13">
                    <a:pos x="T6" y="T7"/>
                  </a:cxn>
                  <a:cxn ang="T14">
                    <a:pos x="T8" y="T9"/>
                  </a:cxn>
                </a:cxnLst>
                <a:rect l="T15" t="T16" r="T17" b="T18"/>
                <a:pathLst>
                  <a:path w="2528" h="455">
                    <a:moveTo>
                      <a:pt x="14" y="0"/>
                    </a:moveTo>
                    <a:lnTo>
                      <a:pt x="2528" y="341"/>
                    </a:lnTo>
                    <a:lnTo>
                      <a:pt x="2480" y="455"/>
                    </a:lnTo>
                    <a:lnTo>
                      <a:pt x="0" y="86"/>
                    </a:lnTo>
                    <a:lnTo>
                      <a:pt x="14" y="0"/>
                    </a:lnTo>
                    <a:close/>
                  </a:path>
                </a:pathLst>
              </a:custGeom>
              <a:gradFill rotWithShape="1">
                <a:gsLst>
                  <a:gs pos="0">
                    <a:srgbClr val="000099"/>
                  </a:gs>
                  <a:gs pos="100000">
                    <a:srgbClr val="EAEAEA"/>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68" name="Freeform 177"/>
              <p:cNvSpPr>
                <a:spLocks/>
              </p:cNvSpPr>
              <p:nvPr/>
            </p:nvSpPr>
            <p:spPr bwMode="auto">
              <a:xfrm>
                <a:off x="4591" y="878"/>
                <a:ext cx="100" cy="230"/>
              </a:xfrm>
              <a:custGeom>
                <a:avLst/>
                <a:gdLst>
                  <a:gd name="T0" fmla="*/ 0 w 702"/>
                  <a:gd name="T1" fmla="*/ 0 h 1893"/>
                  <a:gd name="T2" fmla="*/ 0 w 702"/>
                  <a:gd name="T3" fmla="*/ 0 h 1893"/>
                  <a:gd name="T4" fmla="*/ 0 w 702"/>
                  <a:gd name="T5" fmla="*/ 0 h 1893"/>
                  <a:gd name="T6" fmla="*/ 0 w 702"/>
                  <a:gd name="T7" fmla="*/ 0 h 1893"/>
                  <a:gd name="T8" fmla="*/ 0 w 702"/>
                  <a:gd name="T9" fmla="*/ 0 h 1893"/>
                  <a:gd name="T10" fmla="*/ 0 60000 65536"/>
                  <a:gd name="T11" fmla="*/ 0 60000 65536"/>
                  <a:gd name="T12" fmla="*/ 0 60000 65536"/>
                  <a:gd name="T13" fmla="*/ 0 60000 65536"/>
                  <a:gd name="T14" fmla="*/ 0 60000 65536"/>
                  <a:gd name="T15" fmla="*/ 0 w 702"/>
                  <a:gd name="T16" fmla="*/ 0 h 1893"/>
                  <a:gd name="T17" fmla="*/ 702 w 702"/>
                  <a:gd name="T18" fmla="*/ 1893 h 1893"/>
                </a:gdLst>
                <a:ahLst/>
                <a:cxnLst>
                  <a:cxn ang="T10">
                    <a:pos x="T0" y="T1"/>
                  </a:cxn>
                  <a:cxn ang="T11">
                    <a:pos x="T2" y="T3"/>
                  </a:cxn>
                  <a:cxn ang="T12">
                    <a:pos x="T4" y="T5"/>
                  </a:cxn>
                  <a:cxn ang="T13">
                    <a:pos x="T6" y="T7"/>
                  </a:cxn>
                  <a:cxn ang="T14">
                    <a:pos x="T8" y="T9"/>
                  </a:cxn>
                </a:cxnLst>
                <a:rect l="T15" t="T16" r="T17" b="T18"/>
                <a:pathLst>
                  <a:path w="702" h="1893">
                    <a:moveTo>
                      <a:pt x="579" y="0"/>
                    </a:moveTo>
                    <a:lnTo>
                      <a:pt x="0" y="1869"/>
                    </a:lnTo>
                    <a:lnTo>
                      <a:pt x="114" y="1893"/>
                    </a:lnTo>
                    <a:lnTo>
                      <a:pt x="702" y="51"/>
                    </a:lnTo>
                    <a:lnTo>
                      <a:pt x="579"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69" name="Freeform 178"/>
              <p:cNvSpPr>
                <a:spLocks/>
              </p:cNvSpPr>
              <p:nvPr/>
            </p:nvSpPr>
            <p:spPr bwMode="auto">
              <a:xfrm>
                <a:off x="4921" y="920"/>
                <a:ext cx="108" cy="265"/>
              </a:xfrm>
              <a:custGeom>
                <a:avLst/>
                <a:gdLst>
                  <a:gd name="T0" fmla="*/ 0 w 756"/>
                  <a:gd name="T1" fmla="*/ 0 h 2184"/>
                  <a:gd name="T2" fmla="*/ 0 w 756"/>
                  <a:gd name="T3" fmla="*/ 0 h 2184"/>
                  <a:gd name="T4" fmla="*/ 0 w 756"/>
                  <a:gd name="T5" fmla="*/ 0 h 2184"/>
                  <a:gd name="T6" fmla="*/ 0 w 756"/>
                  <a:gd name="T7" fmla="*/ 0 h 2184"/>
                  <a:gd name="T8" fmla="*/ 0 w 756"/>
                  <a:gd name="T9" fmla="*/ 0 h 2184"/>
                  <a:gd name="T10" fmla="*/ 0 60000 65536"/>
                  <a:gd name="T11" fmla="*/ 0 60000 65536"/>
                  <a:gd name="T12" fmla="*/ 0 60000 65536"/>
                  <a:gd name="T13" fmla="*/ 0 60000 65536"/>
                  <a:gd name="T14" fmla="*/ 0 60000 65536"/>
                  <a:gd name="T15" fmla="*/ 0 w 756"/>
                  <a:gd name="T16" fmla="*/ 0 h 2184"/>
                  <a:gd name="T17" fmla="*/ 756 w 756"/>
                  <a:gd name="T18" fmla="*/ 2184 h 2184"/>
                </a:gdLst>
                <a:ahLst/>
                <a:cxnLst>
                  <a:cxn ang="T10">
                    <a:pos x="T0" y="T1"/>
                  </a:cxn>
                  <a:cxn ang="T11">
                    <a:pos x="T2" y="T3"/>
                  </a:cxn>
                  <a:cxn ang="T12">
                    <a:pos x="T4" y="T5"/>
                  </a:cxn>
                  <a:cxn ang="T13">
                    <a:pos x="T6" y="T7"/>
                  </a:cxn>
                  <a:cxn ang="T14">
                    <a:pos x="T8" y="T9"/>
                  </a:cxn>
                </a:cxnLst>
                <a:rect l="T15" t="T16" r="T17" b="T18"/>
                <a:pathLst>
                  <a:path w="756" h="2184">
                    <a:moveTo>
                      <a:pt x="756" y="0"/>
                    </a:moveTo>
                    <a:lnTo>
                      <a:pt x="138" y="2184"/>
                    </a:lnTo>
                    <a:lnTo>
                      <a:pt x="0" y="2148"/>
                    </a:lnTo>
                    <a:lnTo>
                      <a:pt x="606" y="78"/>
                    </a:lnTo>
                    <a:lnTo>
                      <a:pt x="756" y="0"/>
                    </a:lnTo>
                    <a:close/>
                  </a:path>
                </a:pathLst>
              </a:custGeom>
              <a:gradFill rotWithShape="1">
                <a:gsLst>
                  <a:gs pos="0">
                    <a:srgbClr val="DDDDDD"/>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70" name="Freeform 179"/>
              <p:cNvSpPr>
                <a:spLocks/>
              </p:cNvSpPr>
              <p:nvPr/>
            </p:nvSpPr>
            <p:spPr bwMode="auto">
              <a:xfrm>
                <a:off x="4590" y="1097"/>
                <a:ext cx="394" cy="89"/>
              </a:xfrm>
              <a:custGeom>
                <a:avLst/>
                <a:gdLst>
                  <a:gd name="T0" fmla="*/ 0 w 2773"/>
                  <a:gd name="T1" fmla="*/ 0 h 738"/>
                  <a:gd name="T2" fmla="*/ 0 w 2773"/>
                  <a:gd name="T3" fmla="*/ 0 h 738"/>
                  <a:gd name="T4" fmla="*/ 0 w 2773"/>
                  <a:gd name="T5" fmla="*/ 0 h 738"/>
                  <a:gd name="T6" fmla="*/ 0 w 2773"/>
                  <a:gd name="T7" fmla="*/ 0 h 738"/>
                  <a:gd name="T8" fmla="*/ 0 w 2773"/>
                  <a:gd name="T9" fmla="*/ 0 h 738"/>
                  <a:gd name="T10" fmla="*/ 0 60000 65536"/>
                  <a:gd name="T11" fmla="*/ 0 60000 65536"/>
                  <a:gd name="T12" fmla="*/ 0 60000 65536"/>
                  <a:gd name="T13" fmla="*/ 0 60000 65536"/>
                  <a:gd name="T14" fmla="*/ 0 60000 65536"/>
                  <a:gd name="T15" fmla="*/ 0 w 2773"/>
                  <a:gd name="T16" fmla="*/ 0 h 738"/>
                  <a:gd name="T17" fmla="*/ 2773 w 2773"/>
                  <a:gd name="T18" fmla="*/ 738 h 738"/>
                </a:gdLst>
                <a:ahLst/>
                <a:cxnLst>
                  <a:cxn ang="T10">
                    <a:pos x="T0" y="T1"/>
                  </a:cxn>
                  <a:cxn ang="T11">
                    <a:pos x="T2" y="T3"/>
                  </a:cxn>
                  <a:cxn ang="T12">
                    <a:pos x="T4" y="T5"/>
                  </a:cxn>
                  <a:cxn ang="T13">
                    <a:pos x="T6" y="T7"/>
                  </a:cxn>
                  <a:cxn ang="T14">
                    <a:pos x="T8" y="T9"/>
                  </a:cxn>
                </a:cxnLst>
                <a:rect l="T15" t="T16" r="T17" b="T18"/>
                <a:pathLst>
                  <a:path w="2773" h="738">
                    <a:moveTo>
                      <a:pt x="33" y="0"/>
                    </a:moveTo>
                    <a:lnTo>
                      <a:pt x="0" y="99"/>
                    </a:lnTo>
                    <a:lnTo>
                      <a:pt x="2436" y="738"/>
                    </a:lnTo>
                    <a:cubicBezTo>
                      <a:pt x="2499" y="501"/>
                      <a:pt x="2773" y="727"/>
                      <a:pt x="2373" y="603"/>
                    </a:cubicBezTo>
                    <a:lnTo>
                      <a:pt x="33" y="0"/>
                    </a:lnTo>
                    <a:close/>
                  </a:path>
                </a:pathLst>
              </a:custGeom>
              <a:gradFill rotWithShape="1">
                <a:gsLst>
                  <a:gs pos="0">
                    <a:srgbClr val="0000CC"/>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71" name="Freeform 180"/>
              <p:cNvSpPr>
                <a:spLocks/>
              </p:cNvSpPr>
              <p:nvPr/>
            </p:nvSpPr>
            <p:spPr bwMode="auto">
              <a:xfrm>
                <a:off x="4933" y="922"/>
                <a:ext cx="101" cy="266"/>
              </a:xfrm>
              <a:custGeom>
                <a:avLst/>
                <a:gdLst>
                  <a:gd name="T0" fmla="*/ 0 w 637"/>
                  <a:gd name="T1" fmla="*/ 0 h 1659"/>
                  <a:gd name="T2" fmla="*/ 0 w 637"/>
                  <a:gd name="T3" fmla="*/ 0 h 1659"/>
                  <a:gd name="T4" fmla="*/ 0 w 637"/>
                  <a:gd name="T5" fmla="*/ 0 h 1659"/>
                  <a:gd name="T6" fmla="*/ 0 w 637"/>
                  <a:gd name="T7" fmla="*/ 0 h 1659"/>
                  <a:gd name="T8" fmla="*/ 0 w 637"/>
                  <a:gd name="T9" fmla="*/ 0 h 1659"/>
                  <a:gd name="T10" fmla="*/ 0 60000 65536"/>
                  <a:gd name="T11" fmla="*/ 0 60000 65536"/>
                  <a:gd name="T12" fmla="*/ 0 60000 65536"/>
                  <a:gd name="T13" fmla="*/ 0 60000 65536"/>
                  <a:gd name="T14" fmla="*/ 0 60000 65536"/>
                  <a:gd name="T15" fmla="*/ 0 w 637"/>
                  <a:gd name="T16" fmla="*/ 0 h 1659"/>
                  <a:gd name="T17" fmla="*/ 637 w 637"/>
                  <a:gd name="T18" fmla="*/ 1659 h 1659"/>
                </a:gdLst>
                <a:ahLst/>
                <a:cxnLst>
                  <a:cxn ang="T10">
                    <a:pos x="T0" y="T1"/>
                  </a:cxn>
                  <a:cxn ang="T11">
                    <a:pos x="T2" y="T3"/>
                  </a:cxn>
                  <a:cxn ang="T12">
                    <a:pos x="T4" y="T5"/>
                  </a:cxn>
                  <a:cxn ang="T13">
                    <a:pos x="T6" y="T7"/>
                  </a:cxn>
                  <a:cxn ang="T14">
                    <a:pos x="T8" y="T9"/>
                  </a:cxn>
                </a:cxnLst>
                <a:rect l="T15" t="T16" r="T17" b="T18"/>
                <a:pathLst>
                  <a:path w="637" h="1659">
                    <a:moveTo>
                      <a:pt x="615" y="0"/>
                    </a:moveTo>
                    <a:lnTo>
                      <a:pt x="637" y="0"/>
                    </a:lnTo>
                    <a:lnTo>
                      <a:pt x="68" y="1659"/>
                    </a:lnTo>
                    <a:lnTo>
                      <a:pt x="0" y="1647"/>
                    </a:lnTo>
                    <a:lnTo>
                      <a:pt x="615" y="0"/>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72" name="Freeform 181"/>
              <p:cNvSpPr>
                <a:spLocks/>
              </p:cNvSpPr>
              <p:nvPr/>
            </p:nvSpPr>
            <p:spPr bwMode="auto">
              <a:xfrm>
                <a:off x="4590" y="1109"/>
                <a:ext cx="351" cy="88"/>
              </a:xfrm>
              <a:custGeom>
                <a:avLst/>
                <a:gdLst>
                  <a:gd name="T0" fmla="*/ 0 w 2216"/>
                  <a:gd name="T1" fmla="*/ 0 h 550"/>
                  <a:gd name="T2" fmla="*/ 0 w 2216"/>
                  <a:gd name="T3" fmla="*/ 0 h 550"/>
                  <a:gd name="T4" fmla="*/ 0 w 2216"/>
                  <a:gd name="T5" fmla="*/ 0 h 550"/>
                  <a:gd name="T6" fmla="*/ 0 w 2216"/>
                  <a:gd name="T7" fmla="*/ 0 h 550"/>
                  <a:gd name="T8" fmla="*/ 0 w 2216"/>
                  <a:gd name="T9" fmla="*/ 0 h 550"/>
                  <a:gd name="T10" fmla="*/ 0 60000 65536"/>
                  <a:gd name="T11" fmla="*/ 0 60000 65536"/>
                  <a:gd name="T12" fmla="*/ 0 60000 65536"/>
                  <a:gd name="T13" fmla="*/ 0 60000 65536"/>
                  <a:gd name="T14" fmla="*/ 0 60000 65536"/>
                  <a:gd name="T15" fmla="*/ 0 w 2216"/>
                  <a:gd name="T16" fmla="*/ 0 h 550"/>
                  <a:gd name="T17" fmla="*/ 2216 w 2216"/>
                  <a:gd name="T18" fmla="*/ 550 h 550"/>
                </a:gdLst>
                <a:ahLst/>
                <a:cxnLst>
                  <a:cxn ang="T10">
                    <a:pos x="T0" y="T1"/>
                  </a:cxn>
                  <a:cxn ang="T11">
                    <a:pos x="T2" y="T3"/>
                  </a:cxn>
                  <a:cxn ang="T12">
                    <a:pos x="T4" y="T5"/>
                  </a:cxn>
                  <a:cxn ang="T13">
                    <a:pos x="T6" y="T7"/>
                  </a:cxn>
                  <a:cxn ang="T14">
                    <a:pos x="T8" y="T9"/>
                  </a:cxn>
                </a:cxnLst>
                <a:rect l="T15" t="T16" r="T17" b="T18"/>
                <a:pathLst>
                  <a:path w="2216" h="550">
                    <a:moveTo>
                      <a:pt x="0" y="0"/>
                    </a:moveTo>
                    <a:lnTo>
                      <a:pt x="9" y="57"/>
                    </a:lnTo>
                    <a:lnTo>
                      <a:pt x="2164" y="550"/>
                    </a:lnTo>
                    <a:lnTo>
                      <a:pt x="2216" y="496"/>
                    </a:lnTo>
                    <a:lnTo>
                      <a:pt x="0" y="0"/>
                    </a:lnTo>
                    <a:close/>
                  </a:path>
                </a:pathLst>
              </a:custGeom>
              <a:gradFill rotWithShape="1">
                <a:gsLst>
                  <a:gs pos="0">
                    <a:srgbClr val="00009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0173" name="Group 182"/>
              <p:cNvGrpSpPr>
                <a:grpSpLocks/>
              </p:cNvGrpSpPr>
              <p:nvPr/>
            </p:nvGrpSpPr>
            <p:grpSpPr bwMode="auto">
              <a:xfrm>
                <a:off x="4584" y="1203"/>
                <a:ext cx="119" cy="53"/>
                <a:chOff x="1740" y="2642"/>
                <a:chExt cx="752" cy="327"/>
              </a:xfrm>
            </p:grpSpPr>
            <p:sp>
              <p:nvSpPr>
                <p:cNvPr id="90180" name="Freeform 183"/>
                <p:cNvSpPr>
                  <a:spLocks/>
                </p:cNvSpPr>
                <p:nvPr/>
              </p:nvSpPr>
              <p:spPr bwMode="auto">
                <a:xfrm>
                  <a:off x="1740" y="2642"/>
                  <a:ext cx="752" cy="327"/>
                </a:xfrm>
                <a:custGeom>
                  <a:avLst/>
                  <a:gdLst>
                    <a:gd name="T0" fmla="*/ 293 w 752"/>
                    <a:gd name="T1" fmla="*/ 0 h 327"/>
                    <a:gd name="T2" fmla="*/ 752 w 752"/>
                    <a:gd name="T3" fmla="*/ 124 h 327"/>
                    <a:gd name="T4" fmla="*/ 470 w 752"/>
                    <a:gd name="T5" fmla="*/ 327 h 327"/>
                    <a:gd name="T6" fmla="*/ 0 w 752"/>
                    <a:gd name="T7" fmla="*/ 183 h 327"/>
                    <a:gd name="T8" fmla="*/ 293 w 752"/>
                    <a:gd name="T9" fmla="*/ 0 h 327"/>
                    <a:gd name="T10" fmla="*/ 0 60000 65536"/>
                    <a:gd name="T11" fmla="*/ 0 60000 65536"/>
                    <a:gd name="T12" fmla="*/ 0 60000 65536"/>
                    <a:gd name="T13" fmla="*/ 0 60000 65536"/>
                    <a:gd name="T14" fmla="*/ 0 60000 65536"/>
                    <a:gd name="T15" fmla="*/ 0 w 752"/>
                    <a:gd name="T16" fmla="*/ 0 h 327"/>
                    <a:gd name="T17" fmla="*/ 752 w 752"/>
                    <a:gd name="T18" fmla="*/ 327 h 327"/>
                  </a:gdLst>
                  <a:ahLst/>
                  <a:cxnLst>
                    <a:cxn ang="T10">
                      <a:pos x="T0" y="T1"/>
                    </a:cxn>
                    <a:cxn ang="T11">
                      <a:pos x="T2" y="T3"/>
                    </a:cxn>
                    <a:cxn ang="T12">
                      <a:pos x="T4" y="T5"/>
                    </a:cxn>
                    <a:cxn ang="T13">
                      <a:pos x="T6" y="T7"/>
                    </a:cxn>
                    <a:cxn ang="T14">
                      <a:pos x="T8" y="T9"/>
                    </a:cxn>
                  </a:cxnLst>
                  <a:rect l="T15" t="T16" r="T17" b="T18"/>
                  <a:pathLst>
                    <a:path w="752" h="327">
                      <a:moveTo>
                        <a:pt x="293" y="0"/>
                      </a:moveTo>
                      <a:lnTo>
                        <a:pt x="752" y="124"/>
                      </a:lnTo>
                      <a:lnTo>
                        <a:pt x="470" y="327"/>
                      </a:lnTo>
                      <a:lnTo>
                        <a:pt x="0" y="183"/>
                      </a:lnTo>
                      <a:lnTo>
                        <a:pt x="293"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81" name="Freeform 184"/>
                <p:cNvSpPr>
                  <a:spLocks/>
                </p:cNvSpPr>
                <p:nvPr/>
              </p:nvSpPr>
              <p:spPr bwMode="auto">
                <a:xfrm>
                  <a:off x="1754" y="2649"/>
                  <a:ext cx="726" cy="311"/>
                </a:xfrm>
                <a:custGeom>
                  <a:avLst/>
                  <a:gdLst>
                    <a:gd name="T0" fmla="*/ 282 w 726"/>
                    <a:gd name="T1" fmla="*/ 0 h 311"/>
                    <a:gd name="T2" fmla="*/ 726 w 726"/>
                    <a:gd name="T3" fmla="*/ 119 h 311"/>
                    <a:gd name="T4" fmla="*/ 457 w 726"/>
                    <a:gd name="T5" fmla="*/ 311 h 311"/>
                    <a:gd name="T6" fmla="*/ 0 w 726"/>
                    <a:gd name="T7" fmla="*/ 173 h 311"/>
                    <a:gd name="T8" fmla="*/ 282 w 726"/>
                    <a:gd name="T9" fmla="*/ 0 h 311"/>
                    <a:gd name="T10" fmla="*/ 0 60000 65536"/>
                    <a:gd name="T11" fmla="*/ 0 60000 65536"/>
                    <a:gd name="T12" fmla="*/ 0 60000 65536"/>
                    <a:gd name="T13" fmla="*/ 0 60000 65536"/>
                    <a:gd name="T14" fmla="*/ 0 60000 65536"/>
                    <a:gd name="T15" fmla="*/ 0 w 726"/>
                    <a:gd name="T16" fmla="*/ 0 h 311"/>
                    <a:gd name="T17" fmla="*/ 726 w 726"/>
                    <a:gd name="T18" fmla="*/ 311 h 311"/>
                  </a:gdLst>
                  <a:ahLst/>
                  <a:cxnLst>
                    <a:cxn ang="T10">
                      <a:pos x="T0" y="T1"/>
                    </a:cxn>
                    <a:cxn ang="T11">
                      <a:pos x="T2" y="T3"/>
                    </a:cxn>
                    <a:cxn ang="T12">
                      <a:pos x="T4" y="T5"/>
                    </a:cxn>
                    <a:cxn ang="T13">
                      <a:pos x="T6" y="T7"/>
                    </a:cxn>
                    <a:cxn ang="T14">
                      <a:pos x="T8" y="T9"/>
                    </a:cxn>
                  </a:cxnLst>
                  <a:rect l="T15" t="T16" r="T17" b="T18"/>
                  <a:pathLst>
                    <a:path w="726" h="311">
                      <a:moveTo>
                        <a:pt x="282" y="0"/>
                      </a:moveTo>
                      <a:lnTo>
                        <a:pt x="726" y="119"/>
                      </a:lnTo>
                      <a:lnTo>
                        <a:pt x="457" y="311"/>
                      </a:lnTo>
                      <a:lnTo>
                        <a:pt x="0" y="173"/>
                      </a:lnTo>
                      <a:lnTo>
                        <a:pt x="282" y="0"/>
                      </a:lnTo>
                      <a:close/>
                    </a:path>
                  </a:pathLst>
                </a:custGeom>
                <a:gradFill rotWithShape="1">
                  <a:gsLst>
                    <a:gs pos="0">
                      <a:srgbClr val="4D4D4D"/>
                    </a:gs>
                    <a:gs pos="100000">
                      <a:srgbClr val="DDDDDD"/>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82" name="Freeform 185"/>
                <p:cNvSpPr>
                  <a:spLocks/>
                </p:cNvSpPr>
                <p:nvPr/>
              </p:nvSpPr>
              <p:spPr bwMode="auto">
                <a:xfrm>
                  <a:off x="1808" y="2770"/>
                  <a:ext cx="258" cy="100"/>
                </a:xfrm>
                <a:custGeom>
                  <a:avLst/>
                  <a:gdLst>
                    <a:gd name="T0" fmla="*/ 0 w 258"/>
                    <a:gd name="T1" fmla="*/ 44 h 100"/>
                    <a:gd name="T2" fmla="*/ 75 w 258"/>
                    <a:gd name="T3" fmla="*/ 0 h 100"/>
                    <a:gd name="T4" fmla="*/ 258 w 258"/>
                    <a:gd name="T5" fmla="*/ 50 h 100"/>
                    <a:gd name="T6" fmla="*/ 183 w 258"/>
                    <a:gd name="T7" fmla="*/ 100 h 100"/>
                    <a:gd name="T8" fmla="*/ 0 w 258"/>
                    <a:gd name="T9" fmla="*/ 44 h 100"/>
                    <a:gd name="T10" fmla="*/ 0 60000 65536"/>
                    <a:gd name="T11" fmla="*/ 0 60000 65536"/>
                    <a:gd name="T12" fmla="*/ 0 60000 65536"/>
                    <a:gd name="T13" fmla="*/ 0 60000 65536"/>
                    <a:gd name="T14" fmla="*/ 0 60000 65536"/>
                    <a:gd name="T15" fmla="*/ 0 w 258"/>
                    <a:gd name="T16" fmla="*/ 0 h 100"/>
                    <a:gd name="T17" fmla="*/ 258 w 258"/>
                    <a:gd name="T18" fmla="*/ 100 h 100"/>
                  </a:gdLst>
                  <a:ahLst/>
                  <a:cxnLst>
                    <a:cxn ang="T10">
                      <a:pos x="T0" y="T1"/>
                    </a:cxn>
                    <a:cxn ang="T11">
                      <a:pos x="T2" y="T3"/>
                    </a:cxn>
                    <a:cxn ang="T12">
                      <a:pos x="T4" y="T5"/>
                    </a:cxn>
                    <a:cxn ang="T13">
                      <a:pos x="T6" y="T7"/>
                    </a:cxn>
                    <a:cxn ang="T14">
                      <a:pos x="T8" y="T9"/>
                    </a:cxn>
                  </a:cxnLst>
                  <a:rect l="T15" t="T16" r="T17" b="T18"/>
                  <a:pathLst>
                    <a:path w="258" h="100">
                      <a:moveTo>
                        <a:pt x="0" y="44"/>
                      </a:moveTo>
                      <a:lnTo>
                        <a:pt x="75" y="0"/>
                      </a:lnTo>
                      <a:lnTo>
                        <a:pt x="258" y="50"/>
                      </a:lnTo>
                      <a:lnTo>
                        <a:pt x="183" y="100"/>
                      </a:lnTo>
                      <a:lnTo>
                        <a:pt x="0" y="4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83" name="Freeform 186"/>
                <p:cNvSpPr>
                  <a:spLocks/>
                </p:cNvSpPr>
                <p:nvPr/>
              </p:nvSpPr>
              <p:spPr bwMode="auto">
                <a:xfrm>
                  <a:off x="1799" y="2816"/>
                  <a:ext cx="194" cy="63"/>
                </a:xfrm>
                <a:custGeom>
                  <a:avLst/>
                  <a:gdLst>
                    <a:gd name="T0" fmla="*/ 12 w 194"/>
                    <a:gd name="T1" fmla="*/ 0 h 63"/>
                    <a:gd name="T2" fmla="*/ 194 w 194"/>
                    <a:gd name="T3" fmla="*/ 53 h 63"/>
                    <a:gd name="T4" fmla="*/ 180 w 194"/>
                    <a:gd name="T5" fmla="*/ 63 h 63"/>
                    <a:gd name="T6" fmla="*/ 0 w 194"/>
                    <a:gd name="T7" fmla="*/ 9 h 63"/>
                    <a:gd name="T8" fmla="*/ 12 w 194"/>
                    <a:gd name="T9" fmla="*/ 0 h 63"/>
                    <a:gd name="T10" fmla="*/ 0 60000 65536"/>
                    <a:gd name="T11" fmla="*/ 0 60000 65536"/>
                    <a:gd name="T12" fmla="*/ 0 60000 65536"/>
                    <a:gd name="T13" fmla="*/ 0 60000 65536"/>
                    <a:gd name="T14" fmla="*/ 0 60000 65536"/>
                    <a:gd name="T15" fmla="*/ 0 w 194"/>
                    <a:gd name="T16" fmla="*/ 0 h 63"/>
                    <a:gd name="T17" fmla="*/ 194 w 194"/>
                    <a:gd name="T18" fmla="*/ 63 h 63"/>
                  </a:gdLst>
                  <a:ahLst/>
                  <a:cxnLst>
                    <a:cxn ang="T10">
                      <a:pos x="T0" y="T1"/>
                    </a:cxn>
                    <a:cxn ang="T11">
                      <a:pos x="T2" y="T3"/>
                    </a:cxn>
                    <a:cxn ang="T12">
                      <a:pos x="T4" y="T5"/>
                    </a:cxn>
                    <a:cxn ang="T13">
                      <a:pos x="T6" y="T7"/>
                    </a:cxn>
                    <a:cxn ang="T14">
                      <a:pos x="T8" y="T9"/>
                    </a:cxn>
                  </a:cxnLst>
                  <a:rect l="T15" t="T16" r="T17" b="T18"/>
                  <a:pathLst>
                    <a:path w="194" h="63">
                      <a:moveTo>
                        <a:pt x="12" y="0"/>
                      </a:moveTo>
                      <a:lnTo>
                        <a:pt x="194" y="53"/>
                      </a:lnTo>
                      <a:lnTo>
                        <a:pt x="180" y="63"/>
                      </a:lnTo>
                      <a:lnTo>
                        <a:pt x="0" y="9"/>
                      </a:lnTo>
                      <a:lnTo>
                        <a:pt x="12"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84" name="Freeform 187"/>
                <p:cNvSpPr>
                  <a:spLocks/>
                </p:cNvSpPr>
                <p:nvPr/>
              </p:nvSpPr>
              <p:spPr bwMode="auto">
                <a:xfrm>
                  <a:off x="2020" y="2834"/>
                  <a:ext cx="258" cy="102"/>
                </a:xfrm>
                <a:custGeom>
                  <a:avLst/>
                  <a:gdLst>
                    <a:gd name="T0" fmla="*/ 0 w 258"/>
                    <a:gd name="T1" fmla="*/ 46 h 102"/>
                    <a:gd name="T2" fmla="*/ 71 w 258"/>
                    <a:gd name="T3" fmla="*/ 0 h 102"/>
                    <a:gd name="T4" fmla="*/ 258 w 258"/>
                    <a:gd name="T5" fmla="*/ 52 h 102"/>
                    <a:gd name="T6" fmla="*/ 183 w 258"/>
                    <a:gd name="T7" fmla="*/ 102 h 102"/>
                    <a:gd name="T8" fmla="*/ 0 w 258"/>
                    <a:gd name="T9" fmla="*/ 46 h 102"/>
                    <a:gd name="T10" fmla="*/ 0 60000 65536"/>
                    <a:gd name="T11" fmla="*/ 0 60000 65536"/>
                    <a:gd name="T12" fmla="*/ 0 60000 65536"/>
                    <a:gd name="T13" fmla="*/ 0 60000 65536"/>
                    <a:gd name="T14" fmla="*/ 0 60000 65536"/>
                    <a:gd name="T15" fmla="*/ 0 w 258"/>
                    <a:gd name="T16" fmla="*/ 0 h 102"/>
                    <a:gd name="T17" fmla="*/ 258 w 258"/>
                    <a:gd name="T18" fmla="*/ 102 h 102"/>
                  </a:gdLst>
                  <a:ahLst/>
                  <a:cxnLst>
                    <a:cxn ang="T10">
                      <a:pos x="T0" y="T1"/>
                    </a:cxn>
                    <a:cxn ang="T11">
                      <a:pos x="T2" y="T3"/>
                    </a:cxn>
                    <a:cxn ang="T12">
                      <a:pos x="T4" y="T5"/>
                    </a:cxn>
                    <a:cxn ang="T13">
                      <a:pos x="T6" y="T7"/>
                    </a:cxn>
                    <a:cxn ang="T14">
                      <a:pos x="T8" y="T9"/>
                    </a:cxn>
                  </a:cxnLst>
                  <a:rect l="T15" t="T16" r="T17" b="T18"/>
                  <a:pathLst>
                    <a:path w="258" h="102">
                      <a:moveTo>
                        <a:pt x="0" y="46"/>
                      </a:moveTo>
                      <a:lnTo>
                        <a:pt x="71" y="0"/>
                      </a:lnTo>
                      <a:lnTo>
                        <a:pt x="258" y="52"/>
                      </a:lnTo>
                      <a:lnTo>
                        <a:pt x="183" y="102"/>
                      </a:lnTo>
                      <a:lnTo>
                        <a:pt x="0" y="4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85" name="Freeform 188"/>
                <p:cNvSpPr>
                  <a:spLocks/>
                </p:cNvSpPr>
                <p:nvPr/>
              </p:nvSpPr>
              <p:spPr bwMode="auto">
                <a:xfrm>
                  <a:off x="2011" y="2882"/>
                  <a:ext cx="194" cy="63"/>
                </a:xfrm>
                <a:custGeom>
                  <a:avLst/>
                  <a:gdLst>
                    <a:gd name="T0" fmla="*/ 12 w 194"/>
                    <a:gd name="T1" fmla="*/ 0 h 63"/>
                    <a:gd name="T2" fmla="*/ 194 w 194"/>
                    <a:gd name="T3" fmla="*/ 53 h 63"/>
                    <a:gd name="T4" fmla="*/ 180 w 194"/>
                    <a:gd name="T5" fmla="*/ 63 h 63"/>
                    <a:gd name="T6" fmla="*/ 0 w 194"/>
                    <a:gd name="T7" fmla="*/ 9 h 63"/>
                    <a:gd name="T8" fmla="*/ 12 w 194"/>
                    <a:gd name="T9" fmla="*/ 0 h 63"/>
                    <a:gd name="T10" fmla="*/ 0 60000 65536"/>
                    <a:gd name="T11" fmla="*/ 0 60000 65536"/>
                    <a:gd name="T12" fmla="*/ 0 60000 65536"/>
                    <a:gd name="T13" fmla="*/ 0 60000 65536"/>
                    <a:gd name="T14" fmla="*/ 0 60000 65536"/>
                    <a:gd name="T15" fmla="*/ 0 w 194"/>
                    <a:gd name="T16" fmla="*/ 0 h 63"/>
                    <a:gd name="T17" fmla="*/ 194 w 194"/>
                    <a:gd name="T18" fmla="*/ 63 h 63"/>
                  </a:gdLst>
                  <a:ahLst/>
                  <a:cxnLst>
                    <a:cxn ang="T10">
                      <a:pos x="T0" y="T1"/>
                    </a:cxn>
                    <a:cxn ang="T11">
                      <a:pos x="T2" y="T3"/>
                    </a:cxn>
                    <a:cxn ang="T12">
                      <a:pos x="T4" y="T5"/>
                    </a:cxn>
                    <a:cxn ang="T13">
                      <a:pos x="T6" y="T7"/>
                    </a:cxn>
                    <a:cxn ang="T14">
                      <a:pos x="T8" y="T9"/>
                    </a:cxn>
                  </a:cxnLst>
                  <a:rect l="T15" t="T16" r="T17" b="T18"/>
                  <a:pathLst>
                    <a:path w="194" h="63">
                      <a:moveTo>
                        <a:pt x="12" y="0"/>
                      </a:moveTo>
                      <a:lnTo>
                        <a:pt x="194" y="53"/>
                      </a:lnTo>
                      <a:lnTo>
                        <a:pt x="180" y="63"/>
                      </a:lnTo>
                      <a:lnTo>
                        <a:pt x="0" y="9"/>
                      </a:lnTo>
                      <a:lnTo>
                        <a:pt x="12"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0174" name="Freeform 189"/>
              <p:cNvSpPr>
                <a:spLocks/>
              </p:cNvSpPr>
              <p:nvPr/>
            </p:nvSpPr>
            <p:spPr bwMode="auto">
              <a:xfrm>
                <a:off x="4788" y="1211"/>
                <a:ext cx="144" cy="116"/>
              </a:xfrm>
              <a:custGeom>
                <a:avLst/>
                <a:gdLst>
                  <a:gd name="T0" fmla="*/ 0 w 990"/>
                  <a:gd name="T1" fmla="*/ 0 h 792"/>
                  <a:gd name="T2" fmla="*/ 0 w 990"/>
                  <a:gd name="T3" fmla="*/ 0 h 792"/>
                  <a:gd name="T4" fmla="*/ 0 w 990"/>
                  <a:gd name="T5" fmla="*/ 0 h 792"/>
                  <a:gd name="T6" fmla="*/ 0 w 990"/>
                  <a:gd name="T7" fmla="*/ 0 h 792"/>
                  <a:gd name="T8" fmla="*/ 0 w 990"/>
                  <a:gd name="T9" fmla="*/ 0 h 792"/>
                  <a:gd name="T10" fmla="*/ 0 60000 65536"/>
                  <a:gd name="T11" fmla="*/ 0 60000 65536"/>
                  <a:gd name="T12" fmla="*/ 0 60000 65536"/>
                  <a:gd name="T13" fmla="*/ 0 60000 65536"/>
                  <a:gd name="T14" fmla="*/ 0 60000 65536"/>
                  <a:gd name="T15" fmla="*/ 0 w 990"/>
                  <a:gd name="T16" fmla="*/ 0 h 792"/>
                  <a:gd name="T17" fmla="*/ 990 w 990"/>
                  <a:gd name="T18" fmla="*/ 792 h 792"/>
                </a:gdLst>
                <a:ahLst/>
                <a:cxnLst>
                  <a:cxn ang="T10">
                    <a:pos x="T0" y="T1"/>
                  </a:cxn>
                  <a:cxn ang="T11">
                    <a:pos x="T2" y="T3"/>
                  </a:cxn>
                  <a:cxn ang="T12">
                    <a:pos x="T4" y="T5"/>
                  </a:cxn>
                  <a:cxn ang="T13">
                    <a:pos x="T6" y="T7"/>
                  </a:cxn>
                  <a:cxn ang="T14">
                    <a:pos x="T8" y="T9"/>
                  </a:cxn>
                </a:cxnLst>
                <a:rect l="T15" t="T16" r="T17" b="T18"/>
                <a:pathLst>
                  <a:path w="990" h="792">
                    <a:moveTo>
                      <a:pt x="3" y="738"/>
                    </a:moveTo>
                    <a:lnTo>
                      <a:pt x="990" y="0"/>
                    </a:lnTo>
                    <a:lnTo>
                      <a:pt x="987" y="60"/>
                    </a:lnTo>
                    <a:lnTo>
                      <a:pt x="0" y="792"/>
                    </a:lnTo>
                    <a:lnTo>
                      <a:pt x="3" y="738"/>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75" name="Freeform 190"/>
              <p:cNvSpPr>
                <a:spLocks/>
              </p:cNvSpPr>
              <p:nvPr/>
            </p:nvSpPr>
            <p:spPr bwMode="auto">
              <a:xfrm>
                <a:off x="4420" y="1220"/>
                <a:ext cx="369" cy="106"/>
              </a:xfrm>
              <a:custGeom>
                <a:avLst/>
                <a:gdLst>
                  <a:gd name="T0" fmla="*/ 0 w 2532"/>
                  <a:gd name="T1" fmla="*/ 0 h 723"/>
                  <a:gd name="T2" fmla="*/ 0 w 2532"/>
                  <a:gd name="T3" fmla="*/ 0 h 723"/>
                  <a:gd name="T4" fmla="*/ 0 w 2532"/>
                  <a:gd name="T5" fmla="*/ 0 h 723"/>
                  <a:gd name="T6" fmla="*/ 0 w 2532"/>
                  <a:gd name="T7" fmla="*/ 0 h 723"/>
                  <a:gd name="T8" fmla="*/ 0 w 2532"/>
                  <a:gd name="T9" fmla="*/ 0 h 723"/>
                  <a:gd name="T10" fmla="*/ 0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76" name="Freeform 191"/>
              <p:cNvSpPr>
                <a:spLocks/>
              </p:cNvSpPr>
              <p:nvPr/>
            </p:nvSpPr>
            <p:spPr bwMode="auto">
              <a:xfrm>
                <a:off x="4420" y="1201"/>
                <a:ext cx="4" cy="21"/>
              </a:xfrm>
              <a:custGeom>
                <a:avLst/>
                <a:gdLst>
                  <a:gd name="T0" fmla="*/ 0 w 26"/>
                  <a:gd name="T1" fmla="*/ 0 h 147"/>
                  <a:gd name="T2" fmla="*/ 0 w 26"/>
                  <a:gd name="T3" fmla="*/ 0 h 147"/>
                  <a:gd name="T4" fmla="*/ 0 w 26"/>
                  <a:gd name="T5" fmla="*/ 0 h 147"/>
                  <a:gd name="T6" fmla="*/ 0 w 26"/>
                  <a:gd name="T7" fmla="*/ 0 h 147"/>
                  <a:gd name="T8" fmla="*/ 0 w 26"/>
                  <a:gd name="T9" fmla="*/ 0 h 147"/>
                  <a:gd name="T10" fmla="*/ 0 60000 65536"/>
                  <a:gd name="T11" fmla="*/ 0 60000 65536"/>
                  <a:gd name="T12" fmla="*/ 0 60000 65536"/>
                  <a:gd name="T13" fmla="*/ 0 60000 65536"/>
                  <a:gd name="T14" fmla="*/ 0 60000 65536"/>
                  <a:gd name="T15" fmla="*/ 0 w 26"/>
                  <a:gd name="T16" fmla="*/ 0 h 147"/>
                  <a:gd name="T17" fmla="*/ 26 w 26"/>
                  <a:gd name="T18" fmla="*/ 147 h 147"/>
                </a:gdLst>
                <a:ahLst/>
                <a:cxnLst>
                  <a:cxn ang="T10">
                    <a:pos x="T0" y="T1"/>
                  </a:cxn>
                  <a:cxn ang="T11">
                    <a:pos x="T2" y="T3"/>
                  </a:cxn>
                  <a:cxn ang="T12">
                    <a:pos x="T4" y="T5"/>
                  </a:cxn>
                  <a:cxn ang="T13">
                    <a:pos x="T6" y="T7"/>
                  </a:cxn>
                  <a:cxn ang="T14">
                    <a:pos x="T8" y="T9"/>
                  </a:cxn>
                </a:cxnLst>
                <a:rect l="T15" t="T16" r="T17" b="T18"/>
                <a:pathLst>
                  <a:path w="26" h="147">
                    <a:moveTo>
                      <a:pt x="26" y="10"/>
                    </a:moveTo>
                    <a:lnTo>
                      <a:pt x="23" y="147"/>
                    </a:lnTo>
                    <a:lnTo>
                      <a:pt x="0" y="144"/>
                    </a:lnTo>
                    <a:lnTo>
                      <a:pt x="3" y="0"/>
                    </a:lnTo>
                    <a:lnTo>
                      <a:pt x="26" y="1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77" name="Freeform 192"/>
              <p:cNvSpPr>
                <a:spLocks/>
              </p:cNvSpPr>
              <p:nvPr/>
            </p:nvSpPr>
            <p:spPr bwMode="auto">
              <a:xfrm>
                <a:off x="4421" y="1114"/>
                <a:ext cx="171" cy="88"/>
              </a:xfrm>
              <a:custGeom>
                <a:avLst/>
                <a:gdLst>
                  <a:gd name="T0" fmla="*/ 0 w 1176"/>
                  <a:gd name="T1" fmla="*/ 0 h 606"/>
                  <a:gd name="T2" fmla="*/ 0 w 1176"/>
                  <a:gd name="T3" fmla="*/ 0 h 606"/>
                  <a:gd name="T4" fmla="*/ 0 w 1176"/>
                  <a:gd name="T5" fmla="*/ 0 h 606"/>
                  <a:gd name="T6" fmla="*/ 0 w 1176"/>
                  <a:gd name="T7" fmla="*/ 0 h 606"/>
                  <a:gd name="T8" fmla="*/ 0 w 1176"/>
                  <a:gd name="T9" fmla="*/ 0 h 606"/>
                  <a:gd name="T10" fmla="*/ 0 60000 65536"/>
                  <a:gd name="T11" fmla="*/ 0 60000 65536"/>
                  <a:gd name="T12" fmla="*/ 0 60000 65536"/>
                  <a:gd name="T13" fmla="*/ 0 60000 65536"/>
                  <a:gd name="T14" fmla="*/ 0 60000 65536"/>
                  <a:gd name="T15" fmla="*/ 0 w 1176"/>
                  <a:gd name="T16" fmla="*/ 0 h 606"/>
                  <a:gd name="T17" fmla="*/ 1176 w 1176"/>
                  <a:gd name="T18" fmla="*/ 606 h 606"/>
                </a:gdLst>
                <a:ahLst/>
                <a:cxnLst>
                  <a:cxn ang="T10">
                    <a:pos x="T0" y="T1"/>
                  </a:cxn>
                  <a:cxn ang="T11">
                    <a:pos x="T2" y="T3"/>
                  </a:cxn>
                  <a:cxn ang="T12">
                    <a:pos x="T4" y="T5"/>
                  </a:cxn>
                  <a:cxn ang="T13">
                    <a:pos x="T6" y="T7"/>
                  </a:cxn>
                  <a:cxn ang="T14">
                    <a:pos x="T8" y="T9"/>
                  </a:cxn>
                </a:cxnLst>
                <a:rect l="T15" t="T16" r="T17" b="T18"/>
                <a:pathLst>
                  <a:path w="1176" h="606">
                    <a:moveTo>
                      <a:pt x="1170" y="0"/>
                    </a:moveTo>
                    <a:lnTo>
                      <a:pt x="0" y="597"/>
                    </a:lnTo>
                    <a:lnTo>
                      <a:pt x="30" y="606"/>
                    </a:lnTo>
                    <a:lnTo>
                      <a:pt x="1176" y="18"/>
                    </a:lnTo>
                    <a:lnTo>
                      <a:pt x="1170"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78" name="Freeform 193"/>
              <p:cNvSpPr>
                <a:spLocks/>
              </p:cNvSpPr>
              <p:nvPr/>
            </p:nvSpPr>
            <p:spPr bwMode="auto">
              <a:xfrm>
                <a:off x="4432" y="1205"/>
                <a:ext cx="350" cy="102"/>
              </a:xfrm>
              <a:custGeom>
                <a:avLst/>
                <a:gdLst>
                  <a:gd name="T0" fmla="*/ 0 w 2532"/>
                  <a:gd name="T1" fmla="*/ 0 h 723"/>
                  <a:gd name="T2" fmla="*/ 0 w 2532"/>
                  <a:gd name="T3" fmla="*/ 0 h 723"/>
                  <a:gd name="T4" fmla="*/ 0 w 2532"/>
                  <a:gd name="T5" fmla="*/ 0 h 723"/>
                  <a:gd name="T6" fmla="*/ 0 w 2532"/>
                  <a:gd name="T7" fmla="*/ 0 h 723"/>
                  <a:gd name="T8" fmla="*/ 0 w 2532"/>
                  <a:gd name="T9" fmla="*/ 0 h 723"/>
                  <a:gd name="T10" fmla="*/ 0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79" name="Freeform 194"/>
              <p:cNvSpPr>
                <a:spLocks/>
              </p:cNvSpPr>
              <p:nvPr/>
            </p:nvSpPr>
            <p:spPr bwMode="auto">
              <a:xfrm flipV="1">
                <a:off x="4782" y="1198"/>
                <a:ext cx="142" cy="105"/>
              </a:xfrm>
              <a:custGeom>
                <a:avLst/>
                <a:gdLst>
                  <a:gd name="T0" fmla="*/ 0 w 2532"/>
                  <a:gd name="T1" fmla="*/ 0 h 723"/>
                  <a:gd name="T2" fmla="*/ 0 w 2532"/>
                  <a:gd name="T3" fmla="*/ 0 h 723"/>
                  <a:gd name="T4" fmla="*/ 0 w 2532"/>
                  <a:gd name="T5" fmla="*/ 0 h 723"/>
                  <a:gd name="T6" fmla="*/ 0 w 2532"/>
                  <a:gd name="T7" fmla="*/ 0 h 723"/>
                  <a:gd name="T8" fmla="*/ 0 w 2532"/>
                  <a:gd name="T9" fmla="*/ 0 h 723"/>
                  <a:gd name="T10" fmla="*/ 0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0163" name="Line 230"/>
            <p:cNvSpPr>
              <a:spLocks noChangeShapeType="1"/>
            </p:cNvSpPr>
            <p:nvPr/>
          </p:nvSpPr>
          <p:spPr bwMode="auto">
            <a:xfrm flipH="1">
              <a:off x="3428" y="2002"/>
              <a:ext cx="27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0157" name="AutoShape 232"/>
          <p:cNvSpPr>
            <a:spLocks noChangeArrowheads="1"/>
          </p:cNvSpPr>
          <p:nvPr/>
        </p:nvSpPr>
        <p:spPr bwMode="auto">
          <a:xfrm>
            <a:off x="5754688" y="3698875"/>
            <a:ext cx="976312" cy="374650"/>
          </a:xfrm>
          <a:prstGeom prst="leftArrow">
            <a:avLst>
              <a:gd name="adj1" fmla="val 50000"/>
              <a:gd name="adj2" fmla="val 65148"/>
            </a:avLst>
          </a:prstGeom>
          <a:gradFill rotWithShape="1">
            <a:gsLst>
              <a:gs pos="0">
                <a:srgbClr val="CC00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158" name="Line 233"/>
          <p:cNvSpPr>
            <a:spLocks noChangeShapeType="1"/>
          </p:cNvSpPr>
          <p:nvPr/>
        </p:nvSpPr>
        <p:spPr bwMode="auto">
          <a:xfrm flipH="1">
            <a:off x="4268788" y="2954338"/>
            <a:ext cx="314325" cy="476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0159" name="Picture 235" descr="underline_bas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350" y="931863"/>
            <a:ext cx="6399213"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12651323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53C12F-4FDD-5147-A351-999F57CB00D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157</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DBCB3B6-B402-5D4F-AE45-B8AD6E9A69BC}"/>
              </a:ext>
            </a:extLst>
          </p:cNvPr>
          <p:cNvPicPr>
            <a:picLocks noChangeAspect="1"/>
          </p:cNvPicPr>
          <p:nvPr/>
        </p:nvPicPr>
        <p:blipFill>
          <a:blip r:embed="rId2"/>
          <a:stretch>
            <a:fillRect/>
          </a:stretch>
        </p:blipFill>
        <p:spPr>
          <a:xfrm>
            <a:off x="1939583" y="0"/>
            <a:ext cx="5264834" cy="6858000"/>
          </a:xfrm>
          <a:prstGeom prst="rect">
            <a:avLst/>
          </a:prstGeom>
        </p:spPr>
      </p:pic>
      <p:sp>
        <p:nvSpPr>
          <p:cNvPr id="4" name="TextBox 1">
            <a:extLst>
              <a:ext uri="{FF2B5EF4-FFF2-40B4-BE49-F238E27FC236}">
                <a16:creationId xmlns:a16="http://schemas.microsoft.com/office/drawing/2014/main" id="{48ABF549-DB37-7040-8200-BFB744843489}"/>
              </a:ext>
            </a:extLst>
          </p:cNvPr>
          <p:cNvSpPr txBox="1">
            <a:spLocks noChangeArrowheads="1"/>
          </p:cNvSpPr>
          <p:nvPr/>
        </p:nvSpPr>
        <p:spPr bwMode="auto">
          <a:xfrm>
            <a:off x="3207940" y="693843"/>
            <a:ext cx="2528167" cy="58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is there a DHCP server out there?</a:t>
            </a:r>
          </a:p>
        </p:txBody>
      </p:sp>
      <p:sp>
        <p:nvSpPr>
          <p:cNvPr id="5" name="TextBox 88">
            <a:extLst>
              <a:ext uri="{FF2B5EF4-FFF2-40B4-BE49-F238E27FC236}">
                <a16:creationId xmlns:a16="http://schemas.microsoft.com/office/drawing/2014/main" id="{1CE013A0-B6DC-9143-A803-371B57DF96F5}"/>
              </a:ext>
            </a:extLst>
          </p:cNvPr>
          <p:cNvSpPr txBox="1">
            <a:spLocks noChangeArrowheads="1"/>
          </p:cNvSpPr>
          <p:nvPr/>
        </p:nvSpPr>
        <p:spPr bwMode="auto">
          <a:xfrm>
            <a:off x="6386441" y="1971581"/>
            <a:ext cx="2528888" cy="830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I’m a DHCP server! Here’s an IP address you can use </a:t>
            </a:r>
          </a:p>
        </p:txBody>
      </p:sp>
      <p:sp>
        <p:nvSpPr>
          <p:cNvPr id="6" name="TextBox 90">
            <a:extLst>
              <a:ext uri="{FF2B5EF4-FFF2-40B4-BE49-F238E27FC236}">
                <a16:creationId xmlns:a16="http://schemas.microsoft.com/office/drawing/2014/main" id="{9651D338-7BD4-8F48-800A-31101A24CAC6}"/>
              </a:ext>
            </a:extLst>
          </p:cNvPr>
          <p:cNvSpPr txBox="1">
            <a:spLocks noChangeArrowheads="1"/>
          </p:cNvSpPr>
          <p:nvPr/>
        </p:nvSpPr>
        <p:spPr bwMode="auto">
          <a:xfrm>
            <a:off x="289774" y="3628894"/>
            <a:ext cx="2527300" cy="584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OK.  I’ll take that IP address!</a:t>
            </a:r>
          </a:p>
        </p:txBody>
      </p:sp>
      <p:sp>
        <p:nvSpPr>
          <p:cNvPr id="7" name="TextBox 92">
            <a:extLst>
              <a:ext uri="{FF2B5EF4-FFF2-40B4-BE49-F238E27FC236}">
                <a16:creationId xmlns:a16="http://schemas.microsoft.com/office/drawing/2014/main" id="{B75CF741-44A0-B649-84DA-EC4771261E5C}"/>
              </a:ext>
            </a:extLst>
          </p:cNvPr>
          <p:cNvSpPr txBox="1">
            <a:spLocks noChangeArrowheads="1"/>
          </p:cNvSpPr>
          <p:nvPr/>
        </p:nvSpPr>
        <p:spPr bwMode="auto">
          <a:xfrm>
            <a:off x="6394193" y="5036224"/>
            <a:ext cx="2528887" cy="58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OK.  You’ve got that IP address!</a:t>
            </a:r>
          </a:p>
        </p:txBody>
      </p:sp>
    </p:spTree>
    <p:extLst>
      <p:ext uri="{BB962C8B-B14F-4D97-AF65-F5344CB8AC3E}">
        <p14:creationId xmlns:p14="http://schemas.microsoft.com/office/powerpoint/2010/main" val="111183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132" name="Rectangle 2"/>
          <p:cNvSpPr>
            <a:spLocks noGrp="1" noChangeArrowheads="1"/>
          </p:cNvSpPr>
          <p:nvPr>
            <p:ph type="title"/>
          </p:nvPr>
        </p:nvSpPr>
        <p:spPr/>
        <p:txBody>
          <a:bodyPr/>
          <a:lstStyle/>
          <a:p>
            <a:pPr>
              <a:defRPr/>
            </a:pPr>
            <a:r>
              <a:rPr lang="en-US">
                <a:cs typeface="+mj-cs"/>
              </a:rPr>
              <a:t>DHCP: more than IP addresses</a:t>
            </a:r>
          </a:p>
        </p:txBody>
      </p:sp>
      <p:sp>
        <p:nvSpPr>
          <p:cNvPr id="48133" name="Rectangle 3"/>
          <p:cNvSpPr>
            <a:spLocks noGrp="1" noChangeArrowheads="1"/>
          </p:cNvSpPr>
          <p:nvPr>
            <p:ph type="body" idx="1"/>
          </p:nvPr>
        </p:nvSpPr>
        <p:spPr/>
        <p:txBody>
          <a:bodyPr/>
          <a:lstStyle/>
          <a:p>
            <a:pPr>
              <a:buFont typeface="Wingdings" charset="0"/>
              <a:buNone/>
              <a:defRPr/>
            </a:pPr>
            <a:r>
              <a:rPr lang="en-US">
                <a:cs typeface="+mn-cs"/>
              </a:rPr>
              <a:t>DHCP can return more than just allocated IP address on subnet:</a:t>
            </a:r>
          </a:p>
          <a:p>
            <a:pPr lvl="1">
              <a:buFont typeface="Arial"/>
              <a:buChar char="•"/>
              <a:defRPr/>
            </a:pPr>
            <a:r>
              <a:rPr lang="en-US"/>
              <a:t>address of first-hop router for client</a:t>
            </a:r>
          </a:p>
          <a:p>
            <a:pPr lvl="1">
              <a:buFont typeface="Arial"/>
              <a:buChar char="•"/>
              <a:defRPr/>
            </a:pPr>
            <a:r>
              <a:rPr lang="en-US"/>
              <a:t>name and IP address of DNS sever</a:t>
            </a:r>
          </a:p>
          <a:p>
            <a:pPr lvl="1">
              <a:buFont typeface="Arial"/>
              <a:buChar char="•"/>
              <a:defRPr/>
            </a:pPr>
            <a:r>
              <a:rPr lang="en-US"/>
              <a:t>network mask (indicating network versus host portion of address)</a:t>
            </a:r>
          </a:p>
        </p:txBody>
      </p:sp>
      <p:pic>
        <p:nvPicPr>
          <p:cNvPr id="94211" name="Picture 4"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679" y="1206775"/>
            <a:ext cx="6856412"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352455472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A9447E6B-7F50-5D4E-904E-AF92A7B280A1}"/>
              </a:ext>
            </a:extLst>
          </p:cNvPr>
          <p:cNvSpPr>
            <a:spLocks noGrp="1" noChangeArrowheads="1"/>
          </p:cNvSpPr>
          <p:nvPr>
            <p:ph type="title"/>
          </p:nvPr>
        </p:nvSpPr>
        <p:spPr>
          <a:xfrm>
            <a:off x="611188" y="293688"/>
            <a:ext cx="8281987" cy="523875"/>
          </a:xfrm>
        </p:spPr>
        <p:txBody>
          <a:bodyPr/>
          <a:lstStyle/>
          <a:p>
            <a:pPr eaLnBrk="1" hangingPunct="1"/>
            <a:r>
              <a:rPr lang="en-US" altLang="en-US" sz="2800"/>
              <a:t>Dynamic Host Configuration Protocol (DHCP)</a:t>
            </a:r>
            <a:endParaRPr lang="en-AU" altLang="en-US" sz="2800"/>
          </a:p>
        </p:txBody>
      </p:sp>
      <p:sp>
        <p:nvSpPr>
          <p:cNvPr id="96259" name="Rectangle 3">
            <a:extLst>
              <a:ext uri="{FF2B5EF4-FFF2-40B4-BE49-F238E27FC236}">
                <a16:creationId xmlns:a16="http://schemas.microsoft.com/office/drawing/2014/main" id="{57F26A4C-45A2-2948-ADDE-8C0DBD663B1C}"/>
              </a:ext>
            </a:extLst>
          </p:cNvPr>
          <p:cNvSpPr>
            <a:spLocks noGrp="1" noChangeArrowheads="1"/>
          </p:cNvSpPr>
          <p:nvPr>
            <p:ph type="body" idx="1"/>
          </p:nvPr>
        </p:nvSpPr>
        <p:spPr/>
        <p:txBody>
          <a:bodyPr/>
          <a:lstStyle/>
          <a:p>
            <a:r>
              <a:rPr lang="en-US" altLang="en-US" sz="2800" dirty="0"/>
              <a:t>DHCP server is responsible for providing configuration information to hosts</a:t>
            </a:r>
          </a:p>
          <a:p>
            <a:r>
              <a:rPr lang="en-US" altLang="en-US" dirty="0"/>
              <a:t>DHCP server maintains a pool of available addresses</a:t>
            </a:r>
            <a:endParaRPr lang="en-US" altLang="en-US" sz="2800" dirty="0"/>
          </a:p>
          <a:p>
            <a:r>
              <a:rPr lang="en-US" altLang="en-US" sz="2800" dirty="0"/>
              <a:t>There is at least one DHCP server for an administrative domain (a server or a relay agent per subnet)</a:t>
            </a:r>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spTree>
    <p:extLst>
      <p:ext uri="{BB962C8B-B14F-4D97-AF65-F5344CB8AC3E}">
        <p14:creationId xmlns:p14="http://schemas.microsoft.com/office/powerpoint/2010/main" val="302678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625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625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E40DC-A18A-5D27-A35E-491BD5648EAA}"/>
            </a:ext>
          </a:extLst>
        </p:cNvPr>
        <p:cNvGrpSpPr/>
        <p:nvPr/>
      </p:nvGrpSpPr>
      <p:grpSpPr>
        <a:xfrm>
          <a:off x="0" y="0"/>
          <a:ext cx="0" cy="0"/>
          <a:chOff x="0" y="0"/>
          <a:chExt cx="0" cy="0"/>
        </a:xfrm>
      </p:grpSpPr>
      <p:sp>
        <p:nvSpPr>
          <p:cNvPr id="12" name="Freeform 11">
            <a:extLst>
              <a:ext uri="{FF2B5EF4-FFF2-40B4-BE49-F238E27FC236}">
                <a16:creationId xmlns:a16="http://schemas.microsoft.com/office/drawing/2014/main" id="{253A9EEC-EB98-4FF2-F674-E7D5CC7179AB}"/>
              </a:ext>
            </a:extLst>
          </p:cNvPr>
          <p:cNvSpPr/>
          <p:nvPr/>
        </p:nvSpPr>
        <p:spPr>
          <a:xfrm>
            <a:off x="6944941" y="3271739"/>
            <a:ext cx="1959429" cy="1322614"/>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chemeClr val="accent1">
              <a:alpha val="23000"/>
            </a:schemeClr>
          </a:solidFill>
          <a:ln w="412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3">
            <a:extLst>
              <a:ext uri="{FF2B5EF4-FFF2-40B4-BE49-F238E27FC236}">
                <a16:creationId xmlns:a16="http://schemas.microsoft.com/office/drawing/2014/main" id="{F9AABA18-D4FF-1321-9824-84652E1057AC}"/>
              </a:ext>
            </a:extLst>
          </p:cNvPr>
          <p:cNvSpPr/>
          <p:nvPr/>
        </p:nvSpPr>
        <p:spPr>
          <a:xfrm>
            <a:off x="152399" y="2291443"/>
            <a:ext cx="1959429" cy="2275114"/>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chemeClr val="accent1">
              <a:alpha val="23000"/>
            </a:schemeClr>
          </a:solidFill>
          <a:ln w="412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ounded Rectangle 4">
            <a:extLst>
              <a:ext uri="{FF2B5EF4-FFF2-40B4-BE49-F238E27FC236}">
                <a16:creationId xmlns:a16="http://schemas.microsoft.com/office/drawing/2014/main" id="{DF480979-F18E-65D5-003C-31E9A0A055C6}"/>
              </a:ext>
            </a:extLst>
          </p:cNvPr>
          <p:cNvSpPr/>
          <p:nvPr/>
        </p:nvSpPr>
        <p:spPr>
          <a:xfrm>
            <a:off x="178708" y="2302329"/>
            <a:ext cx="1905000" cy="495300"/>
          </a:xfrm>
          <a:prstGeom prst="roundRect">
            <a:avLst>
              <a:gd name="adj" fmla="val 10257"/>
            </a:avLst>
          </a:prstGeom>
          <a:blipFill>
            <a:blip r:embed="rId2"/>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65D9CE02-4FED-B6EF-AD00-FEE701A8E1D4}"/>
              </a:ext>
            </a:extLst>
          </p:cNvPr>
          <p:cNvSpPr/>
          <p:nvPr/>
        </p:nvSpPr>
        <p:spPr>
          <a:xfrm>
            <a:off x="7010931" y="4239989"/>
            <a:ext cx="1866224" cy="264267"/>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rgbClr val="FF7E79"/>
          </a:solidFill>
          <a:ln w="412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Freeform 1">
            <a:extLst>
              <a:ext uri="{FF2B5EF4-FFF2-40B4-BE49-F238E27FC236}">
                <a16:creationId xmlns:a16="http://schemas.microsoft.com/office/drawing/2014/main" id="{4B0C3236-FE71-B66A-47E1-4149F329541D}"/>
              </a:ext>
            </a:extLst>
          </p:cNvPr>
          <p:cNvSpPr/>
          <p:nvPr/>
        </p:nvSpPr>
        <p:spPr>
          <a:xfrm>
            <a:off x="2786603" y="3254829"/>
            <a:ext cx="1959429" cy="1322614"/>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chemeClr val="accent1">
              <a:alpha val="23000"/>
            </a:schemeClr>
          </a:solidFill>
          <a:ln w="412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Rounded Rectangle 7">
            <a:extLst>
              <a:ext uri="{FF2B5EF4-FFF2-40B4-BE49-F238E27FC236}">
                <a16:creationId xmlns:a16="http://schemas.microsoft.com/office/drawing/2014/main" id="{FB5C3F0F-8FBB-C132-1C88-AACCA187DF0C}"/>
              </a:ext>
            </a:extLst>
          </p:cNvPr>
          <p:cNvSpPr/>
          <p:nvPr/>
        </p:nvSpPr>
        <p:spPr>
          <a:xfrm>
            <a:off x="2813817" y="3276601"/>
            <a:ext cx="1905000" cy="495300"/>
          </a:xfrm>
          <a:prstGeom prst="roundRect">
            <a:avLst>
              <a:gd name="adj" fmla="val 10257"/>
            </a:avLst>
          </a:prstGeom>
          <a:blipFill>
            <a:blip r:embed="rId2"/>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494BC9CA-B5DD-B85E-089C-B8E14E982DA5}"/>
              </a:ext>
            </a:extLst>
          </p:cNvPr>
          <p:cNvSpPr/>
          <p:nvPr/>
        </p:nvSpPr>
        <p:spPr>
          <a:xfrm>
            <a:off x="2835341" y="3793673"/>
            <a:ext cx="1866224" cy="751112"/>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rgbClr val="FF7E79"/>
          </a:solidFill>
          <a:ln w="412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65E0F15D-9679-FFAB-2600-887E751D0116}"/>
              </a:ext>
            </a:extLst>
          </p:cNvPr>
          <p:cNvSpPr/>
          <p:nvPr/>
        </p:nvSpPr>
        <p:spPr>
          <a:xfrm>
            <a:off x="4865772" y="3263284"/>
            <a:ext cx="1959429" cy="1322614"/>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chemeClr val="accent1">
              <a:alpha val="23000"/>
            </a:schemeClr>
          </a:solidFill>
          <a:ln w="412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Rounded Rectangle 10">
            <a:extLst>
              <a:ext uri="{FF2B5EF4-FFF2-40B4-BE49-F238E27FC236}">
                <a16:creationId xmlns:a16="http://schemas.microsoft.com/office/drawing/2014/main" id="{2186D88B-3508-DC38-428C-9446A421646A}"/>
              </a:ext>
            </a:extLst>
          </p:cNvPr>
          <p:cNvSpPr/>
          <p:nvPr/>
        </p:nvSpPr>
        <p:spPr>
          <a:xfrm>
            <a:off x="4892986" y="3285056"/>
            <a:ext cx="1905000" cy="495300"/>
          </a:xfrm>
          <a:prstGeom prst="roundRect">
            <a:avLst>
              <a:gd name="adj" fmla="val 10257"/>
            </a:avLst>
          </a:prstGeom>
          <a:blipFill>
            <a:blip r:embed="rId2"/>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A440EDBD-145B-EED2-803D-A8EE5B7329C6}"/>
              </a:ext>
            </a:extLst>
          </p:cNvPr>
          <p:cNvSpPr/>
          <p:nvPr/>
        </p:nvSpPr>
        <p:spPr>
          <a:xfrm>
            <a:off x="6972155" y="3293511"/>
            <a:ext cx="1905000" cy="495300"/>
          </a:xfrm>
          <a:prstGeom prst="roundRect">
            <a:avLst>
              <a:gd name="adj" fmla="val 10257"/>
            </a:avLst>
          </a:prstGeom>
          <a:blipFill>
            <a:blip r:embed="rId2"/>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F56FA3D3-A19F-C051-34A7-7CBC409FD266}"/>
              </a:ext>
            </a:extLst>
          </p:cNvPr>
          <p:cNvSpPr/>
          <p:nvPr/>
        </p:nvSpPr>
        <p:spPr>
          <a:xfrm>
            <a:off x="1099457" y="1194182"/>
            <a:ext cx="2286000" cy="1636104"/>
          </a:xfrm>
          <a:custGeom>
            <a:avLst/>
            <a:gdLst>
              <a:gd name="connsiteX0" fmla="*/ 0 w 2286000"/>
              <a:gd name="connsiteY0" fmla="*/ 982961 h 1636104"/>
              <a:gd name="connsiteX1" fmla="*/ 1143000 w 2286000"/>
              <a:gd name="connsiteY1" fmla="*/ 14132 h 1636104"/>
              <a:gd name="connsiteX2" fmla="*/ 2286000 w 2286000"/>
              <a:gd name="connsiteY2" fmla="*/ 1636104 h 1636104"/>
            </a:gdLst>
            <a:ahLst/>
            <a:cxnLst>
              <a:cxn ang="0">
                <a:pos x="connsiteX0" y="connsiteY0"/>
              </a:cxn>
              <a:cxn ang="0">
                <a:pos x="connsiteX1" y="connsiteY1"/>
              </a:cxn>
              <a:cxn ang="0">
                <a:pos x="connsiteX2" y="connsiteY2"/>
              </a:cxn>
            </a:cxnLst>
            <a:rect l="l" t="t" r="r" b="b"/>
            <a:pathLst>
              <a:path w="2286000" h="1636104">
                <a:moveTo>
                  <a:pt x="0" y="982961"/>
                </a:moveTo>
                <a:cubicBezTo>
                  <a:pt x="381000" y="444118"/>
                  <a:pt x="762000" y="-94725"/>
                  <a:pt x="1143000" y="14132"/>
                </a:cubicBezTo>
                <a:cubicBezTo>
                  <a:pt x="1524000" y="122989"/>
                  <a:pt x="1905000" y="879546"/>
                  <a:pt x="2286000" y="1636104"/>
                </a:cubicBezTo>
              </a:path>
            </a:pathLst>
          </a:custGeom>
          <a:noFill/>
          <a:ln w="31750">
            <a:solidFill>
              <a:srgbClr val="FF0000"/>
            </a:solidFill>
            <a:tailEnd type="arrow"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8AE559C4-6510-E905-94C2-9A9E13C47010}"/>
              </a:ext>
            </a:extLst>
          </p:cNvPr>
          <p:cNvCxnSpPr/>
          <p:nvPr/>
        </p:nvCxnSpPr>
        <p:spPr>
          <a:xfrm>
            <a:off x="221612" y="3526974"/>
            <a:ext cx="1755735"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F9F3FB6-2008-2EB1-0198-A10C9101E28E}"/>
              </a:ext>
            </a:extLst>
          </p:cNvPr>
          <p:cNvSpPr txBox="1"/>
          <p:nvPr/>
        </p:nvSpPr>
        <p:spPr>
          <a:xfrm>
            <a:off x="150588" y="2776644"/>
            <a:ext cx="1413785" cy="369332"/>
          </a:xfrm>
          <a:prstGeom prst="rect">
            <a:avLst/>
          </a:prstGeom>
          <a:noFill/>
        </p:spPr>
        <p:txBody>
          <a:bodyPr wrap="none" rtlCol="0">
            <a:spAutoFit/>
          </a:bodyPr>
          <a:lstStyle/>
          <a:p>
            <a:r>
              <a:rPr lang="en-US" dirty="0"/>
              <a:t>Data index: 0</a:t>
            </a:r>
          </a:p>
        </p:txBody>
      </p:sp>
      <p:sp>
        <p:nvSpPr>
          <p:cNvPr id="17" name="TextBox 16">
            <a:extLst>
              <a:ext uri="{FF2B5EF4-FFF2-40B4-BE49-F238E27FC236}">
                <a16:creationId xmlns:a16="http://schemas.microsoft.com/office/drawing/2014/main" id="{48CA6516-8D01-EA0D-CE77-D7A4F1249AE5}"/>
              </a:ext>
            </a:extLst>
          </p:cNvPr>
          <p:cNvSpPr txBox="1"/>
          <p:nvPr/>
        </p:nvSpPr>
        <p:spPr>
          <a:xfrm>
            <a:off x="2786602" y="3731470"/>
            <a:ext cx="1413785" cy="369332"/>
          </a:xfrm>
          <a:prstGeom prst="rect">
            <a:avLst/>
          </a:prstGeom>
          <a:noFill/>
        </p:spPr>
        <p:txBody>
          <a:bodyPr wrap="none" rtlCol="0">
            <a:spAutoFit/>
          </a:bodyPr>
          <a:lstStyle/>
          <a:p>
            <a:r>
              <a:rPr lang="en-US" dirty="0"/>
              <a:t>Data index: 0</a:t>
            </a:r>
          </a:p>
        </p:txBody>
      </p:sp>
      <p:cxnSp>
        <p:nvCxnSpPr>
          <p:cNvPr id="7" name="Straight Connector 6">
            <a:extLst>
              <a:ext uri="{FF2B5EF4-FFF2-40B4-BE49-F238E27FC236}">
                <a16:creationId xmlns:a16="http://schemas.microsoft.com/office/drawing/2014/main" id="{E4C05CFC-2F73-BCB6-0FD3-3D2E1910CEB2}"/>
              </a:ext>
            </a:extLst>
          </p:cNvPr>
          <p:cNvCxnSpPr/>
          <p:nvPr/>
        </p:nvCxnSpPr>
        <p:spPr>
          <a:xfrm>
            <a:off x="221612" y="4239989"/>
            <a:ext cx="1755735"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Freeform 13">
            <a:extLst>
              <a:ext uri="{FF2B5EF4-FFF2-40B4-BE49-F238E27FC236}">
                <a16:creationId xmlns:a16="http://schemas.microsoft.com/office/drawing/2014/main" id="{EF81271F-525C-CE6E-8905-B5C4C1B05679}"/>
              </a:ext>
            </a:extLst>
          </p:cNvPr>
          <p:cNvSpPr/>
          <p:nvPr/>
        </p:nvSpPr>
        <p:spPr>
          <a:xfrm>
            <a:off x="4923901" y="3793673"/>
            <a:ext cx="1866224" cy="751112"/>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rgbClr val="FF7E79"/>
          </a:solidFill>
          <a:ln w="412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TextBox 18">
            <a:extLst>
              <a:ext uri="{FF2B5EF4-FFF2-40B4-BE49-F238E27FC236}">
                <a16:creationId xmlns:a16="http://schemas.microsoft.com/office/drawing/2014/main" id="{1563E678-5FBB-2C1F-6D50-083A683AFC79}"/>
              </a:ext>
            </a:extLst>
          </p:cNvPr>
          <p:cNvSpPr txBox="1"/>
          <p:nvPr/>
        </p:nvSpPr>
        <p:spPr>
          <a:xfrm>
            <a:off x="4875162" y="3731470"/>
            <a:ext cx="1530804" cy="369332"/>
          </a:xfrm>
          <a:prstGeom prst="rect">
            <a:avLst/>
          </a:prstGeom>
          <a:noFill/>
        </p:spPr>
        <p:txBody>
          <a:bodyPr wrap="none" rtlCol="0">
            <a:spAutoFit/>
          </a:bodyPr>
          <a:lstStyle/>
          <a:p>
            <a:r>
              <a:rPr lang="en-US" dirty="0"/>
              <a:t>Data index: 13</a:t>
            </a:r>
          </a:p>
        </p:txBody>
      </p:sp>
      <p:sp>
        <p:nvSpPr>
          <p:cNvPr id="20" name="TextBox 19">
            <a:extLst>
              <a:ext uri="{FF2B5EF4-FFF2-40B4-BE49-F238E27FC236}">
                <a16:creationId xmlns:a16="http://schemas.microsoft.com/office/drawing/2014/main" id="{46CF86A6-2F75-1F41-0A55-D9C5F98346E0}"/>
              </a:ext>
            </a:extLst>
          </p:cNvPr>
          <p:cNvSpPr txBox="1"/>
          <p:nvPr/>
        </p:nvSpPr>
        <p:spPr>
          <a:xfrm>
            <a:off x="117323" y="3484216"/>
            <a:ext cx="1530804" cy="369332"/>
          </a:xfrm>
          <a:prstGeom prst="rect">
            <a:avLst/>
          </a:prstGeom>
          <a:noFill/>
        </p:spPr>
        <p:txBody>
          <a:bodyPr wrap="none" rtlCol="0">
            <a:spAutoFit/>
          </a:bodyPr>
          <a:lstStyle/>
          <a:p>
            <a:r>
              <a:rPr lang="en-US" dirty="0"/>
              <a:t>Data index: 13</a:t>
            </a:r>
          </a:p>
        </p:txBody>
      </p:sp>
      <p:sp>
        <p:nvSpPr>
          <p:cNvPr id="18" name="TextBox 17">
            <a:extLst>
              <a:ext uri="{FF2B5EF4-FFF2-40B4-BE49-F238E27FC236}">
                <a16:creationId xmlns:a16="http://schemas.microsoft.com/office/drawing/2014/main" id="{04279EC1-B72B-ED0D-79AA-4499FA80B5B5}"/>
              </a:ext>
            </a:extLst>
          </p:cNvPr>
          <p:cNvSpPr txBox="1"/>
          <p:nvPr/>
        </p:nvSpPr>
        <p:spPr>
          <a:xfrm>
            <a:off x="6944941" y="3916136"/>
            <a:ext cx="1530804" cy="369332"/>
          </a:xfrm>
          <a:prstGeom prst="rect">
            <a:avLst/>
          </a:prstGeom>
          <a:noFill/>
        </p:spPr>
        <p:txBody>
          <a:bodyPr wrap="none" rtlCol="0">
            <a:spAutoFit/>
          </a:bodyPr>
          <a:lstStyle/>
          <a:p>
            <a:r>
              <a:rPr lang="en-US" dirty="0"/>
              <a:t>Data index: 26</a:t>
            </a:r>
          </a:p>
        </p:txBody>
      </p:sp>
      <p:sp>
        <p:nvSpPr>
          <p:cNvPr id="21" name="TextBox 20">
            <a:extLst>
              <a:ext uri="{FF2B5EF4-FFF2-40B4-BE49-F238E27FC236}">
                <a16:creationId xmlns:a16="http://schemas.microsoft.com/office/drawing/2014/main" id="{10D4F0AA-E40C-251E-312E-5F2FBE907EFF}"/>
              </a:ext>
            </a:extLst>
          </p:cNvPr>
          <p:cNvSpPr txBox="1"/>
          <p:nvPr/>
        </p:nvSpPr>
        <p:spPr>
          <a:xfrm>
            <a:off x="177145" y="4187456"/>
            <a:ext cx="1530804" cy="369332"/>
          </a:xfrm>
          <a:prstGeom prst="rect">
            <a:avLst/>
          </a:prstGeom>
          <a:noFill/>
        </p:spPr>
        <p:txBody>
          <a:bodyPr wrap="none" rtlCol="0">
            <a:spAutoFit/>
          </a:bodyPr>
          <a:lstStyle/>
          <a:p>
            <a:r>
              <a:rPr lang="en-US" dirty="0"/>
              <a:t>Data index: 26</a:t>
            </a:r>
          </a:p>
        </p:txBody>
      </p:sp>
      <p:sp>
        <p:nvSpPr>
          <p:cNvPr id="22" name="Rectangle 2">
            <a:extLst>
              <a:ext uri="{FF2B5EF4-FFF2-40B4-BE49-F238E27FC236}">
                <a16:creationId xmlns:a16="http://schemas.microsoft.com/office/drawing/2014/main" id="{BC197176-87C6-B4A1-850D-22049A9684C0}"/>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t>Analogy:</a:t>
            </a:r>
            <a:endParaRPr lang="en-AU" altLang="en-US" sz="3600" u="sng" dirty="0"/>
          </a:p>
        </p:txBody>
      </p:sp>
      <p:sp>
        <p:nvSpPr>
          <p:cNvPr id="23" name="TextBox 22">
            <a:extLst>
              <a:ext uri="{FF2B5EF4-FFF2-40B4-BE49-F238E27FC236}">
                <a16:creationId xmlns:a16="http://schemas.microsoft.com/office/drawing/2014/main" id="{8698EADC-8C15-311A-855A-21EF0854B315}"/>
              </a:ext>
            </a:extLst>
          </p:cNvPr>
          <p:cNvSpPr txBox="1"/>
          <p:nvPr/>
        </p:nvSpPr>
        <p:spPr>
          <a:xfrm>
            <a:off x="3107996" y="3329089"/>
            <a:ext cx="1316642" cy="369332"/>
          </a:xfrm>
          <a:prstGeom prst="rect">
            <a:avLst/>
          </a:prstGeom>
          <a:solidFill>
            <a:schemeClr val="bg1"/>
          </a:solidFill>
        </p:spPr>
        <p:txBody>
          <a:bodyPr wrap="none" rtlCol="0">
            <a:spAutoFit/>
          </a:bodyPr>
          <a:lstStyle/>
          <a:p>
            <a:r>
              <a:rPr lang="en-US" dirty="0">
                <a:solidFill>
                  <a:srgbClr val="FF0000"/>
                </a:solidFill>
              </a:rPr>
              <a:t>Fragmented</a:t>
            </a:r>
          </a:p>
        </p:txBody>
      </p:sp>
      <p:sp>
        <p:nvSpPr>
          <p:cNvPr id="24" name="TextBox 23">
            <a:extLst>
              <a:ext uri="{FF2B5EF4-FFF2-40B4-BE49-F238E27FC236}">
                <a16:creationId xmlns:a16="http://schemas.microsoft.com/office/drawing/2014/main" id="{844A3993-545D-EAD8-E008-C4871B0C9A71}"/>
              </a:ext>
            </a:extLst>
          </p:cNvPr>
          <p:cNvSpPr txBox="1"/>
          <p:nvPr/>
        </p:nvSpPr>
        <p:spPr>
          <a:xfrm>
            <a:off x="5187165" y="3339585"/>
            <a:ext cx="1316642" cy="369332"/>
          </a:xfrm>
          <a:prstGeom prst="rect">
            <a:avLst/>
          </a:prstGeom>
          <a:solidFill>
            <a:schemeClr val="bg1"/>
          </a:solidFill>
        </p:spPr>
        <p:txBody>
          <a:bodyPr wrap="none" rtlCol="0">
            <a:spAutoFit/>
          </a:bodyPr>
          <a:lstStyle/>
          <a:p>
            <a:r>
              <a:rPr lang="en-US" dirty="0">
                <a:solidFill>
                  <a:srgbClr val="FF0000"/>
                </a:solidFill>
              </a:rPr>
              <a:t>Fragmented</a:t>
            </a:r>
          </a:p>
        </p:txBody>
      </p:sp>
      <p:sp>
        <p:nvSpPr>
          <p:cNvPr id="25" name="TextBox 24">
            <a:extLst>
              <a:ext uri="{FF2B5EF4-FFF2-40B4-BE49-F238E27FC236}">
                <a16:creationId xmlns:a16="http://schemas.microsoft.com/office/drawing/2014/main" id="{CF89B043-2BCB-82C8-F75A-D6A44C867E58}"/>
              </a:ext>
            </a:extLst>
          </p:cNvPr>
          <p:cNvSpPr txBox="1"/>
          <p:nvPr/>
        </p:nvSpPr>
        <p:spPr>
          <a:xfrm>
            <a:off x="6972155" y="3328016"/>
            <a:ext cx="1907189" cy="369332"/>
          </a:xfrm>
          <a:prstGeom prst="rect">
            <a:avLst/>
          </a:prstGeom>
          <a:solidFill>
            <a:schemeClr val="bg1"/>
          </a:solidFill>
        </p:spPr>
        <p:txBody>
          <a:bodyPr wrap="none" rtlCol="0">
            <a:spAutoFit/>
          </a:bodyPr>
          <a:lstStyle/>
          <a:p>
            <a:r>
              <a:rPr lang="en-US" dirty="0">
                <a:solidFill>
                  <a:srgbClr val="FF0000"/>
                </a:solidFill>
              </a:rPr>
              <a:t>Fragmented &amp; last</a:t>
            </a:r>
          </a:p>
        </p:txBody>
      </p:sp>
    </p:spTree>
    <p:extLst>
      <p:ext uri="{BB962C8B-B14F-4D97-AF65-F5344CB8AC3E}">
        <p14:creationId xmlns:p14="http://schemas.microsoft.com/office/powerpoint/2010/main" val="352845984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84D7746E-05B2-604D-A834-B0303A9E77B6}"/>
              </a:ext>
            </a:extLst>
          </p:cNvPr>
          <p:cNvSpPr>
            <a:spLocks noGrp="1" noChangeArrowheads="1"/>
          </p:cNvSpPr>
          <p:nvPr>
            <p:ph type="title"/>
          </p:nvPr>
        </p:nvSpPr>
        <p:spPr>
          <a:xfrm>
            <a:off x="611188" y="171450"/>
            <a:ext cx="8281987" cy="646113"/>
          </a:xfrm>
        </p:spPr>
        <p:txBody>
          <a:bodyPr/>
          <a:lstStyle/>
          <a:p>
            <a:pPr eaLnBrk="1" hangingPunct="1"/>
            <a:r>
              <a:rPr lang="en-US" altLang="en-US" sz="3600"/>
              <a:t>DHCP</a:t>
            </a:r>
            <a:endParaRPr lang="en-AU" altLang="en-US" sz="3600"/>
          </a:p>
        </p:txBody>
      </p:sp>
      <p:sp>
        <p:nvSpPr>
          <p:cNvPr id="97283" name="Rectangle 3">
            <a:extLst>
              <a:ext uri="{FF2B5EF4-FFF2-40B4-BE49-F238E27FC236}">
                <a16:creationId xmlns:a16="http://schemas.microsoft.com/office/drawing/2014/main" id="{694298AB-FE25-6845-B3CE-540EF189711D}"/>
              </a:ext>
            </a:extLst>
          </p:cNvPr>
          <p:cNvSpPr>
            <a:spLocks noGrp="1" noChangeArrowheads="1"/>
          </p:cNvSpPr>
          <p:nvPr>
            <p:ph type="body" idx="1"/>
          </p:nvPr>
        </p:nvSpPr>
        <p:spPr>
          <a:xfrm>
            <a:off x="684213" y="1125538"/>
            <a:ext cx="3816350" cy="5111750"/>
          </a:xfrm>
        </p:spPr>
        <p:txBody>
          <a:bodyPr/>
          <a:lstStyle/>
          <a:p>
            <a:r>
              <a:rPr lang="en-US" altLang="en-US" sz="2400" dirty="0"/>
              <a:t>Newly booted or attached host sends DHCPDISCOVER message to a special IP address (255.255.255.255)</a:t>
            </a:r>
          </a:p>
          <a:p>
            <a:r>
              <a:rPr lang="en-US" altLang="en-US" dirty="0">
                <a:solidFill>
                  <a:srgbClr val="C00000"/>
                </a:solidFill>
              </a:rPr>
              <a:t>DHCP relay agent </a:t>
            </a:r>
            <a:r>
              <a:rPr lang="en-US" altLang="en-US" sz="2400" dirty="0"/>
              <a:t>unicasts the message to DHCP server and waits for the response</a:t>
            </a:r>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pic>
        <p:nvPicPr>
          <p:cNvPr id="97284" name="Picture 5" descr="f03-24-9780123850591 copy">
            <a:extLst>
              <a:ext uri="{FF2B5EF4-FFF2-40B4-BE49-F238E27FC236}">
                <a16:creationId xmlns:a16="http://schemas.microsoft.com/office/drawing/2014/main" id="{C635F432-2E46-8343-AF09-7FE0449F02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2060575"/>
            <a:ext cx="4610100"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835580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7F6E56-4EA6-CFB1-DA9D-F655DE09776C}"/>
              </a:ext>
            </a:extLst>
          </p:cNvPr>
          <p:cNvSpPr txBox="1"/>
          <p:nvPr/>
        </p:nvSpPr>
        <p:spPr>
          <a:xfrm>
            <a:off x="3810000" y="3244334"/>
            <a:ext cx="2270365" cy="369332"/>
          </a:xfrm>
          <a:prstGeom prst="rect">
            <a:avLst/>
          </a:prstGeom>
          <a:noFill/>
        </p:spPr>
        <p:txBody>
          <a:bodyPr wrap="none" rtlCol="0">
            <a:spAutoFit/>
          </a:bodyPr>
          <a:lstStyle/>
          <a:p>
            <a:r>
              <a:rPr lang="en-US" dirty="0"/>
              <a:t>Unused slides (ignore)</a:t>
            </a:r>
          </a:p>
        </p:txBody>
      </p:sp>
    </p:spTree>
    <p:extLst>
      <p:ext uri="{BB962C8B-B14F-4D97-AF65-F5344CB8AC3E}">
        <p14:creationId xmlns:p14="http://schemas.microsoft.com/office/powerpoint/2010/main" val="418553924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29DAFF4-CAC7-77DF-756C-34894D96EE4A}"/>
              </a:ext>
            </a:extLst>
          </p:cNvPr>
          <p:cNvCxnSpPr>
            <a:cxnSpLocks/>
            <a:endCxn id="2" idx="3"/>
          </p:cNvCxnSpPr>
          <p:nvPr/>
        </p:nvCxnSpPr>
        <p:spPr>
          <a:xfrm>
            <a:off x="1845681" y="2435683"/>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ECA4C12-417D-3AD0-011F-CBE02B090A66}"/>
              </a:ext>
            </a:extLst>
          </p:cNvPr>
          <p:cNvCxnSpPr>
            <a:cxnSpLocks/>
          </p:cNvCxnSpPr>
          <p:nvPr/>
        </p:nvCxnSpPr>
        <p:spPr>
          <a:xfrm>
            <a:off x="4128858" y="2435683"/>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2" name="Picture 8" descr="Network Router Icon #431529 - Free Icons Library">
            <a:extLst>
              <a:ext uri="{FF2B5EF4-FFF2-40B4-BE49-F238E27FC236}">
                <a16:creationId xmlns:a16="http://schemas.microsoft.com/office/drawing/2014/main" id="{EA4F5CE4-8511-1B61-40C4-D2141ECDDC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142288" y="2189605"/>
            <a:ext cx="1028903" cy="4921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2E49D16-74B8-76B0-9ADB-C3468082C632}"/>
              </a:ext>
            </a:extLst>
          </p:cNvPr>
          <p:cNvSpPr txBox="1"/>
          <p:nvPr/>
        </p:nvSpPr>
        <p:spPr>
          <a:xfrm>
            <a:off x="1892453" y="2423730"/>
            <a:ext cx="1225014" cy="369332"/>
          </a:xfrm>
          <a:prstGeom prst="rect">
            <a:avLst/>
          </a:prstGeom>
          <a:noFill/>
        </p:spPr>
        <p:txBody>
          <a:bodyPr wrap="none" rtlCol="0">
            <a:spAutoFit/>
          </a:bodyPr>
          <a:lstStyle/>
          <a:p>
            <a:pPr algn="ctr"/>
            <a:r>
              <a:rPr lang="en-US" dirty="0"/>
              <a:t>MTU=1500</a:t>
            </a:r>
          </a:p>
        </p:txBody>
      </p:sp>
      <p:sp>
        <p:nvSpPr>
          <p:cNvPr id="8" name="TextBox 7">
            <a:extLst>
              <a:ext uri="{FF2B5EF4-FFF2-40B4-BE49-F238E27FC236}">
                <a16:creationId xmlns:a16="http://schemas.microsoft.com/office/drawing/2014/main" id="{A8B77D39-89FA-ECDA-FAC8-A73CBF7B32E3}"/>
              </a:ext>
            </a:extLst>
          </p:cNvPr>
          <p:cNvSpPr txBox="1"/>
          <p:nvPr/>
        </p:nvSpPr>
        <p:spPr>
          <a:xfrm>
            <a:off x="4216626" y="2423729"/>
            <a:ext cx="1107996" cy="369332"/>
          </a:xfrm>
          <a:prstGeom prst="rect">
            <a:avLst/>
          </a:prstGeom>
          <a:noFill/>
        </p:spPr>
        <p:txBody>
          <a:bodyPr wrap="none" rtlCol="0">
            <a:spAutoFit/>
          </a:bodyPr>
          <a:lstStyle/>
          <a:p>
            <a:pPr algn="ctr"/>
            <a:r>
              <a:rPr lang="en-US" dirty="0"/>
              <a:t>MTU=532</a:t>
            </a:r>
          </a:p>
        </p:txBody>
      </p:sp>
      <p:grpSp>
        <p:nvGrpSpPr>
          <p:cNvPr id="21" name="Group 20">
            <a:extLst>
              <a:ext uri="{FF2B5EF4-FFF2-40B4-BE49-F238E27FC236}">
                <a16:creationId xmlns:a16="http://schemas.microsoft.com/office/drawing/2014/main" id="{E4A5FCFB-990E-6211-BFF2-217E387860EF}"/>
              </a:ext>
            </a:extLst>
          </p:cNvPr>
          <p:cNvGrpSpPr/>
          <p:nvPr/>
        </p:nvGrpSpPr>
        <p:grpSpPr>
          <a:xfrm>
            <a:off x="1693985" y="1628867"/>
            <a:ext cx="2071336" cy="671824"/>
            <a:chOff x="1520765" y="4646458"/>
            <a:chExt cx="2071336" cy="671824"/>
          </a:xfrm>
        </p:grpSpPr>
        <p:cxnSp>
          <p:nvCxnSpPr>
            <p:cNvPr id="22" name="Straight Arrow Connector 21">
              <a:extLst>
                <a:ext uri="{FF2B5EF4-FFF2-40B4-BE49-F238E27FC236}">
                  <a16:creationId xmlns:a16="http://schemas.microsoft.com/office/drawing/2014/main" id="{0C1AEAD3-D729-8B7B-B6C4-17863B6BE82B}"/>
                </a:ext>
              </a:extLst>
            </p:cNvPr>
            <p:cNvCxnSpPr>
              <a:cxnSpLocks/>
            </p:cNvCxnSpPr>
            <p:nvPr/>
          </p:nvCxnSpPr>
          <p:spPr>
            <a:xfrm>
              <a:off x="1765505" y="5318282"/>
              <a:ext cx="115812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53DB48D9-7594-D0F9-F73B-EC620684ED6E}"/>
                </a:ext>
              </a:extLst>
            </p:cNvPr>
            <p:cNvGrpSpPr/>
            <p:nvPr/>
          </p:nvGrpSpPr>
          <p:grpSpPr>
            <a:xfrm>
              <a:off x="1520765" y="4646458"/>
              <a:ext cx="2071336" cy="406400"/>
              <a:chOff x="110155" y="3022600"/>
              <a:chExt cx="2071336" cy="406400"/>
            </a:xfrm>
          </p:grpSpPr>
          <p:sp>
            <p:nvSpPr>
              <p:cNvPr id="24" name="Rectangle 23">
                <a:extLst>
                  <a:ext uri="{FF2B5EF4-FFF2-40B4-BE49-F238E27FC236}">
                    <a16:creationId xmlns:a16="http://schemas.microsoft.com/office/drawing/2014/main" id="{70CABD83-D34E-486A-AF45-2F659260FDE9}"/>
                  </a:ext>
                </a:extLst>
              </p:cNvPr>
              <p:cNvSpPr/>
              <p:nvPr/>
            </p:nvSpPr>
            <p:spPr>
              <a:xfrm>
                <a:off x="118533" y="3022600"/>
                <a:ext cx="200377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14334C4-151E-BB43-8FE4-E7D5FFBA46B7}"/>
                  </a:ext>
                </a:extLst>
              </p:cNvPr>
              <p:cNvSpPr txBox="1"/>
              <p:nvPr/>
            </p:nvSpPr>
            <p:spPr>
              <a:xfrm>
                <a:off x="110155" y="3042561"/>
                <a:ext cx="2071336" cy="369332"/>
              </a:xfrm>
              <a:prstGeom prst="rect">
                <a:avLst/>
              </a:prstGeom>
              <a:noFill/>
            </p:spPr>
            <p:txBody>
              <a:bodyPr wrap="none" rtlCol="0">
                <a:spAutoFit/>
              </a:bodyPr>
              <a:lstStyle/>
              <a:p>
                <a:pPr algn="ctr"/>
                <a:r>
                  <a:rPr lang="en-US" dirty="0"/>
                  <a:t>Datagram Len=1500</a:t>
                </a:r>
              </a:p>
            </p:txBody>
          </p:sp>
        </p:grpSp>
      </p:grpSp>
      <p:grpSp>
        <p:nvGrpSpPr>
          <p:cNvPr id="14" name="Group 13">
            <a:extLst>
              <a:ext uri="{FF2B5EF4-FFF2-40B4-BE49-F238E27FC236}">
                <a16:creationId xmlns:a16="http://schemas.microsoft.com/office/drawing/2014/main" id="{403E2BF4-8B18-97A1-29AA-60F330E89F67}"/>
              </a:ext>
            </a:extLst>
          </p:cNvPr>
          <p:cNvGrpSpPr/>
          <p:nvPr/>
        </p:nvGrpSpPr>
        <p:grpSpPr>
          <a:xfrm>
            <a:off x="3931084" y="925111"/>
            <a:ext cx="1865178" cy="406400"/>
            <a:chOff x="1415420" y="4646458"/>
            <a:chExt cx="1865178" cy="406400"/>
          </a:xfrm>
        </p:grpSpPr>
        <p:cxnSp>
          <p:nvCxnSpPr>
            <p:cNvPr id="15" name="Straight Arrow Connector 14">
              <a:extLst>
                <a:ext uri="{FF2B5EF4-FFF2-40B4-BE49-F238E27FC236}">
                  <a16:creationId xmlns:a16="http://schemas.microsoft.com/office/drawing/2014/main" id="{58C31594-7213-68E7-D8EE-040DA9D3D576}"/>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7947E090-4A1A-26EE-32D7-B6430017CDEE}"/>
                </a:ext>
              </a:extLst>
            </p:cNvPr>
            <p:cNvGrpSpPr/>
            <p:nvPr/>
          </p:nvGrpSpPr>
          <p:grpSpPr>
            <a:xfrm>
              <a:off x="1431109" y="4646458"/>
              <a:ext cx="1776513" cy="406400"/>
              <a:chOff x="20499" y="3022600"/>
              <a:chExt cx="1776513" cy="406400"/>
            </a:xfrm>
          </p:grpSpPr>
          <p:sp>
            <p:nvSpPr>
              <p:cNvPr id="18" name="Rectangle 17">
                <a:extLst>
                  <a:ext uri="{FF2B5EF4-FFF2-40B4-BE49-F238E27FC236}">
                    <a16:creationId xmlns:a16="http://schemas.microsoft.com/office/drawing/2014/main" id="{603C5AC9-C0EF-7674-2281-11EC8E31CE0D}"/>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5C257C2-25E5-FA54-0322-7D135F6E4C5B}"/>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28" name="Group 27">
            <a:extLst>
              <a:ext uri="{FF2B5EF4-FFF2-40B4-BE49-F238E27FC236}">
                <a16:creationId xmlns:a16="http://schemas.microsoft.com/office/drawing/2014/main" id="{CF641775-63F7-BB52-22E6-77DAB61895C7}"/>
              </a:ext>
            </a:extLst>
          </p:cNvPr>
          <p:cNvGrpSpPr/>
          <p:nvPr/>
        </p:nvGrpSpPr>
        <p:grpSpPr>
          <a:xfrm>
            <a:off x="3931084" y="1424308"/>
            <a:ext cx="1865178" cy="406400"/>
            <a:chOff x="1415420" y="4646458"/>
            <a:chExt cx="1865178" cy="406400"/>
          </a:xfrm>
        </p:grpSpPr>
        <p:cxnSp>
          <p:nvCxnSpPr>
            <p:cNvPr id="29" name="Straight Arrow Connector 28">
              <a:extLst>
                <a:ext uri="{FF2B5EF4-FFF2-40B4-BE49-F238E27FC236}">
                  <a16:creationId xmlns:a16="http://schemas.microsoft.com/office/drawing/2014/main" id="{56293422-8AD3-4518-E70B-703C520B7A29}"/>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166D8F50-7AC5-61EF-9476-49F70F49EF8F}"/>
                </a:ext>
              </a:extLst>
            </p:cNvPr>
            <p:cNvGrpSpPr/>
            <p:nvPr/>
          </p:nvGrpSpPr>
          <p:grpSpPr>
            <a:xfrm>
              <a:off x="1431109" y="4646458"/>
              <a:ext cx="1776513" cy="406400"/>
              <a:chOff x="20499" y="3022600"/>
              <a:chExt cx="1776513" cy="406400"/>
            </a:xfrm>
          </p:grpSpPr>
          <p:sp>
            <p:nvSpPr>
              <p:cNvPr id="31" name="Rectangle 30">
                <a:extLst>
                  <a:ext uri="{FF2B5EF4-FFF2-40B4-BE49-F238E27FC236}">
                    <a16:creationId xmlns:a16="http://schemas.microsoft.com/office/drawing/2014/main" id="{CA96F94D-F615-3390-E973-7FBF27B7075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E03D16E3-9FF8-1615-689F-A3CF5D693721}"/>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33" name="Group 32">
            <a:extLst>
              <a:ext uri="{FF2B5EF4-FFF2-40B4-BE49-F238E27FC236}">
                <a16:creationId xmlns:a16="http://schemas.microsoft.com/office/drawing/2014/main" id="{18E64EB0-9DDD-5DF4-C0B7-D09C555957C7}"/>
              </a:ext>
            </a:extLst>
          </p:cNvPr>
          <p:cNvGrpSpPr/>
          <p:nvPr/>
        </p:nvGrpSpPr>
        <p:grpSpPr>
          <a:xfrm>
            <a:off x="3931084" y="1923505"/>
            <a:ext cx="1865178" cy="406400"/>
            <a:chOff x="1415420" y="4646458"/>
            <a:chExt cx="1865178" cy="406400"/>
          </a:xfrm>
        </p:grpSpPr>
        <p:cxnSp>
          <p:nvCxnSpPr>
            <p:cNvPr id="34" name="Straight Arrow Connector 33">
              <a:extLst>
                <a:ext uri="{FF2B5EF4-FFF2-40B4-BE49-F238E27FC236}">
                  <a16:creationId xmlns:a16="http://schemas.microsoft.com/office/drawing/2014/main" id="{789A896D-6994-8000-55E6-F691E603D56E}"/>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0BF2AB1F-B445-7943-7289-15AA3E2971B0}"/>
                </a:ext>
              </a:extLst>
            </p:cNvPr>
            <p:cNvGrpSpPr/>
            <p:nvPr/>
          </p:nvGrpSpPr>
          <p:grpSpPr>
            <a:xfrm>
              <a:off x="1431109" y="4646458"/>
              <a:ext cx="1776513" cy="406400"/>
              <a:chOff x="20499" y="3022600"/>
              <a:chExt cx="1776513" cy="406400"/>
            </a:xfrm>
          </p:grpSpPr>
          <p:sp>
            <p:nvSpPr>
              <p:cNvPr id="36" name="Rectangle 35">
                <a:extLst>
                  <a:ext uri="{FF2B5EF4-FFF2-40B4-BE49-F238E27FC236}">
                    <a16:creationId xmlns:a16="http://schemas.microsoft.com/office/drawing/2014/main" id="{5C716625-A0CE-A40B-8ED3-D5019280637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C9297D1B-2FDA-E984-A944-8DACB466E3D3}"/>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sp>
        <p:nvSpPr>
          <p:cNvPr id="38" name="TextBox 37">
            <a:extLst>
              <a:ext uri="{FF2B5EF4-FFF2-40B4-BE49-F238E27FC236}">
                <a16:creationId xmlns:a16="http://schemas.microsoft.com/office/drawing/2014/main" id="{20ECC196-97E0-2116-7037-2F9A33A1B43C}"/>
              </a:ext>
            </a:extLst>
          </p:cNvPr>
          <p:cNvSpPr txBox="1"/>
          <p:nvPr/>
        </p:nvSpPr>
        <p:spPr>
          <a:xfrm>
            <a:off x="4060931" y="433781"/>
            <a:ext cx="1499578" cy="461665"/>
          </a:xfrm>
          <a:prstGeom prst="rect">
            <a:avLst/>
          </a:prstGeom>
          <a:noFill/>
        </p:spPr>
        <p:txBody>
          <a:bodyPr wrap="none" rtlCol="0">
            <a:spAutoFit/>
          </a:bodyPr>
          <a:lstStyle/>
          <a:p>
            <a:r>
              <a:rPr lang="en-US" sz="2400" dirty="0">
                <a:solidFill>
                  <a:schemeClr val="accent2">
                    <a:lumMod val="75000"/>
                  </a:schemeClr>
                </a:solidFill>
              </a:rPr>
              <a:t>Fragments</a:t>
            </a:r>
          </a:p>
        </p:txBody>
      </p:sp>
      <p:sp>
        <p:nvSpPr>
          <p:cNvPr id="50" name="TextBox 49">
            <a:extLst>
              <a:ext uri="{FF2B5EF4-FFF2-40B4-BE49-F238E27FC236}">
                <a16:creationId xmlns:a16="http://schemas.microsoft.com/office/drawing/2014/main" id="{6AB8A2EC-0B03-45BB-FF71-607A5D3ED9CB}"/>
              </a:ext>
            </a:extLst>
          </p:cNvPr>
          <p:cNvSpPr txBox="1"/>
          <p:nvPr/>
        </p:nvSpPr>
        <p:spPr>
          <a:xfrm>
            <a:off x="3425882" y="2578394"/>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R2</a:t>
            </a:r>
          </a:p>
        </p:txBody>
      </p:sp>
      <p:sp>
        <p:nvSpPr>
          <p:cNvPr id="52" name="Rectangle 2">
            <a:extLst>
              <a:ext uri="{FF2B5EF4-FFF2-40B4-BE49-F238E27FC236}">
                <a16:creationId xmlns:a16="http://schemas.microsoft.com/office/drawing/2014/main" id="{8123936D-C815-A124-C4FE-670F6BF0D5BB}"/>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t>Example: IP Fragmentation</a:t>
            </a:r>
            <a:endParaRPr lang="en-AU" altLang="en-US" sz="3600" u="sng" dirty="0"/>
          </a:p>
        </p:txBody>
      </p:sp>
      <p:graphicFrame>
        <p:nvGraphicFramePr>
          <p:cNvPr id="39" name="Table 40">
            <a:extLst>
              <a:ext uri="{FF2B5EF4-FFF2-40B4-BE49-F238E27FC236}">
                <a16:creationId xmlns:a16="http://schemas.microsoft.com/office/drawing/2014/main" id="{B8311418-B312-5362-7481-951E4BED58C3}"/>
              </a:ext>
            </a:extLst>
          </p:cNvPr>
          <p:cNvGraphicFramePr>
            <a:graphicFrameLocks noGrp="1"/>
          </p:cNvGraphicFramePr>
          <p:nvPr/>
        </p:nvGraphicFramePr>
        <p:xfrm>
          <a:off x="158910" y="3213313"/>
          <a:ext cx="2562926" cy="3134360"/>
        </p:xfrm>
        <a:graphic>
          <a:graphicData uri="http://schemas.openxmlformats.org/drawingml/2006/table">
            <a:tbl>
              <a:tblPr firstRow="1" bandRow="1">
                <a:tableStyleId>{5C22544A-7EE6-4342-B048-85BDC9FD1C3A}</a:tableStyleId>
              </a:tblPr>
              <a:tblGrid>
                <a:gridCol w="1678166">
                  <a:extLst>
                    <a:ext uri="{9D8B030D-6E8A-4147-A177-3AD203B41FA5}">
                      <a16:colId xmlns:a16="http://schemas.microsoft.com/office/drawing/2014/main" val="148261508"/>
                    </a:ext>
                  </a:extLst>
                </a:gridCol>
                <a:gridCol w="884760">
                  <a:extLst>
                    <a:ext uri="{9D8B030D-6E8A-4147-A177-3AD203B41FA5}">
                      <a16:colId xmlns:a16="http://schemas.microsoft.com/office/drawing/2014/main" val="125010079"/>
                    </a:ext>
                  </a:extLst>
                </a:gridCol>
              </a:tblGrid>
              <a:tr h="370840">
                <a:tc>
                  <a:txBody>
                    <a:bodyPr/>
                    <a:lstStyle/>
                    <a:p>
                      <a:r>
                        <a:rPr lang="en-US" dirty="0"/>
                        <a:t>Header field/&lt;info&gt;</a:t>
                      </a:r>
                    </a:p>
                  </a:txBody>
                  <a:tcPr/>
                </a:tc>
                <a:tc>
                  <a:txBody>
                    <a:bodyPr/>
                    <a:lstStyle/>
                    <a:p>
                      <a:r>
                        <a:rPr lang="en-US" dirty="0"/>
                        <a:t>Value</a:t>
                      </a:r>
                    </a:p>
                  </a:txBody>
                  <a:tcPr/>
                </a:tc>
                <a:extLst>
                  <a:ext uri="{0D108BD9-81ED-4DB2-BD59-A6C34878D82A}">
                    <a16:rowId xmlns:a16="http://schemas.microsoft.com/office/drawing/2014/main" val="552546152"/>
                  </a:ext>
                </a:extLst>
              </a:tr>
              <a:tr h="370840">
                <a:tc>
                  <a:txBody>
                    <a:bodyPr/>
                    <a:lstStyle/>
                    <a:p>
                      <a:r>
                        <a:rPr lang="en-US" dirty="0"/>
                        <a:t>P. Identifier</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More Frag. bit</a:t>
                      </a:r>
                    </a:p>
                  </a:txBody>
                  <a:tcPr/>
                </a:tc>
                <a:tc>
                  <a:txBody>
                    <a:bodyPr/>
                    <a:lstStyle/>
                    <a:p>
                      <a:r>
                        <a:rPr lang="en-US" dirty="0"/>
                        <a:t>0</a:t>
                      </a:r>
                    </a:p>
                  </a:txBody>
                  <a:tcPr/>
                </a:tc>
                <a:extLst>
                  <a:ext uri="{0D108BD9-81ED-4DB2-BD59-A6C34878D82A}">
                    <a16:rowId xmlns:a16="http://schemas.microsoft.com/office/drawing/2014/main" val="1102399791"/>
                  </a:ext>
                </a:extLst>
              </a:tr>
              <a:tr h="370840">
                <a:tc>
                  <a:txBody>
                    <a:bodyPr/>
                    <a:lstStyle/>
                    <a:p>
                      <a:r>
                        <a:rPr lang="en-US" dirty="0"/>
                        <a:t>Frag. offset</a:t>
                      </a:r>
                    </a:p>
                  </a:txBody>
                  <a:tcPr/>
                </a:tc>
                <a:tc>
                  <a:txBody>
                    <a:bodyPr/>
                    <a:lstStyle/>
                    <a:p>
                      <a:r>
                        <a:rPr lang="en-US" dirty="0"/>
                        <a:t>0</a:t>
                      </a:r>
                    </a:p>
                  </a:txBody>
                  <a:tcPr/>
                </a:tc>
                <a:extLst>
                  <a:ext uri="{0D108BD9-81ED-4DB2-BD59-A6C34878D82A}">
                    <a16:rowId xmlns:a16="http://schemas.microsoft.com/office/drawing/2014/main" val="604530386"/>
                  </a:ext>
                </a:extLst>
              </a:tr>
              <a:tr h="370840">
                <a:tc>
                  <a:txBody>
                    <a:bodyPr/>
                    <a:lstStyle/>
                    <a:p>
                      <a:r>
                        <a:rPr lang="en-US" dirty="0"/>
                        <a:t>Header Len.</a:t>
                      </a:r>
                    </a:p>
                  </a:txBody>
                  <a:tcPr/>
                </a:tc>
                <a:tc>
                  <a:txBody>
                    <a:bodyPr/>
                    <a:lstStyle/>
                    <a:p>
                      <a:r>
                        <a:rPr lang="en-US" dirty="0"/>
                        <a:t>20 (bytes)</a:t>
                      </a:r>
                    </a:p>
                  </a:txBody>
                  <a:tcPr/>
                </a:tc>
                <a:extLst>
                  <a:ext uri="{0D108BD9-81ED-4DB2-BD59-A6C34878D82A}">
                    <a16:rowId xmlns:a16="http://schemas.microsoft.com/office/drawing/2014/main" val="1758880079"/>
                  </a:ext>
                </a:extLst>
              </a:tr>
              <a:tr h="370840">
                <a:tc>
                  <a:txBody>
                    <a:bodyPr/>
                    <a:lstStyle/>
                    <a:p>
                      <a:r>
                        <a:rPr lang="en-US" dirty="0"/>
                        <a:t>&lt;Data Len.&gt;</a:t>
                      </a:r>
                    </a:p>
                  </a:txBody>
                  <a:tcPr/>
                </a:tc>
                <a:tc>
                  <a:txBody>
                    <a:bodyPr/>
                    <a:lstStyle/>
                    <a:p>
                      <a:r>
                        <a:rPr lang="en-US" dirty="0"/>
                        <a:t>1400</a:t>
                      </a:r>
                    </a:p>
                  </a:txBody>
                  <a:tcPr/>
                </a:tc>
                <a:extLst>
                  <a:ext uri="{0D108BD9-81ED-4DB2-BD59-A6C34878D82A}">
                    <a16:rowId xmlns:a16="http://schemas.microsoft.com/office/drawing/2014/main" val="1088306033"/>
                  </a:ext>
                </a:extLst>
              </a:tr>
              <a:tr h="370840">
                <a:tc>
                  <a:txBody>
                    <a:bodyPr/>
                    <a:lstStyle/>
                    <a:p>
                      <a:r>
                        <a:rPr lang="en-US" dirty="0"/>
                        <a:t>Packer Length</a:t>
                      </a:r>
                    </a:p>
                  </a:txBody>
                  <a:tcPr/>
                </a:tc>
                <a:tc>
                  <a:txBody>
                    <a:bodyPr/>
                    <a:lstStyle/>
                    <a:p>
                      <a:r>
                        <a:rPr lang="en-US" dirty="0"/>
                        <a:t>1420</a:t>
                      </a:r>
                    </a:p>
                  </a:txBody>
                  <a:tcPr/>
                </a:tc>
                <a:extLst>
                  <a:ext uri="{0D108BD9-81ED-4DB2-BD59-A6C34878D82A}">
                    <a16:rowId xmlns:a16="http://schemas.microsoft.com/office/drawing/2014/main" val="3955989612"/>
                  </a:ext>
                </a:extLst>
              </a:tr>
            </a:tbl>
          </a:graphicData>
        </a:graphic>
      </p:graphicFrame>
      <p:graphicFrame>
        <p:nvGraphicFramePr>
          <p:cNvPr id="41" name="Table 40">
            <a:extLst>
              <a:ext uri="{FF2B5EF4-FFF2-40B4-BE49-F238E27FC236}">
                <a16:creationId xmlns:a16="http://schemas.microsoft.com/office/drawing/2014/main" id="{95B8E616-ECF9-4F65-5D6E-AE01BC0C1A95}"/>
              </a:ext>
            </a:extLst>
          </p:cNvPr>
          <p:cNvGraphicFramePr>
            <a:graphicFrameLocks noGrp="1"/>
          </p:cNvGraphicFramePr>
          <p:nvPr/>
        </p:nvGraphicFramePr>
        <p:xfrm>
          <a:off x="3290537" y="3213313"/>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1</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0</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512</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532</a:t>
                      </a:r>
                    </a:p>
                  </a:txBody>
                  <a:tcPr/>
                </a:tc>
                <a:extLst>
                  <a:ext uri="{0D108BD9-81ED-4DB2-BD59-A6C34878D82A}">
                    <a16:rowId xmlns:a16="http://schemas.microsoft.com/office/drawing/2014/main" val="3955989612"/>
                  </a:ext>
                </a:extLst>
              </a:tr>
            </a:tbl>
          </a:graphicData>
        </a:graphic>
      </p:graphicFrame>
      <p:graphicFrame>
        <p:nvGraphicFramePr>
          <p:cNvPr id="43" name="Table 42">
            <a:extLst>
              <a:ext uri="{FF2B5EF4-FFF2-40B4-BE49-F238E27FC236}">
                <a16:creationId xmlns:a16="http://schemas.microsoft.com/office/drawing/2014/main" id="{B41E952B-849C-2E5F-1EE7-013A49AFF959}"/>
              </a:ext>
            </a:extLst>
          </p:cNvPr>
          <p:cNvGraphicFramePr>
            <a:graphicFrameLocks noGrp="1"/>
          </p:cNvGraphicFramePr>
          <p:nvPr/>
        </p:nvGraphicFramePr>
        <p:xfrm>
          <a:off x="5144513" y="3213313"/>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1</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64</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512</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532</a:t>
                      </a:r>
                    </a:p>
                  </a:txBody>
                  <a:tcPr/>
                </a:tc>
                <a:extLst>
                  <a:ext uri="{0D108BD9-81ED-4DB2-BD59-A6C34878D82A}">
                    <a16:rowId xmlns:a16="http://schemas.microsoft.com/office/drawing/2014/main" val="3955989612"/>
                  </a:ext>
                </a:extLst>
              </a:tr>
            </a:tbl>
          </a:graphicData>
        </a:graphic>
      </p:graphicFrame>
      <p:graphicFrame>
        <p:nvGraphicFramePr>
          <p:cNvPr id="46" name="Table 45">
            <a:extLst>
              <a:ext uri="{FF2B5EF4-FFF2-40B4-BE49-F238E27FC236}">
                <a16:creationId xmlns:a16="http://schemas.microsoft.com/office/drawing/2014/main" id="{BF0DCF60-80B0-5215-3F2E-48622757209B}"/>
              </a:ext>
            </a:extLst>
          </p:cNvPr>
          <p:cNvGraphicFramePr>
            <a:graphicFrameLocks noGrp="1"/>
          </p:cNvGraphicFramePr>
          <p:nvPr/>
        </p:nvGraphicFramePr>
        <p:xfrm>
          <a:off x="6998489" y="3213313"/>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0</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128</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376</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396</a:t>
                      </a:r>
                    </a:p>
                  </a:txBody>
                  <a:tcPr/>
                </a:tc>
                <a:extLst>
                  <a:ext uri="{0D108BD9-81ED-4DB2-BD59-A6C34878D82A}">
                    <a16:rowId xmlns:a16="http://schemas.microsoft.com/office/drawing/2014/main" val="3955989612"/>
                  </a:ext>
                </a:extLst>
              </a:tr>
            </a:tbl>
          </a:graphicData>
        </a:graphic>
      </p:graphicFrame>
      <p:sp>
        <p:nvSpPr>
          <p:cNvPr id="48" name="TextBox 47">
            <a:extLst>
              <a:ext uri="{FF2B5EF4-FFF2-40B4-BE49-F238E27FC236}">
                <a16:creationId xmlns:a16="http://schemas.microsoft.com/office/drawing/2014/main" id="{CA6DD617-3A74-3072-4AA3-2E30D9802B11}"/>
              </a:ext>
            </a:extLst>
          </p:cNvPr>
          <p:cNvSpPr txBox="1"/>
          <p:nvPr/>
        </p:nvSpPr>
        <p:spPr>
          <a:xfrm>
            <a:off x="418586" y="6347673"/>
            <a:ext cx="2043573" cy="461665"/>
          </a:xfrm>
          <a:prstGeom prst="rect">
            <a:avLst/>
          </a:prstGeom>
          <a:noFill/>
        </p:spPr>
        <p:txBody>
          <a:bodyPr wrap="none" rtlCol="0">
            <a:spAutoFit/>
          </a:bodyPr>
          <a:lstStyle/>
          <a:p>
            <a:r>
              <a:rPr lang="en-US" sz="2400" dirty="0"/>
              <a:t>Original Packet</a:t>
            </a:r>
          </a:p>
        </p:txBody>
      </p:sp>
      <p:sp>
        <p:nvSpPr>
          <p:cNvPr id="53" name="TextBox 52">
            <a:extLst>
              <a:ext uri="{FF2B5EF4-FFF2-40B4-BE49-F238E27FC236}">
                <a16:creationId xmlns:a16="http://schemas.microsoft.com/office/drawing/2014/main" id="{1F11CDD3-5793-C416-9DCC-8E6C7F4FA6D5}"/>
              </a:ext>
            </a:extLst>
          </p:cNvPr>
          <p:cNvSpPr txBox="1"/>
          <p:nvPr/>
        </p:nvSpPr>
        <p:spPr>
          <a:xfrm>
            <a:off x="3430219" y="5809193"/>
            <a:ext cx="1642053" cy="461665"/>
          </a:xfrm>
          <a:prstGeom prst="rect">
            <a:avLst/>
          </a:prstGeom>
          <a:noFill/>
        </p:spPr>
        <p:txBody>
          <a:bodyPr wrap="none" rtlCol="0">
            <a:spAutoFit/>
          </a:bodyPr>
          <a:lstStyle/>
          <a:p>
            <a:r>
              <a:rPr lang="en-US" sz="2400" dirty="0"/>
              <a:t>Frag. Pkt #1</a:t>
            </a:r>
          </a:p>
        </p:txBody>
      </p:sp>
      <p:sp>
        <p:nvSpPr>
          <p:cNvPr id="54" name="TextBox 53">
            <a:extLst>
              <a:ext uri="{FF2B5EF4-FFF2-40B4-BE49-F238E27FC236}">
                <a16:creationId xmlns:a16="http://schemas.microsoft.com/office/drawing/2014/main" id="{35E3D315-BD14-049F-53DC-D1D332113010}"/>
              </a:ext>
            </a:extLst>
          </p:cNvPr>
          <p:cNvSpPr txBox="1"/>
          <p:nvPr/>
        </p:nvSpPr>
        <p:spPr>
          <a:xfrm>
            <a:off x="5283057" y="5772178"/>
            <a:ext cx="1642053" cy="461665"/>
          </a:xfrm>
          <a:prstGeom prst="rect">
            <a:avLst/>
          </a:prstGeom>
          <a:noFill/>
        </p:spPr>
        <p:txBody>
          <a:bodyPr wrap="none" rtlCol="0">
            <a:spAutoFit/>
          </a:bodyPr>
          <a:lstStyle/>
          <a:p>
            <a:r>
              <a:rPr lang="en-US" sz="2400" dirty="0"/>
              <a:t>Frag. Pkt #2</a:t>
            </a:r>
          </a:p>
        </p:txBody>
      </p:sp>
      <p:sp>
        <p:nvSpPr>
          <p:cNvPr id="55" name="TextBox 54">
            <a:extLst>
              <a:ext uri="{FF2B5EF4-FFF2-40B4-BE49-F238E27FC236}">
                <a16:creationId xmlns:a16="http://schemas.microsoft.com/office/drawing/2014/main" id="{6CA7B2C3-F881-5B21-9C25-44E3187D0BA7}"/>
              </a:ext>
            </a:extLst>
          </p:cNvPr>
          <p:cNvSpPr txBox="1"/>
          <p:nvPr/>
        </p:nvSpPr>
        <p:spPr>
          <a:xfrm>
            <a:off x="7049429" y="5772177"/>
            <a:ext cx="1642053" cy="461665"/>
          </a:xfrm>
          <a:prstGeom prst="rect">
            <a:avLst/>
          </a:prstGeom>
          <a:noFill/>
        </p:spPr>
        <p:txBody>
          <a:bodyPr wrap="none" rtlCol="0">
            <a:spAutoFit/>
          </a:bodyPr>
          <a:lstStyle/>
          <a:p>
            <a:r>
              <a:rPr lang="en-US" sz="2400" dirty="0"/>
              <a:t>Frag. Pkt #3</a:t>
            </a:r>
          </a:p>
        </p:txBody>
      </p:sp>
    </p:spTree>
    <p:extLst>
      <p:ext uri="{BB962C8B-B14F-4D97-AF65-F5344CB8AC3E}">
        <p14:creationId xmlns:p14="http://schemas.microsoft.com/office/powerpoint/2010/main" val="84945212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07D5C94-FCD6-F1F1-45CB-27B8EE7621ED}"/>
              </a:ext>
            </a:extLst>
          </p:cNvPr>
          <p:cNvGraphicFramePr>
            <a:graphicFrameLocks noGrp="1"/>
          </p:cNvGraphicFramePr>
          <p:nvPr/>
        </p:nvGraphicFramePr>
        <p:xfrm>
          <a:off x="124691" y="1297940"/>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1</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0</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512</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532</a:t>
                      </a:r>
                    </a:p>
                  </a:txBody>
                  <a:tcPr/>
                </a:tc>
                <a:extLst>
                  <a:ext uri="{0D108BD9-81ED-4DB2-BD59-A6C34878D82A}">
                    <a16:rowId xmlns:a16="http://schemas.microsoft.com/office/drawing/2014/main" val="3955989612"/>
                  </a:ext>
                </a:extLst>
              </a:tr>
            </a:tbl>
          </a:graphicData>
        </a:graphic>
      </p:graphicFrame>
      <p:graphicFrame>
        <p:nvGraphicFramePr>
          <p:cNvPr id="3" name="Table 2">
            <a:extLst>
              <a:ext uri="{FF2B5EF4-FFF2-40B4-BE49-F238E27FC236}">
                <a16:creationId xmlns:a16="http://schemas.microsoft.com/office/drawing/2014/main" id="{3620E2AE-9944-A3CF-1F3B-57914CFC1CA9}"/>
              </a:ext>
            </a:extLst>
          </p:cNvPr>
          <p:cNvGraphicFramePr>
            <a:graphicFrameLocks noGrp="1"/>
          </p:cNvGraphicFramePr>
          <p:nvPr/>
        </p:nvGraphicFramePr>
        <p:xfrm>
          <a:off x="2168318" y="1297940"/>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1</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64</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512</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532</a:t>
                      </a:r>
                    </a:p>
                  </a:txBody>
                  <a:tcPr/>
                </a:tc>
                <a:extLst>
                  <a:ext uri="{0D108BD9-81ED-4DB2-BD59-A6C34878D82A}">
                    <a16:rowId xmlns:a16="http://schemas.microsoft.com/office/drawing/2014/main" val="3955989612"/>
                  </a:ext>
                </a:extLst>
              </a:tr>
            </a:tbl>
          </a:graphicData>
        </a:graphic>
      </p:graphicFrame>
      <p:graphicFrame>
        <p:nvGraphicFramePr>
          <p:cNvPr id="4" name="Table 3">
            <a:extLst>
              <a:ext uri="{FF2B5EF4-FFF2-40B4-BE49-F238E27FC236}">
                <a16:creationId xmlns:a16="http://schemas.microsoft.com/office/drawing/2014/main" id="{AF79AE42-C35C-EE63-EB21-0665D9EEEE6D}"/>
              </a:ext>
            </a:extLst>
          </p:cNvPr>
          <p:cNvGraphicFramePr>
            <a:graphicFrameLocks noGrp="1"/>
          </p:cNvGraphicFramePr>
          <p:nvPr/>
        </p:nvGraphicFramePr>
        <p:xfrm>
          <a:off x="4211945" y="1297940"/>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0</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128</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376</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396</a:t>
                      </a:r>
                    </a:p>
                  </a:txBody>
                  <a:tcPr/>
                </a:tc>
                <a:extLst>
                  <a:ext uri="{0D108BD9-81ED-4DB2-BD59-A6C34878D82A}">
                    <a16:rowId xmlns:a16="http://schemas.microsoft.com/office/drawing/2014/main" val="3955989612"/>
                  </a:ext>
                </a:extLst>
              </a:tr>
            </a:tbl>
          </a:graphicData>
        </a:graphic>
      </p:graphicFrame>
      <p:sp>
        <p:nvSpPr>
          <p:cNvPr id="22" name="Rectangle 2">
            <a:extLst>
              <a:ext uri="{FF2B5EF4-FFF2-40B4-BE49-F238E27FC236}">
                <a16:creationId xmlns:a16="http://schemas.microsoft.com/office/drawing/2014/main" id="{D1B3A6EB-E532-EF44-75C2-C79EFC5FEA11}"/>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t>Example: IP Reassembly</a:t>
            </a:r>
            <a:endParaRPr lang="en-AU" altLang="en-US" sz="3600" u="sng" dirty="0"/>
          </a:p>
        </p:txBody>
      </p:sp>
      <p:sp>
        <p:nvSpPr>
          <p:cNvPr id="23" name="Rectangle 22">
            <a:extLst>
              <a:ext uri="{FF2B5EF4-FFF2-40B4-BE49-F238E27FC236}">
                <a16:creationId xmlns:a16="http://schemas.microsoft.com/office/drawing/2014/main" id="{4983C972-4255-B54C-EDF2-702B1D70BEA0}"/>
              </a:ext>
            </a:extLst>
          </p:cNvPr>
          <p:cNvSpPr/>
          <p:nvPr/>
        </p:nvSpPr>
        <p:spPr>
          <a:xfrm>
            <a:off x="7259782" y="3089565"/>
            <a:ext cx="1662545" cy="3467866"/>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101E604-A6C3-849D-05FB-3285A0E76042}"/>
              </a:ext>
            </a:extLst>
          </p:cNvPr>
          <p:cNvSpPr/>
          <p:nvPr/>
        </p:nvSpPr>
        <p:spPr>
          <a:xfrm>
            <a:off x="7259781" y="1057321"/>
            <a:ext cx="1662545" cy="1511347"/>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642343F0-037A-6923-B9D9-3A6D917BF9B0}"/>
              </a:ext>
            </a:extLst>
          </p:cNvPr>
          <p:cNvSpPr txBox="1"/>
          <p:nvPr/>
        </p:nvSpPr>
        <p:spPr>
          <a:xfrm>
            <a:off x="7488972" y="6529720"/>
            <a:ext cx="1245726" cy="369332"/>
          </a:xfrm>
          <a:prstGeom prst="rect">
            <a:avLst/>
          </a:prstGeom>
          <a:noFill/>
        </p:spPr>
        <p:txBody>
          <a:bodyPr wrap="none" rtlCol="0">
            <a:spAutoFit/>
          </a:bodyPr>
          <a:lstStyle/>
          <a:p>
            <a:r>
              <a:rPr lang="en-US" dirty="0"/>
              <a:t>Data buffer</a:t>
            </a:r>
          </a:p>
        </p:txBody>
      </p:sp>
      <p:sp>
        <p:nvSpPr>
          <p:cNvPr id="26" name="TextBox 25">
            <a:extLst>
              <a:ext uri="{FF2B5EF4-FFF2-40B4-BE49-F238E27FC236}">
                <a16:creationId xmlns:a16="http://schemas.microsoft.com/office/drawing/2014/main" id="{A6947920-13C5-5FEF-00D7-0F4316CC243D}"/>
              </a:ext>
            </a:extLst>
          </p:cNvPr>
          <p:cNvSpPr txBox="1"/>
          <p:nvPr/>
        </p:nvSpPr>
        <p:spPr>
          <a:xfrm>
            <a:off x="7363072" y="2554813"/>
            <a:ext cx="1497526" cy="369332"/>
          </a:xfrm>
          <a:prstGeom prst="rect">
            <a:avLst/>
          </a:prstGeom>
          <a:noFill/>
        </p:spPr>
        <p:txBody>
          <a:bodyPr wrap="none" rtlCol="0">
            <a:spAutoFit/>
          </a:bodyPr>
          <a:lstStyle/>
          <a:p>
            <a:r>
              <a:rPr lang="en-US" dirty="0"/>
              <a:t>Header buffer</a:t>
            </a:r>
          </a:p>
        </p:txBody>
      </p:sp>
      <p:sp>
        <p:nvSpPr>
          <p:cNvPr id="5" name="Rectangle 4">
            <a:extLst>
              <a:ext uri="{FF2B5EF4-FFF2-40B4-BE49-F238E27FC236}">
                <a16:creationId xmlns:a16="http://schemas.microsoft.com/office/drawing/2014/main" id="{51264702-3818-66E5-331F-1E7B6C520755}"/>
              </a:ext>
            </a:extLst>
          </p:cNvPr>
          <p:cNvSpPr/>
          <p:nvPr/>
        </p:nvSpPr>
        <p:spPr>
          <a:xfrm>
            <a:off x="235098" y="3893820"/>
            <a:ext cx="1565562" cy="804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 from </a:t>
            </a:r>
            <a:r>
              <a:rPr lang="en-US" dirty="0" err="1"/>
              <a:t>fgmt</a:t>
            </a:r>
            <a:r>
              <a:rPr lang="en-US" dirty="0"/>
              <a:t> 1</a:t>
            </a:r>
          </a:p>
        </p:txBody>
      </p:sp>
      <p:sp>
        <p:nvSpPr>
          <p:cNvPr id="6" name="Rectangle 5">
            <a:extLst>
              <a:ext uri="{FF2B5EF4-FFF2-40B4-BE49-F238E27FC236}">
                <a16:creationId xmlns:a16="http://schemas.microsoft.com/office/drawing/2014/main" id="{4761562D-272A-89DC-AE3B-22ACF5A7CD96}"/>
              </a:ext>
            </a:extLst>
          </p:cNvPr>
          <p:cNvSpPr/>
          <p:nvPr/>
        </p:nvSpPr>
        <p:spPr>
          <a:xfrm>
            <a:off x="2268723" y="3893820"/>
            <a:ext cx="1565562" cy="804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 from </a:t>
            </a:r>
            <a:r>
              <a:rPr lang="en-US" dirty="0" err="1"/>
              <a:t>fgmt</a:t>
            </a:r>
            <a:r>
              <a:rPr lang="en-US" dirty="0"/>
              <a:t> 2</a:t>
            </a:r>
          </a:p>
        </p:txBody>
      </p:sp>
      <p:sp>
        <p:nvSpPr>
          <p:cNvPr id="7" name="Rectangle 6">
            <a:extLst>
              <a:ext uri="{FF2B5EF4-FFF2-40B4-BE49-F238E27FC236}">
                <a16:creationId xmlns:a16="http://schemas.microsoft.com/office/drawing/2014/main" id="{82B34460-A4F8-4C74-2F17-9CE45AD1A1E8}"/>
              </a:ext>
            </a:extLst>
          </p:cNvPr>
          <p:cNvSpPr/>
          <p:nvPr/>
        </p:nvSpPr>
        <p:spPr>
          <a:xfrm>
            <a:off x="4312350" y="3925594"/>
            <a:ext cx="1565562" cy="494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 from </a:t>
            </a:r>
            <a:r>
              <a:rPr lang="en-US" dirty="0" err="1"/>
              <a:t>fgmt</a:t>
            </a:r>
            <a:r>
              <a:rPr lang="en-US" dirty="0"/>
              <a:t> 3</a:t>
            </a:r>
          </a:p>
        </p:txBody>
      </p:sp>
    </p:spTree>
    <p:extLst>
      <p:ext uri="{BB962C8B-B14F-4D97-AF65-F5344CB8AC3E}">
        <p14:creationId xmlns:p14="http://schemas.microsoft.com/office/powerpoint/2010/main" val="67387117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07D5C94-FCD6-F1F1-45CB-27B8EE7621ED}"/>
              </a:ext>
            </a:extLst>
          </p:cNvPr>
          <p:cNvGraphicFramePr>
            <a:graphicFrameLocks noGrp="1"/>
          </p:cNvGraphicFramePr>
          <p:nvPr/>
        </p:nvGraphicFramePr>
        <p:xfrm>
          <a:off x="124691" y="1297940"/>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1</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0</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512</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532</a:t>
                      </a:r>
                    </a:p>
                  </a:txBody>
                  <a:tcPr/>
                </a:tc>
                <a:extLst>
                  <a:ext uri="{0D108BD9-81ED-4DB2-BD59-A6C34878D82A}">
                    <a16:rowId xmlns:a16="http://schemas.microsoft.com/office/drawing/2014/main" val="3955989612"/>
                  </a:ext>
                </a:extLst>
              </a:tr>
            </a:tbl>
          </a:graphicData>
        </a:graphic>
      </p:graphicFrame>
      <p:graphicFrame>
        <p:nvGraphicFramePr>
          <p:cNvPr id="3" name="Table 2">
            <a:extLst>
              <a:ext uri="{FF2B5EF4-FFF2-40B4-BE49-F238E27FC236}">
                <a16:creationId xmlns:a16="http://schemas.microsoft.com/office/drawing/2014/main" id="{3620E2AE-9944-A3CF-1F3B-57914CFC1CA9}"/>
              </a:ext>
            </a:extLst>
          </p:cNvPr>
          <p:cNvGraphicFramePr>
            <a:graphicFrameLocks noGrp="1"/>
          </p:cNvGraphicFramePr>
          <p:nvPr/>
        </p:nvGraphicFramePr>
        <p:xfrm>
          <a:off x="2168318" y="1297940"/>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1</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64</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512</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532</a:t>
                      </a:r>
                    </a:p>
                  </a:txBody>
                  <a:tcPr/>
                </a:tc>
                <a:extLst>
                  <a:ext uri="{0D108BD9-81ED-4DB2-BD59-A6C34878D82A}">
                    <a16:rowId xmlns:a16="http://schemas.microsoft.com/office/drawing/2014/main" val="3955989612"/>
                  </a:ext>
                </a:extLst>
              </a:tr>
            </a:tbl>
          </a:graphicData>
        </a:graphic>
      </p:graphicFrame>
      <p:graphicFrame>
        <p:nvGraphicFramePr>
          <p:cNvPr id="4" name="Table 3">
            <a:extLst>
              <a:ext uri="{FF2B5EF4-FFF2-40B4-BE49-F238E27FC236}">
                <a16:creationId xmlns:a16="http://schemas.microsoft.com/office/drawing/2014/main" id="{AF79AE42-C35C-EE63-EB21-0665D9EEEE6D}"/>
              </a:ext>
            </a:extLst>
          </p:cNvPr>
          <p:cNvGraphicFramePr>
            <a:graphicFrameLocks noGrp="1"/>
          </p:cNvGraphicFramePr>
          <p:nvPr/>
        </p:nvGraphicFramePr>
        <p:xfrm>
          <a:off x="4211945" y="1297940"/>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0</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128</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376</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396</a:t>
                      </a:r>
                    </a:p>
                  </a:txBody>
                  <a:tcPr/>
                </a:tc>
                <a:extLst>
                  <a:ext uri="{0D108BD9-81ED-4DB2-BD59-A6C34878D82A}">
                    <a16:rowId xmlns:a16="http://schemas.microsoft.com/office/drawing/2014/main" val="3955989612"/>
                  </a:ext>
                </a:extLst>
              </a:tr>
            </a:tbl>
          </a:graphicData>
        </a:graphic>
      </p:graphicFrame>
      <p:sp>
        <p:nvSpPr>
          <p:cNvPr id="11" name="Rectangle 10">
            <a:extLst>
              <a:ext uri="{FF2B5EF4-FFF2-40B4-BE49-F238E27FC236}">
                <a16:creationId xmlns:a16="http://schemas.microsoft.com/office/drawing/2014/main" id="{02D6961B-00B0-0CB4-3C0D-386E09B38518}"/>
              </a:ext>
            </a:extLst>
          </p:cNvPr>
          <p:cNvSpPr/>
          <p:nvPr/>
        </p:nvSpPr>
        <p:spPr>
          <a:xfrm>
            <a:off x="7259782" y="3089565"/>
            <a:ext cx="1662545" cy="3467866"/>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A0D314A-B735-8A4A-85A2-1149F8DCFED4}"/>
              </a:ext>
            </a:extLst>
          </p:cNvPr>
          <p:cNvSpPr/>
          <p:nvPr/>
        </p:nvSpPr>
        <p:spPr>
          <a:xfrm>
            <a:off x="7259781" y="1057321"/>
            <a:ext cx="1662545" cy="1511347"/>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A145D11-32A9-F08F-4F2F-704A8293DBEF}"/>
              </a:ext>
            </a:extLst>
          </p:cNvPr>
          <p:cNvSpPr txBox="1"/>
          <p:nvPr/>
        </p:nvSpPr>
        <p:spPr>
          <a:xfrm>
            <a:off x="7488972" y="6529720"/>
            <a:ext cx="1245726" cy="369332"/>
          </a:xfrm>
          <a:prstGeom prst="rect">
            <a:avLst/>
          </a:prstGeom>
          <a:noFill/>
        </p:spPr>
        <p:txBody>
          <a:bodyPr wrap="none" rtlCol="0">
            <a:spAutoFit/>
          </a:bodyPr>
          <a:lstStyle/>
          <a:p>
            <a:r>
              <a:rPr lang="en-US" dirty="0"/>
              <a:t>Data buffer</a:t>
            </a:r>
          </a:p>
        </p:txBody>
      </p:sp>
      <p:sp>
        <p:nvSpPr>
          <p:cNvPr id="20" name="TextBox 19">
            <a:extLst>
              <a:ext uri="{FF2B5EF4-FFF2-40B4-BE49-F238E27FC236}">
                <a16:creationId xmlns:a16="http://schemas.microsoft.com/office/drawing/2014/main" id="{C97F6FF3-F7BD-11C9-2EEA-5D7FA5ADDDFE}"/>
              </a:ext>
            </a:extLst>
          </p:cNvPr>
          <p:cNvSpPr txBox="1"/>
          <p:nvPr/>
        </p:nvSpPr>
        <p:spPr>
          <a:xfrm>
            <a:off x="7363072" y="2554813"/>
            <a:ext cx="1497526" cy="369332"/>
          </a:xfrm>
          <a:prstGeom prst="rect">
            <a:avLst/>
          </a:prstGeom>
          <a:noFill/>
        </p:spPr>
        <p:txBody>
          <a:bodyPr wrap="none" rtlCol="0">
            <a:spAutoFit/>
          </a:bodyPr>
          <a:lstStyle/>
          <a:p>
            <a:r>
              <a:rPr lang="en-US" dirty="0"/>
              <a:t>Header buffer</a:t>
            </a:r>
          </a:p>
        </p:txBody>
      </p:sp>
      <p:sp>
        <p:nvSpPr>
          <p:cNvPr id="21" name="Rectangle 20">
            <a:extLst>
              <a:ext uri="{FF2B5EF4-FFF2-40B4-BE49-F238E27FC236}">
                <a16:creationId xmlns:a16="http://schemas.microsoft.com/office/drawing/2014/main" id="{181EE53F-0DA6-E56E-FED2-31B68E59AEC4}"/>
              </a:ext>
            </a:extLst>
          </p:cNvPr>
          <p:cNvSpPr/>
          <p:nvPr/>
        </p:nvSpPr>
        <p:spPr>
          <a:xfrm>
            <a:off x="7315198" y="1115140"/>
            <a:ext cx="1545399" cy="1028775"/>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Header from</a:t>
            </a:r>
          </a:p>
          <a:p>
            <a:pPr algn="ctr"/>
            <a:r>
              <a:rPr lang="en-US" dirty="0" err="1"/>
              <a:t>fgmt</a:t>
            </a:r>
            <a:r>
              <a:rPr lang="en-US" dirty="0"/>
              <a:t> 1</a:t>
            </a:r>
          </a:p>
          <a:p>
            <a:pPr algn="ctr"/>
            <a:r>
              <a:rPr lang="en-US" dirty="0"/>
              <a:t>(will be updated later)</a:t>
            </a:r>
          </a:p>
        </p:txBody>
      </p:sp>
      <p:sp>
        <p:nvSpPr>
          <p:cNvPr id="22" name="Rectangle 2">
            <a:extLst>
              <a:ext uri="{FF2B5EF4-FFF2-40B4-BE49-F238E27FC236}">
                <a16:creationId xmlns:a16="http://schemas.microsoft.com/office/drawing/2014/main" id="{D1B3A6EB-E532-EF44-75C2-C79EFC5FEA11}"/>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t>Example: IP Reassembly</a:t>
            </a:r>
            <a:endParaRPr lang="en-AU" altLang="en-US" sz="3600" u="sng" dirty="0"/>
          </a:p>
        </p:txBody>
      </p:sp>
      <p:sp>
        <p:nvSpPr>
          <p:cNvPr id="5" name="Freeform 4">
            <a:extLst>
              <a:ext uri="{FF2B5EF4-FFF2-40B4-BE49-F238E27FC236}">
                <a16:creationId xmlns:a16="http://schemas.microsoft.com/office/drawing/2014/main" id="{3EC25598-9D21-71A1-42AF-B4727C37BB7B}"/>
              </a:ext>
            </a:extLst>
          </p:cNvPr>
          <p:cNvSpPr/>
          <p:nvPr/>
        </p:nvSpPr>
        <p:spPr>
          <a:xfrm>
            <a:off x="997527" y="747474"/>
            <a:ext cx="6137564" cy="637981"/>
          </a:xfrm>
          <a:custGeom>
            <a:avLst/>
            <a:gdLst>
              <a:gd name="connsiteX0" fmla="*/ 0 w 6137564"/>
              <a:gd name="connsiteY0" fmla="*/ 540999 h 637981"/>
              <a:gd name="connsiteX1" fmla="*/ 4364182 w 6137564"/>
              <a:gd name="connsiteY1" fmla="*/ 671 h 637981"/>
              <a:gd name="connsiteX2" fmla="*/ 6137564 w 6137564"/>
              <a:gd name="connsiteY2" fmla="*/ 637981 h 637981"/>
            </a:gdLst>
            <a:ahLst/>
            <a:cxnLst>
              <a:cxn ang="0">
                <a:pos x="connsiteX0" y="connsiteY0"/>
              </a:cxn>
              <a:cxn ang="0">
                <a:pos x="connsiteX1" y="connsiteY1"/>
              </a:cxn>
              <a:cxn ang="0">
                <a:pos x="connsiteX2" y="connsiteY2"/>
              </a:cxn>
            </a:cxnLst>
            <a:rect l="l" t="t" r="r" b="b"/>
            <a:pathLst>
              <a:path w="6137564" h="637981">
                <a:moveTo>
                  <a:pt x="0" y="540999"/>
                </a:moveTo>
                <a:cubicBezTo>
                  <a:pt x="1670627" y="262753"/>
                  <a:pt x="3341255" y="-15493"/>
                  <a:pt x="4364182" y="671"/>
                </a:cubicBezTo>
                <a:cubicBezTo>
                  <a:pt x="5387109" y="16835"/>
                  <a:pt x="5762336" y="327408"/>
                  <a:pt x="6137564" y="637981"/>
                </a:cubicBezTo>
              </a:path>
            </a:pathLst>
          </a:custGeom>
          <a:noFill/>
          <a:ln w="34925">
            <a:headEnd type="ova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4B967A7-EF73-BF08-F5E6-B1B8D2EE07CB}"/>
              </a:ext>
            </a:extLst>
          </p:cNvPr>
          <p:cNvSpPr/>
          <p:nvPr/>
        </p:nvSpPr>
        <p:spPr>
          <a:xfrm>
            <a:off x="235098" y="3893820"/>
            <a:ext cx="1565562" cy="804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 from </a:t>
            </a:r>
            <a:r>
              <a:rPr lang="en-US" dirty="0" err="1"/>
              <a:t>fgmt</a:t>
            </a:r>
            <a:r>
              <a:rPr lang="en-US" dirty="0"/>
              <a:t> 1</a:t>
            </a:r>
          </a:p>
        </p:txBody>
      </p:sp>
      <p:sp>
        <p:nvSpPr>
          <p:cNvPr id="7" name="Rectangle 6">
            <a:extLst>
              <a:ext uri="{FF2B5EF4-FFF2-40B4-BE49-F238E27FC236}">
                <a16:creationId xmlns:a16="http://schemas.microsoft.com/office/drawing/2014/main" id="{DC0F768F-E2E4-8232-F6D9-91CD730014CD}"/>
              </a:ext>
            </a:extLst>
          </p:cNvPr>
          <p:cNvSpPr/>
          <p:nvPr/>
        </p:nvSpPr>
        <p:spPr>
          <a:xfrm>
            <a:off x="2268723" y="3893820"/>
            <a:ext cx="1565562" cy="804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 from </a:t>
            </a:r>
            <a:r>
              <a:rPr lang="en-US" dirty="0" err="1"/>
              <a:t>fgmt</a:t>
            </a:r>
            <a:r>
              <a:rPr lang="en-US" dirty="0"/>
              <a:t> 2</a:t>
            </a:r>
          </a:p>
        </p:txBody>
      </p:sp>
      <p:sp>
        <p:nvSpPr>
          <p:cNvPr id="8" name="Rectangle 7">
            <a:extLst>
              <a:ext uri="{FF2B5EF4-FFF2-40B4-BE49-F238E27FC236}">
                <a16:creationId xmlns:a16="http://schemas.microsoft.com/office/drawing/2014/main" id="{CD04B624-4057-F7A1-40B4-4370E2AB008D}"/>
              </a:ext>
            </a:extLst>
          </p:cNvPr>
          <p:cNvSpPr/>
          <p:nvPr/>
        </p:nvSpPr>
        <p:spPr>
          <a:xfrm>
            <a:off x="4312350" y="3925594"/>
            <a:ext cx="1565562" cy="494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 from </a:t>
            </a:r>
            <a:r>
              <a:rPr lang="en-US" dirty="0" err="1"/>
              <a:t>fgmt</a:t>
            </a:r>
            <a:r>
              <a:rPr lang="en-US" dirty="0"/>
              <a:t> 3</a:t>
            </a:r>
          </a:p>
        </p:txBody>
      </p:sp>
    </p:spTree>
    <p:extLst>
      <p:ext uri="{BB962C8B-B14F-4D97-AF65-F5344CB8AC3E}">
        <p14:creationId xmlns:p14="http://schemas.microsoft.com/office/powerpoint/2010/main" val="30212640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07D5C94-FCD6-F1F1-45CB-27B8EE7621ED}"/>
              </a:ext>
            </a:extLst>
          </p:cNvPr>
          <p:cNvGraphicFramePr>
            <a:graphicFrameLocks noGrp="1"/>
          </p:cNvGraphicFramePr>
          <p:nvPr/>
        </p:nvGraphicFramePr>
        <p:xfrm>
          <a:off x="124691" y="1297940"/>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1</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0</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512</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532</a:t>
                      </a:r>
                    </a:p>
                  </a:txBody>
                  <a:tcPr/>
                </a:tc>
                <a:extLst>
                  <a:ext uri="{0D108BD9-81ED-4DB2-BD59-A6C34878D82A}">
                    <a16:rowId xmlns:a16="http://schemas.microsoft.com/office/drawing/2014/main" val="3955989612"/>
                  </a:ext>
                </a:extLst>
              </a:tr>
            </a:tbl>
          </a:graphicData>
        </a:graphic>
      </p:graphicFrame>
      <p:graphicFrame>
        <p:nvGraphicFramePr>
          <p:cNvPr id="3" name="Table 2">
            <a:extLst>
              <a:ext uri="{FF2B5EF4-FFF2-40B4-BE49-F238E27FC236}">
                <a16:creationId xmlns:a16="http://schemas.microsoft.com/office/drawing/2014/main" id="{3620E2AE-9944-A3CF-1F3B-57914CFC1CA9}"/>
              </a:ext>
            </a:extLst>
          </p:cNvPr>
          <p:cNvGraphicFramePr>
            <a:graphicFrameLocks noGrp="1"/>
          </p:cNvGraphicFramePr>
          <p:nvPr/>
        </p:nvGraphicFramePr>
        <p:xfrm>
          <a:off x="2168318" y="1297940"/>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1</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64</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512</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532</a:t>
                      </a:r>
                    </a:p>
                  </a:txBody>
                  <a:tcPr/>
                </a:tc>
                <a:extLst>
                  <a:ext uri="{0D108BD9-81ED-4DB2-BD59-A6C34878D82A}">
                    <a16:rowId xmlns:a16="http://schemas.microsoft.com/office/drawing/2014/main" val="3955989612"/>
                  </a:ext>
                </a:extLst>
              </a:tr>
            </a:tbl>
          </a:graphicData>
        </a:graphic>
      </p:graphicFrame>
      <p:graphicFrame>
        <p:nvGraphicFramePr>
          <p:cNvPr id="4" name="Table 3">
            <a:extLst>
              <a:ext uri="{FF2B5EF4-FFF2-40B4-BE49-F238E27FC236}">
                <a16:creationId xmlns:a16="http://schemas.microsoft.com/office/drawing/2014/main" id="{AF79AE42-C35C-EE63-EB21-0665D9EEEE6D}"/>
              </a:ext>
            </a:extLst>
          </p:cNvPr>
          <p:cNvGraphicFramePr>
            <a:graphicFrameLocks noGrp="1"/>
          </p:cNvGraphicFramePr>
          <p:nvPr/>
        </p:nvGraphicFramePr>
        <p:xfrm>
          <a:off x="4211945" y="1297940"/>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0</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128</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376</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396</a:t>
                      </a:r>
                    </a:p>
                  </a:txBody>
                  <a:tcPr/>
                </a:tc>
                <a:extLst>
                  <a:ext uri="{0D108BD9-81ED-4DB2-BD59-A6C34878D82A}">
                    <a16:rowId xmlns:a16="http://schemas.microsoft.com/office/drawing/2014/main" val="3955989612"/>
                  </a:ext>
                </a:extLst>
              </a:tr>
            </a:tbl>
          </a:graphicData>
        </a:graphic>
      </p:graphicFrame>
      <p:sp>
        <p:nvSpPr>
          <p:cNvPr id="11" name="Rectangle 10">
            <a:extLst>
              <a:ext uri="{FF2B5EF4-FFF2-40B4-BE49-F238E27FC236}">
                <a16:creationId xmlns:a16="http://schemas.microsoft.com/office/drawing/2014/main" id="{02D6961B-00B0-0CB4-3C0D-386E09B38518}"/>
              </a:ext>
            </a:extLst>
          </p:cNvPr>
          <p:cNvSpPr/>
          <p:nvPr/>
        </p:nvSpPr>
        <p:spPr>
          <a:xfrm>
            <a:off x="7259782" y="3089565"/>
            <a:ext cx="1662545" cy="3467866"/>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A0D314A-B735-8A4A-85A2-1149F8DCFED4}"/>
              </a:ext>
            </a:extLst>
          </p:cNvPr>
          <p:cNvSpPr/>
          <p:nvPr/>
        </p:nvSpPr>
        <p:spPr>
          <a:xfrm>
            <a:off x="7259781" y="1057321"/>
            <a:ext cx="1662545" cy="1511347"/>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D80D871-E537-F521-EAA7-AE808CA77E79}"/>
              </a:ext>
            </a:extLst>
          </p:cNvPr>
          <p:cNvSpPr/>
          <p:nvPr/>
        </p:nvSpPr>
        <p:spPr>
          <a:xfrm>
            <a:off x="7315199" y="3148664"/>
            <a:ext cx="1565562" cy="804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 from </a:t>
            </a:r>
            <a:r>
              <a:rPr lang="en-US" dirty="0" err="1"/>
              <a:t>fgmt</a:t>
            </a:r>
            <a:r>
              <a:rPr lang="en-US" dirty="0"/>
              <a:t> 1</a:t>
            </a:r>
          </a:p>
        </p:txBody>
      </p:sp>
      <p:sp>
        <p:nvSpPr>
          <p:cNvPr id="14" name="TextBox 13">
            <a:extLst>
              <a:ext uri="{FF2B5EF4-FFF2-40B4-BE49-F238E27FC236}">
                <a16:creationId xmlns:a16="http://schemas.microsoft.com/office/drawing/2014/main" id="{F83CA27A-D753-2701-3B88-47E23BA1748F}"/>
              </a:ext>
            </a:extLst>
          </p:cNvPr>
          <p:cNvSpPr txBox="1"/>
          <p:nvPr/>
        </p:nvSpPr>
        <p:spPr>
          <a:xfrm>
            <a:off x="6916530" y="2963998"/>
            <a:ext cx="301686" cy="369332"/>
          </a:xfrm>
          <a:prstGeom prst="rect">
            <a:avLst/>
          </a:prstGeom>
          <a:noFill/>
        </p:spPr>
        <p:txBody>
          <a:bodyPr wrap="none" rtlCol="0">
            <a:spAutoFit/>
          </a:bodyPr>
          <a:lstStyle/>
          <a:p>
            <a:r>
              <a:rPr lang="en-US" dirty="0"/>
              <a:t>0</a:t>
            </a:r>
          </a:p>
        </p:txBody>
      </p:sp>
      <p:sp>
        <p:nvSpPr>
          <p:cNvPr id="15" name="TextBox 14">
            <a:extLst>
              <a:ext uri="{FF2B5EF4-FFF2-40B4-BE49-F238E27FC236}">
                <a16:creationId xmlns:a16="http://schemas.microsoft.com/office/drawing/2014/main" id="{F93B342A-A346-FD35-CF40-50B4C2532961}"/>
              </a:ext>
            </a:extLst>
          </p:cNvPr>
          <p:cNvSpPr txBox="1"/>
          <p:nvPr/>
        </p:nvSpPr>
        <p:spPr>
          <a:xfrm>
            <a:off x="6874963" y="3893820"/>
            <a:ext cx="418704" cy="369332"/>
          </a:xfrm>
          <a:prstGeom prst="rect">
            <a:avLst/>
          </a:prstGeom>
          <a:noFill/>
        </p:spPr>
        <p:txBody>
          <a:bodyPr wrap="none" rtlCol="0">
            <a:spAutoFit/>
          </a:bodyPr>
          <a:lstStyle/>
          <a:p>
            <a:r>
              <a:rPr lang="en-US" dirty="0"/>
              <a:t>64</a:t>
            </a:r>
          </a:p>
        </p:txBody>
      </p:sp>
      <p:sp>
        <p:nvSpPr>
          <p:cNvPr id="16" name="TextBox 15">
            <a:extLst>
              <a:ext uri="{FF2B5EF4-FFF2-40B4-BE49-F238E27FC236}">
                <a16:creationId xmlns:a16="http://schemas.microsoft.com/office/drawing/2014/main" id="{F3F2E410-506F-EA72-74F3-E1B6CCEB9444}"/>
              </a:ext>
            </a:extLst>
          </p:cNvPr>
          <p:cNvSpPr txBox="1"/>
          <p:nvPr/>
        </p:nvSpPr>
        <p:spPr>
          <a:xfrm>
            <a:off x="6791831" y="4823642"/>
            <a:ext cx="535724" cy="369332"/>
          </a:xfrm>
          <a:prstGeom prst="rect">
            <a:avLst/>
          </a:prstGeom>
          <a:noFill/>
        </p:spPr>
        <p:txBody>
          <a:bodyPr wrap="none" rtlCol="0">
            <a:spAutoFit/>
          </a:bodyPr>
          <a:lstStyle/>
          <a:p>
            <a:r>
              <a:rPr lang="en-US" dirty="0"/>
              <a:t>128</a:t>
            </a:r>
          </a:p>
        </p:txBody>
      </p:sp>
      <p:sp>
        <p:nvSpPr>
          <p:cNvPr id="17" name="Rectangle 16">
            <a:extLst>
              <a:ext uri="{FF2B5EF4-FFF2-40B4-BE49-F238E27FC236}">
                <a16:creationId xmlns:a16="http://schemas.microsoft.com/office/drawing/2014/main" id="{FF021C82-B2F1-BA8E-EEB4-FA644257150C}"/>
              </a:ext>
            </a:extLst>
          </p:cNvPr>
          <p:cNvSpPr/>
          <p:nvPr/>
        </p:nvSpPr>
        <p:spPr>
          <a:xfrm>
            <a:off x="7315199" y="4058689"/>
            <a:ext cx="1565562" cy="804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 from </a:t>
            </a:r>
            <a:r>
              <a:rPr lang="en-US" dirty="0" err="1"/>
              <a:t>fgmt</a:t>
            </a:r>
            <a:r>
              <a:rPr lang="en-US" dirty="0"/>
              <a:t> 2</a:t>
            </a:r>
          </a:p>
        </p:txBody>
      </p:sp>
      <p:sp>
        <p:nvSpPr>
          <p:cNvPr id="18" name="Rectangle 17">
            <a:extLst>
              <a:ext uri="{FF2B5EF4-FFF2-40B4-BE49-F238E27FC236}">
                <a16:creationId xmlns:a16="http://schemas.microsoft.com/office/drawing/2014/main" id="{6369D4EA-F375-44AF-F7B7-64E6DD732B85}"/>
              </a:ext>
            </a:extLst>
          </p:cNvPr>
          <p:cNvSpPr/>
          <p:nvPr/>
        </p:nvSpPr>
        <p:spPr>
          <a:xfrm>
            <a:off x="7315199" y="4968714"/>
            <a:ext cx="1565562" cy="804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 from </a:t>
            </a:r>
            <a:r>
              <a:rPr lang="en-US" dirty="0" err="1"/>
              <a:t>fgmt</a:t>
            </a:r>
            <a:r>
              <a:rPr lang="en-US" dirty="0"/>
              <a:t> 3</a:t>
            </a:r>
          </a:p>
        </p:txBody>
      </p:sp>
      <p:sp>
        <p:nvSpPr>
          <p:cNvPr id="19" name="TextBox 18">
            <a:extLst>
              <a:ext uri="{FF2B5EF4-FFF2-40B4-BE49-F238E27FC236}">
                <a16:creationId xmlns:a16="http://schemas.microsoft.com/office/drawing/2014/main" id="{6A145D11-32A9-F08F-4F2F-704A8293DBEF}"/>
              </a:ext>
            </a:extLst>
          </p:cNvPr>
          <p:cNvSpPr txBox="1"/>
          <p:nvPr/>
        </p:nvSpPr>
        <p:spPr>
          <a:xfrm>
            <a:off x="7488972" y="6529720"/>
            <a:ext cx="1245726" cy="369332"/>
          </a:xfrm>
          <a:prstGeom prst="rect">
            <a:avLst/>
          </a:prstGeom>
          <a:noFill/>
        </p:spPr>
        <p:txBody>
          <a:bodyPr wrap="none" rtlCol="0">
            <a:spAutoFit/>
          </a:bodyPr>
          <a:lstStyle/>
          <a:p>
            <a:r>
              <a:rPr lang="en-US" dirty="0"/>
              <a:t>Data buffer</a:t>
            </a:r>
          </a:p>
        </p:txBody>
      </p:sp>
      <p:sp>
        <p:nvSpPr>
          <p:cNvPr id="20" name="TextBox 19">
            <a:extLst>
              <a:ext uri="{FF2B5EF4-FFF2-40B4-BE49-F238E27FC236}">
                <a16:creationId xmlns:a16="http://schemas.microsoft.com/office/drawing/2014/main" id="{C97F6FF3-F7BD-11C9-2EEA-5D7FA5ADDDFE}"/>
              </a:ext>
            </a:extLst>
          </p:cNvPr>
          <p:cNvSpPr txBox="1"/>
          <p:nvPr/>
        </p:nvSpPr>
        <p:spPr>
          <a:xfrm>
            <a:off x="7363072" y="2554813"/>
            <a:ext cx="1497526" cy="369332"/>
          </a:xfrm>
          <a:prstGeom prst="rect">
            <a:avLst/>
          </a:prstGeom>
          <a:noFill/>
        </p:spPr>
        <p:txBody>
          <a:bodyPr wrap="none" rtlCol="0">
            <a:spAutoFit/>
          </a:bodyPr>
          <a:lstStyle/>
          <a:p>
            <a:r>
              <a:rPr lang="en-US" dirty="0"/>
              <a:t>Header buffer</a:t>
            </a:r>
          </a:p>
        </p:txBody>
      </p:sp>
      <p:sp>
        <p:nvSpPr>
          <p:cNvPr id="22" name="Rectangle 2">
            <a:extLst>
              <a:ext uri="{FF2B5EF4-FFF2-40B4-BE49-F238E27FC236}">
                <a16:creationId xmlns:a16="http://schemas.microsoft.com/office/drawing/2014/main" id="{D1B3A6EB-E532-EF44-75C2-C79EFC5FEA11}"/>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t>Example: IP Reassembly</a:t>
            </a:r>
            <a:endParaRPr lang="en-AU" altLang="en-US" sz="3600" u="sng" dirty="0"/>
          </a:p>
        </p:txBody>
      </p:sp>
      <p:sp>
        <p:nvSpPr>
          <p:cNvPr id="5" name="Freeform 4">
            <a:extLst>
              <a:ext uri="{FF2B5EF4-FFF2-40B4-BE49-F238E27FC236}">
                <a16:creationId xmlns:a16="http://schemas.microsoft.com/office/drawing/2014/main" id="{A8475496-026C-1CD6-D4DB-E59FD7698C76}"/>
              </a:ext>
            </a:extLst>
          </p:cNvPr>
          <p:cNvSpPr/>
          <p:nvPr/>
        </p:nvSpPr>
        <p:spPr>
          <a:xfrm>
            <a:off x="997527" y="747474"/>
            <a:ext cx="6137564" cy="637981"/>
          </a:xfrm>
          <a:custGeom>
            <a:avLst/>
            <a:gdLst>
              <a:gd name="connsiteX0" fmla="*/ 0 w 6137564"/>
              <a:gd name="connsiteY0" fmla="*/ 540999 h 637981"/>
              <a:gd name="connsiteX1" fmla="*/ 4364182 w 6137564"/>
              <a:gd name="connsiteY1" fmla="*/ 671 h 637981"/>
              <a:gd name="connsiteX2" fmla="*/ 6137564 w 6137564"/>
              <a:gd name="connsiteY2" fmla="*/ 637981 h 637981"/>
            </a:gdLst>
            <a:ahLst/>
            <a:cxnLst>
              <a:cxn ang="0">
                <a:pos x="connsiteX0" y="connsiteY0"/>
              </a:cxn>
              <a:cxn ang="0">
                <a:pos x="connsiteX1" y="connsiteY1"/>
              </a:cxn>
              <a:cxn ang="0">
                <a:pos x="connsiteX2" y="connsiteY2"/>
              </a:cxn>
            </a:cxnLst>
            <a:rect l="l" t="t" r="r" b="b"/>
            <a:pathLst>
              <a:path w="6137564" h="637981">
                <a:moveTo>
                  <a:pt x="0" y="540999"/>
                </a:moveTo>
                <a:cubicBezTo>
                  <a:pt x="1670627" y="262753"/>
                  <a:pt x="3341255" y="-15493"/>
                  <a:pt x="4364182" y="671"/>
                </a:cubicBezTo>
                <a:cubicBezTo>
                  <a:pt x="5387109" y="16835"/>
                  <a:pt x="5762336" y="327408"/>
                  <a:pt x="6137564" y="637981"/>
                </a:cubicBezTo>
              </a:path>
            </a:pathLst>
          </a:custGeom>
          <a:noFill/>
          <a:ln w="34925">
            <a:headEnd type="ova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915A862E-9D15-CE19-442F-D7226EC53D84}"/>
              </a:ext>
            </a:extLst>
          </p:cNvPr>
          <p:cNvSpPr/>
          <p:nvPr/>
        </p:nvSpPr>
        <p:spPr>
          <a:xfrm>
            <a:off x="845127" y="3740727"/>
            <a:ext cx="6192982" cy="1400710"/>
          </a:xfrm>
          <a:custGeom>
            <a:avLst/>
            <a:gdLst>
              <a:gd name="connsiteX0" fmla="*/ 0 w 6192982"/>
              <a:gd name="connsiteY0" fmla="*/ 207818 h 1400710"/>
              <a:gd name="connsiteX1" fmla="*/ 2840182 w 6192982"/>
              <a:gd name="connsiteY1" fmla="*/ 1399309 h 1400710"/>
              <a:gd name="connsiteX2" fmla="*/ 6192982 w 6192982"/>
              <a:gd name="connsiteY2" fmla="*/ 0 h 1400710"/>
            </a:gdLst>
            <a:ahLst/>
            <a:cxnLst>
              <a:cxn ang="0">
                <a:pos x="connsiteX0" y="connsiteY0"/>
              </a:cxn>
              <a:cxn ang="0">
                <a:pos x="connsiteX1" y="connsiteY1"/>
              </a:cxn>
              <a:cxn ang="0">
                <a:pos x="connsiteX2" y="connsiteY2"/>
              </a:cxn>
            </a:cxnLst>
            <a:rect l="l" t="t" r="r" b="b"/>
            <a:pathLst>
              <a:path w="6192982" h="1400710">
                <a:moveTo>
                  <a:pt x="0" y="207818"/>
                </a:moveTo>
                <a:cubicBezTo>
                  <a:pt x="904009" y="820881"/>
                  <a:pt x="1808018" y="1433945"/>
                  <a:pt x="2840182" y="1399309"/>
                </a:cubicBezTo>
                <a:cubicBezTo>
                  <a:pt x="3872346" y="1364673"/>
                  <a:pt x="5032664" y="682336"/>
                  <a:pt x="6192982" y="0"/>
                </a:cubicBezTo>
              </a:path>
            </a:pathLst>
          </a:custGeom>
          <a:noFill/>
          <a:ln w="34925">
            <a:prstDash val="sysDot"/>
            <a:headEnd type="ova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7057F1A5-4AB9-941D-3730-A0D358F47430}"/>
              </a:ext>
            </a:extLst>
          </p:cNvPr>
          <p:cNvSpPr/>
          <p:nvPr/>
        </p:nvSpPr>
        <p:spPr>
          <a:xfrm>
            <a:off x="3144982" y="3948545"/>
            <a:ext cx="3879273" cy="1728633"/>
          </a:xfrm>
          <a:custGeom>
            <a:avLst/>
            <a:gdLst>
              <a:gd name="connsiteX0" fmla="*/ 0 w 3879273"/>
              <a:gd name="connsiteY0" fmla="*/ 0 h 1728633"/>
              <a:gd name="connsiteX1" fmla="*/ 1413163 w 3879273"/>
              <a:gd name="connsiteY1" fmla="*/ 1717964 h 1728633"/>
              <a:gd name="connsiteX2" fmla="*/ 3879273 w 3879273"/>
              <a:gd name="connsiteY2" fmla="*/ 595746 h 1728633"/>
            </a:gdLst>
            <a:ahLst/>
            <a:cxnLst>
              <a:cxn ang="0">
                <a:pos x="connsiteX0" y="connsiteY0"/>
              </a:cxn>
              <a:cxn ang="0">
                <a:pos x="connsiteX1" y="connsiteY1"/>
              </a:cxn>
              <a:cxn ang="0">
                <a:pos x="connsiteX2" y="connsiteY2"/>
              </a:cxn>
            </a:cxnLst>
            <a:rect l="l" t="t" r="r" b="b"/>
            <a:pathLst>
              <a:path w="3879273" h="1728633">
                <a:moveTo>
                  <a:pt x="0" y="0"/>
                </a:moveTo>
                <a:cubicBezTo>
                  <a:pt x="383309" y="809336"/>
                  <a:pt x="766618" y="1618673"/>
                  <a:pt x="1413163" y="1717964"/>
                </a:cubicBezTo>
                <a:cubicBezTo>
                  <a:pt x="2059708" y="1817255"/>
                  <a:pt x="2969490" y="1206500"/>
                  <a:pt x="3879273" y="595746"/>
                </a:cubicBezTo>
              </a:path>
            </a:pathLst>
          </a:custGeom>
          <a:noFill/>
          <a:ln w="34925">
            <a:prstDash val="sysDot"/>
            <a:headEnd type="ova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066C4630-405C-3DE1-340F-0EBFAFFA18FB}"/>
              </a:ext>
            </a:extLst>
          </p:cNvPr>
          <p:cNvSpPr/>
          <p:nvPr/>
        </p:nvSpPr>
        <p:spPr>
          <a:xfrm>
            <a:off x="4862945" y="4003964"/>
            <a:ext cx="2286000" cy="2073772"/>
          </a:xfrm>
          <a:custGeom>
            <a:avLst/>
            <a:gdLst>
              <a:gd name="connsiteX0" fmla="*/ 0 w 2286000"/>
              <a:gd name="connsiteY0" fmla="*/ 0 h 2073772"/>
              <a:gd name="connsiteX1" fmla="*/ 1039091 w 2286000"/>
              <a:gd name="connsiteY1" fmla="*/ 1995054 h 2073772"/>
              <a:gd name="connsiteX2" fmla="*/ 2286000 w 2286000"/>
              <a:gd name="connsiteY2" fmla="*/ 1482436 h 2073772"/>
            </a:gdLst>
            <a:ahLst/>
            <a:cxnLst>
              <a:cxn ang="0">
                <a:pos x="connsiteX0" y="connsiteY0"/>
              </a:cxn>
              <a:cxn ang="0">
                <a:pos x="connsiteX1" y="connsiteY1"/>
              </a:cxn>
              <a:cxn ang="0">
                <a:pos x="connsiteX2" y="connsiteY2"/>
              </a:cxn>
            </a:cxnLst>
            <a:rect l="l" t="t" r="r" b="b"/>
            <a:pathLst>
              <a:path w="2286000" h="2073772">
                <a:moveTo>
                  <a:pt x="0" y="0"/>
                </a:moveTo>
                <a:cubicBezTo>
                  <a:pt x="329045" y="873990"/>
                  <a:pt x="658091" y="1747981"/>
                  <a:pt x="1039091" y="1995054"/>
                </a:cubicBezTo>
                <a:cubicBezTo>
                  <a:pt x="1420091" y="2242127"/>
                  <a:pt x="1853045" y="1862281"/>
                  <a:pt x="2286000" y="1482436"/>
                </a:cubicBezTo>
              </a:path>
            </a:pathLst>
          </a:custGeom>
          <a:noFill/>
          <a:ln w="34925">
            <a:prstDash val="sysDot"/>
            <a:headEnd type="ova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01E4651-4351-DAD2-6AAA-774542388040}"/>
              </a:ext>
            </a:extLst>
          </p:cNvPr>
          <p:cNvSpPr txBox="1"/>
          <p:nvPr/>
        </p:nvSpPr>
        <p:spPr>
          <a:xfrm>
            <a:off x="845127" y="6165093"/>
            <a:ext cx="5708037" cy="584775"/>
          </a:xfrm>
          <a:prstGeom prst="rect">
            <a:avLst/>
          </a:prstGeom>
          <a:noFill/>
        </p:spPr>
        <p:txBody>
          <a:bodyPr wrap="none" rtlCol="0">
            <a:spAutoFit/>
          </a:bodyPr>
          <a:lstStyle/>
          <a:p>
            <a:r>
              <a:rPr lang="en-US" sz="3200" dirty="0">
                <a:solidFill>
                  <a:srgbClr val="7030A0"/>
                </a:solidFill>
              </a:rPr>
              <a:t>What if assembly is not possible?</a:t>
            </a:r>
          </a:p>
        </p:txBody>
      </p:sp>
      <p:sp>
        <p:nvSpPr>
          <p:cNvPr id="10" name="Rectangle 9">
            <a:extLst>
              <a:ext uri="{FF2B5EF4-FFF2-40B4-BE49-F238E27FC236}">
                <a16:creationId xmlns:a16="http://schemas.microsoft.com/office/drawing/2014/main" id="{F40E97BA-9D36-DBF6-99F5-6122F99A0C28}"/>
              </a:ext>
            </a:extLst>
          </p:cNvPr>
          <p:cNvSpPr/>
          <p:nvPr/>
        </p:nvSpPr>
        <p:spPr>
          <a:xfrm>
            <a:off x="7315198" y="1115140"/>
            <a:ext cx="1545399" cy="1028775"/>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Header from</a:t>
            </a:r>
          </a:p>
          <a:p>
            <a:pPr algn="ctr"/>
            <a:r>
              <a:rPr lang="en-US" dirty="0" err="1"/>
              <a:t>fgmt</a:t>
            </a:r>
            <a:r>
              <a:rPr lang="en-US" dirty="0"/>
              <a:t> 1</a:t>
            </a:r>
          </a:p>
          <a:p>
            <a:pPr algn="ctr"/>
            <a:r>
              <a:rPr lang="en-US" dirty="0"/>
              <a:t>(will be updated later)</a:t>
            </a:r>
          </a:p>
        </p:txBody>
      </p:sp>
      <p:sp>
        <p:nvSpPr>
          <p:cNvPr id="23" name="Rectangle 22">
            <a:extLst>
              <a:ext uri="{FF2B5EF4-FFF2-40B4-BE49-F238E27FC236}">
                <a16:creationId xmlns:a16="http://schemas.microsoft.com/office/drawing/2014/main" id="{A10A3C2A-3C45-E71E-EEF0-8BF95B9A892E}"/>
              </a:ext>
            </a:extLst>
          </p:cNvPr>
          <p:cNvSpPr/>
          <p:nvPr/>
        </p:nvSpPr>
        <p:spPr>
          <a:xfrm>
            <a:off x="235098" y="3893820"/>
            <a:ext cx="1565562" cy="804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 from </a:t>
            </a:r>
            <a:r>
              <a:rPr lang="en-US" dirty="0" err="1"/>
              <a:t>fgmt</a:t>
            </a:r>
            <a:r>
              <a:rPr lang="en-US" dirty="0"/>
              <a:t> 1</a:t>
            </a:r>
          </a:p>
        </p:txBody>
      </p:sp>
      <p:sp>
        <p:nvSpPr>
          <p:cNvPr id="24" name="Rectangle 23">
            <a:extLst>
              <a:ext uri="{FF2B5EF4-FFF2-40B4-BE49-F238E27FC236}">
                <a16:creationId xmlns:a16="http://schemas.microsoft.com/office/drawing/2014/main" id="{EFB3D7D9-EE05-089D-6CF9-78717288041E}"/>
              </a:ext>
            </a:extLst>
          </p:cNvPr>
          <p:cNvSpPr/>
          <p:nvPr/>
        </p:nvSpPr>
        <p:spPr>
          <a:xfrm>
            <a:off x="2268723" y="3893820"/>
            <a:ext cx="1565562" cy="804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 from </a:t>
            </a:r>
            <a:r>
              <a:rPr lang="en-US" dirty="0" err="1"/>
              <a:t>fgmt</a:t>
            </a:r>
            <a:r>
              <a:rPr lang="en-US" dirty="0"/>
              <a:t> 2</a:t>
            </a:r>
          </a:p>
        </p:txBody>
      </p:sp>
      <p:sp>
        <p:nvSpPr>
          <p:cNvPr id="25" name="Rectangle 24">
            <a:extLst>
              <a:ext uri="{FF2B5EF4-FFF2-40B4-BE49-F238E27FC236}">
                <a16:creationId xmlns:a16="http://schemas.microsoft.com/office/drawing/2014/main" id="{9ED53B83-7E81-F908-3D5F-E0A8B1759565}"/>
              </a:ext>
            </a:extLst>
          </p:cNvPr>
          <p:cNvSpPr/>
          <p:nvPr/>
        </p:nvSpPr>
        <p:spPr>
          <a:xfrm>
            <a:off x="4312350" y="3925594"/>
            <a:ext cx="1565562" cy="494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 from </a:t>
            </a:r>
            <a:r>
              <a:rPr lang="en-US" dirty="0" err="1"/>
              <a:t>fgmt</a:t>
            </a:r>
            <a:r>
              <a:rPr lang="en-US" dirty="0"/>
              <a:t> 3</a:t>
            </a:r>
          </a:p>
        </p:txBody>
      </p:sp>
    </p:spTree>
    <p:extLst>
      <p:ext uri="{BB962C8B-B14F-4D97-AF65-F5344CB8AC3E}">
        <p14:creationId xmlns:p14="http://schemas.microsoft.com/office/powerpoint/2010/main" val="2003515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8" grpId="0" animBg="1"/>
      <p:bldP spid="6" grpId="0" animBg="1"/>
      <p:bldP spid="7" grpId="0" animBg="1"/>
      <p:bldP spid="8" grpId="0" animBg="1"/>
      <p:bldP spid="9" grpId="0"/>
    </p:bldLst>
  </p:timing>
</p:sld>
</file>

<file path=ppt/slides/slide1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07D5C94-FCD6-F1F1-45CB-27B8EE7621ED}"/>
              </a:ext>
            </a:extLst>
          </p:cNvPr>
          <p:cNvGraphicFramePr>
            <a:graphicFrameLocks noGrp="1"/>
          </p:cNvGraphicFramePr>
          <p:nvPr/>
        </p:nvGraphicFramePr>
        <p:xfrm>
          <a:off x="124691" y="1297940"/>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1</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0</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512</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532</a:t>
                      </a:r>
                    </a:p>
                  </a:txBody>
                  <a:tcPr/>
                </a:tc>
                <a:extLst>
                  <a:ext uri="{0D108BD9-81ED-4DB2-BD59-A6C34878D82A}">
                    <a16:rowId xmlns:a16="http://schemas.microsoft.com/office/drawing/2014/main" val="3955989612"/>
                  </a:ext>
                </a:extLst>
              </a:tr>
            </a:tbl>
          </a:graphicData>
        </a:graphic>
      </p:graphicFrame>
      <p:graphicFrame>
        <p:nvGraphicFramePr>
          <p:cNvPr id="3" name="Table 2">
            <a:extLst>
              <a:ext uri="{FF2B5EF4-FFF2-40B4-BE49-F238E27FC236}">
                <a16:creationId xmlns:a16="http://schemas.microsoft.com/office/drawing/2014/main" id="{3620E2AE-9944-A3CF-1F3B-57914CFC1CA9}"/>
              </a:ext>
            </a:extLst>
          </p:cNvPr>
          <p:cNvGraphicFramePr>
            <a:graphicFrameLocks noGrp="1"/>
          </p:cNvGraphicFramePr>
          <p:nvPr/>
        </p:nvGraphicFramePr>
        <p:xfrm>
          <a:off x="2168318" y="1297940"/>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1</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64</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512</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532</a:t>
                      </a:r>
                    </a:p>
                  </a:txBody>
                  <a:tcPr/>
                </a:tc>
                <a:extLst>
                  <a:ext uri="{0D108BD9-81ED-4DB2-BD59-A6C34878D82A}">
                    <a16:rowId xmlns:a16="http://schemas.microsoft.com/office/drawing/2014/main" val="3955989612"/>
                  </a:ext>
                </a:extLst>
              </a:tr>
            </a:tbl>
          </a:graphicData>
        </a:graphic>
      </p:graphicFrame>
      <p:graphicFrame>
        <p:nvGraphicFramePr>
          <p:cNvPr id="4" name="Table 3">
            <a:extLst>
              <a:ext uri="{FF2B5EF4-FFF2-40B4-BE49-F238E27FC236}">
                <a16:creationId xmlns:a16="http://schemas.microsoft.com/office/drawing/2014/main" id="{AF79AE42-C35C-EE63-EB21-0665D9EEEE6D}"/>
              </a:ext>
            </a:extLst>
          </p:cNvPr>
          <p:cNvGraphicFramePr>
            <a:graphicFrameLocks noGrp="1"/>
          </p:cNvGraphicFramePr>
          <p:nvPr/>
        </p:nvGraphicFramePr>
        <p:xfrm>
          <a:off x="4211945" y="1297940"/>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0</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128</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376</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396</a:t>
                      </a:r>
                    </a:p>
                  </a:txBody>
                  <a:tcPr/>
                </a:tc>
                <a:extLst>
                  <a:ext uri="{0D108BD9-81ED-4DB2-BD59-A6C34878D82A}">
                    <a16:rowId xmlns:a16="http://schemas.microsoft.com/office/drawing/2014/main" val="3955989612"/>
                  </a:ext>
                </a:extLst>
              </a:tr>
            </a:tbl>
          </a:graphicData>
        </a:graphic>
      </p:graphicFrame>
      <p:sp>
        <p:nvSpPr>
          <p:cNvPr id="11" name="Rectangle 10">
            <a:extLst>
              <a:ext uri="{FF2B5EF4-FFF2-40B4-BE49-F238E27FC236}">
                <a16:creationId xmlns:a16="http://schemas.microsoft.com/office/drawing/2014/main" id="{02D6961B-00B0-0CB4-3C0D-386E09B38518}"/>
              </a:ext>
            </a:extLst>
          </p:cNvPr>
          <p:cNvSpPr/>
          <p:nvPr/>
        </p:nvSpPr>
        <p:spPr>
          <a:xfrm>
            <a:off x="7259782" y="3089565"/>
            <a:ext cx="1662545" cy="3467866"/>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A0D314A-B735-8A4A-85A2-1149F8DCFED4}"/>
              </a:ext>
            </a:extLst>
          </p:cNvPr>
          <p:cNvSpPr/>
          <p:nvPr/>
        </p:nvSpPr>
        <p:spPr>
          <a:xfrm>
            <a:off x="7259781" y="1057321"/>
            <a:ext cx="1662545" cy="1511347"/>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A145D11-32A9-F08F-4F2F-704A8293DBEF}"/>
              </a:ext>
            </a:extLst>
          </p:cNvPr>
          <p:cNvSpPr txBox="1"/>
          <p:nvPr/>
        </p:nvSpPr>
        <p:spPr>
          <a:xfrm>
            <a:off x="7488972" y="6529720"/>
            <a:ext cx="1245726" cy="369332"/>
          </a:xfrm>
          <a:prstGeom prst="rect">
            <a:avLst/>
          </a:prstGeom>
          <a:noFill/>
        </p:spPr>
        <p:txBody>
          <a:bodyPr wrap="none" rtlCol="0">
            <a:spAutoFit/>
          </a:bodyPr>
          <a:lstStyle/>
          <a:p>
            <a:r>
              <a:rPr lang="en-US" dirty="0"/>
              <a:t>Data buffer</a:t>
            </a:r>
          </a:p>
        </p:txBody>
      </p:sp>
      <p:sp>
        <p:nvSpPr>
          <p:cNvPr id="20" name="TextBox 19">
            <a:extLst>
              <a:ext uri="{FF2B5EF4-FFF2-40B4-BE49-F238E27FC236}">
                <a16:creationId xmlns:a16="http://schemas.microsoft.com/office/drawing/2014/main" id="{C97F6FF3-F7BD-11C9-2EEA-5D7FA5ADDDFE}"/>
              </a:ext>
            </a:extLst>
          </p:cNvPr>
          <p:cNvSpPr txBox="1"/>
          <p:nvPr/>
        </p:nvSpPr>
        <p:spPr>
          <a:xfrm>
            <a:off x="7363072" y="2554813"/>
            <a:ext cx="1497526" cy="369332"/>
          </a:xfrm>
          <a:prstGeom prst="rect">
            <a:avLst/>
          </a:prstGeom>
          <a:noFill/>
        </p:spPr>
        <p:txBody>
          <a:bodyPr wrap="none" rtlCol="0">
            <a:spAutoFit/>
          </a:bodyPr>
          <a:lstStyle/>
          <a:p>
            <a:r>
              <a:rPr lang="en-US" dirty="0"/>
              <a:t>Header buffer</a:t>
            </a:r>
          </a:p>
        </p:txBody>
      </p:sp>
      <p:sp>
        <p:nvSpPr>
          <p:cNvPr id="21" name="Rectangle 20">
            <a:extLst>
              <a:ext uri="{FF2B5EF4-FFF2-40B4-BE49-F238E27FC236}">
                <a16:creationId xmlns:a16="http://schemas.microsoft.com/office/drawing/2014/main" id="{181EE53F-0DA6-E56E-FED2-31B68E59AEC4}"/>
              </a:ext>
            </a:extLst>
          </p:cNvPr>
          <p:cNvSpPr/>
          <p:nvPr/>
        </p:nvSpPr>
        <p:spPr>
          <a:xfrm>
            <a:off x="7315198" y="1115140"/>
            <a:ext cx="1545399" cy="1028775"/>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Header from</a:t>
            </a:r>
          </a:p>
          <a:p>
            <a:pPr algn="ctr"/>
            <a:r>
              <a:rPr lang="en-US" dirty="0" err="1"/>
              <a:t>fgmt</a:t>
            </a:r>
            <a:r>
              <a:rPr lang="en-US" dirty="0"/>
              <a:t> 1</a:t>
            </a:r>
          </a:p>
          <a:p>
            <a:pPr algn="ctr"/>
            <a:r>
              <a:rPr lang="en-US" dirty="0"/>
              <a:t>(will be updated later)</a:t>
            </a:r>
          </a:p>
        </p:txBody>
      </p:sp>
      <p:sp>
        <p:nvSpPr>
          <p:cNvPr id="22" name="Rectangle 2">
            <a:extLst>
              <a:ext uri="{FF2B5EF4-FFF2-40B4-BE49-F238E27FC236}">
                <a16:creationId xmlns:a16="http://schemas.microsoft.com/office/drawing/2014/main" id="{D1B3A6EB-E532-EF44-75C2-C79EFC5FEA11}"/>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t>Example: IP Reassembly</a:t>
            </a:r>
            <a:endParaRPr lang="en-AU" altLang="en-US" sz="3600" u="sng" dirty="0"/>
          </a:p>
        </p:txBody>
      </p:sp>
      <p:sp>
        <p:nvSpPr>
          <p:cNvPr id="5" name="Freeform 4">
            <a:extLst>
              <a:ext uri="{FF2B5EF4-FFF2-40B4-BE49-F238E27FC236}">
                <a16:creationId xmlns:a16="http://schemas.microsoft.com/office/drawing/2014/main" id="{3EC25598-9D21-71A1-42AF-B4727C37BB7B}"/>
              </a:ext>
            </a:extLst>
          </p:cNvPr>
          <p:cNvSpPr/>
          <p:nvPr/>
        </p:nvSpPr>
        <p:spPr>
          <a:xfrm>
            <a:off x="997527" y="747474"/>
            <a:ext cx="6137564" cy="637981"/>
          </a:xfrm>
          <a:custGeom>
            <a:avLst/>
            <a:gdLst>
              <a:gd name="connsiteX0" fmla="*/ 0 w 6137564"/>
              <a:gd name="connsiteY0" fmla="*/ 540999 h 637981"/>
              <a:gd name="connsiteX1" fmla="*/ 4364182 w 6137564"/>
              <a:gd name="connsiteY1" fmla="*/ 671 h 637981"/>
              <a:gd name="connsiteX2" fmla="*/ 6137564 w 6137564"/>
              <a:gd name="connsiteY2" fmla="*/ 637981 h 637981"/>
            </a:gdLst>
            <a:ahLst/>
            <a:cxnLst>
              <a:cxn ang="0">
                <a:pos x="connsiteX0" y="connsiteY0"/>
              </a:cxn>
              <a:cxn ang="0">
                <a:pos x="connsiteX1" y="connsiteY1"/>
              </a:cxn>
              <a:cxn ang="0">
                <a:pos x="connsiteX2" y="connsiteY2"/>
              </a:cxn>
            </a:cxnLst>
            <a:rect l="l" t="t" r="r" b="b"/>
            <a:pathLst>
              <a:path w="6137564" h="637981">
                <a:moveTo>
                  <a:pt x="0" y="540999"/>
                </a:moveTo>
                <a:cubicBezTo>
                  <a:pt x="1670627" y="262753"/>
                  <a:pt x="3341255" y="-15493"/>
                  <a:pt x="4364182" y="671"/>
                </a:cubicBezTo>
                <a:cubicBezTo>
                  <a:pt x="5387109" y="16835"/>
                  <a:pt x="5762336" y="327408"/>
                  <a:pt x="6137564" y="637981"/>
                </a:cubicBezTo>
              </a:path>
            </a:pathLst>
          </a:custGeom>
          <a:noFill/>
          <a:ln w="34925">
            <a:headEnd type="ova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4B967A7-EF73-BF08-F5E6-B1B8D2EE07CB}"/>
              </a:ext>
            </a:extLst>
          </p:cNvPr>
          <p:cNvSpPr/>
          <p:nvPr/>
        </p:nvSpPr>
        <p:spPr>
          <a:xfrm>
            <a:off x="235098" y="3893820"/>
            <a:ext cx="1565562" cy="804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 from </a:t>
            </a:r>
            <a:r>
              <a:rPr lang="en-US" dirty="0" err="1"/>
              <a:t>fgmt</a:t>
            </a:r>
            <a:r>
              <a:rPr lang="en-US" dirty="0"/>
              <a:t> 1</a:t>
            </a:r>
          </a:p>
        </p:txBody>
      </p:sp>
      <p:sp>
        <p:nvSpPr>
          <p:cNvPr id="7" name="Rectangle 6">
            <a:extLst>
              <a:ext uri="{FF2B5EF4-FFF2-40B4-BE49-F238E27FC236}">
                <a16:creationId xmlns:a16="http://schemas.microsoft.com/office/drawing/2014/main" id="{DC0F768F-E2E4-8232-F6D9-91CD730014CD}"/>
              </a:ext>
            </a:extLst>
          </p:cNvPr>
          <p:cNvSpPr/>
          <p:nvPr/>
        </p:nvSpPr>
        <p:spPr>
          <a:xfrm>
            <a:off x="2268723" y="3893820"/>
            <a:ext cx="1565562" cy="804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 from </a:t>
            </a:r>
            <a:r>
              <a:rPr lang="en-US" dirty="0" err="1"/>
              <a:t>fgmt</a:t>
            </a:r>
            <a:r>
              <a:rPr lang="en-US" dirty="0"/>
              <a:t> 2</a:t>
            </a:r>
          </a:p>
        </p:txBody>
      </p:sp>
      <p:sp>
        <p:nvSpPr>
          <p:cNvPr id="8" name="Rectangle 7">
            <a:extLst>
              <a:ext uri="{FF2B5EF4-FFF2-40B4-BE49-F238E27FC236}">
                <a16:creationId xmlns:a16="http://schemas.microsoft.com/office/drawing/2014/main" id="{CD04B624-4057-F7A1-40B4-4370E2AB008D}"/>
              </a:ext>
            </a:extLst>
          </p:cNvPr>
          <p:cNvSpPr/>
          <p:nvPr/>
        </p:nvSpPr>
        <p:spPr>
          <a:xfrm>
            <a:off x="4312350" y="3925594"/>
            <a:ext cx="1565562" cy="494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 from </a:t>
            </a:r>
            <a:r>
              <a:rPr lang="en-US" dirty="0" err="1"/>
              <a:t>fgmt</a:t>
            </a:r>
            <a:r>
              <a:rPr lang="en-US" dirty="0"/>
              <a:t> 3</a:t>
            </a:r>
          </a:p>
        </p:txBody>
      </p:sp>
      <p:grpSp>
        <p:nvGrpSpPr>
          <p:cNvPr id="9" name="Group 55">
            <a:extLst>
              <a:ext uri="{FF2B5EF4-FFF2-40B4-BE49-F238E27FC236}">
                <a16:creationId xmlns:a16="http://schemas.microsoft.com/office/drawing/2014/main" id="{C4495E79-449B-0B9C-E9C3-B29A2DC1800B}"/>
              </a:ext>
            </a:extLst>
          </p:cNvPr>
          <p:cNvGrpSpPr>
            <a:grpSpLocks/>
          </p:cNvGrpSpPr>
          <p:nvPr/>
        </p:nvGrpSpPr>
        <p:grpSpPr bwMode="auto">
          <a:xfrm>
            <a:off x="2015753" y="503500"/>
            <a:ext cx="4127500" cy="5326062"/>
            <a:chOff x="1929" y="607"/>
            <a:chExt cx="2600" cy="3355"/>
          </a:xfrm>
        </p:grpSpPr>
        <p:sp>
          <p:nvSpPr>
            <p:cNvPr id="10" name="Rectangle 4">
              <a:extLst>
                <a:ext uri="{FF2B5EF4-FFF2-40B4-BE49-F238E27FC236}">
                  <a16:creationId xmlns:a16="http://schemas.microsoft.com/office/drawing/2014/main" id="{450EC0AA-1788-8DF3-3B78-74643B7BCD2D}"/>
                </a:ext>
              </a:extLst>
            </p:cNvPr>
            <p:cNvSpPr>
              <a:spLocks noChangeArrowheads="1"/>
            </p:cNvSpPr>
            <p:nvPr/>
          </p:nvSpPr>
          <p:spPr bwMode="auto">
            <a:xfrm>
              <a:off x="2040" y="868"/>
              <a:ext cx="2489" cy="3039"/>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 name="Rectangle 5">
              <a:extLst>
                <a:ext uri="{FF2B5EF4-FFF2-40B4-BE49-F238E27FC236}">
                  <a16:creationId xmlns:a16="http://schemas.microsoft.com/office/drawing/2014/main" id="{367030F9-A63F-AC85-44D2-CFF888F6E169}"/>
                </a:ext>
              </a:extLst>
            </p:cNvPr>
            <p:cNvSpPr>
              <a:spLocks noChangeArrowheads="1"/>
            </p:cNvSpPr>
            <p:nvPr/>
          </p:nvSpPr>
          <p:spPr bwMode="auto">
            <a:xfrm>
              <a:off x="1980" y="935"/>
              <a:ext cx="2489" cy="3027"/>
            </a:xfrm>
            <a:prstGeom prst="rect">
              <a:avLst/>
            </a:prstGeom>
            <a:solidFill>
              <a:schemeClr val="bg1"/>
            </a:solidFill>
            <a:ln w="19050">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4" name="Text Box 6">
              <a:extLst>
                <a:ext uri="{FF2B5EF4-FFF2-40B4-BE49-F238E27FC236}">
                  <a16:creationId xmlns:a16="http://schemas.microsoft.com/office/drawing/2014/main" id="{1EFBEB75-08E5-4D09-2AD2-3A268B9BCB46}"/>
                </a:ext>
              </a:extLst>
            </p:cNvPr>
            <p:cNvSpPr txBox="1">
              <a:spLocks noChangeArrowheads="1"/>
            </p:cNvSpPr>
            <p:nvPr/>
          </p:nvSpPr>
          <p:spPr bwMode="auto">
            <a:xfrm>
              <a:off x="1954" y="973"/>
              <a:ext cx="3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ver</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5" name="Text Box 7">
              <a:extLst>
                <a:ext uri="{FF2B5EF4-FFF2-40B4-BE49-F238E27FC236}">
                  <a16:creationId xmlns:a16="http://schemas.microsoft.com/office/drawing/2014/main" id="{BCD08ADB-1891-C45C-DB09-748C7B7339FC}"/>
                </a:ext>
              </a:extLst>
            </p:cNvPr>
            <p:cNvSpPr txBox="1">
              <a:spLocks noChangeArrowheads="1"/>
            </p:cNvSpPr>
            <p:nvPr/>
          </p:nvSpPr>
          <p:spPr bwMode="auto">
            <a:xfrm>
              <a:off x="3529" y="1012"/>
              <a:ext cx="5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length</a:t>
              </a:r>
            </a:p>
          </p:txBody>
        </p:sp>
        <p:sp>
          <p:nvSpPr>
            <p:cNvPr id="16" name="Line 8">
              <a:extLst>
                <a:ext uri="{FF2B5EF4-FFF2-40B4-BE49-F238E27FC236}">
                  <a16:creationId xmlns:a16="http://schemas.microsoft.com/office/drawing/2014/main" id="{C85672B2-6940-6943-F2B3-738FA1DE8BD8}"/>
                </a:ext>
              </a:extLst>
            </p:cNvPr>
            <p:cNvSpPr>
              <a:spLocks noChangeShapeType="1"/>
            </p:cNvSpPr>
            <p:nvPr/>
          </p:nvSpPr>
          <p:spPr bwMode="auto">
            <a:xfrm>
              <a:off x="1988" y="1261"/>
              <a:ext cx="2486" cy="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Line 9">
              <a:extLst>
                <a:ext uri="{FF2B5EF4-FFF2-40B4-BE49-F238E27FC236}">
                  <a16:creationId xmlns:a16="http://schemas.microsoft.com/office/drawing/2014/main" id="{D035E237-163D-5D2C-0C7D-69E263F1D29E}"/>
                </a:ext>
              </a:extLst>
            </p:cNvPr>
            <p:cNvSpPr>
              <a:spLocks noChangeShapeType="1"/>
            </p:cNvSpPr>
            <p:nvPr/>
          </p:nvSpPr>
          <p:spPr bwMode="auto">
            <a:xfrm flipH="1" flipV="1">
              <a:off x="3210" y="941"/>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 Box 10">
              <a:extLst>
                <a:ext uri="{FF2B5EF4-FFF2-40B4-BE49-F238E27FC236}">
                  <a16:creationId xmlns:a16="http://schemas.microsoft.com/office/drawing/2014/main" id="{D641F8FC-60DE-395F-7757-F6B6204C6062}"/>
                </a:ext>
              </a:extLst>
            </p:cNvPr>
            <p:cNvSpPr txBox="1">
              <a:spLocks noChangeArrowheads="1"/>
            </p:cNvSpPr>
            <p:nvPr/>
          </p:nvSpPr>
          <p:spPr bwMode="auto">
            <a:xfrm>
              <a:off x="2922" y="607"/>
              <a:ext cx="54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32 bits</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3" name="Line 11">
              <a:extLst>
                <a:ext uri="{FF2B5EF4-FFF2-40B4-BE49-F238E27FC236}">
                  <a16:creationId xmlns:a16="http://schemas.microsoft.com/office/drawing/2014/main" id="{5B754DC3-9E98-AF62-B79A-BAF51921FD89}"/>
                </a:ext>
              </a:extLst>
            </p:cNvPr>
            <p:cNvSpPr>
              <a:spLocks noChangeShapeType="1"/>
            </p:cNvSpPr>
            <p:nvPr/>
          </p:nvSpPr>
          <p:spPr bwMode="auto">
            <a:xfrm>
              <a:off x="3552" y="762"/>
              <a:ext cx="899" cy="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Line 12">
              <a:extLst>
                <a:ext uri="{FF2B5EF4-FFF2-40B4-BE49-F238E27FC236}">
                  <a16:creationId xmlns:a16="http://schemas.microsoft.com/office/drawing/2014/main" id="{639E91C1-A5B1-623D-1B69-0A42971F4301}"/>
                </a:ext>
              </a:extLst>
            </p:cNvPr>
            <p:cNvSpPr>
              <a:spLocks noChangeShapeType="1"/>
            </p:cNvSpPr>
            <p:nvPr/>
          </p:nvSpPr>
          <p:spPr bwMode="auto">
            <a:xfrm rot="10800000">
              <a:off x="1972" y="769"/>
              <a:ext cx="84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 Box 13">
              <a:extLst>
                <a:ext uri="{FF2B5EF4-FFF2-40B4-BE49-F238E27FC236}">
                  <a16:creationId xmlns:a16="http://schemas.microsoft.com/office/drawing/2014/main" id="{0E3A2CB1-72DE-89DF-5692-FD196AC22F59}"/>
                </a:ext>
              </a:extLst>
            </p:cNvPr>
            <p:cNvSpPr txBox="1">
              <a:spLocks noChangeArrowheads="1"/>
            </p:cNvSpPr>
            <p:nvPr/>
          </p:nvSpPr>
          <p:spPr bwMode="auto">
            <a:xfrm>
              <a:off x="2606" y="2792"/>
              <a:ext cx="1351" cy="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Arial" charset="0"/>
                  <a:ea typeface="ＭＳ Ｐゴシック" charset="-128"/>
                  <a:cs typeface="+mn-cs"/>
                </a:rPr>
                <a:t>data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Arial" charset="0"/>
                  <a:ea typeface="ＭＳ Ｐゴシック" charset="-128"/>
                  <a:cs typeface="+mn-cs"/>
                </a:rPr>
                <a:t>(variable length,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Arial" charset="0"/>
                  <a:ea typeface="ＭＳ Ｐゴシック" charset="-128"/>
                  <a:cs typeface="+mn-cs"/>
                </a:rPr>
                <a:t>typically a TCP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Arial" charset="0"/>
                  <a:ea typeface="ＭＳ Ｐゴシック" charset="-128"/>
                  <a:cs typeface="+mn-cs"/>
                </a:rPr>
                <a:t>or UDP segment)</a:t>
              </a:r>
              <a:endParaRPr kumimoji="0" lang="en-US" altLang="en-US" sz="24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26" name="Text Box 14">
              <a:extLst>
                <a:ext uri="{FF2B5EF4-FFF2-40B4-BE49-F238E27FC236}">
                  <a16:creationId xmlns:a16="http://schemas.microsoft.com/office/drawing/2014/main" id="{4C77C478-3438-52DD-12B8-4776101A3788}"/>
                </a:ext>
              </a:extLst>
            </p:cNvPr>
            <p:cNvSpPr txBox="1">
              <a:spLocks noChangeArrowheads="1"/>
            </p:cNvSpPr>
            <p:nvPr/>
          </p:nvSpPr>
          <p:spPr bwMode="auto">
            <a:xfrm>
              <a:off x="1929" y="1320"/>
              <a:ext cx="1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16-bit identifier</a:t>
              </a:r>
              <a:endPar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7" name="Line 15">
              <a:extLst>
                <a:ext uri="{FF2B5EF4-FFF2-40B4-BE49-F238E27FC236}">
                  <a16:creationId xmlns:a16="http://schemas.microsoft.com/office/drawing/2014/main" id="{711C89A8-DB12-CEF7-0D30-F91127472153}"/>
                </a:ext>
              </a:extLst>
            </p:cNvPr>
            <p:cNvSpPr>
              <a:spLocks noChangeShapeType="1"/>
            </p:cNvSpPr>
            <p:nvPr/>
          </p:nvSpPr>
          <p:spPr bwMode="auto">
            <a:xfrm flipV="1">
              <a:off x="1984" y="2205"/>
              <a:ext cx="248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Line 16">
              <a:extLst>
                <a:ext uri="{FF2B5EF4-FFF2-40B4-BE49-F238E27FC236}">
                  <a16:creationId xmlns:a16="http://schemas.microsoft.com/office/drawing/2014/main" id="{DBA67A5F-F7F1-6475-8C8F-71FBEDAB1B9E}"/>
                </a:ext>
              </a:extLst>
            </p:cNvPr>
            <p:cNvSpPr>
              <a:spLocks noChangeShapeType="1"/>
            </p:cNvSpPr>
            <p:nvPr/>
          </p:nvSpPr>
          <p:spPr bwMode="auto">
            <a:xfrm flipV="1">
              <a:off x="1984" y="2505"/>
              <a:ext cx="248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 Box 17">
              <a:extLst>
                <a:ext uri="{FF2B5EF4-FFF2-40B4-BE49-F238E27FC236}">
                  <a16:creationId xmlns:a16="http://schemas.microsoft.com/office/drawing/2014/main" id="{7AF36336-5B5E-0A20-1ABA-50B8281DB85E}"/>
                </a:ext>
              </a:extLst>
            </p:cNvPr>
            <p:cNvSpPr txBox="1">
              <a:spLocks noChangeArrowheads="1"/>
            </p:cNvSpPr>
            <p:nvPr/>
          </p:nvSpPr>
          <p:spPr bwMode="auto">
            <a:xfrm>
              <a:off x="3464" y="1549"/>
              <a:ext cx="80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header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 checksum</a:t>
              </a:r>
            </a:p>
          </p:txBody>
        </p:sp>
        <p:sp>
          <p:nvSpPr>
            <p:cNvPr id="30" name="Text Box 18">
              <a:extLst>
                <a:ext uri="{FF2B5EF4-FFF2-40B4-BE49-F238E27FC236}">
                  <a16:creationId xmlns:a16="http://schemas.microsoft.com/office/drawing/2014/main" id="{F2C6A843-3C00-E1F0-57F0-B864701E3D78}"/>
                </a:ext>
              </a:extLst>
            </p:cNvPr>
            <p:cNvSpPr txBox="1">
              <a:spLocks noChangeArrowheads="1"/>
            </p:cNvSpPr>
            <p:nvPr/>
          </p:nvSpPr>
          <p:spPr bwMode="auto">
            <a:xfrm>
              <a:off x="2008" y="1531"/>
              <a:ext cx="548"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time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live</a:t>
              </a:r>
            </a:p>
          </p:txBody>
        </p:sp>
        <p:sp>
          <p:nvSpPr>
            <p:cNvPr id="31" name="Text Box 19">
              <a:extLst>
                <a:ext uri="{FF2B5EF4-FFF2-40B4-BE49-F238E27FC236}">
                  <a16:creationId xmlns:a16="http://schemas.microsoft.com/office/drawing/2014/main" id="{FD14D7E4-5C45-F9EB-059D-3612D4C90B83}"/>
                </a:ext>
              </a:extLst>
            </p:cNvPr>
            <p:cNvSpPr txBox="1">
              <a:spLocks noChangeArrowheads="1"/>
            </p:cNvSpPr>
            <p:nvPr/>
          </p:nvSpPr>
          <p:spPr bwMode="auto">
            <a:xfrm>
              <a:off x="2369" y="1959"/>
              <a:ext cx="166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32 bit source IP address</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2" name="Text Box 31">
              <a:extLst>
                <a:ext uri="{FF2B5EF4-FFF2-40B4-BE49-F238E27FC236}">
                  <a16:creationId xmlns:a16="http://schemas.microsoft.com/office/drawing/2014/main" id="{00537033-72CE-4B5F-4A25-FA2C9C2918FD}"/>
                </a:ext>
              </a:extLst>
            </p:cNvPr>
            <p:cNvSpPr txBox="1">
              <a:spLocks noChangeArrowheads="1"/>
            </p:cNvSpPr>
            <p:nvPr/>
          </p:nvSpPr>
          <p:spPr bwMode="auto">
            <a:xfrm>
              <a:off x="2222" y="907"/>
              <a:ext cx="47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head.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len</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3" name="Text Box 32">
              <a:extLst>
                <a:ext uri="{FF2B5EF4-FFF2-40B4-BE49-F238E27FC236}">
                  <a16:creationId xmlns:a16="http://schemas.microsoft.com/office/drawing/2014/main" id="{3E42481C-9921-CAAE-FABA-BFC38C65B1BE}"/>
                </a:ext>
              </a:extLst>
            </p:cNvPr>
            <p:cNvSpPr txBox="1">
              <a:spLocks noChangeArrowheads="1"/>
            </p:cNvSpPr>
            <p:nvPr/>
          </p:nvSpPr>
          <p:spPr bwMode="auto">
            <a:xfrm>
              <a:off x="2646" y="901"/>
              <a:ext cx="572"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type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service</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4" name="Line 33">
              <a:extLst>
                <a:ext uri="{FF2B5EF4-FFF2-40B4-BE49-F238E27FC236}">
                  <a16:creationId xmlns:a16="http://schemas.microsoft.com/office/drawing/2014/main" id="{A5FCE4A2-4392-D58A-472F-4781C2F1B537}"/>
                </a:ext>
              </a:extLst>
            </p:cNvPr>
            <p:cNvSpPr>
              <a:spLocks noChangeShapeType="1"/>
            </p:cNvSpPr>
            <p:nvPr/>
          </p:nvSpPr>
          <p:spPr bwMode="auto">
            <a:xfrm flipH="1" flipV="1">
              <a:off x="2646" y="938"/>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Line 34">
              <a:extLst>
                <a:ext uri="{FF2B5EF4-FFF2-40B4-BE49-F238E27FC236}">
                  <a16:creationId xmlns:a16="http://schemas.microsoft.com/office/drawing/2014/main" id="{591D5E94-BF72-3E2C-A760-37C441D12275}"/>
                </a:ext>
              </a:extLst>
            </p:cNvPr>
            <p:cNvSpPr>
              <a:spLocks noChangeShapeType="1"/>
            </p:cNvSpPr>
            <p:nvPr/>
          </p:nvSpPr>
          <p:spPr bwMode="auto">
            <a:xfrm flipH="1" flipV="1">
              <a:off x="2259" y="944"/>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Line 37">
              <a:extLst>
                <a:ext uri="{FF2B5EF4-FFF2-40B4-BE49-F238E27FC236}">
                  <a16:creationId xmlns:a16="http://schemas.microsoft.com/office/drawing/2014/main" id="{9B1FF4E8-8AE6-EA08-962B-E06176FFDC2F}"/>
                </a:ext>
              </a:extLst>
            </p:cNvPr>
            <p:cNvSpPr>
              <a:spLocks noChangeShapeType="1"/>
            </p:cNvSpPr>
            <p:nvPr/>
          </p:nvSpPr>
          <p:spPr bwMode="auto">
            <a:xfrm flipH="1" flipV="1">
              <a:off x="3210" y="1265"/>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Text Box 38">
              <a:extLst>
                <a:ext uri="{FF2B5EF4-FFF2-40B4-BE49-F238E27FC236}">
                  <a16:creationId xmlns:a16="http://schemas.microsoft.com/office/drawing/2014/main" id="{7496BC50-A7EE-29F4-32C5-58B2D88E63A4}"/>
                </a:ext>
              </a:extLst>
            </p:cNvPr>
            <p:cNvSpPr txBox="1">
              <a:spLocks noChangeArrowheads="1"/>
            </p:cNvSpPr>
            <p:nvPr/>
          </p:nvSpPr>
          <p:spPr bwMode="auto">
            <a:xfrm>
              <a:off x="3117" y="1314"/>
              <a:ext cx="48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flgs</a:t>
              </a:r>
              <a:endPar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8" name="Line 39">
              <a:extLst>
                <a:ext uri="{FF2B5EF4-FFF2-40B4-BE49-F238E27FC236}">
                  <a16:creationId xmlns:a16="http://schemas.microsoft.com/office/drawing/2014/main" id="{5390BF23-1E0B-6584-A3AD-D281DA76782C}"/>
                </a:ext>
              </a:extLst>
            </p:cNvPr>
            <p:cNvSpPr>
              <a:spLocks noChangeShapeType="1"/>
            </p:cNvSpPr>
            <p:nvPr/>
          </p:nvSpPr>
          <p:spPr bwMode="auto">
            <a:xfrm flipH="1" flipV="1">
              <a:off x="3504" y="1259"/>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Text Box 40">
              <a:extLst>
                <a:ext uri="{FF2B5EF4-FFF2-40B4-BE49-F238E27FC236}">
                  <a16:creationId xmlns:a16="http://schemas.microsoft.com/office/drawing/2014/main" id="{AE6BA91C-ECD7-1A08-A80B-E6C6C3A9F155}"/>
                </a:ext>
              </a:extLst>
            </p:cNvPr>
            <p:cNvSpPr txBox="1">
              <a:spLocks noChangeArrowheads="1"/>
            </p:cNvSpPr>
            <p:nvPr/>
          </p:nvSpPr>
          <p:spPr bwMode="auto">
            <a:xfrm>
              <a:off x="3531" y="1230"/>
              <a:ext cx="900"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fragment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 offset</a:t>
              </a:r>
              <a:endPar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0" name="Line 43">
              <a:extLst>
                <a:ext uri="{FF2B5EF4-FFF2-40B4-BE49-F238E27FC236}">
                  <a16:creationId xmlns:a16="http://schemas.microsoft.com/office/drawing/2014/main" id="{FD29CAC4-9D32-63C4-789C-0BECED08A98C}"/>
                </a:ext>
              </a:extLst>
            </p:cNvPr>
            <p:cNvSpPr>
              <a:spLocks noChangeShapeType="1"/>
            </p:cNvSpPr>
            <p:nvPr/>
          </p:nvSpPr>
          <p:spPr bwMode="auto">
            <a:xfrm flipV="1">
              <a:off x="1984" y="1581"/>
              <a:ext cx="248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Line 44">
              <a:extLst>
                <a:ext uri="{FF2B5EF4-FFF2-40B4-BE49-F238E27FC236}">
                  <a16:creationId xmlns:a16="http://schemas.microsoft.com/office/drawing/2014/main" id="{DC81E678-7A69-AF58-E6D0-9C02BC1A5872}"/>
                </a:ext>
              </a:extLst>
            </p:cNvPr>
            <p:cNvSpPr>
              <a:spLocks noChangeShapeType="1"/>
            </p:cNvSpPr>
            <p:nvPr/>
          </p:nvSpPr>
          <p:spPr bwMode="auto">
            <a:xfrm flipH="1" flipV="1">
              <a:off x="3210" y="1583"/>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Line 45">
              <a:extLst>
                <a:ext uri="{FF2B5EF4-FFF2-40B4-BE49-F238E27FC236}">
                  <a16:creationId xmlns:a16="http://schemas.microsoft.com/office/drawing/2014/main" id="{E767FB4E-3819-373B-E157-737F0DF85EE4}"/>
                </a:ext>
              </a:extLst>
            </p:cNvPr>
            <p:cNvSpPr>
              <a:spLocks noChangeShapeType="1"/>
            </p:cNvSpPr>
            <p:nvPr/>
          </p:nvSpPr>
          <p:spPr bwMode="auto">
            <a:xfrm flipV="1">
              <a:off x="1972" y="1905"/>
              <a:ext cx="248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 Box 46">
              <a:extLst>
                <a:ext uri="{FF2B5EF4-FFF2-40B4-BE49-F238E27FC236}">
                  <a16:creationId xmlns:a16="http://schemas.microsoft.com/office/drawing/2014/main" id="{51E687DD-D79A-E082-F22C-DBE5D6CF7416}"/>
                </a:ext>
              </a:extLst>
            </p:cNvPr>
            <p:cNvSpPr txBox="1">
              <a:spLocks noChangeArrowheads="1"/>
            </p:cNvSpPr>
            <p:nvPr/>
          </p:nvSpPr>
          <p:spPr bwMode="auto">
            <a:xfrm>
              <a:off x="2668" y="1525"/>
              <a:ext cx="48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upper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 layer</a:t>
              </a:r>
            </a:p>
          </p:txBody>
        </p:sp>
        <p:sp>
          <p:nvSpPr>
            <p:cNvPr id="44" name="Line 47">
              <a:extLst>
                <a:ext uri="{FF2B5EF4-FFF2-40B4-BE49-F238E27FC236}">
                  <a16:creationId xmlns:a16="http://schemas.microsoft.com/office/drawing/2014/main" id="{DE2C16DE-3E5F-D2A3-AD8B-824B56D9B37F}"/>
                </a:ext>
              </a:extLst>
            </p:cNvPr>
            <p:cNvSpPr>
              <a:spLocks noChangeShapeType="1"/>
            </p:cNvSpPr>
            <p:nvPr/>
          </p:nvSpPr>
          <p:spPr bwMode="auto">
            <a:xfrm flipH="1" flipV="1">
              <a:off x="2610" y="1589"/>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Text Box 49">
              <a:extLst>
                <a:ext uri="{FF2B5EF4-FFF2-40B4-BE49-F238E27FC236}">
                  <a16:creationId xmlns:a16="http://schemas.microsoft.com/office/drawing/2014/main" id="{F09CE4A1-5F86-E1B3-E7E2-7F6B48D16AD2}"/>
                </a:ext>
              </a:extLst>
            </p:cNvPr>
            <p:cNvSpPr txBox="1">
              <a:spLocks noChangeArrowheads="1"/>
            </p:cNvSpPr>
            <p:nvPr/>
          </p:nvSpPr>
          <p:spPr bwMode="auto">
            <a:xfrm>
              <a:off x="2262" y="2235"/>
              <a:ext cx="19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32 bit destination IP address</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6" name="Line 50">
              <a:extLst>
                <a:ext uri="{FF2B5EF4-FFF2-40B4-BE49-F238E27FC236}">
                  <a16:creationId xmlns:a16="http://schemas.microsoft.com/office/drawing/2014/main" id="{D722F802-D43B-329E-BB67-1C67ED278E13}"/>
                </a:ext>
              </a:extLst>
            </p:cNvPr>
            <p:cNvSpPr>
              <a:spLocks noChangeShapeType="1"/>
            </p:cNvSpPr>
            <p:nvPr/>
          </p:nvSpPr>
          <p:spPr bwMode="auto">
            <a:xfrm flipV="1">
              <a:off x="1984" y="2787"/>
              <a:ext cx="248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Text Box 51">
              <a:extLst>
                <a:ext uri="{FF2B5EF4-FFF2-40B4-BE49-F238E27FC236}">
                  <a16:creationId xmlns:a16="http://schemas.microsoft.com/office/drawing/2014/main" id="{188CE9F9-0845-BAE6-2B4C-6DBE5C852251}"/>
                </a:ext>
              </a:extLst>
            </p:cNvPr>
            <p:cNvSpPr txBox="1">
              <a:spLocks noChangeArrowheads="1"/>
            </p:cNvSpPr>
            <p:nvPr/>
          </p:nvSpPr>
          <p:spPr bwMode="auto">
            <a:xfrm>
              <a:off x="2673" y="2529"/>
              <a:ext cx="10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options (if any)</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sp>
        <p:nvSpPr>
          <p:cNvPr id="48" name="TextBox 47">
            <a:extLst>
              <a:ext uri="{FF2B5EF4-FFF2-40B4-BE49-F238E27FC236}">
                <a16:creationId xmlns:a16="http://schemas.microsoft.com/office/drawing/2014/main" id="{AB5C1AA1-4399-5816-2EF5-943A050E718D}"/>
              </a:ext>
            </a:extLst>
          </p:cNvPr>
          <p:cNvSpPr txBox="1"/>
          <p:nvPr/>
        </p:nvSpPr>
        <p:spPr>
          <a:xfrm>
            <a:off x="263239" y="5831294"/>
            <a:ext cx="7259781" cy="1077218"/>
          </a:xfrm>
          <a:prstGeom prst="rect">
            <a:avLst/>
          </a:prstGeom>
          <a:noFill/>
        </p:spPr>
        <p:txBody>
          <a:bodyPr wrap="square" rtlCol="0">
            <a:spAutoFit/>
          </a:bodyPr>
          <a:lstStyle/>
          <a:p>
            <a:r>
              <a:rPr lang="en-US" sz="3200" dirty="0">
                <a:solidFill>
                  <a:srgbClr val="7030A0"/>
                </a:solidFill>
              </a:rPr>
              <a:t>Which header fields will be updated</a:t>
            </a:r>
          </a:p>
          <a:p>
            <a:r>
              <a:rPr lang="en-US" sz="3200" dirty="0">
                <a:solidFill>
                  <a:srgbClr val="7030A0"/>
                </a:solidFill>
              </a:rPr>
              <a:t>during reassembly?</a:t>
            </a:r>
          </a:p>
        </p:txBody>
      </p:sp>
    </p:spTree>
    <p:extLst>
      <p:ext uri="{BB962C8B-B14F-4D97-AF65-F5344CB8AC3E}">
        <p14:creationId xmlns:p14="http://schemas.microsoft.com/office/powerpoint/2010/main" val="26213854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A1FBA-1465-F743-46CA-DB6A9CBE2416}"/>
            </a:ext>
          </a:extLst>
        </p:cNvPr>
        <p:cNvGrpSpPr/>
        <p:nvPr/>
      </p:nvGrpSpPr>
      <p:grpSpPr>
        <a:xfrm>
          <a:off x="0" y="0"/>
          <a:ext cx="0" cy="0"/>
          <a:chOff x="0" y="0"/>
          <a:chExt cx="0" cy="0"/>
        </a:xfrm>
      </p:grpSpPr>
      <p:sp>
        <p:nvSpPr>
          <p:cNvPr id="12" name="Freeform 11">
            <a:extLst>
              <a:ext uri="{FF2B5EF4-FFF2-40B4-BE49-F238E27FC236}">
                <a16:creationId xmlns:a16="http://schemas.microsoft.com/office/drawing/2014/main" id="{A80530D4-5B2C-F4F4-C242-90C7D962394E}"/>
              </a:ext>
            </a:extLst>
          </p:cNvPr>
          <p:cNvSpPr/>
          <p:nvPr/>
        </p:nvSpPr>
        <p:spPr>
          <a:xfrm>
            <a:off x="108716" y="4253301"/>
            <a:ext cx="1959429" cy="1322614"/>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chemeClr val="accent1">
              <a:alpha val="23000"/>
            </a:schemeClr>
          </a:solidFill>
          <a:ln w="412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3C586019-F7E5-83DA-668B-4E0E6D21CC8B}"/>
              </a:ext>
            </a:extLst>
          </p:cNvPr>
          <p:cNvSpPr/>
          <p:nvPr/>
        </p:nvSpPr>
        <p:spPr>
          <a:xfrm>
            <a:off x="174706" y="5221551"/>
            <a:ext cx="1866224" cy="264267"/>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rgbClr val="FF7E79"/>
          </a:solidFill>
          <a:ln w="412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Freeform 1">
            <a:extLst>
              <a:ext uri="{FF2B5EF4-FFF2-40B4-BE49-F238E27FC236}">
                <a16:creationId xmlns:a16="http://schemas.microsoft.com/office/drawing/2014/main" id="{DD94F6ED-EE60-99FB-952E-2A8D14E77ACD}"/>
              </a:ext>
            </a:extLst>
          </p:cNvPr>
          <p:cNvSpPr/>
          <p:nvPr/>
        </p:nvSpPr>
        <p:spPr>
          <a:xfrm>
            <a:off x="108717" y="2667000"/>
            <a:ext cx="1959429" cy="1322614"/>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chemeClr val="accent1">
              <a:alpha val="23000"/>
            </a:schemeClr>
          </a:solidFill>
          <a:ln w="412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Rounded Rectangle 7">
            <a:extLst>
              <a:ext uri="{FF2B5EF4-FFF2-40B4-BE49-F238E27FC236}">
                <a16:creationId xmlns:a16="http://schemas.microsoft.com/office/drawing/2014/main" id="{D1D04C09-B00B-111F-1AAA-BC6746BB0FC0}"/>
              </a:ext>
            </a:extLst>
          </p:cNvPr>
          <p:cNvSpPr/>
          <p:nvPr/>
        </p:nvSpPr>
        <p:spPr>
          <a:xfrm>
            <a:off x="135931" y="2688772"/>
            <a:ext cx="1905000" cy="495300"/>
          </a:xfrm>
          <a:prstGeom prst="roundRect">
            <a:avLst>
              <a:gd name="adj" fmla="val 10257"/>
            </a:avLst>
          </a:prstGeom>
          <a:blipFill>
            <a:blip r:embed="rId2"/>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4EE84DFA-DA7C-D3E2-3E51-2788764E4388}"/>
              </a:ext>
            </a:extLst>
          </p:cNvPr>
          <p:cNvSpPr/>
          <p:nvPr/>
        </p:nvSpPr>
        <p:spPr>
          <a:xfrm>
            <a:off x="157455" y="3205844"/>
            <a:ext cx="1866224" cy="751112"/>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rgbClr val="FF7E79"/>
          </a:solidFill>
          <a:ln w="412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9D852864-2269-F9F3-17E9-AECAC505DACE}"/>
              </a:ext>
            </a:extLst>
          </p:cNvPr>
          <p:cNvSpPr/>
          <p:nvPr/>
        </p:nvSpPr>
        <p:spPr>
          <a:xfrm>
            <a:off x="108716" y="1132544"/>
            <a:ext cx="1959429" cy="1322614"/>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chemeClr val="accent1">
              <a:alpha val="23000"/>
            </a:schemeClr>
          </a:solidFill>
          <a:ln w="412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Rounded Rectangle 10">
            <a:extLst>
              <a:ext uri="{FF2B5EF4-FFF2-40B4-BE49-F238E27FC236}">
                <a16:creationId xmlns:a16="http://schemas.microsoft.com/office/drawing/2014/main" id="{5656CF97-702D-95AB-12F3-92A2EB9D6105}"/>
              </a:ext>
            </a:extLst>
          </p:cNvPr>
          <p:cNvSpPr/>
          <p:nvPr/>
        </p:nvSpPr>
        <p:spPr>
          <a:xfrm>
            <a:off x="135930" y="1154316"/>
            <a:ext cx="1905000" cy="495300"/>
          </a:xfrm>
          <a:prstGeom prst="roundRect">
            <a:avLst>
              <a:gd name="adj" fmla="val 10257"/>
            </a:avLst>
          </a:prstGeom>
          <a:blipFill>
            <a:blip r:embed="rId2"/>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E6A847F7-905D-AEAF-B8B8-D42061494BA3}"/>
              </a:ext>
            </a:extLst>
          </p:cNvPr>
          <p:cNvSpPr/>
          <p:nvPr/>
        </p:nvSpPr>
        <p:spPr>
          <a:xfrm>
            <a:off x="135930" y="4275073"/>
            <a:ext cx="1905000" cy="495300"/>
          </a:xfrm>
          <a:prstGeom prst="roundRect">
            <a:avLst>
              <a:gd name="adj" fmla="val 10257"/>
            </a:avLst>
          </a:prstGeom>
          <a:blipFill>
            <a:blip r:embed="rId2"/>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50E7132-DD22-067E-8D0D-2D47E5CB9B6B}"/>
              </a:ext>
            </a:extLst>
          </p:cNvPr>
          <p:cNvSpPr txBox="1"/>
          <p:nvPr/>
        </p:nvSpPr>
        <p:spPr>
          <a:xfrm>
            <a:off x="108716" y="3143641"/>
            <a:ext cx="1413785" cy="369332"/>
          </a:xfrm>
          <a:prstGeom prst="rect">
            <a:avLst/>
          </a:prstGeom>
          <a:noFill/>
        </p:spPr>
        <p:txBody>
          <a:bodyPr wrap="none" rtlCol="0">
            <a:spAutoFit/>
          </a:bodyPr>
          <a:lstStyle/>
          <a:p>
            <a:r>
              <a:rPr lang="en-US" dirty="0"/>
              <a:t>Data index: 0</a:t>
            </a:r>
          </a:p>
        </p:txBody>
      </p:sp>
      <p:sp>
        <p:nvSpPr>
          <p:cNvPr id="14" name="Freeform 13">
            <a:extLst>
              <a:ext uri="{FF2B5EF4-FFF2-40B4-BE49-F238E27FC236}">
                <a16:creationId xmlns:a16="http://schemas.microsoft.com/office/drawing/2014/main" id="{99B1A4CB-08B7-DF2E-C5BD-30FDD03497BF}"/>
              </a:ext>
            </a:extLst>
          </p:cNvPr>
          <p:cNvSpPr/>
          <p:nvPr/>
        </p:nvSpPr>
        <p:spPr>
          <a:xfrm>
            <a:off x="166845" y="1662933"/>
            <a:ext cx="1866224" cy="751112"/>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rgbClr val="FF7E79"/>
          </a:solidFill>
          <a:ln w="412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TextBox 18">
            <a:extLst>
              <a:ext uri="{FF2B5EF4-FFF2-40B4-BE49-F238E27FC236}">
                <a16:creationId xmlns:a16="http://schemas.microsoft.com/office/drawing/2014/main" id="{6F00B12C-9D68-2099-70BA-F545CCBF7CC5}"/>
              </a:ext>
            </a:extLst>
          </p:cNvPr>
          <p:cNvSpPr txBox="1"/>
          <p:nvPr/>
        </p:nvSpPr>
        <p:spPr>
          <a:xfrm>
            <a:off x="118106" y="1600730"/>
            <a:ext cx="1530804" cy="369332"/>
          </a:xfrm>
          <a:prstGeom prst="rect">
            <a:avLst/>
          </a:prstGeom>
          <a:noFill/>
        </p:spPr>
        <p:txBody>
          <a:bodyPr wrap="none" rtlCol="0">
            <a:spAutoFit/>
          </a:bodyPr>
          <a:lstStyle/>
          <a:p>
            <a:r>
              <a:rPr lang="en-US" dirty="0"/>
              <a:t>Data index: 13</a:t>
            </a:r>
          </a:p>
        </p:txBody>
      </p:sp>
      <p:sp>
        <p:nvSpPr>
          <p:cNvPr id="18" name="TextBox 17">
            <a:extLst>
              <a:ext uri="{FF2B5EF4-FFF2-40B4-BE49-F238E27FC236}">
                <a16:creationId xmlns:a16="http://schemas.microsoft.com/office/drawing/2014/main" id="{0809A4F1-47A5-7A99-2103-4F163431344C}"/>
              </a:ext>
            </a:extLst>
          </p:cNvPr>
          <p:cNvSpPr txBox="1"/>
          <p:nvPr/>
        </p:nvSpPr>
        <p:spPr>
          <a:xfrm>
            <a:off x="108716" y="4897698"/>
            <a:ext cx="1530804" cy="369332"/>
          </a:xfrm>
          <a:prstGeom prst="rect">
            <a:avLst/>
          </a:prstGeom>
          <a:noFill/>
        </p:spPr>
        <p:txBody>
          <a:bodyPr wrap="none" rtlCol="0">
            <a:spAutoFit/>
          </a:bodyPr>
          <a:lstStyle/>
          <a:p>
            <a:r>
              <a:rPr lang="en-US" dirty="0"/>
              <a:t>Data index: 26</a:t>
            </a:r>
          </a:p>
        </p:txBody>
      </p:sp>
      <p:sp>
        <p:nvSpPr>
          <p:cNvPr id="22" name="Rectangle 2">
            <a:extLst>
              <a:ext uri="{FF2B5EF4-FFF2-40B4-BE49-F238E27FC236}">
                <a16:creationId xmlns:a16="http://schemas.microsoft.com/office/drawing/2014/main" id="{478CFA65-7F8A-BABF-C434-9D95632C5EA5}"/>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t>Analogy:</a:t>
            </a:r>
            <a:endParaRPr lang="en-AU" altLang="en-US" sz="3600" u="sng" dirty="0"/>
          </a:p>
        </p:txBody>
      </p:sp>
      <p:sp>
        <p:nvSpPr>
          <p:cNvPr id="23" name="TextBox 22">
            <a:extLst>
              <a:ext uri="{FF2B5EF4-FFF2-40B4-BE49-F238E27FC236}">
                <a16:creationId xmlns:a16="http://schemas.microsoft.com/office/drawing/2014/main" id="{E56539BA-0C40-A267-DF8C-E6FC35891B5F}"/>
              </a:ext>
            </a:extLst>
          </p:cNvPr>
          <p:cNvSpPr txBox="1"/>
          <p:nvPr/>
        </p:nvSpPr>
        <p:spPr>
          <a:xfrm>
            <a:off x="430110" y="2741260"/>
            <a:ext cx="1316642" cy="369332"/>
          </a:xfrm>
          <a:prstGeom prst="rect">
            <a:avLst/>
          </a:prstGeom>
          <a:solidFill>
            <a:schemeClr val="bg1"/>
          </a:solidFill>
        </p:spPr>
        <p:txBody>
          <a:bodyPr wrap="none" rtlCol="0">
            <a:spAutoFit/>
          </a:bodyPr>
          <a:lstStyle/>
          <a:p>
            <a:r>
              <a:rPr lang="en-US" dirty="0">
                <a:solidFill>
                  <a:srgbClr val="FF0000"/>
                </a:solidFill>
              </a:rPr>
              <a:t>Fragmented</a:t>
            </a:r>
          </a:p>
        </p:txBody>
      </p:sp>
      <p:sp>
        <p:nvSpPr>
          <p:cNvPr id="24" name="TextBox 23">
            <a:extLst>
              <a:ext uri="{FF2B5EF4-FFF2-40B4-BE49-F238E27FC236}">
                <a16:creationId xmlns:a16="http://schemas.microsoft.com/office/drawing/2014/main" id="{62B095B7-26D1-75C8-293E-B394356E0FE9}"/>
              </a:ext>
            </a:extLst>
          </p:cNvPr>
          <p:cNvSpPr txBox="1"/>
          <p:nvPr/>
        </p:nvSpPr>
        <p:spPr>
          <a:xfrm>
            <a:off x="430109" y="1208845"/>
            <a:ext cx="1316642" cy="369332"/>
          </a:xfrm>
          <a:prstGeom prst="rect">
            <a:avLst/>
          </a:prstGeom>
          <a:solidFill>
            <a:schemeClr val="bg1"/>
          </a:solidFill>
        </p:spPr>
        <p:txBody>
          <a:bodyPr wrap="none" rtlCol="0">
            <a:spAutoFit/>
          </a:bodyPr>
          <a:lstStyle/>
          <a:p>
            <a:r>
              <a:rPr lang="en-US" dirty="0">
                <a:solidFill>
                  <a:srgbClr val="FF0000"/>
                </a:solidFill>
              </a:rPr>
              <a:t>Fragmented</a:t>
            </a:r>
          </a:p>
        </p:txBody>
      </p:sp>
      <p:sp>
        <p:nvSpPr>
          <p:cNvPr id="25" name="TextBox 24">
            <a:extLst>
              <a:ext uri="{FF2B5EF4-FFF2-40B4-BE49-F238E27FC236}">
                <a16:creationId xmlns:a16="http://schemas.microsoft.com/office/drawing/2014/main" id="{242BFC89-7B0D-FE7B-078B-04001C9A2B15}"/>
              </a:ext>
            </a:extLst>
          </p:cNvPr>
          <p:cNvSpPr txBox="1"/>
          <p:nvPr/>
        </p:nvSpPr>
        <p:spPr>
          <a:xfrm>
            <a:off x="135930" y="4309578"/>
            <a:ext cx="1907189" cy="369332"/>
          </a:xfrm>
          <a:prstGeom prst="rect">
            <a:avLst/>
          </a:prstGeom>
          <a:solidFill>
            <a:schemeClr val="bg1"/>
          </a:solidFill>
        </p:spPr>
        <p:txBody>
          <a:bodyPr wrap="none" rtlCol="0">
            <a:spAutoFit/>
          </a:bodyPr>
          <a:lstStyle/>
          <a:p>
            <a:r>
              <a:rPr lang="en-US" dirty="0">
                <a:solidFill>
                  <a:srgbClr val="FF0000"/>
                </a:solidFill>
              </a:rPr>
              <a:t>Fragmented &amp; last</a:t>
            </a:r>
          </a:p>
        </p:txBody>
      </p:sp>
      <p:sp>
        <p:nvSpPr>
          <p:cNvPr id="29" name="TextBox 28">
            <a:extLst>
              <a:ext uri="{FF2B5EF4-FFF2-40B4-BE49-F238E27FC236}">
                <a16:creationId xmlns:a16="http://schemas.microsoft.com/office/drawing/2014/main" id="{BED4B7B2-A141-87F9-C4DC-0BFA5EE3E955}"/>
              </a:ext>
            </a:extLst>
          </p:cNvPr>
          <p:cNvSpPr txBox="1"/>
          <p:nvPr/>
        </p:nvSpPr>
        <p:spPr>
          <a:xfrm>
            <a:off x="4903309" y="1003233"/>
            <a:ext cx="1413785" cy="369332"/>
          </a:xfrm>
          <a:prstGeom prst="rect">
            <a:avLst/>
          </a:prstGeom>
          <a:noFill/>
        </p:spPr>
        <p:txBody>
          <a:bodyPr wrap="none" rtlCol="0">
            <a:spAutoFit/>
          </a:bodyPr>
          <a:lstStyle/>
          <a:p>
            <a:r>
              <a:rPr lang="en-US" dirty="0"/>
              <a:t>Data index: 0</a:t>
            </a:r>
          </a:p>
        </p:txBody>
      </p:sp>
      <p:sp>
        <p:nvSpPr>
          <p:cNvPr id="34" name="Rectangle 33">
            <a:extLst>
              <a:ext uri="{FF2B5EF4-FFF2-40B4-BE49-F238E27FC236}">
                <a16:creationId xmlns:a16="http://schemas.microsoft.com/office/drawing/2014/main" id="{72F89304-0900-BEAC-D6A1-41B01D7C8D74}"/>
              </a:ext>
            </a:extLst>
          </p:cNvPr>
          <p:cNvSpPr/>
          <p:nvPr/>
        </p:nvSpPr>
        <p:spPr>
          <a:xfrm>
            <a:off x="6320747" y="1063902"/>
            <a:ext cx="1961240" cy="4898142"/>
          </a:xfrm>
          <a:prstGeom prst="rect">
            <a:avLst/>
          </a:prstGeom>
          <a:solidFill>
            <a:schemeClr val="accent1">
              <a:alpha val="23000"/>
            </a:schemeClr>
          </a:solidFill>
          <a:ln w="412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TextBox 34">
            <a:extLst>
              <a:ext uri="{FF2B5EF4-FFF2-40B4-BE49-F238E27FC236}">
                <a16:creationId xmlns:a16="http://schemas.microsoft.com/office/drawing/2014/main" id="{229FB2AB-1F9C-C457-C567-5D5ABBD12283}"/>
              </a:ext>
            </a:extLst>
          </p:cNvPr>
          <p:cNvSpPr txBox="1"/>
          <p:nvPr/>
        </p:nvSpPr>
        <p:spPr>
          <a:xfrm>
            <a:off x="6147365" y="6046877"/>
            <a:ext cx="2308004" cy="646331"/>
          </a:xfrm>
          <a:prstGeom prst="rect">
            <a:avLst/>
          </a:prstGeom>
          <a:noFill/>
        </p:spPr>
        <p:txBody>
          <a:bodyPr wrap="none" rtlCol="0">
            <a:spAutoFit/>
          </a:bodyPr>
          <a:lstStyle/>
          <a:p>
            <a:pPr algn="ctr"/>
            <a:r>
              <a:rPr lang="en-US" dirty="0"/>
              <a:t>Virtually infinite buffer</a:t>
            </a:r>
          </a:p>
          <a:p>
            <a:pPr algn="ctr"/>
            <a:r>
              <a:rPr lang="en-US" dirty="0"/>
              <a:t>for reassembly</a:t>
            </a:r>
          </a:p>
        </p:txBody>
      </p:sp>
      <p:sp>
        <p:nvSpPr>
          <p:cNvPr id="36" name="TextBox 35">
            <a:extLst>
              <a:ext uri="{FF2B5EF4-FFF2-40B4-BE49-F238E27FC236}">
                <a16:creationId xmlns:a16="http://schemas.microsoft.com/office/drawing/2014/main" id="{D8549565-C3D4-EFF0-211B-EA3553898ECB}"/>
              </a:ext>
            </a:extLst>
          </p:cNvPr>
          <p:cNvSpPr txBox="1"/>
          <p:nvPr/>
        </p:nvSpPr>
        <p:spPr>
          <a:xfrm>
            <a:off x="6015408" y="1208845"/>
            <a:ext cx="301686" cy="369332"/>
          </a:xfrm>
          <a:prstGeom prst="rect">
            <a:avLst/>
          </a:prstGeom>
          <a:noFill/>
        </p:spPr>
        <p:txBody>
          <a:bodyPr wrap="none" rtlCol="0">
            <a:spAutoFit/>
          </a:bodyPr>
          <a:lstStyle/>
          <a:p>
            <a:r>
              <a:rPr lang="en-US" dirty="0"/>
              <a:t>1</a:t>
            </a:r>
          </a:p>
        </p:txBody>
      </p:sp>
      <p:sp>
        <p:nvSpPr>
          <p:cNvPr id="39" name="TextBox 38">
            <a:extLst>
              <a:ext uri="{FF2B5EF4-FFF2-40B4-BE49-F238E27FC236}">
                <a16:creationId xmlns:a16="http://schemas.microsoft.com/office/drawing/2014/main" id="{FF8596D2-DD76-6AE2-E7F3-E037E7147D10}"/>
              </a:ext>
            </a:extLst>
          </p:cNvPr>
          <p:cNvSpPr txBox="1"/>
          <p:nvPr/>
        </p:nvSpPr>
        <p:spPr>
          <a:xfrm>
            <a:off x="6020953" y="1416109"/>
            <a:ext cx="301686" cy="369332"/>
          </a:xfrm>
          <a:prstGeom prst="rect">
            <a:avLst/>
          </a:prstGeom>
          <a:noFill/>
        </p:spPr>
        <p:txBody>
          <a:bodyPr wrap="none" rtlCol="0">
            <a:spAutoFit/>
          </a:bodyPr>
          <a:lstStyle/>
          <a:p>
            <a:r>
              <a:rPr lang="en-US" dirty="0"/>
              <a:t>2</a:t>
            </a:r>
          </a:p>
        </p:txBody>
      </p:sp>
      <p:sp>
        <p:nvSpPr>
          <p:cNvPr id="40" name="TextBox 39">
            <a:extLst>
              <a:ext uri="{FF2B5EF4-FFF2-40B4-BE49-F238E27FC236}">
                <a16:creationId xmlns:a16="http://schemas.microsoft.com/office/drawing/2014/main" id="{3F47E42A-51D3-941A-5B7A-19DD0662C1C3}"/>
              </a:ext>
            </a:extLst>
          </p:cNvPr>
          <p:cNvSpPr txBox="1"/>
          <p:nvPr/>
        </p:nvSpPr>
        <p:spPr>
          <a:xfrm>
            <a:off x="6026498" y="1623373"/>
            <a:ext cx="301686" cy="369332"/>
          </a:xfrm>
          <a:prstGeom prst="rect">
            <a:avLst/>
          </a:prstGeom>
          <a:noFill/>
        </p:spPr>
        <p:txBody>
          <a:bodyPr wrap="none" rtlCol="0">
            <a:spAutoFit/>
          </a:bodyPr>
          <a:lstStyle/>
          <a:p>
            <a:r>
              <a:rPr lang="en-US" dirty="0"/>
              <a:t>3</a:t>
            </a:r>
          </a:p>
        </p:txBody>
      </p:sp>
      <p:sp>
        <p:nvSpPr>
          <p:cNvPr id="41" name="TextBox 40">
            <a:extLst>
              <a:ext uri="{FF2B5EF4-FFF2-40B4-BE49-F238E27FC236}">
                <a16:creationId xmlns:a16="http://schemas.microsoft.com/office/drawing/2014/main" id="{C097785A-D25D-F4CF-BA18-C8E5ACF66A63}"/>
              </a:ext>
            </a:extLst>
          </p:cNvPr>
          <p:cNvSpPr txBox="1"/>
          <p:nvPr/>
        </p:nvSpPr>
        <p:spPr>
          <a:xfrm rot="5400000">
            <a:off x="6047435" y="1847157"/>
            <a:ext cx="343364" cy="369332"/>
          </a:xfrm>
          <a:prstGeom prst="rect">
            <a:avLst/>
          </a:prstGeom>
          <a:noFill/>
        </p:spPr>
        <p:txBody>
          <a:bodyPr wrap="none" rtlCol="0">
            <a:spAutoFit/>
          </a:bodyPr>
          <a:lstStyle/>
          <a:p>
            <a:r>
              <a:rPr lang="en-US" dirty="0"/>
              <a:t>…</a:t>
            </a:r>
          </a:p>
        </p:txBody>
      </p:sp>
    </p:spTree>
    <p:extLst>
      <p:ext uri="{BB962C8B-B14F-4D97-AF65-F5344CB8AC3E}">
        <p14:creationId xmlns:p14="http://schemas.microsoft.com/office/powerpoint/2010/main" val="32606532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A5099-4E5C-95AB-0368-138AB3AA812F}"/>
            </a:ext>
          </a:extLst>
        </p:cNvPr>
        <p:cNvGrpSpPr/>
        <p:nvPr/>
      </p:nvGrpSpPr>
      <p:grpSpPr>
        <a:xfrm>
          <a:off x="0" y="0"/>
          <a:ext cx="0" cy="0"/>
          <a:chOff x="0" y="0"/>
          <a:chExt cx="0" cy="0"/>
        </a:xfrm>
      </p:grpSpPr>
      <p:sp>
        <p:nvSpPr>
          <p:cNvPr id="12" name="Freeform 11">
            <a:extLst>
              <a:ext uri="{FF2B5EF4-FFF2-40B4-BE49-F238E27FC236}">
                <a16:creationId xmlns:a16="http://schemas.microsoft.com/office/drawing/2014/main" id="{39902370-CEF4-F9D5-D415-17D21ED2A9F3}"/>
              </a:ext>
            </a:extLst>
          </p:cNvPr>
          <p:cNvSpPr/>
          <p:nvPr/>
        </p:nvSpPr>
        <p:spPr>
          <a:xfrm>
            <a:off x="108716" y="4253301"/>
            <a:ext cx="1959429" cy="1322614"/>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chemeClr val="accent1">
              <a:alpha val="23000"/>
            </a:schemeClr>
          </a:solidFill>
          <a:ln w="412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8FFF1C40-FDF0-372E-6D1B-0CE8EF34E71D}"/>
              </a:ext>
            </a:extLst>
          </p:cNvPr>
          <p:cNvSpPr/>
          <p:nvPr/>
        </p:nvSpPr>
        <p:spPr>
          <a:xfrm>
            <a:off x="174706" y="5221551"/>
            <a:ext cx="1866224" cy="264267"/>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rgbClr val="FF7E79"/>
          </a:solidFill>
          <a:ln w="412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Freeform 1">
            <a:extLst>
              <a:ext uri="{FF2B5EF4-FFF2-40B4-BE49-F238E27FC236}">
                <a16:creationId xmlns:a16="http://schemas.microsoft.com/office/drawing/2014/main" id="{325B73F0-AA98-224A-E31A-5934C032C557}"/>
              </a:ext>
            </a:extLst>
          </p:cNvPr>
          <p:cNvSpPr/>
          <p:nvPr/>
        </p:nvSpPr>
        <p:spPr>
          <a:xfrm>
            <a:off x="108717" y="2667000"/>
            <a:ext cx="1959429" cy="1322614"/>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chemeClr val="accent1">
              <a:alpha val="23000"/>
            </a:schemeClr>
          </a:solidFill>
          <a:ln w="412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Rounded Rectangle 7">
            <a:extLst>
              <a:ext uri="{FF2B5EF4-FFF2-40B4-BE49-F238E27FC236}">
                <a16:creationId xmlns:a16="http://schemas.microsoft.com/office/drawing/2014/main" id="{8B0300D5-EF5D-9507-4A5A-87CA70198941}"/>
              </a:ext>
            </a:extLst>
          </p:cNvPr>
          <p:cNvSpPr/>
          <p:nvPr/>
        </p:nvSpPr>
        <p:spPr>
          <a:xfrm>
            <a:off x="135931" y="2688772"/>
            <a:ext cx="1905000" cy="495300"/>
          </a:xfrm>
          <a:prstGeom prst="roundRect">
            <a:avLst>
              <a:gd name="adj" fmla="val 10257"/>
            </a:avLst>
          </a:prstGeom>
          <a:blipFill>
            <a:blip r:embed="rId2"/>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76A21AFA-8B19-7466-6B51-09A343DFBCF9}"/>
              </a:ext>
            </a:extLst>
          </p:cNvPr>
          <p:cNvSpPr/>
          <p:nvPr/>
        </p:nvSpPr>
        <p:spPr>
          <a:xfrm>
            <a:off x="157455" y="3205844"/>
            <a:ext cx="1866224" cy="751112"/>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rgbClr val="FF7E79"/>
          </a:solidFill>
          <a:ln w="412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9D442C0C-8CCB-6C32-2F66-D945060BB9D3}"/>
              </a:ext>
            </a:extLst>
          </p:cNvPr>
          <p:cNvSpPr/>
          <p:nvPr/>
        </p:nvSpPr>
        <p:spPr>
          <a:xfrm>
            <a:off x="108716" y="1132544"/>
            <a:ext cx="1959429" cy="1322614"/>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chemeClr val="accent1">
              <a:alpha val="23000"/>
            </a:schemeClr>
          </a:solidFill>
          <a:ln w="412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Rounded Rectangle 10">
            <a:extLst>
              <a:ext uri="{FF2B5EF4-FFF2-40B4-BE49-F238E27FC236}">
                <a16:creationId xmlns:a16="http://schemas.microsoft.com/office/drawing/2014/main" id="{816DA431-61DB-FAD5-099C-F597E630F6A1}"/>
              </a:ext>
            </a:extLst>
          </p:cNvPr>
          <p:cNvSpPr/>
          <p:nvPr/>
        </p:nvSpPr>
        <p:spPr>
          <a:xfrm>
            <a:off x="135930" y="1154316"/>
            <a:ext cx="1905000" cy="495300"/>
          </a:xfrm>
          <a:prstGeom prst="roundRect">
            <a:avLst>
              <a:gd name="adj" fmla="val 10257"/>
            </a:avLst>
          </a:prstGeom>
          <a:blipFill>
            <a:blip r:embed="rId2"/>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92427EED-AB46-D857-3BCC-86B931FD78F2}"/>
              </a:ext>
            </a:extLst>
          </p:cNvPr>
          <p:cNvSpPr/>
          <p:nvPr/>
        </p:nvSpPr>
        <p:spPr>
          <a:xfrm>
            <a:off x="135930" y="4275073"/>
            <a:ext cx="1905000" cy="495300"/>
          </a:xfrm>
          <a:prstGeom prst="roundRect">
            <a:avLst>
              <a:gd name="adj" fmla="val 10257"/>
            </a:avLst>
          </a:prstGeom>
          <a:blipFill>
            <a:blip r:embed="rId2"/>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A985D32-A1AA-DD29-6CAB-E1A52959314D}"/>
              </a:ext>
            </a:extLst>
          </p:cNvPr>
          <p:cNvSpPr txBox="1"/>
          <p:nvPr/>
        </p:nvSpPr>
        <p:spPr>
          <a:xfrm>
            <a:off x="108716" y="3143641"/>
            <a:ext cx="1413785" cy="369332"/>
          </a:xfrm>
          <a:prstGeom prst="rect">
            <a:avLst/>
          </a:prstGeom>
          <a:noFill/>
        </p:spPr>
        <p:txBody>
          <a:bodyPr wrap="none" rtlCol="0">
            <a:spAutoFit/>
          </a:bodyPr>
          <a:lstStyle/>
          <a:p>
            <a:r>
              <a:rPr lang="en-US" dirty="0"/>
              <a:t>Data index: 0</a:t>
            </a:r>
          </a:p>
        </p:txBody>
      </p:sp>
      <p:sp>
        <p:nvSpPr>
          <p:cNvPr id="19" name="TextBox 18">
            <a:extLst>
              <a:ext uri="{FF2B5EF4-FFF2-40B4-BE49-F238E27FC236}">
                <a16:creationId xmlns:a16="http://schemas.microsoft.com/office/drawing/2014/main" id="{A42C09F1-7E87-241D-4C68-E6326C632BB8}"/>
              </a:ext>
            </a:extLst>
          </p:cNvPr>
          <p:cNvSpPr txBox="1"/>
          <p:nvPr/>
        </p:nvSpPr>
        <p:spPr>
          <a:xfrm>
            <a:off x="5259725" y="1854203"/>
            <a:ext cx="1081578" cy="276999"/>
          </a:xfrm>
          <a:prstGeom prst="rect">
            <a:avLst/>
          </a:prstGeom>
          <a:noFill/>
        </p:spPr>
        <p:txBody>
          <a:bodyPr wrap="none" rtlCol="0">
            <a:spAutoFit/>
          </a:bodyPr>
          <a:lstStyle/>
          <a:p>
            <a:r>
              <a:rPr lang="en-US" sz="1200" dirty="0"/>
              <a:t>Data index: 13</a:t>
            </a:r>
          </a:p>
        </p:txBody>
      </p:sp>
      <p:sp>
        <p:nvSpPr>
          <p:cNvPr id="18" name="TextBox 17">
            <a:extLst>
              <a:ext uri="{FF2B5EF4-FFF2-40B4-BE49-F238E27FC236}">
                <a16:creationId xmlns:a16="http://schemas.microsoft.com/office/drawing/2014/main" id="{6163B7D8-C92F-732A-357B-33843A56ABFC}"/>
              </a:ext>
            </a:extLst>
          </p:cNvPr>
          <p:cNvSpPr txBox="1"/>
          <p:nvPr/>
        </p:nvSpPr>
        <p:spPr>
          <a:xfrm>
            <a:off x="108716" y="4897698"/>
            <a:ext cx="1530804" cy="369332"/>
          </a:xfrm>
          <a:prstGeom prst="rect">
            <a:avLst/>
          </a:prstGeom>
          <a:noFill/>
        </p:spPr>
        <p:txBody>
          <a:bodyPr wrap="none" rtlCol="0">
            <a:spAutoFit/>
          </a:bodyPr>
          <a:lstStyle/>
          <a:p>
            <a:r>
              <a:rPr lang="en-US" dirty="0"/>
              <a:t>Data index: 26</a:t>
            </a:r>
          </a:p>
        </p:txBody>
      </p:sp>
      <p:sp>
        <p:nvSpPr>
          <p:cNvPr id="22" name="Rectangle 2">
            <a:extLst>
              <a:ext uri="{FF2B5EF4-FFF2-40B4-BE49-F238E27FC236}">
                <a16:creationId xmlns:a16="http://schemas.microsoft.com/office/drawing/2014/main" id="{C0485937-8353-A19C-499E-F2CC3BD8E3AA}"/>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t>Analogy:</a:t>
            </a:r>
            <a:endParaRPr lang="en-AU" altLang="en-US" sz="3600" u="sng" dirty="0"/>
          </a:p>
        </p:txBody>
      </p:sp>
      <p:sp>
        <p:nvSpPr>
          <p:cNvPr id="23" name="TextBox 22">
            <a:extLst>
              <a:ext uri="{FF2B5EF4-FFF2-40B4-BE49-F238E27FC236}">
                <a16:creationId xmlns:a16="http://schemas.microsoft.com/office/drawing/2014/main" id="{5B11F3E6-64F6-9616-C8F3-D41CC26ECF29}"/>
              </a:ext>
            </a:extLst>
          </p:cNvPr>
          <p:cNvSpPr txBox="1"/>
          <p:nvPr/>
        </p:nvSpPr>
        <p:spPr>
          <a:xfrm>
            <a:off x="430110" y="2741260"/>
            <a:ext cx="1316642" cy="369332"/>
          </a:xfrm>
          <a:prstGeom prst="rect">
            <a:avLst/>
          </a:prstGeom>
          <a:solidFill>
            <a:schemeClr val="bg1"/>
          </a:solidFill>
        </p:spPr>
        <p:txBody>
          <a:bodyPr wrap="none" rtlCol="0">
            <a:spAutoFit/>
          </a:bodyPr>
          <a:lstStyle/>
          <a:p>
            <a:r>
              <a:rPr lang="en-US" dirty="0">
                <a:solidFill>
                  <a:srgbClr val="FF0000"/>
                </a:solidFill>
              </a:rPr>
              <a:t>Fragmented</a:t>
            </a:r>
          </a:p>
        </p:txBody>
      </p:sp>
      <p:sp>
        <p:nvSpPr>
          <p:cNvPr id="24" name="TextBox 23">
            <a:extLst>
              <a:ext uri="{FF2B5EF4-FFF2-40B4-BE49-F238E27FC236}">
                <a16:creationId xmlns:a16="http://schemas.microsoft.com/office/drawing/2014/main" id="{2C3CF7FD-16C9-4A76-E8CF-48C2EED9CBC5}"/>
              </a:ext>
            </a:extLst>
          </p:cNvPr>
          <p:cNvSpPr txBox="1"/>
          <p:nvPr/>
        </p:nvSpPr>
        <p:spPr>
          <a:xfrm>
            <a:off x="430109" y="1208845"/>
            <a:ext cx="1316642" cy="369332"/>
          </a:xfrm>
          <a:prstGeom prst="rect">
            <a:avLst/>
          </a:prstGeom>
          <a:solidFill>
            <a:schemeClr val="bg1"/>
          </a:solidFill>
        </p:spPr>
        <p:txBody>
          <a:bodyPr wrap="none" rtlCol="0">
            <a:spAutoFit/>
          </a:bodyPr>
          <a:lstStyle/>
          <a:p>
            <a:r>
              <a:rPr lang="en-US" dirty="0">
                <a:solidFill>
                  <a:srgbClr val="FF0000"/>
                </a:solidFill>
              </a:rPr>
              <a:t>Fragmented</a:t>
            </a:r>
          </a:p>
        </p:txBody>
      </p:sp>
      <p:sp>
        <p:nvSpPr>
          <p:cNvPr id="25" name="TextBox 24">
            <a:extLst>
              <a:ext uri="{FF2B5EF4-FFF2-40B4-BE49-F238E27FC236}">
                <a16:creationId xmlns:a16="http://schemas.microsoft.com/office/drawing/2014/main" id="{8D5A6EA3-A15A-BCE6-E943-904B9BF1CF59}"/>
              </a:ext>
            </a:extLst>
          </p:cNvPr>
          <p:cNvSpPr txBox="1"/>
          <p:nvPr/>
        </p:nvSpPr>
        <p:spPr>
          <a:xfrm>
            <a:off x="135930" y="4309578"/>
            <a:ext cx="1907189" cy="369332"/>
          </a:xfrm>
          <a:prstGeom prst="rect">
            <a:avLst/>
          </a:prstGeom>
          <a:solidFill>
            <a:schemeClr val="bg1"/>
          </a:solidFill>
        </p:spPr>
        <p:txBody>
          <a:bodyPr wrap="none" rtlCol="0">
            <a:spAutoFit/>
          </a:bodyPr>
          <a:lstStyle/>
          <a:p>
            <a:r>
              <a:rPr lang="en-US" dirty="0">
                <a:solidFill>
                  <a:srgbClr val="FF0000"/>
                </a:solidFill>
              </a:rPr>
              <a:t>Fragmented &amp; last</a:t>
            </a:r>
          </a:p>
        </p:txBody>
      </p:sp>
      <p:sp>
        <p:nvSpPr>
          <p:cNvPr id="29" name="TextBox 28">
            <a:extLst>
              <a:ext uri="{FF2B5EF4-FFF2-40B4-BE49-F238E27FC236}">
                <a16:creationId xmlns:a16="http://schemas.microsoft.com/office/drawing/2014/main" id="{601CFAB0-A401-ADE8-17D1-5418DA1AC5B4}"/>
              </a:ext>
            </a:extLst>
          </p:cNvPr>
          <p:cNvSpPr txBox="1"/>
          <p:nvPr/>
        </p:nvSpPr>
        <p:spPr>
          <a:xfrm>
            <a:off x="5295194" y="1003233"/>
            <a:ext cx="1003031" cy="276999"/>
          </a:xfrm>
          <a:prstGeom prst="rect">
            <a:avLst/>
          </a:prstGeom>
          <a:noFill/>
        </p:spPr>
        <p:txBody>
          <a:bodyPr wrap="none" rtlCol="0">
            <a:spAutoFit/>
          </a:bodyPr>
          <a:lstStyle/>
          <a:p>
            <a:r>
              <a:rPr lang="en-US" sz="1200" dirty="0"/>
              <a:t>Data index: 0</a:t>
            </a:r>
          </a:p>
        </p:txBody>
      </p:sp>
      <p:sp>
        <p:nvSpPr>
          <p:cNvPr id="34" name="Rectangle 33">
            <a:extLst>
              <a:ext uri="{FF2B5EF4-FFF2-40B4-BE49-F238E27FC236}">
                <a16:creationId xmlns:a16="http://schemas.microsoft.com/office/drawing/2014/main" id="{0007E676-C31A-BD60-5D67-70CBAB6AB587}"/>
              </a:ext>
            </a:extLst>
          </p:cNvPr>
          <p:cNvSpPr/>
          <p:nvPr/>
        </p:nvSpPr>
        <p:spPr>
          <a:xfrm>
            <a:off x="6320747" y="1063902"/>
            <a:ext cx="1961240" cy="4898142"/>
          </a:xfrm>
          <a:prstGeom prst="rect">
            <a:avLst/>
          </a:prstGeom>
          <a:solidFill>
            <a:schemeClr val="accent1">
              <a:alpha val="23000"/>
            </a:schemeClr>
          </a:solidFill>
          <a:ln w="412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TextBox 34">
            <a:extLst>
              <a:ext uri="{FF2B5EF4-FFF2-40B4-BE49-F238E27FC236}">
                <a16:creationId xmlns:a16="http://schemas.microsoft.com/office/drawing/2014/main" id="{790B6324-7614-9E05-AF1F-7E0973D1BF2C}"/>
              </a:ext>
            </a:extLst>
          </p:cNvPr>
          <p:cNvSpPr txBox="1"/>
          <p:nvPr/>
        </p:nvSpPr>
        <p:spPr>
          <a:xfrm>
            <a:off x="6147365" y="6046877"/>
            <a:ext cx="2308004" cy="646331"/>
          </a:xfrm>
          <a:prstGeom prst="rect">
            <a:avLst/>
          </a:prstGeom>
          <a:noFill/>
        </p:spPr>
        <p:txBody>
          <a:bodyPr wrap="none" rtlCol="0">
            <a:spAutoFit/>
          </a:bodyPr>
          <a:lstStyle/>
          <a:p>
            <a:pPr algn="ctr"/>
            <a:r>
              <a:rPr lang="en-US" dirty="0"/>
              <a:t>Virtually infinite buffer</a:t>
            </a:r>
          </a:p>
          <a:p>
            <a:pPr algn="ctr"/>
            <a:r>
              <a:rPr lang="en-US" dirty="0"/>
              <a:t>for reassembly</a:t>
            </a:r>
          </a:p>
        </p:txBody>
      </p:sp>
      <p:sp>
        <p:nvSpPr>
          <p:cNvPr id="36" name="TextBox 35">
            <a:extLst>
              <a:ext uri="{FF2B5EF4-FFF2-40B4-BE49-F238E27FC236}">
                <a16:creationId xmlns:a16="http://schemas.microsoft.com/office/drawing/2014/main" id="{041F0238-7DEE-6863-6835-832CE188C852}"/>
              </a:ext>
            </a:extLst>
          </p:cNvPr>
          <p:cNvSpPr txBox="1"/>
          <p:nvPr/>
        </p:nvSpPr>
        <p:spPr>
          <a:xfrm>
            <a:off x="6015408" y="1208845"/>
            <a:ext cx="263214" cy="276999"/>
          </a:xfrm>
          <a:prstGeom prst="rect">
            <a:avLst/>
          </a:prstGeom>
          <a:noFill/>
        </p:spPr>
        <p:txBody>
          <a:bodyPr wrap="none" rtlCol="0">
            <a:spAutoFit/>
          </a:bodyPr>
          <a:lstStyle/>
          <a:p>
            <a:r>
              <a:rPr lang="en-US" sz="1200" dirty="0"/>
              <a:t>1</a:t>
            </a:r>
          </a:p>
        </p:txBody>
      </p:sp>
      <p:sp>
        <p:nvSpPr>
          <p:cNvPr id="39" name="TextBox 38">
            <a:extLst>
              <a:ext uri="{FF2B5EF4-FFF2-40B4-BE49-F238E27FC236}">
                <a16:creationId xmlns:a16="http://schemas.microsoft.com/office/drawing/2014/main" id="{9C2273B9-12EB-FCB3-7C11-7BDAF1D8D6AA}"/>
              </a:ext>
            </a:extLst>
          </p:cNvPr>
          <p:cNvSpPr txBox="1"/>
          <p:nvPr/>
        </p:nvSpPr>
        <p:spPr>
          <a:xfrm>
            <a:off x="6020953" y="1416109"/>
            <a:ext cx="263214" cy="276999"/>
          </a:xfrm>
          <a:prstGeom prst="rect">
            <a:avLst/>
          </a:prstGeom>
          <a:noFill/>
        </p:spPr>
        <p:txBody>
          <a:bodyPr wrap="none" rtlCol="0">
            <a:spAutoFit/>
          </a:bodyPr>
          <a:lstStyle/>
          <a:p>
            <a:r>
              <a:rPr lang="en-US" sz="1200" dirty="0"/>
              <a:t>2</a:t>
            </a:r>
          </a:p>
        </p:txBody>
      </p:sp>
      <p:sp>
        <p:nvSpPr>
          <p:cNvPr id="41" name="TextBox 40">
            <a:extLst>
              <a:ext uri="{FF2B5EF4-FFF2-40B4-BE49-F238E27FC236}">
                <a16:creationId xmlns:a16="http://schemas.microsoft.com/office/drawing/2014/main" id="{E3431C23-87DF-7CE8-A15C-71A647265689}"/>
              </a:ext>
            </a:extLst>
          </p:cNvPr>
          <p:cNvSpPr txBox="1"/>
          <p:nvPr/>
        </p:nvSpPr>
        <p:spPr>
          <a:xfrm rot="5400000">
            <a:off x="6073885" y="1577639"/>
            <a:ext cx="290464" cy="276999"/>
          </a:xfrm>
          <a:prstGeom prst="rect">
            <a:avLst/>
          </a:prstGeom>
          <a:noFill/>
        </p:spPr>
        <p:txBody>
          <a:bodyPr wrap="none" rtlCol="0">
            <a:spAutoFit/>
          </a:bodyPr>
          <a:lstStyle/>
          <a:p>
            <a:r>
              <a:rPr lang="en-US" sz="1200" dirty="0"/>
              <a:t>…</a:t>
            </a:r>
          </a:p>
        </p:txBody>
      </p:sp>
      <p:sp>
        <p:nvSpPr>
          <p:cNvPr id="3" name="Rectangle 2">
            <a:extLst>
              <a:ext uri="{FF2B5EF4-FFF2-40B4-BE49-F238E27FC236}">
                <a16:creationId xmlns:a16="http://schemas.microsoft.com/office/drawing/2014/main" id="{CD0342D0-EB26-3625-332B-F874FF970FFA}"/>
              </a:ext>
            </a:extLst>
          </p:cNvPr>
          <p:cNvSpPr/>
          <p:nvPr/>
        </p:nvSpPr>
        <p:spPr>
          <a:xfrm>
            <a:off x="6378533" y="1897248"/>
            <a:ext cx="1866224" cy="751112"/>
          </a:xfrm>
          <a:prstGeom prst="rect">
            <a:avLst/>
          </a:prstGeom>
          <a:solidFill>
            <a:srgbClr val="FF7E79"/>
          </a:solidFill>
          <a:ln w="412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5" name="Straight Arrow Connector 4">
            <a:extLst>
              <a:ext uri="{FF2B5EF4-FFF2-40B4-BE49-F238E27FC236}">
                <a16:creationId xmlns:a16="http://schemas.microsoft.com/office/drawing/2014/main" id="{8A27DD8A-4D01-12FD-1E4E-73389679772B}"/>
              </a:ext>
            </a:extLst>
          </p:cNvPr>
          <p:cNvCxnSpPr>
            <a:cxnSpLocks/>
          </p:cNvCxnSpPr>
          <p:nvPr/>
        </p:nvCxnSpPr>
        <p:spPr>
          <a:xfrm>
            <a:off x="1639520" y="2031823"/>
            <a:ext cx="4441097" cy="423335"/>
          </a:xfrm>
          <a:prstGeom prst="straightConnector1">
            <a:avLst/>
          </a:prstGeom>
          <a:ln w="31750">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25ED640-7E53-ECA4-69D2-76BC53B8E5A2}"/>
              </a:ext>
            </a:extLst>
          </p:cNvPr>
          <p:cNvSpPr txBox="1"/>
          <p:nvPr/>
        </p:nvSpPr>
        <p:spPr>
          <a:xfrm>
            <a:off x="118106" y="1600730"/>
            <a:ext cx="1530804" cy="369332"/>
          </a:xfrm>
          <a:prstGeom prst="rect">
            <a:avLst/>
          </a:prstGeom>
          <a:noFill/>
        </p:spPr>
        <p:txBody>
          <a:bodyPr wrap="none" rtlCol="0">
            <a:spAutoFit/>
          </a:bodyPr>
          <a:lstStyle/>
          <a:p>
            <a:r>
              <a:rPr lang="en-US" dirty="0"/>
              <a:t>Data index: 13</a:t>
            </a:r>
          </a:p>
        </p:txBody>
      </p:sp>
    </p:spTree>
    <p:extLst>
      <p:ext uri="{BB962C8B-B14F-4D97-AF65-F5344CB8AC3E}">
        <p14:creationId xmlns:p14="http://schemas.microsoft.com/office/powerpoint/2010/main" val="17348262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3F506-AFD1-20FB-79BC-AA07EF2D83D2}"/>
            </a:ext>
          </a:extLst>
        </p:cNvPr>
        <p:cNvGrpSpPr/>
        <p:nvPr/>
      </p:nvGrpSpPr>
      <p:grpSpPr>
        <a:xfrm>
          <a:off x="0" y="0"/>
          <a:ext cx="0" cy="0"/>
          <a:chOff x="0" y="0"/>
          <a:chExt cx="0" cy="0"/>
        </a:xfrm>
      </p:grpSpPr>
      <p:sp>
        <p:nvSpPr>
          <p:cNvPr id="12" name="Freeform 11">
            <a:extLst>
              <a:ext uri="{FF2B5EF4-FFF2-40B4-BE49-F238E27FC236}">
                <a16:creationId xmlns:a16="http://schemas.microsoft.com/office/drawing/2014/main" id="{B73E5B3F-2567-4193-76F6-92CF9940694C}"/>
              </a:ext>
            </a:extLst>
          </p:cNvPr>
          <p:cNvSpPr/>
          <p:nvPr/>
        </p:nvSpPr>
        <p:spPr>
          <a:xfrm>
            <a:off x="108716" y="4253301"/>
            <a:ext cx="1959429" cy="1322614"/>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chemeClr val="accent1">
              <a:alpha val="23000"/>
            </a:schemeClr>
          </a:solidFill>
          <a:ln w="412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D0FA3CFC-C53A-D43F-F4DF-BE49A5171413}"/>
              </a:ext>
            </a:extLst>
          </p:cNvPr>
          <p:cNvSpPr/>
          <p:nvPr/>
        </p:nvSpPr>
        <p:spPr>
          <a:xfrm>
            <a:off x="174706" y="5221551"/>
            <a:ext cx="1866224" cy="264267"/>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rgbClr val="FF7E79"/>
          </a:solidFill>
          <a:ln w="412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Freeform 1">
            <a:extLst>
              <a:ext uri="{FF2B5EF4-FFF2-40B4-BE49-F238E27FC236}">
                <a16:creationId xmlns:a16="http://schemas.microsoft.com/office/drawing/2014/main" id="{BCF00D3D-52A4-2AA9-4F76-9966A81B2E0D}"/>
              </a:ext>
            </a:extLst>
          </p:cNvPr>
          <p:cNvSpPr/>
          <p:nvPr/>
        </p:nvSpPr>
        <p:spPr>
          <a:xfrm>
            <a:off x="108717" y="2667000"/>
            <a:ext cx="1959429" cy="1322614"/>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chemeClr val="accent1">
              <a:alpha val="23000"/>
            </a:schemeClr>
          </a:solidFill>
          <a:ln w="412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Rounded Rectangle 7">
            <a:extLst>
              <a:ext uri="{FF2B5EF4-FFF2-40B4-BE49-F238E27FC236}">
                <a16:creationId xmlns:a16="http://schemas.microsoft.com/office/drawing/2014/main" id="{45EDDF96-8BD2-FC1D-F804-48B0E8C68AC5}"/>
              </a:ext>
            </a:extLst>
          </p:cNvPr>
          <p:cNvSpPr/>
          <p:nvPr/>
        </p:nvSpPr>
        <p:spPr>
          <a:xfrm>
            <a:off x="135931" y="2688772"/>
            <a:ext cx="1905000" cy="495300"/>
          </a:xfrm>
          <a:prstGeom prst="roundRect">
            <a:avLst>
              <a:gd name="adj" fmla="val 10257"/>
            </a:avLst>
          </a:prstGeom>
          <a:blipFill>
            <a:blip r:embed="rId2"/>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B6ECB1BA-B96B-BFDF-1BF9-27A68DFB4D59}"/>
              </a:ext>
            </a:extLst>
          </p:cNvPr>
          <p:cNvSpPr/>
          <p:nvPr/>
        </p:nvSpPr>
        <p:spPr>
          <a:xfrm>
            <a:off x="108716" y="1132544"/>
            <a:ext cx="1959429" cy="1322614"/>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chemeClr val="accent1">
              <a:alpha val="23000"/>
            </a:schemeClr>
          </a:solidFill>
          <a:ln w="412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Rounded Rectangle 10">
            <a:extLst>
              <a:ext uri="{FF2B5EF4-FFF2-40B4-BE49-F238E27FC236}">
                <a16:creationId xmlns:a16="http://schemas.microsoft.com/office/drawing/2014/main" id="{24E1EFE5-0682-8014-3AC3-35CBCC19707B}"/>
              </a:ext>
            </a:extLst>
          </p:cNvPr>
          <p:cNvSpPr/>
          <p:nvPr/>
        </p:nvSpPr>
        <p:spPr>
          <a:xfrm>
            <a:off x="135930" y="1154316"/>
            <a:ext cx="1905000" cy="495300"/>
          </a:xfrm>
          <a:prstGeom prst="roundRect">
            <a:avLst>
              <a:gd name="adj" fmla="val 10257"/>
            </a:avLst>
          </a:prstGeom>
          <a:blipFill>
            <a:blip r:embed="rId2"/>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27061223-E496-86EA-267C-5CD6DCD3C468}"/>
              </a:ext>
            </a:extLst>
          </p:cNvPr>
          <p:cNvSpPr/>
          <p:nvPr/>
        </p:nvSpPr>
        <p:spPr>
          <a:xfrm>
            <a:off x="135930" y="4275073"/>
            <a:ext cx="1905000" cy="495300"/>
          </a:xfrm>
          <a:prstGeom prst="roundRect">
            <a:avLst>
              <a:gd name="adj" fmla="val 10257"/>
            </a:avLst>
          </a:prstGeom>
          <a:blipFill>
            <a:blip r:embed="rId2"/>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D3E2352-1465-F129-0F05-62FCC1FD13AD}"/>
              </a:ext>
            </a:extLst>
          </p:cNvPr>
          <p:cNvSpPr txBox="1"/>
          <p:nvPr/>
        </p:nvSpPr>
        <p:spPr>
          <a:xfrm>
            <a:off x="108716" y="3143641"/>
            <a:ext cx="1413785" cy="369332"/>
          </a:xfrm>
          <a:prstGeom prst="rect">
            <a:avLst/>
          </a:prstGeom>
          <a:noFill/>
        </p:spPr>
        <p:txBody>
          <a:bodyPr wrap="none" rtlCol="0">
            <a:spAutoFit/>
          </a:bodyPr>
          <a:lstStyle/>
          <a:p>
            <a:r>
              <a:rPr lang="en-US" dirty="0"/>
              <a:t>Data index: 0</a:t>
            </a:r>
          </a:p>
        </p:txBody>
      </p:sp>
      <p:sp>
        <p:nvSpPr>
          <p:cNvPr id="19" name="TextBox 18">
            <a:extLst>
              <a:ext uri="{FF2B5EF4-FFF2-40B4-BE49-F238E27FC236}">
                <a16:creationId xmlns:a16="http://schemas.microsoft.com/office/drawing/2014/main" id="{4B50939A-65AD-5EAB-010B-7382810ED811}"/>
              </a:ext>
            </a:extLst>
          </p:cNvPr>
          <p:cNvSpPr txBox="1"/>
          <p:nvPr/>
        </p:nvSpPr>
        <p:spPr>
          <a:xfrm>
            <a:off x="5259725" y="1854203"/>
            <a:ext cx="1081578" cy="276999"/>
          </a:xfrm>
          <a:prstGeom prst="rect">
            <a:avLst/>
          </a:prstGeom>
          <a:noFill/>
        </p:spPr>
        <p:txBody>
          <a:bodyPr wrap="none" rtlCol="0">
            <a:spAutoFit/>
          </a:bodyPr>
          <a:lstStyle/>
          <a:p>
            <a:r>
              <a:rPr lang="en-US" sz="1200" dirty="0"/>
              <a:t>Data index: 13</a:t>
            </a:r>
          </a:p>
        </p:txBody>
      </p:sp>
      <p:sp>
        <p:nvSpPr>
          <p:cNvPr id="18" name="TextBox 17">
            <a:extLst>
              <a:ext uri="{FF2B5EF4-FFF2-40B4-BE49-F238E27FC236}">
                <a16:creationId xmlns:a16="http://schemas.microsoft.com/office/drawing/2014/main" id="{316656A8-6B96-0BF4-B61D-8FB2A251D61D}"/>
              </a:ext>
            </a:extLst>
          </p:cNvPr>
          <p:cNvSpPr txBox="1"/>
          <p:nvPr/>
        </p:nvSpPr>
        <p:spPr>
          <a:xfrm>
            <a:off x="108716" y="4897698"/>
            <a:ext cx="1530804" cy="369332"/>
          </a:xfrm>
          <a:prstGeom prst="rect">
            <a:avLst/>
          </a:prstGeom>
          <a:noFill/>
        </p:spPr>
        <p:txBody>
          <a:bodyPr wrap="none" rtlCol="0">
            <a:spAutoFit/>
          </a:bodyPr>
          <a:lstStyle/>
          <a:p>
            <a:r>
              <a:rPr lang="en-US" dirty="0"/>
              <a:t>Data index: 26</a:t>
            </a:r>
          </a:p>
        </p:txBody>
      </p:sp>
      <p:sp>
        <p:nvSpPr>
          <p:cNvPr id="22" name="Rectangle 2">
            <a:extLst>
              <a:ext uri="{FF2B5EF4-FFF2-40B4-BE49-F238E27FC236}">
                <a16:creationId xmlns:a16="http://schemas.microsoft.com/office/drawing/2014/main" id="{9E7AF48C-7E18-83F3-6E88-70BF4D7EA3F7}"/>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t>Analogy:</a:t>
            </a:r>
            <a:endParaRPr lang="en-AU" altLang="en-US" sz="3600" u="sng" dirty="0"/>
          </a:p>
        </p:txBody>
      </p:sp>
      <p:sp>
        <p:nvSpPr>
          <p:cNvPr id="23" name="TextBox 22">
            <a:extLst>
              <a:ext uri="{FF2B5EF4-FFF2-40B4-BE49-F238E27FC236}">
                <a16:creationId xmlns:a16="http://schemas.microsoft.com/office/drawing/2014/main" id="{E521EC1B-A4B3-694A-1BEC-F4D267589AFD}"/>
              </a:ext>
            </a:extLst>
          </p:cNvPr>
          <p:cNvSpPr txBox="1"/>
          <p:nvPr/>
        </p:nvSpPr>
        <p:spPr>
          <a:xfrm>
            <a:off x="430110" y="2741260"/>
            <a:ext cx="1316642" cy="369332"/>
          </a:xfrm>
          <a:prstGeom prst="rect">
            <a:avLst/>
          </a:prstGeom>
          <a:solidFill>
            <a:schemeClr val="bg1"/>
          </a:solidFill>
        </p:spPr>
        <p:txBody>
          <a:bodyPr wrap="none" rtlCol="0">
            <a:spAutoFit/>
          </a:bodyPr>
          <a:lstStyle/>
          <a:p>
            <a:r>
              <a:rPr lang="en-US" dirty="0">
                <a:solidFill>
                  <a:srgbClr val="FF0000"/>
                </a:solidFill>
              </a:rPr>
              <a:t>Fragmented</a:t>
            </a:r>
          </a:p>
        </p:txBody>
      </p:sp>
      <p:sp>
        <p:nvSpPr>
          <p:cNvPr id="24" name="TextBox 23">
            <a:extLst>
              <a:ext uri="{FF2B5EF4-FFF2-40B4-BE49-F238E27FC236}">
                <a16:creationId xmlns:a16="http://schemas.microsoft.com/office/drawing/2014/main" id="{5F3A70D1-D0BA-EFE7-DA19-945916B3DE74}"/>
              </a:ext>
            </a:extLst>
          </p:cNvPr>
          <p:cNvSpPr txBox="1"/>
          <p:nvPr/>
        </p:nvSpPr>
        <p:spPr>
          <a:xfrm>
            <a:off x="430109" y="1208845"/>
            <a:ext cx="1316642" cy="369332"/>
          </a:xfrm>
          <a:prstGeom prst="rect">
            <a:avLst/>
          </a:prstGeom>
          <a:solidFill>
            <a:schemeClr val="bg1"/>
          </a:solidFill>
        </p:spPr>
        <p:txBody>
          <a:bodyPr wrap="none" rtlCol="0">
            <a:spAutoFit/>
          </a:bodyPr>
          <a:lstStyle/>
          <a:p>
            <a:r>
              <a:rPr lang="en-US" dirty="0">
                <a:solidFill>
                  <a:srgbClr val="FF0000"/>
                </a:solidFill>
              </a:rPr>
              <a:t>Fragmented</a:t>
            </a:r>
          </a:p>
        </p:txBody>
      </p:sp>
      <p:sp>
        <p:nvSpPr>
          <p:cNvPr id="25" name="TextBox 24">
            <a:extLst>
              <a:ext uri="{FF2B5EF4-FFF2-40B4-BE49-F238E27FC236}">
                <a16:creationId xmlns:a16="http://schemas.microsoft.com/office/drawing/2014/main" id="{AB8EC400-5D09-14CC-52DE-D2CDBC06C506}"/>
              </a:ext>
            </a:extLst>
          </p:cNvPr>
          <p:cNvSpPr txBox="1"/>
          <p:nvPr/>
        </p:nvSpPr>
        <p:spPr>
          <a:xfrm>
            <a:off x="135930" y="4309578"/>
            <a:ext cx="1907189" cy="369332"/>
          </a:xfrm>
          <a:prstGeom prst="rect">
            <a:avLst/>
          </a:prstGeom>
          <a:solidFill>
            <a:schemeClr val="bg1"/>
          </a:solidFill>
        </p:spPr>
        <p:txBody>
          <a:bodyPr wrap="none" rtlCol="0">
            <a:spAutoFit/>
          </a:bodyPr>
          <a:lstStyle/>
          <a:p>
            <a:r>
              <a:rPr lang="en-US" dirty="0">
                <a:solidFill>
                  <a:srgbClr val="FF0000"/>
                </a:solidFill>
              </a:rPr>
              <a:t>Fragmented &amp; last</a:t>
            </a:r>
          </a:p>
        </p:txBody>
      </p:sp>
      <p:sp>
        <p:nvSpPr>
          <p:cNvPr id="29" name="TextBox 28">
            <a:extLst>
              <a:ext uri="{FF2B5EF4-FFF2-40B4-BE49-F238E27FC236}">
                <a16:creationId xmlns:a16="http://schemas.microsoft.com/office/drawing/2014/main" id="{3358F5FF-6555-AE40-A407-6E5081C91120}"/>
              </a:ext>
            </a:extLst>
          </p:cNvPr>
          <p:cNvSpPr txBox="1"/>
          <p:nvPr/>
        </p:nvSpPr>
        <p:spPr>
          <a:xfrm>
            <a:off x="5295194" y="1003233"/>
            <a:ext cx="1003031" cy="276999"/>
          </a:xfrm>
          <a:prstGeom prst="rect">
            <a:avLst/>
          </a:prstGeom>
          <a:noFill/>
        </p:spPr>
        <p:txBody>
          <a:bodyPr wrap="none" rtlCol="0">
            <a:spAutoFit/>
          </a:bodyPr>
          <a:lstStyle/>
          <a:p>
            <a:r>
              <a:rPr lang="en-US" sz="1200" dirty="0"/>
              <a:t>Data index: 0</a:t>
            </a:r>
          </a:p>
        </p:txBody>
      </p:sp>
      <p:sp>
        <p:nvSpPr>
          <p:cNvPr id="34" name="Rectangle 33">
            <a:extLst>
              <a:ext uri="{FF2B5EF4-FFF2-40B4-BE49-F238E27FC236}">
                <a16:creationId xmlns:a16="http://schemas.microsoft.com/office/drawing/2014/main" id="{31C152F2-1938-2D67-2922-B530BA202977}"/>
              </a:ext>
            </a:extLst>
          </p:cNvPr>
          <p:cNvSpPr/>
          <p:nvPr/>
        </p:nvSpPr>
        <p:spPr>
          <a:xfrm>
            <a:off x="6320747" y="1063902"/>
            <a:ext cx="1961240" cy="4898142"/>
          </a:xfrm>
          <a:prstGeom prst="rect">
            <a:avLst/>
          </a:prstGeom>
          <a:solidFill>
            <a:schemeClr val="accent1">
              <a:alpha val="23000"/>
            </a:schemeClr>
          </a:solidFill>
          <a:ln w="412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TextBox 34">
            <a:extLst>
              <a:ext uri="{FF2B5EF4-FFF2-40B4-BE49-F238E27FC236}">
                <a16:creationId xmlns:a16="http://schemas.microsoft.com/office/drawing/2014/main" id="{CC0D9228-4F7C-4AC9-8D73-185D280319A3}"/>
              </a:ext>
            </a:extLst>
          </p:cNvPr>
          <p:cNvSpPr txBox="1"/>
          <p:nvPr/>
        </p:nvSpPr>
        <p:spPr>
          <a:xfrm>
            <a:off x="6147365" y="6046877"/>
            <a:ext cx="2308004" cy="646331"/>
          </a:xfrm>
          <a:prstGeom prst="rect">
            <a:avLst/>
          </a:prstGeom>
          <a:noFill/>
        </p:spPr>
        <p:txBody>
          <a:bodyPr wrap="none" rtlCol="0">
            <a:spAutoFit/>
          </a:bodyPr>
          <a:lstStyle/>
          <a:p>
            <a:pPr algn="ctr"/>
            <a:r>
              <a:rPr lang="en-US" dirty="0"/>
              <a:t>Virtually infinite buffer</a:t>
            </a:r>
          </a:p>
          <a:p>
            <a:pPr algn="ctr"/>
            <a:r>
              <a:rPr lang="en-US" dirty="0"/>
              <a:t>for reassembly</a:t>
            </a:r>
          </a:p>
        </p:txBody>
      </p:sp>
      <p:sp>
        <p:nvSpPr>
          <p:cNvPr id="36" name="TextBox 35">
            <a:extLst>
              <a:ext uri="{FF2B5EF4-FFF2-40B4-BE49-F238E27FC236}">
                <a16:creationId xmlns:a16="http://schemas.microsoft.com/office/drawing/2014/main" id="{E49D1E54-02FB-523D-E811-450A5AFA3931}"/>
              </a:ext>
            </a:extLst>
          </p:cNvPr>
          <p:cNvSpPr txBox="1"/>
          <p:nvPr/>
        </p:nvSpPr>
        <p:spPr>
          <a:xfrm>
            <a:off x="6015408" y="1208845"/>
            <a:ext cx="263214" cy="276999"/>
          </a:xfrm>
          <a:prstGeom prst="rect">
            <a:avLst/>
          </a:prstGeom>
          <a:noFill/>
        </p:spPr>
        <p:txBody>
          <a:bodyPr wrap="none" rtlCol="0">
            <a:spAutoFit/>
          </a:bodyPr>
          <a:lstStyle/>
          <a:p>
            <a:r>
              <a:rPr lang="en-US" sz="1200" dirty="0"/>
              <a:t>1</a:t>
            </a:r>
          </a:p>
        </p:txBody>
      </p:sp>
      <p:sp>
        <p:nvSpPr>
          <p:cNvPr id="39" name="TextBox 38">
            <a:extLst>
              <a:ext uri="{FF2B5EF4-FFF2-40B4-BE49-F238E27FC236}">
                <a16:creationId xmlns:a16="http://schemas.microsoft.com/office/drawing/2014/main" id="{078D1DB0-E873-87AC-3163-820D2744CFAA}"/>
              </a:ext>
            </a:extLst>
          </p:cNvPr>
          <p:cNvSpPr txBox="1"/>
          <p:nvPr/>
        </p:nvSpPr>
        <p:spPr>
          <a:xfrm>
            <a:off x="6020953" y="1416109"/>
            <a:ext cx="263214" cy="276999"/>
          </a:xfrm>
          <a:prstGeom prst="rect">
            <a:avLst/>
          </a:prstGeom>
          <a:noFill/>
        </p:spPr>
        <p:txBody>
          <a:bodyPr wrap="none" rtlCol="0">
            <a:spAutoFit/>
          </a:bodyPr>
          <a:lstStyle/>
          <a:p>
            <a:r>
              <a:rPr lang="en-US" sz="1200" dirty="0"/>
              <a:t>2</a:t>
            </a:r>
          </a:p>
        </p:txBody>
      </p:sp>
      <p:sp>
        <p:nvSpPr>
          <p:cNvPr id="41" name="TextBox 40">
            <a:extLst>
              <a:ext uri="{FF2B5EF4-FFF2-40B4-BE49-F238E27FC236}">
                <a16:creationId xmlns:a16="http://schemas.microsoft.com/office/drawing/2014/main" id="{DC203AFE-81A7-FB20-0A60-8133178D134E}"/>
              </a:ext>
            </a:extLst>
          </p:cNvPr>
          <p:cNvSpPr txBox="1"/>
          <p:nvPr/>
        </p:nvSpPr>
        <p:spPr>
          <a:xfrm rot="5400000">
            <a:off x="6073885" y="1577639"/>
            <a:ext cx="290464" cy="276999"/>
          </a:xfrm>
          <a:prstGeom prst="rect">
            <a:avLst/>
          </a:prstGeom>
          <a:noFill/>
        </p:spPr>
        <p:txBody>
          <a:bodyPr wrap="none" rtlCol="0">
            <a:spAutoFit/>
          </a:bodyPr>
          <a:lstStyle/>
          <a:p>
            <a:r>
              <a:rPr lang="en-US" sz="1200" dirty="0"/>
              <a:t>…</a:t>
            </a:r>
          </a:p>
        </p:txBody>
      </p:sp>
      <p:cxnSp>
        <p:nvCxnSpPr>
          <p:cNvPr id="5" name="Straight Arrow Connector 4">
            <a:extLst>
              <a:ext uri="{FF2B5EF4-FFF2-40B4-BE49-F238E27FC236}">
                <a16:creationId xmlns:a16="http://schemas.microsoft.com/office/drawing/2014/main" id="{FB49CD2A-381C-1686-11E0-EC2CCE278B26}"/>
              </a:ext>
            </a:extLst>
          </p:cNvPr>
          <p:cNvCxnSpPr>
            <a:cxnSpLocks/>
            <a:endCxn id="29" idx="2"/>
          </p:cNvCxnSpPr>
          <p:nvPr/>
        </p:nvCxnSpPr>
        <p:spPr>
          <a:xfrm flipV="1">
            <a:off x="1574311" y="1280232"/>
            <a:ext cx="4222399" cy="2363807"/>
          </a:xfrm>
          <a:prstGeom prst="straightConnector1">
            <a:avLst/>
          </a:prstGeom>
          <a:ln w="31750">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91B43974-CDA1-DF49-E370-80D92A06402E}"/>
              </a:ext>
            </a:extLst>
          </p:cNvPr>
          <p:cNvSpPr/>
          <p:nvPr/>
        </p:nvSpPr>
        <p:spPr>
          <a:xfrm>
            <a:off x="6368255" y="1103091"/>
            <a:ext cx="1866224" cy="751112"/>
          </a:xfrm>
          <a:prstGeom prst="rect">
            <a:avLst/>
          </a:prstGeom>
          <a:solidFill>
            <a:srgbClr val="FF7E79"/>
          </a:solidFill>
          <a:ln w="412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extBox 13">
            <a:extLst>
              <a:ext uri="{FF2B5EF4-FFF2-40B4-BE49-F238E27FC236}">
                <a16:creationId xmlns:a16="http://schemas.microsoft.com/office/drawing/2014/main" id="{23C815F1-915D-1E06-39C3-98E89AA58676}"/>
              </a:ext>
            </a:extLst>
          </p:cNvPr>
          <p:cNvSpPr txBox="1"/>
          <p:nvPr/>
        </p:nvSpPr>
        <p:spPr>
          <a:xfrm>
            <a:off x="118106" y="1600730"/>
            <a:ext cx="1530804" cy="369332"/>
          </a:xfrm>
          <a:prstGeom prst="rect">
            <a:avLst/>
          </a:prstGeom>
          <a:noFill/>
        </p:spPr>
        <p:txBody>
          <a:bodyPr wrap="none" rtlCol="0">
            <a:spAutoFit/>
          </a:bodyPr>
          <a:lstStyle/>
          <a:p>
            <a:r>
              <a:rPr lang="en-US" dirty="0"/>
              <a:t>Data index: 13</a:t>
            </a:r>
          </a:p>
        </p:txBody>
      </p:sp>
      <p:sp>
        <p:nvSpPr>
          <p:cNvPr id="15" name="Rectangle 14">
            <a:extLst>
              <a:ext uri="{FF2B5EF4-FFF2-40B4-BE49-F238E27FC236}">
                <a16:creationId xmlns:a16="http://schemas.microsoft.com/office/drawing/2014/main" id="{59A2CC11-8C30-0BBE-4522-F502932AC0E7}"/>
              </a:ext>
            </a:extLst>
          </p:cNvPr>
          <p:cNvSpPr/>
          <p:nvPr/>
        </p:nvSpPr>
        <p:spPr>
          <a:xfrm>
            <a:off x="6367647" y="1864590"/>
            <a:ext cx="1866224" cy="751112"/>
          </a:xfrm>
          <a:prstGeom prst="rect">
            <a:avLst/>
          </a:prstGeom>
          <a:solidFill>
            <a:srgbClr val="FF7E79"/>
          </a:solidFill>
          <a:ln w="412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51236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Straight Connector 33">
            <a:extLst>
              <a:ext uri="{FF2B5EF4-FFF2-40B4-BE49-F238E27FC236}">
                <a16:creationId xmlns:a16="http://schemas.microsoft.com/office/drawing/2014/main" id="{60A34BE5-3340-3CD9-5945-32B09F1F9B6D}"/>
              </a:ext>
            </a:extLst>
          </p:cNvPr>
          <p:cNvCxnSpPr>
            <a:cxnSpLocks/>
            <a:endCxn id="26" idx="4"/>
          </p:cNvCxnSpPr>
          <p:nvPr/>
        </p:nvCxnSpPr>
        <p:spPr>
          <a:xfrm>
            <a:off x="3937681" y="3489325"/>
            <a:ext cx="2119495" cy="546353"/>
          </a:xfrm>
          <a:prstGeom prst="line">
            <a:avLst/>
          </a:prstGeom>
          <a:ln w="412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17811B8-4B5D-B3F4-0B0F-D3A92F9C3B51}"/>
              </a:ext>
            </a:extLst>
          </p:cNvPr>
          <p:cNvCxnSpPr>
            <a:stCxn id="8" idx="0"/>
            <a:endCxn id="16" idx="3"/>
          </p:cNvCxnSpPr>
          <p:nvPr/>
        </p:nvCxnSpPr>
        <p:spPr>
          <a:xfrm flipV="1">
            <a:off x="3785281" y="2689182"/>
            <a:ext cx="1866610" cy="647743"/>
          </a:xfrm>
          <a:prstGeom prst="line">
            <a:avLst/>
          </a:prstGeom>
          <a:ln w="412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 name="Group 347">
            <a:extLst>
              <a:ext uri="{FF2B5EF4-FFF2-40B4-BE49-F238E27FC236}">
                <a16:creationId xmlns:a16="http://schemas.microsoft.com/office/drawing/2014/main" id="{2420C619-EFB5-3E55-6EBD-79C6E2F196B1}"/>
              </a:ext>
            </a:extLst>
          </p:cNvPr>
          <p:cNvGrpSpPr>
            <a:grpSpLocks/>
          </p:cNvGrpSpPr>
          <p:nvPr/>
        </p:nvGrpSpPr>
        <p:grpSpPr bwMode="auto">
          <a:xfrm>
            <a:off x="3204256" y="3128962"/>
            <a:ext cx="984250" cy="600075"/>
            <a:chOff x="1871277" y="1576300"/>
            <a:chExt cx="1128371" cy="437861"/>
          </a:xfrm>
        </p:grpSpPr>
        <p:sp>
          <p:nvSpPr>
            <p:cNvPr id="3" name="Oval 2">
              <a:extLst>
                <a:ext uri="{FF2B5EF4-FFF2-40B4-BE49-F238E27FC236}">
                  <a16:creationId xmlns:a16="http://schemas.microsoft.com/office/drawing/2014/main" id="{E68407C3-5B39-41D7-2568-3ABA0387201F}"/>
                </a:ext>
              </a:extLst>
            </p:cNvPr>
            <p:cNvSpPr/>
            <p:nvPr/>
          </p:nvSpPr>
          <p:spPr bwMode="auto">
            <a:xfrm flipV="1">
              <a:off x="1874917" y="1694453"/>
              <a:ext cx="1124731" cy="319708"/>
            </a:xfrm>
            <a:prstGeom prst="ellipse">
              <a:avLst/>
            </a:prstGeom>
            <a:gradFill flip="none" rotWithShape="1">
              <a:gsLst>
                <a:gs pos="0">
                  <a:schemeClr val="accent2">
                    <a:lumMod val="75000"/>
                  </a:schemeClr>
                </a:gs>
                <a:gs pos="53000">
                  <a:schemeClr val="accent2">
                    <a:lumMod val="60000"/>
                    <a:lumOff val="40000"/>
                  </a:schemeClr>
                </a:gs>
                <a:gs pos="100000">
                  <a:schemeClr val="accent2">
                    <a:lumMod val="75000"/>
                  </a:schemeClr>
                </a:gs>
              </a:gsLst>
              <a:lin ang="0" scaled="1"/>
              <a:tileRect/>
            </a:gra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black"/>
                  </a:solid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A93643B2-BAA6-AC14-2A49-342CC0090402}"/>
                </a:ext>
              </a:extLst>
            </p:cNvPr>
            <p:cNvSpPr/>
            <p:nvPr/>
          </p:nvSpPr>
          <p:spPr bwMode="auto">
            <a:xfrm>
              <a:off x="1871277" y="1739629"/>
              <a:ext cx="1128371" cy="115836"/>
            </a:xfrm>
            <a:prstGeom prst="rect">
              <a:avLst/>
            </a:prstGeom>
            <a:gradFill>
              <a:gsLst>
                <a:gs pos="0">
                  <a:schemeClr val="accent2">
                    <a:lumMod val="75000"/>
                  </a:schemeClr>
                </a:gs>
                <a:gs pos="53000">
                  <a:schemeClr val="accent2">
                    <a:lumMod val="60000"/>
                    <a:lumOff val="40000"/>
                  </a:schemeClr>
                </a:gs>
                <a:gs pos="100000">
                  <a:schemeClr val="accent2">
                    <a:lumMod val="75000"/>
                  </a:schemeClr>
                </a:gs>
              </a:gsLst>
              <a:lin ang="108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FD84B2D5-F308-2B76-4494-F21742FE71F5}"/>
                </a:ext>
              </a:extLst>
            </p:cNvPr>
            <p:cNvSpPr/>
            <p:nvPr/>
          </p:nvSpPr>
          <p:spPr bwMode="auto">
            <a:xfrm flipV="1">
              <a:off x="1871277" y="1576300"/>
              <a:ext cx="1124731" cy="319708"/>
            </a:xfrm>
            <a:prstGeom prst="ellipse">
              <a:avLst/>
            </a:prstGeom>
            <a:solidFill>
              <a:schemeClr val="bg1">
                <a:lumMod val="75000"/>
              </a:schemeClr>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black"/>
                  </a:solidFill>
                </a:ln>
                <a:solidFill>
                  <a:prstClr val="white"/>
                </a:solidFill>
                <a:effectLst/>
                <a:uLnTx/>
                <a:uFillTx/>
                <a:latin typeface="Calibri" panose="020F0502020204030204"/>
                <a:ea typeface="+mn-ea"/>
                <a:cs typeface="+mn-cs"/>
              </a:endParaRPr>
            </a:p>
          </p:txBody>
        </p:sp>
        <p:sp>
          <p:nvSpPr>
            <p:cNvPr id="6" name="Freeform 5">
              <a:extLst>
                <a:ext uri="{FF2B5EF4-FFF2-40B4-BE49-F238E27FC236}">
                  <a16:creationId xmlns:a16="http://schemas.microsoft.com/office/drawing/2014/main" id="{1029B809-C531-3354-8061-82F456E781EA}"/>
                </a:ext>
              </a:extLst>
            </p:cNvPr>
            <p:cNvSpPr/>
            <p:nvPr/>
          </p:nvSpPr>
          <p:spPr bwMode="auto">
            <a:xfrm>
              <a:off x="2158830" y="1673602"/>
              <a:ext cx="549626" cy="161013"/>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Freeform 6">
              <a:extLst>
                <a:ext uri="{FF2B5EF4-FFF2-40B4-BE49-F238E27FC236}">
                  <a16:creationId xmlns:a16="http://schemas.microsoft.com/office/drawing/2014/main" id="{11880EEB-F8A2-0ED9-5DB2-3C1D15A41D39}"/>
                </a:ext>
              </a:extLst>
            </p:cNvPr>
            <p:cNvSpPr/>
            <p:nvPr/>
          </p:nvSpPr>
          <p:spPr bwMode="auto">
            <a:xfrm>
              <a:off x="2102410" y="1633060"/>
              <a:ext cx="662463" cy="111203"/>
            </a:xfrm>
            <a:custGeom>
              <a:avLst/>
              <a:gdLst>
                <a:gd name="connsiteX0" fmla="*/ 0 w 3645229"/>
                <a:gd name="connsiteY0" fmla="*/ 214441 h 923747"/>
                <a:gd name="connsiteX1" fmla="*/ 659770 w 3645229"/>
                <a:gd name="connsiteY1" fmla="*/ 16495 h 923747"/>
                <a:gd name="connsiteX2" fmla="*/ 1814367 w 3645229"/>
                <a:gd name="connsiteY2" fmla="*/ 511360 h 923747"/>
                <a:gd name="connsiteX3" fmla="*/ 2968965 w 3645229"/>
                <a:gd name="connsiteY3" fmla="*/ 0 h 923747"/>
                <a:gd name="connsiteX4" fmla="*/ 3645229 w 3645229"/>
                <a:gd name="connsiteY4" fmla="*/ 197946 h 923747"/>
                <a:gd name="connsiteX5" fmla="*/ 3199884 w 3645229"/>
                <a:gd name="connsiteY5" fmla="*/ 461874 h 923747"/>
                <a:gd name="connsiteX6" fmla="*/ 2985459 w 3645229"/>
                <a:gd name="connsiteY6" fmla="*/ 379396 h 923747"/>
                <a:gd name="connsiteX7" fmla="*/ 1830861 w 3645229"/>
                <a:gd name="connsiteY7" fmla="*/ 923747 h 923747"/>
                <a:gd name="connsiteX8" fmla="*/ 676264 w 3645229"/>
                <a:gd name="connsiteY8" fmla="*/ 412387 h 923747"/>
                <a:gd name="connsiteX9" fmla="*/ 527816 w 3645229"/>
                <a:gd name="connsiteY9" fmla="*/ 478369 h 923747"/>
                <a:gd name="connsiteX10" fmla="*/ 0 w 3645229"/>
                <a:gd name="connsiteY10" fmla="*/ 21444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78369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90067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46755"/>
                <a:gd name="connsiteX1" fmla="*/ 655168 w 3640627"/>
                <a:gd name="connsiteY1" fmla="*/ 16495 h 946755"/>
                <a:gd name="connsiteX2" fmla="*/ 1809765 w 3640627"/>
                <a:gd name="connsiteY2" fmla="*/ 511360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3008465 w 3640627"/>
                <a:gd name="connsiteY6" fmla="*/ 402404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723451"/>
                <a:gd name="connsiteY0" fmla="*/ 242051 h 946755"/>
                <a:gd name="connsiteX1" fmla="*/ 655168 w 3723451"/>
                <a:gd name="connsiteY1" fmla="*/ 16495 h 946755"/>
                <a:gd name="connsiteX2" fmla="*/ 1855778 w 3723451"/>
                <a:gd name="connsiteY2" fmla="*/ 534367 h 946755"/>
                <a:gd name="connsiteX3" fmla="*/ 2964363 w 3723451"/>
                <a:gd name="connsiteY3" fmla="*/ 0 h 946755"/>
                <a:gd name="connsiteX4" fmla="*/ 3723451 w 3723451"/>
                <a:gd name="connsiteY4" fmla="*/ 220954 h 946755"/>
                <a:gd name="connsiteX5" fmla="*/ 3195282 w 3723451"/>
                <a:gd name="connsiteY5" fmla="*/ 461874 h 946755"/>
                <a:gd name="connsiteX6" fmla="*/ 3008465 w 3723451"/>
                <a:gd name="connsiteY6" fmla="*/ 402404 h 946755"/>
                <a:gd name="connsiteX7" fmla="*/ 1876873 w 3723451"/>
                <a:gd name="connsiteY7" fmla="*/ 946755 h 946755"/>
                <a:gd name="connsiteX8" fmla="*/ 690067 w 3723451"/>
                <a:gd name="connsiteY8" fmla="*/ 412387 h 946755"/>
                <a:gd name="connsiteX9" fmla="*/ 523214 w 3723451"/>
                <a:gd name="connsiteY9" fmla="*/ 482971 h 946755"/>
                <a:gd name="connsiteX10" fmla="*/ 0 w 3723451"/>
                <a:gd name="connsiteY10" fmla="*/ 242051 h 946755"/>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08465 w 3723451"/>
                <a:gd name="connsiteY6" fmla="*/ 388599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711613 w 3723451"/>
                <a:gd name="connsiteY8" fmla="*/ 413055 h 932950"/>
                <a:gd name="connsiteX9" fmla="*/ 523214 w 3723451"/>
                <a:gd name="connsiteY9" fmla="*/ 469166 h 932950"/>
                <a:gd name="connsiteX10" fmla="*/ 0 w 3723451"/>
                <a:gd name="connsiteY10" fmla="*/ 228246 h 93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Freeform 7">
              <a:extLst>
                <a:ext uri="{FF2B5EF4-FFF2-40B4-BE49-F238E27FC236}">
                  <a16:creationId xmlns:a16="http://schemas.microsoft.com/office/drawing/2014/main" id="{62C8BEFB-893C-9F21-8301-E7D8AAC0A45B}"/>
                </a:ext>
              </a:extLst>
            </p:cNvPr>
            <p:cNvSpPr/>
            <p:nvPr/>
          </p:nvSpPr>
          <p:spPr bwMode="auto">
            <a:xfrm>
              <a:off x="2537380" y="1728046"/>
              <a:ext cx="243874" cy="97302"/>
            </a:xfrm>
            <a:custGeom>
              <a:avLst/>
              <a:gdLst>
                <a:gd name="connsiteX0" fmla="*/ 55216 w 1421812"/>
                <a:gd name="connsiteY0" fmla="*/ 0 h 800665"/>
                <a:gd name="connsiteX1" fmla="*/ 1421812 w 1421812"/>
                <a:gd name="connsiteY1" fmla="*/ 625807 h 800665"/>
                <a:gd name="connsiteX2" fmla="*/ 947874 w 1421812"/>
                <a:gd name="connsiteY2" fmla="*/ 800665 h 800665"/>
                <a:gd name="connsiteX3" fmla="*/ 50614 w 1421812"/>
                <a:gd name="connsiteY3" fmla="*/ 404934 h 800665"/>
                <a:gd name="connsiteX4" fmla="*/ 0 w 1421812"/>
                <a:gd name="connsiteY4" fmla="*/ 404934 h 800665"/>
                <a:gd name="connsiteX5" fmla="*/ 55216 w 1421812"/>
                <a:gd name="connsiteY5" fmla="*/ 0 h 800665"/>
                <a:gd name="connsiteX0" fmla="*/ 4602 w 1371198"/>
                <a:gd name="connsiteY0" fmla="*/ 0 h 800665"/>
                <a:gd name="connsiteX1" fmla="*/ 1371198 w 1371198"/>
                <a:gd name="connsiteY1" fmla="*/ 625807 h 800665"/>
                <a:gd name="connsiteX2" fmla="*/ 897260 w 1371198"/>
                <a:gd name="connsiteY2" fmla="*/ 800665 h 800665"/>
                <a:gd name="connsiteX3" fmla="*/ 0 w 1371198"/>
                <a:gd name="connsiteY3" fmla="*/ 404934 h 800665"/>
                <a:gd name="connsiteX4" fmla="*/ 4602 w 1371198"/>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9868"/>
                <a:gd name="connsiteX1" fmla="*/ 1366596 w 1366596"/>
                <a:gd name="connsiteY1" fmla="*/ 625807 h 809868"/>
                <a:gd name="connsiteX2" fmla="*/ 865050 w 1366596"/>
                <a:gd name="connsiteY2" fmla="*/ 809868 h 809868"/>
                <a:gd name="connsiteX3" fmla="*/ 4601 w 1366596"/>
                <a:gd name="connsiteY3" fmla="*/ 427942 h 809868"/>
                <a:gd name="connsiteX4" fmla="*/ 0 w 1366596"/>
                <a:gd name="connsiteY4" fmla="*/ 0 h 809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596" h="809868">
                  <a:moveTo>
                    <a:pt x="0" y="0"/>
                  </a:moveTo>
                  <a:lnTo>
                    <a:pt x="1366596" y="625807"/>
                  </a:lnTo>
                  <a:lnTo>
                    <a:pt x="865050" y="809868"/>
                  </a:lnTo>
                  <a:lnTo>
                    <a:pt x="4601" y="427942"/>
                  </a:lnTo>
                  <a:cubicBezTo>
                    <a:pt x="-1535" y="105836"/>
                    <a:pt x="1534" y="142647"/>
                    <a:pt x="0" y="0"/>
                  </a:cubicBez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Freeform 8">
              <a:extLst>
                <a:ext uri="{FF2B5EF4-FFF2-40B4-BE49-F238E27FC236}">
                  <a16:creationId xmlns:a16="http://schemas.microsoft.com/office/drawing/2014/main" id="{C704155D-774A-97D9-0D46-685BA28FD9D7}"/>
                </a:ext>
              </a:extLst>
            </p:cNvPr>
            <p:cNvSpPr/>
            <p:nvPr/>
          </p:nvSpPr>
          <p:spPr bwMode="auto">
            <a:xfrm>
              <a:off x="2089671" y="1730363"/>
              <a:ext cx="242053" cy="97302"/>
            </a:xfrm>
            <a:custGeom>
              <a:avLst/>
              <a:gdLst>
                <a:gd name="connsiteX0" fmla="*/ 1329786 w 1348191"/>
                <a:gd name="connsiteY0" fmla="*/ 0 h 809869"/>
                <a:gd name="connsiteX1" fmla="*/ 1348191 w 1348191"/>
                <a:gd name="connsiteY1" fmla="*/ 400333 h 809869"/>
                <a:gd name="connsiteX2" fmla="*/ 487742 w 1348191"/>
                <a:gd name="connsiteY2" fmla="*/ 809869 h 809869"/>
                <a:gd name="connsiteX3" fmla="*/ 0 w 1348191"/>
                <a:gd name="connsiteY3" fmla="*/ 630409 h 809869"/>
                <a:gd name="connsiteX4" fmla="*/ 1329786 w 1348191"/>
                <a:gd name="connsiteY4" fmla="*/ 0 h 809869"/>
                <a:gd name="connsiteX0" fmla="*/ 1329786 w 1348191"/>
                <a:gd name="connsiteY0" fmla="*/ 0 h 791462"/>
                <a:gd name="connsiteX1" fmla="*/ 1348191 w 1348191"/>
                <a:gd name="connsiteY1" fmla="*/ 381926 h 791462"/>
                <a:gd name="connsiteX2" fmla="*/ 487742 w 1348191"/>
                <a:gd name="connsiteY2" fmla="*/ 791462 h 791462"/>
                <a:gd name="connsiteX3" fmla="*/ 0 w 1348191"/>
                <a:gd name="connsiteY3" fmla="*/ 612002 h 791462"/>
                <a:gd name="connsiteX4" fmla="*/ 1329786 w 1348191"/>
                <a:gd name="connsiteY4" fmla="*/ 0 h 79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191" h="791462">
                  <a:moveTo>
                    <a:pt x="1329786" y="0"/>
                  </a:moveTo>
                  <a:lnTo>
                    <a:pt x="1348191" y="381926"/>
                  </a:lnTo>
                  <a:lnTo>
                    <a:pt x="487742" y="791462"/>
                  </a:lnTo>
                  <a:lnTo>
                    <a:pt x="0" y="612002"/>
                  </a:lnTo>
                  <a:lnTo>
                    <a:pt x="1329786" y="0"/>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63AC5F92-E7DD-6390-D39A-D7B9970F7CF2}"/>
                </a:ext>
              </a:extLst>
            </p:cNvPr>
            <p:cNvCxnSpPr>
              <a:endCxn id="5" idx="2"/>
            </p:cNvCxnSpPr>
            <p:nvPr/>
          </p:nvCxnSpPr>
          <p:spPr bwMode="auto">
            <a:xfrm flipH="1" flipV="1">
              <a:off x="1871277" y="1737313"/>
              <a:ext cx="3640" cy="122786"/>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490F88BC-661D-3265-B2EE-B619EC17E3A6}"/>
                </a:ext>
              </a:extLst>
            </p:cNvPr>
            <p:cNvCxnSpPr/>
            <p:nvPr/>
          </p:nvCxnSpPr>
          <p:spPr bwMode="auto">
            <a:xfrm flipH="1" flipV="1">
              <a:off x="2996008" y="1734996"/>
              <a:ext cx="3640" cy="122786"/>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grpSp>
        <p:nvGrpSpPr>
          <p:cNvPr id="12" name="Group 347">
            <a:extLst>
              <a:ext uri="{FF2B5EF4-FFF2-40B4-BE49-F238E27FC236}">
                <a16:creationId xmlns:a16="http://schemas.microsoft.com/office/drawing/2014/main" id="{B3A773D9-F6E9-FA4C-8A2A-0873EE700F90}"/>
              </a:ext>
            </a:extLst>
          </p:cNvPr>
          <p:cNvGrpSpPr>
            <a:grpSpLocks/>
          </p:cNvGrpSpPr>
          <p:nvPr/>
        </p:nvGrpSpPr>
        <p:grpSpPr bwMode="auto">
          <a:xfrm>
            <a:off x="5414057" y="2547256"/>
            <a:ext cx="583972" cy="311715"/>
            <a:chOff x="1871277" y="1576300"/>
            <a:chExt cx="1128371" cy="437861"/>
          </a:xfrm>
        </p:grpSpPr>
        <p:sp>
          <p:nvSpPr>
            <p:cNvPr id="13" name="Oval 12">
              <a:extLst>
                <a:ext uri="{FF2B5EF4-FFF2-40B4-BE49-F238E27FC236}">
                  <a16:creationId xmlns:a16="http://schemas.microsoft.com/office/drawing/2014/main" id="{4FA63497-0CDA-1A3E-4C4B-6985A52DCDD0}"/>
                </a:ext>
              </a:extLst>
            </p:cNvPr>
            <p:cNvSpPr/>
            <p:nvPr/>
          </p:nvSpPr>
          <p:spPr bwMode="auto">
            <a:xfrm flipV="1">
              <a:off x="1874917" y="1694453"/>
              <a:ext cx="1124731" cy="319708"/>
            </a:xfrm>
            <a:prstGeom prst="ellipse">
              <a:avLst/>
            </a:prstGeom>
            <a:gradFill flip="none" rotWithShape="1">
              <a:gsLst>
                <a:gs pos="0">
                  <a:schemeClr val="accent2">
                    <a:lumMod val="75000"/>
                  </a:schemeClr>
                </a:gs>
                <a:gs pos="53000">
                  <a:schemeClr val="accent2">
                    <a:lumMod val="60000"/>
                    <a:lumOff val="40000"/>
                  </a:schemeClr>
                </a:gs>
                <a:gs pos="100000">
                  <a:schemeClr val="accent2">
                    <a:lumMod val="75000"/>
                  </a:schemeClr>
                </a:gs>
              </a:gsLst>
              <a:lin ang="0" scaled="1"/>
              <a:tileRect/>
            </a:gra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black"/>
                  </a:solid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6A185C2D-98CB-9217-FFA3-6E70A4811560}"/>
                </a:ext>
              </a:extLst>
            </p:cNvPr>
            <p:cNvSpPr/>
            <p:nvPr/>
          </p:nvSpPr>
          <p:spPr bwMode="auto">
            <a:xfrm>
              <a:off x="1871277" y="1739629"/>
              <a:ext cx="1128371" cy="115836"/>
            </a:xfrm>
            <a:prstGeom prst="rect">
              <a:avLst/>
            </a:prstGeom>
            <a:gradFill>
              <a:gsLst>
                <a:gs pos="0">
                  <a:schemeClr val="accent2">
                    <a:lumMod val="75000"/>
                  </a:schemeClr>
                </a:gs>
                <a:gs pos="53000">
                  <a:schemeClr val="accent2">
                    <a:lumMod val="60000"/>
                    <a:lumOff val="40000"/>
                  </a:schemeClr>
                </a:gs>
                <a:gs pos="100000">
                  <a:schemeClr val="accent2">
                    <a:lumMod val="75000"/>
                  </a:schemeClr>
                </a:gs>
              </a:gsLst>
              <a:lin ang="108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BEBB3378-3E94-C7E6-1282-C9CFE2564A6F}"/>
                </a:ext>
              </a:extLst>
            </p:cNvPr>
            <p:cNvSpPr/>
            <p:nvPr/>
          </p:nvSpPr>
          <p:spPr bwMode="auto">
            <a:xfrm flipV="1">
              <a:off x="1871277" y="1576300"/>
              <a:ext cx="1124731" cy="319708"/>
            </a:xfrm>
            <a:prstGeom prst="ellipse">
              <a:avLst/>
            </a:prstGeom>
            <a:solidFill>
              <a:schemeClr val="bg1">
                <a:lumMod val="75000"/>
              </a:schemeClr>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black"/>
                  </a:solidFill>
                </a:ln>
                <a:solidFill>
                  <a:prstClr val="white"/>
                </a:solidFill>
                <a:effectLst/>
                <a:uLnTx/>
                <a:uFillTx/>
                <a:latin typeface="Calibri" panose="020F0502020204030204"/>
                <a:ea typeface="+mn-ea"/>
                <a:cs typeface="+mn-cs"/>
              </a:endParaRPr>
            </a:p>
          </p:txBody>
        </p:sp>
        <p:sp>
          <p:nvSpPr>
            <p:cNvPr id="16" name="Freeform 15">
              <a:extLst>
                <a:ext uri="{FF2B5EF4-FFF2-40B4-BE49-F238E27FC236}">
                  <a16:creationId xmlns:a16="http://schemas.microsoft.com/office/drawing/2014/main" id="{FB519E6F-707E-1882-1E4F-7CB69840AAF7}"/>
                </a:ext>
              </a:extLst>
            </p:cNvPr>
            <p:cNvSpPr/>
            <p:nvPr/>
          </p:nvSpPr>
          <p:spPr bwMode="auto">
            <a:xfrm>
              <a:off x="2158830" y="1673602"/>
              <a:ext cx="549626" cy="161013"/>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CC7DBCAD-D27C-A2E4-89A8-C2CAE8EA1974}"/>
                </a:ext>
              </a:extLst>
            </p:cNvPr>
            <p:cNvSpPr/>
            <p:nvPr/>
          </p:nvSpPr>
          <p:spPr bwMode="auto">
            <a:xfrm>
              <a:off x="2102410" y="1633060"/>
              <a:ext cx="662463" cy="111203"/>
            </a:xfrm>
            <a:custGeom>
              <a:avLst/>
              <a:gdLst>
                <a:gd name="connsiteX0" fmla="*/ 0 w 3645229"/>
                <a:gd name="connsiteY0" fmla="*/ 214441 h 923747"/>
                <a:gd name="connsiteX1" fmla="*/ 659770 w 3645229"/>
                <a:gd name="connsiteY1" fmla="*/ 16495 h 923747"/>
                <a:gd name="connsiteX2" fmla="*/ 1814367 w 3645229"/>
                <a:gd name="connsiteY2" fmla="*/ 511360 h 923747"/>
                <a:gd name="connsiteX3" fmla="*/ 2968965 w 3645229"/>
                <a:gd name="connsiteY3" fmla="*/ 0 h 923747"/>
                <a:gd name="connsiteX4" fmla="*/ 3645229 w 3645229"/>
                <a:gd name="connsiteY4" fmla="*/ 197946 h 923747"/>
                <a:gd name="connsiteX5" fmla="*/ 3199884 w 3645229"/>
                <a:gd name="connsiteY5" fmla="*/ 461874 h 923747"/>
                <a:gd name="connsiteX6" fmla="*/ 2985459 w 3645229"/>
                <a:gd name="connsiteY6" fmla="*/ 379396 h 923747"/>
                <a:gd name="connsiteX7" fmla="*/ 1830861 w 3645229"/>
                <a:gd name="connsiteY7" fmla="*/ 923747 h 923747"/>
                <a:gd name="connsiteX8" fmla="*/ 676264 w 3645229"/>
                <a:gd name="connsiteY8" fmla="*/ 412387 h 923747"/>
                <a:gd name="connsiteX9" fmla="*/ 527816 w 3645229"/>
                <a:gd name="connsiteY9" fmla="*/ 478369 h 923747"/>
                <a:gd name="connsiteX10" fmla="*/ 0 w 3645229"/>
                <a:gd name="connsiteY10" fmla="*/ 21444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78369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90067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46755"/>
                <a:gd name="connsiteX1" fmla="*/ 655168 w 3640627"/>
                <a:gd name="connsiteY1" fmla="*/ 16495 h 946755"/>
                <a:gd name="connsiteX2" fmla="*/ 1809765 w 3640627"/>
                <a:gd name="connsiteY2" fmla="*/ 511360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3008465 w 3640627"/>
                <a:gd name="connsiteY6" fmla="*/ 402404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723451"/>
                <a:gd name="connsiteY0" fmla="*/ 242051 h 946755"/>
                <a:gd name="connsiteX1" fmla="*/ 655168 w 3723451"/>
                <a:gd name="connsiteY1" fmla="*/ 16495 h 946755"/>
                <a:gd name="connsiteX2" fmla="*/ 1855778 w 3723451"/>
                <a:gd name="connsiteY2" fmla="*/ 534367 h 946755"/>
                <a:gd name="connsiteX3" fmla="*/ 2964363 w 3723451"/>
                <a:gd name="connsiteY3" fmla="*/ 0 h 946755"/>
                <a:gd name="connsiteX4" fmla="*/ 3723451 w 3723451"/>
                <a:gd name="connsiteY4" fmla="*/ 220954 h 946755"/>
                <a:gd name="connsiteX5" fmla="*/ 3195282 w 3723451"/>
                <a:gd name="connsiteY5" fmla="*/ 461874 h 946755"/>
                <a:gd name="connsiteX6" fmla="*/ 3008465 w 3723451"/>
                <a:gd name="connsiteY6" fmla="*/ 402404 h 946755"/>
                <a:gd name="connsiteX7" fmla="*/ 1876873 w 3723451"/>
                <a:gd name="connsiteY7" fmla="*/ 946755 h 946755"/>
                <a:gd name="connsiteX8" fmla="*/ 690067 w 3723451"/>
                <a:gd name="connsiteY8" fmla="*/ 412387 h 946755"/>
                <a:gd name="connsiteX9" fmla="*/ 523214 w 3723451"/>
                <a:gd name="connsiteY9" fmla="*/ 482971 h 946755"/>
                <a:gd name="connsiteX10" fmla="*/ 0 w 3723451"/>
                <a:gd name="connsiteY10" fmla="*/ 242051 h 946755"/>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08465 w 3723451"/>
                <a:gd name="connsiteY6" fmla="*/ 388599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711613 w 3723451"/>
                <a:gd name="connsiteY8" fmla="*/ 413055 h 932950"/>
                <a:gd name="connsiteX9" fmla="*/ 523214 w 3723451"/>
                <a:gd name="connsiteY9" fmla="*/ 469166 h 932950"/>
                <a:gd name="connsiteX10" fmla="*/ 0 w 3723451"/>
                <a:gd name="connsiteY10" fmla="*/ 228246 h 93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17">
              <a:extLst>
                <a:ext uri="{FF2B5EF4-FFF2-40B4-BE49-F238E27FC236}">
                  <a16:creationId xmlns:a16="http://schemas.microsoft.com/office/drawing/2014/main" id="{693F5128-C29A-8F59-EA00-A111D6C16D9C}"/>
                </a:ext>
              </a:extLst>
            </p:cNvPr>
            <p:cNvSpPr/>
            <p:nvPr/>
          </p:nvSpPr>
          <p:spPr bwMode="auto">
            <a:xfrm>
              <a:off x="2537380" y="1728046"/>
              <a:ext cx="243874" cy="97302"/>
            </a:xfrm>
            <a:custGeom>
              <a:avLst/>
              <a:gdLst>
                <a:gd name="connsiteX0" fmla="*/ 55216 w 1421812"/>
                <a:gd name="connsiteY0" fmla="*/ 0 h 800665"/>
                <a:gd name="connsiteX1" fmla="*/ 1421812 w 1421812"/>
                <a:gd name="connsiteY1" fmla="*/ 625807 h 800665"/>
                <a:gd name="connsiteX2" fmla="*/ 947874 w 1421812"/>
                <a:gd name="connsiteY2" fmla="*/ 800665 h 800665"/>
                <a:gd name="connsiteX3" fmla="*/ 50614 w 1421812"/>
                <a:gd name="connsiteY3" fmla="*/ 404934 h 800665"/>
                <a:gd name="connsiteX4" fmla="*/ 0 w 1421812"/>
                <a:gd name="connsiteY4" fmla="*/ 404934 h 800665"/>
                <a:gd name="connsiteX5" fmla="*/ 55216 w 1421812"/>
                <a:gd name="connsiteY5" fmla="*/ 0 h 800665"/>
                <a:gd name="connsiteX0" fmla="*/ 4602 w 1371198"/>
                <a:gd name="connsiteY0" fmla="*/ 0 h 800665"/>
                <a:gd name="connsiteX1" fmla="*/ 1371198 w 1371198"/>
                <a:gd name="connsiteY1" fmla="*/ 625807 h 800665"/>
                <a:gd name="connsiteX2" fmla="*/ 897260 w 1371198"/>
                <a:gd name="connsiteY2" fmla="*/ 800665 h 800665"/>
                <a:gd name="connsiteX3" fmla="*/ 0 w 1371198"/>
                <a:gd name="connsiteY3" fmla="*/ 404934 h 800665"/>
                <a:gd name="connsiteX4" fmla="*/ 4602 w 1371198"/>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9868"/>
                <a:gd name="connsiteX1" fmla="*/ 1366596 w 1366596"/>
                <a:gd name="connsiteY1" fmla="*/ 625807 h 809868"/>
                <a:gd name="connsiteX2" fmla="*/ 865050 w 1366596"/>
                <a:gd name="connsiteY2" fmla="*/ 809868 h 809868"/>
                <a:gd name="connsiteX3" fmla="*/ 4601 w 1366596"/>
                <a:gd name="connsiteY3" fmla="*/ 427942 h 809868"/>
                <a:gd name="connsiteX4" fmla="*/ 0 w 1366596"/>
                <a:gd name="connsiteY4" fmla="*/ 0 h 809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596" h="809868">
                  <a:moveTo>
                    <a:pt x="0" y="0"/>
                  </a:moveTo>
                  <a:lnTo>
                    <a:pt x="1366596" y="625807"/>
                  </a:lnTo>
                  <a:lnTo>
                    <a:pt x="865050" y="809868"/>
                  </a:lnTo>
                  <a:lnTo>
                    <a:pt x="4601" y="427942"/>
                  </a:lnTo>
                  <a:cubicBezTo>
                    <a:pt x="-1535" y="105836"/>
                    <a:pt x="1534" y="142647"/>
                    <a:pt x="0" y="0"/>
                  </a:cubicBez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Freeform 18">
              <a:extLst>
                <a:ext uri="{FF2B5EF4-FFF2-40B4-BE49-F238E27FC236}">
                  <a16:creationId xmlns:a16="http://schemas.microsoft.com/office/drawing/2014/main" id="{D7976E96-3A26-D6A4-628B-2633A97B9D5D}"/>
                </a:ext>
              </a:extLst>
            </p:cNvPr>
            <p:cNvSpPr/>
            <p:nvPr/>
          </p:nvSpPr>
          <p:spPr bwMode="auto">
            <a:xfrm>
              <a:off x="2089671" y="1730363"/>
              <a:ext cx="242053" cy="97302"/>
            </a:xfrm>
            <a:custGeom>
              <a:avLst/>
              <a:gdLst>
                <a:gd name="connsiteX0" fmla="*/ 1329786 w 1348191"/>
                <a:gd name="connsiteY0" fmla="*/ 0 h 809869"/>
                <a:gd name="connsiteX1" fmla="*/ 1348191 w 1348191"/>
                <a:gd name="connsiteY1" fmla="*/ 400333 h 809869"/>
                <a:gd name="connsiteX2" fmla="*/ 487742 w 1348191"/>
                <a:gd name="connsiteY2" fmla="*/ 809869 h 809869"/>
                <a:gd name="connsiteX3" fmla="*/ 0 w 1348191"/>
                <a:gd name="connsiteY3" fmla="*/ 630409 h 809869"/>
                <a:gd name="connsiteX4" fmla="*/ 1329786 w 1348191"/>
                <a:gd name="connsiteY4" fmla="*/ 0 h 809869"/>
                <a:gd name="connsiteX0" fmla="*/ 1329786 w 1348191"/>
                <a:gd name="connsiteY0" fmla="*/ 0 h 791462"/>
                <a:gd name="connsiteX1" fmla="*/ 1348191 w 1348191"/>
                <a:gd name="connsiteY1" fmla="*/ 381926 h 791462"/>
                <a:gd name="connsiteX2" fmla="*/ 487742 w 1348191"/>
                <a:gd name="connsiteY2" fmla="*/ 791462 h 791462"/>
                <a:gd name="connsiteX3" fmla="*/ 0 w 1348191"/>
                <a:gd name="connsiteY3" fmla="*/ 612002 h 791462"/>
                <a:gd name="connsiteX4" fmla="*/ 1329786 w 1348191"/>
                <a:gd name="connsiteY4" fmla="*/ 0 h 79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191" h="791462">
                  <a:moveTo>
                    <a:pt x="1329786" y="0"/>
                  </a:moveTo>
                  <a:lnTo>
                    <a:pt x="1348191" y="381926"/>
                  </a:lnTo>
                  <a:lnTo>
                    <a:pt x="487742" y="791462"/>
                  </a:lnTo>
                  <a:lnTo>
                    <a:pt x="0" y="612002"/>
                  </a:lnTo>
                  <a:lnTo>
                    <a:pt x="1329786" y="0"/>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0" name="Straight Connector 19">
              <a:extLst>
                <a:ext uri="{FF2B5EF4-FFF2-40B4-BE49-F238E27FC236}">
                  <a16:creationId xmlns:a16="http://schemas.microsoft.com/office/drawing/2014/main" id="{C83D3B18-1D79-8BD5-139F-6F3B7E2E1D4B}"/>
                </a:ext>
              </a:extLst>
            </p:cNvPr>
            <p:cNvCxnSpPr>
              <a:endCxn id="15" idx="2"/>
            </p:cNvCxnSpPr>
            <p:nvPr/>
          </p:nvCxnSpPr>
          <p:spPr bwMode="auto">
            <a:xfrm flipH="1" flipV="1">
              <a:off x="1871277" y="1737313"/>
              <a:ext cx="3640" cy="122786"/>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06E50902-02EB-F477-8FF0-3D87BAA52902}"/>
                </a:ext>
              </a:extLst>
            </p:cNvPr>
            <p:cNvCxnSpPr/>
            <p:nvPr/>
          </p:nvCxnSpPr>
          <p:spPr bwMode="auto">
            <a:xfrm flipH="1" flipV="1">
              <a:off x="2996008" y="1734996"/>
              <a:ext cx="3640" cy="122786"/>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grpSp>
        <p:nvGrpSpPr>
          <p:cNvPr id="22" name="Group 347">
            <a:extLst>
              <a:ext uri="{FF2B5EF4-FFF2-40B4-BE49-F238E27FC236}">
                <a16:creationId xmlns:a16="http://schemas.microsoft.com/office/drawing/2014/main" id="{93DB9808-363E-B42C-C946-E21C38113AF2}"/>
              </a:ext>
            </a:extLst>
          </p:cNvPr>
          <p:cNvGrpSpPr>
            <a:grpSpLocks/>
          </p:cNvGrpSpPr>
          <p:nvPr/>
        </p:nvGrpSpPr>
        <p:grpSpPr bwMode="auto">
          <a:xfrm>
            <a:off x="5821895" y="3927286"/>
            <a:ext cx="583972" cy="311715"/>
            <a:chOff x="1871277" y="1576300"/>
            <a:chExt cx="1128371" cy="437861"/>
          </a:xfrm>
        </p:grpSpPr>
        <p:sp>
          <p:nvSpPr>
            <p:cNvPr id="23" name="Oval 22">
              <a:extLst>
                <a:ext uri="{FF2B5EF4-FFF2-40B4-BE49-F238E27FC236}">
                  <a16:creationId xmlns:a16="http://schemas.microsoft.com/office/drawing/2014/main" id="{9452FD02-AC87-DB3C-F0D8-13C664ECD68C}"/>
                </a:ext>
              </a:extLst>
            </p:cNvPr>
            <p:cNvSpPr/>
            <p:nvPr/>
          </p:nvSpPr>
          <p:spPr bwMode="auto">
            <a:xfrm flipV="1">
              <a:off x="1874917" y="1694453"/>
              <a:ext cx="1124731" cy="319708"/>
            </a:xfrm>
            <a:prstGeom prst="ellipse">
              <a:avLst/>
            </a:prstGeom>
            <a:gradFill flip="none" rotWithShape="1">
              <a:gsLst>
                <a:gs pos="0">
                  <a:schemeClr val="accent2">
                    <a:lumMod val="75000"/>
                  </a:schemeClr>
                </a:gs>
                <a:gs pos="53000">
                  <a:schemeClr val="accent2">
                    <a:lumMod val="60000"/>
                    <a:lumOff val="40000"/>
                  </a:schemeClr>
                </a:gs>
                <a:gs pos="100000">
                  <a:schemeClr val="accent2">
                    <a:lumMod val="75000"/>
                  </a:schemeClr>
                </a:gs>
              </a:gsLst>
              <a:lin ang="0" scaled="1"/>
              <a:tileRect/>
            </a:gra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black"/>
                  </a:solid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74049EC-7E2B-F323-D56A-494492875DA1}"/>
                </a:ext>
              </a:extLst>
            </p:cNvPr>
            <p:cNvSpPr/>
            <p:nvPr/>
          </p:nvSpPr>
          <p:spPr bwMode="auto">
            <a:xfrm>
              <a:off x="1871277" y="1739629"/>
              <a:ext cx="1128371" cy="115836"/>
            </a:xfrm>
            <a:prstGeom prst="rect">
              <a:avLst/>
            </a:prstGeom>
            <a:gradFill>
              <a:gsLst>
                <a:gs pos="0">
                  <a:schemeClr val="accent2">
                    <a:lumMod val="75000"/>
                  </a:schemeClr>
                </a:gs>
                <a:gs pos="53000">
                  <a:schemeClr val="accent2">
                    <a:lumMod val="60000"/>
                    <a:lumOff val="40000"/>
                  </a:schemeClr>
                </a:gs>
                <a:gs pos="100000">
                  <a:schemeClr val="accent2">
                    <a:lumMod val="75000"/>
                  </a:schemeClr>
                </a:gs>
              </a:gsLst>
              <a:lin ang="108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06CD28EF-CE21-56D9-27A1-62CC6135A911}"/>
                </a:ext>
              </a:extLst>
            </p:cNvPr>
            <p:cNvSpPr/>
            <p:nvPr/>
          </p:nvSpPr>
          <p:spPr bwMode="auto">
            <a:xfrm flipV="1">
              <a:off x="1871277" y="1576300"/>
              <a:ext cx="1124731" cy="319708"/>
            </a:xfrm>
            <a:prstGeom prst="ellipse">
              <a:avLst/>
            </a:prstGeom>
            <a:solidFill>
              <a:schemeClr val="bg1">
                <a:lumMod val="75000"/>
              </a:schemeClr>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black"/>
                  </a:solidFill>
                </a:ln>
                <a:solidFill>
                  <a:prstClr val="white"/>
                </a:solidFill>
                <a:effectLst/>
                <a:uLnTx/>
                <a:uFillTx/>
                <a:latin typeface="Calibri" panose="020F0502020204030204"/>
                <a:ea typeface="+mn-ea"/>
                <a:cs typeface="+mn-cs"/>
              </a:endParaRPr>
            </a:p>
          </p:txBody>
        </p:sp>
        <p:sp>
          <p:nvSpPr>
            <p:cNvPr id="26" name="Freeform 25">
              <a:extLst>
                <a:ext uri="{FF2B5EF4-FFF2-40B4-BE49-F238E27FC236}">
                  <a16:creationId xmlns:a16="http://schemas.microsoft.com/office/drawing/2014/main" id="{DB395AFE-718C-C653-A6DD-A273509E4257}"/>
                </a:ext>
              </a:extLst>
            </p:cNvPr>
            <p:cNvSpPr/>
            <p:nvPr/>
          </p:nvSpPr>
          <p:spPr bwMode="auto">
            <a:xfrm>
              <a:off x="2158830" y="1673602"/>
              <a:ext cx="549626" cy="161013"/>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Freeform 26">
              <a:extLst>
                <a:ext uri="{FF2B5EF4-FFF2-40B4-BE49-F238E27FC236}">
                  <a16:creationId xmlns:a16="http://schemas.microsoft.com/office/drawing/2014/main" id="{76BDA83F-1BBD-09C3-F49E-43B128D33536}"/>
                </a:ext>
              </a:extLst>
            </p:cNvPr>
            <p:cNvSpPr/>
            <p:nvPr/>
          </p:nvSpPr>
          <p:spPr bwMode="auto">
            <a:xfrm>
              <a:off x="2102410" y="1633060"/>
              <a:ext cx="662463" cy="111203"/>
            </a:xfrm>
            <a:custGeom>
              <a:avLst/>
              <a:gdLst>
                <a:gd name="connsiteX0" fmla="*/ 0 w 3645229"/>
                <a:gd name="connsiteY0" fmla="*/ 214441 h 923747"/>
                <a:gd name="connsiteX1" fmla="*/ 659770 w 3645229"/>
                <a:gd name="connsiteY1" fmla="*/ 16495 h 923747"/>
                <a:gd name="connsiteX2" fmla="*/ 1814367 w 3645229"/>
                <a:gd name="connsiteY2" fmla="*/ 511360 h 923747"/>
                <a:gd name="connsiteX3" fmla="*/ 2968965 w 3645229"/>
                <a:gd name="connsiteY3" fmla="*/ 0 h 923747"/>
                <a:gd name="connsiteX4" fmla="*/ 3645229 w 3645229"/>
                <a:gd name="connsiteY4" fmla="*/ 197946 h 923747"/>
                <a:gd name="connsiteX5" fmla="*/ 3199884 w 3645229"/>
                <a:gd name="connsiteY5" fmla="*/ 461874 h 923747"/>
                <a:gd name="connsiteX6" fmla="*/ 2985459 w 3645229"/>
                <a:gd name="connsiteY6" fmla="*/ 379396 h 923747"/>
                <a:gd name="connsiteX7" fmla="*/ 1830861 w 3645229"/>
                <a:gd name="connsiteY7" fmla="*/ 923747 h 923747"/>
                <a:gd name="connsiteX8" fmla="*/ 676264 w 3645229"/>
                <a:gd name="connsiteY8" fmla="*/ 412387 h 923747"/>
                <a:gd name="connsiteX9" fmla="*/ 527816 w 3645229"/>
                <a:gd name="connsiteY9" fmla="*/ 478369 h 923747"/>
                <a:gd name="connsiteX10" fmla="*/ 0 w 3645229"/>
                <a:gd name="connsiteY10" fmla="*/ 21444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78369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90067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46755"/>
                <a:gd name="connsiteX1" fmla="*/ 655168 w 3640627"/>
                <a:gd name="connsiteY1" fmla="*/ 16495 h 946755"/>
                <a:gd name="connsiteX2" fmla="*/ 1809765 w 3640627"/>
                <a:gd name="connsiteY2" fmla="*/ 511360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3008465 w 3640627"/>
                <a:gd name="connsiteY6" fmla="*/ 402404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723451"/>
                <a:gd name="connsiteY0" fmla="*/ 242051 h 946755"/>
                <a:gd name="connsiteX1" fmla="*/ 655168 w 3723451"/>
                <a:gd name="connsiteY1" fmla="*/ 16495 h 946755"/>
                <a:gd name="connsiteX2" fmla="*/ 1855778 w 3723451"/>
                <a:gd name="connsiteY2" fmla="*/ 534367 h 946755"/>
                <a:gd name="connsiteX3" fmla="*/ 2964363 w 3723451"/>
                <a:gd name="connsiteY3" fmla="*/ 0 h 946755"/>
                <a:gd name="connsiteX4" fmla="*/ 3723451 w 3723451"/>
                <a:gd name="connsiteY4" fmla="*/ 220954 h 946755"/>
                <a:gd name="connsiteX5" fmla="*/ 3195282 w 3723451"/>
                <a:gd name="connsiteY5" fmla="*/ 461874 h 946755"/>
                <a:gd name="connsiteX6" fmla="*/ 3008465 w 3723451"/>
                <a:gd name="connsiteY6" fmla="*/ 402404 h 946755"/>
                <a:gd name="connsiteX7" fmla="*/ 1876873 w 3723451"/>
                <a:gd name="connsiteY7" fmla="*/ 946755 h 946755"/>
                <a:gd name="connsiteX8" fmla="*/ 690067 w 3723451"/>
                <a:gd name="connsiteY8" fmla="*/ 412387 h 946755"/>
                <a:gd name="connsiteX9" fmla="*/ 523214 w 3723451"/>
                <a:gd name="connsiteY9" fmla="*/ 482971 h 946755"/>
                <a:gd name="connsiteX10" fmla="*/ 0 w 3723451"/>
                <a:gd name="connsiteY10" fmla="*/ 242051 h 946755"/>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08465 w 3723451"/>
                <a:gd name="connsiteY6" fmla="*/ 388599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711613 w 3723451"/>
                <a:gd name="connsiteY8" fmla="*/ 413055 h 932950"/>
                <a:gd name="connsiteX9" fmla="*/ 523214 w 3723451"/>
                <a:gd name="connsiteY9" fmla="*/ 469166 h 932950"/>
                <a:gd name="connsiteX10" fmla="*/ 0 w 3723451"/>
                <a:gd name="connsiteY10" fmla="*/ 228246 h 93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Freeform 27">
              <a:extLst>
                <a:ext uri="{FF2B5EF4-FFF2-40B4-BE49-F238E27FC236}">
                  <a16:creationId xmlns:a16="http://schemas.microsoft.com/office/drawing/2014/main" id="{D831AA73-9136-49C1-D88C-E7B683E21DC5}"/>
                </a:ext>
              </a:extLst>
            </p:cNvPr>
            <p:cNvSpPr/>
            <p:nvPr/>
          </p:nvSpPr>
          <p:spPr bwMode="auto">
            <a:xfrm>
              <a:off x="2537380" y="1728046"/>
              <a:ext cx="243874" cy="97302"/>
            </a:xfrm>
            <a:custGeom>
              <a:avLst/>
              <a:gdLst>
                <a:gd name="connsiteX0" fmla="*/ 55216 w 1421812"/>
                <a:gd name="connsiteY0" fmla="*/ 0 h 800665"/>
                <a:gd name="connsiteX1" fmla="*/ 1421812 w 1421812"/>
                <a:gd name="connsiteY1" fmla="*/ 625807 h 800665"/>
                <a:gd name="connsiteX2" fmla="*/ 947874 w 1421812"/>
                <a:gd name="connsiteY2" fmla="*/ 800665 h 800665"/>
                <a:gd name="connsiteX3" fmla="*/ 50614 w 1421812"/>
                <a:gd name="connsiteY3" fmla="*/ 404934 h 800665"/>
                <a:gd name="connsiteX4" fmla="*/ 0 w 1421812"/>
                <a:gd name="connsiteY4" fmla="*/ 404934 h 800665"/>
                <a:gd name="connsiteX5" fmla="*/ 55216 w 1421812"/>
                <a:gd name="connsiteY5" fmla="*/ 0 h 800665"/>
                <a:gd name="connsiteX0" fmla="*/ 4602 w 1371198"/>
                <a:gd name="connsiteY0" fmla="*/ 0 h 800665"/>
                <a:gd name="connsiteX1" fmla="*/ 1371198 w 1371198"/>
                <a:gd name="connsiteY1" fmla="*/ 625807 h 800665"/>
                <a:gd name="connsiteX2" fmla="*/ 897260 w 1371198"/>
                <a:gd name="connsiteY2" fmla="*/ 800665 h 800665"/>
                <a:gd name="connsiteX3" fmla="*/ 0 w 1371198"/>
                <a:gd name="connsiteY3" fmla="*/ 404934 h 800665"/>
                <a:gd name="connsiteX4" fmla="*/ 4602 w 1371198"/>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9868"/>
                <a:gd name="connsiteX1" fmla="*/ 1366596 w 1366596"/>
                <a:gd name="connsiteY1" fmla="*/ 625807 h 809868"/>
                <a:gd name="connsiteX2" fmla="*/ 865050 w 1366596"/>
                <a:gd name="connsiteY2" fmla="*/ 809868 h 809868"/>
                <a:gd name="connsiteX3" fmla="*/ 4601 w 1366596"/>
                <a:gd name="connsiteY3" fmla="*/ 427942 h 809868"/>
                <a:gd name="connsiteX4" fmla="*/ 0 w 1366596"/>
                <a:gd name="connsiteY4" fmla="*/ 0 h 809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596" h="809868">
                  <a:moveTo>
                    <a:pt x="0" y="0"/>
                  </a:moveTo>
                  <a:lnTo>
                    <a:pt x="1366596" y="625807"/>
                  </a:lnTo>
                  <a:lnTo>
                    <a:pt x="865050" y="809868"/>
                  </a:lnTo>
                  <a:lnTo>
                    <a:pt x="4601" y="427942"/>
                  </a:lnTo>
                  <a:cubicBezTo>
                    <a:pt x="-1535" y="105836"/>
                    <a:pt x="1534" y="142647"/>
                    <a:pt x="0" y="0"/>
                  </a:cubicBez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Freeform 28">
              <a:extLst>
                <a:ext uri="{FF2B5EF4-FFF2-40B4-BE49-F238E27FC236}">
                  <a16:creationId xmlns:a16="http://schemas.microsoft.com/office/drawing/2014/main" id="{174129EC-043F-31BB-0FB4-02CD0BD93852}"/>
                </a:ext>
              </a:extLst>
            </p:cNvPr>
            <p:cNvSpPr/>
            <p:nvPr/>
          </p:nvSpPr>
          <p:spPr bwMode="auto">
            <a:xfrm>
              <a:off x="2089671" y="1730363"/>
              <a:ext cx="242053" cy="97302"/>
            </a:xfrm>
            <a:custGeom>
              <a:avLst/>
              <a:gdLst>
                <a:gd name="connsiteX0" fmla="*/ 1329786 w 1348191"/>
                <a:gd name="connsiteY0" fmla="*/ 0 h 809869"/>
                <a:gd name="connsiteX1" fmla="*/ 1348191 w 1348191"/>
                <a:gd name="connsiteY1" fmla="*/ 400333 h 809869"/>
                <a:gd name="connsiteX2" fmla="*/ 487742 w 1348191"/>
                <a:gd name="connsiteY2" fmla="*/ 809869 h 809869"/>
                <a:gd name="connsiteX3" fmla="*/ 0 w 1348191"/>
                <a:gd name="connsiteY3" fmla="*/ 630409 h 809869"/>
                <a:gd name="connsiteX4" fmla="*/ 1329786 w 1348191"/>
                <a:gd name="connsiteY4" fmla="*/ 0 h 809869"/>
                <a:gd name="connsiteX0" fmla="*/ 1329786 w 1348191"/>
                <a:gd name="connsiteY0" fmla="*/ 0 h 791462"/>
                <a:gd name="connsiteX1" fmla="*/ 1348191 w 1348191"/>
                <a:gd name="connsiteY1" fmla="*/ 381926 h 791462"/>
                <a:gd name="connsiteX2" fmla="*/ 487742 w 1348191"/>
                <a:gd name="connsiteY2" fmla="*/ 791462 h 791462"/>
                <a:gd name="connsiteX3" fmla="*/ 0 w 1348191"/>
                <a:gd name="connsiteY3" fmla="*/ 612002 h 791462"/>
                <a:gd name="connsiteX4" fmla="*/ 1329786 w 1348191"/>
                <a:gd name="connsiteY4" fmla="*/ 0 h 79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191" h="791462">
                  <a:moveTo>
                    <a:pt x="1329786" y="0"/>
                  </a:moveTo>
                  <a:lnTo>
                    <a:pt x="1348191" y="381926"/>
                  </a:lnTo>
                  <a:lnTo>
                    <a:pt x="487742" y="791462"/>
                  </a:lnTo>
                  <a:lnTo>
                    <a:pt x="0" y="612002"/>
                  </a:lnTo>
                  <a:lnTo>
                    <a:pt x="1329786" y="0"/>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0" name="Straight Connector 29">
              <a:extLst>
                <a:ext uri="{FF2B5EF4-FFF2-40B4-BE49-F238E27FC236}">
                  <a16:creationId xmlns:a16="http://schemas.microsoft.com/office/drawing/2014/main" id="{56D684F3-6CA9-EAC7-8AA6-2AB8C6E0A354}"/>
                </a:ext>
              </a:extLst>
            </p:cNvPr>
            <p:cNvCxnSpPr>
              <a:endCxn id="25" idx="2"/>
            </p:cNvCxnSpPr>
            <p:nvPr/>
          </p:nvCxnSpPr>
          <p:spPr bwMode="auto">
            <a:xfrm flipH="1" flipV="1">
              <a:off x="1871277" y="1737313"/>
              <a:ext cx="3640" cy="122786"/>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7FFEC725-83E3-2375-6F16-8B50ACCFF55A}"/>
                </a:ext>
              </a:extLst>
            </p:cNvPr>
            <p:cNvCxnSpPr/>
            <p:nvPr/>
          </p:nvCxnSpPr>
          <p:spPr bwMode="auto">
            <a:xfrm flipH="1" flipV="1">
              <a:off x="2996008" y="1734996"/>
              <a:ext cx="3640" cy="122786"/>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pic>
        <p:nvPicPr>
          <p:cNvPr id="44" name="Picture 43">
            <a:extLst>
              <a:ext uri="{FF2B5EF4-FFF2-40B4-BE49-F238E27FC236}">
                <a16:creationId xmlns:a16="http://schemas.microsoft.com/office/drawing/2014/main" id="{ED360C1F-946C-C11D-42FC-CFA7F315063E}"/>
              </a:ext>
            </a:extLst>
          </p:cNvPr>
          <p:cNvPicPr>
            <a:picLocks noChangeAspect="1"/>
          </p:cNvPicPr>
          <p:nvPr/>
        </p:nvPicPr>
        <p:blipFill>
          <a:blip r:embed="rId2"/>
          <a:stretch>
            <a:fillRect/>
          </a:stretch>
        </p:blipFill>
        <p:spPr>
          <a:xfrm>
            <a:off x="3081230" y="1251743"/>
            <a:ext cx="1011665" cy="1852612"/>
          </a:xfrm>
          <a:prstGeom prst="rect">
            <a:avLst/>
          </a:prstGeom>
        </p:spPr>
      </p:pic>
      <p:pic>
        <p:nvPicPr>
          <p:cNvPr id="45" name="Picture 44">
            <a:extLst>
              <a:ext uri="{FF2B5EF4-FFF2-40B4-BE49-F238E27FC236}">
                <a16:creationId xmlns:a16="http://schemas.microsoft.com/office/drawing/2014/main" id="{AA7CF31D-DEEC-EDD7-0562-A26A25BBA5FC}"/>
              </a:ext>
            </a:extLst>
          </p:cNvPr>
          <p:cNvPicPr>
            <a:picLocks noChangeAspect="1"/>
          </p:cNvPicPr>
          <p:nvPr/>
        </p:nvPicPr>
        <p:blipFill>
          <a:blip r:embed="rId2"/>
          <a:stretch>
            <a:fillRect/>
          </a:stretch>
        </p:blipFill>
        <p:spPr>
          <a:xfrm>
            <a:off x="5390175" y="1239840"/>
            <a:ext cx="690980" cy="1265359"/>
          </a:xfrm>
          <a:prstGeom prst="rect">
            <a:avLst/>
          </a:prstGeom>
        </p:spPr>
      </p:pic>
      <p:pic>
        <p:nvPicPr>
          <p:cNvPr id="46" name="Picture 45">
            <a:extLst>
              <a:ext uri="{FF2B5EF4-FFF2-40B4-BE49-F238E27FC236}">
                <a16:creationId xmlns:a16="http://schemas.microsoft.com/office/drawing/2014/main" id="{12AD66AE-1AB5-B31A-2AC9-ECE86C64F58F}"/>
              </a:ext>
            </a:extLst>
          </p:cNvPr>
          <p:cNvPicPr>
            <a:picLocks noChangeAspect="1"/>
          </p:cNvPicPr>
          <p:nvPr/>
        </p:nvPicPr>
        <p:blipFill>
          <a:blip r:embed="rId2"/>
          <a:stretch>
            <a:fillRect/>
          </a:stretch>
        </p:blipFill>
        <p:spPr>
          <a:xfrm>
            <a:off x="6253089" y="2661927"/>
            <a:ext cx="690980" cy="1265359"/>
          </a:xfrm>
          <a:prstGeom prst="rect">
            <a:avLst/>
          </a:prstGeom>
        </p:spPr>
      </p:pic>
    </p:spTree>
    <p:extLst>
      <p:ext uri="{BB962C8B-B14F-4D97-AF65-F5344CB8AC3E}">
        <p14:creationId xmlns:p14="http://schemas.microsoft.com/office/powerpoint/2010/main" val="687983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34E9B-853D-A8BF-6AB0-B086DAEA26B3}"/>
            </a:ext>
          </a:extLst>
        </p:cNvPr>
        <p:cNvGrpSpPr/>
        <p:nvPr/>
      </p:nvGrpSpPr>
      <p:grpSpPr>
        <a:xfrm>
          <a:off x="0" y="0"/>
          <a:ext cx="0" cy="0"/>
          <a:chOff x="0" y="0"/>
          <a:chExt cx="0" cy="0"/>
        </a:xfrm>
      </p:grpSpPr>
      <p:sp>
        <p:nvSpPr>
          <p:cNvPr id="12" name="Freeform 11">
            <a:extLst>
              <a:ext uri="{FF2B5EF4-FFF2-40B4-BE49-F238E27FC236}">
                <a16:creationId xmlns:a16="http://schemas.microsoft.com/office/drawing/2014/main" id="{A0EA4D1F-C46C-F7FC-65CE-D60263EFD0A8}"/>
              </a:ext>
            </a:extLst>
          </p:cNvPr>
          <p:cNvSpPr/>
          <p:nvPr/>
        </p:nvSpPr>
        <p:spPr>
          <a:xfrm>
            <a:off x="108716" y="4253301"/>
            <a:ext cx="1959429" cy="1322614"/>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chemeClr val="accent1">
              <a:alpha val="23000"/>
            </a:schemeClr>
          </a:solidFill>
          <a:ln w="412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Freeform 1">
            <a:extLst>
              <a:ext uri="{FF2B5EF4-FFF2-40B4-BE49-F238E27FC236}">
                <a16:creationId xmlns:a16="http://schemas.microsoft.com/office/drawing/2014/main" id="{AFBBDEBB-382A-7C58-EA7E-C01A55E65F90}"/>
              </a:ext>
            </a:extLst>
          </p:cNvPr>
          <p:cNvSpPr/>
          <p:nvPr/>
        </p:nvSpPr>
        <p:spPr>
          <a:xfrm>
            <a:off x="108717" y="2667000"/>
            <a:ext cx="1959429" cy="1322614"/>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chemeClr val="accent1">
              <a:alpha val="23000"/>
            </a:schemeClr>
          </a:solidFill>
          <a:ln w="412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Rounded Rectangle 7">
            <a:extLst>
              <a:ext uri="{FF2B5EF4-FFF2-40B4-BE49-F238E27FC236}">
                <a16:creationId xmlns:a16="http://schemas.microsoft.com/office/drawing/2014/main" id="{0DEAC1FF-8B04-17FE-9BEC-0C59EAF8786F}"/>
              </a:ext>
            </a:extLst>
          </p:cNvPr>
          <p:cNvSpPr/>
          <p:nvPr/>
        </p:nvSpPr>
        <p:spPr>
          <a:xfrm>
            <a:off x="135931" y="2688772"/>
            <a:ext cx="1905000" cy="495300"/>
          </a:xfrm>
          <a:prstGeom prst="roundRect">
            <a:avLst>
              <a:gd name="adj" fmla="val 10257"/>
            </a:avLst>
          </a:prstGeom>
          <a:blipFill>
            <a:blip r:embed="rId2"/>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468A5909-5415-B923-3102-FC666738D8EB}"/>
              </a:ext>
            </a:extLst>
          </p:cNvPr>
          <p:cNvSpPr/>
          <p:nvPr/>
        </p:nvSpPr>
        <p:spPr>
          <a:xfrm>
            <a:off x="108716" y="1132544"/>
            <a:ext cx="1959429" cy="1322614"/>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chemeClr val="accent1">
              <a:alpha val="23000"/>
            </a:schemeClr>
          </a:solidFill>
          <a:ln w="412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Rounded Rectangle 10">
            <a:extLst>
              <a:ext uri="{FF2B5EF4-FFF2-40B4-BE49-F238E27FC236}">
                <a16:creationId xmlns:a16="http://schemas.microsoft.com/office/drawing/2014/main" id="{CA35C43B-FFA5-0070-D7C7-9D0B55378D73}"/>
              </a:ext>
            </a:extLst>
          </p:cNvPr>
          <p:cNvSpPr/>
          <p:nvPr/>
        </p:nvSpPr>
        <p:spPr>
          <a:xfrm>
            <a:off x="135930" y="1154316"/>
            <a:ext cx="1905000" cy="495300"/>
          </a:xfrm>
          <a:prstGeom prst="roundRect">
            <a:avLst>
              <a:gd name="adj" fmla="val 10257"/>
            </a:avLst>
          </a:prstGeom>
          <a:blipFill>
            <a:blip r:embed="rId2"/>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7A8434FF-0644-916B-7E68-0188C582677B}"/>
              </a:ext>
            </a:extLst>
          </p:cNvPr>
          <p:cNvSpPr/>
          <p:nvPr/>
        </p:nvSpPr>
        <p:spPr>
          <a:xfrm>
            <a:off x="135930" y="4275073"/>
            <a:ext cx="1905000" cy="495300"/>
          </a:xfrm>
          <a:prstGeom prst="roundRect">
            <a:avLst>
              <a:gd name="adj" fmla="val 10257"/>
            </a:avLst>
          </a:prstGeom>
          <a:blipFill>
            <a:blip r:embed="rId2"/>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60A5095-ABED-5E6D-16E7-45A85656F605}"/>
              </a:ext>
            </a:extLst>
          </p:cNvPr>
          <p:cNvSpPr txBox="1"/>
          <p:nvPr/>
        </p:nvSpPr>
        <p:spPr>
          <a:xfrm>
            <a:off x="108716" y="3143641"/>
            <a:ext cx="1413785" cy="369332"/>
          </a:xfrm>
          <a:prstGeom prst="rect">
            <a:avLst/>
          </a:prstGeom>
          <a:noFill/>
        </p:spPr>
        <p:txBody>
          <a:bodyPr wrap="none" rtlCol="0">
            <a:spAutoFit/>
          </a:bodyPr>
          <a:lstStyle/>
          <a:p>
            <a:r>
              <a:rPr lang="en-US" dirty="0"/>
              <a:t>Data index: 0</a:t>
            </a:r>
          </a:p>
        </p:txBody>
      </p:sp>
      <p:sp>
        <p:nvSpPr>
          <p:cNvPr id="19" name="TextBox 18">
            <a:extLst>
              <a:ext uri="{FF2B5EF4-FFF2-40B4-BE49-F238E27FC236}">
                <a16:creationId xmlns:a16="http://schemas.microsoft.com/office/drawing/2014/main" id="{2810920D-452C-6A15-004F-74325B036607}"/>
              </a:ext>
            </a:extLst>
          </p:cNvPr>
          <p:cNvSpPr txBox="1"/>
          <p:nvPr/>
        </p:nvSpPr>
        <p:spPr>
          <a:xfrm>
            <a:off x="5259725" y="1854203"/>
            <a:ext cx="1081578" cy="276999"/>
          </a:xfrm>
          <a:prstGeom prst="rect">
            <a:avLst/>
          </a:prstGeom>
          <a:noFill/>
        </p:spPr>
        <p:txBody>
          <a:bodyPr wrap="none" rtlCol="0">
            <a:spAutoFit/>
          </a:bodyPr>
          <a:lstStyle/>
          <a:p>
            <a:r>
              <a:rPr lang="en-US" sz="1200" dirty="0"/>
              <a:t>Data index: 13</a:t>
            </a:r>
          </a:p>
        </p:txBody>
      </p:sp>
      <p:sp>
        <p:nvSpPr>
          <p:cNvPr id="18" name="TextBox 17">
            <a:extLst>
              <a:ext uri="{FF2B5EF4-FFF2-40B4-BE49-F238E27FC236}">
                <a16:creationId xmlns:a16="http://schemas.microsoft.com/office/drawing/2014/main" id="{E02485FE-7263-757A-E820-4325E6067E46}"/>
              </a:ext>
            </a:extLst>
          </p:cNvPr>
          <p:cNvSpPr txBox="1"/>
          <p:nvPr/>
        </p:nvSpPr>
        <p:spPr>
          <a:xfrm>
            <a:off x="108716" y="4897698"/>
            <a:ext cx="1530804" cy="369332"/>
          </a:xfrm>
          <a:prstGeom prst="rect">
            <a:avLst/>
          </a:prstGeom>
          <a:noFill/>
        </p:spPr>
        <p:txBody>
          <a:bodyPr wrap="none" rtlCol="0">
            <a:spAutoFit/>
          </a:bodyPr>
          <a:lstStyle/>
          <a:p>
            <a:r>
              <a:rPr lang="en-US" dirty="0"/>
              <a:t>Data index: 26</a:t>
            </a:r>
          </a:p>
        </p:txBody>
      </p:sp>
      <p:sp>
        <p:nvSpPr>
          <p:cNvPr id="22" name="Rectangle 2">
            <a:extLst>
              <a:ext uri="{FF2B5EF4-FFF2-40B4-BE49-F238E27FC236}">
                <a16:creationId xmlns:a16="http://schemas.microsoft.com/office/drawing/2014/main" id="{866F5121-A730-A35E-60BF-526AF8F87B81}"/>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t>Analogy:</a:t>
            </a:r>
            <a:endParaRPr lang="en-AU" altLang="en-US" sz="3600" u="sng" dirty="0"/>
          </a:p>
        </p:txBody>
      </p:sp>
      <p:sp>
        <p:nvSpPr>
          <p:cNvPr id="23" name="TextBox 22">
            <a:extLst>
              <a:ext uri="{FF2B5EF4-FFF2-40B4-BE49-F238E27FC236}">
                <a16:creationId xmlns:a16="http://schemas.microsoft.com/office/drawing/2014/main" id="{A782AFCF-EC11-02C0-09D8-F160E4C5DC74}"/>
              </a:ext>
            </a:extLst>
          </p:cNvPr>
          <p:cNvSpPr txBox="1"/>
          <p:nvPr/>
        </p:nvSpPr>
        <p:spPr>
          <a:xfrm>
            <a:off x="430110" y="2741260"/>
            <a:ext cx="1316642" cy="369332"/>
          </a:xfrm>
          <a:prstGeom prst="rect">
            <a:avLst/>
          </a:prstGeom>
          <a:solidFill>
            <a:schemeClr val="bg1"/>
          </a:solidFill>
        </p:spPr>
        <p:txBody>
          <a:bodyPr wrap="none" rtlCol="0">
            <a:spAutoFit/>
          </a:bodyPr>
          <a:lstStyle/>
          <a:p>
            <a:r>
              <a:rPr lang="en-US" dirty="0">
                <a:solidFill>
                  <a:srgbClr val="FF0000"/>
                </a:solidFill>
              </a:rPr>
              <a:t>Fragmented</a:t>
            </a:r>
          </a:p>
        </p:txBody>
      </p:sp>
      <p:sp>
        <p:nvSpPr>
          <p:cNvPr id="24" name="TextBox 23">
            <a:extLst>
              <a:ext uri="{FF2B5EF4-FFF2-40B4-BE49-F238E27FC236}">
                <a16:creationId xmlns:a16="http://schemas.microsoft.com/office/drawing/2014/main" id="{F83DDC4D-9804-A755-263D-DB23E15D891C}"/>
              </a:ext>
            </a:extLst>
          </p:cNvPr>
          <p:cNvSpPr txBox="1"/>
          <p:nvPr/>
        </p:nvSpPr>
        <p:spPr>
          <a:xfrm>
            <a:off x="430109" y="1208845"/>
            <a:ext cx="1316642" cy="369332"/>
          </a:xfrm>
          <a:prstGeom prst="rect">
            <a:avLst/>
          </a:prstGeom>
          <a:solidFill>
            <a:schemeClr val="bg1"/>
          </a:solidFill>
        </p:spPr>
        <p:txBody>
          <a:bodyPr wrap="none" rtlCol="0">
            <a:spAutoFit/>
          </a:bodyPr>
          <a:lstStyle/>
          <a:p>
            <a:r>
              <a:rPr lang="en-US" dirty="0">
                <a:solidFill>
                  <a:srgbClr val="FF0000"/>
                </a:solidFill>
              </a:rPr>
              <a:t>Fragmented</a:t>
            </a:r>
          </a:p>
        </p:txBody>
      </p:sp>
      <p:sp>
        <p:nvSpPr>
          <p:cNvPr id="25" name="TextBox 24">
            <a:extLst>
              <a:ext uri="{FF2B5EF4-FFF2-40B4-BE49-F238E27FC236}">
                <a16:creationId xmlns:a16="http://schemas.microsoft.com/office/drawing/2014/main" id="{5B4EEACF-5634-57F1-B084-28F2CDCF0514}"/>
              </a:ext>
            </a:extLst>
          </p:cNvPr>
          <p:cNvSpPr txBox="1"/>
          <p:nvPr/>
        </p:nvSpPr>
        <p:spPr>
          <a:xfrm>
            <a:off x="135930" y="4309578"/>
            <a:ext cx="1907189" cy="369332"/>
          </a:xfrm>
          <a:prstGeom prst="rect">
            <a:avLst/>
          </a:prstGeom>
          <a:solidFill>
            <a:schemeClr val="bg1"/>
          </a:solidFill>
        </p:spPr>
        <p:txBody>
          <a:bodyPr wrap="none" rtlCol="0">
            <a:spAutoFit/>
          </a:bodyPr>
          <a:lstStyle/>
          <a:p>
            <a:r>
              <a:rPr lang="en-US" dirty="0">
                <a:solidFill>
                  <a:srgbClr val="FF0000"/>
                </a:solidFill>
              </a:rPr>
              <a:t>Fragmented &amp; last</a:t>
            </a:r>
          </a:p>
        </p:txBody>
      </p:sp>
      <p:sp>
        <p:nvSpPr>
          <p:cNvPr id="29" name="TextBox 28">
            <a:extLst>
              <a:ext uri="{FF2B5EF4-FFF2-40B4-BE49-F238E27FC236}">
                <a16:creationId xmlns:a16="http://schemas.microsoft.com/office/drawing/2014/main" id="{89BBE369-FA70-71BD-1851-0BAF956C845A}"/>
              </a:ext>
            </a:extLst>
          </p:cNvPr>
          <p:cNvSpPr txBox="1"/>
          <p:nvPr/>
        </p:nvSpPr>
        <p:spPr>
          <a:xfrm>
            <a:off x="5295194" y="1003233"/>
            <a:ext cx="1003031" cy="276999"/>
          </a:xfrm>
          <a:prstGeom prst="rect">
            <a:avLst/>
          </a:prstGeom>
          <a:noFill/>
        </p:spPr>
        <p:txBody>
          <a:bodyPr wrap="none" rtlCol="0">
            <a:spAutoFit/>
          </a:bodyPr>
          <a:lstStyle/>
          <a:p>
            <a:r>
              <a:rPr lang="en-US" sz="1200" dirty="0"/>
              <a:t>Data index: 0</a:t>
            </a:r>
          </a:p>
        </p:txBody>
      </p:sp>
      <p:sp>
        <p:nvSpPr>
          <p:cNvPr id="34" name="Rectangle 33">
            <a:extLst>
              <a:ext uri="{FF2B5EF4-FFF2-40B4-BE49-F238E27FC236}">
                <a16:creationId xmlns:a16="http://schemas.microsoft.com/office/drawing/2014/main" id="{85D82414-A300-F2E1-7198-30F8716D9583}"/>
              </a:ext>
            </a:extLst>
          </p:cNvPr>
          <p:cNvSpPr/>
          <p:nvPr/>
        </p:nvSpPr>
        <p:spPr>
          <a:xfrm>
            <a:off x="6320747" y="1063902"/>
            <a:ext cx="1961240" cy="4898142"/>
          </a:xfrm>
          <a:prstGeom prst="rect">
            <a:avLst/>
          </a:prstGeom>
          <a:solidFill>
            <a:schemeClr val="accent1">
              <a:alpha val="23000"/>
            </a:schemeClr>
          </a:solidFill>
          <a:ln w="412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TextBox 34">
            <a:extLst>
              <a:ext uri="{FF2B5EF4-FFF2-40B4-BE49-F238E27FC236}">
                <a16:creationId xmlns:a16="http://schemas.microsoft.com/office/drawing/2014/main" id="{D1F68406-3BDF-284E-8018-DAA4BD5363AE}"/>
              </a:ext>
            </a:extLst>
          </p:cNvPr>
          <p:cNvSpPr txBox="1"/>
          <p:nvPr/>
        </p:nvSpPr>
        <p:spPr>
          <a:xfrm>
            <a:off x="6147365" y="6046877"/>
            <a:ext cx="2308004" cy="646331"/>
          </a:xfrm>
          <a:prstGeom prst="rect">
            <a:avLst/>
          </a:prstGeom>
          <a:noFill/>
        </p:spPr>
        <p:txBody>
          <a:bodyPr wrap="none" rtlCol="0">
            <a:spAutoFit/>
          </a:bodyPr>
          <a:lstStyle/>
          <a:p>
            <a:pPr algn="ctr"/>
            <a:r>
              <a:rPr lang="en-US" dirty="0"/>
              <a:t>Virtually infinite buffer</a:t>
            </a:r>
          </a:p>
          <a:p>
            <a:pPr algn="ctr"/>
            <a:r>
              <a:rPr lang="en-US" dirty="0"/>
              <a:t>for reassembly</a:t>
            </a:r>
          </a:p>
        </p:txBody>
      </p:sp>
      <p:sp>
        <p:nvSpPr>
          <p:cNvPr id="36" name="TextBox 35">
            <a:extLst>
              <a:ext uri="{FF2B5EF4-FFF2-40B4-BE49-F238E27FC236}">
                <a16:creationId xmlns:a16="http://schemas.microsoft.com/office/drawing/2014/main" id="{759A60F5-3F3B-07B2-8B0F-3654523FE216}"/>
              </a:ext>
            </a:extLst>
          </p:cNvPr>
          <p:cNvSpPr txBox="1"/>
          <p:nvPr/>
        </p:nvSpPr>
        <p:spPr>
          <a:xfrm>
            <a:off x="6015408" y="1208845"/>
            <a:ext cx="263214" cy="276999"/>
          </a:xfrm>
          <a:prstGeom prst="rect">
            <a:avLst/>
          </a:prstGeom>
          <a:noFill/>
        </p:spPr>
        <p:txBody>
          <a:bodyPr wrap="none" rtlCol="0">
            <a:spAutoFit/>
          </a:bodyPr>
          <a:lstStyle/>
          <a:p>
            <a:r>
              <a:rPr lang="en-US" sz="1200" dirty="0"/>
              <a:t>1</a:t>
            </a:r>
          </a:p>
        </p:txBody>
      </p:sp>
      <p:sp>
        <p:nvSpPr>
          <p:cNvPr id="39" name="TextBox 38">
            <a:extLst>
              <a:ext uri="{FF2B5EF4-FFF2-40B4-BE49-F238E27FC236}">
                <a16:creationId xmlns:a16="http://schemas.microsoft.com/office/drawing/2014/main" id="{E89E7863-9FA2-AA1C-5C7A-AAA415DB2465}"/>
              </a:ext>
            </a:extLst>
          </p:cNvPr>
          <p:cNvSpPr txBox="1"/>
          <p:nvPr/>
        </p:nvSpPr>
        <p:spPr>
          <a:xfrm>
            <a:off x="6020953" y="1416109"/>
            <a:ext cx="263214" cy="276999"/>
          </a:xfrm>
          <a:prstGeom prst="rect">
            <a:avLst/>
          </a:prstGeom>
          <a:noFill/>
        </p:spPr>
        <p:txBody>
          <a:bodyPr wrap="none" rtlCol="0">
            <a:spAutoFit/>
          </a:bodyPr>
          <a:lstStyle/>
          <a:p>
            <a:r>
              <a:rPr lang="en-US" sz="1200" dirty="0"/>
              <a:t>2</a:t>
            </a:r>
          </a:p>
        </p:txBody>
      </p:sp>
      <p:sp>
        <p:nvSpPr>
          <p:cNvPr id="41" name="TextBox 40">
            <a:extLst>
              <a:ext uri="{FF2B5EF4-FFF2-40B4-BE49-F238E27FC236}">
                <a16:creationId xmlns:a16="http://schemas.microsoft.com/office/drawing/2014/main" id="{319BEF00-2C6B-2CEF-2BB9-C7BF9F90FA64}"/>
              </a:ext>
            </a:extLst>
          </p:cNvPr>
          <p:cNvSpPr txBox="1"/>
          <p:nvPr/>
        </p:nvSpPr>
        <p:spPr>
          <a:xfrm rot="5400000">
            <a:off x="6073885" y="1577639"/>
            <a:ext cx="290464" cy="276999"/>
          </a:xfrm>
          <a:prstGeom prst="rect">
            <a:avLst/>
          </a:prstGeom>
          <a:noFill/>
        </p:spPr>
        <p:txBody>
          <a:bodyPr wrap="none" rtlCol="0">
            <a:spAutoFit/>
          </a:bodyPr>
          <a:lstStyle/>
          <a:p>
            <a:r>
              <a:rPr lang="en-US" sz="1200" dirty="0"/>
              <a:t>…</a:t>
            </a:r>
          </a:p>
        </p:txBody>
      </p:sp>
      <p:cxnSp>
        <p:nvCxnSpPr>
          <p:cNvPr id="5" name="Straight Arrow Connector 4">
            <a:extLst>
              <a:ext uri="{FF2B5EF4-FFF2-40B4-BE49-F238E27FC236}">
                <a16:creationId xmlns:a16="http://schemas.microsoft.com/office/drawing/2014/main" id="{53F27192-8B02-99B1-A36F-5F221B8F2B11}"/>
              </a:ext>
            </a:extLst>
          </p:cNvPr>
          <p:cNvCxnSpPr>
            <a:cxnSpLocks/>
          </p:cNvCxnSpPr>
          <p:nvPr/>
        </p:nvCxnSpPr>
        <p:spPr>
          <a:xfrm flipV="1">
            <a:off x="1389254" y="3110592"/>
            <a:ext cx="4757761" cy="2272767"/>
          </a:xfrm>
          <a:prstGeom prst="straightConnector1">
            <a:avLst/>
          </a:prstGeom>
          <a:ln w="31750">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7B56BBF-7098-EBE7-6A69-273EA8D4443E}"/>
              </a:ext>
            </a:extLst>
          </p:cNvPr>
          <p:cNvSpPr/>
          <p:nvPr/>
        </p:nvSpPr>
        <p:spPr>
          <a:xfrm>
            <a:off x="6368255" y="1103091"/>
            <a:ext cx="1866224" cy="751112"/>
          </a:xfrm>
          <a:prstGeom prst="rect">
            <a:avLst/>
          </a:prstGeom>
          <a:solidFill>
            <a:srgbClr val="FF7E79"/>
          </a:solidFill>
          <a:ln w="412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extBox 13">
            <a:extLst>
              <a:ext uri="{FF2B5EF4-FFF2-40B4-BE49-F238E27FC236}">
                <a16:creationId xmlns:a16="http://schemas.microsoft.com/office/drawing/2014/main" id="{3E8003DA-11AA-921F-FDD4-EFE2E8CC7D9A}"/>
              </a:ext>
            </a:extLst>
          </p:cNvPr>
          <p:cNvSpPr txBox="1"/>
          <p:nvPr/>
        </p:nvSpPr>
        <p:spPr>
          <a:xfrm>
            <a:off x="5259725" y="2602760"/>
            <a:ext cx="1081578" cy="276999"/>
          </a:xfrm>
          <a:prstGeom prst="rect">
            <a:avLst/>
          </a:prstGeom>
          <a:noFill/>
        </p:spPr>
        <p:txBody>
          <a:bodyPr wrap="none" rtlCol="0">
            <a:spAutoFit/>
          </a:bodyPr>
          <a:lstStyle/>
          <a:p>
            <a:r>
              <a:rPr lang="en-US" sz="1200" dirty="0"/>
              <a:t>Data index: 26</a:t>
            </a:r>
          </a:p>
        </p:txBody>
      </p:sp>
      <p:sp>
        <p:nvSpPr>
          <p:cNvPr id="16" name="TextBox 15">
            <a:extLst>
              <a:ext uri="{FF2B5EF4-FFF2-40B4-BE49-F238E27FC236}">
                <a16:creationId xmlns:a16="http://schemas.microsoft.com/office/drawing/2014/main" id="{186A2976-0135-D7FB-F726-B4DA8090CBA1}"/>
              </a:ext>
            </a:extLst>
          </p:cNvPr>
          <p:cNvSpPr txBox="1"/>
          <p:nvPr/>
        </p:nvSpPr>
        <p:spPr>
          <a:xfrm>
            <a:off x="118106" y="1600730"/>
            <a:ext cx="1530804" cy="369332"/>
          </a:xfrm>
          <a:prstGeom prst="rect">
            <a:avLst/>
          </a:prstGeom>
          <a:noFill/>
        </p:spPr>
        <p:txBody>
          <a:bodyPr wrap="none" rtlCol="0">
            <a:spAutoFit/>
          </a:bodyPr>
          <a:lstStyle/>
          <a:p>
            <a:r>
              <a:rPr lang="en-US" dirty="0"/>
              <a:t>Data index: 13</a:t>
            </a:r>
          </a:p>
        </p:txBody>
      </p:sp>
      <p:sp>
        <p:nvSpPr>
          <p:cNvPr id="20" name="Rectangle 19">
            <a:extLst>
              <a:ext uri="{FF2B5EF4-FFF2-40B4-BE49-F238E27FC236}">
                <a16:creationId xmlns:a16="http://schemas.microsoft.com/office/drawing/2014/main" id="{A58B10FD-072D-D759-F669-52ADC1D7A9E2}"/>
              </a:ext>
            </a:extLst>
          </p:cNvPr>
          <p:cNvSpPr/>
          <p:nvPr/>
        </p:nvSpPr>
        <p:spPr>
          <a:xfrm>
            <a:off x="6368503" y="2622233"/>
            <a:ext cx="1866224" cy="264267"/>
          </a:xfrm>
          <a:prstGeom prst="rect">
            <a:avLst/>
          </a:prstGeom>
          <a:solidFill>
            <a:srgbClr val="FF7E79"/>
          </a:solidFill>
          <a:ln w="412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Rectangle 20">
            <a:extLst>
              <a:ext uri="{FF2B5EF4-FFF2-40B4-BE49-F238E27FC236}">
                <a16:creationId xmlns:a16="http://schemas.microsoft.com/office/drawing/2014/main" id="{11DC6071-FA69-75A1-CC5A-C483140820C5}"/>
              </a:ext>
            </a:extLst>
          </p:cNvPr>
          <p:cNvSpPr/>
          <p:nvPr/>
        </p:nvSpPr>
        <p:spPr>
          <a:xfrm>
            <a:off x="6367647" y="1864590"/>
            <a:ext cx="1866224" cy="751112"/>
          </a:xfrm>
          <a:prstGeom prst="rect">
            <a:avLst/>
          </a:prstGeom>
          <a:solidFill>
            <a:srgbClr val="FF7E79"/>
          </a:solidFill>
          <a:ln w="412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7670037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F1346-B5E2-2DB6-E3D1-A71FFEE97BF3}"/>
            </a:ext>
          </a:extLst>
        </p:cNvPr>
        <p:cNvGrpSpPr/>
        <p:nvPr/>
      </p:nvGrpSpPr>
      <p:grpSpPr>
        <a:xfrm>
          <a:off x="0" y="0"/>
          <a:ext cx="0" cy="0"/>
          <a:chOff x="0" y="0"/>
          <a:chExt cx="0" cy="0"/>
        </a:xfrm>
      </p:grpSpPr>
      <p:sp>
        <p:nvSpPr>
          <p:cNvPr id="19" name="TextBox 18">
            <a:extLst>
              <a:ext uri="{FF2B5EF4-FFF2-40B4-BE49-F238E27FC236}">
                <a16:creationId xmlns:a16="http://schemas.microsoft.com/office/drawing/2014/main" id="{2DDD858A-3A85-B661-B223-D007AB4A76EE}"/>
              </a:ext>
            </a:extLst>
          </p:cNvPr>
          <p:cNvSpPr txBox="1"/>
          <p:nvPr/>
        </p:nvSpPr>
        <p:spPr>
          <a:xfrm>
            <a:off x="5259725" y="1854203"/>
            <a:ext cx="1081578" cy="276999"/>
          </a:xfrm>
          <a:prstGeom prst="rect">
            <a:avLst/>
          </a:prstGeom>
          <a:noFill/>
        </p:spPr>
        <p:txBody>
          <a:bodyPr wrap="none" rtlCol="0">
            <a:spAutoFit/>
          </a:bodyPr>
          <a:lstStyle/>
          <a:p>
            <a:r>
              <a:rPr lang="en-US" sz="1200" dirty="0"/>
              <a:t>Data index: 13</a:t>
            </a:r>
          </a:p>
        </p:txBody>
      </p:sp>
      <p:sp>
        <p:nvSpPr>
          <p:cNvPr id="22" name="Rectangle 2">
            <a:extLst>
              <a:ext uri="{FF2B5EF4-FFF2-40B4-BE49-F238E27FC236}">
                <a16:creationId xmlns:a16="http://schemas.microsoft.com/office/drawing/2014/main" id="{74314BDD-92BA-C2AB-7419-96B02907C1B8}"/>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t>Analogy:</a:t>
            </a:r>
            <a:endParaRPr lang="en-AU" altLang="en-US" sz="3600" u="sng" dirty="0"/>
          </a:p>
        </p:txBody>
      </p:sp>
      <p:sp>
        <p:nvSpPr>
          <p:cNvPr id="29" name="TextBox 28">
            <a:extLst>
              <a:ext uri="{FF2B5EF4-FFF2-40B4-BE49-F238E27FC236}">
                <a16:creationId xmlns:a16="http://schemas.microsoft.com/office/drawing/2014/main" id="{0A9304E8-E967-3948-88BE-D9894FEB86DB}"/>
              </a:ext>
            </a:extLst>
          </p:cNvPr>
          <p:cNvSpPr txBox="1"/>
          <p:nvPr/>
        </p:nvSpPr>
        <p:spPr>
          <a:xfrm>
            <a:off x="5295194" y="1003233"/>
            <a:ext cx="1003031" cy="276999"/>
          </a:xfrm>
          <a:prstGeom prst="rect">
            <a:avLst/>
          </a:prstGeom>
          <a:noFill/>
        </p:spPr>
        <p:txBody>
          <a:bodyPr wrap="none" rtlCol="0">
            <a:spAutoFit/>
          </a:bodyPr>
          <a:lstStyle/>
          <a:p>
            <a:r>
              <a:rPr lang="en-US" sz="1200" dirty="0"/>
              <a:t>Data index: 0</a:t>
            </a:r>
          </a:p>
        </p:txBody>
      </p:sp>
      <p:sp>
        <p:nvSpPr>
          <p:cNvPr id="34" name="Rectangle 33">
            <a:extLst>
              <a:ext uri="{FF2B5EF4-FFF2-40B4-BE49-F238E27FC236}">
                <a16:creationId xmlns:a16="http://schemas.microsoft.com/office/drawing/2014/main" id="{C82C88F8-7CDB-087E-726E-AC5CF1CFC026}"/>
              </a:ext>
            </a:extLst>
          </p:cNvPr>
          <p:cNvSpPr/>
          <p:nvPr/>
        </p:nvSpPr>
        <p:spPr>
          <a:xfrm>
            <a:off x="6320747" y="1063902"/>
            <a:ext cx="1961240" cy="4898142"/>
          </a:xfrm>
          <a:prstGeom prst="rect">
            <a:avLst/>
          </a:prstGeom>
          <a:solidFill>
            <a:schemeClr val="accent1">
              <a:alpha val="23000"/>
            </a:schemeClr>
          </a:solidFill>
          <a:ln w="412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TextBox 34">
            <a:extLst>
              <a:ext uri="{FF2B5EF4-FFF2-40B4-BE49-F238E27FC236}">
                <a16:creationId xmlns:a16="http://schemas.microsoft.com/office/drawing/2014/main" id="{B5494F10-5DAB-A6A8-69CF-4A595E37B736}"/>
              </a:ext>
            </a:extLst>
          </p:cNvPr>
          <p:cNvSpPr txBox="1"/>
          <p:nvPr/>
        </p:nvSpPr>
        <p:spPr>
          <a:xfrm>
            <a:off x="6147365" y="6046877"/>
            <a:ext cx="2308004" cy="646331"/>
          </a:xfrm>
          <a:prstGeom prst="rect">
            <a:avLst/>
          </a:prstGeom>
          <a:noFill/>
        </p:spPr>
        <p:txBody>
          <a:bodyPr wrap="none" rtlCol="0">
            <a:spAutoFit/>
          </a:bodyPr>
          <a:lstStyle/>
          <a:p>
            <a:pPr algn="ctr"/>
            <a:r>
              <a:rPr lang="en-US" dirty="0"/>
              <a:t>Virtually infinite buffer</a:t>
            </a:r>
          </a:p>
          <a:p>
            <a:pPr algn="ctr"/>
            <a:r>
              <a:rPr lang="en-US" dirty="0"/>
              <a:t>for reassembly</a:t>
            </a:r>
          </a:p>
        </p:txBody>
      </p:sp>
      <p:sp>
        <p:nvSpPr>
          <p:cNvPr id="36" name="TextBox 35">
            <a:extLst>
              <a:ext uri="{FF2B5EF4-FFF2-40B4-BE49-F238E27FC236}">
                <a16:creationId xmlns:a16="http://schemas.microsoft.com/office/drawing/2014/main" id="{4B8E58A4-2526-2CEF-9951-78578A7F1155}"/>
              </a:ext>
            </a:extLst>
          </p:cNvPr>
          <p:cNvSpPr txBox="1"/>
          <p:nvPr/>
        </p:nvSpPr>
        <p:spPr>
          <a:xfrm>
            <a:off x="6015408" y="1208845"/>
            <a:ext cx="263214" cy="276999"/>
          </a:xfrm>
          <a:prstGeom prst="rect">
            <a:avLst/>
          </a:prstGeom>
          <a:noFill/>
        </p:spPr>
        <p:txBody>
          <a:bodyPr wrap="none" rtlCol="0">
            <a:spAutoFit/>
          </a:bodyPr>
          <a:lstStyle/>
          <a:p>
            <a:r>
              <a:rPr lang="en-US" sz="1200" dirty="0"/>
              <a:t>1</a:t>
            </a:r>
          </a:p>
        </p:txBody>
      </p:sp>
      <p:sp>
        <p:nvSpPr>
          <p:cNvPr id="39" name="TextBox 38">
            <a:extLst>
              <a:ext uri="{FF2B5EF4-FFF2-40B4-BE49-F238E27FC236}">
                <a16:creationId xmlns:a16="http://schemas.microsoft.com/office/drawing/2014/main" id="{2E88D87B-7EE3-C119-43BF-5489378284F6}"/>
              </a:ext>
            </a:extLst>
          </p:cNvPr>
          <p:cNvSpPr txBox="1"/>
          <p:nvPr/>
        </p:nvSpPr>
        <p:spPr>
          <a:xfrm>
            <a:off x="6020953" y="1416109"/>
            <a:ext cx="263214" cy="276999"/>
          </a:xfrm>
          <a:prstGeom prst="rect">
            <a:avLst/>
          </a:prstGeom>
          <a:noFill/>
        </p:spPr>
        <p:txBody>
          <a:bodyPr wrap="none" rtlCol="0">
            <a:spAutoFit/>
          </a:bodyPr>
          <a:lstStyle/>
          <a:p>
            <a:r>
              <a:rPr lang="en-US" sz="1200" dirty="0"/>
              <a:t>2</a:t>
            </a:r>
          </a:p>
        </p:txBody>
      </p:sp>
      <p:sp>
        <p:nvSpPr>
          <p:cNvPr id="41" name="TextBox 40">
            <a:extLst>
              <a:ext uri="{FF2B5EF4-FFF2-40B4-BE49-F238E27FC236}">
                <a16:creationId xmlns:a16="http://schemas.microsoft.com/office/drawing/2014/main" id="{CA79B60D-BBD0-BA5D-7F8C-80FD9043D950}"/>
              </a:ext>
            </a:extLst>
          </p:cNvPr>
          <p:cNvSpPr txBox="1"/>
          <p:nvPr/>
        </p:nvSpPr>
        <p:spPr>
          <a:xfrm rot="5400000">
            <a:off x="6073885" y="1577639"/>
            <a:ext cx="290464" cy="276999"/>
          </a:xfrm>
          <a:prstGeom prst="rect">
            <a:avLst/>
          </a:prstGeom>
          <a:noFill/>
        </p:spPr>
        <p:txBody>
          <a:bodyPr wrap="none" rtlCol="0">
            <a:spAutoFit/>
          </a:bodyPr>
          <a:lstStyle/>
          <a:p>
            <a:r>
              <a:rPr lang="en-US" sz="1200" dirty="0"/>
              <a:t>…</a:t>
            </a:r>
          </a:p>
        </p:txBody>
      </p:sp>
      <p:sp>
        <p:nvSpPr>
          <p:cNvPr id="7" name="Rectangle 6">
            <a:extLst>
              <a:ext uri="{FF2B5EF4-FFF2-40B4-BE49-F238E27FC236}">
                <a16:creationId xmlns:a16="http://schemas.microsoft.com/office/drawing/2014/main" id="{29A93502-2B41-1534-834C-B85F105CDD11}"/>
              </a:ext>
            </a:extLst>
          </p:cNvPr>
          <p:cNvSpPr/>
          <p:nvPr/>
        </p:nvSpPr>
        <p:spPr>
          <a:xfrm>
            <a:off x="6368255" y="1103091"/>
            <a:ext cx="1866224" cy="751112"/>
          </a:xfrm>
          <a:prstGeom prst="rect">
            <a:avLst/>
          </a:prstGeom>
          <a:solidFill>
            <a:srgbClr val="FF7E79"/>
          </a:solidFill>
          <a:ln w="412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extBox 13">
            <a:extLst>
              <a:ext uri="{FF2B5EF4-FFF2-40B4-BE49-F238E27FC236}">
                <a16:creationId xmlns:a16="http://schemas.microsoft.com/office/drawing/2014/main" id="{322E539B-2BEE-9741-CC63-30517548933B}"/>
              </a:ext>
            </a:extLst>
          </p:cNvPr>
          <p:cNvSpPr txBox="1"/>
          <p:nvPr/>
        </p:nvSpPr>
        <p:spPr>
          <a:xfrm>
            <a:off x="5259725" y="2602760"/>
            <a:ext cx="1081578" cy="276999"/>
          </a:xfrm>
          <a:prstGeom prst="rect">
            <a:avLst/>
          </a:prstGeom>
          <a:noFill/>
        </p:spPr>
        <p:txBody>
          <a:bodyPr wrap="none" rtlCol="0">
            <a:spAutoFit/>
          </a:bodyPr>
          <a:lstStyle/>
          <a:p>
            <a:r>
              <a:rPr lang="en-US" sz="1200" dirty="0"/>
              <a:t>Data index: 26</a:t>
            </a:r>
          </a:p>
        </p:txBody>
      </p:sp>
      <p:sp>
        <p:nvSpPr>
          <p:cNvPr id="20" name="Rectangle 19">
            <a:extLst>
              <a:ext uri="{FF2B5EF4-FFF2-40B4-BE49-F238E27FC236}">
                <a16:creationId xmlns:a16="http://schemas.microsoft.com/office/drawing/2014/main" id="{0A4C8D19-A516-1113-5365-4439C4F1B9A5}"/>
              </a:ext>
            </a:extLst>
          </p:cNvPr>
          <p:cNvSpPr/>
          <p:nvPr/>
        </p:nvSpPr>
        <p:spPr>
          <a:xfrm>
            <a:off x="6368503" y="2622233"/>
            <a:ext cx="1866224" cy="264267"/>
          </a:xfrm>
          <a:prstGeom prst="rect">
            <a:avLst/>
          </a:prstGeom>
          <a:solidFill>
            <a:srgbClr val="FF7E79"/>
          </a:solidFill>
          <a:ln w="412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Rectangle 20">
            <a:extLst>
              <a:ext uri="{FF2B5EF4-FFF2-40B4-BE49-F238E27FC236}">
                <a16:creationId xmlns:a16="http://schemas.microsoft.com/office/drawing/2014/main" id="{28CB1EC1-A207-203E-2A45-511D1FE5EB49}"/>
              </a:ext>
            </a:extLst>
          </p:cNvPr>
          <p:cNvSpPr/>
          <p:nvPr/>
        </p:nvSpPr>
        <p:spPr>
          <a:xfrm>
            <a:off x="6367647" y="1864590"/>
            <a:ext cx="1866224" cy="751112"/>
          </a:xfrm>
          <a:prstGeom prst="rect">
            <a:avLst/>
          </a:prstGeom>
          <a:solidFill>
            <a:srgbClr val="FF7E79"/>
          </a:solidFill>
          <a:ln w="412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5" name="Straight Arrow Connector 4">
            <a:extLst>
              <a:ext uri="{FF2B5EF4-FFF2-40B4-BE49-F238E27FC236}">
                <a16:creationId xmlns:a16="http://schemas.microsoft.com/office/drawing/2014/main" id="{7A0FD4FF-6061-4569-4D3A-EFBB3AC31CB2}"/>
              </a:ext>
            </a:extLst>
          </p:cNvPr>
          <p:cNvCxnSpPr>
            <a:cxnSpLocks/>
          </p:cNvCxnSpPr>
          <p:nvPr/>
        </p:nvCxnSpPr>
        <p:spPr>
          <a:xfrm flipH="1">
            <a:off x="3472543" y="2131202"/>
            <a:ext cx="3135086" cy="841162"/>
          </a:xfrm>
          <a:prstGeom prst="straightConnector1">
            <a:avLst/>
          </a:prstGeom>
          <a:ln w="3175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6" name="Freeform 5">
            <a:extLst>
              <a:ext uri="{FF2B5EF4-FFF2-40B4-BE49-F238E27FC236}">
                <a16:creationId xmlns:a16="http://schemas.microsoft.com/office/drawing/2014/main" id="{39E54796-333C-0AA5-DE66-0A094FE60F06}"/>
              </a:ext>
            </a:extLst>
          </p:cNvPr>
          <p:cNvSpPr/>
          <p:nvPr/>
        </p:nvSpPr>
        <p:spPr>
          <a:xfrm>
            <a:off x="1426991" y="2369427"/>
            <a:ext cx="1959429" cy="2275114"/>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chemeClr val="accent1">
              <a:alpha val="23000"/>
            </a:schemeClr>
          </a:solidFill>
          <a:ln w="412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ounded Rectangle 8">
            <a:extLst>
              <a:ext uri="{FF2B5EF4-FFF2-40B4-BE49-F238E27FC236}">
                <a16:creationId xmlns:a16="http://schemas.microsoft.com/office/drawing/2014/main" id="{850444ED-1E38-9458-C048-3C887D33F75E}"/>
              </a:ext>
            </a:extLst>
          </p:cNvPr>
          <p:cNvSpPr/>
          <p:nvPr/>
        </p:nvSpPr>
        <p:spPr>
          <a:xfrm>
            <a:off x="1453300" y="2380313"/>
            <a:ext cx="1905000" cy="495300"/>
          </a:xfrm>
          <a:prstGeom prst="roundRect">
            <a:avLst>
              <a:gd name="adj" fmla="val 10257"/>
            </a:avLst>
          </a:prstGeom>
          <a:blipFill>
            <a:blip r:embed="rId2"/>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a:extLst>
              <a:ext uri="{FF2B5EF4-FFF2-40B4-BE49-F238E27FC236}">
                <a16:creationId xmlns:a16="http://schemas.microsoft.com/office/drawing/2014/main" id="{F92221D7-A305-7D45-9E37-92753FBB69CF}"/>
              </a:ext>
            </a:extLst>
          </p:cNvPr>
          <p:cNvSpPr/>
          <p:nvPr/>
        </p:nvSpPr>
        <p:spPr>
          <a:xfrm>
            <a:off x="1473733" y="2886500"/>
            <a:ext cx="1866224" cy="1717510"/>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rgbClr val="FF7E79"/>
          </a:solidFill>
          <a:ln w="412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TextBox 37">
            <a:extLst>
              <a:ext uri="{FF2B5EF4-FFF2-40B4-BE49-F238E27FC236}">
                <a16:creationId xmlns:a16="http://schemas.microsoft.com/office/drawing/2014/main" id="{7E733292-5273-4488-006F-7FFC042B36AF}"/>
              </a:ext>
            </a:extLst>
          </p:cNvPr>
          <p:cNvSpPr txBox="1"/>
          <p:nvPr/>
        </p:nvSpPr>
        <p:spPr>
          <a:xfrm>
            <a:off x="1473733" y="4767943"/>
            <a:ext cx="1932901" cy="369332"/>
          </a:xfrm>
          <a:prstGeom prst="rect">
            <a:avLst/>
          </a:prstGeom>
          <a:noFill/>
        </p:spPr>
        <p:txBody>
          <a:bodyPr wrap="none" rtlCol="0">
            <a:spAutoFit/>
          </a:bodyPr>
          <a:lstStyle/>
          <a:p>
            <a:r>
              <a:rPr lang="en-US" dirty="0"/>
              <a:t>Assembled packet </a:t>
            </a:r>
          </a:p>
        </p:txBody>
      </p:sp>
      <p:sp>
        <p:nvSpPr>
          <p:cNvPr id="40" name="TextBox 39">
            <a:extLst>
              <a:ext uri="{FF2B5EF4-FFF2-40B4-BE49-F238E27FC236}">
                <a16:creationId xmlns:a16="http://schemas.microsoft.com/office/drawing/2014/main" id="{C1F67002-F190-71DC-C87B-281C8EF667F4}"/>
              </a:ext>
            </a:extLst>
          </p:cNvPr>
          <p:cNvSpPr txBox="1"/>
          <p:nvPr/>
        </p:nvSpPr>
        <p:spPr>
          <a:xfrm>
            <a:off x="689752" y="5159673"/>
            <a:ext cx="4093300" cy="646331"/>
          </a:xfrm>
          <a:prstGeom prst="rect">
            <a:avLst/>
          </a:prstGeom>
          <a:noFill/>
        </p:spPr>
        <p:txBody>
          <a:bodyPr wrap="none" rtlCol="0">
            <a:spAutoFit/>
          </a:bodyPr>
          <a:lstStyle/>
          <a:p>
            <a:r>
              <a:rPr lang="en-US" dirty="0"/>
              <a:t>(The fragmentation and assembly process</a:t>
            </a:r>
          </a:p>
          <a:p>
            <a:r>
              <a:rPr lang="en-US" dirty="0"/>
              <a:t>Is transparent to the higher layers)</a:t>
            </a:r>
          </a:p>
        </p:txBody>
      </p:sp>
    </p:spTree>
    <p:extLst>
      <p:ext uri="{BB962C8B-B14F-4D97-AF65-F5344CB8AC3E}">
        <p14:creationId xmlns:p14="http://schemas.microsoft.com/office/powerpoint/2010/main" val="703253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E3D0C-FB42-88B6-DA46-598E6613A5B7}"/>
            </a:ext>
          </a:extLst>
        </p:cNvPr>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32EFE9B6-F959-5A30-2D6C-16AB959EDD7A}"/>
              </a:ext>
            </a:extLst>
          </p:cNvPr>
          <p:cNvCxnSpPr>
            <a:cxnSpLocks/>
            <a:endCxn id="2" idx="3"/>
          </p:cNvCxnSpPr>
          <p:nvPr/>
        </p:nvCxnSpPr>
        <p:spPr>
          <a:xfrm>
            <a:off x="2895600" y="3809455"/>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D35BB2E-827A-F552-70EE-B87F7FAA6807}"/>
              </a:ext>
            </a:extLst>
          </p:cNvPr>
          <p:cNvCxnSpPr>
            <a:cxnSpLocks/>
          </p:cNvCxnSpPr>
          <p:nvPr/>
        </p:nvCxnSpPr>
        <p:spPr>
          <a:xfrm>
            <a:off x="5178777" y="3809455"/>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71D07E-4D24-4815-EC1B-5C0679BAE6B2}"/>
              </a:ext>
            </a:extLst>
          </p:cNvPr>
          <p:cNvCxnSpPr>
            <a:cxnSpLocks/>
          </p:cNvCxnSpPr>
          <p:nvPr/>
        </p:nvCxnSpPr>
        <p:spPr>
          <a:xfrm>
            <a:off x="7371644" y="3951115"/>
            <a:ext cx="767645" cy="697089"/>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2DB4437-C833-1974-64DA-A2B1460CD4C3}"/>
              </a:ext>
            </a:extLst>
          </p:cNvPr>
          <p:cNvCxnSpPr>
            <a:cxnSpLocks/>
          </p:cNvCxnSpPr>
          <p:nvPr/>
        </p:nvCxnSpPr>
        <p:spPr>
          <a:xfrm flipV="1">
            <a:off x="1004711" y="3951115"/>
            <a:ext cx="1117600" cy="1095022"/>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1026" name="Picture 2" descr="Pc - Free computer icons">
            <a:extLst>
              <a:ext uri="{FF2B5EF4-FFF2-40B4-BE49-F238E27FC236}">
                <a16:creationId xmlns:a16="http://schemas.microsoft.com/office/drawing/2014/main" id="{98EEC648-3CD9-4AD6-5F6E-9710A5EFA8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2549" y="4299659"/>
            <a:ext cx="1185333" cy="11853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aptop - Free computer icons">
            <a:extLst>
              <a:ext uri="{FF2B5EF4-FFF2-40B4-BE49-F238E27FC236}">
                <a16:creationId xmlns:a16="http://schemas.microsoft.com/office/drawing/2014/main" id="{5ACA5C28-1FA0-F1AF-B3BF-E6FC73B691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534" y="4380091"/>
            <a:ext cx="1027289" cy="102728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etwork Router Icon #431529 - Free Icons Library">
            <a:extLst>
              <a:ext uri="{FF2B5EF4-FFF2-40B4-BE49-F238E27FC236}">
                <a16:creationId xmlns:a16="http://schemas.microsoft.com/office/drawing/2014/main" id="{80D15826-05DF-B4DF-2466-19AE5D0EF6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951363" y="3563378"/>
            <a:ext cx="1028903" cy="4921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8" descr="Network Router Icon #431529 - Free Icons Library">
            <a:extLst>
              <a:ext uri="{FF2B5EF4-FFF2-40B4-BE49-F238E27FC236}">
                <a16:creationId xmlns:a16="http://schemas.microsoft.com/office/drawing/2014/main" id="{767EF2BE-1C96-CB03-3E3F-3E44769158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192207" y="3563377"/>
            <a:ext cx="1028903" cy="4921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Network Router Icon #431529 - Free Icons Library">
            <a:extLst>
              <a:ext uri="{FF2B5EF4-FFF2-40B4-BE49-F238E27FC236}">
                <a16:creationId xmlns:a16="http://schemas.microsoft.com/office/drawing/2014/main" id="{6F377C2B-E4B5-0634-0D7A-07E227A543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433051" y="3563376"/>
            <a:ext cx="1028903" cy="49215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B63B680-1D41-F8AE-B043-17882BFA716C}"/>
              </a:ext>
            </a:extLst>
          </p:cNvPr>
          <p:cNvSpPr txBox="1"/>
          <p:nvPr/>
        </p:nvSpPr>
        <p:spPr>
          <a:xfrm>
            <a:off x="635553" y="3842438"/>
            <a:ext cx="1225015" cy="646331"/>
          </a:xfrm>
          <a:prstGeom prst="rect">
            <a:avLst/>
          </a:prstGeom>
          <a:noFill/>
        </p:spPr>
        <p:txBody>
          <a:bodyPr wrap="none" rtlCol="0">
            <a:spAutoFit/>
          </a:bodyPr>
          <a:lstStyle/>
          <a:p>
            <a:pPr algn="ctr"/>
            <a:r>
              <a:rPr lang="en-US" dirty="0"/>
              <a:t>MTU=1500</a:t>
            </a:r>
          </a:p>
          <a:p>
            <a:pPr algn="ctr"/>
            <a:r>
              <a:rPr lang="en-US" dirty="0"/>
              <a:t>(bytes)</a:t>
            </a:r>
          </a:p>
        </p:txBody>
      </p:sp>
      <p:sp>
        <p:nvSpPr>
          <p:cNvPr id="6" name="TextBox 5">
            <a:extLst>
              <a:ext uri="{FF2B5EF4-FFF2-40B4-BE49-F238E27FC236}">
                <a16:creationId xmlns:a16="http://schemas.microsoft.com/office/drawing/2014/main" id="{31C90CDF-D453-0D52-4EA1-7459CDA4ACDA}"/>
              </a:ext>
            </a:extLst>
          </p:cNvPr>
          <p:cNvSpPr txBox="1"/>
          <p:nvPr/>
        </p:nvSpPr>
        <p:spPr>
          <a:xfrm>
            <a:off x="2942372" y="3797502"/>
            <a:ext cx="1225014" cy="369332"/>
          </a:xfrm>
          <a:prstGeom prst="rect">
            <a:avLst/>
          </a:prstGeom>
          <a:noFill/>
        </p:spPr>
        <p:txBody>
          <a:bodyPr wrap="none" rtlCol="0">
            <a:spAutoFit/>
          </a:bodyPr>
          <a:lstStyle/>
          <a:p>
            <a:pPr algn="ctr"/>
            <a:r>
              <a:rPr lang="en-US" dirty="0"/>
              <a:t>MTU=1500</a:t>
            </a:r>
          </a:p>
        </p:txBody>
      </p:sp>
      <p:sp>
        <p:nvSpPr>
          <p:cNvPr id="8" name="TextBox 7">
            <a:extLst>
              <a:ext uri="{FF2B5EF4-FFF2-40B4-BE49-F238E27FC236}">
                <a16:creationId xmlns:a16="http://schemas.microsoft.com/office/drawing/2014/main" id="{9B17C9A1-A83D-8592-2631-38DE77A95EDE}"/>
              </a:ext>
            </a:extLst>
          </p:cNvPr>
          <p:cNvSpPr txBox="1"/>
          <p:nvPr/>
        </p:nvSpPr>
        <p:spPr>
          <a:xfrm>
            <a:off x="5266545" y="3797501"/>
            <a:ext cx="1107996" cy="369332"/>
          </a:xfrm>
          <a:prstGeom prst="rect">
            <a:avLst/>
          </a:prstGeom>
          <a:noFill/>
        </p:spPr>
        <p:txBody>
          <a:bodyPr wrap="none" rtlCol="0">
            <a:spAutoFit/>
          </a:bodyPr>
          <a:lstStyle/>
          <a:p>
            <a:pPr algn="ctr"/>
            <a:r>
              <a:rPr lang="en-US" dirty="0"/>
              <a:t>MTU=532</a:t>
            </a:r>
          </a:p>
        </p:txBody>
      </p:sp>
      <p:sp>
        <p:nvSpPr>
          <p:cNvPr id="11" name="TextBox 10">
            <a:extLst>
              <a:ext uri="{FF2B5EF4-FFF2-40B4-BE49-F238E27FC236}">
                <a16:creationId xmlns:a16="http://schemas.microsoft.com/office/drawing/2014/main" id="{ACBC2EFF-9F9F-F309-0237-B83F5E170621}"/>
              </a:ext>
            </a:extLst>
          </p:cNvPr>
          <p:cNvSpPr txBox="1"/>
          <p:nvPr/>
        </p:nvSpPr>
        <p:spPr>
          <a:xfrm>
            <a:off x="7644023" y="3968427"/>
            <a:ext cx="1225014" cy="369332"/>
          </a:xfrm>
          <a:prstGeom prst="rect">
            <a:avLst/>
          </a:prstGeom>
          <a:noFill/>
        </p:spPr>
        <p:txBody>
          <a:bodyPr wrap="none" rtlCol="0">
            <a:spAutoFit/>
          </a:bodyPr>
          <a:lstStyle/>
          <a:p>
            <a:pPr algn="ctr"/>
            <a:r>
              <a:rPr lang="en-US" dirty="0"/>
              <a:t>MTU=1500</a:t>
            </a:r>
          </a:p>
        </p:txBody>
      </p:sp>
      <p:grpSp>
        <p:nvGrpSpPr>
          <p:cNvPr id="20" name="Group 19">
            <a:extLst>
              <a:ext uri="{FF2B5EF4-FFF2-40B4-BE49-F238E27FC236}">
                <a16:creationId xmlns:a16="http://schemas.microsoft.com/office/drawing/2014/main" id="{4FE34D80-4BD4-0BFD-86DB-D41503E8EAA7}"/>
              </a:ext>
            </a:extLst>
          </p:cNvPr>
          <p:cNvGrpSpPr/>
          <p:nvPr/>
        </p:nvGrpSpPr>
        <p:grpSpPr>
          <a:xfrm>
            <a:off x="1145823" y="4131021"/>
            <a:ext cx="2446278" cy="1023793"/>
            <a:chOff x="1145823" y="4131021"/>
            <a:chExt cx="2446278" cy="1023793"/>
          </a:xfrm>
        </p:grpSpPr>
        <p:cxnSp>
          <p:nvCxnSpPr>
            <p:cNvPr id="19" name="Straight Arrow Connector 18">
              <a:extLst>
                <a:ext uri="{FF2B5EF4-FFF2-40B4-BE49-F238E27FC236}">
                  <a16:creationId xmlns:a16="http://schemas.microsoft.com/office/drawing/2014/main" id="{0964C43F-ED7A-CC1C-88CD-CE76195B7B23}"/>
                </a:ext>
              </a:extLst>
            </p:cNvPr>
            <p:cNvCxnSpPr/>
            <p:nvPr/>
          </p:nvCxnSpPr>
          <p:spPr>
            <a:xfrm flipV="1">
              <a:off x="1145823" y="4131021"/>
              <a:ext cx="1066799" cy="1023793"/>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372BB801-73C2-360E-6471-85C1D7F22599}"/>
                </a:ext>
              </a:extLst>
            </p:cNvPr>
            <p:cNvGrpSpPr/>
            <p:nvPr/>
          </p:nvGrpSpPr>
          <p:grpSpPr>
            <a:xfrm>
              <a:off x="1520765" y="4646458"/>
              <a:ext cx="2071336" cy="406400"/>
              <a:chOff x="110155" y="3022600"/>
              <a:chExt cx="2071336" cy="406400"/>
            </a:xfrm>
          </p:grpSpPr>
          <p:sp>
            <p:nvSpPr>
              <p:cNvPr id="12" name="Rectangle 11">
                <a:extLst>
                  <a:ext uri="{FF2B5EF4-FFF2-40B4-BE49-F238E27FC236}">
                    <a16:creationId xmlns:a16="http://schemas.microsoft.com/office/drawing/2014/main" id="{30DC03B0-A445-D861-64C1-655F50721962}"/>
                  </a:ext>
                </a:extLst>
              </p:cNvPr>
              <p:cNvSpPr/>
              <p:nvPr/>
            </p:nvSpPr>
            <p:spPr>
              <a:xfrm>
                <a:off x="118533" y="3022600"/>
                <a:ext cx="200377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7AB3EF1-8651-B3C4-16AE-863BED1373F0}"/>
                  </a:ext>
                </a:extLst>
              </p:cNvPr>
              <p:cNvSpPr txBox="1"/>
              <p:nvPr/>
            </p:nvSpPr>
            <p:spPr>
              <a:xfrm>
                <a:off x="110155" y="3042561"/>
                <a:ext cx="2071336" cy="369332"/>
              </a:xfrm>
              <a:prstGeom prst="rect">
                <a:avLst/>
              </a:prstGeom>
              <a:noFill/>
            </p:spPr>
            <p:txBody>
              <a:bodyPr wrap="none" rtlCol="0">
                <a:spAutoFit/>
              </a:bodyPr>
              <a:lstStyle/>
              <a:p>
                <a:pPr algn="ctr"/>
                <a:r>
                  <a:rPr lang="en-US" dirty="0"/>
                  <a:t>Datagram Len=1500</a:t>
                </a:r>
              </a:p>
            </p:txBody>
          </p:sp>
        </p:grpSp>
      </p:grpSp>
      <p:grpSp>
        <p:nvGrpSpPr>
          <p:cNvPr id="21" name="Group 20">
            <a:extLst>
              <a:ext uri="{FF2B5EF4-FFF2-40B4-BE49-F238E27FC236}">
                <a16:creationId xmlns:a16="http://schemas.microsoft.com/office/drawing/2014/main" id="{97348722-A302-34F5-3723-EA47B2A80585}"/>
              </a:ext>
            </a:extLst>
          </p:cNvPr>
          <p:cNvGrpSpPr/>
          <p:nvPr/>
        </p:nvGrpSpPr>
        <p:grpSpPr>
          <a:xfrm>
            <a:off x="2743904" y="3002639"/>
            <a:ext cx="2071336" cy="671824"/>
            <a:chOff x="1520765" y="4646458"/>
            <a:chExt cx="2071336" cy="671824"/>
          </a:xfrm>
        </p:grpSpPr>
        <p:cxnSp>
          <p:nvCxnSpPr>
            <p:cNvPr id="22" name="Straight Arrow Connector 21">
              <a:extLst>
                <a:ext uri="{FF2B5EF4-FFF2-40B4-BE49-F238E27FC236}">
                  <a16:creationId xmlns:a16="http://schemas.microsoft.com/office/drawing/2014/main" id="{99A2B4FB-02A0-518A-A588-61B96B06A166}"/>
                </a:ext>
              </a:extLst>
            </p:cNvPr>
            <p:cNvCxnSpPr>
              <a:cxnSpLocks/>
            </p:cNvCxnSpPr>
            <p:nvPr/>
          </p:nvCxnSpPr>
          <p:spPr>
            <a:xfrm>
              <a:off x="1765505" y="5318282"/>
              <a:ext cx="115812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E0CB1B43-49E8-A5DA-9F7F-0043EAB4243B}"/>
                </a:ext>
              </a:extLst>
            </p:cNvPr>
            <p:cNvGrpSpPr/>
            <p:nvPr/>
          </p:nvGrpSpPr>
          <p:grpSpPr>
            <a:xfrm>
              <a:off x="1520765" y="4646458"/>
              <a:ext cx="2071336" cy="406400"/>
              <a:chOff x="110155" y="3022600"/>
              <a:chExt cx="2071336" cy="406400"/>
            </a:xfrm>
          </p:grpSpPr>
          <p:sp>
            <p:nvSpPr>
              <p:cNvPr id="24" name="Rectangle 23">
                <a:extLst>
                  <a:ext uri="{FF2B5EF4-FFF2-40B4-BE49-F238E27FC236}">
                    <a16:creationId xmlns:a16="http://schemas.microsoft.com/office/drawing/2014/main" id="{8A08FD74-2C0C-ADE1-524A-4B3B148C0DEF}"/>
                  </a:ext>
                </a:extLst>
              </p:cNvPr>
              <p:cNvSpPr/>
              <p:nvPr/>
            </p:nvSpPr>
            <p:spPr>
              <a:xfrm>
                <a:off x="118533" y="3022600"/>
                <a:ext cx="200377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4DD8E37-FA0C-A373-8509-08B4433675AD}"/>
                  </a:ext>
                </a:extLst>
              </p:cNvPr>
              <p:cNvSpPr txBox="1"/>
              <p:nvPr/>
            </p:nvSpPr>
            <p:spPr>
              <a:xfrm>
                <a:off x="110155" y="3042561"/>
                <a:ext cx="2071336" cy="369332"/>
              </a:xfrm>
              <a:prstGeom prst="rect">
                <a:avLst/>
              </a:prstGeom>
              <a:noFill/>
            </p:spPr>
            <p:txBody>
              <a:bodyPr wrap="none" rtlCol="0">
                <a:spAutoFit/>
              </a:bodyPr>
              <a:lstStyle/>
              <a:p>
                <a:pPr algn="ctr"/>
                <a:r>
                  <a:rPr lang="en-US" dirty="0"/>
                  <a:t>Datagram Len=1500</a:t>
                </a:r>
              </a:p>
            </p:txBody>
          </p:sp>
        </p:grpSp>
      </p:grpSp>
      <p:sp>
        <p:nvSpPr>
          <p:cNvPr id="27" name="TextBox 26">
            <a:extLst>
              <a:ext uri="{FF2B5EF4-FFF2-40B4-BE49-F238E27FC236}">
                <a16:creationId xmlns:a16="http://schemas.microsoft.com/office/drawing/2014/main" id="{D8899307-CAB1-43B1-0BCA-5629D758361E}"/>
              </a:ext>
            </a:extLst>
          </p:cNvPr>
          <p:cNvSpPr txBox="1"/>
          <p:nvPr/>
        </p:nvSpPr>
        <p:spPr>
          <a:xfrm>
            <a:off x="5605271" y="3011106"/>
            <a:ext cx="421910" cy="707886"/>
          </a:xfrm>
          <a:prstGeom prst="rect">
            <a:avLst/>
          </a:prstGeom>
          <a:noFill/>
        </p:spPr>
        <p:txBody>
          <a:bodyPr wrap="none" rtlCol="0">
            <a:spAutoFit/>
          </a:bodyPr>
          <a:lstStyle/>
          <a:p>
            <a:r>
              <a:rPr lang="en-US" sz="4000" dirty="0">
                <a:solidFill>
                  <a:schemeClr val="accent2">
                    <a:lumMod val="75000"/>
                  </a:schemeClr>
                </a:solidFill>
              </a:rPr>
              <a:t>?</a:t>
            </a:r>
          </a:p>
        </p:txBody>
      </p:sp>
      <p:sp>
        <p:nvSpPr>
          <p:cNvPr id="28" name="TextBox 27">
            <a:extLst>
              <a:ext uri="{FF2B5EF4-FFF2-40B4-BE49-F238E27FC236}">
                <a16:creationId xmlns:a16="http://schemas.microsoft.com/office/drawing/2014/main" id="{165CFC24-CE95-C92F-2E87-5BDDFD6560E9}"/>
              </a:ext>
            </a:extLst>
          </p:cNvPr>
          <p:cNvSpPr txBox="1"/>
          <p:nvPr/>
        </p:nvSpPr>
        <p:spPr>
          <a:xfrm>
            <a:off x="2222783" y="3942354"/>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R1</a:t>
            </a:r>
          </a:p>
        </p:txBody>
      </p:sp>
      <p:sp>
        <p:nvSpPr>
          <p:cNvPr id="29" name="TextBox 28">
            <a:extLst>
              <a:ext uri="{FF2B5EF4-FFF2-40B4-BE49-F238E27FC236}">
                <a16:creationId xmlns:a16="http://schemas.microsoft.com/office/drawing/2014/main" id="{0940C91E-5A70-58D2-3079-C822A031A7C1}"/>
              </a:ext>
            </a:extLst>
          </p:cNvPr>
          <p:cNvSpPr txBox="1"/>
          <p:nvPr/>
        </p:nvSpPr>
        <p:spPr>
          <a:xfrm>
            <a:off x="4475801" y="3952166"/>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R2</a:t>
            </a:r>
          </a:p>
        </p:txBody>
      </p:sp>
      <p:sp>
        <p:nvSpPr>
          <p:cNvPr id="30" name="TextBox 29">
            <a:extLst>
              <a:ext uri="{FF2B5EF4-FFF2-40B4-BE49-F238E27FC236}">
                <a16:creationId xmlns:a16="http://schemas.microsoft.com/office/drawing/2014/main" id="{2EA79B96-2505-FBE4-4883-C4BFCAB25772}"/>
              </a:ext>
            </a:extLst>
          </p:cNvPr>
          <p:cNvSpPr txBox="1"/>
          <p:nvPr/>
        </p:nvSpPr>
        <p:spPr>
          <a:xfrm>
            <a:off x="6717530" y="3950689"/>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R3</a:t>
            </a:r>
          </a:p>
        </p:txBody>
      </p:sp>
      <p:sp>
        <p:nvSpPr>
          <p:cNvPr id="31" name="Rectangle 2">
            <a:extLst>
              <a:ext uri="{FF2B5EF4-FFF2-40B4-BE49-F238E27FC236}">
                <a16:creationId xmlns:a16="http://schemas.microsoft.com/office/drawing/2014/main" id="{1B2C9F4F-4A12-45D4-4386-2BBF2C29B8F9}"/>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t>IP Fragmentation and Reassembly</a:t>
            </a:r>
            <a:endParaRPr lang="en-AU" altLang="en-US" sz="3600" u="sng" dirty="0"/>
          </a:p>
        </p:txBody>
      </p:sp>
    </p:spTree>
    <p:extLst>
      <p:ext uri="{BB962C8B-B14F-4D97-AF65-F5344CB8AC3E}">
        <p14:creationId xmlns:p14="http://schemas.microsoft.com/office/powerpoint/2010/main" val="19238761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29DAFF4-CAC7-77DF-756C-34894D96EE4A}"/>
              </a:ext>
            </a:extLst>
          </p:cNvPr>
          <p:cNvCxnSpPr>
            <a:cxnSpLocks/>
            <a:endCxn id="2" idx="3"/>
          </p:cNvCxnSpPr>
          <p:nvPr/>
        </p:nvCxnSpPr>
        <p:spPr>
          <a:xfrm>
            <a:off x="2895600" y="3809455"/>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ECA4C12-417D-3AD0-011F-CBE02B090A66}"/>
              </a:ext>
            </a:extLst>
          </p:cNvPr>
          <p:cNvCxnSpPr>
            <a:cxnSpLocks/>
          </p:cNvCxnSpPr>
          <p:nvPr/>
        </p:nvCxnSpPr>
        <p:spPr>
          <a:xfrm>
            <a:off x="5178777" y="3809455"/>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4E9E65D-8205-337F-8B60-B754A0B5B31A}"/>
              </a:ext>
            </a:extLst>
          </p:cNvPr>
          <p:cNvCxnSpPr>
            <a:cxnSpLocks/>
          </p:cNvCxnSpPr>
          <p:nvPr/>
        </p:nvCxnSpPr>
        <p:spPr>
          <a:xfrm>
            <a:off x="7371644" y="3951115"/>
            <a:ext cx="767645" cy="697089"/>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BBE69D8-D9EB-0746-D311-C81214143B5A}"/>
              </a:ext>
            </a:extLst>
          </p:cNvPr>
          <p:cNvCxnSpPr>
            <a:cxnSpLocks/>
          </p:cNvCxnSpPr>
          <p:nvPr/>
        </p:nvCxnSpPr>
        <p:spPr>
          <a:xfrm flipV="1">
            <a:off x="1004711" y="3951115"/>
            <a:ext cx="1117600" cy="1095022"/>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1026" name="Picture 2" descr="Pc - Free computer icons">
            <a:extLst>
              <a:ext uri="{FF2B5EF4-FFF2-40B4-BE49-F238E27FC236}">
                <a16:creationId xmlns:a16="http://schemas.microsoft.com/office/drawing/2014/main" id="{682A7A5F-DD52-8BCE-1776-6A1804DF1B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2549" y="4299659"/>
            <a:ext cx="1185333" cy="11853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aptop - Free computer icons">
            <a:extLst>
              <a:ext uri="{FF2B5EF4-FFF2-40B4-BE49-F238E27FC236}">
                <a16:creationId xmlns:a16="http://schemas.microsoft.com/office/drawing/2014/main" id="{22C7143F-6920-8F61-F8A9-62064D57D5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534" y="4380091"/>
            <a:ext cx="1027289" cy="102728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etwork Router Icon #431529 - Free Icons Library">
            <a:extLst>
              <a:ext uri="{FF2B5EF4-FFF2-40B4-BE49-F238E27FC236}">
                <a16:creationId xmlns:a16="http://schemas.microsoft.com/office/drawing/2014/main" id="{DC31B631-ABCE-A730-3C62-273761E318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951363" y="3563378"/>
            <a:ext cx="1028903" cy="4921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8" descr="Network Router Icon #431529 - Free Icons Library">
            <a:extLst>
              <a:ext uri="{FF2B5EF4-FFF2-40B4-BE49-F238E27FC236}">
                <a16:creationId xmlns:a16="http://schemas.microsoft.com/office/drawing/2014/main" id="{EA4F5CE4-8511-1B61-40C4-D2141ECDDC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192207" y="3563377"/>
            <a:ext cx="1028903" cy="4921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Network Router Icon #431529 - Free Icons Library">
            <a:extLst>
              <a:ext uri="{FF2B5EF4-FFF2-40B4-BE49-F238E27FC236}">
                <a16:creationId xmlns:a16="http://schemas.microsoft.com/office/drawing/2014/main" id="{1C4E8051-1756-765F-A87E-8685E4B428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433051" y="3563376"/>
            <a:ext cx="1028903" cy="49215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F783B0D-DD20-428E-AFAA-97416EC833BD}"/>
              </a:ext>
            </a:extLst>
          </p:cNvPr>
          <p:cNvSpPr txBox="1"/>
          <p:nvPr/>
        </p:nvSpPr>
        <p:spPr>
          <a:xfrm>
            <a:off x="635553" y="3842438"/>
            <a:ext cx="1225015" cy="646331"/>
          </a:xfrm>
          <a:prstGeom prst="rect">
            <a:avLst/>
          </a:prstGeom>
          <a:noFill/>
        </p:spPr>
        <p:txBody>
          <a:bodyPr wrap="none" rtlCol="0">
            <a:spAutoFit/>
          </a:bodyPr>
          <a:lstStyle/>
          <a:p>
            <a:pPr algn="ctr"/>
            <a:r>
              <a:rPr lang="en-US" dirty="0"/>
              <a:t>MTU=1500</a:t>
            </a:r>
          </a:p>
          <a:p>
            <a:pPr algn="ctr"/>
            <a:r>
              <a:rPr lang="en-US" dirty="0"/>
              <a:t>(bytes)</a:t>
            </a:r>
          </a:p>
        </p:txBody>
      </p:sp>
      <p:sp>
        <p:nvSpPr>
          <p:cNvPr id="6" name="TextBox 5">
            <a:extLst>
              <a:ext uri="{FF2B5EF4-FFF2-40B4-BE49-F238E27FC236}">
                <a16:creationId xmlns:a16="http://schemas.microsoft.com/office/drawing/2014/main" id="{22E49D16-74B8-76B0-9ADB-C3468082C632}"/>
              </a:ext>
            </a:extLst>
          </p:cNvPr>
          <p:cNvSpPr txBox="1"/>
          <p:nvPr/>
        </p:nvSpPr>
        <p:spPr>
          <a:xfrm>
            <a:off x="2942372" y="3797502"/>
            <a:ext cx="1225014" cy="369332"/>
          </a:xfrm>
          <a:prstGeom prst="rect">
            <a:avLst/>
          </a:prstGeom>
          <a:noFill/>
        </p:spPr>
        <p:txBody>
          <a:bodyPr wrap="none" rtlCol="0">
            <a:spAutoFit/>
          </a:bodyPr>
          <a:lstStyle/>
          <a:p>
            <a:pPr algn="ctr"/>
            <a:r>
              <a:rPr lang="en-US" dirty="0"/>
              <a:t>MTU=1500</a:t>
            </a:r>
          </a:p>
        </p:txBody>
      </p:sp>
      <p:sp>
        <p:nvSpPr>
          <p:cNvPr id="8" name="TextBox 7">
            <a:extLst>
              <a:ext uri="{FF2B5EF4-FFF2-40B4-BE49-F238E27FC236}">
                <a16:creationId xmlns:a16="http://schemas.microsoft.com/office/drawing/2014/main" id="{A8B77D39-89FA-ECDA-FAC8-A73CBF7B32E3}"/>
              </a:ext>
            </a:extLst>
          </p:cNvPr>
          <p:cNvSpPr txBox="1"/>
          <p:nvPr/>
        </p:nvSpPr>
        <p:spPr>
          <a:xfrm>
            <a:off x="5266545" y="3797501"/>
            <a:ext cx="1107996" cy="369332"/>
          </a:xfrm>
          <a:prstGeom prst="rect">
            <a:avLst/>
          </a:prstGeom>
          <a:noFill/>
        </p:spPr>
        <p:txBody>
          <a:bodyPr wrap="none" rtlCol="0">
            <a:spAutoFit/>
          </a:bodyPr>
          <a:lstStyle/>
          <a:p>
            <a:pPr algn="ctr"/>
            <a:r>
              <a:rPr lang="en-US" dirty="0"/>
              <a:t>MTU=532</a:t>
            </a:r>
          </a:p>
        </p:txBody>
      </p:sp>
      <p:sp>
        <p:nvSpPr>
          <p:cNvPr id="11" name="TextBox 10">
            <a:extLst>
              <a:ext uri="{FF2B5EF4-FFF2-40B4-BE49-F238E27FC236}">
                <a16:creationId xmlns:a16="http://schemas.microsoft.com/office/drawing/2014/main" id="{DAB076DE-8880-A1F0-DA18-99D7189930BD}"/>
              </a:ext>
            </a:extLst>
          </p:cNvPr>
          <p:cNvSpPr txBox="1"/>
          <p:nvPr/>
        </p:nvSpPr>
        <p:spPr>
          <a:xfrm>
            <a:off x="7644023" y="3968427"/>
            <a:ext cx="1225014" cy="369332"/>
          </a:xfrm>
          <a:prstGeom prst="rect">
            <a:avLst/>
          </a:prstGeom>
          <a:noFill/>
        </p:spPr>
        <p:txBody>
          <a:bodyPr wrap="none" rtlCol="0">
            <a:spAutoFit/>
          </a:bodyPr>
          <a:lstStyle/>
          <a:p>
            <a:pPr algn="ctr"/>
            <a:r>
              <a:rPr lang="en-US" dirty="0"/>
              <a:t>MTU=1500</a:t>
            </a:r>
          </a:p>
        </p:txBody>
      </p:sp>
      <p:grpSp>
        <p:nvGrpSpPr>
          <p:cNvPr id="20" name="Group 19">
            <a:extLst>
              <a:ext uri="{FF2B5EF4-FFF2-40B4-BE49-F238E27FC236}">
                <a16:creationId xmlns:a16="http://schemas.microsoft.com/office/drawing/2014/main" id="{A27CC92B-72C4-C75A-5A9F-1ADF75E3FD71}"/>
              </a:ext>
            </a:extLst>
          </p:cNvPr>
          <p:cNvGrpSpPr/>
          <p:nvPr/>
        </p:nvGrpSpPr>
        <p:grpSpPr>
          <a:xfrm>
            <a:off x="1145823" y="4131021"/>
            <a:ext cx="2446278" cy="1023793"/>
            <a:chOff x="1145823" y="4131021"/>
            <a:chExt cx="2446278" cy="1023793"/>
          </a:xfrm>
        </p:grpSpPr>
        <p:cxnSp>
          <p:nvCxnSpPr>
            <p:cNvPr id="19" name="Straight Arrow Connector 18">
              <a:extLst>
                <a:ext uri="{FF2B5EF4-FFF2-40B4-BE49-F238E27FC236}">
                  <a16:creationId xmlns:a16="http://schemas.microsoft.com/office/drawing/2014/main" id="{09403C89-FFDA-C068-4EF6-BC12A225CF87}"/>
                </a:ext>
              </a:extLst>
            </p:cNvPr>
            <p:cNvCxnSpPr/>
            <p:nvPr/>
          </p:nvCxnSpPr>
          <p:spPr>
            <a:xfrm flipV="1">
              <a:off x="1145823" y="4131021"/>
              <a:ext cx="1066799" cy="1023793"/>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159FA441-D8A9-BA57-D3CC-22E2BA7F324E}"/>
                </a:ext>
              </a:extLst>
            </p:cNvPr>
            <p:cNvGrpSpPr/>
            <p:nvPr/>
          </p:nvGrpSpPr>
          <p:grpSpPr>
            <a:xfrm>
              <a:off x="1520765" y="4646458"/>
              <a:ext cx="2071336" cy="406400"/>
              <a:chOff x="110155" y="3022600"/>
              <a:chExt cx="2071336" cy="406400"/>
            </a:xfrm>
          </p:grpSpPr>
          <p:sp>
            <p:nvSpPr>
              <p:cNvPr id="12" name="Rectangle 11">
                <a:extLst>
                  <a:ext uri="{FF2B5EF4-FFF2-40B4-BE49-F238E27FC236}">
                    <a16:creationId xmlns:a16="http://schemas.microsoft.com/office/drawing/2014/main" id="{1AB9626E-EE9B-0B22-FA0D-FC50C9322818}"/>
                  </a:ext>
                </a:extLst>
              </p:cNvPr>
              <p:cNvSpPr/>
              <p:nvPr/>
            </p:nvSpPr>
            <p:spPr>
              <a:xfrm>
                <a:off x="118533" y="3022600"/>
                <a:ext cx="200377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BF2447C-3ECC-2923-D02D-6EE48EB76A64}"/>
                  </a:ext>
                </a:extLst>
              </p:cNvPr>
              <p:cNvSpPr txBox="1"/>
              <p:nvPr/>
            </p:nvSpPr>
            <p:spPr>
              <a:xfrm>
                <a:off x="110155" y="3042561"/>
                <a:ext cx="2071336" cy="369332"/>
              </a:xfrm>
              <a:prstGeom prst="rect">
                <a:avLst/>
              </a:prstGeom>
              <a:noFill/>
            </p:spPr>
            <p:txBody>
              <a:bodyPr wrap="none" rtlCol="0">
                <a:spAutoFit/>
              </a:bodyPr>
              <a:lstStyle/>
              <a:p>
                <a:pPr algn="ctr"/>
                <a:r>
                  <a:rPr lang="en-US" dirty="0"/>
                  <a:t>Datagram Len=1500</a:t>
                </a:r>
              </a:p>
            </p:txBody>
          </p:sp>
        </p:grpSp>
      </p:grpSp>
      <p:grpSp>
        <p:nvGrpSpPr>
          <p:cNvPr id="21" name="Group 20">
            <a:extLst>
              <a:ext uri="{FF2B5EF4-FFF2-40B4-BE49-F238E27FC236}">
                <a16:creationId xmlns:a16="http://schemas.microsoft.com/office/drawing/2014/main" id="{E4A5FCFB-990E-6211-BFF2-217E387860EF}"/>
              </a:ext>
            </a:extLst>
          </p:cNvPr>
          <p:cNvGrpSpPr/>
          <p:nvPr/>
        </p:nvGrpSpPr>
        <p:grpSpPr>
          <a:xfrm>
            <a:off x="2743904" y="3002639"/>
            <a:ext cx="2071336" cy="671824"/>
            <a:chOff x="1520765" y="4646458"/>
            <a:chExt cx="2071336" cy="671824"/>
          </a:xfrm>
        </p:grpSpPr>
        <p:cxnSp>
          <p:nvCxnSpPr>
            <p:cNvPr id="22" name="Straight Arrow Connector 21">
              <a:extLst>
                <a:ext uri="{FF2B5EF4-FFF2-40B4-BE49-F238E27FC236}">
                  <a16:creationId xmlns:a16="http://schemas.microsoft.com/office/drawing/2014/main" id="{0C1AEAD3-D729-8B7B-B6C4-17863B6BE82B}"/>
                </a:ext>
              </a:extLst>
            </p:cNvPr>
            <p:cNvCxnSpPr>
              <a:cxnSpLocks/>
            </p:cNvCxnSpPr>
            <p:nvPr/>
          </p:nvCxnSpPr>
          <p:spPr>
            <a:xfrm>
              <a:off x="1765505" y="5318282"/>
              <a:ext cx="115812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53DB48D9-7594-D0F9-F73B-EC620684ED6E}"/>
                </a:ext>
              </a:extLst>
            </p:cNvPr>
            <p:cNvGrpSpPr/>
            <p:nvPr/>
          </p:nvGrpSpPr>
          <p:grpSpPr>
            <a:xfrm>
              <a:off x="1520765" y="4646458"/>
              <a:ext cx="2071336" cy="406400"/>
              <a:chOff x="110155" y="3022600"/>
              <a:chExt cx="2071336" cy="406400"/>
            </a:xfrm>
          </p:grpSpPr>
          <p:sp>
            <p:nvSpPr>
              <p:cNvPr id="24" name="Rectangle 23">
                <a:extLst>
                  <a:ext uri="{FF2B5EF4-FFF2-40B4-BE49-F238E27FC236}">
                    <a16:creationId xmlns:a16="http://schemas.microsoft.com/office/drawing/2014/main" id="{70CABD83-D34E-486A-AF45-2F659260FDE9}"/>
                  </a:ext>
                </a:extLst>
              </p:cNvPr>
              <p:cNvSpPr/>
              <p:nvPr/>
            </p:nvSpPr>
            <p:spPr>
              <a:xfrm>
                <a:off x="118533" y="3022600"/>
                <a:ext cx="200377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14334C4-151E-BB43-8FE4-E7D5FFBA46B7}"/>
                  </a:ext>
                </a:extLst>
              </p:cNvPr>
              <p:cNvSpPr txBox="1"/>
              <p:nvPr/>
            </p:nvSpPr>
            <p:spPr>
              <a:xfrm>
                <a:off x="110155" y="3042561"/>
                <a:ext cx="2071336" cy="369332"/>
              </a:xfrm>
              <a:prstGeom prst="rect">
                <a:avLst/>
              </a:prstGeom>
              <a:noFill/>
            </p:spPr>
            <p:txBody>
              <a:bodyPr wrap="none" rtlCol="0">
                <a:spAutoFit/>
              </a:bodyPr>
              <a:lstStyle/>
              <a:p>
                <a:pPr algn="ctr"/>
                <a:r>
                  <a:rPr lang="en-US" dirty="0"/>
                  <a:t>Datagram Len=1500</a:t>
                </a:r>
              </a:p>
            </p:txBody>
          </p:sp>
        </p:grpSp>
      </p:grpSp>
      <p:grpSp>
        <p:nvGrpSpPr>
          <p:cNvPr id="14" name="Group 13">
            <a:extLst>
              <a:ext uri="{FF2B5EF4-FFF2-40B4-BE49-F238E27FC236}">
                <a16:creationId xmlns:a16="http://schemas.microsoft.com/office/drawing/2014/main" id="{403E2BF4-8B18-97A1-29AA-60F330E89F67}"/>
              </a:ext>
            </a:extLst>
          </p:cNvPr>
          <p:cNvGrpSpPr/>
          <p:nvPr/>
        </p:nvGrpSpPr>
        <p:grpSpPr>
          <a:xfrm>
            <a:off x="4981003" y="2298883"/>
            <a:ext cx="1865178" cy="406400"/>
            <a:chOff x="1415420" y="4646458"/>
            <a:chExt cx="1865178" cy="406400"/>
          </a:xfrm>
        </p:grpSpPr>
        <p:cxnSp>
          <p:nvCxnSpPr>
            <p:cNvPr id="15" name="Straight Arrow Connector 14">
              <a:extLst>
                <a:ext uri="{FF2B5EF4-FFF2-40B4-BE49-F238E27FC236}">
                  <a16:creationId xmlns:a16="http://schemas.microsoft.com/office/drawing/2014/main" id="{58C31594-7213-68E7-D8EE-040DA9D3D576}"/>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7947E090-4A1A-26EE-32D7-B6430017CDEE}"/>
                </a:ext>
              </a:extLst>
            </p:cNvPr>
            <p:cNvGrpSpPr/>
            <p:nvPr/>
          </p:nvGrpSpPr>
          <p:grpSpPr>
            <a:xfrm>
              <a:off x="1431109" y="4646458"/>
              <a:ext cx="1776513" cy="406400"/>
              <a:chOff x="20499" y="3022600"/>
              <a:chExt cx="1776513" cy="406400"/>
            </a:xfrm>
          </p:grpSpPr>
          <p:sp>
            <p:nvSpPr>
              <p:cNvPr id="18" name="Rectangle 17">
                <a:extLst>
                  <a:ext uri="{FF2B5EF4-FFF2-40B4-BE49-F238E27FC236}">
                    <a16:creationId xmlns:a16="http://schemas.microsoft.com/office/drawing/2014/main" id="{603C5AC9-C0EF-7674-2281-11EC8E31CE0D}"/>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5C257C2-25E5-FA54-0322-7D135F6E4C5B}"/>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28" name="Group 27">
            <a:extLst>
              <a:ext uri="{FF2B5EF4-FFF2-40B4-BE49-F238E27FC236}">
                <a16:creationId xmlns:a16="http://schemas.microsoft.com/office/drawing/2014/main" id="{CF641775-63F7-BB52-22E6-77DAB61895C7}"/>
              </a:ext>
            </a:extLst>
          </p:cNvPr>
          <p:cNvGrpSpPr/>
          <p:nvPr/>
        </p:nvGrpSpPr>
        <p:grpSpPr>
          <a:xfrm>
            <a:off x="4981003" y="2798080"/>
            <a:ext cx="1865178" cy="406400"/>
            <a:chOff x="1415420" y="4646458"/>
            <a:chExt cx="1865178" cy="406400"/>
          </a:xfrm>
        </p:grpSpPr>
        <p:cxnSp>
          <p:nvCxnSpPr>
            <p:cNvPr id="29" name="Straight Arrow Connector 28">
              <a:extLst>
                <a:ext uri="{FF2B5EF4-FFF2-40B4-BE49-F238E27FC236}">
                  <a16:creationId xmlns:a16="http://schemas.microsoft.com/office/drawing/2014/main" id="{56293422-8AD3-4518-E70B-703C520B7A29}"/>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166D8F50-7AC5-61EF-9476-49F70F49EF8F}"/>
                </a:ext>
              </a:extLst>
            </p:cNvPr>
            <p:cNvGrpSpPr/>
            <p:nvPr/>
          </p:nvGrpSpPr>
          <p:grpSpPr>
            <a:xfrm>
              <a:off x="1431109" y="4646458"/>
              <a:ext cx="1776513" cy="406400"/>
              <a:chOff x="20499" y="3022600"/>
              <a:chExt cx="1776513" cy="406400"/>
            </a:xfrm>
          </p:grpSpPr>
          <p:sp>
            <p:nvSpPr>
              <p:cNvPr id="31" name="Rectangle 30">
                <a:extLst>
                  <a:ext uri="{FF2B5EF4-FFF2-40B4-BE49-F238E27FC236}">
                    <a16:creationId xmlns:a16="http://schemas.microsoft.com/office/drawing/2014/main" id="{CA96F94D-F615-3390-E973-7FBF27B7075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E03D16E3-9FF8-1615-689F-A3CF5D693721}"/>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33" name="Group 32">
            <a:extLst>
              <a:ext uri="{FF2B5EF4-FFF2-40B4-BE49-F238E27FC236}">
                <a16:creationId xmlns:a16="http://schemas.microsoft.com/office/drawing/2014/main" id="{18E64EB0-9DDD-5DF4-C0B7-D09C555957C7}"/>
              </a:ext>
            </a:extLst>
          </p:cNvPr>
          <p:cNvGrpSpPr/>
          <p:nvPr/>
        </p:nvGrpSpPr>
        <p:grpSpPr>
          <a:xfrm>
            <a:off x="4981003" y="3297277"/>
            <a:ext cx="1865178" cy="406400"/>
            <a:chOff x="1415420" y="4646458"/>
            <a:chExt cx="1865178" cy="406400"/>
          </a:xfrm>
        </p:grpSpPr>
        <p:cxnSp>
          <p:nvCxnSpPr>
            <p:cNvPr id="34" name="Straight Arrow Connector 33">
              <a:extLst>
                <a:ext uri="{FF2B5EF4-FFF2-40B4-BE49-F238E27FC236}">
                  <a16:creationId xmlns:a16="http://schemas.microsoft.com/office/drawing/2014/main" id="{789A896D-6994-8000-55E6-F691E603D56E}"/>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0BF2AB1F-B445-7943-7289-15AA3E2971B0}"/>
                </a:ext>
              </a:extLst>
            </p:cNvPr>
            <p:cNvGrpSpPr/>
            <p:nvPr/>
          </p:nvGrpSpPr>
          <p:grpSpPr>
            <a:xfrm>
              <a:off x="1431109" y="4646458"/>
              <a:ext cx="1776513" cy="406400"/>
              <a:chOff x="20499" y="3022600"/>
              <a:chExt cx="1776513" cy="406400"/>
            </a:xfrm>
          </p:grpSpPr>
          <p:sp>
            <p:nvSpPr>
              <p:cNvPr id="36" name="Rectangle 35">
                <a:extLst>
                  <a:ext uri="{FF2B5EF4-FFF2-40B4-BE49-F238E27FC236}">
                    <a16:creationId xmlns:a16="http://schemas.microsoft.com/office/drawing/2014/main" id="{5C716625-A0CE-A40B-8ED3-D5019280637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C9297D1B-2FDA-E984-A944-8DACB466E3D3}"/>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sp>
        <p:nvSpPr>
          <p:cNvPr id="38" name="TextBox 37">
            <a:extLst>
              <a:ext uri="{FF2B5EF4-FFF2-40B4-BE49-F238E27FC236}">
                <a16:creationId xmlns:a16="http://schemas.microsoft.com/office/drawing/2014/main" id="{20ECC196-97E0-2116-7037-2F9A33A1B43C}"/>
              </a:ext>
            </a:extLst>
          </p:cNvPr>
          <p:cNvSpPr txBox="1"/>
          <p:nvPr/>
        </p:nvSpPr>
        <p:spPr>
          <a:xfrm>
            <a:off x="5110850" y="1807553"/>
            <a:ext cx="1499578" cy="461665"/>
          </a:xfrm>
          <a:prstGeom prst="rect">
            <a:avLst/>
          </a:prstGeom>
          <a:noFill/>
        </p:spPr>
        <p:txBody>
          <a:bodyPr wrap="none" rtlCol="0">
            <a:spAutoFit/>
          </a:bodyPr>
          <a:lstStyle/>
          <a:p>
            <a:r>
              <a:rPr lang="en-US" sz="2400" dirty="0">
                <a:solidFill>
                  <a:schemeClr val="accent2">
                    <a:lumMod val="75000"/>
                  </a:schemeClr>
                </a:solidFill>
              </a:rPr>
              <a:t>Fragments</a:t>
            </a:r>
          </a:p>
        </p:txBody>
      </p:sp>
      <p:grpSp>
        <p:nvGrpSpPr>
          <p:cNvPr id="48" name="Group 47">
            <a:extLst>
              <a:ext uri="{FF2B5EF4-FFF2-40B4-BE49-F238E27FC236}">
                <a16:creationId xmlns:a16="http://schemas.microsoft.com/office/drawing/2014/main" id="{716298ED-C0D2-AAA4-CB9C-4D77C273FF7C}"/>
              </a:ext>
            </a:extLst>
          </p:cNvPr>
          <p:cNvGrpSpPr/>
          <p:nvPr/>
        </p:nvGrpSpPr>
        <p:grpSpPr>
          <a:xfrm>
            <a:off x="2257590" y="4174049"/>
            <a:ext cx="5497876" cy="2181753"/>
            <a:chOff x="2257590" y="4174049"/>
            <a:chExt cx="5497876" cy="2181753"/>
          </a:xfrm>
        </p:grpSpPr>
        <p:sp>
          <p:nvSpPr>
            <p:cNvPr id="39" name="TextBox 38">
              <a:extLst>
                <a:ext uri="{FF2B5EF4-FFF2-40B4-BE49-F238E27FC236}">
                  <a16:creationId xmlns:a16="http://schemas.microsoft.com/office/drawing/2014/main" id="{7C616851-BF8D-FA63-2825-2DC021E76D5A}"/>
                </a:ext>
              </a:extLst>
            </p:cNvPr>
            <p:cNvSpPr txBox="1"/>
            <p:nvPr/>
          </p:nvSpPr>
          <p:spPr>
            <a:xfrm>
              <a:off x="2257590" y="5894137"/>
              <a:ext cx="4898136" cy="461665"/>
            </a:xfrm>
            <a:prstGeom prst="rect">
              <a:avLst/>
            </a:prstGeom>
            <a:noFill/>
          </p:spPr>
          <p:txBody>
            <a:bodyPr wrap="none" rtlCol="0">
              <a:spAutoFit/>
            </a:bodyPr>
            <a:lstStyle/>
            <a:p>
              <a:r>
                <a:rPr lang="en-US" sz="2400" dirty="0">
                  <a:solidFill>
                    <a:schemeClr val="accent6">
                      <a:lumMod val="75000"/>
                    </a:schemeClr>
                  </a:solidFill>
                </a:rPr>
                <a:t>Where should reassembly take place?</a:t>
              </a:r>
            </a:p>
          </p:txBody>
        </p:sp>
        <p:cxnSp>
          <p:nvCxnSpPr>
            <p:cNvPr id="41" name="Straight Arrow Connector 40">
              <a:extLst>
                <a:ext uri="{FF2B5EF4-FFF2-40B4-BE49-F238E27FC236}">
                  <a16:creationId xmlns:a16="http://schemas.microsoft.com/office/drawing/2014/main" id="{0FBF08EC-4E4D-962C-8159-8F06FBF2408C}"/>
                </a:ext>
              </a:extLst>
            </p:cNvPr>
            <p:cNvCxnSpPr>
              <a:cxnSpLocks/>
            </p:cNvCxnSpPr>
            <p:nvPr/>
          </p:nvCxnSpPr>
          <p:spPr>
            <a:xfrm flipV="1">
              <a:off x="6197600" y="4174049"/>
              <a:ext cx="575605" cy="1838601"/>
            </a:xfrm>
            <a:prstGeom prst="straightConnector1">
              <a:avLst/>
            </a:prstGeom>
            <a:ln w="254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A26AB8DF-9EEE-19BF-91AC-4AD8D41EE928}"/>
                </a:ext>
              </a:extLst>
            </p:cNvPr>
            <p:cNvCxnSpPr>
              <a:cxnSpLocks/>
            </p:cNvCxnSpPr>
            <p:nvPr/>
          </p:nvCxnSpPr>
          <p:spPr>
            <a:xfrm flipV="1">
              <a:off x="6197600" y="5052858"/>
              <a:ext cx="1557866" cy="959792"/>
            </a:xfrm>
            <a:prstGeom prst="straightConnector1">
              <a:avLst/>
            </a:prstGeom>
            <a:ln w="254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49" name="TextBox 48">
            <a:extLst>
              <a:ext uri="{FF2B5EF4-FFF2-40B4-BE49-F238E27FC236}">
                <a16:creationId xmlns:a16="http://schemas.microsoft.com/office/drawing/2014/main" id="{2773247F-1A4E-42A6-A567-0456AECAAECD}"/>
              </a:ext>
            </a:extLst>
          </p:cNvPr>
          <p:cNvSpPr txBox="1"/>
          <p:nvPr/>
        </p:nvSpPr>
        <p:spPr>
          <a:xfrm>
            <a:off x="2222783" y="3942354"/>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R1</a:t>
            </a:r>
          </a:p>
        </p:txBody>
      </p:sp>
      <p:sp>
        <p:nvSpPr>
          <p:cNvPr id="50" name="TextBox 49">
            <a:extLst>
              <a:ext uri="{FF2B5EF4-FFF2-40B4-BE49-F238E27FC236}">
                <a16:creationId xmlns:a16="http://schemas.microsoft.com/office/drawing/2014/main" id="{6AB8A2EC-0B03-45BB-FF71-607A5D3ED9CB}"/>
              </a:ext>
            </a:extLst>
          </p:cNvPr>
          <p:cNvSpPr txBox="1"/>
          <p:nvPr/>
        </p:nvSpPr>
        <p:spPr>
          <a:xfrm>
            <a:off x="4475801" y="3952166"/>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R2</a:t>
            </a:r>
          </a:p>
        </p:txBody>
      </p:sp>
      <p:sp>
        <p:nvSpPr>
          <p:cNvPr id="51" name="TextBox 50">
            <a:extLst>
              <a:ext uri="{FF2B5EF4-FFF2-40B4-BE49-F238E27FC236}">
                <a16:creationId xmlns:a16="http://schemas.microsoft.com/office/drawing/2014/main" id="{E22D8C01-B5D5-E8EA-144C-BE5BA3330B62}"/>
              </a:ext>
            </a:extLst>
          </p:cNvPr>
          <p:cNvSpPr txBox="1"/>
          <p:nvPr/>
        </p:nvSpPr>
        <p:spPr>
          <a:xfrm>
            <a:off x="6717530" y="3950689"/>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R3</a:t>
            </a:r>
          </a:p>
        </p:txBody>
      </p:sp>
      <p:sp>
        <p:nvSpPr>
          <p:cNvPr id="52" name="Rectangle 2">
            <a:extLst>
              <a:ext uri="{FF2B5EF4-FFF2-40B4-BE49-F238E27FC236}">
                <a16:creationId xmlns:a16="http://schemas.microsoft.com/office/drawing/2014/main" id="{8123936D-C815-A124-C4FE-670F6BF0D5BB}"/>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a:t>IP Fragmentation and Reassembly</a:t>
            </a:r>
            <a:endParaRPr lang="en-AU" altLang="en-US" sz="3600" u="sng" dirty="0"/>
          </a:p>
        </p:txBody>
      </p:sp>
    </p:spTree>
    <p:extLst>
      <p:ext uri="{BB962C8B-B14F-4D97-AF65-F5344CB8AC3E}">
        <p14:creationId xmlns:p14="http://schemas.microsoft.com/office/powerpoint/2010/main" val="40869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29DAFF4-CAC7-77DF-756C-34894D96EE4A}"/>
              </a:ext>
            </a:extLst>
          </p:cNvPr>
          <p:cNvCxnSpPr>
            <a:cxnSpLocks/>
            <a:endCxn id="2" idx="3"/>
          </p:cNvCxnSpPr>
          <p:nvPr/>
        </p:nvCxnSpPr>
        <p:spPr>
          <a:xfrm>
            <a:off x="2895600" y="3809455"/>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ECA4C12-417D-3AD0-011F-CBE02B090A66}"/>
              </a:ext>
            </a:extLst>
          </p:cNvPr>
          <p:cNvCxnSpPr>
            <a:cxnSpLocks/>
          </p:cNvCxnSpPr>
          <p:nvPr/>
        </p:nvCxnSpPr>
        <p:spPr>
          <a:xfrm>
            <a:off x="5178777" y="3809455"/>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4E9E65D-8205-337F-8B60-B754A0B5B31A}"/>
              </a:ext>
            </a:extLst>
          </p:cNvPr>
          <p:cNvCxnSpPr>
            <a:cxnSpLocks/>
          </p:cNvCxnSpPr>
          <p:nvPr/>
        </p:nvCxnSpPr>
        <p:spPr>
          <a:xfrm>
            <a:off x="7371644" y="3951115"/>
            <a:ext cx="767645" cy="697089"/>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BBE69D8-D9EB-0746-D311-C81214143B5A}"/>
              </a:ext>
            </a:extLst>
          </p:cNvPr>
          <p:cNvCxnSpPr>
            <a:cxnSpLocks/>
          </p:cNvCxnSpPr>
          <p:nvPr/>
        </p:nvCxnSpPr>
        <p:spPr>
          <a:xfrm flipV="1">
            <a:off x="1004711" y="3951115"/>
            <a:ext cx="1117600" cy="1095022"/>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1026" name="Picture 2" descr="Pc - Free computer icons">
            <a:extLst>
              <a:ext uri="{FF2B5EF4-FFF2-40B4-BE49-F238E27FC236}">
                <a16:creationId xmlns:a16="http://schemas.microsoft.com/office/drawing/2014/main" id="{682A7A5F-DD52-8BCE-1776-6A1804DF1B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2549" y="4299659"/>
            <a:ext cx="1185333" cy="11853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aptop - Free computer icons">
            <a:extLst>
              <a:ext uri="{FF2B5EF4-FFF2-40B4-BE49-F238E27FC236}">
                <a16:creationId xmlns:a16="http://schemas.microsoft.com/office/drawing/2014/main" id="{22C7143F-6920-8F61-F8A9-62064D57D5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534" y="4380091"/>
            <a:ext cx="1027289" cy="102728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etwork Router Icon #431529 - Free Icons Library">
            <a:extLst>
              <a:ext uri="{FF2B5EF4-FFF2-40B4-BE49-F238E27FC236}">
                <a16:creationId xmlns:a16="http://schemas.microsoft.com/office/drawing/2014/main" id="{DC31B631-ABCE-A730-3C62-273761E318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951363" y="3563378"/>
            <a:ext cx="1028903" cy="4921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8" descr="Network Router Icon #431529 - Free Icons Library">
            <a:extLst>
              <a:ext uri="{FF2B5EF4-FFF2-40B4-BE49-F238E27FC236}">
                <a16:creationId xmlns:a16="http://schemas.microsoft.com/office/drawing/2014/main" id="{EA4F5CE4-8511-1B61-40C4-D2141ECDDC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192207" y="3563377"/>
            <a:ext cx="1028903" cy="4921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Network Router Icon #431529 - Free Icons Library">
            <a:extLst>
              <a:ext uri="{FF2B5EF4-FFF2-40B4-BE49-F238E27FC236}">
                <a16:creationId xmlns:a16="http://schemas.microsoft.com/office/drawing/2014/main" id="{1C4E8051-1756-765F-A87E-8685E4B428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433051" y="3563376"/>
            <a:ext cx="1028903" cy="49215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F783B0D-DD20-428E-AFAA-97416EC833BD}"/>
              </a:ext>
            </a:extLst>
          </p:cNvPr>
          <p:cNvSpPr txBox="1"/>
          <p:nvPr/>
        </p:nvSpPr>
        <p:spPr>
          <a:xfrm>
            <a:off x="635553" y="3842438"/>
            <a:ext cx="1225015" cy="646331"/>
          </a:xfrm>
          <a:prstGeom prst="rect">
            <a:avLst/>
          </a:prstGeom>
          <a:noFill/>
        </p:spPr>
        <p:txBody>
          <a:bodyPr wrap="none" rtlCol="0">
            <a:spAutoFit/>
          </a:bodyPr>
          <a:lstStyle/>
          <a:p>
            <a:pPr algn="ctr"/>
            <a:r>
              <a:rPr lang="en-US" dirty="0"/>
              <a:t>MTU=1500</a:t>
            </a:r>
          </a:p>
          <a:p>
            <a:pPr algn="ctr"/>
            <a:r>
              <a:rPr lang="en-US" dirty="0"/>
              <a:t>(bytes)</a:t>
            </a:r>
          </a:p>
        </p:txBody>
      </p:sp>
      <p:sp>
        <p:nvSpPr>
          <p:cNvPr id="6" name="TextBox 5">
            <a:extLst>
              <a:ext uri="{FF2B5EF4-FFF2-40B4-BE49-F238E27FC236}">
                <a16:creationId xmlns:a16="http://schemas.microsoft.com/office/drawing/2014/main" id="{22E49D16-74B8-76B0-9ADB-C3468082C632}"/>
              </a:ext>
            </a:extLst>
          </p:cNvPr>
          <p:cNvSpPr txBox="1"/>
          <p:nvPr/>
        </p:nvSpPr>
        <p:spPr>
          <a:xfrm>
            <a:off x="2942372" y="3797502"/>
            <a:ext cx="1225014" cy="369332"/>
          </a:xfrm>
          <a:prstGeom prst="rect">
            <a:avLst/>
          </a:prstGeom>
          <a:noFill/>
        </p:spPr>
        <p:txBody>
          <a:bodyPr wrap="none" rtlCol="0">
            <a:spAutoFit/>
          </a:bodyPr>
          <a:lstStyle/>
          <a:p>
            <a:pPr algn="ctr"/>
            <a:r>
              <a:rPr lang="en-US" dirty="0"/>
              <a:t>MTU=1500</a:t>
            </a:r>
          </a:p>
        </p:txBody>
      </p:sp>
      <p:sp>
        <p:nvSpPr>
          <p:cNvPr id="8" name="TextBox 7">
            <a:extLst>
              <a:ext uri="{FF2B5EF4-FFF2-40B4-BE49-F238E27FC236}">
                <a16:creationId xmlns:a16="http://schemas.microsoft.com/office/drawing/2014/main" id="{A8B77D39-89FA-ECDA-FAC8-A73CBF7B32E3}"/>
              </a:ext>
            </a:extLst>
          </p:cNvPr>
          <p:cNvSpPr txBox="1"/>
          <p:nvPr/>
        </p:nvSpPr>
        <p:spPr>
          <a:xfrm>
            <a:off x="5266545" y="3797501"/>
            <a:ext cx="1107996" cy="369332"/>
          </a:xfrm>
          <a:prstGeom prst="rect">
            <a:avLst/>
          </a:prstGeom>
          <a:noFill/>
        </p:spPr>
        <p:txBody>
          <a:bodyPr wrap="none" rtlCol="0">
            <a:spAutoFit/>
          </a:bodyPr>
          <a:lstStyle/>
          <a:p>
            <a:pPr algn="ctr"/>
            <a:r>
              <a:rPr lang="en-US" dirty="0"/>
              <a:t>MTU=532</a:t>
            </a:r>
          </a:p>
        </p:txBody>
      </p:sp>
      <p:sp>
        <p:nvSpPr>
          <p:cNvPr id="11" name="TextBox 10">
            <a:extLst>
              <a:ext uri="{FF2B5EF4-FFF2-40B4-BE49-F238E27FC236}">
                <a16:creationId xmlns:a16="http://schemas.microsoft.com/office/drawing/2014/main" id="{DAB076DE-8880-A1F0-DA18-99D7189930BD}"/>
              </a:ext>
            </a:extLst>
          </p:cNvPr>
          <p:cNvSpPr txBox="1"/>
          <p:nvPr/>
        </p:nvSpPr>
        <p:spPr>
          <a:xfrm>
            <a:off x="7644023" y="3968427"/>
            <a:ext cx="1225014" cy="369332"/>
          </a:xfrm>
          <a:prstGeom prst="rect">
            <a:avLst/>
          </a:prstGeom>
          <a:noFill/>
        </p:spPr>
        <p:txBody>
          <a:bodyPr wrap="none" rtlCol="0">
            <a:spAutoFit/>
          </a:bodyPr>
          <a:lstStyle/>
          <a:p>
            <a:pPr algn="ctr"/>
            <a:r>
              <a:rPr lang="en-US" dirty="0"/>
              <a:t>MTU=1500</a:t>
            </a:r>
          </a:p>
        </p:txBody>
      </p:sp>
      <p:grpSp>
        <p:nvGrpSpPr>
          <p:cNvPr id="20" name="Group 19">
            <a:extLst>
              <a:ext uri="{FF2B5EF4-FFF2-40B4-BE49-F238E27FC236}">
                <a16:creationId xmlns:a16="http://schemas.microsoft.com/office/drawing/2014/main" id="{A27CC92B-72C4-C75A-5A9F-1ADF75E3FD71}"/>
              </a:ext>
            </a:extLst>
          </p:cNvPr>
          <p:cNvGrpSpPr/>
          <p:nvPr/>
        </p:nvGrpSpPr>
        <p:grpSpPr>
          <a:xfrm>
            <a:off x="1145823" y="4131021"/>
            <a:ext cx="2446278" cy="1023793"/>
            <a:chOff x="1145823" y="4131021"/>
            <a:chExt cx="2446278" cy="1023793"/>
          </a:xfrm>
        </p:grpSpPr>
        <p:cxnSp>
          <p:nvCxnSpPr>
            <p:cNvPr id="19" name="Straight Arrow Connector 18">
              <a:extLst>
                <a:ext uri="{FF2B5EF4-FFF2-40B4-BE49-F238E27FC236}">
                  <a16:creationId xmlns:a16="http://schemas.microsoft.com/office/drawing/2014/main" id="{09403C89-FFDA-C068-4EF6-BC12A225CF87}"/>
                </a:ext>
              </a:extLst>
            </p:cNvPr>
            <p:cNvCxnSpPr/>
            <p:nvPr/>
          </p:nvCxnSpPr>
          <p:spPr>
            <a:xfrm flipV="1">
              <a:off x="1145823" y="4131021"/>
              <a:ext cx="1066799" cy="1023793"/>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159FA441-D8A9-BA57-D3CC-22E2BA7F324E}"/>
                </a:ext>
              </a:extLst>
            </p:cNvPr>
            <p:cNvGrpSpPr/>
            <p:nvPr/>
          </p:nvGrpSpPr>
          <p:grpSpPr>
            <a:xfrm>
              <a:off x="1520765" y="4646458"/>
              <a:ext cx="2071336" cy="406400"/>
              <a:chOff x="110155" y="3022600"/>
              <a:chExt cx="2071336" cy="406400"/>
            </a:xfrm>
          </p:grpSpPr>
          <p:sp>
            <p:nvSpPr>
              <p:cNvPr id="12" name="Rectangle 11">
                <a:extLst>
                  <a:ext uri="{FF2B5EF4-FFF2-40B4-BE49-F238E27FC236}">
                    <a16:creationId xmlns:a16="http://schemas.microsoft.com/office/drawing/2014/main" id="{1AB9626E-EE9B-0B22-FA0D-FC50C9322818}"/>
                  </a:ext>
                </a:extLst>
              </p:cNvPr>
              <p:cNvSpPr/>
              <p:nvPr/>
            </p:nvSpPr>
            <p:spPr>
              <a:xfrm>
                <a:off x="118533" y="3022600"/>
                <a:ext cx="200377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BF2447C-3ECC-2923-D02D-6EE48EB76A64}"/>
                  </a:ext>
                </a:extLst>
              </p:cNvPr>
              <p:cNvSpPr txBox="1"/>
              <p:nvPr/>
            </p:nvSpPr>
            <p:spPr>
              <a:xfrm>
                <a:off x="110155" y="3042561"/>
                <a:ext cx="2071336" cy="369332"/>
              </a:xfrm>
              <a:prstGeom prst="rect">
                <a:avLst/>
              </a:prstGeom>
              <a:noFill/>
            </p:spPr>
            <p:txBody>
              <a:bodyPr wrap="none" rtlCol="0">
                <a:spAutoFit/>
              </a:bodyPr>
              <a:lstStyle/>
              <a:p>
                <a:pPr algn="ctr"/>
                <a:r>
                  <a:rPr lang="en-US" dirty="0"/>
                  <a:t>Datagram Len=1500</a:t>
                </a:r>
              </a:p>
            </p:txBody>
          </p:sp>
        </p:grpSp>
      </p:grpSp>
      <p:grpSp>
        <p:nvGrpSpPr>
          <p:cNvPr id="21" name="Group 20">
            <a:extLst>
              <a:ext uri="{FF2B5EF4-FFF2-40B4-BE49-F238E27FC236}">
                <a16:creationId xmlns:a16="http://schemas.microsoft.com/office/drawing/2014/main" id="{E4A5FCFB-990E-6211-BFF2-217E387860EF}"/>
              </a:ext>
            </a:extLst>
          </p:cNvPr>
          <p:cNvGrpSpPr/>
          <p:nvPr/>
        </p:nvGrpSpPr>
        <p:grpSpPr>
          <a:xfrm>
            <a:off x="2743904" y="3002639"/>
            <a:ext cx="2071336" cy="671824"/>
            <a:chOff x="1520765" y="4646458"/>
            <a:chExt cx="2071336" cy="671824"/>
          </a:xfrm>
        </p:grpSpPr>
        <p:cxnSp>
          <p:nvCxnSpPr>
            <p:cNvPr id="22" name="Straight Arrow Connector 21">
              <a:extLst>
                <a:ext uri="{FF2B5EF4-FFF2-40B4-BE49-F238E27FC236}">
                  <a16:creationId xmlns:a16="http://schemas.microsoft.com/office/drawing/2014/main" id="{0C1AEAD3-D729-8B7B-B6C4-17863B6BE82B}"/>
                </a:ext>
              </a:extLst>
            </p:cNvPr>
            <p:cNvCxnSpPr>
              <a:cxnSpLocks/>
            </p:cNvCxnSpPr>
            <p:nvPr/>
          </p:nvCxnSpPr>
          <p:spPr>
            <a:xfrm>
              <a:off x="1765505" y="5318282"/>
              <a:ext cx="115812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53DB48D9-7594-D0F9-F73B-EC620684ED6E}"/>
                </a:ext>
              </a:extLst>
            </p:cNvPr>
            <p:cNvGrpSpPr/>
            <p:nvPr/>
          </p:nvGrpSpPr>
          <p:grpSpPr>
            <a:xfrm>
              <a:off x="1520765" y="4646458"/>
              <a:ext cx="2071336" cy="406400"/>
              <a:chOff x="110155" y="3022600"/>
              <a:chExt cx="2071336" cy="406400"/>
            </a:xfrm>
          </p:grpSpPr>
          <p:sp>
            <p:nvSpPr>
              <p:cNvPr id="24" name="Rectangle 23">
                <a:extLst>
                  <a:ext uri="{FF2B5EF4-FFF2-40B4-BE49-F238E27FC236}">
                    <a16:creationId xmlns:a16="http://schemas.microsoft.com/office/drawing/2014/main" id="{70CABD83-D34E-486A-AF45-2F659260FDE9}"/>
                  </a:ext>
                </a:extLst>
              </p:cNvPr>
              <p:cNvSpPr/>
              <p:nvPr/>
            </p:nvSpPr>
            <p:spPr>
              <a:xfrm>
                <a:off x="118533" y="3022600"/>
                <a:ext cx="200377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14334C4-151E-BB43-8FE4-E7D5FFBA46B7}"/>
                  </a:ext>
                </a:extLst>
              </p:cNvPr>
              <p:cNvSpPr txBox="1"/>
              <p:nvPr/>
            </p:nvSpPr>
            <p:spPr>
              <a:xfrm>
                <a:off x="110155" y="3042561"/>
                <a:ext cx="2071336" cy="369332"/>
              </a:xfrm>
              <a:prstGeom prst="rect">
                <a:avLst/>
              </a:prstGeom>
              <a:noFill/>
            </p:spPr>
            <p:txBody>
              <a:bodyPr wrap="none" rtlCol="0">
                <a:spAutoFit/>
              </a:bodyPr>
              <a:lstStyle/>
              <a:p>
                <a:pPr algn="ctr"/>
                <a:r>
                  <a:rPr lang="en-US" dirty="0"/>
                  <a:t>Datagram Len=1500</a:t>
                </a:r>
              </a:p>
            </p:txBody>
          </p:sp>
        </p:grpSp>
      </p:grpSp>
      <p:grpSp>
        <p:nvGrpSpPr>
          <p:cNvPr id="14" name="Group 13">
            <a:extLst>
              <a:ext uri="{FF2B5EF4-FFF2-40B4-BE49-F238E27FC236}">
                <a16:creationId xmlns:a16="http://schemas.microsoft.com/office/drawing/2014/main" id="{403E2BF4-8B18-97A1-29AA-60F330E89F67}"/>
              </a:ext>
            </a:extLst>
          </p:cNvPr>
          <p:cNvGrpSpPr/>
          <p:nvPr/>
        </p:nvGrpSpPr>
        <p:grpSpPr>
          <a:xfrm>
            <a:off x="4981003" y="2298883"/>
            <a:ext cx="1865178" cy="406400"/>
            <a:chOff x="1415420" y="4646458"/>
            <a:chExt cx="1865178" cy="406400"/>
          </a:xfrm>
        </p:grpSpPr>
        <p:cxnSp>
          <p:nvCxnSpPr>
            <p:cNvPr id="15" name="Straight Arrow Connector 14">
              <a:extLst>
                <a:ext uri="{FF2B5EF4-FFF2-40B4-BE49-F238E27FC236}">
                  <a16:creationId xmlns:a16="http://schemas.microsoft.com/office/drawing/2014/main" id="{58C31594-7213-68E7-D8EE-040DA9D3D576}"/>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7947E090-4A1A-26EE-32D7-B6430017CDEE}"/>
                </a:ext>
              </a:extLst>
            </p:cNvPr>
            <p:cNvGrpSpPr/>
            <p:nvPr/>
          </p:nvGrpSpPr>
          <p:grpSpPr>
            <a:xfrm>
              <a:off x="1431109" y="4646458"/>
              <a:ext cx="1776513" cy="406400"/>
              <a:chOff x="20499" y="3022600"/>
              <a:chExt cx="1776513" cy="406400"/>
            </a:xfrm>
          </p:grpSpPr>
          <p:sp>
            <p:nvSpPr>
              <p:cNvPr id="18" name="Rectangle 17">
                <a:extLst>
                  <a:ext uri="{FF2B5EF4-FFF2-40B4-BE49-F238E27FC236}">
                    <a16:creationId xmlns:a16="http://schemas.microsoft.com/office/drawing/2014/main" id="{603C5AC9-C0EF-7674-2281-11EC8E31CE0D}"/>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5C257C2-25E5-FA54-0322-7D135F6E4C5B}"/>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28" name="Group 27">
            <a:extLst>
              <a:ext uri="{FF2B5EF4-FFF2-40B4-BE49-F238E27FC236}">
                <a16:creationId xmlns:a16="http://schemas.microsoft.com/office/drawing/2014/main" id="{CF641775-63F7-BB52-22E6-77DAB61895C7}"/>
              </a:ext>
            </a:extLst>
          </p:cNvPr>
          <p:cNvGrpSpPr/>
          <p:nvPr/>
        </p:nvGrpSpPr>
        <p:grpSpPr>
          <a:xfrm>
            <a:off x="4981003" y="2798080"/>
            <a:ext cx="1865178" cy="406400"/>
            <a:chOff x="1415420" y="4646458"/>
            <a:chExt cx="1865178" cy="406400"/>
          </a:xfrm>
        </p:grpSpPr>
        <p:cxnSp>
          <p:nvCxnSpPr>
            <p:cNvPr id="29" name="Straight Arrow Connector 28">
              <a:extLst>
                <a:ext uri="{FF2B5EF4-FFF2-40B4-BE49-F238E27FC236}">
                  <a16:creationId xmlns:a16="http://schemas.microsoft.com/office/drawing/2014/main" id="{56293422-8AD3-4518-E70B-703C520B7A29}"/>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166D8F50-7AC5-61EF-9476-49F70F49EF8F}"/>
                </a:ext>
              </a:extLst>
            </p:cNvPr>
            <p:cNvGrpSpPr/>
            <p:nvPr/>
          </p:nvGrpSpPr>
          <p:grpSpPr>
            <a:xfrm>
              <a:off x="1431109" y="4646458"/>
              <a:ext cx="1776513" cy="406400"/>
              <a:chOff x="20499" y="3022600"/>
              <a:chExt cx="1776513" cy="406400"/>
            </a:xfrm>
          </p:grpSpPr>
          <p:sp>
            <p:nvSpPr>
              <p:cNvPr id="31" name="Rectangle 30">
                <a:extLst>
                  <a:ext uri="{FF2B5EF4-FFF2-40B4-BE49-F238E27FC236}">
                    <a16:creationId xmlns:a16="http://schemas.microsoft.com/office/drawing/2014/main" id="{CA96F94D-F615-3390-E973-7FBF27B7075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E03D16E3-9FF8-1615-689F-A3CF5D693721}"/>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33" name="Group 32">
            <a:extLst>
              <a:ext uri="{FF2B5EF4-FFF2-40B4-BE49-F238E27FC236}">
                <a16:creationId xmlns:a16="http://schemas.microsoft.com/office/drawing/2014/main" id="{18E64EB0-9DDD-5DF4-C0B7-D09C555957C7}"/>
              </a:ext>
            </a:extLst>
          </p:cNvPr>
          <p:cNvGrpSpPr/>
          <p:nvPr/>
        </p:nvGrpSpPr>
        <p:grpSpPr>
          <a:xfrm>
            <a:off x="4981003" y="3297277"/>
            <a:ext cx="1865178" cy="406400"/>
            <a:chOff x="1415420" y="4646458"/>
            <a:chExt cx="1865178" cy="406400"/>
          </a:xfrm>
        </p:grpSpPr>
        <p:cxnSp>
          <p:nvCxnSpPr>
            <p:cNvPr id="34" name="Straight Arrow Connector 33">
              <a:extLst>
                <a:ext uri="{FF2B5EF4-FFF2-40B4-BE49-F238E27FC236}">
                  <a16:creationId xmlns:a16="http://schemas.microsoft.com/office/drawing/2014/main" id="{789A896D-6994-8000-55E6-F691E603D56E}"/>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0BF2AB1F-B445-7943-7289-15AA3E2971B0}"/>
                </a:ext>
              </a:extLst>
            </p:cNvPr>
            <p:cNvGrpSpPr/>
            <p:nvPr/>
          </p:nvGrpSpPr>
          <p:grpSpPr>
            <a:xfrm>
              <a:off x="1431109" y="4646458"/>
              <a:ext cx="1776513" cy="406400"/>
              <a:chOff x="20499" y="3022600"/>
              <a:chExt cx="1776513" cy="406400"/>
            </a:xfrm>
          </p:grpSpPr>
          <p:sp>
            <p:nvSpPr>
              <p:cNvPr id="36" name="Rectangle 35">
                <a:extLst>
                  <a:ext uri="{FF2B5EF4-FFF2-40B4-BE49-F238E27FC236}">
                    <a16:creationId xmlns:a16="http://schemas.microsoft.com/office/drawing/2014/main" id="{5C716625-A0CE-A40B-8ED3-D5019280637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C9297D1B-2FDA-E984-A944-8DACB466E3D3}"/>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sp>
        <p:nvSpPr>
          <p:cNvPr id="38" name="TextBox 37">
            <a:extLst>
              <a:ext uri="{FF2B5EF4-FFF2-40B4-BE49-F238E27FC236}">
                <a16:creationId xmlns:a16="http://schemas.microsoft.com/office/drawing/2014/main" id="{20ECC196-97E0-2116-7037-2F9A33A1B43C}"/>
              </a:ext>
            </a:extLst>
          </p:cNvPr>
          <p:cNvSpPr txBox="1"/>
          <p:nvPr/>
        </p:nvSpPr>
        <p:spPr>
          <a:xfrm>
            <a:off x="5110850" y="1807553"/>
            <a:ext cx="1499578" cy="461665"/>
          </a:xfrm>
          <a:prstGeom prst="rect">
            <a:avLst/>
          </a:prstGeom>
          <a:noFill/>
        </p:spPr>
        <p:txBody>
          <a:bodyPr wrap="none" rtlCol="0">
            <a:spAutoFit/>
          </a:bodyPr>
          <a:lstStyle/>
          <a:p>
            <a:r>
              <a:rPr lang="en-US" sz="2400" dirty="0">
                <a:solidFill>
                  <a:schemeClr val="accent2">
                    <a:lumMod val="75000"/>
                  </a:schemeClr>
                </a:solidFill>
              </a:rPr>
              <a:t>Fragments</a:t>
            </a:r>
          </a:p>
        </p:txBody>
      </p:sp>
      <p:sp>
        <p:nvSpPr>
          <p:cNvPr id="49" name="TextBox 48">
            <a:extLst>
              <a:ext uri="{FF2B5EF4-FFF2-40B4-BE49-F238E27FC236}">
                <a16:creationId xmlns:a16="http://schemas.microsoft.com/office/drawing/2014/main" id="{2773247F-1A4E-42A6-A567-0456AECAAECD}"/>
              </a:ext>
            </a:extLst>
          </p:cNvPr>
          <p:cNvSpPr txBox="1"/>
          <p:nvPr/>
        </p:nvSpPr>
        <p:spPr>
          <a:xfrm>
            <a:off x="2222783" y="3942354"/>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R1</a:t>
            </a:r>
          </a:p>
        </p:txBody>
      </p:sp>
      <p:sp>
        <p:nvSpPr>
          <p:cNvPr id="50" name="TextBox 49">
            <a:extLst>
              <a:ext uri="{FF2B5EF4-FFF2-40B4-BE49-F238E27FC236}">
                <a16:creationId xmlns:a16="http://schemas.microsoft.com/office/drawing/2014/main" id="{6AB8A2EC-0B03-45BB-FF71-607A5D3ED9CB}"/>
              </a:ext>
            </a:extLst>
          </p:cNvPr>
          <p:cNvSpPr txBox="1"/>
          <p:nvPr/>
        </p:nvSpPr>
        <p:spPr>
          <a:xfrm>
            <a:off x="4475801" y="3952166"/>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R2</a:t>
            </a:r>
          </a:p>
        </p:txBody>
      </p:sp>
      <p:sp>
        <p:nvSpPr>
          <p:cNvPr id="51" name="TextBox 50">
            <a:extLst>
              <a:ext uri="{FF2B5EF4-FFF2-40B4-BE49-F238E27FC236}">
                <a16:creationId xmlns:a16="http://schemas.microsoft.com/office/drawing/2014/main" id="{E22D8C01-B5D5-E8EA-144C-BE5BA3330B62}"/>
              </a:ext>
            </a:extLst>
          </p:cNvPr>
          <p:cNvSpPr txBox="1"/>
          <p:nvPr/>
        </p:nvSpPr>
        <p:spPr>
          <a:xfrm>
            <a:off x="6717530" y="3950689"/>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R3</a:t>
            </a:r>
          </a:p>
        </p:txBody>
      </p:sp>
      <p:sp>
        <p:nvSpPr>
          <p:cNvPr id="52" name="Rectangle 2">
            <a:extLst>
              <a:ext uri="{FF2B5EF4-FFF2-40B4-BE49-F238E27FC236}">
                <a16:creationId xmlns:a16="http://schemas.microsoft.com/office/drawing/2014/main" id="{8123936D-C815-A124-C4FE-670F6BF0D5BB}"/>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a:t>IP Fragmentation and Reassembly</a:t>
            </a:r>
            <a:endParaRPr lang="en-AU" altLang="en-US" sz="3600" u="sng" dirty="0"/>
          </a:p>
        </p:txBody>
      </p:sp>
      <p:sp>
        <p:nvSpPr>
          <p:cNvPr id="27" name="TextBox 26">
            <a:extLst>
              <a:ext uri="{FF2B5EF4-FFF2-40B4-BE49-F238E27FC236}">
                <a16:creationId xmlns:a16="http://schemas.microsoft.com/office/drawing/2014/main" id="{E10ADBE1-93E0-E8D2-913C-8008FE45B94A}"/>
              </a:ext>
            </a:extLst>
          </p:cNvPr>
          <p:cNvSpPr txBox="1"/>
          <p:nvPr/>
        </p:nvSpPr>
        <p:spPr>
          <a:xfrm>
            <a:off x="632178" y="5610589"/>
            <a:ext cx="7779630" cy="830997"/>
          </a:xfrm>
          <a:prstGeom prst="rect">
            <a:avLst/>
          </a:prstGeom>
          <a:noFill/>
        </p:spPr>
        <p:txBody>
          <a:bodyPr wrap="none" rtlCol="0">
            <a:spAutoFit/>
          </a:bodyPr>
          <a:lstStyle/>
          <a:p>
            <a:r>
              <a:rPr lang="en-US" sz="2400" dirty="0"/>
              <a:t>During assembly,</a:t>
            </a:r>
          </a:p>
          <a:p>
            <a:r>
              <a:rPr lang="en-US" sz="2400" dirty="0">
                <a:solidFill>
                  <a:srgbClr val="FF0000"/>
                </a:solidFill>
              </a:rPr>
              <a:t>A. How can the destination identify all fragments of a packet?</a:t>
            </a:r>
          </a:p>
        </p:txBody>
      </p:sp>
      <p:pic>
        <p:nvPicPr>
          <p:cNvPr id="1043" name="Picture 1042">
            <a:extLst>
              <a:ext uri="{FF2B5EF4-FFF2-40B4-BE49-F238E27FC236}">
                <a16:creationId xmlns:a16="http://schemas.microsoft.com/office/drawing/2014/main" id="{AEB1DACD-336C-61FC-523D-6012DCE26DD4}"/>
              </a:ext>
            </a:extLst>
          </p:cNvPr>
          <p:cNvPicPr>
            <a:picLocks noChangeAspect="1"/>
          </p:cNvPicPr>
          <p:nvPr/>
        </p:nvPicPr>
        <p:blipFill rotWithShape="1">
          <a:blip r:embed="rId6"/>
          <a:srcRect t="9474" b="42936"/>
          <a:stretch/>
        </p:blipFill>
        <p:spPr>
          <a:xfrm>
            <a:off x="118534" y="740308"/>
            <a:ext cx="3368102" cy="2084729"/>
          </a:xfrm>
          <a:prstGeom prst="rect">
            <a:avLst/>
          </a:prstGeom>
        </p:spPr>
      </p:pic>
      <p:sp>
        <p:nvSpPr>
          <p:cNvPr id="1044" name="Rectangle 1043">
            <a:extLst>
              <a:ext uri="{FF2B5EF4-FFF2-40B4-BE49-F238E27FC236}">
                <a16:creationId xmlns:a16="http://schemas.microsoft.com/office/drawing/2014/main" id="{7A6FEDCF-6787-6FFE-6540-A291580C7259}"/>
              </a:ext>
            </a:extLst>
          </p:cNvPr>
          <p:cNvSpPr/>
          <p:nvPr/>
        </p:nvSpPr>
        <p:spPr>
          <a:xfrm>
            <a:off x="199054" y="1184987"/>
            <a:ext cx="1562013" cy="48831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5" name="Rectangle 1044">
            <a:extLst>
              <a:ext uri="{FF2B5EF4-FFF2-40B4-BE49-F238E27FC236}">
                <a16:creationId xmlns:a16="http://schemas.microsoft.com/office/drawing/2014/main" id="{B1772469-0794-A50F-4ED4-A5A46463CF6A}"/>
              </a:ext>
            </a:extLst>
          </p:cNvPr>
          <p:cNvSpPr/>
          <p:nvPr/>
        </p:nvSpPr>
        <p:spPr>
          <a:xfrm>
            <a:off x="199053" y="2029679"/>
            <a:ext cx="3287583" cy="788362"/>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798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 grpId="0" animBg="1"/>
      <p:bldP spid="104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29DAFF4-CAC7-77DF-756C-34894D96EE4A}"/>
              </a:ext>
            </a:extLst>
          </p:cNvPr>
          <p:cNvCxnSpPr>
            <a:cxnSpLocks/>
            <a:endCxn id="2" idx="3"/>
          </p:cNvCxnSpPr>
          <p:nvPr/>
        </p:nvCxnSpPr>
        <p:spPr>
          <a:xfrm>
            <a:off x="2895600" y="3809455"/>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ECA4C12-417D-3AD0-011F-CBE02B090A66}"/>
              </a:ext>
            </a:extLst>
          </p:cNvPr>
          <p:cNvCxnSpPr>
            <a:cxnSpLocks/>
          </p:cNvCxnSpPr>
          <p:nvPr/>
        </p:nvCxnSpPr>
        <p:spPr>
          <a:xfrm>
            <a:off x="5178777" y="3809455"/>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4E9E65D-8205-337F-8B60-B754A0B5B31A}"/>
              </a:ext>
            </a:extLst>
          </p:cNvPr>
          <p:cNvCxnSpPr>
            <a:cxnSpLocks/>
          </p:cNvCxnSpPr>
          <p:nvPr/>
        </p:nvCxnSpPr>
        <p:spPr>
          <a:xfrm>
            <a:off x="7371644" y="3951115"/>
            <a:ext cx="767645" cy="697089"/>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BBE69D8-D9EB-0746-D311-C81214143B5A}"/>
              </a:ext>
            </a:extLst>
          </p:cNvPr>
          <p:cNvCxnSpPr>
            <a:cxnSpLocks/>
          </p:cNvCxnSpPr>
          <p:nvPr/>
        </p:nvCxnSpPr>
        <p:spPr>
          <a:xfrm flipV="1">
            <a:off x="1004711" y="3951115"/>
            <a:ext cx="1117600" cy="1095022"/>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1026" name="Picture 2" descr="Pc - Free computer icons">
            <a:extLst>
              <a:ext uri="{FF2B5EF4-FFF2-40B4-BE49-F238E27FC236}">
                <a16:creationId xmlns:a16="http://schemas.microsoft.com/office/drawing/2014/main" id="{682A7A5F-DD52-8BCE-1776-6A1804DF1B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2549" y="4299659"/>
            <a:ext cx="1185333" cy="11853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aptop - Free computer icons">
            <a:extLst>
              <a:ext uri="{FF2B5EF4-FFF2-40B4-BE49-F238E27FC236}">
                <a16:creationId xmlns:a16="http://schemas.microsoft.com/office/drawing/2014/main" id="{22C7143F-6920-8F61-F8A9-62064D57D5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534" y="4380091"/>
            <a:ext cx="1027289" cy="102728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etwork Router Icon #431529 - Free Icons Library">
            <a:extLst>
              <a:ext uri="{FF2B5EF4-FFF2-40B4-BE49-F238E27FC236}">
                <a16:creationId xmlns:a16="http://schemas.microsoft.com/office/drawing/2014/main" id="{DC31B631-ABCE-A730-3C62-273761E318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951363" y="3563378"/>
            <a:ext cx="1028903" cy="4921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8" descr="Network Router Icon #431529 - Free Icons Library">
            <a:extLst>
              <a:ext uri="{FF2B5EF4-FFF2-40B4-BE49-F238E27FC236}">
                <a16:creationId xmlns:a16="http://schemas.microsoft.com/office/drawing/2014/main" id="{EA4F5CE4-8511-1B61-40C4-D2141ECDDC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192207" y="3563377"/>
            <a:ext cx="1028903" cy="4921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Network Router Icon #431529 - Free Icons Library">
            <a:extLst>
              <a:ext uri="{FF2B5EF4-FFF2-40B4-BE49-F238E27FC236}">
                <a16:creationId xmlns:a16="http://schemas.microsoft.com/office/drawing/2014/main" id="{1C4E8051-1756-765F-A87E-8685E4B428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433051" y="3563376"/>
            <a:ext cx="1028903" cy="49215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F783B0D-DD20-428E-AFAA-97416EC833BD}"/>
              </a:ext>
            </a:extLst>
          </p:cNvPr>
          <p:cNvSpPr txBox="1"/>
          <p:nvPr/>
        </p:nvSpPr>
        <p:spPr>
          <a:xfrm>
            <a:off x="635553" y="3842438"/>
            <a:ext cx="1225015" cy="646331"/>
          </a:xfrm>
          <a:prstGeom prst="rect">
            <a:avLst/>
          </a:prstGeom>
          <a:noFill/>
        </p:spPr>
        <p:txBody>
          <a:bodyPr wrap="none" rtlCol="0">
            <a:spAutoFit/>
          </a:bodyPr>
          <a:lstStyle/>
          <a:p>
            <a:pPr algn="ctr"/>
            <a:r>
              <a:rPr lang="en-US" dirty="0"/>
              <a:t>MTU=1500</a:t>
            </a:r>
          </a:p>
          <a:p>
            <a:pPr algn="ctr"/>
            <a:r>
              <a:rPr lang="en-US" dirty="0"/>
              <a:t>(bytes)</a:t>
            </a:r>
          </a:p>
        </p:txBody>
      </p:sp>
      <p:sp>
        <p:nvSpPr>
          <p:cNvPr id="6" name="TextBox 5">
            <a:extLst>
              <a:ext uri="{FF2B5EF4-FFF2-40B4-BE49-F238E27FC236}">
                <a16:creationId xmlns:a16="http://schemas.microsoft.com/office/drawing/2014/main" id="{22E49D16-74B8-76B0-9ADB-C3468082C632}"/>
              </a:ext>
            </a:extLst>
          </p:cNvPr>
          <p:cNvSpPr txBox="1"/>
          <p:nvPr/>
        </p:nvSpPr>
        <p:spPr>
          <a:xfrm>
            <a:off x="2942372" y="3797502"/>
            <a:ext cx="1225014" cy="369332"/>
          </a:xfrm>
          <a:prstGeom prst="rect">
            <a:avLst/>
          </a:prstGeom>
          <a:noFill/>
        </p:spPr>
        <p:txBody>
          <a:bodyPr wrap="none" rtlCol="0">
            <a:spAutoFit/>
          </a:bodyPr>
          <a:lstStyle/>
          <a:p>
            <a:pPr algn="ctr"/>
            <a:r>
              <a:rPr lang="en-US" dirty="0"/>
              <a:t>MTU=1500</a:t>
            </a:r>
          </a:p>
        </p:txBody>
      </p:sp>
      <p:sp>
        <p:nvSpPr>
          <p:cNvPr id="8" name="TextBox 7">
            <a:extLst>
              <a:ext uri="{FF2B5EF4-FFF2-40B4-BE49-F238E27FC236}">
                <a16:creationId xmlns:a16="http://schemas.microsoft.com/office/drawing/2014/main" id="{A8B77D39-89FA-ECDA-FAC8-A73CBF7B32E3}"/>
              </a:ext>
            </a:extLst>
          </p:cNvPr>
          <p:cNvSpPr txBox="1"/>
          <p:nvPr/>
        </p:nvSpPr>
        <p:spPr>
          <a:xfrm>
            <a:off x="5266545" y="3797501"/>
            <a:ext cx="1107996" cy="369332"/>
          </a:xfrm>
          <a:prstGeom prst="rect">
            <a:avLst/>
          </a:prstGeom>
          <a:noFill/>
        </p:spPr>
        <p:txBody>
          <a:bodyPr wrap="none" rtlCol="0">
            <a:spAutoFit/>
          </a:bodyPr>
          <a:lstStyle/>
          <a:p>
            <a:pPr algn="ctr"/>
            <a:r>
              <a:rPr lang="en-US" dirty="0"/>
              <a:t>MTU=532</a:t>
            </a:r>
          </a:p>
        </p:txBody>
      </p:sp>
      <p:sp>
        <p:nvSpPr>
          <p:cNvPr id="11" name="TextBox 10">
            <a:extLst>
              <a:ext uri="{FF2B5EF4-FFF2-40B4-BE49-F238E27FC236}">
                <a16:creationId xmlns:a16="http://schemas.microsoft.com/office/drawing/2014/main" id="{DAB076DE-8880-A1F0-DA18-99D7189930BD}"/>
              </a:ext>
            </a:extLst>
          </p:cNvPr>
          <p:cNvSpPr txBox="1"/>
          <p:nvPr/>
        </p:nvSpPr>
        <p:spPr>
          <a:xfrm>
            <a:off x="7644023" y="3968427"/>
            <a:ext cx="1225014" cy="369332"/>
          </a:xfrm>
          <a:prstGeom prst="rect">
            <a:avLst/>
          </a:prstGeom>
          <a:noFill/>
        </p:spPr>
        <p:txBody>
          <a:bodyPr wrap="none" rtlCol="0">
            <a:spAutoFit/>
          </a:bodyPr>
          <a:lstStyle/>
          <a:p>
            <a:pPr algn="ctr"/>
            <a:r>
              <a:rPr lang="en-US" dirty="0"/>
              <a:t>MTU=1500</a:t>
            </a:r>
          </a:p>
        </p:txBody>
      </p:sp>
      <p:grpSp>
        <p:nvGrpSpPr>
          <p:cNvPr id="20" name="Group 19">
            <a:extLst>
              <a:ext uri="{FF2B5EF4-FFF2-40B4-BE49-F238E27FC236}">
                <a16:creationId xmlns:a16="http://schemas.microsoft.com/office/drawing/2014/main" id="{A27CC92B-72C4-C75A-5A9F-1ADF75E3FD71}"/>
              </a:ext>
            </a:extLst>
          </p:cNvPr>
          <p:cNvGrpSpPr/>
          <p:nvPr/>
        </p:nvGrpSpPr>
        <p:grpSpPr>
          <a:xfrm>
            <a:off x="1145823" y="4131021"/>
            <a:ext cx="2446278" cy="1023793"/>
            <a:chOff x="1145823" y="4131021"/>
            <a:chExt cx="2446278" cy="1023793"/>
          </a:xfrm>
        </p:grpSpPr>
        <p:cxnSp>
          <p:nvCxnSpPr>
            <p:cNvPr id="19" name="Straight Arrow Connector 18">
              <a:extLst>
                <a:ext uri="{FF2B5EF4-FFF2-40B4-BE49-F238E27FC236}">
                  <a16:creationId xmlns:a16="http://schemas.microsoft.com/office/drawing/2014/main" id="{09403C89-FFDA-C068-4EF6-BC12A225CF87}"/>
                </a:ext>
              </a:extLst>
            </p:cNvPr>
            <p:cNvCxnSpPr/>
            <p:nvPr/>
          </p:nvCxnSpPr>
          <p:spPr>
            <a:xfrm flipV="1">
              <a:off x="1145823" y="4131021"/>
              <a:ext cx="1066799" cy="1023793"/>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159FA441-D8A9-BA57-D3CC-22E2BA7F324E}"/>
                </a:ext>
              </a:extLst>
            </p:cNvPr>
            <p:cNvGrpSpPr/>
            <p:nvPr/>
          </p:nvGrpSpPr>
          <p:grpSpPr>
            <a:xfrm>
              <a:off x="1520765" y="4646458"/>
              <a:ext cx="2071336" cy="406400"/>
              <a:chOff x="110155" y="3022600"/>
              <a:chExt cx="2071336" cy="406400"/>
            </a:xfrm>
          </p:grpSpPr>
          <p:sp>
            <p:nvSpPr>
              <p:cNvPr id="12" name="Rectangle 11">
                <a:extLst>
                  <a:ext uri="{FF2B5EF4-FFF2-40B4-BE49-F238E27FC236}">
                    <a16:creationId xmlns:a16="http://schemas.microsoft.com/office/drawing/2014/main" id="{1AB9626E-EE9B-0B22-FA0D-FC50C9322818}"/>
                  </a:ext>
                </a:extLst>
              </p:cNvPr>
              <p:cNvSpPr/>
              <p:nvPr/>
            </p:nvSpPr>
            <p:spPr>
              <a:xfrm>
                <a:off x="118533" y="3022600"/>
                <a:ext cx="200377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BF2447C-3ECC-2923-D02D-6EE48EB76A64}"/>
                  </a:ext>
                </a:extLst>
              </p:cNvPr>
              <p:cNvSpPr txBox="1"/>
              <p:nvPr/>
            </p:nvSpPr>
            <p:spPr>
              <a:xfrm>
                <a:off x="110155" y="3042561"/>
                <a:ext cx="2071336" cy="369332"/>
              </a:xfrm>
              <a:prstGeom prst="rect">
                <a:avLst/>
              </a:prstGeom>
              <a:noFill/>
            </p:spPr>
            <p:txBody>
              <a:bodyPr wrap="none" rtlCol="0">
                <a:spAutoFit/>
              </a:bodyPr>
              <a:lstStyle/>
              <a:p>
                <a:pPr algn="ctr"/>
                <a:r>
                  <a:rPr lang="en-US" dirty="0"/>
                  <a:t>Datagram Len=1500</a:t>
                </a:r>
              </a:p>
            </p:txBody>
          </p:sp>
        </p:grpSp>
      </p:grpSp>
      <p:grpSp>
        <p:nvGrpSpPr>
          <p:cNvPr id="21" name="Group 20">
            <a:extLst>
              <a:ext uri="{FF2B5EF4-FFF2-40B4-BE49-F238E27FC236}">
                <a16:creationId xmlns:a16="http://schemas.microsoft.com/office/drawing/2014/main" id="{E4A5FCFB-990E-6211-BFF2-217E387860EF}"/>
              </a:ext>
            </a:extLst>
          </p:cNvPr>
          <p:cNvGrpSpPr/>
          <p:nvPr/>
        </p:nvGrpSpPr>
        <p:grpSpPr>
          <a:xfrm>
            <a:off x="2743904" y="3002639"/>
            <a:ext cx="2071336" cy="671824"/>
            <a:chOff x="1520765" y="4646458"/>
            <a:chExt cx="2071336" cy="671824"/>
          </a:xfrm>
        </p:grpSpPr>
        <p:cxnSp>
          <p:nvCxnSpPr>
            <p:cNvPr id="22" name="Straight Arrow Connector 21">
              <a:extLst>
                <a:ext uri="{FF2B5EF4-FFF2-40B4-BE49-F238E27FC236}">
                  <a16:creationId xmlns:a16="http://schemas.microsoft.com/office/drawing/2014/main" id="{0C1AEAD3-D729-8B7B-B6C4-17863B6BE82B}"/>
                </a:ext>
              </a:extLst>
            </p:cNvPr>
            <p:cNvCxnSpPr>
              <a:cxnSpLocks/>
            </p:cNvCxnSpPr>
            <p:nvPr/>
          </p:nvCxnSpPr>
          <p:spPr>
            <a:xfrm>
              <a:off x="1765505" y="5318282"/>
              <a:ext cx="115812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53DB48D9-7594-D0F9-F73B-EC620684ED6E}"/>
                </a:ext>
              </a:extLst>
            </p:cNvPr>
            <p:cNvGrpSpPr/>
            <p:nvPr/>
          </p:nvGrpSpPr>
          <p:grpSpPr>
            <a:xfrm>
              <a:off x="1520765" y="4646458"/>
              <a:ext cx="2071336" cy="406400"/>
              <a:chOff x="110155" y="3022600"/>
              <a:chExt cx="2071336" cy="406400"/>
            </a:xfrm>
          </p:grpSpPr>
          <p:sp>
            <p:nvSpPr>
              <p:cNvPr id="24" name="Rectangle 23">
                <a:extLst>
                  <a:ext uri="{FF2B5EF4-FFF2-40B4-BE49-F238E27FC236}">
                    <a16:creationId xmlns:a16="http://schemas.microsoft.com/office/drawing/2014/main" id="{70CABD83-D34E-486A-AF45-2F659260FDE9}"/>
                  </a:ext>
                </a:extLst>
              </p:cNvPr>
              <p:cNvSpPr/>
              <p:nvPr/>
            </p:nvSpPr>
            <p:spPr>
              <a:xfrm>
                <a:off x="118533" y="3022600"/>
                <a:ext cx="200377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14334C4-151E-BB43-8FE4-E7D5FFBA46B7}"/>
                  </a:ext>
                </a:extLst>
              </p:cNvPr>
              <p:cNvSpPr txBox="1"/>
              <p:nvPr/>
            </p:nvSpPr>
            <p:spPr>
              <a:xfrm>
                <a:off x="110155" y="3042561"/>
                <a:ext cx="2071336" cy="369332"/>
              </a:xfrm>
              <a:prstGeom prst="rect">
                <a:avLst/>
              </a:prstGeom>
              <a:noFill/>
            </p:spPr>
            <p:txBody>
              <a:bodyPr wrap="none" rtlCol="0">
                <a:spAutoFit/>
              </a:bodyPr>
              <a:lstStyle/>
              <a:p>
                <a:pPr algn="ctr"/>
                <a:r>
                  <a:rPr lang="en-US" dirty="0"/>
                  <a:t>Datagram Len=1500</a:t>
                </a:r>
              </a:p>
            </p:txBody>
          </p:sp>
        </p:grpSp>
      </p:grpSp>
      <p:grpSp>
        <p:nvGrpSpPr>
          <p:cNvPr id="14" name="Group 13">
            <a:extLst>
              <a:ext uri="{FF2B5EF4-FFF2-40B4-BE49-F238E27FC236}">
                <a16:creationId xmlns:a16="http://schemas.microsoft.com/office/drawing/2014/main" id="{403E2BF4-8B18-97A1-29AA-60F330E89F67}"/>
              </a:ext>
            </a:extLst>
          </p:cNvPr>
          <p:cNvGrpSpPr/>
          <p:nvPr/>
        </p:nvGrpSpPr>
        <p:grpSpPr>
          <a:xfrm>
            <a:off x="4981003" y="2298883"/>
            <a:ext cx="1865178" cy="406400"/>
            <a:chOff x="1415420" y="4646458"/>
            <a:chExt cx="1865178" cy="406400"/>
          </a:xfrm>
        </p:grpSpPr>
        <p:cxnSp>
          <p:nvCxnSpPr>
            <p:cNvPr id="15" name="Straight Arrow Connector 14">
              <a:extLst>
                <a:ext uri="{FF2B5EF4-FFF2-40B4-BE49-F238E27FC236}">
                  <a16:creationId xmlns:a16="http://schemas.microsoft.com/office/drawing/2014/main" id="{58C31594-7213-68E7-D8EE-040DA9D3D576}"/>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7947E090-4A1A-26EE-32D7-B6430017CDEE}"/>
                </a:ext>
              </a:extLst>
            </p:cNvPr>
            <p:cNvGrpSpPr/>
            <p:nvPr/>
          </p:nvGrpSpPr>
          <p:grpSpPr>
            <a:xfrm>
              <a:off x="1431109" y="4646458"/>
              <a:ext cx="1776513" cy="406400"/>
              <a:chOff x="20499" y="3022600"/>
              <a:chExt cx="1776513" cy="406400"/>
            </a:xfrm>
          </p:grpSpPr>
          <p:sp>
            <p:nvSpPr>
              <p:cNvPr id="18" name="Rectangle 17">
                <a:extLst>
                  <a:ext uri="{FF2B5EF4-FFF2-40B4-BE49-F238E27FC236}">
                    <a16:creationId xmlns:a16="http://schemas.microsoft.com/office/drawing/2014/main" id="{603C5AC9-C0EF-7674-2281-11EC8E31CE0D}"/>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5C257C2-25E5-FA54-0322-7D135F6E4C5B}"/>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28" name="Group 27">
            <a:extLst>
              <a:ext uri="{FF2B5EF4-FFF2-40B4-BE49-F238E27FC236}">
                <a16:creationId xmlns:a16="http://schemas.microsoft.com/office/drawing/2014/main" id="{CF641775-63F7-BB52-22E6-77DAB61895C7}"/>
              </a:ext>
            </a:extLst>
          </p:cNvPr>
          <p:cNvGrpSpPr/>
          <p:nvPr/>
        </p:nvGrpSpPr>
        <p:grpSpPr>
          <a:xfrm>
            <a:off x="4981003" y="2798080"/>
            <a:ext cx="1865178" cy="406400"/>
            <a:chOff x="1415420" y="4646458"/>
            <a:chExt cx="1865178" cy="406400"/>
          </a:xfrm>
        </p:grpSpPr>
        <p:cxnSp>
          <p:nvCxnSpPr>
            <p:cNvPr id="29" name="Straight Arrow Connector 28">
              <a:extLst>
                <a:ext uri="{FF2B5EF4-FFF2-40B4-BE49-F238E27FC236}">
                  <a16:creationId xmlns:a16="http://schemas.microsoft.com/office/drawing/2014/main" id="{56293422-8AD3-4518-E70B-703C520B7A29}"/>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166D8F50-7AC5-61EF-9476-49F70F49EF8F}"/>
                </a:ext>
              </a:extLst>
            </p:cNvPr>
            <p:cNvGrpSpPr/>
            <p:nvPr/>
          </p:nvGrpSpPr>
          <p:grpSpPr>
            <a:xfrm>
              <a:off x="1431109" y="4646458"/>
              <a:ext cx="1776513" cy="406400"/>
              <a:chOff x="20499" y="3022600"/>
              <a:chExt cx="1776513" cy="406400"/>
            </a:xfrm>
          </p:grpSpPr>
          <p:sp>
            <p:nvSpPr>
              <p:cNvPr id="31" name="Rectangle 30">
                <a:extLst>
                  <a:ext uri="{FF2B5EF4-FFF2-40B4-BE49-F238E27FC236}">
                    <a16:creationId xmlns:a16="http://schemas.microsoft.com/office/drawing/2014/main" id="{CA96F94D-F615-3390-E973-7FBF27B7075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E03D16E3-9FF8-1615-689F-A3CF5D693721}"/>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33" name="Group 32">
            <a:extLst>
              <a:ext uri="{FF2B5EF4-FFF2-40B4-BE49-F238E27FC236}">
                <a16:creationId xmlns:a16="http://schemas.microsoft.com/office/drawing/2014/main" id="{18E64EB0-9DDD-5DF4-C0B7-D09C555957C7}"/>
              </a:ext>
            </a:extLst>
          </p:cNvPr>
          <p:cNvGrpSpPr/>
          <p:nvPr/>
        </p:nvGrpSpPr>
        <p:grpSpPr>
          <a:xfrm>
            <a:off x="4981003" y="3297277"/>
            <a:ext cx="1865178" cy="406400"/>
            <a:chOff x="1415420" y="4646458"/>
            <a:chExt cx="1865178" cy="406400"/>
          </a:xfrm>
        </p:grpSpPr>
        <p:cxnSp>
          <p:nvCxnSpPr>
            <p:cNvPr id="34" name="Straight Arrow Connector 33">
              <a:extLst>
                <a:ext uri="{FF2B5EF4-FFF2-40B4-BE49-F238E27FC236}">
                  <a16:creationId xmlns:a16="http://schemas.microsoft.com/office/drawing/2014/main" id="{789A896D-6994-8000-55E6-F691E603D56E}"/>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0BF2AB1F-B445-7943-7289-15AA3E2971B0}"/>
                </a:ext>
              </a:extLst>
            </p:cNvPr>
            <p:cNvGrpSpPr/>
            <p:nvPr/>
          </p:nvGrpSpPr>
          <p:grpSpPr>
            <a:xfrm>
              <a:off x="1431109" y="4646458"/>
              <a:ext cx="1776513" cy="406400"/>
              <a:chOff x="20499" y="3022600"/>
              <a:chExt cx="1776513" cy="406400"/>
            </a:xfrm>
          </p:grpSpPr>
          <p:sp>
            <p:nvSpPr>
              <p:cNvPr id="36" name="Rectangle 35">
                <a:extLst>
                  <a:ext uri="{FF2B5EF4-FFF2-40B4-BE49-F238E27FC236}">
                    <a16:creationId xmlns:a16="http://schemas.microsoft.com/office/drawing/2014/main" id="{5C716625-A0CE-A40B-8ED3-D5019280637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C9297D1B-2FDA-E984-A944-8DACB466E3D3}"/>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sp>
        <p:nvSpPr>
          <p:cNvPr id="38" name="TextBox 37">
            <a:extLst>
              <a:ext uri="{FF2B5EF4-FFF2-40B4-BE49-F238E27FC236}">
                <a16:creationId xmlns:a16="http://schemas.microsoft.com/office/drawing/2014/main" id="{20ECC196-97E0-2116-7037-2F9A33A1B43C}"/>
              </a:ext>
            </a:extLst>
          </p:cNvPr>
          <p:cNvSpPr txBox="1"/>
          <p:nvPr/>
        </p:nvSpPr>
        <p:spPr>
          <a:xfrm>
            <a:off x="5110850" y="1807553"/>
            <a:ext cx="1499578" cy="461665"/>
          </a:xfrm>
          <a:prstGeom prst="rect">
            <a:avLst/>
          </a:prstGeom>
          <a:noFill/>
        </p:spPr>
        <p:txBody>
          <a:bodyPr wrap="none" rtlCol="0">
            <a:spAutoFit/>
          </a:bodyPr>
          <a:lstStyle/>
          <a:p>
            <a:r>
              <a:rPr lang="en-US" sz="2400" dirty="0">
                <a:solidFill>
                  <a:schemeClr val="accent2">
                    <a:lumMod val="75000"/>
                  </a:schemeClr>
                </a:solidFill>
              </a:rPr>
              <a:t>Fragments</a:t>
            </a:r>
          </a:p>
        </p:txBody>
      </p:sp>
      <p:sp>
        <p:nvSpPr>
          <p:cNvPr id="49" name="TextBox 48">
            <a:extLst>
              <a:ext uri="{FF2B5EF4-FFF2-40B4-BE49-F238E27FC236}">
                <a16:creationId xmlns:a16="http://schemas.microsoft.com/office/drawing/2014/main" id="{2773247F-1A4E-42A6-A567-0456AECAAECD}"/>
              </a:ext>
            </a:extLst>
          </p:cNvPr>
          <p:cNvSpPr txBox="1"/>
          <p:nvPr/>
        </p:nvSpPr>
        <p:spPr>
          <a:xfrm>
            <a:off x="2222783" y="3942354"/>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R1</a:t>
            </a:r>
          </a:p>
        </p:txBody>
      </p:sp>
      <p:sp>
        <p:nvSpPr>
          <p:cNvPr id="50" name="TextBox 49">
            <a:extLst>
              <a:ext uri="{FF2B5EF4-FFF2-40B4-BE49-F238E27FC236}">
                <a16:creationId xmlns:a16="http://schemas.microsoft.com/office/drawing/2014/main" id="{6AB8A2EC-0B03-45BB-FF71-607A5D3ED9CB}"/>
              </a:ext>
            </a:extLst>
          </p:cNvPr>
          <p:cNvSpPr txBox="1"/>
          <p:nvPr/>
        </p:nvSpPr>
        <p:spPr>
          <a:xfrm>
            <a:off x="4475801" y="3952166"/>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R2</a:t>
            </a:r>
          </a:p>
        </p:txBody>
      </p:sp>
      <p:sp>
        <p:nvSpPr>
          <p:cNvPr id="51" name="TextBox 50">
            <a:extLst>
              <a:ext uri="{FF2B5EF4-FFF2-40B4-BE49-F238E27FC236}">
                <a16:creationId xmlns:a16="http://schemas.microsoft.com/office/drawing/2014/main" id="{E22D8C01-B5D5-E8EA-144C-BE5BA3330B62}"/>
              </a:ext>
            </a:extLst>
          </p:cNvPr>
          <p:cNvSpPr txBox="1"/>
          <p:nvPr/>
        </p:nvSpPr>
        <p:spPr>
          <a:xfrm>
            <a:off x="6717530" y="3950689"/>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R3</a:t>
            </a:r>
          </a:p>
        </p:txBody>
      </p:sp>
      <p:sp>
        <p:nvSpPr>
          <p:cNvPr id="52" name="Rectangle 2">
            <a:extLst>
              <a:ext uri="{FF2B5EF4-FFF2-40B4-BE49-F238E27FC236}">
                <a16:creationId xmlns:a16="http://schemas.microsoft.com/office/drawing/2014/main" id="{8123936D-C815-A124-C4FE-670F6BF0D5BB}"/>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a:t>IP Fragmentation and Reassembly</a:t>
            </a:r>
            <a:endParaRPr lang="en-AU" altLang="en-US" sz="3600" u="sng" dirty="0"/>
          </a:p>
        </p:txBody>
      </p:sp>
      <p:sp>
        <p:nvSpPr>
          <p:cNvPr id="27" name="TextBox 26">
            <a:extLst>
              <a:ext uri="{FF2B5EF4-FFF2-40B4-BE49-F238E27FC236}">
                <a16:creationId xmlns:a16="http://schemas.microsoft.com/office/drawing/2014/main" id="{E10ADBE1-93E0-E8D2-913C-8008FE45B94A}"/>
              </a:ext>
            </a:extLst>
          </p:cNvPr>
          <p:cNvSpPr txBox="1"/>
          <p:nvPr/>
        </p:nvSpPr>
        <p:spPr>
          <a:xfrm>
            <a:off x="632178" y="5610589"/>
            <a:ext cx="8265789" cy="830997"/>
          </a:xfrm>
          <a:prstGeom prst="rect">
            <a:avLst/>
          </a:prstGeom>
          <a:noFill/>
        </p:spPr>
        <p:txBody>
          <a:bodyPr wrap="none" rtlCol="0">
            <a:spAutoFit/>
          </a:bodyPr>
          <a:lstStyle/>
          <a:p>
            <a:r>
              <a:rPr lang="en-US" sz="2400" dirty="0"/>
              <a:t>During assembly,</a:t>
            </a:r>
          </a:p>
          <a:p>
            <a:r>
              <a:rPr lang="en-US" sz="2400" dirty="0">
                <a:solidFill>
                  <a:schemeClr val="accent6">
                    <a:lumMod val="75000"/>
                  </a:schemeClr>
                </a:solidFill>
              </a:rPr>
              <a:t>B. How will the destination know if the last fragment is received?</a:t>
            </a:r>
          </a:p>
        </p:txBody>
      </p:sp>
      <p:pic>
        <p:nvPicPr>
          <p:cNvPr id="1043" name="Picture 1042">
            <a:extLst>
              <a:ext uri="{FF2B5EF4-FFF2-40B4-BE49-F238E27FC236}">
                <a16:creationId xmlns:a16="http://schemas.microsoft.com/office/drawing/2014/main" id="{AEB1DACD-336C-61FC-523D-6012DCE26DD4}"/>
              </a:ext>
            </a:extLst>
          </p:cNvPr>
          <p:cNvPicPr>
            <a:picLocks noChangeAspect="1"/>
          </p:cNvPicPr>
          <p:nvPr/>
        </p:nvPicPr>
        <p:blipFill rotWithShape="1">
          <a:blip r:embed="rId6"/>
          <a:srcRect t="9474" b="42936"/>
          <a:stretch/>
        </p:blipFill>
        <p:spPr>
          <a:xfrm>
            <a:off x="118534" y="740308"/>
            <a:ext cx="3368102" cy="2084729"/>
          </a:xfrm>
          <a:prstGeom prst="rect">
            <a:avLst/>
          </a:prstGeom>
        </p:spPr>
      </p:pic>
      <p:sp>
        <p:nvSpPr>
          <p:cNvPr id="1044" name="Rectangle 1043">
            <a:extLst>
              <a:ext uri="{FF2B5EF4-FFF2-40B4-BE49-F238E27FC236}">
                <a16:creationId xmlns:a16="http://schemas.microsoft.com/office/drawing/2014/main" id="{7A6FEDCF-6787-6FFE-6540-A291580C7259}"/>
              </a:ext>
            </a:extLst>
          </p:cNvPr>
          <p:cNvSpPr/>
          <p:nvPr/>
        </p:nvSpPr>
        <p:spPr>
          <a:xfrm>
            <a:off x="1750024" y="1158235"/>
            <a:ext cx="472759" cy="48831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4F4C7FA6-E36B-C505-44F6-4465732F082B}"/>
              </a:ext>
            </a:extLst>
          </p:cNvPr>
          <p:cNvGrpSpPr/>
          <p:nvPr/>
        </p:nvGrpSpPr>
        <p:grpSpPr>
          <a:xfrm>
            <a:off x="2222783" y="863901"/>
            <a:ext cx="6510758" cy="3057614"/>
            <a:chOff x="2222783" y="863901"/>
            <a:chExt cx="6510758" cy="3057614"/>
          </a:xfrm>
        </p:grpSpPr>
        <p:pic>
          <p:nvPicPr>
            <p:cNvPr id="39" name="Picture 38">
              <a:extLst>
                <a:ext uri="{FF2B5EF4-FFF2-40B4-BE49-F238E27FC236}">
                  <a16:creationId xmlns:a16="http://schemas.microsoft.com/office/drawing/2014/main" id="{50410FBD-8C14-211B-37E8-E6E5C4B6A4DC}"/>
                </a:ext>
              </a:extLst>
            </p:cNvPr>
            <p:cNvPicPr>
              <a:picLocks noChangeAspect="1"/>
            </p:cNvPicPr>
            <p:nvPr/>
          </p:nvPicPr>
          <p:blipFill>
            <a:blip r:embed="rId7"/>
            <a:stretch>
              <a:fillRect/>
            </a:stretch>
          </p:blipFill>
          <p:spPr>
            <a:xfrm>
              <a:off x="4237642" y="863901"/>
              <a:ext cx="4495899" cy="3057614"/>
            </a:xfrm>
            <a:prstGeom prst="rect">
              <a:avLst/>
            </a:prstGeom>
            <a:noFill/>
            <a:ln w="22225">
              <a:solidFill>
                <a:srgbClr val="FF0000"/>
              </a:solidFill>
            </a:ln>
          </p:spPr>
        </p:pic>
        <p:cxnSp>
          <p:nvCxnSpPr>
            <p:cNvPr id="42" name="Straight Arrow Connector 41">
              <a:extLst>
                <a:ext uri="{FF2B5EF4-FFF2-40B4-BE49-F238E27FC236}">
                  <a16:creationId xmlns:a16="http://schemas.microsoft.com/office/drawing/2014/main" id="{C414FD91-074F-9D3C-E02E-F32A77F29507}"/>
                </a:ext>
              </a:extLst>
            </p:cNvPr>
            <p:cNvCxnSpPr/>
            <p:nvPr/>
          </p:nvCxnSpPr>
          <p:spPr>
            <a:xfrm>
              <a:off x="2222783" y="1402394"/>
              <a:ext cx="1944603" cy="0"/>
            </a:xfrm>
            <a:prstGeom prst="straightConnector1">
              <a:avLst/>
            </a:prstGeom>
            <a:ln w="539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46513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20ECC196-97E0-2116-7037-2F9A33A1B43C}"/>
              </a:ext>
            </a:extLst>
          </p:cNvPr>
          <p:cNvSpPr txBox="1"/>
          <p:nvPr/>
        </p:nvSpPr>
        <p:spPr>
          <a:xfrm>
            <a:off x="5110850" y="1807553"/>
            <a:ext cx="1499578" cy="461665"/>
          </a:xfrm>
          <a:prstGeom prst="rect">
            <a:avLst/>
          </a:prstGeom>
          <a:noFill/>
        </p:spPr>
        <p:txBody>
          <a:bodyPr wrap="none" rtlCol="0">
            <a:spAutoFit/>
          </a:bodyPr>
          <a:lstStyle/>
          <a:p>
            <a:r>
              <a:rPr lang="en-US" sz="2400" dirty="0">
                <a:solidFill>
                  <a:schemeClr val="accent2">
                    <a:lumMod val="75000"/>
                  </a:schemeClr>
                </a:solidFill>
              </a:rPr>
              <a:t>Fragments</a:t>
            </a:r>
          </a:p>
        </p:txBody>
      </p:sp>
      <p:sp>
        <p:nvSpPr>
          <p:cNvPr id="52" name="Rectangle 2">
            <a:extLst>
              <a:ext uri="{FF2B5EF4-FFF2-40B4-BE49-F238E27FC236}">
                <a16:creationId xmlns:a16="http://schemas.microsoft.com/office/drawing/2014/main" id="{8123936D-C815-A124-C4FE-670F6BF0D5BB}"/>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a:t>IP Fragmentation and Reassembly</a:t>
            </a:r>
            <a:endParaRPr lang="en-AU" altLang="en-US" sz="3600" u="sng" dirty="0"/>
          </a:p>
        </p:txBody>
      </p:sp>
      <p:pic>
        <p:nvPicPr>
          <p:cNvPr id="1043" name="Picture 1042">
            <a:extLst>
              <a:ext uri="{FF2B5EF4-FFF2-40B4-BE49-F238E27FC236}">
                <a16:creationId xmlns:a16="http://schemas.microsoft.com/office/drawing/2014/main" id="{AEB1DACD-336C-61FC-523D-6012DCE26DD4}"/>
              </a:ext>
            </a:extLst>
          </p:cNvPr>
          <p:cNvPicPr>
            <a:picLocks noChangeAspect="1"/>
          </p:cNvPicPr>
          <p:nvPr/>
        </p:nvPicPr>
        <p:blipFill rotWithShape="1">
          <a:blip r:embed="rId3"/>
          <a:srcRect t="9474" b="42936"/>
          <a:stretch/>
        </p:blipFill>
        <p:spPr>
          <a:xfrm>
            <a:off x="118534" y="740308"/>
            <a:ext cx="3368102" cy="2084729"/>
          </a:xfrm>
          <a:prstGeom prst="rect">
            <a:avLst/>
          </a:prstGeom>
        </p:spPr>
      </p:pic>
      <p:grpSp>
        <p:nvGrpSpPr>
          <p:cNvPr id="47" name="Group 46">
            <a:extLst>
              <a:ext uri="{FF2B5EF4-FFF2-40B4-BE49-F238E27FC236}">
                <a16:creationId xmlns:a16="http://schemas.microsoft.com/office/drawing/2014/main" id="{DFAE0130-B3EA-0E37-79BB-D91209379982}"/>
              </a:ext>
            </a:extLst>
          </p:cNvPr>
          <p:cNvGrpSpPr/>
          <p:nvPr/>
        </p:nvGrpSpPr>
        <p:grpSpPr>
          <a:xfrm>
            <a:off x="2122311" y="615495"/>
            <a:ext cx="6604433" cy="1938992"/>
            <a:chOff x="2122311" y="615495"/>
            <a:chExt cx="6604433" cy="1938992"/>
          </a:xfrm>
        </p:grpSpPr>
        <p:sp>
          <p:nvSpPr>
            <p:cNvPr id="1044" name="Rectangle 1043">
              <a:extLst>
                <a:ext uri="{FF2B5EF4-FFF2-40B4-BE49-F238E27FC236}">
                  <a16:creationId xmlns:a16="http://schemas.microsoft.com/office/drawing/2014/main" id="{7A6FEDCF-6787-6FFE-6540-A291580C7259}"/>
                </a:ext>
              </a:extLst>
            </p:cNvPr>
            <p:cNvSpPr/>
            <p:nvPr/>
          </p:nvSpPr>
          <p:spPr>
            <a:xfrm>
              <a:off x="2122311" y="1155488"/>
              <a:ext cx="1364325" cy="48831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Arrow Connector 39">
              <a:extLst>
                <a:ext uri="{FF2B5EF4-FFF2-40B4-BE49-F238E27FC236}">
                  <a16:creationId xmlns:a16="http://schemas.microsoft.com/office/drawing/2014/main" id="{B47A6365-56F2-F014-E164-AC64AE2EBF27}"/>
                </a:ext>
              </a:extLst>
            </p:cNvPr>
            <p:cNvCxnSpPr>
              <a:cxnSpLocks/>
            </p:cNvCxnSpPr>
            <p:nvPr/>
          </p:nvCxnSpPr>
          <p:spPr>
            <a:xfrm>
              <a:off x="3486636" y="1374684"/>
              <a:ext cx="524548" cy="0"/>
            </a:xfrm>
            <a:prstGeom prst="straightConnector1">
              <a:avLst/>
            </a:prstGeom>
            <a:ln w="539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B1A5CB96-C14B-691D-2278-AE5E8F62F059}"/>
                </a:ext>
              </a:extLst>
            </p:cNvPr>
            <p:cNvSpPr txBox="1"/>
            <p:nvPr/>
          </p:nvSpPr>
          <p:spPr>
            <a:xfrm>
              <a:off x="4011184" y="615495"/>
              <a:ext cx="4715560" cy="1938992"/>
            </a:xfrm>
            <a:prstGeom prst="rect">
              <a:avLst/>
            </a:prstGeom>
            <a:solidFill>
              <a:schemeClr val="bg1"/>
            </a:solidFill>
            <a:ln w="34925">
              <a:solidFill>
                <a:srgbClr val="FF0000"/>
              </a:solidFill>
            </a:ln>
          </p:spPr>
          <p:txBody>
            <a:bodyPr wrap="square" rtlCol="0">
              <a:spAutoFit/>
            </a:bodyPr>
            <a:lstStyle/>
            <a:p>
              <a:r>
                <a:rPr lang="en-US" sz="2400" dirty="0">
                  <a:solidFill>
                    <a:srgbClr val="FF0000"/>
                  </a:solidFill>
                </a:rPr>
                <a:t>Identifies the fragment location, relative to the beginning of the unfragmented data. </a:t>
              </a:r>
            </a:p>
            <a:p>
              <a:r>
                <a:rPr lang="en-US" sz="2400" dirty="0">
                  <a:solidFill>
                    <a:srgbClr val="FF0000"/>
                  </a:solidFill>
                </a:rPr>
                <a:t>Fragments are counted in units of 8 octets (i.e., 8-bytes blocks).</a:t>
              </a:r>
            </a:p>
          </p:txBody>
        </p:sp>
      </p:grpSp>
      <p:sp>
        <p:nvSpPr>
          <p:cNvPr id="39" name="Rectangle 38">
            <a:extLst>
              <a:ext uri="{FF2B5EF4-FFF2-40B4-BE49-F238E27FC236}">
                <a16:creationId xmlns:a16="http://schemas.microsoft.com/office/drawing/2014/main" id="{6153573B-3150-7431-BFC7-4250FD2B1ACE}"/>
              </a:ext>
            </a:extLst>
          </p:cNvPr>
          <p:cNvSpPr/>
          <p:nvPr/>
        </p:nvSpPr>
        <p:spPr>
          <a:xfrm>
            <a:off x="5209309" y="2950604"/>
            <a:ext cx="1662545" cy="3467866"/>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88E04FEB-88A4-9599-AAEB-EC34C28B2E26}"/>
              </a:ext>
            </a:extLst>
          </p:cNvPr>
          <p:cNvSpPr txBox="1"/>
          <p:nvPr/>
        </p:nvSpPr>
        <p:spPr>
          <a:xfrm>
            <a:off x="4866057" y="2825037"/>
            <a:ext cx="301686" cy="369332"/>
          </a:xfrm>
          <a:prstGeom prst="rect">
            <a:avLst/>
          </a:prstGeom>
          <a:noFill/>
        </p:spPr>
        <p:txBody>
          <a:bodyPr wrap="none" rtlCol="0">
            <a:spAutoFit/>
          </a:bodyPr>
          <a:lstStyle/>
          <a:p>
            <a:r>
              <a:rPr lang="en-US" dirty="0"/>
              <a:t>0</a:t>
            </a:r>
          </a:p>
        </p:txBody>
      </p:sp>
      <p:sp>
        <p:nvSpPr>
          <p:cNvPr id="43" name="TextBox 42">
            <a:extLst>
              <a:ext uri="{FF2B5EF4-FFF2-40B4-BE49-F238E27FC236}">
                <a16:creationId xmlns:a16="http://schemas.microsoft.com/office/drawing/2014/main" id="{3950AE9A-E08C-F16F-7C6C-548CA617C00B}"/>
              </a:ext>
            </a:extLst>
          </p:cNvPr>
          <p:cNvSpPr txBox="1"/>
          <p:nvPr/>
        </p:nvSpPr>
        <p:spPr>
          <a:xfrm>
            <a:off x="4824490" y="3754859"/>
            <a:ext cx="301686" cy="369332"/>
          </a:xfrm>
          <a:prstGeom prst="rect">
            <a:avLst/>
          </a:prstGeom>
          <a:noFill/>
        </p:spPr>
        <p:txBody>
          <a:bodyPr wrap="none" rtlCol="0">
            <a:spAutoFit/>
          </a:bodyPr>
          <a:lstStyle/>
          <a:p>
            <a:r>
              <a:rPr lang="en-US" dirty="0"/>
              <a:t>2</a:t>
            </a:r>
          </a:p>
        </p:txBody>
      </p:sp>
      <p:sp>
        <p:nvSpPr>
          <p:cNvPr id="46" name="Rectangle 45">
            <a:extLst>
              <a:ext uri="{FF2B5EF4-FFF2-40B4-BE49-F238E27FC236}">
                <a16:creationId xmlns:a16="http://schemas.microsoft.com/office/drawing/2014/main" id="{619F3CB1-AD80-D044-2C72-D3B2C1810F8F}"/>
              </a:ext>
            </a:extLst>
          </p:cNvPr>
          <p:cNvSpPr/>
          <p:nvPr/>
        </p:nvSpPr>
        <p:spPr>
          <a:xfrm>
            <a:off x="2122311" y="3731984"/>
            <a:ext cx="1565562" cy="804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 from </a:t>
            </a:r>
            <a:r>
              <a:rPr lang="en-US" dirty="0" err="1"/>
              <a:t>fgmt</a:t>
            </a:r>
            <a:r>
              <a:rPr lang="en-US" dirty="0"/>
              <a:t> offset: 2</a:t>
            </a:r>
          </a:p>
        </p:txBody>
      </p:sp>
      <p:sp>
        <p:nvSpPr>
          <p:cNvPr id="53" name="Freeform 52">
            <a:extLst>
              <a:ext uri="{FF2B5EF4-FFF2-40B4-BE49-F238E27FC236}">
                <a16:creationId xmlns:a16="http://schemas.microsoft.com/office/drawing/2014/main" id="{FA7B2CC3-9524-42CE-A21A-12A245C92F80}"/>
              </a:ext>
            </a:extLst>
          </p:cNvPr>
          <p:cNvSpPr/>
          <p:nvPr/>
        </p:nvSpPr>
        <p:spPr>
          <a:xfrm>
            <a:off x="3657600" y="4184073"/>
            <a:ext cx="1454727" cy="430242"/>
          </a:xfrm>
          <a:custGeom>
            <a:avLst/>
            <a:gdLst>
              <a:gd name="connsiteX0" fmla="*/ 0 w 1454727"/>
              <a:gd name="connsiteY0" fmla="*/ 83127 h 430242"/>
              <a:gd name="connsiteX1" fmla="*/ 845127 w 1454727"/>
              <a:gd name="connsiteY1" fmla="*/ 429491 h 430242"/>
              <a:gd name="connsiteX2" fmla="*/ 1454727 w 1454727"/>
              <a:gd name="connsiteY2" fmla="*/ 0 h 430242"/>
            </a:gdLst>
            <a:ahLst/>
            <a:cxnLst>
              <a:cxn ang="0">
                <a:pos x="connsiteX0" y="connsiteY0"/>
              </a:cxn>
              <a:cxn ang="0">
                <a:pos x="connsiteX1" y="connsiteY1"/>
              </a:cxn>
              <a:cxn ang="0">
                <a:pos x="connsiteX2" y="connsiteY2"/>
              </a:cxn>
            </a:cxnLst>
            <a:rect l="l" t="t" r="r" b="b"/>
            <a:pathLst>
              <a:path w="1454727" h="430242">
                <a:moveTo>
                  <a:pt x="0" y="83127"/>
                </a:moveTo>
                <a:cubicBezTo>
                  <a:pt x="301336" y="263236"/>
                  <a:pt x="602673" y="443345"/>
                  <a:pt x="845127" y="429491"/>
                </a:cubicBezTo>
                <a:cubicBezTo>
                  <a:pt x="1087581" y="415637"/>
                  <a:pt x="1271154" y="207818"/>
                  <a:pt x="1454727" y="0"/>
                </a:cubicBezTo>
              </a:path>
            </a:pathLst>
          </a:custGeom>
          <a:noFill/>
          <a:ln w="31750">
            <a:solidFill>
              <a:srgbClr val="FF0000"/>
            </a:solidFill>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713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0AD51-4FC0-2884-437F-7689F537BAC5}"/>
            </a:ext>
          </a:extLst>
        </p:cNvPr>
        <p:cNvGrpSpPr/>
        <p:nvPr/>
      </p:nvGrpSpPr>
      <p:grpSpPr>
        <a:xfrm>
          <a:off x="0" y="0"/>
          <a:ext cx="0" cy="0"/>
          <a:chOff x="0" y="0"/>
          <a:chExt cx="0" cy="0"/>
        </a:xfrm>
      </p:grpSpPr>
      <p:sp>
        <p:nvSpPr>
          <p:cNvPr id="38" name="TextBox 37">
            <a:extLst>
              <a:ext uri="{FF2B5EF4-FFF2-40B4-BE49-F238E27FC236}">
                <a16:creationId xmlns:a16="http://schemas.microsoft.com/office/drawing/2014/main" id="{4955BED8-F923-5288-2CAE-B56FBFB64424}"/>
              </a:ext>
            </a:extLst>
          </p:cNvPr>
          <p:cNvSpPr txBox="1"/>
          <p:nvPr/>
        </p:nvSpPr>
        <p:spPr>
          <a:xfrm>
            <a:off x="5110850" y="1807553"/>
            <a:ext cx="1499578" cy="461665"/>
          </a:xfrm>
          <a:prstGeom prst="rect">
            <a:avLst/>
          </a:prstGeom>
          <a:noFill/>
        </p:spPr>
        <p:txBody>
          <a:bodyPr wrap="none" rtlCol="0">
            <a:spAutoFit/>
          </a:bodyPr>
          <a:lstStyle/>
          <a:p>
            <a:r>
              <a:rPr lang="en-US" sz="2400" dirty="0">
                <a:solidFill>
                  <a:schemeClr val="accent2">
                    <a:lumMod val="75000"/>
                  </a:schemeClr>
                </a:solidFill>
              </a:rPr>
              <a:t>Fragments</a:t>
            </a:r>
          </a:p>
        </p:txBody>
      </p:sp>
      <p:sp>
        <p:nvSpPr>
          <p:cNvPr id="52" name="Rectangle 2">
            <a:extLst>
              <a:ext uri="{FF2B5EF4-FFF2-40B4-BE49-F238E27FC236}">
                <a16:creationId xmlns:a16="http://schemas.microsoft.com/office/drawing/2014/main" id="{7FADEA9E-BD2B-A1D0-D4A9-DBF9D18E7709}"/>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a:t>IP Fragmentation and Reassembly</a:t>
            </a:r>
            <a:endParaRPr lang="en-AU" altLang="en-US" sz="3600" u="sng" dirty="0"/>
          </a:p>
        </p:txBody>
      </p:sp>
      <p:pic>
        <p:nvPicPr>
          <p:cNvPr id="1043" name="Picture 1042">
            <a:extLst>
              <a:ext uri="{FF2B5EF4-FFF2-40B4-BE49-F238E27FC236}">
                <a16:creationId xmlns:a16="http://schemas.microsoft.com/office/drawing/2014/main" id="{49757041-930F-1070-5682-A80CA62126A6}"/>
              </a:ext>
            </a:extLst>
          </p:cNvPr>
          <p:cNvPicPr>
            <a:picLocks noChangeAspect="1"/>
          </p:cNvPicPr>
          <p:nvPr/>
        </p:nvPicPr>
        <p:blipFill rotWithShape="1">
          <a:blip r:embed="rId3"/>
          <a:srcRect t="9474" b="42936"/>
          <a:stretch/>
        </p:blipFill>
        <p:spPr>
          <a:xfrm>
            <a:off x="118534" y="740308"/>
            <a:ext cx="3368102" cy="2084729"/>
          </a:xfrm>
          <a:prstGeom prst="rect">
            <a:avLst/>
          </a:prstGeom>
        </p:spPr>
      </p:pic>
      <p:grpSp>
        <p:nvGrpSpPr>
          <p:cNvPr id="47" name="Group 46">
            <a:extLst>
              <a:ext uri="{FF2B5EF4-FFF2-40B4-BE49-F238E27FC236}">
                <a16:creationId xmlns:a16="http://schemas.microsoft.com/office/drawing/2014/main" id="{6E0F7E25-4A5F-1240-13EE-387CD4AF4A4A}"/>
              </a:ext>
            </a:extLst>
          </p:cNvPr>
          <p:cNvGrpSpPr/>
          <p:nvPr/>
        </p:nvGrpSpPr>
        <p:grpSpPr>
          <a:xfrm>
            <a:off x="2122311" y="615495"/>
            <a:ext cx="6604433" cy="1938992"/>
            <a:chOff x="2122311" y="615495"/>
            <a:chExt cx="6604433" cy="1938992"/>
          </a:xfrm>
        </p:grpSpPr>
        <p:sp>
          <p:nvSpPr>
            <p:cNvPr id="1044" name="Rectangle 1043">
              <a:extLst>
                <a:ext uri="{FF2B5EF4-FFF2-40B4-BE49-F238E27FC236}">
                  <a16:creationId xmlns:a16="http://schemas.microsoft.com/office/drawing/2014/main" id="{B2DD4799-782D-2026-4785-AA05A5EC2F66}"/>
                </a:ext>
              </a:extLst>
            </p:cNvPr>
            <p:cNvSpPr/>
            <p:nvPr/>
          </p:nvSpPr>
          <p:spPr>
            <a:xfrm>
              <a:off x="2122311" y="1155488"/>
              <a:ext cx="1364325" cy="48831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Arrow Connector 39">
              <a:extLst>
                <a:ext uri="{FF2B5EF4-FFF2-40B4-BE49-F238E27FC236}">
                  <a16:creationId xmlns:a16="http://schemas.microsoft.com/office/drawing/2014/main" id="{DC8B5F08-58E0-74A7-8865-94E3669CF710}"/>
                </a:ext>
              </a:extLst>
            </p:cNvPr>
            <p:cNvCxnSpPr>
              <a:cxnSpLocks/>
            </p:cNvCxnSpPr>
            <p:nvPr/>
          </p:nvCxnSpPr>
          <p:spPr>
            <a:xfrm>
              <a:off x="3486636" y="1374684"/>
              <a:ext cx="524548" cy="0"/>
            </a:xfrm>
            <a:prstGeom prst="straightConnector1">
              <a:avLst/>
            </a:prstGeom>
            <a:ln w="539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D2FF2D3E-6D60-C447-F5BE-2B7C76EE6A1B}"/>
                </a:ext>
              </a:extLst>
            </p:cNvPr>
            <p:cNvSpPr txBox="1"/>
            <p:nvPr/>
          </p:nvSpPr>
          <p:spPr>
            <a:xfrm>
              <a:off x="4011184" y="615495"/>
              <a:ext cx="4715560" cy="1938992"/>
            </a:xfrm>
            <a:prstGeom prst="rect">
              <a:avLst/>
            </a:prstGeom>
            <a:solidFill>
              <a:schemeClr val="bg1"/>
            </a:solidFill>
            <a:ln w="34925">
              <a:solidFill>
                <a:srgbClr val="FF0000"/>
              </a:solidFill>
            </a:ln>
          </p:spPr>
          <p:txBody>
            <a:bodyPr wrap="square" rtlCol="0">
              <a:spAutoFit/>
            </a:bodyPr>
            <a:lstStyle/>
            <a:p>
              <a:r>
                <a:rPr lang="en-US" sz="2400" dirty="0">
                  <a:solidFill>
                    <a:srgbClr val="FF0000"/>
                  </a:solidFill>
                </a:rPr>
                <a:t>Identifies the fragment location, relative to the beginning of the unfragmented data. </a:t>
              </a:r>
            </a:p>
            <a:p>
              <a:r>
                <a:rPr lang="en-US" sz="2400" dirty="0">
                  <a:solidFill>
                    <a:srgbClr val="FF0000"/>
                  </a:solidFill>
                </a:rPr>
                <a:t>Fragments are counted in units of 8 octets (i.e., 8-bytes blocks).</a:t>
              </a:r>
            </a:p>
          </p:txBody>
        </p:sp>
      </p:grpSp>
      <p:sp>
        <p:nvSpPr>
          <p:cNvPr id="39" name="Rectangle 38">
            <a:extLst>
              <a:ext uri="{FF2B5EF4-FFF2-40B4-BE49-F238E27FC236}">
                <a16:creationId xmlns:a16="http://schemas.microsoft.com/office/drawing/2014/main" id="{24C53141-2F95-010D-FA39-582A0C780442}"/>
              </a:ext>
            </a:extLst>
          </p:cNvPr>
          <p:cNvSpPr/>
          <p:nvPr/>
        </p:nvSpPr>
        <p:spPr>
          <a:xfrm>
            <a:off x="5209309" y="2950604"/>
            <a:ext cx="1662545" cy="3467866"/>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F60CAEE3-6173-A4F1-D514-71976CC728B8}"/>
              </a:ext>
            </a:extLst>
          </p:cNvPr>
          <p:cNvSpPr txBox="1"/>
          <p:nvPr/>
        </p:nvSpPr>
        <p:spPr>
          <a:xfrm>
            <a:off x="4866057" y="2825037"/>
            <a:ext cx="301686" cy="369332"/>
          </a:xfrm>
          <a:prstGeom prst="rect">
            <a:avLst/>
          </a:prstGeom>
          <a:noFill/>
        </p:spPr>
        <p:txBody>
          <a:bodyPr wrap="none" rtlCol="0">
            <a:spAutoFit/>
          </a:bodyPr>
          <a:lstStyle/>
          <a:p>
            <a:r>
              <a:rPr lang="en-US" dirty="0"/>
              <a:t>0</a:t>
            </a:r>
          </a:p>
        </p:txBody>
      </p:sp>
      <p:sp>
        <p:nvSpPr>
          <p:cNvPr id="43" name="TextBox 42">
            <a:extLst>
              <a:ext uri="{FF2B5EF4-FFF2-40B4-BE49-F238E27FC236}">
                <a16:creationId xmlns:a16="http://schemas.microsoft.com/office/drawing/2014/main" id="{7618D37B-2EAC-6B5D-7F2C-23E09965EA89}"/>
              </a:ext>
            </a:extLst>
          </p:cNvPr>
          <p:cNvSpPr txBox="1"/>
          <p:nvPr/>
        </p:nvSpPr>
        <p:spPr>
          <a:xfrm>
            <a:off x="4824490" y="3754859"/>
            <a:ext cx="301686" cy="369332"/>
          </a:xfrm>
          <a:prstGeom prst="rect">
            <a:avLst/>
          </a:prstGeom>
          <a:noFill/>
        </p:spPr>
        <p:txBody>
          <a:bodyPr wrap="none" rtlCol="0">
            <a:spAutoFit/>
          </a:bodyPr>
          <a:lstStyle/>
          <a:p>
            <a:r>
              <a:rPr lang="en-US" dirty="0"/>
              <a:t>2</a:t>
            </a:r>
          </a:p>
        </p:txBody>
      </p:sp>
      <p:sp>
        <p:nvSpPr>
          <p:cNvPr id="46" name="Rectangle 45">
            <a:extLst>
              <a:ext uri="{FF2B5EF4-FFF2-40B4-BE49-F238E27FC236}">
                <a16:creationId xmlns:a16="http://schemas.microsoft.com/office/drawing/2014/main" id="{6662E474-6C57-A2B8-0099-E139B3F48234}"/>
              </a:ext>
            </a:extLst>
          </p:cNvPr>
          <p:cNvSpPr/>
          <p:nvPr/>
        </p:nvSpPr>
        <p:spPr>
          <a:xfrm>
            <a:off x="5257800" y="3967235"/>
            <a:ext cx="1565562" cy="804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 from </a:t>
            </a:r>
            <a:r>
              <a:rPr lang="en-US" dirty="0" err="1"/>
              <a:t>fgmt</a:t>
            </a:r>
            <a:r>
              <a:rPr lang="en-US" dirty="0"/>
              <a:t> offset: 2</a:t>
            </a:r>
          </a:p>
        </p:txBody>
      </p:sp>
      <p:sp>
        <p:nvSpPr>
          <p:cNvPr id="5" name="TextBox 4">
            <a:extLst>
              <a:ext uri="{FF2B5EF4-FFF2-40B4-BE49-F238E27FC236}">
                <a16:creationId xmlns:a16="http://schemas.microsoft.com/office/drawing/2014/main" id="{6FFC154B-3A23-8F6A-3353-CCF31BE9EA59}"/>
              </a:ext>
            </a:extLst>
          </p:cNvPr>
          <p:cNvSpPr txBox="1"/>
          <p:nvPr/>
        </p:nvSpPr>
        <p:spPr>
          <a:xfrm>
            <a:off x="153063" y="4301124"/>
            <a:ext cx="4715560" cy="830997"/>
          </a:xfrm>
          <a:prstGeom prst="rect">
            <a:avLst/>
          </a:prstGeom>
          <a:noFill/>
          <a:ln w="34925">
            <a:noFill/>
          </a:ln>
        </p:spPr>
        <p:txBody>
          <a:bodyPr wrap="square" rtlCol="0">
            <a:spAutoFit/>
          </a:bodyPr>
          <a:lstStyle/>
          <a:p>
            <a:r>
              <a:rPr lang="en-US" sz="2400" dirty="0">
                <a:solidFill>
                  <a:srgbClr val="FF0000"/>
                </a:solidFill>
              </a:rPr>
              <a:t>Note that this offset numbers are</a:t>
            </a:r>
          </a:p>
          <a:p>
            <a:r>
              <a:rPr lang="en-US" sz="2400" dirty="0">
                <a:solidFill>
                  <a:srgbClr val="FF0000"/>
                </a:solidFill>
              </a:rPr>
              <a:t>in “8-octet” not bytes.</a:t>
            </a:r>
          </a:p>
        </p:txBody>
      </p:sp>
      <p:sp>
        <p:nvSpPr>
          <p:cNvPr id="7" name="Freeform 6">
            <a:extLst>
              <a:ext uri="{FF2B5EF4-FFF2-40B4-BE49-F238E27FC236}">
                <a16:creationId xmlns:a16="http://schemas.microsoft.com/office/drawing/2014/main" id="{B8341EE7-BA2C-8C2A-C994-B349E217BC50}"/>
              </a:ext>
            </a:extLst>
          </p:cNvPr>
          <p:cNvSpPr/>
          <p:nvPr/>
        </p:nvSpPr>
        <p:spPr>
          <a:xfrm rot="20035844">
            <a:off x="3671701" y="4374501"/>
            <a:ext cx="1454727" cy="430242"/>
          </a:xfrm>
          <a:custGeom>
            <a:avLst/>
            <a:gdLst>
              <a:gd name="connsiteX0" fmla="*/ 0 w 1454727"/>
              <a:gd name="connsiteY0" fmla="*/ 83127 h 430242"/>
              <a:gd name="connsiteX1" fmla="*/ 845127 w 1454727"/>
              <a:gd name="connsiteY1" fmla="*/ 429491 h 430242"/>
              <a:gd name="connsiteX2" fmla="*/ 1454727 w 1454727"/>
              <a:gd name="connsiteY2" fmla="*/ 0 h 430242"/>
            </a:gdLst>
            <a:ahLst/>
            <a:cxnLst>
              <a:cxn ang="0">
                <a:pos x="connsiteX0" y="connsiteY0"/>
              </a:cxn>
              <a:cxn ang="0">
                <a:pos x="connsiteX1" y="connsiteY1"/>
              </a:cxn>
              <a:cxn ang="0">
                <a:pos x="connsiteX2" y="connsiteY2"/>
              </a:cxn>
            </a:cxnLst>
            <a:rect l="l" t="t" r="r" b="b"/>
            <a:pathLst>
              <a:path w="1454727" h="430242">
                <a:moveTo>
                  <a:pt x="0" y="83127"/>
                </a:moveTo>
                <a:cubicBezTo>
                  <a:pt x="301336" y="263236"/>
                  <a:pt x="602673" y="443345"/>
                  <a:pt x="845127" y="429491"/>
                </a:cubicBezTo>
                <a:cubicBezTo>
                  <a:pt x="1087581" y="415637"/>
                  <a:pt x="1271154" y="207818"/>
                  <a:pt x="1454727" y="0"/>
                </a:cubicBezTo>
              </a:path>
            </a:pathLst>
          </a:custGeom>
          <a:noFill/>
          <a:ln w="31750">
            <a:solidFill>
              <a:srgbClr val="FF0000"/>
            </a:solidFill>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61308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FAC3CB-A6CD-0DEB-77C1-E8ED14976A8E}"/>
              </a:ext>
            </a:extLst>
          </p:cNvPr>
          <p:cNvSpPr txBox="1"/>
          <p:nvPr/>
        </p:nvSpPr>
        <p:spPr>
          <a:xfrm>
            <a:off x="1469572" y="1153886"/>
            <a:ext cx="7097485" cy="461665"/>
          </a:xfrm>
          <a:prstGeom prst="rect">
            <a:avLst/>
          </a:prstGeom>
          <a:noFill/>
        </p:spPr>
        <p:txBody>
          <a:bodyPr wrap="square" rtlCol="0">
            <a:spAutoFit/>
          </a:bodyPr>
          <a:lstStyle/>
          <a:p>
            <a:r>
              <a:rPr lang="en-US" sz="2400" dirty="0"/>
              <a:t>110100010001101101110001011000000111101001</a:t>
            </a:r>
          </a:p>
        </p:txBody>
      </p:sp>
      <p:sp>
        <p:nvSpPr>
          <p:cNvPr id="3" name="TextBox 2">
            <a:extLst>
              <a:ext uri="{FF2B5EF4-FFF2-40B4-BE49-F238E27FC236}">
                <a16:creationId xmlns:a16="http://schemas.microsoft.com/office/drawing/2014/main" id="{23110C39-5016-F798-2E97-4D1F5DF8AE2B}"/>
              </a:ext>
            </a:extLst>
          </p:cNvPr>
          <p:cNvSpPr txBox="1"/>
          <p:nvPr/>
        </p:nvSpPr>
        <p:spPr>
          <a:xfrm>
            <a:off x="113439" y="1123108"/>
            <a:ext cx="723275" cy="523220"/>
          </a:xfrm>
          <a:prstGeom prst="rect">
            <a:avLst/>
          </a:prstGeom>
          <a:solidFill>
            <a:srgbClr val="C00000"/>
          </a:solidFill>
          <a:ln>
            <a:solidFill>
              <a:schemeClr val="tx1"/>
            </a:solidFill>
          </a:ln>
        </p:spPr>
        <p:txBody>
          <a:bodyPr wrap="none" rtlCol="0">
            <a:spAutoFit/>
          </a:bodyPr>
          <a:lstStyle/>
          <a:p>
            <a:r>
              <a:rPr lang="en-US" sz="2800" dirty="0">
                <a:solidFill>
                  <a:schemeClr val="bg1"/>
                </a:solidFill>
              </a:rPr>
              <a:t>Bits</a:t>
            </a:r>
          </a:p>
        </p:txBody>
      </p:sp>
      <p:sp>
        <p:nvSpPr>
          <p:cNvPr id="4" name="Left Brace 3">
            <a:extLst>
              <a:ext uri="{FF2B5EF4-FFF2-40B4-BE49-F238E27FC236}">
                <a16:creationId xmlns:a16="http://schemas.microsoft.com/office/drawing/2014/main" id="{DADCB1E6-8424-4E06-BEFE-C100E7EA1C89}"/>
              </a:ext>
            </a:extLst>
          </p:cNvPr>
          <p:cNvSpPr/>
          <p:nvPr/>
        </p:nvSpPr>
        <p:spPr>
          <a:xfrm rot="16200000">
            <a:off x="1978729" y="1117976"/>
            <a:ext cx="385947" cy="1118260"/>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Left Brace 4">
            <a:extLst>
              <a:ext uri="{FF2B5EF4-FFF2-40B4-BE49-F238E27FC236}">
                <a16:creationId xmlns:a16="http://schemas.microsoft.com/office/drawing/2014/main" id="{02431075-60EC-672B-02D4-D6C814A4EEE9}"/>
              </a:ext>
            </a:extLst>
          </p:cNvPr>
          <p:cNvSpPr/>
          <p:nvPr/>
        </p:nvSpPr>
        <p:spPr>
          <a:xfrm rot="16200000">
            <a:off x="3189518" y="1117976"/>
            <a:ext cx="424542" cy="1118260"/>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Left Brace 5">
            <a:extLst>
              <a:ext uri="{FF2B5EF4-FFF2-40B4-BE49-F238E27FC236}">
                <a16:creationId xmlns:a16="http://schemas.microsoft.com/office/drawing/2014/main" id="{70DAE8BD-596E-6720-9A77-E1DA22863287}"/>
              </a:ext>
            </a:extLst>
          </p:cNvPr>
          <p:cNvSpPr/>
          <p:nvPr/>
        </p:nvSpPr>
        <p:spPr>
          <a:xfrm rot="16200000">
            <a:off x="4419605" y="1117977"/>
            <a:ext cx="424542" cy="1118260"/>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Left Brace 6">
            <a:extLst>
              <a:ext uri="{FF2B5EF4-FFF2-40B4-BE49-F238E27FC236}">
                <a16:creationId xmlns:a16="http://schemas.microsoft.com/office/drawing/2014/main" id="{0EBB252A-E2E0-272B-446F-D219DDF16E3F}"/>
              </a:ext>
            </a:extLst>
          </p:cNvPr>
          <p:cNvSpPr/>
          <p:nvPr/>
        </p:nvSpPr>
        <p:spPr>
          <a:xfrm rot="16200000">
            <a:off x="5649692" y="1117976"/>
            <a:ext cx="424542" cy="1118260"/>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F3FD28D8-62F6-6FDA-8E5E-D0AA155B1C71}"/>
              </a:ext>
            </a:extLst>
          </p:cNvPr>
          <p:cNvSpPr txBox="1"/>
          <p:nvPr/>
        </p:nvSpPr>
        <p:spPr>
          <a:xfrm>
            <a:off x="1675444" y="1945797"/>
            <a:ext cx="992516" cy="461665"/>
          </a:xfrm>
          <a:prstGeom prst="rect">
            <a:avLst/>
          </a:prstGeom>
          <a:noFill/>
        </p:spPr>
        <p:txBody>
          <a:bodyPr wrap="none" rtlCol="0">
            <a:spAutoFit/>
          </a:bodyPr>
          <a:lstStyle/>
          <a:p>
            <a:r>
              <a:rPr lang="en-US" sz="2400" dirty="0"/>
              <a:t>Byte-1</a:t>
            </a:r>
          </a:p>
        </p:txBody>
      </p:sp>
      <p:sp>
        <p:nvSpPr>
          <p:cNvPr id="9" name="TextBox 8">
            <a:extLst>
              <a:ext uri="{FF2B5EF4-FFF2-40B4-BE49-F238E27FC236}">
                <a16:creationId xmlns:a16="http://schemas.microsoft.com/office/drawing/2014/main" id="{16382E61-AB8F-39C5-FCAB-CFB3C5FDCC09}"/>
              </a:ext>
            </a:extLst>
          </p:cNvPr>
          <p:cNvSpPr txBox="1"/>
          <p:nvPr/>
        </p:nvSpPr>
        <p:spPr>
          <a:xfrm>
            <a:off x="2905531" y="1945797"/>
            <a:ext cx="992516" cy="461665"/>
          </a:xfrm>
          <a:prstGeom prst="rect">
            <a:avLst/>
          </a:prstGeom>
          <a:noFill/>
        </p:spPr>
        <p:txBody>
          <a:bodyPr wrap="none" rtlCol="0">
            <a:spAutoFit/>
          </a:bodyPr>
          <a:lstStyle/>
          <a:p>
            <a:r>
              <a:rPr lang="en-US" sz="2400" dirty="0"/>
              <a:t>Byte-2</a:t>
            </a:r>
          </a:p>
        </p:txBody>
      </p:sp>
      <p:sp>
        <p:nvSpPr>
          <p:cNvPr id="10" name="TextBox 9">
            <a:extLst>
              <a:ext uri="{FF2B5EF4-FFF2-40B4-BE49-F238E27FC236}">
                <a16:creationId xmlns:a16="http://schemas.microsoft.com/office/drawing/2014/main" id="{F486034A-42F3-3782-C09F-61EA4ADA843C}"/>
              </a:ext>
            </a:extLst>
          </p:cNvPr>
          <p:cNvSpPr txBox="1"/>
          <p:nvPr/>
        </p:nvSpPr>
        <p:spPr>
          <a:xfrm>
            <a:off x="4135618" y="1945797"/>
            <a:ext cx="992516" cy="461665"/>
          </a:xfrm>
          <a:prstGeom prst="rect">
            <a:avLst/>
          </a:prstGeom>
          <a:noFill/>
        </p:spPr>
        <p:txBody>
          <a:bodyPr wrap="none" rtlCol="0">
            <a:spAutoFit/>
          </a:bodyPr>
          <a:lstStyle/>
          <a:p>
            <a:r>
              <a:rPr lang="en-US" sz="2400" dirty="0"/>
              <a:t>Byte-3</a:t>
            </a:r>
          </a:p>
        </p:txBody>
      </p:sp>
      <p:sp>
        <p:nvSpPr>
          <p:cNvPr id="11" name="TextBox 10">
            <a:extLst>
              <a:ext uri="{FF2B5EF4-FFF2-40B4-BE49-F238E27FC236}">
                <a16:creationId xmlns:a16="http://schemas.microsoft.com/office/drawing/2014/main" id="{4C66F43B-8432-C52C-9F76-A708287771BE}"/>
              </a:ext>
            </a:extLst>
          </p:cNvPr>
          <p:cNvSpPr txBox="1"/>
          <p:nvPr/>
        </p:nvSpPr>
        <p:spPr>
          <a:xfrm>
            <a:off x="5365705" y="1945797"/>
            <a:ext cx="992516" cy="461665"/>
          </a:xfrm>
          <a:prstGeom prst="rect">
            <a:avLst/>
          </a:prstGeom>
          <a:noFill/>
        </p:spPr>
        <p:txBody>
          <a:bodyPr wrap="none" rtlCol="0">
            <a:spAutoFit/>
          </a:bodyPr>
          <a:lstStyle/>
          <a:p>
            <a:r>
              <a:rPr lang="en-US" sz="2400" dirty="0"/>
              <a:t>Byte-4</a:t>
            </a:r>
          </a:p>
        </p:txBody>
      </p:sp>
      <p:sp>
        <p:nvSpPr>
          <p:cNvPr id="12" name="TextBox 11">
            <a:extLst>
              <a:ext uri="{FF2B5EF4-FFF2-40B4-BE49-F238E27FC236}">
                <a16:creationId xmlns:a16="http://schemas.microsoft.com/office/drawing/2014/main" id="{9252E3FC-86B0-C25C-2F60-9D9F5F12ED69}"/>
              </a:ext>
            </a:extLst>
          </p:cNvPr>
          <p:cNvSpPr txBox="1"/>
          <p:nvPr/>
        </p:nvSpPr>
        <p:spPr>
          <a:xfrm>
            <a:off x="113439" y="1915019"/>
            <a:ext cx="975716" cy="523220"/>
          </a:xfrm>
          <a:prstGeom prst="rect">
            <a:avLst/>
          </a:prstGeom>
          <a:solidFill>
            <a:srgbClr val="C00000"/>
          </a:solidFill>
          <a:ln>
            <a:solidFill>
              <a:schemeClr val="tx1"/>
            </a:solidFill>
          </a:ln>
        </p:spPr>
        <p:txBody>
          <a:bodyPr wrap="none" rtlCol="0">
            <a:spAutoFit/>
          </a:bodyPr>
          <a:lstStyle/>
          <a:p>
            <a:r>
              <a:rPr lang="en-US" sz="2800" dirty="0">
                <a:solidFill>
                  <a:schemeClr val="bg1"/>
                </a:solidFill>
              </a:rPr>
              <a:t>Bytes</a:t>
            </a:r>
          </a:p>
        </p:txBody>
      </p:sp>
      <p:sp>
        <p:nvSpPr>
          <p:cNvPr id="13" name="TextBox 12">
            <a:extLst>
              <a:ext uri="{FF2B5EF4-FFF2-40B4-BE49-F238E27FC236}">
                <a16:creationId xmlns:a16="http://schemas.microsoft.com/office/drawing/2014/main" id="{BDC83D65-1224-F00E-74DE-DFC6E2C40F8E}"/>
              </a:ext>
            </a:extLst>
          </p:cNvPr>
          <p:cNvSpPr txBox="1"/>
          <p:nvPr/>
        </p:nvSpPr>
        <p:spPr>
          <a:xfrm>
            <a:off x="134987" y="2936580"/>
            <a:ext cx="2999347" cy="523220"/>
          </a:xfrm>
          <a:prstGeom prst="rect">
            <a:avLst/>
          </a:prstGeom>
          <a:solidFill>
            <a:srgbClr val="C00000"/>
          </a:solidFill>
          <a:ln>
            <a:solidFill>
              <a:schemeClr val="tx1"/>
            </a:solidFill>
          </a:ln>
        </p:spPr>
        <p:txBody>
          <a:bodyPr wrap="none" rtlCol="0">
            <a:spAutoFit/>
          </a:bodyPr>
          <a:lstStyle/>
          <a:p>
            <a:r>
              <a:rPr lang="en-US" sz="2800" dirty="0">
                <a:solidFill>
                  <a:schemeClr val="bg1"/>
                </a:solidFill>
              </a:rPr>
              <a:t>8-Octets == 8 Bytes</a:t>
            </a:r>
          </a:p>
        </p:txBody>
      </p:sp>
      <p:sp>
        <p:nvSpPr>
          <p:cNvPr id="14" name="TextBox 13">
            <a:extLst>
              <a:ext uri="{FF2B5EF4-FFF2-40B4-BE49-F238E27FC236}">
                <a16:creationId xmlns:a16="http://schemas.microsoft.com/office/drawing/2014/main" id="{79293FA8-953D-F953-06E5-A1D0CAB9AFF7}"/>
              </a:ext>
            </a:extLst>
          </p:cNvPr>
          <p:cNvSpPr txBox="1"/>
          <p:nvPr/>
        </p:nvSpPr>
        <p:spPr>
          <a:xfrm>
            <a:off x="134987" y="3527523"/>
            <a:ext cx="858761" cy="400110"/>
          </a:xfrm>
          <a:prstGeom prst="rect">
            <a:avLst/>
          </a:prstGeom>
          <a:noFill/>
          <a:ln>
            <a:solidFill>
              <a:schemeClr val="tx1"/>
            </a:solidFill>
          </a:ln>
        </p:spPr>
        <p:txBody>
          <a:bodyPr wrap="none" rtlCol="0">
            <a:spAutoFit/>
          </a:bodyPr>
          <a:lstStyle/>
          <a:p>
            <a:r>
              <a:rPr lang="en-US" sz="2000" dirty="0"/>
              <a:t>Byte-1</a:t>
            </a:r>
          </a:p>
        </p:txBody>
      </p:sp>
      <p:sp>
        <p:nvSpPr>
          <p:cNvPr id="15" name="TextBox 14">
            <a:extLst>
              <a:ext uri="{FF2B5EF4-FFF2-40B4-BE49-F238E27FC236}">
                <a16:creationId xmlns:a16="http://schemas.microsoft.com/office/drawing/2014/main" id="{FC2BEF0D-599E-7D37-E394-4170DEBDA8E5}"/>
              </a:ext>
            </a:extLst>
          </p:cNvPr>
          <p:cNvSpPr txBox="1"/>
          <p:nvPr/>
        </p:nvSpPr>
        <p:spPr>
          <a:xfrm>
            <a:off x="1019856" y="3528578"/>
            <a:ext cx="858761" cy="400110"/>
          </a:xfrm>
          <a:prstGeom prst="rect">
            <a:avLst/>
          </a:prstGeom>
          <a:noFill/>
          <a:ln>
            <a:solidFill>
              <a:schemeClr val="tx1"/>
            </a:solidFill>
          </a:ln>
        </p:spPr>
        <p:txBody>
          <a:bodyPr wrap="none" rtlCol="0">
            <a:spAutoFit/>
          </a:bodyPr>
          <a:lstStyle/>
          <a:p>
            <a:r>
              <a:rPr lang="en-US" sz="2000" dirty="0"/>
              <a:t>Byte-2</a:t>
            </a:r>
          </a:p>
        </p:txBody>
      </p:sp>
      <p:sp>
        <p:nvSpPr>
          <p:cNvPr id="16" name="TextBox 15">
            <a:extLst>
              <a:ext uri="{FF2B5EF4-FFF2-40B4-BE49-F238E27FC236}">
                <a16:creationId xmlns:a16="http://schemas.microsoft.com/office/drawing/2014/main" id="{CB19A315-983E-4BBB-4940-41220B534B3D}"/>
              </a:ext>
            </a:extLst>
          </p:cNvPr>
          <p:cNvSpPr txBox="1"/>
          <p:nvPr/>
        </p:nvSpPr>
        <p:spPr>
          <a:xfrm>
            <a:off x="1901603" y="3528578"/>
            <a:ext cx="858761" cy="400110"/>
          </a:xfrm>
          <a:prstGeom prst="rect">
            <a:avLst/>
          </a:prstGeom>
          <a:noFill/>
          <a:ln>
            <a:solidFill>
              <a:schemeClr val="tx1"/>
            </a:solidFill>
          </a:ln>
        </p:spPr>
        <p:txBody>
          <a:bodyPr wrap="none" rtlCol="0">
            <a:spAutoFit/>
          </a:bodyPr>
          <a:lstStyle/>
          <a:p>
            <a:r>
              <a:rPr lang="en-US" sz="2000" dirty="0"/>
              <a:t>Byte-3</a:t>
            </a:r>
          </a:p>
        </p:txBody>
      </p:sp>
      <p:sp>
        <p:nvSpPr>
          <p:cNvPr id="17" name="TextBox 16">
            <a:extLst>
              <a:ext uri="{FF2B5EF4-FFF2-40B4-BE49-F238E27FC236}">
                <a16:creationId xmlns:a16="http://schemas.microsoft.com/office/drawing/2014/main" id="{86B7FF9B-7B6F-57CA-F032-CE5F20D0B290}"/>
              </a:ext>
            </a:extLst>
          </p:cNvPr>
          <p:cNvSpPr txBox="1"/>
          <p:nvPr/>
        </p:nvSpPr>
        <p:spPr>
          <a:xfrm>
            <a:off x="2786472" y="3528578"/>
            <a:ext cx="858761" cy="400110"/>
          </a:xfrm>
          <a:prstGeom prst="rect">
            <a:avLst/>
          </a:prstGeom>
          <a:noFill/>
          <a:ln>
            <a:solidFill>
              <a:schemeClr val="tx1"/>
            </a:solidFill>
          </a:ln>
        </p:spPr>
        <p:txBody>
          <a:bodyPr wrap="none" rtlCol="0">
            <a:spAutoFit/>
          </a:bodyPr>
          <a:lstStyle/>
          <a:p>
            <a:r>
              <a:rPr lang="en-US" sz="2000" dirty="0"/>
              <a:t>Byte-4</a:t>
            </a:r>
          </a:p>
        </p:txBody>
      </p:sp>
      <p:sp>
        <p:nvSpPr>
          <p:cNvPr id="18" name="TextBox 17">
            <a:extLst>
              <a:ext uri="{FF2B5EF4-FFF2-40B4-BE49-F238E27FC236}">
                <a16:creationId xmlns:a16="http://schemas.microsoft.com/office/drawing/2014/main" id="{CC39C2D2-FE03-F192-09EC-00D907DDFAA3}"/>
              </a:ext>
            </a:extLst>
          </p:cNvPr>
          <p:cNvSpPr txBox="1"/>
          <p:nvPr/>
        </p:nvSpPr>
        <p:spPr>
          <a:xfrm>
            <a:off x="3671341" y="3527523"/>
            <a:ext cx="858761" cy="400110"/>
          </a:xfrm>
          <a:prstGeom prst="rect">
            <a:avLst/>
          </a:prstGeom>
          <a:noFill/>
          <a:ln>
            <a:solidFill>
              <a:schemeClr val="tx1"/>
            </a:solidFill>
          </a:ln>
        </p:spPr>
        <p:txBody>
          <a:bodyPr wrap="none" rtlCol="0">
            <a:spAutoFit/>
          </a:bodyPr>
          <a:lstStyle/>
          <a:p>
            <a:r>
              <a:rPr lang="en-US" sz="2000" dirty="0"/>
              <a:t>Byte-5</a:t>
            </a:r>
          </a:p>
        </p:txBody>
      </p:sp>
      <p:sp>
        <p:nvSpPr>
          <p:cNvPr id="19" name="TextBox 18">
            <a:extLst>
              <a:ext uri="{FF2B5EF4-FFF2-40B4-BE49-F238E27FC236}">
                <a16:creationId xmlns:a16="http://schemas.microsoft.com/office/drawing/2014/main" id="{5A550C92-C80F-7ADF-7206-ED14B2916795}"/>
              </a:ext>
            </a:extLst>
          </p:cNvPr>
          <p:cNvSpPr txBox="1"/>
          <p:nvPr/>
        </p:nvSpPr>
        <p:spPr>
          <a:xfrm>
            <a:off x="4556210" y="3528578"/>
            <a:ext cx="858761" cy="400110"/>
          </a:xfrm>
          <a:prstGeom prst="rect">
            <a:avLst/>
          </a:prstGeom>
          <a:noFill/>
          <a:ln>
            <a:solidFill>
              <a:schemeClr val="tx1"/>
            </a:solidFill>
          </a:ln>
        </p:spPr>
        <p:txBody>
          <a:bodyPr wrap="none" rtlCol="0">
            <a:spAutoFit/>
          </a:bodyPr>
          <a:lstStyle/>
          <a:p>
            <a:r>
              <a:rPr lang="en-US" sz="2000" dirty="0"/>
              <a:t>Byte-6</a:t>
            </a:r>
          </a:p>
        </p:txBody>
      </p:sp>
      <p:sp>
        <p:nvSpPr>
          <p:cNvPr id="20" name="TextBox 19">
            <a:extLst>
              <a:ext uri="{FF2B5EF4-FFF2-40B4-BE49-F238E27FC236}">
                <a16:creationId xmlns:a16="http://schemas.microsoft.com/office/drawing/2014/main" id="{BDD7731F-BD62-A347-4A16-BB582BD0364F}"/>
              </a:ext>
            </a:extLst>
          </p:cNvPr>
          <p:cNvSpPr txBox="1"/>
          <p:nvPr/>
        </p:nvSpPr>
        <p:spPr>
          <a:xfrm>
            <a:off x="5437957" y="3528578"/>
            <a:ext cx="858761" cy="400110"/>
          </a:xfrm>
          <a:prstGeom prst="rect">
            <a:avLst/>
          </a:prstGeom>
          <a:noFill/>
          <a:ln>
            <a:solidFill>
              <a:schemeClr val="tx1"/>
            </a:solidFill>
          </a:ln>
        </p:spPr>
        <p:txBody>
          <a:bodyPr wrap="none" rtlCol="0">
            <a:spAutoFit/>
          </a:bodyPr>
          <a:lstStyle/>
          <a:p>
            <a:r>
              <a:rPr lang="en-US" sz="2000" dirty="0"/>
              <a:t>Byte-7</a:t>
            </a:r>
          </a:p>
        </p:txBody>
      </p:sp>
      <p:sp>
        <p:nvSpPr>
          <p:cNvPr id="21" name="TextBox 20">
            <a:extLst>
              <a:ext uri="{FF2B5EF4-FFF2-40B4-BE49-F238E27FC236}">
                <a16:creationId xmlns:a16="http://schemas.microsoft.com/office/drawing/2014/main" id="{27AF211C-A4EB-1D80-B9EC-82E740B72985}"/>
              </a:ext>
            </a:extLst>
          </p:cNvPr>
          <p:cNvSpPr txBox="1"/>
          <p:nvPr/>
        </p:nvSpPr>
        <p:spPr>
          <a:xfrm>
            <a:off x="6322826" y="3528578"/>
            <a:ext cx="858761" cy="400110"/>
          </a:xfrm>
          <a:prstGeom prst="rect">
            <a:avLst/>
          </a:prstGeom>
          <a:noFill/>
          <a:ln>
            <a:solidFill>
              <a:schemeClr val="tx1"/>
            </a:solidFill>
          </a:ln>
        </p:spPr>
        <p:txBody>
          <a:bodyPr wrap="none" rtlCol="0">
            <a:spAutoFit/>
          </a:bodyPr>
          <a:lstStyle/>
          <a:p>
            <a:r>
              <a:rPr lang="en-US" sz="2000" dirty="0"/>
              <a:t>Byte-8</a:t>
            </a:r>
          </a:p>
        </p:txBody>
      </p:sp>
      <p:sp>
        <p:nvSpPr>
          <p:cNvPr id="24" name="TextBox 23">
            <a:extLst>
              <a:ext uri="{FF2B5EF4-FFF2-40B4-BE49-F238E27FC236}">
                <a16:creationId xmlns:a16="http://schemas.microsoft.com/office/drawing/2014/main" id="{02CD0B8E-AD07-DD67-E4EC-210339D312F6}"/>
              </a:ext>
            </a:extLst>
          </p:cNvPr>
          <p:cNvSpPr txBox="1"/>
          <p:nvPr/>
        </p:nvSpPr>
        <p:spPr>
          <a:xfrm>
            <a:off x="7207695" y="3527523"/>
            <a:ext cx="858761" cy="400110"/>
          </a:xfrm>
          <a:prstGeom prst="rect">
            <a:avLst/>
          </a:prstGeom>
          <a:noFill/>
          <a:ln>
            <a:solidFill>
              <a:schemeClr val="tx1"/>
            </a:solidFill>
          </a:ln>
        </p:spPr>
        <p:txBody>
          <a:bodyPr wrap="none" rtlCol="0">
            <a:spAutoFit/>
          </a:bodyPr>
          <a:lstStyle/>
          <a:p>
            <a:r>
              <a:rPr lang="en-US" sz="2000" dirty="0"/>
              <a:t>Byte-9</a:t>
            </a:r>
          </a:p>
        </p:txBody>
      </p:sp>
      <p:sp>
        <p:nvSpPr>
          <p:cNvPr id="25" name="TextBox 24">
            <a:extLst>
              <a:ext uri="{FF2B5EF4-FFF2-40B4-BE49-F238E27FC236}">
                <a16:creationId xmlns:a16="http://schemas.microsoft.com/office/drawing/2014/main" id="{67640672-0773-E156-572A-39C35070C6D8}"/>
              </a:ext>
            </a:extLst>
          </p:cNvPr>
          <p:cNvSpPr txBox="1"/>
          <p:nvPr/>
        </p:nvSpPr>
        <p:spPr>
          <a:xfrm>
            <a:off x="8089442" y="3527523"/>
            <a:ext cx="988604" cy="400110"/>
          </a:xfrm>
          <a:prstGeom prst="rect">
            <a:avLst/>
          </a:prstGeom>
          <a:noFill/>
          <a:ln>
            <a:solidFill>
              <a:schemeClr val="tx1"/>
            </a:solidFill>
          </a:ln>
        </p:spPr>
        <p:txBody>
          <a:bodyPr wrap="none" rtlCol="0">
            <a:spAutoFit/>
          </a:bodyPr>
          <a:lstStyle/>
          <a:p>
            <a:r>
              <a:rPr lang="en-US" sz="2000" dirty="0"/>
              <a:t>Byte-10</a:t>
            </a:r>
          </a:p>
        </p:txBody>
      </p:sp>
      <p:sp>
        <p:nvSpPr>
          <p:cNvPr id="27" name="Left Brace 26">
            <a:extLst>
              <a:ext uri="{FF2B5EF4-FFF2-40B4-BE49-F238E27FC236}">
                <a16:creationId xmlns:a16="http://schemas.microsoft.com/office/drawing/2014/main" id="{0ADFF279-38F5-36D5-756C-CB05810ED3DE}"/>
              </a:ext>
            </a:extLst>
          </p:cNvPr>
          <p:cNvSpPr/>
          <p:nvPr/>
        </p:nvSpPr>
        <p:spPr>
          <a:xfrm rot="16200000">
            <a:off x="3465314" y="684540"/>
            <a:ext cx="385947" cy="7046602"/>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Left Brace 27">
            <a:extLst>
              <a:ext uri="{FF2B5EF4-FFF2-40B4-BE49-F238E27FC236}">
                <a16:creationId xmlns:a16="http://schemas.microsoft.com/office/drawing/2014/main" id="{FC8AEE73-5AFB-B959-B152-35D3409F846C}"/>
              </a:ext>
            </a:extLst>
          </p:cNvPr>
          <p:cNvSpPr/>
          <p:nvPr/>
        </p:nvSpPr>
        <p:spPr>
          <a:xfrm rot="16200000">
            <a:off x="10583611" y="676476"/>
            <a:ext cx="385947" cy="7046602"/>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TextBox 28">
            <a:extLst>
              <a:ext uri="{FF2B5EF4-FFF2-40B4-BE49-F238E27FC236}">
                <a16:creationId xmlns:a16="http://schemas.microsoft.com/office/drawing/2014/main" id="{38473812-AA0A-57DE-A9AB-CA6344EF75C4}"/>
              </a:ext>
            </a:extLst>
          </p:cNvPr>
          <p:cNvSpPr txBox="1"/>
          <p:nvPr/>
        </p:nvSpPr>
        <p:spPr>
          <a:xfrm>
            <a:off x="2823743" y="4423564"/>
            <a:ext cx="1735603" cy="461665"/>
          </a:xfrm>
          <a:prstGeom prst="rect">
            <a:avLst/>
          </a:prstGeom>
          <a:noFill/>
        </p:spPr>
        <p:txBody>
          <a:bodyPr wrap="none" rtlCol="0">
            <a:spAutoFit/>
          </a:bodyPr>
          <a:lstStyle/>
          <a:p>
            <a:r>
              <a:rPr lang="en-US" sz="2400" dirty="0"/>
              <a:t>“8-octet” - 1</a:t>
            </a:r>
          </a:p>
        </p:txBody>
      </p:sp>
      <p:sp>
        <p:nvSpPr>
          <p:cNvPr id="30" name="TextBox 29">
            <a:extLst>
              <a:ext uri="{FF2B5EF4-FFF2-40B4-BE49-F238E27FC236}">
                <a16:creationId xmlns:a16="http://schemas.microsoft.com/office/drawing/2014/main" id="{81599DE6-8657-43D2-FFD0-4DB4D5B98A08}"/>
              </a:ext>
            </a:extLst>
          </p:cNvPr>
          <p:cNvSpPr txBox="1"/>
          <p:nvPr/>
        </p:nvSpPr>
        <p:spPr>
          <a:xfrm>
            <a:off x="7342443" y="4360833"/>
            <a:ext cx="1735603" cy="461665"/>
          </a:xfrm>
          <a:prstGeom prst="rect">
            <a:avLst/>
          </a:prstGeom>
          <a:noFill/>
        </p:spPr>
        <p:txBody>
          <a:bodyPr wrap="none" rtlCol="0">
            <a:spAutoFit/>
          </a:bodyPr>
          <a:lstStyle/>
          <a:p>
            <a:r>
              <a:rPr lang="en-US" sz="2400" dirty="0"/>
              <a:t>“8-octet” - 2</a:t>
            </a:r>
          </a:p>
        </p:txBody>
      </p:sp>
    </p:spTree>
    <p:extLst>
      <p:ext uri="{BB962C8B-B14F-4D97-AF65-F5344CB8AC3E}">
        <p14:creationId xmlns:p14="http://schemas.microsoft.com/office/powerpoint/2010/main" val="14941970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A88D8-0E8F-A300-4F1C-40ED3B86442A}"/>
            </a:ext>
          </a:extLst>
        </p:cNvPr>
        <p:cNvGrpSpPr/>
        <p:nvPr/>
      </p:nvGrpSpPr>
      <p:grpSpPr>
        <a:xfrm>
          <a:off x="0" y="0"/>
          <a:ext cx="0" cy="0"/>
          <a:chOff x="0" y="0"/>
          <a:chExt cx="0" cy="0"/>
        </a:xfrm>
      </p:grpSpPr>
      <p:sp>
        <p:nvSpPr>
          <p:cNvPr id="12" name="Freeform 11">
            <a:extLst>
              <a:ext uri="{FF2B5EF4-FFF2-40B4-BE49-F238E27FC236}">
                <a16:creationId xmlns:a16="http://schemas.microsoft.com/office/drawing/2014/main" id="{33F22E2C-5BA4-C530-6C41-73849D5927B6}"/>
              </a:ext>
            </a:extLst>
          </p:cNvPr>
          <p:cNvSpPr/>
          <p:nvPr/>
        </p:nvSpPr>
        <p:spPr>
          <a:xfrm>
            <a:off x="6944941" y="3271739"/>
            <a:ext cx="1959429" cy="1322614"/>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chemeClr val="accent1">
              <a:alpha val="23000"/>
            </a:schemeClr>
          </a:solidFill>
          <a:ln w="412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3">
            <a:extLst>
              <a:ext uri="{FF2B5EF4-FFF2-40B4-BE49-F238E27FC236}">
                <a16:creationId xmlns:a16="http://schemas.microsoft.com/office/drawing/2014/main" id="{5BE897BC-CEC9-ABEF-BD7A-D23FB6969994}"/>
              </a:ext>
            </a:extLst>
          </p:cNvPr>
          <p:cNvSpPr/>
          <p:nvPr/>
        </p:nvSpPr>
        <p:spPr>
          <a:xfrm>
            <a:off x="152399" y="2291443"/>
            <a:ext cx="1959429" cy="2275114"/>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chemeClr val="accent1">
              <a:alpha val="23000"/>
            </a:schemeClr>
          </a:solidFill>
          <a:ln w="412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ounded Rectangle 4">
            <a:extLst>
              <a:ext uri="{FF2B5EF4-FFF2-40B4-BE49-F238E27FC236}">
                <a16:creationId xmlns:a16="http://schemas.microsoft.com/office/drawing/2014/main" id="{9ACEEA31-5E1A-0855-272E-9BB83AA93994}"/>
              </a:ext>
            </a:extLst>
          </p:cNvPr>
          <p:cNvSpPr/>
          <p:nvPr/>
        </p:nvSpPr>
        <p:spPr>
          <a:xfrm>
            <a:off x="178708" y="2302329"/>
            <a:ext cx="1905000" cy="495300"/>
          </a:xfrm>
          <a:prstGeom prst="roundRect">
            <a:avLst>
              <a:gd name="adj" fmla="val 10257"/>
            </a:avLst>
          </a:prstGeom>
          <a:blipFill>
            <a:blip r:embed="rId2"/>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31CCE7B0-6279-1620-BED2-0FC3131CC963}"/>
              </a:ext>
            </a:extLst>
          </p:cNvPr>
          <p:cNvSpPr/>
          <p:nvPr/>
        </p:nvSpPr>
        <p:spPr>
          <a:xfrm>
            <a:off x="7010931" y="4239989"/>
            <a:ext cx="1866224" cy="264267"/>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rgbClr val="FF7E79"/>
          </a:solidFill>
          <a:ln w="412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Freeform 1">
            <a:extLst>
              <a:ext uri="{FF2B5EF4-FFF2-40B4-BE49-F238E27FC236}">
                <a16:creationId xmlns:a16="http://schemas.microsoft.com/office/drawing/2014/main" id="{737EF0F9-32B1-D0C5-C949-EF90F15B915B}"/>
              </a:ext>
            </a:extLst>
          </p:cNvPr>
          <p:cNvSpPr/>
          <p:nvPr/>
        </p:nvSpPr>
        <p:spPr>
          <a:xfrm>
            <a:off x="2786603" y="3254829"/>
            <a:ext cx="1959429" cy="1322614"/>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chemeClr val="accent1">
              <a:alpha val="23000"/>
            </a:schemeClr>
          </a:solidFill>
          <a:ln w="412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Rounded Rectangle 7">
            <a:extLst>
              <a:ext uri="{FF2B5EF4-FFF2-40B4-BE49-F238E27FC236}">
                <a16:creationId xmlns:a16="http://schemas.microsoft.com/office/drawing/2014/main" id="{588E41EB-9258-0DFA-1EC8-4EC06EEA421C}"/>
              </a:ext>
            </a:extLst>
          </p:cNvPr>
          <p:cNvSpPr/>
          <p:nvPr/>
        </p:nvSpPr>
        <p:spPr>
          <a:xfrm>
            <a:off x="2813817" y="3276601"/>
            <a:ext cx="1905000" cy="495300"/>
          </a:xfrm>
          <a:prstGeom prst="roundRect">
            <a:avLst>
              <a:gd name="adj" fmla="val 10257"/>
            </a:avLst>
          </a:prstGeom>
          <a:blipFill>
            <a:blip r:embed="rId2"/>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6E81E1A4-F79A-6E4B-26B4-24E50646D1A4}"/>
              </a:ext>
            </a:extLst>
          </p:cNvPr>
          <p:cNvSpPr/>
          <p:nvPr/>
        </p:nvSpPr>
        <p:spPr>
          <a:xfrm>
            <a:off x="2835341" y="3793673"/>
            <a:ext cx="1866224" cy="751112"/>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rgbClr val="FF7E79"/>
          </a:solidFill>
          <a:ln w="412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5786DB84-47D3-A3DF-EAF8-E0C15D17DEA1}"/>
              </a:ext>
            </a:extLst>
          </p:cNvPr>
          <p:cNvSpPr/>
          <p:nvPr/>
        </p:nvSpPr>
        <p:spPr>
          <a:xfrm>
            <a:off x="4865772" y="3263284"/>
            <a:ext cx="1959429" cy="1322614"/>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chemeClr val="accent1">
              <a:alpha val="23000"/>
            </a:schemeClr>
          </a:solidFill>
          <a:ln w="412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Rounded Rectangle 10">
            <a:extLst>
              <a:ext uri="{FF2B5EF4-FFF2-40B4-BE49-F238E27FC236}">
                <a16:creationId xmlns:a16="http://schemas.microsoft.com/office/drawing/2014/main" id="{3FF65C3C-9D46-6DB2-920B-50017EAC63C1}"/>
              </a:ext>
            </a:extLst>
          </p:cNvPr>
          <p:cNvSpPr/>
          <p:nvPr/>
        </p:nvSpPr>
        <p:spPr>
          <a:xfrm>
            <a:off x="4892986" y="3285056"/>
            <a:ext cx="1905000" cy="495300"/>
          </a:xfrm>
          <a:prstGeom prst="roundRect">
            <a:avLst>
              <a:gd name="adj" fmla="val 10257"/>
            </a:avLst>
          </a:prstGeom>
          <a:blipFill>
            <a:blip r:embed="rId2"/>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9012A1B0-AF54-0C41-6AB8-0D3E23F6AD51}"/>
              </a:ext>
            </a:extLst>
          </p:cNvPr>
          <p:cNvSpPr/>
          <p:nvPr/>
        </p:nvSpPr>
        <p:spPr>
          <a:xfrm>
            <a:off x="6972155" y="3293511"/>
            <a:ext cx="1905000" cy="495300"/>
          </a:xfrm>
          <a:prstGeom prst="roundRect">
            <a:avLst>
              <a:gd name="adj" fmla="val 10257"/>
            </a:avLst>
          </a:prstGeom>
          <a:blipFill>
            <a:blip r:embed="rId2"/>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8DDF4A82-5574-2AA7-EEE7-DAEC342493EE}"/>
              </a:ext>
            </a:extLst>
          </p:cNvPr>
          <p:cNvSpPr/>
          <p:nvPr/>
        </p:nvSpPr>
        <p:spPr>
          <a:xfrm>
            <a:off x="1099457" y="1194182"/>
            <a:ext cx="2286000" cy="1636104"/>
          </a:xfrm>
          <a:custGeom>
            <a:avLst/>
            <a:gdLst>
              <a:gd name="connsiteX0" fmla="*/ 0 w 2286000"/>
              <a:gd name="connsiteY0" fmla="*/ 982961 h 1636104"/>
              <a:gd name="connsiteX1" fmla="*/ 1143000 w 2286000"/>
              <a:gd name="connsiteY1" fmla="*/ 14132 h 1636104"/>
              <a:gd name="connsiteX2" fmla="*/ 2286000 w 2286000"/>
              <a:gd name="connsiteY2" fmla="*/ 1636104 h 1636104"/>
            </a:gdLst>
            <a:ahLst/>
            <a:cxnLst>
              <a:cxn ang="0">
                <a:pos x="connsiteX0" y="connsiteY0"/>
              </a:cxn>
              <a:cxn ang="0">
                <a:pos x="connsiteX1" y="connsiteY1"/>
              </a:cxn>
              <a:cxn ang="0">
                <a:pos x="connsiteX2" y="connsiteY2"/>
              </a:cxn>
            </a:cxnLst>
            <a:rect l="l" t="t" r="r" b="b"/>
            <a:pathLst>
              <a:path w="2286000" h="1636104">
                <a:moveTo>
                  <a:pt x="0" y="982961"/>
                </a:moveTo>
                <a:cubicBezTo>
                  <a:pt x="381000" y="444118"/>
                  <a:pt x="762000" y="-94725"/>
                  <a:pt x="1143000" y="14132"/>
                </a:cubicBezTo>
                <a:cubicBezTo>
                  <a:pt x="1524000" y="122989"/>
                  <a:pt x="1905000" y="879546"/>
                  <a:pt x="2286000" y="1636104"/>
                </a:cubicBezTo>
              </a:path>
            </a:pathLst>
          </a:custGeom>
          <a:noFill/>
          <a:ln w="31750">
            <a:solidFill>
              <a:srgbClr val="FF0000"/>
            </a:solidFill>
            <a:tailEnd type="arrow"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49D8FDD4-14F0-A2A4-E8C2-D25384097914}"/>
              </a:ext>
            </a:extLst>
          </p:cNvPr>
          <p:cNvCxnSpPr/>
          <p:nvPr/>
        </p:nvCxnSpPr>
        <p:spPr>
          <a:xfrm>
            <a:off x="221612" y="3526974"/>
            <a:ext cx="1755735"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2077240-CEC5-378C-3801-99E7A126F2CB}"/>
              </a:ext>
            </a:extLst>
          </p:cNvPr>
          <p:cNvSpPr txBox="1"/>
          <p:nvPr/>
        </p:nvSpPr>
        <p:spPr>
          <a:xfrm>
            <a:off x="150588" y="2776644"/>
            <a:ext cx="1413785" cy="369332"/>
          </a:xfrm>
          <a:prstGeom prst="rect">
            <a:avLst/>
          </a:prstGeom>
          <a:noFill/>
        </p:spPr>
        <p:txBody>
          <a:bodyPr wrap="none" rtlCol="0">
            <a:spAutoFit/>
          </a:bodyPr>
          <a:lstStyle/>
          <a:p>
            <a:r>
              <a:rPr lang="en-US" dirty="0"/>
              <a:t>Data index: 0</a:t>
            </a:r>
          </a:p>
        </p:txBody>
      </p:sp>
      <p:sp>
        <p:nvSpPr>
          <p:cNvPr id="17" name="TextBox 16">
            <a:extLst>
              <a:ext uri="{FF2B5EF4-FFF2-40B4-BE49-F238E27FC236}">
                <a16:creationId xmlns:a16="http://schemas.microsoft.com/office/drawing/2014/main" id="{291673D1-1474-EE6F-0534-5B8639B05CC8}"/>
              </a:ext>
            </a:extLst>
          </p:cNvPr>
          <p:cNvSpPr txBox="1"/>
          <p:nvPr/>
        </p:nvSpPr>
        <p:spPr>
          <a:xfrm>
            <a:off x="2786602" y="3731470"/>
            <a:ext cx="1413785" cy="369332"/>
          </a:xfrm>
          <a:prstGeom prst="rect">
            <a:avLst/>
          </a:prstGeom>
          <a:noFill/>
        </p:spPr>
        <p:txBody>
          <a:bodyPr wrap="none" rtlCol="0">
            <a:spAutoFit/>
          </a:bodyPr>
          <a:lstStyle/>
          <a:p>
            <a:r>
              <a:rPr lang="en-US" dirty="0"/>
              <a:t>Data index: 0</a:t>
            </a:r>
          </a:p>
        </p:txBody>
      </p:sp>
      <p:cxnSp>
        <p:nvCxnSpPr>
          <p:cNvPr id="7" name="Straight Connector 6">
            <a:extLst>
              <a:ext uri="{FF2B5EF4-FFF2-40B4-BE49-F238E27FC236}">
                <a16:creationId xmlns:a16="http://schemas.microsoft.com/office/drawing/2014/main" id="{351A905B-DF4A-E7F6-D86F-3173CA5E8BF8}"/>
              </a:ext>
            </a:extLst>
          </p:cNvPr>
          <p:cNvCxnSpPr/>
          <p:nvPr/>
        </p:nvCxnSpPr>
        <p:spPr>
          <a:xfrm>
            <a:off x="221612" y="4239989"/>
            <a:ext cx="1755735"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Freeform 13">
            <a:extLst>
              <a:ext uri="{FF2B5EF4-FFF2-40B4-BE49-F238E27FC236}">
                <a16:creationId xmlns:a16="http://schemas.microsoft.com/office/drawing/2014/main" id="{B2E8263C-57C7-15D8-3CE6-3BB4D5F9AF20}"/>
              </a:ext>
            </a:extLst>
          </p:cNvPr>
          <p:cNvSpPr/>
          <p:nvPr/>
        </p:nvSpPr>
        <p:spPr>
          <a:xfrm>
            <a:off x="4923901" y="3793673"/>
            <a:ext cx="1866224" cy="751112"/>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rgbClr val="FF7E79"/>
          </a:solidFill>
          <a:ln w="412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TextBox 18">
            <a:extLst>
              <a:ext uri="{FF2B5EF4-FFF2-40B4-BE49-F238E27FC236}">
                <a16:creationId xmlns:a16="http://schemas.microsoft.com/office/drawing/2014/main" id="{56E3B5B2-2BAF-2050-1E53-4726080FD99B}"/>
              </a:ext>
            </a:extLst>
          </p:cNvPr>
          <p:cNvSpPr txBox="1"/>
          <p:nvPr/>
        </p:nvSpPr>
        <p:spPr>
          <a:xfrm>
            <a:off x="4875162" y="3731470"/>
            <a:ext cx="1530804" cy="369332"/>
          </a:xfrm>
          <a:prstGeom prst="rect">
            <a:avLst/>
          </a:prstGeom>
          <a:noFill/>
        </p:spPr>
        <p:txBody>
          <a:bodyPr wrap="none" rtlCol="0">
            <a:spAutoFit/>
          </a:bodyPr>
          <a:lstStyle/>
          <a:p>
            <a:r>
              <a:rPr lang="en-US" dirty="0"/>
              <a:t>Data index: 13</a:t>
            </a:r>
          </a:p>
        </p:txBody>
      </p:sp>
      <p:sp>
        <p:nvSpPr>
          <p:cNvPr id="20" name="TextBox 19">
            <a:extLst>
              <a:ext uri="{FF2B5EF4-FFF2-40B4-BE49-F238E27FC236}">
                <a16:creationId xmlns:a16="http://schemas.microsoft.com/office/drawing/2014/main" id="{9452CAD9-1396-6FCE-2E41-38E508315D2C}"/>
              </a:ext>
            </a:extLst>
          </p:cNvPr>
          <p:cNvSpPr txBox="1"/>
          <p:nvPr/>
        </p:nvSpPr>
        <p:spPr>
          <a:xfrm>
            <a:off x="117323" y="3484216"/>
            <a:ext cx="1530804" cy="369332"/>
          </a:xfrm>
          <a:prstGeom prst="rect">
            <a:avLst/>
          </a:prstGeom>
          <a:noFill/>
        </p:spPr>
        <p:txBody>
          <a:bodyPr wrap="none" rtlCol="0">
            <a:spAutoFit/>
          </a:bodyPr>
          <a:lstStyle/>
          <a:p>
            <a:r>
              <a:rPr lang="en-US" dirty="0"/>
              <a:t>Data index: 13</a:t>
            </a:r>
          </a:p>
        </p:txBody>
      </p:sp>
      <p:sp>
        <p:nvSpPr>
          <p:cNvPr id="18" name="TextBox 17">
            <a:extLst>
              <a:ext uri="{FF2B5EF4-FFF2-40B4-BE49-F238E27FC236}">
                <a16:creationId xmlns:a16="http://schemas.microsoft.com/office/drawing/2014/main" id="{42BF764D-8E0C-A641-5BE0-A0967A29FFD5}"/>
              </a:ext>
            </a:extLst>
          </p:cNvPr>
          <p:cNvSpPr txBox="1"/>
          <p:nvPr/>
        </p:nvSpPr>
        <p:spPr>
          <a:xfrm>
            <a:off x="6944941" y="3916136"/>
            <a:ext cx="1530804" cy="369332"/>
          </a:xfrm>
          <a:prstGeom prst="rect">
            <a:avLst/>
          </a:prstGeom>
          <a:noFill/>
        </p:spPr>
        <p:txBody>
          <a:bodyPr wrap="none" rtlCol="0">
            <a:spAutoFit/>
          </a:bodyPr>
          <a:lstStyle/>
          <a:p>
            <a:r>
              <a:rPr lang="en-US" dirty="0"/>
              <a:t>Data index: 26</a:t>
            </a:r>
          </a:p>
        </p:txBody>
      </p:sp>
      <p:sp>
        <p:nvSpPr>
          <p:cNvPr id="21" name="TextBox 20">
            <a:extLst>
              <a:ext uri="{FF2B5EF4-FFF2-40B4-BE49-F238E27FC236}">
                <a16:creationId xmlns:a16="http://schemas.microsoft.com/office/drawing/2014/main" id="{78B59105-2DA1-577D-EFB6-A1EEE586E532}"/>
              </a:ext>
            </a:extLst>
          </p:cNvPr>
          <p:cNvSpPr txBox="1"/>
          <p:nvPr/>
        </p:nvSpPr>
        <p:spPr>
          <a:xfrm>
            <a:off x="177145" y="4187456"/>
            <a:ext cx="1530804" cy="369332"/>
          </a:xfrm>
          <a:prstGeom prst="rect">
            <a:avLst/>
          </a:prstGeom>
          <a:noFill/>
        </p:spPr>
        <p:txBody>
          <a:bodyPr wrap="none" rtlCol="0">
            <a:spAutoFit/>
          </a:bodyPr>
          <a:lstStyle/>
          <a:p>
            <a:r>
              <a:rPr lang="en-US" dirty="0"/>
              <a:t>Data index: 26</a:t>
            </a:r>
          </a:p>
        </p:txBody>
      </p:sp>
      <p:sp>
        <p:nvSpPr>
          <p:cNvPr id="22" name="Rectangle 2">
            <a:extLst>
              <a:ext uri="{FF2B5EF4-FFF2-40B4-BE49-F238E27FC236}">
                <a16:creationId xmlns:a16="http://schemas.microsoft.com/office/drawing/2014/main" id="{8E5EB858-343A-9A5B-AF49-4F1E4DDCB7BC}"/>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t>Analogy:</a:t>
            </a:r>
            <a:endParaRPr lang="en-AU" altLang="en-US" sz="3600" u="sng" dirty="0"/>
          </a:p>
        </p:txBody>
      </p:sp>
      <p:sp>
        <p:nvSpPr>
          <p:cNvPr id="23" name="TextBox 22">
            <a:extLst>
              <a:ext uri="{FF2B5EF4-FFF2-40B4-BE49-F238E27FC236}">
                <a16:creationId xmlns:a16="http://schemas.microsoft.com/office/drawing/2014/main" id="{58CA2285-4952-92D3-9433-761930C8A6B3}"/>
              </a:ext>
            </a:extLst>
          </p:cNvPr>
          <p:cNvSpPr txBox="1"/>
          <p:nvPr/>
        </p:nvSpPr>
        <p:spPr>
          <a:xfrm>
            <a:off x="1801693" y="5478627"/>
            <a:ext cx="3838871" cy="646331"/>
          </a:xfrm>
          <a:prstGeom prst="rect">
            <a:avLst/>
          </a:prstGeom>
          <a:noFill/>
        </p:spPr>
        <p:txBody>
          <a:bodyPr wrap="none" rtlCol="0">
            <a:spAutoFit/>
          </a:bodyPr>
          <a:lstStyle/>
          <a:p>
            <a:r>
              <a:rPr lang="en-US" dirty="0"/>
              <a:t>Data size should be integer multiple of </a:t>
            </a:r>
          </a:p>
          <a:p>
            <a:r>
              <a:rPr lang="en-US" dirty="0"/>
              <a:t>“8-octet” or  “8 bytes”</a:t>
            </a:r>
          </a:p>
        </p:txBody>
      </p:sp>
      <p:cxnSp>
        <p:nvCxnSpPr>
          <p:cNvPr id="25" name="Straight Arrow Connector 24">
            <a:extLst>
              <a:ext uri="{FF2B5EF4-FFF2-40B4-BE49-F238E27FC236}">
                <a16:creationId xmlns:a16="http://schemas.microsoft.com/office/drawing/2014/main" id="{8035CF8A-933D-FC25-A4AE-2B99DDAD3DEE}"/>
              </a:ext>
            </a:extLst>
          </p:cNvPr>
          <p:cNvCxnSpPr/>
          <p:nvPr/>
        </p:nvCxnSpPr>
        <p:spPr>
          <a:xfrm flipV="1">
            <a:off x="3385457" y="4263948"/>
            <a:ext cx="250372" cy="1173719"/>
          </a:xfrm>
          <a:prstGeom prst="straightConnector1">
            <a:avLst/>
          </a:prstGeom>
          <a:noFill/>
          <a:ln w="31750">
            <a:solidFill>
              <a:schemeClr val="tx1"/>
            </a:solidFill>
            <a:tailEnd type="arrow" w="lg" len="lg"/>
          </a:ln>
        </p:spPr>
        <p:style>
          <a:lnRef idx="2">
            <a:schemeClr val="accent1">
              <a:shade val="15000"/>
            </a:schemeClr>
          </a:lnRef>
          <a:fillRef idx="1">
            <a:schemeClr val="accent1"/>
          </a:fillRef>
          <a:effectRef idx="0">
            <a:schemeClr val="accent1"/>
          </a:effectRef>
          <a:fontRef idx="minor">
            <a:schemeClr val="lt1"/>
          </a:fontRef>
        </p:style>
      </p:cxnSp>
      <p:cxnSp>
        <p:nvCxnSpPr>
          <p:cNvPr id="27" name="Straight Arrow Connector 26">
            <a:extLst>
              <a:ext uri="{FF2B5EF4-FFF2-40B4-BE49-F238E27FC236}">
                <a16:creationId xmlns:a16="http://schemas.microsoft.com/office/drawing/2014/main" id="{5C48EEFA-E0A6-7FA1-5476-4600067BC9EB}"/>
              </a:ext>
            </a:extLst>
          </p:cNvPr>
          <p:cNvCxnSpPr>
            <a:cxnSpLocks/>
          </p:cNvCxnSpPr>
          <p:nvPr/>
        </p:nvCxnSpPr>
        <p:spPr>
          <a:xfrm flipV="1">
            <a:off x="3385457" y="4248542"/>
            <a:ext cx="2255107" cy="1208313"/>
          </a:xfrm>
          <a:prstGeom prst="straightConnector1">
            <a:avLst/>
          </a:prstGeom>
          <a:noFill/>
          <a:ln w="31750">
            <a:solidFill>
              <a:schemeClr val="tx1"/>
            </a:solidFill>
            <a:tailEnd type="arrow" w="lg" len="lg"/>
          </a:ln>
        </p:spPr>
        <p:style>
          <a:lnRef idx="2">
            <a:schemeClr val="accent1">
              <a:shade val="15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248196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01" name="Group 55"/>
          <p:cNvGrpSpPr>
            <a:grpSpLocks/>
          </p:cNvGrpSpPr>
          <p:nvPr/>
        </p:nvGrpSpPr>
        <p:grpSpPr bwMode="auto">
          <a:xfrm>
            <a:off x="3062288" y="963613"/>
            <a:ext cx="4127500" cy="5326062"/>
            <a:chOff x="1929" y="607"/>
            <a:chExt cx="2600" cy="3355"/>
          </a:xfrm>
        </p:grpSpPr>
        <p:sp>
          <p:nvSpPr>
            <p:cNvPr id="76832" name="Rectangle 4"/>
            <p:cNvSpPr>
              <a:spLocks noChangeArrowheads="1"/>
            </p:cNvSpPr>
            <p:nvPr/>
          </p:nvSpPr>
          <p:spPr bwMode="auto">
            <a:xfrm>
              <a:off x="2040" y="868"/>
              <a:ext cx="2489" cy="3039"/>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33" name="Rectangle 5"/>
            <p:cNvSpPr>
              <a:spLocks noChangeArrowheads="1"/>
            </p:cNvSpPr>
            <p:nvPr/>
          </p:nvSpPr>
          <p:spPr bwMode="auto">
            <a:xfrm>
              <a:off x="1980" y="935"/>
              <a:ext cx="2489" cy="3027"/>
            </a:xfrm>
            <a:prstGeom prst="rect">
              <a:avLst/>
            </a:prstGeom>
            <a:solidFill>
              <a:schemeClr val="bg1"/>
            </a:solidFill>
            <a:ln w="19050">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34" name="Text Box 6"/>
            <p:cNvSpPr txBox="1">
              <a:spLocks noChangeArrowheads="1"/>
            </p:cNvSpPr>
            <p:nvPr/>
          </p:nvSpPr>
          <p:spPr bwMode="auto">
            <a:xfrm>
              <a:off x="1954" y="973"/>
              <a:ext cx="3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ver</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35" name="Text Box 7"/>
            <p:cNvSpPr txBox="1">
              <a:spLocks noChangeArrowheads="1"/>
            </p:cNvSpPr>
            <p:nvPr/>
          </p:nvSpPr>
          <p:spPr bwMode="auto">
            <a:xfrm>
              <a:off x="3529" y="1012"/>
              <a:ext cx="5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length</a:t>
              </a:r>
            </a:p>
          </p:txBody>
        </p:sp>
        <p:sp>
          <p:nvSpPr>
            <p:cNvPr id="76836" name="Line 8"/>
            <p:cNvSpPr>
              <a:spLocks noChangeShapeType="1"/>
            </p:cNvSpPr>
            <p:nvPr/>
          </p:nvSpPr>
          <p:spPr bwMode="auto">
            <a:xfrm>
              <a:off x="1988" y="1261"/>
              <a:ext cx="2486" cy="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37" name="Line 9"/>
            <p:cNvSpPr>
              <a:spLocks noChangeShapeType="1"/>
            </p:cNvSpPr>
            <p:nvPr/>
          </p:nvSpPr>
          <p:spPr bwMode="auto">
            <a:xfrm flipH="1" flipV="1">
              <a:off x="3210" y="941"/>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38" name="Text Box 10"/>
            <p:cNvSpPr txBox="1">
              <a:spLocks noChangeArrowheads="1"/>
            </p:cNvSpPr>
            <p:nvPr/>
          </p:nvSpPr>
          <p:spPr bwMode="auto">
            <a:xfrm>
              <a:off x="2922" y="607"/>
              <a:ext cx="54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32 bits</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39" name="Line 11"/>
            <p:cNvSpPr>
              <a:spLocks noChangeShapeType="1"/>
            </p:cNvSpPr>
            <p:nvPr/>
          </p:nvSpPr>
          <p:spPr bwMode="auto">
            <a:xfrm>
              <a:off x="3552" y="762"/>
              <a:ext cx="899" cy="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40" name="Line 12"/>
            <p:cNvSpPr>
              <a:spLocks noChangeShapeType="1"/>
            </p:cNvSpPr>
            <p:nvPr/>
          </p:nvSpPr>
          <p:spPr bwMode="auto">
            <a:xfrm rot="10800000">
              <a:off x="1972" y="769"/>
              <a:ext cx="84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41" name="Text Box 13"/>
            <p:cNvSpPr txBox="1">
              <a:spLocks noChangeArrowheads="1"/>
            </p:cNvSpPr>
            <p:nvPr/>
          </p:nvSpPr>
          <p:spPr bwMode="auto">
            <a:xfrm>
              <a:off x="2606" y="2792"/>
              <a:ext cx="1351" cy="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rPr>
                <a:t>data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rPr>
                <a:t>(variable length,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rPr>
                <a:t>typically a TCP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rPr>
                <a:t>or UDP segment)</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42" name="Text Box 14"/>
            <p:cNvSpPr txBox="1">
              <a:spLocks noChangeArrowheads="1"/>
            </p:cNvSpPr>
            <p:nvPr/>
          </p:nvSpPr>
          <p:spPr bwMode="auto">
            <a:xfrm>
              <a:off x="1929" y="1320"/>
              <a:ext cx="1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16-bit identifier</a:t>
              </a:r>
              <a:endPar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43" name="Line 15"/>
            <p:cNvSpPr>
              <a:spLocks noChangeShapeType="1"/>
            </p:cNvSpPr>
            <p:nvPr/>
          </p:nvSpPr>
          <p:spPr bwMode="auto">
            <a:xfrm flipV="1">
              <a:off x="1984" y="2205"/>
              <a:ext cx="248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44" name="Line 16"/>
            <p:cNvSpPr>
              <a:spLocks noChangeShapeType="1"/>
            </p:cNvSpPr>
            <p:nvPr/>
          </p:nvSpPr>
          <p:spPr bwMode="auto">
            <a:xfrm flipV="1">
              <a:off x="1984" y="2505"/>
              <a:ext cx="248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45" name="Text Box 17"/>
            <p:cNvSpPr txBox="1">
              <a:spLocks noChangeArrowheads="1"/>
            </p:cNvSpPr>
            <p:nvPr/>
          </p:nvSpPr>
          <p:spPr bwMode="auto">
            <a:xfrm>
              <a:off x="3464" y="1549"/>
              <a:ext cx="80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header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 checksum</a:t>
              </a:r>
            </a:p>
          </p:txBody>
        </p:sp>
        <p:sp>
          <p:nvSpPr>
            <p:cNvPr id="76846" name="Text Box 18"/>
            <p:cNvSpPr txBox="1">
              <a:spLocks noChangeArrowheads="1"/>
            </p:cNvSpPr>
            <p:nvPr/>
          </p:nvSpPr>
          <p:spPr bwMode="auto">
            <a:xfrm>
              <a:off x="2008" y="1531"/>
              <a:ext cx="548"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time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live</a:t>
              </a:r>
            </a:p>
          </p:txBody>
        </p:sp>
        <p:sp>
          <p:nvSpPr>
            <p:cNvPr id="76847" name="Text Box 19"/>
            <p:cNvSpPr txBox="1">
              <a:spLocks noChangeArrowheads="1"/>
            </p:cNvSpPr>
            <p:nvPr/>
          </p:nvSpPr>
          <p:spPr bwMode="auto">
            <a:xfrm>
              <a:off x="2369" y="1959"/>
              <a:ext cx="166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32 bit source IP address</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48" name="Text Box 31"/>
            <p:cNvSpPr txBox="1">
              <a:spLocks noChangeArrowheads="1"/>
            </p:cNvSpPr>
            <p:nvPr/>
          </p:nvSpPr>
          <p:spPr bwMode="auto">
            <a:xfrm>
              <a:off x="2222" y="907"/>
              <a:ext cx="47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head.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len</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49" name="Text Box 32"/>
            <p:cNvSpPr txBox="1">
              <a:spLocks noChangeArrowheads="1"/>
            </p:cNvSpPr>
            <p:nvPr/>
          </p:nvSpPr>
          <p:spPr bwMode="auto">
            <a:xfrm>
              <a:off x="2646" y="901"/>
              <a:ext cx="572"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type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service</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50" name="Line 33"/>
            <p:cNvSpPr>
              <a:spLocks noChangeShapeType="1"/>
            </p:cNvSpPr>
            <p:nvPr/>
          </p:nvSpPr>
          <p:spPr bwMode="auto">
            <a:xfrm flipH="1" flipV="1">
              <a:off x="2646" y="938"/>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51" name="Line 34"/>
            <p:cNvSpPr>
              <a:spLocks noChangeShapeType="1"/>
            </p:cNvSpPr>
            <p:nvPr/>
          </p:nvSpPr>
          <p:spPr bwMode="auto">
            <a:xfrm flipH="1" flipV="1">
              <a:off x="2259" y="944"/>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52" name="Line 37"/>
            <p:cNvSpPr>
              <a:spLocks noChangeShapeType="1"/>
            </p:cNvSpPr>
            <p:nvPr/>
          </p:nvSpPr>
          <p:spPr bwMode="auto">
            <a:xfrm flipH="1" flipV="1">
              <a:off x="3210" y="1265"/>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53" name="Text Box 38"/>
            <p:cNvSpPr txBox="1">
              <a:spLocks noChangeArrowheads="1"/>
            </p:cNvSpPr>
            <p:nvPr/>
          </p:nvSpPr>
          <p:spPr bwMode="auto">
            <a:xfrm>
              <a:off x="3117" y="1314"/>
              <a:ext cx="48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flgs</a:t>
              </a:r>
              <a:endPar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54" name="Line 39"/>
            <p:cNvSpPr>
              <a:spLocks noChangeShapeType="1"/>
            </p:cNvSpPr>
            <p:nvPr/>
          </p:nvSpPr>
          <p:spPr bwMode="auto">
            <a:xfrm flipH="1" flipV="1">
              <a:off x="3504" y="1259"/>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55" name="Text Box 40"/>
            <p:cNvSpPr txBox="1">
              <a:spLocks noChangeArrowheads="1"/>
            </p:cNvSpPr>
            <p:nvPr/>
          </p:nvSpPr>
          <p:spPr bwMode="auto">
            <a:xfrm>
              <a:off x="3531" y="1230"/>
              <a:ext cx="900"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fragment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 offset</a:t>
              </a:r>
              <a:endPar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56" name="Line 43"/>
            <p:cNvSpPr>
              <a:spLocks noChangeShapeType="1"/>
            </p:cNvSpPr>
            <p:nvPr/>
          </p:nvSpPr>
          <p:spPr bwMode="auto">
            <a:xfrm flipV="1">
              <a:off x="1984" y="1581"/>
              <a:ext cx="248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57" name="Line 44"/>
            <p:cNvSpPr>
              <a:spLocks noChangeShapeType="1"/>
            </p:cNvSpPr>
            <p:nvPr/>
          </p:nvSpPr>
          <p:spPr bwMode="auto">
            <a:xfrm flipH="1" flipV="1">
              <a:off x="3210" y="1583"/>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58" name="Line 45"/>
            <p:cNvSpPr>
              <a:spLocks noChangeShapeType="1"/>
            </p:cNvSpPr>
            <p:nvPr/>
          </p:nvSpPr>
          <p:spPr bwMode="auto">
            <a:xfrm flipV="1">
              <a:off x="1972" y="1905"/>
              <a:ext cx="248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59" name="Text Box 46"/>
            <p:cNvSpPr txBox="1">
              <a:spLocks noChangeArrowheads="1"/>
            </p:cNvSpPr>
            <p:nvPr/>
          </p:nvSpPr>
          <p:spPr bwMode="auto">
            <a:xfrm>
              <a:off x="2668" y="1525"/>
              <a:ext cx="48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upper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 layer</a:t>
              </a:r>
            </a:p>
          </p:txBody>
        </p:sp>
        <p:sp>
          <p:nvSpPr>
            <p:cNvPr id="76860" name="Line 47"/>
            <p:cNvSpPr>
              <a:spLocks noChangeShapeType="1"/>
            </p:cNvSpPr>
            <p:nvPr/>
          </p:nvSpPr>
          <p:spPr bwMode="auto">
            <a:xfrm flipH="1" flipV="1">
              <a:off x="2610" y="1589"/>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61" name="Text Box 49"/>
            <p:cNvSpPr txBox="1">
              <a:spLocks noChangeArrowheads="1"/>
            </p:cNvSpPr>
            <p:nvPr/>
          </p:nvSpPr>
          <p:spPr bwMode="auto">
            <a:xfrm>
              <a:off x="2262" y="2235"/>
              <a:ext cx="19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32 bit destination IP address</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62" name="Line 50"/>
            <p:cNvSpPr>
              <a:spLocks noChangeShapeType="1"/>
            </p:cNvSpPr>
            <p:nvPr/>
          </p:nvSpPr>
          <p:spPr bwMode="auto">
            <a:xfrm flipV="1">
              <a:off x="1984" y="2787"/>
              <a:ext cx="248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63" name="Text Box 51"/>
            <p:cNvSpPr txBox="1">
              <a:spLocks noChangeArrowheads="1"/>
            </p:cNvSpPr>
            <p:nvPr/>
          </p:nvSpPr>
          <p:spPr bwMode="auto">
            <a:xfrm>
              <a:off x="2673" y="2529"/>
              <a:ext cx="10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options (if any)</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pic>
        <p:nvPicPr>
          <p:cNvPr id="64" name="Picture 7"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342" y="536052"/>
            <a:ext cx="4113212"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2" name="Rectangle 2"/>
          <p:cNvSpPr>
            <a:spLocks noGrp="1" noChangeArrowheads="1"/>
          </p:cNvSpPr>
          <p:nvPr>
            <p:ph type="title"/>
          </p:nvPr>
        </p:nvSpPr>
        <p:spPr>
          <a:xfrm>
            <a:off x="520700" y="0"/>
            <a:ext cx="7772400" cy="781050"/>
          </a:xfrm>
        </p:spPr>
        <p:txBody>
          <a:bodyPr/>
          <a:lstStyle/>
          <a:p>
            <a:r>
              <a:rPr lang="en-US" altLang="en-US" sz="4000" dirty="0">
                <a:ea typeface="ＭＳ Ｐゴシック" charset="-128"/>
              </a:rPr>
              <a:t>IP datagram format</a:t>
            </a:r>
            <a:endParaRPr lang="en-US" altLang="en-US" dirty="0">
              <a:ea typeface="ＭＳ Ｐゴシック" charset="-128"/>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B4E0DEAB-A256-88EB-5964-54325799EE46}"/>
              </a:ext>
            </a:extLst>
          </p:cNvPr>
          <p:cNvGrpSpPr/>
          <p:nvPr/>
        </p:nvGrpSpPr>
        <p:grpSpPr>
          <a:xfrm>
            <a:off x="3187700" y="1787525"/>
            <a:ext cx="5865813" cy="915988"/>
            <a:chOff x="3187700" y="1787525"/>
            <a:chExt cx="5865813" cy="915988"/>
          </a:xfrm>
        </p:grpSpPr>
        <p:sp>
          <p:nvSpPr>
            <p:cNvPr id="76818" name="Text Box 25"/>
            <p:cNvSpPr txBox="1">
              <a:spLocks noChangeArrowheads="1"/>
            </p:cNvSpPr>
            <p:nvPr/>
          </p:nvSpPr>
          <p:spPr bwMode="auto">
            <a:xfrm>
              <a:off x="7408863" y="1787525"/>
              <a:ext cx="16446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fragmentation/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reassembly</a:t>
              </a:r>
            </a:p>
          </p:txBody>
        </p:sp>
        <p:sp>
          <p:nvSpPr>
            <p:cNvPr id="11" name="Rectangle 10">
              <a:extLst>
                <a:ext uri="{FF2B5EF4-FFF2-40B4-BE49-F238E27FC236}">
                  <a16:creationId xmlns:a16="http://schemas.microsoft.com/office/drawing/2014/main" id="{005F069D-7AB4-543B-F5E1-1741DB160231}"/>
                </a:ext>
              </a:extLst>
            </p:cNvPr>
            <p:cNvSpPr/>
            <p:nvPr/>
          </p:nvSpPr>
          <p:spPr>
            <a:xfrm>
              <a:off x="3187700" y="2008188"/>
              <a:ext cx="3846513" cy="49688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57754520-C36A-5DFC-14FB-1E77B42B0663}"/>
                </a:ext>
              </a:extLst>
            </p:cNvPr>
            <p:cNvCxnSpPr>
              <a:stCxn id="11" idx="3"/>
              <a:endCxn id="76818" idx="1"/>
            </p:cNvCxnSpPr>
            <p:nvPr/>
          </p:nvCxnSpPr>
          <p:spPr>
            <a:xfrm flipV="1">
              <a:off x="7034213" y="2245519"/>
              <a:ext cx="374650" cy="11113"/>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890269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F387C-6755-FEBD-4275-781D35A56240}"/>
            </a:ext>
          </a:extLst>
        </p:cNvPr>
        <p:cNvGrpSpPr/>
        <p:nvPr/>
      </p:nvGrpSpPr>
      <p:grpSpPr>
        <a:xfrm>
          <a:off x="0" y="0"/>
          <a:ext cx="0" cy="0"/>
          <a:chOff x="0" y="0"/>
          <a:chExt cx="0" cy="0"/>
        </a:xfrm>
      </p:grpSpPr>
      <p:sp>
        <p:nvSpPr>
          <p:cNvPr id="12" name="Freeform 11">
            <a:extLst>
              <a:ext uri="{FF2B5EF4-FFF2-40B4-BE49-F238E27FC236}">
                <a16:creationId xmlns:a16="http://schemas.microsoft.com/office/drawing/2014/main" id="{CF2C8BB5-CFD8-962D-494A-1254CE5A13E4}"/>
              </a:ext>
            </a:extLst>
          </p:cNvPr>
          <p:cNvSpPr/>
          <p:nvPr/>
        </p:nvSpPr>
        <p:spPr>
          <a:xfrm>
            <a:off x="6944941" y="3271739"/>
            <a:ext cx="1959429" cy="1322614"/>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chemeClr val="accent1">
              <a:alpha val="23000"/>
            </a:schemeClr>
          </a:solidFill>
          <a:ln w="412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3">
            <a:extLst>
              <a:ext uri="{FF2B5EF4-FFF2-40B4-BE49-F238E27FC236}">
                <a16:creationId xmlns:a16="http://schemas.microsoft.com/office/drawing/2014/main" id="{6590F2DB-B8F6-FB62-1A78-131D2CF85FAF}"/>
              </a:ext>
            </a:extLst>
          </p:cNvPr>
          <p:cNvSpPr/>
          <p:nvPr/>
        </p:nvSpPr>
        <p:spPr>
          <a:xfrm>
            <a:off x="152399" y="2291443"/>
            <a:ext cx="1959429" cy="2275114"/>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chemeClr val="accent1">
              <a:alpha val="23000"/>
            </a:schemeClr>
          </a:solidFill>
          <a:ln w="412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ounded Rectangle 4">
            <a:extLst>
              <a:ext uri="{FF2B5EF4-FFF2-40B4-BE49-F238E27FC236}">
                <a16:creationId xmlns:a16="http://schemas.microsoft.com/office/drawing/2014/main" id="{24CF877A-6568-A322-EC3E-1D3F16C78E5A}"/>
              </a:ext>
            </a:extLst>
          </p:cNvPr>
          <p:cNvSpPr/>
          <p:nvPr/>
        </p:nvSpPr>
        <p:spPr>
          <a:xfrm>
            <a:off x="178708" y="2302329"/>
            <a:ext cx="1905000" cy="495300"/>
          </a:xfrm>
          <a:prstGeom prst="roundRect">
            <a:avLst>
              <a:gd name="adj" fmla="val 10257"/>
            </a:avLst>
          </a:prstGeom>
          <a:blipFill>
            <a:blip r:embed="rId2"/>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32A66B48-B337-DD6C-87E8-F317672E8DEC}"/>
              </a:ext>
            </a:extLst>
          </p:cNvPr>
          <p:cNvSpPr/>
          <p:nvPr/>
        </p:nvSpPr>
        <p:spPr>
          <a:xfrm>
            <a:off x="7010931" y="4239989"/>
            <a:ext cx="1866224" cy="264267"/>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rgbClr val="FF7E79"/>
          </a:solidFill>
          <a:ln w="412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Freeform 1">
            <a:extLst>
              <a:ext uri="{FF2B5EF4-FFF2-40B4-BE49-F238E27FC236}">
                <a16:creationId xmlns:a16="http://schemas.microsoft.com/office/drawing/2014/main" id="{79C9245E-1A96-0129-0A55-4D4FC26E3709}"/>
              </a:ext>
            </a:extLst>
          </p:cNvPr>
          <p:cNvSpPr/>
          <p:nvPr/>
        </p:nvSpPr>
        <p:spPr>
          <a:xfrm>
            <a:off x="2786603" y="3254829"/>
            <a:ext cx="1959429" cy="1322614"/>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chemeClr val="accent1">
              <a:alpha val="23000"/>
            </a:schemeClr>
          </a:solidFill>
          <a:ln w="412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Rounded Rectangle 7">
            <a:extLst>
              <a:ext uri="{FF2B5EF4-FFF2-40B4-BE49-F238E27FC236}">
                <a16:creationId xmlns:a16="http://schemas.microsoft.com/office/drawing/2014/main" id="{00CE99EE-4C87-FDC2-FE4F-DA96EF49D20E}"/>
              </a:ext>
            </a:extLst>
          </p:cNvPr>
          <p:cNvSpPr/>
          <p:nvPr/>
        </p:nvSpPr>
        <p:spPr>
          <a:xfrm>
            <a:off x="2813817" y="3276601"/>
            <a:ext cx="1905000" cy="495300"/>
          </a:xfrm>
          <a:prstGeom prst="roundRect">
            <a:avLst>
              <a:gd name="adj" fmla="val 10257"/>
            </a:avLst>
          </a:prstGeom>
          <a:blipFill>
            <a:blip r:embed="rId2"/>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19BF31A6-FB7E-CD37-36C8-80547189E725}"/>
              </a:ext>
            </a:extLst>
          </p:cNvPr>
          <p:cNvSpPr/>
          <p:nvPr/>
        </p:nvSpPr>
        <p:spPr>
          <a:xfrm>
            <a:off x="2835341" y="3793673"/>
            <a:ext cx="1866224" cy="751112"/>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rgbClr val="FF7E79"/>
          </a:solidFill>
          <a:ln w="412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24E51F87-4944-7136-D801-E18874873CB7}"/>
              </a:ext>
            </a:extLst>
          </p:cNvPr>
          <p:cNvSpPr/>
          <p:nvPr/>
        </p:nvSpPr>
        <p:spPr>
          <a:xfrm>
            <a:off x="4865772" y="3263284"/>
            <a:ext cx="1959429" cy="1322614"/>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chemeClr val="accent1">
              <a:alpha val="23000"/>
            </a:schemeClr>
          </a:solidFill>
          <a:ln w="412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Rounded Rectangle 10">
            <a:extLst>
              <a:ext uri="{FF2B5EF4-FFF2-40B4-BE49-F238E27FC236}">
                <a16:creationId xmlns:a16="http://schemas.microsoft.com/office/drawing/2014/main" id="{5B2A90A1-0790-412D-36E4-2F5CB23E07FE}"/>
              </a:ext>
            </a:extLst>
          </p:cNvPr>
          <p:cNvSpPr/>
          <p:nvPr/>
        </p:nvSpPr>
        <p:spPr>
          <a:xfrm>
            <a:off x="4892986" y="3285056"/>
            <a:ext cx="1905000" cy="495300"/>
          </a:xfrm>
          <a:prstGeom prst="roundRect">
            <a:avLst>
              <a:gd name="adj" fmla="val 10257"/>
            </a:avLst>
          </a:prstGeom>
          <a:blipFill>
            <a:blip r:embed="rId2"/>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678CC222-6C42-E1AF-8045-24B4840A08F2}"/>
              </a:ext>
            </a:extLst>
          </p:cNvPr>
          <p:cNvSpPr/>
          <p:nvPr/>
        </p:nvSpPr>
        <p:spPr>
          <a:xfrm>
            <a:off x="6972155" y="3293511"/>
            <a:ext cx="1905000" cy="495300"/>
          </a:xfrm>
          <a:prstGeom prst="roundRect">
            <a:avLst>
              <a:gd name="adj" fmla="val 10257"/>
            </a:avLst>
          </a:prstGeom>
          <a:blipFill>
            <a:blip r:embed="rId2"/>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CE732B3E-C21F-0F3B-569A-E6E1692CA462}"/>
              </a:ext>
            </a:extLst>
          </p:cNvPr>
          <p:cNvSpPr/>
          <p:nvPr/>
        </p:nvSpPr>
        <p:spPr>
          <a:xfrm>
            <a:off x="1099457" y="1194182"/>
            <a:ext cx="2286000" cy="1636104"/>
          </a:xfrm>
          <a:custGeom>
            <a:avLst/>
            <a:gdLst>
              <a:gd name="connsiteX0" fmla="*/ 0 w 2286000"/>
              <a:gd name="connsiteY0" fmla="*/ 982961 h 1636104"/>
              <a:gd name="connsiteX1" fmla="*/ 1143000 w 2286000"/>
              <a:gd name="connsiteY1" fmla="*/ 14132 h 1636104"/>
              <a:gd name="connsiteX2" fmla="*/ 2286000 w 2286000"/>
              <a:gd name="connsiteY2" fmla="*/ 1636104 h 1636104"/>
            </a:gdLst>
            <a:ahLst/>
            <a:cxnLst>
              <a:cxn ang="0">
                <a:pos x="connsiteX0" y="connsiteY0"/>
              </a:cxn>
              <a:cxn ang="0">
                <a:pos x="connsiteX1" y="connsiteY1"/>
              </a:cxn>
              <a:cxn ang="0">
                <a:pos x="connsiteX2" y="connsiteY2"/>
              </a:cxn>
            </a:cxnLst>
            <a:rect l="l" t="t" r="r" b="b"/>
            <a:pathLst>
              <a:path w="2286000" h="1636104">
                <a:moveTo>
                  <a:pt x="0" y="982961"/>
                </a:moveTo>
                <a:cubicBezTo>
                  <a:pt x="381000" y="444118"/>
                  <a:pt x="762000" y="-94725"/>
                  <a:pt x="1143000" y="14132"/>
                </a:cubicBezTo>
                <a:cubicBezTo>
                  <a:pt x="1524000" y="122989"/>
                  <a:pt x="1905000" y="879546"/>
                  <a:pt x="2286000" y="1636104"/>
                </a:cubicBezTo>
              </a:path>
            </a:pathLst>
          </a:custGeom>
          <a:noFill/>
          <a:ln w="31750">
            <a:solidFill>
              <a:srgbClr val="FF0000"/>
            </a:solidFill>
            <a:tailEnd type="arrow"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D6BE4C8D-1C98-E2BA-EB67-F61B5763884F}"/>
              </a:ext>
            </a:extLst>
          </p:cNvPr>
          <p:cNvCxnSpPr/>
          <p:nvPr/>
        </p:nvCxnSpPr>
        <p:spPr>
          <a:xfrm>
            <a:off x="221612" y="3526974"/>
            <a:ext cx="1755735"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A8EA05C-06C7-5D26-BB59-42FB0D3C3544}"/>
              </a:ext>
            </a:extLst>
          </p:cNvPr>
          <p:cNvSpPr txBox="1"/>
          <p:nvPr/>
        </p:nvSpPr>
        <p:spPr>
          <a:xfrm>
            <a:off x="150588" y="2776644"/>
            <a:ext cx="1413785" cy="369332"/>
          </a:xfrm>
          <a:prstGeom prst="rect">
            <a:avLst/>
          </a:prstGeom>
          <a:noFill/>
        </p:spPr>
        <p:txBody>
          <a:bodyPr wrap="none" rtlCol="0">
            <a:spAutoFit/>
          </a:bodyPr>
          <a:lstStyle/>
          <a:p>
            <a:r>
              <a:rPr lang="en-US" dirty="0"/>
              <a:t>Data index: 0</a:t>
            </a:r>
          </a:p>
        </p:txBody>
      </p:sp>
      <p:sp>
        <p:nvSpPr>
          <p:cNvPr id="17" name="TextBox 16">
            <a:extLst>
              <a:ext uri="{FF2B5EF4-FFF2-40B4-BE49-F238E27FC236}">
                <a16:creationId xmlns:a16="http://schemas.microsoft.com/office/drawing/2014/main" id="{0B74CA6F-AFFF-A6E2-F5C0-F7DBB96A3B6E}"/>
              </a:ext>
            </a:extLst>
          </p:cNvPr>
          <p:cNvSpPr txBox="1"/>
          <p:nvPr/>
        </p:nvSpPr>
        <p:spPr>
          <a:xfrm>
            <a:off x="2786602" y="3731470"/>
            <a:ext cx="1413785" cy="369332"/>
          </a:xfrm>
          <a:prstGeom prst="rect">
            <a:avLst/>
          </a:prstGeom>
          <a:noFill/>
        </p:spPr>
        <p:txBody>
          <a:bodyPr wrap="none" rtlCol="0">
            <a:spAutoFit/>
          </a:bodyPr>
          <a:lstStyle/>
          <a:p>
            <a:r>
              <a:rPr lang="en-US" dirty="0"/>
              <a:t>Data index: 0</a:t>
            </a:r>
          </a:p>
        </p:txBody>
      </p:sp>
      <p:cxnSp>
        <p:nvCxnSpPr>
          <p:cNvPr id="7" name="Straight Connector 6">
            <a:extLst>
              <a:ext uri="{FF2B5EF4-FFF2-40B4-BE49-F238E27FC236}">
                <a16:creationId xmlns:a16="http://schemas.microsoft.com/office/drawing/2014/main" id="{AC8A47E4-6EDD-AA9A-6EDA-F689A1B664CD}"/>
              </a:ext>
            </a:extLst>
          </p:cNvPr>
          <p:cNvCxnSpPr/>
          <p:nvPr/>
        </p:nvCxnSpPr>
        <p:spPr>
          <a:xfrm>
            <a:off x="221612" y="4239989"/>
            <a:ext cx="1755735"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Freeform 13">
            <a:extLst>
              <a:ext uri="{FF2B5EF4-FFF2-40B4-BE49-F238E27FC236}">
                <a16:creationId xmlns:a16="http://schemas.microsoft.com/office/drawing/2014/main" id="{DC435F08-8D8A-0BB9-1B01-5C29D8473428}"/>
              </a:ext>
            </a:extLst>
          </p:cNvPr>
          <p:cNvSpPr/>
          <p:nvPr/>
        </p:nvSpPr>
        <p:spPr>
          <a:xfrm>
            <a:off x="4923901" y="3793673"/>
            <a:ext cx="1866224" cy="751112"/>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rgbClr val="FF7E79"/>
          </a:solidFill>
          <a:ln w="412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TextBox 18">
            <a:extLst>
              <a:ext uri="{FF2B5EF4-FFF2-40B4-BE49-F238E27FC236}">
                <a16:creationId xmlns:a16="http://schemas.microsoft.com/office/drawing/2014/main" id="{296FED53-693A-F4C8-BDD5-13765A19A654}"/>
              </a:ext>
            </a:extLst>
          </p:cNvPr>
          <p:cNvSpPr txBox="1"/>
          <p:nvPr/>
        </p:nvSpPr>
        <p:spPr>
          <a:xfrm>
            <a:off x="4875162" y="3731470"/>
            <a:ext cx="1530804" cy="369332"/>
          </a:xfrm>
          <a:prstGeom prst="rect">
            <a:avLst/>
          </a:prstGeom>
          <a:noFill/>
        </p:spPr>
        <p:txBody>
          <a:bodyPr wrap="none" rtlCol="0">
            <a:spAutoFit/>
          </a:bodyPr>
          <a:lstStyle/>
          <a:p>
            <a:r>
              <a:rPr lang="en-US" dirty="0"/>
              <a:t>Data index: 13</a:t>
            </a:r>
          </a:p>
        </p:txBody>
      </p:sp>
      <p:sp>
        <p:nvSpPr>
          <p:cNvPr id="20" name="TextBox 19">
            <a:extLst>
              <a:ext uri="{FF2B5EF4-FFF2-40B4-BE49-F238E27FC236}">
                <a16:creationId xmlns:a16="http://schemas.microsoft.com/office/drawing/2014/main" id="{A6C5B346-F2D6-3BFF-8650-777CEBB1ACD6}"/>
              </a:ext>
            </a:extLst>
          </p:cNvPr>
          <p:cNvSpPr txBox="1"/>
          <p:nvPr/>
        </p:nvSpPr>
        <p:spPr>
          <a:xfrm>
            <a:off x="117323" y="3484216"/>
            <a:ext cx="1530804" cy="369332"/>
          </a:xfrm>
          <a:prstGeom prst="rect">
            <a:avLst/>
          </a:prstGeom>
          <a:noFill/>
        </p:spPr>
        <p:txBody>
          <a:bodyPr wrap="none" rtlCol="0">
            <a:spAutoFit/>
          </a:bodyPr>
          <a:lstStyle/>
          <a:p>
            <a:r>
              <a:rPr lang="en-US" dirty="0"/>
              <a:t>Data index: 13</a:t>
            </a:r>
          </a:p>
        </p:txBody>
      </p:sp>
      <p:sp>
        <p:nvSpPr>
          <p:cNvPr id="18" name="TextBox 17">
            <a:extLst>
              <a:ext uri="{FF2B5EF4-FFF2-40B4-BE49-F238E27FC236}">
                <a16:creationId xmlns:a16="http://schemas.microsoft.com/office/drawing/2014/main" id="{95332402-B925-4C79-6369-7397DAE7DD28}"/>
              </a:ext>
            </a:extLst>
          </p:cNvPr>
          <p:cNvSpPr txBox="1"/>
          <p:nvPr/>
        </p:nvSpPr>
        <p:spPr>
          <a:xfrm>
            <a:off x="6944941" y="3916136"/>
            <a:ext cx="1530804" cy="369332"/>
          </a:xfrm>
          <a:prstGeom prst="rect">
            <a:avLst/>
          </a:prstGeom>
          <a:noFill/>
        </p:spPr>
        <p:txBody>
          <a:bodyPr wrap="none" rtlCol="0">
            <a:spAutoFit/>
          </a:bodyPr>
          <a:lstStyle/>
          <a:p>
            <a:r>
              <a:rPr lang="en-US" dirty="0"/>
              <a:t>Data index: 26</a:t>
            </a:r>
          </a:p>
        </p:txBody>
      </p:sp>
      <p:sp>
        <p:nvSpPr>
          <p:cNvPr id="21" name="TextBox 20">
            <a:extLst>
              <a:ext uri="{FF2B5EF4-FFF2-40B4-BE49-F238E27FC236}">
                <a16:creationId xmlns:a16="http://schemas.microsoft.com/office/drawing/2014/main" id="{EBE7FF4F-3974-5280-6487-CB923BAD6810}"/>
              </a:ext>
            </a:extLst>
          </p:cNvPr>
          <p:cNvSpPr txBox="1"/>
          <p:nvPr/>
        </p:nvSpPr>
        <p:spPr>
          <a:xfrm>
            <a:off x="177145" y="4187456"/>
            <a:ext cx="1530804" cy="369332"/>
          </a:xfrm>
          <a:prstGeom prst="rect">
            <a:avLst/>
          </a:prstGeom>
          <a:noFill/>
        </p:spPr>
        <p:txBody>
          <a:bodyPr wrap="none" rtlCol="0">
            <a:spAutoFit/>
          </a:bodyPr>
          <a:lstStyle/>
          <a:p>
            <a:r>
              <a:rPr lang="en-US" dirty="0"/>
              <a:t>Data index: 26</a:t>
            </a:r>
          </a:p>
        </p:txBody>
      </p:sp>
      <p:sp>
        <p:nvSpPr>
          <p:cNvPr id="22" name="Rectangle 2">
            <a:extLst>
              <a:ext uri="{FF2B5EF4-FFF2-40B4-BE49-F238E27FC236}">
                <a16:creationId xmlns:a16="http://schemas.microsoft.com/office/drawing/2014/main" id="{30893BF7-1786-EF22-444A-1F5E41A2E8D8}"/>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t>Analogy:</a:t>
            </a:r>
            <a:endParaRPr lang="en-AU" altLang="en-US" sz="3600" u="sng" dirty="0"/>
          </a:p>
        </p:txBody>
      </p:sp>
      <p:sp>
        <p:nvSpPr>
          <p:cNvPr id="23" name="TextBox 22">
            <a:extLst>
              <a:ext uri="{FF2B5EF4-FFF2-40B4-BE49-F238E27FC236}">
                <a16:creationId xmlns:a16="http://schemas.microsoft.com/office/drawing/2014/main" id="{09E62F89-BF19-C230-E941-6EAF917C73DB}"/>
              </a:ext>
            </a:extLst>
          </p:cNvPr>
          <p:cNvSpPr txBox="1"/>
          <p:nvPr/>
        </p:nvSpPr>
        <p:spPr>
          <a:xfrm>
            <a:off x="1801693" y="5478627"/>
            <a:ext cx="3838871" cy="646331"/>
          </a:xfrm>
          <a:prstGeom prst="rect">
            <a:avLst/>
          </a:prstGeom>
          <a:noFill/>
        </p:spPr>
        <p:txBody>
          <a:bodyPr wrap="none" rtlCol="0">
            <a:spAutoFit/>
          </a:bodyPr>
          <a:lstStyle/>
          <a:p>
            <a:r>
              <a:rPr lang="en-US" dirty="0"/>
              <a:t>Data size should be integer multiple of </a:t>
            </a:r>
          </a:p>
          <a:p>
            <a:r>
              <a:rPr lang="en-US" dirty="0"/>
              <a:t>“8-octet” or  “8 bytes”</a:t>
            </a:r>
          </a:p>
        </p:txBody>
      </p:sp>
      <p:cxnSp>
        <p:nvCxnSpPr>
          <p:cNvPr id="25" name="Straight Arrow Connector 24">
            <a:extLst>
              <a:ext uri="{FF2B5EF4-FFF2-40B4-BE49-F238E27FC236}">
                <a16:creationId xmlns:a16="http://schemas.microsoft.com/office/drawing/2014/main" id="{AD8CE764-21E1-322D-4F99-A243E9875B5C}"/>
              </a:ext>
            </a:extLst>
          </p:cNvPr>
          <p:cNvCxnSpPr/>
          <p:nvPr/>
        </p:nvCxnSpPr>
        <p:spPr>
          <a:xfrm flipV="1">
            <a:off x="3385457" y="4263948"/>
            <a:ext cx="250372" cy="1173719"/>
          </a:xfrm>
          <a:prstGeom prst="straightConnector1">
            <a:avLst/>
          </a:prstGeom>
          <a:noFill/>
          <a:ln w="31750">
            <a:solidFill>
              <a:schemeClr val="tx1"/>
            </a:solidFill>
            <a:tailEnd type="arrow" w="lg" len="lg"/>
          </a:ln>
        </p:spPr>
        <p:style>
          <a:lnRef idx="2">
            <a:schemeClr val="accent1">
              <a:shade val="15000"/>
            </a:schemeClr>
          </a:lnRef>
          <a:fillRef idx="1">
            <a:schemeClr val="accent1"/>
          </a:fillRef>
          <a:effectRef idx="0">
            <a:schemeClr val="accent1"/>
          </a:effectRef>
          <a:fontRef idx="minor">
            <a:schemeClr val="lt1"/>
          </a:fontRef>
        </p:style>
      </p:cxnSp>
      <p:cxnSp>
        <p:nvCxnSpPr>
          <p:cNvPr id="27" name="Straight Arrow Connector 26">
            <a:extLst>
              <a:ext uri="{FF2B5EF4-FFF2-40B4-BE49-F238E27FC236}">
                <a16:creationId xmlns:a16="http://schemas.microsoft.com/office/drawing/2014/main" id="{B8D4D136-D65D-D686-50CF-AA7AA1423BB4}"/>
              </a:ext>
            </a:extLst>
          </p:cNvPr>
          <p:cNvCxnSpPr>
            <a:cxnSpLocks/>
          </p:cNvCxnSpPr>
          <p:nvPr/>
        </p:nvCxnSpPr>
        <p:spPr>
          <a:xfrm flipV="1">
            <a:off x="3385457" y="4248542"/>
            <a:ext cx="2255107" cy="1208313"/>
          </a:xfrm>
          <a:prstGeom prst="straightConnector1">
            <a:avLst/>
          </a:prstGeom>
          <a:noFill/>
          <a:ln w="31750">
            <a:solidFill>
              <a:schemeClr val="tx1"/>
            </a:solidFill>
            <a:tailEnd type="arrow" w="lg" len="lg"/>
          </a:ln>
        </p:spPr>
        <p:style>
          <a:lnRef idx="2">
            <a:schemeClr val="accent1">
              <a:shade val="15000"/>
            </a:schemeClr>
          </a:lnRef>
          <a:fillRef idx="1">
            <a:schemeClr val="accent1"/>
          </a:fillRef>
          <a:effectRef idx="0">
            <a:schemeClr val="accent1"/>
          </a:effectRef>
          <a:fontRef idx="minor">
            <a:schemeClr val="lt1"/>
          </a:fontRef>
        </p:style>
      </p:cxnSp>
      <p:sp>
        <p:nvSpPr>
          <p:cNvPr id="24" name="TextBox 23">
            <a:extLst>
              <a:ext uri="{FF2B5EF4-FFF2-40B4-BE49-F238E27FC236}">
                <a16:creationId xmlns:a16="http://schemas.microsoft.com/office/drawing/2014/main" id="{32C3FFFF-7787-05E5-1A2B-5984C5B21226}"/>
              </a:ext>
            </a:extLst>
          </p:cNvPr>
          <p:cNvSpPr txBox="1"/>
          <p:nvPr/>
        </p:nvSpPr>
        <p:spPr>
          <a:xfrm>
            <a:off x="6405966" y="5751927"/>
            <a:ext cx="2254784" cy="369332"/>
          </a:xfrm>
          <a:prstGeom prst="rect">
            <a:avLst/>
          </a:prstGeom>
          <a:noFill/>
        </p:spPr>
        <p:txBody>
          <a:bodyPr wrap="none" rtlCol="0">
            <a:spAutoFit/>
          </a:bodyPr>
          <a:lstStyle/>
          <a:p>
            <a:r>
              <a:rPr lang="en-US" dirty="0">
                <a:solidFill>
                  <a:srgbClr val="FF0000"/>
                </a:solidFill>
              </a:rPr>
              <a:t>…but not the last one.</a:t>
            </a:r>
          </a:p>
        </p:txBody>
      </p:sp>
      <p:cxnSp>
        <p:nvCxnSpPr>
          <p:cNvPr id="26" name="Straight Arrow Connector 25">
            <a:extLst>
              <a:ext uri="{FF2B5EF4-FFF2-40B4-BE49-F238E27FC236}">
                <a16:creationId xmlns:a16="http://schemas.microsoft.com/office/drawing/2014/main" id="{07FBFABE-A877-114D-54AD-089ECC494FCE}"/>
              </a:ext>
            </a:extLst>
          </p:cNvPr>
          <p:cNvCxnSpPr>
            <a:cxnSpLocks/>
            <a:stCxn id="24" idx="0"/>
          </p:cNvCxnSpPr>
          <p:nvPr/>
        </p:nvCxnSpPr>
        <p:spPr>
          <a:xfrm flipV="1">
            <a:off x="7533358" y="4285468"/>
            <a:ext cx="391297" cy="1466459"/>
          </a:xfrm>
          <a:prstGeom prst="straightConnector1">
            <a:avLst/>
          </a:prstGeom>
          <a:noFill/>
          <a:ln w="31750">
            <a:solidFill>
              <a:schemeClr val="tx1"/>
            </a:solidFill>
            <a:tailEnd type="arrow" w="lg" len="lg"/>
          </a:ln>
        </p:spPr>
        <p:style>
          <a:lnRef idx="2">
            <a:schemeClr val="accent1">
              <a:shade val="15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34870021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29DAFF4-CAC7-77DF-756C-34894D96EE4A}"/>
              </a:ext>
            </a:extLst>
          </p:cNvPr>
          <p:cNvCxnSpPr>
            <a:cxnSpLocks/>
            <a:endCxn id="2" idx="3"/>
          </p:cNvCxnSpPr>
          <p:nvPr/>
        </p:nvCxnSpPr>
        <p:spPr>
          <a:xfrm>
            <a:off x="2895600" y="3809455"/>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ECA4C12-417D-3AD0-011F-CBE02B090A66}"/>
              </a:ext>
            </a:extLst>
          </p:cNvPr>
          <p:cNvCxnSpPr>
            <a:cxnSpLocks/>
          </p:cNvCxnSpPr>
          <p:nvPr/>
        </p:nvCxnSpPr>
        <p:spPr>
          <a:xfrm>
            <a:off x="5178777" y="3809455"/>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4E9E65D-8205-337F-8B60-B754A0B5B31A}"/>
              </a:ext>
            </a:extLst>
          </p:cNvPr>
          <p:cNvCxnSpPr>
            <a:cxnSpLocks/>
          </p:cNvCxnSpPr>
          <p:nvPr/>
        </p:nvCxnSpPr>
        <p:spPr>
          <a:xfrm>
            <a:off x="7371644" y="3951115"/>
            <a:ext cx="767645" cy="697089"/>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BBE69D8-D9EB-0746-D311-C81214143B5A}"/>
              </a:ext>
            </a:extLst>
          </p:cNvPr>
          <p:cNvCxnSpPr>
            <a:cxnSpLocks/>
          </p:cNvCxnSpPr>
          <p:nvPr/>
        </p:nvCxnSpPr>
        <p:spPr>
          <a:xfrm flipV="1">
            <a:off x="1004711" y="3951115"/>
            <a:ext cx="1117600" cy="1095022"/>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1026" name="Picture 2" descr="Pc - Free computer icons">
            <a:extLst>
              <a:ext uri="{FF2B5EF4-FFF2-40B4-BE49-F238E27FC236}">
                <a16:creationId xmlns:a16="http://schemas.microsoft.com/office/drawing/2014/main" id="{682A7A5F-DD52-8BCE-1776-6A1804DF1B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2549" y="4299659"/>
            <a:ext cx="1185333" cy="11853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aptop - Free computer icons">
            <a:extLst>
              <a:ext uri="{FF2B5EF4-FFF2-40B4-BE49-F238E27FC236}">
                <a16:creationId xmlns:a16="http://schemas.microsoft.com/office/drawing/2014/main" id="{22C7143F-6920-8F61-F8A9-62064D57D5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534" y="4380091"/>
            <a:ext cx="1027289" cy="102728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etwork Router Icon #431529 - Free Icons Library">
            <a:extLst>
              <a:ext uri="{FF2B5EF4-FFF2-40B4-BE49-F238E27FC236}">
                <a16:creationId xmlns:a16="http://schemas.microsoft.com/office/drawing/2014/main" id="{DC31B631-ABCE-A730-3C62-273761E318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951363" y="3563378"/>
            <a:ext cx="1028903" cy="4921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8" descr="Network Router Icon #431529 - Free Icons Library">
            <a:extLst>
              <a:ext uri="{FF2B5EF4-FFF2-40B4-BE49-F238E27FC236}">
                <a16:creationId xmlns:a16="http://schemas.microsoft.com/office/drawing/2014/main" id="{EA4F5CE4-8511-1B61-40C4-D2141ECDDC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192207" y="3563377"/>
            <a:ext cx="1028903" cy="4921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Network Router Icon #431529 - Free Icons Library">
            <a:extLst>
              <a:ext uri="{FF2B5EF4-FFF2-40B4-BE49-F238E27FC236}">
                <a16:creationId xmlns:a16="http://schemas.microsoft.com/office/drawing/2014/main" id="{1C4E8051-1756-765F-A87E-8685E4B428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433051" y="3563376"/>
            <a:ext cx="1028903" cy="49215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F783B0D-DD20-428E-AFAA-97416EC833BD}"/>
              </a:ext>
            </a:extLst>
          </p:cNvPr>
          <p:cNvSpPr txBox="1"/>
          <p:nvPr/>
        </p:nvSpPr>
        <p:spPr>
          <a:xfrm>
            <a:off x="635553" y="3842438"/>
            <a:ext cx="1225015" cy="646331"/>
          </a:xfrm>
          <a:prstGeom prst="rect">
            <a:avLst/>
          </a:prstGeom>
          <a:noFill/>
        </p:spPr>
        <p:txBody>
          <a:bodyPr wrap="none" rtlCol="0">
            <a:spAutoFit/>
          </a:bodyPr>
          <a:lstStyle/>
          <a:p>
            <a:pPr algn="ctr"/>
            <a:r>
              <a:rPr lang="en-US" dirty="0"/>
              <a:t>MTU=1500</a:t>
            </a:r>
          </a:p>
          <a:p>
            <a:pPr algn="ctr"/>
            <a:r>
              <a:rPr lang="en-US" dirty="0"/>
              <a:t>(bytes)</a:t>
            </a:r>
          </a:p>
        </p:txBody>
      </p:sp>
      <p:sp>
        <p:nvSpPr>
          <p:cNvPr id="6" name="TextBox 5">
            <a:extLst>
              <a:ext uri="{FF2B5EF4-FFF2-40B4-BE49-F238E27FC236}">
                <a16:creationId xmlns:a16="http://schemas.microsoft.com/office/drawing/2014/main" id="{22E49D16-74B8-76B0-9ADB-C3468082C632}"/>
              </a:ext>
            </a:extLst>
          </p:cNvPr>
          <p:cNvSpPr txBox="1"/>
          <p:nvPr/>
        </p:nvSpPr>
        <p:spPr>
          <a:xfrm>
            <a:off x="2942372" y="3797502"/>
            <a:ext cx="1225014" cy="369332"/>
          </a:xfrm>
          <a:prstGeom prst="rect">
            <a:avLst/>
          </a:prstGeom>
          <a:noFill/>
        </p:spPr>
        <p:txBody>
          <a:bodyPr wrap="none" rtlCol="0">
            <a:spAutoFit/>
          </a:bodyPr>
          <a:lstStyle/>
          <a:p>
            <a:pPr algn="ctr"/>
            <a:r>
              <a:rPr lang="en-US" dirty="0"/>
              <a:t>MTU=1500</a:t>
            </a:r>
          </a:p>
        </p:txBody>
      </p:sp>
      <p:sp>
        <p:nvSpPr>
          <p:cNvPr id="8" name="TextBox 7">
            <a:extLst>
              <a:ext uri="{FF2B5EF4-FFF2-40B4-BE49-F238E27FC236}">
                <a16:creationId xmlns:a16="http://schemas.microsoft.com/office/drawing/2014/main" id="{A8B77D39-89FA-ECDA-FAC8-A73CBF7B32E3}"/>
              </a:ext>
            </a:extLst>
          </p:cNvPr>
          <p:cNvSpPr txBox="1"/>
          <p:nvPr/>
        </p:nvSpPr>
        <p:spPr>
          <a:xfrm>
            <a:off x="5266545" y="3797501"/>
            <a:ext cx="1107996" cy="369332"/>
          </a:xfrm>
          <a:prstGeom prst="rect">
            <a:avLst/>
          </a:prstGeom>
          <a:noFill/>
        </p:spPr>
        <p:txBody>
          <a:bodyPr wrap="none" rtlCol="0">
            <a:spAutoFit/>
          </a:bodyPr>
          <a:lstStyle/>
          <a:p>
            <a:pPr algn="ctr"/>
            <a:r>
              <a:rPr lang="en-US" dirty="0"/>
              <a:t>MTU=532</a:t>
            </a:r>
          </a:p>
        </p:txBody>
      </p:sp>
      <p:sp>
        <p:nvSpPr>
          <p:cNvPr id="11" name="TextBox 10">
            <a:extLst>
              <a:ext uri="{FF2B5EF4-FFF2-40B4-BE49-F238E27FC236}">
                <a16:creationId xmlns:a16="http://schemas.microsoft.com/office/drawing/2014/main" id="{DAB076DE-8880-A1F0-DA18-99D7189930BD}"/>
              </a:ext>
            </a:extLst>
          </p:cNvPr>
          <p:cNvSpPr txBox="1"/>
          <p:nvPr/>
        </p:nvSpPr>
        <p:spPr>
          <a:xfrm>
            <a:off x="7644023" y="3968427"/>
            <a:ext cx="1225014" cy="369332"/>
          </a:xfrm>
          <a:prstGeom prst="rect">
            <a:avLst/>
          </a:prstGeom>
          <a:noFill/>
        </p:spPr>
        <p:txBody>
          <a:bodyPr wrap="none" rtlCol="0">
            <a:spAutoFit/>
          </a:bodyPr>
          <a:lstStyle/>
          <a:p>
            <a:pPr algn="ctr"/>
            <a:r>
              <a:rPr lang="en-US" dirty="0"/>
              <a:t>MTU=1500</a:t>
            </a:r>
          </a:p>
        </p:txBody>
      </p:sp>
      <p:grpSp>
        <p:nvGrpSpPr>
          <p:cNvPr id="20" name="Group 19">
            <a:extLst>
              <a:ext uri="{FF2B5EF4-FFF2-40B4-BE49-F238E27FC236}">
                <a16:creationId xmlns:a16="http://schemas.microsoft.com/office/drawing/2014/main" id="{A27CC92B-72C4-C75A-5A9F-1ADF75E3FD71}"/>
              </a:ext>
            </a:extLst>
          </p:cNvPr>
          <p:cNvGrpSpPr/>
          <p:nvPr/>
        </p:nvGrpSpPr>
        <p:grpSpPr>
          <a:xfrm>
            <a:off x="1145823" y="4131021"/>
            <a:ext cx="2446278" cy="1023793"/>
            <a:chOff x="1145823" y="4131021"/>
            <a:chExt cx="2446278" cy="1023793"/>
          </a:xfrm>
        </p:grpSpPr>
        <p:cxnSp>
          <p:nvCxnSpPr>
            <p:cNvPr id="19" name="Straight Arrow Connector 18">
              <a:extLst>
                <a:ext uri="{FF2B5EF4-FFF2-40B4-BE49-F238E27FC236}">
                  <a16:creationId xmlns:a16="http://schemas.microsoft.com/office/drawing/2014/main" id="{09403C89-FFDA-C068-4EF6-BC12A225CF87}"/>
                </a:ext>
              </a:extLst>
            </p:cNvPr>
            <p:cNvCxnSpPr/>
            <p:nvPr/>
          </p:nvCxnSpPr>
          <p:spPr>
            <a:xfrm flipV="1">
              <a:off x="1145823" y="4131021"/>
              <a:ext cx="1066799" cy="1023793"/>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159FA441-D8A9-BA57-D3CC-22E2BA7F324E}"/>
                </a:ext>
              </a:extLst>
            </p:cNvPr>
            <p:cNvGrpSpPr/>
            <p:nvPr/>
          </p:nvGrpSpPr>
          <p:grpSpPr>
            <a:xfrm>
              <a:off x="1520765" y="4646458"/>
              <a:ext cx="2071336" cy="406400"/>
              <a:chOff x="110155" y="3022600"/>
              <a:chExt cx="2071336" cy="406400"/>
            </a:xfrm>
          </p:grpSpPr>
          <p:sp>
            <p:nvSpPr>
              <p:cNvPr id="12" name="Rectangle 11">
                <a:extLst>
                  <a:ext uri="{FF2B5EF4-FFF2-40B4-BE49-F238E27FC236}">
                    <a16:creationId xmlns:a16="http://schemas.microsoft.com/office/drawing/2014/main" id="{1AB9626E-EE9B-0B22-FA0D-FC50C9322818}"/>
                  </a:ext>
                </a:extLst>
              </p:cNvPr>
              <p:cNvSpPr/>
              <p:nvPr/>
            </p:nvSpPr>
            <p:spPr>
              <a:xfrm>
                <a:off x="118533" y="3022600"/>
                <a:ext cx="200377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BF2447C-3ECC-2923-D02D-6EE48EB76A64}"/>
                  </a:ext>
                </a:extLst>
              </p:cNvPr>
              <p:cNvSpPr txBox="1"/>
              <p:nvPr/>
            </p:nvSpPr>
            <p:spPr>
              <a:xfrm>
                <a:off x="110155" y="3042561"/>
                <a:ext cx="2071336" cy="369332"/>
              </a:xfrm>
              <a:prstGeom prst="rect">
                <a:avLst/>
              </a:prstGeom>
              <a:noFill/>
            </p:spPr>
            <p:txBody>
              <a:bodyPr wrap="none" rtlCol="0">
                <a:spAutoFit/>
              </a:bodyPr>
              <a:lstStyle/>
              <a:p>
                <a:pPr algn="ctr"/>
                <a:r>
                  <a:rPr lang="en-US" dirty="0"/>
                  <a:t>Datagram Len=1500</a:t>
                </a:r>
              </a:p>
            </p:txBody>
          </p:sp>
        </p:grpSp>
      </p:grpSp>
      <p:grpSp>
        <p:nvGrpSpPr>
          <p:cNvPr id="21" name="Group 20">
            <a:extLst>
              <a:ext uri="{FF2B5EF4-FFF2-40B4-BE49-F238E27FC236}">
                <a16:creationId xmlns:a16="http://schemas.microsoft.com/office/drawing/2014/main" id="{E4A5FCFB-990E-6211-BFF2-217E387860EF}"/>
              </a:ext>
            </a:extLst>
          </p:cNvPr>
          <p:cNvGrpSpPr/>
          <p:nvPr/>
        </p:nvGrpSpPr>
        <p:grpSpPr>
          <a:xfrm>
            <a:off x="2743904" y="3002639"/>
            <a:ext cx="2071336" cy="671824"/>
            <a:chOff x="1520765" y="4646458"/>
            <a:chExt cx="2071336" cy="671824"/>
          </a:xfrm>
        </p:grpSpPr>
        <p:cxnSp>
          <p:nvCxnSpPr>
            <p:cNvPr id="22" name="Straight Arrow Connector 21">
              <a:extLst>
                <a:ext uri="{FF2B5EF4-FFF2-40B4-BE49-F238E27FC236}">
                  <a16:creationId xmlns:a16="http://schemas.microsoft.com/office/drawing/2014/main" id="{0C1AEAD3-D729-8B7B-B6C4-17863B6BE82B}"/>
                </a:ext>
              </a:extLst>
            </p:cNvPr>
            <p:cNvCxnSpPr>
              <a:cxnSpLocks/>
            </p:cNvCxnSpPr>
            <p:nvPr/>
          </p:nvCxnSpPr>
          <p:spPr>
            <a:xfrm>
              <a:off x="1765505" y="5318282"/>
              <a:ext cx="115812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53DB48D9-7594-D0F9-F73B-EC620684ED6E}"/>
                </a:ext>
              </a:extLst>
            </p:cNvPr>
            <p:cNvGrpSpPr/>
            <p:nvPr/>
          </p:nvGrpSpPr>
          <p:grpSpPr>
            <a:xfrm>
              <a:off x="1520765" y="4646458"/>
              <a:ext cx="2071336" cy="406400"/>
              <a:chOff x="110155" y="3022600"/>
              <a:chExt cx="2071336" cy="406400"/>
            </a:xfrm>
          </p:grpSpPr>
          <p:sp>
            <p:nvSpPr>
              <p:cNvPr id="24" name="Rectangle 23">
                <a:extLst>
                  <a:ext uri="{FF2B5EF4-FFF2-40B4-BE49-F238E27FC236}">
                    <a16:creationId xmlns:a16="http://schemas.microsoft.com/office/drawing/2014/main" id="{70CABD83-D34E-486A-AF45-2F659260FDE9}"/>
                  </a:ext>
                </a:extLst>
              </p:cNvPr>
              <p:cNvSpPr/>
              <p:nvPr/>
            </p:nvSpPr>
            <p:spPr>
              <a:xfrm>
                <a:off x="118533" y="3022600"/>
                <a:ext cx="200377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14334C4-151E-BB43-8FE4-E7D5FFBA46B7}"/>
                  </a:ext>
                </a:extLst>
              </p:cNvPr>
              <p:cNvSpPr txBox="1"/>
              <p:nvPr/>
            </p:nvSpPr>
            <p:spPr>
              <a:xfrm>
                <a:off x="110155" y="3042561"/>
                <a:ext cx="2071336" cy="369332"/>
              </a:xfrm>
              <a:prstGeom prst="rect">
                <a:avLst/>
              </a:prstGeom>
              <a:noFill/>
            </p:spPr>
            <p:txBody>
              <a:bodyPr wrap="none" rtlCol="0">
                <a:spAutoFit/>
              </a:bodyPr>
              <a:lstStyle/>
              <a:p>
                <a:pPr algn="ctr"/>
                <a:r>
                  <a:rPr lang="en-US" dirty="0"/>
                  <a:t>Datagram Len=1500</a:t>
                </a:r>
              </a:p>
            </p:txBody>
          </p:sp>
        </p:grpSp>
      </p:grpSp>
      <p:grpSp>
        <p:nvGrpSpPr>
          <p:cNvPr id="14" name="Group 13">
            <a:extLst>
              <a:ext uri="{FF2B5EF4-FFF2-40B4-BE49-F238E27FC236}">
                <a16:creationId xmlns:a16="http://schemas.microsoft.com/office/drawing/2014/main" id="{403E2BF4-8B18-97A1-29AA-60F330E89F67}"/>
              </a:ext>
            </a:extLst>
          </p:cNvPr>
          <p:cNvGrpSpPr/>
          <p:nvPr/>
        </p:nvGrpSpPr>
        <p:grpSpPr>
          <a:xfrm>
            <a:off x="4981003" y="2298883"/>
            <a:ext cx="1865178" cy="406400"/>
            <a:chOff x="1415420" y="4646458"/>
            <a:chExt cx="1865178" cy="406400"/>
          </a:xfrm>
        </p:grpSpPr>
        <p:cxnSp>
          <p:nvCxnSpPr>
            <p:cNvPr id="15" name="Straight Arrow Connector 14">
              <a:extLst>
                <a:ext uri="{FF2B5EF4-FFF2-40B4-BE49-F238E27FC236}">
                  <a16:creationId xmlns:a16="http://schemas.microsoft.com/office/drawing/2014/main" id="{58C31594-7213-68E7-D8EE-040DA9D3D576}"/>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7947E090-4A1A-26EE-32D7-B6430017CDEE}"/>
                </a:ext>
              </a:extLst>
            </p:cNvPr>
            <p:cNvGrpSpPr/>
            <p:nvPr/>
          </p:nvGrpSpPr>
          <p:grpSpPr>
            <a:xfrm>
              <a:off x="1431109" y="4646458"/>
              <a:ext cx="1776513" cy="406400"/>
              <a:chOff x="20499" y="3022600"/>
              <a:chExt cx="1776513" cy="406400"/>
            </a:xfrm>
          </p:grpSpPr>
          <p:sp>
            <p:nvSpPr>
              <p:cNvPr id="18" name="Rectangle 17">
                <a:extLst>
                  <a:ext uri="{FF2B5EF4-FFF2-40B4-BE49-F238E27FC236}">
                    <a16:creationId xmlns:a16="http://schemas.microsoft.com/office/drawing/2014/main" id="{603C5AC9-C0EF-7674-2281-11EC8E31CE0D}"/>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5C257C2-25E5-FA54-0322-7D135F6E4C5B}"/>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28" name="Group 27">
            <a:extLst>
              <a:ext uri="{FF2B5EF4-FFF2-40B4-BE49-F238E27FC236}">
                <a16:creationId xmlns:a16="http://schemas.microsoft.com/office/drawing/2014/main" id="{CF641775-63F7-BB52-22E6-77DAB61895C7}"/>
              </a:ext>
            </a:extLst>
          </p:cNvPr>
          <p:cNvGrpSpPr/>
          <p:nvPr/>
        </p:nvGrpSpPr>
        <p:grpSpPr>
          <a:xfrm>
            <a:off x="4981003" y="2798080"/>
            <a:ext cx="1865178" cy="406400"/>
            <a:chOff x="1415420" y="4646458"/>
            <a:chExt cx="1865178" cy="406400"/>
          </a:xfrm>
        </p:grpSpPr>
        <p:cxnSp>
          <p:nvCxnSpPr>
            <p:cNvPr id="29" name="Straight Arrow Connector 28">
              <a:extLst>
                <a:ext uri="{FF2B5EF4-FFF2-40B4-BE49-F238E27FC236}">
                  <a16:creationId xmlns:a16="http://schemas.microsoft.com/office/drawing/2014/main" id="{56293422-8AD3-4518-E70B-703C520B7A29}"/>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166D8F50-7AC5-61EF-9476-49F70F49EF8F}"/>
                </a:ext>
              </a:extLst>
            </p:cNvPr>
            <p:cNvGrpSpPr/>
            <p:nvPr/>
          </p:nvGrpSpPr>
          <p:grpSpPr>
            <a:xfrm>
              <a:off x="1431109" y="4646458"/>
              <a:ext cx="1776513" cy="406400"/>
              <a:chOff x="20499" y="3022600"/>
              <a:chExt cx="1776513" cy="406400"/>
            </a:xfrm>
          </p:grpSpPr>
          <p:sp>
            <p:nvSpPr>
              <p:cNvPr id="31" name="Rectangle 30">
                <a:extLst>
                  <a:ext uri="{FF2B5EF4-FFF2-40B4-BE49-F238E27FC236}">
                    <a16:creationId xmlns:a16="http://schemas.microsoft.com/office/drawing/2014/main" id="{CA96F94D-F615-3390-E973-7FBF27B7075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E03D16E3-9FF8-1615-689F-A3CF5D693721}"/>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33" name="Group 32">
            <a:extLst>
              <a:ext uri="{FF2B5EF4-FFF2-40B4-BE49-F238E27FC236}">
                <a16:creationId xmlns:a16="http://schemas.microsoft.com/office/drawing/2014/main" id="{18E64EB0-9DDD-5DF4-C0B7-D09C555957C7}"/>
              </a:ext>
            </a:extLst>
          </p:cNvPr>
          <p:cNvGrpSpPr/>
          <p:nvPr/>
        </p:nvGrpSpPr>
        <p:grpSpPr>
          <a:xfrm>
            <a:off x="4981003" y="3297277"/>
            <a:ext cx="1865178" cy="406400"/>
            <a:chOff x="1415420" y="4646458"/>
            <a:chExt cx="1865178" cy="406400"/>
          </a:xfrm>
        </p:grpSpPr>
        <p:cxnSp>
          <p:nvCxnSpPr>
            <p:cNvPr id="34" name="Straight Arrow Connector 33">
              <a:extLst>
                <a:ext uri="{FF2B5EF4-FFF2-40B4-BE49-F238E27FC236}">
                  <a16:creationId xmlns:a16="http://schemas.microsoft.com/office/drawing/2014/main" id="{789A896D-6994-8000-55E6-F691E603D56E}"/>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0BF2AB1F-B445-7943-7289-15AA3E2971B0}"/>
                </a:ext>
              </a:extLst>
            </p:cNvPr>
            <p:cNvGrpSpPr/>
            <p:nvPr/>
          </p:nvGrpSpPr>
          <p:grpSpPr>
            <a:xfrm>
              <a:off x="1431109" y="4646458"/>
              <a:ext cx="1776513" cy="406400"/>
              <a:chOff x="20499" y="3022600"/>
              <a:chExt cx="1776513" cy="406400"/>
            </a:xfrm>
          </p:grpSpPr>
          <p:sp>
            <p:nvSpPr>
              <p:cNvPr id="36" name="Rectangle 35">
                <a:extLst>
                  <a:ext uri="{FF2B5EF4-FFF2-40B4-BE49-F238E27FC236}">
                    <a16:creationId xmlns:a16="http://schemas.microsoft.com/office/drawing/2014/main" id="{5C716625-A0CE-A40B-8ED3-D5019280637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C9297D1B-2FDA-E984-A944-8DACB466E3D3}"/>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sp>
        <p:nvSpPr>
          <p:cNvPr id="38" name="TextBox 37">
            <a:extLst>
              <a:ext uri="{FF2B5EF4-FFF2-40B4-BE49-F238E27FC236}">
                <a16:creationId xmlns:a16="http://schemas.microsoft.com/office/drawing/2014/main" id="{20ECC196-97E0-2116-7037-2F9A33A1B43C}"/>
              </a:ext>
            </a:extLst>
          </p:cNvPr>
          <p:cNvSpPr txBox="1"/>
          <p:nvPr/>
        </p:nvSpPr>
        <p:spPr>
          <a:xfrm>
            <a:off x="5110850" y="1807553"/>
            <a:ext cx="1499578" cy="461665"/>
          </a:xfrm>
          <a:prstGeom prst="rect">
            <a:avLst/>
          </a:prstGeom>
          <a:noFill/>
        </p:spPr>
        <p:txBody>
          <a:bodyPr wrap="none" rtlCol="0">
            <a:spAutoFit/>
          </a:bodyPr>
          <a:lstStyle/>
          <a:p>
            <a:r>
              <a:rPr lang="en-US" sz="2400" dirty="0">
                <a:solidFill>
                  <a:schemeClr val="accent2">
                    <a:lumMod val="75000"/>
                  </a:schemeClr>
                </a:solidFill>
              </a:rPr>
              <a:t>Fragments</a:t>
            </a:r>
          </a:p>
        </p:txBody>
      </p:sp>
      <p:sp>
        <p:nvSpPr>
          <p:cNvPr id="49" name="TextBox 48">
            <a:extLst>
              <a:ext uri="{FF2B5EF4-FFF2-40B4-BE49-F238E27FC236}">
                <a16:creationId xmlns:a16="http://schemas.microsoft.com/office/drawing/2014/main" id="{2773247F-1A4E-42A6-A567-0456AECAAECD}"/>
              </a:ext>
            </a:extLst>
          </p:cNvPr>
          <p:cNvSpPr txBox="1"/>
          <p:nvPr/>
        </p:nvSpPr>
        <p:spPr>
          <a:xfrm>
            <a:off x="2222783" y="3942354"/>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R1</a:t>
            </a:r>
          </a:p>
        </p:txBody>
      </p:sp>
      <p:sp>
        <p:nvSpPr>
          <p:cNvPr id="50" name="TextBox 49">
            <a:extLst>
              <a:ext uri="{FF2B5EF4-FFF2-40B4-BE49-F238E27FC236}">
                <a16:creationId xmlns:a16="http://schemas.microsoft.com/office/drawing/2014/main" id="{6AB8A2EC-0B03-45BB-FF71-607A5D3ED9CB}"/>
              </a:ext>
            </a:extLst>
          </p:cNvPr>
          <p:cNvSpPr txBox="1"/>
          <p:nvPr/>
        </p:nvSpPr>
        <p:spPr>
          <a:xfrm>
            <a:off x="4475801" y="3952166"/>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R2</a:t>
            </a:r>
          </a:p>
        </p:txBody>
      </p:sp>
      <p:sp>
        <p:nvSpPr>
          <p:cNvPr id="51" name="TextBox 50">
            <a:extLst>
              <a:ext uri="{FF2B5EF4-FFF2-40B4-BE49-F238E27FC236}">
                <a16:creationId xmlns:a16="http://schemas.microsoft.com/office/drawing/2014/main" id="{E22D8C01-B5D5-E8EA-144C-BE5BA3330B62}"/>
              </a:ext>
            </a:extLst>
          </p:cNvPr>
          <p:cNvSpPr txBox="1"/>
          <p:nvPr/>
        </p:nvSpPr>
        <p:spPr>
          <a:xfrm>
            <a:off x="6717530" y="3950689"/>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R3</a:t>
            </a:r>
          </a:p>
        </p:txBody>
      </p:sp>
      <p:sp>
        <p:nvSpPr>
          <p:cNvPr id="52" name="Rectangle 2">
            <a:extLst>
              <a:ext uri="{FF2B5EF4-FFF2-40B4-BE49-F238E27FC236}">
                <a16:creationId xmlns:a16="http://schemas.microsoft.com/office/drawing/2014/main" id="{8123936D-C815-A124-C4FE-670F6BF0D5BB}"/>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a:t>IP Fragmentation and Reassembly</a:t>
            </a:r>
            <a:endParaRPr lang="en-AU" altLang="en-US" sz="3600" u="sng" dirty="0"/>
          </a:p>
        </p:txBody>
      </p:sp>
      <p:sp>
        <p:nvSpPr>
          <p:cNvPr id="27" name="TextBox 26">
            <a:extLst>
              <a:ext uri="{FF2B5EF4-FFF2-40B4-BE49-F238E27FC236}">
                <a16:creationId xmlns:a16="http://schemas.microsoft.com/office/drawing/2014/main" id="{E10ADBE1-93E0-E8D2-913C-8008FE45B94A}"/>
              </a:ext>
            </a:extLst>
          </p:cNvPr>
          <p:cNvSpPr txBox="1"/>
          <p:nvPr/>
        </p:nvSpPr>
        <p:spPr>
          <a:xfrm>
            <a:off x="632178" y="5610589"/>
            <a:ext cx="7768602" cy="830997"/>
          </a:xfrm>
          <a:prstGeom prst="rect">
            <a:avLst/>
          </a:prstGeom>
          <a:noFill/>
        </p:spPr>
        <p:txBody>
          <a:bodyPr wrap="none" rtlCol="0">
            <a:spAutoFit/>
          </a:bodyPr>
          <a:lstStyle/>
          <a:p>
            <a:r>
              <a:rPr lang="en-US" sz="2400" dirty="0"/>
              <a:t>During assembly,</a:t>
            </a:r>
          </a:p>
          <a:p>
            <a:r>
              <a:rPr lang="en-US" sz="2400" dirty="0">
                <a:solidFill>
                  <a:schemeClr val="accent5">
                    <a:lumMod val="75000"/>
                  </a:schemeClr>
                </a:solidFill>
              </a:rPr>
              <a:t>C. How will the destination know how to rearrange the data?</a:t>
            </a:r>
          </a:p>
        </p:txBody>
      </p:sp>
      <p:pic>
        <p:nvPicPr>
          <p:cNvPr id="1043" name="Picture 1042">
            <a:extLst>
              <a:ext uri="{FF2B5EF4-FFF2-40B4-BE49-F238E27FC236}">
                <a16:creationId xmlns:a16="http://schemas.microsoft.com/office/drawing/2014/main" id="{AEB1DACD-336C-61FC-523D-6012DCE26DD4}"/>
              </a:ext>
            </a:extLst>
          </p:cNvPr>
          <p:cNvPicPr>
            <a:picLocks noChangeAspect="1"/>
          </p:cNvPicPr>
          <p:nvPr/>
        </p:nvPicPr>
        <p:blipFill rotWithShape="1">
          <a:blip r:embed="rId6"/>
          <a:srcRect t="9474" b="42936"/>
          <a:stretch/>
        </p:blipFill>
        <p:spPr>
          <a:xfrm>
            <a:off x="118534" y="740308"/>
            <a:ext cx="3368102" cy="2084729"/>
          </a:xfrm>
          <a:prstGeom prst="rect">
            <a:avLst/>
          </a:prstGeom>
        </p:spPr>
      </p:pic>
      <p:sp>
        <p:nvSpPr>
          <p:cNvPr id="44" name="TextBox 43">
            <a:extLst>
              <a:ext uri="{FF2B5EF4-FFF2-40B4-BE49-F238E27FC236}">
                <a16:creationId xmlns:a16="http://schemas.microsoft.com/office/drawing/2014/main" id="{D988EB5C-3E0E-7E4C-323B-88ECD355863B}"/>
              </a:ext>
            </a:extLst>
          </p:cNvPr>
          <p:cNvSpPr txBox="1"/>
          <p:nvPr/>
        </p:nvSpPr>
        <p:spPr>
          <a:xfrm>
            <a:off x="429456" y="6375218"/>
            <a:ext cx="8771568" cy="461665"/>
          </a:xfrm>
          <a:prstGeom prst="rect">
            <a:avLst/>
          </a:prstGeom>
          <a:noFill/>
        </p:spPr>
        <p:txBody>
          <a:bodyPr wrap="none" rtlCol="0">
            <a:spAutoFit/>
          </a:bodyPr>
          <a:lstStyle/>
          <a:p>
            <a:r>
              <a:rPr lang="en-US" sz="2400" dirty="0">
                <a:solidFill>
                  <a:srgbClr val="7030A0"/>
                </a:solidFill>
              </a:rPr>
              <a:t>D. How can the destination know if a packet is unfragmented/whole?</a:t>
            </a:r>
          </a:p>
        </p:txBody>
      </p:sp>
      <p:grpSp>
        <p:nvGrpSpPr>
          <p:cNvPr id="47" name="Group 46">
            <a:extLst>
              <a:ext uri="{FF2B5EF4-FFF2-40B4-BE49-F238E27FC236}">
                <a16:creationId xmlns:a16="http://schemas.microsoft.com/office/drawing/2014/main" id="{DFAE0130-B3EA-0E37-79BB-D91209379982}"/>
              </a:ext>
            </a:extLst>
          </p:cNvPr>
          <p:cNvGrpSpPr/>
          <p:nvPr/>
        </p:nvGrpSpPr>
        <p:grpSpPr>
          <a:xfrm>
            <a:off x="2122311" y="615495"/>
            <a:ext cx="6604433" cy="1938992"/>
            <a:chOff x="2122311" y="615495"/>
            <a:chExt cx="6604433" cy="1938992"/>
          </a:xfrm>
        </p:grpSpPr>
        <p:sp>
          <p:nvSpPr>
            <p:cNvPr id="1044" name="Rectangle 1043">
              <a:extLst>
                <a:ext uri="{FF2B5EF4-FFF2-40B4-BE49-F238E27FC236}">
                  <a16:creationId xmlns:a16="http://schemas.microsoft.com/office/drawing/2014/main" id="{7A6FEDCF-6787-6FFE-6540-A291580C7259}"/>
                </a:ext>
              </a:extLst>
            </p:cNvPr>
            <p:cNvSpPr/>
            <p:nvPr/>
          </p:nvSpPr>
          <p:spPr>
            <a:xfrm>
              <a:off x="2122311" y="1155488"/>
              <a:ext cx="1364325" cy="48831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Arrow Connector 39">
              <a:extLst>
                <a:ext uri="{FF2B5EF4-FFF2-40B4-BE49-F238E27FC236}">
                  <a16:creationId xmlns:a16="http://schemas.microsoft.com/office/drawing/2014/main" id="{B47A6365-56F2-F014-E164-AC64AE2EBF27}"/>
                </a:ext>
              </a:extLst>
            </p:cNvPr>
            <p:cNvCxnSpPr>
              <a:cxnSpLocks/>
            </p:cNvCxnSpPr>
            <p:nvPr/>
          </p:nvCxnSpPr>
          <p:spPr>
            <a:xfrm>
              <a:off x="3486636" y="1374684"/>
              <a:ext cx="524548" cy="0"/>
            </a:xfrm>
            <a:prstGeom prst="straightConnector1">
              <a:avLst/>
            </a:prstGeom>
            <a:ln w="539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B1A5CB96-C14B-691D-2278-AE5E8F62F059}"/>
                </a:ext>
              </a:extLst>
            </p:cNvPr>
            <p:cNvSpPr txBox="1"/>
            <p:nvPr/>
          </p:nvSpPr>
          <p:spPr>
            <a:xfrm>
              <a:off x="4011184" y="615495"/>
              <a:ext cx="4715560" cy="1938992"/>
            </a:xfrm>
            <a:prstGeom prst="rect">
              <a:avLst/>
            </a:prstGeom>
            <a:solidFill>
              <a:schemeClr val="bg1"/>
            </a:solidFill>
            <a:ln w="34925">
              <a:solidFill>
                <a:srgbClr val="FF0000"/>
              </a:solidFill>
            </a:ln>
          </p:spPr>
          <p:txBody>
            <a:bodyPr wrap="square" rtlCol="0">
              <a:spAutoFit/>
            </a:bodyPr>
            <a:lstStyle/>
            <a:p>
              <a:r>
                <a:rPr lang="en-US" sz="2400" dirty="0">
                  <a:solidFill>
                    <a:srgbClr val="FF0000"/>
                  </a:solidFill>
                </a:rPr>
                <a:t>Identifies the fragment location, relative to the beginning of the unfragmented data. </a:t>
              </a:r>
            </a:p>
            <a:p>
              <a:r>
                <a:rPr lang="en-US" sz="2400" dirty="0">
                  <a:solidFill>
                    <a:srgbClr val="FF0000"/>
                  </a:solidFill>
                </a:rPr>
                <a:t>Fragments are counted in units of 8 octets (i.e., 8-bytes blocks).</a:t>
              </a:r>
            </a:p>
          </p:txBody>
        </p:sp>
      </p:grpSp>
    </p:spTree>
    <p:extLst>
      <p:ext uri="{BB962C8B-B14F-4D97-AF65-F5344CB8AC3E}">
        <p14:creationId xmlns:p14="http://schemas.microsoft.com/office/powerpoint/2010/main" val="332264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29DAFF4-CAC7-77DF-756C-34894D96EE4A}"/>
              </a:ext>
            </a:extLst>
          </p:cNvPr>
          <p:cNvCxnSpPr>
            <a:cxnSpLocks/>
            <a:endCxn id="2" idx="3"/>
          </p:cNvCxnSpPr>
          <p:nvPr/>
        </p:nvCxnSpPr>
        <p:spPr>
          <a:xfrm>
            <a:off x="1845681" y="2435683"/>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ECA4C12-417D-3AD0-011F-CBE02B090A66}"/>
              </a:ext>
            </a:extLst>
          </p:cNvPr>
          <p:cNvCxnSpPr>
            <a:cxnSpLocks/>
          </p:cNvCxnSpPr>
          <p:nvPr/>
        </p:nvCxnSpPr>
        <p:spPr>
          <a:xfrm>
            <a:off x="4128858" y="2435683"/>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2" name="Picture 8" descr="Network Router Icon #431529 - Free Icons Library">
            <a:extLst>
              <a:ext uri="{FF2B5EF4-FFF2-40B4-BE49-F238E27FC236}">
                <a16:creationId xmlns:a16="http://schemas.microsoft.com/office/drawing/2014/main" id="{EA4F5CE4-8511-1B61-40C4-D2141ECDDC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142288" y="2189605"/>
            <a:ext cx="1028903" cy="4921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2E49D16-74B8-76B0-9ADB-C3468082C632}"/>
              </a:ext>
            </a:extLst>
          </p:cNvPr>
          <p:cNvSpPr txBox="1"/>
          <p:nvPr/>
        </p:nvSpPr>
        <p:spPr>
          <a:xfrm>
            <a:off x="1892453" y="2423730"/>
            <a:ext cx="1225014" cy="369332"/>
          </a:xfrm>
          <a:prstGeom prst="rect">
            <a:avLst/>
          </a:prstGeom>
          <a:noFill/>
        </p:spPr>
        <p:txBody>
          <a:bodyPr wrap="none" rtlCol="0">
            <a:spAutoFit/>
          </a:bodyPr>
          <a:lstStyle/>
          <a:p>
            <a:pPr algn="ctr"/>
            <a:r>
              <a:rPr lang="en-US" dirty="0"/>
              <a:t>MTU=1500</a:t>
            </a:r>
          </a:p>
        </p:txBody>
      </p:sp>
      <p:sp>
        <p:nvSpPr>
          <p:cNvPr id="8" name="TextBox 7">
            <a:extLst>
              <a:ext uri="{FF2B5EF4-FFF2-40B4-BE49-F238E27FC236}">
                <a16:creationId xmlns:a16="http://schemas.microsoft.com/office/drawing/2014/main" id="{A8B77D39-89FA-ECDA-FAC8-A73CBF7B32E3}"/>
              </a:ext>
            </a:extLst>
          </p:cNvPr>
          <p:cNvSpPr txBox="1"/>
          <p:nvPr/>
        </p:nvSpPr>
        <p:spPr>
          <a:xfrm>
            <a:off x="4216626" y="2423729"/>
            <a:ext cx="1107996" cy="369332"/>
          </a:xfrm>
          <a:prstGeom prst="rect">
            <a:avLst/>
          </a:prstGeom>
          <a:noFill/>
        </p:spPr>
        <p:txBody>
          <a:bodyPr wrap="none" rtlCol="0">
            <a:spAutoFit/>
          </a:bodyPr>
          <a:lstStyle/>
          <a:p>
            <a:pPr algn="ctr"/>
            <a:r>
              <a:rPr lang="en-US" dirty="0"/>
              <a:t>MTU=532</a:t>
            </a:r>
          </a:p>
        </p:txBody>
      </p:sp>
      <p:grpSp>
        <p:nvGrpSpPr>
          <p:cNvPr id="21" name="Group 20">
            <a:extLst>
              <a:ext uri="{FF2B5EF4-FFF2-40B4-BE49-F238E27FC236}">
                <a16:creationId xmlns:a16="http://schemas.microsoft.com/office/drawing/2014/main" id="{E4A5FCFB-990E-6211-BFF2-217E387860EF}"/>
              </a:ext>
            </a:extLst>
          </p:cNvPr>
          <p:cNvGrpSpPr/>
          <p:nvPr/>
        </p:nvGrpSpPr>
        <p:grpSpPr>
          <a:xfrm>
            <a:off x="1693985" y="1628867"/>
            <a:ext cx="2071336" cy="671824"/>
            <a:chOff x="1520765" y="4646458"/>
            <a:chExt cx="2071336" cy="671824"/>
          </a:xfrm>
        </p:grpSpPr>
        <p:cxnSp>
          <p:nvCxnSpPr>
            <p:cNvPr id="22" name="Straight Arrow Connector 21">
              <a:extLst>
                <a:ext uri="{FF2B5EF4-FFF2-40B4-BE49-F238E27FC236}">
                  <a16:creationId xmlns:a16="http://schemas.microsoft.com/office/drawing/2014/main" id="{0C1AEAD3-D729-8B7B-B6C4-17863B6BE82B}"/>
                </a:ext>
              </a:extLst>
            </p:cNvPr>
            <p:cNvCxnSpPr>
              <a:cxnSpLocks/>
            </p:cNvCxnSpPr>
            <p:nvPr/>
          </p:nvCxnSpPr>
          <p:spPr>
            <a:xfrm>
              <a:off x="1765505" y="5318282"/>
              <a:ext cx="115812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53DB48D9-7594-D0F9-F73B-EC620684ED6E}"/>
                </a:ext>
              </a:extLst>
            </p:cNvPr>
            <p:cNvGrpSpPr/>
            <p:nvPr/>
          </p:nvGrpSpPr>
          <p:grpSpPr>
            <a:xfrm>
              <a:off x="1520765" y="4646458"/>
              <a:ext cx="2071336" cy="406400"/>
              <a:chOff x="110155" y="3022600"/>
              <a:chExt cx="2071336" cy="406400"/>
            </a:xfrm>
          </p:grpSpPr>
          <p:sp>
            <p:nvSpPr>
              <p:cNvPr id="24" name="Rectangle 23">
                <a:extLst>
                  <a:ext uri="{FF2B5EF4-FFF2-40B4-BE49-F238E27FC236}">
                    <a16:creationId xmlns:a16="http://schemas.microsoft.com/office/drawing/2014/main" id="{70CABD83-D34E-486A-AF45-2F659260FDE9}"/>
                  </a:ext>
                </a:extLst>
              </p:cNvPr>
              <p:cNvSpPr/>
              <p:nvPr/>
            </p:nvSpPr>
            <p:spPr>
              <a:xfrm>
                <a:off x="118533" y="3022600"/>
                <a:ext cx="200377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14334C4-151E-BB43-8FE4-E7D5FFBA46B7}"/>
                  </a:ext>
                </a:extLst>
              </p:cNvPr>
              <p:cNvSpPr txBox="1"/>
              <p:nvPr/>
            </p:nvSpPr>
            <p:spPr>
              <a:xfrm>
                <a:off x="110155" y="3042561"/>
                <a:ext cx="2071336" cy="369332"/>
              </a:xfrm>
              <a:prstGeom prst="rect">
                <a:avLst/>
              </a:prstGeom>
              <a:noFill/>
            </p:spPr>
            <p:txBody>
              <a:bodyPr wrap="none" rtlCol="0">
                <a:spAutoFit/>
              </a:bodyPr>
              <a:lstStyle/>
              <a:p>
                <a:pPr algn="ctr"/>
                <a:r>
                  <a:rPr lang="en-US" dirty="0"/>
                  <a:t>Datagram Len=1500</a:t>
                </a:r>
              </a:p>
            </p:txBody>
          </p:sp>
        </p:grpSp>
      </p:grpSp>
      <p:grpSp>
        <p:nvGrpSpPr>
          <p:cNvPr id="14" name="Group 13">
            <a:extLst>
              <a:ext uri="{FF2B5EF4-FFF2-40B4-BE49-F238E27FC236}">
                <a16:creationId xmlns:a16="http://schemas.microsoft.com/office/drawing/2014/main" id="{403E2BF4-8B18-97A1-29AA-60F330E89F67}"/>
              </a:ext>
            </a:extLst>
          </p:cNvPr>
          <p:cNvGrpSpPr/>
          <p:nvPr/>
        </p:nvGrpSpPr>
        <p:grpSpPr>
          <a:xfrm>
            <a:off x="3931084" y="925111"/>
            <a:ext cx="1865178" cy="406400"/>
            <a:chOff x="1415420" y="4646458"/>
            <a:chExt cx="1865178" cy="406400"/>
          </a:xfrm>
        </p:grpSpPr>
        <p:cxnSp>
          <p:nvCxnSpPr>
            <p:cNvPr id="15" name="Straight Arrow Connector 14">
              <a:extLst>
                <a:ext uri="{FF2B5EF4-FFF2-40B4-BE49-F238E27FC236}">
                  <a16:creationId xmlns:a16="http://schemas.microsoft.com/office/drawing/2014/main" id="{58C31594-7213-68E7-D8EE-040DA9D3D576}"/>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7947E090-4A1A-26EE-32D7-B6430017CDEE}"/>
                </a:ext>
              </a:extLst>
            </p:cNvPr>
            <p:cNvGrpSpPr/>
            <p:nvPr/>
          </p:nvGrpSpPr>
          <p:grpSpPr>
            <a:xfrm>
              <a:off x="1431109" y="4646458"/>
              <a:ext cx="1776513" cy="406400"/>
              <a:chOff x="20499" y="3022600"/>
              <a:chExt cx="1776513" cy="406400"/>
            </a:xfrm>
          </p:grpSpPr>
          <p:sp>
            <p:nvSpPr>
              <p:cNvPr id="18" name="Rectangle 17">
                <a:extLst>
                  <a:ext uri="{FF2B5EF4-FFF2-40B4-BE49-F238E27FC236}">
                    <a16:creationId xmlns:a16="http://schemas.microsoft.com/office/drawing/2014/main" id="{603C5AC9-C0EF-7674-2281-11EC8E31CE0D}"/>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5C257C2-25E5-FA54-0322-7D135F6E4C5B}"/>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28" name="Group 27">
            <a:extLst>
              <a:ext uri="{FF2B5EF4-FFF2-40B4-BE49-F238E27FC236}">
                <a16:creationId xmlns:a16="http://schemas.microsoft.com/office/drawing/2014/main" id="{CF641775-63F7-BB52-22E6-77DAB61895C7}"/>
              </a:ext>
            </a:extLst>
          </p:cNvPr>
          <p:cNvGrpSpPr/>
          <p:nvPr/>
        </p:nvGrpSpPr>
        <p:grpSpPr>
          <a:xfrm>
            <a:off x="3931084" y="1424308"/>
            <a:ext cx="1865178" cy="406400"/>
            <a:chOff x="1415420" y="4646458"/>
            <a:chExt cx="1865178" cy="406400"/>
          </a:xfrm>
        </p:grpSpPr>
        <p:cxnSp>
          <p:nvCxnSpPr>
            <p:cNvPr id="29" name="Straight Arrow Connector 28">
              <a:extLst>
                <a:ext uri="{FF2B5EF4-FFF2-40B4-BE49-F238E27FC236}">
                  <a16:creationId xmlns:a16="http://schemas.microsoft.com/office/drawing/2014/main" id="{56293422-8AD3-4518-E70B-703C520B7A29}"/>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166D8F50-7AC5-61EF-9476-49F70F49EF8F}"/>
                </a:ext>
              </a:extLst>
            </p:cNvPr>
            <p:cNvGrpSpPr/>
            <p:nvPr/>
          </p:nvGrpSpPr>
          <p:grpSpPr>
            <a:xfrm>
              <a:off x="1431109" y="4646458"/>
              <a:ext cx="1776513" cy="406400"/>
              <a:chOff x="20499" y="3022600"/>
              <a:chExt cx="1776513" cy="406400"/>
            </a:xfrm>
          </p:grpSpPr>
          <p:sp>
            <p:nvSpPr>
              <p:cNvPr id="31" name="Rectangle 30">
                <a:extLst>
                  <a:ext uri="{FF2B5EF4-FFF2-40B4-BE49-F238E27FC236}">
                    <a16:creationId xmlns:a16="http://schemas.microsoft.com/office/drawing/2014/main" id="{CA96F94D-F615-3390-E973-7FBF27B7075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E03D16E3-9FF8-1615-689F-A3CF5D693721}"/>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33" name="Group 32">
            <a:extLst>
              <a:ext uri="{FF2B5EF4-FFF2-40B4-BE49-F238E27FC236}">
                <a16:creationId xmlns:a16="http://schemas.microsoft.com/office/drawing/2014/main" id="{18E64EB0-9DDD-5DF4-C0B7-D09C555957C7}"/>
              </a:ext>
            </a:extLst>
          </p:cNvPr>
          <p:cNvGrpSpPr/>
          <p:nvPr/>
        </p:nvGrpSpPr>
        <p:grpSpPr>
          <a:xfrm>
            <a:off x="3931084" y="1923505"/>
            <a:ext cx="1865178" cy="406400"/>
            <a:chOff x="1415420" y="4646458"/>
            <a:chExt cx="1865178" cy="406400"/>
          </a:xfrm>
        </p:grpSpPr>
        <p:cxnSp>
          <p:nvCxnSpPr>
            <p:cNvPr id="34" name="Straight Arrow Connector 33">
              <a:extLst>
                <a:ext uri="{FF2B5EF4-FFF2-40B4-BE49-F238E27FC236}">
                  <a16:creationId xmlns:a16="http://schemas.microsoft.com/office/drawing/2014/main" id="{789A896D-6994-8000-55E6-F691E603D56E}"/>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0BF2AB1F-B445-7943-7289-15AA3E2971B0}"/>
                </a:ext>
              </a:extLst>
            </p:cNvPr>
            <p:cNvGrpSpPr/>
            <p:nvPr/>
          </p:nvGrpSpPr>
          <p:grpSpPr>
            <a:xfrm>
              <a:off x="1431109" y="4646458"/>
              <a:ext cx="1776513" cy="406400"/>
              <a:chOff x="20499" y="3022600"/>
              <a:chExt cx="1776513" cy="406400"/>
            </a:xfrm>
          </p:grpSpPr>
          <p:sp>
            <p:nvSpPr>
              <p:cNvPr id="36" name="Rectangle 35">
                <a:extLst>
                  <a:ext uri="{FF2B5EF4-FFF2-40B4-BE49-F238E27FC236}">
                    <a16:creationId xmlns:a16="http://schemas.microsoft.com/office/drawing/2014/main" id="{5C716625-A0CE-A40B-8ED3-D5019280637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C9297D1B-2FDA-E984-A944-8DACB466E3D3}"/>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sp>
        <p:nvSpPr>
          <p:cNvPr id="38" name="TextBox 37">
            <a:extLst>
              <a:ext uri="{FF2B5EF4-FFF2-40B4-BE49-F238E27FC236}">
                <a16:creationId xmlns:a16="http://schemas.microsoft.com/office/drawing/2014/main" id="{20ECC196-97E0-2116-7037-2F9A33A1B43C}"/>
              </a:ext>
            </a:extLst>
          </p:cNvPr>
          <p:cNvSpPr txBox="1"/>
          <p:nvPr/>
        </p:nvSpPr>
        <p:spPr>
          <a:xfrm>
            <a:off x="4060931" y="433781"/>
            <a:ext cx="1499578" cy="461665"/>
          </a:xfrm>
          <a:prstGeom prst="rect">
            <a:avLst/>
          </a:prstGeom>
          <a:noFill/>
        </p:spPr>
        <p:txBody>
          <a:bodyPr wrap="none" rtlCol="0">
            <a:spAutoFit/>
          </a:bodyPr>
          <a:lstStyle/>
          <a:p>
            <a:r>
              <a:rPr lang="en-US" sz="2400" dirty="0">
                <a:solidFill>
                  <a:schemeClr val="accent2">
                    <a:lumMod val="75000"/>
                  </a:schemeClr>
                </a:solidFill>
              </a:rPr>
              <a:t>Fragments</a:t>
            </a:r>
          </a:p>
        </p:txBody>
      </p:sp>
      <p:sp>
        <p:nvSpPr>
          <p:cNvPr id="50" name="TextBox 49">
            <a:extLst>
              <a:ext uri="{FF2B5EF4-FFF2-40B4-BE49-F238E27FC236}">
                <a16:creationId xmlns:a16="http://schemas.microsoft.com/office/drawing/2014/main" id="{6AB8A2EC-0B03-45BB-FF71-607A5D3ED9CB}"/>
              </a:ext>
            </a:extLst>
          </p:cNvPr>
          <p:cNvSpPr txBox="1"/>
          <p:nvPr/>
        </p:nvSpPr>
        <p:spPr>
          <a:xfrm>
            <a:off x="3425882" y="2578394"/>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R2</a:t>
            </a:r>
          </a:p>
        </p:txBody>
      </p:sp>
      <p:graphicFrame>
        <p:nvGraphicFramePr>
          <p:cNvPr id="39" name="Table 40">
            <a:extLst>
              <a:ext uri="{FF2B5EF4-FFF2-40B4-BE49-F238E27FC236}">
                <a16:creationId xmlns:a16="http://schemas.microsoft.com/office/drawing/2014/main" id="{B8311418-B312-5362-7481-951E4BED58C3}"/>
              </a:ext>
            </a:extLst>
          </p:cNvPr>
          <p:cNvGraphicFramePr>
            <a:graphicFrameLocks noGrp="1"/>
          </p:cNvGraphicFramePr>
          <p:nvPr>
            <p:extLst>
              <p:ext uri="{D42A27DB-BD31-4B8C-83A1-F6EECF244321}">
                <p14:modId xmlns:p14="http://schemas.microsoft.com/office/powerpoint/2010/main" val="2209549456"/>
              </p:ext>
            </p:extLst>
          </p:nvPr>
        </p:nvGraphicFramePr>
        <p:xfrm>
          <a:off x="158910" y="3213313"/>
          <a:ext cx="2562926" cy="3134360"/>
        </p:xfrm>
        <a:graphic>
          <a:graphicData uri="http://schemas.openxmlformats.org/drawingml/2006/table">
            <a:tbl>
              <a:tblPr firstRow="1" bandRow="1">
                <a:tableStyleId>{5C22544A-7EE6-4342-B048-85BDC9FD1C3A}</a:tableStyleId>
              </a:tblPr>
              <a:tblGrid>
                <a:gridCol w="1678166">
                  <a:extLst>
                    <a:ext uri="{9D8B030D-6E8A-4147-A177-3AD203B41FA5}">
                      <a16:colId xmlns:a16="http://schemas.microsoft.com/office/drawing/2014/main" val="148261508"/>
                    </a:ext>
                  </a:extLst>
                </a:gridCol>
                <a:gridCol w="884760">
                  <a:extLst>
                    <a:ext uri="{9D8B030D-6E8A-4147-A177-3AD203B41FA5}">
                      <a16:colId xmlns:a16="http://schemas.microsoft.com/office/drawing/2014/main" val="125010079"/>
                    </a:ext>
                  </a:extLst>
                </a:gridCol>
              </a:tblGrid>
              <a:tr h="370840">
                <a:tc>
                  <a:txBody>
                    <a:bodyPr/>
                    <a:lstStyle/>
                    <a:p>
                      <a:r>
                        <a:rPr lang="en-US" dirty="0"/>
                        <a:t>Header field/&lt;info&gt;</a:t>
                      </a:r>
                    </a:p>
                  </a:txBody>
                  <a:tcPr/>
                </a:tc>
                <a:tc>
                  <a:txBody>
                    <a:bodyPr/>
                    <a:lstStyle/>
                    <a:p>
                      <a:r>
                        <a:rPr lang="en-US" dirty="0"/>
                        <a:t>Value</a:t>
                      </a:r>
                    </a:p>
                  </a:txBody>
                  <a:tcPr/>
                </a:tc>
                <a:extLst>
                  <a:ext uri="{0D108BD9-81ED-4DB2-BD59-A6C34878D82A}">
                    <a16:rowId xmlns:a16="http://schemas.microsoft.com/office/drawing/2014/main" val="552546152"/>
                  </a:ext>
                </a:extLst>
              </a:tr>
              <a:tr h="370840">
                <a:tc>
                  <a:txBody>
                    <a:bodyPr/>
                    <a:lstStyle/>
                    <a:p>
                      <a:r>
                        <a:rPr lang="en-US" dirty="0"/>
                        <a:t>P. Identifier</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More Frag. bit</a:t>
                      </a:r>
                    </a:p>
                  </a:txBody>
                  <a:tcPr/>
                </a:tc>
                <a:tc>
                  <a:txBody>
                    <a:bodyPr/>
                    <a:lstStyle/>
                    <a:p>
                      <a:r>
                        <a:rPr lang="en-US" dirty="0"/>
                        <a:t>0</a:t>
                      </a:r>
                    </a:p>
                  </a:txBody>
                  <a:tcPr/>
                </a:tc>
                <a:extLst>
                  <a:ext uri="{0D108BD9-81ED-4DB2-BD59-A6C34878D82A}">
                    <a16:rowId xmlns:a16="http://schemas.microsoft.com/office/drawing/2014/main" val="1102399791"/>
                  </a:ext>
                </a:extLst>
              </a:tr>
              <a:tr h="370840">
                <a:tc>
                  <a:txBody>
                    <a:bodyPr/>
                    <a:lstStyle/>
                    <a:p>
                      <a:r>
                        <a:rPr lang="en-US" dirty="0"/>
                        <a:t>Frag. offset</a:t>
                      </a:r>
                    </a:p>
                  </a:txBody>
                  <a:tcPr/>
                </a:tc>
                <a:tc>
                  <a:txBody>
                    <a:bodyPr/>
                    <a:lstStyle/>
                    <a:p>
                      <a:r>
                        <a:rPr lang="en-US" dirty="0"/>
                        <a:t>0</a:t>
                      </a:r>
                    </a:p>
                  </a:txBody>
                  <a:tcPr/>
                </a:tc>
                <a:extLst>
                  <a:ext uri="{0D108BD9-81ED-4DB2-BD59-A6C34878D82A}">
                    <a16:rowId xmlns:a16="http://schemas.microsoft.com/office/drawing/2014/main" val="604530386"/>
                  </a:ext>
                </a:extLst>
              </a:tr>
              <a:tr h="370840">
                <a:tc>
                  <a:txBody>
                    <a:bodyPr/>
                    <a:lstStyle/>
                    <a:p>
                      <a:r>
                        <a:rPr lang="en-US" dirty="0"/>
                        <a:t>Header Len.</a:t>
                      </a:r>
                    </a:p>
                  </a:txBody>
                  <a:tcPr/>
                </a:tc>
                <a:tc>
                  <a:txBody>
                    <a:bodyPr/>
                    <a:lstStyle/>
                    <a:p>
                      <a:r>
                        <a:rPr lang="en-US" dirty="0"/>
                        <a:t>20 (bytes)</a:t>
                      </a:r>
                    </a:p>
                  </a:txBody>
                  <a:tcPr/>
                </a:tc>
                <a:extLst>
                  <a:ext uri="{0D108BD9-81ED-4DB2-BD59-A6C34878D82A}">
                    <a16:rowId xmlns:a16="http://schemas.microsoft.com/office/drawing/2014/main" val="1758880079"/>
                  </a:ext>
                </a:extLst>
              </a:tr>
              <a:tr h="370840">
                <a:tc>
                  <a:txBody>
                    <a:bodyPr/>
                    <a:lstStyle/>
                    <a:p>
                      <a:r>
                        <a:rPr lang="en-US" dirty="0"/>
                        <a:t>&lt;Data Len.&gt;</a:t>
                      </a:r>
                    </a:p>
                  </a:txBody>
                  <a:tcPr/>
                </a:tc>
                <a:tc>
                  <a:txBody>
                    <a:bodyPr/>
                    <a:lstStyle/>
                    <a:p>
                      <a:r>
                        <a:rPr lang="en-US" dirty="0"/>
                        <a:t>1400</a:t>
                      </a:r>
                    </a:p>
                  </a:txBody>
                  <a:tcPr/>
                </a:tc>
                <a:extLst>
                  <a:ext uri="{0D108BD9-81ED-4DB2-BD59-A6C34878D82A}">
                    <a16:rowId xmlns:a16="http://schemas.microsoft.com/office/drawing/2014/main" val="1088306033"/>
                  </a:ext>
                </a:extLst>
              </a:tr>
              <a:tr h="370840">
                <a:tc>
                  <a:txBody>
                    <a:bodyPr/>
                    <a:lstStyle/>
                    <a:p>
                      <a:r>
                        <a:rPr lang="en-US" dirty="0"/>
                        <a:t>Packet Length</a:t>
                      </a:r>
                    </a:p>
                  </a:txBody>
                  <a:tcPr/>
                </a:tc>
                <a:tc>
                  <a:txBody>
                    <a:bodyPr/>
                    <a:lstStyle/>
                    <a:p>
                      <a:r>
                        <a:rPr lang="en-US" dirty="0"/>
                        <a:t>1420</a:t>
                      </a:r>
                    </a:p>
                  </a:txBody>
                  <a:tcPr/>
                </a:tc>
                <a:extLst>
                  <a:ext uri="{0D108BD9-81ED-4DB2-BD59-A6C34878D82A}">
                    <a16:rowId xmlns:a16="http://schemas.microsoft.com/office/drawing/2014/main" val="3955989612"/>
                  </a:ext>
                </a:extLst>
              </a:tr>
            </a:tbl>
          </a:graphicData>
        </a:graphic>
      </p:graphicFrame>
      <p:graphicFrame>
        <p:nvGraphicFramePr>
          <p:cNvPr id="41" name="Table 40">
            <a:extLst>
              <a:ext uri="{FF2B5EF4-FFF2-40B4-BE49-F238E27FC236}">
                <a16:creationId xmlns:a16="http://schemas.microsoft.com/office/drawing/2014/main" id="{95B8E616-ECF9-4F65-5D6E-AE01BC0C1A95}"/>
              </a:ext>
            </a:extLst>
          </p:cNvPr>
          <p:cNvGraphicFramePr>
            <a:graphicFrameLocks noGrp="1"/>
          </p:cNvGraphicFramePr>
          <p:nvPr/>
        </p:nvGraphicFramePr>
        <p:xfrm>
          <a:off x="3290537" y="3213313"/>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endParaRPr lang="en-US" dirty="0"/>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endParaRPr lang="en-US" dirty="0"/>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endParaRPr lang="en-US" dirty="0"/>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endParaRPr lang="en-US" dirty="0"/>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endParaRPr lang="en-US" dirty="0"/>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endParaRPr lang="en-US" dirty="0"/>
                    </a:p>
                  </a:txBody>
                  <a:tcPr/>
                </a:tc>
                <a:extLst>
                  <a:ext uri="{0D108BD9-81ED-4DB2-BD59-A6C34878D82A}">
                    <a16:rowId xmlns:a16="http://schemas.microsoft.com/office/drawing/2014/main" val="3955989612"/>
                  </a:ext>
                </a:extLst>
              </a:tr>
            </a:tbl>
          </a:graphicData>
        </a:graphic>
      </p:graphicFrame>
      <p:sp>
        <p:nvSpPr>
          <p:cNvPr id="48" name="TextBox 47">
            <a:extLst>
              <a:ext uri="{FF2B5EF4-FFF2-40B4-BE49-F238E27FC236}">
                <a16:creationId xmlns:a16="http://schemas.microsoft.com/office/drawing/2014/main" id="{CA6DD617-3A74-3072-4AA3-2E30D9802B11}"/>
              </a:ext>
            </a:extLst>
          </p:cNvPr>
          <p:cNvSpPr txBox="1"/>
          <p:nvPr/>
        </p:nvSpPr>
        <p:spPr>
          <a:xfrm>
            <a:off x="418586" y="6347673"/>
            <a:ext cx="2043573" cy="461665"/>
          </a:xfrm>
          <a:prstGeom prst="rect">
            <a:avLst/>
          </a:prstGeom>
          <a:noFill/>
        </p:spPr>
        <p:txBody>
          <a:bodyPr wrap="none" rtlCol="0">
            <a:spAutoFit/>
          </a:bodyPr>
          <a:lstStyle/>
          <a:p>
            <a:r>
              <a:rPr lang="en-US" sz="2400" dirty="0"/>
              <a:t>Original Packet</a:t>
            </a:r>
          </a:p>
        </p:txBody>
      </p:sp>
      <p:sp>
        <p:nvSpPr>
          <p:cNvPr id="53" name="TextBox 52">
            <a:extLst>
              <a:ext uri="{FF2B5EF4-FFF2-40B4-BE49-F238E27FC236}">
                <a16:creationId xmlns:a16="http://schemas.microsoft.com/office/drawing/2014/main" id="{1F11CDD3-5793-C416-9DCC-8E6C7F4FA6D5}"/>
              </a:ext>
            </a:extLst>
          </p:cNvPr>
          <p:cNvSpPr txBox="1"/>
          <p:nvPr/>
        </p:nvSpPr>
        <p:spPr>
          <a:xfrm>
            <a:off x="3430219" y="5809193"/>
            <a:ext cx="1642053" cy="461665"/>
          </a:xfrm>
          <a:prstGeom prst="rect">
            <a:avLst/>
          </a:prstGeom>
          <a:noFill/>
        </p:spPr>
        <p:txBody>
          <a:bodyPr wrap="none" rtlCol="0">
            <a:spAutoFit/>
          </a:bodyPr>
          <a:lstStyle/>
          <a:p>
            <a:r>
              <a:rPr lang="en-US" sz="2400" dirty="0"/>
              <a:t>Frag. Pkt #1</a:t>
            </a:r>
          </a:p>
        </p:txBody>
      </p:sp>
      <p:sp>
        <p:nvSpPr>
          <p:cNvPr id="3" name="Rectangle 2">
            <a:extLst>
              <a:ext uri="{FF2B5EF4-FFF2-40B4-BE49-F238E27FC236}">
                <a16:creationId xmlns:a16="http://schemas.microsoft.com/office/drawing/2014/main" id="{C5BABE6C-8471-8046-7DBD-C10F03C18F1E}"/>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t>Example: IP Fragmentation</a:t>
            </a:r>
            <a:endParaRPr lang="en-AU" altLang="en-US" sz="3600" u="sng" dirty="0"/>
          </a:p>
        </p:txBody>
      </p:sp>
    </p:spTree>
    <p:extLst>
      <p:ext uri="{BB962C8B-B14F-4D97-AF65-F5344CB8AC3E}">
        <p14:creationId xmlns:p14="http://schemas.microsoft.com/office/powerpoint/2010/main" val="3559120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29DAFF4-CAC7-77DF-756C-34894D96EE4A}"/>
              </a:ext>
            </a:extLst>
          </p:cNvPr>
          <p:cNvCxnSpPr>
            <a:cxnSpLocks/>
            <a:endCxn id="2" idx="3"/>
          </p:cNvCxnSpPr>
          <p:nvPr/>
        </p:nvCxnSpPr>
        <p:spPr>
          <a:xfrm>
            <a:off x="1845681" y="2435683"/>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ECA4C12-417D-3AD0-011F-CBE02B090A66}"/>
              </a:ext>
            </a:extLst>
          </p:cNvPr>
          <p:cNvCxnSpPr>
            <a:cxnSpLocks/>
          </p:cNvCxnSpPr>
          <p:nvPr/>
        </p:nvCxnSpPr>
        <p:spPr>
          <a:xfrm>
            <a:off x="4128858" y="2435683"/>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2" name="Picture 8" descr="Network Router Icon #431529 - Free Icons Library">
            <a:extLst>
              <a:ext uri="{FF2B5EF4-FFF2-40B4-BE49-F238E27FC236}">
                <a16:creationId xmlns:a16="http://schemas.microsoft.com/office/drawing/2014/main" id="{EA4F5CE4-8511-1B61-40C4-D2141ECDDC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142288" y="2189605"/>
            <a:ext cx="1028903" cy="4921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2E49D16-74B8-76B0-9ADB-C3468082C632}"/>
              </a:ext>
            </a:extLst>
          </p:cNvPr>
          <p:cNvSpPr txBox="1"/>
          <p:nvPr/>
        </p:nvSpPr>
        <p:spPr>
          <a:xfrm>
            <a:off x="1892453" y="2423730"/>
            <a:ext cx="1225014" cy="369332"/>
          </a:xfrm>
          <a:prstGeom prst="rect">
            <a:avLst/>
          </a:prstGeom>
          <a:noFill/>
        </p:spPr>
        <p:txBody>
          <a:bodyPr wrap="none" rtlCol="0">
            <a:spAutoFit/>
          </a:bodyPr>
          <a:lstStyle/>
          <a:p>
            <a:pPr algn="ctr"/>
            <a:r>
              <a:rPr lang="en-US" dirty="0"/>
              <a:t>MTU=1500</a:t>
            </a:r>
          </a:p>
        </p:txBody>
      </p:sp>
      <p:sp>
        <p:nvSpPr>
          <p:cNvPr id="8" name="TextBox 7">
            <a:extLst>
              <a:ext uri="{FF2B5EF4-FFF2-40B4-BE49-F238E27FC236}">
                <a16:creationId xmlns:a16="http://schemas.microsoft.com/office/drawing/2014/main" id="{A8B77D39-89FA-ECDA-FAC8-A73CBF7B32E3}"/>
              </a:ext>
            </a:extLst>
          </p:cNvPr>
          <p:cNvSpPr txBox="1"/>
          <p:nvPr/>
        </p:nvSpPr>
        <p:spPr>
          <a:xfrm>
            <a:off x="4216626" y="2423729"/>
            <a:ext cx="1107996" cy="369332"/>
          </a:xfrm>
          <a:prstGeom prst="rect">
            <a:avLst/>
          </a:prstGeom>
          <a:noFill/>
        </p:spPr>
        <p:txBody>
          <a:bodyPr wrap="none" rtlCol="0">
            <a:spAutoFit/>
          </a:bodyPr>
          <a:lstStyle/>
          <a:p>
            <a:pPr algn="ctr"/>
            <a:r>
              <a:rPr lang="en-US" dirty="0"/>
              <a:t>MTU=532</a:t>
            </a:r>
          </a:p>
        </p:txBody>
      </p:sp>
      <p:grpSp>
        <p:nvGrpSpPr>
          <p:cNvPr id="21" name="Group 20">
            <a:extLst>
              <a:ext uri="{FF2B5EF4-FFF2-40B4-BE49-F238E27FC236}">
                <a16:creationId xmlns:a16="http://schemas.microsoft.com/office/drawing/2014/main" id="{E4A5FCFB-990E-6211-BFF2-217E387860EF}"/>
              </a:ext>
            </a:extLst>
          </p:cNvPr>
          <p:cNvGrpSpPr/>
          <p:nvPr/>
        </p:nvGrpSpPr>
        <p:grpSpPr>
          <a:xfrm>
            <a:off x="1693985" y="1628867"/>
            <a:ext cx="2071336" cy="671824"/>
            <a:chOff x="1520765" y="4646458"/>
            <a:chExt cx="2071336" cy="671824"/>
          </a:xfrm>
        </p:grpSpPr>
        <p:cxnSp>
          <p:nvCxnSpPr>
            <p:cNvPr id="22" name="Straight Arrow Connector 21">
              <a:extLst>
                <a:ext uri="{FF2B5EF4-FFF2-40B4-BE49-F238E27FC236}">
                  <a16:creationId xmlns:a16="http://schemas.microsoft.com/office/drawing/2014/main" id="{0C1AEAD3-D729-8B7B-B6C4-17863B6BE82B}"/>
                </a:ext>
              </a:extLst>
            </p:cNvPr>
            <p:cNvCxnSpPr>
              <a:cxnSpLocks/>
            </p:cNvCxnSpPr>
            <p:nvPr/>
          </p:nvCxnSpPr>
          <p:spPr>
            <a:xfrm>
              <a:off x="1765505" y="5318282"/>
              <a:ext cx="115812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53DB48D9-7594-D0F9-F73B-EC620684ED6E}"/>
                </a:ext>
              </a:extLst>
            </p:cNvPr>
            <p:cNvGrpSpPr/>
            <p:nvPr/>
          </p:nvGrpSpPr>
          <p:grpSpPr>
            <a:xfrm>
              <a:off x="1520765" y="4646458"/>
              <a:ext cx="2071336" cy="406400"/>
              <a:chOff x="110155" y="3022600"/>
              <a:chExt cx="2071336" cy="406400"/>
            </a:xfrm>
          </p:grpSpPr>
          <p:sp>
            <p:nvSpPr>
              <p:cNvPr id="24" name="Rectangle 23">
                <a:extLst>
                  <a:ext uri="{FF2B5EF4-FFF2-40B4-BE49-F238E27FC236}">
                    <a16:creationId xmlns:a16="http://schemas.microsoft.com/office/drawing/2014/main" id="{70CABD83-D34E-486A-AF45-2F659260FDE9}"/>
                  </a:ext>
                </a:extLst>
              </p:cNvPr>
              <p:cNvSpPr/>
              <p:nvPr/>
            </p:nvSpPr>
            <p:spPr>
              <a:xfrm>
                <a:off x="118533" y="3022600"/>
                <a:ext cx="200377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14334C4-151E-BB43-8FE4-E7D5FFBA46B7}"/>
                  </a:ext>
                </a:extLst>
              </p:cNvPr>
              <p:cNvSpPr txBox="1"/>
              <p:nvPr/>
            </p:nvSpPr>
            <p:spPr>
              <a:xfrm>
                <a:off x="110155" y="3042561"/>
                <a:ext cx="2071336" cy="369332"/>
              </a:xfrm>
              <a:prstGeom prst="rect">
                <a:avLst/>
              </a:prstGeom>
              <a:noFill/>
            </p:spPr>
            <p:txBody>
              <a:bodyPr wrap="none" rtlCol="0">
                <a:spAutoFit/>
              </a:bodyPr>
              <a:lstStyle/>
              <a:p>
                <a:pPr algn="ctr"/>
                <a:r>
                  <a:rPr lang="en-US" dirty="0"/>
                  <a:t>Datagram Len=1500</a:t>
                </a:r>
              </a:p>
            </p:txBody>
          </p:sp>
        </p:grpSp>
      </p:grpSp>
      <p:grpSp>
        <p:nvGrpSpPr>
          <p:cNvPr id="14" name="Group 13">
            <a:extLst>
              <a:ext uri="{FF2B5EF4-FFF2-40B4-BE49-F238E27FC236}">
                <a16:creationId xmlns:a16="http://schemas.microsoft.com/office/drawing/2014/main" id="{403E2BF4-8B18-97A1-29AA-60F330E89F67}"/>
              </a:ext>
            </a:extLst>
          </p:cNvPr>
          <p:cNvGrpSpPr/>
          <p:nvPr/>
        </p:nvGrpSpPr>
        <p:grpSpPr>
          <a:xfrm>
            <a:off x="3931084" y="925111"/>
            <a:ext cx="1865178" cy="406400"/>
            <a:chOff x="1415420" y="4646458"/>
            <a:chExt cx="1865178" cy="406400"/>
          </a:xfrm>
        </p:grpSpPr>
        <p:cxnSp>
          <p:nvCxnSpPr>
            <p:cNvPr id="15" name="Straight Arrow Connector 14">
              <a:extLst>
                <a:ext uri="{FF2B5EF4-FFF2-40B4-BE49-F238E27FC236}">
                  <a16:creationId xmlns:a16="http://schemas.microsoft.com/office/drawing/2014/main" id="{58C31594-7213-68E7-D8EE-040DA9D3D576}"/>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7947E090-4A1A-26EE-32D7-B6430017CDEE}"/>
                </a:ext>
              </a:extLst>
            </p:cNvPr>
            <p:cNvGrpSpPr/>
            <p:nvPr/>
          </p:nvGrpSpPr>
          <p:grpSpPr>
            <a:xfrm>
              <a:off x="1431109" y="4646458"/>
              <a:ext cx="1776513" cy="406400"/>
              <a:chOff x="20499" y="3022600"/>
              <a:chExt cx="1776513" cy="406400"/>
            </a:xfrm>
          </p:grpSpPr>
          <p:sp>
            <p:nvSpPr>
              <p:cNvPr id="18" name="Rectangle 17">
                <a:extLst>
                  <a:ext uri="{FF2B5EF4-FFF2-40B4-BE49-F238E27FC236}">
                    <a16:creationId xmlns:a16="http://schemas.microsoft.com/office/drawing/2014/main" id="{603C5AC9-C0EF-7674-2281-11EC8E31CE0D}"/>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5C257C2-25E5-FA54-0322-7D135F6E4C5B}"/>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28" name="Group 27">
            <a:extLst>
              <a:ext uri="{FF2B5EF4-FFF2-40B4-BE49-F238E27FC236}">
                <a16:creationId xmlns:a16="http://schemas.microsoft.com/office/drawing/2014/main" id="{CF641775-63F7-BB52-22E6-77DAB61895C7}"/>
              </a:ext>
            </a:extLst>
          </p:cNvPr>
          <p:cNvGrpSpPr/>
          <p:nvPr/>
        </p:nvGrpSpPr>
        <p:grpSpPr>
          <a:xfrm>
            <a:off x="3931084" y="1424308"/>
            <a:ext cx="1865178" cy="406400"/>
            <a:chOff x="1415420" y="4646458"/>
            <a:chExt cx="1865178" cy="406400"/>
          </a:xfrm>
        </p:grpSpPr>
        <p:cxnSp>
          <p:nvCxnSpPr>
            <p:cNvPr id="29" name="Straight Arrow Connector 28">
              <a:extLst>
                <a:ext uri="{FF2B5EF4-FFF2-40B4-BE49-F238E27FC236}">
                  <a16:creationId xmlns:a16="http://schemas.microsoft.com/office/drawing/2014/main" id="{56293422-8AD3-4518-E70B-703C520B7A29}"/>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166D8F50-7AC5-61EF-9476-49F70F49EF8F}"/>
                </a:ext>
              </a:extLst>
            </p:cNvPr>
            <p:cNvGrpSpPr/>
            <p:nvPr/>
          </p:nvGrpSpPr>
          <p:grpSpPr>
            <a:xfrm>
              <a:off x="1431109" y="4646458"/>
              <a:ext cx="1776513" cy="406400"/>
              <a:chOff x="20499" y="3022600"/>
              <a:chExt cx="1776513" cy="406400"/>
            </a:xfrm>
          </p:grpSpPr>
          <p:sp>
            <p:nvSpPr>
              <p:cNvPr id="31" name="Rectangle 30">
                <a:extLst>
                  <a:ext uri="{FF2B5EF4-FFF2-40B4-BE49-F238E27FC236}">
                    <a16:creationId xmlns:a16="http://schemas.microsoft.com/office/drawing/2014/main" id="{CA96F94D-F615-3390-E973-7FBF27B7075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E03D16E3-9FF8-1615-689F-A3CF5D693721}"/>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33" name="Group 32">
            <a:extLst>
              <a:ext uri="{FF2B5EF4-FFF2-40B4-BE49-F238E27FC236}">
                <a16:creationId xmlns:a16="http://schemas.microsoft.com/office/drawing/2014/main" id="{18E64EB0-9DDD-5DF4-C0B7-D09C555957C7}"/>
              </a:ext>
            </a:extLst>
          </p:cNvPr>
          <p:cNvGrpSpPr/>
          <p:nvPr/>
        </p:nvGrpSpPr>
        <p:grpSpPr>
          <a:xfrm>
            <a:off x="3931084" y="1923505"/>
            <a:ext cx="1865178" cy="406400"/>
            <a:chOff x="1415420" y="4646458"/>
            <a:chExt cx="1865178" cy="406400"/>
          </a:xfrm>
        </p:grpSpPr>
        <p:cxnSp>
          <p:nvCxnSpPr>
            <p:cNvPr id="34" name="Straight Arrow Connector 33">
              <a:extLst>
                <a:ext uri="{FF2B5EF4-FFF2-40B4-BE49-F238E27FC236}">
                  <a16:creationId xmlns:a16="http://schemas.microsoft.com/office/drawing/2014/main" id="{789A896D-6994-8000-55E6-F691E603D56E}"/>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0BF2AB1F-B445-7943-7289-15AA3E2971B0}"/>
                </a:ext>
              </a:extLst>
            </p:cNvPr>
            <p:cNvGrpSpPr/>
            <p:nvPr/>
          </p:nvGrpSpPr>
          <p:grpSpPr>
            <a:xfrm>
              <a:off x="1431109" y="4646458"/>
              <a:ext cx="1776513" cy="406400"/>
              <a:chOff x="20499" y="3022600"/>
              <a:chExt cx="1776513" cy="406400"/>
            </a:xfrm>
          </p:grpSpPr>
          <p:sp>
            <p:nvSpPr>
              <p:cNvPr id="36" name="Rectangle 35">
                <a:extLst>
                  <a:ext uri="{FF2B5EF4-FFF2-40B4-BE49-F238E27FC236}">
                    <a16:creationId xmlns:a16="http://schemas.microsoft.com/office/drawing/2014/main" id="{5C716625-A0CE-A40B-8ED3-D5019280637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C9297D1B-2FDA-E984-A944-8DACB466E3D3}"/>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sp>
        <p:nvSpPr>
          <p:cNvPr id="38" name="TextBox 37">
            <a:extLst>
              <a:ext uri="{FF2B5EF4-FFF2-40B4-BE49-F238E27FC236}">
                <a16:creationId xmlns:a16="http://schemas.microsoft.com/office/drawing/2014/main" id="{20ECC196-97E0-2116-7037-2F9A33A1B43C}"/>
              </a:ext>
            </a:extLst>
          </p:cNvPr>
          <p:cNvSpPr txBox="1"/>
          <p:nvPr/>
        </p:nvSpPr>
        <p:spPr>
          <a:xfrm>
            <a:off x="4060931" y="433781"/>
            <a:ext cx="1499578" cy="461665"/>
          </a:xfrm>
          <a:prstGeom prst="rect">
            <a:avLst/>
          </a:prstGeom>
          <a:noFill/>
        </p:spPr>
        <p:txBody>
          <a:bodyPr wrap="none" rtlCol="0">
            <a:spAutoFit/>
          </a:bodyPr>
          <a:lstStyle/>
          <a:p>
            <a:r>
              <a:rPr lang="en-US" sz="2400" dirty="0">
                <a:solidFill>
                  <a:schemeClr val="accent2">
                    <a:lumMod val="75000"/>
                  </a:schemeClr>
                </a:solidFill>
              </a:rPr>
              <a:t>Fragments</a:t>
            </a:r>
          </a:p>
        </p:txBody>
      </p:sp>
      <p:sp>
        <p:nvSpPr>
          <p:cNvPr id="50" name="TextBox 49">
            <a:extLst>
              <a:ext uri="{FF2B5EF4-FFF2-40B4-BE49-F238E27FC236}">
                <a16:creationId xmlns:a16="http://schemas.microsoft.com/office/drawing/2014/main" id="{6AB8A2EC-0B03-45BB-FF71-607A5D3ED9CB}"/>
              </a:ext>
            </a:extLst>
          </p:cNvPr>
          <p:cNvSpPr txBox="1"/>
          <p:nvPr/>
        </p:nvSpPr>
        <p:spPr>
          <a:xfrm>
            <a:off x="3425882" y="2578394"/>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R2</a:t>
            </a:r>
          </a:p>
        </p:txBody>
      </p:sp>
      <p:graphicFrame>
        <p:nvGraphicFramePr>
          <p:cNvPr id="39" name="Table 40">
            <a:extLst>
              <a:ext uri="{FF2B5EF4-FFF2-40B4-BE49-F238E27FC236}">
                <a16:creationId xmlns:a16="http://schemas.microsoft.com/office/drawing/2014/main" id="{B8311418-B312-5362-7481-951E4BED58C3}"/>
              </a:ext>
            </a:extLst>
          </p:cNvPr>
          <p:cNvGraphicFramePr>
            <a:graphicFrameLocks noGrp="1"/>
          </p:cNvGraphicFramePr>
          <p:nvPr/>
        </p:nvGraphicFramePr>
        <p:xfrm>
          <a:off x="158910" y="3213313"/>
          <a:ext cx="2562926" cy="3134360"/>
        </p:xfrm>
        <a:graphic>
          <a:graphicData uri="http://schemas.openxmlformats.org/drawingml/2006/table">
            <a:tbl>
              <a:tblPr firstRow="1" bandRow="1">
                <a:tableStyleId>{5C22544A-7EE6-4342-B048-85BDC9FD1C3A}</a:tableStyleId>
              </a:tblPr>
              <a:tblGrid>
                <a:gridCol w="1678166">
                  <a:extLst>
                    <a:ext uri="{9D8B030D-6E8A-4147-A177-3AD203B41FA5}">
                      <a16:colId xmlns:a16="http://schemas.microsoft.com/office/drawing/2014/main" val="148261508"/>
                    </a:ext>
                  </a:extLst>
                </a:gridCol>
                <a:gridCol w="884760">
                  <a:extLst>
                    <a:ext uri="{9D8B030D-6E8A-4147-A177-3AD203B41FA5}">
                      <a16:colId xmlns:a16="http://schemas.microsoft.com/office/drawing/2014/main" val="125010079"/>
                    </a:ext>
                  </a:extLst>
                </a:gridCol>
              </a:tblGrid>
              <a:tr h="370840">
                <a:tc>
                  <a:txBody>
                    <a:bodyPr/>
                    <a:lstStyle/>
                    <a:p>
                      <a:r>
                        <a:rPr lang="en-US" dirty="0"/>
                        <a:t>Header field/&lt;info&gt;</a:t>
                      </a:r>
                    </a:p>
                  </a:txBody>
                  <a:tcPr/>
                </a:tc>
                <a:tc>
                  <a:txBody>
                    <a:bodyPr/>
                    <a:lstStyle/>
                    <a:p>
                      <a:r>
                        <a:rPr lang="en-US" dirty="0"/>
                        <a:t>Value</a:t>
                      </a:r>
                    </a:p>
                  </a:txBody>
                  <a:tcPr/>
                </a:tc>
                <a:extLst>
                  <a:ext uri="{0D108BD9-81ED-4DB2-BD59-A6C34878D82A}">
                    <a16:rowId xmlns:a16="http://schemas.microsoft.com/office/drawing/2014/main" val="552546152"/>
                  </a:ext>
                </a:extLst>
              </a:tr>
              <a:tr h="370840">
                <a:tc>
                  <a:txBody>
                    <a:bodyPr/>
                    <a:lstStyle/>
                    <a:p>
                      <a:r>
                        <a:rPr lang="en-US" dirty="0"/>
                        <a:t>P. Identifier</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More Frag. bit</a:t>
                      </a:r>
                    </a:p>
                  </a:txBody>
                  <a:tcPr/>
                </a:tc>
                <a:tc>
                  <a:txBody>
                    <a:bodyPr/>
                    <a:lstStyle/>
                    <a:p>
                      <a:r>
                        <a:rPr lang="en-US" dirty="0"/>
                        <a:t>0</a:t>
                      </a:r>
                    </a:p>
                  </a:txBody>
                  <a:tcPr/>
                </a:tc>
                <a:extLst>
                  <a:ext uri="{0D108BD9-81ED-4DB2-BD59-A6C34878D82A}">
                    <a16:rowId xmlns:a16="http://schemas.microsoft.com/office/drawing/2014/main" val="1102399791"/>
                  </a:ext>
                </a:extLst>
              </a:tr>
              <a:tr h="370840">
                <a:tc>
                  <a:txBody>
                    <a:bodyPr/>
                    <a:lstStyle/>
                    <a:p>
                      <a:r>
                        <a:rPr lang="en-US" dirty="0"/>
                        <a:t>Frag. offset</a:t>
                      </a:r>
                    </a:p>
                  </a:txBody>
                  <a:tcPr/>
                </a:tc>
                <a:tc>
                  <a:txBody>
                    <a:bodyPr/>
                    <a:lstStyle/>
                    <a:p>
                      <a:r>
                        <a:rPr lang="en-US" dirty="0"/>
                        <a:t>0</a:t>
                      </a:r>
                    </a:p>
                  </a:txBody>
                  <a:tcPr/>
                </a:tc>
                <a:extLst>
                  <a:ext uri="{0D108BD9-81ED-4DB2-BD59-A6C34878D82A}">
                    <a16:rowId xmlns:a16="http://schemas.microsoft.com/office/drawing/2014/main" val="604530386"/>
                  </a:ext>
                </a:extLst>
              </a:tr>
              <a:tr h="370840">
                <a:tc>
                  <a:txBody>
                    <a:bodyPr/>
                    <a:lstStyle/>
                    <a:p>
                      <a:r>
                        <a:rPr lang="en-US" dirty="0"/>
                        <a:t>Header Len.</a:t>
                      </a:r>
                    </a:p>
                  </a:txBody>
                  <a:tcPr/>
                </a:tc>
                <a:tc>
                  <a:txBody>
                    <a:bodyPr/>
                    <a:lstStyle/>
                    <a:p>
                      <a:r>
                        <a:rPr lang="en-US" dirty="0"/>
                        <a:t>20 (bytes)</a:t>
                      </a:r>
                    </a:p>
                  </a:txBody>
                  <a:tcPr/>
                </a:tc>
                <a:extLst>
                  <a:ext uri="{0D108BD9-81ED-4DB2-BD59-A6C34878D82A}">
                    <a16:rowId xmlns:a16="http://schemas.microsoft.com/office/drawing/2014/main" val="1758880079"/>
                  </a:ext>
                </a:extLst>
              </a:tr>
              <a:tr h="370840">
                <a:tc>
                  <a:txBody>
                    <a:bodyPr/>
                    <a:lstStyle/>
                    <a:p>
                      <a:r>
                        <a:rPr lang="en-US" dirty="0"/>
                        <a:t>&lt;Data Len.&gt;</a:t>
                      </a:r>
                    </a:p>
                  </a:txBody>
                  <a:tcPr/>
                </a:tc>
                <a:tc>
                  <a:txBody>
                    <a:bodyPr/>
                    <a:lstStyle/>
                    <a:p>
                      <a:r>
                        <a:rPr lang="en-US" dirty="0"/>
                        <a:t>1400</a:t>
                      </a:r>
                    </a:p>
                  </a:txBody>
                  <a:tcPr/>
                </a:tc>
                <a:extLst>
                  <a:ext uri="{0D108BD9-81ED-4DB2-BD59-A6C34878D82A}">
                    <a16:rowId xmlns:a16="http://schemas.microsoft.com/office/drawing/2014/main" val="1088306033"/>
                  </a:ext>
                </a:extLst>
              </a:tr>
              <a:tr h="370840">
                <a:tc>
                  <a:txBody>
                    <a:bodyPr/>
                    <a:lstStyle/>
                    <a:p>
                      <a:r>
                        <a:rPr lang="en-US" dirty="0"/>
                        <a:t>Packet Length</a:t>
                      </a:r>
                    </a:p>
                  </a:txBody>
                  <a:tcPr/>
                </a:tc>
                <a:tc>
                  <a:txBody>
                    <a:bodyPr/>
                    <a:lstStyle/>
                    <a:p>
                      <a:r>
                        <a:rPr lang="en-US" dirty="0"/>
                        <a:t>1420</a:t>
                      </a:r>
                    </a:p>
                  </a:txBody>
                  <a:tcPr/>
                </a:tc>
                <a:extLst>
                  <a:ext uri="{0D108BD9-81ED-4DB2-BD59-A6C34878D82A}">
                    <a16:rowId xmlns:a16="http://schemas.microsoft.com/office/drawing/2014/main" val="3955989612"/>
                  </a:ext>
                </a:extLst>
              </a:tr>
            </a:tbl>
          </a:graphicData>
        </a:graphic>
      </p:graphicFrame>
      <p:graphicFrame>
        <p:nvGraphicFramePr>
          <p:cNvPr id="41" name="Table 40">
            <a:extLst>
              <a:ext uri="{FF2B5EF4-FFF2-40B4-BE49-F238E27FC236}">
                <a16:creationId xmlns:a16="http://schemas.microsoft.com/office/drawing/2014/main" id="{95B8E616-ECF9-4F65-5D6E-AE01BC0C1A95}"/>
              </a:ext>
            </a:extLst>
          </p:cNvPr>
          <p:cNvGraphicFramePr>
            <a:graphicFrameLocks noGrp="1"/>
          </p:cNvGraphicFramePr>
          <p:nvPr/>
        </p:nvGraphicFramePr>
        <p:xfrm>
          <a:off x="3290537" y="3213313"/>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1</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endParaRPr lang="en-US" dirty="0"/>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endParaRPr lang="en-US" dirty="0"/>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532</a:t>
                      </a:r>
                    </a:p>
                  </a:txBody>
                  <a:tcPr/>
                </a:tc>
                <a:extLst>
                  <a:ext uri="{0D108BD9-81ED-4DB2-BD59-A6C34878D82A}">
                    <a16:rowId xmlns:a16="http://schemas.microsoft.com/office/drawing/2014/main" val="3955989612"/>
                  </a:ext>
                </a:extLst>
              </a:tr>
            </a:tbl>
          </a:graphicData>
        </a:graphic>
      </p:graphicFrame>
      <p:sp>
        <p:nvSpPr>
          <p:cNvPr id="48" name="TextBox 47">
            <a:extLst>
              <a:ext uri="{FF2B5EF4-FFF2-40B4-BE49-F238E27FC236}">
                <a16:creationId xmlns:a16="http://schemas.microsoft.com/office/drawing/2014/main" id="{CA6DD617-3A74-3072-4AA3-2E30D9802B11}"/>
              </a:ext>
            </a:extLst>
          </p:cNvPr>
          <p:cNvSpPr txBox="1"/>
          <p:nvPr/>
        </p:nvSpPr>
        <p:spPr>
          <a:xfrm>
            <a:off x="418586" y="6347673"/>
            <a:ext cx="2043573" cy="461665"/>
          </a:xfrm>
          <a:prstGeom prst="rect">
            <a:avLst/>
          </a:prstGeom>
          <a:noFill/>
        </p:spPr>
        <p:txBody>
          <a:bodyPr wrap="none" rtlCol="0">
            <a:spAutoFit/>
          </a:bodyPr>
          <a:lstStyle/>
          <a:p>
            <a:r>
              <a:rPr lang="en-US" sz="2400" dirty="0"/>
              <a:t>Original Packet</a:t>
            </a:r>
          </a:p>
        </p:txBody>
      </p:sp>
      <p:sp>
        <p:nvSpPr>
          <p:cNvPr id="53" name="TextBox 52">
            <a:extLst>
              <a:ext uri="{FF2B5EF4-FFF2-40B4-BE49-F238E27FC236}">
                <a16:creationId xmlns:a16="http://schemas.microsoft.com/office/drawing/2014/main" id="{1F11CDD3-5793-C416-9DCC-8E6C7F4FA6D5}"/>
              </a:ext>
            </a:extLst>
          </p:cNvPr>
          <p:cNvSpPr txBox="1"/>
          <p:nvPr/>
        </p:nvSpPr>
        <p:spPr>
          <a:xfrm>
            <a:off x="3430219" y="5809193"/>
            <a:ext cx="1642053" cy="461665"/>
          </a:xfrm>
          <a:prstGeom prst="rect">
            <a:avLst/>
          </a:prstGeom>
          <a:noFill/>
        </p:spPr>
        <p:txBody>
          <a:bodyPr wrap="none" rtlCol="0">
            <a:spAutoFit/>
          </a:bodyPr>
          <a:lstStyle/>
          <a:p>
            <a:r>
              <a:rPr lang="en-US" sz="2400" dirty="0"/>
              <a:t>Frag. Pkt #1</a:t>
            </a:r>
          </a:p>
        </p:txBody>
      </p:sp>
      <p:sp>
        <p:nvSpPr>
          <p:cNvPr id="3" name="Rectangular Callout 2">
            <a:extLst>
              <a:ext uri="{FF2B5EF4-FFF2-40B4-BE49-F238E27FC236}">
                <a16:creationId xmlns:a16="http://schemas.microsoft.com/office/drawing/2014/main" id="{51B1549E-34AA-3106-D58C-8772A2F0CF90}"/>
              </a:ext>
            </a:extLst>
          </p:cNvPr>
          <p:cNvSpPr/>
          <p:nvPr/>
        </p:nvSpPr>
        <p:spPr>
          <a:xfrm>
            <a:off x="5915891" y="4142509"/>
            <a:ext cx="3069199" cy="1666684"/>
          </a:xfrm>
          <a:prstGeom prst="wedgeRectCallout">
            <a:avLst>
              <a:gd name="adj1" fmla="val -77297"/>
              <a:gd name="adj2" fmla="val 1747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Max. Data Len. = </a:t>
            </a:r>
          </a:p>
          <a:p>
            <a:pPr algn="ctr"/>
            <a:r>
              <a:rPr lang="en-US" dirty="0">
                <a:solidFill>
                  <a:schemeClr val="tx1"/>
                </a:solidFill>
              </a:rPr>
              <a:t>Max. Packet Len. – Header Len</a:t>
            </a:r>
          </a:p>
          <a:p>
            <a:pPr algn="ctr"/>
            <a:endParaRPr lang="en-US" dirty="0">
              <a:solidFill>
                <a:schemeClr val="tx1"/>
              </a:solidFill>
            </a:endParaRPr>
          </a:p>
          <a:p>
            <a:pPr algn="ctr"/>
            <a:r>
              <a:rPr lang="en-US" dirty="0">
                <a:solidFill>
                  <a:schemeClr val="tx1"/>
                </a:solidFill>
              </a:rPr>
              <a:t>Calculate in integer multiple of 8-octets (8 bytes block)</a:t>
            </a:r>
          </a:p>
        </p:txBody>
      </p:sp>
      <p:sp>
        <p:nvSpPr>
          <p:cNvPr id="4" name="Rectangle 2">
            <a:extLst>
              <a:ext uri="{FF2B5EF4-FFF2-40B4-BE49-F238E27FC236}">
                <a16:creationId xmlns:a16="http://schemas.microsoft.com/office/drawing/2014/main" id="{207323BB-A826-7707-9A8C-771DF57AE48E}"/>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t>Example: IP Fragmentation</a:t>
            </a:r>
            <a:endParaRPr lang="en-AU" altLang="en-US" sz="3600" u="sng" dirty="0"/>
          </a:p>
        </p:txBody>
      </p:sp>
    </p:spTree>
    <p:extLst>
      <p:ext uri="{BB962C8B-B14F-4D97-AF65-F5344CB8AC3E}">
        <p14:creationId xmlns:p14="http://schemas.microsoft.com/office/powerpoint/2010/main" val="9090502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29DAFF4-CAC7-77DF-756C-34894D96EE4A}"/>
              </a:ext>
            </a:extLst>
          </p:cNvPr>
          <p:cNvCxnSpPr>
            <a:cxnSpLocks/>
            <a:endCxn id="2" idx="3"/>
          </p:cNvCxnSpPr>
          <p:nvPr/>
        </p:nvCxnSpPr>
        <p:spPr>
          <a:xfrm>
            <a:off x="1845681" y="2435683"/>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ECA4C12-417D-3AD0-011F-CBE02B090A66}"/>
              </a:ext>
            </a:extLst>
          </p:cNvPr>
          <p:cNvCxnSpPr>
            <a:cxnSpLocks/>
          </p:cNvCxnSpPr>
          <p:nvPr/>
        </p:nvCxnSpPr>
        <p:spPr>
          <a:xfrm>
            <a:off x="4128858" y="2435683"/>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2" name="Picture 8" descr="Network Router Icon #431529 - Free Icons Library">
            <a:extLst>
              <a:ext uri="{FF2B5EF4-FFF2-40B4-BE49-F238E27FC236}">
                <a16:creationId xmlns:a16="http://schemas.microsoft.com/office/drawing/2014/main" id="{EA4F5CE4-8511-1B61-40C4-D2141ECDDC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142288" y="2189605"/>
            <a:ext cx="1028903" cy="4921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2E49D16-74B8-76B0-9ADB-C3468082C632}"/>
              </a:ext>
            </a:extLst>
          </p:cNvPr>
          <p:cNvSpPr txBox="1"/>
          <p:nvPr/>
        </p:nvSpPr>
        <p:spPr>
          <a:xfrm>
            <a:off x="1892453" y="2423730"/>
            <a:ext cx="1225014" cy="369332"/>
          </a:xfrm>
          <a:prstGeom prst="rect">
            <a:avLst/>
          </a:prstGeom>
          <a:noFill/>
        </p:spPr>
        <p:txBody>
          <a:bodyPr wrap="none" rtlCol="0">
            <a:spAutoFit/>
          </a:bodyPr>
          <a:lstStyle/>
          <a:p>
            <a:pPr algn="ctr"/>
            <a:r>
              <a:rPr lang="en-US" dirty="0"/>
              <a:t>MTU=1500</a:t>
            </a:r>
          </a:p>
        </p:txBody>
      </p:sp>
      <p:sp>
        <p:nvSpPr>
          <p:cNvPr id="8" name="TextBox 7">
            <a:extLst>
              <a:ext uri="{FF2B5EF4-FFF2-40B4-BE49-F238E27FC236}">
                <a16:creationId xmlns:a16="http://schemas.microsoft.com/office/drawing/2014/main" id="{A8B77D39-89FA-ECDA-FAC8-A73CBF7B32E3}"/>
              </a:ext>
            </a:extLst>
          </p:cNvPr>
          <p:cNvSpPr txBox="1"/>
          <p:nvPr/>
        </p:nvSpPr>
        <p:spPr>
          <a:xfrm>
            <a:off x="4216626" y="2423729"/>
            <a:ext cx="1107996" cy="369332"/>
          </a:xfrm>
          <a:prstGeom prst="rect">
            <a:avLst/>
          </a:prstGeom>
          <a:noFill/>
        </p:spPr>
        <p:txBody>
          <a:bodyPr wrap="none" rtlCol="0">
            <a:spAutoFit/>
          </a:bodyPr>
          <a:lstStyle/>
          <a:p>
            <a:pPr algn="ctr"/>
            <a:r>
              <a:rPr lang="en-US" dirty="0"/>
              <a:t>MTU=532</a:t>
            </a:r>
          </a:p>
        </p:txBody>
      </p:sp>
      <p:grpSp>
        <p:nvGrpSpPr>
          <p:cNvPr id="21" name="Group 20">
            <a:extLst>
              <a:ext uri="{FF2B5EF4-FFF2-40B4-BE49-F238E27FC236}">
                <a16:creationId xmlns:a16="http://schemas.microsoft.com/office/drawing/2014/main" id="{E4A5FCFB-990E-6211-BFF2-217E387860EF}"/>
              </a:ext>
            </a:extLst>
          </p:cNvPr>
          <p:cNvGrpSpPr/>
          <p:nvPr/>
        </p:nvGrpSpPr>
        <p:grpSpPr>
          <a:xfrm>
            <a:off x="1693985" y="1628867"/>
            <a:ext cx="2071336" cy="671824"/>
            <a:chOff x="1520765" y="4646458"/>
            <a:chExt cx="2071336" cy="671824"/>
          </a:xfrm>
        </p:grpSpPr>
        <p:cxnSp>
          <p:nvCxnSpPr>
            <p:cNvPr id="22" name="Straight Arrow Connector 21">
              <a:extLst>
                <a:ext uri="{FF2B5EF4-FFF2-40B4-BE49-F238E27FC236}">
                  <a16:creationId xmlns:a16="http://schemas.microsoft.com/office/drawing/2014/main" id="{0C1AEAD3-D729-8B7B-B6C4-17863B6BE82B}"/>
                </a:ext>
              </a:extLst>
            </p:cNvPr>
            <p:cNvCxnSpPr>
              <a:cxnSpLocks/>
            </p:cNvCxnSpPr>
            <p:nvPr/>
          </p:nvCxnSpPr>
          <p:spPr>
            <a:xfrm>
              <a:off x="1765505" y="5318282"/>
              <a:ext cx="115812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53DB48D9-7594-D0F9-F73B-EC620684ED6E}"/>
                </a:ext>
              </a:extLst>
            </p:cNvPr>
            <p:cNvGrpSpPr/>
            <p:nvPr/>
          </p:nvGrpSpPr>
          <p:grpSpPr>
            <a:xfrm>
              <a:off x="1520765" y="4646458"/>
              <a:ext cx="2071336" cy="406400"/>
              <a:chOff x="110155" y="3022600"/>
              <a:chExt cx="2071336" cy="406400"/>
            </a:xfrm>
          </p:grpSpPr>
          <p:sp>
            <p:nvSpPr>
              <p:cNvPr id="24" name="Rectangle 23">
                <a:extLst>
                  <a:ext uri="{FF2B5EF4-FFF2-40B4-BE49-F238E27FC236}">
                    <a16:creationId xmlns:a16="http://schemas.microsoft.com/office/drawing/2014/main" id="{70CABD83-D34E-486A-AF45-2F659260FDE9}"/>
                  </a:ext>
                </a:extLst>
              </p:cNvPr>
              <p:cNvSpPr/>
              <p:nvPr/>
            </p:nvSpPr>
            <p:spPr>
              <a:xfrm>
                <a:off x="118533" y="3022600"/>
                <a:ext cx="200377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14334C4-151E-BB43-8FE4-E7D5FFBA46B7}"/>
                  </a:ext>
                </a:extLst>
              </p:cNvPr>
              <p:cNvSpPr txBox="1"/>
              <p:nvPr/>
            </p:nvSpPr>
            <p:spPr>
              <a:xfrm>
                <a:off x="110155" y="3042561"/>
                <a:ext cx="2071336" cy="369332"/>
              </a:xfrm>
              <a:prstGeom prst="rect">
                <a:avLst/>
              </a:prstGeom>
              <a:noFill/>
            </p:spPr>
            <p:txBody>
              <a:bodyPr wrap="none" rtlCol="0">
                <a:spAutoFit/>
              </a:bodyPr>
              <a:lstStyle/>
              <a:p>
                <a:pPr algn="ctr"/>
                <a:r>
                  <a:rPr lang="en-US" dirty="0"/>
                  <a:t>Datagram Len=1500</a:t>
                </a:r>
              </a:p>
            </p:txBody>
          </p:sp>
        </p:grpSp>
      </p:grpSp>
      <p:grpSp>
        <p:nvGrpSpPr>
          <p:cNvPr id="14" name="Group 13">
            <a:extLst>
              <a:ext uri="{FF2B5EF4-FFF2-40B4-BE49-F238E27FC236}">
                <a16:creationId xmlns:a16="http://schemas.microsoft.com/office/drawing/2014/main" id="{403E2BF4-8B18-97A1-29AA-60F330E89F67}"/>
              </a:ext>
            </a:extLst>
          </p:cNvPr>
          <p:cNvGrpSpPr/>
          <p:nvPr/>
        </p:nvGrpSpPr>
        <p:grpSpPr>
          <a:xfrm>
            <a:off x="3931084" y="925111"/>
            <a:ext cx="1865178" cy="406400"/>
            <a:chOff x="1415420" y="4646458"/>
            <a:chExt cx="1865178" cy="406400"/>
          </a:xfrm>
        </p:grpSpPr>
        <p:cxnSp>
          <p:nvCxnSpPr>
            <p:cNvPr id="15" name="Straight Arrow Connector 14">
              <a:extLst>
                <a:ext uri="{FF2B5EF4-FFF2-40B4-BE49-F238E27FC236}">
                  <a16:creationId xmlns:a16="http://schemas.microsoft.com/office/drawing/2014/main" id="{58C31594-7213-68E7-D8EE-040DA9D3D576}"/>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7947E090-4A1A-26EE-32D7-B6430017CDEE}"/>
                </a:ext>
              </a:extLst>
            </p:cNvPr>
            <p:cNvGrpSpPr/>
            <p:nvPr/>
          </p:nvGrpSpPr>
          <p:grpSpPr>
            <a:xfrm>
              <a:off x="1431109" y="4646458"/>
              <a:ext cx="1776513" cy="406400"/>
              <a:chOff x="20499" y="3022600"/>
              <a:chExt cx="1776513" cy="406400"/>
            </a:xfrm>
          </p:grpSpPr>
          <p:sp>
            <p:nvSpPr>
              <p:cNvPr id="18" name="Rectangle 17">
                <a:extLst>
                  <a:ext uri="{FF2B5EF4-FFF2-40B4-BE49-F238E27FC236}">
                    <a16:creationId xmlns:a16="http://schemas.microsoft.com/office/drawing/2014/main" id="{603C5AC9-C0EF-7674-2281-11EC8E31CE0D}"/>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5C257C2-25E5-FA54-0322-7D135F6E4C5B}"/>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28" name="Group 27">
            <a:extLst>
              <a:ext uri="{FF2B5EF4-FFF2-40B4-BE49-F238E27FC236}">
                <a16:creationId xmlns:a16="http://schemas.microsoft.com/office/drawing/2014/main" id="{CF641775-63F7-BB52-22E6-77DAB61895C7}"/>
              </a:ext>
            </a:extLst>
          </p:cNvPr>
          <p:cNvGrpSpPr/>
          <p:nvPr/>
        </p:nvGrpSpPr>
        <p:grpSpPr>
          <a:xfrm>
            <a:off x="3931084" y="1424308"/>
            <a:ext cx="1865178" cy="406400"/>
            <a:chOff x="1415420" y="4646458"/>
            <a:chExt cx="1865178" cy="406400"/>
          </a:xfrm>
        </p:grpSpPr>
        <p:cxnSp>
          <p:nvCxnSpPr>
            <p:cNvPr id="29" name="Straight Arrow Connector 28">
              <a:extLst>
                <a:ext uri="{FF2B5EF4-FFF2-40B4-BE49-F238E27FC236}">
                  <a16:creationId xmlns:a16="http://schemas.microsoft.com/office/drawing/2014/main" id="{56293422-8AD3-4518-E70B-703C520B7A29}"/>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166D8F50-7AC5-61EF-9476-49F70F49EF8F}"/>
                </a:ext>
              </a:extLst>
            </p:cNvPr>
            <p:cNvGrpSpPr/>
            <p:nvPr/>
          </p:nvGrpSpPr>
          <p:grpSpPr>
            <a:xfrm>
              <a:off x="1431109" y="4646458"/>
              <a:ext cx="1776513" cy="406400"/>
              <a:chOff x="20499" y="3022600"/>
              <a:chExt cx="1776513" cy="406400"/>
            </a:xfrm>
          </p:grpSpPr>
          <p:sp>
            <p:nvSpPr>
              <p:cNvPr id="31" name="Rectangle 30">
                <a:extLst>
                  <a:ext uri="{FF2B5EF4-FFF2-40B4-BE49-F238E27FC236}">
                    <a16:creationId xmlns:a16="http://schemas.microsoft.com/office/drawing/2014/main" id="{CA96F94D-F615-3390-E973-7FBF27B7075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E03D16E3-9FF8-1615-689F-A3CF5D693721}"/>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33" name="Group 32">
            <a:extLst>
              <a:ext uri="{FF2B5EF4-FFF2-40B4-BE49-F238E27FC236}">
                <a16:creationId xmlns:a16="http://schemas.microsoft.com/office/drawing/2014/main" id="{18E64EB0-9DDD-5DF4-C0B7-D09C555957C7}"/>
              </a:ext>
            </a:extLst>
          </p:cNvPr>
          <p:cNvGrpSpPr/>
          <p:nvPr/>
        </p:nvGrpSpPr>
        <p:grpSpPr>
          <a:xfrm>
            <a:off x="3931084" y="1923505"/>
            <a:ext cx="1865178" cy="406400"/>
            <a:chOff x="1415420" y="4646458"/>
            <a:chExt cx="1865178" cy="406400"/>
          </a:xfrm>
        </p:grpSpPr>
        <p:cxnSp>
          <p:nvCxnSpPr>
            <p:cNvPr id="34" name="Straight Arrow Connector 33">
              <a:extLst>
                <a:ext uri="{FF2B5EF4-FFF2-40B4-BE49-F238E27FC236}">
                  <a16:creationId xmlns:a16="http://schemas.microsoft.com/office/drawing/2014/main" id="{789A896D-6994-8000-55E6-F691E603D56E}"/>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0BF2AB1F-B445-7943-7289-15AA3E2971B0}"/>
                </a:ext>
              </a:extLst>
            </p:cNvPr>
            <p:cNvGrpSpPr/>
            <p:nvPr/>
          </p:nvGrpSpPr>
          <p:grpSpPr>
            <a:xfrm>
              <a:off x="1431109" y="4646458"/>
              <a:ext cx="1776513" cy="406400"/>
              <a:chOff x="20499" y="3022600"/>
              <a:chExt cx="1776513" cy="406400"/>
            </a:xfrm>
          </p:grpSpPr>
          <p:sp>
            <p:nvSpPr>
              <p:cNvPr id="36" name="Rectangle 35">
                <a:extLst>
                  <a:ext uri="{FF2B5EF4-FFF2-40B4-BE49-F238E27FC236}">
                    <a16:creationId xmlns:a16="http://schemas.microsoft.com/office/drawing/2014/main" id="{5C716625-A0CE-A40B-8ED3-D5019280637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C9297D1B-2FDA-E984-A944-8DACB466E3D3}"/>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sp>
        <p:nvSpPr>
          <p:cNvPr id="38" name="TextBox 37">
            <a:extLst>
              <a:ext uri="{FF2B5EF4-FFF2-40B4-BE49-F238E27FC236}">
                <a16:creationId xmlns:a16="http://schemas.microsoft.com/office/drawing/2014/main" id="{20ECC196-97E0-2116-7037-2F9A33A1B43C}"/>
              </a:ext>
            </a:extLst>
          </p:cNvPr>
          <p:cNvSpPr txBox="1"/>
          <p:nvPr/>
        </p:nvSpPr>
        <p:spPr>
          <a:xfrm>
            <a:off x="4060931" y="433781"/>
            <a:ext cx="1499578" cy="461665"/>
          </a:xfrm>
          <a:prstGeom prst="rect">
            <a:avLst/>
          </a:prstGeom>
          <a:noFill/>
        </p:spPr>
        <p:txBody>
          <a:bodyPr wrap="none" rtlCol="0">
            <a:spAutoFit/>
          </a:bodyPr>
          <a:lstStyle/>
          <a:p>
            <a:r>
              <a:rPr lang="en-US" sz="2400" dirty="0">
                <a:solidFill>
                  <a:schemeClr val="accent2">
                    <a:lumMod val="75000"/>
                  </a:schemeClr>
                </a:solidFill>
              </a:rPr>
              <a:t>Fragments</a:t>
            </a:r>
          </a:p>
        </p:txBody>
      </p:sp>
      <p:sp>
        <p:nvSpPr>
          <p:cNvPr id="50" name="TextBox 49">
            <a:extLst>
              <a:ext uri="{FF2B5EF4-FFF2-40B4-BE49-F238E27FC236}">
                <a16:creationId xmlns:a16="http://schemas.microsoft.com/office/drawing/2014/main" id="{6AB8A2EC-0B03-45BB-FF71-607A5D3ED9CB}"/>
              </a:ext>
            </a:extLst>
          </p:cNvPr>
          <p:cNvSpPr txBox="1"/>
          <p:nvPr/>
        </p:nvSpPr>
        <p:spPr>
          <a:xfrm>
            <a:off x="3425882" y="2578394"/>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R2</a:t>
            </a:r>
          </a:p>
        </p:txBody>
      </p:sp>
      <p:graphicFrame>
        <p:nvGraphicFramePr>
          <p:cNvPr id="39" name="Table 40">
            <a:extLst>
              <a:ext uri="{FF2B5EF4-FFF2-40B4-BE49-F238E27FC236}">
                <a16:creationId xmlns:a16="http://schemas.microsoft.com/office/drawing/2014/main" id="{B8311418-B312-5362-7481-951E4BED58C3}"/>
              </a:ext>
            </a:extLst>
          </p:cNvPr>
          <p:cNvGraphicFramePr>
            <a:graphicFrameLocks noGrp="1"/>
          </p:cNvGraphicFramePr>
          <p:nvPr/>
        </p:nvGraphicFramePr>
        <p:xfrm>
          <a:off x="158910" y="3213313"/>
          <a:ext cx="2562926" cy="3134360"/>
        </p:xfrm>
        <a:graphic>
          <a:graphicData uri="http://schemas.openxmlformats.org/drawingml/2006/table">
            <a:tbl>
              <a:tblPr firstRow="1" bandRow="1">
                <a:tableStyleId>{5C22544A-7EE6-4342-B048-85BDC9FD1C3A}</a:tableStyleId>
              </a:tblPr>
              <a:tblGrid>
                <a:gridCol w="1678166">
                  <a:extLst>
                    <a:ext uri="{9D8B030D-6E8A-4147-A177-3AD203B41FA5}">
                      <a16:colId xmlns:a16="http://schemas.microsoft.com/office/drawing/2014/main" val="148261508"/>
                    </a:ext>
                  </a:extLst>
                </a:gridCol>
                <a:gridCol w="884760">
                  <a:extLst>
                    <a:ext uri="{9D8B030D-6E8A-4147-A177-3AD203B41FA5}">
                      <a16:colId xmlns:a16="http://schemas.microsoft.com/office/drawing/2014/main" val="125010079"/>
                    </a:ext>
                  </a:extLst>
                </a:gridCol>
              </a:tblGrid>
              <a:tr h="370840">
                <a:tc>
                  <a:txBody>
                    <a:bodyPr/>
                    <a:lstStyle/>
                    <a:p>
                      <a:r>
                        <a:rPr lang="en-US" dirty="0"/>
                        <a:t>Header field/&lt;info&gt;</a:t>
                      </a:r>
                    </a:p>
                  </a:txBody>
                  <a:tcPr/>
                </a:tc>
                <a:tc>
                  <a:txBody>
                    <a:bodyPr/>
                    <a:lstStyle/>
                    <a:p>
                      <a:r>
                        <a:rPr lang="en-US" dirty="0"/>
                        <a:t>Value</a:t>
                      </a:r>
                    </a:p>
                  </a:txBody>
                  <a:tcPr/>
                </a:tc>
                <a:extLst>
                  <a:ext uri="{0D108BD9-81ED-4DB2-BD59-A6C34878D82A}">
                    <a16:rowId xmlns:a16="http://schemas.microsoft.com/office/drawing/2014/main" val="552546152"/>
                  </a:ext>
                </a:extLst>
              </a:tr>
              <a:tr h="370840">
                <a:tc>
                  <a:txBody>
                    <a:bodyPr/>
                    <a:lstStyle/>
                    <a:p>
                      <a:r>
                        <a:rPr lang="en-US" dirty="0"/>
                        <a:t>P. Identifier</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More Frag. bit</a:t>
                      </a:r>
                    </a:p>
                  </a:txBody>
                  <a:tcPr/>
                </a:tc>
                <a:tc>
                  <a:txBody>
                    <a:bodyPr/>
                    <a:lstStyle/>
                    <a:p>
                      <a:r>
                        <a:rPr lang="en-US" dirty="0"/>
                        <a:t>0</a:t>
                      </a:r>
                    </a:p>
                  </a:txBody>
                  <a:tcPr/>
                </a:tc>
                <a:extLst>
                  <a:ext uri="{0D108BD9-81ED-4DB2-BD59-A6C34878D82A}">
                    <a16:rowId xmlns:a16="http://schemas.microsoft.com/office/drawing/2014/main" val="1102399791"/>
                  </a:ext>
                </a:extLst>
              </a:tr>
              <a:tr h="370840">
                <a:tc>
                  <a:txBody>
                    <a:bodyPr/>
                    <a:lstStyle/>
                    <a:p>
                      <a:r>
                        <a:rPr lang="en-US" dirty="0"/>
                        <a:t>Frag. offset</a:t>
                      </a:r>
                    </a:p>
                  </a:txBody>
                  <a:tcPr/>
                </a:tc>
                <a:tc>
                  <a:txBody>
                    <a:bodyPr/>
                    <a:lstStyle/>
                    <a:p>
                      <a:r>
                        <a:rPr lang="en-US" dirty="0"/>
                        <a:t>0</a:t>
                      </a:r>
                    </a:p>
                  </a:txBody>
                  <a:tcPr/>
                </a:tc>
                <a:extLst>
                  <a:ext uri="{0D108BD9-81ED-4DB2-BD59-A6C34878D82A}">
                    <a16:rowId xmlns:a16="http://schemas.microsoft.com/office/drawing/2014/main" val="604530386"/>
                  </a:ext>
                </a:extLst>
              </a:tr>
              <a:tr h="370840">
                <a:tc>
                  <a:txBody>
                    <a:bodyPr/>
                    <a:lstStyle/>
                    <a:p>
                      <a:r>
                        <a:rPr lang="en-US" dirty="0"/>
                        <a:t>Header Len.</a:t>
                      </a:r>
                    </a:p>
                  </a:txBody>
                  <a:tcPr/>
                </a:tc>
                <a:tc>
                  <a:txBody>
                    <a:bodyPr/>
                    <a:lstStyle/>
                    <a:p>
                      <a:r>
                        <a:rPr lang="en-US" dirty="0"/>
                        <a:t>20 (bytes)</a:t>
                      </a:r>
                    </a:p>
                  </a:txBody>
                  <a:tcPr/>
                </a:tc>
                <a:extLst>
                  <a:ext uri="{0D108BD9-81ED-4DB2-BD59-A6C34878D82A}">
                    <a16:rowId xmlns:a16="http://schemas.microsoft.com/office/drawing/2014/main" val="1758880079"/>
                  </a:ext>
                </a:extLst>
              </a:tr>
              <a:tr h="370840">
                <a:tc>
                  <a:txBody>
                    <a:bodyPr/>
                    <a:lstStyle/>
                    <a:p>
                      <a:r>
                        <a:rPr lang="en-US" dirty="0"/>
                        <a:t>&lt;Data Len.&gt;</a:t>
                      </a:r>
                    </a:p>
                  </a:txBody>
                  <a:tcPr/>
                </a:tc>
                <a:tc>
                  <a:txBody>
                    <a:bodyPr/>
                    <a:lstStyle/>
                    <a:p>
                      <a:r>
                        <a:rPr lang="en-US" dirty="0"/>
                        <a:t>1400</a:t>
                      </a:r>
                    </a:p>
                  </a:txBody>
                  <a:tcPr/>
                </a:tc>
                <a:extLst>
                  <a:ext uri="{0D108BD9-81ED-4DB2-BD59-A6C34878D82A}">
                    <a16:rowId xmlns:a16="http://schemas.microsoft.com/office/drawing/2014/main" val="1088306033"/>
                  </a:ext>
                </a:extLst>
              </a:tr>
              <a:tr h="370840">
                <a:tc>
                  <a:txBody>
                    <a:bodyPr/>
                    <a:lstStyle/>
                    <a:p>
                      <a:r>
                        <a:rPr lang="en-US" dirty="0"/>
                        <a:t>Packet Length</a:t>
                      </a:r>
                    </a:p>
                  </a:txBody>
                  <a:tcPr/>
                </a:tc>
                <a:tc>
                  <a:txBody>
                    <a:bodyPr/>
                    <a:lstStyle/>
                    <a:p>
                      <a:r>
                        <a:rPr lang="en-US" dirty="0"/>
                        <a:t>1420</a:t>
                      </a:r>
                    </a:p>
                  </a:txBody>
                  <a:tcPr/>
                </a:tc>
                <a:extLst>
                  <a:ext uri="{0D108BD9-81ED-4DB2-BD59-A6C34878D82A}">
                    <a16:rowId xmlns:a16="http://schemas.microsoft.com/office/drawing/2014/main" val="3955989612"/>
                  </a:ext>
                </a:extLst>
              </a:tr>
            </a:tbl>
          </a:graphicData>
        </a:graphic>
      </p:graphicFrame>
      <p:graphicFrame>
        <p:nvGraphicFramePr>
          <p:cNvPr id="41" name="Table 40">
            <a:extLst>
              <a:ext uri="{FF2B5EF4-FFF2-40B4-BE49-F238E27FC236}">
                <a16:creationId xmlns:a16="http://schemas.microsoft.com/office/drawing/2014/main" id="{95B8E616-ECF9-4F65-5D6E-AE01BC0C1A95}"/>
              </a:ext>
            </a:extLst>
          </p:cNvPr>
          <p:cNvGraphicFramePr>
            <a:graphicFrameLocks noGrp="1"/>
          </p:cNvGraphicFramePr>
          <p:nvPr/>
        </p:nvGraphicFramePr>
        <p:xfrm>
          <a:off x="3290537" y="3213313"/>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1</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endParaRPr lang="en-US" dirty="0"/>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512</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532</a:t>
                      </a:r>
                    </a:p>
                  </a:txBody>
                  <a:tcPr/>
                </a:tc>
                <a:extLst>
                  <a:ext uri="{0D108BD9-81ED-4DB2-BD59-A6C34878D82A}">
                    <a16:rowId xmlns:a16="http://schemas.microsoft.com/office/drawing/2014/main" val="3955989612"/>
                  </a:ext>
                </a:extLst>
              </a:tr>
            </a:tbl>
          </a:graphicData>
        </a:graphic>
      </p:graphicFrame>
      <p:sp>
        <p:nvSpPr>
          <p:cNvPr id="48" name="TextBox 47">
            <a:extLst>
              <a:ext uri="{FF2B5EF4-FFF2-40B4-BE49-F238E27FC236}">
                <a16:creationId xmlns:a16="http://schemas.microsoft.com/office/drawing/2014/main" id="{CA6DD617-3A74-3072-4AA3-2E30D9802B11}"/>
              </a:ext>
            </a:extLst>
          </p:cNvPr>
          <p:cNvSpPr txBox="1"/>
          <p:nvPr/>
        </p:nvSpPr>
        <p:spPr>
          <a:xfrm>
            <a:off x="418586" y="6347673"/>
            <a:ext cx="2043573" cy="461665"/>
          </a:xfrm>
          <a:prstGeom prst="rect">
            <a:avLst/>
          </a:prstGeom>
          <a:noFill/>
        </p:spPr>
        <p:txBody>
          <a:bodyPr wrap="none" rtlCol="0">
            <a:spAutoFit/>
          </a:bodyPr>
          <a:lstStyle/>
          <a:p>
            <a:r>
              <a:rPr lang="en-US" sz="2400" dirty="0"/>
              <a:t>Original Packet</a:t>
            </a:r>
          </a:p>
        </p:txBody>
      </p:sp>
      <p:sp>
        <p:nvSpPr>
          <p:cNvPr id="53" name="TextBox 52">
            <a:extLst>
              <a:ext uri="{FF2B5EF4-FFF2-40B4-BE49-F238E27FC236}">
                <a16:creationId xmlns:a16="http://schemas.microsoft.com/office/drawing/2014/main" id="{1F11CDD3-5793-C416-9DCC-8E6C7F4FA6D5}"/>
              </a:ext>
            </a:extLst>
          </p:cNvPr>
          <p:cNvSpPr txBox="1"/>
          <p:nvPr/>
        </p:nvSpPr>
        <p:spPr>
          <a:xfrm>
            <a:off x="3430219" y="5809193"/>
            <a:ext cx="1642053" cy="461665"/>
          </a:xfrm>
          <a:prstGeom prst="rect">
            <a:avLst/>
          </a:prstGeom>
          <a:noFill/>
        </p:spPr>
        <p:txBody>
          <a:bodyPr wrap="none" rtlCol="0">
            <a:spAutoFit/>
          </a:bodyPr>
          <a:lstStyle/>
          <a:p>
            <a:r>
              <a:rPr lang="en-US" sz="2400" dirty="0"/>
              <a:t>Frag. Pkt #1</a:t>
            </a:r>
          </a:p>
        </p:txBody>
      </p:sp>
      <p:sp>
        <p:nvSpPr>
          <p:cNvPr id="3" name="Rectangular Callout 2">
            <a:extLst>
              <a:ext uri="{FF2B5EF4-FFF2-40B4-BE49-F238E27FC236}">
                <a16:creationId xmlns:a16="http://schemas.microsoft.com/office/drawing/2014/main" id="{51B1549E-34AA-3106-D58C-8772A2F0CF90}"/>
              </a:ext>
            </a:extLst>
          </p:cNvPr>
          <p:cNvSpPr/>
          <p:nvPr/>
        </p:nvSpPr>
        <p:spPr>
          <a:xfrm>
            <a:off x="5915891" y="4142509"/>
            <a:ext cx="3069199" cy="1666684"/>
          </a:xfrm>
          <a:prstGeom prst="wedgeRectCallout">
            <a:avLst>
              <a:gd name="adj1" fmla="val -77297"/>
              <a:gd name="adj2" fmla="val 1747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Max. Data Len. = </a:t>
            </a:r>
          </a:p>
          <a:p>
            <a:pPr algn="ctr"/>
            <a:r>
              <a:rPr lang="en-US" dirty="0">
                <a:solidFill>
                  <a:schemeClr val="tx1"/>
                </a:solidFill>
              </a:rPr>
              <a:t>Max. Packet Len. – Header Len</a:t>
            </a:r>
          </a:p>
          <a:p>
            <a:pPr algn="ctr"/>
            <a:endParaRPr lang="en-US" dirty="0">
              <a:solidFill>
                <a:schemeClr val="tx1"/>
              </a:solidFill>
            </a:endParaRPr>
          </a:p>
          <a:p>
            <a:pPr algn="ctr"/>
            <a:r>
              <a:rPr lang="en-US" dirty="0">
                <a:solidFill>
                  <a:schemeClr val="tx1"/>
                </a:solidFill>
              </a:rPr>
              <a:t>Calculate in integer multiple of 8-octets (8 bytes block)</a:t>
            </a:r>
          </a:p>
        </p:txBody>
      </p:sp>
      <p:sp>
        <p:nvSpPr>
          <p:cNvPr id="4" name="TextBox 3">
            <a:extLst>
              <a:ext uri="{FF2B5EF4-FFF2-40B4-BE49-F238E27FC236}">
                <a16:creationId xmlns:a16="http://schemas.microsoft.com/office/drawing/2014/main" id="{D917C249-7868-C153-7900-6303607CBE7A}"/>
              </a:ext>
            </a:extLst>
          </p:cNvPr>
          <p:cNvSpPr txBox="1"/>
          <p:nvPr/>
        </p:nvSpPr>
        <p:spPr>
          <a:xfrm>
            <a:off x="6869421" y="5809193"/>
            <a:ext cx="1553630" cy="369332"/>
          </a:xfrm>
          <a:prstGeom prst="rect">
            <a:avLst/>
          </a:prstGeom>
          <a:noFill/>
        </p:spPr>
        <p:txBody>
          <a:bodyPr wrap="none" rtlCol="0">
            <a:spAutoFit/>
          </a:bodyPr>
          <a:lstStyle/>
          <a:p>
            <a:r>
              <a:rPr lang="en-US" dirty="0"/>
              <a:t>(532-20) = 512</a:t>
            </a:r>
          </a:p>
        </p:txBody>
      </p:sp>
      <p:sp>
        <p:nvSpPr>
          <p:cNvPr id="5" name="Rectangle 2">
            <a:extLst>
              <a:ext uri="{FF2B5EF4-FFF2-40B4-BE49-F238E27FC236}">
                <a16:creationId xmlns:a16="http://schemas.microsoft.com/office/drawing/2014/main" id="{4CD9B120-08B9-7303-50EC-B585A57C1666}"/>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t>Example: IP Fragmentation</a:t>
            </a:r>
            <a:endParaRPr lang="en-AU" altLang="en-US" sz="3600" u="sng" dirty="0"/>
          </a:p>
        </p:txBody>
      </p:sp>
    </p:spTree>
    <p:extLst>
      <p:ext uri="{BB962C8B-B14F-4D97-AF65-F5344CB8AC3E}">
        <p14:creationId xmlns:p14="http://schemas.microsoft.com/office/powerpoint/2010/main" val="36465252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29DAFF4-CAC7-77DF-756C-34894D96EE4A}"/>
              </a:ext>
            </a:extLst>
          </p:cNvPr>
          <p:cNvCxnSpPr>
            <a:cxnSpLocks/>
            <a:endCxn id="2" idx="3"/>
          </p:cNvCxnSpPr>
          <p:nvPr/>
        </p:nvCxnSpPr>
        <p:spPr>
          <a:xfrm>
            <a:off x="1845681" y="2435683"/>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ECA4C12-417D-3AD0-011F-CBE02B090A66}"/>
              </a:ext>
            </a:extLst>
          </p:cNvPr>
          <p:cNvCxnSpPr>
            <a:cxnSpLocks/>
          </p:cNvCxnSpPr>
          <p:nvPr/>
        </p:nvCxnSpPr>
        <p:spPr>
          <a:xfrm>
            <a:off x="4128858" y="2435683"/>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2" name="Picture 8" descr="Network Router Icon #431529 - Free Icons Library">
            <a:extLst>
              <a:ext uri="{FF2B5EF4-FFF2-40B4-BE49-F238E27FC236}">
                <a16:creationId xmlns:a16="http://schemas.microsoft.com/office/drawing/2014/main" id="{EA4F5CE4-8511-1B61-40C4-D2141ECDDC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142288" y="2189605"/>
            <a:ext cx="1028903" cy="4921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2E49D16-74B8-76B0-9ADB-C3468082C632}"/>
              </a:ext>
            </a:extLst>
          </p:cNvPr>
          <p:cNvSpPr txBox="1"/>
          <p:nvPr/>
        </p:nvSpPr>
        <p:spPr>
          <a:xfrm>
            <a:off x="1892453" y="2423730"/>
            <a:ext cx="1225014" cy="369332"/>
          </a:xfrm>
          <a:prstGeom prst="rect">
            <a:avLst/>
          </a:prstGeom>
          <a:noFill/>
        </p:spPr>
        <p:txBody>
          <a:bodyPr wrap="none" rtlCol="0">
            <a:spAutoFit/>
          </a:bodyPr>
          <a:lstStyle/>
          <a:p>
            <a:pPr algn="ctr"/>
            <a:r>
              <a:rPr lang="en-US" dirty="0"/>
              <a:t>MTU=1500</a:t>
            </a:r>
          </a:p>
        </p:txBody>
      </p:sp>
      <p:sp>
        <p:nvSpPr>
          <p:cNvPr id="8" name="TextBox 7">
            <a:extLst>
              <a:ext uri="{FF2B5EF4-FFF2-40B4-BE49-F238E27FC236}">
                <a16:creationId xmlns:a16="http://schemas.microsoft.com/office/drawing/2014/main" id="{A8B77D39-89FA-ECDA-FAC8-A73CBF7B32E3}"/>
              </a:ext>
            </a:extLst>
          </p:cNvPr>
          <p:cNvSpPr txBox="1"/>
          <p:nvPr/>
        </p:nvSpPr>
        <p:spPr>
          <a:xfrm>
            <a:off x="4216626" y="2423729"/>
            <a:ext cx="1107996" cy="369332"/>
          </a:xfrm>
          <a:prstGeom prst="rect">
            <a:avLst/>
          </a:prstGeom>
          <a:noFill/>
        </p:spPr>
        <p:txBody>
          <a:bodyPr wrap="none" rtlCol="0">
            <a:spAutoFit/>
          </a:bodyPr>
          <a:lstStyle/>
          <a:p>
            <a:pPr algn="ctr"/>
            <a:r>
              <a:rPr lang="en-US" dirty="0"/>
              <a:t>MTU=532</a:t>
            </a:r>
          </a:p>
        </p:txBody>
      </p:sp>
      <p:grpSp>
        <p:nvGrpSpPr>
          <p:cNvPr id="21" name="Group 20">
            <a:extLst>
              <a:ext uri="{FF2B5EF4-FFF2-40B4-BE49-F238E27FC236}">
                <a16:creationId xmlns:a16="http://schemas.microsoft.com/office/drawing/2014/main" id="{E4A5FCFB-990E-6211-BFF2-217E387860EF}"/>
              </a:ext>
            </a:extLst>
          </p:cNvPr>
          <p:cNvGrpSpPr/>
          <p:nvPr/>
        </p:nvGrpSpPr>
        <p:grpSpPr>
          <a:xfrm>
            <a:off x="1693985" y="1628867"/>
            <a:ext cx="2071336" cy="671824"/>
            <a:chOff x="1520765" y="4646458"/>
            <a:chExt cx="2071336" cy="671824"/>
          </a:xfrm>
        </p:grpSpPr>
        <p:cxnSp>
          <p:nvCxnSpPr>
            <p:cNvPr id="22" name="Straight Arrow Connector 21">
              <a:extLst>
                <a:ext uri="{FF2B5EF4-FFF2-40B4-BE49-F238E27FC236}">
                  <a16:creationId xmlns:a16="http://schemas.microsoft.com/office/drawing/2014/main" id="{0C1AEAD3-D729-8B7B-B6C4-17863B6BE82B}"/>
                </a:ext>
              </a:extLst>
            </p:cNvPr>
            <p:cNvCxnSpPr>
              <a:cxnSpLocks/>
            </p:cNvCxnSpPr>
            <p:nvPr/>
          </p:nvCxnSpPr>
          <p:spPr>
            <a:xfrm>
              <a:off x="1765505" y="5318282"/>
              <a:ext cx="115812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53DB48D9-7594-D0F9-F73B-EC620684ED6E}"/>
                </a:ext>
              </a:extLst>
            </p:cNvPr>
            <p:cNvGrpSpPr/>
            <p:nvPr/>
          </p:nvGrpSpPr>
          <p:grpSpPr>
            <a:xfrm>
              <a:off x="1520765" y="4646458"/>
              <a:ext cx="2071336" cy="406400"/>
              <a:chOff x="110155" y="3022600"/>
              <a:chExt cx="2071336" cy="406400"/>
            </a:xfrm>
          </p:grpSpPr>
          <p:sp>
            <p:nvSpPr>
              <p:cNvPr id="24" name="Rectangle 23">
                <a:extLst>
                  <a:ext uri="{FF2B5EF4-FFF2-40B4-BE49-F238E27FC236}">
                    <a16:creationId xmlns:a16="http://schemas.microsoft.com/office/drawing/2014/main" id="{70CABD83-D34E-486A-AF45-2F659260FDE9}"/>
                  </a:ext>
                </a:extLst>
              </p:cNvPr>
              <p:cNvSpPr/>
              <p:nvPr/>
            </p:nvSpPr>
            <p:spPr>
              <a:xfrm>
                <a:off x="118533" y="3022600"/>
                <a:ext cx="200377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14334C4-151E-BB43-8FE4-E7D5FFBA46B7}"/>
                  </a:ext>
                </a:extLst>
              </p:cNvPr>
              <p:cNvSpPr txBox="1"/>
              <p:nvPr/>
            </p:nvSpPr>
            <p:spPr>
              <a:xfrm>
                <a:off x="110155" y="3042561"/>
                <a:ext cx="2071336" cy="369332"/>
              </a:xfrm>
              <a:prstGeom prst="rect">
                <a:avLst/>
              </a:prstGeom>
              <a:noFill/>
            </p:spPr>
            <p:txBody>
              <a:bodyPr wrap="none" rtlCol="0">
                <a:spAutoFit/>
              </a:bodyPr>
              <a:lstStyle/>
              <a:p>
                <a:pPr algn="ctr"/>
                <a:r>
                  <a:rPr lang="en-US" dirty="0"/>
                  <a:t>Datagram Len=1500</a:t>
                </a:r>
              </a:p>
            </p:txBody>
          </p:sp>
        </p:grpSp>
      </p:grpSp>
      <p:grpSp>
        <p:nvGrpSpPr>
          <p:cNvPr id="14" name="Group 13">
            <a:extLst>
              <a:ext uri="{FF2B5EF4-FFF2-40B4-BE49-F238E27FC236}">
                <a16:creationId xmlns:a16="http://schemas.microsoft.com/office/drawing/2014/main" id="{403E2BF4-8B18-97A1-29AA-60F330E89F67}"/>
              </a:ext>
            </a:extLst>
          </p:cNvPr>
          <p:cNvGrpSpPr/>
          <p:nvPr/>
        </p:nvGrpSpPr>
        <p:grpSpPr>
          <a:xfrm>
            <a:off x="3931084" y="925111"/>
            <a:ext cx="1865178" cy="406400"/>
            <a:chOff x="1415420" y="4646458"/>
            <a:chExt cx="1865178" cy="406400"/>
          </a:xfrm>
        </p:grpSpPr>
        <p:cxnSp>
          <p:nvCxnSpPr>
            <p:cNvPr id="15" name="Straight Arrow Connector 14">
              <a:extLst>
                <a:ext uri="{FF2B5EF4-FFF2-40B4-BE49-F238E27FC236}">
                  <a16:creationId xmlns:a16="http://schemas.microsoft.com/office/drawing/2014/main" id="{58C31594-7213-68E7-D8EE-040DA9D3D576}"/>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7947E090-4A1A-26EE-32D7-B6430017CDEE}"/>
                </a:ext>
              </a:extLst>
            </p:cNvPr>
            <p:cNvGrpSpPr/>
            <p:nvPr/>
          </p:nvGrpSpPr>
          <p:grpSpPr>
            <a:xfrm>
              <a:off x="1431109" y="4646458"/>
              <a:ext cx="1776513" cy="406400"/>
              <a:chOff x="20499" y="3022600"/>
              <a:chExt cx="1776513" cy="406400"/>
            </a:xfrm>
          </p:grpSpPr>
          <p:sp>
            <p:nvSpPr>
              <p:cNvPr id="18" name="Rectangle 17">
                <a:extLst>
                  <a:ext uri="{FF2B5EF4-FFF2-40B4-BE49-F238E27FC236}">
                    <a16:creationId xmlns:a16="http://schemas.microsoft.com/office/drawing/2014/main" id="{603C5AC9-C0EF-7674-2281-11EC8E31CE0D}"/>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5C257C2-25E5-FA54-0322-7D135F6E4C5B}"/>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28" name="Group 27">
            <a:extLst>
              <a:ext uri="{FF2B5EF4-FFF2-40B4-BE49-F238E27FC236}">
                <a16:creationId xmlns:a16="http://schemas.microsoft.com/office/drawing/2014/main" id="{CF641775-63F7-BB52-22E6-77DAB61895C7}"/>
              </a:ext>
            </a:extLst>
          </p:cNvPr>
          <p:cNvGrpSpPr/>
          <p:nvPr/>
        </p:nvGrpSpPr>
        <p:grpSpPr>
          <a:xfrm>
            <a:off x="3931084" y="1424308"/>
            <a:ext cx="1865178" cy="406400"/>
            <a:chOff x="1415420" y="4646458"/>
            <a:chExt cx="1865178" cy="406400"/>
          </a:xfrm>
        </p:grpSpPr>
        <p:cxnSp>
          <p:nvCxnSpPr>
            <p:cNvPr id="29" name="Straight Arrow Connector 28">
              <a:extLst>
                <a:ext uri="{FF2B5EF4-FFF2-40B4-BE49-F238E27FC236}">
                  <a16:creationId xmlns:a16="http://schemas.microsoft.com/office/drawing/2014/main" id="{56293422-8AD3-4518-E70B-703C520B7A29}"/>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166D8F50-7AC5-61EF-9476-49F70F49EF8F}"/>
                </a:ext>
              </a:extLst>
            </p:cNvPr>
            <p:cNvGrpSpPr/>
            <p:nvPr/>
          </p:nvGrpSpPr>
          <p:grpSpPr>
            <a:xfrm>
              <a:off x="1431109" y="4646458"/>
              <a:ext cx="1776513" cy="406400"/>
              <a:chOff x="20499" y="3022600"/>
              <a:chExt cx="1776513" cy="406400"/>
            </a:xfrm>
          </p:grpSpPr>
          <p:sp>
            <p:nvSpPr>
              <p:cNvPr id="31" name="Rectangle 30">
                <a:extLst>
                  <a:ext uri="{FF2B5EF4-FFF2-40B4-BE49-F238E27FC236}">
                    <a16:creationId xmlns:a16="http://schemas.microsoft.com/office/drawing/2014/main" id="{CA96F94D-F615-3390-E973-7FBF27B7075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E03D16E3-9FF8-1615-689F-A3CF5D693721}"/>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33" name="Group 32">
            <a:extLst>
              <a:ext uri="{FF2B5EF4-FFF2-40B4-BE49-F238E27FC236}">
                <a16:creationId xmlns:a16="http://schemas.microsoft.com/office/drawing/2014/main" id="{18E64EB0-9DDD-5DF4-C0B7-D09C555957C7}"/>
              </a:ext>
            </a:extLst>
          </p:cNvPr>
          <p:cNvGrpSpPr/>
          <p:nvPr/>
        </p:nvGrpSpPr>
        <p:grpSpPr>
          <a:xfrm>
            <a:off x="3931084" y="1923505"/>
            <a:ext cx="1865178" cy="406400"/>
            <a:chOff x="1415420" y="4646458"/>
            <a:chExt cx="1865178" cy="406400"/>
          </a:xfrm>
        </p:grpSpPr>
        <p:cxnSp>
          <p:nvCxnSpPr>
            <p:cNvPr id="34" name="Straight Arrow Connector 33">
              <a:extLst>
                <a:ext uri="{FF2B5EF4-FFF2-40B4-BE49-F238E27FC236}">
                  <a16:creationId xmlns:a16="http://schemas.microsoft.com/office/drawing/2014/main" id="{789A896D-6994-8000-55E6-F691E603D56E}"/>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0BF2AB1F-B445-7943-7289-15AA3E2971B0}"/>
                </a:ext>
              </a:extLst>
            </p:cNvPr>
            <p:cNvGrpSpPr/>
            <p:nvPr/>
          </p:nvGrpSpPr>
          <p:grpSpPr>
            <a:xfrm>
              <a:off x="1431109" y="4646458"/>
              <a:ext cx="1776513" cy="406400"/>
              <a:chOff x="20499" y="3022600"/>
              <a:chExt cx="1776513" cy="406400"/>
            </a:xfrm>
          </p:grpSpPr>
          <p:sp>
            <p:nvSpPr>
              <p:cNvPr id="36" name="Rectangle 35">
                <a:extLst>
                  <a:ext uri="{FF2B5EF4-FFF2-40B4-BE49-F238E27FC236}">
                    <a16:creationId xmlns:a16="http://schemas.microsoft.com/office/drawing/2014/main" id="{5C716625-A0CE-A40B-8ED3-D5019280637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C9297D1B-2FDA-E984-A944-8DACB466E3D3}"/>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sp>
        <p:nvSpPr>
          <p:cNvPr id="38" name="TextBox 37">
            <a:extLst>
              <a:ext uri="{FF2B5EF4-FFF2-40B4-BE49-F238E27FC236}">
                <a16:creationId xmlns:a16="http://schemas.microsoft.com/office/drawing/2014/main" id="{20ECC196-97E0-2116-7037-2F9A33A1B43C}"/>
              </a:ext>
            </a:extLst>
          </p:cNvPr>
          <p:cNvSpPr txBox="1"/>
          <p:nvPr/>
        </p:nvSpPr>
        <p:spPr>
          <a:xfrm>
            <a:off x="4060931" y="433781"/>
            <a:ext cx="1499578" cy="461665"/>
          </a:xfrm>
          <a:prstGeom prst="rect">
            <a:avLst/>
          </a:prstGeom>
          <a:noFill/>
        </p:spPr>
        <p:txBody>
          <a:bodyPr wrap="none" rtlCol="0">
            <a:spAutoFit/>
          </a:bodyPr>
          <a:lstStyle/>
          <a:p>
            <a:r>
              <a:rPr lang="en-US" sz="2400" dirty="0">
                <a:solidFill>
                  <a:schemeClr val="accent2">
                    <a:lumMod val="75000"/>
                  </a:schemeClr>
                </a:solidFill>
              </a:rPr>
              <a:t>Fragments</a:t>
            </a:r>
          </a:p>
        </p:txBody>
      </p:sp>
      <p:sp>
        <p:nvSpPr>
          <p:cNvPr id="50" name="TextBox 49">
            <a:extLst>
              <a:ext uri="{FF2B5EF4-FFF2-40B4-BE49-F238E27FC236}">
                <a16:creationId xmlns:a16="http://schemas.microsoft.com/office/drawing/2014/main" id="{6AB8A2EC-0B03-45BB-FF71-607A5D3ED9CB}"/>
              </a:ext>
            </a:extLst>
          </p:cNvPr>
          <p:cNvSpPr txBox="1"/>
          <p:nvPr/>
        </p:nvSpPr>
        <p:spPr>
          <a:xfrm>
            <a:off x="3425882" y="2578394"/>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R2</a:t>
            </a:r>
          </a:p>
        </p:txBody>
      </p:sp>
      <p:graphicFrame>
        <p:nvGraphicFramePr>
          <p:cNvPr id="39" name="Table 40">
            <a:extLst>
              <a:ext uri="{FF2B5EF4-FFF2-40B4-BE49-F238E27FC236}">
                <a16:creationId xmlns:a16="http://schemas.microsoft.com/office/drawing/2014/main" id="{B8311418-B312-5362-7481-951E4BED58C3}"/>
              </a:ext>
            </a:extLst>
          </p:cNvPr>
          <p:cNvGraphicFramePr>
            <a:graphicFrameLocks noGrp="1"/>
          </p:cNvGraphicFramePr>
          <p:nvPr/>
        </p:nvGraphicFramePr>
        <p:xfrm>
          <a:off x="158910" y="3213313"/>
          <a:ext cx="2562926" cy="3134360"/>
        </p:xfrm>
        <a:graphic>
          <a:graphicData uri="http://schemas.openxmlformats.org/drawingml/2006/table">
            <a:tbl>
              <a:tblPr firstRow="1" bandRow="1">
                <a:tableStyleId>{5C22544A-7EE6-4342-B048-85BDC9FD1C3A}</a:tableStyleId>
              </a:tblPr>
              <a:tblGrid>
                <a:gridCol w="1678166">
                  <a:extLst>
                    <a:ext uri="{9D8B030D-6E8A-4147-A177-3AD203B41FA5}">
                      <a16:colId xmlns:a16="http://schemas.microsoft.com/office/drawing/2014/main" val="148261508"/>
                    </a:ext>
                  </a:extLst>
                </a:gridCol>
                <a:gridCol w="884760">
                  <a:extLst>
                    <a:ext uri="{9D8B030D-6E8A-4147-A177-3AD203B41FA5}">
                      <a16:colId xmlns:a16="http://schemas.microsoft.com/office/drawing/2014/main" val="125010079"/>
                    </a:ext>
                  </a:extLst>
                </a:gridCol>
              </a:tblGrid>
              <a:tr h="370840">
                <a:tc>
                  <a:txBody>
                    <a:bodyPr/>
                    <a:lstStyle/>
                    <a:p>
                      <a:r>
                        <a:rPr lang="en-US" dirty="0"/>
                        <a:t>Header field/&lt;info&gt;</a:t>
                      </a:r>
                    </a:p>
                  </a:txBody>
                  <a:tcPr/>
                </a:tc>
                <a:tc>
                  <a:txBody>
                    <a:bodyPr/>
                    <a:lstStyle/>
                    <a:p>
                      <a:r>
                        <a:rPr lang="en-US" dirty="0"/>
                        <a:t>Value</a:t>
                      </a:r>
                    </a:p>
                  </a:txBody>
                  <a:tcPr/>
                </a:tc>
                <a:extLst>
                  <a:ext uri="{0D108BD9-81ED-4DB2-BD59-A6C34878D82A}">
                    <a16:rowId xmlns:a16="http://schemas.microsoft.com/office/drawing/2014/main" val="552546152"/>
                  </a:ext>
                </a:extLst>
              </a:tr>
              <a:tr h="370840">
                <a:tc>
                  <a:txBody>
                    <a:bodyPr/>
                    <a:lstStyle/>
                    <a:p>
                      <a:r>
                        <a:rPr lang="en-US" dirty="0"/>
                        <a:t>P. Identifier</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More Frag. bit</a:t>
                      </a:r>
                    </a:p>
                  </a:txBody>
                  <a:tcPr/>
                </a:tc>
                <a:tc>
                  <a:txBody>
                    <a:bodyPr/>
                    <a:lstStyle/>
                    <a:p>
                      <a:r>
                        <a:rPr lang="en-US" dirty="0"/>
                        <a:t>0</a:t>
                      </a:r>
                    </a:p>
                  </a:txBody>
                  <a:tcPr/>
                </a:tc>
                <a:extLst>
                  <a:ext uri="{0D108BD9-81ED-4DB2-BD59-A6C34878D82A}">
                    <a16:rowId xmlns:a16="http://schemas.microsoft.com/office/drawing/2014/main" val="1102399791"/>
                  </a:ext>
                </a:extLst>
              </a:tr>
              <a:tr h="370840">
                <a:tc>
                  <a:txBody>
                    <a:bodyPr/>
                    <a:lstStyle/>
                    <a:p>
                      <a:r>
                        <a:rPr lang="en-US" dirty="0"/>
                        <a:t>Frag. offset</a:t>
                      </a:r>
                    </a:p>
                  </a:txBody>
                  <a:tcPr/>
                </a:tc>
                <a:tc>
                  <a:txBody>
                    <a:bodyPr/>
                    <a:lstStyle/>
                    <a:p>
                      <a:r>
                        <a:rPr lang="en-US" dirty="0"/>
                        <a:t>0</a:t>
                      </a:r>
                    </a:p>
                  </a:txBody>
                  <a:tcPr/>
                </a:tc>
                <a:extLst>
                  <a:ext uri="{0D108BD9-81ED-4DB2-BD59-A6C34878D82A}">
                    <a16:rowId xmlns:a16="http://schemas.microsoft.com/office/drawing/2014/main" val="604530386"/>
                  </a:ext>
                </a:extLst>
              </a:tr>
              <a:tr h="370840">
                <a:tc>
                  <a:txBody>
                    <a:bodyPr/>
                    <a:lstStyle/>
                    <a:p>
                      <a:r>
                        <a:rPr lang="en-US" dirty="0"/>
                        <a:t>Header Len.</a:t>
                      </a:r>
                    </a:p>
                  </a:txBody>
                  <a:tcPr/>
                </a:tc>
                <a:tc>
                  <a:txBody>
                    <a:bodyPr/>
                    <a:lstStyle/>
                    <a:p>
                      <a:r>
                        <a:rPr lang="en-US" dirty="0"/>
                        <a:t>20 (bytes)</a:t>
                      </a:r>
                    </a:p>
                  </a:txBody>
                  <a:tcPr/>
                </a:tc>
                <a:extLst>
                  <a:ext uri="{0D108BD9-81ED-4DB2-BD59-A6C34878D82A}">
                    <a16:rowId xmlns:a16="http://schemas.microsoft.com/office/drawing/2014/main" val="1758880079"/>
                  </a:ext>
                </a:extLst>
              </a:tr>
              <a:tr h="370840">
                <a:tc>
                  <a:txBody>
                    <a:bodyPr/>
                    <a:lstStyle/>
                    <a:p>
                      <a:r>
                        <a:rPr lang="en-US" dirty="0"/>
                        <a:t>&lt;Data Len.&gt;</a:t>
                      </a:r>
                    </a:p>
                  </a:txBody>
                  <a:tcPr/>
                </a:tc>
                <a:tc>
                  <a:txBody>
                    <a:bodyPr/>
                    <a:lstStyle/>
                    <a:p>
                      <a:r>
                        <a:rPr lang="en-US" dirty="0"/>
                        <a:t>1400</a:t>
                      </a:r>
                    </a:p>
                  </a:txBody>
                  <a:tcPr/>
                </a:tc>
                <a:extLst>
                  <a:ext uri="{0D108BD9-81ED-4DB2-BD59-A6C34878D82A}">
                    <a16:rowId xmlns:a16="http://schemas.microsoft.com/office/drawing/2014/main" val="1088306033"/>
                  </a:ext>
                </a:extLst>
              </a:tr>
              <a:tr h="370840">
                <a:tc>
                  <a:txBody>
                    <a:bodyPr/>
                    <a:lstStyle/>
                    <a:p>
                      <a:r>
                        <a:rPr lang="en-US" dirty="0"/>
                        <a:t>Packet Length</a:t>
                      </a:r>
                    </a:p>
                  </a:txBody>
                  <a:tcPr/>
                </a:tc>
                <a:tc>
                  <a:txBody>
                    <a:bodyPr/>
                    <a:lstStyle/>
                    <a:p>
                      <a:r>
                        <a:rPr lang="en-US" dirty="0"/>
                        <a:t>1420</a:t>
                      </a:r>
                    </a:p>
                  </a:txBody>
                  <a:tcPr/>
                </a:tc>
                <a:extLst>
                  <a:ext uri="{0D108BD9-81ED-4DB2-BD59-A6C34878D82A}">
                    <a16:rowId xmlns:a16="http://schemas.microsoft.com/office/drawing/2014/main" val="3955989612"/>
                  </a:ext>
                </a:extLst>
              </a:tr>
            </a:tbl>
          </a:graphicData>
        </a:graphic>
      </p:graphicFrame>
      <p:graphicFrame>
        <p:nvGraphicFramePr>
          <p:cNvPr id="41" name="Table 40">
            <a:extLst>
              <a:ext uri="{FF2B5EF4-FFF2-40B4-BE49-F238E27FC236}">
                <a16:creationId xmlns:a16="http://schemas.microsoft.com/office/drawing/2014/main" id="{95B8E616-ECF9-4F65-5D6E-AE01BC0C1A95}"/>
              </a:ext>
            </a:extLst>
          </p:cNvPr>
          <p:cNvGraphicFramePr>
            <a:graphicFrameLocks noGrp="1"/>
          </p:cNvGraphicFramePr>
          <p:nvPr/>
        </p:nvGraphicFramePr>
        <p:xfrm>
          <a:off x="3290537" y="3213313"/>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1</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endParaRPr lang="en-US" dirty="0"/>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512</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532</a:t>
                      </a:r>
                    </a:p>
                  </a:txBody>
                  <a:tcPr/>
                </a:tc>
                <a:extLst>
                  <a:ext uri="{0D108BD9-81ED-4DB2-BD59-A6C34878D82A}">
                    <a16:rowId xmlns:a16="http://schemas.microsoft.com/office/drawing/2014/main" val="3955989612"/>
                  </a:ext>
                </a:extLst>
              </a:tr>
            </a:tbl>
          </a:graphicData>
        </a:graphic>
      </p:graphicFrame>
      <p:sp>
        <p:nvSpPr>
          <p:cNvPr id="48" name="TextBox 47">
            <a:extLst>
              <a:ext uri="{FF2B5EF4-FFF2-40B4-BE49-F238E27FC236}">
                <a16:creationId xmlns:a16="http://schemas.microsoft.com/office/drawing/2014/main" id="{CA6DD617-3A74-3072-4AA3-2E30D9802B11}"/>
              </a:ext>
            </a:extLst>
          </p:cNvPr>
          <p:cNvSpPr txBox="1"/>
          <p:nvPr/>
        </p:nvSpPr>
        <p:spPr>
          <a:xfrm>
            <a:off x="418586" y="6347673"/>
            <a:ext cx="2043573" cy="461665"/>
          </a:xfrm>
          <a:prstGeom prst="rect">
            <a:avLst/>
          </a:prstGeom>
          <a:noFill/>
        </p:spPr>
        <p:txBody>
          <a:bodyPr wrap="none" rtlCol="0">
            <a:spAutoFit/>
          </a:bodyPr>
          <a:lstStyle/>
          <a:p>
            <a:r>
              <a:rPr lang="en-US" sz="2400" dirty="0"/>
              <a:t>Original Packet</a:t>
            </a:r>
          </a:p>
        </p:txBody>
      </p:sp>
      <p:sp>
        <p:nvSpPr>
          <p:cNvPr id="53" name="TextBox 52">
            <a:extLst>
              <a:ext uri="{FF2B5EF4-FFF2-40B4-BE49-F238E27FC236}">
                <a16:creationId xmlns:a16="http://schemas.microsoft.com/office/drawing/2014/main" id="{1F11CDD3-5793-C416-9DCC-8E6C7F4FA6D5}"/>
              </a:ext>
            </a:extLst>
          </p:cNvPr>
          <p:cNvSpPr txBox="1"/>
          <p:nvPr/>
        </p:nvSpPr>
        <p:spPr>
          <a:xfrm>
            <a:off x="3430219" y="5809193"/>
            <a:ext cx="1642053" cy="461665"/>
          </a:xfrm>
          <a:prstGeom prst="rect">
            <a:avLst/>
          </a:prstGeom>
          <a:noFill/>
        </p:spPr>
        <p:txBody>
          <a:bodyPr wrap="none" rtlCol="0">
            <a:spAutoFit/>
          </a:bodyPr>
          <a:lstStyle/>
          <a:p>
            <a:r>
              <a:rPr lang="en-US" sz="2400" dirty="0"/>
              <a:t>Frag. Pkt #1</a:t>
            </a:r>
          </a:p>
        </p:txBody>
      </p:sp>
      <p:sp>
        <p:nvSpPr>
          <p:cNvPr id="3" name="Rectangular Callout 2">
            <a:extLst>
              <a:ext uri="{FF2B5EF4-FFF2-40B4-BE49-F238E27FC236}">
                <a16:creationId xmlns:a16="http://schemas.microsoft.com/office/drawing/2014/main" id="{51B1549E-34AA-3106-D58C-8772A2F0CF90}"/>
              </a:ext>
            </a:extLst>
          </p:cNvPr>
          <p:cNvSpPr/>
          <p:nvPr/>
        </p:nvSpPr>
        <p:spPr>
          <a:xfrm>
            <a:off x="5915891" y="4142509"/>
            <a:ext cx="3069199" cy="1666684"/>
          </a:xfrm>
          <a:prstGeom prst="wedgeRectCallout">
            <a:avLst>
              <a:gd name="adj1" fmla="val -77297"/>
              <a:gd name="adj2" fmla="val 1747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Max. Data Len. = </a:t>
            </a:r>
          </a:p>
          <a:p>
            <a:pPr algn="ctr"/>
            <a:r>
              <a:rPr lang="en-US" dirty="0">
                <a:solidFill>
                  <a:schemeClr val="tx1"/>
                </a:solidFill>
              </a:rPr>
              <a:t>Max. Packet Len. – Header Len</a:t>
            </a:r>
          </a:p>
          <a:p>
            <a:pPr algn="ctr"/>
            <a:endParaRPr lang="en-US" dirty="0">
              <a:solidFill>
                <a:schemeClr val="tx1"/>
              </a:solidFill>
            </a:endParaRPr>
          </a:p>
          <a:p>
            <a:pPr algn="ctr"/>
            <a:r>
              <a:rPr lang="en-US" dirty="0">
                <a:solidFill>
                  <a:schemeClr val="tx1"/>
                </a:solidFill>
              </a:rPr>
              <a:t>Calculate in integer multiple of 8-octets (8 bytes block)</a:t>
            </a:r>
          </a:p>
        </p:txBody>
      </p:sp>
      <p:sp>
        <p:nvSpPr>
          <p:cNvPr id="4" name="TextBox 3">
            <a:extLst>
              <a:ext uri="{FF2B5EF4-FFF2-40B4-BE49-F238E27FC236}">
                <a16:creationId xmlns:a16="http://schemas.microsoft.com/office/drawing/2014/main" id="{D917C249-7868-C153-7900-6303607CBE7A}"/>
              </a:ext>
            </a:extLst>
          </p:cNvPr>
          <p:cNvSpPr txBox="1"/>
          <p:nvPr/>
        </p:nvSpPr>
        <p:spPr>
          <a:xfrm>
            <a:off x="6869421" y="5809193"/>
            <a:ext cx="1553630" cy="369332"/>
          </a:xfrm>
          <a:prstGeom prst="rect">
            <a:avLst/>
          </a:prstGeom>
          <a:noFill/>
        </p:spPr>
        <p:txBody>
          <a:bodyPr wrap="none" rtlCol="0">
            <a:spAutoFit/>
          </a:bodyPr>
          <a:lstStyle/>
          <a:p>
            <a:r>
              <a:rPr lang="en-US" dirty="0"/>
              <a:t>(532-20) = 512</a:t>
            </a:r>
          </a:p>
        </p:txBody>
      </p:sp>
      <p:sp>
        <p:nvSpPr>
          <p:cNvPr id="5" name="Rectangle 2">
            <a:extLst>
              <a:ext uri="{FF2B5EF4-FFF2-40B4-BE49-F238E27FC236}">
                <a16:creationId xmlns:a16="http://schemas.microsoft.com/office/drawing/2014/main" id="{473B6174-D5B8-CE38-333C-96D35ABF10DB}"/>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t>Example: IP Fragmentation</a:t>
            </a:r>
            <a:endParaRPr lang="en-AU" altLang="en-US" sz="3600" u="sng" dirty="0"/>
          </a:p>
        </p:txBody>
      </p:sp>
    </p:spTree>
    <p:extLst>
      <p:ext uri="{BB962C8B-B14F-4D97-AF65-F5344CB8AC3E}">
        <p14:creationId xmlns:p14="http://schemas.microsoft.com/office/powerpoint/2010/main" val="20120020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29DAFF4-CAC7-77DF-756C-34894D96EE4A}"/>
              </a:ext>
            </a:extLst>
          </p:cNvPr>
          <p:cNvCxnSpPr>
            <a:cxnSpLocks/>
            <a:endCxn id="2" idx="3"/>
          </p:cNvCxnSpPr>
          <p:nvPr/>
        </p:nvCxnSpPr>
        <p:spPr>
          <a:xfrm>
            <a:off x="1845681" y="2435683"/>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ECA4C12-417D-3AD0-011F-CBE02B090A66}"/>
              </a:ext>
            </a:extLst>
          </p:cNvPr>
          <p:cNvCxnSpPr>
            <a:cxnSpLocks/>
          </p:cNvCxnSpPr>
          <p:nvPr/>
        </p:nvCxnSpPr>
        <p:spPr>
          <a:xfrm>
            <a:off x="4128858" y="2435683"/>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2" name="Picture 8" descr="Network Router Icon #431529 - Free Icons Library">
            <a:extLst>
              <a:ext uri="{FF2B5EF4-FFF2-40B4-BE49-F238E27FC236}">
                <a16:creationId xmlns:a16="http://schemas.microsoft.com/office/drawing/2014/main" id="{EA4F5CE4-8511-1B61-40C4-D2141ECDDC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142288" y="2189605"/>
            <a:ext cx="1028903" cy="4921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2E49D16-74B8-76B0-9ADB-C3468082C632}"/>
              </a:ext>
            </a:extLst>
          </p:cNvPr>
          <p:cNvSpPr txBox="1"/>
          <p:nvPr/>
        </p:nvSpPr>
        <p:spPr>
          <a:xfrm>
            <a:off x="1892453" y="2423730"/>
            <a:ext cx="1225014" cy="369332"/>
          </a:xfrm>
          <a:prstGeom prst="rect">
            <a:avLst/>
          </a:prstGeom>
          <a:noFill/>
        </p:spPr>
        <p:txBody>
          <a:bodyPr wrap="none" rtlCol="0">
            <a:spAutoFit/>
          </a:bodyPr>
          <a:lstStyle/>
          <a:p>
            <a:pPr algn="ctr"/>
            <a:r>
              <a:rPr lang="en-US" dirty="0"/>
              <a:t>MTU=1500</a:t>
            </a:r>
          </a:p>
        </p:txBody>
      </p:sp>
      <p:sp>
        <p:nvSpPr>
          <p:cNvPr id="8" name="TextBox 7">
            <a:extLst>
              <a:ext uri="{FF2B5EF4-FFF2-40B4-BE49-F238E27FC236}">
                <a16:creationId xmlns:a16="http://schemas.microsoft.com/office/drawing/2014/main" id="{A8B77D39-89FA-ECDA-FAC8-A73CBF7B32E3}"/>
              </a:ext>
            </a:extLst>
          </p:cNvPr>
          <p:cNvSpPr txBox="1"/>
          <p:nvPr/>
        </p:nvSpPr>
        <p:spPr>
          <a:xfrm>
            <a:off x="4216626" y="2423729"/>
            <a:ext cx="1107996" cy="369332"/>
          </a:xfrm>
          <a:prstGeom prst="rect">
            <a:avLst/>
          </a:prstGeom>
          <a:noFill/>
        </p:spPr>
        <p:txBody>
          <a:bodyPr wrap="none" rtlCol="0">
            <a:spAutoFit/>
          </a:bodyPr>
          <a:lstStyle/>
          <a:p>
            <a:pPr algn="ctr"/>
            <a:r>
              <a:rPr lang="en-US" dirty="0"/>
              <a:t>MTU=532</a:t>
            </a:r>
          </a:p>
        </p:txBody>
      </p:sp>
      <p:grpSp>
        <p:nvGrpSpPr>
          <p:cNvPr id="21" name="Group 20">
            <a:extLst>
              <a:ext uri="{FF2B5EF4-FFF2-40B4-BE49-F238E27FC236}">
                <a16:creationId xmlns:a16="http://schemas.microsoft.com/office/drawing/2014/main" id="{E4A5FCFB-990E-6211-BFF2-217E387860EF}"/>
              </a:ext>
            </a:extLst>
          </p:cNvPr>
          <p:cNvGrpSpPr/>
          <p:nvPr/>
        </p:nvGrpSpPr>
        <p:grpSpPr>
          <a:xfrm>
            <a:off x="1693985" y="1628867"/>
            <a:ext cx="2071336" cy="671824"/>
            <a:chOff x="1520765" y="4646458"/>
            <a:chExt cx="2071336" cy="671824"/>
          </a:xfrm>
        </p:grpSpPr>
        <p:cxnSp>
          <p:nvCxnSpPr>
            <p:cNvPr id="22" name="Straight Arrow Connector 21">
              <a:extLst>
                <a:ext uri="{FF2B5EF4-FFF2-40B4-BE49-F238E27FC236}">
                  <a16:creationId xmlns:a16="http://schemas.microsoft.com/office/drawing/2014/main" id="{0C1AEAD3-D729-8B7B-B6C4-17863B6BE82B}"/>
                </a:ext>
              </a:extLst>
            </p:cNvPr>
            <p:cNvCxnSpPr>
              <a:cxnSpLocks/>
            </p:cNvCxnSpPr>
            <p:nvPr/>
          </p:nvCxnSpPr>
          <p:spPr>
            <a:xfrm>
              <a:off x="1765505" y="5318282"/>
              <a:ext cx="115812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53DB48D9-7594-D0F9-F73B-EC620684ED6E}"/>
                </a:ext>
              </a:extLst>
            </p:cNvPr>
            <p:cNvGrpSpPr/>
            <p:nvPr/>
          </p:nvGrpSpPr>
          <p:grpSpPr>
            <a:xfrm>
              <a:off x="1520765" y="4646458"/>
              <a:ext cx="2071336" cy="406400"/>
              <a:chOff x="110155" y="3022600"/>
              <a:chExt cx="2071336" cy="406400"/>
            </a:xfrm>
          </p:grpSpPr>
          <p:sp>
            <p:nvSpPr>
              <p:cNvPr id="24" name="Rectangle 23">
                <a:extLst>
                  <a:ext uri="{FF2B5EF4-FFF2-40B4-BE49-F238E27FC236}">
                    <a16:creationId xmlns:a16="http://schemas.microsoft.com/office/drawing/2014/main" id="{70CABD83-D34E-486A-AF45-2F659260FDE9}"/>
                  </a:ext>
                </a:extLst>
              </p:cNvPr>
              <p:cNvSpPr/>
              <p:nvPr/>
            </p:nvSpPr>
            <p:spPr>
              <a:xfrm>
                <a:off x="118533" y="3022600"/>
                <a:ext cx="200377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14334C4-151E-BB43-8FE4-E7D5FFBA46B7}"/>
                  </a:ext>
                </a:extLst>
              </p:cNvPr>
              <p:cNvSpPr txBox="1"/>
              <p:nvPr/>
            </p:nvSpPr>
            <p:spPr>
              <a:xfrm>
                <a:off x="110155" y="3042561"/>
                <a:ext cx="2071336" cy="369332"/>
              </a:xfrm>
              <a:prstGeom prst="rect">
                <a:avLst/>
              </a:prstGeom>
              <a:noFill/>
            </p:spPr>
            <p:txBody>
              <a:bodyPr wrap="none" rtlCol="0">
                <a:spAutoFit/>
              </a:bodyPr>
              <a:lstStyle/>
              <a:p>
                <a:pPr algn="ctr"/>
                <a:r>
                  <a:rPr lang="en-US" dirty="0"/>
                  <a:t>Datagram Len=1500</a:t>
                </a:r>
              </a:p>
            </p:txBody>
          </p:sp>
        </p:grpSp>
      </p:grpSp>
      <p:grpSp>
        <p:nvGrpSpPr>
          <p:cNvPr id="14" name="Group 13">
            <a:extLst>
              <a:ext uri="{FF2B5EF4-FFF2-40B4-BE49-F238E27FC236}">
                <a16:creationId xmlns:a16="http://schemas.microsoft.com/office/drawing/2014/main" id="{403E2BF4-8B18-97A1-29AA-60F330E89F67}"/>
              </a:ext>
            </a:extLst>
          </p:cNvPr>
          <p:cNvGrpSpPr/>
          <p:nvPr/>
        </p:nvGrpSpPr>
        <p:grpSpPr>
          <a:xfrm>
            <a:off x="3931084" y="925111"/>
            <a:ext cx="1865178" cy="406400"/>
            <a:chOff x="1415420" y="4646458"/>
            <a:chExt cx="1865178" cy="406400"/>
          </a:xfrm>
        </p:grpSpPr>
        <p:cxnSp>
          <p:nvCxnSpPr>
            <p:cNvPr id="15" name="Straight Arrow Connector 14">
              <a:extLst>
                <a:ext uri="{FF2B5EF4-FFF2-40B4-BE49-F238E27FC236}">
                  <a16:creationId xmlns:a16="http://schemas.microsoft.com/office/drawing/2014/main" id="{58C31594-7213-68E7-D8EE-040DA9D3D576}"/>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7947E090-4A1A-26EE-32D7-B6430017CDEE}"/>
                </a:ext>
              </a:extLst>
            </p:cNvPr>
            <p:cNvGrpSpPr/>
            <p:nvPr/>
          </p:nvGrpSpPr>
          <p:grpSpPr>
            <a:xfrm>
              <a:off x="1431109" y="4646458"/>
              <a:ext cx="1776513" cy="406400"/>
              <a:chOff x="20499" y="3022600"/>
              <a:chExt cx="1776513" cy="406400"/>
            </a:xfrm>
          </p:grpSpPr>
          <p:sp>
            <p:nvSpPr>
              <p:cNvPr id="18" name="Rectangle 17">
                <a:extLst>
                  <a:ext uri="{FF2B5EF4-FFF2-40B4-BE49-F238E27FC236}">
                    <a16:creationId xmlns:a16="http://schemas.microsoft.com/office/drawing/2014/main" id="{603C5AC9-C0EF-7674-2281-11EC8E31CE0D}"/>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5C257C2-25E5-FA54-0322-7D135F6E4C5B}"/>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28" name="Group 27">
            <a:extLst>
              <a:ext uri="{FF2B5EF4-FFF2-40B4-BE49-F238E27FC236}">
                <a16:creationId xmlns:a16="http://schemas.microsoft.com/office/drawing/2014/main" id="{CF641775-63F7-BB52-22E6-77DAB61895C7}"/>
              </a:ext>
            </a:extLst>
          </p:cNvPr>
          <p:cNvGrpSpPr/>
          <p:nvPr/>
        </p:nvGrpSpPr>
        <p:grpSpPr>
          <a:xfrm>
            <a:off x="3931084" y="1424308"/>
            <a:ext cx="1865178" cy="406400"/>
            <a:chOff x="1415420" y="4646458"/>
            <a:chExt cx="1865178" cy="406400"/>
          </a:xfrm>
        </p:grpSpPr>
        <p:cxnSp>
          <p:nvCxnSpPr>
            <p:cNvPr id="29" name="Straight Arrow Connector 28">
              <a:extLst>
                <a:ext uri="{FF2B5EF4-FFF2-40B4-BE49-F238E27FC236}">
                  <a16:creationId xmlns:a16="http://schemas.microsoft.com/office/drawing/2014/main" id="{56293422-8AD3-4518-E70B-703C520B7A29}"/>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166D8F50-7AC5-61EF-9476-49F70F49EF8F}"/>
                </a:ext>
              </a:extLst>
            </p:cNvPr>
            <p:cNvGrpSpPr/>
            <p:nvPr/>
          </p:nvGrpSpPr>
          <p:grpSpPr>
            <a:xfrm>
              <a:off x="1431109" y="4646458"/>
              <a:ext cx="1776513" cy="406400"/>
              <a:chOff x="20499" y="3022600"/>
              <a:chExt cx="1776513" cy="406400"/>
            </a:xfrm>
          </p:grpSpPr>
          <p:sp>
            <p:nvSpPr>
              <p:cNvPr id="31" name="Rectangle 30">
                <a:extLst>
                  <a:ext uri="{FF2B5EF4-FFF2-40B4-BE49-F238E27FC236}">
                    <a16:creationId xmlns:a16="http://schemas.microsoft.com/office/drawing/2014/main" id="{CA96F94D-F615-3390-E973-7FBF27B7075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E03D16E3-9FF8-1615-689F-A3CF5D693721}"/>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33" name="Group 32">
            <a:extLst>
              <a:ext uri="{FF2B5EF4-FFF2-40B4-BE49-F238E27FC236}">
                <a16:creationId xmlns:a16="http://schemas.microsoft.com/office/drawing/2014/main" id="{18E64EB0-9DDD-5DF4-C0B7-D09C555957C7}"/>
              </a:ext>
            </a:extLst>
          </p:cNvPr>
          <p:cNvGrpSpPr/>
          <p:nvPr/>
        </p:nvGrpSpPr>
        <p:grpSpPr>
          <a:xfrm>
            <a:off x="3931084" y="1923505"/>
            <a:ext cx="1865178" cy="406400"/>
            <a:chOff x="1415420" y="4646458"/>
            <a:chExt cx="1865178" cy="406400"/>
          </a:xfrm>
        </p:grpSpPr>
        <p:cxnSp>
          <p:nvCxnSpPr>
            <p:cNvPr id="34" name="Straight Arrow Connector 33">
              <a:extLst>
                <a:ext uri="{FF2B5EF4-FFF2-40B4-BE49-F238E27FC236}">
                  <a16:creationId xmlns:a16="http://schemas.microsoft.com/office/drawing/2014/main" id="{789A896D-6994-8000-55E6-F691E603D56E}"/>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0BF2AB1F-B445-7943-7289-15AA3E2971B0}"/>
                </a:ext>
              </a:extLst>
            </p:cNvPr>
            <p:cNvGrpSpPr/>
            <p:nvPr/>
          </p:nvGrpSpPr>
          <p:grpSpPr>
            <a:xfrm>
              <a:off x="1431109" y="4646458"/>
              <a:ext cx="1776513" cy="406400"/>
              <a:chOff x="20499" y="3022600"/>
              <a:chExt cx="1776513" cy="406400"/>
            </a:xfrm>
          </p:grpSpPr>
          <p:sp>
            <p:nvSpPr>
              <p:cNvPr id="36" name="Rectangle 35">
                <a:extLst>
                  <a:ext uri="{FF2B5EF4-FFF2-40B4-BE49-F238E27FC236}">
                    <a16:creationId xmlns:a16="http://schemas.microsoft.com/office/drawing/2014/main" id="{5C716625-A0CE-A40B-8ED3-D5019280637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C9297D1B-2FDA-E984-A944-8DACB466E3D3}"/>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sp>
        <p:nvSpPr>
          <p:cNvPr id="38" name="TextBox 37">
            <a:extLst>
              <a:ext uri="{FF2B5EF4-FFF2-40B4-BE49-F238E27FC236}">
                <a16:creationId xmlns:a16="http://schemas.microsoft.com/office/drawing/2014/main" id="{20ECC196-97E0-2116-7037-2F9A33A1B43C}"/>
              </a:ext>
            </a:extLst>
          </p:cNvPr>
          <p:cNvSpPr txBox="1"/>
          <p:nvPr/>
        </p:nvSpPr>
        <p:spPr>
          <a:xfrm>
            <a:off x="4060931" y="433781"/>
            <a:ext cx="1499578" cy="461665"/>
          </a:xfrm>
          <a:prstGeom prst="rect">
            <a:avLst/>
          </a:prstGeom>
          <a:noFill/>
        </p:spPr>
        <p:txBody>
          <a:bodyPr wrap="none" rtlCol="0">
            <a:spAutoFit/>
          </a:bodyPr>
          <a:lstStyle/>
          <a:p>
            <a:r>
              <a:rPr lang="en-US" sz="2400" dirty="0">
                <a:solidFill>
                  <a:schemeClr val="accent2">
                    <a:lumMod val="75000"/>
                  </a:schemeClr>
                </a:solidFill>
              </a:rPr>
              <a:t>Fragments</a:t>
            </a:r>
          </a:p>
        </p:txBody>
      </p:sp>
      <p:sp>
        <p:nvSpPr>
          <p:cNvPr id="50" name="TextBox 49">
            <a:extLst>
              <a:ext uri="{FF2B5EF4-FFF2-40B4-BE49-F238E27FC236}">
                <a16:creationId xmlns:a16="http://schemas.microsoft.com/office/drawing/2014/main" id="{6AB8A2EC-0B03-45BB-FF71-607A5D3ED9CB}"/>
              </a:ext>
            </a:extLst>
          </p:cNvPr>
          <p:cNvSpPr txBox="1"/>
          <p:nvPr/>
        </p:nvSpPr>
        <p:spPr>
          <a:xfrm>
            <a:off x="3425882" y="2578394"/>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R2</a:t>
            </a:r>
          </a:p>
        </p:txBody>
      </p:sp>
      <p:graphicFrame>
        <p:nvGraphicFramePr>
          <p:cNvPr id="39" name="Table 40">
            <a:extLst>
              <a:ext uri="{FF2B5EF4-FFF2-40B4-BE49-F238E27FC236}">
                <a16:creationId xmlns:a16="http://schemas.microsoft.com/office/drawing/2014/main" id="{B8311418-B312-5362-7481-951E4BED58C3}"/>
              </a:ext>
            </a:extLst>
          </p:cNvPr>
          <p:cNvGraphicFramePr>
            <a:graphicFrameLocks noGrp="1"/>
          </p:cNvGraphicFramePr>
          <p:nvPr/>
        </p:nvGraphicFramePr>
        <p:xfrm>
          <a:off x="158910" y="3213313"/>
          <a:ext cx="2562926" cy="3134360"/>
        </p:xfrm>
        <a:graphic>
          <a:graphicData uri="http://schemas.openxmlformats.org/drawingml/2006/table">
            <a:tbl>
              <a:tblPr firstRow="1" bandRow="1">
                <a:tableStyleId>{5C22544A-7EE6-4342-B048-85BDC9FD1C3A}</a:tableStyleId>
              </a:tblPr>
              <a:tblGrid>
                <a:gridCol w="1678166">
                  <a:extLst>
                    <a:ext uri="{9D8B030D-6E8A-4147-A177-3AD203B41FA5}">
                      <a16:colId xmlns:a16="http://schemas.microsoft.com/office/drawing/2014/main" val="148261508"/>
                    </a:ext>
                  </a:extLst>
                </a:gridCol>
                <a:gridCol w="884760">
                  <a:extLst>
                    <a:ext uri="{9D8B030D-6E8A-4147-A177-3AD203B41FA5}">
                      <a16:colId xmlns:a16="http://schemas.microsoft.com/office/drawing/2014/main" val="125010079"/>
                    </a:ext>
                  </a:extLst>
                </a:gridCol>
              </a:tblGrid>
              <a:tr h="370840">
                <a:tc>
                  <a:txBody>
                    <a:bodyPr/>
                    <a:lstStyle/>
                    <a:p>
                      <a:r>
                        <a:rPr lang="en-US" dirty="0"/>
                        <a:t>Header field/&lt;info&gt;</a:t>
                      </a:r>
                    </a:p>
                  </a:txBody>
                  <a:tcPr/>
                </a:tc>
                <a:tc>
                  <a:txBody>
                    <a:bodyPr/>
                    <a:lstStyle/>
                    <a:p>
                      <a:r>
                        <a:rPr lang="en-US" dirty="0"/>
                        <a:t>Value</a:t>
                      </a:r>
                    </a:p>
                  </a:txBody>
                  <a:tcPr/>
                </a:tc>
                <a:extLst>
                  <a:ext uri="{0D108BD9-81ED-4DB2-BD59-A6C34878D82A}">
                    <a16:rowId xmlns:a16="http://schemas.microsoft.com/office/drawing/2014/main" val="552546152"/>
                  </a:ext>
                </a:extLst>
              </a:tr>
              <a:tr h="370840">
                <a:tc>
                  <a:txBody>
                    <a:bodyPr/>
                    <a:lstStyle/>
                    <a:p>
                      <a:r>
                        <a:rPr lang="en-US" dirty="0"/>
                        <a:t>P. Identifier</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More Frag. bit</a:t>
                      </a:r>
                    </a:p>
                  </a:txBody>
                  <a:tcPr/>
                </a:tc>
                <a:tc>
                  <a:txBody>
                    <a:bodyPr/>
                    <a:lstStyle/>
                    <a:p>
                      <a:r>
                        <a:rPr lang="en-US" dirty="0"/>
                        <a:t>0</a:t>
                      </a:r>
                    </a:p>
                  </a:txBody>
                  <a:tcPr/>
                </a:tc>
                <a:extLst>
                  <a:ext uri="{0D108BD9-81ED-4DB2-BD59-A6C34878D82A}">
                    <a16:rowId xmlns:a16="http://schemas.microsoft.com/office/drawing/2014/main" val="1102399791"/>
                  </a:ext>
                </a:extLst>
              </a:tr>
              <a:tr h="370840">
                <a:tc>
                  <a:txBody>
                    <a:bodyPr/>
                    <a:lstStyle/>
                    <a:p>
                      <a:r>
                        <a:rPr lang="en-US" dirty="0"/>
                        <a:t>Frag. offset</a:t>
                      </a:r>
                    </a:p>
                  </a:txBody>
                  <a:tcPr/>
                </a:tc>
                <a:tc>
                  <a:txBody>
                    <a:bodyPr/>
                    <a:lstStyle/>
                    <a:p>
                      <a:r>
                        <a:rPr lang="en-US" dirty="0"/>
                        <a:t>0</a:t>
                      </a:r>
                    </a:p>
                  </a:txBody>
                  <a:tcPr/>
                </a:tc>
                <a:extLst>
                  <a:ext uri="{0D108BD9-81ED-4DB2-BD59-A6C34878D82A}">
                    <a16:rowId xmlns:a16="http://schemas.microsoft.com/office/drawing/2014/main" val="604530386"/>
                  </a:ext>
                </a:extLst>
              </a:tr>
              <a:tr h="370840">
                <a:tc>
                  <a:txBody>
                    <a:bodyPr/>
                    <a:lstStyle/>
                    <a:p>
                      <a:r>
                        <a:rPr lang="en-US" dirty="0"/>
                        <a:t>Header Len.</a:t>
                      </a:r>
                    </a:p>
                  </a:txBody>
                  <a:tcPr/>
                </a:tc>
                <a:tc>
                  <a:txBody>
                    <a:bodyPr/>
                    <a:lstStyle/>
                    <a:p>
                      <a:r>
                        <a:rPr lang="en-US" dirty="0"/>
                        <a:t>20 (bytes)</a:t>
                      </a:r>
                    </a:p>
                  </a:txBody>
                  <a:tcPr/>
                </a:tc>
                <a:extLst>
                  <a:ext uri="{0D108BD9-81ED-4DB2-BD59-A6C34878D82A}">
                    <a16:rowId xmlns:a16="http://schemas.microsoft.com/office/drawing/2014/main" val="1758880079"/>
                  </a:ext>
                </a:extLst>
              </a:tr>
              <a:tr h="370840">
                <a:tc>
                  <a:txBody>
                    <a:bodyPr/>
                    <a:lstStyle/>
                    <a:p>
                      <a:r>
                        <a:rPr lang="en-US" dirty="0"/>
                        <a:t>&lt;Data Len.&gt;</a:t>
                      </a:r>
                    </a:p>
                  </a:txBody>
                  <a:tcPr/>
                </a:tc>
                <a:tc>
                  <a:txBody>
                    <a:bodyPr/>
                    <a:lstStyle/>
                    <a:p>
                      <a:r>
                        <a:rPr lang="en-US" dirty="0"/>
                        <a:t>1400</a:t>
                      </a:r>
                    </a:p>
                  </a:txBody>
                  <a:tcPr/>
                </a:tc>
                <a:extLst>
                  <a:ext uri="{0D108BD9-81ED-4DB2-BD59-A6C34878D82A}">
                    <a16:rowId xmlns:a16="http://schemas.microsoft.com/office/drawing/2014/main" val="1088306033"/>
                  </a:ext>
                </a:extLst>
              </a:tr>
              <a:tr h="370840">
                <a:tc>
                  <a:txBody>
                    <a:bodyPr/>
                    <a:lstStyle/>
                    <a:p>
                      <a:r>
                        <a:rPr lang="en-US" dirty="0"/>
                        <a:t>Packet Length</a:t>
                      </a:r>
                    </a:p>
                  </a:txBody>
                  <a:tcPr/>
                </a:tc>
                <a:tc>
                  <a:txBody>
                    <a:bodyPr/>
                    <a:lstStyle/>
                    <a:p>
                      <a:r>
                        <a:rPr lang="en-US" dirty="0"/>
                        <a:t>1420</a:t>
                      </a:r>
                    </a:p>
                  </a:txBody>
                  <a:tcPr/>
                </a:tc>
                <a:extLst>
                  <a:ext uri="{0D108BD9-81ED-4DB2-BD59-A6C34878D82A}">
                    <a16:rowId xmlns:a16="http://schemas.microsoft.com/office/drawing/2014/main" val="3955989612"/>
                  </a:ext>
                </a:extLst>
              </a:tr>
            </a:tbl>
          </a:graphicData>
        </a:graphic>
      </p:graphicFrame>
      <p:graphicFrame>
        <p:nvGraphicFramePr>
          <p:cNvPr id="41" name="Table 40">
            <a:extLst>
              <a:ext uri="{FF2B5EF4-FFF2-40B4-BE49-F238E27FC236}">
                <a16:creationId xmlns:a16="http://schemas.microsoft.com/office/drawing/2014/main" id="{95B8E616-ECF9-4F65-5D6E-AE01BC0C1A95}"/>
              </a:ext>
            </a:extLst>
          </p:cNvPr>
          <p:cNvGraphicFramePr>
            <a:graphicFrameLocks noGrp="1"/>
          </p:cNvGraphicFramePr>
          <p:nvPr/>
        </p:nvGraphicFramePr>
        <p:xfrm>
          <a:off x="3290537" y="3213313"/>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1</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0</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512</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532</a:t>
                      </a:r>
                    </a:p>
                  </a:txBody>
                  <a:tcPr/>
                </a:tc>
                <a:extLst>
                  <a:ext uri="{0D108BD9-81ED-4DB2-BD59-A6C34878D82A}">
                    <a16:rowId xmlns:a16="http://schemas.microsoft.com/office/drawing/2014/main" val="3955989612"/>
                  </a:ext>
                </a:extLst>
              </a:tr>
            </a:tbl>
          </a:graphicData>
        </a:graphic>
      </p:graphicFrame>
      <p:sp>
        <p:nvSpPr>
          <p:cNvPr id="48" name="TextBox 47">
            <a:extLst>
              <a:ext uri="{FF2B5EF4-FFF2-40B4-BE49-F238E27FC236}">
                <a16:creationId xmlns:a16="http://schemas.microsoft.com/office/drawing/2014/main" id="{CA6DD617-3A74-3072-4AA3-2E30D9802B11}"/>
              </a:ext>
            </a:extLst>
          </p:cNvPr>
          <p:cNvSpPr txBox="1"/>
          <p:nvPr/>
        </p:nvSpPr>
        <p:spPr>
          <a:xfrm>
            <a:off x="418586" y="6347673"/>
            <a:ext cx="2043573" cy="461665"/>
          </a:xfrm>
          <a:prstGeom prst="rect">
            <a:avLst/>
          </a:prstGeom>
          <a:noFill/>
        </p:spPr>
        <p:txBody>
          <a:bodyPr wrap="none" rtlCol="0">
            <a:spAutoFit/>
          </a:bodyPr>
          <a:lstStyle/>
          <a:p>
            <a:r>
              <a:rPr lang="en-US" sz="2400" dirty="0"/>
              <a:t>Original Packet</a:t>
            </a:r>
          </a:p>
        </p:txBody>
      </p:sp>
      <p:sp>
        <p:nvSpPr>
          <p:cNvPr id="53" name="TextBox 52">
            <a:extLst>
              <a:ext uri="{FF2B5EF4-FFF2-40B4-BE49-F238E27FC236}">
                <a16:creationId xmlns:a16="http://schemas.microsoft.com/office/drawing/2014/main" id="{1F11CDD3-5793-C416-9DCC-8E6C7F4FA6D5}"/>
              </a:ext>
            </a:extLst>
          </p:cNvPr>
          <p:cNvSpPr txBox="1"/>
          <p:nvPr/>
        </p:nvSpPr>
        <p:spPr>
          <a:xfrm>
            <a:off x="3430219" y="5809193"/>
            <a:ext cx="1642053" cy="461665"/>
          </a:xfrm>
          <a:prstGeom prst="rect">
            <a:avLst/>
          </a:prstGeom>
          <a:noFill/>
        </p:spPr>
        <p:txBody>
          <a:bodyPr wrap="none" rtlCol="0">
            <a:spAutoFit/>
          </a:bodyPr>
          <a:lstStyle/>
          <a:p>
            <a:r>
              <a:rPr lang="en-US" sz="2400" dirty="0"/>
              <a:t>Frag. Pkt #1</a:t>
            </a:r>
          </a:p>
        </p:txBody>
      </p:sp>
      <p:sp>
        <p:nvSpPr>
          <p:cNvPr id="3" name="Rectangular Callout 2">
            <a:extLst>
              <a:ext uri="{FF2B5EF4-FFF2-40B4-BE49-F238E27FC236}">
                <a16:creationId xmlns:a16="http://schemas.microsoft.com/office/drawing/2014/main" id="{51B1549E-34AA-3106-D58C-8772A2F0CF90}"/>
              </a:ext>
            </a:extLst>
          </p:cNvPr>
          <p:cNvSpPr/>
          <p:nvPr/>
        </p:nvSpPr>
        <p:spPr>
          <a:xfrm>
            <a:off x="5915891" y="4142509"/>
            <a:ext cx="3069199" cy="1666684"/>
          </a:xfrm>
          <a:prstGeom prst="wedgeRectCallout">
            <a:avLst>
              <a:gd name="adj1" fmla="val -77297"/>
              <a:gd name="adj2" fmla="val 1747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Max. Data Len. = </a:t>
            </a:r>
          </a:p>
          <a:p>
            <a:pPr algn="ctr"/>
            <a:r>
              <a:rPr lang="en-US" dirty="0">
                <a:solidFill>
                  <a:schemeClr val="tx1"/>
                </a:solidFill>
              </a:rPr>
              <a:t>Max. Packet Len. – Header Len</a:t>
            </a:r>
          </a:p>
          <a:p>
            <a:pPr algn="ctr"/>
            <a:endParaRPr lang="en-US" dirty="0">
              <a:solidFill>
                <a:schemeClr val="tx1"/>
              </a:solidFill>
            </a:endParaRPr>
          </a:p>
          <a:p>
            <a:pPr algn="ctr"/>
            <a:r>
              <a:rPr lang="en-US" dirty="0">
                <a:solidFill>
                  <a:schemeClr val="tx1"/>
                </a:solidFill>
              </a:rPr>
              <a:t>Calculate in integer multiple of 8-octets (8 bytes block)</a:t>
            </a:r>
          </a:p>
        </p:txBody>
      </p:sp>
      <p:sp>
        <p:nvSpPr>
          <p:cNvPr id="4" name="TextBox 3">
            <a:extLst>
              <a:ext uri="{FF2B5EF4-FFF2-40B4-BE49-F238E27FC236}">
                <a16:creationId xmlns:a16="http://schemas.microsoft.com/office/drawing/2014/main" id="{D917C249-7868-C153-7900-6303607CBE7A}"/>
              </a:ext>
            </a:extLst>
          </p:cNvPr>
          <p:cNvSpPr txBox="1"/>
          <p:nvPr/>
        </p:nvSpPr>
        <p:spPr>
          <a:xfrm>
            <a:off x="6869421" y="5809193"/>
            <a:ext cx="1553630" cy="369332"/>
          </a:xfrm>
          <a:prstGeom prst="rect">
            <a:avLst/>
          </a:prstGeom>
          <a:noFill/>
        </p:spPr>
        <p:txBody>
          <a:bodyPr wrap="none" rtlCol="0">
            <a:spAutoFit/>
          </a:bodyPr>
          <a:lstStyle/>
          <a:p>
            <a:r>
              <a:rPr lang="en-US" dirty="0"/>
              <a:t>(532-20) = 512</a:t>
            </a:r>
          </a:p>
        </p:txBody>
      </p:sp>
      <p:sp>
        <p:nvSpPr>
          <p:cNvPr id="10" name="Rectangular Callout 9">
            <a:extLst>
              <a:ext uri="{FF2B5EF4-FFF2-40B4-BE49-F238E27FC236}">
                <a16:creationId xmlns:a16="http://schemas.microsoft.com/office/drawing/2014/main" id="{941A8054-BA86-BBD8-893B-EBD762736A8B}"/>
              </a:ext>
            </a:extLst>
          </p:cNvPr>
          <p:cNvSpPr/>
          <p:nvPr/>
        </p:nvSpPr>
        <p:spPr>
          <a:xfrm>
            <a:off x="5560509" y="3075963"/>
            <a:ext cx="3065040" cy="527613"/>
          </a:xfrm>
          <a:prstGeom prst="wedgeRectCallout">
            <a:avLst>
              <a:gd name="adj1" fmla="val -67230"/>
              <a:gd name="adj2" fmla="val 210081"/>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a:extLst>
              <a:ext uri="{FF2B5EF4-FFF2-40B4-BE49-F238E27FC236}">
                <a16:creationId xmlns:a16="http://schemas.microsoft.com/office/drawing/2014/main" id="{DD101518-13E8-71FA-CD58-AB728125FC8A}"/>
              </a:ext>
            </a:extLst>
          </p:cNvPr>
          <p:cNvSpPr txBox="1"/>
          <p:nvPr/>
        </p:nvSpPr>
        <p:spPr>
          <a:xfrm>
            <a:off x="5721813" y="3155103"/>
            <a:ext cx="2439963" cy="369332"/>
          </a:xfrm>
          <a:prstGeom prst="rect">
            <a:avLst/>
          </a:prstGeom>
          <a:noFill/>
        </p:spPr>
        <p:txBody>
          <a:bodyPr wrap="none" rtlCol="0">
            <a:spAutoFit/>
          </a:bodyPr>
          <a:lstStyle/>
          <a:p>
            <a:r>
              <a:rPr lang="en-US" dirty="0"/>
              <a:t>Starting 8-octet number</a:t>
            </a:r>
          </a:p>
        </p:txBody>
      </p:sp>
      <p:sp>
        <p:nvSpPr>
          <p:cNvPr id="11" name="Rectangle 2">
            <a:extLst>
              <a:ext uri="{FF2B5EF4-FFF2-40B4-BE49-F238E27FC236}">
                <a16:creationId xmlns:a16="http://schemas.microsoft.com/office/drawing/2014/main" id="{24BDD98F-F5FA-A973-2382-587EB9F592A3}"/>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t>Example: IP Fragmentation</a:t>
            </a:r>
            <a:endParaRPr lang="en-AU" altLang="en-US" sz="3600" u="sng" dirty="0"/>
          </a:p>
        </p:txBody>
      </p:sp>
    </p:spTree>
    <p:extLst>
      <p:ext uri="{BB962C8B-B14F-4D97-AF65-F5344CB8AC3E}">
        <p14:creationId xmlns:p14="http://schemas.microsoft.com/office/powerpoint/2010/main" val="25715448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29DAFF4-CAC7-77DF-756C-34894D96EE4A}"/>
              </a:ext>
            </a:extLst>
          </p:cNvPr>
          <p:cNvCxnSpPr>
            <a:cxnSpLocks/>
            <a:endCxn id="2" idx="3"/>
          </p:cNvCxnSpPr>
          <p:nvPr/>
        </p:nvCxnSpPr>
        <p:spPr>
          <a:xfrm>
            <a:off x="1845681" y="2435683"/>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ECA4C12-417D-3AD0-011F-CBE02B090A66}"/>
              </a:ext>
            </a:extLst>
          </p:cNvPr>
          <p:cNvCxnSpPr>
            <a:cxnSpLocks/>
          </p:cNvCxnSpPr>
          <p:nvPr/>
        </p:nvCxnSpPr>
        <p:spPr>
          <a:xfrm>
            <a:off x="4128858" y="2435683"/>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2" name="Picture 8" descr="Network Router Icon #431529 - Free Icons Library">
            <a:extLst>
              <a:ext uri="{FF2B5EF4-FFF2-40B4-BE49-F238E27FC236}">
                <a16:creationId xmlns:a16="http://schemas.microsoft.com/office/drawing/2014/main" id="{EA4F5CE4-8511-1B61-40C4-D2141ECDDC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142288" y="2189605"/>
            <a:ext cx="1028903" cy="4921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2E49D16-74B8-76B0-9ADB-C3468082C632}"/>
              </a:ext>
            </a:extLst>
          </p:cNvPr>
          <p:cNvSpPr txBox="1"/>
          <p:nvPr/>
        </p:nvSpPr>
        <p:spPr>
          <a:xfrm>
            <a:off x="1892453" y="2423730"/>
            <a:ext cx="1225014" cy="369332"/>
          </a:xfrm>
          <a:prstGeom prst="rect">
            <a:avLst/>
          </a:prstGeom>
          <a:noFill/>
        </p:spPr>
        <p:txBody>
          <a:bodyPr wrap="none" rtlCol="0">
            <a:spAutoFit/>
          </a:bodyPr>
          <a:lstStyle/>
          <a:p>
            <a:pPr algn="ctr"/>
            <a:r>
              <a:rPr lang="en-US" dirty="0"/>
              <a:t>MTU=1500</a:t>
            </a:r>
          </a:p>
        </p:txBody>
      </p:sp>
      <p:sp>
        <p:nvSpPr>
          <p:cNvPr id="8" name="TextBox 7">
            <a:extLst>
              <a:ext uri="{FF2B5EF4-FFF2-40B4-BE49-F238E27FC236}">
                <a16:creationId xmlns:a16="http://schemas.microsoft.com/office/drawing/2014/main" id="{A8B77D39-89FA-ECDA-FAC8-A73CBF7B32E3}"/>
              </a:ext>
            </a:extLst>
          </p:cNvPr>
          <p:cNvSpPr txBox="1"/>
          <p:nvPr/>
        </p:nvSpPr>
        <p:spPr>
          <a:xfrm>
            <a:off x="4216626" y="2423729"/>
            <a:ext cx="1107996" cy="369332"/>
          </a:xfrm>
          <a:prstGeom prst="rect">
            <a:avLst/>
          </a:prstGeom>
          <a:noFill/>
        </p:spPr>
        <p:txBody>
          <a:bodyPr wrap="none" rtlCol="0">
            <a:spAutoFit/>
          </a:bodyPr>
          <a:lstStyle/>
          <a:p>
            <a:pPr algn="ctr"/>
            <a:r>
              <a:rPr lang="en-US" dirty="0"/>
              <a:t>MTU=532</a:t>
            </a:r>
          </a:p>
        </p:txBody>
      </p:sp>
      <p:grpSp>
        <p:nvGrpSpPr>
          <p:cNvPr id="21" name="Group 20">
            <a:extLst>
              <a:ext uri="{FF2B5EF4-FFF2-40B4-BE49-F238E27FC236}">
                <a16:creationId xmlns:a16="http://schemas.microsoft.com/office/drawing/2014/main" id="{E4A5FCFB-990E-6211-BFF2-217E387860EF}"/>
              </a:ext>
            </a:extLst>
          </p:cNvPr>
          <p:cNvGrpSpPr/>
          <p:nvPr/>
        </p:nvGrpSpPr>
        <p:grpSpPr>
          <a:xfrm>
            <a:off x="1693985" y="1628867"/>
            <a:ext cx="2071336" cy="671824"/>
            <a:chOff x="1520765" y="4646458"/>
            <a:chExt cx="2071336" cy="671824"/>
          </a:xfrm>
        </p:grpSpPr>
        <p:cxnSp>
          <p:nvCxnSpPr>
            <p:cNvPr id="22" name="Straight Arrow Connector 21">
              <a:extLst>
                <a:ext uri="{FF2B5EF4-FFF2-40B4-BE49-F238E27FC236}">
                  <a16:creationId xmlns:a16="http://schemas.microsoft.com/office/drawing/2014/main" id="{0C1AEAD3-D729-8B7B-B6C4-17863B6BE82B}"/>
                </a:ext>
              </a:extLst>
            </p:cNvPr>
            <p:cNvCxnSpPr>
              <a:cxnSpLocks/>
            </p:cNvCxnSpPr>
            <p:nvPr/>
          </p:nvCxnSpPr>
          <p:spPr>
            <a:xfrm>
              <a:off x="1765505" y="5318282"/>
              <a:ext cx="115812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53DB48D9-7594-D0F9-F73B-EC620684ED6E}"/>
                </a:ext>
              </a:extLst>
            </p:cNvPr>
            <p:cNvGrpSpPr/>
            <p:nvPr/>
          </p:nvGrpSpPr>
          <p:grpSpPr>
            <a:xfrm>
              <a:off x="1520765" y="4646458"/>
              <a:ext cx="2071336" cy="406400"/>
              <a:chOff x="110155" y="3022600"/>
              <a:chExt cx="2071336" cy="406400"/>
            </a:xfrm>
          </p:grpSpPr>
          <p:sp>
            <p:nvSpPr>
              <p:cNvPr id="24" name="Rectangle 23">
                <a:extLst>
                  <a:ext uri="{FF2B5EF4-FFF2-40B4-BE49-F238E27FC236}">
                    <a16:creationId xmlns:a16="http://schemas.microsoft.com/office/drawing/2014/main" id="{70CABD83-D34E-486A-AF45-2F659260FDE9}"/>
                  </a:ext>
                </a:extLst>
              </p:cNvPr>
              <p:cNvSpPr/>
              <p:nvPr/>
            </p:nvSpPr>
            <p:spPr>
              <a:xfrm>
                <a:off x="118533" y="3022600"/>
                <a:ext cx="200377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14334C4-151E-BB43-8FE4-E7D5FFBA46B7}"/>
                  </a:ext>
                </a:extLst>
              </p:cNvPr>
              <p:cNvSpPr txBox="1"/>
              <p:nvPr/>
            </p:nvSpPr>
            <p:spPr>
              <a:xfrm>
                <a:off x="110155" y="3042561"/>
                <a:ext cx="2071336" cy="369332"/>
              </a:xfrm>
              <a:prstGeom prst="rect">
                <a:avLst/>
              </a:prstGeom>
              <a:noFill/>
            </p:spPr>
            <p:txBody>
              <a:bodyPr wrap="none" rtlCol="0">
                <a:spAutoFit/>
              </a:bodyPr>
              <a:lstStyle/>
              <a:p>
                <a:pPr algn="ctr"/>
                <a:r>
                  <a:rPr lang="en-US" dirty="0"/>
                  <a:t>Datagram Len=1500</a:t>
                </a:r>
              </a:p>
            </p:txBody>
          </p:sp>
        </p:grpSp>
      </p:grpSp>
      <p:grpSp>
        <p:nvGrpSpPr>
          <p:cNvPr id="14" name="Group 13">
            <a:extLst>
              <a:ext uri="{FF2B5EF4-FFF2-40B4-BE49-F238E27FC236}">
                <a16:creationId xmlns:a16="http://schemas.microsoft.com/office/drawing/2014/main" id="{403E2BF4-8B18-97A1-29AA-60F330E89F67}"/>
              </a:ext>
            </a:extLst>
          </p:cNvPr>
          <p:cNvGrpSpPr/>
          <p:nvPr/>
        </p:nvGrpSpPr>
        <p:grpSpPr>
          <a:xfrm>
            <a:off x="3931084" y="925111"/>
            <a:ext cx="1865178" cy="406400"/>
            <a:chOff x="1415420" y="4646458"/>
            <a:chExt cx="1865178" cy="406400"/>
          </a:xfrm>
        </p:grpSpPr>
        <p:cxnSp>
          <p:nvCxnSpPr>
            <p:cNvPr id="15" name="Straight Arrow Connector 14">
              <a:extLst>
                <a:ext uri="{FF2B5EF4-FFF2-40B4-BE49-F238E27FC236}">
                  <a16:creationId xmlns:a16="http://schemas.microsoft.com/office/drawing/2014/main" id="{58C31594-7213-68E7-D8EE-040DA9D3D576}"/>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7947E090-4A1A-26EE-32D7-B6430017CDEE}"/>
                </a:ext>
              </a:extLst>
            </p:cNvPr>
            <p:cNvGrpSpPr/>
            <p:nvPr/>
          </p:nvGrpSpPr>
          <p:grpSpPr>
            <a:xfrm>
              <a:off x="1431109" y="4646458"/>
              <a:ext cx="1776513" cy="406400"/>
              <a:chOff x="20499" y="3022600"/>
              <a:chExt cx="1776513" cy="406400"/>
            </a:xfrm>
          </p:grpSpPr>
          <p:sp>
            <p:nvSpPr>
              <p:cNvPr id="18" name="Rectangle 17">
                <a:extLst>
                  <a:ext uri="{FF2B5EF4-FFF2-40B4-BE49-F238E27FC236}">
                    <a16:creationId xmlns:a16="http://schemas.microsoft.com/office/drawing/2014/main" id="{603C5AC9-C0EF-7674-2281-11EC8E31CE0D}"/>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5C257C2-25E5-FA54-0322-7D135F6E4C5B}"/>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28" name="Group 27">
            <a:extLst>
              <a:ext uri="{FF2B5EF4-FFF2-40B4-BE49-F238E27FC236}">
                <a16:creationId xmlns:a16="http://schemas.microsoft.com/office/drawing/2014/main" id="{CF641775-63F7-BB52-22E6-77DAB61895C7}"/>
              </a:ext>
            </a:extLst>
          </p:cNvPr>
          <p:cNvGrpSpPr/>
          <p:nvPr/>
        </p:nvGrpSpPr>
        <p:grpSpPr>
          <a:xfrm>
            <a:off x="3931084" y="1424308"/>
            <a:ext cx="1865178" cy="406400"/>
            <a:chOff x="1415420" y="4646458"/>
            <a:chExt cx="1865178" cy="406400"/>
          </a:xfrm>
        </p:grpSpPr>
        <p:cxnSp>
          <p:nvCxnSpPr>
            <p:cNvPr id="29" name="Straight Arrow Connector 28">
              <a:extLst>
                <a:ext uri="{FF2B5EF4-FFF2-40B4-BE49-F238E27FC236}">
                  <a16:creationId xmlns:a16="http://schemas.microsoft.com/office/drawing/2014/main" id="{56293422-8AD3-4518-E70B-703C520B7A29}"/>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166D8F50-7AC5-61EF-9476-49F70F49EF8F}"/>
                </a:ext>
              </a:extLst>
            </p:cNvPr>
            <p:cNvGrpSpPr/>
            <p:nvPr/>
          </p:nvGrpSpPr>
          <p:grpSpPr>
            <a:xfrm>
              <a:off x="1431109" y="4646458"/>
              <a:ext cx="1776513" cy="406400"/>
              <a:chOff x="20499" y="3022600"/>
              <a:chExt cx="1776513" cy="406400"/>
            </a:xfrm>
          </p:grpSpPr>
          <p:sp>
            <p:nvSpPr>
              <p:cNvPr id="31" name="Rectangle 30">
                <a:extLst>
                  <a:ext uri="{FF2B5EF4-FFF2-40B4-BE49-F238E27FC236}">
                    <a16:creationId xmlns:a16="http://schemas.microsoft.com/office/drawing/2014/main" id="{CA96F94D-F615-3390-E973-7FBF27B7075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E03D16E3-9FF8-1615-689F-A3CF5D693721}"/>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33" name="Group 32">
            <a:extLst>
              <a:ext uri="{FF2B5EF4-FFF2-40B4-BE49-F238E27FC236}">
                <a16:creationId xmlns:a16="http://schemas.microsoft.com/office/drawing/2014/main" id="{18E64EB0-9DDD-5DF4-C0B7-D09C555957C7}"/>
              </a:ext>
            </a:extLst>
          </p:cNvPr>
          <p:cNvGrpSpPr/>
          <p:nvPr/>
        </p:nvGrpSpPr>
        <p:grpSpPr>
          <a:xfrm>
            <a:off x="3931084" y="1923505"/>
            <a:ext cx="1865178" cy="406400"/>
            <a:chOff x="1415420" y="4646458"/>
            <a:chExt cx="1865178" cy="406400"/>
          </a:xfrm>
        </p:grpSpPr>
        <p:cxnSp>
          <p:nvCxnSpPr>
            <p:cNvPr id="34" name="Straight Arrow Connector 33">
              <a:extLst>
                <a:ext uri="{FF2B5EF4-FFF2-40B4-BE49-F238E27FC236}">
                  <a16:creationId xmlns:a16="http://schemas.microsoft.com/office/drawing/2014/main" id="{789A896D-6994-8000-55E6-F691E603D56E}"/>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0BF2AB1F-B445-7943-7289-15AA3E2971B0}"/>
                </a:ext>
              </a:extLst>
            </p:cNvPr>
            <p:cNvGrpSpPr/>
            <p:nvPr/>
          </p:nvGrpSpPr>
          <p:grpSpPr>
            <a:xfrm>
              <a:off x="1431109" y="4646458"/>
              <a:ext cx="1776513" cy="406400"/>
              <a:chOff x="20499" y="3022600"/>
              <a:chExt cx="1776513" cy="406400"/>
            </a:xfrm>
          </p:grpSpPr>
          <p:sp>
            <p:nvSpPr>
              <p:cNvPr id="36" name="Rectangle 35">
                <a:extLst>
                  <a:ext uri="{FF2B5EF4-FFF2-40B4-BE49-F238E27FC236}">
                    <a16:creationId xmlns:a16="http://schemas.microsoft.com/office/drawing/2014/main" id="{5C716625-A0CE-A40B-8ED3-D5019280637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C9297D1B-2FDA-E984-A944-8DACB466E3D3}"/>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sp>
        <p:nvSpPr>
          <p:cNvPr id="38" name="TextBox 37">
            <a:extLst>
              <a:ext uri="{FF2B5EF4-FFF2-40B4-BE49-F238E27FC236}">
                <a16:creationId xmlns:a16="http://schemas.microsoft.com/office/drawing/2014/main" id="{20ECC196-97E0-2116-7037-2F9A33A1B43C}"/>
              </a:ext>
            </a:extLst>
          </p:cNvPr>
          <p:cNvSpPr txBox="1"/>
          <p:nvPr/>
        </p:nvSpPr>
        <p:spPr>
          <a:xfrm>
            <a:off x="4060931" y="433781"/>
            <a:ext cx="1499578" cy="461665"/>
          </a:xfrm>
          <a:prstGeom prst="rect">
            <a:avLst/>
          </a:prstGeom>
          <a:noFill/>
        </p:spPr>
        <p:txBody>
          <a:bodyPr wrap="none" rtlCol="0">
            <a:spAutoFit/>
          </a:bodyPr>
          <a:lstStyle/>
          <a:p>
            <a:r>
              <a:rPr lang="en-US" sz="2400" dirty="0">
                <a:solidFill>
                  <a:schemeClr val="accent2">
                    <a:lumMod val="75000"/>
                  </a:schemeClr>
                </a:solidFill>
              </a:rPr>
              <a:t>Fragments</a:t>
            </a:r>
          </a:p>
        </p:txBody>
      </p:sp>
      <p:sp>
        <p:nvSpPr>
          <p:cNvPr id="50" name="TextBox 49">
            <a:extLst>
              <a:ext uri="{FF2B5EF4-FFF2-40B4-BE49-F238E27FC236}">
                <a16:creationId xmlns:a16="http://schemas.microsoft.com/office/drawing/2014/main" id="{6AB8A2EC-0B03-45BB-FF71-607A5D3ED9CB}"/>
              </a:ext>
            </a:extLst>
          </p:cNvPr>
          <p:cNvSpPr txBox="1"/>
          <p:nvPr/>
        </p:nvSpPr>
        <p:spPr>
          <a:xfrm>
            <a:off x="3425882" y="2578394"/>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R2</a:t>
            </a:r>
          </a:p>
        </p:txBody>
      </p:sp>
      <p:graphicFrame>
        <p:nvGraphicFramePr>
          <p:cNvPr id="39" name="Table 40">
            <a:extLst>
              <a:ext uri="{FF2B5EF4-FFF2-40B4-BE49-F238E27FC236}">
                <a16:creationId xmlns:a16="http://schemas.microsoft.com/office/drawing/2014/main" id="{B8311418-B312-5362-7481-951E4BED58C3}"/>
              </a:ext>
            </a:extLst>
          </p:cNvPr>
          <p:cNvGraphicFramePr>
            <a:graphicFrameLocks noGrp="1"/>
          </p:cNvGraphicFramePr>
          <p:nvPr>
            <p:extLst>
              <p:ext uri="{D42A27DB-BD31-4B8C-83A1-F6EECF244321}">
                <p14:modId xmlns:p14="http://schemas.microsoft.com/office/powerpoint/2010/main" val="1956050701"/>
              </p:ext>
            </p:extLst>
          </p:nvPr>
        </p:nvGraphicFramePr>
        <p:xfrm>
          <a:off x="158910" y="3213313"/>
          <a:ext cx="2562926" cy="3134360"/>
        </p:xfrm>
        <a:graphic>
          <a:graphicData uri="http://schemas.openxmlformats.org/drawingml/2006/table">
            <a:tbl>
              <a:tblPr firstRow="1" bandRow="1">
                <a:tableStyleId>{5C22544A-7EE6-4342-B048-85BDC9FD1C3A}</a:tableStyleId>
              </a:tblPr>
              <a:tblGrid>
                <a:gridCol w="1678166">
                  <a:extLst>
                    <a:ext uri="{9D8B030D-6E8A-4147-A177-3AD203B41FA5}">
                      <a16:colId xmlns:a16="http://schemas.microsoft.com/office/drawing/2014/main" val="148261508"/>
                    </a:ext>
                  </a:extLst>
                </a:gridCol>
                <a:gridCol w="884760">
                  <a:extLst>
                    <a:ext uri="{9D8B030D-6E8A-4147-A177-3AD203B41FA5}">
                      <a16:colId xmlns:a16="http://schemas.microsoft.com/office/drawing/2014/main" val="125010079"/>
                    </a:ext>
                  </a:extLst>
                </a:gridCol>
              </a:tblGrid>
              <a:tr h="370840">
                <a:tc>
                  <a:txBody>
                    <a:bodyPr/>
                    <a:lstStyle/>
                    <a:p>
                      <a:r>
                        <a:rPr lang="en-US" dirty="0"/>
                        <a:t>Header field/&lt;info&gt;</a:t>
                      </a:r>
                    </a:p>
                  </a:txBody>
                  <a:tcPr/>
                </a:tc>
                <a:tc>
                  <a:txBody>
                    <a:bodyPr/>
                    <a:lstStyle/>
                    <a:p>
                      <a:r>
                        <a:rPr lang="en-US" dirty="0"/>
                        <a:t>Value</a:t>
                      </a:r>
                    </a:p>
                  </a:txBody>
                  <a:tcPr/>
                </a:tc>
                <a:extLst>
                  <a:ext uri="{0D108BD9-81ED-4DB2-BD59-A6C34878D82A}">
                    <a16:rowId xmlns:a16="http://schemas.microsoft.com/office/drawing/2014/main" val="552546152"/>
                  </a:ext>
                </a:extLst>
              </a:tr>
              <a:tr h="370840">
                <a:tc>
                  <a:txBody>
                    <a:bodyPr/>
                    <a:lstStyle/>
                    <a:p>
                      <a:r>
                        <a:rPr lang="en-US" dirty="0"/>
                        <a:t>P. Identifier</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More Frag. bit</a:t>
                      </a:r>
                    </a:p>
                  </a:txBody>
                  <a:tcPr/>
                </a:tc>
                <a:tc>
                  <a:txBody>
                    <a:bodyPr/>
                    <a:lstStyle/>
                    <a:p>
                      <a:r>
                        <a:rPr lang="en-US" dirty="0"/>
                        <a:t>0</a:t>
                      </a:r>
                    </a:p>
                  </a:txBody>
                  <a:tcPr/>
                </a:tc>
                <a:extLst>
                  <a:ext uri="{0D108BD9-81ED-4DB2-BD59-A6C34878D82A}">
                    <a16:rowId xmlns:a16="http://schemas.microsoft.com/office/drawing/2014/main" val="1102399791"/>
                  </a:ext>
                </a:extLst>
              </a:tr>
              <a:tr h="370840">
                <a:tc>
                  <a:txBody>
                    <a:bodyPr/>
                    <a:lstStyle/>
                    <a:p>
                      <a:r>
                        <a:rPr lang="en-US" dirty="0"/>
                        <a:t>Frag. offset</a:t>
                      </a:r>
                    </a:p>
                  </a:txBody>
                  <a:tcPr/>
                </a:tc>
                <a:tc>
                  <a:txBody>
                    <a:bodyPr/>
                    <a:lstStyle/>
                    <a:p>
                      <a:r>
                        <a:rPr lang="en-US" dirty="0"/>
                        <a:t>0</a:t>
                      </a:r>
                    </a:p>
                  </a:txBody>
                  <a:tcPr/>
                </a:tc>
                <a:extLst>
                  <a:ext uri="{0D108BD9-81ED-4DB2-BD59-A6C34878D82A}">
                    <a16:rowId xmlns:a16="http://schemas.microsoft.com/office/drawing/2014/main" val="604530386"/>
                  </a:ext>
                </a:extLst>
              </a:tr>
              <a:tr h="370840">
                <a:tc>
                  <a:txBody>
                    <a:bodyPr/>
                    <a:lstStyle/>
                    <a:p>
                      <a:r>
                        <a:rPr lang="en-US" dirty="0"/>
                        <a:t>Header Len.</a:t>
                      </a:r>
                    </a:p>
                  </a:txBody>
                  <a:tcPr/>
                </a:tc>
                <a:tc>
                  <a:txBody>
                    <a:bodyPr/>
                    <a:lstStyle/>
                    <a:p>
                      <a:r>
                        <a:rPr lang="en-US" dirty="0"/>
                        <a:t>20 (bytes)</a:t>
                      </a:r>
                    </a:p>
                  </a:txBody>
                  <a:tcPr/>
                </a:tc>
                <a:extLst>
                  <a:ext uri="{0D108BD9-81ED-4DB2-BD59-A6C34878D82A}">
                    <a16:rowId xmlns:a16="http://schemas.microsoft.com/office/drawing/2014/main" val="1758880079"/>
                  </a:ext>
                </a:extLst>
              </a:tr>
              <a:tr h="370840">
                <a:tc>
                  <a:txBody>
                    <a:bodyPr/>
                    <a:lstStyle/>
                    <a:p>
                      <a:r>
                        <a:rPr lang="en-US" dirty="0"/>
                        <a:t>&lt;Data Len.&gt;</a:t>
                      </a:r>
                    </a:p>
                  </a:txBody>
                  <a:tcPr/>
                </a:tc>
                <a:tc>
                  <a:txBody>
                    <a:bodyPr/>
                    <a:lstStyle/>
                    <a:p>
                      <a:r>
                        <a:rPr lang="en-US" dirty="0"/>
                        <a:t>1400</a:t>
                      </a:r>
                    </a:p>
                  </a:txBody>
                  <a:tcPr/>
                </a:tc>
                <a:extLst>
                  <a:ext uri="{0D108BD9-81ED-4DB2-BD59-A6C34878D82A}">
                    <a16:rowId xmlns:a16="http://schemas.microsoft.com/office/drawing/2014/main" val="1088306033"/>
                  </a:ext>
                </a:extLst>
              </a:tr>
              <a:tr h="370840">
                <a:tc>
                  <a:txBody>
                    <a:bodyPr/>
                    <a:lstStyle/>
                    <a:p>
                      <a:r>
                        <a:rPr lang="en-US" dirty="0"/>
                        <a:t>Packet Length</a:t>
                      </a:r>
                    </a:p>
                  </a:txBody>
                  <a:tcPr/>
                </a:tc>
                <a:tc>
                  <a:txBody>
                    <a:bodyPr/>
                    <a:lstStyle/>
                    <a:p>
                      <a:r>
                        <a:rPr lang="en-US" dirty="0"/>
                        <a:t>1420</a:t>
                      </a:r>
                    </a:p>
                  </a:txBody>
                  <a:tcPr/>
                </a:tc>
                <a:extLst>
                  <a:ext uri="{0D108BD9-81ED-4DB2-BD59-A6C34878D82A}">
                    <a16:rowId xmlns:a16="http://schemas.microsoft.com/office/drawing/2014/main" val="3955989612"/>
                  </a:ext>
                </a:extLst>
              </a:tr>
            </a:tbl>
          </a:graphicData>
        </a:graphic>
      </p:graphicFrame>
      <p:graphicFrame>
        <p:nvGraphicFramePr>
          <p:cNvPr id="41" name="Table 40">
            <a:extLst>
              <a:ext uri="{FF2B5EF4-FFF2-40B4-BE49-F238E27FC236}">
                <a16:creationId xmlns:a16="http://schemas.microsoft.com/office/drawing/2014/main" id="{95B8E616-ECF9-4F65-5D6E-AE01BC0C1A95}"/>
              </a:ext>
            </a:extLst>
          </p:cNvPr>
          <p:cNvGraphicFramePr>
            <a:graphicFrameLocks noGrp="1"/>
          </p:cNvGraphicFramePr>
          <p:nvPr/>
        </p:nvGraphicFramePr>
        <p:xfrm>
          <a:off x="3290537" y="3213313"/>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1</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0</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512</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532</a:t>
                      </a:r>
                    </a:p>
                  </a:txBody>
                  <a:tcPr/>
                </a:tc>
                <a:extLst>
                  <a:ext uri="{0D108BD9-81ED-4DB2-BD59-A6C34878D82A}">
                    <a16:rowId xmlns:a16="http://schemas.microsoft.com/office/drawing/2014/main" val="3955989612"/>
                  </a:ext>
                </a:extLst>
              </a:tr>
            </a:tbl>
          </a:graphicData>
        </a:graphic>
      </p:graphicFrame>
      <p:graphicFrame>
        <p:nvGraphicFramePr>
          <p:cNvPr id="43" name="Table 42">
            <a:extLst>
              <a:ext uri="{FF2B5EF4-FFF2-40B4-BE49-F238E27FC236}">
                <a16:creationId xmlns:a16="http://schemas.microsoft.com/office/drawing/2014/main" id="{B41E952B-849C-2E5F-1EE7-013A49AFF959}"/>
              </a:ext>
            </a:extLst>
          </p:cNvPr>
          <p:cNvGraphicFramePr>
            <a:graphicFrameLocks noGrp="1"/>
          </p:cNvGraphicFramePr>
          <p:nvPr/>
        </p:nvGraphicFramePr>
        <p:xfrm>
          <a:off x="5144513" y="3213313"/>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1</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64</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512</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532</a:t>
                      </a:r>
                    </a:p>
                  </a:txBody>
                  <a:tcPr/>
                </a:tc>
                <a:extLst>
                  <a:ext uri="{0D108BD9-81ED-4DB2-BD59-A6C34878D82A}">
                    <a16:rowId xmlns:a16="http://schemas.microsoft.com/office/drawing/2014/main" val="3955989612"/>
                  </a:ext>
                </a:extLst>
              </a:tr>
            </a:tbl>
          </a:graphicData>
        </a:graphic>
      </p:graphicFrame>
      <p:sp>
        <p:nvSpPr>
          <p:cNvPr id="48" name="TextBox 47">
            <a:extLst>
              <a:ext uri="{FF2B5EF4-FFF2-40B4-BE49-F238E27FC236}">
                <a16:creationId xmlns:a16="http://schemas.microsoft.com/office/drawing/2014/main" id="{CA6DD617-3A74-3072-4AA3-2E30D9802B11}"/>
              </a:ext>
            </a:extLst>
          </p:cNvPr>
          <p:cNvSpPr txBox="1"/>
          <p:nvPr/>
        </p:nvSpPr>
        <p:spPr>
          <a:xfrm>
            <a:off x="418586" y="6347673"/>
            <a:ext cx="2043573" cy="461665"/>
          </a:xfrm>
          <a:prstGeom prst="rect">
            <a:avLst/>
          </a:prstGeom>
          <a:noFill/>
        </p:spPr>
        <p:txBody>
          <a:bodyPr wrap="none" rtlCol="0">
            <a:spAutoFit/>
          </a:bodyPr>
          <a:lstStyle/>
          <a:p>
            <a:r>
              <a:rPr lang="en-US" sz="2400" dirty="0"/>
              <a:t>Original Packet</a:t>
            </a:r>
          </a:p>
        </p:txBody>
      </p:sp>
      <p:sp>
        <p:nvSpPr>
          <p:cNvPr id="53" name="TextBox 52">
            <a:extLst>
              <a:ext uri="{FF2B5EF4-FFF2-40B4-BE49-F238E27FC236}">
                <a16:creationId xmlns:a16="http://schemas.microsoft.com/office/drawing/2014/main" id="{1F11CDD3-5793-C416-9DCC-8E6C7F4FA6D5}"/>
              </a:ext>
            </a:extLst>
          </p:cNvPr>
          <p:cNvSpPr txBox="1"/>
          <p:nvPr/>
        </p:nvSpPr>
        <p:spPr>
          <a:xfrm>
            <a:off x="3430219" y="5809193"/>
            <a:ext cx="1642053" cy="461665"/>
          </a:xfrm>
          <a:prstGeom prst="rect">
            <a:avLst/>
          </a:prstGeom>
          <a:noFill/>
        </p:spPr>
        <p:txBody>
          <a:bodyPr wrap="none" rtlCol="0">
            <a:spAutoFit/>
          </a:bodyPr>
          <a:lstStyle/>
          <a:p>
            <a:r>
              <a:rPr lang="en-US" sz="2400" dirty="0"/>
              <a:t>Frag. Pkt #1</a:t>
            </a:r>
          </a:p>
        </p:txBody>
      </p:sp>
      <p:sp>
        <p:nvSpPr>
          <p:cNvPr id="54" name="TextBox 53">
            <a:extLst>
              <a:ext uri="{FF2B5EF4-FFF2-40B4-BE49-F238E27FC236}">
                <a16:creationId xmlns:a16="http://schemas.microsoft.com/office/drawing/2014/main" id="{35E3D315-BD14-049F-53DC-D1D332113010}"/>
              </a:ext>
            </a:extLst>
          </p:cNvPr>
          <p:cNvSpPr txBox="1"/>
          <p:nvPr/>
        </p:nvSpPr>
        <p:spPr>
          <a:xfrm>
            <a:off x="5283057" y="5772178"/>
            <a:ext cx="1642053" cy="461665"/>
          </a:xfrm>
          <a:prstGeom prst="rect">
            <a:avLst/>
          </a:prstGeom>
          <a:noFill/>
        </p:spPr>
        <p:txBody>
          <a:bodyPr wrap="none" rtlCol="0">
            <a:spAutoFit/>
          </a:bodyPr>
          <a:lstStyle/>
          <a:p>
            <a:r>
              <a:rPr lang="en-US" sz="2400" dirty="0"/>
              <a:t>Frag. Pkt #2</a:t>
            </a:r>
          </a:p>
        </p:txBody>
      </p:sp>
      <p:grpSp>
        <p:nvGrpSpPr>
          <p:cNvPr id="3" name="Group 2">
            <a:extLst>
              <a:ext uri="{FF2B5EF4-FFF2-40B4-BE49-F238E27FC236}">
                <a16:creationId xmlns:a16="http://schemas.microsoft.com/office/drawing/2014/main" id="{B79707A5-18AF-BFB8-E5B5-AC88B651BE3E}"/>
              </a:ext>
            </a:extLst>
          </p:cNvPr>
          <p:cNvGrpSpPr/>
          <p:nvPr/>
        </p:nvGrpSpPr>
        <p:grpSpPr>
          <a:xfrm>
            <a:off x="7018968" y="2811567"/>
            <a:ext cx="1990641" cy="646901"/>
            <a:chOff x="6560349" y="3557625"/>
            <a:chExt cx="1990641" cy="646901"/>
          </a:xfrm>
        </p:grpSpPr>
        <p:sp>
          <p:nvSpPr>
            <p:cNvPr id="4" name="Rectangular Callout 3">
              <a:extLst>
                <a:ext uri="{FF2B5EF4-FFF2-40B4-BE49-F238E27FC236}">
                  <a16:creationId xmlns:a16="http://schemas.microsoft.com/office/drawing/2014/main" id="{56A37E7A-6B11-8F89-D657-C03CC0AD9EBA}"/>
                </a:ext>
              </a:extLst>
            </p:cNvPr>
            <p:cNvSpPr/>
            <p:nvPr/>
          </p:nvSpPr>
          <p:spPr>
            <a:xfrm>
              <a:off x="6560349" y="3557625"/>
              <a:ext cx="1990641" cy="646113"/>
            </a:xfrm>
            <a:prstGeom prst="wedgeRectCallout">
              <a:avLst>
                <a:gd name="adj1" fmla="val -55119"/>
                <a:gd name="adj2" fmla="val 207512"/>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a:extLst>
                <a:ext uri="{FF2B5EF4-FFF2-40B4-BE49-F238E27FC236}">
                  <a16:creationId xmlns:a16="http://schemas.microsoft.com/office/drawing/2014/main" id="{7DC76BBF-9E42-F662-D2C3-7C82A5FE0CFC}"/>
                </a:ext>
              </a:extLst>
            </p:cNvPr>
            <p:cNvSpPr txBox="1"/>
            <p:nvPr/>
          </p:nvSpPr>
          <p:spPr>
            <a:xfrm>
              <a:off x="6849580" y="3558195"/>
              <a:ext cx="1602811" cy="646331"/>
            </a:xfrm>
            <a:prstGeom prst="rect">
              <a:avLst/>
            </a:prstGeom>
            <a:noFill/>
          </p:spPr>
          <p:txBody>
            <a:bodyPr wrap="none" rtlCol="0">
              <a:spAutoFit/>
            </a:bodyPr>
            <a:lstStyle/>
            <a:p>
              <a:r>
                <a:rPr lang="en-US" dirty="0"/>
                <a:t>512 bytes/8 = </a:t>
              </a:r>
            </a:p>
            <a:p>
              <a:r>
                <a:rPr lang="en-US" dirty="0"/>
                <a:t>64 (in 8-octets)</a:t>
              </a:r>
            </a:p>
          </p:txBody>
        </p:sp>
      </p:grpSp>
      <p:sp>
        <p:nvSpPr>
          <p:cNvPr id="10" name="Rectangle 2">
            <a:extLst>
              <a:ext uri="{FF2B5EF4-FFF2-40B4-BE49-F238E27FC236}">
                <a16:creationId xmlns:a16="http://schemas.microsoft.com/office/drawing/2014/main" id="{A54463DF-F194-D24A-EA15-18306DA05159}"/>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t>Example: IP Fragmentation</a:t>
            </a:r>
            <a:endParaRPr lang="en-AU" altLang="en-US" sz="3600" u="sng" dirty="0"/>
          </a:p>
        </p:txBody>
      </p:sp>
    </p:spTree>
    <p:extLst>
      <p:ext uri="{BB962C8B-B14F-4D97-AF65-F5344CB8AC3E}">
        <p14:creationId xmlns:p14="http://schemas.microsoft.com/office/powerpoint/2010/main" val="1850401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29DAFF4-CAC7-77DF-756C-34894D96EE4A}"/>
              </a:ext>
            </a:extLst>
          </p:cNvPr>
          <p:cNvCxnSpPr>
            <a:cxnSpLocks/>
            <a:endCxn id="2" idx="3"/>
          </p:cNvCxnSpPr>
          <p:nvPr/>
        </p:nvCxnSpPr>
        <p:spPr>
          <a:xfrm>
            <a:off x="1845681" y="2435683"/>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ECA4C12-417D-3AD0-011F-CBE02B090A66}"/>
              </a:ext>
            </a:extLst>
          </p:cNvPr>
          <p:cNvCxnSpPr>
            <a:cxnSpLocks/>
          </p:cNvCxnSpPr>
          <p:nvPr/>
        </p:nvCxnSpPr>
        <p:spPr>
          <a:xfrm>
            <a:off x="4128858" y="2435683"/>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2" name="Picture 8" descr="Network Router Icon #431529 - Free Icons Library">
            <a:extLst>
              <a:ext uri="{FF2B5EF4-FFF2-40B4-BE49-F238E27FC236}">
                <a16:creationId xmlns:a16="http://schemas.microsoft.com/office/drawing/2014/main" id="{EA4F5CE4-8511-1B61-40C4-D2141ECDDC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142288" y="2189605"/>
            <a:ext cx="1028903" cy="4921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2E49D16-74B8-76B0-9ADB-C3468082C632}"/>
              </a:ext>
            </a:extLst>
          </p:cNvPr>
          <p:cNvSpPr txBox="1"/>
          <p:nvPr/>
        </p:nvSpPr>
        <p:spPr>
          <a:xfrm>
            <a:off x="1892453" y="2423730"/>
            <a:ext cx="1225014" cy="369332"/>
          </a:xfrm>
          <a:prstGeom prst="rect">
            <a:avLst/>
          </a:prstGeom>
          <a:noFill/>
        </p:spPr>
        <p:txBody>
          <a:bodyPr wrap="none" rtlCol="0">
            <a:spAutoFit/>
          </a:bodyPr>
          <a:lstStyle/>
          <a:p>
            <a:pPr algn="ctr"/>
            <a:r>
              <a:rPr lang="en-US" dirty="0"/>
              <a:t>MTU=1500</a:t>
            </a:r>
          </a:p>
        </p:txBody>
      </p:sp>
      <p:sp>
        <p:nvSpPr>
          <p:cNvPr id="8" name="TextBox 7">
            <a:extLst>
              <a:ext uri="{FF2B5EF4-FFF2-40B4-BE49-F238E27FC236}">
                <a16:creationId xmlns:a16="http://schemas.microsoft.com/office/drawing/2014/main" id="{A8B77D39-89FA-ECDA-FAC8-A73CBF7B32E3}"/>
              </a:ext>
            </a:extLst>
          </p:cNvPr>
          <p:cNvSpPr txBox="1"/>
          <p:nvPr/>
        </p:nvSpPr>
        <p:spPr>
          <a:xfrm>
            <a:off x="4216626" y="2423729"/>
            <a:ext cx="1107996" cy="369332"/>
          </a:xfrm>
          <a:prstGeom prst="rect">
            <a:avLst/>
          </a:prstGeom>
          <a:noFill/>
        </p:spPr>
        <p:txBody>
          <a:bodyPr wrap="none" rtlCol="0">
            <a:spAutoFit/>
          </a:bodyPr>
          <a:lstStyle/>
          <a:p>
            <a:pPr algn="ctr"/>
            <a:r>
              <a:rPr lang="en-US" dirty="0"/>
              <a:t>MTU=532</a:t>
            </a:r>
          </a:p>
        </p:txBody>
      </p:sp>
      <p:grpSp>
        <p:nvGrpSpPr>
          <p:cNvPr id="21" name="Group 20">
            <a:extLst>
              <a:ext uri="{FF2B5EF4-FFF2-40B4-BE49-F238E27FC236}">
                <a16:creationId xmlns:a16="http://schemas.microsoft.com/office/drawing/2014/main" id="{E4A5FCFB-990E-6211-BFF2-217E387860EF}"/>
              </a:ext>
            </a:extLst>
          </p:cNvPr>
          <p:cNvGrpSpPr/>
          <p:nvPr/>
        </p:nvGrpSpPr>
        <p:grpSpPr>
          <a:xfrm>
            <a:off x="1693985" y="1628867"/>
            <a:ext cx="2071336" cy="671824"/>
            <a:chOff x="1520765" y="4646458"/>
            <a:chExt cx="2071336" cy="671824"/>
          </a:xfrm>
        </p:grpSpPr>
        <p:cxnSp>
          <p:nvCxnSpPr>
            <p:cNvPr id="22" name="Straight Arrow Connector 21">
              <a:extLst>
                <a:ext uri="{FF2B5EF4-FFF2-40B4-BE49-F238E27FC236}">
                  <a16:creationId xmlns:a16="http://schemas.microsoft.com/office/drawing/2014/main" id="{0C1AEAD3-D729-8B7B-B6C4-17863B6BE82B}"/>
                </a:ext>
              </a:extLst>
            </p:cNvPr>
            <p:cNvCxnSpPr>
              <a:cxnSpLocks/>
            </p:cNvCxnSpPr>
            <p:nvPr/>
          </p:nvCxnSpPr>
          <p:spPr>
            <a:xfrm>
              <a:off x="1765505" y="5318282"/>
              <a:ext cx="115812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53DB48D9-7594-D0F9-F73B-EC620684ED6E}"/>
                </a:ext>
              </a:extLst>
            </p:cNvPr>
            <p:cNvGrpSpPr/>
            <p:nvPr/>
          </p:nvGrpSpPr>
          <p:grpSpPr>
            <a:xfrm>
              <a:off x="1520765" y="4646458"/>
              <a:ext cx="2071336" cy="406400"/>
              <a:chOff x="110155" y="3022600"/>
              <a:chExt cx="2071336" cy="406400"/>
            </a:xfrm>
          </p:grpSpPr>
          <p:sp>
            <p:nvSpPr>
              <p:cNvPr id="24" name="Rectangle 23">
                <a:extLst>
                  <a:ext uri="{FF2B5EF4-FFF2-40B4-BE49-F238E27FC236}">
                    <a16:creationId xmlns:a16="http://schemas.microsoft.com/office/drawing/2014/main" id="{70CABD83-D34E-486A-AF45-2F659260FDE9}"/>
                  </a:ext>
                </a:extLst>
              </p:cNvPr>
              <p:cNvSpPr/>
              <p:nvPr/>
            </p:nvSpPr>
            <p:spPr>
              <a:xfrm>
                <a:off x="118533" y="3022600"/>
                <a:ext cx="200377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14334C4-151E-BB43-8FE4-E7D5FFBA46B7}"/>
                  </a:ext>
                </a:extLst>
              </p:cNvPr>
              <p:cNvSpPr txBox="1"/>
              <p:nvPr/>
            </p:nvSpPr>
            <p:spPr>
              <a:xfrm>
                <a:off x="110155" y="3042561"/>
                <a:ext cx="2071336" cy="369332"/>
              </a:xfrm>
              <a:prstGeom prst="rect">
                <a:avLst/>
              </a:prstGeom>
              <a:noFill/>
            </p:spPr>
            <p:txBody>
              <a:bodyPr wrap="none" rtlCol="0">
                <a:spAutoFit/>
              </a:bodyPr>
              <a:lstStyle/>
              <a:p>
                <a:pPr algn="ctr"/>
                <a:r>
                  <a:rPr lang="en-US" dirty="0"/>
                  <a:t>Datagram Len=1500</a:t>
                </a:r>
              </a:p>
            </p:txBody>
          </p:sp>
        </p:grpSp>
      </p:grpSp>
      <p:grpSp>
        <p:nvGrpSpPr>
          <p:cNvPr id="14" name="Group 13">
            <a:extLst>
              <a:ext uri="{FF2B5EF4-FFF2-40B4-BE49-F238E27FC236}">
                <a16:creationId xmlns:a16="http://schemas.microsoft.com/office/drawing/2014/main" id="{403E2BF4-8B18-97A1-29AA-60F330E89F67}"/>
              </a:ext>
            </a:extLst>
          </p:cNvPr>
          <p:cNvGrpSpPr/>
          <p:nvPr/>
        </p:nvGrpSpPr>
        <p:grpSpPr>
          <a:xfrm>
            <a:off x="3931084" y="925111"/>
            <a:ext cx="1865178" cy="406400"/>
            <a:chOff x="1415420" y="4646458"/>
            <a:chExt cx="1865178" cy="406400"/>
          </a:xfrm>
        </p:grpSpPr>
        <p:cxnSp>
          <p:nvCxnSpPr>
            <p:cNvPr id="15" name="Straight Arrow Connector 14">
              <a:extLst>
                <a:ext uri="{FF2B5EF4-FFF2-40B4-BE49-F238E27FC236}">
                  <a16:creationId xmlns:a16="http://schemas.microsoft.com/office/drawing/2014/main" id="{58C31594-7213-68E7-D8EE-040DA9D3D576}"/>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7947E090-4A1A-26EE-32D7-B6430017CDEE}"/>
                </a:ext>
              </a:extLst>
            </p:cNvPr>
            <p:cNvGrpSpPr/>
            <p:nvPr/>
          </p:nvGrpSpPr>
          <p:grpSpPr>
            <a:xfrm>
              <a:off x="1431109" y="4646458"/>
              <a:ext cx="1776513" cy="406400"/>
              <a:chOff x="20499" y="3022600"/>
              <a:chExt cx="1776513" cy="406400"/>
            </a:xfrm>
          </p:grpSpPr>
          <p:sp>
            <p:nvSpPr>
              <p:cNvPr id="18" name="Rectangle 17">
                <a:extLst>
                  <a:ext uri="{FF2B5EF4-FFF2-40B4-BE49-F238E27FC236}">
                    <a16:creationId xmlns:a16="http://schemas.microsoft.com/office/drawing/2014/main" id="{603C5AC9-C0EF-7674-2281-11EC8E31CE0D}"/>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5C257C2-25E5-FA54-0322-7D135F6E4C5B}"/>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28" name="Group 27">
            <a:extLst>
              <a:ext uri="{FF2B5EF4-FFF2-40B4-BE49-F238E27FC236}">
                <a16:creationId xmlns:a16="http://schemas.microsoft.com/office/drawing/2014/main" id="{CF641775-63F7-BB52-22E6-77DAB61895C7}"/>
              </a:ext>
            </a:extLst>
          </p:cNvPr>
          <p:cNvGrpSpPr/>
          <p:nvPr/>
        </p:nvGrpSpPr>
        <p:grpSpPr>
          <a:xfrm>
            <a:off x="3931084" y="1424308"/>
            <a:ext cx="1865178" cy="406400"/>
            <a:chOff x="1415420" y="4646458"/>
            <a:chExt cx="1865178" cy="406400"/>
          </a:xfrm>
        </p:grpSpPr>
        <p:cxnSp>
          <p:nvCxnSpPr>
            <p:cNvPr id="29" name="Straight Arrow Connector 28">
              <a:extLst>
                <a:ext uri="{FF2B5EF4-FFF2-40B4-BE49-F238E27FC236}">
                  <a16:creationId xmlns:a16="http://schemas.microsoft.com/office/drawing/2014/main" id="{56293422-8AD3-4518-E70B-703C520B7A29}"/>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166D8F50-7AC5-61EF-9476-49F70F49EF8F}"/>
                </a:ext>
              </a:extLst>
            </p:cNvPr>
            <p:cNvGrpSpPr/>
            <p:nvPr/>
          </p:nvGrpSpPr>
          <p:grpSpPr>
            <a:xfrm>
              <a:off x="1431109" y="4646458"/>
              <a:ext cx="1776513" cy="406400"/>
              <a:chOff x="20499" y="3022600"/>
              <a:chExt cx="1776513" cy="406400"/>
            </a:xfrm>
          </p:grpSpPr>
          <p:sp>
            <p:nvSpPr>
              <p:cNvPr id="31" name="Rectangle 30">
                <a:extLst>
                  <a:ext uri="{FF2B5EF4-FFF2-40B4-BE49-F238E27FC236}">
                    <a16:creationId xmlns:a16="http://schemas.microsoft.com/office/drawing/2014/main" id="{CA96F94D-F615-3390-E973-7FBF27B7075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E03D16E3-9FF8-1615-689F-A3CF5D693721}"/>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33" name="Group 32">
            <a:extLst>
              <a:ext uri="{FF2B5EF4-FFF2-40B4-BE49-F238E27FC236}">
                <a16:creationId xmlns:a16="http://schemas.microsoft.com/office/drawing/2014/main" id="{18E64EB0-9DDD-5DF4-C0B7-D09C555957C7}"/>
              </a:ext>
            </a:extLst>
          </p:cNvPr>
          <p:cNvGrpSpPr/>
          <p:nvPr/>
        </p:nvGrpSpPr>
        <p:grpSpPr>
          <a:xfrm>
            <a:off x="3931084" y="1923505"/>
            <a:ext cx="1865178" cy="406400"/>
            <a:chOff x="1415420" y="4646458"/>
            <a:chExt cx="1865178" cy="406400"/>
          </a:xfrm>
        </p:grpSpPr>
        <p:cxnSp>
          <p:nvCxnSpPr>
            <p:cNvPr id="34" name="Straight Arrow Connector 33">
              <a:extLst>
                <a:ext uri="{FF2B5EF4-FFF2-40B4-BE49-F238E27FC236}">
                  <a16:creationId xmlns:a16="http://schemas.microsoft.com/office/drawing/2014/main" id="{789A896D-6994-8000-55E6-F691E603D56E}"/>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0BF2AB1F-B445-7943-7289-15AA3E2971B0}"/>
                </a:ext>
              </a:extLst>
            </p:cNvPr>
            <p:cNvGrpSpPr/>
            <p:nvPr/>
          </p:nvGrpSpPr>
          <p:grpSpPr>
            <a:xfrm>
              <a:off x="1431109" y="4646458"/>
              <a:ext cx="1776513" cy="406400"/>
              <a:chOff x="20499" y="3022600"/>
              <a:chExt cx="1776513" cy="406400"/>
            </a:xfrm>
          </p:grpSpPr>
          <p:sp>
            <p:nvSpPr>
              <p:cNvPr id="36" name="Rectangle 35">
                <a:extLst>
                  <a:ext uri="{FF2B5EF4-FFF2-40B4-BE49-F238E27FC236}">
                    <a16:creationId xmlns:a16="http://schemas.microsoft.com/office/drawing/2014/main" id="{5C716625-A0CE-A40B-8ED3-D5019280637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C9297D1B-2FDA-E984-A944-8DACB466E3D3}"/>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sp>
        <p:nvSpPr>
          <p:cNvPr id="38" name="TextBox 37">
            <a:extLst>
              <a:ext uri="{FF2B5EF4-FFF2-40B4-BE49-F238E27FC236}">
                <a16:creationId xmlns:a16="http://schemas.microsoft.com/office/drawing/2014/main" id="{20ECC196-97E0-2116-7037-2F9A33A1B43C}"/>
              </a:ext>
            </a:extLst>
          </p:cNvPr>
          <p:cNvSpPr txBox="1"/>
          <p:nvPr/>
        </p:nvSpPr>
        <p:spPr>
          <a:xfrm>
            <a:off x="4060931" y="433781"/>
            <a:ext cx="1499578" cy="461665"/>
          </a:xfrm>
          <a:prstGeom prst="rect">
            <a:avLst/>
          </a:prstGeom>
          <a:noFill/>
        </p:spPr>
        <p:txBody>
          <a:bodyPr wrap="none" rtlCol="0">
            <a:spAutoFit/>
          </a:bodyPr>
          <a:lstStyle/>
          <a:p>
            <a:r>
              <a:rPr lang="en-US" sz="2400" dirty="0">
                <a:solidFill>
                  <a:schemeClr val="accent2">
                    <a:lumMod val="75000"/>
                  </a:schemeClr>
                </a:solidFill>
              </a:rPr>
              <a:t>Fragments</a:t>
            </a:r>
          </a:p>
        </p:txBody>
      </p:sp>
      <p:sp>
        <p:nvSpPr>
          <p:cNvPr id="50" name="TextBox 49">
            <a:extLst>
              <a:ext uri="{FF2B5EF4-FFF2-40B4-BE49-F238E27FC236}">
                <a16:creationId xmlns:a16="http://schemas.microsoft.com/office/drawing/2014/main" id="{6AB8A2EC-0B03-45BB-FF71-607A5D3ED9CB}"/>
              </a:ext>
            </a:extLst>
          </p:cNvPr>
          <p:cNvSpPr txBox="1"/>
          <p:nvPr/>
        </p:nvSpPr>
        <p:spPr>
          <a:xfrm>
            <a:off x="3425882" y="2578394"/>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R2</a:t>
            </a:r>
          </a:p>
        </p:txBody>
      </p:sp>
      <p:sp>
        <p:nvSpPr>
          <p:cNvPr id="52" name="Rectangle 2">
            <a:extLst>
              <a:ext uri="{FF2B5EF4-FFF2-40B4-BE49-F238E27FC236}">
                <a16:creationId xmlns:a16="http://schemas.microsoft.com/office/drawing/2014/main" id="{8123936D-C815-A124-C4FE-670F6BF0D5BB}"/>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t>Example: IP Fragmentation</a:t>
            </a:r>
            <a:endParaRPr lang="en-AU" altLang="en-US" sz="3600" u="sng" dirty="0"/>
          </a:p>
        </p:txBody>
      </p:sp>
      <p:graphicFrame>
        <p:nvGraphicFramePr>
          <p:cNvPr id="39" name="Table 40">
            <a:extLst>
              <a:ext uri="{FF2B5EF4-FFF2-40B4-BE49-F238E27FC236}">
                <a16:creationId xmlns:a16="http://schemas.microsoft.com/office/drawing/2014/main" id="{B8311418-B312-5362-7481-951E4BED58C3}"/>
              </a:ext>
            </a:extLst>
          </p:cNvPr>
          <p:cNvGraphicFramePr>
            <a:graphicFrameLocks noGrp="1"/>
          </p:cNvGraphicFramePr>
          <p:nvPr>
            <p:extLst>
              <p:ext uri="{D42A27DB-BD31-4B8C-83A1-F6EECF244321}">
                <p14:modId xmlns:p14="http://schemas.microsoft.com/office/powerpoint/2010/main" val="1982465813"/>
              </p:ext>
            </p:extLst>
          </p:nvPr>
        </p:nvGraphicFramePr>
        <p:xfrm>
          <a:off x="158910" y="3213313"/>
          <a:ext cx="2562926" cy="3134360"/>
        </p:xfrm>
        <a:graphic>
          <a:graphicData uri="http://schemas.openxmlformats.org/drawingml/2006/table">
            <a:tbl>
              <a:tblPr firstRow="1" bandRow="1">
                <a:tableStyleId>{5C22544A-7EE6-4342-B048-85BDC9FD1C3A}</a:tableStyleId>
              </a:tblPr>
              <a:tblGrid>
                <a:gridCol w="1678166">
                  <a:extLst>
                    <a:ext uri="{9D8B030D-6E8A-4147-A177-3AD203B41FA5}">
                      <a16:colId xmlns:a16="http://schemas.microsoft.com/office/drawing/2014/main" val="148261508"/>
                    </a:ext>
                  </a:extLst>
                </a:gridCol>
                <a:gridCol w="884760">
                  <a:extLst>
                    <a:ext uri="{9D8B030D-6E8A-4147-A177-3AD203B41FA5}">
                      <a16:colId xmlns:a16="http://schemas.microsoft.com/office/drawing/2014/main" val="125010079"/>
                    </a:ext>
                  </a:extLst>
                </a:gridCol>
              </a:tblGrid>
              <a:tr h="370840">
                <a:tc>
                  <a:txBody>
                    <a:bodyPr/>
                    <a:lstStyle/>
                    <a:p>
                      <a:r>
                        <a:rPr lang="en-US" dirty="0"/>
                        <a:t>Header field/&lt;info&gt;</a:t>
                      </a:r>
                    </a:p>
                  </a:txBody>
                  <a:tcPr/>
                </a:tc>
                <a:tc>
                  <a:txBody>
                    <a:bodyPr/>
                    <a:lstStyle/>
                    <a:p>
                      <a:r>
                        <a:rPr lang="en-US" dirty="0"/>
                        <a:t>Value</a:t>
                      </a:r>
                    </a:p>
                  </a:txBody>
                  <a:tcPr/>
                </a:tc>
                <a:extLst>
                  <a:ext uri="{0D108BD9-81ED-4DB2-BD59-A6C34878D82A}">
                    <a16:rowId xmlns:a16="http://schemas.microsoft.com/office/drawing/2014/main" val="552546152"/>
                  </a:ext>
                </a:extLst>
              </a:tr>
              <a:tr h="370840">
                <a:tc>
                  <a:txBody>
                    <a:bodyPr/>
                    <a:lstStyle/>
                    <a:p>
                      <a:r>
                        <a:rPr lang="en-US" dirty="0"/>
                        <a:t>P. Identifier</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More Frag. bit</a:t>
                      </a:r>
                    </a:p>
                  </a:txBody>
                  <a:tcPr/>
                </a:tc>
                <a:tc>
                  <a:txBody>
                    <a:bodyPr/>
                    <a:lstStyle/>
                    <a:p>
                      <a:r>
                        <a:rPr lang="en-US" dirty="0"/>
                        <a:t>0</a:t>
                      </a:r>
                    </a:p>
                  </a:txBody>
                  <a:tcPr/>
                </a:tc>
                <a:extLst>
                  <a:ext uri="{0D108BD9-81ED-4DB2-BD59-A6C34878D82A}">
                    <a16:rowId xmlns:a16="http://schemas.microsoft.com/office/drawing/2014/main" val="1102399791"/>
                  </a:ext>
                </a:extLst>
              </a:tr>
              <a:tr h="370840">
                <a:tc>
                  <a:txBody>
                    <a:bodyPr/>
                    <a:lstStyle/>
                    <a:p>
                      <a:r>
                        <a:rPr lang="en-US" dirty="0"/>
                        <a:t>Frag. offset</a:t>
                      </a:r>
                    </a:p>
                  </a:txBody>
                  <a:tcPr/>
                </a:tc>
                <a:tc>
                  <a:txBody>
                    <a:bodyPr/>
                    <a:lstStyle/>
                    <a:p>
                      <a:r>
                        <a:rPr lang="en-US" dirty="0"/>
                        <a:t>0</a:t>
                      </a:r>
                    </a:p>
                  </a:txBody>
                  <a:tcPr/>
                </a:tc>
                <a:extLst>
                  <a:ext uri="{0D108BD9-81ED-4DB2-BD59-A6C34878D82A}">
                    <a16:rowId xmlns:a16="http://schemas.microsoft.com/office/drawing/2014/main" val="604530386"/>
                  </a:ext>
                </a:extLst>
              </a:tr>
              <a:tr h="370840">
                <a:tc>
                  <a:txBody>
                    <a:bodyPr/>
                    <a:lstStyle/>
                    <a:p>
                      <a:r>
                        <a:rPr lang="en-US" dirty="0"/>
                        <a:t>Header Len.</a:t>
                      </a:r>
                    </a:p>
                  </a:txBody>
                  <a:tcPr/>
                </a:tc>
                <a:tc>
                  <a:txBody>
                    <a:bodyPr/>
                    <a:lstStyle/>
                    <a:p>
                      <a:r>
                        <a:rPr lang="en-US" dirty="0"/>
                        <a:t>20 (bytes)</a:t>
                      </a:r>
                    </a:p>
                  </a:txBody>
                  <a:tcPr/>
                </a:tc>
                <a:extLst>
                  <a:ext uri="{0D108BD9-81ED-4DB2-BD59-A6C34878D82A}">
                    <a16:rowId xmlns:a16="http://schemas.microsoft.com/office/drawing/2014/main" val="1758880079"/>
                  </a:ext>
                </a:extLst>
              </a:tr>
              <a:tr h="370840">
                <a:tc>
                  <a:txBody>
                    <a:bodyPr/>
                    <a:lstStyle/>
                    <a:p>
                      <a:r>
                        <a:rPr lang="en-US" dirty="0"/>
                        <a:t>&lt;Data Len.&gt;</a:t>
                      </a:r>
                    </a:p>
                  </a:txBody>
                  <a:tcPr/>
                </a:tc>
                <a:tc>
                  <a:txBody>
                    <a:bodyPr/>
                    <a:lstStyle/>
                    <a:p>
                      <a:r>
                        <a:rPr lang="en-US" dirty="0"/>
                        <a:t>1400</a:t>
                      </a:r>
                    </a:p>
                  </a:txBody>
                  <a:tcPr/>
                </a:tc>
                <a:extLst>
                  <a:ext uri="{0D108BD9-81ED-4DB2-BD59-A6C34878D82A}">
                    <a16:rowId xmlns:a16="http://schemas.microsoft.com/office/drawing/2014/main" val="1088306033"/>
                  </a:ext>
                </a:extLst>
              </a:tr>
              <a:tr h="370840">
                <a:tc>
                  <a:txBody>
                    <a:bodyPr/>
                    <a:lstStyle/>
                    <a:p>
                      <a:r>
                        <a:rPr lang="en-US" dirty="0"/>
                        <a:t>Packet Length</a:t>
                      </a:r>
                    </a:p>
                  </a:txBody>
                  <a:tcPr/>
                </a:tc>
                <a:tc>
                  <a:txBody>
                    <a:bodyPr/>
                    <a:lstStyle/>
                    <a:p>
                      <a:r>
                        <a:rPr lang="en-US" dirty="0"/>
                        <a:t>1420</a:t>
                      </a:r>
                    </a:p>
                  </a:txBody>
                  <a:tcPr/>
                </a:tc>
                <a:extLst>
                  <a:ext uri="{0D108BD9-81ED-4DB2-BD59-A6C34878D82A}">
                    <a16:rowId xmlns:a16="http://schemas.microsoft.com/office/drawing/2014/main" val="3955989612"/>
                  </a:ext>
                </a:extLst>
              </a:tr>
            </a:tbl>
          </a:graphicData>
        </a:graphic>
      </p:graphicFrame>
      <p:graphicFrame>
        <p:nvGraphicFramePr>
          <p:cNvPr id="41" name="Table 40">
            <a:extLst>
              <a:ext uri="{FF2B5EF4-FFF2-40B4-BE49-F238E27FC236}">
                <a16:creationId xmlns:a16="http://schemas.microsoft.com/office/drawing/2014/main" id="{95B8E616-ECF9-4F65-5D6E-AE01BC0C1A95}"/>
              </a:ext>
            </a:extLst>
          </p:cNvPr>
          <p:cNvGraphicFramePr>
            <a:graphicFrameLocks noGrp="1"/>
          </p:cNvGraphicFramePr>
          <p:nvPr/>
        </p:nvGraphicFramePr>
        <p:xfrm>
          <a:off x="3290537" y="3213313"/>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1</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0</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512</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532</a:t>
                      </a:r>
                    </a:p>
                  </a:txBody>
                  <a:tcPr/>
                </a:tc>
                <a:extLst>
                  <a:ext uri="{0D108BD9-81ED-4DB2-BD59-A6C34878D82A}">
                    <a16:rowId xmlns:a16="http://schemas.microsoft.com/office/drawing/2014/main" val="3955989612"/>
                  </a:ext>
                </a:extLst>
              </a:tr>
            </a:tbl>
          </a:graphicData>
        </a:graphic>
      </p:graphicFrame>
      <p:graphicFrame>
        <p:nvGraphicFramePr>
          <p:cNvPr id="43" name="Table 42">
            <a:extLst>
              <a:ext uri="{FF2B5EF4-FFF2-40B4-BE49-F238E27FC236}">
                <a16:creationId xmlns:a16="http://schemas.microsoft.com/office/drawing/2014/main" id="{B41E952B-849C-2E5F-1EE7-013A49AFF959}"/>
              </a:ext>
            </a:extLst>
          </p:cNvPr>
          <p:cNvGraphicFramePr>
            <a:graphicFrameLocks noGrp="1"/>
          </p:cNvGraphicFramePr>
          <p:nvPr/>
        </p:nvGraphicFramePr>
        <p:xfrm>
          <a:off x="5144513" y="3213313"/>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1</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64</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512</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532</a:t>
                      </a:r>
                    </a:p>
                  </a:txBody>
                  <a:tcPr/>
                </a:tc>
                <a:extLst>
                  <a:ext uri="{0D108BD9-81ED-4DB2-BD59-A6C34878D82A}">
                    <a16:rowId xmlns:a16="http://schemas.microsoft.com/office/drawing/2014/main" val="3955989612"/>
                  </a:ext>
                </a:extLst>
              </a:tr>
            </a:tbl>
          </a:graphicData>
        </a:graphic>
      </p:graphicFrame>
      <p:graphicFrame>
        <p:nvGraphicFramePr>
          <p:cNvPr id="46" name="Table 45">
            <a:extLst>
              <a:ext uri="{FF2B5EF4-FFF2-40B4-BE49-F238E27FC236}">
                <a16:creationId xmlns:a16="http://schemas.microsoft.com/office/drawing/2014/main" id="{BF0DCF60-80B0-5215-3F2E-48622757209B}"/>
              </a:ext>
            </a:extLst>
          </p:cNvPr>
          <p:cNvGraphicFramePr>
            <a:graphicFrameLocks noGrp="1"/>
          </p:cNvGraphicFramePr>
          <p:nvPr/>
        </p:nvGraphicFramePr>
        <p:xfrm>
          <a:off x="6998489" y="3213313"/>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0</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128</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376</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396</a:t>
                      </a:r>
                    </a:p>
                  </a:txBody>
                  <a:tcPr/>
                </a:tc>
                <a:extLst>
                  <a:ext uri="{0D108BD9-81ED-4DB2-BD59-A6C34878D82A}">
                    <a16:rowId xmlns:a16="http://schemas.microsoft.com/office/drawing/2014/main" val="3955989612"/>
                  </a:ext>
                </a:extLst>
              </a:tr>
            </a:tbl>
          </a:graphicData>
        </a:graphic>
      </p:graphicFrame>
      <p:sp>
        <p:nvSpPr>
          <p:cNvPr id="48" name="TextBox 47">
            <a:extLst>
              <a:ext uri="{FF2B5EF4-FFF2-40B4-BE49-F238E27FC236}">
                <a16:creationId xmlns:a16="http://schemas.microsoft.com/office/drawing/2014/main" id="{CA6DD617-3A74-3072-4AA3-2E30D9802B11}"/>
              </a:ext>
            </a:extLst>
          </p:cNvPr>
          <p:cNvSpPr txBox="1"/>
          <p:nvPr/>
        </p:nvSpPr>
        <p:spPr>
          <a:xfrm>
            <a:off x="418586" y="6347673"/>
            <a:ext cx="2043573" cy="461665"/>
          </a:xfrm>
          <a:prstGeom prst="rect">
            <a:avLst/>
          </a:prstGeom>
          <a:noFill/>
        </p:spPr>
        <p:txBody>
          <a:bodyPr wrap="none" rtlCol="0">
            <a:spAutoFit/>
          </a:bodyPr>
          <a:lstStyle/>
          <a:p>
            <a:r>
              <a:rPr lang="en-US" sz="2400" dirty="0"/>
              <a:t>Original Packet</a:t>
            </a:r>
          </a:p>
        </p:txBody>
      </p:sp>
      <p:sp>
        <p:nvSpPr>
          <p:cNvPr id="53" name="TextBox 52">
            <a:extLst>
              <a:ext uri="{FF2B5EF4-FFF2-40B4-BE49-F238E27FC236}">
                <a16:creationId xmlns:a16="http://schemas.microsoft.com/office/drawing/2014/main" id="{1F11CDD3-5793-C416-9DCC-8E6C7F4FA6D5}"/>
              </a:ext>
            </a:extLst>
          </p:cNvPr>
          <p:cNvSpPr txBox="1"/>
          <p:nvPr/>
        </p:nvSpPr>
        <p:spPr>
          <a:xfrm>
            <a:off x="3430219" y="5809193"/>
            <a:ext cx="1642053" cy="461665"/>
          </a:xfrm>
          <a:prstGeom prst="rect">
            <a:avLst/>
          </a:prstGeom>
          <a:noFill/>
        </p:spPr>
        <p:txBody>
          <a:bodyPr wrap="none" rtlCol="0">
            <a:spAutoFit/>
          </a:bodyPr>
          <a:lstStyle/>
          <a:p>
            <a:r>
              <a:rPr lang="en-US" sz="2400" dirty="0"/>
              <a:t>Frag. Pkt #1</a:t>
            </a:r>
          </a:p>
        </p:txBody>
      </p:sp>
      <p:sp>
        <p:nvSpPr>
          <p:cNvPr id="54" name="TextBox 53">
            <a:extLst>
              <a:ext uri="{FF2B5EF4-FFF2-40B4-BE49-F238E27FC236}">
                <a16:creationId xmlns:a16="http://schemas.microsoft.com/office/drawing/2014/main" id="{35E3D315-BD14-049F-53DC-D1D332113010}"/>
              </a:ext>
            </a:extLst>
          </p:cNvPr>
          <p:cNvSpPr txBox="1"/>
          <p:nvPr/>
        </p:nvSpPr>
        <p:spPr>
          <a:xfrm>
            <a:off x="5283057" y="5772178"/>
            <a:ext cx="1642053" cy="461665"/>
          </a:xfrm>
          <a:prstGeom prst="rect">
            <a:avLst/>
          </a:prstGeom>
          <a:noFill/>
        </p:spPr>
        <p:txBody>
          <a:bodyPr wrap="none" rtlCol="0">
            <a:spAutoFit/>
          </a:bodyPr>
          <a:lstStyle/>
          <a:p>
            <a:r>
              <a:rPr lang="en-US" sz="2400" dirty="0"/>
              <a:t>Frag. Pkt #2</a:t>
            </a:r>
          </a:p>
        </p:txBody>
      </p:sp>
      <p:sp>
        <p:nvSpPr>
          <p:cNvPr id="55" name="TextBox 54">
            <a:extLst>
              <a:ext uri="{FF2B5EF4-FFF2-40B4-BE49-F238E27FC236}">
                <a16:creationId xmlns:a16="http://schemas.microsoft.com/office/drawing/2014/main" id="{6CA7B2C3-F881-5B21-9C25-44E3187D0BA7}"/>
              </a:ext>
            </a:extLst>
          </p:cNvPr>
          <p:cNvSpPr txBox="1"/>
          <p:nvPr/>
        </p:nvSpPr>
        <p:spPr>
          <a:xfrm>
            <a:off x="7049429" y="5772177"/>
            <a:ext cx="1642053" cy="461665"/>
          </a:xfrm>
          <a:prstGeom prst="rect">
            <a:avLst/>
          </a:prstGeom>
          <a:noFill/>
        </p:spPr>
        <p:txBody>
          <a:bodyPr wrap="none" rtlCol="0">
            <a:spAutoFit/>
          </a:bodyPr>
          <a:lstStyle/>
          <a:p>
            <a:r>
              <a:rPr lang="en-US" sz="2400" dirty="0"/>
              <a:t>Frag. Pkt #3</a:t>
            </a:r>
          </a:p>
        </p:txBody>
      </p:sp>
      <p:sp>
        <p:nvSpPr>
          <p:cNvPr id="3" name="Rectangle 2">
            <a:extLst>
              <a:ext uri="{FF2B5EF4-FFF2-40B4-BE49-F238E27FC236}">
                <a16:creationId xmlns:a16="http://schemas.microsoft.com/office/drawing/2014/main" id="{CB134DC1-7F38-177A-334F-79BB40988B53}"/>
              </a:ext>
            </a:extLst>
          </p:cNvPr>
          <p:cNvSpPr/>
          <p:nvPr/>
        </p:nvSpPr>
        <p:spPr>
          <a:xfrm>
            <a:off x="8063345" y="4338071"/>
            <a:ext cx="701516" cy="3463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0C82EEA-FE1F-43C3-1B86-9CCCE4763714}"/>
              </a:ext>
            </a:extLst>
          </p:cNvPr>
          <p:cNvSpPr/>
          <p:nvPr/>
        </p:nvSpPr>
        <p:spPr>
          <a:xfrm>
            <a:off x="8063345" y="3973201"/>
            <a:ext cx="701516" cy="3463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6EEB455-AFA9-9B19-EBC8-90167CAC2B38}"/>
              </a:ext>
            </a:extLst>
          </p:cNvPr>
          <p:cNvSpPr/>
          <p:nvPr/>
        </p:nvSpPr>
        <p:spPr>
          <a:xfrm>
            <a:off x="8063345" y="5079780"/>
            <a:ext cx="701516" cy="3463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118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07D5C94-FCD6-F1F1-45CB-27B8EE7621ED}"/>
              </a:ext>
            </a:extLst>
          </p:cNvPr>
          <p:cNvGraphicFramePr>
            <a:graphicFrameLocks noGrp="1"/>
          </p:cNvGraphicFramePr>
          <p:nvPr/>
        </p:nvGraphicFramePr>
        <p:xfrm>
          <a:off x="124691" y="1297940"/>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1</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0</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512</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532</a:t>
                      </a:r>
                    </a:p>
                  </a:txBody>
                  <a:tcPr/>
                </a:tc>
                <a:extLst>
                  <a:ext uri="{0D108BD9-81ED-4DB2-BD59-A6C34878D82A}">
                    <a16:rowId xmlns:a16="http://schemas.microsoft.com/office/drawing/2014/main" val="3955989612"/>
                  </a:ext>
                </a:extLst>
              </a:tr>
            </a:tbl>
          </a:graphicData>
        </a:graphic>
      </p:graphicFrame>
      <p:graphicFrame>
        <p:nvGraphicFramePr>
          <p:cNvPr id="3" name="Table 2">
            <a:extLst>
              <a:ext uri="{FF2B5EF4-FFF2-40B4-BE49-F238E27FC236}">
                <a16:creationId xmlns:a16="http://schemas.microsoft.com/office/drawing/2014/main" id="{3620E2AE-9944-A3CF-1F3B-57914CFC1CA9}"/>
              </a:ext>
            </a:extLst>
          </p:cNvPr>
          <p:cNvGraphicFramePr>
            <a:graphicFrameLocks noGrp="1"/>
          </p:cNvGraphicFramePr>
          <p:nvPr/>
        </p:nvGraphicFramePr>
        <p:xfrm>
          <a:off x="2168318" y="1297940"/>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1</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64</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512</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532</a:t>
                      </a:r>
                    </a:p>
                  </a:txBody>
                  <a:tcPr/>
                </a:tc>
                <a:extLst>
                  <a:ext uri="{0D108BD9-81ED-4DB2-BD59-A6C34878D82A}">
                    <a16:rowId xmlns:a16="http://schemas.microsoft.com/office/drawing/2014/main" val="3955989612"/>
                  </a:ext>
                </a:extLst>
              </a:tr>
            </a:tbl>
          </a:graphicData>
        </a:graphic>
      </p:graphicFrame>
      <p:graphicFrame>
        <p:nvGraphicFramePr>
          <p:cNvPr id="4" name="Table 3">
            <a:extLst>
              <a:ext uri="{FF2B5EF4-FFF2-40B4-BE49-F238E27FC236}">
                <a16:creationId xmlns:a16="http://schemas.microsoft.com/office/drawing/2014/main" id="{AF79AE42-C35C-EE63-EB21-0665D9EEEE6D}"/>
              </a:ext>
            </a:extLst>
          </p:cNvPr>
          <p:cNvGraphicFramePr>
            <a:graphicFrameLocks noGrp="1"/>
          </p:cNvGraphicFramePr>
          <p:nvPr/>
        </p:nvGraphicFramePr>
        <p:xfrm>
          <a:off x="4211945" y="1297940"/>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0</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128</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376</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396</a:t>
                      </a:r>
                    </a:p>
                  </a:txBody>
                  <a:tcPr/>
                </a:tc>
                <a:extLst>
                  <a:ext uri="{0D108BD9-81ED-4DB2-BD59-A6C34878D82A}">
                    <a16:rowId xmlns:a16="http://schemas.microsoft.com/office/drawing/2014/main" val="3955989612"/>
                  </a:ext>
                </a:extLst>
              </a:tr>
            </a:tbl>
          </a:graphicData>
        </a:graphic>
      </p:graphicFrame>
      <p:sp>
        <p:nvSpPr>
          <p:cNvPr id="22" name="Rectangle 2">
            <a:extLst>
              <a:ext uri="{FF2B5EF4-FFF2-40B4-BE49-F238E27FC236}">
                <a16:creationId xmlns:a16="http://schemas.microsoft.com/office/drawing/2014/main" id="{D1B3A6EB-E532-EF44-75C2-C79EFC5FEA11}"/>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t>Example: IP Reassembly</a:t>
            </a:r>
            <a:endParaRPr lang="en-AU" altLang="en-US" sz="3600" u="sng" dirty="0"/>
          </a:p>
        </p:txBody>
      </p:sp>
      <p:sp>
        <p:nvSpPr>
          <p:cNvPr id="23" name="Rectangle 22">
            <a:extLst>
              <a:ext uri="{FF2B5EF4-FFF2-40B4-BE49-F238E27FC236}">
                <a16:creationId xmlns:a16="http://schemas.microsoft.com/office/drawing/2014/main" id="{4983C972-4255-B54C-EDF2-702B1D70BEA0}"/>
              </a:ext>
            </a:extLst>
          </p:cNvPr>
          <p:cNvSpPr/>
          <p:nvPr/>
        </p:nvSpPr>
        <p:spPr>
          <a:xfrm>
            <a:off x="7259782" y="3089565"/>
            <a:ext cx="1662545" cy="3467866"/>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101E604-A6C3-849D-05FB-3285A0E76042}"/>
              </a:ext>
            </a:extLst>
          </p:cNvPr>
          <p:cNvSpPr/>
          <p:nvPr/>
        </p:nvSpPr>
        <p:spPr>
          <a:xfrm>
            <a:off x="7259781" y="1057321"/>
            <a:ext cx="1662545" cy="1511347"/>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642343F0-037A-6923-B9D9-3A6D917BF9B0}"/>
              </a:ext>
            </a:extLst>
          </p:cNvPr>
          <p:cNvSpPr txBox="1"/>
          <p:nvPr/>
        </p:nvSpPr>
        <p:spPr>
          <a:xfrm>
            <a:off x="7488972" y="6529720"/>
            <a:ext cx="1245726" cy="369332"/>
          </a:xfrm>
          <a:prstGeom prst="rect">
            <a:avLst/>
          </a:prstGeom>
          <a:noFill/>
        </p:spPr>
        <p:txBody>
          <a:bodyPr wrap="none" rtlCol="0">
            <a:spAutoFit/>
          </a:bodyPr>
          <a:lstStyle/>
          <a:p>
            <a:r>
              <a:rPr lang="en-US" dirty="0"/>
              <a:t>Data buffer</a:t>
            </a:r>
          </a:p>
        </p:txBody>
      </p:sp>
      <p:sp>
        <p:nvSpPr>
          <p:cNvPr id="26" name="TextBox 25">
            <a:extLst>
              <a:ext uri="{FF2B5EF4-FFF2-40B4-BE49-F238E27FC236}">
                <a16:creationId xmlns:a16="http://schemas.microsoft.com/office/drawing/2014/main" id="{A6947920-13C5-5FEF-00D7-0F4316CC243D}"/>
              </a:ext>
            </a:extLst>
          </p:cNvPr>
          <p:cNvSpPr txBox="1"/>
          <p:nvPr/>
        </p:nvSpPr>
        <p:spPr>
          <a:xfrm>
            <a:off x="7363072" y="2554813"/>
            <a:ext cx="1497526" cy="369332"/>
          </a:xfrm>
          <a:prstGeom prst="rect">
            <a:avLst/>
          </a:prstGeom>
          <a:noFill/>
        </p:spPr>
        <p:txBody>
          <a:bodyPr wrap="none" rtlCol="0">
            <a:spAutoFit/>
          </a:bodyPr>
          <a:lstStyle/>
          <a:p>
            <a:r>
              <a:rPr lang="en-US" dirty="0"/>
              <a:t>Header buffer</a:t>
            </a:r>
          </a:p>
        </p:txBody>
      </p:sp>
    </p:spTree>
    <p:extLst>
      <p:ext uri="{BB962C8B-B14F-4D97-AF65-F5344CB8AC3E}">
        <p14:creationId xmlns:p14="http://schemas.microsoft.com/office/powerpoint/2010/main" val="10320249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58E30BA-4EE9-7CEB-F10B-0B7BA005AFF4}"/>
              </a:ext>
            </a:extLst>
          </p:cNvPr>
          <p:cNvSpPr txBox="1">
            <a:spLocks noChangeArrowheads="1"/>
          </p:cNvSpPr>
          <p:nvPr/>
        </p:nvSpPr>
        <p:spPr>
          <a:xfrm>
            <a:off x="0" y="3105943"/>
            <a:ext cx="9144000" cy="646113"/>
          </a:xfrm>
          <a:prstGeom prst="rect">
            <a:avLst/>
          </a:prstGeom>
          <a:solidFill>
            <a:schemeClr val="accent1">
              <a:lumMod val="5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600">
                <a:solidFill>
                  <a:schemeClr val="bg1"/>
                </a:solidFill>
              </a:rPr>
              <a:t>IP Fragmentation and Reassembly</a:t>
            </a:r>
            <a:endParaRPr lang="en-AU" altLang="en-US" sz="3600" dirty="0">
              <a:solidFill>
                <a:schemeClr val="bg1"/>
              </a:solidFill>
            </a:endParaRPr>
          </a:p>
        </p:txBody>
      </p:sp>
    </p:spTree>
    <p:extLst>
      <p:ext uri="{BB962C8B-B14F-4D97-AF65-F5344CB8AC3E}">
        <p14:creationId xmlns:p14="http://schemas.microsoft.com/office/powerpoint/2010/main" val="33168046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07D5C94-FCD6-F1F1-45CB-27B8EE7621ED}"/>
              </a:ext>
            </a:extLst>
          </p:cNvPr>
          <p:cNvGraphicFramePr>
            <a:graphicFrameLocks noGrp="1"/>
          </p:cNvGraphicFramePr>
          <p:nvPr/>
        </p:nvGraphicFramePr>
        <p:xfrm>
          <a:off x="124691" y="1297940"/>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1</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0</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512</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532</a:t>
                      </a:r>
                    </a:p>
                  </a:txBody>
                  <a:tcPr/>
                </a:tc>
                <a:extLst>
                  <a:ext uri="{0D108BD9-81ED-4DB2-BD59-A6C34878D82A}">
                    <a16:rowId xmlns:a16="http://schemas.microsoft.com/office/drawing/2014/main" val="3955989612"/>
                  </a:ext>
                </a:extLst>
              </a:tr>
            </a:tbl>
          </a:graphicData>
        </a:graphic>
      </p:graphicFrame>
      <p:graphicFrame>
        <p:nvGraphicFramePr>
          <p:cNvPr id="3" name="Table 2">
            <a:extLst>
              <a:ext uri="{FF2B5EF4-FFF2-40B4-BE49-F238E27FC236}">
                <a16:creationId xmlns:a16="http://schemas.microsoft.com/office/drawing/2014/main" id="{3620E2AE-9944-A3CF-1F3B-57914CFC1CA9}"/>
              </a:ext>
            </a:extLst>
          </p:cNvPr>
          <p:cNvGraphicFramePr>
            <a:graphicFrameLocks noGrp="1"/>
          </p:cNvGraphicFramePr>
          <p:nvPr/>
        </p:nvGraphicFramePr>
        <p:xfrm>
          <a:off x="2168318" y="1297940"/>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1</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64</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512</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532</a:t>
                      </a:r>
                    </a:p>
                  </a:txBody>
                  <a:tcPr/>
                </a:tc>
                <a:extLst>
                  <a:ext uri="{0D108BD9-81ED-4DB2-BD59-A6C34878D82A}">
                    <a16:rowId xmlns:a16="http://schemas.microsoft.com/office/drawing/2014/main" val="3955989612"/>
                  </a:ext>
                </a:extLst>
              </a:tr>
            </a:tbl>
          </a:graphicData>
        </a:graphic>
      </p:graphicFrame>
      <p:graphicFrame>
        <p:nvGraphicFramePr>
          <p:cNvPr id="4" name="Table 3">
            <a:extLst>
              <a:ext uri="{FF2B5EF4-FFF2-40B4-BE49-F238E27FC236}">
                <a16:creationId xmlns:a16="http://schemas.microsoft.com/office/drawing/2014/main" id="{AF79AE42-C35C-EE63-EB21-0665D9EEEE6D}"/>
              </a:ext>
            </a:extLst>
          </p:cNvPr>
          <p:cNvGraphicFramePr>
            <a:graphicFrameLocks noGrp="1"/>
          </p:cNvGraphicFramePr>
          <p:nvPr/>
        </p:nvGraphicFramePr>
        <p:xfrm>
          <a:off x="4211945" y="1297940"/>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0</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128</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376</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396</a:t>
                      </a:r>
                    </a:p>
                  </a:txBody>
                  <a:tcPr/>
                </a:tc>
                <a:extLst>
                  <a:ext uri="{0D108BD9-81ED-4DB2-BD59-A6C34878D82A}">
                    <a16:rowId xmlns:a16="http://schemas.microsoft.com/office/drawing/2014/main" val="3955989612"/>
                  </a:ext>
                </a:extLst>
              </a:tr>
            </a:tbl>
          </a:graphicData>
        </a:graphic>
      </p:graphicFrame>
      <p:sp>
        <p:nvSpPr>
          <p:cNvPr id="11" name="Rectangle 10">
            <a:extLst>
              <a:ext uri="{FF2B5EF4-FFF2-40B4-BE49-F238E27FC236}">
                <a16:creationId xmlns:a16="http://schemas.microsoft.com/office/drawing/2014/main" id="{02D6961B-00B0-0CB4-3C0D-386E09B38518}"/>
              </a:ext>
            </a:extLst>
          </p:cNvPr>
          <p:cNvSpPr/>
          <p:nvPr/>
        </p:nvSpPr>
        <p:spPr>
          <a:xfrm>
            <a:off x="7259782" y="3089565"/>
            <a:ext cx="1662545" cy="3467866"/>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A0D314A-B735-8A4A-85A2-1149F8DCFED4}"/>
              </a:ext>
            </a:extLst>
          </p:cNvPr>
          <p:cNvSpPr/>
          <p:nvPr/>
        </p:nvSpPr>
        <p:spPr>
          <a:xfrm>
            <a:off x="7259781" y="1057321"/>
            <a:ext cx="1662545" cy="1511347"/>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A145D11-32A9-F08F-4F2F-704A8293DBEF}"/>
              </a:ext>
            </a:extLst>
          </p:cNvPr>
          <p:cNvSpPr txBox="1"/>
          <p:nvPr/>
        </p:nvSpPr>
        <p:spPr>
          <a:xfrm>
            <a:off x="7488972" y="6529720"/>
            <a:ext cx="1245726" cy="369332"/>
          </a:xfrm>
          <a:prstGeom prst="rect">
            <a:avLst/>
          </a:prstGeom>
          <a:noFill/>
        </p:spPr>
        <p:txBody>
          <a:bodyPr wrap="none" rtlCol="0">
            <a:spAutoFit/>
          </a:bodyPr>
          <a:lstStyle/>
          <a:p>
            <a:r>
              <a:rPr lang="en-US" dirty="0"/>
              <a:t>Data buffer</a:t>
            </a:r>
          </a:p>
        </p:txBody>
      </p:sp>
      <p:sp>
        <p:nvSpPr>
          <p:cNvPr id="20" name="TextBox 19">
            <a:extLst>
              <a:ext uri="{FF2B5EF4-FFF2-40B4-BE49-F238E27FC236}">
                <a16:creationId xmlns:a16="http://schemas.microsoft.com/office/drawing/2014/main" id="{C97F6FF3-F7BD-11C9-2EEA-5D7FA5ADDDFE}"/>
              </a:ext>
            </a:extLst>
          </p:cNvPr>
          <p:cNvSpPr txBox="1"/>
          <p:nvPr/>
        </p:nvSpPr>
        <p:spPr>
          <a:xfrm>
            <a:off x="7363072" y="2554813"/>
            <a:ext cx="1497526" cy="369332"/>
          </a:xfrm>
          <a:prstGeom prst="rect">
            <a:avLst/>
          </a:prstGeom>
          <a:noFill/>
        </p:spPr>
        <p:txBody>
          <a:bodyPr wrap="none" rtlCol="0">
            <a:spAutoFit/>
          </a:bodyPr>
          <a:lstStyle/>
          <a:p>
            <a:r>
              <a:rPr lang="en-US" dirty="0"/>
              <a:t>Header buffer</a:t>
            </a:r>
          </a:p>
        </p:txBody>
      </p:sp>
      <p:sp>
        <p:nvSpPr>
          <p:cNvPr id="21" name="Rectangle 20">
            <a:extLst>
              <a:ext uri="{FF2B5EF4-FFF2-40B4-BE49-F238E27FC236}">
                <a16:creationId xmlns:a16="http://schemas.microsoft.com/office/drawing/2014/main" id="{181EE53F-0DA6-E56E-FED2-31B68E59AEC4}"/>
              </a:ext>
            </a:extLst>
          </p:cNvPr>
          <p:cNvSpPr/>
          <p:nvPr/>
        </p:nvSpPr>
        <p:spPr>
          <a:xfrm>
            <a:off x="7315198" y="1115140"/>
            <a:ext cx="1545399" cy="1028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Header from</a:t>
            </a:r>
          </a:p>
          <a:p>
            <a:pPr algn="ctr"/>
            <a:r>
              <a:rPr lang="en-US" dirty="0" err="1"/>
              <a:t>fgmt</a:t>
            </a:r>
            <a:r>
              <a:rPr lang="en-US" dirty="0"/>
              <a:t> 1</a:t>
            </a:r>
          </a:p>
          <a:p>
            <a:pPr algn="ctr"/>
            <a:r>
              <a:rPr lang="en-US" dirty="0"/>
              <a:t>(updated later)</a:t>
            </a:r>
          </a:p>
        </p:txBody>
      </p:sp>
      <p:sp>
        <p:nvSpPr>
          <p:cNvPr id="22" name="Rectangle 2">
            <a:extLst>
              <a:ext uri="{FF2B5EF4-FFF2-40B4-BE49-F238E27FC236}">
                <a16:creationId xmlns:a16="http://schemas.microsoft.com/office/drawing/2014/main" id="{D1B3A6EB-E532-EF44-75C2-C79EFC5FEA11}"/>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t>Example: IP Reassembly</a:t>
            </a:r>
            <a:endParaRPr lang="en-AU" altLang="en-US" sz="3600" u="sng" dirty="0"/>
          </a:p>
        </p:txBody>
      </p:sp>
      <p:sp>
        <p:nvSpPr>
          <p:cNvPr id="5" name="Freeform 4">
            <a:extLst>
              <a:ext uri="{FF2B5EF4-FFF2-40B4-BE49-F238E27FC236}">
                <a16:creationId xmlns:a16="http://schemas.microsoft.com/office/drawing/2014/main" id="{3EC25598-9D21-71A1-42AF-B4727C37BB7B}"/>
              </a:ext>
            </a:extLst>
          </p:cNvPr>
          <p:cNvSpPr/>
          <p:nvPr/>
        </p:nvSpPr>
        <p:spPr>
          <a:xfrm>
            <a:off x="997527" y="747474"/>
            <a:ext cx="6137564" cy="637981"/>
          </a:xfrm>
          <a:custGeom>
            <a:avLst/>
            <a:gdLst>
              <a:gd name="connsiteX0" fmla="*/ 0 w 6137564"/>
              <a:gd name="connsiteY0" fmla="*/ 540999 h 637981"/>
              <a:gd name="connsiteX1" fmla="*/ 4364182 w 6137564"/>
              <a:gd name="connsiteY1" fmla="*/ 671 h 637981"/>
              <a:gd name="connsiteX2" fmla="*/ 6137564 w 6137564"/>
              <a:gd name="connsiteY2" fmla="*/ 637981 h 637981"/>
            </a:gdLst>
            <a:ahLst/>
            <a:cxnLst>
              <a:cxn ang="0">
                <a:pos x="connsiteX0" y="connsiteY0"/>
              </a:cxn>
              <a:cxn ang="0">
                <a:pos x="connsiteX1" y="connsiteY1"/>
              </a:cxn>
              <a:cxn ang="0">
                <a:pos x="connsiteX2" y="connsiteY2"/>
              </a:cxn>
            </a:cxnLst>
            <a:rect l="l" t="t" r="r" b="b"/>
            <a:pathLst>
              <a:path w="6137564" h="637981">
                <a:moveTo>
                  <a:pt x="0" y="540999"/>
                </a:moveTo>
                <a:cubicBezTo>
                  <a:pt x="1670627" y="262753"/>
                  <a:pt x="3341255" y="-15493"/>
                  <a:pt x="4364182" y="671"/>
                </a:cubicBezTo>
                <a:cubicBezTo>
                  <a:pt x="5387109" y="16835"/>
                  <a:pt x="5762336" y="327408"/>
                  <a:pt x="6137564" y="637981"/>
                </a:cubicBezTo>
              </a:path>
            </a:pathLst>
          </a:custGeom>
          <a:noFill/>
          <a:ln w="34925">
            <a:headEnd type="ova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91042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07D5C94-FCD6-F1F1-45CB-27B8EE7621ED}"/>
              </a:ext>
            </a:extLst>
          </p:cNvPr>
          <p:cNvGraphicFramePr>
            <a:graphicFrameLocks noGrp="1"/>
          </p:cNvGraphicFramePr>
          <p:nvPr/>
        </p:nvGraphicFramePr>
        <p:xfrm>
          <a:off x="124691" y="1297940"/>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1</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0</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512</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532</a:t>
                      </a:r>
                    </a:p>
                  </a:txBody>
                  <a:tcPr/>
                </a:tc>
                <a:extLst>
                  <a:ext uri="{0D108BD9-81ED-4DB2-BD59-A6C34878D82A}">
                    <a16:rowId xmlns:a16="http://schemas.microsoft.com/office/drawing/2014/main" val="3955989612"/>
                  </a:ext>
                </a:extLst>
              </a:tr>
            </a:tbl>
          </a:graphicData>
        </a:graphic>
      </p:graphicFrame>
      <p:graphicFrame>
        <p:nvGraphicFramePr>
          <p:cNvPr id="3" name="Table 2">
            <a:extLst>
              <a:ext uri="{FF2B5EF4-FFF2-40B4-BE49-F238E27FC236}">
                <a16:creationId xmlns:a16="http://schemas.microsoft.com/office/drawing/2014/main" id="{3620E2AE-9944-A3CF-1F3B-57914CFC1CA9}"/>
              </a:ext>
            </a:extLst>
          </p:cNvPr>
          <p:cNvGraphicFramePr>
            <a:graphicFrameLocks noGrp="1"/>
          </p:cNvGraphicFramePr>
          <p:nvPr/>
        </p:nvGraphicFramePr>
        <p:xfrm>
          <a:off x="2168318" y="1297940"/>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1</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64</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512</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532</a:t>
                      </a:r>
                    </a:p>
                  </a:txBody>
                  <a:tcPr/>
                </a:tc>
                <a:extLst>
                  <a:ext uri="{0D108BD9-81ED-4DB2-BD59-A6C34878D82A}">
                    <a16:rowId xmlns:a16="http://schemas.microsoft.com/office/drawing/2014/main" val="3955989612"/>
                  </a:ext>
                </a:extLst>
              </a:tr>
            </a:tbl>
          </a:graphicData>
        </a:graphic>
      </p:graphicFrame>
      <p:graphicFrame>
        <p:nvGraphicFramePr>
          <p:cNvPr id="4" name="Table 3">
            <a:extLst>
              <a:ext uri="{FF2B5EF4-FFF2-40B4-BE49-F238E27FC236}">
                <a16:creationId xmlns:a16="http://schemas.microsoft.com/office/drawing/2014/main" id="{AF79AE42-C35C-EE63-EB21-0665D9EEEE6D}"/>
              </a:ext>
            </a:extLst>
          </p:cNvPr>
          <p:cNvGraphicFramePr>
            <a:graphicFrameLocks noGrp="1"/>
          </p:cNvGraphicFramePr>
          <p:nvPr/>
        </p:nvGraphicFramePr>
        <p:xfrm>
          <a:off x="4211945" y="1297940"/>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0</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128</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376</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396</a:t>
                      </a:r>
                    </a:p>
                  </a:txBody>
                  <a:tcPr/>
                </a:tc>
                <a:extLst>
                  <a:ext uri="{0D108BD9-81ED-4DB2-BD59-A6C34878D82A}">
                    <a16:rowId xmlns:a16="http://schemas.microsoft.com/office/drawing/2014/main" val="3955989612"/>
                  </a:ext>
                </a:extLst>
              </a:tr>
            </a:tbl>
          </a:graphicData>
        </a:graphic>
      </p:graphicFrame>
      <p:sp>
        <p:nvSpPr>
          <p:cNvPr id="11" name="Rectangle 10">
            <a:extLst>
              <a:ext uri="{FF2B5EF4-FFF2-40B4-BE49-F238E27FC236}">
                <a16:creationId xmlns:a16="http://schemas.microsoft.com/office/drawing/2014/main" id="{02D6961B-00B0-0CB4-3C0D-386E09B38518}"/>
              </a:ext>
            </a:extLst>
          </p:cNvPr>
          <p:cNvSpPr/>
          <p:nvPr/>
        </p:nvSpPr>
        <p:spPr>
          <a:xfrm>
            <a:off x="7259782" y="3089565"/>
            <a:ext cx="1662545" cy="3467866"/>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A0D314A-B735-8A4A-85A2-1149F8DCFED4}"/>
              </a:ext>
            </a:extLst>
          </p:cNvPr>
          <p:cNvSpPr/>
          <p:nvPr/>
        </p:nvSpPr>
        <p:spPr>
          <a:xfrm>
            <a:off x="7259781" y="1057321"/>
            <a:ext cx="1662545" cy="1511347"/>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D80D871-E537-F521-EAA7-AE808CA77E79}"/>
              </a:ext>
            </a:extLst>
          </p:cNvPr>
          <p:cNvSpPr/>
          <p:nvPr/>
        </p:nvSpPr>
        <p:spPr>
          <a:xfrm>
            <a:off x="7315199" y="3148664"/>
            <a:ext cx="1565562" cy="804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 from </a:t>
            </a:r>
            <a:r>
              <a:rPr lang="en-US" dirty="0" err="1"/>
              <a:t>fgmt</a:t>
            </a:r>
            <a:r>
              <a:rPr lang="en-US" dirty="0"/>
              <a:t> 1</a:t>
            </a:r>
          </a:p>
        </p:txBody>
      </p:sp>
      <p:sp>
        <p:nvSpPr>
          <p:cNvPr id="14" name="TextBox 13">
            <a:extLst>
              <a:ext uri="{FF2B5EF4-FFF2-40B4-BE49-F238E27FC236}">
                <a16:creationId xmlns:a16="http://schemas.microsoft.com/office/drawing/2014/main" id="{F83CA27A-D753-2701-3B88-47E23BA1748F}"/>
              </a:ext>
            </a:extLst>
          </p:cNvPr>
          <p:cNvSpPr txBox="1"/>
          <p:nvPr/>
        </p:nvSpPr>
        <p:spPr>
          <a:xfrm>
            <a:off x="6916530" y="2963998"/>
            <a:ext cx="301686" cy="369332"/>
          </a:xfrm>
          <a:prstGeom prst="rect">
            <a:avLst/>
          </a:prstGeom>
          <a:noFill/>
        </p:spPr>
        <p:txBody>
          <a:bodyPr wrap="none" rtlCol="0">
            <a:spAutoFit/>
          </a:bodyPr>
          <a:lstStyle/>
          <a:p>
            <a:r>
              <a:rPr lang="en-US" dirty="0"/>
              <a:t>0</a:t>
            </a:r>
          </a:p>
        </p:txBody>
      </p:sp>
      <p:sp>
        <p:nvSpPr>
          <p:cNvPr id="15" name="TextBox 14">
            <a:extLst>
              <a:ext uri="{FF2B5EF4-FFF2-40B4-BE49-F238E27FC236}">
                <a16:creationId xmlns:a16="http://schemas.microsoft.com/office/drawing/2014/main" id="{F93B342A-A346-FD35-CF40-50B4C2532961}"/>
              </a:ext>
            </a:extLst>
          </p:cNvPr>
          <p:cNvSpPr txBox="1"/>
          <p:nvPr/>
        </p:nvSpPr>
        <p:spPr>
          <a:xfrm>
            <a:off x="6874963" y="3893820"/>
            <a:ext cx="418704" cy="369332"/>
          </a:xfrm>
          <a:prstGeom prst="rect">
            <a:avLst/>
          </a:prstGeom>
          <a:noFill/>
        </p:spPr>
        <p:txBody>
          <a:bodyPr wrap="none" rtlCol="0">
            <a:spAutoFit/>
          </a:bodyPr>
          <a:lstStyle/>
          <a:p>
            <a:r>
              <a:rPr lang="en-US" dirty="0"/>
              <a:t>64</a:t>
            </a:r>
          </a:p>
        </p:txBody>
      </p:sp>
      <p:sp>
        <p:nvSpPr>
          <p:cNvPr id="16" name="TextBox 15">
            <a:extLst>
              <a:ext uri="{FF2B5EF4-FFF2-40B4-BE49-F238E27FC236}">
                <a16:creationId xmlns:a16="http://schemas.microsoft.com/office/drawing/2014/main" id="{F3F2E410-506F-EA72-74F3-E1B6CCEB9444}"/>
              </a:ext>
            </a:extLst>
          </p:cNvPr>
          <p:cNvSpPr txBox="1"/>
          <p:nvPr/>
        </p:nvSpPr>
        <p:spPr>
          <a:xfrm>
            <a:off x="6791831" y="4823642"/>
            <a:ext cx="535724" cy="369332"/>
          </a:xfrm>
          <a:prstGeom prst="rect">
            <a:avLst/>
          </a:prstGeom>
          <a:noFill/>
        </p:spPr>
        <p:txBody>
          <a:bodyPr wrap="none" rtlCol="0">
            <a:spAutoFit/>
          </a:bodyPr>
          <a:lstStyle/>
          <a:p>
            <a:r>
              <a:rPr lang="en-US" dirty="0"/>
              <a:t>128</a:t>
            </a:r>
          </a:p>
        </p:txBody>
      </p:sp>
      <p:sp>
        <p:nvSpPr>
          <p:cNvPr id="17" name="Rectangle 16">
            <a:extLst>
              <a:ext uri="{FF2B5EF4-FFF2-40B4-BE49-F238E27FC236}">
                <a16:creationId xmlns:a16="http://schemas.microsoft.com/office/drawing/2014/main" id="{FF021C82-B2F1-BA8E-EEB4-FA644257150C}"/>
              </a:ext>
            </a:extLst>
          </p:cNvPr>
          <p:cNvSpPr/>
          <p:nvPr/>
        </p:nvSpPr>
        <p:spPr>
          <a:xfrm>
            <a:off x="7315199" y="4058689"/>
            <a:ext cx="1565562" cy="804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 from </a:t>
            </a:r>
            <a:r>
              <a:rPr lang="en-US" dirty="0" err="1"/>
              <a:t>fgmt</a:t>
            </a:r>
            <a:r>
              <a:rPr lang="en-US" dirty="0"/>
              <a:t> 2</a:t>
            </a:r>
          </a:p>
        </p:txBody>
      </p:sp>
      <p:sp>
        <p:nvSpPr>
          <p:cNvPr id="18" name="Rectangle 17">
            <a:extLst>
              <a:ext uri="{FF2B5EF4-FFF2-40B4-BE49-F238E27FC236}">
                <a16:creationId xmlns:a16="http://schemas.microsoft.com/office/drawing/2014/main" id="{6369D4EA-F375-44AF-F7B7-64E6DD732B85}"/>
              </a:ext>
            </a:extLst>
          </p:cNvPr>
          <p:cNvSpPr/>
          <p:nvPr/>
        </p:nvSpPr>
        <p:spPr>
          <a:xfrm>
            <a:off x="7315199" y="4968714"/>
            <a:ext cx="1565562" cy="804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 from </a:t>
            </a:r>
            <a:r>
              <a:rPr lang="en-US" dirty="0" err="1"/>
              <a:t>fgmt</a:t>
            </a:r>
            <a:r>
              <a:rPr lang="en-US" dirty="0"/>
              <a:t> 3</a:t>
            </a:r>
          </a:p>
        </p:txBody>
      </p:sp>
      <p:sp>
        <p:nvSpPr>
          <p:cNvPr id="19" name="TextBox 18">
            <a:extLst>
              <a:ext uri="{FF2B5EF4-FFF2-40B4-BE49-F238E27FC236}">
                <a16:creationId xmlns:a16="http://schemas.microsoft.com/office/drawing/2014/main" id="{6A145D11-32A9-F08F-4F2F-704A8293DBEF}"/>
              </a:ext>
            </a:extLst>
          </p:cNvPr>
          <p:cNvSpPr txBox="1"/>
          <p:nvPr/>
        </p:nvSpPr>
        <p:spPr>
          <a:xfrm>
            <a:off x="7488972" y="6529720"/>
            <a:ext cx="1245726" cy="369332"/>
          </a:xfrm>
          <a:prstGeom prst="rect">
            <a:avLst/>
          </a:prstGeom>
          <a:noFill/>
        </p:spPr>
        <p:txBody>
          <a:bodyPr wrap="none" rtlCol="0">
            <a:spAutoFit/>
          </a:bodyPr>
          <a:lstStyle/>
          <a:p>
            <a:r>
              <a:rPr lang="en-US" dirty="0"/>
              <a:t>Data buffer</a:t>
            </a:r>
          </a:p>
        </p:txBody>
      </p:sp>
      <p:sp>
        <p:nvSpPr>
          <p:cNvPr id="20" name="TextBox 19">
            <a:extLst>
              <a:ext uri="{FF2B5EF4-FFF2-40B4-BE49-F238E27FC236}">
                <a16:creationId xmlns:a16="http://schemas.microsoft.com/office/drawing/2014/main" id="{C97F6FF3-F7BD-11C9-2EEA-5D7FA5ADDDFE}"/>
              </a:ext>
            </a:extLst>
          </p:cNvPr>
          <p:cNvSpPr txBox="1"/>
          <p:nvPr/>
        </p:nvSpPr>
        <p:spPr>
          <a:xfrm>
            <a:off x="7363072" y="2554813"/>
            <a:ext cx="1497526" cy="369332"/>
          </a:xfrm>
          <a:prstGeom prst="rect">
            <a:avLst/>
          </a:prstGeom>
          <a:noFill/>
        </p:spPr>
        <p:txBody>
          <a:bodyPr wrap="none" rtlCol="0">
            <a:spAutoFit/>
          </a:bodyPr>
          <a:lstStyle/>
          <a:p>
            <a:r>
              <a:rPr lang="en-US" dirty="0"/>
              <a:t>Header buffer</a:t>
            </a:r>
          </a:p>
        </p:txBody>
      </p:sp>
      <p:sp>
        <p:nvSpPr>
          <p:cNvPr id="21" name="Rectangle 20">
            <a:extLst>
              <a:ext uri="{FF2B5EF4-FFF2-40B4-BE49-F238E27FC236}">
                <a16:creationId xmlns:a16="http://schemas.microsoft.com/office/drawing/2014/main" id="{181EE53F-0DA6-E56E-FED2-31B68E59AEC4}"/>
              </a:ext>
            </a:extLst>
          </p:cNvPr>
          <p:cNvSpPr/>
          <p:nvPr/>
        </p:nvSpPr>
        <p:spPr>
          <a:xfrm>
            <a:off x="7315198" y="1115140"/>
            <a:ext cx="1545399" cy="1028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Header from</a:t>
            </a:r>
          </a:p>
          <a:p>
            <a:pPr algn="ctr"/>
            <a:r>
              <a:rPr lang="en-US" dirty="0" err="1"/>
              <a:t>fgmt</a:t>
            </a:r>
            <a:r>
              <a:rPr lang="en-US" dirty="0"/>
              <a:t> 1</a:t>
            </a:r>
          </a:p>
          <a:p>
            <a:pPr algn="ctr"/>
            <a:r>
              <a:rPr lang="en-US" dirty="0"/>
              <a:t>(updated later)</a:t>
            </a:r>
          </a:p>
        </p:txBody>
      </p:sp>
      <p:sp>
        <p:nvSpPr>
          <p:cNvPr id="22" name="Rectangle 2">
            <a:extLst>
              <a:ext uri="{FF2B5EF4-FFF2-40B4-BE49-F238E27FC236}">
                <a16:creationId xmlns:a16="http://schemas.microsoft.com/office/drawing/2014/main" id="{D1B3A6EB-E532-EF44-75C2-C79EFC5FEA11}"/>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t>Example: IP Reassembly</a:t>
            </a:r>
            <a:endParaRPr lang="en-AU" altLang="en-US" sz="3600" u="sng" dirty="0"/>
          </a:p>
        </p:txBody>
      </p:sp>
      <p:sp>
        <p:nvSpPr>
          <p:cNvPr id="5" name="Freeform 4">
            <a:extLst>
              <a:ext uri="{FF2B5EF4-FFF2-40B4-BE49-F238E27FC236}">
                <a16:creationId xmlns:a16="http://schemas.microsoft.com/office/drawing/2014/main" id="{A8475496-026C-1CD6-D4DB-E59FD7698C76}"/>
              </a:ext>
            </a:extLst>
          </p:cNvPr>
          <p:cNvSpPr/>
          <p:nvPr/>
        </p:nvSpPr>
        <p:spPr>
          <a:xfrm>
            <a:off x="997527" y="747474"/>
            <a:ext cx="6137564" cy="637981"/>
          </a:xfrm>
          <a:custGeom>
            <a:avLst/>
            <a:gdLst>
              <a:gd name="connsiteX0" fmla="*/ 0 w 6137564"/>
              <a:gd name="connsiteY0" fmla="*/ 540999 h 637981"/>
              <a:gd name="connsiteX1" fmla="*/ 4364182 w 6137564"/>
              <a:gd name="connsiteY1" fmla="*/ 671 h 637981"/>
              <a:gd name="connsiteX2" fmla="*/ 6137564 w 6137564"/>
              <a:gd name="connsiteY2" fmla="*/ 637981 h 637981"/>
            </a:gdLst>
            <a:ahLst/>
            <a:cxnLst>
              <a:cxn ang="0">
                <a:pos x="connsiteX0" y="connsiteY0"/>
              </a:cxn>
              <a:cxn ang="0">
                <a:pos x="connsiteX1" y="connsiteY1"/>
              </a:cxn>
              <a:cxn ang="0">
                <a:pos x="connsiteX2" y="connsiteY2"/>
              </a:cxn>
            </a:cxnLst>
            <a:rect l="l" t="t" r="r" b="b"/>
            <a:pathLst>
              <a:path w="6137564" h="637981">
                <a:moveTo>
                  <a:pt x="0" y="540999"/>
                </a:moveTo>
                <a:cubicBezTo>
                  <a:pt x="1670627" y="262753"/>
                  <a:pt x="3341255" y="-15493"/>
                  <a:pt x="4364182" y="671"/>
                </a:cubicBezTo>
                <a:cubicBezTo>
                  <a:pt x="5387109" y="16835"/>
                  <a:pt x="5762336" y="327408"/>
                  <a:pt x="6137564" y="637981"/>
                </a:cubicBezTo>
              </a:path>
            </a:pathLst>
          </a:custGeom>
          <a:noFill/>
          <a:ln w="34925">
            <a:headEnd type="ova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915A862E-9D15-CE19-442F-D7226EC53D84}"/>
              </a:ext>
            </a:extLst>
          </p:cNvPr>
          <p:cNvSpPr/>
          <p:nvPr/>
        </p:nvSpPr>
        <p:spPr>
          <a:xfrm>
            <a:off x="845127" y="3740727"/>
            <a:ext cx="6192982" cy="1400710"/>
          </a:xfrm>
          <a:custGeom>
            <a:avLst/>
            <a:gdLst>
              <a:gd name="connsiteX0" fmla="*/ 0 w 6192982"/>
              <a:gd name="connsiteY0" fmla="*/ 207818 h 1400710"/>
              <a:gd name="connsiteX1" fmla="*/ 2840182 w 6192982"/>
              <a:gd name="connsiteY1" fmla="*/ 1399309 h 1400710"/>
              <a:gd name="connsiteX2" fmla="*/ 6192982 w 6192982"/>
              <a:gd name="connsiteY2" fmla="*/ 0 h 1400710"/>
            </a:gdLst>
            <a:ahLst/>
            <a:cxnLst>
              <a:cxn ang="0">
                <a:pos x="connsiteX0" y="connsiteY0"/>
              </a:cxn>
              <a:cxn ang="0">
                <a:pos x="connsiteX1" y="connsiteY1"/>
              </a:cxn>
              <a:cxn ang="0">
                <a:pos x="connsiteX2" y="connsiteY2"/>
              </a:cxn>
            </a:cxnLst>
            <a:rect l="l" t="t" r="r" b="b"/>
            <a:pathLst>
              <a:path w="6192982" h="1400710">
                <a:moveTo>
                  <a:pt x="0" y="207818"/>
                </a:moveTo>
                <a:cubicBezTo>
                  <a:pt x="904009" y="820881"/>
                  <a:pt x="1808018" y="1433945"/>
                  <a:pt x="2840182" y="1399309"/>
                </a:cubicBezTo>
                <a:cubicBezTo>
                  <a:pt x="3872346" y="1364673"/>
                  <a:pt x="5032664" y="682336"/>
                  <a:pt x="6192982" y="0"/>
                </a:cubicBezTo>
              </a:path>
            </a:pathLst>
          </a:custGeom>
          <a:noFill/>
          <a:ln w="34925">
            <a:headEnd type="ova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7057F1A5-4AB9-941D-3730-A0D358F47430}"/>
              </a:ext>
            </a:extLst>
          </p:cNvPr>
          <p:cNvSpPr/>
          <p:nvPr/>
        </p:nvSpPr>
        <p:spPr>
          <a:xfrm>
            <a:off x="3144982" y="3948545"/>
            <a:ext cx="3879273" cy="1728633"/>
          </a:xfrm>
          <a:custGeom>
            <a:avLst/>
            <a:gdLst>
              <a:gd name="connsiteX0" fmla="*/ 0 w 3879273"/>
              <a:gd name="connsiteY0" fmla="*/ 0 h 1728633"/>
              <a:gd name="connsiteX1" fmla="*/ 1413163 w 3879273"/>
              <a:gd name="connsiteY1" fmla="*/ 1717964 h 1728633"/>
              <a:gd name="connsiteX2" fmla="*/ 3879273 w 3879273"/>
              <a:gd name="connsiteY2" fmla="*/ 595746 h 1728633"/>
            </a:gdLst>
            <a:ahLst/>
            <a:cxnLst>
              <a:cxn ang="0">
                <a:pos x="connsiteX0" y="connsiteY0"/>
              </a:cxn>
              <a:cxn ang="0">
                <a:pos x="connsiteX1" y="connsiteY1"/>
              </a:cxn>
              <a:cxn ang="0">
                <a:pos x="connsiteX2" y="connsiteY2"/>
              </a:cxn>
            </a:cxnLst>
            <a:rect l="l" t="t" r="r" b="b"/>
            <a:pathLst>
              <a:path w="3879273" h="1728633">
                <a:moveTo>
                  <a:pt x="0" y="0"/>
                </a:moveTo>
                <a:cubicBezTo>
                  <a:pt x="383309" y="809336"/>
                  <a:pt x="766618" y="1618673"/>
                  <a:pt x="1413163" y="1717964"/>
                </a:cubicBezTo>
                <a:cubicBezTo>
                  <a:pt x="2059708" y="1817255"/>
                  <a:pt x="2969490" y="1206500"/>
                  <a:pt x="3879273" y="595746"/>
                </a:cubicBezTo>
              </a:path>
            </a:pathLst>
          </a:custGeom>
          <a:noFill/>
          <a:ln w="34925">
            <a:headEnd type="ova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066C4630-405C-3DE1-340F-0EBFAFFA18FB}"/>
              </a:ext>
            </a:extLst>
          </p:cNvPr>
          <p:cNvSpPr/>
          <p:nvPr/>
        </p:nvSpPr>
        <p:spPr>
          <a:xfrm>
            <a:off x="4862945" y="4003964"/>
            <a:ext cx="2286000" cy="2073772"/>
          </a:xfrm>
          <a:custGeom>
            <a:avLst/>
            <a:gdLst>
              <a:gd name="connsiteX0" fmla="*/ 0 w 2286000"/>
              <a:gd name="connsiteY0" fmla="*/ 0 h 2073772"/>
              <a:gd name="connsiteX1" fmla="*/ 1039091 w 2286000"/>
              <a:gd name="connsiteY1" fmla="*/ 1995054 h 2073772"/>
              <a:gd name="connsiteX2" fmla="*/ 2286000 w 2286000"/>
              <a:gd name="connsiteY2" fmla="*/ 1482436 h 2073772"/>
            </a:gdLst>
            <a:ahLst/>
            <a:cxnLst>
              <a:cxn ang="0">
                <a:pos x="connsiteX0" y="connsiteY0"/>
              </a:cxn>
              <a:cxn ang="0">
                <a:pos x="connsiteX1" y="connsiteY1"/>
              </a:cxn>
              <a:cxn ang="0">
                <a:pos x="connsiteX2" y="connsiteY2"/>
              </a:cxn>
            </a:cxnLst>
            <a:rect l="l" t="t" r="r" b="b"/>
            <a:pathLst>
              <a:path w="2286000" h="2073772">
                <a:moveTo>
                  <a:pt x="0" y="0"/>
                </a:moveTo>
                <a:cubicBezTo>
                  <a:pt x="329045" y="873990"/>
                  <a:pt x="658091" y="1747981"/>
                  <a:pt x="1039091" y="1995054"/>
                </a:cubicBezTo>
                <a:cubicBezTo>
                  <a:pt x="1420091" y="2242127"/>
                  <a:pt x="1853045" y="1862281"/>
                  <a:pt x="2286000" y="1482436"/>
                </a:cubicBezTo>
              </a:path>
            </a:pathLst>
          </a:custGeom>
          <a:noFill/>
          <a:ln w="34925">
            <a:headEnd type="ova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01E4651-4351-DAD2-6AAA-774542388040}"/>
              </a:ext>
            </a:extLst>
          </p:cNvPr>
          <p:cNvSpPr txBox="1"/>
          <p:nvPr/>
        </p:nvSpPr>
        <p:spPr>
          <a:xfrm>
            <a:off x="845127" y="6165093"/>
            <a:ext cx="5708037" cy="584775"/>
          </a:xfrm>
          <a:prstGeom prst="rect">
            <a:avLst/>
          </a:prstGeom>
          <a:noFill/>
        </p:spPr>
        <p:txBody>
          <a:bodyPr wrap="none" rtlCol="0">
            <a:spAutoFit/>
          </a:bodyPr>
          <a:lstStyle/>
          <a:p>
            <a:r>
              <a:rPr lang="en-US" sz="3200" dirty="0">
                <a:solidFill>
                  <a:srgbClr val="7030A0"/>
                </a:solidFill>
              </a:rPr>
              <a:t>What if assembly is not possible?</a:t>
            </a:r>
          </a:p>
        </p:txBody>
      </p:sp>
    </p:spTree>
    <p:extLst>
      <p:ext uri="{BB962C8B-B14F-4D97-AF65-F5344CB8AC3E}">
        <p14:creationId xmlns:p14="http://schemas.microsoft.com/office/powerpoint/2010/main" val="1359504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4">
            <a:extLst>
              <a:ext uri="{FF2B5EF4-FFF2-40B4-BE49-F238E27FC236}">
                <a16:creationId xmlns:a16="http://schemas.microsoft.com/office/drawing/2014/main" id="{8B2A6FA8-BDAA-3241-A20C-ACE190E5B384}"/>
              </a:ext>
            </a:extLst>
          </p:cNvPr>
          <p:cNvSpPr>
            <a:spLocks noGrp="1"/>
          </p:cNvSpPr>
          <p:nvPr>
            <p:ph type="ctrTitle"/>
          </p:nvPr>
        </p:nvSpPr>
        <p:spPr/>
        <p:txBody>
          <a:bodyPr/>
          <a:lstStyle/>
          <a:p>
            <a:r>
              <a:rPr lang="en-US" altLang="en-US">
                <a:ea typeface="ＭＳ Ｐゴシック" panose="020B0600070205080204" pitchFamily="34" charset="-128"/>
              </a:rPr>
              <a:t>Network Addresses</a:t>
            </a:r>
          </a:p>
        </p:txBody>
      </p:sp>
      <p:sp>
        <p:nvSpPr>
          <p:cNvPr id="6" name="Subtitle 5">
            <a:extLst>
              <a:ext uri="{FF2B5EF4-FFF2-40B4-BE49-F238E27FC236}">
                <a16:creationId xmlns:a16="http://schemas.microsoft.com/office/drawing/2014/main" id="{0A25E6E8-69E9-054C-89D6-24410A39466E}"/>
              </a:ext>
            </a:extLst>
          </p:cNvPr>
          <p:cNvSpPr>
            <a:spLocks noGrp="1"/>
          </p:cNvSpPr>
          <p:nvPr>
            <p:ph type="subTitle" idx="1"/>
          </p:nvPr>
        </p:nvSpPr>
        <p:spPr/>
        <p:txBody>
          <a:bodyPr/>
          <a:lstStyle/>
          <a:p>
            <a:pPr>
              <a:buFont typeface="Arial" pitchFamily="1" charset="0"/>
              <a:buNone/>
              <a:defRPr/>
            </a:pPr>
            <a:endParaRPr lang="en-US"/>
          </a:p>
        </p:txBody>
      </p:sp>
      <p:sp>
        <p:nvSpPr>
          <p:cNvPr id="35843" name="Slide Number Placeholder 3">
            <a:extLst>
              <a:ext uri="{FF2B5EF4-FFF2-40B4-BE49-F238E27FC236}">
                <a16:creationId xmlns:a16="http://schemas.microsoft.com/office/drawing/2014/main" id="{41E60390-D412-694B-B392-A05239822A3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F282777-1887-0D41-9E6A-62F1BFA67B6C}"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extLst>
      <p:ext uri="{BB962C8B-B14F-4D97-AF65-F5344CB8AC3E}">
        <p14:creationId xmlns:p14="http://schemas.microsoft.com/office/powerpoint/2010/main" val="21540921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0C65465D-018B-354C-AF07-3EBBE07EEDA3}"/>
              </a:ext>
            </a:extLst>
          </p:cNvPr>
          <p:cNvSpPr>
            <a:spLocks noGrp="1" noChangeArrowheads="1"/>
          </p:cNvSpPr>
          <p:nvPr>
            <p:ph type="title"/>
          </p:nvPr>
        </p:nvSpPr>
        <p:spPr/>
        <p:txBody>
          <a:bodyPr/>
          <a:lstStyle/>
          <a:p>
            <a:r>
              <a:rPr lang="en-US" altLang="en-US">
                <a:ea typeface="ＭＳ Ｐゴシック" panose="020B0600070205080204" pitchFamily="34" charset="-128"/>
              </a:rPr>
              <a:t>IP Address (IPv4)</a:t>
            </a:r>
          </a:p>
        </p:txBody>
      </p:sp>
      <p:sp>
        <p:nvSpPr>
          <p:cNvPr id="36866" name="Rectangle 3">
            <a:extLst>
              <a:ext uri="{FF2B5EF4-FFF2-40B4-BE49-F238E27FC236}">
                <a16:creationId xmlns:a16="http://schemas.microsoft.com/office/drawing/2014/main" id="{FE86E33D-CA84-7D4D-A09D-E247979CD674}"/>
              </a:ext>
            </a:extLst>
          </p:cNvPr>
          <p:cNvSpPr>
            <a:spLocks noGrp="1" noChangeArrowheads="1"/>
          </p:cNvSpPr>
          <p:nvPr>
            <p:ph type="body" idx="1"/>
          </p:nvPr>
        </p:nvSpPr>
        <p:spPr/>
        <p:txBody>
          <a:bodyPr/>
          <a:lstStyle/>
          <a:p>
            <a:r>
              <a:rPr lang="en-US" altLang="en-US">
                <a:ea typeface="ＭＳ Ｐゴシック" panose="020B0600070205080204" pitchFamily="34" charset="-128"/>
              </a:rPr>
              <a:t>A unique 32-bit number</a:t>
            </a:r>
          </a:p>
          <a:p>
            <a:r>
              <a:rPr lang="en-US" altLang="en-US">
                <a:ea typeface="ＭＳ Ｐゴシック" panose="020B0600070205080204" pitchFamily="34" charset="-128"/>
              </a:rPr>
              <a:t>Identifies an interface (on a host, on a router, …)</a:t>
            </a:r>
          </a:p>
          <a:p>
            <a:r>
              <a:rPr lang="en-US" altLang="en-US">
                <a:ea typeface="ＭＳ Ｐゴシック" panose="020B0600070205080204" pitchFamily="34" charset="-128"/>
              </a:rPr>
              <a:t>Represented in dotted-quad notation</a:t>
            </a:r>
          </a:p>
        </p:txBody>
      </p:sp>
      <p:sp>
        <p:nvSpPr>
          <p:cNvPr id="36867" name="Slide Number Placeholder 3">
            <a:extLst>
              <a:ext uri="{FF2B5EF4-FFF2-40B4-BE49-F238E27FC236}">
                <a16:creationId xmlns:a16="http://schemas.microsoft.com/office/drawing/2014/main" id="{66EFA687-D121-334C-BAC3-A35FDA20ED05}"/>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3A4809A9-9027-C149-B27D-25D37B9B06E0}"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43</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grpSp>
        <p:nvGrpSpPr>
          <p:cNvPr id="36868" name="Group 4">
            <a:extLst>
              <a:ext uri="{FF2B5EF4-FFF2-40B4-BE49-F238E27FC236}">
                <a16:creationId xmlns:a16="http://schemas.microsoft.com/office/drawing/2014/main" id="{E19D9255-59BC-B94F-913C-B94EF0B3DDE2}"/>
              </a:ext>
            </a:extLst>
          </p:cNvPr>
          <p:cNvGrpSpPr>
            <a:grpSpLocks/>
          </p:cNvGrpSpPr>
          <p:nvPr/>
        </p:nvGrpSpPr>
        <p:grpSpPr bwMode="auto">
          <a:xfrm>
            <a:off x="850900" y="4910138"/>
            <a:ext cx="7327900" cy="592137"/>
            <a:chOff x="428" y="893"/>
            <a:chExt cx="4616" cy="373"/>
          </a:xfrm>
        </p:grpSpPr>
        <p:grpSp>
          <p:nvGrpSpPr>
            <p:cNvPr id="36877" name="Group 5">
              <a:extLst>
                <a:ext uri="{FF2B5EF4-FFF2-40B4-BE49-F238E27FC236}">
                  <a16:creationId xmlns:a16="http://schemas.microsoft.com/office/drawing/2014/main" id="{A28C2FA1-E5AD-8548-9D72-8048EB5CA8AF}"/>
                </a:ext>
              </a:extLst>
            </p:cNvPr>
            <p:cNvGrpSpPr>
              <a:grpSpLocks/>
            </p:cNvGrpSpPr>
            <p:nvPr/>
          </p:nvGrpSpPr>
          <p:grpSpPr bwMode="auto">
            <a:xfrm>
              <a:off x="428" y="904"/>
              <a:ext cx="4616" cy="328"/>
              <a:chOff x="428" y="904"/>
              <a:chExt cx="4616" cy="328"/>
            </a:xfrm>
          </p:grpSpPr>
          <p:sp>
            <p:nvSpPr>
              <p:cNvPr id="861190" name="Rectangle 6">
                <a:extLst>
                  <a:ext uri="{FF2B5EF4-FFF2-40B4-BE49-F238E27FC236}">
                    <a16:creationId xmlns:a16="http://schemas.microsoft.com/office/drawing/2014/main" id="{156C3FBF-7083-F443-A469-0093E1BE4171}"/>
                  </a:ext>
                </a:extLst>
              </p:cNvPr>
              <p:cNvSpPr>
                <a:spLocks noChangeArrowheads="1"/>
              </p:cNvSpPr>
              <p:nvPr/>
            </p:nvSpPr>
            <p:spPr bwMode="auto">
              <a:xfrm>
                <a:off x="428" y="908"/>
                <a:ext cx="4616" cy="320"/>
              </a:xfrm>
              <a:prstGeom prst="rect">
                <a:avLst/>
              </a:prstGeom>
              <a:solidFill>
                <a:schemeClr val="bg1"/>
              </a:solidFill>
              <a:ln w="1270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itchFamily="1" charset="0"/>
                  <a:ea typeface="ＭＳ Ｐゴシック" panose="020B0600070205080204" pitchFamily="34" charset="-128"/>
                  <a:cs typeface="+mn-cs"/>
                </a:endParaRPr>
              </a:p>
            </p:txBody>
          </p:sp>
          <p:sp>
            <p:nvSpPr>
              <p:cNvPr id="36883" name="Line 7">
                <a:extLst>
                  <a:ext uri="{FF2B5EF4-FFF2-40B4-BE49-F238E27FC236}">
                    <a16:creationId xmlns:a16="http://schemas.microsoft.com/office/drawing/2014/main" id="{445895CB-2E16-3345-81E8-DFF47CEB3134}"/>
                  </a:ext>
                </a:extLst>
              </p:cNvPr>
              <p:cNvSpPr>
                <a:spLocks noChangeShapeType="1"/>
              </p:cNvSpPr>
              <p:nvPr/>
            </p:nvSpPr>
            <p:spPr bwMode="auto">
              <a:xfrm>
                <a:off x="2728" y="904"/>
                <a:ext cx="0" cy="32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884" name="Line 8">
                <a:extLst>
                  <a:ext uri="{FF2B5EF4-FFF2-40B4-BE49-F238E27FC236}">
                    <a16:creationId xmlns:a16="http://schemas.microsoft.com/office/drawing/2014/main" id="{5B2E553E-1995-434C-B5A8-11BC3AFFA551}"/>
                  </a:ext>
                </a:extLst>
              </p:cNvPr>
              <p:cNvSpPr>
                <a:spLocks noChangeShapeType="1"/>
              </p:cNvSpPr>
              <p:nvPr/>
            </p:nvSpPr>
            <p:spPr bwMode="auto">
              <a:xfrm>
                <a:off x="1592" y="904"/>
                <a:ext cx="0" cy="32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885" name="Line 9">
                <a:extLst>
                  <a:ext uri="{FF2B5EF4-FFF2-40B4-BE49-F238E27FC236}">
                    <a16:creationId xmlns:a16="http://schemas.microsoft.com/office/drawing/2014/main" id="{52D5B27F-0642-C240-B51B-019268FCE912}"/>
                  </a:ext>
                </a:extLst>
              </p:cNvPr>
              <p:cNvSpPr>
                <a:spLocks noChangeShapeType="1"/>
              </p:cNvSpPr>
              <p:nvPr/>
            </p:nvSpPr>
            <p:spPr bwMode="auto">
              <a:xfrm>
                <a:off x="3896" y="912"/>
                <a:ext cx="0" cy="32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
          <p:nvSpPr>
            <p:cNvPr id="36878" name="Rectangle 10">
              <a:extLst>
                <a:ext uri="{FF2B5EF4-FFF2-40B4-BE49-F238E27FC236}">
                  <a16:creationId xmlns:a16="http://schemas.microsoft.com/office/drawing/2014/main" id="{6585F680-F99E-F545-BFDA-F4AB8B3CA864}"/>
                </a:ext>
              </a:extLst>
            </p:cNvPr>
            <p:cNvSpPr>
              <a:spLocks noChangeArrowheads="1"/>
            </p:cNvSpPr>
            <p:nvPr/>
          </p:nvSpPr>
          <p:spPr bwMode="auto">
            <a:xfrm>
              <a:off x="438" y="893"/>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00001100</a:t>
              </a:r>
            </a:p>
          </p:txBody>
        </p:sp>
        <p:sp>
          <p:nvSpPr>
            <p:cNvPr id="36879" name="Rectangle 11">
              <a:extLst>
                <a:ext uri="{FF2B5EF4-FFF2-40B4-BE49-F238E27FC236}">
                  <a16:creationId xmlns:a16="http://schemas.microsoft.com/office/drawing/2014/main" id="{1332F236-DD27-5E4C-88D1-76659F93AFDC}"/>
                </a:ext>
              </a:extLst>
            </p:cNvPr>
            <p:cNvSpPr>
              <a:spLocks noChangeArrowheads="1"/>
            </p:cNvSpPr>
            <p:nvPr/>
          </p:nvSpPr>
          <p:spPr bwMode="auto">
            <a:xfrm>
              <a:off x="1606" y="893"/>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00100010</a:t>
              </a:r>
            </a:p>
          </p:txBody>
        </p:sp>
        <p:sp>
          <p:nvSpPr>
            <p:cNvPr id="36880" name="Rectangle 12">
              <a:extLst>
                <a:ext uri="{FF2B5EF4-FFF2-40B4-BE49-F238E27FC236}">
                  <a16:creationId xmlns:a16="http://schemas.microsoft.com/office/drawing/2014/main" id="{266AD9BC-545C-AC40-9469-9CDCE85C790B}"/>
                </a:ext>
              </a:extLst>
            </p:cNvPr>
            <p:cNvSpPr>
              <a:spLocks noChangeArrowheads="1"/>
            </p:cNvSpPr>
            <p:nvPr/>
          </p:nvSpPr>
          <p:spPr bwMode="auto">
            <a:xfrm>
              <a:off x="2758" y="901"/>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10011110</a:t>
              </a:r>
              <a:endParaRPr kumimoji="0" lang="en-US" altLang="en-US" sz="3200" b="0" i="0" u="none" strike="noStrike" kern="1200" cap="none" spc="0" normalizeH="0" baseline="0" noProof="0">
                <a:ln>
                  <a:noFill/>
                </a:ln>
                <a:solidFill>
                  <a:srgbClr val="9966FF"/>
                </a:solidFill>
                <a:effectLst/>
                <a:uLnTx/>
                <a:uFillTx/>
                <a:latin typeface="Times New Roman" panose="02020603050405020304" pitchFamily="18" charset="0"/>
                <a:ea typeface="ＭＳ Ｐゴシック" panose="020B0600070205080204" pitchFamily="34" charset="-128"/>
                <a:cs typeface="+mn-cs"/>
              </a:endParaRPr>
            </a:p>
          </p:txBody>
        </p:sp>
        <p:sp>
          <p:nvSpPr>
            <p:cNvPr id="36881" name="Rectangle 13">
              <a:extLst>
                <a:ext uri="{FF2B5EF4-FFF2-40B4-BE49-F238E27FC236}">
                  <a16:creationId xmlns:a16="http://schemas.microsoft.com/office/drawing/2014/main" id="{810588A8-88B2-2047-9CD7-310FA09ACDDC}"/>
                </a:ext>
              </a:extLst>
            </p:cNvPr>
            <p:cNvSpPr>
              <a:spLocks noChangeArrowheads="1"/>
            </p:cNvSpPr>
            <p:nvPr/>
          </p:nvSpPr>
          <p:spPr bwMode="auto">
            <a:xfrm>
              <a:off x="3894" y="901"/>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3300"/>
                  </a:solidFill>
                  <a:effectLst/>
                  <a:uLnTx/>
                  <a:uFillTx/>
                  <a:latin typeface="Times New Roman" panose="02020603050405020304" pitchFamily="18" charset="0"/>
                  <a:ea typeface="ＭＳ Ｐゴシック" panose="020B0600070205080204" pitchFamily="34" charset="-128"/>
                  <a:cs typeface="+mn-cs"/>
                </a:rPr>
                <a:t>00000101</a:t>
              </a:r>
            </a:p>
          </p:txBody>
        </p:sp>
      </p:grpSp>
      <p:sp>
        <p:nvSpPr>
          <p:cNvPr id="36869" name="Text Box 21">
            <a:extLst>
              <a:ext uri="{FF2B5EF4-FFF2-40B4-BE49-F238E27FC236}">
                <a16:creationId xmlns:a16="http://schemas.microsoft.com/office/drawing/2014/main" id="{6FD34E68-132D-B344-8B24-B4D5F86BA12F}"/>
              </a:ext>
            </a:extLst>
          </p:cNvPr>
          <p:cNvSpPr txBox="1">
            <a:spLocks noChangeArrowheads="1"/>
          </p:cNvSpPr>
          <p:nvPr/>
        </p:nvSpPr>
        <p:spPr bwMode="auto">
          <a:xfrm>
            <a:off x="1493838" y="3506788"/>
            <a:ext cx="571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12</a:t>
            </a:r>
          </a:p>
        </p:txBody>
      </p:sp>
      <p:sp>
        <p:nvSpPr>
          <p:cNvPr id="36870" name="Text Box 22">
            <a:extLst>
              <a:ext uri="{FF2B5EF4-FFF2-40B4-BE49-F238E27FC236}">
                <a16:creationId xmlns:a16="http://schemas.microsoft.com/office/drawing/2014/main" id="{6F59720B-3760-0A4A-941C-35E7BF51F18E}"/>
              </a:ext>
            </a:extLst>
          </p:cNvPr>
          <p:cNvSpPr txBox="1">
            <a:spLocks noChangeArrowheads="1"/>
          </p:cNvSpPr>
          <p:nvPr/>
        </p:nvSpPr>
        <p:spPr bwMode="auto">
          <a:xfrm>
            <a:off x="3395663" y="3506788"/>
            <a:ext cx="571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34</a:t>
            </a:r>
          </a:p>
        </p:txBody>
      </p:sp>
      <p:sp>
        <p:nvSpPr>
          <p:cNvPr id="36871" name="Text Box 23">
            <a:extLst>
              <a:ext uri="{FF2B5EF4-FFF2-40B4-BE49-F238E27FC236}">
                <a16:creationId xmlns:a16="http://schemas.microsoft.com/office/drawing/2014/main" id="{C4BB6E5B-BD19-5F43-B32D-50F81F263129}"/>
              </a:ext>
            </a:extLst>
          </p:cNvPr>
          <p:cNvSpPr txBox="1">
            <a:spLocks noChangeArrowheads="1"/>
          </p:cNvSpPr>
          <p:nvPr/>
        </p:nvSpPr>
        <p:spPr bwMode="auto">
          <a:xfrm>
            <a:off x="5080000" y="3506788"/>
            <a:ext cx="765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158</a:t>
            </a:r>
          </a:p>
        </p:txBody>
      </p:sp>
      <p:sp>
        <p:nvSpPr>
          <p:cNvPr id="36872" name="Text Box 24">
            <a:extLst>
              <a:ext uri="{FF2B5EF4-FFF2-40B4-BE49-F238E27FC236}">
                <a16:creationId xmlns:a16="http://schemas.microsoft.com/office/drawing/2014/main" id="{B3537D6B-6384-F245-AF93-BA264623AFF0}"/>
              </a:ext>
            </a:extLst>
          </p:cNvPr>
          <p:cNvSpPr txBox="1">
            <a:spLocks noChangeArrowheads="1"/>
          </p:cNvSpPr>
          <p:nvPr/>
        </p:nvSpPr>
        <p:spPr bwMode="auto">
          <a:xfrm>
            <a:off x="7031038" y="3506788"/>
            <a:ext cx="377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5</a:t>
            </a:r>
          </a:p>
        </p:txBody>
      </p:sp>
      <p:sp>
        <p:nvSpPr>
          <p:cNvPr id="36873" name="Line 25">
            <a:extLst>
              <a:ext uri="{FF2B5EF4-FFF2-40B4-BE49-F238E27FC236}">
                <a16:creationId xmlns:a16="http://schemas.microsoft.com/office/drawing/2014/main" id="{D4717235-1C3A-B242-A34C-41A5A7BB8E50}"/>
              </a:ext>
            </a:extLst>
          </p:cNvPr>
          <p:cNvSpPr>
            <a:spLocks noChangeShapeType="1"/>
          </p:cNvSpPr>
          <p:nvPr/>
        </p:nvSpPr>
        <p:spPr bwMode="auto">
          <a:xfrm>
            <a:off x="1774825" y="3963988"/>
            <a:ext cx="0" cy="747712"/>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874" name="Line 26">
            <a:extLst>
              <a:ext uri="{FF2B5EF4-FFF2-40B4-BE49-F238E27FC236}">
                <a16:creationId xmlns:a16="http://schemas.microsoft.com/office/drawing/2014/main" id="{089DA2FB-9A89-2D41-98AB-8202732C5407}"/>
              </a:ext>
            </a:extLst>
          </p:cNvPr>
          <p:cNvSpPr>
            <a:spLocks noChangeShapeType="1"/>
          </p:cNvSpPr>
          <p:nvPr/>
        </p:nvSpPr>
        <p:spPr bwMode="auto">
          <a:xfrm>
            <a:off x="3700463" y="3963988"/>
            <a:ext cx="0" cy="747712"/>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875" name="Line 27">
            <a:extLst>
              <a:ext uri="{FF2B5EF4-FFF2-40B4-BE49-F238E27FC236}">
                <a16:creationId xmlns:a16="http://schemas.microsoft.com/office/drawing/2014/main" id="{B1254EB7-0764-514E-8EB8-398F2C3737D3}"/>
              </a:ext>
            </a:extLst>
          </p:cNvPr>
          <p:cNvSpPr>
            <a:spLocks noChangeShapeType="1"/>
          </p:cNvSpPr>
          <p:nvPr/>
        </p:nvSpPr>
        <p:spPr bwMode="auto">
          <a:xfrm>
            <a:off x="5473700" y="3963988"/>
            <a:ext cx="0" cy="747712"/>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876" name="Line 28">
            <a:extLst>
              <a:ext uri="{FF2B5EF4-FFF2-40B4-BE49-F238E27FC236}">
                <a16:creationId xmlns:a16="http://schemas.microsoft.com/office/drawing/2014/main" id="{79368440-6963-9C4A-9FA0-A7732A6970B7}"/>
              </a:ext>
            </a:extLst>
          </p:cNvPr>
          <p:cNvSpPr>
            <a:spLocks noChangeShapeType="1"/>
          </p:cNvSpPr>
          <p:nvPr/>
        </p:nvSpPr>
        <p:spPr bwMode="auto">
          <a:xfrm>
            <a:off x="7219950" y="3963988"/>
            <a:ext cx="0" cy="747712"/>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23" name="Text Box 21">
            <a:extLst>
              <a:ext uri="{FF2B5EF4-FFF2-40B4-BE49-F238E27FC236}">
                <a16:creationId xmlns:a16="http://schemas.microsoft.com/office/drawing/2014/main" id="{C7666888-95C0-6743-9AA4-2BA13061C748}"/>
              </a:ext>
            </a:extLst>
          </p:cNvPr>
          <p:cNvSpPr txBox="1">
            <a:spLocks noChangeArrowheads="1"/>
          </p:cNvSpPr>
          <p:nvPr/>
        </p:nvSpPr>
        <p:spPr bwMode="auto">
          <a:xfrm>
            <a:off x="3395663" y="5770067"/>
            <a:ext cx="20858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12:34:158:5</a:t>
            </a:r>
          </a:p>
        </p:txBody>
      </p:sp>
    </p:spTree>
    <p:extLst>
      <p:ext uri="{BB962C8B-B14F-4D97-AF65-F5344CB8AC3E}">
        <p14:creationId xmlns:p14="http://schemas.microsoft.com/office/powerpoint/2010/main" val="21424417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32">
            <a:extLst>
              <a:ext uri="{FF2B5EF4-FFF2-40B4-BE49-F238E27FC236}">
                <a16:creationId xmlns:a16="http://schemas.microsoft.com/office/drawing/2014/main" id="{74FFB87B-56A1-2A40-BEED-6785A98D264C}"/>
              </a:ext>
            </a:extLst>
          </p:cNvPr>
          <p:cNvSpPr>
            <a:spLocks noGrp="1" noChangeArrowheads="1"/>
          </p:cNvSpPr>
          <p:nvPr>
            <p:ph type="title"/>
          </p:nvPr>
        </p:nvSpPr>
        <p:spPr/>
        <p:txBody>
          <a:bodyPr/>
          <a:lstStyle/>
          <a:p>
            <a:r>
              <a:rPr lang="en-US" altLang="en-US">
                <a:ea typeface="ＭＳ Ｐゴシック" panose="020B0600070205080204" pitchFamily="34" charset="-128"/>
              </a:rPr>
              <a:t>Grouping Related Hosts</a:t>
            </a:r>
          </a:p>
        </p:txBody>
      </p:sp>
      <p:sp>
        <p:nvSpPr>
          <p:cNvPr id="38914" name="Rectangle 33">
            <a:extLst>
              <a:ext uri="{FF2B5EF4-FFF2-40B4-BE49-F238E27FC236}">
                <a16:creationId xmlns:a16="http://schemas.microsoft.com/office/drawing/2014/main" id="{A79E26B8-CDEF-BB49-8ECC-B58B147EF33E}"/>
              </a:ext>
            </a:extLst>
          </p:cNvPr>
          <p:cNvSpPr>
            <a:spLocks noGrp="1" noChangeArrowheads="1"/>
          </p:cNvSpPr>
          <p:nvPr>
            <p:ph type="body" idx="1"/>
          </p:nvPr>
        </p:nvSpPr>
        <p:spPr>
          <a:xfrm>
            <a:off x="381000" y="1219200"/>
            <a:ext cx="8305800" cy="4906963"/>
          </a:xfrm>
        </p:spPr>
        <p:txBody>
          <a:bodyPr/>
          <a:lstStyle/>
          <a:p>
            <a:r>
              <a:rPr lang="en-US" altLang="en-US">
                <a:ea typeface="ＭＳ Ｐゴシック" panose="020B0600070205080204" pitchFamily="34" charset="-128"/>
              </a:rPr>
              <a:t>The Internet is an </a:t>
            </a:r>
            <a:r>
              <a:rPr lang="ja-JP" altLang="en-US">
                <a:ea typeface="ＭＳ Ｐゴシック" panose="020B0600070205080204" pitchFamily="34" charset="-128"/>
              </a:rPr>
              <a:t>“</a:t>
            </a:r>
            <a:r>
              <a:rPr lang="en-US" altLang="ja-JP">
                <a:ea typeface="ＭＳ Ｐゴシック" panose="020B0600070205080204" pitchFamily="34" charset="-128"/>
              </a:rPr>
              <a:t>inter-network</a:t>
            </a:r>
            <a:r>
              <a:rPr lang="ja-JP" altLang="en-US">
                <a:ea typeface="ＭＳ Ｐゴシック" panose="020B0600070205080204" pitchFamily="34" charset="-128"/>
              </a:rPr>
              <a:t>”</a:t>
            </a:r>
            <a:endParaRPr lang="en-US" altLang="ja-JP">
              <a:ea typeface="ＭＳ Ｐゴシック" panose="020B0600070205080204" pitchFamily="34" charset="-128"/>
            </a:endParaRPr>
          </a:p>
          <a:p>
            <a:pPr lvl="1"/>
            <a:r>
              <a:rPr lang="en-US" altLang="en-US">
                <a:ea typeface="ＭＳ Ｐゴシック" panose="020B0600070205080204" pitchFamily="34" charset="-128"/>
              </a:rPr>
              <a:t>Used to connect networks together, not hosts</a:t>
            </a:r>
          </a:p>
          <a:p>
            <a:pPr lvl="1"/>
            <a:r>
              <a:rPr lang="en-US" altLang="en-US">
                <a:ea typeface="ＭＳ Ｐゴシック" panose="020B0600070205080204" pitchFamily="34" charset="-128"/>
              </a:rPr>
              <a:t>Need to address a network (i.e., group of hosts)</a:t>
            </a:r>
          </a:p>
        </p:txBody>
      </p:sp>
      <p:sp>
        <p:nvSpPr>
          <p:cNvPr id="38915" name="Slide Number Placeholder 3">
            <a:extLst>
              <a:ext uri="{FF2B5EF4-FFF2-40B4-BE49-F238E27FC236}">
                <a16:creationId xmlns:a16="http://schemas.microsoft.com/office/drawing/2014/main" id="{5D95CA12-B453-2B4E-BE0B-598A588253A7}"/>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530C0A3-4065-4F46-84AD-238C059CB3F4}"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44</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38916" name="Line 4">
            <a:extLst>
              <a:ext uri="{FF2B5EF4-FFF2-40B4-BE49-F238E27FC236}">
                <a16:creationId xmlns:a16="http://schemas.microsoft.com/office/drawing/2014/main" id="{A51F7992-A294-6F47-AC74-D5277B6130CD}"/>
              </a:ext>
            </a:extLst>
          </p:cNvPr>
          <p:cNvSpPr>
            <a:spLocks noChangeShapeType="1"/>
          </p:cNvSpPr>
          <p:nvPr/>
        </p:nvSpPr>
        <p:spPr bwMode="auto">
          <a:xfrm>
            <a:off x="996950" y="4114800"/>
            <a:ext cx="2590800"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8917" name="Line 5">
            <a:extLst>
              <a:ext uri="{FF2B5EF4-FFF2-40B4-BE49-F238E27FC236}">
                <a16:creationId xmlns:a16="http://schemas.microsoft.com/office/drawing/2014/main" id="{5E290C74-267C-BB4A-96FA-23779FE38A89}"/>
              </a:ext>
            </a:extLst>
          </p:cNvPr>
          <p:cNvSpPr>
            <a:spLocks noChangeShapeType="1"/>
          </p:cNvSpPr>
          <p:nvPr/>
        </p:nvSpPr>
        <p:spPr bwMode="auto">
          <a:xfrm>
            <a:off x="1301750" y="3810000"/>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8918" name="Line 6">
            <a:extLst>
              <a:ext uri="{FF2B5EF4-FFF2-40B4-BE49-F238E27FC236}">
                <a16:creationId xmlns:a16="http://schemas.microsoft.com/office/drawing/2014/main" id="{A6587C34-1BFF-334D-B52C-3F8370E21A10}"/>
              </a:ext>
            </a:extLst>
          </p:cNvPr>
          <p:cNvSpPr>
            <a:spLocks noChangeShapeType="1"/>
          </p:cNvSpPr>
          <p:nvPr/>
        </p:nvSpPr>
        <p:spPr bwMode="auto">
          <a:xfrm>
            <a:off x="2216150" y="3810000"/>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8919" name="Line 7">
            <a:extLst>
              <a:ext uri="{FF2B5EF4-FFF2-40B4-BE49-F238E27FC236}">
                <a16:creationId xmlns:a16="http://schemas.microsoft.com/office/drawing/2014/main" id="{C7AFE484-5FDE-974D-B8A4-06570B2B4BBB}"/>
              </a:ext>
            </a:extLst>
          </p:cNvPr>
          <p:cNvSpPr>
            <a:spLocks noChangeShapeType="1"/>
          </p:cNvSpPr>
          <p:nvPr/>
        </p:nvSpPr>
        <p:spPr bwMode="auto">
          <a:xfrm>
            <a:off x="3282950" y="3810000"/>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8920" name="Rectangle 8">
            <a:extLst>
              <a:ext uri="{FF2B5EF4-FFF2-40B4-BE49-F238E27FC236}">
                <a16:creationId xmlns:a16="http://schemas.microsoft.com/office/drawing/2014/main" id="{4062A6AD-F79A-6140-93CE-FA1ECCF1ED51}"/>
              </a:ext>
            </a:extLst>
          </p:cNvPr>
          <p:cNvSpPr>
            <a:spLocks noChangeArrowheads="1"/>
          </p:cNvSpPr>
          <p:nvPr/>
        </p:nvSpPr>
        <p:spPr bwMode="auto">
          <a:xfrm>
            <a:off x="993775" y="3524250"/>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38921" name="Rectangle 9">
            <a:extLst>
              <a:ext uri="{FF2B5EF4-FFF2-40B4-BE49-F238E27FC236}">
                <a16:creationId xmlns:a16="http://schemas.microsoft.com/office/drawing/2014/main" id="{DE2BA6A1-7289-B045-AA24-BA3756BF25E9}"/>
              </a:ext>
            </a:extLst>
          </p:cNvPr>
          <p:cNvSpPr>
            <a:spLocks noChangeArrowheads="1"/>
          </p:cNvSpPr>
          <p:nvPr/>
        </p:nvSpPr>
        <p:spPr bwMode="auto">
          <a:xfrm>
            <a:off x="1889125" y="3505200"/>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38922" name="Rectangle 10">
            <a:extLst>
              <a:ext uri="{FF2B5EF4-FFF2-40B4-BE49-F238E27FC236}">
                <a16:creationId xmlns:a16="http://schemas.microsoft.com/office/drawing/2014/main" id="{63BF20BC-2970-2B49-919C-BF3EEA3F9EE4}"/>
              </a:ext>
            </a:extLst>
          </p:cNvPr>
          <p:cNvSpPr>
            <a:spLocks noChangeArrowheads="1"/>
          </p:cNvSpPr>
          <p:nvPr/>
        </p:nvSpPr>
        <p:spPr bwMode="auto">
          <a:xfrm>
            <a:off x="2955925" y="3505200"/>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38923" name="Text Box 11">
            <a:extLst>
              <a:ext uri="{FF2B5EF4-FFF2-40B4-BE49-F238E27FC236}">
                <a16:creationId xmlns:a16="http://schemas.microsoft.com/office/drawing/2014/main" id="{F27C672E-1502-1E44-B61D-D25992E163CB}"/>
              </a:ext>
            </a:extLst>
          </p:cNvPr>
          <p:cNvSpPr txBox="1">
            <a:spLocks noChangeArrowheads="1"/>
          </p:cNvSpPr>
          <p:nvPr/>
        </p:nvSpPr>
        <p:spPr bwMode="auto">
          <a:xfrm>
            <a:off x="1125538" y="4129088"/>
            <a:ext cx="7699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LAN 1</a:t>
            </a:r>
          </a:p>
        </p:txBody>
      </p:sp>
      <p:sp>
        <p:nvSpPr>
          <p:cNvPr id="38924" name="Text Box 12">
            <a:extLst>
              <a:ext uri="{FF2B5EF4-FFF2-40B4-BE49-F238E27FC236}">
                <a16:creationId xmlns:a16="http://schemas.microsoft.com/office/drawing/2014/main" id="{08A577DB-AC72-F641-BCDB-6905C141D68F}"/>
              </a:ext>
            </a:extLst>
          </p:cNvPr>
          <p:cNvSpPr txBox="1">
            <a:spLocks noChangeArrowheads="1"/>
          </p:cNvSpPr>
          <p:nvPr/>
        </p:nvSpPr>
        <p:spPr bwMode="auto">
          <a:xfrm>
            <a:off x="2520950" y="3429000"/>
            <a:ext cx="355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a:t>
            </a:r>
          </a:p>
        </p:txBody>
      </p:sp>
      <p:sp>
        <p:nvSpPr>
          <p:cNvPr id="38925" name="Line 13">
            <a:extLst>
              <a:ext uri="{FF2B5EF4-FFF2-40B4-BE49-F238E27FC236}">
                <a16:creationId xmlns:a16="http://schemas.microsoft.com/office/drawing/2014/main" id="{B33E764F-056B-7B44-9FBE-5832AC877C87}"/>
              </a:ext>
            </a:extLst>
          </p:cNvPr>
          <p:cNvSpPr>
            <a:spLocks noChangeShapeType="1"/>
          </p:cNvSpPr>
          <p:nvPr/>
        </p:nvSpPr>
        <p:spPr bwMode="auto">
          <a:xfrm>
            <a:off x="5645150" y="4114800"/>
            <a:ext cx="2590800"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8926" name="Line 14">
            <a:extLst>
              <a:ext uri="{FF2B5EF4-FFF2-40B4-BE49-F238E27FC236}">
                <a16:creationId xmlns:a16="http://schemas.microsoft.com/office/drawing/2014/main" id="{ED2B80C7-2D8F-954D-BD4E-EA72414035EA}"/>
              </a:ext>
            </a:extLst>
          </p:cNvPr>
          <p:cNvSpPr>
            <a:spLocks noChangeShapeType="1"/>
          </p:cNvSpPr>
          <p:nvPr/>
        </p:nvSpPr>
        <p:spPr bwMode="auto">
          <a:xfrm>
            <a:off x="5949950" y="3810000"/>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8927" name="Line 15">
            <a:extLst>
              <a:ext uri="{FF2B5EF4-FFF2-40B4-BE49-F238E27FC236}">
                <a16:creationId xmlns:a16="http://schemas.microsoft.com/office/drawing/2014/main" id="{9F1481DD-0DCF-8F4A-9842-BEC287DFD1E5}"/>
              </a:ext>
            </a:extLst>
          </p:cNvPr>
          <p:cNvSpPr>
            <a:spLocks noChangeShapeType="1"/>
          </p:cNvSpPr>
          <p:nvPr/>
        </p:nvSpPr>
        <p:spPr bwMode="auto">
          <a:xfrm>
            <a:off x="6864350" y="3810000"/>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8928" name="Line 16">
            <a:extLst>
              <a:ext uri="{FF2B5EF4-FFF2-40B4-BE49-F238E27FC236}">
                <a16:creationId xmlns:a16="http://schemas.microsoft.com/office/drawing/2014/main" id="{2CB4FFD5-375B-8B45-A695-A1EC84784AF9}"/>
              </a:ext>
            </a:extLst>
          </p:cNvPr>
          <p:cNvSpPr>
            <a:spLocks noChangeShapeType="1"/>
          </p:cNvSpPr>
          <p:nvPr/>
        </p:nvSpPr>
        <p:spPr bwMode="auto">
          <a:xfrm>
            <a:off x="7931150" y="3810000"/>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8929" name="Rectangle 17">
            <a:extLst>
              <a:ext uri="{FF2B5EF4-FFF2-40B4-BE49-F238E27FC236}">
                <a16:creationId xmlns:a16="http://schemas.microsoft.com/office/drawing/2014/main" id="{096A0035-8D91-E94B-A3FE-8739584E5665}"/>
              </a:ext>
            </a:extLst>
          </p:cNvPr>
          <p:cNvSpPr>
            <a:spLocks noChangeArrowheads="1"/>
          </p:cNvSpPr>
          <p:nvPr/>
        </p:nvSpPr>
        <p:spPr bwMode="auto">
          <a:xfrm>
            <a:off x="5641975" y="3524250"/>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38930" name="Rectangle 18">
            <a:extLst>
              <a:ext uri="{FF2B5EF4-FFF2-40B4-BE49-F238E27FC236}">
                <a16:creationId xmlns:a16="http://schemas.microsoft.com/office/drawing/2014/main" id="{F0ECDDDA-B9B0-6F49-9876-26B3EAA90291}"/>
              </a:ext>
            </a:extLst>
          </p:cNvPr>
          <p:cNvSpPr>
            <a:spLocks noChangeArrowheads="1"/>
          </p:cNvSpPr>
          <p:nvPr/>
        </p:nvSpPr>
        <p:spPr bwMode="auto">
          <a:xfrm>
            <a:off x="6537325" y="3505200"/>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38931" name="Rectangle 19">
            <a:extLst>
              <a:ext uri="{FF2B5EF4-FFF2-40B4-BE49-F238E27FC236}">
                <a16:creationId xmlns:a16="http://schemas.microsoft.com/office/drawing/2014/main" id="{E082B24B-11BD-C44C-BBB7-3F9E4945A728}"/>
              </a:ext>
            </a:extLst>
          </p:cNvPr>
          <p:cNvSpPr>
            <a:spLocks noChangeArrowheads="1"/>
          </p:cNvSpPr>
          <p:nvPr/>
        </p:nvSpPr>
        <p:spPr bwMode="auto">
          <a:xfrm>
            <a:off x="7604125" y="3505200"/>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38932" name="Text Box 20">
            <a:extLst>
              <a:ext uri="{FF2B5EF4-FFF2-40B4-BE49-F238E27FC236}">
                <a16:creationId xmlns:a16="http://schemas.microsoft.com/office/drawing/2014/main" id="{4900B1C4-E9C0-4D4C-BEA8-E7B67C34B2CD}"/>
              </a:ext>
            </a:extLst>
          </p:cNvPr>
          <p:cNvSpPr txBox="1">
            <a:spLocks noChangeArrowheads="1"/>
          </p:cNvSpPr>
          <p:nvPr/>
        </p:nvSpPr>
        <p:spPr bwMode="auto">
          <a:xfrm>
            <a:off x="7069138" y="4114800"/>
            <a:ext cx="7699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LAN 2</a:t>
            </a:r>
          </a:p>
        </p:txBody>
      </p:sp>
      <p:sp>
        <p:nvSpPr>
          <p:cNvPr id="38933" name="Text Box 21">
            <a:extLst>
              <a:ext uri="{FF2B5EF4-FFF2-40B4-BE49-F238E27FC236}">
                <a16:creationId xmlns:a16="http://schemas.microsoft.com/office/drawing/2014/main" id="{FE201D9D-2B37-8C40-A855-6274C1E02869}"/>
              </a:ext>
            </a:extLst>
          </p:cNvPr>
          <p:cNvSpPr txBox="1">
            <a:spLocks noChangeArrowheads="1"/>
          </p:cNvSpPr>
          <p:nvPr/>
        </p:nvSpPr>
        <p:spPr bwMode="auto">
          <a:xfrm>
            <a:off x="7169150" y="3429000"/>
            <a:ext cx="355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a:t>
            </a:r>
          </a:p>
        </p:txBody>
      </p:sp>
      <p:sp>
        <p:nvSpPr>
          <p:cNvPr id="38934" name="AutoShape 22">
            <a:extLst>
              <a:ext uri="{FF2B5EF4-FFF2-40B4-BE49-F238E27FC236}">
                <a16:creationId xmlns:a16="http://schemas.microsoft.com/office/drawing/2014/main" id="{92AD3AAE-B584-CE47-92D4-6706E542C534}"/>
              </a:ext>
            </a:extLst>
          </p:cNvPr>
          <p:cNvSpPr>
            <a:spLocks noChangeArrowheads="1"/>
          </p:cNvSpPr>
          <p:nvPr/>
        </p:nvSpPr>
        <p:spPr bwMode="auto">
          <a:xfrm>
            <a:off x="2520950" y="4419600"/>
            <a:ext cx="609600" cy="381000"/>
          </a:xfrm>
          <a:prstGeom prst="roundRect">
            <a:avLst>
              <a:gd name="adj" fmla="val 16667"/>
            </a:avLst>
          </a:prstGeom>
          <a:solidFill>
            <a:srgbClr val="FF99CC"/>
          </a:solidFill>
          <a:ln w="12700">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router</a:t>
            </a:r>
          </a:p>
        </p:txBody>
      </p:sp>
      <p:sp>
        <p:nvSpPr>
          <p:cNvPr id="38935" name="AutoShape 23">
            <a:extLst>
              <a:ext uri="{FF2B5EF4-FFF2-40B4-BE49-F238E27FC236}">
                <a16:creationId xmlns:a16="http://schemas.microsoft.com/office/drawing/2014/main" id="{2542760C-45AF-BA48-BA93-E39AC4D09AB4}"/>
              </a:ext>
            </a:extLst>
          </p:cNvPr>
          <p:cNvSpPr>
            <a:spLocks noChangeArrowheads="1"/>
          </p:cNvSpPr>
          <p:nvPr/>
        </p:nvSpPr>
        <p:spPr bwMode="auto">
          <a:xfrm>
            <a:off x="4349750" y="4419600"/>
            <a:ext cx="609600" cy="381000"/>
          </a:xfrm>
          <a:prstGeom prst="roundRect">
            <a:avLst>
              <a:gd name="adj" fmla="val 16667"/>
            </a:avLst>
          </a:prstGeom>
          <a:solidFill>
            <a:srgbClr val="FF99CC"/>
          </a:solidFill>
          <a:ln w="12700">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router</a:t>
            </a:r>
          </a:p>
        </p:txBody>
      </p:sp>
      <p:sp>
        <p:nvSpPr>
          <p:cNvPr id="38936" name="Line 24">
            <a:extLst>
              <a:ext uri="{FF2B5EF4-FFF2-40B4-BE49-F238E27FC236}">
                <a16:creationId xmlns:a16="http://schemas.microsoft.com/office/drawing/2014/main" id="{1B7408F5-4737-9D4C-A038-B596B5EA6A07}"/>
              </a:ext>
            </a:extLst>
          </p:cNvPr>
          <p:cNvSpPr>
            <a:spLocks noChangeShapeType="1"/>
          </p:cNvSpPr>
          <p:nvPr/>
        </p:nvSpPr>
        <p:spPr bwMode="auto">
          <a:xfrm>
            <a:off x="2825750" y="4114800"/>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8937" name="AutoShape 25">
            <a:extLst>
              <a:ext uri="{FF2B5EF4-FFF2-40B4-BE49-F238E27FC236}">
                <a16:creationId xmlns:a16="http://schemas.microsoft.com/office/drawing/2014/main" id="{208C0207-FC6B-8C4F-AB1B-BBEC03E0DA62}"/>
              </a:ext>
            </a:extLst>
          </p:cNvPr>
          <p:cNvSpPr>
            <a:spLocks noChangeArrowheads="1"/>
          </p:cNvSpPr>
          <p:nvPr/>
        </p:nvSpPr>
        <p:spPr bwMode="auto">
          <a:xfrm>
            <a:off x="6178550" y="4419600"/>
            <a:ext cx="609600" cy="381000"/>
          </a:xfrm>
          <a:prstGeom prst="roundRect">
            <a:avLst>
              <a:gd name="adj" fmla="val 16667"/>
            </a:avLst>
          </a:prstGeom>
          <a:solidFill>
            <a:srgbClr val="FF99CC"/>
          </a:solidFill>
          <a:ln w="12700">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router</a:t>
            </a:r>
          </a:p>
        </p:txBody>
      </p:sp>
      <p:sp>
        <p:nvSpPr>
          <p:cNvPr id="38938" name="Line 26">
            <a:extLst>
              <a:ext uri="{FF2B5EF4-FFF2-40B4-BE49-F238E27FC236}">
                <a16:creationId xmlns:a16="http://schemas.microsoft.com/office/drawing/2014/main" id="{91002382-3E88-1043-A422-83FC08F4D938}"/>
              </a:ext>
            </a:extLst>
          </p:cNvPr>
          <p:cNvSpPr>
            <a:spLocks noChangeShapeType="1"/>
          </p:cNvSpPr>
          <p:nvPr/>
        </p:nvSpPr>
        <p:spPr bwMode="auto">
          <a:xfrm>
            <a:off x="6483350" y="4114800"/>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8939" name="Line 27">
            <a:extLst>
              <a:ext uri="{FF2B5EF4-FFF2-40B4-BE49-F238E27FC236}">
                <a16:creationId xmlns:a16="http://schemas.microsoft.com/office/drawing/2014/main" id="{88C2D984-9664-4349-8BD9-D475FF044CD8}"/>
              </a:ext>
            </a:extLst>
          </p:cNvPr>
          <p:cNvSpPr>
            <a:spLocks noChangeShapeType="1"/>
          </p:cNvSpPr>
          <p:nvPr/>
        </p:nvSpPr>
        <p:spPr bwMode="auto">
          <a:xfrm>
            <a:off x="3130550" y="4572000"/>
            <a:ext cx="12192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8940" name="Line 28">
            <a:extLst>
              <a:ext uri="{FF2B5EF4-FFF2-40B4-BE49-F238E27FC236}">
                <a16:creationId xmlns:a16="http://schemas.microsoft.com/office/drawing/2014/main" id="{4923E83D-342C-B24C-83C4-030BFC38356E}"/>
              </a:ext>
            </a:extLst>
          </p:cNvPr>
          <p:cNvSpPr>
            <a:spLocks noChangeShapeType="1"/>
          </p:cNvSpPr>
          <p:nvPr/>
        </p:nvSpPr>
        <p:spPr bwMode="auto">
          <a:xfrm>
            <a:off x="4959350" y="4572000"/>
            <a:ext cx="12192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8941" name="Text Box 29">
            <a:extLst>
              <a:ext uri="{FF2B5EF4-FFF2-40B4-BE49-F238E27FC236}">
                <a16:creationId xmlns:a16="http://schemas.microsoft.com/office/drawing/2014/main" id="{653D549D-5BC8-2B4B-B15C-D6EEE02847A3}"/>
              </a:ext>
            </a:extLst>
          </p:cNvPr>
          <p:cNvSpPr txBox="1">
            <a:spLocks noChangeArrowheads="1"/>
          </p:cNvSpPr>
          <p:nvPr/>
        </p:nvSpPr>
        <p:spPr bwMode="auto">
          <a:xfrm>
            <a:off x="3408363" y="4572000"/>
            <a:ext cx="6683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WAN</a:t>
            </a:r>
          </a:p>
        </p:txBody>
      </p:sp>
      <p:sp>
        <p:nvSpPr>
          <p:cNvPr id="38942" name="Text Box 30">
            <a:extLst>
              <a:ext uri="{FF2B5EF4-FFF2-40B4-BE49-F238E27FC236}">
                <a16:creationId xmlns:a16="http://schemas.microsoft.com/office/drawing/2014/main" id="{EC9B3B43-C460-AC49-823E-A11D66D56705}"/>
              </a:ext>
            </a:extLst>
          </p:cNvPr>
          <p:cNvSpPr txBox="1">
            <a:spLocks noChangeArrowheads="1"/>
          </p:cNvSpPr>
          <p:nvPr/>
        </p:nvSpPr>
        <p:spPr bwMode="auto">
          <a:xfrm>
            <a:off x="5235575" y="4572000"/>
            <a:ext cx="6683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WAN</a:t>
            </a:r>
          </a:p>
        </p:txBody>
      </p:sp>
      <p:sp>
        <p:nvSpPr>
          <p:cNvPr id="38943" name="Text Box 34">
            <a:extLst>
              <a:ext uri="{FF2B5EF4-FFF2-40B4-BE49-F238E27FC236}">
                <a16:creationId xmlns:a16="http://schemas.microsoft.com/office/drawing/2014/main" id="{5FCAEEA2-8F97-3D4E-A5D6-7A97FAB8EC7F}"/>
              </a:ext>
            </a:extLst>
          </p:cNvPr>
          <p:cNvSpPr txBox="1">
            <a:spLocks noChangeArrowheads="1"/>
          </p:cNvSpPr>
          <p:nvPr/>
        </p:nvSpPr>
        <p:spPr bwMode="auto">
          <a:xfrm>
            <a:off x="304800" y="5029200"/>
            <a:ext cx="33924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LAN = Local Area Network</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WAN = Wide Area Network</a:t>
            </a:r>
          </a:p>
        </p:txBody>
      </p:sp>
    </p:spTree>
    <p:extLst>
      <p:ext uri="{BB962C8B-B14F-4D97-AF65-F5344CB8AC3E}">
        <p14:creationId xmlns:p14="http://schemas.microsoft.com/office/powerpoint/2010/main" val="20290549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a:extLst>
              <a:ext uri="{FF2B5EF4-FFF2-40B4-BE49-F238E27FC236}">
                <a16:creationId xmlns:a16="http://schemas.microsoft.com/office/drawing/2014/main" id="{5DC10310-2446-BB47-B19E-1F7E5B216A62}"/>
              </a:ext>
            </a:extLst>
          </p:cNvPr>
          <p:cNvSpPr>
            <a:spLocks noGrp="1" noChangeArrowheads="1"/>
          </p:cNvSpPr>
          <p:nvPr>
            <p:ph type="title"/>
          </p:nvPr>
        </p:nvSpPr>
        <p:spPr/>
        <p:txBody>
          <a:bodyPr/>
          <a:lstStyle/>
          <a:p>
            <a:r>
              <a:rPr lang="en-US" altLang="en-US">
                <a:ea typeface="ＭＳ Ｐゴシック" panose="020B0600070205080204" pitchFamily="34" charset="-128"/>
              </a:rPr>
              <a:t>Scalability Challenge</a:t>
            </a:r>
          </a:p>
        </p:txBody>
      </p:sp>
      <p:sp>
        <p:nvSpPr>
          <p:cNvPr id="40962" name="Rectangle 3">
            <a:extLst>
              <a:ext uri="{FF2B5EF4-FFF2-40B4-BE49-F238E27FC236}">
                <a16:creationId xmlns:a16="http://schemas.microsoft.com/office/drawing/2014/main" id="{212A105F-41A5-0946-9F17-9F9CE65C74E7}"/>
              </a:ext>
            </a:extLst>
          </p:cNvPr>
          <p:cNvSpPr>
            <a:spLocks noGrp="1" noChangeArrowheads="1"/>
          </p:cNvSpPr>
          <p:nvPr>
            <p:ph type="body" idx="1"/>
          </p:nvPr>
        </p:nvSpPr>
        <p:spPr/>
        <p:txBody>
          <a:bodyPr/>
          <a:lstStyle/>
          <a:p>
            <a:r>
              <a:rPr lang="en-US" altLang="en-US">
                <a:ea typeface="ＭＳ Ｐゴシック" panose="020B0600070205080204" pitchFamily="34" charset="-128"/>
              </a:rPr>
              <a:t>Suppose hosts had arbitrary addresses</a:t>
            </a:r>
          </a:p>
          <a:p>
            <a:pPr lvl="1"/>
            <a:r>
              <a:rPr lang="en-US" altLang="en-US">
                <a:ea typeface="ＭＳ Ｐゴシック" panose="020B0600070205080204" pitchFamily="34" charset="-128"/>
              </a:rPr>
              <a:t>Then every router would need a lot of information</a:t>
            </a:r>
          </a:p>
          <a:p>
            <a:pPr lvl="1"/>
            <a:r>
              <a:rPr lang="en-US" altLang="en-US">
                <a:ea typeface="ＭＳ Ｐゴシック" panose="020B0600070205080204" pitchFamily="34" charset="-128"/>
              </a:rPr>
              <a:t>…to know how to direct packets toward every host</a:t>
            </a:r>
          </a:p>
        </p:txBody>
      </p:sp>
      <p:sp>
        <p:nvSpPr>
          <p:cNvPr id="40963" name="Slide Number Placeholder 3">
            <a:extLst>
              <a:ext uri="{FF2B5EF4-FFF2-40B4-BE49-F238E27FC236}">
                <a16:creationId xmlns:a16="http://schemas.microsoft.com/office/drawing/2014/main" id="{00D0077C-1AD7-0943-A0D4-083F56EFB4C7}"/>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DF25779-F8A1-574F-8E60-55C6F421A7B8}"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45</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40964" name="Line 4">
            <a:extLst>
              <a:ext uri="{FF2B5EF4-FFF2-40B4-BE49-F238E27FC236}">
                <a16:creationId xmlns:a16="http://schemas.microsoft.com/office/drawing/2014/main" id="{8DF5E0F4-ECB1-9A45-AECC-5B63CE60E933}"/>
              </a:ext>
            </a:extLst>
          </p:cNvPr>
          <p:cNvSpPr>
            <a:spLocks noChangeShapeType="1"/>
          </p:cNvSpPr>
          <p:nvPr/>
        </p:nvSpPr>
        <p:spPr bwMode="auto">
          <a:xfrm>
            <a:off x="996950" y="3978275"/>
            <a:ext cx="2590800"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0965" name="Line 5">
            <a:extLst>
              <a:ext uri="{FF2B5EF4-FFF2-40B4-BE49-F238E27FC236}">
                <a16:creationId xmlns:a16="http://schemas.microsoft.com/office/drawing/2014/main" id="{F214F8F5-D9C8-FA47-8026-D4DAC7341975}"/>
              </a:ext>
            </a:extLst>
          </p:cNvPr>
          <p:cNvSpPr>
            <a:spLocks noChangeShapeType="1"/>
          </p:cNvSpPr>
          <p:nvPr/>
        </p:nvSpPr>
        <p:spPr bwMode="auto">
          <a:xfrm>
            <a:off x="13017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0966" name="Line 6">
            <a:extLst>
              <a:ext uri="{FF2B5EF4-FFF2-40B4-BE49-F238E27FC236}">
                <a16:creationId xmlns:a16="http://schemas.microsoft.com/office/drawing/2014/main" id="{85592CEB-4A29-9244-BF8F-CA6999F6FE3C}"/>
              </a:ext>
            </a:extLst>
          </p:cNvPr>
          <p:cNvSpPr>
            <a:spLocks noChangeShapeType="1"/>
          </p:cNvSpPr>
          <p:nvPr/>
        </p:nvSpPr>
        <p:spPr bwMode="auto">
          <a:xfrm>
            <a:off x="22161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0967" name="Line 7">
            <a:extLst>
              <a:ext uri="{FF2B5EF4-FFF2-40B4-BE49-F238E27FC236}">
                <a16:creationId xmlns:a16="http://schemas.microsoft.com/office/drawing/2014/main" id="{FDC5B3CA-E3F4-3B47-8A69-EB5C434EED11}"/>
              </a:ext>
            </a:extLst>
          </p:cNvPr>
          <p:cNvSpPr>
            <a:spLocks noChangeShapeType="1"/>
          </p:cNvSpPr>
          <p:nvPr/>
        </p:nvSpPr>
        <p:spPr bwMode="auto">
          <a:xfrm>
            <a:off x="32829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0968" name="Rectangle 8">
            <a:extLst>
              <a:ext uri="{FF2B5EF4-FFF2-40B4-BE49-F238E27FC236}">
                <a16:creationId xmlns:a16="http://schemas.microsoft.com/office/drawing/2014/main" id="{41288FCA-72F4-9B4B-9ADD-CD3A14DF396D}"/>
              </a:ext>
            </a:extLst>
          </p:cNvPr>
          <p:cNvSpPr>
            <a:spLocks noChangeArrowheads="1"/>
          </p:cNvSpPr>
          <p:nvPr/>
        </p:nvSpPr>
        <p:spPr bwMode="auto">
          <a:xfrm>
            <a:off x="993775" y="338772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40969" name="Rectangle 9">
            <a:extLst>
              <a:ext uri="{FF2B5EF4-FFF2-40B4-BE49-F238E27FC236}">
                <a16:creationId xmlns:a16="http://schemas.microsoft.com/office/drawing/2014/main" id="{CA4F9299-0F28-0743-B4BC-0BD3B094B13C}"/>
              </a:ext>
            </a:extLst>
          </p:cNvPr>
          <p:cNvSpPr>
            <a:spLocks noChangeArrowheads="1"/>
          </p:cNvSpPr>
          <p:nvPr/>
        </p:nvSpPr>
        <p:spPr bwMode="auto">
          <a:xfrm>
            <a:off x="1889125" y="336867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40970" name="Rectangle 10">
            <a:extLst>
              <a:ext uri="{FF2B5EF4-FFF2-40B4-BE49-F238E27FC236}">
                <a16:creationId xmlns:a16="http://schemas.microsoft.com/office/drawing/2014/main" id="{F798BC4B-09E8-3A45-BCF4-EEBDEF1876FE}"/>
              </a:ext>
            </a:extLst>
          </p:cNvPr>
          <p:cNvSpPr>
            <a:spLocks noChangeArrowheads="1"/>
          </p:cNvSpPr>
          <p:nvPr/>
        </p:nvSpPr>
        <p:spPr bwMode="auto">
          <a:xfrm>
            <a:off x="2955925" y="336867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40971" name="Text Box 11">
            <a:extLst>
              <a:ext uri="{FF2B5EF4-FFF2-40B4-BE49-F238E27FC236}">
                <a16:creationId xmlns:a16="http://schemas.microsoft.com/office/drawing/2014/main" id="{2D2E4EC7-FF22-BC49-B2FD-2172354C4BBE}"/>
              </a:ext>
            </a:extLst>
          </p:cNvPr>
          <p:cNvSpPr txBox="1">
            <a:spLocks noChangeArrowheads="1"/>
          </p:cNvSpPr>
          <p:nvPr/>
        </p:nvSpPr>
        <p:spPr bwMode="auto">
          <a:xfrm>
            <a:off x="1125538" y="3992563"/>
            <a:ext cx="7699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LAN 1</a:t>
            </a:r>
          </a:p>
        </p:txBody>
      </p:sp>
      <p:sp>
        <p:nvSpPr>
          <p:cNvPr id="40972" name="Text Box 12">
            <a:extLst>
              <a:ext uri="{FF2B5EF4-FFF2-40B4-BE49-F238E27FC236}">
                <a16:creationId xmlns:a16="http://schemas.microsoft.com/office/drawing/2014/main" id="{C00E10BA-6F4A-2C42-AB2A-265457777D10}"/>
              </a:ext>
            </a:extLst>
          </p:cNvPr>
          <p:cNvSpPr txBox="1">
            <a:spLocks noChangeArrowheads="1"/>
          </p:cNvSpPr>
          <p:nvPr/>
        </p:nvSpPr>
        <p:spPr bwMode="auto">
          <a:xfrm>
            <a:off x="2520950" y="3292475"/>
            <a:ext cx="355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a:t>
            </a:r>
          </a:p>
        </p:txBody>
      </p:sp>
      <p:sp>
        <p:nvSpPr>
          <p:cNvPr id="40973" name="Line 13">
            <a:extLst>
              <a:ext uri="{FF2B5EF4-FFF2-40B4-BE49-F238E27FC236}">
                <a16:creationId xmlns:a16="http://schemas.microsoft.com/office/drawing/2014/main" id="{C915F6FC-C89C-9340-861E-DAC2D07F4B92}"/>
              </a:ext>
            </a:extLst>
          </p:cNvPr>
          <p:cNvSpPr>
            <a:spLocks noChangeShapeType="1"/>
          </p:cNvSpPr>
          <p:nvPr/>
        </p:nvSpPr>
        <p:spPr bwMode="auto">
          <a:xfrm>
            <a:off x="5645150" y="3978275"/>
            <a:ext cx="2590800"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0974" name="Line 14">
            <a:extLst>
              <a:ext uri="{FF2B5EF4-FFF2-40B4-BE49-F238E27FC236}">
                <a16:creationId xmlns:a16="http://schemas.microsoft.com/office/drawing/2014/main" id="{2C203607-54F0-8143-BDFF-5FA46A81219F}"/>
              </a:ext>
            </a:extLst>
          </p:cNvPr>
          <p:cNvSpPr>
            <a:spLocks noChangeShapeType="1"/>
          </p:cNvSpPr>
          <p:nvPr/>
        </p:nvSpPr>
        <p:spPr bwMode="auto">
          <a:xfrm>
            <a:off x="59499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0975" name="Line 15">
            <a:extLst>
              <a:ext uri="{FF2B5EF4-FFF2-40B4-BE49-F238E27FC236}">
                <a16:creationId xmlns:a16="http://schemas.microsoft.com/office/drawing/2014/main" id="{BECCC7E1-4068-AE43-BA61-DE8094ACFC3B}"/>
              </a:ext>
            </a:extLst>
          </p:cNvPr>
          <p:cNvSpPr>
            <a:spLocks noChangeShapeType="1"/>
          </p:cNvSpPr>
          <p:nvPr/>
        </p:nvSpPr>
        <p:spPr bwMode="auto">
          <a:xfrm>
            <a:off x="68643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0976" name="Line 16">
            <a:extLst>
              <a:ext uri="{FF2B5EF4-FFF2-40B4-BE49-F238E27FC236}">
                <a16:creationId xmlns:a16="http://schemas.microsoft.com/office/drawing/2014/main" id="{FCF9CA56-1E55-C14A-9020-93E0DCB4038E}"/>
              </a:ext>
            </a:extLst>
          </p:cNvPr>
          <p:cNvSpPr>
            <a:spLocks noChangeShapeType="1"/>
          </p:cNvSpPr>
          <p:nvPr/>
        </p:nvSpPr>
        <p:spPr bwMode="auto">
          <a:xfrm>
            <a:off x="79311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0977" name="Rectangle 17">
            <a:extLst>
              <a:ext uri="{FF2B5EF4-FFF2-40B4-BE49-F238E27FC236}">
                <a16:creationId xmlns:a16="http://schemas.microsoft.com/office/drawing/2014/main" id="{0CC4A49D-AAC4-0A4E-9976-E8799EBECD3C}"/>
              </a:ext>
            </a:extLst>
          </p:cNvPr>
          <p:cNvSpPr>
            <a:spLocks noChangeArrowheads="1"/>
          </p:cNvSpPr>
          <p:nvPr/>
        </p:nvSpPr>
        <p:spPr bwMode="auto">
          <a:xfrm>
            <a:off x="5641975" y="338772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40978" name="Rectangle 18">
            <a:extLst>
              <a:ext uri="{FF2B5EF4-FFF2-40B4-BE49-F238E27FC236}">
                <a16:creationId xmlns:a16="http://schemas.microsoft.com/office/drawing/2014/main" id="{926D19A9-D312-CF4E-A139-DF9574C21E38}"/>
              </a:ext>
            </a:extLst>
          </p:cNvPr>
          <p:cNvSpPr>
            <a:spLocks noChangeArrowheads="1"/>
          </p:cNvSpPr>
          <p:nvPr/>
        </p:nvSpPr>
        <p:spPr bwMode="auto">
          <a:xfrm>
            <a:off x="6537325" y="336867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40979" name="Rectangle 19">
            <a:extLst>
              <a:ext uri="{FF2B5EF4-FFF2-40B4-BE49-F238E27FC236}">
                <a16:creationId xmlns:a16="http://schemas.microsoft.com/office/drawing/2014/main" id="{55083F01-0A62-C146-927E-76235623DDD6}"/>
              </a:ext>
            </a:extLst>
          </p:cNvPr>
          <p:cNvSpPr>
            <a:spLocks noChangeArrowheads="1"/>
          </p:cNvSpPr>
          <p:nvPr/>
        </p:nvSpPr>
        <p:spPr bwMode="auto">
          <a:xfrm>
            <a:off x="7604125" y="336867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40980" name="Text Box 20">
            <a:extLst>
              <a:ext uri="{FF2B5EF4-FFF2-40B4-BE49-F238E27FC236}">
                <a16:creationId xmlns:a16="http://schemas.microsoft.com/office/drawing/2014/main" id="{F890D093-3692-7643-AED3-3D8C3A1617C4}"/>
              </a:ext>
            </a:extLst>
          </p:cNvPr>
          <p:cNvSpPr txBox="1">
            <a:spLocks noChangeArrowheads="1"/>
          </p:cNvSpPr>
          <p:nvPr/>
        </p:nvSpPr>
        <p:spPr bwMode="auto">
          <a:xfrm>
            <a:off x="7069138" y="3978275"/>
            <a:ext cx="7699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LAN 2</a:t>
            </a:r>
          </a:p>
        </p:txBody>
      </p:sp>
      <p:sp>
        <p:nvSpPr>
          <p:cNvPr id="40981" name="Text Box 21">
            <a:extLst>
              <a:ext uri="{FF2B5EF4-FFF2-40B4-BE49-F238E27FC236}">
                <a16:creationId xmlns:a16="http://schemas.microsoft.com/office/drawing/2014/main" id="{276846CA-6526-5647-83CE-F41655D7623F}"/>
              </a:ext>
            </a:extLst>
          </p:cNvPr>
          <p:cNvSpPr txBox="1">
            <a:spLocks noChangeArrowheads="1"/>
          </p:cNvSpPr>
          <p:nvPr/>
        </p:nvSpPr>
        <p:spPr bwMode="auto">
          <a:xfrm>
            <a:off x="7169150" y="3292475"/>
            <a:ext cx="355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a:t>
            </a:r>
          </a:p>
        </p:txBody>
      </p:sp>
      <p:sp>
        <p:nvSpPr>
          <p:cNvPr id="40982" name="AutoShape 22">
            <a:extLst>
              <a:ext uri="{FF2B5EF4-FFF2-40B4-BE49-F238E27FC236}">
                <a16:creationId xmlns:a16="http://schemas.microsoft.com/office/drawing/2014/main" id="{C05F9A08-D071-F444-AC63-8048C13A3C09}"/>
              </a:ext>
            </a:extLst>
          </p:cNvPr>
          <p:cNvSpPr>
            <a:spLocks noChangeArrowheads="1"/>
          </p:cNvSpPr>
          <p:nvPr/>
        </p:nvSpPr>
        <p:spPr bwMode="auto">
          <a:xfrm>
            <a:off x="2520950" y="4283075"/>
            <a:ext cx="609600" cy="381000"/>
          </a:xfrm>
          <a:prstGeom prst="roundRect">
            <a:avLst>
              <a:gd name="adj" fmla="val 16667"/>
            </a:avLst>
          </a:prstGeom>
          <a:solidFill>
            <a:srgbClr val="FF99CC"/>
          </a:solidFill>
          <a:ln w="12700">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router</a:t>
            </a:r>
          </a:p>
        </p:txBody>
      </p:sp>
      <p:sp>
        <p:nvSpPr>
          <p:cNvPr id="40983" name="AutoShape 23">
            <a:extLst>
              <a:ext uri="{FF2B5EF4-FFF2-40B4-BE49-F238E27FC236}">
                <a16:creationId xmlns:a16="http://schemas.microsoft.com/office/drawing/2014/main" id="{0CC29A47-34A0-0A40-81F6-6700E04B5281}"/>
              </a:ext>
            </a:extLst>
          </p:cNvPr>
          <p:cNvSpPr>
            <a:spLocks noChangeArrowheads="1"/>
          </p:cNvSpPr>
          <p:nvPr/>
        </p:nvSpPr>
        <p:spPr bwMode="auto">
          <a:xfrm>
            <a:off x="4349750" y="4283075"/>
            <a:ext cx="609600" cy="381000"/>
          </a:xfrm>
          <a:prstGeom prst="roundRect">
            <a:avLst>
              <a:gd name="adj" fmla="val 16667"/>
            </a:avLst>
          </a:prstGeom>
          <a:solidFill>
            <a:srgbClr val="FF99CC"/>
          </a:solidFill>
          <a:ln w="12700">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router</a:t>
            </a:r>
          </a:p>
        </p:txBody>
      </p:sp>
      <p:sp>
        <p:nvSpPr>
          <p:cNvPr id="40984" name="Line 24">
            <a:extLst>
              <a:ext uri="{FF2B5EF4-FFF2-40B4-BE49-F238E27FC236}">
                <a16:creationId xmlns:a16="http://schemas.microsoft.com/office/drawing/2014/main" id="{25FDC015-8845-0840-A994-5A871A8A505B}"/>
              </a:ext>
            </a:extLst>
          </p:cNvPr>
          <p:cNvSpPr>
            <a:spLocks noChangeShapeType="1"/>
          </p:cNvSpPr>
          <p:nvPr/>
        </p:nvSpPr>
        <p:spPr bwMode="auto">
          <a:xfrm>
            <a:off x="2825750" y="39782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0985" name="AutoShape 25">
            <a:extLst>
              <a:ext uri="{FF2B5EF4-FFF2-40B4-BE49-F238E27FC236}">
                <a16:creationId xmlns:a16="http://schemas.microsoft.com/office/drawing/2014/main" id="{28F433BB-8BB8-6A44-9F0F-E3A8358852F3}"/>
              </a:ext>
            </a:extLst>
          </p:cNvPr>
          <p:cNvSpPr>
            <a:spLocks noChangeArrowheads="1"/>
          </p:cNvSpPr>
          <p:nvPr/>
        </p:nvSpPr>
        <p:spPr bwMode="auto">
          <a:xfrm>
            <a:off x="6178550" y="4283075"/>
            <a:ext cx="609600" cy="381000"/>
          </a:xfrm>
          <a:prstGeom prst="roundRect">
            <a:avLst>
              <a:gd name="adj" fmla="val 16667"/>
            </a:avLst>
          </a:prstGeom>
          <a:solidFill>
            <a:srgbClr val="FF99CC"/>
          </a:solidFill>
          <a:ln w="12700">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router</a:t>
            </a:r>
          </a:p>
        </p:txBody>
      </p:sp>
      <p:sp>
        <p:nvSpPr>
          <p:cNvPr id="40986" name="Line 26">
            <a:extLst>
              <a:ext uri="{FF2B5EF4-FFF2-40B4-BE49-F238E27FC236}">
                <a16:creationId xmlns:a16="http://schemas.microsoft.com/office/drawing/2014/main" id="{922E0A66-2E0F-D84B-8765-D6EFFE86084E}"/>
              </a:ext>
            </a:extLst>
          </p:cNvPr>
          <p:cNvSpPr>
            <a:spLocks noChangeShapeType="1"/>
          </p:cNvSpPr>
          <p:nvPr/>
        </p:nvSpPr>
        <p:spPr bwMode="auto">
          <a:xfrm>
            <a:off x="6483350" y="39782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0987" name="Line 27">
            <a:extLst>
              <a:ext uri="{FF2B5EF4-FFF2-40B4-BE49-F238E27FC236}">
                <a16:creationId xmlns:a16="http://schemas.microsoft.com/office/drawing/2014/main" id="{58DB0AB8-F9FF-E14B-B351-F10B1780D0EA}"/>
              </a:ext>
            </a:extLst>
          </p:cNvPr>
          <p:cNvSpPr>
            <a:spLocks noChangeShapeType="1"/>
          </p:cNvSpPr>
          <p:nvPr/>
        </p:nvSpPr>
        <p:spPr bwMode="auto">
          <a:xfrm>
            <a:off x="3130550" y="4435475"/>
            <a:ext cx="12192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0988" name="Line 28">
            <a:extLst>
              <a:ext uri="{FF2B5EF4-FFF2-40B4-BE49-F238E27FC236}">
                <a16:creationId xmlns:a16="http://schemas.microsoft.com/office/drawing/2014/main" id="{2B6C6B8B-4234-DB49-A1EF-42E086638CA7}"/>
              </a:ext>
            </a:extLst>
          </p:cNvPr>
          <p:cNvSpPr>
            <a:spLocks noChangeShapeType="1"/>
          </p:cNvSpPr>
          <p:nvPr/>
        </p:nvSpPr>
        <p:spPr bwMode="auto">
          <a:xfrm>
            <a:off x="4959350" y="4435475"/>
            <a:ext cx="12192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0989" name="Text Box 29">
            <a:extLst>
              <a:ext uri="{FF2B5EF4-FFF2-40B4-BE49-F238E27FC236}">
                <a16:creationId xmlns:a16="http://schemas.microsoft.com/office/drawing/2014/main" id="{BE0A2F4C-A6A6-8648-BC64-1A805385D893}"/>
              </a:ext>
            </a:extLst>
          </p:cNvPr>
          <p:cNvSpPr txBox="1">
            <a:spLocks noChangeArrowheads="1"/>
          </p:cNvSpPr>
          <p:nvPr/>
        </p:nvSpPr>
        <p:spPr bwMode="auto">
          <a:xfrm>
            <a:off x="3408363" y="4435475"/>
            <a:ext cx="6683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WAN</a:t>
            </a:r>
          </a:p>
        </p:txBody>
      </p:sp>
      <p:sp>
        <p:nvSpPr>
          <p:cNvPr id="40990" name="Text Box 30">
            <a:extLst>
              <a:ext uri="{FF2B5EF4-FFF2-40B4-BE49-F238E27FC236}">
                <a16:creationId xmlns:a16="http://schemas.microsoft.com/office/drawing/2014/main" id="{8217BE27-504B-F14F-A097-29EF0C43D852}"/>
              </a:ext>
            </a:extLst>
          </p:cNvPr>
          <p:cNvSpPr txBox="1">
            <a:spLocks noChangeArrowheads="1"/>
          </p:cNvSpPr>
          <p:nvPr/>
        </p:nvSpPr>
        <p:spPr bwMode="auto">
          <a:xfrm>
            <a:off x="5235575" y="4435475"/>
            <a:ext cx="6683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WAN</a:t>
            </a:r>
          </a:p>
        </p:txBody>
      </p:sp>
      <p:sp>
        <p:nvSpPr>
          <p:cNvPr id="40991" name="Text Box 31">
            <a:extLst>
              <a:ext uri="{FF2B5EF4-FFF2-40B4-BE49-F238E27FC236}">
                <a16:creationId xmlns:a16="http://schemas.microsoft.com/office/drawing/2014/main" id="{80418A26-81C4-564E-B762-A343EAC9BD67}"/>
              </a:ext>
            </a:extLst>
          </p:cNvPr>
          <p:cNvSpPr txBox="1">
            <a:spLocks noChangeArrowheads="1"/>
          </p:cNvSpPr>
          <p:nvPr/>
        </p:nvSpPr>
        <p:spPr bwMode="auto">
          <a:xfrm>
            <a:off x="501650" y="2967038"/>
            <a:ext cx="113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Courier New" panose="02070309020205020404" pitchFamily="49" charset="0"/>
                <a:ea typeface="ＭＳ Ｐゴシック" panose="020B0600070205080204" pitchFamily="34" charset="-128"/>
                <a:cs typeface="+mn-cs"/>
              </a:rPr>
              <a:t>1.2.3.4</a:t>
            </a:r>
          </a:p>
        </p:txBody>
      </p:sp>
      <p:sp>
        <p:nvSpPr>
          <p:cNvPr id="40992" name="Text Box 32">
            <a:extLst>
              <a:ext uri="{FF2B5EF4-FFF2-40B4-BE49-F238E27FC236}">
                <a16:creationId xmlns:a16="http://schemas.microsoft.com/office/drawing/2014/main" id="{4528E6AE-F330-0B41-BDCB-C2B75557CD29}"/>
              </a:ext>
            </a:extLst>
          </p:cNvPr>
          <p:cNvSpPr txBox="1">
            <a:spLocks noChangeArrowheads="1"/>
          </p:cNvSpPr>
          <p:nvPr/>
        </p:nvSpPr>
        <p:spPr bwMode="auto">
          <a:xfrm>
            <a:off x="1768475" y="2967038"/>
            <a:ext cx="113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5.6.7.8</a:t>
            </a:r>
          </a:p>
        </p:txBody>
      </p:sp>
      <p:sp>
        <p:nvSpPr>
          <p:cNvPr id="40993" name="Text Box 33">
            <a:extLst>
              <a:ext uri="{FF2B5EF4-FFF2-40B4-BE49-F238E27FC236}">
                <a16:creationId xmlns:a16="http://schemas.microsoft.com/office/drawing/2014/main" id="{CAC2B83E-7810-CA4F-AAE5-831AA9E6D631}"/>
              </a:ext>
            </a:extLst>
          </p:cNvPr>
          <p:cNvSpPr txBox="1">
            <a:spLocks noChangeArrowheads="1"/>
          </p:cNvSpPr>
          <p:nvPr/>
        </p:nvSpPr>
        <p:spPr bwMode="auto">
          <a:xfrm>
            <a:off x="2971800" y="2967038"/>
            <a:ext cx="113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2.4.6.8</a:t>
            </a:r>
          </a:p>
        </p:txBody>
      </p:sp>
      <p:sp>
        <p:nvSpPr>
          <p:cNvPr id="40994" name="Text Box 34">
            <a:extLst>
              <a:ext uri="{FF2B5EF4-FFF2-40B4-BE49-F238E27FC236}">
                <a16:creationId xmlns:a16="http://schemas.microsoft.com/office/drawing/2014/main" id="{01A646F6-9ED4-8144-BFA8-D3D8EA05A93C}"/>
              </a:ext>
            </a:extLst>
          </p:cNvPr>
          <p:cNvSpPr txBox="1">
            <a:spLocks noChangeArrowheads="1"/>
          </p:cNvSpPr>
          <p:nvPr/>
        </p:nvSpPr>
        <p:spPr bwMode="auto">
          <a:xfrm>
            <a:off x="5110163" y="2967038"/>
            <a:ext cx="113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3300"/>
                </a:solidFill>
                <a:effectLst/>
                <a:uLnTx/>
                <a:uFillTx/>
                <a:latin typeface="Courier New" panose="02070309020205020404" pitchFamily="49" charset="0"/>
                <a:ea typeface="ＭＳ Ｐゴシック" panose="020B0600070205080204" pitchFamily="34" charset="-128"/>
                <a:cs typeface="+mn-cs"/>
              </a:rPr>
              <a:t>1.2.3.5</a:t>
            </a:r>
          </a:p>
        </p:txBody>
      </p:sp>
      <p:sp>
        <p:nvSpPr>
          <p:cNvPr id="40995" name="Text Box 35">
            <a:extLst>
              <a:ext uri="{FF2B5EF4-FFF2-40B4-BE49-F238E27FC236}">
                <a16:creationId xmlns:a16="http://schemas.microsoft.com/office/drawing/2014/main" id="{477EEA1D-DDEF-1443-9B35-41B7667F264B}"/>
              </a:ext>
            </a:extLst>
          </p:cNvPr>
          <p:cNvSpPr txBox="1">
            <a:spLocks noChangeArrowheads="1"/>
          </p:cNvSpPr>
          <p:nvPr/>
        </p:nvSpPr>
        <p:spPr bwMode="auto">
          <a:xfrm>
            <a:off x="6376988" y="2967038"/>
            <a:ext cx="113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5.6.7.9</a:t>
            </a:r>
          </a:p>
        </p:txBody>
      </p:sp>
      <p:sp>
        <p:nvSpPr>
          <p:cNvPr id="40996" name="Text Box 36">
            <a:extLst>
              <a:ext uri="{FF2B5EF4-FFF2-40B4-BE49-F238E27FC236}">
                <a16:creationId xmlns:a16="http://schemas.microsoft.com/office/drawing/2014/main" id="{9699DFE2-5E8C-884A-96FC-3E118BF1AF86}"/>
              </a:ext>
            </a:extLst>
          </p:cNvPr>
          <p:cNvSpPr txBox="1">
            <a:spLocks noChangeArrowheads="1"/>
          </p:cNvSpPr>
          <p:nvPr/>
        </p:nvSpPr>
        <p:spPr bwMode="auto">
          <a:xfrm>
            <a:off x="7580313" y="2967038"/>
            <a:ext cx="113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2.4.6.9</a:t>
            </a:r>
          </a:p>
        </p:txBody>
      </p:sp>
      <p:sp>
        <p:nvSpPr>
          <p:cNvPr id="865317" name="Text Box 37">
            <a:extLst>
              <a:ext uri="{FF2B5EF4-FFF2-40B4-BE49-F238E27FC236}">
                <a16:creationId xmlns:a16="http://schemas.microsoft.com/office/drawing/2014/main" id="{AF9E2550-2EEC-E94F-890C-BE02778D32C3}"/>
              </a:ext>
            </a:extLst>
          </p:cNvPr>
          <p:cNvSpPr txBox="1">
            <a:spLocks noChangeArrowheads="1"/>
          </p:cNvSpPr>
          <p:nvPr/>
        </p:nvSpPr>
        <p:spPr bwMode="auto">
          <a:xfrm>
            <a:off x="3543300" y="4981575"/>
            <a:ext cx="1139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Courier New" panose="02070309020205020404" pitchFamily="49" charset="0"/>
                <a:ea typeface="ＭＳ Ｐゴシック" panose="020B0600070205080204" pitchFamily="34" charset="-128"/>
                <a:cs typeface="+mn-cs"/>
              </a:rPr>
              <a:t>1.2.3.4</a:t>
            </a:r>
          </a:p>
        </p:txBody>
      </p:sp>
      <p:sp>
        <p:nvSpPr>
          <p:cNvPr id="865318" name="Text Box 38">
            <a:extLst>
              <a:ext uri="{FF2B5EF4-FFF2-40B4-BE49-F238E27FC236}">
                <a16:creationId xmlns:a16="http://schemas.microsoft.com/office/drawing/2014/main" id="{737D083A-51C5-FB43-AE54-4119E68D40D2}"/>
              </a:ext>
            </a:extLst>
          </p:cNvPr>
          <p:cNvSpPr txBox="1">
            <a:spLocks noChangeArrowheads="1"/>
          </p:cNvSpPr>
          <p:nvPr/>
        </p:nvSpPr>
        <p:spPr bwMode="auto">
          <a:xfrm>
            <a:off x="3556000" y="5365750"/>
            <a:ext cx="1139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3300"/>
                </a:solidFill>
                <a:effectLst/>
                <a:uLnTx/>
                <a:uFillTx/>
                <a:latin typeface="Courier New" panose="02070309020205020404" pitchFamily="49" charset="0"/>
                <a:ea typeface="ＭＳ Ｐゴシック" panose="020B0600070205080204" pitchFamily="34" charset="-128"/>
                <a:cs typeface="+mn-cs"/>
              </a:rPr>
              <a:t>1.2.3.5</a:t>
            </a:r>
          </a:p>
        </p:txBody>
      </p:sp>
      <p:sp>
        <p:nvSpPr>
          <p:cNvPr id="865319" name="AutoShape 39">
            <a:extLst>
              <a:ext uri="{FF2B5EF4-FFF2-40B4-BE49-F238E27FC236}">
                <a16:creationId xmlns:a16="http://schemas.microsoft.com/office/drawing/2014/main" id="{45476A8E-3FAB-774A-878E-40E73A326ACF}"/>
              </a:ext>
            </a:extLst>
          </p:cNvPr>
          <p:cNvSpPr>
            <a:spLocks noChangeArrowheads="1"/>
          </p:cNvSpPr>
          <p:nvPr/>
        </p:nvSpPr>
        <p:spPr bwMode="auto">
          <a:xfrm>
            <a:off x="4849813" y="5387975"/>
            <a:ext cx="728662" cy="230188"/>
          </a:xfrm>
          <a:prstGeom prst="rightArrow">
            <a:avLst>
              <a:gd name="adj1" fmla="val 50000"/>
              <a:gd name="adj2" fmla="val 79138"/>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65320" name="AutoShape 40">
            <a:extLst>
              <a:ext uri="{FF2B5EF4-FFF2-40B4-BE49-F238E27FC236}">
                <a16:creationId xmlns:a16="http://schemas.microsoft.com/office/drawing/2014/main" id="{4FB1BF7F-4C9E-E543-9913-97153D45C566}"/>
              </a:ext>
            </a:extLst>
          </p:cNvPr>
          <p:cNvSpPr>
            <a:spLocks noChangeArrowheads="1"/>
          </p:cNvSpPr>
          <p:nvPr/>
        </p:nvSpPr>
        <p:spPr bwMode="auto">
          <a:xfrm flipH="1">
            <a:off x="4848225" y="5041900"/>
            <a:ext cx="728663" cy="230188"/>
          </a:xfrm>
          <a:prstGeom prst="rightArrow">
            <a:avLst>
              <a:gd name="adj1" fmla="val 50000"/>
              <a:gd name="adj2" fmla="val 79138"/>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nvGrpSpPr>
          <p:cNvPr id="2" name="Group 48">
            <a:extLst>
              <a:ext uri="{FF2B5EF4-FFF2-40B4-BE49-F238E27FC236}">
                <a16:creationId xmlns:a16="http://schemas.microsoft.com/office/drawing/2014/main" id="{27B6A24F-77B2-2A4B-B327-09C648F4601D}"/>
              </a:ext>
            </a:extLst>
          </p:cNvPr>
          <p:cNvGrpSpPr>
            <a:grpSpLocks/>
          </p:cNvGrpSpPr>
          <p:nvPr/>
        </p:nvGrpSpPr>
        <p:grpSpPr bwMode="auto">
          <a:xfrm>
            <a:off x="3965575" y="5810250"/>
            <a:ext cx="77788" cy="306388"/>
            <a:chOff x="2565" y="3828"/>
            <a:chExt cx="73" cy="267"/>
          </a:xfrm>
        </p:grpSpPr>
        <p:sp>
          <p:nvSpPr>
            <p:cNvPr id="41008" name="Oval 45">
              <a:extLst>
                <a:ext uri="{FF2B5EF4-FFF2-40B4-BE49-F238E27FC236}">
                  <a16:creationId xmlns:a16="http://schemas.microsoft.com/office/drawing/2014/main" id="{B6462A5A-2DD5-2546-8034-5E4890108F10}"/>
                </a:ext>
              </a:extLst>
            </p:cNvPr>
            <p:cNvSpPr>
              <a:spLocks noChangeArrowheads="1"/>
            </p:cNvSpPr>
            <p:nvPr/>
          </p:nvSpPr>
          <p:spPr bwMode="auto">
            <a:xfrm>
              <a:off x="2565" y="3828"/>
              <a:ext cx="73" cy="73"/>
            </a:xfrm>
            <a:prstGeom prst="ellipse">
              <a:avLst/>
            </a:prstGeom>
            <a:solidFill>
              <a:schemeClr val="tx2"/>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1009" name="Oval 46">
              <a:extLst>
                <a:ext uri="{FF2B5EF4-FFF2-40B4-BE49-F238E27FC236}">
                  <a16:creationId xmlns:a16="http://schemas.microsoft.com/office/drawing/2014/main" id="{03565585-3458-0443-AC04-B798B3446191}"/>
                </a:ext>
              </a:extLst>
            </p:cNvPr>
            <p:cNvSpPr>
              <a:spLocks noChangeArrowheads="1"/>
            </p:cNvSpPr>
            <p:nvPr/>
          </p:nvSpPr>
          <p:spPr bwMode="auto">
            <a:xfrm>
              <a:off x="2565" y="3925"/>
              <a:ext cx="73" cy="73"/>
            </a:xfrm>
            <a:prstGeom prst="ellipse">
              <a:avLst/>
            </a:prstGeom>
            <a:solidFill>
              <a:schemeClr val="tx2"/>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1010" name="Oval 47">
              <a:extLst>
                <a:ext uri="{FF2B5EF4-FFF2-40B4-BE49-F238E27FC236}">
                  <a16:creationId xmlns:a16="http://schemas.microsoft.com/office/drawing/2014/main" id="{6F64D21F-8BF1-7741-8FD2-03853DD86A89}"/>
                </a:ext>
              </a:extLst>
            </p:cNvPr>
            <p:cNvSpPr>
              <a:spLocks noChangeArrowheads="1"/>
            </p:cNvSpPr>
            <p:nvPr/>
          </p:nvSpPr>
          <p:spPr bwMode="auto">
            <a:xfrm>
              <a:off x="2565" y="4022"/>
              <a:ext cx="73" cy="73"/>
            </a:xfrm>
            <a:prstGeom prst="ellipse">
              <a:avLst/>
            </a:prstGeom>
            <a:solidFill>
              <a:schemeClr val="tx2"/>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grpSp>
        <p:nvGrpSpPr>
          <p:cNvPr id="3" name="Group 50">
            <a:extLst>
              <a:ext uri="{FF2B5EF4-FFF2-40B4-BE49-F238E27FC236}">
                <a16:creationId xmlns:a16="http://schemas.microsoft.com/office/drawing/2014/main" id="{AF560C26-AE5F-7140-8457-1C5C6D55509B}"/>
              </a:ext>
            </a:extLst>
          </p:cNvPr>
          <p:cNvGrpSpPr>
            <a:grpSpLocks/>
          </p:cNvGrpSpPr>
          <p:nvPr/>
        </p:nvGrpSpPr>
        <p:grpSpPr bwMode="auto">
          <a:xfrm>
            <a:off x="3505200" y="4926013"/>
            <a:ext cx="2227263" cy="1755775"/>
            <a:chOff x="969" y="3103"/>
            <a:chExt cx="1403" cy="1106"/>
          </a:xfrm>
        </p:grpSpPr>
        <p:sp>
          <p:nvSpPr>
            <p:cNvPr id="41003" name="Rectangle 41">
              <a:extLst>
                <a:ext uri="{FF2B5EF4-FFF2-40B4-BE49-F238E27FC236}">
                  <a16:creationId xmlns:a16="http://schemas.microsoft.com/office/drawing/2014/main" id="{762F4A9A-FA19-E644-8E08-A6034F3274EC}"/>
                </a:ext>
              </a:extLst>
            </p:cNvPr>
            <p:cNvSpPr>
              <a:spLocks noChangeArrowheads="1"/>
            </p:cNvSpPr>
            <p:nvPr/>
          </p:nvSpPr>
          <p:spPr bwMode="auto">
            <a:xfrm>
              <a:off x="969" y="3103"/>
              <a:ext cx="1403" cy="82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1004" name="Line 42">
              <a:extLst>
                <a:ext uri="{FF2B5EF4-FFF2-40B4-BE49-F238E27FC236}">
                  <a16:creationId xmlns:a16="http://schemas.microsoft.com/office/drawing/2014/main" id="{40E9A977-DFC2-C64B-87C0-8428D943A5EB}"/>
                </a:ext>
              </a:extLst>
            </p:cNvPr>
            <p:cNvSpPr>
              <a:spLocks noChangeShapeType="1"/>
            </p:cNvSpPr>
            <p:nvPr/>
          </p:nvSpPr>
          <p:spPr bwMode="auto">
            <a:xfrm>
              <a:off x="1719" y="3103"/>
              <a:ext cx="0" cy="82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1005" name="Line 43">
              <a:extLst>
                <a:ext uri="{FF2B5EF4-FFF2-40B4-BE49-F238E27FC236}">
                  <a16:creationId xmlns:a16="http://schemas.microsoft.com/office/drawing/2014/main" id="{D1578226-24C4-B048-974C-ADE061345563}"/>
                </a:ext>
              </a:extLst>
            </p:cNvPr>
            <p:cNvSpPr>
              <a:spLocks noChangeShapeType="1"/>
            </p:cNvSpPr>
            <p:nvPr/>
          </p:nvSpPr>
          <p:spPr bwMode="auto">
            <a:xfrm>
              <a:off x="969" y="3369"/>
              <a:ext cx="140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1006" name="Line 44">
              <a:extLst>
                <a:ext uri="{FF2B5EF4-FFF2-40B4-BE49-F238E27FC236}">
                  <a16:creationId xmlns:a16="http://schemas.microsoft.com/office/drawing/2014/main" id="{36E4A5FF-7BAC-1449-A739-5E4404F66803}"/>
                </a:ext>
              </a:extLst>
            </p:cNvPr>
            <p:cNvSpPr>
              <a:spLocks noChangeShapeType="1"/>
            </p:cNvSpPr>
            <p:nvPr/>
          </p:nvSpPr>
          <p:spPr bwMode="auto">
            <a:xfrm>
              <a:off x="969" y="3611"/>
              <a:ext cx="140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1007" name="Text Box 49">
              <a:extLst>
                <a:ext uri="{FF2B5EF4-FFF2-40B4-BE49-F238E27FC236}">
                  <a16:creationId xmlns:a16="http://schemas.microsoft.com/office/drawing/2014/main" id="{B92CE424-93D4-9B47-A468-6F712886022C}"/>
                </a:ext>
              </a:extLst>
            </p:cNvPr>
            <p:cNvSpPr txBox="1">
              <a:spLocks noChangeArrowheads="1"/>
            </p:cNvSpPr>
            <p:nvPr/>
          </p:nvSpPr>
          <p:spPr bwMode="auto">
            <a:xfrm>
              <a:off x="969" y="3959"/>
              <a:ext cx="135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forwarding table</a:t>
              </a:r>
            </a:p>
          </p:txBody>
        </p:sp>
      </p:grpSp>
    </p:spTree>
    <p:extLst>
      <p:ext uri="{BB962C8B-B14F-4D97-AF65-F5344CB8AC3E}">
        <p14:creationId xmlns:p14="http://schemas.microsoft.com/office/powerpoint/2010/main" val="6389684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653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6532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653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653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5317" grpId="0"/>
      <p:bldP spid="865318" grpId="0"/>
      <p:bldP spid="865319" grpId="0" animBg="1"/>
      <p:bldP spid="86532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Number Placeholder 3">
            <a:extLst>
              <a:ext uri="{FF2B5EF4-FFF2-40B4-BE49-F238E27FC236}">
                <a16:creationId xmlns:a16="http://schemas.microsoft.com/office/drawing/2014/main" id="{55D56D13-FECA-EA4F-879F-EC77E9605640}"/>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B6E3684C-36D1-484E-88DE-54903DAC7C45}"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46</a:t>
            </a:fld>
            <a:endParaRPr kumimoji="0" lang="en-US" altLang="en-US" sz="1200" b="1" i="0" u="none" strike="noStrike" kern="1200" cap="none" spc="0" normalizeH="0" baseline="0" noProof="0" dirty="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45058" name="Rectangle 2">
            <a:extLst>
              <a:ext uri="{FF2B5EF4-FFF2-40B4-BE49-F238E27FC236}">
                <a16:creationId xmlns:a16="http://schemas.microsoft.com/office/drawing/2014/main" id="{6CEA0544-E89C-C642-AEE0-926A15BE8F07}"/>
              </a:ext>
            </a:extLst>
          </p:cNvPr>
          <p:cNvSpPr>
            <a:spLocks noGrp="1" noChangeArrowheads="1"/>
          </p:cNvSpPr>
          <p:nvPr>
            <p:ph type="title"/>
          </p:nvPr>
        </p:nvSpPr>
        <p:spPr/>
        <p:txBody>
          <a:bodyPr/>
          <a:lstStyle/>
          <a:p>
            <a:r>
              <a:rPr lang="en-US" altLang="en-US">
                <a:ea typeface="ＭＳ Ｐゴシック" panose="020B0600070205080204" pitchFamily="34" charset="-128"/>
              </a:rPr>
              <a:t>Hierarchical Addressing: IP Prefixes</a:t>
            </a:r>
          </a:p>
        </p:txBody>
      </p:sp>
      <p:sp>
        <p:nvSpPr>
          <p:cNvPr id="45059" name="Rectangle 3">
            <a:extLst>
              <a:ext uri="{FF2B5EF4-FFF2-40B4-BE49-F238E27FC236}">
                <a16:creationId xmlns:a16="http://schemas.microsoft.com/office/drawing/2014/main" id="{145D3152-5A8E-BC4A-9969-BDB60ADCC413}"/>
              </a:ext>
            </a:extLst>
          </p:cNvPr>
          <p:cNvSpPr>
            <a:spLocks noGrp="1" noChangeArrowheads="1"/>
          </p:cNvSpPr>
          <p:nvPr>
            <p:ph type="body" idx="1"/>
          </p:nvPr>
        </p:nvSpPr>
        <p:spPr>
          <a:xfrm>
            <a:off x="152400" y="1219200"/>
            <a:ext cx="9144000" cy="4906963"/>
          </a:xfrm>
        </p:spPr>
        <p:txBody>
          <a:bodyPr/>
          <a:lstStyle/>
          <a:p>
            <a:r>
              <a:rPr lang="en-US" altLang="en-US" dirty="0">
                <a:ea typeface="ＭＳ Ｐゴシック" panose="020B0600070205080204" pitchFamily="34" charset="-128"/>
              </a:rPr>
              <a:t>Network and host portions (left and right) </a:t>
            </a:r>
          </a:p>
        </p:txBody>
      </p:sp>
      <p:grpSp>
        <p:nvGrpSpPr>
          <p:cNvPr id="45060" name="Group 4">
            <a:extLst>
              <a:ext uri="{FF2B5EF4-FFF2-40B4-BE49-F238E27FC236}">
                <a16:creationId xmlns:a16="http://schemas.microsoft.com/office/drawing/2014/main" id="{38AF2C2F-506F-0640-B586-F1C7DD1A0DE5}"/>
              </a:ext>
            </a:extLst>
          </p:cNvPr>
          <p:cNvGrpSpPr>
            <a:grpSpLocks/>
          </p:cNvGrpSpPr>
          <p:nvPr/>
        </p:nvGrpSpPr>
        <p:grpSpPr bwMode="auto">
          <a:xfrm>
            <a:off x="846138" y="3994150"/>
            <a:ext cx="7327900" cy="592138"/>
            <a:chOff x="428" y="893"/>
            <a:chExt cx="4616" cy="373"/>
          </a:xfrm>
        </p:grpSpPr>
        <p:grpSp>
          <p:nvGrpSpPr>
            <p:cNvPr id="45076" name="Group 5">
              <a:extLst>
                <a:ext uri="{FF2B5EF4-FFF2-40B4-BE49-F238E27FC236}">
                  <a16:creationId xmlns:a16="http://schemas.microsoft.com/office/drawing/2014/main" id="{25798BBE-65C9-F846-82FF-3871F9679D73}"/>
                </a:ext>
              </a:extLst>
            </p:cNvPr>
            <p:cNvGrpSpPr>
              <a:grpSpLocks/>
            </p:cNvGrpSpPr>
            <p:nvPr/>
          </p:nvGrpSpPr>
          <p:grpSpPr bwMode="auto">
            <a:xfrm>
              <a:off x="428" y="904"/>
              <a:ext cx="4616" cy="328"/>
              <a:chOff x="428" y="904"/>
              <a:chExt cx="4616" cy="328"/>
            </a:xfrm>
          </p:grpSpPr>
          <p:sp>
            <p:nvSpPr>
              <p:cNvPr id="846854" name="Rectangle 6">
                <a:extLst>
                  <a:ext uri="{FF2B5EF4-FFF2-40B4-BE49-F238E27FC236}">
                    <a16:creationId xmlns:a16="http://schemas.microsoft.com/office/drawing/2014/main" id="{B090DBEA-4481-C84D-8C33-CD3AD304170E}"/>
                  </a:ext>
                </a:extLst>
              </p:cNvPr>
              <p:cNvSpPr>
                <a:spLocks noChangeArrowheads="1"/>
              </p:cNvSpPr>
              <p:nvPr/>
            </p:nvSpPr>
            <p:spPr bwMode="auto">
              <a:xfrm>
                <a:off x="428" y="908"/>
                <a:ext cx="4616" cy="320"/>
              </a:xfrm>
              <a:prstGeom prst="rect">
                <a:avLst/>
              </a:prstGeom>
              <a:solidFill>
                <a:schemeClr val="bg1"/>
              </a:solidFill>
              <a:ln w="1270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itchFamily="1" charset="0"/>
                  <a:ea typeface="ＭＳ Ｐゴシック" panose="020B0600070205080204" pitchFamily="34" charset="-128"/>
                  <a:cs typeface="+mn-cs"/>
                </a:endParaRPr>
              </a:p>
            </p:txBody>
          </p:sp>
          <p:sp>
            <p:nvSpPr>
              <p:cNvPr id="45082" name="Line 7">
                <a:extLst>
                  <a:ext uri="{FF2B5EF4-FFF2-40B4-BE49-F238E27FC236}">
                    <a16:creationId xmlns:a16="http://schemas.microsoft.com/office/drawing/2014/main" id="{D29E81DA-E4CE-7F42-9501-6E267D7E0727}"/>
                  </a:ext>
                </a:extLst>
              </p:cNvPr>
              <p:cNvSpPr>
                <a:spLocks noChangeShapeType="1"/>
              </p:cNvSpPr>
              <p:nvPr/>
            </p:nvSpPr>
            <p:spPr bwMode="auto">
              <a:xfrm>
                <a:off x="2728" y="904"/>
                <a:ext cx="0" cy="32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83" name="Line 8">
                <a:extLst>
                  <a:ext uri="{FF2B5EF4-FFF2-40B4-BE49-F238E27FC236}">
                    <a16:creationId xmlns:a16="http://schemas.microsoft.com/office/drawing/2014/main" id="{44FCB873-EBDB-9847-940E-C9DEF37E1123}"/>
                  </a:ext>
                </a:extLst>
              </p:cNvPr>
              <p:cNvSpPr>
                <a:spLocks noChangeShapeType="1"/>
              </p:cNvSpPr>
              <p:nvPr/>
            </p:nvSpPr>
            <p:spPr bwMode="auto">
              <a:xfrm>
                <a:off x="1592" y="904"/>
                <a:ext cx="0" cy="32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84" name="Line 9">
                <a:extLst>
                  <a:ext uri="{FF2B5EF4-FFF2-40B4-BE49-F238E27FC236}">
                    <a16:creationId xmlns:a16="http://schemas.microsoft.com/office/drawing/2014/main" id="{A5094E64-AA79-C546-A983-57A66E9AC481}"/>
                  </a:ext>
                </a:extLst>
              </p:cNvPr>
              <p:cNvSpPr>
                <a:spLocks noChangeShapeType="1"/>
              </p:cNvSpPr>
              <p:nvPr/>
            </p:nvSpPr>
            <p:spPr bwMode="auto">
              <a:xfrm>
                <a:off x="3896" y="912"/>
                <a:ext cx="0" cy="32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
          <p:nvSpPr>
            <p:cNvPr id="45077" name="Rectangle 10">
              <a:extLst>
                <a:ext uri="{FF2B5EF4-FFF2-40B4-BE49-F238E27FC236}">
                  <a16:creationId xmlns:a16="http://schemas.microsoft.com/office/drawing/2014/main" id="{9E531E79-2E30-B34F-8105-3861DF74E2F7}"/>
                </a:ext>
              </a:extLst>
            </p:cNvPr>
            <p:cNvSpPr>
              <a:spLocks noChangeArrowheads="1"/>
            </p:cNvSpPr>
            <p:nvPr/>
          </p:nvSpPr>
          <p:spPr bwMode="auto">
            <a:xfrm>
              <a:off x="438" y="893"/>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00001100</a:t>
              </a:r>
            </a:p>
          </p:txBody>
        </p:sp>
        <p:sp>
          <p:nvSpPr>
            <p:cNvPr id="45078" name="Rectangle 11">
              <a:extLst>
                <a:ext uri="{FF2B5EF4-FFF2-40B4-BE49-F238E27FC236}">
                  <a16:creationId xmlns:a16="http://schemas.microsoft.com/office/drawing/2014/main" id="{332C23A8-5D79-B94D-A979-F93B350F7408}"/>
                </a:ext>
              </a:extLst>
            </p:cNvPr>
            <p:cNvSpPr>
              <a:spLocks noChangeArrowheads="1"/>
            </p:cNvSpPr>
            <p:nvPr/>
          </p:nvSpPr>
          <p:spPr bwMode="auto">
            <a:xfrm>
              <a:off x="1606" y="893"/>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00100010</a:t>
              </a:r>
            </a:p>
          </p:txBody>
        </p:sp>
        <p:sp>
          <p:nvSpPr>
            <p:cNvPr id="45079" name="Rectangle 12">
              <a:extLst>
                <a:ext uri="{FF2B5EF4-FFF2-40B4-BE49-F238E27FC236}">
                  <a16:creationId xmlns:a16="http://schemas.microsoft.com/office/drawing/2014/main" id="{6FEDB970-EF9F-B64B-8F6E-76229430EE52}"/>
                </a:ext>
              </a:extLst>
            </p:cNvPr>
            <p:cNvSpPr>
              <a:spLocks noChangeArrowheads="1"/>
            </p:cNvSpPr>
            <p:nvPr/>
          </p:nvSpPr>
          <p:spPr bwMode="auto">
            <a:xfrm>
              <a:off x="2758" y="901"/>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10011110</a:t>
              </a:r>
              <a:endParaRPr kumimoji="0" lang="en-US" altLang="en-US" sz="3200" b="0" i="0" u="none" strike="noStrike" kern="1200" cap="none" spc="0" normalizeH="0" baseline="0" noProof="0">
                <a:ln>
                  <a:noFill/>
                </a:ln>
                <a:solidFill>
                  <a:srgbClr val="9966FF"/>
                </a:solidFill>
                <a:effectLst/>
                <a:uLnTx/>
                <a:uFillTx/>
                <a:latin typeface="Times New Roman" panose="02020603050405020304" pitchFamily="18" charset="0"/>
                <a:ea typeface="ＭＳ Ｐゴシック" panose="020B0600070205080204" pitchFamily="34" charset="-128"/>
                <a:cs typeface="+mn-cs"/>
              </a:endParaRPr>
            </a:p>
          </p:txBody>
        </p:sp>
        <p:sp>
          <p:nvSpPr>
            <p:cNvPr id="45080" name="Rectangle 13">
              <a:extLst>
                <a:ext uri="{FF2B5EF4-FFF2-40B4-BE49-F238E27FC236}">
                  <a16:creationId xmlns:a16="http://schemas.microsoft.com/office/drawing/2014/main" id="{1C8853B9-1933-074E-B669-E2B641314AC6}"/>
                </a:ext>
              </a:extLst>
            </p:cNvPr>
            <p:cNvSpPr>
              <a:spLocks noChangeArrowheads="1"/>
            </p:cNvSpPr>
            <p:nvPr/>
          </p:nvSpPr>
          <p:spPr bwMode="auto">
            <a:xfrm>
              <a:off x="3894" y="901"/>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9966FF"/>
                  </a:solidFill>
                  <a:effectLst/>
                  <a:uLnTx/>
                  <a:uFillTx/>
                  <a:latin typeface="Times New Roman" panose="02020603050405020304" pitchFamily="18" charset="0"/>
                  <a:ea typeface="ＭＳ Ｐゴシック" panose="020B0600070205080204" pitchFamily="34" charset="-128"/>
                  <a:cs typeface="+mn-cs"/>
                </a:rPr>
                <a:t>00000101</a:t>
              </a:r>
            </a:p>
          </p:txBody>
        </p:sp>
      </p:grpSp>
      <p:sp>
        <p:nvSpPr>
          <p:cNvPr id="45061" name="Line 14">
            <a:extLst>
              <a:ext uri="{FF2B5EF4-FFF2-40B4-BE49-F238E27FC236}">
                <a16:creationId xmlns:a16="http://schemas.microsoft.com/office/drawing/2014/main" id="{B75034C5-7985-F340-961A-EF6A795742B5}"/>
              </a:ext>
            </a:extLst>
          </p:cNvPr>
          <p:cNvSpPr>
            <a:spLocks noChangeShapeType="1"/>
          </p:cNvSpPr>
          <p:nvPr/>
        </p:nvSpPr>
        <p:spPr bwMode="auto">
          <a:xfrm>
            <a:off x="862013" y="4770438"/>
            <a:ext cx="0" cy="53340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62" name="Rectangle 15">
            <a:extLst>
              <a:ext uri="{FF2B5EF4-FFF2-40B4-BE49-F238E27FC236}">
                <a16:creationId xmlns:a16="http://schemas.microsoft.com/office/drawing/2014/main" id="{6E493CF0-35D0-CA4C-8AD5-15A15221E2B6}"/>
              </a:ext>
            </a:extLst>
          </p:cNvPr>
          <p:cNvSpPr>
            <a:spLocks noChangeArrowheads="1"/>
          </p:cNvSpPr>
          <p:nvPr/>
        </p:nvSpPr>
        <p:spPr bwMode="auto">
          <a:xfrm>
            <a:off x="2193925" y="5075238"/>
            <a:ext cx="23034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Network (24 bits)</a:t>
            </a:r>
            <a:r>
              <a:rPr kumimoji="0" lang="en-US" altLang="en-US" sz="24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 </a:t>
            </a:r>
          </a:p>
        </p:txBody>
      </p:sp>
      <p:sp>
        <p:nvSpPr>
          <p:cNvPr id="45063" name="Line 16">
            <a:extLst>
              <a:ext uri="{FF2B5EF4-FFF2-40B4-BE49-F238E27FC236}">
                <a16:creationId xmlns:a16="http://schemas.microsoft.com/office/drawing/2014/main" id="{E8042509-5ED0-864F-848A-02C5953BB9D6}"/>
              </a:ext>
            </a:extLst>
          </p:cNvPr>
          <p:cNvSpPr>
            <a:spLocks noChangeShapeType="1"/>
          </p:cNvSpPr>
          <p:nvPr/>
        </p:nvSpPr>
        <p:spPr bwMode="auto">
          <a:xfrm flipH="1">
            <a:off x="862013" y="5011738"/>
            <a:ext cx="5470525" cy="0"/>
          </a:xfrm>
          <a:prstGeom prst="line">
            <a:avLst/>
          </a:prstGeom>
          <a:noFill/>
          <a:ln w="508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64" name="Line 17">
            <a:extLst>
              <a:ext uri="{FF2B5EF4-FFF2-40B4-BE49-F238E27FC236}">
                <a16:creationId xmlns:a16="http://schemas.microsoft.com/office/drawing/2014/main" id="{BAF16650-7AC5-1749-87C2-3ACB05711D98}"/>
              </a:ext>
            </a:extLst>
          </p:cNvPr>
          <p:cNvSpPr>
            <a:spLocks noChangeShapeType="1"/>
          </p:cNvSpPr>
          <p:nvPr/>
        </p:nvSpPr>
        <p:spPr bwMode="auto">
          <a:xfrm>
            <a:off x="8174038" y="4745038"/>
            <a:ext cx="0" cy="53340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65" name="Line 18">
            <a:extLst>
              <a:ext uri="{FF2B5EF4-FFF2-40B4-BE49-F238E27FC236}">
                <a16:creationId xmlns:a16="http://schemas.microsoft.com/office/drawing/2014/main" id="{D9052551-57E8-6943-BA99-E0B150378358}"/>
              </a:ext>
            </a:extLst>
          </p:cNvPr>
          <p:cNvSpPr>
            <a:spLocks noChangeShapeType="1"/>
          </p:cNvSpPr>
          <p:nvPr/>
        </p:nvSpPr>
        <p:spPr bwMode="auto">
          <a:xfrm>
            <a:off x="6340475" y="4681538"/>
            <a:ext cx="0" cy="53340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66" name="Rectangle 19">
            <a:extLst>
              <a:ext uri="{FF2B5EF4-FFF2-40B4-BE49-F238E27FC236}">
                <a16:creationId xmlns:a16="http://schemas.microsoft.com/office/drawing/2014/main" id="{6ED7769D-2424-8543-B71C-E178F743FA4F}"/>
              </a:ext>
            </a:extLst>
          </p:cNvPr>
          <p:cNvSpPr>
            <a:spLocks noChangeArrowheads="1"/>
          </p:cNvSpPr>
          <p:nvPr/>
        </p:nvSpPr>
        <p:spPr bwMode="auto">
          <a:xfrm>
            <a:off x="6348413" y="5075238"/>
            <a:ext cx="1725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9966FF"/>
                </a:solidFill>
                <a:effectLst/>
                <a:uLnTx/>
                <a:uFillTx/>
                <a:latin typeface="Arial" panose="020B0604020202020204" pitchFamily="34" charset="0"/>
                <a:ea typeface="ＭＳ Ｐゴシック" panose="020B0600070205080204" pitchFamily="34" charset="-128"/>
                <a:cs typeface="+mn-cs"/>
              </a:rPr>
              <a:t>Host (8 bits)</a:t>
            </a:r>
            <a:r>
              <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p>
        </p:txBody>
      </p:sp>
      <p:sp>
        <p:nvSpPr>
          <p:cNvPr id="45067" name="Line 20">
            <a:extLst>
              <a:ext uri="{FF2B5EF4-FFF2-40B4-BE49-F238E27FC236}">
                <a16:creationId xmlns:a16="http://schemas.microsoft.com/office/drawing/2014/main" id="{54D1F70F-C826-CA43-9A28-837B45B30467}"/>
              </a:ext>
            </a:extLst>
          </p:cNvPr>
          <p:cNvSpPr>
            <a:spLocks noChangeShapeType="1"/>
          </p:cNvSpPr>
          <p:nvPr/>
        </p:nvSpPr>
        <p:spPr bwMode="auto">
          <a:xfrm>
            <a:off x="6332538" y="5011738"/>
            <a:ext cx="1884362" cy="0"/>
          </a:xfrm>
          <a:prstGeom prst="line">
            <a:avLst/>
          </a:prstGeom>
          <a:noFill/>
          <a:ln w="508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68" name="Text Box 21">
            <a:extLst>
              <a:ext uri="{FF2B5EF4-FFF2-40B4-BE49-F238E27FC236}">
                <a16:creationId xmlns:a16="http://schemas.microsoft.com/office/drawing/2014/main" id="{55F6EB7F-6B94-9F4D-9AC9-039A22036D0A}"/>
              </a:ext>
            </a:extLst>
          </p:cNvPr>
          <p:cNvSpPr txBox="1">
            <a:spLocks noChangeArrowheads="1"/>
          </p:cNvSpPr>
          <p:nvPr/>
        </p:nvSpPr>
        <p:spPr bwMode="auto">
          <a:xfrm>
            <a:off x="1489075" y="2590800"/>
            <a:ext cx="571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12</a:t>
            </a:r>
          </a:p>
        </p:txBody>
      </p:sp>
      <p:sp>
        <p:nvSpPr>
          <p:cNvPr id="45069" name="Text Box 22">
            <a:extLst>
              <a:ext uri="{FF2B5EF4-FFF2-40B4-BE49-F238E27FC236}">
                <a16:creationId xmlns:a16="http://schemas.microsoft.com/office/drawing/2014/main" id="{F2FA0D57-9E6E-194C-A737-278D1EABD74F}"/>
              </a:ext>
            </a:extLst>
          </p:cNvPr>
          <p:cNvSpPr txBox="1">
            <a:spLocks noChangeArrowheads="1"/>
          </p:cNvSpPr>
          <p:nvPr/>
        </p:nvSpPr>
        <p:spPr bwMode="auto">
          <a:xfrm>
            <a:off x="3390900" y="2590800"/>
            <a:ext cx="571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34</a:t>
            </a:r>
          </a:p>
        </p:txBody>
      </p:sp>
      <p:sp>
        <p:nvSpPr>
          <p:cNvPr id="45070" name="Text Box 23">
            <a:extLst>
              <a:ext uri="{FF2B5EF4-FFF2-40B4-BE49-F238E27FC236}">
                <a16:creationId xmlns:a16="http://schemas.microsoft.com/office/drawing/2014/main" id="{E6D088B3-36A6-8F4B-8D09-ACA3136F91F8}"/>
              </a:ext>
            </a:extLst>
          </p:cNvPr>
          <p:cNvSpPr txBox="1">
            <a:spLocks noChangeArrowheads="1"/>
          </p:cNvSpPr>
          <p:nvPr/>
        </p:nvSpPr>
        <p:spPr bwMode="auto">
          <a:xfrm>
            <a:off x="5075238" y="2590800"/>
            <a:ext cx="765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158</a:t>
            </a:r>
          </a:p>
        </p:txBody>
      </p:sp>
      <p:sp>
        <p:nvSpPr>
          <p:cNvPr id="45071" name="Text Box 24">
            <a:extLst>
              <a:ext uri="{FF2B5EF4-FFF2-40B4-BE49-F238E27FC236}">
                <a16:creationId xmlns:a16="http://schemas.microsoft.com/office/drawing/2014/main" id="{75252713-8251-F147-99A5-1B115920BCD8}"/>
              </a:ext>
            </a:extLst>
          </p:cNvPr>
          <p:cNvSpPr txBox="1">
            <a:spLocks noChangeArrowheads="1"/>
          </p:cNvSpPr>
          <p:nvPr/>
        </p:nvSpPr>
        <p:spPr bwMode="auto">
          <a:xfrm>
            <a:off x="7026275" y="2590800"/>
            <a:ext cx="377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5</a:t>
            </a:r>
          </a:p>
        </p:txBody>
      </p:sp>
      <p:sp>
        <p:nvSpPr>
          <p:cNvPr id="45072" name="Line 25">
            <a:extLst>
              <a:ext uri="{FF2B5EF4-FFF2-40B4-BE49-F238E27FC236}">
                <a16:creationId xmlns:a16="http://schemas.microsoft.com/office/drawing/2014/main" id="{B2F34621-8769-B248-9117-57FD5541D0CB}"/>
              </a:ext>
            </a:extLst>
          </p:cNvPr>
          <p:cNvSpPr>
            <a:spLocks noChangeShapeType="1"/>
          </p:cNvSpPr>
          <p:nvPr/>
        </p:nvSpPr>
        <p:spPr bwMode="auto">
          <a:xfrm>
            <a:off x="1770063" y="3048000"/>
            <a:ext cx="0" cy="747713"/>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73" name="Line 26">
            <a:extLst>
              <a:ext uri="{FF2B5EF4-FFF2-40B4-BE49-F238E27FC236}">
                <a16:creationId xmlns:a16="http://schemas.microsoft.com/office/drawing/2014/main" id="{FBF6F689-9061-884B-BD60-232D632FFBC6}"/>
              </a:ext>
            </a:extLst>
          </p:cNvPr>
          <p:cNvSpPr>
            <a:spLocks noChangeShapeType="1"/>
          </p:cNvSpPr>
          <p:nvPr/>
        </p:nvSpPr>
        <p:spPr bwMode="auto">
          <a:xfrm>
            <a:off x="3695700" y="3048000"/>
            <a:ext cx="0" cy="747713"/>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74" name="Line 27">
            <a:extLst>
              <a:ext uri="{FF2B5EF4-FFF2-40B4-BE49-F238E27FC236}">
                <a16:creationId xmlns:a16="http://schemas.microsoft.com/office/drawing/2014/main" id="{4D0E1202-F46C-2F40-BDB1-15ACFDA01503}"/>
              </a:ext>
            </a:extLst>
          </p:cNvPr>
          <p:cNvSpPr>
            <a:spLocks noChangeShapeType="1"/>
          </p:cNvSpPr>
          <p:nvPr/>
        </p:nvSpPr>
        <p:spPr bwMode="auto">
          <a:xfrm>
            <a:off x="5468938" y="3048000"/>
            <a:ext cx="0" cy="747713"/>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75" name="Line 28">
            <a:extLst>
              <a:ext uri="{FF2B5EF4-FFF2-40B4-BE49-F238E27FC236}">
                <a16:creationId xmlns:a16="http://schemas.microsoft.com/office/drawing/2014/main" id="{B723E038-A469-BC41-BB4D-87D2AE33FB66}"/>
              </a:ext>
            </a:extLst>
          </p:cNvPr>
          <p:cNvSpPr>
            <a:spLocks noChangeShapeType="1"/>
          </p:cNvSpPr>
          <p:nvPr/>
        </p:nvSpPr>
        <p:spPr bwMode="auto">
          <a:xfrm>
            <a:off x="7215188" y="3048000"/>
            <a:ext cx="0" cy="747713"/>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2" name="TextBox 1">
            <a:extLst>
              <a:ext uri="{FF2B5EF4-FFF2-40B4-BE49-F238E27FC236}">
                <a16:creationId xmlns:a16="http://schemas.microsoft.com/office/drawing/2014/main" id="{1E91944E-6C1D-FDF9-940C-DED021B72FFF}"/>
              </a:ext>
            </a:extLst>
          </p:cNvPr>
          <p:cNvSpPr txBox="1"/>
          <p:nvPr/>
        </p:nvSpPr>
        <p:spPr>
          <a:xfrm>
            <a:off x="3334472" y="5141397"/>
            <a:ext cx="1191491" cy="369332"/>
          </a:xfrm>
          <a:prstGeom prst="rect">
            <a:avLst/>
          </a:prstGeom>
          <a:solidFill>
            <a:schemeClr val="bg1"/>
          </a:solidFill>
        </p:spPr>
        <p:txBody>
          <a:bodyPr wrap="square" rtlCol="0">
            <a:spAutoFit/>
          </a:bodyPr>
          <a:lstStyle/>
          <a:p>
            <a:r>
              <a:rPr lang="en-US" dirty="0">
                <a:solidFill>
                  <a:srgbClr val="FF0000"/>
                </a:solidFill>
              </a:rPr>
              <a:t>(</a:t>
            </a:r>
            <a:r>
              <a:rPr lang="en-US" b="1" dirty="0">
                <a:solidFill>
                  <a:srgbClr val="FF0000"/>
                </a:solidFill>
              </a:rPr>
              <a:t>N bits)</a:t>
            </a:r>
          </a:p>
        </p:txBody>
      </p:sp>
      <p:sp>
        <p:nvSpPr>
          <p:cNvPr id="3" name="TextBox 2">
            <a:extLst>
              <a:ext uri="{FF2B5EF4-FFF2-40B4-BE49-F238E27FC236}">
                <a16:creationId xmlns:a16="http://schemas.microsoft.com/office/drawing/2014/main" id="{88E9A8FF-F684-CE87-CA36-8AB2604555EE}"/>
              </a:ext>
            </a:extLst>
          </p:cNvPr>
          <p:cNvSpPr txBox="1"/>
          <p:nvPr/>
        </p:nvSpPr>
        <p:spPr>
          <a:xfrm>
            <a:off x="7050089" y="5141397"/>
            <a:ext cx="1191491" cy="369332"/>
          </a:xfrm>
          <a:prstGeom prst="rect">
            <a:avLst/>
          </a:prstGeom>
          <a:solidFill>
            <a:schemeClr val="bg1"/>
          </a:solidFill>
        </p:spPr>
        <p:txBody>
          <a:bodyPr wrap="square" rtlCol="0">
            <a:spAutoFit/>
          </a:bodyPr>
          <a:lstStyle/>
          <a:p>
            <a:r>
              <a:rPr lang="en-US" dirty="0">
                <a:solidFill>
                  <a:srgbClr val="7030A0"/>
                </a:solidFill>
              </a:rPr>
              <a:t>(</a:t>
            </a:r>
            <a:r>
              <a:rPr lang="en-US" b="1" dirty="0">
                <a:solidFill>
                  <a:srgbClr val="7030A0"/>
                </a:solidFill>
              </a:rPr>
              <a:t>32-N bits)</a:t>
            </a:r>
          </a:p>
        </p:txBody>
      </p:sp>
    </p:spTree>
    <p:extLst>
      <p:ext uri="{BB962C8B-B14F-4D97-AF65-F5344CB8AC3E}">
        <p14:creationId xmlns:p14="http://schemas.microsoft.com/office/powerpoint/2010/main" val="14122029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a:extLst>
              <a:ext uri="{FF2B5EF4-FFF2-40B4-BE49-F238E27FC236}">
                <a16:creationId xmlns:a16="http://schemas.microsoft.com/office/drawing/2014/main" id="{77E36BCA-355E-6848-8217-2858C55F6A65}"/>
              </a:ext>
            </a:extLst>
          </p:cNvPr>
          <p:cNvSpPr>
            <a:spLocks noGrp="1" noChangeArrowheads="1"/>
          </p:cNvSpPr>
          <p:nvPr>
            <p:ph type="title"/>
          </p:nvPr>
        </p:nvSpPr>
        <p:spPr/>
        <p:txBody>
          <a:bodyPr/>
          <a:lstStyle/>
          <a:p>
            <a:r>
              <a:rPr lang="en-US" altLang="en-US">
                <a:ea typeface="ＭＳ Ｐゴシック" panose="020B0600070205080204" pitchFamily="34" charset="-128"/>
              </a:rPr>
              <a:t>Hierarchical Addressing in U.S. Mail</a:t>
            </a:r>
          </a:p>
        </p:txBody>
      </p:sp>
      <p:sp>
        <p:nvSpPr>
          <p:cNvPr id="866307" name="Rectangle 3">
            <a:extLst>
              <a:ext uri="{FF2B5EF4-FFF2-40B4-BE49-F238E27FC236}">
                <a16:creationId xmlns:a16="http://schemas.microsoft.com/office/drawing/2014/main" id="{27914295-8D4B-E94D-B628-048F9AFB00B8}"/>
              </a:ext>
            </a:extLst>
          </p:cNvPr>
          <p:cNvSpPr>
            <a:spLocks noGrp="1" noChangeArrowheads="1"/>
          </p:cNvSpPr>
          <p:nvPr>
            <p:ph type="body" idx="1"/>
          </p:nvPr>
        </p:nvSpPr>
        <p:spPr/>
        <p:txBody>
          <a:bodyPr/>
          <a:lstStyle/>
          <a:p>
            <a:r>
              <a:rPr lang="en-US" altLang="en-US">
                <a:ea typeface="ＭＳ Ｐゴシック" panose="020B0600070205080204" pitchFamily="34" charset="-128"/>
              </a:rPr>
              <a:t>Addressing in the U.S. mail</a:t>
            </a:r>
          </a:p>
          <a:p>
            <a:pPr lvl="1"/>
            <a:r>
              <a:rPr lang="en-US" altLang="en-US">
                <a:ea typeface="ＭＳ Ｐゴシック" panose="020B0600070205080204" pitchFamily="34" charset="-128"/>
              </a:rPr>
              <a:t>Zip code: 08540</a:t>
            </a:r>
          </a:p>
          <a:p>
            <a:pPr lvl="1"/>
            <a:r>
              <a:rPr lang="en-US" altLang="en-US">
                <a:ea typeface="ＭＳ Ｐゴシック" panose="020B0600070205080204" pitchFamily="34" charset="-128"/>
              </a:rPr>
              <a:t>Building: 35 Olden Street</a:t>
            </a:r>
          </a:p>
          <a:p>
            <a:pPr lvl="1"/>
            <a:r>
              <a:rPr lang="en-US" altLang="en-US">
                <a:ea typeface="ＭＳ Ｐゴシック" panose="020B0600070205080204" pitchFamily="34" charset="-128"/>
              </a:rPr>
              <a:t>Room in building: 306</a:t>
            </a:r>
          </a:p>
          <a:p>
            <a:pPr lvl="1"/>
            <a:r>
              <a:rPr lang="en-US" altLang="en-US">
                <a:ea typeface="ＭＳ Ｐゴシック" panose="020B0600070205080204" pitchFamily="34" charset="-128"/>
              </a:rPr>
              <a:t>Name of occupant: Jennifer Rexford</a:t>
            </a:r>
          </a:p>
          <a:p>
            <a:r>
              <a:rPr lang="en-US" altLang="en-US">
                <a:ea typeface="ＭＳ Ｐゴシック" panose="020B0600070205080204" pitchFamily="34" charset="-128"/>
              </a:rPr>
              <a:t>Forwarding the U.S. mail</a:t>
            </a:r>
          </a:p>
          <a:p>
            <a:pPr lvl="1"/>
            <a:r>
              <a:rPr lang="en-US" altLang="en-US">
                <a:ea typeface="ＭＳ Ｐゴシック" panose="020B0600070205080204" pitchFamily="34" charset="-128"/>
              </a:rPr>
              <a:t>Deliver to the post office in the zip code</a:t>
            </a:r>
          </a:p>
          <a:p>
            <a:pPr lvl="1"/>
            <a:r>
              <a:rPr lang="en-US" altLang="en-US">
                <a:ea typeface="ＭＳ Ｐゴシック" panose="020B0600070205080204" pitchFamily="34" charset="-128"/>
              </a:rPr>
              <a:t>Assign to mailman covering the building</a:t>
            </a:r>
          </a:p>
          <a:p>
            <a:pPr lvl="1"/>
            <a:r>
              <a:rPr lang="en-US" altLang="en-US">
                <a:ea typeface="ＭＳ Ｐゴシック" panose="020B0600070205080204" pitchFamily="34" charset="-128"/>
              </a:rPr>
              <a:t>Drop letter into mailbox for building/room</a:t>
            </a:r>
          </a:p>
          <a:p>
            <a:pPr lvl="1"/>
            <a:r>
              <a:rPr lang="en-US" altLang="en-US">
                <a:ea typeface="ＭＳ Ｐゴシック" panose="020B0600070205080204" pitchFamily="34" charset="-128"/>
              </a:rPr>
              <a:t>Give letter to the appropriate person</a:t>
            </a:r>
          </a:p>
        </p:txBody>
      </p:sp>
      <p:sp>
        <p:nvSpPr>
          <p:cNvPr id="43011" name="Slide Number Placeholder 3">
            <a:extLst>
              <a:ext uri="{FF2B5EF4-FFF2-40B4-BE49-F238E27FC236}">
                <a16:creationId xmlns:a16="http://schemas.microsoft.com/office/drawing/2014/main" id="{AEC9C4CB-9415-9645-A994-5A4C0ABF63FF}"/>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1E049921-48E0-5247-B35D-47BE87A98373}"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47</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866308" name="Letter">
            <a:extLst>
              <a:ext uri="{FF2B5EF4-FFF2-40B4-BE49-F238E27FC236}">
                <a16:creationId xmlns:a16="http://schemas.microsoft.com/office/drawing/2014/main" id="{CF454B5A-95F1-9749-A51E-7630184023F9}"/>
              </a:ext>
            </a:extLst>
          </p:cNvPr>
          <p:cNvSpPr>
            <a:spLocks noEditPoints="1" noChangeArrowheads="1"/>
          </p:cNvSpPr>
          <p:nvPr/>
        </p:nvSpPr>
        <p:spPr bwMode="auto">
          <a:xfrm>
            <a:off x="5762625" y="1700213"/>
            <a:ext cx="2919413" cy="1306512"/>
          </a:xfrm>
          <a:custGeom>
            <a:avLst/>
            <a:gdLst>
              <a:gd name="T0" fmla="*/ 0 w 21600"/>
              <a:gd name="T1" fmla="*/ 0 h 21600"/>
              <a:gd name="T2" fmla="*/ 1459707 w 21600"/>
              <a:gd name="T3" fmla="*/ 0 h 21600"/>
              <a:gd name="T4" fmla="*/ 2919413 w 21600"/>
              <a:gd name="T5" fmla="*/ 0 h 21600"/>
              <a:gd name="T6" fmla="*/ 2919413 w 21600"/>
              <a:gd name="T7" fmla="*/ 653256 h 21600"/>
              <a:gd name="T8" fmla="*/ 2919413 w 21600"/>
              <a:gd name="T9" fmla="*/ 1306512 h 21600"/>
              <a:gd name="T10" fmla="*/ 1459707 w 21600"/>
              <a:gd name="T11" fmla="*/ 1306512 h 21600"/>
              <a:gd name="T12" fmla="*/ 0 w 21600"/>
              <a:gd name="T13" fmla="*/ 1306512 h 21600"/>
              <a:gd name="T14" fmla="*/ 0 w 21600"/>
              <a:gd name="T15" fmla="*/ 653256 h 21600"/>
              <a:gd name="T16" fmla="*/ 0 60000 65536"/>
              <a:gd name="T17" fmla="*/ 0 60000 65536"/>
              <a:gd name="T18" fmla="*/ 0 60000 65536"/>
              <a:gd name="T19" fmla="*/ 0 60000 65536"/>
              <a:gd name="T20" fmla="*/ 0 60000 65536"/>
              <a:gd name="T21" fmla="*/ 0 60000 65536"/>
              <a:gd name="T22" fmla="*/ 0 60000 65536"/>
              <a:gd name="T23" fmla="*/ 0 60000 65536"/>
              <a:gd name="T24" fmla="*/ 5304 w 21600"/>
              <a:gd name="T25" fmla="*/ 9216 h 21600"/>
              <a:gd name="T26" fmla="*/ 17504 w 21600"/>
              <a:gd name="T27" fmla="*/ 1837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14" y="0"/>
                </a:moveTo>
                <a:lnTo>
                  <a:pt x="21600" y="0"/>
                </a:lnTo>
                <a:lnTo>
                  <a:pt x="21600" y="21628"/>
                </a:lnTo>
                <a:lnTo>
                  <a:pt x="14" y="21628"/>
                </a:lnTo>
                <a:lnTo>
                  <a:pt x="14" y="0"/>
                </a:lnTo>
                <a:close/>
              </a:path>
              <a:path w="21600" h="21600" extrusionOk="0">
                <a:moveTo>
                  <a:pt x="18476" y="2035"/>
                </a:moveTo>
                <a:lnTo>
                  <a:pt x="20539" y="2035"/>
                </a:lnTo>
                <a:lnTo>
                  <a:pt x="20539" y="6559"/>
                </a:lnTo>
                <a:lnTo>
                  <a:pt x="18476" y="6559"/>
                </a:lnTo>
                <a:lnTo>
                  <a:pt x="18476" y="2035"/>
                </a:lnTo>
                <a:close/>
              </a:path>
              <a:path w="21600" h="21600" extrusionOk="0">
                <a:moveTo>
                  <a:pt x="884" y="2092"/>
                </a:moveTo>
                <a:lnTo>
                  <a:pt x="7425" y="2092"/>
                </a:lnTo>
                <a:lnTo>
                  <a:pt x="7425" y="2770"/>
                </a:lnTo>
                <a:lnTo>
                  <a:pt x="884" y="2770"/>
                </a:lnTo>
                <a:lnTo>
                  <a:pt x="884" y="2092"/>
                </a:lnTo>
                <a:close/>
              </a:path>
              <a:path w="21600" h="21600" extrusionOk="0">
                <a:moveTo>
                  <a:pt x="884" y="3109"/>
                </a:moveTo>
                <a:lnTo>
                  <a:pt x="7425" y="3109"/>
                </a:lnTo>
                <a:lnTo>
                  <a:pt x="7425" y="3788"/>
                </a:lnTo>
                <a:lnTo>
                  <a:pt x="884" y="3788"/>
                </a:lnTo>
                <a:lnTo>
                  <a:pt x="884" y="3109"/>
                </a:lnTo>
                <a:close/>
              </a:path>
              <a:path w="21600" h="21600" extrusionOk="0">
                <a:moveTo>
                  <a:pt x="884" y="4127"/>
                </a:moveTo>
                <a:lnTo>
                  <a:pt x="7425" y="4127"/>
                </a:lnTo>
                <a:lnTo>
                  <a:pt x="7425" y="4806"/>
                </a:lnTo>
                <a:lnTo>
                  <a:pt x="884" y="4806"/>
                </a:lnTo>
                <a:lnTo>
                  <a:pt x="884" y="4127"/>
                </a:lnTo>
                <a:close/>
              </a:path>
              <a:path w="21600" h="21600" extrusionOk="0">
                <a:moveTo>
                  <a:pt x="5127" y="5145"/>
                </a:moveTo>
                <a:lnTo>
                  <a:pt x="7425" y="5145"/>
                </a:lnTo>
                <a:lnTo>
                  <a:pt x="7425" y="5824"/>
                </a:lnTo>
                <a:lnTo>
                  <a:pt x="5127" y="5824"/>
                </a:lnTo>
                <a:lnTo>
                  <a:pt x="5127" y="5145"/>
                </a:lnTo>
                <a:close/>
              </a:path>
            </a:pathLst>
          </a:custGeom>
          <a:solidFill>
            <a:srgbClr val="FFFFFF"/>
          </a:solidFill>
          <a:ln w="9525">
            <a:solidFill>
              <a:srgbClr val="000000"/>
            </a:solidFill>
            <a:miter lim="800000"/>
            <a:headEnd/>
            <a:tailEnd/>
          </a:ln>
          <a:effectLst>
            <a:outerShdw blurRad="63500" dist="107763" dir="2700000" algn="ctr" rotWithShape="0">
              <a:srgbClr val="000000">
                <a:alpha val="74997"/>
              </a:srgbClr>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3013" name="Text Box 5">
            <a:extLst>
              <a:ext uri="{FF2B5EF4-FFF2-40B4-BE49-F238E27FC236}">
                <a16:creationId xmlns:a16="http://schemas.microsoft.com/office/drawing/2014/main" id="{E9235F06-AA42-844C-AC00-BA2C932E0BD9}"/>
              </a:ext>
            </a:extLst>
          </p:cNvPr>
          <p:cNvSpPr txBox="1">
            <a:spLocks noChangeArrowheads="1"/>
          </p:cNvSpPr>
          <p:nvPr/>
        </p:nvSpPr>
        <p:spPr bwMode="auto">
          <a:xfrm>
            <a:off x="6799263" y="2354263"/>
            <a:ext cx="1271587" cy="396875"/>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white"/>
                </a:solidFill>
                <a:effectLst/>
                <a:uLnTx/>
                <a:uFillTx/>
                <a:latin typeface="Courier New" panose="02070309020205020404" pitchFamily="49" charset="0"/>
                <a:ea typeface="ＭＳ Ｐゴシック" panose="020B0600070205080204" pitchFamily="34" charset="-128"/>
                <a:cs typeface="+mn-cs"/>
              </a:rPr>
              <a:t>???</a:t>
            </a:r>
          </a:p>
        </p:txBody>
      </p:sp>
      <p:pic>
        <p:nvPicPr>
          <p:cNvPr id="866310" name="Picture 6" descr="MCj02156880000[1]">
            <a:extLst>
              <a:ext uri="{FF2B5EF4-FFF2-40B4-BE49-F238E27FC236}">
                <a16:creationId xmlns:a16="http://schemas.microsoft.com/office/drawing/2014/main" id="{E6624A21-0B63-E548-BD70-27C2EBFAD2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5213" y="3967163"/>
            <a:ext cx="1428750" cy="218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76642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a:extLst>
              <a:ext uri="{FF2B5EF4-FFF2-40B4-BE49-F238E27FC236}">
                <a16:creationId xmlns:a16="http://schemas.microsoft.com/office/drawing/2014/main" id="{5567FAFF-13F9-7E48-819E-C91ECCBC715E}"/>
              </a:ext>
            </a:extLst>
          </p:cNvPr>
          <p:cNvSpPr>
            <a:spLocks noGrp="1" noChangeArrowheads="1"/>
          </p:cNvSpPr>
          <p:nvPr>
            <p:ph type="title"/>
          </p:nvPr>
        </p:nvSpPr>
        <p:spPr/>
        <p:txBody>
          <a:bodyPr/>
          <a:lstStyle/>
          <a:p>
            <a:r>
              <a:rPr lang="en-US" altLang="en-US">
                <a:ea typeface="ＭＳ Ｐゴシック" panose="020B0600070205080204" pitchFamily="34" charset="-128"/>
              </a:rPr>
              <a:t>Easy to Add New Hosts</a:t>
            </a:r>
          </a:p>
        </p:txBody>
      </p:sp>
      <p:sp>
        <p:nvSpPr>
          <p:cNvPr id="51202" name="Rectangle 3">
            <a:extLst>
              <a:ext uri="{FF2B5EF4-FFF2-40B4-BE49-F238E27FC236}">
                <a16:creationId xmlns:a16="http://schemas.microsoft.com/office/drawing/2014/main" id="{F9B8141D-5639-8542-91D8-094316715203}"/>
              </a:ext>
            </a:extLst>
          </p:cNvPr>
          <p:cNvSpPr>
            <a:spLocks noGrp="1" noChangeArrowheads="1"/>
          </p:cNvSpPr>
          <p:nvPr>
            <p:ph type="body" idx="1"/>
          </p:nvPr>
        </p:nvSpPr>
        <p:spPr>
          <a:xfrm>
            <a:off x="381000" y="1249363"/>
            <a:ext cx="8763000" cy="4906962"/>
          </a:xfrm>
        </p:spPr>
        <p:txBody>
          <a:bodyPr/>
          <a:lstStyle/>
          <a:p>
            <a:r>
              <a:rPr lang="en-US" altLang="en-US">
                <a:ea typeface="ＭＳ Ｐゴシック" panose="020B0600070205080204" pitchFamily="34" charset="-128"/>
              </a:rPr>
              <a:t>No need to update the routers</a:t>
            </a:r>
          </a:p>
          <a:p>
            <a:pPr lvl="1"/>
            <a:r>
              <a:rPr lang="en-US" altLang="en-US">
                <a:ea typeface="ＭＳ Ｐゴシック" panose="020B0600070205080204" pitchFamily="34" charset="-128"/>
              </a:rPr>
              <a:t>E.g., adding a new host 5.6.7.213 on the right</a:t>
            </a:r>
          </a:p>
          <a:p>
            <a:pPr lvl="1"/>
            <a:r>
              <a:rPr lang="en-US" altLang="en-US">
                <a:ea typeface="ＭＳ Ｐゴシック" panose="020B0600070205080204" pitchFamily="34" charset="-128"/>
              </a:rPr>
              <a:t>Doesn</a:t>
            </a:r>
            <a:r>
              <a:rPr lang="ja-JP" altLang="en-US">
                <a:ea typeface="ＭＳ Ｐゴシック" panose="020B0600070205080204" pitchFamily="34" charset="-128"/>
              </a:rPr>
              <a:t>’</a:t>
            </a:r>
            <a:r>
              <a:rPr lang="en-US" altLang="ja-JP">
                <a:ea typeface="ＭＳ Ｐゴシック" panose="020B0600070205080204" pitchFamily="34" charset="-128"/>
              </a:rPr>
              <a:t>t require adding a new forwarding-table entry</a:t>
            </a:r>
            <a:endParaRPr lang="en-US" altLang="en-US">
              <a:ea typeface="ＭＳ Ｐゴシック" panose="020B0600070205080204" pitchFamily="34" charset="-128"/>
            </a:endParaRPr>
          </a:p>
        </p:txBody>
      </p:sp>
      <p:sp>
        <p:nvSpPr>
          <p:cNvPr id="51203" name="Slide Number Placeholder 3">
            <a:extLst>
              <a:ext uri="{FF2B5EF4-FFF2-40B4-BE49-F238E27FC236}">
                <a16:creationId xmlns:a16="http://schemas.microsoft.com/office/drawing/2014/main" id="{B817D17C-0D21-734E-BF18-906EFD5DC593}"/>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A04464C8-BA41-2A41-83D0-748F8975860D}"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48</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51204" name="Line 45">
            <a:extLst>
              <a:ext uri="{FF2B5EF4-FFF2-40B4-BE49-F238E27FC236}">
                <a16:creationId xmlns:a16="http://schemas.microsoft.com/office/drawing/2014/main" id="{5A2605EE-690D-E143-B252-B2CC65DE2965}"/>
              </a:ext>
            </a:extLst>
          </p:cNvPr>
          <p:cNvSpPr>
            <a:spLocks noChangeShapeType="1"/>
          </p:cNvSpPr>
          <p:nvPr/>
        </p:nvSpPr>
        <p:spPr bwMode="auto">
          <a:xfrm>
            <a:off x="996950" y="3978275"/>
            <a:ext cx="2590800"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05" name="Line 46">
            <a:extLst>
              <a:ext uri="{FF2B5EF4-FFF2-40B4-BE49-F238E27FC236}">
                <a16:creationId xmlns:a16="http://schemas.microsoft.com/office/drawing/2014/main" id="{6185BC74-6719-9D4B-BB30-61678187AD63}"/>
              </a:ext>
            </a:extLst>
          </p:cNvPr>
          <p:cNvSpPr>
            <a:spLocks noChangeShapeType="1"/>
          </p:cNvSpPr>
          <p:nvPr/>
        </p:nvSpPr>
        <p:spPr bwMode="auto">
          <a:xfrm>
            <a:off x="13017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06" name="Line 47">
            <a:extLst>
              <a:ext uri="{FF2B5EF4-FFF2-40B4-BE49-F238E27FC236}">
                <a16:creationId xmlns:a16="http://schemas.microsoft.com/office/drawing/2014/main" id="{5A06CCA2-3637-B148-AA5A-BCE5A45376BC}"/>
              </a:ext>
            </a:extLst>
          </p:cNvPr>
          <p:cNvSpPr>
            <a:spLocks noChangeShapeType="1"/>
          </p:cNvSpPr>
          <p:nvPr/>
        </p:nvSpPr>
        <p:spPr bwMode="auto">
          <a:xfrm>
            <a:off x="22161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07" name="Line 48">
            <a:extLst>
              <a:ext uri="{FF2B5EF4-FFF2-40B4-BE49-F238E27FC236}">
                <a16:creationId xmlns:a16="http://schemas.microsoft.com/office/drawing/2014/main" id="{F4354652-3A77-4949-ADA3-45CA114EB8A4}"/>
              </a:ext>
            </a:extLst>
          </p:cNvPr>
          <p:cNvSpPr>
            <a:spLocks noChangeShapeType="1"/>
          </p:cNvSpPr>
          <p:nvPr/>
        </p:nvSpPr>
        <p:spPr bwMode="auto">
          <a:xfrm>
            <a:off x="32829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08" name="Rectangle 49">
            <a:extLst>
              <a:ext uri="{FF2B5EF4-FFF2-40B4-BE49-F238E27FC236}">
                <a16:creationId xmlns:a16="http://schemas.microsoft.com/office/drawing/2014/main" id="{83403939-24EC-A44D-BA87-944D991E0743}"/>
              </a:ext>
            </a:extLst>
          </p:cNvPr>
          <p:cNvSpPr>
            <a:spLocks noChangeArrowheads="1"/>
          </p:cNvSpPr>
          <p:nvPr/>
        </p:nvSpPr>
        <p:spPr bwMode="auto">
          <a:xfrm>
            <a:off x="993775" y="338772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51209" name="Rectangle 50">
            <a:extLst>
              <a:ext uri="{FF2B5EF4-FFF2-40B4-BE49-F238E27FC236}">
                <a16:creationId xmlns:a16="http://schemas.microsoft.com/office/drawing/2014/main" id="{E4E2BF54-8684-4543-BCCF-99EAD8F91F69}"/>
              </a:ext>
            </a:extLst>
          </p:cNvPr>
          <p:cNvSpPr>
            <a:spLocks noChangeArrowheads="1"/>
          </p:cNvSpPr>
          <p:nvPr/>
        </p:nvSpPr>
        <p:spPr bwMode="auto">
          <a:xfrm>
            <a:off x="1889125" y="336867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51210" name="Rectangle 51">
            <a:extLst>
              <a:ext uri="{FF2B5EF4-FFF2-40B4-BE49-F238E27FC236}">
                <a16:creationId xmlns:a16="http://schemas.microsoft.com/office/drawing/2014/main" id="{8BE76DA0-5318-A348-AB09-B43083BD16FF}"/>
              </a:ext>
            </a:extLst>
          </p:cNvPr>
          <p:cNvSpPr>
            <a:spLocks noChangeArrowheads="1"/>
          </p:cNvSpPr>
          <p:nvPr/>
        </p:nvSpPr>
        <p:spPr bwMode="auto">
          <a:xfrm>
            <a:off x="2955925" y="336867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51211" name="Text Box 52">
            <a:extLst>
              <a:ext uri="{FF2B5EF4-FFF2-40B4-BE49-F238E27FC236}">
                <a16:creationId xmlns:a16="http://schemas.microsoft.com/office/drawing/2014/main" id="{62CE30FE-F7B3-A640-97B7-5A1D0DD34BD6}"/>
              </a:ext>
            </a:extLst>
          </p:cNvPr>
          <p:cNvSpPr txBox="1">
            <a:spLocks noChangeArrowheads="1"/>
          </p:cNvSpPr>
          <p:nvPr/>
        </p:nvSpPr>
        <p:spPr bwMode="auto">
          <a:xfrm>
            <a:off x="1125538" y="3992563"/>
            <a:ext cx="7699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LAN 1</a:t>
            </a:r>
          </a:p>
        </p:txBody>
      </p:sp>
      <p:sp>
        <p:nvSpPr>
          <p:cNvPr id="51212" name="Text Box 53">
            <a:extLst>
              <a:ext uri="{FF2B5EF4-FFF2-40B4-BE49-F238E27FC236}">
                <a16:creationId xmlns:a16="http://schemas.microsoft.com/office/drawing/2014/main" id="{894F4E98-AA30-1B41-BB20-AB93D6FEEAE6}"/>
              </a:ext>
            </a:extLst>
          </p:cNvPr>
          <p:cNvSpPr txBox="1">
            <a:spLocks noChangeArrowheads="1"/>
          </p:cNvSpPr>
          <p:nvPr/>
        </p:nvSpPr>
        <p:spPr bwMode="auto">
          <a:xfrm>
            <a:off x="2520950" y="3292475"/>
            <a:ext cx="355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a:t>
            </a:r>
          </a:p>
        </p:txBody>
      </p:sp>
      <p:sp>
        <p:nvSpPr>
          <p:cNvPr id="51213" name="Line 54">
            <a:extLst>
              <a:ext uri="{FF2B5EF4-FFF2-40B4-BE49-F238E27FC236}">
                <a16:creationId xmlns:a16="http://schemas.microsoft.com/office/drawing/2014/main" id="{E6684287-71A0-9442-94E6-D80A008A06BB}"/>
              </a:ext>
            </a:extLst>
          </p:cNvPr>
          <p:cNvSpPr>
            <a:spLocks noChangeShapeType="1"/>
          </p:cNvSpPr>
          <p:nvPr/>
        </p:nvSpPr>
        <p:spPr bwMode="auto">
          <a:xfrm>
            <a:off x="5645150" y="3978275"/>
            <a:ext cx="2590800"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14" name="Line 55">
            <a:extLst>
              <a:ext uri="{FF2B5EF4-FFF2-40B4-BE49-F238E27FC236}">
                <a16:creationId xmlns:a16="http://schemas.microsoft.com/office/drawing/2014/main" id="{B6E9045B-9269-EC4F-8ACC-7D03ECC60A1D}"/>
              </a:ext>
            </a:extLst>
          </p:cNvPr>
          <p:cNvSpPr>
            <a:spLocks noChangeShapeType="1"/>
          </p:cNvSpPr>
          <p:nvPr/>
        </p:nvSpPr>
        <p:spPr bwMode="auto">
          <a:xfrm>
            <a:off x="59499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15" name="Line 56">
            <a:extLst>
              <a:ext uri="{FF2B5EF4-FFF2-40B4-BE49-F238E27FC236}">
                <a16:creationId xmlns:a16="http://schemas.microsoft.com/office/drawing/2014/main" id="{3F9575D5-F012-8947-A800-E49DCF10E891}"/>
              </a:ext>
            </a:extLst>
          </p:cNvPr>
          <p:cNvSpPr>
            <a:spLocks noChangeShapeType="1"/>
          </p:cNvSpPr>
          <p:nvPr/>
        </p:nvSpPr>
        <p:spPr bwMode="auto">
          <a:xfrm>
            <a:off x="68643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16" name="Line 57">
            <a:extLst>
              <a:ext uri="{FF2B5EF4-FFF2-40B4-BE49-F238E27FC236}">
                <a16:creationId xmlns:a16="http://schemas.microsoft.com/office/drawing/2014/main" id="{36235D06-0941-7A47-90AA-A196992CF1C7}"/>
              </a:ext>
            </a:extLst>
          </p:cNvPr>
          <p:cNvSpPr>
            <a:spLocks noChangeShapeType="1"/>
          </p:cNvSpPr>
          <p:nvPr/>
        </p:nvSpPr>
        <p:spPr bwMode="auto">
          <a:xfrm>
            <a:off x="7931150" y="3657600"/>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17" name="Rectangle 58">
            <a:extLst>
              <a:ext uri="{FF2B5EF4-FFF2-40B4-BE49-F238E27FC236}">
                <a16:creationId xmlns:a16="http://schemas.microsoft.com/office/drawing/2014/main" id="{080F21A7-EE1E-9949-A420-0B0A9E1DE031}"/>
              </a:ext>
            </a:extLst>
          </p:cNvPr>
          <p:cNvSpPr>
            <a:spLocks noChangeArrowheads="1"/>
          </p:cNvSpPr>
          <p:nvPr/>
        </p:nvSpPr>
        <p:spPr bwMode="auto">
          <a:xfrm>
            <a:off x="5641975" y="338772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51218" name="Rectangle 59">
            <a:extLst>
              <a:ext uri="{FF2B5EF4-FFF2-40B4-BE49-F238E27FC236}">
                <a16:creationId xmlns:a16="http://schemas.microsoft.com/office/drawing/2014/main" id="{5DB39D71-256D-5A40-9130-33789A263A97}"/>
              </a:ext>
            </a:extLst>
          </p:cNvPr>
          <p:cNvSpPr>
            <a:spLocks noChangeArrowheads="1"/>
          </p:cNvSpPr>
          <p:nvPr/>
        </p:nvSpPr>
        <p:spPr bwMode="auto">
          <a:xfrm>
            <a:off x="6537325" y="336867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51219" name="Rectangle 60">
            <a:extLst>
              <a:ext uri="{FF2B5EF4-FFF2-40B4-BE49-F238E27FC236}">
                <a16:creationId xmlns:a16="http://schemas.microsoft.com/office/drawing/2014/main" id="{4063B2A4-D5A4-1746-8AEB-4488E970E6D9}"/>
              </a:ext>
            </a:extLst>
          </p:cNvPr>
          <p:cNvSpPr>
            <a:spLocks noChangeArrowheads="1"/>
          </p:cNvSpPr>
          <p:nvPr/>
        </p:nvSpPr>
        <p:spPr bwMode="auto">
          <a:xfrm>
            <a:off x="7604125" y="3352800"/>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51220" name="Text Box 61">
            <a:extLst>
              <a:ext uri="{FF2B5EF4-FFF2-40B4-BE49-F238E27FC236}">
                <a16:creationId xmlns:a16="http://schemas.microsoft.com/office/drawing/2014/main" id="{89E15CF6-410B-FF47-842D-623CD75F183D}"/>
              </a:ext>
            </a:extLst>
          </p:cNvPr>
          <p:cNvSpPr txBox="1">
            <a:spLocks noChangeArrowheads="1"/>
          </p:cNvSpPr>
          <p:nvPr/>
        </p:nvSpPr>
        <p:spPr bwMode="auto">
          <a:xfrm>
            <a:off x="6915150" y="3978275"/>
            <a:ext cx="7699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LAN 2</a:t>
            </a:r>
          </a:p>
        </p:txBody>
      </p:sp>
      <p:sp>
        <p:nvSpPr>
          <p:cNvPr id="51221" name="Text Box 62">
            <a:extLst>
              <a:ext uri="{FF2B5EF4-FFF2-40B4-BE49-F238E27FC236}">
                <a16:creationId xmlns:a16="http://schemas.microsoft.com/office/drawing/2014/main" id="{D78F4285-5284-1649-8080-110EE11B58E4}"/>
              </a:ext>
            </a:extLst>
          </p:cNvPr>
          <p:cNvSpPr txBox="1">
            <a:spLocks noChangeArrowheads="1"/>
          </p:cNvSpPr>
          <p:nvPr/>
        </p:nvSpPr>
        <p:spPr bwMode="auto">
          <a:xfrm>
            <a:off x="7169150" y="3292475"/>
            <a:ext cx="355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a:t>
            </a:r>
          </a:p>
        </p:txBody>
      </p:sp>
      <p:sp>
        <p:nvSpPr>
          <p:cNvPr id="51222" name="AutoShape 63">
            <a:extLst>
              <a:ext uri="{FF2B5EF4-FFF2-40B4-BE49-F238E27FC236}">
                <a16:creationId xmlns:a16="http://schemas.microsoft.com/office/drawing/2014/main" id="{128A1EFF-2265-8945-AF79-4482D0398FE1}"/>
              </a:ext>
            </a:extLst>
          </p:cNvPr>
          <p:cNvSpPr>
            <a:spLocks noChangeArrowheads="1"/>
          </p:cNvSpPr>
          <p:nvPr/>
        </p:nvSpPr>
        <p:spPr bwMode="auto">
          <a:xfrm>
            <a:off x="2520950" y="4283075"/>
            <a:ext cx="609600" cy="381000"/>
          </a:xfrm>
          <a:prstGeom prst="roundRect">
            <a:avLst>
              <a:gd name="adj" fmla="val 16667"/>
            </a:avLst>
          </a:prstGeom>
          <a:solidFill>
            <a:srgbClr val="FF99CC"/>
          </a:solidFill>
          <a:ln w="12700">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router</a:t>
            </a:r>
          </a:p>
        </p:txBody>
      </p:sp>
      <p:sp>
        <p:nvSpPr>
          <p:cNvPr id="51223" name="AutoShape 64">
            <a:extLst>
              <a:ext uri="{FF2B5EF4-FFF2-40B4-BE49-F238E27FC236}">
                <a16:creationId xmlns:a16="http://schemas.microsoft.com/office/drawing/2014/main" id="{1780C501-EA05-2D48-AD45-070EDD22819B}"/>
              </a:ext>
            </a:extLst>
          </p:cNvPr>
          <p:cNvSpPr>
            <a:spLocks noChangeArrowheads="1"/>
          </p:cNvSpPr>
          <p:nvPr/>
        </p:nvSpPr>
        <p:spPr bwMode="auto">
          <a:xfrm>
            <a:off x="4349750" y="4283075"/>
            <a:ext cx="609600" cy="381000"/>
          </a:xfrm>
          <a:prstGeom prst="roundRect">
            <a:avLst>
              <a:gd name="adj" fmla="val 16667"/>
            </a:avLst>
          </a:prstGeom>
          <a:solidFill>
            <a:srgbClr val="FF99CC"/>
          </a:solidFill>
          <a:ln w="12700">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router</a:t>
            </a:r>
          </a:p>
        </p:txBody>
      </p:sp>
      <p:sp>
        <p:nvSpPr>
          <p:cNvPr id="51224" name="Line 65">
            <a:extLst>
              <a:ext uri="{FF2B5EF4-FFF2-40B4-BE49-F238E27FC236}">
                <a16:creationId xmlns:a16="http://schemas.microsoft.com/office/drawing/2014/main" id="{4CE25439-3B86-9F42-98B4-CF55DAD36F22}"/>
              </a:ext>
            </a:extLst>
          </p:cNvPr>
          <p:cNvSpPr>
            <a:spLocks noChangeShapeType="1"/>
          </p:cNvSpPr>
          <p:nvPr/>
        </p:nvSpPr>
        <p:spPr bwMode="auto">
          <a:xfrm>
            <a:off x="2825750" y="39782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25" name="AutoShape 66">
            <a:extLst>
              <a:ext uri="{FF2B5EF4-FFF2-40B4-BE49-F238E27FC236}">
                <a16:creationId xmlns:a16="http://schemas.microsoft.com/office/drawing/2014/main" id="{F9309857-BCAC-EB46-9A9A-5B53A4928F27}"/>
              </a:ext>
            </a:extLst>
          </p:cNvPr>
          <p:cNvSpPr>
            <a:spLocks noChangeArrowheads="1"/>
          </p:cNvSpPr>
          <p:nvPr/>
        </p:nvSpPr>
        <p:spPr bwMode="auto">
          <a:xfrm>
            <a:off x="6178550" y="4283075"/>
            <a:ext cx="609600" cy="381000"/>
          </a:xfrm>
          <a:prstGeom prst="roundRect">
            <a:avLst>
              <a:gd name="adj" fmla="val 16667"/>
            </a:avLst>
          </a:prstGeom>
          <a:solidFill>
            <a:srgbClr val="FF99CC"/>
          </a:solidFill>
          <a:ln w="12700">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router</a:t>
            </a:r>
          </a:p>
        </p:txBody>
      </p:sp>
      <p:sp>
        <p:nvSpPr>
          <p:cNvPr id="51226" name="Line 67">
            <a:extLst>
              <a:ext uri="{FF2B5EF4-FFF2-40B4-BE49-F238E27FC236}">
                <a16:creationId xmlns:a16="http://schemas.microsoft.com/office/drawing/2014/main" id="{BEC2B2B8-C3DE-C340-8FF0-67933031CCA3}"/>
              </a:ext>
            </a:extLst>
          </p:cNvPr>
          <p:cNvSpPr>
            <a:spLocks noChangeShapeType="1"/>
          </p:cNvSpPr>
          <p:nvPr/>
        </p:nvSpPr>
        <p:spPr bwMode="auto">
          <a:xfrm>
            <a:off x="6483350" y="39782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27" name="Line 68">
            <a:extLst>
              <a:ext uri="{FF2B5EF4-FFF2-40B4-BE49-F238E27FC236}">
                <a16:creationId xmlns:a16="http://schemas.microsoft.com/office/drawing/2014/main" id="{62C758AA-B015-5A4B-9AEC-908B0C384041}"/>
              </a:ext>
            </a:extLst>
          </p:cNvPr>
          <p:cNvSpPr>
            <a:spLocks noChangeShapeType="1"/>
          </p:cNvSpPr>
          <p:nvPr/>
        </p:nvSpPr>
        <p:spPr bwMode="auto">
          <a:xfrm>
            <a:off x="3130550" y="4435475"/>
            <a:ext cx="12192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28" name="Line 69">
            <a:extLst>
              <a:ext uri="{FF2B5EF4-FFF2-40B4-BE49-F238E27FC236}">
                <a16:creationId xmlns:a16="http://schemas.microsoft.com/office/drawing/2014/main" id="{7B863046-9144-1543-9080-0D5F4EDD0094}"/>
              </a:ext>
            </a:extLst>
          </p:cNvPr>
          <p:cNvSpPr>
            <a:spLocks noChangeShapeType="1"/>
          </p:cNvSpPr>
          <p:nvPr/>
        </p:nvSpPr>
        <p:spPr bwMode="auto">
          <a:xfrm>
            <a:off x="4959350" y="4435475"/>
            <a:ext cx="12192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29" name="Text Box 70">
            <a:extLst>
              <a:ext uri="{FF2B5EF4-FFF2-40B4-BE49-F238E27FC236}">
                <a16:creationId xmlns:a16="http://schemas.microsoft.com/office/drawing/2014/main" id="{764F9521-019F-274C-B6D2-32A31EA2267C}"/>
              </a:ext>
            </a:extLst>
          </p:cNvPr>
          <p:cNvSpPr txBox="1">
            <a:spLocks noChangeArrowheads="1"/>
          </p:cNvSpPr>
          <p:nvPr/>
        </p:nvSpPr>
        <p:spPr bwMode="auto">
          <a:xfrm>
            <a:off x="3408363" y="4435475"/>
            <a:ext cx="6683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WAN</a:t>
            </a:r>
          </a:p>
        </p:txBody>
      </p:sp>
      <p:sp>
        <p:nvSpPr>
          <p:cNvPr id="51230" name="Text Box 71">
            <a:extLst>
              <a:ext uri="{FF2B5EF4-FFF2-40B4-BE49-F238E27FC236}">
                <a16:creationId xmlns:a16="http://schemas.microsoft.com/office/drawing/2014/main" id="{F36D184F-6630-F649-9269-AD0228C9B3CA}"/>
              </a:ext>
            </a:extLst>
          </p:cNvPr>
          <p:cNvSpPr txBox="1">
            <a:spLocks noChangeArrowheads="1"/>
          </p:cNvSpPr>
          <p:nvPr/>
        </p:nvSpPr>
        <p:spPr bwMode="auto">
          <a:xfrm>
            <a:off x="5235575" y="4435475"/>
            <a:ext cx="6683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WAN</a:t>
            </a:r>
          </a:p>
        </p:txBody>
      </p:sp>
      <p:sp>
        <p:nvSpPr>
          <p:cNvPr id="51231" name="Text Box 72">
            <a:extLst>
              <a:ext uri="{FF2B5EF4-FFF2-40B4-BE49-F238E27FC236}">
                <a16:creationId xmlns:a16="http://schemas.microsoft.com/office/drawing/2014/main" id="{213A0E68-C230-8A45-9616-6F5F632BD1E6}"/>
              </a:ext>
            </a:extLst>
          </p:cNvPr>
          <p:cNvSpPr txBox="1">
            <a:spLocks noChangeArrowheads="1"/>
          </p:cNvSpPr>
          <p:nvPr/>
        </p:nvSpPr>
        <p:spPr bwMode="auto">
          <a:xfrm>
            <a:off x="501650" y="2967038"/>
            <a:ext cx="113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Courier New" panose="02070309020205020404" pitchFamily="49" charset="0"/>
                <a:ea typeface="ＭＳ Ｐゴシック" panose="020B0600070205080204" pitchFamily="34" charset="-128"/>
                <a:cs typeface="+mn-cs"/>
              </a:rPr>
              <a:t>1.2.3.4</a:t>
            </a:r>
          </a:p>
        </p:txBody>
      </p:sp>
      <p:sp>
        <p:nvSpPr>
          <p:cNvPr id="51232" name="Text Box 73">
            <a:extLst>
              <a:ext uri="{FF2B5EF4-FFF2-40B4-BE49-F238E27FC236}">
                <a16:creationId xmlns:a16="http://schemas.microsoft.com/office/drawing/2014/main" id="{C4263231-F716-B446-821F-83981F293CF1}"/>
              </a:ext>
            </a:extLst>
          </p:cNvPr>
          <p:cNvSpPr txBox="1">
            <a:spLocks noChangeArrowheads="1"/>
          </p:cNvSpPr>
          <p:nvPr/>
        </p:nvSpPr>
        <p:spPr bwMode="auto">
          <a:xfrm>
            <a:off x="1692275" y="2967038"/>
            <a:ext cx="113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Courier New" panose="02070309020205020404" pitchFamily="49" charset="0"/>
                <a:ea typeface="ＭＳ Ｐゴシック" panose="020B0600070205080204" pitchFamily="34" charset="-128"/>
                <a:cs typeface="+mn-cs"/>
              </a:rPr>
              <a:t>1.2.3.7</a:t>
            </a:r>
          </a:p>
        </p:txBody>
      </p:sp>
      <p:sp>
        <p:nvSpPr>
          <p:cNvPr id="51233" name="Text Box 74">
            <a:extLst>
              <a:ext uri="{FF2B5EF4-FFF2-40B4-BE49-F238E27FC236}">
                <a16:creationId xmlns:a16="http://schemas.microsoft.com/office/drawing/2014/main" id="{DE32F312-2165-1841-A00E-380E56394461}"/>
              </a:ext>
            </a:extLst>
          </p:cNvPr>
          <p:cNvSpPr txBox="1">
            <a:spLocks noChangeArrowheads="1"/>
          </p:cNvSpPr>
          <p:nvPr/>
        </p:nvSpPr>
        <p:spPr bwMode="auto">
          <a:xfrm>
            <a:off x="2835275" y="2967038"/>
            <a:ext cx="1412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Courier New" panose="02070309020205020404" pitchFamily="49" charset="0"/>
                <a:ea typeface="ＭＳ Ｐゴシック" panose="020B0600070205080204" pitchFamily="34" charset="-128"/>
                <a:cs typeface="+mn-cs"/>
              </a:rPr>
              <a:t>1.2.3.156</a:t>
            </a:r>
          </a:p>
        </p:txBody>
      </p:sp>
      <p:sp>
        <p:nvSpPr>
          <p:cNvPr id="51234" name="Text Box 75">
            <a:extLst>
              <a:ext uri="{FF2B5EF4-FFF2-40B4-BE49-F238E27FC236}">
                <a16:creationId xmlns:a16="http://schemas.microsoft.com/office/drawing/2014/main" id="{AA0C4107-4E63-8E44-B6B9-46AC70D5DE51}"/>
              </a:ext>
            </a:extLst>
          </p:cNvPr>
          <p:cNvSpPr txBox="1">
            <a:spLocks noChangeArrowheads="1"/>
          </p:cNvSpPr>
          <p:nvPr/>
        </p:nvSpPr>
        <p:spPr bwMode="auto">
          <a:xfrm>
            <a:off x="5110163" y="2967038"/>
            <a:ext cx="113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3300"/>
                </a:solidFill>
                <a:effectLst/>
                <a:uLnTx/>
                <a:uFillTx/>
                <a:latin typeface="Courier New" panose="02070309020205020404" pitchFamily="49" charset="0"/>
                <a:ea typeface="ＭＳ Ｐゴシック" panose="020B0600070205080204" pitchFamily="34" charset="-128"/>
                <a:cs typeface="+mn-cs"/>
              </a:rPr>
              <a:t>5.6.7.8</a:t>
            </a:r>
          </a:p>
        </p:txBody>
      </p:sp>
      <p:sp>
        <p:nvSpPr>
          <p:cNvPr id="51235" name="Text Box 76">
            <a:extLst>
              <a:ext uri="{FF2B5EF4-FFF2-40B4-BE49-F238E27FC236}">
                <a16:creationId xmlns:a16="http://schemas.microsoft.com/office/drawing/2014/main" id="{3496F141-DEF4-5644-903F-288333BBAC8D}"/>
              </a:ext>
            </a:extLst>
          </p:cNvPr>
          <p:cNvSpPr txBox="1">
            <a:spLocks noChangeArrowheads="1"/>
          </p:cNvSpPr>
          <p:nvPr/>
        </p:nvSpPr>
        <p:spPr bwMode="auto">
          <a:xfrm>
            <a:off x="6261100" y="2967038"/>
            <a:ext cx="113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3300"/>
                </a:solidFill>
                <a:effectLst/>
                <a:uLnTx/>
                <a:uFillTx/>
                <a:latin typeface="Courier New" panose="02070309020205020404" pitchFamily="49" charset="0"/>
                <a:ea typeface="ＭＳ Ｐゴシック" panose="020B0600070205080204" pitchFamily="34" charset="-128"/>
                <a:cs typeface="+mn-cs"/>
              </a:rPr>
              <a:t>5.6.7.9</a:t>
            </a:r>
          </a:p>
        </p:txBody>
      </p:sp>
      <p:sp>
        <p:nvSpPr>
          <p:cNvPr id="51236" name="Text Box 77">
            <a:extLst>
              <a:ext uri="{FF2B5EF4-FFF2-40B4-BE49-F238E27FC236}">
                <a16:creationId xmlns:a16="http://schemas.microsoft.com/office/drawing/2014/main" id="{03ED4617-842D-2F44-9EDC-6CEBD70F4CD0}"/>
              </a:ext>
            </a:extLst>
          </p:cNvPr>
          <p:cNvSpPr txBox="1">
            <a:spLocks noChangeArrowheads="1"/>
          </p:cNvSpPr>
          <p:nvPr/>
        </p:nvSpPr>
        <p:spPr bwMode="auto">
          <a:xfrm>
            <a:off x="7443788" y="2967038"/>
            <a:ext cx="1412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3300"/>
                </a:solidFill>
                <a:effectLst/>
                <a:uLnTx/>
                <a:uFillTx/>
                <a:latin typeface="Courier New" panose="02070309020205020404" pitchFamily="49" charset="0"/>
                <a:ea typeface="ＭＳ Ｐゴシック" panose="020B0600070205080204" pitchFamily="34" charset="-128"/>
                <a:cs typeface="+mn-cs"/>
              </a:rPr>
              <a:t>5.6.7.212</a:t>
            </a:r>
          </a:p>
        </p:txBody>
      </p:sp>
      <p:sp>
        <p:nvSpPr>
          <p:cNvPr id="51237" name="Text Box 78">
            <a:extLst>
              <a:ext uri="{FF2B5EF4-FFF2-40B4-BE49-F238E27FC236}">
                <a16:creationId xmlns:a16="http://schemas.microsoft.com/office/drawing/2014/main" id="{C8D43D64-89D4-1D41-9634-C3BD5AE85A05}"/>
              </a:ext>
            </a:extLst>
          </p:cNvPr>
          <p:cNvSpPr txBox="1">
            <a:spLocks noChangeArrowheads="1"/>
          </p:cNvSpPr>
          <p:nvPr/>
        </p:nvSpPr>
        <p:spPr bwMode="auto">
          <a:xfrm>
            <a:off x="3421063" y="4983163"/>
            <a:ext cx="1549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Courier New" panose="02070309020205020404" pitchFamily="49" charset="0"/>
                <a:ea typeface="ＭＳ Ｐゴシック" panose="020B0600070205080204" pitchFamily="34" charset="-128"/>
                <a:cs typeface="+mn-cs"/>
              </a:rPr>
              <a:t>1.2.3.0/24</a:t>
            </a:r>
          </a:p>
        </p:txBody>
      </p:sp>
      <p:sp>
        <p:nvSpPr>
          <p:cNvPr id="51238" name="Text Box 79">
            <a:extLst>
              <a:ext uri="{FF2B5EF4-FFF2-40B4-BE49-F238E27FC236}">
                <a16:creationId xmlns:a16="http://schemas.microsoft.com/office/drawing/2014/main" id="{FC7F4415-6C71-9B4E-99A0-267955D80624}"/>
              </a:ext>
            </a:extLst>
          </p:cNvPr>
          <p:cNvSpPr txBox="1">
            <a:spLocks noChangeArrowheads="1"/>
          </p:cNvSpPr>
          <p:nvPr/>
        </p:nvSpPr>
        <p:spPr bwMode="auto">
          <a:xfrm>
            <a:off x="3433763" y="5367338"/>
            <a:ext cx="1549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3300"/>
                </a:solidFill>
                <a:effectLst/>
                <a:uLnTx/>
                <a:uFillTx/>
                <a:latin typeface="Courier New" panose="02070309020205020404" pitchFamily="49" charset="0"/>
                <a:ea typeface="ＭＳ Ｐゴシック" panose="020B0600070205080204" pitchFamily="34" charset="-128"/>
                <a:cs typeface="+mn-cs"/>
              </a:rPr>
              <a:t>5.6.7.0/24</a:t>
            </a:r>
          </a:p>
        </p:txBody>
      </p:sp>
      <p:sp>
        <p:nvSpPr>
          <p:cNvPr id="51239" name="AutoShape 80">
            <a:extLst>
              <a:ext uri="{FF2B5EF4-FFF2-40B4-BE49-F238E27FC236}">
                <a16:creationId xmlns:a16="http://schemas.microsoft.com/office/drawing/2014/main" id="{F8500331-7273-734E-AA86-CE2609A3A481}"/>
              </a:ext>
            </a:extLst>
          </p:cNvPr>
          <p:cNvSpPr>
            <a:spLocks noChangeArrowheads="1"/>
          </p:cNvSpPr>
          <p:nvPr/>
        </p:nvSpPr>
        <p:spPr bwMode="auto">
          <a:xfrm>
            <a:off x="5137150" y="5389563"/>
            <a:ext cx="728663" cy="230187"/>
          </a:xfrm>
          <a:prstGeom prst="rightArrow">
            <a:avLst>
              <a:gd name="adj1" fmla="val 50000"/>
              <a:gd name="adj2" fmla="val 79138"/>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40" name="AutoShape 81">
            <a:extLst>
              <a:ext uri="{FF2B5EF4-FFF2-40B4-BE49-F238E27FC236}">
                <a16:creationId xmlns:a16="http://schemas.microsoft.com/office/drawing/2014/main" id="{AB9450F8-1F63-9B4B-9762-50BD29BB4006}"/>
              </a:ext>
            </a:extLst>
          </p:cNvPr>
          <p:cNvSpPr>
            <a:spLocks noChangeArrowheads="1"/>
          </p:cNvSpPr>
          <p:nvPr/>
        </p:nvSpPr>
        <p:spPr bwMode="auto">
          <a:xfrm flipH="1">
            <a:off x="5135563" y="5043488"/>
            <a:ext cx="728662" cy="230187"/>
          </a:xfrm>
          <a:prstGeom prst="rightArrow">
            <a:avLst>
              <a:gd name="adj1" fmla="val 50000"/>
              <a:gd name="adj2" fmla="val 79138"/>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41" name="Rectangle 82">
            <a:extLst>
              <a:ext uri="{FF2B5EF4-FFF2-40B4-BE49-F238E27FC236}">
                <a16:creationId xmlns:a16="http://schemas.microsoft.com/office/drawing/2014/main" id="{7E0C2A62-7997-9B41-97D6-AB2D359FD002}"/>
              </a:ext>
            </a:extLst>
          </p:cNvPr>
          <p:cNvSpPr>
            <a:spLocks noChangeArrowheads="1"/>
          </p:cNvSpPr>
          <p:nvPr/>
        </p:nvSpPr>
        <p:spPr bwMode="auto">
          <a:xfrm>
            <a:off x="3446463" y="4927600"/>
            <a:ext cx="2573337" cy="808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42" name="Line 83">
            <a:extLst>
              <a:ext uri="{FF2B5EF4-FFF2-40B4-BE49-F238E27FC236}">
                <a16:creationId xmlns:a16="http://schemas.microsoft.com/office/drawing/2014/main" id="{20A4CE03-FDDC-B049-A518-1F8B063B71B3}"/>
              </a:ext>
            </a:extLst>
          </p:cNvPr>
          <p:cNvSpPr>
            <a:spLocks noChangeShapeType="1"/>
          </p:cNvSpPr>
          <p:nvPr/>
        </p:nvSpPr>
        <p:spPr bwMode="auto">
          <a:xfrm>
            <a:off x="4983163" y="4927600"/>
            <a:ext cx="0" cy="8080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43" name="Line 84">
            <a:extLst>
              <a:ext uri="{FF2B5EF4-FFF2-40B4-BE49-F238E27FC236}">
                <a16:creationId xmlns:a16="http://schemas.microsoft.com/office/drawing/2014/main" id="{FC97D37F-6AA4-994E-A97B-2B555E8D671F}"/>
              </a:ext>
            </a:extLst>
          </p:cNvPr>
          <p:cNvSpPr>
            <a:spLocks noChangeShapeType="1"/>
          </p:cNvSpPr>
          <p:nvPr/>
        </p:nvSpPr>
        <p:spPr bwMode="auto">
          <a:xfrm flipV="1">
            <a:off x="3446463" y="5349875"/>
            <a:ext cx="2573337"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44" name="Text Box 85">
            <a:extLst>
              <a:ext uri="{FF2B5EF4-FFF2-40B4-BE49-F238E27FC236}">
                <a16:creationId xmlns:a16="http://schemas.microsoft.com/office/drawing/2014/main" id="{95951BE0-D093-C845-9BAE-25480A879017}"/>
              </a:ext>
            </a:extLst>
          </p:cNvPr>
          <p:cNvSpPr txBox="1">
            <a:spLocks noChangeArrowheads="1"/>
          </p:cNvSpPr>
          <p:nvPr/>
        </p:nvSpPr>
        <p:spPr bwMode="auto">
          <a:xfrm>
            <a:off x="3600450" y="5810250"/>
            <a:ext cx="21574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forwarding table</a:t>
            </a:r>
          </a:p>
        </p:txBody>
      </p:sp>
      <p:sp>
        <p:nvSpPr>
          <p:cNvPr id="869462" name="Line 86">
            <a:extLst>
              <a:ext uri="{FF2B5EF4-FFF2-40B4-BE49-F238E27FC236}">
                <a16:creationId xmlns:a16="http://schemas.microsoft.com/office/drawing/2014/main" id="{017669D6-F015-FB42-A5BA-C7F142BA4157}"/>
              </a:ext>
            </a:extLst>
          </p:cNvPr>
          <p:cNvSpPr>
            <a:spLocks noChangeShapeType="1"/>
          </p:cNvSpPr>
          <p:nvPr/>
        </p:nvSpPr>
        <p:spPr bwMode="auto">
          <a:xfrm>
            <a:off x="8143875" y="4005263"/>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69463" name="Rectangle 87">
            <a:extLst>
              <a:ext uri="{FF2B5EF4-FFF2-40B4-BE49-F238E27FC236}">
                <a16:creationId xmlns:a16="http://schemas.microsoft.com/office/drawing/2014/main" id="{4FF98CBD-F8D6-7A44-8032-5B3BFC5B492D}"/>
              </a:ext>
            </a:extLst>
          </p:cNvPr>
          <p:cNvSpPr>
            <a:spLocks noChangeArrowheads="1"/>
          </p:cNvSpPr>
          <p:nvPr/>
        </p:nvSpPr>
        <p:spPr bwMode="auto">
          <a:xfrm>
            <a:off x="7797800" y="4311650"/>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869464" name="Text Box 88">
            <a:extLst>
              <a:ext uri="{FF2B5EF4-FFF2-40B4-BE49-F238E27FC236}">
                <a16:creationId xmlns:a16="http://schemas.microsoft.com/office/drawing/2014/main" id="{CBD83C42-88F4-5143-99C1-3A37DA4892A2}"/>
              </a:ext>
            </a:extLst>
          </p:cNvPr>
          <p:cNvSpPr txBox="1">
            <a:spLocks noChangeArrowheads="1"/>
          </p:cNvSpPr>
          <p:nvPr/>
        </p:nvSpPr>
        <p:spPr bwMode="auto">
          <a:xfrm>
            <a:off x="7337425" y="4713288"/>
            <a:ext cx="1412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3300"/>
                </a:solidFill>
                <a:effectLst/>
                <a:uLnTx/>
                <a:uFillTx/>
                <a:latin typeface="Courier New" panose="02070309020205020404" pitchFamily="49" charset="0"/>
                <a:ea typeface="ＭＳ Ｐゴシック" panose="020B0600070205080204" pitchFamily="34" charset="-128"/>
                <a:cs typeface="+mn-cs"/>
              </a:rPr>
              <a:t>5.6.7.213</a:t>
            </a:r>
          </a:p>
        </p:txBody>
      </p:sp>
      <p:sp>
        <p:nvSpPr>
          <p:cNvPr id="869465" name="Oval 89">
            <a:extLst>
              <a:ext uri="{FF2B5EF4-FFF2-40B4-BE49-F238E27FC236}">
                <a16:creationId xmlns:a16="http://schemas.microsoft.com/office/drawing/2014/main" id="{4DF91D00-4116-E041-8B18-9F88FD58A84A}"/>
              </a:ext>
            </a:extLst>
          </p:cNvPr>
          <p:cNvSpPr>
            <a:spLocks noChangeArrowheads="1"/>
          </p:cNvSpPr>
          <p:nvPr/>
        </p:nvSpPr>
        <p:spPr bwMode="auto">
          <a:xfrm>
            <a:off x="7221538" y="4197350"/>
            <a:ext cx="1612900" cy="1036638"/>
          </a:xfrm>
          <a:prstGeom prst="ellipse">
            <a:avLst/>
          </a:prstGeom>
          <a:noFill/>
          <a:ln w="25400">
            <a:solidFill>
              <a:srgbClr val="FF3300"/>
            </a:solidFill>
            <a:prstDash val="dashDot"/>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Tree>
    <p:extLst>
      <p:ext uri="{BB962C8B-B14F-4D97-AF65-F5344CB8AC3E}">
        <p14:creationId xmlns:p14="http://schemas.microsoft.com/office/powerpoint/2010/main" val="8372679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69464"/>
                                        </p:tgtEl>
                                        <p:attrNameLst>
                                          <p:attrName>style.visibility</p:attrName>
                                        </p:attrNameLst>
                                      </p:cBhvr>
                                      <p:to>
                                        <p:strVal val="visible"/>
                                      </p:to>
                                    </p:set>
                                    <p:anim calcmode="lin" valueType="num">
                                      <p:cBhvr additive="base">
                                        <p:cTn id="7" dur="500" fill="hold"/>
                                        <p:tgtEl>
                                          <p:spTgt spid="869464"/>
                                        </p:tgtEl>
                                        <p:attrNameLst>
                                          <p:attrName>ppt_x</p:attrName>
                                        </p:attrNameLst>
                                      </p:cBhvr>
                                      <p:tavLst>
                                        <p:tav tm="0">
                                          <p:val>
                                            <p:strVal val="#ppt_x"/>
                                          </p:val>
                                        </p:tav>
                                        <p:tav tm="100000">
                                          <p:val>
                                            <p:strVal val="#ppt_x"/>
                                          </p:val>
                                        </p:tav>
                                      </p:tavLst>
                                    </p:anim>
                                    <p:anim calcmode="lin" valueType="num">
                                      <p:cBhvr additive="base">
                                        <p:cTn id="8" dur="500" fill="hold"/>
                                        <p:tgtEl>
                                          <p:spTgt spid="86946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69463"/>
                                        </p:tgtEl>
                                        <p:attrNameLst>
                                          <p:attrName>style.visibility</p:attrName>
                                        </p:attrNameLst>
                                      </p:cBhvr>
                                      <p:to>
                                        <p:strVal val="visible"/>
                                      </p:to>
                                    </p:set>
                                    <p:anim calcmode="lin" valueType="num">
                                      <p:cBhvr additive="base">
                                        <p:cTn id="11" dur="500" fill="hold"/>
                                        <p:tgtEl>
                                          <p:spTgt spid="869463"/>
                                        </p:tgtEl>
                                        <p:attrNameLst>
                                          <p:attrName>ppt_x</p:attrName>
                                        </p:attrNameLst>
                                      </p:cBhvr>
                                      <p:tavLst>
                                        <p:tav tm="0">
                                          <p:val>
                                            <p:strVal val="#ppt_x"/>
                                          </p:val>
                                        </p:tav>
                                        <p:tav tm="100000">
                                          <p:val>
                                            <p:strVal val="#ppt_x"/>
                                          </p:val>
                                        </p:tav>
                                      </p:tavLst>
                                    </p:anim>
                                    <p:anim calcmode="lin" valueType="num">
                                      <p:cBhvr additive="base">
                                        <p:cTn id="12" dur="500" fill="hold"/>
                                        <p:tgtEl>
                                          <p:spTgt spid="86946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69462"/>
                                        </p:tgtEl>
                                        <p:attrNameLst>
                                          <p:attrName>style.visibility</p:attrName>
                                        </p:attrNameLst>
                                      </p:cBhvr>
                                      <p:to>
                                        <p:strVal val="visible"/>
                                      </p:to>
                                    </p:set>
                                    <p:anim calcmode="lin" valueType="num">
                                      <p:cBhvr additive="base">
                                        <p:cTn id="15" dur="500" fill="hold"/>
                                        <p:tgtEl>
                                          <p:spTgt spid="869462"/>
                                        </p:tgtEl>
                                        <p:attrNameLst>
                                          <p:attrName>ppt_x</p:attrName>
                                        </p:attrNameLst>
                                      </p:cBhvr>
                                      <p:tavLst>
                                        <p:tav tm="0">
                                          <p:val>
                                            <p:strVal val="#ppt_x"/>
                                          </p:val>
                                        </p:tav>
                                        <p:tav tm="100000">
                                          <p:val>
                                            <p:strVal val="#ppt_x"/>
                                          </p:val>
                                        </p:tav>
                                      </p:tavLst>
                                    </p:anim>
                                    <p:anim calcmode="lin" valueType="num">
                                      <p:cBhvr additive="base">
                                        <p:cTn id="16" dur="500" fill="hold"/>
                                        <p:tgtEl>
                                          <p:spTgt spid="86946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69465"/>
                                        </p:tgtEl>
                                        <p:attrNameLst>
                                          <p:attrName>style.visibility</p:attrName>
                                        </p:attrNameLst>
                                      </p:cBhvr>
                                      <p:to>
                                        <p:strVal val="visible"/>
                                      </p:to>
                                    </p:set>
                                    <p:anim calcmode="lin" valueType="num">
                                      <p:cBhvr additive="base">
                                        <p:cTn id="19" dur="500" fill="hold"/>
                                        <p:tgtEl>
                                          <p:spTgt spid="869465"/>
                                        </p:tgtEl>
                                        <p:attrNameLst>
                                          <p:attrName>ppt_x</p:attrName>
                                        </p:attrNameLst>
                                      </p:cBhvr>
                                      <p:tavLst>
                                        <p:tav tm="0">
                                          <p:val>
                                            <p:strVal val="#ppt_x"/>
                                          </p:val>
                                        </p:tav>
                                        <p:tav tm="100000">
                                          <p:val>
                                            <p:strVal val="#ppt_x"/>
                                          </p:val>
                                        </p:tav>
                                      </p:tavLst>
                                    </p:anim>
                                    <p:anim calcmode="lin" valueType="num">
                                      <p:cBhvr additive="base">
                                        <p:cTn id="20" dur="500" fill="hold"/>
                                        <p:tgtEl>
                                          <p:spTgt spid="8694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9463" grpId="0" animBg="1"/>
      <p:bldP spid="869464" grpId="0"/>
      <p:bldP spid="86946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Number Placeholder 3">
            <a:extLst>
              <a:ext uri="{FF2B5EF4-FFF2-40B4-BE49-F238E27FC236}">
                <a16:creationId xmlns:a16="http://schemas.microsoft.com/office/drawing/2014/main" id="{55D56D13-FECA-EA4F-879F-EC77E9605640}"/>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B6E3684C-36D1-484E-88DE-54903DAC7C45}"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49</a:t>
            </a:fld>
            <a:endParaRPr kumimoji="0" lang="en-US" altLang="en-US" sz="1200" b="1" i="0" u="none" strike="noStrike" kern="1200" cap="none" spc="0" normalizeH="0" baseline="0" noProof="0" dirty="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45058" name="Rectangle 2">
            <a:extLst>
              <a:ext uri="{FF2B5EF4-FFF2-40B4-BE49-F238E27FC236}">
                <a16:creationId xmlns:a16="http://schemas.microsoft.com/office/drawing/2014/main" id="{6CEA0544-E89C-C642-AEE0-926A15BE8F07}"/>
              </a:ext>
            </a:extLst>
          </p:cNvPr>
          <p:cNvSpPr>
            <a:spLocks noGrp="1" noChangeArrowheads="1"/>
          </p:cNvSpPr>
          <p:nvPr>
            <p:ph type="title"/>
          </p:nvPr>
        </p:nvSpPr>
        <p:spPr/>
        <p:txBody>
          <a:bodyPr/>
          <a:lstStyle/>
          <a:p>
            <a:r>
              <a:rPr lang="en-US" altLang="en-US">
                <a:ea typeface="ＭＳ Ｐゴシック" panose="020B0600070205080204" pitchFamily="34" charset="-128"/>
              </a:rPr>
              <a:t>Hierarchical Addressing: IP Prefixes</a:t>
            </a:r>
          </a:p>
        </p:txBody>
      </p:sp>
      <p:sp>
        <p:nvSpPr>
          <p:cNvPr id="45059" name="Rectangle 3">
            <a:extLst>
              <a:ext uri="{FF2B5EF4-FFF2-40B4-BE49-F238E27FC236}">
                <a16:creationId xmlns:a16="http://schemas.microsoft.com/office/drawing/2014/main" id="{145D3152-5A8E-BC4A-9969-BDB60ADCC413}"/>
              </a:ext>
            </a:extLst>
          </p:cNvPr>
          <p:cNvSpPr>
            <a:spLocks noGrp="1" noChangeArrowheads="1"/>
          </p:cNvSpPr>
          <p:nvPr>
            <p:ph type="body" idx="1"/>
          </p:nvPr>
        </p:nvSpPr>
        <p:spPr>
          <a:xfrm>
            <a:off x="152400" y="1219200"/>
            <a:ext cx="9144000" cy="4906963"/>
          </a:xfrm>
        </p:spPr>
        <p:txBody>
          <a:bodyPr/>
          <a:lstStyle/>
          <a:p>
            <a:r>
              <a:rPr lang="en-US" altLang="en-US" dirty="0">
                <a:ea typeface="ＭＳ Ｐゴシック" panose="020B0600070205080204" pitchFamily="34" charset="-128"/>
              </a:rPr>
              <a:t>Network and host portions (left and right) </a:t>
            </a:r>
          </a:p>
        </p:txBody>
      </p:sp>
      <p:grpSp>
        <p:nvGrpSpPr>
          <p:cNvPr id="45060" name="Group 4">
            <a:extLst>
              <a:ext uri="{FF2B5EF4-FFF2-40B4-BE49-F238E27FC236}">
                <a16:creationId xmlns:a16="http://schemas.microsoft.com/office/drawing/2014/main" id="{38AF2C2F-506F-0640-B586-F1C7DD1A0DE5}"/>
              </a:ext>
            </a:extLst>
          </p:cNvPr>
          <p:cNvGrpSpPr>
            <a:grpSpLocks/>
          </p:cNvGrpSpPr>
          <p:nvPr/>
        </p:nvGrpSpPr>
        <p:grpSpPr bwMode="auto">
          <a:xfrm>
            <a:off x="846138" y="3994150"/>
            <a:ext cx="7327900" cy="592138"/>
            <a:chOff x="428" y="893"/>
            <a:chExt cx="4616" cy="373"/>
          </a:xfrm>
        </p:grpSpPr>
        <p:grpSp>
          <p:nvGrpSpPr>
            <p:cNvPr id="45076" name="Group 5">
              <a:extLst>
                <a:ext uri="{FF2B5EF4-FFF2-40B4-BE49-F238E27FC236}">
                  <a16:creationId xmlns:a16="http://schemas.microsoft.com/office/drawing/2014/main" id="{25798BBE-65C9-F846-82FF-3871F9679D73}"/>
                </a:ext>
              </a:extLst>
            </p:cNvPr>
            <p:cNvGrpSpPr>
              <a:grpSpLocks/>
            </p:cNvGrpSpPr>
            <p:nvPr/>
          </p:nvGrpSpPr>
          <p:grpSpPr bwMode="auto">
            <a:xfrm>
              <a:off x="428" y="904"/>
              <a:ext cx="4616" cy="328"/>
              <a:chOff x="428" y="904"/>
              <a:chExt cx="4616" cy="328"/>
            </a:xfrm>
          </p:grpSpPr>
          <p:sp>
            <p:nvSpPr>
              <p:cNvPr id="846854" name="Rectangle 6">
                <a:extLst>
                  <a:ext uri="{FF2B5EF4-FFF2-40B4-BE49-F238E27FC236}">
                    <a16:creationId xmlns:a16="http://schemas.microsoft.com/office/drawing/2014/main" id="{B090DBEA-4481-C84D-8C33-CD3AD304170E}"/>
                  </a:ext>
                </a:extLst>
              </p:cNvPr>
              <p:cNvSpPr>
                <a:spLocks noChangeArrowheads="1"/>
              </p:cNvSpPr>
              <p:nvPr/>
            </p:nvSpPr>
            <p:spPr bwMode="auto">
              <a:xfrm>
                <a:off x="428" y="908"/>
                <a:ext cx="4616" cy="320"/>
              </a:xfrm>
              <a:prstGeom prst="rect">
                <a:avLst/>
              </a:prstGeom>
              <a:solidFill>
                <a:schemeClr val="bg1"/>
              </a:solidFill>
              <a:ln w="1270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itchFamily="1" charset="0"/>
                  <a:ea typeface="ＭＳ Ｐゴシック" panose="020B0600070205080204" pitchFamily="34" charset="-128"/>
                  <a:cs typeface="+mn-cs"/>
                </a:endParaRPr>
              </a:p>
            </p:txBody>
          </p:sp>
          <p:sp>
            <p:nvSpPr>
              <p:cNvPr id="45082" name="Line 7">
                <a:extLst>
                  <a:ext uri="{FF2B5EF4-FFF2-40B4-BE49-F238E27FC236}">
                    <a16:creationId xmlns:a16="http://schemas.microsoft.com/office/drawing/2014/main" id="{D29E81DA-E4CE-7F42-9501-6E267D7E0727}"/>
                  </a:ext>
                </a:extLst>
              </p:cNvPr>
              <p:cNvSpPr>
                <a:spLocks noChangeShapeType="1"/>
              </p:cNvSpPr>
              <p:nvPr/>
            </p:nvSpPr>
            <p:spPr bwMode="auto">
              <a:xfrm>
                <a:off x="2728" y="904"/>
                <a:ext cx="0" cy="32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83" name="Line 8">
                <a:extLst>
                  <a:ext uri="{FF2B5EF4-FFF2-40B4-BE49-F238E27FC236}">
                    <a16:creationId xmlns:a16="http://schemas.microsoft.com/office/drawing/2014/main" id="{44FCB873-EBDB-9847-940E-C9DEF37E1123}"/>
                  </a:ext>
                </a:extLst>
              </p:cNvPr>
              <p:cNvSpPr>
                <a:spLocks noChangeShapeType="1"/>
              </p:cNvSpPr>
              <p:nvPr/>
            </p:nvSpPr>
            <p:spPr bwMode="auto">
              <a:xfrm>
                <a:off x="1592" y="904"/>
                <a:ext cx="0" cy="32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84" name="Line 9">
                <a:extLst>
                  <a:ext uri="{FF2B5EF4-FFF2-40B4-BE49-F238E27FC236}">
                    <a16:creationId xmlns:a16="http://schemas.microsoft.com/office/drawing/2014/main" id="{A5094E64-AA79-C546-A983-57A66E9AC481}"/>
                  </a:ext>
                </a:extLst>
              </p:cNvPr>
              <p:cNvSpPr>
                <a:spLocks noChangeShapeType="1"/>
              </p:cNvSpPr>
              <p:nvPr/>
            </p:nvSpPr>
            <p:spPr bwMode="auto">
              <a:xfrm>
                <a:off x="3896" y="912"/>
                <a:ext cx="0" cy="32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
          <p:nvSpPr>
            <p:cNvPr id="45077" name="Rectangle 10">
              <a:extLst>
                <a:ext uri="{FF2B5EF4-FFF2-40B4-BE49-F238E27FC236}">
                  <a16:creationId xmlns:a16="http://schemas.microsoft.com/office/drawing/2014/main" id="{9E531E79-2E30-B34F-8105-3861DF74E2F7}"/>
                </a:ext>
              </a:extLst>
            </p:cNvPr>
            <p:cNvSpPr>
              <a:spLocks noChangeArrowheads="1"/>
            </p:cNvSpPr>
            <p:nvPr/>
          </p:nvSpPr>
          <p:spPr bwMode="auto">
            <a:xfrm>
              <a:off x="438" y="893"/>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00001100</a:t>
              </a:r>
            </a:p>
          </p:txBody>
        </p:sp>
        <p:sp>
          <p:nvSpPr>
            <p:cNvPr id="45078" name="Rectangle 11">
              <a:extLst>
                <a:ext uri="{FF2B5EF4-FFF2-40B4-BE49-F238E27FC236}">
                  <a16:creationId xmlns:a16="http://schemas.microsoft.com/office/drawing/2014/main" id="{332C23A8-5D79-B94D-A979-F93B350F7408}"/>
                </a:ext>
              </a:extLst>
            </p:cNvPr>
            <p:cNvSpPr>
              <a:spLocks noChangeArrowheads="1"/>
            </p:cNvSpPr>
            <p:nvPr/>
          </p:nvSpPr>
          <p:spPr bwMode="auto">
            <a:xfrm>
              <a:off x="1606" y="893"/>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00100010</a:t>
              </a:r>
            </a:p>
          </p:txBody>
        </p:sp>
        <p:sp>
          <p:nvSpPr>
            <p:cNvPr id="45079" name="Rectangle 12">
              <a:extLst>
                <a:ext uri="{FF2B5EF4-FFF2-40B4-BE49-F238E27FC236}">
                  <a16:creationId xmlns:a16="http://schemas.microsoft.com/office/drawing/2014/main" id="{6FEDB970-EF9F-B64B-8F6E-76229430EE52}"/>
                </a:ext>
              </a:extLst>
            </p:cNvPr>
            <p:cNvSpPr>
              <a:spLocks noChangeArrowheads="1"/>
            </p:cNvSpPr>
            <p:nvPr/>
          </p:nvSpPr>
          <p:spPr bwMode="auto">
            <a:xfrm>
              <a:off x="2758" y="901"/>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10011110</a:t>
              </a:r>
              <a:endParaRPr kumimoji="0" lang="en-US" altLang="en-US" sz="3200" b="0" i="0" u="none" strike="noStrike" kern="1200" cap="none" spc="0" normalizeH="0" baseline="0" noProof="0">
                <a:ln>
                  <a:noFill/>
                </a:ln>
                <a:solidFill>
                  <a:srgbClr val="9966FF"/>
                </a:solidFill>
                <a:effectLst/>
                <a:uLnTx/>
                <a:uFillTx/>
                <a:latin typeface="Times New Roman" panose="02020603050405020304" pitchFamily="18" charset="0"/>
                <a:ea typeface="ＭＳ Ｐゴシック" panose="020B0600070205080204" pitchFamily="34" charset="-128"/>
                <a:cs typeface="+mn-cs"/>
              </a:endParaRPr>
            </a:p>
          </p:txBody>
        </p:sp>
        <p:sp>
          <p:nvSpPr>
            <p:cNvPr id="45080" name="Rectangle 13">
              <a:extLst>
                <a:ext uri="{FF2B5EF4-FFF2-40B4-BE49-F238E27FC236}">
                  <a16:creationId xmlns:a16="http://schemas.microsoft.com/office/drawing/2014/main" id="{1C8853B9-1933-074E-B669-E2B641314AC6}"/>
                </a:ext>
              </a:extLst>
            </p:cNvPr>
            <p:cNvSpPr>
              <a:spLocks noChangeArrowheads="1"/>
            </p:cNvSpPr>
            <p:nvPr/>
          </p:nvSpPr>
          <p:spPr bwMode="auto">
            <a:xfrm>
              <a:off x="3894" y="901"/>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9966FF"/>
                  </a:solidFill>
                  <a:effectLst/>
                  <a:uLnTx/>
                  <a:uFillTx/>
                  <a:latin typeface="Times New Roman" panose="02020603050405020304" pitchFamily="18" charset="0"/>
                  <a:ea typeface="ＭＳ Ｐゴシック" panose="020B0600070205080204" pitchFamily="34" charset="-128"/>
                  <a:cs typeface="+mn-cs"/>
                </a:rPr>
                <a:t>00000101</a:t>
              </a:r>
            </a:p>
          </p:txBody>
        </p:sp>
      </p:grpSp>
      <p:sp>
        <p:nvSpPr>
          <p:cNvPr id="45061" name="Line 14">
            <a:extLst>
              <a:ext uri="{FF2B5EF4-FFF2-40B4-BE49-F238E27FC236}">
                <a16:creationId xmlns:a16="http://schemas.microsoft.com/office/drawing/2014/main" id="{B75034C5-7985-F340-961A-EF6A795742B5}"/>
              </a:ext>
            </a:extLst>
          </p:cNvPr>
          <p:cNvSpPr>
            <a:spLocks noChangeShapeType="1"/>
          </p:cNvSpPr>
          <p:nvPr/>
        </p:nvSpPr>
        <p:spPr bwMode="auto">
          <a:xfrm>
            <a:off x="862013" y="4770438"/>
            <a:ext cx="0" cy="53340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62" name="Rectangle 15">
            <a:extLst>
              <a:ext uri="{FF2B5EF4-FFF2-40B4-BE49-F238E27FC236}">
                <a16:creationId xmlns:a16="http://schemas.microsoft.com/office/drawing/2014/main" id="{6E493CF0-35D0-CA4C-8AD5-15A15221E2B6}"/>
              </a:ext>
            </a:extLst>
          </p:cNvPr>
          <p:cNvSpPr>
            <a:spLocks noChangeArrowheads="1"/>
          </p:cNvSpPr>
          <p:nvPr/>
        </p:nvSpPr>
        <p:spPr bwMode="auto">
          <a:xfrm>
            <a:off x="2193925" y="5075238"/>
            <a:ext cx="23034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Network (24 bits)</a:t>
            </a:r>
            <a:r>
              <a:rPr kumimoji="0" lang="en-US" altLang="en-US" sz="24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 </a:t>
            </a:r>
          </a:p>
        </p:txBody>
      </p:sp>
      <p:sp>
        <p:nvSpPr>
          <p:cNvPr id="45063" name="Line 16">
            <a:extLst>
              <a:ext uri="{FF2B5EF4-FFF2-40B4-BE49-F238E27FC236}">
                <a16:creationId xmlns:a16="http://schemas.microsoft.com/office/drawing/2014/main" id="{E8042509-5ED0-864F-848A-02C5953BB9D6}"/>
              </a:ext>
            </a:extLst>
          </p:cNvPr>
          <p:cNvSpPr>
            <a:spLocks noChangeShapeType="1"/>
          </p:cNvSpPr>
          <p:nvPr/>
        </p:nvSpPr>
        <p:spPr bwMode="auto">
          <a:xfrm flipH="1">
            <a:off x="862013" y="5011738"/>
            <a:ext cx="5470525" cy="0"/>
          </a:xfrm>
          <a:prstGeom prst="line">
            <a:avLst/>
          </a:prstGeom>
          <a:noFill/>
          <a:ln w="508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64" name="Line 17">
            <a:extLst>
              <a:ext uri="{FF2B5EF4-FFF2-40B4-BE49-F238E27FC236}">
                <a16:creationId xmlns:a16="http://schemas.microsoft.com/office/drawing/2014/main" id="{BAF16650-7AC5-1749-87C2-3ACB05711D98}"/>
              </a:ext>
            </a:extLst>
          </p:cNvPr>
          <p:cNvSpPr>
            <a:spLocks noChangeShapeType="1"/>
          </p:cNvSpPr>
          <p:nvPr/>
        </p:nvSpPr>
        <p:spPr bwMode="auto">
          <a:xfrm>
            <a:off x="8174038" y="4745038"/>
            <a:ext cx="0" cy="53340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65" name="Line 18">
            <a:extLst>
              <a:ext uri="{FF2B5EF4-FFF2-40B4-BE49-F238E27FC236}">
                <a16:creationId xmlns:a16="http://schemas.microsoft.com/office/drawing/2014/main" id="{D9052551-57E8-6943-BA99-E0B150378358}"/>
              </a:ext>
            </a:extLst>
          </p:cNvPr>
          <p:cNvSpPr>
            <a:spLocks noChangeShapeType="1"/>
          </p:cNvSpPr>
          <p:nvPr/>
        </p:nvSpPr>
        <p:spPr bwMode="auto">
          <a:xfrm>
            <a:off x="6340475" y="4681538"/>
            <a:ext cx="0" cy="53340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66" name="Rectangle 19">
            <a:extLst>
              <a:ext uri="{FF2B5EF4-FFF2-40B4-BE49-F238E27FC236}">
                <a16:creationId xmlns:a16="http://schemas.microsoft.com/office/drawing/2014/main" id="{6ED7769D-2424-8543-B71C-E178F743FA4F}"/>
              </a:ext>
            </a:extLst>
          </p:cNvPr>
          <p:cNvSpPr>
            <a:spLocks noChangeArrowheads="1"/>
          </p:cNvSpPr>
          <p:nvPr/>
        </p:nvSpPr>
        <p:spPr bwMode="auto">
          <a:xfrm>
            <a:off x="6348413" y="5075238"/>
            <a:ext cx="1725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9966FF"/>
                </a:solidFill>
                <a:effectLst/>
                <a:uLnTx/>
                <a:uFillTx/>
                <a:latin typeface="Arial" panose="020B0604020202020204" pitchFamily="34" charset="0"/>
                <a:ea typeface="ＭＳ Ｐゴシック" panose="020B0600070205080204" pitchFamily="34" charset="-128"/>
                <a:cs typeface="+mn-cs"/>
              </a:rPr>
              <a:t>Host (8 bits)</a:t>
            </a:r>
            <a:r>
              <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p>
        </p:txBody>
      </p:sp>
      <p:sp>
        <p:nvSpPr>
          <p:cNvPr id="45067" name="Line 20">
            <a:extLst>
              <a:ext uri="{FF2B5EF4-FFF2-40B4-BE49-F238E27FC236}">
                <a16:creationId xmlns:a16="http://schemas.microsoft.com/office/drawing/2014/main" id="{54D1F70F-C826-CA43-9A28-837B45B30467}"/>
              </a:ext>
            </a:extLst>
          </p:cNvPr>
          <p:cNvSpPr>
            <a:spLocks noChangeShapeType="1"/>
          </p:cNvSpPr>
          <p:nvPr/>
        </p:nvSpPr>
        <p:spPr bwMode="auto">
          <a:xfrm>
            <a:off x="6332538" y="5011738"/>
            <a:ext cx="1884362" cy="0"/>
          </a:xfrm>
          <a:prstGeom prst="line">
            <a:avLst/>
          </a:prstGeom>
          <a:noFill/>
          <a:ln w="508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68" name="Text Box 21">
            <a:extLst>
              <a:ext uri="{FF2B5EF4-FFF2-40B4-BE49-F238E27FC236}">
                <a16:creationId xmlns:a16="http://schemas.microsoft.com/office/drawing/2014/main" id="{55F6EB7F-6B94-9F4D-9AC9-039A22036D0A}"/>
              </a:ext>
            </a:extLst>
          </p:cNvPr>
          <p:cNvSpPr txBox="1">
            <a:spLocks noChangeArrowheads="1"/>
          </p:cNvSpPr>
          <p:nvPr/>
        </p:nvSpPr>
        <p:spPr bwMode="auto">
          <a:xfrm>
            <a:off x="1489075" y="2590800"/>
            <a:ext cx="571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12</a:t>
            </a:r>
          </a:p>
        </p:txBody>
      </p:sp>
      <p:sp>
        <p:nvSpPr>
          <p:cNvPr id="45069" name="Text Box 22">
            <a:extLst>
              <a:ext uri="{FF2B5EF4-FFF2-40B4-BE49-F238E27FC236}">
                <a16:creationId xmlns:a16="http://schemas.microsoft.com/office/drawing/2014/main" id="{F2FA0D57-9E6E-194C-A737-278D1EABD74F}"/>
              </a:ext>
            </a:extLst>
          </p:cNvPr>
          <p:cNvSpPr txBox="1">
            <a:spLocks noChangeArrowheads="1"/>
          </p:cNvSpPr>
          <p:nvPr/>
        </p:nvSpPr>
        <p:spPr bwMode="auto">
          <a:xfrm>
            <a:off x="3390900" y="2590800"/>
            <a:ext cx="571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34</a:t>
            </a:r>
          </a:p>
        </p:txBody>
      </p:sp>
      <p:sp>
        <p:nvSpPr>
          <p:cNvPr id="45070" name="Text Box 23">
            <a:extLst>
              <a:ext uri="{FF2B5EF4-FFF2-40B4-BE49-F238E27FC236}">
                <a16:creationId xmlns:a16="http://schemas.microsoft.com/office/drawing/2014/main" id="{E6D088B3-36A6-8F4B-8D09-ACA3136F91F8}"/>
              </a:ext>
            </a:extLst>
          </p:cNvPr>
          <p:cNvSpPr txBox="1">
            <a:spLocks noChangeArrowheads="1"/>
          </p:cNvSpPr>
          <p:nvPr/>
        </p:nvSpPr>
        <p:spPr bwMode="auto">
          <a:xfrm>
            <a:off x="5075238" y="2590800"/>
            <a:ext cx="765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158</a:t>
            </a:r>
          </a:p>
        </p:txBody>
      </p:sp>
      <p:sp>
        <p:nvSpPr>
          <p:cNvPr id="45071" name="Text Box 24">
            <a:extLst>
              <a:ext uri="{FF2B5EF4-FFF2-40B4-BE49-F238E27FC236}">
                <a16:creationId xmlns:a16="http://schemas.microsoft.com/office/drawing/2014/main" id="{75252713-8251-F147-99A5-1B115920BCD8}"/>
              </a:ext>
            </a:extLst>
          </p:cNvPr>
          <p:cNvSpPr txBox="1">
            <a:spLocks noChangeArrowheads="1"/>
          </p:cNvSpPr>
          <p:nvPr/>
        </p:nvSpPr>
        <p:spPr bwMode="auto">
          <a:xfrm>
            <a:off x="7026275" y="2590800"/>
            <a:ext cx="377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5</a:t>
            </a:r>
          </a:p>
        </p:txBody>
      </p:sp>
      <p:sp>
        <p:nvSpPr>
          <p:cNvPr id="45072" name="Line 25">
            <a:extLst>
              <a:ext uri="{FF2B5EF4-FFF2-40B4-BE49-F238E27FC236}">
                <a16:creationId xmlns:a16="http://schemas.microsoft.com/office/drawing/2014/main" id="{B2F34621-8769-B248-9117-57FD5541D0CB}"/>
              </a:ext>
            </a:extLst>
          </p:cNvPr>
          <p:cNvSpPr>
            <a:spLocks noChangeShapeType="1"/>
          </p:cNvSpPr>
          <p:nvPr/>
        </p:nvSpPr>
        <p:spPr bwMode="auto">
          <a:xfrm>
            <a:off x="1770063" y="3048000"/>
            <a:ext cx="0" cy="747713"/>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73" name="Line 26">
            <a:extLst>
              <a:ext uri="{FF2B5EF4-FFF2-40B4-BE49-F238E27FC236}">
                <a16:creationId xmlns:a16="http://schemas.microsoft.com/office/drawing/2014/main" id="{FBF6F689-9061-884B-BD60-232D632FFBC6}"/>
              </a:ext>
            </a:extLst>
          </p:cNvPr>
          <p:cNvSpPr>
            <a:spLocks noChangeShapeType="1"/>
          </p:cNvSpPr>
          <p:nvPr/>
        </p:nvSpPr>
        <p:spPr bwMode="auto">
          <a:xfrm>
            <a:off x="3695700" y="3048000"/>
            <a:ext cx="0" cy="747713"/>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74" name="Line 27">
            <a:extLst>
              <a:ext uri="{FF2B5EF4-FFF2-40B4-BE49-F238E27FC236}">
                <a16:creationId xmlns:a16="http://schemas.microsoft.com/office/drawing/2014/main" id="{4D0E1202-F46C-2F40-BDB1-15ACFDA01503}"/>
              </a:ext>
            </a:extLst>
          </p:cNvPr>
          <p:cNvSpPr>
            <a:spLocks noChangeShapeType="1"/>
          </p:cNvSpPr>
          <p:nvPr/>
        </p:nvSpPr>
        <p:spPr bwMode="auto">
          <a:xfrm>
            <a:off x="5468938" y="3048000"/>
            <a:ext cx="0" cy="747713"/>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75" name="Line 28">
            <a:extLst>
              <a:ext uri="{FF2B5EF4-FFF2-40B4-BE49-F238E27FC236}">
                <a16:creationId xmlns:a16="http://schemas.microsoft.com/office/drawing/2014/main" id="{B723E038-A469-BC41-BB4D-87D2AE33FB66}"/>
              </a:ext>
            </a:extLst>
          </p:cNvPr>
          <p:cNvSpPr>
            <a:spLocks noChangeShapeType="1"/>
          </p:cNvSpPr>
          <p:nvPr/>
        </p:nvSpPr>
        <p:spPr bwMode="auto">
          <a:xfrm>
            <a:off x="7215188" y="3048000"/>
            <a:ext cx="0" cy="747713"/>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2" name="TextBox 1">
            <a:extLst>
              <a:ext uri="{FF2B5EF4-FFF2-40B4-BE49-F238E27FC236}">
                <a16:creationId xmlns:a16="http://schemas.microsoft.com/office/drawing/2014/main" id="{1E91944E-6C1D-FDF9-940C-DED021B72FFF}"/>
              </a:ext>
            </a:extLst>
          </p:cNvPr>
          <p:cNvSpPr txBox="1"/>
          <p:nvPr/>
        </p:nvSpPr>
        <p:spPr>
          <a:xfrm>
            <a:off x="3334472" y="5141397"/>
            <a:ext cx="1191491" cy="369332"/>
          </a:xfrm>
          <a:prstGeom prst="rect">
            <a:avLst/>
          </a:prstGeom>
          <a:solidFill>
            <a:schemeClr val="bg1"/>
          </a:solidFill>
        </p:spPr>
        <p:txBody>
          <a:bodyPr wrap="square" rtlCol="0">
            <a:spAutoFit/>
          </a:bodyPr>
          <a:lstStyle/>
          <a:p>
            <a:r>
              <a:rPr lang="en-US" dirty="0">
                <a:solidFill>
                  <a:srgbClr val="FF0000"/>
                </a:solidFill>
              </a:rPr>
              <a:t>(</a:t>
            </a:r>
            <a:r>
              <a:rPr lang="en-US" b="1" dirty="0">
                <a:solidFill>
                  <a:srgbClr val="FF0000"/>
                </a:solidFill>
              </a:rPr>
              <a:t>N bits)</a:t>
            </a:r>
          </a:p>
        </p:txBody>
      </p:sp>
      <p:sp>
        <p:nvSpPr>
          <p:cNvPr id="3" name="TextBox 2">
            <a:extLst>
              <a:ext uri="{FF2B5EF4-FFF2-40B4-BE49-F238E27FC236}">
                <a16:creationId xmlns:a16="http://schemas.microsoft.com/office/drawing/2014/main" id="{88E9A8FF-F684-CE87-CA36-8AB2604555EE}"/>
              </a:ext>
            </a:extLst>
          </p:cNvPr>
          <p:cNvSpPr txBox="1"/>
          <p:nvPr/>
        </p:nvSpPr>
        <p:spPr>
          <a:xfrm>
            <a:off x="7050089" y="5141397"/>
            <a:ext cx="1191491" cy="369332"/>
          </a:xfrm>
          <a:prstGeom prst="rect">
            <a:avLst/>
          </a:prstGeom>
          <a:solidFill>
            <a:schemeClr val="bg1"/>
          </a:solidFill>
        </p:spPr>
        <p:txBody>
          <a:bodyPr wrap="square" rtlCol="0">
            <a:spAutoFit/>
          </a:bodyPr>
          <a:lstStyle/>
          <a:p>
            <a:r>
              <a:rPr lang="en-US" dirty="0">
                <a:solidFill>
                  <a:srgbClr val="7030A0"/>
                </a:solidFill>
              </a:rPr>
              <a:t>(</a:t>
            </a:r>
            <a:r>
              <a:rPr lang="en-US" b="1" dirty="0">
                <a:solidFill>
                  <a:srgbClr val="7030A0"/>
                </a:solidFill>
              </a:rPr>
              <a:t>32-N bits)</a:t>
            </a:r>
          </a:p>
        </p:txBody>
      </p:sp>
    </p:spTree>
    <p:extLst>
      <p:ext uri="{BB962C8B-B14F-4D97-AF65-F5344CB8AC3E}">
        <p14:creationId xmlns:p14="http://schemas.microsoft.com/office/powerpoint/2010/main" val="29873334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5" descr="f03-15-9780123850591 copy">
            <a:extLst>
              <a:ext uri="{FF2B5EF4-FFF2-40B4-BE49-F238E27FC236}">
                <a16:creationId xmlns:a16="http://schemas.microsoft.com/office/drawing/2014/main" id="{935D060A-960D-C726-CE73-25CF127D3D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535" y="778943"/>
            <a:ext cx="8844844" cy="2661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oup 24">
            <a:extLst>
              <a:ext uri="{FF2B5EF4-FFF2-40B4-BE49-F238E27FC236}">
                <a16:creationId xmlns:a16="http://schemas.microsoft.com/office/drawing/2014/main" id="{4FF56FF8-015A-B012-9065-5E2622FD25E6}"/>
              </a:ext>
            </a:extLst>
          </p:cNvPr>
          <p:cNvGrpSpPr/>
          <p:nvPr/>
        </p:nvGrpSpPr>
        <p:grpSpPr>
          <a:xfrm>
            <a:off x="412185" y="4516269"/>
            <a:ext cx="5050742" cy="2001565"/>
            <a:chOff x="412185" y="4516269"/>
            <a:chExt cx="5050742" cy="2001565"/>
          </a:xfrm>
        </p:grpSpPr>
        <p:sp>
          <p:nvSpPr>
            <p:cNvPr id="15" name="TextBox 14">
              <a:extLst>
                <a:ext uri="{FF2B5EF4-FFF2-40B4-BE49-F238E27FC236}">
                  <a16:creationId xmlns:a16="http://schemas.microsoft.com/office/drawing/2014/main" id="{D7F1A921-CC47-73F3-07AA-148CC26313C1}"/>
                </a:ext>
              </a:extLst>
            </p:cNvPr>
            <p:cNvSpPr txBox="1"/>
            <p:nvPr/>
          </p:nvSpPr>
          <p:spPr>
            <a:xfrm>
              <a:off x="412185" y="5686837"/>
              <a:ext cx="5050742"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alibri" panose="020F0502020204030204"/>
                  <a:ea typeface="+mn-ea"/>
                  <a:cs typeface="+mn-cs"/>
                </a:rPr>
                <a:t>Maximum Transmission Unit (MTU)</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latin typeface="Calibri" panose="020F0502020204030204"/>
                </a:rPr>
                <a:t>[packet size limit for the network layer]</a:t>
              </a:r>
              <a:endParaRPr kumimoji="0" lang="en-US" sz="2400" b="0" i="0" u="none" strike="noStrike" kern="1200" cap="none" spc="0" normalizeH="0" baseline="0" noProof="0" dirty="0">
                <a:ln>
                  <a:noFill/>
                </a:ln>
                <a:effectLst/>
                <a:uLnTx/>
                <a:uFillTx/>
                <a:latin typeface="Calibri" panose="020F0502020204030204"/>
                <a:ea typeface="+mn-ea"/>
                <a:cs typeface="+mn-cs"/>
              </a:endParaRPr>
            </a:p>
          </p:txBody>
        </p:sp>
        <p:sp>
          <p:nvSpPr>
            <p:cNvPr id="16" name="Freeform 15">
              <a:extLst>
                <a:ext uri="{FF2B5EF4-FFF2-40B4-BE49-F238E27FC236}">
                  <a16:creationId xmlns:a16="http://schemas.microsoft.com/office/drawing/2014/main" id="{1B9A9DE3-4B66-8B67-D249-085925B7EF2E}"/>
                </a:ext>
              </a:extLst>
            </p:cNvPr>
            <p:cNvSpPr/>
            <p:nvPr/>
          </p:nvSpPr>
          <p:spPr>
            <a:xfrm rot="625318" flipH="1">
              <a:off x="1703637" y="4516269"/>
              <a:ext cx="988133" cy="1153527"/>
            </a:xfrm>
            <a:custGeom>
              <a:avLst/>
              <a:gdLst>
                <a:gd name="connsiteX0" fmla="*/ 0 w 2895600"/>
                <a:gd name="connsiteY0" fmla="*/ 1453446 h 1453446"/>
                <a:gd name="connsiteX1" fmla="*/ 644769 w 2895600"/>
                <a:gd name="connsiteY1" fmla="*/ 210799 h 1453446"/>
                <a:gd name="connsiteX2" fmla="*/ 2895600 w 2895600"/>
                <a:gd name="connsiteY2" fmla="*/ 11507 h 1453446"/>
              </a:gdLst>
              <a:ahLst/>
              <a:cxnLst>
                <a:cxn ang="0">
                  <a:pos x="connsiteX0" y="connsiteY0"/>
                </a:cxn>
                <a:cxn ang="0">
                  <a:pos x="connsiteX1" y="connsiteY1"/>
                </a:cxn>
                <a:cxn ang="0">
                  <a:pos x="connsiteX2" y="connsiteY2"/>
                </a:cxn>
              </a:cxnLst>
              <a:rect l="l" t="t" r="r" b="b"/>
              <a:pathLst>
                <a:path w="2895600" h="1453446">
                  <a:moveTo>
                    <a:pt x="0" y="1453446"/>
                  </a:moveTo>
                  <a:cubicBezTo>
                    <a:pt x="81084" y="952284"/>
                    <a:pt x="162169" y="451122"/>
                    <a:pt x="644769" y="210799"/>
                  </a:cubicBezTo>
                  <a:cubicBezTo>
                    <a:pt x="1127369" y="-29524"/>
                    <a:pt x="2011484" y="-9009"/>
                    <a:pt x="2895600" y="11507"/>
                  </a:cubicBezTo>
                </a:path>
              </a:pathLst>
            </a:custGeom>
            <a:noFill/>
            <a:ln w="38100">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4" name="Group 23">
            <a:extLst>
              <a:ext uri="{FF2B5EF4-FFF2-40B4-BE49-F238E27FC236}">
                <a16:creationId xmlns:a16="http://schemas.microsoft.com/office/drawing/2014/main" id="{27CA0782-CF6E-94FC-A2EF-F9E6B41BFBD4}"/>
              </a:ext>
            </a:extLst>
          </p:cNvPr>
          <p:cNvGrpSpPr/>
          <p:nvPr/>
        </p:nvGrpSpPr>
        <p:grpSpPr>
          <a:xfrm>
            <a:off x="118534" y="3563376"/>
            <a:ext cx="8959348" cy="1921616"/>
            <a:chOff x="118534" y="3563376"/>
            <a:chExt cx="8959348" cy="1921616"/>
          </a:xfrm>
        </p:grpSpPr>
        <p:cxnSp>
          <p:nvCxnSpPr>
            <p:cNvPr id="7" name="Straight Connector 6">
              <a:extLst>
                <a:ext uri="{FF2B5EF4-FFF2-40B4-BE49-F238E27FC236}">
                  <a16:creationId xmlns:a16="http://schemas.microsoft.com/office/drawing/2014/main" id="{929DAFF4-CAC7-77DF-756C-34894D96EE4A}"/>
                </a:ext>
              </a:extLst>
            </p:cNvPr>
            <p:cNvCxnSpPr>
              <a:cxnSpLocks/>
              <a:endCxn id="2" idx="3"/>
            </p:cNvCxnSpPr>
            <p:nvPr/>
          </p:nvCxnSpPr>
          <p:spPr>
            <a:xfrm>
              <a:off x="2895600" y="3809455"/>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ECA4C12-417D-3AD0-011F-CBE02B090A66}"/>
                </a:ext>
              </a:extLst>
            </p:cNvPr>
            <p:cNvCxnSpPr>
              <a:cxnSpLocks/>
            </p:cNvCxnSpPr>
            <p:nvPr/>
          </p:nvCxnSpPr>
          <p:spPr>
            <a:xfrm>
              <a:off x="5178777" y="3809455"/>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4E9E65D-8205-337F-8B60-B754A0B5B31A}"/>
                </a:ext>
              </a:extLst>
            </p:cNvPr>
            <p:cNvCxnSpPr>
              <a:cxnSpLocks/>
            </p:cNvCxnSpPr>
            <p:nvPr/>
          </p:nvCxnSpPr>
          <p:spPr>
            <a:xfrm>
              <a:off x="7371644" y="3951115"/>
              <a:ext cx="767645" cy="697089"/>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BBE69D8-D9EB-0746-D311-C81214143B5A}"/>
                </a:ext>
              </a:extLst>
            </p:cNvPr>
            <p:cNvCxnSpPr>
              <a:cxnSpLocks/>
            </p:cNvCxnSpPr>
            <p:nvPr/>
          </p:nvCxnSpPr>
          <p:spPr>
            <a:xfrm flipV="1">
              <a:off x="1004711" y="3951115"/>
              <a:ext cx="1117600" cy="1095022"/>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1026" name="Picture 2" descr="Pc - Free computer icons">
              <a:extLst>
                <a:ext uri="{FF2B5EF4-FFF2-40B4-BE49-F238E27FC236}">
                  <a16:creationId xmlns:a16="http://schemas.microsoft.com/office/drawing/2014/main" id="{682A7A5F-DD52-8BCE-1776-6A1804DF1B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2549" y="4299659"/>
              <a:ext cx="1185333" cy="11853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aptop - Free computer icons">
              <a:extLst>
                <a:ext uri="{FF2B5EF4-FFF2-40B4-BE49-F238E27FC236}">
                  <a16:creationId xmlns:a16="http://schemas.microsoft.com/office/drawing/2014/main" id="{22C7143F-6920-8F61-F8A9-62064D57D5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534" y="4380091"/>
              <a:ext cx="1027289" cy="102728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etwork Router Icon #431529 - Free Icons Library">
              <a:extLst>
                <a:ext uri="{FF2B5EF4-FFF2-40B4-BE49-F238E27FC236}">
                  <a16:creationId xmlns:a16="http://schemas.microsoft.com/office/drawing/2014/main" id="{DC31B631-ABCE-A730-3C62-273761E318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951363" y="3563378"/>
              <a:ext cx="1028903" cy="4921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8" descr="Network Router Icon #431529 - Free Icons Library">
              <a:extLst>
                <a:ext uri="{FF2B5EF4-FFF2-40B4-BE49-F238E27FC236}">
                  <a16:creationId xmlns:a16="http://schemas.microsoft.com/office/drawing/2014/main" id="{EA4F5CE4-8511-1B61-40C4-D2141ECDDC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192207" y="3563377"/>
              <a:ext cx="1028903" cy="4921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Network Router Icon #431529 - Free Icons Library">
              <a:extLst>
                <a:ext uri="{FF2B5EF4-FFF2-40B4-BE49-F238E27FC236}">
                  <a16:creationId xmlns:a16="http://schemas.microsoft.com/office/drawing/2014/main" id="{1C4E8051-1756-765F-A87E-8685E4B428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433051" y="3563376"/>
              <a:ext cx="1028903" cy="49215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3AEC2938-B116-5209-379E-07EF66501513}"/>
                </a:ext>
              </a:extLst>
            </p:cNvPr>
            <p:cNvSpPr txBox="1"/>
            <p:nvPr/>
          </p:nvSpPr>
          <p:spPr>
            <a:xfrm>
              <a:off x="2222783" y="3942354"/>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R1</a:t>
              </a:r>
            </a:p>
          </p:txBody>
        </p:sp>
        <p:sp>
          <p:nvSpPr>
            <p:cNvPr id="18" name="TextBox 17">
              <a:extLst>
                <a:ext uri="{FF2B5EF4-FFF2-40B4-BE49-F238E27FC236}">
                  <a16:creationId xmlns:a16="http://schemas.microsoft.com/office/drawing/2014/main" id="{4B6B9AD6-A5A9-0603-C1A8-FF609C7670D4}"/>
                </a:ext>
              </a:extLst>
            </p:cNvPr>
            <p:cNvSpPr txBox="1"/>
            <p:nvPr/>
          </p:nvSpPr>
          <p:spPr>
            <a:xfrm>
              <a:off x="388739" y="4560511"/>
              <a:ext cx="532518" cy="461665"/>
            </a:xfrm>
            <a:prstGeom prst="rect">
              <a:avLst/>
            </a:prstGeom>
            <a:noFill/>
          </p:spPr>
          <p:txBody>
            <a:bodyPr wrap="none" rtlCol="0">
              <a:spAutoFit/>
            </a:bodyPr>
            <a:lstStyle/>
            <a:p>
              <a:r>
                <a:rPr lang="en-US" sz="2400" dirty="0"/>
                <a:t>H5</a:t>
              </a:r>
            </a:p>
          </p:txBody>
        </p:sp>
        <p:sp>
          <p:nvSpPr>
            <p:cNvPr id="19" name="TextBox 18">
              <a:extLst>
                <a:ext uri="{FF2B5EF4-FFF2-40B4-BE49-F238E27FC236}">
                  <a16:creationId xmlns:a16="http://schemas.microsoft.com/office/drawing/2014/main" id="{BC40E018-3889-31AC-CE2F-05C45CB3AE48}"/>
                </a:ext>
              </a:extLst>
            </p:cNvPr>
            <p:cNvSpPr txBox="1"/>
            <p:nvPr/>
          </p:nvSpPr>
          <p:spPr>
            <a:xfrm>
              <a:off x="8065587" y="4691980"/>
              <a:ext cx="532518" cy="461665"/>
            </a:xfrm>
            <a:prstGeom prst="rect">
              <a:avLst/>
            </a:prstGeom>
            <a:noFill/>
          </p:spPr>
          <p:txBody>
            <a:bodyPr wrap="none" rtlCol="0">
              <a:spAutoFit/>
            </a:bodyPr>
            <a:lstStyle/>
            <a:p>
              <a:r>
                <a:rPr lang="en-US" sz="2400" dirty="0"/>
                <a:t>H8</a:t>
              </a:r>
            </a:p>
          </p:txBody>
        </p:sp>
        <p:sp>
          <p:nvSpPr>
            <p:cNvPr id="21" name="TextBox 20">
              <a:extLst>
                <a:ext uri="{FF2B5EF4-FFF2-40B4-BE49-F238E27FC236}">
                  <a16:creationId xmlns:a16="http://schemas.microsoft.com/office/drawing/2014/main" id="{BEC2E194-371B-DCBA-6A94-208F46AE1BC0}"/>
                </a:ext>
              </a:extLst>
            </p:cNvPr>
            <p:cNvSpPr txBox="1"/>
            <p:nvPr/>
          </p:nvSpPr>
          <p:spPr>
            <a:xfrm>
              <a:off x="4475801" y="3952166"/>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R2</a:t>
              </a:r>
            </a:p>
          </p:txBody>
        </p:sp>
        <p:sp>
          <p:nvSpPr>
            <p:cNvPr id="22" name="TextBox 21">
              <a:extLst>
                <a:ext uri="{FF2B5EF4-FFF2-40B4-BE49-F238E27FC236}">
                  <a16:creationId xmlns:a16="http://schemas.microsoft.com/office/drawing/2014/main" id="{BDF5092E-83FF-AEA5-969E-31429AC4158A}"/>
                </a:ext>
              </a:extLst>
            </p:cNvPr>
            <p:cNvSpPr txBox="1"/>
            <p:nvPr/>
          </p:nvSpPr>
          <p:spPr>
            <a:xfrm>
              <a:off x="6717530" y="3950689"/>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R3</a:t>
              </a:r>
            </a:p>
          </p:txBody>
        </p:sp>
      </p:grpSp>
      <p:sp>
        <p:nvSpPr>
          <p:cNvPr id="23" name="Rectangle 2">
            <a:extLst>
              <a:ext uri="{FF2B5EF4-FFF2-40B4-BE49-F238E27FC236}">
                <a16:creationId xmlns:a16="http://schemas.microsoft.com/office/drawing/2014/main" id="{1588B7F7-0330-3BD4-F3CA-B8D6D846E0CD}"/>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a:t>IP Fragmentation and Reassembly</a:t>
            </a:r>
            <a:endParaRPr lang="en-AU" altLang="en-US" sz="3600" u="sng" dirty="0"/>
          </a:p>
        </p:txBody>
      </p:sp>
    </p:spTree>
    <p:extLst>
      <p:ext uri="{BB962C8B-B14F-4D97-AF65-F5344CB8AC3E}">
        <p14:creationId xmlns:p14="http://schemas.microsoft.com/office/powerpoint/2010/main" val="1690440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Number Placeholder 3">
            <a:extLst>
              <a:ext uri="{FF2B5EF4-FFF2-40B4-BE49-F238E27FC236}">
                <a16:creationId xmlns:a16="http://schemas.microsoft.com/office/drawing/2014/main" id="{55D56D13-FECA-EA4F-879F-EC77E9605640}"/>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B6E3684C-36D1-484E-88DE-54903DAC7C45}"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50</a:t>
            </a:fld>
            <a:endParaRPr kumimoji="0" lang="en-US" altLang="en-US" sz="1200" b="1" i="0" u="none" strike="noStrike" kern="1200" cap="none" spc="0" normalizeH="0" baseline="0" noProof="0" dirty="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45058" name="Rectangle 2">
            <a:extLst>
              <a:ext uri="{FF2B5EF4-FFF2-40B4-BE49-F238E27FC236}">
                <a16:creationId xmlns:a16="http://schemas.microsoft.com/office/drawing/2014/main" id="{6CEA0544-E89C-C642-AEE0-926A15BE8F07}"/>
              </a:ext>
            </a:extLst>
          </p:cNvPr>
          <p:cNvSpPr>
            <a:spLocks noGrp="1" noChangeArrowheads="1"/>
          </p:cNvSpPr>
          <p:nvPr>
            <p:ph type="title"/>
          </p:nvPr>
        </p:nvSpPr>
        <p:spPr/>
        <p:txBody>
          <a:bodyPr/>
          <a:lstStyle/>
          <a:p>
            <a:r>
              <a:rPr lang="en-US" altLang="en-US">
                <a:ea typeface="ＭＳ Ｐゴシック" panose="020B0600070205080204" pitchFamily="34" charset="-128"/>
              </a:rPr>
              <a:t>Hierarchical Addressing: IP Prefixes</a:t>
            </a:r>
          </a:p>
        </p:txBody>
      </p:sp>
      <p:sp>
        <p:nvSpPr>
          <p:cNvPr id="45059" name="Rectangle 3">
            <a:extLst>
              <a:ext uri="{FF2B5EF4-FFF2-40B4-BE49-F238E27FC236}">
                <a16:creationId xmlns:a16="http://schemas.microsoft.com/office/drawing/2014/main" id="{145D3152-5A8E-BC4A-9969-BDB60ADCC413}"/>
              </a:ext>
            </a:extLst>
          </p:cNvPr>
          <p:cNvSpPr>
            <a:spLocks noGrp="1" noChangeArrowheads="1"/>
          </p:cNvSpPr>
          <p:nvPr>
            <p:ph type="body" idx="1"/>
          </p:nvPr>
        </p:nvSpPr>
        <p:spPr>
          <a:xfrm>
            <a:off x="152400" y="1219200"/>
            <a:ext cx="9144000" cy="4906963"/>
          </a:xfrm>
        </p:spPr>
        <p:txBody>
          <a:bodyPr/>
          <a:lstStyle/>
          <a:p>
            <a:r>
              <a:rPr lang="en-US" altLang="en-US" dirty="0">
                <a:ea typeface="ＭＳ Ｐゴシック" panose="020B0600070205080204" pitchFamily="34" charset="-128"/>
              </a:rPr>
              <a:t>Network and host portions (left and right) </a:t>
            </a:r>
          </a:p>
        </p:txBody>
      </p:sp>
      <p:grpSp>
        <p:nvGrpSpPr>
          <p:cNvPr id="45060" name="Group 4">
            <a:extLst>
              <a:ext uri="{FF2B5EF4-FFF2-40B4-BE49-F238E27FC236}">
                <a16:creationId xmlns:a16="http://schemas.microsoft.com/office/drawing/2014/main" id="{38AF2C2F-506F-0640-B586-F1C7DD1A0DE5}"/>
              </a:ext>
            </a:extLst>
          </p:cNvPr>
          <p:cNvGrpSpPr>
            <a:grpSpLocks/>
          </p:cNvGrpSpPr>
          <p:nvPr/>
        </p:nvGrpSpPr>
        <p:grpSpPr bwMode="auto">
          <a:xfrm>
            <a:off x="846138" y="3994150"/>
            <a:ext cx="7327900" cy="592138"/>
            <a:chOff x="428" y="893"/>
            <a:chExt cx="4616" cy="373"/>
          </a:xfrm>
        </p:grpSpPr>
        <p:grpSp>
          <p:nvGrpSpPr>
            <p:cNvPr id="45076" name="Group 5">
              <a:extLst>
                <a:ext uri="{FF2B5EF4-FFF2-40B4-BE49-F238E27FC236}">
                  <a16:creationId xmlns:a16="http://schemas.microsoft.com/office/drawing/2014/main" id="{25798BBE-65C9-F846-82FF-3871F9679D73}"/>
                </a:ext>
              </a:extLst>
            </p:cNvPr>
            <p:cNvGrpSpPr>
              <a:grpSpLocks/>
            </p:cNvGrpSpPr>
            <p:nvPr/>
          </p:nvGrpSpPr>
          <p:grpSpPr bwMode="auto">
            <a:xfrm>
              <a:off x="428" y="904"/>
              <a:ext cx="4616" cy="328"/>
              <a:chOff x="428" y="904"/>
              <a:chExt cx="4616" cy="328"/>
            </a:xfrm>
          </p:grpSpPr>
          <p:sp>
            <p:nvSpPr>
              <p:cNvPr id="846854" name="Rectangle 6">
                <a:extLst>
                  <a:ext uri="{FF2B5EF4-FFF2-40B4-BE49-F238E27FC236}">
                    <a16:creationId xmlns:a16="http://schemas.microsoft.com/office/drawing/2014/main" id="{B090DBEA-4481-C84D-8C33-CD3AD304170E}"/>
                  </a:ext>
                </a:extLst>
              </p:cNvPr>
              <p:cNvSpPr>
                <a:spLocks noChangeArrowheads="1"/>
              </p:cNvSpPr>
              <p:nvPr/>
            </p:nvSpPr>
            <p:spPr bwMode="auto">
              <a:xfrm>
                <a:off x="428" y="908"/>
                <a:ext cx="4616" cy="320"/>
              </a:xfrm>
              <a:prstGeom prst="rect">
                <a:avLst/>
              </a:prstGeom>
              <a:solidFill>
                <a:schemeClr val="bg1"/>
              </a:solidFill>
              <a:ln w="1270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itchFamily="1" charset="0"/>
                  <a:ea typeface="ＭＳ Ｐゴシック" panose="020B0600070205080204" pitchFamily="34" charset="-128"/>
                  <a:cs typeface="+mn-cs"/>
                </a:endParaRPr>
              </a:p>
            </p:txBody>
          </p:sp>
          <p:sp>
            <p:nvSpPr>
              <p:cNvPr id="45082" name="Line 7">
                <a:extLst>
                  <a:ext uri="{FF2B5EF4-FFF2-40B4-BE49-F238E27FC236}">
                    <a16:creationId xmlns:a16="http://schemas.microsoft.com/office/drawing/2014/main" id="{D29E81DA-E4CE-7F42-9501-6E267D7E0727}"/>
                  </a:ext>
                </a:extLst>
              </p:cNvPr>
              <p:cNvSpPr>
                <a:spLocks noChangeShapeType="1"/>
              </p:cNvSpPr>
              <p:nvPr/>
            </p:nvSpPr>
            <p:spPr bwMode="auto">
              <a:xfrm>
                <a:off x="2728" y="904"/>
                <a:ext cx="0" cy="32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83" name="Line 8">
                <a:extLst>
                  <a:ext uri="{FF2B5EF4-FFF2-40B4-BE49-F238E27FC236}">
                    <a16:creationId xmlns:a16="http://schemas.microsoft.com/office/drawing/2014/main" id="{44FCB873-EBDB-9847-940E-C9DEF37E1123}"/>
                  </a:ext>
                </a:extLst>
              </p:cNvPr>
              <p:cNvSpPr>
                <a:spLocks noChangeShapeType="1"/>
              </p:cNvSpPr>
              <p:nvPr/>
            </p:nvSpPr>
            <p:spPr bwMode="auto">
              <a:xfrm>
                <a:off x="1592" y="904"/>
                <a:ext cx="0" cy="32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84" name="Line 9">
                <a:extLst>
                  <a:ext uri="{FF2B5EF4-FFF2-40B4-BE49-F238E27FC236}">
                    <a16:creationId xmlns:a16="http://schemas.microsoft.com/office/drawing/2014/main" id="{A5094E64-AA79-C546-A983-57A66E9AC481}"/>
                  </a:ext>
                </a:extLst>
              </p:cNvPr>
              <p:cNvSpPr>
                <a:spLocks noChangeShapeType="1"/>
              </p:cNvSpPr>
              <p:nvPr/>
            </p:nvSpPr>
            <p:spPr bwMode="auto">
              <a:xfrm>
                <a:off x="3896" y="912"/>
                <a:ext cx="0" cy="32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
          <p:nvSpPr>
            <p:cNvPr id="45077" name="Rectangle 10">
              <a:extLst>
                <a:ext uri="{FF2B5EF4-FFF2-40B4-BE49-F238E27FC236}">
                  <a16:creationId xmlns:a16="http://schemas.microsoft.com/office/drawing/2014/main" id="{9E531E79-2E30-B34F-8105-3861DF74E2F7}"/>
                </a:ext>
              </a:extLst>
            </p:cNvPr>
            <p:cNvSpPr>
              <a:spLocks noChangeArrowheads="1"/>
            </p:cNvSpPr>
            <p:nvPr/>
          </p:nvSpPr>
          <p:spPr bwMode="auto">
            <a:xfrm>
              <a:off x="438" y="893"/>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00001100</a:t>
              </a:r>
            </a:p>
          </p:txBody>
        </p:sp>
        <p:sp>
          <p:nvSpPr>
            <p:cNvPr id="45078" name="Rectangle 11">
              <a:extLst>
                <a:ext uri="{FF2B5EF4-FFF2-40B4-BE49-F238E27FC236}">
                  <a16:creationId xmlns:a16="http://schemas.microsoft.com/office/drawing/2014/main" id="{332C23A8-5D79-B94D-A979-F93B350F7408}"/>
                </a:ext>
              </a:extLst>
            </p:cNvPr>
            <p:cNvSpPr>
              <a:spLocks noChangeArrowheads="1"/>
            </p:cNvSpPr>
            <p:nvPr/>
          </p:nvSpPr>
          <p:spPr bwMode="auto">
            <a:xfrm>
              <a:off x="1606" y="893"/>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00100010</a:t>
              </a:r>
            </a:p>
          </p:txBody>
        </p:sp>
        <p:sp>
          <p:nvSpPr>
            <p:cNvPr id="45079" name="Rectangle 12">
              <a:extLst>
                <a:ext uri="{FF2B5EF4-FFF2-40B4-BE49-F238E27FC236}">
                  <a16:creationId xmlns:a16="http://schemas.microsoft.com/office/drawing/2014/main" id="{6FEDB970-EF9F-B64B-8F6E-76229430EE52}"/>
                </a:ext>
              </a:extLst>
            </p:cNvPr>
            <p:cNvSpPr>
              <a:spLocks noChangeArrowheads="1"/>
            </p:cNvSpPr>
            <p:nvPr/>
          </p:nvSpPr>
          <p:spPr bwMode="auto">
            <a:xfrm>
              <a:off x="2758" y="901"/>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10011110</a:t>
              </a:r>
              <a:endParaRPr kumimoji="0" lang="en-US" altLang="en-US" sz="3200" b="0" i="0" u="none" strike="noStrike" kern="1200" cap="none" spc="0" normalizeH="0" baseline="0" noProof="0">
                <a:ln>
                  <a:noFill/>
                </a:ln>
                <a:solidFill>
                  <a:srgbClr val="9966FF"/>
                </a:solidFill>
                <a:effectLst/>
                <a:uLnTx/>
                <a:uFillTx/>
                <a:latin typeface="Times New Roman" panose="02020603050405020304" pitchFamily="18" charset="0"/>
                <a:ea typeface="ＭＳ Ｐゴシック" panose="020B0600070205080204" pitchFamily="34" charset="-128"/>
                <a:cs typeface="+mn-cs"/>
              </a:endParaRPr>
            </a:p>
          </p:txBody>
        </p:sp>
        <p:sp>
          <p:nvSpPr>
            <p:cNvPr id="45080" name="Rectangle 13">
              <a:extLst>
                <a:ext uri="{FF2B5EF4-FFF2-40B4-BE49-F238E27FC236}">
                  <a16:creationId xmlns:a16="http://schemas.microsoft.com/office/drawing/2014/main" id="{1C8853B9-1933-074E-B669-E2B641314AC6}"/>
                </a:ext>
              </a:extLst>
            </p:cNvPr>
            <p:cNvSpPr>
              <a:spLocks noChangeArrowheads="1"/>
            </p:cNvSpPr>
            <p:nvPr/>
          </p:nvSpPr>
          <p:spPr bwMode="auto">
            <a:xfrm>
              <a:off x="3894" y="901"/>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9966FF"/>
                  </a:solidFill>
                  <a:effectLst/>
                  <a:uLnTx/>
                  <a:uFillTx/>
                  <a:latin typeface="Times New Roman" panose="02020603050405020304" pitchFamily="18" charset="0"/>
                  <a:ea typeface="ＭＳ Ｐゴシック" panose="020B0600070205080204" pitchFamily="34" charset="-128"/>
                  <a:cs typeface="+mn-cs"/>
                </a:rPr>
                <a:t>00000101</a:t>
              </a:r>
            </a:p>
          </p:txBody>
        </p:sp>
      </p:grpSp>
      <p:sp>
        <p:nvSpPr>
          <p:cNvPr id="45061" name="Line 14">
            <a:extLst>
              <a:ext uri="{FF2B5EF4-FFF2-40B4-BE49-F238E27FC236}">
                <a16:creationId xmlns:a16="http://schemas.microsoft.com/office/drawing/2014/main" id="{B75034C5-7985-F340-961A-EF6A795742B5}"/>
              </a:ext>
            </a:extLst>
          </p:cNvPr>
          <p:cNvSpPr>
            <a:spLocks noChangeShapeType="1"/>
          </p:cNvSpPr>
          <p:nvPr/>
        </p:nvSpPr>
        <p:spPr bwMode="auto">
          <a:xfrm>
            <a:off x="862013" y="4770438"/>
            <a:ext cx="0" cy="53340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62" name="Rectangle 15">
            <a:extLst>
              <a:ext uri="{FF2B5EF4-FFF2-40B4-BE49-F238E27FC236}">
                <a16:creationId xmlns:a16="http://schemas.microsoft.com/office/drawing/2014/main" id="{6E493CF0-35D0-CA4C-8AD5-15A15221E2B6}"/>
              </a:ext>
            </a:extLst>
          </p:cNvPr>
          <p:cNvSpPr>
            <a:spLocks noChangeArrowheads="1"/>
          </p:cNvSpPr>
          <p:nvPr/>
        </p:nvSpPr>
        <p:spPr bwMode="auto">
          <a:xfrm>
            <a:off x="2193925" y="5075238"/>
            <a:ext cx="23034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Network (24 bits)</a:t>
            </a:r>
            <a:r>
              <a:rPr kumimoji="0" lang="en-US" altLang="en-US" sz="24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 </a:t>
            </a:r>
          </a:p>
        </p:txBody>
      </p:sp>
      <p:sp>
        <p:nvSpPr>
          <p:cNvPr id="45063" name="Line 16">
            <a:extLst>
              <a:ext uri="{FF2B5EF4-FFF2-40B4-BE49-F238E27FC236}">
                <a16:creationId xmlns:a16="http://schemas.microsoft.com/office/drawing/2014/main" id="{E8042509-5ED0-864F-848A-02C5953BB9D6}"/>
              </a:ext>
            </a:extLst>
          </p:cNvPr>
          <p:cNvSpPr>
            <a:spLocks noChangeShapeType="1"/>
          </p:cNvSpPr>
          <p:nvPr/>
        </p:nvSpPr>
        <p:spPr bwMode="auto">
          <a:xfrm flipH="1">
            <a:off x="862013" y="5011738"/>
            <a:ext cx="5470525" cy="0"/>
          </a:xfrm>
          <a:prstGeom prst="line">
            <a:avLst/>
          </a:prstGeom>
          <a:noFill/>
          <a:ln w="508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64" name="Line 17">
            <a:extLst>
              <a:ext uri="{FF2B5EF4-FFF2-40B4-BE49-F238E27FC236}">
                <a16:creationId xmlns:a16="http://schemas.microsoft.com/office/drawing/2014/main" id="{BAF16650-7AC5-1749-87C2-3ACB05711D98}"/>
              </a:ext>
            </a:extLst>
          </p:cNvPr>
          <p:cNvSpPr>
            <a:spLocks noChangeShapeType="1"/>
          </p:cNvSpPr>
          <p:nvPr/>
        </p:nvSpPr>
        <p:spPr bwMode="auto">
          <a:xfrm>
            <a:off x="8174038" y="4745038"/>
            <a:ext cx="0" cy="53340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65" name="Line 18">
            <a:extLst>
              <a:ext uri="{FF2B5EF4-FFF2-40B4-BE49-F238E27FC236}">
                <a16:creationId xmlns:a16="http://schemas.microsoft.com/office/drawing/2014/main" id="{D9052551-57E8-6943-BA99-E0B150378358}"/>
              </a:ext>
            </a:extLst>
          </p:cNvPr>
          <p:cNvSpPr>
            <a:spLocks noChangeShapeType="1"/>
          </p:cNvSpPr>
          <p:nvPr/>
        </p:nvSpPr>
        <p:spPr bwMode="auto">
          <a:xfrm>
            <a:off x="6340475" y="4681538"/>
            <a:ext cx="0" cy="53340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66" name="Rectangle 19">
            <a:extLst>
              <a:ext uri="{FF2B5EF4-FFF2-40B4-BE49-F238E27FC236}">
                <a16:creationId xmlns:a16="http://schemas.microsoft.com/office/drawing/2014/main" id="{6ED7769D-2424-8543-B71C-E178F743FA4F}"/>
              </a:ext>
            </a:extLst>
          </p:cNvPr>
          <p:cNvSpPr>
            <a:spLocks noChangeArrowheads="1"/>
          </p:cNvSpPr>
          <p:nvPr/>
        </p:nvSpPr>
        <p:spPr bwMode="auto">
          <a:xfrm>
            <a:off x="6348413" y="5075238"/>
            <a:ext cx="1725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9966FF"/>
                </a:solidFill>
                <a:effectLst/>
                <a:uLnTx/>
                <a:uFillTx/>
                <a:latin typeface="Arial" panose="020B0604020202020204" pitchFamily="34" charset="0"/>
                <a:ea typeface="ＭＳ Ｐゴシック" panose="020B0600070205080204" pitchFamily="34" charset="-128"/>
                <a:cs typeface="+mn-cs"/>
              </a:rPr>
              <a:t>Host (8 bits)</a:t>
            </a:r>
            <a:r>
              <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p>
        </p:txBody>
      </p:sp>
      <p:sp>
        <p:nvSpPr>
          <p:cNvPr id="45067" name="Line 20">
            <a:extLst>
              <a:ext uri="{FF2B5EF4-FFF2-40B4-BE49-F238E27FC236}">
                <a16:creationId xmlns:a16="http://schemas.microsoft.com/office/drawing/2014/main" id="{54D1F70F-C826-CA43-9A28-837B45B30467}"/>
              </a:ext>
            </a:extLst>
          </p:cNvPr>
          <p:cNvSpPr>
            <a:spLocks noChangeShapeType="1"/>
          </p:cNvSpPr>
          <p:nvPr/>
        </p:nvSpPr>
        <p:spPr bwMode="auto">
          <a:xfrm>
            <a:off x="6332538" y="5011738"/>
            <a:ext cx="1884362" cy="0"/>
          </a:xfrm>
          <a:prstGeom prst="line">
            <a:avLst/>
          </a:prstGeom>
          <a:noFill/>
          <a:ln w="508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68" name="Text Box 21">
            <a:extLst>
              <a:ext uri="{FF2B5EF4-FFF2-40B4-BE49-F238E27FC236}">
                <a16:creationId xmlns:a16="http://schemas.microsoft.com/office/drawing/2014/main" id="{55F6EB7F-6B94-9F4D-9AC9-039A22036D0A}"/>
              </a:ext>
            </a:extLst>
          </p:cNvPr>
          <p:cNvSpPr txBox="1">
            <a:spLocks noChangeArrowheads="1"/>
          </p:cNvSpPr>
          <p:nvPr/>
        </p:nvSpPr>
        <p:spPr bwMode="auto">
          <a:xfrm>
            <a:off x="1489075" y="2590800"/>
            <a:ext cx="571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12</a:t>
            </a:r>
          </a:p>
        </p:txBody>
      </p:sp>
      <p:sp>
        <p:nvSpPr>
          <p:cNvPr id="45069" name="Text Box 22">
            <a:extLst>
              <a:ext uri="{FF2B5EF4-FFF2-40B4-BE49-F238E27FC236}">
                <a16:creationId xmlns:a16="http://schemas.microsoft.com/office/drawing/2014/main" id="{F2FA0D57-9E6E-194C-A737-278D1EABD74F}"/>
              </a:ext>
            </a:extLst>
          </p:cNvPr>
          <p:cNvSpPr txBox="1">
            <a:spLocks noChangeArrowheads="1"/>
          </p:cNvSpPr>
          <p:nvPr/>
        </p:nvSpPr>
        <p:spPr bwMode="auto">
          <a:xfrm>
            <a:off x="3390900" y="2590800"/>
            <a:ext cx="571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34</a:t>
            </a:r>
          </a:p>
        </p:txBody>
      </p:sp>
      <p:sp>
        <p:nvSpPr>
          <p:cNvPr id="45070" name="Text Box 23">
            <a:extLst>
              <a:ext uri="{FF2B5EF4-FFF2-40B4-BE49-F238E27FC236}">
                <a16:creationId xmlns:a16="http://schemas.microsoft.com/office/drawing/2014/main" id="{E6D088B3-36A6-8F4B-8D09-ACA3136F91F8}"/>
              </a:ext>
            </a:extLst>
          </p:cNvPr>
          <p:cNvSpPr txBox="1">
            <a:spLocks noChangeArrowheads="1"/>
          </p:cNvSpPr>
          <p:nvPr/>
        </p:nvSpPr>
        <p:spPr bwMode="auto">
          <a:xfrm>
            <a:off x="5075238" y="2590800"/>
            <a:ext cx="765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158</a:t>
            </a:r>
          </a:p>
        </p:txBody>
      </p:sp>
      <p:sp>
        <p:nvSpPr>
          <p:cNvPr id="45071" name="Text Box 24">
            <a:extLst>
              <a:ext uri="{FF2B5EF4-FFF2-40B4-BE49-F238E27FC236}">
                <a16:creationId xmlns:a16="http://schemas.microsoft.com/office/drawing/2014/main" id="{75252713-8251-F147-99A5-1B115920BCD8}"/>
              </a:ext>
            </a:extLst>
          </p:cNvPr>
          <p:cNvSpPr txBox="1">
            <a:spLocks noChangeArrowheads="1"/>
          </p:cNvSpPr>
          <p:nvPr/>
        </p:nvSpPr>
        <p:spPr bwMode="auto">
          <a:xfrm>
            <a:off x="7026275" y="2590800"/>
            <a:ext cx="377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5</a:t>
            </a:r>
          </a:p>
        </p:txBody>
      </p:sp>
      <p:sp>
        <p:nvSpPr>
          <p:cNvPr id="45072" name="Line 25">
            <a:extLst>
              <a:ext uri="{FF2B5EF4-FFF2-40B4-BE49-F238E27FC236}">
                <a16:creationId xmlns:a16="http://schemas.microsoft.com/office/drawing/2014/main" id="{B2F34621-8769-B248-9117-57FD5541D0CB}"/>
              </a:ext>
            </a:extLst>
          </p:cNvPr>
          <p:cNvSpPr>
            <a:spLocks noChangeShapeType="1"/>
          </p:cNvSpPr>
          <p:nvPr/>
        </p:nvSpPr>
        <p:spPr bwMode="auto">
          <a:xfrm>
            <a:off x="1770063" y="3048000"/>
            <a:ext cx="0" cy="747713"/>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73" name="Line 26">
            <a:extLst>
              <a:ext uri="{FF2B5EF4-FFF2-40B4-BE49-F238E27FC236}">
                <a16:creationId xmlns:a16="http://schemas.microsoft.com/office/drawing/2014/main" id="{FBF6F689-9061-884B-BD60-232D632FFBC6}"/>
              </a:ext>
            </a:extLst>
          </p:cNvPr>
          <p:cNvSpPr>
            <a:spLocks noChangeShapeType="1"/>
          </p:cNvSpPr>
          <p:nvPr/>
        </p:nvSpPr>
        <p:spPr bwMode="auto">
          <a:xfrm>
            <a:off x="3695700" y="3048000"/>
            <a:ext cx="0" cy="747713"/>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74" name="Line 27">
            <a:extLst>
              <a:ext uri="{FF2B5EF4-FFF2-40B4-BE49-F238E27FC236}">
                <a16:creationId xmlns:a16="http://schemas.microsoft.com/office/drawing/2014/main" id="{4D0E1202-F46C-2F40-BDB1-15ACFDA01503}"/>
              </a:ext>
            </a:extLst>
          </p:cNvPr>
          <p:cNvSpPr>
            <a:spLocks noChangeShapeType="1"/>
          </p:cNvSpPr>
          <p:nvPr/>
        </p:nvSpPr>
        <p:spPr bwMode="auto">
          <a:xfrm>
            <a:off x="5468938" y="3048000"/>
            <a:ext cx="0" cy="747713"/>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75" name="Line 28">
            <a:extLst>
              <a:ext uri="{FF2B5EF4-FFF2-40B4-BE49-F238E27FC236}">
                <a16:creationId xmlns:a16="http://schemas.microsoft.com/office/drawing/2014/main" id="{B723E038-A469-BC41-BB4D-87D2AE33FB66}"/>
              </a:ext>
            </a:extLst>
          </p:cNvPr>
          <p:cNvSpPr>
            <a:spLocks noChangeShapeType="1"/>
          </p:cNvSpPr>
          <p:nvPr/>
        </p:nvSpPr>
        <p:spPr bwMode="auto">
          <a:xfrm>
            <a:off x="7215188" y="3048000"/>
            <a:ext cx="0" cy="747713"/>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2" name="TextBox 1">
            <a:extLst>
              <a:ext uri="{FF2B5EF4-FFF2-40B4-BE49-F238E27FC236}">
                <a16:creationId xmlns:a16="http://schemas.microsoft.com/office/drawing/2014/main" id="{1E91944E-6C1D-FDF9-940C-DED021B72FFF}"/>
              </a:ext>
            </a:extLst>
          </p:cNvPr>
          <p:cNvSpPr txBox="1"/>
          <p:nvPr/>
        </p:nvSpPr>
        <p:spPr>
          <a:xfrm>
            <a:off x="3334472" y="5141397"/>
            <a:ext cx="1191491" cy="369332"/>
          </a:xfrm>
          <a:prstGeom prst="rect">
            <a:avLst/>
          </a:prstGeom>
          <a:solidFill>
            <a:schemeClr val="bg1"/>
          </a:solidFill>
        </p:spPr>
        <p:txBody>
          <a:bodyPr wrap="square" rtlCol="0">
            <a:spAutoFit/>
          </a:bodyPr>
          <a:lstStyle/>
          <a:p>
            <a:r>
              <a:rPr lang="en-US" dirty="0">
                <a:solidFill>
                  <a:srgbClr val="FF0000"/>
                </a:solidFill>
              </a:rPr>
              <a:t>(</a:t>
            </a:r>
            <a:r>
              <a:rPr lang="en-US" b="1" dirty="0">
                <a:solidFill>
                  <a:srgbClr val="FF0000"/>
                </a:solidFill>
              </a:rPr>
              <a:t>N bits)</a:t>
            </a:r>
          </a:p>
        </p:txBody>
      </p:sp>
      <p:sp>
        <p:nvSpPr>
          <p:cNvPr id="3" name="TextBox 2">
            <a:extLst>
              <a:ext uri="{FF2B5EF4-FFF2-40B4-BE49-F238E27FC236}">
                <a16:creationId xmlns:a16="http://schemas.microsoft.com/office/drawing/2014/main" id="{88E9A8FF-F684-CE87-CA36-8AB2604555EE}"/>
              </a:ext>
            </a:extLst>
          </p:cNvPr>
          <p:cNvSpPr txBox="1"/>
          <p:nvPr/>
        </p:nvSpPr>
        <p:spPr>
          <a:xfrm>
            <a:off x="7050089" y="5141397"/>
            <a:ext cx="1191491" cy="369332"/>
          </a:xfrm>
          <a:prstGeom prst="rect">
            <a:avLst/>
          </a:prstGeom>
          <a:solidFill>
            <a:schemeClr val="bg1"/>
          </a:solidFill>
        </p:spPr>
        <p:txBody>
          <a:bodyPr wrap="square" rtlCol="0">
            <a:spAutoFit/>
          </a:bodyPr>
          <a:lstStyle/>
          <a:p>
            <a:r>
              <a:rPr lang="en-US" dirty="0">
                <a:solidFill>
                  <a:srgbClr val="7030A0"/>
                </a:solidFill>
              </a:rPr>
              <a:t>(</a:t>
            </a:r>
            <a:r>
              <a:rPr lang="en-US" b="1" dirty="0">
                <a:solidFill>
                  <a:srgbClr val="7030A0"/>
                </a:solidFill>
              </a:rPr>
              <a:t>32-N bits)</a:t>
            </a:r>
          </a:p>
        </p:txBody>
      </p:sp>
      <p:sp>
        <p:nvSpPr>
          <p:cNvPr id="4" name="TextBox 3">
            <a:extLst>
              <a:ext uri="{FF2B5EF4-FFF2-40B4-BE49-F238E27FC236}">
                <a16:creationId xmlns:a16="http://schemas.microsoft.com/office/drawing/2014/main" id="{6F3F1D11-38E8-D8D7-BF98-D5AFFFC0D9A5}"/>
              </a:ext>
            </a:extLst>
          </p:cNvPr>
          <p:cNvSpPr txBox="1"/>
          <p:nvPr/>
        </p:nvSpPr>
        <p:spPr>
          <a:xfrm>
            <a:off x="-41081" y="5653088"/>
            <a:ext cx="9172188" cy="707886"/>
          </a:xfrm>
          <a:prstGeom prst="rect">
            <a:avLst/>
          </a:prstGeom>
          <a:solidFill>
            <a:schemeClr val="accent2">
              <a:lumMod val="75000"/>
            </a:schemeClr>
          </a:solidFill>
        </p:spPr>
        <p:txBody>
          <a:bodyPr wrap="none" rtlCol="0">
            <a:spAutoFit/>
          </a:bodyPr>
          <a:lstStyle/>
          <a:p>
            <a:pPr algn="ctr"/>
            <a:r>
              <a:rPr lang="en-US" sz="4000" dirty="0">
                <a:solidFill>
                  <a:schemeClr val="bg1"/>
                </a:solidFill>
              </a:rPr>
              <a:t>N = ?</a:t>
            </a:r>
          </a:p>
        </p:txBody>
      </p:sp>
    </p:spTree>
    <p:extLst>
      <p:ext uri="{BB962C8B-B14F-4D97-AF65-F5344CB8AC3E}">
        <p14:creationId xmlns:p14="http://schemas.microsoft.com/office/powerpoint/2010/main" val="37629350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5FA20AEE-C148-107A-0FFD-A408BAC7719F}"/>
              </a:ext>
            </a:extLst>
          </p:cNvPr>
          <p:cNvSpPr/>
          <p:nvPr/>
        </p:nvSpPr>
        <p:spPr>
          <a:xfrm>
            <a:off x="5692278" y="2427107"/>
            <a:ext cx="2510390" cy="1592732"/>
          </a:xfrm>
          <a:prstGeom prst="ellipse">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C694E789-E7FF-6AD8-D46E-CC7BCE2C4E44}"/>
              </a:ext>
            </a:extLst>
          </p:cNvPr>
          <p:cNvSpPr/>
          <p:nvPr/>
        </p:nvSpPr>
        <p:spPr>
          <a:xfrm>
            <a:off x="55414" y="1870364"/>
            <a:ext cx="4447309" cy="256511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201" name="Rectangle 2">
            <a:extLst>
              <a:ext uri="{FF2B5EF4-FFF2-40B4-BE49-F238E27FC236}">
                <a16:creationId xmlns:a16="http://schemas.microsoft.com/office/drawing/2014/main" id="{5567FAFF-13F9-7E48-819E-C91ECCBC715E}"/>
              </a:ext>
            </a:extLst>
          </p:cNvPr>
          <p:cNvSpPr>
            <a:spLocks noGrp="1" noChangeArrowheads="1"/>
          </p:cNvSpPr>
          <p:nvPr>
            <p:ph type="title"/>
          </p:nvPr>
        </p:nvSpPr>
        <p:spPr/>
        <p:txBody>
          <a:bodyPr/>
          <a:lstStyle/>
          <a:p>
            <a:r>
              <a:rPr lang="en-US" altLang="en-US" dirty="0">
                <a:ea typeface="ＭＳ Ｐゴシック" panose="020B0600070205080204" pitchFamily="34" charset="-128"/>
              </a:rPr>
              <a:t>“Classes” of networks</a:t>
            </a:r>
          </a:p>
        </p:txBody>
      </p:sp>
      <p:sp>
        <p:nvSpPr>
          <p:cNvPr id="51202" name="Rectangle 3">
            <a:extLst>
              <a:ext uri="{FF2B5EF4-FFF2-40B4-BE49-F238E27FC236}">
                <a16:creationId xmlns:a16="http://schemas.microsoft.com/office/drawing/2014/main" id="{F9B8141D-5639-8542-91D8-094316715203}"/>
              </a:ext>
            </a:extLst>
          </p:cNvPr>
          <p:cNvSpPr>
            <a:spLocks noGrp="1" noChangeArrowheads="1"/>
          </p:cNvSpPr>
          <p:nvPr>
            <p:ph type="body" idx="1"/>
          </p:nvPr>
        </p:nvSpPr>
        <p:spPr>
          <a:xfrm>
            <a:off x="381000" y="1249363"/>
            <a:ext cx="8763000" cy="4906962"/>
          </a:xfrm>
        </p:spPr>
        <p:txBody>
          <a:bodyPr/>
          <a:lstStyle/>
          <a:p>
            <a:r>
              <a:rPr lang="en-US" altLang="en-US" dirty="0">
                <a:ea typeface="ＭＳ Ｐゴシック" panose="020B0600070205080204" pitchFamily="34" charset="-128"/>
              </a:rPr>
              <a:t>The sizes of networks can be different</a:t>
            </a:r>
          </a:p>
        </p:txBody>
      </p:sp>
      <p:sp>
        <p:nvSpPr>
          <p:cNvPr id="51203" name="Slide Number Placeholder 3">
            <a:extLst>
              <a:ext uri="{FF2B5EF4-FFF2-40B4-BE49-F238E27FC236}">
                <a16:creationId xmlns:a16="http://schemas.microsoft.com/office/drawing/2014/main" id="{B817D17C-0D21-734E-BF18-906EFD5DC593}"/>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A04464C8-BA41-2A41-83D0-748F8975860D}"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51</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51204" name="Line 45">
            <a:extLst>
              <a:ext uri="{FF2B5EF4-FFF2-40B4-BE49-F238E27FC236}">
                <a16:creationId xmlns:a16="http://schemas.microsoft.com/office/drawing/2014/main" id="{5A2605EE-690D-E143-B252-B2CC65DE2965}"/>
              </a:ext>
            </a:extLst>
          </p:cNvPr>
          <p:cNvSpPr>
            <a:spLocks noChangeShapeType="1"/>
          </p:cNvSpPr>
          <p:nvPr/>
        </p:nvSpPr>
        <p:spPr bwMode="auto">
          <a:xfrm>
            <a:off x="996950" y="3978275"/>
            <a:ext cx="2590800"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05" name="Line 46">
            <a:extLst>
              <a:ext uri="{FF2B5EF4-FFF2-40B4-BE49-F238E27FC236}">
                <a16:creationId xmlns:a16="http://schemas.microsoft.com/office/drawing/2014/main" id="{6185BC74-6719-9D4B-BB30-61678187AD63}"/>
              </a:ext>
            </a:extLst>
          </p:cNvPr>
          <p:cNvSpPr>
            <a:spLocks noChangeShapeType="1"/>
          </p:cNvSpPr>
          <p:nvPr/>
        </p:nvSpPr>
        <p:spPr bwMode="auto">
          <a:xfrm>
            <a:off x="13017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06" name="Line 47">
            <a:extLst>
              <a:ext uri="{FF2B5EF4-FFF2-40B4-BE49-F238E27FC236}">
                <a16:creationId xmlns:a16="http://schemas.microsoft.com/office/drawing/2014/main" id="{5A06CCA2-3637-B148-AA5A-BCE5A45376BC}"/>
              </a:ext>
            </a:extLst>
          </p:cNvPr>
          <p:cNvSpPr>
            <a:spLocks noChangeShapeType="1"/>
          </p:cNvSpPr>
          <p:nvPr/>
        </p:nvSpPr>
        <p:spPr bwMode="auto">
          <a:xfrm>
            <a:off x="22161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07" name="Line 48">
            <a:extLst>
              <a:ext uri="{FF2B5EF4-FFF2-40B4-BE49-F238E27FC236}">
                <a16:creationId xmlns:a16="http://schemas.microsoft.com/office/drawing/2014/main" id="{F4354652-3A77-4949-ADA3-45CA114EB8A4}"/>
              </a:ext>
            </a:extLst>
          </p:cNvPr>
          <p:cNvSpPr>
            <a:spLocks noChangeShapeType="1"/>
          </p:cNvSpPr>
          <p:nvPr/>
        </p:nvSpPr>
        <p:spPr bwMode="auto">
          <a:xfrm>
            <a:off x="32829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08" name="Rectangle 49">
            <a:extLst>
              <a:ext uri="{FF2B5EF4-FFF2-40B4-BE49-F238E27FC236}">
                <a16:creationId xmlns:a16="http://schemas.microsoft.com/office/drawing/2014/main" id="{83403939-24EC-A44D-BA87-944D991E0743}"/>
              </a:ext>
            </a:extLst>
          </p:cNvPr>
          <p:cNvSpPr>
            <a:spLocks noChangeArrowheads="1"/>
          </p:cNvSpPr>
          <p:nvPr/>
        </p:nvSpPr>
        <p:spPr bwMode="auto">
          <a:xfrm>
            <a:off x="993775" y="338772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51209" name="Rectangle 50">
            <a:extLst>
              <a:ext uri="{FF2B5EF4-FFF2-40B4-BE49-F238E27FC236}">
                <a16:creationId xmlns:a16="http://schemas.microsoft.com/office/drawing/2014/main" id="{E4E2BF54-8684-4543-BCCF-99EAD8F91F69}"/>
              </a:ext>
            </a:extLst>
          </p:cNvPr>
          <p:cNvSpPr>
            <a:spLocks noChangeArrowheads="1"/>
          </p:cNvSpPr>
          <p:nvPr/>
        </p:nvSpPr>
        <p:spPr bwMode="auto">
          <a:xfrm>
            <a:off x="1889125" y="336867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51210" name="Rectangle 51">
            <a:extLst>
              <a:ext uri="{FF2B5EF4-FFF2-40B4-BE49-F238E27FC236}">
                <a16:creationId xmlns:a16="http://schemas.microsoft.com/office/drawing/2014/main" id="{8BE76DA0-5318-A348-AB09-B43083BD16FF}"/>
              </a:ext>
            </a:extLst>
          </p:cNvPr>
          <p:cNvSpPr>
            <a:spLocks noChangeArrowheads="1"/>
          </p:cNvSpPr>
          <p:nvPr/>
        </p:nvSpPr>
        <p:spPr bwMode="auto">
          <a:xfrm>
            <a:off x="2955925" y="336867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51211" name="Text Box 52">
            <a:extLst>
              <a:ext uri="{FF2B5EF4-FFF2-40B4-BE49-F238E27FC236}">
                <a16:creationId xmlns:a16="http://schemas.microsoft.com/office/drawing/2014/main" id="{62CE30FE-F7B3-A640-97B7-5A1D0DD34BD6}"/>
              </a:ext>
            </a:extLst>
          </p:cNvPr>
          <p:cNvSpPr txBox="1">
            <a:spLocks noChangeArrowheads="1"/>
          </p:cNvSpPr>
          <p:nvPr/>
        </p:nvSpPr>
        <p:spPr bwMode="auto">
          <a:xfrm>
            <a:off x="1125538" y="3992563"/>
            <a:ext cx="7699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LAN 1</a:t>
            </a:r>
          </a:p>
        </p:txBody>
      </p:sp>
      <p:sp>
        <p:nvSpPr>
          <p:cNvPr id="51212" name="Text Box 53">
            <a:extLst>
              <a:ext uri="{FF2B5EF4-FFF2-40B4-BE49-F238E27FC236}">
                <a16:creationId xmlns:a16="http://schemas.microsoft.com/office/drawing/2014/main" id="{894F4E98-AA30-1B41-BB20-AB93D6FEEAE6}"/>
              </a:ext>
            </a:extLst>
          </p:cNvPr>
          <p:cNvSpPr txBox="1">
            <a:spLocks noChangeArrowheads="1"/>
          </p:cNvSpPr>
          <p:nvPr/>
        </p:nvSpPr>
        <p:spPr bwMode="auto">
          <a:xfrm>
            <a:off x="2520950" y="3292475"/>
            <a:ext cx="355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a:t>
            </a:r>
          </a:p>
        </p:txBody>
      </p:sp>
      <p:sp>
        <p:nvSpPr>
          <p:cNvPr id="51213" name="Line 54">
            <a:extLst>
              <a:ext uri="{FF2B5EF4-FFF2-40B4-BE49-F238E27FC236}">
                <a16:creationId xmlns:a16="http://schemas.microsoft.com/office/drawing/2014/main" id="{E6684287-71A0-9442-94E6-D80A008A06BB}"/>
              </a:ext>
            </a:extLst>
          </p:cNvPr>
          <p:cNvSpPr>
            <a:spLocks noChangeShapeType="1"/>
          </p:cNvSpPr>
          <p:nvPr/>
        </p:nvSpPr>
        <p:spPr bwMode="auto">
          <a:xfrm>
            <a:off x="5645150" y="3978275"/>
            <a:ext cx="2590800"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14" name="Line 55">
            <a:extLst>
              <a:ext uri="{FF2B5EF4-FFF2-40B4-BE49-F238E27FC236}">
                <a16:creationId xmlns:a16="http://schemas.microsoft.com/office/drawing/2014/main" id="{B6E9045B-9269-EC4F-8ACC-7D03ECC60A1D}"/>
              </a:ext>
            </a:extLst>
          </p:cNvPr>
          <p:cNvSpPr>
            <a:spLocks noChangeShapeType="1"/>
          </p:cNvSpPr>
          <p:nvPr/>
        </p:nvSpPr>
        <p:spPr bwMode="auto">
          <a:xfrm>
            <a:off x="6656532"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15" name="Line 56">
            <a:extLst>
              <a:ext uri="{FF2B5EF4-FFF2-40B4-BE49-F238E27FC236}">
                <a16:creationId xmlns:a16="http://schemas.microsoft.com/office/drawing/2014/main" id="{3F9575D5-F012-8947-A800-E49DCF10E891}"/>
              </a:ext>
            </a:extLst>
          </p:cNvPr>
          <p:cNvSpPr>
            <a:spLocks noChangeShapeType="1"/>
          </p:cNvSpPr>
          <p:nvPr/>
        </p:nvSpPr>
        <p:spPr bwMode="auto">
          <a:xfrm>
            <a:off x="7570932"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17" name="Rectangle 58">
            <a:extLst>
              <a:ext uri="{FF2B5EF4-FFF2-40B4-BE49-F238E27FC236}">
                <a16:creationId xmlns:a16="http://schemas.microsoft.com/office/drawing/2014/main" id="{080F21A7-EE1E-9949-A420-0B0A9E1DE031}"/>
              </a:ext>
            </a:extLst>
          </p:cNvPr>
          <p:cNvSpPr>
            <a:spLocks noChangeArrowheads="1"/>
          </p:cNvSpPr>
          <p:nvPr/>
        </p:nvSpPr>
        <p:spPr bwMode="auto">
          <a:xfrm>
            <a:off x="6348557" y="338772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51218" name="Rectangle 59">
            <a:extLst>
              <a:ext uri="{FF2B5EF4-FFF2-40B4-BE49-F238E27FC236}">
                <a16:creationId xmlns:a16="http://schemas.microsoft.com/office/drawing/2014/main" id="{5DB39D71-256D-5A40-9130-33789A263A97}"/>
              </a:ext>
            </a:extLst>
          </p:cNvPr>
          <p:cNvSpPr>
            <a:spLocks noChangeArrowheads="1"/>
          </p:cNvSpPr>
          <p:nvPr/>
        </p:nvSpPr>
        <p:spPr bwMode="auto">
          <a:xfrm>
            <a:off x="7243907" y="336867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51220" name="Text Box 61">
            <a:extLst>
              <a:ext uri="{FF2B5EF4-FFF2-40B4-BE49-F238E27FC236}">
                <a16:creationId xmlns:a16="http://schemas.microsoft.com/office/drawing/2014/main" id="{89E15CF6-410B-FF47-842D-623CD75F183D}"/>
              </a:ext>
            </a:extLst>
          </p:cNvPr>
          <p:cNvSpPr txBox="1">
            <a:spLocks noChangeArrowheads="1"/>
          </p:cNvSpPr>
          <p:nvPr/>
        </p:nvSpPr>
        <p:spPr bwMode="auto">
          <a:xfrm>
            <a:off x="6915150" y="3978275"/>
            <a:ext cx="7699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LAN 2</a:t>
            </a:r>
          </a:p>
        </p:txBody>
      </p:sp>
      <p:sp>
        <p:nvSpPr>
          <p:cNvPr id="51222" name="AutoShape 63">
            <a:extLst>
              <a:ext uri="{FF2B5EF4-FFF2-40B4-BE49-F238E27FC236}">
                <a16:creationId xmlns:a16="http://schemas.microsoft.com/office/drawing/2014/main" id="{128A1EFF-2265-8945-AF79-4482D0398FE1}"/>
              </a:ext>
            </a:extLst>
          </p:cNvPr>
          <p:cNvSpPr>
            <a:spLocks noChangeArrowheads="1"/>
          </p:cNvSpPr>
          <p:nvPr/>
        </p:nvSpPr>
        <p:spPr bwMode="auto">
          <a:xfrm>
            <a:off x="2520950" y="4283075"/>
            <a:ext cx="609600" cy="381000"/>
          </a:xfrm>
          <a:prstGeom prst="roundRect">
            <a:avLst>
              <a:gd name="adj" fmla="val 16667"/>
            </a:avLst>
          </a:prstGeom>
          <a:solidFill>
            <a:srgbClr val="FF99CC"/>
          </a:solidFill>
          <a:ln w="12700">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router</a:t>
            </a:r>
          </a:p>
        </p:txBody>
      </p:sp>
      <p:sp>
        <p:nvSpPr>
          <p:cNvPr id="51223" name="AutoShape 64">
            <a:extLst>
              <a:ext uri="{FF2B5EF4-FFF2-40B4-BE49-F238E27FC236}">
                <a16:creationId xmlns:a16="http://schemas.microsoft.com/office/drawing/2014/main" id="{1780C501-EA05-2D48-AD45-070EDD22819B}"/>
              </a:ext>
            </a:extLst>
          </p:cNvPr>
          <p:cNvSpPr>
            <a:spLocks noChangeArrowheads="1"/>
          </p:cNvSpPr>
          <p:nvPr/>
        </p:nvSpPr>
        <p:spPr bwMode="auto">
          <a:xfrm>
            <a:off x="4349750" y="4283075"/>
            <a:ext cx="609600" cy="381000"/>
          </a:xfrm>
          <a:prstGeom prst="roundRect">
            <a:avLst>
              <a:gd name="adj" fmla="val 16667"/>
            </a:avLst>
          </a:prstGeom>
          <a:solidFill>
            <a:srgbClr val="FF99CC"/>
          </a:solidFill>
          <a:ln w="12700">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router</a:t>
            </a:r>
          </a:p>
        </p:txBody>
      </p:sp>
      <p:sp>
        <p:nvSpPr>
          <p:cNvPr id="51224" name="Line 65">
            <a:extLst>
              <a:ext uri="{FF2B5EF4-FFF2-40B4-BE49-F238E27FC236}">
                <a16:creationId xmlns:a16="http://schemas.microsoft.com/office/drawing/2014/main" id="{4CE25439-3B86-9F42-98B4-CF55DAD36F22}"/>
              </a:ext>
            </a:extLst>
          </p:cNvPr>
          <p:cNvSpPr>
            <a:spLocks noChangeShapeType="1"/>
          </p:cNvSpPr>
          <p:nvPr/>
        </p:nvSpPr>
        <p:spPr bwMode="auto">
          <a:xfrm>
            <a:off x="2825750" y="39782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25" name="AutoShape 66">
            <a:extLst>
              <a:ext uri="{FF2B5EF4-FFF2-40B4-BE49-F238E27FC236}">
                <a16:creationId xmlns:a16="http://schemas.microsoft.com/office/drawing/2014/main" id="{F9309857-BCAC-EB46-9A9A-5B53A4928F27}"/>
              </a:ext>
            </a:extLst>
          </p:cNvPr>
          <p:cNvSpPr>
            <a:spLocks noChangeArrowheads="1"/>
          </p:cNvSpPr>
          <p:nvPr/>
        </p:nvSpPr>
        <p:spPr bwMode="auto">
          <a:xfrm>
            <a:off x="6178550" y="4283075"/>
            <a:ext cx="609600" cy="381000"/>
          </a:xfrm>
          <a:prstGeom prst="roundRect">
            <a:avLst>
              <a:gd name="adj" fmla="val 16667"/>
            </a:avLst>
          </a:prstGeom>
          <a:solidFill>
            <a:srgbClr val="FF99CC"/>
          </a:solidFill>
          <a:ln w="12700">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router</a:t>
            </a:r>
          </a:p>
        </p:txBody>
      </p:sp>
      <p:sp>
        <p:nvSpPr>
          <p:cNvPr id="51226" name="Line 67">
            <a:extLst>
              <a:ext uri="{FF2B5EF4-FFF2-40B4-BE49-F238E27FC236}">
                <a16:creationId xmlns:a16="http://schemas.microsoft.com/office/drawing/2014/main" id="{BEC2B2B8-C3DE-C340-8FF0-67933031CCA3}"/>
              </a:ext>
            </a:extLst>
          </p:cNvPr>
          <p:cNvSpPr>
            <a:spLocks noChangeShapeType="1"/>
          </p:cNvSpPr>
          <p:nvPr/>
        </p:nvSpPr>
        <p:spPr bwMode="auto">
          <a:xfrm>
            <a:off x="6483350" y="39782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27" name="Line 68">
            <a:extLst>
              <a:ext uri="{FF2B5EF4-FFF2-40B4-BE49-F238E27FC236}">
                <a16:creationId xmlns:a16="http://schemas.microsoft.com/office/drawing/2014/main" id="{62C758AA-B015-5A4B-9AEC-908B0C384041}"/>
              </a:ext>
            </a:extLst>
          </p:cNvPr>
          <p:cNvSpPr>
            <a:spLocks noChangeShapeType="1"/>
          </p:cNvSpPr>
          <p:nvPr/>
        </p:nvSpPr>
        <p:spPr bwMode="auto">
          <a:xfrm>
            <a:off x="3130550" y="4435475"/>
            <a:ext cx="12192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28" name="Line 69">
            <a:extLst>
              <a:ext uri="{FF2B5EF4-FFF2-40B4-BE49-F238E27FC236}">
                <a16:creationId xmlns:a16="http://schemas.microsoft.com/office/drawing/2014/main" id="{7B863046-9144-1543-9080-0D5F4EDD0094}"/>
              </a:ext>
            </a:extLst>
          </p:cNvPr>
          <p:cNvSpPr>
            <a:spLocks noChangeShapeType="1"/>
          </p:cNvSpPr>
          <p:nvPr/>
        </p:nvSpPr>
        <p:spPr bwMode="auto">
          <a:xfrm>
            <a:off x="4959350" y="4435475"/>
            <a:ext cx="12192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29" name="Text Box 70">
            <a:extLst>
              <a:ext uri="{FF2B5EF4-FFF2-40B4-BE49-F238E27FC236}">
                <a16:creationId xmlns:a16="http://schemas.microsoft.com/office/drawing/2014/main" id="{764F9521-019F-274C-B6D2-32A31EA2267C}"/>
              </a:ext>
            </a:extLst>
          </p:cNvPr>
          <p:cNvSpPr txBox="1">
            <a:spLocks noChangeArrowheads="1"/>
          </p:cNvSpPr>
          <p:nvPr/>
        </p:nvSpPr>
        <p:spPr bwMode="auto">
          <a:xfrm>
            <a:off x="3408363" y="4435475"/>
            <a:ext cx="6683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WAN</a:t>
            </a:r>
          </a:p>
        </p:txBody>
      </p:sp>
      <p:sp>
        <p:nvSpPr>
          <p:cNvPr id="51230" name="Text Box 71">
            <a:extLst>
              <a:ext uri="{FF2B5EF4-FFF2-40B4-BE49-F238E27FC236}">
                <a16:creationId xmlns:a16="http://schemas.microsoft.com/office/drawing/2014/main" id="{F36D184F-6630-F649-9269-AD0228C9B3CA}"/>
              </a:ext>
            </a:extLst>
          </p:cNvPr>
          <p:cNvSpPr txBox="1">
            <a:spLocks noChangeArrowheads="1"/>
          </p:cNvSpPr>
          <p:nvPr/>
        </p:nvSpPr>
        <p:spPr bwMode="auto">
          <a:xfrm>
            <a:off x="5235575" y="4435475"/>
            <a:ext cx="6683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WAN</a:t>
            </a:r>
          </a:p>
        </p:txBody>
      </p:sp>
      <p:sp>
        <p:nvSpPr>
          <p:cNvPr id="51231" name="Text Box 72">
            <a:extLst>
              <a:ext uri="{FF2B5EF4-FFF2-40B4-BE49-F238E27FC236}">
                <a16:creationId xmlns:a16="http://schemas.microsoft.com/office/drawing/2014/main" id="{213A0E68-C230-8A45-9616-6F5F632BD1E6}"/>
              </a:ext>
            </a:extLst>
          </p:cNvPr>
          <p:cNvSpPr txBox="1">
            <a:spLocks noChangeArrowheads="1"/>
          </p:cNvSpPr>
          <p:nvPr/>
        </p:nvSpPr>
        <p:spPr bwMode="auto">
          <a:xfrm>
            <a:off x="501650" y="2967038"/>
            <a:ext cx="113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Courier New" panose="02070309020205020404" pitchFamily="49" charset="0"/>
                <a:ea typeface="ＭＳ Ｐゴシック" panose="020B0600070205080204" pitchFamily="34" charset="-128"/>
                <a:cs typeface="+mn-cs"/>
              </a:rPr>
              <a:t>1.2.3.4</a:t>
            </a:r>
          </a:p>
        </p:txBody>
      </p:sp>
      <p:sp>
        <p:nvSpPr>
          <p:cNvPr id="51232" name="Text Box 73">
            <a:extLst>
              <a:ext uri="{FF2B5EF4-FFF2-40B4-BE49-F238E27FC236}">
                <a16:creationId xmlns:a16="http://schemas.microsoft.com/office/drawing/2014/main" id="{C4263231-F716-B446-821F-83981F293CF1}"/>
              </a:ext>
            </a:extLst>
          </p:cNvPr>
          <p:cNvSpPr txBox="1">
            <a:spLocks noChangeArrowheads="1"/>
          </p:cNvSpPr>
          <p:nvPr/>
        </p:nvSpPr>
        <p:spPr bwMode="auto">
          <a:xfrm>
            <a:off x="1692275" y="2967038"/>
            <a:ext cx="113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Courier New" panose="02070309020205020404" pitchFamily="49" charset="0"/>
                <a:ea typeface="ＭＳ Ｐゴシック" panose="020B0600070205080204" pitchFamily="34" charset="-128"/>
                <a:cs typeface="+mn-cs"/>
              </a:rPr>
              <a:t>1.2.3.7</a:t>
            </a:r>
          </a:p>
        </p:txBody>
      </p:sp>
      <p:sp>
        <p:nvSpPr>
          <p:cNvPr id="51233" name="Text Box 74">
            <a:extLst>
              <a:ext uri="{FF2B5EF4-FFF2-40B4-BE49-F238E27FC236}">
                <a16:creationId xmlns:a16="http://schemas.microsoft.com/office/drawing/2014/main" id="{DE32F312-2165-1841-A00E-380E56394461}"/>
              </a:ext>
            </a:extLst>
          </p:cNvPr>
          <p:cNvSpPr txBox="1">
            <a:spLocks noChangeArrowheads="1"/>
          </p:cNvSpPr>
          <p:nvPr/>
        </p:nvSpPr>
        <p:spPr bwMode="auto">
          <a:xfrm>
            <a:off x="2835275" y="2967038"/>
            <a:ext cx="1412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Courier New" panose="02070309020205020404" pitchFamily="49" charset="0"/>
                <a:ea typeface="ＭＳ Ｐゴシック" panose="020B0600070205080204" pitchFamily="34" charset="-128"/>
                <a:cs typeface="+mn-cs"/>
              </a:rPr>
              <a:t>1.2.3.156</a:t>
            </a:r>
          </a:p>
        </p:txBody>
      </p:sp>
      <p:sp>
        <p:nvSpPr>
          <p:cNvPr id="51234" name="Text Box 75">
            <a:extLst>
              <a:ext uri="{FF2B5EF4-FFF2-40B4-BE49-F238E27FC236}">
                <a16:creationId xmlns:a16="http://schemas.microsoft.com/office/drawing/2014/main" id="{AA0C4107-4E63-8E44-B6B9-46AC70D5DE51}"/>
              </a:ext>
            </a:extLst>
          </p:cNvPr>
          <p:cNvSpPr txBox="1">
            <a:spLocks noChangeArrowheads="1"/>
          </p:cNvSpPr>
          <p:nvPr/>
        </p:nvSpPr>
        <p:spPr bwMode="auto">
          <a:xfrm>
            <a:off x="5816745" y="2967038"/>
            <a:ext cx="113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3300"/>
                </a:solidFill>
                <a:effectLst/>
                <a:uLnTx/>
                <a:uFillTx/>
                <a:latin typeface="Courier New" panose="02070309020205020404" pitchFamily="49" charset="0"/>
                <a:ea typeface="ＭＳ Ｐゴシック" panose="020B0600070205080204" pitchFamily="34" charset="-128"/>
                <a:cs typeface="+mn-cs"/>
              </a:rPr>
              <a:t>5.6.7.8</a:t>
            </a:r>
          </a:p>
        </p:txBody>
      </p:sp>
      <p:sp>
        <p:nvSpPr>
          <p:cNvPr id="51235" name="Text Box 76">
            <a:extLst>
              <a:ext uri="{FF2B5EF4-FFF2-40B4-BE49-F238E27FC236}">
                <a16:creationId xmlns:a16="http://schemas.microsoft.com/office/drawing/2014/main" id="{3496F141-DEF4-5644-903F-288333BBAC8D}"/>
              </a:ext>
            </a:extLst>
          </p:cNvPr>
          <p:cNvSpPr txBox="1">
            <a:spLocks noChangeArrowheads="1"/>
          </p:cNvSpPr>
          <p:nvPr/>
        </p:nvSpPr>
        <p:spPr bwMode="auto">
          <a:xfrm>
            <a:off x="6981539" y="2967038"/>
            <a:ext cx="113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3300"/>
                </a:solidFill>
                <a:effectLst/>
                <a:uLnTx/>
                <a:uFillTx/>
                <a:latin typeface="Courier New" panose="02070309020205020404" pitchFamily="49" charset="0"/>
                <a:ea typeface="ＭＳ Ｐゴシック" panose="020B0600070205080204" pitchFamily="34" charset="-128"/>
                <a:cs typeface="+mn-cs"/>
              </a:rPr>
              <a:t>5.6.7.9</a:t>
            </a:r>
          </a:p>
        </p:txBody>
      </p:sp>
      <p:sp>
        <p:nvSpPr>
          <p:cNvPr id="51237" name="Text Box 78">
            <a:extLst>
              <a:ext uri="{FF2B5EF4-FFF2-40B4-BE49-F238E27FC236}">
                <a16:creationId xmlns:a16="http://schemas.microsoft.com/office/drawing/2014/main" id="{C8D43D64-89D4-1D41-9634-C3BD5AE85A05}"/>
              </a:ext>
            </a:extLst>
          </p:cNvPr>
          <p:cNvSpPr txBox="1">
            <a:spLocks noChangeArrowheads="1"/>
          </p:cNvSpPr>
          <p:nvPr/>
        </p:nvSpPr>
        <p:spPr bwMode="auto">
          <a:xfrm>
            <a:off x="3421063" y="4983163"/>
            <a:ext cx="1549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Courier New" panose="02070309020205020404" pitchFamily="49" charset="0"/>
                <a:ea typeface="ＭＳ Ｐゴシック" panose="020B0600070205080204" pitchFamily="34" charset="-128"/>
                <a:cs typeface="+mn-cs"/>
              </a:rPr>
              <a:t>1.2.3.0/24</a:t>
            </a:r>
          </a:p>
        </p:txBody>
      </p:sp>
      <p:sp>
        <p:nvSpPr>
          <p:cNvPr id="51238" name="Text Box 79">
            <a:extLst>
              <a:ext uri="{FF2B5EF4-FFF2-40B4-BE49-F238E27FC236}">
                <a16:creationId xmlns:a16="http://schemas.microsoft.com/office/drawing/2014/main" id="{FC7F4415-6C71-9B4E-99A0-267955D80624}"/>
              </a:ext>
            </a:extLst>
          </p:cNvPr>
          <p:cNvSpPr txBox="1">
            <a:spLocks noChangeArrowheads="1"/>
          </p:cNvSpPr>
          <p:nvPr/>
        </p:nvSpPr>
        <p:spPr bwMode="auto">
          <a:xfrm>
            <a:off x="3433763" y="5367338"/>
            <a:ext cx="1549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3300"/>
                </a:solidFill>
                <a:effectLst/>
                <a:uLnTx/>
                <a:uFillTx/>
                <a:latin typeface="Courier New" panose="02070309020205020404" pitchFamily="49" charset="0"/>
                <a:ea typeface="ＭＳ Ｐゴシック" panose="020B0600070205080204" pitchFamily="34" charset="-128"/>
                <a:cs typeface="+mn-cs"/>
              </a:rPr>
              <a:t>5.6.7.0/24</a:t>
            </a:r>
          </a:p>
        </p:txBody>
      </p:sp>
      <p:sp>
        <p:nvSpPr>
          <p:cNvPr id="51239" name="AutoShape 80">
            <a:extLst>
              <a:ext uri="{FF2B5EF4-FFF2-40B4-BE49-F238E27FC236}">
                <a16:creationId xmlns:a16="http://schemas.microsoft.com/office/drawing/2014/main" id="{F8500331-7273-734E-AA86-CE2609A3A481}"/>
              </a:ext>
            </a:extLst>
          </p:cNvPr>
          <p:cNvSpPr>
            <a:spLocks noChangeArrowheads="1"/>
          </p:cNvSpPr>
          <p:nvPr/>
        </p:nvSpPr>
        <p:spPr bwMode="auto">
          <a:xfrm>
            <a:off x="5137150" y="5389563"/>
            <a:ext cx="728663" cy="230187"/>
          </a:xfrm>
          <a:prstGeom prst="rightArrow">
            <a:avLst>
              <a:gd name="adj1" fmla="val 50000"/>
              <a:gd name="adj2" fmla="val 79138"/>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40" name="AutoShape 81">
            <a:extLst>
              <a:ext uri="{FF2B5EF4-FFF2-40B4-BE49-F238E27FC236}">
                <a16:creationId xmlns:a16="http://schemas.microsoft.com/office/drawing/2014/main" id="{AB9450F8-1F63-9B4B-9762-50BD29BB4006}"/>
              </a:ext>
            </a:extLst>
          </p:cNvPr>
          <p:cNvSpPr>
            <a:spLocks noChangeArrowheads="1"/>
          </p:cNvSpPr>
          <p:nvPr/>
        </p:nvSpPr>
        <p:spPr bwMode="auto">
          <a:xfrm flipH="1">
            <a:off x="5135563" y="5043488"/>
            <a:ext cx="728662" cy="230187"/>
          </a:xfrm>
          <a:prstGeom prst="rightArrow">
            <a:avLst>
              <a:gd name="adj1" fmla="val 50000"/>
              <a:gd name="adj2" fmla="val 79138"/>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41" name="Rectangle 82">
            <a:extLst>
              <a:ext uri="{FF2B5EF4-FFF2-40B4-BE49-F238E27FC236}">
                <a16:creationId xmlns:a16="http://schemas.microsoft.com/office/drawing/2014/main" id="{7E0C2A62-7997-9B41-97D6-AB2D359FD002}"/>
              </a:ext>
            </a:extLst>
          </p:cNvPr>
          <p:cNvSpPr>
            <a:spLocks noChangeArrowheads="1"/>
          </p:cNvSpPr>
          <p:nvPr/>
        </p:nvSpPr>
        <p:spPr bwMode="auto">
          <a:xfrm>
            <a:off x="3446463" y="4927600"/>
            <a:ext cx="2573337" cy="808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42" name="Line 83">
            <a:extLst>
              <a:ext uri="{FF2B5EF4-FFF2-40B4-BE49-F238E27FC236}">
                <a16:creationId xmlns:a16="http://schemas.microsoft.com/office/drawing/2014/main" id="{20A4CE03-FDDC-B049-A518-1F8B063B71B3}"/>
              </a:ext>
            </a:extLst>
          </p:cNvPr>
          <p:cNvSpPr>
            <a:spLocks noChangeShapeType="1"/>
          </p:cNvSpPr>
          <p:nvPr/>
        </p:nvSpPr>
        <p:spPr bwMode="auto">
          <a:xfrm>
            <a:off x="4983163" y="4927600"/>
            <a:ext cx="0" cy="8080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43" name="Line 84">
            <a:extLst>
              <a:ext uri="{FF2B5EF4-FFF2-40B4-BE49-F238E27FC236}">
                <a16:creationId xmlns:a16="http://schemas.microsoft.com/office/drawing/2014/main" id="{FC97D37F-6AA4-994E-A97B-2B555E8D671F}"/>
              </a:ext>
            </a:extLst>
          </p:cNvPr>
          <p:cNvSpPr>
            <a:spLocks noChangeShapeType="1"/>
          </p:cNvSpPr>
          <p:nvPr/>
        </p:nvSpPr>
        <p:spPr bwMode="auto">
          <a:xfrm flipV="1">
            <a:off x="3446463" y="5349875"/>
            <a:ext cx="2573337"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44" name="Text Box 85">
            <a:extLst>
              <a:ext uri="{FF2B5EF4-FFF2-40B4-BE49-F238E27FC236}">
                <a16:creationId xmlns:a16="http://schemas.microsoft.com/office/drawing/2014/main" id="{95951BE0-D093-C845-9BAE-25480A879017}"/>
              </a:ext>
            </a:extLst>
          </p:cNvPr>
          <p:cNvSpPr txBox="1">
            <a:spLocks noChangeArrowheads="1"/>
          </p:cNvSpPr>
          <p:nvPr/>
        </p:nvSpPr>
        <p:spPr bwMode="auto">
          <a:xfrm>
            <a:off x="3600450" y="5810250"/>
            <a:ext cx="21574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forwarding table</a:t>
            </a:r>
          </a:p>
        </p:txBody>
      </p:sp>
      <p:grpSp>
        <p:nvGrpSpPr>
          <p:cNvPr id="8" name="Group 7">
            <a:extLst>
              <a:ext uri="{FF2B5EF4-FFF2-40B4-BE49-F238E27FC236}">
                <a16:creationId xmlns:a16="http://schemas.microsoft.com/office/drawing/2014/main" id="{B5E5B2A2-9A69-6756-D8E5-89E5A35F2476}"/>
              </a:ext>
            </a:extLst>
          </p:cNvPr>
          <p:cNvGrpSpPr/>
          <p:nvPr/>
        </p:nvGrpSpPr>
        <p:grpSpPr>
          <a:xfrm>
            <a:off x="103908" y="4017818"/>
            <a:ext cx="3161580" cy="1572633"/>
            <a:chOff x="103908" y="4017818"/>
            <a:chExt cx="3161580" cy="1572633"/>
          </a:xfrm>
        </p:grpSpPr>
        <p:sp>
          <p:nvSpPr>
            <p:cNvPr id="4" name="TextBox 3">
              <a:extLst>
                <a:ext uri="{FF2B5EF4-FFF2-40B4-BE49-F238E27FC236}">
                  <a16:creationId xmlns:a16="http://schemas.microsoft.com/office/drawing/2014/main" id="{29DB4389-F113-997D-DE6D-3C52CD60A934}"/>
                </a:ext>
              </a:extLst>
            </p:cNvPr>
            <p:cNvSpPr txBox="1"/>
            <p:nvPr/>
          </p:nvSpPr>
          <p:spPr>
            <a:xfrm>
              <a:off x="103908" y="4882565"/>
              <a:ext cx="3161580" cy="707886"/>
            </a:xfrm>
            <a:prstGeom prst="rect">
              <a:avLst/>
            </a:prstGeom>
            <a:noFill/>
          </p:spPr>
          <p:txBody>
            <a:bodyPr wrap="square" rtlCol="0">
              <a:spAutoFit/>
            </a:bodyPr>
            <a:lstStyle/>
            <a:p>
              <a:r>
                <a:rPr lang="en-US" sz="2000" dirty="0">
                  <a:solidFill>
                    <a:schemeClr val="tx2">
                      <a:lumMod val="60000"/>
                      <a:lumOff val="40000"/>
                    </a:schemeClr>
                  </a:solidFill>
                </a:rPr>
                <a:t>Large networks (many hosts)</a:t>
              </a:r>
            </a:p>
            <a:p>
              <a:r>
                <a:rPr lang="en-US" sz="2000" dirty="0">
                  <a:solidFill>
                    <a:schemeClr val="tx2">
                      <a:lumMod val="60000"/>
                      <a:lumOff val="40000"/>
                    </a:schemeClr>
                  </a:solidFill>
                </a:rPr>
                <a:t>Fewer such networks exist</a:t>
              </a:r>
            </a:p>
          </p:txBody>
        </p:sp>
        <p:sp>
          <p:nvSpPr>
            <p:cNvPr id="6" name="Freeform 5">
              <a:extLst>
                <a:ext uri="{FF2B5EF4-FFF2-40B4-BE49-F238E27FC236}">
                  <a16:creationId xmlns:a16="http://schemas.microsoft.com/office/drawing/2014/main" id="{8A74B256-AE0D-3AAF-31DE-DB0ABF8EF673}"/>
                </a:ext>
              </a:extLst>
            </p:cNvPr>
            <p:cNvSpPr/>
            <p:nvPr/>
          </p:nvSpPr>
          <p:spPr>
            <a:xfrm>
              <a:off x="193964" y="4017818"/>
              <a:ext cx="249381" cy="900546"/>
            </a:xfrm>
            <a:custGeom>
              <a:avLst/>
              <a:gdLst>
                <a:gd name="connsiteX0" fmla="*/ 249381 w 249381"/>
                <a:gd name="connsiteY0" fmla="*/ 900546 h 900546"/>
                <a:gd name="connsiteX1" fmla="*/ 0 w 249381"/>
                <a:gd name="connsiteY1" fmla="*/ 374073 h 900546"/>
                <a:gd name="connsiteX2" fmla="*/ 249381 w 249381"/>
                <a:gd name="connsiteY2" fmla="*/ 0 h 900546"/>
              </a:gdLst>
              <a:ahLst/>
              <a:cxnLst>
                <a:cxn ang="0">
                  <a:pos x="connsiteX0" y="connsiteY0"/>
                </a:cxn>
                <a:cxn ang="0">
                  <a:pos x="connsiteX1" y="connsiteY1"/>
                </a:cxn>
                <a:cxn ang="0">
                  <a:pos x="connsiteX2" y="connsiteY2"/>
                </a:cxn>
              </a:cxnLst>
              <a:rect l="l" t="t" r="r" b="b"/>
              <a:pathLst>
                <a:path w="249381" h="900546">
                  <a:moveTo>
                    <a:pt x="249381" y="900546"/>
                  </a:moveTo>
                  <a:cubicBezTo>
                    <a:pt x="124690" y="712355"/>
                    <a:pt x="0" y="524164"/>
                    <a:pt x="0" y="374073"/>
                  </a:cubicBezTo>
                  <a:cubicBezTo>
                    <a:pt x="0" y="223982"/>
                    <a:pt x="124690" y="111991"/>
                    <a:pt x="249381" y="0"/>
                  </a:cubicBezTo>
                </a:path>
              </a:pathLst>
            </a:custGeom>
            <a:noFill/>
            <a:ln w="31750">
              <a:tailEnd type="arrow"/>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618B4FCF-B2D9-C26B-F5B2-7EA4B9DC2614}"/>
              </a:ext>
            </a:extLst>
          </p:cNvPr>
          <p:cNvGrpSpPr/>
          <p:nvPr/>
        </p:nvGrpSpPr>
        <p:grpSpPr>
          <a:xfrm>
            <a:off x="6063524" y="3852357"/>
            <a:ext cx="3301279" cy="1623513"/>
            <a:chOff x="6063524" y="3852357"/>
            <a:chExt cx="3301279" cy="1623513"/>
          </a:xfrm>
        </p:grpSpPr>
        <p:sp>
          <p:nvSpPr>
            <p:cNvPr id="5" name="TextBox 4">
              <a:extLst>
                <a:ext uri="{FF2B5EF4-FFF2-40B4-BE49-F238E27FC236}">
                  <a16:creationId xmlns:a16="http://schemas.microsoft.com/office/drawing/2014/main" id="{C7B7F9F6-0937-0F23-62DB-5F92C757EC21}"/>
                </a:ext>
              </a:extLst>
            </p:cNvPr>
            <p:cNvSpPr txBox="1"/>
            <p:nvPr/>
          </p:nvSpPr>
          <p:spPr>
            <a:xfrm>
              <a:off x="6063524" y="4767984"/>
              <a:ext cx="3301279" cy="707886"/>
            </a:xfrm>
            <a:prstGeom prst="rect">
              <a:avLst/>
            </a:prstGeom>
            <a:noFill/>
          </p:spPr>
          <p:txBody>
            <a:bodyPr wrap="square" rtlCol="0">
              <a:spAutoFit/>
            </a:bodyPr>
            <a:lstStyle/>
            <a:p>
              <a:r>
                <a:rPr lang="en-US" sz="2000" dirty="0">
                  <a:solidFill>
                    <a:schemeClr val="accent2">
                      <a:lumMod val="75000"/>
                    </a:schemeClr>
                  </a:solidFill>
                </a:rPr>
                <a:t>Small networks (fewer hosts)</a:t>
              </a:r>
            </a:p>
            <a:p>
              <a:r>
                <a:rPr lang="en-US" sz="2000" dirty="0">
                  <a:solidFill>
                    <a:schemeClr val="accent2">
                      <a:lumMod val="75000"/>
                    </a:schemeClr>
                  </a:solidFill>
                </a:rPr>
                <a:t>Many such networks exist</a:t>
              </a:r>
            </a:p>
          </p:txBody>
        </p:sp>
        <p:sp>
          <p:nvSpPr>
            <p:cNvPr id="7" name="Freeform 6">
              <a:extLst>
                <a:ext uri="{FF2B5EF4-FFF2-40B4-BE49-F238E27FC236}">
                  <a16:creationId xmlns:a16="http://schemas.microsoft.com/office/drawing/2014/main" id="{0232F9B5-737E-C978-5945-B5451953E1EE}"/>
                </a:ext>
              </a:extLst>
            </p:cNvPr>
            <p:cNvSpPr/>
            <p:nvPr/>
          </p:nvSpPr>
          <p:spPr>
            <a:xfrm flipH="1">
              <a:off x="7798960" y="3852357"/>
              <a:ext cx="249381" cy="900546"/>
            </a:xfrm>
            <a:custGeom>
              <a:avLst/>
              <a:gdLst>
                <a:gd name="connsiteX0" fmla="*/ 249381 w 249381"/>
                <a:gd name="connsiteY0" fmla="*/ 900546 h 900546"/>
                <a:gd name="connsiteX1" fmla="*/ 0 w 249381"/>
                <a:gd name="connsiteY1" fmla="*/ 374073 h 900546"/>
                <a:gd name="connsiteX2" fmla="*/ 249381 w 249381"/>
                <a:gd name="connsiteY2" fmla="*/ 0 h 900546"/>
              </a:gdLst>
              <a:ahLst/>
              <a:cxnLst>
                <a:cxn ang="0">
                  <a:pos x="connsiteX0" y="connsiteY0"/>
                </a:cxn>
                <a:cxn ang="0">
                  <a:pos x="connsiteX1" y="connsiteY1"/>
                </a:cxn>
                <a:cxn ang="0">
                  <a:pos x="connsiteX2" y="connsiteY2"/>
                </a:cxn>
              </a:cxnLst>
              <a:rect l="l" t="t" r="r" b="b"/>
              <a:pathLst>
                <a:path w="249381" h="900546">
                  <a:moveTo>
                    <a:pt x="249381" y="900546"/>
                  </a:moveTo>
                  <a:cubicBezTo>
                    <a:pt x="124690" y="712355"/>
                    <a:pt x="0" y="524164"/>
                    <a:pt x="0" y="374073"/>
                  </a:cubicBezTo>
                  <a:cubicBezTo>
                    <a:pt x="0" y="223982"/>
                    <a:pt x="124690" y="111991"/>
                    <a:pt x="249381" y="0"/>
                  </a:cubicBezTo>
                </a:path>
              </a:pathLst>
            </a:custGeom>
            <a:noFill/>
            <a:ln w="31750">
              <a:solidFill>
                <a:schemeClr val="accent2">
                  <a:lumMod val="75000"/>
                </a:schemeClr>
              </a:solidFill>
              <a:tailEnd type="arrow"/>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9465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4">
            <a:extLst>
              <a:ext uri="{FF2B5EF4-FFF2-40B4-BE49-F238E27FC236}">
                <a16:creationId xmlns:a16="http://schemas.microsoft.com/office/drawing/2014/main" id="{E11E5A04-4BD7-F144-AE4F-7B8B6DB92A96}"/>
              </a:ext>
            </a:extLst>
          </p:cNvPr>
          <p:cNvSpPr>
            <a:spLocks noGrp="1"/>
          </p:cNvSpPr>
          <p:nvPr>
            <p:ph type="ctrTitle"/>
          </p:nvPr>
        </p:nvSpPr>
        <p:spPr/>
        <p:txBody>
          <a:bodyPr/>
          <a:lstStyle/>
          <a:p>
            <a:r>
              <a:rPr lang="en-US" altLang="en-US" dirty="0">
                <a:ea typeface="ＭＳ Ｐゴシック" panose="020B0600070205080204" pitchFamily="34" charset="-128"/>
              </a:rPr>
              <a:t>Class-full addressing</a:t>
            </a:r>
          </a:p>
        </p:txBody>
      </p:sp>
      <p:sp>
        <p:nvSpPr>
          <p:cNvPr id="6" name="Subtitle 5">
            <a:extLst>
              <a:ext uri="{FF2B5EF4-FFF2-40B4-BE49-F238E27FC236}">
                <a16:creationId xmlns:a16="http://schemas.microsoft.com/office/drawing/2014/main" id="{BD440DE3-3114-1842-9B8C-A2ECFB66DA89}"/>
              </a:ext>
            </a:extLst>
          </p:cNvPr>
          <p:cNvSpPr>
            <a:spLocks noGrp="1"/>
          </p:cNvSpPr>
          <p:nvPr>
            <p:ph type="subTitle" idx="1"/>
          </p:nvPr>
        </p:nvSpPr>
        <p:spPr/>
        <p:txBody>
          <a:bodyPr/>
          <a:lstStyle/>
          <a:p>
            <a:pPr>
              <a:buFont typeface="Arial" pitchFamily="1" charset="0"/>
              <a:buNone/>
              <a:defRPr/>
            </a:pPr>
            <a:endParaRPr lang="en-US"/>
          </a:p>
        </p:txBody>
      </p:sp>
      <p:sp>
        <p:nvSpPr>
          <p:cNvPr id="53251" name="Slide Number Placeholder 3">
            <a:extLst>
              <a:ext uri="{FF2B5EF4-FFF2-40B4-BE49-F238E27FC236}">
                <a16:creationId xmlns:a16="http://schemas.microsoft.com/office/drawing/2014/main" id="{F8305C48-AE37-4E46-9C9B-0E514A6FB67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D583EE-454A-114A-8086-A9C6C9F8305F}"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extLst>
      <p:ext uri="{BB962C8B-B14F-4D97-AF65-F5344CB8AC3E}">
        <p14:creationId xmlns:p14="http://schemas.microsoft.com/office/powerpoint/2010/main" val="16905670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DD574C-7BB0-A924-5B2B-5B077A334C53}"/>
              </a:ext>
            </a:extLst>
          </p:cNvPr>
          <p:cNvSpPr>
            <a:spLocks noGrp="1"/>
          </p:cNvSpPr>
          <p:nvPr>
            <p:ph type="sldNum" sz="quarter" idx="12"/>
          </p:nvPr>
        </p:nvSpPr>
        <p:spPr/>
        <p:txBody>
          <a:bodyPr/>
          <a:lstStyle/>
          <a:p>
            <a:fld id="{12297082-74DA-3F42-B9EE-B09F2F8D7DCB}" type="slidenum">
              <a:rPr lang="en-US" altLang="en-US" smtClean="0"/>
              <a:pPr/>
              <a:t>53</a:t>
            </a:fld>
            <a:endParaRPr lang="en-US" altLang="en-US"/>
          </a:p>
        </p:txBody>
      </p:sp>
      <p:sp>
        <p:nvSpPr>
          <p:cNvPr id="3" name="TextBox 2">
            <a:extLst>
              <a:ext uri="{FF2B5EF4-FFF2-40B4-BE49-F238E27FC236}">
                <a16:creationId xmlns:a16="http://schemas.microsoft.com/office/drawing/2014/main" id="{6C5AC3B7-B0E2-8F09-1CBA-2B64B60DACEB}"/>
              </a:ext>
            </a:extLst>
          </p:cNvPr>
          <p:cNvSpPr txBox="1"/>
          <p:nvPr/>
        </p:nvSpPr>
        <p:spPr>
          <a:xfrm>
            <a:off x="138545" y="6538912"/>
            <a:ext cx="5695598" cy="276999"/>
          </a:xfrm>
          <a:prstGeom prst="rect">
            <a:avLst/>
          </a:prstGeom>
          <a:noFill/>
        </p:spPr>
        <p:txBody>
          <a:bodyPr wrap="none" rtlCol="0">
            <a:spAutoFit/>
          </a:bodyPr>
          <a:lstStyle/>
          <a:p>
            <a:r>
              <a:rPr lang="en-US" sz="1200" dirty="0"/>
              <a:t>Picture courtesy: https://</a:t>
            </a:r>
            <a:r>
              <a:rPr lang="en-US" sz="1200" dirty="0" err="1"/>
              <a:t>www.geeksforgeeks.org</a:t>
            </a:r>
            <a:r>
              <a:rPr lang="en-US" sz="1200" dirty="0"/>
              <a:t>/introduction-of-classful-</a:t>
            </a:r>
            <a:r>
              <a:rPr lang="en-US" sz="1200" dirty="0" err="1"/>
              <a:t>ip</a:t>
            </a:r>
            <a:r>
              <a:rPr lang="en-US" sz="1200" dirty="0"/>
              <a:t>-addressing/</a:t>
            </a:r>
          </a:p>
        </p:txBody>
      </p:sp>
      <p:pic>
        <p:nvPicPr>
          <p:cNvPr id="1028" name="Picture 4" descr="Introduction of Classful IP Addressing - GeeksforGeeks">
            <a:extLst>
              <a:ext uri="{FF2B5EF4-FFF2-40B4-BE49-F238E27FC236}">
                <a16:creationId xmlns:a16="http://schemas.microsoft.com/office/drawing/2014/main" id="{BBADDAC4-3D6B-231F-2500-15F211CBEA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 y="1264228"/>
            <a:ext cx="8255000" cy="43295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B598695-84EC-4226-539A-D6B78327BB0F}"/>
              </a:ext>
            </a:extLst>
          </p:cNvPr>
          <p:cNvSpPr txBox="1"/>
          <p:nvPr/>
        </p:nvSpPr>
        <p:spPr>
          <a:xfrm>
            <a:off x="296834" y="5771575"/>
            <a:ext cx="8847166" cy="584775"/>
          </a:xfrm>
          <a:prstGeom prst="rect">
            <a:avLst/>
          </a:prstGeom>
          <a:noFill/>
        </p:spPr>
        <p:txBody>
          <a:bodyPr wrap="none" rtlCol="0">
            <a:spAutoFit/>
          </a:bodyPr>
          <a:lstStyle/>
          <a:p>
            <a:r>
              <a:rPr lang="en-US" sz="3200" dirty="0">
                <a:solidFill>
                  <a:srgbClr val="7030A0"/>
                </a:solidFill>
              </a:rPr>
              <a:t>How can you tell network class from the IP address?</a:t>
            </a:r>
          </a:p>
        </p:txBody>
      </p:sp>
    </p:spTree>
    <p:extLst>
      <p:ext uri="{BB962C8B-B14F-4D97-AF65-F5344CB8AC3E}">
        <p14:creationId xmlns:p14="http://schemas.microsoft.com/office/powerpoint/2010/main" val="201510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DD574C-7BB0-A924-5B2B-5B077A334C53}"/>
              </a:ext>
            </a:extLst>
          </p:cNvPr>
          <p:cNvSpPr>
            <a:spLocks noGrp="1"/>
          </p:cNvSpPr>
          <p:nvPr>
            <p:ph type="sldNum" sz="quarter" idx="12"/>
          </p:nvPr>
        </p:nvSpPr>
        <p:spPr/>
        <p:txBody>
          <a:bodyPr/>
          <a:lstStyle/>
          <a:p>
            <a:fld id="{12297082-74DA-3F42-B9EE-B09F2F8D7DCB}" type="slidenum">
              <a:rPr lang="en-US" altLang="en-US" smtClean="0"/>
              <a:pPr/>
              <a:t>54</a:t>
            </a:fld>
            <a:endParaRPr lang="en-US" altLang="en-US"/>
          </a:p>
        </p:txBody>
      </p:sp>
      <p:pic>
        <p:nvPicPr>
          <p:cNvPr id="1026" name="Picture 2" descr="Classful addressing - ICTShore.com">
            <a:extLst>
              <a:ext uri="{FF2B5EF4-FFF2-40B4-BE49-F238E27FC236}">
                <a16:creationId xmlns:a16="http://schemas.microsoft.com/office/drawing/2014/main" id="{1EF72609-0F46-1274-EB60-D0AA9D533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C5AC3B7-B0E2-8F09-1CBA-2B64B60DACEB}"/>
              </a:ext>
            </a:extLst>
          </p:cNvPr>
          <p:cNvSpPr txBox="1"/>
          <p:nvPr/>
        </p:nvSpPr>
        <p:spPr>
          <a:xfrm>
            <a:off x="138545" y="6538912"/>
            <a:ext cx="8649163" cy="276999"/>
          </a:xfrm>
          <a:prstGeom prst="rect">
            <a:avLst/>
          </a:prstGeom>
          <a:noFill/>
        </p:spPr>
        <p:txBody>
          <a:bodyPr wrap="none" rtlCol="0">
            <a:spAutoFit/>
          </a:bodyPr>
          <a:lstStyle/>
          <a:p>
            <a:r>
              <a:rPr lang="en-US" sz="1200" dirty="0"/>
              <a:t>Picture courtesy: https://</a:t>
            </a:r>
            <a:r>
              <a:rPr lang="en-US" sz="1200" dirty="0" err="1"/>
              <a:t>www.ictshore.com</a:t>
            </a:r>
            <a:r>
              <a:rPr lang="en-US" sz="1200" dirty="0"/>
              <a:t>/free-</a:t>
            </a:r>
            <a:r>
              <a:rPr lang="en-US" sz="1200" dirty="0" err="1"/>
              <a:t>ccna</a:t>
            </a:r>
            <a:r>
              <a:rPr lang="en-US" sz="1200" dirty="0"/>
              <a:t>-course/network-layer-ipv4-addressing/attachment/1013-05-classful_addressing/</a:t>
            </a:r>
          </a:p>
        </p:txBody>
      </p:sp>
      <p:sp>
        <p:nvSpPr>
          <p:cNvPr id="4" name="TextBox 3">
            <a:extLst>
              <a:ext uri="{FF2B5EF4-FFF2-40B4-BE49-F238E27FC236}">
                <a16:creationId xmlns:a16="http://schemas.microsoft.com/office/drawing/2014/main" id="{8F8F87AA-1881-B582-3929-4A009FF8DEEF}"/>
              </a:ext>
            </a:extLst>
          </p:cNvPr>
          <p:cNvSpPr txBox="1"/>
          <p:nvPr/>
        </p:nvSpPr>
        <p:spPr>
          <a:xfrm>
            <a:off x="-1" y="5600193"/>
            <a:ext cx="9143999" cy="1077218"/>
          </a:xfrm>
          <a:prstGeom prst="rect">
            <a:avLst/>
          </a:prstGeom>
          <a:noFill/>
        </p:spPr>
        <p:txBody>
          <a:bodyPr wrap="square" rtlCol="0">
            <a:spAutoFit/>
          </a:bodyPr>
          <a:lstStyle/>
          <a:p>
            <a:pPr algn="ctr"/>
            <a:r>
              <a:rPr lang="en-US" sz="3200" dirty="0">
                <a:solidFill>
                  <a:srgbClr val="7030A0"/>
                </a:solidFill>
              </a:rPr>
              <a:t>What percentage of addresses and allocated to each class?</a:t>
            </a:r>
          </a:p>
        </p:txBody>
      </p:sp>
    </p:spTree>
    <p:extLst>
      <p:ext uri="{BB962C8B-B14F-4D97-AF65-F5344CB8AC3E}">
        <p14:creationId xmlns:p14="http://schemas.microsoft.com/office/powerpoint/2010/main" val="1494157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2D72B3AD-649D-3941-BE49-149AFAF759F8}"/>
              </a:ext>
            </a:extLst>
          </p:cNvPr>
          <p:cNvSpPr>
            <a:spLocks noGrp="1" noChangeArrowheads="1"/>
          </p:cNvSpPr>
          <p:nvPr>
            <p:ph type="title"/>
          </p:nvPr>
        </p:nvSpPr>
        <p:spPr>
          <a:xfrm>
            <a:off x="611188" y="171450"/>
            <a:ext cx="8281987" cy="646113"/>
          </a:xfrm>
        </p:spPr>
        <p:txBody>
          <a:bodyPr/>
          <a:lstStyle/>
          <a:p>
            <a:pPr eaLnBrk="1" hangingPunct="1"/>
            <a:r>
              <a:rPr lang="en-US" altLang="en-US" sz="3600" dirty="0"/>
              <a:t>Global Addresses</a:t>
            </a:r>
            <a:endParaRPr lang="en-AU" altLang="en-US" sz="3600" dirty="0"/>
          </a:p>
        </p:txBody>
      </p:sp>
      <p:sp>
        <p:nvSpPr>
          <p:cNvPr id="75779" name="Rectangle 3">
            <a:extLst>
              <a:ext uri="{FF2B5EF4-FFF2-40B4-BE49-F238E27FC236}">
                <a16:creationId xmlns:a16="http://schemas.microsoft.com/office/drawing/2014/main" id="{26244D05-393E-B040-A6C1-26B3AA671435}"/>
              </a:ext>
            </a:extLst>
          </p:cNvPr>
          <p:cNvSpPr>
            <a:spLocks noGrp="1" noChangeArrowheads="1"/>
          </p:cNvSpPr>
          <p:nvPr>
            <p:ph type="body" idx="1"/>
          </p:nvPr>
        </p:nvSpPr>
        <p:spPr>
          <a:xfrm>
            <a:off x="628650" y="1084521"/>
            <a:ext cx="7886700" cy="5092442"/>
          </a:xfrm>
        </p:spPr>
        <p:txBody>
          <a:bodyPr>
            <a:normAutofit/>
          </a:bodyPr>
          <a:lstStyle/>
          <a:p>
            <a:r>
              <a:rPr lang="en-US" altLang="en-US" sz="2400" dirty="0"/>
              <a:t>Properties</a:t>
            </a:r>
          </a:p>
          <a:p>
            <a:pPr lvl="1"/>
            <a:r>
              <a:rPr lang="en-US" altLang="en-US" sz="2000" dirty="0"/>
              <a:t>globally unique</a:t>
            </a:r>
          </a:p>
          <a:p>
            <a:pPr lvl="1"/>
            <a:r>
              <a:rPr lang="en-US" altLang="en-US" sz="2000" dirty="0"/>
              <a:t>hierarchical: network + host</a:t>
            </a:r>
          </a:p>
          <a:p>
            <a:pPr lvl="1"/>
            <a:r>
              <a:rPr lang="en-US" altLang="en-US" sz="2000" dirty="0"/>
              <a:t>4 Billion IP address, half are A type, ¼ is B type, and 1/8 is C type</a:t>
            </a:r>
          </a:p>
          <a:p>
            <a:r>
              <a:rPr lang="en-US" altLang="en-US" sz="2400" dirty="0"/>
              <a:t>Format</a:t>
            </a:r>
          </a:p>
          <a:p>
            <a:pPr>
              <a:buFontTx/>
              <a:buNone/>
            </a:pPr>
            <a:endParaRPr lang="en-US" altLang="en-US" sz="2400" dirty="0"/>
          </a:p>
          <a:p>
            <a:pPr>
              <a:buFontTx/>
              <a:buNone/>
            </a:pPr>
            <a:endParaRPr lang="en-US" altLang="en-US" sz="2400" dirty="0"/>
          </a:p>
          <a:p>
            <a:pPr>
              <a:buFontTx/>
              <a:buNone/>
            </a:pPr>
            <a:endParaRPr lang="en-US" altLang="en-US" sz="2400" dirty="0"/>
          </a:p>
          <a:p>
            <a:r>
              <a:rPr lang="en-US" altLang="en-US" sz="2400" dirty="0"/>
              <a:t>Dot notation</a:t>
            </a:r>
          </a:p>
          <a:p>
            <a:pPr lvl="1"/>
            <a:r>
              <a:rPr lang="en-US" altLang="en-US" sz="2000" dirty="0"/>
              <a:t>10.3.2.4</a:t>
            </a:r>
          </a:p>
          <a:p>
            <a:pPr lvl="1"/>
            <a:r>
              <a:rPr lang="en-US" altLang="en-US" sz="2000" dirty="0"/>
              <a:t>128.96.33.81</a:t>
            </a:r>
          </a:p>
          <a:p>
            <a:pPr lvl="1"/>
            <a:r>
              <a:rPr lang="en-US" altLang="en-US" sz="2000" dirty="0"/>
              <a:t>192.12.69.77</a:t>
            </a:r>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pic>
        <p:nvPicPr>
          <p:cNvPr id="75780" name="Picture 5" descr="f03-19-9780123850591 copy">
            <a:extLst>
              <a:ext uri="{FF2B5EF4-FFF2-40B4-BE49-F238E27FC236}">
                <a16:creationId xmlns:a16="http://schemas.microsoft.com/office/drawing/2014/main" id="{14E8D2D9-9466-794D-B0E7-3EF9210D54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4474" y="2710120"/>
            <a:ext cx="3889375"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64772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2B818E-4358-9443-8B7D-6385C47B48F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
        <p:nvSpPr>
          <p:cNvPr id="3" name="TextBox 2">
            <a:extLst>
              <a:ext uri="{FF2B5EF4-FFF2-40B4-BE49-F238E27FC236}">
                <a16:creationId xmlns:a16="http://schemas.microsoft.com/office/drawing/2014/main" id="{E4CFE207-8B1E-D549-B25C-25910A1BC18F}"/>
              </a:ext>
            </a:extLst>
          </p:cNvPr>
          <p:cNvSpPr txBox="1"/>
          <p:nvPr/>
        </p:nvSpPr>
        <p:spPr>
          <a:xfrm>
            <a:off x="1557648" y="667768"/>
            <a:ext cx="2499197" cy="60016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0000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0001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0010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0011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0100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0101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0110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0111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1000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1001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1010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1011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1100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1101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1110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1111</a:t>
            </a:r>
          </a:p>
        </p:txBody>
      </p:sp>
      <p:sp>
        <p:nvSpPr>
          <p:cNvPr id="5" name="Rectangle 2">
            <a:extLst>
              <a:ext uri="{FF2B5EF4-FFF2-40B4-BE49-F238E27FC236}">
                <a16:creationId xmlns:a16="http://schemas.microsoft.com/office/drawing/2014/main" id="{2BC4249C-5FDA-724D-9D05-A2C2CE09CAE0}"/>
              </a:ext>
            </a:extLst>
          </p:cNvPr>
          <p:cNvSpPr txBox="1">
            <a:spLocks noChangeArrowheads="1"/>
          </p:cNvSpPr>
          <p:nvPr/>
        </p:nvSpPr>
        <p:spPr>
          <a:xfrm>
            <a:off x="136175" y="73719"/>
            <a:ext cx="8281987" cy="646113"/>
          </a:xfrm>
          <a:prstGeom prst="rect">
            <a:avLst/>
          </a:prstGeom>
        </p:spPr>
        <p:txBody>
          <a:bodyP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90"/>
                </a:solidFill>
                <a:effectLst/>
                <a:uLnTx/>
                <a:uFillTx/>
                <a:latin typeface="Calibri"/>
                <a:ea typeface="ＭＳ Ｐゴシック" charset="-128"/>
              </a:rPr>
              <a:t>Let’s assume we have 4-bit address (instead of 32 bit)</a:t>
            </a:r>
            <a:endParaRPr kumimoji="0" lang="en-AU" altLang="en-US" sz="2800" b="0" i="0" u="none" strike="noStrike" kern="1200" cap="none" spc="0" normalizeH="0" baseline="0" noProof="0" dirty="0">
              <a:ln>
                <a:noFill/>
              </a:ln>
              <a:solidFill>
                <a:srgbClr val="000090"/>
              </a:solidFill>
              <a:effectLst/>
              <a:uLnTx/>
              <a:uFillTx/>
              <a:latin typeface="Calibri"/>
              <a:ea typeface="ＭＳ Ｐゴシック" charset="-128"/>
            </a:endParaRPr>
          </a:p>
        </p:txBody>
      </p:sp>
      <p:sp>
        <p:nvSpPr>
          <p:cNvPr id="6" name="Rectangle 5">
            <a:extLst>
              <a:ext uri="{FF2B5EF4-FFF2-40B4-BE49-F238E27FC236}">
                <a16:creationId xmlns:a16="http://schemas.microsoft.com/office/drawing/2014/main" id="{D5C70E79-B7CF-9B43-A9F2-613E5B6860EF}"/>
              </a:ext>
            </a:extLst>
          </p:cNvPr>
          <p:cNvSpPr/>
          <p:nvPr/>
        </p:nvSpPr>
        <p:spPr>
          <a:xfrm>
            <a:off x="1583406" y="719832"/>
            <a:ext cx="259277" cy="2948757"/>
          </a:xfrm>
          <a:prstGeom prst="rect">
            <a:avLst/>
          </a:prstGeom>
          <a:noFill/>
          <a:ln w="476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6DBC37BC-0D0A-D14E-A32F-BA5C00392F28}"/>
              </a:ext>
            </a:extLst>
          </p:cNvPr>
          <p:cNvGrpSpPr/>
          <p:nvPr/>
        </p:nvGrpSpPr>
        <p:grpSpPr>
          <a:xfrm>
            <a:off x="2653048" y="719832"/>
            <a:ext cx="4701108" cy="2948757"/>
            <a:chOff x="2653048" y="719832"/>
            <a:chExt cx="4701108" cy="2948757"/>
          </a:xfrm>
        </p:grpSpPr>
        <p:sp>
          <p:nvSpPr>
            <p:cNvPr id="7" name="TextBox 6">
              <a:extLst>
                <a:ext uri="{FF2B5EF4-FFF2-40B4-BE49-F238E27FC236}">
                  <a16:creationId xmlns:a16="http://schemas.microsoft.com/office/drawing/2014/main" id="{0CF50EE5-3BC1-E940-910F-CFFE0B46F686}"/>
                </a:ext>
              </a:extLst>
            </p:cNvPr>
            <p:cNvSpPr txBox="1"/>
            <p:nvPr/>
          </p:nvSpPr>
          <p:spPr>
            <a:xfrm>
              <a:off x="2973696" y="2012976"/>
              <a:ext cx="438046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Class A (Half of all possible addresses)</a:t>
              </a:r>
            </a:p>
          </p:txBody>
        </p:sp>
        <p:sp>
          <p:nvSpPr>
            <p:cNvPr id="8" name="Right Brace 7">
              <a:extLst>
                <a:ext uri="{FF2B5EF4-FFF2-40B4-BE49-F238E27FC236}">
                  <a16:creationId xmlns:a16="http://schemas.microsoft.com/office/drawing/2014/main" id="{3317BF2B-A60B-AA44-947A-5792C5DCD470}"/>
                </a:ext>
              </a:extLst>
            </p:cNvPr>
            <p:cNvSpPr/>
            <p:nvPr/>
          </p:nvSpPr>
          <p:spPr>
            <a:xfrm>
              <a:off x="2653048" y="719832"/>
              <a:ext cx="320648" cy="2948757"/>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Rectangle 9">
            <a:extLst>
              <a:ext uri="{FF2B5EF4-FFF2-40B4-BE49-F238E27FC236}">
                <a16:creationId xmlns:a16="http://schemas.microsoft.com/office/drawing/2014/main" id="{35E96388-A46E-B442-80D3-1E488429098B}"/>
              </a:ext>
            </a:extLst>
          </p:cNvPr>
          <p:cNvSpPr/>
          <p:nvPr/>
        </p:nvSpPr>
        <p:spPr>
          <a:xfrm>
            <a:off x="1583406" y="3720654"/>
            <a:ext cx="515850" cy="1392260"/>
          </a:xfrm>
          <a:prstGeom prst="rect">
            <a:avLst/>
          </a:prstGeom>
          <a:noFill/>
          <a:ln w="476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a:extLst>
              <a:ext uri="{FF2B5EF4-FFF2-40B4-BE49-F238E27FC236}">
                <a16:creationId xmlns:a16="http://schemas.microsoft.com/office/drawing/2014/main" id="{8E28FF8A-3C17-134C-A5B0-5FBBEE4B47D0}"/>
              </a:ext>
            </a:extLst>
          </p:cNvPr>
          <p:cNvGrpSpPr/>
          <p:nvPr/>
        </p:nvGrpSpPr>
        <p:grpSpPr>
          <a:xfrm>
            <a:off x="2653048" y="3720653"/>
            <a:ext cx="4701108" cy="1392261"/>
            <a:chOff x="2653048" y="2276328"/>
            <a:chExt cx="4701108" cy="1392261"/>
          </a:xfrm>
        </p:grpSpPr>
        <p:sp>
          <p:nvSpPr>
            <p:cNvPr id="12" name="TextBox 11">
              <a:extLst>
                <a:ext uri="{FF2B5EF4-FFF2-40B4-BE49-F238E27FC236}">
                  <a16:creationId xmlns:a16="http://schemas.microsoft.com/office/drawing/2014/main" id="{503E992E-D3AD-6F47-BBF9-88C8948E7D0B}"/>
                </a:ext>
              </a:extLst>
            </p:cNvPr>
            <p:cNvSpPr txBox="1"/>
            <p:nvPr/>
          </p:nvSpPr>
          <p:spPr>
            <a:xfrm>
              <a:off x="2973696" y="2740338"/>
              <a:ext cx="438046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Class B (1/4 of all possible addresses)</a:t>
              </a:r>
            </a:p>
          </p:txBody>
        </p:sp>
        <p:sp>
          <p:nvSpPr>
            <p:cNvPr id="13" name="Right Brace 12">
              <a:extLst>
                <a:ext uri="{FF2B5EF4-FFF2-40B4-BE49-F238E27FC236}">
                  <a16:creationId xmlns:a16="http://schemas.microsoft.com/office/drawing/2014/main" id="{6E9C6DD4-5DB8-0447-912A-94BCF446DFF0}"/>
                </a:ext>
              </a:extLst>
            </p:cNvPr>
            <p:cNvSpPr/>
            <p:nvPr/>
          </p:nvSpPr>
          <p:spPr>
            <a:xfrm>
              <a:off x="2653048" y="2276328"/>
              <a:ext cx="320648" cy="1392261"/>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Rectangle 13">
            <a:extLst>
              <a:ext uri="{FF2B5EF4-FFF2-40B4-BE49-F238E27FC236}">
                <a16:creationId xmlns:a16="http://schemas.microsoft.com/office/drawing/2014/main" id="{5D424824-0EDE-E74B-8AAF-0D8CBF8FBB6F}"/>
              </a:ext>
            </a:extLst>
          </p:cNvPr>
          <p:cNvSpPr/>
          <p:nvPr/>
        </p:nvSpPr>
        <p:spPr>
          <a:xfrm>
            <a:off x="1569898" y="5146652"/>
            <a:ext cx="735419" cy="646113"/>
          </a:xfrm>
          <a:prstGeom prst="rect">
            <a:avLst/>
          </a:prstGeom>
          <a:noFill/>
          <a:ln w="476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5" name="Group 14">
            <a:extLst>
              <a:ext uri="{FF2B5EF4-FFF2-40B4-BE49-F238E27FC236}">
                <a16:creationId xmlns:a16="http://schemas.microsoft.com/office/drawing/2014/main" id="{9804E284-F987-7944-A53D-77A7C2CC7676}"/>
              </a:ext>
            </a:extLst>
          </p:cNvPr>
          <p:cNvGrpSpPr/>
          <p:nvPr/>
        </p:nvGrpSpPr>
        <p:grpSpPr>
          <a:xfrm>
            <a:off x="2653048" y="5178822"/>
            <a:ext cx="4689427" cy="626716"/>
            <a:chOff x="2653048" y="3041873"/>
            <a:chExt cx="4689427" cy="626716"/>
          </a:xfrm>
        </p:grpSpPr>
        <p:sp>
          <p:nvSpPr>
            <p:cNvPr id="16" name="TextBox 15">
              <a:extLst>
                <a:ext uri="{FF2B5EF4-FFF2-40B4-BE49-F238E27FC236}">
                  <a16:creationId xmlns:a16="http://schemas.microsoft.com/office/drawing/2014/main" id="{BF3F040B-59E7-254A-B2D6-FE0947E8865D}"/>
                </a:ext>
              </a:extLst>
            </p:cNvPr>
            <p:cNvSpPr txBox="1"/>
            <p:nvPr/>
          </p:nvSpPr>
          <p:spPr>
            <a:xfrm>
              <a:off x="2962015" y="3143495"/>
              <a:ext cx="438046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Class C (1/8 of all possible addresses)</a:t>
              </a:r>
            </a:p>
          </p:txBody>
        </p:sp>
        <p:sp>
          <p:nvSpPr>
            <p:cNvPr id="17" name="Right Brace 16">
              <a:extLst>
                <a:ext uri="{FF2B5EF4-FFF2-40B4-BE49-F238E27FC236}">
                  <a16:creationId xmlns:a16="http://schemas.microsoft.com/office/drawing/2014/main" id="{1BE98EEC-7A35-7049-AC53-7747E48FC0A4}"/>
                </a:ext>
              </a:extLst>
            </p:cNvPr>
            <p:cNvSpPr/>
            <p:nvPr/>
          </p:nvSpPr>
          <p:spPr>
            <a:xfrm>
              <a:off x="2653048" y="3041873"/>
              <a:ext cx="320648" cy="626716"/>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374325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4"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2B818E-4358-9443-8B7D-6385C47B48F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
        <p:nvSpPr>
          <p:cNvPr id="3" name="TextBox 2">
            <a:extLst>
              <a:ext uri="{FF2B5EF4-FFF2-40B4-BE49-F238E27FC236}">
                <a16:creationId xmlns:a16="http://schemas.microsoft.com/office/drawing/2014/main" id="{E4CFE207-8B1E-D549-B25C-25910A1BC18F}"/>
              </a:ext>
            </a:extLst>
          </p:cNvPr>
          <p:cNvSpPr txBox="1"/>
          <p:nvPr/>
        </p:nvSpPr>
        <p:spPr>
          <a:xfrm>
            <a:off x="5490655" y="911059"/>
            <a:ext cx="2499197" cy="30469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0000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0001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0010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0011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0100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0101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0110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0111</a:t>
            </a:r>
          </a:p>
        </p:txBody>
      </p:sp>
      <p:sp>
        <p:nvSpPr>
          <p:cNvPr id="5" name="Rectangle 2">
            <a:extLst>
              <a:ext uri="{FF2B5EF4-FFF2-40B4-BE49-F238E27FC236}">
                <a16:creationId xmlns:a16="http://schemas.microsoft.com/office/drawing/2014/main" id="{2BC4249C-5FDA-724D-9D05-A2C2CE09CAE0}"/>
              </a:ext>
            </a:extLst>
          </p:cNvPr>
          <p:cNvSpPr txBox="1">
            <a:spLocks noChangeArrowheads="1"/>
          </p:cNvSpPr>
          <p:nvPr/>
        </p:nvSpPr>
        <p:spPr>
          <a:xfrm>
            <a:off x="136175" y="73719"/>
            <a:ext cx="8281987" cy="646113"/>
          </a:xfrm>
          <a:prstGeom prst="rect">
            <a:avLst/>
          </a:prstGeom>
        </p:spPr>
        <p:txBody>
          <a:bodyP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90"/>
                </a:solidFill>
                <a:effectLst/>
                <a:uLnTx/>
                <a:uFillTx/>
                <a:latin typeface="Calibri"/>
                <a:ea typeface="ＭＳ Ｐゴシック" charset="-128"/>
              </a:rPr>
              <a:t>Let’s assume we have 4-bit address (instead of 32 bit)</a:t>
            </a:r>
            <a:endParaRPr kumimoji="0" lang="en-AU" altLang="en-US" sz="2800" b="0" i="0" u="none" strike="noStrike" kern="1200" cap="none" spc="0" normalizeH="0" baseline="0" noProof="0" dirty="0">
              <a:ln>
                <a:noFill/>
              </a:ln>
              <a:solidFill>
                <a:srgbClr val="000090"/>
              </a:solidFill>
              <a:effectLst/>
              <a:uLnTx/>
              <a:uFillTx/>
              <a:latin typeface="Calibri"/>
              <a:ea typeface="ＭＳ Ｐゴシック" charset="-128"/>
            </a:endParaRPr>
          </a:p>
        </p:txBody>
      </p:sp>
      <p:sp>
        <p:nvSpPr>
          <p:cNvPr id="6" name="Rectangle 5">
            <a:extLst>
              <a:ext uri="{FF2B5EF4-FFF2-40B4-BE49-F238E27FC236}">
                <a16:creationId xmlns:a16="http://schemas.microsoft.com/office/drawing/2014/main" id="{D5C70E79-B7CF-9B43-A9F2-613E5B6860EF}"/>
              </a:ext>
            </a:extLst>
          </p:cNvPr>
          <p:cNvSpPr/>
          <p:nvPr/>
        </p:nvSpPr>
        <p:spPr>
          <a:xfrm>
            <a:off x="5504538" y="957774"/>
            <a:ext cx="259277" cy="2948757"/>
          </a:xfrm>
          <a:prstGeom prst="rect">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6DBC37BC-0D0A-D14E-A32F-BA5C00392F28}"/>
              </a:ext>
            </a:extLst>
          </p:cNvPr>
          <p:cNvGrpSpPr/>
          <p:nvPr/>
        </p:nvGrpSpPr>
        <p:grpSpPr>
          <a:xfrm flipH="1">
            <a:off x="321653" y="960175"/>
            <a:ext cx="4701108" cy="2948757"/>
            <a:chOff x="2653048" y="719832"/>
            <a:chExt cx="4701108" cy="2948757"/>
          </a:xfrm>
        </p:grpSpPr>
        <p:sp>
          <p:nvSpPr>
            <p:cNvPr id="7" name="TextBox 6">
              <a:extLst>
                <a:ext uri="{FF2B5EF4-FFF2-40B4-BE49-F238E27FC236}">
                  <a16:creationId xmlns:a16="http://schemas.microsoft.com/office/drawing/2014/main" id="{0CF50EE5-3BC1-E940-910F-CFFE0B46F686}"/>
                </a:ext>
              </a:extLst>
            </p:cNvPr>
            <p:cNvSpPr txBox="1"/>
            <p:nvPr/>
          </p:nvSpPr>
          <p:spPr>
            <a:xfrm>
              <a:off x="2973696" y="2012976"/>
              <a:ext cx="438046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Class A (Half of all possible addresses)</a:t>
              </a:r>
            </a:p>
          </p:txBody>
        </p:sp>
        <p:sp>
          <p:nvSpPr>
            <p:cNvPr id="8" name="Right Brace 7">
              <a:extLst>
                <a:ext uri="{FF2B5EF4-FFF2-40B4-BE49-F238E27FC236}">
                  <a16:creationId xmlns:a16="http://schemas.microsoft.com/office/drawing/2014/main" id="{3317BF2B-A60B-AA44-947A-5792C5DCD470}"/>
                </a:ext>
              </a:extLst>
            </p:cNvPr>
            <p:cNvSpPr/>
            <p:nvPr/>
          </p:nvSpPr>
          <p:spPr>
            <a:xfrm>
              <a:off x="2653048" y="719832"/>
              <a:ext cx="320648" cy="2948757"/>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roup 25">
            <a:extLst>
              <a:ext uri="{FF2B5EF4-FFF2-40B4-BE49-F238E27FC236}">
                <a16:creationId xmlns:a16="http://schemas.microsoft.com/office/drawing/2014/main" id="{8747053F-EF21-2341-AFB2-48C27CA8E3BA}"/>
              </a:ext>
            </a:extLst>
          </p:cNvPr>
          <p:cNvGrpSpPr/>
          <p:nvPr/>
        </p:nvGrpSpPr>
        <p:grpSpPr>
          <a:xfrm>
            <a:off x="321653" y="944328"/>
            <a:ext cx="5715322" cy="3988234"/>
            <a:chOff x="321653" y="944328"/>
            <a:chExt cx="5715322" cy="3988234"/>
          </a:xfrm>
        </p:grpSpPr>
        <p:sp>
          <p:nvSpPr>
            <p:cNvPr id="18" name="Rectangle 17">
              <a:extLst>
                <a:ext uri="{FF2B5EF4-FFF2-40B4-BE49-F238E27FC236}">
                  <a16:creationId xmlns:a16="http://schemas.microsoft.com/office/drawing/2014/main" id="{4AD3622F-C08B-E044-BA5A-A4AC7304B513}"/>
                </a:ext>
              </a:extLst>
            </p:cNvPr>
            <p:cNvSpPr/>
            <p:nvPr/>
          </p:nvSpPr>
          <p:spPr>
            <a:xfrm>
              <a:off x="5777698" y="944328"/>
              <a:ext cx="259277" cy="3204946"/>
            </a:xfrm>
            <a:prstGeom prst="rect">
              <a:avLst/>
            </a:prstGeom>
            <a:noFill/>
            <a:ln w="22225">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A8A0CAD7-E9D8-1D46-82BD-952334CDBD7F}"/>
                </a:ext>
              </a:extLst>
            </p:cNvPr>
            <p:cNvSpPr txBox="1"/>
            <p:nvPr/>
          </p:nvSpPr>
          <p:spPr>
            <a:xfrm flipH="1">
              <a:off x="321653" y="4532452"/>
              <a:ext cx="5328170" cy="400110"/>
            </a:xfrm>
            <a:prstGeom prst="rect">
              <a:avLst/>
            </a:prstGeom>
            <a:noFill/>
            <a:ln>
              <a:solidFill>
                <a:schemeClr val="accent3">
                  <a:lumMod val="75000"/>
                </a:schemeClr>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9BBB59">
                      <a:lumMod val="75000"/>
                    </a:srgbClr>
                  </a:solidFill>
                  <a:effectLst/>
                  <a:uLnTx/>
                  <a:uFillTx/>
                  <a:latin typeface="Calibri"/>
                  <a:ea typeface="+mn-ea"/>
                  <a:cs typeface="+mn-cs"/>
                </a:rPr>
                <a:t>Say, 1 bit for network part = 2 different networks</a:t>
              </a:r>
            </a:p>
          </p:txBody>
        </p:sp>
        <p:cxnSp>
          <p:nvCxnSpPr>
            <p:cNvPr id="20" name="Curved Connector 19">
              <a:extLst>
                <a:ext uri="{FF2B5EF4-FFF2-40B4-BE49-F238E27FC236}">
                  <a16:creationId xmlns:a16="http://schemas.microsoft.com/office/drawing/2014/main" id="{323F3568-ACB8-6D4C-8258-4EFFD022F04F}"/>
                </a:ext>
              </a:extLst>
            </p:cNvPr>
            <p:cNvCxnSpPr>
              <a:cxnSpLocks/>
              <a:stCxn id="19" idx="1"/>
            </p:cNvCxnSpPr>
            <p:nvPr/>
          </p:nvCxnSpPr>
          <p:spPr>
            <a:xfrm flipV="1">
              <a:off x="5649823" y="4171409"/>
              <a:ext cx="273160" cy="561098"/>
            </a:xfrm>
            <a:prstGeom prst="curvedConnector2">
              <a:avLst/>
            </a:prstGeom>
            <a:ln>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grpSp>
      <p:grpSp>
        <p:nvGrpSpPr>
          <p:cNvPr id="27" name="Group 26">
            <a:extLst>
              <a:ext uri="{FF2B5EF4-FFF2-40B4-BE49-F238E27FC236}">
                <a16:creationId xmlns:a16="http://schemas.microsoft.com/office/drawing/2014/main" id="{92BC418A-CA4A-F64B-B8C0-A3EFD7CD7218}"/>
              </a:ext>
            </a:extLst>
          </p:cNvPr>
          <p:cNvGrpSpPr/>
          <p:nvPr/>
        </p:nvGrpSpPr>
        <p:grpSpPr>
          <a:xfrm>
            <a:off x="594813" y="2434107"/>
            <a:ext cx="5910056" cy="3272869"/>
            <a:chOff x="313625" y="2434107"/>
            <a:chExt cx="5910056" cy="3272869"/>
          </a:xfrm>
        </p:grpSpPr>
        <p:sp>
          <p:nvSpPr>
            <p:cNvPr id="28" name="Rectangle 27">
              <a:extLst>
                <a:ext uri="{FF2B5EF4-FFF2-40B4-BE49-F238E27FC236}">
                  <a16:creationId xmlns:a16="http://schemas.microsoft.com/office/drawing/2014/main" id="{36B4CA47-5113-AE4C-8795-AB56134A3E0B}"/>
                </a:ext>
              </a:extLst>
            </p:cNvPr>
            <p:cNvSpPr/>
            <p:nvPr/>
          </p:nvSpPr>
          <p:spPr>
            <a:xfrm>
              <a:off x="5777698" y="2434107"/>
              <a:ext cx="445983" cy="1818200"/>
            </a:xfrm>
            <a:prstGeom prst="rect">
              <a:avLst/>
            </a:prstGeom>
            <a:noFill/>
            <a:ln w="22225">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TextBox 28">
              <a:extLst>
                <a:ext uri="{FF2B5EF4-FFF2-40B4-BE49-F238E27FC236}">
                  <a16:creationId xmlns:a16="http://schemas.microsoft.com/office/drawing/2014/main" id="{E965B649-757E-0046-AD9E-3CA7F74429CE}"/>
                </a:ext>
              </a:extLst>
            </p:cNvPr>
            <p:cNvSpPr txBox="1"/>
            <p:nvPr/>
          </p:nvSpPr>
          <p:spPr>
            <a:xfrm flipH="1">
              <a:off x="313625" y="5306866"/>
              <a:ext cx="4895842" cy="400110"/>
            </a:xfrm>
            <a:prstGeom prst="rect">
              <a:avLst/>
            </a:prstGeom>
            <a:noFill/>
            <a:ln>
              <a:solidFill>
                <a:schemeClr val="accent5">
                  <a:lumMod val="75000"/>
                </a:schemeClr>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BACC6">
                      <a:lumMod val="75000"/>
                    </a:srgbClr>
                  </a:solidFill>
                  <a:effectLst/>
                  <a:uLnTx/>
                  <a:uFillTx/>
                  <a:latin typeface="Calibri"/>
                  <a:ea typeface="+mn-ea"/>
                  <a:cs typeface="+mn-cs"/>
                </a:rPr>
                <a:t>Say, 2 bits for host part = 4 hosts per network</a:t>
              </a:r>
            </a:p>
          </p:txBody>
        </p:sp>
        <p:cxnSp>
          <p:nvCxnSpPr>
            <p:cNvPr id="30" name="Curved Connector 29">
              <a:extLst>
                <a:ext uri="{FF2B5EF4-FFF2-40B4-BE49-F238E27FC236}">
                  <a16:creationId xmlns:a16="http://schemas.microsoft.com/office/drawing/2014/main" id="{1C819E2F-A8E1-534B-80CD-66856C42B8AE}"/>
                </a:ext>
              </a:extLst>
            </p:cNvPr>
            <p:cNvCxnSpPr>
              <a:cxnSpLocks/>
              <a:stCxn id="29" idx="1"/>
              <a:endCxn id="28" idx="2"/>
            </p:cNvCxnSpPr>
            <p:nvPr/>
          </p:nvCxnSpPr>
          <p:spPr>
            <a:xfrm flipV="1">
              <a:off x="5209467" y="4252307"/>
              <a:ext cx="791223" cy="1254614"/>
            </a:xfrm>
            <a:prstGeom prst="curvedConnector2">
              <a:avLst/>
            </a:prstGeom>
            <a:ln>
              <a:solidFill>
                <a:schemeClr val="accent5">
                  <a:lumMod val="75000"/>
                </a:schemeClr>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611191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2D72B3AD-649D-3941-BE49-149AFAF759F8}"/>
              </a:ext>
            </a:extLst>
          </p:cNvPr>
          <p:cNvSpPr>
            <a:spLocks noGrp="1" noChangeArrowheads="1"/>
          </p:cNvSpPr>
          <p:nvPr>
            <p:ph type="title"/>
          </p:nvPr>
        </p:nvSpPr>
        <p:spPr>
          <a:xfrm>
            <a:off x="611188" y="171450"/>
            <a:ext cx="8281987" cy="646113"/>
          </a:xfrm>
        </p:spPr>
        <p:txBody>
          <a:bodyPr/>
          <a:lstStyle/>
          <a:p>
            <a:pPr eaLnBrk="1" hangingPunct="1"/>
            <a:r>
              <a:rPr lang="en-US" altLang="en-US" sz="3600" dirty="0"/>
              <a:t>Global Addresses</a:t>
            </a:r>
            <a:endParaRPr lang="en-AU" altLang="en-US" sz="3600" dirty="0"/>
          </a:p>
        </p:txBody>
      </p:sp>
      <p:sp>
        <p:nvSpPr>
          <p:cNvPr id="75779" name="Rectangle 3">
            <a:extLst>
              <a:ext uri="{FF2B5EF4-FFF2-40B4-BE49-F238E27FC236}">
                <a16:creationId xmlns:a16="http://schemas.microsoft.com/office/drawing/2014/main" id="{26244D05-393E-B040-A6C1-26B3AA671435}"/>
              </a:ext>
            </a:extLst>
          </p:cNvPr>
          <p:cNvSpPr>
            <a:spLocks noGrp="1" noChangeArrowheads="1"/>
          </p:cNvSpPr>
          <p:nvPr>
            <p:ph type="body" idx="1"/>
          </p:nvPr>
        </p:nvSpPr>
        <p:spPr>
          <a:xfrm>
            <a:off x="628650" y="1084521"/>
            <a:ext cx="7886700" cy="5092442"/>
          </a:xfrm>
        </p:spPr>
        <p:txBody>
          <a:bodyPr>
            <a:normAutofit/>
          </a:bodyPr>
          <a:lstStyle/>
          <a:p>
            <a:r>
              <a:rPr lang="en-US" altLang="en-US" sz="2400" dirty="0"/>
              <a:t>Properties</a:t>
            </a:r>
          </a:p>
          <a:p>
            <a:pPr lvl="1"/>
            <a:r>
              <a:rPr lang="en-US" altLang="en-US" sz="2000" dirty="0"/>
              <a:t>globally unique</a:t>
            </a:r>
          </a:p>
          <a:p>
            <a:pPr lvl="1"/>
            <a:r>
              <a:rPr lang="en-US" altLang="en-US" sz="2000" dirty="0"/>
              <a:t>hierarchical: network + host</a:t>
            </a:r>
          </a:p>
          <a:p>
            <a:pPr lvl="1"/>
            <a:r>
              <a:rPr lang="en-US" altLang="en-US" sz="2000" dirty="0"/>
              <a:t>4 Billion IP address, half are A type, ¼ is B type, and 1/8 is C type</a:t>
            </a:r>
          </a:p>
          <a:p>
            <a:r>
              <a:rPr lang="en-US" altLang="en-US" sz="2400" dirty="0"/>
              <a:t>Format</a:t>
            </a:r>
          </a:p>
          <a:p>
            <a:pPr>
              <a:buFontTx/>
              <a:buNone/>
            </a:pPr>
            <a:endParaRPr lang="en-US" altLang="en-US" sz="2400" dirty="0"/>
          </a:p>
          <a:p>
            <a:pPr>
              <a:buFontTx/>
              <a:buNone/>
            </a:pPr>
            <a:endParaRPr lang="en-US" altLang="en-US" sz="2400" dirty="0"/>
          </a:p>
          <a:p>
            <a:pPr>
              <a:buFontTx/>
              <a:buNone/>
            </a:pPr>
            <a:endParaRPr lang="en-US" altLang="en-US" sz="2400" dirty="0"/>
          </a:p>
          <a:p>
            <a:r>
              <a:rPr lang="en-US" altLang="en-US" sz="2400" dirty="0"/>
              <a:t>Dot notation</a:t>
            </a:r>
          </a:p>
          <a:p>
            <a:pPr lvl="1"/>
            <a:r>
              <a:rPr lang="en-US" altLang="en-US" sz="2000" dirty="0"/>
              <a:t>10.3.2.4</a:t>
            </a:r>
          </a:p>
          <a:p>
            <a:pPr lvl="1"/>
            <a:r>
              <a:rPr lang="en-US" altLang="en-US" sz="2000" dirty="0"/>
              <a:t>128.96.33.81</a:t>
            </a:r>
          </a:p>
          <a:p>
            <a:pPr lvl="1"/>
            <a:r>
              <a:rPr lang="en-US" altLang="en-US" sz="2000" dirty="0"/>
              <a:t>192.12.69.77</a:t>
            </a:r>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pic>
        <p:nvPicPr>
          <p:cNvPr id="75780" name="Picture 5" descr="f03-19-9780123850591 copy">
            <a:extLst>
              <a:ext uri="{FF2B5EF4-FFF2-40B4-BE49-F238E27FC236}">
                <a16:creationId xmlns:a16="http://schemas.microsoft.com/office/drawing/2014/main" id="{14E8D2D9-9466-794D-B0E7-3EF9210D54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4474" y="2710120"/>
            <a:ext cx="3889375"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11947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Number Placeholder 3">
            <a:extLst>
              <a:ext uri="{FF2B5EF4-FFF2-40B4-BE49-F238E27FC236}">
                <a16:creationId xmlns:a16="http://schemas.microsoft.com/office/drawing/2014/main" id="{818DC3BF-0091-0D40-B2FC-3264951042D7}"/>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D381487A-6ECC-6245-BED8-147B1CE92690}"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59</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54274" name="Rectangle 2">
            <a:extLst>
              <a:ext uri="{FF2B5EF4-FFF2-40B4-BE49-F238E27FC236}">
                <a16:creationId xmlns:a16="http://schemas.microsoft.com/office/drawing/2014/main" id="{8D48A99D-A0B7-3D43-BAD6-6DE3BCC13BF4}"/>
              </a:ext>
            </a:extLst>
          </p:cNvPr>
          <p:cNvSpPr>
            <a:spLocks noGrp="1" noChangeArrowheads="1"/>
          </p:cNvSpPr>
          <p:nvPr>
            <p:ph type="title"/>
          </p:nvPr>
        </p:nvSpPr>
        <p:spPr/>
        <p:txBody>
          <a:bodyPr/>
          <a:lstStyle/>
          <a:p>
            <a:r>
              <a:rPr lang="en-US" altLang="en-US">
                <a:ea typeface="ＭＳ Ｐゴシック" panose="020B0600070205080204" pitchFamily="34" charset="-128"/>
              </a:rPr>
              <a:t>Classful Addressing</a:t>
            </a:r>
          </a:p>
        </p:txBody>
      </p:sp>
      <p:sp>
        <p:nvSpPr>
          <p:cNvPr id="54275" name="Rectangle 3">
            <a:extLst>
              <a:ext uri="{FF2B5EF4-FFF2-40B4-BE49-F238E27FC236}">
                <a16:creationId xmlns:a16="http://schemas.microsoft.com/office/drawing/2014/main" id="{9245B73B-114F-9A4B-8002-5D2A86F9BE82}"/>
              </a:ext>
            </a:extLst>
          </p:cNvPr>
          <p:cNvSpPr>
            <a:spLocks noGrp="1" noChangeArrowheads="1"/>
          </p:cNvSpPr>
          <p:nvPr>
            <p:ph type="body" idx="1"/>
          </p:nvPr>
        </p:nvSpPr>
        <p:spPr>
          <a:xfrm>
            <a:off x="323913" y="969366"/>
            <a:ext cx="8686800" cy="5486400"/>
          </a:xfrm>
        </p:spPr>
        <p:txBody>
          <a:bodyPr/>
          <a:lstStyle/>
          <a:p>
            <a:pPr>
              <a:lnSpc>
                <a:spcPct val="90000"/>
              </a:lnSpc>
            </a:pPr>
            <a:r>
              <a:rPr lang="en-US" altLang="en-US" dirty="0">
                <a:ea typeface="ＭＳ Ｐゴシック" panose="020B0600070205080204" pitchFamily="34" charset="-128"/>
              </a:rPr>
              <a:t>In the olden days, only fixed allocation sizes</a:t>
            </a:r>
          </a:p>
          <a:p>
            <a:pPr lvl="1">
              <a:lnSpc>
                <a:spcPct val="90000"/>
              </a:lnSpc>
            </a:pPr>
            <a:r>
              <a:rPr lang="en-US" altLang="en-US" dirty="0">
                <a:ea typeface="ＭＳ Ｐゴシック" panose="020B0600070205080204" pitchFamily="34" charset="-128"/>
              </a:rPr>
              <a:t>Class A: 0*</a:t>
            </a:r>
          </a:p>
          <a:p>
            <a:pPr lvl="2">
              <a:lnSpc>
                <a:spcPct val="90000"/>
              </a:lnSpc>
            </a:pPr>
            <a:r>
              <a:rPr lang="en-US" altLang="en-US" dirty="0">
                <a:ea typeface="ＭＳ Ｐゴシック" panose="020B0600070205080204" pitchFamily="34" charset="-128"/>
              </a:rPr>
              <a:t>Very large </a:t>
            </a:r>
            <a:r>
              <a:rPr lang="en-US" altLang="en-US" dirty="0">
                <a:solidFill>
                  <a:srgbClr val="FF3300"/>
                </a:solidFill>
                <a:ea typeface="ＭＳ Ｐゴシック" panose="020B0600070205080204" pitchFamily="34" charset="-128"/>
              </a:rPr>
              <a:t>/8</a:t>
            </a:r>
            <a:r>
              <a:rPr lang="en-US" altLang="en-US" dirty="0">
                <a:ea typeface="ＭＳ Ｐゴシック" panose="020B0600070205080204" pitchFamily="34" charset="-128"/>
              </a:rPr>
              <a:t> blocks (e.g., MIT has 18.0.0.0/8)</a:t>
            </a:r>
          </a:p>
          <a:p>
            <a:pPr lvl="2">
              <a:lnSpc>
                <a:spcPct val="90000"/>
              </a:lnSpc>
            </a:pPr>
            <a:r>
              <a:rPr lang="en-US" altLang="en-US" sz="2000" dirty="0">
                <a:ea typeface="ＭＳ Ｐゴシック" panose="020B0600070205080204" pitchFamily="34" charset="-128"/>
              </a:rPr>
              <a:t>There can be 126 different class A networks (0 and 127 values are reserved) and (2</a:t>
            </a:r>
            <a:r>
              <a:rPr lang="en-US" altLang="en-US" sz="2000" baseline="30000" dirty="0">
                <a:ea typeface="ＭＳ Ｐゴシック" panose="020B0600070205080204" pitchFamily="34" charset="-128"/>
              </a:rPr>
              <a:t>24</a:t>
            </a:r>
            <a:r>
              <a:rPr lang="en-US" altLang="en-US" sz="2000" dirty="0">
                <a:ea typeface="ＭＳ Ｐゴシック" panose="020B0600070205080204" pitchFamily="34" charset="-128"/>
              </a:rPr>
              <a:t>-2) different hosts (2 values are reserved)</a:t>
            </a:r>
          </a:p>
          <a:p>
            <a:pPr lvl="1">
              <a:lnSpc>
                <a:spcPct val="90000"/>
              </a:lnSpc>
            </a:pPr>
            <a:r>
              <a:rPr lang="en-US" altLang="en-US" dirty="0">
                <a:ea typeface="ＭＳ Ｐゴシック" panose="020B0600070205080204" pitchFamily="34" charset="-128"/>
              </a:rPr>
              <a:t>Class B: 10*</a:t>
            </a:r>
          </a:p>
          <a:p>
            <a:pPr lvl="2">
              <a:lnSpc>
                <a:spcPct val="90000"/>
              </a:lnSpc>
            </a:pPr>
            <a:r>
              <a:rPr lang="en-US" altLang="en-US" dirty="0">
                <a:ea typeface="ＭＳ Ｐゴシック" panose="020B0600070205080204" pitchFamily="34" charset="-128"/>
              </a:rPr>
              <a:t>Large </a:t>
            </a:r>
            <a:r>
              <a:rPr lang="en-US" altLang="en-US" dirty="0">
                <a:solidFill>
                  <a:srgbClr val="FF3300"/>
                </a:solidFill>
                <a:ea typeface="ＭＳ Ｐゴシック" panose="020B0600070205080204" pitchFamily="34" charset="-128"/>
              </a:rPr>
              <a:t>/16</a:t>
            </a:r>
            <a:r>
              <a:rPr lang="en-US" altLang="en-US" dirty="0">
                <a:ea typeface="ＭＳ Ｐゴシック" panose="020B0600070205080204" pitchFamily="34" charset="-128"/>
              </a:rPr>
              <a:t> blocks (</a:t>
            </a:r>
            <a:r>
              <a:rPr lang="en-US" altLang="en-US" dirty="0" err="1">
                <a:ea typeface="ＭＳ Ｐゴシック" panose="020B0600070205080204" pitchFamily="34" charset="-128"/>
              </a:rPr>
              <a:t>e.g</a:t>
            </a:r>
            <a:r>
              <a:rPr lang="en-US" altLang="en-US" dirty="0">
                <a:ea typeface="ＭＳ Ｐゴシック" panose="020B0600070205080204" pitchFamily="34" charset="-128"/>
              </a:rPr>
              <a:t>,. Princeton has 128.112.0.0/16)</a:t>
            </a:r>
          </a:p>
          <a:p>
            <a:pPr lvl="1">
              <a:lnSpc>
                <a:spcPct val="90000"/>
              </a:lnSpc>
            </a:pPr>
            <a:r>
              <a:rPr lang="en-US" altLang="en-US" dirty="0">
                <a:ea typeface="ＭＳ Ｐゴシック" panose="020B0600070205080204" pitchFamily="34" charset="-128"/>
              </a:rPr>
              <a:t>Class C: 110*</a:t>
            </a:r>
          </a:p>
          <a:p>
            <a:pPr lvl="2">
              <a:lnSpc>
                <a:spcPct val="90000"/>
              </a:lnSpc>
            </a:pPr>
            <a:r>
              <a:rPr lang="en-US" altLang="en-US" dirty="0">
                <a:ea typeface="ＭＳ Ｐゴシック" panose="020B0600070205080204" pitchFamily="34" charset="-128"/>
              </a:rPr>
              <a:t>Small </a:t>
            </a:r>
            <a:r>
              <a:rPr lang="en-US" altLang="en-US" dirty="0">
                <a:solidFill>
                  <a:srgbClr val="FF3300"/>
                </a:solidFill>
                <a:ea typeface="ＭＳ Ｐゴシック" panose="020B0600070205080204" pitchFamily="34" charset="-128"/>
              </a:rPr>
              <a:t>/24</a:t>
            </a:r>
            <a:r>
              <a:rPr lang="en-US" altLang="en-US" dirty="0">
                <a:ea typeface="ＭＳ Ｐゴシック" panose="020B0600070205080204" pitchFamily="34" charset="-128"/>
              </a:rPr>
              <a:t> blocks (e.g., AT&amp;T Labs has 192.20.225.0/24)</a:t>
            </a:r>
          </a:p>
          <a:p>
            <a:pPr lvl="2">
              <a:lnSpc>
                <a:spcPct val="90000"/>
              </a:lnSpc>
            </a:pPr>
            <a:r>
              <a:rPr lang="en-US" altLang="en-US" sz="2000" dirty="0">
                <a:ea typeface="ＭＳ Ｐゴシック" panose="020B0600070205080204" pitchFamily="34" charset="-128"/>
              </a:rPr>
              <a:t>2</a:t>
            </a:r>
            <a:r>
              <a:rPr lang="en-US" altLang="en-US" sz="2000" baseline="30000" dirty="0">
                <a:ea typeface="ＭＳ Ｐゴシック" panose="020B0600070205080204" pitchFamily="34" charset="-128"/>
              </a:rPr>
              <a:t>21</a:t>
            </a:r>
            <a:r>
              <a:rPr lang="en-US" altLang="en-US" sz="2000" dirty="0">
                <a:ea typeface="ＭＳ Ｐゴシック" panose="020B0600070205080204" pitchFamily="34" charset="-128"/>
              </a:rPr>
              <a:t> different networks possible, 254 hosts (255 is reserved for broadcast and 0 is reserved)</a:t>
            </a:r>
          </a:p>
          <a:p>
            <a:pPr lvl="1">
              <a:lnSpc>
                <a:spcPct val="90000"/>
              </a:lnSpc>
            </a:pPr>
            <a:r>
              <a:rPr lang="en-US" altLang="en-US" dirty="0">
                <a:solidFill>
                  <a:srgbClr val="7F7F7F"/>
                </a:solidFill>
                <a:ea typeface="ＭＳ Ｐゴシック" panose="020B0600070205080204" pitchFamily="34" charset="-128"/>
              </a:rPr>
              <a:t>Class D: 1110* for multicast groups</a:t>
            </a:r>
          </a:p>
          <a:p>
            <a:pPr lvl="1">
              <a:lnSpc>
                <a:spcPct val="90000"/>
              </a:lnSpc>
            </a:pPr>
            <a:r>
              <a:rPr lang="en-US" altLang="en-US" dirty="0">
                <a:solidFill>
                  <a:srgbClr val="7F7F7F"/>
                </a:solidFill>
                <a:ea typeface="ＭＳ Ｐゴシック" panose="020B0600070205080204" pitchFamily="34" charset="-128"/>
              </a:rPr>
              <a:t>Class E: 11110* reserved for future use</a:t>
            </a:r>
          </a:p>
          <a:p>
            <a:pPr>
              <a:lnSpc>
                <a:spcPct val="90000"/>
              </a:lnSpc>
            </a:pPr>
            <a:r>
              <a:rPr lang="en-US" altLang="en-US" dirty="0">
                <a:ea typeface="ＭＳ Ｐゴシック" panose="020B0600070205080204" pitchFamily="34" charset="-128"/>
              </a:rPr>
              <a:t>This is why folks use dotted-quad notation!</a:t>
            </a:r>
          </a:p>
        </p:txBody>
      </p:sp>
    </p:spTree>
    <p:extLst>
      <p:ext uri="{BB962C8B-B14F-4D97-AF65-F5344CB8AC3E}">
        <p14:creationId xmlns:p14="http://schemas.microsoft.com/office/powerpoint/2010/main" val="2341544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channel condition&#10;&#10;Description automatically generated">
            <a:extLst>
              <a:ext uri="{FF2B5EF4-FFF2-40B4-BE49-F238E27FC236}">
                <a16:creationId xmlns:a16="http://schemas.microsoft.com/office/drawing/2014/main" id="{E5D2BF3A-9919-F0B4-2CC5-3AD8E7FA3690}"/>
              </a:ext>
            </a:extLst>
          </p:cNvPr>
          <p:cNvPicPr>
            <a:picLocks noChangeAspect="1"/>
          </p:cNvPicPr>
          <p:nvPr/>
        </p:nvPicPr>
        <p:blipFill>
          <a:blip r:embed="rId2"/>
          <a:srcRect b="51032"/>
          <a:stretch/>
        </p:blipFill>
        <p:spPr>
          <a:xfrm>
            <a:off x="1000579" y="1393371"/>
            <a:ext cx="7401776" cy="2492829"/>
          </a:xfrm>
          <a:prstGeom prst="rect">
            <a:avLst/>
          </a:prstGeom>
        </p:spPr>
      </p:pic>
      <p:sp>
        <p:nvSpPr>
          <p:cNvPr id="4" name="Rectangle 2">
            <a:extLst>
              <a:ext uri="{FF2B5EF4-FFF2-40B4-BE49-F238E27FC236}">
                <a16:creationId xmlns:a16="http://schemas.microsoft.com/office/drawing/2014/main" id="{04002003-6544-0891-BE68-5DFEC24CEBDA}"/>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t>Rational behind the MTU limit:</a:t>
            </a:r>
            <a:endParaRPr lang="en-AU" altLang="en-US" sz="3600" u="sng" dirty="0"/>
          </a:p>
        </p:txBody>
      </p:sp>
    </p:spTree>
    <p:extLst>
      <p:ext uri="{BB962C8B-B14F-4D97-AF65-F5344CB8AC3E}">
        <p14:creationId xmlns:p14="http://schemas.microsoft.com/office/powerpoint/2010/main" val="34257439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C191707A-159C-AE46-B5C3-0DC5505EE38C}"/>
              </a:ext>
            </a:extLst>
          </p:cNvPr>
          <p:cNvSpPr>
            <a:spLocks noGrp="1" noChangeArrowheads="1"/>
          </p:cNvSpPr>
          <p:nvPr>
            <p:ph type="title"/>
          </p:nvPr>
        </p:nvSpPr>
        <p:spPr>
          <a:xfrm>
            <a:off x="611188" y="171450"/>
            <a:ext cx="8281987" cy="646113"/>
          </a:xfrm>
        </p:spPr>
        <p:txBody>
          <a:bodyPr/>
          <a:lstStyle/>
          <a:p>
            <a:pPr eaLnBrk="1" hangingPunct="1"/>
            <a:r>
              <a:rPr lang="en-US" altLang="en-US" sz="3600"/>
              <a:t>IP Datagram Forwarding</a:t>
            </a:r>
            <a:endParaRPr lang="en-AU" altLang="en-US" sz="3600"/>
          </a:p>
        </p:txBody>
      </p:sp>
      <p:sp>
        <p:nvSpPr>
          <p:cNvPr id="76803" name="Rectangle 3">
            <a:extLst>
              <a:ext uri="{FF2B5EF4-FFF2-40B4-BE49-F238E27FC236}">
                <a16:creationId xmlns:a16="http://schemas.microsoft.com/office/drawing/2014/main" id="{6E9C149F-C171-AA4F-8BA1-09BE175400FC}"/>
              </a:ext>
            </a:extLst>
          </p:cNvPr>
          <p:cNvSpPr>
            <a:spLocks noGrp="1" noChangeArrowheads="1"/>
          </p:cNvSpPr>
          <p:nvPr>
            <p:ph type="body" idx="1"/>
          </p:nvPr>
        </p:nvSpPr>
        <p:spPr>
          <a:xfrm>
            <a:off x="463550" y="843479"/>
            <a:ext cx="7886700" cy="4351338"/>
          </a:xfrm>
        </p:spPr>
        <p:txBody>
          <a:bodyPr/>
          <a:lstStyle/>
          <a:p>
            <a:pPr>
              <a:lnSpc>
                <a:spcPct val="85000"/>
              </a:lnSpc>
            </a:pPr>
            <a:r>
              <a:rPr lang="en-US" altLang="en-US" sz="2400" dirty="0"/>
              <a:t>Strategy</a:t>
            </a:r>
          </a:p>
          <a:p>
            <a:pPr lvl="1">
              <a:lnSpc>
                <a:spcPct val="85000"/>
              </a:lnSpc>
            </a:pPr>
            <a:r>
              <a:rPr lang="en-US" altLang="en-US" sz="2000" dirty="0"/>
              <a:t>every datagram contains destination's address</a:t>
            </a:r>
          </a:p>
          <a:p>
            <a:pPr lvl="1">
              <a:lnSpc>
                <a:spcPct val="85000"/>
              </a:lnSpc>
            </a:pPr>
            <a:r>
              <a:rPr lang="en-US" altLang="en-US" sz="2000" dirty="0"/>
              <a:t>if directly connected to destination network, then forward to host</a:t>
            </a:r>
          </a:p>
          <a:p>
            <a:pPr lvl="1">
              <a:lnSpc>
                <a:spcPct val="85000"/>
              </a:lnSpc>
            </a:pPr>
            <a:r>
              <a:rPr lang="en-US" altLang="en-US" sz="2000" dirty="0"/>
              <a:t>if not directly connected to destination network, then forward to some router</a:t>
            </a:r>
          </a:p>
          <a:p>
            <a:pPr lvl="1">
              <a:lnSpc>
                <a:spcPct val="85000"/>
              </a:lnSpc>
            </a:pPr>
            <a:r>
              <a:rPr lang="en-US" altLang="en-US" sz="2000" dirty="0"/>
              <a:t>forwarding table maps network number into next hop</a:t>
            </a:r>
          </a:p>
          <a:p>
            <a:pPr lvl="1">
              <a:lnSpc>
                <a:spcPct val="85000"/>
              </a:lnSpc>
            </a:pPr>
            <a:r>
              <a:rPr lang="en-US" altLang="en-US" sz="2000" dirty="0"/>
              <a:t>each host has a </a:t>
            </a:r>
            <a:r>
              <a:rPr lang="en-US" altLang="en-US" dirty="0">
                <a:solidFill>
                  <a:srgbClr val="C00000"/>
                </a:solidFill>
              </a:rPr>
              <a:t>default router</a:t>
            </a:r>
          </a:p>
          <a:p>
            <a:pPr lvl="1">
              <a:lnSpc>
                <a:spcPct val="85000"/>
              </a:lnSpc>
            </a:pPr>
            <a:r>
              <a:rPr lang="en-US" altLang="en-US" sz="2000" dirty="0"/>
              <a:t>each router maintains a forwarding table</a:t>
            </a:r>
          </a:p>
          <a:p>
            <a:pPr>
              <a:lnSpc>
                <a:spcPct val="85000"/>
              </a:lnSpc>
            </a:pPr>
            <a:r>
              <a:rPr lang="en-US" altLang="en-US" sz="2400" dirty="0"/>
              <a:t>Example (router R2)</a:t>
            </a:r>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pic>
        <p:nvPicPr>
          <p:cNvPr id="76804" name="Picture 7">
            <a:extLst>
              <a:ext uri="{FF2B5EF4-FFF2-40B4-BE49-F238E27FC236}">
                <a16:creationId xmlns:a16="http://schemas.microsoft.com/office/drawing/2014/main" id="{2A732A06-BACF-4740-A6C5-1158E7520E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1700" y="4363761"/>
            <a:ext cx="3671887"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 name="Picture 5" descr="f03-14-9780123850591 copy">
            <a:extLst>
              <a:ext uri="{FF2B5EF4-FFF2-40B4-BE49-F238E27FC236}">
                <a16:creationId xmlns:a16="http://schemas.microsoft.com/office/drawing/2014/main" id="{1D943DB1-318F-E347-AE28-667364A01B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413" y="3875861"/>
            <a:ext cx="3510868" cy="2982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38742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0E238358-A64A-E34F-A925-FCCE89F8F6C8}"/>
              </a:ext>
            </a:extLst>
          </p:cNvPr>
          <p:cNvSpPr>
            <a:spLocks noGrp="1" noChangeArrowheads="1"/>
          </p:cNvSpPr>
          <p:nvPr>
            <p:ph type="title"/>
          </p:nvPr>
        </p:nvSpPr>
        <p:spPr>
          <a:xfrm>
            <a:off x="611188" y="171450"/>
            <a:ext cx="8281987" cy="646113"/>
          </a:xfrm>
        </p:spPr>
        <p:txBody>
          <a:bodyPr/>
          <a:lstStyle/>
          <a:p>
            <a:pPr eaLnBrk="1" hangingPunct="1"/>
            <a:r>
              <a:rPr lang="en-US" altLang="en-US" sz="3600"/>
              <a:t>IP Datagram Forwarding</a:t>
            </a:r>
            <a:endParaRPr lang="en-AU" altLang="en-US" sz="3600"/>
          </a:p>
        </p:txBody>
      </p:sp>
      <p:sp>
        <p:nvSpPr>
          <p:cNvPr id="76804" name="Rectangle 3">
            <a:extLst>
              <a:ext uri="{FF2B5EF4-FFF2-40B4-BE49-F238E27FC236}">
                <a16:creationId xmlns:a16="http://schemas.microsoft.com/office/drawing/2014/main" id="{C700AF6A-C37A-8047-84B9-54796AACAE34}"/>
              </a:ext>
            </a:extLst>
          </p:cNvPr>
          <p:cNvSpPr>
            <a:spLocks noGrp="1" noChangeArrowheads="1"/>
          </p:cNvSpPr>
          <p:nvPr>
            <p:ph type="body" idx="1"/>
          </p:nvPr>
        </p:nvSpPr>
        <p:spPr/>
        <p:txBody>
          <a:bodyPr>
            <a:normAutofit/>
          </a:bodyPr>
          <a:lstStyle/>
          <a:p>
            <a:pPr>
              <a:lnSpc>
                <a:spcPct val="85000"/>
              </a:lnSpc>
              <a:defRPr/>
            </a:pPr>
            <a:r>
              <a:rPr lang="en-US" sz="2400" dirty="0"/>
              <a:t>Algorithm</a:t>
            </a:r>
          </a:p>
          <a:p>
            <a:pPr>
              <a:lnSpc>
                <a:spcPct val="85000"/>
              </a:lnSpc>
              <a:buFontTx/>
              <a:buNone/>
              <a:defRPr/>
            </a:pPr>
            <a:r>
              <a:rPr lang="en-US" sz="1800" b="1" dirty="0">
                <a:latin typeface="Courier New" pitchFamily="49" charset="0"/>
              </a:rPr>
              <a:t>if</a:t>
            </a:r>
            <a:r>
              <a:rPr lang="en-US" sz="1800" dirty="0">
                <a:latin typeface="Courier New" pitchFamily="49" charset="0"/>
              </a:rPr>
              <a:t> (</a:t>
            </a:r>
            <a:r>
              <a:rPr lang="en-US" sz="1800" dirty="0" err="1">
                <a:latin typeface="Courier New" pitchFamily="49" charset="0"/>
              </a:rPr>
              <a:t>NetworkNum</a:t>
            </a:r>
            <a:r>
              <a:rPr lang="en-US" sz="1800" dirty="0">
                <a:latin typeface="Courier New" pitchFamily="49" charset="0"/>
              </a:rPr>
              <a:t> of destination = </a:t>
            </a:r>
            <a:r>
              <a:rPr lang="en-US" sz="1800" dirty="0" err="1">
                <a:latin typeface="Courier New" pitchFamily="49" charset="0"/>
              </a:rPr>
              <a:t>NetworkNum</a:t>
            </a:r>
            <a:r>
              <a:rPr lang="en-US" sz="1800" dirty="0">
                <a:latin typeface="Courier New" pitchFamily="49" charset="0"/>
              </a:rPr>
              <a:t> of one of my interfaces) </a:t>
            </a:r>
            <a:r>
              <a:rPr lang="en-US" sz="1800" b="1" dirty="0">
                <a:latin typeface="Courier New" pitchFamily="49" charset="0"/>
              </a:rPr>
              <a:t>then</a:t>
            </a:r>
          </a:p>
          <a:p>
            <a:pPr>
              <a:lnSpc>
                <a:spcPct val="85000"/>
              </a:lnSpc>
              <a:buFontTx/>
              <a:buNone/>
              <a:defRPr/>
            </a:pPr>
            <a:r>
              <a:rPr lang="en-US" sz="1800" dirty="0">
                <a:latin typeface="Courier New" pitchFamily="49" charset="0"/>
              </a:rPr>
              <a:t>	deliver packet to destination over that interface</a:t>
            </a:r>
          </a:p>
          <a:p>
            <a:pPr>
              <a:lnSpc>
                <a:spcPct val="85000"/>
              </a:lnSpc>
              <a:buFontTx/>
              <a:buNone/>
              <a:defRPr/>
            </a:pPr>
            <a:r>
              <a:rPr lang="en-US" sz="1800" b="1" dirty="0">
                <a:latin typeface="Courier New" pitchFamily="49" charset="0"/>
              </a:rPr>
              <a:t>else</a:t>
            </a:r>
          </a:p>
          <a:p>
            <a:pPr>
              <a:lnSpc>
                <a:spcPct val="85000"/>
              </a:lnSpc>
              <a:buFontTx/>
              <a:buNone/>
              <a:defRPr/>
            </a:pPr>
            <a:r>
              <a:rPr lang="en-US" sz="1800" dirty="0">
                <a:latin typeface="Courier New" pitchFamily="49" charset="0"/>
              </a:rPr>
              <a:t>	</a:t>
            </a:r>
            <a:r>
              <a:rPr lang="en-US" sz="1800" b="1" dirty="0">
                <a:latin typeface="Courier New" pitchFamily="49" charset="0"/>
              </a:rPr>
              <a:t>if</a:t>
            </a:r>
            <a:r>
              <a:rPr lang="en-US" sz="1800" dirty="0">
                <a:latin typeface="Courier New" pitchFamily="49" charset="0"/>
              </a:rPr>
              <a:t> (</a:t>
            </a:r>
            <a:r>
              <a:rPr lang="en-US" sz="1800" dirty="0" err="1">
                <a:latin typeface="Courier New" pitchFamily="49" charset="0"/>
              </a:rPr>
              <a:t>NetworkNum</a:t>
            </a:r>
            <a:r>
              <a:rPr lang="en-US" sz="1800" dirty="0">
                <a:latin typeface="Courier New" pitchFamily="49" charset="0"/>
              </a:rPr>
              <a:t> of destination is in my forwarding table) </a:t>
            </a:r>
            <a:r>
              <a:rPr lang="en-US" sz="1800" b="1" dirty="0">
                <a:latin typeface="Courier New" pitchFamily="49" charset="0"/>
              </a:rPr>
              <a:t>then</a:t>
            </a:r>
          </a:p>
          <a:p>
            <a:pPr>
              <a:lnSpc>
                <a:spcPct val="85000"/>
              </a:lnSpc>
              <a:buFontTx/>
              <a:buNone/>
              <a:defRPr/>
            </a:pPr>
            <a:r>
              <a:rPr lang="en-US" sz="1800" dirty="0">
                <a:latin typeface="Courier New" pitchFamily="49" charset="0"/>
              </a:rPr>
              <a:t>		deliver packet to </a:t>
            </a:r>
            <a:r>
              <a:rPr lang="en-US" sz="1800" dirty="0" err="1">
                <a:latin typeface="Courier New" pitchFamily="49" charset="0"/>
              </a:rPr>
              <a:t>NextHop</a:t>
            </a:r>
            <a:r>
              <a:rPr lang="en-US" sz="1800" dirty="0">
                <a:latin typeface="Courier New" pitchFamily="49" charset="0"/>
              </a:rPr>
              <a:t> router</a:t>
            </a:r>
          </a:p>
          <a:p>
            <a:pPr>
              <a:lnSpc>
                <a:spcPct val="85000"/>
              </a:lnSpc>
              <a:buFontTx/>
              <a:buNone/>
              <a:defRPr/>
            </a:pPr>
            <a:r>
              <a:rPr lang="en-US" sz="1800" dirty="0">
                <a:latin typeface="Courier New" pitchFamily="49" charset="0"/>
              </a:rPr>
              <a:t>	</a:t>
            </a:r>
            <a:r>
              <a:rPr lang="en-US" sz="1800" b="1" dirty="0">
                <a:latin typeface="Courier New" pitchFamily="49" charset="0"/>
              </a:rPr>
              <a:t>else</a:t>
            </a:r>
          </a:p>
          <a:p>
            <a:pPr>
              <a:lnSpc>
                <a:spcPct val="85000"/>
              </a:lnSpc>
              <a:buFontTx/>
              <a:buNone/>
              <a:defRPr/>
            </a:pPr>
            <a:r>
              <a:rPr lang="en-US" sz="1800" dirty="0">
                <a:latin typeface="Courier New" pitchFamily="49" charset="0"/>
              </a:rPr>
              <a:t>		deliver packet to default router</a:t>
            </a:r>
          </a:p>
          <a:p>
            <a:pPr marL="0" indent="0">
              <a:lnSpc>
                <a:spcPct val="85000"/>
              </a:lnSpc>
              <a:buNone/>
              <a:defRPr/>
            </a:pPr>
            <a:endParaRPr lang="en-US" sz="18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p:txBody>
      </p:sp>
      <p:sp>
        <p:nvSpPr>
          <p:cNvPr id="2" name="TextBox 1">
            <a:extLst>
              <a:ext uri="{FF2B5EF4-FFF2-40B4-BE49-F238E27FC236}">
                <a16:creationId xmlns:a16="http://schemas.microsoft.com/office/drawing/2014/main" id="{55D02CBF-D1C4-F4FC-D4BD-EAA1D7DFE904}"/>
              </a:ext>
            </a:extLst>
          </p:cNvPr>
          <p:cNvSpPr txBox="1"/>
          <p:nvPr/>
        </p:nvSpPr>
        <p:spPr>
          <a:xfrm>
            <a:off x="2355272" y="1825625"/>
            <a:ext cx="3753785" cy="400110"/>
          </a:xfrm>
          <a:prstGeom prst="rect">
            <a:avLst/>
          </a:prstGeom>
          <a:noFill/>
        </p:spPr>
        <p:txBody>
          <a:bodyPr wrap="none" rtlCol="0">
            <a:spAutoFit/>
          </a:bodyPr>
          <a:lstStyle/>
          <a:p>
            <a:r>
              <a:rPr lang="en-US" sz="2000" dirty="0">
                <a:solidFill>
                  <a:schemeClr val="accent1">
                    <a:lumMod val="75000"/>
                  </a:schemeClr>
                </a:solidFill>
              </a:rPr>
              <a:t>First: find the </a:t>
            </a:r>
            <a:r>
              <a:rPr lang="en-US" sz="2000" dirty="0" err="1">
                <a:solidFill>
                  <a:schemeClr val="accent1">
                    <a:lumMod val="75000"/>
                  </a:schemeClr>
                </a:solidFill>
              </a:rPr>
              <a:t>NetworkNum</a:t>
            </a:r>
            <a:r>
              <a:rPr lang="en-US" sz="2000" dirty="0">
                <a:solidFill>
                  <a:schemeClr val="accent1">
                    <a:lumMod val="75000"/>
                  </a:schemeClr>
                </a:solidFill>
              </a:rPr>
              <a:t>. How?</a:t>
            </a:r>
          </a:p>
        </p:txBody>
      </p:sp>
    </p:spTree>
    <p:extLst>
      <p:ext uri="{BB962C8B-B14F-4D97-AF65-F5344CB8AC3E}">
        <p14:creationId xmlns:p14="http://schemas.microsoft.com/office/powerpoint/2010/main" val="2491471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80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680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680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680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680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6804">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6804">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680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0E238358-A64A-E34F-A925-FCCE89F8F6C8}"/>
              </a:ext>
            </a:extLst>
          </p:cNvPr>
          <p:cNvSpPr>
            <a:spLocks noGrp="1" noChangeArrowheads="1"/>
          </p:cNvSpPr>
          <p:nvPr>
            <p:ph type="title"/>
          </p:nvPr>
        </p:nvSpPr>
        <p:spPr>
          <a:xfrm>
            <a:off x="611188" y="171450"/>
            <a:ext cx="8281987" cy="646113"/>
          </a:xfrm>
        </p:spPr>
        <p:txBody>
          <a:bodyPr/>
          <a:lstStyle/>
          <a:p>
            <a:pPr eaLnBrk="1" hangingPunct="1"/>
            <a:r>
              <a:rPr lang="en-US" altLang="en-US" sz="3600"/>
              <a:t>IP Datagram Forwarding</a:t>
            </a:r>
            <a:endParaRPr lang="en-AU" altLang="en-US" sz="3600"/>
          </a:p>
        </p:txBody>
      </p:sp>
      <p:sp>
        <p:nvSpPr>
          <p:cNvPr id="76804" name="Rectangle 3">
            <a:extLst>
              <a:ext uri="{FF2B5EF4-FFF2-40B4-BE49-F238E27FC236}">
                <a16:creationId xmlns:a16="http://schemas.microsoft.com/office/drawing/2014/main" id="{C700AF6A-C37A-8047-84B9-54796AACAE34}"/>
              </a:ext>
            </a:extLst>
          </p:cNvPr>
          <p:cNvSpPr>
            <a:spLocks noGrp="1" noChangeArrowheads="1"/>
          </p:cNvSpPr>
          <p:nvPr>
            <p:ph type="body" idx="1"/>
          </p:nvPr>
        </p:nvSpPr>
        <p:spPr/>
        <p:txBody>
          <a:bodyPr>
            <a:normAutofit fontScale="85000" lnSpcReduction="20000"/>
          </a:bodyPr>
          <a:lstStyle/>
          <a:p>
            <a:pPr>
              <a:lnSpc>
                <a:spcPct val="85000"/>
              </a:lnSpc>
              <a:defRPr/>
            </a:pPr>
            <a:r>
              <a:rPr lang="en-US" sz="2400" dirty="0"/>
              <a:t>Algorithm</a:t>
            </a:r>
          </a:p>
          <a:p>
            <a:pPr>
              <a:lnSpc>
                <a:spcPct val="85000"/>
              </a:lnSpc>
              <a:buFontTx/>
              <a:buNone/>
              <a:defRPr/>
            </a:pPr>
            <a:r>
              <a:rPr lang="en-US" sz="1800" b="1" dirty="0">
                <a:latin typeface="Courier New" pitchFamily="49" charset="0"/>
              </a:rPr>
              <a:t>if</a:t>
            </a:r>
            <a:r>
              <a:rPr lang="en-US" sz="1800" dirty="0">
                <a:latin typeface="Courier New" pitchFamily="49" charset="0"/>
              </a:rPr>
              <a:t> (</a:t>
            </a:r>
            <a:r>
              <a:rPr lang="en-US" sz="1800" dirty="0" err="1">
                <a:latin typeface="Courier New" pitchFamily="49" charset="0"/>
              </a:rPr>
              <a:t>NetworkNum</a:t>
            </a:r>
            <a:r>
              <a:rPr lang="en-US" sz="1800" dirty="0">
                <a:latin typeface="Courier New" pitchFamily="49" charset="0"/>
              </a:rPr>
              <a:t> of destination = </a:t>
            </a:r>
            <a:r>
              <a:rPr lang="en-US" sz="1800" dirty="0" err="1">
                <a:latin typeface="Courier New" pitchFamily="49" charset="0"/>
              </a:rPr>
              <a:t>NetworkNum</a:t>
            </a:r>
            <a:r>
              <a:rPr lang="en-US" sz="1800" dirty="0">
                <a:latin typeface="Courier New" pitchFamily="49" charset="0"/>
              </a:rPr>
              <a:t> of one of my interfaces) </a:t>
            </a:r>
            <a:r>
              <a:rPr lang="en-US" sz="1800" b="1" dirty="0">
                <a:latin typeface="Courier New" pitchFamily="49" charset="0"/>
              </a:rPr>
              <a:t>then</a:t>
            </a:r>
          </a:p>
          <a:p>
            <a:pPr>
              <a:lnSpc>
                <a:spcPct val="85000"/>
              </a:lnSpc>
              <a:buFontTx/>
              <a:buNone/>
              <a:defRPr/>
            </a:pPr>
            <a:r>
              <a:rPr lang="en-US" sz="1800" dirty="0">
                <a:latin typeface="Courier New" pitchFamily="49" charset="0"/>
              </a:rPr>
              <a:t>	deliver packet to destination over that interface</a:t>
            </a:r>
          </a:p>
          <a:p>
            <a:pPr>
              <a:lnSpc>
                <a:spcPct val="85000"/>
              </a:lnSpc>
              <a:buFontTx/>
              <a:buNone/>
              <a:defRPr/>
            </a:pPr>
            <a:r>
              <a:rPr lang="en-US" sz="1800" b="1" dirty="0">
                <a:latin typeface="Courier New" pitchFamily="49" charset="0"/>
              </a:rPr>
              <a:t>else</a:t>
            </a:r>
          </a:p>
          <a:p>
            <a:pPr>
              <a:lnSpc>
                <a:spcPct val="85000"/>
              </a:lnSpc>
              <a:buFontTx/>
              <a:buNone/>
              <a:defRPr/>
            </a:pPr>
            <a:r>
              <a:rPr lang="en-US" sz="1800" dirty="0">
                <a:latin typeface="Courier New" pitchFamily="49" charset="0"/>
              </a:rPr>
              <a:t>	</a:t>
            </a:r>
            <a:r>
              <a:rPr lang="en-US" sz="1800" b="1" dirty="0">
                <a:latin typeface="Courier New" pitchFamily="49" charset="0"/>
              </a:rPr>
              <a:t>if</a:t>
            </a:r>
            <a:r>
              <a:rPr lang="en-US" sz="1800" dirty="0">
                <a:latin typeface="Courier New" pitchFamily="49" charset="0"/>
              </a:rPr>
              <a:t> (</a:t>
            </a:r>
            <a:r>
              <a:rPr lang="en-US" sz="1800" dirty="0" err="1">
                <a:latin typeface="Courier New" pitchFamily="49" charset="0"/>
              </a:rPr>
              <a:t>NetworkNum</a:t>
            </a:r>
            <a:r>
              <a:rPr lang="en-US" sz="1800" dirty="0">
                <a:latin typeface="Courier New" pitchFamily="49" charset="0"/>
              </a:rPr>
              <a:t> of destination is in my forwarding table) </a:t>
            </a:r>
            <a:r>
              <a:rPr lang="en-US" sz="1800" b="1" dirty="0">
                <a:latin typeface="Courier New" pitchFamily="49" charset="0"/>
              </a:rPr>
              <a:t>then</a:t>
            </a:r>
          </a:p>
          <a:p>
            <a:pPr>
              <a:lnSpc>
                <a:spcPct val="85000"/>
              </a:lnSpc>
              <a:buFontTx/>
              <a:buNone/>
              <a:defRPr/>
            </a:pPr>
            <a:r>
              <a:rPr lang="en-US" sz="1800" dirty="0">
                <a:latin typeface="Courier New" pitchFamily="49" charset="0"/>
              </a:rPr>
              <a:t>		deliver packet to </a:t>
            </a:r>
            <a:r>
              <a:rPr lang="en-US" sz="1800" dirty="0" err="1">
                <a:latin typeface="Courier New" pitchFamily="49" charset="0"/>
              </a:rPr>
              <a:t>NextHop</a:t>
            </a:r>
            <a:r>
              <a:rPr lang="en-US" sz="1800" dirty="0">
                <a:latin typeface="Courier New" pitchFamily="49" charset="0"/>
              </a:rPr>
              <a:t> router</a:t>
            </a:r>
          </a:p>
          <a:p>
            <a:pPr>
              <a:lnSpc>
                <a:spcPct val="85000"/>
              </a:lnSpc>
              <a:buFontTx/>
              <a:buNone/>
              <a:defRPr/>
            </a:pPr>
            <a:r>
              <a:rPr lang="en-US" sz="1800" dirty="0">
                <a:latin typeface="Courier New" pitchFamily="49" charset="0"/>
              </a:rPr>
              <a:t>	</a:t>
            </a:r>
            <a:r>
              <a:rPr lang="en-US" sz="1800" b="1" dirty="0">
                <a:latin typeface="Courier New" pitchFamily="49" charset="0"/>
              </a:rPr>
              <a:t>else</a:t>
            </a:r>
          </a:p>
          <a:p>
            <a:pPr>
              <a:lnSpc>
                <a:spcPct val="85000"/>
              </a:lnSpc>
              <a:buFontTx/>
              <a:buNone/>
              <a:defRPr/>
            </a:pPr>
            <a:r>
              <a:rPr lang="en-US" sz="1800" dirty="0">
                <a:latin typeface="Courier New" pitchFamily="49" charset="0"/>
              </a:rPr>
              <a:t>		deliver packet to default router</a:t>
            </a:r>
          </a:p>
          <a:p>
            <a:pPr>
              <a:lnSpc>
                <a:spcPct val="85000"/>
              </a:lnSpc>
              <a:buFontTx/>
              <a:buNone/>
              <a:defRPr/>
            </a:pPr>
            <a:endParaRPr lang="en-US" sz="1800" dirty="0">
              <a:latin typeface="Courier New" pitchFamily="49" charset="0"/>
            </a:endParaRPr>
          </a:p>
          <a:p>
            <a:pPr>
              <a:lnSpc>
                <a:spcPct val="85000"/>
              </a:lnSpc>
              <a:buFontTx/>
              <a:buNone/>
              <a:defRPr/>
            </a:pPr>
            <a:r>
              <a:rPr lang="en-US" sz="1800" dirty="0"/>
              <a:t>For a host with only one interface and only a default router in its forwarding table, this simplifies to</a:t>
            </a:r>
          </a:p>
          <a:p>
            <a:pPr>
              <a:lnSpc>
                <a:spcPct val="85000"/>
              </a:lnSpc>
              <a:buFontTx/>
              <a:buNone/>
              <a:defRPr/>
            </a:pPr>
            <a:endParaRPr lang="en-US" sz="1800" dirty="0"/>
          </a:p>
          <a:p>
            <a:pPr>
              <a:lnSpc>
                <a:spcPct val="85000"/>
              </a:lnSpc>
              <a:buFontTx/>
              <a:buNone/>
              <a:defRPr/>
            </a:pPr>
            <a:r>
              <a:rPr lang="en-US" sz="1800" b="1" dirty="0">
                <a:latin typeface="Courier New" pitchFamily="49" charset="0"/>
              </a:rPr>
              <a:t>if</a:t>
            </a:r>
            <a:r>
              <a:rPr lang="en-US" sz="1800" dirty="0">
                <a:latin typeface="Courier New" pitchFamily="49" charset="0"/>
              </a:rPr>
              <a:t> (</a:t>
            </a:r>
            <a:r>
              <a:rPr lang="en-US" sz="1800" dirty="0" err="1">
                <a:latin typeface="Courier New" pitchFamily="49" charset="0"/>
              </a:rPr>
              <a:t>NetworkNum</a:t>
            </a:r>
            <a:r>
              <a:rPr lang="en-US" sz="1800" dirty="0">
                <a:latin typeface="Courier New" pitchFamily="49" charset="0"/>
              </a:rPr>
              <a:t> of destination = my </a:t>
            </a:r>
            <a:r>
              <a:rPr lang="en-US" sz="1800" dirty="0" err="1">
                <a:latin typeface="Courier New" pitchFamily="49" charset="0"/>
              </a:rPr>
              <a:t>NetworkNum</a:t>
            </a:r>
            <a:r>
              <a:rPr lang="en-US" sz="1800" dirty="0">
                <a:latin typeface="Courier New" pitchFamily="49" charset="0"/>
              </a:rPr>
              <a:t>)</a:t>
            </a:r>
            <a:r>
              <a:rPr lang="en-US" sz="1800" b="1" dirty="0">
                <a:latin typeface="Courier New" pitchFamily="49" charset="0"/>
              </a:rPr>
              <a:t>then</a:t>
            </a:r>
          </a:p>
          <a:p>
            <a:pPr>
              <a:lnSpc>
                <a:spcPct val="85000"/>
              </a:lnSpc>
              <a:buFontTx/>
              <a:buNone/>
              <a:defRPr/>
            </a:pPr>
            <a:r>
              <a:rPr lang="en-US" sz="1800" dirty="0">
                <a:latin typeface="Courier New" pitchFamily="49" charset="0"/>
              </a:rPr>
              <a:t>	deliver packet to destination directly</a:t>
            </a:r>
          </a:p>
          <a:p>
            <a:pPr>
              <a:lnSpc>
                <a:spcPct val="85000"/>
              </a:lnSpc>
              <a:buFontTx/>
              <a:buNone/>
              <a:defRPr/>
            </a:pPr>
            <a:r>
              <a:rPr lang="en-US" sz="1800" b="1" dirty="0">
                <a:latin typeface="Courier New" pitchFamily="49" charset="0"/>
              </a:rPr>
              <a:t>else</a:t>
            </a:r>
          </a:p>
          <a:p>
            <a:pPr>
              <a:lnSpc>
                <a:spcPct val="85000"/>
              </a:lnSpc>
              <a:buFontTx/>
              <a:buNone/>
              <a:defRPr/>
            </a:pPr>
            <a:r>
              <a:rPr lang="en-US" sz="1800" dirty="0">
                <a:latin typeface="Courier New" pitchFamily="49" charset="0"/>
              </a:rPr>
              <a:t>	deliver packet to default router</a:t>
            </a:r>
          </a:p>
          <a:p>
            <a:pPr>
              <a:lnSpc>
                <a:spcPct val="85000"/>
              </a:lnSpc>
              <a:defRPr/>
            </a:pPr>
            <a:endParaRPr lang="en-US" sz="18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p:txBody>
      </p:sp>
    </p:spTree>
    <p:extLst>
      <p:ext uri="{BB962C8B-B14F-4D97-AF65-F5344CB8AC3E}">
        <p14:creationId xmlns:p14="http://schemas.microsoft.com/office/powerpoint/2010/main" val="2600226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80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680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680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680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680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6804">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6804">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680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6804">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6804">
                                            <p:txEl>
                                              <p:pRg st="11" end="1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6804">
                                            <p:txEl>
                                              <p:pRg st="12" end="1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6804">
                                            <p:txEl>
                                              <p:pRg st="13" end="13"/>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6804">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40F8DB03-505E-4D44-9DA1-CAD29FD036EE}"/>
              </a:ext>
            </a:extLst>
          </p:cNvPr>
          <p:cNvSpPr>
            <a:spLocks noGrp="1" noChangeArrowheads="1"/>
          </p:cNvSpPr>
          <p:nvPr>
            <p:ph type="title"/>
          </p:nvPr>
        </p:nvSpPr>
        <p:spPr/>
        <p:txBody>
          <a:bodyPr/>
          <a:lstStyle/>
          <a:p>
            <a:r>
              <a:rPr lang="en-US" altLang="en-US" dirty="0">
                <a:ea typeface="ＭＳ Ｐゴシック" panose="020B0600070205080204" pitchFamily="34" charset="-128"/>
              </a:rPr>
              <a:t>Obtaining a Block of Addresses</a:t>
            </a:r>
          </a:p>
        </p:txBody>
      </p:sp>
      <p:sp>
        <p:nvSpPr>
          <p:cNvPr id="874499" name="Rectangle 3">
            <a:extLst>
              <a:ext uri="{FF2B5EF4-FFF2-40B4-BE49-F238E27FC236}">
                <a16:creationId xmlns:a16="http://schemas.microsoft.com/office/drawing/2014/main" id="{260D1E94-362D-4940-BF91-5FBB40C030E3}"/>
              </a:ext>
            </a:extLst>
          </p:cNvPr>
          <p:cNvSpPr>
            <a:spLocks noGrp="1" noChangeArrowheads="1"/>
          </p:cNvSpPr>
          <p:nvPr>
            <p:ph type="body" idx="1"/>
          </p:nvPr>
        </p:nvSpPr>
        <p:spPr/>
        <p:txBody>
          <a:bodyPr/>
          <a:lstStyle/>
          <a:p>
            <a:r>
              <a:rPr lang="en-US" altLang="en-US">
                <a:ea typeface="ＭＳ Ｐゴシック" panose="020B0600070205080204" pitchFamily="34" charset="-128"/>
              </a:rPr>
              <a:t>Internet Corporation for Assigned Names and Numbers (ICANN)</a:t>
            </a:r>
          </a:p>
          <a:p>
            <a:pPr lvl="1"/>
            <a:r>
              <a:rPr lang="en-US" altLang="en-US">
                <a:ea typeface="ＭＳ Ｐゴシック" panose="020B0600070205080204" pitchFamily="34" charset="-128"/>
              </a:rPr>
              <a:t>Allocates large blocks to Regional Internet Registries</a:t>
            </a:r>
          </a:p>
          <a:p>
            <a:r>
              <a:rPr lang="en-US" altLang="en-US">
                <a:ea typeface="ＭＳ Ｐゴシック" panose="020B0600070205080204" pitchFamily="34" charset="-128"/>
              </a:rPr>
              <a:t>Regional Internet Registries (RIRs)</a:t>
            </a:r>
          </a:p>
          <a:p>
            <a:pPr lvl="1"/>
            <a:r>
              <a:rPr lang="en-US" altLang="en-US">
                <a:ea typeface="ＭＳ Ｐゴシック" panose="020B0600070205080204" pitchFamily="34" charset="-128"/>
              </a:rPr>
              <a:t>E.g., ARIN (American Registry for Internet Numbers)</a:t>
            </a:r>
          </a:p>
          <a:p>
            <a:pPr lvl="1"/>
            <a:r>
              <a:rPr lang="en-US" altLang="en-US">
                <a:ea typeface="ＭＳ Ｐゴシック" panose="020B0600070205080204" pitchFamily="34" charset="-128"/>
              </a:rPr>
              <a:t>Allocates to ISPs and large institutions</a:t>
            </a:r>
          </a:p>
          <a:p>
            <a:r>
              <a:rPr lang="en-US" altLang="en-US">
                <a:ea typeface="ＭＳ Ｐゴシック" panose="020B0600070205080204" pitchFamily="34" charset="-128"/>
              </a:rPr>
              <a:t>Internet Service Providers (ISPs)</a:t>
            </a:r>
          </a:p>
          <a:p>
            <a:pPr lvl="1"/>
            <a:r>
              <a:rPr lang="en-US" altLang="en-US">
                <a:ea typeface="ＭＳ Ｐゴシック" panose="020B0600070205080204" pitchFamily="34" charset="-128"/>
              </a:rPr>
              <a:t>Allocate address blocks to their customers</a:t>
            </a:r>
          </a:p>
          <a:p>
            <a:pPr lvl="1"/>
            <a:r>
              <a:rPr lang="en-US" altLang="en-US">
                <a:ea typeface="ＭＳ Ｐゴシック" panose="020B0600070205080204" pitchFamily="34" charset="-128"/>
              </a:rPr>
              <a:t>Who may, in turn, allocate to their customers…</a:t>
            </a:r>
          </a:p>
        </p:txBody>
      </p:sp>
      <p:sp>
        <p:nvSpPr>
          <p:cNvPr id="59395" name="Slide Number Placeholder 3">
            <a:extLst>
              <a:ext uri="{FF2B5EF4-FFF2-40B4-BE49-F238E27FC236}">
                <a16:creationId xmlns:a16="http://schemas.microsoft.com/office/drawing/2014/main" id="{71ABAFFC-DD46-DE4A-95A2-872909A87033}"/>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4E062706-4436-1A46-9F16-849EEE8D0FBE}"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63</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extLst>
      <p:ext uri="{BB962C8B-B14F-4D97-AF65-F5344CB8AC3E}">
        <p14:creationId xmlns:p14="http://schemas.microsoft.com/office/powerpoint/2010/main" val="29818004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7449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74499">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874499">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74499">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74499">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874499">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74499">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7449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99EFE09-E889-414E-C577-D5EAAF0FD510}"/>
              </a:ext>
            </a:extLst>
          </p:cNvPr>
          <p:cNvSpPr>
            <a:spLocks noGrp="1"/>
          </p:cNvSpPr>
          <p:nvPr>
            <p:ph type="sldNum" sz="quarter" idx="12"/>
          </p:nvPr>
        </p:nvSpPr>
        <p:spPr/>
        <p:txBody>
          <a:bodyPr/>
          <a:lstStyle/>
          <a:p>
            <a:fld id="{12297082-74DA-3F42-B9EE-B09F2F8D7DCB}" type="slidenum">
              <a:rPr lang="en-US" altLang="en-US" smtClean="0"/>
              <a:pPr/>
              <a:t>64</a:t>
            </a:fld>
            <a:endParaRPr lang="en-US" altLang="en-US"/>
          </a:p>
        </p:txBody>
      </p:sp>
      <p:sp>
        <p:nvSpPr>
          <p:cNvPr id="3" name="Rectangle 2">
            <a:extLst>
              <a:ext uri="{FF2B5EF4-FFF2-40B4-BE49-F238E27FC236}">
                <a16:creationId xmlns:a16="http://schemas.microsoft.com/office/drawing/2014/main" id="{26F9BAC5-26F4-A493-ACDE-5723A766DF68}"/>
              </a:ext>
            </a:extLst>
          </p:cNvPr>
          <p:cNvSpPr txBox="1">
            <a:spLocks noChangeArrowheads="1"/>
          </p:cNvSpPr>
          <p:nvPr/>
        </p:nvSpPr>
        <p:spPr>
          <a:xfrm>
            <a:off x="457200" y="76200"/>
            <a:ext cx="8229600" cy="1143000"/>
          </a:xfrm>
          <a:prstGeom prst="rect">
            <a:avLst/>
          </a:prstGeom>
        </p:spPr>
        <p:txBody>
          <a:bodyP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r>
              <a:rPr lang="en-US" altLang="en-US">
                <a:ea typeface="ＭＳ Ｐゴシック" panose="020B0600070205080204" pitchFamily="34" charset="-128"/>
              </a:rPr>
              <a:t>Obtaining a Block of Addresses</a:t>
            </a:r>
            <a:endParaRPr lang="en-US" altLang="en-US" dirty="0">
              <a:ea typeface="ＭＳ Ｐゴシック" panose="020B0600070205080204" pitchFamily="34" charset="-128"/>
            </a:endParaRPr>
          </a:p>
        </p:txBody>
      </p:sp>
      <p:sp>
        <p:nvSpPr>
          <p:cNvPr id="4" name="TextBox 3">
            <a:extLst>
              <a:ext uri="{FF2B5EF4-FFF2-40B4-BE49-F238E27FC236}">
                <a16:creationId xmlns:a16="http://schemas.microsoft.com/office/drawing/2014/main" id="{625391D5-A81B-BC18-ABAD-41B205EAAFAD}"/>
              </a:ext>
            </a:extLst>
          </p:cNvPr>
          <p:cNvSpPr txBox="1"/>
          <p:nvPr/>
        </p:nvSpPr>
        <p:spPr>
          <a:xfrm>
            <a:off x="457200" y="1025237"/>
            <a:ext cx="7674217" cy="1600438"/>
          </a:xfrm>
          <a:prstGeom prst="rect">
            <a:avLst/>
          </a:prstGeom>
          <a:noFill/>
        </p:spPr>
        <p:txBody>
          <a:bodyPr wrap="none" rtlCol="0">
            <a:spAutoFit/>
          </a:bodyPr>
          <a:lstStyle/>
          <a:p>
            <a:r>
              <a:rPr lang="en-US" sz="2400" dirty="0"/>
              <a:t>Your organization: XYZ</a:t>
            </a:r>
          </a:p>
          <a:p>
            <a:endParaRPr lang="en-US" dirty="0"/>
          </a:p>
          <a:p>
            <a:r>
              <a:rPr lang="en-US" sz="2800" dirty="0"/>
              <a:t>Maximum # of hosts is estimated to be </a:t>
            </a:r>
            <a:r>
              <a:rPr lang="en-US" sz="2800" dirty="0">
                <a:solidFill>
                  <a:srgbClr val="FF0000"/>
                </a:solidFill>
              </a:rPr>
              <a:t>10 millions</a:t>
            </a:r>
            <a:r>
              <a:rPr lang="en-US" sz="2800" dirty="0"/>
              <a:t>. </a:t>
            </a:r>
          </a:p>
          <a:p>
            <a:r>
              <a:rPr lang="en-US" sz="2800" dirty="0">
                <a:solidFill>
                  <a:schemeClr val="accent5">
                    <a:lumMod val="75000"/>
                  </a:schemeClr>
                </a:solidFill>
              </a:rPr>
              <a:t>What class of IP address will you request for?</a:t>
            </a:r>
          </a:p>
        </p:txBody>
      </p:sp>
      <p:sp>
        <p:nvSpPr>
          <p:cNvPr id="5" name="TextBox 4">
            <a:extLst>
              <a:ext uri="{FF2B5EF4-FFF2-40B4-BE49-F238E27FC236}">
                <a16:creationId xmlns:a16="http://schemas.microsoft.com/office/drawing/2014/main" id="{28A5C983-6F9A-D958-F2DA-B0715BE9868C}"/>
              </a:ext>
            </a:extLst>
          </p:cNvPr>
          <p:cNvSpPr txBox="1"/>
          <p:nvPr/>
        </p:nvSpPr>
        <p:spPr>
          <a:xfrm>
            <a:off x="457200" y="2905780"/>
            <a:ext cx="6802183" cy="523220"/>
          </a:xfrm>
          <a:prstGeom prst="rect">
            <a:avLst/>
          </a:prstGeom>
          <a:noFill/>
        </p:spPr>
        <p:txBody>
          <a:bodyPr wrap="none" rtlCol="0">
            <a:spAutoFit/>
          </a:bodyPr>
          <a:lstStyle/>
          <a:p>
            <a:r>
              <a:rPr lang="en-US" sz="2800" dirty="0"/>
              <a:t>Maximum # of hosts is estimated to be </a:t>
            </a:r>
            <a:r>
              <a:rPr lang="en-US" sz="2800" dirty="0">
                <a:solidFill>
                  <a:srgbClr val="FF0000"/>
                </a:solidFill>
              </a:rPr>
              <a:t>64K ?</a:t>
            </a:r>
            <a:r>
              <a:rPr lang="en-US" sz="2800" dirty="0"/>
              <a:t> </a:t>
            </a:r>
          </a:p>
        </p:txBody>
      </p:sp>
      <p:sp>
        <p:nvSpPr>
          <p:cNvPr id="6" name="TextBox 5">
            <a:extLst>
              <a:ext uri="{FF2B5EF4-FFF2-40B4-BE49-F238E27FC236}">
                <a16:creationId xmlns:a16="http://schemas.microsoft.com/office/drawing/2014/main" id="{FAD1FC65-779D-8F63-142D-58BF08CAFABB}"/>
              </a:ext>
            </a:extLst>
          </p:cNvPr>
          <p:cNvSpPr txBox="1"/>
          <p:nvPr/>
        </p:nvSpPr>
        <p:spPr>
          <a:xfrm>
            <a:off x="457199" y="3566130"/>
            <a:ext cx="6717223" cy="523220"/>
          </a:xfrm>
          <a:prstGeom prst="rect">
            <a:avLst/>
          </a:prstGeom>
          <a:noFill/>
        </p:spPr>
        <p:txBody>
          <a:bodyPr wrap="none" rtlCol="0">
            <a:spAutoFit/>
          </a:bodyPr>
          <a:lstStyle/>
          <a:p>
            <a:r>
              <a:rPr lang="en-US" sz="2800" dirty="0"/>
              <a:t>Maximum # of hosts is estimated to be </a:t>
            </a:r>
            <a:r>
              <a:rPr lang="en-US" sz="2800" dirty="0">
                <a:solidFill>
                  <a:srgbClr val="FF0000"/>
                </a:solidFill>
              </a:rPr>
              <a:t>250?</a:t>
            </a:r>
            <a:r>
              <a:rPr lang="en-US" sz="2800" dirty="0"/>
              <a:t> </a:t>
            </a:r>
          </a:p>
        </p:txBody>
      </p:sp>
      <p:sp>
        <p:nvSpPr>
          <p:cNvPr id="7" name="TextBox 6">
            <a:extLst>
              <a:ext uri="{FF2B5EF4-FFF2-40B4-BE49-F238E27FC236}">
                <a16:creationId xmlns:a16="http://schemas.microsoft.com/office/drawing/2014/main" id="{BD5AA588-928D-8F99-58F3-2577B267323A}"/>
              </a:ext>
            </a:extLst>
          </p:cNvPr>
          <p:cNvSpPr txBox="1"/>
          <p:nvPr/>
        </p:nvSpPr>
        <p:spPr>
          <a:xfrm>
            <a:off x="457198" y="4146550"/>
            <a:ext cx="6717223" cy="523220"/>
          </a:xfrm>
          <a:prstGeom prst="rect">
            <a:avLst/>
          </a:prstGeom>
          <a:noFill/>
        </p:spPr>
        <p:txBody>
          <a:bodyPr wrap="none" rtlCol="0">
            <a:spAutoFit/>
          </a:bodyPr>
          <a:lstStyle/>
          <a:p>
            <a:r>
              <a:rPr lang="en-US" sz="2800" dirty="0"/>
              <a:t>Maximum # of hosts is estimated to be </a:t>
            </a:r>
            <a:r>
              <a:rPr lang="en-US" sz="2800" dirty="0">
                <a:solidFill>
                  <a:srgbClr val="FF0000"/>
                </a:solidFill>
              </a:rPr>
              <a:t>100?</a:t>
            </a:r>
            <a:r>
              <a:rPr lang="en-US" sz="2800" dirty="0"/>
              <a:t> </a:t>
            </a:r>
          </a:p>
        </p:txBody>
      </p:sp>
      <p:sp>
        <p:nvSpPr>
          <p:cNvPr id="8" name="TextBox 7">
            <a:extLst>
              <a:ext uri="{FF2B5EF4-FFF2-40B4-BE49-F238E27FC236}">
                <a16:creationId xmlns:a16="http://schemas.microsoft.com/office/drawing/2014/main" id="{2D76379C-9BA7-E616-705B-5AB95313B4DC}"/>
              </a:ext>
            </a:extLst>
          </p:cNvPr>
          <p:cNvSpPr txBox="1"/>
          <p:nvPr/>
        </p:nvSpPr>
        <p:spPr>
          <a:xfrm>
            <a:off x="457197" y="4726970"/>
            <a:ext cx="6534481" cy="523220"/>
          </a:xfrm>
          <a:prstGeom prst="rect">
            <a:avLst/>
          </a:prstGeom>
          <a:noFill/>
        </p:spPr>
        <p:txBody>
          <a:bodyPr wrap="none" rtlCol="0">
            <a:spAutoFit/>
          </a:bodyPr>
          <a:lstStyle/>
          <a:p>
            <a:r>
              <a:rPr lang="en-US" sz="2800" dirty="0"/>
              <a:t>Maximum # of hosts is estimated to be </a:t>
            </a:r>
            <a:r>
              <a:rPr lang="en-US" sz="2800" dirty="0">
                <a:solidFill>
                  <a:srgbClr val="FF0000"/>
                </a:solidFill>
              </a:rPr>
              <a:t>20?</a:t>
            </a:r>
            <a:r>
              <a:rPr lang="en-US" sz="2800" dirty="0"/>
              <a:t> </a:t>
            </a:r>
          </a:p>
        </p:txBody>
      </p:sp>
      <p:sp>
        <p:nvSpPr>
          <p:cNvPr id="9" name="TextBox 8">
            <a:extLst>
              <a:ext uri="{FF2B5EF4-FFF2-40B4-BE49-F238E27FC236}">
                <a16:creationId xmlns:a16="http://schemas.microsoft.com/office/drawing/2014/main" id="{3F164272-1B1D-B68A-E693-2F5FDEC4EC33}"/>
              </a:ext>
            </a:extLst>
          </p:cNvPr>
          <p:cNvSpPr txBox="1"/>
          <p:nvPr/>
        </p:nvSpPr>
        <p:spPr>
          <a:xfrm>
            <a:off x="457196" y="5307390"/>
            <a:ext cx="6717223" cy="523220"/>
          </a:xfrm>
          <a:prstGeom prst="rect">
            <a:avLst/>
          </a:prstGeom>
          <a:noFill/>
        </p:spPr>
        <p:txBody>
          <a:bodyPr wrap="none" rtlCol="0">
            <a:spAutoFit/>
          </a:bodyPr>
          <a:lstStyle/>
          <a:p>
            <a:r>
              <a:rPr lang="en-US" sz="2800" dirty="0"/>
              <a:t>Maximum # of hosts is estimated to be </a:t>
            </a:r>
            <a:r>
              <a:rPr lang="en-US" sz="2800" dirty="0">
                <a:solidFill>
                  <a:srgbClr val="FF0000"/>
                </a:solidFill>
              </a:rPr>
              <a:t>300?</a:t>
            </a:r>
            <a:r>
              <a:rPr lang="en-US" sz="2800" dirty="0"/>
              <a:t> </a:t>
            </a:r>
          </a:p>
        </p:txBody>
      </p:sp>
      <p:sp>
        <p:nvSpPr>
          <p:cNvPr id="10" name="TextBox 9">
            <a:extLst>
              <a:ext uri="{FF2B5EF4-FFF2-40B4-BE49-F238E27FC236}">
                <a16:creationId xmlns:a16="http://schemas.microsoft.com/office/drawing/2014/main" id="{CC8BED26-1257-E87A-C03D-AEB2C6D9AA34}"/>
              </a:ext>
            </a:extLst>
          </p:cNvPr>
          <p:cNvSpPr txBox="1"/>
          <p:nvPr/>
        </p:nvSpPr>
        <p:spPr>
          <a:xfrm>
            <a:off x="457195" y="5887810"/>
            <a:ext cx="6720429" cy="523220"/>
          </a:xfrm>
          <a:prstGeom prst="rect">
            <a:avLst/>
          </a:prstGeom>
          <a:noFill/>
        </p:spPr>
        <p:txBody>
          <a:bodyPr wrap="none" rtlCol="0">
            <a:spAutoFit/>
          </a:bodyPr>
          <a:lstStyle/>
          <a:p>
            <a:r>
              <a:rPr lang="en-US" sz="2800" dirty="0"/>
              <a:t>Maximum # of hosts is estimated to be </a:t>
            </a:r>
            <a:r>
              <a:rPr lang="en-US" sz="2800" dirty="0">
                <a:solidFill>
                  <a:srgbClr val="FF0000"/>
                </a:solidFill>
              </a:rPr>
              <a:t>66K?</a:t>
            </a:r>
            <a:r>
              <a:rPr lang="en-US" sz="2800" dirty="0"/>
              <a:t> </a:t>
            </a:r>
          </a:p>
        </p:txBody>
      </p:sp>
    </p:spTree>
    <p:extLst>
      <p:ext uri="{BB962C8B-B14F-4D97-AF65-F5344CB8AC3E}">
        <p14:creationId xmlns:p14="http://schemas.microsoft.com/office/powerpoint/2010/main" val="1556056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2070EE-C13A-F74A-8118-0E4D39ACE9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F4C2FAEB-6953-4D4E-A69E-4AA8A0B0D332}"/>
              </a:ext>
            </a:extLst>
          </p:cNvPr>
          <p:cNvSpPr txBox="1">
            <a:spLocks noChangeArrowheads="1"/>
          </p:cNvSpPr>
          <p:nvPr/>
        </p:nvSpPr>
        <p:spPr>
          <a:xfrm>
            <a:off x="611188" y="171450"/>
            <a:ext cx="8281987" cy="646113"/>
          </a:xfrm>
          <a:prstGeom prst="rect">
            <a:avLst/>
          </a:prstGeom>
        </p:spPr>
        <p:txBody>
          <a:bodyP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prstClr val="black"/>
                </a:solidFill>
                <a:effectLst/>
                <a:uLnTx/>
                <a:uFillTx/>
                <a:latin typeface="Calibri"/>
                <a:ea typeface="ＭＳ Ｐゴシック" charset="-128"/>
              </a:rPr>
              <a:t>Problems with the classes of addresses</a:t>
            </a:r>
            <a:endParaRPr kumimoji="0" lang="en-AU" altLang="en-US" sz="3600" b="0" i="0" u="none" strike="noStrike" kern="1200" cap="none" spc="0" normalizeH="0" baseline="0" noProof="0" dirty="0">
              <a:ln>
                <a:noFill/>
              </a:ln>
              <a:solidFill>
                <a:prstClr val="black"/>
              </a:solidFill>
              <a:effectLst/>
              <a:uLnTx/>
              <a:uFillTx/>
              <a:latin typeface="Calibri"/>
              <a:ea typeface="ＭＳ Ｐゴシック" charset="-128"/>
            </a:endParaRPr>
          </a:p>
        </p:txBody>
      </p:sp>
      <p:sp>
        <p:nvSpPr>
          <p:cNvPr id="4" name="Rectangle 2">
            <a:extLst>
              <a:ext uri="{FF2B5EF4-FFF2-40B4-BE49-F238E27FC236}">
                <a16:creationId xmlns:a16="http://schemas.microsoft.com/office/drawing/2014/main" id="{76A550FB-DFBE-ED41-9452-132C8D408C24}"/>
              </a:ext>
            </a:extLst>
          </p:cNvPr>
          <p:cNvSpPr txBox="1">
            <a:spLocks noChangeArrowheads="1"/>
          </p:cNvSpPr>
          <p:nvPr/>
        </p:nvSpPr>
        <p:spPr>
          <a:xfrm>
            <a:off x="862014" y="1708150"/>
            <a:ext cx="8031162" cy="646113"/>
          </a:xfrm>
          <a:prstGeom prst="rect">
            <a:avLst/>
          </a:prstGeom>
        </p:spPr>
        <p:txBody>
          <a:bodyP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pPr marL="514350" marR="0" lvl="0" indent="-514350" algn="l" defTabSz="457200" rtl="0" eaLnBrk="1" fontAlgn="base" latinLnBrk="0" hangingPunct="1">
              <a:lnSpc>
                <a:spcPct val="100000"/>
              </a:lnSpc>
              <a:spcBef>
                <a:spcPct val="0"/>
              </a:spcBef>
              <a:spcAft>
                <a:spcPct val="0"/>
              </a:spcAft>
              <a:buClrTx/>
              <a:buSzTx/>
              <a:buFontTx/>
              <a:buAutoNum type="arabicParenR"/>
              <a:tabLst/>
              <a:defRPr/>
            </a:pPr>
            <a:r>
              <a:rPr kumimoji="0" lang="en-US" altLang="en-US" sz="2800" b="0" i="0" u="none" strike="noStrike" kern="1200" cap="none" spc="0" normalizeH="0" baseline="0" noProof="0" dirty="0">
                <a:ln>
                  <a:noFill/>
                </a:ln>
                <a:solidFill>
                  <a:prstClr val="black"/>
                </a:solidFill>
                <a:effectLst/>
                <a:uLnTx/>
                <a:uFillTx/>
                <a:latin typeface="Calibri"/>
                <a:ea typeface="ＭＳ Ｐゴシック" charset="-128"/>
              </a:rPr>
              <a:t>Wastage of addresses</a:t>
            </a:r>
          </a:p>
          <a:p>
            <a:pPr marL="514350" marR="0" lvl="0" indent="-514350" algn="l" defTabSz="457200" rtl="0" eaLnBrk="1" fontAlgn="base" latinLnBrk="0" hangingPunct="1">
              <a:lnSpc>
                <a:spcPct val="100000"/>
              </a:lnSpc>
              <a:spcBef>
                <a:spcPct val="0"/>
              </a:spcBef>
              <a:spcAft>
                <a:spcPct val="0"/>
              </a:spcAft>
              <a:buClrTx/>
              <a:buSzTx/>
              <a:buFontTx/>
              <a:buAutoNum type="arabicParenR"/>
              <a:tabLst/>
              <a:defRPr/>
            </a:pPr>
            <a:r>
              <a:rPr kumimoji="0" lang="en-US" altLang="en-US" sz="2800" b="0" i="0" u="none" strike="noStrike" kern="1200" cap="none" spc="0" normalizeH="0" baseline="0" noProof="0" dirty="0">
                <a:ln>
                  <a:noFill/>
                </a:ln>
                <a:solidFill>
                  <a:prstClr val="black"/>
                </a:solidFill>
                <a:effectLst/>
                <a:uLnTx/>
                <a:uFillTx/>
                <a:latin typeface="Calibri"/>
                <a:ea typeface="ＭＳ Ｐゴシック" charset="-128"/>
              </a:rPr>
              <a:t>Bigger tables to look up at routers</a:t>
            </a:r>
            <a:endParaRPr kumimoji="0" lang="en-AU" altLang="en-US" sz="2800" b="0" i="0" u="none" strike="noStrike" kern="1200" cap="none" spc="0" normalizeH="0" baseline="0" noProof="0" dirty="0">
              <a:ln>
                <a:noFill/>
              </a:ln>
              <a:solidFill>
                <a:prstClr val="black"/>
              </a:solidFill>
              <a:effectLst/>
              <a:uLnTx/>
              <a:uFillTx/>
              <a:latin typeface="Calibri"/>
              <a:ea typeface="ＭＳ Ｐゴシック" charset="-128"/>
            </a:endParaRPr>
          </a:p>
        </p:txBody>
      </p:sp>
    </p:spTree>
    <p:extLst>
      <p:ext uri="{BB962C8B-B14F-4D97-AF65-F5344CB8AC3E}">
        <p14:creationId xmlns:p14="http://schemas.microsoft.com/office/powerpoint/2010/main" val="285214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CF05554E-726A-BA4E-9F9E-DC5E79574DD3}"/>
              </a:ext>
            </a:extLst>
          </p:cNvPr>
          <p:cNvSpPr>
            <a:spLocks noGrp="1" noChangeArrowheads="1"/>
          </p:cNvSpPr>
          <p:nvPr>
            <p:ph type="title"/>
          </p:nvPr>
        </p:nvSpPr>
        <p:spPr/>
        <p:txBody>
          <a:bodyPr/>
          <a:lstStyle/>
          <a:p>
            <a:r>
              <a:rPr lang="en-US" altLang="en-US" sz="4000" dirty="0">
                <a:ea typeface="ＭＳ Ｐゴシック" panose="020B0600070205080204" pitchFamily="34" charset="-128"/>
              </a:rPr>
              <a:t>Pre-CIDR (1988-1994): Steep Growth</a:t>
            </a:r>
          </a:p>
        </p:txBody>
      </p:sp>
      <p:sp>
        <p:nvSpPr>
          <p:cNvPr id="61442" name="Slide Number Placeholder 2">
            <a:extLst>
              <a:ext uri="{FF2B5EF4-FFF2-40B4-BE49-F238E27FC236}">
                <a16:creationId xmlns:a16="http://schemas.microsoft.com/office/drawing/2014/main" id="{B8E773A2-C78F-0145-8ECA-EA10B964B0DD}"/>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B1E28DED-0741-274C-8495-3A5A5AE25614}"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66</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61443" name="Picture 3">
            <a:extLst>
              <a:ext uri="{FF2B5EF4-FFF2-40B4-BE49-F238E27FC236}">
                <a16:creationId xmlns:a16="http://schemas.microsoft.com/office/drawing/2014/main" id="{4162CC8D-6D24-8149-B9CB-EBAD734C5B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 y="933450"/>
            <a:ext cx="9378950" cy="516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61444" name="Text Box 4">
            <a:extLst>
              <a:ext uri="{FF2B5EF4-FFF2-40B4-BE49-F238E27FC236}">
                <a16:creationId xmlns:a16="http://schemas.microsoft.com/office/drawing/2014/main" id="{C18B5B36-2B20-794B-A006-66E4F6104B26}"/>
              </a:ext>
            </a:extLst>
          </p:cNvPr>
          <p:cNvSpPr txBox="1">
            <a:spLocks noChangeArrowheads="1"/>
          </p:cNvSpPr>
          <p:nvPr/>
        </p:nvSpPr>
        <p:spPr bwMode="auto">
          <a:xfrm>
            <a:off x="420688" y="5867400"/>
            <a:ext cx="84105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8000"/>
                </a:solidFill>
                <a:effectLst/>
                <a:uLnTx/>
                <a:uFillTx/>
                <a:latin typeface="Times New Roman" panose="02020603050405020304" pitchFamily="18" charset="0"/>
                <a:ea typeface="ＭＳ Ｐゴシック" panose="020B0600070205080204" pitchFamily="34" charset="-128"/>
                <a:cs typeface="+mn-cs"/>
              </a:rPr>
              <a:t>Growth faster than improvements in equipment capability</a:t>
            </a:r>
          </a:p>
        </p:txBody>
      </p:sp>
    </p:spTree>
    <p:extLst>
      <p:ext uri="{BB962C8B-B14F-4D97-AF65-F5344CB8AC3E}">
        <p14:creationId xmlns:p14="http://schemas.microsoft.com/office/powerpoint/2010/main" val="32875393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4">
            <a:extLst>
              <a:ext uri="{FF2B5EF4-FFF2-40B4-BE49-F238E27FC236}">
                <a16:creationId xmlns:a16="http://schemas.microsoft.com/office/drawing/2014/main" id="{E11E5A04-4BD7-F144-AE4F-7B8B6DB92A96}"/>
              </a:ext>
            </a:extLst>
          </p:cNvPr>
          <p:cNvSpPr>
            <a:spLocks noGrp="1"/>
          </p:cNvSpPr>
          <p:nvPr>
            <p:ph type="ctrTitle"/>
          </p:nvPr>
        </p:nvSpPr>
        <p:spPr/>
        <p:txBody>
          <a:bodyPr/>
          <a:lstStyle/>
          <a:p>
            <a:r>
              <a:rPr lang="en-US" altLang="en-US" dirty="0">
                <a:ea typeface="ＭＳ Ｐゴシック" panose="020B0600070205080204" pitchFamily="34" charset="-128"/>
              </a:rPr>
              <a:t>Subnetting</a:t>
            </a:r>
          </a:p>
        </p:txBody>
      </p:sp>
      <p:sp>
        <p:nvSpPr>
          <p:cNvPr id="6" name="Subtitle 5">
            <a:extLst>
              <a:ext uri="{FF2B5EF4-FFF2-40B4-BE49-F238E27FC236}">
                <a16:creationId xmlns:a16="http://schemas.microsoft.com/office/drawing/2014/main" id="{BD440DE3-3114-1842-9B8C-A2ECFB66DA89}"/>
              </a:ext>
            </a:extLst>
          </p:cNvPr>
          <p:cNvSpPr>
            <a:spLocks noGrp="1"/>
          </p:cNvSpPr>
          <p:nvPr>
            <p:ph type="subTitle" idx="1"/>
          </p:nvPr>
        </p:nvSpPr>
        <p:spPr/>
        <p:txBody>
          <a:bodyPr/>
          <a:lstStyle/>
          <a:p>
            <a:pPr>
              <a:buFont typeface="Arial" pitchFamily="1" charset="0"/>
              <a:buNone/>
              <a:defRPr/>
            </a:pPr>
            <a:endParaRPr lang="en-US"/>
          </a:p>
        </p:txBody>
      </p:sp>
      <p:sp>
        <p:nvSpPr>
          <p:cNvPr id="53251" name="Slide Number Placeholder 3">
            <a:extLst>
              <a:ext uri="{FF2B5EF4-FFF2-40B4-BE49-F238E27FC236}">
                <a16:creationId xmlns:a16="http://schemas.microsoft.com/office/drawing/2014/main" id="{F8305C48-AE37-4E46-9C9B-0E514A6FB67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D583EE-454A-114A-8086-A9C6C9F8305F}"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extLst>
      <p:ext uri="{BB962C8B-B14F-4D97-AF65-F5344CB8AC3E}">
        <p14:creationId xmlns:p14="http://schemas.microsoft.com/office/powerpoint/2010/main" val="15598327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676A326E-8101-204A-BC53-A7F5B2072CF8}"/>
              </a:ext>
            </a:extLst>
          </p:cNvPr>
          <p:cNvCxnSpPr>
            <a:cxnSpLocks/>
          </p:cNvCxnSpPr>
          <p:nvPr/>
        </p:nvCxnSpPr>
        <p:spPr>
          <a:xfrm>
            <a:off x="1001816" y="3810000"/>
            <a:ext cx="7239000" cy="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C4B409-1BEB-5A4F-A73F-A7AAA78B8DE9}"/>
              </a:ext>
            </a:extLst>
          </p:cNvPr>
          <p:cNvCxnSpPr>
            <a:cxnSpLocks/>
          </p:cNvCxnSpPr>
          <p:nvPr/>
        </p:nvCxnSpPr>
        <p:spPr>
          <a:xfrm>
            <a:off x="10018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DF5CD59-893C-A741-BFAE-80956C220355}"/>
              </a:ext>
            </a:extLst>
          </p:cNvPr>
          <p:cNvCxnSpPr>
            <a:cxnSpLocks/>
          </p:cNvCxnSpPr>
          <p:nvPr/>
        </p:nvCxnSpPr>
        <p:spPr>
          <a:xfrm>
            <a:off x="24496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F152124-7167-F645-9E03-56D9B47E5326}"/>
              </a:ext>
            </a:extLst>
          </p:cNvPr>
          <p:cNvCxnSpPr>
            <a:cxnSpLocks/>
          </p:cNvCxnSpPr>
          <p:nvPr/>
        </p:nvCxnSpPr>
        <p:spPr>
          <a:xfrm>
            <a:off x="38974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0DEC4DA-6BFD-C649-B4B0-9A4D96526CB5}"/>
              </a:ext>
            </a:extLst>
          </p:cNvPr>
          <p:cNvCxnSpPr>
            <a:cxnSpLocks/>
          </p:cNvCxnSpPr>
          <p:nvPr/>
        </p:nvCxnSpPr>
        <p:spPr>
          <a:xfrm>
            <a:off x="53452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C794346-12C4-7C46-8754-6617A698EB0D}"/>
              </a:ext>
            </a:extLst>
          </p:cNvPr>
          <p:cNvCxnSpPr>
            <a:cxnSpLocks/>
          </p:cNvCxnSpPr>
          <p:nvPr/>
        </p:nvCxnSpPr>
        <p:spPr>
          <a:xfrm>
            <a:off x="67930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F5B1F66-8253-E841-9CA3-58BBABBBA818}"/>
              </a:ext>
            </a:extLst>
          </p:cNvPr>
          <p:cNvCxnSpPr>
            <a:cxnSpLocks/>
          </p:cNvCxnSpPr>
          <p:nvPr/>
        </p:nvCxnSpPr>
        <p:spPr>
          <a:xfrm>
            <a:off x="82408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30" name="Picture 6" descr="Pc - Free computer icons">
            <a:extLst>
              <a:ext uri="{FF2B5EF4-FFF2-40B4-BE49-F238E27FC236}">
                <a16:creationId xmlns:a16="http://schemas.microsoft.com/office/drawing/2014/main" id="{2A3F9295-CD8C-984B-B0FF-D01FBB33FF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6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Pc - Free computer icons">
            <a:extLst>
              <a:ext uri="{FF2B5EF4-FFF2-40B4-BE49-F238E27FC236}">
                <a16:creationId xmlns:a16="http://schemas.microsoft.com/office/drawing/2014/main" id="{AB2DCF37-F1D4-1045-B177-5CCE635FD7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93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Pc - Free computer icons">
            <a:extLst>
              <a:ext uri="{FF2B5EF4-FFF2-40B4-BE49-F238E27FC236}">
                <a16:creationId xmlns:a16="http://schemas.microsoft.com/office/drawing/2014/main" id="{32EA9D96-89FB-1D4B-9FC0-0B897AA0B4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90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c - Free computer icons">
            <a:extLst>
              <a:ext uri="{FF2B5EF4-FFF2-40B4-BE49-F238E27FC236}">
                <a16:creationId xmlns:a16="http://schemas.microsoft.com/office/drawing/2014/main" id="{D9ED9679-66CD-5F43-84D0-80E377E9EE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87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Pc - Free computer icons">
            <a:extLst>
              <a:ext uri="{FF2B5EF4-FFF2-40B4-BE49-F238E27FC236}">
                <a16:creationId xmlns:a16="http://schemas.microsoft.com/office/drawing/2014/main" id="{3F36D223-B241-E844-9A5A-6855084551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84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Pc - Free computer icons">
            <a:extLst>
              <a:ext uri="{FF2B5EF4-FFF2-40B4-BE49-F238E27FC236}">
                <a16:creationId xmlns:a16="http://schemas.microsoft.com/office/drawing/2014/main" id="{1B35209F-2CA6-1E49-B91F-9467113699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81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cxnSp>
        <p:nvCxnSpPr>
          <p:cNvPr id="46" name="Straight Connector 45">
            <a:extLst>
              <a:ext uri="{FF2B5EF4-FFF2-40B4-BE49-F238E27FC236}">
                <a16:creationId xmlns:a16="http://schemas.microsoft.com/office/drawing/2014/main" id="{F818C94F-DC86-E444-991A-19151CFF6A49}"/>
              </a:ext>
            </a:extLst>
          </p:cNvPr>
          <p:cNvCxnSpPr>
            <a:cxnSpLocks/>
          </p:cNvCxnSpPr>
          <p:nvPr/>
        </p:nvCxnSpPr>
        <p:spPr>
          <a:xfrm>
            <a:off x="3273856" y="1054100"/>
            <a:ext cx="0" cy="275590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50" name="Picture 8" descr="Category:Network routers - Wikimedia Commons">
            <a:extLst>
              <a:ext uri="{FF2B5EF4-FFF2-40B4-BE49-F238E27FC236}">
                <a16:creationId xmlns:a16="http://schemas.microsoft.com/office/drawing/2014/main" id="{767E4B9A-2A44-1846-B347-3C64A2E8DF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1486" y="1021013"/>
            <a:ext cx="1604740" cy="1604740"/>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03101744-A43B-0740-A181-22405AC1959C}"/>
              </a:ext>
            </a:extLst>
          </p:cNvPr>
          <p:cNvSpPr txBox="1"/>
          <p:nvPr/>
        </p:nvSpPr>
        <p:spPr>
          <a:xfrm>
            <a:off x="3712783" y="1654982"/>
            <a:ext cx="90853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Router</a:t>
            </a:r>
          </a:p>
        </p:txBody>
      </p:sp>
      <p:sp>
        <p:nvSpPr>
          <p:cNvPr id="34" name="TextBox 33">
            <a:extLst>
              <a:ext uri="{FF2B5EF4-FFF2-40B4-BE49-F238E27FC236}">
                <a16:creationId xmlns:a16="http://schemas.microsoft.com/office/drawing/2014/main" id="{7AE86D2F-4789-D040-BE9A-E0C236C8C4E1}"/>
              </a:ext>
            </a:extLst>
          </p:cNvPr>
          <p:cNvSpPr txBox="1"/>
          <p:nvPr/>
        </p:nvSpPr>
        <p:spPr>
          <a:xfrm>
            <a:off x="364303" y="5595687"/>
            <a:ext cx="106318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223.1.1.1</a:t>
            </a:r>
          </a:p>
        </p:txBody>
      </p:sp>
      <p:sp>
        <p:nvSpPr>
          <p:cNvPr id="35" name="TextBox 34">
            <a:extLst>
              <a:ext uri="{FF2B5EF4-FFF2-40B4-BE49-F238E27FC236}">
                <a16:creationId xmlns:a16="http://schemas.microsoft.com/office/drawing/2014/main" id="{5A29F02D-8A89-B24B-AD07-6F6686E8550B}"/>
              </a:ext>
            </a:extLst>
          </p:cNvPr>
          <p:cNvSpPr txBox="1"/>
          <p:nvPr/>
        </p:nvSpPr>
        <p:spPr>
          <a:xfrm>
            <a:off x="1773997" y="5595687"/>
            <a:ext cx="106318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223.1.1.2</a:t>
            </a:r>
          </a:p>
        </p:txBody>
      </p:sp>
      <p:sp>
        <p:nvSpPr>
          <p:cNvPr id="36" name="TextBox 35">
            <a:extLst>
              <a:ext uri="{FF2B5EF4-FFF2-40B4-BE49-F238E27FC236}">
                <a16:creationId xmlns:a16="http://schemas.microsoft.com/office/drawing/2014/main" id="{94E65A02-D407-994E-A51F-6FD27E9047A8}"/>
              </a:ext>
            </a:extLst>
          </p:cNvPr>
          <p:cNvSpPr txBox="1"/>
          <p:nvPr/>
        </p:nvSpPr>
        <p:spPr>
          <a:xfrm>
            <a:off x="3183691" y="5595687"/>
            <a:ext cx="106318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223.1.1.3</a:t>
            </a:r>
          </a:p>
        </p:txBody>
      </p:sp>
      <p:sp>
        <p:nvSpPr>
          <p:cNvPr id="38" name="TextBox 37">
            <a:extLst>
              <a:ext uri="{FF2B5EF4-FFF2-40B4-BE49-F238E27FC236}">
                <a16:creationId xmlns:a16="http://schemas.microsoft.com/office/drawing/2014/main" id="{01BD6E60-1538-9E44-AD06-F623674985BB}"/>
              </a:ext>
            </a:extLst>
          </p:cNvPr>
          <p:cNvSpPr txBox="1"/>
          <p:nvPr/>
        </p:nvSpPr>
        <p:spPr>
          <a:xfrm>
            <a:off x="4593385" y="5595687"/>
            <a:ext cx="106318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223.1.1.4</a:t>
            </a:r>
          </a:p>
        </p:txBody>
      </p:sp>
      <p:sp>
        <p:nvSpPr>
          <p:cNvPr id="39" name="TextBox 38">
            <a:extLst>
              <a:ext uri="{FF2B5EF4-FFF2-40B4-BE49-F238E27FC236}">
                <a16:creationId xmlns:a16="http://schemas.microsoft.com/office/drawing/2014/main" id="{D687E2D7-F39B-3E42-A936-A2B680CD854E}"/>
              </a:ext>
            </a:extLst>
          </p:cNvPr>
          <p:cNvSpPr txBox="1"/>
          <p:nvPr/>
        </p:nvSpPr>
        <p:spPr>
          <a:xfrm>
            <a:off x="6003079" y="5595687"/>
            <a:ext cx="106318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223.1.1.5</a:t>
            </a:r>
          </a:p>
        </p:txBody>
      </p:sp>
      <p:sp>
        <p:nvSpPr>
          <p:cNvPr id="41" name="TextBox 40">
            <a:extLst>
              <a:ext uri="{FF2B5EF4-FFF2-40B4-BE49-F238E27FC236}">
                <a16:creationId xmlns:a16="http://schemas.microsoft.com/office/drawing/2014/main" id="{D61FC514-1572-3C48-BA02-C40BBC158F1A}"/>
              </a:ext>
            </a:extLst>
          </p:cNvPr>
          <p:cNvSpPr txBox="1"/>
          <p:nvPr/>
        </p:nvSpPr>
        <p:spPr>
          <a:xfrm>
            <a:off x="7412773" y="5595687"/>
            <a:ext cx="106318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223.1.1.6</a:t>
            </a:r>
          </a:p>
        </p:txBody>
      </p:sp>
      <p:sp>
        <p:nvSpPr>
          <p:cNvPr id="2" name="Oval 1">
            <a:extLst>
              <a:ext uri="{FF2B5EF4-FFF2-40B4-BE49-F238E27FC236}">
                <a16:creationId xmlns:a16="http://schemas.microsoft.com/office/drawing/2014/main" id="{FCBB1544-802A-5E48-9BB0-000D5AB8FD31}"/>
              </a:ext>
            </a:extLst>
          </p:cNvPr>
          <p:cNvSpPr/>
          <p:nvPr/>
        </p:nvSpPr>
        <p:spPr>
          <a:xfrm>
            <a:off x="-99087" y="892981"/>
            <a:ext cx="8928100" cy="5943600"/>
          </a:xfrm>
          <a:prstGeom prst="ellipse">
            <a:avLst/>
          </a:prstGeom>
          <a:solidFill>
            <a:schemeClr val="accent2">
              <a:lumMod val="75000"/>
              <a:alpha val="37895"/>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id="{4787AA2A-8F1C-FB41-A43E-53A1F122EA63}"/>
              </a:ext>
            </a:extLst>
          </p:cNvPr>
          <p:cNvSpPr/>
          <p:nvPr/>
        </p:nvSpPr>
        <p:spPr>
          <a:xfrm>
            <a:off x="7011661" y="56943"/>
            <a:ext cx="2038275" cy="1266631"/>
          </a:xfrm>
          <a:prstGeom prst="ellipse">
            <a:avLst/>
          </a:prstGeom>
          <a:solidFill>
            <a:schemeClr val="accent2">
              <a:lumMod val="75000"/>
              <a:alpha val="37895"/>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ISP</a:t>
            </a:r>
          </a:p>
        </p:txBody>
      </p:sp>
      <p:cxnSp>
        <p:nvCxnSpPr>
          <p:cNvPr id="42" name="Straight Connector 41">
            <a:extLst>
              <a:ext uri="{FF2B5EF4-FFF2-40B4-BE49-F238E27FC236}">
                <a16:creationId xmlns:a16="http://schemas.microsoft.com/office/drawing/2014/main" id="{A8EFF017-98D6-4D45-B9F3-4F5617C57330}"/>
              </a:ext>
            </a:extLst>
          </p:cNvPr>
          <p:cNvCxnSpPr>
            <a:cxnSpLocks/>
          </p:cNvCxnSpPr>
          <p:nvPr/>
        </p:nvCxnSpPr>
        <p:spPr>
          <a:xfrm flipH="1">
            <a:off x="6299200" y="1021013"/>
            <a:ext cx="901700" cy="174589"/>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CE5CEA94-2E10-6E4D-B9BC-55E02B966EB7}"/>
              </a:ext>
            </a:extLst>
          </p:cNvPr>
          <p:cNvSpPr txBox="1"/>
          <p:nvPr/>
        </p:nvSpPr>
        <p:spPr>
          <a:xfrm>
            <a:off x="3183691" y="36706"/>
            <a:ext cx="3942068"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The ISP provided the network address space: 223.1.1.X</a:t>
            </a:r>
          </a:p>
        </p:txBody>
      </p:sp>
    </p:spTree>
    <p:extLst>
      <p:ext uri="{BB962C8B-B14F-4D97-AF65-F5344CB8AC3E}">
        <p14:creationId xmlns:p14="http://schemas.microsoft.com/office/powerpoint/2010/main" val="160850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0" grpId="0" animBg="1"/>
      <p:bldP spid="4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676A326E-8101-204A-BC53-A7F5B2072CF8}"/>
              </a:ext>
            </a:extLst>
          </p:cNvPr>
          <p:cNvCxnSpPr>
            <a:cxnSpLocks/>
          </p:cNvCxnSpPr>
          <p:nvPr/>
        </p:nvCxnSpPr>
        <p:spPr>
          <a:xfrm>
            <a:off x="1001816" y="3810000"/>
            <a:ext cx="7239000" cy="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C4B409-1BEB-5A4F-A73F-A7AAA78B8DE9}"/>
              </a:ext>
            </a:extLst>
          </p:cNvPr>
          <p:cNvCxnSpPr>
            <a:cxnSpLocks/>
          </p:cNvCxnSpPr>
          <p:nvPr/>
        </p:nvCxnSpPr>
        <p:spPr>
          <a:xfrm>
            <a:off x="10018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DF5CD59-893C-A741-BFAE-80956C220355}"/>
              </a:ext>
            </a:extLst>
          </p:cNvPr>
          <p:cNvCxnSpPr>
            <a:cxnSpLocks/>
          </p:cNvCxnSpPr>
          <p:nvPr/>
        </p:nvCxnSpPr>
        <p:spPr>
          <a:xfrm>
            <a:off x="24496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F152124-7167-F645-9E03-56D9B47E5326}"/>
              </a:ext>
            </a:extLst>
          </p:cNvPr>
          <p:cNvCxnSpPr>
            <a:cxnSpLocks/>
          </p:cNvCxnSpPr>
          <p:nvPr/>
        </p:nvCxnSpPr>
        <p:spPr>
          <a:xfrm>
            <a:off x="38974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0DEC4DA-6BFD-C649-B4B0-9A4D96526CB5}"/>
              </a:ext>
            </a:extLst>
          </p:cNvPr>
          <p:cNvCxnSpPr>
            <a:cxnSpLocks/>
          </p:cNvCxnSpPr>
          <p:nvPr/>
        </p:nvCxnSpPr>
        <p:spPr>
          <a:xfrm>
            <a:off x="53452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C794346-12C4-7C46-8754-6617A698EB0D}"/>
              </a:ext>
            </a:extLst>
          </p:cNvPr>
          <p:cNvCxnSpPr>
            <a:cxnSpLocks/>
          </p:cNvCxnSpPr>
          <p:nvPr/>
        </p:nvCxnSpPr>
        <p:spPr>
          <a:xfrm>
            <a:off x="67930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F5B1F66-8253-E841-9CA3-58BBABBBA818}"/>
              </a:ext>
            </a:extLst>
          </p:cNvPr>
          <p:cNvCxnSpPr>
            <a:cxnSpLocks/>
          </p:cNvCxnSpPr>
          <p:nvPr/>
        </p:nvCxnSpPr>
        <p:spPr>
          <a:xfrm>
            <a:off x="82408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30" name="Picture 6" descr="Pc - Free computer icons">
            <a:extLst>
              <a:ext uri="{FF2B5EF4-FFF2-40B4-BE49-F238E27FC236}">
                <a16:creationId xmlns:a16="http://schemas.microsoft.com/office/drawing/2014/main" id="{2A3F9295-CD8C-984B-B0FF-D01FBB33FF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6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Pc - Free computer icons">
            <a:extLst>
              <a:ext uri="{FF2B5EF4-FFF2-40B4-BE49-F238E27FC236}">
                <a16:creationId xmlns:a16="http://schemas.microsoft.com/office/drawing/2014/main" id="{AB2DCF37-F1D4-1045-B177-5CCE635FD7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93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Pc - Free computer icons">
            <a:extLst>
              <a:ext uri="{FF2B5EF4-FFF2-40B4-BE49-F238E27FC236}">
                <a16:creationId xmlns:a16="http://schemas.microsoft.com/office/drawing/2014/main" id="{32EA9D96-89FB-1D4B-9FC0-0B897AA0B4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90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c - Free computer icons">
            <a:extLst>
              <a:ext uri="{FF2B5EF4-FFF2-40B4-BE49-F238E27FC236}">
                <a16:creationId xmlns:a16="http://schemas.microsoft.com/office/drawing/2014/main" id="{D9ED9679-66CD-5F43-84D0-80E377E9EE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87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Pc - Free computer icons">
            <a:extLst>
              <a:ext uri="{FF2B5EF4-FFF2-40B4-BE49-F238E27FC236}">
                <a16:creationId xmlns:a16="http://schemas.microsoft.com/office/drawing/2014/main" id="{3F36D223-B241-E844-9A5A-6855084551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84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Pc - Free computer icons">
            <a:extLst>
              <a:ext uri="{FF2B5EF4-FFF2-40B4-BE49-F238E27FC236}">
                <a16:creationId xmlns:a16="http://schemas.microsoft.com/office/drawing/2014/main" id="{1B35209F-2CA6-1E49-B91F-9467113699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81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cxnSp>
        <p:nvCxnSpPr>
          <p:cNvPr id="46" name="Straight Connector 45">
            <a:extLst>
              <a:ext uri="{FF2B5EF4-FFF2-40B4-BE49-F238E27FC236}">
                <a16:creationId xmlns:a16="http://schemas.microsoft.com/office/drawing/2014/main" id="{F818C94F-DC86-E444-991A-19151CFF6A49}"/>
              </a:ext>
            </a:extLst>
          </p:cNvPr>
          <p:cNvCxnSpPr>
            <a:cxnSpLocks/>
          </p:cNvCxnSpPr>
          <p:nvPr/>
        </p:nvCxnSpPr>
        <p:spPr>
          <a:xfrm>
            <a:off x="3273856" y="1054100"/>
            <a:ext cx="0" cy="275590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50" name="Picture 8" descr="Category:Network routers - Wikimedia Commons">
            <a:extLst>
              <a:ext uri="{FF2B5EF4-FFF2-40B4-BE49-F238E27FC236}">
                <a16:creationId xmlns:a16="http://schemas.microsoft.com/office/drawing/2014/main" id="{767E4B9A-2A44-1846-B347-3C64A2E8DF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1486" y="1021013"/>
            <a:ext cx="1604740" cy="1604740"/>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03101744-A43B-0740-A181-22405AC1959C}"/>
              </a:ext>
            </a:extLst>
          </p:cNvPr>
          <p:cNvSpPr txBox="1"/>
          <p:nvPr/>
        </p:nvSpPr>
        <p:spPr>
          <a:xfrm>
            <a:off x="3712783" y="1654982"/>
            <a:ext cx="90853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Router</a:t>
            </a:r>
          </a:p>
        </p:txBody>
      </p:sp>
      <p:sp>
        <p:nvSpPr>
          <p:cNvPr id="34" name="TextBox 33">
            <a:extLst>
              <a:ext uri="{FF2B5EF4-FFF2-40B4-BE49-F238E27FC236}">
                <a16:creationId xmlns:a16="http://schemas.microsoft.com/office/drawing/2014/main" id="{7AE86D2F-4789-D040-BE9A-E0C236C8C4E1}"/>
              </a:ext>
            </a:extLst>
          </p:cNvPr>
          <p:cNvSpPr txBox="1"/>
          <p:nvPr/>
        </p:nvSpPr>
        <p:spPr>
          <a:xfrm>
            <a:off x="364303" y="5595687"/>
            <a:ext cx="106318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223.1.1.1</a:t>
            </a:r>
          </a:p>
        </p:txBody>
      </p:sp>
      <p:sp>
        <p:nvSpPr>
          <p:cNvPr id="35" name="TextBox 34">
            <a:extLst>
              <a:ext uri="{FF2B5EF4-FFF2-40B4-BE49-F238E27FC236}">
                <a16:creationId xmlns:a16="http://schemas.microsoft.com/office/drawing/2014/main" id="{5A29F02D-8A89-B24B-AD07-6F6686E8550B}"/>
              </a:ext>
            </a:extLst>
          </p:cNvPr>
          <p:cNvSpPr txBox="1"/>
          <p:nvPr/>
        </p:nvSpPr>
        <p:spPr>
          <a:xfrm>
            <a:off x="1773997" y="5595687"/>
            <a:ext cx="106318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223.1.1.2</a:t>
            </a:r>
          </a:p>
        </p:txBody>
      </p:sp>
      <p:sp>
        <p:nvSpPr>
          <p:cNvPr id="36" name="TextBox 35">
            <a:extLst>
              <a:ext uri="{FF2B5EF4-FFF2-40B4-BE49-F238E27FC236}">
                <a16:creationId xmlns:a16="http://schemas.microsoft.com/office/drawing/2014/main" id="{94E65A02-D407-994E-A51F-6FD27E9047A8}"/>
              </a:ext>
            </a:extLst>
          </p:cNvPr>
          <p:cNvSpPr txBox="1"/>
          <p:nvPr/>
        </p:nvSpPr>
        <p:spPr>
          <a:xfrm>
            <a:off x="3183691" y="5595687"/>
            <a:ext cx="106318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223.1.1.3</a:t>
            </a:r>
          </a:p>
        </p:txBody>
      </p:sp>
      <p:sp>
        <p:nvSpPr>
          <p:cNvPr id="38" name="TextBox 37">
            <a:extLst>
              <a:ext uri="{FF2B5EF4-FFF2-40B4-BE49-F238E27FC236}">
                <a16:creationId xmlns:a16="http://schemas.microsoft.com/office/drawing/2014/main" id="{01BD6E60-1538-9E44-AD06-F623674985BB}"/>
              </a:ext>
            </a:extLst>
          </p:cNvPr>
          <p:cNvSpPr txBox="1"/>
          <p:nvPr/>
        </p:nvSpPr>
        <p:spPr>
          <a:xfrm>
            <a:off x="4593385" y="5595687"/>
            <a:ext cx="106318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223.1.1.4</a:t>
            </a:r>
          </a:p>
        </p:txBody>
      </p:sp>
      <p:sp>
        <p:nvSpPr>
          <p:cNvPr id="39" name="TextBox 38">
            <a:extLst>
              <a:ext uri="{FF2B5EF4-FFF2-40B4-BE49-F238E27FC236}">
                <a16:creationId xmlns:a16="http://schemas.microsoft.com/office/drawing/2014/main" id="{D687E2D7-F39B-3E42-A936-A2B680CD854E}"/>
              </a:ext>
            </a:extLst>
          </p:cNvPr>
          <p:cNvSpPr txBox="1"/>
          <p:nvPr/>
        </p:nvSpPr>
        <p:spPr>
          <a:xfrm>
            <a:off x="6003079" y="5595687"/>
            <a:ext cx="106318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223.1.1.5</a:t>
            </a:r>
          </a:p>
        </p:txBody>
      </p:sp>
      <p:sp>
        <p:nvSpPr>
          <p:cNvPr id="41" name="TextBox 40">
            <a:extLst>
              <a:ext uri="{FF2B5EF4-FFF2-40B4-BE49-F238E27FC236}">
                <a16:creationId xmlns:a16="http://schemas.microsoft.com/office/drawing/2014/main" id="{D61FC514-1572-3C48-BA02-C40BBC158F1A}"/>
              </a:ext>
            </a:extLst>
          </p:cNvPr>
          <p:cNvSpPr txBox="1"/>
          <p:nvPr/>
        </p:nvSpPr>
        <p:spPr>
          <a:xfrm>
            <a:off x="7412773" y="5595687"/>
            <a:ext cx="106318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223.1.1.6</a:t>
            </a:r>
          </a:p>
        </p:txBody>
      </p:sp>
      <p:sp>
        <p:nvSpPr>
          <p:cNvPr id="2" name="Oval 1">
            <a:extLst>
              <a:ext uri="{FF2B5EF4-FFF2-40B4-BE49-F238E27FC236}">
                <a16:creationId xmlns:a16="http://schemas.microsoft.com/office/drawing/2014/main" id="{FCBB1544-802A-5E48-9BB0-000D5AB8FD31}"/>
              </a:ext>
            </a:extLst>
          </p:cNvPr>
          <p:cNvSpPr/>
          <p:nvPr/>
        </p:nvSpPr>
        <p:spPr>
          <a:xfrm>
            <a:off x="-99087" y="892981"/>
            <a:ext cx="8928100" cy="5943600"/>
          </a:xfrm>
          <a:prstGeom prst="ellipse">
            <a:avLst/>
          </a:prstGeom>
          <a:solidFill>
            <a:schemeClr val="accent2">
              <a:lumMod val="75000"/>
              <a:alpha val="37895"/>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id="{4787AA2A-8F1C-FB41-A43E-53A1F122EA63}"/>
              </a:ext>
            </a:extLst>
          </p:cNvPr>
          <p:cNvSpPr/>
          <p:nvPr/>
        </p:nvSpPr>
        <p:spPr>
          <a:xfrm>
            <a:off x="7011661" y="56943"/>
            <a:ext cx="2038275" cy="1266631"/>
          </a:xfrm>
          <a:prstGeom prst="ellipse">
            <a:avLst/>
          </a:prstGeom>
          <a:solidFill>
            <a:schemeClr val="accent2">
              <a:lumMod val="75000"/>
              <a:alpha val="37895"/>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ISP</a:t>
            </a:r>
          </a:p>
        </p:txBody>
      </p:sp>
      <p:cxnSp>
        <p:nvCxnSpPr>
          <p:cNvPr id="42" name="Straight Connector 41">
            <a:extLst>
              <a:ext uri="{FF2B5EF4-FFF2-40B4-BE49-F238E27FC236}">
                <a16:creationId xmlns:a16="http://schemas.microsoft.com/office/drawing/2014/main" id="{A8EFF017-98D6-4D45-B9F3-4F5617C57330}"/>
              </a:ext>
            </a:extLst>
          </p:cNvPr>
          <p:cNvCxnSpPr>
            <a:cxnSpLocks/>
          </p:cNvCxnSpPr>
          <p:nvPr/>
        </p:nvCxnSpPr>
        <p:spPr>
          <a:xfrm flipH="1">
            <a:off x="6299200" y="1021013"/>
            <a:ext cx="901700" cy="174589"/>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CE5CEA94-2E10-6E4D-B9BC-55E02B966EB7}"/>
              </a:ext>
            </a:extLst>
          </p:cNvPr>
          <p:cNvSpPr txBox="1"/>
          <p:nvPr/>
        </p:nvSpPr>
        <p:spPr>
          <a:xfrm>
            <a:off x="3183691" y="36706"/>
            <a:ext cx="3942068"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The ISP provided the network address space: 223.1.1.X</a:t>
            </a:r>
          </a:p>
        </p:txBody>
      </p:sp>
      <p:cxnSp>
        <p:nvCxnSpPr>
          <p:cNvPr id="29" name="Straight Connector 28">
            <a:extLst>
              <a:ext uri="{FF2B5EF4-FFF2-40B4-BE49-F238E27FC236}">
                <a16:creationId xmlns:a16="http://schemas.microsoft.com/office/drawing/2014/main" id="{F6AAB4CA-AF7C-3443-81ED-975BA2DAA51D}"/>
              </a:ext>
            </a:extLst>
          </p:cNvPr>
          <p:cNvCxnSpPr>
            <a:cxnSpLocks/>
          </p:cNvCxnSpPr>
          <p:nvPr/>
        </p:nvCxnSpPr>
        <p:spPr>
          <a:xfrm>
            <a:off x="7623063" y="1236605"/>
            <a:ext cx="0" cy="281965"/>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2700209-94FE-7146-B15B-EF0CADC538D5}"/>
              </a:ext>
            </a:extLst>
          </p:cNvPr>
          <p:cNvCxnSpPr>
            <a:cxnSpLocks/>
          </p:cNvCxnSpPr>
          <p:nvPr/>
        </p:nvCxnSpPr>
        <p:spPr>
          <a:xfrm>
            <a:off x="8475962" y="1243183"/>
            <a:ext cx="448045" cy="781131"/>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B4CC016E-C7DB-5A44-9A61-855BB6989430}"/>
              </a:ext>
            </a:extLst>
          </p:cNvPr>
          <p:cNvSpPr txBox="1"/>
          <p:nvPr/>
        </p:nvSpPr>
        <p:spPr>
          <a:xfrm>
            <a:off x="7269888" y="1424149"/>
            <a:ext cx="1521820"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223.1.2.X</a:t>
            </a:r>
          </a:p>
        </p:txBody>
      </p:sp>
      <p:sp>
        <p:nvSpPr>
          <p:cNvPr id="43" name="TextBox 42">
            <a:extLst>
              <a:ext uri="{FF2B5EF4-FFF2-40B4-BE49-F238E27FC236}">
                <a16:creationId xmlns:a16="http://schemas.microsoft.com/office/drawing/2014/main" id="{E7514E80-2263-C145-9F4C-0CA107B935C6}"/>
              </a:ext>
            </a:extLst>
          </p:cNvPr>
          <p:cNvSpPr txBox="1"/>
          <p:nvPr/>
        </p:nvSpPr>
        <p:spPr>
          <a:xfrm>
            <a:off x="7889763" y="1936825"/>
            <a:ext cx="1521820"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223.1.3.X</a:t>
            </a:r>
          </a:p>
        </p:txBody>
      </p:sp>
    </p:spTree>
    <p:extLst>
      <p:ext uri="{BB962C8B-B14F-4D97-AF65-F5344CB8AC3E}">
        <p14:creationId xmlns:p14="http://schemas.microsoft.com/office/powerpoint/2010/main" val="2290858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86F5F-2F45-9F3C-B01C-3B34929920F7}"/>
            </a:ext>
          </a:extLst>
        </p:cNvPr>
        <p:cNvGrpSpPr/>
        <p:nvPr/>
      </p:nvGrpSpPr>
      <p:grpSpPr>
        <a:xfrm>
          <a:off x="0" y="0"/>
          <a:ext cx="0" cy="0"/>
          <a:chOff x="0" y="0"/>
          <a:chExt cx="0" cy="0"/>
        </a:xfrm>
      </p:grpSpPr>
      <p:pic>
        <p:nvPicPr>
          <p:cNvPr id="3" name="Picture 2" descr="A diagram of a channel condition&#10;&#10;Description automatically generated">
            <a:extLst>
              <a:ext uri="{FF2B5EF4-FFF2-40B4-BE49-F238E27FC236}">
                <a16:creationId xmlns:a16="http://schemas.microsoft.com/office/drawing/2014/main" id="{6B910EDF-820F-F3CB-E1E4-0794F9C67AD4}"/>
              </a:ext>
            </a:extLst>
          </p:cNvPr>
          <p:cNvPicPr>
            <a:picLocks noChangeAspect="1"/>
          </p:cNvPicPr>
          <p:nvPr/>
        </p:nvPicPr>
        <p:blipFill>
          <a:blip r:embed="rId2"/>
          <a:stretch>
            <a:fillRect/>
          </a:stretch>
        </p:blipFill>
        <p:spPr>
          <a:xfrm>
            <a:off x="1000579" y="1393371"/>
            <a:ext cx="7401776" cy="5090765"/>
          </a:xfrm>
          <a:prstGeom prst="rect">
            <a:avLst/>
          </a:prstGeom>
        </p:spPr>
      </p:pic>
      <p:sp>
        <p:nvSpPr>
          <p:cNvPr id="2" name="Rectangle 2">
            <a:extLst>
              <a:ext uri="{FF2B5EF4-FFF2-40B4-BE49-F238E27FC236}">
                <a16:creationId xmlns:a16="http://schemas.microsoft.com/office/drawing/2014/main" id="{9FECD049-F255-B464-6162-E64B411EB9B4}"/>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t>Rational behind the MTU limit:</a:t>
            </a:r>
            <a:endParaRPr lang="en-AU" altLang="en-US" sz="3600" u="sng" dirty="0"/>
          </a:p>
        </p:txBody>
      </p:sp>
    </p:spTree>
    <p:extLst>
      <p:ext uri="{BB962C8B-B14F-4D97-AF65-F5344CB8AC3E}">
        <p14:creationId xmlns:p14="http://schemas.microsoft.com/office/powerpoint/2010/main" val="11271572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676A326E-8101-204A-BC53-A7F5B2072CF8}"/>
              </a:ext>
            </a:extLst>
          </p:cNvPr>
          <p:cNvCxnSpPr>
            <a:cxnSpLocks/>
          </p:cNvCxnSpPr>
          <p:nvPr/>
        </p:nvCxnSpPr>
        <p:spPr>
          <a:xfrm>
            <a:off x="1001816" y="3810000"/>
            <a:ext cx="2895600" cy="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C4B409-1BEB-5A4F-A73F-A7AAA78B8DE9}"/>
              </a:ext>
            </a:extLst>
          </p:cNvPr>
          <p:cNvCxnSpPr>
            <a:cxnSpLocks/>
          </p:cNvCxnSpPr>
          <p:nvPr/>
        </p:nvCxnSpPr>
        <p:spPr>
          <a:xfrm>
            <a:off x="10018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DF5CD59-893C-A741-BFAE-80956C220355}"/>
              </a:ext>
            </a:extLst>
          </p:cNvPr>
          <p:cNvCxnSpPr>
            <a:cxnSpLocks/>
          </p:cNvCxnSpPr>
          <p:nvPr/>
        </p:nvCxnSpPr>
        <p:spPr>
          <a:xfrm>
            <a:off x="24496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F152124-7167-F645-9E03-56D9B47E5326}"/>
              </a:ext>
            </a:extLst>
          </p:cNvPr>
          <p:cNvCxnSpPr>
            <a:cxnSpLocks/>
          </p:cNvCxnSpPr>
          <p:nvPr/>
        </p:nvCxnSpPr>
        <p:spPr>
          <a:xfrm>
            <a:off x="38974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0DEC4DA-6BFD-C649-B4B0-9A4D96526CB5}"/>
              </a:ext>
            </a:extLst>
          </p:cNvPr>
          <p:cNvCxnSpPr>
            <a:cxnSpLocks/>
          </p:cNvCxnSpPr>
          <p:nvPr/>
        </p:nvCxnSpPr>
        <p:spPr>
          <a:xfrm>
            <a:off x="53452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C794346-12C4-7C46-8754-6617A698EB0D}"/>
              </a:ext>
            </a:extLst>
          </p:cNvPr>
          <p:cNvCxnSpPr>
            <a:cxnSpLocks/>
          </p:cNvCxnSpPr>
          <p:nvPr/>
        </p:nvCxnSpPr>
        <p:spPr>
          <a:xfrm>
            <a:off x="67930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F5B1F66-8253-E841-9CA3-58BBABBBA818}"/>
              </a:ext>
            </a:extLst>
          </p:cNvPr>
          <p:cNvCxnSpPr>
            <a:cxnSpLocks/>
          </p:cNvCxnSpPr>
          <p:nvPr/>
        </p:nvCxnSpPr>
        <p:spPr>
          <a:xfrm>
            <a:off x="82408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30" name="Picture 6" descr="Pc - Free computer icons">
            <a:extLst>
              <a:ext uri="{FF2B5EF4-FFF2-40B4-BE49-F238E27FC236}">
                <a16:creationId xmlns:a16="http://schemas.microsoft.com/office/drawing/2014/main" id="{2A3F9295-CD8C-984B-B0FF-D01FBB33FF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6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Pc - Free computer icons">
            <a:extLst>
              <a:ext uri="{FF2B5EF4-FFF2-40B4-BE49-F238E27FC236}">
                <a16:creationId xmlns:a16="http://schemas.microsoft.com/office/drawing/2014/main" id="{AB2DCF37-F1D4-1045-B177-5CCE635FD7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93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Pc - Free computer icons">
            <a:extLst>
              <a:ext uri="{FF2B5EF4-FFF2-40B4-BE49-F238E27FC236}">
                <a16:creationId xmlns:a16="http://schemas.microsoft.com/office/drawing/2014/main" id="{32EA9D96-89FB-1D4B-9FC0-0B897AA0B4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90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c - Free computer icons">
            <a:extLst>
              <a:ext uri="{FF2B5EF4-FFF2-40B4-BE49-F238E27FC236}">
                <a16:creationId xmlns:a16="http://schemas.microsoft.com/office/drawing/2014/main" id="{D9ED9679-66CD-5F43-84D0-80E377E9EE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87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Pc - Free computer icons">
            <a:extLst>
              <a:ext uri="{FF2B5EF4-FFF2-40B4-BE49-F238E27FC236}">
                <a16:creationId xmlns:a16="http://schemas.microsoft.com/office/drawing/2014/main" id="{3F36D223-B241-E844-9A5A-6855084551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84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Pc - Free computer icons">
            <a:extLst>
              <a:ext uri="{FF2B5EF4-FFF2-40B4-BE49-F238E27FC236}">
                <a16:creationId xmlns:a16="http://schemas.microsoft.com/office/drawing/2014/main" id="{1B35209F-2CA6-1E49-B91F-9467113699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81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cxnSp>
        <p:nvCxnSpPr>
          <p:cNvPr id="46" name="Straight Connector 45">
            <a:extLst>
              <a:ext uri="{FF2B5EF4-FFF2-40B4-BE49-F238E27FC236}">
                <a16:creationId xmlns:a16="http://schemas.microsoft.com/office/drawing/2014/main" id="{F818C94F-DC86-E444-991A-19151CFF6A49}"/>
              </a:ext>
            </a:extLst>
          </p:cNvPr>
          <p:cNvCxnSpPr>
            <a:cxnSpLocks/>
          </p:cNvCxnSpPr>
          <p:nvPr/>
        </p:nvCxnSpPr>
        <p:spPr>
          <a:xfrm>
            <a:off x="3273856" y="1054100"/>
            <a:ext cx="0" cy="204470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50" name="Picture 8" descr="Category:Network routers - Wikimedia Commons">
            <a:extLst>
              <a:ext uri="{FF2B5EF4-FFF2-40B4-BE49-F238E27FC236}">
                <a16:creationId xmlns:a16="http://schemas.microsoft.com/office/drawing/2014/main" id="{767E4B9A-2A44-1846-B347-3C64A2E8DF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1486" y="1021013"/>
            <a:ext cx="1604740" cy="1604740"/>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03101744-A43B-0740-A181-22405AC1959C}"/>
              </a:ext>
            </a:extLst>
          </p:cNvPr>
          <p:cNvSpPr txBox="1"/>
          <p:nvPr/>
        </p:nvSpPr>
        <p:spPr>
          <a:xfrm>
            <a:off x="3712783" y="1654982"/>
            <a:ext cx="90853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Router</a:t>
            </a:r>
          </a:p>
        </p:txBody>
      </p:sp>
      <p:cxnSp>
        <p:nvCxnSpPr>
          <p:cNvPr id="44" name="Straight Connector 43">
            <a:extLst>
              <a:ext uri="{FF2B5EF4-FFF2-40B4-BE49-F238E27FC236}">
                <a16:creationId xmlns:a16="http://schemas.microsoft.com/office/drawing/2014/main" id="{151EFD9E-6C4A-8B44-8C2B-9896BA924E43}"/>
              </a:ext>
            </a:extLst>
          </p:cNvPr>
          <p:cNvCxnSpPr>
            <a:cxnSpLocks/>
          </p:cNvCxnSpPr>
          <p:nvPr/>
        </p:nvCxnSpPr>
        <p:spPr>
          <a:xfrm>
            <a:off x="5345216" y="3810000"/>
            <a:ext cx="2895600" cy="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FB2E6F17-8644-714C-BEF5-A65240B50BD7}"/>
              </a:ext>
            </a:extLst>
          </p:cNvPr>
          <p:cNvSpPr txBox="1"/>
          <p:nvPr/>
        </p:nvSpPr>
        <p:spPr>
          <a:xfrm>
            <a:off x="3183691" y="36706"/>
            <a:ext cx="3942068"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The ISP provided the network address space: 223.1.1.X</a:t>
            </a:r>
          </a:p>
        </p:txBody>
      </p:sp>
      <p:sp>
        <p:nvSpPr>
          <p:cNvPr id="49" name="TextBox 48">
            <a:extLst>
              <a:ext uri="{FF2B5EF4-FFF2-40B4-BE49-F238E27FC236}">
                <a16:creationId xmlns:a16="http://schemas.microsoft.com/office/drawing/2014/main" id="{84488DAA-C7D3-224F-9D33-2F280140783C}"/>
              </a:ext>
            </a:extLst>
          </p:cNvPr>
          <p:cNvSpPr txBox="1"/>
          <p:nvPr/>
        </p:nvSpPr>
        <p:spPr>
          <a:xfrm>
            <a:off x="4962299" y="1565437"/>
            <a:ext cx="3942068" cy="156966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Two separate networks are needed. How can we assign addresses to these “sub” networks?</a:t>
            </a:r>
          </a:p>
        </p:txBody>
      </p:sp>
    </p:spTree>
    <p:extLst>
      <p:ext uri="{BB962C8B-B14F-4D97-AF65-F5344CB8AC3E}">
        <p14:creationId xmlns:p14="http://schemas.microsoft.com/office/powerpoint/2010/main" val="212695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2C4504D6-2F67-074A-A0CF-D5A84CB601A3}"/>
              </a:ext>
            </a:extLst>
          </p:cNvPr>
          <p:cNvCxnSpPr>
            <a:cxnSpLocks/>
          </p:cNvCxnSpPr>
          <p:nvPr/>
        </p:nvCxnSpPr>
        <p:spPr>
          <a:xfrm>
            <a:off x="3426256" y="2024314"/>
            <a:ext cx="2522210" cy="1785686"/>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676A326E-8101-204A-BC53-A7F5B2072CF8}"/>
              </a:ext>
            </a:extLst>
          </p:cNvPr>
          <p:cNvCxnSpPr>
            <a:cxnSpLocks/>
          </p:cNvCxnSpPr>
          <p:nvPr/>
        </p:nvCxnSpPr>
        <p:spPr>
          <a:xfrm>
            <a:off x="1001816" y="3810000"/>
            <a:ext cx="2895600" cy="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C4B409-1BEB-5A4F-A73F-A7AAA78B8DE9}"/>
              </a:ext>
            </a:extLst>
          </p:cNvPr>
          <p:cNvCxnSpPr>
            <a:cxnSpLocks/>
          </p:cNvCxnSpPr>
          <p:nvPr/>
        </p:nvCxnSpPr>
        <p:spPr>
          <a:xfrm>
            <a:off x="10018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DF5CD59-893C-A741-BFAE-80956C220355}"/>
              </a:ext>
            </a:extLst>
          </p:cNvPr>
          <p:cNvCxnSpPr>
            <a:cxnSpLocks/>
          </p:cNvCxnSpPr>
          <p:nvPr/>
        </p:nvCxnSpPr>
        <p:spPr>
          <a:xfrm>
            <a:off x="24496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F152124-7167-F645-9E03-56D9B47E5326}"/>
              </a:ext>
            </a:extLst>
          </p:cNvPr>
          <p:cNvCxnSpPr>
            <a:cxnSpLocks/>
          </p:cNvCxnSpPr>
          <p:nvPr/>
        </p:nvCxnSpPr>
        <p:spPr>
          <a:xfrm>
            <a:off x="38974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0DEC4DA-6BFD-C649-B4B0-9A4D96526CB5}"/>
              </a:ext>
            </a:extLst>
          </p:cNvPr>
          <p:cNvCxnSpPr>
            <a:cxnSpLocks/>
          </p:cNvCxnSpPr>
          <p:nvPr/>
        </p:nvCxnSpPr>
        <p:spPr>
          <a:xfrm>
            <a:off x="53452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C794346-12C4-7C46-8754-6617A698EB0D}"/>
              </a:ext>
            </a:extLst>
          </p:cNvPr>
          <p:cNvCxnSpPr>
            <a:cxnSpLocks/>
          </p:cNvCxnSpPr>
          <p:nvPr/>
        </p:nvCxnSpPr>
        <p:spPr>
          <a:xfrm>
            <a:off x="67930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F5B1F66-8253-E841-9CA3-58BBABBBA818}"/>
              </a:ext>
            </a:extLst>
          </p:cNvPr>
          <p:cNvCxnSpPr>
            <a:cxnSpLocks/>
          </p:cNvCxnSpPr>
          <p:nvPr/>
        </p:nvCxnSpPr>
        <p:spPr>
          <a:xfrm>
            <a:off x="82408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30" name="Picture 6" descr="Pc - Free computer icons">
            <a:extLst>
              <a:ext uri="{FF2B5EF4-FFF2-40B4-BE49-F238E27FC236}">
                <a16:creationId xmlns:a16="http://schemas.microsoft.com/office/drawing/2014/main" id="{2A3F9295-CD8C-984B-B0FF-D01FBB33FF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6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Pc - Free computer icons">
            <a:extLst>
              <a:ext uri="{FF2B5EF4-FFF2-40B4-BE49-F238E27FC236}">
                <a16:creationId xmlns:a16="http://schemas.microsoft.com/office/drawing/2014/main" id="{AB2DCF37-F1D4-1045-B177-5CCE635FD7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93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Pc - Free computer icons">
            <a:extLst>
              <a:ext uri="{FF2B5EF4-FFF2-40B4-BE49-F238E27FC236}">
                <a16:creationId xmlns:a16="http://schemas.microsoft.com/office/drawing/2014/main" id="{32EA9D96-89FB-1D4B-9FC0-0B897AA0B4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90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c - Free computer icons">
            <a:extLst>
              <a:ext uri="{FF2B5EF4-FFF2-40B4-BE49-F238E27FC236}">
                <a16:creationId xmlns:a16="http://schemas.microsoft.com/office/drawing/2014/main" id="{D9ED9679-66CD-5F43-84D0-80E377E9EE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87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Pc - Free computer icons">
            <a:extLst>
              <a:ext uri="{FF2B5EF4-FFF2-40B4-BE49-F238E27FC236}">
                <a16:creationId xmlns:a16="http://schemas.microsoft.com/office/drawing/2014/main" id="{3F36D223-B241-E844-9A5A-6855084551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84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Pc - Free computer icons">
            <a:extLst>
              <a:ext uri="{FF2B5EF4-FFF2-40B4-BE49-F238E27FC236}">
                <a16:creationId xmlns:a16="http://schemas.microsoft.com/office/drawing/2014/main" id="{1B35209F-2CA6-1E49-B91F-9467113699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81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cxnSp>
        <p:nvCxnSpPr>
          <p:cNvPr id="46" name="Straight Connector 45">
            <a:extLst>
              <a:ext uri="{FF2B5EF4-FFF2-40B4-BE49-F238E27FC236}">
                <a16:creationId xmlns:a16="http://schemas.microsoft.com/office/drawing/2014/main" id="{F818C94F-DC86-E444-991A-19151CFF6A49}"/>
              </a:ext>
            </a:extLst>
          </p:cNvPr>
          <p:cNvCxnSpPr>
            <a:cxnSpLocks/>
          </p:cNvCxnSpPr>
          <p:nvPr/>
        </p:nvCxnSpPr>
        <p:spPr>
          <a:xfrm>
            <a:off x="3273856" y="1054100"/>
            <a:ext cx="0" cy="275590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50" name="Picture 8" descr="Category:Network routers - Wikimedia Commons">
            <a:extLst>
              <a:ext uri="{FF2B5EF4-FFF2-40B4-BE49-F238E27FC236}">
                <a16:creationId xmlns:a16="http://schemas.microsoft.com/office/drawing/2014/main" id="{767E4B9A-2A44-1846-B347-3C64A2E8DF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1486" y="1021013"/>
            <a:ext cx="1604740" cy="1604740"/>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03101744-A43B-0740-A181-22405AC1959C}"/>
              </a:ext>
            </a:extLst>
          </p:cNvPr>
          <p:cNvSpPr txBox="1"/>
          <p:nvPr/>
        </p:nvSpPr>
        <p:spPr>
          <a:xfrm>
            <a:off x="3712783" y="1654982"/>
            <a:ext cx="90853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Router</a:t>
            </a:r>
          </a:p>
        </p:txBody>
      </p:sp>
      <p:cxnSp>
        <p:nvCxnSpPr>
          <p:cNvPr id="44" name="Straight Connector 43">
            <a:extLst>
              <a:ext uri="{FF2B5EF4-FFF2-40B4-BE49-F238E27FC236}">
                <a16:creationId xmlns:a16="http://schemas.microsoft.com/office/drawing/2014/main" id="{151EFD9E-6C4A-8B44-8C2B-9896BA924E43}"/>
              </a:ext>
            </a:extLst>
          </p:cNvPr>
          <p:cNvCxnSpPr>
            <a:cxnSpLocks/>
          </p:cNvCxnSpPr>
          <p:nvPr/>
        </p:nvCxnSpPr>
        <p:spPr>
          <a:xfrm>
            <a:off x="5345216" y="3810000"/>
            <a:ext cx="2895600" cy="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FB2E6F17-8644-714C-BEF5-A65240B50BD7}"/>
              </a:ext>
            </a:extLst>
          </p:cNvPr>
          <p:cNvSpPr txBox="1"/>
          <p:nvPr/>
        </p:nvSpPr>
        <p:spPr>
          <a:xfrm>
            <a:off x="3183691" y="36706"/>
            <a:ext cx="3942068"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The ISP provided the network address space: 223.1.1.X</a:t>
            </a:r>
          </a:p>
        </p:txBody>
      </p:sp>
    </p:spTree>
    <p:extLst>
      <p:ext uri="{BB962C8B-B14F-4D97-AF65-F5344CB8AC3E}">
        <p14:creationId xmlns:p14="http://schemas.microsoft.com/office/powerpoint/2010/main" val="41348798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2C4504D6-2F67-074A-A0CF-D5A84CB601A3}"/>
              </a:ext>
            </a:extLst>
          </p:cNvPr>
          <p:cNvCxnSpPr>
            <a:cxnSpLocks/>
          </p:cNvCxnSpPr>
          <p:nvPr/>
        </p:nvCxnSpPr>
        <p:spPr>
          <a:xfrm>
            <a:off x="3426256" y="2024314"/>
            <a:ext cx="2522210" cy="1785686"/>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676A326E-8101-204A-BC53-A7F5B2072CF8}"/>
              </a:ext>
            </a:extLst>
          </p:cNvPr>
          <p:cNvCxnSpPr>
            <a:cxnSpLocks/>
          </p:cNvCxnSpPr>
          <p:nvPr/>
        </p:nvCxnSpPr>
        <p:spPr>
          <a:xfrm>
            <a:off x="1001816" y="3810000"/>
            <a:ext cx="2895600" cy="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C4B409-1BEB-5A4F-A73F-A7AAA78B8DE9}"/>
              </a:ext>
            </a:extLst>
          </p:cNvPr>
          <p:cNvCxnSpPr>
            <a:cxnSpLocks/>
          </p:cNvCxnSpPr>
          <p:nvPr/>
        </p:nvCxnSpPr>
        <p:spPr>
          <a:xfrm>
            <a:off x="10018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DF5CD59-893C-A741-BFAE-80956C220355}"/>
              </a:ext>
            </a:extLst>
          </p:cNvPr>
          <p:cNvCxnSpPr>
            <a:cxnSpLocks/>
          </p:cNvCxnSpPr>
          <p:nvPr/>
        </p:nvCxnSpPr>
        <p:spPr>
          <a:xfrm>
            <a:off x="24496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F152124-7167-F645-9E03-56D9B47E5326}"/>
              </a:ext>
            </a:extLst>
          </p:cNvPr>
          <p:cNvCxnSpPr>
            <a:cxnSpLocks/>
          </p:cNvCxnSpPr>
          <p:nvPr/>
        </p:nvCxnSpPr>
        <p:spPr>
          <a:xfrm>
            <a:off x="38974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0DEC4DA-6BFD-C649-B4B0-9A4D96526CB5}"/>
              </a:ext>
            </a:extLst>
          </p:cNvPr>
          <p:cNvCxnSpPr>
            <a:cxnSpLocks/>
          </p:cNvCxnSpPr>
          <p:nvPr/>
        </p:nvCxnSpPr>
        <p:spPr>
          <a:xfrm>
            <a:off x="53452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C794346-12C4-7C46-8754-6617A698EB0D}"/>
              </a:ext>
            </a:extLst>
          </p:cNvPr>
          <p:cNvCxnSpPr>
            <a:cxnSpLocks/>
          </p:cNvCxnSpPr>
          <p:nvPr/>
        </p:nvCxnSpPr>
        <p:spPr>
          <a:xfrm>
            <a:off x="67930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F5B1F66-8253-E841-9CA3-58BBABBBA818}"/>
              </a:ext>
            </a:extLst>
          </p:cNvPr>
          <p:cNvCxnSpPr>
            <a:cxnSpLocks/>
          </p:cNvCxnSpPr>
          <p:nvPr/>
        </p:nvCxnSpPr>
        <p:spPr>
          <a:xfrm>
            <a:off x="82408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30" name="Picture 6" descr="Pc - Free computer icons">
            <a:extLst>
              <a:ext uri="{FF2B5EF4-FFF2-40B4-BE49-F238E27FC236}">
                <a16:creationId xmlns:a16="http://schemas.microsoft.com/office/drawing/2014/main" id="{2A3F9295-CD8C-984B-B0FF-D01FBB33FF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6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Pc - Free computer icons">
            <a:extLst>
              <a:ext uri="{FF2B5EF4-FFF2-40B4-BE49-F238E27FC236}">
                <a16:creationId xmlns:a16="http://schemas.microsoft.com/office/drawing/2014/main" id="{AB2DCF37-F1D4-1045-B177-5CCE635FD7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93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Pc - Free computer icons">
            <a:extLst>
              <a:ext uri="{FF2B5EF4-FFF2-40B4-BE49-F238E27FC236}">
                <a16:creationId xmlns:a16="http://schemas.microsoft.com/office/drawing/2014/main" id="{32EA9D96-89FB-1D4B-9FC0-0B897AA0B4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90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c - Free computer icons">
            <a:extLst>
              <a:ext uri="{FF2B5EF4-FFF2-40B4-BE49-F238E27FC236}">
                <a16:creationId xmlns:a16="http://schemas.microsoft.com/office/drawing/2014/main" id="{D9ED9679-66CD-5F43-84D0-80E377E9EE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87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Pc - Free computer icons">
            <a:extLst>
              <a:ext uri="{FF2B5EF4-FFF2-40B4-BE49-F238E27FC236}">
                <a16:creationId xmlns:a16="http://schemas.microsoft.com/office/drawing/2014/main" id="{3F36D223-B241-E844-9A5A-6855084551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84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Pc - Free computer icons">
            <a:extLst>
              <a:ext uri="{FF2B5EF4-FFF2-40B4-BE49-F238E27FC236}">
                <a16:creationId xmlns:a16="http://schemas.microsoft.com/office/drawing/2014/main" id="{1B35209F-2CA6-1E49-B91F-9467113699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81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cxnSp>
        <p:nvCxnSpPr>
          <p:cNvPr id="46" name="Straight Connector 45">
            <a:extLst>
              <a:ext uri="{FF2B5EF4-FFF2-40B4-BE49-F238E27FC236}">
                <a16:creationId xmlns:a16="http://schemas.microsoft.com/office/drawing/2014/main" id="{F818C94F-DC86-E444-991A-19151CFF6A49}"/>
              </a:ext>
            </a:extLst>
          </p:cNvPr>
          <p:cNvCxnSpPr>
            <a:cxnSpLocks/>
          </p:cNvCxnSpPr>
          <p:nvPr/>
        </p:nvCxnSpPr>
        <p:spPr>
          <a:xfrm>
            <a:off x="3273856" y="1054100"/>
            <a:ext cx="0" cy="275590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50" name="Picture 8" descr="Category:Network routers - Wikimedia Commons">
            <a:extLst>
              <a:ext uri="{FF2B5EF4-FFF2-40B4-BE49-F238E27FC236}">
                <a16:creationId xmlns:a16="http://schemas.microsoft.com/office/drawing/2014/main" id="{767E4B9A-2A44-1846-B347-3C64A2E8DF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1486" y="1021013"/>
            <a:ext cx="1604740" cy="1604740"/>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03101744-A43B-0740-A181-22405AC1959C}"/>
              </a:ext>
            </a:extLst>
          </p:cNvPr>
          <p:cNvSpPr txBox="1"/>
          <p:nvPr/>
        </p:nvSpPr>
        <p:spPr>
          <a:xfrm>
            <a:off x="3712783" y="1654982"/>
            <a:ext cx="90853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Router</a:t>
            </a:r>
          </a:p>
        </p:txBody>
      </p:sp>
      <p:cxnSp>
        <p:nvCxnSpPr>
          <p:cNvPr id="44" name="Straight Connector 43">
            <a:extLst>
              <a:ext uri="{FF2B5EF4-FFF2-40B4-BE49-F238E27FC236}">
                <a16:creationId xmlns:a16="http://schemas.microsoft.com/office/drawing/2014/main" id="{151EFD9E-6C4A-8B44-8C2B-9896BA924E43}"/>
              </a:ext>
            </a:extLst>
          </p:cNvPr>
          <p:cNvCxnSpPr>
            <a:cxnSpLocks/>
          </p:cNvCxnSpPr>
          <p:nvPr/>
        </p:nvCxnSpPr>
        <p:spPr>
          <a:xfrm>
            <a:off x="5345216" y="3810000"/>
            <a:ext cx="2895600" cy="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FB2E6F17-8644-714C-BEF5-A65240B50BD7}"/>
              </a:ext>
            </a:extLst>
          </p:cNvPr>
          <p:cNvSpPr txBox="1"/>
          <p:nvPr/>
        </p:nvSpPr>
        <p:spPr>
          <a:xfrm>
            <a:off x="3183691" y="36706"/>
            <a:ext cx="3942068"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The ISP provided the network address space: 223.1.1.X</a:t>
            </a:r>
          </a:p>
        </p:txBody>
      </p:sp>
      <p:sp>
        <p:nvSpPr>
          <p:cNvPr id="26" name="TextBox 25">
            <a:extLst>
              <a:ext uri="{FF2B5EF4-FFF2-40B4-BE49-F238E27FC236}">
                <a16:creationId xmlns:a16="http://schemas.microsoft.com/office/drawing/2014/main" id="{A0575C19-4018-9E4D-906B-614FABA85308}"/>
              </a:ext>
            </a:extLst>
          </p:cNvPr>
          <p:cNvSpPr txBox="1"/>
          <p:nvPr/>
        </p:nvSpPr>
        <p:spPr>
          <a:xfrm>
            <a:off x="0" y="2340197"/>
            <a:ext cx="9144000"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Use subnetting</a:t>
            </a:r>
          </a:p>
        </p:txBody>
      </p:sp>
    </p:spTree>
    <p:extLst>
      <p:ext uri="{BB962C8B-B14F-4D97-AF65-F5344CB8AC3E}">
        <p14:creationId xmlns:p14="http://schemas.microsoft.com/office/powerpoint/2010/main" val="4101031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2C4504D6-2F67-074A-A0CF-D5A84CB601A3}"/>
              </a:ext>
            </a:extLst>
          </p:cNvPr>
          <p:cNvCxnSpPr>
            <a:cxnSpLocks/>
          </p:cNvCxnSpPr>
          <p:nvPr/>
        </p:nvCxnSpPr>
        <p:spPr>
          <a:xfrm>
            <a:off x="3426256" y="2024314"/>
            <a:ext cx="2522210" cy="1785686"/>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676A326E-8101-204A-BC53-A7F5B2072CF8}"/>
              </a:ext>
            </a:extLst>
          </p:cNvPr>
          <p:cNvCxnSpPr>
            <a:cxnSpLocks/>
          </p:cNvCxnSpPr>
          <p:nvPr/>
        </p:nvCxnSpPr>
        <p:spPr>
          <a:xfrm>
            <a:off x="1001816" y="3810000"/>
            <a:ext cx="2895600" cy="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C4B409-1BEB-5A4F-A73F-A7AAA78B8DE9}"/>
              </a:ext>
            </a:extLst>
          </p:cNvPr>
          <p:cNvCxnSpPr>
            <a:cxnSpLocks/>
          </p:cNvCxnSpPr>
          <p:nvPr/>
        </p:nvCxnSpPr>
        <p:spPr>
          <a:xfrm>
            <a:off x="10018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DF5CD59-893C-A741-BFAE-80956C220355}"/>
              </a:ext>
            </a:extLst>
          </p:cNvPr>
          <p:cNvCxnSpPr>
            <a:cxnSpLocks/>
          </p:cNvCxnSpPr>
          <p:nvPr/>
        </p:nvCxnSpPr>
        <p:spPr>
          <a:xfrm>
            <a:off x="24496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F152124-7167-F645-9E03-56D9B47E5326}"/>
              </a:ext>
            </a:extLst>
          </p:cNvPr>
          <p:cNvCxnSpPr>
            <a:cxnSpLocks/>
          </p:cNvCxnSpPr>
          <p:nvPr/>
        </p:nvCxnSpPr>
        <p:spPr>
          <a:xfrm>
            <a:off x="38974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0DEC4DA-6BFD-C649-B4B0-9A4D96526CB5}"/>
              </a:ext>
            </a:extLst>
          </p:cNvPr>
          <p:cNvCxnSpPr>
            <a:cxnSpLocks/>
          </p:cNvCxnSpPr>
          <p:nvPr/>
        </p:nvCxnSpPr>
        <p:spPr>
          <a:xfrm>
            <a:off x="53452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C794346-12C4-7C46-8754-6617A698EB0D}"/>
              </a:ext>
            </a:extLst>
          </p:cNvPr>
          <p:cNvCxnSpPr>
            <a:cxnSpLocks/>
          </p:cNvCxnSpPr>
          <p:nvPr/>
        </p:nvCxnSpPr>
        <p:spPr>
          <a:xfrm>
            <a:off x="67930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F5B1F66-8253-E841-9CA3-58BBABBBA818}"/>
              </a:ext>
            </a:extLst>
          </p:cNvPr>
          <p:cNvCxnSpPr>
            <a:cxnSpLocks/>
          </p:cNvCxnSpPr>
          <p:nvPr/>
        </p:nvCxnSpPr>
        <p:spPr>
          <a:xfrm>
            <a:off x="82408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30" name="Picture 6" descr="Pc - Free computer icons">
            <a:extLst>
              <a:ext uri="{FF2B5EF4-FFF2-40B4-BE49-F238E27FC236}">
                <a16:creationId xmlns:a16="http://schemas.microsoft.com/office/drawing/2014/main" id="{2A3F9295-CD8C-984B-B0FF-D01FBB33FF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6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Pc - Free computer icons">
            <a:extLst>
              <a:ext uri="{FF2B5EF4-FFF2-40B4-BE49-F238E27FC236}">
                <a16:creationId xmlns:a16="http://schemas.microsoft.com/office/drawing/2014/main" id="{AB2DCF37-F1D4-1045-B177-5CCE635FD7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93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Pc - Free computer icons">
            <a:extLst>
              <a:ext uri="{FF2B5EF4-FFF2-40B4-BE49-F238E27FC236}">
                <a16:creationId xmlns:a16="http://schemas.microsoft.com/office/drawing/2014/main" id="{32EA9D96-89FB-1D4B-9FC0-0B897AA0B4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90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c - Free computer icons">
            <a:extLst>
              <a:ext uri="{FF2B5EF4-FFF2-40B4-BE49-F238E27FC236}">
                <a16:creationId xmlns:a16="http://schemas.microsoft.com/office/drawing/2014/main" id="{D9ED9679-66CD-5F43-84D0-80E377E9EE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87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Pc - Free computer icons">
            <a:extLst>
              <a:ext uri="{FF2B5EF4-FFF2-40B4-BE49-F238E27FC236}">
                <a16:creationId xmlns:a16="http://schemas.microsoft.com/office/drawing/2014/main" id="{3F36D223-B241-E844-9A5A-6855084551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84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Pc - Free computer icons">
            <a:extLst>
              <a:ext uri="{FF2B5EF4-FFF2-40B4-BE49-F238E27FC236}">
                <a16:creationId xmlns:a16="http://schemas.microsoft.com/office/drawing/2014/main" id="{1B35209F-2CA6-1E49-B91F-9467113699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81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cxnSp>
        <p:nvCxnSpPr>
          <p:cNvPr id="46" name="Straight Connector 45">
            <a:extLst>
              <a:ext uri="{FF2B5EF4-FFF2-40B4-BE49-F238E27FC236}">
                <a16:creationId xmlns:a16="http://schemas.microsoft.com/office/drawing/2014/main" id="{F818C94F-DC86-E444-991A-19151CFF6A49}"/>
              </a:ext>
            </a:extLst>
          </p:cNvPr>
          <p:cNvCxnSpPr>
            <a:cxnSpLocks/>
          </p:cNvCxnSpPr>
          <p:nvPr/>
        </p:nvCxnSpPr>
        <p:spPr>
          <a:xfrm>
            <a:off x="3273856" y="1054100"/>
            <a:ext cx="0" cy="275590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50" name="Picture 8" descr="Category:Network routers - Wikimedia Commons">
            <a:extLst>
              <a:ext uri="{FF2B5EF4-FFF2-40B4-BE49-F238E27FC236}">
                <a16:creationId xmlns:a16="http://schemas.microsoft.com/office/drawing/2014/main" id="{767E4B9A-2A44-1846-B347-3C64A2E8DF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1486" y="1021013"/>
            <a:ext cx="1604740" cy="1604740"/>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03101744-A43B-0740-A181-22405AC1959C}"/>
              </a:ext>
            </a:extLst>
          </p:cNvPr>
          <p:cNvSpPr txBox="1"/>
          <p:nvPr/>
        </p:nvSpPr>
        <p:spPr>
          <a:xfrm>
            <a:off x="3712783" y="1654982"/>
            <a:ext cx="90853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Router</a:t>
            </a:r>
          </a:p>
        </p:txBody>
      </p:sp>
      <p:cxnSp>
        <p:nvCxnSpPr>
          <p:cNvPr id="44" name="Straight Connector 43">
            <a:extLst>
              <a:ext uri="{FF2B5EF4-FFF2-40B4-BE49-F238E27FC236}">
                <a16:creationId xmlns:a16="http://schemas.microsoft.com/office/drawing/2014/main" id="{151EFD9E-6C4A-8B44-8C2B-9896BA924E43}"/>
              </a:ext>
            </a:extLst>
          </p:cNvPr>
          <p:cNvCxnSpPr>
            <a:cxnSpLocks/>
          </p:cNvCxnSpPr>
          <p:nvPr/>
        </p:nvCxnSpPr>
        <p:spPr>
          <a:xfrm>
            <a:off x="5345216" y="3810000"/>
            <a:ext cx="2895600" cy="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FB2E6F17-8644-714C-BEF5-A65240B50BD7}"/>
              </a:ext>
            </a:extLst>
          </p:cNvPr>
          <p:cNvSpPr txBox="1"/>
          <p:nvPr/>
        </p:nvSpPr>
        <p:spPr>
          <a:xfrm>
            <a:off x="3183691" y="36706"/>
            <a:ext cx="3942068"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The ISP provided the network address space: 223.1.1.X</a:t>
            </a:r>
          </a:p>
        </p:txBody>
      </p:sp>
      <p:sp>
        <p:nvSpPr>
          <p:cNvPr id="27" name="TextBox 26">
            <a:extLst>
              <a:ext uri="{FF2B5EF4-FFF2-40B4-BE49-F238E27FC236}">
                <a16:creationId xmlns:a16="http://schemas.microsoft.com/office/drawing/2014/main" id="{319540C9-CEBD-E74E-AE2C-71FD909FCE58}"/>
              </a:ext>
            </a:extLst>
          </p:cNvPr>
          <p:cNvSpPr txBox="1"/>
          <p:nvPr/>
        </p:nvSpPr>
        <p:spPr>
          <a:xfrm>
            <a:off x="3653371" y="775370"/>
            <a:ext cx="5744427"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50"/>
                </a:solidFill>
                <a:effectLst/>
                <a:uLnTx/>
                <a:uFillTx/>
                <a:latin typeface="Calibri" panose="020F0502020204030204"/>
                <a:ea typeface="+mn-ea"/>
                <a:cs typeface="+mn-cs"/>
              </a:rPr>
              <a:t> 11011111.00000001.00000001</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.XXXXXXX</a:t>
            </a:r>
          </a:p>
        </p:txBody>
      </p:sp>
      <p:sp>
        <p:nvSpPr>
          <p:cNvPr id="2" name="TextBox 1">
            <a:extLst>
              <a:ext uri="{FF2B5EF4-FFF2-40B4-BE49-F238E27FC236}">
                <a16:creationId xmlns:a16="http://schemas.microsoft.com/office/drawing/2014/main" id="{9E57BC58-3A89-DF46-B99A-6E934A82BB04}"/>
              </a:ext>
            </a:extLst>
          </p:cNvPr>
          <p:cNvSpPr txBox="1"/>
          <p:nvPr/>
        </p:nvSpPr>
        <p:spPr>
          <a:xfrm>
            <a:off x="5545895" y="1975699"/>
            <a:ext cx="325371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Use part of the host bits to identify separate subnets.</a:t>
            </a:r>
          </a:p>
        </p:txBody>
      </p:sp>
      <p:cxnSp>
        <p:nvCxnSpPr>
          <p:cNvPr id="10" name="Straight Arrow Connector 9">
            <a:extLst>
              <a:ext uri="{FF2B5EF4-FFF2-40B4-BE49-F238E27FC236}">
                <a16:creationId xmlns:a16="http://schemas.microsoft.com/office/drawing/2014/main" id="{192DA3F2-FEB6-3D45-89DF-81A275D8DBDD}"/>
              </a:ext>
            </a:extLst>
          </p:cNvPr>
          <p:cNvCxnSpPr>
            <a:cxnSpLocks/>
          </p:cNvCxnSpPr>
          <p:nvPr/>
        </p:nvCxnSpPr>
        <p:spPr>
          <a:xfrm flipV="1">
            <a:off x="7197879" y="1430784"/>
            <a:ext cx="1068066" cy="63721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Left Brace 10">
            <a:extLst>
              <a:ext uri="{FF2B5EF4-FFF2-40B4-BE49-F238E27FC236}">
                <a16:creationId xmlns:a16="http://schemas.microsoft.com/office/drawing/2014/main" id="{8DF9A11C-216B-4C42-9727-9BD20E75377C}"/>
              </a:ext>
            </a:extLst>
          </p:cNvPr>
          <p:cNvSpPr/>
          <p:nvPr/>
        </p:nvSpPr>
        <p:spPr>
          <a:xfrm rot="16200000">
            <a:off x="8201208" y="636993"/>
            <a:ext cx="232199" cy="1170791"/>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071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2C4504D6-2F67-074A-A0CF-D5A84CB601A3}"/>
              </a:ext>
            </a:extLst>
          </p:cNvPr>
          <p:cNvCxnSpPr>
            <a:cxnSpLocks/>
          </p:cNvCxnSpPr>
          <p:nvPr/>
        </p:nvCxnSpPr>
        <p:spPr>
          <a:xfrm>
            <a:off x="3426256" y="2024314"/>
            <a:ext cx="2522210" cy="1785686"/>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676A326E-8101-204A-BC53-A7F5B2072CF8}"/>
              </a:ext>
            </a:extLst>
          </p:cNvPr>
          <p:cNvCxnSpPr>
            <a:cxnSpLocks/>
          </p:cNvCxnSpPr>
          <p:nvPr/>
        </p:nvCxnSpPr>
        <p:spPr>
          <a:xfrm>
            <a:off x="1001816" y="3810000"/>
            <a:ext cx="2895600" cy="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C4B409-1BEB-5A4F-A73F-A7AAA78B8DE9}"/>
              </a:ext>
            </a:extLst>
          </p:cNvPr>
          <p:cNvCxnSpPr>
            <a:cxnSpLocks/>
          </p:cNvCxnSpPr>
          <p:nvPr/>
        </p:nvCxnSpPr>
        <p:spPr>
          <a:xfrm>
            <a:off x="10018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DF5CD59-893C-A741-BFAE-80956C220355}"/>
              </a:ext>
            </a:extLst>
          </p:cNvPr>
          <p:cNvCxnSpPr>
            <a:cxnSpLocks/>
          </p:cNvCxnSpPr>
          <p:nvPr/>
        </p:nvCxnSpPr>
        <p:spPr>
          <a:xfrm>
            <a:off x="24496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F152124-7167-F645-9E03-56D9B47E5326}"/>
              </a:ext>
            </a:extLst>
          </p:cNvPr>
          <p:cNvCxnSpPr>
            <a:cxnSpLocks/>
          </p:cNvCxnSpPr>
          <p:nvPr/>
        </p:nvCxnSpPr>
        <p:spPr>
          <a:xfrm>
            <a:off x="38974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0DEC4DA-6BFD-C649-B4B0-9A4D96526CB5}"/>
              </a:ext>
            </a:extLst>
          </p:cNvPr>
          <p:cNvCxnSpPr>
            <a:cxnSpLocks/>
          </p:cNvCxnSpPr>
          <p:nvPr/>
        </p:nvCxnSpPr>
        <p:spPr>
          <a:xfrm>
            <a:off x="53452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C794346-12C4-7C46-8754-6617A698EB0D}"/>
              </a:ext>
            </a:extLst>
          </p:cNvPr>
          <p:cNvCxnSpPr>
            <a:cxnSpLocks/>
          </p:cNvCxnSpPr>
          <p:nvPr/>
        </p:nvCxnSpPr>
        <p:spPr>
          <a:xfrm>
            <a:off x="67930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F5B1F66-8253-E841-9CA3-58BBABBBA818}"/>
              </a:ext>
            </a:extLst>
          </p:cNvPr>
          <p:cNvCxnSpPr>
            <a:cxnSpLocks/>
          </p:cNvCxnSpPr>
          <p:nvPr/>
        </p:nvCxnSpPr>
        <p:spPr>
          <a:xfrm>
            <a:off x="8240816" y="3810000"/>
            <a:ext cx="0" cy="94160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30" name="Picture 6" descr="Pc - Free computer icons">
            <a:extLst>
              <a:ext uri="{FF2B5EF4-FFF2-40B4-BE49-F238E27FC236}">
                <a16:creationId xmlns:a16="http://schemas.microsoft.com/office/drawing/2014/main" id="{2A3F9295-CD8C-984B-B0FF-D01FBB33FF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6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Pc - Free computer icons">
            <a:extLst>
              <a:ext uri="{FF2B5EF4-FFF2-40B4-BE49-F238E27FC236}">
                <a16:creationId xmlns:a16="http://schemas.microsoft.com/office/drawing/2014/main" id="{AB2DCF37-F1D4-1045-B177-5CCE635FD7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93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Pc - Free computer icons">
            <a:extLst>
              <a:ext uri="{FF2B5EF4-FFF2-40B4-BE49-F238E27FC236}">
                <a16:creationId xmlns:a16="http://schemas.microsoft.com/office/drawing/2014/main" id="{32EA9D96-89FB-1D4B-9FC0-0B897AA0B4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90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c - Free computer icons">
            <a:extLst>
              <a:ext uri="{FF2B5EF4-FFF2-40B4-BE49-F238E27FC236}">
                <a16:creationId xmlns:a16="http://schemas.microsoft.com/office/drawing/2014/main" id="{D9ED9679-66CD-5F43-84D0-80E377E9EE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87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Pc - Free computer icons">
            <a:extLst>
              <a:ext uri="{FF2B5EF4-FFF2-40B4-BE49-F238E27FC236}">
                <a16:creationId xmlns:a16="http://schemas.microsoft.com/office/drawing/2014/main" id="{3F36D223-B241-E844-9A5A-6855084551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84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Pc - Free computer icons">
            <a:extLst>
              <a:ext uri="{FF2B5EF4-FFF2-40B4-BE49-F238E27FC236}">
                <a16:creationId xmlns:a16="http://schemas.microsoft.com/office/drawing/2014/main" id="{1B35209F-2CA6-1E49-B91F-9467113699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8166" y="4599203"/>
            <a:ext cx="1063195" cy="1063195"/>
          </a:xfrm>
          <a:prstGeom prst="rect">
            <a:avLst/>
          </a:prstGeom>
          <a:noFill/>
          <a:extLst>
            <a:ext uri="{909E8E84-426E-40DD-AFC4-6F175D3DCCD1}">
              <a14:hiddenFill xmlns:a14="http://schemas.microsoft.com/office/drawing/2010/main">
                <a:solidFill>
                  <a:srgbClr val="FFFFFF"/>
                </a:solidFill>
              </a14:hiddenFill>
            </a:ext>
          </a:extLst>
        </p:spPr>
      </p:pic>
      <p:cxnSp>
        <p:nvCxnSpPr>
          <p:cNvPr id="46" name="Straight Connector 45">
            <a:extLst>
              <a:ext uri="{FF2B5EF4-FFF2-40B4-BE49-F238E27FC236}">
                <a16:creationId xmlns:a16="http://schemas.microsoft.com/office/drawing/2014/main" id="{F818C94F-DC86-E444-991A-19151CFF6A49}"/>
              </a:ext>
            </a:extLst>
          </p:cNvPr>
          <p:cNvCxnSpPr>
            <a:cxnSpLocks/>
          </p:cNvCxnSpPr>
          <p:nvPr/>
        </p:nvCxnSpPr>
        <p:spPr>
          <a:xfrm>
            <a:off x="3273856" y="1054100"/>
            <a:ext cx="0" cy="275590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50" name="Picture 8" descr="Category:Network routers - Wikimedia Commons">
            <a:extLst>
              <a:ext uri="{FF2B5EF4-FFF2-40B4-BE49-F238E27FC236}">
                <a16:creationId xmlns:a16="http://schemas.microsoft.com/office/drawing/2014/main" id="{767E4B9A-2A44-1846-B347-3C64A2E8DF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1486" y="1021013"/>
            <a:ext cx="1604740" cy="1604740"/>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03101744-A43B-0740-A181-22405AC1959C}"/>
              </a:ext>
            </a:extLst>
          </p:cNvPr>
          <p:cNvSpPr txBox="1"/>
          <p:nvPr/>
        </p:nvSpPr>
        <p:spPr>
          <a:xfrm>
            <a:off x="3712783" y="1654982"/>
            <a:ext cx="90853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Router</a:t>
            </a:r>
          </a:p>
        </p:txBody>
      </p:sp>
      <p:cxnSp>
        <p:nvCxnSpPr>
          <p:cNvPr id="44" name="Straight Connector 43">
            <a:extLst>
              <a:ext uri="{FF2B5EF4-FFF2-40B4-BE49-F238E27FC236}">
                <a16:creationId xmlns:a16="http://schemas.microsoft.com/office/drawing/2014/main" id="{151EFD9E-6C4A-8B44-8C2B-9896BA924E43}"/>
              </a:ext>
            </a:extLst>
          </p:cNvPr>
          <p:cNvCxnSpPr>
            <a:cxnSpLocks/>
          </p:cNvCxnSpPr>
          <p:nvPr/>
        </p:nvCxnSpPr>
        <p:spPr>
          <a:xfrm>
            <a:off x="5345216" y="3810000"/>
            <a:ext cx="2895600" cy="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FB2E6F17-8644-714C-BEF5-A65240B50BD7}"/>
              </a:ext>
            </a:extLst>
          </p:cNvPr>
          <p:cNvSpPr txBox="1"/>
          <p:nvPr/>
        </p:nvSpPr>
        <p:spPr>
          <a:xfrm>
            <a:off x="3183691" y="36706"/>
            <a:ext cx="3942068"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The ISP provided the network address space: 223.1.1.X</a:t>
            </a:r>
          </a:p>
        </p:txBody>
      </p:sp>
      <p:sp>
        <p:nvSpPr>
          <p:cNvPr id="27" name="TextBox 26">
            <a:extLst>
              <a:ext uri="{FF2B5EF4-FFF2-40B4-BE49-F238E27FC236}">
                <a16:creationId xmlns:a16="http://schemas.microsoft.com/office/drawing/2014/main" id="{319540C9-CEBD-E74E-AE2C-71FD909FCE58}"/>
              </a:ext>
            </a:extLst>
          </p:cNvPr>
          <p:cNvSpPr txBox="1"/>
          <p:nvPr/>
        </p:nvSpPr>
        <p:spPr>
          <a:xfrm>
            <a:off x="3653371" y="775370"/>
            <a:ext cx="5744427"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50"/>
                </a:solidFill>
                <a:effectLst/>
                <a:uLnTx/>
                <a:uFillTx/>
                <a:latin typeface="Calibri" panose="020F0502020204030204"/>
                <a:ea typeface="+mn-ea"/>
                <a:cs typeface="+mn-cs"/>
              </a:rPr>
              <a:t> 11011111.00000001.00000001</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.XXXXXXX</a:t>
            </a:r>
          </a:p>
        </p:txBody>
      </p:sp>
      <p:sp>
        <p:nvSpPr>
          <p:cNvPr id="2" name="TextBox 1">
            <a:extLst>
              <a:ext uri="{FF2B5EF4-FFF2-40B4-BE49-F238E27FC236}">
                <a16:creationId xmlns:a16="http://schemas.microsoft.com/office/drawing/2014/main" id="{9E57BC58-3A89-DF46-B99A-6E934A82BB04}"/>
              </a:ext>
            </a:extLst>
          </p:cNvPr>
          <p:cNvSpPr txBox="1"/>
          <p:nvPr/>
        </p:nvSpPr>
        <p:spPr>
          <a:xfrm>
            <a:off x="5545895" y="1975699"/>
            <a:ext cx="325371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Use part of the host bits to identify separate subnets.</a:t>
            </a:r>
          </a:p>
        </p:txBody>
      </p:sp>
      <p:cxnSp>
        <p:nvCxnSpPr>
          <p:cNvPr id="10" name="Straight Arrow Connector 9">
            <a:extLst>
              <a:ext uri="{FF2B5EF4-FFF2-40B4-BE49-F238E27FC236}">
                <a16:creationId xmlns:a16="http://schemas.microsoft.com/office/drawing/2014/main" id="{192DA3F2-FEB6-3D45-89DF-81A275D8DBDD}"/>
              </a:ext>
            </a:extLst>
          </p:cNvPr>
          <p:cNvCxnSpPr>
            <a:cxnSpLocks/>
          </p:cNvCxnSpPr>
          <p:nvPr/>
        </p:nvCxnSpPr>
        <p:spPr>
          <a:xfrm flipV="1">
            <a:off x="7197879" y="1430784"/>
            <a:ext cx="1068066" cy="63721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Left Brace 10">
            <a:extLst>
              <a:ext uri="{FF2B5EF4-FFF2-40B4-BE49-F238E27FC236}">
                <a16:creationId xmlns:a16="http://schemas.microsoft.com/office/drawing/2014/main" id="{8DF9A11C-216B-4C42-9727-9BD20E75377C}"/>
              </a:ext>
            </a:extLst>
          </p:cNvPr>
          <p:cNvSpPr/>
          <p:nvPr/>
        </p:nvSpPr>
        <p:spPr>
          <a:xfrm rot="16200000">
            <a:off x="8201208" y="636993"/>
            <a:ext cx="232199" cy="1170791"/>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59E33BDB-1C13-E249-BA2A-963B540319AD}"/>
              </a:ext>
            </a:extLst>
          </p:cNvPr>
          <p:cNvSpPr txBox="1"/>
          <p:nvPr/>
        </p:nvSpPr>
        <p:spPr>
          <a:xfrm>
            <a:off x="30787" y="5636932"/>
            <a:ext cx="4507980"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Calibri" panose="020F0502020204030204"/>
                <a:ea typeface="+mn-ea"/>
                <a:cs typeface="+mn-cs"/>
              </a:rPr>
              <a:t> 11011111.00000001.00000001</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000" b="0" i="0" u="none" strike="noStrike" kern="1200" cap="none" spc="0" normalizeH="0" baseline="0" noProof="0" dirty="0">
                <a:ln>
                  <a:noFill/>
                </a:ln>
                <a:solidFill>
                  <a:srgbClr val="FF0000"/>
                </a:solidFill>
                <a:effectLst/>
                <a:uLnTx/>
                <a:uFillTx/>
                <a:latin typeface="Calibri" panose="020F0502020204030204"/>
                <a:ea typeface="+mn-ea"/>
                <a:cs typeface="+mn-cs"/>
              </a:rPr>
              <a:t>0</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XXXXXX</a:t>
            </a:r>
          </a:p>
        </p:txBody>
      </p:sp>
      <p:sp>
        <p:nvSpPr>
          <p:cNvPr id="29" name="TextBox 28">
            <a:extLst>
              <a:ext uri="{FF2B5EF4-FFF2-40B4-BE49-F238E27FC236}">
                <a16:creationId xmlns:a16="http://schemas.microsoft.com/office/drawing/2014/main" id="{B3ACAC36-188D-7746-A3F6-6EE04D278A17}"/>
              </a:ext>
            </a:extLst>
          </p:cNvPr>
          <p:cNvSpPr txBox="1"/>
          <p:nvPr/>
        </p:nvSpPr>
        <p:spPr>
          <a:xfrm>
            <a:off x="4605233" y="5636932"/>
            <a:ext cx="4507980"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Calibri" panose="020F0502020204030204"/>
                <a:ea typeface="+mn-ea"/>
                <a:cs typeface="+mn-cs"/>
              </a:rPr>
              <a:t> 11011111.00000001.00000001</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000" b="0" i="0" u="none" strike="noStrike" kern="1200" cap="none" spc="0" normalizeH="0" baseline="0" noProof="0" dirty="0">
                <a:ln>
                  <a:noFill/>
                </a:ln>
                <a:solidFill>
                  <a:srgbClr val="FF0000"/>
                </a:solidFill>
                <a:effectLst/>
                <a:uLnTx/>
                <a:uFillTx/>
                <a:latin typeface="Calibri" panose="020F0502020204030204"/>
                <a:ea typeface="+mn-ea"/>
                <a:cs typeface="+mn-cs"/>
              </a:rPr>
              <a:t>1</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XXXXXX</a:t>
            </a:r>
          </a:p>
        </p:txBody>
      </p:sp>
      <p:sp>
        <p:nvSpPr>
          <p:cNvPr id="30" name="TextBox 29">
            <a:extLst>
              <a:ext uri="{FF2B5EF4-FFF2-40B4-BE49-F238E27FC236}">
                <a16:creationId xmlns:a16="http://schemas.microsoft.com/office/drawing/2014/main" id="{52447E33-4D84-A548-AE81-DF747BA97A0F}"/>
              </a:ext>
            </a:extLst>
          </p:cNvPr>
          <p:cNvSpPr txBox="1"/>
          <p:nvPr/>
        </p:nvSpPr>
        <p:spPr>
          <a:xfrm>
            <a:off x="1024450" y="6193378"/>
            <a:ext cx="7396911"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Subnet mask = 11111111. 11111111. 11111111.</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0000000</a:t>
            </a:r>
          </a:p>
        </p:txBody>
      </p:sp>
    </p:spTree>
    <p:extLst>
      <p:ext uri="{BB962C8B-B14F-4D97-AF65-F5344CB8AC3E}">
        <p14:creationId xmlns:p14="http://schemas.microsoft.com/office/powerpoint/2010/main" val="3899476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BF4EEEE0-A31F-3943-8D69-F8F25A1789FC}"/>
              </a:ext>
            </a:extLst>
          </p:cNvPr>
          <p:cNvSpPr>
            <a:spLocks noGrp="1" noChangeArrowheads="1"/>
          </p:cNvSpPr>
          <p:nvPr>
            <p:ph type="title"/>
          </p:nvPr>
        </p:nvSpPr>
        <p:spPr>
          <a:xfrm>
            <a:off x="611188" y="171450"/>
            <a:ext cx="8281987" cy="646113"/>
          </a:xfrm>
        </p:spPr>
        <p:txBody>
          <a:bodyPr/>
          <a:lstStyle/>
          <a:p>
            <a:pPr eaLnBrk="1" hangingPunct="1"/>
            <a:r>
              <a:rPr lang="en-US" altLang="en-US" sz="3600" dirty="0"/>
              <a:t>Subnetting</a:t>
            </a:r>
            <a:endParaRPr lang="en-AU" altLang="en-US" sz="3600" dirty="0"/>
          </a:p>
        </p:txBody>
      </p:sp>
      <p:sp>
        <p:nvSpPr>
          <p:cNvPr id="78851" name="Rectangle 3">
            <a:extLst>
              <a:ext uri="{FF2B5EF4-FFF2-40B4-BE49-F238E27FC236}">
                <a16:creationId xmlns:a16="http://schemas.microsoft.com/office/drawing/2014/main" id="{0C64E16B-CB13-8440-A94A-D6520546116B}"/>
              </a:ext>
            </a:extLst>
          </p:cNvPr>
          <p:cNvSpPr>
            <a:spLocks noGrp="1" noChangeArrowheads="1"/>
          </p:cNvSpPr>
          <p:nvPr>
            <p:ph type="body" idx="1"/>
          </p:nvPr>
        </p:nvSpPr>
        <p:spPr/>
        <p:txBody>
          <a:bodyPr/>
          <a:lstStyle/>
          <a:p>
            <a:r>
              <a:rPr lang="en-US" altLang="en-US" sz="2400" dirty="0"/>
              <a:t>Add another level to address/routing hierarchy: </a:t>
            </a:r>
            <a:r>
              <a:rPr lang="en-US" altLang="en-US" sz="2400" i="1" dirty="0"/>
              <a:t>subnet</a:t>
            </a:r>
          </a:p>
          <a:p>
            <a:r>
              <a:rPr lang="en-US" altLang="en-US" sz="2400" i="1" dirty="0"/>
              <a:t>Subnet masks </a:t>
            </a:r>
            <a:r>
              <a:rPr lang="en-US" altLang="en-US" sz="2400" dirty="0"/>
              <a:t>define variable partition of host part of class A and B addresses </a:t>
            </a:r>
          </a:p>
          <a:p>
            <a:r>
              <a:rPr lang="en-US" altLang="en-US" sz="2400" dirty="0"/>
              <a:t>Subnets visible only within site</a:t>
            </a:r>
          </a:p>
          <a:p>
            <a:pPr>
              <a:lnSpc>
                <a:spcPct val="85000"/>
              </a:lnSpc>
            </a:pPr>
            <a:endParaRPr lang="en-US" altLang="en-US" sz="18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pic>
        <p:nvPicPr>
          <p:cNvPr id="78852" name="Picture 5" descr="f03-20-9780123850591 copy">
            <a:extLst>
              <a:ext uri="{FF2B5EF4-FFF2-40B4-BE49-F238E27FC236}">
                <a16:creationId xmlns:a16="http://schemas.microsoft.com/office/drawing/2014/main" id="{A8B3EF37-E125-DB45-848F-59E5E15A65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3587" y="3429000"/>
            <a:ext cx="4392613"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E828BACD-39F7-2496-59F2-494A3D4C6A23}"/>
              </a:ext>
            </a:extLst>
          </p:cNvPr>
          <p:cNvGrpSpPr/>
          <p:nvPr/>
        </p:nvGrpSpPr>
        <p:grpSpPr>
          <a:xfrm>
            <a:off x="239522" y="3429000"/>
            <a:ext cx="2656083" cy="2556164"/>
            <a:chOff x="239522" y="3429000"/>
            <a:chExt cx="2656083" cy="2556164"/>
          </a:xfrm>
        </p:grpSpPr>
        <p:sp>
          <p:nvSpPr>
            <p:cNvPr id="2" name="Freeform 1">
              <a:extLst>
                <a:ext uri="{FF2B5EF4-FFF2-40B4-BE49-F238E27FC236}">
                  <a16:creationId xmlns:a16="http://schemas.microsoft.com/office/drawing/2014/main" id="{B1A71A92-AB30-546F-314C-BF2D40C30B3E}"/>
                </a:ext>
              </a:extLst>
            </p:cNvPr>
            <p:cNvSpPr/>
            <p:nvPr/>
          </p:nvSpPr>
          <p:spPr>
            <a:xfrm>
              <a:off x="1354345" y="4267200"/>
              <a:ext cx="1541260" cy="1717964"/>
            </a:xfrm>
            <a:custGeom>
              <a:avLst/>
              <a:gdLst>
                <a:gd name="connsiteX0" fmla="*/ 1208751 w 1541260"/>
                <a:gd name="connsiteY0" fmla="*/ 0 h 1717964"/>
                <a:gd name="connsiteX1" fmla="*/ 3405 w 1541260"/>
                <a:gd name="connsiteY1" fmla="*/ 900545 h 1717964"/>
                <a:gd name="connsiteX2" fmla="*/ 1541260 w 1541260"/>
                <a:gd name="connsiteY2" fmla="*/ 1717964 h 1717964"/>
              </a:gdLst>
              <a:ahLst/>
              <a:cxnLst>
                <a:cxn ang="0">
                  <a:pos x="connsiteX0" y="connsiteY0"/>
                </a:cxn>
                <a:cxn ang="0">
                  <a:pos x="connsiteX1" y="connsiteY1"/>
                </a:cxn>
                <a:cxn ang="0">
                  <a:pos x="connsiteX2" y="connsiteY2"/>
                </a:cxn>
              </a:cxnLst>
              <a:rect l="l" t="t" r="r" b="b"/>
              <a:pathLst>
                <a:path w="1541260" h="1717964">
                  <a:moveTo>
                    <a:pt x="1208751" y="0"/>
                  </a:moveTo>
                  <a:cubicBezTo>
                    <a:pt x="578369" y="307109"/>
                    <a:pt x="-52013" y="614218"/>
                    <a:pt x="3405" y="900545"/>
                  </a:cubicBezTo>
                  <a:cubicBezTo>
                    <a:pt x="58823" y="1186872"/>
                    <a:pt x="800041" y="1452418"/>
                    <a:pt x="1541260" y="1717964"/>
                  </a:cubicBezTo>
                </a:path>
              </a:pathLst>
            </a:custGeom>
            <a:noFill/>
            <a:ln w="31750">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Left Bracket 2">
              <a:extLst>
                <a:ext uri="{FF2B5EF4-FFF2-40B4-BE49-F238E27FC236}">
                  <a16:creationId xmlns:a16="http://schemas.microsoft.com/office/drawing/2014/main" id="{F7804D53-7EF4-9903-0B11-DC79A696B8EF}"/>
                </a:ext>
              </a:extLst>
            </p:cNvPr>
            <p:cNvSpPr/>
            <p:nvPr/>
          </p:nvSpPr>
          <p:spPr>
            <a:xfrm>
              <a:off x="2576945" y="3429000"/>
              <a:ext cx="276642" cy="1752600"/>
            </a:xfrm>
            <a:prstGeom prst="leftBracket">
              <a:avLst/>
            </a:pr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61604F1C-3C3C-FDAC-BAE6-05F6ED351306}"/>
                </a:ext>
              </a:extLst>
            </p:cNvPr>
            <p:cNvSpPr txBox="1"/>
            <p:nvPr/>
          </p:nvSpPr>
          <p:spPr>
            <a:xfrm>
              <a:off x="239522" y="4895349"/>
              <a:ext cx="1885453" cy="461665"/>
            </a:xfrm>
            <a:prstGeom prst="rect">
              <a:avLst/>
            </a:prstGeom>
            <a:solidFill>
              <a:schemeClr val="bg1"/>
            </a:solidFill>
          </p:spPr>
          <p:txBody>
            <a:bodyPr wrap="none" rtlCol="0">
              <a:spAutoFit/>
            </a:bodyPr>
            <a:lstStyle/>
            <a:p>
              <a:r>
                <a:rPr lang="en-US" sz="2400" dirty="0"/>
                <a:t>“Bitwise and”</a:t>
              </a:r>
            </a:p>
          </p:txBody>
        </p:sp>
      </p:grpSp>
    </p:spTree>
    <p:extLst>
      <p:ext uri="{BB962C8B-B14F-4D97-AF65-F5344CB8AC3E}">
        <p14:creationId xmlns:p14="http://schemas.microsoft.com/office/powerpoint/2010/main" val="3244356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42300E0A-487E-424E-A412-CE6005777EA3}"/>
              </a:ext>
            </a:extLst>
          </p:cNvPr>
          <p:cNvSpPr>
            <a:spLocks noGrp="1" noChangeArrowheads="1"/>
          </p:cNvSpPr>
          <p:nvPr>
            <p:ph type="title"/>
          </p:nvPr>
        </p:nvSpPr>
        <p:spPr>
          <a:xfrm>
            <a:off x="611188" y="171450"/>
            <a:ext cx="8281987" cy="646113"/>
          </a:xfrm>
        </p:spPr>
        <p:txBody>
          <a:bodyPr/>
          <a:lstStyle/>
          <a:p>
            <a:pPr eaLnBrk="1" hangingPunct="1"/>
            <a:r>
              <a:rPr lang="en-US" altLang="en-US" sz="3600"/>
              <a:t>Subnetting</a:t>
            </a:r>
            <a:endParaRPr lang="en-AU" altLang="en-US" sz="3600"/>
          </a:p>
        </p:txBody>
      </p:sp>
      <p:pic>
        <p:nvPicPr>
          <p:cNvPr id="79876" name="Picture 5" descr="f03-21-9780123850591 copy">
            <a:extLst>
              <a:ext uri="{FF2B5EF4-FFF2-40B4-BE49-F238E27FC236}">
                <a16:creationId xmlns:a16="http://schemas.microsoft.com/office/drawing/2014/main" id="{285CC705-B97A-1B4C-8BB3-65A2FA3BF2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942975"/>
            <a:ext cx="4464050" cy="348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8">
            <a:extLst>
              <a:ext uri="{FF2B5EF4-FFF2-40B4-BE49-F238E27FC236}">
                <a16:creationId xmlns:a16="http://schemas.microsoft.com/office/drawing/2014/main" id="{79AFFE0D-B414-964E-A872-083A3782B4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2700" y="1354137"/>
            <a:ext cx="381952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 name="TextBox 3">
            <a:extLst>
              <a:ext uri="{FF2B5EF4-FFF2-40B4-BE49-F238E27FC236}">
                <a16:creationId xmlns:a16="http://schemas.microsoft.com/office/drawing/2014/main" id="{49AE6DB9-70CB-C64D-8D41-2BBB37D0E5EF}"/>
              </a:ext>
            </a:extLst>
          </p:cNvPr>
          <p:cNvSpPr txBox="1"/>
          <p:nvPr/>
        </p:nvSpPr>
        <p:spPr>
          <a:xfrm>
            <a:off x="5092700" y="901184"/>
            <a:ext cx="301422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rPr>
              <a:t>Forwarding Table at Router R1</a:t>
            </a:r>
          </a:p>
        </p:txBody>
      </p:sp>
    </p:spTree>
    <p:extLst>
      <p:ext uri="{BB962C8B-B14F-4D97-AF65-F5344CB8AC3E}">
        <p14:creationId xmlns:p14="http://schemas.microsoft.com/office/powerpoint/2010/main" val="5243054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42300E0A-487E-424E-A412-CE6005777EA3}"/>
              </a:ext>
            </a:extLst>
          </p:cNvPr>
          <p:cNvSpPr>
            <a:spLocks noGrp="1" noChangeArrowheads="1"/>
          </p:cNvSpPr>
          <p:nvPr>
            <p:ph type="title"/>
          </p:nvPr>
        </p:nvSpPr>
        <p:spPr>
          <a:xfrm>
            <a:off x="0" y="0"/>
            <a:ext cx="8281987" cy="646113"/>
          </a:xfrm>
        </p:spPr>
        <p:txBody>
          <a:bodyPr/>
          <a:lstStyle/>
          <a:p>
            <a:pPr eaLnBrk="1" hangingPunct="1"/>
            <a:r>
              <a:rPr lang="en-US" altLang="en-US" sz="3600" dirty="0"/>
              <a:t>Subnetting</a:t>
            </a:r>
            <a:endParaRPr lang="en-AU" altLang="en-US" sz="3600" dirty="0"/>
          </a:p>
        </p:txBody>
      </p:sp>
      <p:pic>
        <p:nvPicPr>
          <p:cNvPr id="79876" name="Picture 5" descr="f03-21-9780123850591 copy">
            <a:extLst>
              <a:ext uri="{FF2B5EF4-FFF2-40B4-BE49-F238E27FC236}">
                <a16:creationId xmlns:a16="http://schemas.microsoft.com/office/drawing/2014/main" id="{285CC705-B97A-1B4C-8BB3-65A2FA3BF2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775" y="646113"/>
            <a:ext cx="4464050" cy="348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8">
            <a:extLst>
              <a:ext uri="{FF2B5EF4-FFF2-40B4-BE49-F238E27FC236}">
                <a16:creationId xmlns:a16="http://schemas.microsoft.com/office/drawing/2014/main" id="{79AFFE0D-B414-964E-A872-083A3782B4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2700" y="1354137"/>
            <a:ext cx="381952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 name="TextBox 3">
            <a:extLst>
              <a:ext uri="{FF2B5EF4-FFF2-40B4-BE49-F238E27FC236}">
                <a16:creationId xmlns:a16="http://schemas.microsoft.com/office/drawing/2014/main" id="{49AE6DB9-70CB-C64D-8D41-2BBB37D0E5EF}"/>
              </a:ext>
            </a:extLst>
          </p:cNvPr>
          <p:cNvSpPr txBox="1"/>
          <p:nvPr/>
        </p:nvSpPr>
        <p:spPr>
          <a:xfrm>
            <a:off x="5092700" y="901184"/>
            <a:ext cx="301422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rPr>
              <a:t>Forwarding Table at Router R1</a:t>
            </a:r>
          </a:p>
        </p:txBody>
      </p:sp>
      <p:sp>
        <p:nvSpPr>
          <p:cNvPr id="6" name="Rectangle 3">
            <a:extLst>
              <a:ext uri="{FF2B5EF4-FFF2-40B4-BE49-F238E27FC236}">
                <a16:creationId xmlns:a16="http://schemas.microsoft.com/office/drawing/2014/main" id="{2EEE8666-053E-4449-AEFC-621F9E215D8E}"/>
              </a:ext>
            </a:extLst>
          </p:cNvPr>
          <p:cNvSpPr txBox="1">
            <a:spLocks noChangeArrowheads="1"/>
          </p:cNvSpPr>
          <p:nvPr/>
        </p:nvSpPr>
        <p:spPr>
          <a:xfrm>
            <a:off x="395287" y="4135438"/>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85000"/>
              </a:lnSpc>
              <a:spcBef>
                <a:spcPts val="1000"/>
              </a:spcBef>
              <a:spcAft>
                <a:spcPts val="0"/>
              </a:spcAft>
              <a:buClrTx/>
              <a:buSzTx/>
              <a:buFont typeface="Wingdings" pitchFamily="2" charset="2"/>
              <a:buNone/>
              <a:tabLst/>
              <a:defRPr/>
            </a:pPr>
            <a:r>
              <a:rPr kumimoji="0" lang="en-US" altLang="en-US" sz="2400" b="0" i="0" u="sng" strike="noStrike" kern="1200" cap="none" spc="0" normalizeH="0" baseline="0" noProof="0" dirty="0">
                <a:ln>
                  <a:noFill/>
                </a:ln>
                <a:solidFill>
                  <a:srgbClr val="C00000"/>
                </a:solidFill>
                <a:effectLst/>
                <a:uLnTx/>
                <a:uFillTx/>
                <a:latin typeface="Calibri" panose="020F0502020204030204"/>
                <a:ea typeface="+mn-ea"/>
                <a:cs typeface="+mn-cs"/>
              </a:rPr>
              <a:t>Forwarding Algorithm</a:t>
            </a:r>
          </a:p>
          <a:p>
            <a:pPr marL="228600" marR="0" lvl="0" indent="-228600" algn="l" defTabSz="914400" rtl="0" eaLnBrk="1" fontAlgn="auto" latinLnBrk="0" hangingPunct="1">
              <a:lnSpc>
                <a:spcPct val="9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D = destination IP address</a:t>
            </a:r>
          </a:p>
          <a:p>
            <a:pPr marL="228600" marR="0" lvl="0" indent="-228600" algn="l" defTabSz="914400" rtl="0" eaLnBrk="1" fontAlgn="auto" latinLnBrk="0" hangingPunct="1">
              <a:lnSpc>
                <a:spcPct val="9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for each entry &lt; </a:t>
            </a:r>
            <a:r>
              <a:rPr kumimoji="0" lang="en-US" altLang="en-US" sz="20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mn-cs"/>
              </a:rPr>
              <a:t>SubnetNum</a:t>
            </a:r>
            <a:r>
              <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 </a:t>
            </a:r>
            <a:r>
              <a:rPr kumimoji="0" lang="en-US" altLang="en-US" sz="20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mn-cs"/>
              </a:rPr>
              <a:t>SubnetMask</a:t>
            </a:r>
            <a:r>
              <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 </a:t>
            </a:r>
            <a:r>
              <a:rPr kumimoji="0" lang="en-US" altLang="en-US" sz="20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mn-cs"/>
              </a:rPr>
              <a:t>NextHop</a:t>
            </a:r>
            <a:r>
              <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&gt;</a:t>
            </a:r>
          </a:p>
          <a:p>
            <a:pPr marL="685800" marR="0" lvl="1" indent="-228600" algn="l" defTabSz="914400" rtl="0" eaLnBrk="1" fontAlgn="auto" latinLnBrk="0" hangingPunct="1">
              <a:lnSpc>
                <a:spcPct val="9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D1 = </a:t>
            </a:r>
            <a:r>
              <a:rPr kumimoji="0" lang="en-US" altLang="en-US" sz="20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mn-cs"/>
              </a:rPr>
              <a:t>SubnetMask</a:t>
            </a:r>
            <a:r>
              <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 &amp; D</a:t>
            </a:r>
          </a:p>
          <a:p>
            <a:pPr marL="685800" marR="0" lvl="1" indent="-228600" algn="l" defTabSz="914400" rtl="0" eaLnBrk="1" fontAlgn="auto" latinLnBrk="0" hangingPunct="1">
              <a:lnSpc>
                <a:spcPct val="9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if D1 = </a:t>
            </a:r>
            <a:r>
              <a:rPr kumimoji="0" lang="en-US" altLang="en-US" sz="20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mn-cs"/>
              </a:rPr>
              <a:t>SubnetNum</a:t>
            </a:r>
            <a:endPar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endParaRPr>
          </a:p>
          <a:p>
            <a:pPr marL="1143000" marR="0" lvl="2" indent="-228600" algn="l" defTabSz="914400" rtl="0" eaLnBrk="1" fontAlgn="auto" latinLnBrk="0" hangingPunct="1">
              <a:lnSpc>
                <a:spcPct val="9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if </a:t>
            </a:r>
            <a:r>
              <a:rPr kumimoji="0" lang="en-US" altLang="en-US" sz="20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mn-cs"/>
              </a:rPr>
              <a:t>NextHop</a:t>
            </a:r>
            <a:r>
              <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 is an interface</a:t>
            </a:r>
          </a:p>
          <a:p>
            <a:pPr marL="1143000" marR="0" lvl="2" indent="-228600" algn="l" defTabSz="914400" rtl="0" eaLnBrk="1" fontAlgn="auto" latinLnBrk="0" hangingPunct="1">
              <a:lnSpc>
                <a:spcPct val="9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   deliver datagram directly to destination</a:t>
            </a:r>
          </a:p>
          <a:p>
            <a:pPr marL="1143000" marR="0" lvl="2" indent="-228600" algn="l" defTabSz="914400" rtl="0" eaLnBrk="1" fontAlgn="auto" latinLnBrk="0" hangingPunct="1">
              <a:lnSpc>
                <a:spcPct val="9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else</a:t>
            </a:r>
          </a:p>
          <a:p>
            <a:pPr marL="1143000" marR="0" lvl="2" indent="-228600" algn="l" defTabSz="914400" rtl="0" eaLnBrk="1" fontAlgn="auto" latinLnBrk="0" hangingPunct="1">
              <a:lnSpc>
                <a:spcPct val="9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   deliver datagram to </a:t>
            </a:r>
            <a:r>
              <a:rPr kumimoji="0" lang="en-US" altLang="en-US" sz="20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mn-cs"/>
              </a:rPr>
              <a:t>NextHop</a:t>
            </a:r>
            <a:r>
              <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 (a router)</a:t>
            </a:r>
          </a:p>
          <a:p>
            <a:pPr marL="685800" marR="0" lvl="1" indent="-228600" algn="l" defTabSz="914400" rtl="0" eaLnBrk="1" fontAlgn="auto" latinLnBrk="0" hangingPunct="1">
              <a:lnSpc>
                <a:spcPct val="90000"/>
              </a:lnSpc>
              <a:spcBef>
                <a:spcPts val="500"/>
              </a:spcBef>
              <a:spcAft>
                <a:spcPts val="0"/>
              </a:spcAft>
              <a:buClrTx/>
              <a:buSzTx/>
              <a:buFont typeface="Wingdings" pitchFamily="2" charset="2"/>
              <a:buNone/>
              <a:tabLst/>
              <a:defRPr/>
            </a:pPr>
            <a:endPar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Wingdings" pitchFamily="2" charset="2"/>
              <a:buNone/>
              <a:tabLst/>
              <a:defRPr/>
            </a:pPr>
            <a:endPar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Wingdings" pitchFamily="2" charset="2"/>
              <a:buNone/>
              <a:tabLst/>
              <a:defRPr/>
            </a:pPr>
            <a:endPar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Wingdings" pitchFamily="2" charset="2"/>
              <a:buNone/>
              <a:tabLst/>
              <a:defRPr/>
            </a:pPr>
            <a:endPar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Wingdings" pitchFamily="2" charset="2"/>
              <a:buNone/>
              <a:tabLst/>
              <a:defRPr/>
            </a:pPr>
            <a:endPar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Wingdings" pitchFamily="2" charset="2"/>
              <a:buNone/>
              <a:tabLst/>
              <a:defRPr/>
            </a:pPr>
            <a:endPar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Wingdings" pitchFamily="2" charset="2"/>
              <a:buNone/>
              <a:tabLst/>
              <a:defRPr/>
            </a:pPr>
            <a:endPar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Wingdings" pitchFamily="2" charset="2"/>
              <a:buNone/>
              <a:tabLst/>
              <a:defRPr/>
            </a:pPr>
            <a:endPar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Wingdings" pitchFamily="2" charset="2"/>
              <a:buNone/>
              <a:tabLst/>
              <a:defRPr/>
            </a:pPr>
            <a:endPar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Wingdings" pitchFamily="2" charset="2"/>
              <a:buNone/>
              <a:tabLst/>
              <a:defRPr/>
            </a:pPr>
            <a:endPar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2522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0D1F80A4-302E-3146-8BB0-E85150353103}"/>
              </a:ext>
            </a:extLst>
          </p:cNvPr>
          <p:cNvSpPr>
            <a:spLocks noGrp="1" noChangeArrowheads="1"/>
          </p:cNvSpPr>
          <p:nvPr>
            <p:ph type="title"/>
          </p:nvPr>
        </p:nvSpPr>
        <p:spPr>
          <a:xfrm>
            <a:off x="611188" y="171450"/>
            <a:ext cx="8281987" cy="646113"/>
          </a:xfrm>
        </p:spPr>
        <p:txBody>
          <a:bodyPr/>
          <a:lstStyle/>
          <a:p>
            <a:pPr eaLnBrk="1" hangingPunct="1"/>
            <a:r>
              <a:rPr lang="en-US" altLang="en-US" sz="3600"/>
              <a:t>Subnetting</a:t>
            </a:r>
            <a:endParaRPr lang="en-AU" altLang="en-US" sz="3600"/>
          </a:p>
        </p:txBody>
      </p:sp>
      <p:sp>
        <p:nvSpPr>
          <p:cNvPr id="81923" name="Rectangle 3">
            <a:extLst>
              <a:ext uri="{FF2B5EF4-FFF2-40B4-BE49-F238E27FC236}">
                <a16:creationId xmlns:a16="http://schemas.microsoft.com/office/drawing/2014/main" id="{1DAD7753-BC3B-D14D-BC35-A5469B39EB67}"/>
              </a:ext>
            </a:extLst>
          </p:cNvPr>
          <p:cNvSpPr>
            <a:spLocks noGrp="1" noChangeArrowheads="1"/>
          </p:cNvSpPr>
          <p:nvPr>
            <p:ph type="body" idx="1"/>
          </p:nvPr>
        </p:nvSpPr>
        <p:spPr/>
        <p:txBody>
          <a:bodyPr/>
          <a:lstStyle/>
          <a:p>
            <a:pPr>
              <a:buFontTx/>
              <a:buNone/>
            </a:pPr>
            <a:r>
              <a:rPr lang="en-US" altLang="en-US" sz="2400" dirty="0"/>
              <a:t>Notes</a:t>
            </a:r>
          </a:p>
          <a:p>
            <a:r>
              <a:rPr lang="en-US" altLang="en-US" sz="2400" dirty="0">
                <a:solidFill>
                  <a:srgbClr val="C00000"/>
                </a:solidFill>
              </a:rPr>
              <a:t>Would use a default router if nothing matches</a:t>
            </a:r>
          </a:p>
          <a:p>
            <a:r>
              <a:rPr lang="en-US" altLang="en-US" sz="2400" dirty="0"/>
              <a:t>Not necessary for all ones in subnet mask to be contiguous</a:t>
            </a:r>
          </a:p>
          <a:p>
            <a:r>
              <a:rPr lang="en-US" altLang="en-US" sz="2400" dirty="0"/>
              <a:t>Can put multiple subnets on one physical network</a:t>
            </a:r>
          </a:p>
          <a:p>
            <a:r>
              <a:rPr lang="en-US" altLang="en-US" sz="2400" dirty="0"/>
              <a:t>Subnets not visible from the rest of the Internet</a:t>
            </a:r>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spTree>
    <p:extLst>
      <p:ext uri="{BB962C8B-B14F-4D97-AF65-F5344CB8AC3E}">
        <p14:creationId xmlns:p14="http://schemas.microsoft.com/office/powerpoint/2010/main" val="16130955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0826E4-7115-F54A-B9CF-8DC1FA2ED509}"/>
              </a:ext>
            </a:extLst>
          </p:cNvPr>
          <p:cNvSpPr txBox="1"/>
          <p:nvPr/>
        </p:nvSpPr>
        <p:spPr>
          <a:xfrm>
            <a:off x="0" y="2844225"/>
            <a:ext cx="91440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panose="020F0502020204030204"/>
                <a:ea typeface="+mn-ea"/>
                <a:cs typeface="+mn-cs"/>
              </a:rPr>
              <a:t>Subnets “toy” example</a:t>
            </a:r>
          </a:p>
        </p:txBody>
      </p:sp>
    </p:spTree>
    <p:extLst>
      <p:ext uri="{BB962C8B-B14F-4D97-AF65-F5344CB8AC3E}">
        <p14:creationId xmlns:p14="http://schemas.microsoft.com/office/powerpoint/2010/main" val="1048522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29DAFF4-CAC7-77DF-756C-34894D96EE4A}"/>
              </a:ext>
            </a:extLst>
          </p:cNvPr>
          <p:cNvCxnSpPr>
            <a:cxnSpLocks/>
            <a:endCxn id="2" idx="3"/>
          </p:cNvCxnSpPr>
          <p:nvPr/>
        </p:nvCxnSpPr>
        <p:spPr>
          <a:xfrm>
            <a:off x="2895600" y="3809455"/>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ECA4C12-417D-3AD0-011F-CBE02B090A66}"/>
              </a:ext>
            </a:extLst>
          </p:cNvPr>
          <p:cNvCxnSpPr>
            <a:cxnSpLocks/>
          </p:cNvCxnSpPr>
          <p:nvPr/>
        </p:nvCxnSpPr>
        <p:spPr>
          <a:xfrm>
            <a:off x="5178777" y="3809455"/>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4E9E65D-8205-337F-8B60-B754A0B5B31A}"/>
              </a:ext>
            </a:extLst>
          </p:cNvPr>
          <p:cNvCxnSpPr>
            <a:cxnSpLocks/>
          </p:cNvCxnSpPr>
          <p:nvPr/>
        </p:nvCxnSpPr>
        <p:spPr>
          <a:xfrm>
            <a:off x="7371644" y="3951115"/>
            <a:ext cx="767645" cy="697089"/>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BBE69D8-D9EB-0746-D311-C81214143B5A}"/>
              </a:ext>
            </a:extLst>
          </p:cNvPr>
          <p:cNvCxnSpPr>
            <a:cxnSpLocks/>
          </p:cNvCxnSpPr>
          <p:nvPr/>
        </p:nvCxnSpPr>
        <p:spPr>
          <a:xfrm flipV="1">
            <a:off x="1004711" y="3951115"/>
            <a:ext cx="1117600" cy="1095022"/>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1026" name="Picture 2" descr="Pc - Free computer icons">
            <a:extLst>
              <a:ext uri="{FF2B5EF4-FFF2-40B4-BE49-F238E27FC236}">
                <a16:creationId xmlns:a16="http://schemas.microsoft.com/office/drawing/2014/main" id="{682A7A5F-DD52-8BCE-1776-6A1804DF1B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2549" y="4299659"/>
            <a:ext cx="1185333" cy="11853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aptop - Free computer icons">
            <a:extLst>
              <a:ext uri="{FF2B5EF4-FFF2-40B4-BE49-F238E27FC236}">
                <a16:creationId xmlns:a16="http://schemas.microsoft.com/office/drawing/2014/main" id="{22C7143F-6920-8F61-F8A9-62064D57D5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534" y="4380091"/>
            <a:ext cx="1027289" cy="102728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etwork Router Icon #431529 - Free Icons Library">
            <a:extLst>
              <a:ext uri="{FF2B5EF4-FFF2-40B4-BE49-F238E27FC236}">
                <a16:creationId xmlns:a16="http://schemas.microsoft.com/office/drawing/2014/main" id="{DC31B631-ABCE-A730-3C62-273761E318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951363" y="3563378"/>
            <a:ext cx="1028903" cy="4921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8" descr="Network Router Icon #431529 - Free Icons Library">
            <a:extLst>
              <a:ext uri="{FF2B5EF4-FFF2-40B4-BE49-F238E27FC236}">
                <a16:creationId xmlns:a16="http://schemas.microsoft.com/office/drawing/2014/main" id="{EA4F5CE4-8511-1B61-40C4-D2141ECDDC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192207" y="3563377"/>
            <a:ext cx="1028903" cy="4921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Network Router Icon #431529 - Free Icons Library">
            <a:extLst>
              <a:ext uri="{FF2B5EF4-FFF2-40B4-BE49-F238E27FC236}">
                <a16:creationId xmlns:a16="http://schemas.microsoft.com/office/drawing/2014/main" id="{1C4E8051-1756-765F-A87E-8685E4B428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433051" y="3563376"/>
            <a:ext cx="1028903" cy="49215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F783B0D-DD20-428E-AFAA-97416EC833BD}"/>
              </a:ext>
            </a:extLst>
          </p:cNvPr>
          <p:cNvSpPr txBox="1"/>
          <p:nvPr/>
        </p:nvSpPr>
        <p:spPr>
          <a:xfrm>
            <a:off x="635553" y="3842438"/>
            <a:ext cx="1225015" cy="646331"/>
          </a:xfrm>
          <a:prstGeom prst="rect">
            <a:avLst/>
          </a:prstGeom>
          <a:noFill/>
        </p:spPr>
        <p:txBody>
          <a:bodyPr wrap="none" rtlCol="0">
            <a:spAutoFit/>
          </a:bodyPr>
          <a:lstStyle/>
          <a:p>
            <a:pPr algn="ctr"/>
            <a:r>
              <a:rPr lang="en-US" dirty="0"/>
              <a:t>MTU=1500</a:t>
            </a:r>
          </a:p>
          <a:p>
            <a:pPr algn="ctr"/>
            <a:r>
              <a:rPr lang="en-US" dirty="0"/>
              <a:t>(bytes)</a:t>
            </a:r>
          </a:p>
        </p:txBody>
      </p:sp>
      <p:sp>
        <p:nvSpPr>
          <p:cNvPr id="6" name="TextBox 5">
            <a:extLst>
              <a:ext uri="{FF2B5EF4-FFF2-40B4-BE49-F238E27FC236}">
                <a16:creationId xmlns:a16="http://schemas.microsoft.com/office/drawing/2014/main" id="{22E49D16-74B8-76B0-9ADB-C3468082C632}"/>
              </a:ext>
            </a:extLst>
          </p:cNvPr>
          <p:cNvSpPr txBox="1"/>
          <p:nvPr/>
        </p:nvSpPr>
        <p:spPr>
          <a:xfrm>
            <a:off x="2942372" y="3797502"/>
            <a:ext cx="1225014" cy="369332"/>
          </a:xfrm>
          <a:prstGeom prst="rect">
            <a:avLst/>
          </a:prstGeom>
          <a:noFill/>
        </p:spPr>
        <p:txBody>
          <a:bodyPr wrap="none" rtlCol="0">
            <a:spAutoFit/>
          </a:bodyPr>
          <a:lstStyle/>
          <a:p>
            <a:pPr algn="ctr"/>
            <a:r>
              <a:rPr lang="en-US" dirty="0"/>
              <a:t>MTU=1500</a:t>
            </a:r>
          </a:p>
        </p:txBody>
      </p:sp>
      <p:sp>
        <p:nvSpPr>
          <p:cNvPr id="8" name="TextBox 7">
            <a:extLst>
              <a:ext uri="{FF2B5EF4-FFF2-40B4-BE49-F238E27FC236}">
                <a16:creationId xmlns:a16="http://schemas.microsoft.com/office/drawing/2014/main" id="{A8B77D39-89FA-ECDA-FAC8-A73CBF7B32E3}"/>
              </a:ext>
            </a:extLst>
          </p:cNvPr>
          <p:cNvSpPr txBox="1"/>
          <p:nvPr/>
        </p:nvSpPr>
        <p:spPr>
          <a:xfrm>
            <a:off x="5266545" y="3797501"/>
            <a:ext cx="1107996" cy="369332"/>
          </a:xfrm>
          <a:prstGeom prst="rect">
            <a:avLst/>
          </a:prstGeom>
          <a:noFill/>
        </p:spPr>
        <p:txBody>
          <a:bodyPr wrap="none" rtlCol="0">
            <a:spAutoFit/>
          </a:bodyPr>
          <a:lstStyle/>
          <a:p>
            <a:pPr algn="ctr"/>
            <a:r>
              <a:rPr lang="en-US" dirty="0"/>
              <a:t>MTU=532</a:t>
            </a:r>
          </a:p>
        </p:txBody>
      </p:sp>
      <p:sp>
        <p:nvSpPr>
          <p:cNvPr id="11" name="TextBox 10">
            <a:extLst>
              <a:ext uri="{FF2B5EF4-FFF2-40B4-BE49-F238E27FC236}">
                <a16:creationId xmlns:a16="http://schemas.microsoft.com/office/drawing/2014/main" id="{DAB076DE-8880-A1F0-DA18-99D7189930BD}"/>
              </a:ext>
            </a:extLst>
          </p:cNvPr>
          <p:cNvSpPr txBox="1"/>
          <p:nvPr/>
        </p:nvSpPr>
        <p:spPr>
          <a:xfrm>
            <a:off x="7644023" y="3968427"/>
            <a:ext cx="1225014" cy="369332"/>
          </a:xfrm>
          <a:prstGeom prst="rect">
            <a:avLst/>
          </a:prstGeom>
          <a:noFill/>
        </p:spPr>
        <p:txBody>
          <a:bodyPr wrap="none" rtlCol="0">
            <a:spAutoFit/>
          </a:bodyPr>
          <a:lstStyle/>
          <a:p>
            <a:pPr algn="ctr"/>
            <a:r>
              <a:rPr lang="en-US" dirty="0"/>
              <a:t>MTU=1500</a:t>
            </a:r>
          </a:p>
        </p:txBody>
      </p:sp>
      <p:grpSp>
        <p:nvGrpSpPr>
          <p:cNvPr id="20" name="Group 19">
            <a:extLst>
              <a:ext uri="{FF2B5EF4-FFF2-40B4-BE49-F238E27FC236}">
                <a16:creationId xmlns:a16="http://schemas.microsoft.com/office/drawing/2014/main" id="{A27CC92B-72C4-C75A-5A9F-1ADF75E3FD71}"/>
              </a:ext>
            </a:extLst>
          </p:cNvPr>
          <p:cNvGrpSpPr/>
          <p:nvPr/>
        </p:nvGrpSpPr>
        <p:grpSpPr>
          <a:xfrm>
            <a:off x="1145823" y="4131021"/>
            <a:ext cx="2446278" cy="1023793"/>
            <a:chOff x="1145823" y="4131021"/>
            <a:chExt cx="2446278" cy="1023793"/>
          </a:xfrm>
        </p:grpSpPr>
        <p:cxnSp>
          <p:nvCxnSpPr>
            <p:cNvPr id="19" name="Straight Arrow Connector 18">
              <a:extLst>
                <a:ext uri="{FF2B5EF4-FFF2-40B4-BE49-F238E27FC236}">
                  <a16:creationId xmlns:a16="http://schemas.microsoft.com/office/drawing/2014/main" id="{09403C89-FFDA-C068-4EF6-BC12A225CF87}"/>
                </a:ext>
              </a:extLst>
            </p:cNvPr>
            <p:cNvCxnSpPr/>
            <p:nvPr/>
          </p:nvCxnSpPr>
          <p:spPr>
            <a:xfrm flipV="1">
              <a:off x="1145823" y="4131021"/>
              <a:ext cx="1066799" cy="1023793"/>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159FA441-D8A9-BA57-D3CC-22E2BA7F324E}"/>
                </a:ext>
              </a:extLst>
            </p:cNvPr>
            <p:cNvGrpSpPr/>
            <p:nvPr/>
          </p:nvGrpSpPr>
          <p:grpSpPr>
            <a:xfrm>
              <a:off x="1520765" y="4646458"/>
              <a:ext cx="2071336" cy="406400"/>
              <a:chOff x="110155" y="3022600"/>
              <a:chExt cx="2071336" cy="406400"/>
            </a:xfrm>
          </p:grpSpPr>
          <p:sp>
            <p:nvSpPr>
              <p:cNvPr id="12" name="Rectangle 11">
                <a:extLst>
                  <a:ext uri="{FF2B5EF4-FFF2-40B4-BE49-F238E27FC236}">
                    <a16:creationId xmlns:a16="http://schemas.microsoft.com/office/drawing/2014/main" id="{1AB9626E-EE9B-0B22-FA0D-FC50C9322818}"/>
                  </a:ext>
                </a:extLst>
              </p:cNvPr>
              <p:cNvSpPr/>
              <p:nvPr/>
            </p:nvSpPr>
            <p:spPr>
              <a:xfrm>
                <a:off x="118533" y="3022600"/>
                <a:ext cx="200377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BF2447C-3ECC-2923-D02D-6EE48EB76A64}"/>
                  </a:ext>
                </a:extLst>
              </p:cNvPr>
              <p:cNvSpPr txBox="1"/>
              <p:nvPr/>
            </p:nvSpPr>
            <p:spPr>
              <a:xfrm>
                <a:off x="110155" y="3042561"/>
                <a:ext cx="2071336" cy="369332"/>
              </a:xfrm>
              <a:prstGeom prst="rect">
                <a:avLst/>
              </a:prstGeom>
              <a:noFill/>
            </p:spPr>
            <p:txBody>
              <a:bodyPr wrap="none" rtlCol="0">
                <a:spAutoFit/>
              </a:bodyPr>
              <a:lstStyle/>
              <a:p>
                <a:pPr algn="ctr"/>
                <a:r>
                  <a:rPr lang="en-US" dirty="0"/>
                  <a:t>Datagram Len=1500</a:t>
                </a:r>
              </a:p>
            </p:txBody>
          </p:sp>
        </p:grpSp>
      </p:grpSp>
      <p:grpSp>
        <p:nvGrpSpPr>
          <p:cNvPr id="21" name="Group 20">
            <a:extLst>
              <a:ext uri="{FF2B5EF4-FFF2-40B4-BE49-F238E27FC236}">
                <a16:creationId xmlns:a16="http://schemas.microsoft.com/office/drawing/2014/main" id="{E4A5FCFB-990E-6211-BFF2-217E387860EF}"/>
              </a:ext>
            </a:extLst>
          </p:cNvPr>
          <p:cNvGrpSpPr/>
          <p:nvPr/>
        </p:nvGrpSpPr>
        <p:grpSpPr>
          <a:xfrm>
            <a:off x="2743904" y="3002639"/>
            <a:ext cx="2071336" cy="671824"/>
            <a:chOff x="1520765" y="4646458"/>
            <a:chExt cx="2071336" cy="671824"/>
          </a:xfrm>
        </p:grpSpPr>
        <p:cxnSp>
          <p:nvCxnSpPr>
            <p:cNvPr id="22" name="Straight Arrow Connector 21">
              <a:extLst>
                <a:ext uri="{FF2B5EF4-FFF2-40B4-BE49-F238E27FC236}">
                  <a16:creationId xmlns:a16="http://schemas.microsoft.com/office/drawing/2014/main" id="{0C1AEAD3-D729-8B7B-B6C4-17863B6BE82B}"/>
                </a:ext>
              </a:extLst>
            </p:cNvPr>
            <p:cNvCxnSpPr>
              <a:cxnSpLocks/>
            </p:cNvCxnSpPr>
            <p:nvPr/>
          </p:nvCxnSpPr>
          <p:spPr>
            <a:xfrm>
              <a:off x="1765505" y="5318282"/>
              <a:ext cx="115812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53DB48D9-7594-D0F9-F73B-EC620684ED6E}"/>
                </a:ext>
              </a:extLst>
            </p:cNvPr>
            <p:cNvGrpSpPr/>
            <p:nvPr/>
          </p:nvGrpSpPr>
          <p:grpSpPr>
            <a:xfrm>
              <a:off x="1520765" y="4646458"/>
              <a:ext cx="2071336" cy="406400"/>
              <a:chOff x="110155" y="3022600"/>
              <a:chExt cx="2071336" cy="406400"/>
            </a:xfrm>
          </p:grpSpPr>
          <p:sp>
            <p:nvSpPr>
              <p:cNvPr id="24" name="Rectangle 23">
                <a:extLst>
                  <a:ext uri="{FF2B5EF4-FFF2-40B4-BE49-F238E27FC236}">
                    <a16:creationId xmlns:a16="http://schemas.microsoft.com/office/drawing/2014/main" id="{70CABD83-D34E-486A-AF45-2F659260FDE9}"/>
                  </a:ext>
                </a:extLst>
              </p:cNvPr>
              <p:cNvSpPr/>
              <p:nvPr/>
            </p:nvSpPr>
            <p:spPr>
              <a:xfrm>
                <a:off x="118533" y="3022600"/>
                <a:ext cx="200377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14334C4-151E-BB43-8FE4-E7D5FFBA46B7}"/>
                  </a:ext>
                </a:extLst>
              </p:cNvPr>
              <p:cNvSpPr txBox="1"/>
              <p:nvPr/>
            </p:nvSpPr>
            <p:spPr>
              <a:xfrm>
                <a:off x="110155" y="3042561"/>
                <a:ext cx="2071336" cy="369332"/>
              </a:xfrm>
              <a:prstGeom prst="rect">
                <a:avLst/>
              </a:prstGeom>
              <a:noFill/>
            </p:spPr>
            <p:txBody>
              <a:bodyPr wrap="none" rtlCol="0">
                <a:spAutoFit/>
              </a:bodyPr>
              <a:lstStyle/>
              <a:p>
                <a:pPr algn="ctr"/>
                <a:r>
                  <a:rPr lang="en-US" dirty="0"/>
                  <a:t>Datagram Len=1500</a:t>
                </a:r>
              </a:p>
            </p:txBody>
          </p:sp>
        </p:grpSp>
      </p:grpSp>
      <p:sp>
        <p:nvSpPr>
          <p:cNvPr id="27" name="TextBox 26">
            <a:extLst>
              <a:ext uri="{FF2B5EF4-FFF2-40B4-BE49-F238E27FC236}">
                <a16:creationId xmlns:a16="http://schemas.microsoft.com/office/drawing/2014/main" id="{E9F347BC-6929-37AD-C304-DD2F5106E032}"/>
              </a:ext>
            </a:extLst>
          </p:cNvPr>
          <p:cNvSpPr txBox="1"/>
          <p:nvPr/>
        </p:nvSpPr>
        <p:spPr>
          <a:xfrm>
            <a:off x="5605271" y="3011106"/>
            <a:ext cx="421910" cy="707886"/>
          </a:xfrm>
          <a:prstGeom prst="rect">
            <a:avLst/>
          </a:prstGeom>
          <a:noFill/>
        </p:spPr>
        <p:txBody>
          <a:bodyPr wrap="none" rtlCol="0">
            <a:spAutoFit/>
          </a:bodyPr>
          <a:lstStyle/>
          <a:p>
            <a:r>
              <a:rPr lang="en-US" sz="4000" dirty="0">
                <a:solidFill>
                  <a:schemeClr val="accent2">
                    <a:lumMod val="75000"/>
                  </a:schemeClr>
                </a:solidFill>
              </a:rPr>
              <a:t>?</a:t>
            </a:r>
          </a:p>
        </p:txBody>
      </p:sp>
      <p:sp>
        <p:nvSpPr>
          <p:cNvPr id="28" name="TextBox 27">
            <a:extLst>
              <a:ext uri="{FF2B5EF4-FFF2-40B4-BE49-F238E27FC236}">
                <a16:creationId xmlns:a16="http://schemas.microsoft.com/office/drawing/2014/main" id="{DFD9BB93-F7ED-7378-64AE-E058687ABBAF}"/>
              </a:ext>
            </a:extLst>
          </p:cNvPr>
          <p:cNvSpPr txBox="1"/>
          <p:nvPr/>
        </p:nvSpPr>
        <p:spPr>
          <a:xfrm>
            <a:off x="2222783" y="3942354"/>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R1</a:t>
            </a:r>
          </a:p>
        </p:txBody>
      </p:sp>
      <p:sp>
        <p:nvSpPr>
          <p:cNvPr id="29" name="TextBox 28">
            <a:extLst>
              <a:ext uri="{FF2B5EF4-FFF2-40B4-BE49-F238E27FC236}">
                <a16:creationId xmlns:a16="http://schemas.microsoft.com/office/drawing/2014/main" id="{8B83F11C-97BF-9AF5-99FE-4BEF550A699F}"/>
              </a:ext>
            </a:extLst>
          </p:cNvPr>
          <p:cNvSpPr txBox="1"/>
          <p:nvPr/>
        </p:nvSpPr>
        <p:spPr>
          <a:xfrm>
            <a:off x="4475801" y="3952166"/>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R2</a:t>
            </a:r>
          </a:p>
        </p:txBody>
      </p:sp>
      <p:sp>
        <p:nvSpPr>
          <p:cNvPr id="30" name="TextBox 29">
            <a:extLst>
              <a:ext uri="{FF2B5EF4-FFF2-40B4-BE49-F238E27FC236}">
                <a16:creationId xmlns:a16="http://schemas.microsoft.com/office/drawing/2014/main" id="{F9C62741-7559-172E-67D3-FAF0851E5496}"/>
              </a:ext>
            </a:extLst>
          </p:cNvPr>
          <p:cNvSpPr txBox="1"/>
          <p:nvPr/>
        </p:nvSpPr>
        <p:spPr>
          <a:xfrm>
            <a:off x="6717530" y="3950689"/>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R3</a:t>
            </a:r>
          </a:p>
        </p:txBody>
      </p:sp>
      <p:sp>
        <p:nvSpPr>
          <p:cNvPr id="31" name="Rectangle 2">
            <a:extLst>
              <a:ext uri="{FF2B5EF4-FFF2-40B4-BE49-F238E27FC236}">
                <a16:creationId xmlns:a16="http://schemas.microsoft.com/office/drawing/2014/main" id="{79A5374D-99D0-4C1D-8056-FA4C6777DC9E}"/>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t>IP Fragmentation and Reassembly</a:t>
            </a:r>
            <a:endParaRPr lang="en-AU" altLang="en-US" sz="3600" u="sng" dirty="0"/>
          </a:p>
        </p:txBody>
      </p:sp>
    </p:spTree>
    <p:extLst>
      <p:ext uri="{BB962C8B-B14F-4D97-AF65-F5344CB8AC3E}">
        <p14:creationId xmlns:p14="http://schemas.microsoft.com/office/powerpoint/2010/main" val="222757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a:extLst>
              <a:ext uri="{FF2B5EF4-FFF2-40B4-BE49-F238E27FC236}">
                <a16:creationId xmlns:a16="http://schemas.microsoft.com/office/drawing/2014/main" id="{B4014314-B6D6-1944-A8DA-932DBE99C1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025" y="1906671"/>
            <a:ext cx="5709203" cy="646325"/>
          </a:xfrm>
          <a:prstGeom prst="rect">
            <a:avLst/>
          </a:prstGeom>
          <a:noFill/>
          <a:extLst>
            <a:ext uri="{909E8E84-426E-40DD-AFC4-6F175D3DCCD1}">
              <a14:hiddenFill xmlns:a14="http://schemas.microsoft.com/office/drawing/2010/main">
                <a:solidFill>
                  <a:srgbClr val="FFFFFF"/>
                </a:solidFill>
              </a14:hiddenFill>
            </a:ext>
          </a:extLst>
        </p:spPr>
      </p:pic>
      <p:pic>
        <p:nvPicPr>
          <p:cNvPr id="3073" name="Picture 1">
            <a:extLst>
              <a:ext uri="{FF2B5EF4-FFF2-40B4-BE49-F238E27FC236}">
                <a16:creationId xmlns:a16="http://schemas.microsoft.com/office/drawing/2014/main" id="{79A9DB13-6DAA-DF45-B521-E2B2961F2E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797" y="789926"/>
            <a:ext cx="2438406" cy="43088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D9A8203D-1083-2B4E-AC50-8C427E93F0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198" y="1337845"/>
            <a:ext cx="3349138" cy="41129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64A5A1E8-6919-F244-B649-34C0BF9F33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025" y="1749142"/>
            <a:ext cx="5787544" cy="254613"/>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a:extLst>
              <a:ext uri="{FF2B5EF4-FFF2-40B4-BE49-F238E27FC236}">
                <a16:creationId xmlns:a16="http://schemas.microsoft.com/office/drawing/2014/main" id="{61B391EE-F928-F34B-803A-969E277CED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2743" y="2552996"/>
            <a:ext cx="4617185" cy="37673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06A451A-D0C3-0F43-A9B6-B70612C471E7}"/>
              </a:ext>
            </a:extLst>
          </p:cNvPr>
          <p:cNvSpPr txBox="1"/>
          <p:nvPr/>
        </p:nvSpPr>
        <p:spPr>
          <a:xfrm>
            <a:off x="459025" y="368135"/>
            <a:ext cx="326231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Address space assigned to you:</a:t>
            </a:r>
          </a:p>
        </p:txBody>
      </p:sp>
    </p:spTree>
    <p:extLst>
      <p:ext uri="{BB962C8B-B14F-4D97-AF65-F5344CB8AC3E}">
        <p14:creationId xmlns:p14="http://schemas.microsoft.com/office/powerpoint/2010/main" val="307959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A80F7E-B7B7-C445-B4CE-6BCB71B9B6C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pic>
        <p:nvPicPr>
          <p:cNvPr id="5" name="Picture 6">
            <a:extLst>
              <a:ext uri="{FF2B5EF4-FFF2-40B4-BE49-F238E27FC236}">
                <a16:creationId xmlns:a16="http://schemas.microsoft.com/office/drawing/2014/main" id="{6DAF94D5-006A-6C49-8C87-0156FC36CF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289" y="1116745"/>
            <a:ext cx="5709203" cy="6463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
            <a:extLst>
              <a:ext uri="{FF2B5EF4-FFF2-40B4-BE49-F238E27FC236}">
                <a16:creationId xmlns:a16="http://schemas.microsoft.com/office/drawing/2014/main" id="{41B6AEA9-33A4-A540-888F-E694BB1B8F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0061" y="0"/>
            <a:ext cx="2438406" cy="4308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76AF6927-9B5B-2345-8F49-094A01B4CC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462" y="547919"/>
            <a:ext cx="3349138" cy="4112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144BBD50-6D91-064A-8406-1715484B2C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289" y="959216"/>
            <a:ext cx="5787544" cy="254613"/>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a:extLst>
              <a:ext uri="{FF2B5EF4-FFF2-40B4-BE49-F238E27FC236}">
                <a16:creationId xmlns:a16="http://schemas.microsoft.com/office/drawing/2014/main" id="{A858ABCC-CAAD-4D47-889B-F5772283C1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289" y="1920599"/>
            <a:ext cx="6664001" cy="9009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D31EEA5-EEE5-4644-9FBB-9DC99F18450C}"/>
              </a:ext>
            </a:extLst>
          </p:cNvPr>
          <p:cNvSpPr/>
          <p:nvPr/>
        </p:nvSpPr>
        <p:spPr>
          <a:xfrm>
            <a:off x="4108289" y="1920599"/>
            <a:ext cx="1449363" cy="5850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100" name="Picture 4">
            <a:extLst>
              <a:ext uri="{FF2B5EF4-FFF2-40B4-BE49-F238E27FC236}">
                <a16:creationId xmlns:a16="http://schemas.microsoft.com/office/drawing/2014/main" id="{A6D10A33-57D0-B040-97EC-93FEB26027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03710" y="2821537"/>
            <a:ext cx="5532932" cy="40738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9FC10A7-8301-BD90-E0D9-ACFDA96C0A01}"/>
              </a:ext>
            </a:extLst>
          </p:cNvPr>
          <p:cNvSpPr txBox="1"/>
          <p:nvPr/>
        </p:nvSpPr>
        <p:spPr>
          <a:xfrm>
            <a:off x="1917947" y="4399741"/>
            <a:ext cx="1272446" cy="707886"/>
          </a:xfrm>
          <a:prstGeom prst="rect">
            <a:avLst/>
          </a:prstGeom>
          <a:solidFill>
            <a:schemeClr val="bg1"/>
          </a:solidFill>
        </p:spPr>
        <p:txBody>
          <a:bodyPr wrap="square" rtlCol="0">
            <a:spAutoFit/>
          </a:bodyPr>
          <a:lstStyle/>
          <a:p>
            <a:pPr algn="ctr"/>
            <a:r>
              <a:rPr lang="en-US" sz="2000" dirty="0">
                <a:solidFill>
                  <a:schemeClr val="accent1">
                    <a:lumMod val="75000"/>
                  </a:schemeClr>
                </a:solidFill>
              </a:rPr>
              <a:t>30 hosts max.</a:t>
            </a:r>
          </a:p>
        </p:txBody>
      </p:sp>
      <p:sp>
        <p:nvSpPr>
          <p:cNvPr id="9" name="TextBox 8">
            <a:extLst>
              <a:ext uri="{FF2B5EF4-FFF2-40B4-BE49-F238E27FC236}">
                <a16:creationId xmlns:a16="http://schemas.microsoft.com/office/drawing/2014/main" id="{00D75EF9-E7B0-AC05-BB67-17F90D09D0F0}"/>
              </a:ext>
            </a:extLst>
          </p:cNvPr>
          <p:cNvSpPr txBox="1"/>
          <p:nvPr/>
        </p:nvSpPr>
        <p:spPr>
          <a:xfrm>
            <a:off x="3550445" y="4359946"/>
            <a:ext cx="1051608" cy="707886"/>
          </a:xfrm>
          <a:prstGeom prst="rect">
            <a:avLst/>
          </a:prstGeom>
          <a:solidFill>
            <a:schemeClr val="bg1"/>
          </a:solidFill>
        </p:spPr>
        <p:txBody>
          <a:bodyPr wrap="square" rtlCol="0">
            <a:spAutoFit/>
          </a:bodyPr>
          <a:lstStyle/>
          <a:p>
            <a:pPr algn="ctr"/>
            <a:r>
              <a:rPr lang="en-US" sz="2000" dirty="0">
                <a:solidFill>
                  <a:schemeClr val="accent1">
                    <a:lumMod val="75000"/>
                  </a:schemeClr>
                </a:solidFill>
              </a:rPr>
              <a:t>22 hosts max.</a:t>
            </a:r>
          </a:p>
        </p:txBody>
      </p:sp>
      <p:sp>
        <p:nvSpPr>
          <p:cNvPr id="10" name="TextBox 9">
            <a:extLst>
              <a:ext uri="{FF2B5EF4-FFF2-40B4-BE49-F238E27FC236}">
                <a16:creationId xmlns:a16="http://schemas.microsoft.com/office/drawing/2014/main" id="{C12D2400-D3F5-06F5-8D4E-67C8FB618078}"/>
              </a:ext>
            </a:extLst>
          </p:cNvPr>
          <p:cNvSpPr txBox="1"/>
          <p:nvPr/>
        </p:nvSpPr>
        <p:spPr>
          <a:xfrm>
            <a:off x="5707358" y="4359946"/>
            <a:ext cx="1051608" cy="707886"/>
          </a:xfrm>
          <a:prstGeom prst="rect">
            <a:avLst/>
          </a:prstGeom>
          <a:solidFill>
            <a:schemeClr val="bg1"/>
          </a:solidFill>
        </p:spPr>
        <p:txBody>
          <a:bodyPr wrap="square" rtlCol="0">
            <a:spAutoFit/>
          </a:bodyPr>
          <a:lstStyle/>
          <a:p>
            <a:pPr algn="ctr"/>
            <a:r>
              <a:rPr lang="en-US" sz="2000" dirty="0">
                <a:solidFill>
                  <a:schemeClr val="accent1">
                    <a:lumMod val="75000"/>
                  </a:schemeClr>
                </a:solidFill>
              </a:rPr>
              <a:t>18 hosts max.</a:t>
            </a:r>
          </a:p>
        </p:txBody>
      </p:sp>
    </p:spTree>
    <p:extLst>
      <p:ext uri="{BB962C8B-B14F-4D97-AF65-F5344CB8AC3E}">
        <p14:creationId xmlns:p14="http://schemas.microsoft.com/office/powerpoint/2010/main" val="1211258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A80F7E-B7B7-C445-B4CE-6BCB71B9B6C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pic>
        <p:nvPicPr>
          <p:cNvPr id="5" name="Picture 6">
            <a:extLst>
              <a:ext uri="{FF2B5EF4-FFF2-40B4-BE49-F238E27FC236}">
                <a16:creationId xmlns:a16="http://schemas.microsoft.com/office/drawing/2014/main" id="{6DAF94D5-006A-6C49-8C87-0156FC36CF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289" y="1116745"/>
            <a:ext cx="5709203" cy="6463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
            <a:extLst>
              <a:ext uri="{FF2B5EF4-FFF2-40B4-BE49-F238E27FC236}">
                <a16:creationId xmlns:a16="http://schemas.microsoft.com/office/drawing/2014/main" id="{41B6AEA9-33A4-A540-888F-E694BB1B8F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0061" y="0"/>
            <a:ext cx="2438406" cy="4308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76AF6927-9B5B-2345-8F49-094A01B4CC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462" y="547919"/>
            <a:ext cx="3349138" cy="4112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144BBD50-6D91-064A-8406-1715484B2C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289" y="959216"/>
            <a:ext cx="5787544" cy="254613"/>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a:extLst>
              <a:ext uri="{FF2B5EF4-FFF2-40B4-BE49-F238E27FC236}">
                <a16:creationId xmlns:a16="http://schemas.microsoft.com/office/drawing/2014/main" id="{A858ABCC-CAAD-4D47-889B-F5772283C1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289" y="1920599"/>
            <a:ext cx="6664001" cy="900938"/>
          </a:xfrm>
          <a:prstGeom prst="rect">
            <a:avLst/>
          </a:prstGeom>
          <a:noFill/>
          <a:extLst>
            <a:ext uri="{909E8E84-426E-40DD-AFC4-6F175D3DCCD1}">
              <a14:hiddenFill xmlns:a14="http://schemas.microsoft.com/office/drawing/2010/main">
                <a:solidFill>
                  <a:srgbClr val="FFFFFF"/>
                </a:solidFill>
              </a14:hiddenFill>
            </a:ext>
          </a:extLst>
        </p:spPr>
      </p:pic>
      <p:pic>
        <p:nvPicPr>
          <p:cNvPr id="5121" name="Picture 1">
            <a:extLst>
              <a:ext uri="{FF2B5EF4-FFF2-40B4-BE49-F238E27FC236}">
                <a16:creationId xmlns:a16="http://schemas.microsoft.com/office/drawing/2014/main" id="{BCCEA9EB-910C-1844-B822-089A71DF24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1731" y="2987827"/>
            <a:ext cx="6233116" cy="1106586"/>
          </a:xfrm>
          <a:prstGeom prst="rect">
            <a:avLst/>
          </a:prstGeom>
          <a:noFill/>
          <a:extLst>
            <a:ext uri="{909E8E84-426E-40DD-AFC4-6F175D3DCCD1}">
              <a14:hiddenFill xmlns:a14="http://schemas.microsoft.com/office/drawing/2010/main">
                <a:solidFill>
                  <a:srgbClr val="FFFFFF"/>
                </a:solidFill>
              </a14:hiddenFill>
            </a:ext>
          </a:extLst>
        </p:spPr>
      </p:pic>
      <p:sp>
        <p:nvSpPr>
          <p:cNvPr id="4" name="Up-Down Arrow 3">
            <a:extLst>
              <a:ext uri="{FF2B5EF4-FFF2-40B4-BE49-F238E27FC236}">
                <a16:creationId xmlns:a16="http://schemas.microsoft.com/office/drawing/2014/main" id="{E20A3AAA-49C4-A645-8C7F-38DBF8B83E28}"/>
              </a:ext>
            </a:extLst>
          </p:cNvPr>
          <p:cNvSpPr/>
          <p:nvPr/>
        </p:nvSpPr>
        <p:spPr>
          <a:xfrm>
            <a:off x="4038600" y="3621974"/>
            <a:ext cx="177140" cy="253686"/>
          </a:xfrm>
          <a:prstGeom prst="upDown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72ED19F6-69DB-B443-9881-ACF6E39C920C}"/>
              </a:ext>
            </a:extLst>
          </p:cNvPr>
          <p:cNvGrpSpPr/>
          <p:nvPr/>
        </p:nvGrpSpPr>
        <p:grpSpPr>
          <a:xfrm>
            <a:off x="935422" y="4180439"/>
            <a:ext cx="6899516" cy="1254947"/>
            <a:chOff x="935422" y="4180439"/>
            <a:chExt cx="6899516" cy="1254947"/>
          </a:xfrm>
        </p:grpSpPr>
        <p:pic>
          <p:nvPicPr>
            <p:cNvPr id="5122" name="Picture 2">
              <a:extLst>
                <a:ext uri="{FF2B5EF4-FFF2-40B4-BE49-F238E27FC236}">
                  <a16:creationId xmlns:a16="http://schemas.microsoft.com/office/drawing/2014/main" id="{1EF328CD-4724-8A47-8ED6-66722A68371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5422" y="4180439"/>
              <a:ext cx="6899516" cy="1254947"/>
            </a:xfrm>
            <a:prstGeom prst="rect">
              <a:avLst/>
            </a:prstGeom>
            <a:noFill/>
            <a:extLst>
              <a:ext uri="{909E8E84-426E-40DD-AFC4-6F175D3DCCD1}">
                <a14:hiddenFill xmlns:a14="http://schemas.microsoft.com/office/drawing/2010/main">
                  <a:solidFill>
                    <a:srgbClr val="FFFFFF"/>
                  </a:solidFill>
                </a14:hiddenFill>
              </a:ext>
            </a:extLst>
          </p:spPr>
        </p:pic>
        <p:sp>
          <p:nvSpPr>
            <p:cNvPr id="15" name="Up-Down Arrow 14">
              <a:extLst>
                <a:ext uri="{FF2B5EF4-FFF2-40B4-BE49-F238E27FC236}">
                  <a16:creationId xmlns:a16="http://schemas.microsoft.com/office/drawing/2014/main" id="{8668E9FA-799D-154E-97FA-091DD737B118}"/>
                </a:ext>
              </a:extLst>
            </p:cNvPr>
            <p:cNvSpPr/>
            <p:nvPr/>
          </p:nvSpPr>
          <p:spPr>
            <a:xfrm>
              <a:off x="4019719" y="4949554"/>
              <a:ext cx="177140" cy="253686"/>
            </a:xfrm>
            <a:prstGeom prst="upDown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0" name="Group 9">
            <a:extLst>
              <a:ext uri="{FF2B5EF4-FFF2-40B4-BE49-F238E27FC236}">
                <a16:creationId xmlns:a16="http://schemas.microsoft.com/office/drawing/2014/main" id="{D70DFAE4-8FAB-B248-A946-08D4CF032E77}"/>
              </a:ext>
            </a:extLst>
          </p:cNvPr>
          <p:cNvGrpSpPr/>
          <p:nvPr/>
        </p:nvGrpSpPr>
        <p:grpSpPr>
          <a:xfrm>
            <a:off x="935422" y="5521413"/>
            <a:ext cx="6345734" cy="1233893"/>
            <a:chOff x="935422" y="5521413"/>
            <a:chExt cx="6345734" cy="1233893"/>
          </a:xfrm>
        </p:grpSpPr>
        <p:pic>
          <p:nvPicPr>
            <p:cNvPr id="5123" name="Picture 3">
              <a:extLst>
                <a:ext uri="{FF2B5EF4-FFF2-40B4-BE49-F238E27FC236}">
                  <a16:creationId xmlns:a16="http://schemas.microsoft.com/office/drawing/2014/main" id="{F47C9216-848E-7444-B90E-BE96D1C594B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5422" y="5521413"/>
              <a:ext cx="6345734" cy="1233893"/>
            </a:xfrm>
            <a:prstGeom prst="rect">
              <a:avLst/>
            </a:prstGeom>
            <a:noFill/>
            <a:extLst>
              <a:ext uri="{909E8E84-426E-40DD-AFC4-6F175D3DCCD1}">
                <a14:hiddenFill xmlns:a14="http://schemas.microsoft.com/office/drawing/2010/main">
                  <a:solidFill>
                    <a:srgbClr val="FFFFFF"/>
                  </a:solidFill>
                </a14:hiddenFill>
              </a:ext>
            </a:extLst>
          </p:spPr>
        </p:pic>
        <p:sp>
          <p:nvSpPr>
            <p:cNvPr id="16" name="Up-Down Arrow 15">
              <a:extLst>
                <a:ext uri="{FF2B5EF4-FFF2-40B4-BE49-F238E27FC236}">
                  <a16:creationId xmlns:a16="http://schemas.microsoft.com/office/drawing/2014/main" id="{F5C2773F-DD0B-2148-AE30-312DCE672CFD}"/>
                </a:ext>
              </a:extLst>
            </p:cNvPr>
            <p:cNvSpPr/>
            <p:nvPr/>
          </p:nvSpPr>
          <p:spPr>
            <a:xfrm>
              <a:off x="4000838" y="6277134"/>
              <a:ext cx="177140" cy="253686"/>
            </a:xfrm>
            <a:prstGeom prst="upDown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737091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A80F7E-B7B7-C445-B4CE-6BCB71B9B6C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pic>
        <p:nvPicPr>
          <p:cNvPr id="5" name="Picture 6">
            <a:extLst>
              <a:ext uri="{FF2B5EF4-FFF2-40B4-BE49-F238E27FC236}">
                <a16:creationId xmlns:a16="http://schemas.microsoft.com/office/drawing/2014/main" id="{6DAF94D5-006A-6C49-8C87-0156FC36CF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289" y="1116745"/>
            <a:ext cx="5709203" cy="6463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
            <a:extLst>
              <a:ext uri="{FF2B5EF4-FFF2-40B4-BE49-F238E27FC236}">
                <a16:creationId xmlns:a16="http://schemas.microsoft.com/office/drawing/2014/main" id="{41B6AEA9-33A4-A540-888F-E694BB1B8F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0061" y="0"/>
            <a:ext cx="2438406" cy="4308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76AF6927-9B5B-2345-8F49-094A01B4CC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462" y="547919"/>
            <a:ext cx="3349138" cy="4112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144BBD50-6D91-064A-8406-1715484B2C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289" y="959216"/>
            <a:ext cx="5787544" cy="254613"/>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a:extLst>
              <a:ext uri="{FF2B5EF4-FFF2-40B4-BE49-F238E27FC236}">
                <a16:creationId xmlns:a16="http://schemas.microsoft.com/office/drawing/2014/main" id="{A858ABCC-CAAD-4D47-889B-F5772283C1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289" y="1920599"/>
            <a:ext cx="6664001" cy="900938"/>
          </a:xfrm>
          <a:prstGeom prst="rect">
            <a:avLst/>
          </a:prstGeom>
          <a:noFill/>
          <a:extLst>
            <a:ext uri="{909E8E84-426E-40DD-AFC4-6F175D3DCCD1}">
              <a14:hiddenFill xmlns:a14="http://schemas.microsoft.com/office/drawing/2010/main">
                <a:solidFill>
                  <a:srgbClr val="FFFFFF"/>
                </a:solidFill>
              </a14:hiddenFill>
            </a:ext>
          </a:extLst>
        </p:spPr>
      </p:pic>
      <p:pic>
        <p:nvPicPr>
          <p:cNvPr id="5121" name="Picture 1">
            <a:extLst>
              <a:ext uri="{FF2B5EF4-FFF2-40B4-BE49-F238E27FC236}">
                <a16:creationId xmlns:a16="http://schemas.microsoft.com/office/drawing/2014/main" id="{BCCEA9EB-910C-1844-B822-089A71DF24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1731" y="2987827"/>
            <a:ext cx="6233116" cy="1106586"/>
          </a:xfrm>
          <a:prstGeom prst="rect">
            <a:avLst/>
          </a:prstGeom>
          <a:noFill/>
          <a:extLst>
            <a:ext uri="{909E8E84-426E-40DD-AFC4-6F175D3DCCD1}">
              <a14:hiddenFill xmlns:a14="http://schemas.microsoft.com/office/drawing/2010/main">
                <a:solidFill>
                  <a:srgbClr val="FFFFFF"/>
                </a:solidFill>
              </a14:hiddenFill>
            </a:ext>
          </a:extLst>
        </p:spPr>
      </p:pic>
      <p:pic>
        <p:nvPicPr>
          <p:cNvPr id="6145" name="Picture 1">
            <a:extLst>
              <a:ext uri="{FF2B5EF4-FFF2-40B4-BE49-F238E27FC236}">
                <a16:creationId xmlns:a16="http://schemas.microsoft.com/office/drawing/2014/main" id="{F133BC87-C6AC-E94A-9350-0AAF97FD461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39782" y="4132585"/>
            <a:ext cx="4974742" cy="871559"/>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69DB2E74-19C5-3648-A49D-3757DBD1723B}"/>
              </a:ext>
            </a:extLst>
          </p:cNvPr>
          <p:cNvGrpSpPr/>
          <p:nvPr/>
        </p:nvGrpSpPr>
        <p:grpSpPr>
          <a:xfrm>
            <a:off x="1240957" y="5297883"/>
            <a:ext cx="6295668" cy="908950"/>
            <a:chOff x="1240957" y="5297883"/>
            <a:chExt cx="6295668" cy="908950"/>
          </a:xfrm>
        </p:grpSpPr>
        <p:pic>
          <p:nvPicPr>
            <p:cNvPr id="6146" name="Picture 2">
              <a:extLst>
                <a:ext uri="{FF2B5EF4-FFF2-40B4-BE49-F238E27FC236}">
                  <a16:creationId xmlns:a16="http://schemas.microsoft.com/office/drawing/2014/main" id="{A3330B85-66DB-2340-B038-8AA2ED05E54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51116" y="5297883"/>
              <a:ext cx="6285509" cy="38241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a:extLst>
                <a:ext uri="{FF2B5EF4-FFF2-40B4-BE49-F238E27FC236}">
                  <a16:creationId xmlns:a16="http://schemas.microsoft.com/office/drawing/2014/main" id="{DD125341-7904-0247-82A0-DBB9FE19EE8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61996"/>
            <a:stretch/>
          </p:blipFill>
          <p:spPr bwMode="auto">
            <a:xfrm>
              <a:off x="1240957" y="5829810"/>
              <a:ext cx="2274139" cy="377023"/>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Up-Down Arrow 14">
            <a:extLst>
              <a:ext uri="{FF2B5EF4-FFF2-40B4-BE49-F238E27FC236}">
                <a16:creationId xmlns:a16="http://schemas.microsoft.com/office/drawing/2014/main" id="{C837FD62-43F2-6742-BEF6-DE188E380BDD}"/>
              </a:ext>
            </a:extLst>
          </p:cNvPr>
          <p:cNvSpPr/>
          <p:nvPr/>
        </p:nvSpPr>
        <p:spPr>
          <a:xfrm>
            <a:off x="4038600" y="3621974"/>
            <a:ext cx="177140" cy="253686"/>
          </a:xfrm>
          <a:prstGeom prst="upDown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3">
            <a:extLst>
              <a:ext uri="{FF2B5EF4-FFF2-40B4-BE49-F238E27FC236}">
                <a16:creationId xmlns:a16="http://schemas.microsoft.com/office/drawing/2014/main" id="{B5EEA266-92A6-B546-91EB-3F5C278EB29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6353" t="-1" b="-1429"/>
          <a:stretch/>
        </p:blipFill>
        <p:spPr bwMode="auto">
          <a:xfrm>
            <a:off x="3416271" y="5806577"/>
            <a:ext cx="3808576" cy="382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232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4">
            <a:extLst>
              <a:ext uri="{FF2B5EF4-FFF2-40B4-BE49-F238E27FC236}">
                <a16:creationId xmlns:a16="http://schemas.microsoft.com/office/drawing/2014/main" id="{E11E5A04-4BD7-F144-AE4F-7B8B6DB92A96}"/>
              </a:ext>
            </a:extLst>
          </p:cNvPr>
          <p:cNvSpPr>
            <a:spLocks noGrp="1"/>
          </p:cNvSpPr>
          <p:nvPr>
            <p:ph type="ctrTitle"/>
          </p:nvPr>
        </p:nvSpPr>
        <p:spPr/>
        <p:txBody>
          <a:bodyPr/>
          <a:lstStyle/>
          <a:p>
            <a:r>
              <a:rPr lang="en-US" altLang="en-US" dirty="0">
                <a:ea typeface="ＭＳ Ｐゴシック" panose="020B0600070205080204" pitchFamily="34" charset="-128"/>
              </a:rPr>
              <a:t>Class-less Interdomain Routing (CIDR)</a:t>
            </a:r>
          </a:p>
        </p:txBody>
      </p:sp>
      <p:sp>
        <p:nvSpPr>
          <p:cNvPr id="53251" name="Slide Number Placeholder 3">
            <a:extLst>
              <a:ext uri="{FF2B5EF4-FFF2-40B4-BE49-F238E27FC236}">
                <a16:creationId xmlns:a16="http://schemas.microsoft.com/office/drawing/2014/main" id="{F8305C48-AE37-4E46-9C9B-0E514A6FB67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D583EE-454A-114A-8086-A9C6C9F8305F}"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grpSp>
        <p:nvGrpSpPr>
          <p:cNvPr id="4" name="Group 3">
            <a:extLst>
              <a:ext uri="{FF2B5EF4-FFF2-40B4-BE49-F238E27FC236}">
                <a16:creationId xmlns:a16="http://schemas.microsoft.com/office/drawing/2014/main" id="{A97A97F4-980D-B93A-1284-3336B94EDE6E}"/>
              </a:ext>
            </a:extLst>
          </p:cNvPr>
          <p:cNvGrpSpPr/>
          <p:nvPr/>
        </p:nvGrpSpPr>
        <p:grpSpPr>
          <a:xfrm>
            <a:off x="0" y="4541178"/>
            <a:ext cx="9144000" cy="1078786"/>
            <a:chOff x="0" y="4541178"/>
            <a:chExt cx="9144000" cy="1078786"/>
          </a:xfrm>
        </p:grpSpPr>
        <p:sp>
          <p:nvSpPr>
            <p:cNvPr id="3" name="Rectangle 2">
              <a:extLst>
                <a:ext uri="{FF2B5EF4-FFF2-40B4-BE49-F238E27FC236}">
                  <a16:creationId xmlns:a16="http://schemas.microsoft.com/office/drawing/2014/main" id="{A9DC3754-B706-193F-51AB-8717F49FF9BB}"/>
                </a:ext>
              </a:extLst>
            </p:cNvPr>
            <p:cNvSpPr/>
            <p:nvPr/>
          </p:nvSpPr>
          <p:spPr>
            <a:xfrm>
              <a:off x="0" y="4541178"/>
              <a:ext cx="9144000" cy="1078786"/>
            </a:xfrm>
            <a:prstGeom prst="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51F9C615-0D87-B21F-DF5C-CAF5744A4377}"/>
                </a:ext>
              </a:extLst>
            </p:cNvPr>
            <p:cNvSpPr txBox="1"/>
            <p:nvPr/>
          </p:nvSpPr>
          <p:spPr>
            <a:xfrm>
              <a:off x="1196749" y="4757405"/>
              <a:ext cx="6750502"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Generalizes the ideas of subnetting</a:t>
              </a:r>
            </a:p>
          </p:txBody>
        </p:sp>
      </p:grpSp>
    </p:spTree>
    <p:extLst>
      <p:ext uri="{BB962C8B-B14F-4D97-AF65-F5344CB8AC3E}">
        <p14:creationId xmlns:p14="http://schemas.microsoft.com/office/powerpoint/2010/main" val="2401993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Pie 31">
            <a:extLst>
              <a:ext uri="{FF2B5EF4-FFF2-40B4-BE49-F238E27FC236}">
                <a16:creationId xmlns:a16="http://schemas.microsoft.com/office/drawing/2014/main" id="{5BA2290A-7AA9-E9D8-D26F-A55E09B333A5}"/>
              </a:ext>
            </a:extLst>
          </p:cNvPr>
          <p:cNvSpPr/>
          <p:nvPr/>
        </p:nvSpPr>
        <p:spPr>
          <a:xfrm rot="10800000">
            <a:off x="-5859190" y="274451"/>
            <a:ext cx="11194564" cy="6864778"/>
          </a:xfrm>
          <a:prstGeom prst="pie">
            <a:avLst>
              <a:gd name="adj1" fmla="val 5372414"/>
              <a:gd name="adj2" fmla="val 16200000"/>
            </a:avLst>
          </a:prstGeom>
          <a:solidFill>
            <a:schemeClr val="accent2">
              <a:lumMod val="60000"/>
              <a:lumOff val="40000"/>
              <a:alpha val="68269"/>
            </a:schemeClr>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20" name="Straight Connector 19">
            <a:extLst>
              <a:ext uri="{FF2B5EF4-FFF2-40B4-BE49-F238E27FC236}">
                <a16:creationId xmlns:a16="http://schemas.microsoft.com/office/drawing/2014/main" id="{3F2B2FE8-CDFA-A575-4EA8-F0801DCF8205}"/>
              </a:ext>
            </a:extLst>
          </p:cNvPr>
          <p:cNvCxnSpPr>
            <a:cxnSpLocks/>
          </p:cNvCxnSpPr>
          <p:nvPr/>
        </p:nvCxnSpPr>
        <p:spPr>
          <a:xfrm flipV="1">
            <a:off x="5465178" y="3599727"/>
            <a:ext cx="1190265" cy="1251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5DED6DBF-0920-2BDF-B425-3F8869DA466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DDDE3346-24F6-7771-C2DD-3DAED88FE551}"/>
              </a:ext>
            </a:extLst>
          </p:cNvPr>
          <p:cNvGrpSpPr/>
          <p:nvPr/>
        </p:nvGrpSpPr>
        <p:grpSpPr>
          <a:xfrm>
            <a:off x="0" y="0"/>
            <a:ext cx="9144000" cy="646331"/>
            <a:chOff x="0" y="4541178"/>
            <a:chExt cx="9144000" cy="646331"/>
          </a:xfrm>
        </p:grpSpPr>
        <p:sp>
          <p:nvSpPr>
            <p:cNvPr id="4" name="Rectangle 3">
              <a:extLst>
                <a:ext uri="{FF2B5EF4-FFF2-40B4-BE49-F238E27FC236}">
                  <a16:creationId xmlns:a16="http://schemas.microsoft.com/office/drawing/2014/main" id="{7DE20BAA-227C-080C-B183-DC05E7413BF4}"/>
                </a:ext>
              </a:extLst>
            </p:cNvPr>
            <p:cNvSpPr/>
            <p:nvPr/>
          </p:nvSpPr>
          <p:spPr>
            <a:xfrm>
              <a:off x="0" y="4541178"/>
              <a:ext cx="9144000" cy="646331"/>
            </a:xfrm>
            <a:prstGeom prst="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1EB5D937-69EE-7F8A-48D2-7041A048F12D}"/>
                </a:ext>
              </a:extLst>
            </p:cNvPr>
            <p:cNvSpPr txBox="1"/>
            <p:nvPr/>
          </p:nvSpPr>
          <p:spPr>
            <a:xfrm>
              <a:off x="338" y="4541178"/>
              <a:ext cx="6286849"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Lessons learned from subnetting</a:t>
              </a:r>
            </a:p>
          </p:txBody>
        </p:sp>
      </p:grpSp>
      <p:grpSp>
        <p:nvGrpSpPr>
          <p:cNvPr id="34" name="Group 33">
            <a:extLst>
              <a:ext uri="{FF2B5EF4-FFF2-40B4-BE49-F238E27FC236}">
                <a16:creationId xmlns:a16="http://schemas.microsoft.com/office/drawing/2014/main" id="{1169C2E3-5B70-F38F-5456-49AE133E94CF}"/>
              </a:ext>
            </a:extLst>
          </p:cNvPr>
          <p:cNvGrpSpPr/>
          <p:nvPr/>
        </p:nvGrpSpPr>
        <p:grpSpPr>
          <a:xfrm>
            <a:off x="459371" y="856098"/>
            <a:ext cx="4656641" cy="3064987"/>
            <a:chOff x="459371" y="856098"/>
            <a:chExt cx="4656641" cy="3064987"/>
          </a:xfrm>
        </p:grpSpPr>
        <p:sp>
          <p:nvSpPr>
            <p:cNvPr id="22" name="Freeform 21">
              <a:extLst>
                <a:ext uri="{FF2B5EF4-FFF2-40B4-BE49-F238E27FC236}">
                  <a16:creationId xmlns:a16="http://schemas.microsoft.com/office/drawing/2014/main" id="{8530D3E6-16A7-461A-5C93-084CA073585A}"/>
                </a:ext>
              </a:extLst>
            </p:cNvPr>
            <p:cNvSpPr/>
            <p:nvPr/>
          </p:nvSpPr>
          <p:spPr>
            <a:xfrm>
              <a:off x="459371" y="856098"/>
              <a:ext cx="3267677" cy="3064987"/>
            </a:xfrm>
            <a:custGeom>
              <a:avLst/>
              <a:gdLst>
                <a:gd name="connsiteX0" fmla="*/ 3267677 w 3267677"/>
                <a:gd name="connsiteY0" fmla="*/ 1493563 h 3064987"/>
                <a:gd name="connsiteX1" fmla="*/ 362432 w 3267677"/>
                <a:gd name="connsiteY1" fmla="*/ 35153 h 3064987"/>
                <a:gd name="connsiteX2" fmla="*/ 362432 w 3267677"/>
                <a:gd name="connsiteY2" fmla="*/ 3032996 h 3064987"/>
                <a:gd name="connsiteX3" fmla="*/ 3267677 w 3267677"/>
                <a:gd name="connsiteY3" fmla="*/ 1493563 h 3064987"/>
              </a:gdLst>
              <a:ahLst/>
              <a:cxnLst>
                <a:cxn ang="0">
                  <a:pos x="connsiteX0" y="connsiteY0"/>
                </a:cxn>
                <a:cxn ang="0">
                  <a:pos x="connsiteX1" y="connsiteY1"/>
                </a:cxn>
                <a:cxn ang="0">
                  <a:pos x="connsiteX2" y="connsiteY2"/>
                </a:cxn>
                <a:cxn ang="0">
                  <a:pos x="connsiteX3" y="connsiteY3"/>
                </a:cxn>
              </a:cxnLst>
              <a:rect l="l" t="t" r="r" b="b"/>
              <a:pathLst>
                <a:path w="3267677" h="3064987">
                  <a:moveTo>
                    <a:pt x="3267677" y="1493563"/>
                  </a:moveTo>
                  <a:cubicBezTo>
                    <a:pt x="3267677" y="993923"/>
                    <a:pt x="846640" y="-221419"/>
                    <a:pt x="362432" y="35153"/>
                  </a:cubicBezTo>
                  <a:cubicBezTo>
                    <a:pt x="-121776" y="291725"/>
                    <a:pt x="-119846" y="2782211"/>
                    <a:pt x="362432" y="3032996"/>
                  </a:cubicBezTo>
                  <a:cubicBezTo>
                    <a:pt x="844710" y="3283781"/>
                    <a:pt x="3267677" y="1993203"/>
                    <a:pt x="3267677" y="1493563"/>
                  </a:cubicBezTo>
                  <a:close/>
                </a:path>
              </a:pathLst>
            </a:custGeom>
            <a:solidFill>
              <a:schemeClr val="accent3">
                <a:lumMod val="60000"/>
                <a:lumOff val="40000"/>
                <a:alpha val="42933"/>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1" name="Straight Connector 10">
              <a:extLst>
                <a:ext uri="{FF2B5EF4-FFF2-40B4-BE49-F238E27FC236}">
                  <a16:creationId xmlns:a16="http://schemas.microsoft.com/office/drawing/2014/main" id="{7DE9E67F-CE90-FD63-054F-F749235CFE08}"/>
                </a:ext>
              </a:extLst>
            </p:cNvPr>
            <p:cNvCxnSpPr>
              <a:cxnSpLocks/>
            </p:cNvCxnSpPr>
            <p:nvPr/>
          </p:nvCxnSpPr>
          <p:spPr>
            <a:xfrm>
              <a:off x="3773347" y="2395959"/>
              <a:ext cx="1342665" cy="1033041"/>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8" descr="Category:Network routers - Wikimedia Commons">
              <a:extLst>
                <a:ext uri="{FF2B5EF4-FFF2-40B4-BE49-F238E27FC236}">
                  <a16:creationId xmlns:a16="http://schemas.microsoft.com/office/drawing/2014/main" id="{F2C8783A-5603-1B04-2823-9CFECA53CC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145" y="2051757"/>
              <a:ext cx="688403" cy="688403"/>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9">
            <a:extLst>
              <a:ext uri="{FF2B5EF4-FFF2-40B4-BE49-F238E27FC236}">
                <a16:creationId xmlns:a16="http://schemas.microsoft.com/office/drawing/2014/main" id="{9B618969-CADA-D065-D59B-18CFF7081EEA}"/>
              </a:ext>
            </a:extLst>
          </p:cNvPr>
          <p:cNvPicPr>
            <a:picLocks noChangeAspect="1"/>
          </p:cNvPicPr>
          <p:nvPr/>
        </p:nvPicPr>
        <p:blipFill>
          <a:blip r:embed="rId3"/>
          <a:stretch>
            <a:fillRect/>
          </a:stretch>
        </p:blipFill>
        <p:spPr>
          <a:xfrm>
            <a:off x="6553200" y="2089516"/>
            <a:ext cx="2442675" cy="2442675"/>
          </a:xfrm>
          <a:prstGeom prst="rect">
            <a:avLst/>
          </a:prstGeom>
        </p:spPr>
      </p:pic>
      <p:grpSp>
        <p:nvGrpSpPr>
          <p:cNvPr id="35" name="Group 34">
            <a:extLst>
              <a:ext uri="{FF2B5EF4-FFF2-40B4-BE49-F238E27FC236}">
                <a16:creationId xmlns:a16="http://schemas.microsoft.com/office/drawing/2014/main" id="{E136671F-49FD-5A5A-B6CE-70F801F1B166}"/>
              </a:ext>
            </a:extLst>
          </p:cNvPr>
          <p:cNvGrpSpPr/>
          <p:nvPr/>
        </p:nvGrpSpPr>
        <p:grpSpPr>
          <a:xfrm>
            <a:off x="607901" y="3639008"/>
            <a:ext cx="4508111" cy="1483177"/>
            <a:chOff x="607901" y="3639008"/>
            <a:chExt cx="4508111" cy="1483177"/>
          </a:xfrm>
        </p:grpSpPr>
        <p:cxnSp>
          <p:nvCxnSpPr>
            <p:cNvPr id="27" name="Straight Connector 26">
              <a:extLst>
                <a:ext uri="{FF2B5EF4-FFF2-40B4-BE49-F238E27FC236}">
                  <a16:creationId xmlns:a16="http://schemas.microsoft.com/office/drawing/2014/main" id="{FA80D2DA-AC84-4D85-C028-83E9BF6F77C1}"/>
                </a:ext>
              </a:extLst>
            </p:cNvPr>
            <p:cNvCxnSpPr>
              <a:cxnSpLocks/>
            </p:cNvCxnSpPr>
            <p:nvPr/>
          </p:nvCxnSpPr>
          <p:spPr>
            <a:xfrm flipV="1">
              <a:off x="3574925" y="3639008"/>
              <a:ext cx="1541087" cy="89318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3" name="Freeform 22">
              <a:extLst>
                <a:ext uri="{FF2B5EF4-FFF2-40B4-BE49-F238E27FC236}">
                  <a16:creationId xmlns:a16="http://schemas.microsoft.com/office/drawing/2014/main" id="{91625578-CD8B-4104-C3FB-BC79FCC559A9}"/>
                </a:ext>
              </a:extLst>
            </p:cNvPr>
            <p:cNvSpPr/>
            <p:nvPr/>
          </p:nvSpPr>
          <p:spPr>
            <a:xfrm>
              <a:off x="607901" y="4145586"/>
              <a:ext cx="2970615" cy="976599"/>
            </a:xfrm>
            <a:custGeom>
              <a:avLst/>
              <a:gdLst>
                <a:gd name="connsiteX0" fmla="*/ 3267677 w 3267677"/>
                <a:gd name="connsiteY0" fmla="*/ 1493563 h 3064987"/>
                <a:gd name="connsiteX1" fmla="*/ 362432 w 3267677"/>
                <a:gd name="connsiteY1" fmla="*/ 35153 h 3064987"/>
                <a:gd name="connsiteX2" fmla="*/ 362432 w 3267677"/>
                <a:gd name="connsiteY2" fmla="*/ 3032996 h 3064987"/>
                <a:gd name="connsiteX3" fmla="*/ 3267677 w 3267677"/>
                <a:gd name="connsiteY3" fmla="*/ 1493563 h 3064987"/>
              </a:gdLst>
              <a:ahLst/>
              <a:cxnLst>
                <a:cxn ang="0">
                  <a:pos x="connsiteX0" y="connsiteY0"/>
                </a:cxn>
                <a:cxn ang="0">
                  <a:pos x="connsiteX1" y="connsiteY1"/>
                </a:cxn>
                <a:cxn ang="0">
                  <a:pos x="connsiteX2" y="connsiteY2"/>
                </a:cxn>
                <a:cxn ang="0">
                  <a:pos x="connsiteX3" y="connsiteY3"/>
                </a:cxn>
              </a:cxnLst>
              <a:rect l="l" t="t" r="r" b="b"/>
              <a:pathLst>
                <a:path w="3267677" h="3064987">
                  <a:moveTo>
                    <a:pt x="3267677" y="1493563"/>
                  </a:moveTo>
                  <a:cubicBezTo>
                    <a:pt x="3267677" y="993923"/>
                    <a:pt x="846640" y="-221419"/>
                    <a:pt x="362432" y="35153"/>
                  </a:cubicBezTo>
                  <a:cubicBezTo>
                    <a:pt x="-121776" y="291725"/>
                    <a:pt x="-119846" y="2782211"/>
                    <a:pt x="362432" y="3032996"/>
                  </a:cubicBezTo>
                  <a:cubicBezTo>
                    <a:pt x="844710" y="3283781"/>
                    <a:pt x="3267677" y="1993203"/>
                    <a:pt x="3267677" y="1493563"/>
                  </a:cubicBezTo>
                  <a:close/>
                </a:path>
              </a:pathLst>
            </a:custGeom>
            <a:solidFill>
              <a:schemeClr val="accent6">
                <a:lumMod val="60000"/>
                <a:lumOff val="40000"/>
                <a:alpha val="42933"/>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 name="Picture 8" descr="Category:Network routers - Wikimedia Commons">
              <a:extLst>
                <a:ext uri="{FF2B5EF4-FFF2-40B4-BE49-F238E27FC236}">
                  <a16:creationId xmlns:a16="http://schemas.microsoft.com/office/drawing/2014/main" id="{744BE51D-944E-DD4E-7F31-3B4747CFFE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4314" y="4226654"/>
              <a:ext cx="688403" cy="6884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6" name="Group 35">
            <a:extLst>
              <a:ext uri="{FF2B5EF4-FFF2-40B4-BE49-F238E27FC236}">
                <a16:creationId xmlns:a16="http://schemas.microsoft.com/office/drawing/2014/main" id="{3057F5ED-4FE9-2E17-05EF-9DAF7CF20F51}"/>
              </a:ext>
            </a:extLst>
          </p:cNvPr>
          <p:cNvGrpSpPr/>
          <p:nvPr/>
        </p:nvGrpSpPr>
        <p:grpSpPr>
          <a:xfrm>
            <a:off x="607901" y="3706841"/>
            <a:ext cx="4682693" cy="2649509"/>
            <a:chOff x="607901" y="3706841"/>
            <a:chExt cx="4682693" cy="2649509"/>
          </a:xfrm>
        </p:grpSpPr>
        <p:cxnSp>
          <p:nvCxnSpPr>
            <p:cNvPr id="30" name="Straight Connector 29">
              <a:extLst>
                <a:ext uri="{FF2B5EF4-FFF2-40B4-BE49-F238E27FC236}">
                  <a16:creationId xmlns:a16="http://schemas.microsoft.com/office/drawing/2014/main" id="{6C877A92-8399-3130-10E9-DA472A7DFDCC}"/>
                </a:ext>
              </a:extLst>
            </p:cNvPr>
            <p:cNvCxnSpPr>
              <a:cxnSpLocks/>
            </p:cNvCxnSpPr>
            <p:nvPr/>
          </p:nvCxnSpPr>
          <p:spPr>
            <a:xfrm flipV="1">
              <a:off x="3574925" y="3706841"/>
              <a:ext cx="1715669" cy="2101399"/>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4" name="Freeform 23">
              <a:extLst>
                <a:ext uri="{FF2B5EF4-FFF2-40B4-BE49-F238E27FC236}">
                  <a16:creationId xmlns:a16="http://schemas.microsoft.com/office/drawing/2014/main" id="{B5DA52F6-D317-491A-6C73-0FC1D81F8E14}"/>
                </a:ext>
              </a:extLst>
            </p:cNvPr>
            <p:cNvSpPr/>
            <p:nvPr/>
          </p:nvSpPr>
          <p:spPr>
            <a:xfrm>
              <a:off x="607901" y="5379751"/>
              <a:ext cx="2970615" cy="976599"/>
            </a:xfrm>
            <a:custGeom>
              <a:avLst/>
              <a:gdLst>
                <a:gd name="connsiteX0" fmla="*/ 3267677 w 3267677"/>
                <a:gd name="connsiteY0" fmla="*/ 1493563 h 3064987"/>
                <a:gd name="connsiteX1" fmla="*/ 362432 w 3267677"/>
                <a:gd name="connsiteY1" fmla="*/ 35153 h 3064987"/>
                <a:gd name="connsiteX2" fmla="*/ 362432 w 3267677"/>
                <a:gd name="connsiteY2" fmla="*/ 3032996 h 3064987"/>
                <a:gd name="connsiteX3" fmla="*/ 3267677 w 3267677"/>
                <a:gd name="connsiteY3" fmla="*/ 1493563 h 3064987"/>
              </a:gdLst>
              <a:ahLst/>
              <a:cxnLst>
                <a:cxn ang="0">
                  <a:pos x="connsiteX0" y="connsiteY0"/>
                </a:cxn>
                <a:cxn ang="0">
                  <a:pos x="connsiteX1" y="connsiteY1"/>
                </a:cxn>
                <a:cxn ang="0">
                  <a:pos x="connsiteX2" y="connsiteY2"/>
                </a:cxn>
                <a:cxn ang="0">
                  <a:pos x="connsiteX3" y="connsiteY3"/>
                </a:cxn>
              </a:cxnLst>
              <a:rect l="l" t="t" r="r" b="b"/>
              <a:pathLst>
                <a:path w="3267677" h="3064987">
                  <a:moveTo>
                    <a:pt x="3267677" y="1493563"/>
                  </a:moveTo>
                  <a:cubicBezTo>
                    <a:pt x="3267677" y="993923"/>
                    <a:pt x="846640" y="-221419"/>
                    <a:pt x="362432" y="35153"/>
                  </a:cubicBezTo>
                  <a:cubicBezTo>
                    <a:pt x="-121776" y="291725"/>
                    <a:pt x="-119846" y="2782211"/>
                    <a:pt x="362432" y="3032996"/>
                  </a:cubicBezTo>
                  <a:cubicBezTo>
                    <a:pt x="844710" y="3283781"/>
                    <a:pt x="3267677" y="1993203"/>
                    <a:pt x="3267677" y="1493563"/>
                  </a:cubicBezTo>
                  <a:close/>
                </a:path>
              </a:pathLst>
            </a:custGeom>
            <a:solidFill>
              <a:schemeClr val="accent5">
                <a:lumMod val="60000"/>
                <a:lumOff val="40000"/>
                <a:alpha val="42933"/>
              </a:schemeClr>
            </a:solidFill>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6" name="Picture 8" descr="Category:Network routers - Wikimedia Commons">
              <a:extLst>
                <a:ext uri="{FF2B5EF4-FFF2-40B4-BE49-F238E27FC236}">
                  <a16:creationId xmlns:a16="http://schemas.microsoft.com/office/drawing/2014/main" id="{418EC3FF-4C2E-000F-0614-3CD53FAB6A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4314" y="5523848"/>
              <a:ext cx="688403" cy="688403"/>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TextBox 32">
            <a:extLst>
              <a:ext uri="{FF2B5EF4-FFF2-40B4-BE49-F238E27FC236}">
                <a16:creationId xmlns:a16="http://schemas.microsoft.com/office/drawing/2014/main" id="{0AA58189-C835-2621-8DF6-EA1EA37818CD}"/>
              </a:ext>
            </a:extLst>
          </p:cNvPr>
          <p:cNvSpPr txBox="1"/>
          <p:nvPr/>
        </p:nvSpPr>
        <p:spPr>
          <a:xfrm>
            <a:off x="4743281" y="2891943"/>
            <a:ext cx="662505"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ISP</a:t>
            </a:r>
          </a:p>
        </p:txBody>
      </p:sp>
      <p:pic>
        <p:nvPicPr>
          <p:cNvPr id="9" name="Picture 8" descr="Category:Network routers - Wikimedia Commons">
            <a:extLst>
              <a:ext uri="{FF2B5EF4-FFF2-40B4-BE49-F238E27FC236}">
                <a16:creationId xmlns:a16="http://schemas.microsoft.com/office/drawing/2014/main" id="{110CA303-DC1A-C3F8-F8B9-BF3994D759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9168" y="2974550"/>
            <a:ext cx="1142853" cy="1142853"/>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32164C53-DF6E-D05A-199F-9952DE99EF98}"/>
              </a:ext>
            </a:extLst>
          </p:cNvPr>
          <p:cNvSpPr txBox="1"/>
          <p:nvPr/>
        </p:nvSpPr>
        <p:spPr>
          <a:xfrm>
            <a:off x="3539505" y="1851702"/>
            <a:ext cx="115608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223.1.1.0</a:t>
            </a:r>
          </a:p>
        </p:txBody>
      </p:sp>
      <p:sp>
        <p:nvSpPr>
          <p:cNvPr id="38" name="TextBox 37">
            <a:extLst>
              <a:ext uri="{FF2B5EF4-FFF2-40B4-BE49-F238E27FC236}">
                <a16:creationId xmlns:a16="http://schemas.microsoft.com/office/drawing/2014/main" id="{0176B740-E086-36BE-5CD0-18342F511EF1}"/>
              </a:ext>
            </a:extLst>
          </p:cNvPr>
          <p:cNvSpPr txBox="1"/>
          <p:nvPr/>
        </p:nvSpPr>
        <p:spPr>
          <a:xfrm>
            <a:off x="2996882" y="3911382"/>
            <a:ext cx="115608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223.1.2.0</a:t>
            </a:r>
          </a:p>
        </p:txBody>
      </p:sp>
      <p:sp>
        <p:nvSpPr>
          <p:cNvPr id="39" name="TextBox 38">
            <a:extLst>
              <a:ext uri="{FF2B5EF4-FFF2-40B4-BE49-F238E27FC236}">
                <a16:creationId xmlns:a16="http://schemas.microsoft.com/office/drawing/2014/main" id="{7243285A-92C7-CC23-0B36-C4D2D016F9C0}"/>
              </a:ext>
            </a:extLst>
          </p:cNvPr>
          <p:cNvSpPr txBox="1"/>
          <p:nvPr/>
        </p:nvSpPr>
        <p:spPr>
          <a:xfrm>
            <a:off x="2656271" y="5237402"/>
            <a:ext cx="115608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223.1.3.0</a:t>
            </a:r>
          </a:p>
        </p:txBody>
      </p:sp>
      <p:grpSp>
        <p:nvGrpSpPr>
          <p:cNvPr id="42" name="Group 41">
            <a:extLst>
              <a:ext uri="{FF2B5EF4-FFF2-40B4-BE49-F238E27FC236}">
                <a16:creationId xmlns:a16="http://schemas.microsoft.com/office/drawing/2014/main" id="{D3946D05-5166-4638-103E-3177E6B57435}"/>
              </a:ext>
            </a:extLst>
          </p:cNvPr>
          <p:cNvGrpSpPr/>
          <p:nvPr/>
        </p:nvGrpSpPr>
        <p:grpSpPr>
          <a:xfrm>
            <a:off x="5054039" y="873544"/>
            <a:ext cx="1497782" cy="1704516"/>
            <a:chOff x="5054039" y="873544"/>
            <a:chExt cx="1497782" cy="1704516"/>
          </a:xfrm>
        </p:grpSpPr>
        <p:sp>
          <p:nvSpPr>
            <p:cNvPr id="40" name="Rectangular Callout 39">
              <a:extLst>
                <a:ext uri="{FF2B5EF4-FFF2-40B4-BE49-F238E27FC236}">
                  <a16:creationId xmlns:a16="http://schemas.microsoft.com/office/drawing/2014/main" id="{AD86B506-3FB1-3D4B-8D6A-3663ED1FC577}"/>
                </a:ext>
              </a:extLst>
            </p:cNvPr>
            <p:cNvSpPr/>
            <p:nvPr/>
          </p:nvSpPr>
          <p:spPr>
            <a:xfrm>
              <a:off x="5111218" y="888083"/>
              <a:ext cx="1371569" cy="1689977"/>
            </a:xfrm>
            <a:prstGeom prst="wedgeRectCallout">
              <a:avLst>
                <a:gd name="adj1" fmla="val -24770"/>
                <a:gd name="adj2" fmla="val 95988"/>
              </a:avLst>
            </a:prstGeom>
            <a:solidFill>
              <a:schemeClr val="tx2">
                <a:lumMod val="60000"/>
                <a:lumOff val="40000"/>
              </a:schemeClr>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TextBox 40">
              <a:extLst>
                <a:ext uri="{FF2B5EF4-FFF2-40B4-BE49-F238E27FC236}">
                  <a16:creationId xmlns:a16="http://schemas.microsoft.com/office/drawing/2014/main" id="{B3FF7336-47A3-4D42-4C11-EC060D3BD58D}"/>
                </a:ext>
              </a:extLst>
            </p:cNvPr>
            <p:cNvSpPr txBox="1"/>
            <p:nvPr/>
          </p:nvSpPr>
          <p:spPr>
            <a:xfrm>
              <a:off x="5054039" y="873544"/>
              <a:ext cx="1497782"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Forwarding tab.</a:t>
              </a:r>
            </a:p>
          </p:txBody>
        </p:sp>
      </p:grpSp>
      <p:grpSp>
        <p:nvGrpSpPr>
          <p:cNvPr id="46" name="Group 45">
            <a:extLst>
              <a:ext uri="{FF2B5EF4-FFF2-40B4-BE49-F238E27FC236}">
                <a16:creationId xmlns:a16="http://schemas.microsoft.com/office/drawing/2014/main" id="{EF707BF7-18D1-0FAC-1DD8-77378B92C037}"/>
              </a:ext>
            </a:extLst>
          </p:cNvPr>
          <p:cNvGrpSpPr/>
          <p:nvPr/>
        </p:nvGrpSpPr>
        <p:grpSpPr>
          <a:xfrm>
            <a:off x="5233238" y="1185521"/>
            <a:ext cx="1156086" cy="1025216"/>
            <a:chOff x="5233238" y="1185521"/>
            <a:chExt cx="1156086" cy="1025216"/>
          </a:xfrm>
        </p:grpSpPr>
        <p:sp>
          <p:nvSpPr>
            <p:cNvPr id="43" name="TextBox 42">
              <a:extLst>
                <a:ext uri="{FF2B5EF4-FFF2-40B4-BE49-F238E27FC236}">
                  <a16:creationId xmlns:a16="http://schemas.microsoft.com/office/drawing/2014/main" id="{CAC69568-4CAF-DAB0-F5D7-8569BFFAC606}"/>
                </a:ext>
              </a:extLst>
            </p:cNvPr>
            <p:cNvSpPr txBox="1"/>
            <p:nvPr/>
          </p:nvSpPr>
          <p:spPr>
            <a:xfrm>
              <a:off x="5233238" y="1185521"/>
              <a:ext cx="115608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223.1.1.0</a:t>
              </a:r>
            </a:p>
          </p:txBody>
        </p:sp>
        <p:sp>
          <p:nvSpPr>
            <p:cNvPr id="44" name="TextBox 43">
              <a:extLst>
                <a:ext uri="{FF2B5EF4-FFF2-40B4-BE49-F238E27FC236}">
                  <a16:creationId xmlns:a16="http://schemas.microsoft.com/office/drawing/2014/main" id="{D1F06E3F-A4F6-EE6C-08FA-A0EC1C545228}"/>
                </a:ext>
              </a:extLst>
            </p:cNvPr>
            <p:cNvSpPr txBox="1"/>
            <p:nvPr/>
          </p:nvSpPr>
          <p:spPr>
            <a:xfrm>
              <a:off x="5233238" y="1498074"/>
              <a:ext cx="115608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223.1.2.0</a:t>
              </a:r>
            </a:p>
          </p:txBody>
        </p:sp>
        <p:sp>
          <p:nvSpPr>
            <p:cNvPr id="45" name="TextBox 44">
              <a:extLst>
                <a:ext uri="{FF2B5EF4-FFF2-40B4-BE49-F238E27FC236}">
                  <a16:creationId xmlns:a16="http://schemas.microsoft.com/office/drawing/2014/main" id="{34BA6A45-650C-EB41-B6F5-8568607A5C72}"/>
                </a:ext>
              </a:extLst>
            </p:cNvPr>
            <p:cNvSpPr txBox="1"/>
            <p:nvPr/>
          </p:nvSpPr>
          <p:spPr>
            <a:xfrm>
              <a:off x="5233238" y="1810627"/>
              <a:ext cx="115608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223.1.3.0</a:t>
              </a:r>
            </a:p>
          </p:txBody>
        </p:sp>
      </p:grpSp>
      <p:grpSp>
        <p:nvGrpSpPr>
          <p:cNvPr id="47" name="Group 46">
            <a:extLst>
              <a:ext uri="{FF2B5EF4-FFF2-40B4-BE49-F238E27FC236}">
                <a16:creationId xmlns:a16="http://schemas.microsoft.com/office/drawing/2014/main" id="{4B8055E7-3086-21FB-7883-47AD568BD3A7}"/>
              </a:ext>
            </a:extLst>
          </p:cNvPr>
          <p:cNvGrpSpPr/>
          <p:nvPr/>
        </p:nvGrpSpPr>
        <p:grpSpPr>
          <a:xfrm>
            <a:off x="7129921" y="798549"/>
            <a:ext cx="1497782" cy="1704516"/>
            <a:chOff x="5054039" y="873544"/>
            <a:chExt cx="1497782" cy="1704516"/>
          </a:xfrm>
        </p:grpSpPr>
        <p:sp>
          <p:nvSpPr>
            <p:cNvPr id="48" name="Rectangular Callout 47">
              <a:extLst>
                <a:ext uri="{FF2B5EF4-FFF2-40B4-BE49-F238E27FC236}">
                  <a16:creationId xmlns:a16="http://schemas.microsoft.com/office/drawing/2014/main" id="{CB4DF3F5-A00B-1C2F-8723-295D0964BA0E}"/>
                </a:ext>
              </a:extLst>
            </p:cNvPr>
            <p:cNvSpPr/>
            <p:nvPr/>
          </p:nvSpPr>
          <p:spPr>
            <a:xfrm>
              <a:off x="5111218" y="888083"/>
              <a:ext cx="1371569" cy="1689977"/>
            </a:xfrm>
            <a:prstGeom prst="wedgeRectCallout">
              <a:avLst>
                <a:gd name="adj1" fmla="val -24770"/>
                <a:gd name="adj2" fmla="val 95988"/>
              </a:avLst>
            </a:prstGeom>
            <a:solidFill>
              <a:schemeClr val="tx2">
                <a:lumMod val="60000"/>
                <a:lumOff val="40000"/>
              </a:schemeClr>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9" name="TextBox 48">
              <a:extLst>
                <a:ext uri="{FF2B5EF4-FFF2-40B4-BE49-F238E27FC236}">
                  <a16:creationId xmlns:a16="http://schemas.microsoft.com/office/drawing/2014/main" id="{8D794E29-0304-06E4-9E24-4CBB0F07C776}"/>
                </a:ext>
              </a:extLst>
            </p:cNvPr>
            <p:cNvSpPr txBox="1"/>
            <p:nvPr/>
          </p:nvSpPr>
          <p:spPr>
            <a:xfrm>
              <a:off x="5054039" y="873544"/>
              <a:ext cx="1497782"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Forwarding tab.</a:t>
              </a:r>
            </a:p>
          </p:txBody>
        </p:sp>
      </p:grpSp>
      <p:grpSp>
        <p:nvGrpSpPr>
          <p:cNvPr id="50" name="Group 49">
            <a:extLst>
              <a:ext uri="{FF2B5EF4-FFF2-40B4-BE49-F238E27FC236}">
                <a16:creationId xmlns:a16="http://schemas.microsoft.com/office/drawing/2014/main" id="{59688BBB-77C0-DA41-4F46-F52754CC4FA4}"/>
              </a:ext>
            </a:extLst>
          </p:cNvPr>
          <p:cNvGrpSpPr/>
          <p:nvPr/>
        </p:nvGrpSpPr>
        <p:grpSpPr>
          <a:xfrm>
            <a:off x="7309120" y="1110526"/>
            <a:ext cx="1156086" cy="1025216"/>
            <a:chOff x="5233238" y="1185521"/>
            <a:chExt cx="1156086" cy="1025216"/>
          </a:xfrm>
        </p:grpSpPr>
        <p:sp>
          <p:nvSpPr>
            <p:cNvPr id="51" name="TextBox 50">
              <a:extLst>
                <a:ext uri="{FF2B5EF4-FFF2-40B4-BE49-F238E27FC236}">
                  <a16:creationId xmlns:a16="http://schemas.microsoft.com/office/drawing/2014/main" id="{5F1EB5A2-6B82-E0C2-35CD-EFF9D9A49909}"/>
                </a:ext>
              </a:extLst>
            </p:cNvPr>
            <p:cNvSpPr txBox="1"/>
            <p:nvPr/>
          </p:nvSpPr>
          <p:spPr>
            <a:xfrm>
              <a:off x="5233238" y="1185521"/>
              <a:ext cx="115608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223.1.1.0</a:t>
              </a:r>
            </a:p>
          </p:txBody>
        </p:sp>
        <p:sp>
          <p:nvSpPr>
            <p:cNvPr id="52" name="TextBox 51">
              <a:extLst>
                <a:ext uri="{FF2B5EF4-FFF2-40B4-BE49-F238E27FC236}">
                  <a16:creationId xmlns:a16="http://schemas.microsoft.com/office/drawing/2014/main" id="{EC434FD9-8EE5-6343-5D00-6E8416FF1D64}"/>
                </a:ext>
              </a:extLst>
            </p:cNvPr>
            <p:cNvSpPr txBox="1"/>
            <p:nvPr/>
          </p:nvSpPr>
          <p:spPr>
            <a:xfrm>
              <a:off x="5233238" y="1498074"/>
              <a:ext cx="115608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223.1.2.0</a:t>
              </a:r>
            </a:p>
          </p:txBody>
        </p:sp>
        <p:sp>
          <p:nvSpPr>
            <p:cNvPr id="53" name="TextBox 52">
              <a:extLst>
                <a:ext uri="{FF2B5EF4-FFF2-40B4-BE49-F238E27FC236}">
                  <a16:creationId xmlns:a16="http://schemas.microsoft.com/office/drawing/2014/main" id="{4677010F-6FF0-BD84-ABAD-CA678EC71153}"/>
                </a:ext>
              </a:extLst>
            </p:cNvPr>
            <p:cNvSpPr txBox="1"/>
            <p:nvPr/>
          </p:nvSpPr>
          <p:spPr>
            <a:xfrm>
              <a:off x="5233238" y="1810627"/>
              <a:ext cx="115608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223.1.3.0</a:t>
              </a:r>
            </a:p>
          </p:txBody>
        </p:sp>
      </p:grpSp>
      <p:pic>
        <p:nvPicPr>
          <p:cNvPr id="54" name="Picture 53" descr="Category:Network routers - Wikimedia Commons">
            <a:extLst>
              <a:ext uri="{FF2B5EF4-FFF2-40B4-BE49-F238E27FC236}">
                <a16:creationId xmlns:a16="http://schemas.microsoft.com/office/drawing/2014/main" id="{E2748A44-A0AB-817C-CC95-B4FD7481DF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8713" y="2942746"/>
            <a:ext cx="1142853" cy="1142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6217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Pie 31">
            <a:extLst>
              <a:ext uri="{FF2B5EF4-FFF2-40B4-BE49-F238E27FC236}">
                <a16:creationId xmlns:a16="http://schemas.microsoft.com/office/drawing/2014/main" id="{5BA2290A-7AA9-E9D8-D26F-A55E09B333A5}"/>
              </a:ext>
            </a:extLst>
          </p:cNvPr>
          <p:cNvSpPr/>
          <p:nvPr/>
        </p:nvSpPr>
        <p:spPr>
          <a:xfrm rot="10800000">
            <a:off x="-5859190" y="274451"/>
            <a:ext cx="11194564" cy="6864778"/>
          </a:xfrm>
          <a:prstGeom prst="pie">
            <a:avLst>
              <a:gd name="adj1" fmla="val 5372414"/>
              <a:gd name="adj2" fmla="val 16200000"/>
            </a:avLst>
          </a:prstGeom>
          <a:solidFill>
            <a:schemeClr val="accent2">
              <a:lumMod val="60000"/>
              <a:lumOff val="40000"/>
              <a:alpha val="68269"/>
            </a:schemeClr>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20" name="Straight Connector 19">
            <a:extLst>
              <a:ext uri="{FF2B5EF4-FFF2-40B4-BE49-F238E27FC236}">
                <a16:creationId xmlns:a16="http://schemas.microsoft.com/office/drawing/2014/main" id="{3F2B2FE8-CDFA-A575-4EA8-F0801DCF8205}"/>
              </a:ext>
            </a:extLst>
          </p:cNvPr>
          <p:cNvCxnSpPr>
            <a:cxnSpLocks/>
          </p:cNvCxnSpPr>
          <p:nvPr/>
        </p:nvCxnSpPr>
        <p:spPr>
          <a:xfrm flipV="1">
            <a:off x="5465178" y="3599727"/>
            <a:ext cx="1190265" cy="1251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5DED6DBF-0920-2BDF-B425-3F8869DA466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DDDE3346-24F6-7771-C2DD-3DAED88FE551}"/>
              </a:ext>
            </a:extLst>
          </p:cNvPr>
          <p:cNvGrpSpPr/>
          <p:nvPr/>
        </p:nvGrpSpPr>
        <p:grpSpPr>
          <a:xfrm>
            <a:off x="0" y="0"/>
            <a:ext cx="9144000" cy="646331"/>
            <a:chOff x="0" y="4541178"/>
            <a:chExt cx="9144000" cy="646331"/>
          </a:xfrm>
        </p:grpSpPr>
        <p:sp>
          <p:nvSpPr>
            <p:cNvPr id="4" name="Rectangle 3">
              <a:extLst>
                <a:ext uri="{FF2B5EF4-FFF2-40B4-BE49-F238E27FC236}">
                  <a16:creationId xmlns:a16="http://schemas.microsoft.com/office/drawing/2014/main" id="{7DE20BAA-227C-080C-B183-DC05E7413BF4}"/>
                </a:ext>
              </a:extLst>
            </p:cNvPr>
            <p:cNvSpPr/>
            <p:nvPr/>
          </p:nvSpPr>
          <p:spPr>
            <a:xfrm>
              <a:off x="0" y="4541178"/>
              <a:ext cx="9144000" cy="646331"/>
            </a:xfrm>
            <a:prstGeom prst="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1EB5D937-69EE-7F8A-48D2-7041A048F12D}"/>
                </a:ext>
              </a:extLst>
            </p:cNvPr>
            <p:cNvSpPr txBox="1"/>
            <p:nvPr/>
          </p:nvSpPr>
          <p:spPr>
            <a:xfrm>
              <a:off x="338" y="4541178"/>
              <a:ext cx="6286849"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Lessons learned from subnetting</a:t>
              </a:r>
            </a:p>
          </p:txBody>
        </p:sp>
      </p:grpSp>
      <p:grpSp>
        <p:nvGrpSpPr>
          <p:cNvPr id="34" name="Group 33">
            <a:extLst>
              <a:ext uri="{FF2B5EF4-FFF2-40B4-BE49-F238E27FC236}">
                <a16:creationId xmlns:a16="http://schemas.microsoft.com/office/drawing/2014/main" id="{1169C2E3-5B70-F38F-5456-49AE133E94CF}"/>
              </a:ext>
            </a:extLst>
          </p:cNvPr>
          <p:cNvGrpSpPr/>
          <p:nvPr/>
        </p:nvGrpSpPr>
        <p:grpSpPr>
          <a:xfrm>
            <a:off x="459371" y="856098"/>
            <a:ext cx="4656641" cy="3064987"/>
            <a:chOff x="459371" y="856098"/>
            <a:chExt cx="4656641" cy="3064987"/>
          </a:xfrm>
        </p:grpSpPr>
        <p:sp>
          <p:nvSpPr>
            <p:cNvPr id="22" name="Freeform 21">
              <a:extLst>
                <a:ext uri="{FF2B5EF4-FFF2-40B4-BE49-F238E27FC236}">
                  <a16:creationId xmlns:a16="http://schemas.microsoft.com/office/drawing/2014/main" id="{8530D3E6-16A7-461A-5C93-084CA073585A}"/>
                </a:ext>
              </a:extLst>
            </p:cNvPr>
            <p:cNvSpPr/>
            <p:nvPr/>
          </p:nvSpPr>
          <p:spPr>
            <a:xfrm>
              <a:off x="459371" y="856098"/>
              <a:ext cx="3267677" cy="3064987"/>
            </a:xfrm>
            <a:custGeom>
              <a:avLst/>
              <a:gdLst>
                <a:gd name="connsiteX0" fmla="*/ 3267677 w 3267677"/>
                <a:gd name="connsiteY0" fmla="*/ 1493563 h 3064987"/>
                <a:gd name="connsiteX1" fmla="*/ 362432 w 3267677"/>
                <a:gd name="connsiteY1" fmla="*/ 35153 h 3064987"/>
                <a:gd name="connsiteX2" fmla="*/ 362432 w 3267677"/>
                <a:gd name="connsiteY2" fmla="*/ 3032996 h 3064987"/>
                <a:gd name="connsiteX3" fmla="*/ 3267677 w 3267677"/>
                <a:gd name="connsiteY3" fmla="*/ 1493563 h 3064987"/>
              </a:gdLst>
              <a:ahLst/>
              <a:cxnLst>
                <a:cxn ang="0">
                  <a:pos x="connsiteX0" y="connsiteY0"/>
                </a:cxn>
                <a:cxn ang="0">
                  <a:pos x="connsiteX1" y="connsiteY1"/>
                </a:cxn>
                <a:cxn ang="0">
                  <a:pos x="connsiteX2" y="connsiteY2"/>
                </a:cxn>
                <a:cxn ang="0">
                  <a:pos x="connsiteX3" y="connsiteY3"/>
                </a:cxn>
              </a:cxnLst>
              <a:rect l="l" t="t" r="r" b="b"/>
              <a:pathLst>
                <a:path w="3267677" h="3064987">
                  <a:moveTo>
                    <a:pt x="3267677" y="1493563"/>
                  </a:moveTo>
                  <a:cubicBezTo>
                    <a:pt x="3267677" y="993923"/>
                    <a:pt x="846640" y="-221419"/>
                    <a:pt x="362432" y="35153"/>
                  </a:cubicBezTo>
                  <a:cubicBezTo>
                    <a:pt x="-121776" y="291725"/>
                    <a:pt x="-119846" y="2782211"/>
                    <a:pt x="362432" y="3032996"/>
                  </a:cubicBezTo>
                  <a:cubicBezTo>
                    <a:pt x="844710" y="3283781"/>
                    <a:pt x="3267677" y="1993203"/>
                    <a:pt x="3267677" y="1493563"/>
                  </a:cubicBezTo>
                  <a:close/>
                </a:path>
              </a:pathLst>
            </a:custGeom>
            <a:solidFill>
              <a:schemeClr val="accent3">
                <a:lumMod val="60000"/>
                <a:lumOff val="40000"/>
                <a:alpha val="42933"/>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1" name="Straight Connector 10">
              <a:extLst>
                <a:ext uri="{FF2B5EF4-FFF2-40B4-BE49-F238E27FC236}">
                  <a16:creationId xmlns:a16="http://schemas.microsoft.com/office/drawing/2014/main" id="{7DE9E67F-CE90-FD63-054F-F749235CFE08}"/>
                </a:ext>
              </a:extLst>
            </p:cNvPr>
            <p:cNvCxnSpPr>
              <a:cxnSpLocks/>
            </p:cNvCxnSpPr>
            <p:nvPr/>
          </p:nvCxnSpPr>
          <p:spPr>
            <a:xfrm>
              <a:off x="3773347" y="2395959"/>
              <a:ext cx="1342665" cy="1033041"/>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8" descr="Category:Network routers - Wikimedia Commons">
              <a:extLst>
                <a:ext uri="{FF2B5EF4-FFF2-40B4-BE49-F238E27FC236}">
                  <a16:creationId xmlns:a16="http://schemas.microsoft.com/office/drawing/2014/main" id="{F2C8783A-5603-1B04-2823-9CFECA53CC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145" y="2051757"/>
              <a:ext cx="688403" cy="688403"/>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9">
            <a:extLst>
              <a:ext uri="{FF2B5EF4-FFF2-40B4-BE49-F238E27FC236}">
                <a16:creationId xmlns:a16="http://schemas.microsoft.com/office/drawing/2014/main" id="{9B618969-CADA-D065-D59B-18CFF7081EEA}"/>
              </a:ext>
            </a:extLst>
          </p:cNvPr>
          <p:cNvPicPr>
            <a:picLocks noChangeAspect="1"/>
          </p:cNvPicPr>
          <p:nvPr/>
        </p:nvPicPr>
        <p:blipFill>
          <a:blip r:embed="rId3"/>
          <a:stretch>
            <a:fillRect/>
          </a:stretch>
        </p:blipFill>
        <p:spPr>
          <a:xfrm>
            <a:off x="6553200" y="2089516"/>
            <a:ext cx="2442675" cy="2442675"/>
          </a:xfrm>
          <a:prstGeom prst="rect">
            <a:avLst/>
          </a:prstGeom>
        </p:spPr>
      </p:pic>
      <p:grpSp>
        <p:nvGrpSpPr>
          <p:cNvPr id="35" name="Group 34">
            <a:extLst>
              <a:ext uri="{FF2B5EF4-FFF2-40B4-BE49-F238E27FC236}">
                <a16:creationId xmlns:a16="http://schemas.microsoft.com/office/drawing/2014/main" id="{E136671F-49FD-5A5A-B6CE-70F801F1B166}"/>
              </a:ext>
            </a:extLst>
          </p:cNvPr>
          <p:cNvGrpSpPr/>
          <p:nvPr/>
        </p:nvGrpSpPr>
        <p:grpSpPr>
          <a:xfrm>
            <a:off x="607901" y="3639008"/>
            <a:ext cx="4508111" cy="1483177"/>
            <a:chOff x="607901" y="3639008"/>
            <a:chExt cx="4508111" cy="1483177"/>
          </a:xfrm>
        </p:grpSpPr>
        <p:cxnSp>
          <p:nvCxnSpPr>
            <p:cNvPr id="27" name="Straight Connector 26">
              <a:extLst>
                <a:ext uri="{FF2B5EF4-FFF2-40B4-BE49-F238E27FC236}">
                  <a16:creationId xmlns:a16="http://schemas.microsoft.com/office/drawing/2014/main" id="{FA80D2DA-AC84-4D85-C028-83E9BF6F77C1}"/>
                </a:ext>
              </a:extLst>
            </p:cNvPr>
            <p:cNvCxnSpPr>
              <a:cxnSpLocks/>
            </p:cNvCxnSpPr>
            <p:nvPr/>
          </p:nvCxnSpPr>
          <p:spPr>
            <a:xfrm flipV="1">
              <a:off x="3574925" y="3639008"/>
              <a:ext cx="1541087" cy="89318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3" name="Freeform 22">
              <a:extLst>
                <a:ext uri="{FF2B5EF4-FFF2-40B4-BE49-F238E27FC236}">
                  <a16:creationId xmlns:a16="http://schemas.microsoft.com/office/drawing/2014/main" id="{91625578-CD8B-4104-C3FB-BC79FCC559A9}"/>
                </a:ext>
              </a:extLst>
            </p:cNvPr>
            <p:cNvSpPr/>
            <p:nvPr/>
          </p:nvSpPr>
          <p:spPr>
            <a:xfrm>
              <a:off x="607901" y="4145586"/>
              <a:ext cx="2970615" cy="976599"/>
            </a:xfrm>
            <a:custGeom>
              <a:avLst/>
              <a:gdLst>
                <a:gd name="connsiteX0" fmla="*/ 3267677 w 3267677"/>
                <a:gd name="connsiteY0" fmla="*/ 1493563 h 3064987"/>
                <a:gd name="connsiteX1" fmla="*/ 362432 w 3267677"/>
                <a:gd name="connsiteY1" fmla="*/ 35153 h 3064987"/>
                <a:gd name="connsiteX2" fmla="*/ 362432 w 3267677"/>
                <a:gd name="connsiteY2" fmla="*/ 3032996 h 3064987"/>
                <a:gd name="connsiteX3" fmla="*/ 3267677 w 3267677"/>
                <a:gd name="connsiteY3" fmla="*/ 1493563 h 3064987"/>
              </a:gdLst>
              <a:ahLst/>
              <a:cxnLst>
                <a:cxn ang="0">
                  <a:pos x="connsiteX0" y="connsiteY0"/>
                </a:cxn>
                <a:cxn ang="0">
                  <a:pos x="connsiteX1" y="connsiteY1"/>
                </a:cxn>
                <a:cxn ang="0">
                  <a:pos x="connsiteX2" y="connsiteY2"/>
                </a:cxn>
                <a:cxn ang="0">
                  <a:pos x="connsiteX3" y="connsiteY3"/>
                </a:cxn>
              </a:cxnLst>
              <a:rect l="l" t="t" r="r" b="b"/>
              <a:pathLst>
                <a:path w="3267677" h="3064987">
                  <a:moveTo>
                    <a:pt x="3267677" y="1493563"/>
                  </a:moveTo>
                  <a:cubicBezTo>
                    <a:pt x="3267677" y="993923"/>
                    <a:pt x="846640" y="-221419"/>
                    <a:pt x="362432" y="35153"/>
                  </a:cubicBezTo>
                  <a:cubicBezTo>
                    <a:pt x="-121776" y="291725"/>
                    <a:pt x="-119846" y="2782211"/>
                    <a:pt x="362432" y="3032996"/>
                  </a:cubicBezTo>
                  <a:cubicBezTo>
                    <a:pt x="844710" y="3283781"/>
                    <a:pt x="3267677" y="1993203"/>
                    <a:pt x="3267677" y="1493563"/>
                  </a:cubicBezTo>
                  <a:close/>
                </a:path>
              </a:pathLst>
            </a:custGeom>
            <a:solidFill>
              <a:schemeClr val="accent6">
                <a:lumMod val="60000"/>
                <a:lumOff val="40000"/>
                <a:alpha val="42933"/>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 name="Picture 8" descr="Category:Network routers - Wikimedia Commons">
              <a:extLst>
                <a:ext uri="{FF2B5EF4-FFF2-40B4-BE49-F238E27FC236}">
                  <a16:creationId xmlns:a16="http://schemas.microsoft.com/office/drawing/2014/main" id="{744BE51D-944E-DD4E-7F31-3B4747CFFE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4314" y="4226654"/>
              <a:ext cx="688403" cy="6884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6" name="Group 35">
            <a:extLst>
              <a:ext uri="{FF2B5EF4-FFF2-40B4-BE49-F238E27FC236}">
                <a16:creationId xmlns:a16="http://schemas.microsoft.com/office/drawing/2014/main" id="{3057F5ED-4FE9-2E17-05EF-9DAF7CF20F51}"/>
              </a:ext>
            </a:extLst>
          </p:cNvPr>
          <p:cNvGrpSpPr/>
          <p:nvPr/>
        </p:nvGrpSpPr>
        <p:grpSpPr>
          <a:xfrm>
            <a:off x="607901" y="3706841"/>
            <a:ext cx="4682693" cy="2649509"/>
            <a:chOff x="607901" y="3706841"/>
            <a:chExt cx="4682693" cy="2649509"/>
          </a:xfrm>
        </p:grpSpPr>
        <p:cxnSp>
          <p:nvCxnSpPr>
            <p:cNvPr id="30" name="Straight Connector 29">
              <a:extLst>
                <a:ext uri="{FF2B5EF4-FFF2-40B4-BE49-F238E27FC236}">
                  <a16:creationId xmlns:a16="http://schemas.microsoft.com/office/drawing/2014/main" id="{6C877A92-8399-3130-10E9-DA472A7DFDCC}"/>
                </a:ext>
              </a:extLst>
            </p:cNvPr>
            <p:cNvCxnSpPr>
              <a:cxnSpLocks/>
            </p:cNvCxnSpPr>
            <p:nvPr/>
          </p:nvCxnSpPr>
          <p:spPr>
            <a:xfrm flipV="1">
              <a:off x="3574925" y="3706841"/>
              <a:ext cx="1715669" cy="2101399"/>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4" name="Freeform 23">
              <a:extLst>
                <a:ext uri="{FF2B5EF4-FFF2-40B4-BE49-F238E27FC236}">
                  <a16:creationId xmlns:a16="http://schemas.microsoft.com/office/drawing/2014/main" id="{B5DA52F6-D317-491A-6C73-0FC1D81F8E14}"/>
                </a:ext>
              </a:extLst>
            </p:cNvPr>
            <p:cNvSpPr/>
            <p:nvPr/>
          </p:nvSpPr>
          <p:spPr>
            <a:xfrm>
              <a:off x="607901" y="5379751"/>
              <a:ext cx="2970615" cy="976599"/>
            </a:xfrm>
            <a:custGeom>
              <a:avLst/>
              <a:gdLst>
                <a:gd name="connsiteX0" fmla="*/ 3267677 w 3267677"/>
                <a:gd name="connsiteY0" fmla="*/ 1493563 h 3064987"/>
                <a:gd name="connsiteX1" fmla="*/ 362432 w 3267677"/>
                <a:gd name="connsiteY1" fmla="*/ 35153 h 3064987"/>
                <a:gd name="connsiteX2" fmla="*/ 362432 w 3267677"/>
                <a:gd name="connsiteY2" fmla="*/ 3032996 h 3064987"/>
                <a:gd name="connsiteX3" fmla="*/ 3267677 w 3267677"/>
                <a:gd name="connsiteY3" fmla="*/ 1493563 h 3064987"/>
              </a:gdLst>
              <a:ahLst/>
              <a:cxnLst>
                <a:cxn ang="0">
                  <a:pos x="connsiteX0" y="connsiteY0"/>
                </a:cxn>
                <a:cxn ang="0">
                  <a:pos x="connsiteX1" y="connsiteY1"/>
                </a:cxn>
                <a:cxn ang="0">
                  <a:pos x="connsiteX2" y="connsiteY2"/>
                </a:cxn>
                <a:cxn ang="0">
                  <a:pos x="connsiteX3" y="connsiteY3"/>
                </a:cxn>
              </a:cxnLst>
              <a:rect l="l" t="t" r="r" b="b"/>
              <a:pathLst>
                <a:path w="3267677" h="3064987">
                  <a:moveTo>
                    <a:pt x="3267677" y="1493563"/>
                  </a:moveTo>
                  <a:cubicBezTo>
                    <a:pt x="3267677" y="993923"/>
                    <a:pt x="846640" y="-221419"/>
                    <a:pt x="362432" y="35153"/>
                  </a:cubicBezTo>
                  <a:cubicBezTo>
                    <a:pt x="-121776" y="291725"/>
                    <a:pt x="-119846" y="2782211"/>
                    <a:pt x="362432" y="3032996"/>
                  </a:cubicBezTo>
                  <a:cubicBezTo>
                    <a:pt x="844710" y="3283781"/>
                    <a:pt x="3267677" y="1993203"/>
                    <a:pt x="3267677" y="1493563"/>
                  </a:cubicBezTo>
                  <a:close/>
                </a:path>
              </a:pathLst>
            </a:custGeom>
            <a:solidFill>
              <a:schemeClr val="accent5">
                <a:lumMod val="60000"/>
                <a:lumOff val="40000"/>
                <a:alpha val="42933"/>
              </a:schemeClr>
            </a:solidFill>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6" name="Picture 8" descr="Category:Network routers - Wikimedia Commons">
              <a:extLst>
                <a:ext uri="{FF2B5EF4-FFF2-40B4-BE49-F238E27FC236}">
                  <a16:creationId xmlns:a16="http://schemas.microsoft.com/office/drawing/2014/main" id="{418EC3FF-4C2E-000F-0614-3CD53FAB6A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4314" y="5523848"/>
              <a:ext cx="688403" cy="688403"/>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TextBox 32">
            <a:extLst>
              <a:ext uri="{FF2B5EF4-FFF2-40B4-BE49-F238E27FC236}">
                <a16:creationId xmlns:a16="http://schemas.microsoft.com/office/drawing/2014/main" id="{0AA58189-C835-2621-8DF6-EA1EA37818CD}"/>
              </a:ext>
            </a:extLst>
          </p:cNvPr>
          <p:cNvSpPr txBox="1"/>
          <p:nvPr/>
        </p:nvSpPr>
        <p:spPr>
          <a:xfrm>
            <a:off x="4743281" y="2891943"/>
            <a:ext cx="662505"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ISP</a:t>
            </a:r>
          </a:p>
        </p:txBody>
      </p:sp>
      <p:pic>
        <p:nvPicPr>
          <p:cNvPr id="9" name="Picture 8" descr="Category:Network routers - Wikimedia Commons">
            <a:extLst>
              <a:ext uri="{FF2B5EF4-FFF2-40B4-BE49-F238E27FC236}">
                <a16:creationId xmlns:a16="http://schemas.microsoft.com/office/drawing/2014/main" id="{110CA303-DC1A-C3F8-F8B9-BF3994D759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9168" y="2974550"/>
            <a:ext cx="1142853" cy="1142853"/>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849AB17A-E8DE-34E2-E4BF-23B73BF16E6F}"/>
              </a:ext>
            </a:extLst>
          </p:cNvPr>
          <p:cNvCxnSpPr>
            <a:cxnSpLocks/>
          </p:cNvCxnSpPr>
          <p:nvPr/>
        </p:nvCxnSpPr>
        <p:spPr>
          <a:xfrm>
            <a:off x="2639181" y="2192855"/>
            <a:ext cx="988795" cy="17807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Freeform 11">
            <a:extLst>
              <a:ext uri="{FF2B5EF4-FFF2-40B4-BE49-F238E27FC236}">
                <a16:creationId xmlns:a16="http://schemas.microsoft.com/office/drawing/2014/main" id="{51436CEC-982E-3D30-C972-9593DD4FF9DC}"/>
              </a:ext>
            </a:extLst>
          </p:cNvPr>
          <p:cNvSpPr/>
          <p:nvPr/>
        </p:nvSpPr>
        <p:spPr>
          <a:xfrm rot="1312571">
            <a:off x="553644" y="1337257"/>
            <a:ext cx="2231867" cy="887817"/>
          </a:xfrm>
          <a:custGeom>
            <a:avLst/>
            <a:gdLst>
              <a:gd name="connsiteX0" fmla="*/ 3267677 w 3267677"/>
              <a:gd name="connsiteY0" fmla="*/ 1493563 h 3064987"/>
              <a:gd name="connsiteX1" fmla="*/ 362432 w 3267677"/>
              <a:gd name="connsiteY1" fmla="*/ 35153 h 3064987"/>
              <a:gd name="connsiteX2" fmla="*/ 362432 w 3267677"/>
              <a:gd name="connsiteY2" fmla="*/ 3032996 h 3064987"/>
              <a:gd name="connsiteX3" fmla="*/ 3267677 w 3267677"/>
              <a:gd name="connsiteY3" fmla="*/ 1493563 h 3064987"/>
            </a:gdLst>
            <a:ahLst/>
            <a:cxnLst>
              <a:cxn ang="0">
                <a:pos x="connsiteX0" y="connsiteY0"/>
              </a:cxn>
              <a:cxn ang="0">
                <a:pos x="connsiteX1" y="connsiteY1"/>
              </a:cxn>
              <a:cxn ang="0">
                <a:pos x="connsiteX2" y="connsiteY2"/>
              </a:cxn>
              <a:cxn ang="0">
                <a:pos x="connsiteX3" y="connsiteY3"/>
              </a:cxn>
            </a:cxnLst>
            <a:rect l="l" t="t" r="r" b="b"/>
            <a:pathLst>
              <a:path w="3267677" h="3064987">
                <a:moveTo>
                  <a:pt x="3267677" y="1493563"/>
                </a:moveTo>
                <a:cubicBezTo>
                  <a:pt x="3267677" y="993923"/>
                  <a:pt x="846640" y="-221419"/>
                  <a:pt x="362432" y="35153"/>
                </a:cubicBezTo>
                <a:cubicBezTo>
                  <a:pt x="-121776" y="291725"/>
                  <a:pt x="-119846" y="2782211"/>
                  <a:pt x="362432" y="3032996"/>
                </a:cubicBezTo>
                <a:cubicBezTo>
                  <a:pt x="844710" y="3283781"/>
                  <a:pt x="3267677" y="1993203"/>
                  <a:pt x="3267677" y="1493563"/>
                </a:cubicBezTo>
                <a:close/>
              </a:path>
            </a:pathLst>
          </a:cu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Freeform 12">
            <a:extLst>
              <a:ext uri="{FF2B5EF4-FFF2-40B4-BE49-F238E27FC236}">
                <a16:creationId xmlns:a16="http://schemas.microsoft.com/office/drawing/2014/main" id="{241ACDDA-0242-4348-BA83-33698603E543}"/>
              </a:ext>
            </a:extLst>
          </p:cNvPr>
          <p:cNvSpPr/>
          <p:nvPr/>
        </p:nvSpPr>
        <p:spPr>
          <a:xfrm rot="21026931">
            <a:off x="565384" y="2545411"/>
            <a:ext cx="2231867" cy="887817"/>
          </a:xfrm>
          <a:custGeom>
            <a:avLst/>
            <a:gdLst>
              <a:gd name="connsiteX0" fmla="*/ 3267677 w 3267677"/>
              <a:gd name="connsiteY0" fmla="*/ 1493563 h 3064987"/>
              <a:gd name="connsiteX1" fmla="*/ 362432 w 3267677"/>
              <a:gd name="connsiteY1" fmla="*/ 35153 h 3064987"/>
              <a:gd name="connsiteX2" fmla="*/ 362432 w 3267677"/>
              <a:gd name="connsiteY2" fmla="*/ 3032996 h 3064987"/>
              <a:gd name="connsiteX3" fmla="*/ 3267677 w 3267677"/>
              <a:gd name="connsiteY3" fmla="*/ 1493563 h 3064987"/>
            </a:gdLst>
            <a:ahLst/>
            <a:cxnLst>
              <a:cxn ang="0">
                <a:pos x="connsiteX0" y="connsiteY0"/>
              </a:cxn>
              <a:cxn ang="0">
                <a:pos x="connsiteX1" y="connsiteY1"/>
              </a:cxn>
              <a:cxn ang="0">
                <a:pos x="connsiteX2" y="connsiteY2"/>
              </a:cxn>
              <a:cxn ang="0">
                <a:pos x="connsiteX3" y="connsiteY3"/>
              </a:cxn>
            </a:cxnLst>
            <a:rect l="l" t="t" r="r" b="b"/>
            <a:pathLst>
              <a:path w="3267677" h="3064987">
                <a:moveTo>
                  <a:pt x="3267677" y="1493563"/>
                </a:moveTo>
                <a:cubicBezTo>
                  <a:pt x="3267677" y="993923"/>
                  <a:pt x="846640" y="-221419"/>
                  <a:pt x="362432" y="35153"/>
                </a:cubicBezTo>
                <a:cubicBezTo>
                  <a:pt x="-121776" y="291725"/>
                  <a:pt x="-119846" y="2782211"/>
                  <a:pt x="362432" y="3032996"/>
                </a:cubicBezTo>
                <a:cubicBezTo>
                  <a:pt x="844710" y="3283781"/>
                  <a:pt x="3267677" y="1993203"/>
                  <a:pt x="3267677" y="1493563"/>
                </a:cubicBezTo>
                <a:close/>
              </a:path>
            </a:pathLst>
          </a:cu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6" name="Straight Connector 15">
            <a:extLst>
              <a:ext uri="{FF2B5EF4-FFF2-40B4-BE49-F238E27FC236}">
                <a16:creationId xmlns:a16="http://schemas.microsoft.com/office/drawing/2014/main" id="{5B42F974-B73C-2EF5-529A-32F6BB34A104}"/>
              </a:ext>
            </a:extLst>
          </p:cNvPr>
          <p:cNvCxnSpPr>
            <a:cxnSpLocks/>
          </p:cNvCxnSpPr>
          <p:nvPr/>
        </p:nvCxnSpPr>
        <p:spPr>
          <a:xfrm flipV="1">
            <a:off x="2790615" y="2476510"/>
            <a:ext cx="896955" cy="33664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8" descr="Category:Network routers - Wikimedia Commons">
            <a:extLst>
              <a:ext uri="{FF2B5EF4-FFF2-40B4-BE49-F238E27FC236}">
                <a16:creationId xmlns:a16="http://schemas.microsoft.com/office/drawing/2014/main" id="{7CC4EFD5-5503-706C-3AB8-F8CBDC31B3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521" y="2578061"/>
            <a:ext cx="470188" cy="4701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ategory:Network routers - Wikimedia Commons">
            <a:extLst>
              <a:ext uri="{FF2B5EF4-FFF2-40B4-BE49-F238E27FC236}">
                <a16:creationId xmlns:a16="http://schemas.microsoft.com/office/drawing/2014/main" id="{C0746182-6C37-6C21-FBAB-6DB5DAD37A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6112" y="1925770"/>
            <a:ext cx="470188" cy="47018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6192D7D-7A39-6826-98C2-374791147ED6}"/>
              </a:ext>
            </a:extLst>
          </p:cNvPr>
          <p:cNvSpPr txBox="1"/>
          <p:nvPr/>
        </p:nvSpPr>
        <p:spPr>
          <a:xfrm>
            <a:off x="3539505" y="1851702"/>
            <a:ext cx="115608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223.1.1.0</a:t>
            </a:r>
          </a:p>
        </p:txBody>
      </p:sp>
      <p:sp>
        <p:nvSpPr>
          <p:cNvPr id="21" name="TextBox 20">
            <a:extLst>
              <a:ext uri="{FF2B5EF4-FFF2-40B4-BE49-F238E27FC236}">
                <a16:creationId xmlns:a16="http://schemas.microsoft.com/office/drawing/2014/main" id="{5FD50D7B-C5F2-59A3-5FEA-CEEF4F03461C}"/>
              </a:ext>
            </a:extLst>
          </p:cNvPr>
          <p:cNvSpPr txBox="1"/>
          <p:nvPr/>
        </p:nvSpPr>
        <p:spPr>
          <a:xfrm>
            <a:off x="2996882" y="3911382"/>
            <a:ext cx="115608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223.1.2.0</a:t>
            </a:r>
          </a:p>
        </p:txBody>
      </p:sp>
      <p:sp>
        <p:nvSpPr>
          <p:cNvPr id="28" name="TextBox 27">
            <a:extLst>
              <a:ext uri="{FF2B5EF4-FFF2-40B4-BE49-F238E27FC236}">
                <a16:creationId xmlns:a16="http://schemas.microsoft.com/office/drawing/2014/main" id="{055608F8-1F47-84AB-B57F-F687B9E4272A}"/>
              </a:ext>
            </a:extLst>
          </p:cNvPr>
          <p:cNvSpPr txBox="1"/>
          <p:nvPr/>
        </p:nvSpPr>
        <p:spPr>
          <a:xfrm>
            <a:off x="2656271" y="5237402"/>
            <a:ext cx="115608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223.1.3.0</a:t>
            </a:r>
          </a:p>
        </p:txBody>
      </p:sp>
      <p:sp>
        <p:nvSpPr>
          <p:cNvPr id="29" name="TextBox 28">
            <a:extLst>
              <a:ext uri="{FF2B5EF4-FFF2-40B4-BE49-F238E27FC236}">
                <a16:creationId xmlns:a16="http://schemas.microsoft.com/office/drawing/2014/main" id="{99EDBE2D-557E-1D17-EBAF-6B899078DC15}"/>
              </a:ext>
            </a:extLst>
          </p:cNvPr>
          <p:cNvSpPr txBox="1"/>
          <p:nvPr/>
        </p:nvSpPr>
        <p:spPr>
          <a:xfrm>
            <a:off x="1789259" y="1596932"/>
            <a:ext cx="1415772"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223.1.1.128</a:t>
            </a:r>
          </a:p>
        </p:txBody>
      </p:sp>
      <p:sp>
        <p:nvSpPr>
          <p:cNvPr id="31" name="TextBox 30">
            <a:extLst>
              <a:ext uri="{FF2B5EF4-FFF2-40B4-BE49-F238E27FC236}">
                <a16:creationId xmlns:a16="http://schemas.microsoft.com/office/drawing/2014/main" id="{36268460-E3EC-A134-0CAB-A25D570E269A}"/>
              </a:ext>
            </a:extLst>
          </p:cNvPr>
          <p:cNvSpPr txBox="1"/>
          <p:nvPr/>
        </p:nvSpPr>
        <p:spPr>
          <a:xfrm>
            <a:off x="1811655" y="2337766"/>
            <a:ext cx="1415772"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223.1.1.192</a:t>
            </a:r>
          </a:p>
        </p:txBody>
      </p:sp>
      <p:grpSp>
        <p:nvGrpSpPr>
          <p:cNvPr id="41" name="Group 40">
            <a:extLst>
              <a:ext uri="{FF2B5EF4-FFF2-40B4-BE49-F238E27FC236}">
                <a16:creationId xmlns:a16="http://schemas.microsoft.com/office/drawing/2014/main" id="{91E04F88-EF18-20E6-83F3-01C710854E25}"/>
              </a:ext>
            </a:extLst>
          </p:cNvPr>
          <p:cNvGrpSpPr/>
          <p:nvPr/>
        </p:nvGrpSpPr>
        <p:grpSpPr>
          <a:xfrm>
            <a:off x="5054039" y="873544"/>
            <a:ext cx="1497782" cy="1704516"/>
            <a:chOff x="5054039" y="873544"/>
            <a:chExt cx="1497782" cy="1704516"/>
          </a:xfrm>
        </p:grpSpPr>
        <p:sp>
          <p:nvSpPr>
            <p:cNvPr id="42" name="Rectangular Callout 41">
              <a:extLst>
                <a:ext uri="{FF2B5EF4-FFF2-40B4-BE49-F238E27FC236}">
                  <a16:creationId xmlns:a16="http://schemas.microsoft.com/office/drawing/2014/main" id="{CC1726DB-919E-EFFF-21C3-4D0C869650C7}"/>
                </a:ext>
              </a:extLst>
            </p:cNvPr>
            <p:cNvSpPr/>
            <p:nvPr/>
          </p:nvSpPr>
          <p:spPr>
            <a:xfrm>
              <a:off x="5111218" y="888083"/>
              <a:ext cx="1371569" cy="1689977"/>
            </a:xfrm>
            <a:prstGeom prst="wedgeRectCallout">
              <a:avLst>
                <a:gd name="adj1" fmla="val -24770"/>
                <a:gd name="adj2" fmla="val 95988"/>
              </a:avLst>
            </a:prstGeom>
            <a:solidFill>
              <a:schemeClr val="tx2">
                <a:lumMod val="60000"/>
                <a:lumOff val="40000"/>
              </a:schemeClr>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3" name="TextBox 42">
              <a:extLst>
                <a:ext uri="{FF2B5EF4-FFF2-40B4-BE49-F238E27FC236}">
                  <a16:creationId xmlns:a16="http://schemas.microsoft.com/office/drawing/2014/main" id="{97FF28DE-ECA2-824B-6AF8-7617608C0C8F}"/>
                </a:ext>
              </a:extLst>
            </p:cNvPr>
            <p:cNvSpPr txBox="1"/>
            <p:nvPr/>
          </p:nvSpPr>
          <p:spPr>
            <a:xfrm>
              <a:off x="5054039" y="873544"/>
              <a:ext cx="1497782"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Forwarding tab.</a:t>
              </a:r>
            </a:p>
          </p:txBody>
        </p:sp>
      </p:grpSp>
      <p:grpSp>
        <p:nvGrpSpPr>
          <p:cNvPr id="44" name="Group 43">
            <a:extLst>
              <a:ext uri="{FF2B5EF4-FFF2-40B4-BE49-F238E27FC236}">
                <a16:creationId xmlns:a16="http://schemas.microsoft.com/office/drawing/2014/main" id="{18D41EFE-FD37-109C-9C3D-5D95A6E3F4C4}"/>
              </a:ext>
            </a:extLst>
          </p:cNvPr>
          <p:cNvGrpSpPr/>
          <p:nvPr/>
        </p:nvGrpSpPr>
        <p:grpSpPr>
          <a:xfrm>
            <a:off x="5233238" y="1185521"/>
            <a:ext cx="1156086" cy="1025216"/>
            <a:chOff x="5233238" y="1185521"/>
            <a:chExt cx="1156086" cy="1025216"/>
          </a:xfrm>
        </p:grpSpPr>
        <p:sp>
          <p:nvSpPr>
            <p:cNvPr id="45" name="TextBox 44">
              <a:extLst>
                <a:ext uri="{FF2B5EF4-FFF2-40B4-BE49-F238E27FC236}">
                  <a16:creationId xmlns:a16="http://schemas.microsoft.com/office/drawing/2014/main" id="{9F1CD39D-48B9-32EF-7404-0CDA642488CA}"/>
                </a:ext>
              </a:extLst>
            </p:cNvPr>
            <p:cNvSpPr txBox="1"/>
            <p:nvPr/>
          </p:nvSpPr>
          <p:spPr>
            <a:xfrm>
              <a:off x="5233238" y="1185521"/>
              <a:ext cx="115608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223.1.1.0</a:t>
              </a:r>
            </a:p>
          </p:txBody>
        </p:sp>
        <p:sp>
          <p:nvSpPr>
            <p:cNvPr id="46" name="TextBox 45">
              <a:extLst>
                <a:ext uri="{FF2B5EF4-FFF2-40B4-BE49-F238E27FC236}">
                  <a16:creationId xmlns:a16="http://schemas.microsoft.com/office/drawing/2014/main" id="{78C2B768-DA72-697C-30F7-90FA78B9744D}"/>
                </a:ext>
              </a:extLst>
            </p:cNvPr>
            <p:cNvSpPr txBox="1"/>
            <p:nvPr/>
          </p:nvSpPr>
          <p:spPr>
            <a:xfrm>
              <a:off x="5233238" y="1498074"/>
              <a:ext cx="115608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223.1.2.0</a:t>
              </a:r>
            </a:p>
          </p:txBody>
        </p:sp>
        <p:sp>
          <p:nvSpPr>
            <p:cNvPr id="47" name="TextBox 46">
              <a:extLst>
                <a:ext uri="{FF2B5EF4-FFF2-40B4-BE49-F238E27FC236}">
                  <a16:creationId xmlns:a16="http://schemas.microsoft.com/office/drawing/2014/main" id="{B7F4DAF2-3880-2E0A-035C-BEB116F33839}"/>
                </a:ext>
              </a:extLst>
            </p:cNvPr>
            <p:cNvSpPr txBox="1"/>
            <p:nvPr/>
          </p:nvSpPr>
          <p:spPr>
            <a:xfrm>
              <a:off x="5233238" y="1810627"/>
              <a:ext cx="115608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223.1.3.0</a:t>
              </a:r>
            </a:p>
          </p:txBody>
        </p:sp>
      </p:grpSp>
      <p:grpSp>
        <p:nvGrpSpPr>
          <p:cNvPr id="48" name="Group 47">
            <a:extLst>
              <a:ext uri="{FF2B5EF4-FFF2-40B4-BE49-F238E27FC236}">
                <a16:creationId xmlns:a16="http://schemas.microsoft.com/office/drawing/2014/main" id="{A7509C26-E713-C2B7-7FEF-94DE0DEF263D}"/>
              </a:ext>
            </a:extLst>
          </p:cNvPr>
          <p:cNvGrpSpPr/>
          <p:nvPr/>
        </p:nvGrpSpPr>
        <p:grpSpPr>
          <a:xfrm>
            <a:off x="7129921" y="798549"/>
            <a:ext cx="1497782" cy="1704516"/>
            <a:chOff x="5054039" y="873544"/>
            <a:chExt cx="1497782" cy="1704516"/>
          </a:xfrm>
        </p:grpSpPr>
        <p:sp>
          <p:nvSpPr>
            <p:cNvPr id="49" name="Rectangular Callout 48">
              <a:extLst>
                <a:ext uri="{FF2B5EF4-FFF2-40B4-BE49-F238E27FC236}">
                  <a16:creationId xmlns:a16="http://schemas.microsoft.com/office/drawing/2014/main" id="{0D8516E8-7BA5-AB9E-7711-D6B4D0CCD2FD}"/>
                </a:ext>
              </a:extLst>
            </p:cNvPr>
            <p:cNvSpPr/>
            <p:nvPr/>
          </p:nvSpPr>
          <p:spPr>
            <a:xfrm>
              <a:off x="5111218" y="888083"/>
              <a:ext cx="1371569" cy="1689977"/>
            </a:xfrm>
            <a:prstGeom prst="wedgeRectCallout">
              <a:avLst>
                <a:gd name="adj1" fmla="val -24770"/>
                <a:gd name="adj2" fmla="val 95988"/>
              </a:avLst>
            </a:prstGeom>
            <a:solidFill>
              <a:schemeClr val="tx2">
                <a:lumMod val="60000"/>
                <a:lumOff val="40000"/>
              </a:schemeClr>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0" name="TextBox 49">
              <a:extLst>
                <a:ext uri="{FF2B5EF4-FFF2-40B4-BE49-F238E27FC236}">
                  <a16:creationId xmlns:a16="http://schemas.microsoft.com/office/drawing/2014/main" id="{EF1AA5B8-1C5C-EBBF-3C6D-D9835CC0E2F5}"/>
                </a:ext>
              </a:extLst>
            </p:cNvPr>
            <p:cNvSpPr txBox="1"/>
            <p:nvPr/>
          </p:nvSpPr>
          <p:spPr>
            <a:xfrm>
              <a:off x="5054039" y="873544"/>
              <a:ext cx="1497782"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Forwarding tab.</a:t>
              </a:r>
            </a:p>
          </p:txBody>
        </p:sp>
      </p:grpSp>
      <p:grpSp>
        <p:nvGrpSpPr>
          <p:cNvPr id="51" name="Group 50">
            <a:extLst>
              <a:ext uri="{FF2B5EF4-FFF2-40B4-BE49-F238E27FC236}">
                <a16:creationId xmlns:a16="http://schemas.microsoft.com/office/drawing/2014/main" id="{7A5C7271-D99A-46F6-FC72-09FC00D86663}"/>
              </a:ext>
            </a:extLst>
          </p:cNvPr>
          <p:cNvGrpSpPr/>
          <p:nvPr/>
        </p:nvGrpSpPr>
        <p:grpSpPr>
          <a:xfrm>
            <a:off x="7309120" y="1110526"/>
            <a:ext cx="1156086" cy="1025216"/>
            <a:chOff x="5233238" y="1185521"/>
            <a:chExt cx="1156086" cy="1025216"/>
          </a:xfrm>
        </p:grpSpPr>
        <p:sp>
          <p:nvSpPr>
            <p:cNvPr id="52" name="TextBox 51">
              <a:extLst>
                <a:ext uri="{FF2B5EF4-FFF2-40B4-BE49-F238E27FC236}">
                  <a16:creationId xmlns:a16="http://schemas.microsoft.com/office/drawing/2014/main" id="{3400DB1F-7896-AA64-82EB-5BA0B3C218A9}"/>
                </a:ext>
              </a:extLst>
            </p:cNvPr>
            <p:cNvSpPr txBox="1"/>
            <p:nvPr/>
          </p:nvSpPr>
          <p:spPr>
            <a:xfrm>
              <a:off x="5233238" y="1185521"/>
              <a:ext cx="115608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223.1.1.0</a:t>
              </a:r>
            </a:p>
          </p:txBody>
        </p:sp>
        <p:sp>
          <p:nvSpPr>
            <p:cNvPr id="53" name="TextBox 52">
              <a:extLst>
                <a:ext uri="{FF2B5EF4-FFF2-40B4-BE49-F238E27FC236}">
                  <a16:creationId xmlns:a16="http://schemas.microsoft.com/office/drawing/2014/main" id="{B9D3780C-71B8-58E7-02D0-B8C2DA6E1B63}"/>
                </a:ext>
              </a:extLst>
            </p:cNvPr>
            <p:cNvSpPr txBox="1"/>
            <p:nvPr/>
          </p:nvSpPr>
          <p:spPr>
            <a:xfrm>
              <a:off x="5233238" y="1498074"/>
              <a:ext cx="115608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223.1.2.0</a:t>
              </a:r>
            </a:p>
          </p:txBody>
        </p:sp>
        <p:sp>
          <p:nvSpPr>
            <p:cNvPr id="54" name="TextBox 53">
              <a:extLst>
                <a:ext uri="{FF2B5EF4-FFF2-40B4-BE49-F238E27FC236}">
                  <a16:creationId xmlns:a16="http://schemas.microsoft.com/office/drawing/2014/main" id="{9FCE999A-6EFD-61A6-AC51-B0B169859C05}"/>
                </a:ext>
              </a:extLst>
            </p:cNvPr>
            <p:cNvSpPr txBox="1"/>
            <p:nvPr/>
          </p:nvSpPr>
          <p:spPr>
            <a:xfrm>
              <a:off x="5233238" y="1810627"/>
              <a:ext cx="115608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223.1.3.0</a:t>
              </a:r>
            </a:p>
          </p:txBody>
        </p:sp>
      </p:grpSp>
      <p:pic>
        <p:nvPicPr>
          <p:cNvPr id="56" name="Picture 55" descr="Category:Network routers - Wikimedia Commons">
            <a:extLst>
              <a:ext uri="{FF2B5EF4-FFF2-40B4-BE49-F238E27FC236}">
                <a16:creationId xmlns:a16="http://schemas.microsoft.com/office/drawing/2014/main" id="{EBFBDF8C-8EE2-9C5C-5EE4-FCC2B3A304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8713" y="2942746"/>
            <a:ext cx="1142853" cy="1142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38788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Pie 31">
            <a:extLst>
              <a:ext uri="{FF2B5EF4-FFF2-40B4-BE49-F238E27FC236}">
                <a16:creationId xmlns:a16="http://schemas.microsoft.com/office/drawing/2014/main" id="{5BA2290A-7AA9-E9D8-D26F-A55E09B333A5}"/>
              </a:ext>
            </a:extLst>
          </p:cNvPr>
          <p:cNvSpPr/>
          <p:nvPr/>
        </p:nvSpPr>
        <p:spPr>
          <a:xfrm rot="10800000">
            <a:off x="-5859190" y="274451"/>
            <a:ext cx="11194564" cy="6864778"/>
          </a:xfrm>
          <a:prstGeom prst="pie">
            <a:avLst>
              <a:gd name="adj1" fmla="val 5372414"/>
              <a:gd name="adj2" fmla="val 16200000"/>
            </a:avLst>
          </a:prstGeom>
          <a:solidFill>
            <a:schemeClr val="accent2">
              <a:lumMod val="60000"/>
              <a:lumOff val="40000"/>
              <a:alpha val="68269"/>
            </a:schemeClr>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20" name="Straight Connector 19">
            <a:extLst>
              <a:ext uri="{FF2B5EF4-FFF2-40B4-BE49-F238E27FC236}">
                <a16:creationId xmlns:a16="http://schemas.microsoft.com/office/drawing/2014/main" id="{3F2B2FE8-CDFA-A575-4EA8-F0801DCF8205}"/>
              </a:ext>
            </a:extLst>
          </p:cNvPr>
          <p:cNvCxnSpPr>
            <a:cxnSpLocks/>
          </p:cNvCxnSpPr>
          <p:nvPr/>
        </p:nvCxnSpPr>
        <p:spPr>
          <a:xfrm flipV="1">
            <a:off x="5465178" y="3599727"/>
            <a:ext cx="1190265" cy="1251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5DED6DBF-0920-2BDF-B425-3F8869DA466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DDDE3346-24F6-7771-C2DD-3DAED88FE551}"/>
              </a:ext>
            </a:extLst>
          </p:cNvPr>
          <p:cNvGrpSpPr/>
          <p:nvPr/>
        </p:nvGrpSpPr>
        <p:grpSpPr>
          <a:xfrm>
            <a:off x="0" y="0"/>
            <a:ext cx="9144000" cy="646331"/>
            <a:chOff x="0" y="4541178"/>
            <a:chExt cx="9144000" cy="646331"/>
          </a:xfrm>
        </p:grpSpPr>
        <p:sp>
          <p:nvSpPr>
            <p:cNvPr id="4" name="Rectangle 3">
              <a:extLst>
                <a:ext uri="{FF2B5EF4-FFF2-40B4-BE49-F238E27FC236}">
                  <a16:creationId xmlns:a16="http://schemas.microsoft.com/office/drawing/2014/main" id="{7DE20BAA-227C-080C-B183-DC05E7413BF4}"/>
                </a:ext>
              </a:extLst>
            </p:cNvPr>
            <p:cNvSpPr/>
            <p:nvPr/>
          </p:nvSpPr>
          <p:spPr>
            <a:xfrm>
              <a:off x="0" y="4541178"/>
              <a:ext cx="9144000" cy="646331"/>
            </a:xfrm>
            <a:prstGeom prst="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1EB5D937-69EE-7F8A-48D2-7041A048F12D}"/>
                </a:ext>
              </a:extLst>
            </p:cNvPr>
            <p:cNvSpPr txBox="1"/>
            <p:nvPr/>
          </p:nvSpPr>
          <p:spPr>
            <a:xfrm>
              <a:off x="338" y="4541178"/>
              <a:ext cx="6286849"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Lessons learned from subnetting</a:t>
              </a:r>
            </a:p>
          </p:txBody>
        </p:sp>
      </p:grpSp>
      <p:grpSp>
        <p:nvGrpSpPr>
          <p:cNvPr id="34" name="Group 33">
            <a:extLst>
              <a:ext uri="{FF2B5EF4-FFF2-40B4-BE49-F238E27FC236}">
                <a16:creationId xmlns:a16="http://schemas.microsoft.com/office/drawing/2014/main" id="{1169C2E3-5B70-F38F-5456-49AE133E94CF}"/>
              </a:ext>
            </a:extLst>
          </p:cNvPr>
          <p:cNvGrpSpPr/>
          <p:nvPr/>
        </p:nvGrpSpPr>
        <p:grpSpPr>
          <a:xfrm>
            <a:off x="459371" y="856098"/>
            <a:ext cx="4656641" cy="3064987"/>
            <a:chOff x="459371" y="856098"/>
            <a:chExt cx="4656641" cy="3064987"/>
          </a:xfrm>
        </p:grpSpPr>
        <p:sp>
          <p:nvSpPr>
            <p:cNvPr id="22" name="Freeform 21">
              <a:extLst>
                <a:ext uri="{FF2B5EF4-FFF2-40B4-BE49-F238E27FC236}">
                  <a16:creationId xmlns:a16="http://schemas.microsoft.com/office/drawing/2014/main" id="{8530D3E6-16A7-461A-5C93-084CA073585A}"/>
                </a:ext>
              </a:extLst>
            </p:cNvPr>
            <p:cNvSpPr/>
            <p:nvPr/>
          </p:nvSpPr>
          <p:spPr>
            <a:xfrm>
              <a:off x="459371" y="856098"/>
              <a:ext cx="3267677" cy="3064987"/>
            </a:xfrm>
            <a:custGeom>
              <a:avLst/>
              <a:gdLst>
                <a:gd name="connsiteX0" fmla="*/ 3267677 w 3267677"/>
                <a:gd name="connsiteY0" fmla="*/ 1493563 h 3064987"/>
                <a:gd name="connsiteX1" fmla="*/ 362432 w 3267677"/>
                <a:gd name="connsiteY1" fmla="*/ 35153 h 3064987"/>
                <a:gd name="connsiteX2" fmla="*/ 362432 w 3267677"/>
                <a:gd name="connsiteY2" fmla="*/ 3032996 h 3064987"/>
                <a:gd name="connsiteX3" fmla="*/ 3267677 w 3267677"/>
                <a:gd name="connsiteY3" fmla="*/ 1493563 h 3064987"/>
              </a:gdLst>
              <a:ahLst/>
              <a:cxnLst>
                <a:cxn ang="0">
                  <a:pos x="connsiteX0" y="connsiteY0"/>
                </a:cxn>
                <a:cxn ang="0">
                  <a:pos x="connsiteX1" y="connsiteY1"/>
                </a:cxn>
                <a:cxn ang="0">
                  <a:pos x="connsiteX2" y="connsiteY2"/>
                </a:cxn>
                <a:cxn ang="0">
                  <a:pos x="connsiteX3" y="connsiteY3"/>
                </a:cxn>
              </a:cxnLst>
              <a:rect l="l" t="t" r="r" b="b"/>
              <a:pathLst>
                <a:path w="3267677" h="3064987">
                  <a:moveTo>
                    <a:pt x="3267677" y="1493563"/>
                  </a:moveTo>
                  <a:cubicBezTo>
                    <a:pt x="3267677" y="993923"/>
                    <a:pt x="846640" y="-221419"/>
                    <a:pt x="362432" y="35153"/>
                  </a:cubicBezTo>
                  <a:cubicBezTo>
                    <a:pt x="-121776" y="291725"/>
                    <a:pt x="-119846" y="2782211"/>
                    <a:pt x="362432" y="3032996"/>
                  </a:cubicBezTo>
                  <a:cubicBezTo>
                    <a:pt x="844710" y="3283781"/>
                    <a:pt x="3267677" y="1993203"/>
                    <a:pt x="3267677" y="1493563"/>
                  </a:cubicBezTo>
                  <a:close/>
                </a:path>
              </a:pathLst>
            </a:custGeom>
            <a:solidFill>
              <a:schemeClr val="accent3">
                <a:lumMod val="60000"/>
                <a:lumOff val="40000"/>
                <a:alpha val="42933"/>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1" name="Straight Connector 10">
              <a:extLst>
                <a:ext uri="{FF2B5EF4-FFF2-40B4-BE49-F238E27FC236}">
                  <a16:creationId xmlns:a16="http://schemas.microsoft.com/office/drawing/2014/main" id="{7DE9E67F-CE90-FD63-054F-F749235CFE08}"/>
                </a:ext>
              </a:extLst>
            </p:cNvPr>
            <p:cNvCxnSpPr>
              <a:cxnSpLocks/>
            </p:cNvCxnSpPr>
            <p:nvPr/>
          </p:nvCxnSpPr>
          <p:spPr>
            <a:xfrm>
              <a:off x="3773347" y="2395959"/>
              <a:ext cx="1342665" cy="1033041"/>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8" descr="Category:Network routers - Wikimedia Commons">
              <a:extLst>
                <a:ext uri="{FF2B5EF4-FFF2-40B4-BE49-F238E27FC236}">
                  <a16:creationId xmlns:a16="http://schemas.microsoft.com/office/drawing/2014/main" id="{F2C8783A-5603-1B04-2823-9CFECA53CC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145" y="2051757"/>
              <a:ext cx="688403" cy="688403"/>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9">
            <a:extLst>
              <a:ext uri="{FF2B5EF4-FFF2-40B4-BE49-F238E27FC236}">
                <a16:creationId xmlns:a16="http://schemas.microsoft.com/office/drawing/2014/main" id="{9B618969-CADA-D065-D59B-18CFF7081EEA}"/>
              </a:ext>
            </a:extLst>
          </p:cNvPr>
          <p:cNvPicPr>
            <a:picLocks noChangeAspect="1"/>
          </p:cNvPicPr>
          <p:nvPr/>
        </p:nvPicPr>
        <p:blipFill>
          <a:blip r:embed="rId3"/>
          <a:stretch>
            <a:fillRect/>
          </a:stretch>
        </p:blipFill>
        <p:spPr>
          <a:xfrm>
            <a:off x="6553200" y="2089516"/>
            <a:ext cx="2442675" cy="2442675"/>
          </a:xfrm>
          <a:prstGeom prst="rect">
            <a:avLst/>
          </a:prstGeom>
        </p:spPr>
      </p:pic>
      <p:grpSp>
        <p:nvGrpSpPr>
          <p:cNvPr id="35" name="Group 34">
            <a:extLst>
              <a:ext uri="{FF2B5EF4-FFF2-40B4-BE49-F238E27FC236}">
                <a16:creationId xmlns:a16="http://schemas.microsoft.com/office/drawing/2014/main" id="{E136671F-49FD-5A5A-B6CE-70F801F1B166}"/>
              </a:ext>
            </a:extLst>
          </p:cNvPr>
          <p:cNvGrpSpPr/>
          <p:nvPr/>
        </p:nvGrpSpPr>
        <p:grpSpPr>
          <a:xfrm>
            <a:off x="607901" y="3639008"/>
            <a:ext cx="4508111" cy="1483177"/>
            <a:chOff x="607901" y="3639008"/>
            <a:chExt cx="4508111" cy="1483177"/>
          </a:xfrm>
        </p:grpSpPr>
        <p:cxnSp>
          <p:nvCxnSpPr>
            <p:cNvPr id="27" name="Straight Connector 26">
              <a:extLst>
                <a:ext uri="{FF2B5EF4-FFF2-40B4-BE49-F238E27FC236}">
                  <a16:creationId xmlns:a16="http://schemas.microsoft.com/office/drawing/2014/main" id="{FA80D2DA-AC84-4D85-C028-83E9BF6F77C1}"/>
                </a:ext>
              </a:extLst>
            </p:cNvPr>
            <p:cNvCxnSpPr>
              <a:cxnSpLocks/>
            </p:cNvCxnSpPr>
            <p:nvPr/>
          </p:nvCxnSpPr>
          <p:spPr>
            <a:xfrm flipV="1">
              <a:off x="3574925" y="3639008"/>
              <a:ext cx="1541087" cy="89318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3" name="Freeform 22">
              <a:extLst>
                <a:ext uri="{FF2B5EF4-FFF2-40B4-BE49-F238E27FC236}">
                  <a16:creationId xmlns:a16="http://schemas.microsoft.com/office/drawing/2014/main" id="{91625578-CD8B-4104-C3FB-BC79FCC559A9}"/>
                </a:ext>
              </a:extLst>
            </p:cNvPr>
            <p:cNvSpPr/>
            <p:nvPr/>
          </p:nvSpPr>
          <p:spPr>
            <a:xfrm>
              <a:off x="607901" y="4145586"/>
              <a:ext cx="2970615" cy="976599"/>
            </a:xfrm>
            <a:custGeom>
              <a:avLst/>
              <a:gdLst>
                <a:gd name="connsiteX0" fmla="*/ 3267677 w 3267677"/>
                <a:gd name="connsiteY0" fmla="*/ 1493563 h 3064987"/>
                <a:gd name="connsiteX1" fmla="*/ 362432 w 3267677"/>
                <a:gd name="connsiteY1" fmla="*/ 35153 h 3064987"/>
                <a:gd name="connsiteX2" fmla="*/ 362432 w 3267677"/>
                <a:gd name="connsiteY2" fmla="*/ 3032996 h 3064987"/>
                <a:gd name="connsiteX3" fmla="*/ 3267677 w 3267677"/>
                <a:gd name="connsiteY3" fmla="*/ 1493563 h 3064987"/>
              </a:gdLst>
              <a:ahLst/>
              <a:cxnLst>
                <a:cxn ang="0">
                  <a:pos x="connsiteX0" y="connsiteY0"/>
                </a:cxn>
                <a:cxn ang="0">
                  <a:pos x="connsiteX1" y="connsiteY1"/>
                </a:cxn>
                <a:cxn ang="0">
                  <a:pos x="connsiteX2" y="connsiteY2"/>
                </a:cxn>
                <a:cxn ang="0">
                  <a:pos x="connsiteX3" y="connsiteY3"/>
                </a:cxn>
              </a:cxnLst>
              <a:rect l="l" t="t" r="r" b="b"/>
              <a:pathLst>
                <a:path w="3267677" h="3064987">
                  <a:moveTo>
                    <a:pt x="3267677" y="1493563"/>
                  </a:moveTo>
                  <a:cubicBezTo>
                    <a:pt x="3267677" y="993923"/>
                    <a:pt x="846640" y="-221419"/>
                    <a:pt x="362432" y="35153"/>
                  </a:cubicBezTo>
                  <a:cubicBezTo>
                    <a:pt x="-121776" y="291725"/>
                    <a:pt x="-119846" y="2782211"/>
                    <a:pt x="362432" y="3032996"/>
                  </a:cubicBezTo>
                  <a:cubicBezTo>
                    <a:pt x="844710" y="3283781"/>
                    <a:pt x="3267677" y="1993203"/>
                    <a:pt x="3267677" y="1493563"/>
                  </a:cubicBezTo>
                  <a:close/>
                </a:path>
              </a:pathLst>
            </a:custGeom>
            <a:solidFill>
              <a:schemeClr val="accent6">
                <a:lumMod val="60000"/>
                <a:lumOff val="40000"/>
                <a:alpha val="42933"/>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 name="Picture 8" descr="Category:Network routers - Wikimedia Commons">
              <a:extLst>
                <a:ext uri="{FF2B5EF4-FFF2-40B4-BE49-F238E27FC236}">
                  <a16:creationId xmlns:a16="http://schemas.microsoft.com/office/drawing/2014/main" id="{744BE51D-944E-DD4E-7F31-3B4747CFFE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4314" y="4226654"/>
              <a:ext cx="688403" cy="6884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6" name="Group 35">
            <a:extLst>
              <a:ext uri="{FF2B5EF4-FFF2-40B4-BE49-F238E27FC236}">
                <a16:creationId xmlns:a16="http://schemas.microsoft.com/office/drawing/2014/main" id="{3057F5ED-4FE9-2E17-05EF-9DAF7CF20F51}"/>
              </a:ext>
            </a:extLst>
          </p:cNvPr>
          <p:cNvGrpSpPr/>
          <p:nvPr/>
        </p:nvGrpSpPr>
        <p:grpSpPr>
          <a:xfrm>
            <a:off x="607901" y="3706841"/>
            <a:ext cx="4682693" cy="2649509"/>
            <a:chOff x="607901" y="3706841"/>
            <a:chExt cx="4682693" cy="2649509"/>
          </a:xfrm>
        </p:grpSpPr>
        <p:cxnSp>
          <p:nvCxnSpPr>
            <p:cNvPr id="30" name="Straight Connector 29">
              <a:extLst>
                <a:ext uri="{FF2B5EF4-FFF2-40B4-BE49-F238E27FC236}">
                  <a16:creationId xmlns:a16="http://schemas.microsoft.com/office/drawing/2014/main" id="{6C877A92-8399-3130-10E9-DA472A7DFDCC}"/>
                </a:ext>
              </a:extLst>
            </p:cNvPr>
            <p:cNvCxnSpPr>
              <a:cxnSpLocks/>
            </p:cNvCxnSpPr>
            <p:nvPr/>
          </p:nvCxnSpPr>
          <p:spPr>
            <a:xfrm flipV="1">
              <a:off x="3574925" y="3706841"/>
              <a:ext cx="1715669" cy="2101399"/>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4" name="Freeform 23">
              <a:extLst>
                <a:ext uri="{FF2B5EF4-FFF2-40B4-BE49-F238E27FC236}">
                  <a16:creationId xmlns:a16="http://schemas.microsoft.com/office/drawing/2014/main" id="{B5DA52F6-D317-491A-6C73-0FC1D81F8E14}"/>
                </a:ext>
              </a:extLst>
            </p:cNvPr>
            <p:cNvSpPr/>
            <p:nvPr/>
          </p:nvSpPr>
          <p:spPr>
            <a:xfrm>
              <a:off x="607901" y="5379751"/>
              <a:ext cx="2970615" cy="976599"/>
            </a:xfrm>
            <a:custGeom>
              <a:avLst/>
              <a:gdLst>
                <a:gd name="connsiteX0" fmla="*/ 3267677 w 3267677"/>
                <a:gd name="connsiteY0" fmla="*/ 1493563 h 3064987"/>
                <a:gd name="connsiteX1" fmla="*/ 362432 w 3267677"/>
                <a:gd name="connsiteY1" fmla="*/ 35153 h 3064987"/>
                <a:gd name="connsiteX2" fmla="*/ 362432 w 3267677"/>
                <a:gd name="connsiteY2" fmla="*/ 3032996 h 3064987"/>
                <a:gd name="connsiteX3" fmla="*/ 3267677 w 3267677"/>
                <a:gd name="connsiteY3" fmla="*/ 1493563 h 3064987"/>
              </a:gdLst>
              <a:ahLst/>
              <a:cxnLst>
                <a:cxn ang="0">
                  <a:pos x="connsiteX0" y="connsiteY0"/>
                </a:cxn>
                <a:cxn ang="0">
                  <a:pos x="connsiteX1" y="connsiteY1"/>
                </a:cxn>
                <a:cxn ang="0">
                  <a:pos x="connsiteX2" y="connsiteY2"/>
                </a:cxn>
                <a:cxn ang="0">
                  <a:pos x="connsiteX3" y="connsiteY3"/>
                </a:cxn>
              </a:cxnLst>
              <a:rect l="l" t="t" r="r" b="b"/>
              <a:pathLst>
                <a:path w="3267677" h="3064987">
                  <a:moveTo>
                    <a:pt x="3267677" y="1493563"/>
                  </a:moveTo>
                  <a:cubicBezTo>
                    <a:pt x="3267677" y="993923"/>
                    <a:pt x="846640" y="-221419"/>
                    <a:pt x="362432" y="35153"/>
                  </a:cubicBezTo>
                  <a:cubicBezTo>
                    <a:pt x="-121776" y="291725"/>
                    <a:pt x="-119846" y="2782211"/>
                    <a:pt x="362432" y="3032996"/>
                  </a:cubicBezTo>
                  <a:cubicBezTo>
                    <a:pt x="844710" y="3283781"/>
                    <a:pt x="3267677" y="1993203"/>
                    <a:pt x="3267677" y="1493563"/>
                  </a:cubicBezTo>
                  <a:close/>
                </a:path>
              </a:pathLst>
            </a:custGeom>
            <a:solidFill>
              <a:schemeClr val="accent5">
                <a:lumMod val="60000"/>
                <a:lumOff val="40000"/>
                <a:alpha val="42933"/>
              </a:schemeClr>
            </a:solidFill>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6" name="Picture 8" descr="Category:Network routers - Wikimedia Commons">
              <a:extLst>
                <a:ext uri="{FF2B5EF4-FFF2-40B4-BE49-F238E27FC236}">
                  <a16:creationId xmlns:a16="http://schemas.microsoft.com/office/drawing/2014/main" id="{418EC3FF-4C2E-000F-0614-3CD53FAB6A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4314" y="5523848"/>
              <a:ext cx="688403" cy="688403"/>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TextBox 32">
            <a:extLst>
              <a:ext uri="{FF2B5EF4-FFF2-40B4-BE49-F238E27FC236}">
                <a16:creationId xmlns:a16="http://schemas.microsoft.com/office/drawing/2014/main" id="{0AA58189-C835-2621-8DF6-EA1EA37818CD}"/>
              </a:ext>
            </a:extLst>
          </p:cNvPr>
          <p:cNvSpPr txBox="1"/>
          <p:nvPr/>
        </p:nvSpPr>
        <p:spPr>
          <a:xfrm>
            <a:off x="4743281" y="2891943"/>
            <a:ext cx="662505"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ISP</a:t>
            </a:r>
          </a:p>
        </p:txBody>
      </p:sp>
      <p:pic>
        <p:nvPicPr>
          <p:cNvPr id="9" name="Picture 8" descr="Category:Network routers - Wikimedia Commons">
            <a:extLst>
              <a:ext uri="{FF2B5EF4-FFF2-40B4-BE49-F238E27FC236}">
                <a16:creationId xmlns:a16="http://schemas.microsoft.com/office/drawing/2014/main" id="{110CA303-DC1A-C3F8-F8B9-BF3994D759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9168" y="2974550"/>
            <a:ext cx="1142853" cy="1142853"/>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849AB17A-E8DE-34E2-E4BF-23B73BF16E6F}"/>
              </a:ext>
            </a:extLst>
          </p:cNvPr>
          <p:cNvCxnSpPr>
            <a:cxnSpLocks/>
          </p:cNvCxnSpPr>
          <p:nvPr/>
        </p:nvCxnSpPr>
        <p:spPr>
          <a:xfrm>
            <a:off x="2639181" y="2192855"/>
            <a:ext cx="988795" cy="17807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Freeform 11">
            <a:extLst>
              <a:ext uri="{FF2B5EF4-FFF2-40B4-BE49-F238E27FC236}">
                <a16:creationId xmlns:a16="http://schemas.microsoft.com/office/drawing/2014/main" id="{51436CEC-982E-3D30-C972-9593DD4FF9DC}"/>
              </a:ext>
            </a:extLst>
          </p:cNvPr>
          <p:cNvSpPr/>
          <p:nvPr/>
        </p:nvSpPr>
        <p:spPr>
          <a:xfrm rot="1312571">
            <a:off x="553644" y="1337257"/>
            <a:ext cx="2231867" cy="887817"/>
          </a:xfrm>
          <a:custGeom>
            <a:avLst/>
            <a:gdLst>
              <a:gd name="connsiteX0" fmla="*/ 3267677 w 3267677"/>
              <a:gd name="connsiteY0" fmla="*/ 1493563 h 3064987"/>
              <a:gd name="connsiteX1" fmla="*/ 362432 w 3267677"/>
              <a:gd name="connsiteY1" fmla="*/ 35153 h 3064987"/>
              <a:gd name="connsiteX2" fmla="*/ 362432 w 3267677"/>
              <a:gd name="connsiteY2" fmla="*/ 3032996 h 3064987"/>
              <a:gd name="connsiteX3" fmla="*/ 3267677 w 3267677"/>
              <a:gd name="connsiteY3" fmla="*/ 1493563 h 3064987"/>
            </a:gdLst>
            <a:ahLst/>
            <a:cxnLst>
              <a:cxn ang="0">
                <a:pos x="connsiteX0" y="connsiteY0"/>
              </a:cxn>
              <a:cxn ang="0">
                <a:pos x="connsiteX1" y="connsiteY1"/>
              </a:cxn>
              <a:cxn ang="0">
                <a:pos x="connsiteX2" y="connsiteY2"/>
              </a:cxn>
              <a:cxn ang="0">
                <a:pos x="connsiteX3" y="connsiteY3"/>
              </a:cxn>
            </a:cxnLst>
            <a:rect l="l" t="t" r="r" b="b"/>
            <a:pathLst>
              <a:path w="3267677" h="3064987">
                <a:moveTo>
                  <a:pt x="3267677" y="1493563"/>
                </a:moveTo>
                <a:cubicBezTo>
                  <a:pt x="3267677" y="993923"/>
                  <a:pt x="846640" y="-221419"/>
                  <a:pt x="362432" y="35153"/>
                </a:cubicBezTo>
                <a:cubicBezTo>
                  <a:pt x="-121776" y="291725"/>
                  <a:pt x="-119846" y="2782211"/>
                  <a:pt x="362432" y="3032996"/>
                </a:cubicBezTo>
                <a:cubicBezTo>
                  <a:pt x="844710" y="3283781"/>
                  <a:pt x="3267677" y="1993203"/>
                  <a:pt x="3267677" y="1493563"/>
                </a:cubicBezTo>
                <a:close/>
              </a:path>
            </a:pathLst>
          </a:cu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Freeform 12">
            <a:extLst>
              <a:ext uri="{FF2B5EF4-FFF2-40B4-BE49-F238E27FC236}">
                <a16:creationId xmlns:a16="http://schemas.microsoft.com/office/drawing/2014/main" id="{241ACDDA-0242-4348-BA83-33698603E543}"/>
              </a:ext>
            </a:extLst>
          </p:cNvPr>
          <p:cNvSpPr/>
          <p:nvPr/>
        </p:nvSpPr>
        <p:spPr>
          <a:xfrm rot="21026931">
            <a:off x="565384" y="2545411"/>
            <a:ext cx="2231867" cy="887817"/>
          </a:xfrm>
          <a:custGeom>
            <a:avLst/>
            <a:gdLst>
              <a:gd name="connsiteX0" fmla="*/ 3267677 w 3267677"/>
              <a:gd name="connsiteY0" fmla="*/ 1493563 h 3064987"/>
              <a:gd name="connsiteX1" fmla="*/ 362432 w 3267677"/>
              <a:gd name="connsiteY1" fmla="*/ 35153 h 3064987"/>
              <a:gd name="connsiteX2" fmla="*/ 362432 w 3267677"/>
              <a:gd name="connsiteY2" fmla="*/ 3032996 h 3064987"/>
              <a:gd name="connsiteX3" fmla="*/ 3267677 w 3267677"/>
              <a:gd name="connsiteY3" fmla="*/ 1493563 h 3064987"/>
            </a:gdLst>
            <a:ahLst/>
            <a:cxnLst>
              <a:cxn ang="0">
                <a:pos x="connsiteX0" y="connsiteY0"/>
              </a:cxn>
              <a:cxn ang="0">
                <a:pos x="connsiteX1" y="connsiteY1"/>
              </a:cxn>
              <a:cxn ang="0">
                <a:pos x="connsiteX2" y="connsiteY2"/>
              </a:cxn>
              <a:cxn ang="0">
                <a:pos x="connsiteX3" y="connsiteY3"/>
              </a:cxn>
            </a:cxnLst>
            <a:rect l="l" t="t" r="r" b="b"/>
            <a:pathLst>
              <a:path w="3267677" h="3064987">
                <a:moveTo>
                  <a:pt x="3267677" y="1493563"/>
                </a:moveTo>
                <a:cubicBezTo>
                  <a:pt x="3267677" y="993923"/>
                  <a:pt x="846640" y="-221419"/>
                  <a:pt x="362432" y="35153"/>
                </a:cubicBezTo>
                <a:cubicBezTo>
                  <a:pt x="-121776" y="291725"/>
                  <a:pt x="-119846" y="2782211"/>
                  <a:pt x="362432" y="3032996"/>
                </a:cubicBezTo>
                <a:cubicBezTo>
                  <a:pt x="844710" y="3283781"/>
                  <a:pt x="3267677" y="1993203"/>
                  <a:pt x="3267677" y="1493563"/>
                </a:cubicBezTo>
                <a:close/>
              </a:path>
            </a:pathLst>
          </a:cu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6" name="Straight Connector 15">
            <a:extLst>
              <a:ext uri="{FF2B5EF4-FFF2-40B4-BE49-F238E27FC236}">
                <a16:creationId xmlns:a16="http://schemas.microsoft.com/office/drawing/2014/main" id="{5B42F974-B73C-2EF5-529A-32F6BB34A104}"/>
              </a:ext>
            </a:extLst>
          </p:cNvPr>
          <p:cNvCxnSpPr>
            <a:cxnSpLocks/>
          </p:cNvCxnSpPr>
          <p:nvPr/>
        </p:nvCxnSpPr>
        <p:spPr>
          <a:xfrm flipV="1">
            <a:off x="2790615" y="2476510"/>
            <a:ext cx="896955" cy="33664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8" descr="Category:Network routers - Wikimedia Commons">
            <a:extLst>
              <a:ext uri="{FF2B5EF4-FFF2-40B4-BE49-F238E27FC236}">
                <a16:creationId xmlns:a16="http://schemas.microsoft.com/office/drawing/2014/main" id="{7CC4EFD5-5503-706C-3AB8-F8CBDC31B3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521" y="2578061"/>
            <a:ext cx="470188" cy="4701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ategory:Network routers - Wikimedia Commons">
            <a:extLst>
              <a:ext uri="{FF2B5EF4-FFF2-40B4-BE49-F238E27FC236}">
                <a16:creationId xmlns:a16="http://schemas.microsoft.com/office/drawing/2014/main" id="{C0746182-6C37-6C21-FBAB-6DB5DAD37A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6112" y="1925770"/>
            <a:ext cx="470188" cy="47018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6192D7D-7A39-6826-98C2-374791147ED6}"/>
              </a:ext>
            </a:extLst>
          </p:cNvPr>
          <p:cNvSpPr txBox="1"/>
          <p:nvPr/>
        </p:nvSpPr>
        <p:spPr>
          <a:xfrm>
            <a:off x="3539505" y="1851702"/>
            <a:ext cx="115608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223.1.1.0</a:t>
            </a:r>
          </a:p>
        </p:txBody>
      </p:sp>
      <p:sp>
        <p:nvSpPr>
          <p:cNvPr id="21" name="TextBox 20">
            <a:extLst>
              <a:ext uri="{FF2B5EF4-FFF2-40B4-BE49-F238E27FC236}">
                <a16:creationId xmlns:a16="http://schemas.microsoft.com/office/drawing/2014/main" id="{5FD50D7B-C5F2-59A3-5FEA-CEEF4F03461C}"/>
              </a:ext>
            </a:extLst>
          </p:cNvPr>
          <p:cNvSpPr txBox="1"/>
          <p:nvPr/>
        </p:nvSpPr>
        <p:spPr>
          <a:xfrm>
            <a:off x="2996882" y="3911382"/>
            <a:ext cx="115608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223.1.2.0</a:t>
            </a:r>
          </a:p>
        </p:txBody>
      </p:sp>
      <p:sp>
        <p:nvSpPr>
          <p:cNvPr id="28" name="TextBox 27">
            <a:extLst>
              <a:ext uri="{FF2B5EF4-FFF2-40B4-BE49-F238E27FC236}">
                <a16:creationId xmlns:a16="http://schemas.microsoft.com/office/drawing/2014/main" id="{055608F8-1F47-84AB-B57F-F687B9E4272A}"/>
              </a:ext>
            </a:extLst>
          </p:cNvPr>
          <p:cNvSpPr txBox="1"/>
          <p:nvPr/>
        </p:nvSpPr>
        <p:spPr>
          <a:xfrm>
            <a:off x="2656271" y="5237402"/>
            <a:ext cx="115608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223.1.3.0</a:t>
            </a:r>
          </a:p>
        </p:txBody>
      </p:sp>
      <p:sp>
        <p:nvSpPr>
          <p:cNvPr id="29" name="TextBox 28">
            <a:extLst>
              <a:ext uri="{FF2B5EF4-FFF2-40B4-BE49-F238E27FC236}">
                <a16:creationId xmlns:a16="http://schemas.microsoft.com/office/drawing/2014/main" id="{99EDBE2D-557E-1D17-EBAF-6B899078DC15}"/>
              </a:ext>
            </a:extLst>
          </p:cNvPr>
          <p:cNvSpPr txBox="1"/>
          <p:nvPr/>
        </p:nvSpPr>
        <p:spPr>
          <a:xfrm>
            <a:off x="1789259" y="1596932"/>
            <a:ext cx="1415772"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223.1.1.128</a:t>
            </a:r>
          </a:p>
        </p:txBody>
      </p:sp>
      <p:sp>
        <p:nvSpPr>
          <p:cNvPr id="31" name="TextBox 30">
            <a:extLst>
              <a:ext uri="{FF2B5EF4-FFF2-40B4-BE49-F238E27FC236}">
                <a16:creationId xmlns:a16="http://schemas.microsoft.com/office/drawing/2014/main" id="{36268460-E3EC-A134-0CAB-A25D570E269A}"/>
              </a:ext>
            </a:extLst>
          </p:cNvPr>
          <p:cNvSpPr txBox="1"/>
          <p:nvPr/>
        </p:nvSpPr>
        <p:spPr>
          <a:xfrm>
            <a:off x="1811655" y="2337766"/>
            <a:ext cx="1415772"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223.1.1.192</a:t>
            </a:r>
          </a:p>
        </p:txBody>
      </p:sp>
      <p:grpSp>
        <p:nvGrpSpPr>
          <p:cNvPr id="41" name="Group 40">
            <a:extLst>
              <a:ext uri="{FF2B5EF4-FFF2-40B4-BE49-F238E27FC236}">
                <a16:creationId xmlns:a16="http://schemas.microsoft.com/office/drawing/2014/main" id="{91E04F88-EF18-20E6-83F3-01C710854E25}"/>
              </a:ext>
            </a:extLst>
          </p:cNvPr>
          <p:cNvGrpSpPr/>
          <p:nvPr/>
        </p:nvGrpSpPr>
        <p:grpSpPr>
          <a:xfrm>
            <a:off x="5054039" y="873544"/>
            <a:ext cx="1497782" cy="1704516"/>
            <a:chOff x="5054039" y="873544"/>
            <a:chExt cx="1497782" cy="1704516"/>
          </a:xfrm>
        </p:grpSpPr>
        <p:sp>
          <p:nvSpPr>
            <p:cNvPr id="42" name="Rectangular Callout 41">
              <a:extLst>
                <a:ext uri="{FF2B5EF4-FFF2-40B4-BE49-F238E27FC236}">
                  <a16:creationId xmlns:a16="http://schemas.microsoft.com/office/drawing/2014/main" id="{CC1726DB-919E-EFFF-21C3-4D0C869650C7}"/>
                </a:ext>
              </a:extLst>
            </p:cNvPr>
            <p:cNvSpPr/>
            <p:nvPr/>
          </p:nvSpPr>
          <p:spPr>
            <a:xfrm>
              <a:off x="5111218" y="888083"/>
              <a:ext cx="1371569" cy="1689977"/>
            </a:xfrm>
            <a:prstGeom prst="wedgeRectCallout">
              <a:avLst>
                <a:gd name="adj1" fmla="val -24770"/>
                <a:gd name="adj2" fmla="val 95988"/>
              </a:avLst>
            </a:prstGeom>
            <a:solidFill>
              <a:schemeClr val="tx2">
                <a:lumMod val="60000"/>
                <a:lumOff val="40000"/>
              </a:schemeClr>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3" name="TextBox 42">
              <a:extLst>
                <a:ext uri="{FF2B5EF4-FFF2-40B4-BE49-F238E27FC236}">
                  <a16:creationId xmlns:a16="http://schemas.microsoft.com/office/drawing/2014/main" id="{97FF28DE-ECA2-824B-6AF8-7617608C0C8F}"/>
                </a:ext>
              </a:extLst>
            </p:cNvPr>
            <p:cNvSpPr txBox="1"/>
            <p:nvPr/>
          </p:nvSpPr>
          <p:spPr>
            <a:xfrm>
              <a:off x="5054039" y="873544"/>
              <a:ext cx="1497782"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Forwarding tab.</a:t>
              </a:r>
            </a:p>
          </p:txBody>
        </p:sp>
      </p:grpSp>
      <p:grpSp>
        <p:nvGrpSpPr>
          <p:cNvPr id="44" name="Group 43">
            <a:extLst>
              <a:ext uri="{FF2B5EF4-FFF2-40B4-BE49-F238E27FC236}">
                <a16:creationId xmlns:a16="http://schemas.microsoft.com/office/drawing/2014/main" id="{18D41EFE-FD37-109C-9C3D-5D95A6E3F4C4}"/>
              </a:ext>
            </a:extLst>
          </p:cNvPr>
          <p:cNvGrpSpPr/>
          <p:nvPr/>
        </p:nvGrpSpPr>
        <p:grpSpPr>
          <a:xfrm>
            <a:off x="5233238" y="1185521"/>
            <a:ext cx="1156086" cy="1025216"/>
            <a:chOff x="5233238" y="1185521"/>
            <a:chExt cx="1156086" cy="1025216"/>
          </a:xfrm>
        </p:grpSpPr>
        <p:sp>
          <p:nvSpPr>
            <p:cNvPr id="45" name="TextBox 44">
              <a:extLst>
                <a:ext uri="{FF2B5EF4-FFF2-40B4-BE49-F238E27FC236}">
                  <a16:creationId xmlns:a16="http://schemas.microsoft.com/office/drawing/2014/main" id="{9F1CD39D-48B9-32EF-7404-0CDA642488CA}"/>
                </a:ext>
              </a:extLst>
            </p:cNvPr>
            <p:cNvSpPr txBox="1"/>
            <p:nvPr/>
          </p:nvSpPr>
          <p:spPr>
            <a:xfrm>
              <a:off x="5233238" y="1185521"/>
              <a:ext cx="115608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223.1.1.0</a:t>
              </a:r>
            </a:p>
          </p:txBody>
        </p:sp>
        <p:sp>
          <p:nvSpPr>
            <p:cNvPr id="46" name="TextBox 45">
              <a:extLst>
                <a:ext uri="{FF2B5EF4-FFF2-40B4-BE49-F238E27FC236}">
                  <a16:creationId xmlns:a16="http://schemas.microsoft.com/office/drawing/2014/main" id="{78C2B768-DA72-697C-30F7-90FA78B9744D}"/>
                </a:ext>
              </a:extLst>
            </p:cNvPr>
            <p:cNvSpPr txBox="1"/>
            <p:nvPr/>
          </p:nvSpPr>
          <p:spPr>
            <a:xfrm>
              <a:off x="5233238" y="1498074"/>
              <a:ext cx="115608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223.1.2.0</a:t>
              </a:r>
            </a:p>
          </p:txBody>
        </p:sp>
        <p:sp>
          <p:nvSpPr>
            <p:cNvPr id="47" name="TextBox 46">
              <a:extLst>
                <a:ext uri="{FF2B5EF4-FFF2-40B4-BE49-F238E27FC236}">
                  <a16:creationId xmlns:a16="http://schemas.microsoft.com/office/drawing/2014/main" id="{B7F4DAF2-3880-2E0A-035C-BEB116F33839}"/>
                </a:ext>
              </a:extLst>
            </p:cNvPr>
            <p:cNvSpPr txBox="1"/>
            <p:nvPr/>
          </p:nvSpPr>
          <p:spPr>
            <a:xfrm>
              <a:off x="5233238" y="1810627"/>
              <a:ext cx="115608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223.1.3.0</a:t>
              </a:r>
            </a:p>
          </p:txBody>
        </p:sp>
      </p:grpSp>
      <p:grpSp>
        <p:nvGrpSpPr>
          <p:cNvPr id="48" name="Group 47">
            <a:extLst>
              <a:ext uri="{FF2B5EF4-FFF2-40B4-BE49-F238E27FC236}">
                <a16:creationId xmlns:a16="http://schemas.microsoft.com/office/drawing/2014/main" id="{A7509C26-E713-C2B7-7FEF-94DE0DEF263D}"/>
              </a:ext>
            </a:extLst>
          </p:cNvPr>
          <p:cNvGrpSpPr/>
          <p:nvPr/>
        </p:nvGrpSpPr>
        <p:grpSpPr>
          <a:xfrm>
            <a:off x="7129921" y="798549"/>
            <a:ext cx="1497782" cy="1704516"/>
            <a:chOff x="5054039" y="873544"/>
            <a:chExt cx="1497782" cy="1704516"/>
          </a:xfrm>
        </p:grpSpPr>
        <p:sp>
          <p:nvSpPr>
            <p:cNvPr id="49" name="Rectangular Callout 48">
              <a:extLst>
                <a:ext uri="{FF2B5EF4-FFF2-40B4-BE49-F238E27FC236}">
                  <a16:creationId xmlns:a16="http://schemas.microsoft.com/office/drawing/2014/main" id="{0D8516E8-7BA5-AB9E-7711-D6B4D0CCD2FD}"/>
                </a:ext>
              </a:extLst>
            </p:cNvPr>
            <p:cNvSpPr/>
            <p:nvPr/>
          </p:nvSpPr>
          <p:spPr>
            <a:xfrm>
              <a:off x="5111218" y="888083"/>
              <a:ext cx="1371569" cy="1689977"/>
            </a:xfrm>
            <a:prstGeom prst="wedgeRectCallout">
              <a:avLst>
                <a:gd name="adj1" fmla="val -24770"/>
                <a:gd name="adj2" fmla="val 95988"/>
              </a:avLst>
            </a:prstGeom>
            <a:solidFill>
              <a:schemeClr val="tx2">
                <a:lumMod val="60000"/>
                <a:lumOff val="40000"/>
              </a:schemeClr>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0" name="TextBox 49">
              <a:extLst>
                <a:ext uri="{FF2B5EF4-FFF2-40B4-BE49-F238E27FC236}">
                  <a16:creationId xmlns:a16="http://schemas.microsoft.com/office/drawing/2014/main" id="{EF1AA5B8-1C5C-EBBF-3C6D-D9835CC0E2F5}"/>
                </a:ext>
              </a:extLst>
            </p:cNvPr>
            <p:cNvSpPr txBox="1"/>
            <p:nvPr/>
          </p:nvSpPr>
          <p:spPr>
            <a:xfrm>
              <a:off x="5054039" y="873544"/>
              <a:ext cx="1497782"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Forwarding tab.</a:t>
              </a:r>
            </a:p>
          </p:txBody>
        </p:sp>
      </p:grpSp>
      <p:grpSp>
        <p:nvGrpSpPr>
          <p:cNvPr id="51" name="Group 50">
            <a:extLst>
              <a:ext uri="{FF2B5EF4-FFF2-40B4-BE49-F238E27FC236}">
                <a16:creationId xmlns:a16="http://schemas.microsoft.com/office/drawing/2014/main" id="{7A5C7271-D99A-46F6-FC72-09FC00D86663}"/>
              </a:ext>
            </a:extLst>
          </p:cNvPr>
          <p:cNvGrpSpPr/>
          <p:nvPr/>
        </p:nvGrpSpPr>
        <p:grpSpPr>
          <a:xfrm>
            <a:off x="7309120" y="1110526"/>
            <a:ext cx="1156086" cy="1025216"/>
            <a:chOff x="5233238" y="1185521"/>
            <a:chExt cx="1156086" cy="1025216"/>
          </a:xfrm>
        </p:grpSpPr>
        <p:sp>
          <p:nvSpPr>
            <p:cNvPr id="52" name="TextBox 51">
              <a:extLst>
                <a:ext uri="{FF2B5EF4-FFF2-40B4-BE49-F238E27FC236}">
                  <a16:creationId xmlns:a16="http://schemas.microsoft.com/office/drawing/2014/main" id="{3400DB1F-7896-AA64-82EB-5BA0B3C218A9}"/>
                </a:ext>
              </a:extLst>
            </p:cNvPr>
            <p:cNvSpPr txBox="1"/>
            <p:nvPr/>
          </p:nvSpPr>
          <p:spPr>
            <a:xfrm>
              <a:off x="5233238" y="1185521"/>
              <a:ext cx="115608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223.1.1.0</a:t>
              </a:r>
            </a:p>
          </p:txBody>
        </p:sp>
        <p:sp>
          <p:nvSpPr>
            <p:cNvPr id="53" name="TextBox 52">
              <a:extLst>
                <a:ext uri="{FF2B5EF4-FFF2-40B4-BE49-F238E27FC236}">
                  <a16:creationId xmlns:a16="http://schemas.microsoft.com/office/drawing/2014/main" id="{B9D3780C-71B8-58E7-02D0-B8C2DA6E1B63}"/>
                </a:ext>
              </a:extLst>
            </p:cNvPr>
            <p:cNvSpPr txBox="1"/>
            <p:nvPr/>
          </p:nvSpPr>
          <p:spPr>
            <a:xfrm>
              <a:off x="5233238" y="1498074"/>
              <a:ext cx="115608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223.1.2.0</a:t>
              </a:r>
            </a:p>
          </p:txBody>
        </p:sp>
        <p:sp>
          <p:nvSpPr>
            <p:cNvPr id="54" name="TextBox 53">
              <a:extLst>
                <a:ext uri="{FF2B5EF4-FFF2-40B4-BE49-F238E27FC236}">
                  <a16:creationId xmlns:a16="http://schemas.microsoft.com/office/drawing/2014/main" id="{9FCE999A-6EFD-61A6-AC51-B0B169859C05}"/>
                </a:ext>
              </a:extLst>
            </p:cNvPr>
            <p:cNvSpPr txBox="1"/>
            <p:nvPr/>
          </p:nvSpPr>
          <p:spPr>
            <a:xfrm>
              <a:off x="5233238" y="1810627"/>
              <a:ext cx="115608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223.1.3.0</a:t>
              </a:r>
            </a:p>
          </p:txBody>
        </p:sp>
      </p:grpSp>
      <p:pic>
        <p:nvPicPr>
          <p:cNvPr id="15" name="Picture 14" descr="Category:Network routers - Wikimedia Commons">
            <a:extLst>
              <a:ext uri="{FF2B5EF4-FFF2-40B4-BE49-F238E27FC236}">
                <a16:creationId xmlns:a16="http://schemas.microsoft.com/office/drawing/2014/main" id="{C1AC712C-9361-1F43-DAEA-40D75AD9EB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8713" y="2942746"/>
            <a:ext cx="1142853" cy="1142853"/>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BA1BCD36-E26B-7BCF-2E6F-85D95475C8ED}"/>
              </a:ext>
            </a:extLst>
          </p:cNvPr>
          <p:cNvSpPr txBox="1"/>
          <p:nvPr/>
        </p:nvSpPr>
        <p:spPr>
          <a:xfrm>
            <a:off x="-6597" y="3742507"/>
            <a:ext cx="9141817" cy="3108543"/>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Lesson 1: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Address classes are not needed. Mask can define the number of bits for network part.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Lesson 2: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Network hierarchies can be hidden from the outside world.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Network addresses can be aggregated/summarized/combined</a:t>
            </a:r>
          </a:p>
        </p:txBody>
      </p:sp>
    </p:spTree>
    <p:extLst>
      <p:ext uri="{BB962C8B-B14F-4D97-AF65-F5344CB8AC3E}">
        <p14:creationId xmlns:p14="http://schemas.microsoft.com/office/powerpoint/2010/main" val="33794640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4">
            <a:extLst>
              <a:ext uri="{FF2B5EF4-FFF2-40B4-BE49-F238E27FC236}">
                <a16:creationId xmlns:a16="http://schemas.microsoft.com/office/drawing/2014/main" id="{E11E5A04-4BD7-F144-AE4F-7B8B6DB92A96}"/>
              </a:ext>
            </a:extLst>
          </p:cNvPr>
          <p:cNvSpPr>
            <a:spLocks noGrp="1"/>
          </p:cNvSpPr>
          <p:nvPr>
            <p:ph type="ctrTitle"/>
          </p:nvPr>
        </p:nvSpPr>
        <p:spPr/>
        <p:txBody>
          <a:bodyPr/>
          <a:lstStyle/>
          <a:p>
            <a:r>
              <a:rPr lang="en-US" altLang="en-US" dirty="0">
                <a:ea typeface="ＭＳ Ｐゴシック" panose="020B0600070205080204" pitchFamily="34" charset="-128"/>
              </a:rPr>
              <a:t>CIDR: Classless address</a:t>
            </a:r>
          </a:p>
        </p:txBody>
      </p:sp>
      <p:sp>
        <p:nvSpPr>
          <p:cNvPr id="53251" name="Slide Number Placeholder 3">
            <a:extLst>
              <a:ext uri="{FF2B5EF4-FFF2-40B4-BE49-F238E27FC236}">
                <a16:creationId xmlns:a16="http://schemas.microsoft.com/office/drawing/2014/main" id="{F8305C48-AE37-4E46-9C9B-0E514A6FB67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D583EE-454A-114A-8086-A9C6C9F8305F}"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extLst>
      <p:ext uri="{BB962C8B-B14F-4D97-AF65-F5344CB8AC3E}">
        <p14:creationId xmlns:p14="http://schemas.microsoft.com/office/powerpoint/2010/main" val="351588759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13"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338" y="859873"/>
            <a:ext cx="5027612"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Rectangle 3"/>
          <p:cNvSpPr>
            <a:spLocks noGrp="1" noChangeArrowheads="1"/>
          </p:cNvSpPr>
          <p:nvPr>
            <p:ph type="body" idx="1"/>
          </p:nvPr>
        </p:nvSpPr>
        <p:spPr>
          <a:xfrm>
            <a:off x="565150" y="1528763"/>
            <a:ext cx="8107363" cy="3171825"/>
          </a:xfrm>
        </p:spPr>
        <p:txBody>
          <a:bodyPr/>
          <a:lstStyle/>
          <a:p>
            <a:pPr>
              <a:buFont typeface="Wingdings" charset="0"/>
              <a:buNone/>
              <a:defRPr/>
            </a:pPr>
            <a:r>
              <a:rPr lang="en-US" sz="3200" dirty="0">
                <a:solidFill>
                  <a:srgbClr val="CC0000"/>
                </a:solidFill>
                <a:cs typeface="+mn-cs"/>
              </a:rPr>
              <a:t>CIDR:</a:t>
            </a:r>
            <a:r>
              <a:rPr lang="en-US" sz="3200" dirty="0">
                <a:cs typeface="+mn-cs"/>
              </a:rPr>
              <a:t> </a:t>
            </a:r>
            <a:r>
              <a:rPr lang="en-US" sz="3200" dirty="0">
                <a:solidFill>
                  <a:srgbClr val="CC0000"/>
                </a:solidFill>
                <a:cs typeface="+mn-cs"/>
              </a:rPr>
              <a:t>C</a:t>
            </a:r>
            <a:r>
              <a:rPr lang="en-US" sz="3200" dirty="0">
                <a:cs typeface="+mn-cs"/>
              </a:rPr>
              <a:t>lassless </a:t>
            </a:r>
            <a:r>
              <a:rPr lang="en-US" sz="3200" dirty="0" err="1">
                <a:solidFill>
                  <a:srgbClr val="CC0000"/>
                </a:solidFill>
                <a:cs typeface="+mn-cs"/>
              </a:rPr>
              <a:t>I</a:t>
            </a:r>
            <a:r>
              <a:rPr lang="en-US" sz="3200" dirty="0" err="1">
                <a:cs typeface="+mn-cs"/>
              </a:rPr>
              <a:t>nter</a:t>
            </a:r>
            <a:r>
              <a:rPr lang="en-US" sz="3200" dirty="0" err="1">
                <a:solidFill>
                  <a:srgbClr val="CC0000"/>
                </a:solidFill>
                <a:cs typeface="+mn-cs"/>
              </a:rPr>
              <a:t>D</a:t>
            </a:r>
            <a:r>
              <a:rPr lang="en-US" sz="3200" dirty="0" err="1">
                <a:cs typeface="+mn-cs"/>
              </a:rPr>
              <a:t>omain</a:t>
            </a:r>
            <a:r>
              <a:rPr lang="en-US" sz="3200" dirty="0">
                <a:cs typeface="+mn-cs"/>
              </a:rPr>
              <a:t> </a:t>
            </a:r>
            <a:r>
              <a:rPr lang="en-US" sz="3200" dirty="0">
                <a:solidFill>
                  <a:srgbClr val="CC0000"/>
                </a:solidFill>
                <a:cs typeface="+mn-cs"/>
              </a:rPr>
              <a:t>R</a:t>
            </a:r>
            <a:r>
              <a:rPr lang="en-US" sz="3200" dirty="0">
                <a:cs typeface="+mn-cs"/>
              </a:rPr>
              <a:t>outing</a:t>
            </a:r>
          </a:p>
          <a:p>
            <a:pPr lvl="1">
              <a:buFont typeface="Arial"/>
              <a:buChar char="•"/>
              <a:defRPr/>
            </a:pPr>
            <a:r>
              <a:rPr lang="en-US" sz="2800" dirty="0"/>
              <a:t>Network portion of address of arbitrary length</a:t>
            </a:r>
          </a:p>
          <a:p>
            <a:pPr lvl="1">
              <a:buFont typeface="Arial"/>
              <a:buChar char="•"/>
              <a:defRPr/>
            </a:pPr>
            <a:r>
              <a:rPr lang="en-US" sz="2800" dirty="0"/>
              <a:t>address format: </a:t>
            </a:r>
            <a:r>
              <a:rPr lang="en-US" sz="2800" dirty="0" err="1">
                <a:solidFill>
                  <a:srgbClr val="CC0000"/>
                </a:solidFill>
              </a:rPr>
              <a:t>a.b.c.d</a:t>
            </a:r>
            <a:r>
              <a:rPr lang="en-US" sz="2800" dirty="0">
                <a:solidFill>
                  <a:srgbClr val="CC0000"/>
                </a:solidFill>
              </a:rPr>
              <a:t>/x</a:t>
            </a:r>
            <a:r>
              <a:rPr lang="en-US" sz="2800" dirty="0"/>
              <a:t>, where x is # bits in subnet portion of address</a:t>
            </a:r>
          </a:p>
        </p:txBody>
      </p:sp>
      <p:sp>
        <p:nvSpPr>
          <p:cNvPr id="86020" name="Text Box 5"/>
          <p:cNvSpPr txBox="1">
            <a:spLocks noChangeArrowheads="1"/>
          </p:cNvSpPr>
          <p:nvPr/>
        </p:nvSpPr>
        <p:spPr bwMode="auto">
          <a:xfrm>
            <a:off x="1323975" y="4459288"/>
            <a:ext cx="6124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000099"/>
                </a:solidFill>
                <a:effectLst/>
                <a:uLnTx/>
                <a:uFillTx/>
                <a:latin typeface="Arial" charset="0"/>
                <a:ea typeface="ＭＳ Ｐゴシック" charset="-128"/>
                <a:cs typeface="+mn-cs"/>
              </a:rPr>
              <a:t>11001000  00010111  0001000</a:t>
            </a:r>
            <a:r>
              <a:rPr kumimoji="0" lang="en-US" altLang="en-US" sz="2400" b="0" i="0" u="none" strike="noStrike" kern="1200" cap="none" spc="0" normalizeH="0" baseline="0" noProof="0" dirty="0">
                <a:ln>
                  <a:noFill/>
                </a:ln>
                <a:solidFill>
                  <a:prstClr val="black"/>
                </a:solidFill>
                <a:effectLst/>
                <a:uLnTx/>
                <a:uFillTx/>
                <a:latin typeface="Arial" charset="0"/>
                <a:ea typeface="ＭＳ Ｐゴシック" charset="-128"/>
                <a:cs typeface="+mn-cs"/>
              </a:rPr>
              <a:t>0  00000000</a:t>
            </a:r>
            <a:endParaRPr kumimoji="0" lang="en-US" altLang="en-US" sz="2400" b="0" i="0" u="none" strike="noStrike" kern="1200" cap="none" spc="0" normalizeH="0" baseline="0" noProof="0" dirty="0">
              <a:ln>
                <a:noFill/>
              </a:ln>
              <a:solidFill>
                <a:prstClr val="black"/>
              </a:solidFill>
              <a:effectLst/>
              <a:uLnTx/>
              <a:uFillTx/>
              <a:latin typeface="Times New Roman" charset="0"/>
              <a:ea typeface="ＭＳ Ｐゴシック" charset="-128"/>
              <a:cs typeface="+mn-cs"/>
            </a:endParaRPr>
          </a:p>
        </p:txBody>
      </p:sp>
      <p:sp>
        <p:nvSpPr>
          <p:cNvPr id="86021" name="Text Box 6"/>
          <p:cNvSpPr txBox="1">
            <a:spLocks noChangeArrowheads="1"/>
          </p:cNvSpPr>
          <p:nvPr/>
        </p:nvSpPr>
        <p:spPr bwMode="auto">
          <a:xfrm>
            <a:off x="2986088" y="3914775"/>
            <a:ext cx="869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000099"/>
                </a:solidFill>
                <a:effectLst/>
                <a:uLnTx/>
                <a:uFillTx/>
                <a:latin typeface="Arial" charset="0"/>
                <a:ea typeface="ＭＳ Ｐゴシック" charset="-128"/>
                <a:cs typeface="+mn-cs"/>
              </a:rPr>
              <a:t>subnet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000099"/>
                </a:solidFill>
                <a:effectLst/>
                <a:uLnTx/>
                <a:uFillTx/>
                <a:latin typeface="Arial" charset="0"/>
                <a:ea typeface="ＭＳ Ｐゴシック" charset="-128"/>
                <a:cs typeface="+mn-cs"/>
              </a:rPr>
              <a:t>part</a:t>
            </a:r>
          </a:p>
        </p:txBody>
      </p:sp>
      <p:sp>
        <p:nvSpPr>
          <p:cNvPr id="86022" name="Text Box 7"/>
          <p:cNvSpPr txBox="1">
            <a:spLocks noChangeArrowheads="1"/>
          </p:cNvSpPr>
          <p:nvPr/>
        </p:nvSpPr>
        <p:spPr bwMode="auto">
          <a:xfrm>
            <a:off x="6265863" y="3878263"/>
            <a:ext cx="615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host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part</a:t>
            </a:r>
          </a:p>
        </p:txBody>
      </p:sp>
      <p:sp>
        <p:nvSpPr>
          <p:cNvPr id="86023" name="Line 8"/>
          <p:cNvSpPr>
            <a:spLocks noChangeShapeType="1"/>
          </p:cNvSpPr>
          <p:nvPr/>
        </p:nvSpPr>
        <p:spPr bwMode="auto">
          <a:xfrm>
            <a:off x="3992563" y="4224338"/>
            <a:ext cx="1620837" cy="0"/>
          </a:xfrm>
          <a:prstGeom prst="line">
            <a:avLst/>
          </a:prstGeom>
          <a:noFill/>
          <a:ln w="28575">
            <a:solidFill>
              <a:srgbClr val="000099"/>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024" name="Line 11"/>
          <p:cNvSpPr>
            <a:spLocks noChangeShapeType="1"/>
          </p:cNvSpPr>
          <p:nvPr/>
        </p:nvSpPr>
        <p:spPr bwMode="auto">
          <a:xfrm flipV="1">
            <a:off x="6783388" y="4213225"/>
            <a:ext cx="595312"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025" name="Text Box 12"/>
          <p:cNvSpPr txBox="1">
            <a:spLocks noChangeArrowheads="1"/>
          </p:cNvSpPr>
          <p:nvPr/>
        </p:nvSpPr>
        <p:spPr bwMode="auto">
          <a:xfrm>
            <a:off x="3260725" y="5045075"/>
            <a:ext cx="300595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Arial" charset="0"/>
                <a:ea typeface="ＭＳ Ｐゴシック" charset="-128"/>
                <a:cs typeface="+mn-cs"/>
              </a:rPr>
              <a:t>200.23.16.0/23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200.23.16.0–200.23.17.255</a:t>
            </a:r>
          </a:p>
        </p:txBody>
      </p:sp>
      <p:sp>
        <p:nvSpPr>
          <p:cNvPr id="86026" name="Line 14"/>
          <p:cNvSpPr>
            <a:spLocks noChangeShapeType="1"/>
          </p:cNvSpPr>
          <p:nvPr/>
        </p:nvSpPr>
        <p:spPr bwMode="auto">
          <a:xfrm flipH="1">
            <a:off x="1393825" y="4214813"/>
            <a:ext cx="1438275" cy="0"/>
          </a:xfrm>
          <a:prstGeom prst="line">
            <a:avLst/>
          </a:prstGeom>
          <a:noFill/>
          <a:ln w="28575">
            <a:solidFill>
              <a:srgbClr val="000099"/>
            </a:solidFill>
            <a:round/>
            <a:headEnd/>
            <a:tailEnd type="triangle" w="med" len="me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027" name="Line 15"/>
          <p:cNvSpPr>
            <a:spLocks noChangeShapeType="1"/>
          </p:cNvSpPr>
          <p:nvPr/>
        </p:nvSpPr>
        <p:spPr bwMode="auto">
          <a:xfrm flipH="1">
            <a:off x="5653088" y="4225925"/>
            <a:ext cx="6477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Rectangle 2">
            <a:extLst>
              <a:ext uri="{FF2B5EF4-FFF2-40B4-BE49-F238E27FC236}">
                <a16:creationId xmlns:a16="http://schemas.microsoft.com/office/drawing/2014/main" id="{8EEE6A1C-F9E1-81FB-1D01-CED330F797F1}"/>
              </a:ext>
            </a:extLst>
          </p:cNvPr>
          <p:cNvSpPr txBox="1">
            <a:spLocks noChangeArrowheads="1"/>
          </p:cNvSpPr>
          <p:nvPr/>
        </p:nvSpPr>
        <p:spPr>
          <a:xfrm>
            <a:off x="500063" y="195263"/>
            <a:ext cx="7772400" cy="8509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a:ea typeface="+mj-ea"/>
                <a:cs typeface="+mj-cs"/>
              </a:rPr>
              <a:t>IP addressing: CIDR</a:t>
            </a:r>
          </a:p>
        </p:txBody>
      </p:sp>
      <p:sp>
        <p:nvSpPr>
          <p:cNvPr id="5" name="TextBox 4">
            <a:extLst>
              <a:ext uri="{FF2B5EF4-FFF2-40B4-BE49-F238E27FC236}">
                <a16:creationId xmlns:a16="http://schemas.microsoft.com/office/drawing/2014/main" id="{3269E0CF-394E-7C26-BFA5-DA193743C38C}"/>
              </a:ext>
            </a:extLst>
          </p:cNvPr>
          <p:cNvSpPr txBox="1"/>
          <p:nvPr/>
        </p:nvSpPr>
        <p:spPr>
          <a:xfrm>
            <a:off x="0" y="5891025"/>
            <a:ext cx="9141817" cy="523220"/>
          </a:xfrm>
          <a:prstGeom prst="rect">
            <a:avLst/>
          </a:prstGeom>
          <a:solidFill>
            <a:schemeClr val="accent2">
              <a:lumMod val="75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This X bit network part is often called Prefix or Network-prefix</a:t>
            </a:r>
          </a:p>
        </p:txBody>
      </p:sp>
    </p:spTree>
    <p:extLst>
      <p:ext uri="{BB962C8B-B14F-4D97-AF65-F5344CB8AC3E}">
        <p14:creationId xmlns:p14="http://schemas.microsoft.com/office/powerpoint/2010/main" val="3116472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014">
                                            <p:txEl>
                                              <p:pRg st="1" end="1"/>
                                            </p:txEl>
                                          </p:spTgt>
                                        </p:tgtEl>
                                        <p:attrNameLst>
                                          <p:attrName>style.visibility</p:attrName>
                                        </p:attrNameLst>
                                      </p:cBhvr>
                                      <p:to>
                                        <p:strVal val="visible"/>
                                      </p:to>
                                    </p:set>
                                    <p:animEffect transition="in" filter="fade">
                                      <p:cBhvr>
                                        <p:cTn id="7" dur="500"/>
                                        <p:tgtEl>
                                          <p:spTgt spid="430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014">
                                            <p:txEl>
                                              <p:pRg st="2" end="2"/>
                                            </p:txEl>
                                          </p:spTgt>
                                        </p:tgtEl>
                                        <p:attrNameLst>
                                          <p:attrName>style.visibility</p:attrName>
                                        </p:attrNameLst>
                                      </p:cBhvr>
                                      <p:to>
                                        <p:strVal val="visible"/>
                                      </p:to>
                                    </p:set>
                                    <p:animEffect transition="in" filter="fade">
                                      <p:cBhvr>
                                        <p:cTn id="12" dur="500"/>
                                        <p:tgtEl>
                                          <p:spTgt spid="430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6025">
                                            <p:txEl>
                                              <p:pRg st="0" end="0"/>
                                            </p:txEl>
                                          </p:spTgt>
                                        </p:tgtEl>
                                        <p:attrNameLst>
                                          <p:attrName>style.visibility</p:attrName>
                                        </p:attrNameLst>
                                      </p:cBhvr>
                                      <p:to>
                                        <p:strVal val="visible"/>
                                      </p:to>
                                    </p:set>
                                    <p:animEffect transition="in" filter="fade">
                                      <p:cBhvr>
                                        <p:cTn id="17" dur="500"/>
                                        <p:tgtEl>
                                          <p:spTgt spid="86025">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86025">
                                            <p:txEl>
                                              <p:pRg st="1" end="1"/>
                                            </p:txEl>
                                          </p:spTgt>
                                        </p:tgtEl>
                                        <p:attrNameLst>
                                          <p:attrName>style.visibility</p:attrName>
                                        </p:attrNameLst>
                                      </p:cBhvr>
                                      <p:to>
                                        <p:strVal val="visible"/>
                                      </p:to>
                                    </p:set>
                                    <p:animEffect transition="in" filter="fade">
                                      <p:cBhvr>
                                        <p:cTn id="20" dur="500"/>
                                        <p:tgtEl>
                                          <p:spTgt spid="8602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6020"/>
                                        </p:tgtEl>
                                        <p:attrNameLst>
                                          <p:attrName>style.visibility</p:attrName>
                                        </p:attrNameLst>
                                      </p:cBhvr>
                                      <p:to>
                                        <p:strVal val="visible"/>
                                      </p:to>
                                    </p:set>
                                    <p:animEffect transition="in" filter="fade">
                                      <p:cBhvr>
                                        <p:cTn id="25" dur="500"/>
                                        <p:tgtEl>
                                          <p:spTgt spid="8602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6021"/>
                                        </p:tgtEl>
                                        <p:attrNameLst>
                                          <p:attrName>style.visibility</p:attrName>
                                        </p:attrNameLst>
                                      </p:cBhvr>
                                      <p:to>
                                        <p:strVal val="visible"/>
                                      </p:to>
                                    </p:set>
                                    <p:animEffect transition="in" filter="fade">
                                      <p:cBhvr>
                                        <p:cTn id="28" dur="500"/>
                                        <p:tgtEl>
                                          <p:spTgt spid="8602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6022"/>
                                        </p:tgtEl>
                                        <p:attrNameLst>
                                          <p:attrName>style.visibility</p:attrName>
                                        </p:attrNameLst>
                                      </p:cBhvr>
                                      <p:to>
                                        <p:strVal val="visible"/>
                                      </p:to>
                                    </p:set>
                                    <p:animEffect transition="in" filter="fade">
                                      <p:cBhvr>
                                        <p:cTn id="31" dur="500"/>
                                        <p:tgtEl>
                                          <p:spTgt spid="8602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6023"/>
                                        </p:tgtEl>
                                        <p:attrNameLst>
                                          <p:attrName>style.visibility</p:attrName>
                                        </p:attrNameLst>
                                      </p:cBhvr>
                                      <p:to>
                                        <p:strVal val="visible"/>
                                      </p:to>
                                    </p:set>
                                    <p:animEffect transition="in" filter="fade">
                                      <p:cBhvr>
                                        <p:cTn id="34" dur="500"/>
                                        <p:tgtEl>
                                          <p:spTgt spid="8602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6024"/>
                                        </p:tgtEl>
                                        <p:attrNameLst>
                                          <p:attrName>style.visibility</p:attrName>
                                        </p:attrNameLst>
                                      </p:cBhvr>
                                      <p:to>
                                        <p:strVal val="visible"/>
                                      </p:to>
                                    </p:set>
                                    <p:animEffect transition="in" filter="fade">
                                      <p:cBhvr>
                                        <p:cTn id="37" dur="500"/>
                                        <p:tgtEl>
                                          <p:spTgt spid="8602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6026"/>
                                        </p:tgtEl>
                                        <p:attrNameLst>
                                          <p:attrName>style.visibility</p:attrName>
                                        </p:attrNameLst>
                                      </p:cBhvr>
                                      <p:to>
                                        <p:strVal val="visible"/>
                                      </p:to>
                                    </p:set>
                                    <p:animEffect transition="in" filter="fade">
                                      <p:cBhvr>
                                        <p:cTn id="40" dur="500"/>
                                        <p:tgtEl>
                                          <p:spTgt spid="8602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6027"/>
                                        </p:tgtEl>
                                        <p:attrNameLst>
                                          <p:attrName>style.visibility</p:attrName>
                                        </p:attrNameLst>
                                      </p:cBhvr>
                                      <p:to>
                                        <p:strVal val="visible"/>
                                      </p:to>
                                    </p:set>
                                    <p:animEffect transition="in" filter="fade">
                                      <p:cBhvr>
                                        <p:cTn id="43" dur="500"/>
                                        <p:tgtEl>
                                          <p:spTgt spid="86027"/>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0" grpId="0"/>
      <p:bldP spid="86021" grpId="0"/>
      <p:bldP spid="86022" grpId="0"/>
      <p:bldP spid="86023" grpId="0" animBg="1"/>
      <p:bldP spid="86024" grpId="0" animBg="1"/>
      <p:bldP spid="86026" grpId="0" animBg="1"/>
      <p:bldP spid="86027"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01199946-EC45-42DB-430E-8C9DD96E566A}"/>
              </a:ext>
            </a:extLst>
          </p:cNvPr>
          <p:cNvSpPr/>
          <p:nvPr/>
        </p:nvSpPr>
        <p:spPr>
          <a:xfrm>
            <a:off x="957942" y="2291443"/>
            <a:ext cx="1959429" cy="2275114"/>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chemeClr val="accent1">
              <a:alpha val="23000"/>
            </a:schemeClr>
          </a:solidFill>
          <a:ln w="412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ounded Rectangle 4">
            <a:extLst>
              <a:ext uri="{FF2B5EF4-FFF2-40B4-BE49-F238E27FC236}">
                <a16:creationId xmlns:a16="http://schemas.microsoft.com/office/drawing/2014/main" id="{E50BA664-56E5-5969-7A20-A1333D1A0ECF}"/>
              </a:ext>
            </a:extLst>
          </p:cNvPr>
          <p:cNvSpPr/>
          <p:nvPr/>
        </p:nvSpPr>
        <p:spPr>
          <a:xfrm>
            <a:off x="984251" y="2302329"/>
            <a:ext cx="1905000" cy="495300"/>
          </a:xfrm>
          <a:prstGeom prst="roundRect">
            <a:avLst>
              <a:gd name="adj" fmla="val 10257"/>
            </a:avLst>
          </a:prstGeom>
          <a:blipFill>
            <a:blip r:embed="rId2"/>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667EC2BC-B789-A64A-27FB-689F7E4C4C1C}"/>
              </a:ext>
            </a:extLst>
          </p:cNvPr>
          <p:cNvSpPr/>
          <p:nvPr/>
        </p:nvSpPr>
        <p:spPr>
          <a:xfrm>
            <a:off x="1004684" y="2808516"/>
            <a:ext cx="1866224" cy="1717510"/>
          </a:xfrm>
          <a:custGeom>
            <a:avLst/>
            <a:gdLst>
              <a:gd name="connsiteX0" fmla="*/ 0 w 1959429"/>
              <a:gd name="connsiteY0" fmla="*/ 0 h 2275114"/>
              <a:gd name="connsiteX1" fmla="*/ 1959429 w 1959429"/>
              <a:gd name="connsiteY1" fmla="*/ 0 h 2275114"/>
              <a:gd name="connsiteX2" fmla="*/ 1959429 w 1959429"/>
              <a:gd name="connsiteY2" fmla="*/ 1948536 h 2275114"/>
              <a:gd name="connsiteX3" fmla="*/ 1632851 w 1959429"/>
              <a:gd name="connsiteY3" fmla="*/ 2275114 h 2275114"/>
              <a:gd name="connsiteX4" fmla="*/ 326578 w 1959429"/>
              <a:gd name="connsiteY4" fmla="*/ 2275114 h 2275114"/>
              <a:gd name="connsiteX5" fmla="*/ 0 w 1959429"/>
              <a:gd name="connsiteY5" fmla="*/ 1948536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29" h="2275114">
                <a:moveTo>
                  <a:pt x="0" y="0"/>
                </a:moveTo>
                <a:lnTo>
                  <a:pt x="1959429" y="0"/>
                </a:lnTo>
                <a:lnTo>
                  <a:pt x="1959429" y="1948536"/>
                </a:lnTo>
                <a:cubicBezTo>
                  <a:pt x="1959429" y="2128900"/>
                  <a:pt x="1813215" y="2275114"/>
                  <a:pt x="1632851" y="2275114"/>
                </a:cubicBezTo>
                <a:lnTo>
                  <a:pt x="326578" y="2275114"/>
                </a:lnTo>
                <a:cubicBezTo>
                  <a:pt x="146214" y="2275114"/>
                  <a:pt x="0" y="2128900"/>
                  <a:pt x="0" y="1948536"/>
                </a:cubicBezTo>
                <a:close/>
              </a:path>
            </a:pathLst>
          </a:custGeom>
          <a:solidFill>
            <a:srgbClr val="FF7E79"/>
          </a:solidFill>
          <a:ln w="412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Rectangle 2">
            <a:extLst>
              <a:ext uri="{FF2B5EF4-FFF2-40B4-BE49-F238E27FC236}">
                <a16:creationId xmlns:a16="http://schemas.microsoft.com/office/drawing/2014/main" id="{E7ECCDF0-9801-A12C-F7B8-F7AB3622FCCB}"/>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t>Analogy:</a:t>
            </a:r>
            <a:endParaRPr lang="en-AU" altLang="en-US" sz="3600" u="sng" dirty="0"/>
          </a:p>
        </p:txBody>
      </p:sp>
    </p:spTree>
    <p:extLst>
      <p:ext uri="{BB962C8B-B14F-4D97-AF65-F5344CB8AC3E}">
        <p14:creationId xmlns:p14="http://schemas.microsoft.com/office/powerpoint/2010/main" val="218996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4C6835-C76D-0B4B-B4A6-579CD620604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srgbClr val="898989"/>
              </a:solidFill>
              <a:effectLst/>
              <a:uLnTx/>
              <a:uFillTx/>
              <a:latin typeface="Calibri"/>
              <a:ea typeface="+mn-ea"/>
              <a:cs typeface="+mn-cs"/>
            </a:endParaRPr>
          </a:p>
        </p:txBody>
      </p:sp>
      <p:pic>
        <p:nvPicPr>
          <p:cNvPr id="3" name="Picture 13" descr="underline_base">
            <a:extLst>
              <a:ext uri="{FF2B5EF4-FFF2-40B4-BE49-F238E27FC236}">
                <a16:creationId xmlns:a16="http://schemas.microsoft.com/office/drawing/2014/main" id="{21AA2AA2-4B00-9441-B6DF-80FF658707C7}"/>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338" y="859873"/>
            <a:ext cx="5027612"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784F64F5-719F-774C-8D7E-40F101287A3D}"/>
              </a:ext>
            </a:extLst>
          </p:cNvPr>
          <p:cNvSpPr txBox="1">
            <a:spLocks noChangeArrowheads="1"/>
          </p:cNvSpPr>
          <p:nvPr/>
        </p:nvSpPr>
        <p:spPr>
          <a:xfrm>
            <a:off x="500063" y="195263"/>
            <a:ext cx="7772400" cy="8509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a:ea typeface="+mj-ea"/>
                <a:cs typeface="+mj-cs"/>
              </a:rPr>
              <a:t>IP addressing: CIDR</a:t>
            </a:r>
          </a:p>
        </p:txBody>
      </p:sp>
      <p:sp>
        <p:nvSpPr>
          <p:cNvPr id="5" name="Text Box 4">
            <a:extLst>
              <a:ext uri="{FF2B5EF4-FFF2-40B4-BE49-F238E27FC236}">
                <a16:creationId xmlns:a16="http://schemas.microsoft.com/office/drawing/2014/main" id="{065060E5-6147-DC41-A64E-6B2FB803E442}"/>
              </a:ext>
            </a:extLst>
          </p:cNvPr>
          <p:cNvSpPr txBox="1">
            <a:spLocks noChangeArrowheads="1"/>
          </p:cNvSpPr>
          <p:nvPr/>
        </p:nvSpPr>
        <p:spPr bwMode="auto">
          <a:xfrm>
            <a:off x="3048000" y="4095751"/>
            <a:ext cx="2520950" cy="1625600"/>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4.0.0.0/8</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4.83.128.0/17</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201.10.0.0/21</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201.10.6.0/23</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126.255.103.0/24</a:t>
            </a:r>
          </a:p>
        </p:txBody>
      </p:sp>
      <p:sp>
        <p:nvSpPr>
          <p:cNvPr id="6" name="Text Box 8">
            <a:extLst>
              <a:ext uri="{FF2B5EF4-FFF2-40B4-BE49-F238E27FC236}">
                <a16:creationId xmlns:a16="http://schemas.microsoft.com/office/drawing/2014/main" id="{C453E433-CDCB-1749-AA2B-AD198FAA6A46}"/>
              </a:ext>
            </a:extLst>
          </p:cNvPr>
          <p:cNvSpPr txBox="1">
            <a:spLocks noChangeArrowheads="1"/>
          </p:cNvSpPr>
          <p:nvPr/>
        </p:nvSpPr>
        <p:spPr bwMode="auto">
          <a:xfrm>
            <a:off x="3317875" y="3603626"/>
            <a:ext cx="2019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forwarding table</a:t>
            </a:r>
          </a:p>
        </p:txBody>
      </p:sp>
      <p:sp>
        <p:nvSpPr>
          <p:cNvPr id="7" name="Rectangle 3">
            <a:extLst>
              <a:ext uri="{FF2B5EF4-FFF2-40B4-BE49-F238E27FC236}">
                <a16:creationId xmlns:a16="http://schemas.microsoft.com/office/drawing/2014/main" id="{D9EFE5D8-4B17-6E4F-BEAA-53085D2DA5FA}"/>
              </a:ext>
            </a:extLst>
          </p:cNvPr>
          <p:cNvSpPr txBox="1">
            <a:spLocks noChangeArrowheads="1"/>
          </p:cNvSpPr>
          <p:nvPr/>
        </p:nvSpPr>
        <p:spPr>
          <a:xfrm>
            <a:off x="565150" y="1528763"/>
            <a:ext cx="8107363" cy="31718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Wingdings" charset="0"/>
              <a:buNone/>
              <a:tabLst/>
              <a:defRPr/>
            </a:pPr>
            <a:r>
              <a:rPr kumimoji="0" lang="en-US" sz="3200" b="0" i="0" u="none" strike="noStrike" kern="1200" cap="none" spc="0" normalizeH="0" baseline="0" noProof="0">
                <a:ln>
                  <a:noFill/>
                </a:ln>
                <a:solidFill>
                  <a:srgbClr val="CC0000"/>
                </a:solidFill>
                <a:effectLst/>
                <a:uLnTx/>
                <a:uFillTx/>
                <a:latin typeface="Calibri"/>
                <a:ea typeface="+mn-ea"/>
                <a:cs typeface="+mn-cs"/>
              </a:rPr>
              <a:t>CIDR:</a:t>
            </a:r>
            <a:r>
              <a:rPr kumimoji="0" lang="en-US" sz="3200" b="0" i="0" u="none" strike="noStrike" kern="1200" cap="none" spc="0" normalizeH="0" baseline="0" noProof="0">
                <a:ln>
                  <a:noFill/>
                </a:ln>
                <a:solidFill>
                  <a:prstClr val="black"/>
                </a:solidFill>
                <a:effectLst/>
                <a:uLnTx/>
                <a:uFillTx/>
                <a:latin typeface="Calibri"/>
                <a:ea typeface="+mn-ea"/>
                <a:cs typeface="+mn-cs"/>
              </a:rPr>
              <a:t> </a:t>
            </a:r>
            <a:r>
              <a:rPr kumimoji="0" lang="en-US" sz="3200" b="0" i="0" u="none" strike="noStrike" kern="1200" cap="none" spc="0" normalizeH="0" baseline="0" noProof="0">
                <a:ln>
                  <a:noFill/>
                </a:ln>
                <a:solidFill>
                  <a:srgbClr val="CC0000"/>
                </a:solidFill>
                <a:effectLst/>
                <a:uLnTx/>
                <a:uFillTx/>
                <a:latin typeface="Calibri"/>
                <a:ea typeface="+mn-ea"/>
                <a:cs typeface="+mn-cs"/>
              </a:rPr>
              <a:t>C</a:t>
            </a:r>
            <a:r>
              <a:rPr kumimoji="0" lang="en-US" sz="3200" b="0" i="0" u="none" strike="noStrike" kern="1200" cap="none" spc="0" normalizeH="0" baseline="0" noProof="0">
                <a:ln>
                  <a:noFill/>
                </a:ln>
                <a:solidFill>
                  <a:prstClr val="black"/>
                </a:solidFill>
                <a:effectLst/>
                <a:uLnTx/>
                <a:uFillTx/>
                <a:latin typeface="Calibri"/>
                <a:ea typeface="+mn-ea"/>
                <a:cs typeface="+mn-cs"/>
              </a:rPr>
              <a:t>lassless </a:t>
            </a:r>
            <a:r>
              <a:rPr kumimoji="0" lang="en-US" sz="3200" b="0" i="0" u="none" strike="noStrike" kern="1200" cap="none" spc="0" normalizeH="0" baseline="0" noProof="0">
                <a:ln>
                  <a:noFill/>
                </a:ln>
                <a:solidFill>
                  <a:srgbClr val="CC0000"/>
                </a:solidFill>
                <a:effectLst/>
                <a:uLnTx/>
                <a:uFillTx/>
                <a:latin typeface="Calibri"/>
                <a:ea typeface="+mn-ea"/>
                <a:cs typeface="+mn-cs"/>
              </a:rPr>
              <a:t>I</a:t>
            </a:r>
            <a:r>
              <a:rPr kumimoji="0" lang="en-US" sz="3200" b="0" i="0" u="none" strike="noStrike" kern="1200" cap="none" spc="0" normalizeH="0" baseline="0" noProof="0">
                <a:ln>
                  <a:noFill/>
                </a:ln>
                <a:solidFill>
                  <a:prstClr val="black"/>
                </a:solidFill>
                <a:effectLst/>
                <a:uLnTx/>
                <a:uFillTx/>
                <a:latin typeface="Calibri"/>
                <a:ea typeface="+mn-ea"/>
                <a:cs typeface="+mn-cs"/>
              </a:rPr>
              <a:t>nter</a:t>
            </a:r>
            <a:r>
              <a:rPr kumimoji="0" lang="en-US" sz="3200" b="0" i="0" u="none" strike="noStrike" kern="1200" cap="none" spc="0" normalizeH="0" baseline="0" noProof="0">
                <a:ln>
                  <a:noFill/>
                </a:ln>
                <a:solidFill>
                  <a:srgbClr val="CC0000"/>
                </a:solidFill>
                <a:effectLst/>
                <a:uLnTx/>
                <a:uFillTx/>
                <a:latin typeface="Calibri"/>
                <a:ea typeface="+mn-ea"/>
                <a:cs typeface="+mn-cs"/>
              </a:rPr>
              <a:t>D</a:t>
            </a:r>
            <a:r>
              <a:rPr kumimoji="0" lang="en-US" sz="3200" b="0" i="0" u="none" strike="noStrike" kern="1200" cap="none" spc="0" normalizeH="0" baseline="0" noProof="0">
                <a:ln>
                  <a:noFill/>
                </a:ln>
                <a:solidFill>
                  <a:prstClr val="black"/>
                </a:solidFill>
                <a:effectLst/>
                <a:uLnTx/>
                <a:uFillTx/>
                <a:latin typeface="Calibri"/>
                <a:ea typeface="+mn-ea"/>
                <a:cs typeface="+mn-cs"/>
              </a:rPr>
              <a:t>omain </a:t>
            </a:r>
            <a:r>
              <a:rPr kumimoji="0" lang="en-US" sz="3200" b="0" i="0" u="none" strike="noStrike" kern="1200" cap="none" spc="0" normalizeH="0" baseline="0" noProof="0">
                <a:ln>
                  <a:noFill/>
                </a:ln>
                <a:solidFill>
                  <a:srgbClr val="CC0000"/>
                </a:solidFill>
                <a:effectLst/>
                <a:uLnTx/>
                <a:uFillTx/>
                <a:latin typeface="Calibri"/>
                <a:ea typeface="+mn-ea"/>
                <a:cs typeface="+mn-cs"/>
              </a:rPr>
              <a:t>R</a:t>
            </a:r>
            <a:r>
              <a:rPr kumimoji="0" lang="en-US" sz="3200" b="0" i="0" u="none" strike="noStrike" kern="1200" cap="none" spc="0" normalizeH="0" baseline="0" noProof="0">
                <a:ln>
                  <a:noFill/>
                </a:ln>
                <a:solidFill>
                  <a:prstClr val="black"/>
                </a:solidFill>
                <a:effectLst/>
                <a:uLnTx/>
                <a:uFillTx/>
                <a:latin typeface="Calibri"/>
                <a:ea typeface="+mn-ea"/>
                <a:cs typeface="+mn-cs"/>
              </a:rPr>
              <a:t>outing</a:t>
            </a:r>
          </a:p>
          <a:p>
            <a:pPr marL="685800"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en-US" sz="2800" b="0" i="0" u="none" strike="noStrike" kern="1200" cap="none" spc="0" normalizeH="0" baseline="0" noProof="0">
                <a:ln>
                  <a:noFill/>
                </a:ln>
                <a:solidFill>
                  <a:prstClr val="black"/>
                </a:solidFill>
                <a:effectLst/>
                <a:uLnTx/>
                <a:uFillTx/>
                <a:latin typeface="Calibri"/>
                <a:ea typeface="+mn-ea"/>
                <a:cs typeface="+mn-cs"/>
              </a:rPr>
              <a:t>subnet portion of address of arbitrary length</a:t>
            </a:r>
          </a:p>
          <a:p>
            <a:pPr marL="685800"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en-US" sz="2800" b="0" i="0" u="none" strike="noStrike" kern="1200" cap="none" spc="0" normalizeH="0" baseline="0" noProof="0">
                <a:ln>
                  <a:noFill/>
                </a:ln>
                <a:solidFill>
                  <a:prstClr val="black"/>
                </a:solidFill>
                <a:effectLst/>
                <a:uLnTx/>
                <a:uFillTx/>
                <a:latin typeface="Calibri"/>
                <a:ea typeface="+mn-ea"/>
                <a:cs typeface="+mn-cs"/>
              </a:rPr>
              <a:t>address format: </a:t>
            </a:r>
            <a:r>
              <a:rPr kumimoji="0" lang="en-US" sz="2800" b="0" i="0" u="none" strike="noStrike" kern="1200" cap="none" spc="0" normalizeH="0" baseline="0" noProof="0">
                <a:ln>
                  <a:noFill/>
                </a:ln>
                <a:solidFill>
                  <a:srgbClr val="CC0000"/>
                </a:solidFill>
                <a:effectLst/>
                <a:uLnTx/>
                <a:uFillTx/>
                <a:latin typeface="Calibri"/>
                <a:ea typeface="+mn-ea"/>
                <a:cs typeface="+mn-cs"/>
              </a:rPr>
              <a:t>a.b.c.d/x</a:t>
            </a:r>
            <a:r>
              <a:rPr kumimoji="0" lang="en-US" sz="2800" b="0" i="0" u="none" strike="noStrike" kern="1200" cap="none" spc="0" normalizeH="0" baseline="0" noProof="0">
                <a:ln>
                  <a:noFill/>
                </a:ln>
                <a:solidFill>
                  <a:prstClr val="black"/>
                </a:solidFill>
                <a:effectLst/>
                <a:uLnTx/>
                <a:uFillTx/>
                <a:latin typeface="Calibri"/>
                <a:ea typeface="+mn-ea"/>
                <a:cs typeface="+mn-cs"/>
              </a:rPr>
              <a:t>, where x is # bits in subnet portion of address</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96956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4">
            <a:extLst>
              <a:ext uri="{FF2B5EF4-FFF2-40B4-BE49-F238E27FC236}">
                <a16:creationId xmlns:a16="http://schemas.microsoft.com/office/drawing/2014/main" id="{E11E5A04-4BD7-F144-AE4F-7B8B6DB92A96}"/>
              </a:ext>
            </a:extLst>
          </p:cNvPr>
          <p:cNvSpPr>
            <a:spLocks noGrp="1"/>
          </p:cNvSpPr>
          <p:nvPr>
            <p:ph type="ctrTitle"/>
          </p:nvPr>
        </p:nvSpPr>
        <p:spPr>
          <a:xfrm>
            <a:off x="0" y="2130425"/>
            <a:ext cx="9144000" cy="1470025"/>
          </a:xfrm>
        </p:spPr>
        <p:txBody>
          <a:bodyPr/>
          <a:lstStyle/>
          <a:p>
            <a:r>
              <a:rPr lang="en-US" altLang="en-US" dirty="0">
                <a:ea typeface="ＭＳ Ｐゴシック" panose="020B0600070205080204" pitchFamily="34" charset="-128"/>
              </a:rPr>
              <a:t>CIDR: Super-netting/</a:t>
            </a:r>
            <a:br>
              <a:rPr lang="en-US" altLang="en-US" dirty="0">
                <a:ea typeface="ＭＳ Ｐゴシック" panose="020B0600070205080204" pitchFamily="34" charset="-128"/>
              </a:rPr>
            </a:br>
            <a:r>
              <a:rPr lang="en-US" altLang="en-US" dirty="0">
                <a:ea typeface="ＭＳ Ｐゴシック" panose="020B0600070205080204" pitchFamily="34" charset="-128"/>
              </a:rPr>
              <a:t>Route aggregation</a:t>
            </a:r>
          </a:p>
        </p:txBody>
      </p:sp>
      <p:sp>
        <p:nvSpPr>
          <p:cNvPr id="53251" name="Slide Number Placeholder 3">
            <a:extLst>
              <a:ext uri="{FF2B5EF4-FFF2-40B4-BE49-F238E27FC236}">
                <a16:creationId xmlns:a16="http://schemas.microsoft.com/office/drawing/2014/main" id="{F8305C48-AE37-4E46-9C9B-0E514A6FB67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D583EE-454A-114A-8086-A9C6C9F8305F}"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extLst>
      <p:ext uri="{BB962C8B-B14F-4D97-AF65-F5344CB8AC3E}">
        <p14:creationId xmlns:p14="http://schemas.microsoft.com/office/powerpoint/2010/main" val="345615005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Pie 31">
            <a:extLst>
              <a:ext uri="{FF2B5EF4-FFF2-40B4-BE49-F238E27FC236}">
                <a16:creationId xmlns:a16="http://schemas.microsoft.com/office/drawing/2014/main" id="{5BA2290A-7AA9-E9D8-D26F-A55E09B333A5}"/>
              </a:ext>
            </a:extLst>
          </p:cNvPr>
          <p:cNvSpPr/>
          <p:nvPr/>
        </p:nvSpPr>
        <p:spPr>
          <a:xfrm rot="10800000">
            <a:off x="-5859190" y="274451"/>
            <a:ext cx="11194564" cy="6864778"/>
          </a:xfrm>
          <a:prstGeom prst="pie">
            <a:avLst>
              <a:gd name="adj1" fmla="val 5372414"/>
              <a:gd name="adj2" fmla="val 16200000"/>
            </a:avLst>
          </a:prstGeom>
          <a:solidFill>
            <a:schemeClr val="accent2">
              <a:lumMod val="60000"/>
              <a:lumOff val="40000"/>
              <a:alpha val="68269"/>
            </a:schemeClr>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20" name="Straight Connector 19">
            <a:extLst>
              <a:ext uri="{FF2B5EF4-FFF2-40B4-BE49-F238E27FC236}">
                <a16:creationId xmlns:a16="http://schemas.microsoft.com/office/drawing/2014/main" id="{3F2B2FE8-CDFA-A575-4EA8-F0801DCF8205}"/>
              </a:ext>
            </a:extLst>
          </p:cNvPr>
          <p:cNvCxnSpPr>
            <a:cxnSpLocks/>
          </p:cNvCxnSpPr>
          <p:nvPr/>
        </p:nvCxnSpPr>
        <p:spPr>
          <a:xfrm flipV="1">
            <a:off x="5465178" y="3599727"/>
            <a:ext cx="1190265" cy="1251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5DED6DBF-0920-2BDF-B425-3F8869DA466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DDDE3346-24F6-7771-C2DD-3DAED88FE551}"/>
              </a:ext>
            </a:extLst>
          </p:cNvPr>
          <p:cNvGrpSpPr/>
          <p:nvPr/>
        </p:nvGrpSpPr>
        <p:grpSpPr>
          <a:xfrm>
            <a:off x="0" y="0"/>
            <a:ext cx="9144000" cy="646331"/>
            <a:chOff x="0" y="4541178"/>
            <a:chExt cx="9144000" cy="646331"/>
          </a:xfrm>
        </p:grpSpPr>
        <p:sp>
          <p:nvSpPr>
            <p:cNvPr id="4" name="Rectangle 3">
              <a:extLst>
                <a:ext uri="{FF2B5EF4-FFF2-40B4-BE49-F238E27FC236}">
                  <a16:creationId xmlns:a16="http://schemas.microsoft.com/office/drawing/2014/main" id="{7DE20BAA-227C-080C-B183-DC05E7413BF4}"/>
                </a:ext>
              </a:extLst>
            </p:cNvPr>
            <p:cNvSpPr/>
            <p:nvPr/>
          </p:nvSpPr>
          <p:spPr>
            <a:xfrm>
              <a:off x="0" y="4541178"/>
              <a:ext cx="9144000" cy="646331"/>
            </a:xfrm>
            <a:prstGeom prst="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1EB5D937-69EE-7F8A-48D2-7041A048F12D}"/>
                </a:ext>
              </a:extLst>
            </p:cNvPr>
            <p:cNvSpPr txBox="1"/>
            <p:nvPr/>
          </p:nvSpPr>
          <p:spPr>
            <a:xfrm>
              <a:off x="338" y="4541178"/>
              <a:ext cx="6286849"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Lessons learned from subnetting</a:t>
              </a:r>
            </a:p>
          </p:txBody>
        </p:sp>
      </p:grpSp>
      <p:grpSp>
        <p:nvGrpSpPr>
          <p:cNvPr id="34" name="Group 33">
            <a:extLst>
              <a:ext uri="{FF2B5EF4-FFF2-40B4-BE49-F238E27FC236}">
                <a16:creationId xmlns:a16="http://schemas.microsoft.com/office/drawing/2014/main" id="{1169C2E3-5B70-F38F-5456-49AE133E94CF}"/>
              </a:ext>
            </a:extLst>
          </p:cNvPr>
          <p:cNvGrpSpPr/>
          <p:nvPr/>
        </p:nvGrpSpPr>
        <p:grpSpPr>
          <a:xfrm>
            <a:off x="459371" y="856098"/>
            <a:ext cx="4656641" cy="3064987"/>
            <a:chOff x="459371" y="856098"/>
            <a:chExt cx="4656641" cy="3064987"/>
          </a:xfrm>
        </p:grpSpPr>
        <p:sp>
          <p:nvSpPr>
            <p:cNvPr id="22" name="Freeform 21">
              <a:extLst>
                <a:ext uri="{FF2B5EF4-FFF2-40B4-BE49-F238E27FC236}">
                  <a16:creationId xmlns:a16="http://schemas.microsoft.com/office/drawing/2014/main" id="{8530D3E6-16A7-461A-5C93-084CA073585A}"/>
                </a:ext>
              </a:extLst>
            </p:cNvPr>
            <p:cNvSpPr/>
            <p:nvPr/>
          </p:nvSpPr>
          <p:spPr>
            <a:xfrm>
              <a:off x="459371" y="856098"/>
              <a:ext cx="3267677" cy="3064987"/>
            </a:xfrm>
            <a:custGeom>
              <a:avLst/>
              <a:gdLst>
                <a:gd name="connsiteX0" fmla="*/ 3267677 w 3267677"/>
                <a:gd name="connsiteY0" fmla="*/ 1493563 h 3064987"/>
                <a:gd name="connsiteX1" fmla="*/ 362432 w 3267677"/>
                <a:gd name="connsiteY1" fmla="*/ 35153 h 3064987"/>
                <a:gd name="connsiteX2" fmla="*/ 362432 w 3267677"/>
                <a:gd name="connsiteY2" fmla="*/ 3032996 h 3064987"/>
                <a:gd name="connsiteX3" fmla="*/ 3267677 w 3267677"/>
                <a:gd name="connsiteY3" fmla="*/ 1493563 h 3064987"/>
              </a:gdLst>
              <a:ahLst/>
              <a:cxnLst>
                <a:cxn ang="0">
                  <a:pos x="connsiteX0" y="connsiteY0"/>
                </a:cxn>
                <a:cxn ang="0">
                  <a:pos x="connsiteX1" y="connsiteY1"/>
                </a:cxn>
                <a:cxn ang="0">
                  <a:pos x="connsiteX2" y="connsiteY2"/>
                </a:cxn>
                <a:cxn ang="0">
                  <a:pos x="connsiteX3" y="connsiteY3"/>
                </a:cxn>
              </a:cxnLst>
              <a:rect l="l" t="t" r="r" b="b"/>
              <a:pathLst>
                <a:path w="3267677" h="3064987">
                  <a:moveTo>
                    <a:pt x="3267677" y="1493563"/>
                  </a:moveTo>
                  <a:cubicBezTo>
                    <a:pt x="3267677" y="993923"/>
                    <a:pt x="846640" y="-221419"/>
                    <a:pt x="362432" y="35153"/>
                  </a:cubicBezTo>
                  <a:cubicBezTo>
                    <a:pt x="-121776" y="291725"/>
                    <a:pt x="-119846" y="2782211"/>
                    <a:pt x="362432" y="3032996"/>
                  </a:cubicBezTo>
                  <a:cubicBezTo>
                    <a:pt x="844710" y="3283781"/>
                    <a:pt x="3267677" y="1993203"/>
                    <a:pt x="3267677" y="1493563"/>
                  </a:cubicBezTo>
                  <a:close/>
                </a:path>
              </a:pathLst>
            </a:custGeom>
            <a:solidFill>
              <a:schemeClr val="accent3">
                <a:lumMod val="60000"/>
                <a:lumOff val="40000"/>
                <a:alpha val="42933"/>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1" name="Straight Connector 10">
              <a:extLst>
                <a:ext uri="{FF2B5EF4-FFF2-40B4-BE49-F238E27FC236}">
                  <a16:creationId xmlns:a16="http://schemas.microsoft.com/office/drawing/2014/main" id="{7DE9E67F-CE90-FD63-054F-F749235CFE08}"/>
                </a:ext>
              </a:extLst>
            </p:cNvPr>
            <p:cNvCxnSpPr>
              <a:cxnSpLocks/>
            </p:cNvCxnSpPr>
            <p:nvPr/>
          </p:nvCxnSpPr>
          <p:spPr>
            <a:xfrm>
              <a:off x="3773347" y="2395959"/>
              <a:ext cx="1342665" cy="1033041"/>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8" descr="Category:Network routers - Wikimedia Commons">
              <a:extLst>
                <a:ext uri="{FF2B5EF4-FFF2-40B4-BE49-F238E27FC236}">
                  <a16:creationId xmlns:a16="http://schemas.microsoft.com/office/drawing/2014/main" id="{F2C8783A-5603-1B04-2823-9CFECA53CC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145" y="2051757"/>
              <a:ext cx="688403" cy="688403"/>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9">
            <a:extLst>
              <a:ext uri="{FF2B5EF4-FFF2-40B4-BE49-F238E27FC236}">
                <a16:creationId xmlns:a16="http://schemas.microsoft.com/office/drawing/2014/main" id="{9B618969-CADA-D065-D59B-18CFF7081EEA}"/>
              </a:ext>
            </a:extLst>
          </p:cNvPr>
          <p:cNvPicPr>
            <a:picLocks noChangeAspect="1"/>
          </p:cNvPicPr>
          <p:nvPr/>
        </p:nvPicPr>
        <p:blipFill>
          <a:blip r:embed="rId3"/>
          <a:stretch>
            <a:fillRect/>
          </a:stretch>
        </p:blipFill>
        <p:spPr>
          <a:xfrm>
            <a:off x="6553200" y="2089516"/>
            <a:ext cx="2442675" cy="2442675"/>
          </a:xfrm>
          <a:prstGeom prst="rect">
            <a:avLst/>
          </a:prstGeom>
        </p:spPr>
      </p:pic>
      <p:grpSp>
        <p:nvGrpSpPr>
          <p:cNvPr id="35" name="Group 34">
            <a:extLst>
              <a:ext uri="{FF2B5EF4-FFF2-40B4-BE49-F238E27FC236}">
                <a16:creationId xmlns:a16="http://schemas.microsoft.com/office/drawing/2014/main" id="{E136671F-49FD-5A5A-B6CE-70F801F1B166}"/>
              </a:ext>
            </a:extLst>
          </p:cNvPr>
          <p:cNvGrpSpPr/>
          <p:nvPr/>
        </p:nvGrpSpPr>
        <p:grpSpPr>
          <a:xfrm>
            <a:off x="607901" y="3639008"/>
            <a:ext cx="4508111" cy="1483177"/>
            <a:chOff x="607901" y="3639008"/>
            <a:chExt cx="4508111" cy="1483177"/>
          </a:xfrm>
        </p:grpSpPr>
        <p:cxnSp>
          <p:nvCxnSpPr>
            <p:cNvPr id="27" name="Straight Connector 26">
              <a:extLst>
                <a:ext uri="{FF2B5EF4-FFF2-40B4-BE49-F238E27FC236}">
                  <a16:creationId xmlns:a16="http://schemas.microsoft.com/office/drawing/2014/main" id="{FA80D2DA-AC84-4D85-C028-83E9BF6F77C1}"/>
                </a:ext>
              </a:extLst>
            </p:cNvPr>
            <p:cNvCxnSpPr>
              <a:cxnSpLocks/>
            </p:cNvCxnSpPr>
            <p:nvPr/>
          </p:nvCxnSpPr>
          <p:spPr>
            <a:xfrm flipV="1">
              <a:off x="3574925" y="3639008"/>
              <a:ext cx="1541087" cy="89318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3" name="Freeform 22">
              <a:extLst>
                <a:ext uri="{FF2B5EF4-FFF2-40B4-BE49-F238E27FC236}">
                  <a16:creationId xmlns:a16="http://schemas.microsoft.com/office/drawing/2014/main" id="{91625578-CD8B-4104-C3FB-BC79FCC559A9}"/>
                </a:ext>
              </a:extLst>
            </p:cNvPr>
            <p:cNvSpPr/>
            <p:nvPr/>
          </p:nvSpPr>
          <p:spPr>
            <a:xfrm>
              <a:off x="607901" y="4145586"/>
              <a:ext cx="2970615" cy="976599"/>
            </a:xfrm>
            <a:custGeom>
              <a:avLst/>
              <a:gdLst>
                <a:gd name="connsiteX0" fmla="*/ 3267677 w 3267677"/>
                <a:gd name="connsiteY0" fmla="*/ 1493563 h 3064987"/>
                <a:gd name="connsiteX1" fmla="*/ 362432 w 3267677"/>
                <a:gd name="connsiteY1" fmla="*/ 35153 h 3064987"/>
                <a:gd name="connsiteX2" fmla="*/ 362432 w 3267677"/>
                <a:gd name="connsiteY2" fmla="*/ 3032996 h 3064987"/>
                <a:gd name="connsiteX3" fmla="*/ 3267677 w 3267677"/>
                <a:gd name="connsiteY3" fmla="*/ 1493563 h 3064987"/>
              </a:gdLst>
              <a:ahLst/>
              <a:cxnLst>
                <a:cxn ang="0">
                  <a:pos x="connsiteX0" y="connsiteY0"/>
                </a:cxn>
                <a:cxn ang="0">
                  <a:pos x="connsiteX1" y="connsiteY1"/>
                </a:cxn>
                <a:cxn ang="0">
                  <a:pos x="connsiteX2" y="connsiteY2"/>
                </a:cxn>
                <a:cxn ang="0">
                  <a:pos x="connsiteX3" y="connsiteY3"/>
                </a:cxn>
              </a:cxnLst>
              <a:rect l="l" t="t" r="r" b="b"/>
              <a:pathLst>
                <a:path w="3267677" h="3064987">
                  <a:moveTo>
                    <a:pt x="3267677" y="1493563"/>
                  </a:moveTo>
                  <a:cubicBezTo>
                    <a:pt x="3267677" y="993923"/>
                    <a:pt x="846640" y="-221419"/>
                    <a:pt x="362432" y="35153"/>
                  </a:cubicBezTo>
                  <a:cubicBezTo>
                    <a:pt x="-121776" y="291725"/>
                    <a:pt x="-119846" y="2782211"/>
                    <a:pt x="362432" y="3032996"/>
                  </a:cubicBezTo>
                  <a:cubicBezTo>
                    <a:pt x="844710" y="3283781"/>
                    <a:pt x="3267677" y="1993203"/>
                    <a:pt x="3267677" y="1493563"/>
                  </a:cubicBezTo>
                  <a:close/>
                </a:path>
              </a:pathLst>
            </a:custGeom>
            <a:solidFill>
              <a:schemeClr val="accent6">
                <a:lumMod val="60000"/>
                <a:lumOff val="40000"/>
                <a:alpha val="42933"/>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 name="Picture 8" descr="Category:Network routers - Wikimedia Commons">
              <a:extLst>
                <a:ext uri="{FF2B5EF4-FFF2-40B4-BE49-F238E27FC236}">
                  <a16:creationId xmlns:a16="http://schemas.microsoft.com/office/drawing/2014/main" id="{744BE51D-944E-DD4E-7F31-3B4747CFFE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4314" y="4226654"/>
              <a:ext cx="688403" cy="6884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6" name="Group 35">
            <a:extLst>
              <a:ext uri="{FF2B5EF4-FFF2-40B4-BE49-F238E27FC236}">
                <a16:creationId xmlns:a16="http://schemas.microsoft.com/office/drawing/2014/main" id="{3057F5ED-4FE9-2E17-05EF-9DAF7CF20F51}"/>
              </a:ext>
            </a:extLst>
          </p:cNvPr>
          <p:cNvGrpSpPr/>
          <p:nvPr/>
        </p:nvGrpSpPr>
        <p:grpSpPr>
          <a:xfrm>
            <a:off x="607901" y="3706841"/>
            <a:ext cx="4682693" cy="2649509"/>
            <a:chOff x="607901" y="3706841"/>
            <a:chExt cx="4682693" cy="2649509"/>
          </a:xfrm>
        </p:grpSpPr>
        <p:cxnSp>
          <p:nvCxnSpPr>
            <p:cNvPr id="30" name="Straight Connector 29">
              <a:extLst>
                <a:ext uri="{FF2B5EF4-FFF2-40B4-BE49-F238E27FC236}">
                  <a16:creationId xmlns:a16="http://schemas.microsoft.com/office/drawing/2014/main" id="{6C877A92-8399-3130-10E9-DA472A7DFDCC}"/>
                </a:ext>
              </a:extLst>
            </p:cNvPr>
            <p:cNvCxnSpPr>
              <a:cxnSpLocks/>
            </p:cNvCxnSpPr>
            <p:nvPr/>
          </p:nvCxnSpPr>
          <p:spPr>
            <a:xfrm flipV="1">
              <a:off x="3574925" y="3706841"/>
              <a:ext cx="1715669" cy="2101399"/>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4" name="Freeform 23">
              <a:extLst>
                <a:ext uri="{FF2B5EF4-FFF2-40B4-BE49-F238E27FC236}">
                  <a16:creationId xmlns:a16="http://schemas.microsoft.com/office/drawing/2014/main" id="{B5DA52F6-D317-491A-6C73-0FC1D81F8E14}"/>
                </a:ext>
              </a:extLst>
            </p:cNvPr>
            <p:cNvSpPr/>
            <p:nvPr/>
          </p:nvSpPr>
          <p:spPr>
            <a:xfrm>
              <a:off x="607901" y="5379751"/>
              <a:ext cx="2970615" cy="976599"/>
            </a:xfrm>
            <a:custGeom>
              <a:avLst/>
              <a:gdLst>
                <a:gd name="connsiteX0" fmla="*/ 3267677 w 3267677"/>
                <a:gd name="connsiteY0" fmla="*/ 1493563 h 3064987"/>
                <a:gd name="connsiteX1" fmla="*/ 362432 w 3267677"/>
                <a:gd name="connsiteY1" fmla="*/ 35153 h 3064987"/>
                <a:gd name="connsiteX2" fmla="*/ 362432 w 3267677"/>
                <a:gd name="connsiteY2" fmla="*/ 3032996 h 3064987"/>
                <a:gd name="connsiteX3" fmla="*/ 3267677 w 3267677"/>
                <a:gd name="connsiteY3" fmla="*/ 1493563 h 3064987"/>
              </a:gdLst>
              <a:ahLst/>
              <a:cxnLst>
                <a:cxn ang="0">
                  <a:pos x="connsiteX0" y="connsiteY0"/>
                </a:cxn>
                <a:cxn ang="0">
                  <a:pos x="connsiteX1" y="connsiteY1"/>
                </a:cxn>
                <a:cxn ang="0">
                  <a:pos x="connsiteX2" y="connsiteY2"/>
                </a:cxn>
                <a:cxn ang="0">
                  <a:pos x="connsiteX3" y="connsiteY3"/>
                </a:cxn>
              </a:cxnLst>
              <a:rect l="l" t="t" r="r" b="b"/>
              <a:pathLst>
                <a:path w="3267677" h="3064987">
                  <a:moveTo>
                    <a:pt x="3267677" y="1493563"/>
                  </a:moveTo>
                  <a:cubicBezTo>
                    <a:pt x="3267677" y="993923"/>
                    <a:pt x="846640" y="-221419"/>
                    <a:pt x="362432" y="35153"/>
                  </a:cubicBezTo>
                  <a:cubicBezTo>
                    <a:pt x="-121776" y="291725"/>
                    <a:pt x="-119846" y="2782211"/>
                    <a:pt x="362432" y="3032996"/>
                  </a:cubicBezTo>
                  <a:cubicBezTo>
                    <a:pt x="844710" y="3283781"/>
                    <a:pt x="3267677" y="1993203"/>
                    <a:pt x="3267677" y="1493563"/>
                  </a:cubicBezTo>
                  <a:close/>
                </a:path>
              </a:pathLst>
            </a:custGeom>
            <a:solidFill>
              <a:schemeClr val="accent5">
                <a:lumMod val="60000"/>
                <a:lumOff val="40000"/>
                <a:alpha val="42933"/>
              </a:schemeClr>
            </a:solidFill>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6" name="Picture 8" descr="Category:Network routers - Wikimedia Commons">
              <a:extLst>
                <a:ext uri="{FF2B5EF4-FFF2-40B4-BE49-F238E27FC236}">
                  <a16:creationId xmlns:a16="http://schemas.microsoft.com/office/drawing/2014/main" id="{418EC3FF-4C2E-000F-0614-3CD53FAB6A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4314" y="5523848"/>
              <a:ext cx="688403" cy="688403"/>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TextBox 32">
            <a:extLst>
              <a:ext uri="{FF2B5EF4-FFF2-40B4-BE49-F238E27FC236}">
                <a16:creationId xmlns:a16="http://schemas.microsoft.com/office/drawing/2014/main" id="{0AA58189-C835-2621-8DF6-EA1EA37818CD}"/>
              </a:ext>
            </a:extLst>
          </p:cNvPr>
          <p:cNvSpPr txBox="1"/>
          <p:nvPr/>
        </p:nvSpPr>
        <p:spPr>
          <a:xfrm>
            <a:off x="4743281" y="2891943"/>
            <a:ext cx="662505"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ISP</a:t>
            </a:r>
          </a:p>
        </p:txBody>
      </p:sp>
      <p:pic>
        <p:nvPicPr>
          <p:cNvPr id="9" name="Picture 8" descr="Category:Network routers - Wikimedia Commons">
            <a:extLst>
              <a:ext uri="{FF2B5EF4-FFF2-40B4-BE49-F238E27FC236}">
                <a16:creationId xmlns:a16="http://schemas.microsoft.com/office/drawing/2014/main" id="{110CA303-DC1A-C3F8-F8B9-BF3994D759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9168" y="2974550"/>
            <a:ext cx="1142853" cy="114285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6192D7D-7A39-6826-98C2-374791147ED6}"/>
              </a:ext>
            </a:extLst>
          </p:cNvPr>
          <p:cNvSpPr txBox="1"/>
          <p:nvPr/>
        </p:nvSpPr>
        <p:spPr>
          <a:xfrm>
            <a:off x="3539505" y="1851702"/>
            <a:ext cx="115608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223.1.1.0</a:t>
            </a:r>
          </a:p>
        </p:txBody>
      </p:sp>
      <p:sp>
        <p:nvSpPr>
          <p:cNvPr id="21" name="TextBox 20">
            <a:extLst>
              <a:ext uri="{FF2B5EF4-FFF2-40B4-BE49-F238E27FC236}">
                <a16:creationId xmlns:a16="http://schemas.microsoft.com/office/drawing/2014/main" id="{5FD50D7B-C5F2-59A3-5FEA-CEEF4F03461C}"/>
              </a:ext>
            </a:extLst>
          </p:cNvPr>
          <p:cNvSpPr txBox="1"/>
          <p:nvPr/>
        </p:nvSpPr>
        <p:spPr>
          <a:xfrm>
            <a:off x="2996882" y="3911382"/>
            <a:ext cx="115608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223.1.2.0</a:t>
            </a:r>
          </a:p>
        </p:txBody>
      </p:sp>
      <p:sp>
        <p:nvSpPr>
          <p:cNvPr id="28" name="TextBox 27">
            <a:extLst>
              <a:ext uri="{FF2B5EF4-FFF2-40B4-BE49-F238E27FC236}">
                <a16:creationId xmlns:a16="http://schemas.microsoft.com/office/drawing/2014/main" id="{055608F8-1F47-84AB-B57F-F687B9E4272A}"/>
              </a:ext>
            </a:extLst>
          </p:cNvPr>
          <p:cNvSpPr txBox="1"/>
          <p:nvPr/>
        </p:nvSpPr>
        <p:spPr>
          <a:xfrm>
            <a:off x="2656271" y="5237402"/>
            <a:ext cx="115608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223.1.3.0</a:t>
            </a:r>
          </a:p>
        </p:txBody>
      </p:sp>
      <p:grpSp>
        <p:nvGrpSpPr>
          <p:cNvPr id="41" name="Group 40">
            <a:extLst>
              <a:ext uri="{FF2B5EF4-FFF2-40B4-BE49-F238E27FC236}">
                <a16:creationId xmlns:a16="http://schemas.microsoft.com/office/drawing/2014/main" id="{91E04F88-EF18-20E6-83F3-01C710854E25}"/>
              </a:ext>
            </a:extLst>
          </p:cNvPr>
          <p:cNvGrpSpPr/>
          <p:nvPr/>
        </p:nvGrpSpPr>
        <p:grpSpPr>
          <a:xfrm>
            <a:off x="5051669" y="920781"/>
            <a:ext cx="1497782" cy="1704516"/>
            <a:chOff x="5054039" y="873544"/>
            <a:chExt cx="1497782" cy="1704516"/>
          </a:xfrm>
        </p:grpSpPr>
        <p:sp>
          <p:nvSpPr>
            <p:cNvPr id="42" name="Rectangular Callout 41">
              <a:extLst>
                <a:ext uri="{FF2B5EF4-FFF2-40B4-BE49-F238E27FC236}">
                  <a16:creationId xmlns:a16="http://schemas.microsoft.com/office/drawing/2014/main" id="{CC1726DB-919E-EFFF-21C3-4D0C869650C7}"/>
                </a:ext>
              </a:extLst>
            </p:cNvPr>
            <p:cNvSpPr/>
            <p:nvPr/>
          </p:nvSpPr>
          <p:spPr>
            <a:xfrm>
              <a:off x="5111218" y="888083"/>
              <a:ext cx="1371569" cy="1689977"/>
            </a:xfrm>
            <a:prstGeom prst="wedgeRectCallout">
              <a:avLst>
                <a:gd name="adj1" fmla="val -24770"/>
                <a:gd name="adj2" fmla="val 95988"/>
              </a:avLst>
            </a:prstGeom>
            <a:solidFill>
              <a:schemeClr val="tx2">
                <a:lumMod val="60000"/>
                <a:lumOff val="40000"/>
              </a:schemeClr>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3" name="TextBox 42">
              <a:extLst>
                <a:ext uri="{FF2B5EF4-FFF2-40B4-BE49-F238E27FC236}">
                  <a16:creationId xmlns:a16="http://schemas.microsoft.com/office/drawing/2014/main" id="{97FF28DE-ECA2-824B-6AF8-7617608C0C8F}"/>
                </a:ext>
              </a:extLst>
            </p:cNvPr>
            <p:cNvSpPr txBox="1"/>
            <p:nvPr/>
          </p:nvSpPr>
          <p:spPr>
            <a:xfrm>
              <a:off x="5054039" y="873544"/>
              <a:ext cx="1497782"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Forwarding tab.</a:t>
              </a:r>
            </a:p>
          </p:txBody>
        </p:sp>
      </p:grpSp>
      <p:grpSp>
        <p:nvGrpSpPr>
          <p:cNvPr id="44" name="Group 43">
            <a:extLst>
              <a:ext uri="{FF2B5EF4-FFF2-40B4-BE49-F238E27FC236}">
                <a16:creationId xmlns:a16="http://schemas.microsoft.com/office/drawing/2014/main" id="{18D41EFE-FD37-109C-9C3D-5D95A6E3F4C4}"/>
              </a:ext>
            </a:extLst>
          </p:cNvPr>
          <p:cNvGrpSpPr/>
          <p:nvPr/>
        </p:nvGrpSpPr>
        <p:grpSpPr>
          <a:xfrm>
            <a:off x="5036467" y="1185521"/>
            <a:ext cx="1526734" cy="1025216"/>
            <a:chOff x="5036467" y="1185521"/>
            <a:chExt cx="1526734" cy="1025216"/>
          </a:xfrm>
        </p:grpSpPr>
        <p:sp>
          <p:nvSpPr>
            <p:cNvPr id="45" name="TextBox 44">
              <a:extLst>
                <a:ext uri="{FF2B5EF4-FFF2-40B4-BE49-F238E27FC236}">
                  <a16:creationId xmlns:a16="http://schemas.microsoft.com/office/drawing/2014/main" id="{9F1CD39D-48B9-32EF-7404-0CDA642488CA}"/>
                </a:ext>
              </a:extLst>
            </p:cNvPr>
            <p:cNvSpPr txBox="1"/>
            <p:nvPr/>
          </p:nvSpPr>
          <p:spPr>
            <a:xfrm>
              <a:off x="5036467" y="1185521"/>
              <a:ext cx="151515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223.1.1.0/24</a:t>
              </a:r>
            </a:p>
          </p:txBody>
        </p:sp>
        <p:sp>
          <p:nvSpPr>
            <p:cNvPr id="46" name="TextBox 45">
              <a:extLst>
                <a:ext uri="{FF2B5EF4-FFF2-40B4-BE49-F238E27FC236}">
                  <a16:creationId xmlns:a16="http://schemas.microsoft.com/office/drawing/2014/main" id="{78C2B768-DA72-697C-30F7-90FA78B9744D}"/>
                </a:ext>
              </a:extLst>
            </p:cNvPr>
            <p:cNvSpPr txBox="1"/>
            <p:nvPr/>
          </p:nvSpPr>
          <p:spPr>
            <a:xfrm>
              <a:off x="5048043" y="1498074"/>
              <a:ext cx="151515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223.1.2.0/24</a:t>
              </a:r>
            </a:p>
          </p:txBody>
        </p:sp>
        <p:sp>
          <p:nvSpPr>
            <p:cNvPr id="47" name="TextBox 46">
              <a:extLst>
                <a:ext uri="{FF2B5EF4-FFF2-40B4-BE49-F238E27FC236}">
                  <a16:creationId xmlns:a16="http://schemas.microsoft.com/office/drawing/2014/main" id="{B7F4DAF2-3880-2E0A-035C-BEB116F33839}"/>
                </a:ext>
              </a:extLst>
            </p:cNvPr>
            <p:cNvSpPr txBox="1"/>
            <p:nvPr/>
          </p:nvSpPr>
          <p:spPr>
            <a:xfrm>
              <a:off x="5048041" y="1810627"/>
              <a:ext cx="151515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223.1.3.0/24</a:t>
              </a:r>
            </a:p>
          </p:txBody>
        </p:sp>
      </p:grpSp>
      <p:grpSp>
        <p:nvGrpSpPr>
          <p:cNvPr id="48" name="Group 47">
            <a:extLst>
              <a:ext uri="{FF2B5EF4-FFF2-40B4-BE49-F238E27FC236}">
                <a16:creationId xmlns:a16="http://schemas.microsoft.com/office/drawing/2014/main" id="{A7509C26-E713-C2B7-7FEF-94DE0DEF263D}"/>
              </a:ext>
            </a:extLst>
          </p:cNvPr>
          <p:cNvGrpSpPr/>
          <p:nvPr/>
        </p:nvGrpSpPr>
        <p:grpSpPr>
          <a:xfrm>
            <a:off x="7129921" y="798549"/>
            <a:ext cx="1497782" cy="1704516"/>
            <a:chOff x="5054039" y="873544"/>
            <a:chExt cx="1497782" cy="1704516"/>
          </a:xfrm>
        </p:grpSpPr>
        <p:sp>
          <p:nvSpPr>
            <p:cNvPr id="49" name="Rectangular Callout 48">
              <a:extLst>
                <a:ext uri="{FF2B5EF4-FFF2-40B4-BE49-F238E27FC236}">
                  <a16:creationId xmlns:a16="http://schemas.microsoft.com/office/drawing/2014/main" id="{0D8516E8-7BA5-AB9E-7711-D6B4D0CCD2FD}"/>
                </a:ext>
              </a:extLst>
            </p:cNvPr>
            <p:cNvSpPr/>
            <p:nvPr/>
          </p:nvSpPr>
          <p:spPr>
            <a:xfrm>
              <a:off x="5111218" y="888083"/>
              <a:ext cx="1371569" cy="1689977"/>
            </a:xfrm>
            <a:prstGeom prst="wedgeRectCallout">
              <a:avLst>
                <a:gd name="adj1" fmla="val -24770"/>
                <a:gd name="adj2" fmla="val 95988"/>
              </a:avLst>
            </a:prstGeom>
            <a:solidFill>
              <a:schemeClr val="tx2">
                <a:lumMod val="60000"/>
                <a:lumOff val="40000"/>
              </a:schemeClr>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0" name="TextBox 49">
              <a:extLst>
                <a:ext uri="{FF2B5EF4-FFF2-40B4-BE49-F238E27FC236}">
                  <a16:creationId xmlns:a16="http://schemas.microsoft.com/office/drawing/2014/main" id="{EF1AA5B8-1C5C-EBBF-3C6D-D9835CC0E2F5}"/>
                </a:ext>
              </a:extLst>
            </p:cNvPr>
            <p:cNvSpPr txBox="1"/>
            <p:nvPr/>
          </p:nvSpPr>
          <p:spPr>
            <a:xfrm>
              <a:off x="5054039" y="873544"/>
              <a:ext cx="1497782"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Forwarding tab.</a:t>
              </a:r>
            </a:p>
          </p:txBody>
        </p:sp>
      </p:grpSp>
      <p:grpSp>
        <p:nvGrpSpPr>
          <p:cNvPr id="51" name="Group 50">
            <a:extLst>
              <a:ext uri="{FF2B5EF4-FFF2-40B4-BE49-F238E27FC236}">
                <a16:creationId xmlns:a16="http://schemas.microsoft.com/office/drawing/2014/main" id="{7A5C7271-D99A-46F6-FC72-09FC00D86663}"/>
              </a:ext>
            </a:extLst>
          </p:cNvPr>
          <p:cNvGrpSpPr/>
          <p:nvPr/>
        </p:nvGrpSpPr>
        <p:grpSpPr>
          <a:xfrm>
            <a:off x="7135495" y="1110526"/>
            <a:ext cx="1515158" cy="1025216"/>
            <a:chOff x="5059613" y="1185521"/>
            <a:chExt cx="1515158" cy="1025216"/>
          </a:xfrm>
        </p:grpSpPr>
        <p:sp>
          <p:nvSpPr>
            <p:cNvPr id="52" name="TextBox 51">
              <a:extLst>
                <a:ext uri="{FF2B5EF4-FFF2-40B4-BE49-F238E27FC236}">
                  <a16:creationId xmlns:a16="http://schemas.microsoft.com/office/drawing/2014/main" id="{3400DB1F-7896-AA64-82EB-5BA0B3C218A9}"/>
                </a:ext>
              </a:extLst>
            </p:cNvPr>
            <p:cNvSpPr txBox="1"/>
            <p:nvPr/>
          </p:nvSpPr>
          <p:spPr>
            <a:xfrm>
              <a:off x="5059613" y="1185521"/>
              <a:ext cx="151515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223.1.1.0/24</a:t>
              </a:r>
            </a:p>
          </p:txBody>
        </p:sp>
        <p:sp>
          <p:nvSpPr>
            <p:cNvPr id="53" name="TextBox 52">
              <a:extLst>
                <a:ext uri="{FF2B5EF4-FFF2-40B4-BE49-F238E27FC236}">
                  <a16:creationId xmlns:a16="http://schemas.microsoft.com/office/drawing/2014/main" id="{B9D3780C-71B8-58E7-02D0-B8C2DA6E1B63}"/>
                </a:ext>
              </a:extLst>
            </p:cNvPr>
            <p:cNvSpPr txBox="1"/>
            <p:nvPr/>
          </p:nvSpPr>
          <p:spPr>
            <a:xfrm>
              <a:off x="5059613" y="1498074"/>
              <a:ext cx="151515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223.1.2.0/24</a:t>
              </a:r>
            </a:p>
          </p:txBody>
        </p:sp>
        <p:sp>
          <p:nvSpPr>
            <p:cNvPr id="54" name="TextBox 53">
              <a:extLst>
                <a:ext uri="{FF2B5EF4-FFF2-40B4-BE49-F238E27FC236}">
                  <a16:creationId xmlns:a16="http://schemas.microsoft.com/office/drawing/2014/main" id="{9FCE999A-6EFD-61A6-AC51-B0B169859C05}"/>
                </a:ext>
              </a:extLst>
            </p:cNvPr>
            <p:cNvSpPr txBox="1"/>
            <p:nvPr/>
          </p:nvSpPr>
          <p:spPr>
            <a:xfrm>
              <a:off x="5059613" y="1810627"/>
              <a:ext cx="151515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223.1.3.0/24</a:t>
              </a:r>
            </a:p>
          </p:txBody>
        </p:sp>
      </p:grpSp>
      <p:pic>
        <p:nvPicPr>
          <p:cNvPr id="56" name="Picture 55" descr="Category:Network routers - Wikimedia Commons">
            <a:extLst>
              <a:ext uri="{FF2B5EF4-FFF2-40B4-BE49-F238E27FC236}">
                <a16:creationId xmlns:a16="http://schemas.microsoft.com/office/drawing/2014/main" id="{EBFBDF8C-8EE2-9C5C-5EE4-FCC2B3A304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8713" y="2942746"/>
            <a:ext cx="1142853" cy="1142853"/>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a:extLst>
              <a:ext uri="{FF2B5EF4-FFF2-40B4-BE49-F238E27FC236}">
                <a16:creationId xmlns:a16="http://schemas.microsoft.com/office/drawing/2014/main" id="{D98233FA-C405-1675-0889-258021B19D6D}"/>
              </a:ext>
            </a:extLst>
          </p:cNvPr>
          <p:cNvGrpSpPr/>
          <p:nvPr/>
        </p:nvGrpSpPr>
        <p:grpSpPr>
          <a:xfrm>
            <a:off x="5253381" y="3705937"/>
            <a:ext cx="1515158" cy="401786"/>
            <a:chOff x="5253381" y="3705937"/>
            <a:chExt cx="1515158" cy="401786"/>
          </a:xfrm>
        </p:grpSpPr>
        <p:sp>
          <p:nvSpPr>
            <p:cNvPr id="15" name="TextBox 14">
              <a:extLst>
                <a:ext uri="{FF2B5EF4-FFF2-40B4-BE49-F238E27FC236}">
                  <a16:creationId xmlns:a16="http://schemas.microsoft.com/office/drawing/2014/main" id="{E6330E39-3AD6-4F67-BF3B-CA644CA2CBF9}"/>
                </a:ext>
              </a:extLst>
            </p:cNvPr>
            <p:cNvSpPr txBox="1"/>
            <p:nvPr/>
          </p:nvSpPr>
          <p:spPr>
            <a:xfrm>
              <a:off x="5253381" y="3705937"/>
              <a:ext cx="151515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223.1.0.0/16</a:t>
              </a:r>
            </a:p>
          </p:txBody>
        </p:sp>
        <p:cxnSp>
          <p:nvCxnSpPr>
            <p:cNvPr id="18" name="Straight Arrow Connector 17">
              <a:extLst>
                <a:ext uri="{FF2B5EF4-FFF2-40B4-BE49-F238E27FC236}">
                  <a16:creationId xmlns:a16="http://schemas.microsoft.com/office/drawing/2014/main" id="{8134ED43-ACCE-FB9E-47BC-55CFBA72D896}"/>
                </a:ext>
              </a:extLst>
            </p:cNvPr>
            <p:cNvCxnSpPr/>
            <p:nvPr/>
          </p:nvCxnSpPr>
          <p:spPr>
            <a:xfrm>
              <a:off x="5794632" y="4107723"/>
              <a:ext cx="970454" cy="0"/>
            </a:xfrm>
            <a:prstGeom prst="straightConnector1">
              <a:avLst/>
            </a:prstGeom>
            <a:ln w="34925">
              <a:tailEnd type="arrow"/>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69692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Pie 31">
            <a:extLst>
              <a:ext uri="{FF2B5EF4-FFF2-40B4-BE49-F238E27FC236}">
                <a16:creationId xmlns:a16="http://schemas.microsoft.com/office/drawing/2014/main" id="{5BA2290A-7AA9-E9D8-D26F-A55E09B333A5}"/>
              </a:ext>
            </a:extLst>
          </p:cNvPr>
          <p:cNvSpPr/>
          <p:nvPr/>
        </p:nvSpPr>
        <p:spPr>
          <a:xfrm rot="10800000">
            <a:off x="-5859190" y="274451"/>
            <a:ext cx="11194564" cy="6864778"/>
          </a:xfrm>
          <a:prstGeom prst="pie">
            <a:avLst>
              <a:gd name="adj1" fmla="val 5372414"/>
              <a:gd name="adj2" fmla="val 16200000"/>
            </a:avLst>
          </a:prstGeom>
          <a:solidFill>
            <a:schemeClr val="accent2">
              <a:lumMod val="60000"/>
              <a:lumOff val="40000"/>
              <a:alpha val="68269"/>
            </a:schemeClr>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20" name="Straight Connector 19">
            <a:extLst>
              <a:ext uri="{FF2B5EF4-FFF2-40B4-BE49-F238E27FC236}">
                <a16:creationId xmlns:a16="http://schemas.microsoft.com/office/drawing/2014/main" id="{3F2B2FE8-CDFA-A575-4EA8-F0801DCF8205}"/>
              </a:ext>
            </a:extLst>
          </p:cNvPr>
          <p:cNvCxnSpPr>
            <a:cxnSpLocks/>
          </p:cNvCxnSpPr>
          <p:nvPr/>
        </p:nvCxnSpPr>
        <p:spPr>
          <a:xfrm flipV="1">
            <a:off x="5465178" y="3599727"/>
            <a:ext cx="1190265" cy="1251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5DED6DBF-0920-2BDF-B425-3F8869DA466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DDDE3346-24F6-7771-C2DD-3DAED88FE551}"/>
              </a:ext>
            </a:extLst>
          </p:cNvPr>
          <p:cNvGrpSpPr/>
          <p:nvPr/>
        </p:nvGrpSpPr>
        <p:grpSpPr>
          <a:xfrm>
            <a:off x="0" y="0"/>
            <a:ext cx="9144000" cy="646331"/>
            <a:chOff x="0" y="4541178"/>
            <a:chExt cx="9144000" cy="646331"/>
          </a:xfrm>
        </p:grpSpPr>
        <p:sp>
          <p:nvSpPr>
            <p:cNvPr id="4" name="Rectangle 3">
              <a:extLst>
                <a:ext uri="{FF2B5EF4-FFF2-40B4-BE49-F238E27FC236}">
                  <a16:creationId xmlns:a16="http://schemas.microsoft.com/office/drawing/2014/main" id="{7DE20BAA-227C-080C-B183-DC05E7413BF4}"/>
                </a:ext>
              </a:extLst>
            </p:cNvPr>
            <p:cNvSpPr/>
            <p:nvPr/>
          </p:nvSpPr>
          <p:spPr>
            <a:xfrm>
              <a:off x="0" y="4541178"/>
              <a:ext cx="9144000" cy="646331"/>
            </a:xfrm>
            <a:prstGeom prst="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1EB5D937-69EE-7F8A-48D2-7041A048F12D}"/>
                </a:ext>
              </a:extLst>
            </p:cNvPr>
            <p:cNvSpPr txBox="1"/>
            <p:nvPr/>
          </p:nvSpPr>
          <p:spPr>
            <a:xfrm>
              <a:off x="338" y="4541178"/>
              <a:ext cx="6286849"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Lessons learned from subnetting</a:t>
              </a:r>
            </a:p>
          </p:txBody>
        </p:sp>
      </p:grpSp>
      <p:grpSp>
        <p:nvGrpSpPr>
          <p:cNvPr id="34" name="Group 33">
            <a:extLst>
              <a:ext uri="{FF2B5EF4-FFF2-40B4-BE49-F238E27FC236}">
                <a16:creationId xmlns:a16="http://schemas.microsoft.com/office/drawing/2014/main" id="{1169C2E3-5B70-F38F-5456-49AE133E94CF}"/>
              </a:ext>
            </a:extLst>
          </p:cNvPr>
          <p:cNvGrpSpPr/>
          <p:nvPr/>
        </p:nvGrpSpPr>
        <p:grpSpPr>
          <a:xfrm>
            <a:off x="459371" y="856098"/>
            <a:ext cx="4656641" cy="3064987"/>
            <a:chOff x="459371" y="856098"/>
            <a:chExt cx="4656641" cy="3064987"/>
          </a:xfrm>
        </p:grpSpPr>
        <p:sp>
          <p:nvSpPr>
            <p:cNvPr id="22" name="Freeform 21">
              <a:extLst>
                <a:ext uri="{FF2B5EF4-FFF2-40B4-BE49-F238E27FC236}">
                  <a16:creationId xmlns:a16="http://schemas.microsoft.com/office/drawing/2014/main" id="{8530D3E6-16A7-461A-5C93-084CA073585A}"/>
                </a:ext>
              </a:extLst>
            </p:cNvPr>
            <p:cNvSpPr/>
            <p:nvPr/>
          </p:nvSpPr>
          <p:spPr>
            <a:xfrm>
              <a:off x="459371" y="856098"/>
              <a:ext cx="3267677" cy="3064987"/>
            </a:xfrm>
            <a:custGeom>
              <a:avLst/>
              <a:gdLst>
                <a:gd name="connsiteX0" fmla="*/ 3267677 w 3267677"/>
                <a:gd name="connsiteY0" fmla="*/ 1493563 h 3064987"/>
                <a:gd name="connsiteX1" fmla="*/ 362432 w 3267677"/>
                <a:gd name="connsiteY1" fmla="*/ 35153 h 3064987"/>
                <a:gd name="connsiteX2" fmla="*/ 362432 w 3267677"/>
                <a:gd name="connsiteY2" fmla="*/ 3032996 h 3064987"/>
                <a:gd name="connsiteX3" fmla="*/ 3267677 w 3267677"/>
                <a:gd name="connsiteY3" fmla="*/ 1493563 h 3064987"/>
              </a:gdLst>
              <a:ahLst/>
              <a:cxnLst>
                <a:cxn ang="0">
                  <a:pos x="connsiteX0" y="connsiteY0"/>
                </a:cxn>
                <a:cxn ang="0">
                  <a:pos x="connsiteX1" y="connsiteY1"/>
                </a:cxn>
                <a:cxn ang="0">
                  <a:pos x="connsiteX2" y="connsiteY2"/>
                </a:cxn>
                <a:cxn ang="0">
                  <a:pos x="connsiteX3" y="connsiteY3"/>
                </a:cxn>
              </a:cxnLst>
              <a:rect l="l" t="t" r="r" b="b"/>
              <a:pathLst>
                <a:path w="3267677" h="3064987">
                  <a:moveTo>
                    <a:pt x="3267677" y="1493563"/>
                  </a:moveTo>
                  <a:cubicBezTo>
                    <a:pt x="3267677" y="993923"/>
                    <a:pt x="846640" y="-221419"/>
                    <a:pt x="362432" y="35153"/>
                  </a:cubicBezTo>
                  <a:cubicBezTo>
                    <a:pt x="-121776" y="291725"/>
                    <a:pt x="-119846" y="2782211"/>
                    <a:pt x="362432" y="3032996"/>
                  </a:cubicBezTo>
                  <a:cubicBezTo>
                    <a:pt x="844710" y="3283781"/>
                    <a:pt x="3267677" y="1993203"/>
                    <a:pt x="3267677" y="1493563"/>
                  </a:cubicBezTo>
                  <a:close/>
                </a:path>
              </a:pathLst>
            </a:custGeom>
            <a:solidFill>
              <a:schemeClr val="accent3">
                <a:lumMod val="60000"/>
                <a:lumOff val="40000"/>
                <a:alpha val="42933"/>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1" name="Straight Connector 10">
              <a:extLst>
                <a:ext uri="{FF2B5EF4-FFF2-40B4-BE49-F238E27FC236}">
                  <a16:creationId xmlns:a16="http://schemas.microsoft.com/office/drawing/2014/main" id="{7DE9E67F-CE90-FD63-054F-F749235CFE08}"/>
                </a:ext>
              </a:extLst>
            </p:cNvPr>
            <p:cNvCxnSpPr>
              <a:cxnSpLocks/>
            </p:cNvCxnSpPr>
            <p:nvPr/>
          </p:nvCxnSpPr>
          <p:spPr>
            <a:xfrm>
              <a:off x="3773347" y="2395959"/>
              <a:ext cx="1342665" cy="1033041"/>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8" descr="Category:Network routers - Wikimedia Commons">
              <a:extLst>
                <a:ext uri="{FF2B5EF4-FFF2-40B4-BE49-F238E27FC236}">
                  <a16:creationId xmlns:a16="http://schemas.microsoft.com/office/drawing/2014/main" id="{F2C8783A-5603-1B04-2823-9CFECA53CC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145" y="2051757"/>
              <a:ext cx="688403" cy="688403"/>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9">
            <a:extLst>
              <a:ext uri="{FF2B5EF4-FFF2-40B4-BE49-F238E27FC236}">
                <a16:creationId xmlns:a16="http://schemas.microsoft.com/office/drawing/2014/main" id="{9B618969-CADA-D065-D59B-18CFF7081EEA}"/>
              </a:ext>
            </a:extLst>
          </p:cNvPr>
          <p:cNvPicPr>
            <a:picLocks noChangeAspect="1"/>
          </p:cNvPicPr>
          <p:nvPr/>
        </p:nvPicPr>
        <p:blipFill>
          <a:blip r:embed="rId3"/>
          <a:stretch>
            <a:fillRect/>
          </a:stretch>
        </p:blipFill>
        <p:spPr>
          <a:xfrm>
            <a:off x="6553200" y="2089516"/>
            <a:ext cx="2442675" cy="2442675"/>
          </a:xfrm>
          <a:prstGeom prst="rect">
            <a:avLst/>
          </a:prstGeom>
        </p:spPr>
      </p:pic>
      <p:grpSp>
        <p:nvGrpSpPr>
          <p:cNvPr id="35" name="Group 34">
            <a:extLst>
              <a:ext uri="{FF2B5EF4-FFF2-40B4-BE49-F238E27FC236}">
                <a16:creationId xmlns:a16="http://schemas.microsoft.com/office/drawing/2014/main" id="{E136671F-49FD-5A5A-B6CE-70F801F1B166}"/>
              </a:ext>
            </a:extLst>
          </p:cNvPr>
          <p:cNvGrpSpPr/>
          <p:nvPr/>
        </p:nvGrpSpPr>
        <p:grpSpPr>
          <a:xfrm>
            <a:off x="607901" y="3639008"/>
            <a:ext cx="4508111" cy="1483177"/>
            <a:chOff x="607901" y="3639008"/>
            <a:chExt cx="4508111" cy="1483177"/>
          </a:xfrm>
        </p:grpSpPr>
        <p:cxnSp>
          <p:nvCxnSpPr>
            <p:cNvPr id="27" name="Straight Connector 26">
              <a:extLst>
                <a:ext uri="{FF2B5EF4-FFF2-40B4-BE49-F238E27FC236}">
                  <a16:creationId xmlns:a16="http://schemas.microsoft.com/office/drawing/2014/main" id="{FA80D2DA-AC84-4D85-C028-83E9BF6F77C1}"/>
                </a:ext>
              </a:extLst>
            </p:cNvPr>
            <p:cNvCxnSpPr>
              <a:cxnSpLocks/>
            </p:cNvCxnSpPr>
            <p:nvPr/>
          </p:nvCxnSpPr>
          <p:spPr>
            <a:xfrm flipV="1">
              <a:off x="3574925" y="3639008"/>
              <a:ext cx="1541087" cy="893183"/>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3" name="Freeform 22">
              <a:extLst>
                <a:ext uri="{FF2B5EF4-FFF2-40B4-BE49-F238E27FC236}">
                  <a16:creationId xmlns:a16="http://schemas.microsoft.com/office/drawing/2014/main" id="{91625578-CD8B-4104-C3FB-BC79FCC559A9}"/>
                </a:ext>
              </a:extLst>
            </p:cNvPr>
            <p:cNvSpPr/>
            <p:nvPr/>
          </p:nvSpPr>
          <p:spPr>
            <a:xfrm>
              <a:off x="607901" y="4145586"/>
              <a:ext cx="2970615" cy="976599"/>
            </a:xfrm>
            <a:custGeom>
              <a:avLst/>
              <a:gdLst>
                <a:gd name="connsiteX0" fmla="*/ 3267677 w 3267677"/>
                <a:gd name="connsiteY0" fmla="*/ 1493563 h 3064987"/>
                <a:gd name="connsiteX1" fmla="*/ 362432 w 3267677"/>
                <a:gd name="connsiteY1" fmla="*/ 35153 h 3064987"/>
                <a:gd name="connsiteX2" fmla="*/ 362432 w 3267677"/>
                <a:gd name="connsiteY2" fmla="*/ 3032996 h 3064987"/>
                <a:gd name="connsiteX3" fmla="*/ 3267677 w 3267677"/>
                <a:gd name="connsiteY3" fmla="*/ 1493563 h 3064987"/>
              </a:gdLst>
              <a:ahLst/>
              <a:cxnLst>
                <a:cxn ang="0">
                  <a:pos x="connsiteX0" y="connsiteY0"/>
                </a:cxn>
                <a:cxn ang="0">
                  <a:pos x="connsiteX1" y="connsiteY1"/>
                </a:cxn>
                <a:cxn ang="0">
                  <a:pos x="connsiteX2" y="connsiteY2"/>
                </a:cxn>
                <a:cxn ang="0">
                  <a:pos x="connsiteX3" y="connsiteY3"/>
                </a:cxn>
              </a:cxnLst>
              <a:rect l="l" t="t" r="r" b="b"/>
              <a:pathLst>
                <a:path w="3267677" h="3064987">
                  <a:moveTo>
                    <a:pt x="3267677" y="1493563"/>
                  </a:moveTo>
                  <a:cubicBezTo>
                    <a:pt x="3267677" y="993923"/>
                    <a:pt x="846640" y="-221419"/>
                    <a:pt x="362432" y="35153"/>
                  </a:cubicBezTo>
                  <a:cubicBezTo>
                    <a:pt x="-121776" y="291725"/>
                    <a:pt x="-119846" y="2782211"/>
                    <a:pt x="362432" y="3032996"/>
                  </a:cubicBezTo>
                  <a:cubicBezTo>
                    <a:pt x="844710" y="3283781"/>
                    <a:pt x="3267677" y="1993203"/>
                    <a:pt x="3267677" y="1493563"/>
                  </a:cubicBezTo>
                  <a:close/>
                </a:path>
              </a:pathLst>
            </a:custGeom>
            <a:solidFill>
              <a:schemeClr val="accent6">
                <a:lumMod val="60000"/>
                <a:lumOff val="40000"/>
                <a:alpha val="42933"/>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 name="Picture 8" descr="Category:Network routers - Wikimedia Commons">
              <a:extLst>
                <a:ext uri="{FF2B5EF4-FFF2-40B4-BE49-F238E27FC236}">
                  <a16:creationId xmlns:a16="http://schemas.microsoft.com/office/drawing/2014/main" id="{744BE51D-944E-DD4E-7F31-3B4747CFFE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4314" y="4226654"/>
              <a:ext cx="688403" cy="6884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6" name="Group 35">
            <a:extLst>
              <a:ext uri="{FF2B5EF4-FFF2-40B4-BE49-F238E27FC236}">
                <a16:creationId xmlns:a16="http://schemas.microsoft.com/office/drawing/2014/main" id="{3057F5ED-4FE9-2E17-05EF-9DAF7CF20F51}"/>
              </a:ext>
            </a:extLst>
          </p:cNvPr>
          <p:cNvGrpSpPr/>
          <p:nvPr/>
        </p:nvGrpSpPr>
        <p:grpSpPr>
          <a:xfrm>
            <a:off x="607901" y="3706841"/>
            <a:ext cx="4682693" cy="2649509"/>
            <a:chOff x="607901" y="3706841"/>
            <a:chExt cx="4682693" cy="2649509"/>
          </a:xfrm>
        </p:grpSpPr>
        <p:cxnSp>
          <p:nvCxnSpPr>
            <p:cNvPr id="30" name="Straight Connector 29">
              <a:extLst>
                <a:ext uri="{FF2B5EF4-FFF2-40B4-BE49-F238E27FC236}">
                  <a16:creationId xmlns:a16="http://schemas.microsoft.com/office/drawing/2014/main" id="{6C877A92-8399-3130-10E9-DA472A7DFDCC}"/>
                </a:ext>
              </a:extLst>
            </p:cNvPr>
            <p:cNvCxnSpPr>
              <a:cxnSpLocks/>
            </p:cNvCxnSpPr>
            <p:nvPr/>
          </p:nvCxnSpPr>
          <p:spPr>
            <a:xfrm flipV="1">
              <a:off x="3574925" y="3706841"/>
              <a:ext cx="1715669" cy="2101399"/>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4" name="Freeform 23">
              <a:extLst>
                <a:ext uri="{FF2B5EF4-FFF2-40B4-BE49-F238E27FC236}">
                  <a16:creationId xmlns:a16="http://schemas.microsoft.com/office/drawing/2014/main" id="{B5DA52F6-D317-491A-6C73-0FC1D81F8E14}"/>
                </a:ext>
              </a:extLst>
            </p:cNvPr>
            <p:cNvSpPr/>
            <p:nvPr/>
          </p:nvSpPr>
          <p:spPr>
            <a:xfrm>
              <a:off x="607901" y="5379751"/>
              <a:ext cx="2970615" cy="976599"/>
            </a:xfrm>
            <a:custGeom>
              <a:avLst/>
              <a:gdLst>
                <a:gd name="connsiteX0" fmla="*/ 3267677 w 3267677"/>
                <a:gd name="connsiteY0" fmla="*/ 1493563 h 3064987"/>
                <a:gd name="connsiteX1" fmla="*/ 362432 w 3267677"/>
                <a:gd name="connsiteY1" fmla="*/ 35153 h 3064987"/>
                <a:gd name="connsiteX2" fmla="*/ 362432 w 3267677"/>
                <a:gd name="connsiteY2" fmla="*/ 3032996 h 3064987"/>
                <a:gd name="connsiteX3" fmla="*/ 3267677 w 3267677"/>
                <a:gd name="connsiteY3" fmla="*/ 1493563 h 3064987"/>
              </a:gdLst>
              <a:ahLst/>
              <a:cxnLst>
                <a:cxn ang="0">
                  <a:pos x="connsiteX0" y="connsiteY0"/>
                </a:cxn>
                <a:cxn ang="0">
                  <a:pos x="connsiteX1" y="connsiteY1"/>
                </a:cxn>
                <a:cxn ang="0">
                  <a:pos x="connsiteX2" y="connsiteY2"/>
                </a:cxn>
                <a:cxn ang="0">
                  <a:pos x="connsiteX3" y="connsiteY3"/>
                </a:cxn>
              </a:cxnLst>
              <a:rect l="l" t="t" r="r" b="b"/>
              <a:pathLst>
                <a:path w="3267677" h="3064987">
                  <a:moveTo>
                    <a:pt x="3267677" y="1493563"/>
                  </a:moveTo>
                  <a:cubicBezTo>
                    <a:pt x="3267677" y="993923"/>
                    <a:pt x="846640" y="-221419"/>
                    <a:pt x="362432" y="35153"/>
                  </a:cubicBezTo>
                  <a:cubicBezTo>
                    <a:pt x="-121776" y="291725"/>
                    <a:pt x="-119846" y="2782211"/>
                    <a:pt x="362432" y="3032996"/>
                  </a:cubicBezTo>
                  <a:cubicBezTo>
                    <a:pt x="844710" y="3283781"/>
                    <a:pt x="3267677" y="1993203"/>
                    <a:pt x="3267677" y="1493563"/>
                  </a:cubicBezTo>
                  <a:close/>
                </a:path>
              </a:pathLst>
            </a:custGeom>
            <a:solidFill>
              <a:schemeClr val="accent5">
                <a:lumMod val="60000"/>
                <a:lumOff val="40000"/>
                <a:alpha val="42933"/>
              </a:schemeClr>
            </a:solidFill>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6" name="Picture 8" descr="Category:Network routers - Wikimedia Commons">
              <a:extLst>
                <a:ext uri="{FF2B5EF4-FFF2-40B4-BE49-F238E27FC236}">
                  <a16:creationId xmlns:a16="http://schemas.microsoft.com/office/drawing/2014/main" id="{418EC3FF-4C2E-000F-0614-3CD53FAB6A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4314" y="5523848"/>
              <a:ext cx="688403" cy="688403"/>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TextBox 32">
            <a:extLst>
              <a:ext uri="{FF2B5EF4-FFF2-40B4-BE49-F238E27FC236}">
                <a16:creationId xmlns:a16="http://schemas.microsoft.com/office/drawing/2014/main" id="{0AA58189-C835-2621-8DF6-EA1EA37818CD}"/>
              </a:ext>
            </a:extLst>
          </p:cNvPr>
          <p:cNvSpPr txBox="1"/>
          <p:nvPr/>
        </p:nvSpPr>
        <p:spPr>
          <a:xfrm>
            <a:off x="4743281" y="2891943"/>
            <a:ext cx="662505"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ISP</a:t>
            </a:r>
          </a:p>
        </p:txBody>
      </p:sp>
      <p:pic>
        <p:nvPicPr>
          <p:cNvPr id="9" name="Picture 8" descr="Category:Network routers - Wikimedia Commons">
            <a:extLst>
              <a:ext uri="{FF2B5EF4-FFF2-40B4-BE49-F238E27FC236}">
                <a16:creationId xmlns:a16="http://schemas.microsoft.com/office/drawing/2014/main" id="{110CA303-DC1A-C3F8-F8B9-BF3994D759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9168" y="2974550"/>
            <a:ext cx="1142853" cy="114285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6192D7D-7A39-6826-98C2-374791147ED6}"/>
              </a:ext>
            </a:extLst>
          </p:cNvPr>
          <p:cNvSpPr txBox="1"/>
          <p:nvPr/>
        </p:nvSpPr>
        <p:spPr>
          <a:xfrm>
            <a:off x="3539505" y="1851702"/>
            <a:ext cx="115608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223.1.1.0</a:t>
            </a:r>
          </a:p>
        </p:txBody>
      </p:sp>
      <p:sp>
        <p:nvSpPr>
          <p:cNvPr id="21" name="TextBox 20">
            <a:extLst>
              <a:ext uri="{FF2B5EF4-FFF2-40B4-BE49-F238E27FC236}">
                <a16:creationId xmlns:a16="http://schemas.microsoft.com/office/drawing/2014/main" id="{5FD50D7B-C5F2-59A3-5FEA-CEEF4F03461C}"/>
              </a:ext>
            </a:extLst>
          </p:cNvPr>
          <p:cNvSpPr txBox="1"/>
          <p:nvPr/>
        </p:nvSpPr>
        <p:spPr>
          <a:xfrm>
            <a:off x="2996882" y="3911382"/>
            <a:ext cx="115608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223.1.2.0</a:t>
            </a:r>
          </a:p>
        </p:txBody>
      </p:sp>
      <p:sp>
        <p:nvSpPr>
          <p:cNvPr id="28" name="TextBox 27">
            <a:extLst>
              <a:ext uri="{FF2B5EF4-FFF2-40B4-BE49-F238E27FC236}">
                <a16:creationId xmlns:a16="http://schemas.microsoft.com/office/drawing/2014/main" id="{055608F8-1F47-84AB-B57F-F687B9E4272A}"/>
              </a:ext>
            </a:extLst>
          </p:cNvPr>
          <p:cNvSpPr txBox="1"/>
          <p:nvPr/>
        </p:nvSpPr>
        <p:spPr>
          <a:xfrm>
            <a:off x="2656271" y="5237402"/>
            <a:ext cx="115608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223.1.3.0</a:t>
            </a:r>
          </a:p>
        </p:txBody>
      </p:sp>
      <p:grpSp>
        <p:nvGrpSpPr>
          <p:cNvPr id="41" name="Group 40">
            <a:extLst>
              <a:ext uri="{FF2B5EF4-FFF2-40B4-BE49-F238E27FC236}">
                <a16:creationId xmlns:a16="http://schemas.microsoft.com/office/drawing/2014/main" id="{91E04F88-EF18-20E6-83F3-01C710854E25}"/>
              </a:ext>
            </a:extLst>
          </p:cNvPr>
          <p:cNvGrpSpPr/>
          <p:nvPr/>
        </p:nvGrpSpPr>
        <p:grpSpPr>
          <a:xfrm>
            <a:off x="5051669" y="920781"/>
            <a:ext cx="1497782" cy="1704516"/>
            <a:chOff x="5054039" y="873544"/>
            <a:chExt cx="1497782" cy="1704516"/>
          </a:xfrm>
        </p:grpSpPr>
        <p:sp>
          <p:nvSpPr>
            <p:cNvPr id="42" name="Rectangular Callout 41">
              <a:extLst>
                <a:ext uri="{FF2B5EF4-FFF2-40B4-BE49-F238E27FC236}">
                  <a16:creationId xmlns:a16="http://schemas.microsoft.com/office/drawing/2014/main" id="{CC1726DB-919E-EFFF-21C3-4D0C869650C7}"/>
                </a:ext>
              </a:extLst>
            </p:cNvPr>
            <p:cNvSpPr/>
            <p:nvPr/>
          </p:nvSpPr>
          <p:spPr>
            <a:xfrm>
              <a:off x="5111218" y="888083"/>
              <a:ext cx="1371569" cy="1689977"/>
            </a:xfrm>
            <a:prstGeom prst="wedgeRectCallout">
              <a:avLst>
                <a:gd name="adj1" fmla="val -24770"/>
                <a:gd name="adj2" fmla="val 95988"/>
              </a:avLst>
            </a:prstGeom>
            <a:solidFill>
              <a:schemeClr val="tx2">
                <a:lumMod val="60000"/>
                <a:lumOff val="40000"/>
              </a:schemeClr>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3" name="TextBox 42">
              <a:extLst>
                <a:ext uri="{FF2B5EF4-FFF2-40B4-BE49-F238E27FC236}">
                  <a16:creationId xmlns:a16="http://schemas.microsoft.com/office/drawing/2014/main" id="{97FF28DE-ECA2-824B-6AF8-7617608C0C8F}"/>
                </a:ext>
              </a:extLst>
            </p:cNvPr>
            <p:cNvSpPr txBox="1"/>
            <p:nvPr/>
          </p:nvSpPr>
          <p:spPr>
            <a:xfrm>
              <a:off x="5054039" y="873544"/>
              <a:ext cx="1497782"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Forwarding tab.</a:t>
              </a:r>
            </a:p>
          </p:txBody>
        </p:sp>
      </p:grpSp>
      <p:grpSp>
        <p:nvGrpSpPr>
          <p:cNvPr id="44" name="Group 43">
            <a:extLst>
              <a:ext uri="{FF2B5EF4-FFF2-40B4-BE49-F238E27FC236}">
                <a16:creationId xmlns:a16="http://schemas.microsoft.com/office/drawing/2014/main" id="{18D41EFE-FD37-109C-9C3D-5D95A6E3F4C4}"/>
              </a:ext>
            </a:extLst>
          </p:cNvPr>
          <p:cNvGrpSpPr/>
          <p:nvPr/>
        </p:nvGrpSpPr>
        <p:grpSpPr>
          <a:xfrm>
            <a:off x="5036467" y="1185521"/>
            <a:ext cx="1526734" cy="1025216"/>
            <a:chOff x="5036467" y="1185521"/>
            <a:chExt cx="1526734" cy="1025216"/>
          </a:xfrm>
        </p:grpSpPr>
        <p:sp>
          <p:nvSpPr>
            <p:cNvPr id="45" name="TextBox 44">
              <a:extLst>
                <a:ext uri="{FF2B5EF4-FFF2-40B4-BE49-F238E27FC236}">
                  <a16:creationId xmlns:a16="http://schemas.microsoft.com/office/drawing/2014/main" id="{9F1CD39D-48B9-32EF-7404-0CDA642488CA}"/>
                </a:ext>
              </a:extLst>
            </p:cNvPr>
            <p:cNvSpPr txBox="1"/>
            <p:nvPr/>
          </p:nvSpPr>
          <p:spPr>
            <a:xfrm>
              <a:off x="5036467" y="1185521"/>
              <a:ext cx="151515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223.1.1.0/24</a:t>
              </a:r>
            </a:p>
          </p:txBody>
        </p:sp>
        <p:sp>
          <p:nvSpPr>
            <p:cNvPr id="46" name="TextBox 45">
              <a:extLst>
                <a:ext uri="{FF2B5EF4-FFF2-40B4-BE49-F238E27FC236}">
                  <a16:creationId xmlns:a16="http://schemas.microsoft.com/office/drawing/2014/main" id="{78C2B768-DA72-697C-30F7-90FA78B9744D}"/>
                </a:ext>
              </a:extLst>
            </p:cNvPr>
            <p:cNvSpPr txBox="1"/>
            <p:nvPr/>
          </p:nvSpPr>
          <p:spPr>
            <a:xfrm>
              <a:off x="5048043" y="1498074"/>
              <a:ext cx="151515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223.1.2.0/24</a:t>
              </a:r>
            </a:p>
          </p:txBody>
        </p:sp>
        <p:sp>
          <p:nvSpPr>
            <p:cNvPr id="47" name="TextBox 46">
              <a:extLst>
                <a:ext uri="{FF2B5EF4-FFF2-40B4-BE49-F238E27FC236}">
                  <a16:creationId xmlns:a16="http://schemas.microsoft.com/office/drawing/2014/main" id="{B7F4DAF2-3880-2E0A-035C-BEB116F33839}"/>
                </a:ext>
              </a:extLst>
            </p:cNvPr>
            <p:cNvSpPr txBox="1"/>
            <p:nvPr/>
          </p:nvSpPr>
          <p:spPr>
            <a:xfrm>
              <a:off x="5048041" y="1810627"/>
              <a:ext cx="151515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223.1.3.0/24</a:t>
              </a:r>
            </a:p>
          </p:txBody>
        </p:sp>
      </p:grpSp>
      <p:grpSp>
        <p:nvGrpSpPr>
          <p:cNvPr id="48" name="Group 47">
            <a:extLst>
              <a:ext uri="{FF2B5EF4-FFF2-40B4-BE49-F238E27FC236}">
                <a16:creationId xmlns:a16="http://schemas.microsoft.com/office/drawing/2014/main" id="{A7509C26-E713-C2B7-7FEF-94DE0DEF263D}"/>
              </a:ext>
            </a:extLst>
          </p:cNvPr>
          <p:cNvGrpSpPr/>
          <p:nvPr/>
        </p:nvGrpSpPr>
        <p:grpSpPr>
          <a:xfrm>
            <a:off x="7129921" y="798549"/>
            <a:ext cx="1497782" cy="1704516"/>
            <a:chOff x="5054039" y="873544"/>
            <a:chExt cx="1497782" cy="1704516"/>
          </a:xfrm>
        </p:grpSpPr>
        <p:sp>
          <p:nvSpPr>
            <p:cNvPr id="49" name="Rectangular Callout 48">
              <a:extLst>
                <a:ext uri="{FF2B5EF4-FFF2-40B4-BE49-F238E27FC236}">
                  <a16:creationId xmlns:a16="http://schemas.microsoft.com/office/drawing/2014/main" id="{0D8516E8-7BA5-AB9E-7711-D6B4D0CCD2FD}"/>
                </a:ext>
              </a:extLst>
            </p:cNvPr>
            <p:cNvSpPr/>
            <p:nvPr/>
          </p:nvSpPr>
          <p:spPr>
            <a:xfrm>
              <a:off x="5111218" y="888083"/>
              <a:ext cx="1371569" cy="1689977"/>
            </a:xfrm>
            <a:prstGeom prst="wedgeRectCallout">
              <a:avLst>
                <a:gd name="adj1" fmla="val -24770"/>
                <a:gd name="adj2" fmla="val 95988"/>
              </a:avLst>
            </a:prstGeom>
            <a:solidFill>
              <a:schemeClr val="tx2">
                <a:lumMod val="60000"/>
                <a:lumOff val="40000"/>
              </a:schemeClr>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0" name="TextBox 49">
              <a:extLst>
                <a:ext uri="{FF2B5EF4-FFF2-40B4-BE49-F238E27FC236}">
                  <a16:creationId xmlns:a16="http://schemas.microsoft.com/office/drawing/2014/main" id="{EF1AA5B8-1C5C-EBBF-3C6D-D9835CC0E2F5}"/>
                </a:ext>
              </a:extLst>
            </p:cNvPr>
            <p:cNvSpPr txBox="1"/>
            <p:nvPr/>
          </p:nvSpPr>
          <p:spPr>
            <a:xfrm>
              <a:off x="5054039" y="873544"/>
              <a:ext cx="1497782"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Forwarding tab.</a:t>
              </a:r>
            </a:p>
          </p:txBody>
        </p:sp>
      </p:grpSp>
      <p:sp>
        <p:nvSpPr>
          <p:cNvPr id="52" name="TextBox 51">
            <a:extLst>
              <a:ext uri="{FF2B5EF4-FFF2-40B4-BE49-F238E27FC236}">
                <a16:creationId xmlns:a16="http://schemas.microsoft.com/office/drawing/2014/main" id="{3400DB1F-7896-AA64-82EB-5BA0B3C218A9}"/>
              </a:ext>
            </a:extLst>
          </p:cNvPr>
          <p:cNvSpPr txBox="1"/>
          <p:nvPr/>
        </p:nvSpPr>
        <p:spPr>
          <a:xfrm>
            <a:off x="7135495" y="1110526"/>
            <a:ext cx="151515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223.1.0.0/16</a:t>
            </a:r>
          </a:p>
        </p:txBody>
      </p:sp>
      <p:pic>
        <p:nvPicPr>
          <p:cNvPr id="56" name="Picture 55" descr="Category:Network routers - Wikimedia Commons">
            <a:extLst>
              <a:ext uri="{FF2B5EF4-FFF2-40B4-BE49-F238E27FC236}">
                <a16:creationId xmlns:a16="http://schemas.microsoft.com/office/drawing/2014/main" id="{EBFBDF8C-8EE2-9C5C-5EE4-FCC2B3A304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8713" y="2942746"/>
            <a:ext cx="1142853" cy="1142853"/>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a:extLst>
              <a:ext uri="{FF2B5EF4-FFF2-40B4-BE49-F238E27FC236}">
                <a16:creationId xmlns:a16="http://schemas.microsoft.com/office/drawing/2014/main" id="{D98233FA-C405-1675-0889-258021B19D6D}"/>
              </a:ext>
            </a:extLst>
          </p:cNvPr>
          <p:cNvGrpSpPr/>
          <p:nvPr/>
        </p:nvGrpSpPr>
        <p:grpSpPr>
          <a:xfrm>
            <a:off x="5253381" y="3705937"/>
            <a:ext cx="1515158" cy="401786"/>
            <a:chOff x="5253381" y="3705937"/>
            <a:chExt cx="1515158" cy="401786"/>
          </a:xfrm>
        </p:grpSpPr>
        <p:sp>
          <p:nvSpPr>
            <p:cNvPr id="15" name="TextBox 14">
              <a:extLst>
                <a:ext uri="{FF2B5EF4-FFF2-40B4-BE49-F238E27FC236}">
                  <a16:creationId xmlns:a16="http://schemas.microsoft.com/office/drawing/2014/main" id="{E6330E39-3AD6-4F67-BF3B-CA644CA2CBF9}"/>
                </a:ext>
              </a:extLst>
            </p:cNvPr>
            <p:cNvSpPr txBox="1"/>
            <p:nvPr/>
          </p:nvSpPr>
          <p:spPr>
            <a:xfrm>
              <a:off x="5253381" y="3705937"/>
              <a:ext cx="151515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223.1.0.0/16</a:t>
              </a:r>
            </a:p>
          </p:txBody>
        </p:sp>
        <p:cxnSp>
          <p:nvCxnSpPr>
            <p:cNvPr id="18" name="Straight Arrow Connector 17">
              <a:extLst>
                <a:ext uri="{FF2B5EF4-FFF2-40B4-BE49-F238E27FC236}">
                  <a16:creationId xmlns:a16="http://schemas.microsoft.com/office/drawing/2014/main" id="{8134ED43-ACCE-FB9E-47BC-55CFBA72D896}"/>
                </a:ext>
              </a:extLst>
            </p:cNvPr>
            <p:cNvCxnSpPr/>
            <p:nvPr/>
          </p:nvCxnSpPr>
          <p:spPr>
            <a:xfrm>
              <a:off x="5794632" y="4107723"/>
              <a:ext cx="970454" cy="0"/>
            </a:xfrm>
            <a:prstGeom prst="straightConnector1">
              <a:avLst/>
            </a:prstGeom>
            <a:ln w="34925">
              <a:tailEnd type="arrow"/>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69011216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24CC757B-BC00-5544-BD21-558B2EB1EB65}"/>
              </a:ext>
            </a:extLst>
          </p:cNvPr>
          <p:cNvCxnSpPr>
            <a:cxnSpLocks/>
          </p:cNvCxnSpPr>
          <p:nvPr/>
        </p:nvCxnSpPr>
        <p:spPr>
          <a:xfrm>
            <a:off x="3946956" y="787400"/>
            <a:ext cx="0" cy="81280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82547161-7C98-7242-9F95-4C026D3F9D76}"/>
              </a:ext>
            </a:extLst>
          </p:cNvPr>
          <p:cNvSpPr/>
          <p:nvPr/>
        </p:nvSpPr>
        <p:spPr>
          <a:xfrm>
            <a:off x="117475" y="2836721"/>
            <a:ext cx="8572500" cy="3441700"/>
          </a:xfrm>
          <a:prstGeom prst="ellipse">
            <a:avLst/>
          </a:prstGeom>
          <a:solidFill>
            <a:schemeClr val="accent3">
              <a:lumMod val="20000"/>
              <a:lumOff val="80000"/>
              <a:alpha val="47926"/>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6BCAE9E8-EDE2-944D-A651-918ED0D3D2D0}"/>
              </a:ext>
            </a:extLst>
          </p:cNvPr>
          <p:cNvPicPr>
            <a:picLocks noChangeAspect="1"/>
          </p:cNvPicPr>
          <p:nvPr/>
        </p:nvPicPr>
        <p:blipFill>
          <a:blip r:embed="rId2"/>
          <a:stretch>
            <a:fillRect/>
          </a:stretch>
        </p:blipFill>
        <p:spPr>
          <a:xfrm>
            <a:off x="615950" y="4047842"/>
            <a:ext cx="1962150" cy="1019458"/>
          </a:xfrm>
          <a:prstGeom prst="rect">
            <a:avLst/>
          </a:prstGeom>
        </p:spPr>
      </p:pic>
      <p:pic>
        <p:nvPicPr>
          <p:cNvPr id="27" name="Picture 26">
            <a:extLst>
              <a:ext uri="{FF2B5EF4-FFF2-40B4-BE49-F238E27FC236}">
                <a16:creationId xmlns:a16="http://schemas.microsoft.com/office/drawing/2014/main" id="{B3FD881F-8C7A-5C4C-87A5-6DB2822FE9A8}"/>
              </a:ext>
            </a:extLst>
          </p:cNvPr>
          <p:cNvPicPr>
            <a:picLocks noChangeAspect="1"/>
          </p:cNvPicPr>
          <p:nvPr/>
        </p:nvPicPr>
        <p:blipFill>
          <a:blip r:embed="rId2"/>
          <a:stretch>
            <a:fillRect/>
          </a:stretch>
        </p:blipFill>
        <p:spPr>
          <a:xfrm>
            <a:off x="3422650" y="4047842"/>
            <a:ext cx="1962150" cy="1019458"/>
          </a:xfrm>
          <a:prstGeom prst="rect">
            <a:avLst/>
          </a:prstGeom>
        </p:spPr>
      </p:pic>
      <p:pic>
        <p:nvPicPr>
          <p:cNvPr id="28" name="Picture 27">
            <a:extLst>
              <a:ext uri="{FF2B5EF4-FFF2-40B4-BE49-F238E27FC236}">
                <a16:creationId xmlns:a16="http://schemas.microsoft.com/office/drawing/2014/main" id="{392EEE79-FB24-794F-AC43-5E1E135780D2}"/>
              </a:ext>
            </a:extLst>
          </p:cNvPr>
          <p:cNvPicPr>
            <a:picLocks noChangeAspect="1"/>
          </p:cNvPicPr>
          <p:nvPr/>
        </p:nvPicPr>
        <p:blipFill>
          <a:blip r:embed="rId2"/>
          <a:stretch>
            <a:fillRect/>
          </a:stretch>
        </p:blipFill>
        <p:spPr>
          <a:xfrm>
            <a:off x="6038850" y="4047842"/>
            <a:ext cx="1962150" cy="1019458"/>
          </a:xfrm>
          <a:prstGeom prst="rect">
            <a:avLst/>
          </a:prstGeom>
        </p:spPr>
      </p:pic>
      <p:cxnSp>
        <p:nvCxnSpPr>
          <p:cNvPr id="30" name="Straight Connector 29">
            <a:extLst>
              <a:ext uri="{FF2B5EF4-FFF2-40B4-BE49-F238E27FC236}">
                <a16:creationId xmlns:a16="http://schemas.microsoft.com/office/drawing/2014/main" id="{1D6D9880-7F8B-844C-BAB8-2F986F1BA26B}"/>
              </a:ext>
            </a:extLst>
          </p:cNvPr>
          <p:cNvCxnSpPr>
            <a:cxnSpLocks/>
          </p:cNvCxnSpPr>
          <p:nvPr/>
        </p:nvCxnSpPr>
        <p:spPr>
          <a:xfrm flipV="1">
            <a:off x="1295400" y="2044700"/>
            <a:ext cx="2286000" cy="213360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82A78CC-30F4-B34A-8605-DB618802E961}"/>
              </a:ext>
            </a:extLst>
          </p:cNvPr>
          <p:cNvCxnSpPr>
            <a:cxnSpLocks/>
          </p:cNvCxnSpPr>
          <p:nvPr/>
        </p:nvCxnSpPr>
        <p:spPr>
          <a:xfrm flipH="1" flipV="1">
            <a:off x="3962400" y="2044700"/>
            <a:ext cx="152400" cy="223520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B8FF352-131B-5D46-A29F-96B94AA06B24}"/>
              </a:ext>
            </a:extLst>
          </p:cNvPr>
          <p:cNvCxnSpPr>
            <a:cxnSpLocks/>
          </p:cNvCxnSpPr>
          <p:nvPr/>
        </p:nvCxnSpPr>
        <p:spPr>
          <a:xfrm flipH="1" flipV="1">
            <a:off x="4425950" y="2044700"/>
            <a:ext cx="2305050" cy="223520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38" name="Picture 8" descr="Category:Network routers - Wikimedia Commons">
            <a:extLst>
              <a:ext uri="{FF2B5EF4-FFF2-40B4-BE49-F238E27FC236}">
                <a16:creationId xmlns:a16="http://schemas.microsoft.com/office/drawing/2014/main" id="{BC07C216-F225-8E4D-A32F-56A97FE676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7650" y="647700"/>
            <a:ext cx="2349500" cy="2349500"/>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DF3ECD90-B5C3-AC44-ABCB-0E5237E6979C}"/>
              </a:ext>
            </a:extLst>
          </p:cNvPr>
          <p:cNvSpPr txBox="1"/>
          <p:nvPr/>
        </p:nvSpPr>
        <p:spPr>
          <a:xfrm>
            <a:off x="1583391" y="3863176"/>
            <a:ext cx="199800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200.20.1.0/24</a:t>
            </a:r>
          </a:p>
        </p:txBody>
      </p:sp>
      <p:sp>
        <p:nvSpPr>
          <p:cNvPr id="14" name="TextBox 13">
            <a:extLst>
              <a:ext uri="{FF2B5EF4-FFF2-40B4-BE49-F238E27FC236}">
                <a16:creationId xmlns:a16="http://schemas.microsoft.com/office/drawing/2014/main" id="{E38C855D-B694-2648-8445-8F8094949D9A}"/>
              </a:ext>
            </a:extLst>
          </p:cNvPr>
          <p:cNvSpPr txBox="1"/>
          <p:nvPr/>
        </p:nvSpPr>
        <p:spPr>
          <a:xfrm>
            <a:off x="4235450" y="3818235"/>
            <a:ext cx="199800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200.20.2.0/24</a:t>
            </a:r>
          </a:p>
        </p:txBody>
      </p:sp>
      <p:sp>
        <p:nvSpPr>
          <p:cNvPr id="15" name="TextBox 14">
            <a:extLst>
              <a:ext uri="{FF2B5EF4-FFF2-40B4-BE49-F238E27FC236}">
                <a16:creationId xmlns:a16="http://schemas.microsoft.com/office/drawing/2014/main" id="{3EAB7D01-C1D6-7842-A31D-A0FC1D9EAE88}"/>
              </a:ext>
            </a:extLst>
          </p:cNvPr>
          <p:cNvSpPr txBox="1"/>
          <p:nvPr/>
        </p:nvSpPr>
        <p:spPr>
          <a:xfrm>
            <a:off x="6711483" y="3715913"/>
            <a:ext cx="199800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200.20.3.0/24</a:t>
            </a:r>
          </a:p>
        </p:txBody>
      </p:sp>
    </p:spTree>
    <p:extLst>
      <p:ext uri="{BB962C8B-B14F-4D97-AF65-F5344CB8AC3E}">
        <p14:creationId xmlns:p14="http://schemas.microsoft.com/office/powerpoint/2010/main" val="301558296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222C876B-7CDA-A941-B375-3E3BA03302D1}"/>
              </a:ext>
            </a:extLst>
          </p:cNvPr>
          <p:cNvCxnSpPr>
            <a:cxnSpLocks/>
          </p:cNvCxnSpPr>
          <p:nvPr/>
        </p:nvCxnSpPr>
        <p:spPr>
          <a:xfrm>
            <a:off x="3946956" y="787400"/>
            <a:ext cx="0" cy="81280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82547161-7C98-7242-9F95-4C026D3F9D76}"/>
              </a:ext>
            </a:extLst>
          </p:cNvPr>
          <p:cNvSpPr/>
          <p:nvPr/>
        </p:nvSpPr>
        <p:spPr>
          <a:xfrm>
            <a:off x="117475" y="2836721"/>
            <a:ext cx="8572500" cy="3441700"/>
          </a:xfrm>
          <a:prstGeom prst="ellipse">
            <a:avLst/>
          </a:prstGeom>
          <a:solidFill>
            <a:schemeClr val="accent3">
              <a:lumMod val="20000"/>
              <a:lumOff val="80000"/>
              <a:alpha val="47926"/>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6BCAE9E8-EDE2-944D-A651-918ED0D3D2D0}"/>
              </a:ext>
            </a:extLst>
          </p:cNvPr>
          <p:cNvPicPr>
            <a:picLocks noChangeAspect="1"/>
          </p:cNvPicPr>
          <p:nvPr/>
        </p:nvPicPr>
        <p:blipFill>
          <a:blip r:embed="rId2"/>
          <a:stretch>
            <a:fillRect/>
          </a:stretch>
        </p:blipFill>
        <p:spPr>
          <a:xfrm>
            <a:off x="615950" y="4047842"/>
            <a:ext cx="1962150" cy="1019458"/>
          </a:xfrm>
          <a:prstGeom prst="rect">
            <a:avLst/>
          </a:prstGeom>
        </p:spPr>
      </p:pic>
      <p:pic>
        <p:nvPicPr>
          <p:cNvPr id="27" name="Picture 26">
            <a:extLst>
              <a:ext uri="{FF2B5EF4-FFF2-40B4-BE49-F238E27FC236}">
                <a16:creationId xmlns:a16="http://schemas.microsoft.com/office/drawing/2014/main" id="{B3FD881F-8C7A-5C4C-87A5-6DB2822FE9A8}"/>
              </a:ext>
            </a:extLst>
          </p:cNvPr>
          <p:cNvPicPr>
            <a:picLocks noChangeAspect="1"/>
          </p:cNvPicPr>
          <p:nvPr/>
        </p:nvPicPr>
        <p:blipFill>
          <a:blip r:embed="rId2"/>
          <a:stretch>
            <a:fillRect/>
          </a:stretch>
        </p:blipFill>
        <p:spPr>
          <a:xfrm>
            <a:off x="3422650" y="4047842"/>
            <a:ext cx="1962150" cy="1019458"/>
          </a:xfrm>
          <a:prstGeom prst="rect">
            <a:avLst/>
          </a:prstGeom>
        </p:spPr>
      </p:pic>
      <p:pic>
        <p:nvPicPr>
          <p:cNvPr id="28" name="Picture 27">
            <a:extLst>
              <a:ext uri="{FF2B5EF4-FFF2-40B4-BE49-F238E27FC236}">
                <a16:creationId xmlns:a16="http://schemas.microsoft.com/office/drawing/2014/main" id="{392EEE79-FB24-794F-AC43-5E1E135780D2}"/>
              </a:ext>
            </a:extLst>
          </p:cNvPr>
          <p:cNvPicPr>
            <a:picLocks noChangeAspect="1"/>
          </p:cNvPicPr>
          <p:nvPr/>
        </p:nvPicPr>
        <p:blipFill>
          <a:blip r:embed="rId2"/>
          <a:stretch>
            <a:fillRect/>
          </a:stretch>
        </p:blipFill>
        <p:spPr>
          <a:xfrm>
            <a:off x="6038850" y="4047842"/>
            <a:ext cx="1962150" cy="1019458"/>
          </a:xfrm>
          <a:prstGeom prst="rect">
            <a:avLst/>
          </a:prstGeom>
        </p:spPr>
      </p:pic>
      <p:cxnSp>
        <p:nvCxnSpPr>
          <p:cNvPr id="30" name="Straight Connector 29">
            <a:extLst>
              <a:ext uri="{FF2B5EF4-FFF2-40B4-BE49-F238E27FC236}">
                <a16:creationId xmlns:a16="http://schemas.microsoft.com/office/drawing/2014/main" id="{1D6D9880-7F8B-844C-BAB8-2F986F1BA26B}"/>
              </a:ext>
            </a:extLst>
          </p:cNvPr>
          <p:cNvCxnSpPr>
            <a:cxnSpLocks/>
          </p:cNvCxnSpPr>
          <p:nvPr/>
        </p:nvCxnSpPr>
        <p:spPr>
          <a:xfrm flipV="1">
            <a:off x="1295400" y="2044700"/>
            <a:ext cx="2286000" cy="213360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82A78CC-30F4-B34A-8605-DB618802E961}"/>
              </a:ext>
            </a:extLst>
          </p:cNvPr>
          <p:cNvCxnSpPr>
            <a:cxnSpLocks/>
          </p:cNvCxnSpPr>
          <p:nvPr/>
        </p:nvCxnSpPr>
        <p:spPr>
          <a:xfrm flipH="1" flipV="1">
            <a:off x="3962400" y="2044700"/>
            <a:ext cx="152400" cy="223520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B8FF352-131B-5D46-A29F-96B94AA06B24}"/>
              </a:ext>
            </a:extLst>
          </p:cNvPr>
          <p:cNvCxnSpPr>
            <a:cxnSpLocks/>
          </p:cNvCxnSpPr>
          <p:nvPr/>
        </p:nvCxnSpPr>
        <p:spPr>
          <a:xfrm flipH="1" flipV="1">
            <a:off x="4425950" y="2044700"/>
            <a:ext cx="2305050" cy="223520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38" name="Picture 8" descr="Category:Network routers - Wikimedia Commons">
            <a:extLst>
              <a:ext uri="{FF2B5EF4-FFF2-40B4-BE49-F238E27FC236}">
                <a16:creationId xmlns:a16="http://schemas.microsoft.com/office/drawing/2014/main" id="{BC07C216-F225-8E4D-A32F-56A97FE676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7650" y="647700"/>
            <a:ext cx="2349500" cy="2349500"/>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DF3ECD90-B5C3-AC44-ABCB-0E5237E6979C}"/>
              </a:ext>
            </a:extLst>
          </p:cNvPr>
          <p:cNvSpPr txBox="1"/>
          <p:nvPr/>
        </p:nvSpPr>
        <p:spPr>
          <a:xfrm>
            <a:off x="1583391" y="3863176"/>
            <a:ext cx="199800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200.20.1.0/24</a:t>
            </a:r>
          </a:p>
        </p:txBody>
      </p:sp>
      <p:sp>
        <p:nvSpPr>
          <p:cNvPr id="14" name="TextBox 13">
            <a:extLst>
              <a:ext uri="{FF2B5EF4-FFF2-40B4-BE49-F238E27FC236}">
                <a16:creationId xmlns:a16="http://schemas.microsoft.com/office/drawing/2014/main" id="{E38C855D-B694-2648-8445-8F8094949D9A}"/>
              </a:ext>
            </a:extLst>
          </p:cNvPr>
          <p:cNvSpPr txBox="1"/>
          <p:nvPr/>
        </p:nvSpPr>
        <p:spPr>
          <a:xfrm>
            <a:off x="4235450" y="3818235"/>
            <a:ext cx="199800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200.20.2.0/24</a:t>
            </a:r>
          </a:p>
        </p:txBody>
      </p:sp>
      <p:sp>
        <p:nvSpPr>
          <p:cNvPr id="15" name="TextBox 14">
            <a:extLst>
              <a:ext uri="{FF2B5EF4-FFF2-40B4-BE49-F238E27FC236}">
                <a16:creationId xmlns:a16="http://schemas.microsoft.com/office/drawing/2014/main" id="{3EAB7D01-C1D6-7842-A31D-A0FC1D9EAE88}"/>
              </a:ext>
            </a:extLst>
          </p:cNvPr>
          <p:cNvSpPr txBox="1"/>
          <p:nvPr/>
        </p:nvSpPr>
        <p:spPr>
          <a:xfrm>
            <a:off x="6711483" y="3715913"/>
            <a:ext cx="199800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200.20.3.0/24</a:t>
            </a:r>
          </a:p>
        </p:txBody>
      </p:sp>
      <p:pic>
        <p:nvPicPr>
          <p:cNvPr id="16" name="Picture 2" descr="A brief overview of Supernetting – Computer Networking Demystified">
            <a:extLst>
              <a:ext uri="{FF2B5EF4-FFF2-40B4-BE49-F238E27FC236}">
                <a16:creationId xmlns:a16="http://schemas.microsoft.com/office/drawing/2014/main" id="{3771BD5B-1550-AE41-A16E-CC59672B708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3516"/>
          <a:stretch/>
        </p:blipFill>
        <p:spPr bwMode="auto">
          <a:xfrm>
            <a:off x="1391442" y="4389565"/>
            <a:ext cx="6844470" cy="2333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817141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EBEA8E39-F963-1C4D-8DEB-596E850E37E7}"/>
              </a:ext>
            </a:extLst>
          </p:cNvPr>
          <p:cNvCxnSpPr>
            <a:cxnSpLocks/>
          </p:cNvCxnSpPr>
          <p:nvPr/>
        </p:nvCxnSpPr>
        <p:spPr>
          <a:xfrm>
            <a:off x="3946956" y="787400"/>
            <a:ext cx="0" cy="81280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82547161-7C98-7242-9F95-4C026D3F9D76}"/>
              </a:ext>
            </a:extLst>
          </p:cNvPr>
          <p:cNvSpPr/>
          <p:nvPr/>
        </p:nvSpPr>
        <p:spPr>
          <a:xfrm>
            <a:off x="117475" y="2836721"/>
            <a:ext cx="8572500" cy="3441700"/>
          </a:xfrm>
          <a:prstGeom prst="ellipse">
            <a:avLst/>
          </a:prstGeom>
          <a:solidFill>
            <a:schemeClr val="accent3">
              <a:lumMod val="20000"/>
              <a:lumOff val="80000"/>
              <a:alpha val="47926"/>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6BCAE9E8-EDE2-944D-A651-918ED0D3D2D0}"/>
              </a:ext>
            </a:extLst>
          </p:cNvPr>
          <p:cNvPicPr>
            <a:picLocks noChangeAspect="1"/>
          </p:cNvPicPr>
          <p:nvPr/>
        </p:nvPicPr>
        <p:blipFill>
          <a:blip r:embed="rId2"/>
          <a:stretch>
            <a:fillRect/>
          </a:stretch>
        </p:blipFill>
        <p:spPr>
          <a:xfrm>
            <a:off x="615950" y="4047842"/>
            <a:ext cx="1962150" cy="1019458"/>
          </a:xfrm>
          <a:prstGeom prst="rect">
            <a:avLst/>
          </a:prstGeom>
        </p:spPr>
      </p:pic>
      <p:pic>
        <p:nvPicPr>
          <p:cNvPr id="27" name="Picture 26">
            <a:extLst>
              <a:ext uri="{FF2B5EF4-FFF2-40B4-BE49-F238E27FC236}">
                <a16:creationId xmlns:a16="http://schemas.microsoft.com/office/drawing/2014/main" id="{B3FD881F-8C7A-5C4C-87A5-6DB2822FE9A8}"/>
              </a:ext>
            </a:extLst>
          </p:cNvPr>
          <p:cNvPicPr>
            <a:picLocks noChangeAspect="1"/>
          </p:cNvPicPr>
          <p:nvPr/>
        </p:nvPicPr>
        <p:blipFill>
          <a:blip r:embed="rId2"/>
          <a:stretch>
            <a:fillRect/>
          </a:stretch>
        </p:blipFill>
        <p:spPr>
          <a:xfrm>
            <a:off x="3422650" y="4047842"/>
            <a:ext cx="1962150" cy="1019458"/>
          </a:xfrm>
          <a:prstGeom prst="rect">
            <a:avLst/>
          </a:prstGeom>
        </p:spPr>
      </p:pic>
      <p:pic>
        <p:nvPicPr>
          <p:cNvPr id="28" name="Picture 27">
            <a:extLst>
              <a:ext uri="{FF2B5EF4-FFF2-40B4-BE49-F238E27FC236}">
                <a16:creationId xmlns:a16="http://schemas.microsoft.com/office/drawing/2014/main" id="{392EEE79-FB24-794F-AC43-5E1E135780D2}"/>
              </a:ext>
            </a:extLst>
          </p:cNvPr>
          <p:cNvPicPr>
            <a:picLocks noChangeAspect="1"/>
          </p:cNvPicPr>
          <p:nvPr/>
        </p:nvPicPr>
        <p:blipFill>
          <a:blip r:embed="rId2"/>
          <a:stretch>
            <a:fillRect/>
          </a:stretch>
        </p:blipFill>
        <p:spPr>
          <a:xfrm>
            <a:off x="6038850" y="4047842"/>
            <a:ext cx="1962150" cy="1019458"/>
          </a:xfrm>
          <a:prstGeom prst="rect">
            <a:avLst/>
          </a:prstGeom>
        </p:spPr>
      </p:pic>
      <p:cxnSp>
        <p:nvCxnSpPr>
          <p:cNvPr id="30" name="Straight Connector 29">
            <a:extLst>
              <a:ext uri="{FF2B5EF4-FFF2-40B4-BE49-F238E27FC236}">
                <a16:creationId xmlns:a16="http://schemas.microsoft.com/office/drawing/2014/main" id="{1D6D9880-7F8B-844C-BAB8-2F986F1BA26B}"/>
              </a:ext>
            </a:extLst>
          </p:cNvPr>
          <p:cNvCxnSpPr>
            <a:cxnSpLocks/>
          </p:cNvCxnSpPr>
          <p:nvPr/>
        </p:nvCxnSpPr>
        <p:spPr>
          <a:xfrm flipV="1">
            <a:off x="1295400" y="2044700"/>
            <a:ext cx="2286000" cy="213360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82A78CC-30F4-B34A-8605-DB618802E961}"/>
              </a:ext>
            </a:extLst>
          </p:cNvPr>
          <p:cNvCxnSpPr>
            <a:cxnSpLocks/>
          </p:cNvCxnSpPr>
          <p:nvPr/>
        </p:nvCxnSpPr>
        <p:spPr>
          <a:xfrm flipH="1" flipV="1">
            <a:off x="3962400" y="2044700"/>
            <a:ext cx="152400" cy="223520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B8FF352-131B-5D46-A29F-96B94AA06B24}"/>
              </a:ext>
            </a:extLst>
          </p:cNvPr>
          <p:cNvCxnSpPr>
            <a:cxnSpLocks/>
          </p:cNvCxnSpPr>
          <p:nvPr/>
        </p:nvCxnSpPr>
        <p:spPr>
          <a:xfrm flipH="1" flipV="1">
            <a:off x="4425950" y="2044700"/>
            <a:ext cx="2305050" cy="2235200"/>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38" name="Picture 8" descr="Category:Network routers - Wikimedia Commons">
            <a:extLst>
              <a:ext uri="{FF2B5EF4-FFF2-40B4-BE49-F238E27FC236}">
                <a16:creationId xmlns:a16="http://schemas.microsoft.com/office/drawing/2014/main" id="{BC07C216-F225-8E4D-A32F-56A97FE676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7650" y="647700"/>
            <a:ext cx="2349500" cy="2349500"/>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DF3ECD90-B5C3-AC44-ABCB-0E5237E6979C}"/>
              </a:ext>
            </a:extLst>
          </p:cNvPr>
          <p:cNvSpPr txBox="1"/>
          <p:nvPr/>
        </p:nvSpPr>
        <p:spPr>
          <a:xfrm>
            <a:off x="1583391" y="3863176"/>
            <a:ext cx="199800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200.20.1.0/24</a:t>
            </a:r>
          </a:p>
        </p:txBody>
      </p:sp>
      <p:sp>
        <p:nvSpPr>
          <p:cNvPr id="14" name="TextBox 13">
            <a:extLst>
              <a:ext uri="{FF2B5EF4-FFF2-40B4-BE49-F238E27FC236}">
                <a16:creationId xmlns:a16="http://schemas.microsoft.com/office/drawing/2014/main" id="{E38C855D-B694-2648-8445-8F8094949D9A}"/>
              </a:ext>
            </a:extLst>
          </p:cNvPr>
          <p:cNvSpPr txBox="1"/>
          <p:nvPr/>
        </p:nvSpPr>
        <p:spPr>
          <a:xfrm>
            <a:off x="4235450" y="3818235"/>
            <a:ext cx="199800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200.20.2.0/24</a:t>
            </a:r>
          </a:p>
        </p:txBody>
      </p:sp>
      <p:sp>
        <p:nvSpPr>
          <p:cNvPr id="15" name="TextBox 14">
            <a:extLst>
              <a:ext uri="{FF2B5EF4-FFF2-40B4-BE49-F238E27FC236}">
                <a16:creationId xmlns:a16="http://schemas.microsoft.com/office/drawing/2014/main" id="{3EAB7D01-C1D6-7842-A31D-A0FC1D9EAE88}"/>
              </a:ext>
            </a:extLst>
          </p:cNvPr>
          <p:cNvSpPr txBox="1"/>
          <p:nvPr/>
        </p:nvSpPr>
        <p:spPr>
          <a:xfrm>
            <a:off x="6711483" y="3715913"/>
            <a:ext cx="199800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200.20.3.0/24</a:t>
            </a:r>
          </a:p>
        </p:txBody>
      </p:sp>
      <p:pic>
        <p:nvPicPr>
          <p:cNvPr id="16" name="Picture 2" descr="A brief overview of Supernetting – Computer Networking Demystified">
            <a:extLst>
              <a:ext uri="{FF2B5EF4-FFF2-40B4-BE49-F238E27FC236}">
                <a16:creationId xmlns:a16="http://schemas.microsoft.com/office/drawing/2014/main" id="{3771BD5B-1550-AE41-A16E-CC59672B708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3516"/>
          <a:stretch/>
        </p:blipFill>
        <p:spPr bwMode="auto">
          <a:xfrm>
            <a:off x="1391442" y="4389565"/>
            <a:ext cx="6844470" cy="233371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A brief overview of Supernetting – Computer Networking Demystified">
            <a:extLst>
              <a:ext uri="{FF2B5EF4-FFF2-40B4-BE49-F238E27FC236}">
                <a16:creationId xmlns:a16="http://schemas.microsoft.com/office/drawing/2014/main" id="{EE54F99E-6CA0-B348-BA23-820B74FE79F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9767"/>
          <a:stretch/>
        </p:blipFill>
        <p:spPr bwMode="auto">
          <a:xfrm>
            <a:off x="1918079" y="2461784"/>
            <a:ext cx="6222245" cy="113555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CC3659F-7B8B-E24C-ADD8-756947278E04}"/>
              </a:ext>
            </a:extLst>
          </p:cNvPr>
          <p:cNvSpPr txBox="1"/>
          <p:nvPr/>
        </p:nvSpPr>
        <p:spPr>
          <a:xfrm>
            <a:off x="4572000" y="435713"/>
            <a:ext cx="47879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Route aggregation</a:t>
            </a:r>
          </a:p>
        </p:txBody>
      </p:sp>
    </p:spTree>
    <p:extLst>
      <p:ext uri="{BB962C8B-B14F-4D97-AF65-F5344CB8AC3E}">
        <p14:creationId xmlns:p14="http://schemas.microsoft.com/office/powerpoint/2010/main" val="239403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ectangle 3">
            <a:extLst>
              <a:ext uri="{FF2B5EF4-FFF2-40B4-BE49-F238E27FC236}">
                <a16:creationId xmlns:a16="http://schemas.microsoft.com/office/drawing/2014/main" id="{4982BB59-8A64-8849-BE8A-DD53A2C2E3C8}"/>
              </a:ext>
            </a:extLst>
          </p:cNvPr>
          <p:cNvSpPr>
            <a:spLocks noGrp="1" noChangeArrowheads="1"/>
          </p:cNvSpPr>
          <p:nvPr>
            <p:ph type="body" idx="1"/>
          </p:nvPr>
        </p:nvSpPr>
        <p:spPr/>
        <p:txBody>
          <a:bodyPr>
            <a:normAutofit/>
          </a:bodyPr>
          <a:lstStyle/>
          <a:p>
            <a:pPr>
              <a:buFontTx/>
              <a:buNone/>
            </a:pPr>
            <a:endParaRPr lang="en-US" altLang="en-US"/>
          </a:p>
          <a:p>
            <a:endParaRPr lang="en-US" altLang="en-US" sz="2800"/>
          </a:p>
          <a:p>
            <a:endParaRPr lang="en-US" altLang="en-US" sz="2800"/>
          </a:p>
          <a:p>
            <a:endParaRPr lang="en-US" altLang="en-US" sz="2800"/>
          </a:p>
          <a:p>
            <a:endParaRPr lang="en-US" altLang="en-US" sz="2800"/>
          </a:p>
          <a:p>
            <a:endParaRPr lang="en-US" altLang="en-US" sz="2800"/>
          </a:p>
          <a:p>
            <a:endParaRPr lang="en-US" altLang="en-US" sz="2800"/>
          </a:p>
          <a:p>
            <a:endParaRPr lang="en-US" altLang="en-US" sz="2800"/>
          </a:p>
          <a:p>
            <a:pPr>
              <a:buFont typeface="Wingdings" pitchFamily="2" charset="2"/>
              <a:buNone/>
            </a:pPr>
            <a:r>
              <a:rPr lang="en-US" altLang="en-US" sz="2800"/>
              <a:t>			Route aggregation with CIDR</a:t>
            </a: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p:txBody>
      </p:sp>
      <p:pic>
        <p:nvPicPr>
          <p:cNvPr id="90116" name="Picture 5" descr="f03-22-9780123850591 copy">
            <a:extLst>
              <a:ext uri="{FF2B5EF4-FFF2-40B4-BE49-F238E27FC236}">
                <a16:creationId xmlns:a16="http://schemas.microsoft.com/office/drawing/2014/main" id="{D9CC933F-14C8-B140-86E4-8A9ADF63AD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5211" y="1690608"/>
            <a:ext cx="6273578" cy="347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093928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FF07A611-D46B-C74C-9D96-34C15FAFFD57}"/>
              </a:ext>
            </a:extLst>
          </p:cNvPr>
          <p:cNvSpPr>
            <a:spLocks noGrp="1" noChangeArrowheads="1"/>
          </p:cNvSpPr>
          <p:nvPr>
            <p:ph type="title"/>
          </p:nvPr>
        </p:nvSpPr>
        <p:spPr/>
        <p:txBody>
          <a:bodyPr/>
          <a:lstStyle/>
          <a:p>
            <a:r>
              <a:rPr lang="en-US" altLang="en-US" sz="4000">
                <a:ea typeface="ＭＳ Ｐゴシック" panose="020B0600070205080204" pitchFamily="34" charset="-128"/>
              </a:rPr>
              <a:t>Classless Inter-Domain Routing (CIDR)</a:t>
            </a:r>
          </a:p>
        </p:txBody>
      </p:sp>
      <p:sp>
        <p:nvSpPr>
          <p:cNvPr id="56322" name="Slide Number Placeholder 3">
            <a:extLst>
              <a:ext uri="{FF2B5EF4-FFF2-40B4-BE49-F238E27FC236}">
                <a16:creationId xmlns:a16="http://schemas.microsoft.com/office/drawing/2014/main" id="{0B5A695D-44BA-9243-8978-AD4483BA67B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99ACCB-6ED3-504A-BC39-50752D03D44E}"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56323" name="Rectangle 3">
            <a:extLst>
              <a:ext uri="{FF2B5EF4-FFF2-40B4-BE49-F238E27FC236}">
                <a16:creationId xmlns:a16="http://schemas.microsoft.com/office/drawing/2014/main" id="{E14E6E16-D7FF-C840-B6CC-8D4798C8A5EA}"/>
              </a:ext>
            </a:extLst>
          </p:cNvPr>
          <p:cNvSpPr>
            <a:spLocks noChangeArrowheads="1"/>
          </p:cNvSpPr>
          <p:nvPr/>
        </p:nvSpPr>
        <p:spPr bwMode="auto">
          <a:xfrm>
            <a:off x="457200" y="1981200"/>
            <a:ext cx="78597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IP Address : 12.4.0.0       IP  Mask: 255.254.0.0</a:t>
            </a:r>
          </a:p>
        </p:txBody>
      </p:sp>
      <p:sp>
        <p:nvSpPr>
          <p:cNvPr id="56324" name="Rectangle 4">
            <a:extLst>
              <a:ext uri="{FF2B5EF4-FFF2-40B4-BE49-F238E27FC236}">
                <a16:creationId xmlns:a16="http://schemas.microsoft.com/office/drawing/2014/main" id="{9AFD7404-77D0-174F-BD17-A78271474C76}"/>
              </a:ext>
            </a:extLst>
          </p:cNvPr>
          <p:cNvSpPr>
            <a:spLocks noChangeArrowheads="1"/>
          </p:cNvSpPr>
          <p:nvPr/>
        </p:nvSpPr>
        <p:spPr bwMode="auto">
          <a:xfrm>
            <a:off x="1447800" y="2660650"/>
            <a:ext cx="3505200" cy="2292350"/>
          </a:xfrm>
          <a:prstGeom prst="rect">
            <a:avLst/>
          </a:prstGeom>
          <a:solidFill>
            <a:srgbClr val="CCFFFF"/>
          </a:solidFill>
          <a:ln w="12700">
            <a:solidFill>
              <a:schemeClr val="hlink"/>
            </a:solidFill>
            <a:miter lim="800000"/>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nvGrpSpPr>
          <p:cNvPr id="56325" name="Group 5">
            <a:extLst>
              <a:ext uri="{FF2B5EF4-FFF2-40B4-BE49-F238E27FC236}">
                <a16:creationId xmlns:a16="http://schemas.microsoft.com/office/drawing/2014/main" id="{C93AFA52-3D99-2F42-AF34-36453637E84F}"/>
              </a:ext>
            </a:extLst>
          </p:cNvPr>
          <p:cNvGrpSpPr>
            <a:grpSpLocks/>
          </p:cNvGrpSpPr>
          <p:nvPr/>
        </p:nvGrpSpPr>
        <p:grpSpPr bwMode="auto">
          <a:xfrm>
            <a:off x="1577975" y="2868613"/>
            <a:ext cx="7327900" cy="592137"/>
            <a:chOff x="994" y="1571"/>
            <a:chExt cx="4616" cy="373"/>
          </a:xfrm>
        </p:grpSpPr>
        <p:grpSp>
          <p:nvGrpSpPr>
            <p:cNvPr id="56349" name="Group 6">
              <a:extLst>
                <a:ext uri="{FF2B5EF4-FFF2-40B4-BE49-F238E27FC236}">
                  <a16:creationId xmlns:a16="http://schemas.microsoft.com/office/drawing/2014/main" id="{3051C62B-19B1-4640-83FB-1E6CDA2D8336}"/>
                </a:ext>
              </a:extLst>
            </p:cNvPr>
            <p:cNvGrpSpPr>
              <a:grpSpLocks/>
            </p:cNvGrpSpPr>
            <p:nvPr/>
          </p:nvGrpSpPr>
          <p:grpSpPr bwMode="auto">
            <a:xfrm>
              <a:off x="994" y="1582"/>
              <a:ext cx="4616" cy="328"/>
              <a:chOff x="994" y="1582"/>
              <a:chExt cx="4616" cy="328"/>
            </a:xfrm>
          </p:grpSpPr>
          <p:sp>
            <p:nvSpPr>
              <p:cNvPr id="849927" name="Rectangle 7">
                <a:extLst>
                  <a:ext uri="{FF2B5EF4-FFF2-40B4-BE49-F238E27FC236}">
                    <a16:creationId xmlns:a16="http://schemas.microsoft.com/office/drawing/2014/main" id="{E54B80C5-B692-1547-9032-6D6E92A18A10}"/>
                  </a:ext>
                </a:extLst>
              </p:cNvPr>
              <p:cNvSpPr>
                <a:spLocks noChangeArrowheads="1"/>
              </p:cNvSpPr>
              <p:nvPr/>
            </p:nvSpPr>
            <p:spPr bwMode="auto">
              <a:xfrm>
                <a:off x="994" y="1586"/>
                <a:ext cx="4616" cy="320"/>
              </a:xfrm>
              <a:prstGeom prst="rect">
                <a:avLst/>
              </a:prstGeom>
              <a:solidFill>
                <a:schemeClr val="bg1"/>
              </a:solidFill>
              <a:ln w="1270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itchFamily="1" charset="0"/>
                  <a:ea typeface="ＭＳ Ｐゴシック" panose="020B0600070205080204" pitchFamily="34" charset="-128"/>
                  <a:cs typeface="+mn-cs"/>
                </a:endParaRPr>
              </a:p>
            </p:txBody>
          </p:sp>
          <p:sp>
            <p:nvSpPr>
              <p:cNvPr id="56355" name="Line 8">
                <a:extLst>
                  <a:ext uri="{FF2B5EF4-FFF2-40B4-BE49-F238E27FC236}">
                    <a16:creationId xmlns:a16="http://schemas.microsoft.com/office/drawing/2014/main" id="{4BBE32D7-F183-F649-A731-20F02A79150E}"/>
                  </a:ext>
                </a:extLst>
              </p:cNvPr>
              <p:cNvSpPr>
                <a:spLocks noChangeShapeType="1"/>
              </p:cNvSpPr>
              <p:nvPr/>
            </p:nvSpPr>
            <p:spPr bwMode="auto">
              <a:xfrm>
                <a:off x="3294" y="1582"/>
                <a:ext cx="0" cy="32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56" name="Line 9">
                <a:extLst>
                  <a:ext uri="{FF2B5EF4-FFF2-40B4-BE49-F238E27FC236}">
                    <a16:creationId xmlns:a16="http://schemas.microsoft.com/office/drawing/2014/main" id="{A091952F-CE66-5741-BDC8-0895297F2578}"/>
                  </a:ext>
                </a:extLst>
              </p:cNvPr>
              <p:cNvSpPr>
                <a:spLocks noChangeShapeType="1"/>
              </p:cNvSpPr>
              <p:nvPr/>
            </p:nvSpPr>
            <p:spPr bwMode="auto">
              <a:xfrm>
                <a:off x="2158" y="1582"/>
                <a:ext cx="0" cy="32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57" name="Line 10">
                <a:extLst>
                  <a:ext uri="{FF2B5EF4-FFF2-40B4-BE49-F238E27FC236}">
                    <a16:creationId xmlns:a16="http://schemas.microsoft.com/office/drawing/2014/main" id="{73EDA752-6D56-0A4C-89F6-D59A23F8A5AA}"/>
                  </a:ext>
                </a:extLst>
              </p:cNvPr>
              <p:cNvSpPr>
                <a:spLocks noChangeShapeType="1"/>
              </p:cNvSpPr>
              <p:nvPr/>
            </p:nvSpPr>
            <p:spPr bwMode="auto">
              <a:xfrm>
                <a:off x="4462" y="1590"/>
                <a:ext cx="0" cy="32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
          <p:nvSpPr>
            <p:cNvPr id="56350" name="Rectangle 11">
              <a:extLst>
                <a:ext uri="{FF2B5EF4-FFF2-40B4-BE49-F238E27FC236}">
                  <a16:creationId xmlns:a16="http://schemas.microsoft.com/office/drawing/2014/main" id="{A0F80B4F-A638-764C-AF7F-8D1D2ECEF528}"/>
                </a:ext>
              </a:extLst>
            </p:cNvPr>
            <p:cNvSpPr>
              <a:spLocks noChangeArrowheads="1"/>
            </p:cNvSpPr>
            <p:nvPr/>
          </p:nvSpPr>
          <p:spPr bwMode="auto">
            <a:xfrm>
              <a:off x="1004" y="1571"/>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00001100</a:t>
              </a:r>
            </a:p>
          </p:txBody>
        </p:sp>
        <p:sp>
          <p:nvSpPr>
            <p:cNvPr id="56351" name="Rectangle 12">
              <a:extLst>
                <a:ext uri="{FF2B5EF4-FFF2-40B4-BE49-F238E27FC236}">
                  <a16:creationId xmlns:a16="http://schemas.microsoft.com/office/drawing/2014/main" id="{030AA7E7-4BDA-CC40-9525-CB1F3C85FB67}"/>
                </a:ext>
              </a:extLst>
            </p:cNvPr>
            <p:cNvSpPr>
              <a:spLocks noChangeArrowheads="1"/>
            </p:cNvSpPr>
            <p:nvPr/>
          </p:nvSpPr>
          <p:spPr bwMode="auto">
            <a:xfrm>
              <a:off x="2172" y="1571"/>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00000100</a:t>
              </a:r>
            </a:p>
          </p:txBody>
        </p:sp>
        <p:sp>
          <p:nvSpPr>
            <p:cNvPr id="56352" name="Rectangle 13">
              <a:extLst>
                <a:ext uri="{FF2B5EF4-FFF2-40B4-BE49-F238E27FC236}">
                  <a16:creationId xmlns:a16="http://schemas.microsoft.com/office/drawing/2014/main" id="{F451DF0B-8BE6-7741-B1A4-5709D65BD253}"/>
                </a:ext>
              </a:extLst>
            </p:cNvPr>
            <p:cNvSpPr>
              <a:spLocks noChangeArrowheads="1"/>
            </p:cNvSpPr>
            <p:nvPr/>
          </p:nvSpPr>
          <p:spPr bwMode="auto">
            <a:xfrm>
              <a:off x="3324" y="1579"/>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00000000</a:t>
              </a:r>
            </a:p>
          </p:txBody>
        </p:sp>
        <p:sp>
          <p:nvSpPr>
            <p:cNvPr id="56353" name="Rectangle 14">
              <a:extLst>
                <a:ext uri="{FF2B5EF4-FFF2-40B4-BE49-F238E27FC236}">
                  <a16:creationId xmlns:a16="http://schemas.microsoft.com/office/drawing/2014/main" id="{32398EAD-7AE8-2843-90BF-161CC8324698}"/>
                </a:ext>
              </a:extLst>
            </p:cNvPr>
            <p:cNvSpPr>
              <a:spLocks noChangeArrowheads="1"/>
            </p:cNvSpPr>
            <p:nvPr/>
          </p:nvSpPr>
          <p:spPr bwMode="auto">
            <a:xfrm>
              <a:off x="4460" y="1579"/>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00000000</a:t>
              </a:r>
            </a:p>
          </p:txBody>
        </p:sp>
      </p:grpSp>
      <p:grpSp>
        <p:nvGrpSpPr>
          <p:cNvPr id="56326" name="Group 15">
            <a:extLst>
              <a:ext uri="{FF2B5EF4-FFF2-40B4-BE49-F238E27FC236}">
                <a16:creationId xmlns:a16="http://schemas.microsoft.com/office/drawing/2014/main" id="{7E7B7C71-8825-7E49-95BE-9FD71B1488D3}"/>
              </a:ext>
            </a:extLst>
          </p:cNvPr>
          <p:cNvGrpSpPr>
            <a:grpSpLocks/>
          </p:cNvGrpSpPr>
          <p:nvPr/>
        </p:nvGrpSpPr>
        <p:grpSpPr bwMode="auto">
          <a:xfrm>
            <a:off x="1573213" y="3697288"/>
            <a:ext cx="7327900" cy="592137"/>
            <a:chOff x="991" y="2302"/>
            <a:chExt cx="4616" cy="373"/>
          </a:xfrm>
        </p:grpSpPr>
        <p:grpSp>
          <p:nvGrpSpPr>
            <p:cNvPr id="56340" name="Group 16">
              <a:extLst>
                <a:ext uri="{FF2B5EF4-FFF2-40B4-BE49-F238E27FC236}">
                  <a16:creationId xmlns:a16="http://schemas.microsoft.com/office/drawing/2014/main" id="{B4A29275-7F91-2141-859B-A7324E812F27}"/>
                </a:ext>
              </a:extLst>
            </p:cNvPr>
            <p:cNvGrpSpPr>
              <a:grpSpLocks/>
            </p:cNvGrpSpPr>
            <p:nvPr/>
          </p:nvGrpSpPr>
          <p:grpSpPr bwMode="auto">
            <a:xfrm>
              <a:off x="991" y="2313"/>
              <a:ext cx="4616" cy="328"/>
              <a:chOff x="991" y="2313"/>
              <a:chExt cx="4616" cy="328"/>
            </a:xfrm>
          </p:grpSpPr>
          <p:sp>
            <p:nvSpPr>
              <p:cNvPr id="849937" name="Rectangle 17">
                <a:extLst>
                  <a:ext uri="{FF2B5EF4-FFF2-40B4-BE49-F238E27FC236}">
                    <a16:creationId xmlns:a16="http://schemas.microsoft.com/office/drawing/2014/main" id="{94585378-1B21-D34F-89B1-EABE6438B63B}"/>
                  </a:ext>
                </a:extLst>
              </p:cNvPr>
              <p:cNvSpPr>
                <a:spLocks noChangeArrowheads="1"/>
              </p:cNvSpPr>
              <p:nvPr/>
            </p:nvSpPr>
            <p:spPr bwMode="auto">
              <a:xfrm>
                <a:off x="991" y="2317"/>
                <a:ext cx="4616" cy="320"/>
              </a:xfrm>
              <a:prstGeom prst="rect">
                <a:avLst/>
              </a:prstGeom>
              <a:solidFill>
                <a:schemeClr val="bg1"/>
              </a:solidFill>
              <a:ln w="1270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itchFamily="1" charset="0"/>
                  <a:ea typeface="ＭＳ Ｐゴシック" panose="020B0600070205080204" pitchFamily="34" charset="-128"/>
                  <a:cs typeface="+mn-cs"/>
                </a:endParaRPr>
              </a:p>
            </p:txBody>
          </p:sp>
          <p:sp>
            <p:nvSpPr>
              <p:cNvPr id="56346" name="Line 18">
                <a:extLst>
                  <a:ext uri="{FF2B5EF4-FFF2-40B4-BE49-F238E27FC236}">
                    <a16:creationId xmlns:a16="http://schemas.microsoft.com/office/drawing/2014/main" id="{99044148-6DAF-DF49-AD68-163AECB84415}"/>
                  </a:ext>
                </a:extLst>
              </p:cNvPr>
              <p:cNvSpPr>
                <a:spLocks noChangeShapeType="1"/>
              </p:cNvSpPr>
              <p:nvPr/>
            </p:nvSpPr>
            <p:spPr bwMode="auto">
              <a:xfrm>
                <a:off x="3291" y="2313"/>
                <a:ext cx="0" cy="32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47" name="Line 19">
                <a:extLst>
                  <a:ext uri="{FF2B5EF4-FFF2-40B4-BE49-F238E27FC236}">
                    <a16:creationId xmlns:a16="http://schemas.microsoft.com/office/drawing/2014/main" id="{FD4DC690-8411-B14F-B7C1-902DA33D8FF8}"/>
                  </a:ext>
                </a:extLst>
              </p:cNvPr>
              <p:cNvSpPr>
                <a:spLocks noChangeShapeType="1"/>
              </p:cNvSpPr>
              <p:nvPr/>
            </p:nvSpPr>
            <p:spPr bwMode="auto">
              <a:xfrm>
                <a:off x="2155" y="2313"/>
                <a:ext cx="0" cy="32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48" name="Line 20">
                <a:extLst>
                  <a:ext uri="{FF2B5EF4-FFF2-40B4-BE49-F238E27FC236}">
                    <a16:creationId xmlns:a16="http://schemas.microsoft.com/office/drawing/2014/main" id="{80FD9A98-9567-CD4D-B90E-CDC958576E15}"/>
                  </a:ext>
                </a:extLst>
              </p:cNvPr>
              <p:cNvSpPr>
                <a:spLocks noChangeShapeType="1"/>
              </p:cNvSpPr>
              <p:nvPr/>
            </p:nvSpPr>
            <p:spPr bwMode="auto">
              <a:xfrm>
                <a:off x="4459" y="2321"/>
                <a:ext cx="0" cy="32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
          <p:nvSpPr>
            <p:cNvPr id="56341" name="Rectangle 21">
              <a:extLst>
                <a:ext uri="{FF2B5EF4-FFF2-40B4-BE49-F238E27FC236}">
                  <a16:creationId xmlns:a16="http://schemas.microsoft.com/office/drawing/2014/main" id="{0DFCC389-7F8B-FB45-9A09-CB40BC5D5CBC}"/>
                </a:ext>
              </a:extLst>
            </p:cNvPr>
            <p:cNvSpPr>
              <a:spLocks noChangeArrowheads="1"/>
            </p:cNvSpPr>
            <p:nvPr/>
          </p:nvSpPr>
          <p:spPr bwMode="auto">
            <a:xfrm>
              <a:off x="1001" y="2302"/>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11111111</a:t>
              </a:r>
            </a:p>
          </p:txBody>
        </p:sp>
        <p:sp>
          <p:nvSpPr>
            <p:cNvPr id="56342" name="Rectangle 22">
              <a:extLst>
                <a:ext uri="{FF2B5EF4-FFF2-40B4-BE49-F238E27FC236}">
                  <a16:creationId xmlns:a16="http://schemas.microsoft.com/office/drawing/2014/main" id="{89DEB1BE-E577-EE43-9693-BD707C8BF606}"/>
                </a:ext>
              </a:extLst>
            </p:cNvPr>
            <p:cNvSpPr>
              <a:spLocks noChangeArrowheads="1"/>
            </p:cNvSpPr>
            <p:nvPr/>
          </p:nvSpPr>
          <p:spPr bwMode="auto">
            <a:xfrm>
              <a:off x="2169" y="2302"/>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11111110</a:t>
              </a:r>
            </a:p>
          </p:txBody>
        </p:sp>
        <p:sp>
          <p:nvSpPr>
            <p:cNvPr id="56343" name="Rectangle 23">
              <a:extLst>
                <a:ext uri="{FF2B5EF4-FFF2-40B4-BE49-F238E27FC236}">
                  <a16:creationId xmlns:a16="http://schemas.microsoft.com/office/drawing/2014/main" id="{0AD31AAF-9BA8-C449-BD34-46139D6A4978}"/>
                </a:ext>
              </a:extLst>
            </p:cNvPr>
            <p:cNvSpPr>
              <a:spLocks noChangeArrowheads="1"/>
            </p:cNvSpPr>
            <p:nvPr/>
          </p:nvSpPr>
          <p:spPr bwMode="auto">
            <a:xfrm>
              <a:off x="3321" y="2310"/>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00000000</a:t>
              </a:r>
            </a:p>
          </p:txBody>
        </p:sp>
        <p:sp>
          <p:nvSpPr>
            <p:cNvPr id="56344" name="Rectangle 24">
              <a:extLst>
                <a:ext uri="{FF2B5EF4-FFF2-40B4-BE49-F238E27FC236}">
                  <a16:creationId xmlns:a16="http://schemas.microsoft.com/office/drawing/2014/main" id="{EAAA0E00-652C-CE4B-8541-4E73F7D43033}"/>
                </a:ext>
              </a:extLst>
            </p:cNvPr>
            <p:cNvSpPr>
              <a:spLocks noChangeArrowheads="1"/>
            </p:cNvSpPr>
            <p:nvPr/>
          </p:nvSpPr>
          <p:spPr bwMode="auto">
            <a:xfrm>
              <a:off x="4457" y="2310"/>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00000000</a:t>
              </a:r>
            </a:p>
          </p:txBody>
        </p:sp>
      </p:grpSp>
      <p:sp>
        <p:nvSpPr>
          <p:cNvPr id="56327" name="Rectangle 25">
            <a:extLst>
              <a:ext uri="{FF2B5EF4-FFF2-40B4-BE49-F238E27FC236}">
                <a16:creationId xmlns:a16="http://schemas.microsoft.com/office/drawing/2014/main" id="{3590B06C-119B-C948-AE99-A012CE10E59E}"/>
              </a:ext>
            </a:extLst>
          </p:cNvPr>
          <p:cNvSpPr>
            <a:spLocks noChangeArrowheads="1"/>
          </p:cNvSpPr>
          <p:nvPr/>
        </p:nvSpPr>
        <p:spPr bwMode="auto">
          <a:xfrm>
            <a:off x="0" y="2889250"/>
            <a:ext cx="1489075" cy="4572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Address </a:t>
            </a:r>
          </a:p>
        </p:txBody>
      </p:sp>
      <p:sp>
        <p:nvSpPr>
          <p:cNvPr id="56328" name="Rectangle 26">
            <a:extLst>
              <a:ext uri="{FF2B5EF4-FFF2-40B4-BE49-F238E27FC236}">
                <a16:creationId xmlns:a16="http://schemas.microsoft.com/office/drawing/2014/main" id="{1EC909BB-ED41-F248-A323-FA931B1D3960}"/>
              </a:ext>
            </a:extLst>
          </p:cNvPr>
          <p:cNvSpPr>
            <a:spLocks noChangeArrowheads="1"/>
          </p:cNvSpPr>
          <p:nvPr/>
        </p:nvSpPr>
        <p:spPr bwMode="auto">
          <a:xfrm>
            <a:off x="560388" y="3765550"/>
            <a:ext cx="946150" cy="4572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Mask</a:t>
            </a:r>
          </a:p>
        </p:txBody>
      </p:sp>
      <p:sp>
        <p:nvSpPr>
          <p:cNvPr id="56329" name="Line 27">
            <a:extLst>
              <a:ext uri="{FF2B5EF4-FFF2-40B4-BE49-F238E27FC236}">
                <a16:creationId xmlns:a16="http://schemas.microsoft.com/office/drawing/2014/main" id="{4B165A0D-BCF7-324B-8288-7DAEF117C048}"/>
              </a:ext>
            </a:extLst>
          </p:cNvPr>
          <p:cNvSpPr>
            <a:spLocks noChangeShapeType="1"/>
          </p:cNvSpPr>
          <p:nvPr/>
        </p:nvSpPr>
        <p:spPr bwMode="auto">
          <a:xfrm>
            <a:off x="8932863" y="4343400"/>
            <a:ext cx="0" cy="53340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30" name="Line 28">
            <a:extLst>
              <a:ext uri="{FF2B5EF4-FFF2-40B4-BE49-F238E27FC236}">
                <a16:creationId xmlns:a16="http://schemas.microsoft.com/office/drawing/2014/main" id="{C1DF11D1-7CAC-464E-94A3-B7BF59901B60}"/>
              </a:ext>
            </a:extLst>
          </p:cNvPr>
          <p:cNvSpPr>
            <a:spLocks noChangeShapeType="1"/>
          </p:cNvSpPr>
          <p:nvPr/>
        </p:nvSpPr>
        <p:spPr bwMode="auto">
          <a:xfrm>
            <a:off x="4953000" y="4316413"/>
            <a:ext cx="0" cy="53340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31" name="Rectangle 29">
            <a:extLst>
              <a:ext uri="{FF2B5EF4-FFF2-40B4-BE49-F238E27FC236}">
                <a16:creationId xmlns:a16="http://schemas.microsoft.com/office/drawing/2014/main" id="{82AA7B3F-E596-3146-87F9-ED131EFBDF3F}"/>
              </a:ext>
            </a:extLst>
          </p:cNvPr>
          <p:cNvSpPr>
            <a:spLocks noChangeArrowheads="1"/>
          </p:cNvSpPr>
          <p:nvPr/>
        </p:nvSpPr>
        <p:spPr bwMode="auto">
          <a:xfrm>
            <a:off x="6248400" y="4392613"/>
            <a:ext cx="1571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for hosts </a:t>
            </a:r>
          </a:p>
        </p:txBody>
      </p:sp>
      <p:sp>
        <p:nvSpPr>
          <p:cNvPr id="56332" name="Line 30">
            <a:extLst>
              <a:ext uri="{FF2B5EF4-FFF2-40B4-BE49-F238E27FC236}">
                <a16:creationId xmlns:a16="http://schemas.microsoft.com/office/drawing/2014/main" id="{6ADD8771-8AD0-0F40-8436-24933343E322}"/>
              </a:ext>
            </a:extLst>
          </p:cNvPr>
          <p:cNvSpPr>
            <a:spLocks noChangeShapeType="1"/>
          </p:cNvSpPr>
          <p:nvPr/>
        </p:nvSpPr>
        <p:spPr bwMode="auto">
          <a:xfrm>
            <a:off x="5029200" y="4621213"/>
            <a:ext cx="990600" cy="0"/>
          </a:xfrm>
          <a:prstGeom prst="line">
            <a:avLst/>
          </a:prstGeom>
          <a:noFill/>
          <a:ln w="50800">
            <a:solidFill>
              <a:schemeClr val="tx1"/>
            </a:solidFill>
            <a:round/>
            <a:headEnd type="stealth" w="med" len="med"/>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33" name="Line 31">
            <a:extLst>
              <a:ext uri="{FF2B5EF4-FFF2-40B4-BE49-F238E27FC236}">
                <a16:creationId xmlns:a16="http://schemas.microsoft.com/office/drawing/2014/main" id="{EB70763E-1053-9F42-BAC5-9504C672A7DE}"/>
              </a:ext>
            </a:extLst>
          </p:cNvPr>
          <p:cNvSpPr>
            <a:spLocks noChangeShapeType="1"/>
          </p:cNvSpPr>
          <p:nvPr/>
        </p:nvSpPr>
        <p:spPr bwMode="auto">
          <a:xfrm>
            <a:off x="8153400" y="4621213"/>
            <a:ext cx="754063" cy="14287"/>
          </a:xfrm>
          <a:prstGeom prst="line">
            <a:avLst/>
          </a:prstGeom>
          <a:noFill/>
          <a:ln w="508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34" name="Line 32">
            <a:extLst>
              <a:ext uri="{FF2B5EF4-FFF2-40B4-BE49-F238E27FC236}">
                <a16:creationId xmlns:a16="http://schemas.microsoft.com/office/drawing/2014/main" id="{3E0A69AF-7DFC-C84E-BB33-E98F24F2C9F2}"/>
              </a:ext>
            </a:extLst>
          </p:cNvPr>
          <p:cNvSpPr>
            <a:spLocks noChangeShapeType="1"/>
          </p:cNvSpPr>
          <p:nvPr/>
        </p:nvSpPr>
        <p:spPr bwMode="auto">
          <a:xfrm flipH="1" flipV="1">
            <a:off x="4572000" y="4621213"/>
            <a:ext cx="342900" cy="0"/>
          </a:xfrm>
          <a:prstGeom prst="line">
            <a:avLst/>
          </a:prstGeom>
          <a:noFill/>
          <a:ln w="50800">
            <a:solidFill>
              <a:schemeClr val="tx1"/>
            </a:solidFill>
            <a:round/>
            <a:headEnd type="stealth" w="med" len="med"/>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35" name="Line 33">
            <a:extLst>
              <a:ext uri="{FF2B5EF4-FFF2-40B4-BE49-F238E27FC236}">
                <a16:creationId xmlns:a16="http://schemas.microsoft.com/office/drawing/2014/main" id="{030EA2AA-79D7-2D43-AEEE-94158C0AC3B5}"/>
              </a:ext>
            </a:extLst>
          </p:cNvPr>
          <p:cNvSpPr>
            <a:spLocks noChangeShapeType="1"/>
          </p:cNvSpPr>
          <p:nvPr/>
        </p:nvSpPr>
        <p:spPr bwMode="auto">
          <a:xfrm>
            <a:off x="1566863" y="4343400"/>
            <a:ext cx="0" cy="53340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36" name="Rectangle 34">
            <a:extLst>
              <a:ext uri="{FF2B5EF4-FFF2-40B4-BE49-F238E27FC236}">
                <a16:creationId xmlns:a16="http://schemas.microsoft.com/office/drawing/2014/main" id="{6F4E7CF9-08A6-6C49-87CD-66DF06070EAF}"/>
              </a:ext>
            </a:extLst>
          </p:cNvPr>
          <p:cNvSpPr>
            <a:spLocks noChangeArrowheads="1"/>
          </p:cNvSpPr>
          <p:nvPr/>
        </p:nvSpPr>
        <p:spPr bwMode="auto">
          <a:xfrm>
            <a:off x="2133600" y="4392613"/>
            <a:ext cx="2403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Network Prefix </a:t>
            </a:r>
          </a:p>
        </p:txBody>
      </p:sp>
      <p:sp>
        <p:nvSpPr>
          <p:cNvPr id="56337" name="Line 35">
            <a:extLst>
              <a:ext uri="{FF2B5EF4-FFF2-40B4-BE49-F238E27FC236}">
                <a16:creationId xmlns:a16="http://schemas.microsoft.com/office/drawing/2014/main" id="{CEDD2BC9-3079-0D43-8D11-3EE231598D78}"/>
              </a:ext>
            </a:extLst>
          </p:cNvPr>
          <p:cNvSpPr>
            <a:spLocks noChangeShapeType="1"/>
          </p:cNvSpPr>
          <p:nvPr/>
        </p:nvSpPr>
        <p:spPr bwMode="auto">
          <a:xfrm>
            <a:off x="1566863" y="4618038"/>
            <a:ext cx="490537" cy="3175"/>
          </a:xfrm>
          <a:prstGeom prst="line">
            <a:avLst/>
          </a:prstGeom>
          <a:noFill/>
          <a:ln w="50800">
            <a:solidFill>
              <a:schemeClr val="tx1"/>
            </a:solidFill>
            <a:round/>
            <a:headEnd type="stealth" w="med" len="med"/>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38" name="Text Box 36">
            <a:extLst>
              <a:ext uri="{FF2B5EF4-FFF2-40B4-BE49-F238E27FC236}">
                <a16:creationId xmlns:a16="http://schemas.microsoft.com/office/drawing/2014/main" id="{6F9E2C67-F1FF-B24E-B631-C6A8C606581E}"/>
              </a:ext>
            </a:extLst>
          </p:cNvPr>
          <p:cNvSpPr txBox="1">
            <a:spLocks noChangeArrowheads="1"/>
          </p:cNvSpPr>
          <p:nvPr/>
        </p:nvSpPr>
        <p:spPr bwMode="auto">
          <a:xfrm>
            <a:off x="1381125" y="1109663"/>
            <a:ext cx="5976938" cy="7016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Use two 32-bit numbers to represent a network.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          Network number = IP address + Mask  </a:t>
            </a:r>
          </a:p>
        </p:txBody>
      </p:sp>
      <p:sp>
        <p:nvSpPr>
          <p:cNvPr id="56339" name="Text Box 37">
            <a:extLst>
              <a:ext uri="{FF2B5EF4-FFF2-40B4-BE49-F238E27FC236}">
                <a16:creationId xmlns:a16="http://schemas.microsoft.com/office/drawing/2014/main" id="{DA03E63B-A8B3-9D40-8FE8-083968B7034F}"/>
              </a:ext>
            </a:extLst>
          </p:cNvPr>
          <p:cNvSpPr txBox="1">
            <a:spLocks noChangeArrowheads="1"/>
          </p:cNvSpPr>
          <p:nvPr/>
        </p:nvSpPr>
        <p:spPr bwMode="auto">
          <a:xfrm>
            <a:off x="3048000" y="5257800"/>
            <a:ext cx="3305175" cy="4953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Written as 12.4.0.0/15</a:t>
            </a:r>
          </a:p>
        </p:txBody>
      </p:sp>
    </p:spTree>
    <p:extLst>
      <p:ext uri="{BB962C8B-B14F-4D97-AF65-F5344CB8AC3E}">
        <p14:creationId xmlns:p14="http://schemas.microsoft.com/office/powerpoint/2010/main" val="146361955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2E796D6A-2A13-814D-8D76-A0F8ABA4084C}"/>
              </a:ext>
            </a:extLst>
          </p:cNvPr>
          <p:cNvSpPr>
            <a:spLocks noGrp="1"/>
          </p:cNvSpPr>
          <p:nvPr>
            <p:ph type="title"/>
          </p:nvPr>
        </p:nvSpPr>
        <p:spPr/>
        <p:txBody>
          <a:bodyPr/>
          <a:lstStyle/>
          <a:p>
            <a:r>
              <a:rPr lang="en-US" altLang="en-US">
                <a:ea typeface="ＭＳ Ｐゴシック" panose="020B0600070205080204" pitchFamily="34" charset="-128"/>
              </a:rPr>
              <a:t>Hierarchical Address Allocation</a:t>
            </a:r>
          </a:p>
        </p:txBody>
      </p:sp>
      <p:sp>
        <p:nvSpPr>
          <p:cNvPr id="58370" name="Content Placeholder 2">
            <a:extLst>
              <a:ext uri="{FF2B5EF4-FFF2-40B4-BE49-F238E27FC236}">
                <a16:creationId xmlns:a16="http://schemas.microsoft.com/office/drawing/2014/main" id="{DBAD0842-26BF-064E-8DD2-708CF7DAE2D6}"/>
              </a:ext>
            </a:extLst>
          </p:cNvPr>
          <p:cNvSpPr>
            <a:spLocks noGrp="1"/>
          </p:cNvSpPr>
          <p:nvPr>
            <p:ph idx="1"/>
          </p:nvPr>
        </p:nvSpPr>
        <p:spPr/>
        <p:txBody>
          <a:bodyPr/>
          <a:lstStyle/>
          <a:p>
            <a:r>
              <a:rPr lang="en-US" altLang="en-US">
                <a:ea typeface="ＭＳ Ｐゴシック" panose="020B0600070205080204" pitchFamily="34" charset="-128"/>
              </a:rPr>
              <a:t>Hierarchy is key to scalability</a:t>
            </a:r>
          </a:p>
          <a:p>
            <a:pPr lvl="1"/>
            <a:r>
              <a:rPr lang="en-US" altLang="en-US">
                <a:ea typeface="ＭＳ Ｐゴシック" panose="020B0600070205080204" pitchFamily="34" charset="-128"/>
              </a:rPr>
              <a:t>Address allocated in contiguous chunks (prefixes)</a:t>
            </a:r>
          </a:p>
          <a:p>
            <a:pPr lvl="1"/>
            <a:r>
              <a:rPr lang="en-US" altLang="en-US">
                <a:ea typeface="ＭＳ Ｐゴシック" panose="020B0600070205080204" pitchFamily="34" charset="-128"/>
              </a:rPr>
              <a:t>Today, the Internet has about 400,000 prefixes</a:t>
            </a:r>
          </a:p>
          <a:p>
            <a:endParaRPr lang="en-US" altLang="en-US">
              <a:ea typeface="ＭＳ Ｐゴシック" panose="020B0600070205080204" pitchFamily="34" charset="-128"/>
            </a:endParaRPr>
          </a:p>
        </p:txBody>
      </p:sp>
      <p:sp>
        <p:nvSpPr>
          <p:cNvPr id="58371" name="Slide Number Placeholder 3">
            <a:extLst>
              <a:ext uri="{FF2B5EF4-FFF2-40B4-BE49-F238E27FC236}">
                <a16:creationId xmlns:a16="http://schemas.microsoft.com/office/drawing/2014/main" id="{6FDDA6F0-486A-4F4A-B2DB-34CB059A0AC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0E1760-C882-F84A-88F2-B4EFEDD57516}"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58372" name="Rectangle 3">
            <a:extLst>
              <a:ext uri="{FF2B5EF4-FFF2-40B4-BE49-F238E27FC236}">
                <a16:creationId xmlns:a16="http://schemas.microsoft.com/office/drawing/2014/main" id="{97ED7C56-8848-2645-9C86-86076C43C241}"/>
              </a:ext>
            </a:extLst>
          </p:cNvPr>
          <p:cNvSpPr>
            <a:spLocks noChangeArrowheads="1"/>
          </p:cNvSpPr>
          <p:nvPr/>
        </p:nvSpPr>
        <p:spPr bwMode="auto">
          <a:xfrm>
            <a:off x="877888" y="4411663"/>
            <a:ext cx="1311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12.0.0.0/8</a:t>
            </a:r>
          </a:p>
        </p:txBody>
      </p:sp>
      <p:sp>
        <p:nvSpPr>
          <p:cNvPr id="58373" name="AutoShape 4">
            <a:extLst>
              <a:ext uri="{FF2B5EF4-FFF2-40B4-BE49-F238E27FC236}">
                <a16:creationId xmlns:a16="http://schemas.microsoft.com/office/drawing/2014/main" id="{3ABE2354-26F1-CC4C-95F8-5AD3646ABA12}"/>
              </a:ext>
            </a:extLst>
          </p:cNvPr>
          <p:cNvSpPr>
            <a:spLocks noChangeArrowheads="1"/>
          </p:cNvSpPr>
          <p:nvPr/>
        </p:nvSpPr>
        <p:spPr bwMode="auto">
          <a:xfrm rot="-5400000">
            <a:off x="961231" y="4287044"/>
            <a:ext cx="2925763" cy="511175"/>
          </a:xfrm>
          <a:prstGeom prst="triangle">
            <a:avLst>
              <a:gd name="adj" fmla="val 49995"/>
            </a:avLst>
          </a:prstGeom>
          <a:solidFill>
            <a:schemeClr val="hlink"/>
          </a:solidFill>
          <a:ln w="12700">
            <a:solidFill>
              <a:schemeClr val="hlink"/>
            </a:solidFill>
            <a:miter lim="800000"/>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8374" name="Rectangle 5">
            <a:extLst>
              <a:ext uri="{FF2B5EF4-FFF2-40B4-BE49-F238E27FC236}">
                <a16:creationId xmlns:a16="http://schemas.microsoft.com/office/drawing/2014/main" id="{9D8859C4-A10D-084C-BE7B-0FF948C65423}"/>
              </a:ext>
            </a:extLst>
          </p:cNvPr>
          <p:cNvSpPr>
            <a:spLocks noChangeArrowheads="1"/>
          </p:cNvSpPr>
          <p:nvPr/>
        </p:nvSpPr>
        <p:spPr bwMode="auto">
          <a:xfrm>
            <a:off x="2670175" y="2974975"/>
            <a:ext cx="1452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12.0.0.0/16</a:t>
            </a:r>
          </a:p>
        </p:txBody>
      </p:sp>
      <p:sp>
        <p:nvSpPr>
          <p:cNvPr id="58375" name="Rectangle 6">
            <a:extLst>
              <a:ext uri="{FF2B5EF4-FFF2-40B4-BE49-F238E27FC236}">
                <a16:creationId xmlns:a16="http://schemas.microsoft.com/office/drawing/2014/main" id="{91395172-945F-5540-A230-FC9AFD19A405}"/>
              </a:ext>
            </a:extLst>
          </p:cNvPr>
          <p:cNvSpPr>
            <a:spLocks noChangeArrowheads="1"/>
          </p:cNvSpPr>
          <p:nvPr/>
        </p:nvSpPr>
        <p:spPr bwMode="auto">
          <a:xfrm>
            <a:off x="2744788" y="5864225"/>
            <a:ext cx="17351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12.254.0.0/16</a:t>
            </a:r>
          </a:p>
        </p:txBody>
      </p:sp>
      <p:sp>
        <p:nvSpPr>
          <p:cNvPr id="58376" name="Rectangle 7">
            <a:extLst>
              <a:ext uri="{FF2B5EF4-FFF2-40B4-BE49-F238E27FC236}">
                <a16:creationId xmlns:a16="http://schemas.microsoft.com/office/drawing/2014/main" id="{02FDFF4B-A31E-684E-9919-978E14A52662}"/>
              </a:ext>
            </a:extLst>
          </p:cNvPr>
          <p:cNvSpPr>
            <a:spLocks noChangeArrowheads="1"/>
          </p:cNvSpPr>
          <p:nvPr/>
        </p:nvSpPr>
        <p:spPr bwMode="auto">
          <a:xfrm>
            <a:off x="2670175" y="3287713"/>
            <a:ext cx="1452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12.1.0.0/16</a:t>
            </a:r>
          </a:p>
        </p:txBody>
      </p:sp>
      <p:sp>
        <p:nvSpPr>
          <p:cNvPr id="58377" name="Rectangle 8">
            <a:extLst>
              <a:ext uri="{FF2B5EF4-FFF2-40B4-BE49-F238E27FC236}">
                <a16:creationId xmlns:a16="http://schemas.microsoft.com/office/drawing/2014/main" id="{5A5B198E-DAC7-0B4C-A089-8B2C2C80EF82}"/>
              </a:ext>
            </a:extLst>
          </p:cNvPr>
          <p:cNvSpPr>
            <a:spLocks noChangeArrowheads="1"/>
          </p:cNvSpPr>
          <p:nvPr/>
        </p:nvSpPr>
        <p:spPr bwMode="auto">
          <a:xfrm>
            <a:off x="2670175" y="3600450"/>
            <a:ext cx="1452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12.2.0.0/16</a:t>
            </a:r>
          </a:p>
        </p:txBody>
      </p:sp>
      <p:sp>
        <p:nvSpPr>
          <p:cNvPr id="58378" name="Rectangle 9">
            <a:extLst>
              <a:ext uri="{FF2B5EF4-FFF2-40B4-BE49-F238E27FC236}">
                <a16:creationId xmlns:a16="http://schemas.microsoft.com/office/drawing/2014/main" id="{D8D5B2B1-D7CE-B042-9F0C-42EDA218E984}"/>
              </a:ext>
            </a:extLst>
          </p:cNvPr>
          <p:cNvSpPr>
            <a:spLocks noChangeArrowheads="1"/>
          </p:cNvSpPr>
          <p:nvPr/>
        </p:nvSpPr>
        <p:spPr bwMode="auto">
          <a:xfrm>
            <a:off x="2670175" y="3911600"/>
            <a:ext cx="1452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12.3.0.0/16</a:t>
            </a:r>
          </a:p>
        </p:txBody>
      </p:sp>
      <p:sp>
        <p:nvSpPr>
          <p:cNvPr id="58379" name="AutoShape 10">
            <a:extLst>
              <a:ext uri="{FF2B5EF4-FFF2-40B4-BE49-F238E27FC236}">
                <a16:creationId xmlns:a16="http://schemas.microsoft.com/office/drawing/2014/main" id="{13D0A4C1-62AF-D844-9FFD-AD901D2D9F61}"/>
              </a:ext>
            </a:extLst>
          </p:cNvPr>
          <p:cNvSpPr>
            <a:spLocks noChangeArrowheads="1"/>
          </p:cNvSpPr>
          <p:nvPr/>
        </p:nvSpPr>
        <p:spPr bwMode="auto">
          <a:xfrm rot="-5400000">
            <a:off x="3653631" y="3788569"/>
            <a:ext cx="1425575" cy="509588"/>
          </a:xfrm>
          <a:prstGeom prst="triangle">
            <a:avLst>
              <a:gd name="adj" fmla="val 49995"/>
            </a:avLst>
          </a:prstGeom>
          <a:solidFill>
            <a:schemeClr val="hlink"/>
          </a:solidFill>
          <a:ln w="12700">
            <a:solidFill>
              <a:schemeClr val="hlink"/>
            </a:solidFill>
            <a:miter lim="800000"/>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8380" name="Rectangle 11">
            <a:extLst>
              <a:ext uri="{FF2B5EF4-FFF2-40B4-BE49-F238E27FC236}">
                <a16:creationId xmlns:a16="http://schemas.microsoft.com/office/drawing/2014/main" id="{2146EAF5-CA8E-C540-A531-D73CCEA0C470}"/>
              </a:ext>
            </a:extLst>
          </p:cNvPr>
          <p:cNvSpPr>
            <a:spLocks noChangeArrowheads="1"/>
          </p:cNvSpPr>
          <p:nvPr/>
        </p:nvSpPr>
        <p:spPr bwMode="auto">
          <a:xfrm>
            <a:off x="3192463" y="4198938"/>
            <a:ext cx="33655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t>
            </a:r>
          </a:p>
        </p:txBody>
      </p:sp>
      <p:sp>
        <p:nvSpPr>
          <p:cNvPr id="58381" name="AutoShape 12">
            <a:extLst>
              <a:ext uri="{FF2B5EF4-FFF2-40B4-BE49-F238E27FC236}">
                <a16:creationId xmlns:a16="http://schemas.microsoft.com/office/drawing/2014/main" id="{4A2040A7-6B02-9D44-84F0-E123991B2935}"/>
              </a:ext>
            </a:extLst>
          </p:cNvPr>
          <p:cNvSpPr>
            <a:spLocks noChangeArrowheads="1"/>
          </p:cNvSpPr>
          <p:nvPr/>
        </p:nvSpPr>
        <p:spPr bwMode="auto">
          <a:xfrm rot="-5400000">
            <a:off x="3795713" y="5568950"/>
            <a:ext cx="1738312" cy="509588"/>
          </a:xfrm>
          <a:prstGeom prst="triangle">
            <a:avLst>
              <a:gd name="adj" fmla="val 49995"/>
            </a:avLst>
          </a:prstGeom>
          <a:solidFill>
            <a:schemeClr val="hlink"/>
          </a:solidFill>
          <a:ln w="12700">
            <a:solidFill>
              <a:schemeClr val="hlink"/>
            </a:solidFill>
            <a:miter lim="800000"/>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8382" name="Rectangle 13">
            <a:extLst>
              <a:ext uri="{FF2B5EF4-FFF2-40B4-BE49-F238E27FC236}">
                <a16:creationId xmlns:a16="http://schemas.microsoft.com/office/drawing/2014/main" id="{13A7B79B-A6E6-F14D-B66A-1333C6B469B0}"/>
              </a:ext>
            </a:extLst>
          </p:cNvPr>
          <p:cNvSpPr>
            <a:spLocks noChangeArrowheads="1"/>
          </p:cNvSpPr>
          <p:nvPr/>
        </p:nvSpPr>
        <p:spPr bwMode="auto">
          <a:xfrm>
            <a:off x="4611688" y="3349625"/>
            <a:ext cx="14525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12.3.0.0/24</a:t>
            </a:r>
          </a:p>
        </p:txBody>
      </p:sp>
      <p:sp>
        <p:nvSpPr>
          <p:cNvPr id="58383" name="Rectangle 14">
            <a:extLst>
              <a:ext uri="{FF2B5EF4-FFF2-40B4-BE49-F238E27FC236}">
                <a16:creationId xmlns:a16="http://schemas.microsoft.com/office/drawing/2014/main" id="{5C2D0F15-8F3D-A24F-AB5F-9A5774FA9295}"/>
              </a:ext>
            </a:extLst>
          </p:cNvPr>
          <p:cNvSpPr>
            <a:spLocks noChangeArrowheads="1"/>
          </p:cNvSpPr>
          <p:nvPr/>
        </p:nvSpPr>
        <p:spPr bwMode="auto">
          <a:xfrm>
            <a:off x="4611688" y="3600450"/>
            <a:ext cx="14525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12.3.1.0/24</a:t>
            </a:r>
          </a:p>
        </p:txBody>
      </p:sp>
      <p:sp>
        <p:nvSpPr>
          <p:cNvPr id="58384" name="Rectangle 15">
            <a:extLst>
              <a:ext uri="{FF2B5EF4-FFF2-40B4-BE49-F238E27FC236}">
                <a16:creationId xmlns:a16="http://schemas.microsoft.com/office/drawing/2014/main" id="{6DF3A305-7ED4-C14B-8634-2E1686CF9182}"/>
              </a:ext>
            </a:extLst>
          </p:cNvPr>
          <p:cNvSpPr>
            <a:spLocks noChangeArrowheads="1"/>
          </p:cNvSpPr>
          <p:nvPr/>
        </p:nvSpPr>
        <p:spPr bwMode="auto">
          <a:xfrm>
            <a:off x="5210175" y="3811588"/>
            <a:ext cx="2857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t>
            </a:r>
          </a:p>
        </p:txBody>
      </p:sp>
      <p:sp>
        <p:nvSpPr>
          <p:cNvPr id="58385" name="Rectangle 16">
            <a:extLst>
              <a:ext uri="{FF2B5EF4-FFF2-40B4-BE49-F238E27FC236}">
                <a16:creationId xmlns:a16="http://schemas.microsoft.com/office/drawing/2014/main" id="{546EEDAF-351F-2243-901E-983B73A3B9A2}"/>
              </a:ext>
            </a:extLst>
          </p:cNvPr>
          <p:cNvSpPr>
            <a:spLocks noChangeArrowheads="1"/>
          </p:cNvSpPr>
          <p:nvPr/>
        </p:nvSpPr>
        <p:spPr bwMode="auto">
          <a:xfrm>
            <a:off x="4686300" y="4473575"/>
            <a:ext cx="17351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12.3.254.0/24</a:t>
            </a:r>
          </a:p>
        </p:txBody>
      </p:sp>
      <p:sp>
        <p:nvSpPr>
          <p:cNvPr id="58386" name="Rectangle 17">
            <a:extLst>
              <a:ext uri="{FF2B5EF4-FFF2-40B4-BE49-F238E27FC236}">
                <a16:creationId xmlns:a16="http://schemas.microsoft.com/office/drawing/2014/main" id="{25114B01-C75A-4743-8700-EC14D2D01AE3}"/>
              </a:ext>
            </a:extLst>
          </p:cNvPr>
          <p:cNvSpPr>
            <a:spLocks noChangeArrowheads="1"/>
          </p:cNvSpPr>
          <p:nvPr/>
        </p:nvSpPr>
        <p:spPr bwMode="auto">
          <a:xfrm>
            <a:off x="4984750" y="4973638"/>
            <a:ext cx="17351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12.253.0.0/19</a:t>
            </a:r>
          </a:p>
        </p:txBody>
      </p:sp>
      <p:sp>
        <p:nvSpPr>
          <p:cNvPr id="58387" name="Rectangle 18">
            <a:extLst>
              <a:ext uri="{FF2B5EF4-FFF2-40B4-BE49-F238E27FC236}">
                <a16:creationId xmlns:a16="http://schemas.microsoft.com/office/drawing/2014/main" id="{6C830994-2591-FE4F-84C7-AF7C87901B24}"/>
              </a:ext>
            </a:extLst>
          </p:cNvPr>
          <p:cNvSpPr>
            <a:spLocks noChangeArrowheads="1"/>
          </p:cNvSpPr>
          <p:nvPr/>
        </p:nvSpPr>
        <p:spPr bwMode="auto">
          <a:xfrm>
            <a:off x="4984750" y="5222875"/>
            <a:ext cx="1876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12.253.32.0/19</a:t>
            </a:r>
          </a:p>
        </p:txBody>
      </p:sp>
      <p:sp>
        <p:nvSpPr>
          <p:cNvPr id="58388" name="Rectangle 22">
            <a:extLst>
              <a:ext uri="{FF2B5EF4-FFF2-40B4-BE49-F238E27FC236}">
                <a16:creationId xmlns:a16="http://schemas.microsoft.com/office/drawing/2014/main" id="{D9067B99-97E1-A44B-8438-8E79F182550F}"/>
              </a:ext>
            </a:extLst>
          </p:cNvPr>
          <p:cNvSpPr>
            <a:spLocks noChangeArrowheads="1"/>
          </p:cNvSpPr>
          <p:nvPr/>
        </p:nvSpPr>
        <p:spPr bwMode="auto">
          <a:xfrm>
            <a:off x="4984750" y="6284913"/>
            <a:ext cx="2017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12.253.160.0/19</a:t>
            </a:r>
          </a:p>
        </p:txBody>
      </p:sp>
      <p:sp>
        <p:nvSpPr>
          <p:cNvPr id="58389" name="AutoShape 23">
            <a:extLst>
              <a:ext uri="{FF2B5EF4-FFF2-40B4-BE49-F238E27FC236}">
                <a16:creationId xmlns:a16="http://schemas.microsoft.com/office/drawing/2014/main" id="{D71DFA13-AE92-0C4B-AED6-C9131A4AFFDF}"/>
              </a:ext>
            </a:extLst>
          </p:cNvPr>
          <p:cNvSpPr>
            <a:spLocks noChangeArrowheads="1"/>
          </p:cNvSpPr>
          <p:nvPr/>
        </p:nvSpPr>
        <p:spPr bwMode="auto">
          <a:xfrm rot="-5400000">
            <a:off x="6006306" y="3251995"/>
            <a:ext cx="1050925" cy="957262"/>
          </a:xfrm>
          <a:prstGeom prst="triangle">
            <a:avLst>
              <a:gd name="adj" fmla="val 49995"/>
            </a:avLst>
          </a:prstGeom>
          <a:solidFill>
            <a:schemeClr val="hlink"/>
          </a:solidFill>
          <a:ln w="12700">
            <a:solidFill>
              <a:schemeClr val="hlink"/>
            </a:solidFill>
            <a:miter lim="800000"/>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8390" name="Rectangle 24">
            <a:extLst>
              <a:ext uri="{FF2B5EF4-FFF2-40B4-BE49-F238E27FC236}">
                <a16:creationId xmlns:a16="http://schemas.microsoft.com/office/drawing/2014/main" id="{F2E94038-28F0-D048-B51F-B5E304C90A1C}"/>
              </a:ext>
            </a:extLst>
          </p:cNvPr>
          <p:cNvSpPr>
            <a:spLocks noChangeArrowheads="1"/>
          </p:cNvSpPr>
          <p:nvPr/>
        </p:nvSpPr>
        <p:spPr bwMode="auto">
          <a:xfrm>
            <a:off x="7226300" y="3187700"/>
            <a:ext cx="2857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t>
            </a:r>
          </a:p>
        </p:txBody>
      </p:sp>
      <p:sp>
        <p:nvSpPr>
          <p:cNvPr id="58391" name="Rectangle 15">
            <a:extLst>
              <a:ext uri="{FF2B5EF4-FFF2-40B4-BE49-F238E27FC236}">
                <a16:creationId xmlns:a16="http://schemas.microsoft.com/office/drawing/2014/main" id="{61E68BEE-DF2A-314F-AFD4-DDFC3E739071}"/>
              </a:ext>
            </a:extLst>
          </p:cNvPr>
          <p:cNvSpPr>
            <a:spLocks noChangeArrowheads="1"/>
          </p:cNvSpPr>
          <p:nvPr/>
        </p:nvSpPr>
        <p:spPr bwMode="auto">
          <a:xfrm>
            <a:off x="5410200" y="5486400"/>
            <a:ext cx="2857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t>
            </a:r>
          </a:p>
        </p:txBody>
      </p:sp>
    </p:spTree>
    <p:extLst>
      <p:ext uri="{BB962C8B-B14F-4D97-AF65-F5344CB8AC3E}">
        <p14:creationId xmlns:p14="http://schemas.microsoft.com/office/powerpoint/2010/main" val="1636477282"/>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9310</TotalTime>
  <Words>7919</Words>
  <Application>Microsoft Macintosh PowerPoint</Application>
  <PresentationFormat>On-screen Show (4:3)</PresentationFormat>
  <Paragraphs>2387</Paragraphs>
  <Slides>166</Slides>
  <Notes>62</Notes>
  <HiddenSlides>35</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166</vt:i4>
      </vt:variant>
    </vt:vector>
  </HeadingPairs>
  <TitlesOfParts>
    <vt:vector size="183" baseType="lpstr">
      <vt:lpstr>ＭＳ Ｐゴシック</vt:lpstr>
      <vt:lpstr>-apple-system</vt:lpstr>
      <vt:lpstr>Arial</vt:lpstr>
      <vt:lpstr>Calibri</vt:lpstr>
      <vt:lpstr>Calibri Light</vt:lpstr>
      <vt:lpstr>Comic Sans MS</vt:lpstr>
      <vt:lpstr>Courier New</vt:lpstr>
      <vt:lpstr>Helvetica</vt:lpstr>
      <vt:lpstr>inherit</vt:lpstr>
      <vt:lpstr>Lucida Bright</vt:lpstr>
      <vt:lpstr>Tahoma</vt:lpstr>
      <vt:lpstr>Times New Roman</vt:lpstr>
      <vt:lpstr>Verdana</vt:lpstr>
      <vt:lpstr>Wingdings</vt:lpstr>
      <vt:lpstr>1_Office Theme</vt:lpstr>
      <vt:lpstr>2_Office Theme</vt:lpstr>
      <vt:lpstr>3_Office Theme</vt:lpstr>
      <vt:lpstr>PowerPoint Presentation</vt:lpstr>
      <vt:lpstr>PowerPoint Presentation</vt:lpstr>
      <vt:lpstr>IP datagram format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Network Addresses</vt:lpstr>
      <vt:lpstr>IP Address (IPv4)</vt:lpstr>
      <vt:lpstr>Grouping Related Hosts</vt:lpstr>
      <vt:lpstr>Scalability Challenge</vt:lpstr>
      <vt:lpstr>Hierarchical Addressing: IP Prefixes</vt:lpstr>
      <vt:lpstr>Hierarchical Addressing in U.S. Mail</vt:lpstr>
      <vt:lpstr>Easy to Add New Hosts</vt:lpstr>
      <vt:lpstr>Hierarchical Addressing: IP Prefixes</vt:lpstr>
      <vt:lpstr>Hierarchical Addressing: IP Prefixes</vt:lpstr>
      <vt:lpstr>“Classes” of networks</vt:lpstr>
      <vt:lpstr>Class-full addressing</vt:lpstr>
      <vt:lpstr>PowerPoint Presentation</vt:lpstr>
      <vt:lpstr>PowerPoint Presentation</vt:lpstr>
      <vt:lpstr>Global Addresses</vt:lpstr>
      <vt:lpstr>PowerPoint Presentation</vt:lpstr>
      <vt:lpstr>PowerPoint Presentation</vt:lpstr>
      <vt:lpstr>Global Addresses</vt:lpstr>
      <vt:lpstr>Classful Addressing</vt:lpstr>
      <vt:lpstr>IP Datagram Forwarding</vt:lpstr>
      <vt:lpstr>IP Datagram Forwarding</vt:lpstr>
      <vt:lpstr>IP Datagram Forwarding</vt:lpstr>
      <vt:lpstr>Obtaining a Block of Addresses</vt:lpstr>
      <vt:lpstr>PowerPoint Presentation</vt:lpstr>
      <vt:lpstr>PowerPoint Presentation</vt:lpstr>
      <vt:lpstr>Pre-CIDR (1988-1994): Steep Growth</vt:lpstr>
      <vt:lpstr>Subnetting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Subnetting</vt:lpstr>
      <vt:lpstr>Subnetting</vt:lpstr>
      <vt:lpstr>Subnetting</vt:lpstr>
      <vt:lpstr>Subnetting</vt:lpstr>
      <vt:lpstr>PowerPoint Presentation</vt:lpstr>
      <vt:lpstr>PowerPoint Presentation</vt:lpstr>
      <vt:lpstr>PowerPoint Presentation</vt:lpstr>
      <vt:lpstr>PowerPoint Presentation</vt:lpstr>
      <vt:lpstr>PowerPoint Presentation</vt:lpstr>
      <vt:lpstr>Class-less Interdomain Routing (CIDR)</vt:lpstr>
      <vt:lpstr>PowerPoint Presentation</vt:lpstr>
      <vt:lpstr>PowerPoint Presentation</vt:lpstr>
      <vt:lpstr>PowerPoint Presentation</vt:lpstr>
      <vt:lpstr>CIDR: Classless address</vt:lpstr>
      <vt:lpstr>PowerPoint Presentation</vt:lpstr>
      <vt:lpstr>PowerPoint Presentation</vt:lpstr>
      <vt:lpstr>CIDR: Super-netting/ Route aggregation</vt:lpstr>
      <vt:lpstr>PowerPoint Presentation</vt:lpstr>
      <vt:lpstr>PowerPoint Presentation</vt:lpstr>
      <vt:lpstr>PowerPoint Presentation</vt:lpstr>
      <vt:lpstr>PowerPoint Presentation</vt:lpstr>
      <vt:lpstr>PowerPoint Presentation</vt:lpstr>
      <vt:lpstr>PowerPoint Presentation</vt:lpstr>
      <vt:lpstr>Classless Inter-Domain Routing (CIDR)</vt:lpstr>
      <vt:lpstr>Hierarchical Address Allocation</vt:lpstr>
      <vt:lpstr>Separate Forwarding Entry Per Prefix</vt:lpstr>
      <vt:lpstr>PowerPoint Presentation</vt:lpstr>
      <vt:lpstr>PowerPoint Presentation</vt:lpstr>
      <vt:lpstr>PowerPoint Presentation</vt:lpstr>
      <vt:lpstr>PowerPoint Presentation</vt:lpstr>
      <vt:lpstr>PowerPoint Presentation</vt:lpstr>
      <vt:lpstr>CIDR Makes Packet Forwarding Harder</vt:lpstr>
      <vt:lpstr>Longest Prefix Match Forwarding</vt:lpstr>
      <vt:lpstr>Getting an IP address:  DHCP Protocol</vt:lpstr>
      <vt:lpstr>IP addresses: how to get one?</vt:lpstr>
      <vt:lpstr>DHCP: Dynamic Host Configuration Protocol</vt:lpstr>
      <vt:lpstr>DHCP: Dynamic Host Configuration Protocol</vt:lpstr>
      <vt:lpstr>DHCP client-server scenario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DHCP: more than IP addresses</vt:lpstr>
      <vt:lpstr>Dynamic Host Configuration Protocol (DHCP)</vt:lpstr>
      <vt:lpstr>DHCP relay</vt:lpstr>
      <vt:lpstr>PowerPoint Presentation</vt:lpstr>
      <vt:lpstr>PowerPoint Presentation</vt:lpstr>
      <vt:lpstr>PowerPoint Presentation</vt:lpstr>
      <vt:lpstr>PowerPoint Presentation</vt:lpstr>
      <vt:lpstr>PowerPoint Presentation</vt:lpstr>
      <vt:lpstr>Class-less addressing: CIDR</vt:lpstr>
      <vt:lpstr>IP addressing: CIDR</vt:lpstr>
      <vt:lpstr>Classless Inter-Domain Routing (CIDR)</vt:lpstr>
      <vt:lpstr>Hierarchical Address Allocation</vt:lpstr>
      <vt:lpstr>Classless Addressing</vt:lpstr>
      <vt:lpstr>Separate Forwarding Entry Per Prefix</vt:lpstr>
      <vt:lpstr>CIDR Makes Packet Forwarding Harder</vt:lpstr>
      <vt:lpstr>Longest Prefix Match Forwarding</vt:lpstr>
      <vt:lpstr>Pre-CIDR (1988-1994): Steep Growth</vt:lpstr>
      <vt:lpstr>CIDR (1994-1996): Much Flatter</vt:lpstr>
      <vt:lpstr>CIDR Growth (1996-1998): Roughly Linear</vt:lpstr>
      <vt:lpstr>DotCom Boom (1998-2001): Steep Growth</vt:lpstr>
      <vt:lpstr>Long Term (1989-2005): Post-Boom</vt:lpstr>
      <vt:lpstr>Getting an IP address: DHCP</vt:lpstr>
      <vt:lpstr>IP addresses: how to get one?</vt:lpstr>
      <vt:lpstr>DHCP: Dynamic Host Configuration Protocol</vt:lpstr>
      <vt:lpstr>DHCP: Dynamic Host Configuration Protocol</vt:lpstr>
      <vt:lpstr>DHCP client-server scenario</vt:lpstr>
      <vt:lpstr>PowerPoint Presentation</vt:lpstr>
      <vt:lpstr>DHCP: more than IP addresses</vt:lpstr>
      <vt:lpstr>Dynamic Host Configuration Protocol (DHCP)</vt:lpstr>
      <vt:lpstr>DHCP</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Nirupam Roy</dc:creator>
  <cp:lastModifiedBy>Nirupam Roy</cp:lastModifiedBy>
  <cp:revision>678</cp:revision>
  <dcterms:created xsi:type="dcterms:W3CDTF">2019-01-28T20:09:31Z</dcterms:created>
  <dcterms:modified xsi:type="dcterms:W3CDTF">2025-02-19T18:49:49Z</dcterms:modified>
</cp:coreProperties>
</file>