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5"/>
  </p:notesMasterIdLst>
  <p:sldIdLst>
    <p:sldId id="1493" r:id="rId2"/>
    <p:sldId id="1702" r:id="rId3"/>
    <p:sldId id="1519" r:id="rId4"/>
    <p:sldId id="639" r:id="rId5"/>
    <p:sldId id="1699" r:id="rId6"/>
    <p:sldId id="1574" r:id="rId7"/>
    <p:sldId id="1509" r:id="rId8"/>
    <p:sldId id="1513" r:id="rId9"/>
    <p:sldId id="1514" r:id="rId10"/>
    <p:sldId id="1512" r:id="rId11"/>
    <p:sldId id="1515" r:id="rId12"/>
    <p:sldId id="1511" r:id="rId13"/>
    <p:sldId id="1632" r:id="rId14"/>
    <p:sldId id="1633" r:id="rId15"/>
    <p:sldId id="1634" r:id="rId16"/>
    <p:sldId id="1635" r:id="rId17"/>
    <p:sldId id="1636" r:id="rId18"/>
    <p:sldId id="1510" r:id="rId19"/>
    <p:sldId id="1637" r:id="rId20"/>
    <p:sldId id="1518" r:id="rId21"/>
    <p:sldId id="1638" r:id="rId22"/>
    <p:sldId id="1516" r:id="rId23"/>
    <p:sldId id="726" r:id="rId24"/>
    <p:sldId id="727" r:id="rId25"/>
    <p:sldId id="1639" r:id="rId26"/>
    <p:sldId id="1700" r:id="rId27"/>
    <p:sldId id="1701" r:id="rId28"/>
    <p:sldId id="728" r:id="rId29"/>
    <p:sldId id="729" r:id="rId30"/>
    <p:sldId id="730" r:id="rId31"/>
    <p:sldId id="1640" r:id="rId32"/>
    <p:sldId id="1641" r:id="rId33"/>
    <p:sldId id="1522" r:id="rId34"/>
    <p:sldId id="1521" r:id="rId35"/>
    <p:sldId id="1523" r:id="rId36"/>
    <p:sldId id="1524" r:id="rId37"/>
    <p:sldId id="1525" r:id="rId38"/>
    <p:sldId id="1526" r:id="rId39"/>
    <p:sldId id="733" r:id="rId40"/>
    <p:sldId id="1527" r:id="rId41"/>
    <p:sldId id="1598" r:id="rId42"/>
    <p:sldId id="1599" r:id="rId43"/>
    <p:sldId id="1600" r:id="rId44"/>
    <p:sldId id="1695" r:id="rId45"/>
    <p:sldId id="1694" r:id="rId46"/>
    <p:sldId id="1642" r:id="rId47"/>
    <p:sldId id="1643" r:id="rId48"/>
    <p:sldId id="1646" r:id="rId49"/>
    <p:sldId id="1647" r:id="rId50"/>
    <p:sldId id="1648" r:id="rId51"/>
    <p:sldId id="1649" r:id="rId52"/>
    <p:sldId id="1644" r:id="rId53"/>
    <p:sldId id="1703"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4830"/>
  </p:normalViewPr>
  <p:slideViewPr>
    <p:cSldViewPr snapToGrid="0" snapToObjects="1" showGuides="1">
      <p:cViewPr varScale="1">
        <p:scale>
          <a:sx n="117" d="100"/>
          <a:sy n="117" d="100"/>
        </p:scale>
        <p:origin x="920"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49926-832A-0146-A58C-0A7B8706D706}" type="datetimeFigureOut">
              <a:rPr lang="en-US" smtClean="0"/>
              <a:t>2/17/25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8ABCF-8DBE-0B44-8881-1104B3E50F18}" type="slidenum">
              <a:rPr lang="en-US" smtClean="0"/>
              <a:t>‹#›</a:t>
            </a:fld>
            <a:endParaRPr lang="en-US"/>
          </a:p>
        </p:txBody>
      </p:sp>
    </p:spTree>
    <p:extLst>
      <p:ext uri="{BB962C8B-B14F-4D97-AF65-F5344CB8AC3E}">
        <p14:creationId xmlns:p14="http://schemas.microsoft.com/office/powerpoint/2010/main" val="133958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B5C193D6-0072-AA4E-A20B-E86B34090178}"/>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27331" name="Rectangle 3">
            <a:extLst>
              <a:ext uri="{FF2B5EF4-FFF2-40B4-BE49-F238E27FC236}">
                <a16:creationId xmlns:a16="http://schemas.microsoft.com/office/drawing/2014/main" id="{A3A56AD7-1627-E84D-9A59-712B66F99B1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D36399A8-850A-DC49-BA5C-EEF6D34FBBCC}" type="datetime3">
              <a:rPr lang="en-US" altLang="en-US" sz="1300" smtClean="0">
                <a:latin typeface="Times New Roman" panose="02020603050405020304" pitchFamily="18" charset="0"/>
              </a:rPr>
              <a:pPr/>
              <a:t>17 February 2025</a:t>
            </a:fld>
            <a:endParaRPr lang="en-US" altLang="en-US" sz="1300">
              <a:latin typeface="Times New Roman" panose="02020603050405020304" pitchFamily="18" charset="0"/>
            </a:endParaRPr>
          </a:p>
        </p:txBody>
      </p:sp>
      <p:sp>
        <p:nvSpPr>
          <p:cNvPr id="227332" name="Rectangle 6">
            <a:extLst>
              <a:ext uri="{FF2B5EF4-FFF2-40B4-BE49-F238E27FC236}">
                <a16:creationId xmlns:a16="http://schemas.microsoft.com/office/drawing/2014/main" id="{8FEE3906-D2C4-F24D-80F3-77ABADA9CD4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27333" name="Rectangle 7">
            <a:extLst>
              <a:ext uri="{FF2B5EF4-FFF2-40B4-BE49-F238E27FC236}">
                <a16:creationId xmlns:a16="http://schemas.microsoft.com/office/drawing/2014/main" id="{54273A38-4E40-8B44-81CD-2C6CE6B67D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BA62F085-4C7A-804C-BAEC-F2DE14C7BB04}" type="slidenum">
              <a:rPr lang="en-US" altLang="en-US" sz="1300">
                <a:latin typeface="Times New Roman" panose="02020603050405020304" pitchFamily="18" charset="0"/>
              </a:rPr>
              <a:pPr/>
              <a:t>4</a:t>
            </a:fld>
            <a:endParaRPr lang="en-US" altLang="en-US" sz="1300">
              <a:latin typeface="Times New Roman" panose="02020603050405020304" pitchFamily="18" charset="0"/>
            </a:endParaRPr>
          </a:p>
        </p:txBody>
      </p:sp>
      <p:sp>
        <p:nvSpPr>
          <p:cNvPr id="227334" name="Rectangle 2">
            <a:extLst>
              <a:ext uri="{FF2B5EF4-FFF2-40B4-BE49-F238E27FC236}">
                <a16:creationId xmlns:a16="http://schemas.microsoft.com/office/drawing/2014/main" id="{D8C3B6A1-77B3-6742-83D2-BB830D9A9D3B}"/>
              </a:ext>
            </a:extLst>
          </p:cNvPr>
          <p:cNvSpPr>
            <a:spLocks noGrp="1" noRot="1" noChangeAspect="1" noChangeArrowheads="1" noTextEdit="1"/>
          </p:cNvSpPr>
          <p:nvPr>
            <p:ph type="sldImg"/>
          </p:nvPr>
        </p:nvSpPr>
        <p:spPr>
          <a:ln/>
        </p:spPr>
      </p:sp>
      <p:sp>
        <p:nvSpPr>
          <p:cNvPr id="227335" name="Rectangle 3">
            <a:extLst>
              <a:ext uri="{FF2B5EF4-FFF2-40B4-BE49-F238E27FC236}">
                <a16:creationId xmlns:a16="http://schemas.microsoft.com/office/drawing/2014/main" id="{D32DBE78-F614-5C46-AA93-470E14905A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497269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CB660-0439-8BB1-8E69-5D324B579B25}"/>
            </a:ext>
          </a:extLst>
        </p:cNvPr>
        <p:cNvGrpSpPr/>
        <p:nvPr/>
      </p:nvGrpSpPr>
      <p:grpSpPr>
        <a:xfrm>
          <a:off x="0" y="0"/>
          <a:ext cx="0" cy="0"/>
          <a:chOff x="0" y="0"/>
          <a:chExt cx="0" cy="0"/>
        </a:xfrm>
      </p:grpSpPr>
      <p:sp>
        <p:nvSpPr>
          <p:cNvPr id="235522" name="Rectangle 2">
            <a:extLst>
              <a:ext uri="{FF2B5EF4-FFF2-40B4-BE49-F238E27FC236}">
                <a16:creationId xmlns:a16="http://schemas.microsoft.com/office/drawing/2014/main" id="{62F4BB5E-A6DB-1ACC-FA73-A976524065D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E6F54A1B-AB80-1C22-157A-23EA6B9C3E31}"/>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17 February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2D5AAC43-29AB-AE47-5389-3E58F4B36A6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21540B76-10ED-BF30-85E6-65480BA788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48</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EDB3972E-71F5-18B3-5F0B-192FB2EC6A3D}"/>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B418A7E8-5A61-33D7-F7E8-B3EF15D2E9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905744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17 February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49</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386816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14FE1CCD-D0D3-9048-937C-C2C627A9372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6547" name="Rectangle 3">
            <a:extLst>
              <a:ext uri="{FF2B5EF4-FFF2-40B4-BE49-F238E27FC236}">
                <a16:creationId xmlns:a16="http://schemas.microsoft.com/office/drawing/2014/main" id="{ACCD220A-401E-4540-837B-C895A11BBE72}"/>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C8DC0CB-986E-FB47-8C2C-41C4C6B2183C}"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17 February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6548" name="Rectangle 6">
            <a:extLst>
              <a:ext uri="{FF2B5EF4-FFF2-40B4-BE49-F238E27FC236}">
                <a16:creationId xmlns:a16="http://schemas.microsoft.com/office/drawing/2014/main" id="{D36B8977-7849-D541-8856-972FDCC06F6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6549" name="Rectangle 7">
            <a:extLst>
              <a:ext uri="{FF2B5EF4-FFF2-40B4-BE49-F238E27FC236}">
                <a16:creationId xmlns:a16="http://schemas.microsoft.com/office/drawing/2014/main" id="{27C09816-1F97-7A44-8F85-9836EF503B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E25E3544-B014-C34A-883B-D6DBEFC66DA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51</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6550" name="Rectangle 2">
            <a:extLst>
              <a:ext uri="{FF2B5EF4-FFF2-40B4-BE49-F238E27FC236}">
                <a16:creationId xmlns:a16="http://schemas.microsoft.com/office/drawing/2014/main" id="{DFB23E52-8F2D-AF4E-AB66-0FA359BB4F28}"/>
              </a:ext>
            </a:extLst>
          </p:cNvPr>
          <p:cNvSpPr>
            <a:spLocks noGrp="1" noRot="1" noChangeAspect="1" noChangeArrowheads="1" noTextEdit="1"/>
          </p:cNvSpPr>
          <p:nvPr>
            <p:ph type="sldImg"/>
          </p:nvPr>
        </p:nvSpPr>
        <p:spPr>
          <a:ln/>
        </p:spPr>
      </p:sp>
      <p:sp>
        <p:nvSpPr>
          <p:cNvPr id="236551" name="Rectangle 3">
            <a:extLst>
              <a:ext uri="{FF2B5EF4-FFF2-40B4-BE49-F238E27FC236}">
                <a16:creationId xmlns:a16="http://schemas.microsoft.com/office/drawing/2014/main" id="{E6E0F22A-26FE-6D45-8D7F-EB721C6481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250267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idea: How one node knows about its neighbors information, and then passes on this info to neighbors. Then neighbors knows new links. The information eventually makes all routes known to all routers.</a:t>
            </a:r>
          </a:p>
        </p:txBody>
      </p:sp>
      <p:sp>
        <p:nvSpPr>
          <p:cNvPr id="4" name="Slide Number Placeholder 3"/>
          <p:cNvSpPr>
            <a:spLocks noGrp="1"/>
          </p:cNvSpPr>
          <p:nvPr>
            <p:ph type="sldNum" sz="quarter" idx="5"/>
          </p:nvPr>
        </p:nvSpPr>
        <p:spPr/>
        <p:txBody>
          <a:bodyPr/>
          <a:lstStyle/>
          <a:p>
            <a:fld id="{C6C8ABCF-8DBE-0B44-8881-1104B3E50F18}" type="slidenum">
              <a:rPr lang="en-US" smtClean="0"/>
              <a:t>5</a:t>
            </a:fld>
            <a:endParaRPr lang="en-US"/>
          </a:p>
        </p:txBody>
      </p:sp>
    </p:spTree>
    <p:extLst>
      <p:ext uri="{BB962C8B-B14F-4D97-AF65-F5344CB8AC3E}">
        <p14:creationId xmlns:p14="http://schemas.microsoft.com/office/powerpoint/2010/main" val="814020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7C7C8C58-CD54-BD47-86AA-0D75FAA984E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17 February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D8B58540-AC35-BA42-B042-7E694424BA3C}"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21</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250065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code is taken from: https://</a:t>
            </a:r>
            <a:r>
              <a:rPr lang="en-US" dirty="0" err="1"/>
              <a:t>www.javatpoint.com</a:t>
            </a:r>
            <a:r>
              <a:rPr lang="en-US" dirty="0"/>
              <a:t>/distance-vector-routing-algorithm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8ABCF-8DBE-0B44-8881-1104B3E50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889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FDDD3-77AB-F2B9-AB94-9B463D7C0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16B4A-9521-80F8-12A6-0159736A47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BC5362-90B5-B9DF-7157-14C45B132253}"/>
              </a:ext>
            </a:extLst>
          </p:cNvPr>
          <p:cNvSpPr>
            <a:spLocks noGrp="1"/>
          </p:cNvSpPr>
          <p:nvPr>
            <p:ph type="body" idx="1"/>
          </p:nvPr>
        </p:nvSpPr>
        <p:spPr/>
        <p:txBody>
          <a:bodyPr/>
          <a:lstStyle/>
          <a:p>
            <a:r>
              <a:rPr lang="en-US" dirty="0"/>
              <a:t>The code is taken from: https://</a:t>
            </a:r>
            <a:r>
              <a:rPr lang="en-US" dirty="0" err="1"/>
              <a:t>www.javatpoint.com</a:t>
            </a:r>
            <a:r>
              <a:rPr lang="en-US" dirty="0"/>
              <a:t>/distance-vector-routing-algorithm</a:t>
            </a:r>
          </a:p>
        </p:txBody>
      </p:sp>
      <p:sp>
        <p:nvSpPr>
          <p:cNvPr id="4" name="Slide Number Placeholder 3">
            <a:extLst>
              <a:ext uri="{FF2B5EF4-FFF2-40B4-BE49-F238E27FC236}">
                <a16:creationId xmlns:a16="http://schemas.microsoft.com/office/drawing/2014/main" id="{AC57CA01-3FC6-2280-8274-937F0E1B4AC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8ABCF-8DBE-0B44-8881-1104B3E50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536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139DF-0A18-049D-7AA8-F106FB4830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1DFB3-2B6E-804F-A1C3-24B87FEA6B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E6C0EC-20C7-1EE7-BD24-2A4B202FEFE9}"/>
              </a:ext>
            </a:extLst>
          </p:cNvPr>
          <p:cNvSpPr>
            <a:spLocks noGrp="1"/>
          </p:cNvSpPr>
          <p:nvPr>
            <p:ph type="body" idx="1"/>
          </p:nvPr>
        </p:nvSpPr>
        <p:spPr/>
        <p:txBody>
          <a:bodyPr/>
          <a:lstStyle/>
          <a:p>
            <a:r>
              <a:rPr lang="en-US" dirty="0"/>
              <a:t>The code is taken from: https://</a:t>
            </a:r>
            <a:r>
              <a:rPr lang="en-US" dirty="0" err="1"/>
              <a:t>www.javatpoint.com</a:t>
            </a:r>
            <a:r>
              <a:rPr lang="en-US" dirty="0"/>
              <a:t>/distance-vector-routing-algorithm</a:t>
            </a:r>
          </a:p>
        </p:txBody>
      </p:sp>
      <p:sp>
        <p:nvSpPr>
          <p:cNvPr id="4" name="Slide Number Placeholder 3">
            <a:extLst>
              <a:ext uri="{FF2B5EF4-FFF2-40B4-BE49-F238E27FC236}">
                <a16:creationId xmlns:a16="http://schemas.microsoft.com/office/drawing/2014/main" id="{79A9E0C5-BA77-3398-B595-7E8F41D22A7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8ABCF-8DBE-0B44-8881-1104B3E50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3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7C7C8C58-CD54-BD47-86AA-0D75FAA984E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17 February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D8B58540-AC35-BA42-B042-7E694424BA3C}"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32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250065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17 February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009819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17 February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47</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183759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3659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83324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07613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4901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EE309-4415-F04B-B6C1-168876F832F4}" type="datetimeFigureOut">
              <a:rPr lang="en-US" smtClean="0"/>
              <a:t>2/17/25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4265318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5EE309-4415-F04B-B6C1-168876F832F4}" type="datetimeFigureOut">
              <a:rPr lang="en-US" smtClean="0"/>
              <a:t>2/17/25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72772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5EE309-4415-F04B-B6C1-168876F832F4}" type="datetimeFigureOut">
              <a:rPr lang="en-US" smtClean="0"/>
              <a:t>2/17/25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92541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5EE309-4415-F04B-B6C1-168876F832F4}" type="datetimeFigureOut">
              <a:rPr lang="en-US" smtClean="0"/>
              <a:t>2/17/25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2482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EE309-4415-F04B-B6C1-168876F832F4}" type="datetimeFigureOut">
              <a:rPr lang="en-US" smtClean="0"/>
              <a:t>2/17/25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12949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44521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273576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EE309-4415-F04B-B6C1-168876F832F4}" type="datetimeFigureOut">
              <a:rPr lang="en-US" smtClean="0"/>
              <a:t>2/17/25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6694A-6497-CF41-B174-7A7CB1955C70}" type="slidenum">
              <a:rPr lang="en-US" smtClean="0"/>
              <a:t>‹#›</a:t>
            </a:fld>
            <a:endParaRPr lang="en-US"/>
          </a:p>
        </p:txBody>
      </p:sp>
    </p:spTree>
    <p:extLst>
      <p:ext uri="{BB962C8B-B14F-4D97-AF65-F5344CB8AC3E}">
        <p14:creationId xmlns:p14="http://schemas.microsoft.com/office/powerpoint/2010/main" val="2535284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D0CD34-7FAA-0C4C-A315-236BB1AE0399}"/>
              </a:ext>
            </a:extLst>
          </p:cNvPr>
          <p:cNvPicPr>
            <a:picLocks noChangeAspect="1"/>
          </p:cNvPicPr>
          <p:nvPr/>
        </p:nvPicPr>
        <p:blipFill>
          <a:blip r:embed="rId2">
            <a:alphaModFix amt="35000"/>
          </a:blip>
          <a:stretch>
            <a:fillRect/>
          </a:stretch>
        </p:blipFill>
        <p:spPr>
          <a:xfrm>
            <a:off x="0" y="6350"/>
            <a:ext cx="9144000" cy="6845300"/>
          </a:xfrm>
          <a:prstGeom prst="rect">
            <a:avLst/>
          </a:prstGeom>
        </p:spPr>
      </p:pic>
      <p:sp>
        <p:nvSpPr>
          <p:cNvPr id="3" name="TextBox 2">
            <a:extLst>
              <a:ext uri="{FF2B5EF4-FFF2-40B4-BE49-F238E27FC236}">
                <a16:creationId xmlns:a16="http://schemas.microsoft.com/office/drawing/2014/main" id="{12E095B7-B1F9-D046-AF40-71502BEBADCA}"/>
              </a:ext>
            </a:extLst>
          </p:cNvPr>
          <p:cNvSpPr txBox="1"/>
          <p:nvPr/>
        </p:nvSpPr>
        <p:spPr>
          <a:xfrm>
            <a:off x="0" y="1407873"/>
            <a:ext cx="9144000" cy="646331"/>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CMSC 417: Computer Networks</a:t>
            </a:r>
          </a:p>
        </p:txBody>
      </p:sp>
      <p:sp>
        <p:nvSpPr>
          <p:cNvPr id="4" name="TextBox 3">
            <a:extLst>
              <a:ext uri="{FF2B5EF4-FFF2-40B4-BE49-F238E27FC236}">
                <a16:creationId xmlns:a16="http://schemas.microsoft.com/office/drawing/2014/main" id="{E5311BC1-2EAB-1C4D-87F4-B65AD00845F5}"/>
              </a:ext>
            </a:extLst>
          </p:cNvPr>
          <p:cNvSpPr txBox="1"/>
          <p:nvPr/>
        </p:nvSpPr>
        <p:spPr>
          <a:xfrm>
            <a:off x="-2" y="4498092"/>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sp>
        <p:nvSpPr>
          <p:cNvPr id="5" name="TextBox 4">
            <a:extLst>
              <a:ext uri="{FF2B5EF4-FFF2-40B4-BE49-F238E27FC236}">
                <a16:creationId xmlns:a16="http://schemas.microsoft.com/office/drawing/2014/main" id="{523D7871-DEB4-E44C-A18B-02BCF3599896}"/>
              </a:ext>
            </a:extLst>
          </p:cNvPr>
          <p:cNvSpPr txBox="1"/>
          <p:nvPr/>
        </p:nvSpPr>
        <p:spPr>
          <a:xfrm>
            <a:off x="0" y="4903155"/>
            <a:ext cx="9143998" cy="707886"/>
          </a:xfrm>
          <a:prstGeom prst="rect">
            <a:avLst/>
          </a:prstGeom>
          <a:noFill/>
        </p:spPr>
        <p:txBody>
          <a:bodyPr wrap="square" rtlCol="0">
            <a:spAutoFit/>
          </a:bodyPr>
          <a:lstStyle/>
          <a:p>
            <a:pPr algn="ctr"/>
            <a:r>
              <a:rPr lang="en-US" sz="2000" b="1" dirty="0">
                <a:latin typeface="Lucida Bright" panose="02040602050505020304" pitchFamily="18" charset="77"/>
              </a:rPr>
              <a:t>Tu-Th 2:00-3:15pm</a:t>
            </a:r>
          </a:p>
          <a:p>
            <a:pPr algn="ctr"/>
            <a:r>
              <a:rPr lang="en-US" sz="2000" b="1" dirty="0">
                <a:latin typeface="Lucida Bright" panose="02040602050505020304" pitchFamily="18" charset="77"/>
              </a:rPr>
              <a:t>CSI 2117</a:t>
            </a:r>
          </a:p>
        </p:txBody>
      </p:sp>
      <p:pic>
        <p:nvPicPr>
          <p:cNvPr id="6" name="Picture 5">
            <a:extLst>
              <a:ext uri="{FF2B5EF4-FFF2-40B4-BE49-F238E27FC236}">
                <a16:creationId xmlns:a16="http://schemas.microsoft.com/office/drawing/2014/main" id="{455828CB-7E52-7C42-828B-61F7340111E1}"/>
              </a:ext>
            </a:extLst>
          </p:cNvPr>
          <p:cNvPicPr>
            <a:picLocks noChangeAspect="1"/>
          </p:cNvPicPr>
          <p:nvPr/>
        </p:nvPicPr>
        <p:blipFill>
          <a:blip r:embed="rId3"/>
          <a:stretch>
            <a:fillRect/>
          </a:stretch>
        </p:blipFill>
        <p:spPr>
          <a:xfrm>
            <a:off x="3602357" y="2159475"/>
            <a:ext cx="1809092" cy="628389"/>
          </a:xfrm>
          <a:prstGeom prst="rect">
            <a:avLst/>
          </a:prstGeom>
        </p:spPr>
      </p:pic>
      <p:sp>
        <p:nvSpPr>
          <p:cNvPr id="7" name="TextBox 6">
            <a:extLst>
              <a:ext uri="{FF2B5EF4-FFF2-40B4-BE49-F238E27FC236}">
                <a16:creationId xmlns:a16="http://schemas.microsoft.com/office/drawing/2014/main" id="{039ED042-611A-CF40-9F91-D455EAE148F0}"/>
              </a:ext>
            </a:extLst>
          </p:cNvPr>
          <p:cNvSpPr txBox="1"/>
          <p:nvPr/>
        </p:nvSpPr>
        <p:spPr>
          <a:xfrm>
            <a:off x="6824478" y="2054204"/>
            <a:ext cx="2050561" cy="461665"/>
          </a:xfrm>
          <a:prstGeom prst="rect">
            <a:avLst/>
          </a:prstGeom>
          <a:noFill/>
        </p:spPr>
        <p:txBody>
          <a:bodyPr wrap="none" rtlCol="0">
            <a:spAutoFit/>
          </a:bodyPr>
          <a:lstStyle/>
          <a:p>
            <a:r>
              <a:rPr lang="en-US" sz="2400" b="1" dirty="0">
                <a:solidFill>
                  <a:schemeClr val="accent1">
                    <a:lumMod val="75000"/>
                  </a:schemeClr>
                </a:solidFill>
                <a:latin typeface="Lucida Bright" panose="02040602050505020304" pitchFamily="18" charset="77"/>
              </a:rPr>
              <a:t>Spring 2025</a:t>
            </a:r>
          </a:p>
        </p:txBody>
      </p:sp>
      <p:sp>
        <p:nvSpPr>
          <p:cNvPr id="8" name="TextBox 7">
            <a:extLst>
              <a:ext uri="{FF2B5EF4-FFF2-40B4-BE49-F238E27FC236}">
                <a16:creationId xmlns:a16="http://schemas.microsoft.com/office/drawing/2014/main" id="{30B1F8B8-E72B-354F-8A70-396813EDC3E9}"/>
              </a:ext>
            </a:extLst>
          </p:cNvPr>
          <p:cNvSpPr txBox="1"/>
          <p:nvPr/>
        </p:nvSpPr>
        <p:spPr>
          <a:xfrm>
            <a:off x="219" y="2904032"/>
            <a:ext cx="9144000" cy="1200329"/>
          </a:xfrm>
          <a:prstGeom prst="rect">
            <a:avLst/>
          </a:prstGeom>
          <a:noFill/>
        </p:spPr>
        <p:txBody>
          <a:bodyPr wrap="square" rtlCol="0">
            <a:spAutoFit/>
          </a:bodyPr>
          <a:lstStyle/>
          <a:p>
            <a:pPr algn="ctr"/>
            <a:r>
              <a:rPr lang="en-US" sz="2400" b="1" dirty="0">
                <a:solidFill>
                  <a:schemeClr val="accent1">
                    <a:lumMod val="75000"/>
                  </a:schemeClr>
                </a:solidFill>
                <a:latin typeface="Lucida Bright" panose="02040602050505020304" pitchFamily="18" charset="77"/>
              </a:rPr>
              <a:t>Topic: Internetworking</a:t>
            </a:r>
          </a:p>
          <a:p>
            <a:pPr algn="ctr"/>
            <a:r>
              <a:rPr lang="en-US" sz="2400" b="1" dirty="0">
                <a:solidFill>
                  <a:schemeClr val="accent1">
                    <a:lumMod val="75000"/>
                  </a:schemeClr>
                </a:solidFill>
                <a:latin typeface="Lucida Bright" panose="02040602050505020304" pitchFamily="18" charset="77"/>
              </a:rPr>
              <a:t>(Textbook chapter 3)</a:t>
            </a:r>
          </a:p>
          <a:p>
            <a:pPr algn="ctr"/>
            <a:endParaRPr lang="en-US" sz="2400" b="1" dirty="0">
              <a:solidFill>
                <a:schemeClr val="accent1">
                  <a:lumMod val="75000"/>
                </a:schemeClr>
              </a:solidFill>
              <a:latin typeface="Lucida Bright" panose="02040602050505020304" pitchFamily="18" charset="77"/>
            </a:endParaRPr>
          </a:p>
        </p:txBody>
      </p:sp>
      <p:sp>
        <p:nvSpPr>
          <p:cNvPr id="9" name="TextBox 8">
            <a:extLst>
              <a:ext uri="{FF2B5EF4-FFF2-40B4-BE49-F238E27FC236}">
                <a16:creationId xmlns:a16="http://schemas.microsoft.com/office/drawing/2014/main" id="{7ED0B0A3-B559-11A4-4ACE-FA089752174D}"/>
              </a:ext>
            </a:extLst>
          </p:cNvPr>
          <p:cNvSpPr txBox="1"/>
          <p:nvPr/>
        </p:nvSpPr>
        <p:spPr>
          <a:xfrm>
            <a:off x="6354896" y="5023418"/>
            <a:ext cx="2789104" cy="400110"/>
          </a:xfrm>
          <a:prstGeom prst="rect">
            <a:avLst/>
          </a:prstGeom>
          <a:noFill/>
        </p:spPr>
        <p:txBody>
          <a:bodyPr wrap="square" rtlCol="0">
            <a:spAutoFit/>
          </a:bodyPr>
          <a:lstStyle/>
          <a:p>
            <a:pPr algn="ctr"/>
            <a:r>
              <a:rPr lang="en-US" sz="2000" b="1" dirty="0">
                <a:latin typeface="Lucida Bright" panose="02040602050505020304" pitchFamily="18" charset="77"/>
              </a:rPr>
              <a:t>Feb 5</a:t>
            </a:r>
            <a:r>
              <a:rPr lang="en-US" sz="2000" b="1" baseline="30000" dirty="0">
                <a:latin typeface="Lucida Bright" panose="02040602050505020304" pitchFamily="18" charset="77"/>
              </a:rPr>
              <a:t>th</a:t>
            </a:r>
            <a:r>
              <a:rPr lang="en-US" sz="2000" b="1" dirty="0">
                <a:latin typeface="Lucida Bright" panose="02040602050505020304" pitchFamily="18" charset="77"/>
              </a:rPr>
              <a:t>, 2025</a:t>
            </a:r>
          </a:p>
        </p:txBody>
      </p:sp>
    </p:spTree>
    <p:extLst>
      <p:ext uri="{BB962C8B-B14F-4D97-AF65-F5344CB8AC3E}">
        <p14:creationId xmlns:p14="http://schemas.microsoft.com/office/powerpoint/2010/main" val="1205604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0</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Tree>
    <p:extLst>
      <p:ext uri="{BB962C8B-B14F-4D97-AF65-F5344CB8AC3E}">
        <p14:creationId xmlns:p14="http://schemas.microsoft.com/office/powerpoint/2010/main" val="1367698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0</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cxnSp>
        <p:nvCxnSpPr>
          <p:cNvPr id="10" name="Straight Arrow Connector 9">
            <a:extLst>
              <a:ext uri="{FF2B5EF4-FFF2-40B4-BE49-F238E27FC236}">
                <a16:creationId xmlns:a16="http://schemas.microsoft.com/office/drawing/2014/main" id="{D96AB0ED-FD2D-DD46-A7D0-365448CC5ECB}"/>
              </a:ext>
            </a:extLst>
          </p:cNvPr>
          <p:cNvCxnSpPr>
            <a:cxnSpLocks/>
          </p:cNvCxnSpPr>
          <p:nvPr/>
        </p:nvCxnSpPr>
        <p:spPr>
          <a:xfrm flipV="1">
            <a:off x="4033158" y="3043575"/>
            <a:ext cx="357414" cy="29005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2A84E3C-C1DD-4343-BA77-E6FC021BA8F4}"/>
              </a:ext>
            </a:extLst>
          </p:cNvPr>
          <p:cNvCxnSpPr>
            <a:cxnSpLocks/>
          </p:cNvCxnSpPr>
          <p:nvPr/>
        </p:nvCxnSpPr>
        <p:spPr>
          <a:xfrm>
            <a:off x="3815131" y="3613949"/>
            <a:ext cx="424250" cy="41496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76DC4A7-C502-504D-90E6-351EC07BA5AA}"/>
              </a:ext>
            </a:extLst>
          </p:cNvPr>
          <p:cNvCxnSpPr>
            <a:cxnSpLocks/>
          </p:cNvCxnSpPr>
          <p:nvPr/>
        </p:nvCxnSpPr>
        <p:spPr>
          <a:xfrm>
            <a:off x="4731186" y="4358474"/>
            <a:ext cx="644425" cy="8729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AA7E3C7-25F6-374E-8371-DC1F3CFA1736}"/>
              </a:ext>
            </a:extLst>
          </p:cNvPr>
          <p:cNvCxnSpPr>
            <a:cxnSpLocks/>
          </p:cNvCxnSpPr>
          <p:nvPr/>
        </p:nvCxnSpPr>
        <p:spPr>
          <a:xfrm flipV="1">
            <a:off x="4823730" y="3817606"/>
            <a:ext cx="551881" cy="33777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6B7C74C-8B6D-3C4B-A18D-C98ED6CFB004}"/>
              </a:ext>
            </a:extLst>
          </p:cNvPr>
          <p:cNvCxnSpPr>
            <a:cxnSpLocks/>
          </p:cNvCxnSpPr>
          <p:nvPr/>
        </p:nvCxnSpPr>
        <p:spPr>
          <a:xfrm flipV="1">
            <a:off x="4693120" y="3557343"/>
            <a:ext cx="109016" cy="50377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5139C3C-F9D6-384E-9ABE-FF04E4F5D326}"/>
              </a:ext>
            </a:extLst>
          </p:cNvPr>
          <p:cNvCxnSpPr>
            <a:cxnSpLocks/>
          </p:cNvCxnSpPr>
          <p:nvPr/>
        </p:nvCxnSpPr>
        <p:spPr>
          <a:xfrm flipH="1" flipV="1">
            <a:off x="4199437" y="3908474"/>
            <a:ext cx="370607" cy="15264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6EC0569-61F7-3840-ACBB-9EA6FFBA68FF}"/>
              </a:ext>
            </a:extLst>
          </p:cNvPr>
          <p:cNvCxnSpPr>
            <a:cxnSpLocks/>
            <a:endCxn id="65" idx="1"/>
          </p:cNvCxnSpPr>
          <p:nvPr/>
        </p:nvCxnSpPr>
        <p:spPr>
          <a:xfrm>
            <a:off x="4794627" y="2729462"/>
            <a:ext cx="489912" cy="9092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2F1AC45-8E24-3B4B-8470-9D82697CBF7F}"/>
              </a:ext>
            </a:extLst>
          </p:cNvPr>
          <p:cNvCxnSpPr>
            <a:cxnSpLocks/>
          </p:cNvCxnSpPr>
          <p:nvPr/>
        </p:nvCxnSpPr>
        <p:spPr>
          <a:xfrm flipH="1">
            <a:off x="4607439" y="2809998"/>
            <a:ext cx="30641" cy="49466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D52AD85-5D67-1D41-A794-154DD7F06D85}"/>
              </a:ext>
            </a:extLst>
          </p:cNvPr>
          <p:cNvCxnSpPr>
            <a:cxnSpLocks/>
          </p:cNvCxnSpPr>
          <p:nvPr/>
        </p:nvCxnSpPr>
        <p:spPr>
          <a:xfrm flipH="1">
            <a:off x="4172357" y="2626775"/>
            <a:ext cx="397687" cy="26375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D734EBD-72A6-264F-AC85-B96EFD742362}"/>
              </a:ext>
            </a:extLst>
          </p:cNvPr>
          <p:cNvCxnSpPr>
            <a:cxnSpLocks/>
          </p:cNvCxnSpPr>
          <p:nvPr/>
        </p:nvCxnSpPr>
        <p:spPr>
          <a:xfrm flipH="1">
            <a:off x="5843794" y="2780904"/>
            <a:ext cx="397687" cy="26375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109528D-4D6B-B547-866B-233757FD6369}"/>
              </a:ext>
            </a:extLst>
          </p:cNvPr>
          <p:cNvCxnSpPr>
            <a:cxnSpLocks/>
          </p:cNvCxnSpPr>
          <p:nvPr/>
        </p:nvCxnSpPr>
        <p:spPr>
          <a:xfrm flipH="1">
            <a:off x="5763623" y="2584125"/>
            <a:ext cx="524663" cy="99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3C4B0F96-D9BC-4548-B320-F2CDCE2A6751}"/>
              </a:ext>
            </a:extLst>
          </p:cNvPr>
          <p:cNvCxnSpPr>
            <a:cxnSpLocks/>
          </p:cNvCxnSpPr>
          <p:nvPr/>
        </p:nvCxnSpPr>
        <p:spPr>
          <a:xfrm flipH="1">
            <a:off x="6509948" y="2809998"/>
            <a:ext cx="23240" cy="39535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F096CED-46D6-C742-BDCC-91D8C644053C}"/>
              </a:ext>
            </a:extLst>
          </p:cNvPr>
          <p:cNvCxnSpPr>
            <a:cxnSpLocks/>
          </p:cNvCxnSpPr>
          <p:nvPr/>
        </p:nvCxnSpPr>
        <p:spPr>
          <a:xfrm flipH="1">
            <a:off x="5913401" y="4358474"/>
            <a:ext cx="515760" cy="4364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1A7ED3D-E6EA-7C43-A00B-3D99B6574C0B}"/>
              </a:ext>
            </a:extLst>
          </p:cNvPr>
          <p:cNvCxnSpPr>
            <a:cxnSpLocks/>
          </p:cNvCxnSpPr>
          <p:nvPr/>
        </p:nvCxnSpPr>
        <p:spPr>
          <a:xfrm flipV="1">
            <a:off x="6533188" y="3731235"/>
            <a:ext cx="3268" cy="54803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CD1FC38-CFCE-DF49-962B-3DD9FC84F174}"/>
              </a:ext>
            </a:extLst>
          </p:cNvPr>
          <p:cNvSpPr txBox="1"/>
          <p:nvPr/>
        </p:nvSpPr>
        <p:spPr>
          <a:xfrm>
            <a:off x="2044859" y="1110101"/>
            <a:ext cx="5651729" cy="954107"/>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Let your neighbors know what you know!!</a:t>
            </a:r>
          </a:p>
        </p:txBody>
      </p:sp>
    </p:spTree>
    <p:extLst>
      <p:ext uri="{BB962C8B-B14F-4D97-AF65-F5344CB8AC3E}">
        <p14:creationId xmlns:p14="http://schemas.microsoft.com/office/powerpoint/2010/main" val="104034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BDED78B2-4C0F-FB4F-9B90-9A09AECE275F}"/>
              </a:ext>
            </a:extLst>
          </p:cNvPr>
          <p:cNvSpPr txBox="1"/>
          <p:nvPr/>
        </p:nvSpPr>
        <p:spPr>
          <a:xfrm>
            <a:off x="2044859" y="1110101"/>
            <a:ext cx="5651729" cy="954107"/>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Update your routing table, if required!!</a:t>
            </a:r>
          </a:p>
        </p:txBody>
      </p:sp>
    </p:spTree>
    <p:extLst>
      <p:ext uri="{BB962C8B-B14F-4D97-AF65-F5344CB8AC3E}">
        <p14:creationId xmlns:p14="http://schemas.microsoft.com/office/powerpoint/2010/main" val="232429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nvGrpSpPr>
          <p:cNvPr id="13" name="Group 12">
            <a:extLst>
              <a:ext uri="{FF2B5EF4-FFF2-40B4-BE49-F238E27FC236}">
                <a16:creationId xmlns:a16="http://schemas.microsoft.com/office/drawing/2014/main" id="{D5BB2132-4F85-9E4A-8F4A-56F6C0793EBF}"/>
              </a:ext>
            </a:extLst>
          </p:cNvPr>
          <p:cNvGrpSpPr/>
          <p:nvPr/>
        </p:nvGrpSpPr>
        <p:grpSpPr>
          <a:xfrm>
            <a:off x="3071150" y="3589867"/>
            <a:ext cx="3131143" cy="2122312"/>
            <a:chOff x="3071150" y="3589867"/>
            <a:chExt cx="3131143" cy="2122312"/>
          </a:xfrm>
        </p:grpSpPr>
        <p:sp>
          <p:nvSpPr>
            <p:cNvPr id="10" name="Rectangle 9">
              <a:extLst>
                <a:ext uri="{FF2B5EF4-FFF2-40B4-BE49-F238E27FC236}">
                  <a16:creationId xmlns:a16="http://schemas.microsoft.com/office/drawing/2014/main" id="{56CE20B1-B27A-5E45-8A9A-54B1FD5D0BC4}"/>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F2AE1CC8-9C4C-4B45-9BDC-FBDA5EBA0119}"/>
                </a:ext>
              </a:extLst>
            </p:cNvPr>
            <p:cNvSpPr/>
            <p:nvPr/>
          </p:nvSpPr>
          <p:spPr>
            <a:xfrm>
              <a:off x="3071150" y="3589867"/>
              <a:ext cx="756356" cy="1930400"/>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7" name="Table 6">
            <a:extLst>
              <a:ext uri="{FF2B5EF4-FFF2-40B4-BE49-F238E27FC236}">
                <a16:creationId xmlns:a16="http://schemas.microsoft.com/office/drawing/2014/main" id="{ABD38A48-04D3-553C-91FC-541EE9BB77EE}"/>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sp>
        <p:nvSpPr>
          <p:cNvPr id="14" name="TextBox 13">
            <a:extLst>
              <a:ext uri="{FF2B5EF4-FFF2-40B4-BE49-F238E27FC236}">
                <a16:creationId xmlns:a16="http://schemas.microsoft.com/office/drawing/2014/main" id="{380FC966-C77A-5083-31B8-383414B4BC02}"/>
              </a:ext>
            </a:extLst>
          </p:cNvPr>
          <p:cNvSpPr txBox="1"/>
          <p:nvPr/>
        </p:nvSpPr>
        <p:spPr>
          <a:xfrm>
            <a:off x="6429161" y="230602"/>
            <a:ext cx="2788897"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Let’s consider updates at node A</a:t>
            </a:r>
          </a:p>
        </p:txBody>
      </p:sp>
      <p:grpSp>
        <p:nvGrpSpPr>
          <p:cNvPr id="16" name="Group 15">
            <a:extLst>
              <a:ext uri="{FF2B5EF4-FFF2-40B4-BE49-F238E27FC236}">
                <a16:creationId xmlns:a16="http://schemas.microsoft.com/office/drawing/2014/main" id="{1D00D7DF-06AE-3CA6-CE61-969D78785405}"/>
              </a:ext>
            </a:extLst>
          </p:cNvPr>
          <p:cNvGrpSpPr/>
          <p:nvPr/>
        </p:nvGrpSpPr>
        <p:grpSpPr>
          <a:xfrm flipV="1">
            <a:off x="2971518" y="772186"/>
            <a:ext cx="2644933" cy="1712049"/>
            <a:chOff x="3557360" y="4000130"/>
            <a:chExt cx="2644933" cy="1712049"/>
          </a:xfrm>
        </p:grpSpPr>
        <p:sp>
          <p:nvSpPr>
            <p:cNvPr id="17" name="Rectangle 16">
              <a:extLst>
                <a:ext uri="{FF2B5EF4-FFF2-40B4-BE49-F238E27FC236}">
                  <a16:creationId xmlns:a16="http://schemas.microsoft.com/office/drawing/2014/main" id="{87F5F667-D7EF-E4CE-D3A3-321FA724D127}"/>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2138870F-B2A9-543D-586F-CA7388B1D6C6}"/>
                </a:ext>
              </a:extLst>
            </p:cNvPr>
            <p:cNvSpPr/>
            <p:nvPr/>
          </p:nvSpPr>
          <p:spPr>
            <a:xfrm>
              <a:off x="3557360" y="4000130"/>
              <a:ext cx="270145" cy="1520137"/>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6888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1" name="TextBox 60">
            <a:extLst>
              <a:ext uri="{FF2B5EF4-FFF2-40B4-BE49-F238E27FC236}">
                <a16:creationId xmlns:a16="http://schemas.microsoft.com/office/drawing/2014/main" id="{2280A27E-0DC0-0A40-80FE-27042098E3E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Updates for A, 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Updates for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Updates for A, B</a:t>
            </a:r>
          </a:p>
        </p:txBody>
      </p:sp>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nvGrpSpPr>
          <p:cNvPr id="13" name="Group 12">
            <a:extLst>
              <a:ext uri="{FF2B5EF4-FFF2-40B4-BE49-F238E27FC236}">
                <a16:creationId xmlns:a16="http://schemas.microsoft.com/office/drawing/2014/main" id="{D5BB2132-4F85-9E4A-8F4A-56F6C0793EBF}"/>
              </a:ext>
            </a:extLst>
          </p:cNvPr>
          <p:cNvGrpSpPr/>
          <p:nvPr/>
        </p:nvGrpSpPr>
        <p:grpSpPr>
          <a:xfrm>
            <a:off x="3071150" y="3589867"/>
            <a:ext cx="3131143" cy="2122312"/>
            <a:chOff x="3071150" y="3589867"/>
            <a:chExt cx="3131143" cy="2122312"/>
          </a:xfrm>
        </p:grpSpPr>
        <p:sp>
          <p:nvSpPr>
            <p:cNvPr id="10" name="Rectangle 9">
              <a:extLst>
                <a:ext uri="{FF2B5EF4-FFF2-40B4-BE49-F238E27FC236}">
                  <a16:creationId xmlns:a16="http://schemas.microsoft.com/office/drawing/2014/main" id="{56CE20B1-B27A-5E45-8A9A-54B1FD5D0BC4}"/>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F2AE1CC8-9C4C-4B45-9BDC-FBDA5EBA0119}"/>
                </a:ext>
              </a:extLst>
            </p:cNvPr>
            <p:cNvSpPr/>
            <p:nvPr/>
          </p:nvSpPr>
          <p:spPr>
            <a:xfrm>
              <a:off x="3071150" y="3589867"/>
              <a:ext cx="756356" cy="1930400"/>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4694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nvGrpSpPr>
          <p:cNvPr id="13" name="Group 12">
            <a:extLst>
              <a:ext uri="{FF2B5EF4-FFF2-40B4-BE49-F238E27FC236}">
                <a16:creationId xmlns:a16="http://schemas.microsoft.com/office/drawing/2014/main" id="{D5BB2132-4F85-9E4A-8F4A-56F6C0793EBF}"/>
              </a:ext>
            </a:extLst>
          </p:cNvPr>
          <p:cNvGrpSpPr/>
          <p:nvPr/>
        </p:nvGrpSpPr>
        <p:grpSpPr>
          <a:xfrm>
            <a:off x="3071150" y="3589867"/>
            <a:ext cx="3131143" cy="2122312"/>
            <a:chOff x="3071150" y="3589867"/>
            <a:chExt cx="3131143" cy="2122312"/>
          </a:xfrm>
        </p:grpSpPr>
        <p:sp>
          <p:nvSpPr>
            <p:cNvPr id="10" name="Rectangle 9">
              <a:extLst>
                <a:ext uri="{FF2B5EF4-FFF2-40B4-BE49-F238E27FC236}">
                  <a16:creationId xmlns:a16="http://schemas.microsoft.com/office/drawing/2014/main" id="{56CE20B1-B27A-5E45-8A9A-54B1FD5D0BC4}"/>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F2AE1CC8-9C4C-4B45-9BDC-FBDA5EBA0119}"/>
                </a:ext>
              </a:extLst>
            </p:cNvPr>
            <p:cNvSpPr/>
            <p:nvPr/>
          </p:nvSpPr>
          <p:spPr>
            <a:xfrm>
              <a:off x="3071150" y="3589867"/>
              <a:ext cx="756356" cy="1930400"/>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7" name="Table 6">
            <a:extLst>
              <a:ext uri="{FF2B5EF4-FFF2-40B4-BE49-F238E27FC236}">
                <a16:creationId xmlns:a16="http://schemas.microsoft.com/office/drawing/2014/main" id="{26E9694F-8DDD-204A-0F64-A8762337FB4B}"/>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pSp>
        <p:nvGrpSpPr>
          <p:cNvPr id="14" name="Group 13">
            <a:extLst>
              <a:ext uri="{FF2B5EF4-FFF2-40B4-BE49-F238E27FC236}">
                <a16:creationId xmlns:a16="http://schemas.microsoft.com/office/drawing/2014/main" id="{8A1E6314-C940-55BE-4B47-A59A7985C9E0}"/>
              </a:ext>
            </a:extLst>
          </p:cNvPr>
          <p:cNvGrpSpPr/>
          <p:nvPr/>
        </p:nvGrpSpPr>
        <p:grpSpPr>
          <a:xfrm flipV="1">
            <a:off x="2971518" y="772186"/>
            <a:ext cx="2644933" cy="1712049"/>
            <a:chOff x="3557360" y="4000130"/>
            <a:chExt cx="2644933" cy="1712049"/>
          </a:xfrm>
        </p:grpSpPr>
        <p:sp>
          <p:nvSpPr>
            <p:cNvPr id="16" name="Rectangle 15">
              <a:extLst>
                <a:ext uri="{FF2B5EF4-FFF2-40B4-BE49-F238E27FC236}">
                  <a16:creationId xmlns:a16="http://schemas.microsoft.com/office/drawing/2014/main" id="{89F7482D-8812-4CA5-4594-AF8CD5303B41}"/>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F284987F-FDE7-2F78-2D14-FC78196043EF}"/>
                </a:ext>
              </a:extLst>
            </p:cNvPr>
            <p:cNvSpPr/>
            <p:nvPr/>
          </p:nvSpPr>
          <p:spPr>
            <a:xfrm>
              <a:off x="3557360" y="4000130"/>
              <a:ext cx="270145" cy="1520137"/>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A82F502D-A8A9-9014-3EDE-ECF2EE6081B1}"/>
              </a:ext>
            </a:extLst>
          </p:cNvPr>
          <p:cNvSpPr txBox="1"/>
          <p:nvPr/>
        </p:nvSpPr>
        <p:spPr>
          <a:xfrm>
            <a:off x="6429161" y="230602"/>
            <a:ext cx="2788897"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Let’s consider updates at node A</a:t>
            </a:r>
          </a:p>
        </p:txBody>
      </p:sp>
    </p:spTree>
    <p:extLst>
      <p:ext uri="{BB962C8B-B14F-4D97-AF65-F5344CB8AC3E}">
        <p14:creationId xmlns:p14="http://schemas.microsoft.com/office/powerpoint/2010/main" val="59760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nvGrpSpPr>
          <p:cNvPr id="13" name="Group 12">
            <a:extLst>
              <a:ext uri="{FF2B5EF4-FFF2-40B4-BE49-F238E27FC236}">
                <a16:creationId xmlns:a16="http://schemas.microsoft.com/office/drawing/2014/main" id="{D5BB2132-4F85-9E4A-8F4A-56F6C0793EBF}"/>
              </a:ext>
            </a:extLst>
          </p:cNvPr>
          <p:cNvGrpSpPr/>
          <p:nvPr/>
        </p:nvGrpSpPr>
        <p:grpSpPr>
          <a:xfrm>
            <a:off x="3071150" y="3589866"/>
            <a:ext cx="3131143" cy="2839944"/>
            <a:chOff x="3071150" y="3589866"/>
            <a:chExt cx="3131143" cy="2839944"/>
          </a:xfrm>
        </p:grpSpPr>
        <p:sp>
          <p:nvSpPr>
            <p:cNvPr id="10" name="Rectangle 9">
              <a:extLst>
                <a:ext uri="{FF2B5EF4-FFF2-40B4-BE49-F238E27FC236}">
                  <a16:creationId xmlns:a16="http://schemas.microsoft.com/office/drawing/2014/main" id="{56CE20B1-B27A-5E45-8A9A-54B1FD5D0BC4}"/>
                </a:ext>
              </a:extLst>
            </p:cNvPr>
            <p:cNvSpPr/>
            <p:nvPr/>
          </p:nvSpPr>
          <p:spPr>
            <a:xfrm>
              <a:off x="3816849" y="6058456"/>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F2AE1CC8-9C4C-4B45-9BDC-FBDA5EBA0119}"/>
                </a:ext>
              </a:extLst>
            </p:cNvPr>
            <p:cNvSpPr/>
            <p:nvPr/>
          </p:nvSpPr>
          <p:spPr>
            <a:xfrm>
              <a:off x="3071150" y="3589866"/>
              <a:ext cx="740259" cy="2579439"/>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7" name="Table 6">
            <a:extLst>
              <a:ext uri="{FF2B5EF4-FFF2-40B4-BE49-F238E27FC236}">
                <a16:creationId xmlns:a16="http://schemas.microsoft.com/office/drawing/2014/main" id="{56D1013B-D37A-54FD-C4BF-0D52BBADD2CC}"/>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pSp>
        <p:nvGrpSpPr>
          <p:cNvPr id="14" name="Group 13">
            <a:extLst>
              <a:ext uri="{FF2B5EF4-FFF2-40B4-BE49-F238E27FC236}">
                <a16:creationId xmlns:a16="http://schemas.microsoft.com/office/drawing/2014/main" id="{E241DD0C-0966-27E2-F490-A4EEDD27B233}"/>
              </a:ext>
            </a:extLst>
          </p:cNvPr>
          <p:cNvGrpSpPr/>
          <p:nvPr/>
        </p:nvGrpSpPr>
        <p:grpSpPr>
          <a:xfrm flipV="1">
            <a:off x="2941582" y="1514004"/>
            <a:ext cx="2644933" cy="1712049"/>
            <a:chOff x="3557360" y="4000130"/>
            <a:chExt cx="2644933" cy="1712049"/>
          </a:xfrm>
        </p:grpSpPr>
        <p:sp>
          <p:nvSpPr>
            <p:cNvPr id="16" name="Rectangle 15">
              <a:extLst>
                <a:ext uri="{FF2B5EF4-FFF2-40B4-BE49-F238E27FC236}">
                  <a16:creationId xmlns:a16="http://schemas.microsoft.com/office/drawing/2014/main" id="{B13A5C40-31DA-F07B-D477-CC02D99B38B6}"/>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AB97142-C3F7-354D-9F6D-60D81C44CB35}"/>
                </a:ext>
              </a:extLst>
            </p:cNvPr>
            <p:cNvSpPr/>
            <p:nvPr/>
          </p:nvSpPr>
          <p:spPr>
            <a:xfrm>
              <a:off x="3557360" y="4000130"/>
              <a:ext cx="270145" cy="1520137"/>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3BCBD91C-3841-00DA-4CBC-992BA24A74BC}"/>
              </a:ext>
            </a:extLst>
          </p:cNvPr>
          <p:cNvSpPr txBox="1"/>
          <p:nvPr/>
        </p:nvSpPr>
        <p:spPr>
          <a:xfrm>
            <a:off x="6429161" y="230602"/>
            <a:ext cx="2788897"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Let’s consider updates at node A</a:t>
            </a:r>
          </a:p>
        </p:txBody>
      </p:sp>
    </p:spTree>
    <p:extLst>
      <p:ext uri="{BB962C8B-B14F-4D97-AF65-F5344CB8AC3E}">
        <p14:creationId xmlns:p14="http://schemas.microsoft.com/office/powerpoint/2010/main" val="263217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solidFill>
                            <a:srgbClr val="FF0000"/>
                          </a:solidFill>
                        </a:rPr>
                        <a:t>D</a:t>
                      </a:r>
                    </a:p>
                  </a:txBody>
                  <a:tcPr/>
                </a:tc>
                <a:tc>
                  <a:txBody>
                    <a:bodyPr/>
                    <a:lstStyle/>
                    <a:p>
                      <a:r>
                        <a:rPr lang="en-US" dirty="0">
                          <a:solidFill>
                            <a:srgbClr val="FF0000"/>
                          </a:solidFill>
                        </a:rPr>
                        <a:t>22</a:t>
                      </a:r>
                    </a:p>
                  </a:txBody>
                  <a:tcPr/>
                </a:tc>
                <a:tc>
                  <a:txBody>
                    <a:bodyPr/>
                    <a:lstStyle/>
                    <a:p>
                      <a:r>
                        <a:rPr lang="en-US" dirty="0">
                          <a:solidFill>
                            <a:srgbClr val="FF0000"/>
                          </a:solidFill>
                        </a:rPr>
                        <a:t>C</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nvGrpSpPr>
          <p:cNvPr id="13" name="Group 12">
            <a:extLst>
              <a:ext uri="{FF2B5EF4-FFF2-40B4-BE49-F238E27FC236}">
                <a16:creationId xmlns:a16="http://schemas.microsoft.com/office/drawing/2014/main" id="{D5BB2132-4F85-9E4A-8F4A-56F6C0793EBF}"/>
              </a:ext>
            </a:extLst>
          </p:cNvPr>
          <p:cNvGrpSpPr/>
          <p:nvPr/>
        </p:nvGrpSpPr>
        <p:grpSpPr>
          <a:xfrm>
            <a:off x="3071150" y="3589866"/>
            <a:ext cx="3131143" cy="2839944"/>
            <a:chOff x="3071150" y="3589866"/>
            <a:chExt cx="3131143" cy="2839944"/>
          </a:xfrm>
        </p:grpSpPr>
        <p:sp>
          <p:nvSpPr>
            <p:cNvPr id="10" name="Rectangle 9">
              <a:extLst>
                <a:ext uri="{FF2B5EF4-FFF2-40B4-BE49-F238E27FC236}">
                  <a16:creationId xmlns:a16="http://schemas.microsoft.com/office/drawing/2014/main" id="{56CE20B1-B27A-5E45-8A9A-54B1FD5D0BC4}"/>
                </a:ext>
              </a:extLst>
            </p:cNvPr>
            <p:cNvSpPr/>
            <p:nvPr/>
          </p:nvSpPr>
          <p:spPr>
            <a:xfrm>
              <a:off x="3816849" y="6058456"/>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F2AE1CC8-9C4C-4B45-9BDC-FBDA5EBA0119}"/>
                </a:ext>
              </a:extLst>
            </p:cNvPr>
            <p:cNvSpPr/>
            <p:nvPr/>
          </p:nvSpPr>
          <p:spPr>
            <a:xfrm>
              <a:off x="3071150" y="3589866"/>
              <a:ext cx="740259" cy="2579439"/>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7" name="Table 6">
            <a:extLst>
              <a:ext uri="{FF2B5EF4-FFF2-40B4-BE49-F238E27FC236}">
                <a16:creationId xmlns:a16="http://schemas.microsoft.com/office/drawing/2014/main" id="{17C8F98C-05E1-A2C9-6E14-1E9958D98DEA}"/>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pSp>
        <p:nvGrpSpPr>
          <p:cNvPr id="14" name="Group 13">
            <a:extLst>
              <a:ext uri="{FF2B5EF4-FFF2-40B4-BE49-F238E27FC236}">
                <a16:creationId xmlns:a16="http://schemas.microsoft.com/office/drawing/2014/main" id="{DD08AF86-3421-15E4-DB54-A65FE9D8C84A}"/>
              </a:ext>
            </a:extLst>
          </p:cNvPr>
          <p:cNvGrpSpPr/>
          <p:nvPr/>
        </p:nvGrpSpPr>
        <p:grpSpPr>
          <a:xfrm flipV="1">
            <a:off x="2941582" y="1514004"/>
            <a:ext cx="2644933" cy="1712049"/>
            <a:chOff x="3557360" y="4000130"/>
            <a:chExt cx="2644933" cy="1712049"/>
          </a:xfrm>
        </p:grpSpPr>
        <p:sp>
          <p:nvSpPr>
            <p:cNvPr id="16" name="Rectangle 15">
              <a:extLst>
                <a:ext uri="{FF2B5EF4-FFF2-40B4-BE49-F238E27FC236}">
                  <a16:creationId xmlns:a16="http://schemas.microsoft.com/office/drawing/2014/main" id="{514CA9E3-91CA-B466-97A3-BE0C05C8A200}"/>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4F011E6C-BC85-14E6-D0A8-AB60BFB89367}"/>
                </a:ext>
              </a:extLst>
            </p:cNvPr>
            <p:cNvSpPr/>
            <p:nvPr/>
          </p:nvSpPr>
          <p:spPr>
            <a:xfrm>
              <a:off x="3557360" y="4000130"/>
              <a:ext cx="270145" cy="1520137"/>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524EE903-5784-215D-73F6-EE0E98C9535B}"/>
              </a:ext>
            </a:extLst>
          </p:cNvPr>
          <p:cNvSpPr txBox="1"/>
          <p:nvPr/>
        </p:nvSpPr>
        <p:spPr>
          <a:xfrm>
            <a:off x="6429161" y="230602"/>
            <a:ext cx="2788897"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Let’s consider updates at node A</a:t>
            </a:r>
          </a:p>
        </p:txBody>
      </p:sp>
    </p:spTree>
    <p:extLst>
      <p:ext uri="{BB962C8B-B14F-4D97-AF65-F5344CB8AC3E}">
        <p14:creationId xmlns:p14="http://schemas.microsoft.com/office/powerpoint/2010/main" val="2109084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r>
                        <a:rPr lang="en-US" dirty="0">
                          <a:solidFill>
                            <a:srgbClr val="FF0000"/>
                          </a:solidFill>
                        </a:rPr>
                        <a:t>16</a:t>
                      </a:r>
                    </a:p>
                  </a:txBody>
                  <a:tcPr/>
                </a:tc>
                <a:tc>
                  <a:txBody>
                    <a:bodyPr/>
                    <a:lstStyle/>
                    <a:p>
                      <a:r>
                        <a:rPr lang="en-US" dirty="0">
                          <a:solidFill>
                            <a:srgbClr val="FF0000"/>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solidFill>
                            <a:srgbClr val="FF0000"/>
                          </a:solidFill>
                        </a:rPr>
                        <a:t>D</a:t>
                      </a:r>
                    </a:p>
                  </a:txBody>
                  <a:tcPr/>
                </a:tc>
                <a:tc>
                  <a:txBody>
                    <a:bodyPr/>
                    <a:lstStyle/>
                    <a:p>
                      <a:r>
                        <a:rPr lang="en-US" dirty="0">
                          <a:solidFill>
                            <a:srgbClr val="FF0000"/>
                          </a:solidFill>
                        </a:rPr>
                        <a:t>22</a:t>
                      </a:r>
                    </a:p>
                  </a:txBody>
                  <a:tcPr/>
                </a:tc>
                <a:tc>
                  <a:txBody>
                    <a:bodyPr/>
                    <a:lstStyle/>
                    <a:p>
                      <a:r>
                        <a:rPr lang="en-US" dirty="0">
                          <a:solidFill>
                            <a:srgbClr val="FF0000"/>
                          </a:solidFill>
                        </a:rPr>
                        <a:t>C</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r>
                        <a:rPr lang="en-US" dirty="0">
                          <a:solidFill>
                            <a:srgbClr val="FF0000"/>
                          </a:solidFill>
                        </a:rPr>
                        <a:t>12</a:t>
                      </a:r>
                    </a:p>
                  </a:txBody>
                  <a:tcPr/>
                </a:tc>
                <a:tc>
                  <a:txBody>
                    <a:bodyPr/>
                    <a:lstStyle/>
                    <a:p>
                      <a:r>
                        <a:rPr lang="en-US" dirty="0">
                          <a:solidFill>
                            <a:srgbClr val="FF0000"/>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12</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16</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22</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1" name="TextBox 60">
            <a:extLst>
              <a:ext uri="{FF2B5EF4-FFF2-40B4-BE49-F238E27FC236}">
                <a16:creationId xmlns:a16="http://schemas.microsoft.com/office/drawing/2014/main" id="{2280A27E-0DC0-0A40-80FE-27042098E3E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Updates for A, 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Updates for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Updates for A, B</a:t>
            </a:r>
          </a:p>
        </p:txBody>
      </p:sp>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Tree>
    <p:extLst>
      <p:ext uri="{BB962C8B-B14F-4D97-AF65-F5344CB8AC3E}">
        <p14:creationId xmlns:p14="http://schemas.microsoft.com/office/powerpoint/2010/main" val="4154361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r>
                        <a:rPr lang="en-US" dirty="0">
                          <a:solidFill>
                            <a:srgbClr val="FF0000"/>
                          </a:solidFill>
                        </a:rPr>
                        <a:t>16</a:t>
                      </a:r>
                    </a:p>
                  </a:txBody>
                  <a:tcPr/>
                </a:tc>
                <a:tc>
                  <a:txBody>
                    <a:bodyPr/>
                    <a:lstStyle/>
                    <a:p>
                      <a:r>
                        <a:rPr lang="en-US" dirty="0">
                          <a:solidFill>
                            <a:srgbClr val="FF0000"/>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solidFill>
                            <a:srgbClr val="FF0000"/>
                          </a:solidFill>
                        </a:rPr>
                        <a:t>D</a:t>
                      </a:r>
                    </a:p>
                  </a:txBody>
                  <a:tcPr/>
                </a:tc>
                <a:tc>
                  <a:txBody>
                    <a:bodyPr/>
                    <a:lstStyle/>
                    <a:p>
                      <a:r>
                        <a:rPr lang="en-US" dirty="0">
                          <a:solidFill>
                            <a:srgbClr val="FF0000"/>
                          </a:solidFill>
                        </a:rPr>
                        <a:t>22</a:t>
                      </a:r>
                    </a:p>
                  </a:txBody>
                  <a:tcPr/>
                </a:tc>
                <a:tc>
                  <a:txBody>
                    <a:bodyPr/>
                    <a:lstStyle/>
                    <a:p>
                      <a:r>
                        <a:rPr lang="en-US" dirty="0">
                          <a:solidFill>
                            <a:srgbClr val="FF0000"/>
                          </a:solidFill>
                        </a:rPr>
                        <a:t>C</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r>
                        <a:rPr lang="en-US" dirty="0">
                          <a:solidFill>
                            <a:srgbClr val="FF0000"/>
                          </a:solidFill>
                        </a:rPr>
                        <a:t>12</a:t>
                      </a:r>
                    </a:p>
                  </a:txBody>
                  <a:tcPr/>
                </a:tc>
                <a:tc>
                  <a:txBody>
                    <a:bodyPr/>
                    <a:lstStyle/>
                    <a:p>
                      <a:r>
                        <a:rPr lang="en-US" dirty="0">
                          <a:solidFill>
                            <a:srgbClr val="FF0000"/>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12</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16</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22</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1" name="TextBox 60">
            <a:extLst>
              <a:ext uri="{FF2B5EF4-FFF2-40B4-BE49-F238E27FC236}">
                <a16:creationId xmlns:a16="http://schemas.microsoft.com/office/drawing/2014/main" id="{2280A27E-0DC0-0A40-80FE-27042098E3E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Updates for A, 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Updates for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Updates for A, B</a:t>
            </a:r>
          </a:p>
        </p:txBody>
      </p:sp>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7" name="TextBox 6">
            <a:extLst>
              <a:ext uri="{FF2B5EF4-FFF2-40B4-BE49-F238E27FC236}">
                <a16:creationId xmlns:a16="http://schemas.microsoft.com/office/drawing/2014/main" id="{D1F1BE47-F3DA-A366-D6AB-FC5C4B9A8696}"/>
              </a:ext>
            </a:extLst>
          </p:cNvPr>
          <p:cNvSpPr txBox="1"/>
          <p:nvPr/>
        </p:nvSpPr>
        <p:spPr>
          <a:xfrm>
            <a:off x="-1956" y="969196"/>
            <a:ext cx="9144000" cy="1323439"/>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When will a node send routing advertisements to its neighbors?</a:t>
            </a:r>
          </a:p>
        </p:txBody>
      </p:sp>
    </p:spTree>
    <p:extLst>
      <p:ext uri="{BB962C8B-B14F-4D97-AF65-F5344CB8AC3E}">
        <p14:creationId xmlns:p14="http://schemas.microsoft.com/office/powerpoint/2010/main" val="878187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22A053-C705-1B2E-D131-C22888AF99B6}"/>
              </a:ext>
            </a:extLst>
          </p:cNvPr>
          <p:cNvPicPr>
            <a:picLocks noChangeAspect="1"/>
          </p:cNvPicPr>
          <p:nvPr/>
        </p:nvPicPr>
        <p:blipFill>
          <a:blip r:embed="rId2"/>
          <a:stretch>
            <a:fillRect/>
          </a:stretch>
        </p:blipFill>
        <p:spPr>
          <a:xfrm>
            <a:off x="297180" y="652605"/>
            <a:ext cx="8549640" cy="5552788"/>
          </a:xfrm>
          <a:prstGeom prst="rect">
            <a:avLst/>
          </a:prstGeom>
        </p:spPr>
      </p:pic>
    </p:spTree>
    <p:extLst>
      <p:ext uri="{BB962C8B-B14F-4D97-AF65-F5344CB8AC3E}">
        <p14:creationId xmlns:p14="http://schemas.microsoft.com/office/powerpoint/2010/main" val="3058854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11</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cxnSp>
        <p:nvCxnSpPr>
          <p:cNvPr id="30" name="Straight Arrow Connector 29">
            <a:extLst>
              <a:ext uri="{FF2B5EF4-FFF2-40B4-BE49-F238E27FC236}">
                <a16:creationId xmlns:a16="http://schemas.microsoft.com/office/drawing/2014/main" id="{163BF7EA-6C0B-8B4D-96DB-43F2EA8FC518}"/>
              </a:ext>
            </a:extLst>
          </p:cNvPr>
          <p:cNvCxnSpPr>
            <a:cxnSpLocks/>
          </p:cNvCxnSpPr>
          <p:nvPr/>
        </p:nvCxnSpPr>
        <p:spPr>
          <a:xfrm flipV="1">
            <a:off x="4033158" y="3043575"/>
            <a:ext cx="357414" cy="29005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587F4F2-2064-8142-A57C-90B7EF338167}"/>
              </a:ext>
            </a:extLst>
          </p:cNvPr>
          <p:cNvCxnSpPr>
            <a:cxnSpLocks/>
          </p:cNvCxnSpPr>
          <p:nvPr/>
        </p:nvCxnSpPr>
        <p:spPr>
          <a:xfrm>
            <a:off x="3815131" y="3613949"/>
            <a:ext cx="424250" cy="41496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06B9ED5-8DAB-8A46-9C45-36AED42317B5}"/>
              </a:ext>
            </a:extLst>
          </p:cNvPr>
          <p:cNvCxnSpPr>
            <a:cxnSpLocks/>
          </p:cNvCxnSpPr>
          <p:nvPr/>
        </p:nvCxnSpPr>
        <p:spPr>
          <a:xfrm>
            <a:off x="4731186" y="4358474"/>
            <a:ext cx="644425" cy="8729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6FF6010-ABCA-774A-85E2-FE7D8453008A}"/>
              </a:ext>
            </a:extLst>
          </p:cNvPr>
          <p:cNvCxnSpPr>
            <a:cxnSpLocks/>
          </p:cNvCxnSpPr>
          <p:nvPr/>
        </p:nvCxnSpPr>
        <p:spPr>
          <a:xfrm flipV="1">
            <a:off x="4823730" y="3817606"/>
            <a:ext cx="551881" cy="33777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6323B29-76AA-494B-8008-78C3D24D7C67}"/>
              </a:ext>
            </a:extLst>
          </p:cNvPr>
          <p:cNvCxnSpPr>
            <a:cxnSpLocks/>
          </p:cNvCxnSpPr>
          <p:nvPr/>
        </p:nvCxnSpPr>
        <p:spPr>
          <a:xfrm flipV="1">
            <a:off x="4693120" y="3557343"/>
            <a:ext cx="109016" cy="50377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8DD8B10-358C-874F-A35F-3C1A57DB74EE}"/>
              </a:ext>
            </a:extLst>
          </p:cNvPr>
          <p:cNvCxnSpPr>
            <a:cxnSpLocks/>
          </p:cNvCxnSpPr>
          <p:nvPr/>
        </p:nvCxnSpPr>
        <p:spPr>
          <a:xfrm flipH="1" flipV="1">
            <a:off x="4199437" y="3908474"/>
            <a:ext cx="370607" cy="15264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2264E6D-7484-1B44-9C60-3537951F57B1}"/>
              </a:ext>
            </a:extLst>
          </p:cNvPr>
          <p:cNvCxnSpPr>
            <a:cxnSpLocks/>
          </p:cNvCxnSpPr>
          <p:nvPr/>
        </p:nvCxnSpPr>
        <p:spPr>
          <a:xfrm>
            <a:off x="4794627" y="2729462"/>
            <a:ext cx="489912" cy="9092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A3034EF-8EE7-B749-8C1F-D0C1689B2A68}"/>
              </a:ext>
            </a:extLst>
          </p:cNvPr>
          <p:cNvCxnSpPr>
            <a:cxnSpLocks/>
          </p:cNvCxnSpPr>
          <p:nvPr/>
        </p:nvCxnSpPr>
        <p:spPr>
          <a:xfrm flipH="1">
            <a:off x="4607439" y="2809998"/>
            <a:ext cx="30641" cy="49466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EF4E6C7-C382-E24C-8CEB-B3332B3814C5}"/>
              </a:ext>
            </a:extLst>
          </p:cNvPr>
          <p:cNvCxnSpPr>
            <a:cxnSpLocks/>
          </p:cNvCxnSpPr>
          <p:nvPr/>
        </p:nvCxnSpPr>
        <p:spPr>
          <a:xfrm flipH="1">
            <a:off x="4172357" y="2626775"/>
            <a:ext cx="397687" cy="26375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F097216-FC5F-5E41-9ADE-8B176428D9B2}"/>
              </a:ext>
            </a:extLst>
          </p:cNvPr>
          <p:cNvCxnSpPr>
            <a:cxnSpLocks/>
          </p:cNvCxnSpPr>
          <p:nvPr/>
        </p:nvCxnSpPr>
        <p:spPr>
          <a:xfrm flipH="1">
            <a:off x="5843794" y="2780904"/>
            <a:ext cx="397687" cy="26375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B941176-63BE-7142-A34B-98FFA48159DE}"/>
              </a:ext>
            </a:extLst>
          </p:cNvPr>
          <p:cNvCxnSpPr>
            <a:cxnSpLocks/>
          </p:cNvCxnSpPr>
          <p:nvPr/>
        </p:nvCxnSpPr>
        <p:spPr>
          <a:xfrm flipH="1">
            <a:off x="5763623" y="2584125"/>
            <a:ext cx="524663" cy="99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A665A5C-E087-9945-AD10-D7A42B0CC028}"/>
              </a:ext>
            </a:extLst>
          </p:cNvPr>
          <p:cNvCxnSpPr>
            <a:cxnSpLocks/>
          </p:cNvCxnSpPr>
          <p:nvPr/>
        </p:nvCxnSpPr>
        <p:spPr>
          <a:xfrm flipH="1">
            <a:off x="6509948" y="2809998"/>
            <a:ext cx="23240" cy="39535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71D0EF7-951F-094D-B39F-8CD0EB989E0D}"/>
              </a:ext>
            </a:extLst>
          </p:cNvPr>
          <p:cNvCxnSpPr>
            <a:cxnSpLocks/>
          </p:cNvCxnSpPr>
          <p:nvPr/>
        </p:nvCxnSpPr>
        <p:spPr>
          <a:xfrm flipH="1">
            <a:off x="5913401" y="4358474"/>
            <a:ext cx="515760" cy="4364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8498F5C-0836-714F-B52D-50D312559EDD}"/>
              </a:ext>
            </a:extLst>
          </p:cNvPr>
          <p:cNvCxnSpPr>
            <a:cxnSpLocks/>
          </p:cNvCxnSpPr>
          <p:nvPr/>
        </p:nvCxnSpPr>
        <p:spPr>
          <a:xfrm flipV="1">
            <a:off x="6533188" y="3731235"/>
            <a:ext cx="3268" cy="54803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81AEB38-52F4-2F49-AA71-F2E32453DF13}"/>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Updates for A, 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Updates for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Updates for A, B</a:t>
            </a:r>
          </a:p>
        </p:txBody>
      </p:sp>
      <p:sp>
        <p:nvSpPr>
          <p:cNvPr id="46" name="TextBox 45">
            <a:extLst>
              <a:ext uri="{FF2B5EF4-FFF2-40B4-BE49-F238E27FC236}">
                <a16:creationId xmlns:a16="http://schemas.microsoft.com/office/drawing/2014/main" id="{EB21B8DF-07DD-C74C-BD04-FCA14A933391}"/>
              </a:ext>
            </a:extLst>
          </p:cNvPr>
          <p:cNvSpPr txBox="1"/>
          <p:nvPr/>
        </p:nvSpPr>
        <p:spPr>
          <a:xfrm>
            <a:off x="-1956" y="969196"/>
            <a:ext cx="9144000" cy="1323439"/>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When will a node send routing advertisements to its neighbors?</a:t>
            </a:r>
          </a:p>
        </p:txBody>
      </p:sp>
    </p:spTree>
    <p:extLst>
      <p:ext uri="{BB962C8B-B14F-4D97-AF65-F5344CB8AC3E}">
        <p14:creationId xmlns:p14="http://schemas.microsoft.com/office/powerpoint/2010/main" val="352253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Routing advertisements</a:t>
            </a:r>
            <a:endParaRPr lang="en-AU" altLang="en-US" sz="3600" dirty="0"/>
          </a:p>
        </p:txBody>
      </p:sp>
      <p:sp>
        <p:nvSpPr>
          <p:cNvPr id="116739" name="Rectangle 3">
            <a:extLst>
              <a:ext uri="{FF2B5EF4-FFF2-40B4-BE49-F238E27FC236}">
                <a16:creationId xmlns:a16="http://schemas.microsoft.com/office/drawing/2014/main" id="{59F96828-3DFC-2448-A3A6-750E582D18BA}"/>
              </a:ext>
            </a:extLst>
          </p:cNvPr>
          <p:cNvSpPr>
            <a:spLocks noGrp="1" noChangeArrowheads="1"/>
          </p:cNvSpPr>
          <p:nvPr>
            <p:ph type="body" idx="1"/>
          </p:nvPr>
        </p:nvSpPr>
        <p:spPr/>
        <p:txBody>
          <a:bodyPr/>
          <a:lstStyle/>
          <a:p>
            <a:pPr>
              <a:lnSpc>
                <a:spcPct val="80000"/>
              </a:lnSpc>
              <a:buFontTx/>
              <a:buNone/>
            </a:pPr>
            <a:r>
              <a:rPr lang="en-US" altLang="en-US" sz="2400" dirty="0"/>
              <a:t>Two circumstances when a node sends out routing advertisements:</a:t>
            </a:r>
          </a:p>
          <a:p>
            <a:pPr>
              <a:lnSpc>
                <a:spcPct val="80000"/>
              </a:lnSpc>
              <a:buFontTx/>
              <a:buNone/>
            </a:pPr>
            <a:endParaRPr lang="en-US" altLang="en-US" sz="2400" dirty="0"/>
          </a:p>
          <a:p>
            <a:pPr marL="457200" indent="-457200">
              <a:lnSpc>
                <a:spcPct val="80000"/>
              </a:lnSpc>
              <a:buFontTx/>
              <a:buAutoNum type="arabicParenR"/>
            </a:pPr>
            <a:r>
              <a:rPr lang="en-US" altLang="en-US" sz="2400" dirty="0"/>
              <a:t>Periodic: Automatically after some time. Why?</a:t>
            </a:r>
          </a:p>
          <a:p>
            <a:pPr marL="0" indent="0">
              <a:lnSpc>
                <a:spcPct val="80000"/>
              </a:lnSpc>
              <a:buNone/>
            </a:pPr>
            <a:r>
              <a:rPr lang="en-US" altLang="en-US" sz="2400" dirty="0"/>
              <a:t>	</a:t>
            </a:r>
          </a:p>
          <a:p>
            <a:pPr marL="0" indent="0">
              <a:lnSpc>
                <a:spcPct val="80000"/>
              </a:lnSpc>
              <a:buNone/>
            </a:pPr>
            <a:r>
              <a:rPr lang="en-US" altLang="en-US" sz="2400" dirty="0"/>
              <a:t>2)   Triggered: Whenever an event makes a node to change its routing table (e.g., link fail or a new message from a neighbor).</a:t>
            </a:r>
            <a:endParaRPr lang="en-US" altLang="en-US" sz="2000" dirty="0"/>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410401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73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7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11</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2</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No Updates</a:t>
            </a:r>
          </a:p>
        </p:txBody>
      </p:sp>
      <p:grpSp>
        <p:nvGrpSpPr>
          <p:cNvPr id="11" name="Group 10">
            <a:extLst>
              <a:ext uri="{FF2B5EF4-FFF2-40B4-BE49-F238E27FC236}">
                <a16:creationId xmlns:a16="http://schemas.microsoft.com/office/drawing/2014/main" id="{766FADEC-96E3-3943-BB02-78FA172A0AA4}"/>
              </a:ext>
            </a:extLst>
          </p:cNvPr>
          <p:cNvGrpSpPr/>
          <p:nvPr/>
        </p:nvGrpSpPr>
        <p:grpSpPr>
          <a:xfrm>
            <a:off x="2550695" y="3801256"/>
            <a:ext cx="4799345" cy="722618"/>
            <a:chOff x="2550695" y="3801256"/>
            <a:chExt cx="4799345" cy="722618"/>
          </a:xfrm>
        </p:grpSpPr>
        <p:sp>
          <p:nvSpPr>
            <p:cNvPr id="7" name="TextBox 6">
              <a:extLst>
                <a:ext uri="{FF2B5EF4-FFF2-40B4-BE49-F238E27FC236}">
                  <a16:creationId xmlns:a16="http://schemas.microsoft.com/office/drawing/2014/main" id="{7DBD2F8B-9157-0C48-ADDB-398FA159DCF5}"/>
                </a:ext>
              </a:extLst>
            </p:cNvPr>
            <p:cNvSpPr txBox="1"/>
            <p:nvPr/>
          </p:nvSpPr>
          <p:spPr>
            <a:xfrm>
              <a:off x="3473860" y="3801256"/>
              <a:ext cx="3876180" cy="646331"/>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Convergence</a:t>
              </a:r>
            </a:p>
          </p:txBody>
        </p:sp>
        <p:sp>
          <p:nvSpPr>
            <p:cNvPr id="10" name="Freeform 9">
              <a:extLst>
                <a:ext uri="{FF2B5EF4-FFF2-40B4-BE49-F238E27FC236}">
                  <a16:creationId xmlns:a16="http://schemas.microsoft.com/office/drawing/2014/main" id="{0F6E230D-1CB3-DD43-9D1C-58BE5B824358}"/>
                </a:ext>
              </a:extLst>
            </p:cNvPr>
            <p:cNvSpPr/>
            <p:nvPr/>
          </p:nvSpPr>
          <p:spPr>
            <a:xfrm>
              <a:off x="2550695" y="4138863"/>
              <a:ext cx="930442" cy="385011"/>
            </a:xfrm>
            <a:custGeom>
              <a:avLst/>
              <a:gdLst>
                <a:gd name="connsiteX0" fmla="*/ 930442 w 930442"/>
                <a:gd name="connsiteY0" fmla="*/ 0 h 385011"/>
                <a:gd name="connsiteX1" fmla="*/ 401052 w 930442"/>
                <a:gd name="connsiteY1" fmla="*/ 112295 h 385011"/>
                <a:gd name="connsiteX2" fmla="*/ 0 w 930442"/>
                <a:gd name="connsiteY2" fmla="*/ 385011 h 385011"/>
              </a:gdLst>
              <a:ahLst/>
              <a:cxnLst>
                <a:cxn ang="0">
                  <a:pos x="connsiteX0" y="connsiteY0"/>
                </a:cxn>
                <a:cxn ang="0">
                  <a:pos x="connsiteX1" y="connsiteY1"/>
                </a:cxn>
                <a:cxn ang="0">
                  <a:pos x="connsiteX2" y="connsiteY2"/>
                </a:cxn>
              </a:cxnLst>
              <a:rect l="l" t="t" r="r" b="b"/>
              <a:pathLst>
                <a:path w="930442" h="385011">
                  <a:moveTo>
                    <a:pt x="930442" y="0"/>
                  </a:moveTo>
                  <a:cubicBezTo>
                    <a:pt x="743284" y="24063"/>
                    <a:pt x="556126" y="48127"/>
                    <a:pt x="401052" y="112295"/>
                  </a:cubicBezTo>
                  <a:cubicBezTo>
                    <a:pt x="245978" y="176463"/>
                    <a:pt x="122989" y="280737"/>
                    <a:pt x="0" y="385011"/>
                  </a:cubicBezTo>
                </a:path>
              </a:pathLst>
            </a:custGeom>
            <a:noFill/>
            <a:ln w="3810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9544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9" name="Picture 6"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8" y="942975"/>
            <a:ext cx="6399212"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5" name="Rectangle 2"/>
          <p:cNvSpPr>
            <a:spLocks noGrp="1" noChangeArrowheads="1"/>
          </p:cNvSpPr>
          <p:nvPr>
            <p:ph type="title"/>
          </p:nvPr>
        </p:nvSpPr>
        <p:spPr>
          <a:xfrm>
            <a:off x="466725" y="296863"/>
            <a:ext cx="7772400" cy="841375"/>
          </a:xfrm>
        </p:spPr>
        <p:txBody>
          <a:bodyPr/>
          <a:lstStyle/>
          <a:p>
            <a:pPr>
              <a:defRPr/>
            </a:pPr>
            <a:r>
              <a:rPr lang="en-US">
                <a:cs typeface="+mj-cs"/>
              </a:rPr>
              <a:t>Distance vector algorithm </a:t>
            </a:r>
          </a:p>
        </p:txBody>
      </p:sp>
      <p:sp>
        <p:nvSpPr>
          <p:cNvPr id="132101" name="Rectangle 3"/>
          <p:cNvSpPr>
            <a:spLocks noGrp="1" noChangeArrowheads="1"/>
          </p:cNvSpPr>
          <p:nvPr>
            <p:ph type="body" idx="1"/>
          </p:nvPr>
        </p:nvSpPr>
        <p:spPr>
          <a:xfrm>
            <a:off x="533400" y="1600200"/>
            <a:ext cx="7953375" cy="4648200"/>
          </a:xfrm>
        </p:spPr>
        <p:txBody>
          <a:bodyPr/>
          <a:lstStyle/>
          <a:p>
            <a:pPr>
              <a:buFont typeface="Wingdings" charset="0"/>
              <a:buNone/>
            </a:pPr>
            <a:r>
              <a:rPr lang="en-US" i="1" dirty="0">
                <a:solidFill>
                  <a:srgbClr val="CC0000"/>
                </a:solidFill>
              </a:rPr>
              <a:t>Bellman-Ford equation (dynamic programming)</a:t>
            </a:r>
          </a:p>
          <a:p>
            <a:pPr>
              <a:buFont typeface="Wingdings" charset="0"/>
              <a:buNone/>
            </a:pPr>
            <a:endParaRPr lang="en-US" dirty="0"/>
          </a:p>
          <a:p>
            <a:pPr>
              <a:buFont typeface="Wingdings" charset="0"/>
              <a:buNone/>
            </a:pPr>
            <a:r>
              <a:rPr lang="en-US" dirty="0"/>
              <a:t>let</a:t>
            </a:r>
          </a:p>
          <a:p>
            <a:pPr>
              <a:buFont typeface="Wingdings" charset="0"/>
              <a:buNone/>
            </a:pPr>
            <a:r>
              <a:rPr lang="en-US" dirty="0"/>
              <a:t>   d</a:t>
            </a:r>
            <a:r>
              <a:rPr lang="en-US" baseline="-25000" dirty="0"/>
              <a:t>x</a:t>
            </a:r>
            <a:r>
              <a:rPr lang="en-US" dirty="0"/>
              <a:t>(y) := cost of least-cost path from x to y</a:t>
            </a:r>
          </a:p>
          <a:p>
            <a:pPr>
              <a:buFont typeface="Wingdings" charset="0"/>
              <a:buNone/>
            </a:pPr>
            <a:r>
              <a:rPr lang="en-US" dirty="0"/>
              <a:t>then</a:t>
            </a:r>
          </a:p>
          <a:p>
            <a:pPr>
              <a:buFont typeface="Wingdings" charset="0"/>
              <a:buNone/>
            </a:pPr>
            <a:r>
              <a:rPr lang="en-US" dirty="0">
                <a:solidFill>
                  <a:srgbClr val="CC0000"/>
                </a:solidFill>
              </a:rPr>
              <a:t>   </a:t>
            </a:r>
            <a:r>
              <a:rPr lang="en-US" sz="3200" dirty="0">
                <a:solidFill>
                  <a:srgbClr val="CC0000"/>
                </a:solidFill>
              </a:rPr>
              <a:t>d</a:t>
            </a:r>
            <a:r>
              <a:rPr lang="en-US" sz="3200" baseline="-25000" dirty="0">
                <a:solidFill>
                  <a:srgbClr val="CC0000"/>
                </a:solidFill>
              </a:rPr>
              <a:t>x</a:t>
            </a:r>
            <a:r>
              <a:rPr lang="en-US" sz="3200" dirty="0">
                <a:solidFill>
                  <a:srgbClr val="CC0000"/>
                </a:solidFill>
              </a:rPr>
              <a:t>(y) = </a:t>
            </a:r>
            <a:r>
              <a:rPr lang="en-US" sz="3200" i="1" dirty="0">
                <a:solidFill>
                  <a:srgbClr val="CC0000"/>
                </a:solidFill>
              </a:rPr>
              <a:t>min</a:t>
            </a:r>
            <a:r>
              <a:rPr lang="en-US" sz="3200" dirty="0">
                <a:solidFill>
                  <a:srgbClr val="CC0000"/>
                </a:solidFill>
              </a:rPr>
              <a:t> {c(</a:t>
            </a:r>
            <a:r>
              <a:rPr lang="en-US" sz="3200" dirty="0" err="1">
                <a:solidFill>
                  <a:srgbClr val="CC0000"/>
                </a:solidFill>
              </a:rPr>
              <a:t>x,v</a:t>
            </a:r>
            <a:r>
              <a:rPr lang="en-US" sz="3200" dirty="0">
                <a:solidFill>
                  <a:srgbClr val="CC0000"/>
                </a:solidFill>
              </a:rPr>
              <a:t>) + d</a:t>
            </a:r>
            <a:r>
              <a:rPr lang="en-US" sz="3200" baseline="-25000" dirty="0">
                <a:solidFill>
                  <a:srgbClr val="CC0000"/>
                </a:solidFill>
              </a:rPr>
              <a:t>v</a:t>
            </a:r>
            <a:r>
              <a:rPr lang="en-US" sz="3200" dirty="0">
                <a:solidFill>
                  <a:srgbClr val="CC0000"/>
                </a:solidFill>
              </a:rPr>
              <a:t>(y) }</a:t>
            </a:r>
          </a:p>
          <a:p>
            <a:pPr>
              <a:buFont typeface="Wingdings" charset="0"/>
              <a:buNone/>
            </a:pPr>
            <a:r>
              <a:rPr lang="en-US" sz="3200" dirty="0"/>
              <a:t>   </a:t>
            </a:r>
          </a:p>
          <a:p>
            <a:pPr>
              <a:buFont typeface="Wingdings" charset="0"/>
              <a:buNone/>
            </a:pPr>
            <a:endParaRPr lang="en-US" dirty="0"/>
          </a:p>
        </p:txBody>
      </p:sp>
      <p:sp>
        <p:nvSpPr>
          <p:cNvPr id="132102" name="Text Box 5"/>
          <p:cNvSpPr txBox="1">
            <a:spLocks noChangeArrowheads="1"/>
          </p:cNvSpPr>
          <p:nvPr/>
        </p:nvSpPr>
        <p:spPr bwMode="auto">
          <a:xfrm>
            <a:off x="2220913" y="4518625"/>
            <a:ext cx="2952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C0000"/>
                </a:solidFill>
                <a:effectLst/>
                <a:uLnTx/>
                <a:uFillTx/>
                <a:latin typeface="Comic Sans MS" charset="0"/>
                <a:ea typeface="ＭＳ Ｐゴシック" charset="0"/>
              </a:rPr>
              <a:t>v</a:t>
            </a:r>
          </a:p>
        </p:txBody>
      </p:sp>
      <p:sp>
        <p:nvSpPr>
          <p:cNvPr id="132103" name="Text Box 7"/>
          <p:cNvSpPr txBox="1">
            <a:spLocks noChangeArrowheads="1"/>
          </p:cNvSpPr>
          <p:nvPr/>
        </p:nvSpPr>
        <p:spPr bwMode="auto">
          <a:xfrm>
            <a:off x="3017838" y="5126038"/>
            <a:ext cx="24495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cost to neighbor v</a:t>
            </a:r>
          </a:p>
        </p:txBody>
      </p:sp>
      <p:sp>
        <p:nvSpPr>
          <p:cNvPr id="132104" name="Text Box 8"/>
          <p:cNvSpPr txBox="1">
            <a:spLocks noChangeArrowheads="1"/>
          </p:cNvSpPr>
          <p:nvPr/>
        </p:nvSpPr>
        <p:spPr bwMode="auto">
          <a:xfrm>
            <a:off x="2116138" y="5762625"/>
            <a:ext cx="44434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ＭＳ Ｐゴシック" charset="0"/>
              </a:rPr>
              <a:t>min</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taken over all neighbors v of x</a:t>
            </a:r>
          </a:p>
        </p:txBody>
      </p:sp>
      <p:sp>
        <p:nvSpPr>
          <p:cNvPr id="132105" name="Text Box 9"/>
          <p:cNvSpPr txBox="1">
            <a:spLocks noChangeArrowheads="1"/>
          </p:cNvSpPr>
          <p:nvPr/>
        </p:nvSpPr>
        <p:spPr bwMode="auto">
          <a:xfrm>
            <a:off x="4130675" y="4730750"/>
            <a:ext cx="47942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cost from neighbor v to destination y</a:t>
            </a:r>
          </a:p>
        </p:txBody>
      </p:sp>
      <p:sp>
        <p:nvSpPr>
          <p:cNvPr id="132106" name="Line 10"/>
          <p:cNvSpPr>
            <a:spLocks noChangeShapeType="1"/>
          </p:cNvSpPr>
          <p:nvPr/>
        </p:nvSpPr>
        <p:spPr bwMode="auto">
          <a:xfrm flipH="1">
            <a:off x="2363787" y="4885337"/>
            <a:ext cx="11277" cy="947138"/>
          </a:xfrm>
          <a:prstGeom prst="line">
            <a:avLst/>
          </a:prstGeom>
          <a:noFill/>
          <a:ln w="9525">
            <a:solidFill>
              <a:srgbClr val="CC0000"/>
            </a:solidFill>
            <a:round/>
            <a:headEnd/>
            <a:tailEnd/>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07" name="Line 11"/>
          <p:cNvSpPr>
            <a:spLocks noChangeShapeType="1"/>
          </p:cNvSpPr>
          <p:nvPr/>
        </p:nvSpPr>
        <p:spPr bwMode="auto">
          <a:xfrm flipH="1">
            <a:off x="3344863" y="4664076"/>
            <a:ext cx="15854" cy="587374"/>
          </a:xfrm>
          <a:prstGeom prst="line">
            <a:avLst/>
          </a:prstGeom>
          <a:noFill/>
          <a:ln w="9525">
            <a:solidFill>
              <a:srgbClr val="CC0000"/>
            </a:solidFill>
            <a:round/>
            <a:headEnd/>
            <a:tailEnd/>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08" name="Line 13"/>
          <p:cNvSpPr>
            <a:spLocks noChangeShapeType="1"/>
          </p:cNvSpPr>
          <p:nvPr/>
        </p:nvSpPr>
        <p:spPr bwMode="auto">
          <a:xfrm>
            <a:off x="4649788" y="4427538"/>
            <a:ext cx="0" cy="434975"/>
          </a:xfrm>
          <a:prstGeom prst="line">
            <a:avLst/>
          </a:prstGeom>
          <a:noFill/>
          <a:ln w="9525">
            <a:solidFill>
              <a:srgbClr val="CC0000"/>
            </a:solidFill>
            <a:round/>
            <a:headEnd/>
            <a:tailEnd/>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52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1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10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210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210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210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21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210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210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2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210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210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2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2" grpId="0"/>
      <p:bldP spid="132103" grpId="0"/>
      <p:bldP spid="132104" grpId="0"/>
      <p:bldP spid="132105" grpId="0"/>
      <p:bldP spid="132106" grpId="0" animBg="1"/>
      <p:bldP spid="132107" grpId="0" animBg="1"/>
      <p:bldP spid="13210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3" name="Picture 7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839788"/>
            <a:ext cx="5027612"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9" name="Rectangle 2"/>
          <p:cNvSpPr>
            <a:spLocks noGrp="1" noChangeArrowheads="1"/>
          </p:cNvSpPr>
          <p:nvPr>
            <p:ph type="title"/>
          </p:nvPr>
        </p:nvSpPr>
        <p:spPr>
          <a:xfrm>
            <a:off x="533400" y="174625"/>
            <a:ext cx="7772400" cy="874713"/>
          </a:xfrm>
        </p:spPr>
        <p:txBody>
          <a:bodyPr/>
          <a:lstStyle/>
          <a:p>
            <a:pPr>
              <a:defRPr/>
            </a:pPr>
            <a:r>
              <a:rPr lang="en-US">
                <a:cs typeface="+mj-cs"/>
              </a:rPr>
              <a:t>Bellman-Ford example </a:t>
            </a:r>
          </a:p>
        </p:txBody>
      </p:sp>
      <p:grpSp>
        <p:nvGrpSpPr>
          <p:cNvPr id="133125" name="Group 3"/>
          <p:cNvGrpSpPr>
            <a:grpSpLocks/>
          </p:cNvGrpSpPr>
          <p:nvPr/>
        </p:nvGrpSpPr>
        <p:grpSpPr bwMode="auto">
          <a:xfrm>
            <a:off x="276225" y="1470025"/>
            <a:ext cx="3571875" cy="2236788"/>
            <a:chOff x="3162" y="1071"/>
            <a:chExt cx="2250" cy="1409"/>
          </a:xfrm>
        </p:grpSpPr>
        <p:sp>
          <p:nvSpPr>
            <p:cNvPr id="133130" name="Freeform 4"/>
            <p:cNvSpPr>
              <a:spLocks/>
            </p:cNvSpPr>
            <p:nvPr/>
          </p:nvSpPr>
          <p:spPr bwMode="auto">
            <a:xfrm>
              <a:off x="3162" y="1071"/>
              <a:ext cx="2250" cy="1409"/>
            </a:xfrm>
            <a:custGeom>
              <a:avLst/>
              <a:gdLst>
                <a:gd name="T0" fmla="*/ 0 w 2250"/>
                <a:gd name="T1" fmla="*/ 624 h 1409"/>
                <a:gd name="T2" fmla="*/ 219 w 2250"/>
                <a:gd name="T3" fmla="*/ 321 h 1409"/>
                <a:gd name="T4" fmla="*/ 529 w 2250"/>
                <a:gd name="T5" fmla="*/ 35 h 1409"/>
                <a:gd name="T6" fmla="*/ 1551 w 2250"/>
                <a:gd name="T7" fmla="*/ 111 h 1409"/>
                <a:gd name="T8" fmla="*/ 1968 w 2250"/>
                <a:gd name="T9" fmla="*/ 483 h 1409"/>
                <a:gd name="T10" fmla="*/ 2199 w 2250"/>
                <a:gd name="T11" fmla="*/ 906 h 1409"/>
                <a:gd name="T12" fmla="*/ 1659 w 2250"/>
                <a:gd name="T13" fmla="*/ 1314 h 1409"/>
                <a:gd name="T14" fmla="*/ 993 w 2250"/>
                <a:gd name="T15" fmla="*/ 1386 h 1409"/>
                <a:gd name="T16" fmla="*/ 465 w 2250"/>
                <a:gd name="T17" fmla="*/ 1356 h 1409"/>
                <a:gd name="T18" fmla="*/ 102 w 2250"/>
                <a:gd name="T19" fmla="*/ 1068 h 1409"/>
                <a:gd name="T20" fmla="*/ 0 w 2250"/>
                <a:gd name="T21" fmla="*/ 624 h 1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50"/>
                <a:gd name="T34" fmla="*/ 0 h 1409"/>
                <a:gd name="T35" fmla="*/ 2250 w 2250"/>
                <a:gd name="T36" fmla="*/ 1409 h 14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50" h="1409">
                  <a:moveTo>
                    <a:pt x="0" y="624"/>
                  </a:moveTo>
                  <a:cubicBezTo>
                    <a:pt x="5" y="506"/>
                    <a:pt x="131" y="419"/>
                    <a:pt x="219" y="321"/>
                  </a:cubicBezTo>
                  <a:cubicBezTo>
                    <a:pt x="307" y="223"/>
                    <a:pt x="307" y="70"/>
                    <a:pt x="529" y="35"/>
                  </a:cubicBezTo>
                  <a:cubicBezTo>
                    <a:pt x="751" y="0"/>
                    <a:pt x="1311" y="36"/>
                    <a:pt x="1551" y="111"/>
                  </a:cubicBezTo>
                  <a:cubicBezTo>
                    <a:pt x="1791" y="186"/>
                    <a:pt x="1860" y="351"/>
                    <a:pt x="1968" y="483"/>
                  </a:cubicBezTo>
                  <a:cubicBezTo>
                    <a:pt x="2076" y="615"/>
                    <a:pt x="2250" y="767"/>
                    <a:pt x="2199" y="906"/>
                  </a:cubicBezTo>
                  <a:cubicBezTo>
                    <a:pt x="2148" y="1045"/>
                    <a:pt x="1860" y="1234"/>
                    <a:pt x="1659" y="1314"/>
                  </a:cubicBezTo>
                  <a:cubicBezTo>
                    <a:pt x="1458" y="1394"/>
                    <a:pt x="1192" y="1379"/>
                    <a:pt x="993" y="1386"/>
                  </a:cubicBezTo>
                  <a:cubicBezTo>
                    <a:pt x="794" y="1393"/>
                    <a:pt x="613" y="1409"/>
                    <a:pt x="465" y="1356"/>
                  </a:cubicBezTo>
                  <a:cubicBezTo>
                    <a:pt x="317" y="1303"/>
                    <a:pt x="180" y="1190"/>
                    <a:pt x="102" y="1068"/>
                  </a:cubicBezTo>
                  <a:cubicBezTo>
                    <a:pt x="24" y="946"/>
                    <a:pt x="21" y="716"/>
                    <a:pt x="0" y="624"/>
                  </a:cubicBezTo>
                  <a:close/>
                </a:path>
              </a:pathLst>
            </a:cu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1" name="Freeform 5"/>
            <p:cNvSpPr>
              <a:spLocks/>
            </p:cNvSpPr>
            <p:nvPr/>
          </p:nvSpPr>
          <p:spPr bwMode="auto">
            <a:xfrm>
              <a:off x="3498" y="1620"/>
              <a:ext cx="342" cy="186"/>
            </a:xfrm>
            <a:custGeom>
              <a:avLst/>
              <a:gdLst>
                <a:gd name="T0" fmla="*/ 0 w 342"/>
                <a:gd name="T1" fmla="*/ 186 h 186"/>
                <a:gd name="T2" fmla="*/ 342 w 342"/>
                <a:gd name="T3" fmla="*/ 0 h 186"/>
                <a:gd name="T4" fmla="*/ 0 60000 65536"/>
                <a:gd name="T5" fmla="*/ 0 60000 65536"/>
                <a:gd name="T6" fmla="*/ 0 w 342"/>
                <a:gd name="T7" fmla="*/ 0 h 186"/>
                <a:gd name="T8" fmla="*/ 342 w 342"/>
                <a:gd name="T9" fmla="*/ 186 h 186"/>
              </a:gdLst>
              <a:ahLst/>
              <a:cxnLst>
                <a:cxn ang="T4">
                  <a:pos x="T0" y="T1"/>
                </a:cxn>
                <a:cxn ang="T5">
                  <a:pos x="T2" y="T3"/>
                </a:cxn>
              </a:cxnLst>
              <a:rect l="T6" t="T7" r="T8" b="T9"/>
              <a:pathLst>
                <a:path w="342" h="186">
                  <a:moveTo>
                    <a:pt x="0" y="186"/>
                  </a:moveTo>
                  <a:lnTo>
                    <a:pt x="342"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2" name="Oval 6"/>
            <p:cNvSpPr>
              <a:spLocks noChangeArrowheads="1"/>
            </p:cNvSpPr>
            <p:nvPr/>
          </p:nvSpPr>
          <p:spPr bwMode="auto">
            <a:xfrm>
              <a:off x="3238" y="1862"/>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3" name="Line 7"/>
            <p:cNvSpPr>
              <a:spLocks noChangeShapeType="1"/>
            </p:cNvSpPr>
            <p:nvPr/>
          </p:nvSpPr>
          <p:spPr bwMode="auto">
            <a:xfrm>
              <a:off x="3238" y="1855"/>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4" name="Line 8"/>
            <p:cNvSpPr>
              <a:spLocks noChangeShapeType="1"/>
            </p:cNvSpPr>
            <p:nvPr/>
          </p:nvSpPr>
          <p:spPr bwMode="auto">
            <a:xfrm>
              <a:off x="3551" y="1855"/>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5" name="Rectangle 9"/>
            <p:cNvSpPr>
              <a:spLocks noChangeArrowheads="1"/>
            </p:cNvSpPr>
            <p:nvPr/>
          </p:nvSpPr>
          <p:spPr bwMode="auto">
            <a:xfrm>
              <a:off x="3238" y="1855"/>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6" name="Oval 10"/>
            <p:cNvSpPr>
              <a:spLocks noChangeArrowheads="1"/>
            </p:cNvSpPr>
            <p:nvPr/>
          </p:nvSpPr>
          <p:spPr bwMode="auto">
            <a:xfrm>
              <a:off x="3235" y="1796"/>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7" name="Oval 11"/>
            <p:cNvSpPr>
              <a:spLocks noChangeArrowheads="1"/>
            </p:cNvSpPr>
            <p:nvPr/>
          </p:nvSpPr>
          <p:spPr bwMode="auto">
            <a:xfrm>
              <a:off x="3712" y="2249"/>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8" name="Line 12"/>
            <p:cNvSpPr>
              <a:spLocks noChangeShapeType="1"/>
            </p:cNvSpPr>
            <p:nvPr/>
          </p:nvSpPr>
          <p:spPr bwMode="auto">
            <a:xfrm>
              <a:off x="3712" y="2242"/>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9" name="Line 13"/>
            <p:cNvSpPr>
              <a:spLocks noChangeShapeType="1"/>
            </p:cNvSpPr>
            <p:nvPr/>
          </p:nvSpPr>
          <p:spPr bwMode="auto">
            <a:xfrm>
              <a:off x="4025" y="2242"/>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0" name="Rectangle 14"/>
            <p:cNvSpPr>
              <a:spLocks noChangeArrowheads="1"/>
            </p:cNvSpPr>
            <p:nvPr/>
          </p:nvSpPr>
          <p:spPr bwMode="auto">
            <a:xfrm>
              <a:off x="3712" y="2242"/>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1" name="Oval 15"/>
            <p:cNvSpPr>
              <a:spLocks noChangeArrowheads="1"/>
            </p:cNvSpPr>
            <p:nvPr/>
          </p:nvSpPr>
          <p:spPr bwMode="auto">
            <a:xfrm>
              <a:off x="3709" y="2183"/>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2" name="Oval 16"/>
            <p:cNvSpPr>
              <a:spLocks noChangeArrowheads="1"/>
            </p:cNvSpPr>
            <p:nvPr/>
          </p:nvSpPr>
          <p:spPr bwMode="auto">
            <a:xfrm>
              <a:off x="3708" y="1559"/>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3" name="Line 17"/>
            <p:cNvSpPr>
              <a:spLocks noChangeShapeType="1"/>
            </p:cNvSpPr>
            <p:nvPr/>
          </p:nvSpPr>
          <p:spPr bwMode="auto">
            <a:xfrm>
              <a:off x="3708" y="1552"/>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4" name="Line 18"/>
            <p:cNvSpPr>
              <a:spLocks noChangeShapeType="1"/>
            </p:cNvSpPr>
            <p:nvPr/>
          </p:nvSpPr>
          <p:spPr bwMode="auto">
            <a:xfrm>
              <a:off x="4021" y="1552"/>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5" name="Rectangle 19"/>
            <p:cNvSpPr>
              <a:spLocks noChangeArrowheads="1"/>
            </p:cNvSpPr>
            <p:nvPr/>
          </p:nvSpPr>
          <p:spPr bwMode="auto">
            <a:xfrm>
              <a:off x="3708" y="1552"/>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6" name="Oval 20"/>
            <p:cNvSpPr>
              <a:spLocks noChangeArrowheads="1"/>
            </p:cNvSpPr>
            <p:nvPr/>
          </p:nvSpPr>
          <p:spPr bwMode="auto">
            <a:xfrm>
              <a:off x="3705" y="1493"/>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7" name="Oval 21"/>
            <p:cNvSpPr>
              <a:spLocks noChangeArrowheads="1"/>
            </p:cNvSpPr>
            <p:nvPr/>
          </p:nvSpPr>
          <p:spPr bwMode="auto">
            <a:xfrm>
              <a:off x="4391" y="1555"/>
              <a:ext cx="312"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8" name="Line 22"/>
            <p:cNvSpPr>
              <a:spLocks noChangeShapeType="1"/>
            </p:cNvSpPr>
            <p:nvPr/>
          </p:nvSpPr>
          <p:spPr bwMode="auto">
            <a:xfrm>
              <a:off x="4391" y="1548"/>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9" name="Line 23"/>
            <p:cNvSpPr>
              <a:spLocks noChangeShapeType="1"/>
            </p:cNvSpPr>
            <p:nvPr/>
          </p:nvSpPr>
          <p:spPr bwMode="auto">
            <a:xfrm>
              <a:off x="4703" y="1548"/>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0" name="Rectangle 24"/>
            <p:cNvSpPr>
              <a:spLocks noChangeArrowheads="1"/>
            </p:cNvSpPr>
            <p:nvPr/>
          </p:nvSpPr>
          <p:spPr bwMode="auto">
            <a:xfrm>
              <a:off x="4391" y="1548"/>
              <a:ext cx="309"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1" name="Oval 25"/>
            <p:cNvSpPr>
              <a:spLocks noChangeArrowheads="1"/>
            </p:cNvSpPr>
            <p:nvPr/>
          </p:nvSpPr>
          <p:spPr bwMode="auto">
            <a:xfrm>
              <a:off x="4394" y="1492"/>
              <a:ext cx="312"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2" name="Oval 26"/>
            <p:cNvSpPr>
              <a:spLocks noChangeArrowheads="1"/>
            </p:cNvSpPr>
            <p:nvPr/>
          </p:nvSpPr>
          <p:spPr bwMode="auto">
            <a:xfrm>
              <a:off x="4401" y="2246"/>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3" name="Line 27"/>
            <p:cNvSpPr>
              <a:spLocks noChangeShapeType="1"/>
            </p:cNvSpPr>
            <p:nvPr/>
          </p:nvSpPr>
          <p:spPr bwMode="auto">
            <a:xfrm>
              <a:off x="4401" y="2239"/>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4" name="Line 28"/>
            <p:cNvSpPr>
              <a:spLocks noChangeShapeType="1"/>
            </p:cNvSpPr>
            <p:nvPr/>
          </p:nvSpPr>
          <p:spPr bwMode="auto">
            <a:xfrm>
              <a:off x="4714" y="2239"/>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5" name="Rectangle 29"/>
            <p:cNvSpPr>
              <a:spLocks noChangeArrowheads="1"/>
            </p:cNvSpPr>
            <p:nvPr/>
          </p:nvSpPr>
          <p:spPr bwMode="auto">
            <a:xfrm>
              <a:off x="4401" y="2239"/>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6" name="Oval 30"/>
            <p:cNvSpPr>
              <a:spLocks noChangeArrowheads="1"/>
            </p:cNvSpPr>
            <p:nvPr/>
          </p:nvSpPr>
          <p:spPr bwMode="auto">
            <a:xfrm>
              <a:off x="4398" y="2180"/>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7" name="Oval 31"/>
            <p:cNvSpPr>
              <a:spLocks noChangeArrowheads="1"/>
            </p:cNvSpPr>
            <p:nvPr/>
          </p:nvSpPr>
          <p:spPr bwMode="auto">
            <a:xfrm>
              <a:off x="4966" y="1905"/>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8" name="Line 32"/>
            <p:cNvSpPr>
              <a:spLocks noChangeShapeType="1"/>
            </p:cNvSpPr>
            <p:nvPr/>
          </p:nvSpPr>
          <p:spPr bwMode="auto">
            <a:xfrm>
              <a:off x="4966" y="1898"/>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9" name="Line 33"/>
            <p:cNvSpPr>
              <a:spLocks noChangeShapeType="1"/>
            </p:cNvSpPr>
            <p:nvPr/>
          </p:nvSpPr>
          <p:spPr bwMode="auto">
            <a:xfrm>
              <a:off x="5279" y="1898"/>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0" name="Rectangle 34"/>
            <p:cNvSpPr>
              <a:spLocks noChangeArrowheads="1"/>
            </p:cNvSpPr>
            <p:nvPr/>
          </p:nvSpPr>
          <p:spPr bwMode="auto">
            <a:xfrm>
              <a:off x="4966" y="1898"/>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1" name="Oval 35"/>
            <p:cNvSpPr>
              <a:spLocks noChangeArrowheads="1"/>
            </p:cNvSpPr>
            <p:nvPr/>
          </p:nvSpPr>
          <p:spPr bwMode="auto">
            <a:xfrm>
              <a:off x="4963" y="1839"/>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2" name="Freeform 36"/>
            <p:cNvSpPr>
              <a:spLocks/>
            </p:cNvSpPr>
            <p:nvPr/>
          </p:nvSpPr>
          <p:spPr bwMode="auto">
            <a:xfrm>
              <a:off x="4557" y="1647"/>
              <a:ext cx="1" cy="522"/>
            </a:xfrm>
            <a:custGeom>
              <a:avLst/>
              <a:gdLst>
                <a:gd name="T0" fmla="*/ 0 w 1"/>
                <a:gd name="T1" fmla="*/ 0 h 522"/>
                <a:gd name="T2" fmla="*/ 0 w 1"/>
                <a:gd name="T3" fmla="*/ 522 h 522"/>
                <a:gd name="T4" fmla="*/ 0 60000 65536"/>
                <a:gd name="T5" fmla="*/ 0 60000 65536"/>
                <a:gd name="T6" fmla="*/ 0 w 1"/>
                <a:gd name="T7" fmla="*/ 0 h 522"/>
                <a:gd name="T8" fmla="*/ 1 w 1"/>
                <a:gd name="T9" fmla="*/ 522 h 522"/>
              </a:gdLst>
              <a:ahLst/>
              <a:cxnLst>
                <a:cxn ang="T4">
                  <a:pos x="T0" y="T1"/>
                </a:cxn>
                <a:cxn ang="T5">
                  <a:pos x="T2" y="T3"/>
                </a:cxn>
              </a:cxnLst>
              <a:rect l="T6" t="T7" r="T8" b="T9"/>
              <a:pathLst>
                <a:path w="1" h="522">
                  <a:moveTo>
                    <a:pt x="0" y="0"/>
                  </a:moveTo>
                  <a:lnTo>
                    <a:pt x="0" y="522"/>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3" name="Freeform 37"/>
            <p:cNvSpPr>
              <a:spLocks/>
            </p:cNvSpPr>
            <p:nvPr/>
          </p:nvSpPr>
          <p:spPr bwMode="auto">
            <a:xfrm>
              <a:off x="3864" y="1653"/>
              <a:ext cx="1" cy="537"/>
            </a:xfrm>
            <a:custGeom>
              <a:avLst/>
              <a:gdLst>
                <a:gd name="T0" fmla="*/ 0 w 1"/>
                <a:gd name="T1" fmla="*/ 0 h 537"/>
                <a:gd name="T2" fmla="*/ 0 w 1"/>
                <a:gd name="T3" fmla="*/ 537 h 537"/>
                <a:gd name="T4" fmla="*/ 0 60000 65536"/>
                <a:gd name="T5" fmla="*/ 0 60000 65536"/>
                <a:gd name="T6" fmla="*/ 0 w 1"/>
                <a:gd name="T7" fmla="*/ 0 h 537"/>
                <a:gd name="T8" fmla="*/ 1 w 1"/>
                <a:gd name="T9" fmla="*/ 537 h 537"/>
              </a:gdLst>
              <a:ahLst/>
              <a:cxnLst>
                <a:cxn ang="T4">
                  <a:pos x="T0" y="T1"/>
                </a:cxn>
                <a:cxn ang="T5">
                  <a:pos x="T2" y="T3"/>
                </a:cxn>
              </a:cxnLst>
              <a:rect l="T6" t="T7" r="T8" b="T9"/>
              <a:pathLst>
                <a:path w="1" h="537">
                  <a:moveTo>
                    <a:pt x="0" y="0"/>
                  </a:moveTo>
                  <a:lnTo>
                    <a:pt x="0" y="537"/>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4" name="Freeform 38"/>
            <p:cNvSpPr>
              <a:spLocks/>
            </p:cNvSpPr>
            <p:nvPr/>
          </p:nvSpPr>
          <p:spPr bwMode="auto">
            <a:xfrm>
              <a:off x="4029" y="1638"/>
              <a:ext cx="504" cy="600"/>
            </a:xfrm>
            <a:custGeom>
              <a:avLst/>
              <a:gdLst>
                <a:gd name="T0" fmla="*/ 0 w 378"/>
                <a:gd name="T1" fmla="*/ 11993521 h 174"/>
                <a:gd name="T2" fmla="*/ 5035 w 378"/>
                <a:gd name="T3" fmla="*/ 0 h 174"/>
                <a:gd name="T4" fmla="*/ 0 60000 65536"/>
                <a:gd name="T5" fmla="*/ 0 60000 65536"/>
                <a:gd name="T6" fmla="*/ 0 w 378"/>
                <a:gd name="T7" fmla="*/ 0 h 174"/>
                <a:gd name="T8" fmla="*/ 378 w 378"/>
                <a:gd name="T9" fmla="*/ 174 h 174"/>
              </a:gdLst>
              <a:ahLst/>
              <a:cxnLst>
                <a:cxn ang="T4">
                  <a:pos x="T0" y="T1"/>
                </a:cxn>
                <a:cxn ang="T5">
                  <a:pos x="T2" y="T3"/>
                </a:cxn>
              </a:cxnLst>
              <a:rect l="T6" t="T7" r="T8" b="T9"/>
              <a:pathLst>
                <a:path w="378" h="174">
                  <a:moveTo>
                    <a:pt x="0" y="174"/>
                  </a:moveTo>
                  <a:lnTo>
                    <a:pt x="378"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5" name="Freeform 39"/>
            <p:cNvSpPr>
              <a:spLocks/>
            </p:cNvSpPr>
            <p:nvPr/>
          </p:nvSpPr>
          <p:spPr bwMode="auto">
            <a:xfrm>
              <a:off x="4716" y="1986"/>
              <a:ext cx="366" cy="270"/>
            </a:xfrm>
            <a:custGeom>
              <a:avLst/>
              <a:gdLst>
                <a:gd name="T0" fmla="*/ 0 w 366"/>
                <a:gd name="T1" fmla="*/ 270 h 270"/>
                <a:gd name="T2" fmla="*/ 366 w 366"/>
                <a:gd name="T3" fmla="*/ 0 h 270"/>
                <a:gd name="T4" fmla="*/ 0 60000 65536"/>
                <a:gd name="T5" fmla="*/ 0 60000 65536"/>
                <a:gd name="T6" fmla="*/ 0 w 366"/>
                <a:gd name="T7" fmla="*/ 0 h 270"/>
                <a:gd name="T8" fmla="*/ 366 w 366"/>
                <a:gd name="T9" fmla="*/ 270 h 270"/>
              </a:gdLst>
              <a:ahLst/>
              <a:cxnLst>
                <a:cxn ang="T4">
                  <a:pos x="T0" y="T1"/>
                </a:cxn>
                <a:cxn ang="T5">
                  <a:pos x="T2" y="T3"/>
                </a:cxn>
              </a:cxnLst>
              <a:rect l="T6" t="T7" r="T8" b="T9"/>
              <a:pathLst>
                <a:path w="366" h="270">
                  <a:moveTo>
                    <a:pt x="0" y="270"/>
                  </a:moveTo>
                  <a:lnTo>
                    <a:pt x="366"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6" name="Freeform 40"/>
            <p:cNvSpPr>
              <a:spLocks/>
            </p:cNvSpPr>
            <p:nvPr/>
          </p:nvSpPr>
          <p:spPr bwMode="auto">
            <a:xfrm>
              <a:off x="4035" y="226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7" name="Freeform 41"/>
            <p:cNvSpPr>
              <a:spLocks/>
            </p:cNvSpPr>
            <p:nvPr/>
          </p:nvSpPr>
          <p:spPr bwMode="auto">
            <a:xfrm>
              <a:off x="3444" y="1944"/>
              <a:ext cx="276" cy="264"/>
            </a:xfrm>
            <a:custGeom>
              <a:avLst/>
              <a:gdLst>
                <a:gd name="T0" fmla="*/ 276 w 276"/>
                <a:gd name="T1" fmla="*/ 264 h 264"/>
                <a:gd name="T2" fmla="*/ 0 w 276"/>
                <a:gd name="T3" fmla="*/ 0 h 264"/>
                <a:gd name="T4" fmla="*/ 0 60000 65536"/>
                <a:gd name="T5" fmla="*/ 0 60000 65536"/>
                <a:gd name="T6" fmla="*/ 0 w 276"/>
                <a:gd name="T7" fmla="*/ 0 h 264"/>
                <a:gd name="T8" fmla="*/ 276 w 276"/>
                <a:gd name="T9" fmla="*/ 264 h 264"/>
              </a:gdLst>
              <a:ahLst/>
              <a:cxnLst>
                <a:cxn ang="T4">
                  <a:pos x="T0" y="T1"/>
                </a:cxn>
                <a:cxn ang="T5">
                  <a:pos x="T2" y="T3"/>
                </a:cxn>
              </a:cxnLst>
              <a:rect l="T6" t="T7" r="T8" b="T9"/>
              <a:pathLst>
                <a:path w="276" h="264">
                  <a:moveTo>
                    <a:pt x="276" y="264"/>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8" name="Freeform 42"/>
            <p:cNvSpPr>
              <a:spLocks/>
            </p:cNvSpPr>
            <p:nvPr/>
          </p:nvSpPr>
          <p:spPr bwMode="auto">
            <a:xfrm>
              <a:off x="4029" y="157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9" name="Freeform 43"/>
            <p:cNvSpPr>
              <a:spLocks/>
            </p:cNvSpPr>
            <p:nvPr/>
          </p:nvSpPr>
          <p:spPr bwMode="auto">
            <a:xfrm>
              <a:off x="4704" y="1575"/>
              <a:ext cx="396" cy="267"/>
            </a:xfrm>
            <a:custGeom>
              <a:avLst/>
              <a:gdLst>
                <a:gd name="T0" fmla="*/ 396 w 396"/>
                <a:gd name="T1" fmla="*/ 267 h 267"/>
                <a:gd name="T2" fmla="*/ 0 w 396"/>
                <a:gd name="T3" fmla="*/ 0 h 267"/>
                <a:gd name="T4" fmla="*/ 0 60000 65536"/>
                <a:gd name="T5" fmla="*/ 0 60000 65536"/>
                <a:gd name="T6" fmla="*/ 0 w 396"/>
                <a:gd name="T7" fmla="*/ 0 h 267"/>
                <a:gd name="T8" fmla="*/ 396 w 396"/>
                <a:gd name="T9" fmla="*/ 267 h 267"/>
              </a:gdLst>
              <a:ahLst/>
              <a:cxnLst>
                <a:cxn ang="T4">
                  <a:pos x="T0" y="T1"/>
                </a:cxn>
                <a:cxn ang="T5">
                  <a:pos x="T2" y="T3"/>
                </a:cxn>
              </a:cxnLst>
              <a:rect l="T6" t="T7" r="T8" b="T9"/>
              <a:pathLst>
                <a:path w="396" h="267">
                  <a:moveTo>
                    <a:pt x="396" y="267"/>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70" name="Freeform 44"/>
            <p:cNvSpPr>
              <a:spLocks/>
            </p:cNvSpPr>
            <p:nvPr/>
          </p:nvSpPr>
          <p:spPr bwMode="auto">
            <a:xfrm>
              <a:off x="3387" y="1146"/>
              <a:ext cx="1110" cy="645"/>
            </a:xfrm>
            <a:custGeom>
              <a:avLst/>
              <a:gdLst>
                <a:gd name="T0" fmla="*/ 1110 w 1110"/>
                <a:gd name="T1" fmla="*/ 342 h 645"/>
                <a:gd name="T2" fmla="*/ 0 w 1110"/>
                <a:gd name="T3" fmla="*/ 645 h 645"/>
                <a:gd name="T4" fmla="*/ 0 60000 65536"/>
                <a:gd name="T5" fmla="*/ 0 60000 65536"/>
                <a:gd name="T6" fmla="*/ 0 w 1110"/>
                <a:gd name="T7" fmla="*/ 0 h 645"/>
                <a:gd name="T8" fmla="*/ 1110 w 1110"/>
                <a:gd name="T9" fmla="*/ 645 h 645"/>
              </a:gdLst>
              <a:ahLst/>
              <a:cxnLst>
                <a:cxn ang="T4">
                  <a:pos x="T0" y="T1"/>
                </a:cxn>
                <a:cxn ang="T5">
                  <a:pos x="T2" y="T3"/>
                </a:cxn>
              </a:cxnLst>
              <a:rect l="T6" t="T7" r="T8" b="T9"/>
              <a:pathLst>
                <a:path w="1110" h="645">
                  <a:moveTo>
                    <a:pt x="1110" y="342"/>
                  </a:moveTo>
                  <a:cubicBezTo>
                    <a:pt x="1104" y="0"/>
                    <a:pt x="21" y="63"/>
                    <a:pt x="0" y="645"/>
                  </a:cubicBez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171" name="Group 45"/>
            <p:cNvGrpSpPr>
              <a:grpSpLocks/>
            </p:cNvGrpSpPr>
            <p:nvPr/>
          </p:nvGrpSpPr>
          <p:grpSpPr bwMode="auto">
            <a:xfrm>
              <a:off x="3287" y="1744"/>
              <a:ext cx="205" cy="250"/>
              <a:chOff x="2954" y="2425"/>
              <a:chExt cx="208" cy="250"/>
            </a:xfrm>
          </p:grpSpPr>
          <p:sp>
            <p:nvSpPr>
              <p:cNvPr id="133197" name="Rectangle 46"/>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98" name="Text Box 47"/>
              <p:cNvSpPr txBox="1">
                <a:spLocks noChangeArrowheads="1"/>
              </p:cNvSpPr>
              <p:nvPr/>
            </p:nvSpPr>
            <p:spPr bwMode="auto">
              <a:xfrm>
                <a:off x="2954" y="2425"/>
                <a:ext cx="208"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charset="0"/>
                    <a:ea typeface="ＭＳ Ｐゴシック" charset="0"/>
                  </a:rPr>
                  <a:t>u</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grpSp>
        <p:grpSp>
          <p:nvGrpSpPr>
            <p:cNvPr id="133172" name="Group 48"/>
            <p:cNvGrpSpPr>
              <a:grpSpLocks/>
            </p:cNvGrpSpPr>
            <p:nvPr/>
          </p:nvGrpSpPr>
          <p:grpSpPr bwMode="auto">
            <a:xfrm>
              <a:off x="4461" y="2128"/>
              <a:ext cx="196" cy="250"/>
              <a:chOff x="2958" y="2425"/>
              <a:chExt cx="199" cy="250"/>
            </a:xfrm>
          </p:grpSpPr>
          <p:sp>
            <p:nvSpPr>
              <p:cNvPr id="133195" name="Rectangle 49"/>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96" name="Text Box 50"/>
              <p:cNvSpPr txBox="1">
                <a:spLocks noChangeArrowheads="1"/>
              </p:cNvSpPr>
              <p:nvPr/>
            </p:nvSpPr>
            <p:spPr bwMode="auto">
              <a:xfrm>
                <a:off x="2958" y="2425"/>
                <a:ext cx="199"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charset="0"/>
                    <a:ea typeface="ＭＳ Ｐゴシック" charset="0"/>
                  </a:rPr>
                  <a:t>y</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grpSp>
        <p:grpSp>
          <p:nvGrpSpPr>
            <p:cNvPr id="133173" name="Group 51"/>
            <p:cNvGrpSpPr>
              <a:grpSpLocks/>
            </p:cNvGrpSpPr>
            <p:nvPr/>
          </p:nvGrpSpPr>
          <p:grpSpPr bwMode="auto">
            <a:xfrm>
              <a:off x="3772" y="2095"/>
              <a:ext cx="212" cy="288"/>
              <a:chOff x="2951" y="2395"/>
              <a:chExt cx="213" cy="288"/>
            </a:xfrm>
          </p:grpSpPr>
          <p:sp>
            <p:nvSpPr>
              <p:cNvPr id="133193" name="Rectangle 52"/>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94" name="Text Box 53"/>
              <p:cNvSpPr txBox="1">
                <a:spLocks noChangeArrowheads="1"/>
              </p:cNvSpPr>
              <p:nvPr/>
            </p:nvSpPr>
            <p:spPr bwMode="auto">
              <a:xfrm>
                <a:off x="2951" y="2395"/>
                <a:ext cx="213"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charset="0"/>
                    <a:ea typeface="ＭＳ Ｐゴシック" charset="0"/>
                  </a:rPr>
                  <a:t>x</a:t>
                </a:r>
              </a:p>
            </p:txBody>
          </p:sp>
        </p:grpSp>
        <p:grpSp>
          <p:nvGrpSpPr>
            <p:cNvPr id="133174" name="Group 54"/>
            <p:cNvGrpSpPr>
              <a:grpSpLocks/>
            </p:cNvGrpSpPr>
            <p:nvPr/>
          </p:nvGrpSpPr>
          <p:grpSpPr bwMode="auto">
            <a:xfrm>
              <a:off x="4438" y="1438"/>
              <a:ext cx="232" cy="250"/>
              <a:chOff x="2941" y="2425"/>
              <a:chExt cx="235" cy="250"/>
            </a:xfrm>
          </p:grpSpPr>
          <p:sp>
            <p:nvSpPr>
              <p:cNvPr id="133191" name="Rectangle 55"/>
              <p:cNvSpPr>
                <a:spLocks noChangeArrowheads="1"/>
              </p:cNvSpPr>
              <p:nvPr/>
            </p:nvSpPr>
            <p:spPr bwMode="auto">
              <a:xfrm>
                <a:off x="2982" y="2490"/>
                <a:ext cx="146"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92" name="Text Box 56"/>
              <p:cNvSpPr txBox="1">
                <a:spLocks noChangeArrowheads="1"/>
              </p:cNvSpPr>
              <p:nvPr/>
            </p:nvSpPr>
            <p:spPr bwMode="auto">
              <a:xfrm>
                <a:off x="2941" y="2425"/>
                <a:ext cx="23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charset="0"/>
                    <a:ea typeface="ＭＳ Ｐゴシック" charset="0"/>
                  </a:rPr>
                  <a:t>w</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grpSp>
        <p:grpSp>
          <p:nvGrpSpPr>
            <p:cNvPr id="133175" name="Group 57"/>
            <p:cNvGrpSpPr>
              <a:grpSpLocks/>
            </p:cNvGrpSpPr>
            <p:nvPr/>
          </p:nvGrpSpPr>
          <p:grpSpPr bwMode="auto">
            <a:xfrm>
              <a:off x="3771" y="1438"/>
              <a:ext cx="196" cy="250"/>
              <a:chOff x="2958" y="2425"/>
              <a:chExt cx="199" cy="250"/>
            </a:xfrm>
          </p:grpSpPr>
          <p:sp>
            <p:nvSpPr>
              <p:cNvPr id="133189" name="Rectangle 58"/>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90" name="Text Box 59"/>
              <p:cNvSpPr txBox="1">
                <a:spLocks noChangeArrowheads="1"/>
              </p:cNvSpPr>
              <p:nvPr/>
            </p:nvSpPr>
            <p:spPr bwMode="auto">
              <a:xfrm>
                <a:off x="2958" y="2425"/>
                <a:ext cx="199"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charset="0"/>
                    <a:ea typeface="ＭＳ Ｐゴシック" charset="0"/>
                  </a:rPr>
                  <a:t>v</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grpSp>
        <p:grpSp>
          <p:nvGrpSpPr>
            <p:cNvPr id="133176" name="Group 60"/>
            <p:cNvGrpSpPr>
              <a:grpSpLocks/>
            </p:cNvGrpSpPr>
            <p:nvPr/>
          </p:nvGrpSpPr>
          <p:grpSpPr bwMode="auto">
            <a:xfrm>
              <a:off x="5025" y="1756"/>
              <a:ext cx="212" cy="288"/>
              <a:chOff x="2949" y="2395"/>
              <a:chExt cx="214" cy="288"/>
            </a:xfrm>
          </p:grpSpPr>
          <p:sp>
            <p:nvSpPr>
              <p:cNvPr id="133187" name="Rectangle 61"/>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88" name="Text Box 62"/>
              <p:cNvSpPr txBox="1">
                <a:spLocks noChangeArrowheads="1"/>
              </p:cNvSpPr>
              <p:nvPr/>
            </p:nvSpPr>
            <p:spPr bwMode="auto">
              <a:xfrm>
                <a:off x="2949" y="2395"/>
                <a:ext cx="21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charset="0"/>
                    <a:ea typeface="ＭＳ Ｐゴシック" charset="0"/>
                  </a:rPr>
                  <a:t>z</a:t>
                </a:r>
              </a:p>
            </p:txBody>
          </p:sp>
        </p:grpSp>
        <p:sp>
          <p:nvSpPr>
            <p:cNvPr id="133177" name="Text Box 63"/>
            <p:cNvSpPr txBox="1">
              <a:spLocks noChangeArrowheads="1"/>
            </p:cNvSpPr>
            <p:nvPr/>
          </p:nvSpPr>
          <p:spPr bwMode="auto">
            <a:xfrm>
              <a:off x="3493" y="1568"/>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2</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78" name="Text Box 64"/>
            <p:cNvSpPr txBox="1">
              <a:spLocks noChangeArrowheads="1"/>
            </p:cNvSpPr>
            <p:nvPr/>
          </p:nvSpPr>
          <p:spPr bwMode="auto">
            <a:xfrm>
              <a:off x="3841" y="1787"/>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2</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79" name="Text Box 65"/>
            <p:cNvSpPr txBox="1">
              <a:spLocks noChangeArrowheads="1"/>
            </p:cNvSpPr>
            <p:nvPr/>
          </p:nvSpPr>
          <p:spPr bwMode="auto">
            <a:xfrm>
              <a:off x="3406" y="2000"/>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1</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0" name="Text Box 66"/>
            <p:cNvSpPr txBox="1">
              <a:spLocks noChangeArrowheads="1"/>
            </p:cNvSpPr>
            <p:nvPr/>
          </p:nvSpPr>
          <p:spPr bwMode="auto">
            <a:xfrm>
              <a:off x="4225" y="1880"/>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3</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1" name="Text Box 67"/>
            <p:cNvSpPr txBox="1">
              <a:spLocks noChangeArrowheads="1"/>
            </p:cNvSpPr>
            <p:nvPr/>
          </p:nvSpPr>
          <p:spPr bwMode="auto">
            <a:xfrm>
              <a:off x="4162" y="2234"/>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1</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2" name="Text Box 68"/>
            <p:cNvSpPr txBox="1">
              <a:spLocks noChangeArrowheads="1"/>
            </p:cNvSpPr>
            <p:nvPr/>
          </p:nvSpPr>
          <p:spPr bwMode="auto">
            <a:xfrm>
              <a:off x="4522" y="1805"/>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1</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3" name="Text Box 69"/>
            <p:cNvSpPr txBox="1">
              <a:spLocks noChangeArrowheads="1"/>
            </p:cNvSpPr>
            <p:nvPr/>
          </p:nvSpPr>
          <p:spPr bwMode="auto">
            <a:xfrm>
              <a:off x="4882" y="2069"/>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2</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4" name="Text Box 70"/>
            <p:cNvSpPr txBox="1">
              <a:spLocks noChangeArrowheads="1"/>
            </p:cNvSpPr>
            <p:nvPr/>
          </p:nvSpPr>
          <p:spPr bwMode="auto">
            <a:xfrm>
              <a:off x="4855" y="1532"/>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5</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5" name="Text Box 71"/>
            <p:cNvSpPr txBox="1">
              <a:spLocks noChangeArrowheads="1"/>
            </p:cNvSpPr>
            <p:nvPr/>
          </p:nvSpPr>
          <p:spPr bwMode="auto">
            <a:xfrm>
              <a:off x="4120" y="1382"/>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3</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6" name="Text Box 72"/>
            <p:cNvSpPr txBox="1">
              <a:spLocks noChangeArrowheads="1"/>
            </p:cNvSpPr>
            <p:nvPr/>
          </p:nvSpPr>
          <p:spPr bwMode="auto">
            <a:xfrm>
              <a:off x="3769" y="1115"/>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5</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grpSp>
      <p:sp>
        <p:nvSpPr>
          <p:cNvPr id="133126" name="Text Box 73"/>
          <p:cNvSpPr txBox="1">
            <a:spLocks noChangeArrowheads="1"/>
          </p:cNvSpPr>
          <p:nvPr/>
        </p:nvSpPr>
        <p:spPr bwMode="auto">
          <a:xfrm>
            <a:off x="3765550" y="1770063"/>
            <a:ext cx="449892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clearly, d</a:t>
            </a:r>
            <a:r>
              <a:rPr kumimoji="0" lang="en-US" sz="2400" b="0" i="0" u="none" strike="noStrike" kern="1200" cap="none" spc="0" normalizeH="0" baseline="-25000" noProof="0" dirty="0">
                <a:ln>
                  <a:noFill/>
                </a:ln>
                <a:solidFill>
                  <a:prstClr val="black"/>
                </a:solidFill>
                <a:effectLst/>
                <a:uLnTx/>
                <a:uFillTx/>
                <a:latin typeface="Calibri" panose="020F0502020204030204"/>
                <a:ea typeface="ＭＳ Ｐゴシック" charset="0"/>
              </a:rPr>
              <a:t>v</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 = 5, d</a:t>
            </a:r>
            <a:r>
              <a:rPr kumimoji="0" lang="en-US" sz="2400" b="0" i="0" u="none" strike="noStrike" kern="1200" cap="none" spc="0" normalizeH="0" baseline="-25000" noProof="0" dirty="0">
                <a:ln>
                  <a:noFill/>
                </a:ln>
                <a:solidFill>
                  <a:prstClr val="black"/>
                </a:solidFill>
                <a:effectLst/>
                <a:uLnTx/>
                <a:uFillTx/>
                <a:latin typeface="Calibri" panose="020F0502020204030204"/>
                <a:ea typeface="ＭＳ Ｐゴシック" charset="0"/>
              </a:rPr>
              <a:t>x</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 = 3, </a:t>
            </a:r>
            <a:r>
              <a:rPr kumimoji="0" lang="en-US" sz="2400" b="0" i="0" u="none" strike="noStrike" kern="1200" cap="none" spc="0" normalizeH="0" baseline="0" noProof="0" dirty="0" err="1">
                <a:ln>
                  <a:noFill/>
                </a:ln>
                <a:solidFill>
                  <a:prstClr val="black"/>
                </a:solidFill>
                <a:effectLst/>
                <a:uLnTx/>
                <a:uFillTx/>
                <a:latin typeface="Calibri" panose="020F0502020204030204"/>
                <a:ea typeface="ＭＳ Ｐゴシック" charset="0"/>
              </a:rPr>
              <a:t>d</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ＭＳ Ｐゴシック" charset="0"/>
              </a:rPr>
              <a:t>w</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 = 3</a:t>
            </a:r>
          </a:p>
        </p:txBody>
      </p:sp>
      <p:sp>
        <p:nvSpPr>
          <p:cNvPr id="133127" name="Text Box 74"/>
          <p:cNvSpPr txBox="1">
            <a:spLocks noChangeArrowheads="1"/>
          </p:cNvSpPr>
          <p:nvPr/>
        </p:nvSpPr>
        <p:spPr bwMode="auto">
          <a:xfrm>
            <a:off x="4275138" y="2928938"/>
            <a:ext cx="3411511"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d</a:t>
            </a:r>
            <a:r>
              <a:rPr kumimoji="0" lang="en-US" sz="2400" b="0" i="0" u="none" strike="noStrike" kern="1200" cap="none" spc="0" normalizeH="0" baseline="-25000" noProof="0" dirty="0">
                <a:ln>
                  <a:noFill/>
                </a:ln>
                <a:solidFill>
                  <a:prstClr val="black"/>
                </a:solidFill>
                <a:effectLst/>
                <a:uLnTx/>
                <a:uFillTx/>
                <a:latin typeface="Calibri" panose="020F0502020204030204"/>
                <a:ea typeface="ＭＳ Ｐゴシック" charset="0"/>
              </a:rPr>
              <a:t>u</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 = min { c(</a:t>
            </a:r>
            <a:r>
              <a:rPr kumimoji="0" lang="en-US" sz="2400" b="0" i="0" u="none" strike="noStrike" kern="1200" cap="none" spc="0" normalizeH="0" baseline="0" noProof="0" dirty="0" err="1">
                <a:ln>
                  <a:noFill/>
                </a:ln>
                <a:solidFill>
                  <a:prstClr val="black"/>
                </a:solidFill>
                <a:effectLst/>
                <a:uLnTx/>
                <a:uFillTx/>
                <a:latin typeface="Calibri" panose="020F0502020204030204"/>
                <a:ea typeface="ＭＳ Ｐゴシック" charset="0"/>
              </a:rPr>
              <a:t>u,v</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 d</a:t>
            </a:r>
            <a:r>
              <a:rPr kumimoji="0" lang="en-US" sz="2400" b="0" i="0" u="none" strike="noStrike" kern="1200" cap="none" spc="0" normalizeH="0" baseline="-25000" noProof="0" dirty="0">
                <a:ln>
                  <a:noFill/>
                </a:ln>
                <a:solidFill>
                  <a:prstClr val="black"/>
                </a:solidFill>
                <a:effectLst/>
                <a:uLnTx/>
                <a:uFillTx/>
                <a:latin typeface="Calibri" panose="020F0502020204030204"/>
                <a:ea typeface="ＭＳ Ｐゴシック" charset="0"/>
              </a:rPr>
              <a:t>v</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c(</a:t>
            </a:r>
            <a:r>
              <a:rPr kumimoji="0" lang="en-US" sz="2400" b="0" i="0" u="none" strike="noStrike" kern="1200" cap="none" spc="0" normalizeH="0" baseline="0" noProof="0" dirty="0" err="1">
                <a:ln>
                  <a:noFill/>
                </a:ln>
                <a:solidFill>
                  <a:prstClr val="black"/>
                </a:solidFill>
                <a:effectLst/>
                <a:uLnTx/>
                <a:uFillTx/>
                <a:latin typeface="Calibri" panose="020F0502020204030204"/>
                <a:ea typeface="ＭＳ Ｐゴシック" charset="0"/>
              </a:rPr>
              <a:t>u,x</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 d</a:t>
            </a:r>
            <a:r>
              <a:rPr kumimoji="0" lang="en-US" sz="2400" b="0" i="0" u="none" strike="noStrike" kern="1200" cap="none" spc="0" normalizeH="0" baseline="-25000" noProof="0" dirty="0">
                <a:ln>
                  <a:noFill/>
                </a:ln>
                <a:solidFill>
                  <a:prstClr val="black"/>
                </a:solidFill>
                <a:effectLst/>
                <a:uLnTx/>
                <a:uFillTx/>
                <a:latin typeface="Calibri" panose="020F0502020204030204"/>
                <a:ea typeface="ＭＳ Ｐゴシック" charset="0"/>
              </a:rPr>
              <a:t>x</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c(</a:t>
            </a:r>
            <a:r>
              <a:rPr kumimoji="0" lang="en-US" sz="2400" b="0" i="0" u="none" strike="noStrike" kern="1200" cap="none" spc="0" normalizeH="0" baseline="0" noProof="0" dirty="0" err="1">
                <a:ln>
                  <a:noFill/>
                </a:ln>
                <a:solidFill>
                  <a:prstClr val="black"/>
                </a:solidFill>
                <a:effectLst/>
                <a:uLnTx/>
                <a:uFillTx/>
                <a:latin typeface="Calibri" panose="020F0502020204030204"/>
                <a:ea typeface="ＭＳ Ｐゴシック" charset="0"/>
              </a:rPr>
              <a:t>u,w</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 </a:t>
            </a:r>
            <a:r>
              <a:rPr kumimoji="0" lang="en-US" sz="2400" b="0" i="0" u="none" strike="noStrike" kern="1200" cap="none" spc="0" normalizeH="0" baseline="0" noProof="0" dirty="0" err="1">
                <a:ln>
                  <a:noFill/>
                </a:ln>
                <a:solidFill>
                  <a:prstClr val="black"/>
                </a:solidFill>
                <a:effectLst/>
                <a:uLnTx/>
                <a:uFillTx/>
                <a:latin typeface="Calibri" panose="020F0502020204030204"/>
                <a:ea typeface="ＭＳ Ｐゴシック" charset="0"/>
              </a:rPr>
              <a:t>d</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ＭＳ Ｐゴシック" charset="0"/>
              </a:rPr>
              <a:t>w</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 min {2 + 5,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1 + 3,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5 + 3}  = 4</a:t>
            </a:r>
          </a:p>
        </p:txBody>
      </p:sp>
      <p:sp>
        <p:nvSpPr>
          <p:cNvPr id="133128" name="Text Box 75"/>
          <p:cNvSpPr txBox="1">
            <a:spLocks noChangeArrowheads="1"/>
          </p:cNvSpPr>
          <p:nvPr/>
        </p:nvSpPr>
        <p:spPr bwMode="auto">
          <a:xfrm>
            <a:off x="596643" y="5061409"/>
            <a:ext cx="6843284" cy="8280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rPr>
              <a:t>node achieving minimum is next</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rPr>
              <a:t>hop in shortest path, used in</a:t>
            </a:r>
            <a:r>
              <a:rPr kumimoji="0" lang="en-US" sz="2800" b="0" i="0" u="none" strike="noStrike" kern="1200" cap="none" spc="0" normalizeH="0" baseline="0" noProof="0" dirty="0">
                <a:ln>
                  <a:noFill/>
                </a:ln>
                <a:solidFill>
                  <a:prstClr val="black"/>
                </a:solidFill>
                <a:effectLst/>
                <a:uLnTx/>
                <a:uFillTx/>
                <a:latin typeface="Calibri" panose="020F0502020204030204"/>
                <a:ea typeface="MS Mincho" charset="0"/>
                <a:cs typeface="MS Mincho" charset="0"/>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rPr>
              <a:t>forwarding table</a:t>
            </a:r>
          </a:p>
        </p:txBody>
      </p:sp>
      <p:sp>
        <p:nvSpPr>
          <p:cNvPr id="133129" name="Text Box 76"/>
          <p:cNvSpPr txBox="1">
            <a:spLocks noChangeArrowheads="1"/>
          </p:cNvSpPr>
          <p:nvPr/>
        </p:nvSpPr>
        <p:spPr bwMode="auto">
          <a:xfrm>
            <a:off x="3862388" y="2466975"/>
            <a:ext cx="244509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B-F equation says:</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 Box 75">
            <a:extLst>
              <a:ext uri="{FF2B5EF4-FFF2-40B4-BE49-F238E27FC236}">
                <a16:creationId xmlns:a16="http://schemas.microsoft.com/office/drawing/2014/main" id="{A11B4CF5-3685-3C39-6FB6-CEECED45AEF7}"/>
              </a:ext>
            </a:extLst>
          </p:cNvPr>
          <p:cNvSpPr txBox="1">
            <a:spLocks noChangeArrowheads="1"/>
          </p:cNvSpPr>
          <p:nvPr/>
        </p:nvSpPr>
        <p:spPr bwMode="auto">
          <a:xfrm>
            <a:off x="542925" y="5907484"/>
            <a:ext cx="4936736" cy="4617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ＭＳ Ｐゴシック" charset="0"/>
              </a:rPr>
              <a:t>&lt;</a:t>
            </a:r>
            <a:r>
              <a:rPr kumimoji="0" lang="en-US" sz="2800" b="0" i="0" u="none" strike="noStrike" kern="1200" cap="none" spc="0" normalizeH="0" baseline="0" noProof="0" dirty="0" err="1">
                <a:ln>
                  <a:noFill/>
                </a:ln>
                <a:solidFill>
                  <a:srgbClr val="FF0000"/>
                </a:solidFill>
                <a:effectLst/>
                <a:uLnTx/>
                <a:uFillTx/>
                <a:latin typeface="Calibri" panose="020F0502020204030204"/>
                <a:ea typeface="ＭＳ Ｐゴシック" charset="0"/>
              </a:rPr>
              <a:t>dest</a:t>
            </a:r>
            <a:r>
              <a:rPr kumimoji="0" lang="en-US" sz="2800" b="0" i="0" u="none" strike="noStrike" kern="1200" cap="none" spc="0" normalizeH="0" baseline="0" noProof="0" dirty="0">
                <a:ln>
                  <a:noFill/>
                </a:ln>
                <a:solidFill>
                  <a:srgbClr val="FF0000"/>
                </a:solidFill>
                <a:effectLst/>
                <a:uLnTx/>
                <a:uFillTx/>
                <a:latin typeface="Calibri" panose="020F0502020204030204"/>
                <a:ea typeface="ＭＳ Ｐゴシック" charset="0"/>
              </a:rPr>
              <a:t>, cost, next-hop&gt; = &lt;z,</a:t>
            </a:r>
            <a:r>
              <a:rPr kumimoji="0" lang="en-US" sz="2800" b="0" i="0" u="none" strike="noStrike" kern="1200" cap="none" spc="0" normalizeH="0" noProof="0" dirty="0">
                <a:ln>
                  <a:noFill/>
                </a:ln>
                <a:solidFill>
                  <a:srgbClr val="FF0000"/>
                </a:solidFill>
                <a:effectLst/>
                <a:uLnTx/>
                <a:uFillTx/>
                <a:latin typeface="Calibri" panose="020F0502020204030204"/>
                <a:ea typeface="ＭＳ Ｐゴシック" charset="0"/>
              </a:rPr>
              <a:t> 4, x</a:t>
            </a:r>
            <a:r>
              <a:rPr kumimoji="0" lang="en-US" sz="2800" b="0" i="0" u="none" strike="noStrike" kern="1200" cap="none" spc="0" normalizeH="0" baseline="0" noProof="0" dirty="0">
                <a:ln>
                  <a:noFill/>
                </a:ln>
                <a:solidFill>
                  <a:srgbClr val="FF0000"/>
                </a:solidFill>
                <a:effectLst/>
                <a:uLnTx/>
                <a:uFillTx/>
                <a:latin typeface="Calibri" panose="020F0502020204030204"/>
                <a:ea typeface="ＭＳ Ｐゴシック" charset="0"/>
              </a:rPr>
              <a:t>&gt;</a:t>
            </a:r>
          </a:p>
        </p:txBody>
      </p:sp>
    </p:spTree>
    <p:extLst>
      <p:ext uri="{BB962C8B-B14F-4D97-AF65-F5344CB8AC3E}">
        <p14:creationId xmlns:p14="http://schemas.microsoft.com/office/powerpoint/2010/main" val="101763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31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6" grpId="0"/>
      <p:bldP spid="133127" grpId="0"/>
      <p:bldP spid="133128" grpId="0"/>
      <p:bldP spid="133129"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F5D626-5F3D-300A-D9FC-2E872625FFB5}"/>
              </a:ext>
            </a:extLst>
          </p:cNvPr>
          <p:cNvPicPr>
            <a:picLocks noChangeAspect="1"/>
          </p:cNvPicPr>
          <p:nvPr/>
        </p:nvPicPr>
        <p:blipFill rotWithShape="1">
          <a:blip r:embed="rId3"/>
          <a:srcRect l="20169" t="33218" r="40896" b="17058"/>
          <a:stretch/>
        </p:blipFill>
        <p:spPr>
          <a:xfrm>
            <a:off x="1176106" y="1589314"/>
            <a:ext cx="6486989" cy="5177801"/>
          </a:xfrm>
          <a:prstGeom prst="rect">
            <a:avLst/>
          </a:prstGeom>
        </p:spPr>
      </p:pic>
      <p:pic>
        <p:nvPicPr>
          <p:cNvPr id="3" name="Picture 5" descr="underline_base">
            <a:extLst>
              <a:ext uri="{FF2B5EF4-FFF2-40B4-BE49-F238E27FC236}">
                <a16:creationId xmlns:a16="http://schemas.microsoft.com/office/drawing/2014/main" id="{EBC73E2D-4A45-6047-87E0-8E7F0ADC0BD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079" y="771894"/>
            <a:ext cx="6399213"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4E184032-802A-C647-1C1A-B2A91CCFFD6E}"/>
              </a:ext>
            </a:extLst>
          </p:cNvPr>
          <p:cNvSpPr txBox="1">
            <a:spLocks noChangeArrowheads="1"/>
          </p:cNvSpPr>
          <p:nvPr/>
        </p:nvSpPr>
        <p:spPr>
          <a:xfrm>
            <a:off x="302079" y="-177587"/>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Distance vector algorithm </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2">
            <a:extLst>
              <a:ext uri="{FF2B5EF4-FFF2-40B4-BE49-F238E27FC236}">
                <a16:creationId xmlns:a16="http://schemas.microsoft.com/office/drawing/2014/main" id="{3F78AAF3-F4C3-6EE5-DD6D-623582D475A0}"/>
              </a:ext>
            </a:extLst>
          </p:cNvPr>
          <p:cNvSpPr txBox="1">
            <a:spLocks noChangeArrowheads="1"/>
          </p:cNvSpPr>
          <p:nvPr/>
        </p:nvSpPr>
        <p:spPr>
          <a:xfrm>
            <a:off x="225879" y="57488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Putting together…</a:t>
            </a:r>
          </a:p>
        </p:txBody>
      </p:sp>
    </p:spTree>
    <p:extLst>
      <p:ext uri="{BB962C8B-B14F-4D97-AF65-F5344CB8AC3E}">
        <p14:creationId xmlns:p14="http://schemas.microsoft.com/office/powerpoint/2010/main" val="3452335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7913C-2E91-CC15-B847-919551FF6B8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68F8116-0F73-02FF-14A5-04D348EC141A}"/>
              </a:ext>
            </a:extLst>
          </p:cNvPr>
          <p:cNvSpPr/>
          <p:nvPr/>
        </p:nvSpPr>
        <p:spPr>
          <a:xfrm>
            <a:off x="7777395" y="3949700"/>
            <a:ext cx="1226905" cy="151130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1B4FC95-FBF9-65AA-B2C5-08B86E90DAB9}"/>
              </a:ext>
            </a:extLst>
          </p:cNvPr>
          <p:cNvPicPr>
            <a:picLocks noChangeAspect="1"/>
          </p:cNvPicPr>
          <p:nvPr/>
        </p:nvPicPr>
        <p:blipFill rotWithShape="1">
          <a:blip r:embed="rId3"/>
          <a:srcRect l="20169" t="33218" r="40896" b="17058"/>
          <a:stretch/>
        </p:blipFill>
        <p:spPr>
          <a:xfrm>
            <a:off x="1176106" y="1589314"/>
            <a:ext cx="6486989" cy="5177801"/>
          </a:xfrm>
          <a:prstGeom prst="rect">
            <a:avLst/>
          </a:prstGeom>
        </p:spPr>
      </p:pic>
      <p:pic>
        <p:nvPicPr>
          <p:cNvPr id="3" name="Picture 5" descr="underline_base">
            <a:extLst>
              <a:ext uri="{FF2B5EF4-FFF2-40B4-BE49-F238E27FC236}">
                <a16:creationId xmlns:a16="http://schemas.microsoft.com/office/drawing/2014/main" id="{B1CDAF7A-A58B-7D2C-28A3-4FF7444F51B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079" y="771894"/>
            <a:ext cx="6399213"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a:extLst>
              <a:ext uri="{FF2B5EF4-FFF2-40B4-BE49-F238E27FC236}">
                <a16:creationId xmlns:a16="http://schemas.microsoft.com/office/drawing/2014/main" id="{1006DD01-00C2-8A5E-9019-47347B781629}"/>
              </a:ext>
            </a:extLst>
          </p:cNvPr>
          <p:cNvSpPr txBox="1">
            <a:spLocks noChangeArrowheads="1"/>
          </p:cNvSpPr>
          <p:nvPr/>
        </p:nvSpPr>
        <p:spPr>
          <a:xfrm>
            <a:off x="302079" y="-177587"/>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Distance vector algorithm </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2">
            <a:extLst>
              <a:ext uri="{FF2B5EF4-FFF2-40B4-BE49-F238E27FC236}">
                <a16:creationId xmlns:a16="http://schemas.microsoft.com/office/drawing/2014/main" id="{17C79DAC-2087-46D2-C73B-BAE7F2DAC801}"/>
              </a:ext>
            </a:extLst>
          </p:cNvPr>
          <p:cNvSpPr txBox="1">
            <a:spLocks noChangeArrowheads="1"/>
          </p:cNvSpPr>
          <p:nvPr/>
        </p:nvSpPr>
        <p:spPr>
          <a:xfrm>
            <a:off x="225879" y="57488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Putting together…</a:t>
            </a:r>
          </a:p>
        </p:txBody>
      </p:sp>
      <p:sp>
        <p:nvSpPr>
          <p:cNvPr id="6" name="TextBox 5">
            <a:extLst>
              <a:ext uri="{FF2B5EF4-FFF2-40B4-BE49-F238E27FC236}">
                <a16:creationId xmlns:a16="http://schemas.microsoft.com/office/drawing/2014/main" id="{5543574F-F40A-C878-2301-32434797545B}"/>
              </a:ext>
            </a:extLst>
          </p:cNvPr>
          <p:cNvSpPr txBox="1"/>
          <p:nvPr/>
        </p:nvSpPr>
        <p:spPr>
          <a:xfrm>
            <a:off x="7777395" y="3964451"/>
            <a:ext cx="1193800" cy="369332"/>
          </a:xfrm>
          <a:prstGeom prst="rect">
            <a:avLst/>
          </a:prstGeom>
          <a:noFill/>
        </p:spPr>
        <p:txBody>
          <a:bodyPr wrap="square" rtlCol="0">
            <a:spAutoFit/>
          </a:bodyPr>
          <a:lstStyle/>
          <a:p>
            <a:pPr algn="ctr"/>
            <a:r>
              <a:rPr lang="en-US" dirty="0"/>
              <a:t>Database</a:t>
            </a:r>
          </a:p>
        </p:txBody>
      </p:sp>
      <p:sp>
        <p:nvSpPr>
          <p:cNvPr id="8" name="Freeform 7">
            <a:extLst>
              <a:ext uri="{FF2B5EF4-FFF2-40B4-BE49-F238E27FC236}">
                <a16:creationId xmlns:a16="http://schemas.microsoft.com/office/drawing/2014/main" id="{6F1C2081-94D5-1D86-5F0F-08D73A2BE938}"/>
              </a:ext>
            </a:extLst>
          </p:cNvPr>
          <p:cNvSpPr/>
          <p:nvPr/>
        </p:nvSpPr>
        <p:spPr>
          <a:xfrm>
            <a:off x="6248400" y="4322430"/>
            <a:ext cx="1739900" cy="363870"/>
          </a:xfrm>
          <a:custGeom>
            <a:avLst/>
            <a:gdLst>
              <a:gd name="connsiteX0" fmla="*/ 0 w 1739900"/>
              <a:gd name="connsiteY0" fmla="*/ 147970 h 363870"/>
              <a:gd name="connsiteX1" fmla="*/ 1231900 w 1739900"/>
              <a:gd name="connsiteY1" fmla="*/ 8270 h 363870"/>
              <a:gd name="connsiteX2" fmla="*/ 1739900 w 1739900"/>
              <a:gd name="connsiteY2" fmla="*/ 363870 h 363870"/>
            </a:gdLst>
            <a:ahLst/>
            <a:cxnLst>
              <a:cxn ang="0">
                <a:pos x="connsiteX0" y="connsiteY0"/>
              </a:cxn>
              <a:cxn ang="0">
                <a:pos x="connsiteX1" y="connsiteY1"/>
              </a:cxn>
              <a:cxn ang="0">
                <a:pos x="connsiteX2" y="connsiteY2"/>
              </a:cxn>
            </a:cxnLst>
            <a:rect l="l" t="t" r="r" b="b"/>
            <a:pathLst>
              <a:path w="1739900" h="363870">
                <a:moveTo>
                  <a:pt x="0" y="147970"/>
                </a:moveTo>
                <a:cubicBezTo>
                  <a:pt x="470958" y="60128"/>
                  <a:pt x="941917" y="-27713"/>
                  <a:pt x="1231900" y="8270"/>
                </a:cubicBezTo>
                <a:cubicBezTo>
                  <a:pt x="1521883" y="44253"/>
                  <a:pt x="1630891" y="204061"/>
                  <a:pt x="1739900" y="363870"/>
                </a:cubicBezTo>
              </a:path>
            </a:pathLst>
          </a:custGeom>
          <a:noFill/>
          <a:ln w="25400">
            <a:solidFill>
              <a:srgbClr val="FF0000"/>
            </a:solidFill>
            <a:headEnd type="ova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6128350-9074-82A5-4DF2-7922428EC4A1}"/>
              </a:ext>
            </a:extLst>
          </p:cNvPr>
          <p:cNvSpPr txBox="1"/>
          <p:nvPr/>
        </p:nvSpPr>
        <p:spPr>
          <a:xfrm>
            <a:off x="5507890" y="3887936"/>
            <a:ext cx="2155205" cy="369332"/>
          </a:xfrm>
          <a:prstGeom prst="rect">
            <a:avLst/>
          </a:prstGeom>
          <a:noFill/>
          <a:ln>
            <a:solidFill>
              <a:srgbClr val="FF0000"/>
            </a:solidFill>
          </a:ln>
        </p:spPr>
        <p:txBody>
          <a:bodyPr wrap="none" rtlCol="0">
            <a:spAutoFit/>
          </a:bodyPr>
          <a:lstStyle/>
          <a:p>
            <a:r>
              <a:rPr lang="en-US" dirty="0">
                <a:solidFill>
                  <a:srgbClr val="FF0000"/>
                </a:solidFill>
              </a:rPr>
              <a:t>&lt;</a:t>
            </a:r>
            <a:r>
              <a:rPr lang="en-US" dirty="0" err="1">
                <a:solidFill>
                  <a:srgbClr val="FF0000"/>
                </a:solidFill>
              </a:rPr>
              <a:t>Dest</a:t>
            </a:r>
            <a:r>
              <a:rPr lang="en-US" dirty="0">
                <a:solidFill>
                  <a:srgbClr val="FF0000"/>
                </a:solidFill>
              </a:rPr>
              <a:t>, cost&gt; from N1</a:t>
            </a:r>
          </a:p>
        </p:txBody>
      </p:sp>
      <p:sp>
        <p:nvSpPr>
          <p:cNvPr id="10" name="TextBox 9">
            <a:extLst>
              <a:ext uri="{FF2B5EF4-FFF2-40B4-BE49-F238E27FC236}">
                <a16:creationId xmlns:a16="http://schemas.microsoft.com/office/drawing/2014/main" id="{38158B45-7471-F6EF-F142-FC4EE7BD5B56}"/>
              </a:ext>
            </a:extLst>
          </p:cNvPr>
          <p:cNvSpPr txBox="1"/>
          <p:nvPr/>
        </p:nvSpPr>
        <p:spPr>
          <a:xfrm>
            <a:off x="7784094" y="4585846"/>
            <a:ext cx="1189749" cy="369332"/>
          </a:xfrm>
          <a:prstGeom prst="rect">
            <a:avLst/>
          </a:prstGeom>
          <a:noFill/>
        </p:spPr>
        <p:txBody>
          <a:bodyPr wrap="none" rtlCol="0">
            <a:spAutoFit/>
          </a:bodyPr>
          <a:lstStyle/>
          <a:p>
            <a:r>
              <a:rPr lang="en-US" dirty="0"/>
              <a:t>&lt;a1, 2&gt; N1</a:t>
            </a:r>
          </a:p>
        </p:txBody>
      </p:sp>
      <p:sp>
        <p:nvSpPr>
          <p:cNvPr id="11" name="TextBox 10">
            <a:extLst>
              <a:ext uri="{FF2B5EF4-FFF2-40B4-BE49-F238E27FC236}">
                <a16:creationId xmlns:a16="http://schemas.microsoft.com/office/drawing/2014/main" id="{4AA6E23C-C471-6C02-4990-F7A64993CFF2}"/>
              </a:ext>
            </a:extLst>
          </p:cNvPr>
          <p:cNvSpPr txBox="1"/>
          <p:nvPr/>
        </p:nvSpPr>
        <p:spPr>
          <a:xfrm>
            <a:off x="7816021" y="5103332"/>
            <a:ext cx="1199367" cy="369332"/>
          </a:xfrm>
          <a:prstGeom prst="rect">
            <a:avLst/>
          </a:prstGeom>
          <a:noFill/>
        </p:spPr>
        <p:txBody>
          <a:bodyPr wrap="none" rtlCol="0">
            <a:spAutoFit/>
          </a:bodyPr>
          <a:lstStyle/>
          <a:p>
            <a:r>
              <a:rPr lang="en-US" dirty="0"/>
              <a:t>&lt;an, 1&gt; </a:t>
            </a:r>
            <a:r>
              <a:rPr lang="en-US" dirty="0" err="1"/>
              <a:t>Nn</a:t>
            </a:r>
            <a:endParaRPr lang="en-US" dirty="0"/>
          </a:p>
        </p:txBody>
      </p:sp>
      <p:sp>
        <p:nvSpPr>
          <p:cNvPr id="12" name="TextBox 11">
            <a:extLst>
              <a:ext uri="{FF2B5EF4-FFF2-40B4-BE49-F238E27FC236}">
                <a16:creationId xmlns:a16="http://schemas.microsoft.com/office/drawing/2014/main" id="{8B9D921D-C60B-411B-9B4D-00E657B84581}"/>
              </a:ext>
            </a:extLst>
          </p:cNvPr>
          <p:cNvSpPr txBox="1"/>
          <p:nvPr/>
        </p:nvSpPr>
        <p:spPr>
          <a:xfrm rot="5400000">
            <a:off x="8246967" y="4761412"/>
            <a:ext cx="468398" cy="584775"/>
          </a:xfrm>
          <a:prstGeom prst="rect">
            <a:avLst/>
          </a:prstGeom>
          <a:noFill/>
        </p:spPr>
        <p:txBody>
          <a:bodyPr wrap="none" rtlCol="0">
            <a:spAutoFit/>
          </a:bodyPr>
          <a:lstStyle/>
          <a:p>
            <a:r>
              <a:rPr lang="en-US" sz="3200" dirty="0"/>
              <a:t>…</a:t>
            </a:r>
          </a:p>
        </p:txBody>
      </p:sp>
      <p:sp>
        <p:nvSpPr>
          <p:cNvPr id="13" name="TextBox 12">
            <a:extLst>
              <a:ext uri="{FF2B5EF4-FFF2-40B4-BE49-F238E27FC236}">
                <a16:creationId xmlns:a16="http://schemas.microsoft.com/office/drawing/2014/main" id="{1F745FFF-965D-BEC1-E4D5-DC37F4CD835E}"/>
              </a:ext>
            </a:extLst>
          </p:cNvPr>
          <p:cNvSpPr txBox="1"/>
          <p:nvPr/>
        </p:nvSpPr>
        <p:spPr>
          <a:xfrm>
            <a:off x="6894986" y="5591324"/>
            <a:ext cx="2249014" cy="369332"/>
          </a:xfrm>
          <a:prstGeom prst="rect">
            <a:avLst/>
          </a:prstGeom>
          <a:solidFill>
            <a:schemeClr val="accent4">
              <a:lumMod val="20000"/>
              <a:lumOff val="80000"/>
            </a:schemeClr>
          </a:solidFill>
        </p:spPr>
        <p:txBody>
          <a:bodyPr wrap="none" rtlCol="0">
            <a:spAutoFit/>
          </a:bodyPr>
          <a:lstStyle/>
          <a:p>
            <a:r>
              <a:rPr lang="en-US" dirty="0">
                <a:solidFill>
                  <a:srgbClr val="FF0000"/>
                </a:solidFill>
              </a:rPr>
              <a:t>Latest advertisements</a:t>
            </a:r>
          </a:p>
        </p:txBody>
      </p:sp>
    </p:spTree>
    <p:extLst>
      <p:ext uri="{BB962C8B-B14F-4D97-AF65-F5344CB8AC3E}">
        <p14:creationId xmlns:p14="http://schemas.microsoft.com/office/powerpoint/2010/main" val="1698934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D0EFE-F7F7-FA07-CDBA-4B15A5B5A4B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526AC9B-DB13-BE77-DB1D-12759D691C81}"/>
              </a:ext>
            </a:extLst>
          </p:cNvPr>
          <p:cNvPicPr>
            <a:picLocks noChangeAspect="1"/>
          </p:cNvPicPr>
          <p:nvPr/>
        </p:nvPicPr>
        <p:blipFill rotWithShape="1">
          <a:blip r:embed="rId3"/>
          <a:srcRect l="20169" t="33218" r="40896" b="17058"/>
          <a:stretch/>
        </p:blipFill>
        <p:spPr>
          <a:xfrm>
            <a:off x="1176106" y="1589314"/>
            <a:ext cx="6486989" cy="5177801"/>
          </a:xfrm>
          <a:prstGeom prst="rect">
            <a:avLst/>
          </a:prstGeom>
        </p:spPr>
      </p:pic>
      <p:pic>
        <p:nvPicPr>
          <p:cNvPr id="3" name="Picture 5" descr="underline_base">
            <a:extLst>
              <a:ext uri="{FF2B5EF4-FFF2-40B4-BE49-F238E27FC236}">
                <a16:creationId xmlns:a16="http://schemas.microsoft.com/office/drawing/2014/main" id="{61AE86F4-9C27-4201-4F45-0EEB2C76ED0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079" y="771894"/>
            <a:ext cx="6399213"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AFC363A8-6FDD-A8CD-7BDC-E47D66908D8E}"/>
              </a:ext>
            </a:extLst>
          </p:cNvPr>
          <p:cNvSpPr txBox="1">
            <a:spLocks noChangeArrowheads="1"/>
          </p:cNvSpPr>
          <p:nvPr/>
        </p:nvSpPr>
        <p:spPr>
          <a:xfrm>
            <a:off x="302079" y="-177587"/>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Distance vector algorithm </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2">
            <a:extLst>
              <a:ext uri="{FF2B5EF4-FFF2-40B4-BE49-F238E27FC236}">
                <a16:creationId xmlns:a16="http://schemas.microsoft.com/office/drawing/2014/main" id="{E3E8A385-C85B-E57E-5D78-3A4BB7477D61}"/>
              </a:ext>
            </a:extLst>
          </p:cNvPr>
          <p:cNvSpPr txBox="1">
            <a:spLocks noChangeArrowheads="1"/>
          </p:cNvSpPr>
          <p:nvPr/>
        </p:nvSpPr>
        <p:spPr>
          <a:xfrm>
            <a:off x="225879" y="57488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Putting together…</a:t>
            </a:r>
          </a:p>
        </p:txBody>
      </p:sp>
      <p:sp>
        <p:nvSpPr>
          <p:cNvPr id="8" name="Freeform 7">
            <a:extLst>
              <a:ext uri="{FF2B5EF4-FFF2-40B4-BE49-F238E27FC236}">
                <a16:creationId xmlns:a16="http://schemas.microsoft.com/office/drawing/2014/main" id="{2F07B5E4-99AF-B01B-6948-7F91B0FED2D8}"/>
              </a:ext>
            </a:extLst>
          </p:cNvPr>
          <p:cNvSpPr/>
          <p:nvPr/>
        </p:nvSpPr>
        <p:spPr>
          <a:xfrm rot="9547616">
            <a:off x="5473783" y="5411029"/>
            <a:ext cx="2314960" cy="256625"/>
          </a:xfrm>
          <a:custGeom>
            <a:avLst/>
            <a:gdLst>
              <a:gd name="connsiteX0" fmla="*/ 0 w 1739900"/>
              <a:gd name="connsiteY0" fmla="*/ 147970 h 363870"/>
              <a:gd name="connsiteX1" fmla="*/ 1231900 w 1739900"/>
              <a:gd name="connsiteY1" fmla="*/ 8270 h 363870"/>
              <a:gd name="connsiteX2" fmla="*/ 1739900 w 1739900"/>
              <a:gd name="connsiteY2" fmla="*/ 363870 h 363870"/>
            </a:gdLst>
            <a:ahLst/>
            <a:cxnLst>
              <a:cxn ang="0">
                <a:pos x="connsiteX0" y="connsiteY0"/>
              </a:cxn>
              <a:cxn ang="0">
                <a:pos x="connsiteX1" y="connsiteY1"/>
              </a:cxn>
              <a:cxn ang="0">
                <a:pos x="connsiteX2" y="connsiteY2"/>
              </a:cxn>
            </a:cxnLst>
            <a:rect l="l" t="t" r="r" b="b"/>
            <a:pathLst>
              <a:path w="1739900" h="363870">
                <a:moveTo>
                  <a:pt x="0" y="147970"/>
                </a:moveTo>
                <a:cubicBezTo>
                  <a:pt x="470958" y="60128"/>
                  <a:pt x="941917" y="-27713"/>
                  <a:pt x="1231900" y="8270"/>
                </a:cubicBezTo>
                <a:cubicBezTo>
                  <a:pt x="1521883" y="44253"/>
                  <a:pt x="1630891" y="204061"/>
                  <a:pt x="1739900" y="363870"/>
                </a:cubicBezTo>
              </a:path>
            </a:pathLst>
          </a:custGeom>
          <a:noFill/>
          <a:ln w="25400">
            <a:solidFill>
              <a:srgbClr val="FF0000"/>
            </a:solidFill>
            <a:headEnd type="ova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53BDBAB-2601-656C-A3A6-678C82CE52AF}"/>
              </a:ext>
            </a:extLst>
          </p:cNvPr>
          <p:cNvSpPr txBox="1"/>
          <p:nvPr/>
        </p:nvSpPr>
        <p:spPr>
          <a:xfrm>
            <a:off x="6894986" y="5591324"/>
            <a:ext cx="2249014" cy="369332"/>
          </a:xfrm>
          <a:prstGeom prst="rect">
            <a:avLst/>
          </a:prstGeom>
          <a:solidFill>
            <a:schemeClr val="accent4">
              <a:lumMod val="20000"/>
              <a:lumOff val="80000"/>
            </a:schemeClr>
          </a:solidFill>
        </p:spPr>
        <p:txBody>
          <a:bodyPr wrap="none" rtlCol="0">
            <a:spAutoFit/>
          </a:bodyPr>
          <a:lstStyle/>
          <a:p>
            <a:r>
              <a:rPr lang="en-US" dirty="0">
                <a:solidFill>
                  <a:srgbClr val="FF0000"/>
                </a:solidFill>
              </a:rPr>
              <a:t>Latest advertisements</a:t>
            </a:r>
          </a:p>
        </p:txBody>
      </p:sp>
      <p:sp>
        <p:nvSpPr>
          <p:cNvPr id="14" name="Rectangle 13">
            <a:extLst>
              <a:ext uri="{FF2B5EF4-FFF2-40B4-BE49-F238E27FC236}">
                <a16:creationId xmlns:a16="http://schemas.microsoft.com/office/drawing/2014/main" id="{A732855E-2A30-D65D-4417-32F9AD458C8C}"/>
              </a:ext>
            </a:extLst>
          </p:cNvPr>
          <p:cNvSpPr/>
          <p:nvPr/>
        </p:nvSpPr>
        <p:spPr>
          <a:xfrm>
            <a:off x="7777395" y="3949700"/>
            <a:ext cx="1226905" cy="151130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8F968D-35A5-964A-57AD-770AE78FC567}"/>
              </a:ext>
            </a:extLst>
          </p:cNvPr>
          <p:cNvSpPr txBox="1"/>
          <p:nvPr/>
        </p:nvSpPr>
        <p:spPr>
          <a:xfrm>
            <a:off x="7777395" y="3964451"/>
            <a:ext cx="1193800" cy="369332"/>
          </a:xfrm>
          <a:prstGeom prst="rect">
            <a:avLst/>
          </a:prstGeom>
          <a:noFill/>
        </p:spPr>
        <p:txBody>
          <a:bodyPr wrap="square" rtlCol="0">
            <a:spAutoFit/>
          </a:bodyPr>
          <a:lstStyle/>
          <a:p>
            <a:pPr algn="ctr"/>
            <a:r>
              <a:rPr lang="en-US" dirty="0"/>
              <a:t>Database</a:t>
            </a:r>
          </a:p>
        </p:txBody>
      </p:sp>
      <p:sp>
        <p:nvSpPr>
          <p:cNvPr id="16" name="TextBox 15">
            <a:extLst>
              <a:ext uri="{FF2B5EF4-FFF2-40B4-BE49-F238E27FC236}">
                <a16:creationId xmlns:a16="http://schemas.microsoft.com/office/drawing/2014/main" id="{CE444332-4FF0-743A-F179-E8DB4B278031}"/>
              </a:ext>
            </a:extLst>
          </p:cNvPr>
          <p:cNvSpPr txBox="1"/>
          <p:nvPr/>
        </p:nvSpPr>
        <p:spPr>
          <a:xfrm>
            <a:off x="7784094" y="4585846"/>
            <a:ext cx="1189749" cy="369332"/>
          </a:xfrm>
          <a:prstGeom prst="rect">
            <a:avLst/>
          </a:prstGeom>
          <a:noFill/>
        </p:spPr>
        <p:txBody>
          <a:bodyPr wrap="none" rtlCol="0">
            <a:spAutoFit/>
          </a:bodyPr>
          <a:lstStyle/>
          <a:p>
            <a:r>
              <a:rPr lang="en-US" dirty="0"/>
              <a:t>&lt;a1, 2&gt; N1</a:t>
            </a:r>
          </a:p>
        </p:txBody>
      </p:sp>
      <p:sp>
        <p:nvSpPr>
          <p:cNvPr id="17" name="TextBox 16">
            <a:extLst>
              <a:ext uri="{FF2B5EF4-FFF2-40B4-BE49-F238E27FC236}">
                <a16:creationId xmlns:a16="http://schemas.microsoft.com/office/drawing/2014/main" id="{FD21F4CC-5B21-C6C0-CC68-424250E21CBD}"/>
              </a:ext>
            </a:extLst>
          </p:cNvPr>
          <p:cNvSpPr txBox="1"/>
          <p:nvPr/>
        </p:nvSpPr>
        <p:spPr>
          <a:xfrm>
            <a:off x="7816021" y="5103332"/>
            <a:ext cx="1199367" cy="369332"/>
          </a:xfrm>
          <a:prstGeom prst="rect">
            <a:avLst/>
          </a:prstGeom>
          <a:noFill/>
        </p:spPr>
        <p:txBody>
          <a:bodyPr wrap="none" rtlCol="0">
            <a:spAutoFit/>
          </a:bodyPr>
          <a:lstStyle/>
          <a:p>
            <a:r>
              <a:rPr lang="en-US" dirty="0"/>
              <a:t>&lt;an, 1&gt; </a:t>
            </a:r>
            <a:r>
              <a:rPr lang="en-US" dirty="0" err="1"/>
              <a:t>Nn</a:t>
            </a:r>
            <a:endParaRPr lang="en-US" dirty="0"/>
          </a:p>
        </p:txBody>
      </p:sp>
      <p:sp>
        <p:nvSpPr>
          <p:cNvPr id="18" name="TextBox 17">
            <a:extLst>
              <a:ext uri="{FF2B5EF4-FFF2-40B4-BE49-F238E27FC236}">
                <a16:creationId xmlns:a16="http://schemas.microsoft.com/office/drawing/2014/main" id="{D9E97E7C-B807-1DBD-2D64-4D8C472A216F}"/>
              </a:ext>
            </a:extLst>
          </p:cNvPr>
          <p:cNvSpPr txBox="1"/>
          <p:nvPr/>
        </p:nvSpPr>
        <p:spPr>
          <a:xfrm rot="5400000">
            <a:off x="8246967" y="4761412"/>
            <a:ext cx="468398" cy="584775"/>
          </a:xfrm>
          <a:prstGeom prst="rect">
            <a:avLst/>
          </a:prstGeom>
          <a:noFill/>
        </p:spPr>
        <p:txBody>
          <a:bodyPr wrap="none" rtlCol="0">
            <a:spAutoFit/>
          </a:bodyPr>
          <a:lstStyle/>
          <a:p>
            <a:r>
              <a:rPr lang="en-US" sz="3200" dirty="0"/>
              <a:t>…</a:t>
            </a:r>
          </a:p>
        </p:txBody>
      </p:sp>
    </p:spTree>
    <p:extLst>
      <p:ext uri="{BB962C8B-B14F-4D97-AF65-F5344CB8AC3E}">
        <p14:creationId xmlns:p14="http://schemas.microsoft.com/office/powerpoint/2010/main" val="3288579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4147" name="Picture 5"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079" y="771894"/>
            <a:ext cx="6399213"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3" name="Rectangle 2"/>
          <p:cNvSpPr>
            <a:spLocks noGrp="1" noChangeArrowheads="1"/>
          </p:cNvSpPr>
          <p:nvPr>
            <p:ph type="title"/>
          </p:nvPr>
        </p:nvSpPr>
        <p:spPr>
          <a:xfrm>
            <a:off x="302079" y="-177587"/>
            <a:ext cx="7886700" cy="1325563"/>
          </a:xfrm>
        </p:spPr>
        <p:txBody>
          <a:bodyPr/>
          <a:lstStyle/>
          <a:p>
            <a:pPr>
              <a:defRPr/>
            </a:pPr>
            <a:r>
              <a:rPr lang="en-US" dirty="0">
                <a:cs typeface="+mj-cs"/>
              </a:rPr>
              <a:t>Distance vector algorithm </a:t>
            </a:r>
          </a:p>
        </p:txBody>
      </p:sp>
      <p:sp>
        <p:nvSpPr>
          <p:cNvPr id="134149" name="Rectangle 3"/>
          <p:cNvSpPr>
            <a:spLocks noGrp="1" noChangeArrowheads="1"/>
          </p:cNvSpPr>
          <p:nvPr>
            <p:ph type="body" idx="1"/>
          </p:nvPr>
        </p:nvSpPr>
        <p:spPr/>
        <p:txBody>
          <a:bodyPr>
            <a:normAutofit/>
          </a:bodyPr>
          <a:lstStyle/>
          <a:p>
            <a:r>
              <a:rPr lang="en-US" sz="3200" dirty="0" err="1">
                <a:solidFill>
                  <a:srgbClr val="CC0000"/>
                </a:solidFill>
              </a:rPr>
              <a:t>D</a:t>
            </a:r>
            <a:r>
              <a:rPr lang="en-US" sz="3200" baseline="-25000" dirty="0" err="1">
                <a:solidFill>
                  <a:srgbClr val="CC0000"/>
                </a:solidFill>
              </a:rPr>
              <a:t>x</a:t>
            </a:r>
            <a:r>
              <a:rPr lang="en-US" sz="3200" dirty="0">
                <a:solidFill>
                  <a:srgbClr val="CC0000"/>
                </a:solidFill>
              </a:rPr>
              <a:t>(y)</a:t>
            </a:r>
            <a:r>
              <a:rPr lang="en-US" sz="3200" dirty="0"/>
              <a:t> = estimate of least cost from x to y</a:t>
            </a:r>
          </a:p>
          <a:p>
            <a:pPr lvl="1"/>
            <a:r>
              <a:rPr lang="en-US" sz="2800" dirty="0"/>
              <a:t>x maintains distance vector </a:t>
            </a:r>
            <a:r>
              <a:rPr lang="en-US" sz="2800" b="1" dirty="0" err="1">
                <a:solidFill>
                  <a:srgbClr val="CC0000"/>
                </a:solidFill>
              </a:rPr>
              <a:t>D</a:t>
            </a:r>
            <a:r>
              <a:rPr lang="en-US" sz="2800" baseline="-25000" dirty="0" err="1">
                <a:solidFill>
                  <a:srgbClr val="CC0000"/>
                </a:solidFill>
              </a:rPr>
              <a:t>x</a:t>
            </a:r>
            <a:r>
              <a:rPr lang="en-US" sz="2800" dirty="0">
                <a:solidFill>
                  <a:srgbClr val="CC0000"/>
                </a:solidFill>
              </a:rPr>
              <a:t> = [</a:t>
            </a:r>
            <a:r>
              <a:rPr lang="en-US" sz="2800" dirty="0" err="1">
                <a:solidFill>
                  <a:srgbClr val="CC0000"/>
                </a:solidFill>
              </a:rPr>
              <a:t>D</a:t>
            </a:r>
            <a:r>
              <a:rPr lang="en-US" sz="2800" baseline="-25000" dirty="0" err="1">
                <a:solidFill>
                  <a:srgbClr val="CC0000"/>
                </a:solidFill>
              </a:rPr>
              <a:t>x</a:t>
            </a:r>
            <a:r>
              <a:rPr lang="en-US" sz="2800" dirty="0">
                <a:solidFill>
                  <a:srgbClr val="CC0000"/>
                </a:solidFill>
              </a:rPr>
              <a:t>(y): y </a:t>
            </a:r>
            <a:r>
              <a:rPr lang="ru-RU" sz="2800" dirty="0" err="1">
                <a:solidFill>
                  <a:srgbClr val="CC0000"/>
                </a:solidFill>
              </a:rPr>
              <a:t>є</a:t>
            </a:r>
            <a:r>
              <a:rPr lang="en-US" sz="2800" dirty="0">
                <a:solidFill>
                  <a:srgbClr val="CC0000"/>
                </a:solidFill>
              </a:rPr>
              <a:t> N ]</a:t>
            </a:r>
          </a:p>
          <a:p>
            <a:r>
              <a:rPr lang="en-US" sz="3200" dirty="0"/>
              <a:t>node x:</a:t>
            </a:r>
          </a:p>
          <a:p>
            <a:pPr lvl="1"/>
            <a:r>
              <a:rPr lang="en-US" sz="3200" dirty="0"/>
              <a:t>knows cost to each neighbor v: </a:t>
            </a:r>
            <a:r>
              <a:rPr lang="en-US" sz="3200" dirty="0">
                <a:solidFill>
                  <a:srgbClr val="CC0000"/>
                </a:solidFill>
              </a:rPr>
              <a:t>c(</a:t>
            </a:r>
            <a:r>
              <a:rPr lang="en-US" sz="3200" dirty="0" err="1">
                <a:solidFill>
                  <a:srgbClr val="CC0000"/>
                </a:solidFill>
              </a:rPr>
              <a:t>x,v</a:t>
            </a:r>
            <a:r>
              <a:rPr lang="en-US" sz="3200" dirty="0">
                <a:solidFill>
                  <a:srgbClr val="CC0000"/>
                </a:solidFill>
              </a:rPr>
              <a:t>)</a:t>
            </a:r>
          </a:p>
          <a:p>
            <a:pPr lvl="1"/>
            <a:r>
              <a:rPr lang="en-US" sz="3200" dirty="0"/>
              <a:t>maintains its neighbors’</a:t>
            </a:r>
            <a:r>
              <a:rPr lang="en-US" altLang="ja-JP" sz="3200" dirty="0"/>
              <a:t> distance vectors. For each neighbor v, x maintains </a:t>
            </a:r>
            <a:br>
              <a:rPr lang="en-US" altLang="ja-JP" sz="3200" dirty="0"/>
            </a:br>
            <a:r>
              <a:rPr lang="en-US" altLang="ja-JP" sz="3200" b="1" dirty="0" err="1">
                <a:solidFill>
                  <a:srgbClr val="CC0000"/>
                </a:solidFill>
              </a:rPr>
              <a:t>D</a:t>
            </a:r>
            <a:r>
              <a:rPr lang="en-US" altLang="ja-JP" sz="3200" baseline="-25000" dirty="0" err="1">
                <a:solidFill>
                  <a:srgbClr val="CC0000"/>
                </a:solidFill>
              </a:rPr>
              <a:t>v</a:t>
            </a:r>
            <a:r>
              <a:rPr lang="en-US" altLang="ja-JP" sz="3200" dirty="0">
                <a:solidFill>
                  <a:srgbClr val="CC0000"/>
                </a:solidFill>
              </a:rPr>
              <a:t> = [</a:t>
            </a:r>
            <a:r>
              <a:rPr lang="en-US" altLang="ja-JP" sz="3200" dirty="0" err="1">
                <a:solidFill>
                  <a:srgbClr val="CC0000"/>
                </a:solidFill>
              </a:rPr>
              <a:t>D</a:t>
            </a:r>
            <a:r>
              <a:rPr lang="en-US" altLang="ja-JP" sz="3200" baseline="-25000" dirty="0" err="1">
                <a:solidFill>
                  <a:srgbClr val="CC0000"/>
                </a:solidFill>
              </a:rPr>
              <a:t>v</a:t>
            </a:r>
            <a:r>
              <a:rPr lang="en-US" altLang="ja-JP" sz="3200" dirty="0">
                <a:solidFill>
                  <a:srgbClr val="CC0000"/>
                </a:solidFill>
              </a:rPr>
              <a:t>(y): y </a:t>
            </a:r>
            <a:r>
              <a:rPr lang="ru-RU" altLang="ja-JP" sz="3200" dirty="0" err="1">
                <a:solidFill>
                  <a:srgbClr val="CC0000"/>
                </a:solidFill>
              </a:rPr>
              <a:t>є</a:t>
            </a:r>
            <a:r>
              <a:rPr lang="en-US" altLang="ja-JP" sz="3200" dirty="0">
                <a:solidFill>
                  <a:srgbClr val="CC0000"/>
                </a:solidFill>
              </a:rPr>
              <a:t> N ]</a:t>
            </a:r>
          </a:p>
          <a:p>
            <a:pPr>
              <a:buFont typeface="Wingdings" charset="0"/>
              <a:buNone/>
            </a:pPr>
            <a:endParaRPr lang="en-US" sz="3200" dirty="0">
              <a:solidFill>
                <a:srgbClr val="CC0000"/>
              </a:solidFill>
            </a:endParaRPr>
          </a:p>
          <a:p>
            <a:endParaRPr lang="en-US" sz="3200" dirty="0"/>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Rectangle 2">
            <a:extLst>
              <a:ext uri="{FF2B5EF4-FFF2-40B4-BE49-F238E27FC236}">
                <a16:creationId xmlns:a16="http://schemas.microsoft.com/office/drawing/2014/main" id="{F100BD2E-108B-94CB-F27A-C7F18857D2B7}"/>
              </a:ext>
            </a:extLst>
          </p:cNvPr>
          <p:cNvSpPr txBox="1">
            <a:spLocks noChangeArrowheads="1"/>
          </p:cNvSpPr>
          <p:nvPr/>
        </p:nvSpPr>
        <p:spPr>
          <a:xfrm>
            <a:off x="225879" y="57488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Putting together…</a:t>
            </a:r>
          </a:p>
        </p:txBody>
      </p:sp>
    </p:spTree>
    <p:extLst>
      <p:ext uri="{BB962C8B-B14F-4D97-AF65-F5344CB8AC3E}">
        <p14:creationId xmlns:p14="http://schemas.microsoft.com/office/powerpoint/2010/main" val="322394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14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414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414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414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41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6" name="Rectangle 3"/>
          <p:cNvSpPr>
            <a:spLocks noGrp="1" noChangeArrowheads="1"/>
          </p:cNvSpPr>
          <p:nvPr>
            <p:ph type="body" idx="1"/>
          </p:nvPr>
        </p:nvSpPr>
        <p:spPr>
          <a:xfrm>
            <a:off x="533400" y="1600200"/>
            <a:ext cx="7772400" cy="2414588"/>
          </a:xfrm>
        </p:spPr>
        <p:txBody>
          <a:bodyPr/>
          <a:lstStyle/>
          <a:p>
            <a:pPr>
              <a:buFont typeface="Wingdings" charset="0"/>
              <a:buNone/>
              <a:defRPr/>
            </a:pPr>
            <a:r>
              <a:rPr lang="en-US" sz="3200" i="1" dirty="0">
                <a:solidFill>
                  <a:srgbClr val="CC0000"/>
                </a:solidFill>
                <a:cs typeface="+mn-cs"/>
              </a:rPr>
              <a:t>key idea:</a:t>
            </a:r>
            <a:r>
              <a:rPr lang="en-US" sz="3200" dirty="0">
                <a:solidFill>
                  <a:srgbClr val="CC0000"/>
                </a:solidFill>
                <a:cs typeface="+mn-cs"/>
              </a:rPr>
              <a:t> </a:t>
            </a:r>
          </a:p>
          <a:p>
            <a:pPr>
              <a:defRPr/>
            </a:pPr>
            <a:r>
              <a:rPr lang="en-US" dirty="0">
                <a:cs typeface="+mn-cs"/>
              </a:rPr>
              <a:t>from time-to-time, each node sends its own distance vector estimate to neighbors</a:t>
            </a:r>
          </a:p>
          <a:p>
            <a:pPr>
              <a:defRPr/>
            </a:pPr>
            <a:r>
              <a:rPr lang="en-US" dirty="0">
                <a:cs typeface="+mn-cs"/>
              </a:rPr>
              <a:t>when x receives new DV estimate from neighbor, it updates its own DV using B-F equation:</a:t>
            </a:r>
          </a:p>
        </p:txBody>
      </p:sp>
      <p:sp>
        <p:nvSpPr>
          <p:cNvPr id="135172" name="Rectangle 4"/>
          <p:cNvSpPr>
            <a:spLocks noChangeArrowheads="1"/>
          </p:cNvSpPr>
          <p:nvPr/>
        </p:nvSpPr>
        <p:spPr bwMode="auto">
          <a:xfrm>
            <a:off x="1003300" y="3821113"/>
            <a:ext cx="78168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CC0000"/>
                </a:solidFill>
                <a:effectLst/>
                <a:uLnTx/>
                <a:uFillTx/>
                <a:latin typeface="Calibri" panose="020F0502020204030204"/>
                <a:ea typeface="+mn-ea"/>
                <a:cs typeface="Times New Roman" charset="0"/>
              </a:rPr>
              <a:t>D</a:t>
            </a:r>
            <a:r>
              <a:rPr kumimoji="0" lang="en-US" sz="2800" b="0" i="1" u="none" strike="noStrike" kern="1200" cap="none" spc="0" normalizeH="0" baseline="-30000" noProof="0" dirty="0" err="1">
                <a:ln>
                  <a:noFill/>
                </a:ln>
                <a:solidFill>
                  <a:srgbClr val="CC0000"/>
                </a:solidFill>
                <a:effectLst/>
                <a:uLnTx/>
                <a:uFillTx/>
                <a:latin typeface="Calibri" panose="020F0502020204030204"/>
                <a:ea typeface="+mn-ea"/>
                <a:cs typeface="Times New Roman" charset="0"/>
              </a:rPr>
              <a:t>x</a:t>
            </a: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Times New Roman" charset="0"/>
              </a:rPr>
              <a:t>(y) ← </a:t>
            </a:r>
            <a:r>
              <a:rPr kumimoji="0" lang="en-US" sz="2800" b="0" i="1" u="none" strike="noStrike" kern="1200" cap="none" spc="0" normalizeH="0" baseline="0" noProof="0" dirty="0" err="1">
                <a:ln>
                  <a:noFill/>
                </a:ln>
                <a:solidFill>
                  <a:srgbClr val="CC0000"/>
                </a:solidFill>
                <a:effectLst/>
                <a:uLnTx/>
                <a:uFillTx/>
                <a:latin typeface="Calibri" panose="020F0502020204030204"/>
                <a:ea typeface="+mn-ea"/>
                <a:cs typeface="Times New Roman" charset="0"/>
              </a:rPr>
              <a:t>min</a:t>
            </a:r>
            <a:r>
              <a:rPr kumimoji="0" lang="en-US" sz="2800" b="0" i="1" u="none" strike="noStrike" kern="1200" cap="none" spc="0" normalizeH="0" baseline="-30000" noProof="0" dirty="0" err="1">
                <a:ln>
                  <a:noFill/>
                </a:ln>
                <a:solidFill>
                  <a:srgbClr val="CC0000"/>
                </a:solidFill>
                <a:effectLst/>
                <a:uLnTx/>
                <a:uFillTx/>
                <a:latin typeface="Calibri" panose="020F0502020204030204"/>
                <a:ea typeface="+mn-ea"/>
                <a:cs typeface="Times New Roman" charset="0"/>
              </a:rPr>
              <a:t>v</a:t>
            </a: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Times New Roman" charset="0"/>
              </a:rPr>
              <a:t>{c(</a:t>
            </a:r>
            <a:r>
              <a:rPr kumimoji="0" lang="en-US" sz="2800" b="0" i="1" u="none" strike="noStrike" kern="1200" cap="none" spc="0" normalizeH="0" baseline="0" noProof="0" dirty="0" err="1">
                <a:ln>
                  <a:noFill/>
                </a:ln>
                <a:solidFill>
                  <a:srgbClr val="CC0000"/>
                </a:solidFill>
                <a:effectLst/>
                <a:uLnTx/>
                <a:uFillTx/>
                <a:latin typeface="Calibri" panose="020F0502020204030204"/>
                <a:ea typeface="+mn-ea"/>
                <a:cs typeface="Times New Roman" charset="0"/>
              </a:rPr>
              <a:t>x,v</a:t>
            </a: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Times New Roman" charset="0"/>
              </a:rPr>
              <a:t>) + </a:t>
            </a:r>
            <a:r>
              <a:rPr kumimoji="0" lang="en-US" sz="2800" b="0" i="1" u="none" strike="noStrike" kern="1200" cap="none" spc="0" normalizeH="0" baseline="0" noProof="0" dirty="0" err="1">
                <a:ln>
                  <a:noFill/>
                </a:ln>
                <a:solidFill>
                  <a:srgbClr val="CC0000"/>
                </a:solidFill>
                <a:effectLst/>
                <a:uLnTx/>
                <a:uFillTx/>
                <a:latin typeface="Calibri" panose="020F0502020204030204"/>
                <a:ea typeface="+mn-ea"/>
                <a:cs typeface="Times New Roman" charset="0"/>
              </a:rPr>
              <a:t>D</a:t>
            </a:r>
            <a:r>
              <a:rPr kumimoji="0" lang="en-US" sz="2800" b="0" i="1" u="none" strike="noStrike" kern="1200" cap="none" spc="0" normalizeH="0" baseline="-30000" noProof="0" dirty="0" err="1">
                <a:ln>
                  <a:noFill/>
                </a:ln>
                <a:solidFill>
                  <a:srgbClr val="CC0000"/>
                </a:solidFill>
                <a:effectLst/>
                <a:uLnTx/>
                <a:uFillTx/>
                <a:latin typeface="Calibri" panose="020F0502020204030204"/>
                <a:ea typeface="+mn-ea"/>
                <a:cs typeface="Times New Roman" charset="0"/>
              </a:rPr>
              <a:t>v</a:t>
            </a: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Times New Roman" charset="0"/>
              </a:rPr>
              <a:t>(y)}  for each node y </a:t>
            </a:r>
            <a:r>
              <a:rPr kumimoji="0" lang="en-US" sz="2800" b="0" i="1" u="none" strike="noStrike" kern="1200" cap="none" spc="0" normalizeH="0" baseline="0" noProof="0" dirty="0">
                <a:ln>
                  <a:noFill/>
                </a:ln>
                <a:solidFill>
                  <a:srgbClr val="CC0000"/>
                </a:solidFill>
                <a:effectLst/>
                <a:uLnTx/>
                <a:uFillTx/>
                <a:latin typeface="Calibri" panose="020F0502020204030204"/>
                <a:ea typeface="MS Mincho" charset="0"/>
                <a:cs typeface="MS Mincho" charset="0"/>
              </a:rPr>
              <a:t>∊</a:t>
            </a: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Times New Roman" charset="0"/>
              </a:rPr>
              <a:t> N</a:t>
            </a:r>
          </a:p>
        </p:txBody>
      </p:sp>
      <p:sp>
        <p:nvSpPr>
          <p:cNvPr id="135173" name="Rectangle 5"/>
          <p:cNvSpPr>
            <a:spLocks noChangeArrowheads="1"/>
          </p:cNvSpPr>
          <p:nvPr/>
        </p:nvSpPr>
        <p:spPr bwMode="auto">
          <a:xfrm>
            <a:off x="385763" y="4640263"/>
            <a:ext cx="7772400" cy="150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457200" rtl="0" eaLnBrk="1" fontAlgn="auto" latinLnBrk="0" hangingPunct="1">
              <a:lnSpc>
                <a:spcPct val="90000"/>
              </a:lnSpc>
              <a:spcBef>
                <a:spcPct val="20000"/>
              </a:spcBef>
              <a:spcAft>
                <a:spcPts val="0"/>
              </a:spcAft>
              <a:buClr>
                <a:srgbClr val="000099"/>
              </a:buClr>
              <a:buSzPct val="65000"/>
              <a:buFont typeface="Wingdings" charset="0"/>
              <a:buChar char="v"/>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under minor, natural conditions, the estimate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Times New Roman" charset="0"/>
              </a:rPr>
              <a:t>D</a:t>
            </a:r>
            <a:r>
              <a:rPr kumimoji="0" lang="en-US" sz="2800" b="0" i="1" u="none" strike="noStrike" kern="1200" cap="none" spc="0" normalizeH="0" baseline="-30000" noProof="0" dirty="0" err="1">
                <a:ln>
                  <a:noFill/>
                </a:ln>
                <a:solidFill>
                  <a:prstClr val="black"/>
                </a:solidFill>
                <a:effectLst/>
                <a:uLnTx/>
                <a:uFillTx/>
                <a:latin typeface="Calibri" panose="020F0502020204030204"/>
                <a:ea typeface="+mn-ea"/>
                <a:cs typeface="Times New Roman" charset="0"/>
              </a:rPr>
              <a:t>x</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Times New Roman" charset="0"/>
              </a:rPr>
              <a:t>(y) converge to the actual least cost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x</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35174" name="Picture 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211261"/>
            <a:ext cx="6399213"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20" name="Rectangle 8"/>
          <p:cNvSpPr>
            <a:spLocks noGrp="1" noChangeArrowheads="1"/>
          </p:cNvSpPr>
          <p:nvPr>
            <p:ph type="title"/>
          </p:nvPr>
        </p:nvSpPr>
        <p:spPr/>
        <p:txBody>
          <a:bodyPr/>
          <a:lstStyle/>
          <a:p>
            <a:pPr>
              <a:defRPr/>
            </a:pPr>
            <a:r>
              <a:rPr lang="en-US">
                <a:cs typeface="+mj-cs"/>
              </a:rPr>
              <a:t>Distance vector algorithm </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26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1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11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517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5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2" grpId="0"/>
      <p:bldP spid="13517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0B1CDE-D28D-2342-9DE0-FD0CDDEB26DB}"/>
              </a:ext>
            </a:extLst>
          </p:cNvPr>
          <p:cNvSpPr txBox="1"/>
          <p:nvPr/>
        </p:nvSpPr>
        <p:spPr>
          <a:xfrm>
            <a:off x="0" y="2899611"/>
            <a:ext cx="9144000" cy="584775"/>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Distance Vector Routing</a:t>
            </a:r>
          </a:p>
        </p:txBody>
      </p:sp>
    </p:spTree>
    <p:extLst>
      <p:ext uri="{BB962C8B-B14F-4D97-AF65-F5344CB8AC3E}">
        <p14:creationId xmlns:p14="http://schemas.microsoft.com/office/powerpoint/2010/main" val="1256740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type="body" sz="half" idx="1"/>
          </p:nvPr>
        </p:nvSpPr>
        <p:spPr>
          <a:xfrm>
            <a:off x="561975" y="1417638"/>
            <a:ext cx="4238626" cy="4648200"/>
          </a:xfrm>
        </p:spPr>
        <p:txBody>
          <a:bodyPr/>
          <a:lstStyle/>
          <a:p>
            <a:pPr>
              <a:buFont typeface="Wingdings" charset="0"/>
              <a:buNone/>
            </a:pPr>
            <a:r>
              <a:rPr lang="en-US" i="1" dirty="0">
                <a:solidFill>
                  <a:srgbClr val="CC0000"/>
                </a:solidFill>
              </a:rPr>
              <a:t>iterative, asynchronous:</a:t>
            </a:r>
            <a:r>
              <a:rPr lang="en-US" dirty="0">
                <a:solidFill>
                  <a:srgbClr val="FF0000"/>
                </a:solidFill>
              </a:rPr>
              <a:t> </a:t>
            </a:r>
            <a:r>
              <a:rPr lang="en-US" sz="2400" dirty="0"/>
              <a:t>each local iteration caused by: </a:t>
            </a:r>
          </a:p>
          <a:p>
            <a:r>
              <a:rPr lang="en-US" sz="2400" dirty="0"/>
              <a:t>local link cost change </a:t>
            </a:r>
          </a:p>
          <a:p>
            <a:r>
              <a:rPr lang="en-US" sz="2400" dirty="0"/>
              <a:t>DV update message from neighbor</a:t>
            </a:r>
          </a:p>
          <a:p>
            <a:pPr>
              <a:buFont typeface="Wingdings" charset="0"/>
              <a:buNone/>
            </a:pPr>
            <a:r>
              <a:rPr lang="en-US" i="1" dirty="0">
                <a:solidFill>
                  <a:srgbClr val="CC0000"/>
                </a:solidFill>
              </a:rPr>
              <a:t>distributed:</a:t>
            </a:r>
          </a:p>
          <a:p>
            <a:r>
              <a:rPr lang="en-US" sz="2400" dirty="0"/>
              <a:t>each node notifies neighbors </a:t>
            </a:r>
            <a:r>
              <a:rPr lang="en-US" sz="2400" i="1" dirty="0"/>
              <a:t>only</a:t>
            </a:r>
            <a:r>
              <a:rPr lang="en-US" sz="2400" dirty="0"/>
              <a:t> when its DV changes</a:t>
            </a:r>
          </a:p>
          <a:p>
            <a:pPr lvl="1"/>
            <a:r>
              <a:rPr lang="en-US" sz="2000" dirty="0"/>
              <a:t>neighbors then notify their neighbors if necessary</a:t>
            </a:r>
            <a:endParaRPr lang="en-US" dirty="0"/>
          </a:p>
        </p:txBody>
      </p:sp>
      <p:sp>
        <p:nvSpPr>
          <p:cNvPr id="136196" name="Text Box 4"/>
          <p:cNvSpPr txBox="1">
            <a:spLocks noChangeArrowheads="1"/>
          </p:cNvSpPr>
          <p:nvPr/>
        </p:nvSpPr>
        <p:spPr bwMode="auto">
          <a:xfrm>
            <a:off x="5257800" y="1751013"/>
            <a:ext cx="3524250" cy="4185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0" i="1" u="none" strike="noStrike" kern="1200" cap="none" spc="0" normalizeH="0" baseline="0" noProof="0" dirty="0">
                <a:ln>
                  <a:noFill/>
                </a:ln>
                <a:solidFill>
                  <a:srgbClr val="000099"/>
                </a:solidFill>
                <a:effectLst/>
                <a:uLnTx/>
                <a:uFillTx/>
                <a:latin typeface="Calibri" panose="020F0502020204030204"/>
                <a:ea typeface="ＭＳ Ｐゴシック" charset="0"/>
              </a:rPr>
              <a:t>wait</a:t>
            </a:r>
            <a:r>
              <a:rPr kumimoji="0" lang="en-US" sz="2000" b="0" i="0" u="none" strike="noStrike" kern="1200" cap="none" spc="0" normalizeH="0" baseline="0" noProof="0" dirty="0">
                <a:ln>
                  <a:noFill/>
                </a:ln>
                <a:solidFill>
                  <a:srgbClr val="000099"/>
                </a:solidFill>
                <a:effectLst/>
                <a:uLnTx/>
                <a:uFillTx/>
                <a:latin typeface="Calibri" panose="020F0502020204030204"/>
                <a:ea typeface="ＭＳ Ｐゴシック" charset="0"/>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for (change in local link cost or </a:t>
            </a:r>
            <a:r>
              <a:rPr kumimoji="0" lang="en-US" sz="2000" b="0" i="0" u="none" strike="noStrike" kern="1200" cap="none" spc="0" normalizeH="0" baseline="0" noProof="0" dirty="0" err="1">
                <a:ln>
                  <a:noFill/>
                </a:ln>
                <a:solidFill>
                  <a:prstClr val="black"/>
                </a:solidFill>
                <a:effectLst/>
                <a:uLnTx/>
                <a:uFillTx/>
                <a:latin typeface="Calibri" panose="020F0502020204030204"/>
                <a:ea typeface="ＭＳ Ｐゴシック" charset="0"/>
              </a:rPr>
              <a:t>msg</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 from neighbor)</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0" i="1" u="none" strike="noStrike" kern="1200" cap="none" spc="0" normalizeH="0" baseline="0" noProof="0" dirty="0" err="1">
                <a:ln>
                  <a:noFill/>
                </a:ln>
                <a:solidFill>
                  <a:srgbClr val="000099"/>
                </a:solidFill>
                <a:effectLst/>
                <a:uLnTx/>
                <a:uFillTx/>
                <a:latin typeface="Calibri" panose="020F0502020204030204"/>
                <a:ea typeface="ＭＳ Ｐゴシック" charset="0"/>
              </a:rPr>
              <a:t>recompute</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 estimates</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if DV to any </a:t>
            </a:r>
            <a:r>
              <a:rPr kumimoji="0" lang="en-US" sz="2000" b="0" i="0" u="none" strike="noStrike" kern="1200" cap="none" spc="0" normalizeH="0" baseline="0" noProof="0" dirty="0" err="1">
                <a:ln>
                  <a:noFill/>
                </a:ln>
                <a:solidFill>
                  <a:prstClr val="black"/>
                </a:solidFill>
                <a:effectLst/>
                <a:uLnTx/>
                <a:uFillTx/>
                <a:latin typeface="Calibri" panose="020F0502020204030204"/>
                <a:ea typeface="ＭＳ Ｐゴシック" charset="0"/>
              </a:rPr>
              <a:t>dest</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 has changed, </a:t>
            </a:r>
            <a:r>
              <a:rPr kumimoji="0" lang="en-US" sz="2400" b="0" i="1" u="none" strike="noStrike" kern="1200" cap="none" spc="0" normalizeH="0" baseline="0" noProof="0" dirty="0">
                <a:ln>
                  <a:noFill/>
                </a:ln>
                <a:solidFill>
                  <a:srgbClr val="000099"/>
                </a:solidFill>
                <a:effectLst/>
                <a:uLnTx/>
                <a:uFillTx/>
                <a:latin typeface="Calibri" panose="020F0502020204030204"/>
                <a:ea typeface="ＭＳ Ｐゴシック" charset="0"/>
              </a:rPr>
              <a:t>notify</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 neighbors </a:t>
            </a: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p:txBody>
      </p:sp>
      <p:sp>
        <p:nvSpPr>
          <p:cNvPr id="136197" name="Line 5"/>
          <p:cNvSpPr>
            <a:spLocks noChangeShapeType="1"/>
          </p:cNvSpPr>
          <p:nvPr/>
        </p:nvSpPr>
        <p:spPr bwMode="auto">
          <a:xfrm>
            <a:off x="6811963" y="3055938"/>
            <a:ext cx="0" cy="590550"/>
          </a:xfrm>
          <a:prstGeom prst="line">
            <a:avLst/>
          </a:prstGeom>
          <a:noFill/>
          <a:ln w="19050">
            <a:solidFill>
              <a:srgbClr val="000099"/>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198" name="Line 6"/>
          <p:cNvSpPr>
            <a:spLocks noChangeShapeType="1"/>
          </p:cNvSpPr>
          <p:nvPr/>
        </p:nvSpPr>
        <p:spPr bwMode="auto">
          <a:xfrm>
            <a:off x="6791325" y="4075113"/>
            <a:ext cx="0" cy="590550"/>
          </a:xfrm>
          <a:prstGeom prst="line">
            <a:avLst/>
          </a:prstGeom>
          <a:noFill/>
          <a:ln w="19050">
            <a:solidFill>
              <a:srgbClr val="000099"/>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199" name="Freeform 7"/>
          <p:cNvSpPr>
            <a:spLocks/>
          </p:cNvSpPr>
          <p:nvPr/>
        </p:nvSpPr>
        <p:spPr bwMode="auto">
          <a:xfrm>
            <a:off x="5229225" y="2160588"/>
            <a:ext cx="1552575" cy="3581400"/>
          </a:xfrm>
          <a:custGeom>
            <a:avLst/>
            <a:gdLst>
              <a:gd name="T0" fmla="*/ 2147483647 w 978"/>
              <a:gd name="T1" fmla="*/ 2147483647 h 2256"/>
              <a:gd name="T2" fmla="*/ 2147483647 w 978"/>
              <a:gd name="T3" fmla="*/ 2147483647 h 2256"/>
              <a:gd name="T4" fmla="*/ 0 w 978"/>
              <a:gd name="T5" fmla="*/ 2147483647 h 2256"/>
              <a:gd name="T6" fmla="*/ 0 w 978"/>
              <a:gd name="T7" fmla="*/ 0 h 2256"/>
              <a:gd name="T8" fmla="*/ 2147483647 w 978"/>
              <a:gd name="T9" fmla="*/ 0 h 2256"/>
              <a:gd name="T10" fmla="*/ 2147483647 w 978"/>
              <a:gd name="T11" fmla="*/ 2147483647 h 2256"/>
              <a:gd name="T12" fmla="*/ 0 60000 65536"/>
              <a:gd name="T13" fmla="*/ 0 60000 65536"/>
              <a:gd name="T14" fmla="*/ 0 60000 65536"/>
              <a:gd name="T15" fmla="*/ 0 60000 65536"/>
              <a:gd name="T16" fmla="*/ 0 60000 65536"/>
              <a:gd name="T17" fmla="*/ 0 60000 65536"/>
              <a:gd name="T18" fmla="*/ 0 w 978"/>
              <a:gd name="T19" fmla="*/ 0 h 2256"/>
              <a:gd name="T20" fmla="*/ 978 w 978"/>
              <a:gd name="T21" fmla="*/ 2256 h 2256"/>
            </a:gdLst>
            <a:ahLst/>
            <a:cxnLst>
              <a:cxn ang="T12">
                <a:pos x="T0" y="T1"/>
              </a:cxn>
              <a:cxn ang="T13">
                <a:pos x="T2" y="T3"/>
              </a:cxn>
              <a:cxn ang="T14">
                <a:pos x="T4" y="T5"/>
              </a:cxn>
              <a:cxn ang="T15">
                <a:pos x="T6" y="T7"/>
              </a:cxn>
              <a:cxn ang="T16">
                <a:pos x="T8" y="T9"/>
              </a:cxn>
              <a:cxn ang="T17">
                <a:pos x="T10" y="T11"/>
              </a:cxn>
            </a:cxnLst>
            <a:rect l="T18" t="T19" r="T20" b="T21"/>
            <a:pathLst>
              <a:path w="978" h="2256">
                <a:moveTo>
                  <a:pt x="960" y="2010"/>
                </a:moveTo>
                <a:lnTo>
                  <a:pt x="961" y="2256"/>
                </a:lnTo>
                <a:lnTo>
                  <a:pt x="0" y="2256"/>
                </a:lnTo>
                <a:lnTo>
                  <a:pt x="0" y="0"/>
                </a:lnTo>
                <a:lnTo>
                  <a:pt x="978" y="0"/>
                </a:lnTo>
                <a:lnTo>
                  <a:pt x="978" y="155"/>
                </a:lnTo>
              </a:path>
            </a:pathLst>
          </a:custGeom>
          <a:noFill/>
          <a:ln w="19050" cap="flat" cmpd="sng">
            <a:solidFill>
              <a:srgbClr val="000099"/>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200" name="Text Box 8"/>
          <p:cNvSpPr txBox="1">
            <a:spLocks noChangeArrowheads="1"/>
          </p:cNvSpPr>
          <p:nvPr/>
        </p:nvSpPr>
        <p:spPr bwMode="auto">
          <a:xfrm>
            <a:off x="4841064" y="1327150"/>
            <a:ext cx="177644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C0000"/>
                </a:solidFill>
                <a:effectLst/>
                <a:uLnTx/>
                <a:uFillTx/>
                <a:latin typeface="Calibri" panose="020F0502020204030204"/>
                <a:ea typeface="ＭＳ Ｐゴシック" charset="0"/>
              </a:rPr>
              <a:t>each node:</a:t>
            </a:r>
          </a:p>
        </p:txBody>
      </p:sp>
      <p:pic>
        <p:nvPicPr>
          <p:cNvPr id="136201" name="Picture 10"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50" y="1066800"/>
            <a:ext cx="6399213"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47" name="Rectangle 11"/>
          <p:cNvSpPr>
            <a:spLocks noGrp="1" noChangeArrowheads="1"/>
          </p:cNvSpPr>
          <p:nvPr>
            <p:ph type="title"/>
          </p:nvPr>
        </p:nvSpPr>
        <p:spPr>
          <a:xfrm>
            <a:off x="533400" y="239713"/>
            <a:ext cx="7772400" cy="1143000"/>
          </a:xfrm>
        </p:spPr>
        <p:txBody>
          <a:bodyPr/>
          <a:lstStyle/>
          <a:p>
            <a:pPr>
              <a:defRPr/>
            </a:pPr>
            <a:r>
              <a:rPr lang="en-US">
                <a:cs typeface="+mj-cs"/>
              </a:rPr>
              <a:t>Distance vector algorithm </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2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619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61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19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619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619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62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619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6196">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619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6196">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619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6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7" grpId="0" animBg="1"/>
      <p:bldP spid="136198" grpId="0" animBg="1"/>
      <p:bldP spid="136199" grpId="0" animBg="1"/>
      <p:bldP spid="136200"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957C37-B596-B193-0AAE-C3E2642439B0}"/>
              </a:ext>
            </a:extLst>
          </p:cNvPr>
          <p:cNvSpPr txBox="1"/>
          <p:nvPr/>
        </p:nvSpPr>
        <p:spPr>
          <a:xfrm>
            <a:off x="250371" y="914400"/>
            <a:ext cx="8363956" cy="5262979"/>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Advertise:</a:t>
            </a: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A router transmits its distance vector to each of its neighbors in a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routing packet.</a:t>
            </a:r>
          </a:p>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2. Each router receives and saves the most recently received</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distance vector from each of its neighbors.</a:t>
            </a:r>
          </a:p>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Update:</a:t>
            </a:r>
            <a:endPar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A router recalculates its distance vector when:</a:t>
            </a:r>
          </a:p>
          <a:p>
            <a:pPr marL="914400" marR="0" lvl="1" indent="-457200" algn="l" defTabSz="457200" rtl="0" eaLnBrk="1" fontAlgn="base"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It receives a distance vector from a neighbor containing </a:t>
            </a:r>
          </a:p>
          <a:p>
            <a:pPr marL="457200" marR="0" lvl="1"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       different information than before.</a:t>
            </a:r>
          </a:p>
          <a:p>
            <a:pPr marL="457200" marR="0" lvl="1"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b) It discovers that a link to a neighbor has gone down</a:t>
            </a:r>
          </a:p>
          <a:p>
            <a:pPr marL="457200" marR="0" lvl="1"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(or the cost has changed).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F66D2D4-8DC0-35A8-418C-8D0F1EB09A3A}"/>
              </a:ext>
            </a:extLst>
          </p:cNvPr>
          <p:cNvSpPr txBox="1">
            <a:spLocks noChangeArrowheads="1"/>
          </p:cNvSpPr>
          <p:nvPr/>
        </p:nvSpPr>
        <p:spPr>
          <a:xfrm>
            <a:off x="611188" y="17145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Routing protocol (Recap)</a:t>
            </a:r>
            <a:endParaRPr kumimoji="0" lang="en-AU"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15238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Routing updates </a:t>
            </a:r>
            <a:r>
              <a:rPr kumimoji="0" lang="en-US"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 (Recap)</a:t>
            </a:r>
            <a:endParaRPr lang="en-AU" altLang="en-US" sz="3600" dirty="0"/>
          </a:p>
        </p:txBody>
      </p:sp>
      <p:sp>
        <p:nvSpPr>
          <p:cNvPr id="116739" name="Rectangle 3">
            <a:extLst>
              <a:ext uri="{FF2B5EF4-FFF2-40B4-BE49-F238E27FC236}">
                <a16:creationId xmlns:a16="http://schemas.microsoft.com/office/drawing/2014/main" id="{59F96828-3DFC-2448-A3A6-750E582D18BA}"/>
              </a:ext>
            </a:extLst>
          </p:cNvPr>
          <p:cNvSpPr>
            <a:spLocks noGrp="1" noChangeArrowheads="1"/>
          </p:cNvSpPr>
          <p:nvPr>
            <p:ph type="body" idx="1"/>
          </p:nvPr>
        </p:nvSpPr>
        <p:spPr/>
        <p:txBody>
          <a:bodyPr/>
          <a:lstStyle/>
          <a:p>
            <a:pPr>
              <a:lnSpc>
                <a:spcPct val="80000"/>
              </a:lnSpc>
              <a:buFontTx/>
              <a:buNone/>
            </a:pPr>
            <a:r>
              <a:rPr lang="en-US" altLang="en-US" sz="2400" dirty="0">
                <a:solidFill>
                  <a:schemeClr val="accent2">
                    <a:lumMod val="75000"/>
                  </a:schemeClr>
                </a:solidFill>
              </a:rPr>
              <a:t>Two circumstances when a node sends out routing advertisements:</a:t>
            </a:r>
          </a:p>
          <a:p>
            <a:pPr>
              <a:lnSpc>
                <a:spcPct val="80000"/>
              </a:lnSpc>
              <a:buFontTx/>
              <a:buNone/>
            </a:pPr>
            <a:endParaRPr lang="en-US" altLang="en-US" sz="2400" dirty="0"/>
          </a:p>
          <a:p>
            <a:pPr marL="457200" indent="-457200">
              <a:lnSpc>
                <a:spcPct val="80000"/>
              </a:lnSpc>
              <a:buFontTx/>
              <a:buAutoNum type="arabicParenR"/>
            </a:pPr>
            <a:r>
              <a:rPr lang="en-US" altLang="en-US" sz="2400" dirty="0"/>
              <a:t>Periodic: Automatically after some time.  [typically 30 sec.]</a:t>
            </a:r>
          </a:p>
          <a:p>
            <a:pPr marL="0" indent="0">
              <a:lnSpc>
                <a:spcPct val="80000"/>
              </a:lnSpc>
              <a:buNone/>
            </a:pPr>
            <a:r>
              <a:rPr lang="en-US" altLang="en-US" sz="2400" dirty="0"/>
              <a:t>	</a:t>
            </a:r>
          </a:p>
          <a:p>
            <a:pPr marL="0" indent="0">
              <a:lnSpc>
                <a:spcPct val="80000"/>
              </a:lnSpc>
              <a:buNone/>
            </a:pPr>
            <a:r>
              <a:rPr lang="en-US" altLang="en-US" sz="2400" dirty="0"/>
              <a:t>2)   Triggered: Whenever an event makes a node to change its routing table (e.g., link fail or a new message from a neighbor).</a:t>
            </a:r>
            <a:endParaRPr lang="en-US" altLang="en-US" sz="2000" dirty="0"/>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2380608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077DB2-E1C9-AA46-94D9-5507448ECF44}"/>
              </a:ext>
            </a:extLst>
          </p:cNvPr>
          <p:cNvSpPr txBox="1"/>
          <p:nvPr/>
        </p:nvSpPr>
        <p:spPr>
          <a:xfrm>
            <a:off x="0" y="2844225"/>
            <a:ext cx="9144000" cy="584775"/>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Vector Routing: Link failure</a:t>
            </a:r>
          </a:p>
        </p:txBody>
      </p:sp>
    </p:spTree>
    <p:extLst>
      <p:ext uri="{BB962C8B-B14F-4D97-AF65-F5344CB8AC3E}">
        <p14:creationId xmlns:p14="http://schemas.microsoft.com/office/powerpoint/2010/main" val="1731125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11</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2</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grpSp>
        <p:nvGrpSpPr>
          <p:cNvPr id="22" name="Group 21">
            <a:extLst>
              <a:ext uri="{FF2B5EF4-FFF2-40B4-BE49-F238E27FC236}">
                <a16:creationId xmlns:a16="http://schemas.microsoft.com/office/drawing/2014/main" id="{E0BCDCA5-E62C-FF41-B003-686CD8651A95}"/>
              </a:ext>
            </a:extLst>
          </p:cNvPr>
          <p:cNvGrpSpPr/>
          <p:nvPr/>
        </p:nvGrpSpPr>
        <p:grpSpPr>
          <a:xfrm>
            <a:off x="3051477" y="585537"/>
            <a:ext cx="3207404" cy="4983768"/>
            <a:chOff x="3051477" y="585537"/>
            <a:chExt cx="3207404" cy="4983768"/>
          </a:xfrm>
        </p:grpSpPr>
        <p:cxnSp>
          <p:nvCxnSpPr>
            <p:cNvPr id="20" name="Straight Connector 19">
              <a:extLst>
                <a:ext uri="{FF2B5EF4-FFF2-40B4-BE49-F238E27FC236}">
                  <a16:creationId xmlns:a16="http://schemas.microsoft.com/office/drawing/2014/main" id="{EB2301F4-1D82-4F44-956C-AF1A2C15906A}"/>
                </a:ext>
              </a:extLst>
            </p:cNvPr>
            <p:cNvCxnSpPr/>
            <p:nvPr/>
          </p:nvCxnSpPr>
          <p:spPr>
            <a:xfrm flipH="1">
              <a:off x="3067492" y="1363579"/>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2F4288-DE43-204E-B64D-D3C0D1DD8D9D}"/>
                </a:ext>
              </a:extLst>
            </p:cNvPr>
            <p:cNvCxnSpPr/>
            <p:nvPr/>
          </p:nvCxnSpPr>
          <p:spPr>
            <a:xfrm flipH="1">
              <a:off x="3080580" y="2077453"/>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2384584-03DA-A140-BCCC-BE6944D07311}"/>
                </a:ext>
              </a:extLst>
            </p:cNvPr>
            <p:cNvCxnSpPr/>
            <p:nvPr/>
          </p:nvCxnSpPr>
          <p:spPr>
            <a:xfrm flipH="1">
              <a:off x="3051477" y="585537"/>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6465793-1584-B949-A0EC-4AB77177BA33}"/>
                </a:ext>
              </a:extLst>
            </p:cNvPr>
            <p:cNvCxnSpPr/>
            <p:nvPr/>
          </p:nvCxnSpPr>
          <p:spPr>
            <a:xfrm flipH="1">
              <a:off x="3696020" y="5569305"/>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972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3</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No Updates</a:t>
            </a:r>
          </a:p>
        </p:txBody>
      </p:sp>
      <p:pic>
        <p:nvPicPr>
          <p:cNvPr id="34" name="Picture 33">
            <a:extLst>
              <a:ext uri="{FF2B5EF4-FFF2-40B4-BE49-F238E27FC236}">
                <a16:creationId xmlns:a16="http://schemas.microsoft.com/office/drawing/2014/main" id="{49AD77B7-40FC-0940-83D5-F5FDA6A96B4E}"/>
              </a:ext>
            </a:extLst>
          </p:cNvPr>
          <p:cNvPicPr>
            <a:picLocks noChangeAspect="1"/>
          </p:cNvPicPr>
          <p:nvPr/>
        </p:nvPicPr>
        <p:blipFill>
          <a:blip r:embed="rId2"/>
          <a:stretch>
            <a:fillRect/>
          </a:stretch>
        </p:blipFill>
        <p:spPr>
          <a:xfrm>
            <a:off x="4259348" y="3034428"/>
            <a:ext cx="662608" cy="755110"/>
          </a:xfrm>
          <a:prstGeom prst="rect">
            <a:avLst/>
          </a:prstGeom>
        </p:spPr>
      </p:pic>
    </p:spTree>
    <p:extLst>
      <p:ext uri="{BB962C8B-B14F-4D97-AF65-F5344CB8AC3E}">
        <p14:creationId xmlns:p14="http://schemas.microsoft.com/office/powerpoint/2010/main" val="565055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19</a:t>
                      </a:r>
                    </a:p>
                  </a:txBody>
                  <a:tcPr/>
                </a:tc>
                <a:tc>
                  <a:txBody>
                    <a:bodyPr/>
                    <a:lstStyle/>
                    <a:p>
                      <a:r>
                        <a:rPr lang="en-US" dirty="0">
                          <a:solidFill>
                            <a:srgbClr val="FF0000"/>
                          </a:solidFill>
                        </a:rPr>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3</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Updates for A,C,E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Updates for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Updates for B</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grpSp>
        <p:nvGrpSpPr>
          <p:cNvPr id="31" name="Group 30">
            <a:extLst>
              <a:ext uri="{FF2B5EF4-FFF2-40B4-BE49-F238E27FC236}">
                <a16:creationId xmlns:a16="http://schemas.microsoft.com/office/drawing/2014/main" id="{34817327-9C6E-E340-97A3-0387441A20F7}"/>
              </a:ext>
            </a:extLst>
          </p:cNvPr>
          <p:cNvGrpSpPr/>
          <p:nvPr/>
        </p:nvGrpSpPr>
        <p:grpSpPr>
          <a:xfrm>
            <a:off x="2604023" y="1923471"/>
            <a:ext cx="4799345" cy="722618"/>
            <a:chOff x="2550695" y="3801256"/>
            <a:chExt cx="4799345" cy="722618"/>
          </a:xfrm>
        </p:grpSpPr>
        <p:sp>
          <p:nvSpPr>
            <p:cNvPr id="32" name="TextBox 31">
              <a:extLst>
                <a:ext uri="{FF2B5EF4-FFF2-40B4-BE49-F238E27FC236}">
                  <a16:creationId xmlns:a16="http://schemas.microsoft.com/office/drawing/2014/main" id="{1D9BD0BC-CEDD-8B4D-85A3-821C7D6857B3}"/>
                </a:ext>
              </a:extLst>
            </p:cNvPr>
            <p:cNvSpPr txBox="1"/>
            <p:nvPr/>
          </p:nvSpPr>
          <p:spPr>
            <a:xfrm>
              <a:off x="3473860" y="3801256"/>
              <a:ext cx="3876180" cy="646331"/>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Cost update</a:t>
              </a:r>
            </a:p>
          </p:txBody>
        </p:sp>
        <p:sp>
          <p:nvSpPr>
            <p:cNvPr id="34" name="Freeform 33">
              <a:extLst>
                <a:ext uri="{FF2B5EF4-FFF2-40B4-BE49-F238E27FC236}">
                  <a16:creationId xmlns:a16="http://schemas.microsoft.com/office/drawing/2014/main" id="{6701F857-54F3-D845-BBBF-CEAB951B8817}"/>
                </a:ext>
              </a:extLst>
            </p:cNvPr>
            <p:cNvSpPr/>
            <p:nvPr/>
          </p:nvSpPr>
          <p:spPr>
            <a:xfrm>
              <a:off x="2550695" y="4138863"/>
              <a:ext cx="930442" cy="385011"/>
            </a:xfrm>
            <a:custGeom>
              <a:avLst/>
              <a:gdLst>
                <a:gd name="connsiteX0" fmla="*/ 930442 w 930442"/>
                <a:gd name="connsiteY0" fmla="*/ 0 h 385011"/>
                <a:gd name="connsiteX1" fmla="*/ 401052 w 930442"/>
                <a:gd name="connsiteY1" fmla="*/ 112295 h 385011"/>
                <a:gd name="connsiteX2" fmla="*/ 0 w 930442"/>
                <a:gd name="connsiteY2" fmla="*/ 385011 h 385011"/>
              </a:gdLst>
              <a:ahLst/>
              <a:cxnLst>
                <a:cxn ang="0">
                  <a:pos x="connsiteX0" y="connsiteY0"/>
                </a:cxn>
                <a:cxn ang="0">
                  <a:pos x="connsiteX1" y="connsiteY1"/>
                </a:cxn>
                <a:cxn ang="0">
                  <a:pos x="connsiteX2" y="connsiteY2"/>
                </a:cxn>
              </a:cxnLst>
              <a:rect l="l" t="t" r="r" b="b"/>
              <a:pathLst>
                <a:path w="930442" h="385011">
                  <a:moveTo>
                    <a:pt x="930442" y="0"/>
                  </a:moveTo>
                  <a:cubicBezTo>
                    <a:pt x="743284" y="24063"/>
                    <a:pt x="556126" y="48127"/>
                    <a:pt x="401052" y="112295"/>
                  </a:cubicBezTo>
                  <a:cubicBezTo>
                    <a:pt x="245978" y="176463"/>
                    <a:pt x="122989" y="280737"/>
                    <a:pt x="0" y="385011"/>
                  </a:cubicBezTo>
                </a:path>
              </a:pathLst>
            </a:custGeom>
            <a:noFill/>
            <a:ln w="3810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6148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19</a:t>
                      </a:r>
                    </a:p>
                  </a:txBody>
                  <a:tcPr/>
                </a:tc>
                <a:tc>
                  <a:txBody>
                    <a:bodyPr/>
                    <a:lstStyle/>
                    <a:p>
                      <a:r>
                        <a:rPr lang="en-US" dirty="0">
                          <a:solidFill>
                            <a:srgbClr val="FF0000"/>
                          </a:solidFill>
                        </a:rPr>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4</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No Updates </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spTree>
    <p:extLst>
      <p:ext uri="{BB962C8B-B14F-4D97-AF65-F5344CB8AC3E}">
        <p14:creationId xmlns:p14="http://schemas.microsoft.com/office/powerpoint/2010/main" val="298214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19</a:t>
                      </a:r>
                    </a:p>
                  </a:txBody>
                  <a:tcPr/>
                </a:tc>
                <a:tc>
                  <a:txBody>
                    <a:bodyPr/>
                    <a:lstStyle/>
                    <a:p>
                      <a:r>
                        <a:rPr lang="en-US" dirty="0">
                          <a:solidFill>
                            <a:srgbClr val="FF0000"/>
                          </a:solidFill>
                        </a:rPr>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19</a:t>
                      </a:r>
                    </a:p>
                  </a:txBody>
                  <a:tcPr/>
                </a:tc>
                <a:tc>
                  <a:txBody>
                    <a:bodyPr/>
                    <a:lstStyle/>
                    <a:p>
                      <a:r>
                        <a:rPr lang="en-US" dirty="0">
                          <a:solidFill>
                            <a:srgbClr val="FF0000"/>
                          </a:solidFill>
                        </a:rPr>
                        <a:t>B</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5</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spTree>
    <p:extLst>
      <p:ext uri="{BB962C8B-B14F-4D97-AF65-F5344CB8AC3E}">
        <p14:creationId xmlns:p14="http://schemas.microsoft.com/office/powerpoint/2010/main" val="2334377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155"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847725"/>
            <a:ext cx="6856412"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8" name="Rectangle 2"/>
          <p:cNvSpPr>
            <a:spLocks noGrp="1" noChangeArrowheads="1"/>
          </p:cNvSpPr>
          <p:nvPr>
            <p:ph type="title"/>
          </p:nvPr>
        </p:nvSpPr>
        <p:spPr>
          <a:xfrm>
            <a:off x="533400" y="152400"/>
            <a:ext cx="7772400" cy="1008063"/>
          </a:xfrm>
        </p:spPr>
        <p:txBody>
          <a:bodyPr>
            <a:normAutofit/>
          </a:bodyPr>
          <a:lstStyle/>
          <a:p>
            <a:r>
              <a:rPr lang="en-US" sz="4000"/>
              <a:t>Distance vector: link cost changes</a:t>
            </a:r>
            <a:endParaRPr lang="en-US" sz="4800"/>
          </a:p>
        </p:txBody>
      </p:sp>
      <p:sp>
        <p:nvSpPr>
          <p:cNvPr id="139269" name="Rectangle 3"/>
          <p:cNvSpPr>
            <a:spLocks noChangeArrowheads="1"/>
          </p:cNvSpPr>
          <p:nvPr/>
        </p:nvSpPr>
        <p:spPr bwMode="auto">
          <a:xfrm>
            <a:off x="552450" y="1400175"/>
            <a:ext cx="4867275" cy="252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None/>
              <a:tabLst/>
              <a:defRPr/>
            </a:pP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mn-cs"/>
              </a:rPr>
              <a:t>link cost changes:</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detects local link cost change </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updates routing info, recalculates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distance vector</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DV changes, notify neighbors</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139271" name="Group 5"/>
          <p:cNvGrpSpPr>
            <a:grpSpLocks/>
          </p:cNvGrpSpPr>
          <p:nvPr/>
        </p:nvGrpSpPr>
        <p:grpSpPr bwMode="auto">
          <a:xfrm>
            <a:off x="5838825" y="1609725"/>
            <a:ext cx="2184400" cy="1314450"/>
            <a:chOff x="3625" y="1076"/>
            <a:chExt cx="1376" cy="828"/>
          </a:xfrm>
        </p:grpSpPr>
        <p:sp>
          <p:nvSpPr>
            <p:cNvPr id="139275" name="Freeform 6"/>
            <p:cNvSpPr>
              <a:spLocks/>
            </p:cNvSpPr>
            <p:nvPr/>
          </p:nvSpPr>
          <p:spPr bwMode="auto">
            <a:xfrm>
              <a:off x="3625" y="1140"/>
              <a:ext cx="1376" cy="764"/>
            </a:xfrm>
            <a:custGeom>
              <a:avLst/>
              <a:gdLst>
                <a:gd name="T0" fmla="*/ 113 w 1376"/>
                <a:gd name="T1" fmla="*/ 348 h 764"/>
                <a:gd name="T2" fmla="*/ 395 w 1376"/>
                <a:gd name="T3" fmla="*/ 162 h 764"/>
                <a:gd name="T4" fmla="*/ 710 w 1376"/>
                <a:gd name="T5" fmla="*/ 9 h 764"/>
                <a:gd name="T6" fmla="*/ 1160 w 1376"/>
                <a:gd name="T7" fmla="*/ 219 h 764"/>
                <a:gd name="T8" fmla="*/ 1367 w 1376"/>
                <a:gd name="T9" fmla="*/ 510 h 764"/>
                <a:gd name="T10" fmla="*/ 1103 w 1376"/>
                <a:gd name="T11" fmla="*/ 726 h 764"/>
                <a:gd name="T12" fmla="*/ 578 w 1376"/>
                <a:gd name="T13" fmla="*/ 738 h 764"/>
                <a:gd name="T14" fmla="*/ 77 w 1376"/>
                <a:gd name="T15" fmla="*/ 630 h 764"/>
                <a:gd name="T16" fmla="*/ 113 w 1376"/>
                <a:gd name="T17" fmla="*/ 348 h 7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6"/>
                <a:gd name="T28" fmla="*/ 0 h 764"/>
                <a:gd name="T29" fmla="*/ 1376 w 1376"/>
                <a:gd name="T30" fmla="*/ 764 h 7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6" h="764">
                  <a:moveTo>
                    <a:pt x="113" y="348"/>
                  </a:moveTo>
                  <a:cubicBezTo>
                    <a:pt x="166" y="270"/>
                    <a:pt x="296" y="218"/>
                    <a:pt x="395" y="162"/>
                  </a:cubicBezTo>
                  <a:cubicBezTo>
                    <a:pt x="494" y="106"/>
                    <a:pt x="583" y="0"/>
                    <a:pt x="710" y="9"/>
                  </a:cubicBezTo>
                  <a:cubicBezTo>
                    <a:pt x="837" y="18"/>
                    <a:pt x="1051" y="136"/>
                    <a:pt x="1160" y="219"/>
                  </a:cubicBezTo>
                  <a:cubicBezTo>
                    <a:pt x="1269" y="302"/>
                    <a:pt x="1376" y="426"/>
                    <a:pt x="1367" y="510"/>
                  </a:cubicBezTo>
                  <a:cubicBezTo>
                    <a:pt x="1358" y="594"/>
                    <a:pt x="1234" y="688"/>
                    <a:pt x="1103" y="726"/>
                  </a:cubicBezTo>
                  <a:cubicBezTo>
                    <a:pt x="972" y="764"/>
                    <a:pt x="749" y="754"/>
                    <a:pt x="578" y="738"/>
                  </a:cubicBezTo>
                  <a:cubicBezTo>
                    <a:pt x="407" y="722"/>
                    <a:pt x="154" y="695"/>
                    <a:pt x="77" y="630"/>
                  </a:cubicBezTo>
                  <a:cubicBezTo>
                    <a:pt x="0" y="565"/>
                    <a:pt x="60" y="426"/>
                    <a:pt x="113" y="348"/>
                  </a:cubicBezTo>
                  <a:close/>
                </a:path>
              </a:pathLst>
            </a:custGeom>
            <a:solidFill>
              <a:srgbClr val="66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6" name="Freeform 7"/>
            <p:cNvSpPr>
              <a:spLocks/>
            </p:cNvSpPr>
            <p:nvPr/>
          </p:nvSpPr>
          <p:spPr bwMode="auto">
            <a:xfrm>
              <a:off x="3984" y="1404"/>
              <a:ext cx="222" cy="180"/>
            </a:xfrm>
            <a:custGeom>
              <a:avLst/>
              <a:gdLst>
                <a:gd name="T0" fmla="*/ 0 w 222"/>
                <a:gd name="T1" fmla="*/ 180 h 180"/>
                <a:gd name="T2" fmla="*/ 222 w 222"/>
                <a:gd name="T3" fmla="*/ 0 h 180"/>
                <a:gd name="T4" fmla="*/ 0 60000 65536"/>
                <a:gd name="T5" fmla="*/ 0 60000 65536"/>
                <a:gd name="T6" fmla="*/ 0 w 222"/>
                <a:gd name="T7" fmla="*/ 0 h 180"/>
                <a:gd name="T8" fmla="*/ 222 w 222"/>
                <a:gd name="T9" fmla="*/ 180 h 180"/>
              </a:gdLst>
              <a:ahLst/>
              <a:cxnLst>
                <a:cxn ang="T4">
                  <a:pos x="T0" y="T1"/>
                </a:cxn>
                <a:cxn ang="T5">
                  <a:pos x="T2" y="T3"/>
                </a:cxn>
              </a:cxnLst>
              <a:rect l="T6" t="T7" r="T8" b="T9"/>
              <a:pathLst>
                <a:path w="222" h="180">
                  <a:moveTo>
                    <a:pt x="0" y="180"/>
                  </a:moveTo>
                  <a:lnTo>
                    <a:pt x="222"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7" name="Oval 8"/>
            <p:cNvSpPr>
              <a:spLocks noChangeArrowheads="1"/>
            </p:cNvSpPr>
            <p:nvPr/>
          </p:nvSpPr>
          <p:spPr bwMode="auto">
            <a:xfrm>
              <a:off x="3724" y="164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8" name="Line 9"/>
            <p:cNvSpPr>
              <a:spLocks noChangeShapeType="1"/>
            </p:cNvSpPr>
            <p:nvPr/>
          </p:nvSpPr>
          <p:spPr bwMode="auto">
            <a:xfrm>
              <a:off x="3724" y="1633"/>
              <a:ext cx="1"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9" name="Line 10"/>
            <p:cNvSpPr>
              <a:spLocks noChangeShapeType="1"/>
            </p:cNvSpPr>
            <p:nvPr/>
          </p:nvSpPr>
          <p:spPr bwMode="auto">
            <a:xfrm>
              <a:off x="4037" y="1633"/>
              <a:ext cx="1"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0" name="Rectangle 11"/>
            <p:cNvSpPr>
              <a:spLocks noChangeArrowheads="1"/>
            </p:cNvSpPr>
            <p:nvPr/>
          </p:nvSpPr>
          <p:spPr bwMode="auto">
            <a:xfrm>
              <a:off x="3724" y="1633"/>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1" name="Oval 12"/>
            <p:cNvSpPr>
              <a:spLocks noChangeArrowheads="1"/>
            </p:cNvSpPr>
            <p:nvPr/>
          </p:nvSpPr>
          <p:spPr bwMode="auto">
            <a:xfrm>
              <a:off x="3721" y="157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2" name="Freeform 13"/>
            <p:cNvSpPr>
              <a:spLocks/>
            </p:cNvSpPr>
            <p:nvPr/>
          </p:nvSpPr>
          <p:spPr bwMode="auto">
            <a:xfrm>
              <a:off x="4389" y="1404"/>
              <a:ext cx="216" cy="189"/>
            </a:xfrm>
            <a:custGeom>
              <a:avLst/>
              <a:gdLst>
                <a:gd name="T0" fmla="*/ 0 w 216"/>
                <a:gd name="T1" fmla="*/ 0 h 189"/>
                <a:gd name="T2" fmla="*/ 216 w 216"/>
                <a:gd name="T3" fmla="*/ 189 h 189"/>
                <a:gd name="T4" fmla="*/ 0 60000 65536"/>
                <a:gd name="T5" fmla="*/ 0 60000 65536"/>
                <a:gd name="T6" fmla="*/ 0 w 216"/>
                <a:gd name="T7" fmla="*/ 0 h 189"/>
                <a:gd name="T8" fmla="*/ 216 w 216"/>
                <a:gd name="T9" fmla="*/ 189 h 189"/>
              </a:gdLst>
              <a:ahLst/>
              <a:cxnLst>
                <a:cxn ang="T4">
                  <a:pos x="T0" y="T1"/>
                </a:cxn>
                <a:cxn ang="T5">
                  <a:pos x="T2" y="T3"/>
                </a:cxn>
              </a:cxnLst>
              <a:rect l="T6" t="T7" r="T8" b="T9"/>
              <a:pathLst>
                <a:path w="216" h="189">
                  <a:moveTo>
                    <a:pt x="0" y="0"/>
                  </a:moveTo>
                  <a:lnTo>
                    <a:pt x="216" y="189"/>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3" name="Freeform 14"/>
            <p:cNvSpPr>
              <a:spLocks/>
            </p:cNvSpPr>
            <p:nvPr/>
          </p:nvSpPr>
          <p:spPr bwMode="auto">
            <a:xfrm>
              <a:off x="4041" y="1668"/>
              <a:ext cx="540" cy="3"/>
            </a:xfrm>
            <a:custGeom>
              <a:avLst/>
              <a:gdLst>
                <a:gd name="T0" fmla="*/ 540 w 540"/>
                <a:gd name="T1" fmla="*/ 3 h 3"/>
                <a:gd name="T2" fmla="*/ 0 w 540"/>
                <a:gd name="T3" fmla="*/ 0 h 3"/>
                <a:gd name="T4" fmla="*/ 0 60000 65536"/>
                <a:gd name="T5" fmla="*/ 0 60000 65536"/>
                <a:gd name="T6" fmla="*/ 0 w 540"/>
                <a:gd name="T7" fmla="*/ 0 h 3"/>
                <a:gd name="T8" fmla="*/ 540 w 540"/>
                <a:gd name="T9" fmla="*/ 3 h 3"/>
              </a:gdLst>
              <a:ahLst/>
              <a:cxnLst>
                <a:cxn ang="T4">
                  <a:pos x="T0" y="T1"/>
                </a:cxn>
                <a:cxn ang="T5">
                  <a:pos x="T2" y="T3"/>
                </a:cxn>
              </a:cxnLst>
              <a:rect l="T6" t="T7" r="T8" b="T9"/>
              <a:pathLst>
                <a:path w="540" h="3">
                  <a:moveTo>
                    <a:pt x="540" y="3"/>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284" name="Group 15"/>
            <p:cNvGrpSpPr>
              <a:grpSpLocks/>
            </p:cNvGrpSpPr>
            <p:nvPr/>
          </p:nvGrpSpPr>
          <p:grpSpPr bwMode="auto">
            <a:xfrm>
              <a:off x="3777" y="1526"/>
              <a:ext cx="186" cy="252"/>
              <a:chOff x="2963" y="2429"/>
              <a:chExt cx="189" cy="252"/>
            </a:xfrm>
          </p:grpSpPr>
          <p:sp>
            <p:nvSpPr>
              <p:cNvPr id="139308" name="Rectangle 16"/>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9" name="Text Box 17"/>
              <p:cNvSpPr txBox="1">
                <a:spLocks noChangeArrowheads="1"/>
              </p:cNvSpPr>
              <p:nvPr/>
            </p:nvSpPr>
            <p:spPr bwMode="auto">
              <a:xfrm>
                <a:off x="2963" y="2429"/>
                <a:ext cx="189"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x</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nvGrpSpPr>
            <p:cNvPr id="139285" name="Group 18"/>
            <p:cNvGrpSpPr>
              <a:grpSpLocks/>
            </p:cNvGrpSpPr>
            <p:nvPr/>
          </p:nvGrpSpPr>
          <p:grpSpPr bwMode="auto">
            <a:xfrm>
              <a:off x="4566" y="1538"/>
              <a:ext cx="316" cy="252"/>
              <a:chOff x="1740" y="2306"/>
              <a:chExt cx="316" cy="252"/>
            </a:xfrm>
          </p:grpSpPr>
          <p:sp>
            <p:nvSpPr>
              <p:cNvPr id="139300" name="Oval 19"/>
              <p:cNvSpPr>
                <a:spLocks noChangeArrowheads="1"/>
              </p:cNvSpPr>
              <p:nvPr/>
            </p:nvSpPr>
            <p:spPr bwMode="auto">
              <a:xfrm>
                <a:off x="1743" y="242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1" name="Line 20"/>
              <p:cNvSpPr>
                <a:spLocks noChangeShapeType="1"/>
              </p:cNvSpPr>
              <p:nvPr/>
            </p:nvSpPr>
            <p:spPr bwMode="auto">
              <a:xfrm>
                <a:off x="1743" y="2413"/>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2" name="Line 21"/>
              <p:cNvSpPr>
                <a:spLocks noChangeShapeType="1"/>
              </p:cNvSpPr>
              <p:nvPr/>
            </p:nvSpPr>
            <p:spPr bwMode="auto">
              <a:xfrm>
                <a:off x="2056" y="2413"/>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3" name="Rectangle 22"/>
              <p:cNvSpPr>
                <a:spLocks noChangeArrowheads="1"/>
              </p:cNvSpPr>
              <p:nvPr/>
            </p:nvSpPr>
            <p:spPr bwMode="auto">
              <a:xfrm>
                <a:off x="1743" y="2413"/>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4" name="Oval 23"/>
              <p:cNvSpPr>
                <a:spLocks noChangeArrowheads="1"/>
              </p:cNvSpPr>
              <p:nvPr/>
            </p:nvSpPr>
            <p:spPr bwMode="auto">
              <a:xfrm>
                <a:off x="1740" y="235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305" name="Group 24"/>
              <p:cNvGrpSpPr>
                <a:grpSpLocks/>
              </p:cNvGrpSpPr>
              <p:nvPr/>
            </p:nvGrpSpPr>
            <p:grpSpPr bwMode="auto">
              <a:xfrm>
                <a:off x="1806" y="2306"/>
                <a:ext cx="180" cy="252"/>
                <a:chOff x="2966" y="2429"/>
                <a:chExt cx="183" cy="252"/>
              </a:xfrm>
            </p:grpSpPr>
            <p:sp>
              <p:nvSpPr>
                <p:cNvPr id="139306" name="Rectangle 25"/>
                <p:cNvSpPr>
                  <a:spLocks noChangeArrowheads="1"/>
                </p:cNvSpPr>
                <p:nvPr/>
              </p:nvSpPr>
              <p:spPr bwMode="auto">
                <a:xfrm>
                  <a:off x="2982" y="2490"/>
                  <a:ext cx="143"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7" name="Text Box 26"/>
                <p:cNvSpPr txBox="1">
                  <a:spLocks noChangeArrowheads="1"/>
                </p:cNvSpPr>
                <p:nvPr/>
              </p:nvSpPr>
              <p:spPr bwMode="auto">
                <a:xfrm>
                  <a:off x="2966" y="2429"/>
                  <a:ext cx="183"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z</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sp>
          <p:nvSpPr>
            <p:cNvPr id="139286" name="Text Box 27"/>
            <p:cNvSpPr txBox="1">
              <a:spLocks noChangeArrowheads="1"/>
            </p:cNvSpPr>
            <p:nvPr/>
          </p:nvSpPr>
          <p:spPr bwMode="auto">
            <a:xfrm>
              <a:off x="4464" y="1328"/>
              <a:ext cx="19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rPr>
                <a:t>1</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87" name="Text Box 28"/>
            <p:cNvSpPr txBox="1">
              <a:spLocks noChangeArrowheads="1"/>
            </p:cNvSpPr>
            <p:nvPr/>
          </p:nvSpPr>
          <p:spPr bwMode="auto">
            <a:xfrm>
              <a:off x="3937" y="1325"/>
              <a:ext cx="19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rPr>
                <a:t>4</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88" name="Text Box 29"/>
            <p:cNvSpPr txBox="1">
              <a:spLocks noChangeArrowheads="1"/>
            </p:cNvSpPr>
            <p:nvPr/>
          </p:nvSpPr>
          <p:spPr bwMode="auto">
            <a:xfrm>
              <a:off x="4185" y="1658"/>
              <a:ext cx="26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rPr>
                <a:t>50</a:t>
              </a: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p:txBody>
        </p:sp>
        <p:grpSp>
          <p:nvGrpSpPr>
            <p:cNvPr id="139289" name="Group 30"/>
            <p:cNvGrpSpPr>
              <a:grpSpLocks/>
            </p:cNvGrpSpPr>
            <p:nvPr/>
          </p:nvGrpSpPr>
          <p:grpSpPr bwMode="auto">
            <a:xfrm>
              <a:off x="4146" y="1214"/>
              <a:ext cx="316" cy="252"/>
              <a:chOff x="1740" y="2306"/>
              <a:chExt cx="316" cy="252"/>
            </a:xfrm>
          </p:grpSpPr>
          <p:sp>
            <p:nvSpPr>
              <p:cNvPr id="139292" name="Oval 31"/>
              <p:cNvSpPr>
                <a:spLocks noChangeArrowheads="1"/>
              </p:cNvSpPr>
              <p:nvPr/>
            </p:nvSpPr>
            <p:spPr bwMode="auto">
              <a:xfrm>
                <a:off x="1743" y="242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3" name="Line 32"/>
              <p:cNvSpPr>
                <a:spLocks noChangeShapeType="1"/>
              </p:cNvSpPr>
              <p:nvPr/>
            </p:nvSpPr>
            <p:spPr bwMode="auto">
              <a:xfrm>
                <a:off x="1743" y="2413"/>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4" name="Line 33"/>
              <p:cNvSpPr>
                <a:spLocks noChangeShapeType="1"/>
              </p:cNvSpPr>
              <p:nvPr/>
            </p:nvSpPr>
            <p:spPr bwMode="auto">
              <a:xfrm>
                <a:off x="2056" y="2413"/>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5" name="Rectangle 34"/>
              <p:cNvSpPr>
                <a:spLocks noChangeArrowheads="1"/>
              </p:cNvSpPr>
              <p:nvPr/>
            </p:nvSpPr>
            <p:spPr bwMode="auto">
              <a:xfrm>
                <a:off x="1743" y="2413"/>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6" name="Oval 35"/>
              <p:cNvSpPr>
                <a:spLocks noChangeArrowheads="1"/>
              </p:cNvSpPr>
              <p:nvPr/>
            </p:nvSpPr>
            <p:spPr bwMode="auto">
              <a:xfrm>
                <a:off x="1740" y="235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297" name="Group 36"/>
              <p:cNvGrpSpPr>
                <a:grpSpLocks/>
              </p:cNvGrpSpPr>
              <p:nvPr/>
            </p:nvGrpSpPr>
            <p:grpSpPr bwMode="auto">
              <a:xfrm>
                <a:off x="1805" y="2306"/>
                <a:ext cx="189" cy="252"/>
                <a:chOff x="2962" y="2429"/>
                <a:chExt cx="192" cy="252"/>
              </a:xfrm>
            </p:grpSpPr>
            <p:sp>
              <p:nvSpPr>
                <p:cNvPr id="139298" name="Rectangle 37"/>
                <p:cNvSpPr>
                  <a:spLocks noChangeArrowheads="1"/>
                </p:cNvSpPr>
                <p:nvPr/>
              </p:nvSpPr>
              <p:spPr bwMode="auto">
                <a:xfrm>
                  <a:off x="2982" y="2490"/>
                  <a:ext cx="143"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9" name="Text Box 38"/>
                <p:cNvSpPr txBox="1">
                  <a:spLocks noChangeArrowheads="1"/>
                </p:cNvSpPr>
                <p:nvPr/>
              </p:nvSpPr>
              <p:spPr bwMode="auto">
                <a:xfrm>
                  <a:off x="2962" y="2429"/>
                  <a:ext cx="192"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y</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sp>
          <p:nvSpPr>
            <p:cNvPr id="139290" name="Text Box 39"/>
            <p:cNvSpPr txBox="1">
              <a:spLocks noChangeArrowheads="1"/>
            </p:cNvSpPr>
            <p:nvPr/>
          </p:nvSpPr>
          <p:spPr bwMode="auto">
            <a:xfrm>
              <a:off x="3834" y="1076"/>
              <a:ext cx="19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ＭＳ Ｐゴシック" charset="0"/>
                </a:rPr>
                <a:t>1</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91" name="Line 40"/>
            <p:cNvSpPr>
              <a:spLocks noChangeShapeType="1"/>
            </p:cNvSpPr>
            <p:nvPr/>
          </p:nvSpPr>
          <p:spPr bwMode="auto">
            <a:xfrm flipH="1" flipV="1">
              <a:off x="3948" y="1272"/>
              <a:ext cx="132" cy="228"/>
            </a:xfrm>
            <a:prstGeom prst="line">
              <a:avLst/>
            </a:prstGeom>
            <a:noFill/>
            <a:ln w="1905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5628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E1F9357C-6814-C144-AEF1-EA617AC01C15}"/>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Distance Vector</a:t>
            </a:r>
            <a:endParaRPr lang="en-AU" altLang="en-US" sz="3600" dirty="0"/>
          </a:p>
        </p:txBody>
      </p:sp>
      <p:sp>
        <p:nvSpPr>
          <p:cNvPr id="105475" name="Rectangle 3">
            <a:extLst>
              <a:ext uri="{FF2B5EF4-FFF2-40B4-BE49-F238E27FC236}">
                <a16:creationId xmlns:a16="http://schemas.microsoft.com/office/drawing/2014/main" id="{2A8A0BAE-1B11-2546-A29F-1740F8688287}"/>
              </a:ext>
            </a:extLst>
          </p:cNvPr>
          <p:cNvSpPr>
            <a:spLocks noGrp="1" noChangeArrowheads="1"/>
          </p:cNvSpPr>
          <p:nvPr>
            <p:ph type="body" idx="1"/>
          </p:nvPr>
        </p:nvSpPr>
        <p:spPr>
          <a:xfrm>
            <a:off x="628650" y="1253331"/>
            <a:ext cx="7886700" cy="4351338"/>
          </a:xfrm>
        </p:spPr>
        <p:txBody>
          <a:bodyPr/>
          <a:lstStyle/>
          <a:p>
            <a:r>
              <a:rPr lang="en-US" altLang="en-US" sz="2400" dirty="0"/>
              <a:t>Each node constructs a </a:t>
            </a:r>
            <a:r>
              <a:rPr lang="en-US" altLang="en-US" sz="2400" dirty="0">
                <a:solidFill>
                  <a:srgbClr val="FF0000"/>
                </a:solidFill>
              </a:rPr>
              <a:t>one-dimensional array (a vector) containing the “distances” (costs) to all other nodes </a:t>
            </a:r>
            <a:r>
              <a:rPr lang="en-US" altLang="en-US" sz="2400" dirty="0"/>
              <a:t>and distributes that vector to its immediate neighbors</a:t>
            </a:r>
          </a:p>
          <a:p>
            <a:r>
              <a:rPr lang="en-US" altLang="en-US" sz="2400" dirty="0"/>
              <a:t>Starting assumption is that </a:t>
            </a:r>
            <a:r>
              <a:rPr lang="en-US" altLang="en-US" sz="2400" dirty="0">
                <a:solidFill>
                  <a:srgbClr val="FF0000"/>
                </a:solidFill>
              </a:rPr>
              <a:t>each node knows the cost of the link to each of its directly connected neighbors</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05476" name="Picture 5" descr="f03-29-9780123850591 copy">
            <a:extLst>
              <a:ext uri="{FF2B5EF4-FFF2-40B4-BE49-F238E27FC236}">
                <a16:creationId xmlns:a16="http://schemas.microsoft.com/office/drawing/2014/main" id="{06EB27E9-2805-8A4B-867E-B02BA6111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931" y="3724615"/>
            <a:ext cx="403225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EDCCD74-40C1-0D45-A2B8-D30DE62966A4}"/>
              </a:ext>
            </a:extLst>
          </p:cNvPr>
          <p:cNvPicPr>
            <a:picLocks noChangeAspect="1"/>
          </p:cNvPicPr>
          <p:nvPr/>
        </p:nvPicPr>
        <p:blipFill>
          <a:blip r:embed="rId4"/>
          <a:stretch>
            <a:fillRect/>
          </a:stretch>
        </p:blipFill>
        <p:spPr>
          <a:xfrm>
            <a:off x="5021377" y="3334090"/>
            <a:ext cx="3810000" cy="2908300"/>
          </a:xfrm>
          <a:prstGeom prst="rect">
            <a:avLst/>
          </a:prstGeom>
        </p:spPr>
      </p:pic>
    </p:spTree>
    <p:extLst>
      <p:ext uri="{BB962C8B-B14F-4D97-AF65-F5344CB8AC3E}">
        <p14:creationId xmlns:p14="http://schemas.microsoft.com/office/powerpoint/2010/main" val="394282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“decreases”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extLst>
              <p:ext uri="{D42A27DB-BD31-4B8C-83A1-F6EECF244321}">
                <p14:modId xmlns:p14="http://schemas.microsoft.com/office/powerpoint/2010/main" val="3749931052"/>
              </p:ext>
            </p:extLst>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extLst>
              <p:ext uri="{D42A27DB-BD31-4B8C-83A1-F6EECF244321}">
                <p14:modId xmlns:p14="http://schemas.microsoft.com/office/powerpoint/2010/main" val="160366516"/>
              </p:ext>
            </p:extLst>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extLst>
              <p:ext uri="{D42A27DB-BD31-4B8C-83A1-F6EECF244321}">
                <p14:modId xmlns:p14="http://schemas.microsoft.com/office/powerpoint/2010/main" val="2104441371"/>
              </p:ext>
            </p:extLst>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1</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extLst>
              <p:ext uri="{D42A27DB-BD31-4B8C-83A1-F6EECF244321}">
                <p14:modId xmlns:p14="http://schemas.microsoft.com/office/powerpoint/2010/main" val="275063986"/>
              </p:ext>
            </p:extLst>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1</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extLst>
              <p:ext uri="{D42A27DB-BD31-4B8C-83A1-F6EECF244321}">
                <p14:modId xmlns:p14="http://schemas.microsoft.com/office/powerpoint/2010/main" val="3001783883"/>
              </p:ext>
            </p:extLst>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1</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extLst>
              <p:ext uri="{D42A27DB-BD31-4B8C-83A1-F6EECF244321}">
                <p14:modId xmlns:p14="http://schemas.microsoft.com/office/powerpoint/2010/main" val="256552993"/>
              </p:ext>
            </p:extLst>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extLst>
              <p:ext uri="{D42A27DB-BD31-4B8C-83A1-F6EECF244321}">
                <p14:modId xmlns:p14="http://schemas.microsoft.com/office/powerpoint/2010/main" val="34766745"/>
              </p:ext>
            </p:extLst>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2</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extLst>
              <p:ext uri="{D42A27DB-BD31-4B8C-83A1-F6EECF244321}">
                <p14:modId xmlns:p14="http://schemas.microsoft.com/office/powerpoint/2010/main" val="845344748"/>
              </p:ext>
            </p:extLst>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2</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346440" y="1652240"/>
            <a:ext cx="2201308" cy="923330"/>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considered the route </a:t>
            </a:r>
          </a:p>
          <a:p>
            <a:r>
              <a:rPr lang="en-US" dirty="0">
                <a:solidFill>
                  <a:srgbClr val="FF0000"/>
                </a:solidFill>
              </a:rPr>
              <a:t>through Z (cost=51).</a:t>
            </a:r>
          </a:p>
        </p:txBody>
      </p:sp>
      <p:cxnSp>
        <p:nvCxnSpPr>
          <p:cNvPr id="31" name="Curved Connector 30">
            <a:extLst>
              <a:ext uri="{FF2B5EF4-FFF2-40B4-BE49-F238E27FC236}">
                <a16:creationId xmlns:a16="http://schemas.microsoft.com/office/drawing/2014/main" id="{83039F6E-ABFD-176C-2EBD-5581CDA3B691}"/>
              </a:ext>
            </a:extLst>
          </p:cNvPr>
          <p:cNvCxnSpPr/>
          <p:nvPr/>
        </p:nvCxnSpPr>
        <p:spPr>
          <a:xfrm>
            <a:off x="2399349" y="2303746"/>
            <a:ext cx="914400" cy="914400"/>
          </a:xfrm>
          <a:prstGeom prst="curvedConnector3">
            <a:avLst>
              <a:gd name="adj1" fmla="val 39286"/>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47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2" grpId="0"/>
      <p:bldP spid="25" grpId="0"/>
      <p:bldP spid="26" grpId="0"/>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extLst>
              <p:ext uri="{D42A27DB-BD31-4B8C-83A1-F6EECF244321}">
                <p14:modId xmlns:p14="http://schemas.microsoft.com/office/powerpoint/2010/main" val="2354713473"/>
              </p:ext>
            </p:extLst>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extLst>
              <p:ext uri="{D42A27DB-BD31-4B8C-83A1-F6EECF244321}">
                <p14:modId xmlns:p14="http://schemas.microsoft.com/office/powerpoint/2010/main" val="108067886"/>
              </p:ext>
            </p:extLst>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extLst>
              <p:ext uri="{D42A27DB-BD31-4B8C-83A1-F6EECF244321}">
                <p14:modId xmlns:p14="http://schemas.microsoft.com/office/powerpoint/2010/main" val="1499735041"/>
              </p:ext>
            </p:extLst>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extLst>
              <p:ext uri="{D42A27DB-BD31-4B8C-83A1-F6EECF244321}">
                <p14:modId xmlns:p14="http://schemas.microsoft.com/office/powerpoint/2010/main" val="2432662264"/>
              </p:ext>
            </p:extLst>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extLst>
              <p:ext uri="{D42A27DB-BD31-4B8C-83A1-F6EECF244321}">
                <p14:modId xmlns:p14="http://schemas.microsoft.com/office/powerpoint/2010/main" val="1470308014"/>
              </p:ext>
            </p:extLst>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780843" cy="1477328"/>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considers two routes from the </a:t>
            </a:r>
          </a:p>
          <a:p>
            <a:r>
              <a:rPr lang="en-US" dirty="0">
                <a:solidFill>
                  <a:srgbClr val="FF0000"/>
                </a:solidFill>
              </a:rPr>
              <a:t>saved advertisements.</a:t>
            </a:r>
          </a:p>
          <a:p>
            <a:pPr marL="400050" indent="-400050">
              <a:buAutoNum type="romanLcParenBoth"/>
            </a:pPr>
            <a:r>
              <a:rPr lang="en-US" dirty="0">
                <a:solidFill>
                  <a:srgbClr val="FF0000"/>
                </a:solidFill>
              </a:rPr>
              <a:t>&lt;X, 60, X&gt; -- direct link</a:t>
            </a:r>
          </a:p>
          <a:p>
            <a:pPr marL="400050" indent="-400050">
              <a:buFontTx/>
              <a:buAutoNum type="romanLcParenBoth"/>
            </a:pPr>
            <a:r>
              <a:rPr lang="en-US" dirty="0">
                <a:solidFill>
                  <a:srgbClr val="FF0000"/>
                </a:solidFill>
              </a:rPr>
              <a:t> &lt;X, 5, Z&gt; + </a:t>
            </a:r>
            <a:r>
              <a:rPr lang="en-US" dirty="0" err="1">
                <a:solidFill>
                  <a:srgbClr val="FF0000"/>
                </a:solidFill>
              </a:rPr>
              <a:t>d</a:t>
            </a:r>
            <a:r>
              <a:rPr lang="en-US" baseline="-25000" dirty="0" err="1">
                <a:solidFill>
                  <a:srgbClr val="FF0000"/>
                </a:solidFill>
              </a:rPr>
              <a:t>Z</a:t>
            </a:r>
            <a:r>
              <a:rPr lang="en-US" dirty="0">
                <a:solidFill>
                  <a:srgbClr val="FF0000"/>
                </a:solidFill>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r>
              <a:rPr lang="en-US" dirty="0"/>
              <a:t>60</a:t>
            </a:r>
          </a:p>
        </p:txBody>
      </p:sp>
    </p:spTree>
    <p:extLst>
      <p:ext uri="{BB962C8B-B14F-4D97-AF65-F5344CB8AC3E}">
        <p14:creationId xmlns:p14="http://schemas.microsoft.com/office/powerpoint/2010/main" val="65552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5" grpId="0"/>
      <p:bldP spid="26" grpId="0"/>
      <p:bldP spid="2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780843" cy="1477328"/>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considers two routes from the </a:t>
            </a:r>
          </a:p>
          <a:p>
            <a:r>
              <a:rPr lang="en-US" dirty="0">
                <a:solidFill>
                  <a:srgbClr val="FF0000"/>
                </a:solidFill>
              </a:rPr>
              <a:t>saved advertisements.</a:t>
            </a:r>
          </a:p>
          <a:p>
            <a:pPr marL="400050" indent="-400050">
              <a:buAutoNum type="romanLcParenBoth"/>
            </a:pPr>
            <a:r>
              <a:rPr lang="en-US" dirty="0">
                <a:solidFill>
                  <a:srgbClr val="FF0000"/>
                </a:solidFill>
              </a:rPr>
              <a:t>&lt;X, 60, X&gt; -- direct link</a:t>
            </a:r>
          </a:p>
          <a:p>
            <a:pPr marL="400050" indent="-400050">
              <a:buFontTx/>
              <a:buAutoNum type="romanLcParenBoth"/>
            </a:pPr>
            <a:r>
              <a:rPr lang="en-US" dirty="0">
                <a:solidFill>
                  <a:srgbClr val="FF0000"/>
                </a:solidFill>
              </a:rPr>
              <a:t> &lt;X, 5, Z&gt; + </a:t>
            </a:r>
            <a:r>
              <a:rPr lang="en-US" dirty="0" err="1">
                <a:solidFill>
                  <a:srgbClr val="FF0000"/>
                </a:solidFill>
              </a:rPr>
              <a:t>d</a:t>
            </a:r>
            <a:r>
              <a:rPr lang="en-US" baseline="-25000" dirty="0" err="1">
                <a:solidFill>
                  <a:srgbClr val="FF0000"/>
                </a:solidFill>
              </a:rPr>
              <a:t>Z</a:t>
            </a:r>
            <a:r>
              <a:rPr lang="en-US" dirty="0">
                <a:solidFill>
                  <a:srgbClr val="FF0000"/>
                </a:solidFill>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r>
              <a:rPr lang="en-US" dirty="0"/>
              <a:t>60</a:t>
            </a:r>
          </a:p>
        </p:txBody>
      </p:sp>
      <p:sp>
        <p:nvSpPr>
          <p:cNvPr id="20" name="Rectangle 19">
            <a:extLst>
              <a:ext uri="{FF2B5EF4-FFF2-40B4-BE49-F238E27FC236}">
                <a16:creationId xmlns:a16="http://schemas.microsoft.com/office/drawing/2014/main" id="{B2342877-2BEA-E728-B62A-9277710A7B07}"/>
              </a:ext>
            </a:extLst>
          </p:cNvPr>
          <p:cNvSpPr/>
          <p:nvPr/>
        </p:nvSpPr>
        <p:spPr>
          <a:xfrm>
            <a:off x="21771" y="2770084"/>
            <a:ext cx="9144000" cy="71798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When will this looped update stop (converge)?</a:t>
            </a:r>
          </a:p>
        </p:txBody>
      </p:sp>
    </p:spTree>
    <p:extLst>
      <p:ext uri="{BB962C8B-B14F-4D97-AF65-F5344CB8AC3E}">
        <p14:creationId xmlns:p14="http://schemas.microsoft.com/office/powerpoint/2010/main" val="219884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780843" cy="1477328"/>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considers two routes from the </a:t>
            </a:r>
          </a:p>
          <a:p>
            <a:r>
              <a:rPr lang="en-US" dirty="0">
                <a:solidFill>
                  <a:srgbClr val="FF0000"/>
                </a:solidFill>
              </a:rPr>
              <a:t>saved advertisements.</a:t>
            </a:r>
          </a:p>
          <a:p>
            <a:pPr marL="400050" indent="-400050">
              <a:buAutoNum type="romanLcParenBoth"/>
            </a:pPr>
            <a:r>
              <a:rPr lang="en-US" dirty="0">
                <a:solidFill>
                  <a:srgbClr val="FF0000"/>
                </a:solidFill>
              </a:rPr>
              <a:t>&lt;X, 60, X&gt; -- direct link</a:t>
            </a:r>
          </a:p>
          <a:p>
            <a:pPr marL="400050" indent="-400050">
              <a:buFontTx/>
              <a:buAutoNum type="romanLcParenBoth"/>
            </a:pPr>
            <a:r>
              <a:rPr lang="en-US" dirty="0">
                <a:solidFill>
                  <a:srgbClr val="FF0000"/>
                </a:solidFill>
              </a:rPr>
              <a:t> &lt;X, 5, Z&gt; + </a:t>
            </a:r>
            <a:r>
              <a:rPr lang="en-US" dirty="0" err="1">
                <a:solidFill>
                  <a:srgbClr val="FF0000"/>
                </a:solidFill>
              </a:rPr>
              <a:t>d</a:t>
            </a:r>
            <a:r>
              <a:rPr lang="en-US" baseline="-25000" dirty="0" err="1">
                <a:solidFill>
                  <a:srgbClr val="FF0000"/>
                </a:solidFill>
              </a:rPr>
              <a:t>Z</a:t>
            </a:r>
            <a:r>
              <a:rPr lang="en-US" dirty="0">
                <a:solidFill>
                  <a:srgbClr val="FF0000"/>
                </a:solidFill>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r>
              <a:rPr lang="en-US" dirty="0"/>
              <a:t>60</a:t>
            </a:r>
          </a:p>
        </p:txBody>
      </p:sp>
      <p:sp>
        <p:nvSpPr>
          <p:cNvPr id="20" name="Rectangle 19">
            <a:extLst>
              <a:ext uri="{FF2B5EF4-FFF2-40B4-BE49-F238E27FC236}">
                <a16:creationId xmlns:a16="http://schemas.microsoft.com/office/drawing/2014/main" id="{B2342877-2BEA-E728-B62A-9277710A7B07}"/>
              </a:ext>
            </a:extLst>
          </p:cNvPr>
          <p:cNvSpPr/>
          <p:nvPr/>
        </p:nvSpPr>
        <p:spPr>
          <a:xfrm>
            <a:off x="2" y="2114853"/>
            <a:ext cx="9144000" cy="7179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“Count-to-infinity” problem</a:t>
            </a:r>
          </a:p>
        </p:txBody>
      </p:sp>
    </p:spTree>
    <p:extLst>
      <p:ext uri="{BB962C8B-B14F-4D97-AF65-F5344CB8AC3E}">
        <p14:creationId xmlns:p14="http://schemas.microsoft.com/office/powerpoint/2010/main" val="3289252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C306B-C497-2F42-F249-63ADDB451E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D3C85E7-0A6E-94A5-6AC9-2825956042C6}"/>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601D9FE4-B0D4-6146-E328-B89EC94C95A1}"/>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5813947B-C492-125A-1656-BD799D516914}"/>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2893C71-031B-9740-C9E2-1B2A7C4A8A0A}"/>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584B711-C173-21A3-03E6-5DF9AD3B0327}"/>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F20F7747-1456-697B-DA18-2FBE0E88A5CF}"/>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5F901EAC-6F1D-5CE7-0D51-0B39D7E6A45B}"/>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79AF73CA-4713-5722-2CCF-600DAB8B9E4C}"/>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1364AE81-0E3E-11E9-82E2-6B45CBD8863C}"/>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3244EEEC-6591-0775-6421-970E975826E1}"/>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32056205-9A0F-97D9-3199-6EBB8584C920}"/>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7D374C1F-CAE3-3E06-6BBC-FC166BB2DAB3}"/>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11472AA5-F77E-A51D-5D06-5199C24CF8F5}"/>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9DB9A7D-BD98-2864-E5CC-0F6A7AD67B33}"/>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A23159E-14EF-0CF6-6291-50E3AC46A8ED}"/>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A0609AE2-C083-0151-B041-4A35536BE007}"/>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6093BCAF-1807-DC8A-8468-8788C0F23415}"/>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534AA68-FE6F-7B02-BDA2-63726959E154}"/>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883D43B1-EBF5-B0D6-6FB6-7F7DF596111C}"/>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60ACE8A-CD26-32CC-CA9C-27CEFC17835D}"/>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3A402268-5372-2BDB-7E77-B95C2D55A6D9}"/>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7D17534C-DB3B-FBC4-ED61-A9418B9D8077}"/>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10B36A2-9967-729B-B070-00A9D0522857}"/>
              </a:ext>
            </a:extLst>
          </p:cNvPr>
          <p:cNvSpPr txBox="1"/>
          <p:nvPr/>
        </p:nvSpPr>
        <p:spPr>
          <a:xfrm>
            <a:off x="0" y="650629"/>
            <a:ext cx="3780843" cy="1477328"/>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considers two routes from the </a:t>
            </a:r>
          </a:p>
          <a:p>
            <a:r>
              <a:rPr lang="en-US" dirty="0">
                <a:solidFill>
                  <a:srgbClr val="FF0000"/>
                </a:solidFill>
              </a:rPr>
              <a:t>saved advertisements.</a:t>
            </a:r>
          </a:p>
          <a:p>
            <a:pPr marL="400050" indent="-400050">
              <a:buAutoNum type="romanLcParenBoth"/>
            </a:pPr>
            <a:r>
              <a:rPr lang="en-US" dirty="0">
                <a:solidFill>
                  <a:srgbClr val="FF0000"/>
                </a:solidFill>
              </a:rPr>
              <a:t>&lt;X, 60, X&gt; -- direct link</a:t>
            </a:r>
          </a:p>
          <a:p>
            <a:pPr marL="400050" indent="-400050">
              <a:buFontTx/>
              <a:buAutoNum type="romanLcParenBoth"/>
            </a:pPr>
            <a:r>
              <a:rPr lang="en-US" dirty="0">
                <a:solidFill>
                  <a:srgbClr val="FF0000"/>
                </a:solidFill>
              </a:rPr>
              <a:t> &lt;X, 5, Z&gt; + </a:t>
            </a:r>
            <a:r>
              <a:rPr lang="en-US" dirty="0" err="1">
                <a:solidFill>
                  <a:srgbClr val="FF0000"/>
                </a:solidFill>
              </a:rPr>
              <a:t>d</a:t>
            </a:r>
            <a:r>
              <a:rPr lang="en-US" baseline="-25000" dirty="0" err="1">
                <a:solidFill>
                  <a:srgbClr val="FF0000"/>
                </a:solidFill>
              </a:rPr>
              <a:t>Z</a:t>
            </a:r>
            <a:r>
              <a:rPr lang="en-US" dirty="0">
                <a:solidFill>
                  <a:srgbClr val="FF0000"/>
                </a:solidFill>
              </a:rPr>
              <a:t>(X) – Cost 6 link via Z</a:t>
            </a:r>
          </a:p>
        </p:txBody>
      </p:sp>
      <p:cxnSp>
        <p:nvCxnSpPr>
          <p:cNvPr id="31" name="Curved Connector 30">
            <a:extLst>
              <a:ext uri="{FF2B5EF4-FFF2-40B4-BE49-F238E27FC236}">
                <a16:creationId xmlns:a16="http://schemas.microsoft.com/office/drawing/2014/main" id="{6782B7D1-C098-1F09-8A71-6C6BEF4FBDA4}"/>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B607F75-A72E-4218-ECCC-6889A89DA865}"/>
              </a:ext>
            </a:extLst>
          </p:cNvPr>
          <p:cNvSpPr txBox="1"/>
          <p:nvPr/>
        </p:nvSpPr>
        <p:spPr>
          <a:xfrm>
            <a:off x="3384717" y="1375406"/>
            <a:ext cx="418704" cy="369332"/>
          </a:xfrm>
          <a:prstGeom prst="rect">
            <a:avLst/>
          </a:prstGeom>
          <a:solidFill>
            <a:schemeClr val="bg1"/>
          </a:solidFill>
        </p:spPr>
        <p:txBody>
          <a:bodyPr wrap="none" rtlCol="0">
            <a:spAutoFit/>
          </a:bodyPr>
          <a:lstStyle/>
          <a:p>
            <a:r>
              <a:rPr lang="en-US" dirty="0"/>
              <a:t>60</a:t>
            </a:r>
          </a:p>
        </p:txBody>
      </p:sp>
      <p:sp>
        <p:nvSpPr>
          <p:cNvPr id="20" name="Rectangle 19">
            <a:extLst>
              <a:ext uri="{FF2B5EF4-FFF2-40B4-BE49-F238E27FC236}">
                <a16:creationId xmlns:a16="http://schemas.microsoft.com/office/drawing/2014/main" id="{44C0D557-E756-F287-2031-E75FB13A2882}"/>
              </a:ext>
            </a:extLst>
          </p:cNvPr>
          <p:cNvSpPr/>
          <p:nvPr/>
        </p:nvSpPr>
        <p:spPr>
          <a:xfrm>
            <a:off x="-2016" y="-6633"/>
            <a:ext cx="9144000" cy="71798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When will this looped update stop (converge)?</a:t>
            </a:r>
          </a:p>
        </p:txBody>
      </p:sp>
    </p:spTree>
    <p:extLst>
      <p:ext uri="{BB962C8B-B14F-4D97-AF65-F5344CB8AC3E}">
        <p14:creationId xmlns:p14="http://schemas.microsoft.com/office/powerpoint/2010/main" val="18840599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0D56D3-929F-D7DA-8EC4-B79C57E3E44D}"/>
              </a:ext>
            </a:extLst>
          </p:cNvPr>
          <p:cNvSpPr/>
          <p:nvPr/>
        </p:nvSpPr>
        <p:spPr>
          <a:xfrm>
            <a:off x="0" y="0"/>
            <a:ext cx="9144000" cy="7179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“Count-to-infinity” problem: Another scenario</a:t>
            </a:r>
          </a:p>
        </p:txBody>
      </p:sp>
      <p:sp>
        <p:nvSpPr>
          <p:cNvPr id="3" name="Oval 2">
            <a:extLst>
              <a:ext uri="{FF2B5EF4-FFF2-40B4-BE49-F238E27FC236}">
                <a16:creationId xmlns:a16="http://schemas.microsoft.com/office/drawing/2014/main" id="{7FC0036B-E4F0-E870-9A25-33FF05351042}"/>
              </a:ext>
            </a:extLst>
          </p:cNvPr>
          <p:cNvSpPr/>
          <p:nvPr/>
        </p:nvSpPr>
        <p:spPr>
          <a:xfrm>
            <a:off x="827314"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4CD6E29-696A-D02E-25A8-0EC12306FD85}"/>
              </a:ext>
            </a:extLst>
          </p:cNvPr>
          <p:cNvSpPr txBox="1"/>
          <p:nvPr/>
        </p:nvSpPr>
        <p:spPr>
          <a:xfrm>
            <a:off x="1006343" y="2764974"/>
            <a:ext cx="393056" cy="523220"/>
          </a:xfrm>
          <a:prstGeom prst="rect">
            <a:avLst/>
          </a:prstGeom>
          <a:noFill/>
        </p:spPr>
        <p:txBody>
          <a:bodyPr wrap="none" rtlCol="0">
            <a:spAutoFit/>
          </a:bodyPr>
          <a:lstStyle/>
          <a:p>
            <a:r>
              <a:rPr lang="en-US" sz="2800" dirty="0"/>
              <a:t>A</a:t>
            </a:r>
          </a:p>
        </p:txBody>
      </p:sp>
      <p:sp>
        <p:nvSpPr>
          <p:cNvPr id="5" name="Oval 4">
            <a:extLst>
              <a:ext uri="{FF2B5EF4-FFF2-40B4-BE49-F238E27FC236}">
                <a16:creationId xmlns:a16="http://schemas.microsoft.com/office/drawing/2014/main" id="{F3399C00-A15C-15E2-E90F-A07F90C9648F}"/>
              </a:ext>
            </a:extLst>
          </p:cNvPr>
          <p:cNvSpPr/>
          <p:nvPr/>
        </p:nvSpPr>
        <p:spPr>
          <a:xfrm>
            <a:off x="2413403"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3047F8F-CF7F-D242-7DCD-29469529AC49}"/>
              </a:ext>
            </a:extLst>
          </p:cNvPr>
          <p:cNvSpPr txBox="1"/>
          <p:nvPr/>
        </p:nvSpPr>
        <p:spPr>
          <a:xfrm>
            <a:off x="2592432" y="2764974"/>
            <a:ext cx="393056" cy="523220"/>
          </a:xfrm>
          <a:prstGeom prst="rect">
            <a:avLst/>
          </a:prstGeom>
          <a:noFill/>
        </p:spPr>
        <p:txBody>
          <a:bodyPr wrap="none" rtlCol="0">
            <a:spAutoFit/>
          </a:bodyPr>
          <a:lstStyle/>
          <a:p>
            <a:r>
              <a:rPr lang="en-US" sz="2800" dirty="0"/>
              <a:t>B</a:t>
            </a:r>
          </a:p>
        </p:txBody>
      </p:sp>
      <p:sp>
        <p:nvSpPr>
          <p:cNvPr id="7" name="Oval 6">
            <a:extLst>
              <a:ext uri="{FF2B5EF4-FFF2-40B4-BE49-F238E27FC236}">
                <a16:creationId xmlns:a16="http://schemas.microsoft.com/office/drawing/2014/main" id="{CACBE857-EC3D-3384-9540-8B77C203FA2B}"/>
              </a:ext>
            </a:extLst>
          </p:cNvPr>
          <p:cNvSpPr/>
          <p:nvPr/>
        </p:nvSpPr>
        <p:spPr>
          <a:xfrm>
            <a:off x="3999492"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CF937A1-0B1B-A40F-50A6-CAF8B3E299E0}"/>
              </a:ext>
            </a:extLst>
          </p:cNvPr>
          <p:cNvSpPr txBox="1"/>
          <p:nvPr/>
        </p:nvSpPr>
        <p:spPr>
          <a:xfrm>
            <a:off x="4178521" y="2764974"/>
            <a:ext cx="375424" cy="523220"/>
          </a:xfrm>
          <a:prstGeom prst="rect">
            <a:avLst/>
          </a:prstGeom>
          <a:noFill/>
        </p:spPr>
        <p:txBody>
          <a:bodyPr wrap="none" rtlCol="0">
            <a:spAutoFit/>
          </a:bodyPr>
          <a:lstStyle/>
          <a:p>
            <a:r>
              <a:rPr lang="en-US" sz="2800" dirty="0"/>
              <a:t>C</a:t>
            </a:r>
          </a:p>
        </p:txBody>
      </p:sp>
      <p:sp>
        <p:nvSpPr>
          <p:cNvPr id="9" name="Oval 8">
            <a:extLst>
              <a:ext uri="{FF2B5EF4-FFF2-40B4-BE49-F238E27FC236}">
                <a16:creationId xmlns:a16="http://schemas.microsoft.com/office/drawing/2014/main" id="{D1C8384C-4F03-84A2-1CAC-EFF8B4A5BDE8}"/>
              </a:ext>
            </a:extLst>
          </p:cNvPr>
          <p:cNvSpPr/>
          <p:nvPr/>
        </p:nvSpPr>
        <p:spPr>
          <a:xfrm>
            <a:off x="5585581"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400C132-65EE-1764-8608-FD1E18308231}"/>
              </a:ext>
            </a:extLst>
          </p:cNvPr>
          <p:cNvSpPr txBox="1"/>
          <p:nvPr/>
        </p:nvSpPr>
        <p:spPr>
          <a:xfrm>
            <a:off x="5764610" y="2764974"/>
            <a:ext cx="405880" cy="523220"/>
          </a:xfrm>
          <a:prstGeom prst="rect">
            <a:avLst/>
          </a:prstGeom>
          <a:noFill/>
        </p:spPr>
        <p:txBody>
          <a:bodyPr wrap="none" rtlCol="0">
            <a:spAutoFit/>
          </a:bodyPr>
          <a:lstStyle/>
          <a:p>
            <a:r>
              <a:rPr lang="en-US" sz="2800" dirty="0"/>
              <a:t>D</a:t>
            </a:r>
          </a:p>
        </p:txBody>
      </p:sp>
      <p:sp>
        <p:nvSpPr>
          <p:cNvPr id="11" name="Oval 10">
            <a:extLst>
              <a:ext uri="{FF2B5EF4-FFF2-40B4-BE49-F238E27FC236}">
                <a16:creationId xmlns:a16="http://schemas.microsoft.com/office/drawing/2014/main" id="{656E8B29-1EF5-03D4-2125-BAF53E308154}"/>
              </a:ext>
            </a:extLst>
          </p:cNvPr>
          <p:cNvSpPr/>
          <p:nvPr/>
        </p:nvSpPr>
        <p:spPr>
          <a:xfrm>
            <a:off x="7171670"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B10D1ED-113B-A316-68E2-AFDDBBB501C6}"/>
              </a:ext>
            </a:extLst>
          </p:cNvPr>
          <p:cNvSpPr txBox="1"/>
          <p:nvPr/>
        </p:nvSpPr>
        <p:spPr>
          <a:xfrm>
            <a:off x="7350699" y="2764974"/>
            <a:ext cx="359394" cy="523220"/>
          </a:xfrm>
          <a:prstGeom prst="rect">
            <a:avLst/>
          </a:prstGeom>
          <a:noFill/>
        </p:spPr>
        <p:txBody>
          <a:bodyPr wrap="none" rtlCol="0">
            <a:spAutoFit/>
          </a:bodyPr>
          <a:lstStyle/>
          <a:p>
            <a:r>
              <a:rPr lang="en-US" sz="2800" dirty="0"/>
              <a:t>E</a:t>
            </a:r>
          </a:p>
        </p:txBody>
      </p:sp>
      <p:cxnSp>
        <p:nvCxnSpPr>
          <p:cNvPr id="14" name="Straight Connector 13">
            <a:extLst>
              <a:ext uri="{FF2B5EF4-FFF2-40B4-BE49-F238E27FC236}">
                <a16:creationId xmlns:a16="http://schemas.microsoft.com/office/drawing/2014/main" id="{F2059B8E-CF08-CF1E-12CD-70830A62C779}"/>
              </a:ext>
            </a:extLst>
          </p:cNvPr>
          <p:cNvCxnSpPr>
            <a:stCxn id="3" idx="6"/>
            <a:endCxn id="5" idx="2"/>
          </p:cNvCxnSpPr>
          <p:nvPr/>
        </p:nvCxnSpPr>
        <p:spPr>
          <a:xfrm>
            <a:off x="1578429"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F7033C0-DC11-F7FD-A412-E69B88752174}"/>
              </a:ext>
            </a:extLst>
          </p:cNvPr>
          <p:cNvCxnSpPr/>
          <p:nvPr/>
        </p:nvCxnSpPr>
        <p:spPr>
          <a:xfrm>
            <a:off x="3164518"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21FAEF4-5803-A095-18EC-FF8BF1483E4E}"/>
              </a:ext>
            </a:extLst>
          </p:cNvPr>
          <p:cNvCxnSpPr/>
          <p:nvPr/>
        </p:nvCxnSpPr>
        <p:spPr>
          <a:xfrm>
            <a:off x="4750607"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D4918FA-78ED-5625-7C79-7B40F2A1A0A0}"/>
              </a:ext>
            </a:extLst>
          </p:cNvPr>
          <p:cNvCxnSpPr/>
          <p:nvPr/>
        </p:nvCxnSpPr>
        <p:spPr>
          <a:xfrm>
            <a:off x="6336696"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A678319-49DE-4916-DBB0-0206DCBCA81E}"/>
              </a:ext>
            </a:extLst>
          </p:cNvPr>
          <p:cNvSpPr txBox="1"/>
          <p:nvPr/>
        </p:nvSpPr>
        <p:spPr>
          <a:xfrm>
            <a:off x="1815548" y="2764974"/>
            <a:ext cx="397866" cy="584775"/>
          </a:xfrm>
          <a:prstGeom prst="rect">
            <a:avLst/>
          </a:prstGeom>
          <a:noFill/>
        </p:spPr>
        <p:txBody>
          <a:bodyPr wrap="none" rtlCol="0">
            <a:spAutoFit/>
          </a:bodyPr>
          <a:lstStyle/>
          <a:p>
            <a:r>
              <a:rPr lang="en-US" sz="3200" dirty="0">
                <a:solidFill>
                  <a:srgbClr val="FF0000"/>
                </a:solidFill>
              </a:rPr>
              <a:t>X</a:t>
            </a:r>
          </a:p>
        </p:txBody>
      </p:sp>
      <p:sp>
        <p:nvSpPr>
          <p:cNvPr id="19" name="TextBox 18">
            <a:extLst>
              <a:ext uri="{FF2B5EF4-FFF2-40B4-BE49-F238E27FC236}">
                <a16:creationId xmlns:a16="http://schemas.microsoft.com/office/drawing/2014/main" id="{FC0743BD-E6FA-7F7D-4E4E-601D5F754C5F}"/>
              </a:ext>
            </a:extLst>
          </p:cNvPr>
          <p:cNvSpPr txBox="1"/>
          <p:nvPr/>
        </p:nvSpPr>
        <p:spPr>
          <a:xfrm>
            <a:off x="3574619" y="4600614"/>
            <a:ext cx="4264244"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t>Small number for infinity</a:t>
            </a:r>
          </a:p>
        </p:txBody>
      </p:sp>
      <p:sp>
        <p:nvSpPr>
          <p:cNvPr id="20" name="TextBox 19">
            <a:extLst>
              <a:ext uri="{FF2B5EF4-FFF2-40B4-BE49-F238E27FC236}">
                <a16:creationId xmlns:a16="http://schemas.microsoft.com/office/drawing/2014/main" id="{B3E1BBB8-9D1C-AEAD-20C4-805EA6D2062E}"/>
              </a:ext>
            </a:extLst>
          </p:cNvPr>
          <p:cNvSpPr txBox="1"/>
          <p:nvPr/>
        </p:nvSpPr>
        <p:spPr>
          <a:xfrm>
            <a:off x="3555094" y="5231556"/>
            <a:ext cx="5230791"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t>Triggered update and hold time</a:t>
            </a:r>
          </a:p>
        </p:txBody>
      </p:sp>
      <p:sp>
        <p:nvSpPr>
          <p:cNvPr id="21" name="TextBox 20">
            <a:extLst>
              <a:ext uri="{FF2B5EF4-FFF2-40B4-BE49-F238E27FC236}">
                <a16:creationId xmlns:a16="http://schemas.microsoft.com/office/drawing/2014/main" id="{12EEABF6-C715-3A45-94FB-146CBAADAA59}"/>
              </a:ext>
            </a:extLst>
          </p:cNvPr>
          <p:cNvSpPr txBox="1"/>
          <p:nvPr/>
        </p:nvSpPr>
        <p:spPr>
          <a:xfrm>
            <a:off x="3574619" y="5862498"/>
            <a:ext cx="5191742"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t>Avoiding loop while advertising</a:t>
            </a:r>
          </a:p>
        </p:txBody>
      </p:sp>
      <p:sp>
        <p:nvSpPr>
          <p:cNvPr id="22" name="TextBox 21">
            <a:extLst>
              <a:ext uri="{FF2B5EF4-FFF2-40B4-BE49-F238E27FC236}">
                <a16:creationId xmlns:a16="http://schemas.microsoft.com/office/drawing/2014/main" id="{08853E97-74EF-1B10-AAA2-554F3EFC3D6A}"/>
              </a:ext>
            </a:extLst>
          </p:cNvPr>
          <p:cNvSpPr txBox="1"/>
          <p:nvPr/>
        </p:nvSpPr>
        <p:spPr>
          <a:xfrm>
            <a:off x="1834787" y="2447053"/>
            <a:ext cx="340158" cy="461665"/>
          </a:xfrm>
          <a:prstGeom prst="rect">
            <a:avLst/>
          </a:prstGeom>
          <a:noFill/>
        </p:spPr>
        <p:txBody>
          <a:bodyPr wrap="none" rtlCol="0">
            <a:spAutoFit/>
          </a:bodyPr>
          <a:lstStyle/>
          <a:p>
            <a:r>
              <a:rPr lang="en-US" sz="2400" dirty="0"/>
              <a:t>1</a:t>
            </a:r>
          </a:p>
        </p:txBody>
      </p:sp>
      <p:sp>
        <p:nvSpPr>
          <p:cNvPr id="23" name="TextBox 22">
            <a:extLst>
              <a:ext uri="{FF2B5EF4-FFF2-40B4-BE49-F238E27FC236}">
                <a16:creationId xmlns:a16="http://schemas.microsoft.com/office/drawing/2014/main" id="{0FC7EA2B-B605-5C8D-2FE1-337210ABF907}"/>
              </a:ext>
            </a:extLst>
          </p:cNvPr>
          <p:cNvSpPr txBox="1"/>
          <p:nvPr/>
        </p:nvSpPr>
        <p:spPr>
          <a:xfrm>
            <a:off x="3387524" y="2447053"/>
            <a:ext cx="340158" cy="461665"/>
          </a:xfrm>
          <a:prstGeom prst="rect">
            <a:avLst/>
          </a:prstGeom>
          <a:noFill/>
        </p:spPr>
        <p:txBody>
          <a:bodyPr wrap="none" rtlCol="0">
            <a:spAutoFit/>
          </a:bodyPr>
          <a:lstStyle/>
          <a:p>
            <a:r>
              <a:rPr lang="en-US" sz="2400" dirty="0"/>
              <a:t>1</a:t>
            </a:r>
          </a:p>
        </p:txBody>
      </p:sp>
      <p:sp>
        <p:nvSpPr>
          <p:cNvPr id="24" name="TextBox 23">
            <a:extLst>
              <a:ext uri="{FF2B5EF4-FFF2-40B4-BE49-F238E27FC236}">
                <a16:creationId xmlns:a16="http://schemas.microsoft.com/office/drawing/2014/main" id="{46AD1E9C-11AA-E049-77A2-431F14A2BDC5}"/>
              </a:ext>
            </a:extLst>
          </p:cNvPr>
          <p:cNvSpPr txBox="1"/>
          <p:nvPr/>
        </p:nvSpPr>
        <p:spPr>
          <a:xfrm>
            <a:off x="4940261" y="2447053"/>
            <a:ext cx="340158" cy="461665"/>
          </a:xfrm>
          <a:prstGeom prst="rect">
            <a:avLst/>
          </a:prstGeom>
          <a:noFill/>
        </p:spPr>
        <p:txBody>
          <a:bodyPr wrap="none" rtlCol="0">
            <a:spAutoFit/>
          </a:bodyPr>
          <a:lstStyle/>
          <a:p>
            <a:r>
              <a:rPr lang="en-US" sz="2400" dirty="0"/>
              <a:t>1</a:t>
            </a:r>
          </a:p>
        </p:txBody>
      </p:sp>
      <p:sp>
        <p:nvSpPr>
          <p:cNvPr id="25" name="TextBox 24">
            <a:extLst>
              <a:ext uri="{FF2B5EF4-FFF2-40B4-BE49-F238E27FC236}">
                <a16:creationId xmlns:a16="http://schemas.microsoft.com/office/drawing/2014/main" id="{0E70F5A8-2A9B-4298-207E-79B925EDE727}"/>
              </a:ext>
            </a:extLst>
          </p:cNvPr>
          <p:cNvSpPr txBox="1"/>
          <p:nvPr/>
        </p:nvSpPr>
        <p:spPr>
          <a:xfrm>
            <a:off x="6492998" y="2447053"/>
            <a:ext cx="340158" cy="461665"/>
          </a:xfrm>
          <a:prstGeom prst="rect">
            <a:avLst/>
          </a:prstGeom>
          <a:noFill/>
        </p:spPr>
        <p:txBody>
          <a:bodyPr wrap="none" rtlCol="0">
            <a:spAutoFit/>
          </a:bodyPr>
          <a:lstStyle/>
          <a:p>
            <a:r>
              <a:rPr lang="en-US" sz="2400" dirty="0"/>
              <a:t>1</a:t>
            </a:r>
          </a:p>
        </p:txBody>
      </p:sp>
    </p:spTree>
    <p:extLst>
      <p:ext uri="{BB962C8B-B14F-4D97-AF65-F5344CB8AC3E}">
        <p14:creationId xmlns:p14="http://schemas.microsoft.com/office/powerpoint/2010/main" val="151211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D2B097F-3369-E24A-9648-D2E4C86904FB}"/>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Count-to-infinity Problem: Solutions-1</a:t>
            </a:r>
            <a:endParaRPr lang="en-AU" altLang="en-US" sz="3600" dirty="0"/>
          </a:p>
        </p:txBody>
      </p:sp>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a:lnSpc>
                <a:spcPct val="90000"/>
              </a:lnSpc>
            </a:pPr>
            <a:r>
              <a:rPr lang="en-US" altLang="en-US" dirty="0"/>
              <a:t>For instance, in the Routing Information Protocol (RIP)—that implements DV routing-- the maximum number of hops is typically set to 15 with 16 hops considered as infinity. If a network destination is more than 15 hops away, it is considered unreachable. </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39013005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026" name="Picture 2" descr="The network effect: What B2B comms can learn from the Facebook revolution |  B2B Marketing">
            <a:extLst>
              <a:ext uri="{FF2B5EF4-FFF2-40B4-BE49-F238E27FC236}">
                <a16:creationId xmlns:a16="http://schemas.microsoft.com/office/drawing/2014/main" id="{E5A9F5FC-9BBA-A14F-84C7-CA10457EC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576" y="2203193"/>
            <a:ext cx="5859380" cy="3329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k Zuckerberg - Wikipedia">
            <a:extLst>
              <a:ext uri="{FF2B5EF4-FFF2-40B4-BE49-F238E27FC236}">
                <a16:creationId xmlns:a16="http://schemas.microsoft.com/office/drawing/2014/main" id="{DD82626E-50CC-8C4F-B089-96520FAEC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527" y="2488585"/>
            <a:ext cx="689642" cy="857339"/>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0E321262-256D-F047-A8D5-32ED34E41F72}"/>
              </a:ext>
            </a:extLst>
          </p:cNvPr>
          <p:cNvSpPr/>
          <p:nvPr/>
        </p:nvSpPr>
        <p:spPr>
          <a:xfrm>
            <a:off x="2842317" y="3779061"/>
            <a:ext cx="445168" cy="4331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253C40F-F4AF-E141-B4B1-2765A07322B5}"/>
              </a:ext>
            </a:extLst>
          </p:cNvPr>
          <p:cNvSpPr txBox="1"/>
          <p:nvPr/>
        </p:nvSpPr>
        <p:spPr>
          <a:xfrm>
            <a:off x="187224" y="2693126"/>
            <a:ext cx="1443789"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Maximum possible hops</a:t>
            </a:r>
          </a:p>
        </p:txBody>
      </p:sp>
      <p:sp>
        <p:nvSpPr>
          <p:cNvPr id="6" name="Rectangle 2">
            <a:extLst>
              <a:ext uri="{FF2B5EF4-FFF2-40B4-BE49-F238E27FC236}">
                <a16:creationId xmlns:a16="http://schemas.microsoft.com/office/drawing/2014/main" id="{0A68EE62-64C5-DBE9-CD54-488E6568D8E8}"/>
              </a:ext>
            </a:extLst>
          </p:cNvPr>
          <p:cNvSpPr txBox="1">
            <a:spLocks noChangeArrowheads="1"/>
          </p:cNvSpPr>
          <p:nvPr/>
        </p:nvSpPr>
        <p:spPr>
          <a:xfrm>
            <a:off x="611188" y="171450"/>
            <a:ext cx="8281987" cy="64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libri Light" panose="020F0302020204030204"/>
                <a:ea typeface="+mj-ea"/>
                <a:cs typeface="+mj-cs"/>
              </a:rPr>
              <a:t>Count-to-infinity Problem: Solutions-1</a:t>
            </a:r>
            <a:endParaRPr kumimoji="0" lang="en-AU"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27684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58BD9-2846-82C3-1C7B-EC259D17E3BB}"/>
            </a:ext>
          </a:extLst>
        </p:cNvPr>
        <p:cNvGrpSpPr/>
        <p:nvPr/>
      </p:nvGrpSpPr>
      <p:grpSpPr>
        <a:xfrm>
          <a:off x="0" y="0"/>
          <a:ext cx="0" cy="0"/>
          <a:chOff x="0" y="0"/>
          <a:chExt cx="0" cy="0"/>
        </a:xfrm>
      </p:grpSpPr>
      <p:sp>
        <p:nvSpPr>
          <p:cNvPr id="113667" name="Rectangle 3">
            <a:extLst>
              <a:ext uri="{FF2B5EF4-FFF2-40B4-BE49-F238E27FC236}">
                <a16:creationId xmlns:a16="http://schemas.microsoft.com/office/drawing/2014/main" id="{3610571E-890F-7D6B-7D03-1D912A56AE37}"/>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026" name="Picture 2" descr="The network effect: What B2B comms can learn from the Facebook revolution |  B2B Marketing">
            <a:extLst>
              <a:ext uri="{FF2B5EF4-FFF2-40B4-BE49-F238E27FC236}">
                <a16:creationId xmlns:a16="http://schemas.microsoft.com/office/drawing/2014/main" id="{09D92BC3-7A65-B154-7FE8-A906D3B50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576" y="2203193"/>
            <a:ext cx="5859380" cy="3329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k Zuckerberg - Wikipedia">
            <a:extLst>
              <a:ext uri="{FF2B5EF4-FFF2-40B4-BE49-F238E27FC236}">
                <a16:creationId xmlns:a16="http://schemas.microsoft.com/office/drawing/2014/main" id="{769B1992-6BEF-1179-96C3-CAC910176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527" y="2488585"/>
            <a:ext cx="689642" cy="857339"/>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3665F9A5-9DC0-5555-9314-6D1A83A23200}"/>
              </a:ext>
            </a:extLst>
          </p:cNvPr>
          <p:cNvSpPr/>
          <p:nvPr/>
        </p:nvSpPr>
        <p:spPr>
          <a:xfrm>
            <a:off x="2842317" y="3779061"/>
            <a:ext cx="445168" cy="4331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3CF172E-DF4F-3FCE-00C4-6D0F989EDFD6}"/>
              </a:ext>
            </a:extLst>
          </p:cNvPr>
          <p:cNvSpPr txBox="1"/>
          <p:nvPr/>
        </p:nvSpPr>
        <p:spPr>
          <a:xfrm>
            <a:off x="187224" y="2693126"/>
            <a:ext cx="1443789"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Maximum possible hops</a:t>
            </a:r>
          </a:p>
        </p:txBody>
      </p:sp>
      <p:sp>
        <p:nvSpPr>
          <p:cNvPr id="3" name="TextBox 2">
            <a:extLst>
              <a:ext uri="{FF2B5EF4-FFF2-40B4-BE49-F238E27FC236}">
                <a16:creationId xmlns:a16="http://schemas.microsoft.com/office/drawing/2014/main" id="{CB2376D6-21E6-0B85-9896-1204728A90D0}"/>
              </a:ext>
            </a:extLst>
          </p:cNvPr>
          <p:cNvSpPr txBox="1"/>
          <p:nvPr/>
        </p:nvSpPr>
        <p:spPr>
          <a:xfrm>
            <a:off x="305594" y="4332334"/>
            <a:ext cx="8694026" cy="1200329"/>
          </a:xfrm>
          <a:prstGeom prst="rect">
            <a:avLst/>
          </a:prstGeom>
          <a:solidFill>
            <a:srgbClr val="C000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“Thus, when considering even the most distant Facebook user in the Siberian tundra or the Peruvian rainforest, a friend of your friend probably knows a friend of their friend,” -- Facebook</a:t>
            </a:r>
          </a:p>
        </p:txBody>
      </p:sp>
      <p:sp>
        <p:nvSpPr>
          <p:cNvPr id="5" name="TextBox 4">
            <a:extLst>
              <a:ext uri="{FF2B5EF4-FFF2-40B4-BE49-F238E27FC236}">
                <a16:creationId xmlns:a16="http://schemas.microsoft.com/office/drawing/2014/main" id="{373A2143-4CA0-52D5-C1FA-94916394C235}"/>
              </a:ext>
            </a:extLst>
          </p:cNvPr>
          <p:cNvSpPr txBox="1"/>
          <p:nvPr/>
        </p:nvSpPr>
        <p:spPr>
          <a:xfrm>
            <a:off x="251164" y="5787616"/>
            <a:ext cx="851297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research.facebook.com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/blog/2016/2/three-and-a-half-degrees-of-separation/</a:t>
            </a:r>
          </a:p>
        </p:txBody>
      </p:sp>
      <p:sp>
        <p:nvSpPr>
          <p:cNvPr id="6" name="TextBox 5">
            <a:extLst>
              <a:ext uri="{FF2B5EF4-FFF2-40B4-BE49-F238E27FC236}">
                <a16:creationId xmlns:a16="http://schemas.microsoft.com/office/drawing/2014/main" id="{D5B9FA3A-C282-12C9-0F8E-6A311E006AA5}"/>
              </a:ext>
            </a:extLst>
          </p:cNvPr>
          <p:cNvSpPr txBox="1"/>
          <p:nvPr/>
        </p:nvSpPr>
        <p:spPr>
          <a:xfrm>
            <a:off x="254354" y="6237082"/>
            <a:ext cx="87139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Linux Libertine"/>
                <a:ea typeface="+mn-ea"/>
                <a:cs typeface="+mn-cs"/>
              </a:rPr>
              <a:t>(2) Six degrees of separation: https://</a:t>
            </a:r>
            <a:r>
              <a:rPr kumimoji="0" lang="en-US" sz="1800" b="0" i="0" u="none" strike="noStrike" kern="1200" cap="none" spc="0" normalizeH="0" baseline="0" noProof="0" dirty="0" err="1">
                <a:ln>
                  <a:noFill/>
                </a:ln>
                <a:solidFill>
                  <a:srgbClr val="000000"/>
                </a:solidFill>
                <a:effectLst/>
                <a:uLnTx/>
                <a:uFillTx/>
                <a:latin typeface="Linux Libertine"/>
                <a:ea typeface="+mn-ea"/>
                <a:cs typeface="+mn-cs"/>
              </a:rPr>
              <a:t>en.wikipedia.org</a:t>
            </a:r>
            <a:r>
              <a:rPr kumimoji="0" lang="en-US" sz="1800" b="0" i="0" u="none" strike="noStrike" kern="1200" cap="none" spc="0" normalizeH="0" baseline="0" noProof="0" dirty="0">
                <a:ln>
                  <a:noFill/>
                </a:ln>
                <a:solidFill>
                  <a:srgbClr val="000000"/>
                </a:solidFill>
                <a:effectLst/>
                <a:uLnTx/>
                <a:uFillTx/>
                <a:latin typeface="Linux Libertine"/>
                <a:ea typeface="+mn-ea"/>
                <a:cs typeface="+mn-cs"/>
              </a:rPr>
              <a:t>/wiki/</a:t>
            </a:r>
            <a:r>
              <a:rPr kumimoji="0" lang="en-US" sz="1800" b="0" i="0" u="none" strike="noStrike" kern="1200" cap="none" spc="0" normalizeH="0" baseline="0" noProof="0" dirty="0" err="1">
                <a:ln>
                  <a:noFill/>
                </a:ln>
                <a:solidFill>
                  <a:srgbClr val="000000"/>
                </a:solidFill>
                <a:effectLst/>
                <a:uLnTx/>
                <a:uFillTx/>
                <a:latin typeface="Linux Libertine"/>
                <a:ea typeface="+mn-ea"/>
                <a:cs typeface="+mn-cs"/>
              </a:rPr>
              <a:t>Six_degrees_of_separation</a:t>
            </a:r>
            <a:endParaRPr kumimoji="0" lang="en-US" sz="1800" b="0" i="0" u="none" strike="noStrike" kern="1200" cap="none" spc="0" normalizeH="0" baseline="0" noProof="0" dirty="0">
              <a:ln>
                <a:noFill/>
              </a:ln>
              <a:solidFill>
                <a:srgbClr val="000000"/>
              </a:solidFill>
              <a:effectLst/>
              <a:uLnTx/>
              <a:uFillTx/>
              <a:latin typeface="Linux Libertine"/>
              <a:ea typeface="+mn-ea"/>
              <a:cs typeface="+mn-cs"/>
            </a:endParaRPr>
          </a:p>
        </p:txBody>
      </p:sp>
      <p:sp>
        <p:nvSpPr>
          <p:cNvPr id="9" name="Rectangle 2">
            <a:extLst>
              <a:ext uri="{FF2B5EF4-FFF2-40B4-BE49-F238E27FC236}">
                <a16:creationId xmlns:a16="http://schemas.microsoft.com/office/drawing/2014/main" id="{36C43B72-B38F-F8B6-285D-4D21D92DAFEA}"/>
              </a:ext>
            </a:extLst>
          </p:cNvPr>
          <p:cNvSpPr txBox="1">
            <a:spLocks noChangeArrowheads="1"/>
          </p:cNvSpPr>
          <p:nvPr/>
        </p:nvSpPr>
        <p:spPr>
          <a:xfrm>
            <a:off x="611188" y="171450"/>
            <a:ext cx="8281987" cy="64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libri Light" panose="020F0302020204030204"/>
                <a:ea typeface="+mj-ea"/>
                <a:cs typeface="+mj-cs"/>
              </a:rPr>
              <a:t>Count-to-infinity Problem: Solutions-1</a:t>
            </a:r>
            <a:endParaRPr kumimoji="0" lang="en-AU"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941847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marL="0" indent="0">
              <a:lnSpc>
                <a:spcPct val="90000"/>
              </a:lnSpc>
              <a:buNone/>
            </a:pPr>
            <a:endParaRPr lang="en-US" altLang="en-US" sz="2000" dirty="0"/>
          </a:p>
          <a:p>
            <a:pPr>
              <a:lnSpc>
                <a:spcPct val="90000"/>
              </a:lnSpc>
            </a:pPr>
            <a:r>
              <a:rPr lang="en-US" altLang="en-US" dirty="0"/>
              <a:t>Technique to improve the time to stabilize routing is called</a:t>
            </a:r>
          </a:p>
          <a:p>
            <a:pPr marL="0" indent="0">
              <a:lnSpc>
                <a:spcPct val="90000"/>
              </a:lnSpc>
              <a:buNone/>
            </a:pPr>
            <a:r>
              <a:rPr lang="en-US" altLang="en-US" sz="2000" i="1" dirty="0"/>
              <a:t>      </a:t>
            </a:r>
            <a:r>
              <a:rPr lang="en-US" altLang="en-US" i="1" dirty="0">
                <a:solidFill>
                  <a:srgbClr val="FF0000"/>
                </a:solidFill>
              </a:rPr>
              <a:t>split horizon</a:t>
            </a:r>
          </a:p>
          <a:p>
            <a:pPr lvl="1">
              <a:lnSpc>
                <a:spcPct val="90000"/>
              </a:lnSpc>
            </a:pPr>
            <a:r>
              <a:rPr lang="en-US" altLang="en-US" sz="2000" dirty="0"/>
              <a:t>When a node sends a routing update to its neighbors, it does not send those routes it learned from each neighbor back to that neighbor</a:t>
            </a:r>
          </a:p>
          <a:p>
            <a:pPr lvl="1">
              <a:lnSpc>
                <a:spcPct val="90000"/>
              </a:lnSpc>
            </a:pPr>
            <a:r>
              <a:rPr lang="en-US" altLang="en-US" sz="2000" dirty="0"/>
              <a:t>For example, if Z has the route (X, 5, Y) in its table, then it knows it must have learned this route from Y, and so whenever Z sends a routing update to Y, it does not include the route (X, 5) in that update</a:t>
            </a: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
        <p:nvSpPr>
          <p:cNvPr id="4" name="Rectangle 2">
            <a:extLst>
              <a:ext uri="{FF2B5EF4-FFF2-40B4-BE49-F238E27FC236}">
                <a16:creationId xmlns:a16="http://schemas.microsoft.com/office/drawing/2014/main" id="{B2D6686D-F671-6C2C-23C0-6F45DCC011C8}"/>
              </a:ext>
            </a:extLst>
          </p:cNvPr>
          <p:cNvSpPr txBox="1">
            <a:spLocks noChangeArrowheads="1"/>
          </p:cNvSpPr>
          <p:nvPr/>
        </p:nvSpPr>
        <p:spPr>
          <a:xfrm>
            <a:off x="611188" y="171450"/>
            <a:ext cx="8281987" cy="64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Count-to-infinity Problem: Solutions-2</a:t>
            </a:r>
            <a:endParaRPr kumimoji="0" lang="en-AU"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301831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08AB6-1C79-D924-6A79-54B7A2FA98D9}"/>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340ED863-8356-25F8-8EBF-E90241E21511}"/>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59F93CA9-6ADF-510A-3E14-2FB30CC69AF6}"/>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550CD0C4-0806-741E-B86B-B17F86FB9408}"/>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1979633A-5ABF-FD65-F4D3-63D31A405577}"/>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66E33EE0-9ED8-E0D4-76FA-64B2194A500B}"/>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18358AC4-ECCF-99B4-96AD-76D0D0C24BCD}"/>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489037E-D339-2C2D-5F1F-F84F5AEC2556}"/>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7C0E30-B1DD-BFA5-9D2F-31A3D241E8E5}"/>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75F935F-047C-F3EF-12C4-05CBD6C0EF57}"/>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C7A09AA-9B5E-CF1B-C828-A31CE0A46C2F}"/>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A59FAB-7792-4EE0-6160-5E4BA7953FC6}"/>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07CC587-83E6-5E71-F0EA-66B542FE29CA}"/>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01F5C67A-2BC1-FD5B-9ADC-7251FDBEF6E7}"/>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F1B74273-D421-9B86-4800-DA22FCE9B9BC}"/>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FB6D8513-07CD-CB92-F48C-142D5DD8AEFC}"/>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0B589E0C-8F83-6CEF-2995-9D6FCBA783D4}"/>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F84DC0AF-1D0E-A52F-1C94-3A62DBF2FF8D}"/>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A0FAFD73-A632-7526-1071-DA11E192B263}"/>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C103546A-8840-31C7-A4B1-6CDBBC4DA4B8}"/>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70" name="TextBox 69">
            <a:extLst>
              <a:ext uri="{FF2B5EF4-FFF2-40B4-BE49-F238E27FC236}">
                <a16:creationId xmlns:a16="http://schemas.microsoft.com/office/drawing/2014/main" id="{69F7598F-FE7D-BE9E-0422-2E0DBDE21F00}"/>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Vector Routing: An example</a:t>
            </a:r>
          </a:p>
        </p:txBody>
      </p:sp>
    </p:spTree>
    <p:extLst>
      <p:ext uri="{BB962C8B-B14F-4D97-AF65-F5344CB8AC3E}">
        <p14:creationId xmlns:p14="http://schemas.microsoft.com/office/powerpoint/2010/main" val="25552077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780843"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Bellman-Ford algo.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considers two routes from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saved advertisements.</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&lt;X, 60, X&gt; -- direct link</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&lt;X, 5, Z&gt; +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d</a:t>
            </a:r>
            <a:r>
              <a:rPr kumimoji="0" lang="en-US" sz="1800" b="0" i="0" u="none" strike="noStrike" kern="1200" cap="none" spc="0" normalizeH="0" baseline="-25000" noProof="0" dirty="0" err="1">
                <a:ln>
                  <a:noFill/>
                </a:ln>
                <a:solidFill>
                  <a:srgbClr val="FF0000"/>
                </a:solidFill>
                <a:effectLst/>
                <a:uLnTx/>
                <a:uFillTx/>
                <a:latin typeface="Calibri" panose="020F0502020204030204"/>
                <a:ea typeface="+mn-ea"/>
                <a:cs typeface="+mn-cs"/>
              </a:rPr>
              <a:t>Z</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cxnSp>
        <p:nvCxnSpPr>
          <p:cNvPr id="20" name="Straight Connector 19">
            <a:extLst>
              <a:ext uri="{FF2B5EF4-FFF2-40B4-BE49-F238E27FC236}">
                <a16:creationId xmlns:a16="http://schemas.microsoft.com/office/drawing/2014/main" id="{46A0AF88-85D0-6EB5-362C-B97C7E88949E}"/>
              </a:ext>
            </a:extLst>
          </p:cNvPr>
          <p:cNvCxnSpPr/>
          <p:nvPr/>
        </p:nvCxnSpPr>
        <p:spPr>
          <a:xfrm>
            <a:off x="0" y="1937658"/>
            <a:ext cx="38034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9BF2189-AF72-92DF-02E1-87EA47CE42FC}"/>
              </a:ext>
            </a:extLst>
          </p:cNvPr>
          <p:cNvSpPr txBox="1"/>
          <p:nvPr/>
        </p:nvSpPr>
        <p:spPr>
          <a:xfrm>
            <a:off x="5522" y="2090044"/>
            <a:ext cx="244701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Case: Split horizon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98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a:extLst>
              <a:ext uri="{FF2B5EF4-FFF2-40B4-BE49-F238E27FC236}">
                <a16:creationId xmlns:a16="http://schemas.microsoft.com/office/drawing/2014/main" id="{E7344934-801A-DF40-ADC3-51E290BD7B9F}"/>
              </a:ext>
            </a:extLst>
          </p:cNvPr>
          <p:cNvSpPr>
            <a:spLocks noGrp="1" noChangeArrowheads="1"/>
          </p:cNvSpPr>
          <p:nvPr>
            <p:ph type="body" idx="1"/>
          </p:nvPr>
        </p:nvSpPr>
        <p:spPr/>
        <p:txBody>
          <a:bodyPr/>
          <a:lstStyle/>
          <a:p>
            <a:r>
              <a:rPr lang="en-US" altLang="en-US" dirty="0"/>
              <a:t>In a stronger version of split horizon, called</a:t>
            </a:r>
            <a:r>
              <a:rPr lang="en-US" altLang="en-US" dirty="0">
                <a:solidFill>
                  <a:srgbClr val="FF0000"/>
                </a:solidFill>
              </a:rPr>
              <a:t> </a:t>
            </a:r>
            <a:r>
              <a:rPr lang="en-US" altLang="en-US" i="1" dirty="0">
                <a:solidFill>
                  <a:srgbClr val="FF0000"/>
                </a:solidFill>
              </a:rPr>
              <a:t>split horizon with poison reverse</a:t>
            </a:r>
          </a:p>
          <a:p>
            <a:pPr lvl="1"/>
            <a:r>
              <a:rPr lang="en-US" altLang="en-US" sz="2800" dirty="0"/>
              <a:t>B actually sends that back route to A, but it puts negative information in the route to ensure that A will not eventually use B to get to E</a:t>
            </a:r>
          </a:p>
          <a:p>
            <a:pPr lvl="1"/>
            <a:r>
              <a:rPr lang="en-US" altLang="en-US" sz="2800" dirty="0"/>
              <a:t>For example, B sends the route (E, ∞) to A</a:t>
            </a:r>
            <a:endParaRPr lang="en-US" altLang="en-US" sz="2800" dirty="0">
              <a:cs typeface="Times New Roman" panose="02020603050405020304" pitchFamily="18" charset="0"/>
            </a:endParaRP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
        <p:nvSpPr>
          <p:cNvPr id="4" name="Rectangle 2">
            <a:extLst>
              <a:ext uri="{FF2B5EF4-FFF2-40B4-BE49-F238E27FC236}">
                <a16:creationId xmlns:a16="http://schemas.microsoft.com/office/drawing/2014/main" id="{BF61ED0E-0B13-5314-3ECC-83F6F127DFE5}"/>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Count-to-infinity Problem: Solutions-3</a:t>
            </a:r>
            <a:endParaRPr lang="en-AU" altLang="en-US" sz="3600" dirty="0"/>
          </a:p>
        </p:txBody>
      </p:sp>
    </p:spTree>
    <p:extLst>
      <p:ext uri="{BB962C8B-B14F-4D97-AF65-F5344CB8AC3E}">
        <p14:creationId xmlns:p14="http://schemas.microsoft.com/office/powerpoint/2010/main" val="23136932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894656"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Bellman-Ford algo.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considers two routes from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saved advertisements.</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&lt;X, 60, X&gt; -- direct link</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&lt;X, ♾, Z&gt; +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d</a:t>
            </a:r>
            <a:r>
              <a:rPr kumimoji="0" lang="en-US" sz="1800" b="0" i="0" u="none" strike="noStrike" kern="1200" cap="none" spc="0" normalizeH="0" baseline="-25000" noProof="0" dirty="0" err="1">
                <a:ln>
                  <a:noFill/>
                </a:ln>
                <a:solidFill>
                  <a:srgbClr val="FF0000"/>
                </a:solidFill>
                <a:effectLst/>
                <a:uLnTx/>
                <a:uFillTx/>
                <a:latin typeface="Calibri" panose="020F0502020204030204"/>
                <a:ea typeface="+mn-ea"/>
                <a:cs typeface="+mn-cs"/>
              </a:rPr>
              <a:t>Z</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sp>
        <p:nvSpPr>
          <p:cNvPr id="24" name="TextBox 23">
            <a:extLst>
              <a:ext uri="{FF2B5EF4-FFF2-40B4-BE49-F238E27FC236}">
                <a16:creationId xmlns:a16="http://schemas.microsoft.com/office/drawing/2014/main" id="{D9BF2189-AF72-92DF-02E1-87EA47CE42FC}"/>
              </a:ext>
            </a:extLst>
          </p:cNvPr>
          <p:cNvSpPr txBox="1"/>
          <p:nvPr/>
        </p:nvSpPr>
        <p:spPr>
          <a:xfrm>
            <a:off x="5522" y="2090044"/>
            <a:ext cx="2912400"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Case: Split horizon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with poisoned reverse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5958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58F47D-BBE5-69CA-A65E-F20CD4EFBA57}"/>
              </a:ext>
            </a:extLst>
          </p:cNvPr>
          <p:cNvSpPr txBox="1"/>
          <p:nvPr/>
        </p:nvSpPr>
        <p:spPr>
          <a:xfrm>
            <a:off x="3568700" y="3167390"/>
            <a:ext cx="1690463" cy="523220"/>
          </a:xfrm>
          <a:prstGeom prst="rect">
            <a:avLst/>
          </a:prstGeom>
          <a:noFill/>
        </p:spPr>
        <p:txBody>
          <a:bodyPr wrap="none" rtlCol="0">
            <a:spAutoFit/>
          </a:bodyPr>
          <a:lstStyle/>
          <a:p>
            <a:r>
              <a:rPr lang="en-US" sz="2800" dirty="0"/>
              <a:t>Thank you</a:t>
            </a:r>
          </a:p>
        </p:txBody>
      </p:sp>
    </p:spTree>
    <p:extLst>
      <p:ext uri="{BB962C8B-B14F-4D97-AF65-F5344CB8AC3E}">
        <p14:creationId xmlns:p14="http://schemas.microsoft.com/office/powerpoint/2010/main" val="3079971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957C37-B596-B193-0AAE-C3E2642439B0}"/>
              </a:ext>
            </a:extLst>
          </p:cNvPr>
          <p:cNvSpPr txBox="1"/>
          <p:nvPr/>
        </p:nvSpPr>
        <p:spPr>
          <a:xfrm>
            <a:off x="250371" y="914400"/>
            <a:ext cx="8363956" cy="5262979"/>
          </a:xfrm>
          <a:prstGeom prst="rect">
            <a:avLst/>
          </a:prstGeom>
          <a:noFill/>
        </p:spPr>
        <p:txBody>
          <a:bodyPr wrap="none" rtlCol="0">
            <a:spAutoFit/>
          </a:bodyPr>
          <a:lstStyle/>
          <a:p>
            <a:pPr algn="l" fontAlgn="base">
              <a:buFont typeface="+mj-lt"/>
              <a:buAutoNum type="arabicPeriod"/>
            </a:pPr>
            <a:r>
              <a:rPr lang="en-US" sz="2400" b="0" i="0" u="none" strike="noStrike" dirty="0">
                <a:solidFill>
                  <a:srgbClr val="273239"/>
                </a:solidFill>
                <a:effectLst/>
              </a:rPr>
              <a:t> </a:t>
            </a:r>
            <a:r>
              <a:rPr lang="en-US" sz="2400" b="0" i="0" u="none" strike="noStrike" dirty="0">
                <a:solidFill>
                  <a:srgbClr val="FF0000"/>
                </a:solidFill>
                <a:effectLst/>
              </a:rPr>
              <a:t>Advertise:</a:t>
            </a:r>
            <a:r>
              <a:rPr lang="en-US" sz="2400" b="0" i="0" u="none" strike="noStrike" dirty="0">
                <a:solidFill>
                  <a:srgbClr val="273239"/>
                </a:solidFill>
                <a:effectLst/>
              </a:rPr>
              <a:t> </a:t>
            </a:r>
          </a:p>
          <a:p>
            <a:pPr algn="l" fontAlgn="base"/>
            <a:r>
              <a:rPr lang="en-US" sz="2400" b="0" i="0" u="none" strike="noStrike" dirty="0">
                <a:solidFill>
                  <a:srgbClr val="273239"/>
                </a:solidFill>
                <a:effectLst/>
              </a:rPr>
              <a:t>A router transmits its distance vector to each of its neighbors in a </a:t>
            </a:r>
          </a:p>
          <a:p>
            <a:pPr algn="l" fontAlgn="base"/>
            <a:r>
              <a:rPr lang="en-US" sz="2400" b="0" i="0" u="none" strike="noStrike" dirty="0">
                <a:solidFill>
                  <a:srgbClr val="273239"/>
                </a:solidFill>
                <a:effectLst/>
              </a:rPr>
              <a:t>routing packet.</a:t>
            </a:r>
          </a:p>
          <a:p>
            <a:pPr algn="l" fontAlgn="base">
              <a:buFont typeface="+mj-lt"/>
              <a:buAutoNum type="arabicPeriod"/>
            </a:pPr>
            <a:endParaRPr lang="en-US" sz="2400" b="0" i="0" u="none" strike="noStrike" dirty="0">
              <a:solidFill>
                <a:srgbClr val="273239"/>
              </a:solidFill>
              <a:effectLst/>
            </a:endParaRPr>
          </a:p>
          <a:p>
            <a:pPr algn="l" fontAlgn="base"/>
            <a:r>
              <a:rPr lang="en-US" sz="2400" b="0" i="0" u="none" strike="noStrike" dirty="0">
                <a:solidFill>
                  <a:srgbClr val="273239"/>
                </a:solidFill>
                <a:effectLst/>
              </a:rPr>
              <a:t>2. Each router receives and saves the most recently received</a:t>
            </a:r>
          </a:p>
          <a:p>
            <a:pPr algn="l" fontAlgn="base"/>
            <a:r>
              <a:rPr lang="en-US" sz="2400" b="0" i="0" u="none" strike="noStrike" dirty="0">
                <a:solidFill>
                  <a:srgbClr val="273239"/>
                </a:solidFill>
                <a:effectLst/>
              </a:rPr>
              <a:t>distance vector from each of its neighbors.</a:t>
            </a:r>
          </a:p>
          <a:p>
            <a:pPr algn="l" fontAlgn="base">
              <a:buFont typeface="+mj-lt"/>
              <a:buAutoNum type="arabicPeriod"/>
            </a:pPr>
            <a:endParaRPr lang="en-US" sz="2400" b="0" i="0" u="none" strike="noStrike" dirty="0">
              <a:solidFill>
                <a:srgbClr val="273239"/>
              </a:solidFill>
              <a:effectLst/>
            </a:endParaRPr>
          </a:p>
          <a:p>
            <a:pPr algn="l" fontAlgn="base"/>
            <a:r>
              <a:rPr lang="en-US" sz="2400" b="0" i="0" u="none" strike="noStrike" dirty="0">
                <a:solidFill>
                  <a:srgbClr val="273239"/>
                </a:solidFill>
                <a:effectLst/>
              </a:rPr>
              <a:t>3. </a:t>
            </a:r>
            <a:r>
              <a:rPr lang="en-US" sz="2400" b="0" i="0" u="none" strike="noStrike" dirty="0">
                <a:solidFill>
                  <a:srgbClr val="FF0000"/>
                </a:solidFill>
                <a:effectLst/>
              </a:rPr>
              <a:t>Update:</a:t>
            </a:r>
            <a:endParaRPr lang="en-US" sz="2400" dirty="0">
              <a:solidFill>
                <a:srgbClr val="273239"/>
              </a:solidFill>
            </a:endParaRPr>
          </a:p>
          <a:p>
            <a:pPr algn="l" fontAlgn="base"/>
            <a:r>
              <a:rPr lang="en-US" sz="2400" b="0" i="0" u="none" strike="noStrike" dirty="0">
                <a:solidFill>
                  <a:srgbClr val="273239"/>
                </a:solidFill>
                <a:effectLst/>
              </a:rPr>
              <a:t>A router recalculates its distance vector when:</a:t>
            </a:r>
          </a:p>
          <a:p>
            <a:pPr marL="914400" lvl="1" indent="-457200" algn="l" fontAlgn="base">
              <a:buAutoNum type="alphaLcParenR"/>
            </a:pPr>
            <a:r>
              <a:rPr lang="en-US" sz="2400" b="0" i="0" u="none" strike="noStrike" dirty="0">
                <a:solidFill>
                  <a:srgbClr val="273239"/>
                </a:solidFill>
                <a:effectLst/>
              </a:rPr>
              <a:t>It receives a distance vector from a neighbor containing </a:t>
            </a:r>
          </a:p>
          <a:p>
            <a:pPr lvl="1" algn="l" fontAlgn="base"/>
            <a:r>
              <a:rPr lang="en-US" sz="2400" dirty="0">
                <a:solidFill>
                  <a:srgbClr val="273239"/>
                </a:solidFill>
              </a:rPr>
              <a:t>       </a:t>
            </a:r>
            <a:r>
              <a:rPr lang="en-US" sz="2400" b="0" i="0" u="none" strike="noStrike" dirty="0">
                <a:solidFill>
                  <a:srgbClr val="273239"/>
                </a:solidFill>
                <a:effectLst/>
              </a:rPr>
              <a:t>different information than before.</a:t>
            </a:r>
          </a:p>
          <a:p>
            <a:pPr lvl="1" algn="l" fontAlgn="base"/>
            <a:r>
              <a:rPr lang="en-US" sz="2400" b="0" i="0" u="none" strike="noStrike" dirty="0">
                <a:solidFill>
                  <a:srgbClr val="273239"/>
                </a:solidFill>
                <a:effectLst/>
              </a:rPr>
              <a:t>b) It discovers that a link to a neighbor has gone down</a:t>
            </a:r>
          </a:p>
          <a:p>
            <a:pPr lvl="1" algn="l" fontAlgn="base"/>
            <a:r>
              <a:rPr lang="en-US" sz="2400" b="0" i="0" u="none" strike="noStrike" dirty="0">
                <a:solidFill>
                  <a:srgbClr val="273239"/>
                </a:solidFill>
                <a:effectLst/>
              </a:rPr>
              <a:t>(or the cost has changed).</a:t>
            </a:r>
          </a:p>
          <a:p>
            <a:endParaRPr lang="en-US" sz="2400" dirty="0"/>
          </a:p>
        </p:txBody>
      </p:sp>
      <p:sp>
        <p:nvSpPr>
          <p:cNvPr id="3" name="Rectangle 2">
            <a:extLst>
              <a:ext uri="{FF2B5EF4-FFF2-40B4-BE49-F238E27FC236}">
                <a16:creationId xmlns:a16="http://schemas.microsoft.com/office/drawing/2014/main" id="{BF66D2D4-8DC0-35A8-418C-8D0F1EB09A3A}"/>
              </a:ext>
            </a:extLst>
          </p:cNvPr>
          <p:cNvSpPr txBox="1">
            <a:spLocks noChangeArrowheads="1"/>
          </p:cNvSpPr>
          <p:nvPr/>
        </p:nvSpPr>
        <p:spPr>
          <a:xfrm>
            <a:off x="611188" y="17145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t>Distance Vector Routing protocol</a:t>
            </a:r>
            <a:endParaRPr lang="en-AU" altLang="en-US" sz="3600" dirty="0"/>
          </a:p>
        </p:txBody>
      </p:sp>
    </p:spTree>
    <p:extLst>
      <p:ext uri="{BB962C8B-B14F-4D97-AF65-F5344CB8AC3E}">
        <p14:creationId xmlns:p14="http://schemas.microsoft.com/office/powerpoint/2010/main" val="834312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70" name="TextBox 69">
            <a:extLst>
              <a:ext uri="{FF2B5EF4-FFF2-40B4-BE49-F238E27FC236}">
                <a16:creationId xmlns:a16="http://schemas.microsoft.com/office/drawing/2014/main" id="{FEEA2A51-45AA-DC4C-8C41-11A837FC3536}"/>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Vector Routing: An example</a:t>
            </a:r>
          </a:p>
        </p:txBody>
      </p:sp>
    </p:spTree>
    <p:extLst>
      <p:ext uri="{BB962C8B-B14F-4D97-AF65-F5344CB8AC3E}">
        <p14:creationId xmlns:p14="http://schemas.microsoft.com/office/powerpoint/2010/main" val="2702599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aphicFrame>
        <p:nvGraphicFramePr>
          <p:cNvPr id="22" name="Table 21">
            <a:extLst>
              <a:ext uri="{FF2B5EF4-FFF2-40B4-BE49-F238E27FC236}">
                <a16:creationId xmlns:a16="http://schemas.microsoft.com/office/drawing/2014/main" id="{E541A4EA-72A4-424D-8E0B-A9653962AF8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91326194"/>
                  </a:ext>
                </a:extLst>
              </a:tr>
              <a:tr h="291946">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37295334"/>
                  </a:ext>
                </a:extLst>
              </a:tr>
              <a:tr h="291946">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535458386"/>
                  </a:ext>
                </a:extLst>
              </a:tr>
              <a:tr h="291946">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20074635"/>
                  </a:ext>
                </a:extLst>
              </a:tr>
              <a:tr h="291946">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04512523"/>
                  </a:ext>
                </a:extLst>
              </a:tr>
            </a:tbl>
          </a:graphicData>
        </a:graphic>
      </p:graphicFrame>
      <p:sp>
        <p:nvSpPr>
          <p:cNvPr id="23" name="TextBox 22">
            <a:extLst>
              <a:ext uri="{FF2B5EF4-FFF2-40B4-BE49-F238E27FC236}">
                <a16:creationId xmlns:a16="http://schemas.microsoft.com/office/drawing/2014/main" id="{3905909E-8253-2E4D-9D26-B796BE55C96D}"/>
              </a:ext>
            </a:extLst>
          </p:cNvPr>
          <p:cNvSpPr txBox="1"/>
          <p:nvPr/>
        </p:nvSpPr>
        <p:spPr>
          <a:xfrm>
            <a:off x="118454" y="1205917"/>
            <a:ext cx="351314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Routing table at Node A</a:t>
            </a:r>
          </a:p>
        </p:txBody>
      </p:sp>
      <p:sp>
        <p:nvSpPr>
          <p:cNvPr id="24" name="TextBox 23">
            <a:extLst>
              <a:ext uri="{FF2B5EF4-FFF2-40B4-BE49-F238E27FC236}">
                <a16:creationId xmlns:a16="http://schemas.microsoft.com/office/drawing/2014/main" id="{772BFC84-3C13-E441-9B06-C89CDDBF2485}"/>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Vector Routing: An example</a:t>
            </a:r>
          </a:p>
        </p:txBody>
      </p:sp>
    </p:spTree>
    <p:extLst>
      <p:ext uri="{BB962C8B-B14F-4D97-AF65-F5344CB8AC3E}">
        <p14:creationId xmlns:p14="http://schemas.microsoft.com/office/powerpoint/2010/main" val="1873339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aphicFrame>
        <p:nvGraphicFramePr>
          <p:cNvPr id="22" name="Table 21">
            <a:extLst>
              <a:ext uri="{FF2B5EF4-FFF2-40B4-BE49-F238E27FC236}">
                <a16:creationId xmlns:a16="http://schemas.microsoft.com/office/drawing/2014/main" id="{E541A4EA-72A4-424D-8E0B-A9653962AF8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sp>
        <p:nvSpPr>
          <p:cNvPr id="25" name="TextBox 24">
            <a:extLst>
              <a:ext uri="{FF2B5EF4-FFF2-40B4-BE49-F238E27FC236}">
                <a16:creationId xmlns:a16="http://schemas.microsoft.com/office/drawing/2014/main" id="{6CD777FB-82BC-6A47-B30B-5F7B48EB59F6}"/>
              </a:ext>
            </a:extLst>
          </p:cNvPr>
          <p:cNvSpPr txBox="1"/>
          <p:nvPr/>
        </p:nvSpPr>
        <p:spPr>
          <a:xfrm>
            <a:off x="118454" y="1205917"/>
            <a:ext cx="351314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Routing table at Node A</a:t>
            </a:r>
          </a:p>
        </p:txBody>
      </p:sp>
      <p:sp>
        <p:nvSpPr>
          <p:cNvPr id="26" name="TextBox 25">
            <a:extLst>
              <a:ext uri="{FF2B5EF4-FFF2-40B4-BE49-F238E27FC236}">
                <a16:creationId xmlns:a16="http://schemas.microsoft.com/office/drawing/2014/main" id="{ECCAF888-E4DD-E748-9DAC-C54E5DFFE01E}"/>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Vector Routing: An example</a:t>
            </a:r>
          </a:p>
        </p:txBody>
      </p:sp>
      <p:sp>
        <p:nvSpPr>
          <p:cNvPr id="27" name="TextBox 26">
            <a:extLst>
              <a:ext uri="{FF2B5EF4-FFF2-40B4-BE49-F238E27FC236}">
                <a16:creationId xmlns:a16="http://schemas.microsoft.com/office/drawing/2014/main" id="{71FBA44D-F3E1-DB4C-A9C2-9CFCF5FCF7A8}"/>
              </a:ext>
            </a:extLst>
          </p:cNvPr>
          <p:cNvSpPr txBox="1"/>
          <p:nvPr/>
        </p:nvSpPr>
        <p:spPr>
          <a:xfrm>
            <a:off x="2083858" y="5297064"/>
            <a:ext cx="565172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Know thy neighbors !!</a:t>
            </a:r>
          </a:p>
        </p:txBody>
      </p:sp>
      <p:sp>
        <p:nvSpPr>
          <p:cNvPr id="28" name="TextBox 27">
            <a:extLst>
              <a:ext uri="{FF2B5EF4-FFF2-40B4-BE49-F238E27FC236}">
                <a16:creationId xmlns:a16="http://schemas.microsoft.com/office/drawing/2014/main" id="{FF9D93C9-3486-4F43-A670-4C918CC837B8}"/>
              </a:ext>
            </a:extLst>
          </p:cNvPr>
          <p:cNvSpPr txBox="1"/>
          <p:nvPr/>
        </p:nvSpPr>
        <p:spPr>
          <a:xfrm>
            <a:off x="2099900" y="5786971"/>
            <a:ext cx="565172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How?</a:t>
            </a:r>
          </a:p>
        </p:txBody>
      </p:sp>
    </p:spTree>
    <p:extLst>
      <p:ext uri="{BB962C8B-B14F-4D97-AF65-F5344CB8AC3E}">
        <p14:creationId xmlns:p14="http://schemas.microsoft.com/office/powerpoint/2010/main" val="134053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9802</TotalTime>
  <Words>4779</Words>
  <Application>Microsoft Macintosh PowerPoint</Application>
  <PresentationFormat>On-screen Show (4:3)</PresentationFormat>
  <Paragraphs>2747</Paragraphs>
  <Slides>53</Slides>
  <Notes>12</Notes>
  <HiddenSlides>9</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Calibri</vt:lpstr>
      <vt:lpstr>Calibri Light</vt:lpstr>
      <vt:lpstr>Comic Sans MS</vt:lpstr>
      <vt:lpstr>Linux Libertine</vt:lpstr>
      <vt:lpstr>Lucida Bright</vt:lpstr>
      <vt:lpstr>Times New Roman</vt:lpstr>
      <vt:lpstr>Wingdings</vt:lpstr>
      <vt:lpstr>1_Office Theme</vt:lpstr>
      <vt:lpstr>PowerPoint Presentation</vt:lpstr>
      <vt:lpstr>PowerPoint Presentation</vt:lpstr>
      <vt:lpstr>PowerPoint Presentation</vt:lpstr>
      <vt:lpstr>Distance Vector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Routing advertisements</vt:lpstr>
      <vt:lpstr>PowerPoint Presentation</vt:lpstr>
      <vt:lpstr>Distance vector algorithm </vt:lpstr>
      <vt:lpstr>Bellman-Ford example </vt:lpstr>
      <vt:lpstr>PowerPoint Presentation</vt:lpstr>
      <vt:lpstr>PowerPoint Presentation</vt:lpstr>
      <vt:lpstr>PowerPoint Presentation</vt:lpstr>
      <vt:lpstr>Distance vector algorithm </vt:lpstr>
      <vt:lpstr>Distance vector algorithm </vt:lpstr>
      <vt:lpstr>Distance vector algorithm </vt:lpstr>
      <vt:lpstr>PowerPoint Presentation</vt:lpstr>
      <vt:lpstr>Routing updates  (Recap)</vt:lpstr>
      <vt:lpstr>PowerPoint Presentation</vt:lpstr>
      <vt:lpstr>PowerPoint Presentation</vt:lpstr>
      <vt:lpstr>PowerPoint Presentation</vt:lpstr>
      <vt:lpstr>PowerPoint Presentation</vt:lpstr>
      <vt:lpstr>PowerPoint Presentation</vt:lpstr>
      <vt:lpstr>PowerPoint Presentation</vt:lpstr>
      <vt:lpstr>Distance vector: link cost changes</vt:lpstr>
      <vt:lpstr>PowerPoint Presentation</vt:lpstr>
      <vt:lpstr>PowerPoint Presentation</vt:lpstr>
      <vt:lpstr>PowerPoint Presentation</vt:lpstr>
      <vt:lpstr>PowerPoint Presentation</vt:lpstr>
      <vt:lpstr>PowerPoint Presentation</vt:lpstr>
      <vt:lpstr>PowerPoint Presentation</vt:lpstr>
      <vt:lpstr>Count-to-infinity Problem: Solutions-1</vt:lpstr>
      <vt:lpstr>PowerPoint Presentation</vt:lpstr>
      <vt:lpstr>PowerPoint Presentation</vt:lpstr>
      <vt:lpstr>PowerPoint Presentation</vt:lpstr>
      <vt:lpstr>PowerPoint Presentation</vt:lpstr>
      <vt:lpstr>Count-to-infinity Problem: Solutions-3</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595</cp:revision>
  <dcterms:created xsi:type="dcterms:W3CDTF">2019-01-28T20:09:31Z</dcterms:created>
  <dcterms:modified xsi:type="dcterms:W3CDTF">2025-02-17T17:08:31Z</dcterms:modified>
</cp:coreProperties>
</file>