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712" r:id="rId3"/>
    <p:sldMasterId id="2147483725" r:id="rId4"/>
    <p:sldMasterId id="2147483737" r:id="rId5"/>
    <p:sldMasterId id="2147483752" r:id="rId6"/>
  </p:sldMasterIdLst>
  <p:notesMasterIdLst>
    <p:notesMasterId r:id="rId86"/>
  </p:notesMasterIdLst>
  <p:sldIdLst>
    <p:sldId id="1680" r:id="rId7"/>
    <p:sldId id="1733" r:id="rId8"/>
    <p:sldId id="1735" r:id="rId9"/>
    <p:sldId id="1677" r:id="rId10"/>
    <p:sldId id="1678" r:id="rId11"/>
    <p:sldId id="1679" r:id="rId12"/>
    <p:sldId id="1674" r:id="rId13"/>
    <p:sldId id="1584" r:id="rId14"/>
    <p:sldId id="1579" r:id="rId15"/>
    <p:sldId id="1577" r:id="rId16"/>
    <p:sldId id="698" r:id="rId17"/>
    <p:sldId id="1736" r:id="rId18"/>
    <p:sldId id="701" r:id="rId19"/>
    <p:sldId id="699" r:id="rId20"/>
    <p:sldId id="700" r:id="rId21"/>
    <p:sldId id="1631" r:id="rId22"/>
    <p:sldId id="702" r:id="rId23"/>
    <p:sldId id="1627" r:id="rId24"/>
    <p:sldId id="1608" r:id="rId25"/>
    <p:sldId id="1611" r:id="rId26"/>
    <p:sldId id="1612" r:id="rId27"/>
    <p:sldId id="1609" r:id="rId28"/>
    <p:sldId id="1610" r:id="rId29"/>
    <p:sldId id="1614" r:id="rId30"/>
    <p:sldId id="1557" r:id="rId31"/>
    <p:sldId id="740" r:id="rId32"/>
    <p:sldId id="741" r:id="rId33"/>
    <p:sldId id="742" r:id="rId34"/>
    <p:sldId id="743" r:id="rId35"/>
    <p:sldId id="744" r:id="rId36"/>
    <p:sldId id="1558" r:id="rId37"/>
    <p:sldId id="1559" r:id="rId38"/>
    <p:sldId id="1633" r:id="rId39"/>
    <p:sldId id="1634" r:id="rId40"/>
    <p:sldId id="1635" r:id="rId41"/>
    <p:sldId id="1636" r:id="rId42"/>
    <p:sldId id="1637" r:id="rId43"/>
    <p:sldId id="1638" r:id="rId44"/>
    <p:sldId id="1639" r:id="rId45"/>
    <p:sldId id="1640" r:id="rId46"/>
    <p:sldId id="1650" r:id="rId47"/>
    <p:sldId id="1681" r:id="rId48"/>
    <p:sldId id="1734" r:id="rId49"/>
    <p:sldId id="1683" r:id="rId50"/>
    <p:sldId id="1654" r:id="rId51"/>
    <p:sldId id="1684" r:id="rId52"/>
    <p:sldId id="1685" r:id="rId53"/>
    <p:sldId id="1644" r:id="rId54"/>
    <p:sldId id="1686" r:id="rId55"/>
    <p:sldId id="1645" r:id="rId56"/>
    <p:sldId id="1646" r:id="rId57"/>
    <p:sldId id="1690" r:id="rId58"/>
    <p:sldId id="1647" r:id="rId59"/>
    <p:sldId id="1692" r:id="rId60"/>
    <p:sldId id="1691" r:id="rId61"/>
    <p:sldId id="1687" r:id="rId62"/>
    <p:sldId id="1648" r:id="rId63"/>
    <p:sldId id="1688" r:id="rId64"/>
    <p:sldId id="1689" r:id="rId65"/>
    <p:sldId id="1545" r:id="rId66"/>
    <p:sldId id="1547" r:id="rId67"/>
    <p:sldId id="1548" r:id="rId68"/>
    <p:sldId id="1651" r:id="rId69"/>
    <p:sldId id="1652" r:id="rId70"/>
    <p:sldId id="1653" r:id="rId71"/>
    <p:sldId id="1655" r:id="rId72"/>
    <p:sldId id="1656" r:id="rId73"/>
    <p:sldId id="1657" r:id="rId74"/>
    <p:sldId id="1549" r:id="rId75"/>
    <p:sldId id="1537" r:id="rId76"/>
    <p:sldId id="304" r:id="rId77"/>
    <p:sldId id="263" r:id="rId78"/>
    <p:sldId id="454" r:id="rId79"/>
    <p:sldId id="455" r:id="rId80"/>
    <p:sldId id="1658" r:id="rId81"/>
    <p:sldId id="1660" r:id="rId82"/>
    <p:sldId id="1659" r:id="rId83"/>
    <p:sldId id="1661" r:id="rId84"/>
    <p:sldId id="1662"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9320"/>
  </p:normalViewPr>
  <p:slideViewPr>
    <p:cSldViewPr snapToGrid="0" snapToObjects="1">
      <p:cViewPr varScale="1">
        <p:scale>
          <a:sx n="96" d="100"/>
          <a:sy n="96" d="100"/>
        </p:scale>
        <p:origin x="3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05B6E-79D9-9A4C-880A-70B95148C28B}" type="datetimeFigureOut">
              <a:rPr lang="en-US" smtClean="0"/>
              <a:t>3/10/25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1CA67-5ABF-B441-9F5E-B32457E6BEA1}" type="slidenum">
              <a:rPr lang="en-US" smtClean="0"/>
              <a:t>‹#›</a:t>
            </a:fld>
            <a:endParaRPr lang="en-US"/>
          </a:p>
        </p:txBody>
      </p:sp>
    </p:spTree>
    <p:extLst>
      <p:ext uri="{BB962C8B-B14F-4D97-AF65-F5344CB8AC3E}">
        <p14:creationId xmlns:p14="http://schemas.microsoft.com/office/powerpoint/2010/main" val="190248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B7DC-1249-B933-8AB0-2776F445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517AC-2916-D5AA-2088-44AE28475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47667-D7F1-71B3-E1C9-A0F781A614C1}"/>
              </a:ext>
            </a:extLst>
          </p:cNvPr>
          <p:cNvSpPr>
            <a:spLocks noGrp="1"/>
          </p:cNvSpPr>
          <p:nvPr>
            <p:ph type="body" idx="1"/>
          </p:nvPr>
        </p:nvSpPr>
        <p:spPr/>
        <p:txBody>
          <a:bodyPr/>
          <a:lstStyle/>
          <a:p>
            <a:r>
              <a:rPr lang="en-US" dirty="0"/>
              <a:t>RFC 2131, Page [39]: The DHCP client broadcasts DHCPDISCOVER, DHCPREQUEST and DHCPINFORM messages, unless the client knows the address of a DHCP server. The client unicasts DHCPRELEASE messages to the server.</a:t>
            </a:r>
          </a:p>
          <a:p>
            <a:endParaRPr lang="en-US" dirty="0"/>
          </a:p>
          <a:p>
            <a:endParaRPr lang="en-US" dirty="0"/>
          </a:p>
          <a:p>
            <a:r>
              <a:rPr lang="en-US" dirty="0"/>
              <a:t>DHCP is not intended for use in configuring routers.</a:t>
            </a:r>
          </a:p>
        </p:txBody>
      </p:sp>
      <p:sp>
        <p:nvSpPr>
          <p:cNvPr id="4" name="Slide Number Placeholder 3">
            <a:extLst>
              <a:ext uri="{FF2B5EF4-FFF2-40B4-BE49-F238E27FC236}">
                <a16:creationId xmlns:a16="http://schemas.microsoft.com/office/drawing/2014/main" id="{1157B737-8A74-B032-D4ED-AADFF22227EF}"/>
              </a:ext>
            </a:extLst>
          </p:cNvPr>
          <p:cNvSpPr>
            <a:spLocks noGrp="1"/>
          </p:cNvSpPr>
          <p:nvPr>
            <p:ph type="sldNum" sz="quarter" idx="5"/>
          </p:nvPr>
        </p:nvSpPr>
        <p:spPr/>
        <p:txBody>
          <a:bodyPr/>
          <a:lstStyle/>
          <a:p>
            <a:fld id="{BE21CA67-5ABF-B441-9F5E-B32457E6BEA1}" type="slidenum">
              <a:rPr lang="en-US" smtClean="0"/>
              <a:t>2</a:t>
            </a:fld>
            <a:endParaRPr lang="en-US"/>
          </a:p>
        </p:txBody>
      </p:sp>
    </p:spTree>
    <p:extLst>
      <p:ext uri="{BB962C8B-B14F-4D97-AF65-F5344CB8AC3E}">
        <p14:creationId xmlns:p14="http://schemas.microsoft.com/office/powerpoint/2010/main" val="54251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883949AE-77FD-DF42-9D11-A436A60119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5043" name="Rectangle 3">
            <a:extLst>
              <a:ext uri="{FF2B5EF4-FFF2-40B4-BE49-F238E27FC236}">
                <a16:creationId xmlns:a16="http://schemas.microsoft.com/office/drawing/2014/main" id="{5D3775B6-DDA8-0B41-8867-607E9C3F11C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6B30A1E-0F6F-4944-B408-07CF5B049605}"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 March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5044" name="Rectangle 6">
            <a:extLst>
              <a:ext uri="{FF2B5EF4-FFF2-40B4-BE49-F238E27FC236}">
                <a16:creationId xmlns:a16="http://schemas.microsoft.com/office/drawing/2014/main" id="{C4083C78-D5AE-C344-9362-1AAA13C879B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5045" name="Rectangle 7">
            <a:extLst>
              <a:ext uri="{FF2B5EF4-FFF2-40B4-BE49-F238E27FC236}">
                <a16:creationId xmlns:a16="http://schemas.microsoft.com/office/drawing/2014/main" id="{389DD4FF-3BC7-4543-B5F7-F9DC74476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7CF81E6-7DBF-7C4A-8B86-75663BF7029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5046" name="Rectangle 2">
            <a:extLst>
              <a:ext uri="{FF2B5EF4-FFF2-40B4-BE49-F238E27FC236}">
                <a16:creationId xmlns:a16="http://schemas.microsoft.com/office/drawing/2014/main" id="{0D041AA2-006A-4C4C-AFBC-806A7714DF14}"/>
              </a:ext>
            </a:extLst>
          </p:cNvPr>
          <p:cNvSpPr>
            <a:spLocks noGrp="1" noRot="1" noChangeAspect="1" noChangeArrowheads="1" noTextEdit="1"/>
          </p:cNvSpPr>
          <p:nvPr>
            <p:ph type="sldImg"/>
          </p:nvPr>
        </p:nvSpPr>
        <p:spPr>
          <a:ln/>
        </p:spPr>
      </p:sp>
      <p:sp>
        <p:nvSpPr>
          <p:cNvPr id="215047" name="Rectangle 3">
            <a:extLst>
              <a:ext uri="{FF2B5EF4-FFF2-40B4-BE49-F238E27FC236}">
                <a16:creationId xmlns:a16="http://schemas.microsoft.com/office/drawing/2014/main" id="{5929E358-183D-A94C-8ACF-0E0FF3A03E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78465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A6ADD5A5-8046-3B4A-A63B-B7B787A6199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6067" name="Rectangle 3">
            <a:extLst>
              <a:ext uri="{FF2B5EF4-FFF2-40B4-BE49-F238E27FC236}">
                <a16:creationId xmlns:a16="http://schemas.microsoft.com/office/drawing/2014/main" id="{FFA0A89F-8C90-4C42-9A2D-6BC4424A7E9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0774BC3-B32A-5C41-A322-EF116FE1D3A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 March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6068" name="Rectangle 6">
            <a:extLst>
              <a:ext uri="{FF2B5EF4-FFF2-40B4-BE49-F238E27FC236}">
                <a16:creationId xmlns:a16="http://schemas.microsoft.com/office/drawing/2014/main" id="{40A12912-A854-AD42-8065-B53EB7C86B8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6069" name="Rectangle 7">
            <a:extLst>
              <a:ext uri="{FF2B5EF4-FFF2-40B4-BE49-F238E27FC236}">
                <a16:creationId xmlns:a16="http://schemas.microsoft.com/office/drawing/2014/main" id="{476CD652-40F7-C049-932F-67D3934B8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2D192914-E576-844E-85F2-FA4C3FC9DC2E}"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6070" name="Rectangle 2">
            <a:extLst>
              <a:ext uri="{FF2B5EF4-FFF2-40B4-BE49-F238E27FC236}">
                <a16:creationId xmlns:a16="http://schemas.microsoft.com/office/drawing/2014/main" id="{F7E5D6C9-C507-3545-A63B-E18B6ED9ABA7}"/>
              </a:ext>
            </a:extLst>
          </p:cNvPr>
          <p:cNvSpPr>
            <a:spLocks noGrp="1" noRot="1" noChangeAspect="1" noChangeArrowheads="1" noTextEdit="1"/>
          </p:cNvSpPr>
          <p:nvPr>
            <p:ph type="sldImg"/>
          </p:nvPr>
        </p:nvSpPr>
        <p:spPr>
          <a:ln/>
        </p:spPr>
      </p:sp>
      <p:sp>
        <p:nvSpPr>
          <p:cNvPr id="216071" name="Rectangle 3">
            <a:extLst>
              <a:ext uri="{FF2B5EF4-FFF2-40B4-BE49-F238E27FC236}">
                <a16:creationId xmlns:a16="http://schemas.microsoft.com/office/drawing/2014/main" id="{0373D3EC-C1A2-E54E-B87B-7BDEC0B3A0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6000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8C5A00C1-0D4E-1C32-A5EC-38279E86E443}"/>
              </a:ext>
            </a:extLst>
          </p:cNvPr>
          <p:cNvSpPr>
            <a:spLocks noGrp="1" noChangeArrowheads="1"/>
          </p:cNvSpPr>
          <p:nvPr>
            <p:ph type="hdr" sz="quarter"/>
          </p:nvPr>
        </p:nvSpPr>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20163" name="Rectangle 3">
            <a:extLst>
              <a:ext uri="{FF2B5EF4-FFF2-40B4-BE49-F238E27FC236}">
                <a16:creationId xmlns:a16="http://schemas.microsoft.com/office/drawing/2014/main" id="{BF5F0AD1-389A-90F0-8E60-A08CBEB1165A}"/>
              </a:ext>
            </a:extLst>
          </p:cNvPr>
          <p:cNvSpPr>
            <a:spLocks noGrp="1" noChangeArrowheads="1"/>
          </p:cNvSpPr>
          <p:nvPr>
            <p:ph type="dt" sz="quarter" idx="1"/>
          </p:nvPr>
        </p:nvSpPr>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A3A5C861-C63E-8F4A-84BA-BC5FC1F0191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 March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20164" name="Rectangle 6">
            <a:extLst>
              <a:ext uri="{FF2B5EF4-FFF2-40B4-BE49-F238E27FC236}">
                <a16:creationId xmlns:a16="http://schemas.microsoft.com/office/drawing/2014/main" id="{B26E6DFE-4F32-2F7E-B1B9-5183E8E7E991}"/>
              </a:ext>
            </a:extLst>
          </p:cNvPr>
          <p:cNvSpPr>
            <a:spLocks noGrp="1" noChangeArrowheads="1"/>
          </p:cNvSpPr>
          <p:nvPr>
            <p:ph type="ftr" sz="quarter" idx="4"/>
          </p:nvPr>
        </p:nvSpPr>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20165" name="Rectangle 7">
            <a:extLst>
              <a:ext uri="{FF2B5EF4-FFF2-40B4-BE49-F238E27FC236}">
                <a16:creationId xmlns:a16="http://schemas.microsoft.com/office/drawing/2014/main" id="{A06B6D61-6759-A288-B8D1-A0D0EED19691}"/>
              </a:ext>
            </a:extLst>
          </p:cNvPr>
          <p:cNvSpPr>
            <a:spLocks noGrp="1" noChangeArrowheads="1"/>
          </p:cNvSpPr>
          <p:nvPr>
            <p:ph type="sldNum" sz="quarter" idx="5"/>
          </p:nvPr>
        </p:nvSpPr>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5E3864-984C-D246-9077-9459ACCA58F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0" fontAlgn="auto" latinLnBrk="0" hangingPunct="0">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85" name="Rectangle 2">
            <a:extLst>
              <a:ext uri="{FF2B5EF4-FFF2-40B4-BE49-F238E27FC236}">
                <a16:creationId xmlns:a16="http://schemas.microsoft.com/office/drawing/2014/main" id="{7CACB41D-7C52-2FBC-0B95-7806DFE557BF}"/>
              </a:ext>
            </a:extLst>
          </p:cNvPr>
          <p:cNvSpPr>
            <a:spLocks noGrp="1" noRot="1" noChangeAspect="1" noChangeArrowheads="1" noTextEdit="1"/>
          </p:cNvSpPr>
          <p:nvPr>
            <p:ph type="sldImg"/>
          </p:nvPr>
        </p:nvSpPr>
        <p:spPr>
          <a:ln/>
        </p:spPr>
      </p:sp>
      <p:sp>
        <p:nvSpPr>
          <p:cNvPr id="46086" name="Rectangle 3">
            <a:extLst>
              <a:ext uri="{FF2B5EF4-FFF2-40B4-BE49-F238E27FC236}">
                <a16:creationId xmlns:a16="http://schemas.microsoft.com/office/drawing/2014/main" id="{4A308F7D-1142-78C8-16D5-1A3B2806C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D8BEEBEC-9EBB-6AA6-CAC1-C5945924FE4D}"/>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F891B312-F73B-1EF6-75C5-79DC536E44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202124"/>
                </a:solidFill>
                <a:latin typeface="Google Sans"/>
                <a:ea typeface="ＭＳ Ｐゴシック" panose="020B0600070205080204" pitchFamily="34" charset="-128"/>
              </a:rPr>
              <a:t>IPv6 provides for a maximum of 3.4×10^38 (</a:t>
            </a:r>
            <a:r>
              <a:rPr lang="en-US" altLang="en-US">
                <a:solidFill>
                  <a:srgbClr val="040C28"/>
                </a:solidFill>
                <a:latin typeface="Google Sans"/>
                <a:ea typeface="ＭＳ Ｐゴシック" panose="020B0600070205080204" pitchFamily="34" charset="-128"/>
              </a:rPr>
              <a:t>340 trillion trillion trillion</a:t>
            </a:r>
            <a:r>
              <a:rPr lang="en-US" altLang="en-US">
                <a:solidFill>
                  <a:srgbClr val="202124"/>
                </a:solidFill>
                <a:latin typeface="Google Sans"/>
                <a:ea typeface="ＭＳ Ｐゴシック" panose="020B0600070205080204" pitchFamily="34" charset="-128"/>
              </a:rPr>
              <a:t>) unique IP addresses, or about 47 octillion unique addresses for every person on the planet.</a:t>
            </a:r>
          </a:p>
          <a:p>
            <a:endParaRPr lang="en-US" altLang="en-US">
              <a:solidFill>
                <a:srgbClr val="202124"/>
              </a:solidFill>
              <a:latin typeface="Google Sans"/>
              <a:ea typeface="ＭＳ Ｐゴシック" panose="020B0600070205080204" pitchFamily="34" charset="-128"/>
            </a:endParaRPr>
          </a:p>
          <a:p>
            <a:r>
              <a:rPr lang="en-US" altLang="en-US">
                <a:solidFill>
                  <a:srgbClr val="202124"/>
                </a:solidFill>
                <a:latin typeface="Google Sans"/>
                <a:ea typeface="ＭＳ Ｐゴシック" panose="020B0600070205080204" pitchFamily="34" charset="-128"/>
              </a:rPr>
              <a:t>For comparison: One light-year is about </a:t>
            </a:r>
            <a:r>
              <a:rPr lang="en-US" altLang="en-US">
                <a:solidFill>
                  <a:srgbClr val="040C28"/>
                </a:solidFill>
                <a:latin typeface="Google Sans"/>
                <a:ea typeface="ＭＳ Ｐゴシック" panose="020B0600070205080204" pitchFamily="34" charset="-128"/>
              </a:rPr>
              <a:t>6 trillion miles</a:t>
            </a:r>
            <a:r>
              <a:rPr lang="en-US" altLang="en-US">
                <a:solidFill>
                  <a:srgbClr val="202124"/>
                </a:solidFill>
                <a:latin typeface="Google Sans"/>
                <a:ea typeface="ＭＳ Ｐゴシック" panose="020B0600070205080204" pitchFamily="34" charset="-128"/>
              </a:rPr>
              <a:t> (9 trillion km)</a:t>
            </a:r>
            <a:endParaRPr lang="en-US" altLang="en-US">
              <a:latin typeface="Times New Roman" panose="02020603050405020304" pitchFamily="18" charset="0"/>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FEC19E2F-50CC-D7B4-FD4F-45E7AFFEAF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18DF108-3173-FB4D-BA0D-9552768BE7A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45643CE0-153F-56DA-B393-BD6B31FAA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473435B-0403-4E4F-B9BF-917F44CE96F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EC5DB27D-329B-6ECA-36AE-7A0163E6F891}"/>
              </a:ext>
            </a:extLst>
          </p:cNvPr>
          <p:cNvSpPr>
            <a:spLocks noRot="1" noChangeArrowheads="1" noTextEdit="1"/>
          </p:cNvSpPr>
          <p:nvPr>
            <p:ph type="sldImg"/>
          </p:nvPr>
        </p:nvSpPr>
        <p:spPr>
          <a:ln/>
        </p:spPr>
      </p:sp>
      <p:sp>
        <p:nvSpPr>
          <p:cNvPr id="87043" name="Rectangle 3">
            <a:extLst>
              <a:ext uri="{FF2B5EF4-FFF2-40B4-BE49-F238E27FC236}">
                <a16:creationId xmlns:a16="http://schemas.microsoft.com/office/drawing/2014/main" id="{BC92CC9B-5C2B-EDAF-48EB-D615EBFB7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F55D84D-D272-908E-6809-742B36B15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52EFE66D-A499-D540-8648-9DCD54BDED7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566BE86A-C051-8779-A510-E53E14DE2413}"/>
              </a:ext>
            </a:extLst>
          </p:cNvPr>
          <p:cNvSpPr>
            <a:spLocks noChangeArrowheads="1" noTextEdit="1"/>
          </p:cNvSpPr>
          <p:nvPr>
            <p:ph type="sldImg"/>
          </p:nvPr>
        </p:nvSpPr>
        <p:spPr>
          <a:solidFill>
            <a:srgbClr val="FFFFFF"/>
          </a:solidFill>
          <a:ln/>
        </p:spPr>
      </p:sp>
      <p:sp>
        <p:nvSpPr>
          <p:cNvPr id="89091" name="Rectangle 3">
            <a:extLst>
              <a:ext uri="{FF2B5EF4-FFF2-40B4-BE49-F238E27FC236}">
                <a16:creationId xmlns:a16="http://schemas.microsoft.com/office/drawing/2014/main" id="{A379411D-4592-FA77-9C62-40282BA186F8}"/>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D88A4FD-DE64-E612-7750-84038F14D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11D8C4AB-54F2-EE41-BAD4-EEC78ED3B4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F9740B9E-6516-86C1-0F09-1934C546B983}"/>
              </a:ext>
            </a:extLst>
          </p:cNvPr>
          <p:cNvSpPr>
            <a:spLocks noChangeArrowheads="1" noTextEdit="1"/>
          </p:cNvSpPr>
          <p:nvPr>
            <p:ph type="sldImg"/>
          </p:nvPr>
        </p:nvSpPr>
        <p:spPr>
          <a:solidFill>
            <a:srgbClr val="FFFFFF"/>
          </a:solidFill>
          <a:ln/>
        </p:spPr>
      </p:sp>
      <p:sp>
        <p:nvSpPr>
          <p:cNvPr id="91139" name="Rectangle 3">
            <a:extLst>
              <a:ext uri="{FF2B5EF4-FFF2-40B4-BE49-F238E27FC236}">
                <a16:creationId xmlns:a16="http://schemas.microsoft.com/office/drawing/2014/main" id="{D73EA452-9982-B4C3-AB9B-3264E0853CDA}"/>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 March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 March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r>
              <a:rPr lang="en-US" b="0" i="0" u="none" strike="noStrike" dirty="0">
                <a:solidFill>
                  <a:srgbClr val="001D35"/>
                </a:solidFill>
                <a:effectLst/>
                <a:latin typeface="Google Sans"/>
              </a:rPr>
              <a:t>An internet port number can be as large as 65,535. This is because port numbers are 16-bit integers, meaning they can represent values from 0 to 65,535. </a:t>
            </a:r>
          </a:p>
          <a:p>
            <a:pPr algn="l"/>
            <a:r>
              <a:rPr lang="en-US" b="0" i="0" u="none" strike="noStrike" dirty="0">
                <a:solidFill>
                  <a:srgbClr val="001D35"/>
                </a:solidFill>
                <a:effectLst/>
                <a:latin typeface="Google Sans"/>
              </a:rPr>
              <a:t>Key points about port numbers:</a:t>
            </a:r>
          </a:p>
          <a:p>
            <a:pPr algn="l">
              <a:buFont typeface="Arial" panose="020B0604020202020204" pitchFamily="34" charset="0"/>
              <a:buChar char="•"/>
            </a:pPr>
            <a:r>
              <a:rPr lang="en-US" b="1" i="0" u="none" strike="noStrike" dirty="0">
                <a:solidFill>
                  <a:srgbClr val="001D35"/>
                </a:solidFill>
                <a:effectLst/>
                <a:latin typeface="Google Sans"/>
              </a:rPr>
              <a:t>Range:</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0 - 65,535 </a:t>
            </a:r>
          </a:p>
          <a:p>
            <a:pPr algn="l">
              <a:buFont typeface="Arial" panose="020B0604020202020204" pitchFamily="34" charset="0"/>
              <a:buChar char="•"/>
            </a:pPr>
            <a:r>
              <a:rPr lang="en-US" b="1" i="0" u="none" strike="noStrike" dirty="0">
                <a:solidFill>
                  <a:srgbClr val="001D35"/>
                </a:solidFill>
                <a:effectLst/>
                <a:latin typeface="Google Sans"/>
              </a:rPr>
              <a:t>Well-known ports:</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Ports from 0 to 1023 are considered "well-known" and are assigned to commonly used services like HTTP (port 80). </a:t>
            </a:r>
          </a:p>
          <a:p>
            <a:pPr algn="l">
              <a:buFont typeface="Arial" panose="020B0604020202020204" pitchFamily="34" charset="0"/>
              <a:buChar char="•"/>
            </a:pPr>
            <a:r>
              <a:rPr lang="en-US" b="1" i="0" u="none" strike="noStrike" dirty="0">
                <a:solidFill>
                  <a:srgbClr val="001D35"/>
                </a:solidFill>
                <a:effectLst/>
                <a:latin typeface="Google Sans"/>
              </a:rPr>
              <a:t>Registered ports:</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Ports from 1024 to 49151 are registered ports that can be used by applications to identify specific services. </a:t>
            </a:r>
          </a:p>
          <a:p>
            <a:pPr algn="l">
              <a:buFont typeface="Arial" panose="020B0604020202020204" pitchFamily="34" charset="0"/>
              <a:buChar char="•"/>
            </a:pPr>
            <a:r>
              <a:rPr lang="en-US" b="1" i="0" u="none" strike="noStrike" dirty="0">
                <a:solidFill>
                  <a:srgbClr val="001D35"/>
                </a:solidFill>
                <a:effectLst/>
                <a:latin typeface="Google Sans"/>
              </a:rPr>
              <a:t>Dynamic ports:</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Ports from 49152 to 65,535 are considered "dynamic" or "ephemeral" and are used for temporary connections by applications. </a:t>
            </a:r>
          </a:p>
          <a:p>
            <a:br>
              <a:rPr lang="en-US" dirty="0"/>
            </a:b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12</a:t>
            </a:fld>
            <a:endParaRPr lang="en-US"/>
          </a:p>
        </p:txBody>
      </p:sp>
    </p:spTree>
    <p:extLst>
      <p:ext uri="{BB962C8B-B14F-4D97-AF65-F5344CB8AC3E}">
        <p14:creationId xmlns:p14="http://schemas.microsoft.com/office/powerpoint/2010/main" val="107330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8DC36F2B-1838-7D43-A1F0-2700684F567E}"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38965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993F18A6-DDE2-554F-A5B0-9BC3DAAE2CD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03675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410934A6-469E-5846-AA37-F91A0F6B127C}"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1968167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CCFCE89-56C3-414D-BFB3-B0D9ACE8FC6D}"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323606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FFBDDC76-7329-B84A-8E56-FF1317E0AB5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106301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91691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08438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01440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34760-73D2-8741-94DE-E4983D6397C5}" type="datetime1">
              <a:rPr lang="en-US" smtClean="0"/>
              <a:t>3/10/25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77387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646C-284E-F54C-A282-1834F2709BCC}" type="datetime1">
              <a:rPr lang="en-US" smtClean="0"/>
              <a:t>3/10/25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43500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141E3-64BF-3B4F-B66B-7556006A2BBC}" type="datetime1">
              <a:rPr lang="en-US" smtClean="0"/>
              <a:t>3/10/25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651045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AC134-91B0-6248-8C75-5B2DB5578706}" type="datetime1">
              <a:rPr lang="en-US" smtClean="0"/>
              <a:t>3/10/25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202088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E0C6D-7C4F-9F4D-B60D-F88FF6981F22}" type="datetime1">
              <a:rPr lang="en-US" smtClean="0"/>
              <a:t>3/10/25</a:t>
            </a:fld>
            <a:endParaRPr lang="en-US"/>
          </a:p>
        </p:txBody>
      </p:sp>
      <p:sp>
        <p:nvSpPr>
          <p:cNvPr id="8" name="Footer Placeholder 7"/>
          <p:cNvSpPr>
            <a:spLocks noGrp="1"/>
          </p:cNvSpPr>
          <p:nvPr>
            <p:ph type="ftr" sz="quarter" idx="11"/>
          </p:nvPr>
        </p:nvSpPr>
        <p:spPr/>
        <p:txBody>
          <a:bodyPr/>
          <a:lstStyle/>
          <a:p>
            <a:r>
              <a:rPr lang="en-US"/>
              <a:t>Network Layer: Control Plane</a:t>
            </a:r>
          </a:p>
        </p:txBody>
      </p:sp>
      <p:sp>
        <p:nvSpPr>
          <p:cNvPr id="9" name="Slide Number Placeholder 8"/>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256255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C34D0-ECF7-A849-8205-70B7FC43F626}" type="datetime1">
              <a:rPr lang="en-US" smtClean="0"/>
              <a:t>3/10/25</a:t>
            </a:fld>
            <a:endParaRPr lang="en-US"/>
          </a:p>
        </p:txBody>
      </p:sp>
      <p:sp>
        <p:nvSpPr>
          <p:cNvPr id="4" name="Footer Placeholder 3"/>
          <p:cNvSpPr>
            <a:spLocks noGrp="1"/>
          </p:cNvSpPr>
          <p:nvPr>
            <p:ph type="ftr" sz="quarter" idx="11"/>
          </p:nvPr>
        </p:nvSpPr>
        <p:spPr/>
        <p:txBody>
          <a:bodyPr/>
          <a:lstStyle/>
          <a:p>
            <a:r>
              <a:rPr lang="en-US"/>
              <a:t>Network Layer: Control Plane</a:t>
            </a:r>
          </a:p>
        </p:txBody>
      </p:sp>
      <p:sp>
        <p:nvSpPr>
          <p:cNvPr id="5" name="Slide Number Placeholder 4"/>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79078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66AB9-A8A0-444F-A3D8-45B7C21599BA}" type="datetime1">
              <a:rPr lang="en-US" smtClean="0"/>
              <a:t>3/10/25</a:t>
            </a:fld>
            <a:endParaRPr lang="en-US"/>
          </a:p>
        </p:txBody>
      </p:sp>
      <p:sp>
        <p:nvSpPr>
          <p:cNvPr id="3" name="Footer Placeholder 2"/>
          <p:cNvSpPr>
            <a:spLocks noGrp="1"/>
          </p:cNvSpPr>
          <p:nvPr>
            <p:ph type="ftr" sz="quarter" idx="11"/>
          </p:nvPr>
        </p:nvSpPr>
        <p:spPr/>
        <p:txBody>
          <a:bodyPr/>
          <a:lstStyle/>
          <a:p>
            <a:r>
              <a:rPr lang="en-US"/>
              <a:t>Network Layer: Control Plane</a:t>
            </a:r>
          </a:p>
        </p:txBody>
      </p:sp>
      <p:sp>
        <p:nvSpPr>
          <p:cNvPr id="4" name="Slide Number Placeholder 3"/>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6920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440E-8510-404D-B0F4-8D60A36ED8EB}" type="datetime1">
              <a:rPr lang="en-US" smtClean="0"/>
              <a:t>3/10/25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7554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222767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20E827-D455-0644-8D1D-B3123DA4AB93}" type="datetime1">
              <a:rPr lang="en-US" smtClean="0"/>
              <a:t>3/10/25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735315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8DB47-2FE1-BF4E-92C6-9074639C8BB3}" type="datetime1">
              <a:rPr lang="en-US" smtClean="0"/>
              <a:t>3/10/25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64841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14D58-92C1-1945-A80E-E8BBD0CED6F4}" type="datetime1">
              <a:rPr lang="en-US" smtClean="0"/>
              <a:t>3/10/25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659964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3/10/25</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3444402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3/10/25</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684641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3/10/25</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113664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3/10/25</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104152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3/10/25</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778412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3/10/25</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78896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3/10/25</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341246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6D264-CEE7-DF48-880E-09EA859BA962}" type="datetimeFigureOut">
              <a:rPr lang="en-US" smtClean="0"/>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61689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3/10/25</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623331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3/10/25</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3374354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3/10/25</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625501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3/10/25</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4086646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2429240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3F29E75-300D-A03F-ED2A-2730F48F7F2E}"/>
              </a:ext>
            </a:extLst>
          </p:cNvPr>
          <p:cNvSpPr>
            <a:spLocks noGrp="1"/>
          </p:cNvSpPr>
          <p:nvPr>
            <p:ph type="dt" sz="half" idx="10"/>
          </p:nvPr>
        </p:nvSpPr>
        <p:spPr/>
        <p:txBody>
          <a:bodyPr/>
          <a:lstStyle>
            <a:lvl1pPr>
              <a:defRPr/>
            </a:lvl1pPr>
          </a:lstStyle>
          <a:p>
            <a:pPr>
              <a:defRPr/>
            </a:pPr>
            <a:fld id="{FE0D5D84-05C7-9744-B17D-801F4F1B4BFE}" type="datetime1">
              <a:rPr lang="en-US"/>
              <a:pPr>
                <a:defRPr/>
              </a:pPr>
              <a:t>3/10/25</a:t>
            </a:fld>
            <a:endParaRPr lang="en-US"/>
          </a:p>
        </p:txBody>
      </p:sp>
      <p:sp>
        <p:nvSpPr>
          <p:cNvPr id="5" name="Footer Placeholder 4">
            <a:extLst>
              <a:ext uri="{FF2B5EF4-FFF2-40B4-BE49-F238E27FC236}">
                <a16:creationId xmlns:a16="http://schemas.microsoft.com/office/drawing/2014/main" id="{3902EDBC-677E-F2A2-71BC-E12D52CBD3BC}"/>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FBF13DAC-0843-554F-3BD6-7BD7B906660A}"/>
              </a:ext>
            </a:extLst>
          </p:cNvPr>
          <p:cNvSpPr>
            <a:spLocks noGrp="1"/>
          </p:cNvSpPr>
          <p:nvPr>
            <p:ph type="sldNum" sz="quarter" idx="12"/>
          </p:nvPr>
        </p:nvSpPr>
        <p:spPr/>
        <p:txBody>
          <a:bodyPr/>
          <a:lstStyle>
            <a:lvl1pPr>
              <a:defRPr/>
            </a:lvl1pPr>
          </a:lstStyle>
          <a:p>
            <a:pPr>
              <a:defRPr/>
            </a:pPr>
            <a:fld id="{61EB2519-046C-DA4E-BA68-9145AE3C6256}" type="slidenum">
              <a:rPr lang="en-US"/>
              <a:pPr>
                <a:defRPr/>
              </a:pPr>
              <a:t>‹#›</a:t>
            </a:fld>
            <a:endParaRPr lang="en-US"/>
          </a:p>
        </p:txBody>
      </p:sp>
    </p:spTree>
    <p:extLst>
      <p:ext uri="{BB962C8B-B14F-4D97-AF65-F5344CB8AC3E}">
        <p14:creationId xmlns:p14="http://schemas.microsoft.com/office/powerpoint/2010/main" val="3585056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EA1B95-38B5-95D3-8341-BC95EF335D6D}"/>
              </a:ext>
            </a:extLst>
          </p:cNvPr>
          <p:cNvSpPr>
            <a:spLocks noGrp="1"/>
          </p:cNvSpPr>
          <p:nvPr>
            <p:ph type="dt" sz="half" idx="10"/>
          </p:nvPr>
        </p:nvSpPr>
        <p:spPr/>
        <p:txBody>
          <a:bodyPr/>
          <a:lstStyle>
            <a:lvl1pPr>
              <a:defRPr/>
            </a:lvl1pPr>
          </a:lstStyle>
          <a:p>
            <a:pPr>
              <a:defRPr/>
            </a:pPr>
            <a:fld id="{71CEE517-87AA-FB4A-904F-15B272D3CB3D}" type="datetime1">
              <a:rPr lang="en-US"/>
              <a:pPr>
                <a:defRPr/>
              </a:pPr>
              <a:t>3/10/25</a:t>
            </a:fld>
            <a:endParaRPr lang="en-US"/>
          </a:p>
        </p:txBody>
      </p:sp>
      <p:sp>
        <p:nvSpPr>
          <p:cNvPr id="5" name="Footer Placeholder 4">
            <a:extLst>
              <a:ext uri="{FF2B5EF4-FFF2-40B4-BE49-F238E27FC236}">
                <a16:creationId xmlns:a16="http://schemas.microsoft.com/office/drawing/2014/main" id="{CDEAEA9A-6777-8A8E-A112-6317F0B53CC1}"/>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6BA4616D-FA15-A026-3E78-4078DF2ED8C9}"/>
              </a:ext>
            </a:extLst>
          </p:cNvPr>
          <p:cNvSpPr>
            <a:spLocks noGrp="1"/>
          </p:cNvSpPr>
          <p:nvPr>
            <p:ph type="sldNum" sz="quarter" idx="12"/>
          </p:nvPr>
        </p:nvSpPr>
        <p:spPr/>
        <p:txBody>
          <a:bodyPr/>
          <a:lstStyle>
            <a:lvl1pPr>
              <a:defRPr/>
            </a:lvl1pPr>
          </a:lstStyle>
          <a:p>
            <a:pPr>
              <a:defRPr/>
            </a:pPr>
            <a:fld id="{E04EEDA2-F18E-A347-946A-95AAD4AC2911}" type="slidenum">
              <a:rPr lang="en-US"/>
              <a:pPr>
                <a:defRPr/>
              </a:pPr>
              <a:t>‹#›</a:t>
            </a:fld>
            <a:endParaRPr lang="en-US"/>
          </a:p>
        </p:txBody>
      </p:sp>
    </p:spTree>
    <p:extLst>
      <p:ext uri="{BB962C8B-B14F-4D97-AF65-F5344CB8AC3E}">
        <p14:creationId xmlns:p14="http://schemas.microsoft.com/office/powerpoint/2010/main" val="50833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7C761A-5920-6F77-B12D-94C25D0B6D50}"/>
              </a:ext>
            </a:extLst>
          </p:cNvPr>
          <p:cNvSpPr>
            <a:spLocks noGrp="1"/>
          </p:cNvSpPr>
          <p:nvPr>
            <p:ph type="dt" sz="half" idx="10"/>
          </p:nvPr>
        </p:nvSpPr>
        <p:spPr/>
        <p:txBody>
          <a:bodyPr/>
          <a:lstStyle>
            <a:lvl1pPr>
              <a:defRPr/>
            </a:lvl1pPr>
          </a:lstStyle>
          <a:p>
            <a:pPr>
              <a:defRPr/>
            </a:pPr>
            <a:fld id="{B239189E-FA54-C146-B6D2-3B948DA76A00}" type="datetime1">
              <a:rPr lang="en-US"/>
              <a:pPr>
                <a:defRPr/>
              </a:pPr>
              <a:t>3/10/25</a:t>
            </a:fld>
            <a:endParaRPr lang="en-US"/>
          </a:p>
        </p:txBody>
      </p:sp>
      <p:sp>
        <p:nvSpPr>
          <p:cNvPr id="5" name="Footer Placeholder 4">
            <a:extLst>
              <a:ext uri="{FF2B5EF4-FFF2-40B4-BE49-F238E27FC236}">
                <a16:creationId xmlns:a16="http://schemas.microsoft.com/office/drawing/2014/main" id="{6E3DDE0E-78D1-FB03-3677-40CB67CC9908}"/>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015DEAE5-48C7-109C-B816-965FFC891ECF}"/>
              </a:ext>
            </a:extLst>
          </p:cNvPr>
          <p:cNvSpPr>
            <a:spLocks noGrp="1"/>
          </p:cNvSpPr>
          <p:nvPr>
            <p:ph type="sldNum" sz="quarter" idx="12"/>
          </p:nvPr>
        </p:nvSpPr>
        <p:spPr/>
        <p:txBody>
          <a:bodyPr/>
          <a:lstStyle>
            <a:lvl1pPr>
              <a:defRPr/>
            </a:lvl1pPr>
          </a:lstStyle>
          <a:p>
            <a:pPr>
              <a:defRPr/>
            </a:pPr>
            <a:fld id="{28B18BA3-3C56-7549-B206-9D4D96B8389D}" type="slidenum">
              <a:rPr lang="en-US"/>
              <a:pPr>
                <a:defRPr/>
              </a:pPr>
              <a:t>‹#›</a:t>
            </a:fld>
            <a:endParaRPr lang="en-US"/>
          </a:p>
        </p:txBody>
      </p:sp>
    </p:spTree>
    <p:extLst>
      <p:ext uri="{BB962C8B-B14F-4D97-AF65-F5344CB8AC3E}">
        <p14:creationId xmlns:p14="http://schemas.microsoft.com/office/powerpoint/2010/main" val="2190224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DE29671-0778-3C23-EED1-73959CF1C10F}"/>
              </a:ext>
            </a:extLst>
          </p:cNvPr>
          <p:cNvSpPr>
            <a:spLocks noGrp="1"/>
          </p:cNvSpPr>
          <p:nvPr>
            <p:ph type="dt" sz="half" idx="10"/>
          </p:nvPr>
        </p:nvSpPr>
        <p:spPr/>
        <p:txBody>
          <a:bodyPr/>
          <a:lstStyle>
            <a:lvl1pPr>
              <a:defRPr/>
            </a:lvl1pPr>
          </a:lstStyle>
          <a:p>
            <a:pPr>
              <a:defRPr/>
            </a:pPr>
            <a:fld id="{CFDE43F2-DE76-8046-BDC3-8CCFEB597D04}" type="datetime1">
              <a:rPr lang="en-US"/>
              <a:pPr>
                <a:defRPr/>
              </a:pPr>
              <a:t>3/10/25</a:t>
            </a:fld>
            <a:endParaRPr lang="en-US"/>
          </a:p>
        </p:txBody>
      </p:sp>
      <p:sp>
        <p:nvSpPr>
          <p:cNvPr id="6" name="Footer Placeholder 4">
            <a:extLst>
              <a:ext uri="{FF2B5EF4-FFF2-40B4-BE49-F238E27FC236}">
                <a16:creationId xmlns:a16="http://schemas.microsoft.com/office/drawing/2014/main" id="{F40B0DD9-C031-BC74-5606-67CF17D5BA0D}"/>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7" name="Slide Number Placeholder 5">
            <a:extLst>
              <a:ext uri="{FF2B5EF4-FFF2-40B4-BE49-F238E27FC236}">
                <a16:creationId xmlns:a16="http://schemas.microsoft.com/office/drawing/2014/main" id="{4E099C73-EA9C-7FA1-E390-6BB6D46207A1}"/>
              </a:ext>
            </a:extLst>
          </p:cNvPr>
          <p:cNvSpPr>
            <a:spLocks noGrp="1"/>
          </p:cNvSpPr>
          <p:nvPr>
            <p:ph type="sldNum" sz="quarter" idx="12"/>
          </p:nvPr>
        </p:nvSpPr>
        <p:spPr/>
        <p:txBody>
          <a:bodyPr/>
          <a:lstStyle>
            <a:lvl1pPr>
              <a:defRPr/>
            </a:lvl1pPr>
          </a:lstStyle>
          <a:p>
            <a:pPr>
              <a:defRPr/>
            </a:pPr>
            <a:fld id="{1D0D5AB8-7066-4F45-BE8E-072801692465}" type="slidenum">
              <a:rPr lang="en-US"/>
              <a:pPr>
                <a:defRPr/>
              </a:pPr>
              <a:t>‹#›</a:t>
            </a:fld>
            <a:endParaRPr lang="en-US"/>
          </a:p>
        </p:txBody>
      </p:sp>
    </p:spTree>
    <p:extLst>
      <p:ext uri="{BB962C8B-B14F-4D97-AF65-F5344CB8AC3E}">
        <p14:creationId xmlns:p14="http://schemas.microsoft.com/office/powerpoint/2010/main" val="3198120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2B37C61-0977-C30B-77F7-7334E431A9B1}"/>
              </a:ext>
            </a:extLst>
          </p:cNvPr>
          <p:cNvSpPr>
            <a:spLocks noGrp="1"/>
          </p:cNvSpPr>
          <p:nvPr>
            <p:ph type="dt" sz="half" idx="10"/>
          </p:nvPr>
        </p:nvSpPr>
        <p:spPr/>
        <p:txBody>
          <a:bodyPr/>
          <a:lstStyle>
            <a:lvl1pPr>
              <a:defRPr/>
            </a:lvl1pPr>
          </a:lstStyle>
          <a:p>
            <a:pPr>
              <a:defRPr/>
            </a:pPr>
            <a:fld id="{22C13CA6-BC27-6043-B3C7-9A4D106CA588}" type="datetime1">
              <a:rPr lang="en-US"/>
              <a:pPr>
                <a:defRPr/>
              </a:pPr>
              <a:t>3/10/25</a:t>
            </a:fld>
            <a:endParaRPr lang="en-US"/>
          </a:p>
        </p:txBody>
      </p:sp>
      <p:sp>
        <p:nvSpPr>
          <p:cNvPr id="8" name="Footer Placeholder 4">
            <a:extLst>
              <a:ext uri="{FF2B5EF4-FFF2-40B4-BE49-F238E27FC236}">
                <a16:creationId xmlns:a16="http://schemas.microsoft.com/office/drawing/2014/main" id="{5F11C93B-27E9-D2AB-38FA-C76FDA4F90B1}"/>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9" name="Slide Number Placeholder 5">
            <a:extLst>
              <a:ext uri="{FF2B5EF4-FFF2-40B4-BE49-F238E27FC236}">
                <a16:creationId xmlns:a16="http://schemas.microsoft.com/office/drawing/2014/main" id="{E89CC6CC-1B8B-F8AB-80FC-625A65A4F280}"/>
              </a:ext>
            </a:extLst>
          </p:cNvPr>
          <p:cNvSpPr>
            <a:spLocks noGrp="1"/>
          </p:cNvSpPr>
          <p:nvPr>
            <p:ph type="sldNum" sz="quarter" idx="12"/>
          </p:nvPr>
        </p:nvSpPr>
        <p:spPr/>
        <p:txBody>
          <a:bodyPr/>
          <a:lstStyle>
            <a:lvl1pPr>
              <a:defRPr/>
            </a:lvl1pPr>
          </a:lstStyle>
          <a:p>
            <a:pPr>
              <a:defRPr/>
            </a:pPr>
            <a:fld id="{C6CB0BF1-3C9D-8A45-A0F7-73596B08E039}" type="slidenum">
              <a:rPr lang="en-US"/>
              <a:pPr>
                <a:defRPr/>
              </a:pPr>
              <a:t>‹#›</a:t>
            </a:fld>
            <a:endParaRPr lang="en-US"/>
          </a:p>
        </p:txBody>
      </p:sp>
    </p:spTree>
    <p:extLst>
      <p:ext uri="{BB962C8B-B14F-4D97-AF65-F5344CB8AC3E}">
        <p14:creationId xmlns:p14="http://schemas.microsoft.com/office/powerpoint/2010/main" val="313458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6D264-CEE7-DF48-880E-09EA859BA962}"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26595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0A9432A-4D90-2DB2-CCA4-9E6387C2530C}"/>
              </a:ext>
            </a:extLst>
          </p:cNvPr>
          <p:cNvSpPr>
            <a:spLocks noGrp="1"/>
          </p:cNvSpPr>
          <p:nvPr>
            <p:ph type="dt" sz="half" idx="10"/>
          </p:nvPr>
        </p:nvSpPr>
        <p:spPr/>
        <p:txBody>
          <a:bodyPr/>
          <a:lstStyle>
            <a:lvl1pPr>
              <a:defRPr/>
            </a:lvl1pPr>
          </a:lstStyle>
          <a:p>
            <a:pPr>
              <a:defRPr/>
            </a:pPr>
            <a:fld id="{507944DC-1870-DA43-92A8-9DCCD4110B04}" type="datetime1">
              <a:rPr lang="en-US"/>
              <a:pPr>
                <a:defRPr/>
              </a:pPr>
              <a:t>3/10/25</a:t>
            </a:fld>
            <a:endParaRPr lang="en-US"/>
          </a:p>
        </p:txBody>
      </p:sp>
      <p:sp>
        <p:nvSpPr>
          <p:cNvPr id="4" name="Footer Placeholder 4">
            <a:extLst>
              <a:ext uri="{FF2B5EF4-FFF2-40B4-BE49-F238E27FC236}">
                <a16:creationId xmlns:a16="http://schemas.microsoft.com/office/drawing/2014/main" id="{3790EE9F-7E1D-D3E3-C72F-9FA04463A297}"/>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5" name="Slide Number Placeholder 5">
            <a:extLst>
              <a:ext uri="{FF2B5EF4-FFF2-40B4-BE49-F238E27FC236}">
                <a16:creationId xmlns:a16="http://schemas.microsoft.com/office/drawing/2014/main" id="{52F5ABA8-50EA-9DFA-5942-125AAC9CB23A}"/>
              </a:ext>
            </a:extLst>
          </p:cNvPr>
          <p:cNvSpPr>
            <a:spLocks noGrp="1"/>
          </p:cNvSpPr>
          <p:nvPr>
            <p:ph type="sldNum" sz="quarter" idx="12"/>
          </p:nvPr>
        </p:nvSpPr>
        <p:spPr/>
        <p:txBody>
          <a:bodyPr/>
          <a:lstStyle>
            <a:lvl1pPr>
              <a:defRPr/>
            </a:lvl1pPr>
          </a:lstStyle>
          <a:p>
            <a:pPr>
              <a:defRPr/>
            </a:pPr>
            <a:fld id="{26458890-45D6-9441-B8D6-C5BB51E6558B}" type="slidenum">
              <a:rPr lang="en-US"/>
              <a:pPr>
                <a:defRPr/>
              </a:pPr>
              <a:t>‹#›</a:t>
            </a:fld>
            <a:endParaRPr lang="en-US"/>
          </a:p>
        </p:txBody>
      </p:sp>
    </p:spTree>
    <p:extLst>
      <p:ext uri="{BB962C8B-B14F-4D97-AF65-F5344CB8AC3E}">
        <p14:creationId xmlns:p14="http://schemas.microsoft.com/office/powerpoint/2010/main" val="1770575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F335D9-9F4A-6DD2-1B40-526BF48FF47E}"/>
              </a:ext>
            </a:extLst>
          </p:cNvPr>
          <p:cNvSpPr>
            <a:spLocks noGrp="1"/>
          </p:cNvSpPr>
          <p:nvPr>
            <p:ph type="dt" sz="half" idx="10"/>
          </p:nvPr>
        </p:nvSpPr>
        <p:spPr/>
        <p:txBody>
          <a:bodyPr/>
          <a:lstStyle>
            <a:lvl1pPr>
              <a:defRPr/>
            </a:lvl1pPr>
          </a:lstStyle>
          <a:p>
            <a:pPr>
              <a:defRPr/>
            </a:pPr>
            <a:fld id="{4E760852-57DD-4841-9885-EA45513420AA}" type="datetime1">
              <a:rPr lang="en-US"/>
              <a:pPr>
                <a:defRPr/>
              </a:pPr>
              <a:t>3/10/25</a:t>
            </a:fld>
            <a:endParaRPr lang="en-US"/>
          </a:p>
        </p:txBody>
      </p:sp>
      <p:sp>
        <p:nvSpPr>
          <p:cNvPr id="3" name="Footer Placeholder 4">
            <a:extLst>
              <a:ext uri="{FF2B5EF4-FFF2-40B4-BE49-F238E27FC236}">
                <a16:creationId xmlns:a16="http://schemas.microsoft.com/office/drawing/2014/main" id="{34E23714-8713-AD58-8132-54162E4493EB}"/>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4" name="Slide Number Placeholder 5">
            <a:extLst>
              <a:ext uri="{FF2B5EF4-FFF2-40B4-BE49-F238E27FC236}">
                <a16:creationId xmlns:a16="http://schemas.microsoft.com/office/drawing/2014/main" id="{E423D7E0-0111-9021-836E-F15FFFECECB8}"/>
              </a:ext>
            </a:extLst>
          </p:cNvPr>
          <p:cNvSpPr>
            <a:spLocks noGrp="1"/>
          </p:cNvSpPr>
          <p:nvPr>
            <p:ph type="sldNum" sz="quarter" idx="12"/>
          </p:nvPr>
        </p:nvSpPr>
        <p:spPr/>
        <p:txBody>
          <a:bodyPr/>
          <a:lstStyle>
            <a:lvl1pPr>
              <a:defRPr/>
            </a:lvl1pPr>
          </a:lstStyle>
          <a:p>
            <a:pPr>
              <a:defRPr/>
            </a:pPr>
            <a:fld id="{8E0D190F-843E-3C48-BD6B-142590AD4EA7}" type="slidenum">
              <a:rPr lang="en-US"/>
              <a:pPr>
                <a:defRPr/>
              </a:pPr>
              <a:t>‹#›</a:t>
            </a:fld>
            <a:endParaRPr lang="en-US"/>
          </a:p>
        </p:txBody>
      </p:sp>
    </p:spTree>
    <p:extLst>
      <p:ext uri="{BB962C8B-B14F-4D97-AF65-F5344CB8AC3E}">
        <p14:creationId xmlns:p14="http://schemas.microsoft.com/office/powerpoint/2010/main" val="1995217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BD177E5-E40F-0C67-E961-3C0928D64A65}"/>
              </a:ext>
            </a:extLst>
          </p:cNvPr>
          <p:cNvSpPr>
            <a:spLocks noGrp="1"/>
          </p:cNvSpPr>
          <p:nvPr>
            <p:ph type="dt" sz="half" idx="10"/>
          </p:nvPr>
        </p:nvSpPr>
        <p:spPr/>
        <p:txBody>
          <a:bodyPr/>
          <a:lstStyle>
            <a:lvl1pPr>
              <a:defRPr/>
            </a:lvl1pPr>
          </a:lstStyle>
          <a:p>
            <a:pPr>
              <a:defRPr/>
            </a:pPr>
            <a:fld id="{0C97754A-C830-3C45-A1B2-D5F3B8E5AD51}" type="datetime1">
              <a:rPr lang="en-US"/>
              <a:pPr>
                <a:defRPr/>
              </a:pPr>
              <a:t>3/10/25</a:t>
            </a:fld>
            <a:endParaRPr lang="en-US"/>
          </a:p>
        </p:txBody>
      </p:sp>
      <p:sp>
        <p:nvSpPr>
          <p:cNvPr id="6" name="Footer Placeholder 4">
            <a:extLst>
              <a:ext uri="{FF2B5EF4-FFF2-40B4-BE49-F238E27FC236}">
                <a16:creationId xmlns:a16="http://schemas.microsoft.com/office/drawing/2014/main" id="{4482079A-7C0A-7FA8-BBA8-8F51AD3DBB95}"/>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7" name="Slide Number Placeholder 5">
            <a:extLst>
              <a:ext uri="{FF2B5EF4-FFF2-40B4-BE49-F238E27FC236}">
                <a16:creationId xmlns:a16="http://schemas.microsoft.com/office/drawing/2014/main" id="{E916D2F5-FE4F-69B9-FD61-861E36CA64E0}"/>
              </a:ext>
            </a:extLst>
          </p:cNvPr>
          <p:cNvSpPr>
            <a:spLocks noGrp="1"/>
          </p:cNvSpPr>
          <p:nvPr>
            <p:ph type="sldNum" sz="quarter" idx="12"/>
          </p:nvPr>
        </p:nvSpPr>
        <p:spPr/>
        <p:txBody>
          <a:bodyPr/>
          <a:lstStyle>
            <a:lvl1pPr>
              <a:defRPr/>
            </a:lvl1pPr>
          </a:lstStyle>
          <a:p>
            <a:pPr>
              <a:defRPr/>
            </a:pPr>
            <a:fld id="{892EAE11-4915-C64E-8F0F-589AC4894FE9}" type="slidenum">
              <a:rPr lang="en-US"/>
              <a:pPr>
                <a:defRPr/>
              </a:pPr>
              <a:t>‹#›</a:t>
            </a:fld>
            <a:endParaRPr lang="en-US"/>
          </a:p>
        </p:txBody>
      </p:sp>
    </p:spTree>
    <p:extLst>
      <p:ext uri="{BB962C8B-B14F-4D97-AF65-F5344CB8AC3E}">
        <p14:creationId xmlns:p14="http://schemas.microsoft.com/office/powerpoint/2010/main" val="42799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D029361-7134-CE6E-6E19-B491DE356466}"/>
              </a:ext>
            </a:extLst>
          </p:cNvPr>
          <p:cNvSpPr>
            <a:spLocks noGrp="1"/>
          </p:cNvSpPr>
          <p:nvPr>
            <p:ph type="dt" sz="half" idx="10"/>
          </p:nvPr>
        </p:nvSpPr>
        <p:spPr/>
        <p:txBody>
          <a:bodyPr/>
          <a:lstStyle>
            <a:lvl1pPr>
              <a:defRPr/>
            </a:lvl1pPr>
          </a:lstStyle>
          <a:p>
            <a:pPr>
              <a:defRPr/>
            </a:pPr>
            <a:fld id="{CD56D35F-6C68-0945-8638-24C3D83C4963}" type="datetime1">
              <a:rPr lang="en-US"/>
              <a:pPr>
                <a:defRPr/>
              </a:pPr>
              <a:t>3/10/25</a:t>
            </a:fld>
            <a:endParaRPr lang="en-US"/>
          </a:p>
        </p:txBody>
      </p:sp>
      <p:sp>
        <p:nvSpPr>
          <p:cNvPr id="6" name="Footer Placeholder 4">
            <a:extLst>
              <a:ext uri="{FF2B5EF4-FFF2-40B4-BE49-F238E27FC236}">
                <a16:creationId xmlns:a16="http://schemas.microsoft.com/office/drawing/2014/main" id="{8FAB8B0C-0DC7-5C60-202B-B61F43A7DAEC}"/>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7" name="Slide Number Placeholder 5">
            <a:extLst>
              <a:ext uri="{FF2B5EF4-FFF2-40B4-BE49-F238E27FC236}">
                <a16:creationId xmlns:a16="http://schemas.microsoft.com/office/drawing/2014/main" id="{C8C25317-91DC-E128-5234-107E5FC7A352}"/>
              </a:ext>
            </a:extLst>
          </p:cNvPr>
          <p:cNvSpPr>
            <a:spLocks noGrp="1"/>
          </p:cNvSpPr>
          <p:nvPr>
            <p:ph type="sldNum" sz="quarter" idx="12"/>
          </p:nvPr>
        </p:nvSpPr>
        <p:spPr/>
        <p:txBody>
          <a:bodyPr/>
          <a:lstStyle>
            <a:lvl1pPr>
              <a:defRPr/>
            </a:lvl1pPr>
          </a:lstStyle>
          <a:p>
            <a:pPr>
              <a:defRPr/>
            </a:pPr>
            <a:fld id="{C3E001A1-B1D3-2C47-BFBF-F55863512D81}" type="slidenum">
              <a:rPr lang="en-US"/>
              <a:pPr>
                <a:defRPr/>
              </a:pPr>
              <a:t>‹#›</a:t>
            </a:fld>
            <a:endParaRPr lang="en-US"/>
          </a:p>
        </p:txBody>
      </p:sp>
    </p:spTree>
    <p:extLst>
      <p:ext uri="{BB962C8B-B14F-4D97-AF65-F5344CB8AC3E}">
        <p14:creationId xmlns:p14="http://schemas.microsoft.com/office/powerpoint/2010/main" val="3857584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C3922AA-68E4-AC7C-6281-04B58D88CC6A}"/>
              </a:ext>
            </a:extLst>
          </p:cNvPr>
          <p:cNvSpPr>
            <a:spLocks noGrp="1"/>
          </p:cNvSpPr>
          <p:nvPr>
            <p:ph type="dt" sz="half" idx="10"/>
          </p:nvPr>
        </p:nvSpPr>
        <p:spPr/>
        <p:txBody>
          <a:bodyPr/>
          <a:lstStyle>
            <a:lvl1pPr>
              <a:defRPr/>
            </a:lvl1pPr>
          </a:lstStyle>
          <a:p>
            <a:pPr>
              <a:defRPr/>
            </a:pPr>
            <a:fld id="{CE90ACFF-9328-3941-A07C-A3016875AB5D}" type="datetime1">
              <a:rPr lang="en-US"/>
              <a:pPr>
                <a:defRPr/>
              </a:pPr>
              <a:t>3/10/25</a:t>
            </a:fld>
            <a:endParaRPr lang="en-US"/>
          </a:p>
        </p:txBody>
      </p:sp>
      <p:sp>
        <p:nvSpPr>
          <p:cNvPr id="5" name="Footer Placeholder 4">
            <a:extLst>
              <a:ext uri="{FF2B5EF4-FFF2-40B4-BE49-F238E27FC236}">
                <a16:creationId xmlns:a16="http://schemas.microsoft.com/office/drawing/2014/main" id="{9351D357-F57D-EC8B-91EC-ED3AF54A8626}"/>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92DD734F-93F4-4792-CE8C-D175703AFCE7}"/>
              </a:ext>
            </a:extLst>
          </p:cNvPr>
          <p:cNvSpPr>
            <a:spLocks noGrp="1"/>
          </p:cNvSpPr>
          <p:nvPr>
            <p:ph type="sldNum" sz="quarter" idx="12"/>
          </p:nvPr>
        </p:nvSpPr>
        <p:spPr/>
        <p:txBody>
          <a:bodyPr/>
          <a:lstStyle>
            <a:lvl1pPr>
              <a:defRPr/>
            </a:lvl1pPr>
          </a:lstStyle>
          <a:p>
            <a:pPr>
              <a:defRPr/>
            </a:pPr>
            <a:fld id="{E9711A11-5FB6-A046-BDEA-21DDC6D61918}" type="slidenum">
              <a:rPr lang="en-US"/>
              <a:pPr>
                <a:defRPr/>
              </a:pPr>
              <a:t>‹#›</a:t>
            </a:fld>
            <a:endParaRPr lang="en-US"/>
          </a:p>
        </p:txBody>
      </p:sp>
    </p:spTree>
    <p:extLst>
      <p:ext uri="{BB962C8B-B14F-4D97-AF65-F5344CB8AC3E}">
        <p14:creationId xmlns:p14="http://schemas.microsoft.com/office/powerpoint/2010/main" val="181659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5165E3E-4C7E-FC5C-8FFF-5279E3B0FB73}"/>
              </a:ext>
            </a:extLst>
          </p:cNvPr>
          <p:cNvSpPr>
            <a:spLocks noGrp="1"/>
          </p:cNvSpPr>
          <p:nvPr>
            <p:ph type="dt" sz="half" idx="10"/>
          </p:nvPr>
        </p:nvSpPr>
        <p:spPr/>
        <p:txBody>
          <a:bodyPr/>
          <a:lstStyle>
            <a:lvl1pPr>
              <a:defRPr/>
            </a:lvl1pPr>
          </a:lstStyle>
          <a:p>
            <a:pPr>
              <a:defRPr/>
            </a:pPr>
            <a:fld id="{759B7329-9440-9846-82C2-7F25568DCEDE}" type="datetime1">
              <a:rPr lang="en-US"/>
              <a:pPr>
                <a:defRPr/>
              </a:pPr>
              <a:t>3/10/25</a:t>
            </a:fld>
            <a:endParaRPr lang="en-US"/>
          </a:p>
        </p:txBody>
      </p:sp>
      <p:sp>
        <p:nvSpPr>
          <p:cNvPr id="5" name="Footer Placeholder 4">
            <a:extLst>
              <a:ext uri="{FF2B5EF4-FFF2-40B4-BE49-F238E27FC236}">
                <a16:creationId xmlns:a16="http://schemas.microsoft.com/office/drawing/2014/main" id="{41D11780-7C57-D096-161B-C2E875BA0611}"/>
              </a:ext>
            </a:extLst>
          </p:cNvPr>
          <p:cNvSpPr>
            <a:spLocks noGrp="1"/>
          </p:cNvSpPr>
          <p:nvPr>
            <p:ph type="ftr" sz="quarter" idx="11"/>
          </p:nvPr>
        </p:nvSpPr>
        <p:spPr/>
        <p:txBody>
          <a:bodyPr/>
          <a:lstStyle>
            <a:lvl1pPr>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6492C56F-377E-E964-BB72-2E7A5FC0E983}"/>
              </a:ext>
            </a:extLst>
          </p:cNvPr>
          <p:cNvSpPr>
            <a:spLocks noGrp="1"/>
          </p:cNvSpPr>
          <p:nvPr>
            <p:ph type="sldNum" sz="quarter" idx="12"/>
          </p:nvPr>
        </p:nvSpPr>
        <p:spPr/>
        <p:txBody>
          <a:bodyPr/>
          <a:lstStyle>
            <a:lvl1pPr>
              <a:defRPr/>
            </a:lvl1pPr>
          </a:lstStyle>
          <a:p>
            <a:pPr>
              <a:defRPr/>
            </a:pPr>
            <a:fld id="{4041C6CB-9D0D-3847-AC18-62DD0603E534}" type="slidenum">
              <a:rPr lang="en-US"/>
              <a:pPr>
                <a:defRPr/>
              </a:pPr>
              <a:t>‹#›</a:t>
            </a:fld>
            <a:endParaRPr lang="en-US"/>
          </a:p>
        </p:txBody>
      </p:sp>
    </p:spTree>
    <p:extLst>
      <p:ext uri="{BB962C8B-B14F-4D97-AF65-F5344CB8AC3E}">
        <p14:creationId xmlns:p14="http://schemas.microsoft.com/office/powerpoint/2010/main" val="101427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32784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2896051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3923629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3/10/25</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174895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B6D264-CEE7-DF48-880E-09EA859BA962}" type="datetimeFigureOut">
              <a:rPr lang="en-US" smtClean="0"/>
              <a:t>3/10/25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24707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3/10/25</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2981811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3/10/25</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1356436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3/10/25</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2422202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3/10/25</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978325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3/10/25</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3185453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709646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3101662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1212667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4280067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122148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B6D264-CEE7-DF48-880E-09EA859BA962}" type="datetimeFigureOut">
              <a:rPr lang="en-US" smtClean="0"/>
              <a:t>3/10/25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7265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DE5B129-CA11-B956-AE8B-6536CB478B50}"/>
              </a:ext>
            </a:extLst>
          </p:cNvPr>
          <p:cNvSpPr>
            <a:spLocks noGrp="1"/>
          </p:cNvSpPr>
          <p:nvPr>
            <p:ph type="dt" sz="half" idx="10"/>
          </p:nvPr>
        </p:nvSpPr>
        <p:spPr/>
        <p:txBody>
          <a:bodyPr/>
          <a:lstStyle>
            <a:lvl1pPr>
              <a:defRPr/>
            </a:lvl1pPr>
          </a:lstStyle>
          <a:p>
            <a:pPr>
              <a:defRPr/>
            </a:pPr>
            <a:fld id="{F43C484B-0485-5A4C-9E26-345BE26CE256}" type="datetime1">
              <a:rPr lang="en-US"/>
              <a:pPr>
                <a:defRPr/>
              </a:pPr>
              <a:t>3/10/25</a:t>
            </a:fld>
            <a:endParaRPr lang="en-US"/>
          </a:p>
        </p:txBody>
      </p:sp>
      <p:sp>
        <p:nvSpPr>
          <p:cNvPr id="5" name="Footer Placeholder 4">
            <a:extLst>
              <a:ext uri="{FF2B5EF4-FFF2-40B4-BE49-F238E27FC236}">
                <a16:creationId xmlns:a16="http://schemas.microsoft.com/office/drawing/2014/main" id="{73365BB8-B9FD-AEDF-B924-5BE67C4D774D}"/>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0878C226-6658-3236-E427-D049E4595567}"/>
              </a:ext>
            </a:extLst>
          </p:cNvPr>
          <p:cNvSpPr>
            <a:spLocks noGrp="1"/>
          </p:cNvSpPr>
          <p:nvPr>
            <p:ph type="sldNum" sz="quarter" idx="12"/>
          </p:nvPr>
        </p:nvSpPr>
        <p:spPr/>
        <p:txBody>
          <a:bodyPr/>
          <a:lstStyle>
            <a:lvl1pPr>
              <a:defRPr/>
            </a:lvl1pPr>
          </a:lstStyle>
          <a:p>
            <a:pPr>
              <a:defRPr/>
            </a:pPr>
            <a:fld id="{BB300C17-6519-8446-BE61-B2BB383D4BB1}" type="slidenum">
              <a:rPr lang="en-US"/>
              <a:pPr>
                <a:defRPr/>
              </a:pPr>
              <a:t>‹#›</a:t>
            </a:fld>
            <a:endParaRPr lang="en-US"/>
          </a:p>
        </p:txBody>
      </p:sp>
    </p:spTree>
    <p:extLst>
      <p:ext uri="{BB962C8B-B14F-4D97-AF65-F5344CB8AC3E}">
        <p14:creationId xmlns:p14="http://schemas.microsoft.com/office/powerpoint/2010/main" val="1081747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857ACA-B477-D712-F33C-B193F5A69DB0}"/>
              </a:ext>
            </a:extLst>
          </p:cNvPr>
          <p:cNvSpPr>
            <a:spLocks noGrp="1"/>
          </p:cNvSpPr>
          <p:nvPr>
            <p:ph type="dt" sz="half" idx="10"/>
          </p:nvPr>
        </p:nvSpPr>
        <p:spPr/>
        <p:txBody>
          <a:bodyPr/>
          <a:lstStyle>
            <a:lvl1pPr>
              <a:defRPr/>
            </a:lvl1pPr>
          </a:lstStyle>
          <a:p>
            <a:pPr>
              <a:defRPr/>
            </a:pPr>
            <a:fld id="{B5785DD9-4B95-1345-A68E-8689AAF00E47}" type="datetime1">
              <a:rPr lang="en-US"/>
              <a:pPr>
                <a:defRPr/>
              </a:pPr>
              <a:t>3/10/25</a:t>
            </a:fld>
            <a:endParaRPr lang="en-US"/>
          </a:p>
        </p:txBody>
      </p:sp>
      <p:sp>
        <p:nvSpPr>
          <p:cNvPr id="5" name="Footer Placeholder 4">
            <a:extLst>
              <a:ext uri="{FF2B5EF4-FFF2-40B4-BE49-F238E27FC236}">
                <a16:creationId xmlns:a16="http://schemas.microsoft.com/office/drawing/2014/main" id="{C8BF7024-7247-CC7A-279C-A87C0371377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1D9F7910-BB38-8DFC-A16C-1A0C2909ECA8}"/>
              </a:ext>
            </a:extLst>
          </p:cNvPr>
          <p:cNvSpPr>
            <a:spLocks noGrp="1"/>
          </p:cNvSpPr>
          <p:nvPr>
            <p:ph type="sldNum" sz="quarter" idx="12"/>
          </p:nvPr>
        </p:nvSpPr>
        <p:spPr/>
        <p:txBody>
          <a:bodyPr/>
          <a:lstStyle>
            <a:lvl1pPr>
              <a:defRPr/>
            </a:lvl1pPr>
          </a:lstStyle>
          <a:p>
            <a:pPr>
              <a:defRPr/>
            </a:pPr>
            <a:fld id="{6F2CA58B-4B7B-EE43-97EF-2365A90521BA}" type="slidenum">
              <a:rPr lang="en-US"/>
              <a:pPr>
                <a:defRPr/>
              </a:pPr>
              <a:t>‹#›</a:t>
            </a:fld>
            <a:endParaRPr lang="en-US"/>
          </a:p>
        </p:txBody>
      </p:sp>
    </p:spTree>
    <p:extLst>
      <p:ext uri="{BB962C8B-B14F-4D97-AF65-F5344CB8AC3E}">
        <p14:creationId xmlns:p14="http://schemas.microsoft.com/office/powerpoint/2010/main" val="259250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8EBA8-47E9-BA02-F122-325655BA9090}"/>
              </a:ext>
            </a:extLst>
          </p:cNvPr>
          <p:cNvSpPr>
            <a:spLocks noGrp="1"/>
          </p:cNvSpPr>
          <p:nvPr>
            <p:ph type="dt" sz="half" idx="10"/>
          </p:nvPr>
        </p:nvSpPr>
        <p:spPr/>
        <p:txBody>
          <a:bodyPr/>
          <a:lstStyle>
            <a:lvl1pPr>
              <a:defRPr/>
            </a:lvl1pPr>
          </a:lstStyle>
          <a:p>
            <a:pPr>
              <a:defRPr/>
            </a:pPr>
            <a:fld id="{E8853EF1-7294-D848-8B80-1A7C18236D85}" type="datetime1">
              <a:rPr lang="en-US"/>
              <a:pPr>
                <a:defRPr/>
              </a:pPr>
              <a:t>3/10/25</a:t>
            </a:fld>
            <a:endParaRPr lang="en-US"/>
          </a:p>
        </p:txBody>
      </p:sp>
      <p:sp>
        <p:nvSpPr>
          <p:cNvPr id="5" name="Footer Placeholder 4">
            <a:extLst>
              <a:ext uri="{FF2B5EF4-FFF2-40B4-BE49-F238E27FC236}">
                <a16:creationId xmlns:a16="http://schemas.microsoft.com/office/drawing/2014/main" id="{19440EFE-646A-6F4E-8991-2563871996F3}"/>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A3985DCE-C9B2-6CCE-3CAC-59F95DBED6A3}"/>
              </a:ext>
            </a:extLst>
          </p:cNvPr>
          <p:cNvSpPr>
            <a:spLocks noGrp="1"/>
          </p:cNvSpPr>
          <p:nvPr>
            <p:ph type="sldNum" sz="quarter" idx="12"/>
          </p:nvPr>
        </p:nvSpPr>
        <p:spPr/>
        <p:txBody>
          <a:bodyPr/>
          <a:lstStyle>
            <a:lvl1pPr>
              <a:defRPr/>
            </a:lvl1pPr>
          </a:lstStyle>
          <a:p>
            <a:pPr>
              <a:defRPr/>
            </a:pPr>
            <a:fld id="{D0BD201E-B24D-AA47-B913-76DED917C8FA}" type="slidenum">
              <a:rPr lang="en-US"/>
              <a:pPr>
                <a:defRPr/>
              </a:pPr>
              <a:t>‹#›</a:t>
            </a:fld>
            <a:endParaRPr lang="en-US"/>
          </a:p>
        </p:txBody>
      </p:sp>
    </p:spTree>
    <p:extLst>
      <p:ext uri="{BB962C8B-B14F-4D97-AF65-F5344CB8AC3E}">
        <p14:creationId xmlns:p14="http://schemas.microsoft.com/office/powerpoint/2010/main" val="1401794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0816785-A2F7-8345-358B-2D18FE72CE03}"/>
              </a:ext>
            </a:extLst>
          </p:cNvPr>
          <p:cNvSpPr>
            <a:spLocks noGrp="1"/>
          </p:cNvSpPr>
          <p:nvPr>
            <p:ph type="dt" sz="half" idx="10"/>
          </p:nvPr>
        </p:nvSpPr>
        <p:spPr/>
        <p:txBody>
          <a:bodyPr/>
          <a:lstStyle>
            <a:lvl1pPr>
              <a:defRPr/>
            </a:lvl1pPr>
          </a:lstStyle>
          <a:p>
            <a:pPr>
              <a:defRPr/>
            </a:pPr>
            <a:fld id="{604F597E-CB43-244A-8A0B-88FE89163726}" type="datetime1">
              <a:rPr lang="en-US"/>
              <a:pPr>
                <a:defRPr/>
              </a:pPr>
              <a:t>3/10/25</a:t>
            </a:fld>
            <a:endParaRPr lang="en-US"/>
          </a:p>
        </p:txBody>
      </p:sp>
      <p:sp>
        <p:nvSpPr>
          <p:cNvPr id="6" name="Footer Placeholder 4">
            <a:extLst>
              <a:ext uri="{FF2B5EF4-FFF2-40B4-BE49-F238E27FC236}">
                <a16:creationId xmlns:a16="http://schemas.microsoft.com/office/drawing/2014/main" id="{A7972762-201E-9B4A-B093-C84BEE43C9D1}"/>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7459B06F-58D6-BB6D-3875-508DA33B4C2B}"/>
              </a:ext>
            </a:extLst>
          </p:cNvPr>
          <p:cNvSpPr>
            <a:spLocks noGrp="1"/>
          </p:cNvSpPr>
          <p:nvPr>
            <p:ph type="sldNum" sz="quarter" idx="12"/>
          </p:nvPr>
        </p:nvSpPr>
        <p:spPr/>
        <p:txBody>
          <a:bodyPr/>
          <a:lstStyle>
            <a:lvl1pPr>
              <a:defRPr/>
            </a:lvl1pPr>
          </a:lstStyle>
          <a:p>
            <a:pPr>
              <a:defRPr/>
            </a:pPr>
            <a:fld id="{DC33A78C-3974-4F44-8BC8-2EC8A187C56D}" type="slidenum">
              <a:rPr lang="en-US"/>
              <a:pPr>
                <a:defRPr/>
              </a:pPr>
              <a:t>‹#›</a:t>
            </a:fld>
            <a:endParaRPr lang="en-US"/>
          </a:p>
        </p:txBody>
      </p:sp>
    </p:spTree>
    <p:extLst>
      <p:ext uri="{BB962C8B-B14F-4D97-AF65-F5344CB8AC3E}">
        <p14:creationId xmlns:p14="http://schemas.microsoft.com/office/powerpoint/2010/main" val="3303003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A5C2319-C33E-B93E-1AD8-109FCAEB217F}"/>
              </a:ext>
            </a:extLst>
          </p:cNvPr>
          <p:cNvSpPr>
            <a:spLocks noGrp="1"/>
          </p:cNvSpPr>
          <p:nvPr>
            <p:ph type="dt" sz="half" idx="10"/>
          </p:nvPr>
        </p:nvSpPr>
        <p:spPr/>
        <p:txBody>
          <a:bodyPr/>
          <a:lstStyle>
            <a:lvl1pPr>
              <a:defRPr/>
            </a:lvl1pPr>
          </a:lstStyle>
          <a:p>
            <a:pPr>
              <a:defRPr/>
            </a:pPr>
            <a:fld id="{4D4578AB-6F34-3041-9A46-C5FDD41C479A}" type="datetime1">
              <a:rPr lang="en-US"/>
              <a:pPr>
                <a:defRPr/>
              </a:pPr>
              <a:t>3/10/25</a:t>
            </a:fld>
            <a:endParaRPr lang="en-US"/>
          </a:p>
        </p:txBody>
      </p:sp>
      <p:sp>
        <p:nvSpPr>
          <p:cNvPr id="8" name="Footer Placeholder 4">
            <a:extLst>
              <a:ext uri="{FF2B5EF4-FFF2-40B4-BE49-F238E27FC236}">
                <a16:creationId xmlns:a16="http://schemas.microsoft.com/office/drawing/2014/main" id="{21A6072E-7E05-C949-CB59-298123C67534}"/>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6FC7A670-6F1F-5026-FED8-F716EC6B2285}"/>
              </a:ext>
            </a:extLst>
          </p:cNvPr>
          <p:cNvSpPr>
            <a:spLocks noGrp="1"/>
          </p:cNvSpPr>
          <p:nvPr>
            <p:ph type="sldNum" sz="quarter" idx="12"/>
          </p:nvPr>
        </p:nvSpPr>
        <p:spPr/>
        <p:txBody>
          <a:bodyPr/>
          <a:lstStyle>
            <a:lvl1pPr>
              <a:defRPr/>
            </a:lvl1pPr>
          </a:lstStyle>
          <a:p>
            <a:pPr>
              <a:defRPr/>
            </a:pPr>
            <a:fld id="{2D3FBEB6-0E1E-DB45-B29B-AFD80D85FE69}" type="slidenum">
              <a:rPr lang="en-US"/>
              <a:pPr>
                <a:defRPr/>
              </a:pPr>
              <a:t>‹#›</a:t>
            </a:fld>
            <a:endParaRPr lang="en-US"/>
          </a:p>
        </p:txBody>
      </p:sp>
    </p:spTree>
    <p:extLst>
      <p:ext uri="{BB962C8B-B14F-4D97-AF65-F5344CB8AC3E}">
        <p14:creationId xmlns:p14="http://schemas.microsoft.com/office/powerpoint/2010/main" val="3002141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F2205E7-DBCE-BB31-4253-02C395CED40F}"/>
              </a:ext>
            </a:extLst>
          </p:cNvPr>
          <p:cNvSpPr>
            <a:spLocks noGrp="1"/>
          </p:cNvSpPr>
          <p:nvPr>
            <p:ph type="dt" sz="half" idx="10"/>
          </p:nvPr>
        </p:nvSpPr>
        <p:spPr/>
        <p:txBody>
          <a:bodyPr/>
          <a:lstStyle>
            <a:lvl1pPr>
              <a:defRPr/>
            </a:lvl1pPr>
          </a:lstStyle>
          <a:p>
            <a:pPr>
              <a:defRPr/>
            </a:pPr>
            <a:fld id="{F90156D4-40DA-E94C-97E3-23E7AC2BEABC}" type="datetime1">
              <a:rPr lang="en-US"/>
              <a:pPr>
                <a:defRPr/>
              </a:pPr>
              <a:t>3/10/25</a:t>
            </a:fld>
            <a:endParaRPr lang="en-US"/>
          </a:p>
        </p:txBody>
      </p:sp>
      <p:sp>
        <p:nvSpPr>
          <p:cNvPr id="4" name="Footer Placeholder 4">
            <a:extLst>
              <a:ext uri="{FF2B5EF4-FFF2-40B4-BE49-F238E27FC236}">
                <a16:creationId xmlns:a16="http://schemas.microsoft.com/office/drawing/2014/main" id="{9001BD11-227D-20F8-7F72-E5C6E2F9E58F}"/>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0B180113-F885-5E45-560D-5866151F895B}"/>
              </a:ext>
            </a:extLst>
          </p:cNvPr>
          <p:cNvSpPr>
            <a:spLocks noGrp="1"/>
          </p:cNvSpPr>
          <p:nvPr>
            <p:ph type="sldNum" sz="quarter" idx="12"/>
          </p:nvPr>
        </p:nvSpPr>
        <p:spPr/>
        <p:txBody>
          <a:bodyPr/>
          <a:lstStyle>
            <a:lvl1pPr>
              <a:defRPr/>
            </a:lvl1pPr>
          </a:lstStyle>
          <a:p>
            <a:pPr>
              <a:defRPr/>
            </a:pPr>
            <a:fld id="{398CC2C3-C249-B641-ABF7-7E40E94F9C94}" type="slidenum">
              <a:rPr lang="en-US"/>
              <a:pPr>
                <a:defRPr/>
              </a:pPr>
              <a:t>‹#›</a:t>
            </a:fld>
            <a:endParaRPr lang="en-US"/>
          </a:p>
        </p:txBody>
      </p:sp>
    </p:spTree>
    <p:extLst>
      <p:ext uri="{BB962C8B-B14F-4D97-AF65-F5344CB8AC3E}">
        <p14:creationId xmlns:p14="http://schemas.microsoft.com/office/powerpoint/2010/main" val="240150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55D334A-69B5-045F-2FC4-1745A74D69C2}"/>
              </a:ext>
            </a:extLst>
          </p:cNvPr>
          <p:cNvSpPr>
            <a:spLocks noGrp="1"/>
          </p:cNvSpPr>
          <p:nvPr>
            <p:ph type="dt" sz="half" idx="10"/>
          </p:nvPr>
        </p:nvSpPr>
        <p:spPr/>
        <p:txBody>
          <a:bodyPr/>
          <a:lstStyle>
            <a:lvl1pPr>
              <a:defRPr/>
            </a:lvl1pPr>
          </a:lstStyle>
          <a:p>
            <a:pPr>
              <a:defRPr/>
            </a:pPr>
            <a:fld id="{C47EDECA-AB0B-B946-9B88-0CF0E21303DD}" type="datetime1">
              <a:rPr lang="en-US"/>
              <a:pPr>
                <a:defRPr/>
              </a:pPr>
              <a:t>3/10/25</a:t>
            </a:fld>
            <a:endParaRPr lang="en-US"/>
          </a:p>
        </p:txBody>
      </p:sp>
      <p:sp>
        <p:nvSpPr>
          <p:cNvPr id="3" name="Footer Placeholder 4">
            <a:extLst>
              <a:ext uri="{FF2B5EF4-FFF2-40B4-BE49-F238E27FC236}">
                <a16:creationId xmlns:a16="http://schemas.microsoft.com/office/drawing/2014/main" id="{A8697050-071B-6792-11D0-D5DB80D1693D}"/>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C8EA7521-5A93-224A-302B-0FABD0CD9E2F}"/>
              </a:ext>
            </a:extLst>
          </p:cNvPr>
          <p:cNvSpPr>
            <a:spLocks noGrp="1"/>
          </p:cNvSpPr>
          <p:nvPr>
            <p:ph type="sldNum" sz="quarter" idx="12"/>
          </p:nvPr>
        </p:nvSpPr>
        <p:spPr/>
        <p:txBody>
          <a:bodyPr/>
          <a:lstStyle>
            <a:lvl1pPr>
              <a:defRPr/>
            </a:lvl1pPr>
          </a:lstStyle>
          <a:p>
            <a:pPr>
              <a:defRPr/>
            </a:pPr>
            <a:fld id="{C16AC3B5-0C74-B042-994A-8A16417F589A}" type="slidenum">
              <a:rPr lang="en-US"/>
              <a:pPr>
                <a:defRPr/>
              </a:pPr>
              <a:t>‹#›</a:t>
            </a:fld>
            <a:endParaRPr lang="en-US"/>
          </a:p>
        </p:txBody>
      </p:sp>
    </p:spTree>
    <p:extLst>
      <p:ext uri="{BB962C8B-B14F-4D97-AF65-F5344CB8AC3E}">
        <p14:creationId xmlns:p14="http://schemas.microsoft.com/office/powerpoint/2010/main" val="652627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FBF0E44-5ABA-18BA-4A57-668AC835A8FF}"/>
              </a:ext>
            </a:extLst>
          </p:cNvPr>
          <p:cNvSpPr>
            <a:spLocks noGrp="1"/>
          </p:cNvSpPr>
          <p:nvPr>
            <p:ph type="dt" sz="half" idx="10"/>
          </p:nvPr>
        </p:nvSpPr>
        <p:spPr/>
        <p:txBody>
          <a:bodyPr/>
          <a:lstStyle>
            <a:lvl1pPr>
              <a:defRPr/>
            </a:lvl1pPr>
          </a:lstStyle>
          <a:p>
            <a:pPr>
              <a:defRPr/>
            </a:pPr>
            <a:fld id="{ED4D1FF6-F314-CC45-B238-5B910A20F155}" type="datetime1">
              <a:rPr lang="en-US"/>
              <a:pPr>
                <a:defRPr/>
              </a:pPr>
              <a:t>3/10/25</a:t>
            </a:fld>
            <a:endParaRPr lang="en-US"/>
          </a:p>
        </p:txBody>
      </p:sp>
      <p:sp>
        <p:nvSpPr>
          <p:cNvPr id="6" name="Footer Placeholder 4">
            <a:extLst>
              <a:ext uri="{FF2B5EF4-FFF2-40B4-BE49-F238E27FC236}">
                <a16:creationId xmlns:a16="http://schemas.microsoft.com/office/drawing/2014/main" id="{A4BBF1D7-8F67-B20E-7986-3D9ADE4FC49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4F3C71D3-ABE1-C15F-F168-E2D9795E7AE6}"/>
              </a:ext>
            </a:extLst>
          </p:cNvPr>
          <p:cNvSpPr>
            <a:spLocks noGrp="1"/>
          </p:cNvSpPr>
          <p:nvPr>
            <p:ph type="sldNum" sz="quarter" idx="12"/>
          </p:nvPr>
        </p:nvSpPr>
        <p:spPr/>
        <p:txBody>
          <a:bodyPr/>
          <a:lstStyle>
            <a:lvl1pPr>
              <a:defRPr/>
            </a:lvl1pPr>
          </a:lstStyle>
          <a:p>
            <a:pPr>
              <a:defRPr/>
            </a:pPr>
            <a:fld id="{9829AA31-53BE-254D-913B-2D31425E2690}" type="slidenum">
              <a:rPr lang="en-US"/>
              <a:pPr>
                <a:defRPr/>
              </a:pPr>
              <a:t>‹#›</a:t>
            </a:fld>
            <a:endParaRPr lang="en-US"/>
          </a:p>
        </p:txBody>
      </p:sp>
    </p:spTree>
    <p:extLst>
      <p:ext uri="{BB962C8B-B14F-4D97-AF65-F5344CB8AC3E}">
        <p14:creationId xmlns:p14="http://schemas.microsoft.com/office/powerpoint/2010/main" val="2458398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61E034F-E6F2-8395-EBBB-C122880E165D}"/>
              </a:ext>
            </a:extLst>
          </p:cNvPr>
          <p:cNvSpPr>
            <a:spLocks noGrp="1"/>
          </p:cNvSpPr>
          <p:nvPr>
            <p:ph type="dt" sz="half" idx="10"/>
          </p:nvPr>
        </p:nvSpPr>
        <p:spPr/>
        <p:txBody>
          <a:bodyPr/>
          <a:lstStyle>
            <a:lvl1pPr>
              <a:defRPr/>
            </a:lvl1pPr>
          </a:lstStyle>
          <a:p>
            <a:pPr>
              <a:defRPr/>
            </a:pPr>
            <a:fld id="{D13B55DF-C902-A544-AF54-964A0E21F8D3}" type="datetime1">
              <a:rPr lang="en-US"/>
              <a:pPr>
                <a:defRPr/>
              </a:pPr>
              <a:t>3/10/25</a:t>
            </a:fld>
            <a:endParaRPr lang="en-US"/>
          </a:p>
        </p:txBody>
      </p:sp>
      <p:sp>
        <p:nvSpPr>
          <p:cNvPr id="6" name="Footer Placeholder 4">
            <a:extLst>
              <a:ext uri="{FF2B5EF4-FFF2-40B4-BE49-F238E27FC236}">
                <a16:creationId xmlns:a16="http://schemas.microsoft.com/office/drawing/2014/main" id="{B99A5D3F-04F3-3CF4-D0AF-85510E5D6AC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3847D5D0-29CC-2936-C035-C79F13592B49}"/>
              </a:ext>
            </a:extLst>
          </p:cNvPr>
          <p:cNvSpPr>
            <a:spLocks noGrp="1"/>
          </p:cNvSpPr>
          <p:nvPr>
            <p:ph type="sldNum" sz="quarter" idx="12"/>
          </p:nvPr>
        </p:nvSpPr>
        <p:spPr/>
        <p:txBody>
          <a:bodyPr/>
          <a:lstStyle>
            <a:lvl1pPr>
              <a:defRPr/>
            </a:lvl1pPr>
          </a:lstStyle>
          <a:p>
            <a:pPr>
              <a:defRPr/>
            </a:pPr>
            <a:fld id="{8EC9B5CA-CFCA-694E-9F8A-7EF9928D01FC}" type="slidenum">
              <a:rPr lang="en-US"/>
              <a:pPr>
                <a:defRPr/>
              </a:pPr>
              <a:t>‹#›</a:t>
            </a:fld>
            <a:endParaRPr lang="en-US"/>
          </a:p>
        </p:txBody>
      </p:sp>
    </p:spTree>
    <p:extLst>
      <p:ext uri="{BB962C8B-B14F-4D97-AF65-F5344CB8AC3E}">
        <p14:creationId xmlns:p14="http://schemas.microsoft.com/office/powerpoint/2010/main" val="1436926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CE565E-D190-17EF-7D1E-A3FB99124302}"/>
              </a:ext>
            </a:extLst>
          </p:cNvPr>
          <p:cNvSpPr>
            <a:spLocks noGrp="1"/>
          </p:cNvSpPr>
          <p:nvPr>
            <p:ph type="dt" sz="half" idx="10"/>
          </p:nvPr>
        </p:nvSpPr>
        <p:spPr/>
        <p:txBody>
          <a:bodyPr/>
          <a:lstStyle>
            <a:lvl1pPr>
              <a:defRPr/>
            </a:lvl1pPr>
          </a:lstStyle>
          <a:p>
            <a:pPr>
              <a:defRPr/>
            </a:pPr>
            <a:fld id="{A8A305F3-4A21-2A40-ABD1-826967638089}" type="datetime1">
              <a:rPr lang="en-US"/>
              <a:pPr>
                <a:defRPr/>
              </a:pPr>
              <a:t>3/10/25</a:t>
            </a:fld>
            <a:endParaRPr lang="en-US"/>
          </a:p>
        </p:txBody>
      </p:sp>
      <p:sp>
        <p:nvSpPr>
          <p:cNvPr id="5" name="Footer Placeholder 4">
            <a:extLst>
              <a:ext uri="{FF2B5EF4-FFF2-40B4-BE49-F238E27FC236}">
                <a16:creationId xmlns:a16="http://schemas.microsoft.com/office/drawing/2014/main" id="{83AC475C-DB68-1D7C-ED14-06CA7A3D7551}"/>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41EA4AC-2CD1-001E-B330-289DA19F2FAD}"/>
              </a:ext>
            </a:extLst>
          </p:cNvPr>
          <p:cNvSpPr>
            <a:spLocks noGrp="1"/>
          </p:cNvSpPr>
          <p:nvPr>
            <p:ph type="sldNum" sz="quarter" idx="12"/>
          </p:nvPr>
        </p:nvSpPr>
        <p:spPr/>
        <p:txBody>
          <a:bodyPr/>
          <a:lstStyle>
            <a:lvl1pPr>
              <a:defRPr/>
            </a:lvl1pPr>
          </a:lstStyle>
          <a:p>
            <a:pPr>
              <a:defRPr/>
            </a:pPr>
            <a:fld id="{EA586BDD-895D-5444-8336-0780815408C0}" type="slidenum">
              <a:rPr lang="en-US"/>
              <a:pPr>
                <a:defRPr/>
              </a:pPr>
              <a:t>‹#›</a:t>
            </a:fld>
            <a:endParaRPr lang="en-US"/>
          </a:p>
        </p:txBody>
      </p:sp>
    </p:spTree>
    <p:extLst>
      <p:ext uri="{BB962C8B-B14F-4D97-AF65-F5344CB8AC3E}">
        <p14:creationId xmlns:p14="http://schemas.microsoft.com/office/powerpoint/2010/main" val="2752120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6D264-CEE7-DF48-880E-09EA859BA962}" type="datetimeFigureOut">
              <a:rPr lang="en-US" smtClean="0"/>
              <a:t>3/10/25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761612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B59D36-D3A5-2438-EDA8-C07030621764}"/>
              </a:ext>
            </a:extLst>
          </p:cNvPr>
          <p:cNvSpPr>
            <a:spLocks noGrp="1"/>
          </p:cNvSpPr>
          <p:nvPr>
            <p:ph type="dt" sz="half" idx="10"/>
          </p:nvPr>
        </p:nvSpPr>
        <p:spPr/>
        <p:txBody>
          <a:bodyPr/>
          <a:lstStyle>
            <a:lvl1pPr>
              <a:defRPr/>
            </a:lvl1pPr>
          </a:lstStyle>
          <a:p>
            <a:pPr>
              <a:defRPr/>
            </a:pPr>
            <a:fld id="{B6A9562E-E176-DF41-81DF-8B7D1A32A938}" type="datetime1">
              <a:rPr lang="en-US"/>
              <a:pPr>
                <a:defRPr/>
              </a:pPr>
              <a:t>3/10/25</a:t>
            </a:fld>
            <a:endParaRPr lang="en-US"/>
          </a:p>
        </p:txBody>
      </p:sp>
      <p:sp>
        <p:nvSpPr>
          <p:cNvPr id="5" name="Footer Placeholder 4">
            <a:extLst>
              <a:ext uri="{FF2B5EF4-FFF2-40B4-BE49-F238E27FC236}">
                <a16:creationId xmlns:a16="http://schemas.microsoft.com/office/drawing/2014/main" id="{85B20B05-658A-5DF8-268B-E3147DEA0D5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0D47102D-D204-F9C1-CBAC-C3827424C44A}"/>
              </a:ext>
            </a:extLst>
          </p:cNvPr>
          <p:cNvSpPr>
            <a:spLocks noGrp="1"/>
          </p:cNvSpPr>
          <p:nvPr>
            <p:ph type="sldNum" sz="quarter" idx="12"/>
          </p:nvPr>
        </p:nvSpPr>
        <p:spPr/>
        <p:txBody>
          <a:bodyPr/>
          <a:lstStyle>
            <a:lvl1pPr>
              <a:defRPr/>
            </a:lvl1pPr>
          </a:lstStyle>
          <a:p>
            <a:pPr>
              <a:defRPr/>
            </a:pPr>
            <a:fld id="{0C0FAB71-2DD0-4142-A65A-0CDE4292BC22}" type="slidenum">
              <a:rPr lang="en-US"/>
              <a:pPr>
                <a:defRPr/>
              </a:pPr>
              <a:t>‹#›</a:t>
            </a:fld>
            <a:endParaRPr lang="en-US"/>
          </a:p>
        </p:txBody>
      </p:sp>
    </p:spTree>
    <p:extLst>
      <p:ext uri="{BB962C8B-B14F-4D97-AF65-F5344CB8AC3E}">
        <p14:creationId xmlns:p14="http://schemas.microsoft.com/office/powerpoint/2010/main" val="46762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09936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91630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D264-CEE7-DF48-880E-09EA859BA962}" type="datetimeFigureOut">
              <a:rPr lang="en-US" smtClean="0"/>
              <a:t>3/10/25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51518-5614-0A47-A6CF-DFB03F4BE473}" type="slidenum">
              <a:rPr lang="en-US" smtClean="0"/>
              <a:t>‹#›</a:t>
            </a:fld>
            <a:endParaRPr lang="en-US"/>
          </a:p>
        </p:txBody>
      </p:sp>
    </p:spTree>
    <p:extLst>
      <p:ext uri="{BB962C8B-B14F-4D97-AF65-F5344CB8AC3E}">
        <p14:creationId xmlns:p14="http://schemas.microsoft.com/office/powerpoint/2010/main" val="47910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51545-B6AC-AE40-B3A6-42E3B4C9151D}" type="datetime1">
              <a:rPr lang="en-US" smtClean="0"/>
              <a:t>3/10/25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Network Layer: Control Plane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4D624-D040-2E47-A508-03D46FE35CB6}" type="slidenum">
              <a:rPr lang="en-US" smtClean="0"/>
              <a:t>‹#›</a:t>
            </a:fld>
            <a:endParaRPr lang="en-US"/>
          </a:p>
        </p:txBody>
      </p:sp>
    </p:spTree>
    <p:extLst>
      <p:ext uri="{BB962C8B-B14F-4D97-AF65-F5344CB8AC3E}">
        <p14:creationId xmlns:p14="http://schemas.microsoft.com/office/powerpoint/2010/main" val="23424867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3/10/25</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9504658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CDD89316-5473-B798-917E-5993C5A1F304}"/>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a:extLst>
              <a:ext uri="{FF2B5EF4-FFF2-40B4-BE49-F238E27FC236}">
                <a16:creationId xmlns:a16="http://schemas.microsoft.com/office/drawing/2014/main" id="{2D469845-2C74-C0DD-989F-14AECD36CC9A}"/>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5C8FFA-8000-566E-F017-D6E86CE75A8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90CDD72-03C8-3B44-B04B-E302555617B5}" type="datetime1">
              <a:rPr lang="en-US"/>
              <a:pPr>
                <a:defRPr/>
              </a:pPr>
              <a:t>3/10/25</a:t>
            </a:fld>
            <a:endParaRPr lang="en-US"/>
          </a:p>
        </p:txBody>
      </p:sp>
      <p:sp>
        <p:nvSpPr>
          <p:cNvPr id="5" name="Footer Placeholder 4">
            <a:extLst>
              <a:ext uri="{FF2B5EF4-FFF2-40B4-BE49-F238E27FC236}">
                <a16:creationId xmlns:a16="http://schemas.microsoft.com/office/drawing/2014/main" id="{CAB6F986-0F59-1162-1B68-47C0DD1417C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Network Layer: Control Plane</a:t>
            </a:r>
          </a:p>
        </p:txBody>
      </p:sp>
      <p:sp>
        <p:nvSpPr>
          <p:cNvPr id="6" name="Slide Number Placeholder 5">
            <a:extLst>
              <a:ext uri="{FF2B5EF4-FFF2-40B4-BE49-F238E27FC236}">
                <a16:creationId xmlns:a16="http://schemas.microsoft.com/office/drawing/2014/main" id="{00782977-4A3C-CD8B-876E-0C80EF3AD45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D35CDF-0725-CE4D-8680-54BA86EC0F9E}" type="slidenum">
              <a:rPr lang="en-US"/>
              <a:pPr>
                <a:defRPr/>
              </a:pPr>
              <a:t>‹#›</a:t>
            </a:fld>
            <a:endParaRPr lang="en-US"/>
          </a:p>
        </p:txBody>
      </p:sp>
    </p:spTree>
    <p:extLst>
      <p:ext uri="{BB962C8B-B14F-4D97-AF65-F5344CB8AC3E}">
        <p14:creationId xmlns:p14="http://schemas.microsoft.com/office/powerpoint/2010/main" val="12790593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3/10/25</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3347400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F2B352DA-7B7E-BD23-EB2F-104AF1437D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1C6DB97D-3014-EC1C-6553-C699201E100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AED3A3-05D6-1DAE-225C-FEFD60DE7F1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B99B6B4-D51F-774A-99D8-A91EDE4A2048}" type="datetime1">
              <a:rPr lang="en-US"/>
              <a:pPr>
                <a:defRPr/>
              </a:pPr>
              <a:t>3/10/25</a:t>
            </a:fld>
            <a:endParaRPr lang="en-US"/>
          </a:p>
        </p:txBody>
      </p:sp>
      <p:sp>
        <p:nvSpPr>
          <p:cNvPr id="5" name="Footer Placeholder 4">
            <a:extLst>
              <a:ext uri="{FF2B5EF4-FFF2-40B4-BE49-F238E27FC236}">
                <a16:creationId xmlns:a16="http://schemas.microsoft.com/office/drawing/2014/main" id="{E47431D3-5360-A708-A5BF-63BE987A933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Transport Layer</a:t>
            </a:r>
          </a:p>
        </p:txBody>
      </p:sp>
      <p:sp>
        <p:nvSpPr>
          <p:cNvPr id="6" name="Slide Number Placeholder 5">
            <a:extLst>
              <a:ext uri="{FF2B5EF4-FFF2-40B4-BE49-F238E27FC236}">
                <a16:creationId xmlns:a16="http://schemas.microsoft.com/office/drawing/2014/main" id="{1415F97A-5997-929C-583E-A7136802764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F8557E1-19AC-BE4E-8EDB-946EE6F5C7A9}" type="slidenum">
              <a:rPr lang="en-US"/>
              <a:pPr>
                <a:defRPr/>
              </a:pPr>
              <a:t>‹#›</a:t>
            </a:fld>
            <a:endParaRPr lang="en-US"/>
          </a:p>
        </p:txBody>
      </p:sp>
    </p:spTree>
    <p:extLst>
      <p:ext uri="{BB962C8B-B14F-4D97-AF65-F5344CB8AC3E}">
        <p14:creationId xmlns:p14="http://schemas.microsoft.com/office/powerpoint/2010/main" val="261122534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4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3.png"/><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3713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84219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536117"/>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2737220" y="2067466"/>
            <a:ext cx="3887603"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417 : Spring 2025</a:t>
            </a:r>
          </a:p>
        </p:txBody>
      </p:sp>
      <p:sp>
        <p:nvSpPr>
          <p:cNvPr id="8" name="TextBox 7">
            <a:extLst>
              <a:ext uri="{FF2B5EF4-FFF2-40B4-BE49-F238E27FC236}">
                <a16:creationId xmlns:a16="http://schemas.microsoft.com/office/drawing/2014/main" id="{30B1F8B8-E72B-354F-8A70-396813EDC3E9}"/>
              </a:ext>
            </a:extLst>
          </p:cNvPr>
          <p:cNvSpPr txBox="1"/>
          <p:nvPr/>
        </p:nvSpPr>
        <p:spPr>
          <a:xfrm>
            <a:off x="0" y="3403670"/>
            <a:ext cx="9144000" cy="830997"/>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DHCP, NAT, ARP, ICMP</a:t>
            </a:r>
          </a:p>
          <a:p>
            <a:pPr algn="ctr"/>
            <a:r>
              <a:rPr lang="en-US" sz="2400" b="1" dirty="0">
                <a:solidFill>
                  <a:schemeClr val="accent1">
                    <a:lumMod val="75000"/>
                  </a:schemeClr>
                </a:solidFill>
                <a:latin typeface="Lucida Bright" panose="02040602050505020304" pitchFamily="18" charset="77"/>
              </a:rPr>
              <a:t>(Textbook chapter 3)</a:t>
            </a:r>
          </a:p>
        </p:txBody>
      </p:sp>
      <p:sp>
        <p:nvSpPr>
          <p:cNvPr id="9" name="TextBox 8">
            <a:extLst>
              <a:ext uri="{FF2B5EF4-FFF2-40B4-BE49-F238E27FC236}">
                <a16:creationId xmlns:a16="http://schemas.microsoft.com/office/drawing/2014/main" id="{12ACEEE2-506E-6B01-79FA-A0ABA6B5EDB2}"/>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March 10</a:t>
            </a:r>
            <a:r>
              <a:rPr lang="en-US" sz="2000" b="1" baseline="30000" dirty="0">
                <a:latin typeface="Lucida Bright" panose="02040602050505020304" pitchFamily="18" charset="77"/>
              </a:rPr>
              <a:t>th</a:t>
            </a:r>
            <a:r>
              <a:rPr lang="en-US" sz="2000" b="1" dirty="0">
                <a:latin typeface="Lucida Bright" panose="02040602050505020304" pitchFamily="18" charset="77"/>
              </a:rPr>
              <a:t>, 2025</a:t>
            </a:r>
          </a:p>
        </p:txBody>
      </p:sp>
    </p:spTree>
    <p:extLst>
      <p:ext uri="{BB962C8B-B14F-4D97-AF65-F5344CB8AC3E}">
        <p14:creationId xmlns:p14="http://schemas.microsoft.com/office/powerpoint/2010/main" val="29334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C445B-B21E-5E44-B2EA-F1ACDE510A6B}"/>
              </a:ext>
            </a:extLst>
          </p:cNvPr>
          <p:cNvPicPr>
            <a:picLocks noChangeAspect="1"/>
          </p:cNvPicPr>
          <p:nvPr/>
        </p:nvPicPr>
        <p:blipFill>
          <a:blip r:embed="rId2"/>
          <a:stretch>
            <a:fillRect/>
          </a:stretch>
        </p:blipFill>
        <p:spPr>
          <a:xfrm>
            <a:off x="591607" y="880171"/>
            <a:ext cx="7557025" cy="4765148"/>
          </a:xfrm>
          <a:prstGeom prst="rect">
            <a:avLst/>
          </a:prstGeom>
          <a:effectLst>
            <a:outerShdw blurRad="114300" dist="38100" dir="2700000" sx="101000" sy="101000" algn="tl" rotWithShape="0">
              <a:prstClr val="black">
                <a:alpha val="40000"/>
              </a:prstClr>
            </a:outerShdw>
          </a:effectLst>
        </p:spPr>
      </p:pic>
      <p:sp>
        <p:nvSpPr>
          <p:cNvPr id="3" name="Rectangle 2">
            <a:extLst>
              <a:ext uri="{FF2B5EF4-FFF2-40B4-BE49-F238E27FC236}">
                <a16:creationId xmlns:a16="http://schemas.microsoft.com/office/drawing/2014/main" id="{53217965-CACF-F44F-AB15-E124246F263F}"/>
              </a:ext>
            </a:extLst>
          </p:cNvPr>
          <p:cNvSpPr/>
          <p:nvPr/>
        </p:nvSpPr>
        <p:spPr>
          <a:xfrm>
            <a:off x="997527" y="4215740"/>
            <a:ext cx="4441372" cy="9025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91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reeform 80"/>
          <p:cNvSpPr>
            <a:spLocks/>
          </p:cNvSpPr>
          <p:nvPr/>
        </p:nvSpPr>
        <p:spPr bwMode="auto">
          <a:xfrm>
            <a:off x="4152900" y="1871663"/>
            <a:ext cx="3738563" cy="2697162"/>
          </a:xfrm>
          <a:custGeom>
            <a:avLst/>
            <a:gdLst>
              <a:gd name="T0" fmla="*/ 2147483647 w 2355"/>
              <a:gd name="T1" fmla="*/ 2147483647 h 1699"/>
              <a:gd name="T2" fmla="*/ 2147483647 w 2355"/>
              <a:gd name="T3" fmla="*/ 2147483647 h 1699"/>
              <a:gd name="T4" fmla="*/ 2147483647 w 2355"/>
              <a:gd name="T5" fmla="*/ 2147483647 h 1699"/>
              <a:gd name="T6" fmla="*/ 2147483647 w 2355"/>
              <a:gd name="T7" fmla="*/ 2147483647 h 1699"/>
              <a:gd name="T8" fmla="*/ 2147483647 w 2355"/>
              <a:gd name="T9" fmla="*/ 2147483647 h 1699"/>
              <a:gd name="T10" fmla="*/ 2147483647 w 2355"/>
              <a:gd name="T11" fmla="*/ 2147483647 h 1699"/>
              <a:gd name="T12" fmla="*/ 2147483647 w 2355"/>
              <a:gd name="T13" fmla="*/ 2147483647 h 1699"/>
              <a:gd name="T14" fmla="*/ 2147483647 w 2355"/>
              <a:gd name="T15" fmla="*/ 2147483647 h 1699"/>
              <a:gd name="T16" fmla="*/ 2147483647 w 2355"/>
              <a:gd name="T17" fmla="*/ 2147483647 h 1699"/>
              <a:gd name="T18" fmla="*/ 2147483647 w 2355"/>
              <a:gd name="T19" fmla="*/ 2147483647 h 1699"/>
              <a:gd name="T20" fmla="*/ 2147483647 w 2355"/>
              <a:gd name="T21" fmla="*/ 2147483647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5"/>
              <a:gd name="T34" fmla="*/ 0 h 1699"/>
              <a:gd name="T35" fmla="*/ 2355 w 2355"/>
              <a:gd name="T36" fmla="*/ 1699 h 16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5" h="1699">
                <a:moveTo>
                  <a:pt x="349" y="761"/>
                </a:moveTo>
                <a:cubicBezTo>
                  <a:pt x="587" y="729"/>
                  <a:pt x="1414" y="820"/>
                  <a:pt x="1651" y="732"/>
                </a:cubicBezTo>
                <a:cubicBezTo>
                  <a:pt x="1888" y="644"/>
                  <a:pt x="1710" y="351"/>
                  <a:pt x="1773" y="230"/>
                </a:cubicBezTo>
                <a:cubicBezTo>
                  <a:pt x="1836" y="109"/>
                  <a:pt x="1947" y="16"/>
                  <a:pt x="2029" y="8"/>
                </a:cubicBezTo>
                <a:cubicBezTo>
                  <a:pt x="2111" y="0"/>
                  <a:pt x="2213" y="27"/>
                  <a:pt x="2267" y="183"/>
                </a:cubicBezTo>
                <a:cubicBezTo>
                  <a:pt x="2321" y="339"/>
                  <a:pt x="2355" y="707"/>
                  <a:pt x="2355" y="942"/>
                </a:cubicBezTo>
                <a:cubicBezTo>
                  <a:pt x="2355" y="1177"/>
                  <a:pt x="2353" y="1485"/>
                  <a:pt x="2267" y="1592"/>
                </a:cubicBezTo>
                <a:cubicBezTo>
                  <a:pt x="2181" y="1699"/>
                  <a:pt x="1939" y="1680"/>
                  <a:pt x="1840" y="1586"/>
                </a:cubicBezTo>
                <a:cubicBezTo>
                  <a:pt x="1741" y="1492"/>
                  <a:pt x="1940" y="1135"/>
                  <a:pt x="1670" y="1025"/>
                </a:cubicBezTo>
                <a:cubicBezTo>
                  <a:pt x="1400" y="915"/>
                  <a:pt x="440" y="967"/>
                  <a:pt x="220" y="923"/>
                </a:cubicBezTo>
                <a:cubicBezTo>
                  <a:pt x="0" y="879"/>
                  <a:pt x="127" y="795"/>
                  <a:pt x="349" y="761"/>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25" name="Rectangle 2"/>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sp>
        <p:nvSpPr>
          <p:cNvPr id="102403" name="Freeform 4"/>
          <p:cNvSpPr>
            <a:spLocks/>
          </p:cNvSpPr>
          <p:nvPr/>
        </p:nvSpPr>
        <p:spPr bwMode="auto">
          <a:xfrm>
            <a:off x="0" y="2579688"/>
            <a:ext cx="3849688" cy="1425575"/>
          </a:xfrm>
          <a:custGeom>
            <a:avLst/>
            <a:gdLst>
              <a:gd name="T0" fmla="*/ 2147483647 w 2425"/>
              <a:gd name="T1" fmla="*/ 2147483647 h 898"/>
              <a:gd name="T2" fmla="*/ 2147483647 w 2425"/>
              <a:gd name="T3" fmla="*/ 2147483647 h 898"/>
              <a:gd name="T4" fmla="*/ 2147483647 w 2425"/>
              <a:gd name="T5" fmla="*/ 2147483647 h 898"/>
              <a:gd name="T6" fmla="*/ 2147483647 w 2425"/>
              <a:gd name="T7" fmla="*/ 2147483647 h 898"/>
              <a:gd name="T8" fmla="*/ 2147483647 w 2425"/>
              <a:gd name="T9" fmla="*/ 2147483647 h 898"/>
              <a:gd name="T10" fmla="*/ 2147483647 w 2425"/>
              <a:gd name="T11" fmla="*/ 2147483647 h 898"/>
              <a:gd name="T12" fmla="*/ 2147483647 w 2425"/>
              <a:gd name="T13" fmla="*/ 2147483647 h 898"/>
              <a:gd name="T14" fmla="*/ 2147483647 w 2425"/>
              <a:gd name="T15" fmla="*/ 2147483647 h 898"/>
              <a:gd name="T16" fmla="*/ 0 60000 65536"/>
              <a:gd name="T17" fmla="*/ 0 60000 65536"/>
              <a:gd name="T18" fmla="*/ 0 60000 65536"/>
              <a:gd name="T19" fmla="*/ 0 60000 65536"/>
              <a:gd name="T20" fmla="*/ 0 60000 65536"/>
              <a:gd name="T21" fmla="*/ 0 60000 65536"/>
              <a:gd name="T22" fmla="*/ 0 60000 65536"/>
              <a:gd name="T23" fmla="*/ 0 60000 65536"/>
              <a:gd name="T24" fmla="*/ 0 w 2425"/>
              <a:gd name="T25" fmla="*/ 0 h 898"/>
              <a:gd name="T26" fmla="*/ 2425 w 2425"/>
              <a:gd name="T27" fmla="*/ 898 h 8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5" h="898">
                <a:moveTo>
                  <a:pt x="2056" y="289"/>
                </a:moveTo>
                <a:cubicBezTo>
                  <a:pt x="1826" y="223"/>
                  <a:pt x="1133" y="113"/>
                  <a:pt x="810" y="75"/>
                </a:cubicBezTo>
                <a:cubicBezTo>
                  <a:pt x="487" y="37"/>
                  <a:pt x="230" y="0"/>
                  <a:pt x="115" y="60"/>
                </a:cubicBezTo>
                <a:cubicBezTo>
                  <a:pt x="0" y="120"/>
                  <a:pt x="121" y="301"/>
                  <a:pt x="121" y="433"/>
                </a:cubicBezTo>
                <a:cubicBezTo>
                  <a:pt x="121" y="565"/>
                  <a:pt x="25" y="802"/>
                  <a:pt x="115" y="850"/>
                </a:cubicBezTo>
                <a:cubicBezTo>
                  <a:pt x="205" y="898"/>
                  <a:pt x="316" y="784"/>
                  <a:pt x="662" y="721"/>
                </a:cubicBezTo>
                <a:cubicBezTo>
                  <a:pt x="1008" y="658"/>
                  <a:pt x="1961" y="544"/>
                  <a:pt x="2193" y="472"/>
                </a:cubicBezTo>
                <a:cubicBezTo>
                  <a:pt x="2425" y="400"/>
                  <a:pt x="2292" y="327"/>
                  <a:pt x="2056" y="289"/>
                </a:cubicBezTo>
                <a:close/>
              </a:path>
            </a:pathLst>
          </a:custGeom>
          <a:gradFill rotWithShape="1">
            <a:gsLst>
              <a:gs pos="0">
                <a:srgbClr val="FFFFFF">
                  <a:alpha val="98000"/>
                </a:srgbClr>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4" name="Line 8"/>
          <p:cNvSpPr>
            <a:spLocks noChangeShapeType="1"/>
          </p:cNvSpPr>
          <p:nvPr/>
        </p:nvSpPr>
        <p:spPr bwMode="auto">
          <a:xfrm flipV="1">
            <a:off x="4267200" y="3182938"/>
            <a:ext cx="1214438" cy="111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5" name="Line 9"/>
          <p:cNvSpPr>
            <a:spLocks noChangeShapeType="1"/>
          </p:cNvSpPr>
          <p:nvPr/>
        </p:nvSpPr>
        <p:spPr bwMode="auto">
          <a:xfrm flipH="1">
            <a:off x="7010400" y="3233738"/>
            <a:ext cx="3000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6" name="Line 10"/>
          <p:cNvSpPr>
            <a:spLocks noChangeShapeType="1"/>
          </p:cNvSpPr>
          <p:nvPr/>
        </p:nvSpPr>
        <p:spPr bwMode="auto">
          <a:xfrm>
            <a:off x="7107238" y="2446338"/>
            <a:ext cx="1333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7" name="Line 11"/>
          <p:cNvSpPr>
            <a:spLocks noChangeShapeType="1"/>
          </p:cNvSpPr>
          <p:nvPr/>
        </p:nvSpPr>
        <p:spPr bwMode="auto">
          <a:xfrm flipV="1">
            <a:off x="7113588" y="3951288"/>
            <a:ext cx="171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8" name="Text Box 12"/>
          <p:cNvSpPr txBox="1">
            <a:spLocks noChangeArrowheads="1"/>
          </p:cNvSpPr>
          <p:nvPr/>
        </p:nvSpPr>
        <p:spPr bwMode="auto">
          <a:xfrm>
            <a:off x="7732713" y="2176463"/>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10.0.0.1</a:t>
            </a:r>
          </a:p>
        </p:txBody>
      </p:sp>
      <p:sp>
        <p:nvSpPr>
          <p:cNvPr id="102409" name="Text Box 13"/>
          <p:cNvSpPr txBox="1">
            <a:spLocks noChangeArrowheads="1"/>
          </p:cNvSpPr>
          <p:nvPr/>
        </p:nvSpPr>
        <p:spPr bwMode="auto">
          <a:xfrm>
            <a:off x="7859713" y="2944813"/>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10.0.0.2</a:t>
            </a:r>
          </a:p>
        </p:txBody>
      </p:sp>
      <p:sp>
        <p:nvSpPr>
          <p:cNvPr id="102410" name="Text Box 14"/>
          <p:cNvSpPr txBox="1">
            <a:spLocks noChangeArrowheads="1"/>
          </p:cNvSpPr>
          <p:nvPr/>
        </p:nvSpPr>
        <p:spPr bwMode="auto">
          <a:xfrm>
            <a:off x="7810500" y="3751263"/>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10.0.0.3</a:t>
            </a:r>
          </a:p>
        </p:txBody>
      </p:sp>
      <p:sp>
        <p:nvSpPr>
          <p:cNvPr id="102411" name="Text Box 15"/>
          <p:cNvSpPr txBox="1">
            <a:spLocks noChangeArrowheads="1"/>
          </p:cNvSpPr>
          <p:nvPr/>
        </p:nvSpPr>
        <p:spPr bwMode="auto">
          <a:xfrm>
            <a:off x="4217988" y="2667000"/>
            <a:ext cx="859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10.0.0.4</a:t>
            </a:r>
          </a:p>
        </p:txBody>
      </p:sp>
      <p:sp>
        <p:nvSpPr>
          <p:cNvPr id="102412" name="Line 16"/>
          <p:cNvSpPr>
            <a:spLocks noChangeShapeType="1"/>
          </p:cNvSpPr>
          <p:nvPr/>
        </p:nvSpPr>
        <p:spPr bwMode="auto">
          <a:xfrm flipH="1">
            <a:off x="4341813" y="2944813"/>
            <a:ext cx="85725" cy="128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3" name="Text Box 17"/>
          <p:cNvSpPr txBox="1">
            <a:spLocks noChangeArrowheads="1"/>
          </p:cNvSpPr>
          <p:nvPr/>
        </p:nvSpPr>
        <p:spPr bwMode="auto">
          <a:xfrm>
            <a:off x="2324100" y="3324225"/>
            <a:ext cx="1172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138.76.29.7</a:t>
            </a:r>
          </a:p>
        </p:txBody>
      </p:sp>
      <p:sp>
        <p:nvSpPr>
          <p:cNvPr id="102414" name="Line 18"/>
          <p:cNvSpPr>
            <a:spLocks noChangeShapeType="1"/>
          </p:cNvSpPr>
          <p:nvPr/>
        </p:nvSpPr>
        <p:spPr bwMode="auto">
          <a:xfrm flipH="1">
            <a:off x="3502025" y="3271838"/>
            <a:ext cx="85725" cy="12858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5" name="Line 79"/>
          <p:cNvSpPr>
            <a:spLocks noChangeShapeType="1"/>
          </p:cNvSpPr>
          <p:nvPr/>
        </p:nvSpPr>
        <p:spPr bwMode="auto">
          <a:xfrm>
            <a:off x="706438" y="3222625"/>
            <a:ext cx="3025775"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6" name="Text Box 81"/>
          <p:cNvSpPr txBox="1">
            <a:spLocks noChangeArrowheads="1"/>
          </p:cNvSpPr>
          <p:nvPr/>
        </p:nvSpPr>
        <p:spPr bwMode="auto">
          <a:xfrm>
            <a:off x="4777756" y="1674813"/>
            <a:ext cx="21570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local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(e.g., home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10.0.0.0/24</a:t>
            </a:r>
          </a:p>
        </p:txBody>
      </p:sp>
      <p:sp>
        <p:nvSpPr>
          <p:cNvPr id="102417" name="Line 82"/>
          <p:cNvSpPr>
            <a:spLocks noChangeShapeType="1"/>
          </p:cNvSpPr>
          <p:nvPr/>
        </p:nvSpPr>
        <p:spPr bwMode="auto">
          <a:xfrm>
            <a:off x="6985000" y="1900238"/>
            <a:ext cx="1385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8" name="Line 83"/>
          <p:cNvSpPr>
            <a:spLocks noChangeShapeType="1"/>
          </p:cNvSpPr>
          <p:nvPr/>
        </p:nvSpPr>
        <p:spPr bwMode="auto">
          <a:xfrm>
            <a:off x="4033838" y="1760538"/>
            <a:ext cx="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19" name="Line 84"/>
          <p:cNvSpPr>
            <a:spLocks noChangeShapeType="1"/>
          </p:cNvSpPr>
          <p:nvPr/>
        </p:nvSpPr>
        <p:spPr bwMode="auto">
          <a:xfrm flipH="1" flipV="1">
            <a:off x="4173538" y="1887538"/>
            <a:ext cx="898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0" name="Line 86"/>
          <p:cNvSpPr>
            <a:spLocks noChangeShapeType="1"/>
          </p:cNvSpPr>
          <p:nvPr/>
        </p:nvSpPr>
        <p:spPr bwMode="auto">
          <a:xfrm>
            <a:off x="2578100" y="1912938"/>
            <a:ext cx="1385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1" name="Line 87"/>
          <p:cNvSpPr>
            <a:spLocks noChangeShapeType="1"/>
          </p:cNvSpPr>
          <p:nvPr/>
        </p:nvSpPr>
        <p:spPr bwMode="auto">
          <a:xfrm flipH="1" flipV="1">
            <a:off x="766763" y="1900238"/>
            <a:ext cx="898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2" name="Text Box 88"/>
          <p:cNvSpPr txBox="1">
            <a:spLocks noChangeArrowheads="1"/>
          </p:cNvSpPr>
          <p:nvPr/>
        </p:nvSpPr>
        <p:spPr bwMode="auto">
          <a:xfrm>
            <a:off x="1654175" y="1674813"/>
            <a:ext cx="95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rest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Internet</a:t>
            </a:r>
          </a:p>
        </p:txBody>
      </p:sp>
      <p:sp>
        <p:nvSpPr>
          <p:cNvPr id="102423" name="Text Box 90"/>
          <p:cNvSpPr txBox="1">
            <a:spLocks noChangeArrowheads="1"/>
          </p:cNvSpPr>
          <p:nvPr/>
        </p:nvSpPr>
        <p:spPr bwMode="auto">
          <a:xfrm>
            <a:off x="4260850" y="4741863"/>
            <a:ext cx="3824252" cy="135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datagrams with source or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destination in this network</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have 10.0.0.0/24 address for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source, destination (as usual)</a:t>
            </a:r>
          </a:p>
        </p:txBody>
      </p:sp>
      <p:sp>
        <p:nvSpPr>
          <p:cNvPr id="102424" name="Text Box 92"/>
          <p:cNvSpPr txBox="1">
            <a:spLocks noChangeArrowheads="1"/>
          </p:cNvSpPr>
          <p:nvPr/>
        </p:nvSpPr>
        <p:spPr bwMode="auto">
          <a:xfrm>
            <a:off x="269875" y="4746625"/>
            <a:ext cx="3684588" cy="166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all</a:t>
            </a:r>
            <a:r>
              <a:rPr kumimoji="0" lang="en-US" altLang="en-US" sz="2400" b="0" i="0"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datagrams </a:t>
            </a:r>
            <a:r>
              <a:rPr kumimoji="0" lang="en-US" altLang="en-US" sz="2400" b="0" i="1"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leaving</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local</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network have </a:t>
            </a:r>
            <a:r>
              <a:rPr kumimoji="0" lang="en-US" altLang="en-US" sz="2400" b="0" i="1"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same</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single source NAT IP address: 138.76.29.7,different source port numbers</a:t>
            </a:r>
          </a:p>
        </p:txBody>
      </p:sp>
      <p:pic>
        <p:nvPicPr>
          <p:cNvPr id="102425" name="Picture 9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Line 96"/>
          <p:cNvSpPr>
            <a:spLocks noChangeShapeType="1"/>
          </p:cNvSpPr>
          <p:nvPr/>
        </p:nvSpPr>
        <p:spPr bwMode="auto">
          <a:xfrm flipV="1">
            <a:off x="4818063" y="3344863"/>
            <a:ext cx="668337" cy="1427162"/>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27" name="Line 97"/>
          <p:cNvSpPr>
            <a:spLocks noChangeShapeType="1"/>
          </p:cNvSpPr>
          <p:nvPr/>
        </p:nvSpPr>
        <p:spPr bwMode="auto">
          <a:xfrm flipV="1">
            <a:off x="2706688" y="3308350"/>
            <a:ext cx="668337" cy="1427163"/>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428" name="Group 98"/>
          <p:cNvGrpSpPr>
            <a:grpSpLocks/>
          </p:cNvGrpSpPr>
          <p:nvPr/>
        </p:nvGrpSpPr>
        <p:grpSpPr bwMode="auto">
          <a:xfrm>
            <a:off x="3633788" y="3059113"/>
            <a:ext cx="900112" cy="347662"/>
            <a:chOff x="4396" y="1245"/>
            <a:chExt cx="672" cy="248"/>
          </a:xfrm>
        </p:grpSpPr>
        <p:sp>
          <p:nvSpPr>
            <p:cNvPr id="102440"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02441"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02442"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grpSp>
          <p:nvGrpSpPr>
            <p:cNvPr id="102443" name="Group 102"/>
            <p:cNvGrpSpPr>
              <a:grpSpLocks/>
            </p:cNvGrpSpPr>
            <p:nvPr/>
          </p:nvGrpSpPr>
          <p:grpSpPr bwMode="auto">
            <a:xfrm>
              <a:off x="4530" y="1287"/>
              <a:ext cx="377" cy="75"/>
              <a:chOff x="2468" y="1332"/>
              <a:chExt cx="310" cy="60"/>
            </a:xfrm>
          </p:grpSpPr>
          <p:sp>
            <p:nvSpPr>
              <p:cNvPr id="102446" name="Freeform 103"/>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47" name="Freeform 104"/>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444" name="Line 105"/>
            <p:cNvSpPr>
              <a:spLocks noChangeShapeType="1"/>
            </p:cNvSpPr>
            <p:nvPr/>
          </p:nvSpPr>
          <p:spPr bwMode="auto">
            <a:xfrm>
              <a:off x="4400"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45" name="Line 106"/>
            <p:cNvSpPr>
              <a:spLocks noChangeShapeType="1"/>
            </p:cNvSpPr>
            <p:nvPr/>
          </p:nvSpPr>
          <p:spPr bwMode="auto">
            <a:xfrm>
              <a:off x="5063" y="1327"/>
              <a:ext cx="0" cy="10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429" name="Group 107"/>
          <p:cNvGrpSpPr>
            <a:grpSpLocks/>
          </p:cNvGrpSpPr>
          <p:nvPr/>
        </p:nvGrpSpPr>
        <p:grpSpPr bwMode="auto">
          <a:xfrm flipH="1">
            <a:off x="7207250" y="2239963"/>
            <a:ext cx="641350" cy="558800"/>
            <a:chOff x="-44" y="1473"/>
            <a:chExt cx="981" cy="1105"/>
          </a:xfrm>
        </p:grpSpPr>
        <p:pic>
          <p:nvPicPr>
            <p:cNvPr id="102438" name="Picture 10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9" name="Freeform 10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430" name="Group 110"/>
          <p:cNvGrpSpPr>
            <a:grpSpLocks/>
          </p:cNvGrpSpPr>
          <p:nvPr/>
        </p:nvGrpSpPr>
        <p:grpSpPr bwMode="auto">
          <a:xfrm flipH="1">
            <a:off x="7246938" y="2916238"/>
            <a:ext cx="641350" cy="558800"/>
            <a:chOff x="-44" y="1473"/>
            <a:chExt cx="981" cy="1105"/>
          </a:xfrm>
        </p:grpSpPr>
        <p:pic>
          <p:nvPicPr>
            <p:cNvPr id="102436" name="Picture 111"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7" name="Freeform 112"/>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431" name="Group 113"/>
          <p:cNvGrpSpPr>
            <a:grpSpLocks/>
          </p:cNvGrpSpPr>
          <p:nvPr/>
        </p:nvGrpSpPr>
        <p:grpSpPr bwMode="auto">
          <a:xfrm flipH="1">
            <a:off x="7254875" y="3670300"/>
            <a:ext cx="641350" cy="558800"/>
            <a:chOff x="-44" y="1473"/>
            <a:chExt cx="981" cy="1105"/>
          </a:xfrm>
        </p:grpSpPr>
        <p:pic>
          <p:nvPicPr>
            <p:cNvPr id="102434" name="Picture 114"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5" name="Freeform 115"/>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3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4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4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4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P spid="102409" grpId="0"/>
      <p:bldP spid="102410" grpId="0"/>
      <p:bldP spid="102411" grpId="0"/>
      <p:bldP spid="102412" grpId="0" animBg="1"/>
      <p:bldP spid="102413" grpId="0"/>
      <p:bldP spid="102414" grpId="0" animBg="1"/>
      <p:bldP spid="102416" grpId="0"/>
      <p:bldP spid="102417" grpId="0" animBg="1"/>
      <p:bldP spid="102419" grpId="0" animBg="1"/>
      <p:bldP spid="102420" grpId="0" animBg="1"/>
      <p:bldP spid="102421" grpId="0" animBg="1"/>
      <p:bldP spid="102422" grpId="0"/>
      <p:bldP spid="102423" grpId="0"/>
      <p:bldP spid="102424" grpId="0"/>
      <p:bldP spid="102426" grpId="0" animBg="1"/>
      <p:bldP spid="1024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A63D2D-D49E-8C7B-CF09-073336E6E8F5}"/>
              </a:ext>
            </a:extLst>
          </p:cNvPr>
          <p:cNvSpPr/>
          <p:nvPr/>
        </p:nvSpPr>
        <p:spPr>
          <a:xfrm flipH="1">
            <a:off x="6440558" y="1683027"/>
            <a:ext cx="2610679" cy="4545496"/>
          </a:xfrm>
          <a:prstGeom prst="rect">
            <a:avLst/>
          </a:prstGeom>
          <a:no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656B86A-F13E-9024-9368-243E00CE71D1}"/>
              </a:ext>
            </a:extLst>
          </p:cNvPr>
          <p:cNvSpPr/>
          <p:nvPr/>
        </p:nvSpPr>
        <p:spPr>
          <a:xfrm>
            <a:off x="0" y="43759"/>
            <a:ext cx="9144000" cy="658608"/>
          </a:xfrm>
          <a:prstGeom prst="rect">
            <a:avLst/>
          </a:prstGeom>
          <a:solidFill>
            <a:srgbClr val="C0504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What is a Port number?</a:t>
            </a:r>
          </a:p>
        </p:txBody>
      </p:sp>
      <p:sp>
        <p:nvSpPr>
          <p:cNvPr id="3" name="Rectangle 2">
            <a:extLst>
              <a:ext uri="{FF2B5EF4-FFF2-40B4-BE49-F238E27FC236}">
                <a16:creationId xmlns:a16="http://schemas.microsoft.com/office/drawing/2014/main" id="{366927C8-8DC5-B932-EE30-9FF25D821960}"/>
              </a:ext>
            </a:extLst>
          </p:cNvPr>
          <p:cNvSpPr/>
          <p:nvPr/>
        </p:nvSpPr>
        <p:spPr>
          <a:xfrm>
            <a:off x="119269" y="1696279"/>
            <a:ext cx="2610679" cy="4545496"/>
          </a:xfrm>
          <a:prstGeom prst="rect">
            <a:avLst/>
          </a:prstGeom>
          <a:no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E4C61F-AA01-2960-8DE6-C3A171DFEDDE}"/>
              </a:ext>
            </a:extLst>
          </p:cNvPr>
          <p:cNvSpPr txBox="1"/>
          <p:nvPr/>
        </p:nvSpPr>
        <p:spPr>
          <a:xfrm>
            <a:off x="516835" y="1219200"/>
            <a:ext cx="1664110" cy="461665"/>
          </a:xfrm>
          <a:prstGeom prst="rect">
            <a:avLst/>
          </a:prstGeom>
          <a:noFill/>
        </p:spPr>
        <p:txBody>
          <a:bodyPr wrap="none" rtlCol="0">
            <a:spAutoFit/>
          </a:bodyPr>
          <a:lstStyle/>
          <a:p>
            <a:r>
              <a:rPr lang="en-US" sz="2400" dirty="0"/>
              <a:t>Computer 1</a:t>
            </a:r>
          </a:p>
        </p:txBody>
      </p:sp>
      <p:sp>
        <p:nvSpPr>
          <p:cNvPr id="10" name="TextBox 9">
            <a:extLst>
              <a:ext uri="{FF2B5EF4-FFF2-40B4-BE49-F238E27FC236}">
                <a16:creationId xmlns:a16="http://schemas.microsoft.com/office/drawing/2014/main" id="{B8F23936-C726-ECB8-824E-E78E10BBD49E}"/>
              </a:ext>
            </a:extLst>
          </p:cNvPr>
          <p:cNvSpPr txBox="1"/>
          <p:nvPr/>
        </p:nvSpPr>
        <p:spPr>
          <a:xfrm>
            <a:off x="7096969" y="1219200"/>
            <a:ext cx="1664110" cy="461665"/>
          </a:xfrm>
          <a:prstGeom prst="rect">
            <a:avLst/>
          </a:prstGeom>
          <a:noFill/>
        </p:spPr>
        <p:txBody>
          <a:bodyPr wrap="none" rtlCol="0">
            <a:spAutoFit/>
          </a:bodyPr>
          <a:lstStyle/>
          <a:p>
            <a:r>
              <a:rPr lang="en-US" sz="2400" dirty="0"/>
              <a:t>Computer 2</a:t>
            </a:r>
          </a:p>
        </p:txBody>
      </p:sp>
      <p:grpSp>
        <p:nvGrpSpPr>
          <p:cNvPr id="12" name="Group 11">
            <a:extLst>
              <a:ext uri="{FF2B5EF4-FFF2-40B4-BE49-F238E27FC236}">
                <a16:creationId xmlns:a16="http://schemas.microsoft.com/office/drawing/2014/main" id="{6938D20E-0B76-44FA-21D7-DCEA347EF646}"/>
              </a:ext>
            </a:extLst>
          </p:cNvPr>
          <p:cNvGrpSpPr/>
          <p:nvPr/>
        </p:nvGrpSpPr>
        <p:grpSpPr>
          <a:xfrm>
            <a:off x="2053698" y="3534946"/>
            <a:ext cx="1352499" cy="467211"/>
            <a:chOff x="2303779" y="4439479"/>
            <a:chExt cx="1352499" cy="467211"/>
          </a:xfrm>
        </p:grpSpPr>
        <p:sp>
          <p:nvSpPr>
            <p:cNvPr id="5" name="Rectangle 4">
              <a:extLst>
                <a:ext uri="{FF2B5EF4-FFF2-40B4-BE49-F238E27FC236}">
                  <a16:creationId xmlns:a16="http://schemas.microsoft.com/office/drawing/2014/main" id="{5E42CA3A-2A9A-533F-5110-729334343D86}"/>
                </a:ext>
              </a:extLst>
            </p:cNvPr>
            <p:cNvSpPr/>
            <p:nvPr/>
          </p:nvSpPr>
          <p:spPr>
            <a:xfrm>
              <a:off x="2303779" y="4445025"/>
              <a:ext cx="1308948" cy="461665"/>
            </a:xfrm>
            <a:prstGeom prst="rect">
              <a:avLst/>
            </a:prstGeom>
            <a:solidFill>
              <a:schemeClr val="bg1"/>
            </a:solid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123116-7D9A-9D32-57B4-23007CA38B4A}"/>
                </a:ext>
              </a:extLst>
            </p:cNvPr>
            <p:cNvSpPr txBox="1"/>
            <p:nvPr/>
          </p:nvSpPr>
          <p:spPr>
            <a:xfrm>
              <a:off x="2347330" y="4439479"/>
              <a:ext cx="1308948" cy="461665"/>
            </a:xfrm>
            <a:prstGeom prst="rect">
              <a:avLst/>
            </a:prstGeom>
            <a:noFill/>
          </p:spPr>
          <p:txBody>
            <a:bodyPr wrap="none" rtlCol="0">
              <a:spAutoFit/>
            </a:bodyPr>
            <a:lstStyle/>
            <a:p>
              <a:r>
                <a:rPr lang="en-US" sz="2400" dirty="0"/>
                <a:t>IP addr-1</a:t>
              </a:r>
            </a:p>
          </p:txBody>
        </p:sp>
      </p:grpSp>
      <p:grpSp>
        <p:nvGrpSpPr>
          <p:cNvPr id="13" name="Group 12">
            <a:extLst>
              <a:ext uri="{FF2B5EF4-FFF2-40B4-BE49-F238E27FC236}">
                <a16:creationId xmlns:a16="http://schemas.microsoft.com/office/drawing/2014/main" id="{F2CB4521-0E93-4C68-CBD8-78C13D68B614}"/>
              </a:ext>
            </a:extLst>
          </p:cNvPr>
          <p:cNvGrpSpPr/>
          <p:nvPr/>
        </p:nvGrpSpPr>
        <p:grpSpPr>
          <a:xfrm>
            <a:off x="5807860" y="3534946"/>
            <a:ext cx="1352499" cy="467211"/>
            <a:chOff x="2303779" y="4439479"/>
            <a:chExt cx="1352499" cy="467211"/>
          </a:xfrm>
        </p:grpSpPr>
        <p:sp>
          <p:nvSpPr>
            <p:cNvPr id="14" name="Rectangle 13">
              <a:extLst>
                <a:ext uri="{FF2B5EF4-FFF2-40B4-BE49-F238E27FC236}">
                  <a16:creationId xmlns:a16="http://schemas.microsoft.com/office/drawing/2014/main" id="{DF30C917-19CB-6348-4941-7F24D16D82A9}"/>
                </a:ext>
              </a:extLst>
            </p:cNvPr>
            <p:cNvSpPr/>
            <p:nvPr/>
          </p:nvSpPr>
          <p:spPr>
            <a:xfrm>
              <a:off x="2303779" y="4445025"/>
              <a:ext cx="1308948" cy="461665"/>
            </a:xfrm>
            <a:prstGeom prst="rect">
              <a:avLst/>
            </a:prstGeom>
            <a:solidFill>
              <a:schemeClr val="bg1"/>
            </a:solid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764376C-779F-493F-B4C0-37FFB7128C19}"/>
                </a:ext>
              </a:extLst>
            </p:cNvPr>
            <p:cNvSpPr txBox="1"/>
            <p:nvPr/>
          </p:nvSpPr>
          <p:spPr>
            <a:xfrm>
              <a:off x="2347330" y="4439479"/>
              <a:ext cx="1308948" cy="461665"/>
            </a:xfrm>
            <a:prstGeom prst="rect">
              <a:avLst/>
            </a:prstGeom>
            <a:noFill/>
          </p:spPr>
          <p:txBody>
            <a:bodyPr wrap="none" rtlCol="0">
              <a:spAutoFit/>
            </a:bodyPr>
            <a:lstStyle/>
            <a:p>
              <a:r>
                <a:rPr lang="en-US" sz="2400" dirty="0"/>
                <a:t>IP addr-2</a:t>
              </a:r>
            </a:p>
          </p:txBody>
        </p:sp>
      </p:grpSp>
      <p:grpSp>
        <p:nvGrpSpPr>
          <p:cNvPr id="19" name="Group 18">
            <a:extLst>
              <a:ext uri="{FF2B5EF4-FFF2-40B4-BE49-F238E27FC236}">
                <a16:creationId xmlns:a16="http://schemas.microsoft.com/office/drawing/2014/main" id="{35877195-FDCC-BC9C-4169-816FCF7F3C24}"/>
              </a:ext>
            </a:extLst>
          </p:cNvPr>
          <p:cNvGrpSpPr/>
          <p:nvPr/>
        </p:nvGrpSpPr>
        <p:grpSpPr>
          <a:xfrm>
            <a:off x="3379304" y="1680865"/>
            <a:ext cx="2425148" cy="2149013"/>
            <a:chOff x="3379304" y="1680865"/>
            <a:chExt cx="2425148" cy="2149013"/>
          </a:xfrm>
        </p:grpSpPr>
        <p:pic>
          <p:nvPicPr>
            <p:cNvPr id="147458" name="Picture 2" descr="Cloud - Free weather icons">
              <a:extLst>
                <a:ext uri="{FF2B5EF4-FFF2-40B4-BE49-F238E27FC236}">
                  <a16:creationId xmlns:a16="http://schemas.microsoft.com/office/drawing/2014/main" id="{E4047CEC-7D41-F968-09A6-1CA1B1929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478" y="1680865"/>
              <a:ext cx="1392583" cy="1392583"/>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a:extLst>
                <a:ext uri="{FF2B5EF4-FFF2-40B4-BE49-F238E27FC236}">
                  <a16:creationId xmlns:a16="http://schemas.microsoft.com/office/drawing/2014/main" id="{FB000A66-2AB3-EA90-4903-1BF1B3CA6299}"/>
                </a:ext>
              </a:extLst>
            </p:cNvPr>
            <p:cNvSpPr/>
            <p:nvPr/>
          </p:nvSpPr>
          <p:spPr>
            <a:xfrm>
              <a:off x="3379304" y="2372139"/>
              <a:ext cx="1232453" cy="1378226"/>
            </a:xfrm>
            <a:custGeom>
              <a:avLst/>
              <a:gdLst>
                <a:gd name="connsiteX0" fmla="*/ 0 w 1232453"/>
                <a:gd name="connsiteY0" fmla="*/ 1378226 h 1378226"/>
                <a:gd name="connsiteX1" fmla="*/ 543339 w 1232453"/>
                <a:gd name="connsiteY1" fmla="*/ 848139 h 1378226"/>
                <a:gd name="connsiteX2" fmla="*/ 808383 w 1232453"/>
                <a:gd name="connsiteY2" fmla="*/ 159026 h 1378226"/>
                <a:gd name="connsiteX3" fmla="*/ 1232453 w 1232453"/>
                <a:gd name="connsiteY3" fmla="*/ 0 h 1378226"/>
              </a:gdLst>
              <a:ahLst/>
              <a:cxnLst>
                <a:cxn ang="0">
                  <a:pos x="connsiteX0" y="connsiteY0"/>
                </a:cxn>
                <a:cxn ang="0">
                  <a:pos x="connsiteX1" y="connsiteY1"/>
                </a:cxn>
                <a:cxn ang="0">
                  <a:pos x="connsiteX2" y="connsiteY2"/>
                </a:cxn>
                <a:cxn ang="0">
                  <a:pos x="connsiteX3" y="connsiteY3"/>
                </a:cxn>
              </a:cxnLst>
              <a:rect l="l" t="t" r="r" b="b"/>
              <a:pathLst>
                <a:path w="1232453" h="1378226">
                  <a:moveTo>
                    <a:pt x="0" y="1378226"/>
                  </a:moveTo>
                  <a:cubicBezTo>
                    <a:pt x="204304" y="1214782"/>
                    <a:pt x="408609" y="1051339"/>
                    <a:pt x="543339" y="848139"/>
                  </a:cubicBezTo>
                  <a:cubicBezTo>
                    <a:pt x="678069" y="644939"/>
                    <a:pt x="693531" y="300382"/>
                    <a:pt x="808383" y="159026"/>
                  </a:cubicBezTo>
                  <a:cubicBezTo>
                    <a:pt x="923235" y="17670"/>
                    <a:pt x="1077844" y="8835"/>
                    <a:pt x="1232453" y="0"/>
                  </a:cubicBezTo>
                </a:path>
              </a:pathLst>
            </a:custGeom>
            <a:noFill/>
            <a:ln w="25400">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55090DDA-EF74-0853-B1ED-18E3A883F003}"/>
                </a:ext>
              </a:extLst>
            </p:cNvPr>
            <p:cNvSpPr/>
            <p:nvPr/>
          </p:nvSpPr>
          <p:spPr>
            <a:xfrm>
              <a:off x="4982817" y="2623930"/>
              <a:ext cx="821635" cy="1205948"/>
            </a:xfrm>
            <a:custGeom>
              <a:avLst/>
              <a:gdLst>
                <a:gd name="connsiteX0" fmla="*/ 0 w 821635"/>
                <a:gd name="connsiteY0" fmla="*/ 0 h 1205948"/>
                <a:gd name="connsiteX1" fmla="*/ 185531 w 821635"/>
                <a:gd name="connsiteY1" fmla="*/ 967409 h 1205948"/>
                <a:gd name="connsiteX2" fmla="*/ 821635 w 821635"/>
                <a:gd name="connsiteY2" fmla="*/ 1205948 h 1205948"/>
              </a:gdLst>
              <a:ahLst/>
              <a:cxnLst>
                <a:cxn ang="0">
                  <a:pos x="connsiteX0" y="connsiteY0"/>
                </a:cxn>
                <a:cxn ang="0">
                  <a:pos x="connsiteX1" y="connsiteY1"/>
                </a:cxn>
                <a:cxn ang="0">
                  <a:pos x="connsiteX2" y="connsiteY2"/>
                </a:cxn>
              </a:cxnLst>
              <a:rect l="l" t="t" r="r" b="b"/>
              <a:pathLst>
                <a:path w="821635" h="1205948">
                  <a:moveTo>
                    <a:pt x="0" y="0"/>
                  </a:moveTo>
                  <a:cubicBezTo>
                    <a:pt x="24296" y="383209"/>
                    <a:pt x="48592" y="766418"/>
                    <a:pt x="185531" y="967409"/>
                  </a:cubicBezTo>
                  <a:cubicBezTo>
                    <a:pt x="322470" y="1168400"/>
                    <a:pt x="572052" y="1187174"/>
                    <a:pt x="821635" y="1205948"/>
                  </a:cubicBezTo>
                </a:path>
              </a:pathLst>
            </a:custGeom>
            <a:noFill/>
            <a:ln w="25400">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CCC5522-E275-6749-0D16-CF5D71C42005}"/>
              </a:ext>
            </a:extLst>
          </p:cNvPr>
          <p:cNvGrpSpPr/>
          <p:nvPr/>
        </p:nvGrpSpPr>
        <p:grpSpPr>
          <a:xfrm>
            <a:off x="185532" y="2517913"/>
            <a:ext cx="1265388" cy="2816087"/>
            <a:chOff x="185532" y="2517913"/>
            <a:chExt cx="1265388" cy="2816087"/>
          </a:xfrm>
        </p:grpSpPr>
        <p:sp>
          <p:nvSpPr>
            <p:cNvPr id="20" name="Rounded Rectangle 19">
              <a:extLst>
                <a:ext uri="{FF2B5EF4-FFF2-40B4-BE49-F238E27FC236}">
                  <a16:creationId xmlns:a16="http://schemas.microsoft.com/office/drawing/2014/main" id="{3A6F8236-D78B-460A-835C-7C35420B3E82}"/>
                </a:ext>
              </a:extLst>
            </p:cNvPr>
            <p:cNvSpPr/>
            <p:nvPr/>
          </p:nvSpPr>
          <p:spPr>
            <a:xfrm>
              <a:off x="185532" y="2517913"/>
              <a:ext cx="1258956" cy="54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- 1</a:t>
              </a:r>
            </a:p>
          </p:txBody>
        </p:sp>
        <p:sp>
          <p:nvSpPr>
            <p:cNvPr id="21" name="Rounded Rectangle 20">
              <a:extLst>
                <a:ext uri="{FF2B5EF4-FFF2-40B4-BE49-F238E27FC236}">
                  <a16:creationId xmlns:a16="http://schemas.microsoft.com/office/drawing/2014/main" id="{FEFB1C05-C519-A884-264F-9076296A3240}"/>
                </a:ext>
              </a:extLst>
            </p:cNvPr>
            <p:cNvSpPr/>
            <p:nvPr/>
          </p:nvSpPr>
          <p:spPr>
            <a:xfrm>
              <a:off x="185532" y="3253410"/>
              <a:ext cx="1258956" cy="54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- 2</a:t>
              </a:r>
            </a:p>
          </p:txBody>
        </p:sp>
        <p:sp>
          <p:nvSpPr>
            <p:cNvPr id="22" name="Rounded Rectangle 21">
              <a:extLst>
                <a:ext uri="{FF2B5EF4-FFF2-40B4-BE49-F238E27FC236}">
                  <a16:creationId xmlns:a16="http://schemas.microsoft.com/office/drawing/2014/main" id="{2A487F30-EB2D-ED01-A3B0-06CA013829BB}"/>
                </a:ext>
              </a:extLst>
            </p:cNvPr>
            <p:cNvSpPr/>
            <p:nvPr/>
          </p:nvSpPr>
          <p:spPr>
            <a:xfrm>
              <a:off x="191964" y="4790661"/>
              <a:ext cx="1258956" cy="54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n</a:t>
              </a:r>
            </a:p>
          </p:txBody>
        </p:sp>
      </p:grpSp>
      <p:grpSp>
        <p:nvGrpSpPr>
          <p:cNvPr id="27" name="Group 26">
            <a:extLst>
              <a:ext uri="{FF2B5EF4-FFF2-40B4-BE49-F238E27FC236}">
                <a16:creationId xmlns:a16="http://schemas.microsoft.com/office/drawing/2014/main" id="{0064B272-CA2B-63C6-50B8-19E9D7640C38}"/>
              </a:ext>
            </a:extLst>
          </p:cNvPr>
          <p:cNvGrpSpPr/>
          <p:nvPr/>
        </p:nvGrpSpPr>
        <p:grpSpPr>
          <a:xfrm>
            <a:off x="7749506" y="2352260"/>
            <a:ext cx="1265388" cy="2816087"/>
            <a:chOff x="7749506" y="2352260"/>
            <a:chExt cx="1265388" cy="2816087"/>
          </a:xfrm>
        </p:grpSpPr>
        <p:sp>
          <p:nvSpPr>
            <p:cNvPr id="23" name="Rounded Rectangle 22">
              <a:extLst>
                <a:ext uri="{FF2B5EF4-FFF2-40B4-BE49-F238E27FC236}">
                  <a16:creationId xmlns:a16="http://schemas.microsoft.com/office/drawing/2014/main" id="{F65540BC-9CCB-5E92-E10D-A3851D61DAFD}"/>
                </a:ext>
              </a:extLst>
            </p:cNvPr>
            <p:cNvSpPr/>
            <p:nvPr/>
          </p:nvSpPr>
          <p:spPr>
            <a:xfrm>
              <a:off x="7749506" y="2352260"/>
              <a:ext cx="1258956" cy="54333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- 1</a:t>
              </a:r>
            </a:p>
          </p:txBody>
        </p:sp>
        <p:sp>
          <p:nvSpPr>
            <p:cNvPr id="24" name="Rounded Rectangle 23">
              <a:extLst>
                <a:ext uri="{FF2B5EF4-FFF2-40B4-BE49-F238E27FC236}">
                  <a16:creationId xmlns:a16="http://schemas.microsoft.com/office/drawing/2014/main" id="{3059B0E9-3A00-C554-517D-4937F82AC134}"/>
                </a:ext>
              </a:extLst>
            </p:cNvPr>
            <p:cNvSpPr/>
            <p:nvPr/>
          </p:nvSpPr>
          <p:spPr>
            <a:xfrm>
              <a:off x="7749506" y="3087757"/>
              <a:ext cx="1258956" cy="54333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- 2</a:t>
              </a:r>
            </a:p>
          </p:txBody>
        </p:sp>
        <p:sp>
          <p:nvSpPr>
            <p:cNvPr id="25" name="Rounded Rectangle 24">
              <a:extLst>
                <a:ext uri="{FF2B5EF4-FFF2-40B4-BE49-F238E27FC236}">
                  <a16:creationId xmlns:a16="http://schemas.microsoft.com/office/drawing/2014/main" id="{1D57EF26-D760-6DAF-BE66-2A70C59F234C}"/>
                </a:ext>
              </a:extLst>
            </p:cNvPr>
            <p:cNvSpPr/>
            <p:nvPr/>
          </p:nvSpPr>
          <p:spPr>
            <a:xfrm>
              <a:off x="7755938" y="4625008"/>
              <a:ext cx="1258956" cy="54333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Process - n</a:t>
              </a:r>
            </a:p>
          </p:txBody>
        </p:sp>
      </p:grpSp>
      <p:sp>
        <p:nvSpPr>
          <p:cNvPr id="28" name="TextBox 27">
            <a:extLst>
              <a:ext uri="{FF2B5EF4-FFF2-40B4-BE49-F238E27FC236}">
                <a16:creationId xmlns:a16="http://schemas.microsoft.com/office/drawing/2014/main" id="{FA115213-27DA-4928-D6D7-D9B24B7428A2}"/>
              </a:ext>
            </a:extLst>
          </p:cNvPr>
          <p:cNvSpPr txBox="1"/>
          <p:nvPr/>
        </p:nvSpPr>
        <p:spPr>
          <a:xfrm>
            <a:off x="1450920" y="2517913"/>
            <a:ext cx="730025" cy="2862322"/>
          </a:xfrm>
          <a:prstGeom prst="rect">
            <a:avLst/>
          </a:prstGeom>
          <a:noFill/>
        </p:spPr>
        <p:txBody>
          <a:bodyPr wrap="square" rtlCol="0">
            <a:spAutoFit/>
          </a:bodyPr>
          <a:lstStyle/>
          <a:p>
            <a:r>
              <a:rPr lang="en-US" dirty="0"/>
              <a:t>1001</a:t>
            </a:r>
          </a:p>
          <a:p>
            <a:endParaRPr lang="en-US" dirty="0"/>
          </a:p>
          <a:p>
            <a:endParaRPr lang="en-US" dirty="0"/>
          </a:p>
          <a:p>
            <a:r>
              <a:rPr lang="en-US" dirty="0"/>
              <a:t>263</a:t>
            </a:r>
          </a:p>
          <a:p>
            <a:endParaRPr lang="en-US" dirty="0"/>
          </a:p>
          <a:p>
            <a:endParaRPr lang="en-US" dirty="0"/>
          </a:p>
          <a:p>
            <a:endParaRPr lang="en-US" dirty="0"/>
          </a:p>
          <a:p>
            <a:endParaRPr lang="en-US" dirty="0"/>
          </a:p>
          <a:p>
            <a:endParaRPr lang="en-US" dirty="0"/>
          </a:p>
          <a:p>
            <a:r>
              <a:rPr lang="en-US" dirty="0"/>
              <a:t>2039</a:t>
            </a:r>
          </a:p>
        </p:txBody>
      </p:sp>
      <p:sp>
        <p:nvSpPr>
          <p:cNvPr id="29" name="TextBox 28">
            <a:extLst>
              <a:ext uri="{FF2B5EF4-FFF2-40B4-BE49-F238E27FC236}">
                <a16:creationId xmlns:a16="http://schemas.microsoft.com/office/drawing/2014/main" id="{0519AA94-495D-3236-0D47-4EECC9672C72}"/>
              </a:ext>
            </a:extLst>
          </p:cNvPr>
          <p:cNvSpPr txBox="1"/>
          <p:nvPr/>
        </p:nvSpPr>
        <p:spPr>
          <a:xfrm>
            <a:off x="7193874" y="2347869"/>
            <a:ext cx="730025" cy="2862322"/>
          </a:xfrm>
          <a:prstGeom prst="rect">
            <a:avLst/>
          </a:prstGeom>
          <a:noFill/>
        </p:spPr>
        <p:txBody>
          <a:bodyPr wrap="square" rtlCol="0">
            <a:spAutoFit/>
          </a:bodyPr>
          <a:lstStyle/>
          <a:p>
            <a:r>
              <a:rPr lang="en-US" dirty="0"/>
              <a:t>211</a:t>
            </a:r>
          </a:p>
          <a:p>
            <a:endParaRPr lang="en-US" dirty="0"/>
          </a:p>
          <a:p>
            <a:endParaRPr lang="en-US" dirty="0"/>
          </a:p>
          <a:p>
            <a:r>
              <a:rPr lang="en-US" dirty="0"/>
              <a:t>716</a:t>
            </a:r>
          </a:p>
          <a:p>
            <a:endParaRPr lang="en-US" dirty="0"/>
          </a:p>
          <a:p>
            <a:endParaRPr lang="en-US" dirty="0"/>
          </a:p>
          <a:p>
            <a:endParaRPr lang="en-US" dirty="0"/>
          </a:p>
          <a:p>
            <a:endParaRPr lang="en-US" dirty="0"/>
          </a:p>
          <a:p>
            <a:endParaRPr lang="en-US" dirty="0"/>
          </a:p>
          <a:p>
            <a:r>
              <a:rPr lang="en-US" dirty="0"/>
              <a:t>456</a:t>
            </a:r>
          </a:p>
        </p:txBody>
      </p:sp>
      <p:sp>
        <p:nvSpPr>
          <p:cNvPr id="30" name="TextBox 29">
            <a:extLst>
              <a:ext uri="{FF2B5EF4-FFF2-40B4-BE49-F238E27FC236}">
                <a16:creationId xmlns:a16="http://schemas.microsoft.com/office/drawing/2014/main" id="{A1571AD1-6A05-0C59-B21D-B23C6E50432D}"/>
              </a:ext>
            </a:extLst>
          </p:cNvPr>
          <p:cNvSpPr txBox="1"/>
          <p:nvPr/>
        </p:nvSpPr>
        <p:spPr>
          <a:xfrm>
            <a:off x="3295244" y="5848530"/>
            <a:ext cx="2849050" cy="830997"/>
          </a:xfrm>
          <a:prstGeom prst="rect">
            <a:avLst/>
          </a:prstGeom>
          <a:noFill/>
        </p:spPr>
        <p:txBody>
          <a:bodyPr wrap="none" rtlCol="0">
            <a:spAutoFit/>
          </a:bodyPr>
          <a:lstStyle/>
          <a:p>
            <a:r>
              <a:rPr lang="en-US" sz="2400" dirty="0">
                <a:solidFill>
                  <a:srgbClr val="FF0000"/>
                </a:solidFill>
              </a:rPr>
              <a:t>16-bit integers </a:t>
            </a:r>
          </a:p>
          <a:p>
            <a:r>
              <a:rPr lang="en-US" sz="2400" dirty="0">
                <a:solidFill>
                  <a:srgbClr val="FF0000"/>
                </a:solidFill>
              </a:rPr>
              <a:t>called ‘port numbers’</a:t>
            </a:r>
          </a:p>
        </p:txBody>
      </p:sp>
      <p:sp>
        <p:nvSpPr>
          <p:cNvPr id="31" name="Freeform 30">
            <a:extLst>
              <a:ext uri="{FF2B5EF4-FFF2-40B4-BE49-F238E27FC236}">
                <a16:creationId xmlns:a16="http://schemas.microsoft.com/office/drawing/2014/main" id="{688CDFE6-E369-4C1B-94AE-06CFA6EA54D8}"/>
              </a:ext>
            </a:extLst>
          </p:cNvPr>
          <p:cNvSpPr/>
          <p:nvPr/>
        </p:nvSpPr>
        <p:spPr>
          <a:xfrm>
            <a:off x="5416061" y="5234609"/>
            <a:ext cx="2071417" cy="1007166"/>
          </a:xfrm>
          <a:custGeom>
            <a:avLst/>
            <a:gdLst>
              <a:gd name="connsiteX0" fmla="*/ 0 w 1616765"/>
              <a:gd name="connsiteY0" fmla="*/ 927652 h 927652"/>
              <a:gd name="connsiteX1" fmla="*/ 1192696 w 1616765"/>
              <a:gd name="connsiteY1" fmla="*/ 569843 h 927652"/>
              <a:gd name="connsiteX2" fmla="*/ 1616765 w 1616765"/>
              <a:gd name="connsiteY2" fmla="*/ 0 h 927652"/>
            </a:gdLst>
            <a:ahLst/>
            <a:cxnLst>
              <a:cxn ang="0">
                <a:pos x="connsiteX0" y="connsiteY0"/>
              </a:cxn>
              <a:cxn ang="0">
                <a:pos x="connsiteX1" y="connsiteY1"/>
              </a:cxn>
              <a:cxn ang="0">
                <a:pos x="connsiteX2" y="connsiteY2"/>
              </a:cxn>
            </a:cxnLst>
            <a:rect l="l" t="t" r="r" b="b"/>
            <a:pathLst>
              <a:path w="1616765" h="927652">
                <a:moveTo>
                  <a:pt x="0" y="927652"/>
                </a:moveTo>
                <a:cubicBezTo>
                  <a:pt x="461617" y="826052"/>
                  <a:pt x="923235" y="724452"/>
                  <a:pt x="1192696" y="569843"/>
                </a:cubicBezTo>
                <a:cubicBezTo>
                  <a:pt x="1462157" y="415234"/>
                  <a:pt x="1539461" y="207617"/>
                  <a:pt x="1616765" y="0"/>
                </a:cubicBezTo>
              </a:path>
            </a:pathLst>
          </a:custGeom>
          <a:noFill/>
          <a:ln w="34925">
            <a:solidFill>
              <a:srgbClr val="FF0000"/>
            </a:solidFill>
            <a:prstDash val="sysDot"/>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3EF8E78A-7CEA-533B-6BDC-BE8C59D3842D}"/>
              </a:ext>
            </a:extLst>
          </p:cNvPr>
          <p:cNvSpPr/>
          <p:nvPr/>
        </p:nvSpPr>
        <p:spPr>
          <a:xfrm flipH="1">
            <a:off x="1771713" y="5350493"/>
            <a:ext cx="1607591" cy="1007166"/>
          </a:xfrm>
          <a:custGeom>
            <a:avLst/>
            <a:gdLst>
              <a:gd name="connsiteX0" fmla="*/ 0 w 1616765"/>
              <a:gd name="connsiteY0" fmla="*/ 927652 h 927652"/>
              <a:gd name="connsiteX1" fmla="*/ 1192696 w 1616765"/>
              <a:gd name="connsiteY1" fmla="*/ 569843 h 927652"/>
              <a:gd name="connsiteX2" fmla="*/ 1616765 w 1616765"/>
              <a:gd name="connsiteY2" fmla="*/ 0 h 927652"/>
            </a:gdLst>
            <a:ahLst/>
            <a:cxnLst>
              <a:cxn ang="0">
                <a:pos x="connsiteX0" y="connsiteY0"/>
              </a:cxn>
              <a:cxn ang="0">
                <a:pos x="connsiteX1" y="connsiteY1"/>
              </a:cxn>
              <a:cxn ang="0">
                <a:pos x="connsiteX2" y="connsiteY2"/>
              </a:cxn>
            </a:cxnLst>
            <a:rect l="l" t="t" r="r" b="b"/>
            <a:pathLst>
              <a:path w="1616765" h="927652">
                <a:moveTo>
                  <a:pt x="0" y="927652"/>
                </a:moveTo>
                <a:cubicBezTo>
                  <a:pt x="461617" y="826052"/>
                  <a:pt x="923235" y="724452"/>
                  <a:pt x="1192696" y="569843"/>
                </a:cubicBezTo>
                <a:cubicBezTo>
                  <a:pt x="1462157" y="415234"/>
                  <a:pt x="1539461" y="207617"/>
                  <a:pt x="1616765" y="0"/>
                </a:cubicBezTo>
              </a:path>
            </a:pathLst>
          </a:custGeom>
          <a:noFill/>
          <a:ln w="34925">
            <a:solidFill>
              <a:srgbClr val="FF0000"/>
            </a:solidFill>
            <a:prstDash val="sysDot"/>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8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reeform 139"/>
          <p:cNvSpPr>
            <a:spLocks/>
          </p:cNvSpPr>
          <p:nvPr/>
        </p:nvSpPr>
        <p:spPr bwMode="auto">
          <a:xfrm>
            <a:off x="179388" y="3651250"/>
            <a:ext cx="4089400" cy="1355725"/>
          </a:xfrm>
          <a:custGeom>
            <a:avLst/>
            <a:gdLst>
              <a:gd name="T0" fmla="*/ 2147483647 w 2269"/>
              <a:gd name="T1" fmla="*/ 2147483647 h 854"/>
              <a:gd name="T2" fmla="*/ 2147483647 w 2269"/>
              <a:gd name="T3" fmla="*/ 2147483647 h 854"/>
              <a:gd name="T4" fmla="*/ 2147483647 w 2269"/>
              <a:gd name="T5" fmla="*/ 2147483647 h 854"/>
              <a:gd name="T6" fmla="*/ 2147483647 w 2269"/>
              <a:gd name="T7" fmla="*/ 2147483647 h 854"/>
              <a:gd name="T8" fmla="*/ 2147483647 w 2269"/>
              <a:gd name="T9" fmla="*/ 2147483647 h 854"/>
              <a:gd name="T10" fmla="*/ 2147483647 w 2269"/>
              <a:gd name="T11" fmla="*/ 2147483647 h 854"/>
              <a:gd name="T12" fmla="*/ 2147483647 w 2269"/>
              <a:gd name="T13" fmla="*/ 2147483647 h 854"/>
              <a:gd name="T14" fmla="*/ 0 60000 65536"/>
              <a:gd name="T15" fmla="*/ 0 60000 65536"/>
              <a:gd name="T16" fmla="*/ 0 60000 65536"/>
              <a:gd name="T17" fmla="*/ 0 60000 65536"/>
              <a:gd name="T18" fmla="*/ 0 60000 65536"/>
              <a:gd name="T19" fmla="*/ 0 60000 65536"/>
              <a:gd name="T20" fmla="*/ 0 60000 65536"/>
              <a:gd name="T21" fmla="*/ 0 w 2269"/>
              <a:gd name="T22" fmla="*/ 0 h 854"/>
              <a:gd name="T23" fmla="*/ 2269 w 2269"/>
              <a:gd name="T24" fmla="*/ 854 h 8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9" h="854">
                <a:moveTo>
                  <a:pt x="1888" y="285"/>
                </a:moveTo>
                <a:cubicBezTo>
                  <a:pt x="1622" y="258"/>
                  <a:pt x="723" y="317"/>
                  <a:pt x="418" y="283"/>
                </a:cubicBezTo>
                <a:cubicBezTo>
                  <a:pt x="113" y="249"/>
                  <a:pt x="120" y="0"/>
                  <a:pt x="60" y="83"/>
                </a:cubicBezTo>
                <a:cubicBezTo>
                  <a:pt x="0" y="166"/>
                  <a:pt x="8" y="708"/>
                  <a:pt x="60" y="781"/>
                </a:cubicBezTo>
                <a:cubicBezTo>
                  <a:pt x="112" y="854"/>
                  <a:pt x="48" y="575"/>
                  <a:pt x="374" y="519"/>
                </a:cubicBezTo>
                <a:cubicBezTo>
                  <a:pt x="700" y="463"/>
                  <a:pt x="1765" y="486"/>
                  <a:pt x="2017" y="447"/>
                </a:cubicBezTo>
                <a:cubicBezTo>
                  <a:pt x="2269" y="408"/>
                  <a:pt x="2110" y="319"/>
                  <a:pt x="1888" y="285"/>
                </a:cubicBezTo>
                <a:close/>
              </a:path>
            </a:pathLst>
          </a:custGeom>
          <a:gradFill rotWithShape="1">
            <a:gsLst>
              <a:gs pos="0">
                <a:srgbClr val="FFFFFF">
                  <a:alpha val="98000"/>
                </a:srgbClr>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4" name="Freeform 29"/>
          <p:cNvSpPr>
            <a:spLocks/>
          </p:cNvSpPr>
          <p:nvPr/>
        </p:nvSpPr>
        <p:spPr bwMode="auto">
          <a:xfrm>
            <a:off x="4468813" y="2922588"/>
            <a:ext cx="3738562" cy="2697162"/>
          </a:xfrm>
          <a:custGeom>
            <a:avLst/>
            <a:gdLst>
              <a:gd name="T0" fmla="*/ 2147483647 w 2355"/>
              <a:gd name="T1" fmla="*/ 2147483647 h 1699"/>
              <a:gd name="T2" fmla="*/ 2147483647 w 2355"/>
              <a:gd name="T3" fmla="*/ 2147483647 h 1699"/>
              <a:gd name="T4" fmla="*/ 2147483647 w 2355"/>
              <a:gd name="T5" fmla="*/ 2147483647 h 1699"/>
              <a:gd name="T6" fmla="*/ 2147483647 w 2355"/>
              <a:gd name="T7" fmla="*/ 2147483647 h 1699"/>
              <a:gd name="T8" fmla="*/ 2147483647 w 2355"/>
              <a:gd name="T9" fmla="*/ 2147483647 h 1699"/>
              <a:gd name="T10" fmla="*/ 2147483647 w 2355"/>
              <a:gd name="T11" fmla="*/ 2147483647 h 1699"/>
              <a:gd name="T12" fmla="*/ 2147483647 w 2355"/>
              <a:gd name="T13" fmla="*/ 2147483647 h 1699"/>
              <a:gd name="T14" fmla="*/ 2147483647 w 2355"/>
              <a:gd name="T15" fmla="*/ 2147483647 h 1699"/>
              <a:gd name="T16" fmla="*/ 2147483647 w 2355"/>
              <a:gd name="T17" fmla="*/ 2147483647 h 1699"/>
              <a:gd name="T18" fmla="*/ 2147483647 w 2355"/>
              <a:gd name="T19" fmla="*/ 2147483647 h 1699"/>
              <a:gd name="T20" fmla="*/ 2147483647 w 2355"/>
              <a:gd name="T21" fmla="*/ 2147483647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5"/>
              <a:gd name="T34" fmla="*/ 0 h 1699"/>
              <a:gd name="T35" fmla="*/ 2355 w 2355"/>
              <a:gd name="T36" fmla="*/ 1699 h 16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5" h="1699">
                <a:moveTo>
                  <a:pt x="349" y="761"/>
                </a:moveTo>
                <a:cubicBezTo>
                  <a:pt x="587" y="729"/>
                  <a:pt x="1414" y="820"/>
                  <a:pt x="1651" y="732"/>
                </a:cubicBezTo>
                <a:cubicBezTo>
                  <a:pt x="1888" y="644"/>
                  <a:pt x="1710" y="351"/>
                  <a:pt x="1773" y="230"/>
                </a:cubicBezTo>
                <a:cubicBezTo>
                  <a:pt x="1836" y="109"/>
                  <a:pt x="1947" y="16"/>
                  <a:pt x="2029" y="8"/>
                </a:cubicBezTo>
                <a:cubicBezTo>
                  <a:pt x="2111" y="0"/>
                  <a:pt x="2213" y="27"/>
                  <a:pt x="2267" y="183"/>
                </a:cubicBezTo>
                <a:cubicBezTo>
                  <a:pt x="2321" y="339"/>
                  <a:pt x="2355" y="707"/>
                  <a:pt x="2355" y="942"/>
                </a:cubicBezTo>
                <a:cubicBezTo>
                  <a:pt x="2355" y="1177"/>
                  <a:pt x="2353" y="1485"/>
                  <a:pt x="2267" y="1592"/>
                </a:cubicBezTo>
                <a:cubicBezTo>
                  <a:pt x="2181" y="1699"/>
                  <a:pt x="1939" y="1680"/>
                  <a:pt x="1840" y="1586"/>
                </a:cubicBezTo>
                <a:cubicBezTo>
                  <a:pt x="1741" y="1492"/>
                  <a:pt x="1940" y="1135"/>
                  <a:pt x="1670" y="1025"/>
                </a:cubicBezTo>
                <a:cubicBezTo>
                  <a:pt x="1400" y="915"/>
                  <a:pt x="440" y="967"/>
                  <a:pt x="220" y="923"/>
                </a:cubicBezTo>
                <a:cubicBezTo>
                  <a:pt x="0" y="879"/>
                  <a:pt x="127" y="795"/>
                  <a:pt x="349" y="761"/>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5" name="Line 32"/>
          <p:cNvSpPr>
            <a:spLocks noChangeShapeType="1"/>
          </p:cNvSpPr>
          <p:nvPr/>
        </p:nvSpPr>
        <p:spPr bwMode="auto">
          <a:xfrm>
            <a:off x="4583113" y="4244975"/>
            <a:ext cx="604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6" name="Line 34"/>
          <p:cNvSpPr>
            <a:spLocks noChangeShapeType="1"/>
          </p:cNvSpPr>
          <p:nvPr/>
        </p:nvSpPr>
        <p:spPr bwMode="auto">
          <a:xfrm>
            <a:off x="7423150" y="3497263"/>
            <a:ext cx="1333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7" name="Line 35"/>
          <p:cNvSpPr>
            <a:spLocks noChangeShapeType="1"/>
          </p:cNvSpPr>
          <p:nvPr/>
        </p:nvSpPr>
        <p:spPr bwMode="auto">
          <a:xfrm flipV="1">
            <a:off x="7429500" y="5002213"/>
            <a:ext cx="171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8" name="Text Box 36"/>
          <p:cNvSpPr txBox="1">
            <a:spLocks noChangeArrowheads="1"/>
          </p:cNvSpPr>
          <p:nvPr/>
        </p:nvSpPr>
        <p:spPr bwMode="auto">
          <a:xfrm>
            <a:off x="8048625" y="32273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10.0.0.1</a:t>
            </a:r>
          </a:p>
        </p:txBody>
      </p:sp>
      <p:sp>
        <p:nvSpPr>
          <p:cNvPr id="105479" name="Text Box 37"/>
          <p:cNvSpPr txBox="1">
            <a:spLocks noChangeArrowheads="1"/>
          </p:cNvSpPr>
          <p:nvPr/>
        </p:nvSpPr>
        <p:spPr bwMode="auto">
          <a:xfrm>
            <a:off x="8175625" y="39957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10.0.0.2</a:t>
            </a:r>
          </a:p>
        </p:txBody>
      </p:sp>
      <p:sp>
        <p:nvSpPr>
          <p:cNvPr id="105480" name="Text Box 38"/>
          <p:cNvSpPr txBox="1">
            <a:spLocks noChangeArrowheads="1"/>
          </p:cNvSpPr>
          <p:nvPr/>
        </p:nvSpPr>
        <p:spPr bwMode="auto">
          <a:xfrm>
            <a:off x="8137525" y="48910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10.0.0.3</a:t>
            </a:r>
          </a:p>
        </p:txBody>
      </p:sp>
      <p:grpSp>
        <p:nvGrpSpPr>
          <p:cNvPr id="2" name="Group 88"/>
          <p:cNvGrpSpPr>
            <a:grpSpLocks/>
          </p:cNvGrpSpPr>
          <p:nvPr/>
        </p:nvGrpSpPr>
        <p:grpSpPr bwMode="auto">
          <a:xfrm>
            <a:off x="5630863" y="2855913"/>
            <a:ext cx="1871662" cy="1033462"/>
            <a:chOff x="3550" y="2055"/>
            <a:chExt cx="1179" cy="651"/>
          </a:xfrm>
        </p:grpSpPr>
        <p:grpSp>
          <p:nvGrpSpPr>
            <p:cNvPr id="105574" name="Group 50"/>
            <p:cNvGrpSpPr>
              <a:grpSpLocks/>
            </p:cNvGrpSpPr>
            <p:nvPr/>
          </p:nvGrpSpPr>
          <p:grpSpPr bwMode="auto">
            <a:xfrm>
              <a:off x="3550" y="2055"/>
              <a:ext cx="1179" cy="357"/>
              <a:chOff x="4381" y="786"/>
              <a:chExt cx="1108" cy="357"/>
            </a:xfrm>
          </p:grpSpPr>
          <p:sp>
            <p:nvSpPr>
              <p:cNvPr id="105579" name="Rectangle 40"/>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80" name="Text Box 39"/>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10.0.0.1, 3345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128.119.40.186, 80</a:t>
                </a:r>
              </a:p>
            </p:txBody>
          </p:sp>
          <p:grpSp>
            <p:nvGrpSpPr>
              <p:cNvPr id="105581" name="Group 44"/>
              <p:cNvGrpSpPr>
                <a:grpSpLocks/>
              </p:cNvGrpSpPr>
              <p:nvPr/>
            </p:nvGrpSpPr>
            <p:grpSpPr bwMode="auto">
              <a:xfrm>
                <a:off x="5394" y="786"/>
                <a:ext cx="48" cy="99"/>
                <a:chOff x="5508" y="1599"/>
                <a:chExt cx="48" cy="99"/>
              </a:xfrm>
            </p:grpSpPr>
            <p:sp>
              <p:nvSpPr>
                <p:cNvPr id="105586" name="Freeform 43"/>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7" name="Line 41"/>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8" name="Line 42"/>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82" name="Group 45"/>
              <p:cNvGrpSpPr>
                <a:grpSpLocks/>
              </p:cNvGrpSpPr>
              <p:nvPr/>
            </p:nvGrpSpPr>
            <p:grpSpPr bwMode="auto">
              <a:xfrm>
                <a:off x="5382" y="1044"/>
                <a:ext cx="48" cy="99"/>
                <a:chOff x="5508" y="1599"/>
                <a:chExt cx="48" cy="99"/>
              </a:xfrm>
            </p:grpSpPr>
            <p:sp>
              <p:nvSpPr>
                <p:cNvPr id="105583" name="Freeform 46"/>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4" name="Line 47"/>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5" name="Line 48"/>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5575" name="Freeform 51"/>
            <p:cNvSpPr>
              <a:spLocks/>
            </p:cNvSpPr>
            <p:nvPr/>
          </p:nvSpPr>
          <p:spPr bwMode="auto">
            <a:xfrm>
              <a:off x="3573" y="2364"/>
              <a:ext cx="564" cy="342"/>
            </a:xfrm>
            <a:custGeom>
              <a:avLst/>
              <a:gdLst>
                <a:gd name="T0" fmla="*/ 0 w 417"/>
                <a:gd name="T1" fmla="*/ 9905 h 264"/>
                <a:gd name="T2" fmla="*/ 28602 w 417"/>
                <a:gd name="T3" fmla="*/ 9905 h 264"/>
                <a:gd name="T4" fmla="*/ 28602 w 417"/>
                <a:gd name="T5" fmla="*/ 0 h 264"/>
                <a:gd name="T6" fmla="*/ 0 60000 65536"/>
                <a:gd name="T7" fmla="*/ 0 60000 65536"/>
                <a:gd name="T8" fmla="*/ 0 60000 65536"/>
                <a:gd name="T9" fmla="*/ 0 w 417"/>
                <a:gd name="T10" fmla="*/ 0 h 264"/>
                <a:gd name="T11" fmla="*/ 417 w 417"/>
                <a:gd name="T12" fmla="*/ 264 h 264"/>
              </a:gdLst>
              <a:ahLst/>
              <a:cxnLst>
                <a:cxn ang="T6">
                  <a:pos x="T0" y="T1"/>
                </a:cxn>
                <a:cxn ang="T7">
                  <a:pos x="T2" y="T3"/>
                </a:cxn>
                <a:cxn ang="T8">
                  <a:pos x="T4" y="T5"/>
                </a:cxn>
              </a:cxnLst>
              <a:rect l="T9" t="T10" r="T11" b="T12"/>
              <a:pathLst>
                <a:path w="417" h="264">
                  <a:moveTo>
                    <a:pt x="0" y="264"/>
                  </a:moveTo>
                  <a:lnTo>
                    <a:pt x="417" y="264"/>
                  </a:lnTo>
                  <a:lnTo>
                    <a:pt x="417" y="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76" name="Group 87"/>
            <p:cNvGrpSpPr>
              <a:grpSpLocks/>
            </p:cNvGrpSpPr>
            <p:nvPr/>
          </p:nvGrpSpPr>
          <p:grpSpPr bwMode="auto">
            <a:xfrm>
              <a:off x="4032" y="2416"/>
              <a:ext cx="218" cy="231"/>
              <a:chOff x="5140" y="400"/>
              <a:chExt cx="218" cy="231"/>
            </a:xfrm>
          </p:grpSpPr>
          <p:sp>
            <p:nvSpPr>
              <p:cNvPr id="105577" name="Oval 86"/>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78" name="Text Box 52"/>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1</a:t>
                </a:r>
              </a:p>
            </p:txBody>
          </p:sp>
        </p:grpSp>
      </p:grpSp>
      <p:sp>
        <p:nvSpPr>
          <p:cNvPr id="105482" name="Text Box 54"/>
          <p:cNvSpPr txBox="1">
            <a:spLocks noChangeArrowheads="1"/>
          </p:cNvSpPr>
          <p:nvPr/>
        </p:nvSpPr>
        <p:spPr bwMode="auto">
          <a:xfrm>
            <a:off x="4533900" y="38179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10.0.0.4</a:t>
            </a:r>
          </a:p>
        </p:txBody>
      </p:sp>
      <p:sp>
        <p:nvSpPr>
          <p:cNvPr id="105483" name="Line 55"/>
          <p:cNvSpPr>
            <a:spLocks noChangeShapeType="1"/>
          </p:cNvSpPr>
          <p:nvPr/>
        </p:nvSpPr>
        <p:spPr bwMode="auto">
          <a:xfrm flipH="1">
            <a:off x="4657725" y="4073525"/>
            <a:ext cx="85725" cy="128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84" name="Text Box 56"/>
          <p:cNvSpPr txBox="1">
            <a:spLocks noChangeArrowheads="1"/>
          </p:cNvSpPr>
          <p:nvPr/>
        </p:nvSpPr>
        <p:spPr bwMode="auto">
          <a:xfrm>
            <a:off x="2695575" y="4375150"/>
            <a:ext cx="1257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138.76.29.7</a:t>
            </a:r>
          </a:p>
        </p:txBody>
      </p:sp>
      <p:sp>
        <p:nvSpPr>
          <p:cNvPr id="105485" name="Line 57"/>
          <p:cNvSpPr>
            <a:spLocks noChangeShapeType="1"/>
          </p:cNvSpPr>
          <p:nvPr/>
        </p:nvSpPr>
        <p:spPr bwMode="auto">
          <a:xfrm flipH="1">
            <a:off x="3917950" y="4311650"/>
            <a:ext cx="85725" cy="1285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59"/>
          <p:cNvGrpSpPr>
            <a:grpSpLocks/>
          </p:cNvGrpSpPr>
          <p:nvPr/>
        </p:nvGrpSpPr>
        <p:grpSpPr bwMode="auto">
          <a:xfrm>
            <a:off x="6469063" y="1570038"/>
            <a:ext cx="2433637" cy="1389062"/>
            <a:chOff x="3944" y="989"/>
            <a:chExt cx="1533" cy="875"/>
          </a:xfrm>
        </p:grpSpPr>
        <p:sp>
          <p:nvSpPr>
            <p:cNvPr id="105572" name="Text Box 53"/>
            <p:cNvSpPr txBox="1">
              <a:spLocks noChangeArrowheads="1"/>
            </p:cNvSpPr>
            <p:nvPr/>
          </p:nvSpPr>
          <p:spPr bwMode="auto">
            <a:xfrm>
              <a:off x="4121" y="989"/>
              <a:ext cx="135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1:</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host 10.0.0.1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sends datagram to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128.119.40.186, 80</a:t>
              </a:r>
            </a:p>
          </p:txBody>
        </p:sp>
        <p:sp>
          <p:nvSpPr>
            <p:cNvPr id="105573" name="Line 58"/>
            <p:cNvSpPr>
              <a:spLocks noChangeShapeType="1"/>
            </p:cNvSpPr>
            <p:nvPr/>
          </p:nvSpPr>
          <p:spPr bwMode="auto">
            <a:xfrm flipH="1">
              <a:off x="3944" y="1105"/>
              <a:ext cx="197" cy="759"/>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487" name="Freeform 67"/>
          <p:cNvSpPr>
            <a:spLocks/>
          </p:cNvSpPr>
          <p:nvPr/>
        </p:nvSpPr>
        <p:spPr bwMode="auto">
          <a:xfrm>
            <a:off x="2344738" y="2627313"/>
            <a:ext cx="3862387" cy="1531937"/>
          </a:xfrm>
          <a:custGeom>
            <a:avLst/>
            <a:gdLst>
              <a:gd name="T0" fmla="*/ 0 w 2433"/>
              <a:gd name="T1" fmla="*/ 2147483647 h 965"/>
              <a:gd name="T2" fmla="*/ 2147483647 w 2433"/>
              <a:gd name="T3" fmla="*/ 2147483647 h 965"/>
              <a:gd name="T4" fmla="*/ 2147483647 w 2433"/>
              <a:gd name="T5" fmla="*/ 2147483647 h 965"/>
              <a:gd name="T6" fmla="*/ 2147483647 w 2433"/>
              <a:gd name="T7" fmla="*/ 2147483647 h 965"/>
              <a:gd name="T8" fmla="*/ 2147483647 w 2433"/>
              <a:gd name="T9" fmla="*/ 2147483647 h 965"/>
              <a:gd name="T10" fmla="*/ 2147483647 w 2433"/>
              <a:gd name="T11" fmla="*/ 2147483647 h 965"/>
              <a:gd name="T12" fmla="*/ 0 w 2433"/>
              <a:gd name="T13" fmla="*/ 2147483647 h 965"/>
              <a:gd name="T14" fmla="*/ 0 60000 65536"/>
              <a:gd name="T15" fmla="*/ 0 60000 65536"/>
              <a:gd name="T16" fmla="*/ 0 60000 65536"/>
              <a:gd name="T17" fmla="*/ 0 60000 65536"/>
              <a:gd name="T18" fmla="*/ 0 60000 65536"/>
              <a:gd name="T19" fmla="*/ 0 60000 65536"/>
              <a:gd name="T20" fmla="*/ 0 60000 65536"/>
              <a:gd name="T21" fmla="*/ 0 w 2433"/>
              <a:gd name="T22" fmla="*/ 0 h 965"/>
              <a:gd name="T23" fmla="*/ 2433 w 2433"/>
              <a:gd name="T24" fmla="*/ 965 h 9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3" h="965">
                <a:moveTo>
                  <a:pt x="0" y="64"/>
                </a:moveTo>
                <a:cubicBezTo>
                  <a:pt x="0" y="64"/>
                  <a:pt x="2079" y="0"/>
                  <a:pt x="2352" y="64"/>
                </a:cubicBezTo>
                <a:cubicBezTo>
                  <a:pt x="2433" y="57"/>
                  <a:pt x="1814" y="309"/>
                  <a:pt x="1640" y="450"/>
                </a:cubicBezTo>
                <a:cubicBezTo>
                  <a:pt x="1466" y="591"/>
                  <a:pt x="1383" y="888"/>
                  <a:pt x="1308" y="965"/>
                </a:cubicBezTo>
                <a:lnTo>
                  <a:pt x="1159" y="965"/>
                </a:lnTo>
                <a:cubicBezTo>
                  <a:pt x="1078" y="870"/>
                  <a:pt x="1013" y="546"/>
                  <a:pt x="820" y="396"/>
                </a:cubicBezTo>
                <a:cubicBezTo>
                  <a:pt x="583" y="207"/>
                  <a:pt x="189" y="142"/>
                  <a:pt x="0" y="64"/>
                </a:cubicBezTo>
                <a:close/>
              </a:path>
            </a:pathLst>
          </a:custGeom>
          <a:gradFill rotWithShape="1">
            <a:gsLst>
              <a:gs pos="0">
                <a:schemeClr val="hlink"/>
              </a:gs>
              <a:gs pos="100000">
                <a:schemeClr val="bg1"/>
              </a:gs>
            </a:gsLst>
            <a:lin ang="5400000" scaled="1"/>
          </a:gradFill>
          <a:ln w="3175" cap="flat" cmpd="sng">
            <a:solidFill>
              <a:schemeClr val="hlink"/>
            </a:solidFill>
            <a:prstDash val="solid"/>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88" name="Rectangle 62"/>
          <p:cNvSpPr>
            <a:spLocks noChangeArrowheads="1"/>
          </p:cNvSpPr>
          <p:nvPr/>
        </p:nvSpPr>
        <p:spPr bwMode="auto">
          <a:xfrm>
            <a:off x="2344738" y="1374775"/>
            <a:ext cx="3784600" cy="135413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489" name="Text Box 60"/>
          <p:cNvSpPr txBox="1">
            <a:spLocks noChangeArrowheads="1"/>
          </p:cNvSpPr>
          <p:nvPr/>
        </p:nvSpPr>
        <p:spPr bwMode="auto">
          <a:xfrm>
            <a:off x="2386013" y="1419225"/>
            <a:ext cx="367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NAT translation 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WAN side addr        LAN side addr</a:t>
            </a:r>
          </a:p>
        </p:txBody>
      </p:sp>
      <p:sp>
        <p:nvSpPr>
          <p:cNvPr id="105490" name="Line 63"/>
          <p:cNvSpPr>
            <a:spLocks noChangeShapeType="1"/>
          </p:cNvSpPr>
          <p:nvPr/>
        </p:nvSpPr>
        <p:spPr bwMode="auto">
          <a:xfrm flipV="1">
            <a:off x="2344738" y="1747838"/>
            <a:ext cx="3790950" cy="1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91" name="Line 64"/>
          <p:cNvSpPr>
            <a:spLocks noChangeShapeType="1"/>
          </p:cNvSpPr>
          <p:nvPr/>
        </p:nvSpPr>
        <p:spPr bwMode="auto">
          <a:xfrm flipV="1">
            <a:off x="2359025" y="2025650"/>
            <a:ext cx="3749675" cy="11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92" name="Line 65"/>
          <p:cNvSpPr>
            <a:spLocks noChangeShapeType="1"/>
          </p:cNvSpPr>
          <p:nvPr/>
        </p:nvSpPr>
        <p:spPr bwMode="auto">
          <a:xfrm>
            <a:off x="4468813" y="1770063"/>
            <a:ext cx="3175" cy="955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533" name="Text Box 61"/>
          <p:cNvSpPr txBox="1">
            <a:spLocks noChangeArrowheads="1"/>
          </p:cNvSpPr>
          <p:nvPr/>
        </p:nvSpPr>
        <p:spPr bwMode="auto">
          <a:xfrm>
            <a:off x="2401888" y="2044700"/>
            <a:ext cx="370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138.76.29.7, 5001   10.0.0.1, 3345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a:t>
            </a:r>
          </a:p>
        </p:txBody>
      </p:sp>
      <p:grpSp>
        <p:nvGrpSpPr>
          <p:cNvPr id="8" name="Group 135"/>
          <p:cNvGrpSpPr>
            <a:grpSpLocks/>
          </p:cNvGrpSpPr>
          <p:nvPr/>
        </p:nvGrpSpPr>
        <p:grpSpPr bwMode="auto">
          <a:xfrm>
            <a:off x="4765675" y="3435350"/>
            <a:ext cx="2784475" cy="1631950"/>
            <a:chOff x="3002" y="2417"/>
            <a:chExt cx="1754" cy="1028"/>
          </a:xfrm>
        </p:grpSpPr>
        <p:sp>
          <p:nvSpPr>
            <p:cNvPr id="105558" name="Rectangle 91"/>
            <p:cNvSpPr>
              <a:spLocks noChangeArrowheads="1"/>
            </p:cNvSpPr>
            <p:nvPr/>
          </p:nvSpPr>
          <p:spPr bwMode="auto">
            <a:xfrm>
              <a:off x="3002" y="3051"/>
              <a:ext cx="1175"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59" name="Text Box 92"/>
            <p:cNvSpPr txBox="1">
              <a:spLocks noChangeArrowheads="1"/>
            </p:cNvSpPr>
            <p:nvPr/>
          </p:nvSpPr>
          <p:spPr bwMode="auto">
            <a:xfrm>
              <a:off x="3104" y="3042"/>
              <a:ext cx="11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128.119.40.186,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10.0.0.1, 3345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05560" name="Group 93"/>
            <p:cNvGrpSpPr>
              <a:grpSpLocks/>
            </p:cNvGrpSpPr>
            <p:nvPr/>
          </p:nvGrpSpPr>
          <p:grpSpPr bwMode="auto">
            <a:xfrm>
              <a:off x="3054" y="3007"/>
              <a:ext cx="51" cy="99"/>
              <a:chOff x="5508" y="1599"/>
              <a:chExt cx="48" cy="99"/>
            </a:xfrm>
          </p:grpSpPr>
          <p:sp>
            <p:nvSpPr>
              <p:cNvPr id="105569" name="Freeform 94"/>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0" name="Line 95"/>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1" name="Line 96"/>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61" name="Group 97"/>
            <p:cNvGrpSpPr>
              <a:grpSpLocks/>
            </p:cNvGrpSpPr>
            <p:nvPr/>
          </p:nvGrpSpPr>
          <p:grpSpPr bwMode="auto">
            <a:xfrm>
              <a:off x="3059" y="3248"/>
              <a:ext cx="51" cy="99"/>
              <a:chOff x="5508" y="1599"/>
              <a:chExt cx="48" cy="99"/>
            </a:xfrm>
          </p:grpSpPr>
          <p:sp>
            <p:nvSpPr>
              <p:cNvPr id="105566" name="Freeform 98"/>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67" name="Line 99"/>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68" name="Line 100"/>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62" name="Freeform 101"/>
            <p:cNvSpPr>
              <a:spLocks/>
            </p:cNvSpPr>
            <p:nvPr/>
          </p:nvSpPr>
          <p:spPr bwMode="auto">
            <a:xfrm>
              <a:off x="4179" y="2417"/>
              <a:ext cx="577" cy="768"/>
            </a:xfrm>
            <a:custGeom>
              <a:avLst/>
              <a:gdLst>
                <a:gd name="T0" fmla="*/ 577 w 577"/>
                <a:gd name="T1" fmla="*/ 0 h 768"/>
                <a:gd name="T2" fmla="*/ 342 w 577"/>
                <a:gd name="T3" fmla="*/ 0 h 768"/>
                <a:gd name="T4" fmla="*/ 342 w 577"/>
                <a:gd name="T5" fmla="*/ 768 h 768"/>
                <a:gd name="T6" fmla="*/ 0 w 577"/>
                <a:gd name="T7" fmla="*/ 760 h 768"/>
                <a:gd name="T8" fmla="*/ 0 60000 65536"/>
                <a:gd name="T9" fmla="*/ 0 60000 65536"/>
                <a:gd name="T10" fmla="*/ 0 60000 65536"/>
                <a:gd name="T11" fmla="*/ 0 60000 65536"/>
                <a:gd name="T12" fmla="*/ 0 w 577"/>
                <a:gd name="T13" fmla="*/ 0 h 768"/>
                <a:gd name="T14" fmla="*/ 577 w 577"/>
                <a:gd name="T15" fmla="*/ 768 h 768"/>
              </a:gdLst>
              <a:ahLst/>
              <a:cxnLst>
                <a:cxn ang="T8">
                  <a:pos x="T0" y="T1"/>
                </a:cxn>
                <a:cxn ang="T9">
                  <a:pos x="T2" y="T3"/>
                </a:cxn>
                <a:cxn ang="T10">
                  <a:pos x="T4" y="T5"/>
                </a:cxn>
                <a:cxn ang="T11">
                  <a:pos x="T6" y="T7"/>
                </a:cxn>
              </a:cxnLst>
              <a:rect l="T12" t="T13" r="T14" b="T15"/>
              <a:pathLst>
                <a:path w="577" h="768">
                  <a:moveTo>
                    <a:pt x="577" y="0"/>
                  </a:moveTo>
                  <a:lnTo>
                    <a:pt x="342" y="0"/>
                  </a:lnTo>
                  <a:lnTo>
                    <a:pt x="342" y="768"/>
                  </a:lnTo>
                  <a:lnTo>
                    <a:pt x="0" y="76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63" name="Group 102"/>
            <p:cNvGrpSpPr>
              <a:grpSpLocks/>
            </p:cNvGrpSpPr>
            <p:nvPr/>
          </p:nvGrpSpPr>
          <p:grpSpPr bwMode="auto">
            <a:xfrm>
              <a:off x="4240" y="3061"/>
              <a:ext cx="218" cy="231"/>
              <a:chOff x="5140" y="400"/>
              <a:chExt cx="218" cy="231"/>
            </a:xfrm>
          </p:grpSpPr>
          <p:sp>
            <p:nvSpPr>
              <p:cNvPr id="105564" name="Oval 103"/>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65" name="Text Box 104"/>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4</a:t>
                </a:r>
              </a:p>
            </p:txBody>
          </p:sp>
        </p:grpSp>
      </p:grpSp>
      <p:grpSp>
        <p:nvGrpSpPr>
          <p:cNvPr id="12" name="Group 108"/>
          <p:cNvGrpSpPr>
            <a:grpSpLocks/>
          </p:cNvGrpSpPr>
          <p:nvPr/>
        </p:nvGrpSpPr>
        <p:grpSpPr bwMode="auto">
          <a:xfrm>
            <a:off x="1531938" y="3652838"/>
            <a:ext cx="2497137" cy="566737"/>
            <a:chOff x="1026" y="3559"/>
            <a:chExt cx="1573" cy="357"/>
          </a:xfrm>
        </p:grpSpPr>
        <p:grpSp>
          <p:nvGrpSpPr>
            <p:cNvPr id="105543" name="Group 68"/>
            <p:cNvGrpSpPr>
              <a:grpSpLocks/>
            </p:cNvGrpSpPr>
            <p:nvPr/>
          </p:nvGrpSpPr>
          <p:grpSpPr bwMode="auto">
            <a:xfrm>
              <a:off x="1412" y="3559"/>
              <a:ext cx="1187" cy="357"/>
              <a:chOff x="4381" y="786"/>
              <a:chExt cx="1108" cy="357"/>
            </a:xfrm>
          </p:grpSpPr>
          <p:sp>
            <p:nvSpPr>
              <p:cNvPr id="105548" name="Rectangle 69"/>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49" name="Text Box 70"/>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138.76.29.7, 5001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128.119.40.186, 80</a:t>
                </a:r>
              </a:p>
            </p:txBody>
          </p:sp>
          <p:grpSp>
            <p:nvGrpSpPr>
              <p:cNvPr id="105550" name="Group 71"/>
              <p:cNvGrpSpPr>
                <a:grpSpLocks/>
              </p:cNvGrpSpPr>
              <p:nvPr/>
            </p:nvGrpSpPr>
            <p:grpSpPr bwMode="auto">
              <a:xfrm>
                <a:off x="5394" y="786"/>
                <a:ext cx="48" cy="99"/>
                <a:chOff x="5508" y="1599"/>
                <a:chExt cx="48" cy="99"/>
              </a:xfrm>
            </p:grpSpPr>
            <p:sp>
              <p:nvSpPr>
                <p:cNvPr id="105555" name="Freeform 72"/>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6" name="Line 73"/>
                <p:cNvSpPr>
                  <a:spLocks noChangeShapeType="1"/>
                </p:cNvSpPr>
                <p:nvPr/>
              </p:nvSpPr>
              <p:spPr bwMode="auto">
                <a:xfrm flipH="1">
                  <a:off x="5512"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7" name="Line 74"/>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51" name="Group 75"/>
              <p:cNvGrpSpPr>
                <a:grpSpLocks/>
              </p:cNvGrpSpPr>
              <p:nvPr/>
            </p:nvGrpSpPr>
            <p:grpSpPr bwMode="auto">
              <a:xfrm>
                <a:off x="5382" y="1044"/>
                <a:ext cx="48" cy="99"/>
                <a:chOff x="5508" y="1599"/>
                <a:chExt cx="48" cy="99"/>
              </a:xfrm>
            </p:grpSpPr>
            <p:sp>
              <p:nvSpPr>
                <p:cNvPr id="105552" name="Freeform 76"/>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3" name="Line 77"/>
                <p:cNvSpPr>
                  <a:spLocks noChangeShapeType="1"/>
                </p:cNvSpPr>
                <p:nvPr/>
              </p:nvSpPr>
              <p:spPr bwMode="auto">
                <a:xfrm flipH="1">
                  <a:off x="5510"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4" name="Line 78"/>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5544" name="Line 79"/>
            <p:cNvSpPr>
              <a:spLocks noChangeShapeType="1"/>
            </p:cNvSpPr>
            <p:nvPr/>
          </p:nvSpPr>
          <p:spPr bwMode="auto">
            <a:xfrm flipH="1">
              <a:off x="1026" y="3729"/>
              <a:ext cx="37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45" name="Group 105"/>
            <p:cNvGrpSpPr>
              <a:grpSpLocks/>
            </p:cNvGrpSpPr>
            <p:nvPr/>
          </p:nvGrpSpPr>
          <p:grpSpPr bwMode="auto">
            <a:xfrm>
              <a:off x="1143" y="3613"/>
              <a:ext cx="218" cy="231"/>
              <a:chOff x="5140" y="400"/>
              <a:chExt cx="218" cy="231"/>
            </a:xfrm>
          </p:grpSpPr>
          <p:sp>
            <p:nvSpPr>
              <p:cNvPr id="105546" name="Oval 106"/>
              <p:cNvSpPr>
                <a:spLocks noChangeArrowheads="1"/>
              </p:cNvSpPr>
              <p:nvPr/>
            </p:nvSpPr>
            <p:spPr bwMode="auto">
              <a:xfrm>
                <a:off x="5140" y="410"/>
                <a:ext cx="218" cy="218"/>
              </a:xfrm>
              <a:prstGeom prst="ellipse">
                <a:avLst/>
              </a:prstGeom>
              <a:solidFill>
                <a:schemeClr val="bg1"/>
              </a:solidFill>
              <a:ln w="9525">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47" name="Text Box 107"/>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2</a:t>
                </a:r>
              </a:p>
            </p:txBody>
          </p:sp>
        </p:grpSp>
      </p:grpSp>
      <p:grpSp>
        <p:nvGrpSpPr>
          <p:cNvPr id="17" name="Group 112"/>
          <p:cNvGrpSpPr>
            <a:grpSpLocks/>
          </p:cNvGrpSpPr>
          <p:nvPr/>
        </p:nvGrpSpPr>
        <p:grpSpPr bwMode="auto">
          <a:xfrm>
            <a:off x="100013" y="1671638"/>
            <a:ext cx="5054600" cy="2052637"/>
            <a:chOff x="63" y="1306"/>
            <a:chExt cx="3184" cy="1293"/>
          </a:xfrm>
        </p:grpSpPr>
        <p:sp>
          <p:nvSpPr>
            <p:cNvPr id="105539" name="Text Box 82"/>
            <p:cNvSpPr txBox="1">
              <a:spLocks noChangeArrowheads="1"/>
            </p:cNvSpPr>
            <p:nvPr/>
          </p:nvSpPr>
          <p:spPr bwMode="auto">
            <a:xfrm>
              <a:off x="63" y="1306"/>
              <a:ext cx="1316"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CC0000"/>
                  </a:solidFill>
                  <a:effectLst/>
                  <a:uLnTx/>
                  <a:uFillTx/>
                  <a:latin typeface="Arial" charset="0"/>
                  <a:ea typeface="ＭＳ Ｐゴシック" charset="-128"/>
                  <a:cs typeface="+mn-cs"/>
                </a:rPr>
                <a:t>2:</a:t>
              </a:r>
              <a:r>
                <a:rPr kumimoji="0" lang="en-US"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NAT router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changes datagram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source </a:t>
              </a:r>
              <a:r>
                <a:rPr kumimoji="0" lang="en-US" altLang="en-US" sz="1800" b="0" i="0" u="none" strike="noStrike" kern="1200" cap="none" spc="0" normalizeH="0" baseline="0" noProof="0" dirty="0" err="1">
                  <a:ln>
                    <a:noFill/>
                  </a:ln>
                  <a:solidFill>
                    <a:srgbClr val="000099"/>
                  </a:solidFill>
                  <a:effectLst/>
                  <a:uLnTx/>
                  <a:uFillTx/>
                  <a:latin typeface="Arial" charset="0"/>
                  <a:ea typeface="ＭＳ Ｐゴシック" charset="-128"/>
                  <a:cs typeface="+mn-cs"/>
                </a:rPr>
                <a:t>addr</a:t>
              </a: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 from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10.0.0.1, 3345 to</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138.76.29.7, 5001,</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updates table</a:t>
              </a:r>
            </a:p>
          </p:txBody>
        </p:sp>
        <p:sp>
          <p:nvSpPr>
            <p:cNvPr id="105540" name="Line 83"/>
            <p:cNvSpPr>
              <a:spLocks noChangeShapeType="1"/>
            </p:cNvSpPr>
            <p:nvPr/>
          </p:nvSpPr>
          <p:spPr bwMode="auto">
            <a:xfrm>
              <a:off x="1285" y="2243"/>
              <a:ext cx="147" cy="356"/>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41" name="Line 110"/>
            <p:cNvSpPr>
              <a:spLocks noChangeShapeType="1"/>
            </p:cNvSpPr>
            <p:nvPr/>
          </p:nvSpPr>
          <p:spPr bwMode="auto">
            <a:xfrm flipV="1">
              <a:off x="1275" y="1788"/>
              <a:ext cx="663" cy="45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42" name="Line 111"/>
            <p:cNvSpPr>
              <a:spLocks noChangeShapeType="1"/>
            </p:cNvSpPr>
            <p:nvPr/>
          </p:nvSpPr>
          <p:spPr bwMode="auto">
            <a:xfrm flipV="1">
              <a:off x="1275" y="1751"/>
              <a:ext cx="1972" cy="491"/>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29"/>
          <p:cNvGrpSpPr>
            <a:grpSpLocks/>
          </p:cNvGrpSpPr>
          <p:nvPr/>
        </p:nvGrpSpPr>
        <p:grpSpPr bwMode="auto">
          <a:xfrm>
            <a:off x="1360488" y="4681538"/>
            <a:ext cx="2471737" cy="696912"/>
            <a:chOff x="1163" y="3752"/>
            <a:chExt cx="1557" cy="439"/>
          </a:xfrm>
        </p:grpSpPr>
        <p:sp>
          <p:nvSpPr>
            <p:cNvPr id="105525" name="Rectangle 115"/>
            <p:cNvSpPr>
              <a:spLocks noChangeArrowheads="1"/>
            </p:cNvSpPr>
            <p:nvPr/>
          </p:nvSpPr>
          <p:spPr bwMode="auto">
            <a:xfrm>
              <a:off x="1163" y="3796"/>
              <a:ext cx="1183"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26" name="Text Box 116"/>
            <p:cNvSpPr txBox="1">
              <a:spLocks noChangeArrowheads="1"/>
            </p:cNvSpPr>
            <p:nvPr/>
          </p:nvSpPr>
          <p:spPr bwMode="auto">
            <a:xfrm>
              <a:off x="1281" y="3788"/>
              <a:ext cx="11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128.119.40.186,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138.76.29.7, 5001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05527" name="Group 117"/>
            <p:cNvGrpSpPr>
              <a:grpSpLocks/>
            </p:cNvGrpSpPr>
            <p:nvPr/>
          </p:nvGrpSpPr>
          <p:grpSpPr bwMode="auto">
            <a:xfrm>
              <a:off x="1214" y="3752"/>
              <a:ext cx="52" cy="99"/>
              <a:chOff x="5508" y="1599"/>
              <a:chExt cx="48" cy="99"/>
            </a:xfrm>
          </p:grpSpPr>
          <p:sp>
            <p:nvSpPr>
              <p:cNvPr id="105536" name="Freeform 118"/>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7" name="Line 119"/>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8" name="Line 120"/>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28" name="Group 121"/>
            <p:cNvGrpSpPr>
              <a:grpSpLocks/>
            </p:cNvGrpSpPr>
            <p:nvPr/>
          </p:nvGrpSpPr>
          <p:grpSpPr bwMode="auto">
            <a:xfrm>
              <a:off x="1193" y="3984"/>
              <a:ext cx="52" cy="99"/>
              <a:chOff x="5508" y="1599"/>
              <a:chExt cx="48" cy="99"/>
            </a:xfrm>
          </p:grpSpPr>
          <p:sp>
            <p:nvSpPr>
              <p:cNvPr id="105533" name="Freeform 122"/>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4" name="Line 123"/>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5" name="Line 124"/>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29" name="Line 125"/>
            <p:cNvSpPr>
              <a:spLocks noChangeShapeType="1"/>
            </p:cNvSpPr>
            <p:nvPr/>
          </p:nvSpPr>
          <p:spPr bwMode="auto">
            <a:xfrm flipH="1">
              <a:off x="2344" y="3931"/>
              <a:ext cx="37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30" name="Group 126"/>
            <p:cNvGrpSpPr>
              <a:grpSpLocks/>
            </p:cNvGrpSpPr>
            <p:nvPr/>
          </p:nvGrpSpPr>
          <p:grpSpPr bwMode="auto">
            <a:xfrm>
              <a:off x="2409" y="3815"/>
              <a:ext cx="218" cy="231"/>
              <a:chOff x="5140" y="400"/>
              <a:chExt cx="218" cy="231"/>
            </a:xfrm>
          </p:grpSpPr>
          <p:sp>
            <p:nvSpPr>
              <p:cNvPr id="105531" name="Oval 127"/>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32" name="Text Box 128"/>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3</a:t>
                </a:r>
              </a:p>
            </p:txBody>
          </p:sp>
        </p:grpSp>
      </p:grpSp>
      <p:sp>
        <p:nvSpPr>
          <p:cNvPr id="233603" name="Text Box 131"/>
          <p:cNvSpPr txBox="1">
            <a:spLocks noChangeArrowheads="1"/>
          </p:cNvSpPr>
          <p:nvPr/>
        </p:nvSpPr>
        <p:spPr bwMode="auto">
          <a:xfrm>
            <a:off x="1317625" y="5170488"/>
            <a:ext cx="2089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3:</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reply arrives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 dest. address: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 138.76.29.7, 5001</a:t>
            </a:r>
          </a:p>
        </p:txBody>
      </p:sp>
      <p:sp>
        <p:nvSpPr>
          <p:cNvPr id="233608" name="Text Box 136"/>
          <p:cNvSpPr txBox="1">
            <a:spLocks noChangeArrowheads="1"/>
          </p:cNvSpPr>
          <p:nvPr/>
        </p:nvSpPr>
        <p:spPr bwMode="auto">
          <a:xfrm>
            <a:off x="4741863" y="5005388"/>
            <a:ext cx="38671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4:</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NAT router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changes datagram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dest addr from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138.76.29.7, 5001 to 10.0.0.1, 3345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endParaRPr>
          </a:p>
        </p:txBody>
      </p:sp>
      <p:sp>
        <p:nvSpPr>
          <p:cNvPr id="105500" name="Line 138"/>
          <p:cNvSpPr>
            <a:spLocks noChangeShapeType="1"/>
          </p:cNvSpPr>
          <p:nvPr/>
        </p:nvSpPr>
        <p:spPr bwMode="auto">
          <a:xfrm>
            <a:off x="1022350" y="4273550"/>
            <a:ext cx="3025775"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25" name="Rectangle 141"/>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5502" name="Picture 142"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503" name="Group 143"/>
          <p:cNvGrpSpPr>
            <a:grpSpLocks/>
          </p:cNvGrpSpPr>
          <p:nvPr/>
        </p:nvGrpSpPr>
        <p:grpSpPr bwMode="auto">
          <a:xfrm>
            <a:off x="4035425" y="4095750"/>
            <a:ext cx="587375" cy="323850"/>
            <a:chOff x="4396" y="1245"/>
            <a:chExt cx="672" cy="248"/>
          </a:xfrm>
        </p:grpSpPr>
        <p:sp>
          <p:nvSpPr>
            <p:cNvPr id="105517"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05518"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05519"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105520" name="Group 147"/>
            <p:cNvGrpSpPr>
              <a:grpSpLocks/>
            </p:cNvGrpSpPr>
            <p:nvPr/>
          </p:nvGrpSpPr>
          <p:grpSpPr bwMode="auto">
            <a:xfrm>
              <a:off x="4530" y="1287"/>
              <a:ext cx="377" cy="75"/>
              <a:chOff x="2468" y="1332"/>
              <a:chExt cx="310" cy="60"/>
            </a:xfrm>
          </p:grpSpPr>
          <p:sp>
            <p:nvSpPr>
              <p:cNvPr id="105523" name="Freeform 148"/>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24" name="Freeform 149"/>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21" name="Line 150"/>
            <p:cNvSpPr>
              <a:spLocks noChangeShapeType="1"/>
            </p:cNvSpPr>
            <p:nvPr/>
          </p:nvSpPr>
          <p:spPr bwMode="auto">
            <a:xfrm>
              <a:off x="4400" y="1322"/>
              <a:ext cx="0" cy="10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22" name="Line 151"/>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4" name="Group 156"/>
          <p:cNvGrpSpPr>
            <a:grpSpLocks/>
          </p:cNvGrpSpPr>
          <p:nvPr/>
        </p:nvGrpSpPr>
        <p:grpSpPr bwMode="auto">
          <a:xfrm flipH="1">
            <a:off x="7529513" y="3311525"/>
            <a:ext cx="641350" cy="558800"/>
            <a:chOff x="-44" y="1473"/>
            <a:chExt cx="981" cy="1105"/>
          </a:xfrm>
        </p:grpSpPr>
        <p:pic>
          <p:nvPicPr>
            <p:cNvPr id="105515" name="Picture 157"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6" name="Freeform 158"/>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5" name="Group 159"/>
          <p:cNvGrpSpPr>
            <a:grpSpLocks/>
          </p:cNvGrpSpPr>
          <p:nvPr/>
        </p:nvGrpSpPr>
        <p:grpSpPr bwMode="auto">
          <a:xfrm flipH="1">
            <a:off x="7540625" y="4054475"/>
            <a:ext cx="641350" cy="558800"/>
            <a:chOff x="-44" y="1473"/>
            <a:chExt cx="981" cy="1105"/>
          </a:xfrm>
        </p:grpSpPr>
        <p:pic>
          <p:nvPicPr>
            <p:cNvPr id="105513" name="Picture 16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4" name="Freeform 16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6" name="Group 162"/>
          <p:cNvGrpSpPr>
            <a:grpSpLocks/>
          </p:cNvGrpSpPr>
          <p:nvPr/>
        </p:nvGrpSpPr>
        <p:grpSpPr bwMode="auto">
          <a:xfrm flipH="1">
            <a:off x="7548563" y="4808538"/>
            <a:ext cx="641350" cy="558800"/>
            <a:chOff x="-44" y="1473"/>
            <a:chExt cx="981" cy="1105"/>
          </a:xfrm>
        </p:grpSpPr>
        <p:pic>
          <p:nvPicPr>
            <p:cNvPr id="105511" name="Picture 16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2" name="Freeform 16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07" name="Line 32"/>
          <p:cNvSpPr>
            <a:spLocks noChangeShapeType="1"/>
          </p:cNvSpPr>
          <p:nvPr/>
        </p:nvSpPr>
        <p:spPr bwMode="auto">
          <a:xfrm>
            <a:off x="7386638" y="4238625"/>
            <a:ext cx="219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586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1000"/>
                                        <p:tgtEl>
                                          <p:spTgt spid="12"/>
                                        </p:tgtEl>
                                      </p:cBhvr>
                                    </p:animEffec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33533"/>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nodeType="afterGroup">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33603"/>
                                        </p:tgtEl>
                                        <p:attrNameLst>
                                          <p:attrName>style.visibility</p:attrName>
                                        </p:attrNameLst>
                                      </p:cBhvr>
                                      <p:to>
                                        <p:strVal val="visible"/>
                                      </p:to>
                                    </p:set>
                                  </p:childTnLst>
                                  <p:subTnLst>
                                    <p:set>
                                      <p:cBhvr override="childStyle">
                                        <p:cTn dur="1" fill="hold" display="0" masterRel="nextClick" afterEffect="1"/>
                                        <p:tgtEl>
                                          <p:spTgt spid="233603"/>
                                        </p:tgtEl>
                                        <p:attrNameLst>
                                          <p:attrName>style.visibility</p:attrName>
                                        </p:attrNameLst>
                                      </p:cBhvr>
                                      <p:to>
                                        <p:strVal val="hidden"/>
                                      </p:to>
                                    </p:set>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33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33" grpId="0"/>
      <p:bldP spid="233603" grpId="0"/>
      <p:bldP spid="2336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Grp="1" noChangeArrowheads="1"/>
          </p:cNvSpPr>
          <p:nvPr>
            <p:ph type="body" idx="1"/>
          </p:nvPr>
        </p:nvSpPr>
        <p:spPr>
          <a:xfrm>
            <a:off x="385763" y="1600200"/>
            <a:ext cx="8418512" cy="4648200"/>
          </a:xfrm>
        </p:spPr>
        <p:txBody>
          <a:bodyPr/>
          <a:lstStyle/>
          <a:p>
            <a:pPr>
              <a:buFont typeface="Wingdings" charset="2"/>
              <a:buNone/>
            </a:pPr>
            <a:r>
              <a:rPr lang="en-US" altLang="en-US" i="1" dirty="0">
                <a:solidFill>
                  <a:srgbClr val="CC0000"/>
                </a:solidFill>
                <a:ea typeface="ＭＳ Ｐゴシック" charset="-128"/>
                <a:cs typeface="ＭＳ Ｐゴシック" charset="-128"/>
              </a:rPr>
              <a:t>motivation:</a:t>
            </a:r>
            <a:r>
              <a:rPr lang="en-US" altLang="en-US" dirty="0">
                <a:ea typeface="ＭＳ Ｐゴシック" charset="-128"/>
                <a:cs typeface="ＭＳ Ｐゴシック" charset="-128"/>
              </a:rPr>
              <a:t> local network uses just one IP address as far as outside world is concerned:</a:t>
            </a:r>
          </a:p>
          <a:p>
            <a:pPr lvl="1">
              <a:buFont typeface="Wingdings" charset="2"/>
              <a:buChar char="§"/>
            </a:pPr>
            <a:r>
              <a:rPr lang="en-US" altLang="en-US" sz="2800" dirty="0">
                <a:ea typeface="ＭＳ Ｐゴシック" charset="-128"/>
              </a:rPr>
              <a:t>range of addresses not needed from ISP:  just one IP address for all devices</a:t>
            </a:r>
          </a:p>
          <a:p>
            <a:pPr lvl="1">
              <a:buFont typeface="Wingdings" charset="2"/>
              <a:buChar char="§"/>
            </a:pPr>
            <a:r>
              <a:rPr lang="en-US" altLang="en-US" sz="2800" dirty="0">
                <a:ea typeface="ＭＳ Ｐゴシック" charset="-128"/>
              </a:rPr>
              <a:t>can change addresses of devices in local network without notifying outside world</a:t>
            </a:r>
          </a:p>
          <a:p>
            <a:pPr lvl="1">
              <a:buFont typeface="Wingdings" charset="2"/>
              <a:buChar char="§"/>
            </a:pPr>
            <a:r>
              <a:rPr lang="en-US" altLang="en-US" sz="2800" dirty="0">
                <a:ea typeface="ＭＳ Ｐゴシック" charset="-128"/>
              </a:rPr>
              <a:t>can change ISP without changing addresses of devices in local network</a:t>
            </a:r>
          </a:p>
          <a:p>
            <a:pPr lvl="1">
              <a:buFont typeface="Wingdings" charset="2"/>
              <a:buChar char="§"/>
            </a:pPr>
            <a:r>
              <a:rPr lang="en-US" altLang="en-US" sz="2800" dirty="0">
                <a:ea typeface="ＭＳ Ｐゴシック" charset="-128"/>
              </a:rPr>
              <a:t>devices inside local net not explicitly addressable, visible by outside world (a security plus)</a:t>
            </a:r>
          </a:p>
          <a:p>
            <a:pPr>
              <a:buFont typeface="Wingdings" charset="2"/>
              <a:buNone/>
            </a:pPr>
            <a:endParaRPr lang="en-US" altLang="en-US" dirty="0">
              <a:ea typeface="ＭＳ Ｐゴシック" charset="-128"/>
              <a:cs typeface="ＭＳ Ｐゴシック" charset="-128"/>
            </a:endParaRPr>
          </a:p>
        </p:txBody>
      </p:sp>
      <p:sp>
        <p:nvSpPr>
          <p:cNvPr id="57349" name="Rectangle 8"/>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3427" name="Picture 9"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8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Grp="1" noChangeArrowheads="1"/>
          </p:cNvSpPr>
          <p:nvPr>
            <p:ph type="body" idx="1"/>
          </p:nvPr>
        </p:nvSpPr>
        <p:spPr>
          <a:xfrm>
            <a:off x="234950" y="1482725"/>
            <a:ext cx="8575675" cy="4648200"/>
          </a:xfrm>
        </p:spPr>
        <p:txBody>
          <a:bodyPr/>
          <a:lstStyle/>
          <a:p>
            <a:pPr>
              <a:lnSpc>
                <a:spcPct val="80000"/>
              </a:lnSpc>
              <a:buFont typeface="Wingdings" charset="2"/>
              <a:buNone/>
            </a:pPr>
            <a:r>
              <a:rPr lang="en-US" altLang="en-US" dirty="0">
                <a:solidFill>
                  <a:srgbClr val="FF0000"/>
                </a:solidFill>
                <a:ea typeface="ＭＳ Ｐゴシック" charset="-128"/>
                <a:cs typeface="ＭＳ Ｐゴシック" charset="-128"/>
              </a:rPr>
              <a:t>   </a:t>
            </a:r>
            <a:r>
              <a:rPr lang="en-US" altLang="en-US" i="1" dirty="0">
                <a:solidFill>
                  <a:srgbClr val="CC0000"/>
                </a:solidFill>
                <a:ea typeface="ＭＳ Ｐゴシック" charset="-128"/>
                <a:cs typeface="ＭＳ Ｐゴシック" charset="-128"/>
              </a:rPr>
              <a:t>implementation</a:t>
            </a:r>
            <a:r>
              <a:rPr lang="en-US" altLang="en-US" dirty="0">
                <a:solidFill>
                  <a:srgbClr val="CC0000"/>
                </a:solidFill>
                <a:ea typeface="ＭＳ Ｐゴシック" charset="-128"/>
                <a:cs typeface="ＭＳ Ｐゴシック" charset="-128"/>
              </a:rPr>
              <a:t>:</a:t>
            </a:r>
            <a:r>
              <a:rPr lang="en-US" altLang="en-US" dirty="0">
                <a:ea typeface="ＭＳ Ｐゴシック" charset="-128"/>
                <a:cs typeface="ＭＳ Ｐゴシック" charset="-128"/>
              </a:rPr>
              <a:t> NAT router must:</a:t>
            </a:r>
            <a:br>
              <a:rPr lang="en-US" altLang="en-US" dirty="0">
                <a:ea typeface="ＭＳ Ｐゴシック" charset="-128"/>
                <a:cs typeface="ＭＳ Ｐゴシック" charset="-128"/>
              </a:rPr>
            </a:br>
            <a:endParaRPr lang="en-US" altLang="en-US" dirty="0">
              <a:ea typeface="ＭＳ Ｐゴシック" charset="-128"/>
              <a:cs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outgoing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(source IP address, port #) of every outgoing datagram to (NAT IP address, new port #)</a:t>
            </a:r>
          </a:p>
          <a:p>
            <a:pPr marL="914400" lvl="2" indent="0">
              <a:lnSpc>
                <a:spcPct val="80000"/>
              </a:lnSpc>
              <a:buFontTx/>
              <a:buNone/>
            </a:pPr>
            <a:r>
              <a:rPr lang="en-US" altLang="en-US" sz="2400" dirty="0">
                <a:cs typeface="Gill Sans MT" charset="0"/>
              </a:rPr>
              <a:t>. . . remote clients/servers will respond using (NAT IP address, new port #) as destination </a:t>
            </a:r>
            <a:r>
              <a:rPr lang="en-US" altLang="en-US" sz="2400" dirty="0" err="1">
                <a:cs typeface="Gill Sans MT" charset="0"/>
              </a:rPr>
              <a:t>addr</a:t>
            </a:r>
            <a:br>
              <a:rPr lang="en-US" altLang="en-US" sz="2400" dirty="0">
                <a:cs typeface="Gill Sans MT" charset="0"/>
              </a:rPr>
            </a:br>
            <a:endParaRPr lang="en-US" altLang="en-US" sz="2400" dirty="0">
              <a:cs typeface="Gill Sans MT" charset="0"/>
            </a:endParaRPr>
          </a:p>
          <a:p>
            <a:pPr lvl="1">
              <a:lnSpc>
                <a:spcPct val="80000"/>
              </a:lnSpc>
              <a:buFont typeface="Wingdings" charset="2"/>
              <a:buChar char="§"/>
            </a:pPr>
            <a:r>
              <a:rPr lang="en-US" altLang="en-US" i="1" dirty="0">
                <a:solidFill>
                  <a:srgbClr val="000099"/>
                </a:solidFill>
                <a:ea typeface="ＭＳ Ｐゴシック" charset="-128"/>
              </a:rPr>
              <a:t>remember (in NAT translation table)</a:t>
            </a:r>
            <a:r>
              <a:rPr lang="en-US" altLang="en-US" i="1" dirty="0">
                <a:solidFill>
                  <a:schemeClr val="accent2"/>
                </a:solidFill>
                <a:ea typeface="ＭＳ Ｐゴシック" charset="-128"/>
              </a:rPr>
              <a:t> </a:t>
            </a:r>
            <a:r>
              <a:rPr lang="en-US" altLang="en-US" dirty="0">
                <a:ea typeface="ＭＳ Ｐゴシック" charset="-128"/>
              </a:rPr>
              <a:t>every (source IP address, port #)  to (NAT IP address, new port #) translation pair</a:t>
            </a:r>
            <a:br>
              <a:rPr lang="en-US" altLang="en-US" dirty="0">
                <a:ea typeface="ＭＳ Ｐゴシック" charset="-128"/>
              </a:rPr>
            </a:br>
            <a:endParaRPr lang="en-US" altLang="en-US" dirty="0">
              <a:ea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incoming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(NAT IP address, new port #) in </a:t>
            </a:r>
            <a:r>
              <a:rPr lang="en-US" altLang="en-US" dirty="0" err="1">
                <a:ea typeface="ＭＳ Ｐゴシック" charset="-128"/>
              </a:rPr>
              <a:t>dest</a:t>
            </a:r>
            <a:r>
              <a:rPr lang="en-US" altLang="en-US" dirty="0">
                <a:ea typeface="ＭＳ Ｐゴシック" charset="-128"/>
              </a:rPr>
              <a:t> fields of every incoming datagram with corresponding (source IP address, port #) stored in NAT table</a:t>
            </a:r>
          </a:p>
          <a:p>
            <a:pPr lvl="1">
              <a:lnSpc>
                <a:spcPct val="80000"/>
              </a:lnSpc>
            </a:pPr>
            <a:endParaRPr lang="en-US" altLang="en-US" dirty="0">
              <a:ea typeface="ＭＳ Ｐゴシック" charset="-128"/>
            </a:endParaRPr>
          </a:p>
        </p:txBody>
      </p:sp>
      <p:sp>
        <p:nvSpPr>
          <p:cNvPr id="58373" name="Rectangle 5"/>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4451"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27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3"/>
          <p:cNvSpPr>
            <a:spLocks noGrp="1" noChangeArrowheads="1"/>
          </p:cNvSpPr>
          <p:nvPr>
            <p:ph type="body" idx="1"/>
          </p:nvPr>
        </p:nvSpPr>
        <p:spPr>
          <a:xfrm>
            <a:off x="234950" y="1482725"/>
            <a:ext cx="8575675" cy="4648200"/>
          </a:xfrm>
        </p:spPr>
        <p:txBody>
          <a:bodyPr/>
          <a:lstStyle/>
          <a:p>
            <a:pPr>
              <a:lnSpc>
                <a:spcPct val="80000"/>
              </a:lnSpc>
              <a:buFont typeface="Wingdings" charset="2"/>
              <a:buNone/>
            </a:pPr>
            <a:r>
              <a:rPr lang="en-US" altLang="en-US" dirty="0">
                <a:solidFill>
                  <a:srgbClr val="FF0000"/>
                </a:solidFill>
                <a:ea typeface="ＭＳ Ｐゴシック" charset="-128"/>
                <a:cs typeface="ＭＳ Ｐゴシック" charset="-128"/>
              </a:rPr>
              <a:t>   </a:t>
            </a:r>
            <a:r>
              <a:rPr lang="en-US" altLang="en-US" i="1" dirty="0">
                <a:solidFill>
                  <a:srgbClr val="CC0000"/>
                </a:solidFill>
                <a:ea typeface="ＭＳ Ｐゴシック" charset="-128"/>
                <a:cs typeface="ＭＳ Ｐゴシック" charset="-128"/>
              </a:rPr>
              <a:t>implementation</a:t>
            </a:r>
            <a:r>
              <a:rPr lang="en-US" altLang="en-US" dirty="0">
                <a:solidFill>
                  <a:srgbClr val="CC0000"/>
                </a:solidFill>
                <a:ea typeface="ＭＳ Ｐゴシック" charset="-128"/>
                <a:cs typeface="ＭＳ Ｐゴシック" charset="-128"/>
              </a:rPr>
              <a:t>:</a:t>
            </a:r>
            <a:r>
              <a:rPr lang="en-US" altLang="en-US" dirty="0">
                <a:ea typeface="ＭＳ Ｐゴシック" charset="-128"/>
                <a:cs typeface="ＭＳ Ｐゴシック" charset="-128"/>
              </a:rPr>
              <a:t> NAT router must:</a:t>
            </a:r>
            <a:br>
              <a:rPr lang="en-US" altLang="en-US" dirty="0">
                <a:ea typeface="ＭＳ Ｐゴシック" charset="-128"/>
                <a:cs typeface="ＭＳ Ｐゴシック" charset="-128"/>
              </a:rPr>
            </a:br>
            <a:endParaRPr lang="en-US" altLang="en-US" dirty="0">
              <a:ea typeface="ＭＳ Ｐゴシック" charset="-128"/>
              <a:cs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outgoing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(source IP address, port #) of every outgoing datagram to (NAT IP address, new port #)</a:t>
            </a:r>
          </a:p>
          <a:p>
            <a:pPr marL="914400" lvl="2" indent="0">
              <a:lnSpc>
                <a:spcPct val="80000"/>
              </a:lnSpc>
              <a:buFontTx/>
              <a:buNone/>
            </a:pPr>
            <a:r>
              <a:rPr lang="en-US" altLang="en-US" sz="2400" dirty="0">
                <a:cs typeface="Gill Sans MT" charset="0"/>
              </a:rPr>
              <a:t>. . . remote clients/servers will respond using (NAT IP address, new port #) as destination </a:t>
            </a:r>
            <a:r>
              <a:rPr lang="en-US" altLang="en-US" sz="2400" dirty="0" err="1">
                <a:cs typeface="Gill Sans MT" charset="0"/>
              </a:rPr>
              <a:t>addr</a:t>
            </a:r>
            <a:br>
              <a:rPr lang="en-US" altLang="en-US" sz="2400" dirty="0">
                <a:cs typeface="Gill Sans MT" charset="0"/>
              </a:rPr>
            </a:br>
            <a:endParaRPr lang="en-US" altLang="en-US" sz="2400" dirty="0">
              <a:cs typeface="Gill Sans MT" charset="0"/>
            </a:endParaRPr>
          </a:p>
          <a:p>
            <a:pPr lvl="1">
              <a:lnSpc>
                <a:spcPct val="80000"/>
              </a:lnSpc>
              <a:buFont typeface="Wingdings" charset="2"/>
              <a:buChar char="§"/>
            </a:pPr>
            <a:r>
              <a:rPr lang="en-US" altLang="en-US" i="1" dirty="0">
                <a:solidFill>
                  <a:srgbClr val="000099"/>
                </a:solidFill>
                <a:ea typeface="ＭＳ Ｐゴシック" charset="-128"/>
              </a:rPr>
              <a:t>remember (in NAT translation table)</a:t>
            </a:r>
            <a:r>
              <a:rPr lang="en-US" altLang="en-US" i="1" dirty="0">
                <a:solidFill>
                  <a:schemeClr val="accent2"/>
                </a:solidFill>
                <a:ea typeface="ＭＳ Ｐゴシック" charset="-128"/>
              </a:rPr>
              <a:t> </a:t>
            </a:r>
            <a:r>
              <a:rPr lang="en-US" altLang="en-US" dirty="0">
                <a:ea typeface="ＭＳ Ｐゴシック" charset="-128"/>
              </a:rPr>
              <a:t>every (source IP address, port #)  to (NAT IP address, new port #) translation pair</a:t>
            </a:r>
            <a:br>
              <a:rPr lang="en-US" altLang="en-US" dirty="0">
                <a:ea typeface="ＭＳ Ｐゴシック" charset="-128"/>
              </a:rPr>
            </a:br>
            <a:endParaRPr lang="en-US" altLang="en-US" dirty="0">
              <a:ea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incoming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(NAT IP address, new port #) in </a:t>
            </a:r>
            <a:r>
              <a:rPr lang="en-US" altLang="en-US" dirty="0" err="1">
                <a:ea typeface="ＭＳ Ｐゴシック" charset="-128"/>
              </a:rPr>
              <a:t>dest</a:t>
            </a:r>
            <a:r>
              <a:rPr lang="en-US" altLang="en-US" dirty="0">
                <a:ea typeface="ＭＳ Ｐゴシック" charset="-128"/>
              </a:rPr>
              <a:t> fields of every incoming datagram with corresponding (source IP address, port #) stored in NAT table</a:t>
            </a:r>
          </a:p>
          <a:p>
            <a:pPr lvl="1">
              <a:lnSpc>
                <a:spcPct val="80000"/>
              </a:lnSpc>
            </a:pPr>
            <a:endParaRPr lang="en-US" altLang="en-US" dirty="0">
              <a:ea typeface="ＭＳ Ｐゴシック" charset="-128"/>
            </a:endParaRPr>
          </a:p>
        </p:txBody>
      </p:sp>
      <p:sp>
        <p:nvSpPr>
          <p:cNvPr id="58373" name="Rectangle 5"/>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4451"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4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4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44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4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Grp="1" noChangeArrowheads="1"/>
          </p:cNvSpPr>
          <p:nvPr>
            <p:ph type="body" idx="1"/>
          </p:nvPr>
        </p:nvSpPr>
        <p:spPr>
          <a:xfrm>
            <a:off x="533400" y="1473200"/>
            <a:ext cx="7772400" cy="4648200"/>
          </a:xfrm>
        </p:spPr>
        <p:txBody>
          <a:bodyPr>
            <a:normAutofit/>
          </a:bodyPr>
          <a:lstStyle/>
          <a:p>
            <a:r>
              <a:rPr lang="en-US" altLang="en-US" dirty="0">
                <a:ea typeface="ＭＳ Ｐゴシック" charset="-128"/>
                <a:cs typeface="ＭＳ Ｐゴシック" charset="-128"/>
              </a:rPr>
              <a:t>16-bit port-number field: </a:t>
            </a:r>
          </a:p>
          <a:p>
            <a:pPr lvl="1"/>
            <a:r>
              <a:rPr lang="en-US" altLang="en-US" sz="2800" dirty="0">
                <a:ea typeface="ＭＳ Ｐゴシック" charset="-128"/>
              </a:rPr>
              <a:t>Over 60,000 simultaneous connections with a single LAN-side address!</a:t>
            </a:r>
          </a:p>
          <a:p>
            <a:r>
              <a:rPr lang="en-US" altLang="en-US" dirty="0">
                <a:ea typeface="ＭＳ Ｐゴシック" charset="-128"/>
                <a:cs typeface="ＭＳ Ｐゴシック" charset="-128"/>
              </a:rPr>
              <a:t>NAT challenges:</a:t>
            </a:r>
            <a:endParaRPr lang="en-US" altLang="en-US" sz="2800" dirty="0">
              <a:ea typeface="ＭＳ Ｐゴシック" charset="-128"/>
            </a:endParaRPr>
          </a:p>
          <a:p>
            <a:pPr lvl="1"/>
            <a:r>
              <a:rPr lang="en-US" altLang="en-US" sz="2800" dirty="0">
                <a:ea typeface="ＭＳ Ｐゴシック" charset="-128"/>
              </a:rPr>
              <a:t>violates end-to-end argument</a:t>
            </a:r>
          </a:p>
          <a:p>
            <a:pPr lvl="2"/>
            <a:r>
              <a:rPr lang="en-US" altLang="en-US" sz="2400" dirty="0">
                <a:cs typeface="Gill Sans MT" charset="0"/>
              </a:rPr>
              <a:t>NAT possibility must be taken into account by app designers, e.g., P2P applications</a:t>
            </a:r>
          </a:p>
          <a:p>
            <a:pPr lvl="1"/>
            <a:r>
              <a:rPr lang="en-US" altLang="en-US" sz="2800" dirty="0">
                <a:ea typeface="ＭＳ Ｐゴシック" charset="-128"/>
              </a:rPr>
              <a:t>NAT traversal: what if client wants to connect to server behind NAT?</a:t>
            </a:r>
          </a:p>
        </p:txBody>
      </p:sp>
      <p:sp>
        <p:nvSpPr>
          <p:cNvPr id="60421" name="Rectangle 5"/>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64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6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49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49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685800" y="2972193"/>
            <a:ext cx="7772400" cy="2387600"/>
          </a:xfrm>
        </p:spPr>
        <p:txBody>
          <a:bodyPr>
            <a:normAutofit fontScale="90000"/>
          </a:bodyPr>
          <a:lstStyle/>
          <a:p>
            <a:r>
              <a:rPr lang="en-US" altLang="en-US" dirty="0">
                <a:ea typeface="ＭＳ Ｐゴシック" panose="020B0600070205080204" pitchFamily="34" charset="-128"/>
              </a:rPr>
              <a:t>Network-specific address</a:t>
            </a:r>
            <a:br>
              <a:rPr lang="en-US" altLang="en-US" dirty="0">
                <a:ea typeface="ＭＳ Ｐゴシック" panose="020B0600070205080204" pitchFamily="34" charset="-128"/>
              </a:rPr>
            </a:br>
            <a:r>
              <a:rPr lang="en-US" altLang="en-US" dirty="0">
                <a:ea typeface="ＭＳ Ｐゴシック" panose="020B0600070205080204" pitchFamily="34" charset="-128"/>
              </a:rPr>
              <a:t>(IP address)</a:t>
            </a:r>
            <a:br>
              <a:rPr lang="en-US" altLang="en-US" dirty="0">
                <a:ea typeface="ＭＳ Ｐゴシック" panose="020B0600070205080204" pitchFamily="34" charset="-128"/>
              </a:rPr>
            </a:br>
            <a:r>
              <a:rPr lang="en-US" altLang="en-US" dirty="0">
                <a:ea typeface="ＭＳ Ｐゴシック" panose="020B0600070205080204" pitchFamily="34" charset="-128"/>
              </a:rPr>
              <a:t>vs</a:t>
            </a:r>
            <a:br>
              <a:rPr lang="en-US" altLang="en-US" dirty="0">
                <a:ea typeface="ＭＳ Ｐゴシック" panose="020B0600070205080204" pitchFamily="34" charset="-128"/>
              </a:rPr>
            </a:br>
            <a:r>
              <a:rPr lang="en-US" altLang="en-US" dirty="0">
                <a:ea typeface="ＭＳ Ｐゴシック" panose="020B0600070205080204" pitchFamily="34" charset="-128"/>
              </a:rPr>
              <a:t>LAN-specific address</a:t>
            </a:r>
            <a:br>
              <a:rPr lang="en-US" altLang="en-US" dirty="0">
                <a:ea typeface="ＭＳ Ｐゴシック" panose="020B0600070205080204" pitchFamily="34" charset="-128"/>
              </a:rPr>
            </a:br>
            <a:r>
              <a:rPr lang="en-US" altLang="en-US" dirty="0">
                <a:ea typeface="ＭＳ Ｐゴシック" panose="020B0600070205080204" pitchFamily="34" charset="-128"/>
              </a:rPr>
              <a:t>(HW address)</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385462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FE6A8E96-AACD-0945-BD98-5F2A1B399A07}"/>
              </a:ext>
            </a:extLst>
          </p:cNvPr>
          <p:cNvCxnSpPr>
            <a:cxnSpLocks/>
          </p:cNvCxnSpPr>
          <p:nvPr/>
        </p:nvCxnSpPr>
        <p:spPr>
          <a:xfrm flipH="1">
            <a:off x="3700920" y="1078599"/>
            <a:ext cx="787160" cy="38335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CDB42F-448A-5A40-90D0-1B0EB0945E6E}"/>
              </a:ext>
            </a:extLst>
          </p:cNvPr>
          <p:cNvCxnSpPr>
            <a:cxnSpLocks/>
          </p:cNvCxnSpPr>
          <p:nvPr/>
        </p:nvCxnSpPr>
        <p:spPr>
          <a:xfrm>
            <a:off x="2533257" y="1985495"/>
            <a:ext cx="548634" cy="58366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FB0B56-ED14-834A-A11C-161EE791BDC4}"/>
              </a:ext>
            </a:extLst>
          </p:cNvPr>
          <p:cNvCxnSpPr>
            <a:cxnSpLocks/>
          </p:cNvCxnSpPr>
          <p:nvPr/>
        </p:nvCxnSpPr>
        <p:spPr>
          <a:xfrm flipV="1">
            <a:off x="2578100" y="1433639"/>
            <a:ext cx="1074820" cy="44659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F639A4-4474-4942-A985-754F767D1322}"/>
              </a:ext>
            </a:extLst>
          </p:cNvPr>
          <p:cNvCxnSpPr>
            <a:cxnSpLocks/>
          </p:cNvCxnSpPr>
          <p:nvPr/>
        </p:nvCxnSpPr>
        <p:spPr>
          <a:xfrm flipH="1" flipV="1">
            <a:off x="3700920" y="1535976"/>
            <a:ext cx="420167" cy="103318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4A82C-2D72-8D45-8C9A-8E063CF54D13}"/>
              </a:ext>
            </a:extLst>
          </p:cNvPr>
          <p:cNvCxnSpPr>
            <a:cxnSpLocks/>
            <a:endCxn id="27" idx="0"/>
          </p:cNvCxnSpPr>
          <p:nvPr/>
        </p:nvCxnSpPr>
        <p:spPr>
          <a:xfrm>
            <a:off x="3109698" y="2569157"/>
            <a:ext cx="354658" cy="62623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C3A841-3FC1-6043-8CD2-843C115F1292}"/>
              </a:ext>
            </a:extLst>
          </p:cNvPr>
          <p:cNvCxnSpPr>
            <a:cxnSpLocks/>
            <a:endCxn id="27" idx="0"/>
          </p:cNvCxnSpPr>
          <p:nvPr/>
        </p:nvCxnSpPr>
        <p:spPr>
          <a:xfrm flipH="1">
            <a:off x="3464356" y="2699967"/>
            <a:ext cx="656732" cy="49542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B2E194-D341-3141-917E-D1280AA4A01B}"/>
              </a:ext>
            </a:extLst>
          </p:cNvPr>
          <p:cNvCxnSpPr>
            <a:cxnSpLocks/>
          </p:cNvCxnSpPr>
          <p:nvPr/>
        </p:nvCxnSpPr>
        <p:spPr>
          <a:xfrm flipH="1">
            <a:off x="3209742" y="1508821"/>
            <a:ext cx="420784" cy="105623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328953" y="46609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328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7767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42245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6723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71201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567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3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6A912F-3D47-8644-89C7-80C4B2F7062E}"/>
              </a:ext>
            </a:extLst>
          </p:cNvPr>
          <p:cNvPicPr>
            <a:picLocks noChangeAspect="1"/>
          </p:cNvPicPr>
          <p:nvPr/>
        </p:nvPicPr>
        <p:blipFill>
          <a:blip r:embed="rId3"/>
          <a:stretch>
            <a:fillRect/>
          </a:stretch>
        </p:blipFill>
        <p:spPr>
          <a:xfrm>
            <a:off x="5776192" y="601159"/>
            <a:ext cx="2844364" cy="654338"/>
          </a:xfrm>
          <a:prstGeom prst="rect">
            <a:avLst/>
          </a:prstGeom>
        </p:spPr>
      </p:pic>
      <p:sp>
        <p:nvSpPr>
          <p:cNvPr id="4" name="Oval 3">
            <a:extLst>
              <a:ext uri="{FF2B5EF4-FFF2-40B4-BE49-F238E27FC236}">
                <a16:creationId xmlns:a16="http://schemas.microsoft.com/office/drawing/2014/main" id="{1CC9CACB-E555-C04E-A1D6-68633437EB1C}"/>
              </a:ext>
            </a:extLst>
          </p:cNvPr>
          <p:cNvSpPr/>
          <p:nvPr/>
        </p:nvSpPr>
        <p:spPr>
          <a:xfrm>
            <a:off x="8208347" y="816947"/>
            <a:ext cx="523305" cy="523305"/>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EF0D24D-450D-EB4D-8290-FC7D19926C52}"/>
              </a:ext>
            </a:extLst>
          </p:cNvPr>
          <p:cNvSpPr txBox="1"/>
          <p:nvPr/>
        </p:nvSpPr>
        <p:spPr>
          <a:xfrm>
            <a:off x="7841351" y="1277290"/>
            <a:ext cx="1257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Destination</a:t>
            </a:r>
          </a:p>
        </p:txBody>
      </p:sp>
      <p:sp>
        <p:nvSpPr>
          <p:cNvPr id="31" name="TextBox 30">
            <a:extLst>
              <a:ext uri="{FF2B5EF4-FFF2-40B4-BE49-F238E27FC236}">
                <a16:creationId xmlns:a16="http://schemas.microsoft.com/office/drawing/2014/main" id="{43EFC13A-24D4-B04A-A5F9-9E61D710C814}"/>
              </a:ext>
            </a:extLst>
          </p:cNvPr>
          <p:cNvSpPr txBox="1"/>
          <p:nvPr/>
        </p:nvSpPr>
        <p:spPr>
          <a:xfrm>
            <a:off x="3652920" y="6391705"/>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Source</a:t>
            </a:r>
          </a:p>
        </p:txBody>
      </p: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0307A5-06E4-C94B-8D5E-8F4F9CB56894}"/>
              </a:ext>
            </a:extLst>
          </p:cNvPr>
          <p:cNvCxnSpPr>
            <a:cxnSpLocks/>
          </p:cNvCxnSpPr>
          <p:nvPr/>
        </p:nvCxnSpPr>
        <p:spPr>
          <a:xfrm flipH="1">
            <a:off x="4488080" y="601158"/>
            <a:ext cx="1582520" cy="4774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56A31CAC-5BA3-574A-A1EF-C888258F4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094" y="-219109"/>
            <a:ext cx="4409208" cy="44092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986" y="3195394"/>
            <a:ext cx="1604740" cy="1604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ategory:Network routers - Wikimedia Commons">
            <a:extLst>
              <a:ext uri="{FF2B5EF4-FFF2-40B4-BE49-F238E27FC236}">
                <a16:creationId xmlns:a16="http://schemas.microsoft.com/office/drawing/2014/main" id="{B56DDCDA-C82F-9244-965F-FC872484B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831" y="295619"/>
            <a:ext cx="1205665" cy="12056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ategory:Network routers - Wikimedia Commons">
            <a:extLst>
              <a:ext uri="{FF2B5EF4-FFF2-40B4-BE49-F238E27FC236}">
                <a16:creationId xmlns:a16="http://schemas.microsoft.com/office/drawing/2014/main" id="{3D500120-2E59-5249-AB47-E5BF7F979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2263" y="1078599"/>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ategory:Network routers - Wikimedia Commons">
            <a:extLst>
              <a:ext uri="{FF2B5EF4-FFF2-40B4-BE49-F238E27FC236}">
                <a16:creationId xmlns:a16="http://schemas.microsoft.com/office/drawing/2014/main" id="{E3CA3A4E-B372-0241-B3CC-0E7340611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782" y="2298023"/>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ategory:Network routers - Wikimedia Commons">
            <a:extLst>
              <a:ext uri="{FF2B5EF4-FFF2-40B4-BE49-F238E27FC236}">
                <a16:creationId xmlns:a16="http://schemas.microsoft.com/office/drawing/2014/main" id="{3ED6F906-8166-454B-8B60-D1BA34936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946" y="1535976"/>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ategory:Network routers - Wikimedia Commons">
            <a:extLst>
              <a:ext uri="{FF2B5EF4-FFF2-40B4-BE49-F238E27FC236}">
                <a16:creationId xmlns:a16="http://schemas.microsoft.com/office/drawing/2014/main" id="{B16D1384-EDCA-7840-91A9-924FB314F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580" y="2194846"/>
            <a:ext cx="748623" cy="7486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903283" y="37885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40" name="TextBox 39">
            <a:extLst>
              <a:ext uri="{FF2B5EF4-FFF2-40B4-BE49-F238E27FC236}">
                <a16:creationId xmlns:a16="http://schemas.microsoft.com/office/drawing/2014/main" id="{E50C0F47-8327-5B42-8D1B-A9D9388E6BEB}"/>
              </a:ext>
            </a:extLst>
          </p:cNvPr>
          <p:cNvSpPr txBox="1"/>
          <p:nvPr/>
        </p:nvSpPr>
        <p:spPr>
          <a:xfrm>
            <a:off x="13831" y="247885"/>
            <a:ext cx="9144000"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Two perspectives of addresses: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(1)Network-to-network &amp; (2)machine-to-machine</a:t>
            </a:r>
          </a:p>
        </p:txBody>
      </p:sp>
    </p:spTree>
    <p:extLst>
      <p:ext uri="{BB962C8B-B14F-4D97-AF65-F5344CB8AC3E}">
        <p14:creationId xmlns:p14="http://schemas.microsoft.com/office/powerpoint/2010/main" val="23472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96FC-C4D4-C996-02C6-A90E2E3259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120CFA-6F7D-4F71-4283-546F697860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1A3A9A4-12D8-C099-85E7-DCB531C3D94B}"/>
              </a:ext>
            </a:extLst>
          </p:cNvPr>
          <p:cNvPicPr>
            <a:picLocks noChangeAspect="1"/>
          </p:cNvPicPr>
          <p:nvPr/>
        </p:nvPicPr>
        <p:blipFill>
          <a:blip r:embed="rId3"/>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51DE0525-3297-1E1F-1EAC-54C660A3DD41}"/>
              </a:ext>
            </a:extLst>
          </p:cNvPr>
          <p:cNvSpPr txBox="1">
            <a:spLocks noChangeArrowheads="1"/>
          </p:cNvSpPr>
          <p:nvPr/>
        </p:nvSpPr>
        <p:spPr bwMode="auto">
          <a:xfrm>
            <a:off x="3738956" y="389044"/>
            <a:ext cx="2528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&lt;Discover&gt;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10" name="Freeform 9">
            <a:extLst>
              <a:ext uri="{FF2B5EF4-FFF2-40B4-BE49-F238E27FC236}">
                <a16:creationId xmlns:a16="http://schemas.microsoft.com/office/drawing/2014/main" id="{BF00CFCE-1B9D-3FA6-1663-B47A30CFB8B4}"/>
              </a:ext>
            </a:extLst>
          </p:cNvPr>
          <p:cNvSpPr/>
          <p:nvPr/>
        </p:nvSpPr>
        <p:spPr>
          <a:xfrm>
            <a:off x="4545496" y="1152939"/>
            <a:ext cx="689113" cy="509298"/>
          </a:xfrm>
          <a:custGeom>
            <a:avLst/>
            <a:gdLst>
              <a:gd name="connsiteX0" fmla="*/ 689113 w 689113"/>
              <a:gd name="connsiteY0" fmla="*/ 0 h 509298"/>
              <a:gd name="connsiteX1" fmla="*/ 278295 w 689113"/>
              <a:gd name="connsiteY1" fmla="*/ 450574 h 509298"/>
              <a:gd name="connsiteX2" fmla="*/ 0 w 689113"/>
              <a:gd name="connsiteY2" fmla="*/ 490331 h 509298"/>
            </a:gdLst>
            <a:ahLst/>
            <a:cxnLst>
              <a:cxn ang="0">
                <a:pos x="connsiteX0" y="connsiteY0"/>
              </a:cxn>
              <a:cxn ang="0">
                <a:pos x="connsiteX1" y="connsiteY1"/>
              </a:cxn>
              <a:cxn ang="0">
                <a:pos x="connsiteX2" y="connsiteY2"/>
              </a:cxn>
            </a:cxnLst>
            <a:rect l="l" t="t" r="r" b="b"/>
            <a:pathLst>
              <a:path w="689113" h="509298">
                <a:moveTo>
                  <a:pt x="689113" y="0"/>
                </a:moveTo>
                <a:cubicBezTo>
                  <a:pt x="541130" y="184426"/>
                  <a:pt x="393147" y="368852"/>
                  <a:pt x="278295" y="450574"/>
                </a:cubicBezTo>
                <a:cubicBezTo>
                  <a:pt x="163443" y="532296"/>
                  <a:pt x="81721" y="511313"/>
                  <a:pt x="0" y="490331"/>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88">
            <a:extLst>
              <a:ext uri="{FF2B5EF4-FFF2-40B4-BE49-F238E27FC236}">
                <a16:creationId xmlns:a16="http://schemas.microsoft.com/office/drawing/2014/main" id="{8ECA5870-5B80-E289-233D-A03709F7FA15}"/>
              </a:ext>
            </a:extLst>
          </p:cNvPr>
          <p:cNvSpPr txBox="1">
            <a:spLocks noChangeArrowheads="1"/>
          </p:cNvSpPr>
          <p:nvPr/>
        </p:nvSpPr>
        <p:spPr bwMode="auto">
          <a:xfrm>
            <a:off x="220920" y="2104102"/>
            <a:ext cx="25288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&lt;Offer&gt;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8" name="Freeform 7">
            <a:extLst>
              <a:ext uri="{FF2B5EF4-FFF2-40B4-BE49-F238E27FC236}">
                <a16:creationId xmlns:a16="http://schemas.microsoft.com/office/drawing/2014/main" id="{17E2FCA8-1057-2B15-EEAA-08981BD1EC45}"/>
              </a:ext>
            </a:extLst>
          </p:cNvPr>
          <p:cNvSpPr/>
          <p:nvPr/>
        </p:nvSpPr>
        <p:spPr>
          <a:xfrm flipH="1">
            <a:off x="2542900" y="2677737"/>
            <a:ext cx="2188126" cy="343759"/>
          </a:xfrm>
          <a:custGeom>
            <a:avLst/>
            <a:gdLst>
              <a:gd name="connsiteX0" fmla="*/ 689113 w 689113"/>
              <a:gd name="connsiteY0" fmla="*/ 0 h 509298"/>
              <a:gd name="connsiteX1" fmla="*/ 278295 w 689113"/>
              <a:gd name="connsiteY1" fmla="*/ 450574 h 509298"/>
              <a:gd name="connsiteX2" fmla="*/ 0 w 689113"/>
              <a:gd name="connsiteY2" fmla="*/ 490331 h 509298"/>
            </a:gdLst>
            <a:ahLst/>
            <a:cxnLst>
              <a:cxn ang="0">
                <a:pos x="connsiteX0" y="connsiteY0"/>
              </a:cxn>
              <a:cxn ang="0">
                <a:pos x="connsiteX1" y="connsiteY1"/>
              </a:cxn>
              <a:cxn ang="0">
                <a:pos x="connsiteX2" y="connsiteY2"/>
              </a:cxn>
            </a:cxnLst>
            <a:rect l="l" t="t" r="r" b="b"/>
            <a:pathLst>
              <a:path w="689113" h="509298">
                <a:moveTo>
                  <a:pt x="689113" y="0"/>
                </a:moveTo>
                <a:cubicBezTo>
                  <a:pt x="541130" y="184426"/>
                  <a:pt x="393147" y="368852"/>
                  <a:pt x="278295" y="450574"/>
                </a:cubicBezTo>
                <a:cubicBezTo>
                  <a:pt x="163443" y="532296"/>
                  <a:pt x="81721" y="511313"/>
                  <a:pt x="0" y="490331"/>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90">
            <a:extLst>
              <a:ext uri="{FF2B5EF4-FFF2-40B4-BE49-F238E27FC236}">
                <a16:creationId xmlns:a16="http://schemas.microsoft.com/office/drawing/2014/main" id="{FCD7360F-6A43-6D33-4663-0798057CE76F}"/>
              </a:ext>
            </a:extLst>
          </p:cNvPr>
          <p:cNvSpPr txBox="1">
            <a:spLocks noChangeArrowheads="1"/>
          </p:cNvSpPr>
          <p:nvPr/>
        </p:nvSpPr>
        <p:spPr bwMode="auto">
          <a:xfrm>
            <a:off x="6457950" y="3602390"/>
            <a:ext cx="2527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&lt;Request&gt;</a:t>
            </a:r>
            <a:b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b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 Can I ?</a:t>
            </a:r>
          </a:p>
        </p:txBody>
      </p:sp>
      <p:sp>
        <p:nvSpPr>
          <p:cNvPr id="9" name="Freeform 8">
            <a:extLst>
              <a:ext uri="{FF2B5EF4-FFF2-40B4-BE49-F238E27FC236}">
                <a16:creationId xmlns:a16="http://schemas.microsoft.com/office/drawing/2014/main" id="{309EDA59-275F-EBCD-C21C-43B40C8B4AA5}"/>
              </a:ext>
            </a:extLst>
          </p:cNvPr>
          <p:cNvSpPr/>
          <p:nvPr/>
        </p:nvSpPr>
        <p:spPr>
          <a:xfrm rot="9745737" flipH="1">
            <a:off x="4549756" y="3916692"/>
            <a:ext cx="2124119" cy="343759"/>
          </a:xfrm>
          <a:custGeom>
            <a:avLst/>
            <a:gdLst>
              <a:gd name="connsiteX0" fmla="*/ 689113 w 689113"/>
              <a:gd name="connsiteY0" fmla="*/ 0 h 509298"/>
              <a:gd name="connsiteX1" fmla="*/ 278295 w 689113"/>
              <a:gd name="connsiteY1" fmla="*/ 450574 h 509298"/>
              <a:gd name="connsiteX2" fmla="*/ 0 w 689113"/>
              <a:gd name="connsiteY2" fmla="*/ 490331 h 509298"/>
            </a:gdLst>
            <a:ahLst/>
            <a:cxnLst>
              <a:cxn ang="0">
                <a:pos x="connsiteX0" y="connsiteY0"/>
              </a:cxn>
              <a:cxn ang="0">
                <a:pos x="connsiteX1" y="connsiteY1"/>
              </a:cxn>
              <a:cxn ang="0">
                <a:pos x="connsiteX2" y="connsiteY2"/>
              </a:cxn>
            </a:cxnLst>
            <a:rect l="l" t="t" r="r" b="b"/>
            <a:pathLst>
              <a:path w="689113" h="509298">
                <a:moveTo>
                  <a:pt x="689113" y="0"/>
                </a:moveTo>
                <a:cubicBezTo>
                  <a:pt x="541130" y="184426"/>
                  <a:pt x="393147" y="368852"/>
                  <a:pt x="278295" y="450574"/>
                </a:cubicBezTo>
                <a:cubicBezTo>
                  <a:pt x="163443" y="532296"/>
                  <a:pt x="81721" y="511313"/>
                  <a:pt x="0" y="490331"/>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92">
            <a:extLst>
              <a:ext uri="{FF2B5EF4-FFF2-40B4-BE49-F238E27FC236}">
                <a16:creationId xmlns:a16="http://schemas.microsoft.com/office/drawing/2014/main" id="{0AAA9785-2AB5-92E9-E2E7-B1EBACF213A3}"/>
              </a:ext>
            </a:extLst>
          </p:cNvPr>
          <p:cNvSpPr txBox="1">
            <a:spLocks noChangeArrowheads="1"/>
          </p:cNvSpPr>
          <p:nvPr/>
        </p:nvSpPr>
        <p:spPr bwMode="auto">
          <a:xfrm>
            <a:off x="242660" y="5038358"/>
            <a:ext cx="25288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&lt;Ack&gt;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12" name="Freeform 11">
            <a:extLst>
              <a:ext uri="{FF2B5EF4-FFF2-40B4-BE49-F238E27FC236}">
                <a16:creationId xmlns:a16="http://schemas.microsoft.com/office/drawing/2014/main" id="{872B9E82-6EB2-4FDF-9F0E-EFE098C96718}"/>
              </a:ext>
            </a:extLst>
          </p:cNvPr>
          <p:cNvSpPr/>
          <p:nvPr/>
        </p:nvSpPr>
        <p:spPr>
          <a:xfrm flipH="1">
            <a:off x="2574903" y="5428896"/>
            <a:ext cx="2124119" cy="343759"/>
          </a:xfrm>
          <a:custGeom>
            <a:avLst/>
            <a:gdLst>
              <a:gd name="connsiteX0" fmla="*/ 689113 w 689113"/>
              <a:gd name="connsiteY0" fmla="*/ 0 h 509298"/>
              <a:gd name="connsiteX1" fmla="*/ 278295 w 689113"/>
              <a:gd name="connsiteY1" fmla="*/ 450574 h 509298"/>
              <a:gd name="connsiteX2" fmla="*/ 0 w 689113"/>
              <a:gd name="connsiteY2" fmla="*/ 490331 h 509298"/>
            </a:gdLst>
            <a:ahLst/>
            <a:cxnLst>
              <a:cxn ang="0">
                <a:pos x="connsiteX0" y="connsiteY0"/>
              </a:cxn>
              <a:cxn ang="0">
                <a:pos x="connsiteX1" y="connsiteY1"/>
              </a:cxn>
              <a:cxn ang="0">
                <a:pos x="connsiteX2" y="connsiteY2"/>
              </a:cxn>
            </a:cxnLst>
            <a:rect l="l" t="t" r="r" b="b"/>
            <a:pathLst>
              <a:path w="689113" h="509298">
                <a:moveTo>
                  <a:pt x="689113" y="0"/>
                </a:moveTo>
                <a:cubicBezTo>
                  <a:pt x="541130" y="184426"/>
                  <a:pt x="393147" y="368852"/>
                  <a:pt x="278295" y="450574"/>
                </a:cubicBezTo>
                <a:cubicBezTo>
                  <a:pt x="163443" y="532296"/>
                  <a:pt x="81721" y="511313"/>
                  <a:pt x="0" y="490331"/>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ADE9CA-23CF-D6D0-D692-21EA0D98D550}"/>
              </a:ext>
            </a:extLst>
          </p:cNvPr>
          <p:cNvSpPr/>
          <p:nvPr/>
        </p:nvSpPr>
        <p:spPr>
          <a:xfrm>
            <a:off x="0" y="5656429"/>
            <a:ext cx="9144000" cy="328773"/>
          </a:xfrm>
          <a:prstGeom prst="rect">
            <a:avLst/>
          </a:prstGeom>
          <a:solidFill>
            <a:srgbClr val="C0504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a:ea typeface="+mn-ea"/>
                <a:cs typeface="+mn-cs"/>
              </a:rPr>
              <a:t>	Discussion Point 1: The transaction ID (</a:t>
            </a:r>
            <a:r>
              <a:rPr kumimoji="0" lang="en-US" sz="2200" b="0" i="0" u="none" strike="noStrike" kern="0" cap="none" spc="0" normalizeH="0" baseline="0" noProof="0" dirty="0" err="1">
                <a:ln>
                  <a:noFill/>
                </a:ln>
                <a:solidFill>
                  <a:prstClr val="white"/>
                </a:solidFill>
                <a:effectLst/>
                <a:uLnTx/>
                <a:uFillTx/>
                <a:latin typeface="Calibri"/>
                <a:ea typeface="+mn-ea"/>
                <a:cs typeface="+mn-cs"/>
              </a:rPr>
              <a:t>xid</a:t>
            </a:r>
            <a:r>
              <a:rPr kumimoji="0" lang="en-US" sz="2200" b="0" i="0" u="none" strike="noStrike" kern="0" cap="none" spc="0" normalizeH="0" baseline="0" noProof="0" dirty="0">
                <a:ln>
                  <a:noFill/>
                </a:ln>
                <a:solidFill>
                  <a:prstClr val="white"/>
                </a:solidFill>
                <a:effectLst/>
                <a:uLnTx/>
                <a:uFillTx/>
                <a:latin typeface="Calibri"/>
                <a:ea typeface="+mn-ea"/>
                <a:cs typeface="+mn-cs"/>
              </a:rPr>
              <a:t>). RFC 2131</a:t>
            </a:r>
          </a:p>
        </p:txBody>
      </p:sp>
      <p:sp>
        <p:nvSpPr>
          <p:cNvPr id="17" name="Rectangle 16">
            <a:extLst>
              <a:ext uri="{FF2B5EF4-FFF2-40B4-BE49-F238E27FC236}">
                <a16:creationId xmlns:a16="http://schemas.microsoft.com/office/drawing/2014/main" id="{6B430B83-5BDB-A7D8-1A39-50D110D15CA3}"/>
              </a:ext>
            </a:extLst>
          </p:cNvPr>
          <p:cNvSpPr/>
          <p:nvPr/>
        </p:nvSpPr>
        <p:spPr>
          <a:xfrm>
            <a:off x="12700" y="6101856"/>
            <a:ext cx="9144000" cy="328773"/>
          </a:xfrm>
          <a:prstGeom prst="rect">
            <a:avLst/>
          </a:prstGeom>
          <a:solidFill>
            <a:srgbClr val="C0504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a:ea typeface="+mn-ea"/>
                <a:cs typeface="+mn-cs"/>
              </a:rPr>
              <a:t>	Discussion Point 2: Broadcast address. (Limited/Directed broadcast)</a:t>
            </a:r>
          </a:p>
        </p:txBody>
      </p:sp>
    </p:spTree>
    <p:extLst>
      <p:ext uri="{BB962C8B-B14F-4D97-AF65-F5344CB8AC3E}">
        <p14:creationId xmlns:p14="http://schemas.microsoft.com/office/powerpoint/2010/main" val="3631535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FE6A8E96-AACD-0945-BD98-5F2A1B399A07}"/>
              </a:ext>
            </a:extLst>
          </p:cNvPr>
          <p:cNvCxnSpPr>
            <a:cxnSpLocks/>
          </p:cNvCxnSpPr>
          <p:nvPr/>
        </p:nvCxnSpPr>
        <p:spPr>
          <a:xfrm flipH="1">
            <a:off x="3700920" y="1078599"/>
            <a:ext cx="787160" cy="38335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CDB42F-448A-5A40-90D0-1B0EB0945E6E}"/>
              </a:ext>
            </a:extLst>
          </p:cNvPr>
          <p:cNvCxnSpPr>
            <a:cxnSpLocks/>
          </p:cNvCxnSpPr>
          <p:nvPr/>
        </p:nvCxnSpPr>
        <p:spPr>
          <a:xfrm>
            <a:off x="2533257" y="1985495"/>
            <a:ext cx="548634" cy="58366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FB0B56-ED14-834A-A11C-161EE791BDC4}"/>
              </a:ext>
            </a:extLst>
          </p:cNvPr>
          <p:cNvCxnSpPr>
            <a:cxnSpLocks/>
          </p:cNvCxnSpPr>
          <p:nvPr/>
        </p:nvCxnSpPr>
        <p:spPr>
          <a:xfrm flipV="1">
            <a:off x="2578100" y="1433639"/>
            <a:ext cx="1074820" cy="44659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F639A4-4474-4942-A985-754F767D1322}"/>
              </a:ext>
            </a:extLst>
          </p:cNvPr>
          <p:cNvCxnSpPr>
            <a:cxnSpLocks/>
          </p:cNvCxnSpPr>
          <p:nvPr/>
        </p:nvCxnSpPr>
        <p:spPr>
          <a:xfrm flipH="1" flipV="1">
            <a:off x="3700920" y="1535976"/>
            <a:ext cx="420167" cy="103318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4A82C-2D72-8D45-8C9A-8E063CF54D13}"/>
              </a:ext>
            </a:extLst>
          </p:cNvPr>
          <p:cNvCxnSpPr>
            <a:cxnSpLocks/>
            <a:endCxn id="27" idx="0"/>
          </p:cNvCxnSpPr>
          <p:nvPr/>
        </p:nvCxnSpPr>
        <p:spPr>
          <a:xfrm>
            <a:off x="3109698" y="2569157"/>
            <a:ext cx="354658" cy="62623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C3A841-3FC1-6043-8CD2-843C115F1292}"/>
              </a:ext>
            </a:extLst>
          </p:cNvPr>
          <p:cNvCxnSpPr>
            <a:cxnSpLocks/>
            <a:endCxn id="27" idx="0"/>
          </p:cNvCxnSpPr>
          <p:nvPr/>
        </p:nvCxnSpPr>
        <p:spPr>
          <a:xfrm flipH="1">
            <a:off x="3464356" y="2699967"/>
            <a:ext cx="656732" cy="49542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B2E194-D341-3141-917E-D1280AA4A01B}"/>
              </a:ext>
            </a:extLst>
          </p:cNvPr>
          <p:cNvCxnSpPr>
            <a:cxnSpLocks/>
          </p:cNvCxnSpPr>
          <p:nvPr/>
        </p:nvCxnSpPr>
        <p:spPr>
          <a:xfrm flipH="1">
            <a:off x="3209742" y="1508821"/>
            <a:ext cx="420784" cy="105623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328953" y="46609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328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7767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42245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6723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71201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567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3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3EFC13A-24D4-B04A-A5F9-9E61D710C814}"/>
              </a:ext>
            </a:extLst>
          </p:cNvPr>
          <p:cNvSpPr txBox="1"/>
          <p:nvPr/>
        </p:nvSpPr>
        <p:spPr>
          <a:xfrm>
            <a:off x="3652920" y="6391705"/>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Source</a:t>
            </a:r>
          </a:p>
        </p:txBody>
      </p: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0307A5-06E4-C94B-8D5E-8F4F9CB56894}"/>
              </a:ext>
            </a:extLst>
          </p:cNvPr>
          <p:cNvCxnSpPr>
            <a:cxnSpLocks/>
          </p:cNvCxnSpPr>
          <p:nvPr/>
        </p:nvCxnSpPr>
        <p:spPr>
          <a:xfrm flipH="1">
            <a:off x="4488080" y="601158"/>
            <a:ext cx="1582520" cy="4774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86" y="3195394"/>
            <a:ext cx="1604740" cy="1604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ategory:Network routers - Wikimedia Commons">
            <a:extLst>
              <a:ext uri="{FF2B5EF4-FFF2-40B4-BE49-F238E27FC236}">
                <a16:creationId xmlns:a16="http://schemas.microsoft.com/office/drawing/2014/main" id="{B56DDCDA-C82F-9244-965F-FC872484B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31" y="295619"/>
            <a:ext cx="1205665" cy="12056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ategory:Network routers - Wikimedia Commons">
            <a:extLst>
              <a:ext uri="{FF2B5EF4-FFF2-40B4-BE49-F238E27FC236}">
                <a16:creationId xmlns:a16="http://schemas.microsoft.com/office/drawing/2014/main" id="{3D500120-2E59-5249-AB47-E5BF7F979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263" y="1078599"/>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ategory:Network routers - Wikimedia Commons">
            <a:extLst>
              <a:ext uri="{FF2B5EF4-FFF2-40B4-BE49-F238E27FC236}">
                <a16:creationId xmlns:a16="http://schemas.microsoft.com/office/drawing/2014/main" id="{E3CA3A4E-B372-0241-B3CC-0E7340611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782" y="2298023"/>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ategory:Network routers - Wikimedia Commons">
            <a:extLst>
              <a:ext uri="{FF2B5EF4-FFF2-40B4-BE49-F238E27FC236}">
                <a16:creationId xmlns:a16="http://schemas.microsoft.com/office/drawing/2014/main" id="{3ED6F906-8166-454B-8B60-D1BA34936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46" y="1535976"/>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ategory:Network routers - Wikimedia Commons">
            <a:extLst>
              <a:ext uri="{FF2B5EF4-FFF2-40B4-BE49-F238E27FC236}">
                <a16:creationId xmlns:a16="http://schemas.microsoft.com/office/drawing/2014/main" id="{B16D1384-EDCA-7840-91A9-924FB314F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580" y="2194846"/>
            <a:ext cx="748623" cy="7486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903283" y="37885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54" name="Rectangle 23">
            <a:extLst>
              <a:ext uri="{FF2B5EF4-FFF2-40B4-BE49-F238E27FC236}">
                <a16:creationId xmlns:a16="http://schemas.microsoft.com/office/drawing/2014/main" id="{B9A9C676-13C4-4B40-8C05-CDAF21790D2B}"/>
              </a:ext>
            </a:extLst>
          </p:cNvPr>
          <p:cNvSpPr>
            <a:spLocks noChangeArrowheads="1"/>
          </p:cNvSpPr>
          <p:nvPr/>
        </p:nvSpPr>
        <p:spPr bwMode="auto">
          <a:xfrm>
            <a:off x="269994" y="2911905"/>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Rectangle 24">
            <a:extLst>
              <a:ext uri="{FF2B5EF4-FFF2-40B4-BE49-F238E27FC236}">
                <a16:creationId xmlns:a16="http://schemas.microsoft.com/office/drawing/2014/main" id="{7A9D8A97-1538-504E-AE9F-46BFB0E5A16B}"/>
              </a:ext>
            </a:extLst>
          </p:cNvPr>
          <p:cNvSpPr>
            <a:spLocks noChangeArrowheads="1"/>
          </p:cNvSpPr>
          <p:nvPr/>
        </p:nvSpPr>
        <p:spPr bwMode="auto">
          <a:xfrm>
            <a:off x="222369" y="2983343"/>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Line 25">
            <a:extLst>
              <a:ext uri="{FF2B5EF4-FFF2-40B4-BE49-F238E27FC236}">
                <a16:creationId xmlns:a16="http://schemas.microsoft.com/office/drawing/2014/main" id="{04DC6AA6-3C73-A24D-9225-5CD77B7BA3CD}"/>
              </a:ext>
            </a:extLst>
          </p:cNvPr>
          <p:cNvSpPr>
            <a:spLocks noChangeShapeType="1"/>
          </p:cNvSpPr>
          <p:nvPr/>
        </p:nvSpPr>
        <p:spPr bwMode="auto">
          <a:xfrm>
            <a:off x="222369" y="3300843"/>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 Box 26">
            <a:extLst>
              <a:ext uri="{FF2B5EF4-FFF2-40B4-BE49-F238E27FC236}">
                <a16:creationId xmlns:a16="http://schemas.microsoft.com/office/drawing/2014/main" id="{973BF560-1531-AE43-93F2-F0F0B1DB862B}"/>
              </a:ext>
            </a:extLst>
          </p:cNvPr>
          <p:cNvSpPr txBox="1">
            <a:spLocks noChangeArrowheads="1"/>
          </p:cNvSpPr>
          <p:nvPr/>
        </p:nvSpPr>
        <p:spPr bwMode="auto">
          <a:xfrm>
            <a:off x="179507" y="2950005"/>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58" name="Line 27">
            <a:extLst>
              <a:ext uri="{FF2B5EF4-FFF2-40B4-BE49-F238E27FC236}">
                <a16:creationId xmlns:a16="http://schemas.microsoft.com/office/drawing/2014/main" id="{1BF701D4-E9A7-D343-B02C-E851323777A7}"/>
              </a:ext>
            </a:extLst>
          </p:cNvPr>
          <p:cNvSpPr>
            <a:spLocks noChangeShapeType="1"/>
          </p:cNvSpPr>
          <p:nvPr/>
        </p:nvSpPr>
        <p:spPr bwMode="auto">
          <a:xfrm>
            <a:off x="230307" y="3621518"/>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28">
            <a:extLst>
              <a:ext uri="{FF2B5EF4-FFF2-40B4-BE49-F238E27FC236}">
                <a16:creationId xmlns:a16="http://schemas.microsoft.com/office/drawing/2014/main" id="{F077990F-7F41-854B-9B8D-3C88F38A8C53}"/>
              </a:ext>
            </a:extLst>
          </p:cNvPr>
          <p:cNvSpPr>
            <a:spLocks noChangeShapeType="1"/>
          </p:cNvSpPr>
          <p:nvPr/>
        </p:nvSpPr>
        <p:spPr bwMode="auto">
          <a:xfrm>
            <a:off x="235069" y="3902505"/>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29">
            <a:extLst>
              <a:ext uri="{FF2B5EF4-FFF2-40B4-BE49-F238E27FC236}">
                <a16:creationId xmlns:a16="http://schemas.microsoft.com/office/drawing/2014/main" id="{483DE9C9-EA45-BF4E-99E2-1D571EBC3343}"/>
              </a:ext>
            </a:extLst>
          </p:cNvPr>
          <p:cNvSpPr>
            <a:spLocks noChangeShapeType="1"/>
          </p:cNvSpPr>
          <p:nvPr/>
        </p:nvSpPr>
        <p:spPr bwMode="auto">
          <a:xfrm>
            <a:off x="235069" y="4178730"/>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99A039BD-DE54-094A-9706-22498ECD1BBE}"/>
              </a:ext>
            </a:extLst>
          </p:cNvPr>
          <p:cNvSpPr/>
          <p:nvPr/>
        </p:nvSpPr>
        <p:spPr>
          <a:xfrm>
            <a:off x="285701" y="4603898"/>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005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FE6A8E96-AACD-0945-BD98-5F2A1B399A07}"/>
              </a:ext>
            </a:extLst>
          </p:cNvPr>
          <p:cNvCxnSpPr>
            <a:cxnSpLocks/>
          </p:cNvCxnSpPr>
          <p:nvPr/>
        </p:nvCxnSpPr>
        <p:spPr>
          <a:xfrm flipH="1">
            <a:off x="3700920" y="1078599"/>
            <a:ext cx="787160" cy="38335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CDB42F-448A-5A40-90D0-1B0EB0945E6E}"/>
              </a:ext>
            </a:extLst>
          </p:cNvPr>
          <p:cNvCxnSpPr>
            <a:cxnSpLocks/>
          </p:cNvCxnSpPr>
          <p:nvPr/>
        </p:nvCxnSpPr>
        <p:spPr>
          <a:xfrm>
            <a:off x="2533257" y="1985495"/>
            <a:ext cx="548634" cy="58366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FB0B56-ED14-834A-A11C-161EE791BDC4}"/>
              </a:ext>
            </a:extLst>
          </p:cNvPr>
          <p:cNvCxnSpPr>
            <a:cxnSpLocks/>
          </p:cNvCxnSpPr>
          <p:nvPr/>
        </p:nvCxnSpPr>
        <p:spPr>
          <a:xfrm flipV="1">
            <a:off x="2578100" y="1433639"/>
            <a:ext cx="1074820" cy="44659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F639A4-4474-4942-A985-754F767D1322}"/>
              </a:ext>
            </a:extLst>
          </p:cNvPr>
          <p:cNvCxnSpPr>
            <a:cxnSpLocks/>
          </p:cNvCxnSpPr>
          <p:nvPr/>
        </p:nvCxnSpPr>
        <p:spPr>
          <a:xfrm flipH="1" flipV="1">
            <a:off x="3700920" y="1535976"/>
            <a:ext cx="420167" cy="103318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4A82C-2D72-8D45-8C9A-8E063CF54D13}"/>
              </a:ext>
            </a:extLst>
          </p:cNvPr>
          <p:cNvCxnSpPr>
            <a:cxnSpLocks/>
            <a:endCxn id="27" idx="0"/>
          </p:cNvCxnSpPr>
          <p:nvPr/>
        </p:nvCxnSpPr>
        <p:spPr>
          <a:xfrm>
            <a:off x="3109698" y="2569157"/>
            <a:ext cx="354658" cy="62623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C3A841-3FC1-6043-8CD2-843C115F1292}"/>
              </a:ext>
            </a:extLst>
          </p:cNvPr>
          <p:cNvCxnSpPr>
            <a:cxnSpLocks/>
            <a:endCxn id="27" idx="0"/>
          </p:cNvCxnSpPr>
          <p:nvPr/>
        </p:nvCxnSpPr>
        <p:spPr>
          <a:xfrm flipH="1">
            <a:off x="3464356" y="2699967"/>
            <a:ext cx="656732" cy="49542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B2E194-D341-3141-917E-D1280AA4A01B}"/>
              </a:ext>
            </a:extLst>
          </p:cNvPr>
          <p:cNvCxnSpPr>
            <a:cxnSpLocks/>
          </p:cNvCxnSpPr>
          <p:nvPr/>
        </p:nvCxnSpPr>
        <p:spPr>
          <a:xfrm flipH="1">
            <a:off x="3209742" y="1508821"/>
            <a:ext cx="420784" cy="105623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328953" y="46609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328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7767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42245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6723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71201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567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3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3EFC13A-24D4-B04A-A5F9-9E61D710C814}"/>
              </a:ext>
            </a:extLst>
          </p:cNvPr>
          <p:cNvSpPr txBox="1"/>
          <p:nvPr/>
        </p:nvSpPr>
        <p:spPr>
          <a:xfrm>
            <a:off x="3652920" y="6391705"/>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Source</a:t>
            </a:r>
          </a:p>
        </p:txBody>
      </p: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0307A5-06E4-C94B-8D5E-8F4F9CB56894}"/>
              </a:ext>
            </a:extLst>
          </p:cNvPr>
          <p:cNvCxnSpPr>
            <a:cxnSpLocks/>
          </p:cNvCxnSpPr>
          <p:nvPr/>
        </p:nvCxnSpPr>
        <p:spPr>
          <a:xfrm flipH="1">
            <a:off x="4488080" y="601158"/>
            <a:ext cx="1582520" cy="4774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86" y="3195394"/>
            <a:ext cx="1604740" cy="1604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ategory:Network routers - Wikimedia Commons">
            <a:extLst>
              <a:ext uri="{FF2B5EF4-FFF2-40B4-BE49-F238E27FC236}">
                <a16:creationId xmlns:a16="http://schemas.microsoft.com/office/drawing/2014/main" id="{B56DDCDA-C82F-9244-965F-FC872484B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31" y="295619"/>
            <a:ext cx="1205665" cy="12056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ategory:Network routers - Wikimedia Commons">
            <a:extLst>
              <a:ext uri="{FF2B5EF4-FFF2-40B4-BE49-F238E27FC236}">
                <a16:creationId xmlns:a16="http://schemas.microsoft.com/office/drawing/2014/main" id="{3D500120-2E59-5249-AB47-E5BF7F979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263" y="1078599"/>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ategory:Network routers - Wikimedia Commons">
            <a:extLst>
              <a:ext uri="{FF2B5EF4-FFF2-40B4-BE49-F238E27FC236}">
                <a16:creationId xmlns:a16="http://schemas.microsoft.com/office/drawing/2014/main" id="{E3CA3A4E-B372-0241-B3CC-0E7340611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782" y="2298023"/>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ategory:Network routers - Wikimedia Commons">
            <a:extLst>
              <a:ext uri="{FF2B5EF4-FFF2-40B4-BE49-F238E27FC236}">
                <a16:creationId xmlns:a16="http://schemas.microsoft.com/office/drawing/2014/main" id="{3ED6F906-8166-454B-8B60-D1BA34936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46" y="1535976"/>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ategory:Network routers - Wikimedia Commons">
            <a:extLst>
              <a:ext uri="{FF2B5EF4-FFF2-40B4-BE49-F238E27FC236}">
                <a16:creationId xmlns:a16="http://schemas.microsoft.com/office/drawing/2014/main" id="{B16D1384-EDCA-7840-91A9-924FB314F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580" y="2194846"/>
            <a:ext cx="748623" cy="7486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903283" y="37885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grpSp>
        <p:nvGrpSpPr>
          <p:cNvPr id="42" name="Group 88">
            <a:extLst>
              <a:ext uri="{FF2B5EF4-FFF2-40B4-BE49-F238E27FC236}">
                <a16:creationId xmlns:a16="http://schemas.microsoft.com/office/drawing/2014/main" id="{1279E238-BB67-814E-AD7F-0383E3203438}"/>
              </a:ext>
            </a:extLst>
          </p:cNvPr>
          <p:cNvGrpSpPr>
            <a:grpSpLocks/>
          </p:cNvGrpSpPr>
          <p:nvPr/>
        </p:nvGrpSpPr>
        <p:grpSpPr bwMode="auto">
          <a:xfrm>
            <a:off x="4808690" y="2463503"/>
            <a:ext cx="1387475" cy="1035050"/>
            <a:chOff x="3601" y="168"/>
            <a:chExt cx="874" cy="652"/>
          </a:xfrm>
        </p:grpSpPr>
        <p:sp>
          <p:nvSpPr>
            <p:cNvPr id="43" name="Rectangle 89">
              <a:extLst>
                <a:ext uri="{FF2B5EF4-FFF2-40B4-BE49-F238E27FC236}">
                  <a16:creationId xmlns:a16="http://schemas.microsoft.com/office/drawing/2014/main" id="{6409B7F0-95F1-F944-88A3-6C03659E69F1}"/>
                </a:ext>
              </a:extLst>
            </p:cNvPr>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Rectangle 90">
              <a:extLst>
                <a:ext uri="{FF2B5EF4-FFF2-40B4-BE49-F238E27FC236}">
                  <a16:creationId xmlns:a16="http://schemas.microsoft.com/office/drawing/2014/main" id="{877DF10A-8033-5843-A2ED-026712BFC0B9}"/>
                </a:ext>
              </a:extLst>
            </p:cNvPr>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91">
              <a:extLst>
                <a:ext uri="{FF2B5EF4-FFF2-40B4-BE49-F238E27FC236}">
                  <a16:creationId xmlns:a16="http://schemas.microsoft.com/office/drawing/2014/main" id="{149ACD0C-C1B8-A54E-945C-71414172F999}"/>
                </a:ext>
              </a:extLst>
            </p:cNvPr>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Box 92">
              <a:extLst>
                <a:ext uri="{FF2B5EF4-FFF2-40B4-BE49-F238E27FC236}">
                  <a16:creationId xmlns:a16="http://schemas.microsoft.com/office/drawing/2014/main" id="{339592AF-FA67-7B45-B308-3212251DD93E}"/>
                </a:ext>
              </a:extLst>
            </p:cNvPr>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50" name="Line 93">
              <a:extLst>
                <a:ext uri="{FF2B5EF4-FFF2-40B4-BE49-F238E27FC236}">
                  <a16:creationId xmlns:a16="http://schemas.microsoft.com/office/drawing/2014/main" id="{EEA2C45D-6B91-D744-9D9D-657802536183}"/>
                </a:ext>
              </a:extLst>
            </p:cNvPr>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Rectangle 23">
            <a:extLst>
              <a:ext uri="{FF2B5EF4-FFF2-40B4-BE49-F238E27FC236}">
                <a16:creationId xmlns:a16="http://schemas.microsoft.com/office/drawing/2014/main" id="{B9A9C676-13C4-4B40-8C05-CDAF21790D2B}"/>
              </a:ext>
            </a:extLst>
          </p:cNvPr>
          <p:cNvSpPr>
            <a:spLocks noChangeArrowheads="1"/>
          </p:cNvSpPr>
          <p:nvPr/>
        </p:nvSpPr>
        <p:spPr bwMode="auto">
          <a:xfrm>
            <a:off x="269994" y="2911905"/>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Rectangle 24">
            <a:extLst>
              <a:ext uri="{FF2B5EF4-FFF2-40B4-BE49-F238E27FC236}">
                <a16:creationId xmlns:a16="http://schemas.microsoft.com/office/drawing/2014/main" id="{7A9D8A97-1538-504E-AE9F-46BFB0E5A16B}"/>
              </a:ext>
            </a:extLst>
          </p:cNvPr>
          <p:cNvSpPr>
            <a:spLocks noChangeArrowheads="1"/>
          </p:cNvSpPr>
          <p:nvPr/>
        </p:nvSpPr>
        <p:spPr bwMode="auto">
          <a:xfrm>
            <a:off x="222369" y="2983343"/>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Line 25">
            <a:extLst>
              <a:ext uri="{FF2B5EF4-FFF2-40B4-BE49-F238E27FC236}">
                <a16:creationId xmlns:a16="http://schemas.microsoft.com/office/drawing/2014/main" id="{04DC6AA6-3C73-A24D-9225-5CD77B7BA3CD}"/>
              </a:ext>
            </a:extLst>
          </p:cNvPr>
          <p:cNvSpPr>
            <a:spLocks noChangeShapeType="1"/>
          </p:cNvSpPr>
          <p:nvPr/>
        </p:nvSpPr>
        <p:spPr bwMode="auto">
          <a:xfrm>
            <a:off x="222369" y="3300843"/>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 Box 26">
            <a:extLst>
              <a:ext uri="{FF2B5EF4-FFF2-40B4-BE49-F238E27FC236}">
                <a16:creationId xmlns:a16="http://schemas.microsoft.com/office/drawing/2014/main" id="{973BF560-1531-AE43-93F2-F0F0B1DB862B}"/>
              </a:ext>
            </a:extLst>
          </p:cNvPr>
          <p:cNvSpPr txBox="1">
            <a:spLocks noChangeArrowheads="1"/>
          </p:cNvSpPr>
          <p:nvPr/>
        </p:nvSpPr>
        <p:spPr bwMode="auto">
          <a:xfrm>
            <a:off x="179507" y="2950005"/>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58" name="Line 27">
            <a:extLst>
              <a:ext uri="{FF2B5EF4-FFF2-40B4-BE49-F238E27FC236}">
                <a16:creationId xmlns:a16="http://schemas.microsoft.com/office/drawing/2014/main" id="{1BF701D4-E9A7-D343-B02C-E851323777A7}"/>
              </a:ext>
            </a:extLst>
          </p:cNvPr>
          <p:cNvSpPr>
            <a:spLocks noChangeShapeType="1"/>
          </p:cNvSpPr>
          <p:nvPr/>
        </p:nvSpPr>
        <p:spPr bwMode="auto">
          <a:xfrm>
            <a:off x="230307" y="3621518"/>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28">
            <a:extLst>
              <a:ext uri="{FF2B5EF4-FFF2-40B4-BE49-F238E27FC236}">
                <a16:creationId xmlns:a16="http://schemas.microsoft.com/office/drawing/2014/main" id="{F077990F-7F41-854B-9B8D-3C88F38A8C53}"/>
              </a:ext>
            </a:extLst>
          </p:cNvPr>
          <p:cNvSpPr>
            <a:spLocks noChangeShapeType="1"/>
          </p:cNvSpPr>
          <p:nvPr/>
        </p:nvSpPr>
        <p:spPr bwMode="auto">
          <a:xfrm>
            <a:off x="235069" y="3902505"/>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29">
            <a:extLst>
              <a:ext uri="{FF2B5EF4-FFF2-40B4-BE49-F238E27FC236}">
                <a16:creationId xmlns:a16="http://schemas.microsoft.com/office/drawing/2014/main" id="{483DE9C9-EA45-BF4E-99E2-1D571EBC3343}"/>
              </a:ext>
            </a:extLst>
          </p:cNvPr>
          <p:cNvSpPr>
            <a:spLocks noChangeShapeType="1"/>
          </p:cNvSpPr>
          <p:nvPr/>
        </p:nvSpPr>
        <p:spPr bwMode="auto">
          <a:xfrm>
            <a:off x="235069" y="4178730"/>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99A039BD-DE54-094A-9706-22498ECD1BBE}"/>
              </a:ext>
            </a:extLst>
          </p:cNvPr>
          <p:cNvSpPr/>
          <p:nvPr/>
        </p:nvSpPr>
        <p:spPr>
          <a:xfrm>
            <a:off x="285701" y="4603898"/>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3A58F87B-D832-7B47-9200-F7A70F797629}"/>
              </a:ext>
            </a:extLst>
          </p:cNvPr>
          <p:cNvSpPr/>
          <p:nvPr/>
        </p:nvSpPr>
        <p:spPr>
          <a:xfrm rot="2818664">
            <a:off x="3967143" y="2688224"/>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11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FE6A8E96-AACD-0945-BD98-5F2A1B399A07}"/>
              </a:ext>
            </a:extLst>
          </p:cNvPr>
          <p:cNvCxnSpPr>
            <a:cxnSpLocks/>
          </p:cNvCxnSpPr>
          <p:nvPr/>
        </p:nvCxnSpPr>
        <p:spPr>
          <a:xfrm flipH="1">
            <a:off x="3700920" y="1078599"/>
            <a:ext cx="787160" cy="38335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CDB42F-448A-5A40-90D0-1B0EB0945E6E}"/>
              </a:ext>
            </a:extLst>
          </p:cNvPr>
          <p:cNvCxnSpPr>
            <a:cxnSpLocks/>
          </p:cNvCxnSpPr>
          <p:nvPr/>
        </p:nvCxnSpPr>
        <p:spPr>
          <a:xfrm>
            <a:off x="2533257" y="1985495"/>
            <a:ext cx="548634" cy="58366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FB0B56-ED14-834A-A11C-161EE791BDC4}"/>
              </a:ext>
            </a:extLst>
          </p:cNvPr>
          <p:cNvCxnSpPr>
            <a:cxnSpLocks/>
          </p:cNvCxnSpPr>
          <p:nvPr/>
        </p:nvCxnSpPr>
        <p:spPr>
          <a:xfrm flipV="1">
            <a:off x="2578100" y="1433639"/>
            <a:ext cx="1074820" cy="44659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F639A4-4474-4942-A985-754F767D1322}"/>
              </a:ext>
            </a:extLst>
          </p:cNvPr>
          <p:cNvCxnSpPr>
            <a:cxnSpLocks/>
          </p:cNvCxnSpPr>
          <p:nvPr/>
        </p:nvCxnSpPr>
        <p:spPr>
          <a:xfrm flipH="1" flipV="1">
            <a:off x="3700920" y="1535976"/>
            <a:ext cx="420167" cy="1033182"/>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4A82C-2D72-8D45-8C9A-8E063CF54D13}"/>
              </a:ext>
            </a:extLst>
          </p:cNvPr>
          <p:cNvCxnSpPr>
            <a:cxnSpLocks/>
            <a:endCxn id="27" idx="0"/>
          </p:cNvCxnSpPr>
          <p:nvPr/>
        </p:nvCxnSpPr>
        <p:spPr>
          <a:xfrm>
            <a:off x="3109698" y="2569157"/>
            <a:ext cx="354658" cy="62623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C3A841-3FC1-6043-8CD2-843C115F1292}"/>
              </a:ext>
            </a:extLst>
          </p:cNvPr>
          <p:cNvCxnSpPr>
            <a:cxnSpLocks/>
            <a:endCxn id="27" idx="0"/>
          </p:cNvCxnSpPr>
          <p:nvPr/>
        </p:nvCxnSpPr>
        <p:spPr>
          <a:xfrm flipH="1">
            <a:off x="3464356" y="2699967"/>
            <a:ext cx="656732" cy="495427"/>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B2E194-D341-3141-917E-D1280AA4A01B}"/>
              </a:ext>
            </a:extLst>
          </p:cNvPr>
          <p:cNvCxnSpPr>
            <a:cxnSpLocks/>
          </p:cNvCxnSpPr>
          <p:nvPr/>
        </p:nvCxnSpPr>
        <p:spPr>
          <a:xfrm flipH="1">
            <a:off x="3209742" y="1508821"/>
            <a:ext cx="420784" cy="1056231"/>
          </a:xfrm>
          <a:prstGeom prst="line">
            <a:avLst/>
          </a:prstGeom>
          <a:ln w="317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0307A5-06E4-C94B-8D5E-8F4F9CB56894}"/>
              </a:ext>
            </a:extLst>
          </p:cNvPr>
          <p:cNvCxnSpPr>
            <a:cxnSpLocks/>
          </p:cNvCxnSpPr>
          <p:nvPr/>
        </p:nvCxnSpPr>
        <p:spPr>
          <a:xfrm flipH="1">
            <a:off x="4488080" y="601158"/>
            <a:ext cx="1582520" cy="4774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86" y="3195394"/>
            <a:ext cx="1604740" cy="1604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ategory:Network routers - Wikimedia Commons">
            <a:extLst>
              <a:ext uri="{FF2B5EF4-FFF2-40B4-BE49-F238E27FC236}">
                <a16:creationId xmlns:a16="http://schemas.microsoft.com/office/drawing/2014/main" id="{B56DDCDA-C82F-9244-965F-FC872484B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831" y="295619"/>
            <a:ext cx="1205665" cy="12056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ategory:Network routers - Wikimedia Commons">
            <a:extLst>
              <a:ext uri="{FF2B5EF4-FFF2-40B4-BE49-F238E27FC236}">
                <a16:creationId xmlns:a16="http://schemas.microsoft.com/office/drawing/2014/main" id="{3D500120-2E59-5249-AB47-E5BF7F979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263" y="1078599"/>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ategory:Network routers - Wikimedia Commons">
            <a:extLst>
              <a:ext uri="{FF2B5EF4-FFF2-40B4-BE49-F238E27FC236}">
                <a16:creationId xmlns:a16="http://schemas.microsoft.com/office/drawing/2014/main" id="{E3CA3A4E-B372-0241-B3CC-0E7340611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782" y="2298023"/>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ategory:Network routers - Wikimedia Commons">
            <a:extLst>
              <a:ext uri="{FF2B5EF4-FFF2-40B4-BE49-F238E27FC236}">
                <a16:creationId xmlns:a16="http://schemas.microsoft.com/office/drawing/2014/main" id="{3ED6F906-8166-454B-8B60-D1BA34936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46" y="1535976"/>
            <a:ext cx="748623" cy="7486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ategory:Network routers - Wikimedia Commons">
            <a:extLst>
              <a:ext uri="{FF2B5EF4-FFF2-40B4-BE49-F238E27FC236}">
                <a16:creationId xmlns:a16="http://schemas.microsoft.com/office/drawing/2014/main" id="{B16D1384-EDCA-7840-91A9-924FB314F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580" y="2194846"/>
            <a:ext cx="748623" cy="7486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903283" y="37885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11" name="TextBox 10">
            <a:extLst>
              <a:ext uri="{FF2B5EF4-FFF2-40B4-BE49-F238E27FC236}">
                <a16:creationId xmlns:a16="http://schemas.microsoft.com/office/drawing/2014/main" id="{C855AF75-269D-9B41-ACDC-CE795CC090B8}"/>
              </a:ext>
            </a:extLst>
          </p:cNvPr>
          <p:cNvSpPr txBox="1"/>
          <p:nvPr/>
        </p:nvSpPr>
        <p:spPr>
          <a:xfrm>
            <a:off x="1200150" y="5338761"/>
            <a:ext cx="718919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Hierarchical address for addressing networks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(IP address)</a:t>
            </a:r>
          </a:p>
        </p:txBody>
      </p:sp>
      <p:grpSp>
        <p:nvGrpSpPr>
          <p:cNvPr id="42" name="Group 88">
            <a:extLst>
              <a:ext uri="{FF2B5EF4-FFF2-40B4-BE49-F238E27FC236}">
                <a16:creationId xmlns:a16="http://schemas.microsoft.com/office/drawing/2014/main" id="{762750B6-A526-6844-B065-57A53289581E}"/>
              </a:ext>
            </a:extLst>
          </p:cNvPr>
          <p:cNvGrpSpPr>
            <a:grpSpLocks/>
          </p:cNvGrpSpPr>
          <p:nvPr/>
        </p:nvGrpSpPr>
        <p:grpSpPr bwMode="auto">
          <a:xfrm>
            <a:off x="4808690" y="2463503"/>
            <a:ext cx="1387475" cy="1035050"/>
            <a:chOff x="3601" y="168"/>
            <a:chExt cx="874" cy="652"/>
          </a:xfrm>
        </p:grpSpPr>
        <p:sp>
          <p:nvSpPr>
            <p:cNvPr id="43" name="Rectangle 89">
              <a:extLst>
                <a:ext uri="{FF2B5EF4-FFF2-40B4-BE49-F238E27FC236}">
                  <a16:creationId xmlns:a16="http://schemas.microsoft.com/office/drawing/2014/main" id="{E4499642-3E25-2B43-B12F-18511A481557}"/>
                </a:ext>
              </a:extLst>
            </p:cNvPr>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Rectangle 90">
              <a:extLst>
                <a:ext uri="{FF2B5EF4-FFF2-40B4-BE49-F238E27FC236}">
                  <a16:creationId xmlns:a16="http://schemas.microsoft.com/office/drawing/2014/main" id="{A31F94D0-D89B-C543-814D-B3568C5183EA}"/>
                </a:ext>
              </a:extLst>
            </p:cNvPr>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91">
              <a:extLst>
                <a:ext uri="{FF2B5EF4-FFF2-40B4-BE49-F238E27FC236}">
                  <a16:creationId xmlns:a16="http://schemas.microsoft.com/office/drawing/2014/main" id="{F2478056-467D-E24E-B431-EC0824AA8CF5}"/>
                </a:ext>
              </a:extLst>
            </p:cNvPr>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Box 92">
              <a:extLst>
                <a:ext uri="{FF2B5EF4-FFF2-40B4-BE49-F238E27FC236}">
                  <a16:creationId xmlns:a16="http://schemas.microsoft.com/office/drawing/2014/main" id="{45A69C7A-7B5E-B347-9A3D-12CDD219D862}"/>
                </a:ext>
              </a:extLst>
            </p:cNvPr>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50" name="Line 93">
              <a:extLst>
                <a:ext uri="{FF2B5EF4-FFF2-40B4-BE49-F238E27FC236}">
                  <a16:creationId xmlns:a16="http://schemas.microsoft.com/office/drawing/2014/main" id="{B1F5F3DC-7103-EE4E-B7E4-E040C117C52F}"/>
                </a:ext>
              </a:extLst>
            </p:cNvPr>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Freeform 51">
            <a:extLst>
              <a:ext uri="{FF2B5EF4-FFF2-40B4-BE49-F238E27FC236}">
                <a16:creationId xmlns:a16="http://schemas.microsoft.com/office/drawing/2014/main" id="{47B190E7-FA7B-444E-AF13-BDFC4E5E276B}"/>
              </a:ext>
            </a:extLst>
          </p:cNvPr>
          <p:cNvSpPr/>
          <p:nvPr/>
        </p:nvSpPr>
        <p:spPr>
          <a:xfrm rot="2818664">
            <a:off x="3967143" y="2688224"/>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331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328953" y="46609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328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7767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42245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6723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71201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567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3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3EFC13A-24D4-B04A-A5F9-9E61D710C814}"/>
              </a:ext>
            </a:extLst>
          </p:cNvPr>
          <p:cNvSpPr txBox="1"/>
          <p:nvPr/>
        </p:nvSpPr>
        <p:spPr>
          <a:xfrm>
            <a:off x="3652920" y="6391705"/>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Source</a:t>
            </a:r>
          </a:p>
        </p:txBody>
      </p: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86" y="2490142"/>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839221" y="3441071"/>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2" name="Oval 1">
            <a:extLst>
              <a:ext uri="{FF2B5EF4-FFF2-40B4-BE49-F238E27FC236}">
                <a16:creationId xmlns:a16="http://schemas.microsoft.com/office/drawing/2014/main" id="{4DF0C219-AD14-014E-9D82-CEE5962639D6}"/>
              </a:ext>
            </a:extLst>
          </p:cNvPr>
          <p:cNvSpPr/>
          <p:nvPr/>
        </p:nvSpPr>
        <p:spPr>
          <a:xfrm>
            <a:off x="3322826" y="3505522"/>
            <a:ext cx="283060" cy="283060"/>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23">
            <a:extLst>
              <a:ext uri="{FF2B5EF4-FFF2-40B4-BE49-F238E27FC236}">
                <a16:creationId xmlns:a16="http://schemas.microsoft.com/office/drawing/2014/main" id="{7B7C2A75-378A-7343-AC79-D4E9017F468D}"/>
              </a:ext>
            </a:extLst>
          </p:cNvPr>
          <p:cNvSpPr>
            <a:spLocks noChangeArrowheads="1"/>
          </p:cNvSpPr>
          <p:nvPr/>
        </p:nvSpPr>
        <p:spPr bwMode="auto">
          <a:xfrm>
            <a:off x="269994" y="2911905"/>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Rectangle 24">
            <a:extLst>
              <a:ext uri="{FF2B5EF4-FFF2-40B4-BE49-F238E27FC236}">
                <a16:creationId xmlns:a16="http://schemas.microsoft.com/office/drawing/2014/main" id="{10009A3C-1D4E-BA4A-A23F-C005DCD3C433}"/>
              </a:ext>
            </a:extLst>
          </p:cNvPr>
          <p:cNvSpPr>
            <a:spLocks noChangeArrowheads="1"/>
          </p:cNvSpPr>
          <p:nvPr/>
        </p:nvSpPr>
        <p:spPr bwMode="auto">
          <a:xfrm>
            <a:off x="222369" y="2983343"/>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25">
            <a:extLst>
              <a:ext uri="{FF2B5EF4-FFF2-40B4-BE49-F238E27FC236}">
                <a16:creationId xmlns:a16="http://schemas.microsoft.com/office/drawing/2014/main" id="{AB63F9F4-9D01-F046-81AF-1E18BABA9592}"/>
              </a:ext>
            </a:extLst>
          </p:cNvPr>
          <p:cNvSpPr>
            <a:spLocks noChangeShapeType="1"/>
          </p:cNvSpPr>
          <p:nvPr/>
        </p:nvSpPr>
        <p:spPr bwMode="auto">
          <a:xfrm>
            <a:off x="222369" y="3300843"/>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Box 26">
            <a:extLst>
              <a:ext uri="{FF2B5EF4-FFF2-40B4-BE49-F238E27FC236}">
                <a16:creationId xmlns:a16="http://schemas.microsoft.com/office/drawing/2014/main" id="{290E2A67-5CEF-D545-BAB1-18EB0CF93D9D}"/>
              </a:ext>
            </a:extLst>
          </p:cNvPr>
          <p:cNvSpPr txBox="1">
            <a:spLocks noChangeArrowheads="1"/>
          </p:cNvSpPr>
          <p:nvPr/>
        </p:nvSpPr>
        <p:spPr bwMode="auto">
          <a:xfrm>
            <a:off x="179507" y="2950005"/>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50" name="Line 27">
            <a:extLst>
              <a:ext uri="{FF2B5EF4-FFF2-40B4-BE49-F238E27FC236}">
                <a16:creationId xmlns:a16="http://schemas.microsoft.com/office/drawing/2014/main" id="{57E16A47-6B5D-1844-83D1-D281543136B0}"/>
              </a:ext>
            </a:extLst>
          </p:cNvPr>
          <p:cNvSpPr>
            <a:spLocks noChangeShapeType="1"/>
          </p:cNvSpPr>
          <p:nvPr/>
        </p:nvSpPr>
        <p:spPr bwMode="auto">
          <a:xfrm>
            <a:off x="230307" y="3621518"/>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8">
            <a:extLst>
              <a:ext uri="{FF2B5EF4-FFF2-40B4-BE49-F238E27FC236}">
                <a16:creationId xmlns:a16="http://schemas.microsoft.com/office/drawing/2014/main" id="{9CC8D11B-87D3-FC45-AB3E-04882A1E5757}"/>
              </a:ext>
            </a:extLst>
          </p:cNvPr>
          <p:cNvSpPr>
            <a:spLocks noChangeShapeType="1"/>
          </p:cNvSpPr>
          <p:nvPr/>
        </p:nvSpPr>
        <p:spPr bwMode="auto">
          <a:xfrm>
            <a:off x="235069" y="3902505"/>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29">
            <a:extLst>
              <a:ext uri="{FF2B5EF4-FFF2-40B4-BE49-F238E27FC236}">
                <a16:creationId xmlns:a16="http://schemas.microsoft.com/office/drawing/2014/main" id="{9117137F-0D32-E047-853C-4DF5179B75A8}"/>
              </a:ext>
            </a:extLst>
          </p:cNvPr>
          <p:cNvSpPr>
            <a:spLocks noChangeShapeType="1"/>
          </p:cNvSpPr>
          <p:nvPr/>
        </p:nvSpPr>
        <p:spPr bwMode="auto">
          <a:xfrm>
            <a:off x="235069" y="4178730"/>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710F8D4D-6CFC-344D-8B4A-16C422B61805}"/>
              </a:ext>
            </a:extLst>
          </p:cNvPr>
          <p:cNvSpPr/>
          <p:nvPr/>
        </p:nvSpPr>
        <p:spPr>
          <a:xfrm>
            <a:off x="285701" y="4603898"/>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01B43E5-84F7-474E-B418-D0E3364B6EE0}"/>
              </a:ext>
            </a:extLst>
          </p:cNvPr>
          <p:cNvSpPr/>
          <p:nvPr/>
        </p:nvSpPr>
        <p:spPr>
          <a:xfrm>
            <a:off x="122356" y="3902505"/>
            <a:ext cx="1520491"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81BAEF8-B6DA-1042-9438-5AF150EFC9A3}"/>
              </a:ext>
            </a:extLst>
          </p:cNvPr>
          <p:cNvGrpSpPr/>
          <p:nvPr/>
        </p:nvGrpSpPr>
        <p:grpSpPr>
          <a:xfrm>
            <a:off x="3141955" y="2190613"/>
            <a:ext cx="2673016" cy="1065382"/>
            <a:chOff x="3141955" y="2190613"/>
            <a:chExt cx="2673016" cy="1065382"/>
          </a:xfrm>
        </p:grpSpPr>
        <p:grpSp>
          <p:nvGrpSpPr>
            <p:cNvPr id="55" name="Group 88">
              <a:extLst>
                <a:ext uri="{FF2B5EF4-FFF2-40B4-BE49-F238E27FC236}">
                  <a16:creationId xmlns:a16="http://schemas.microsoft.com/office/drawing/2014/main" id="{6EBABE1E-1079-3F42-89C8-505410DB30CF}"/>
                </a:ext>
              </a:extLst>
            </p:cNvPr>
            <p:cNvGrpSpPr>
              <a:grpSpLocks/>
            </p:cNvGrpSpPr>
            <p:nvPr/>
          </p:nvGrpSpPr>
          <p:grpSpPr bwMode="auto">
            <a:xfrm>
              <a:off x="4344320" y="2190613"/>
              <a:ext cx="1387475" cy="1035050"/>
              <a:chOff x="3601" y="168"/>
              <a:chExt cx="874" cy="652"/>
            </a:xfrm>
          </p:grpSpPr>
          <p:sp>
            <p:nvSpPr>
              <p:cNvPr id="56" name="Rectangle 89">
                <a:extLst>
                  <a:ext uri="{FF2B5EF4-FFF2-40B4-BE49-F238E27FC236}">
                    <a16:creationId xmlns:a16="http://schemas.microsoft.com/office/drawing/2014/main" id="{7857FF08-A9A9-C94A-9311-6FFC266DB5A4}"/>
                  </a:ext>
                </a:extLst>
              </p:cNvPr>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Rectangle 90">
                <a:extLst>
                  <a:ext uri="{FF2B5EF4-FFF2-40B4-BE49-F238E27FC236}">
                    <a16:creationId xmlns:a16="http://schemas.microsoft.com/office/drawing/2014/main" id="{C00D8B08-5937-A047-BE66-A6AADE0E67EE}"/>
                  </a:ext>
                </a:extLst>
              </p:cNvPr>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Line 91">
                <a:extLst>
                  <a:ext uri="{FF2B5EF4-FFF2-40B4-BE49-F238E27FC236}">
                    <a16:creationId xmlns:a16="http://schemas.microsoft.com/office/drawing/2014/main" id="{82D701C2-7911-E34F-9575-3D9C704CC1B6}"/>
                  </a:ext>
                </a:extLst>
              </p:cNvPr>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Box 92">
                <a:extLst>
                  <a:ext uri="{FF2B5EF4-FFF2-40B4-BE49-F238E27FC236}">
                    <a16:creationId xmlns:a16="http://schemas.microsoft.com/office/drawing/2014/main" id="{287BC32F-E59D-2248-B00C-47786A445E0A}"/>
                  </a:ext>
                </a:extLst>
              </p:cNvPr>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60" name="Line 93">
                <a:extLst>
                  <a:ext uri="{FF2B5EF4-FFF2-40B4-BE49-F238E27FC236}">
                    <a16:creationId xmlns:a16="http://schemas.microsoft.com/office/drawing/2014/main" id="{19AE5E38-6EA8-4648-A4EF-94C6C3DB2B40}"/>
                  </a:ext>
                </a:extLst>
              </p:cNvPr>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1" name="Freeform 60">
              <a:extLst>
                <a:ext uri="{FF2B5EF4-FFF2-40B4-BE49-F238E27FC236}">
                  <a16:creationId xmlns:a16="http://schemas.microsoft.com/office/drawing/2014/main" id="{AB8E2730-6ED3-E542-B736-276E04369C7D}"/>
                </a:ext>
              </a:extLst>
            </p:cNvPr>
            <p:cNvSpPr/>
            <p:nvPr/>
          </p:nvSpPr>
          <p:spPr>
            <a:xfrm rot="2818664">
              <a:off x="3502773" y="2415334"/>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B44B3B7-E790-4743-BDE0-5C1AD9BB5F2D}"/>
                </a:ext>
              </a:extLst>
            </p:cNvPr>
            <p:cNvSpPr/>
            <p:nvPr/>
          </p:nvSpPr>
          <p:spPr>
            <a:xfrm>
              <a:off x="4294480" y="2582679"/>
              <a:ext cx="1520491"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284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328953" y="46609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328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7767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42245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6723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71201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567953" y="46609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303" y="5450103"/>
            <a:ext cx="1063195" cy="10631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3EFC13A-24D4-B04A-A5F9-9E61D710C814}"/>
              </a:ext>
            </a:extLst>
          </p:cNvPr>
          <p:cNvSpPr txBox="1"/>
          <p:nvPr/>
        </p:nvSpPr>
        <p:spPr>
          <a:xfrm>
            <a:off x="3652920" y="6391705"/>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Source</a:t>
            </a:r>
          </a:p>
        </p:txBody>
      </p:sp>
      <p:cxnSp>
        <p:nvCxnSpPr>
          <p:cNvPr id="33" name="Straight Connector 32">
            <a:extLst>
              <a:ext uri="{FF2B5EF4-FFF2-40B4-BE49-F238E27FC236}">
                <a16:creationId xmlns:a16="http://schemas.microsoft.com/office/drawing/2014/main" id="{226FDE52-BBDE-594D-A349-AF80B47BD7DA}"/>
              </a:ext>
            </a:extLst>
          </p:cNvPr>
          <p:cNvCxnSpPr>
            <a:cxnSpLocks/>
          </p:cNvCxnSpPr>
          <p:nvPr/>
        </p:nvCxnSpPr>
        <p:spPr>
          <a:xfrm>
            <a:off x="3464356" y="3187700"/>
            <a:ext cx="0" cy="1473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Category:Network routers - Wikimedia Commons">
            <a:extLst>
              <a:ext uri="{FF2B5EF4-FFF2-40B4-BE49-F238E27FC236}">
                <a16:creationId xmlns:a16="http://schemas.microsoft.com/office/drawing/2014/main" id="{56AC3056-8527-1A42-B2B8-B503C6A92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86" y="2490142"/>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F09D312-BB90-FC4E-B4E3-1E27AD9CB407}"/>
              </a:ext>
            </a:extLst>
          </p:cNvPr>
          <p:cNvSpPr txBox="1"/>
          <p:nvPr/>
        </p:nvSpPr>
        <p:spPr>
          <a:xfrm>
            <a:off x="3839221" y="3441071"/>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2" name="Oval 1">
            <a:extLst>
              <a:ext uri="{FF2B5EF4-FFF2-40B4-BE49-F238E27FC236}">
                <a16:creationId xmlns:a16="http://schemas.microsoft.com/office/drawing/2014/main" id="{4DF0C219-AD14-014E-9D82-CEE5962639D6}"/>
              </a:ext>
            </a:extLst>
          </p:cNvPr>
          <p:cNvSpPr/>
          <p:nvPr/>
        </p:nvSpPr>
        <p:spPr>
          <a:xfrm>
            <a:off x="3322826" y="3505522"/>
            <a:ext cx="283060" cy="283060"/>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23">
            <a:extLst>
              <a:ext uri="{FF2B5EF4-FFF2-40B4-BE49-F238E27FC236}">
                <a16:creationId xmlns:a16="http://schemas.microsoft.com/office/drawing/2014/main" id="{7B7C2A75-378A-7343-AC79-D4E9017F468D}"/>
              </a:ext>
            </a:extLst>
          </p:cNvPr>
          <p:cNvSpPr>
            <a:spLocks noChangeArrowheads="1"/>
          </p:cNvSpPr>
          <p:nvPr/>
        </p:nvSpPr>
        <p:spPr bwMode="auto">
          <a:xfrm>
            <a:off x="269994" y="2911905"/>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Rectangle 24">
            <a:extLst>
              <a:ext uri="{FF2B5EF4-FFF2-40B4-BE49-F238E27FC236}">
                <a16:creationId xmlns:a16="http://schemas.microsoft.com/office/drawing/2014/main" id="{10009A3C-1D4E-BA4A-A23F-C005DCD3C433}"/>
              </a:ext>
            </a:extLst>
          </p:cNvPr>
          <p:cNvSpPr>
            <a:spLocks noChangeArrowheads="1"/>
          </p:cNvSpPr>
          <p:nvPr/>
        </p:nvSpPr>
        <p:spPr bwMode="auto">
          <a:xfrm>
            <a:off x="222369" y="2983343"/>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25">
            <a:extLst>
              <a:ext uri="{FF2B5EF4-FFF2-40B4-BE49-F238E27FC236}">
                <a16:creationId xmlns:a16="http://schemas.microsoft.com/office/drawing/2014/main" id="{AB63F9F4-9D01-F046-81AF-1E18BABA9592}"/>
              </a:ext>
            </a:extLst>
          </p:cNvPr>
          <p:cNvSpPr>
            <a:spLocks noChangeShapeType="1"/>
          </p:cNvSpPr>
          <p:nvPr/>
        </p:nvSpPr>
        <p:spPr bwMode="auto">
          <a:xfrm>
            <a:off x="222369" y="3300843"/>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Box 26">
            <a:extLst>
              <a:ext uri="{FF2B5EF4-FFF2-40B4-BE49-F238E27FC236}">
                <a16:creationId xmlns:a16="http://schemas.microsoft.com/office/drawing/2014/main" id="{290E2A67-5CEF-D545-BAB1-18EB0CF93D9D}"/>
              </a:ext>
            </a:extLst>
          </p:cNvPr>
          <p:cNvSpPr txBox="1">
            <a:spLocks noChangeArrowheads="1"/>
          </p:cNvSpPr>
          <p:nvPr/>
        </p:nvSpPr>
        <p:spPr bwMode="auto">
          <a:xfrm>
            <a:off x="179507" y="2950005"/>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50" name="Line 27">
            <a:extLst>
              <a:ext uri="{FF2B5EF4-FFF2-40B4-BE49-F238E27FC236}">
                <a16:creationId xmlns:a16="http://schemas.microsoft.com/office/drawing/2014/main" id="{57E16A47-6B5D-1844-83D1-D281543136B0}"/>
              </a:ext>
            </a:extLst>
          </p:cNvPr>
          <p:cNvSpPr>
            <a:spLocks noChangeShapeType="1"/>
          </p:cNvSpPr>
          <p:nvPr/>
        </p:nvSpPr>
        <p:spPr bwMode="auto">
          <a:xfrm>
            <a:off x="230307" y="3621518"/>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8">
            <a:extLst>
              <a:ext uri="{FF2B5EF4-FFF2-40B4-BE49-F238E27FC236}">
                <a16:creationId xmlns:a16="http://schemas.microsoft.com/office/drawing/2014/main" id="{9CC8D11B-87D3-FC45-AB3E-04882A1E5757}"/>
              </a:ext>
            </a:extLst>
          </p:cNvPr>
          <p:cNvSpPr>
            <a:spLocks noChangeShapeType="1"/>
          </p:cNvSpPr>
          <p:nvPr/>
        </p:nvSpPr>
        <p:spPr bwMode="auto">
          <a:xfrm>
            <a:off x="235069" y="3902505"/>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29">
            <a:extLst>
              <a:ext uri="{FF2B5EF4-FFF2-40B4-BE49-F238E27FC236}">
                <a16:creationId xmlns:a16="http://schemas.microsoft.com/office/drawing/2014/main" id="{9117137F-0D32-E047-853C-4DF5179B75A8}"/>
              </a:ext>
            </a:extLst>
          </p:cNvPr>
          <p:cNvSpPr>
            <a:spLocks noChangeShapeType="1"/>
          </p:cNvSpPr>
          <p:nvPr/>
        </p:nvSpPr>
        <p:spPr bwMode="auto">
          <a:xfrm>
            <a:off x="235069" y="4178730"/>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710F8D4D-6CFC-344D-8B4A-16C422B61805}"/>
              </a:ext>
            </a:extLst>
          </p:cNvPr>
          <p:cNvSpPr/>
          <p:nvPr/>
        </p:nvSpPr>
        <p:spPr>
          <a:xfrm>
            <a:off x="285701" y="4603898"/>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01B43E5-84F7-474E-B418-D0E3364B6EE0}"/>
              </a:ext>
            </a:extLst>
          </p:cNvPr>
          <p:cNvSpPr/>
          <p:nvPr/>
        </p:nvSpPr>
        <p:spPr>
          <a:xfrm>
            <a:off x="122356" y="3902505"/>
            <a:ext cx="1520491"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81BAEF8-B6DA-1042-9438-5AF150EFC9A3}"/>
              </a:ext>
            </a:extLst>
          </p:cNvPr>
          <p:cNvGrpSpPr/>
          <p:nvPr/>
        </p:nvGrpSpPr>
        <p:grpSpPr>
          <a:xfrm>
            <a:off x="3141955" y="2190613"/>
            <a:ext cx="2673016" cy="1065382"/>
            <a:chOff x="3141955" y="2190613"/>
            <a:chExt cx="2673016" cy="1065382"/>
          </a:xfrm>
        </p:grpSpPr>
        <p:grpSp>
          <p:nvGrpSpPr>
            <p:cNvPr id="55" name="Group 88">
              <a:extLst>
                <a:ext uri="{FF2B5EF4-FFF2-40B4-BE49-F238E27FC236}">
                  <a16:creationId xmlns:a16="http://schemas.microsoft.com/office/drawing/2014/main" id="{6EBABE1E-1079-3F42-89C8-505410DB30CF}"/>
                </a:ext>
              </a:extLst>
            </p:cNvPr>
            <p:cNvGrpSpPr>
              <a:grpSpLocks/>
            </p:cNvGrpSpPr>
            <p:nvPr/>
          </p:nvGrpSpPr>
          <p:grpSpPr bwMode="auto">
            <a:xfrm>
              <a:off x="4344320" y="2190613"/>
              <a:ext cx="1387475" cy="1035050"/>
              <a:chOff x="3601" y="168"/>
              <a:chExt cx="874" cy="652"/>
            </a:xfrm>
          </p:grpSpPr>
          <p:sp>
            <p:nvSpPr>
              <p:cNvPr id="56" name="Rectangle 89">
                <a:extLst>
                  <a:ext uri="{FF2B5EF4-FFF2-40B4-BE49-F238E27FC236}">
                    <a16:creationId xmlns:a16="http://schemas.microsoft.com/office/drawing/2014/main" id="{7857FF08-A9A9-C94A-9311-6FFC266DB5A4}"/>
                  </a:ext>
                </a:extLst>
              </p:cNvPr>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Rectangle 90">
                <a:extLst>
                  <a:ext uri="{FF2B5EF4-FFF2-40B4-BE49-F238E27FC236}">
                    <a16:creationId xmlns:a16="http://schemas.microsoft.com/office/drawing/2014/main" id="{C00D8B08-5937-A047-BE66-A6AADE0E67EE}"/>
                  </a:ext>
                </a:extLst>
              </p:cNvPr>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Line 91">
                <a:extLst>
                  <a:ext uri="{FF2B5EF4-FFF2-40B4-BE49-F238E27FC236}">
                    <a16:creationId xmlns:a16="http://schemas.microsoft.com/office/drawing/2014/main" id="{82D701C2-7911-E34F-9575-3D9C704CC1B6}"/>
                  </a:ext>
                </a:extLst>
              </p:cNvPr>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Box 92">
                <a:extLst>
                  <a:ext uri="{FF2B5EF4-FFF2-40B4-BE49-F238E27FC236}">
                    <a16:creationId xmlns:a16="http://schemas.microsoft.com/office/drawing/2014/main" id="{287BC32F-E59D-2248-B00C-47786A445E0A}"/>
                  </a:ext>
                </a:extLst>
              </p:cNvPr>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60" name="Line 93">
                <a:extLst>
                  <a:ext uri="{FF2B5EF4-FFF2-40B4-BE49-F238E27FC236}">
                    <a16:creationId xmlns:a16="http://schemas.microsoft.com/office/drawing/2014/main" id="{19AE5E38-6EA8-4648-A4EF-94C6C3DB2B40}"/>
                  </a:ext>
                </a:extLst>
              </p:cNvPr>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1" name="Freeform 60">
              <a:extLst>
                <a:ext uri="{FF2B5EF4-FFF2-40B4-BE49-F238E27FC236}">
                  <a16:creationId xmlns:a16="http://schemas.microsoft.com/office/drawing/2014/main" id="{AB8E2730-6ED3-E542-B736-276E04369C7D}"/>
                </a:ext>
              </a:extLst>
            </p:cNvPr>
            <p:cNvSpPr/>
            <p:nvPr/>
          </p:nvSpPr>
          <p:spPr>
            <a:xfrm rot="2818664">
              <a:off x="3502773" y="2415334"/>
              <a:ext cx="479843" cy="1201479"/>
            </a:xfrm>
            <a:custGeom>
              <a:avLst/>
              <a:gdLst>
                <a:gd name="connsiteX0" fmla="*/ 479843 w 479843"/>
                <a:gd name="connsiteY0" fmla="*/ 1201479 h 1201479"/>
                <a:gd name="connsiteX1" fmla="*/ 1378 w 479843"/>
                <a:gd name="connsiteY1" fmla="*/ 563525 h 1201479"/>
                <a:gd name="connsiteX2" fmla="*/ 362885 w 479843"/>
                <a:gd name="connsiteY2" fmla="*/ 0 h 1201479"/>
              </a:gdLst>
              <a:ahLst/>
              <a:cxnLst>
                <a:cxn ang="0">
                  <a:pos x="connsiteX0" y="connsiteY0"/>
                </a:cxn>
                <a:cxn ang="0">
                  <a:pos x="connsiteX1" y="connsiteY1"/>
                </a:cxn>
                <a:cxn ang="0">
                  <a:pos x="connsiteX2" y="connsiteY2"/>
                </a:cxn>
              </a:cxnLst>
              <a:rect l="l" t="t" r="r" b="b"/>
              <a:pathLst>
                <a:path w="479843" h="1201479">
                  <a:moveTo>
                    <a:pt x="479843" y="1201479"/>
                  </a:moveTo>
                  <a:cubicBezTo>
                    <a:pt x="250357" y="982625"/>
                    <a:pt x="20871" y="763772"/>
                    <a:pt x="1378" y="563525"/>
                  </a:cubicBezTo>
                  <a:cubicBezTo>
                    <a:pt x="-18115" y="363278"/>
                    <a:pt x="172385" y="181639"/>
                    <a:pt x="362885" y="0"/>
                  </a:cubicBezTo>
                </a:path>
              </a:pathLst>
            </a:custGeom>
            <a:noFill/>
            <a:ln w="476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B44B3B7-E790-4743-BDE0-5C1AD9BB5F2D}"/>
                </a:ext>
              </a:extLst>
            </p:cNvPr>
            <p:cNvSpPr/>
            <p:nvPr/>
          </p:nvSpPr>
          <p:spPr>
            <a:xfrm>
              <a:off x="4294480" y="2582679"/>
              <a:ext cx="1520491"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AEC6F9C-F224-8E43-AF1A-1C766432D585}"/>
              </a:ext>
            </a:extLst>
          </p:cNvPr>
          <p:cNvSpPr txBox="1"/>
          <p:nvPr/>
        </p:nvSpPr>
        <p:spPr>
          <a:xfrm>
            <a:off x="982560" y="699209"/>
            <a:ext cx="715778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Flat address for addressing machines at the link-layer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(MAC address)</a:t>
            </a:r>
          </a:p>
        </p:txBody>
      </p:sp>
    </p:spTree>
    <p:extLst>
      <p:ext uri="{BB962C8B-B14F-4D97-AF65-F5344CB8AC3E}">
        <p14:creationId xmlns:p14="http://schemas.microsoft.com/office/powerpoint/2010/main" val="222897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Address Resolution Protocol (ARP)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7638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a:xfrm>
            <a:off x="567006" y="365126"/>
            <a:ext cx="7886700" cy="1325563"/>
          </a:xfrm>
        </p:spPr>
        <p:txBody>
          <a:bodyPr>
            <a:normAutofit/>
          </a:bodyPr>
          <a:lstStyle/>
          <a:p>
            <a:pPr>
              <a:defRPr/>
            </a:pPr>
            <a:r>
              <a:rPr lang="en-US" dirty="0">
                <a:cs typeface="+mj-cs"/>
              </a:rPr>
              <a:t>MAC</a:t>
            </a:r>
            <a:r>
              <a:rPr lang="en-US" sz="4800" dirty="0">
                <a:cs typeface="+mj-cs"/>
              </a:rPr>
              <a:t> addresses and </a:t>
            </a:r>
            <a:r>
              <a:rPr lang="en-US" dirty="0">
                <a:cs typeface="+mj-cs"/>
              </a:rPr>
              <a:t>ARP</a:t>
            </a:r>
          </a:p>
        </p:txBody>
      </p:sp>
      <p:sp>
        <p:nvSpPr>
          <p:cNvPr id="39941" name="Rectangle 3"/>
          <p:cNvSpPr>
            <a:spLocks noGrp="1" noChangeArrowheads="1"/>
          </p:cNvSpPr>
          <p:nvPr>
            <p:ph idx="1"/>
          </p:nvPr>
        </p:nvSpPr>
        <p:spPr>
          <a:xfrm>
            <a:off x="533400" y="1600200"/>
            <a:ext cx="8247063" cy="4648200"/>
          </a:xfrm>
        </p:spPr>
        <p:txBody>
          <a:bodyPr/>
          <a:lstStyle/>
          <a:p>
            <a:pPr>
              <a:defRPr/>
            </a:pPr>
            <a:r>
              <a:rPr lang="en-US" dirty="0"/>
              <a:t>32-bit IP address: </a:t>
            </a:r>
          </a:p>
          <a:p>
            <a:pPr lvl="1">
              <a:defRPr/>
            </a:pPr>
            <a:r>
              <a:rPr lang="en-US" i="1" dirty="0"/>
              <a:t>network-layer</a:t>
            </a:r>
            <a:r>
              <a:rPr lang="en-US" dirty="0"/>
              <a:t> address for interface</a:t>
            </a:r>
          </a:p>
          <a:p>
            <a:pPr lvl="1">
              <a:defRPr/>
            </a:pPr>
            <a:r>
              <a:rPr lang="en-US" dirty="0"/>
              <a:t>used for layer 3 (network layer) forwarding</a:t>
            </a:r>
          </a:p>
          <a:p>
            <a:pPr>
              <a:defRPr/>
            </a:pPr>
            <a:r>
              <a:rPr lang="en-US" dirty="0"/>
              <a:t>MAC (or LAN or physical or Ethernet) address:</a:t>
            </a:r>
            <a:r>
              <a:rPr lang="en-US" dirty="0">
                <a:solidFill>
                  <a:srgbClr val="FF0000"/>
                </a:solidFill>
              </a:rPr>
              <a:t> </a:t>
            </a:r>
          </a:p>
          <a:p>
            <a:pPr lvl="1">
              <a:defRPr/>
            </a:pPr>
            <a:r>
              <a:rPr lang="en-US" dirty="0"/>
              <a:t>function:</a:t>
            </a:r>
            <a:r>
              <a:rPr lang="en-US" dirty="0">
                <a:solidFill>
                  <a:schemeClr val="accent2"/>
                </a:solidFill>
              </a:rPr>
              <a:t> </a:t>
            </a:r>
            <a:r>
              <a:rPr lang="en-US" i="1" dirty="0">
                <a:solidFill>
                  <a:srgbClr val="CC0000"/>
                </a:solidFill>
              </a:rPr>
              <a:t>used “locally” to get frame from one interface to another physically-connected interface (same network, in IP-addressing sense)</a:t>
            </a:r>
          </a:p>
          <a:p>
            <a:pPr lvl="1">
              <a:lnSpc>
                <a:spcPct val="90000"/>
              </a:lnSpc>
              <a:defRPr/>
            </a:pPr>
            <a:r>
              <a:rPr lang="en-US" dirty="0"/>
              <a:t>48 bit MAC address (for most LANs) burned in NIC ROM, also sometimes software settable</a:t>
            </a:r>
          </a:p>
          <a:p>
            <a:pPr lvl="1">
              <a:lnSpc>
                <a:spcPct val="90000"/>
              </a:lnSpc>
              <a:defRPr/>
            </a:pPr>
            <a:r>
              <a:rPr lang="en-US" dirty="0"/>
              <a:t>e.g.: 1A-2F-BB-76-09-AD</a:t>
            </a:r>
          </a:p>
          <a:p>
            <a:pPr lvl="1">
              <a:lnSpc>
                <a:spcPct val="90000"/>
              </a:lnSpc>
              <a:defRPr/>
            </a:pPr>
            <a:endParaRPr lang="en-US" dirty="0"/>
          </a:p>
        </p:txBody>
      </p:sp>
      <p:pic>
        <p:nvPicPr>
          <p:cNvPr id="121861" name="Picture 4"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208087"/>
            <a:ext cx="5760720"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Text Box 6"/>
          <p:cNvSpPr txBox="1">
            <a:spLocks noChangeArrowheads="1"/>
          </p:cNvSpPr>
          <p:nvPr/>
        </p:nvSpPr>
        <p:spPr bwMode="auto">
          <a:xfrm>
            <a:off x="812141" y="5591175"/>
            <a:ext cx="374464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hexadecimal (base 16) notation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(each </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numeral</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 represents 4 bits)</a:t>
            </a:r>
          </a:p>
        </p:txBody>
      </p:sp>
      <p:sp>
        <p:nvSpPr>
          <p:cNvPr id="39944" name="Line 7"/>
          <p:cNvSpPr>
            <a:spLocks noChangeShapeType="1"/>
          </p:cNvSpPr>
          <p:nvPr/>
        </p:nvSpPr>
        <p:spPr bwMode="auto">
          <a:xfrm flipV="1">
            <a:off x="2116138" y="5326063"/>
            <a:ext cx="188912" cy="330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59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4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94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94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1">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1">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941">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41">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941">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41">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9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9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p:bldP spid="39943" grpId="0"/>
      <p:bldP spid="399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533400" y="135660"/>
            <a:ext cx="7772400" cy="1143000"/>
          </a:xfrm>
        </p:spPr>
        <p:txBody>
          <a:bodyPr/>
          <a:lstStyle/>
          <a:p>
            <a:pPr>
              <a:defRPr/>
            </a:pPr>
            <a:r>
              <a:rPr lang="en-US" dirty="0">
                <a:cs typeface="+mj-cs"/>
              </a:rPr>
              <a:t>MAC addresses and ARP</a:t>
            </a:r>
          </a:p>
        </p:txBody>
      </p:sp>
      <p:sp>
        <p:nvSpPr>
          <p:cNvPr id="40965" name="Text Box 4"/>
          <p:cNvSpPr txBox="1">
            <a:spLocks noChangeArrowheads="1"/>
          </p:cNvSpPr>
          <p:nvPr/>
        </p:nvSpPr>
        <p:spPr bwMode="auto">
          <a:xfrm>
            <a:off x="274464" y="1153508"/>
            <a:ext cx="8388707" cy="523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each adapter on LAN has unique </a:t>
            </a: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cs typeface="+mn-cs"/>
              </a:rPr>
              <a:t>LAN</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addr</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or MAC </a:t>
            </a:r>
            <a:r>
              <a:rPr kumimoji="0" lang="en-US" sz="28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addr</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t>
            </a:r>
          </a:p>
        </p:txBody>
      </p:sp>
      <p:sp>
        <p:nvSpPr>
          <p:cNvPr id="40966" name="Text Box 18"/>
          <p:cNvSpPr txBox="1">
            <a:spLocks noChangeArrowheads="1"/>
          </p:cNvSpPr>
          <p:nvPr/>
        </p:nvSpPr>
        <p:spPr bwMode="auto">
          <a:xfrm>
            <a:off x="6918325" y="3890963"/>
            <a:ext cx="958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adapter</a:t>
            </a:r>
          </a:p>
        </p:txBody>
      </p:sp>
      <p:sp>
        <p:nvSpPr>
          <p:cNvPr id="123910" name="Freeform 8"/>
          <p:cNvSpPr>
            <a:spLocks/>
          </p:cNvSpPr>
          <p:nvPr/>
        </p:nvSpPr>
        <p:spPr bwMode="auto">
          <a:xfrm>
            <a:off x="2152650" y="3262313"/>
            <a:ext cx="2046288" cy="2049462"/>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68" name="Line 19"/>
          <p:cNvSpPr>
            <a:spLocks noChangeShapeType="1"/>
          </p:cNvSpPr>
          <p:nvPr/>
        </p:nvSpPr>
        <p:spPr bwMode="auto">
          <a:xfrm>
            <a:off x="1300163" y="3940175"/>
            <a:ext cx="9017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69" name="Line 20"/>
          <p:cNvSpPr>
            <a:spLocks noChangeShapeType="1"/>
          </p:cNvSpPr>
          <p:nvPr/>
        </p:nvSpPr>
        <p:spPr bwMode="auto">
          <a:xfrm>
            <a:off x="3309938" y="2808288"/>
            <a:ext cx="0" cy="6556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0" name="Line 21"/>
          <p:cNvSpPr>
            <a:spLocks noChangeShapeType="1"/>
          </p:cNvSpPr>
          <p:nvPr/>
        </p:nvSpPr>
        <p:spPr bwMode="auto">
          <a:xfrm flipH="1">
            <a:off x="4173538" y="4108450"/>
            <a:ext cx="79692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1" name="Line 22"/>
          <p:cNvSpPr>
            <a:spLocks noChangeShapeType="1"/>
          </p:cNvSpPr>
          <p:nvPr/>
        </p:nvSpPr>
        <p:spPr bwMode="auto">
          <a:xfrm flipV="1">
            <a:off x="3271838" y="5113338"/>
            <a:ext cx="0" cy="438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2" name="Text Box 24"/>
          <p:cNvSpPr txBox="1">
            <a:spLocks noChangeArrowheads="1"/>
          </p:cNvSpPr>
          <p:nvPr/>
        </p:nvSpPr>
        <p:spPr bwMode="auto">
          <a:xfrm>
            <a:off x="3630613" y="2513013"/>
            <a:ext cx="17811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1A-2F-BB-76-09-AD</a:t>
            </a:r>
          </a:p>
        </p:txBody>
      </p:sp>
      <p:sp>
        <p:nvSpPr>
          <p:cNvPr id="40973" name="Line 25"/>
          <p:cNvSpPr>
            <a:spLocks noChangeShapeType="1"/>
          </p:cNvSpPr>
          <p:nvPr/>
        </p:nvSpPr>
        <p:spPr bwMode="auto">
          <a:xfrm flipH="1" flipV="1">
            <a:off x="3449638" y="2652713"/>
            <a:ext cx="257175" cy="127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4" name="Line 26"/>
          <p:cNvSpPr>
            <a:spLocks noChangeShapeType="1"/>
          </p:cNvSpPr>
          <p:nvPr/>
        </p:nvSpPr>
        <p:spPr bwMode="auto">
          <a:xfrm flipV="1">
            <a:off x="4999038" y="4289425"/>
            <a:ext cx="0" cy="373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5" name="Text Box 27"/>
          <p:cNvSpPr txBox="1">
            <a:spLocks noChangeArrowheads="1"/>
          </p:cNvSpPr>
          <p:nvPr/>
        </p:nvSpPr>
        <p:spPr bwMode="auto">
          <a:xfrm>
            <a:off x="4479925" y="4662488"/>
            <a:ext cx="17399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58-23-D7-FA-20-B0</a:t>
            </a:r>
          </a:p>
        </p:txBody>
      </p:sp>
      <p:sp>
        <p:nvSpPr>
          <p:cNvPr id="40976" name="Line 28"/>
          <p:cNvSpPr>
            <a:spLocks noChangeShapeType="1"/>
          </p:cNvSpPr>
          <p:nvPr/>
        </p:nvSpPr>
        <p:spPr bwMode="auto">
          <a:xfrm flipH="1">
            <a:off x="3375025" y="5667375"/>
            <a:ext cx="360363"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7" name="Text Box 29"/>
          <p:cNvSpPr txBox="1">
            <a:spLocks noChangeArrowheads="1"/>
          </p:cNvSpPr>
          <p:nvPr/>
        </p:nvSpPr>
        <p:spPr bwMode="auto">
          <a:xfrm>
            <a:off x="3797300" y="5551488"/>
            <a:ext cx="17494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0C-C4-11-6F-E3-98</a:t>
            </a:r>
          </a:p>
        </p:txBody>
      </p:sp>
      <p:sp>
        <p:nvSpPr>
          <p:cNvPr id="40978" name="Line 30"/>
          <p:cNvSpPr>
            <a:spLocks noChangeShapeType="1"/>
          </p:cNvSpPr>
          <p:nvPr/>
        </p:nvSpPr>
        <p:spPr bwMode="auto">
          <a:xfrm flipV="1">
            <a:off x="1236663" y="4095750"/>
            <a:ext cx="0" cy="373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9" name="Text Box 31"/>
          <p:cNvSpPr txBox="1">
            <a:spLocks noChangeArrowheads="1"/>
          </p:cNvSpPr>
          <p:nvPr/>
        </p:nvSpPr>
        <p:spPr bwMode="auto">
          <a:xfrm>
            <a:off x="319088" y="4470400"/>
            <a:ext cx="16891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71-65-F7-2B-08-53</a:t>
            </a:r>
          </a:p>
        </p:txBody>
      </p:sp>
      <p:sp>
        <p:nvSpPr>
          <p:cNvPr id="40980" name="Text Box 32"/>
          <p:cNvSpPr txBox="1">
            <a:spLocks noChangeArrowheads="1"/>
          </p:cNvSpPr>
          <p:nvPr/>
        </p:nvSpPr>
        <p:spPr bwMode="auto">
          <a:xfrm>
            <a:off x="2636838" y="3621088"/>
            <a:ext cx="1085850" cy="91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(wired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wireless)</a:t>
            </a:r>
          </a:p>
        </p:txBody>
      </p:sp>
      <p:sp>
        <p:nvSpPr>
          <p:cNvPr id="526373" name="Rectangle 37"/>
          <p:cNvSpPr>
            <a:spLocks noChangeArrowheads="1"/>
          </p:cNvSpPr>
          <p:nvPr/>
        </p:nvSpPr>
        <p:spPr bwMode="auto">
          <a:xfrm>
            <a:off x="6727825" y="3941763"/>
            <a:ext cx="160338" cy="255587"/>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3925" name="Group 51"/>
          <p:cNvGrpSpPr>
            <a:grpSpLocks/>
          </p:cNvGrpSpPr>
          <p:nvPr/>
        </p:nvGrpSpPr>
        <p:grpSpPr bwMode="auto">
          <a:xfrm>
            <a:off x="423863" y="3562350"/>
            <a:ext cx="922337" cy="658813"/>
            <a:chOff x="267" y="2244"/>
            <a:chExt cx="581" cy="415"/>
          </a:xfrm>
        </p:grpSpPr>
        <p:sp>
          <p:nvSpPr>
            <p:cNvPr id="526372" name="Rectangle 36"/>
            <p:cNvSpPr>
              <a:spLocks noChangeArrowheads="1"/>
            </p:cNvSpPr>
            <p:nvPr/>
          </p:nvSpPr>
          <p:spPr bwMode="auto">
            <a:xfrm rot="-5400000">
              <a:off x="717" y="2400"/>
              <a:ext cx="101"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3943" name="Group 38"/>
            <p:cNvGrpSpPr>
              <a:grpSpLocks/>
            </p:cNvGrpSpPr>
            <p:nvPr/>
          </p:nvGrpSpPr>
          <p:grpSpPr bwMode="auto">
            <a:xfrm>
              <a:off x="267" y="2244"/>
              <a:ext cx="512" cy="415"/>
              <a:chOff x="-44" y="1473"/>
              <a:chExt cx="981" cy="1105"/>
            </a:xfrm>
          </p:grpSpPr>
          <p:pic>
            <p:nvPicPr>
              <p:cNvPr id="123944" name="Picture 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45" name="Freeform 40"/>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23926" name="Group 50"/>
          <p:cNvGrpSpPr>
            <a:grpSpLocks/>
          </p:cNvGrpSpPr>
          <p:nvPr/>
        </p:nvGrpSpPr>
        <p:grpSpPr bwMode="auto">
          <a:xfrm>
            <a:off x="2744788" y="5559425"/>
            <a:ext cx="812800" cy="833438"/>
            <a:chOff x="1729" y="3502"/>
            <a:chExt cx="512" cy="525"/>
          </a:xfrm>
        </p:grpSpPr>
        <p:sp>
          <p:nvSpPr>
            <p:cNvPr id="526370" name="Rectangle 34"/>
            <p:cNvSpPr>
              <a:spLocks noChangeArrowheads="1"/>
            </p:cNvSpPr>
            <p:nvPr/>
          </p:nvSpPr>
          <p:spPr bwMode="auto">
            <a:xfrm>
              <a:off x="2021" y="3502"/>
              <a:ext cx="101"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3939" name="Group 41"/>
            <p:cNvGrpSpPr>
              <a:grpSpLocks/>
            </p:cNvGrpSpPr>
            <p:nvPr/>
          </p:nvGrpSpPr>
          <p:grpSpPr bwMode="auto">
            <a:xfrm>
              <a:off x="1729" y="3612"/>
              <a:ext cx="512" cy="415"/>
              <a:chOff x="-44" y="1473"/>
              <a:chExt cx="981" cy="1105"/>
            </a:xfrm>
          </p:grpSpPr>
          <p:pic>
            <p:nvPicPr>
              <p:cNvPr id="123940" name="Picture 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41" name="Freeform 43"/>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23927" name="Group 52"/>
          <p:cNvGrpSpPr>
            <a:grpSpLocks/>
          </p:cNvGrpSpPr>
          <p:nvPr/>
        </p:nvGrpSpPr>
        <p:grpSpPr bwMode="auto">
          <a:xfrm>
            <a:off x="2770188" y="2025650"/>
            <a:ext cx="812800" cy="776288"/>
            <a:chOff x="1745" y="1276"/>
            <a:chExt cx="512" cy="489"/>
          </a:xfrm>
        </p:grpSpPr>
        <p:sp>
          <p:nvSpPr>
            <p:cNvPr id="526350" name="Rectangle 14"/>
            <p:cNvSpPr>
              <a:spLocks noChangeArrowheads="1"/>
            </p:cNvSpPr>
            <p:nvPr/>
          </p:nvSpPr>
          <p:spPr bwMode="auto">
            <a:xfrm>
              <a:off x="2039" y="1604"/>
              <a:ext cx="101"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3935" name="Group 44"/>
            <p:cNvGrpSpPr>
              <a:grpSpLocks/>
            </p:cNvGrpSpPr>
            <p:nvPr/>
          </p:nvGrpSpPr>
          <p:grpSpPr bwMode="auto">
            <a:xfrm>
              <a:off x="1745" y="1276"/>
              <a:ext cx="512" cy="415"/>
              <a:chOff x="-44" y="1473"/>
              <a:chExt cx="981" cy="1105"/>
            </a:xfrm>
          </p:grpSpPr>
          <p:pic>
            <p:nvPicPr>
              <p:cNvPr id="123936" name="Picture 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37" name="Freeform 46"/>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23928" name="Group 53"/>
          <p:cNvGrpSpPr>
            <a:grpSpLocks/>
          </p:cNvGrpSpPr>
          <p:nvPr/>
        </p:nvGrpSpPr>
        <p:grpSpPr bwMode="auto">
          <a:xfrm>
            <a:off x="4868863" y="3836988"/>
            <a:ext cx="812800" cy="658812"/>
            <a:chOff x="3067" y="2417"/>
            <a:chExt cx="512" cy="415"/>
          </a:xfrm>
        </p:grpSpPr>
        <p:sp>
          <p:nvSpPr>
            <p:cNvPr id="526371" name="Rectangle 35"/>
            <p:cNvSpPr>
              <a:spLocks noChangeArrowheads="1"/>
            </p:cNvSpPr>
            <p:nvPr/>
          </p:nvSpPr>
          <p:spPr bwMode="auto">
            <a:xfrm rot="-5400000">
              <a:off x="3162" y="2514"/>
              <a:ext cx="101"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3931" name="Group 47"/>
            <p:cNvGrpSpPr>
              <a:grpSpLocks/>
            </p:cNvGrpSpPr>
            <p:nvPr/>
          </p:nvGrpSpPr>
          <p:grpSpPr bwMode="auto">
            <a:xfrm>
              <a:off x="3067" y="2417"/>
              <a:ext cx="512" cy="415"/>
              <a:chOff x="-44" y="1473"/>
              <a:chExt cx="981" cy="1105"/>
            </a:xfrm>
          </p:grpSpPr>
          <p:pic>
            <p:nvPicPr>
              <p:cNvPr id="123932" name="Picture 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33" name="Freeform 49"/>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23929" name="Picture 20" descr="underline_bas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953223"/>
            <a:ext cx="54848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250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5"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946873"/>
            <a:ext cx="54848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Rectangle 2"/>
          <p:cNvSpPr>
            <a:spLocks noGrp="1" noChangeArrowheads="1"/>
          </p:cNvSpPr>
          <p:nvPr>
            <p:ph type="title"/>
          </p:nvPr>
        </p:nvSpPr>
        <p:spPr>
          <a:xfrm>
            <a:off x="533400" y="135660"/>
            <a:ext cx="7772400" cy="1143000"/>
          </a:xfrm>
        </p:spPr>
        <p:txBody>
          <a:bodyPr/>
          <a:lstStyle/>
          <a:p>
            <a:pPr>
              <a:defRPr/>
            </a:pPr>
            <a:r>
              <a:rPr lang="en-US" dirty="0">
                <a:cs typeface="+mj-cs"/>
              </a:rPr>
              <a:t>MAC addresses (more)</a:t>
            </a:r>
          </a:p>
        </p:txBody>
      </p:sp>
      <p:sp>
        <p:nvSpPr>
          <p:cNvPr id="41990" name="Rectangle 3"/>
          <p:cNvSpPr>
            <a:spLocks noGrp="1" noChangeArrowheads="1"/>
          </p:cNvSpPr>
          <p:nvPr>
            <p:ph idx="1"/>
          </p:nvPr>
        </p:nvSpPr>
        <p:spPr>
          <a:xfrm>
            <a:off x="628650" y="1531337"/>
            <a:ext cx="7886700" cy="4351338"/>
          </a:xfrm>
        </p:spPr>
        <p:txBody>
          <a:bodyPr>
            <a:normAutofit fontScale="92500"/>
          </a:bodyPr>
          <a:lstStyle/>
          <a:p>
            <a:pPr>
              <a:defRPr/>
            </a:pPr>
            <a:r>
              <a:rPr lang="en-US" dirty="0"/>
              <a:t>MAC address allocation administered by IEEE</a:t>
            </a:r>
          </a:p>
          <a:p>
            <a:pPr>
              <a:defRPr/>
            </a:pPr>
            <a:r>
              <a:rPr lang="en-US" dirty="0"/>
              <a:t>manufacturer buys portion of MAC address space (to assure uniqueness)</a:t>
            </a:r>
          </a:p>
          <a:p>
            <a:pPr>
              <a:defRPr/>
            </a:pPr>
            <a:r>
              <a:rPr lang="en-US" dirty="0"/>
              <a:t>analogy:</a:t>
            </a:r>
          </a:p>
          <a:p>
            <a:pPr lvl="1">
              <a:defRPr/>
            </a:pPr>
            <a:r>
              <a:rPr lang="en-US" dirty="0"/>
              <a:t>MAC address: like Social Security Number</a:t>
            </a:r>
          </a:p>
          <a:p>
            <a:pPr lvl="1">
              <a:defRPr/>
            </a:pPr>
            <a:r>
              <a:rPr lang="en-US" dirty="0"/>
              <a:t>IP address: like postal address</a:t>
            </a:r>
          </a:p>
          <a:p>
            <a:pPr>
              <a:defRPr/>
            </a:pPr>
            <a:r>
              <a:rPr lang="en-US" dirty="0"/>
              <a:t> MAC flat address  </a:t>
            </a:r>
            <a:r>
              <a:rPr lang="en-US" dirty="0">
                <a:ea typeface="MS Mincho" charset="0"/>
                <a:cs typeface="MS Mincho" charset="0"/>
              </a:rPr>
              <a:t>➜</a:t>
            </a:r>
            <a:r>
              <a:rPr lang="en-US" dirty="0"/>
              <a:t> portability </a:t>
            </a:r>
          </a:p>
          <a:p>
            <a:pPr lvl="1">
              <a:defRPr/>
            </a:pPr>
            <a:r>
              <a:rPr lang="en-US" dirty="0"/>
              <a:t>can move LAN card from one LAN to another</a:t>
            </a:r>
          </a:p>
          <a:p>
            <a:pPr>
              <a:defRPr/>
            </a:pPr>
            <a:r>
              <a:rPr lang="en-US" dirty="0"/>
              <a:t>IP hierarchical address </a:t>
            </a:r>
            <a:r>
              <a:rPr lang="en-US" i="1" dirty="0"/>
              <a:t>not</a:t>
            </a:r>
            <a:r>
              <a:rPr lang="en-US" dirty="0"/>
              <a:t> portable</a:t>
            </a:r>
          </a:p>
          <a:p>
            <a:pPr lvl="1">
              <a:defRPr/>
            </a:pPr>
            <a:r>
              <a:rPr lang="en-US" dirty="0"/>
              <a:t> address depends on IP subnet to which node is attached</a:t>
            </a:r>
          </a:p>
          <a:p>
            <a:pPr>
              <a:defRPr/>
            </a:pPr>
            <a:endParaRPr lang="en-US" sz="32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4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9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9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9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9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99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9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90">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40"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919163"/>
            <a:ext cx="73136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3" name="Rectangle 3"/>
          <p:cNvSpPr>
            <a:spLocks noGrp="1" noChangeArrowheads="1"/>
          </p:cNvSpPr>
          <p:nvPr>
            <p:ph type="title"/>
          </p:nvPr>
        </p:nvSpPr>
        <p:spPr>
          <a:xfrm>
            <a:off x="501650" y="241300"/>
            <a:ext cx="8191500" cy="901700"/>
          </a:xfrm>
        </p:spPr>
        <p:txBody>
          <a:bodyPr/>
          <a:lstStyle/>
          <a:p>
            <a:pPr>
              <a:defRPr/>
            </a:pPr>
            <a:r>
              <a:rPr lang="en-US" sz="4000" dirty="0">
                <a:cs typeface="+mj-cs"/>
              </a:rPr>
              <a:t>ARP: address resolution protocol</a:t>
            </a:r>
          </a:p>
        </p:txBody>
      </p:sp>
      <p:sp>
        <p:nvSpPr>
          <p:cNvPr id="399364" name="Rectangle 4"/>
          <p:cNvSpPr>
            <a:spLocks noGrp="1" noChangeArrowheads="1"/>
          </p:cNvSpPr>
          <p:nvPr>
            <p:ph idx="1"/>
          </p:nvPr>
        </p:nvSpPr>
        <p:spPr>
          <a:xfrm>
            <a:off x="4886325" y="2119313"/>
            <a:ext cx="3990975" cy="3881437"/>
          </a:xfrm>
        </p:spPr>
        <p:txBody>
          <a:bodyPr>
            <a:normAutofit lnSpcReduction="10000"/>
          </a:bodyPr>
          <a:lstStyle/>
          <a:p>
            <a:pPr marL="0" indent="0">
              <a:buFont typeface="Wingdings" charset="0"/>
              <a:buNone/>
              <a:defRPr/>
            </a:pPr>
            <a:r>
              <a:rPr lang="en-US" sz="2400" i="1" dirty="0">
                <a:solidFill>
                  <a:srgbClr val="CC0000"/>
                </a:solidFill>
              </a:rPr>
              <a:t>ARP table: </a:t>
            </a:r>
            <a:r>
              <a:rPr lang="en-US" sz="2400" dirty="0"/>
              <a:t>each IP node (host, router) on LAN has table</a:t>
            </a:r>
          </a:p>
          <a:p>
            <a:pPr lvl="1">
              <a:defRPr/>
            </a:pPr>
            <a:r>
              <a:rPr lang="en-US" dirty="0"/>
              <a:t>IP/MAC address mappings for some LAN nodes:</a:t>
            </a:r>
          </a:p>
          <a:p>
            <a:pPr>
              <a:buFont typeface="Wingdings" charset="0"/>
              <a:buNone/>
              <a:defRPr/>
            </a:pPr>
            <a:r>
              <a:rPr lang="en-US" sz="1800" dirty="0"/>
              <a:t>          </a:t>
            </a:r>
            <a:r>
              <a:rPr lang="en-US" sz="1800" dirty="0">
                <a:solidFill>
                  <a:srgbClr val="CC0000"/>
                </a:solidFill>
              </a:rPr>
              <a:t>&lt; IP address; MAC address; TTL&gt;</a:t>
            </a:r>
          </a:p>
          <a:p>
            <a:pPr lvl="1">
              <a:defRPr/>
            </a:pPr>
            <a:r>
              <a:rPr lang="en-US" dirty="0"/>
              <a:t>TTL (Time To Live): time after which address mapping will be forgotten (typically 20 min)</a:t>
            </a:r>
          </a:p>
        </p:txBody>
      </p:sp>
      <p:grpSp>
        <p:nvGrpSpPr>
          <p:cNvPr id="128006" name="Group 41"/>
          <p:cNvGrpSpPr>
            <a:grpSpLocks/>
          </p:cNvGrpSpPr>
          <p:nvPr/>
        </p:nvGrpSpPr>
        <p:grpSpPr bwMode="auto">
          <a:xfrm>
            <a:off x="405415" y="1277556"/>
            <a:ext cx="4146550" cy="1277938"/>
            <a:chOff x="145" y="937"/>
            <a:chExt cx="2612" cy="805"/>
          </a:xfrm>
        </p:grpSpPr>
        <p:sp>
          <p:nvSpPr>
            <p:cNvPr id="43056" name="Text Box 6"/>
            <p:cNvSpPr txBox="1">
              <a:spLocks noChangeArrowheads="1"/>
            </p:cNvSpPr>
            <p:nvPr/>
          </p:nvSpPr>
          <p:spPr bwMode="auto">
            <a:xfrm>
              <a:off x="232" y="947"/>
              <a:ext cx="2525" cy="7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C0000"/>
                  </a:solidFill>
                  <a:effectLst/>
                  <a:uLnTx/>
                  <a:uFillTx/>
                  <a:latin typeface="Calibri" panose="020F0502020204030204"/>
                  <a:ea typeface="ＭＳ Ｐゴシック" charset="0"/>
                  <a:cs typeface="+mn-cs"/>
                </a:rPr>
                <a:t>Question: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how to determine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interface’s MAC address, knowing its IP address?</a:t>
              </a:r>
            </a:p>
          </p:txBody>
        </p:sp>
        <p:sp>
          <p:nvSpPr>
            <p:cNvPr id="43057" name="Rectangle 7"/>
            <p:cNvSpPr>
              <a:spLocks noChangeArrowheads="1"/>
            </p:cNvSpPr>
            <p:nvPr/>
          </p:nvSpPr>
          <p:spPr bwMode="auto">
            <a:xfrm>
              <a:off x="145" y="937"/>
              <a:ext cx="2609" cy="805"/>
            </a:xfrm>
            <a:prstGeom prst="rect">
              <a:avLst/>
            </a:prstGeom>
            <a:noFill/>
            <a:ln w="28575">
              <a:solidFill>
                <a:srgbClr val="CC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8007" name="Freeform 10"/>
          <p:cNvSpPr>
            <a:spLocks/>
          </p:cNvSpPr>
          <p:nvPr/>
        </p:nvSpPr>
        <p:spPr bwMode="auto">
          <a:xfrm>
            <a:off x="1800225" y="3944938"/>
            <a:ext cx="1393825" cy="1525587"/>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17" name="Line 18"/>
          <p:cNvSpPr>
            <a:spLocks noChangeShapeType="1"/>
          </p:cNvSpPr>
          <p:nvPr/>
        </p:nvSpPr>
        <p:spPr bwMode="auto">
          <a:xfrm>
            <a:off x="1357313" y="4449763"/>
            <a:ext cx="4762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18" name="Line 19"/>
          <p:cNvSpPr>
            <a:spLocks noChangeShapeType="1"/>
          </p:cNvSpPr>
          <p:nvPr/>
        </p:nvSpPr>
        <p:spPr bwMode="auto">
          <a:xfrm>
            <a:off x="2587625" y="3606800"/>
            <a:ext cx="0" cy="4889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19" name="Line 20"/>
          <p:cNvSpPr>
            <a:spLocks noChangeShapeType="1"/>
          </p:cNvSpPr>
          <p:nvPr/>
        </p:nvSpPr>
        <p:spPr bwMode="auto">
          <a:xfrm flipH="1">
            <a:off x="3176588" y="4575175"/>
            <a:ext cx="44767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0" name="Line 21"/>
          <p:cNvSpPr>
            <a:spLocks noChangeShapeType="1"/>
          </p:cNvSpPr>
          <p:nvPr/>
        </p:nvSpPr>
        <p:spPr bwMode="auto">
          <a:xfrm flipV="1">
            <a:off x="2562225" y="5322888"/>
            <a:ext cx="0" cy="3270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1" name="Text Box 22"/>
          <p:cNvSpPr txBox="1">
            <a:spLocks noChangeArrowheads="1"/>
          </p:cNvSpPr>
          <p:nvPr/>
        </p:nvSpPr>
        <p:spPr bwMode="auto">
          <a:xfrm>
            <a:off x="2806700" y="3386138"/>
            <a:ext cx="17811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1A-2F-BB-76-09-AD</a:t>
            </a:r>
          </a:p>
        </p:txBody>
      </p:sp>
      <p:sp>
        <p:nvSpPr>
          <p:cNvPr id="43022" name="Line 23"/>
          <p:cNvSpPr>
            <a:spLocks noChangeShapeType="1"/>
          </p:cNvSpPr>
          <p:nvPr/>
        </p:nvSpPr>
        <p:spPr bwMode="auto">
          <a:xfrm flipH="1" flipV="1">
            <a:off x="2678113" y="3538538"/>
            <a:ext cx="20478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3" name="Line 24"/>
          <p:cNvSpPr>
            <a:spLocks noChangeShapeType="1"/>
          </p:cNvSpPr>
          <p:nvPr/>
        </p:nvSpPr>
        <p:spPr bwMode="auto">
          <a:xfrm flipV="1">
            <a:off x="3633788" y="4651375"/>
            <a:ext cx="0" cy="373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4" name="Text Box 25"/>
          <p:cNvSpPr txBox="1">
            <a:spLocks noChangeArrowheads="1"/>
          </p:cNvSpPr>
          <p:nvPr/>
        </p:nvSpPr>
        <p:spPr bwMode="auto">
          <a:xfrm>
            <a:off x="3187700" y="4953000"/>
            <a:ext cx="17399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58-23-D7-FA-20-B0</a:t>
            </a:r>
          </a:p>
        </p:txBody>
      </p:sp>
      <p:sp>
        <p:nvSpPr>
          <p:cNvPr id="43025" name="Line 26"/>
          <p:cNvSpPr>
            <a:spLocks noChangeShapeType="1"/>
          </p:cNvSpPr>
          <p:nvPr/>
        </p:nvSpPr>
        <p:spPr bwMode="auto">
          <a:xfrm flipH="1">
            <a:off x="2632075" y="5735638"/>
            <a:ext cx="246063"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6" name="Text Box 27"/>
          <p:cNvSpPr txBox="1">
            <a:spLocks noChangeArrowheads="1"/>
          </p:cNvSpPr>
          <p:nvPr/>
        </p:nvSpPr>
        <p:spPr bwMode="auto">
          <a:xfrm>
            <a:off x="2816225" y="5578475"/>
            <a:ext cx="17494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0C-C4-11-6F-E3-98</a:t>
            </a:r>
          </a:p>
        </p:txBody>
      </p:sp>
      <p:sp>
        <p:nvSpPr>
          <p:cNvPr id="43027" name="Line 28"/>
          <p:cNvSpPr>
            <a:spLocks noChangeShapeType="1"/>
          </p:cNvSpPr>
          <p:nvPr/>
        </p:nvSpPr>
        <p:spPr bwMode="auto">
          <a:xfrm flipV="1">
            <a:off x="1320800" y="4552950"/>
            <a:ext cx="0" cy="3317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28" name="Text Box 29"/>
          <p:cNvSpPr txBox="1">
            <a:spLocks noChangeArrowheads="1"/>
          </p:cNvSpPr>
          <p:nvPr/>
        </p:nvSpPr>
        <p:spPr bwMode="auto">
          <a:xfrm>
            <a:off x="166688" y="4811713"/>
            <a:ext cx="16891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71-65-F7-2B-08-53</a:t>
            </a:r>
          </a:p>
        </p:txBody>
      </p:sp>
      <p:sp>
        <p:nvSpPr>
          <p:cNvPr id="43029" name="Text Box 30"/>
          <p:cNvSpPr txBox="1">
            <a:spLocks noChangeArrowheads="1"/>
          </p:cNvSpPr>
          <p:nvPr/>
        </p:nvSpPr>
        <p:spPr bwMode="auto">
          <a:xfrm>
            <a:off x="2012950" y="4430713"/>
            <a:ext cx="81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LAN</a:t>
            </a:r>
          </a:p>
        </p:txBody>
      </p:sp>
      <p:sp>
        <p:nvSpPr>
          <p:cNvPr id="43030" name="Text Box 31"/>
          <p:cNvSpPr txBox="1">
            <a:spLocks noChangeArrowheads="1"/>
          </p:cNvSpPr>
          <p:nvPr/>
        </p:nvSpPr>
        <p:spPr bwMode="auto">
          <a:xfrm>
            <a:off x="363538" y="3665538"/>
            <a:ext cx="121761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137.196.7.23</a:t>
            </a:r>
          </a:p>
        </p:txBody>
      </p:sp>
      <p:sp>
        <p:nvSpPr>
          <p:cNvPr id="43031" name="Line 32"/>
          <p:cNvSpPr>
            <a:spLocks noChangeShapeType="1"/>
          </p:cNvSpPr>
          <p:nvPr/>
        </p:nvSpPr>
        <p:spPr bwMode="auto">
          <a:xfrm>
            <a:off x="1009650" y="3921125"/>
            <a:ext cx="0" cy="246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32" name="Text Box 33"/>
          <p:cNvSpPr txBox="1">
            <a:spLocks noChangeArrowheads="1"/>
          </p:cNvSpPr>
          <p:nvPr/>
        </p:nvSpPr>
        <p:spPr bwMode="auto">
          <a:xfrm>
            <a:off x="2944813" y="2987675"/>
            <a:ext cx="121761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137.196.7.78</a:t>
            </a:r>
          </a:p>
        </p:txBody>
      </p:sp>
      <p:sp>
        <p:nvSpPr>
          <p:cNvPr id="43033" name="Line 34"/>
          <p:cNvSpPr>
            <a:spLocks noChangeShapeType="1"/>
          </p:cNvSpPr>
          <p:nvPr/>
        </p:nvSpPr>
        <p:spPr bwMode="auto">
          <a:xfrm flipH="1" flipV="1">
            <a:off x="2774950" y="3125788"/>
            <a:ext cx="23495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34" name="Line 35"/>
          <p:cNvSpPr>
            <a:spLocks noChangeShapeType="1"/>
          </p:cNvSpPr>
          <p:nvPr/>
        </p:nvSpPr>
        <p:spPr bwMode="auto">
          <a:xfrm>
            <a:off x="3954463" y="4121150"/>
            <a:ext cx="0" cy="2460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35" name="Text Box 36"/>
          <p:cNvSpPr txBox="1">
            <a:spLocks noChangeArrowheads="1"/>
          </p:cNvSpPr>
          <p:nvPr/>
        </p:nvSpPr>
        <p:spPr bwMode="auto">
          <a:xfrm>
            <a:off x="3344863" y="3887788"/>
            <a:ext cx="121761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137.196.7.14</a:t>
            </a:r>
          </a:p>
        </p:txBody>
      </p:sp>
      <p:sp>
        <p:nvSpPr>
          <p:cNvPr id="43036" name="Line 38"/>
          <p:cNvSpPr>
            <a:spLocks noChangeShapeType="1"/>
          </p:cNvSpPr>
          <p:nvPr/>
        </p:nvSpPr>
        <p:spPr bwMode="auto">
          <a:xfrm>
            <a:off x="2136775" y="6002338"/>
            <a:ext cx="2317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37" name="Text Box 39"/>
          <p:cNvSpPr txBox="1">
            <a:spLocks noChangeArrowheads="1"/>
          </p:cNvSpPr>
          <p:nvPr/>
        </p:nvSpPr>
        <p:spPr bwMode="auto">
          <a:xfrm>
            <a:off x="955675" y="5848350"/>
            <a:ext cx="1217613"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mn-cs"/>
              </a:rPr>
              <a:t>137.196.7.88</a:t>
            </a:r>
          </a:p>
        </p:txBody>
      </p:sp>
      <p:sp>
        <p:nvSpPr>
          <p:cNvPr id="399403" name="Rectangle 43"/>
          <p:cNvSpPr>
            <a:spLocks noChangeArrowheads="1"/>
          </p:cNvSpPr>
          <p:nvPr/>
        </p:nvSpPr>
        <p:spPr bwMode="auto">
          <a:xfrm rot="-5400000">
            <a:off x="3659982" y="4482306"/>
            <a:ext cx="127000" cy="195263"/>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8030" name="Group 44"/>
          <p:cNvGrpSpPr>
            <a:grpSpLocks/>
          </p:cNvGrpSpPr>
          <p:nvPr/>
        </p:nvGrpSpPr>
        <p:grpSpPr bwMode="auto">
          <a:xfrm>
            <a:off x="3562350" y="4357688"/>
            <a:ext cx="598488" cy="520700"/>
            <a:chOff x="-44" y="1473"/>
            <a:chExt cx="981" cy="1105"/>
          </a:xfrm>
        </p:grpSpPr>
        <p:pic>
          <p:nvPicPr>
            <p:cNvPr id="128045" name="Picture 45" descr="desktop_computer_stylized_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46" name="Freeform 46"/>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031" name="Group 47"/>
          <p:cNvGrpSpPr>
            <a:grpSpLocks/>
          </p:cNvGrpSpPr>
          <p:nvPr/>
        </p:nvGrpSpPr>
        <p:grpSpPr bwMode="auto">
          <a:xfrm>
            <a:off x="657225" y="4160838"/>
            <a:ext cx="709613" cy="520700"/>
            <a:chOff x="267" y="2244"/>
            <a:chExt cx="581" cy="415"/>
          </a:xfrm>
        </p:grpSpPr>
        <p:sp>
          <p:nvSpPr>
            <p:cNvPr id="399408" name="Rectangle 48"/>
            <p:cNvSpPr>
              <a:spLocks noChangeArrowheads="1"/>
            </p:cNvSpPr>
            <p:nvPr/>
          </p:nvSpPr>
          <p:spPr bwMode="auto">
            <a:xfrm rot="-5400000">
              <a:off x="717" y="2400"/>
              <a:ext cx="101"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8042" name="Group 49"/>
            <p:cNvGrpSpPr>
              <a:grpSpLocks/>
            </p:cNvGrpSpPr>
            <p:nvPr/>
          </p:nvGrpSpPr>
          <p:grpSpPr bwMode="auto">
            <a:xfrm>
              <a:off x="267" y="2244"/>
              <a:ext cx="512" cy="415"/>
              <a:chOff x="-44" y="1473"/>
              <a:chExt cx="981" cy="1105"/>
            </a:xfrm>
          </p:grpSpPr>
          <p:pic>
            <p:nvPicPr>
              <p:cNvPr id="128043" name="Picture 50" descr="desktop_computer_stylized_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44" name="Freeform 51"/>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28032" name="Group 52"/>
          <p:cNvGrpSpPr>
            <a:grpSpLocks/>
          </p:cNvGrpSpPr>
          <p:nvPr/>
        </p:nvGrpSpPr>
        <p:grpSpPr bwMode="auto">
          <a:xfrm>
            <a:off x="2157413" y="3048000"/>
            <a:ext cx="631825" cy="554038"/>
            <a:chOff x="1745" y="1276"/>
            <a:chExt cx="512" cy="489"/>
          </a:xfrm>
        </p:grpSpPr>
        <p:sp>
          <p:nvSpPr>
            <p:cNvPr id="399413" name="Rectangle 53"/>
            <p:cNvSpPr>
              <a:spLocks noChangeArrowheads="1"/>
            </p:cNvSpPr>
            <p:nvPr/>
          </p:nvSpPr>
          <p:spPr bwMode="auto">
            <a:xfrm>
              <a:off x="2040" y="1604"/>
              <a:ext cx="100" cy="161"/>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8038" name="Group 54"/>
            <p:cNvGrpSpPr>
              <a:grpSpLocks/>
            </p:cNvGrpSpPr>
            <p:nvPr/>
          </p:nvGrpSpPr>
          <p:grpSpPr bwMode="auto">
            <a:xfrm>
              <a:off x="1745" y="1276"/>
              <a:ext cx="512" cy="415"/>
              <a:chOff x="-44" y="1473"/>
              <a:chExt cx="981" cy="1105"/>
            </a:xfrm>
          </p:grpSpPr>
          <p:pic>
            <p:nvPicPr>
              <p:cNvPr id="128039" name="Picture 55" descr="desktop_computer_stylized_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40" name="Freeform 56"/>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99418" name="Rectangle 58"/>
          <p:cNvSpPr>
            <a:spLocks noChangeArrowheads="1"/>
          </p:cNvSpPr>
          <p:nvPr/>
        </p:nvSpPr>
        <p:spPr bwMode="auto">
          <a:xfrm>
            <a:off x="2501900" y="5645150"/>
            <a:ext cx="123825" cy="182563"/>
          </a:xfrm>
          <a:prstGeom prst="rect">
            <a:avLst/>
          </a:prstGeom>
          <a:gradFill rotWithShape="1">
            <a:gsLst>
              <a:gs pos="0">
                <a:srgbClr val="008000"/>
              </a:gs>
              <a:gs pos="50000">
                <a:schemeClr val="bg1"/>
              </a:gs>
              <a:gs pos="100000">
                <a:srgbClr val="008000"/>
              </a:gs>
            </a:gsLst>
            <a:lin ang="0" scaled="1"/>
          </a:gradFill>
          <a:ln w="9525">
            <a:solidFill>
              <a:srgbClr val="0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28034" name="Group 59"/>
          <p:cNvGrpSpPr>
            <a:grpSpLocks/>
          </p:cNvGrpSpPr>
          <p:nvPr/>
        </p:nvGrpSpPr>
        <p:grpSpPr bwMode="auto">
          <a:xfrm>
            <a:off x="2166938" y="5784850"/>
            <a:ext cx="584200" cy="469900"/>
            <a:chOff x="-44" y="1473"/>
            <a:chExt cx="981" cy="1105"/>
          </a:xfrm>
        </p:grpSpPr>
        <p:pic>
          <p:nvPicPr>
            <p:cNvPr id="128035" name="Picture 60" descr="desktop_computer_stylized_med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36" name="Freeform 61"/>
            <p:cNvSpPr>
              <a:spLocks/>
            </p:cNvSpPr>
            <p:nvPr/>
          </p:nvSpPr>
          <p:spPr bwMode="auto">
            <a:xfrm flipH="1">
              <a:off x="374" y="1579"/>
              <a:ext cx="477" cy="506"/>
            </a:xfrm>
            <a:custGeom>
              <a:avLst/>
              <a:gdLst>
                <a:gd name="T0" fmla="*/ 0 w 356"/>
                <a:gd name="T1" fmla="*/ 0 h 368"/>
                <a:gd name="T2" fmla="*/ 1736 w 356"/>
                <a:gd name="T3" fmla="*/ 95 h 368"/>
                <a:gd name="T4" fmla="*/ 2059 w 356"/>
                <a:gd name="T5" fmla="*/ 1990 h 368"/>
                <a:gd name="T6" fmla="*/ 454 w 356"/>
                <a:gd name="T7" fmla="*/ 2489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1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6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6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9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20E119-EFFB-4C2D-61BD-EBFB1D4CDDED}"/>
              </a:ext>
            </a:extLst>
          </p:cNvPr>
          <p:cNvSpPr>
            <a:spLocks noGrp="1"/>
          </p:cNvSpPr>
          <p:nvPr>
            <p:ph type="sldNum" sz="quarter" idx="12"/>
          </p:nvPr>
        </p:nvSpPr>
        <p:spPr/>
        <p:txBody>
          <a:bodyPr/>
          <a:lstStyle/>
          <a:p>
            <a:fld id="{F784D624-D040-2E47-A508-03D46FE35CB6}" type="slidenum">
              <a:rPr lang="en-US" smtClean="0"/>
              <a:t>3</a:t>
            </a:fld>
            <a:endParaRPr lang="en-US"/>
          </a:p>
        </p:txBody>
      </p:sp>
      <p:sp>
        <p:nvSpPr>
          <p:cNvPr id="4" name="TextBox 3">
            <a:extLst>
              <a:ext uri="{FF2B5EF4-FFF2-40B4-BE49-F238E27FC236}">
                <a16:creationId xmlns:a16="http://schemas.microsoft.com/office/drawing/2014/main" id="{FE6263A6-946E-7E1D-0471-85702F042E6D}"/>
              </a:ext>
            </a:extLst>
          </p:cNvPr>
          <p:cNvSpPr txBox="1"/>
          <p:nvPr/>
        </p:nvSpPr>
        <p:spPr>
          <a:xfrm>
            <a:off x="347041" y="1073431"/>
            <a:ext cx="7803045" cy="5232202"/>
          </a:xfrm>
          <a:prstGeom prst="rect">
            <a:avLst/>
          </a:prstGeom>
          <a:noFill/>
        </p:spPr>
        <p:txBody>
          <a:bodyPr wrap="square">
            <a:spAutoFit/>
          </a:bodyPr>
          <a:lstStyle/>
          <a:p>
            <a:pPr algn="l"/>
            <a:r>
              <a:rPr lang="en-US" sz="2800" b="0" i="1" u="none" strike="noStrike" dirty="0">
                <a:solidFill>
                  <a:srgbClr val="1F1F1F"/>
                </a:solidFill>
                <a:effectLst/>
                <a:latin typeface="ElsevierGulliver"/>
              </a:rPr>
              <a:t>Broadcast</a:t>
            </a:r>
            <a:r>
              <a:rPr lang="en-US" sz="2800" b="0" i="0" u="none" strike="noStrike" dirty="0">
                <a:solidFill>
                  <a:srgbClr val="1F1F1F"/>
                </a:solidFill>
                <a:effectLst/>
                <a:latin typeface="ElsevierGulliver"/>
              </a:rPr>
              <a:t> traffic is sent to all stations on a LAN. </a:t>
            </a:r>
          </a:p>
          <a:p>
            <a:pPr algn="l"/>
            <a:endParaRPr lang="en-US" dirty="0">
              <a:solidFill>
                <a:srgbClr val="1F1F1F"/>
              </a:solidFill>
              <a:latin typeface="ElsevierGulliver"/>
            </a:endParaRPr>
          </a:p>
          <a:p>
            <a:pPr algn="l"/>
            <a:r>
              <a:rPr lang="en-US" sz="2400" b="0" i="0" u="none" strike="noStrike" dirty="0">
                <a:solidFill>
                  <a:srgbClr val="1F1F1F"/>
                </a:solidFill>
                <a:effectLst/>
                <a:latin typeface="ElsevierGulliver"/>
              </a:rPr>
              <a:t>There are two types of IPv4 broadcast addresses: </a:t>
            </a:r>
          </a:p>
          <a:p>
            <a:pPr algn="l"/>
            <a:endParaRPr lang="en-US" sz="2400" b="0" i="0" u="none" strike="noStrike" dirty="0">
              <a:solidFill>
                <a:srgbClr val="1F1F1F"/>
              </a:solidFill>
              <a:effectLst/>
              <a:latin typeface="ElsevierGulliver"/>
            </a:endParaRPr>
          </a:p>
          <a:p>
            <a:pPr marL="342900" indent="-342900" algn="l">
              <a:buAutoNum type="alphaLcParenBoth"/>
            </a:pPr>
            <a:r>
              <a:rPr lang="en-US" sz="2400" b="0" i="0" u="none" strike="noStrike" dirty="0">
                <a:solidFill>
                  <a:schemeClr val="accent1">
                    <a:lumMod val="75000"/>
                  </a:schemeClr>
                </a:solidFill>
                <a:effectLst/>
                <a:latin typeface="ElsevierGulliver"/>
              </a:rPr>
              <a:t> Limited broadcast: The limited broadcast address is</a:t>
            </a:r>
          </a:p>
          <a:p>
            <a:pPr algn="l"/>
            <a:r>
              <a:rPr lang="en-US" sz="2400" b="0" i="0" u="none" strike="noStrike" dirty="0">
                <a:solidFill>
                  <a:schemeClr val="accent1">
                    <a:lumMod val="75000"/>
                  </a:schemeClr>
                </a:solidFill>
                <a:effectLst/>
                <a:latin typeface="ElsevierGulliver"/>
              </a:rPr>
              <a:t>255.255.255.255. It is “limited” because it is never forwarded across a router.</a:t>
            </a:r>
          </a:p>
          <a:p>
            <a:pPr algn="l"/>
            <a:endParaRPr lang="en-US" sz="2400" dirty="0">
              <a:solidFill>
                <a:srgbClr val="1F1F1F"/>
              </a:solidFill>
              <a:latin typeface="ElsevierGulliver"/>
            </a:endParaRPr>
          </a:p>
          <a:p>
            <a:pPr algn="l"/>
            <a:r>
              <a:rPr lang="en-US" sz="2400" b="0" i="0" u="none" strike="noStrike" dirty="0">
                <a:solidFill>
                  <a:schemeClr val="accent2">
                    <a:lumMod val="75000"/>
                  </a:schemeClr>
                </a:solidFill>
                <a:effectLst/>
                <a:latin typeface="ElsevierGulliver"/>
              </a:rPr>
              <a:t>(b) Directed broadcast: The directed (also called net-directed) broadcast address of the 192.0.2.0/24 network is 192.0.2.255 (the host portion of the address is all “1”s in binary, or 255). It is called “directed” broadcast, because traffic to these addresses may be sent from remote networks (it may be “directed”).</a:t>
            </a:r>
          </a:p>
        </p:txBody>
      </p:sp>
      <p:sp>
        <p:nvSpPr>
          <p:cNvPr id="5" name="Rectangle 4">
            <a:extLst>
              <a:ext uri="{FF2B5EF4-FFF2-40B4-BE49-F238E27FC236}">
                <a16:creationId xmlns:a16="http://schemas.microsoft.com/office/drawing/2014/main" id="{7B042199-DD43-0C47-E1CB-C0842ED63B74}"/>
              </a:ext>
            </a:extLst>
          </p:cNvPr>
          <p:cNvSpPr/>
          <p:nvPr/>
        </p:nvSpPr>
        <p:spPr>
          <a:xfrm>
            <a:off x="0" y="43759"/>
            <a:ext cx="9144000" cy="658608"/>
          </a:xfrm>
          <a:prstGeom prst="rect">
            <a:avLst/>
          </a:prstGeom>
          <a:solidFill>
            <a:srgbClr val="C0504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Broadcast addresses: Limited and Directed broadcast</a:t>
            </a:r>
          </a:p>
        </p:txBody>
      </p:sp>
    </p:spTree>
    <p:extLst>
      <p:ext uri="{BB962C8B-B14F-4D97-AF65-F5344CB8AC3E}">
        <p14:creationId xmlns:p14="http://schemas.microsoft.com/office/powerpoint/2010/main" val="1004441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533400" y="66675"/>
            <a:ext cx="7772400" cy="1143000"/>
          </a:xfrm>
        </p:spPr>
        <p:txBody>
          <a:bodyPr/>
          <a:lstStyle/>
          <a:p>
            <a:pPr>
              <a:defRPr/>
            </a:pPr>
            <a:r>
              <a:rPr lang="en-US" dirty="0">
                <a:cs typeface="+mj-cs"/>
              </a:rPr>
              <a:t>ARP protocol: same LAN</a:t>
            </a:r>
          </a:p>
        </p:txBody>
      </p:sp>
      <p:sp>
        <p:nvSpPr>
          <p:cNvPr id="44037" name="Rectangle 3"/>
          <p:cNvSpPr>
            <a:spLocks noGrp="1" noChangeArrowheads="1"/>
          </p:cNvSpPr>
          <p:nvPr>
            <p:ph sz="half" idx="1"/>
          </p:nvPr>
        </p:nvSpPr>
        <p:spPr>
          <a:xfrm>
            <a:off x="506412" y="1277938"/>
            <a:ext cx="8113606" cy="4918076"/>
          </a:xfrm>
        </p:spPr>
        <p:txBody>
          <a:bodyPr>
            <a:noAutofit/>
          </a:bodyPr>
          <a:lstStyle/>
          <a:p>
            <a:pPr marL="457200" indent="-457200">
              <a:buFont typeface="+mj-lt"/>
              <a:buAutoNum type="arabicPeriod"/>
              <a:defRPr/>
            </a:pPr>
            <a:r>
              <a:rPr lang="en-US" sz="2400" dirty="0"/>
              <a:t>A wants to send datagram to B</a:t>
            </a:r>
          </a:p>
          <a:p>
            <a:pPr lvl="1">
              <a:defRPr/>
            </a:pPr>
            <a:r>
              <a:rPr lang="en-US" sz="2000" dirty="0"/>
              <a:t>B’s MAC address not in A’s ARP table.</a:t>
            </a:r>
          </a:p>
          <a:p>
            <a:pPr marL="457200" indent="-457200">
              <a:buFont typeface="+mj-lt"/>
              <a:buAutoNum type="arabicPeriod"/>
              <a:defRPr/>
            </a:pPr>
            <a:r>
              <a:rPr lang="en-US" sz="2400" dirty="0"/>
              <a:t>A </a:t>
            </a:r>
            <a:r>
              <a:rPr lang="en-US" sz="2400" dirty="0">
                <a:solidFill>
                  <a:srgbClr val="CC0000"/>
                </a:solidFill>
              </a:rPr>
              <a:t>broadcasts</a:t>
            </a:r>
            <a:r>
              <a:rPr lang="en-US" sz="2400" dirty="0"/>
              <a:t> ARP query packet, containing B's IP address </a:t>
            </a:r>
          </a:p>
          <a:p>
            <a:pPr lvl="1">
              <a:defRPr/>
            </a:pPr>
            <a:r>
              <a:rPr lang="en-US" sz="2000" dirty="0"/>
              <a:t>destination MAC address = FF-FF-FF-FF-FF-FF</a:t>
            </a:r>
          </a:p>
          <a:p>
            <a:pPr lvl="1">
              <a:defRPr/>
            </a:pPr>
            <a:r>
              <a:rPr lang="en-US" sz="2000" dirty="0"/>
              <a:t>all nodes on LAN receive ARP query </a:t>
            </a:r>
          </a:p>
          <a:p>
            <a:pPr marL="457200" indent="-457200">
              <a:buFont typeface="+mj-lt"/>
              <a:buAutoNum type="arabicPeriod"/>
              <a:defRPr/>
            </a:pPr>
            <a:r>
              <a:rPr lang="en-US" sz="2400" dirty="0"/>
              <a:t>B receives ARP packet, replies to A with its (B's) MAC address</a:t>
            </a:r>
          </a:p>
          <a:p>
            <a:pPr lvl="1">
              <a:defRPr/>
            </a:pPr>
            <a:r>
              <a:rPr lang="en-US" sz="2000" dirty="0"/>
              <a:t>frame sent to A</a:t>
            </a:r>
            <a:r>
              <a:rPr lang="ja-JP" altLang="en-US" sz="2000" dirty="0"/>
              <a:t>’</a:t>
            </a:r>
            <a:r>
              <a:rPr lang="en-US" sz="2000" dirty="0"/>
              <a:t>s MAC address (unicast)</a:t>
            </a:r>
          </a:p>
          <a:p>
            <a:pPr marL="457200" indent="-457200">
              <a:buFont typeface="+mj-lt"/>
              <a:buAutoNum type="arabicPeriod"/>
              <a:defRPr/>
            </a:pPr>
            <a:r>
              <a:rPr lang="en-US" sz="2400" dirty="0"/>
              <a:t>A caches (saves) IP-to-MAC address pair in its ARP table until information becomes old (times out)</a:t>
            </a:r>
            <a:r>
              <a:rPr lang="en-US" sz="2000" dirty="0"/>
              <a:t> </a:t>
            </a:r>
          </a:p>
          <a:p>
            <a:pPr lvl="1">
              <a:defRPr/>
            </a:pPr>
            <a:r>
              <a:rPr lang="en-US" sz="2000" dirty="0"/>
              <a:t>soft state: information that times out (goes away) unless refreshed</a:t>
            </a:r>
          </a:p>
          <a:p>
            <a:pPr marL="457200" indent="-457200">
              <a:buFont typeface="+mj-lt"/>
              <a:buAutoNum type="arabicPeriod"/>
              <a:defRPr/>
            </a:pPr>
            <a:r>
              <a:rPr lang="en-US" sz="2400" dirty="0"/>
              <a:t>ARP is </a:t>
            </a:r>
            <a:r>
              <a:rPr lang="ja-JP" altLang="en-US" sz="2400" dirty="0"/>
              <a:t>“</a:t>
            </a:r>
            <a:r>
              <a:rPr lang="en-US" sz="2400" dirty="0"/>
              <a:t>plug-and-play</a:t>
            </a:r>
            <a:r>
              <a:rPr lang="ja-JP" altLang="en-US" sz="2400" dirty="0"/>
              <a:t>”</a:t>
            </a:r>
            <a:r>
              <a:rPr lang="en-US" sz="2400" dirty="0"/>
              <a:t>:</a:t>
            </a:r>
          </a:p>
          <a:p>
            <a:pPr lvl="1">
              <a:defRPr/>
            </a:pPr>
            <a:r>
              <a:rPr lang="en-US" sz="2000" dirty="0"/>
              <a:t>nodes create their ARP tables </a:t>
            </a:r>
            <a:r>
              <a:rPr lang="en-US" sz="2000" i="1" dirty="0"/>
              <a:t>without intervention from net administrator</a:t>
            </a:r>
          </a:p>
          <a:p>
            <a:pPr marL="914400" lvl="1" indent="-457200">
              <a:buFont typeface="+mj-lt"/>
              <a:buAutoNum type="arabicPeriod"/>
              <a:defRPr/>
            </a:pPr>
            <a:endParaRPr lang="en-US" sz="2000" dirty="0"/>
          </a:p>
          <a:p>
            <a:pPr marL="457200" indent="-457200">
              <a:buFont typeface="+mj-lt"/>
              <a:buAutoNum type="arabicPeriod"/>
              <a:defRPr/>
            </a:pPr>
            <a:endParaRPr lang="en-US" sz="2400" dirty="0"/>
          </a:p>
        </p:txBody>
      </p:sp>
      <p:pic>
        <p:nvPicPr>
          <p:cNvPr id="130054" name="Picture 19"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876300"/>
            <a:ext cx="59420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3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0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03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3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03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3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03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0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30469F3-D360-5C46-81FC-E69D2A6577ED}"/>
              </a:ext>
            </a:extLst>
          </p:cNvPr>
          <p:cNvSpPr>
            <a:spLocks noGrp="1" noChangeArrowheads="1"/>
          </p:cNvSpPr>
          <p:nvPr>
            <p:ph type="title"/>
          </p:nvPr>
        </p:nvSpPr>
        <p:spPr>
          <a:xfrm>
            <a:off x="611188" y="171450"/>
            <a:ext cx="8281987" cy="646113"/>
          </a:xfrm>
        </p:spPr>
        <p:txBody>
          <a:bodyPr/>
          <a:lstStyle/>
          <a:p>
            <a:pPr eaLnBrk="1" hangingPunct="1"/>
            <a:r>
              <a:rPr lang="en-US" altLang="en-US" sz="3600"/>
              <a:t>Address Translation Protocol (ARP)</a:t>
            </a:r>
            <a:endParaRPr lang="en-AU" altLang="en-US" sz="3600"/>
          </a:p>
        </p:txBody>
      </p:sp>
      <p:sp>
        <p:nvSpPr>
          <p:cNvPr id="93187" name="Rectangle 3">
            <a:extLst>
              <a:ext uri="{FF2B5EF4-FFF2-40B4-BE49-F238E27FC236}">
                <a16:creationId xmlns:a16="http://schemas.microsoft.com/office/drawing/2014/main" id="{D2D0D3EF-7BBF-7048-B790-CAE7DEBF8055}"/>
              </a:ext>
            </a:extLst>
          </p:cNvPr>
          <p:cNvSpPr>
            <a:spLocks noGrp="1" noChangeArrowheads="1"/>
          </p:cNvSpPr>
          <p:nvPr>
            <p:ph type="body" idx="1"/>
          </p:nvPr>
        </p:nvSpPr>
        <p:spPr/>
        <p:txBody>
          <a:bodyPr>
            <a:normAutofit fontScale="92500" lnSpcReduction="20000"/>
          </a:bodyPr>
          <a:lstStyle/>
          <a:p>
            <a:r>
              <a:rPr lang="en-US" altLang="en-US" sz="2800" dirty="0"/>
              <a:t>Map IP addresses into physical addresses</a:t>
            </a:r>
          </a:p>
          <a:p>
            <a:pPr lvl="1"/>
            <a:r>
              <a:rPr lang="en-US" altLang="en-US" sz="2400" dirty="0"/>
              <a:t>destination host</a:t>
            </a:r>
          </a:p>
          <a:p>
            <a:pPr lvl="1"/>
            <a:r>
              <a:rPr lang="en-US" altLang="en-US" sz="2400" dirty="0"/>
              <a:t>next hop router</a:t>
            </a:r>
          </a:p>
          <a:p>
            <a:r>
              <a:rPr lang="en-US" altLang="en-US" sz="2800" dirty="0"/>
              <a:t>Techniques</a:t>
            </a:r>
          </a:p>
          <a:p>
            <a:pPr lvl="1"/>
            <a:r>
              <a:rPr lang="en-US" altLang="en-US" sz="2400" dirty="0"/>
              <a:t>encode physical address in host part of IP address</a:t>
            </a:r>
          </a:p>
          <a:p>
            <a:pPr lvl="1"/>
            <a:r>
              <a:rPr lang="en-US" altLang="en-US" sz="2400" dirty="0"/>
              <a:t>table-based</a:t>
            </a:r>
          </a:p>
          <a:p>
            <a:r>
              <a:rPr lang="en-US" altLang="en-US" sz="2800" dirty="0"/>
              <a:t>ARP (Address Resolution Protocol)</a:t>
            </a:r>
          </a:p>
          <a:p>
            <a:pPr lvl="1"/>
            <a:r>
              <a:rPr lang="en-US" altLang="en-US" sz="2400" dirty="0"/>
              <a:t>table of IP to physical address bindings</a:t>
            </a:r>
          </a:p>
          <a:p>
            <a:pPr lvl="1"/>
            <a:r>
              <a:rPr lang="en-US" altLang="en-US" sz="2400" dirty="0"/>
              <a:t>broadcast request if IP address not in table</a:t>
            </a:r>
          </a:p>
          <a:p>
            <a:pPr lvl="1"/>
            <a:r>
              <a:rPr lang="en-US" altLang="en-US" sz="2400" dirty="0"/>
              <a:t>target machine responds with its physical address</a:t>
            </a:r>
          </a:p>
          <a:p>
            <a:pPr lvl="1"/>
            <a:r>
              <a:rPr lang="en-US" altLang="en-US" sz="2400" dirty="0"/>
              <a:t>table entries are discarded if not refreshed</a:t>
            </a:r>
          </a:p>
          <a:p>
            <a:pPr lvl="1"/>
            <a:r>
              <a:rPr lang="en-US" altLang="en-US" dirty="0"/>
              <a:t>Query message include the physical address of the sending host. Why?</a:t>
            </a:r>
            <a:endParaRPr lang="en-US" altLang="en-US" sz="24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393528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DE5E873-B242-7B4E-9B1B-9194A6355AE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ARP Packet Format</a:t>
            </a:r>
            <a:endParaRPr lang="en-AU" altLang="en-US" sz="3600" dirty="0"/>
          </a:p>
        </p:txBody>
      </p:sp>
      <p:sp>
        <p:nvSpPr>
          <p:cNvPr id="94211" name="Rectangle 3">
            <a:extLst>
              <a:ext uri="{FF2B5EF4-FFF2-40B4-BE49-F238E27FC236}">
                <a16:creationId xmlns:a16="http://schemas.microsoft.com/office/drawing/2014/main" id="{F96D0645-DD35-6C40-A93F-DE04746A9270}"/>
              </a:ext>
            </a:extLst>
          </p:cNvPr>
          <p:cNvSpPr>
            <a:spLocks noGrp="1" noChangeArrowheads="1"/>
          </p:cNvSpPr>
          <p:nvPr>
            <p:ph type="body" idx="1"/>
          </p:nvPr>
        </p:nvSpPr>
        <p:spPr/>
        <p:txBody>
          <a:bodyPr>
            <a:normAutofit lnSpcReduction="10000"/>
          </a:bodyPr>
          <a:lstStyle/>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endParaRPr lang="en-US" altLang="en-US" sz="1800"/>
          </a:p>
          <a:p>
            <a:pPr lvl="1">
              <a:lnSpc>
                <a:spcPct val="90000"/>
              </a:lnSpc>
            </a:pPr>
            <a:r>
              <a:rPr lang="en-US" altLang="en-US" sz="1800"/>
              <a:t>HardwareType: type of physical network (e.g., Ethernet)</a:t>
            </a:r>
          </a:p>
          <a:p>
            <a:pPr lvl="1">
              <a:lnSpc>
                <a:spcPct val="90000"/>
              </a:lnSpc>
            </a:pPr>
            <a:r>
              <a:rPr lang="en-US" altLang="en-US" sz="1800"/>
              <a:t>ProtocolType: type of higher layer protocol (e.g., IP)</a:t>
            </a:r>
          </a:p>
          <a:p>
            <a:pPr lvl="1">
              <a:lnSpc>
                <a:spcPct val="90000"/>
              </a:lnSpc>
            </a:pPr>
            <a:r>
              <a:rPr lang="en-US" altLang="en-US" sz="1800"/>
              <a:t>HLEN &amp; PLEN: length of physical and protocol addresses</a:t>
            </a:r>
          </a:p>
          <a:p>
            <a:pPr lvl="1">
              <a:lnSpc>
                <a:spcPct val="90000"/>
              </a:lnSpc>
            </a:pPr>
            <a:r>
              <a:rPr lang="en-US" altLang="en-US" sz="1800"/>
              <a:t>Operation: request or response</a:t>
            </a:r>
          </a:p>
          <a:p>
            <a:pPr lvl="1">
              <a:lnSpc>
                <a:spcPct val="90000"/>
              </a:lnSpc>
            </a:pPr>
            <a:r>
              <a:rPr lang="en-US" altLang="en-US" sz="1800"/>
              <a:t>Source/Target Physical/Protocol addresses</a:t>
            </a:r>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4212" name="Picture 5" descr="f03-23-9780123850591 copy">
            <a:extLst>
              <a:ext uri="{FF2B5EF4-FFF2-40B4-BE49-F238E27FC236}">
                <a16:creationId xmlns:a16="http://schemas.microsoft.com/office/drawing/2014/main" id="{F7D849C5-9831-A445-AF1F-F5D6EA23F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36613"/>
            <a:ext cx="6840537"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061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A88F6CC3-1AA4-5687-83AA-81B632715EB0}"/>
              </a:ext>
            </a:extLst>
          </p:cNvPr>
          <p:cNvSpPr>
            <a:spLocks noGrp="1"/>
          </p:cNvSpPr>
          <p:nvPr>
            <p:ph type="ctrTitle"/>
          </p:nvPr>
        </p:nvSpPr>
        <p:spPr/>
        <p:txBody>
          <a:bodyPr rtlCol="0">
            <a:normAutofit fontScale="90000"/>
          </a:bodyPr>
          <a:lstStyle/>
          <a:p>
            <a:pPr eaLnBrk="1" fontAlgn="auto" hangingPunct="1">
              <a:spcAft>
                <a:spcPts val="0"/>
              </a:spcAft>
              <a:defRPr/>
            </a:pPr>
            <a:r>
              <a:rPr lang="en-US" altLang="en-US" dirty="0">
                <a:solidFill>
                  <a:srgbClr val="C00000"/>
                </a:solidFill>
              </a:rPr>
              <a:t>Internet Control Message Protocol (ICMP)</a:t>
            </a:r>
            <a:endParaRPr lang="en-US" altLang="en-US" dirty="0">
              <a:ea typeface="ＭＳ Ｐゴシック" panose="020B0600070205080204" pitchFamily="34" charset="-128"/>
            </a:endParaRPr>
          </a:p>
        </p:txBody>
      </p:sp>
      <p:sp>
        <p:nvSpPr>
          <p:cNvPr id="44034" name="Slide Number Placeholder 3">
            <a:extLst>
              <a:ext uri="{FF2B5EF4-FFF2-40B4-BE49-F238E27FC236}">
                <a16:creationId xmlns:a16="http://schemas.microsoft.com/office/drawing/2014/main" id="{375EA704-6E32-22CE-4229-1BE6D5F21D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688DE8-E2CC-D142-969E-6512C4A601F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0D069C91-4D63-E045-92D7-114F2B0BF89F}"/>
              </a:ext>
            </a:extLst>
          </p:cNvPr>
          <p:cNvSpPr>
            <a:spLocks noGrp="1" noChangeArrowheads="1"/>
          </p:cNvSpPr>
          <p:nvPr>
            <p:ph type="title"/>
          </p:nvPr>
        </p:nvSpPr>
        <p:spPr>
          <a:xfrm>
            <a:off x="611188" y="293688"/>
            <a:ext cx="8281987" cy="523875"/>
          </a:xfrm>
        </p:spPr>
        <p:txBody>
          <a:bodyPr/>
          <a:lstStyle/>
          <a:p>
            <a:pPr eaLnBrk="1" hangingPunct="1"/>
            <a:r>
              <a:rPr lang="en-US" altLang="en-US" sz="3600" u="sng">
                <a:solidFill>
                  <a:srgbClr val="C00000"/>
                </a:solidFill>
              </a:rPr>
              <a:t>Internet Control Message Protocol (ICMP)</a:t>
            </a:r>
            <a:endParaRPr lang="en-AU" altLang="en-US" sz="3600" u="sng">
              <a:solidFill>
                <a:srgbClr val="C00000"/>
              </a:solidFill>
            </a:endParaRPr>
          </a:p>
        </p:txBody>
      </p:sp>
      <p:sp>
        <p:nvSpPr>
          <p:cNvPr id="57346" name="Rectangle 3">
            <a:extLst>
              <a:ext uri="{FF2B5EF4-FFF2-40B4-BE49-F238E27FC236}">
                <a16:creationId xmlns:a16="http://schemas.microsoft.com/office/drawing/2014/main" id="{671F6350-6E48-8087-0D4C-916DF8E02E20}"/>
              </a:ext>
            </a:extLst>
          </p:cNvPr>
          <p:cNvSpPr>
            <a:spLocks noGrp="1" noChangeArrowheads="1"/>
          </p:cNvSpPr>
          <p:nvPr>
            <p:ph type="body" idx="1"/>
          </p:nvPr>
        </p:nvSpPr>
        <p:spPr>
          <a:xfrm>
            <a:off x="611188" y="1387475"/>
            <a:ext cx="7886700" cy="4351338"/>
          </a:xfrm>
        </p:spPr>
        <p:txBody>
          <a:bodyPr/>
          <a:lstStyle/>
          <a:p>
            <a:pPr eaLnBrk="1" hangingPunct="1">
              <a:lnSpc>
                <a:spcPct val="80000"/>
              </a:lnSpc>
              <a:defRPr/>
            </a:pPr>
            <a:r>
              <a:rPr lang="en-US" altLang="en-US" sz="2400" dirty="0"/>
              <a:t>Defines a collection of error messages that are sent back to the source host. </a:t>
            </a:r>
          </a:p>
          <a:p>
            <a:pPr marL="0" indent="0" eaLnBrk="1" hangingPunct="1">
              <a:lnSpc>
                <a:spcPct val="80000"/>
              </a:lnSpc>
              <a:buFont typeface="Arial" panose="020B0604020202020204" pitchFamily="34" charset="0"/>
              <a:buNone/>
              <a:defRPr/>
            </a:pPr>
            <a:endParaRPr lang="en-US" altLang="en-US" sz="2400" dirty="0"/>
          </a:p>
          <a:p>
            <a:pPr eaLnBrk="1" hangingPunct="1">
              <a:lnSpc>
                <a:spcPct val="80000"/>
              </a:lnSpc>
              <a:defRPr/>
            </a:pPr>
            <a:r>
              <a:rPr lang="en-US" altLang="en-US" sz="2400" dirty="0"/>
              <a:t>E.g., ICMP messages are sent whenever a router or host is unable to process an IP datagram successfully</a:t>
            </a:r>
          </a:p>
          <a:p>
            <a:pPr lvl="1" eaLnBrk="1" hangingPunct="1">
              <a:lnSpc>
                <a:spcPct val="80000"/>
              </a:lnSpc>
              <a:defRPr/>
            </a:pPr>
            <a:r>
              <a:rPr lang="en-US" altLang="en-US" sz="2000" dirty="0"/>
              <a:t>Destination host unreachable due to link /node failure</a:t>
            </a:r>
          </a:p>
          <a:p>
            <a:pPr lvl="1" eaLnBrk="1" hangingPunct="1">
              <a:lnSpc>
                <a:spcPct val="80000"/>
              </a:lnSpc>
              <a:defRPr/>
            </a:pPr>
            <a:r>
              <a:rPr lang="en-US" altLang="en-US" sz="2000" dirty="0"/>
              <a:t>Reassembly process failed</a:t>
            </a:r>
          </a:p>
          <a:p>
            <a:pPr lvl="1" eaLnBrk="1" hangingPunct="1">
              <a:lnSpc>
                <a:spcPct val="80000"/>
              </a:lnSpc>
              <a:defRPr/>
            </a:pPr>
            <a:r>
              <a:rPr lang="en-US" altLang="en-US" sz="2000" dirty="0"/>
              <a:t>TTL had reached 0 (so datagrams don't cycle forever)</a:t>
            </a:r>
          </a:p>
          <a:p>
            <a:pPr lvl="1" eaLnBrk="1" hangingPunct="1">
              <a:lnSpc>
                <a:spcPct val="80000"/>
              </a:lnSpc>
              <a:defRPr/>
            </a:pPr>
            <a:r>
              <a:rPr lang="en-US" altLang="en-US" sz="2000" dirty="0"/>
              <a:t>IP header checksum failed</a:t>
            </a:r>
          </a:p>
          <a:p>
            <a:pPr eaLnBrk="1" hangingPunct="1">
              <a:lnSpc>
                <a:spcPct val="80000"/>
              </a:lnSpc>
              <a:defRPr/>
            </a:pPr>
            <a:endParaRPr lang="en-US" altLang="en-US" sz="2400" dirty="0"/>
          </a:p>
          <a:p>
            <a:pPr eaLnBrk="1" hangingPunct="1">
              <a:lnSpc>
                <a:spcPct val="80000"/>
              </a:lnSpc>
              <a:defRPr/>
            </a:pPr>
            <a:r>
              <a:rPr lang="en-US" altLang="en-US" sz="2400" dirty="0"/>
              <a:t>ICMP-Redirect </a:t>
            </a:r>
          </a:p>
          <a:p>
            <a:pPr lvl="1" eaLnBrk="1" hangingPunct="1">
              <a:lnSpc>
                <a:spcPct val="80000"/>
              </a:lnSpc>
              <a:defRPr/>
            </a:pPr>
            <a:r>
              <a:rPr lang="en-US" altLang="en-US" sz="2000" dirty="0"/>
              <a:t>From router to a source host</a:t>
            </a:r>
          </a:p>
          <a:p>
            <a:pPr lvl="1" eaLnBrk="1" hangingPunct="1">
              <a:lnSpc>
                <a:spcPct val="80000"/>
              </a:lnSpc>
              <a:defRPr/>
            </a:pPr>
            <a:r>
              <a:rPr lang="en-US" altLang="en-US" sz="2000" dirty="0"/>
              <a:t>With a better route information</a:t>
            </a:r>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a:p>
            <a:pPr lvl="1" eaLnBrk="1" hangingPunct="1">
              <a:buFont typeface="Wingdings" pitchFamily="2" charset="2"/>
              <a:buNone/>
              <a:defRPr/>
            </a:pPr>
            <a:endParaRPr lang="en-US" alt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404FB211-9A48-A9D6-7C31-8884CC996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993775"/>
            <a:ext cx="775335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5F72E610-9EA4-72E4-1204-D0EC5AB2933D}"/>
              </a:ext>
            </a:extLst>
          </p:cNvPr>
          <p:cNvSpPr txBox="1">
            <a:spLocks noChangeArrowheads="1"/>
          </p:cNvSpPr>
          <p:nvPr/>
        </p:nvSpPr>
        <p:spPr bwMode="auto">
          <a:xfrm>
            <a:off x="611188" y="293688"/>
            <a:ext cx="828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rPr>
              <a:t>ICMP message types</a:t>
            </a:r>
            <a:endParaRPr kumimoji="0" lang="en-AU"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42D60D1F-0032-1C3B-D9DA-9998BF3B79E8}"/>
              </a:ext>
            </a:extLst>
          </p:cNvPr>
          <p:cNvSpPr/>
          <p:nvPr/>
        </p:nvSpPr>
        <p:spPr>
          <a:xfrm>
            <a:off x="866775" y="4560888"/>
            <a:ext cx="7581900" cy="355600"/>
          </a:xfrm>
          <a:prstGeom prst="rect">
            <a:avLst/>
          </a:prstGeom>
          <a:noFill/>
          <a:ln w="444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8938331-4450-1A5E-5925-1D884B2E7F8F}"/>
              </a:ext>
            </a:extLst>
          </p:cNvPr>
          <p:cNvSpPr/>
          <p:nvPr/>
        </p:nvSpPr>
        <p:spPr>
          <a:xfrm>
            <a:off x="866775" y="1654175"/>
            <a:ext cx="7581900" cy="357188"/>
          </a:xfrm>
          <a:prstGeom prst="rect">
            <a:avLst/>
          </a:prstGeom>
          <a:noFill/>
          <a:ln w="444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9B9228F-152F-3B74-505B-CF7DF5AF14FA}"/>
              </a:ext>
            </a:extLst>
          </p:cNvPr>
          <p:cNvSpPr/>
          <p:nvPr/>
        </p:nvSpPr>
        <p:spPr>
          <a:xfrm>
            <a:off x="866775" y="5651500"/>
            <a:ext cx="7581900" cy="355600"/>
          </a:xfrm>
          <a:prstGeom prst="rect">
            <a:avLst/>
          </a:prstGeom>
          <a:noFill/>
          <a:ln w="444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12CED-40B5-91E4-026D-4FE9C4A2FD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B10D-400D-4047-B945-DC922DB589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sp>
        <p:nvSpPr>
          <p:cNvPr id="48130" name="Rectangle 2">
            <a:extLst>
              <a:ext uri="{FF2B5EF4-FFF2-40B4-BE49-F238E27FC236}">
                <a16:creationId xmlns:a16="http://schemas.microsoft.com/office/drawing/2014/main" id="{42307342-B837-248F-3C25-FE7AF99265AE}"/>
              </a:ext>
            </a:extLst>
          </p:cNvPr>
          <p:cNvSpPr txBox="1">
            <a:spLocks noChangeArrowheads="1"/>
          </p:cNvSpPr>
          <p:nvPr/>
        </p:nvSpPr>
        <p:spPr bwMode="auto">
          <a:xfrm>
            <a:off x="611188" y="293688"/>
            <a:ext cx="828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rPr>
              <a:t>Ping example</a:t>
            </a:r>
            <a:endParaRPr kumimoji="0" lang="en-AU"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endParaRPr>
          </a:p>
        </p:txBody>
      </p:sp>
      <p:pic>
        <p:nvPicPr>
          <p:cNvPr id="48131" name="Picture 2" descr="How to Use the Ping Command to Test Your Network">
            <a:extLst>
              <a:ext uri="{FF2B5EF4-FFF2-40B4-BE49-F238E27FC236}">
                <a16:creationId xmlns:a16="http://schemas.microsoft.com/office/drawing/2014/main" id="{8AECF178-CEE1-B775-6B2A-3C50E5040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714500"/>
            <a:ext cx="825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9AA9173B-0ABE-633A-9DEB-8AD0B9C8AF5E}"/>
              </a:ext>
            </a:extLst>
          </p:cNvPr>
          <p:cNvSpPr txBox="1">
            <a:spLocks noChangeArrowheads="1"/>
          </p:cNvSpPr>
          <p:nvPr/>
        </p:nvSpPr>
        <p:spPr bwMode="auto">
          <a:xfrm>
            <a:off x="430213" y="2381250"/>
            <a:ext cx="828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rPr>
              <a:t>Traceroute : An unintuitive application using ICMP</a:t>
            </a:r>
            <a:endParaRPr kumimoji="0" lang="en-AU" altLang="en-US" sz="4400" b="0" i="0" u="none"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E444BC-B3EC-F8E0-82BF-A294638B13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56174D-DE3D-3A4B-A929-9A6DBF5EA4B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pic>
        <p:nvPicPr>
          <p:cNvPr id="50178" name="Picture 2" descr="How to Use the Traceroute Command">
            <a:extLst>
              <a:ext uri="{FF2B5EF4-FFF2-40B4-BE49-F238E27FC236}">
                <a16:creationId xmlns:a16="http://schemas.microsoft.com/office/drawing/2014/main" id="{E467209A-C46F-3F6F-8895-E35F4409D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41400"/>
            <a:ext cx="8636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a:extLst>
              <a:ext uri="{FF2B5EF4-FFF2-40B4-BE49-F238E27FC236}">
                <a16:creationId xmlns:a16="http://schemas.microsoft.com/office/drawing/2014/main" id="{1B1819C3-BDDB-C6D4-890F-0C75C24CE51E}"/>
              </a:ext>
            </a:extLst>
          </p:cNvPr>
          <p:cNvSpPr txBox="1">
            <a:spLocks noChangeArrowheads="1"/>
          </p:cNvSpPr>
          <p:nvPr/>
        </p:nvSpPr>
        <p:spPr bwMode="auto">
          <a:xfrm>
            <a:off x="611188" y="293688"/>
            <a:ext cx="828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rPr>
              <a:t>Traceroute example</a:t>
            </a:r>
            <a:endParaRPr kumimoji="0" lang="en-AU"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E08BB-DEDF-9916-B433-8AC8EA384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527050"/>
            <a:ext cx="828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CA40293-09B4-C4E8-5BC5-5665CF994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703388"/>
            <a:ext cx="828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5DE4338-2B66-E4D6-FFC3-1722D50E1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25" y="2973388"/>
            <a:ext cx="828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283A62D-8483-801A-A6BC-ED43BBAE8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4243388"/>
            <a:ext cx="828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DAEAFEB-15B7-3800-20E7-C4D66C59F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 y="5588000"/>
            <a:ext cx="828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2">
            <a:extLst>
              <a:ext uri="{FF2B5EF4-FFF2-40B4-BE49-F238E27FC236}">
                <a16:creationId xmlns:a16="http://schemas.microsoft.com/office/drawing/2014/main" id="{68B4C690-3DAD-E47F-DA7F-9F5B31159968}"/>
              </a:ext>
            </a:extLst>
          </p:cNvPr>
          <p:cNvSpPr txBox="1">
            <a:spLocks noChangeArrowheads="1"/>
          </p:cNvSpPr>
          <p:nvPr/>
        </p:nvSpPr>
        <p:spPr bwMode="auto">
          <a:xfrm>
            <a:off x="611188" y="96838"/>
            <a:ext cx="828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rPr>
              <a:t>Traceroute : An unintuitive application</a:t>
            </a:r>
            <a:endParaRPr kumimoji="0" lang="en-AU" altLang="en-US" sz="3600" b="0" i="0" u="sng" strike="noStrike" kern="1200" cap="none" spc="0" normalizeH="0" baseline="0" noProof="0">
              <a:ln>
                <a:noFill/>
              </a:ln>
              <a:solidFill>
                <a:srgbClr val="C00000"/>
              </a:solidFill>
              <a:effectLst/>
              <a:uLnTx/>
              <a:uFillTx/>
              <a:latin typeface="Calibri Light" panose="020F03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1986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4">
            <a:extLst>
              <a:ext uri="{FF2B5EF4-FFF2-40B4-BE49-F238E27FC236}">
                <a16:creationId xmlns:a16="http://schemas.microsoft.com/office/drawing/2014/main" id="{18DA76F6-E094-1844-367D-4121B3BA54C2}"/>
              </a:ext>
            </a:extLst>
          </p:cNvPr>
          <p:cNvSpPr>
            <a:spLocks noGrp="1" noChangeArrowheads="1"/>
          </p:cNvSpPr>
          <p:nvPr>
            <p:ph type="ctrTitle"/>
          </p:nvPr>
        </p:nvSpPr>
        <p:spPr>
          <a:xfrm>
            <a:off x="685800" y="1454150"/>
            <a:ext cx="7772400" cy="2387600"/>
          </a:xfrm>
        </p:spPr>
        <p:txBody>
          <a:bodyPr/>
          <a:lstStyle/>
          <a:p>
            <a:pPr eaLnBrk="1" hangingPunct="1"/>
            <a:r>
              <a:rPr lang="en-US" altLang="en-US" sz="4800">
                <a:solidFill>
                  <a:srgbClr val="C00000"/>
                </a:solidFill>
              </a:rPr>
              <a:t>Virtual Networks and Tunnels</a:t>
            </a:r>
            <a:endParaRPr lang="en-US" altLang="en-US" sz="4800">
              <a:ea typeface="ＭＳ Ｐゴシック" panose="020B0600070205080204" pitchFamily="34" charset="-128"/>
            </a:endParaRPr>
          </a:p>
        </p:txBody>
      </p:sp>
      <p:sp>
        <p:nvSpPr>
          <p:cNvPr id="52226" name="Slide Number Placeholder 3">
            <a:extLst>
              <a:ext uri="{FF2B5EF4-FFF2-40B4-BE49-F238E27FC236}">
                <a16:creationId xmlns:a16="http://schemas.microsoft.com/office/drawing/2014/main" id="{A676254F-DC15-C9FC-4463-461995D433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2FE40E-8F50-1148-83E4-E82133EE866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7DAE77D-B4ED-CE84-A95F-BCB1C1462946}"/>
              </a:ext>
            </a:extLst>
          </p:cNvPr>
          <p:cNvCxnSpPr>
            <a:cxnSpLocks/>
          </p:cNvCxnSpPr>
          <p:nvPr/>
        </p:nvCxnSpPr>
        <p:spPr>
          <a:xfrm flipH="1">
            <a:off x="2476500" y="1719263"/>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E88CE4-9DF4-06E7-3254-1C512706C248}"/>
              </a:ext>
            </a:extLst>
          </p:cNvPr>
          <p:cNvCxnSpPr>
            <a:cxnSpLocks/>
          </p:cNvCxnSpPr>
          <p:nvPr/>
        </p:nvCxnSpPr>
        <p:spPr>
          <a:xfrm flipH="1" flipV="1">
            <a:off x="5046663" y="1516063"/>
            <a:ext cx="1671637" cy="3937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D65181-6914-A8C5-5A24-C95F0736DB34}"/>
              </a:ext>
            </a:extLst>
          </p:cNvPr>
          <p:cNvCxnSpPr>
            <a:cxnSpLocks/>
          </p:cNvCxnSpPr>
          <p:nvPr/>
        </p:nvCxnSpPr>
        <p:spPr>
          <a:xfrm flipH="1" flipV="1">
            <a:off x="7165975" y="1962150"/>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8FEFF4FF-BEFF-A64E-4A35-746E121759B5}"/>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1355483"/>
            <a:ext cx="1108679" cy="1108679"/>
          </a:xfrm>
          <a:prstGeom prst="rect">
            <a:avLst/>
          </a:prstGeom>
          <a:noFill/>
        </p:spPr>
      </p:pic>
      <p:sp>
        <p:nvSpPr>
          <p:cNvPr id="2" name="Slide Number Placeholder 1">
            <a:extLst>
              <a:ext uri="{FF2B5EF4-FFF2-40B4-BE49-F238E27FC236}">
                <a16:creationId xmlns:a16="http://schemas.microsoft.com/office/drawing/2014/main" id="{39EB75E8-CB07-4E57-38FB-04CBEF9601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BBA940-371F-0541-99BE-35EAA192343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625C2DAE-29DA-ACF2-A4AB-EF6515DD08AD}"/>
              </a:ext>
            </a:extLst>
          </p:cNvPr>
          <p:cNvCxnSpPr>
            <a:cxnSpLocks/>
          </p:cNvCxnSpPr>
          <p:nvPr/>
        </p:nvCxnSpPr>
        <p:spPr>
          <a:xfrm flipV="1">
            <a:off x="1493838" y="1909763"/>
            <a:ext cx="717550" cy="44608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926DC0C2-116A-24B8-4106-139CE461DBB3}"/>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256" name="Picture 8" descr="Category:Network routers - Wikimedia Commons">
            <a:extLst>
              <a:ext uri="{FF2B5EF4-FFF2-40B4-BE49-F238E27FC236}">
                <a16:creationId xmlns:a16="http://schemas.microsoft.com/office/drawing/2014/main" id="{A090069C-6440-9865-9FB6-2DE946266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5AD0B441-94D2-B991-1F07-89BAF46E6E59}"/>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258" name="Picture 8" descr="Category:Network routers - Wikimedia Commons">
            <a:extLst>
              <a:ext uri="{FF2B5EF4-FFF2-40B4-BE49-F238E27FC236}">
                <a16:creationId xmlns:a16="http://schemas.microsoft.com/office/drawing/2014/main" id="{79DF8BD8-86FD-3BDC-1496-EC9689E38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5CDF551D-E19C-E256-8BC8-2B4930501D6B}"/>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1355483"/>
            <a:ext cx="1108679" cy="1108679"/>
          </a:xfrm>
          <a:prstGeom prst="rect">
            <a:avLst/>
          </a:prstGeom>
          <a:noFill/>
        </p:spPr>
      </p:pic>
      <p:pic>
        <p:nvPicPr>
          <p:cNvPr id="53260" name="Picture 14">
            <a:extLst>
              <a:ext uri="{FF2B5EF4-FFF2-40B4-BE49-F238E27FC236}">
                <a16:creationId xmlns:a16="http://schemas.microsoft.com/office/drawing/2014/main" id="{0D7DC511-0EAF-7AEB-3D87-123DE4C32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277813"/>
            <a:ext cx="26876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1661175F-02CE-0EE3-3CB3-EB5AE84F83CD}"/>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1094950"/>
            <a:ext cx="1061471" cy="1061471"/>
          </a:xfrm>
          <a:prstGeom prst="rect">
            <a:avLst/>
          </a:prstGeom>
          <a:noFill/>
        </p:spPr>
      </p:pic>
      <p:sp>
        <p:nvSpPr>
          <p:cNvPr id="24" name="TextBox 23">
            <a:extLst>
              <a:ext uri="{FF2B5EF4-FFF2-40B4-BE49-F238E27FC236}">
                <a16:creationId xmlns:a16="http://schemas.microsoft.com/office/drawing/2014/main" id="{9A46E874-1D58-4555-351B-329F536C5301}"/>
              </a:ext>
            </a:extLst>
          </p:cNvPr>
          <p:cNvSpPr txBox="1"/>
          <p:nvPr/>
        </p:nvSpPr>
        <p:spPr>
          <a:xfrm>
            <a:off x="414338" y="4394200"/>
            <a:ext cx="1781175" cy="64611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E479ACA2-5A8F-756A-BC82-6BA2E5506DAB}"/>
              </a:ext>
            </a:extLst>
          </p:cNvPr>
          <p:cNvSpPr txBox="1"/>
          <p:nvPr/>
        </p:nvSpPr>
        <p:spPr>
          <a:xfrm>
            <a:off x="7288213" y="4359275"/>
            <a:ext cx="1781175" cy="64611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72C31EAE-726A-5A08-B5F2-1B2C5069121C}"/>
              </a:ext>
            </a:extLst>
          </p:cNvPr>
          <p:cNvSpPr txBox="1"/>
          <p:nvPr/>
        </p:nvSpPr>
        <p:spPr>
          <a:xfrm>
            <a:off x="1298575" y="1296988"/>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89E0A954-489A-9E03-5025-F40E25EE603B}"/>
              </a:ext>
            </a:extLst>
          </p:cNvPr>
          <p:cNvSpPr txBox="1"/>
          <p:nvPr/>
        </p:nvSpPr>
        <p:spPr>
          <a:xfrm>
            <a:off x="6294438" y="1349375"/>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56BA657D-2718-9130-1B89-FFC36BB51CB1}"/>
              </a:ext>
            </a:extLst>
          </p:cNvPr>
          <p:cNvGraphicFramePr>
            <a:graphicFrameLocks noGrp="1"/>
          </p:cNvGraphicFramePr>
          <p:nvPr/>
        </p:nvGraphicFramePr>
        <p:xfrm>
          <a:off x="1630363" y="3017838"/>
          <a:ext cx="1160462" cy="1203325"/>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012">
                <a:tc>
                  <a:txBody>
                    <a:bodyPr/>
                    <a:lstStyle/>
                    <a:p>
                      <a:r>
                        <a:rPr lang="en-US" sz="1800" dirty="0"/>
                        <a:t>IP Header</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3313">
                <a:tc>
                  <a:txBody>
                    <a:bodyPr/>
                    <a:lstStyle/>
                    <a:p>
                      <a:endParaRPr lang="en-US" sz="1800" dirty="0"/>
                    </a:p>
                    <a:p>
                      <a:r>
                        <a:rPr lang="en-US" sz="1800" dirty="0"/>
                        <a:t>     Data</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3274" name="Picture 4" descr="Computer Icon | Hardware Devices Iconpack | Icons-Land">
            <a:extLst>
              <a:ext uri="{FF2B5EF4-FFF2-40B4-BE49-F238E27FC236}">
                <a16:creationId xmlns:a16="http://schemas.microsoft.com/office/drawing/2014/main" id="{4779D411-3BAC-80CC-9642-E20EB6456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5" name="Picture 4" descr="Computer Icon | Hardware Devices Iconpack | Icons-Land">
            <a:extLst>
              <a:ext uri="{FF2B5EF4-FFF2-40B4-BE49-F238E27FC236}">
                <a16:creationId xmlns:a16="http://schemas.microsoft.com/office/drawing/2014/main" id="{7BBCA599-46F7-67BB-5D91-00BE5EA9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a:extLst>
              <a:ext uri="{FF2B5EF4-FFF2-40B4-BE49-F238E27FC236}">
                <a16:creationId xmlns:a16="http://schemas.microsoft.com/office/drawing/2014/main" id="{86E185DA-DB57-32AC-21D9-46EBB73583CF}"/>
              </a:ext>
            </a:extLst>
          </p:cNvPr>
          <p:cNvSpPr/>
          <p:nvPr/>
        </p:nvSpPr>
        <p:spPr>
          <a:xfrm>
            <a:off x="1308100" y="1643063"/>
            <a:ext cx="6842125" cy="1817687"/>
          </a:xfrm>
          <a:custGeom>
            <a:avLst/>
            <a:gdLst>
              <a:gd name="connsiteX0" fmla="*/ 0 w 6841569"/>
              <a:gd name="connsiteY0" fmla="*/ 1817225 h 1817225"/>
              <a:gd name="connsiteX1" fmla="*/ 23150 w 6841569"/>
              <a:gd name="connsiteY1" fmla="*/ 1666754 h 1817225"/>
              <a:gd name="connsiteX2" fmla="*/ 46299 w 6841569"/>
              <a:gd name="connsiteY2" fmla="*/ 1597306 h 1817225"/>
              <a:gd name="connsiteX3" fmla="*/ 57874 w 6841569"/>
              <a:gd name="connsiteY3" fmla="*/ 1562582 h 1817225"/>
              <a:gd name="connsiteX4" fmla="*/ 81023 w 6841569"/>
              <a:gd name="connsiteY4" fmla="*/ 1516284 h 1817225"/>
              <a:gd name="connsiteX5" fmla="*/ 115747 w 6841569"/>
              <a:gd name="connsiteY5" fmla="*/ 1365813 h 1817225"/>
              <a:gd name="connsiteX6" fmla="*/ 127322 w 6841569"/>
              <a:gd name="connsiteY6" fmla="*/ 1296365 h 1817225"/>
              <a:gd name="connsiteX7" fmla="*/ 138896 w 6841569"/>
              <a:gd name="connsiteY7" fmla="*/ 1250066 h 1817225"/>
              <a:gd name="connsiteX8" fmla="*/ 150471 w 6841569"/>
              <a:gd name="connsiteY8" fmla="*/ 1192192 h 1817225"/>
              <a:gd name="connsiteX9" fmla="*/ 173620 w 6841569"/>
              <a:gd name="connsiteY9" fmla="*/ 1076446 h 1817225"/>
              <a:gd name="connsiteX10" fmla="*/ 185195 w 6841569"/>
              <a:gd name="connsiteY10" fmla="*/ 1018572 h 1817225"/>
              <a:gd name="connsiteX11" fmla="*/ 219919 w 6841569"/>
              <a:gd name="connsiteY11" fmla="*/ 949124 h 1817225"/>
              <a:gd name="connsiteX12" fmla="*/ 277793 w 6841569"/>
              <a:gd name="connsiteY12" fmla="*/ 937549 h 1817225"/>
              <a:gd name="connsiteX13" fmla="*/ 347241 w 6841569"/>
              <a:gd name="connsiteY13" fmla="*/ 914400 h 1817225"/>
              <a:gd name="connsiteX14" fmla="*/ 381965 w 6841569"/>
              <a:gd name="connsiteY14" fmla="*/ 902825 h 1817225"/>
              <a:gd name="connsiteX15" fmla="*/ 451413 w 6841569"/>
              <a:gd name="connsiteY15" fmla="*/ 868101 h 1817225"/>
              <a:gd name="connsiteX16" fmla="*/ 486137 w 6841569"/>
              <a:gd name="connsiteY16" fmla="*/ 844952 h 1817225"/>
              <a:gd name="connsiteX17" fmla="*/ 555585 w 6841569"/>
              <a:gd name="connsiteY17" fmla="*/ 821803 h 1817225"/>
              <a:gd name="connsiteX18" fmla="*/ 613458 w 6841569"/>
              <a:gd name="connsiteY18" fmla="*/ 798653 h 1817225"/>
              <a:gd name="connsiteX19" fmla="*/ 706056 w 6841569"/>
              <a:gd name="connsiteY19" fmla="*/ 775504 h 1817225"/>
              <a:gd name="connsiteX20" fmla="*/ 763929 w 6841569"/>
              <a:gd name="connsiteY20" fmla="*/ 740780 h 1817225"/>
              <a:gd name="connsiteX21" fmla="*/ 821803 w 6841569"/>
              <a:gd name="connsiteY21" fmla="*/ 694481 h 1817225"/>
              <a:gd name="connsiteX22" fmla="*/ 891251 w 6841569"/>
              <a:gd name="connsiteY22" fmla="*/ 671332 h 1817225"/>
              <a:gd name="connsiteX23" fmla="*/ 925975 w 6841569"/>
              <a:gd name="connsiteY23" fmla="*/ 648182 h 1817225"/>
              <a:gd name="connsiteX24" fmla="*/ 960699 w 6841569"/>
              <a:gd name="connsiteY24" fmla="*/ 636608 h 1817225"/>
              <a:gd name="connsiteX25" fmla="*/ 983848 w 6841569"/>
              <a:gd name="connsiteY25" fmla="*/ 613458 h 1817225"/>
              <a:gd name="connsiteX26" fmla="*/ 1030147 w 6841569"/>
              <a:gd name="connsiteY26" fmla="*/ 601884 h 1817225"/>
              <a:gd name="connsiteX27" fmla="*/ 1238491 w 6841569"/>
              <a:gd name="connsiteY27" fmla="*/ 567160 h 1817225"/>
              <a:gd name="connsiteX28" fmla="*/ 1307939 w 6841569"/>
              <a:gd name="connsiteY28" fmla="*/ 544010 h 1817225"/>
              <a:gd name="connsiteX29" fmla="*/ 1342664 w 6841569"/>
              <a:gd name="connsiteY29" fmla="*/ 520861 h 1817225"/>
              <a:gd name="connsiteX30" fmla="*/ 1423686 w 6841569"/>
              <a:gd name="connsiteY30" fmla="*/ 509286 h 1817225"/>
              <a:gd name="connsiteX31" fmla="*/ 1493134 w 6841569"/>
              <a:gd name="connsiteY31" fmla="*/ 497711 h 1817225"/>
              <a:gd name="connsiteX32" fmla="*/ 1551008 w 6841569"/>
              <a:gd name="connsiteY32" fmla="*/ 486137 h 1817225"/>
              <a:gd name="connsiteX33" fmla="*/ 1632031 w 6841569"/>
              <a:gd name="connsiteY33" fmla="*/ 474562 h 1817225"/>
              <a:gd name="connsiteX34" fmla="*/ 1678329 w 6841569"/>
              <a:gd name="connsiteY34" fmla="*/ 462987 h 1817225"/>
              <a:gd name="connsiteX35" fmla="*/ 1770927 w 6841569"/>
              <a:gd name="connsiteY35" fmla="*/ 451413 h 1817225"/>
              <a:gd name="connsiteX36" fmla="*/ 1817226 w 6841569"/>
              <a:gd name="connsiteY36" fmla="*/ 439838 h 1817225"/>
              <a:gd name="connsiteX37" fmla="*/ 1851950 w 6841569"/>
              <a:gd name="connsiteY37" fmla="*/ 428263 h 1817225"/>
              <a:gd name="connsiteX38" fmla="*/ 1944547 w 6841569"/>
              <a:gd name="connsiteY38" fmla="*/ 405114 h 1817225"/>
              <a:gd name="connsiteX39" fmla="*/ 1979271 w 6841569"/>
              <a:gd name="connsiteY39" fmla="*/ 393539 h 1817225"/>
              <a:gd name="connsiteX40" fmla="*/ 2083443 w 6841569"/>
              <a:gd name="connsiteY40" fmla="*/ 370390 h 1817225"/>
              <a:gd name="connsiteX41" fmla="*/ 2129742 w 6841569"/>
              <a:gd name="connsiteY41" fmla="*/ 347241 h 1817225"/>
              <a:gd name="connsiteX42" fmla="*/ 2233914 w 6841569"/>
              <a:gd name="connsiteY42" fmla="*/ 312517 h 1817225"/>
              <a:gd name="connsiteX43" fmla="*/ 2268638 w 6841569"/>
              <a:gd name="connsiteY43" fmla="*/ 300942 h 1817225"/>
              <a:gd name="connsiteX44" fmla="*/ 2303362 w 6841569"/>
              <a:gd name="connsiteY44" fmla="*/ 289367 h 1817225"/>
              <a:gd name="connsiteX45" fmla="*/ 2465408 w 6841569"/>
              <a:gd name="connsiteY45" fmla="*/ 266218 h 1817225"/>
              <a:gd name="connsiteX46" fmla="*/ 2569580 w 6841569"/>
              <a:gd name="connsiteY46" fmla="*/ 254643 h 1817225"/>
              <a:gd name="connsiteX47" fmla="*/ 2627453 w 6841569"/>
              <a:gd name="connsiteY47" fmla="*/ 243068 h 1817225"/>
              <a:gd name="connsiteX48" fmla="*/ 2708476 w 6841569"/>
              <a:gd name="connsiteY48" fmla="*/ 231494 h 1817225"/>
              <a:gd name="connsiteX49" fmla="*/ 2777924 w 6841569"/>
              <a:gd name="connsiteY49" fmla="*/ 196770 h 1817225"/>
              <a:gd name="connsiteX50" fmla="*/ 2812648 w 6841569"/>
              <a:gd name="connsiteY50" fmla="*/ 185195 h 1817225"/>
              <a:gd name="connsiteX51" fmla="*/ 2847372 w 6841569"/>
              <a:gd name="connsiteY51" fmla="*/ 162046 h 1817225"/>
              <a:gd name="connsiteX52" fmla="*/ 2916820 w 6841569"/>
              <a:gd name="connsiteY52" fmla="*/ 138896 h 1817225"/>
              <a:gd name="connsiteX53" fmla="*/ 2986269 w 6841569"/>
              <a:gd name="connsiteY53" fmla="*/ 115747 h 1817225"/>
              <a:gd name="connsiteX54" fmla="*/ 3020993 w 6841569"/>
              <a:gd name="connsiteY54" fmla="*/ 104172 h 1817225"/>
              <a:gd name="connsiteX55" fmla="*/ 3113590 w 6841569"/>
              <a:gd name="connsiteY55" fmla="*/ 81023 h 1817225"/>
              <a:gd name="connsiteX56" fmla="*/ 3183038 w 6841569"/>
              <a:gd name="connsiteY56" fmla="*/ 57873 h 1817225"/>
              <a:gd name="connsiteX57" fmla="*/ 3530279 w 6841569"/>
              <a:gd name="connsiteY57" fmla="*/ 34724 h 1817225"/>
              <a:gd name="connsiteX58" fmla="*/ 3576577 w 6841569"/>
              <a:gd name="connsiteY58" fmla="*/ 23149 h 1817225"/>
              <a:gd name="connsiteX59" fmla="*/ 3703899 w 6841569"/>
              <a:gd name="connsiteY59" fmla="*/ 0 h 1817225"/>
              <a:gd name="connsiteX60" fmla="*/ 3819646 w 6841569"/>
              <a:gd name="connsiteY60" fmla="*/ 11575 h 1817225"/>
              <a:gd name="connsiteX61" fmla="*/ 3935393 w 6841569"/>
              <a:gd name="connsiteY61" fmla="*/ 46299 h 1817225"/>
              <a:gd name="connsiteX62" fmla="*/ 4004841 w 6841569"/>
              <a:gd name="connsiteY62" fmla="*/ 69448 h 1817225"/>
              <a:gd name="connsiteX63" fmla="*/ 4039565 w 6841569"/>
              <a:gd name="connsiteY63" fmla="*/ 92598 h 1817225"/>
              <a:gd name="connsiteX64" fmla="*/ 4155312 w 6841569"/>
              <a:gd name="connsiteY64" fmla="*/ 127322 h 1817225"/>
              <a:gd name="connsiteX65" fmla="*/ 4259484 w 6841569"/>
              <a:gd name="connsiteY65" fmla="*/ 162046 h 1817225"/>
              <a:gd name="connsiteX66" fmla="*/ 4294208 w 6841569"/>
              <a:gd name="connsiteY66" fmla="*/ 173620 h 1817225"/>
              <a:gd name="connsiteX67" fmla="*/ 4421529 w 6841569"/>
              <a:gd name="connsiteY67" fmla="*/ 196770 h 1817225"/>
              <a:gd name="connsiteX68" fmla="*/ 4502552 w 6841569"/>
              <a:gd name="connsiteY68" fmla="*/ 208344 h 1817225"/>
              <a:gd name="connsiteX69" fmla="*/ 4595150 w 6841569"/>
              <a:gd name="connsiteY69" fmla="*/ 231494 h 1817225"/>
              <a:gd name="connsiteX70" fmla="*/ 4641448 w 6841569"/>
              <a:gd name="connsiteY70" fmla="*/ 243068 h 1817225"/>
              <a:gd name="connsiteX71" fmla="*/ 4745620 w 6841569"/>
              <a:gd name="connsiteY71" fmla="*/ 266218 h 1817225"/>
              <a:gd name="connsiteX72" fmla="*/ 4826643 w 6841569"/>
              <a:gd name="connsiteY72" fmla="*/ 300942 h 1817225"/>
              <a:gd name="connsiteX73" fmla="*/ 4861367 w 6841569"/>
              <a:gd name="connsiteY73" fmla="*/ 324091 h 1817225"/>
              <a:gd name="connsiteX74" fmla="*/ 4930815 w 6841569"/>
              <a:gd name="connsiteY74" fmla="*/ 335666 h 1817225"/>
              <a:gd name="connsiteX75" fmla="*/ 4977114 w 6841569"/>
              <a:gd name="connsiteY75" fmla="*/ 347241 h 1817225"/>
              <a:gd name="connsiteX76" fmla="*/ 5046562 w 6841569"/>
              <a:gd name="connsiteY76" fmla="*/ 370390 h 1817225"/>
              <a:gd name="connsiteX77" fmla="*/ 5116010 w 6841569"/>
              <a:gd name="connsiteY77" fmla="*/ 416689 h 1817225"/>
              <a:gd name="connsiteX78" fmla="*/ 5197033 w 6841569"/>
              <a:gd name="connsiteY78" fmla="*/ 428263 h 1817225"/>
              <a:gd name="connsiteX79" fmla="*/ 5312780 w 6841569"/>
              <a:gd name="connsiteY79" fmla="*/ 474562 h 1817225"/>
              <a:gd name="connsiteX80" fmla="*/ 5359079 w 6841569"/>
              <a:gd name="connsiteY80" fmla="*/ 497711 h 1817225"/>
              <a:gd name="connsiteX81" fmla="*/ 5393803 w 6841569"/>
              <a:gd name="connsiteY81" fmla="*/ 520861 h 1817225"/>
              <a:gd name="connsiteX82" fmla="*/ 5463251 w 6841569"/>
              <a:gd name="connsiteY82" fmla="*/ 544010 h 1817225"/>
              <a:gd name="connsiteX83" fmla="*/ 5544274 w 6841569"/>
              <a:gd name="connsiteY83" fmla="*/ 578734 h 1817225"/>
              <a:gd name="connsiteX84" fmla="*/ 5636871 w 6841569"/>
              <a:gd name="connsiteY84" fmla="*/ 601884 h 1817225"/>
              <a:gd name="connsiteX85" fmla="*/ 5694745 w 6841569"/>
              <a:gd name="connsiteY85" fmla="*/ 613458 h 1817225"/>
              <a:gd name="connsiteX86" fmla="*/ 5764193 w 6841569"/>
              <a:gd name="connsiteY86" fmla="*/ 636608 h 1817225"/>
              <a:gd name="connsiteX87" fmla="*/ 5868365 w 6841569"/>
              <a:gd name="connsiteY87" fmla="*/ 682906 h 1817225"/>
              <a:gd name="connsiteX88" fmla="*/ 5903089 w 6841569"/>
              <a:gd name="connsiteY88" fmla="*/ 694481 h 1817225"/>
              <a:gd name="connsiteX89" fmla="*/ 6053560 w 6841569"/>
              <a:gd name="connsiteY89" fmla="*/ 717630 h 1817225"/>
              <a:gd name="connsiteX90" fmla="*/ 6157732 w 6841569"/>
              <a:gd name="connsiteY90" fmla="*/ 752354 h 1817225"/>
              <a:gd name="connsiteX91" fmla="*/ 6192456 w 6841569"/>
              <a:gd name="connsiteY91" fmla="*/ 763929 h 1817225"/>
              <a:gd name="connsiteX92" fmla="*/ 6261904 w 6841569"/>
              <a:gd name="connsiteY92" fmla="*/ 798653 h 1817225"/>
              <a:gd name="connsiteX93" fmla="*/ 6331352 w 6841569"/>
              <a:gd name="connsiteY93" fmla="*/ 844952 h 1817225"/>
              <a:gd name="connsiteX94" fmla="*/ 6354502 w 6841569"/>
              <a:gd name="connsiteY94" fmla="*/ 868101 h 1817225"/>
              <a:gd name="connsiteX95" fmla="*/ 6423950 w 6841569"/>
              <a:gd name="connsiteY95" fmla="*/ 891251 h 1817225"/>
              <a:gd name="connsiteX96" fmla="*/ 6458674 w 6841569"/>
              <a:gd name="connsiteY96" fmla="*/ 914400 h 1817225"/>
              <a:gd name="connsiteX97" fmla="*/ 6528122 w 6841569"/>
              <a:gd name="connsiteY97" fmla="*/ 949124 h 1817225"/>
              <a:gd name="connsiteX98" fmla="*/ 6609145 w 6841569"/>
              <a:gd name="connsiteY98" fmla="*/ 1053296 h 1817225"/>
              <a:gd name="connsiteX99" fmla="*/ 6643869 w 6841569"/>
              <a:gd name="connsiteY99" fmla="*/ 1088020 h 1817225"/>
              <a:gd name="connsiteX100" fmla="*/ 6667018 w 6841569"/>
              <a:gd name="connsiteY100" fmla="*/ 1134319 h 1817225"/>
              <a:gd name="connsiteX101" fmla="*/ 6690167 w 6841569"/>
              <a:gd name="connsiteY101" fmla="*/ 1169043 h 1817225"/>
              <a:gd name="connsiteX102" fmla="*/ 6724891 w 6841569"/>
              <a:gd name="connsiteY102" fmla="*/ 1226917 h 1817225"/>
              <a:gd name="connsiteX103" fmla="*/ 6771190 w 6841569"/>
              <a:gd name="connsiteY103" fmla="*/ 1365813 h 1817225"/>
              <a:gd name="connsiteX104" fmla="*/ 6794339 w 6841569"/>
              <a:gd name="connsiteY104" fmla="*/ 1435261 h 1817225"/>
              <a:gd name="connsiteX105" fmla="*/ 6805914 w 6841569"/>
              <a:gd name="connsiteY105" fmla="*/ 1481560 h 1817225"/>
              <a:gd name="connsiteX106" fmla="*/ 6817489 w 6841569"/>
              <a:gd name="connsiteY106" fmla="*/ 1539433 h 1817225"/>
              <a:gd name="connsiteX107" fmla="*/ 6840638 w 6841569"/>
              <a:gd name="connsiteY107" fmla="*/ 1632030 h 1817225"/>
              <a:gd name="connsiteX108" fmla="*/ 6840638 w 6841569"/>
              <a:gd name="connsiteY108" fmla="*/ 1701479 h 18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841569" h="1817225">
                <a:moveTo>
                  <a:pt x="0" y="1817225"/>
                </a:moveTo>
                <a:cubicBezTo>
                  <a:pt x="8152" y="1743858"/>
                  <a:pt x="5460" y="1725722"/>
                  <a:pt x="23150" y="1666754"/>
                </a:cubicBezTo>
                <a:cubicBezTo>
                  <a:pt x="30162" y="1643382"/>
                  <a:pt x="38583" y="1620455"/>
                  <a:pt x="46299" y="1597306"/>
                </a:cubicBezTo>
                <a:cubicBezTo>
                  <a:pt x="50157" y="1585731"/>
                  <a:pt x="52418" y="1573495"/>
                  <a:pt x="57874" y="1562582"/>
                </a:cubicBezTo>
                <a:cubicBezTo>
                  <a:pt x="65590" y="1547149"/>
                  <a:pt x="75567" y="1532653"/>
                  <a:pt x="81023" y="1516284"/>
                </a:cubicBezTo>
                <a:cubicBezTo>
                  <a:pt x="92011" y="1483319"/>
                  <a:pt x="108402" y="1406209"/>
                  <a:pt x="115747" y="1365813"/>
                </a:cubicBezTo>
                <a:cubicBezTo>
                  <a:pt x="119945" y="1342723"/>
                  <a:pt x="122719" y="1319378"/>
                  <a:pt x="127322" y="1296365"/>
                </a:cubicBezTo>
                <a:cubicBezTo>
                  <a:pt x="130442" y="1280766"/>
                  <a:pt x="135445" y="1265595"/>
                  <a:pt x="138896" y="1250066"/>
                </a:cubicBezTo>
                <a:cubicBezTo>
                  <a:pt x="143164" y="1230861"/>
                  <a:pt x="146952" y="1211548"/>
                  <a:pt x="150471" y="1192192"/>
                </a:cubicBezTo>
                <a:cubicBezTo>
                  <a:pt x="184493" y="1005075"/>
                  <a:pt x="142912" y="1214635"/>
                  <a:pt x="173620" y="1076446"/>
                </a:cubicBezTo>
                <a:cubicBezTo>
                  <a:pt x="177888" y="1057241"/>
                  <a:pt x="180423" y="1037658"/>
                  <a:pt x="185195" y="1018572"/>
                </a:cubicBezTo>
                <a:cubicBezTo>
                  <a:pt x="189403" y="1001740"/>
                  <a:pt x="203417" y="958554"/>
                  <a:pt x="219919" y="949124"/>
                </a:cubicBezTo>
                <a:cubicBezTo>
                  <a:pt x="237000" y="939363"/>
                  <a:pt x="258813" y="942725"/>
                  <a:pt x="277793" y="937549"/>
                </a:cubicBezTo>
                <a:cubicBezTo>
                  <a:pt x="301335" y="931129"/>
                  <a:pt x="324092" y="922116"/>
                  <a:pt x="347241" y="914400"/>
                </a:cubicBezTo>
                <a:cubicBezTo>
                  <a:pt x="358816" y="910542"/>
                  <a:pt x="371813" y="909593"/>
                  <a:pt x="381965" y="902825"/>
                </a:cubicBezTo>
                <a:cubicBezTo>
                  <a:pt x="481479" y="836483"/>
                  <a:pt x="355571" y="916022"/>
                  <a:pt x="451413" y="868101"/>
                </a:cubicBezTo>
                <a:cubicBezTo>
                  <a:pt x="463855" y="861880"/>
                  <a:pt x="473425" y="850602"/>
                  <a:pt x="486137" y="844952"/>
                </a:cubicBezTo>
                <a:cubicBezTo>
                  <a:pt x="508435" y="835042"/>
                  <a:pt x="532929" y="830866"/>
                  <a:pt x="555585" y="821803"/>
                </a:cubicBezTo>
                <a:cubicBezTo>
                  <a:pt x="574876" y="814086"/>
                  <a:pt x="593600" y="804763"/>
                  <a:pt x="613458" y="798653"/>
                </a:cubicBezTo>
                <a:cubicBezTo>
                  <a:pt x="643867" y="789296"/>
                  <a:pt x="706056" y="775504"/>
                  <a:pt x="706056" y="775504"/>
                </a:cubicBezTo>
                <a:cubicBezTo>
                  <a:pt x="764709" y="716849"/>
                  <a:pt x="688803" y="785855"/>
                  <a:pt x="763929" y="740780"/>
                </a:cubicBezTo>
                <a:cubicBezTo>
                  <a:pt x="832649" y="699549"/>
                  <a:pt x="732449" y="734193"/>
                  <a:pt x="821803" y="694481"/>
                </a:cubicBezTo>
                <a:cubicBezTo>
                  <a:pt x="844101" y="684571"/>
                  <a:pt x="891251" y="671332"/>
                  <a:pt x="891251" y="671332"/>
                </a:cubicBezTo>
                <a:cubicBezTo>
                  <a:pt x="902826" y="663615"/>
                  <a:pt x="913532" y="654403"/>
                  <a:pt x="925975" y="648182"/>
                </a:cubicBezTo>
                <a:cubicBezTo>
                  <a:pt x="936888" y="642726"/>
                  <a:pt x="950237" y="642885"/>
                  <a:pt x="960699" y="636608"/>
                </a:cubicBezTo>
                <a:cubicBezTo>
                  <a:pt x="970057" y="630993"/>
                  <a:pt x="974087" y="618338"/>
                  <a:pt x="983848" y="613458"/>
                </a:cubicBezTo>
                <a:cubicBezTo>
                  <a:pt x="998076" y="606344"/>
                  <a:pt x="1014592" y="605217"/>
                  <a:pt x="1030147" y="601884"/>
                </a:cubicBezTo>
                <a:cubicBezTo>
                  <a:pt x="1153007" y="575557"/>
                  <a:pt x="1125341" y="581303"/>
                  <a:pt x="1238491" y="567160"/>
                </a:cubicBezTo>
                <a:cubicBezTo>
                  <a:pt x="1261640" y="559443"/>
                  <a:pt x="1287635" y="557545"/>
                  <a:pt x="1307939" y="544010"/>
                </a:cubicBezTo>
                <a:cubicBezTo>
                  <a:pt x="1319514" y="536294"/>
                  <a:pt x="1329339" y="524858"/>
                  <a:pt x="1342664" y="520861"/>
                </a:cubicBezTo>
                <a:cubicBezTo>
                  <a:pt x="1368795" y="513022"/>
                  <a:pt x="1396722" y="513434"/>
                  <a:pt x="1423686" y="509286"/>
                </a:cubicBezTo>
                <a:cubicBezTo>
                  <a:pt x="1446882" y="505717"/>
                  <a:pt x="1470044" y="501909"/>
                  <a:pt x="1493134" y="497711"/>
                </a:cubicBezTo>
                <a:cubicBezTo>
                  <a:pt x="1512490" y="494192"/>
                  <a:pt x="1531602" y="489371"/>
                  <a:pt x="1551008" y="486137"/>
                </a:cubicBezTo>
                <a:cubicBezTo>
                  <a:pt x="1577919" y="481652"/>
                  <a:pt x="1605189" y="479442"/>
                  <a:pt x="1632031" y="474562"/>
                </a:cubicBezTo>
                <a:cubicBezTo>
                  <a:pt x="1647682" y="471716"/>
                  <a:pt x="1662638" y="465602"/>
                  <a:pt x="1678329" y="462987"/>
                </a:cubicBezTo>
                <a:cubicBezTo>
                  <a:pt x="1709012" y="457873"/>
                  <a:pt x="1740061" y="455271"/>
                  <a:pt x="1770927" y="451413"/>
                </a:cubicBezTo>
                <a:cubicBezTo>
                  <a:pt x="1786360" y="447555"/>
                  <a:pt x="1801930" y="444208"/>
                  <a:pt x="1817226" y="439838"/>
                </a:cubicBezTo>
                <a:cubicBezTo>
                  <a:pt x="1828957" y="436486"/>
                  <a:pt x="1840179" y="431473"/>
                  <a:pt x="1851950" y="428263"/>
                </a:cubicBezTo>
                <a:cubicBezTo>
                  <a:pt x="1882645" y="419892"/>
                  <a:pt x="1914364" y="415175"/>
                  <a:pt x="1944547" y="405114"/>
                </a:cubicBezTo>
                <a:cubicBezTo>
                  <a:pt x="1956122" y="401256"/>
                  <a:pt x="1967434" y="396498"/>
                  <a:pt x="1979271" y="393539"/>
                </a:cubicBezTo>
                <a:cubicBezTo>
                  <a:pt x="2001285" y="388036"/>
                  <a:pt x="2059668" y="379306"/>
                  <a:pt x="2083443" y="370390"/>
                </a:cubicBezTo>
                <a:cubicBezTo>
                  <a:pt x="2099599" y="364332"/>
                  <a:pt x="2113722" y="353649"/>
                  <a:pt x="2129742" y="347241"/>
                </a:cubicBezTo>
                <a:cubicBezTo>
                  <a:pt x="2129784" y="347224"/>
                  <a:pt x="2216530" y="318312"/>
                  <a:pt x="2233914" y="312517"/>
                </a:cubicBezTo>
                <a:lnTo>
                  <a:pt x="2268638" y="300942"/>
                </a:lnTo>
                <a:cubicBezTo>
                  <a:pt x="2280213" y="297084"/>
                  <a:pt x="2291327" y="291373"/>
                  <a:pt x="2303362" y="289367"/>
                </a:cubicBezTo>
                <a:cubicBezTo>
                  <a:pt x="2390391" y="274862"/>
                  <a:pt x="2366889" y="277808"/>
                  <a:pt x="2465408" y="266218"/>
                </a:cubicBezTo>
                <a:cubicBezTo>
                  <a:pt x="2500106" y="262136"/>
                  <a:pt x="2534993" y="259584"/>
                  <a:pt x="2569580" y="254643"/>
                </a:cubicBezTo>
                <a:cubicBezTo>
                  <a:pt x="2589055" y="251861"/>
                  <a:pt x="2608048" y="246302"/>
                  <a:pt x="2627453" y="243068"/>
                </a:cubicBezTo>
                <a:cubicBezTo>
                  <a:pt x="2654364" y="238583"/>
                  <a:pt x="2681468" y="235352"/>
                  <a:pt x="2708476" y="231494"/>
                </a:cubicBezTo>
                <a:cubicBezTo>
                  <a:pt x="2795756" y="202400"/>
                  <a:pt x="2688173" y="241646"/>
                  <a:pt x="2777924" y="196770"/>
                </a:cubicBezTo>
                <a:cubicBezTo>
                  <a:pt x="2788837" y="191314"/>
                  <a:pt x="2801735" y="190651"/>
                  <a:pt x="2812648" y="185195"/>
                </a:cubicBezTo>
                <a:cubicBezTo>
                  <a:pt x="2825090" y="178974"/>
                  <a:pt x="2834660" y="167696"/>
                  <a:pt x="2847372" y="162046"/>
                </a:cubicBezTo>
                <a:cubicBezTo>
                  <a:pt x="2869670" y="152136"/>
                  <a:pt x="2893671" y="146612"/>
                  <a:pt x="2916820" y="138896"/>
                </a:cubicBezTo>
                <a:lnTo>
                  <a:pt x="2986269" y="115747"/>
                </a:lnTo>
                <a:cubicBezTo>
                  <a:pt x="2997844" y="111889"/>
                  <a:pt x="3009156" y="107131"/>
                  <a:pt x="3020993" y="104172"/>
                </a:cubicBezTo>
                <a:cubicBezTo>
                  <a:pt x="3051859" y="96456"/>
                  <a:pt x="3083407" y="91084"/>
                  <a:pt x="3113590" y="81023"/>
                </a:cubicBezTo>
                <a:cubicBezTo>
                  <a:pt x="3136739" y="73306"/>
                  <a:pt x="3158721" y="59899"/>
                  <a:pt x="3183038" y="57873"/>
                </a:cubicBezTo>
                <a:cubicBezTo>
                  <a:pt x="3391249" y="40523"/>
                  <a:pt x="3275546" y="48876"/>
                  <a:pt x="3530279" y="34724"/>
                </a:cubicBezTo>
                <a:cubicBezTo>
                  <a:pt x="3545712" y="30866"/>
                  <a:pt x="3560886" y="25764"/>
                  <a:pt x="3576577" y="23149"/>
                </a:cubicBezTo>
                <a:cubicBezTo>
                  <a:pt x="3707459" y="1336"/>
                  <a:pt x="3629397" y="24835"/>
                  <a:pt x="3703899" y="0"/>
                </a:cubicBezTo>
                <a:cubicBezTo>
                  <a:pt x="3742481" y="3858"/>
                  <a:pt x="3781261" y="6092"/>
                  <a:pt x="3819646" y="11575"/>
                </a:cubicBezTo>
                <a:cubicBezTo>
                  <a:pt x="3850267" y="15949"/>
                  <a:pt x="3911215" y="38240"/>
                  <a:pt x="3935393" y="46299"/>
                </a:cubicBezTo>
                <a:cubicBezTo>
                  <a:pt x="3935398" y="46301"/>
                  <a:pt x="4004837" y="69445"/>
                  <a:pt x="4004841" y="69448"/>
                </a:cubicBezTo>
                <a:cubicBezTo>
                  <a:pt x="4016416" y="77165"/>
                  <a:pt x="4026853" y="86948"/>
                  <a:pt x="4039565" y="92598"/>
                </a:cubicBezTo>
                <a:cubicBezTo>
                  <a:pt x="4096219" y="117778"/>
                  <a:pt x="4103520" y="111784"/>
                  <a:pt x="4155312" y="127322"/>
                </a:cubicBezTo>
                <a:cubicBezTo>
                  <a:pt x="4155362" y="127337"/>
                  <a:pt x="4242097" y="156251"/>
                  <a:pt x="4259484" y="162046"/>
                </a:cubicBezTo>
                <a:cubicBezTo>
                  <a:pt x="4271059" y="165904"/>
                  <a:pt x="4282244" y="171227"/>
                  <a:pt x="4294208" y="173620"/>
                </a:cubicBezTo>
                <a:cubicBezTo>
                  <a:pt x="4354397" y="185658"/>
                  <a:pt x="4357366" y="186899"/>
                  <a:pt x="4421529" y="196770"/>
                </a:cubicBezTo>
                <a:cubicBezTo>
                  <a:pt x="4448494" y="200918"/>
                  <a:pt x="4475800" y="202994"/>
                  <a:pt x="4502552" y="208344"/>
                </a:cubicBezTo>
                <a:cubicBezTo>
                  <a:pt x="4533750" y="214584"/>
                  <a:pt x="4564284" y="223777"/>
                  <a:pt x="4595150" y="231494"/>
                </a:cubicBezTo>
                <a:cubicBezTo>
                  <a:pt x="4610583" y="235352"/>
                  <a:pt x="4625849" y="239948"/>
                  <a:pt x="4641448" y="243068"/>
                </a:cubicBezTo>
                <a:cubicBezTo>
                  <a:pt x="4714921" y="257763"/>
                  <a:pt x="4680236" y="249871"/>
                  <a:pt x="4745620" y="266218"/>
                </a:cubicBezTo>
                <a:cubicBezTo>
                  <a:pt x="4832802" y="324337"/>
                  <a:pt x="4722000" y="256094"/>
                  <a:pt x="4826643" y="300942"/>
                </a:cubicBezTo>
                <a:cubicBezTo>
                  <a:pt x="4839429" y="306422"/>
                  <a:pt x="4848170" y="319692"/>
                  <a:pt x="4861367" y="324091"/>
                </a:cubicBezTo>
                <a:cubicBezTo>
                  <a:pt x="4883631" y="331512"/>
                  <a:pt x="4907802" y="331063"/>
                  <a:pt x="4930815" y="335666"/>
                </a:cubicBezTo>
                <a:cubicBezTo>
                  <a:pt x="4946414" y="338786"/>
                  <a:pt x="4961877" y="342670"/>
                  <a:pt x="4977114" y="347241"/>
                </a:cubicBezTo>
                <a:cubicBezTo>
                  <a:pt x="5000486" y="354253"/>
                  <a:pt x="5026259" y="356854"/>
                  <a:pt x="5046562" y="370390"/>
                </a:cubicBezTo>
                <a:cubicBezTo>
                  <a:pt x="5069711" y="385823"/>
                  <a:pt x="5088467" y="412755"/>
                  <a:pt x="5116010" y="416689"/>
                </a:cubicBezTo>
                <a:lnTo>
                  <a:pt x="5197033" y="428263"/>
                </a:lnTo>
                <a:cubicBezTo>
                  <a:pt x="5235615" y="443696"/>
                  <a:pt x="5275612" y="455979"/>
                  <a:pt x="5312780" y="474562"/>
                </a:cubicBezTo>
                <a:cubicBezTo>
                  <a:pt x="5328213" y="482278"/>
                  <a:pt x="5344098" y="489150"/>
                  <a:pt x="5359079" y="497711"/>
                </a:cubicBezTo>
                <a:cubicBezTo>
                  <a:pt x="5371157" y="504613"/>
                  <a:pt x="5381091" y="515211"/>
                  <a:pt x="5393803" y="520861"/>
                </a:cubicBezTo>
                <a:cubicBezTo>
                  <a:pt x="5416101" y="530771"/>
                  <a:pt x="5441426" y="533097"/>
                  <a:pt x="5463251" y="544010"/>
                </a:cubicBezTo>
                <a:cubicBezTo>
                  <a:pt x="5501201" y="562985"/>
                  <a:pt x="5506800" y="568514"/>
                  <a:pt x="5544274" y="578734"/>
                </a:cubicBezTo>
                <a:cubicBezTo>
                  <a:pt x="5574969" y="587105"/>
                  <a:pt x="5605673" y="595645"/>
                  <a:pt x="5636871" y="601884"/>
                </a:cubicBezTo>
                <a:cubicBezTo>
                  <a:pt x="5656162" y="605742"/>
                  <a:pt x="5675765" y="608282"/>
                  <a:pt x="5694745" y="613458"/>
                </a:cubicBezTo>
                <a:cubicBezTo>
                  <a:pt x="5718287" y="619878"/>
                  <a:pt x="5743890" y="623073"/>
                  <a:pt x="5764193" y="636608"/>
                </a:cubicBezTo>
                <a:cubicBezTo>
                  <a:pt x="5819221" y="673293"/>
                  <a:pt x="5785719" y="655357"/>
                  <a:pt x="5868365" y="682906"/>
                </a:cubicBezTo>
                <a:cubicBezTo>
                  <a:pt x="5879940" y="686764"/>
                  <a:pt x="5891011" y="692756"/>
                  <a:pt x="5903089" y="694481"/>
                </a:cubicBezTo>
                <a:cubicBezTo>
                  <a:pt x="6007345" y="709375"/>
                  <a:pt x="5957201" y="701571"/>
                  <a:pt x="6053560" y="717630"/>
                </a:cubicBezTo>
                <a:lnTo>
                  <a:pt x="6157732" y="752354"/>
                </a:lnTo>
                <a:cubicBezTo>
                  <a:pt x="6169307" y="756212"/>
                  <a:pt x="6182304" y="757161"/>
                  <a:pt x="6192456" y="763929"/>
                </a:cubicBezTo>
                <a:cubicBezTo>
                  <a:pt x="6237332" y="793847"/>
                  <a:pt x="6213983" y="782680"/>
                  <a:pt x="6261904" y="798653"/>
                </a:cubicBezTo>
                <a:cubicBezTo>
                  <a:pt x="6285053" y="814086"/>
                  <a:pt x="6311678" y="825279"/>
                  <a:pt x="6331352" y="844952"/>
                </a:cubicBezTo>
                <a:cubicBezTo>
                  <a:pt x="6339069" y="852668"/>
                  <a:pt x="6344741" y="863221"/>
                  <a:pt x="6354502" y="868101"/>
                </a:cubicBezTo>
                <a:cubicBezTo>
                  <a:pt x="6376327" y="879014"/>
                  <a:pt x="6403647" y="877716"/>
                  <a:pt x="6423950" y="891251"/>
                </a:cubicBezTo>
                <a:cubicBezTo>
                  <a:pt x="6435525" y="898967"/>
                  <a:pt x="6446232" y="908179"/>
                  <a:pt x="6458674" y="914400"/>
                </a:cubicBezTo>
                <a:cubicBezTo>
                  <a:pt x="6510874" y="940500"/>
                  <a:pt x="6478367" y="907662"/>
                  <a:pt x="6528122" y="949124"/>
                </a:cubicBezTo>
                <a:cubicBezTo>
                  <a:pt x="6625863" y="1030575"/>
                  <a:pt x="6480095" y="924246"/>
                  <a:pt x="6609145" y="1053296"/>
                </a:cubicBezTo>
                <a:lnTo>
                  <a:pt x="6643869" y="1088020"/>
                </a:lnTo>
                <a:cubicBezTo>
                  <a:pt x="6651585" y="1103453"/>
                  <a:pt x="6658457" y="1119338"/>
                  <a:pt x="6667018" y="1134319"/>
                </a:cubicBezTo>
                <a:cubicBezTo>
                  <a:pt x="6673920" y="1146397"/>
                  <a:pt x="6683946" y="1156601"/>
                  <a:pt x="6690167" y="1169043"/>
                </a:cubicBezTo>
                <a:cubicBezTo>
                  <a:pt x="6720218" y="1229146"/>
                  <a:pt x="6679676" y="1181700"/>
                  <a:pt x="6724891" y="1226917"/>
                </a:cubicBezTo>
                <a:lnTo>
                  <a:pt x="6771190" y="1365813"/>
                </a:lnTo>
                <a:lnTo>
                  <a:pt x="6794339" y="1435261"/>
                </a:lnTo>
                <a:cubicBezTo>
                  <a:pt x="6798197" y="1450694"/>
                  <a:pt x="6802463" y="1466031"/>
                  <a:pt x="6805914" y="1481560"/>
                </a:cubicBezTo>
                <a:cubicBezTo>
                  <a:pt x="6810182" y="1500765"/>
                  <a:pt x="6812717" y="1520347"/>
                  <a:pt x="6817489" y="1539433"/>
                </a:cubicBezTo>
                <a:cubicBezTo>
                  <a:pt x="6830403" y="1591088"/>
                  <a:pt x="6834544" y="1564987"/>
                  <a:pt x="6840638" y="1632030"/>
                </a:cubicBezTo>
                <a:cubicBezTo>
                  <a:pt x="6842734" y="1655085"/>
                  <a:pt x="6840638" y="1678329"/>
                  <a:pt x="6840638" y="1701479"/>
                </a:cubicBezTo>
              </a:path>
            </a:pathLst>
          </a:custGeom>
          <a:noFill/>
          <a:ln w="73025">
            <a:solidFill>
              <a:srgbClr val="FF0000"/>
            </a:solidFill>
            <a:prstDash val="sysDot"/>
            <a:tailEnd type="arrow"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64079B0-B2AC-1F7A-7FC0-E1C9628C3206}"/>
              </a:ext>
            </a:extLst>
          </p:cNvPr>
          <p:cNvSpPr txBox="1"/>
          <p:nvPr/>
        </p:nvSpPr>
        <p:spPr>
          <a:xfrm>
            <a:off x="3076575" y="315913"/>
            <a:ext cx="2797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EB346192-0FD2-0298-335C-34E13216690F}"/>
              </a:ext>
            </a:extLst>
          </p:cNvPr>
          <p:cNvCxnSpPr>
            <a:cxnSpLocks/>
          </p:cNvCxnSpPr>
          <p:nvPr/>
        </p:nvCxnSpPr>
        <p:spPr>
          <a:xfrm flipH="1">
            <a:off x="2476500" y="1719263"/>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A15BAC-A235-40AA-9250-7BA107DBF59D}"/>
              </a:ext>
            </a:extLst>
          </p:cNvPr>
          <p:cNvCxnSpPr>
            <a:cxnSpLocks/>
          </p:cNvCxnSpPr>
          <p:nvPr/>
        </p:nvCxnSpPr>
        <p:spPr>
          <a:xfrm flipH="1" flipV="1">
            <a:off x="5046663" y="1516063"/>
            <a:ext cx="1671637" cy="3937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3B6056-ED23-429B-D9F7-9D281A87D956}"/>
              </a:ext>
            </a:extLst>
          </p:cNvPr>
          <p:cNvCxnSpPr>
            <a:cxnSpLocks/>
          </p:cNvCxnSpPr>
          <p:nvPr/>
        </p:nvCxnSpPr>
        <p:spPr>
          <a:xfrm flipH="1" flipV="1">
            <a:off x="7165975" y="1962150"/>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B6FF3365-3D3F-946B-F326-3E2D0410450E}"/>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1355483"/>
            <a:ext cx="1108679" cy="1108679"/>
          </a:xfrm>
          <a:prstGeom prst="rect">
            <a:avLst/>
          </a:prstGeom>
          <a:noFill/>
        </p:spPr>
      </p:pic>
      <p:sp>
        <p:nvSpPr>
          <p:cNvPr id="2" name="Slide Number Placeholder 1">
            <a:extLst>
              <a:ext uri="{FF2B5EF4-FFF2-40B4-BE49-F238E27FC236}">
                <a16:creationId xmlns:a16="http://schemas.microsoft.com/office/drawing/2014/main" id="{A43C498D-F95C-7ABA-E25A-0D6543CEC1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765BF4-989C-834D-8DE5-43F78A7D4E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5E1D608D-F4A8-62D6-E492-F34926DFB6FB}"/>
              </a:ext>
            </a:extLst>
          </p:cNvPr>
          <p:cNvCxnSpPr>
            <a:cxnSpLocks/>
          </p:cNvCxnSpPr>
          <p:nvPr/>
        </p:nvCxnSpPr>
        <p:spPr>
          <a:xfrm flipV="1">
            <a:off x="1493838" y="1909763"/>
            <a:ext cx="717550" cy="446087"/>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D1D89A21-A0C8-1C7D-4EEC-C6B31147B4E7}"/>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280" name="Picture 8" descr="Category:Network routers - Wikimedia Commons">
            <a:extLst>
              <a:ext uri="{FF2B5EF4-FFF2-40B4-BE49-F238E27FC236}">
                <a16:creationId xmlns:a16="http://schemas.microsoft.com/office/drawing/2014/main" id="{33A0C2FD-E4A0-6216-E760-7E437DE7A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21B729AA-810C-D61B-875B-06BAF56B25F6}"/>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282" name="Picture 8" descr="Category:Network routers - Wikimedia Commons">
            <a:extLst>
              <a:ext uri="{FF2B5EF4-FFF2-40B4-BE49-F238E27FC236}">
                <a16:creationId xmlns:a16="http://schemas.microsoft.com/office/drawing/2014/main" id="{8FE55CF3-8B04-CE62-D953-84EF06523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7223CE72-628E-0DF5-4BF1-DDAB20671CCC}"/>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1355483"/>
            <a:ext cx="1108679" cy="1108679"/>
          </a:xfrm>
          <a:prstGeom prst="rect">
            <a:avLst/>
          </a:prstGeom>
          <a:noFill/>
        </p:spPr>
      </p:pic>
      <p:pic>
        <p:nvPicPr>
          <p:cNvPr id="54284" name="Picture 14">
            <a:extLst>
              <a:ext uri="{FF2B5EF4-FFF2-40B4-BE49-F238E27FC236}">
                <a16:creationId xmlns:a16="http://schemas.microsoft.com/office/drawing/2014/main" id="{04B2F1F9-7124-44B7-F3D6-235B297E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277813"/>
            <a:ext cx="26876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C86D6688-983B-6C85-CA30-4A3646480306}"/>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1094950"/>
            <a:ext cx="1061471" cy="1061471"/>
          </a:xfrm>
          <a:prstGeom prst="rect">
            <a:avLst/>
          </a:prstGeom>
          <a:noFill/>
        </p:spPr>
      </p:pic>
      <p:sp>
        <p:nvSpPr>
          <p:cNvPr id="24" name="TextBox 23">
            <a:extLst>
              <a:ext uri="{FF2B5EF4-FFF2-40B4-BE49-F238E27FC236}">
                <a16:creationId xmlns:a16="http://schemas.microsoft.com/office/drawing/2014/main" id="{C7E49A0B-9618-DC33-034B-5DDFC792D106}"/>
              </a:ext>
            </a:extLst>
          </p:cNvPr>
          <p:cNvSpPr txBox="1"/>
          <p:nvPr/>
        </p:nvSpPr>
        <p:spPr>
          <a:xfrm>
            <a:off x="414338" y="4394200"/>
            <a:ext cx="1781175" cy="64611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56BB80DB-A00A-A207-462B-E3F9D970A421}"/>
              </a:ext>
            </a:extLst>
          </p:cNvPr>
          <p:cNvSpPr txBox="1"/>
          <p:nvPr/>
        </p:nvSpPr>
        <p:spPr>
          <a:xfrm>
            <a:off x="7288213" y="4359275"/>
            <a:ext cx="1781175" cy="64611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C9688AA0-76B8-298A-019D-D41DAC87B10F}"/>
              </a:ext>
            </a:extLst>
          </p:cNvPr>
          <p:cNvSpPr txBox="1"/>
          <p:nvPr/>
        </p:nvSpPr>
        <p:spPr>
          <a:xfrm>
            <a:off x="1298575" y="1296988"/>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AA35D793-7B4D-FF22-0167-2EC37BE01245}"/>
              </a:ext>
            </a:extLst>
          </p:cNvPr>
          <p:cNvSpPr txBox="1"/>
          <p:nvPr/>
        </p:nvSpPr>
        <p:spPr>
          <a:xfrm>
            <a:off x="6294438" y="1349375"/>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8993FAAD-CB01-8EC5-FAE5-7E6F32680E24}"/>
              </a:ext>
            </a:extLst>
          </p:cNvPr>
          <p:cNvGraphicFramePr>
            <a:graphicFrameLocks noGrp="1"/>
          </p:cNvGraphicFramePr>
          <p:nvPr/>
        </p:nvGraphicFramePr>
        <p:xfrm>
          <a:off x="1630363" y="3017838"/>
          <a:ext cx="1160462" cy="1203325"/>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012">
                <a:tc>
                  <a:txBody>
                    <a:bodyPr/>
                    <a:lstStyle/>
                    <a:p>
                      <a:r>
                        <a:rPr lang="en-US" sz="1800" dirty="0"/>
                        <a:t>IP Header</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3313">
                <a:tc>
                  <a:txBody>
                    <a:bodyPr/>
                    <a:lstStyle/>
                    <a:p>
                      <a:endParaRPr lang="en-US" sz="1800" dirty="0"/>
                    </a:p>
                    <a:p>
                      <a:r>
                        <a:rPr lang="en-US" sz="1800" dirty="0"/>
                        <a:t>     Data</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4298" name="Picture 4" descr="Computer Icon | Hardware Devices Iconpack | Icons-Land">
            <a:extLst>
              <a:ext uri="{FF2B5EF4-FFF2-40B4-BE49-F238E27FC236}">
                <a16:creationId xmlns:a16="http://schemas.microsoft.com/office/drawing/2014/main" id="{EF6903D7-AF08-7731-3D6F-5B4001D95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4" descr="Computer Icon | Hardware Devices Iconpack | Icons-Land">
            <a:extLst>
              <a:ext uri="{FF2B5EF4-FFF2-40B4-BE49-F238E27FC236}">
                <a16:creationId xmlns:a16="http://schemas.microsoft.com/office/drawing/2014/main" id="{5D513774-2E43-74B3-11D0-E6042DD71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5F097108-B7D5-EA38-04BB-A0C3947EA15A}"/>
              </a:ext>
            </a:extLst>
          </p:cNvPr>
          <p:cNvGrpSpPr>
            <a:grpSpLocks/>
          </p:cNvGrpSpPr>
          <p:nvPr/>
        </p:nvGrpSpPr>
        <p:grpSpPr bwMode="auto">
          <a:xfrm>
            <a:off x="2782888" y="1470025"/>
            <a:ext cx="3756025" cy="688975"/>
            <a:chOff x="2782335" y="1470311"/>
            <a:chExt cx="3757363" cy="688466"/>
          </a:xfrm>
        </p:grpSpPr>
        <p:sp>
          <p:nvSpPr>
            <p:cNvPr id="10" name="Can 9">
              <a:extLst>
                <a:ext uri="{FF2B5EF4-FFF2-40B4-BE49-F238E27FC236}">
                  <a16:creationId xmlns:a16="http://schemas.microsoft.com/office/drawing/2014/main" id="{7000A5DD-86C7-6204-DA42-10649080B6F8}"/>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78397BD-53C0-E29E-CD8F-4B41C4E1D97A}"/>
                </a:ext>
              </a:extLst>
            </p:cNvPr>
            <p:cNvSpPr txBox="1"/>
            <p:nvPr/>
          </p:nvSpPr>
          <p:spPr>
            <a:xfrm>
              <a:off x="3501728" y="1633703"/>
              <a:ext cx="2380511" cy="36802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sp>
        <p:nvSpPr>
          <p:cNvPr id="23" name="TextBox 22">
            <a:extLst>
              <a:ext uri="{FF2B5EF4-FFF2-40B4-BE49-F238E27FC236}">
                <a16:creationId xmlns:a16="http://schemas.microsoft.com/office/drawing/2014/main" id="{CDE0F3DB-2E16-0ACF-4450-A9CEE970949A}"/>
              </a:ext>
            </a:extLst>
          </p:cNvPr>
          <p:cNvSpPr txBox="1"/>
          <p:nvPr/>
        </p:nvSpPr>
        <p:spPr>
          <a:xfrm>
            <a:off x="3076575" y="315913"/>
            <a:ext cx="2797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11B14D2-A53C-64BC-A334-86FE4D7FDE4B}"/>
              </a:ext>
            </a:extLst>
          </p:cNvPr>
          <p:cNvCxnSpPr>
            <a:cxnSpLocks/>
          </p:cNvCxnSpPr>
          <p:nvPr/>
        </p:nvCxnSpPr>
        <p:spPr>
          <a:xfrm flipH="1">
            <a:off x="2476500" y="2806700"/>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9C6215-8AA9-D171-1F24-08ABEA259F08}"/>
              </a:ext>
            </a:extLst>
          </p:cNvPr>
          <p:cNvCxnSpPr>
            <a:cxnSpLocks/>
          </p:cNvCxnSpPr>
          <p:nvPr/>
        </p:nvCxnSpPr>
        <p:spPr>
          <a:xfrm flipH="1" flipV="1">
            <a:off x="5046663" y="2605088"/>
            <a:ext cx="1671637" cy="39211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193121-21C0-E8CD-4FAB-2704658440DB}"/>
              </a:ext>
            </a:extLst>
          </p:cNvPr>
          <p:cNvCxnSpPr>
            <a:cxnSpLocks/>
          </p:cNvCxnSpPr>
          <p:nvPr/>
        </p:nvCxnSpPr>
        <p:spPr>
          <a:xfrm flipH="1" flipV="1">
            <a:off x="7165975" y="3049588"/>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7E22710C-3AA5-7644-32FE-9228CFA15D23}"/>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2443503"/>
            <a:ext cx="1108679" cy="1108679"/>
          </a:xfrm>
          <a:prstGeom prst="rect">
            <a:avLst/>
          </a:prstGeom>
          <a:noFill/>
        </p:spPr>
      </p:pic>
      <p:sp>
        <p:nvSpPr>
          <p:cNvPr id="2" name="Slide Number Placeholder 1">
            <a:extLst>
              <a:ext uri="{FF2B5EF4-FFF2-40B4-BE49-F238E27FC236}">
                <a16:creationId xmlns:a16="http://schemas.microsoft.com/office/drawing/2014/main" id="{8BF1EEF9-04AC-8D4B-CA34-C85E740BED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F8A5CE-F128-E24D-AD6F-DF8BA1FBEEB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F1A8A7E5-CE32-62A0-12B4-3FD13E24DC54}"/>
              </a:ext>
            </a:extLst>
          </p:cNvPr>
          <p:cNvCxnSpPr>
            <a:cxnSpLocks/>
          </p:cNvCxnSpPr>
          <p:nvPr/>
        </p:nvCxnSpPr>
        <p:spPr>
          <a:xfrm flipV="1">
            <a:off x="1493838" y="2997200"/>
            <a:ext cx="717550" cy="4460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29547DD7-377F-8818-B936-D7151FA19E48}"/>
              </a:ext>
            </a:extLst>
          </p:cNvPr>
          <p:cNvSpPr/>
          <p:nvPr/>
        </p:nvSpPr>
        <p:spPr>
          <a:xfrm rot="16421491">
            <a:off x="-46037" y="3900487"/>
            <a:ext cx="2700338"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304" name="Picture 8" descr="Category:Network routers - Wikimedia Commons">
            <a:extLst>
              <a:ext uri="{FF2B5EF4-FFF2-40B4-BE49-F238E27FC236}">
                <a16:creationId xmlns:a16="http://schemas.microsoft.com/office/drawing/2014/main" id="{A8085121-D543-AB8B-BB20-358C4731E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8194221D-DADE-D2DD-A805-52A55C22D5CC}"/>
              </a:ext>
            </a:extLst>
          </p:cNvPr>
          <p:cNvSpPr/>
          <p:nvPr/>
        </p:nvSpPr>
        <p:spPr>
          <a:xfrm rot="5178509" flipH="1">
            <a:off x="6718300" y="3900488"/>
            <a:ext cx="2700338"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306" name="Picture 8" descr="Category:Network routers - Wikimedia Commons">
            <a:extLst>
              <a:ext uri="{FF2B5EF4-FFF2-40B4-BE49-F238E27FC236}">
                <a16:creationId xmlns:a16="http://schemas.microsoft.com/office/drawing/2014/main" id="{79E0DB24-A1D4-FB4C-37E7-D016DCF1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50FFDCB8-62B0-BAEF-3022-633500D11AA4}"/>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2443503"/>
            <a:ext cx="1108679" cy="1108679"/>
          </a:xfrm>
          <a:prstGeom prst="rect">
            <a:avLst/>
          </a:prstGeom>
          <a:noFill/>
        </p:spPr>
      </p:pic>
      <p:pic>
        <p:nvPicPr>
          <p:cNvPr id="55308" name="Picture 14">
            <a:extLst>
              <a:ext uri="{FF2B5EF4-FFF2-40B4-BE49-F238E27FC236}">
                <a16:creationId xmlns:a16="http://schemas.microsoft.com/office/drawing/2014/main" id="{13680224-A011-555B-723E-51D2FAF30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1365250"/>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748D84DD-807F-F3A4-F9CF-72089957C46B}"/>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2182970"/>
            <a:ext cx="1061471" cy="1061471"/>
          </a:xfrm>
          <a:prstGeom prst="rect">
            <a:avLst/>
          </a:prstGeom>
          <a:noFill/>
        </p:spPr>
      </p:pic>
      <p:sp>
        <p:nvSpPr>
          <p:cNvPr id="24" name="TextBox 23">
            <a:extLst>
              <a:ext uri="{FF2B5EF4-FFF2-40B4-BE49-F238E27FC236}">
                <a16:creationId xmlns:a16="http://schemas.microsoft.com/office/drawing/2014/main" id="{20E8EB75-BF75-4F2F-DBD0-E90DA036A5F8}"/>
              </a:ext>
            </a:extLst>
          </p:cNvPr>
          <p:cNvSpPr txBox="1"/>
          <p:nvPr/>
        </p:nvSpPr>
        <p:spPr>
          <a:xfrm>
            <a:off x="414338" y="5481638"/>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62E3F909-493A-6E6E-3CD4-2B2ADF14513E}"/>
              </a:ext>
            </a:extLst>
          </p:cNvPr>
          <p:cNvSpPr txBox="1"/>
          <p:nvPr/>
        </p:nvSpPr>
        <p:spPr>
          <a:xfrm>
            <a:off x="7288213" y="5446713"/>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5BD31A00-0CEA-DEA9-CB85-F232824D0194}"/>
              </a:ext>
            </a:extLst>
          </p:cNvPr>
          <p:cNvSpPr txBox="1"/>
          <p:nvPr/>
        </p:nvSpPr>
        <p:spPr>
          <a:xfrm>
            <a:off x="1298575" y="2386013"/>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FB2C5F2E-A911-5055-8A1D-8CF40EBF1701}"/>
              </a:ext>
            </a:extLst>
          </p:cNvPr>
          <p:cNvSpPr txBox="1"/>
          <p:nvPr/>
        </p:nvSpPr>
        <p:spPr>
          <a:xfrm>
            <a:off x="6294438" y="2436813"/>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11088653-3BD3-2517-49FB-19F8007F62E3}"/>
              </a:ext>
            </a:extLst>
          </p:cNvPr>
          <p:cNvGraphicFramePr>
            <a:graphicFrameLocks noGrp="1"/>
          </p:cNvGraphicFramePr>
          <p:nvPr/>
        </p:nvGraphicFramePr>
        <p:xfrm>
          <a:off x="1630363" y="4105275"/>
          <a:ext cx="1160462" cy="1204913"/>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7">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5322" name="Picture 4" descr="Computer Icon | Hardware Devices Iconpack | Icons-Land">
            <a:extLst>
              <a:ext uri="{FF2B5EF4-FFF2-40B4-BE49-F238E27FC236}">
                <a16:creationId xmlns:a16="http://schemas.microsoft.com/office/drawing/2014/main" id="{5C93044C-9BCE-F395-6FE7-5878F901F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337050"/>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3" name="Picture 4" descr="Computer Icon | Hardware Devices Iconpack | Icons-Land">
            <a:extLst>
              <a:ext uri="{FF2B5EF4-FFF2-40B4-BE49-F238E27FC236}">
                <a16:creationId xmlns:a16="http://schemas.microsoft.com/office/drawing/2014/main" id="{AE1F604C-26AC-CE5F-E00D-4333D42A5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4216400"/>
            <a:ext cx="10588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24" name="Group 20">
            <a:extLst>
              <a:ext uri="{FF2B5EF4-FFF2-40B4-BE49-F238E27FC236}">
                <a16:creationId xmlns:a16="http://schemas.microsoft.com/office/drawing/2014/main" id="{03529A23-72F3-E0A3-772C-5E97F204093F}"/>
              </a:ext>
            </a:extLst>
          </p:cNvPr>
          <p:cNvGrpSpPr>
            <a:grpSpLocks/>
          </p:cNvGrpSpPr>
          <p:nvPr/>
        </p:nvGrpSpPr>
        <p:grpSpPr bwMode="auto">
          <a:xfrm>
            <a:off x="2782888" y="2559050"/>
            <a:ext cx="3756025" cy="687388"/>
            <a:chOff x="2782335" y="1470311"/>
            <a:chExt cx="3757363" cy="688466"/>
          </a:xfrm>
        </p:grpSpPr>
        <p:sp>
          <p:nvSpPr>
            <p:cNvPr id="10" name="Can 9">
              <a:extLst>
                <a:ext uri="{FF2B5EF4-FFF2-40B4-BE49-F238E27FC236}">
                  <a16:creationId xmlns:a16="http://schemas.microsoft.com/office/drawing/2014/main" id="{C2C1E9AC-B164-D7DB-23D7-9E867481D3DB}"/>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8CEF43D-C12F-DD81-759C-0F95934C4F0D}"/>
                </a:ext>
              </a:extLst>
            </p:cNvPr>
            <p:cNvSpPr txBox="1"/>
            <p:nvPr/>
          </p:nvSpPr>
          <p:spPr>
            <a:xfrm>
              <a:off x="3501728" y="1632490"/>
              <a:ext cx="2380511" cy="37046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graphicFrame>
        <p:nvGraphicFramePr>
          <p:cNvPr id="19" name="Table 17">
            <a:extLst>
              <a:ext uri="{FF2B5EF4-FFF2-40B4-BE49-F238E27FC236}">
                <a16:creationId xmlns:a16="http://schemas.microsoft.com/office/drawing/2014/main" id="{59CD15E4-ABF9-2984-478B-5B612A8E858F}"/>
              </a:ext>
            </a:extLst>
          </p:cNvPr>
          <p:cNvGraphicFramePr>
            <a:graphicFrameLocks noGrp="1"/>
          </p:cNvGraphicFramePr>
          <p:nvPr/>
        </p:nvGraphicFramePr>
        <p:xfrm>
          <a:off x="144463" y="44450"/>
          <a:ext cx="2073275" cy="2414588"/>
        </p:xfrm>
        <a:graphic>
          <a:graphicData uri="http://schemas.openxmlformats.org/drawingml/2006/table">
            <a:tbl>
              <a:tblPr firstRow="1" bandRow="1">
                <a:tableStyleId>{93296810-A885-4BE3-A3E7-6D5BEEA58F35}</a:tableStyleId>
              </a:tblPr>
              <a:tblGrid>
                <a:gridCol w="2073275">
                  <a:extLst>
                    <a:ext uri="{9D8B030D-6E8A-4147-A177-3AD203B41FA5}">
                      <a16:colId xmlns:a16="http://schemas.microsoft.com/office/drawing/2014/main" val="20000"/>
                    </a:ext>
                  </a:extLst>
                </a:gridCol>
              </a:tblGrid>
              <a:tr h="951274">
                <a:tc>
                  <a:txBody>
                    <a:bodyPr/>
                    <a:lstStyle/>
                    <a:p>
                      <a:r>
                        <a:rPr lang="en-US" sz="1800" dirty="0"/>
                        <a:t>New IP Header</a:t>
                      </a:r>
                    </a:p>
                    <a:p>
                      <a:r>
                        <a:rPr lang="en-US" sz="1800" dirty="0"/>
                        <a:t>Source: Gateway-A</a:t>
                      </a:r>
                    </a:p>
                    <a:p>
                      <a:r>
                        <a:rPr lang="en-US" sz="1800" dirty="0" err="1"/>
                        <a:t>Dest</a:t>
                      </a:r>
                      <a:r>
                        <a:rPr lang="en-US" sz="1800" dirty="0"/>
                        <a:t>:  Gateway-B</a:t>
                      </a:r>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3314">
                <a:tc>
                  <a:txBody>
                    <a:bodyPr/>
                    <a:lstStyle/>
                    <a:p>
                      <a:endParaRPr lang="en-US" sz="1800" dirty="0"/>
                    </a:p>
                    <a:p>
                      <a:endParaRPr lang="en-US" sz="1800" dirty="0"/>
                    </a:p>
                    <a:p>
                      <a:endParaRPr lang="en-US" sz="1800" dirty="0"/>
                    </a:p>
                    <a:p>
                      <a:endParaRPr lang="en-US" sz="1800" dirty="0"/>
                    </a:p>
                    <a:p>
                      <a:endParaRPr lang="en-US" sz="1800" dirty="0"/>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 name="Freeform 21">
            <a:extLst>
              <a:ext uri="{FF2B5EF4-FFF2-40B4-BE49-F238E27FC236}">
                <a16:creationId xmlns:a16="http://schemas.microsoft.com/office/drawing/2014/main" id="{D526BEBF-1EF4-7FF7-AC8D-19F0057B9744}"/>
              </a:ext>
            </a:extLst>
          </p:cNvPr>
          <p:cNvSpPr/>
          <p:nvPr/>
        </p:nvSpPr>
        <p:spPr>
          <a:xfrm>
            <a:off x="1400175" y="3263900"/>
            <a:ext cx="730250" cy="1238250"/>
          </a:xfrm>
          <a:custGeom>
            <a:avLst/>
            <a:gdLst>
              <a:gd name="connsiteX0" fmla="*/ 0 w 729205"/>
              <a:gd name="connsiteY0" fmla="*/ 1238491 h 1238491"/>
              <a:gd name="connsiteX1" fmla="*/ 185195 w 729205"/>
              <a:gd name="connsiteY1" fmla="*/ 405114 h 1238491"/>
              <a:gd name="connsiteX2" fmla="*/ 729205 w 729205"/>
              <a:gd name="connsiteY2" fmla="*/ 0 h 1238491"/>
            </a:gdLst>
            <a:ahLst/>
            <a:cxnLst>
              <a:cxn ang="0">
                <a:pos x="connsiteX0" y="connsiteY0"/>
              </a:cxn>
              <a:cxn ang="0">
                <a:pos x="connsiteX1" y="connsiteY1"/>
              </a:cxn>
              <a:cxn ang="0">
                <a:pos x="connsiteX2" y="connsiteY2"/>
              </a:cxn>
            </a:cxnLst>
            <a:rect l="l" t="t" r="r" b="b"/>
            <a:pathLst>
              <a:path w="729205" h="1238491">
                <a:moveTo>
                  <a:pt x="0" y="1238491"/>
                </a:moveTo>
                <a:cubicBezTo>
                  <a:pt x="31830" y="925010"/>
                  <a:pt x="63661" y="611529"/>
                  <a:pt x="185195" y="405114"/>
                </a:cubicBezTo>
                <a:cubicBezTo>
                  <a:pt x="306729" y="198699"/>
                  <a:pt x="517967" y="99349"/>
                  <a:pt x="729205" y="0"/>
                </a:cubicBezTo>
              </a:path>
            </a:pathLst>
          </a:cu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Table 17">
            <a:extLst>
              <a:ext uri="{FF2B5EF4-FFF2-40B4-BE49-F238E27FC236}">
                <a16:creationId xmlns:a16="http://schemas.microsoft.com/office/drawing/2014/main" id="{BAEE9744-5CC7-8367-C87C-93DCB1D3E8AF}"/>
              </a:ext>
            </a:extLst>
          </p:cNvPr>
          <p:cNvGraphicFramePr>
            <a:graphicFrameLocks noGrp="1"/>
          </p:cNvGraphicFramePr>
          <p:nvPr/>
        </p:nvGraphicFramePr>
        <p:xfrm>
          <a:off x="669925" y="1131888"/>
          <a:ext cx="1160463" cy="1204912"/>
        </p:xfrm>
        <a:graphic>
          <a:graphicData uri="http://schemas.openxmlformats.org/drawingml/2006/table">
            <a:tbl>
              <a:tblPr firstRow="1" bandRow="1">
                <a:tableStyleId>{5C22544A-7EE6-4342-B048-85BDC9FD1C3A}</a:tableStyleId>
              </a:tblPr>
              <a:tblGrid>
                <a:gridCol w="1160463">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6">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9" name="Group 28">
            <a:extLst>
              <a:ext uri="{FF2B5EF4-FFF2-40B4-BE49-F238E27FC236}">
                <a16:creationId xmlns:a16="http://schemas.microsoft.com/office/drawing/2014/main" id="{E58CED19-6087-3695-B6E7-85BDA17CEDE2}"/>
              </a:ext>
            </a:extLst>
          </p:cNvPr>
          <p:cNvGrpSpPr>
            <a:grpSpLocks/>
          </p:cNvGrpSpPr>
          <p:nvPr/>
        </p:nvGrpSpPr>
        <p:grpSpPr bwMode="auto">
          <a:xfrm>
            <a:off x="2024063" y="47625"/>
            <a:ext cx="2206625" cy="1352550"/>
            <a:chOff x="2023995" y="46868"/>
            <a:chExt cx="2207171" cy="1353669"/>
          </a:xfrm>
        </p:grpSpPr>
        <p:sp>
          <p:nvSpPr>
            <p:cNvPr id="27" name="TextBox 26">
              <a:extLst>
                <a:ext uri="{FF2B5EF4-FFF2-40B4-BE49-F238E27FC236}">
                  <a16:creationId xmlns:a16="http://schemas.microsoft.com/office/drawing/2014/main" id="{7905A972-9DBF-EBC3-582E-94F3BACC26EF}"/>
                </a:ext>
              </a:extLst>
            </p:cNvPr>
            <p:cNvSpPr txBox="1"/>
            <p:nvPr/>
          </p:nvSpPr>
          <p:spPr>
            <a:xfrm>
              <a:off x="2023995" y="46868"/>
              <a:ext cx="2207171" cy="46234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Encapsulation</a:t>
              </a:r>
            </a:p>
          </p:txBody>
        </p:sp>
        <p:sp>
          <p:nvSpPr>
            <p:cNvPr id="28" name="Freeform 27">
              <a:extLst>
                <a:ext uri="{FF2B5EF4-FFF2-40B4-BE49-F238E27FC236}">
                  <a16:creationId xmlns:a16="http://schemas.microsoft.com/office/drawing/2014/main" id="{27704DA6-5AE9-5BDA-6518-008BD104D788}"/>
                </a:ext>
              </a:extLst>
            </p:cNvPr>
            <p:cNvSpPr/>
            <p:nvPr/>
          </p:nvSpPr>
          <p:spPr>
            <a:xfrm>
              <a:off x="2292348" y="485380"/>
              <a:ext cx="658976" cy="915157"/>
            </a:xfrm>
            <a:custGeom>
              <a:avLst/>
              <a:gdLst>
                <a:gd name="connsiteX0" fmla="*/ 659757 w 659757"/>
                <a:gd name="connsiteY0" fmla="*/ 0 h 914400"/>
                <a:gd name="connsiteX1" fmla="*/ 69448 w 659757"/>
                <a:gd name="connsiteY1" fmla="*/ 497711 h 914400"/>
                <a:gd name="connsiteX2" fmla="*/ 567160 w 659757"/>
                <a:gd name="connsiteY2" fmla="*/ 567159 h 914400"/>
                <a:gd name="connsiteX3" fmla="*/ 0 w 659757"/>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59757" h="914400">
                  <a:moveTo>
                    <a:pt x="659757" y="0"/>
                  </a:moveTo>
                  <a:cubicBezTo>
                    <a:pt x="372319" y="201592"/>
                    <a:pt x="84881" y="403185"/>
                    <a:pt x="69448" y="497711"/>
                  </a:cubicBezTo>
                  <a:cubicBezTo>
                    <a:pt x="54015" y="592237"/>
                    <a:pt x="578735" y="497711"/>
                    <a:pt x="567160" y="567159"/>
                  </a:cubicBezTo>
                  <a:cubicBezTo>
                    <a:pt x="555585" y="636607"/>
                    <a:pt x="277792" y="775503"/>
                    <a:pt x="0" y="914400"/>
                  </a:cubicBezTo>
                </a:path>
              </a:pathLst>
            </a:custGeom>
            <a:noFill/>
            <a:ln>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D6C5A4F9-EDD4-E320-BB46-D49CEA957E89}"/>
              </a:ext>
            </a:extLst>
          </p:cNvPr>
          <p:cNvSpPr txBox="1"/>
          <p:nvPr/>
        </p:nvSpPr>
        <p:spPr>
          <a:xfrm>
            <a:off x="3130550" y="1403350"/>
            <a:ext cx="2797175" cy="3698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5618626-A8AB-30E7-2721-3B839B48302B}"/>
              </a:ext>
            </a:extLst>
          </p:cNvPr>
          <p:cNvCxnSpPr>
            <a:cxnSpLocks/>
          </p:cNvCxnSpPr>
          <p:nvPr/>
        </p:nvCxnSpPr>
        <p:spPr>
          <a:xfrm flipH="1">
            <a:off x="2476500" y="2806700"/>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7CF4DE-7D1E-A3CC-B693-DD9CCBE1D244}"/>
              </a:ext>
            </a:extLst>
          </p:cNvPr>
          <p:cNvCxnSpPr>
            <a:cxnSpLocks/>
          </p:cNvCxnSpPr>
          <p:nvPr/>
        </p:nvCxnSpPr>
        <p:spPr>
          <a:xfrm flipH="1" flipV="1">
            <a:off x="5046663" y="2605088"/>
            <a:ext cx="1671637" cy="39211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CF999C-AF76-D81F-2069-68ADE6C8E0B5}"/>
              </a:ext>
            </a:extLst>
          </p:cNvPr>
          <p:cNvCxnSpPr>
            <a:cxnSpLocks/>
          </p:cNvCxnSpPr>
          <p:nvPr/>
        </p:nvCxnSpPr>
        <p:spPr>
          <a:xfrm flipH="1" flipV="1">
            <a:off x="7165975" y="3049588"/>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C4E87E25-8DB7-BD33-0850-5C6AD41B95D0}"/>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2443503"/>
            <a:ext cx="1108679" cy="1108679"/>
          </a:xfrm>
          <a:prstGeom prst="rect">
            <a:avLst/>
          </a:prstGeom>
          <a:noFill/>
        </p:spPr>
      </p:pic>
      <p:sp>
        <p:nvSpPr>
          <p:cNvPr id="2" name="Slide Number Placeholder 1">
            <a:extLst>
              <a:ext uri="{FF2B5EF4-FFF2-40B4-BE49-F238E27FC236}">
                <a16:creationId xmlns:a16="http://schemas.microsoft.com/office/drawing/2014/main" id="{DB4E2C09-BA0E-6B3C-19CE-980305C353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A15D7-0967-A34E-9A1B-780CA2199F7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DD51DDFE-D5A3-DCB1-926B-AE0F978E3224}"/>
              </a:ext>
            </a:extLst>
          </p:cNvPr>
          <p:cNvCxnSpPr>
            <a:cxnSpLocks/>
          </p:cNvCxnSpPr>
          <p:nvPr/>
        </p:nvCxnSpPr>
        <p:spPr>
          <a:xfrm flipV="1">
            <a:off x="1493838" y="2997200"/>
            <a:ext cx="717550" cy="4460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C466867A-04C4-C451-0277-DD7B3FCA8AF7}"/>
              </a:ext>
            </a:extLst>
          </p:cNvPr>
          <p:cNvSpPr/>
          <p:nvPr/>
        </p:nvSpPr>
        <p:spPr>
          <a:xfrm rot="16421491">
            <a:off x="-46037" y="3900487"/>
            <a:ext cx="2700338"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328" name="Picture 8" descr="Category:Network routers - Wikimedia Commons">
            <a:extLst>
              <a:ext uri="{FF2B5EF4-FFF2-40B4-BE49-F238E27FC236}">
                <a16:creationId xmlns:a16="http://schemas.microsoft.com/office/drawing/2014/main" id="{B5C8A276-08E2-07E0-F9A4-1E237F30A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B8AC16D2-5378-DC53-E79D-BB01DFD80443}"/>
              </a:ext>
            </a:extLst>
          </p:cNvPr>
          <p:cNvSpPr/>
          <p:nvPr/>
        </p:nvSpPr>
        <p:spPr>
          <a:xfrm rot="5178509" flipH="1">
            <a:off x="6718300" y="3900488"/>
            <a:ext cx="2700338"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330" name="Picture 8" descr="Category:Network routers - Wikimedia Commons">
            <a:extLst>
              <a:ext uri="{FF2B5EF4-FFF2-40B4-BE49-F238E27FC236}">
                <a16:creationId xmlns:a16="http://schemas.microsoft.com/office/drawing/2014/main" id="{01720BF7-1F59-3277-C70F-995B1DD15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5443B409-FEE2-F88E-ACB1-1C63D9164236}"/>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2443503"/>
            <a:ext cx="1108679" cy="1108679"/>
          </a:xfrm>
          <a:prstGeom prst="rect">
            <a:avLst/>
          </a:prstGeom>
          <a:noFill/>
        </p:spPr>
      </p:pic>
      <p:pic>
        <p:nvPicPr>
          <p:cNvPr id="56332" name="Picture 14">
            <a:extLst>
              <a:ext uri="{FF2B5EF4-FFF2-40B4-BE49-F238E27FC236}">
                <a16:creationId xmlns:a16="http://schemas.microsoft.com/office/drawing/2014/main" id="{6A7F8E59-64F7-A997-5B7C-C278C620F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1365250"/>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D2B2EB74-37BB-B58E-CBB1-1B9BDA47BE0F}"/>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2182970"/>
            <a:ext cx="1061471" cy="1061471"/>
          </a:xfrm>
          <a:prstGeom prst="rect">
            <a:avLst/>
          </a:prstGeom>
          <a:noFill/>
        </p:spPr>
      </p:pic>
      <p:sp>
        <p:nvSpPr>
          <p:cNvPr id="24" name="TextBox 23">
            <a:extLst>
              <a:ext uri="{FF2B5EF4-FFF2-40B4-BE49-F238E27FC236}">
                <a16:creationId xmlns:a16="http://schemas.microsoft.com/office/drawing/2014/main" id="{4C53C950-02DA-CB90-34D4-E5516A94FBCA}"/>
              </a:ext>
            </a:extLst>
          </p:cNvPr>
          <p:cNvSpPr txBox="1"/>
          <p:nvPr/>
        </p:nvSpPr>
        <p:spPr>
          <a:xfrm>
            <a:off x="414338" y="5481638"/>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6B0DD1FB-EE1D-D711-9495-C726CFC9F47C}"/>
              </a:ext>
            </a:extLst>
          </p:cNvPr>
          <p:cNvSpPr txBox="1"/>
          <p:nvPr/>
        </p:nvSpPr>
        <p:spPr>
          <a:xfrm>
            <a:off x="7288213" y="5446713"/>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26E1EF12-BAF9-8529-E135-B27524A8394B}"/>
              </a:ext>
            </a:extLst>
          </p:cNvPr>
          <p:cNvSpPr txBox="1"/>
          <p:nvPr/>
        </p:nvSpPr>
        <p:spPr>
          <a:xfrm>
            <a:off x="1298575" y="2386013"/>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F395E242-C9D7-25F4-ECD5-612BCA62514C}"/>
              </a:ext>
            </a:extLst>
          </p:cNvPr>
          <p:cNvSpPr txBox="1"/>
          <p:nvPr/>
        </p:nvSpPr>
        <p:spPr>
          <a:xfrm>
            <a:off x="6294438" y="2436813"/>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BA5A147F-7D38-BF35-55DD-B8F08427052E}"/>
              </a:ext>
            </a:extLst>
          </p:cNvPr>
          <p:cNvGraphicFramePr>
            <a:graphicFrameLocks noGrp="1"/>
          </p:cNvGraphicFramePr>
          <p:nvPr/>
        </p:nvGraphicFramePr>
        <p:xfrm>
          <a:off x="1630363" y="4105275"/>
          <a:ext cx="1160462" cy="1204913"/>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7">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6346" name="Picture 4" descr="Computer Icon | Hardware Devices Iconpack | Icons-Land">
            <a:extLst>
              <a:ext uri="{FF2B5EF4-FFF2-40B4-BE49-F238E27FC236}">
                <a16:creationId xmlns:a16="http://schemas.microsoft.com/office/drawing/2014/main" id="{49565956-C47B-5049-285E-024DF23CB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337050"/>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4" descr="Computer Icon | Hardware Devices Iconpack | Icons-Land">
            <a:extLst>
              <a:ext uri="{FF2B5EF4-FFF2-40B4-BE49-F238E27FC236}">
                <a16:creationId xmlns:a16="http://schemas.microsoft.com/office/drawing/2014/main" id="{EF8E4E85-C817-98F1-3D1B-C9FC9A86E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4216400"/>
            <a:ext cx="10588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48" name="Group 20">
            <a:extLst>
              <a:ext uri="{FF2B5EF4-FFF2-40B4-BE49-F238E27FC236}">
                <a16:creationId xmlns:a16="http://schemas.microsoft.com/office/drawing/2014/main" id="{7B03286B-CAB2-CBD4-B67C-800DD47EE30B}"/>
              </a:ext>
            </a:extLst>
          </p:cNvPr>
          <p:cNvGrpSpPr>
            <a:grpSpLocks/>
          </p:cNvGrpSpPr>
          <p:nvPr/>
        </p:nvGrpSpPr>
        <p:grpSpPr bwMode="auto">
          <a:xfrm>
            <a:off x="2782888" y="2559050"/>
            <a:ext cx="3756025" cy="687388"/>
            <a:chOff x="2782335" y="1470311"/>
            <a:chExt cx="3757363" cy="688466"/>
          </a:xfrm>
        </p:grpSpPr>
        <p:sp>
          <p:nvSpPr>
            <p:cNvPr id="10" name="Can 9">
              <a:extLst>
                <a:ext uri="{FF2B5EF4-FFF2-40B4-BE49-F238E27FC236}">
                  <a16:creationId xmlns:a16="http://schemas.microsoft.com/office/drawing/2014/main" id="{B4E001FD-5C68-D380-4198-6E7665F7B235}"/>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1F36810-93F0-556B-2CBB-E602BC9C6FBA}"/>
                </a:ext>
              </a:extLst>
            </p:cNvPr>
            <p:cNvSpPr txBox="1"/>
            <p:nvPr/>
          </p:nvSpPr>
          <p:spPr>
            <a:xfrm>
              <a:off x="3501728" y="1632490"/>
              <a:ext cx="2380511" cy="37046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graphicFrame>
        <p:nvGraphicFramePr>
          <p:cNvPr id="19" name="Table 17">
            <a:extLst>
              <a:ext uri="{FF2B5EF4-FFF2-40B4-BE49-F238E27FC236}">
                <a16:creationId xmlns:a16="http://schemas.microsoft.com/office/drawing/2014/main" id="{E5738DB2-A407-A272-03AB-D684AB4A5A5A}"/>
              </a:ext>
            </a:extLst>
          </p:cNvPr>
          <p:cNvGraphicFramePr>
            <a:graphicFrameLocks noGrp="1"/>
          </p:cNvGraphicFramePr>
          <p:nvPr/>
        </p:nvGraphicFramePr>
        <p:xfrm>
          <a:off x="6808788" y="82550"/>
          <a:ext cx="2073275" cy="2413068"/>
        </p:xfrm>
        <a:graphic>
          <a:graphicData uri="http://schemas.openxmlformats.org/drawingml/2006/table">
            <a:tbl>
              <a:tblPr firstRow="1" bandRow="1">
                <a:tableStyleId>{93296810-A885-4BE3-A3E7-6D5BEEA58F35}</a:tableStyleId>
              </a:tblPr>
              <a:tblGrid>
                <a:gridCol w="2073275">
                  <a:extLst>
                    <a:ext uri="{9D8B030D-6E8A-4147-A177-3AD203B41FA5}">
                      <a16:colId xmlns:a16="http://schemas.microsoft.com/office/drawing/2014/main" val="20000"/>
                    </a:ext>
                  </a:extLst>
                </a:gridCol>
              </a:tblGrid>
              <a:tr h="950122">
                <a:tc>
                  <a:txBody>
                    <a:bodyPr/>
                    <a:lstStyle/>
                    <a:p>
                      <a:r>
                        <a:rPr lang="en-US" sz="1800" dirty="0"/>
                        <a:t>New IP Header</a:t>
                      </a:r>
                    </a:p>
                    <a:p>
                      <a:r>
                        <a:rPr lang="en-US" sz="1800" dirty="0"/>
                        <a:t>Source: Gateway-A</a:t>
                      </a:r>
                    </a:p>
                    <a:p>
                      <a:r>
                        <a:rPr lang="en-US" sz="1800" dirty="0" err="1"/>
                        <a:t>Dest</a:t>
                      </a:r>
                      <a:r>
                        <a:rPr lang="en-US" sz="1800" dirty="0"/>
                        <a:t>:  Gateway-B</a:t>
                      </a:r>
                    </a:p>
                  </a:txBody>
                  <a:tcPr marL="91450" marR="91450" marT="45673" marB="456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2878">
                <a:tc>
                  <a:txBody>
                    <a:bodyPr/>
                    <a:lstStyle/>
                    <a:p>
                      <a:endParaRPr lang="en-US" sz="1800" dirty="0"/>
                    </a:p>
                    <a:p>
                      <a:endParaRPr lang="en-US" sz="1800" dirty="0"/>
                    </a:p>
                    <a:p>
                      <a:endParaRPr lang="en-US" sz="1800" dirty="0"/>
                    </a:p>
                    <a:p>
                      <a:endParaRPr lang="en-US" sz="1800" dirty="0"/>
                    </a:p>
                    <a:p>
                      <a:endParaRPr lang="en-US" sz="1800" dirty="0"/>
                    </a:p>
                  </a:txBody>
                  <a:tcPr marL="91450" marR="91450" marT="45673" marB="456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 name="Freeform 21">
            <a:extLst>
              <a:ext uri="{FF2B5EF4-FFF2-40B4-BE49-F238E27FC236}">
                <a16:creationId xmlns:a16="http://schemas.microsoft.com/office/drawing/2014/main" id="{6CBDAB2E-FFEB-8377-1446-A904195DABD7}"/>
              </a:ext>
            </a:extLst>
          </p:cNvPr>
          <p:cNvSpPr/>
          <p:nvPr/>
        </p:nvSpPr>
        <p:spPr>
          <a:xfrm>
            <a:off x="1400175" y="3263900"/>
            <a:ext cx="730250" cy="1238250"/>
          </a:xfrm>
          <a:custGeom>
            <a:avLst/>
            <a:gdLst>
              <a:gd name="connsiteX0" fmla="*/ 0 w 729205"/>
              <a:gd name="connsiteY0" fmla="*/ 1238491 h 1238491"/>
              <a:gd name="connsiteX1" fmla="*/ 185195 w 729205"/>
              <a:gd name="connsiteY1" fmla="*/ 405114 h 1238491"/>
              <a:gd name="connsiteX2" fmla="*/ 729205 w 729205"/>
              <a:gd name="connsiteY2" fmla="*/ 0 h 1238491"/>
            </a:gdLst>
            <a:ahLst/>
            <a:cxnLst>
              <a:cxn ang="0">
                <a:pos x="connsiteX0" y="connsiteY0"/>
              </a:cxn>
              <a:cxn ang="0">
                <a:pos x="connsiteX1" y="connsiteY1"/>
              </a:cxn>
              <a:cxn ang="0">
                <a:pos x="connsiteX2" y="connsiteY2"/>
              </a:cxn>
            </a:cxnLst>
            <a:rect l="l" t="t" r="r" b="b"/>
            <a:pathLst>
              <a:path w="729205" h="1238491">
                <a:moveTo>
                  <a:pt x="0" y="1238491"/>
                </a:moveTo>
                <a:cubicBezTo>
                  <a:pt x="31830" y="925010"/>
                  <a:pt x="63661" y="611529"/>
                  <a:pt x="185195" y="405114"/>
                </a:cubicBezTo>
                <a:cubicBezTo>
                  <a:pt x="306729" y="198699"/>
                  <a:pt x="517967" y="99349"/>
                  <a:pt x="729205" y="0"/>
                </a:cubicBezTo>
              </a:path>
            </a:pathLst>
          </a:cu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Table 17">
            <a:extLst>
              <a:ext uri="{FF2B5EF4-FFF2-40B4-BE49-F238E27FC236}">
                <a16:creationId xmlns:a16="http://schemas.microsoft.com/office/drawing/2014/main" id="{051B3C85-16E6-8881-E7BC-D2689FE61BAF}"/>
              </a:ext>
            </a:extLst>
          </p:cNvPr>
          <p:cNvGraphicFramePr>
            <a:graphicFrameLocks noGrp="1"/>
          </p:cNvGraphicFramePr>
          <p:nvPr/>
        </p:nvGraphicFramePr>
        <p:xfrm>
          <a:off x="7334250" y="1169988"/>
          <a:ext cx="1160463" cy="1203325"/>
        </p:xfrm>
        <a:graphic>
          <a:graphicData uri="http://schemas.openxmlformats.org/drawingml/2006/table">
            <a:tbl>
              <a:tblPr firstRow="1" bandRow="1">
                <a:tableStyleId>{5C22544A-7EE6-4342-B048-85BDC9FD1C3A}</a:tableStyleId>
              </a:tblPr>
              <a:tblGrid>
                <a:gridCol w="1160463">
                  <a:extLst>
                    <a:ext uri="{9D8B030D-6E8A-4147-A177-3AD203B41FA5}">
                      <a16:colId xmlns:a16="http://schemas.microsoft.com/office/drawing/2014/main" val="20000"/>
                    </a:ext>
                  </a:extLst>
                </a:gridCol>
              </a:tblGrid>
              <a:tr h="420012">
                <a:tc>
                  <a:txBody>
                    <a:bodyPr/>
                    <a:lstStyle/>
                    <a:p>
                      <a:r>
                        <a:rPr lang="en-US" sz="1800" dirty="0"/>
                        <a:t>IP Header</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3313">
                <a:tc>
                  <a:txBody>
                    <a:bodyPr/>
                    <a:lstStyle/>
                    <a:p>
                      <a:endParaRPr lang="en-US" sz="1800" dirty="0"/>
                    </a:p>
                    <a:p>
                      <a:r>
                        <a:rPr lang="en-US" sz="1800" dirty="0"/>
                        <a:t>     Data</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33" name="Straight Arrow Connector 32">
            <a:extLst>
              <a:ext uri="{FF2B5EF4-FFF2-40B4-BE49-F238E27FC236}">
                <a16:creationId xmlns:a16="http://schemas.microsoft.com/office/drawing/2014/main" id="{C8F5DB60-83A6-952D-5782-2B5AF9C201BB}"/>
              </a:ext>
            </a:extLst>
          </p:cNvPr>
          <p:cNvCxnSpPr/>
          <p:nvPr/>
        </p:nvCxnSpPr>
        <p:spPr>
          <a:xfrm flipV="1">
            <a:off x="2922588" y="2655888"/>
            <a:ext cx="3398837" cy="19050"/>
          </a:xfrm>
          <a:prstGeom prst="straightConnector1">
            <a:avLst/>
          </a:pr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35" name="Group 34">
            <a:extLst>
              <a:ext uri="{FF2B5EF4-FFF2-40B4-BE49-F238E27FC236}">
                <a16:creationId xmlns:a16="http://schemas.microsoft.com/office/drawing/2014/main" id="{355907D8-C10E-128E-898D-384104C8286D}"/>
              </a:ext>
            </a:extLst>
          </p:cNvPr>
          <p:cNvGrpSpPr>
            <a:grpSpLocks/>
          </p:cNvGrpSpPr>
          <p:nvPr/>
        </p:nvGrpSpPr>
        <p:grpSpPr bwMode="auto">
          <a:xfrm>
            <a:off x="4616450" y="-11113"/>
            <a:ext cx="2206625" cy="1400176"/>
            <a:chOff x="2023995" y="46868"/>
            <a:chExt cx="2207171" cy="1400749"/>
          </a:xfrm>
        </p:grpSpPr>
        <p:sp>
          <p:nvSpPr>
            <p:cNvPr id="36" name="TextBox 35">
              <a:extLst>
                <a:ext uri="{FF2B5EF4-FFF2-40B4-BE49-F238E27FC236}">
                  <a16:creationId xmlns:a16="http://schemas.microsoft.com/office/drawing/2014/main" id="{CED1F53A-5884-381F-6857-A61D458EBF69}"/>
                </a:ext>
              </a:extLst>
            </p:cNvPr>
            <p:cNvSpPr txBox="1"/>
            <p:nvPr/>
          </p:nvSpPr>
          <p:spPr>
            <a:xfrm>
              <a:off x="2023995" y="46868"/>
              <a:ext cx="2207171" cy="4621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Decapsulation</a:t>
              </a:r>
            </a:p>
          </p:txBody>
        </p:sp>
        <p:sp>
          <p:nvSpPr>
            <p:cNvPr id="37" name="Freeform 36">
              <a:extLst>
                <a:ext uri="{FF2B5EF4-FFF2-40B4-BE49-F238E27FC236}">
                  <a16:creationId xmlns:a16="http://schemas.microsoft.com/office/drawing/2014/main" id="{A85509D5-D5E8-8F15-DDF6-477CCE4A5EB3}"/>
                </a:ext>
              </a:extLst>
            </p:cNvPr>
            <p:cNvSpPr/>
            <p:nvPr/>
          </p:nvSpPr>
          <p:spPr>
            <a:xfrm flipH="1">
              <a:off x="3313364" y="532843"/>
              <a:ext cx="660563" cy="914774"/>
            </a:xfrm>
            <a:custGeom>
              <a:avLst/>
              <a:gdLst>
                <a:gd name="connsiteX0" fmla="*/ 659757 w 659757"/>
                <a:gd name="connsiteY0" fmla="*/ 0 h 914400"/>
                <a:gd name="connsiteX1" fmla="*/ 69448 w 659757"/>
                <a:gd name="connsiteY1" fmla="*/ 497711 h 914400"/>
                <a:gd name="connsiteX2" fmla="*/ 567160 w 659757"/>
                <a:gd name="connsiteY2" fmla="*/ 567159 h 914400"/>
                <a:gd name="connsiteX3" fmla="*/ 0 w 659757"/>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59757" h="914400">
                  <a:moveTo>
                    <a:pt x="659757" y="0"/>
                  </a:moveTo>
                  <a:cubicBezTo>
                    <a:pt x="372319" y="201592"/>
                    <a:pt x="84881" y="403185"/>
                    <a:pt x="69448" y="497711"/>
                  </a:cubicBezTo>
                  <a:cubicBezTo>
                    <a:pt x="54015" y="592237"/>
                    <a:pt x="578735" y="497711"/>
                    <a:pt x="567160" y="567159"/>
                  </a:cubicBezTo>
                  <a:cubicBezTo>
                    <a:pt x="555585" y="636607"/>
                    <a:pt x="277792" y="775503"/>
                    <a:pt x="0" y="914400"/>
                  </a:cubicBezTo>
                </a:path>
              </a:pathLst>
            </a:custGeom>
            <a:noFill/>
            <a:ln>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8" name="Table 17">
            <a:extLst>
              <a:ext uri="{FF2B5EF4-FFF2-40B4-BE49-F238E27FC236}">
                <a16:creationId xmlns:a16="http://schemas.microsoft.com/office/drawing/2014/main" id="{5876610F-3702-7FC6-112C-BBC1D42A0D81}"/>
              </a:ext>
            </a:extLst>
          </p:cNvPr>
          <p:cNvGraphicFramePr>
            <a:graphicFrameLocks noGrp="1"/>
          </p:cNvGraphicFramePr>
          <p:nvPr/>
        </p:nvGraphicFramePr>
        <p:xfrm>
          <a:off x="144463" y="44450"/>
          <a:ext cx="2073275" cy="2414588"/>
        </p:xfrm>
        <a:graphic>
          <a:graphicData uri="http://schemas.openxmlformats.org/drawingml/2006/table">
            <a:tbl>
              <a:tblPr firstRow="1" bandRow="1">
                <a:tableStyleId>{93296810-A885-4BE3-A3E7-6D5BEEA58F35}</a:tableStyleId>
              </a:tblPr>
              <a:tblGrid>
                <a:gridCol w="2073275">
                  <a:extLst>
                    <a:ext uri="{9D8B030D-6E8A-4147-A177-3AD203B41FA5}">
                      <a16:colId xmlns:a16="http://schemas.microsoft.com/office/drawing/2014/main" val="20000"/>
                    </a:ext>
                  </a:extLst>
                </a:gridCol>
              </a:tblGrid>
              <a:tr h="951274">
                <a:tc>
                  <a:txBody>
                    <a:bodyPr/>
                    <a:lstStyle/>
                    <a:p>
                      <a:r>
                        <a:rPr lang="en-US" sz="1800" dirty="0"/>
                        <a:t>New IP Header</a:t>
                      </a:r>
                    </a:p>
                    <a:p>
                      <a:r>
                        <a:rPr lang="en-US" sz="1800" dirty="0"/>
                        <a:t>Source: Gateway-A</a:t>
                      </a:r>
                    </a:p>
                    <a:p>
                      <a:r>
                        <a:rPr lang="en-US" sz="1800" dirty="0" err="1"/>
                        <a:t>Dest</a:t>
                      </a:r>
                      <a:r>
                        <a:rPr lang="en-US" sz="1800" dirty="0"/>
                        <a:t>:  Gateway-B</a:t>
                      </a:r>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3314">
                <a:tc>
                  <a:txBody>
                    <a:bodyPr/>
                    <a:lstStyle/>
                    <a:p>
                      <a:endParaRPr lang="en-US" sz="1800" dirty="0"/>
                    </a:p>
                    <a:p>
                      <a:endParaRPr lang="en-US" sz="1800" dirty="0"/>
                    </a:p>
                    <a:p>
                      <a:endParaRPr lang="en-US" sz="1800" dirty="0"/>
                    </a:p>
                    <a:p>
                      <a:endParaRPr lang="en-US" sz="1800" dirty="0"/>
                    </a:p>
                    <a:p>
                      <a:endParaRPr lang="en-US" sz="1800" dirty="0"/>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9" name="Table 17">
            <a:extLst>
              <a:ext uri="{FF2B5EF4-FFF2-40B4-BE49-F238E27FC236}">
                <a16:creationId xmlns:a16="http://schemas.microsoft.com/office/drawing/2014/main" id="{4D8F2357-388C-95EF-6991-0A38F87A3DDF}"/>
              </a:ext>
            </a:extLst>
          </p:cNvPr>
          <p:cNvGraphicFramePr>
            <a:graphicFrameLocks noGrp="1"/>
          </p:cNvGraphicFramePr>
          <p:nvPr/>
        </p:nvGraphicFramePr>
        <p:xfrm>
          <a:off x="669925" y="1131888"/>
          <a:ext cx="1160463" cy="1204912"/>
        </p:xfrm>
        <a:graphic>
          <a:graphicData uri="http://schemas.openxmlformats.org/drawingml/2006/table">
            <a:tbl>
              <a:tblPr firstRow="1" bandRow="1">
                <a:tableStyleId>{5C22544A-7EE6-4342-B048-85BDC9FD1C3A}</a:tableStyleId>
              </a:tblPr>
              <a:tblGrid>
                <a:gridCol w="1160463">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6">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0" name="TextBox 39">
            <a:extLst>
              <a:ext uri="{FF2B5EF4-FFF2-40B4-BE49-F238E27FC236}">
                <a16:creationId xmlns:a16="http://schemas.microsoft.com/office/drawing/2014/main" id="{FEAEC39A-C8C7-84A7-3836-AF303AF26023}"/>
              </a:ext>
            </a:extLst>
          </p:cNvPr>
          <p:cNvSpPr txBox="1"/>
          <p:nvPr/>
        </p:nvSpPr>
        <p:spPr>
          <a:xfrm>
            <a:off x="3130550" y="1403350"/>
            <a:ext cx="2797175" cy="3698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5A9454A-5C97-48CC-71E2-004CC9454D06}"/>
              </a:ext>
            </a:extLst>
          </p:cNvPr>
          <p:cNvCxnSpPr>
            <a:cxnSpLocks/>
          </p:cNvCxnSpPr>
          <p:nvPr/>
        </p:nvCxnSpPr>
        <p:spPr>
          <a:xfrm flipH="1">
            <a:off x="2476500" y="2806700"/>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C28120-1756-7DDA-5764-E1C4769473B2}"/>
              </a:ext>
            </a:extLst>
          </p:cNvPr>
          <p:cNvCxnSpPr>
            <a:cxnSpLocks/>
          </p:cNvCxnSpPr>
          <p:nvPr/>
        </p:nvCxnSpPr>
        <p:spPr>
          <a:xfrm flipH="1" flipV="1">
            <a:off x="5046663" y="2605088"/>
            <a:ext cx="1671637" cy="39211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5D4CC9-3C85-9B11-B6DF-5B2BEC77B0F4}"/>
              </a:ext>
            </a:extLst>
          </p:cNvPr>
          <p:cNvCxnSpPr>
            <a:cxnSpLocks/>
          </p:cNvCxnSpPr>
          <p:nvPr/>
        </p:nvCxnSpPr>
        <p:spPr>
          <a:xfrm flipH="1" flipV="1">
            <a:off x="7165975" y="3049588"/>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B65C0586-0E8E-8CF7-9AE1-ECC058B43C10}"/>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2443503"/>
            <a:ext cx="1108679" cy="1108679"/>
          </a:xfrm>
          <a:prstGeom prst="rect">
            <a:avLst/>
          </a:prstGeom>
          <a:noFill/>
        </p:spPr>
      </p:pic>
      <p:sp>
        <p:nvSpPr>
          <p:cNvPr id="2" name="Slide Number Placeholder 1">
            <a:extLst>
              <a:ext uri="{FF2B5EF4-FFF2-40B4-BE49-F238E27FC236}">
                <a16:creationId xmlns:a16="http://schemas.microsoft.com/office/drawing/2014/main" id="{85D98D6D-BE51-C674-E75F-0B061F7B52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2E0F2B-4DE1-E143-8D79-4BF7DCD4F13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8F02D6C9-45C2-7B97-06E2-9AD6DEA6AD80}"/>
              </a:ext>
            </a:extLst>
          </p:cNvPr>
          <p:cNvCxnSpPr>
            <a:cxnSpLocks/>
          </p:cNvCxnSpPr>
          <p:nvPr/>
        </p:nvCxnSpPr>
        <p:spPr>
          <a:xfrm flipV="1">
            <a:off x="1493838" y="2997200"/>
            <a:ext cx="717550" cy="4460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F5733AAA-067A-C35F-A481-2A45CD78677A}"/>
              </a:ext>
            </a:extLst>
          </p:cNvPr>
          <p:cNvSpPr/>
          <p:nvPr/>
        </p:nvSpPr>
        <p:spPr>
          <a:xfrm rot="16421491">
            <a:off x="-46037" y="3900487"/>
            <a:ext cx="2700338"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352" name="Picture 8" descr="Category:Network routers - Wikimedia Commons">
            <a:extLst>
              <a:ext uri="{FF2B5EF4-FFF2-40B4-BE49-F238E27FC236}">
                <a16:creationId xmlns:a16="http://schemas.microsoft.com/office/drawing/2014/main" id="{20F9F5F6-7327-3BE6-DB57-CBAC88B6E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B98A231C-80CB-22F7-2E90-7EF76FB89EAA}"/>
              </a:ext>
            </a:extLst>
          </p:cNvPr>
          <p:cNvSpPr/>
          <p:nvPr/>
        </p:nvSpPr>
        <p:spPr>
          <a:xfrm rot="5178509" flipH="1">
            <a:off x="6718300" y="3900488"/>
            <a:ext cx="2700338"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354" name="Picture 8" descr="Category:Network routers - Wikimedia Commons">
            <a:extLst>
              <a:ext uri="{FF2B5EF4-FFF2-40B4-BE49-F238E27FC236}">
                <a16:creationId xmlns:a16="http://schemas.microsoft.com/office/drawing/2014/main" id="{3ED51D4B-0F33-1F86-3455-685C1EF0B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826ED329-6F1F-3EC6-213F-81FA6E928015}"/>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2443503"/>
            <a:ext cx="1108679" cy="1108679"/>
          </a:xfrm>
          <a:prstGeom prst="rect">
            <a:avLst/>
          </a:prstGeom>
          <a:noFill/>
        </p:spPr>
      </p:pic>
      <p:pic>
        <p:nvPicPr>
          <p:cNvPr id="57356" name="Picture 14">
            <a:extLst>
              <a:ext uri="{FF2B5EF4-FFF2-40B4-BE49-F238E27FC236}">
                <a16:creationId xmlns:a16="http://schemas.microsoft.com/office/drawing/2014/main" id="{B88CDB4A-3394-194B-D2EE-731E04553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1365250"/>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CE281C32-61B5-746E-DC02-238BEC8D60B4}"/>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2182970"/>
            <a:ext cx="1061471" cy="1061471"/>
          </a:xfrm>
          <a:prstGeom prst="rect">
            <a:avLst/>
          </a:prstGeom>
          <a:noFill/>
        </p:spPr>
      </p:pic>
      <p:sp>
        <p:nvSpPr>
          <p:cNvPr id="24" name="TextBox 23">
            <a:extLst>
              <a:ext uri="{FF2B5EF4-FFF2-40B4-BE49-F238E27FC236}">
                <a16:creationId xmlns:a16="http://schemas.microsoft.com/office/drawing/2014/main" id="{E80FFF59-12D6-7E2D-753F-8A7BA4227C05}"/>
              </a:ext>
            </a:extLst>
          </p:cNvPr>
          <p:cNvSpPr txBox="1"/>
          <p:nvPr/>
        </p:nvSpPr>
        <p:spPr>
          <a:xfrm>
            <a:off x="414338" y="5481638"/>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C5D075B0-2EAF-39F7-2DA6-21FF85D46EF6}"/>
              </a:ext>
            </a:extLst>
          </p:cNvPr>
          <p:cNvSpPr txBox="1"/>
          <p:nvPr/>
        </p:nvSpPr>
        <p:spPr>
          <a:xfrm>
            <a:off x="7288213" y="5446713"/>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996995C3-71CA-77B9-5345-62CF58335F0F}"/>
              </a:ext>
            </a:extLst>
          </p:cNvPr>
          <p:cNvSpPr txBox="1"/>
          <p:nvPr/>
        </p:nvSpPr>
        <p:spPr>
          <a:xfrm>
            <a:off x="1298575" y="2386013"/>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1FABCD44-0AF0-826C-AF95-3440262279CF}"/>
              </a:ext>
            </a:extLst>
          </p:cNvPr>
          <p:cNvSpPr txBox="1"/>
          <p:nvPr/>
        </p:nvSpPr>
        <p:spPr>
          <a:xfrm>
            <a:off x="6294438" y="2436813"/>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8E880103-6763-1A15-1F71-4402B8288A8A}"/>
              </a:ext>
            </a:extLst>
          </p:cNvPr>
          <p:cNvGraphicFramePr>
            <a:graphicFrameLocks noGrp="1"/>
          </p:cNvGraphicFramePr>
          <p:nvPr/>
        </p:nvGraphicFramePr>
        <p:xfrm>
          <a:off x="1630363" y="4105275"/>
          <a:ext cx="1160462" cy="1204913"/>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7">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7370" name="Picture 4" descr="Computer Icon | Hardware Devices Iconpack | Icons-Land">
            <a:extLst>
              <a:ext uri="{FF2B5EF4-FFF2-40B4-BE49-F238E27FC236}">
                <a16:creationId xmlns:a16="http://schemas.microsoft.com/office/drawing/2014/main" id="{C3386C4A-B074-E373-93DF-443C75987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337050"/>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1" name="Picture 4" descr="Computer Icon | Hardware Devices Iconpack | Icons-Land">
            <a:extLst>
              <a:ext uri="{FF2B5EF4-FFF2-40B4-BE49-F238E27FC236}">
                <a16:creationId xmlns:a16="http://schemas.microsoft.com/office/drawing/2014/main" id="{E06975BC-B1A7-A604-25BC-0A4B6344A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4216400"/>
            <a:ext cx="10588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72" name="Group 20">
            <a:extLst>
              <a:ext uri="{FF2B5EF4-FFF2-40B4-BE49-F238E27FC236}">
                <a16:creationId xmlns:a16="http://schemas.microsoft.com/office/drawing/2014/main" id="{15849AE7-CCF2-0F2D-0B60-4C16B49B695B}"/>
              </a:ext>
            </a:extLst>
          </p:cNvPr>
          <p:cNvGrpSpPr>
            <a:grpSpLocks/>
          </p:cNvGrpSpPr>
          <p:nvPr/>
        </p:nvGrpSpPr>
        <p:grpSpPr bwMode="auto">
          <a:xfrm>
            <a:off x="2782888" y="2559050"/>
            <a:ext cx="3756025" cy="687388"/>
            <a:chOff x="2782335" y="1470311"/>
            <a:chExt cx="3757363" cy="688466"/>
          </a:xfrm>
        </p:grpSpPr>
        <p:sp>
          <p:nvSpPr>
            <p:cNvPr id="10" name="Can 9">
              <a:extLst>
                <a:ext uri="{FF2B5EF4-FFF2-40B4-BE49-F238E27FC236}">
                  <a16:creationId xmlns:a16="http://schemas.microsoft.com/office/drawing/2014/main" id="{47B573BF-2AA7-326A-E51E-8F80E3D629C5}"/>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33F8F6F-E398-BA84-B28A-D7C1EB81E389}"/>
                </a:ext>
              </a:extLst>
            </p:cNvPr>
            <p:cNvSpPr txBox="1"/>
            <p:nvPr/>
          </p:nvSpPr>
          <p:spPr>
            <a:xfrm>
              <a:off x="3501728" y="1632490"/>
              <a:ext cx="2380511" cy="37046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sp>
        <p:nvSpPr>
          <p:cNvPr id="22" name="Freeform 21">
            <a:extLst>
              <a:ext uri="{FF2B5EF4-FFF2-40B4-BE49-F238E27FC236}">
                <a16:creationId xmlns:a16="http://schemas.microsoft.com/office/drawing/2014/main" id="{D9C0DAD2-3E94-9533-AEC6-F8CDE2684767}"/>
              </a:ext>
            </a:extLst>
          </p:cNvPr>
          <p:cNvSpPr/>
          <p:nvPr/>
        </p:nvSpPr>
        <p:spPr>
          <a:xfrm>
            <a:off x="1400175" y="3263900"/>
            <a:ext cx="730250" cy="1238250"/>
          </a:xfrm>
          <a:custGeom>
            <a:avLst/>
            <a:gdLst>
              <a:gd name="connsiteX0" fmla="*/ 0 w 729205"/>
              <a:gd name="connsiteY0" fmla="*/ 1238491 h 1238491"/>
              <a:gd name="connsiteX1" fmla="*/ 185195 w 729205"/>
              <a:gd name="connsiteY1" fmla="*/ 405114 h 1238491"/>
              <a:gd name="connsiteX2" fmla="*/ 729205 w 729205"/>
              <a:gd name="connsiteY2" fmla="*/ 0 h 1238491"/>
            </a:gdLst>
            <a:ahLst/>
            <a:cxnLst>
              <a:cxn ang="0">
                <a:pos x="connsiteX0" y="connsiteY0"/>
              </a:cxn>
              <a:cxn ang="0">
                <a:pos x="connsiteX1" y="connsiteY1"/>
              </a:cxn>
              <a:cxn ang="0">
                <a:pos x="connsiteX2" y="connsiteY2"/>
              </a:cxn>
            </a:cxnLst>
            <a:rect l="l" t="t" r="r" b="b"/>
            <a:pathLst>
              <a:path w="729205" h="1238491">
                <a:moveTo>
                  <a:pt x="0" y="1238491"/>
                </a:moveTo>
                <a:cubicBezTo>
                  <a:pt x="31830" y="925010"/>
                  <a:pt x="63661" y="611529"/>
                  <a:pt x="185195" y="405114"/>
                </a:cubicBezTo>
                <a:cubicBezTo>
                  <a:pt x="306729" y="198699"/>
                  <a:pt x="517967" y="99349"/>
                  <a:pt x="729205" y="0"/>
                </a:cubicBezTo>
              </a:path>
            </a:pathLst>
          </a:cu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Table 17">
            <a:extLst>
              <a:ext uri="{FF2B5EF4-FFF2-40B4-BE49-F238E27FC236}">
                <a16:creationId xmlns:a16="http://schemas.microsoft.com/office/drawing/2014/main" id="{E93AFBE2-B8B3-9A6C-DDEB-C73BAC99BF70}"/>
              </a:ext>
            </a:extLst>
          </p:cNvPr>
          <p:cNvGraphicFramePr>
            <a:graphicFrameLocks noGrp="1"/>
          </p:cNvGraphicFramePr>
          <p:nvPr/>
        </p:nvGraphicFramePr>
        <p:xfrm>
          <a:off x="6494463" y="3459163"/>
          <a:ext cx="1160462" cy="1203325"/>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012">
                <a:tc>
                  <a:txBody>
                    <a:bodyPr/>
                    <a:lstStyle/>
                    <a:p>
                      <a:r>
                        <a:rPr lang="en-US" sz="1800" dirty="0"/>
                        <a:t>IP Header</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3313">
                <a:tc>
                  <a:txBody>
                    <a:bodyPr/>
                    <a:lstStyle/>
                    <a:p>
                      <a:endParaRPr lang="en-US" sz="1800" dirty="0"/>
                    </a:p>
                    <a:p>
                      <a:r>
                        <a:rPr lang="en-US" sz="1800" dirty="0"/>
                        <a:t>     Data</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33" name="Straight Arrow Connector 32">
            <a:extLst>
              <a:ext uri="{FF2B5EF4-FFF2-40B4-BE49-F238E27FC236}">
                <a16:creationId xmlns:a16="http://schemas.microsoft.com/office/drawing/2014/main" id="{D2C6D21B-A9F8-8119-1771-233D682D5C0D}"/>
              </a:ext>
            </a:extLst>
          </p:cNvPr>
          <p:cNvCxnSpPr/>
          <p:nvPr/>
        </p:nvCxnSpPr>
        <p:spPr>
          <a:xfrm flipV="1">
            <a:off x="2922588" y="2655888"/>
            <a:ext cx="3398837" cy="19050"/>
          </a:xfrm>
          <a:prstGeom prst="straightConnector1">
            <a:avLst/>
          </a:pr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4" name="Freeform 33">
            <a:extLst>
              <a:ext uri="{FF2B5EF4-FFF2-40B4-BE49-F238E27FC236}">
                <a16:creationId xmlns:a16="http://schemas.microsoft.com/office/drawing/2014/main" id="{1CFE7C1B-0C59-ECCE-5806-76E47312C87F}"/>
              </a:ext>
            </a:extLst>
          </p:cNvPr>
          <p:cNvSpPr/>
          <p:nvPr/>
        </p:nvSpPr>
        <p:spPr>
          <a:xfrm rot="5894851">
            <a:off x="7115969" y="3286919"/>
            <a:ext cx="1187450" cy="1249362"/>
          </a:xfrm>
          <a:custGeom>
            <a:avLst/>
            <a:gdLst>
              <a:gd name="connsiteX0" fmla="*/ 0 w 729205"/>
              <a:gd name="connsiteY0" fmla="*/ 1238491 h 1238491"/>
              <a:gd name="connsiteX1" fmla="*/ 185195 w 729205"/>
              <a:gd name="connsiteY1" fmla="*/ 405114 h 1238491"/>
              <a:gd name="connsiteX2" fmla="*/ 729205 w 729205"/>
              <a:gd name="connsiteY2" fmla="*/ 0 h 1238491"/>
            </a:gdLst>
            <a:ahLst/>
            <a:cxnLst>
              <a:cxn ang="0">
                <a:pos x="connsiteX0" y="connsiteY0"/>
              </a:cxn>
              <a:cxn ang="0">
                <a:pos x="connsiteX1" y="connsiteY1"/>
              </a:cxn>
              <a:cxn ang="0">
                <a:pos x="connsiteX2" y="connsiteY2"/>
              </a:cxn>
            </a:cxnLst>
            <a:rect l="l" t="t" r="r" b="b"/>
            <a:pathLst>
              <a:path w="729205" h="1238491">
                <a:moveTo>
                  <a:pt x="0" y="1238491"/>
                </a:moveTo>
                <a:cubicBezTo>
                  <a:pt x="31830" y="925010"/>
                  <a:pt x="63661" y="611529"/>
                  <a:pt x="185195" y="405114"/>
                </a:cubicBezTo>
                <a:cubicBezTo>
                  <a:pt x="306729" y="198699"/>
                  <a:pt x="517967" y="99349"/>
                  <a:pt x="729205" y="0"/>
                </a:cubicBezTo>
              </a:path>
            </a:pathLst>
          </a:cu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5A05951-C25E-8536-3C93-750E43280143}"/>
              </a:ext>
            </a:extLst>
          </p:cNvPr>
          <p:cNvSpPr txBox="1"/>
          <p:nvPr/>
        </p:nvSpPr>
        <p:spPr>
          <a:xfrm>
            <a:off x="3130550" y="1403350"/>
            <a:ext cx="2797175" cy="3698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A28BEBB-433C-F488-5EC0-B9C55CA13145}"/>
              </a:ext>
            </a:extLst>
          </p:cNvPr>
          <p:cNvCxnSpPr>
            <a:cxnSpLocks/>
          </p:cNvCxnSpPr>
          <p:nvPr/>
        </p:nvCxnSpPr>
        <p:spPr>
          <a:xfrm flipH="1">
            <a:off x="2476500" y="2806700"/>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461519-C2D7-30C4-10E7-2A25046E69FC}"/>
              </a:ext>
            </a:extLst>
          </p:cNvPr>
          <p:cNvCxnSpPr>
            <a:cxnSpLocks/>
          </p:cNvCxnSpPr>
          <p:nvPr/>
        </p:nvCxnSpPr>
        <p:spPr>
          <a:xfrm flipH="1" flipV="1">
            <a:off x="5046663" y="2605088"/>
            <a:ext cx="1671637" cy="39211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3575FA-5C25-A92F-50C0-AB377F340192}"/>
              </a:ext>
            </a:extLst>
          </p:cNvPr>
          <p:cNvCxnSpPr>
            <a:cxnSpLocks/>
          </p:cNvCxnSpPr>
          <p:nvPr/>
        </p:nvCxnSpPr>
        <p:spPr>
          <a:xfrm flipH="1" flipV="1">
            <a:off x="7165975" y="3049588"/>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53A7033D-004C-DEEA-3DD6-6F890742AC3A}"/>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2443503"/>
            <a:ext cx="1108679" cy="1108679"/>
          </a:xfrm>
          <a:prstGeom prst="rect">
            <a:avLst/>
          </a:prstGeom>
          <a:noFill/>
        </p:spPr>
      </p:pic>
      <p:sp>
        <p:nvSpPr>
          <p:cNvPr id="2" name="Slide Number Placeholder 1">
            <a:extLst>
              <a:ext uri="{FF2B5EF4-FFF2-40B4-BE49-F238E27FC236}">
                <a16:creationId xmlns:a16="http://schemas.microsoft.com/office/drawing/2014/main" id="{43ABD062-730D-8EDC-C0DE-108CBEE2DA7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E7E67-0FBB-8849-9464-6267D393F55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94B86DD0-5427-A92B-7334-242857856111}"/>
              </a:ext>
            </a:extLst>
          </p:cNvPr>
          <p:cNvCxnSpPr>
            <a:cxnSpLocks/>
          </p:cNvCxnSpPr>
          <p:nvPr/>
        </p:nvCxnSpPr>
        <p:spPr>
          <a:xfrm flipV="1">
            <a:off x="1493838" y="2997200"/>
            <a:ext cx="717550" cy="4460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B4665D24-88BD-EE59-D264-DF848B9F0758}"/>
              </a:ext>
            </a:extLst>
          </p:cNvPr>
          <p:cNvSpPr/>
          <p:nvPr/>
        </p:nvSpPr>
        <p:spPr>
          <a:xfrm rot="16421491">
            <a:off x="-46037" y="3900487"/>
            <a:ext cx="2700338"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376" name="Picture 8" descr="Category:Network routers - Wikimedia Commons">
            <a:extLst>
              <a:ext uri="{FF2B5EF4-FFF2-40B4-BE49-F238E27FC236}">
                <a16:creationId xmlns:a16="http://schemas.microsoft.com/office/drawing/2014/main" id="{62814812-DF9A-3310-B32D-8666547A7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F03D06C9-8F5F-6894-59EC-48B55DD937C9}"/>
              </a:ext>
            </a:extLst>
          </p:cNvPr>
          <p:cNvSpPr/>
          <p:nvPr/>
        </p:nvSpPr>
        <p:spPr>
          <a:xfrm rot="5178509" flipH="1">
            <a:off x="6718300" y="3900488"/>
            <a:ext cx="2700338"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378" name="Picture 8" descr="Category:Network routers - Wikimedia Commons">
            <a:extLst>
              <a:ext uri="{FF2B5EF4-FFF2-40B4-BE49-F238E27FC236}">
                <a16:creationId xmlns:a16="http://schemas.microsoft.com/office/drawing/2014/main" id="{D6132CB6-29E2-D395-5512-6343562ED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56FCF6C6-10FB-978A-4803-317CE653D700}"/>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2443503"/>
            <a:ext cx="1108679" cy="1108679"/>
          </a:xfrm>
          <a:prstGeom prst="rect">
            <a:avLst/>
          </a:prstGeom>
          <a:noFill/>
        </p:spPr>
      </p:pic>
      <p:pic>
        <p:nvPicPr>
          <p:cNvPr id="58380" name="Picture 14">
            <a:extLst>
              <a:ext uri="{FF2B5EF4-FFF2-40B4-BE49-F238E27FC236}">
                <a16:creationId xmlns:a16="http://schemas.microsoft.com/office/drawing/2014/main" id="{A862517A-C211-3E85-AA78-872D86B1D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1365250"/>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EEF228D5-80EE-5E20-9D6F-307084525136}"/>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2182970"/>
            <a:ext cx="1061471" cy="1061471"/>
          </a:xfrm>
          <a:prstGeom prst="rect">
            <a:avLst/>
          </a:prstGeom>
          <a:noFill/>
        </p:spPr>
      </p:pic>
      <p:sp>
        <p:nvSpPr>
          <p:cNvPr id="24" name="TextBox 23">
            <a:extLst>
              <a:ext uri="{FF2B5EF4-FFF2-40B4-BE49-F238E27FC236}">
                <a16:creationId xmlns:a16="http://schemas.microsoft.com/office/drawing/2014/main" id="{33130A4F-F545-A0D7-7B37-423C9A384301}"/>
              </a:ext>
            </a:extLst>
          </p:cNvPr>
          <p:cNvSpPr txBox="1"/>
          <p:nvPr/>
        </p:nvSpPr>
        <p:spPr>
          <a:xfrm>
            <a:off x="414338" y="5481638"/>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464F76C7-3296-9DCB-811D-FCC445617210}"/>
              </a:ext>
            </a:extLst>
          </p:cNvPr>
          <p:cNvSpPr txBox="1"/>
          <p:nvPr/>
        </p:nvSpPr>
        <p:spPr>
          <a:xfrm>
            <a:off x="7288213" y="5446713"/>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3" name="TextBox 2">
            <a:extLst>
              <a:ext uri="{FF2B5EF4-FFF2-40B4-BE49-F238E27FC236}">
                <a16:creationId xmlns:a16="http://schemas.microsoft.com/office/drawing/2014/main" id="{C0CB296B-E34E-2F5F-45B8-4D20ABDE45A7}"/>
              </a:ext>
            </a:extLst>
          </p:cNvPr>
          <p:cNvSpPr txBox="1"/>
          <p:nvPr/>
        </p:nvSpPr>
        <p:spPr>
          <a:xfrm>
            <a:off x="1298575" y="2386013"/>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824D7F9D-7A2A-7073-11EA-CC30E5BEEAC1}"/>
              </a:ext>
            </a:extLst>
          </p:cNvPr>
          <p:cNvSpPr txBox="1"/>
          <p:nvPr/>
        </p:nvSpPr>
        <p:spPr>
          <a:xfrm>
            <a:off x="6294438" y="2436813"/>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graphicFrame>
        <p:nvGraphicFramePr>
          <p:cNvPr id="17" name="Table 17">
            <a:extLst>
              <a:ext uri="{FF2B5EF4-FFF2-40B4-BE49-F238E27FC236}">
                <a16:creationId xmlns:a16="http://schemas.microsoft.com/office/drawing/2014/main" id="{59B04AA9-D1BF-D3F1-4B35-C9EACBAC2616}"/>
              </a:ext>
            </a:extLst>
          </p:cNvPr>
          <p:cNvGraphicFramePr>
            <a:graphicFrameLocks noGrp="1"/>
          </p:cNvGraphicFramePr>
          <p:nvPr/>
        </p:nvGraphicFramePr>
        <p:xfrm>
          <a:off x="1630363" y="4105275"/>
          <a:ext cx="1160462" cy="1204913"/>
        </p:xfrm>
        <a:graphic>
          <a:graphicData uri="http://schemas.openxmlformats.org/drawingml/2006/table">
            <a:tbl>
              <a:tblPr firstRow="1" bandRow="1">
                <a:tableStyleId>{5C22544A-7EE6-4342-B048-85BDC9FD1C3A}</a:tableStyleId>
              </a:tblPr>
              <a:tblGrid>
                <a:gridCol w="1160462">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7">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8394" name="Picture 4" descr="Computer Icon | Hardware Devices Iconpack | Icons-Land">
            <a:extLst>
              <a:ext uri="{FF2B5EF4-FFF2-40B4-BE49-F238E27FC236}">
                <a16:creationId xmlns:a16="http://schemas.microsoft.com/office/drawing/2014/main" id="{53B0BEE8-2197-8833-DB34-C003596A4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337050"/>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5" name="Picture 4" descr="Computer Icon | Hardware Devices Iconpack | Icons-Land">
            <a:extLst>
              <a:ext uri="{FF2B5EF4-FFF2-40B4-BE49-F238E27FC236}">
                <a16:creationId xmlns:a16="http://schemas.microsoft.com/office/drawing/2014/main" id="{A6CB0371-25B2-2DE0-A2ED-48A231ACC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4216400"/>
            <a:ext cx="10588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96" name="Group 20">
            <a:extLst>
              <a:ext uri="{FF2B5EF4-FFF2-40B4-BE49-F238E27FC236}">
                <a16:creationId xmlns:a16="http://schemas.microsoft.com/office/drawing/2014/main" id="{6BD9DE0E-9FAA-FA88-9C51-C078679762F6}"/>
              </a:ext>
            </a:extLst>
          </p:cNvPr>
          <p:cNvGrpSpPr>
            <a:grpSpLocks/>
          </p:cNvGrpSpPr>
          <p:nvPr/>
        </p:nvGrpSpPr>
        <p:grpSpPr bwMode="auto">
          <a:xfrm>
            <a:off x="2782888" y="2559050"/>
            <a:ext cx="3756025" cy="687388"/>
            <a:chOff x="2782335" y="1470311"/>
            <a:chExt cx="3757363" cy="688466"/>
          </a:xfrm>
        </p:grpSpPr>
        <p:sp>
          <p:nvSpPr>
            <p:cNvPr id="10" name="Can 9">
              <a:extLst>
                <a:ext uri="{FF2B5EF4-FFF2-40B4-BE49-F238E27FC236}">
                  <a16:creationId xmlns:a16="http://schemas.microsoft.com/office/drawing/2014/main" id="{0E27B948-EAFC-14A4-D1B8-0B7EF012AF63}"/>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8FD0F07-4D16-2583-7E47-5B0D8897F31B}"/>
                </a:ext>
              </a:extLst>
            </p:cNvPr>
            <p:cNvSpPr txBox="1"/>
            <p:nvPr/>
          </p:nvSpPr>
          <p:spPr>
            <a:xfrm>
              <a:off x="3501728" y="1632490"/>
              <a:ext cx="2380511" cy="37046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graphicFrame>
        <p:nvGraphicFramePr>
          <p:cNvPr id="19" name="Table 17">
            <a:extLst>
              <a:ext uri="{FF2B5EF4-FFF2-40B4-BE49-F238E27FC236}">
                <a16:creationId xmlns:a16="http://schemas.microsoft.com/office/drawing/2014/main" id="{9A9E3363-25AF-C240-4539-98F3F2DECE2E}"/>
              </a:ext>
            </a:extLst>
          </p:cNvPr>
          <p:cNvGraphicFramePr>
            <a:graphicFrameLocks noGrp="1"/>
          </p:cNvGraphicFramePr>
          <p:nvPr/>
        </p:nvGraphicFramePr>
        <p:xfrm>
          <a:off x="6808788" y="82550"/>
          <a:ext cx="2073275" cy="2413068"/>
        </p:xfrm>
        <a:graphic>
          <a:graphicData uri="http://schemas.openxmlformats.org/drawingml/2006/table">
            <a:tbl>
              <a:tblPr firstRow="1" bandRow="1">
                <a:tableStyleId>{93296810-A885-4BE3-A3E7-6D5BEEA58F35}</a:tableStyleId>
              </a:tblPr>
              <a:tblGrid>
                <a:gridCol w="2073275">
                  <a:extLst>
                    <a:ext uri="{9D8B030D-6E8A-4147-A177-3AD203B41FA5}">
                      <a16:colId xmlns:a16="http://schemas.microsoft.com/office/drawing/2014/main" val="20000"/>
                    </a:ext>
                  </a:extLst>
                </a:gridCol>
              </a:tblGrid>
              <a:tr h="950122">
                <a:tc>
                  <a:txBody>
                    <a:bodyPr/>
                    <a:lstStyle/>
                    <a:p>
                      <a:r>
                        <a:rPr lang="en-US" sz="1800" dirty="0"/>
                        <a:t>New IP Header</a:t>
                      </a:r>
                    </a:p>
                    <a:p>
                      <a:r>
                        <a:rPr lang="en-US" sz="1800" dirty="0"/>
                        <a:t>Source: Gateway-A</a:t>
                      </a:r>
                    </a:p>
                    <a:p>
                      <a:r>
                        <a:rPr lang="en-US" sz="1800" dirty="0" err="1"/>
                        <a:t>Dest</a:t>
                      </a:r>
                      <a:r>
                        <a:rPr lang="en-US" sz="1800" dirty="0"/>
                        <a:t>:  Gateway-A</a:t>
                      </a:r>
                    </a:p>
                  </a:txBody>
                  <a:tcPr marL="91450" marR="91450" marT="45673" marB="456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2878">
                <a:tc>
                  <a:txBody>
                    <a:bodyPr/>
                    <a:lstStyle/>
                    <a:p>
                      <a:endParaRPr lang="en-US" sz="1800" dirty="0"/>
                    </a:p>
                    <a:p>
                      <a:endParaRPr lang="en-US" sz="1800" dirty="0"/>
                    </a:p>
                    <a:p>
                      <a:endParaRPr lang="en-US" sz="1800" dirty="0"/>
                    </a:p>
                    <a:p>
                      <a:endParaRPr lang="en-US" sz="1800" dirty="0"/>
                    </a:p>
                    <a:p>
                      <a:endParaRPr lang="en-US" sz="1800" dirty="0"/>
                    </a:p>
                  </a:txBody>
                  <a:tcPr marL="91450" marR="91450" marT="45673" marB="456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 name="Freeform 21">
            <a:extLst>
              <a:ext uri="{FF2B5EF4-FFF2-40B4-BE49-F238E27FC236}">
                <a16:creationId xmlns:a16="http://schemas.microsoft.com/office/drawing/2014/main" id="{AF6DC025-AB7C-2DE9-A246-334A5A914546}"/>
              </a:ext>
            </a:extLst>
          </p:cNvPr>
          <p:cNvSpPr/>
          <p:nvPr/>
        </p:nvSpPr>
        <p:spPr>
          <a:xfrm>
            <a:off x="1400175" y="3263900"/>
            <a:ext cx="730250" cy="1238250"/>
          </a:xfrm>
          <a:custGeom>
            <a:avLst/>
            <a:gdLst>
              <a:gd name="connsiteX0" fmla="*/ 0 w 729205"/>
              <a:gd name="connsiteY0" fmla="*/ 1238491 h 1238491"/>
              <a:gd name="connsiteX1" fmla="*/ 185195 w 729205"/>
              <a:gd name="connsiteY1" fmla="*/ 405114 h 1238491"/>
              <a:gd name="connsiteX2" fmla="*/ 729205 w 729205"/>
              <a:gd name="connsiteY2" fmla="*/ 0 h 1238491"/>
            </a:gdLst>
            <a:ahLst/>
            <a:cxnLst>
              <a:cxn ang="0">
                <a:pos x="connsiteX0" y="connsiteY0"/>
              </a:cxn>
              <a:cxn ang="0">
                <a:pos x="connsiteX1" y="connsiteY1"/>
              </a:cxn>
              <a:cxn ang="0">
                <a:pos x="connsiteX2" y="connsiteY2"/>
              </a:cxn>
            </a:cxnLst>
            <a:rect l="l" t="t" r="r" b="b"/>
            <a:pathLst>
              <a:path w="729205" h="1238491">
                <a:moveTo>
                  <a:pt x="0" y="1238491"/>
                </a:moveTo>
                <a:cubicBezTo>
                  <a:pt x="31830" y="925010"/>
                  <a:pt x="63661" y="611529"/>
                  <a:pt x="185195" y="405114"/>
                </a:cubicBezTo>
                <a:cubicBezTo>
                  <a:pt x="306729" y="198699"/>
                  <a:pt x="517967" y="99349"/>
                  <a:pt x="729205" y="0"/>
                </a:cubicBezTo>
              </a:path>
            </a:pathLst>
          </a:cu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Table 17">
            <a:extLst>
              <a:ext uri="{FF2B5EF4-FFF2-40B4-BE49-F238E27FC236}">
                <a16:creationId xmlns:a16="http://schemas.microsoft.com/office/drawing/2014/main" id="{43F2034C-09DE-1D54-12AE-570D847AB520}"/>
              </a:ext>
            </a:extLst>
          </p:cNvPr>
          <p:cNvGraphicFramePr>
            <a:graphicFrameLocks noGrp="1"/>
          </p:cNvGraphicFramePr>
          <p:nvPr/>
        </p:nvGraphicFramePr>
        <p:xfrm>
          <a:off x="7334250" y="1169988"/>
          <a:ext cx="1160463" cy="1203325"/>
        </p:xfrm>
        <a:graphic>
          <a:graphicData uri="http://schemas.openxmlformats.org/drawingml/2006/table">
            <a:tbl>
              <a:tblPr firstRow="1" bandRow="1">
                <a:tableStyleId>{5C22544A-7EE6-4342-B048-85BDC9FD1C3A}</a:tableStyleId>
              </a:tblPr>
              <a:tblGrid>
                <a:gridCol w="1160463">
                  <a:extLst>
                    <a:ext uri="{9D8B030D-6E8A-4147-A177-3AD203B41FA5}">
                      <a16:colId xmlns:a16="http://schemas.microsoft.com/office/drawing/2014/main" val="20000"/>
                    </a:ext>
                  </a:extLst>
                </a:gridCol>
              </a:tblGrid>
              <a:tr h="420012">
                <a:tc>
                  <a:txBody>
                    <a:bodyPr/>
                    <a:lstStyle/>
                    <a:p>
                      <a:r>
                        <a:rPr lang="en-US" sz="1800" dirty="0"/>
                        <a:t>IP Header</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3313">
                <a:tc>
                  <a:txBody>
                    <a:bodyPr/>
                    <a:lstStyle/>
                    <a:p>
                      <a:endParaRPr lang="en-US" sz="1800" dirty="0"/>
                    </a:p>
                    <a:p>
                      <a:r>
                        <a:rPr lang="en-US" sz="1800" dirty="0"/>
                        <a:t>     Data</a:t>
                      </a:r>
                    </a:p>
                  </a:txBody>
                  <a:tcPr marL="91473" marR="91473"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33" name="Straight Arrow Connector 32">
            <a:extLst>
              <a:ext uri="{FF2B5EF4-FFF2-40B4-BE49-F238E27FC236}">
                <a16:creationId xmlns:a16="http://schemas.microsoft.com/office/drawing/2014/main" id="{609E58BA-CF6F-CAE4-F6A8-7DFACABA04E7}"/>
              </a:ext>
            </a:extLst>
          </p:cNvPr>
          <p:cNvCxnSpPr/>
          <p:nvPr/>
        </p:nvCxnSpPr>
        <p:spPr>
          <a:xfrm flipV="1">
            <a:off x="2922588" y="2655888"/>
            <a:ext cx="3398837" cy="19050"/>
          </a:xfrm>
          <a:prstGeom prst="straightConnector1">
            <a:avLst/>
          </a:pr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graphicFrame>
        <p:nvGraphicFramePr>
          <p:cNvPr id="38" name="Table 17">
            <a:extLst>
              <a:ext uri="{FF2B5EF4-FFF2-40B4-BE49-F238E27FC236}">
                <a16:creationId xmlns:a16="http://schemas.microsoft.com/office/drawing/2014/main" id="{2F41C39C-53BF-2824-63D9-D11ABBE8C41E}"/>
              </a:ext>
            </a:extLst>
          </p:cNvPr>
          <p:cNvGraphicFramePr>
            <a:graphicFrameLocks noGrp="1"/>
          </p:cNvGraphicFramePr>
          <p:nvPr/>
        </p:nvGraphicFramePr>
        <p:xfrm>
          <a:off x="144463" y="44450"/>
          <a:ext cx="2073275" cy="2414588"/>
        </p:xfrm>
        <a:graphic>
          <a:graphicData uri="http://schemas.openxmlformats.org/drawingml/2006/table">
            <a:tbl>
              <a:tblPr firstRow="1" bandRow="1">
                <a:tableStyleId>{93296810-A885-4BE3-A3E7-6D5BEEA58F35}</a:tableStyleId>
              </a:tblPr>
              <a:tblGrid>
                <a:gridCol w="2073275">
                  <a:extLst>
                    <a:ext uri="{9D8B030D-6E8A-4147-A177-3AD203B41FA5}">
                      <a16:colId xmlns:a16="http://schemas.microsoft.com/office/drawing/2014/main" val="20000"/>
                    </a:ext>
                  </a:extLst>
                </a:gridCol>
              </a:tblGrid>
              <a:tr h="951274">
                <a:tc>
                  <a:txBody>
                    <a:bodyPr/>
                    <a:lstStyle/>
                    <a:p>
                      <a:r>
                        <a:rPr lang="en-US" sz="1800" dirty="0"/>
                        <a:t>New IP Header</a:t>
                      </a:r>
                    </a:p>
                    <a:p>
                      <a:r>
                        <a:rPr lang="en-US" sz="1800" dirty="0"/>
                        <a:t>Source: Gateway-A</a:t>
                      </a:r>
                    </a:p>
                    <a:p>
                      <a:r>
                        <a:rPr lang="en-US" sz="1800" dirty="0" err="1"/>
                        <a:t>Dest</a:t>
                      </a:r>
                      <a:r>
                        <a:rPr lang="en-US" sz="1800" dirty="0"/>
                        <a:t>:  Gateway-A</a:t>
                      </a:r>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3314">
                <a:tc>
                  <a:txBody>
                    <a:bodyPr/>
                    <a:lstStyle/>
                    <a:p>
                      <a:endParaRPr lang="en-US" sz="1800" dirty="0"/>
                    </a:p>
                    <a:p>
                      <a:endParaRPr lang="en-US" sz="1800" dirty="0"/>
                    </a:p>
                    <a:p>
                      <a:endParaRPr lang="en-US" sz="1800" dirty="0"/>
                    </a:p>
                    <a:p>
                      <a:endParaRPr lang="en-US" sz="1800" dirty="0"/>
                    </a:p>
                    <a:p>
                      <a:endParaRPr lang="en-US" sz="1800" dirty="0"/>
                    </a:p>
                  </a:txBody>
                  <a:tcPr marL="91450" marR="91450"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9" name="Table 17">
            <a:extLst>
              <a:ext uri="{FF2B5EF4-FFF2-40B4-BE49-F238E27FC236}">
                <a16:creationId xmlns:a16="http://schemas.microsoft.com/office/drawing/2014/main" id="{E5299966-B824-7F57-B9A2-ED271A6064B3}"/>
              </a:ext>
            </a:extLst>
          </p:cNvPr>
          <p:cNvGraphicFramePr>
            <a:graphicFrameLocks noGrp="1"/>
          </p:cNvGraphicFramePr>
          <p:nvPr/>
        </p:nvGraphicFramePr>
        <p:xfrm>
          <a:off x="669925" y="1131888"/>
          <a:ext cx="1160463" cy="1204912"/>
        </p:xfrm>
        <a:graphic>
          <a:graphicData uri="http://schemas.openxmlformats.org/drawingml/2006/table">
            <a:tbl>
              <a:tblPr firstRow="1" bandRow="1">
                <a:tableStyleId>{5C22544A-7EE6-4342-B048-85BDC9FD1C3A}</a:tableStyleId>
              </a:tblPr>
              <a:tblGrid>
                <a:gridCol w="1160463">
                  <a:extLst>
                    <a:ext uri="{9D8B030D-6E8A-4147-A177-3AD203B41FA5}">
                      <a16:colId xmlns:a16="http://schemas.microsoft.com/office/drawing/2014/main" val="20000"/>
                    </a:ext>
                  </a:extLst>
                </a:gridCol>
              </a:tblGrid>
              <a:tr h="420566">
                <a:tc>
                  <a:txBody>
                    <a:bodyPr/>
                    <a:lstStyle/>
                    <a:p>
                      <a:r>
                        <a:rPr lang="en-US" sz="1800" dirty="0"/>
                        <a:t>IP Header</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4346">
                <a:tc>
                  <a:txBody>
                    <a:bodyPr/>
                    <a:lstStyle/>
                    <a:p>
                      <a:endParaRPr lang="en-US" sz="1800" dirty="0"/>
                    </a:p>
                    <a:p>
                      <a:r>
                        <a:rPr lang="en-US" sz="1800" dirty="0"/>
                        <a:t>     Data</a:t>
                      </a:r>
                    </a:p>
                  </a:txBody>
                  <a:tcPr marL="91473" marR="91473" marT="45757" marB="457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8431" name="Picture 27">
            <a:extLst>
              <a:ext uri="{FF2B5EF4-FFF2-40B4-BE49-F238E27FC236}">
                <a16:creationId xmlns:a16="http://schemas.microsoft.com/office/drawing/2014/main" id="{399A3F0A-739A-956B-348A-218DF02C9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1041400"/>
            <a:ext cx="1663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32" name="Picture 28">
            <a:extLst>
              <a:ext uri="{FF2B5EF4-FFF2-40B4-BE49-F238E27FC236}">
                <a16:creationId xmlns:a16="http://schemas.microsoft.com/office/drawing/2014/main" id="{F94DF3FB-59AB-96BF-BB17-0C8A9B274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363" y="1090613"/>
            <a:ext cx="1663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F0E7D3D9-4598-631C-265C-FAF04E87D55F}"/>
              </a:ext>
            </a:extLst>
          </p:cNvPr>
          <p:cNvSpPr txBox="1"/>
          <p:nvPr/>
        </p:nvSpPr>
        <p:spPr>
          <a:xfrm>
            <a:off x="3027363" y="231775"/>
            <a:ext cx="3089275" cy="46196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Encryption/Decryption</a:t>
            </a:r>
          </a:p>
        </p:txBody>
      </p:sp>
      <p:cxnSp>
        <p:nvCxnSpPr>
          <p:cNvPr id="32" name="Straight Arrow Connector 31">
            <a:extLst>
              <a:ext uri="{FF2B5EF4-FFF2-40B4-BE49-F238E27FC236}">
                <a16:creationId xmlns:a16="http://schemas.microsoft.com/office/drawing/2014/main" id="{28F25B96-663E-589D-2EB7-92B0DC806E32}"/>
              </a:ext>
            </a:extLst>
          </p:cNvPr>
          <p:cNvCxnSpPr/>
          <p:nvPr/>
        </p:nvCxnSpPr>
        <p:spPr>
          <a:xfrm flipH="1">
            <a:off x="2130425" y="717550"/>
            <a:ext cx="2012950" cy="84137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0AFACA-F8BA-A5BA-E325-6987CA0F7D65}"/>
              </a:ext>
            </a:extLst>
          </p:cNvPr>
          <p:cNvCxnSpPr>
            <a:cxnSpLocks/>
          </p:cNvCxnSpPr>
          <p:nvPr/>
        </p:nvCxnSpPr>
        <p:spPr>
          <a:xfrm>
            <a:off x="5014913" y="708025"/>
            <a:ext cx="2012950" cy="83978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829E62E-E0C1-CE35-9FC6-727CAB09333C}"/>
              </a:ext>
            </a:extLst>
          </p:cNvPr>
          <p:cNvSpPr txBox="1"/>
          <p:nvPr/>
        </p:nvSpPr>
        <p:spPr>
          <a:xfrm>
            <a:off x="3130550" y="1403350"/>
            <a:ext cx="2797175" cy="3698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8F1B3DD-A39C-8C85-8FEC-ED646F8C033C}"/>
              </a:ext>
            </a:extLst>
          </p:cNvPr>
          <p:cNvCxnSpPr>
            <a:cxnSpLocks/>
          </p:cNvCxnSpPr>
          <p:nvPr/>
        </p:nvCxnSpPr>
        <p:spPr>
          <a:xfrm flipH="1">
            <a:off x="2476500" y="2806700"/>
            <a:ext cx="1303338" cy="19050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A016CB-5EE2-F000-119A-136DF336E9DC}"/>
              </a:ext>
            </a:extLst>
          </p:cNvPr>
          <p:cNvCxnSpPr>
            <a:cxnSpLocks/>
          </p:cNvCxnSpPr>
          <p:nvPr/>
        </p:nvCxnSpPr>
        <p:spPr>
          <a:xfrm flipH="1" flipV="1">
            <a:off x="5046663" y="2605088"/>
            <a:ext cx="1671637" cy="39211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7F74B4-173B-8B41-6E1C-A702D74EB1D6}"/>
              </a:ext>
            </a:extLst>
          </p:cNvPr>
          <p:cNvCxnSpPr>
            <a:cxnSpLocks/>
          </p:cNvCxnSpPr>
          <p:nvPr/>
        </p:nvCxnSpPr>
        <p:spPr>
          <a:xfrm flipH="1" flipV="1">
            <a:off x="7165975" y="3049588"/>
            <a:ext cx="846138" cy="393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Category:Network routers - Wikimedia Commons">
            <a:extLst>
              <a:ext uri="{FF2B5EF4-FFF2-40B4-BE49-F238E27FC236}">
                <a16:creationId xmlns:a16="http://schemas.microsoft.com/office/drawing/2014/main" id="{80B011A1-7BAB-D0C4-5BB8-EDEDEE370FEB}"/>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6400732" y="2443503"/>
            <a:ext cx="1108679" cy="1108679"/>
          </a:xfrm>
          <a:prstGeom prst="rect">
            <a:avLst/>
          </a:prstGeom>
          <a:noFill/>
        </p:spPr>
      </p:pic>
      <p:sp>
        <p:nvSpPr>
          <p:cNvPr id="2" name="Slide Number Placeholder 1">
            <a:extLst>
              <a:ext uri="{FF2B5EF4-FFF2-40B4-BE49-F238E27FC236}">
                <a16:creationId xmlns:a16="http://schemas.microsoft.com/office/drawing/2014/main" id="{1A99FAD9-23AA-863A-F2EE-A0ECF2B5E6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1E0A4B-80EE-6446-A79E-647438B8AC6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A572205B-E77E-A664-2420-B8CECCE150E1}"/>
              </a:ext>
            </a:extLst>
          </p:cNvPr>
          <p:cNvCxnSpPr>
            <a:cxnSpLocks/>
          </p:cNvCxnSpPr>
          <p:nvPr/>
        </p:nvCxnSpPr>
        <p:spPr>
          <a:xfrm flipV="1">
            <a:off x="1493838" y="2997200"/>
            <a:ext cx="717550" cy="4460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4555D9E7-F3E6-73BA-4290-39E29160DE2A}"/>
              </a:ext>
            </a:extLst>
          </p:cNvPr>
          <p:cNvSpPr/>
          <p:nvPr/>
        </p:nvSpPr>
        <p:spPr>
          <a:xfrm rot="16421491">
            <a:off x="-46037" y="3900487"/>
            <a:ext cx="2700338"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400" name="Picture 8" descr="Category:Network routers - Wikimedia Commons">
            <a:extLst>
              <a:ext uri="{FF2B5EF4-FFF2-40B4-BE49-F238E27FC236}">
                <a16:creationId xmlns:a16="http://schemas.microsoft.com/office/drawing/2014/main" id="{19A13357-3259-7C83-8D9F-645143CE9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5A280B86-A9E9-0DB2-CC67-588DA5C602D8}"/>
              </a:ext>
            </a:extLst>
          </p:cNvPr>
          <p:cNvSpPr/>
          <p:nvPr/>
        </p:nvSpPr>
        <p:spPr>
          <a:xfrm rot="5178509" flipH="1">
            <a:off x="6718300" y="3900488"/>
            <a:ext cx="2700338"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402" name="Picture 8" descr="Category:Network routers - Wikimedia Commons">
            <a:extLst>
              <a:ext uri="{FF2B5EF4-FFF2-40B4-BE49-F238E27FC236}">
                <a16:creationId xmlns:a16="http://schemas.microsoft.com/office/drawing/2014/main" id="{D5D12AE8-E4CD-AC51-58BA-D50F27DDC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3098800"/>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ategory:Network routers - Wikimedia Commons">
            <a:extLst>
              <a:ext uri="{FF2B5EF4-FFF2-40B4-BE49-F238E27FC236}">
                <a16:creationId xmlns:a16="http://schemas.microsoft.com/office/drawing/2014/main" id="{1FA837F1-976E-B827-706B-F4971FF3FD19}"/>
              </a:ext>
            </a:extLst>
          </p:cNvPr>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a:off x="1814221" y="2443503"/>
            <a:ext cx="1108679" cy="1108679"/>
          </a:xfrm>
          <a:prstGeom prst="rect">
            <a:avLst/>
          </a:prstGeom>
          <a:noFill/>
        </p:spPr>
      </p:pic>
      <p:pic>
        <p:nvPicPr>
          <p:cNvPr id="59404" name="Picture 14">
            <a:extLst>
              <a:ext uri="{FF2B5EF4-FFF2-40B4-BE49-F238E27FC236}">
                <a16:creationId xmlns:a16="http://schemas.microsoft.com/office/drawing/2014/main" id="{DEDB919D-9BE1-66EA-F380-62F9FEA59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1365250"/>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3DC286B2-C451-414D-B2A4-B80155967961}"/>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2182970"/>
            <a:ext cx="1061471" cy="1061471"/>
          </a:xfrm>
          <a:prstGeom prst="rect">
            <a:avLst/>
          </a:prstGeom>
          <a:noFill/>
        </p:spPr>
      </p:pic>
      <p:sp>
        <p:nvSpPr>
          <p:cNvPr id="24" name="TextBox 23">
            <a:extLst>
              <a:ext uri="{FF2B5EF4-FFF2-40B4-BE49-F238E27FC236}">
                <a16:creationId xmlns:a16="http://schemas.microsoft.com/office/drawing/2014/main" id="{15E34BCF-D2DD-2504-992D-A4C47D64F0FD}"/>
              </a:ext>
            </a:extLst>
          </p:cNvPr>
          <p:cNvSpPr txBox="1"/>
          <p:nvPr/>
        </p:nvSpPr>
        <p:spPr>
          <a:xfrm>
            <a:off x="414338" y="5481638"/>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A)</a:t>
            </a:r>
          </a:p>
        </p:txBody>
      </p:sp>
      <p:sp>
        <p:nvSpPr>
          <p:cNvPr id="25" name="TextBox 24">
            <a:extLst>
              <a:ext uri="{FF2B5EF4-FFF2-40B4-BE49-F238E27FC236}">
                <a16:creationId xmlns:a16="http://schemas.microsoft.com/office/drawing/2014/main" id="{6595D7C7-9205-93B3-A702-4AA5172E577E}"/>
              </a:ext>
            </a:extLst>
          </p:cNvPr>
          <p:cNvSpPr txBox="1"/>
          <p:nvPr/>
        </p:nvSpPr>
        <p:spPr>
          <a:xfrm>
            <a:off x="7288213" y="5446713"/>
            <a:ext cx="1781175" cy="64611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Trusted network (Site B)</a:t>
            </a:r>
          </a:p>
        </p:txBody>
      </p:sp>
      <p:sp>
        <p:nvSpPr>
          <p:cNvPr id="26" name="TextBox 25">
            <a:extLst>
              <a:ext uri="{FF2B5EF4-FFF2-40B4-BE49-F238E27FC236}">
                <a16:creationId xmlns:a16="http://schemas.microsoft.com/office/drawing/2014/main" id="{F6B8F1D9-859F-C0F4-FEAA-AD76E0EB18B3}"/>
              </a:ext>
            </a:extLst>
          </p:cNvPr>
          <p:cNvSpPr txBox="1"/>
          <p:nvPr/>
        </p:nvSpPr>
        <p:spPr>
          <a:xfrm>
            <a:off x="3130550" y="1403350"/>
            <a:ext cx="2797175" cy="3698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Untrusted/Shared network</a:t>
            </a:r>
          </a:p>
        </p:txBody>
      </p:sp>
      <p:sp>
        <p:nvSpPr>
          <p:cNvPr id="3" name="TextBox 2">
            <a:extLst>
              <a:ext uri="{FF2B5EF4-FFF2-40B4-BE49-F238E27FC236}">
                <a16:creationId xmlns:a16="http://schemas.microsoft.com/office/drawing/2014/main" id="{D6D0FC81-ECA7-49EA-C941-09AA766F7D3A}"/>
              </a:ext>
            </a:extLst>
          </p:cNvPr>
          <p:cNvSpPr txBox="1"/>
          <p:nvPr/>
        </p:nvSpPr>
        <p:spPr>
          <a:xfrm>
            <a:off x="1298575" y="2386013"/>
            <a:ext cx="1781175" cy="36830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A</a:t>
            </a:r>
          </a:p>
        </p:txBody>
      </p:sp>
      <p:sp>
        <p:nvSpPr>
          <p:cNvPr id="9" name="TextBox 8">
            <a:extLst>
              <a:ext uri="{FF2B5EF4-FFF2-40B4-BE49-F238E27FC236}">
                <a16:creationId xmlns:a16="http://schemas.microsoft.com/office/drawing/2014/main" id="{454D4661-65B2-F547-7E4D-A575A2EB8F45}"/>
              </a:ext>
            </a:extLst>
          </p:cNvPr>
          <p:cNvSpPr txBox="1"/>
          <p:nvPr/>
        </p:nvSpPr>
        <p:spPr>
          <a:xfrm>
            <a:off x="6294438" y="2436813"/>
            <a:ext cx="1781175" cy="369887"/>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Gateway B</a:t>
            </a:r>
          </a:p>
        </p:txBody>
      </p:sp>
      <p:pic>
        <p:nvPicPr>
          <p:cNvPr id="59411" name="Picture 4" descr="Computer Icon | Hardware Devices Iconpack | Icons-Land">
            <a:extLst>
              <a:ext uri="{FF2B5EF4-FFF2-40B4-BE49-F238E27FC236}">
                <a16:creationId xmlns:a16="http://schemas.microsoft.com/office/drawing/2014/main" id="{CF79936D-1DE3-830C-F006-265272D5D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337050"/>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4" descr="Computer Icon | Hardware Devices Iconpack | Icons-Land">
            <a:extLst>
              <a:ext uri="{FF2B5EF4-FFF2-40B4-BE49-F238E27FC236}">
                <a16:creationId xmlns:a16="http://schemas.microsoft.com/office/drawing/2014/main" id="{6FCE0323-7B8E-D8BB-4BFA-507E459B9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4216400"/>
            <a:ext cx="10588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13" name="Group 20">
            <a:extLst>
              <a:ext uri="{FF2B5EF4-FFF2-40B4-BE49-F238E27FC236}">
                <a16:creationId xmlns:a16="http://schemas.microsoft.com/office/drawing/2014/main" id="{9C8F31BE-74AC-850B-6C09-577156B02417}"/>
              </a:ext>
            </a:extLst>
          </p:cNvPr>
          <p:cNvGrpSpPr>
            <a:grpSpLocks/>
          </p:cNvGrpSpPr>
          <p:nvPr/>
        </p:nvGrpSpPr>
        <p:grpSpPr bwMode="auto">
          <a:xfrm>
            <a:off x="2782888" y="2559050"/>
            <a:ext cx="3756025" cy="687388"/>
            <a:chOff x="2782335" y="1470311"/>
            <a:chExt cx="3757363" cy="688466"/>
          </a:xfrm>
        </p:grpSpPr>
        <p:sp>
          <p:nvSpPr>
            <p:cNvPr id="10" name="Can 9">
              <a:extLst>
                <a:ext uri="{FF2B5EF4-FFF2-40B4-BE49-F238E27FC236}">
                  <a16:creationId xmlns:a16="http://schemas.microsoft.com/office/drawing/2014/main" id="{E79D9D85-9839-A647-B2CF-0A85C3D2FB20}"/>
                </a:ext>
              </a:extLst>
            </p:cNvPr>
            <p:cNvSpPr/>
            <p:nvPr/>
          </p:nvSpPr>
          <p:spPr>
            <a:xfrm rot="5400000">
              <a:off x="4316784" y="-64138"/>
              <a:ext cx="688466" cy="3757363"/>
            </a:xfrm>
            <a:prstGeom prst="ca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763A02C-B3FF-2912-3FDF-5BF597F20DA8}"/>
                </a:ext>
              </a:extLst>
            </p:cNvPr>
            <p:cNvSpPr txBox="1"/>
            <p:nvPr/>
          </p:nvSpPr>
          <p:spPr>
            <a:xfrm>
              <a:off x="3501728" y="1632490"/>
              <a:ext cx="2380511" cy="37046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Tunnel</a:t>
              </a:r>
            </a:p>
          </p:txBody>
        </p:sp>
      </p:grpSp>
      <p:sp>
        <p:nvSpPr>
          <p:cNvPr id="27" name="Freeform 26">
            <a:extLst>
              <a:ext uri="{FF2B5EF4-FFF2-40B4-BE49-F238E27FC236}">
                <a16:creationId xmlns:a16="http://schemas.microsoft.com/office/drawing/2014/main" id="{A2D155A0-9583-F51D-E634-CB6160D90B26}"/>
              </a:ext>
            </a:extLst>
          </p:cNvPr>
          <p:cNvSpPr/>
          <p:nvPr/>
        </p:nvSpPr>
        <p:spPr>
          <a:xfrm>
            <a:off x="-11113" y="2239963"/>
            <a:ext cx="9193213" cy="4494212"/>
          </a:xfrm>
          <a:custGeom>
            <a:avLst/>
            <a:gdLst>
              <a:gd name="connsiteX0" fmla="*/ 1723488 w 9193327"/>
              <a:gd name="connsiteY0" fmla="*/ 467930 h 4493981"/>
              <a:gd name="connsiteX1" fmla="*/ 322951 w 9193327"/>
              <a:gd name="connsiteY1" fmla="*/ 1474927 h 4493981"/>
              <a:gd name="connsiteX2" fmla="*/ 195630 w 9193327"/>
              <a:gd name="connsiteY2" fmla="*/ 4102381 h 4493981"/>
              <a:gd name="connsiteX3" fmla="*/ 2626313 w 9193327"/>
              <a:gd name="connsiteY3" fmla="*/ 4125530 h 4493981"/>
              <a:gd name="connsiteX4" fmla="*/ 2383245 w 9193327"/>
              <a:gd name="connsiteY4" fmla="*/ 1440203 h 4493981"/>
              <a:gd name="connsiteX5" fmla="*/ 6827924 w 9193327"/>
              <a:gd name="connsiteY5" fmla="*/ 1231859 h 4493981"/>
              <a:gd name="connsiteX6" fmla="*/ 6804774 w 9193327"/>
              <a:gd name="connsiteY6" fmla="*/ 4194978 h 4493981"/>
              <a:gd name="connsiteX7" fmla="*/ 9084987 w 9193327"/>
              <a:gd name="connsiteY7" fmla="*/ 3998208 h 4493981"/>
              <a:gd name="connsiteX8" fmla="*/ 8459954 w 9193327"/>
              <a:gd name="connsiteY8" fmla="*/ 710998 h 4493981"/>
              <a:gd name="connsiteX9" fmla="*/ 5276916 w 9193327"/>
              <a:gd name="connsiteY9" fmla="*/ 4943 h 4493981"/>
              <a:gd name="connsiteX10" fmla="*/ 1723488 w 9193327"/>
              <a:gd name="connsiteY10" fmla="*/ 467930 h 44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3327" h="4493981">
                <a:moveTo>
                  <a:pt x="1723488" y="467930"/>
                </a:moveTo>
                <a:cubicBezTo>
                  <a:pt x="897827" y="712927"/>
                  <a:pt x="577594" y="869185"/>
                  <a:pt x="322951" y="1474927"/>
                </a:cubicBezTo>
                <a:cubicBezTo>
                  <a:pt x="68308" y="2080669"/>
                  <a:pt x="-188264" y="3660614"/>
                  <a:pt x="195630" y="4102381"/>
                </a:cubicBezTo>
                <a:cubicBezTo>
                  <a:pt x="579524" y="4544148"/>
                  <a:pt x="2261711" y="4569226"/>
                  <a:pt x="2626313" y="4125530"/>
                </a:cubicBezTo>
                <a:cubicBezTo>
                  <a:pt x="2990916" y="3681834"/>
                  <a:pt x="1682977" y="1922481"/>
                  <a:pt x="2383245" y="1440203"/>
                </a:cubicBezTo>
                <a:cubicBezTo>
                  <a:pt x="3083513" y="957925"/>
                  <a:pt x="6091003" y="772730"/>
                  <a:pt x="6827924" y="1231859"/>
                </a:cubicBezTo>
                <a:cubicBezTo>
                  <a:pt x="7564845" y="1690988"/>
                  <a:pt x="6428597" y="3733920"/>
                  <a:pt x="6804774" y="4194978"/>
                </a:cubicBezTo>
                <a:cubicBezTo>
                  <a:pt x="7180951" y="4656036"/>
                  <a:pt x="8809124" y="4578871"/>
                  <a:pt x="9084987" y="3998208"/>
                </a:cubicBezTo>
                <a:cubicBezTo>
                  <a:pt x="9360850" y="3417545"/>
                  <a:pt x="9094633" y="1376542"/>
                  <a:pt x="8459954" y="710998"/>
                </a:cubicBezTo>
                <a:cubicBezTo>
                  <a:pt x="7825276" y="45454"/>
                  <a:pt x="6399660" y="49312"/>
                  <a:pt x="5276916" y="4943"/>
                </a:cubicBezTo>
                <a:cubicBezTo>
                  <a:pt x="4154172" y="-39427"/>
                  <a:pt x="2549149" y="222933"/>
                  <a:pt x="1723488" y="467930"/>
                </a:cubicBezTo>
                <a:close/>
              </a:path>
            </a:pathLst>
          </a:custGeom>
          <a:solidFill>
            <a:schemeClr val="accent6">
              <a:lumMod val="75000"/>
              <a:alpha val="67277"/>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6A00E4B-932F-4638-272B-0F3E0DDD81D9}"/>
              </a:ext>
            </a:extLst>
          </p:cNvPr>
          <p:cNvSpPr txBox="1"/>
          <p:nvPr/>
        </p:nvSpPr>
        <p:spPr>
          <a:xfrm>
            <a:off x="3079750" y="4451350"/>
            <a:ext cx="3132138" cy="830263"/>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Virtual Private 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(VPN)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A481B19A-E2D4-5DD5-3B03-3BDA0093C722}"/>
              </a:ext>
            </a:extLst>
          </p:cNvPr>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Why do we need virtual networks or tunnels?</a:t>
            </a:r>
            <a:endParaRPr kumimoji="0" lang="en-AU" altLang="en-US" sz="36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4" name="Rectangle 2">
            <a:extLst>
              <a:ext uri="{FF2B5EF4-FFF2-40B4-BE49-F238E27FC236}">
                <a16:creationId xmlns:a16="http://schemas.microsoft.com/office/drawing/2014/main" id="{09C5C15C-92DD-C80C-9AA2-D0984BB60BD3}"/>
              </a:ext>
            </a:extLst>
          </p:cNvPr>
          <p:cNvSpPr txBox="1">
            <a:spLocks noChangeArrowheads="1"/>
          </p:cNvSpPr>
          <p:nvPr/>
        </p:nvSpPr>
        <p:spPr bwMode="auto">
          <a:xfrm>
            <a:off x="2406650" y="1152525"/>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1. Security</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5" name="Rectangle 2">
            <a:extLst>
              <a:ext uri="{FF2B5EF4-FFF2-40B4-BE49-F238E27FC236}">
                <a16:creationId xmlns:a16="http://schemas.microsoft.com/office/drawing/2014/main" id="{186023E6-A6C5-BFAE-B1CA-B5EBA893E684}"/>
              </a:ext>
            </a:extLst>
          </p:cNvPr>
          <p:cNvSpPr txBox="1">
            <a:spLocks noChangeArrowheads="1"/>
          </p:cNvSpPr>
          <p:nvPr/>
        </p:nvSpPr>
        <p:spPr bwMode="auto">
          <a:xfrm>
            <a:off x="2406650" y="1798638"/>
            <a:ext cx="4983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2. Special capabilities between routers (e.g., multicast)</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6" name="Rectangle 2">
            <a:extLst>
              <a:ext uri="{FF2B5EF4-FFF2-40B4-BE49-F238E27FC236}">
                <a16:creationId xmlns:a16="http://schemas.microsoft.com/office/drawing/2014/main" id="{9D333597-EDBD-D9A1-0460-9C6B1F9EFC65}"/>
              </a:ext>
            </a:extLst>
          </p:cNvPr>
          <p:cNvSpPr txBox="1">
            <a:spLocks noChangeArrowheads="1"/>
          </p:cNvSpPr>
          <p:nvPr/>
        </p:nvSpPr>
        <p:spPr bwMode="auto">
          <a:xfrm>
            <a:off x="2406650" y="2854325"/>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3. Supporting heterogeneity</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31BA0-5EEE-702C-A949-CE35227B88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EB4AED-A052-EC4C-8EA8-F7E392482A1E}"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0258A082-065F-8858-7078-3187E1F236BB}"/>
              </a:ext>
            </a:extLst>
          </p:cNvPr>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Why do we need virtual networks or tunnels?</a:t>
            </a:r>
            <a:endParaRPr kumimoji="0" lang="en-AU" altLang="en-US" sz="36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2FE62EB9-9956-DA6E-749E-29BB4AC1B766}"/>
              </a:ext>
            </a:extLst>
          </p:cNvPr>
          <p:cNvSpPr txBox="1">
            <a:spLocks noChangeArrowheads="1"/>
          </p:cNvSpPr>
          <p:nvPr/>
        </p:nvSpPr>
        <p:spPr bwMode="auto">
          <a:xfrm>
            <a:off x="2406650" y="1152525"/>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1. Security</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61444" name="Rectangle 2">
            <a:extLst>
              <a:ext uri="{FF2B5EF4-FFF2-40B4-BE49-F238E27FC236}">
                <a16:creationId xmlns:a16="http://schemas.microsoft.com/office/drawing/2014/main" id="{9DCD6BCA-9D11-AC25-B833-F28875F313BF}"/>
              </a:ext>
            </a:extLst>
          </p:cNvPr>
          <p:cNvSpPr txBox="1">
            <a:spLocks noChangeArrowheads="1"/>
          </p:cNvSpPr>
          <p:nvPr/>
        </p:nvSpPr>
        <p:spPr bwMode="auto">
          <a:xfrm>
            <a:off x="2406650" y="1798638"/>
            <a:ext cx="4983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2. Special capabilities between routers (e.g., multicast)</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61445" name="Rectangle 2">
            <a:extLst>
              <a:ext uri="{FF2B5EF4-FFF2-40B4-BE49-F238E27FC236}">
                <a16:creationId xmlns:a16="http://schemas.microsoft.com/office/drawing/2014/main" id="{F479F383-6513-A6AE-C7DE-B5FFEC84A00C}"/>
              </a:ext>
            </a:extLst>
          </p:cNvPr>
          <p:cNvSpPr txBox="1">
            <a:spLocks noChangeArrowheads="1"/>
          </p:cNvSpPr>
          <p:nvPr/>
        </p:nvSpPr>
        <p:spPr bwMode="auto">
          <a:xfrm>
            <a:off x="2406650" y="2854325"/>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3. Supporting heterogeneity</a:t>
            </a:r>
            <a:endParaRPr kumimoji="0" lang="en-AU" altLang="en-US" sz="2800" b="0"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endParaRPr>
          </a:p>
        </p:txBody>
      </p:sp>
      <p:sp>
        <p:nvSpPr>
          <p:cNvPr id="61446" name="Rectangle 2">
            <a:extLst>
              <a:ext uri="{FF2B5EF4-FFF2-40B4-BE49-F238E27FC236}">
                <a16:creationId xmlns:a16="http://schemas.microsoft.com/office/drawing/2014/main" id="{BE79D993-2CEC-414C-6011-9F4FE1C1A73E}"/>
              </a:ext>
            </a:extLst>
          </p:cNvPr>
          <p:cNvSpPr txBox="1">
            <a:spLocks noChangeArrowheads="1"/>
          </p:cNvSpPr>
          <p:nvPr/>
        </p:nvSpPr>
        <p:spPr bwMode="auto">
          <a:xfrm>
            <a:off x="100013" y="3627438"/>
            <a:ext cx="4983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rPr>
              <a:t>Disadvantages:</a:t>
            </a:r>
            <a:endParaRPr kumimoji="0" lang="en-AU"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endParaRPr>
          </a:p>
        </p:txBody>
      </p:sp>
      <p:sp>
        <p:nvSpPr>
          <p:cNvPr id="8" name="Rectangle 2">
            <a:extLst>
              <a:ext uri="{FF2B5EF4-FFF2-40B4-BE49-F238E27FC236}">
                <a16:creationId xmlns:a16="http://schemas.microsoft.com/office/drawing/2014/main" id="{DB0115C4-B88A-6865-4BAF-D18AC5F3784B}"/>
              </a:ext>
            </a:extLst>
          </p:cNvPr>
          <p:cNvSpPr txBox="1">
            <a:spLocks noChangeArrowheads="1"/>
          </p:cNvSpPr>
          <p:nvPr/>
        </p:nvSpPr>
        <p:spPr>
          <a:xfrm>
            <a:off x="2406650" y="4273550"/>
            <a:ext cx="4983163"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ED7D31">
                    <a:lumMod val="75000"/>
                  </a:srgbClr>
                </a:solidFill>
                <a:effectLst/>
                <a:uLnTx/>
                <a:uFillTx/>
                <a:latin typeface="Calibri Light" panose="020F0302020204030204"/>
                <a:ea typeface="ＭＳ Ｐゴシック" charset="-128"/>
              </a:rPr>
              <a:t>1. Increases packet length</a:t>
            </a:r>
          </a:p>
          <a:p>
            <a:pPr marL="514350" marR="0" lvl="0" indent="-514350" algn="l" defTabSz="457200" rtl="0" eaLnBrk="1" fontAlgn="base" latinLnBrk="0" hangingPunct="1">
              <a:lnSpc>
                <a:spcPct val="100000"/>
              </a:lnSpc>
              <a:spcBef>
                <a:spcPct val="0"/>
              </a:spcBef>
              <a:spcAft>
                <a:spcPct val="0"/>
              </a:spcAft>
              <a:buClrTx/>
              <a:buSzTx/>
              <a:buFontTx/>
              <a:buAutoNum type="arabicPeriod"/>
              <a:tabLst/>
              <a:defRPr/>
            </a:pPr>
            <a:endParaRPr kumimoji="0" lang="en-AU" altLang="en-US" sz="2800" b="0" i="0" u="none" strike="noStrike" kern="1200" cap="none" spc="0" normalizeH="0" baseline="0" noProof="0" dirty="0">
              <a:ln>
                <a:noFill/>
              </a:ln>
              <a:solidFill>
                <a:srgbClr val="ED7D31">
                  <a:lumMod val="75000"/>
                </a:srgbClr>
              </a:solidFill>
              <a:effectLst/>
              <a:uLnTx/>
              <a:uFillTx/>
              <a:latin typeface="Calibri Light" panose="020F0302020204030204"/>
              <a:ea typeface="ＭＳ Ｐゴシック" charset="-128"/>
            </a:endParaRPr>
          </a:p>
        </p:txBody>
      </p:sp>
      <p:sp>
        <p:nvSpPr>
          <p:cNvPr id="61448" name="Rectangle 2">
            <a:extLst>
              <a:ext uri="{FF2B5EF4-FFF2-40B4-BE49-F238E27FC236}">
                <a16:creationId xmlns:a16="http://schemas.microsoft.com/office/drawing/2014/main" id="{2A106E29-7ADD-CDD9-6DD9-69FAAA3DA7A6}"/>
              </a:ext>
            </a:extLst>
          </p:cNvPr>
          <p:cNvSpPr txBox="1">
            <a:spLocks noChangeArrowheads="1"/>
          </p:cNvSpPr>
          <p:nvPr/>
        </p:nvSpPr>
        <p:spPr bwMode="auto">
          <a:xfrm>
            <a:off x="2943225" y="4778375"/>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rPr>
              <a:t>a) Wastage of bandwidth</a:t>
            </a:r>
            <a:endParaRPr kumimoji="0" lang="en-AU"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endParaRPr>
          </a:p>
        </p:txBody>
      </p:sp>
      <p:sp>
        <p:nvSpPr>
          <p:cNvPr id="61449" name="Rectangle 2">
            <a:extLst>
              <a:ext uri="{FF2B5EF4-FFF2-40B4-BE49-F238E27FC236}">
                <a16:creationId xmlns:a16="http://schemas.microsoft.com/office/drawing/2014/main" id="{F88961D0-F7F7-7F19-D03E-B80F1D6B66BE}"/>
              </a:ext>
            </a:extLst>
          </p:cNvPr>
          <p:cNvSpPr txBox="1">
            <a:spLocks noChangeArrowheads="1"/>
          </p:cNvSpPr>
          <p:nvPr/>
        </p:nvSpPr>
        <p:spPr bwMode="auto">
          <a:xfrm>
            <a:off x="2943225" y="5189538"/>
            <a:ext cx="4983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rPr>
              <a:t>b) More processing</a:t>
            </a:r>
            <a:endParaRPr kumimoji="0" lang="en-AU"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endParaRPr>
          </a:p>
        </p:txBody>
      </p:sp>
      <p:sp>
        <p:nvSpPr>
          <p:cNvPr id="61450" name="Rectangle 2">
            <a:extLst>
              <a:ext uri="{FF2B5EF4-FFF2-40B4-BE49-F238E27FC236}">
                <a16:creationId xmlns:a16="http://schemas.microsoft.com/office/drawing/2014/main" id="{D3343FF3-8605-5BB8-7D42-8FE73C2F05CD}"/>
              </a:ext>
            </a:extLst>
          </p:cNvPr>
          <p:cNvSpPr txBox="1">
            <a:spLocks noChangeArrowheads="1"/>
          </p:cNvSpPr>
          <p:nvPr/>
        </p:nvSpPr>
        <p:spPr bwMode="auto">
          <a:xfrm>
            <a:off x="2943225" y="5581650"/>
            <a:ext cx="498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rPr>
              <a:t>c) Fragmentation</a:t>
            </a:r>
            <a:endParaRPr kumimoji="0" lang="en-AU"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endParaRPr>
          </a:p>
        </p:txBody>
      </p:sp>
      <p:sp>
        <p:nvSpPr>
          <p:cNvPr id="61451" name="Rectangle 2">
            <a:extLst>
              <a:ext uri="{FF2B5EF4-FFF2-40B4-BE49-F238E27FC236}">
                <a16:creationId xmlns:a16="http://schemas.microsoft.com/office/drawing/2014/main" id="{C14E12E0-D2C2-A54E-3187-F3CA908E649C}"/>
              </a:ext>
            </a:extLst>
          </p:cNvPr>
          <p:cNvSpPr txBox="1">
            <a:spLocks noChangeArrowheads="1"/>
          </p:cNvSpPr>
          <p:nvPr/>
        </p:nvSpPr>
        <p:spPr bwMode="auto">
          <a:xfrm>
            <a:off x="2406650" y="6075363"/>
            <a:ext cx="4983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55A11"/>
                </a:solidFill>
                <a:effectLst/>
                <a:uLnTx/>
                <a:uFillTx/>
                <a:latin typeface="Calibri Light" panose="020F0302020204030204" pitchFamily="34" charset="0"/>
                <a:ea typeface="ＭＳ Ｐゴシック" panose="020B0600070205080204" pitchFamily="34" charset="-128"/>
                <a:cs typeface="+mn-cs"/>
              </a:rPr>
              <a:t>2. Increases management cost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solidFill>
                  <a:srgbClr val="FF0000"/>
                </a:solidFill>
              </a:rPr>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681337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B3F45E-A41C-8667-F9A7-595F58477343}"/>
              </a:ext>
            </a:extLst>
          </p:cNvPr>
          <p:cNvSpPr/>
          <p:nvPr/>
        </p:nvSpPr>
        <p:spPr>
          <a:xfrm>
            <a:off x="0" y="1387475"/>
            <a:ext cx="9144000" cy="16430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466" name="Title 4">
            <a:extLst>
              <a:ext uri="{FF2B5EF4-FFF2-40B4-BE49-F238E27FC236}">
                <a16:creationId xmlns:a16="http://schemas.microsoft.com/office/drawing/2014/main" id="{8710796F-F3B9-593E-D901-491B336154C0}"/>
              </a:ext>
            </a:extLst>
          </p:cNvPr>
          <p:cNvSpPr>
            <a:spLocks noGrp="1" noChangeArrowheads="1"/>
          </p:cNvSpPr>
          <p:nvPr>
            <p:ph type="ctrTitle"/>
          </p:nvPr>
        </p:nvSpPr>
        <p:spPr>
          <a:xfrm>
            <a:off x="685800" y="193675"/>
            <a:ext cx="7772400" cy="2387600"/>
          </a:xfrm>
        </p:spPr>
        <p:txBody>
          <a:bodyPr/>
          <a:lstStyle/>
          <a:p>
            <a:pPr eaLnBrk="1" hangingPunct="1"/>
            <a:r>
              <a:rPr lang="en-US" altLang="en-US" sz="4800">
                <a:solidFill>
                  <a:schemeClr val="bg1"/>
                </a:solidFill>
              </a:rPr>
              <a:t>IPv6</a:t>
            </a:r>
            <a:endParaRPr lang="en-US" altLang="en-US" sz="4800">
              <a:solidFill>
                <a:schemeClr val="bg1"/>
              </a:solidFill>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B59F98E8-CF63-6F7A-D423-46F2F35839B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F80D8-A3B1-964D-B2BF-8A446CC00C0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3DB1CFC-CFF5-6100-8DE3-9460E1C4F273}"/>
              </a:ext>
            </a:extLst>
          </p:cNvPr>
          <p:cNvSpPr txBox="1"/>
          <p:nvPr/>
        </p:nvSpPr>
        <p:spPr>
          <a:xfrm>
            <a:off x="1920875" y="3495675"/>
            <a:ext cx="3852863" cy="461963"/>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1) Address and packet format</a:t>
            </a:r>
          </a:p>
        </p:txBody>
      </p:sp>
      <p:sp>
        <p:nvSpPr>
          <p:cNvPr id="4" name="TextBox 3">
            <a:extLst>
              <a:ext uri="{FF2B5EF4-FFF2-40B4-BE49-F238E27FC236}">
                <a16:creationId xmlns:a16="http://schemas.microsoft.com/office/drawing/2014/main" id="{17E0A406-EA88-813A-2AC9-15002FA02536}"/>
              </a:ext>
            </a:extLst>
          </p:cNvPr>
          <p:cNvSpPr txBox="1"/>
          <p:nvPr/>
        </p:nvSpPr>
        <p:spPr>
          <a:xfrm>
            <a:off x="1920875" y="4013200"/>
            <a:ext cx="5259388" cy="461963"/>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 Unicast, Multicast, Anycast addressing</a:t>
            </a:r>
          </a:p>
        </p:txBody>
      </p:sp>
      <p:sp>
        <p:nvSpPr>
          <p:cNvPr id="5" name="TextBox 4">
            <a:extLst>
              <a:ext uri="{FF2B5EF4-FFF2-40B4-BE49-F238E27FC236}">
                <a16:creationId xmlns:a16="http://schemas.microsoft.com/office/drawing/2014/main" id="{1F105B10-C51A-78FA-D3A8-9CE0B856174C}"/>
              </a:ext>
            </a:extLst>
          </p:cNvPr>
          <p:cNvSpPr txBox="1"/>
          <p:nvPr/>
        </p:nvSpPr>
        <p:spPr>
          <a:xfrm>
            <a:off x="1920875" y="4530725"/>
            <a:ext cx="3759200" cy="461963"/>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3) IPV4 and IPV6 coexistence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721D64-56A7-C12C-8401-29E2C97DED43}"/>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49" name="Title 4">
            <a:extLst>
              <a:ext uri="{FF2B5EF4-FFF2-40B4-BE49-F238E27FC236}">
                <a16:creationId xmlns:a16="http://schemas.microsoft.com/office/drawing/2014/main" id="{5F369CB1-D87D-847D-42AD-1419185C5542}"/>
              </a:ext>
            </a:extLst>
          </p:cNvPr>
          <p:cNvSpPr>
            <a:spLocks noGrp="1"/>
          </p:cNvSpPr>
          <p:nvPr>
            <p:ph type="ctrTitle"/>
          </p:nvPr>
        </p:nvSpPr>
        <p:spPr>
          <a:xfrm>
            <a:off x="0" y="0"/>
            <a:ext cx="9144000" cy="636588"/>
          </a:xfrm>
        </p:spPr>
        <p:txBody>
          <a:bodyPr rtlCol="0">
            <a:normAutofit fontScale="90000"/>
          </a:bodyPr>
          <a:lstStyle/>
          <a:p>
            <a:pPr algn="l" eaLnBrk="1" fontAlgn="auto" hangingPunct="1">
              <a:spcAft>
                <a:spcPts val="0"/>
              </a:spcAft>
              <a:defRPr/>
            </a:pPr>
            <a:r>
              <a:rPr lang="en-US" altLang="en-US" sz="4800" dirty="0">
                <a:solidFill>
                  <a:schemeClr val="bg1"/>
                </a:solidFill>
              </a:rPr>
              <a:t>IPv6: </a:t>
            </a:r>
            <a:r>
              <a:rPr lang="en-US" sz="4800" dirty="0">
                <a:solidFill>
                  <a:schemeClr val="bg1"/>
                </a:solidFill>
              </a:rPr>
              <a:t>Address and packet format</a:t>
            </a:r>
            <a:endParaRPr lang="en-US" altLang="en-US" sz="4800" dirty="0">
              <a:solidFill>
                <a:schemeClr val="bg1"/>
              </a:solidFill>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95F29284-BC4E-F63F-320C-6A86209CEF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3BA49-693E-E740-88CF-63F5873CFEB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2" name="Picture 2">
            <a:extLst>
              <a:ext uri="{FF2B5EF4-FFF2-40B4-BE49-F238E27FC236}">
                <a16:creationId xmlns:a16="http://schemas.microsoft.com/office/drawing/2014/main" id="{212CA64F-1410-4074-B313-F9961C453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171575"/>
            <a:ext cx="83661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67F93E5-ACFB-D32A-DD1B-70D8EE4A6DF6}"/>
              </a:ext>
            </a:extLst>
          </p:cNvPr>
          <p:cNvSpPr txBox="1"/>
          <p:nvPr/>
        </p:nvSpPr>
        <p:spPr>
          <a:xfrm>
            <a:off x="34925" y="6538913"/>
            <a:ext cx="2990850" cy="307975"/>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Pic courtesy: 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techhub.hpe.com</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FBF2F-16EE-8A17-4019-3D8C80215816}"/>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49" name="Title 4">
            <a:extLst>
              <a:ext uri="{FF2B5EF4-FFF2-40B4-BE49-F238E27FC236}">
                <a16:creationId xmlns:a16="http://schemas.microsoft.com/office/drawing/2014/main" id="{CCA37F65-F123-A949-4DC2-EB9E3B512F46}"/>
              </a:ext>
            </a:extLst>
          </p:cNvPr>
          <p:cNvSpPr>
            <a:spLocks noGrp="1"/>
          </p:cNvSpPr>
          <p:nvPr>
            <p:ph type="ctrTitle"/>
          </p:nvPr>
        </p:nvSpPr>
        <p:spPr>
          <a:xfrm>
            <a:off x="0" y="0"/>
            <a:ext cx="9144000" cy="636588"/>
          </a:xfrm>
        </p:spPr>
        <p:txBody>
          <a:bodyPr rtlCol="0">
            <a:normAutofit fontScale="90000"/>
          </a:bodyPr>
          <a:lstStyle/>
          <a:p>
            <a:pPr algn="l" eaLnBrk="1" fontAlgn="auto" hangingPunct="1">
              <a:spcAft>
                <a:spcPts val="0"/>
              </a:spcAft>
              <a:defRPr/>
            </a:pPr>
            <a:r>
              <a:rPr lang="en-US" altLang="en-US" sz="4800" dirty="0">
                <a:solidFill>
                  <a:schemeClr val="bg1"/>
                </a:solidFill>
              </a:rPr>
              <a:t>IPv6: </a:t>
            </a:r>
            <a:r>
              <a:rPr lang="en-US" sz="4800" dirty="0">
                <a:solidFill>
                  <a:schemeClr val="bg1"/>
                </a:solidFill>
              </a:rPr>
              <a:t>Address and packet format</a:t>
            </a:r>
            <a:endParaRPr lang="en-US" altLang="en-US" sz="4800" dirty="0">
              <a:solidFill>
                <a:schemeClr val="bg1"/>
              </a:solidFill>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6261B385-26CB-D678-31B3-04AE80A890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24F131-B201-0346-A94F-4A0CEC9E74D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4516" name="Picture 2">
            <a:extLst>
              <a:ext uri="{FF2B5EF4-FFF2-40B4-BE49-F238E27FC236}">
                <a16:creationId xmlns:a16="http://schemas.microsoft.com/office/drawing/2014/main" id="{776890F5-207F-036A-5CB9-7DD517AAD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171575"/>
            <a:ext cx="83661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AA2AED9-2768-DAD1-E567-9DCA73D7F2B1}"/>
              </a:ext>
            </a:extLst>
          </p:cNvPr>
          <p:cNvSpPr txBox="1"/>
          <p:nvPr/>
        </p:nvSpPr>
        <p:spPr>
          <a:xfrm>
            <a:off x="34925" y="6538913"/>
            <a:ext cx="2990850" cy="307975"/>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Pic courtesy: 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techhub.hpe.com</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7198116E-8803-57BB-9A45-80CF2A33A7D5}"/>
              </a:ext>
            </a:extLst>
          </p:cNvPr>
          <p:cNvSpPr/>
          <p:nvPr/>
        </p:nvSpPr>
        <p:spPr>
          <a:xfrm>
            <a:off x="1588" y="4351338"/>
            <a:ext cx="9144000" cy="5746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Q 1.  Why is there no header checksum?</a:t>
            </a:r>
          </a:p>
        </p:txBody>
      </p:sp>
      <p:sp>
        <p:nvSpPr>
          <p:cNvPr id="3" name="Rectangle 2">
            <a:extLst>
              <a:ext uri="{FF2B5EF4-FFF2-40B4-BE49-F238E27FC236}">
                <a16:creationId xmlns:a16="http://schemas.microsoft.com/office/drawing/2014/main" id="{0392B5C9-D422-79F4-CE18-93E784D6C517}"/>
              </a:ext>
            </a:extLst>
          </p:cNvPr>
          <p:cNvSpPr/>
          <p:nvPr/>
        </p:nvSpPr>
        <p:spPr>
          <a:xfrm>
            <a:off x="1588" y="5140325"/>
            <a:ext cx="9144000" cy="5762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Q 2.  Why is there no fragmenting related option?</a:t>
            </a:r>
          </a:p>
        </p:txBody>
      </p:sp>
      <p:sp>
        <p:nvSpPr>
          <p:cNvPr id="5" name="Rectangle 4">
            <a:extLst>
              <a:ext uri="{FF2B5EF4-FFF2-40B4-BE49-F238E27FC236}">
                <a16:creationId xmlns:a16="http://schemas.microsoft.com/office/drawing/2014/main" id="{3E5D56BA-3132-BADE-11E3-73581FE0B497}"/>
              </a:ext>
            </a:extLst>
          </p:cNvPr>
          <p:cNvSpPr/>
          <p:nvPr/>
        </p:nvSpPr>
        <p:spPr>
          <a:xfrm>
            <a:off x="1588" y="5913438"/>
            <a:ext cx="9144000" cy="57626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Q 3.  Is 128-bit IP address big enough?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51FF01-2B30-9F9D-62AF-66308B236A24}"/>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562" name="Title 4">
            <a:extLst>
              <a:ext uri="{FF2B5EF4-FFF2-40B4-BE49-F238E27FC236}">
                <a16:creationId xmlns:a16="http://schemas.microsoft.com/office/drawing/2014/main" id="{0B9FF98E-478F-2860-F62C-DD18863D4370}"/>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Unicast, Multicast, Anycast, Broadcast</a:t>
            </a:r>
            <a:endParaRPr lang="en-US" altLang="en-US" sz="3200">
              <a:solidFill>
                <a:schemeClr val="bg1"/>
              </a:solidFill>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25635B0E-3485-EEFE-07FC-F651433CA4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25A07B-657D-1E4E-AC6A-5F32DDA3A7A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6564" name="Picture 2" descr="IceSuntisuk: Unicast Multicast Broadcast">
            <a:extLst>
              <a:ext uri="{FF2B5EF4-FFF2-40B4-BE49-F238E27FC236}">
                <a16:creationId xmlns:a16="http://schemas.microsoft.com/office/drawing/2014/main" id="{3A7873F3-CA5D-A112-A882-28B6AF7CF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2043113"/>
            <a:ext cx="7251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88BF6-069F-7CBE-0A17-B44F69668AB8}"/>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586" name="Title 4">
            <a:extLst>
              <a:ext uri="{FF2B5EF4-FFF2-40B4-BE49-F238E27FC236}">
                <a16:creationId xmlns:a16="http://schemas.microsoft.com/office/drawing/2014/main" id="{CE1A3BD2-44E4-FC07-67A1-4E78F3C2DF94}"/>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Unicast, Multicast, Anycast, Broadcast</a:t>
            </a:r>
            <a:endParaRPr lang="en-US" altLang="en-US" sz="3200">
              <a:solidFill>
                <a:schemeClr val="bg1"/>
              </a:solidFill>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02D03C6D-2E0B-60D6-90C6-07CCAC5E0E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B0C13-3F01-A24F-86D0-7D17C4A6E5B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8" name="Picture 2" descr="IceSuntisuk: Unicast Multicast Broadcast">
            <a:extLst>
              <a:ext uri="{FF2B5EF4-FFF2-40B4-BE49-F238E27FC236}">
                <a16:creationId xmlns:a16="http://schemas.microsoft.com/office/drawing/2014/main" id="{FAFA9E93-083C-3B94-2352-99177FDEC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2043113"/>
            <a:ext cx="7251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A230F5-FC14-46C6-0109-DF2B6CFE1FF6}"/>
              </a:ext>
            </a:extLst>
          </p:cNvPr>
          <p:cNvSpPr txBox="1"/>
          <p:nvPr/>
        </p:nvSpPr>
        <p:spPr>
          <a:xfrm>
            <a:off x="998538" y="4954588"/>
            <a:ext cx="1173162"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
        <p:nvSpPr>
          <p:cNvPr id="5" name="TextBox 4">
            <a:extLst>
              <a:ext uri="{FF2B5EF4-FFF2-40B4-BE49-F238E27FC236}">
                <a16:creationId xmlns:a16="http://schemas.microsoft.com/office/drawing/2014/main" id="{43DC3B2E-58CC-9F5B-2E0A-706344BA78CD}"/>
              </a:ext>
            </a:extLst>
          </p:cNvPr>
          <p:cNvSpPr txBox="1"/>
          <p:nvPr/>
        </p:nvSpPr>
        <p:spPr>
          <a:xfrm>
            <a:off x="4743450" y="4954588"/>
            <a:ext cx="1173163"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
        <p:nvSpPr>
          <p:cNvPr id="6" name="TextBox 5">
            <a:extLst>
              <a:ext uri="{FF2B5EF4-FFF2-40B4-BE49-F238E27FC236}">
                <a16:creationId xmlns:a16="http://schemas.microsoft.com/office/drawing/2014/main" id="{A3738C5D-11A1-C338-E4A7-A82D3ECF8C99}"/>
              </a:ext>
            </a:extLst>
          </p:cNvPr>
          <p:cNvSpPr txBox="1"/>
          <p:nvPr/>
        </p:nvSpPr>
        <p:spPr>
          <a:xfrm>
            <a:off x="6645275" y="4954588"/>
            <a:ext cx="1173163"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B0A41-EABB-3065-3991-475D3E9F275F}"/>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10" name="Title 4">
            <a:extLst>
              <a:ext uri="{FF2B5EF4-FFF2-40B4-BE49-F238E27FC236}">
                <a16:creationId xmlns:a16="http://schemas.microsoft.com/office/drawing/2014/main" id="{179869C8-A0CF-3CC8-EE6D-CE68DD6881BC}"/>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Unicast, Multicast, Anycast, Broadcast</a:t>
            </a:r>
            <a:endParaRPr lang="en-US" altLang="en-US" sz="3200">
              <a:solidFill>
                <a:schemeClr val="bg1"/>
              </a:solidFill>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983FEB36-B58A-7B2D-5313-B077F9D341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D4566-047D-9548-BFE2-0C1258F7670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8612" name="Picture 2" descr="IceSuntisuk: Unicast Multicast Broadcast">
            <a:extLst>
              <a:ext uri="{FF2B5EF4-FFF2-40B4-BE49-F238E27FC236}">
                <a16:creationId xmlns:a16="http://schemas.microsoft.com/office/drawing/2014/main" id="{83602CE5-A782-E333-F762-38D80C978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2043113"/>
            <a:ext cx="7251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D074BDD-9436-291E-E146-83373685953F}"/>
              </a:ext>
            </a:extLst>
          </p:cNvPr>
          <p:cNvSpPr txBox="1"/>
          <p:nvPr/>
        </p:nvSpPr>
        <p:spPr>
          <a:xfrm>
            <a:off x="998538" y="4954588"/>
            <a:ext cx="1173162"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
        <p:nvSpPr>
          <p:cNvPr id="5" name="TextBox 4">
            <a:extLst>
              <a:ext uri="{FF2B5EF4-FFF2-40B4-BE49-F238E27FC236}">
                <a16:creationId xmlns:a16="http://schemas.microsoft.com/office/drawing/2014/main" id="{10CDD674-65C0-611E-111B-E6E927D3DF85}"/>
              </a:ext>
            </a:extLst>
          </p:cNvPr>
          <p:cNvSpPr txBox="1"/>
          <p:nvPr/>
        </p:nvSpPr>
        <p:spPr>
          <a:xfrm>
            <a:off x="4743450" y="4954588"/>
            <a:ext cx="1173163"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
        <p:nvSpPr>
          <p:cNvPr id="6" name="TextBox 5">
            <a:extLst>
              <a:ext uri="{FF2B5EF4-FFF2-40B4-BE49-F238E27FC236}">
                <a16:creationId xmlns:a16="http://schemas.microsoft.com/office/drawing/2014/main" id="{BD96B26D-6FEA-3053-E770-F4A94CC707F0}"/>
              </a:ext>
            </a:extLst>
          </p:cNvPr>
          <p:cNvSpPr txBox="1"/>
          <p:nvPr/>
        </p:nvSpPr>
        <p:spPr>
          <a:xfrm>
            <a:off x="6645275" y="4954588"/>
            <a:ext cx="1173163" cy="5857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urier New" panose="02070309020205020404" pitchFamily="49" charset="0"/>
                <a:ea typeface="ＭＳ Ｐゴシック" panose="020B0600070205080204" pitchFamily="34" charset="-128"/>
                <a:cs typeface="+mn-cs"/>
              </a:rPr>
              <a:t>IPv4</a:t>
            </a:r>
          </a:p>
        </p:txBody>
      </p:sp>
      <p:sp>
        <p:nvSpPr>
          <p:cNvPr id="3" name="TextBox 2">
            <a:extLst>
              <a:ext uri="{FF2B5EF4-FFF2-40B4-BE49-F238E27FC236}">
                <a16:creationId xmlns:a16="http://schemas.microsoft.com/office/drawing/2014/main" id="{1EC1B4BF-D9D7-41FB-A9FD-F2562D83E4FE}"/>
              </a:ext>
            </a:extLst>
          </p:cNvPr>
          <p:cNvSpPr txBox="1"/>
          <p:nvPr/>
        </p:nvSpPr>
        <p:spPr>
          <a:xfrm>
            <a:off x="998538" y="5557838"/>
            <a:ext cx="1173162" cy="58420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Courier New" panose="02070309020205020404" pitchFamily="49" charset="0"/>
                <a:ea typeface="ＭＳ Ｐゴシック" panose="020B0600070205080204" pitchFamily="34" charset="-128"/>
                <a:cs typeface="+mn-cs"/>
              </a:rPr>
              <a:t>IPv6</a:t>
            </a:r>
          </a:p>
        </p:txBody>
      </p:sp>
      <p:sp>
        <p:nvSpPr>
          <p:cNvPr id="7" name="TextBox 6">
            <a:extLst>
              <a:ext uri="{FF2B5EF4-FFF2-40B4-BE49-F238E27FC236}">
                <a16:creationId xmlns:a16="http://schemas.microsoft.com/office/drawing/2014/main" id="{66982F3B-40FC-8F2F-3345-3BD75030BB62}"/>
              </a:ext>
            </a:extLst>
          </p:cNvPr>
          <p:cNvSpPr txBox="1"/>
          <p:nvPr/>
        </p:nvSpPr>
        <p:spPr>
          <a:xfrm>
            <a:off x="2881313" y="5557838"/>
            <a:ext cx="1171575" cy="58420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Courier New" panose="02070309020205020404" pitchFamily="49" charset="0"/>
                <a:ea typeface="ＭＳ Ｐゴシック" panose="020B0600070205080204" pitchFamily="34" charset="-128"/>
                <a:cs typeface="+mn-cs"/>
              </a:rPr>
              <a:t>IPv6</a:t>
            </a:r>
          </a:p>
        </p:txBody>
      </p:sp>
      <p:sp>
        <p:nvSpPr>
          <p:cNvPr id="8" name="TextBox 7">
            <a:extLst>
              <a:ext uri="{FF2B5EF4-FFF2-40B4-BE49-F238E27FC236}">
                <a16:creationId xmlns:a16="http://schemas.microsoft.com/office/drawing/2014/main" id="{57F37733-CA2D-F581-0E32-07B85F92292A}"/>
              </a:ext>
            </a:extLst>
          </p:cNvPr>
          <p:cNvSpPr txBox="1"/>
          <p:nvPr/>
        </p:nvSpPr>
        <p:spPr>
          <a:xfrm>
            <a:off x="4783138" y="5557838"/>
            <a:ext cx="1171575" cy="58420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Courier New" panose="02070309020205020404" pitchFamily="49" charset="0"/>
                <a:ea typeface="ＭＳ Ｐゴシック" panose="020B0600070205080204" pitchFamily="34" charset="-128"/>
                <a:cs typeface="+mn-cs"/>
              </a:rPr>
              <a:t>IPv6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3">
            <a:extLst>
              <a:ext uri="{FF2B5EF4-FFF2-40B4-BE49-F238E27FC236}">
                <a16:creationId xmlns:a16="http://schemas.microsoft.com/office/drawing/2014/main" id="{1DC2E2AE-2CF1-F1F0-96BD-C90053FFA9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E08BEB-CFC1-B747-A83B-EF8F18A5432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4" name="Picture 5">
            <a:extLst>
              <a:ext uri="{FF2B5EF4-FFF2-40B4-BE49-F238E27FC236}">
                <a16:creationId xmlns:a16="http://schemas.microsoft.com/office/drawing/2014/main" id="{A6392B11-EB2F-C77F-22FC-063180ECD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1562100"/>
            <a:ext cx="7065963"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D1079C3-73FD-526D-799B-A7B30CC62849}"/>
              </a:ext>
            </a:extLst>
          </p:cNvPr>
          <p:cNvSpPr txBox="1"/>
          <p:nvPr/>
        </p:nvSpPr>
        <p:spPr>
          <a:xfrm>
            <a:off x="196850" y="868363"/>
            <a:ext cx="2659063" cy="46196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IP: Anycast example</a:t>
            </a:r>
          </a:p>
        </p:txBody>
      </p:sp>
      <p:sp>
        <p:nvSpPr>
          <p:cNvPr id="6" name="Rectangle 5">
            <a:extLst>
              <a:ext uri="{FF2B5EF4-FFF2-40B4-BE49-F238E27FC236}">
                <a16:creationId xmlns:a16="http://schemas.microsoft.com/office/drawing/2014/main" id="{B63E3587-22D2-A8A5-750B-DB9EEC82C1E8}"/>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637" name="Title 4">
            <a:extLst>
              <a:ext uri="{FF2B5EF4-FFF2-40B4-BE49-F238E27FC236}">
                <a16:creationId xmlns:a16="http://schemas.microsoft.com/office/drawing/2014/main" id="{350F7540-99CB-0057-B6B2-69347F8E7F0E}"/>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Unicast, Multicast, Anycast, Broadcast</a:t>
            </a:r>
            <a:endParaRPr lang="en-US" altLang="en-US" sz="3200">
              <a:solidFill>
                <a:schemeClr val="bg1"/>
              </a:solidFill>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07A12D-2C44-3BD5-54E9-8FE36652BC2D}"/>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658" name="Title 4">
            <a:extLst>
              <a:ext uri="{FF2B5EF4-FFF2-40B4-BE49-F238E27FC236}">
                <a16:creationId xmlns:a16="http://schemas.microsoft.com/office/drawing/2014/main" id="{DCC51B5B-F1BE-8D40-8667-755995401CFB}"/>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IPv4 and IPv6 Co-existence</a:t>
            </a:r>
            <a:endParaRPr lang="en-US" altLang="en-US" sz="3200">
              <a:solidFill>
                <a:schemeClr val="bg1"/>
              </a:solidFill>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7B1E6607-767F-73E8-D0EB-06A28F7311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DCE137-5452-5B4A-88E2-5EC8CC84B1A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0660" name="Picture 6">
            <a:extLst>
              <a:ext uri="{FF2B5EF4-FFF2-40B4-BE49-F238E27FC236}">
                <a16:creationId xmlns:a16="http://schemas.microsoft.com/office/drawing/2014/main" id="{A289BCA7-F519-6D69-C315-03A20489C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936750"/>
            <a:ext cx="8548687"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7184BB-B54C-1467-B787-9BA06825DED5}"/>
              </a:ext>
            </a:extLst>
          </p:cNvPr>
          <p:cNvSpPr/>
          <p:nvPr/>
        </p:nvSpPr>
        <p:spPr>
          <a:xfrm>
            <a:off x="0" y="0"/>
            <a:ext cx="9144000" cy="6365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82" name="Title 4">
            <a:extLst>
              <a:ext uri="{FF2B5EF4-FFF2-40B4-BE49-F238E27FC236}">
                <a16:creationId xmlns:a16="http://schemas.microsoft.com/office/drawing/2014/main" id="{EECC27BA-DB67-DBC1-B3E3-FBC649861FEF}"/>
              </a:ext>
            </a:extLst>
          </p:cNvPr>
          <p:cNvSpPr>
            <a:spLocks noGrp="1" noChangeArrowheads="1"/>
          </p:cNvSpPr>
          <p:nvPr>
            <p:ph type="ctrTitle"/>
          </p:nvPr>
        </p:nvSpPr>
        <p:spPr>
          <a:xfrm>
            <a:off x="0" y="0"/>
            <a:ext cx="9144000" cy="636588"/>
          </a:xfrm>
        </p:spPr>
        <p:txBody>
          <a:bodyPr/>
          <a:lstStyle/>
          <a:p>
            <a:pPr algn="l" eaLnBrk="1" hangingPunct="1"/>
            <a:r>
              <a:rPr lang="en-US" altLang="en-US" sz="3200">
                <a:solidFill>
                  <a:schemeClr val="bg1"/>
                </a:solidFill>
              </a:rPr>
              <a:t>IPv4 and IPv6 Co-existence</a:t>
            </a:r>
            <a:endParaRPr lang="en-US" altLang="en-US" sz="3200">
              <a:solidFill>
                <a:schemeClr val="bg1"/>
              </a:solidFill>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9B961B06-3779-B844-0F0A-FE7F43D0A9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61685C-9B95-C044-8468-F55F9DDA785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1684" name="Picture 5">
            <a:extLst>
              <a:ext uri="{FF2B5EF4-FFF2-40B4-BE49-F238E27FC236}">
                <a16:creationId xmlns:a16="http://schemas.microsoft.com/office/drawing/2014/main" id="{E27A9B4E-E758-698F-1064-0EE088896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81050"/>
            <a:ext cx="77724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Tu-Th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2023</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227388"/>
            <a:ext cx="9144000" cy="12001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(UDP, TCP)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(Textbook chapter 5)</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March 5</a:t>
            </a:r>
            <a:r>
              <a:rPr kumimoji="0" lang="en-US" altLang="en-US" sz="2000" b="1" i="0" u="none" strike="noStrike" kern="1200" cap="none" spc="0" normalizeH="0" baseline="3000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th</a:t>
            </a:r>
            <a:r>
              <a:rPr kumimoji="0" lang="en-US" altLang="en-US" sz="20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DHCP relay</a:t>
            </a:r>
            <a:endParaRPr lang="en-AU" altLang="en-US" sz="3600" dirty="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457200" y="1125538"/>
            <a:ext cx="4043363"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02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29" name="Picture 2">
            <a:extLst>
              <a:ext uri="{FF2B5EF4-FFF2-40B4-BE49-F238E27FC236}">
                <a16:creationId xmlns:a16="http://schemas.microsoft.com/office/drawing/2014/main" id="{A1F34ADB-C3B1-6304-3E87-E7C07728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9863"/>
            <a:ext cx="7866063" cy="829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Slide Number Placeholder 1">
            <a:extLst>
              <a:ext uri="{FF2B5EF4-FFF2-40B4-BE49-F238E27FC236}">
                <a16:creationId xmlns:a16="http://schemas.microsoft.com/office/drawing/2014/main" id="{40D88599-E895-ECA0-9D6C-90D90BAD93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EDF17D-D345-6E49-874C-599D11FD7B2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B92DE9-19B9-1A1B-E4CD-78773CD8D49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Transport layer: From the lens of two perspectives</a:t>
            </a:r>
          </a:p>
        </p:txBody>
      </p:sp>
      <p:sp>
        <p:nvSpPr>
          <p:cNvPr id="4" name="TextBox 3">
            <a:extLst>
              <a:ext uri="{FF2B5EF4-FFF2-40B4-BE49-F238E27FC236}">
                <a16:creationId xmlns:a16="http://schemas.microsoft.com/office/drawing/2014/main" id="{BED2445D-1444-C519-0C74-139C813DF740}"/>
              </a:ext>
            </a:extLst>
          </p:cNvPr>
          <p:cNvSpPr txBox="1"/>
          <p:nvPr/>
        </p:nvSpPr>
        <p:spPr>
          <a:xfrm>
            <a:off x="514350" y="1700213"/>
            <a:ext cx="8564563" cy="5238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(1) Abstraction of clients. (machines/networks/processes)</a:t>
            </a:r>
          </a:p>
        </p:txBody>
      </p:sp>
      <p:sp>
        <p:nvSpPr>
          <p:cNvPr id="5" name="TextBox 4">
            <a:extLst>
              <a:ext uri="{FF2B5EF4-FFF2-40B4-BE49-F238E27FC236}">
                <a16:creationId xmlns:a16="http://schemas.microsoft.com/office/drawing/2014/main" id="{3E477C3F-A789-826D-C022-374B3517B5EA}"/>
              </a:ext>
            </a:extLst>
          </p:cNvPr>
          <p:cNvSpPr txBox="1"/>
          <p:nvPr/>
        </p:nvSpPr>
        <p:spPr>
          <a:xfrm>
            <a:off x="520700" y="2444750"/>
            <a:ext cx="8026400" cy="5222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(2) Abstraction of services.</a:t>
            </a:r>
          </a:p>
        </p:txBody>
      </p:sp>
      <p:sp>
        <p:nvSpPr>
          <p:cNvPr id="74756" name="Slide Number Placeholder 1">
            <a:extLst>
              <a:ext uri="{FF2B5EF4-FFF2-40B4-BE49-F238E27FC236}">
                <a16:creationId xmlns:a16="http://schemas.microsoft.com/office/drawing/2014/main" id="{945A7F02-AAE1-F029-2301-15EBDC9831C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7A63A-406F-F740-BE66-B60AA1706DF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AEBE9-0B3A-982C-559A-573F26183D60}"/>
              </a:ext>
            </a:extLst>
          </p:cNvPr>
          <p:cNvSpPr txBox="1">
            <a:spLocks/>
          </p:cNvSpPr>
          <p:nvPr/>
        </p:nvSpPr>
        <p:spPr>
          <a:xfrm>
            <a:off x="577850" y="28575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79646">
                    <a:lumMod val="50000"/>
                  </a:srgbClr>
                </a:solidFill>
                <a:effectLst/>
                <a:uLnTx/>
                <a:uFillTx/>
                <a:latin typeface="Calibri"/>
                <a:ea typeface="ＭＳ Ｐゴシック" charset="-128"/>
              </a:rPr>
              <a:t>(1) Abstraction of clients</a:t>
            </a:r>
          </a:p>
        </p:txBody>
      </p:sp>
      <p:sp>
        <p:nvSpPr>
          <p:cNvPr id="75778" name="Slide Number Placeholder 1">
            <a:extLst>
              <a:ext uri="{FF2B5EF4-FFF2-40B4-BE49-F238E27FC236}">
                <a16:creationId xmlns:a16="http://schemas.microsoft.com/office/drawing/2014/main" id="{1E573472-4CD2-2107-5ED8-BC1053E58C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B8BFA1-98AA-514D-9656-70FF19B920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6F30912-2067-1677-97D7-02854CEA99F9}"/>
              </a:ext>
            </a:extLst>
          </p:cNvPr>
          <p:cNvCxnSpPr>
            <a:cxnSpLocks/>
          </p:cNvCxnSpPr>
          <p:nvPr/>
        </p:nvCxnSpPr>
        <p:spPr>
          <a:xfrm flipH="1">
            <a:off x="1460500" y="1719263"/>
            <a:ext cx="2319338" cy="636587"/>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49AE2A-2B63-0D22-0007-00A92DAE5894}"/>
              </a:ext>
            </a:extLst>
          </p:cNvPr>
          <p:cNvCxnSpPr>
            <a:cxnSpLocks/>
          </p:cNvCxnSpPr>
          <p:nvPr/>
        </p:nvCxnSpPr>
        <p:spPr>
          <a:xfrm flipH="1" flipV="1">
            <a:off x="5046663" y="1516063"/>
            <a:ext cx="2867025" cy="77152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F81445D3-7549-85D5-943C-CD22A3B99B5B}"/>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04" name="Picture 8" descr="Category:Network routers - Wikimedia Commons">
            <a:extLst>
              <a:ext uri="{FF2B5EF4-FFF2-40B4-BE49-F238E27FC236}">
                <a16:creationId xmlns:a16="http://schemas.microsoft.com/office/drawing/2014/main" id="{0ECA68B7-4C61-27F1-4CF6-48DD92EB4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4076472B-81D3-2E8E-E47F-35A8EF7E1559}"/>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06" name="Picture 8" descr="Category:Network routers - Wikimedia Commons">
            <a:extLst>
              <a:ext uri="{FF2B5EF4-FFF2-40B4-BE49-F238E27FC236}">
                <a16:creationId xmlns:a16="http://schemas.microsoft.com/office/drawing/2014/main" id="{1503029A-B671-03F5-66A6-D40833057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4">
            <a:extLst>
              <a:ext uri="{FF2B5EF4-FFF2-40B4-BE49-F238E27FC236}">
                <a16:creationId xmlns:a16="http://schemas.microsoft.com/office/drawing/2014/main" id="{3A28E69C-3E61-8B68-E490-FA6026B2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277813"/>
            <a:ext cx="26876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FC2DDC9C-6C29-9E5F-8DA2-50BD1AEBF910}"/>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1094950"/>
            <a:ext cx="1061471" cy="1061471"/>
          </a:xfrm>
          <a:prstGeom prst="rect">
            <a:avLst/>
          </a:prstGeom>
          <a:noFill/>
        </p:spPr>
      </p:pic>
      <p:pic>
        <p:nvPicPr>
          <p:cNvPr id="76809" name="Picture 4" descr="Computer Icon | Hardware Devices Iconpack | Icons-Land">
            <a:extLst>
              <a:ext uri="{FF2B5EF4-FFF2-40B4-BE49-F238E27FC236}">
                <a16:creationId xmlns:a16="http://schemas.microsoft.com/office/drawing/2014/main" id="{6C90954A-4A54-54FF-8C53-8FABF17A6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4" descr="Computer Icon | Hardware Devices Iconpack | Icons-Land">
            <a:extLst>
              <a:ext uri="{FF2B5EF4-FFF2-40B4-BE49-F238E27FC236}">
                <a16:creationId xmlns:a16="http://schemas.microsoft.com/office/drawing/2014/main" id="{4018687F-F3F6-0A1B-6C80-0A1DA4193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TextBox 13">
            <a:extLst>
              <a:ext uri="{FF2B5EF4-FFF2-40B4-BE49-F238E27FC236}">
                <a16:creationId xmlns:a16="http://schemas.microsoft.com/office/drawing/2014/main" id="{7FF74D2B-2159-1C78-9CB4-1B5F2E02366C}"/>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881CB016-6E05-2065-A684-EFB745180FCB}"/>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F7DF674A-DE09-2536-3419-DBB8B1FBEB2B}"/>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14" name="Picture 8" descr="Category:Network routers - Wikimedia Commons">
            <a:extLst>
              <a:ext uri="{FF2B5EF4-FFF2-40B4-BE49-F238E27FC236}">
                <a16:creationId xmlns:a16="http://schemas.microsoft.com/office/drawing/2014/main" id="{B0A7E849-0063-767A-DC7D-B465A06E9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4" descr="Computer Icon | Hardware Devices Iconpack | Icons-Land">
            <a:extLst>
              <a:ext uri="{FF2B5EF4-FFF2-40B4-BE49-F238E27FC236}">
                <a16:creationId xmlns:a16="http://schemas.microsoft.com/office/drawing/2014/main" id="{1C951A7C-DA59-E42C-1063-77A7FC9A7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TextBox 30">
            <a:extLst>
              <a:ext uri="{FF2B5EF4-FFF2-40B4-BE49-F238E27FC236}">
                <a16:creationId xmlns:a16="http://schemas.microsoft.com/office/drawing/2014/main" id="{0B698BCF-8313-8B3F-8A09-8636C02CB741}"/>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6817" name="TextBox 31">
            <a:extLst>
              <a:ext uri="{FF2B5EF4-FFF2-40B4-BE49-F238E27FC236}">
                <a16:creationId xmlns:a16="http://schemas.microsoft.com/office/drawing/2014/main" id="{B7A87C8A-CC0F-60F9-2841-2DD3797223F5}"/>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6818" name="TextBox 32">
            <a:extLst>
              <a:ext uri="{FF2B5EF4-FFF2-40B4-BE49-F238E27FC236}">
                <a16:creationId xmlns:a16="http://schemas.microsoft.com/office/drawing/2014/main" id="{92755641-65AD-A8BE-EC4A-86A254698661}"/>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6819" name="TextBox 33">
            <a:extLst>
              <a:ext uri="{FF2B5EF4-FFF2-40B4-BE49-F238E27FC236}">
                <a16:creationId xmlns:a16="http://schemas.microsoft.com/office/drawing/2014/main" id="{1883B9D2-2CB7-82B3-F2B4-64612F6D7A4B}"/>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6820" name="TextBox 34">
            <a:extLst>
              <a:ext uri="{FF2B5EF4-FFF2-40B4-BE49-F238E27FC236}">
                <a16:creationId xmlns:a16="http://schemas.microsoft.com/office/drawing/2014/main" id="{01DDEFFF-3FA6-8F82-7EB3-D859CD12AD34}"/>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6821" name="TextBox 35">
            <a:extLst>
              <a:ext uri="{FF2B5EF4-FFF2-40B4-BE49-F238E27FC236}">
                <a16:creationId xmlns:a16="http://schemas.microsoft.com/office/drawing/2014/main" id="{1DBDA483-54D5-EE27-67C6-CEA53F25D78D}"/>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37" name="Slide Number Placeholder 36">
            <a:extLst>
              <a:ext uri="{FF2B5EF4-FFF2-40B4-BE49-F238E27FC236}">
                <a16:creationId xmlns:a16="http://schemas.microsoft.com/office/drawing/2014/main" id="{B5522B17-CF35-1E46-7277-12CE6E944CD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635E83-1786-1244-8CEA-7EFE18D4E101}"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C7A4815-840B-DDC3-2F04-D61C96BA9DC6}"/>
              </a:ext>
            </a:extLst>
          </p:cNvPr>
          <p:cNvCxnSpPr>
            <a:cxnSpLocks/>
          </p:cNvCxnSpPr>
          <p:nvPr/>
        </p:nvCxnSpPr>
        <p:spPr>
          <a:xfrm flipH="1">
            <a:off x="1460500" y="2095500"/>
            <a:ext cx="3068638" cy="26035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83E851-BDC7-399C-6ECB-2AE6A964795A}"/>
              </a:ext>
            </a:extLst>
          </p:cNvPr>
          <p:cNvCxnSpPr>
            <a:cxnSpLocks/>
          </p:cNvCxnSpPr>
          <p:nvPr/>
        </p:nvCxnSpPr>
        <p:spPr>
          <a:xfrm flipH="1" flipV="1">
            <a:off x="4529138" y="2095500"/>
            <a:ext cx="3384550" cy="19208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85BBFFC5-6EA0-75B6-BABE-871AC82E8AE1}"/>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28" name="Picture 8" descr="Category:Network routers - Wikimedia Commons">
            <a:extLst>
              <a:ext uri="{FF2B5EF4-FFF2-40B4-BE49-F238E27FC236}">
                <a16:creationId xmlns:a16="http://schemas.microsoft.com/office/drawing/2014/main" id="{9125AA1E-35C3-F1E0-C95A-17C61EADA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C1A2DF1F-7650-E2F8-C2BB-2F64DA6567DA}"/>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30" name="Picture 8" descr="Category:Network routers - Wikimedia Commons">
            <a:extLst>
              <a:ext uri="{FF2B5EF4-FFF2-40B4-BE49-F238E27FC236}">
                <a16:creationId xmlns:a16="http://schemas.microsoft.com/office/drawing/2014/main" id="{9BB81A5C-ACF9-373F-5AB6-26F3625F5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4" descr="Computer Icon | Hardware Devices Iconpack | Icons-Land">
            <a:extLst>
              <a:ext uri="{FF2B5EF4-FFF2-40B4-BE49-F238E27FC236}">
                <a16:creationId xmlns:a16="http://schemas.microsoft.com/office/drawing/2014/main" id="{6B7D3B98-67B1-4671-812A-101B7108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4" descr="Computer Icon | Hardware Devices Iconpack | Icons-Land">
            <a:extLst>
              <a:ext uri="{FF2B5EF4-FFF2-40B4-BE49-F238E27FC236}">
                <a16:creationId xmlns:a16="http://schemas.microsoft.com/office/drawing/2014/main" id="{961FB589-E9B2-8205-CD63-943F28DF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TextBox 13">
            <a:extLst>
              <a:ext uri="{FF2B5EF4-FFF2-40B4-BE49-F238E27FC236}">
                <a16:creationId xmlns:a16="http://schemas.microsoft.com/office/drawing/2014/main" id="{13FA4597-1D0E-FDE1-F174-4A462DCF6962}"/>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F8122307-40F9-89DC-8ED4-E21C800BD9E2}"/>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E5B4E8FC-2D65-57EC-6921-1CA9BAFDD8F4}"/>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36" name="Picture 8" descr="Category:Network routers - Wikimedia Commons">
            <a:extLst>
              <a:ext uri="{FF2B5EF4-FFF2-40B4-BE49-F238E27FC236}">
                <a16:creationId xmlns:a16="http://schemas.microsoft.com/office/drawing/2014/main" id="{402160FA-DBF9-1006-7A91-A9328C59C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4" descr="Computer Icon | Hardware Devices Iconpack | Icons-Land">
            <a:extLst>
              <a:ext uri="{FF2B5EF4-FFF2-40B4-BE49-F238E27FC236}">
                <a16:creationId xmlns:a16="http://schemas.microsoft.com/office/drawing/2014/main" id="{D5EA8AA2-EBD2-DA25-7772-A89063296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TextBox 30">
            <a:extLst>
              <a:ext uri="{FF2B5EF4-FFF2-40B4-BE49-F238E27FC236}">
                <a16:creationId xmlns:a16="http://schemas.microsoft.com/office/drawing/2014/main" id="{72E263E6-C697-EEE7-FB75-F51444A61F78}"/>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7839" name="TextBox 31">
            <a:extLst>
              <a:ext uri="{FF2B5EF4-FFF2-40B4-BE49-F238E27FC236}">
                <a16:creationId xmlns:a16="http://schemas.microsoft.com/office/drawing/2014/main" id="{AF967815-1971-9603-496B-60DA3A00F9BD}"/>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7840" name="TextBox 32">
            <a:extLst>
              <a:ext uri="{FF2B5EF4-FFF2-40B4-BE49-F238E27FC236}">
                <a16:creationId xmlns:a16="http://schemas.microsoft.com/office/drawing/2014/main" id="{ED93DB69-A58B-572A-4731-633D12BDA459}"/>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7841" name="TextBox 33">
            <a:extLst>
              <a:ext uri="{FF2B5EF4-FFF2-40B4-BE49-F238E27FC236}">
                <a16:creationId xmlns:a16="http://schemas.microsoft.com/office/drawing/2014/main" id="{6F54830E-9BCC-B23E-078D-50B0D9D1D9A1}"/>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7842" name="TextBox 34">
            <a:extLst>
              <a:ext uri="{FF2B5EF4-FFF2-40B4-BE49-F238E27FC236}">
                <a16:creationId xmlns:a16="http://schemas.microsoft.com/office/drawing/2014/main" id="{4A09CFBA-C1C9-9933-490E-CA8DA5D090D4}"/>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7843" name="TextBox 8">
            <a:extLst>
              <a:ext uri="{FF2B5EF4-FFF2-40B4-BE49-F238E27FC236}">
                <a16:creationId xmlns:a16="http://schemas.microsoft.com/office/drawing/2014/main" id="{823A2A82-6757-42A1-2FC5-82F00CC727D3}"/>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10" name="Slide Number Placeholder 9">
            <a:extLst>
              <a:ext uri="{FF2B5EF4-FFF2-40B4-BE49-F238E27FC236}">
                <a16:creationId xmlns:a16="http://schemas.microsoft.com/office/drawing/2014/main" id="{BF0B5C43-274D-AF43-304D-008E2741A31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7D928-FEC3-7548-9B2C-A8B1ADE09ECC}"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01C2D7D-D340-973B-3A4C-41827B87FAE0}"/>
              </a:ext>
            </a:extLst>
          </p:cNvPr>
          <p:cNvCxnSpPr>
            <a:cxnSpLocks/>
          </p:cNvCxnSpPr>
          <p:nvPr/>
        </p:nvCxnSpPr>
        <p:spPr>
          <a:xfrm flipH="1">
            <a:off x="1460500" y="2095500"/>
            <a:ext cx="3068638" cy="26035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B811C52-5A09-91E7-6930-AC23F5C4A809}"/>
              </a:ext>
            </a:extLst>
          </p:cNvPr>
          <p:cNvCxnSpPr>
            <a:cxnSpLocks/>
          </p:cNvCxnSpPr>
          <p:nvPr/>
        </p:nvCxnSpPr>
        <p:spPr>
          <a:xfrm flipH="1" flipV="1">
            <a:off x="4529138" y="2095500"/>
            <a:ext cx="3384550" cy="19208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52039C1D-5475-C309-B742-EA276739B3E5}"/>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52" name="Picture 8" descr="Category:Network routers - Wikimedia Commons">
            <a:extLst>
              <a:ext uri="{FF2B5EF4-FFF2-40B4-BE49-F238E27FC236}">
                <a16:creationId xmlns:a16="http://schemas.microsoft.com/office/drawing/2014/main" id="{616050F4-2107-F3DF-6588-DBB25A66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21764253-6327-27E9-6D3C-9CFAE412CA74}"/>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54" name="Picture 8" descr="Category:Network routers - Wikimedia Commons">
            <a:extLst>
              <a:ext uri="{FF2B5EF4-FFF2-40B4-BE49-F238E27FC236}">
                <a16:creationId xmlns:a16="http://schemas.microsoft.com/office/drawing/2014/main" id="{8A75801E-BFE2-555B-CAD0-5B35FD9C9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4" descr="Computer Icon | Hardware Devices Iconpack | Icons-Land">
            <a:extLst>
              <a:ext uri="{FF2B5EF4-FFF2-40B4-BE49-F238E27FC236}">
                <a16:creationId xmlns:a16="http://schemas.microsoft.com/office/drawing/2014/main" id="{EDEB2ECF-CC16-E3A2-086F-CCBF5D859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4" descr="Computer Icon | Hardware Devices Iconpack | Icons-Land">
            <a:extLst>
              <a:ext uri="{FF2B5EF4-FFF2-40B4-BE49-F238E27FC236}">
                <a16:creationId xmlns:a16="http://schemas.microsoft.com/office/drawing/2014/main" id="{06280DA0-D079-54BD-6759-0FFEF42AF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Box 13">
            <a:extLst>
              <a:ext uri="{FF2B5EF4-FFF2-40B4-BE49-F238E27FC236}">
                <a16:creationId xmlns:a16="http://schemas.microsoft.com/office/drawing/2014/main" id="{315B6455-9752-A566-F6B5-EE5234D48289}"/>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02A83411-34DA-2FC3-2759-CFCCCE98C53C}"/>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410E8592-F2FE-0260-3E69-E430FD33F894}"/>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60" name="Picture 8" descr="Category:Network routers - Wikimedia Commons">
            <a:extLst>
              <a:ext uri="{FF2B5EF4-FFF2-40B4-BE49-F238E27FC236}">
                <a16:creationId xmlns:a16="http://schemas.microsoft.com/office/drawing/2014/main" id="{3A41B871-AA8A-2ADF-6CEC-5E9F19BA5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4" descr="Computer Icon | Hardware Devices Iconpack | Icons-Land">
            <a:extLst>
              <a:ext uri="{FF2B5EF4-FFF2-40B4-BE49-F238E27FC236}">
                <a16:creationId xmlns:a16="http://schemas.microsoft.com/office/drawing/2014/main" id="{68F838D5-7AD5-FC9E-0FD8-13DF58F53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TextBox 30">
            <a:extLst>
              <a:ext uri="{FF2B5EF4-FFF2-40B4-BE49-F238E27FC236}">
                <a16:creationId xmlns:a16="http://schemas.microsoft.com/office/drawing/2014/main" id="{A3C16BD5-6BBE-E12F-620B-246A343922E3}"/>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8863" name="TextBox 31">
            <a:extLst>
              <a:ext uri="{FF2B5EF4-FFF2-40B4-BE49-F238E27FC236}">
                <a16:creationId xmlns:a16="http://schemas.microsoft.com/office/drawing/2014/main" id="{E0F1EE79-2B18-2161-F56A-ADCBE9B4B4AF}"/>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8864" name="TextBox 32">
            <a:extLst>
              <a:ext uri="{FF2B5EF4-FFF2-40B4-BE49-F238E27FC236}">
                <a16:creationId xmlns:a16="http://schemas.microsoft.com/office/drawing/2014/main" id="{2175BEE0-C780-EE55-DC45-9E7B0DADFC6C}"/>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8865" name="TextBox 33">
            <a:extLst>
              <a:ext uri="{FF2B5EF4-FFF2-40B4-BE49-F238E27FC236}">
                <a16:creationId xmlns:a16="http://schemas.microsoft.com/office/drawing/2014/main" id="{D37AC26C-02F7-2849-FD73-2767B37F5DE4}"/>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8866" name="TextBox 34">
            <a:extLst>
              <a:ext uri="{FF2B5EF4-FFF2-40B4-BE49-F238E27FC236}">
                <a16:creationId xmlns:a16="http://schemas.microsoft.com/office/drawing/2014/main" id="{3724D384-7072-883E-941B-A9A5D8C7F565}"/>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8867" name="TextBox 2">
            <a:extLst>
              <a:ext uri="{FF2B5EF4-FFF2-40B4-BE49-F238E27FC236}">
                <a16:creationId xmlns:a16="http://schemas.microsoft.com/office/drawing/2014/main" id="{3BD7CA7D-504F-7F58-41B3-4A14870F7FAA}"/>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5" name="Rectangle 4">
            <a:extLst>
              <a:ext uri="{FF2B5EF4-FFF2-40B4-BE49-F238E27FC236}">
                <a16:creationId xmlns:a16="http://schemas.microsoft.com/office/drawing/2014/main" id="{11A73D8D-9E1D-80FB-3DB4-E5B361256933}"/>
              </a:ext>
            </a:extLst>
          </p:cNvPr>
          <p:cNvSpPr/>
          <p:nvPr/>
        </p:nvSpPr>
        <p:spPr>
          <a:xfrm>
            <a:off x="2190750" y="1201738"/>
            <a:ext cx="4840288" cy="11541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69" name="TextBox 8">
            <a:extLst>
              <a:ext uri="{FF2B5EF4-FFF2-40B4-BE49-F238E27FC236}">
                <a16:creationId xmlns:a16="http://schemas.microsoft.com/office/drawing/2014/main" id="{FB7A1F94-5E3E-992A-77F5-FF0C1ECD0D2E}"/>
              </a:ext>
            </a:extLst>
          </p:cNvPr>
          <p:cNvSpPr txBox="1">
            <a:spLocks noChangeArrowheads="1"/>
          </p:cNvSpPr>
          <p:nvPr/>
        </p:nvSpPr>
        <p:spPr bwMode="auto">
          <a:xfrm>
            <a:off x="2841625" y="1482725"/>
            <a:ext cx="3873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services</a:t>
            </a:r>
          </a:p>
        </p:txBody>
      </p:sp>
      <p:sp>
        <p:nvSpPr>
          <p:cNvPr id="10" name="Slide Number Placeholder 9">
            <a:extLst>
              <a:ext uri="{FF2B5EF4-FFF2-40B4-BE49-F238E27FC236}">
                <a16:creationId xmlns:a16="http://schemas.microsoft.com/office/drawing/2014/main" id="{3FFA6BA3-AE10-8C52-8065-85FE57C064C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78F4C2-6FB5-D647-A6EF-8E547827E703}"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0A94C6DF-EF10-A02F-50F6-936864E74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888" y="1606550"/>
            <a:ext cx="53562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Box 3">
            <a:extLst>
              <a:ext uri="{FF2B5EF4-FFF2-40B4-BE49-F238E27FC236}">
                <a16:creationId xmlns:a16="http://schemas.microsoft.com/office/drawing/2014/main" id="{9F976BE8-803C-74CA-D07B-D9CC16FEEDFA}"/>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abstraction</a:t>
            </a:r>
          </a:p>
        </p:txBody>
      </p:sp>
      <p:sp>
        <p:nvSpPr>
          <p:cNvPr id="5" name="Slide Number Placeholder 4">
            <a:extLst>
              <a:ext uri="{FF2B5EF4-FFF2-40B4-BE49-F238E27FC236}">
                <a16:creationId xmlns:a16="http://schemas.microsoft.com/office/drawing/2014/main" id="{65BDE40B-AD31-DF7F-74EF-DFD2505EC9E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75661C-65F3-C941-B2DE-55046049BF08}"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D0855D21-9064-8051-92BE-3809CE953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933450"/>
            <a:ext cx="83121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3">
            <a:extLst>
              <a:ext uri="{FF2B5EF4-FFF2-40B4-BE49-F238E27FC236}">
                <a16:creationId xmlns:a16="http://schemas.microsoft.com/office/drawing/2014/main" id="{7D5E20D2-775D-D0D0-6758-5C104807DF6C}"/>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abstraction</a:t>
            </a:r>
          </a:p>
        </p:txBody>
      </p:sp>
      <p:grpSp>
        <p:nvGrpSpPr>
          <p:cNvPr id="7" name="Group 6">
            <a:extLst>
              <a:ext uri="{FF2B5EF4-FFF2-40B4-BE49-F238E27FC236}">
                <a16:creationId xmlns:a16="http://schemas.microsoft.com/office/drawing/2014/main" id="{3D029446-AEBF-5C59-725C-401B563A96B0}"/>
              </a:ext>
            </a:extLst>
          </p:cNvPr>
          <p:cNvGrpSpPr>
            <a:grpSpLocks/>
          </p:cNvGrpSpPr>
          <p:nvPr/>
        </p:nvGrpSpPr>
        <p:grpSpPr bwMode="auto">
          <a:xfrm>
            <a:off x="2266950" y="2430463"/>
            <a:ext cx="4841875" cy="1154112"/>
            <a:chOff x="2267700" y="2430470"/>
            <a:chExt cx="4840670" cy="1154036"/>
          </a:xfrm>
        </p:grpSpPr>
        <p:sp>
          <p:nvSpPr>
            <p:cNvPr id="5" name="Rectangle 4">
              <a:extLst>
                <a:ext uri="{FF2B5EF4-FFF2-40B4-BE49-F238E27FC236}">
                  <a16:creationId xmlns:a16="http://schemas.microsoft.com/office/drawing/2014/main" id="{86E9C0D9-7C31-17F5-D401-8808499619C5}"/>
                </a:ext>
              </a:extLst>
            </p:cNvPr>
            <p:cNvSpPr/>
            <p:nvPr/>
          </p:nvSpPr>
          <p:spPr>
            <a:xfrm>
              <a:off x="2267700" y="2430470"/>
              <a:ext cx="4840670" cy="11540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02" name="TextBox 5">
              <a:extLst>
                <a:ext uri="{FF2B5EF4-FFF2-40B4-BE49-F238E27FC236}">
                  <a16:creationId xmlns:a16="http://schemas.microsoft.com/office/drawing/2014/main" id="{8B8A0B4C-1B18-8AD5-F469-07B455D3BF82}"/>
                </a:ext>
              </a:extLst>
            </p:cNvPr>
            <p:cNvSpPr txBox="1">
              <a:spLocks noChangeArrowheads="1"/>
            </p:cNvSpPr>
            <p:nvPr/>
          </p:nvSpPr>
          <p:spPr bwMode="auto">
            <a:xfrm>
              <a:off x="2597436" y="2776655"/>
              <a:ext cx="3872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services</a:t>
              </a:r>
            </a:p>
          </p:txBody>
        </p:sp>
      </p:grpSp>
      <p:sp>
        <p:nvSpPr>
          <p:cNvPr id="8" name="Slide Number Placeholder 7">
            <a:extLst>
              <a:ext uri="{FF2B5EF4-FFF2-40B4-BE49-F238E27FC236}">
                <a16:creationId xmlns:a16="http://schemas.microsoft.com/office/drawing/2014/main" id="{1B9D758B-C5B1-CFC3-EDCC-9453B71CED6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B2BEEE-499F-9D4F-AC39-D528C2B09AD3}"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Module 4: Operating system kernel tracing">
            <a:extLst>
              <a:ext uri="{FF2B5EF4-FFF2-40B4-BE49-F238E27FC236}">
                <a16:creationId xmlns:a16="http://schemas.microsoft.com/office/drawing/2014/main" id="{D3C7808E-F8E9-DC1B-84F1-F7763A9A4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925"/>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13219A-57CA-FFEE-B91C-C0118CEF044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12C4F8-140B-8346-99F1-A257911A3DFF}"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AED93071-7408-8F98-C952-B578982F644D}"/>
              </a:ext>
            </a:extLst>
          </p:cNvPr>
          <p:cNvSpPr txBox="1">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Connection between processes</a:t>
            </a:r>
          </a:p>
        </p:txBody>
      </p:sp>
      <p:pic>
        <p:nvPicPr>
          <p:cNvPr id="82946" name="Picture 3">
            <a:extLst>
              <a:ext uri="{FF2B5EF4-FFF2-40B4-BE49-F238E27FC236}">
                <a16:creationId xmlns:a16="http://schemas.microsoft.com/office/drawing/2014/main" id="{6423820D-3B60-38CF-2860-03080068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30350"/>
            <a:ext cx="8115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Slide Number Placeholder 1">
            <a:extLst>
              <a:ext uri="{FF2B5EF4-FFF2-40B4-BE49-F238E27FC236}">
                <a16:creationId xmlns:a16="http://schemas.microsoft.com/office/drawing/2014/main" id="{C936E2EB-CCDB-35B9-498A-16E663D36F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03BC9-DBBB-B64D-9808-170B4249771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C92EBA-742C-D544-B7EF-C305A1D60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A3B13FD-0BD0-0C4A-B547-0D7DB748861B}"/>
              </a:ext>
            </a:extLst>
          </p:cNvPr>
          <p:cNvPicPr>
            <a:picLocks noChangeAspect="1"/>
          </p:cNvPicPr>
          <p:nvPr/>
        </p:nvPicPr>
        <p:blipFill>
          <a:blip r:embed="rId2"/>
          <a:stretch>
            <a:fillRect/>
          </a:stretch>
        </p:blipFill>
        <p:spPr>
          <a:xfrm>
            <a:off x="16002" y="4002662"/>
            <a:ext cx="9127998" cy="1757985"/>
          </a:xfrm>
          <a:prstGeom prst="rect">
            <a:avLst/>
          </a:prstGeom>
        </p:spPr>
      </p:pic>
      <p:sp>
        <p:nvSpPr>
          <p:cNvPr id="5" name="TextBox 4">
            <a:extLst>
              <a:ext uri="{FF2B5EF4-FFF2-40B4-BE49-F238E27FC236}">
                <a16:creationId xmlns:a16="http://schemas.microsoft.com/office/drawing/2014/main" id="{222899B7-D626-2BB6-D40B-A710240DE0D7}"/>
              </a:ext>
            </a:extLst>
          </p:cNvPr>
          <p:cNvSpPr txBox="1"/>
          <p:nvPr/>
        </p:nvSpPr>
        <p:spPr>
          <a:xfrm>
            <a:off x="0" y="2268187"/>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Check your IP addresses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ifconfig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linux</a:t>
            </a:r>
            <a:r>
              <a:rPr kumimoji="0" lang="en-US" sz="3200" b="0" i="0" u="none" strike="noStrike" kern="1200" cap="none" spc="0" normalizeH="0" baseline="0" noProof="0" dirty="0">
                <a:ln>
                  <a:noFill/>
                </a:ln>
                <a:solidFill>
                  <a:prstClr val="black"/>
                </a:solidFill>
                <a:effectLst/>
                <a:uLnTx/>
                <a:uFillTx/>
                <a:latin typeface="Calibri"/>
                <a:ea typeface="+mn-ea"/>
                <a:cs typeface="+mn-cs"/>
              </a:rPr>
              <a:t>/mac) / ipconfig (windows)</a:t>
            </a:r>
          </a:p>
        </p:txBody>
      </p:sp>
    </p:spTree>
    <p:extLst>
      <p:ext uri="{BB962C8B-B14F-4D97-AF65-F5344CB8AC3E}">
        <p14:creationId xmlns:p14="http://schemas.microsoft.com/office/powerpoint/2010/main" val="584827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2" descr="Are the various layers of the TCP/IP model implemented in our computers? -  Quora">
            <a:extLst>
              <a:ext uri="{FF2B5EF4-FFF2-40B4-BE49-F238E27FC236}">
                <a16:creationId xmlns:a16="http://schemas.microsoft.com/office/drawing/2014/main" id="{90591F97-2A90-7E20-F512-29B987068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010" b="22853"/>
          <a:stretch>
            <a:fillRect/>
          </a:stretch>
        </p:blipFill>
        <p:spPr bwMode="auto">
          <a:xfrm>
            <a:off x="115888" y="1814513"/>
            <a:ext cx="89122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a:extLst>
              <a:ext uri="{FF2B5EF4-FFF2-40B4-BE49-F238E27FC236}">
                <a16:creationId xmlns:a16="http://schemas.microsoft.com/office/drawing/2014/main" id="{C0987DEA-57B2-D56F-E6AF-D53061C19C0D}"/>
              </a:ext>
            </a:extLst>
          </p:cNvPr>
          <p:cNvSpPr txBox="1">
            <a:spLocks noChangeArrowheads="1"/>
          </p:cNvSpPr>
          <p:nvPr/>
        </p:nvSpPr>
        <p:spPr bwMode="auto">
          <a:xfrm>
            <a:off x="231775" y="30480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of networking algorithms</a:t>
            </a:r>
          </a:p>
        </p:txBody>
      </p:sp>
      <p:sp>
        <p:nvSpPr>
          <p:cNvPr id="83971" name="Slide Number Placeholder 1">
            <a:extLst>
              <a:ext uri="{FF2B5EF4-FFF2-40B4-BE49-F238E27FC236}">
                <a16:creationId xmlns:a16="http://schemas.microsoft.com/office/drawing/2014/main" id="{AC803AA3-0918-C1A7-64AB-CB93D706FF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69804C-51E1-7747-BFA5-509B0BF3EE0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8B968900-DEEC-38C4-14A4-F0A76973E729}"/>
              </a:ext>
            </a:extLst>
          </p:cNvPr>
          <p:cNvSpPr>
            <a:spLocks noGrp="1"/>
          </p:cNvSpPr>
          <p:nvPr>
            <p:ph type="title"/>
          </p:nvPr>
        </p:nvSpPr>
        <p:spPr/>
        <p:txBody>
          <a:bodyPr/>
          <a:lstStyle/>
          <a:p>
            <a:r>
              <a:rPr lang="en-US" altLang="en-US">
                <a:ea typeface="ＭＳ Ｐゴシック" panose="020B0600070205080204" pitchFamily="34" charset="-128"/>
              </a:rPr>
              <a:t>Transport Protocols</a:t>
            </a:r>
          </a:p>
        </p:txBody>
      </p:sp>
      <p:sp>
        <p:nvSpPr>
          <p:cNvPr id="3" name="Content Placeholder 2">
            <a:extLst>
              <a:ext uri="{FF2B5EF4-FFF2-40B4-BE49-F238E27FC236}">
                <a16:creationId xmlns:a16="http://schemas.microsoft.com/office/drawing/2014/main" id="{EA455B2B-74E0-6CC7-85EB-1048C9B97E83}"/>
              </a:ext>
            </a:extLst>
          </p:cNvPr>
          <p:cNvSpPr>
            <a:spLocks noGrp="1"/>
          </p:cNvSpPr>
          <p:nvPr>
            <p:ph idx="1"/>
          </p:nvPr>
        </p:nvSpPr>
        <p:spPr/>
        <p:txBody>
          <a:bodyPr/>
          <a:lstStyle/>
          <a:p>
            <a:r>
              <a:rPr lang="en-US" altLang="en-US" sz="3600">
                <a:ea typeface="ＭＳ Ｐゴシック" panose="020B0600070205080204" pitchFamily="34" charset="-128"/>
              </a:rPr>
              <a:t>Logical communication between processes</a:t>
            </a:r>
          </a:p>
          <a:p>
            <a:pPr lvl="1"/>
            <a:r>
              <a:rPr lang="en-US" altLang="en-US" sz="3200">
                <a:ea typeface="ＭＳ Ｐゴシック" panose="020B0600070205080204" pitchFamily="34" charset="-128"/>
              </a:rPr>
              <a:t>Sender divides a message into segments</a:t>
            </a:r>
          </a:p>
          <a:p>
            <a:pPr lvl="1"/>
            <a:r>
              <a:rPr lang="en-US" altLang="en-US" sz="3200">
                <a:ea typeface="ＭＳ Ｐゴシック" panose="020B0600070205080204" pitchFamily="34" charset="-128"/>
              </a:rPr>
              <a:t>Receiver reassembles segments into message </a:t>
            </a:r>
          </a:p>
          <a:p>
            <a:r>
              <a:rPr lang="en-US" altLang="en-US" sz="3600">
                <a:ea typeface="ＭＳ Ｐゴシック" panose="020B0600070205080204" pitchFamily="34" charset="-128"/>
              </a:rPr>
              <a:t>Transport services</a:t>
            </a:r>
          </a:p>
          <a:p>
            <a:pPr lvl="1"/>
            <a:r>
              <a:rPr lang="en-US" altLang="en-US" sz="3200">
                <a:ea typeface="ＭＳ Ｐゴシック" panose="020B0600070205080204" pitchFamily="34" charset="-128"/>
              </a:rPr>
              <a:t>(De)multiplexing packets</a:t>
            </a:r>
          </a:p>
          <a:p>
            <a:pPr lvl="1"/>
            <a:r>
              <a:rPr lang="en-US" altLang="en-US" sz="3200">
                <a:ea typeface="ＭＳ Ｐゴシック" panose="020B0600070205080204" pitchFamily="34" charset="-128"/>
              </a:rPr>
              <a:t>Detecting corrupted data</a:t>
            </a:r>
          </a:p>
          <a:p>
            <a:pPr lvl="1"/>
            <a:r>
              <a:rPr lang="en-US" altLang="en-US" sz="3200">
                <a:ea typeface="ＭＳ Ｐゴシック" panose="020B0600070205080204" pitchFamily="34" charset="-128"/>
              </a:rPr>
              <a:t>Optionally: reliable delivery, flow control, …</a:t>
            </a:r>
          </a:p>
        </p:txBody>
      </p:sp>
      <p:sp>
        <p:nvSpPr>
          <p:cNvPr id="2" name="Rounded Rectangle 1">
            <a:extLst>
              <a:ext uri="{FF2B5EF4-FFF2-40B4-BE49-F238E27FC236}">
                <a16:creationId xmlns:a16="http://schemas.microsoft.com/office/drawing/2014/main" id="{281C9EEC-28E5-908A-0D68-560F8FF0D9B0}"/>
              </a:ext>
            </a:extLst>
          </p:cNvPr>
          <p:cNvSpPr/>
          <p:nvPr/>
        </p:nvSpPr>
        <p:spPr>
          <a:xfrm>
            <a:off x="769938" y="3659188"/>
            <a:ext cx="4762500" cy="1228725"/>
          </a:xfrm>
          <a:prstGeom prst="roundRect">
            <a:avLst/>
          </a:prstGeom>
          <a:noFill/>
          <a:ln w="73025">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4996" name="Slide Number Placeholder 3">
            <a:extLst>
              <a:ext uri="{FF2B5EF4-FFF2-40B4-BE49-F238E27FC236}">
                <a16:creationId xmlns:a16="http://schemas.microsoft.com/office/drawing/2014/main" id="{3EC71E83-33BD-22B1-E7F7-B308D9A7A2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C71F2E-E39E-DB4F-80C6-556A5CCB367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5D5E5AD3-ABB9-92B3-EABC-9DB429373A42}"/>
              </a:ext>
            </a:extLst>
          </p:cNvPr>
          <p:cNvSpPr>
            <a:spLocks noGrp="1"/>
          </p:cNvSpPr>
          <p:nvPr>
            <p:ph type="title"/>
          </p:nvPr>
        </p:nvSpPr>
        <p:spPr/>
        <p:txBody>
          <a:bodyPr/>
          <a:lstStyle/>
          <a:p>
            <a:r>
              <a:rPr lang="en-US" altLang="en-US">
                <a:ea typeface="ＭＳ Ｐゴシック" panose="020B0600070205080204" pitchFamily="34" charset="-128"/>
              </a:rPr>
              <a:t>Two Basic Transport Features</a:t>
            </a:r>
          </a:p>
        </p:txBody>
      </p:sp>
      <p:sp>
        <p:nvSpPr>
          <p:cNvPr id="86018" name="Rectangle 3">
            <a:extLst>
              <a:ext uri="{FF2B5EF4-FFF2-40B4-BE49-F238E27FC236}">
                <a16:creationId xmlns:a16="http://schemas.microsoft.com/office/drawing/2014/main" id="{1D0DE91C-ABBA-3D32-9422-96EE06EBF0E4}"/>
              </a:ext>
            </a:extLst>
          </p:cNvPr>
          <p:cNvSpPr>
            <a:spLocks noGrp="1"/>
          </p:cNvSpPr>
          <p:nvPr>
            <p:ph type="body" idx="1"/>
          </p:nvPr>
        </p:nvSpPr>
        <p:spPr/>
        <p:txBody>
          <a:bodyPr/>
          <a:lstStyle/>
          <a:p>
            <a:r>
              <a:rPr lang="en-US" altLang="en-US" b="1">
                <a:ea typeface="ＭＳ Ｐゴシック" panose="020B0600070205080204" pitchFamily="34" charset="-128"/>
              </a:rPr>
              <a:t>Demultiplexing:</a:t>
            </a:r>
            <a:r>
              <a:rPr lang="en-US" altLang="en-US">
                <a:ea typeface="ＭＳ Ｐゴシック" panose="020B0600070205080204" pitchFamily="34" charset="-128"/>
              </a:rPr>
              <a:t> port numbers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b="1">
                <a:ea typeface="ＭＳ Ｐゴシック" panose="020B0600070205080204" pitchFamily="34" charset="-128"/>
              </a:rPr>
              <a:t>Error detection:</a:t>
            </a:r>
            <a:r>
              <a:rPr lang="en-US" altLang="en-US">
                <a:ea typeface="ＭＳ Ｐゴシック" panose="020B0600070205080204" pitchFamily="34" charset="-128"/>
              </a:rPr>
              <a:t> checksums </a:t>
            </a:r>
          </a:p>
        </p:txBody>
      </p:sp>
      <p:sp>
        <p:nvSpPr>
          <p:cNvPr id="86019" name="Rectangle 4">
            <a:extLst>
              <a:ext uri="{FF2B5EF4-FFF2-40B4-BE49-F238E27FC236}">
                <a16:creationId xmlns:a16="http://schemas.microsoft.com/office/drawing/2014/main" id="{C2DA90A5-5E15-F77E-4F89-552D0C9436DA}"/>
              </a:ext>
            </a:extLst>
          </p:cNvPr>
          <p:cNvSpPr>
            <a:spLocks noChangeArrowheads="1"/>
          </p:cNvSpPr>
          <p:nvPr/>
        </p:nvSpPr>
        <p:spPr bwMode="auto">
          <a:xfrm>
            <a:off x="747713" y="2627313"/>
            <a:ext cx="1295400" cy="1143000"/>
          </a:xfrm>
          <a:prstGeom prst="rect">
            <a:avLst/>
          </a:prstGeom>
          <a:solidFill>
            <a:srgbClr val="FFFF99"/>
          </a:solidFill>
          <a:ln w="25400">
            <a:solidFill>
              <a:schemeClr val="tx1"/>
            </a:solidFill>
            <a:prstDash val="sysDot"/>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0" name="Rectangle 5">
            <a:extLst>
              <a:ext uri="{FF2B5EF4-FFF2-40B4-BE49-F238E27FC236}">
                <a16:creationId xmlns:a16="http://schemas.microsoft.com/office/drawing/2014/main" id="{9EA08305-98C7-5D10-25E2-E23611F4FBA6}"/>
              </a:ext>
            </a:extLst>
          </p:cNvPr>
          <p:cNvSpPr>
            <a:spLocks noChangeArrowheads="1"/>
          </p:cNvSpPr>
          <p:nvPr/>
        </p:nvSpPr>
        <p:spPr bwMode="auto">
          <a:xfrm>
            <a:off x="5167313" y="2151063"/>
            <a:ext cx="3505200" cy="1981200"/>
          </a:xfrm>
          <a:prstGeom prst="rect">
            <a:avLst/>
          </a:prstGeom>
          <a:solidFill>
            <a:srgbClr val="FFFF99"/>
          </a:solidFill>
          <a:ln w="25400">
            <a:solidFill>
              <a:schemeClr val="tx1"/>
            </a:solidFill>
            <a:prstDash val="sysDot"/>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1" name="Oval 6">
            <a:extLst>
              <a:ext uri="{FF2B5EF4-FFF2-40B4-BE49-F238E27FC236}">
                <a16:creationId xmlns:a16="http://schemas.microsoft.com/office/drawing/2014/main" id="{F679F0BD-8F9E-F415-31A7-F277C57D465C}"/>
              </a:ext>
            </a:extLst>
          </p:cNvPr>
          <p:cNvSpPr>
            <a:spLocks noChangeArrowheads="1"/>
          </p:cNvSpPr>
          <p:nvPr/>
        </p:nvSpPr>
        <p:spPr bwMode="auto">
          <a:xfrm>
            <a:off x="6677025" y="2270125"/>
            <a:ext cx="1746250" cy="796925"/>
          </a:xfrm>
          <a:prstGeom prst="ellipse">
            <a:avLst/>
          </a:prstGeom>
          <a:solidFill>
            <a:srgbClr val="FFFFFF"/>
          </a:solidFill>
          <a:ln w="12700">
            <a:solidFill>
              <a:schemeClr val="tx1"/>
            </a:solidFill>
            <a:round/>
            <a:headEnd/>
            <a:tailEnd/>
          </a:ln>
        </p:spPr>
        <p:txBody>
          <a:bodyPr wrap="none" lIns="91430" tIns="45716" rIns="91430" bIns="45716" anchor="ct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Web server</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r>
              <a:rPr kumimoji="0" lang="en-US" altLang="en-US" sz="1600" b="1" i="0" u="none" strike="noStrike" kern="1200" cap="none" spc="0" normalizeH="0" baseline="0" noProof="0">
                <a:ln>
                  <a:noFill/>
                </a:ln>
                <a:solidFill>
                  <a:srgbClr val="0000FF"/>
                </a:solidFill>
                <a:effectLst/>
                <a:uLnTx/>
                <a:uFillTx/>
                <a:latin typeface="Helvetica" pitchFamily="2" charset="0"/>
                <a:ea typeface="ＭＳ Ｐゴシック" panose="020B0600070205080204" pitchFamily="34" charset="-128"/>
                <a:cs typeface="+mn-cs"/>
              </a:rPr>
              <a:t>port 80</a:t>
            </a: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86022" name="Text Box 7">
            <a:extLst>
              <a:ext uri="{FF2B5EF4-FFF2-40B4-BE49-F238E27FC236}">
                <a16:creationId xmlns:a16="http://schemas.microsoft.com/office/drawing/2014/main" id="{7D3D3ED8-4A8B-5852-0DA5-9F101A49560E}"/>
              </a:ext>
            </a:extLst>
          </p:cNvPr>
          <p:cNvSpPr txBox="1">
            <a:spLocks noChangeArrowheads="1"/>
          </p:cNvSpPr>
          <p:nvPr/>
        </p:nvSpPr>
        <p:spPr bwMode="auto">
          <a:xfrm>
            <a:off x="731838" y="2235200"/>
            <a:ext cx="136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Client host</a:t>
            </a:r>
          </a:p>
        </p:txBody>
      </p:sp>
      <p:sp>
        <p:nvSpPr>
          <p:cNvPr id="86023" name="Text Box 8">
            <a:extLst>
              <a:ext uri="{FF2B5EF4-FFF2-40B4-BE49-F238E27FC236}">
                <a16:creationId xmlns:a16="http://schemas.microsoft.com/office/drawing/2014/main" id="{5E8ECD05-3D5E-1D93-D4D7-36FACEB9DDD8}"/>
              </a:ext>
            </a:extLst>
          </p:cNvPr>
          <p:cNvSpPr txBox="1">
            <a:spLocks noChangeArrowheads="1"/>
          </p:cNvSpPr>
          <p:nvPr/>
        </p:nvSpPr>
        <p:spPr bwMode="auto">
          <a:xfrm>
            <a:off x="5395913" y="1778000"/>
            <a:ext cx="296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Server host </a:t>
            </a:r>
            <a:r>
              <a:rPr kumimoji="0" lang="en-US" altLang="en-US" sz="1800" b="1" i="0" u="none" strike="noStrike" kern="1200" cap="none" spc="0" normalizeH="0" baseline="0" noProof="0">
                <a:ln>
                  <a:noFill/>
                </a:ln>
                <a:solidFill>
                  <a:srgbClr val="009900"/>
                </a:solidFill>
                <a:effectLst/>
                <a:uLnTx/>
                <a:uFillTx/>
                <a:latin typeface="Helvetica" pitchFamily="2" charset="0"/>
                <a:ea typeface="ＭＳ Ｐゴシック" panose="020B0600070205080204" pitchFamily="34" charset="-128"/>
                <a:cs typeface="+mn-cs"/>
              </a:rPr>
              <a:t>128.2.194.242</a:t>
            </a:r>
          </a:p>
        </p:txBody>
      </p:sp>
      <p:sp>
        <p:nvSpPr>
          <p:cNvPr id="86024" name="Line 9">
            <a:extLst>
              <a:ext uri="{FF2B5EF4-FFF2-40B4-BE49-F238E27FC236}">
                <a16:creationId xmlns:a16="http://schemas.microsoft.com/office/drawing/2014/main" id="{9B2EC79A-17DD-632E-528A-98A1316402EF}"/>
              </a:ext>
            </a:extLst>
          </p:cNvPr>
          <p:cNvSpPr>
            <a:spLocks noChangeShapeType="1"/>
          </p:cNvSpPr>
          <p:nvPr/>
        </p:nvSpPr>
        <p:spPr bwMode="auto">
          <a:xfrm flipV="1">
            <a:off x="1890713" y="3141663"/>
            <a:ext cx="34290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5" name="Oval 10">
            <a:extLst>
              <a:ext uri="{FF2B5EF4-FFF2-40B4-BE49-F238E27FC236}">
                <a16:creationId xmlns:a16="http://schemas.microsoft.com/office/drawing/2014/main" id="{18B85828-A623-7436-71B1-C8632AE0A0E1}"/>
              </a:ext>
            </a:extLst>
          </p:cNvPr>
          <p:cNvSpPr>
            <a:spLocks noChangeArrowheads="1"/>
          </p:cNvSpPr>
          <p:nvPr/>
        </p:nvSpPr>
        <p:spPr bwMode="auto">
          <a:xfrm>
            <a:off x="6691313" y="3217863"/>
            <a:ext cx="1746250" cy="796925"/>
          </a:xfrm>
          <a:prstGeom prst="ellipse">
            <a:avLst/>
          </a:prstGeom>
          <a:solidFill>
            <a:srgbClr val="FFFFFF"/>
          </a:solidFill>
          <a:ln w="12700">
            <a:solidFill>
              <a:schemeClr val="tx1"/>
            </a:solidFill>
            <a:round/>
            <a:headEnd/>
            <a:tailEnd/>
          </a:ln>
        </p:spPr>
        <p:txBody>
          <a:bodyPr wrap="none" lIns="91430" tIns="45716" rIns="91430" bIns="45716" anchor="ct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Echo server</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(port 7)</a:t>
            </a:r>
          </a:p>
        </p:txBody>
      </p:sp>
      <p:sp>
        <p:nvSpPr>
          <p:cNvPr id="86026" name="Text Box 11">
            <a:extLst>
              <a:ext uri="{FF2B5EF4-FFF2-40B4-BE49-F238E27FC236}">
                <a16:creationId xmlns:a16="http://schemas.microsoft.com/office/drawing/2014/main" id="{7D98FBE7-4F5D-CECF-2216-EF2BCB9EC4B7}"/>
              </a:ext>
            </a:extLst>
          </p:cNvPr>
          <p:cNvSpPr txBox="1">
            <a:spLocks noChangeArrowheads="1"/>
          </p:cNvSpPr>
          <p:nvPr/>
        </p:nvSpPr>
        <p:spPr bwMode="auto">
          <a:xfrm>
            <a:off x="2127250" y="2090738"/>
            <a:ext cx="2935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Service request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9900"/>
                </a:solidFill>
                <a:effectLst/>
                <a:uLnTx/>
                <a:uFillTx/>
                <a:latin typeface="Helvetica" pitchFamily="2" charset="0"/>
                <a:ea typeface="ＭＳ Ｐゴシック" panose="020B0600070205080204" pitchFamily="34" charset="-128"/>
                <a:cs typeface="+mn-cs"/>
              </a:rPr>
              <a:t>128.2.194.242</a:t>
            </a: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0000FF"/>
                </a:solidFill>
                <a:effectLst/>
                <a:uLnTx/>
                <a:uFillTx/>
                <a:latin typeface="Helvetica" pitchFamily="2" charset="0"/>
                <a:ea typeface="ＭＳ Ｐゴシック" panose="020B0600070205080204" pitchFamily="34" charset="-128"/>
                <a:cs typeface="+mn-cs"/>
              </a:rPr>
              <a:t>80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(i.e., the Web server)</a:t>
            </a:r>
          </a:p>
        </p:txBody>
      </p:sp>
      <p:sp>
        <p:nvSpPr>
          <p:cNvPr id="86027" name="Line 12">
            <a:extLst>
              <a:ext uri="{FF2B5EF4-FFF2-40B4-BE49-F238E27FC236}">
                <a16:creationId xmlns:a16="http://schemas.microsoft.com/office/drawing/2014/main" id="{F24EF278-8980-C0B1-C1E1-2E82ED14BC79}"/>
              </a:ext>
            </a:extLst>
          </p:cNvPr>
          <p:cNvSpPr>
            <a:spLocks noChangeShapeType="1"/>
          </p:cNvSpPr>
          <p:nvPr/>
        </p:nvSpPr>
        <p:spPr bwMode="auto">
          <a:xfrm flipV="1">
            <a:off x="6310313" y="2836863"/>
            <a:ext cx="457200" cy="22860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8" name="Oval 13">
            <a:extLst>
              <a:ext uri="{FF2B5EF4-FFF2-40B4-BE49-F238E27FC236}">
                <a16:creationId xmlns:a16="http://schemas.microsoft.com/office/drawing/2014/main" id="{9BD67B3A-3F90-FC25-6A97-561AAF207E68}"/>
              </a:ext>
            </a:extLst>
          </p:cNvPr>
          <p:cNvSpPr>
            <a:spLocks noChangeArrowheads="1"/>
          </p:cNvSpPr>
          <p:nvPr/>
        </p:nvSpPr>
        <p:spPr bwMode="auto">
          <a:xfrm>
            <a:off x="5319713" y="2913063"/>
            <a:ext cx="1066800" cy="457200"/>
          </a:xfrm>
          <a:prstGeom prst="ellipse">
            <a:avLst/>
          </a:prstGeom>
          <a:solidFill>
            <a:schemeClr val="bg1"/>
          </a:solidFill>
          <a:ln w="25400">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OS</a:t>
            </a:r>
          </a:p>
        </p:txBody>
      </p:sp>
      <p:sp>
        <p:nvSpPr>
          <p:cNvPr id="86029" name="Oval 14">
            <a:extLst>
              <a:ext uri="{FF2B5EF4-FFF2-40B4-BE49-F238E27FC236}">
                <a16:creationId xmlns:a16="http://schemas.microsoft.com/office/drawing/2014/main" id="{5A5E2840-746E-4ECD-A360-3440C12D7E9D}"/>
              </a:ext>
            </a:extLst>
          </p:cNvPr>
          <p:cNvSpPr>
            <a:spLocks noChangeArrowheads="1"/>
          </p:cNvSpPr>
          <p:nvPr/>
        </p:nvSpPr>
        <p:spPr bwMode="auto">
          <a:xfrm>
            <a:off x="922338" y="2952750"/>
            <a:ext cx="996950" cy="450850"/>
          </a:xfrm>
          <a:prstGeom prst="ellipse">
            <a:avLst/>
          </a:prstGeom>
          <a:solidFill>
            <a:srgbClr val="FFFFFF"/>
          </a:solidFill>
          <a:ln w="12700">
            <a:solidFill>
              <a:schemeClr val="tx1"/>
            </a:solidFill>
            <a:round/>
            <a:headEnd/>
            <a:tailEnd/>
          </a:ln>
        </p:spPr>
        <p:txBody>
          <a:bodyPr wrap="none" lIns="91430" tIns="45716" rIns="91430" bIns="45716" anchor="ctr">
            <a:spAutoFit/>
          </a:bodyP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Client</a:t>
            </a:r>
          </a:p>
        </p:txBody>
      </p:sp>
      <p:sp>
        <p:nvSpPr>
          <p:cNvPr id="86030" name="Rectangle 15">
            <a:extLst>
              <a:ext uri="{FF2B5EF4-FFF2-40B4-BE49-F238E27FC236}">
                <a16:creationId xmlns:a16="http://schemas.microsoft.com/office/drawing/2014/main" id="{7C4635E5-1801-3ED2-1BF5-9F1FDBB9F61D}"/>
              </a:ext>
            </a:extLst>
          </p:cNvPr>
          <p:cNvSpPr>
            <a:spLocks noChangeArrowheads="1"/>
          </p:cNvSpPr>
          <p:nvPr/>
        </p:nvSpPr>
        <p:spPr bwMode="auto">
          <a:xfrm>
            <a:off x="1998663" y="4800600"/>
            <a:ext cx="4762500" cy="882650"/>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1" name="Rectangle 16">
            <a:extLst>
              <a:ext uri="{FF2B5EF4-FFF2-40B4-BE49-F238E27FC236}">
                <a16:creationId xmlns:a16="http://schemas.microsoft.com/office/drawing/2014/main" id="{BDBEAFCB-8C80-769B-D050-08715CF4A9C4}"/>
              </a:ext>
            </a:extLst>
          </p:cNvPr>
          <p:cNvSpPr>
            <a:spLocks noChangeArrowheads="1"/>
          </p:cNvSpPr>
          <p:nvPr/>
        </p:nvSpPr>
        <p:spPr bwMode="auto">
          <a:xfrm>
            <a:off x="1998663" y="4800600"/>
            <a:ext cx="730250" cy="884238"/>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2" name="Text Box 17">
            <a:extLst>
              <a:ext uri="{FF2B5EF4-FFF2-40B4-BE49-F238E27FC236}">
                <a16:creationId xmlns:a16="http://schemas.microsoft.com/office/drawing/2014/main" id="{6FEDF9B2-CAB6-53E8-3D4B-62B065B6262F}"/>
              </a:ext>
            </a:extLst>
          </p:cNvPr>
          <p:cNvSpPr txBox="1">
            <a:spLocks noChangeArrowheads="1"/>
          </p:cNvSpPr>
          <p:nvPr/>
        </p:nvSpPr>
        <p:spPr bwMode="auto">
          <a:xfrm>
            <a:off x="2114550" y="5030788"/>
            <a:ext cx="488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IP</a:t>
            </a:r>
          </a:p>
        </p:txBody>
      </p:sp>
      <p:sp>
        <p:nvSpPr>
          <p:cNvPr id="86033" name="Text Box 18">
            <a:extLst>
              <a:ext uri="{FF2B5EF4-FFF2-40B4-BE49-F238E27FC236}">
                <a16:creationId xmlns:a16="http://schemas.microsoft.com/office/drawing/2014/main" id="{D3576096-D54C-E644-C80A-6F98242A6CF1}"/>
              </a:ext>
            </a:extLst>
          </p:cNvPr>
          <p:cNvSpPr txBox="1">
            <a:spLocks noChangeArrowheads="1"/>
          </p:cNvSpPr>
          <p:nvPr/>
        </p:nvSpPr>
        <p:spPr bwMode="auto">
          <a:xfrm>
            <a:off x="3919538" y="5030788"/>
            <a:ext cx="125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payload</a:t>
            </a:r>
          </a:p>
        </p:txBody>
      </p:sp>
      <p:sp>
        <p:nvSpPr>
          <p:cNvPr id="86034" name="AutoShape 19">
            <a:extLst>
              <a:ext uri="{FF2B5EF4-FFF2-40B4-BE49-F238E27FC236}">
                <a16:creationId xmlns:a16="http://schemas.microsoft.com/office/drawing/2014/main" id="{A2840E58-EBA0-2703-473C-B115DB1CFC58}"/>
              </a:ext>
            </a:extLst>
          </p:cNvPr>
          <p:cNvSpPr>
            <a:spLocks/>
          </p:cNvSpPr>
          <p:nvPr/>
        </p:nvSpPr>
        <p:spPr bwMode="auto">
          <a:xfrm rot="-5400000">
            <a:off x="4572794" y="3993357"/>
            <a:ext cx="344487" cy="3956050"/>
          </a:xfrm>
          <a:prstGeom prst="leftBrace">
            <a:avLst>
              <a:gd name="adj1" fmla="val 9569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5" name="Text Box 20">
            <a:extLst>
              <a:ext uri="{FF2B5EF4-FFF2-40B4-BE49-F238E27FC236}">
                <a16:creationId xmlns:a16="http://schemas.microsoft.com/office/drawing/2014/main" id="{7FED0E7E-23AF-9D55-A05F-EB0F57CA76A3}"/>
              </a:ext>
            </a:extLst>
          </p:cNvPr>
          <p:cNvSpPr txBox="1">
            <a:spLocks noChangeArrowheads="1"/>
          </p:cNvSpPr>
          <p:nvPr/>
        </p:nvSpPr>
        <p:spPr bwMode="auto">
          <a:xfrm>
            <a:off x="3525838" y="6094413"/>
            <a:ext cx="2774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 corruption</a:t>
            </a:r>
          </a:p>
        </p:txBody>
      </p:sp>
      <p:sp>
        <p:nvSpPr>
          <p:cNvPr id="86036" name="Slide Number Placeholder 1">
            <a:extLst>
              <a:ext uri="{FF2B5EF4-FFF2-40B4-BE49-F238E27FC236}">
                <a16:creationId xmlns:a16="http://schemas.microsoft.com/office/drawing/2014/main" id="{C668C34E-2A42-9AD4-90ED-7352BDC70F8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CDDAE1-9E74-B140-9626-BDA4E7556C9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31E740D5-6A41-49E8-D826-E15C5B622132}"/>
              </a:ext>
            </a:extLst>
          </p:cNvPr>
          <p:cNvSpPr>
            <a:spLocks noGrp="1"/>
          </p:cNvSpPr>
          <p:nvPr>
            <p:ph type="title"/>
          </p:nvPr>
        </p:nvSpPr>
        <p:spPr>
          <a:xfrm>
            <a:off x="685800" y="304800"/>
            <a:ext cx="7772400" cy="1143000"/>
          </a:xfrm>
        </p:spPr>
        <p:txBody>
          <a:bodyPr/>
          <a:lstStyle/>
          <a:p>
            <a:r>
              <a:rPr lang="en-US" altLang="en-US">
                <a:ea typeface="ＭＳ Ｐゴシック" panose="020B0600070205080204" pitchFamily="34" charset="-128"/>
              </a:rPr>
              <a:t>Multiplexing/demultiplexing</a:t>
            </a:r>
          </a:p>
        </p:txBody>
      </p:sp>
      <p:sp>
        <p:nvSpPr>
          <p:cNvPr id="88066" name="Rectangle 3">
            <a:extLst>
              <a:ext uri="{FF2B5EF4-FFF2-40B4-BE49-F238E27FC236}">
                <a16:creationId xmlns:a16="http://schemas.microsoft.com/office/drawing/2014/main" id="{7DDEBD6B-4CA7-9B17-3750-3AE5B6D8E578}"/>
              </a:ext>
            </a:extLst>
          </p:cNvPr>
          <p:cNvSpPr>
            <a:spLocks noChangeArrowheads="1"/>
          </p:cNvSpPr>
          <p:nvPr/>
        </p:nvSpPr>
        <p:spPr bwMode="auto">
          <a:xfrm>
            <a:off x="685800" y="35083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67" name="Rectangle 4">
            <a:extLst>
              <a:ext uri="{FF2B5EF4-FFF2-40B4-BE49-F238E27FC236}">
                <a16:creationId xmlns:a16="http://schemas.microsoft.com/office/drawing/2014/main" id="{06D43C4C-0E77-D18D-7E61-B8326D1DD135}"/>
              </a:ext>
            </a:extLst>
          </p:cNvPr>
          <p:cNvSpPr>
            <a:spLocks noChangeArrowheads="1"/>
          </p:cNvSpPr>
          <p:nvPr/>
        </p:nvSpPr>
        <p:spPr bwMode="auto">
          <a:xfrm>
            <a:off x="685800" y="398462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68" name="Rectangle 5">
            <a:extLst>
              <a:ext uri="{FF2B5EF4-FFF2-40B4-BE49-F238E27FC236}">
                <a16:creationId xmlns:a16="http://schemas.microsoft.com/office/drawing/2014/main" id="{FCAF8702-D78A-F64C-B619-BB3166DA51AD}"/>
              </a:ext>
            </a:extLst>
          </p:cNvPr>
          <p:cNvSpPr>
            <a:spLocks noChangeArrowheads="1"/>
          </p:cNvSpPr>
          <p:nvPr/>
        </p:nvSpPr>
        <p:spPr bwMode="auto">
          <a:xfrm>
            <a:off x="685800" y="44608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69" name="Rectangle 6">
            <a:extLst>
              <a:ext uri="{FF2B5EF4-FFF2-40B4-BE49-F238E27FC236}">
                <a16:creationId xmlns:a16="http://schemas.microsoft.com/office/drawing/2014/main" id="{8CCF5C07-CEB8-A87D-83DA-D6BC2C0B66FE}"/>
              </a:ext>
            </a:extLst>
          </p:cNvPr>
          <p:cNvSpPr>
            <a:spLocks noChangeArrowheads="1"/>
          </p:cNvSpPr>
          <p:nvPr/>
        </p:nvSpPr>
        <p:spPr bwMode="auto">
          <a:xfrm>
            <a:off x="685800" y="493712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70" name="Rectangle 7">
            <a:extLst>
              <a:ext uri="{FF2B5EF4-FFF2-40B4-BE49-F238E27FC236}">
                <a16:creationId xmlns:a16="http://schemas.microsoft.com/office/drawing/2014/main" id="{05BA3416-C971-447D-F9D9-A75AE78F744F}"/>
              </a:ext>
            </a:extLst>
          </p:cNvPr>
          <p:cNvSpPr>
            <a:spLocks noChangeArrowheads="1"/>
          </p:cNvSpPr>
          <p:nvPr/>
        </p:nvSpPr>
        <p:spPr bwMode="auto">
          <a:xfrm>
            <a:off x="685800" y="54133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71" name="Rectangle 8">
            <a:extLst>
              <a:ext uri="{FF2B5EF4-FFF2-40B4-BE49-F238E27FC236}">
                <a16:creationId xmlns:a16="http://schemas.microsoft.com/office/drawing/2014/main" id="{7C323508-8BC4-EC7F-79F4-A046DDDF7C72}"/>
              </a:ext>
            </a:extLst>
          </p:cNvPr>
          <p:cNvSpPr>
            <a:spLocks noChangeArrowheads="1"/>
          </p:cNvSpPr>
          <p:nvPr/>
        </p:nvSpPr>
        <p:spPr bwMode="auto">
          <a:xfrm>
            <a:off x="3319463" y="3852863"/>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72" name="Oval 9">
            <a:extLst>
              <a:ext uri="{FF2B5EF4-FFF2-40B4-BE49-F238E27FC236}">
                <a16:creationId xmlns:a16="http://schemas.microsoft.com/office/drawing/2014/main" id="{610F21CA-74A5-CF39-5400-C67E00ECDBB7}"/>
              </a:ext>
            </a:extLst>
          </p:cNvPr>
          <p:cNvSpPr>
            <a:spLocks noChangeArrowheads="1"/>
          </p:cNvSpPr>
          <p:nvPr/>
        </p:nvSpPr>
        <p:spPr bwMode="auto">
          <a:xfrm>
            <a:off x="3319463" y="3548063"/>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88073" name="Rectangle 10">
            <a:extLst>
              <a:ext uri="{FF2B5EF4-FFF2-40B4-BE49-F238E27FC236}">
                <a16:creationId xmlns:a16="http://schemas.microsoft.com/office/drawing/2014/main" id="{B833CB42-95DE-74DB-9C66-9058A1273C8D}"/>
              </a:ext>
            </a:extLst>
          </p:cNvPr>
          <p:cNvSpPr>
            <a:spLocks noChangeArrowheads="1"/>
          </p:cNvSpPr>
          <p:nvPr/>
        </p:nvSpPr>
        <p:spPr bwMode="auto">
          <a:xfrm>
            <a:off x="661511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74" name="Rectangle 11">
            <a:extLst>
              <a:ext uri="{FF2B5EF4-FFF2-40B4-BE49-F238E27FC236}">
                <a16:creationId xmlns:a16="http://schemas.microsoft.com/office/drawing/2014/main" id="{BCF1AC76-5BDA-E0AA-B832-63DBBDC5C6EB}"/>
              </a:ext>
            </a:extLst>
          </p:cNvPr>
          <p:cNvSpPr>
            <a:spLocks noChangeArrowheads="1"/>
          </p:cNvSpPr>
          <p:nvPr/>
        </p:nvSpPr>
        <p:spPr bwMode="auto">
          <a:xfrm>
            <a:off x="6615113" y="3905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75" name="Rectangle 12">
            <a:extLst>
              <a:ext uri="{FF2B5EF4-FFF2-40B4-BE49-F238E27FC236}">
                <a16:creationId xmlns:a16="http://schemas.microsoft.com/office/drawing/2014/main" id="{E60429BB-141E-0783-1EAE-ABC9CA81AD74}"/>
              </a:ext>
            </a:extLst>
          </p:cNvPr>
          <p:cNvSpPr>
            <a:spLocks noChangeArrowheads="1"/>
          </p:cNvSpPr>
          <p:nvPr/>
        </p:nvSpPr>
        <p:spPr bwMode="auto">
          <a:xfrm>
            <a:off x="6615113" y="4381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76" name="Rectangle 13">
            <a:extLst>
              <a:ext uri="{FF2B5EF4-FFF2-40B4-BE49-F238E27FC236}">
                <a16:creationId xmlns:a16="http://schemas.microsoft.com/office/drawing/2014/main" id="{C223D304-8FD6-DE83-D1DA-F43F3223FF9D}"/>
              </a:ext>
            </a:extLst>
          </p:cNvPr>
          <p:cNvSpPr>
            <a:spLocks noChangeArrowheads="1"/>
          </p:cNvSpPr>
          <p:nvPr/>
        </p:nvSpPr>
        <p:spPr bwMode="auto">
          <a:xfrm>
            <a:off x="6615113" y="4857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77" name="Rectangle 14">
            <a:extLst>
              <a:ext uri="{FF2B5EF4-FFF2-40B4-BE49-F238E27FC236}">
                <a16:creationId xmlns:a16="http://schemas.microsoft.com/office/drawing/2014/main" id="{E7618946-6D39-F697-B305-4F72549DC200}"/>
              </a:ext>
            </a:extLst>
          </p:cNvPr>
          <p:cNvSpPr>
            <a:spLocks noChangeArrowheads="1"/>
          </p:cNvSpPr>
          <p:nvPr/>
        </p:nvSpPr>
        <p:spPr bwMode="auto">
          <a:xfrm>
            <a:off x="6615113" y="533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78" name="Rectangle 15">
            <a:extLst>
              <a:ext uri="{FF2B5EF4-FFF2-40B4-BE49-F238E27FC236}">
                <a16:creationId xmlns:a16="http://schemas.microsoft.com/office/drawing/2014/main" id="{8D3A7C8D-AE6E-5B55-9135-1CB3749FB4DC}"/>
              </a:ext>
            </a:extLst>
          </p:cNvPr>
          <p:cNvSpPr>
            <a:spLocks noChangeArrowheads="1"/>
          </p:cNvSpPr>
          <p:nvPr/>
        </p:nvSpPr>
        <p:spPr bwMode="auto">
          <a:xfrm>
            <a:off x="3287713" y="35083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79" name="Rectangle 16">
            <a:extLst>
              <a:ext uri="{FF2B5EF4-FFF2-40B4-BE49-F238E27FC236}">
                <a16:creationId xmlns:a16="http://schemas.microsoft.com/office/drawing/2014/main" id="{989A424D-6AE1-EB4A-6285-4AC4B41BAB51}"/>
              </a:ext>
            </a:extLst>
          </p:cNvPr>
          <p:cNvSpPr>
            <a:spLocks noChangeArrowheads="1"/>
          </p:cNvSpPr>
          <p:nvPr/>
        </p:nvSpPr>
        <p:spPr bwMode="auto">
          <a:xfrm>
            <a:off x="3287713" y="398462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80" name="Rectangle 17">
            <a:extLst>
              <a:ext uri="{FF2B5EF4-FFF2-40B4-BE49-F238E27FC236}">
                <a16:creationId xmlns:a16="http://schemas.microsoft.com/office/drawing/2014/main" id="{D444B4C4-31D0-23AE-DE60-66842A2D3919}"/>
              </a:ext>
            </a:extLst>
          </p:cNvPr>
          <p:cNvSpPr>
            <a:spLocks noChangeArrowheads="1"/>
          </p:cNvSpPr>
          <p:nvPr/>
        </p:nvSpPr>
        <p:spPr bwMode="auto">
          <a:xfrm>
            <a:off x="3287713" y="44608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81" name="Rectangle 18">
            <a:extLst>
              <a:ext uri="{FF2B5EF4-FFF2-40B4-BE49-F238E27FC236}">
                <a16:creationId xmlns:a16="http://schemas.microsoft.com/office/drawing/2014/main" id="{38F897DA-5D27-20B3-122C-44E3C3DFB197}"/>
              </a:ext>
            </a:extLst>
          </p:cNvPr>
          <p:cNvSpPr>
            <a:spLocks noChangeArrowheads="1"/>
          </p:cNvSpPr>
          <p:nvPr/>
        </p:nvSpPr>
        <p:spPr bwMode="auto">
          <a:xfrm>
            <a:off x="3287713" y="493712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82" name="Rectangle 19">
            <a:extLst>
              <a:ext uri="{FF2B5EF4-FFF2-40B4-BE49-F238E27FC236}">
                <a16:creationId xmlns:a16="http://schemas.microsoft.com/office/drawing/2014/main" id="{203E928B-1989-17A6-BDF1-141494ED616D}"/>
              </a:ext>
            </a:extLst>
          </p:cNvPr>
          <p:cNvSpPr>
            <a:spLocks noChangeArrowheads="1"/>
          </p:cNvSpPr>
          <p:nvPr/>
        </p:nvSpPr>
        <p:spPr bwMode="auto">
          <a:xfrm>
            <a:off x="3287713" y="54133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83" name="Rectangle 20">
            <a:extLst>
              <a:ext uri="{FF2B5EF4-FFF2-40B4-BE49-F238E27FC236}">
                <a16:creationId xmlns:a16="http://schemas.microsoft.com/office/drawing/2014/main" id="{85696577-7A7D-1EEC-8B6D-8DF4DDB344B0}"/>
              </a:ext>
            </a:extLst>
          </p:cNvPr>
          <p:cNvSpPr>
            <a:spLocks noChangeArrowheads="1"/>
          </p:cNvSpPr>
          <p:nvPr/>
        </p:nvSpPr>
        <p:spPr bwMode="auto">
          <a:xfrm>
            <a:off x="5314950" y="3859213"/>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4" name="Oval 21">
            <a:extLst>
              <a:ext uri="{FF2B5EF4-FFF2-40B4-BE49-F238E27FC236}">
                <a16:creationId xmlns:a16="http://schemas.microsoft.com/office/drawing/2014/main" id="{4B75A408-FFBF-DB0F-3165-59A90B7ACE86}"/>
              </a:ext>
            </a:extLst>
          </p:cNvPr>
          <p:cNvSpPr>
            <a:spLocks noChangeArrowheads="1"/>
          </p:cNvSpPr>
          <p:nvPr/>
        </p:nvSpPr>
        <p:spPr bwMode="auto">
          <a:xfrm>
            <a:off x="5314950" y="3554413"/>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88085" name="Rectangle 22">
            <a:extLst>
              <a:ext uri="{FF2B5EF4-FFF2-40B4-BE49-F238E27FC236}">
                <a16:creationId xmlns:a16="http://schemas.microsoft.com/office/drawing/2014/main" id="{C4EAA7E0-4847-3A9F-B2B8-20AF345FDBE7}"/>
              </a:ext>
            </a:extLst>
          </p:cNvPr>
          <p:cNvSpPr>
            <a:spLocks noChangeArrowheads="1"/>
          </p:cNvSpPr>
          <p:nvPr/>
        </p:nvSpPr>
        <p:spPr bwMode="auto">
          <a:xfrm>
            <a:off x="1944688" y="3883025"/>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6" name="Oval 23">
            <a:extLst>
              <a:ext uri="{FF2B5EF4-FFF2-40B4-BE49-F238E27FC236}">
                <a16:creationId xmlns:a16="http://schemas.microsoft.com/office/drawing/2014/main" id="{C5840759-6EB5-885F-68F3-CB7EDAEEDE90}"/>
              </a:ext>
            </a:extLst>
          </p:cNvPr>
          <p:cNvSpPr>
            <a:spLocks noChangeArrowheads="1"/>
          </p:cNvSpPr>
          <p:nvPr/>
        </p:nvSpPr>
        <p:spPr bwMode="auto">
          <a:xfrm>
            <a:off x="1944688" y="3578225"/>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88087" name="Rectangle 24">
            <a:extLst>
              <a:ext uri="{FF2B5EF4-FFF2-40B4-BE49-F238E27FC236}">
                <a16:creationId xmlns:a16="http://schemas.microsoft.com/office/drawing/2014/main" id="{5DF3C474-F50B-693D-8E06-0EB4D5B2AFC8}"/>
              </a:ext>
            </a:extLst>
          </p:cNvPr>
          <p:cNvSpPr>
            <a:spLocks noChangeArrowheads="1"/>
          </p:cNvSpPr>
          <p:nvPr/>
        </p:nvSpPr>
        <p:spPr bwMode="auto">
          <a:xfrm>
            <a:off x="6718300" y="37973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8" name="Oval 25">
            <a:extLst>
              <a:ext uri="{FF2B5EF4-FFF2-40B4-BE49-F238E27FC236}">
                <a16:creationId xmlns:a16="http://schemas.microsoft.com/office/drawing/2014/main" id="{5265B188-D2EF-5652-D5E4-779E88345C7A}"/>
              </a:ext>
            </a:extLst>
          </p:cNvPr>
          <p:cNvSpPr>
            <a:spLocks noChangeArrowheads="1"/>
          </p:cNvSpPr>
          <p:nvPr/>
        </p:nvSpPr>
        <p:spPr bwMode="auto">
          <a:xfrm>
            <a:off x="6718300" y="34925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P4</a:t>
            </a:r>
          </a:p>
        </p:txBody>
      </p:sp>
      <p:sp>
        <p:nvSpPr>
          <p:cNvPr id="88089" name="Rectangle 26">
            <a:extLst>
              <a:ext uri="{FF2B5EF4-FFF2-40B4-BE49-F238E27FC236}">
                <a16:creationId xmlns:a16="http://schemas.microsoft.com/office/drawing/2014/main" id="{BC1ADADB-D186-C156-1CF0-8B57593DC41F}"/>
              </a:ext>
            </a:extLst>
          </p:cNvPr>
          <p:cNvSpPr>
            <a:spLocks noChangeArrowheads="1"/>
          </p:cNvSpPr>
          <p:nvPr/>
        </p:nvSpPr>
        <p:spPr bwMode="auto">
          <a:xfrm>
            <a:off x="3381375" y="3889375"/>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0" name="Oval 27">
            <a:extLst>
              <a:ext uri="{FF2B5EF4-FFF2-40B4-BE49-F238E27FC236}">
                <a16:creationId xmlns:a16="http://schemas.microsoft.com/office/drawing/2014/main" id="{69D81A31-67DD-68BA-BD6B-EA195B154556}"/>
              </a:ext>
            </a:extLst>
          </p:cNvPr>
          <p:cNvSpPr>
            <a:spLocks noChangeArrowheads="1"/>
          </p:cNvSpPr>
          <p:nvPr/>
        </p:nvSpPr>
        <p:spPr bwMode="auto">
          <a:xfrm>
            <a:off x="3381375" y="3584575"/>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88091" name="Text Box 28">
            <a:extLst>
              <a:ext uri="{FF2B5EF4-FFF2-40B4-BE49-F238E27FC236}">
                <a16:creationId xmlns:a16="http://schemas.microsoft.com/office/drawing/2014/main" id="{27DE27C4-AA30-5EB7-481B-E6682B404EAE}"/>
              </a:ext>
            </a:extLst>
          </p:cNvPr>
          <p:cNvSpPr txBox="1">
            <a:spLocks noChangeArrowheads="1"/>
          </p:cNvSpPr>
          <p:nvPr/>
        </p:nvSpPr>
        <p:spPr bwMode="auto">
          <a:xfrm>
            <a:off x="1189038" y="5967413"/>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2" name="Text Box 29">
            <a:extLst>
              <a:ext uri="{FF2B5EF4-FFF2-40B4-BE49-F238E27FC236}">
                <a16:creationId xmlns:a16="http://schemas.microsoft.com/office/drawing/2014/main" id="{22DF659E-C8C5-17C5-4608-3FB3C655E2E4}"/>
              </a:ext>
            </a:extLst>
          </p:cNvPr>
          <p:cNvSpPr txBox="1">
            <a:spLocks noChangeArrowheads="1"/>
          </p:cNvSpPr>
          <p:nvPr/>
        </p:nvSpPr>
        <p:spPr bwMode="auto">
          <a:xfrm>
            <a:off x="4195763" y="5954713"/>
            <a:ext cx="938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88093" name="Text Box 30">
            <a:extLst>
              <a:ext uri="{FF2B5EF4-FFF2-40B4-BE49-F238E27FC236}">
                <a16:creationId xmlns:a16="http://schemas.microsoft.com/office/drawing/2014/main" id="{248FE277-54CB-C67D-9142-37E523EC430C}"/>
              </a:ext>
            </a:extLst>
          </p:cNvPr>
          <p:cNvSpPr txBox="1">
            <a:spLocks noChangeArrowheads="1"/>
          </p:cNvSpPr>
          <p:nvPr/>
        </p:nvSpPr>
        <p:spPr bwMode="auto">
          <a:xfrm>
            <a:off x="7224713" y="5832475"/>
            <a:ext cx="938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3</a:t>
            </a:r>
          </a:p>
        </p:txBody>
      </p:sp>
      <p:grpSp>
        <p:nvGrpSpPr>
          <p:cNvPr id="88094" name="Group 31">
            <a:extLst>
              <a:ext uri="{FF2B5EF4-FFF2-40B4-BE49-F238E27FC236}">
                <a16:creationId xmlns:a16="http://schemas.microsoft.com/office/drawing/2014/main" id="{0C5B8DD9-D866-A020-9A61-A4DF2C6C527A}"/>
              </a:ext>
            </a:extLst>
          </p:cNvPr>
          <p:cNvGrpSpPr>
            <a:grpSpLocks/>
          </p:cNvGrpSpPr>
          <p:nvPr/>
        </p:nvGrpSpPr>
        <p:grpSpPr bwMode="auto">
          <a:xfrm>
            <a:off x="2308225" y="3983038"/>
            <a:ext cx="2263775" cy="1676400"/>
            <a:chOff x="1421" y="2509"/>
            <a:chExt cx="1426" cy="1056"/>
          </a:xfrm>
        </p:grpSpPr>
        <p:sp>
          <p:nvSpPr>
            <p:cNvPr id="88115" name="Line 32">
              <a:extLst>
                <a:ext uri="{FF2B5EF4-FFF2-40B4-BE49-F238E27FC236}">
                  <a16:creationId xmlns:a16="http://schemas.microsoft.com/office/drawing/2014/main" id="{A1A5B71A-773F-9FF0-B490-DF573ADF3F32}"/>
                </a:ext>
              </a:extLst>
            </p:cNvPr>
            <p:cNvSpPr>
              <a:spLocks noChangeShapeType="1"/>
            </p:cNvSpPr>
            <p:nvPr/>
          </p:nvSpPr>
          <p:spPr bwMode="auto">
            <a:xfrm>
              <a:off x="1421" y="2509"/>
              <a:ext cx="0" cy="105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6" name="Freeform 33">
              <a:extLst>
                <a:ext uri="{FF2B5EF4-FFF2-40B4-BE49-F238E27FC236}">
                  <a16:creationId xmlns:a16="http://schemas.microsoft.com/office/drawing/2014/main" id="{146BAB3D-5ACC-B3E6-F916-09421477CC85}"/>
                </a:ext>
              </a:extLst>
            </p:cNvPr>
            <p:cNvSpPr>
              <a:spLocks/>
            </p:cNvSpPr>
            <p:nvPr/>
          </p:nvSpPr>
          <p:spPr bwMode="auto">
            <a:xfrm>
              <a:off x="2546" y="2563"/>
              <a:ext cx="286" cy="989"/>
            </a:xfrm>
            <a:custGeom>
              <a:avLst/>
              <a:gdLst>
                <a:gd name="T0" fmla="*/ 286 w 286"/>
                <a:gd name="T1" fmla="*/ 989 h 989"/>
                <a:gd name="T2" fmla="*/ 284 w 286"/>
                <a:gd name="T3" fmla="*/ 117 h 989"/>
                <a:gd name="T4" fmla="*/ 0 w 286"/>
                <a:gd name="T5" fmla="*/ 0 h 989"/>
                <a:gd name="T6" fmla="*/ 0 60000 65536"/>
                <a:gd name="T7" fmla="*/ 0 60000 65536"/>
                <a:gd name="T8" fmla="*/ 0 60000 65536"/>
                <a:gd name="T9" fmla="*/ 0 w 286"/>
                <a:gd name="T10" fmla="*/ 0 h 989"/>
                <a:gd name="T11" fmla="*/ 286 w 286"/>
                <a:gd name="T12" fmla="*/ 989 h 989"/>
              </a:gdLst>
              <a:ahLst/>
              <a:cxnLst>
                <a:cxn ang="T6">
                  <a:pos x="T0" y="T1"/>
                </a:cxn>
                <a:cxn ang="T7">
                  <a:pos x="T2" y="T3"/>
                </a:cxn>
                <a:cxn ang="T8">
                  <a:pos x="T4" y="T5"/>
                </a:cxn>
              </a:cxnLst>
              <a:rect l="T9" t="T10" r="T11" b="T12"/>
              <a:pathLst>
                <a:path w="286" h="989">
                  <a:moveTo>
                    <a:pt x="286" y="989"/>
                  </a:moveTo>
                  <a:lnTo>
                    <a:pt x="284" y="117"/>
                  </a:lnTo>
                  <a:lnTo>
                    <a:pt x="0" y="0"/>
                  </a:ln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7" name="Freeform 34">
              <a:extLst>
                <a:ext uri="{FF2B5EF4-FFF2-40B4-BE49-F238E27FC236}">
                  <a16:creationId xmlns:a16="http://schemas.microsoft.com/office/drawing/2014/main" id="{0241A916-E0C6-50E9-F22C-AD9139A54992}"/>
                </a:ext>
              </a:extLst>
            </p:cNvPr>
            <p:cNvSpPr>
              <a:spLocks/>
            </p:cNvSpPr>
            <p:nvPr/>
          </p:nvSpPr>
          <p:spPr bwMode="auto">
            <a:xfrm>
              <a:off x="1421" y="3556"/>
              <a:ext cx="1426" cy="9"/>
            </a:xfrm>
            <a:custGeom>
              <a:avLst/>
              <a:gdLst>
                <a:gd name="T0" fmla="*/ 0 w 1426"/>
                <a:gd name="T1" fmla="*/ 9 h 9"/>
                <a:gd name="T2" fmla="*/ 1426 w 1426"/>
                <a:gd name="T3" fmla="*/ 0 h 9"/>
                <a:gd name="T4" fmla="*/ 0 60000 65536"/>
                <a:gd name="T5" fmla="*/ 0 60000 65536"/>
                <a:gd name="T6" fmla="*/ 0 w 1426"/>
                <a:gd name="T7" fmla="*/ 0 h 9"/>
                <a:gd name="T8" fmla="*/ 1426 w 1426"/>
                <a:gd name="T9" fmla="*/ 9 h 9"/>
              </a:gdLst>
              <a:ahLst/>
              <a:cxnLst>
                <a:cxn ang="T4">
                  <a:pos x="T0" y="T1"/>
                </a:cxn>
                <a:cxn ang="T5">
                  <a:pos x="T2" y="T3"/>
                </a:cxn>
              </a:cxnLst>
              <a:rect l="T6" t="T7" r="T8" b="T9"/>
              <a:pathLst>
                <a:path w="1426" h="9">
                  <a:moveTo>
                    <a:pt x="0" y="9"/>
                  </a:moveTo>
                  <a:lnTo>
                    <a:pt x="1426" y="0"/>
                  </a:ln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88095" name="Rectangle 35">
            <a:extLst>
              <a:ext uri="{FF2B5EF4-FFF2-40B4-BE49-F238E27FC236}">
                <a16:creationId xmlns:a16="http://schemas.microsoft.com/office/drawing/2014/main" id="{0DB5FB3E-438D-B368-B355-C832D7DF9B58}"/>
              </a:ext>
            </a:extLst>
          </p:cNvPr>
          <p:cNvSpPr>
            <a:spLocks noChangeArrowheads="1"/>
          </p:cNvSpPr>
          <p:nvPr/>
        </p:nvSpPr>
        <p:spPr bwMode="auto">
          <a:xfrm>
            <a:off x="457200" y="28956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6" name="Oval 36">
            <a:extLst>
              <a:ext uri="{FF2B5EF4-FFF2-40B4-BE49-F238E27FC236}">
                <a16:creationId xmlns:a16="http://schemas.microsoft.com/office/drawing/2014/main" id="{39A5FDC1-0184-C93F-7368-3C20274C3636}"/>
              </a:ext>
            </a:extLst>
          </p:cNvPr>
          <p:cNvSpPr>
            <a:spLocks noChangeArrowheads="1"/>
          </p:cNvSpPr>
          <p:nvPr/>
        </p:nvSpPr>
        <p:spPr bwMode="auto">
          <a:xfrm>
            <a:off x="2590800" y="28194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7" name="Text Box 37">
            <a:extLst>
              <a:ext uri="{FF2B5EF4-FFF2-40B4-BE49-F238E27FC236}">
                <a16:creationId xmlns:a16="http://schemas.microsoft.com/office/drawing/2014/main" id="{4D8A30A9-3639-E5D1-02DB-01ABF3175055}"/>
              </a:ext>
            </a:extLst>
          </p:cNvPr>
          <p:cNvSpPr txBox="1">
            <a:spLocks noChangeArrowheads="1"/>
          </p:cNvSpPr>
          <p:nvPr/>
        </p:nvSpPr>
        <p:spPr bwMode="auto">
          <a:xfrm>
            <a:off x="3276600" y="28194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process</a:t>
            </a:r>
          </a:p>
        </p:txBody>
      </p:sp>
      <p:sp>
        <p:nvSpPr>
          <p:cNvPr id="88098" name="Text Box 38">
            <a:extLst>
              <a:ext uri="{FF2B5EF4-FFF2-40B4-BE49-F238E27FC236}">
                <a16:creationId xmlns:a16="http://schemas.microsoft.com/office/drawing/2014/main" id="{4B18A994-09C9-C4E9-209C-89FFCA58CAC6}"/>
              </a:ext>
            </a:extLst>
          </p:cNvPr>
          <p:cNvSpPr txBox="1">
            <a:spLocks noChangeArrowheads="1"/>
          </p:cNvSpPr>
          <p:nvPr/>
        </p:nvSpPr>
        <p:spPr bwMode="auto">
          <a:xfrm>
            <a:off x="1187450" y="28194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socket</a:t>
            </a:r>
          </a:p>
        </p:txBody>
      </p:sp>
      <p:sp>
        <p:nvSpPr>
          <p:cNvPr id="88099" name="Text Box 39">
            <a:extLst>
              <a:ext uri="{FF2B5EF4-FFF2-40B4-BE49-F238E27FC236}">
                <a16:creationId xmlns:a16="http://schemas.microsoft.com/office/drawing/2014/main" id="{5708B32E-15B0-AD9D-A5CD-D8EC5D28E924}"/>
              </a:ext>
            </a:extLst>
          </p:cNvPr>
          <p:cNvSpPr txBox="1">
            <a:spLocks noChangeArrowheads="1"/>
          </p:cNvSpPr>
          <p:nvPr/>
        </p:nvSpPr>
        <p:spPr bwMode="auto">
          <a:xfrm>
            <a:off x="444500" y="1589088"/>
            <a:ext cx="176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00" name="Text Box 40">
            <a:extLst>
              <a:ext uri="{FF2B5EF4-FFF2-40B4-BE49-F238E27FC236}">
                <a16:creationId xmlns:a16="http://schemas.microsoft.com/office/drawing/2014/main" id="{BF29B47E-E43C-2982-3587-08A2A829AE57}"/>
              </a:ext>
            </a:extLst>
          </p:cNvPr>
          <p:cNvSpPr txBox="1">
            <a:spLocks noChangeArrowheads="1"/>
          </p:cNvSpPr>
          <p:nvPr/>
        </p:nvSpPr>
        <p:spPr bwMode="auto">
          <a:xfrm>
            <a:off x="468313" y="1366838"/>
            <a:ext cx="17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101" name="Rectangle 41">
            <a:extLst>
              <a:ext uri="{FF2B5EF4-FFF2-40B4-BE49-F238E27FC236}">
                <a16:creationId xmlns:a16="http://schemas.microsoft.com/office/drawing/2014/main" id="{EECD4F57-A362-795B-33BB-B43AD6C3B2AD}"/>
              </a:ext>
            </a:extLst>
          </p:cNvPr>
          <p:cNvSpPr>
            <a:spLocks noChangeArrowheads="1"/>
          </p:cNvSpPr>
          <p:nvPr/>
        </p:nvSpPr>
        <p:spPr bwMode="auto">
          <a:xfrm>
            <a:off x="444500" y="1524000"/>
            <a:ext cx="3808413" cy="10668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delivering received segments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to correct socket</a:t>
            </a:r>
          </a:p>
        </p:txBody>
      </p:sp>
      <p:grpSp>
        <p:nvGrpSpPr>
          <p:cNvPr id="88102" name="Group 42">
            <a:extLst>
              <a:ext uri="{FF2B5EF4-FFF2-40B4-BE49-F238E27FC236}">
                <a16:creationId xmlns:a16="http://schemas.microsoft.com/office/drawing/2014/main" id="{252FB7BF-A3B3-53DA-B9AC-2F1766240DBF}"/>
              </a:ext>
            </a:extLst>
          </p:cNvPr>
          <p:cNvGrpSpPr>
            <a:grpSpLocks/>
          </p:cNvGrpSpPr>
          <p:nvPr/>
        </p:nvGrpSpPr>
        <p:grpSpPr bwMode="auto">
          <a:xfrm>
            <a:off x="533400" y="1295400"/>
            <a:ext cx="3382963" cy="396875"/>
            <a:chOff x="1080" y="3713"/>
            <a:chExt cx="1712" cy="250"/>
          </a:xfrm>
        </p:grpSpPr>
        <p:sp>
          <p:nvSpPr>
            <p:cNvPr id="88113" name="Rectangle 43">
              <a:extLst>
                <a:ext uri="{FF2B5EF4-FFF2-40B4-BE49-F238E27FC236}">
                  <a16:creationId xmlns:a16="http://schemas.microsoft.com/office/drawing/2014/main" id="{A184977F-5A6D-075D-6084-E15DEAF54AC0}"/>
                </a:ext>
              </a:extLst>
            </p:cNvPr>
            <p:cNvSpPr>
              <a:spLocks noChangeArrowheads="1"/>
            </p:cNvSpPr>
            <p:nvPr/>
          </p:nvSpPr>
          <p:spPr bwMode="auto">
            <a:xfrm>
              <a:off x="1422" y="3732"/>
              <a:ext cx="1002" cy="2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14" name="Text Box 44">
              <a:extLst>
                <a:ext uri="{FF2B5EF4-FFF2-40B4-BE49-F238E27FC236}">
                  <a16:creationId xmlns:a16="http://schemas.microsoft.com/office/drawing/2014/main" id="{850C45BD-6DB3-4257-9556-8A57AD9570DC}"/>
                </a:ext>
              </a:extLst>
            </p:cNvPr>
            <p:cNvSpPr txBox="1">
              <a:spLocks noChangeArrowheads="1"/>
            </p:cNvSpPr>
            <p:nvPr/>
          </p:nvSpPr>
          <p:spPr bwMode="auto">
            <a:xfrm>
              <a:off x="1080" y="3713"/>
              <a:ext cx="171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Demultiplexing at rcv host:</a:t>
              </a:r>
            </a:p>
          </p:txBody>
        </p:sp>
      </p:grpSp>
      <p:sp>
        <p:nvSpPr>
          <p:cNvPr id="88103" name="Text Box 45">
            <a:extLst>
              <a:ext uri="{FF2B5EF4-FFF2-40B4-BE49-F238E27FC236}">
                <a16:creationId xmlns:a16="http://schemas.microsoft.com/office/drawing/2014/main" id="{28A50581-0DC2-EDA3-55FC-5A392EA98B4F}"/>
              </a:ext>
            </a:extLst>
          </p:cNvPr>
          <p:cNvSpPr txBox="1">
            <a:spLocks noChangeArrowheads="1"/>
          </p:cNvSpPr>
          <p:nvPr/>
        </p:nvSpPr>
        <p:spPr bwMode="auto">
          <a:xfrm>
            <a:off x="5130800" y="1571625"/>
            <a:ext cx="3686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 headers helps flows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from multiple sockets to use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common the network channel,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Info in header later helps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Demultiplexing.</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104" name="Rectangle 46">
            <a:extLst>
              <a:ext uri="{FF2B5EF4-FFF2-40B4-BE49-F238E27FC236}">
                <a16:creationId xmlns:a16="http://schemas.microsoft.com/office/drawing/2014/main" id="{F1659250-177B-B38C-1E7F-277FDE160317}"/>
              </a:ext>
            </a:extLst>
          </p:cNvPr>
          <p:cNvSpPr>
            <a:spLocks noChangeArrowheads="1"/>
          </p:cNvSpPr>
          <p:nvPr/>
        </p:nvSpPr>
        <p:spPr bwMode="auto">
          <a:xfrm>
            <a:off x="5105400" y="1506538"/>
            <a:ext cx="3609975" cy="17176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8105" name="Group 47">
            <a:extLst>
              <a:ext uri="{FF2B5EF4-FFF2-40B4-BE49-F238E27FC236}">
                <a16:creationId xmlns:a16="http://schemas.microsoft.com/office/drawing/2014/main" id="{40311F05-90C1-101D-ACED-B5570EA0D2C7}"/>
              </a:ext>
            </a:extLst>
          </p:cNvPr>
          <p:cNvGrpSpPr>
            <a:grpSpLocks/>
          </p:cNvGrpSpPr>
          <p:nvPr/>
        </p:nvGrpSpPr>
        <p:grpSpPr bwMode="auto">
          <a:xfrm>
            <a:off x="5259388" y="1219200"/>
            <a:ext cx="3255962" cy="396875"/>
            <a:chOff x="914" y="3713"/>
            <a:chExt cx="2051" cy="250"/>
          </a:xfrm>
        </p:grpSpPr>
        <p:sp>
          <p:nvSpPr>
            <p:cNvPr id="88111" name="Rectangle 48">
              <a:extLst>
                <a:ext uri="{FF2B5EF4-FFF2-40B4-BE49-F238E27FC236}">
                  <a16:creationId xmlns:a16="http://schemas.microsoft.com/office/drawing/2014/main" id="{030BA820-A29D-1C61-DD87-019885BA8E4B}"/>
                </a:ext>
              </a:extLst>
            </p:cNvPr>
            <p:cNvSpPr>
              <a:spLocks noChangeArrowheads="1"/>
            </p:cNvSpPr>
            <p:nvPr/>
          </p:nvSpPr>
          <p:spPr bwMode="auto">
            <a:xfrm>
              <a:off x="1422" y="3732"/>
              <a:ext cx="1002" cy="2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12" name="Text Box 49">
              <a:extLst>
                <a:ext uri="{FF2B5EF4-FFF2-40B4-BE49-F238E27FC236}">
                  <a16:creationId xmlns:a16="http://schemas.microsoft.com/office/drawing/2014/main" id="{15CDD268-224C-29C7-A305-ED5BC5E20F3C}"/>
                </a:ext>
              </a:extLst>
            </p:cNvPr>
            <p:cNvSpPr txBox="1">
              <a:spLocks noChangeArrowheads="1"/>
            </p:cNvSpPr>
            <p:nvPr/>
          </p:nvSpPr>
          <p:spPr bwMode="auto">
            <a:xfrm>
              <a:off x="914" y="3713"/>
              <a:ext cx="2051"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Multiplexing at send host:</a:t>
              </a:r>
              <a:endPar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8106" name="Group 50">
            <a:extLst>
              <a:ext uri="{FF2B5EF4-FFF2-40B4-BE49-F238E27FC236}">
                <a16:creationId xmlns:a16="http://schemas.microsoft.com/office/drawing/2014/main" id="{2B48ACA1-0CC5-7B98-CEBC-6AF9272FA839}"/>
              </a:ext>
            </a:extLst>
          </p:cNvPr>
          <p:cNvGrpSpPr>
            <a:grpSpLocks/>
          </p:cNvGrpSpPr>
          <p:nvPr/>
        </p:nvGrpSpPr>
        <p:grpSpPr bwMode="auto">
          <a:xfrm flipH="1">
            <a:off x="4648200" y="3962400"/>
            <a:ext cx="2263775" cy="1676400"/>
            <a:chOff x="1421" y="2509"/>
            <a:chExt cx="1426" cy="1056"/>
          </a:xfrm>
        </p:grpSpPr>
        <p:sp>
          <p:nvSpPr>
            <p:cNvPr id="88108" name="Line 51">
              <a:extLst>
                <a:ext uri="{FF2B5EF4-FFF2-40B4-BE49-F238E27FC236}">
                  <a16:creationId xmlns:a16="http://schemas.microsoft.com/office/drawing/2014/main" id="{4CCCC0C8-7865-8154-ED6A-43849491C134}"/>
                </a:ext>
              </a:extLst>
            </p:cNvPr>
            <p:cNvSpPr>
              <a:spLocks noChangeShapeType="1"/>
            </p:cNvSpPr>
            <p:nvPr/>
          </p:nvSpPr>
          <p:spPr bwMode="auto">
            <a:xfrm>
              <a:off x="1421" y="2509"/>
              <a:ext cx="0" cy="105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09" name="Freeform 52">
              <a:extLst>
                <a:ext uri="{FF2B5EF4-FFF2-40B4-BE49-F238E27FC236}">
                  <a16:creationId xmlns:a16="http://schemas.microsoft.com/office/drawing/2014/main" id="{4E6A4583-EF67-89AA-1F4C-0CEF96ED3208}"/>
                </a:ext>
              </a:extLst>
            </p:cNvPr>
            <p:cNvSpPr>
              <a:spLocks/>
            </p:cNvSpPr>
            <p:nvPr/>
          </p:nvSpPr>
          <p:spPr bwMode="auto">
            <a:xfrm>
              <a:off x="2546" y="2563"/>
              <a:ext cx="286" cy="989"/>
            </a:xfrm>
            <a:custGeom>
              <a:avLst/>
              <a:gdLst>
                <a:gd name="T0" fmla="*/ 286 w 286"/>
                <a:gd name="T1" fmla="*/ 989 h 989"/>
                <a:gd name="T2" fmla="*/ 284 w 286"/>
                <a:gd name="T3" fmla="*/ 117 h 989"/>
                <a:gd name="T4" fmla="*/ 0 w 286"/>
                <a:gd name="T5" fmla="*/ 0 h 989"/>
                <a:gd name="T6" fmla="*/ 0 60000 65536"/>
                <a:gd name="T7" fmla="*/ 0 60000 65536"/>
                <a:gd name="T8" fmla="*/ 0 60000 65536"/>
                <a:gd name="T9" fmla="*/ 0 w 286"/>
                <a:gd name="T10" fmla="*/ 0 h 989"/>
                <a:gd name="T11" fmla="*/ 286 w 286"/>
                <a:gd name="T12" fmla="*/ 989 h 989"/>
              </a:gdLst>
              <a:ahLst/>
              <a:cxnLst>
                <a:cxn ang="T6">
                  <a:pos x="T0" y="T1"/>
                </a:cxn>
                <a:cxn ang="T7">
                  <a:pos x="T2" y="T3"/>
                </a:cxn>
                <a:cxn ang="T8">
                  <a:pos x="T4" y="T5"/>
                </a:cxn>
              </a:cxnLst>
              <a:rect l="T9" t="T10" r="T11" b="T12"/>
              <a:pathLst>
                <a:path w="286" h="989">
                  <a:moveTo>
                    <a:pt x="286" y="989"/>
                  </a:moveTo>
                  <a:lnTo>
                    <a:pt x="284" y="117"/>
                  </a:lnTo>
                  <a:lnTo>
                    <a:pt x="0" y="0"/>
                  </a:ln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0" name="Freeform 53">
              <a:extLst>
                <a:ext uri="{FF2B5EF4-FFF2-40B4-BE49-F238E27FC236}">
                  <a16:creationId xmlns:a16="http://schemas.microsoft.com/office/drawing/2014/main" id="{E706C877-4548-A2EA-47D6-D43402BF2CB7}"/>
                </a:ext>
              </a:extLst>
            </p:cNvPr>
            <p:cNvSpPr>
              <a:spLocks/>
            </p:cNvSpPr>
            <p:nvPr/>
          </p:nvSpPr>
          <p:spPr bwMode="auto">
            <a:xfrm>
              <a:off x="1421" y="3556"/>
              <a:ext cx="1426" cy="9"/>
            </a:xfrm>
            <a:custGeom>
              <a:avLst/>
              <a:gdLst>
                <a:gd name="T0" fmla="*/ 0 w 1426"/>
                <a:gd name="T1" fmla="*/ 9 h 9"/>
                <a:gd name="T2" fmla="*/ 1426 w 1426"/>
                <a:gd name="T3" fmla="*/ 0 h 9"/>
                <a:gd name="T4" fmla="*/ 0 60000 65536"/>
                <a:gd name="T5" fmla="*/ 0 60000 65536"/>
                <a:gd name="T6" fmla="*/ 0 w 1426"/>
                <a:gd name="T7" fmla="*/ 0 h 9"/>
                <a:gd name="T8" fmla="*/ 1426 w 1426"/>
                <a:gd name="T9" fmla="*/ 9 h 9"/>
              </a:gdLst>
              <a:ahLst/>
              <a:cxnLst>
                <a:cxn ang="T4">
                  <a:pos x="T0" y="T1"/>
                </a:cxn>
                <a:cxn ang="T5">
                  <a:pos x="T2" y="T3"/>
                </a:cxn>
              </a:cxnLst>
              <a:rect l="T6" t="T7" r="T8" b="T9"/>
              <a:pathLst>
                <a:path w="1426" h="9">
                  <a:moveTo>
                    <a:pt x="0" y="9"/>
                  </a:moveTo>
                  <a:lnTo>
                    <a:pt x="1426" y="0"/>
                  </a:ln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88107" name="Slide Number Placeholder 1">
            <a:extLst>
              <a:ext uri="{FF2B5EF4-FFF2-40B4-BE49-F238E27FC236}">
                <a16:creationId xmlns:a16="http://schemas.microsoft.com/office/drawing/2014/main" id="{1327E3AC-08B1-8126-CE5A-B2BE065772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145280-876B-2A41-A44D-B98AA1BB688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CAA9E5A2-93A1-96B8-0F7D-96C202E56370}"/>
              </a:ext>
            </a:extLst>
          </p:cNvPr>
          <p:cNvSpPr>
            <a:spLocks noChangeArrowheads="1"/>
          </p:cNvSpPr>
          <p:nvPr/>
        </p:nvSpPr>
        <p:spPr bwMode="auto">
          <a:xfrm>
            <a:off x="5343525" y="2000250"/>
            <a:ext cx="3324225" cy="3200400"/>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0114" name="Rectangle 3">
            <a:extLst>
              <a:ext uri="{FF2B5EF4-FFF2-40B4-BE49-F238E27FC236}">
                <a16:creationId xmlns:a16="http://schemas.microsoft.com/office/drawing/2014/main" id="{EC834CEA-E2BD-12C2-029B-BA22C87C2AC7}"/>
              </a:ext>
            </a:extLst>
          </p:cNvPr>
          <p:cNvSpPr>
            <a:spLocks noChangeArrowheads="1"/>
          </p:cNvSpPr>
          <p:nvPr/>
        </p:nvSpPr>
        <p:spPr bwMode="auto">
          <a:xfrm>
            <a:off x="5267325" y="2095500"/>
            <a:ext cx="3324225" cy="3200400"/>
          </a:xfrm>
          <a:prstGeom prst="rect">
            <a:avLst/>
          </a:prstGeom>
          <a:solidFill>
            <a:schemeClr val="bg1"/>
          </a:solidFill>
          <a:ln w="190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0115" name="Rectangle 4">
            <a:extLst>
              <a:ext uri="{FF2B5EF4-FFF2-40B4-BE49-F238E27FC236}">
                <a16:creationId xmlns:a16="http://schemas.microsoft.com/office/drawing/2014/main" id="{A05B0A76-DAB6-4731-C7CF-2A6F810E9A0D}"/>
              </a:ext>
            </a:extLst>
          </p:cNvPr>
          <p:cNvSpPr>
            <a:spLocks noGrp="1"/>
          </p:cNvSpPr>
          <p:nvPr>
            <p:ph type="title"/>
          </p:nvPr>
        </p:nvSpPr>
        <p:spPr/>
        <p:txBody>
          <a:bodyPr/>
          <a:lstStyle/>
          <a:p>
            <a:r>
              <a:rPr lang="en-US" altLang="en-US" sz="3600">
                <a:ea typeface="ＭＳ Ｐゴシック" panose="020B0600070205080204" pitchFamily="34" charset="-128"/>
              </a:rPr>
              <a:t>How demultiplexing works</a:t>
            </a:r>
            <a:endParaRPr lang="en-US" altLang="en-US">
              <a:ea typeface="ＭＳ Ｐゴシック" panose="020B0600070205080204" pitchFamily="34" charset="-128"/>
            </a:endParaRPr>
          </a:p>
        </p:txBody>
      </p:sp>
      <p:sp>
        <p:nvSpPr>
          <p:cNvPr id="90116" name="Rectangle 5">
            <a:extLst>
              <a:ext uri="{FF2B5EF4-FFF2-40B4-BE49-F238E27FC236}">
                <a16:creationId xmlns:a16="http://schemas.microsoft.com/office/drawing/2014/main" id="{1E765742-7F11-B07C-61AA-5747CAA9745A}"/>
              </a:ext>
            </a:extLst>
          </p:cNvPr>
          <p:cNvSpPr>
            <a:spLocks noGrp="1"/>
          </p:cNvSpPr>
          <p:nvPr>
            <p:ph type="body" sz="half" idx="1"/>
          </p:nvPr>
        </p:nvSpPr>
        <p:spPr>
          <a:xfrm>
            <a:off x="533400" y="1219200"/>
            <a:ext cx="4114800" cy="2790825"/>
          </a:xfrm>
        </p:spPr>
        <p:txBody>
          <a:bodyPr/>
          <a:lstStyle/>
          <a:p>
            <a:pPr marL="0" indent="0">
              <a:buFont typeface="Arial" panose="020B0604020202020204" pitchFamily="34" charset="0"/>
              <a:buNone/>
            </a:pPr>
            <a:r>
              <a:rPr lang="en-US" altLang="en-US" sz="2400">
                <a:solidFill>
                  <a:srgbClr val="FF0000"/>
                </a:solidFill>
                <a:ea typeface="ＭＳ Ｐゴシック" panose="020B0600070205080204" pitchFamily="34" charset="-128"/>
              </a:rPr>
              <a:t>1) host receives IP datagrams</a:t>
            </a:r>
            <a:endParaRPr lang="en-US" altLang="en-US" sz="2400">
              <a:ea typeface="ＭＳ Ｐゴシック" panose="020B0600070205080204" pitchFamily="34" charset="-128"/>
            </a:endParaRPr>
          </a:p>
          <a:p>
            <a:pPr lvl="1"/>
            <a:r>
              <a:rPr lang="en-US" altLang="en-US">
                <a:ea typeface="ＭＳ Ｐゴシック" panose="020B0600070205080204" pitchFamily="34" charset="-128"/>
              </a:rPr>
              <a:t>each datagram has source IP address, destination IP address</a:t>
            </a:r>
          </a:p>
          <a:p>
            <a:pPr lvl="1"/>
            <a:r>
              <a:rPr lang="en-US" altLang="en-US">
                <a:ea typeface="ＭＳ Ｐゴシック" panose="020B0600070205080204" pitchFamily="34" charset="-128"/>
              </a:rPr>
              <a:t>each datagram carries 1 transport-layer segment</a:t>
            </a:r>
          </a:p>
          <a:p>
            <a:pPr lvl="1"/>
            <a:r>
              <a:rPr lang="en-US" altLang="en-US">
                <a:ea typeface="ＭＳ Ｐゴシック" panose="020B0600070205080204" pitchFamily="34" charset="-128"/>
              </a:rPr>
              <a:t>each segment has source, destination port number </a:t>
            </a:r>
          </a:p>
          <a:p>
            <a:pPr marL="0" indent="0">
              <a:buFont typeface="Arial" panose="020B0604020202020204" pitchFamily="34" charset="0"/>
              <a:buNone/>
            </a:pPr>
            <a:r>
              <a:rPr lang="en-US" altLang="en-US" sz="2400">
                <a:solidFill>
                  <a:srgbClr val="FF0000"/>
                </a:solidFill>
                <a:ea typeface="ＭＳ Ｐゴシック" panose="020B0600070205080204" pitchFamily="34" charset="-128"/>
              </a:rPr>
              <a:t>2) host uses IP addresses &amp; port numbers to direct segment to appropriate socket</a:t>
            </a:r>
            <a:endParaRPr lang="en-US" altLang="en-US" sz="2400">
              <a:ea typeface="ＭＳ Ｐゴシック" panose="020B0600070205080204" pitchFamily="34" charset="-128"/>
            </a:endParaRPr>
          </a:p>
        </p:txBody>
      </p:sp>
      <p:sp>
        <p:nvSpPr>
          <p:cNvPr id="90117" name="Text Box 6">
            <a:extLst>
              <a:ext uri="{FF2B5EF4-FFF2-40B4-BE49-F238E27FC236}">
                <a16:creationId xmlns:a16="http://schemas.microsoft.com/office/drawing/2014/main" id="{0AD10A42-C4A8-25FC-E69D-45D292F86259}"/>
              </a:ext>
            </a:extLst>
          </p:cNvPr>
          <p:cNvSpPr txBox="1">
            <a:spLocks noChangeArrowheads="1"/>
          </p:cNvSpPr>
          <p:nvPr/>
        </p:nvSpPr>
        <p:spPr bwMode="auto">
          <a:xfrm>
            <a:off x="5251450" y="21177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source port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8" name="Text Box 7">
            <a:extLst>
              <a:ext uri="{FF2B5EF4-FFF2-40B4-BE49-F238E27FC236}">
                <a16:creationId xmlns:a16="http://schemas.microsoft.com/office/drawing/2014/main" id="{F74ED818-987C-044E-9DCD-316B923D0A71}"/>
              </a:ext>
            </a:extLst>
          </p:cNvPr>
          <p:cNvSpPr txBox="1">
            <a:spLocks noChangeArrowheads="1"/>
          </p:cNvSpPr>
          <p:nvPr/>
        </p:nvSpPr>
        <p:spPr bwMode="auto">
          <a:xfrm>
            <a:off x="7031038" y="2117725"/>
            <a:ext cx="1452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dest port #</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9" name="Line 8">
            <a:extLst>
              <a:ext uri="{FF2B5EF4-FFF2-40B4-BE49-F238E27FC236}">
                <a16:creationId xmlns:a16="http://schemas.microsoft.com/office/drawing/2014/main" id="{EAE61784-DBB0-6C7A-2489-3D6E122C2F6C}"/>
              </a:ext>
            </a:extLst>
          </p:cNvPr>
          <p:cNvSpPr>
            <a:spLocks noChangeShapeType="1"/>
          </p:cNvSpPr>
          <p:nvPr/>
        </p:nvSpPr>
        <p:spPr bwMode="auto">
          <a:xfrm flipV="1">
            <a:off x="5257800" y="2495550"/>
            <a:ext cx="3328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0" name="Line 9">
            <a:extLst>
              <a:ext uri="{FF2B5EF4-FFF2-40B4-BE49-F238E27FC236}">
                <a16:creationId xmlns:a16="http://schemas.microsoft.com/office/drawing/2014/main" id="{DD710B7A-BBE5-2226-8876-14628A788DCF}"/>
              </a:ext>
            </a:extLst>
          </p:cNvPr>
          <p:cNvSpPr>
            <a:spLocks noChangeShapeType="1"/>
          </p:cNvSpPr>
          <p:nvPr/>
        </p:nvSpPr>
        <p:spPr bwMode="auto">
          <a:xfrm flipV="1">
            <a:off x="5267325" y="3486150"/>
            <a:ext cx="3324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1" name="Line 10">
            <a:extLst>
              <a:ext uri="{FF2B5EF4-FFF2-40B4-BE49-F238E27FC236}">
                <a16:creationId xmlns:a16="http://schemas.microsoft.com/office/drawing/2014/main" id="{69C64DD3-40E3-B76B-332D-3C4983C147A3}"/>
              </a:ext>
            </a:extLst>
          </p:cNvPr>
          <p:cNvSpPr>
            <a:spLocks noChangeShapeType="1"/>
          </p:cNvSpPr>
          <p:nvPr/>
        </p:nvSpPr>
        <p:spPr bwMode="auto">
          <a:xfrm flipV="1">
            <a:off x="6905625" y="2095500"/>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2" name="Text Box 11">
            <a:extLst>
              <a:ext uri="{FF2B5EF4-FFF2-40B4-BE49-F238E27FC236}">
                <a16:creationId xmlns:a16="http://schemas.microsoft.com/office/drawing/2014/main" id="{BE09019E-2416-7ACC-3D12-BD884962CE69}"/>
              </a:ext>
            </a:extLst>
          </p:cNvPr>
          <p:cNvSpPr txBox="1">
            <a:spLocks noChangeArrowheads="1"/>
          </p:cNvSpPr>
          <p:nvPr/>
        </p:nvSpPr>
        <p:spPr bwMode="auto">
          <a:xfrm>
            <a:off x="6407150" y="16652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32 bits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3" name="Line 12">
            <a:extLst>
              <a:ext uri="{FF2B5EF4-FFF2-40B4-BE49-F238E27FC236}">
                <a16:creationId xmlns:a16="http://schemas.microsoft.com/office/drawing/2014/main" id="{2298ADF7-5497-6DA9-0BF9-F9D2E0DFA01E}"/>
              </a:ext>
            </a:extLst>
          </p:cNvPr>
          <p:cNvSpPr>
            <a:spLocks noChangeShapeType="1"/>
          </p:cNvSpPr>
          <p:nvPr/>
        </p:nvSpPr>
        <p:spPr bwMode="auto">
          <a:xfrm>
            <a:off x="7362825" y="1862138"/>
            <a:ext cx="1200150" cy="47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4" name="Line 13">
            <a:extLst>
              <a:ext uri="{FF2B5EF4-FFF2-40B4-BE49-F238E27FC236}">
                <a16:creationId xmlns:a16="http://schemas.microsoft.com/office/drawing/2014/main" id="{00294905-A911-C54D-E6A7-F0FE41DF5FC9}"/>
              </a:ext>
            </a:extLst>
          </p:cNvPr>
          <p:cNvSpPr>
            <a:spLocks noChangeShapeType="1"/>
          </p:cNvSpPr>
          <p:nvPr/>
        </p:nvSpPr>
        <p:spPr bwMode="auto">
          <a:xfrm rot="10800000">
            <a:off x="5253038" y="1871663"/>
            <a:ext cx="11287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5" name="Text Box 14">
            <a:extLst>
              <a:ext uri="{FF2B5EF4-FFF2-40B4-BE49-F238E27FC236}">
                <a16:creationId xmlns:a16="http://schemas.microsoft.com/office/drawing/2014/main" id="{4ACD1068-20DE-4FF5-96E0-A25881154107}"/>
              </a:ext>
            </a:extLst>
          </p:cNvPr>
          <p:cNvSpPr txBox="1">
            <a:spLocks noChangeArrowheads="1"/>
          </p:cNvSpPr>
          <p:nvPr/>
        </p:nvSpPr>
        <p:spPr bwMode="auto">
          <a:xfrm>
            <a:off x="6153150" y="3951288"/>
            <a:ext cx="1444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(message)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6" name="Text Box 15">
            <a:extLst>
              <a:ext uri="{FF2B5EF4-FFF2-40B4-BE49-F238E27FC236}">
                <a16:creationId xmlns:a16="http://schemas.microsoft.com/office/drawing/2014/main" id="{942D192A-93E5-C450-FEE0-AEDA4B13AA91}"/>
              </a:ext>
            </a:extLst>
          </p:cNvPr>
          <p:cNvSpPr txBox="1">
            <a:spLocks noChangeArrowheads="1"/>
          </p:cNvSpPr>
          <p:nvPr/>
        </p:nvSpPr>
        <p:spPr bwMode="auto">
          <a:xfrm>
            <a:off x="5670550" y="2860675"/>
            <a:ext cx="2505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other header fields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7" name="Text Box 16">
            <a:extLst>
              <a:ext uri="{FF2B5EF4-FFF2-40B4-BE49-F238E27FC236}">
                <a16:creationId xmlns:a16="http://schemas.microsoft.com/office/drawing/2014/main" id="{95636C52-E8EF-5DE3-9E22-AF397B250072}"/>
              </a:ext>
            </a:extLst>
          </p:cNvPr>
          <p:cNvSpPr txBox="1">
            <a:spLocks noChangeArrowheads="1"/>
          </p:cNvSpPr>
          <p:nvPr/>
        </p:nvSpPr>
        <p:spPr bwMode="auto">
          <a:xfrm>
            <a:off x="5402263" y="5518150"/>
            <a:ext cx="3244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TCP/UDP segment format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8" name="Slide Number Placeholder 1">
            <a:extLst>
              <a:ext uri="{FF2B5EF4-FFF2-40B4-BE49-F238E27FC236}">
                <a16:creationId xmlns:a16="http://schemas.microsoft.com/office/drawing/2014/main" id="{F637575B-E2F8-ACD2-446C-1E893974848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43018-EB2F-3144-9F21-72544908F20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a:extLst>
              <a:ext uri="{FF2B5EF4-FFF2-40B4-BE49-F238E27FC236}">
                <a16:creationId xmlns:a16="http://schemas.microsoft.com/office/drawing/2014/main" id="{0CF4431D-4C8C-D27C-5904-EF97D94929C8}"/>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2162" name="Rectangle 4">
            <a:extLst>
              <a:ext uri="{FF2B5EF4-FFF2-40B4-BE49-F238E27FC236}">
                <a16:creationId xmlns:a16="http://schemas.microsoft.com/office/drawing/2014/main" id="{26D829F3-524F-9E1A-5A30-2B6D0CDC2793}"/>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2163" name="Rectangle 5">
            <a:extLst>
              <a:ext uri="{FF2B5EF4-FFF2-40B4-BE49-F238E27FC236}">
                <a16:creationId xmlns:a16="http://schemas.microsoft.com/office/drawing/2014/main" id="{1EC5AD40-8126-756F-262C-5FA6CC8E6ABB}"/>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2164" name="Rectangle 6">
            <a:extLst>
              <a:ext uri="{FF2B5EF4-FFF2-40B4-BE49-F238E27FC236}">
                <a16:creationId xmlns:a16="http://schemas.microsoft.com/office/drawing/2014/main" id="{3D6AA6FF-8F66-A377-A80C-105B7C05DAB2}"/>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2165" name="Rectangle 7">
            <a:extLst>
              <a:ext uri="{FF2B5EF4-FFF2-40B4-BE49-F238E27FC236}">
                <a16:creationId xmlns:a16="http://schemas.microsoft.com/office/drawing/2014/main" id="{90A03882-851D-12D6-3660-6B9F573836BE}"/>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2166" name="Rectangle 8">
            <a:extLst>
              <a:ext uri="{FF2B5EF4-FFF2-40B4-BE49-F238E27FC236}">
                <a16:creationId xmlns:a16="http://schemas.microsoft.com/office/drawing/2014/main" id="{7B9430A2-3F84-20CD-25C5-825A5F93E7CF}"/>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67" name="Oval 9">
            <a:extLst>
              <a:ext uri="{FF2B5EF4-FFF2-40B4-BE49-F238E27FC236}">
                <a16:creationId xmlns:a16="http://schemas.microsoft.com/office/drawing/2014/main" id="{A2D5D98E-65A8-CDD4-7CD8-17D7F4EBAA1B}"/>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2168" name="Rectangle 15">
            <a:extLst>
              <a:ext uri="{FF2B5EF4-FFF2-40B4-BE49-F238E27FC236}">
                <a16:creationId xmlns:a16="http://schemas.microsoft.com/office/drawing/2014/main" id="{2189CEF1-B93C-8F99-4AE9-3C4549E38382}"/>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2169" name="Rectangle 16">
            <a:extLst>
              <a:ext uri="{FF2B5EF4-FFF2-40B4-BE49-F238E27FC236}">
                <a16:creationId xmlns:a16="http://schemas.microsoft.com/office/drawing/2014/main" id="{A03A5175-3A51-5AF9-74D2-2867793B2745}"/>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2170" name="Rectangle 17">
            <a:extLst>
              <a:ext uri="{FF2B5EF4-FFF2-40B4-BE49-F238E27FC236}">
                <a16:creationId xmlns:a16="http://schemas.microsoft.com/office/drawing/2014/main" id="{A81B25C4-4878-034E-7276-2E2BA0C957F4}"/>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2171" name="Rectangle 18">
            <a:extLst>
              <a:ext uri="{FF2B5EF4-FFF2-40B4-BE49-F238E27FC236}">
                <a16:creationId xmlns:a16="http://schemas.microsoft.com/office/drawing/2014/main" id="{8B6EA0A5-570A-A6EC-7DAF-49987829EDF6}"/>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2172" name="Rectangle 19">
            <a:extLst>
              <a:ext uri="{FF2B5EF4-FFF2-40B4-BE49-F238E27FC236}">
                <a16:creationId xmlns:a16="http://schemas.microsoft.com/office/drawing/2014/main" id="{E442638C-3B76-E8FF-32EB-1025FC3A959C}"/>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2173" name="Rectangle 20">
            <a:extLst>
              <a:ext uri="{FF2B5EF4-FFF2-40B4-BE49-F238E27FC236}">
                <a16:creationId xmlns:a16="http://schemas.microsoft.com/office/drawing/2014/main" id="{5E346006-9ED6-445E-BD8F-BD4ED69847DF}"/>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4" name="Oval 21">
            <a:extLst>
              <a:ext uri="{FF2B5EF4-FFF2-40B4-BE49-F238E27FC236}">
                <a16:creationId xmlns:a16="http://schemas.microsoft.com/office/drawing/2014/main" id="{D03DF251-8931-1ACB-0D47-EBC2CD6B9C08}"/>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2175" name="Rectangle 22">
            <a:extLst>
              <a:ext uri="{FF2B5EF4-FFF2-40B4-BE49-F238E27FC236}">
                <a16:creationId xmlns:a16="http://schemas.microsoft.com/office/drawing/2014/main" id="{8C69FA01-A5FB-5ED7-8C4D-25AE6232C1DC}"/>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6" name="Oval 23">
            <a:extLst>
              <a:ext uri="{FF2B5EF4-FFF2-40B4-BE49-F238E27FC236}">
                <a16:creationId xmlns:a16="http://schemas.microsoft.com/office/drawing/2014/main" id="{8B66ACFE-0B03-1369-CA18-0794AF42DBDA}"/>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2177" name="Rectangle 26">
            <a:extLst>
              <a:ext uri="{FF2B5EF4-FFF2-40B4-BE49-F238E27FC236}">
                <a16:creationId xmlns:a16="http://schemas.microsoft.com/office/drawing/2014/main" id="{E7EC18D5-ADE5-0764-C019-C9143CA73B82}"/>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8" name="Oval 27">
            <a:extLst>
              <a:ext uri="{FF2B5EF4-FFF2-40B4-BE49-F238E27FC236}">
                <a16:creationId xmlns:a16="http://schemas.microsoft.com/office/drawing/2014/main" id="{BFCD7CFC-D033-17E2-899E-F27270B8CC5A}"/>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2179" name="Text Box 28">
            <a:extLst>
              <a:ext uri="{FF2B5EF4-FFF2-40B4-BE49-F238E27FC236}">
                <a16:creationId xmlns:a16="http://schemas.microsoft.com/office/drawing/2014/main" id="{91FD18FD-E7EA-44B3-827D-D8A0B5AE09AC}"/>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80" name="Text Box 29">
            <a:extLst>
              <a:ext uri="{FF2B5EF4-FFF2-40B4-BE49-F238E27FC236}">
                <a16:creationId xmlns:a16="http://schemas.microsoft.com/office/drawing/2014/main" id="{CBF2EE0A-6B33-4C35-1282-BE2C845A2C83}"/>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D99088D8-A05C-C4FD-281B-C25DB12C124B}"/>
              </a:ext>
            </a:extLst>
          </p:cNvPr>
          <p:cNvSpPr/>
          <p:nvPr/>
        </p:nvSpPr>
        <p:spPr>
          <a:xfrm>
            <a:off x="3073400" y="1193800"/>
            <a:ext cx="2381250" cy="1282700"/>
          </a:xfrm>
          <a:prstGeom prst="wedgeRoundRectCallout">
            <a:avLst>
              <a:gd name="adj1" fmla="val -68098"/>
              <a:gd name="adj2" fmla="val -11629"/>
              <a:gd name="adj3" fmla="val 16667"/>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2182" name="Picture 35">
            <a:extLst>
              <a:ext uri="{FF2B5EF4-FFF2-40B4-BE49-F238E27FC236}">
                <a16:creationId xmlns:a16="http://schemas.microsoft.com/office/drawing/2014/main" id="{0DB74F1B-6ADD-09B4-4141-603CD3399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241"/>
          <a:stretch>
            <a:fillRect/>
          </a:stretch>
        </p:blipFill>
        <p:spPr bwMode="auto">
          <a:xfrm>
            <a:off x="3270250" y="1268413"/>
            <a:ext cx="20462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3" name="Slide Number Placeholder 38">
            <a:extLst>
              <a:ext uri="{FF2B5EF4-FFF2-40B4-BE49-F238E27FC236}">
                <a16:creationId xmlns:a16="http://schemas.microsoft.com/office/drawing/2014/main" id="{03AEC7AD-5BE8-67F9-2AA7-6A756EAC1F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9C9FE-77DB-B148-B323-E71C67757A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a:extLst>
              <a:ext uri="{FF2B5EF4-FFF2-40B4-BE49-F238E27FC236}">
                <a16:creationId xmlns:a16="http://schemas.microsoft.com/office/drawing/2014/main" id="{A99FDA7A-FC11-9A7C-2CB2-C5267223DD9C}"/>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3186" name="Rectangle 4">
            <a:extLst>
              <a:ext uri="{FF2B5EF4-FFF2-40B4-BE49-F238E27FC236}">
                <a16:creationId xmlns:a16="http://schemas.microsoft.com/office/drawing/2014/main" id="{5E6AC36D-8825-4A2E-5C34-3ECCCCA160F9}"/>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3187" name="Rectangle 5">
            <a:extLst>
              <a:ext uri="{FF2B5EF4-FFF2-40B4-BE49-F238E27FC236}">
                <a16:creationId xmlns:a16="http://schemas.microsoft.com/office/drawing/2014/main" id="{FA83E43F-214A-AB19-51D3-A91CDF5B4514}"/>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3188" name="Rectangle 6">
            <a:extLst>
              <a:ext uri="{FF2B5EF4-FFF2-40B4-BE49-F238E27FC236}">
                <a16:creationId xmlns:a16="http://schemas.microsoft.com/office/drawing/2014/main" id="{B0F2E97F-81AE-124F-3441-B2AF559D18A5}"/>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3189" name="Rectangle 7">
            <a:extLst>
              <a:ext uri="{FF2B5EF4-FFF2-40B4-BE49-F238E27FC236}">
                <a16:creationId xmlns:a16="http://schemas.microsoft.com/office/drawing/2014/main" id="{A6B58063-CF27-4A9A-3BDC-A6A657143DC0}"/>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3190" name="Rectangle 8">
            <a:extLst>
              <a:ext uri="{FF2B5EF4-FFF2-40B4-BE49-F238E27FC236}">
                <a16:creationId xmlns:a16="http://schemas.microsoft.com/office/drawing/2014/main" id="{74B02BA2-15DA-1DFD-4E59-B5207254F81A}"/>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191" name="Oval 9">
            <a:extLst>
              <a:ext uri="{FF2B5EF4-FFF2-40B4-BE49-F238E27FC236}">
                <a16:creationId xmlns:a16="http://schemas.microsoft.com/office/drawing/2014/main" id="{63E9981E-56D2-319C-2A12-E5BF25EF7CE9}"/>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3192" name="Rectangle 15">
            <a:extLst>
              <a:ext uri="{FF2B5EF4-FFF2-40B4-BE49-F238E27FC236}">
                <a16:creationId xmlns:a16="http://schemas.microsoft.com/office/drawing/2014/main" id="{7FE1A2AF-821E-EB8F-FA57-87D915D33CB6}"/>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3193" name="Rectangle 16">
            <a:extLst>
              <a:ext uri="{FF2B5EF4-FFF2-40B4-BE49-F238E27FC236}">
                <a16:creationId xmlns:a16="http://schemas.microsoft.com/office/drawing/2014/main" id="{71501E3E-5224-ED4E-9225-D79126880FDF}"/>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3194" name="Rectangle 17">
            <a:extLst>
              <a:ext uri="{FF2B5EF4-FFF2-40B4-BE49-F238E27FC236}">
                <a16:creationId xmlns:a16="http://schemas.microsoft.com/office/drawing/2014/main" id="{E12248F1-9B81-F530-52EC-C6A085394B7B}"/>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3195" name="Rectangle 18">
            <a:extLst>
              <a:ext uri="{FF2B5EF4-FFF2-40B4-BE49-F238E27FC236}">
                <a16:creationId xmlns:a16="http://schemas.microsoft.com/office/drawing/2014/main" id="{35D820FF-68EC-6D43-0528-C1EEAF254751}"/>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3196" name="Rectangle 19">
            <a:extLst>
              <a:ext uri="{FF2B5EF4-FFF2-40B4-BE49-F238E27FC236}">
                <a16:creationId xmlns:a16="http://schemas.microsoft.com/office/drawing/2014/main" id="{A12BBF0F-4D65-E27E-2B68-BB2CB1150A6D}"/>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3197" name="Rectangle 20">
            <a:extLst>
              <a:ext uri="{FF2B5EF4-FFF2-40B4-BE49-F238E27FC236}">
                <a16:creationId xmlns:a16="http://schemas.microsoft.com/office/drawing/2014/main" id="{B28427D5-286D-2510-1258-E1FD1DD33D63}"/>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198" name="Oval 21">
            <a:extLst>
              <a:ext uri="{FF2B5EF4-FFF2-40B4-BE49-F238E27FC236}">
                <a16:creationId xmlns:a16="http://schemas.microsoft.com/office/drawing/2014/main" id="{2978004A-B558-88BF-2EC3-27F1275B0221}"/>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3199" name="Rectangle 22">
            <a:extLst>
              <a:ext uri="{FF2B5EF4-FFF2-40B4-BE49-F238E27FC236}">
                <a16:creationId xmlns:a16="http://schemas.microsoft.com/office/drawing/2014/main" id="{E7701718-FDE4-8F8B-1702-7DB0FD559FEE}"/>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0" name="Oval 23">
            <a:extLst>
              <a:ext uri="{FF2B5EF4-FFF2-40B4-BE49-F238E27FC236}">
                <a16:creationId xmlns:a16="http://schemas.microsoft.com/office/drawing/2014/main" id="{2C9929CA-9289-F1BC-D084-1FE5895B4278}"/>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3201" name="Rectangle 26">
            <a:extLst>
              <a:ext uri="{FF2B5EF4-FFF2-40B4-BE49-F238E27FC236}">
                <a16:creationId xmlns:a16="http://schemas.microsoft.com/office/drawing/2014/main" id="{86465FFC-212F-F03B-AF96-60F1794BB56A}"/>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2" name="Oval 27">
            <a:extLst>
              <a:ext uri="{FF2B5EF4-FFF2-40B4-BE49-F238E27FC236}">
                <a16:creationId xmlns:a16="http://schemas.microsoft.com/office/drawing/2014/main" id="{947CB7AF-FE42-5F0D-F0CD-6205BA159225}"/>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3203" name="Text Box 28">
            <a:extLst>
              <a:ext uri="{FF2B5EF4-FFF2-40B4-BE49-F238E27FC236}">
                <a16:creationId xmlns:a16="http://schemas.microsoft.com/office/drawing/2014/main" id="{55271536-CBE6-DFCB-95A1-3B4391064ECB}"/>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4" name="Text Box 29">
            <a:extLst>
              <a:ext uri="{FF2B5EF4-FFF2-40B4-BE49-F238E27FC236}">
                <a16:creationId xmlns:a16="http://schemas.microsoft.com/office/drawing/2014/main" id="{BDA2E5A5-0AB7-D3D2-0D60-3CA5D40B7D57}"/>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AC2666EE-3718-A000-03A2-A46C950CD84B}"/>
              </a:ext>
            </a:extLst>
          </p:cNvPr>
          <p:cNvSpPr/>
          <p:nvPr/>
        </p:nvSpPr>
        <p:spPr>
          <a:xfrm>
            <a:off x="3028950" y="1730375"/>
            <a:ext cx="2381250" cy="2322513"/>
          </a:xfrm>
          <a:prstGeom prst="wedgeRoundRectCallout">
            <a:avLst>
              <a:gd name="adj1" fmla="val -71051"/>
              <a:gd name="adj2" fmla="val -27164"/>
              <a:gd name="adj3" fmla="val 16667"/>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3206" name="Picture 35">
            <a:extLst>
              <a:ext uri="{FF2B5EF4-FFF2-40B4-BE49-F238E27FC236}">
                <a16:creationId xmlns:a16="http://schemas.microsoft.com/office/drawing/2014/main" id="{8882AD64-D6E7-FAD0-081F-D2BD6F8F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70075"/>
            <a:ext cx="20478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7" name="Slide Number Placeholder 26">
            <a:extLst>
              <a:ext uri="{FF2B5EF4-FFF2-40B4-BE49-F238E27FC236}">
                <a16:creationId xmlns:a16="http://schemas.microsoft.com/office/drawing/2014/main" id="{744808FE-3BF8-47A4-21C4-CFABF7359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A28B4-14CF-4843-B406-FB306D634C3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a:extLst>
              <a:ext uri="{FF2B5EF4-FFF2-40B4-BE49-F238E27FC236}">
                <a16:creationId xmlns:a16="http://schemas.microsoft.com/office/drawing/2014/main" id="{4F090E21-9094-216D-942E-801DC02BC499}"/>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4210" name="Rectangle 4">
            <a:extLst>
              <a:ext uri="{FF2B5EF4-FFF2-40B4-BE49-F238E27FC236}">
                <a16:creationId xmlns:a16="http://schemas.microsoft.com/office/drawing/2014/main" id="{C4BE17AF-2F71-4E54-DA97-9DC9B2E12402}"/>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4211" name="Rectangle 5">
            <a:extLst>
              <a:ext uri="{FF2B5EF4-FFF2-40B4-BE49-F238E27FC236}">
                <a16:creationId xmlns:a16="http://schemas.microsoft.com/office/drawing/2014/main" id="{BB62A5C7-F42C-67D3-3DF0-302FD2DE5B4F}"/>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4212" name="Rectangle 6">
            <a:extLst>
              <a:ext uri="{FF2B5EF4-FFF2-40B4-BE49-F238E27FC236}">
                <a16:creationId xmlns:a16="http://schemas.microsoft.com/office/drawing/2014/main" id="{298BC278-0701-3710-AC9D-741FEE4AB336}"/>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4213" name="Rectangle 7">
            <a:extLst>
              <a:ext uri="{FF2B5EF4-FFF2-40B4-BE49-F238E27FC236}">
                <a16:creationId xmlns:a16="http://schemas.microsoft.com/office/drawing/2014/main" id="{94123BF7-E099-C86E-B7F8-DAA344DFBA2C}"/>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4214" name="Rectangle 8">
            <a:extLst>
              <a:ext uri="{FF2B5EF4-FFF2-40B4-BE49-F238E27FC236}">
                <a16:creationId xmlns:a16="http://schemas.microsoft.com/office/drawing/2014/main" id="{558F123D-B935-AA9B-0D90-30A3FDBDCD9A}"/>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15" name="Oval 9">
            <a:extLst>
              <a:ext uri="{FF2B5EF4-FFF2-40B4-BE49-F238E27FC236}">
                <a16:creationId xmlns:a16="http://schemas.microsoft.com/office/drawing/2014/main" id="{B6CEF097-9FC7-7CBA-F68A-96E0EF369112}"/>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4216" name="Rectangle 15">
            <a:extLst>
              <a:ext uri="{FF2B5EF4-FFF2-40B4-BE49-F238E27FC236}">
                <a16:creationId xmlns:a16="http://schemas.microsoft.com/office/drawing/2014/main" id="{241E9338-6C29-2979-21DC-84246BF1950D}"/>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4217" name="Rectangle 16">
            <a:extLst>
              <a:ext uri="{FF2B5EF4-FFF2-40B4-BE49-F238E27FC236}">
                <a16:creationId xmlns:a16="http://schemas.microsoft.com/office/drawing/2014/main" id="{C61DB2BC-5C89-7F1B-3DC3-2E495009FE7B}"/>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4218" name="Rectangle 17">
            <a:extLst>
              <a:ext uri="{FF2B5EF4-FFF2-40B4-BE49-F238E27FC236}">
                <a16:creationId xmlns:a16="http://schemas.microsoft.com/office/drawing/2014/main" id="{8C865290-3408-D231-CEFE-2A56045E18EF}"/>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4219" name="Rectangle 18">
            <a:extLst>
              <a:ext uri="{FF2B5EF4-FFF2-40B4-BE49-F238E27FC236}">
                <a16:creationId xmlns:a16="http://schemas.microsoft.com/office/drawing/2014/main" id="{24E29F74-4A64-C134-8DF3-95F8276878A0}"/>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4220" name="Rectangle 19">
            <a:extLst>
              <a:ext uri="{FF2B5EF4-FFF2-40B4-BE49-F238E27FC236}">
                <a16:creationId xmlns:a16="http://schemas.microsoft.com/office/drawing/2014/main" id="{E0C9D20D-1158-64EE-CAD3-D40057DA5FF6}"/>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4221" name="Rectangle 20">
            <a:extLst>
              <a:ext uri="{FF2B5EF4-FFF2-40B4-BE49-F238E27FC236}">
                <a16:creationId xmlns:a16="http://schemas.microsoft.com/office/drawing/2014/main" id="{B96EDBBB-4151-7BAB-A5F0-A5ECD0170B85}"/>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2" name="Oval 21">
            <a:extLst>
              <a:ext uri="{FF2B5EF4-FFF2-40B4-BE49-F238E27FC236}">
                <a16:creationId xmlns:a16="http://schemas.microsoft.com/office/drawing/2014/main" id="{B0D60876-8B20-A223-6B27-0E607B07C086}"/>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4223" name="Rectangle 22">
            <a:extLst>
              <a:ext uri="{FF2B5EF4-FFF2-40B4-BE49-F238E27FC236}">
                <a16:creationId xmlns:a16="http://schemas.microsoft.com/office/drawing/2014/main" id="{A0F926D5-BA6B-534F-31A9-18883798CFB7}"/>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4" name="Oval 23">
            <a:extLst>
              <a:ext uri="{FF2B5EF4-FFF2-40B4-BE49-F238E27FC236}">
                <a16:creationId xmlns:a16="http://schemas.microsoft.com/office/drawing/2014/main" id="{5790A983-FF6F-81BD-D464-962C6C25665E}"/>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4225" name="Rectangle 26">
            <a:extLst>
              <a:ext uri="{FF2B5EF4-FFF2-40B4-BE49-F238E27FC236}">
                <a16:creationId xmlns:a16="http://schemas.microsoft.com/office/drawing/2014/main" id="{C2F0BBE0-FF90-5C4D-78C9-2EBABFCDA198}"/>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6" name="Oval 27">
            <a:extLst>
              <a:ext uri="{FF2B5EF4-FFF2-40B4-BE49-F238E27FC236}">
                <a16:creationId xmlns:a16="http://schemas.microsoft.com/office/drawing/2014/main" id="{776EDFC1-FFBA-E749-4657-C1B7C866B5E9}"/>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4227" name="Text Box 28">
            <a:extLst>
              <a:ext uri="{FF2B5EF4-FFF2-40B4-BE49-F238E27FC236}">
                <a16:creationId xmlns:a16="http://schemas.microsoft.com/office/drawing/2014/main" id="{8BD33885-2432-6003-DA90-A4501AF724AA}"/>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8" name="Text Box 29">
            <a:extLst>
              <a:ext uri="{FF2B5EF4-FFF2-40B4-BE49-F238E27FC236}">
                <a16:creationId xmlns:a16="http://schemas.microsoft.com/office/drawing/2014/main" id="{E29CFB4C-FA7B-6F48-AC2C-E9837CCCD06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9B33636F-2EBC-8530-C6EB-7D898EFB4EA1}"/>
              </a:ext>
            </a:extLst>
          </p:cNvPr>
          <p:cNvSpPr/>
          <p:nvPr/>
        </p:nvSpPr>
        <p:spPr>
          <a:xfrm>
            <a:off x="2959100" y="2238375"/>
            <a:ext cx="2381250" cy="3111500"/>
          </a:xfrm>
          <a:prstGeom prst="wedgeRoundRectCallout">
            <a:avLst>
              <a:gd name="adj1" fmla="val -68097"/>
              <a:gd name="adj2" fmla="val -36235"/>
              <a:gd name="adj3" fmla="val 1666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94230" name="Group 37">
            <a:extLst>
              <a:ext uri="{FF2B5EF4-FFF2-40B4-BE49-F238E27FC236}">
                <a16:creationId xmlns:a16="http://schemas.microsoft.com/office/drawing/2014/main" id="{A5FA2225-95D4-E377-BEEA-0146F64F7698}"/>
              </a:ext>
            </a:extLst>
          </p:cNvPr>
          <p:cNvGrpSpPr>
            <a:grpSpLocks/>
          </p:cNvGrpSpPr>
          <p:nvPr/>
        </p:nvGrpSpPr>
        <p:grpSpPr bwMode="auto">
          <a:xfrm>
            <a:off x="3125788" y="2378075"/>
            <a:ext cx="2047875" cy="2779713"/>
            <a:chOff x="3159523" y="801520"/>
            <a:chExt cx="2046917" cy="2779879"/>
          </a:xfrm>
        </p:grpSpPr>
        <p:pic>
          <p:nvPicPr>
            <p:cNvPr id="94233" name="Picture 35">
              <a:extLst>
                <a:ext uri="{FF2B5EF4-FFF2-40B4-BE49-F238E27FC236}">
                  <a16:creationId xmlns:a16="http://schemas.microsoft.com/office/drawing/2014/main" id="{ABBD4F76-6B6E-9126-064D-EE7D6564A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23" y="1631598"/>
              <a:ext cx="2046917" cy="19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4" name="Picture 2" descr="A closer look at IP headers | APNIC Blog">
              <a:extLst>
                <a:ext uri="{FF2B5EF4-FFF2-40B4-BE49-F238E27FC236}">
                  <a16:creationId xmlns:a16="http://schemas.microsoft.com/office/drawing/2014/main" id="{E9AAE124-C25F-C058-C23D-47F0AF1C2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77" t="10417" r="18910" b="11618"/>
            <a:stretch>
              <a:fillRect/>
            </a:stretch>
          </p:blipFill>
          <p:spPr bwMode="auto">
            <a:xfrm>
              <a:off x="3194326" y="801520"/>
              <a:ext cx="2001837" cy="9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Arrow Connector 26">
            <a:extLst>
              <a:ext uri="{FF2B5EF4-FFF2-40B4-BE49-F238E27FC236}">
                <a16:creationId xmlns:a16="http://schemas.microsoft.com/office/drawing/2014/main" id="{0FF7D531-3B6C-99F0-8A1F-012C20896C1B}"/>
              </a:ext>
            </a:extLst>
          </p:cNvPr>
          <p:cNvCxnSpPr/>
          <p:nvPr/>
        </p:nvCxnSpPr>
        <p:spPr>
          <a:xfrm flipV="1">
            <a:off x="2663825" y="1150938"/>
            <a:ext cx="3398838" cy="20637"/>
          </a:xfrm>
          <a:prstGeom prst="straightConnector1">
            <a:avLst/>
          </a:pr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4232" name="Slide Number Placeholder 27">
            <a:extLst>
              <a:ext uri="{FF2B5EF4-FFF2-40B4-BE49-F238E27FC236}">
                <a16:creationId xmlns:a16="http://schemas.microsoft.com/office/drawing/2014/main" id="{7B743013-BC75-F42B-95C6-5582B80CBA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3F6561-A7E6-044C-A926-E07746FEA19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a:extLst>
              <a:ext uri="{FF2B5EF4-FFF2-40B4-BE49-F238E27FC236}">
                <a16:creationId xmlns:a16="http://schemas.microsoft.com/office/drawing/2014/main" id="{8B27FC9F-01E7-37BC-8C7D-D873AA628B45}"/>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5234" name="Rectangle 4">
            <a:extLst>
              <a:ext uri="{FF2B5EF4-FFF2-40B4-BE49-F238E27FC236}">
                <a16:creationId xmlns:a16="http://schemas.microsoft.com/office/drawing/2014/main" id="{0B0BF0C1-7C1B-3EC9-14C5-92E57954FF02}"/>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5235" name="Rectangle 5">
            <a:extLst>
              <a:ext uri="{FF2B5EF4-FFF2-40B4-BE49-F238E27FC236}">
                <a16:creationId xmlns:a16="http://schemas.microsoft.com/office/drawing/2014/main" id="{B6C323C4-4DE5-C583-54A3-86FAC3AA0A91}"/>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5236" name="Rectangle 6">
            <a:extLst>
              <a:ext uri="{FF2B5EF4-FFF2-40B4-BE49-F238E27FC236}">
                <a16:creationId xmlns:a16="http://schemas.microsoft.com/office/drawing/2014/main" id="{1EA984D6-4A04-6238-AD9E-980F7D3606C4}"/>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5237" name="Rectangle 7">
            <a:extLst>
              <a:ext uri="{FF2B5EF4-FFF2-40B4-BE49-F238E27FC236}">
                <a16:creationId xmlns:a16="http://schemas.microsoft.com/office/drawing/2014/main" id="{1868A47D-3FED-CADE-DAE9-3CDF2A9F7C51}"/>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5238" name="Rectangle 8">
            <a:extLst>
              <a:ext uri="{FF2B5EF4-FFF2-40B4-BE49-F238E27FC236}">
                <a16:creationId xmlns:a16="http://schemas.microsoft.com/office/drawing/2014/main" id="{E5E17AF8-516D-B950-21E2-1166390F3196}"/>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39" name="Oval 9">
            <a:extLst>
              <a:ext uri="{FF2B5EF4-FFF2-40B4-BE49-F238E27FC236}">
                <a16:creationId xmlns:a16="http://schemas.microsoft.com/office/drawing/2014/main" id="{B12CF730-3228-015F-37F6-12C121D9531A}"/>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5240" name="Rectangle 15">
            <a:extLst>
              <a:ext uri="{FF2B5EF4-FFF2-40B4-BE49-F238E27FC236}">
                <a16:creationId xmlns:a16="http://schemas.microsoft.com/office/drawing/2014/main" id="{2C582A37-F1F5-C437-AA25-09D44F2827C5}"/>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5241" name="Rectangle 16">
            <a:extLst>
              <a:ext uri="{FF2B5EF4-FFF2-40B4-BE49-F238E27FC236}">
                <a16:creationId xmlns:a16="http://schemas.microsoft.com/office/drawing/2014/main" id="{B5022C1E-10B2-DC81-D6B6-0D3EF6135DDA}"/>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5242" name="Rectangle 17">
            <a:extLst>
              <a:ext uri="{FF2B5EF4-FFF2-40B4-BE49-F238E27FC236}">
                <a16:creationId xmlns:a16="http://schemas.microsoft.com/office/drawing/2014/main" id="{1F249F8D-B556-61E4-03BB-D7B82B9C8CE2}"/>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5243" name="Rectangle 18">
            <a:extLst>
              <a:ext uri="{FF2B5EF4-FFF2-40B4-BE49-F238E27FC236}">
                <a16:creationId xmlns:a16="http://schemas.microsoft.com/office/drawing/2014/main" id="{24DB4454-9692-E347-CAE1-209D806242E2}"/>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5244" name="Rectangle 19">
            <a:extLst>
              <a:ext uri="{FF2B5EF4-FFF2-40B4-BE49-F238E27FC236}">
                <a16:creationId xmlns:a16="http://schemas.microsoft.com/office/drawing/2014/main" id="{1AD81A52-8D79-106F-8FDA-03E29D841059}"/>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5245" name="Rectangle 20">
            <a:extLst>
              <a:ext uri="{FF2B5EF4-FFF2-40B4-BE49-F238E27FC236}">
                <a16:creationId xmlns:a16="http://schemas.microsoft.com/office/drawing/2014/main" id="{2A3FF8B6-534A-1C8C-E510-879AAEC523BA}"/>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46" name="Oval 21">
            <a:extLst>
              <a:ext uri="{FF2B5EF4-FFF2-40B4-BE49-F238E27FC236}">
                <a16:creationId xmlns:a16="http://schemas.microsoft.com/office/drawing/2014/main" id="{20E81C7B-9698-7894-66AB-056D208A8B28}"/>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5247" name="Rectangle 22">
            <a:extLst>
              <a:ext uri="{FF2B5EF4-FFF2-40B4-BE49-F238E27FC236}">
                <a16:creationId xmlns:a16="http://schemas.microsoft.com/office/drawing/2014/main" id="{45F41EE3-0130-4CE4-7618-6413C60C1658}"/>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48" name="Oval 23">
            <a:extLst>
              <a:ext uri="{FF2B5EF4-FFF2-40B4-BE49-F238E27FC236}">
                <a16:creationId xmlns:a16="http://schemas.microsoft.com/office/drawing/2014/main" id="{2B3FD3F9-063E-388C-634D-71002D0137A4}"/>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5249" name="Rectangle 26">
            <a:extLst>
              <a:ext uri="{FF2B5EF4-FFF2-40B4-BE49-F238E27FC236}">
                <a16:creationId xmlns:a16="http://schemas.microsoft.com/office/drawing/2014/main" id="{27C3828F-015F-1CE4-CD92-E2350E9AE507}"/>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50" name="Oval 27">
            <a:extLst>
              <a:ext uri="{FF2B5EF4-FFF2-40B4-BE49-F238E27FC236}">
                <a16:creationId xmlns:a16="http://schemas.microsoft.com/office/drawing/2014/main" id="{178F1731-25D8-B7B2-9CF7-8C027BC17313}"/>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5251" name="Text Box 28">
            <a:extLst>
              <a:ext uri="{FF2B5EF4-FFF2-40B4-BE49-F238E27FC236}">
                <a16:creationId xmlns:a16="http://schemas.microsoft.com/office/drawing/2014/main" id="{044C95B8-03B0-E5B8-007D-03D4F8CAA31F}"/>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52" name="Text Box 29">
            <a:extLst>
              <a:ext uri="{FF2B5EF4-FFF2-40B4-BE49-F238E27FC236}">
                <a16:creationId xmlns:a16="http://schemas.microsoft.com/office/drawing/2014/main" id="{E0D76F7C-19D3-2D10-17C5-8FD39731FD8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F3C9FD5A-BBA4-4CED-4F02-D2CABB856535}"/>
              </a:ext>
            </a:extLst>
          </p:cNvPr>
          <p:cNvSpPr/>
          <p:nvPr/>
        </p:nvSpPr>
        <p:spPr>
          <a:xfrm>
            <a:off x="2959100" y="2238375"/>
            <a:ext cx="2381250" cy="3111500"/>
          </a:xfrm>
          <a:prstGeom prst="wedgeRoundRectCallout">
            <a:avLst>
              <a:gd name="adj1" fmla="val 80096"/>
              <a:gd name="adj2" fmla="val -35104"/>
              <a:gd name="adj3" fmla="val 1666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95254" name="Group 37">
            <a:extLst>
              <a:ext uri="{FF2B5EF4-FFF2-40B4-BE49-F238E27FC236}">
                <a16:creationId xmlns:a16="http://schemas.microsoft.com/office/drawing/2014/main" id="{FBE3D14F-7258-D4D8-9E8A-6EBBACC75142}"/>
              </a:ext>
            </a:extLst>
          </p:cNvPr>
          <p:cNvGrpSpPr>
            <a:grpSpLocks/>
          </p:cNvGrpSpPr>
          <p:nvPr/>
        </p:nvGrpSpPr>
        <p:grpSpPr bwMode="auto">
          <a:xfrm>
            <a:off x="3125788" y="2378075"/>
            <a:ext cx="2047875" cy="2779713"/>
            <a:chOff x="3159523" y="801520"/>
            <a:chExt cx="2046917" cy="2779879"/>
          </a:xfrm>
        </p:grpSpPr>
        <p:pic>
          <p:nvPicPr>
            <p:cNvPr id="95256" name="Picture 35">
              <a:extLst>
                <a:ext uri="{FF2B5EF4-FFF2-40B4-BE49-F238E27FC236}">
                  <a16:creationId xmlns:a16="http://schemas.microsoft.com/office/drawing/2014/main" id="{BBE7EE2D-7662-9B3E-E7F4-DEE051AFC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23" y="1631598"/>
              <a:ext cx="2046917" cy="19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7" name="Picture 2" descr="A closer look at IP headers | APNIC Blog">
              <a:extLst>
                <a:ext uri="{FF2B5EF4-FFF2-40B4-BE49-F238E27FC236}">
                  <a16:creationId xmlns:a16="http://schemas.microsoft.com/office/drawing/2014/main" id="{A6D9C34D-3F1E-D46D-49BA-7794FF579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77" t="10417" r="18910" b="11618"/>
            <a:stretch>
              <a:fillRect/>
            </a:stretch>
          </p:blipFill>
          <p:spPr bwMode="auto">
            <a:xfrm>
              <a:off x="3194326" y="801520"/>
              <a:ext cx="2001837" cy="9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55" name="Slide Number Placeholder 23">
            <a:extLst>
              <a:ext uri="{FF2B5EF4-FFF2-40B4-BE49-F238E27FC236}">
                <a16:creationId xmlns:a16="http://schemas.microsoft.com/office/drawing/2014/main" id="{D9B2ABAB-4214-F966-FBAF-E7FD3A1776A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5BDFB-959E-D74C-A629-A6C29C87EBE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a:extLst>
              <a:ext uri="{FF2B5EF4-FFF2-40B4-BE49-F238E27FC236}">
                <a16:creationId xmlns:a16="http://schemas.microsoft.com/office/drawing/2014/main" id="{ED351677-3C81-E05F-F574-DC5F9DD967D4}"/>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6258" name="Rectangle 4">
            <a:extLst>
              <a:ext uri="{FF2B5EF4-FFF2-40B4-BE49-F238E27FC236}">
                <a16:creationId xmlns:a16="http://schemas.microsoft.com/office/drawing/2014/main" id="{4AF0FD1E-D6DD-7639-4498-0CF9488C0A21}"/>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6259" name="Rectangle 5">
            <a:extLst>
              <a:ext uri="{FF2B5EF4-FFF2-40B4-BE49-F238E27FC236}">
                <a16:creationId xmlns:a16="http://schemas.microsoft.com/office/drawing/2014/main" id="{C393B57E-A222-CA5B-AFA7-782604725362}"/>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6260" name="Rectangle 6">
            <a:extLst>
              <a:ext uri="{FF2B5EF4-FFF2-40B4-BE49-F238E27FC236}">
                <a16:creationId xmlns:a16="http://schemas.microsoft.com/office/drawing/2014/main" id="{34668FE1-359B-55F9-15A9-13DED983D29E}"/>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6261" name="Rectangle 7">
            <a:extLst>
              <a:ext uri="{FF2B5EF4-FFF2-40B4-BE49-F238E27FC236}">
                <a16:creationId xmlns:a16="http://schemas.microsoft.com/office/drawing/2014/main" id="{5E2126F0-18AF-AFE2-D0AA-D3EDBB28ED2B}"/>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6262" name="Rectangle 8">
            <a:extLst>
              <a:ext uri="{FF2B5EF4-FFF2-40B4-BE49-F238E27FC236}">
                <a16:creationId xmlns:a16="http://schemas.microsoft.com/office/drawing/2014/main" id="{1195FE16-1923-B5CA-DF77-6C79A579836D}"/>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63" name="Oval 9">
            <a:extLst>
              <a:ext uri="{FF2B5EF4-FFF2-40B4-BE49-F238E27FC236}">
                <a16:creationId xmlns:a16="http://schemas.microsoft.com/office/drawing/2014/main" id="{CAA74F56-1B09-1440-69EA-A5F33487D84B}"/>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6264" name="Rectangle 15">
            <a:extLst>
              <a:ext uri="{FF2B5EF4-FFF2-40B4-BE49-F238E27FC236}">
                <a16:creationId xmlns:a16="http://schemas.microsoft.com/office/drawing/2014/main" id="{ADB570F9-6B94-9572-576F-3ECDE3433C82}"/>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6265" name="Rectangle 16">
            <a:extLst>
              <a:ext uri="{FF2B5EF4-FFF2-40B4-BE49-F238E27FC236}">
                <a16:creationId xmlns:a16="http://schemas.microsoft.com/office/drawing/2014/main" id="{59BD1872-5F36-59FB-479C-9CFA71B04ED1}"/>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6266" name="Rectangle 17">
            <a:extLst>
              <a:ext uri="{FF2B5EF4-FFF2-40B4-BE49-F238E27FC236}">
                <a16:creationId xmlns:a16="http://schemas.microsoft.com/office/drawing/2014/main" id="{C9E3927F-0F28-0CD5-7649-D40606D35D12}"/>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6267" name="Rectangle 18">
            <a:extLst>
              <a:ext uri="{FF2B5EF4-FFF2-40B4-BE49-F238E27FC236}">
                <a16:creationId xmlns:a16="http://schemas.microsoft.com/office/drawing/2014/main" id="{B583846E-E2FE-C0AB-95C4-6A7AE57937EC}"/>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6268" name="Rectangle 19">
            <a:extLst>
              <a:ext uri="{FF2B5EF4-FFF2-40B4-BE49-F238E27FC236}">
                <a16:creationId xmlns:a16="http://schemas.microsoft.com/office/drawing/2014/main" id="{000538E0-67E6-317E-A6DA-CF18D525D195}"/>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6269" name="Rectangle 20">
            <a:extLst>
              <a:ext uri="{FF2B5EF4-FFF2-40B4-BE49-F238E27FC236}">
                <a16:creationId xmlns:a16="http://schemas.microsoft.com/office/drawing/2014/main" id="{218DA36B-7CCA-99D5-1D4C-A2393F1A4416}"/>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0" name="Oval 21">
            <a:extLst>
              <a:ext uri="{FF2B5EF4-FFF2-40B4-BE49-F238E27FC236}">
                <a16:creationId xmlns:a16="http://schemas.microsoft.com/office/drawing/2014/main" id="{618099FC-F2BC-5CFB-E2B2-38BBF404B15C}"/>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6271" name="Rectangle 22">
            <a:extLst>
              <a:ext uri="{FF2B5EF4-FFF2-40B4-BE49-F238E27FC236}">
                <a16:creationId xmlns:a16="http://schemas.microsoft.com/office/drawing/2014/main" id="{6D41EEE3-68C2-7E4C-AD8B-104F6509DBD1}"/>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2" name="Oval 23">
            <a:extLst>
              <a:ext uri="{FF2B5EF4-FFF2-40B4-BE49-F238E27FC236}">
                <a16:creationId xmlns:a16="http://schemas.microsoft.com/office/drawing/2014/main" id="{1A196153-9F1C-9223-C493-8169A82D5D1A}"/>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6273" name="Rectangle 26">
            <a:extLst>
              <a:ext uri="{FF2B5EF4-FFF2-40B4-BE49-F238E27FC236}">
                <a16:creationId xmlns:a16="http://schemas.microsoft.com/office/drawing/2014/main" id="{0C6CF62C-2080-3187-F97A-866B602707D1}"/>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4" name="Oval 27">
            <a:extLst>
              <a:ext uri="{FF2B5EF4-FFF2-40B4-BE49-F238E27FC236}">
                <a16:creationId xmlns:a16="http://schemas.microsoft.com/office/drawing/2014/main" id="{127E6747-FA36-24A2-2FE7-2823A5E8E454}"/>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6275" name="Text Box 28">
            <a:extLst>
              <a:ext uri="{FF2B5EF4-FFF2-40B4-BE49-F238E27FC236}">
                <a16:creationId xmlns:a16="http://schemas.microsoft.com/office/drawing/2014/main" id="{5052FE87-2414-223E-967F-F2066CCF3C6D}"/>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6" name="Text Box 29">
            <a:extLst>
              <a:ext uri="{FF2B5EF4-FFF2-40B4-BE49-F238E27FC236}">
                <a16:creationId xmlns:a16="http://schemas.microsoft.com/office/drawing/2014/main" id="{B4B420CD-F566-9113-7EAE-79BDF2D47E9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0AD7241C-CDAD-2D33-E9D0-B232EBF813D4}"/>
              </a:ext>
            </a:extLst>
          </p:cNvPr>
          <p:cNvSpPr/>
          <p:nvPr/>
        </p:nvSpPr>
        <p:spPr>
          <a:xfrm>
            <a:off x="3028950" y="1730375"/>
            <a:ext cx="2381250" cy="2322513"/>
          </a:xfrm>
          <a:prstGeom prst="wedgeRoundRectCallout">
            <a:avLst>
              <a:gd name="adj1" fmla="val 76650"/>
              <a:gd name="adj2" fmla="val -29688"/>
              <a:gd name="adj3" fmla="val 16667"/>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6278" name="Picture 35">
            <a:extLst>
              <a:ext uri="{FF2B5EF4-FFF2-40B4-BE49-F238E27FC236}">
                <a16:creationId xmlns:a16="http://schemas.microsoft.com/office/drawing/2014/main" id="{B9259240-0A9F-6AB6-32F5-83A9356A9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70075"/>
            <a:ext cx="20478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9" name="Slide Number Placeholder 22">
            <a:extLst>
              <a:ext uri="{FF2B5EF4-FFF2-40B4-BE49-F238E27FC236}">
                <a16:creationId xmlns:a16="http://schemas.microsoft.com/office/drawing/2014/main" id="{044E50A6-9DFF-47AA-D0A5-FBA66B8B5D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C77F01-5BE4-0D44-B4F4-8587635A6C1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C92EBA-742C-D544-B7EF-C305A1D60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00E6A8C9-D540-514B-8617-0F9676AFB8C3}"/>
              </a:ext>
            </a:extLst>
          </p:cNvPr>
          <p:cNvSpPr txBox="1"/>
          <p:nvPr/>
        </p:nvSpPr>
        <p:spPr>
          <a:xfrm>
            <a:off x="0" y="2268187"/>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Check your IP addresses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(ifconfig/ipconfig)</a:t>
            </a:r>
          </a:p>
        </p:txBody>
      </p:sp>
      <p:pic>
        <p:nvPicPr>
          <p:cNvPr id="4" name="Picture 3">
            <a:extLst>
              <a:ext uri="{FF2B5EF4-FFF2-40B4-BE49-F238E27FC236}">
                <a16:creationId xmlns:a16="http://schemas.microsoft.com/office/drawing/2014/main" id="{7A3B13FD-0BD0-0C4A-B547-0D7DB748861B}"/>
              </a:ext>
            </a:extLst>
          </p:cNvPr>
          <p:cNvPicPr>
            <a:picLocks noChangeAspect="1"/>
          </p:cNvPicPr>
          <p:nvPr/>
        </p:nvPicPr>
        <p:blipFill>
          <a:blip r:embed="rId2"/>
          <a:stretch>
            <a:fillRect/>
          </a:stretch>
        </p:blipFill>
        <p:spPr>
          <a:xfrm>
            <a:off x="16002" y="4002662"/>
            <a:ext cx="9127998" cy="1757985"/>
          </a:xfrm>
          <a:prstGeom prst="rect">
            <a:avLst/>
          </a:prstGeom>
        </p:spPr>
      </p:pic>
      <p:sp>
        <p:nvSpPr>
          <p:cNvPr id="5" name="Rectangle 4">
            <a:extLst>
              <a:ext uri="{FF2B5EF4-FFF2-40B4-BE49-F238E27FC236}">
                <a16:creationId xmlns:a16="http://schemas.microsoft.com/office/drawing/2014/main" id="{F836E862-1E0F-D440-BE33-F084960DC62F}"/>
              </a:ext>
            </a:extLst>
          </p:cNvPr>
          <p:cNvSpPr/>
          <p:nvPr/>
        </p:nvSpPr>
        <p:spPr>
          <a:xfrm>
            <a:off x="1546217" y="4743541"/>
            <a:ext cx="1697046" cy="29994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17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Private Address Space</a:t>
            </a:r>
            <a:br>
              <a:rPr lang="en-US" altLang="en-US" dirty="0">
                <a:ea typeface="ＭＳ Ｐゴシック" panose="020B0600070205080204" pitchFamily="34" charset="-128"/>
              </a:rPr>
            </a:br>
            <a:r>
              <a:rPr lang="en-US" altLang="en-US" dirty="0">
                <a:ea typeface="ＭＳ Ｐゴシック" panose="020B0600070205080204" pitchFamily="34" charset="-128"/>
              </a:rPr>
              <a:t>&amp;</a:t>
            </a:r>
            <a:br>
              <a:rPr lang="en-US" altLang="en-US" dirty="0">
                <a:ea typeface="ＭＳ Ｐゴシック" panose="020B0600070205080204" pitchFamily="34" charset="-128"/>
              </a:rPr>
            </a:br>
            <a:r>
              <a:rPr lang="en-US" altLang="en-US" dirty="0">
                <a:ea typeface="ＭＳ Ｐゴシック" panose="020B0600070205080204" pitchFamily="34" charset="-128"/>
              </a:rPr>
              <a:t>NAT</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1942924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5295</TotalTime>
  <Words>3015</Words>
  <Application>Microsoft Macintosh PowerPoint</Application>
  <PresentationFormat>On-screen Show (4:3)</PresentationFormat>
  <Paragraphs>810</Paragraphs>
  <Slides>79</Slides>
  <Notes>16</Notes>
  <HiddenSlides>3</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79</vt:i4>
      </vt:variant>
    </vt:vector>
  </HeadingPairs>
  <TitlesOfParts>
    <vt:vector size="100" baseType="lpstr">
      <vt:lpstr>MS Mincho</vt:lpstr>
      <vt:lpstr>ＭＳ Ｐゴシック</vt:lpstr>
      <vt:lpstr>Arial</vt:lpstr>
      <vt:lpstr>Calibri</vt:lpstr>
      <vt:lpstr>Calibri Light</vt:lpstr>
      <vt:lpstr>Comic Sans MS</vt:lpstr>
      <vt:lpstr>Courier New</vt:lpstr>
      <vt:lpstr>ElsevierGulliver</vt:lpstr>
      <vt:lpstr>Gill Sans MT</vt:lpstr>
      <vt:lpstr>Google Sans</vt:lpstr>
      <vt:lpstr>Helvetica</vt:lpstr>
      <vt:lpstr>Lucida Bright</vt:lpstr>
      <vt:lpstr>Tahoma</vt:lpstr>
      <vt:lpstr>Times New Roman</vt:lpstr>
      <vt:lpstr>Wingdings</vt:lpstr>
      <vt:lpstr>Office Theme</vt:lpstr>
      <vt:lpstr>2_Office Theme</vt:lpstr>
      <vt:lpstr>3_Office Theme</vt:lpstr>
      <vt:lpstr>4_Office Theme</vt:lpstr>
      <vt:lpstr>1_Office Theme</vt:lpstr>
      <vt:lpstr>5_Office Theme</vt:lpstr>
      <vt:lpstr>PowerPoint Presentation</vt:lpstr>
      <vt:lpstr>PowerPoint Presentation</vt:lpstr>
      <vt:lpstr>PowerPoint Presentation</vt:lpstr>
      <vt:lpstr>DHCP: more than IP addresses</vt:lpstr>
      <vt:lpstr>Dynamic Host Configuration Protocol (DHCP)</vt:lpstr>
      <vt:lpstr>DHCP relay</vt:lpstr>
      <vt:lpstr>PowerPoint Presentation</vt:lpstr>
      <vt:lpstr>PowerPoint Presentation</vt:lpstr>
      <vt:lpstr>Private Address Space &amp; NAT</vt:lpstr>
      <vt:lpstr>PowerPoint Presentation</vt:lpstr>
      <vt:lpstr>NAT: network address translation</vt:lpstr>
      <vt:lpstr>PowerPoint Presentation</vt:lpstr>
      <vt:lpstr>NAT: network address translation</vt:lpstr>
      <vt:lpstr>NAT: network address translation</vt:lpstr>
      <vt:lpstr>NAT: network address translation</vt:lpstr>
      <vt:lpstr>NAT: network address translation</vt:lpstr>
      <vt:lpstr>NAT: network address translation</vt:lpstr>
      <vt:lpstr>Network-specific address (IP address) vs LAN-specific address (HW address)</vt:lpstr>
      <vt:lpstr>PowerPoint Presentation</vt:lpstr>
      <vt:lpstr>PowerPoint Presentation</vt:lpstr>
      <vt:lpstr>PowerPoint Presentation</vt:lpstr>
      <vt:lpstr>PowerPoint Presentation</vt:lpstr>
      <vt:lpstr>PowerPoint Presentation</vt:lpstr>
      <vt:lpstr>PowerPoint Presentation</vt:lpstr>
      <vt:lpstr>Address Resolution Protocol (ARP)</vt:lpstr>
      <vt:lpstr>MAC addresses and ARP</vt:lpstr>
      <vt:lpstr>MAC addresses and ARP</vt:lpstr>
      <vt:lpstr>MAC addresses (more)</vt:lpstr>
      <vt:lpstr>ARP: address resolution protocol</vt:lpstr>
      <vt:lpstr>ARP protocol: same LAN</vt:lpstr>
      <vt:lpstr>Address Translation Protocol (ARP)</vt:lpstr>
      <vt:lpstr>ARP Packet Format</vt:lpstr>
      <vt:lpstr>Internet Control Message Protocol (ICMP)</vt:lpstr>
      <vt:lpstr>Internet Control Message Protocol (ICMP)</vt:lpstr>
      <vt:lpstr>PowerPoint Presentation</vt:lpstr>
      <vt:lpstr>PowerPoint Presentation</vt:lpstr>
      <vt:lpstr>PowerPoint Presentation</vt:lpstr>
      <vt:lpstr>PowerPoint Presentation</vt:lpstr>
      <vt:lpstr>PowerPoint Presentation</vt:lpstr>
      <vt:lpstr>Virtual Networks and Tunnels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IPv6</vt:lpstr>
      <vt:lpstr>IPv6: Address and packet format</vt:lpstr>
      <vt:lpstr>IPv6: Address and packet format</vt:lpstr>
      <vt:lpstr>Unicast, Multicast, Anycast, Broadcast</vt:lpstr>
      <vt:lpstr>Unicast, Multicast, Anycast, Broadcast</vt:lpstr>
      <vt:lpstr>Unicast, Multicast, Anycast, Broadcast</vt:lpstr>
      <vt:lpstr>Unicast, Multicast, Anycast, Broadcast</vt:lpstr>
      <vt:lpstr>IPv4 and IPv6 Co-existence</vt:lpstr>
      <vt:lpstr>IPv4 and IPv6 Co-existence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Protocols</vt:lpstr>
      <vt:lpstr>Two Basic Transport Features</vt:lpstr>
      <vt:lpstr>Multiplexing/demultiplexing</vt:lpstr>
      <vt:lpstr>How demultiplexing works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225</cp:revision>
  <dcterms:created xsi:type="dcterms:W3CDTF">2020-02-13T13:47:54Z</dcterms:created>
  <dcterms:modified xsi:type="dcterms:W3CDTF">2025-03-10T17:50:16Z</dcterms:modified>
</cp:coreProperties>
</file>