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7"/>
  </p:notesMasterIdLst>
  <p:sldIdLst>
    <p:sldId id="1718" r:id="rId2"/>
    <p:sldId id="1574" r:id="rId3"/>
    <p:sldId id="1468" r:id="rId4"/>
    <p:sldId id="1763" r:id="rId5"/>
    <p:sldId id="1765" r:id="rId6"/>
    <p:sldId id="1764" r:id="rId7"/>
    <p:sldId id="1766" r:id="rId8"/>
    <p:sldId id="1767" r:id="rId9"/>
    <p:sldId id="1769" r:id="rId10"/>
    <p:sldId id="1761" r:id="rId11"/>
    <p:sldId id="1569" r:id="rId12"/>
    <p:sldId id="1570" r:id="rId13"/>
    <p:sldId id="536" r:id="rId14"/>
    <p:sldId id="307" r:id="rId15"/>
    <p:sldId id="1753" r:id="rId16"/>
    <p:sldId id="1773" r:id="rId17"/>
    <p:sldId id="1748" r:id="rId18"/>
    <p:sldId id="1750" r:id="rId19"/>
    <p:sldId id="290" r:id="rId20"/>
    <p:sldId id="1651" r:id="rId21"/>
    <p:sldId id="755" r:id="rId22"/>
    <p:sldId id="776" r:id="rId23"/>
    <p:sldId id="1770" r:id="rId24"/>
    <p:sldId id="386" r:id="rId25"/>
    <p:sldId id="390" r:id="rId26"/>
    <p:sldId id="1472" r:id="rId27"/>
    <p:sldId id="785" r:id="rId28"/>
    <p:sldId id="256" r:id="rId29"/>
    <p:sldId id="343" r:id="rId30"/>
    <p:sldId id="1772" r:id="rId31"/>
    <p:sldId id="859" r:id="rId32"/>
    <p:sldId id="907" r:id="rId33"/>
    <p:sldId id="954" r:id="rId34"/>
    <p:sldId id="1685" r:id="rId35"/>
    <p:sldId id="1710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/>
    <p:restoredTop sz="77823"/>
  </p:normalViewPr>
  <p:slideViewPr>
    <p:cSldViewPr snapToGrid="0" snapToObjects="1">
      <p:cViewPr varScale="1">
        <p:scale>
          <a:sx n="94" d="100"/>
          <a:sy n="94" d="100"/>
        </p:scale>
        <p:origin x="25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95170-9A46-8040-8EB9-A830C30028E7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67646-7BF9-0D43-9079-CA1F02A3F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06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Bayesian inference, calculate the posterior probability that the animal is actually present in the area given this detection. </a:t>
            </a:r>
          </a:p>
          <a:p>
            <a:endParaRPr lang="en-US" dirty="0"/>
          </a:p>
          <a:p>
            <a:r>
              <a:rPr lang="en-US" dirty="0"/>
              <a:t>Use the following terms:</a:t>
            </a:r>
          </a:p>
          <a:p>
            <a:r>
              <a:rPr lang="en-US" dirty="0"/>
              <a:t>- Prior \( P(\text{Animal Present}) = 0.3 \)</a:t>
            </a:r>
          </a:p>
          <a:p>
            <a:r>
              <a:rPr lang="en-US" dirty="0"/>
              <a:t>- Likelihood of detection given presence \( P(\text{Detection} | \text{Animal Present}) = 0.8 \)</a:t>
            </a:r>
          </a:p>
          <a:p>
            <a:r>
              <a:rPr lang="en-US" dirty="0"/>
              <a:t>- Likelihood of detection given absence \( P(\text{Detection} | \text{Animal Absent}) = 0.1 \) (since it is \(1 - 0.9\))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Apply Bayes' theorem: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\[</a:t>
            </a:r>
          </a:p>
          <a:p>
            <a:r>
              <a:rPr lang="en-US" dirty="0"/>
              <a:t>P(\text{Animal Present} | \text{Detection}) = \frac{P(\text{Detection} | \text{Animal Present}) \times P(\text{Animal Present})}{P(\text{Detection})}</a:t>
            </a:r>
          </a:p>
          <a:p>
            <a:r>
              <a:rPr lang="en-US" dirty="0"/>
              <a:t>\]</a:t>
            </a:r>
          </a:p>
          <a:p>
            <a:endParaRPr lang="en-US" dirty="0"/>
          </a:p>
          <a:p>
            <a:r>
              <a:rPr lang="en-US" dirty="0"/>
              <a:t>where \( P(\text{Detection}) \) can be found using the law of total probability:</a:t>
            </a:r>
          </a:p>
          <a:p>
            <a:endParaRPr lang="en-US" dirty="0"/>
          </a:p>
          <a:p>
            <a:r>
              <a:rPr lang="en-US" dirty="0"/>
              <a:t>\[</a:t>
            </a:r>
          </a:p>
          <a:p>
            <a:r>
              <a:rPr lang="en-US" dirty="0"/>
              <a:t>P(\text{Detection}) = P(\text{Detection} | \text{Animal Present}) \times P(\text{Animal Present}) + P(\text{Detection} | \text{Animal Absent}) \times P(\text{Animal Absent}).</a:t>
            </a:r>
          </a:p>
          <a:p>
            <a:r>
              <a:rPr lang="en-US" dirty="0"/>
              <a:t>\]</a:t>
            </a:r>
          </a:p>
          <a:p>
            <a:endParaRPr lang="en-US" dirty="0"/>
          </a:p>
          <a:p>
            <a:r>
              <a:rPr lang="en-US" dirty="0"/>
              <a:t>Calculate \( P(\text{Animal Present} | \text{Detection}) \).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67646-7BF9-0D43-9079-CA1F02A3F8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359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introduced a reference microphone placed </a:t>
            </a:r>
            <a:r>
              <a:rPr lang="en-US" u="sng" dirty="0"/>
              <a:t>outside</a:t>
            </a:r>
            <a:r>
              <a:rPr lang="en-US" u="none" dirty="0"/>
              <a:t> the stencil.</a:t>
            </a:r>
          </a:p>
          <a:p>
            <a:endParaRPr lang="en-US" dirty="0"/>
          </a:p>
          <a:p>
            <a:r>
              <a:rPr lang="en-US" dirty="0"/>
              <a:t>When the same sound is received by the reference microphone, it will only be affected an environmental impulse response and </a:t>
            </a:r>
            <a:r>
              <a:rPr lang="en-US" dirty="0" err="1"/>
              <a:t>Yout</a:t>
            </a:r>
            <a:r>
              <a:rPr lang="en-US" dirty="0"/>
              <a:t> is equal to product of X and H environment prime.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3E73A8-B8D2-514A-91DB-7AAEE514BE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370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But, the ratio of these impulse responses depend on the external environment.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3E73A8-B8D2-514A-91DB-7AAEE514BE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833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take advantage of the bounded distribution of this ratio and simulate multiple environments to create a synthetic dataset.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Then we train a neural network on the frequency and phase spectrums of this signal. Once trained, it can work in any arbitrary environment and estimate the angle in real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3E73A8-B8D2-514A-91DB-7AAEE514BE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460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removes the unwanted frequencies above 24 kHz …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ultimately, this filtered signal is sampled by an ADC to generate digital sound samples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117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138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1324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677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0184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E476E-9413-7B4A-8D8D-36AD36D58B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357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E476E-9413-7B4A-8D8D-36AD36D58B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355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 everyone, I am Nakul Garg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(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Yang says) and I am Yang Bai. Today we are going to present our paper called “Owlet: Enabling Spatial Information in Ubiquitous Acoustic Devices”. This is a joint work with our advisor Nirupam Roy. We are from the University of Maryland, College Park.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159F7-C666-DF46-8976-0E8D7DC6E5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936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4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92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86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2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64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7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28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58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07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67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69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E309-4415-F04B-B6C1-168876F832F4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7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22.tiff"/><Relationship Id="rId7" Type="http://schemas.openxmlformats.org/officeDocument/2006/relationships/image" Target="../media/image8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00.png"/><Relationship Id="rId9" Type="http://schemas.openxmlformats.org/officeDocument/2006/relationships/image" Target="../media/image2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1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0.png"/><Relationship Id="rId4" Type="http://schemas.openxmlformats.org/officeDocument/2006/relationships/image" Target="../media/image8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16.png"/><Relationship Id="rId18" Type="http://schemas.openxmlformats.org/officeDocument/2006/relationships/image" Target="../media/image29.pn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12" Type="http://schemas.openxmlformats.org/officeDocument/2006/relationships/image" Target="../media/image115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0.png"/><Relationship Id="rId20" Type="http://schemas.openxmlformats.org/officeDocument/2006/relationships/image" Target="../media/image3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0.png"/><Relationship Id="rId11" Type="http://schemas.openxmlformats.org/officeDocument/2006/relationships/image" Target="../media/image114.png"/><Relationship Id="rId15" Type="http://schemas.openxmlformats.org/officeDocument/2006/relationships/image" Target="../media/image3300.png"/><Relationship Id="rId10" Type="http://schemas.openxmlformats.org/officeDocument/2006/relationships/image" Target="../media/image1060.png"/><Relationship Id="rId19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image" Target="../media/image1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1.png"/><Relationship Id="rId13" Type="http://schemas.openxmlformats.org/officeDocument/2006/relationships/image" Target="../media/image1050.png"/><Relationship Id="rId3" Type="http://schemas.openxmlformats.org/officeDocument/2006/relationships/image" Target="../media/image43.png"/><Relationship Id="rId7" Type="http://schemas.microsoft.com/office/2007/relationships/hdphoto" Target="../media/hdphoto2.wdp"/><Relationship Id="rId12" Type="http://schemas.openxmlformats.org/officeDocument/2006/relationships/image" Target="../media/image10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1010.png"/><Relationship Id="rId5" Type="http://schemas.openxmlformats.org/officeDocument/2006/relationships/image" Target="../media/image45.tiff"/><Relationship Id="rId10" Type="http://schemas.openxmlformats.org/officeDocument/2006/relationships/image" Target="../media/image1020.png"/><Relationship Id="rId4" Type="http://schemas.openxmlformats.org/officeDocument/2006/relationships/image" Target="../media/image44.tiff"/><Relationship Id="rId9" Type="http://schemas.openxmlformats.org/officeDocument/2006/relationships/image" Target="../media/image10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0.png"/><Relationship Id="rId7" Type="http://schemas.openxmlformats.org/officeDocument/2006/relationships/image" Target="../media/image10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1.png"/><Relationship Id="rId5" Type="http://schemas.openxmlformats.org/officeDocument/2006/relationships/image" Target="../media/image1100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0.png"/><Relationship Id="rId5" Type="http://schemas.openxmlformats.org/officeDocument/2006/relationships/image" Target="../media/image48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icosmos.cs.umd.edu/images/2_publication/papers/AccelPrint_NDSS14_nirupam.pdf" TargetMode="External"/><Relationship Id="rId3" Type="http://schemas.openxmlformats.org/officeDocument/2006/relationships/hyperlink" Target="http://icosmos.cs.umd.edu/images/2_publication/papers/ThermWare_HotMobile23_icosmos.pdf" TargetMode="External"/><Relationship Id="rId7" Type="http://schemas.openxmlformats.org/officeDocument/2006/relationships/hyperlink" Target="http://icosmos.cs.umd.edu/images/2_publication/papers/VibraPhone_MobiSys16_nirupam.pdf" TargetMode="External"/><Relationship Id="rId2" Type="http://schemas.openxmlformats.org/officeDocument/2006/relationships/hyperlink" Target="http://icosmos.cs.umd.edu/images/2_publication/papers/TalkLock_MobiSys23_icosmos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cosmos.cs.umd.edu/images/2_publication/papers/BackDoor_MobiSys17_nirupam.pdf" TargetMode="External"/><Relationship Id="rId5" Type="http://schemas.openxmlformats.org/officeDocument/2006/relationships/hyperlink" Target="http://icosmos.cs.umd.edu/images/2_publication/papers/LipRead_NSDI18_nirupam.pdf" TargetMode="External"/><Relationship Id="rId4" Type="http://schemas.openxmlformats.org/officeDocument/2006/relationships/hyperlink" Target="http://icosmos.cs.umd.edu/images/2_publication/papers/LidarPhone_SenSys20_nirupam.pdf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deepakv.web.illinois.edu/assets/papers/RF-IDraw_SIGCOMM_2014.pdf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89047" y="4827447"/>
            <a:ext cx="2786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Tu-Th 12:30-1:45pm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IRB 2207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715 : Fall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6B06B0-D0CA-5EB4-5D76-94D800BCF72C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: Midterm review</a:t>
            </a:r>
          </a:p>
        </p:txBody>
      </p:sp>
    </p:spTree>
    <p:extLst>
      <p:ext uri="{BB962C8B-B14F-4D97-AF65-F5344CB8AC3E}">
        <p14:creationId xmlns:p14="http://schemas.microsoft.com/office/powerpoint/2010/main" val="3371539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D56F981-175A-1E42-A308-6F32EAA670EF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3133305"/>
            <a:chExt cx="8443103" cy="258098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7D7DBE2-90AC-C446-A45F-1C6AF5D65FEF}"/>
                </a:ext>
              </a:extLst>
            </p:cNvPr>
            <p:cNvGrpSpPr/>
            <p:nvPr/>
          </p:nvGrpSpPr>
          <p:grpSpPr>
            <a:xfrm>
              <a:off x="457077" y="3133305"/>
              <a:ext cx="8443103" cy="2580984"/>
              <a:chOff x="457077" y="543351"/>
              <a:chExt cx="8443103" cy="2580984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254BD517-96F0-0744-848C-3488DF05E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366" y="2680945"/>
                <a:ext cx="7863298" cy="0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AD73C2D-B775-DE40-86CA-CB5426211086}"/>
                  </a:ext>
                </a:extLst>
              </p:cNvPr>
              <p:cNvCxnSpPr/>
              <p:nvPr/>
            </p:nvCxnSpPr>
            <p:spPr>
              <a:xfrm flipV="1">
                <a:off x="881299" y="543351"/>
                <a:ext cx="0" cy="2147032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A1E9365-3806-3D48-A4F1-AD613CA39D99}"/>
                  </a:ext>
                </a:extLst>
              </p:cNvPr>
              <p:cNvSpPr txBox="1"/>
              <p:nvPr/>
            </p:nvSpPr>
            <p:spPr>
              <a:xfrm rot="16200000">
                <a:off x="24755" y="1507097"/>
                <a:ext cx="1264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Amplitude</a:t>
                </a: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1F95AF8-2790-3A46-9285-86C0A5522616}"/>
                  </a:ext>
                </a:extLst>
              </p:cNvPr>
              <p:cNvCxnSpPr/>
              <p:nvPr/>
            </p:nvCxnSpPr>
            <p:spPr>
              <a:xfrm>
                <a:off x="2354688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AD69CFC3-2DB2-EE40-9B88-ADFA83A3D579}"/>
                  </a:ext>
                </a:extLst>
              </p:cNvPr>
              <p:cNvCxnSpPr/>
              <p:nvPr/>
            </p:nvCxnSpPr>
            <p:spPr>
              <a:xfrm>
                <a:off x="3820931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BB75FB5-B697-4446-AF1D-EC438C8310B4}"/>
                  </a:ext>
                </a:extLst>
              </p:cNvPr>
              <p:cNvCxnSpPr/>
              <p:nvPr/>
            </p:nvCxnSpPr>
            <p:spPr>
              <a:xfrm>
                <a:off x="5287174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AD676F6B-AC2A-1041-996A-4D9BF2D3DD64}"/>
                  </a:ext>
                </a:extLst>
              </p:cNvPr>
              <p:cNvCxnSpPr/>
              <p:nvPr/>
            </p:nvCxnSpPr>
            <p:spPr>
              <a:xfrm>
                <a:off x="6753417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C2F48719-2B8A-1840-9AFD-20F978BA83AB}"/>
                  </a:ext>
                </a:extLst>
              </p:cNvPr>
              <p:cNvCxnSpPr/>
              <p:nvPr/>
            </p:nvCxnSpPr>
            <p:spPr>
              <a:xfrm>
                <a:off x="8219660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E2EE268-E539-6F4E-9ECB-AD6426E65A41}"/>
                  </a:ext>
                </a:extLst>
              </p:cNvPr>
              <p:cNvSpPr txBox="1"/>
              <p:nvPr/>
            </p:nvSpPr>
            <p:spPr>
              <a:xfrm>
                <a:off x="2031600" y="2755003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0.25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7C16676-3D02-674C-BDD3-94BBFF926D3B}"/>
                  </a:ext>
                </a:extLst>
              </p:cNvPr>
              <p:cNvSpPr txBox="1"/>
              <p:nvPr/>
            </p:nvSpPr>
            <p:spPr>
              <a:xfrm>
                <a:off x="3482447" y="2748207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0.50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35DE886-54D0-2E41-B83A-332183444976}"/>
                  </a:ext>
                </a:extLst>
              </p:cNvPr>
              <p:cNvSpPr txBox="1"/>
              <p:nvPr/>
            </p:nvSpPr>
            <p:spPr>
              <a:xfrm>
                <a:off x="4969870" y="2741411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0.75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7162E07-DDBB-0643-A7E1-32A10ADF8749}"/>
                  </a:ext>
                </a:extLst>
              </p:cNvPr>
              <p:cNvSpPr txBox="1"/>
              <p:nvPr/>
            </p:nvSpPr>
            <p:spPr>
              <a:xfrm>
                <a:off x="6457293" y="2734615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1.00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2AA512B-1C20-4D47-AAE3-7F6B477C8F0C}"/>
                  </a:ext>
                </a:extLst>
              </p:cNvPr>
              <p:cNvSpPr txBox="1"/>
              <p:nvPr/>
            </p:nvSpPr>
            <p:spPr>
              <a:xfrm>
                <a:off x="7944716" y="2727819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1.25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93D9F9B-4510-844F-AE07-123F2C10F4FC}"/>
                  </a:ext>
                </a:extLst>
              </p:cNvPr>
              <p:cNvSpPr txBox="1"/>
              <p:nvPr/>
            </p:nvSpPr>
            <p:spPr>
              <a:xfrm>
                <a:off x="7635426" y="2163566"/>
                <a:ext cx="1264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Time (sec)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0770B7B-3A42-1241-AF53-114D9E595996}"/>
                  </a:ext>
                </a:extLst>
              </p:cNvPr>
              <p:cNvSpPr txBox="1"/>
              <p:nvPr/>
            </p:nvSpPr>
            <p:spPr>
              <a:xfrm>
                <a:off x="601251" y="2748207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0.00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102AB82-00B9-5448-8505-3CB501125EAA}"/>
                </a:ext>
              </a:extLst>
            </p:cNvPr>
            <p:cNvGrpSpPr/>
            <p:nvPr/>
          </p:nvGrpSpPr>
          <p:grpSpPr>
            <a:xfrm>
              <a:off x="2353424" y="3696496"/>
              <a:ext cx="4402515" cy="1441502"/>
              <a:chOff x="2353424" y="3696496"/>
              <a:chExt cx="4402515" cy="1441502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36A98435-2880-B14C-8624-03E6F4CBBDF4}"/>
                  </a:ext>
                </a:extLst>
              </p:cNvPr>
              <p:cNvCxnSpPr/>
              <p:nvPr/>
            </p:nvCxnSpPr>
            <p:spPr>
              <a:xfrm>
                <a:off x="235342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3BF4981F-B22D-5242-AD5F-FCB030193255}"/>
                  </a:ext>
                </a:extLst>
              </p:cNvPr>
              <p:cNvCxnSpPr/>
              <p:nvPr/>
            </p:nvCxnSpPr>
            <p:spPr>
              <a:xfrm>
                <a:off x="382092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19425CF-7CD4-0548-B0DF-162F445A7FAC}"/>
                  </a:ext>
                </a:extLst>
              </p:cNvPr>
              <p:cNvCxnSpPr/>
              <p:nvPr/>
            </p:nvCxnSpPr>
            <p:spPr>
              <a:xfrm>
                <a:off x="528843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6CD8F98A-19D7-0E46-80F0-1BD2BA8EAFEF}"/>
                  </a:ext>
                </a:extLst>
              </p:cNvPr>
              <p:cNvCxnSpPr/>
              <p:nvPr/>
            </p:nvCxnSpPr>
            <p:spPr>
              <a:xfrm>
                <a:off x="675593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C1D7AEA0-7C61-8F4B-B21D-1E08D3CCB58A}"/>
                </a:ext>
              </a:extLst>
            </p:cNvPr>
            <p:cNvSpPr/>
            <p:nvPr/>
          </p:nvSpPr>
          <p:spPr>
            <a:xfrm>
              <a:off x="905436" y="372836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78427929-9A7E-1F48-9C6F-967C737AD96D}"/>
                </a:ext>
              </a:extLst>
            </p:cNvPr>
            <p:cNvSpPr/>
            <p:nvPr/>
          </p:nvSpPr>
          <p:spPr>
            <a:xfrm>
              <a:off x="2333075" y="367868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B1460492-06AE-E94E-8A93-ED08AC7D6334}"/>
                </a:ext>
              </a:extLst>
            </p:cNvPr>
            <p:cNvSpPr/>
            <p:nvPr/>
          </p:nvSpPr>
          <p:spPr>
            <a:xfrm>
              <a:off x="3760714" y="362900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15A034DF-B34A-564B-9449-04770493B7B4}"/>
                </a:ext>
              </a:extLst>
            </p:cNvPr>
            <p:cNvSpPr/>
            <p:nvPr/>
          </p:nvSpPr>
          <p:spPr>
            <a:xfrm>
              <a:off x="5188353" y="357932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96D0160-E92C-1D4A-B7AA-4E44E982D739}"/>
              </a:ext>
            </a:extLst>
          </p:cNvPr>
          <p:cNvCxnSpPr>
            <a:cxnSpLocks/>
          </p:cNvCxnSpPr>
          <p:nvPr/>
        </p:nvCxnSpPr>
        <p:spPr>
          <a:xfrm>
            <a:off x="878366" y="5975470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F749087-656E-E340-AF14-4EFFD0878807}"/>
              </a:ext>
            </a:extLst>
          </p:cNvPr>
          <p:cNvCxnSpPr/>
          <p:nvPr/>
        </p:nvCxnSpPr>
        <p:spPr>
          <a:xfrm flipV="1">
            <a:off x="881299" y="3837876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3F64D79A-246B-0749-A6AC-831ACEA14DC3}"/>
              </a:ext>
            </a:extLst>
          </p:cNvPr>
          <p:cNvSpPr txBox="1"/>
          <p:nvPr/>
        </p:nvSpPr>
        <p:spPr>
          <a:xfrm rot="16200000">
            <a:off x="24755" y="4801622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6682BB4-3AD3-F945-8C52-AD2C7B5451F4}"/>
              </a:ext>
            </a:extLst>
          </p:cNvPr>
          <p:cNvCxnSpPr/>
          <p:nvPr/>
        </p:nvCxnSpPr>
        <p:spPr>
          <a:xfrm>
            <a:off x="2354688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4B877DB-A881-044E-A291-D08FBEDBB182}"/>
              </a:ext>
            </a:extLst>
          </p:cNvPr>
          <p:cNvCxnSpPr/>
          <p:nvPr/>
        </p:nvCxnSpPr>
        <p:spPr>
          <a:xfrm>
            <a:off x="3820931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B5A6D47-3DCF-2D47-B5BF-B18E416FDFBF}"/>
              </a:ext>
            </a:extLst>
          </p:cNvPr>
          <p:cNvCxnSpPr/>
          <p:nvPr/>
        </p:nvCxnSpPr>
        <p:spPr>
          <a:xfrm>
            <a:off x="5287174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D06E13A-B797-864F-A463-313226E2D4A1}"/>
              </a:ext>
            </a:extLst>
          </p:cNvPr>
          <p:cNvCxnSpPr/>
          <p:nvPr/>
        </p:nvCxnSpPr>
        <p:spPr>
          <a:xfrm>
            <a:off x="6753417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26CF915-A5B2-B844-9671-F683E64637D1}"/>
              </a:ext>
            </a:extLst>
          </p:cNvPr>
          <p:cNvCxnSpPr/>
          <p:nvPr/>
        </p:nvCxnSpPr>
        <p:spPr>
          <a:xfrm>
            <a:off x="8219660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EB51C41-85E4-2549-BC9C-8E1095B0E8E1}"/>
              </a:ext>
            </a:extLst>
          </p:cNvPr>
          <p:cNvGrpSpPr/>
          <p:nvPr/>
        </p:nvGrpSpPr>
        <p:grpSpPr>
          <a:xfrm>
            <a:off x="893218" y="4729569"/>
            <a:ext cx="5831038" cy="621335"/>
            <a:chOff x="893218" y="1290862"/>
            <a:chExt cx="5831038" cy="909698"/>
          </a:xfrm>
        </p:grpSpPr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FF1B8C5-F5FE-3B41-B289-F592CEC984A3}"/>
                </a:ext>
              </a:extLst>
            </p:cNvPr>
            <p:cNvSpPr/>
            <p:nvPr/>
          </p:nvSpPr>
          <p:spPr>
            <a:xfrm>
              <a:off x="893218" y="12908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37C7FB42-ECC7-4F42-81A8-83D3B9129D36}"/>
                </a:ext>
              </a:extLst>
            </p:cNvPr>
            <p:cNvSpPr/>
            <p:nvPr/>
          </p:nvSpPr>
          <p:spPr>
            <a:xfrm>
              <a:off x="3796545" y="13278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EFF9B2EE-303B-3F45-A6EA-F645B8E9ED15}"/>
              </a:ext>
            </a:extLst>
          </p:cNvPr>
          <p:cNvSpPr txBox="1"/>
          <p:nvPr/>
        </p:nvSpPr>
        <p:spPr>
          <a:xfrm>
            <a:off x="2031600" y="6049528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0.25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869E535-050E-9446-9B3F-2E829D1CF840}"/>
              </a:ext>
            </a:extLst>
          </p:cNvPr>
          <p:cNvSpPr txBox="1"/>
          <p:nvPr/>
        </p:nvSpPr>
        <p:spPr>
          <a:xfrm>
            <a:off x="3482447" y="6042732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0.50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CE273BF-0819-ED48-B353-CB90A28764FB}"/>
              </a:ext>
            </a:extLst>
          </p:cNvPr>
          <p:cNvSpPr txBox="1"/>
          <p:nvPr/>
        </p:nvSpPr>
        <p:spPr>
          <a:xfrm>
            <a:off x="4969870" y="6035936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B4DFC32-2015-E94E-9044-9331BAEA50D4}"/>
              </a:ext>
            </a:extLst>
          </p:cNvPr>
          <p:cNvSpPr txBox="1"/>
          <p:nvPr/>
        </p:nvSpPr>
        <p:spPr>
          <a:xfrm>
            <a:off x="6457293" y="6029140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1.00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2B4B29A-E6B2-4D42-8DC0-DE94F77921A8}"/>
              </a:ext>
            </a:extLst>
          </p:cNvPr>
          <p:cNvSpPr txBox="1"/>
          <p:nvPr/>
        </p:nvSpPr>
        <p:spPr>
          <a:xfrm>
            <a:off x="7944716" y="6022344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1.25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5099865-A479-D24C-8D08-D1AD9B2FD233}"/>
              </a:ext>
            </a:extLst>
          </p:cNvPr>
          <p:cNvSpPr txBox="1"/>
          <p:nvPr/>
        </p:nvSpPr>
        <p:spPr>
          <a:xfrm>
            <a:off x="7635426" y="5458091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 (sec)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1D750DA-F70F-BB4A-B756-E97BBD01F8AC}"/>
              </a:ext>
            </a:extLst>
          </p:cNvPr>
          <p:cNvSpPr txBox="1"/>
          <p:nvPr/>
        </p:nvSpPr>
        <p:spPr>
          <a:xfrm>
            <a:off x="601251" y="6042732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C2CC81-55B4-1746-B11A-34F7039FE047}"/>
              </a:ext>
            </a:extLst>
          </p:cNvPr>
          <p:cNvGrpSpPr/>
          <p:nvPr/>
        </p:nvGrpSpPr>
        <p:grpSpPr>
          <a:xfrm>
            <a:off x="893218" y="4563539"/>
            <a:ext cx="5800583" cy="968540"/>
            <a:chOff x="893218" y="4563539"/>
            <a:chExt cx="5800583" cy="968540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D3541834-6C81-FA45-B603-661C8228B77E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EF91E47C-C5B1-A84B-9E22-E24CF4F23C86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EB793E6E-22E7-5E48-98DD-E9D9D828973C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D3C4D24F-473E-C040-8328-BBED54260B06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ECBCB4D1-5277-F049-9DA2-972AA9537985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2AF9F25C-971B-8244-BD31-D2EF02238FB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5D93CAE-8C3B-6944-B4C2-5084C3ACFD34}"/>
              </a:ext>
            </a:extLst>
          </p:cNvPr>
          <p:cNvGrpSpPr/>
          <p:nvPr/>
        </p:nvGrpSpPr>
        <p:grpSpPr>
          <a:xfrm>
            <a:off x="897586" y="4141326"/>
            <a:ext cx="2937650" cy="1565742"/>
            <a:chOff x="893218" y="4563539"/>
            <a:chExt cx="5800583" cy="968540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9E58FBE4-800A-AC4F-8ADD-4C31FA84F607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EFE6D4AC-E8F8-CE4B-8311-0A9A2A0663D0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BB95AFB9-042A-D34F-A5BA-B1843B1C64C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71D6A11B-EA31-FB46-92BD-6730580C6F3E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FB1888F3-C180-F047-8A1B-1C52CDE11F66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97DF25F8-43B2-9A4F-9F83-8CDED78C6B3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F7620CE-B692-6648-9CBB-B3861FAABC69}"/>
              </a:ext>
            </a:extLst>
          </p:cNvPr>
          <p:cNvGrpSpPr/>
          <p:nvPr/>
        </p:nvGrpSpPr>
        <p:grpSpPr>
          <a:xfrm>
            <a:off x="3832162" y="4289124"/>
            <a:ext cx="2937650" cy="1550551"/>
            <a:chOff x="893218" y="4563539"/>
            <a:chExt cx="5800583" cy="968540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7BC4015A-D008-AC42-8F4B-3C1850BA724B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56BD352E-6E63-9F40-9A2A-3B2DE979C76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4045ABC7-9F60-9449-B756-07B442E3E2F4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75AAFE63-AA2C-DE40-9ADE-BB8AA5C14BB3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9DCF49E8-A093-6844-BF5E-842FBA6D26D4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CB463E31-8E13-B549-A5C4-DC8F7F85FA12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7A9B1B98-9FEE-E346-BE0C-EC25BCCC6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concept of the Fourier series</a:t>
            </a:r>
          </a:p>
        </p:txBody>
      </p:sp>
    </p:spTree>
    <p:extLst>
      <p:ext uri="{BB962C8B-B14F-4D97-AF65-F5344CB8AC3E}">
        <p14:creationId xmlns:p14="http://schemas.microsoft.com/office/powerpoint/2010/main" val="4171494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CF6F2D0-CF11-874F-B263-04C2FE4D6E9E}"/>
              </a:ext>
            </a:extLst>
          </p:cNvPr>
          <p:cNvSpPr/>
          <p:nvPr/>
        </p:nvSpPr>
        <p:spPr>
          <a:xfrm>
            <a:off x="1669774" y="1430283"/>
            <a:ext cx="2682814" cy="1538204"/>
          </a:xfrm>
          <a:custGeom>
            <a:avLst/>
            <a:gdLst>
              <a:gd name="connsiteX0" fmla="*/ 0 w 2682814"/>
              <a:gd name="connsiteY0" fmla="*/ 1511700 h 1538204"/>
              <a:gd name="connsiteX1" fmla="*/ 397565 w 2682814"/>
              <a:gd name="connsiteY1" fmla="*/ 80465 h 1538204"/>
              <a:gd name="connsiteX2" fmla="*/ 954156 w 2682814"/>
              <a:gd name="connsiteY2" fmla="*/ 1259908 h 1538204"/>
              <a:gd name="connsiteX3" fmla="*/ 1258956 w 2682814"/>
              <a:gd name="connsiteY3" fmla="*/ 623804 h 1538204"/>
              <a:gd name="connsiteX4" fmla="*/ 1603513 w 2682814"/>
              <a:gd name="connsiteY4" fmla="*/ 1193647 h 1538204"/>
              <a:gd name="connsiteX5" fmla="*/ 2199861 w 2682814"/>
              <a:gd name="connsiteY5" fmla="*/ 305752 h 1538204"/>
              <a:gd name="connsiteX6" fmla="*/ 2464904 w 2682814"/>
              <a:gd name="connsiteY6" fmla="*/ 544291 h 1538204"/>
              <a:gd name="connsiteX7" fmla="*/ 2663687 w 2682814"/>
              <a:gd name="connsiteY7" fmla="*/ 27456 h 1538204"/>
              <a:gd name="connsiteX8" fmla="*/ 2663687 w 2682814"/>
              <a:gd name="connsiteY8" fmla="*/ 1538204 h 153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2814" h="1538204">
                <a:moveTo>
                  <a:pt x="0" y="1511700"/>
                </a:moveTo>
                <a:cubicBezTo>
                  <a:pt x="119269" y="817065"/>
                  <a:pt x="238539" y="122430"/>
                  <a:pt x="397565" y="80465"/>
                </a:cubicBezTo>
                <a:cubicBezTo>
                  <a:pt x="556591" y="38500"/>
                  <a:pt x="810591" y="1169352"/>
                  <a:pt x="954156" y="1259908"/>
                </a:cubicBezTo>
                <a:cubicBezTo>
                  <a:pt x="1097721" y="1350464"/>
                  <a:pt x="1150730" y="634847"/>
                  <a:pt x="1258956" y="623804"/>
                </a:cubicBezTo>
                <a:cubicBezTo>
                  <a:pt x="1367182" y="612761"/>
                  <a:pt x="1446696" y="1246656"/>
                  <a:pt x="1603513" y="1193647"/>
                </a:cubicBezTo>
                <a:cubicBezTo>
                  <a:pt x="1760330" y="1140638"/>
                  <a:pt x="2056296" y="413978"/>
                  <a:pt x="2199861" y="305752"/>
                </a:cubicBezTo>
                <a:cubicBezTo>
                  <a:pt x="2343426" y="197526"/>
                  <a:pt x="2387600" y="590674"/>
                  <a:pt x="2464904" y="544291"/>
                </a:cubicBezTo>
                <a:cubicBezTo>
                  <a:pt x="2542208" y="497908"/>
                  <a:pt x="2630557" y="-138196"/>
                  <a:pt x="2663687" y="27456"/>
                </a:cubicBezTo>
                <a:cubicBezTo>
                  <a:pt x="2696817" y="193108"/>
                  <a:pt x="2680252" y="865656"/>
                  <a:pt x="2663687" y="1538204"/>
                </a:cubicBezTo>
              </a:path>
            </a:pathLst>
          </a:custGeom>
          <a:solidFill>
            <a:schemeClr val="accent6">
              <a:lumMod val="75000"/>
              <a:alpha val="5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C135308A-062D-0F40-A6B1-205B406C3E29}"/>
              </a:ext>
            </a:extLst>
          </p:cNvPr>
          <p:cNvSpPr/>
          <p:nvPr/>
        </p:nvSpPr>
        <p:spPr>
          <a:xfrm flipH="1">
            <a:off x="4284988" y="1427697"/>
            <a:ext cx="2682814" cy="1538204"/>
          </a:xfrm>
          <a:custGeom>
            <a:avLst/>
            <a:gdLst>
              <a:gd name="connsiteX0" fmla="*/ 0 w 2682814"/>
              <a:gd name="connsiteY0" fmla="*/ 1511700 h 1538204"/>
              <a:gd name="connsiteX1" fmla="*/ 397565 w 2682814"/>
              <a:gd name="connsiteY1" fmla="*/ 80465 h 1538204"/>
              <a:gd name="connsiteX2" fmla="*/ 954156 w 2682814"/>
              <a:gd name="connsiteY2" fmla="*/ 1259908 h 1538204"/>
              <a:gd name="connsiteX3" fmla="*/ 1258956 w 2682814"/>
              <a:gd name="connsiteY3" fmla="*/ 623804 h 1538204"/>
              <a:gd name="connsiteX4" fmla="*/ 1603513 w 2682814"/>
              <a:gd name="connsiteY4" fmla="*/ 1193647 h 1538204"/>
              <a:gd name="connsiteX5" fmla="*/ 2199861 w 2682814"/>
              <a:gd name="connsiteY5" fmla="*/ 305752 h 1538204"/>
              <a:gd name="connsiteX6" fmla="*/ 2464904 w 2682814"/>
              <a:gd name="connsiteY6" fmla="*/ 544291 h 1538204"/>
              <a:gd name="connsiteX7" fmla="*/ 2663687 w 2682814"/>
              <a:gd name="connsiteY7" fmla="*/ 27456 h 1538204"/>
              <a:gd name="connsiteX8" fmla="*/ 2663687 w 2682814"/>
              <a:gd name="connsiteY8" fmla="*/ 1538204 h 153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2814" h="1538204">
                <a:moveTo>
                  <a:pt x="0" y="1511700"/>
                </a:moveTo>
                <a:cubicBezTo>
                  <a:pt x="119269" y="817065"/>
                  <a:pt x="238539" y="122430"/>
                  <a:pt x="397565" y="80465"/>
                </a:cubicBezTo>
                <a:cubicBezTo>
                  <a:pt x="556591" y="38500"/>
                  <a:pt x="810591" y="1169352"/>
                  <a:pt x="954156" y="1259908"/>
                </a:cubicBezTo>
                <a:cubicBezTo>
                  <a:pt x="1097721" y="1350464"/>
                  <a:pt x="1150730" y="634847"/>
                  <a:pt x="1258956" y="623804"/>
                </a:cubicBezTo>
                <a:cubicBezTo>
                  <a:pt x="1367182" y="612761"/>
                  <a:pt x="1446696" y="1246656"/>
                  <a:pt x="1603513" y="1193647"/>
                </a:cubicBezTo>
                <a:cubicBezTo>
                  <a:pt x="1760330" y="1140638"/>
                  <a:pt x="2056296" y="413978"/>
                  <a:pt x="2199861" y="305752"/>
                </a:cubicBezTo>
                <a:cubicBezTo>
                  <a:pt x="2343426" y="197526"/>
                  <a:pt x="2387600" y="590674"/>
                  <a:pt x="2464904" y="544291"/>
                </a:cubicBezTo>
                <a:cubicBezTo>
                  <a:pt x="2542208" y="497908"/>
                  <a:pt x="2630557" y="-138196"/>
                  <a:pt x="2663687" y="27456"/>
                </a:cubicBezTo>
                <a:cubicBezTo>
                  <a:pt x="2696817" y="193108"/>
                  <a:pt x="2680252" y="865656"/>
                  <a:pt x="2663687" y="1538204"/>
                </a:cubicBezTo>
              </a:path>
            </a:pathLst>
          </a:custGeom>
          <a:solidFill>
            <a:schemeClr val="accent6">
              <a:lumMod val="75000"/>
              <a:alpha val="5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57A2828-B81A-F94F-98FB-0FD4B2231C12}"/>
              </a:ext>
            </a:extLst>
          </p:cNvPr>
          <p:cNvSpPr txBox="1"/>
          <p:nvPr/>
        </p:nvSpPr>
        <p:spPr>
          <a:xfrm>
            <a:off x="2903186" y="4102844"/>
            <a:ext cx="32651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Real signal’s magnitude spectrum is symmetric.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Why?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5297C6-14C0-8441-8EA8-A856C86A38FB}"/>
              </a:ext>
            </a:extLst>
          </p:cNvPr>
          <p:cNvSpPr txBox="1"/>
          <p:nvPr/>
        </p:nvSpPr>
        <p:spPr>
          <a:xfrm>
            <a:off x="4387653" y="732596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63211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79806ADD-1D2D-D846-95B8-957CC3EB5F87}"/>
              </a:ext>
            </a:extLst>
          </p:cNvPr>
          <p:cNvSpPr/>
          <p:nvPr/>
        </p:nvSpPr>
        <p:spPr>
          <a:xfrm>
            <a:off x="1749287" y="1642983"/>
            <a:ext cx="5353878" cy="1312251"/>
          </a:xfrm>
          <a:custGeom>
            <a:avLst/>
            <a:gdLst>
              <a:gd name="connsiteX0" fmla="*/ 0 w 5353878"/>
              <a:gd name="connsiteY0" fmla="*/ 1312251 h 1312251"/>
              <a:gd name="connsiteX1" fmla="*/ 198783 w 5353878"/>
              <a:gd name="connsiteY1" fmla="*/ 291834 h 1312251"/>
              <a:gd name="connsiteX2" fmla="*/ 583096 w 5353878"/>
              <a:gd name="connsiteY2" fmla="*/ 1073712 h 1312251"/>
              <a:gd name="connsiteX3" fmla="*/ 861391 w 5353878"/>
              <a:gd name="connsiteY3" fmla="*/ 119556 h 1312251"/>
              <a:gd name="connsiteX4" fmla="*/ 1550504 w 5353878"/>
              <a:gd name="connsiteY4" fmla="*/ 1020704 h 1312251"/>
              <a:gd name="connsiteX5" fmla="*/ 2252870 w 5353878"/>
              <a:gd name="connsiteY5" fmla="*/ 286 h 1312251"/>
              <a:gd name="connsiteX6" fmla="*/ 4280452 w 5353878"/>
              <a:gd name="connsiteY6" fmla="*/ 1139973 h 1312251"/>
              <a:gd name="connsiteX7" fmla="*/ 5062330 w 5353878"/>
              <a:gd name="connsiteY7" fmla="*/ 941191 h 1312251"/>
              <a:gd name="connsiteX8" fmla="*/ 5353878 w 5353878"/>
              <a:gd name="connsiteY8" fmla="*/ 1298999 h 131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3878" h="1312251">
                <a:moveTo>
                  <a:pt x="0" y="1312251"/>
                </a:moveTo>
                <a:cubicBezTo>
                  <a:pt x="50800" y="821920"/>
                  <a:pt x="101600" y="331590"/>
                  <a:pt x="198783" y="291834"/>
                </a:cubicBezTo>
                <a:cubicBezTo>
                  <a:pt x="295966" y="252077"/>
                  <a:pt x="472661" y="1102425"/>
                  <a:pt x="583096" y="1073712"/>
                </a:cubicBezTo>
                <a:cubicBezTo>
                  <a:pt x="693531" y="1044999"/>
                  <a:pt x="700156" y="128391"/>
                  <a:pt x="861391" y="119556"/>
                </a:cubicBezTo>
                <a:cubicBezTo>
                  <a:pt x="1022626" y="110721"/>
                  <a:pt x="1318591" y="1040582"/>
                  <a:pt x="1550504" y="1020704"/>
                </a:cubicBezTo>
                <a:cubicBezTo>
                  <a:pt x="1782417" y="1000826"/>
                  <a:pt x="1797879" y="-19592"/>
                  <a:pt x="2252870" y="286"/>
                </a:cubicBezTo>
                <a:cubicBezTo>
                  <a:pt x="2707861" y="20164"/>
                  <a:pt x="3812209" y="983156"/>
                  <a:pt x="4280452" y="1139973"/>
                </a:cubicBezTo>
                <a:cubicBezTo>
                  <a:pt x="4748695" y="1296790"/>
                  <a:pt x="4883426" y="914687"/>
                  <a:pt x="5062330" y="941191"/>
                </a:cubicBezTo>
                <a:cubicBezTo>
                  <a:pt x="5241234" y="967695"/>
                  <a:pt x="5297556" y="1133347"/>
                  <a:pt x="5353878" y="1298999"/>
                </a:cubicBezTo>
              </a:path>
            </a:pathLst>
          </a:custGeom>
          <a:solidFill>
            <a:schemeClr val="accent2">
              <a:lumMod val="75000"/>
              <a:alpha val="2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E34D6C9-B3B7-E640-A30A-53F9B037D4D0}"/>
              </a:ext>
            </a:extLst>
          </p:cNvPr>
          <p:cNvSpPr txBox="1"/>
          <p:nvPr/>
        </p:nvSpPr>
        <p:spPr>
          <a:xfrm>
            <a:off x="2903186" y="4102844"/>
            <a:ext cx="32651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Complex signal’s magnitude spectrum may or may not be symmetric.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Why?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550F66-3546-544A-B9F2-0293491E7925}"/>
              </a:ext>
            </a:extLst>
          </p:cNvPr>
          <p:cNvSpPr txBox="1"/>
          <p:nvPr/>
        </p:nvSpPr>
        <p:spPr>
          <a:xfrm>
            <a:off x="4387653" y="732596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02925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32781" y="1597516"/>
            <a:ext cx="4607167" cy="1232083"/>
            <a:chOff x="2832781" y="1597516"/>
            <a:chExt cx="4607167" cy="1232083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5" name="Group 134"/>
          <p:cNvGrpSpPr/>
          <p:nvPr/>
        </p:nvGrpSpPr>
        <p:grpSpPr>
          <a:xfrm>
            <a:off x="308275" y="1097600"/>
            <a:ext cx="2801772" cy="1720241"/>
            <a:chOff x="912535" y="1036411"/>
            <a:chExt cx="3006572" cy="1850700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Freeform 13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555209" y="1001516"/>
            <a:ext cx="2177477" cy="650779"/>
            <a:chOff x="2555209" y="1001516"/>
            <a:chExt cx="2177477" cy="650779"/>
          </a:xfrm>
        </p:grpSpPr>
        <p:sp>
          <p:nvSpPr>
            <p:cNvPr id="139" name="TextBox 138"/>
            <p:cNvSpPr txBox="1"/>
            <p:nvPr/>
          </p:nvSpPr>
          <p:spPr>
            <a:xfrm>
              <a:off x="2695787" y="1005964"/>
              <a:ext cx="20368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Anti-aliasing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filter</a:t>
              </a:r>
            </a:p>
          </p:txBody>
        </p:sp>
        <p:sp>
          <p:nvSpPr>
            <p:cNvPr id="140" name="Freeform 139"/>
            <p:cNvSpPr/>
            <p:nvPr/>
          </p:nvSpPr>
          <p:spPr>
            <a:xfrm rot="1975996" flipV="1">
              <a:off x="2555209" y="1001516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8B776C1-3FE6-2346-85DD-33018869D525}"/>
              </a:ext>
            </a:extLst>
          </p:cNvPr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2322B1E9-16AA-A145-A9C3-0C61402A174E}"/>
                </a:ext>
              </a:extLst>
            </p:cNvPr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3231E52-C335-524F-8E03-575683078C3D}"/>
                </a:ext>
              </a:extLst>
            </p:cNvPr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FB656DFB-6D7D-3945-B854-86377C2F2A67}"/>
                </a:ext>
              </a:extLst>
            </p:cNvPr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D35EA6A5-A460-4E49-BE99-9F3FBAF664BD}"/>
              </a:ext>
            </a:extLst>
          </p:cNvPr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382807C-E20F-2543-88FD-19B81ED94E22}"/>
              </a:ext>
            </a:extLst>
          </p:cNvPr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05EC051A-CB06-AC4D-BFB1-35D3C48E189D}"/>
                </a:ext>
              </a:extLst>
            </p:cNvPr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704F88E1-EF4C-204B-A036-8E54886C680D}"/>
                </a:ext>
              </a:extLst>
            </p:cNvPr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268433F9-2159-FF43-8E1F-552F4FDF9D78}"/>
                </a:ext>
              </a:extLst>
            </p:cNvPr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C7FEAF73-DD36-084E-B7E8-C21D50949533}"/>
                </a:ext>
              </a:extLst>
            </p:cNvPr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68EFBED2-D818-A14A-9BF2-DE248A72E751}"/>
                </a:ext>
              </a:extLst>
            </p:cNvPr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A8D4D4B4-FF7B-4340-8678-059DA7FA3289}"/>
              </a:ext>
            </a:extLst>
          </p:cNvPr>
          <p:cNvGrpSpPr/>
          <p:nvPr/>
        </p:nvGrpSpPr>
        <p:grpSpPr>
          <a:xfrm>
            <a:off x="3273563" y="4274187"/>
            <a:ext cx="988832" cy="1389597"/>
            <a:chOff x="3273563" y="3597955"/>
            <a:chExt cx="988832" cy="1389597"/>
          </a:xfrm>
        </p:grpSpPr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379B9C90-9407-4848-AC15-3684D97D43D5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0F6CAE42-05E8-7F41-9105-6F87593E75FA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5AFCEA76-3951-0348-B79C-7315C9367779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A8804A74-696D-FC4D-AC93-9A82EC142B07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CDE365EC-A62C-B647-AF01-8EAC55898DBA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0A961C51-4E83-9744-9107-ECC14B3A862F}"/>
              </a:ext>
            </a:extLst>
          </p:cNvPr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BA3C6CAE-D834-7743-8B2E-DCDC9C74E50D}"/>
              </a:ext>
            </a:extLst>
          </p:cNvPr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48980B69-7662-4248-8B3A-83C3569A5F5E}"/>
              </a:ext>
            </a:extLst>
          </p:cNvPr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783D53E-4F2C-D840-93FE-1FB6852C27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</p:spTree>
    <p:extLst>
      <p:ext uri="{BB962C8B-B14F-4D97-AF65-F5344CB8AC3E}">
        <p14:creationId xmlns:p14="http://schemas.microsoft.com/office/powerpoint/2010/main" val="253009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700EB2D-04F7-2F4B-AF7E-33D7DAB2D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06CB3F-51DB-0C49-B20C-D13578D6D3D1}"/>
              </a:ext>
            </a:extLst>
          </p:cNvPr>
          <p:cNvSpPr txBox="1"/>
          <p:nvPr/>
        </p:nvSpPr>
        <p:spPr>
          <a:xfrm>
            <a:off x="4518240" y="4147141"/>
            <a:ext cx="2397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Sound travelled (2d) distance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57908-D266-5049-92BD-8D4E508CF292}"/>
              </a:ext>
            </a:extLst>
          </p:cNvPr>
          <p:cNvSpPr txBox="1"/>
          <p:nvPr/>
        </p:nvSpPr>
        <p:spPr>
          <a:xfrm>
            <a:off x="4557444" y="2459933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F1F57-248E-8F47-AEC6-4CCABB260FB4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160A6-77F5-B346-99E4-F691E7B4E4D2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01BEA3-0741-AB40-A6B6-61E028B1496B}"/>
              </a:ext>
            </a:extLst>
          </p:cNvPr>
          <p:cNvSpPr txBox="1"/>
          <p:nvPr/>
        </p:nvSpPr>
        <p:spPr>
          <a:xfrm>
            <a:off x="3091414" y="5727056"/>
            <a:ext cx="2231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C.(t2-t1) = 2d</a:t>
            </a:r>
            <a:endParaRPr lang="en-US" sz="2000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44CD41C-3F5C-B74A-A553-38170C213FC8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BCD50C-3BDF-6546-9E4D-E145F18A08EA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4AAFF5-6CF8-3344-AF29-FC391376C69A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CECA5E-49DB-2F40-B6E8-2F83F0674E2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Echolocation</a:t>
            </a:r>
          </a:p>
        </p:txBody>
      </p:sp>
    </p:spTree>
    <p:extLst>
      <p:ext uri="{BB962C8B-B14F-4D97-AF65-F5344CB8AC3E}">
        <p14:creationId xmlns:p14="http://schemas.microsoft.com/office/powerpoint/2010/main" val="1894674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D7BE5-3D31-3B8E-5563-521B63B0D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6AA279-5B52-DFB7-73E0-845721FDC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44" y="45840"/>
            <a:ext cx="5393412" cy="30045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DDF332-7BE2-D289-8082-BA47357751E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Chirp as the Tx signal (Frequency modulated signal)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8E08F2-EB41-AF64-06B6-86C45911C5A2}"/>
              </a:ext>
            </a:extLst>
          </p:cNvPr>
          <p:cNvSpPr txBox="1"/>
          <p:nvPr/>
        </p:nvSpPr>
        <p:spPr>
          <a:xfrm>
            <a:off x="323158" y="3039399"/>
            <a:ext cx="4491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Instantaneous frequency at time t:</a:t>
            </a:r>
            <a:endParaRPr lang="en-US" sz="2400" baseline="-25000" dirty="0"/>
          </a:p>
        </p:txBody>
      </p:sp>
      <p:pic>
        <p:nvPicPr>
          <p:cNvPr id="4" name="Picture 3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A5A19516-2B10-1D32-C12D-6AA6D2486C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274" b="72751"/>
          <a:stretch/>
        </p:blipFill>
        <p:spPr>
          <a:xfrm>
            <a:off x="323157" y="3397001"/>
            <a:ext cx="7722785" cy="770311"/>
          </a:xfrm>
          <a:prstGeom prst="rect">
            <a:avLst/>
          </a:prstGeom>
        </p:spPr>
      </p:pic>
      <p:pic>
        <p:nvPicPr>
          <p:cNvPr id="7" name="Picture 6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4022E191-D3FE-A947-5D79-4A5B57630B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570" b="54852"/>
          <a:stretch/>
        </p:blipFill>
        <p:spPr>
          <a:xfrm>
            <a:off x="323158" y="4626051"/>
            <a:ext cx="7722785" cy="194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4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5991D-3BDE-C584-5E6D-42AAE93D5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988B64-C366-3B71-D764-AEF00FB7B17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Beat frequency: Derivation</a:t>
            </a:r>
          </a:p>
        </p:txBody>
      </p:sp>
      <p:pic>
        <p:nvPicPr>
          <p:cNvPr id="3" name="Picture 2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B12EF4B0-2545-353C-E987-4A0E56A049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19" t="88055" r="71823" b="4625"/>
          <a:stretch/>
        </p:blipFill>
        <p:spPr>
          <a:xfrm>
            <a:off x="4233796" y="620804"/>
            <a:ext cx="1678489" cy="889349"/>
          </a:xfrm>
          <a:prstGeom prst="rect">
            <a:avLst/>
          </a:prstGeom>
        </p:spPr>
      </p:pic>
      <p:pic>
        <p:nvPicPr>
          <p:cNvPr id="4" name="Picture 3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DB06BE55-0310-06BC-7C2B-90660F39F7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43" t="44459" r="75201" b="47162"/>
          <a:stretch/>
        </p:blipFill>
        <p:spPr>
          <a:xfrm>
            <a:off x="1818465" y="710036"/>
            <a:ext cx="985173" cy="925378"/>
          </a:xfrm>
          <a:prstGeom prst="rect">
            <a:avLst/>
          </a:prstGeom>
        </p:spPr>
      </p:pic>
      <p:pic>
        <p:nvPicPr>
          <p:cNvPr id="1026" name="Picture 2" descr="Electronic,symbol,lamp,symbols,light - free image from needpix.com">
            <a:extLst>
              <a:ext uri="{FF2B5EF4-FFF2-40B4-BE49-F238E27FC236}">
                <a16:creationId xmlns:a16="http://schemas.microsoft.com/office/drawing/2014/main" id="{000162EF-D8A2-1B46-2B8A-106CD181B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907" y="1546182"/>
            <a:ext cx="201930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754D6D8-1B5D-C3CD-1255-6E690589BB2C}"/>
              </a:ext>
            </a:extLst>
          </p:cNvPr>
          <p:cNvCxnSpPr>
            <a:cxnSpLocks/>
          </p:cNvCxnSpPr>
          <p:nvPr/>
        </p:nvCxnSpPr>
        <p:spPr>
          <a:xfrm flipV="1">
            <a:off x="4647155" y="1546182"/>
            <a:ext cx="0" cy="529877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3F9FC77-AA0C-35A8-B5AB-9C1BFF0F227C}"/>
              </a:ext>
            </a:extLst>
          </p:cNvPr>
          <p:cNvCxnSpPr>
            <a:cxnSpLocks/>
          </p:cNvCxnSpPr>
          <p:nvPr/>
        </p:nvCxnSpPr>
        <p:spPr>
          <a:xfrm flipV="1">
            <a:off x="2652907" y="1546182"/>
            <a:ext cx="0" cy="529877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3356B3-110D-E1D6-8542-4DBB3B0889AF}"/>
              </a:ext>
            </a:extLst>
          </p:cNvPr>
          <p:cNvCxnSpPr>
            <a:cxnSpLocks/>
          </p:cNvCxnSpPr>
          <p:nvPr/>
        </p:nvCxnSpPr>
        <p:spPr>
          <a:xfrm flipV="1">
            <a:off x="3672213" y="2350458"/>
            <a:ext cx="0" cy="529877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47A5D566-952C-1127-7560-66F431277C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619" t="69688" r="25105" b="21170"/>
          <a:stretch/>
        </p:blipFill>
        <p:spPr>
          <a:xfrm>
            <a:off x="147289" y="3012414"/>
            <a:ext cx="3342351" cy="1009650"/>
          </a:xfrm>
          <a:prstGeom prst="rect">
            <a:avLst/>
          </a:prstGeom>
        </p:spPr>
      </p:pic>
      <p:pic>
        <p:nvPicPr>
          <p:cNvPr id="15" name="Picture 14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70AA7BE1-7395-C454-95B6-8C516FEB36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254" t="85502" r="13434" b="4625"/>
          <a:stretch/>
        </p:blipFill>
        <p:spPr>
          <a:xfrm>
            <a:off x="4281623" y="2805179"/>
            <a:ext cx="3962775" cy="10905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80C9E3C-7128-8BE1-834D-3353ABC32EA2}"/>
              </a:ext>
            </a:extLst>
          </p:cNvPr>
          <p:cNvSpPr txBox="1"/>
          <p:nvPr/>
        </p:nvSpPr>
        <p:spPr>
          <a:xfrm>
            <a:off x="3566425" y="3360108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DC03A2-2B60-5CD6-4910-02007E94D594}"/>
              </a:ext>
            </a:extLst>
          </p:cNvPr>
          <p:cNvSpPr txBox="1"/>
          <p:nvPr/>
        </p:nvSpPr>
        <p:spPr>
          <a:xfrm>
            <a:off x="4281623" y="2946851"/>
            <a:ext cx="309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-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8D84A0C-1DC0-9AED-CA86-B3446BEC7F4D}"/>
              </a:ext>
            </a:extLst>
          </p:cNvPr>
          <p:cNvGrpSpPr/>
          <p:nvPr/>
        </p:nvGrpSpPr>
        <p:grpSpPr>
          <a:xfrm>
            <a:off x="2123286" y="3621718"/>
            <a:ext cx="7020714" cy="1730442"/>
            <a:chOff x="2123286" y="3621718"/>
            <a:chExt cx="7020714" cy="1730442"/>
          </a:xfrm>
        </p:grpSpPr>
        <p:pic>
          <p:nvPicPr>
            <p:cNvPr id="9" name="Picture 8" descr="A math equations on a white paper&#10;&#10;Description automatically generated">
              <a:extLst>
                <a:ext uri="{FF2B5EF4-FFF2-40B4-BE49-F238E27FC236}">
                  <a16:creationId xmlns:a16="http://schemas.microsoft.com/office/drawing/2014/main" id="{FC837133-255D-5C81-3514-538B5FBA1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2291" b="38356"/>
            <a:stretch/>
          </p:blipFill>
          <p:spPr>
            <a:xfrm>
              <a:off x="2123286" y="4413083"/>
              <a:ext cx="7020714" cy="93907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943521-A46B-6164-AC8D-D6D80012ADE7}"/>
                </a:ext>
              </a:extLst>
            </p:cNvPr>
            <p:cNvSpPr txBox="1"/>
            <p:nvPr/>
          </p:nvSpPr>
          <p:spPr>
            <a:xfrm>
              <a:off x="3411575" y="4478646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-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A12E1AD-D04A-9CF9-1308-5845D939BA26}"/>
                </a:ext>
              </a:extLst>
            </p:cNvPr>
            <p:cNvCxnSpPr/>
            <p:nvPr/>
          </p:nvCxnSpPr>
          <p:spPr>
            <a:xfrm>
              <a:off x="6263010" y="3621718"/>
              <a:ext cx="0" cy="7913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FC4A9D3-F991-5174-7147-E0CE9DEAABB4}"/>
              </a:ext>
            </a:extLst>
          </p:cNvPr>
          <p:cNvCxnSpPr/>
          <p:nvPr/>
        </p:nvCxnSpPr>
        <p:spPr>
          <a:xfrm flipH="1">
            <a:off x="3948261" y="4574906"/>
            <a:ext cx="450937" cy="48851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D7D8615-DA90-F7E3-F845-45733E25DE09}"/>
              </a:ext>
            </a:extLst>
          </p:cNvPr>
          <p:cNvCxnSpPr/>
          <p:nvPr/>
        </p:nvCxnSpPr>
        <p:spPr>
          <a:xfrm flipH="1">
            <a:off x="5922533" y="4506604"/>
            <a:ext cx="450937" cy="48851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4B59C78-C62C-FEC8-8208-003CDEDFE7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7632" b="24767"/>
          <a:stretch/>
        </p:blipFill>
        <p:spPr>
          <a:xfrm>
            <a:off x="757027" y="5307974"/>
            <a:ext cx="6382467" cy="160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57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9D7B72-AFFE-0636-BD1C-2AD380F08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041" y="0"/>
            <a:ext cx="7137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75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D3374-E054-2373-6DB3-9097B928F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12F252-B27D-460B-C67D-CA8A7BCBA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33584"/>
            <a:ext cx="7618956" cy="64244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363B3B-C0F4-247E-41C8-2CC16F20237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Range-Doppler plot: Detection of range and velocity</a:t>
            </a:r>
          </a:p>
        </p:txBody>
      </p:sp>
    </p:spTree>
    <p:extLst>
      <p:ext uri="{BB962C8B-B14F-4D97-AF65-F5344CB8AC3E}">
        <p14:creationId xmlns:p14="http://schemas.microsoft.com/office/powerpoint/2010/main" val="189068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/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 =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X.sin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𝚹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blipFill>
                <a:blip r:embed="rId5"/>
                <a:stretch>
                  <a:fillRect t="-9524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𝚹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6"/>
                <a:stretch>
                  <a:fillRect l="-21739" r="-26087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823BB0-9A24-F845-90E5-7BA10C092A6B}"/>
              </a:ext>
            </a:extLst>
          </p:cNvPr>
          <p:cNvCxnSpPr>
            <a:cxnSpLocks/>
          </p:cNvCxnSpPr>
          <p:nvPr/>
        </p:nvCxnSpPr>
        <p:spPr>
          <a:xfrm flipH="1">
            <a:off x="4402183" y="1268815"/>
            <a:ext cx="1931266" cy="66824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0892CED-EBF1-EE4E-9FFD-5DAAF9E27B1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8FFD28-9060-4B40-B7B5-8D63EA552CFF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4243A4-E609-5445-92EE-2289EFF5C5A2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780BB78-8C28-0D4B-9CE4-EC548A2B8834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D1165D-639A-CF47-8B7E-D1E14CB6CC0A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D1165D-639A-CF47-8B7E-D1E14CB6CC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8259A5-AA66-9144-A6AF-9D06734FECAA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8259A5-AA66-9144-A6AF-9D06734FE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92C0ADF-55E9-3B41-863A-B1806F7039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4088" y="717151"/>
            <a:ext cx="1821596" cy="74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5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E795E8-6434-BC48-916D-240AEECED130}"/>
              </a:ext>
            </a:extLst>
          </p:cNvPr>
          <p:cNvSpPr txBox="1"/>
          <p:nvPr/>
        </p:nvSpPr>
        <p:spPr>
          <a:xfrm>
            <a:off x="649999" y="1066590"/>
            <a:ext cx="784400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chemeClr val="accent2">
                    <a:lumMod val="75000"/>
                  </a:schemeClr>
                </a:solidFill>
              </a:rPr>
              <a:t>November 13th, Thursday, 2:00 PM, Room: 2207 (i.e., the regular classroom)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chemeClr val="accent2">
                    <a:lumMod val="75000"/>
                  </a:schemeClr>
                </a:solidFill>
              </a:rPr>
              <a:t>The exam questions will be spread over the topics taught so far (up to lecture 4.1).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chemeClr val="accent2">
                    <a:lumMod val="75000"/>
                  </a:schemeClr>
                </a:solidFill>
              </a:rPr>
              <a:t>Fundamental concepts/theories are important.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chemeClr val="accent2">
                    <a:lumMod val="75000"/>
                  </a:schemeClr>
                </a:solidFill>
              </a:rPr>
              <a:t>No programming.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N" sz="280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chemeClr val="accent2">
                    <a:lumMod val="75000"/>
                  </a:schemeClr>
                </a:solidFill>
              </a:rPr>
              <a:t>An open (book, notes, phone, computer) exam, but closed-internet/-AI.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chemeClr val="accent2">
                    <a:lumMod val="75000"/>
                  </a:schemeClr>
                </a:solidFill>
              </a:rPr>
              <a:t>Not open to discussions with humans. </a:t>
            </a:r>
            <a:r>
              <a:rPr lang="en-IN" sz="2800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</a:t>
            </a:r>
            <a:endParaRPr lang="en-IN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D43D32-784E-9A07-D057-7F6E5EFBDE30}"/>
              </a:ext>
            </a:extLst>
          </p:cNvPr>
          <p:cNvSpPr txBox="1"/>
          <p:nvPr/>
        </p:nvSpPr>
        <p:spPr>
          <a:xfrm>
            <a:off x="0" y="77539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Exam logistics</a:t>
            </a:r>
          </a:p>
        </p:txBody>
      </p:sp>
    </p:spTree>
    <p:extLst>
      <p:ext uri="{BB962C8B-B14F-4D97-AF65-F5344CB8AC3E}">
        <p14:creationId xmlns:p14="http://schemas.microsoft.com/office/powerpoint/2010/main" val="699430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D50A7-3B04-D544-B271-073E3A80BF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21" t="49218" r="5001" b="8423"/>
          <a:stretch/>
        </p:blipFill>
        <p:spPr>
          <a:xfrm>
            <a:off x="328602" y="1614204"/>
            <a:ext cx="3914796" cy="3959793"/>
          </a:xfrm>
          <a:prstGeom prst="rect">
            <a:avLst/>
          </a:prstGeom>
        </p:spPr>
      </p:pic>
      <p:sp>
        <p:nvSpPr>
          <p:cNvPr id="5" name="Triangle 4">
            <a:extLst>
              <a:ext uri="{FF2B5EF4-FFF2-40B4-BE49-F238E27FC236}">
                <a16:creationId xmlns:a16="http://schemas.microsoft.com/office/drawing/2014/main" id="{7768A3A6-6F84-A14E-8D17-25CE926595E0}"/>
              </a:ext>
            </a:extLst>
          </p:cNvPr>
          <p:cNvSpPr/>
          <p:nvPr/>
        </p:nvSpPr>
        <p:spPr>
          <a:xfrm rot="16200000">
            <a:off x="3732204" y="1181100"/>
            <a:ext cx="1651000" cy="4699000"/>
          </a:xfrm>
          <a:prstGeom prst="triangle">
            <a:avLst/>
          </a:prstGeom>
          <a:gradFill>
            <a:gsLst>
              <a:gs pos="62000">
                <a:schemeClr val="accent1">
                  <a:tint val="100000"/>
                  <a:shade val="100000"/>
                  <a:satMod val="130000"/>
                </a:schemeClr>
              </a:gs>
              <a:gs pos="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9CC7A2-C6FD-4748-A8B2-0952F69E44A4}"/>
              </a:ext>
            </a:extLst>
          </p:cNvPr>
          <p:cNvGrpSpPr/>
          <p:nvPr/>
        </p:nvGrpSpPr>
        <p:grpSpPr>
          <a:xfrm>
            <a:off x="6123000" y="1525304"/>
            <a:ext cx="2909899" cy="2729196"/>
            <a:chOff x="6123000" y="1525304"/>
            <a:chExt cx="2909899" cy="27291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42C1A4C-7574-EE4A-BF9F-7B2173CF7E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900" t="16743" r="5388" b="9500"/>
            <a:stretch/>
          </p:blipFill>
          <p:spPr>
            <a:xfrm>
              <a:off x="6123000" y="1525304"/>
              <a:ext cx="2909899" cy="272919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88A7A8F-1860-7F4F-8A79-2C8D1BBD0FED}"/>
                </a:ext>
              </a:extLst>
            </p:cNvPr>
            <p:cNvSpPr txBox="1"/>
            <p:nvPr/>
          </p:nvSpPr>
          <p:spPr>
            <a:xfrm>
              <a:off x="6315098" y="1833570"/>
              <a:ext cx="1360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Alexa!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C33A1B4-5252-7B4E-A2DA-8EC17D2D4B3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filtering</a:t>
            </a:r>
          </a:p>
        </p:txBody>
      </p:sp>
    </p:spTree>
    <p:extLst>
      <p:ext uri="{BB962C8B-B14F-4D97-AF65-F5344CB8AC3E}">
        <p14:creationId xmlns:p14="http://schemas.microsoft.com/office/powerpoint/2010/main" val="1450153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8C17F-2EC0-4D4C-A4AE-C493036D5D49}"/>
              </a:ext>
            </a:extLst>
          </p:cNvPr>
          <p:cNvGrpSpPr/>
          <p:nvPr/>
        </p:nvGrpSpPr>
        <p:grpSpPr>
          <a:xfrm>
            <a:off x="4074746" y="2228878"/>
            <a:ext cx="3633004" cy="1572063"/>
            <a:chOff x="899346" y="1290862"/>
            <a:chExt cx="2481391" cy="88738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2C77798-1E2C-A648-B5CB-ADA689FB3663}"/>
                </a:ext>
              </a:extLst>
            </p:cNvPr>
            <p:cNvSpPr/>
            <p:nvPr/>
          </p:nvSpPr>
          <p:spPr>
            <a:xfrm>
              <a:off x="899346" y="1290862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939826-7CFA-4B4E-8A11-A2D78F0988CE}"/>
                </a:ext>
              </a:extLst>
            </p:cNvPr>
            <p:cNvSpPr/>
            <p:nvPr/>
          </p:nvSpPr>
          <p:spPr>
            <a:xfrm>
              <a:off x="2139103" y="1305546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A7C6614-2776-5A45-A47E-90A8B2B21C67}"/>
              </a:ext>
            </a:extLst>
          </p:cNvPr>
          <p:cNvGrpSpPr/>
          <p:nvPr/>
        </p:nvGrpSpPr>
        <p:grpSpPr>
          <a:xfrm flipH="1">
            <a:off x="424927" y="2216489"/>
            <a:ext cx="3633004" cy="1572063"/>
            <a:chOff x="4227146" y="2381278"/>
            <a:chExt cx="3633004" cy="157206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0CDCC36-0ED3-9246-85CD-100C23451760}"/>
                </a:ext>
              </a:extLst>
            </p:cNvPr>
            <p:cNvSpPr/>
            <p:nvPr/>
          </p:nvSpPr>
          <p:spPr>
            <a:xfrm>
              <a:off x="4227146" y="2381278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CD669D-06EF-AB43-94BA-88C052BCB6AE}"/>
                </a:ext>
              </a:extLst>
            </p:cNvPr>
            <p:cNvSpPr/>
            <p:nvPr/>
          </p:nvSpPr>
          <p:spPr>
            <a:xfrm>
              <a:off x="6042274" y="2407292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98658E4-1408-2345-AB4A-1B043095F932}"/>
              </a:ext>
            </a:extLst>
          </p:cNvPr>
          <p:cNvGrpSpPr/>
          <p:nvPr/>
        </p:nvGrpSpPr>
        <p:grpSpPr>
          <a:xfrm>
            <a:off x="-507555" y="2219488"/>
            <a:ext cx="7282823" cy="1584452"/>
            <a:chOff x="-182090" y="2203990"/>
            <a:chExt cx="7282823" cy="15844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E91A9D-A086-1147-A682-C50CAA3FE27B}"/>
                </a:ext>
              </a:extLst>
            </p:cNvPr>
            <p:cNvGrpSpPr/>
            <p:nvPr/>
          </p:nvGrpSpPr>
          <p:grpSpPr>
            <a:xfrm>
              <a:off x="3467729" y="2216379"/>
              <a:ext cx="3633004" cy="1572063"/>
              <a:chOff x="899346" y="1290862"/>
              <a:chExt cx="2481391" cy="887388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7E74126F-8ECB-A34B-A17C-50E3746D53EF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53CBB56-C3BD-FF47-9DF8-B1F520F96E6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0896" y="2757639"/>
              <a:ext cx="393022" cy="393022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D565897-4CBF-A64A-B6F9-54F356D64DFA}"/>
                </a:ext>
              </a:extLst>
            </p:cNvPr>
            <p:cNvGrpSpPr/>
            <p:nvPr/>
          </p:nvGrpSpPr>
          <p:grpSpPr>
            <a:xfrm flipH="1">
              <a:off x="-182090" y="2203990"/>
              <a:ext cx="3633004" cy="1572063"/>
              <a:chOff x="4227146" y="2381278"/>
              <a:chExt cx="3633004" cy="1572063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FED5276D-5256-2E45-AC19-1B1E79637DA6}"/>
                  </a:ext>
                </a:extLst>
              </p:cNvPr>
              <p:cNvSpPr/>
              <p:nvPr/>
            </p:nvSpPr>
            <p:spPr>
              <a:xfrm>
                <a:off x="4227146" y="2381278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84C3C16-4839-134F-9A8B-F35476B18E8B}"/>
                  </a:ext>
                </a:extLst>
              </p:cNvPr>
              <p:cNvSpPr/>
              <p:nvPr/>
            </p:nvSpPr>
            <p:spPr>
              <a:xfrm>
                <a:off x="6042274" y="2407292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/>
              <p:nvPr/>
            </p:nvSpPr>
            <p:spPr>
              <a:xfrm>
                <a:off x="4595930" y="4143125"/>
                <a:ext cx="2466124" cy="18171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400" b="0" dirty="0"/>
              </a:p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930" y="4143125"/>
                <a:ext cx="2466124" cy="1817101"/>
              </a:xfrm>
              <a:prstGeom prst="rect">
                <a:avLst/>
              </a:prstGeom>
              <a:blipFill>
                <a:blip r:embed="rId4"/>
                <a:stretch>
                  <a:fillRect l="-7179" t="-6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104343" y="3168677"/>
            <a:ext cx="1141338" cy="846138"/>
            <a:chOff x="3151333" y="3122301"/>
            <a:chExt cx="1141338" cy="84613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172802" y="3122301"/>
              <a:ext cx="942829" cy="524712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5435" r="-4348" b="-2903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2344B62-C7DA-2E4F-96DC-B2203A2E002D}"/>
              </a:ext>
            </a:extLst>
          </p:cNvPr>
          <p:cNvGrpSpPr/>
          <p:nvPr/>
        </p:nvGrpSpPr>
        <p:grpSpPr>
          <a:xfrm>
            <a:off x="1168100" y="3812583"/>
            <a:ext cx="8338579" cy="2227345"/>
            <a:chOff x="1168100" y="3812583"/>
            <a:chExt cx="8338579" cy="222734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25AFDEC-2F80-2542-A4A7-9ED6B35DA3FD}"/>
                </a:ext>
              </a:extLst>
            </p:cNvPr>
            <p:cNvSpPr/>
            <p:nvPr/>
          </p:nvSpPr>
          <p:spPr>
            <a:xfrm>
              <a:off x="6803756" y="3812583"/>
              <a:ext cx="974467" cy="1363851"/>
            </a:xfrm>
            <a:custGeom>
              <a:avLst/>
              <a:gdLst>
                <a:gd name="connsiteX0" fmla="*/ 0 w 974467"/>
                <a:gd name="connsiteY0" fmla="*/ 1363851 h 1363851"/>
                <a:gd name="connsiteX1" fmla="*/ 929898 w 974467"/>
                <a:gd name="connsiteY1" fmla="*/ 1007390 h 1363851"/>
                <a:gd name="connsiteX2" fmla="*/ 836908 w 974467"/>
                <a:gd name="connsiteY2" fmla="*/ 0 h 1363851"/>
                <a:gd name="connsiteX3" fmla="*/ 836908 w 974467"/>
                <a:gd name="connsiteY3" fmla="*/ 0 h 136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467" h="1363851">
                  <a:moveTo>
                    <a:pt x="0" y="1363851"/>
                  </a:moveTo>
                  <a:cubicBezTo>
                    <a:pt x="395206" y="1299274"/>
                    <a:pt x="790413" y="1234698"/>
                    <a:pt x="929898" y="1007390"/>
                  </a:cubicBezTo>
                  <a:cubicBezTo>
                    <a:pt x="1069383" y="780082"/>
                    <a:pt x="836908" y="0"/>
                    <a:pt x="836908" y="0"/>
                  </a:cubicBezTo>
                  <a:lnTo>
                    <a:pt x="836908" y="0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9D4F789-3E35-0142-BB29-1471E9A5691A}"/>
                </a:ext>
              </a:extLst>
            </p:cNvPr>
            <p:cNvSpPr/>
            <p:nvPr/>
          </p:nvSpPr>
          <p:spPr>
            <a:xfrm rot="20518828" flipH="1">
              <a:off x="2024862" y="4159168"/>
              <a:ext cx="2065839" cy="1363851"/>
            </a:xfrm>
            <a:custGeom>
              <a:avLst/>
              <a:gdLst>
                <a:gd name="connsiteX0" fmla="*/ 0 w 974467"/>
                <a:gd name="connsiteY0" fmla="*/ 1363851 h 1363851"/>
                <a:gd name="connsiteX1" fmla="*/ 929898 w 974467"/>
                <a:gd name="connsiteY1" fmla="*/ 1007390 h 1363851"/>
                <a:gd name="connsiteX2" fmla="*/ 836908 w 974467"/>
                <a:gd name="connsiteY2" fmla="*/ 0 h 1363851"/>
                <a:gd name="connsiteX3" fmla="*/ 836908 w 974467"/>
                <a:gd name="connsiteY3" fmla="*/ 0 h 136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467" h="1363851">
                  <a:moveTo>
                    <a:pt x="0" y="1363851"/>
                  </a:moveTo>
                  <a:cubicBezTo>
                    <a:pt x="395206" y="1299274"/>
                    <a:pt x="790413" y="1234698"/>
                    <a:pt x="929898" y="1007390"/>
                  </a:cubicBezTo>
                  <a:cubicBezTo>
                    <a:pt x="1069383" y="780082"/>
                    <a:pt x="836908" y="0"/>
                    <a:pt x="836908" y="0"/>
                  </a:cubicBezTo>
                  <a:lnTo>
                    <a:pt x="836908" y="0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F94215B-6430-8E48-9B21-AFE272CF4D3A}"/>
                </a:ext>
              </a:extLst>
            </p:cNvPr>
            <p:cNvSpPr txBox="1"/>
            <p:nvPr/>
          </p:nvSpPr>
          <p:spPr>
            <a:xfrm>
              <a:off x="1168100" y="5578263"/>
              <a:ext cx="2968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nullified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C58AE7E-E8EC-024E-AC11-BAF283A6D154}"/>
                </a:ext>
              </a:extLst>
            </p:cNvPr>
            <p:cNvSpPr txBox="1"/>
            <p:nvPr/>
          </p:nvSpPr>
          <p:spPr>
            <a:xfrm>
              <a:off x="6538108" y="5126439"/>
              <a:ext cx="2968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nullified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1329B01-2336-844A-94C2-B83B5F990755}"/>
              </a:ext>
            </a:extLst>
          </p:cNvPr>
          <p:cNvGrpSpPr/>
          <p:nvPr/>
        </p:nvGrpSpPr>
        <p:grpSpPr>
          <a:xfrm>
            <a:off x="3642852" y="537475"/>
            <a:ext cx="4203506" cy="1569660"/>
            <a:chOff x="2694154" y="845475"/>
            <a:chExt cx="4203506" cy="156966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C3E2D9-DECE-CA43-BBEB-C53E49F19739}"/>
                </a:ext>
              </a:extLst>
            </p:cNvPr>
            <p:cNvSpPr txBox="1"/>
            <p:nvPr/>
          </p:nvSpPr>
          <p:spPr>
            <a:xfrm>
              <a:off x="4667328" y="845475"/>
              <a:ext cx="223033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amplified</a:t>
              </a:r>
            </a:p>
            <a:p>
              <a:pPr algn="ctr"/>
              <a:r>
                <a:rPr lang="en-US" sz="2400" dirty="0"/>
                <a:t>(perfect constructive interference)</a:t>
              </a: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ED8C20B5-4D74-D148-84D7-F6BA9F4C4B65}"/>
                </a:ext>
              </a:extLst>
            </p:cNvPr>
            <p:cNvSpPr/>
            <p:nvPr/>
          </p:nvSpPr>
          <p:spPr>
            <a:xfrm>
              <a:off x="2694154" y="1100380"/>
              <a:ext cx="2048327" cy="1313556"/>
            </a:xfrm>
            <a:custGeom>
              <a:avLst/>
              <a:gdLst>
                <a:gd name="connsiteX0" fmla="*/ 1156067 w 1156067"/>
                <a:gd name="connsiteY0" fmla="*/ 0 h 309967"/>
                <a:gd name="connsiteX1" fmla="*/ 148677 w 1156067"/>
                <a:gd name="connsiteY1" fmla="*/ 30997 h 309967"/>
                <a:gd name="connsiteX2" fmla="*/ 24691 w 1156067"/>
                <a:gd name="connsiteY2" fmla="*/ 309967 h 30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6067" h="309967">
                  <a:moveTo>
                    <a:pt x="1156067" y="0"/>
                  </a:moveTo>
                  <a:lnTo>
                    <a:pt x="148677" y="30997"/>
                  </a:lnTo>
                  <a:cubicBezTo>
                    <a:pt x="-39885" y="82658"/>
                    <a:pt x="-7597" y="196312"/>
                    <a:pt x="24691" y="309967"/>
                  </a:cubicBez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84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346219" y="1676720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579162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377978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318763" y="56391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979768" y="570406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190831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942259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693687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blipFill>
                <a:blip r:embed="rId6"/>
                <a:stretch>
                  <a:fillRect l="-10000" t="-26471" r="-16000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256610" y="-643909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693888" y="-1798825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372957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5134833" y="1827323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blipFill>
                <a:blip r:embed="rId8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7027425" y="1788202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451159" y="2012486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737640" y="-52282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8621" t="-25714" r="-12931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2111857" y="-1718824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𝑐𝑜𝑠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blipFill>
                <a:blip r:embed="rId10"/>
                <a:stretch>
                  <a:fillRect l="-7563" t="-25714" r="-13445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793" r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blipFill>
                <a:blip r:embed="rId14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DE782996-5B89-6B44-A78E-E34B087B9778}"/>
              </a:ext>
            </a:extLst>
          </p:cNvPr>
          <p:cNvSpPr txBox="1"/>
          <p:nvPr/>
        </p:nvSpPr>
        <p:spPr>
          <a:xfrm>
            <a:off x="416355" y="2918254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/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6471" r="-789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B5C2AB7A-76BD-FF45-8B84-A1A3899ADA4B}"/>
              </a:ext>
            </a:extLst>
          </p:cNvPr>
          <p:cNvSpPr txBox="1"/>
          <p:nvPr/>
        </p:nvSpPr>
        <p:spPr>
          <a:xfrm>
            <a:off x="294469" y="3413006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/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blipFill>
                <a:blip r:embed="rId16"/>
                <a:stretch>
                  <a:fillRect t="-25714" r="-5512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AE7DFA-BA22-9541-8078-C758C0A0C9B9}"/>
              </a:ext>
            </a:extLst>
          </p:cNvPr>
          <p:cNvSpPr txBox="1"/>
          <p:nvPr/>
        </p:nvSpPr>
        <p:spPr>
          <a:xfrm>
            <a:off x="365855" y="3871647"/>
            <a:ext cx="272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at 1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sensor: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F79D29-9916-1E45-B6C6-1530269D1716}"/>
              </a:ext>
            </a:extLst>
          </p:cNvPr>
          <p:cNvSpPr txBox="1"/>
          <p:nvPr/>
        </p:nvSpPr>
        <p:spPr>
          <a:xfrm>
            <a:off x="244333" y="4327112"/>
            <a:ext cx="235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Combined signal: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0A7B62-187E-CE45-9456-E17E218B3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27E21AC-64A1-6D4B-AC9C-E75D02138AE0}"/>
                  </a:ext>
                </a:extLst>
              </p:cNvPr>
              <p:cNvSpPr txBox="1"/>
              <p:nvPr/>
            </p:nvSpPr>
            <p:spPr>
              <a:xfrm>
                <a:off x="3059728" y="3898491"/>
                <a:ext cx="4916828" cy="4599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27E21AC-64A1-6D4B-AC9C-E75D02138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728" y="3898491"/>
                <a:ext cx="4916828" cy="459934"/>
              </a:xfrm>
              <a:prstGeom prst="rect">
                <a:avLst/>
              </a:prstGeom>
              <a:blipFill>
                <a:blip r:embed="rId17"/>
                <a:stretch>
                  <a:fillRect l="-1804" t="-2703" b="-351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D09AD6BC-BE2F-4F4B-BA75-0F153D435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61" y="4697795"/>
            <a:ext cx="7458364" cy="133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6BD87E9F-4DD6-9945-B406-99050DF88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982" y="5078057"/>
            <a:ext cx="390342" cy="34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0905576-55D0-DF4E-BB16-741CF9D558E5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0082" y="1454644"/>
            <a:ext cx="592464" cy="59246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A669F87-E613-DA4C-8C89-265C05053268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52053" y="1453595"/>
            <a:ext cx="592464" cy="59246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E8B5053-6B31-E340-AE27-353D0391751F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0786" y="1453302"/>
            <a:ext cx="592464" cy="59246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A0490C0-A980-714C-BA4B-F3CDBC3C799B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69537" y="1466902"/>
            <a:ext cx="592464" cy="5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1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E1E5C-E99E-B709-5396-6D9EFF86E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0205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D17FCF-E59D-8D41-946E-6D3008839945}"/>
              </a:ext>
            </a:extLst>
          </p:cNvPr>
          <p:cNvSpPr txBox="1"/>
          <p:nvPr/>
        </p:nvSpPr>
        <p:spPr>
          <a:xfrm>
            <a:off x="69157" y="192357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sunny)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0EA207-5B72-7A4D-B810-713821076EEA}"/>
              </a:ext>
            </a:extLst>
          </p:cNvPr>
          <p:cNvSpPr txBox="1"/>
          <p:nvPr/>
        </p:nvSpPr>
        <p:spPr>
          <a:xfrm>
            <a:off x="3326436" y="479220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sunny)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B75FF-895C-E641-A06C-99CE1969975D}"/>
              </a:ext>
            </a:extLst>
          </p:cNvPr>
          <p:cNvSpPr txBox="1"/>
          <p:nvPr/>
        </p:nvSpPr>
        <p:spPr>
          <a:xfrm>
            <a:off x="3069429" y="152346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rainy)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E057-AA21-F840-B944-668F47158110}"/>
              </a:ext>
            </a:extLst>
          </p:cNvPr>
          <p:cNvSpPr txBox="1"/>
          <p:nvPr/>
        </p:nvSpPr>
        <p:spPr>
          <a:xfrm>
            <a:off x="6656130" y="244529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rainy)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F78875E-E415-CA46-86FC-AFC1EDC57E1D}"/>
              </a:ext>
            </a:extLst>
          </p:cNvPr>
          <p:cNvSpPr/>
          <p:nvPr/>
        </p:nvSpPr>
        <p:spPr>
          <a:xfrm>
            <a:off x="202035" y="4464659"/>
            <a:ext cx="965967" cy="874367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F64449-07EF-7346-B374-0186C20F90A7}"/>
              </a:ext>
            </a:extLst>
          </p:cNvPr>
          <p:cNvSpPr txBox="1"/>
          <p:nvPr/>
        </p:nvSpPr>
        <p:spPr>
          <a:xfrm>
            <a:off x="197338" y="4651906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79DEB6E-6805-EB4E-9F9D-8C6FDBD8A32A}"/>
              </a:ext>
            </a:extLst>
          </p:cNvPr>
          <p:cNvSpPr/>
          <p:nvPr/>
        </p:nvSpPr>
        <p:spPr>
          <a:xfrm>
            <a:off x="900994" y="5344494"/>
            <a:ext cx="965967" cy="874367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194B27-60F2-704D-A611-EC09EF285346}"/>
              </a:ext>
            </a:extLst>
          </p:cNvPr>
          <p:cNvSpPr txBox="1"/>
          <p:nvPr/>
        </p:nvSpPr>
        <p:spPr>
          <a:xfrm>
            <a:off x="788764" y="5568317"/>
            <a:ext cx="1239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Humidity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205CF32-2402-B645-B75B-5DA2F2438C86}"/>
              </a:ext>
            </a:extLst>
          </p:cNvPr>
          <p:cNvSpPr/>
          <p:nvPr/>
        </p:nvSpPr>
        <p:spPr>
          <a:xfrm>
            <a:off x="1979191" y="5663042"/>
            <a:ext cx="965967" cy="874367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2757D9-FCFE-C047-9A0D-3AD071C6739D}"/>
              </a:ext>
            </a:extLst>
          </p:cNvPr>
          <p:cNvSpPr txBox="1"/>
          <p:nvPr/>
        </p:nvSpPr>
        <p:spPr>
          <a:xfrm>
            <a:off x="1866961" y="5886865"/>
            <a:ext cx="1239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Wind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9DE81B5-56BA-B54F-90CD-87C942F161BA}"/>
              </a:ext>
            </a:extLst>
          </p:cNvPr>
          <p:cNvCxnSpPr>
            <a:cxnSpLocks/>
          </p:cNvCxnSpPr>
          <p:nvPr/>
        </p:nvCxnSpPr>
        <p:spPr>
          <a:xfrm flipH="1">
            <a:off x="1249681" y="3903193"/>
            <a:ext cx="1139951" cy="852129"/>
          </a:xfrm>
          <a:prstGeom prst="straightConnector1">
            <a:avLst/>
          </a:prstGeom>
          <a:ln w="3492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8DC5F77-B36C-8C4A-9FE2-50BB404E109A}"/>
              </a:ext>
            </a:extLst>
          </p:cNvPr>
          <p:cNvCxnSpPr>
            <a:cxnSpLocks/>
          </p:cNvCxnSpPr>
          <p:nvPr/>
        </p:nvCxnSpPr>
        <p:spPr>
          <a:xfrm flipH="1">
            <a:off x="1558661" y="3997918"/>
            <a:ext cx="967906" cy="1289234"/>
          </a:xfrm>
          <a:prstGeom prst="straightConnector1">
            <a:avLst/>
          </a:prstGeom>
          <a:ln w="3492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DF3FDF7-FE4E-4340-868F-CE9BCB9AEB37}"/>
              </a:ext>
            </a:extLst>
          </p:cNvPr>
          <p:cNvCxnSpPr>
            <a:cxnSpLocks/>
          </p:cNvCxnSpPr>
          <p:nvPr/>
        </p:nvCxnSpPr>
        <p:spPr>
          <a:xfrm flipH="1">
            <a:off x="2312473" y="4086261"/>
            <a:ext cx="361661" cy="1503641"/>
          </a:xfrm>
          <a:prstGeom prst="straightConnector1">
            <a:avLst/>
          </a:prstGeom>
          <a:ln w="3492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2BE67B-FFA7-A84A-8ED2-9ED51368EDFA}"/>
              </a:ext>
            </a:extLst>
          </p:cNvPr>
          <p:cNvGrpSpPr/>
          <p:nvPr/>
        </p:nvGrpSpPr>
        <p:grpSpPr>
          <a:xfrm rot="309295" flipH="1">
            <a:off x="5673927" y="4075692"/>
            <a:ext cx="2908818" cy="2634216"/>
            <a:chOff x="6127871" y="4128570"/>
            <a:chExt cx="2908818" cy="263421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76027F7-697F-594E-A284-CE9A642EBEAB}"/>
                </a:ext>
              </a:extLst>
            </p:cNvPr>
            <p:cNvSpPr/>
            <p:nvPr/>
          </p:nvSpPr>
          <p:spPr>
            <a:xfrm>
              <a:off x="6132568" y="4690036"/>
              <a:ext cx="965967" cy="874367"/>
            </a:xfrm>
            <a:prstGeom prst="ellipse">
              <a:avLst/>
            </a:pr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F8CB7A1-D7C5-364A-AAA6-7D15569D1E32}"/>
                </a:ext>
              </a:extLst>
            </p:cNvPr>
            <p:cNvSpPr txBox="1"/>
            <p:nvPr/>
          </p:nvSpPr>
          <p:spPr>
            <a:xfrm>
              <a:off x="6127871" y="4877283"/>
              <a:ext cx="1024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Temp.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E8655AC-D184-E44A-8D95-F85ADC0700B6}"/>
                </a:ext>
              </a:extLst>
            </p:cNvPr>
            <p:cNvSpPr/>
            <p:nvPr/>
          </p:nvSpPr>
          <p:spPr>
            <a:xfrm>
              <a:off x="6831527" y="5569871"/>
              <a:ext cx="965967" cy="874367"/>
            </a:xfrm>
            <a:prstGeom prst="ellipse">
              <a:avLst/>
            </a:pr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79E4EB4-2261-C744-B92A-EC5A41520F65}"/>
                </a:ext>
              </a:extLst>
            </p:cNvPr>
            <p:cNvSpPr txBox="1"/>
            <p:nvPr/>
          </p:nvSpPr>
          <p:spPr>
            <a:xfrm>
              <a:off x="6719297" y="5793694"/>
              <a:ext cx="12391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Humidity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A788AF5-26AE-8C41-AB1E-0E48905F84D6}"/>
                </a:ext>
              </a:extLst>
            </p:cNvPr>
            <p:cNvSpPr/>
            <p:nvPr/>
          </p:nvSpPr>
          <p:spPr>
            <a:xfrm>
              <a:off x="7909724" y="5888419"/>
              <a:ext cx="965967" cy="874367"/>
            </a:xfrm>
            <a:prstGeom prst="ellipse">
              <a:avLst/>
            </a:pr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8B64E8E-88E2-6744-9529-ED4D65CED93E}"/>
                </a:ext>
              </a:extLst>
            </p:cNvPr>
            <p:cNvSpPr txBox="1"/>
            <p:nvPr/>
          </p:nvSpPr>
          <p:spPr>
            <a:xfrm>
              <a:off x="7797494" y="6112242"/>
              <a:ext cx="12391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Wind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B61EAA10-51FD-DA49-BF8C-AF1DCB1FE1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0214" y="4128570"/>
              <a:ext cx="1139951" cy="852129"/>
            </a:xfrm>
            <a:prstGeom prst="straightConnector1">
              <a:avLst/>
            </a:prstGeom>
            <a:ln w="3492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08B332A9-FEB2-4840-BB60-9F9C47C348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89194" y="4223295"/>
              <a:ext cx="967906" cy="1289234"/>
            </a:xfrm>
            <a:prstGeom prst="straightConnector1">
              <a:avLst/>
            </a:prstGeom>
            <a:ln w="3492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95A5143E-56FE-894C-9F3C-396CBAB11D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3006" y="4311638"/>
              <a:ext cx="361661" cy="1503641"/>
            </a:xfrm>
            <a:prstGeom prst="straightConnector1">
              <a:avLst/>
            </a:prstGeom>
            <a:ln w="3492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1C04F2BF-D8F7-7043-BF46-E13E3A24EE0E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3277951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15EA12-226C-0548-A016-E00C4F7142F7}"/>
              </a:ext>
            </a:extLst>
          </p:cNvPr>
          <p:cNvSpPr txBox="1"/>
          <p:nvPr/>
        </p:nvSpPr>
        <p:spPr>
          <a:xfrm>
            <a:off x="770009" y="4007043"/>
            <a:ext cx="7544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order Markov assumption: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 probability depends on the current state only.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21F047-3ED0-5047-B8B0-A8F02FA396A7}"/>
              </a:ext>
            </a:extLst>
          </p:cNvPr>
          <p:cNvSpPr txBox="1"/>
          <p:nvPr/>
        </p:nvSpPr>
        <p:spPr>
          <a:xfrm>
            <a:off x="770009" y="5293299"/>
            <a:ext cx="8178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independence assumption: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Output/Emission probability depends on the current state only.</a:t>
            </a:r>
          </a:p>
        </p:txBody>
      </p:sp>
      <p:sp>
        <p:nvSpPr>
          <p:cNvPr id="26" name="Oval 4">
            <a:extLst>
              <a:ext uri="{FF2B5EF4-FFF2-40B4-BE49-F238E27FC236}">
                <a16:creationId xmlns:a16="http://schemas.microsoft.com/office/drawing/2014/main" id="{FAD3D566-1AE7-7748-A2A4-31A0E802B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975" y="2106834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27" name="Oval 5">
            <a:extLst>
              <a:ext uri="{FF2B5EF4-FFF2-40B4-BE49-F238E27FC236}">
                <a16:creationId xmlns:a16="http://schemas.microsoft.com/office/drawing/2014/main" id="{A7CDF9AA-CD60-0141-9924-5158C2C53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975" y="1040034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28" name="AutoShape 6">
            <a:extLst>
              <a:ext uri="{FF2B5EF4-FFF2-40B4-BE49-F238E27FC236}">
                <a16:creationId xmlns:a16="http://schemas.microsoft.com/office/drawing/2014/main" id="{2C298FF8-128B-174F-B085-CC7AA948B72C}"/>
              </a:ext>
            </a:extLst>
          </p:cNvPr>
          <p:cNvCxnSpPr>
            <a:cxnSpLocks noChangeShapeType="1"/>
            <a:stCxn id="27" idx="4"/>
            <a:endCxn id="26" idx="0"/>
          </p:cNvCxnSpPr>
          <p:nvPr/>
        </p:nvCxnSpPr>
        <p:spPr bwMode="auto">
          <a:xfrm>
            <a:off x="6285675" y="1587722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61A0D2E-156E-724C-9604-C3C8897E97CD}"/>
              </a:ext>
            </a:extLst>
          </p:cNvPr>
          <p:cNvSpPr txBox="1"/>
          <p:nvPr/>
        </p:nvSpPr>
        <p:spPr>
          <a:xfrm>
            <a:off x="5738249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</a:t>
            </a:r>
          </a:p>
        </p:txBody>
      </p:sp>
      <p:sp>
        <p:nvSpPr>
          <p:cNvPr id="30" name="Oval 38">
            <a:extLst>
              <a:ext uri="{FF2B5EF4-FFF2-40B4-BE49-F238E27FC236}">
                <a16:creationId xmlns:a16="http://schemas.microsoft.com/office/drawing/2014/main" id="{F634DC48-1755-474F-95C1-CC87331FF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626" y="158772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cxnSp>
        <p:nvCxnSpPr>
          <p:cNvPr id="31" name="AutoShape 39">
            <a:extLst>
              <a:ext uri="{FF2B5EF4-FFF2-40B4-BE49-F238E27FC236}">
                <a16:creationId xmlns:a16="http://schemas.microsoft.com/office/drawing/2014/main" id="{ECE7A06B-CC9D-EE42-854D-724C1196E51A}"/>
              </a:ext>
            </a:extLst>
          </p:cNvPr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2224914" y="1854422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Oval 40">
            <a:extLst>
              <a:ext uri="{FF2B5EF4-FFF2-40B4-BE49-F238E27FC236}">
                <a16:creationId xmlns:a16="http://schemas.microsoft.com/office/drawing/2014/main" id="{01BAE40F-1EE9-5E47-9AB7-170AFC32A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226" y="158772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3CD08F-AB80-AF4B-823F-5EE5F0DB49BC}"/>
              </a:ext>
            </a:extLst>
          </p:cNvPr>
          <p:cNvSpPr txBox="1"/>
          <p:nvPr/>
        </p:nvSpPr>
        <p:spPr>
          <a:xfrm>
            <a:off x="1874207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67F4B6-8A36-7247-B0D6-609B6A9B454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593246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5206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8E6BE-E674-7649-8345-7473073A576F}"/>
              </a:ext>
            </a:extLst>
          </p:cNvPr>
          <p:cNvSpPr txBox="1"/>
          <p:nvPr/>
        </p:nvSpPr>
        <p:spPr>
          <a:xfrm>
            <a:off x="120743" y="3429000"/>
            <a:ext cx="2011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 depends on the current state only 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332A72D-3D5C-734D-A534-CB7359331497}"/>
              </a:ext>
            </a:extLst>
          </p:cNvPr>
          <p:cNvSpPr/>
          <p:nvPr/>
        </p:nvSpPr>
        <p:spPr>
          <a:xfrm rot="2242079" flipH="1">
            <a:off x="1740712" y="4183052"/>
            <a:ext cx="1607472" cy="584775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748722-CF7C-DC42-BE82-0D83B72C6191}"/>
              </a:ext>
            </a:extLst>
          </p:cNvPr>
          <p:cNvSpPr txBox="1"/>
          <p:nvPr/>
        </p:nvSpPr>
        <p:spPr>
          <a:xfrm>
            <a:off x="404208" y="5213857"/>
            <a:ext cx="2011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state depends on the current state only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581AB0-CDC3-244E-A160-B29677AD404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9AB001-3258-4941-8CF9-0139A8AB3B6E}"/>
              </a:ext>
            </a:extLst>
          </p:cNvPr>
          <p:cNvSpPr/>
          <p:nvPr/>
        </p:nvSpPr>
        <p:spPr>
          <a:xfrm>
            <a:off x="4675239" y="3421626"/>
            <a:ext cx="3864077" cy="98076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B80077-26A4-FB44-B5D3-9B496CFFB967}"/>
              </a:ext>
            </a:extLst>
          </p:cNvPr>
          <p:cNvSpPr/>
          <p:nvPr/>
        </p:nvSpPr>
        <p:spPr>
          <a:xfrm>
            <a:off x="3613354" y="5205873"/>
            <a:ext cx="5100934" cy="49038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AE1788C-8A85-7C4D-9769-E1BA8FD0B546}"/>
              </a:ext>
            </a:extLst>
          </p:cNvPr>
          <p:cNvSpPr/>
          <p:nvPr/>
        </p:nvSpPr>
        <p:spPr>
          <a:xfrm rot="18613450" flipH="1" flipV="1">
            <a:off x="2039739" y="5556736"/>
            <a:ext cx="1930899" cy="1001598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70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err="1">
                <a:solidFill>
                  <a:schemeClr val="bg1"/>
                </a:solidFill>
              </a:rPr>
              <a:t>MoLe</a:t>
            </a:r>
            <a:r>
              <a:rPr lang="en-US" altLang="zh-TW" sz="4800" dirty="0">
                <a:solidFill>
                  <a:schemeClr val="bg1"/>
                </a:solidFill>
              </a:rPr>
              <a:t> Architecture</a:t>
            </a:r>
          </a:p>
        </p:txBody>
      </p:sp>
      <p:cxnSp>
        <p:nvCxnSpPr>
          <p:cNvPr id="23" name="Straight Arrow Connector 32"/>
          <p:cNvCxnSpPr/>
          <p:nvPr/>
        </p:nvCxnSpPr>
        <p:spPr bwMode="auto">
          <a:xfrm>
            <a:off x="3275856" y="436510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6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4455371"/>
            <a:ext cx="1311046" cy="845837"/>
          </a:xfrm>
          <a:prstGeom prst="rect">
            <a:avLst/>
          </a:prstGeom>
        </p:spPr>
      </p:pic>
      <p:cxnSp>
        <p:nvCxnSpPr>
          <p:cNvPr id="29" name="Straight Arrow Connector 44"/>
          <p:cNvCxnSpPr/>
          <p:nvPr/>
        </p:nvCxnSpPr>
        <p:spPr bwMode="auto">
          <a:xfrm rot="16200000" flipV="1">
            <a:off x="6700904" y="4947124"/>
            <a:ext cx="1148579" cy="127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0" name="Straight Connector 45"/>
          <p:cNvCxnSpPr/>
          <p:nvPr/>
        </p:nvCxnSpPr>
        <p:spPr bwMode="auto">
          <a:xfrm flipV="1">
            <a:off x="4716016" y="4360768"/>
            <a:ext cx="0" cy="115646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46"/>
          <p:cNvCxnSpPr/>
          <p:nvPr/>
        </p:nvCxnSpPr>
        <p:spPr bwMode="auto">
          <a:xfrm flipV="1">
            <a:off x="4716016" y="5517232"/>
            <a:ext cx="2565526" cy="216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ounded Rectangle 49"/>
          <p:cNvSpPr/>
          <p:nvPr/>
        </p:nvSpPr>
        <p:spPr bwMode="auto">
          <a:xfrm>
            <a:off x="6760841" y="3200533"/>
            <a:ext cx="1524000" cy="116457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pic>
        <p:nvPicPr>
          <p:cNvPr id="33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392" y="5517232"/>
            <a:ext cx="736016" cy="736016"/>
          </a:xfrm>
          <a:prstGeom prst="rect">
            <a:avLst/>
          </a:prstGeom>
        </p:spPr>
      </p:pic>
      <p:cxnSp>
        <p:nvCxnSpPr>
          <p:cNvPr id="34" name="Straight Arrow Connector 52"/>
          <p:cNvCxnSpPr/>
          <p:nvPr/>
        </p:nvCxnSpPr>
        <p:spPr bwMode="auto">
          <a:xfrm flipH="1" flipV="1">
            <a:off x="7780551" y="4382745"/>
            <a:ext cx="31809" cy="11380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5" name="Straight Arrow Connector 54"/>
          <p:cNvCxnSpPr>
            <a:stCxn id="79" idx="3"/>
            <a:endCxn id="32" idx="1"/>
          </p:cNvCxnSpPr>
          <p:nvPr/>
        </p:nvCxnSpPr>
        <p:spPr bwMode="auto">
          <a:xfrm flipV="1">
            <a:off x="6012160" y="3782819"/>
            <a:ext cx="748681" cy="31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6" name="TextBox 64"/>
          <p:cNvSpPr txBox="1"/>
          <p:nvPr/>
        </p:nvSpPr>
        <p:spPr>
          <a:xfrm>
            <a:off x="7001189" y="3284984"/>
            <a:ext cx="11145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Bayesian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Inference</a:t>
            </a:r>
          </a:p>
          <a:p>
            <a:pPr algn="ctr"/>
            <a:endParaRPr lang="en-US" sz="1200" dirty="0">
              <a:latin typeface="Lucida Bright"/>
              <a:cs typeface="Lucida Bright"/>
            </a:endParaRP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P(</a:t>
            </a:r>
            <a:r>
              <a:rPr lang="en-US" sz="1600" dirty="0" err="1">
                <a:latin typeface="Lucida Bright"/>
                <a:cs typeface="Lucida Bright"/>
              </a:rPr>
              <a:t>O|W</a:t>
            </a:r>
            <a:r>
              <a:rPr lang="en-US" sz="1600" baseline="-25000" dirty="0" err="1">
                <a:latin typeface="Lucida Bright"/>
                <a:cs typeface="Lucida Bright"/>
              </a:rPr>
              <a:t>i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38" name="TextBox 67"/>
          <p:cNvSpPr txBox="1"/>
          <p:nvPr/>
        </p:nvSpPr>
        <p:spPr>
          <a:xfrm>
            <a:off x="6698665" y="1988840"/>
            <a:ext cx="1617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Rank of </a:t>
            </a:r>
            <a:r>
              <a:rPr lang="en-US" sz="1600" dirty="0" err="1">
                <a:latin typeface="Lucida Bright"/>
                <a:cs typeface="Lucida Bright"/>
              </a:rPr>
              <a:t>Word</a:t>
            </a:r>
            <a:r>
              <a:rPr lang="en-US" sz="1600" baseline="-25000" dirty="0" err="1">
                <a:latin typeface="Lucida Bright"/>
                <a:cs typeface="Lucida Bright"/>
              </a:rPr>
              <a:t>i</a:t>
            </a:r>
            <a:endParaRPr lang="en-US" sz="1600" baseline="-25000" dirty="0">
              <a:latin typeface="Lucida Bright"/>
              <a:cs typeface="Lucida Bright"/>
            </a:endParaRPr>
          </a:p>
        </p:txBody>
      </p:sp>
      <p:sp>
        <p:nvSpPr>
          <p:cNvPr id="39" name="TextBox 89"/>
          <p:cNvSpPr txBox="1"/>
          <p:nvPr/>
        </p:nvSpPr>
        <p:spPr>
          <a:xfrm>
            <a:off x="1691680" y="2132856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Attacker Point Cloud</a:t>
            </a:r>
          </a:p>
        </p:txBody>
      </p:sp>
      <p:sp>
        <p:nvSpPr>
          <p:cNvPr id="40" name="TextBox 90"/>
          <p:cNvSpPr txBox="1"/>
          <p:nvPr/>
        </p:nvSpPr>
        <p:spPr>
          <a:xfrm>
            <a:off x="2195736" y="5301208"/>
            <a:ext cx="2407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Unlabeled Point Cloud</a:t>
            </a:r>
          </a:p>
        </p:txBody>
      </p:sp>
      <p:sp>
        <p:nvSpPr>
          <p:cNvPr id="45" name="TextBox 104"/>
          <p:cNvSpPr txBox="1"/>
          <p:nvPr/>
        </p:nvSpPr>
        <p:spPr>
          <a:xfrm>
            <a:off x="5418678" y="5538718"/>
            <a:ext cx="1889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Observation ( O</a:t>
            </a:r>
            <a:r>
              <a:rPr lang="en-US" sz="1600" baseline="-25000" dirty="0">
                <a:latin typeface="Lucida Bright"/>
                <a:cs typeface="Lucida Bright"/>
              </a:rPr>
              <a:t> 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46" name="TextBox 106"/>
          <p:cNvSpPr txBox="1"/>
          <p:nvPr/>
        </p:nvSpPr>
        <p:spPr>
          <a:xfrm>
            <a:off x="7963610" y="5034662"/>
            <a:ext cx="1014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Word W</a:t>
            </a:r>
            <a:r>
              <a:rPr lang="en-US" sz="1600" baseline="-25000" dirty="0">
                <a:latin typeface="Lucida Bright"/>
                <a:cs typeface="Lucida Bright"/>
              </a:rPr>
              <a:t>i </a:t>
            </a:r>
            <a:r>
              <a:rPr lang="en-US" sz="1600" dirty="0">
                <a:latin typeface="Lucida Bright"/>
                <a:cs typeface="Lucida Bright"/>
              </a:rPr>
              <a:t> </a:t>
            </a:r>
          </a:p>
        </p:txBody>
      </p:sp>
      <p:pic>
        <p:nvPicPr>
          <p:cNvPr id="48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2604475"/>
            <a:ext cx="934474" cy="53314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5" y="5144989"/>
            <a:ext cx="875715" cy="876299"/>
          </a:xfrm>
          <a:prstGeom prst="rect">
            <a:avLst/>
          </a:prstGeom>
        </p:spPr>
      </p:pic>
      <p:cxnSp>
        <p:nvCxnSpPr>
          <p:cNvPr id="7" name="Straight Arrow Connector 5"/>
          <p:cNvCxnSpPr/>
          <p:nvPr/>
        </p:nvCxnSpPr>
        <p:spPr bwMode="auto">
          <a:xfrm>
            <a:off x="539552" y="4353180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10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4" y="1556792"/>
            <a:ext cx="875716" cy="876300"/>
          </a:xfrm>
          <a:prstGeom prst="rect">
            <a:avLst/>
          </a:prstGeom>
        </p:spPr>
      </p:pic>
      <p:sp>
        <p:nvSpPr>
          <p:cNvPr id="8" name="Rounded Rectangle 14"/>
          <p:cNvSpPr/>
          <p:nvPr/>
        </p:nvSpPr>
        <p:spPr bwMode="auto">
          <a:xfrm>
            <a:off x="1937126" y="2780928"/>
            <a:ext cx="1338730" cy="2016224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2022715" y="2924944"/>
            <a:ext cx="1181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 </a:t>
            </a:r>
          </a:p>
          <a:p>
            <a:r>
              <a:rPr lang="en-US" sz="1600" dirty="0">
                <a:latin typeface="Lucida Bright"/>
                <a:cs typeface="Lucida Bright"/>
              </a:rPr>
              <a:t>Detector</a:t>
            </a:r>
          </a:p>
        </p:txBody>
      </p:sp>
      <p:grpSp>
        <p:nvGrpSpPr>
          <p:cNvPr id="11" name="Group 21"/>
          <p:cNvGrpSpPr/>
          <p:nvPr/>
        </p:nvGrpSpPr>
        <p:grpSpPr>
          <a:xfrm>
            <a:off x="2105743" y="3573016"/>
            <a:ext cx="1026097" cy="461392"/>
            <a:chOff x="4038600" y="2057400"/>
            <a:chExt cx="1371600" cy="533400"/>
          </a:xfrm>
        </p:grpSpPr>
        <p:sp>
          <p:nvSpPr>
            <p:cNvPr id="12" name="Rounded Rectangle 15"/>
            <p:cNvSpPr/>
            <p:nvPr/>
          </p:nvSpPr>
          <p:spPr bwMode="auto">
            <a:xfrm>
              <a:off x="4038600" y="2057400"/>
              <a:ext cx="1371600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4447198" y="2174101"/>
              <a:ext cx="623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Time</a:t>
              </a:r>
            </a:p>
          </p:txBody>
        </p:sp>
      </p:grpSp>
      <p:pic>
        <p:nvPicPr>
          <p:cNvPr id="41" name="Picture 9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34470" y="2636912"/>
            <a:ext cx="989686" cy="262575"/>
          </a:xfrm>
          <a:prstGeom prst="rect">
            <a:avLst/>
          </a:prstGeom>
        </p:spPr>
      </p:pic>
      <p:sp>
        <p:nvSpPr>
          <p:cNvPr id="42" name="TextBox 92"/>
          <p:cNvSpPr txBox="1"/>
          <p:nvPr/>
        </p:nvSpPr>
        <p:spPr>
          <a:xfrm>
            <a:off x="683568" y="2827411"/>
            <a:ext cx="1255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ucida Bright"/>
                <a:cs typeface="Lucida Bright"/>
              </a:rPr>
              <a:t>a   b   c   d</a:t>
            </a:r>
          </a:p>
        </p:txBody>
      </p:sp>
      <p:pic>
        <p:nvPicPr>
          <p:cNvPr id="44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27584" y="4509120"/>
            <a:ext cx="922460" cy="444118"/>
          </a:xfrm>
          <a:prstGeom prst="rect">
            <a:avLst/>
          </a:prstGeom>
        </p:spPr>
      </p:pic>
      <p:sp>
        <p:nvSpPr>
          <p:cNvPr id="47" name="TextBox 67"/>
          <p:cNvSpPr txBox="1"/>
          <p:nvPr/>
        </p:nvSpPr>
        <p:spPr>
          <a:xfrm>
            <a:off x="179512" y="1196752"/>
            <a:ext cx="255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Attacker Training Data</a:t>
            </a:r>
          </a:p>
        </p:txBody>
      </p:sp>
      <p:sp>
        <p:nvSpPr>
          <p:cNvPr id="50" name="TextBox 67"/>
          <p:cNvSpPr txBox="1"/>
          <p:nvPr/>
        </p:nvSpPr>
        <p:spPr>
          <a:xfrm>
            <a:off x="107504" y="5898758"/>
            <a:ext cx="135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User Data</a:t>
            </a:r>
          </a:p>
        </p:txBody>
      </p:sp>
      <p:cxnSp>
        <p:nvCxnSpPr>
          <p:cNvPr id="53" name="Straight Arrow Connector 5"/>
          <p:cNvCxnSpPr/>
          <p:nvPr/>
        </p:nvCxnSpPr>
        <p:spPr bwMode="auto">
          <a:xfrm>
            <a:off x="539552" y="3256985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54" name="Group 21"/>
          <p:cNvGrpSpPr/>
          <p:nvPr/>
        </p:nvGrpSpPr>
        <p:grpSpPr>
          <a:xfrm>
            <a:off x="2105743" y="4191744"/>
            <a:ext cx="1026097" cy="461392"/>
            <a:chOff x="4038596" y="2057397"/>
            <a:chExt cx="1371599" cy="533399"/>
          </a:xfrm>
        </p:grpSpPr>
        <p:sp>
          <p:nvSpPr>
            <p:cNvPr id="55" name="Rounded Rectangle 15"/>
            <p:cNvSpPr/>
            <p:nvPr/>
          </p:nvSpPr>
          <p:spPr bwMode="auto">
            <a:xfrm>
              <a:off x="4038596" y="2057397"/>
              <a:ext cx="1371599" cy="5333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6" name="TextBox 20"/>
            <p:cNvSpPr txBox="1"/>
            <p:nvPr/>
          </p:nvSpPr>
          <p:spPr>
            <a:xfrm>
              <a:off x="4138244" y="2151739"/>
              <a:ext cx="1241605" cy="355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Location</a:t>
              </a:r>
            </a:p>
          </p:txBody>
        </p:sp>
      </p:grpSp>
      <p:cxnSp>
        <p:nvCxnSpPr>
          <p:cNvPr id="73" name="Straight Arrow Connector 44"/>
          <p:cNvCxnSpPr>
            <a:stCxn id="32" idx="0"/>
            <a:endCxn id="38" idx="2"/>
          </p:cNvCxnSpPr>
          <p:nvPr/>
        </p:nvCxnSpPr>
        <p:spPr bwMode="auto">
          <a:xfrm flipH="1" flipV="1">
            <a:off x="7507541" y="2327394"/>
            <a:ext cx="15300" cy="8731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5" name="TextBox 106"/>
          <p:cNvSpPr txBox="1"/>
          <p:nvPr/>
        </p:nvSpPr>
        <p:spPr>
          <a:xfrm>
            <a:off x="7383240" y="6181240"/>
            <a:ext cx="1221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Dictionary </a:t>
            </a:r>
          </a:p>
        </p:txBody>
      </p:sp>
      <p:cxnSp>
        <p:nvCxnSpPr>
          <p:cNvPr id="76" name="Straight Arrow Connector 5"/>
          <p:cNvCxnSpPr/>
          <p:nvPr/>
        </p:nvCxnSpPr>
        <p:spPr bwMode="auto">
          <a:xfrm flipH="1" flipV="1">
            <a:off x="539552" y="4368644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Arrow Connector 5"/>
          <p:cNvCxnSpPr/>
          <p:nvPr/>
        </p:nvCxnSpPr>
        <p:spPr bwMode="auto">
          <a:xfrm flipH="1" flipV="1">
            <a:off x="539552" y="2478795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Rounded Rectangle 14"/>
          <p:cNvSpPr/>
          <p:nvPr/>
        </p:nvSpPr>
        <p:spPr bwMode="auto">
          <a:xfrm>
            <a:off x="4932040" y="2774711"/>
            <a:ext cx="1080120" cy="2022441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" name="TextBox 41"/>
          <p:cNvSpPr txBox="1"/>
          <p:nvPr/>
        </p:nvSpPr>
        <p:spPr>
          <a:xfrm>
            <a:off x="5076056" y="3284984"/>
            <a:ext cx="830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Point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Cloud 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Fitting</a:t>
            </a:r>
          </a:p>
        </p:txBody>
      </p:sp>
      <p:cxnSp>
        <p:nvCxnSpPr>
          <p:cNvPr id="83" name="Straight Arrow Connector 32"/>
          <p:cNvCxnSpPr/>
          <p:nvPr/>
        </p:nvCxnSpPr>
        <p:spPr bwMode="auto">
          <a:xfrm>
            <a:off x="3275856" y="328498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48789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029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RF-</a:t>
            </a:r>
            <a:r>
              <a:rPr lang="en-US" dirty="0" err="1"/>
              <a:t>IDraw</a:t>
            </a:r>
            <a:r>
              <a:rPr lang="en-US" dirty="0"/>
              <a:t>: Virtual Touch Screen in the Air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6528" y="3956957"/>
            <a:ext cx="6993027" cy="175260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Deepak Vasisht</a:t>
            </a:r>
          </a:p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Jue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Wang, Dina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Katabi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 descr="wirelesslogo.png"/>
          <p:cNvPicPr>
            <a:picLocks noChangeAspect="1"/>
          </p:cNvPicPr>
          <p:nvPr/>
        </p:nvPicPr>
        <p:blipFill>
          <a:blip r:embed="rId3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" y="5491244"/>
            <a:ext cx="2616200" cy="11928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711" y="5491497"/>
            <a:ext cx="2006075" cy="114202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733551" y="6464300"/>
            <a:ext cx="88900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607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Ambiguity-Resolution Tradeoff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70" y="1305306"/>
            <a:ext cx="4542214" cy="4525963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7" y="1312793"/>
            <a:ext cx="4525963" cy="452596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79038" y="5937299"/>
            <a:ext cx="2567211" cy="32853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31191" y="5583240"/>
            <a:ext cx="216186" cy="393937"/>
            <a:chOff x="4364259" y="5945314"/>
            <a:chExt cx="216186" cy="393937"/>
          </a:xfrm>
        </p:grpSpPr>
        <p:cxnSp>
          <p:nvCxnSpPr>
            <p:cNvPr id="13" name="Straight Connector 12"/>
            <p:cNvCxnSpPr>
              <a:endCxn id="14" idx="0"/>
            </p:cNvCxnSpPr>
            <p:nvPr/>
          </p:nvCxnSpPr>
          <p:spPr>
            <a:xfrm flipV="1">
              <a:off x="4472352" y="6117871"/>
              <a:ext cx="0" cy="22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Isosceles Triangle 13"/>
            <p:cNvSpPr/>
            <p:nvPr/>
          </p:nvSpPr>
          <p:spPr>
            <a:xfrm flipV="1">
              <a:off x="4364259" y="5945314"/>
              <a:ext cx="216186" cy="17255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337373" y="5587742"/>
            <a:ext cx="216186" cy="393937"/>
            <a:chOff x="4364259" y="5945314"/>
            <a:chExt cx="216186" cy="393937"/>
          </a:xfrm>
        </p:grpSpPr>
        <p:cxnSp>
          <p:nvCxnSpPr>
            <p:cNvPr id="16" name="Straight Connector 15"/>
            <p:cNvCxnSpPr>
              <a:endCxn id="17" idx="0"/>
            </p:cNvCxnSpPr>
            <p:nvPr/>
          </p:nvCxnSpPr>
          <p:spPr>
            <a:xfrm flipV="1">
              <a:off x="4472352" y="6117871"/>
              <a:ext cx="0" cy="22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Isosceles Triangle 16"/>
            <p:cNvSpPr/>
            <p:nvPr/>
          </p:nvSpPr>
          <p:spPr>
            <a:xfrm flipV="1">
              <a:off x="4364259" y="5945314"/>
              <a:ext cx="216186" cy="17255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9051" y="905361"/>
            <a:ext cx="4568370" cy="73866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tIns="91440" bIns="9144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Ambiguity in position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05303" y="5992115"/>
            <a:ext cx="490194" cy="31809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659351" y="5587742"/>
            <a:ext cx="216186" cy="393937"/>
            <a:chOff x="4364259" y="5945314"/>
            <a:chExt cx="216186" cy="393937"/>
          </a:xfrm>
        </p:grpSpPr>
        <p:cxnSp>
          <p:nvCxnSpPr>
            <p:cNvPr id="20" name="Straight Connector 19"/>
            <p:cNvCxnSpPr>
              <a:endCxn id="21" idx="0"/>
            </p:cNvCxnSpPr>
            <p:nvPr/>
          </p:nvCxnSpPr>
          <p:spPr>
            <a:xfrm flipV="1">
              <a:off x="4472352" y="6117871"/>
              <a:ext cx="0" cy="22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Isosceles Triangle 20"/>
            <p:cNvSpPr/>
            <p:nvPr/>
          </p:nvSpPr>
          <p:spPr>
            <a:xfrm flipV="1">
              <a:off x="4364259" y="5945314"/>
              <a:ext cx="216186" cy="17255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11751" y="5591532"/>
            <a:ext cx="216186" cy="393937"/>
            <a:chOff x="4364259" y="5945314"/>
            <a:chExt cx="216186" cy="393937"/>
          </a:xfrm>
        </p:grpSpPr>
        <p:cxnSp>
          <p:nvCxnSpPr>
            <p:cNvPr id="23" name="Straight Connector 22"/>
            <p:cNvCxnSpPr>
              <a:endCxn id="24" idx="0"/>
            </p:cNvCxnSpPr>
            <p:nvPr/>
          </p:nvCxnSpPr>
          <p:spPr>
            <a:xfrm flipV="1">
              <a:off x="4472352" y="6117871"/>
              <a:ext cx="0" cy="22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Isosceles Triangle 23"/>
            <p:cNvSpPr/>
            <p:nvPr/>
          </p:nvSpPr>
          <p:spPr>
            <a:xfrm flipV="1">
              <a:off x="4364259" y="5945314"/>
              <a:ext cx="216186" cy="17255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595820" y="184664"/>
            <a:ext cx="4514764" cy="73866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tIns="91440" bIns="9144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 resolution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50" y="184664"/>
            <a:ext cx="4568370" cy="7386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91440" bIns="9144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resolution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95820" y="894724"/>
            <a:ext cx="4514764" cy="7386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91440" bIns="9144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ambiguity</a:t>
            </a:r>
          </a:p>
        </p:txBody>
      </p:sp>
      <p:sp>
        <p:nvSpPr>
          <p:cNvPr id="25" name="Oval 24"/>
          <p:cNvSpPr/>
          <p:nvPr/>
        </p:nvSpPr>
        <p:spPr>
          <a:xfrm>
            <a:off x="2923529" y="2252370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505054" y="2252370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96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6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976AE5-FBD8-7FD1-9777-766B528247E6}"/>
              </a:ext>
            </a:extLst>
          </p:cNvPr>
          <p:cNvSpPr txBox="1"/>
          <p:nvPr/>
        </p:nvSpPr>
        <p:spPr>
          <a:xfrm>
            <a:off x="886408" y="3162556"/>
            <a:ext cx="73797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en-US" dirty="0"/>
              <a:t>Bayesian inference, Markov Model, HMM</a:t>
            </a:r>
          </a:p>
          <a:p>
            <a:pPr marL="342900" indent="-342900">
              <a:buAutoNum type="alphaUcPeriod"/>
            </a:pPr>
            <a:r>
              <a:rPr lang="en-US" dirty="0"/>
              <a:t>Beam-steering</a:t>
            </a:r>
          </a:p>
          <a:p>
            <a:pPr marL="342900" indent="-342900">
              <a:buAutoNum type="alphaUcPeriod"/>
            </a:pPr>
            <a:r>
              <a:rPr lang="en-US" dirty="0"/>
              <a:t>FMCW radar</a:t>
            </a:r>
          </a:p>
          <a:p>
            <a:pPr marL="342900" indent="-342900">
              <a:buAutoNum type="alphaUcPeriod"/>
            </a:pPr>
            <a:r>
              <a:rPr lang="en-US" dirty="0"/>
              <a:t>Environmental effects on signal (phase, attenuation) and physical sensing.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20F815-6B46-472A-20F1-A95E2E910DB7}"/>
              </a:ext>
            </a:extLst>
          </p:cNvPr>
          <p:cNvSpPr txBox="1"/>
          <p:nvPr/>
        </p:nvSpPr>
        <p:spPr>
          <a:xfrm>
            <a:off x="609004" y="2737738"/>
            <a:ext cx="4173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2. Short answer type (25 points)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684DD6-66AF-9535-32B3-0EA267EDAC34}"/>
              </a:ext>
            </a:extLst>
          </p:cNvPr>
          <p:cNvSpPr txBox="1"/>
          <p:nvPr/>
        </p:nvSpPr>
        <p:spPr>
          <a:xfrm>
            <a:off x="886406" y="4972369"/>
            <a:ext cx="59534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en-US" dirty="0"/>
              <a:t>Sampling, DFT/FFT, aliasing</a:t>
            </a:r>
          </a:p>
          <a:p>
            <a:pPr marL="342900" indent="-342900">
              <a:buFontTx/>
              <a:buAutoNum type="alphaUcPeriod"/>
            </a:pPr>
            <a:r>
              <a:rPr lang="en-US" dirty="0"/>
              <a:t>Superposition of signal, Wavelength, Space-time equation</a:t>
            </a:r>
          </a:p>
          <a:p>
            <a:pPr marL="342900" indent="-342900">
              <a:buFontTx/>
              <a:buAutoNum type="alphaUcPeriod"/>
            </a:pPr>
            <a:r>
              <a:rPr lang="en-US" dirty="0"/>
              <a:t>Automotive radar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C879F8-D4B3-035C-3531-A8DBCE84C880}"/>
              </a:ext>
            </a:extLst>
          </p:cNvPr>
          <p:cNvSpPr txBox="1"/>
          <p:nvPr/>
        </p:nvSpPr>
        <p:spPr>
          <a:xfrm>
            <a:off x="570947" y="4510704"/>
            <a:ext cx="3889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3. Problem solving (25 points)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024227-6201-7DD6-8864-C5C8694882A1}"/>
              </a:ext>
            </a:extLst>
          </p:cNvPr>
          <p:cNvSpPr txBox="1"/>
          <p:nvPr/>
        </p:nvSpPr>
        <p:spPr>
          <a:xfrm>
            <a:off x="886406" y="1518403"/>
            <a:ext cx="83712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Sensor basics, Sampling theory, Aliasing, FFT spectrum, Echolocation,</a:t>
            </a:r>
          </a:p>
          <a:p>
            <a:r>
              <a:rPr lang="en-US" dirty="0"/>
              <a:t>Wave propagation, Space-time equation of wave, beamforming or spatial filtering, ULA,</a:t>
            </a:r>
          </a:p>
          <a:p>
            <a:r>
              <a:rPr lang="en-US" dirty="0"/>
              <a:t>Inference, Security/privacy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CDB18D-D76D-4F74-5EC6-6F537AC444D2}"/>
              </a:ext>
            </a:extLst>
          </p:cNvPr>
          <p:cNvSpPr txBox="1"/>
          <p:nvPr/>
        </p:nvSpPr>
        <p:spPr>
          <a:xfrm>
            <a:off x="609004" y="1075361"/>
            <a:ext cx="6000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1. Multiple choice questions (10x2 = 20 points)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661301-041B-0488-8FC0-88E7F1B7AC30}"/>
              </a:ext>
            </a:extLst>
          </p:cNvPr>
          <p:cNvSpPr txBox="1"/>
          <p:nvPr/>
        </p:nvSpPr>
        <p:spPr>
          <a:xfrm>
            <a:off x="0" y="77539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Question format (tentative)</a:t>
            </a:r>
          </a:p>
        </p:txBody>
      </p:sp>
    </p:spTree>
    <p:extLst>
      <p:ext uri="{BB962C8B-B14F-4D97-AF65-F5344CB8AC3E}">
        <p14:creationId xmlns:p14="http://schemas.microsoft.com/office/powerpoint/2010/main" val="25847361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8A4D2955-C235-3D4C-82EE-02F951B31843}"/>
              </a:ext>
            </a:extLst>
          </p:cNvPr>
          <p:cNvSpPr txBox="1"/>
          <p:nvPr/>
        </p:nvSpPr>
        <p:spPr>
          <a:xfrm>
            <a:off x="419583" y="2817295"/>
            <a:ext cx="830483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"/>
                <a:ea typeface="+mn-ea"/>
                <a:cs typeface="Futura Medium" panose="020B0602020204020303" pitchFamily="34" charset="-79"/>
              </a:rPr>
              <a:t>Owlet: Enabling Spatial Information in Ubiquitous Acoustic Devices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054AD6-E8DF-FD4A-822A-2865B7A549EA}"/>
              </a:ext>
            </a:extLst>
          </p:cNvPr>
          <p:cNvSpPr txBox="1"/>
          <p:nvPr/>
        </p:nvSpPr>
        <p:spPr>
          <a:xfrm>
            <a:off x="2286000" y="466890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icosmos.cs.umd.edu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/project-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owlet.html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898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E42797-C568-C64A-9BBC-5D53F5A2FA66}"/>
              </a:ext>
            </a:extLst>
          </p:cNvPr>
          <p:cNvSpPr txBox="1"/>
          <p:nvPr/>
        </p:nvSpPr>
        <p:spPr>
          <a:xfrm>
            <a:off x="240030" y="1011462"/>
            <a:ext cx="6728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System Design</a:t>
            </a:r>
          </a:p>
        </p:txBody>
      </p:sp>
      <p:pic>
        <p:nvPicPr>
          <p:cNvPr id="5" name="Picture 12" descr="Microphone icon - Free download on Iconfinder">
            <a:extLst>
              <a:ext uri="{FF2B5EF4-FFF2-40B4-BE49-F238E27FC236}">
                <a16:creationId xmlns:a16="http://schemas.microsoft.com/office/drawing/2014/main" id="{ACCFCD0E-AED8-044B-8EC7-2A8E0C79C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089" y="3517205"/>
            <a:ext cx="328224" cy="3354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DB8293B-E7F4-A64E-9EA3-06C052529797}"/>
              </a:ext>
            </a:extLst>
          </p:cNvPr>
          <p:cNvGrpSpPr/>
          <p:nvPr/>
        </p:nvGrpSpPr>
        <p:grpSpPr>
          <a:xfrm>
            <a:off x="4696194" y="2726248"/>
            <a:ext cx="1314007" cy="1259504"/>
            <a:chOff x="2899197" y="471450"/>
            <a:chExt cx="2119931" cy="2032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AF61B6-6453-FB4C-AEEF-299D1235E7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184"/>
            <a:stretch/>
          </p:blipFill>
          <p:spPr>
            <a:xfrm>
              <a:off x="4064377" y="566583"/>
              <a:ext cx="954751" cy="1879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E38236-7B92-2F43-A39F-1A41DCA21C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1447"/>
            <a:stretch/>
          </p:blipFill>
          <p:spPr>
            <a:xfrm>
              <a:off x="2899197" y="471450"/>
              <a:ext cx="1165426" cy="2032000"/>
            </a:xfrm>
            <a:prstGeom prst="rect">
              <a:avLst/>
            </a:prstGeom>
          </p:spPr>
        </p:pic>
      </p:grp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94EF3027-7BF7-314A-8D04-600A0CE53654}"/>
              </a:ext>
            </a:extLst>
          </p:cNvPr>
          <p:cNvCxnSpPr>
            <a:cxnSpLocks/>
          </p:cNvCxnSpPr>
          <p:nvPr/>
        </p:nvCxnSpPr>
        <p:spPr>
          <a:xfrm>
            <a:off x="5435195" y="3820072"/>
            <a:ext cx="1610024" cy="338844"/>
          </a:xfrm>
          <a:prstGeom prst="bentConnector3">
            <a:avLst>
              <a:gd name="adj1" fmla="val -144"/>
            </a:avLst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AD3333A-880C-1644-A52F-36910533FCCE}"/>
              </a:ext>
            </a:extLst>
          </p:cNvPr>
          <p:cNvGrpSpPr/>
          <p:nvPr/>
        </p:nvGrpSpPr>
        <p:grpSpPr>
          <a:xfrm>
            <a:off x="2621138" y="3365542"/>
            <a:ext cx="2085704" cy="418011"/>
            <a:chOff x="3494851" y="3344389"/>
            <a:chExt cx="2780938" cy="557348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7E4AE35-3180-C647-AF2F-12AD431BD44E}"/>
                </a:ext>
              </a:extLst>
            </p:cNvPr>
            <p:cNvSpPr/>
            <p:nvPr/>
          </p:nvSpPr>
          <p:spPr>
            <a:xfrm rot="184118">
              <a:off x="5969828" y="3344389"/>
              <a:ext cx="305961" cy="192389"/>
            </a:xfrm>
            <a:custGeom>
              <a:avLst/>
              <a:gdLst>
                <a:gd name="connsiteX0" fmla="*/ 0 w 625032"/>
                <a:gd name="connsiteY0" fmla="*/ 763929 h 763929"/>
                <a:gd name="connsiteX1" fmla="*/ 185195 w 625032"/>
                <a:gd name="connsiteY1" fmla="*/ 219919 h 763929"/>
                <a:gd name="connsiteX2" fmla="*/ 625032 w 625032"/>
                <a:gd name="connsiteY2" fmla="*/ 0 h 763929"/>
                <a:gd name="connsiteX0" fmla="*/ 0 w 625032"/>
                <a:gd name="connsiteY0" fmla="*/ 763929 h 763929"/>
                <a:gd name="connsiteX1" fmla="*/ 185195 w 625032"/>
                <a:gd name="connsiteY1" fmla="*/ 219919 h 763929"/>
                <a:gd name="connsiteX2" fmla="*/ 625032 w 625032"/>
                <a:gd name="connsiteY2" fmla="*/ 0 h 763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5032" h="763929">
                  <a:moveTo>
                    <a:pt x="0" y="763929"/>
                  </a:moveTo>
                  <a:cubicBezTo>
                    <a:pt x="56662" y="469820"/>
                    <a:pt x="81023" y="347240"/>
                    <a:pt x="185195" y="219919"/>
                  </a:cubicBezTo>
                  <a:cubicBezTo>
                    <a:pt x="289367" y="92598"/>
                    <a:pt x="457199" y="46299"/>
                    <a:pt x="625032" y="0"/>
                  </a:cubicBezTo>
                </a:path>
              </a:pathLst>
            </a:custGeom>
            <a:noFill/>
            <a:ln w="28575"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C153E11-F7F7-5543-9709-61B788B799BF}"/>
                </a:ext>
              </a:extLst>
            </p:cNvPr>
            <p:cNvGrpSpPr/>
            <p:nvPr/>
          </p:nvGrpSpPr>
          <p:grpSpPr>
            <a:xfrm rot="20792446">
              <a:off x="3494851" y="3635989"/>
              <a:ext cx="2518257" cy="265748"/>
              <a:chOff x="344549" y="3349225"/>
              <a:chExt cx="4730188" cy="543586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47E2A497-E8CD-254E-B6CB-737D8769921B}"/>
                  </a:ext>
                </a:extLst>
              </p:cNvPr>
              <p:cNvGrpSpPr/>
              <p:nvPr/>
            </p:nvGrpSpPr>
            <p:grpSpPr>
              <a:xfrm>
                <a:off x="344549" y="3349225"/>
                <a:ext cx="2370882" cy="530223"/>
                <a:chOff x="192148" y="3196825"/>
                <a:chExt cx="6111434" cy="1983249"/>
              </a:xfrm>
            </p:grpSpPr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15BAA1DF-2ABB-C04E-98C9-828CDDEE554A}"/>
                    </a:ext>
                  </a:extLst>
                </p:cNvPr>
                <p:cNvGrpSpPr/>
                <p:nvPr/>
              </p:nvGrpSpPr>
              <p:grpSpPr>
                <a:xfrm>
                  <a:off x="192148" y="3196825"/>
                  <a:ext cx="2037145" cy="1978487"/>
                  <a:chOff x="1377387" y="2075334"/>
                  <a:chExt cx="4467828" cy="3363620"/>
                </a:xfrm>
              </p:grpSpPr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DA254A0F-65B2-954E-9019-F3C43460BC44}"/>
                      </a:ext>
                    </a:extLst>
                  </p:cNvPr>
                  <p:cNvSpPr/>
                  <p:nvPr/>
                </p:nvSpPr>
                <p:spPr>
                  <a:xfrm>
                    <a:off x="1377387" y="2075334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27D1E114-044A-5840-AB48-C168BACCD681}"/>
                      </a:ext>
                    </a:extLst>
                  </p:cNvPr>
                  <p:cNvSpPr/>
                  <p:nvPr/>
                </p:nvSpPr>
                <p:spPr>
                  <a:xfrm flipV="1">
                    <a:off x="3611300" y="3749047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D6874BA8-D361-3143-9803-32CCAFCB3ADC}"/>
                    </a:ext>
                  </a:extLst>
                </p:cNvPr>
                <p:cNvGrpSpPr/>
                <p:nvPr/>
              </p:nvGrpSpPr>
              <p:grpSpPr>
                <a:xfrm>
                  <a:off x="2229293" y="3201587"/>
                  <a:ext cx="2037145" cy="1978487"/>
                  <a:chOff x="1377387" y="2075334"/>
                  <a:chExt cx="4467828" cy="3363620"/>
                </a:xfrm>
              </p:grpSpPr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7E25DBD0-F706-6A44-9FAA-BB86A3B7DB54}"/>
                      </a:ext>
                    </a:extLst>
                  </p:cNvPr>
                  <p:cNvSpPr/>
                  <p:nvPr/>
                </p:nvSpPr>
                <p:spPr>
                  <a:xfrm>
                    <a:off x="1377387" y="2075334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6C56C1B1-7F4B-F84F-9B8D-6034A1D94739}"/>
                      </a:ext>
                    </a:extLst>
                  </p:cNvPr>
                  <p:cNvSpPr/>
                  <p:nvPr/>
                </p:nvSpPr>
                <p:spPr>
                  <a:xfrm flipV="1">
                    <a:off x="3611300" y="3749047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944C385D-2384-EA4F-A54D-2D8B978A8608}"/>
                    </a:ext>
                  </a:extLst>
                </p:cNvPr>
                <p:cNvGrpSpPr/>
                <p:nvPr/>
              </p:nvGrpSpPr>
              <p:grpSpPr>
                <a:xfrm>
                  <a:off x="4266437" y="3201587"/>
                  <a:ext cx="2037145" cy="1978487"/>
                  <a:chOff x="1377387" y="2075334"/>
                  <a:chExt cx="4467828" cy="3363620"/>
                </a:xfrm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64017B0F-ECA9-EC47-A898-2863AF98E1B1}"/>
                      </a:ext>
                    </a:extLst>
                  </p:cNvPr>
                  <p:cNvSpPr/>
                  <p:nvPr/>
                </p:nvSpPr>
                <p:spPr>
                  <a:xfrm>
                    <a:off x="1377387" y="2075334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1D99E69B-9855-BA4C-B38A-80EF892436D3}"/>
                      </a:ext>
                    </a:extLst>
                  </p:cNvPr>
                  <p:cNvSpPr/>
                  <p:nvPr/>
                </p:nvSpPr>
                <p:spPr>
                  <a:xfrm flipV="1">
                    <a:off x="3611300" y="3749047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16806415-5521-054D-91E7-61AB4F58392A}"/>
                  </a:ext>
                </a:extLst>
              </p:cNvPr>
              <p:cNvGrpSpPr/>
              <p:nvPr/>
            </p:nvGrpSpPr>
            <p:grpSpPr>
              <a:xfrm>
                <a:off x="2703855" y="3362588"/>
                <a:ext cx="2370882" cy="530223"/>
                <a:chOff x="192148" y="3196825"/>
                <a:chExt cx="6111434" cy="1983249"/>
              </a:xfrm>
            </p:grpSpPr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39D65EF8-3C06-174C-A317-55C27B95CB44}"/>
                    </a:ext>
                  </a:extLst>
                </p:cNvPr>
                <p:cNvGrpSpPr/>
                <p:nvPr/>
              </p:nvGrpSpPr>
              <p:grpSpPr>
                <a:xfrm>
                  <a:off x="192148" y="3196825"/>
                  <a:ext cx="2037145" cy="1978487"/>
                  <a:chOff x="1377387" y="2075334"/>
                  <a:chExt cx="4467828" cy="3363620"/>
                </a:xfrm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E82446FC-45A8-C745-BF98-0EA6D2742B48}"/>
                      </a:ext>
                    </a:extLst>
                  </p:cNvPr>
                  <p:cNvSpPr/>
                  <p:nvPr/>
                </p:nvSpPr>
                <p:spPr>
                  <a:xfrm>
                    <a:off x="1377387" y="2075334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BFD989B6-BEB3-C446-ADC3-34FCBEEBCF62}"/>
                      </a:ext>
                    </a:extLst>
                  </p:cNvPr>
                  <p:cNvSpPr/>
                  <p:nvPr/>
                </p:nvSpPr>
                <p:spPr>
                  <a:xfrm flipV="1">
                    <a:off x="3611300" y="3749047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B46A38E5-2A21-A940-A776-F605BCD1E767}"/>
                    </a:ext>
                  </a:extLst>
                </p:cNvPr>
                <p:cNvGrpSpPr/>
                <p:nvPr/>
              </p:nvGrpSpPr>
              <p:grpSpPr>
                <a:xfrm>
                  <a:off x="2229293" y="3201587"/>
                  <a:ext cx="2037145" cy="1978487"/>
                  <a:chOff x="1377387" y="2075334"/>
                  <a:chExt cx="4467828" cy="3363620"/>
                </a:xfrm>
              </p:grpSpPr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9E652C3E-CB08-3644-B77F-FF80C06E90F1}"/>
                      </a:ext>
                    </a:extLst>
                  </p:cNvPr>
                  <p:cNvSpPr/>
                  <p:nvPr/>
                </p:nvSpPr>
                <p:spPr>
                  <a:xfrm>
                    <a:off x="1377387" y="2075334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Freeform 62">
                    <a:extLst>
                      <a:ext uri="{FF2B5EF4-FFF2-40B4-BE49-F238E27FC236}">
                        <a16:creationId xmlns:a16="http://schemas.microsoft.com/office/drawing/2014/main" id="{6A5ABE0D-DC2A-374A-95BE-AAA6748B427C}"/>
                      </a:ext>
                    </a:extLst>
                  </p:cNvPr>
                  <p:cNvSpPr/>
                  <p:nvPr/>
                </p:nvSpPr>
                <p:spPr>
                  <a:xfrm flipV="1">
                    <a:off x="3611300" y="3749047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72DB2144-9B5D-0B43-95CD-872249E3B0F4}"/>
                    </a:ext>
                  </a:extLst>
                </p:cNvPr>
                <p:cNvGrpSpPr/>
                <p:nvPr/>
              </p:nvGrpSpPr>
              <p:grpSpPr>
                <a:xfrm>
                  <a:off x="4266437" y="3201587"/>
                  <a:ext cx="2037145" cy="1978487"/>
                  <a:chOff x="1377387" y="2075334"/>
                  <a:chExt cx="4467828" cy="3363620"/>
                </a:xfrm>
              </p:grpSpPr>
              <p:sp>
                <p:nvSpPr>
                  <p:cNvPr id="60" name="Freeform 59">
                    <a:extLst>
                      <a:ext uri="{FF2B5EF4-FFF2-40B4-BE49-F238E27FC236}">
                        <a16:creationId xmlns:a16="http://schemas.microsoft.com/office/drawing/2014/main" id="{A484DFCC-3C10-A448-AB9A-A5C0F256E11F}"/>
                      </a:ext>
                    </a:extLst>
                  </p:cNvPr>
                  <p:cNvSpPr/>
                  <p:nvPr/>
                </p:nvSpPr>
                <p:spPr>
                  <a:xfrm>
                    <a:off x="1377387" y="2075334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Freeform 60">
                    <a:extLst>
                      <a:ext uri="{FF2B5EF4-FFF2-40B4-BE49-F238E27FC236}">
                        <a16:creationId xmlns:a16="http://schemas.microsoft.com/office/drawing/2014/main" id="{3D96F498-C6BB-7444-BD04-C6CB5840F5EE}"/>
                      </a:ext>
                    </a:extLst>
                  </p:cNvPr>
                  <p:cNvSpPr/>
                  <p:nvPr/>
                </p:nvSpPr>
                <p:spPr>
                  <a:xfrm flipV="1">
                    <a:off x="3611300" y="3749047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pic>
        <p:nvPicPr>
          <p:cNvPr id="77" name="Picture 12" descr="Microphone icon - Free download on Iconfinder">
            <a:extLst>
              <a:ext uri="{FF2B5EF4-FFF2-40B4-BE49-F238E27FC236}">
                <a16:creationId xmlns:a16="http://schemas.microsoft.com/office/drawing/2014/main" id="{04271586-05A9-1544-A0BC-D15B7C16C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40"/>
          <a:stretch/>
        </p:blipFill>
        <p:spPr bwMode="auto">
          <a:xfrm>
            <a:off x="5266089" y="3724784"/>
            <a:ext cx="328224" cy="123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4" descr="Talk or speak icon loud noise symbol Royalty Free Vector">
            <a:extLst>
              <a:ext uri="{FF2B5EF4-FFF2-40B4-BE49-F238E27FC236}">
                <a16:creationId xmlns:a16="http://schemas.microsoft.com/office/drawing/2014/main" id="{C39E371B-9B6F-0E47-B1A5-08EA29F706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72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4700" y1="42870" x2="24700" y2="42870"/>
                        <a14:foregroundMark x1="22100" y1="47130" x2="22100" y2="47130"/>
                        <a14:foregroundMark x1="24700" y1="51296" x2="24700" y2="51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96" t="10127" r="19742" b="30971"/>
          <a:stretch/>
        </p:blipFill>
        <p:spPr bwMode="auto">
          <a:xfrm flipH="1">
            <a:off x="1587919" y="3349684"/>
            <a:ext cx="1071011" cy="106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9174FEB6-66A2-3246-A57D-04681617E17A}"/>
                  </a:ext>
                </a:extLst>
              </p:cNvPr>
              <p:cNvSpPr txBox="1"/>
              <p:nvPr/>
            </p:nvSpPr>
            <p:spPr>
              <a:xfrm>
                <a:off x="5671652" y="3901541"/>
                <a:ext cx="167667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𝑌</m:t>
                          </m:r>
                        </m:e>
                        <m:sub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𝑖𝑛</m:t>
                          </m:r>
                        </m:sub>
                      </m:sSub>
                      <m:r>
                        <a:rPr kumimoji="0" lang="en-US" sz="135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35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𝑋</m:t>
                      </m:r>
                      <m:sSub>
                        <m:sSubPr>
                          <m:ctrlP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𝑒𝑛𝑣</m:t>
                          </m:r>
                        </m:sub>
                      </m:sSub>
                      <m:sSub>
                        <m:sSubPr>
                          <m:ctrlP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𝑠𝑡𝑒𝑛𝑐𝑖𝑙</m:t>
                          </m:r>
                        </m:sub>
                      </m:sSub>
                    </m:oMath>
                  </m:oMathPara>
                </a14:m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9174FEB6-66A2-3246-A57D-04681617E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652" y="3901541"/>
                <a:ext cx="1676677" cy="3000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7" name="Group 96">
            <a:extLst>
              <a:ext uri="{FF2B5EF4-FFF2-40B4-BE49-F238E27FC236}">
                <a16:creationId xmlns:a16="http://schemas.microsoft.com/office/drawing/2014/main" id="{F961F23E-C7AE-EF4C-8A77-AFB4C94F7B64}"/>
              </a:ext>
            </a:extLst>
          </p:cNvPr>
          <p:cNvGrpSpPr/>
          <p:nvPr/>
        </p:nvGrpSpPr>
        <p:grpSpPr>
          <a:xfrm>
            <a:off x="3996838" y="2002375"/>
            <a:ext cx="1735415" cy="804455"/>
            <a:chOff x="5329117" y="1526833"/>
            <a:chExt cx="2313886" cy="1072607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A14C98-B4A4-D543-A383-10F288FA7249}"/>
                </a:ext>
              </a:extLst>
            </p:cNvPr>
            <p:cNvSpPr txBox="1"/>
            <p:nvPr/>
          </p:nvSpPr>
          <p:spPr>
            <a:xfrm>
              <a:off x="5329117" y="1526833"/>
              <a:ext cx="231388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Direction-specific impulse response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2C03432D-08B5-9540-A899-F142C2768385}"/>
                    </a:ext>
                  </a:extLst>
                </p:cNvPr>
                <p:cNvSpPr/>
                <p:nvPr/>
              </p:nvSpPr>
              <p:spPr>
                <a:xfrm>
                  <a:off x="6071505" y="2199331"/>
                  <a:ext cx="1030282" cy="400109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35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35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𝐻</m:t>
                            </m:r>
                          </m:e>
                          <m:sub>
                            <m:r>
                              <a:rPr kumimoji="0" lang="en-US" sz="135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𝑠𝑡𝑒𝑛𝑐𝑖𝑙</m:t>
                            </m:r>
                          </m:sub>
                        </m:sSub>
                      </m:oMath>
                    </m:oMathPara>
                  </a14:m>
                  <a:endPara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2C03432D-08B5-9540-A899-F142C27683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1505" y="2199331"/>
                  <a:ext cx="1030282" cy="40010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78243D46-C1BD-F140-9BF1-A735738DCA68}"/>
                  </a:ext>
                </a:extLst>
              </p:cNvPr>
              <p:cNvSpPr/>
              <p:nvPr/>
            </p:nvSpPr>
            <p:spPr>
              <a:xfrm>
                <a:off x="3287232" y="3531996"/>
                <a:ext cx="572849" cy="30008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𝑒𝑛𝑣</m:t>
                          </m:r>
                        </m:sub>
                      </m:sSub>
                    </m:oMath>
                  </m:oMathPara>
                </a14:m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78243D46-C1BD-F140-9BF1-A735738DCA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232" y="3531996"/>
                <a:ext cx="572849" cy="30008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2A416216-2490-B54B-AA3D-F1677FDB8158}"/>
                  </a:ext>
                </a:extLst>
              </p:cNvPr>
              <p:cNvSpPr/>
              <p:nvPr/>
            </p:nvSpPr>
            <p:spPr>
              <a:xfrm>
                <a:off x="2647794" y="3971921"/>
                <a:ext cx="339580" cy="30008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35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𝑋</m:t>
                      </m:r>
                    </m:oMath>
                  </m:oMathPara>
                </a14:m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2A416216-2490-B54B-AA3D-F1677FDB81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7794" y="3971921"/>
                <a:ext cx="339580" cy="3000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3013C2FC-D465-914D-B5A0-6102D836BEAF}"/>
              </a:ext>
            </a:extLst>
          </p:cNvPr>
          <p:cNvCxnSpPr>
            <a:cxnSpLocks/>
          </p:cNvCxnSpPr>
          <p:nvPr/>
        </p:nvCxnSpPr>
        <p:spPr>
          <a:xfrm flipV="1">
            <a:off x="5434029" y="4343489"/>
            <a:ext cx="1610024" cy="184905"/>
          </a:xfrm>
          <a:prstGeom prst="bentConnector3">
            <a:avLst>
              <a:gd name="adj1" fmla="val -144"/>
            </a:avLst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B4EA9F7-C976-2C4C-8227-CE009E770A3A}"/>
              </a:ext>
            </a:extLst>
          </p:cNvPr>
          <p:cNvSpPr txBox="1"/>
          <p:nvPr/>
        </p:nvSpPr>
        <p:spPr>
          <a:xfrm>
            <a:off x="4696193" y="4907188"/>
            <a:ext cx="16963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reference mic (outside the stencil)</a:t>
            </a:r>
          </a:p>
        </p:txBody>
      </p:sp>
      <p:pic>
        <p:nvPicPr>
          <p:cNvPr id="42" name="Picture 12" descr="Microphone icon - Free download on Iconfinder">
            <a:extLst>
              <a:ext uri="{FF2B5EF4-FFF2-40B4-BE49-F238E27FC236}">
                <a16:creationId xmlns:a16="http://schemas.microsoft.com/office/drawing/2014/main" id="{C2041D9C-B8D7-424D-A8D9-BAE78A279F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4" b="1"/>
          <a:stretch/>
        </p:blipFill>
        <p:spPr bwMode="auto">
          <a:xfrm rot="10800000">
            <a:off x="5271083" y="4519421"/>
            <a:ext cx="328224" cy="3388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7433EAE6-CCDF-154B-91E5-59FA07BC6381}"/>
              </a:ext>
            </a:extLst>
          </p:cNvPr>
          <p:cNvGrpSpPr/>
          <p:nvPr/>
        </p:nvGrpSpPr>
        <p:grpSpPr>
          <a:xfrm rot="1324481">
            <a:off x="2692717" y="4241756"/>
            <a:ext cx="2085704" cy="418011"/>
            <a:chOff x="1168460" y="2580104"/>
            <a:chExt cx="2780938" cy="55734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BF6F521-2F66-E641-A71F-6B372F73285A}"/>
                </a:ext>
              </a:extLst>
            </p:cNvPr>
            <p:cNvGrpSpPr/>
            <p:nvPr/>
          </p:nvGrpSpPr>
          <p:grpSpPr>
            <a:xfrm rot="20792446">
              <a:off x="1168460" y="2871704"/>
              <a:ext cx="2518257" cy="265748"/>
              <a:chOff x="344549" y="3349225"/>
              <a:chExt cx="4730188" cy="543586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84F42901-5378-3E4C-96DF-221117924680}"/>
                  </a:ext>
                </a:extLst>
              </p:cNvPr>
              <p:cNvGrpSpPr/>
              <p:nvPr/>
            </p:nvGrpSpPr>
            <p:grpSpPr>
              <a:xfrm>
                <a:off x="344549" y="3349225"/>
                <a:ext cx="2370882" cy="530223"/>
                <a:chOff x="192148" y="3196825"/>
                <a:chExt cx="6111434" cy="1983249"/>
              </a:xfrm>
            </p:grpSpPr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2AE8C5CA-EF33-074A-89B2-AE17D4D747B6}"/>
                    </a:ext>
                  </a:extLst>
                </p:cNvPr>
                <p:cNvGrpSpPr/>
                <p:nvPr/>
              </p:nvGrpSpPr>
              <p:grpSpPr>
                <a:xfrm>
                  <a:off x="192148" y="3196825"/>
                  <a:ext cx="2037145" cy="1978487"/>
                  <a:chOff x="1377387" y="2075334"/>
                  <a:chExt cx="4467828" cy="3363620"/>
                </a:xfrm>
              </p:grpSpPr>
              <p:sp>
                <p:nvSpPr>
                  <p:cNvPr id="93" name="Freeform 92">
                    <a:extLst>
                      <a:ext uri="{FF2B5EF4-FFF2-40B4-BE49-F238E27FC236}">
                        <a16:creationId xmlns:a16="http://schemas.microsoft.com/office/drawing/2014/main" id="{910BD68F-CF68-7445-8AB1-EDCB71C0323C}"/>
                      </a:ext>
                    </a:extLst>
                  </p:cNvPr>
                  <p:cNvSpPr/>
                  <p:nvPr/>
                </p:nvSpPr>
                <p:spPr>
                  <a:xfrm>
                    <a:off x="1377387" y="2075334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Freeform 97">
                    <a:extLst>
                      <a:ext uri="{FF2B5EF4-FFF2-40B4-BE49-F238E27FC236}">
                        <a16:creationId xmlns:a16="http://schemas.microsoft.com/office/drawing/2014/main" id="{6F35E0A7-50F1-3A49-9436-0F03362CCFBF}"/>
                      </a:ext>
                    </a:extLst>
                  </p:cNvPr>
                  <p:cNvSpPr/>
                  <p:nvPr/>
                </p:nvSpPr>
                <p:spPr>
                  <a:xfrm flipV="1">
                    <a:off x="3611300" y="3749047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4C85B032-EB7F-B04E-B9DC-841E581F183B}"/>
                    </a:ext>
                  </a:extLst>
                </p:cNvPr>
                <p:cNvGrpSpPr/>
                <p:nvPr/>
              </p:nvGrpSpPr>
              <p:grpSpPr>
                <a:xfrm>
                  <a:off x="2229293" y="3201587"/>
                  <a:ext cx="2037145" cy="1978487"/>
                  <a:chOff x="1377387" y="2075334"/>
                  <a:chExt cx="4467828" cy="3363620"/>
                </a:xfrm>
              </p:grpSpPr>
              <p:sp>
                <p:nvSpPr>
                  <p:cNvPr id="90" name="Freeform 89">
                    <a:extLst>
                      <a:ext uri="{FF2B5EF4-FFF2-40B4-BE49-F238E27FC236}">
                        <a16:creationId xmlns:a16="http://schemas.microsoft.com/office/drawing/2014/main" id="{D5332750-C6D3-954E-AEDA-4E782EB46C6B}"/>
                      </a:ext>
                    </a:extLst>
                  </p:cNvPr>
                  <p:cNvSpPr/>
                  <p:nvPr/>
                </p:nvSpPr>
                <p:spPr>
                  <a:xfrm>
                    <a:off x="1377387" y="2075334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 90">
                    <a:extLst>
                      <a:ext uri="{FF2B5EF4-FFF2-40B4-BE49-F238E27FC236}">
                        <a16:creationId xmlns:a16="http://schemas.microsoft.com/office/drawing/2014/main" id="{7FB58817-6F45-2445-A5CB-4DB7CECE42A2}"/>
                      </a:ext>
                    </a:extLst>
                  </p:cNvPr>
                  <p:cNvSpPr/>
                  <p:nvPr/>
                </p:nvSpPr>
                <p:spPr>
                  <a:xfrm flipV="1">
                    <a:off x="3611300" y="3749047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251B4288-4899-D247-8135-C53BBAA6C445}"/>
                    </a:ext>
                  </a:extLst>
                </p:cNvPr>
                <p:cNvGrpSpPr/>
                <p:nvPr/>
              </p:nvGrpSpPr>
              <p:grpSpPr>
                <a:xfrm>
                  <a:off x="4266437" y="3201587"/>
                  <a:ext cx="2037145" cy="1978487"/>
                  <a:chOff x="1377387" y="2075334"/>
                  <a:chExt cx="4467828" cy="3363620"/>
                </a:xfrm>
              </p:grpSpPr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F9670883-4185-EE46-94B6-C305F23E50DA}"/>
                      </a:ext>
                    </a:extLst>
                  </p:cNvPr>
                  <p:cNvSpPr/>
                  <p:nvPr/>
                </p:nvSpPr>
                <p:spPr>
                  <a:xfrm>
                    <a:off x="1377387" y="2075334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6585A442-6FE6-D14A-A061-F3971E0898B2}"/>
                      </a:ext>
                    </a:extLst>
                  </p:cNvPr>
                  <p:cNvSpPr/>
                  <p:nvPr/>
                </p:nvSpPr>
                <p:spPr>
                  <a:xfrm flipV="1">
                    <a:off x="3611300" y="3749047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07C3DCC3-30F3-2A47-B850-53A95B5E8E1E}"/>
                  </a:ext>
                </a:extLst>
              </p:cNvPr>
              <p:cNvGrpSpPr/>
              <p:nvPr/>
            </p:nvGrpSpPr>
            <p:grpSpPr>
              <a:xfrm>
                <a:off x="2703855" y="3362588"/>
                <a:ext cx="2370882" cy="530223"/>
                <a:chOff x="192148" y="3196825"/>
                <a:chExt cx="6111434" cy="1983249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623FB0EA-3852-E640-8A9B-95041AF80D76}"/>
                    </a:ext>
                  </a:extLst>
                </p:cNvPr>
                <p:cNvGrpSpPr/>
                <p:nvPr/>
              </p:nvGrpSpPr>
              <p:grpSpPr>
                <a:xfrm>
                  <a:off x="192148" y="3196825"/>
                  <a:ext cx="2037145" cy="1978487"/>
                  <a:chOff x="1377387" y="2075334"/>
                  <a:chExt cx="4467828" cy="3363620"/>
                </a:xfrm>
              </p:grpSpPr>
              <p:sp>
                <p:nvSpPr>
                  <p:cNvPr id="82" name="Freeform 81">
                    <a:extLst>
                      <a:ext uri="{FF2B5EF4-FFF2-40B4-BE49-F238E27FC236}">
                        <a16:creationId xmlns:a16="http://schemas.microsoft.com/office/drawing/2014/main" id="{9CBAB978-6CC3-7641-8B8C-6EC33909A2F8}"/>
                      </a:ext>
                    </a:extLst>
                  </p:cNvPr>
                  <p:cNvSpPr/>
                  <p:nvPr/>
                </p:nvSpPr>
                <p:spPr>
                  <a:xfrm>
                    <a:off x="1377387" y="2075334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" name="Freeform 82">
                    <a:extLst>
                      <a:ext uri="{FF2B5EF4-FFF2-40B4-BE49-F238E27FC236}">
                        <a16:creationId xmlns:a16="http://schemas.microsoft.com/office/drawing/2014/main" id="{246F9F63-711A-AC41-A941-CA3FA90064AD}"/>
                      </a:ext>
                    </a:extLst>
                  </p:cNvPr>
                  <p:cNvSpPr/>
                  <p:nvPr/>
                </p:nvSpPr>
                <p:spPr>
                  <a:xfrm flipV="1">
                    <a:off x="3611300" y="3749047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79A33487-09E4-CC45-83ED-CCEE2FF21934}"/>
                    </a:ext>
                  </a:extLst>
                </p:cNvPr>
                <p:cNvGrpSpPr/>
                <p:nvPr/>
              </p:nvGrpSpPr>
              <p:grpSpPr>
                <a:xfrm>
                  <a:off x="2229293" y="3201587"/>
                  <a:ext cx="2037145" cy="1978487"/>
                  <a:chOff x="1377387" y="2075334"/>
                  <a:chExt cx="4467828" cy="3363620"/>
                </a:xfrm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C9FE73DD-5787-1948-A3A2-2E049C21063D}"/>
                      </a:ext>
                    </a:extLst>
                  </p:cNvPr>
                  <p:cNvSpPr/>
                  <p:nvPr/>
                </p:nvSpPr>
                <p:spPr>
                  <a:xfrm>
                    <a:off x="1377387" y="2075334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E4737DA4-51AF-9E4E-94F8-78784822AB28}"/>
                      </a:ext>
                    </a:extLst>
                  </p:cNvPr>
                  <p:cNvSpPr/>
                  <p:nvPr/>
                </p:nvSpPr>
                <p:spPr>
                  <a:xfrm flipV="1">
                    <a:off x="3611300" y="3749047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1724733A-17BA-F640-9230-0BC7D8E44C26}"/>
                    </a:ext>
                  </a:extLst>
                </p:cNvPr>
                <p:cNvGrpSpPr/>
                <p:nvPr/>
              </p:nvGrpSpPr>
              <p:grpSpPr>
                <a:xfrm>
                  <a:off x="4266437" y="3201587"/>
                  <a:ext cx="2037145" cy="1978487"/>
                  <a:chOff x="1377387" y="2075334"/>
                  <a:chExt cx="4467828" cy="3363620"/>
                </a:xfrm>
              </p:grpSpPr>
              <p:sp>
                <p:nvSpPr>
                  <p:cNvPr id="76" name="Freeform 75">
                    <a:extLst>
                      <a:ext uri="{FF2B5EF4-FFF2-40B4-BE49-F238E27FC236}">
                        <a16:creationId xmlns:a16="http://schemas.microsoft.com/office/drawing/2014/main" id="{F9AD022D-A610-B247-8AE1-7590425744B4}"/>
                      </a:ext>
                    </a:extLst>
                  </p:cNvPr>
                  <p:cNvSpPr/>
                  <p:nvPr/>
                </p:nvSpPr>
                <p:spPr>
                  <a:xfrm>
                    <a:off x="1377387" y="2075334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Freeform 78">
                    <a:extLst>
                      <a:ext uri="{FF2B5EF4-FFF2-40B4-BE49-F238E27FC236}">
                        <a16:creationId xmlns:a16="http://schemas.microsoft.com/office/drawing/2014/main" id="{115201AE-1106-1A46-9E8B-227F1941DE6E}"/>
                      </a:ext>
                    </a:extLst>
                  </p:cNvPr>
                  <p:cNvSpPr/>
                  <p:nvPr/>
                </p:nvSpPr>
                <p:spPr>
                  <a:xfrm flipV="1">
                    <a:off x="3611300" y="3749047"/>
                    <a:ext cx="2233915" cy="1689907"/>
                  </a:xfrm>
                  <a:custGeom>
                    <a:avLst/>
                    <a:gdLst>
                      <a:gd name="connsiteX0" fmla="*/ 0 w 4479403"/>
                      <a:gd name="connsiteY0" fmla="*/ 1678332 h 1689907"/>
                      <a:gd name="connsiteX1" fmla="*/ 2245489 w 4479403"/>
                      <a:gd name="connsiteY1" fmla="*/ 3 h 1689907"/>
                      <a:gd name="connsiteX2" fmla="*/ 4479403 w 4479403"/>
                      <a:gd name="connsiteY2" fmla="*/ 1689907 h 168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79403" h="1689907">
                        <a:moveTo>
                          <a:pt x="0" y="1678332"/>
                        </a:moveTo>
                        <a:cubicBezTo>
                          <a:pt x="749461" y="838203"/>
                          <a:pt x="1498922" y="-1926"/>
                          <a:pt x="2245489" y="3"/>
                        </a:cubicBezTo>
                        <a:cubicBezTo>
                          <a:pt x="2992056" y="1932"/>
                          <a:pt x="3735729" y="845919"/>
                          <a:pt x="4479403" y="1689907"/>
                        </a:cubicBezTo>
                      </a:path>
                    </a:pathLst>
                  </a:custGeom>
                  <a:no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7E72AC4-4885-DB4D-9540-7F856B7A2CFC}"/>
                </a:ext>
              </a:extLst>
            </p:cNvPr>
            <p:cNvSpPr/>
            <p:nvPr/>
          </p:nvSpPr>
          <p:spPr>
            <a:xfrm rot="184118">
              <a:off x="3643437" y="2580104"/>
              <a:ext cx="305961" cy="192389"/>
            </a:xfrm>
            <a:custGeom>
              <a:avLst/>
              <a:gdLst>
                <a:gd name="connsiteX0" fmla="*/ 0 w 625032"/>
                <a:gd name="connsiteY0" fmla="*/ 763929 h 763929"/>
                <a:gd name="connsiteX1" fmla="*/ 185195 w 625032"/>
                <a:gd name="connsiteY1" fmla="*/ 219919 h 763929"/>
                <a:gd name="connsiteX2" fmla="*/ 625032 w 625032"/>
                <a:gd name="connsiteY2" fmla="*/ 0 h 763929"/>
                <a:gd name="connsiteX0" fmla="*/ 0 w 625032"/>
                <a:gd name="connsiteY0" fmla="*/ 763929 h 763929"/>
                <a:gd name="connsiteX1" fmla="*/ 185195 w 625032"/>
                <a:gd name="connsiteY1" fmla="*/ 219919 h 763929"/>
                <a:gd name="connsiteX2" fmla="*/ 625032 w 625032"/>
                <a:gd name="connsiteY2" fmla="*/ 0 h 763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5032" h="763929">
                  <a:moveTo>
                    <a:pt x="0" y="763929"/>
                  </a:moveTo>
                  <a:cubicBezTo>
                    <a:pt x="56662" y="469820"/>
                    <a:pt x="81023" y="347240"/>
                    <a:pt x="185195" y="219919"/>
                  </a:cubicBezTo>
                  <a:cubicBezTo>
                    <a:pt x="289367" y="92598"/>
                    <a:pt x="457199" y="46299"/>
                    <a:pt x="625032" y="0"/>
                  </a:cubicBezTo>
                </a:path>
              </a:pathLst>
            </a:custGeom>
            <a:noFill/>
            <a:ln w="28575"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7D5A938C-1797-D54D-9E7A-75337EC07183}"/>
                  </a:ext>
                </a:extLst>
              </p:cNvPr>
              <p:cNvSpPr/>
              <p:nvPr/>
            </p:nvSpPr>
            <p:spPr>
              <a:xfrm>
                <a:off x="3367345" y="4410622"/>
                <a:ext cx="627864" cy="30008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e>
                        <m:sub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𝑒𝑛𝑣</m:t>
                          </m:r>
                        </m:sub>
                      </m:sSub>
                    </m:oMath>
                  </m:oMathPara>
                </a14:m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7D5A938C-1797-D54D-9E7A-75337EC071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7345" y="4410622"/>
                <a:ext cx="627864" cy="3000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4143CEE1-1AFD-CE4F-BD2C-662F1B48BFF9}"/>
                  </a:ext>
                </a:extLst>
              </p:cNvPr>
              <p:cNvSpPr txBox="1"/>
              <p:nvPr/>
            </p:nvSpPr>
            <p:spPr>
              <a:xfrm>
                <a:off x="5674898" y="4380922"/>
                <a:ext cx="1268296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𝑌</m:t>
                          </m:r>
                        </m:e>
                        <m:sub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𝑜𝑢𝑡</m:t>
                          </m:r>
                        </m:sub>
                      </m:sSub>
                      <m:r>
                        <a:rPr kumimoji="0" lang="en-US" sz="135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35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𝑋</m:t>
                      </m:r>
                      <m:sSub>
                        <m:sSubPr>
                          <m:ctrlP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e>
                        <m:sub>
                          <m:r>
                            <a:rPr kumimoji="0" lang="en-US" sz="13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𝑒𝑛𝑣</m:t>
                          </m:r>
                        </m:sub>
                      </m:sSub>
                    </m:oMath>
                  </m:oMathPara>
                </a14:m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4143CEE1-1AFD-CE4F-BD2C-662F1B48B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4898" y="4380922"/>
                <a:ext cx="1268296" cy="30008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TextBox 101">
            <a:extLst>
              <a:ext uri="{FF2B5EF4-FFF2-40B4-BE49-F238E27FC236}">
                <a16:creationId xmlns:a16="http://schemas.microsoft.com/office/drawing/2014/main" id="{708719F3-4171-9C47-99DC-E7FAA463ECB1}"/>
              </a:ext>
            </a:extLst>
          </p:cNvPr>
          <p:cNvSpPr txBox="1"/>
          <p:nvPr/>
        </p:nvSpPr>
        <p:spPr>
          <a:xfrm>
            <a:off x="2696408" y="2946316"/>
            <a:ext cx="16015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 impulse response</a:t>
            </a:r>
          </a:p>
        </p:txBody>
      </p:sp>
    </p:spTree>
    <p:extLst>
      <p:ext uri="{BB962C8B-B14F-4D97-AF65-F5344CB8AC3E}">
        <p14:creationId xmlns:p14="http://schemas.microsoft.com/office/powerpoint/2010/main" val="30085188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1AE7850-D65B-0547-A3B1-C893EC53F006}"/>
                  </a:ext>
                </a:extLst>
              </p:cNvPr>
              <p:cNvSpPr txBox="1"/>
              <p:nvPr/>
            </p:nvSpPr>
            <p:spPr>
              <a:xfrm>
                <a:off x="6954436" y="3115997"/>
                <a:ext cx="749744" cy="65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𝑒𝑛𝑣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′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𝑒𝑛𝑣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1AE7850-D65B-0547-A3B1-C893EC53F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436" y="3115997"/>
                <a:ext cx="749744" cy="65768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EE42797-C568-C64A-9BBC-5D53F5A2FA66}"/>
              </a:ext>
            </a:extLst>
          </p:cNvPr>
          <p:cNvSpPr txBox="1"/>
          <p:nvPr/>
        </p:nvSpPr>
        <p:spPr>
          <a:xfrm>
            <a:off x="240030" y="1011462"/>
            <a:ext cx="6728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System Design</a:t>
            </a:r>
          </a:p>
        </p:txBody>
      </p:sp>
      <p:pic>
        <p:nvPicPr>
          <p:cNvPr id="5" name="Picture 12" descr="Microphone icon - Free download on Iconfinder">
            <a:extLst>
              <a:ext uri="{FF2B5EF4-FFF2-40B4-BE49-F238E27FC236}">
                <a16:creationId xmlns:a16="http://schemas.microsoft.com/office/drawing/2014/main" id="{ACCFCD0E-AED8-044B-8EC7-2A8E0C79C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52" y="2702817"/>
            <a:ext cx="328224" cy="3354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94EF3027-7BF7-314A-8D04-600A0CE53654}"/>
              </a:ext>
            </a:extLst>
          </p:cNvPr>
          <p:cNvCxnSpPr>
            <a:cxnSpLocks/>
          </p:cNvCxnSpPr>
          <p:nvPr/>
        </p:nvCxnSpPr>
        <p:spPr>
          <a:xfrm>
            <a:off x="677458" y="3005684"/>
            <a:ext cx="1610024" cy="338844"/>
          </a:xfrm>
          <a:prstGeom prst="bentConnector3">
            <a:avLst>
              <a:gd name="adj1" fmla="val -144"/>
            </a:avLst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12" descr="Microphone icon - Free download on Iconfinder">
            <a:extLst>
              <a:ext uri="{FF2B5EF4-FFF2-40B4-BE49-F238E27FC236}">
                <a16:creationId xmlns:a16="http://schemas.microsoft.com/office/drawing/2014/main" id="{04271586-05A9-1544-A0BC-D15B7C16C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40"/>
          <a:stretch/>
        </p:blipFill>
        <p:spPr bwMode="auto">
          <a:xfrm>
            <a:off x="508352" y="2910397"/>
            <a:ext cx="328224" cy="1232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3013C2FC-D465-914D-B5A0-6102D836BEAF}"/>
              </a:ext>
            </a:extLst>
          </p:cNvPr>
          <p:cNvCxnSpPr>
            <a:cxnSpLocks/>
          </p:cNvCxnSpPr>
          <p:nvPr/>
        </p:nvCxnSpPr>
        <p:spPr>
          <a:xfrm flipV="1">
            <a:off x="676291" y="3529102"/>
            <a:ext cx="1610024" cy="184905"/>
          </a:xfrm>
          <a:prstGeom prst="bentConnector3">
            <a:avLst>
              <a:gd name="adj1" fmla="val -144"/>
            </a:avLst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12" descr="Microphone icon - Free download on Iconfinder">
            <a:extLst>
              <a:ext uri="{FF2B5EF4-FFF2-40B4-BE49-F238E27FC236}">
                <a16:creationId xmlns:a16="http://schemas.microsoft.com/office/drawing/2014/main" id="{C2041D9C-B8D7-424D-A8D9-BAE78A279F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4" b="1"/>
          <a:stretch/>
        </p:blipFill>
        <p:spPr bwMode="auto">
          <a:xfrm rot="10800000">
            <a:off x="513346" y="3705034"/>
            <a:ext cx="328224" cy="3388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3941A1D-0395-8549-A050-D506043D4EFD}"/>
              </a:ext>
            </a:extLst>
          </p:cNvPr>
          <p:cNvCxnSpPr>
            <a:cxnSpLocks/>
          </p:cNvCxnSpPr>
          <p:nvPr/>
        </p:nvCxnSpPr>
        <p:spPr>
          <a:xfrm>
            <a:off x="2669342" y="3439716"/>
            <a:ext cx="40604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8A1062F-E7D5-FC49-A4BF-B8770FEE9555}"/>
              </a:ext>
            </a:extLst>
          </p:cNvPr>
          <p:cNvSpPr txBox="1"/>
          <p:nvPr/>
        </p:nvSpPr>
        <p:spPr>
          <a:xfrm>
            <a:off x="3150397" y="325752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Dividing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86C4C2-2455-FB4C-A6B0-EA0EE024070B}"/>
                  </a:ext>
                </a:extLst>
              </p:cNvPr>
              <p:cNvSpPr txBox="1"/>
              <p:nvPr/>
            </p:nvSpPr>
            <p:spPr>
              <a:xfrm>
                <a:off x="4627212" y="3118080"/>
                <a:ext cx="3839331" cy="65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𝑜𝑢𝑡</m:t>
                              </m:r>
                            </m:sub>
                          </m:sSub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𝑒𝑛𝑣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𝑠𝑡𝑒𝑛𝑐𝑖𝑙</m:t>
                              </m:r>
                            </m:sub>
                          </m:sSub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′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𝑒𝑛𝑣</m:t>
                              </m:r>
                            </m:sub>
                          </m:sSub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𝑒𝑛𝑣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′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𝑒𝑛𝑣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𝑠𝑡𝑒𝑛𝑐𝑖𝑙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86C4C2-2455-FB4C-A6B0-EA0EE02407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7212" y="3118080"/>
                <a:ext cx="3839331" cy="6576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05A206A-8965-8440-AB67-C2CB68FA7E51}"/>
              </a:ext>
            </a:extLst>
          </p:cNvPr>
          <p:cNvCxnSpPr>
            <a:cxnSpLocks/>
          </p:cNvCxnSpPr>
          <p:nvPr/>
        </p:nvCxnSpPr>
        <p:spPr>
          <a:xfrm>
            <a:off x="4146157" y="3439716"/>
            <a:ext cx="40604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2C5EE49-EFA1-8A4D-81C5-6E302740CE46}"/>
                  </a:ext>
                </a:extLst>
              </p:cNvPr>
              <p:cNvSpPr txBox="1"/>
              <p:nvPr/>
            </p:nvSpPr>
            <p:spPr>
              <a:xfrm>
                <a:off x="820717" y="2970170"/>
                <a:ext cx="2169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𝑌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𝑖𝑛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𝑋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𝑒𝑛𝑣</m:t>
                          </m:r>
                        </m:sub>
                      </m:sSub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𝑠𝑡𝑒𝑛𝑐𝑖𝑙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2C5EE49-EFA1-8A4D-81C5-6E302740C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17" y="2970170"/>
                <a:ext cx="216912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568740F-11DC-D64B-A0A1-C1C352178ADF}"/>
                  </a:ext>
                </a:extLst>
              </p:cNvPr>
              <p:cNvSpPr txBox="1"/>
              <p:nvPr/>
            </p:nvSpPr>
            <p:spPr>
              <a:xfrm>
                <a:off x="820717" y="3566534"/>
                <a:ext cx="16278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𝑌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𝑜𝑢𝑡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𝑋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𝑒𝑛𝑣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568740F-11DC-D64B-A0A1-C1C352178A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17" y="3566534"/>
                <a:ext cx="162781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FC14156A-8D8B-EF4E-9A97-9E621C1D4253}"/>
              </a:ext>
            </a:extLst>
          </p:cNvPr>
          <p:cNvCxnSpPr>
            <a:cxnSpLocks/>
          </p:cNvCxnSpPr>
          <p:nvPr/>
        </p:nvCxnSpPr>
        <p:spPr>
          <a:xfrm rot="16200000" flipV="1">
            <a:off x="7047951" y="2332815"/>
            <a:ext cx="823511" cy="933988"/>
          </a:xfrm>
          <a:prstGeom prst="curvedConnector2">
            <a:avLst/>
          </a:prstGeom>
          <a:ln w="25400">
            <a:solidFill>
              <a:schemeClr val="accent2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D876167-256A-8C47-A0A9-508592FF17DB}"/>
              </a:ext>
            </a:extLst>
          </p:cNvPr>
          <p:cNvSpPr txBox="1"/>
          <p:nvPr/>
        </p:nvSpPr>
        <p:spPr>
          <a:xfrm>
            <a:off x="4781113" y="2146479"/>
            <a:ext cx="2417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One-time learning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F5706B-8469-7345-B9AA-BF7EDA7871D7}"/>
              </a:ext>
            </a:extLst>
          </p:cNvPr>
          <p:cNvSpPr/>
          <p:nvPr/>
        </p:nvSpPr>
        <p:spPr>
          <a:xfrm>
            <a:off x="7558277" y="3211564"/>
            <a:ext cx="789500" cy="481223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A3201A4B-B14C-5449-B5AD-B16D9A823D4C}"/>
              </a:ext>
            </a:extLst>
          </p:cNvPr>
          <p:cNvCxnSpPr>
            <a:cxnSpLocks/>
          </p:cNvCxnSpPr>
          <p:nvPr/>
        </p:nvCxnSpPr>
        <p:spPr>
          <a:xfrm rot="5400000">
            <a:off x="6194308" y="3534133"/>
            <a:ext cx="869731" cy="1349780"/>
          </a:xfrm>
          <a:prstGeom prst="curvedConnector2">
            <a:avLst/>
          </a:prstGeom>
          <a:ln w="25400">
            <a:solidFill>
              <a:schemeClr val="accent2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E297C1C-8936-8748-8336-49E9234B25CE}"/>
              </a:ext>
            </a:extLst>
          </p:cNvPr>
          <p:cNvSpPr txBox="1"/>
          <p:nvPr/>
        </p:nvSpPr>
        <p:spPr>
          <a:xfrm>
            <a:off x="4254643" y="4353196"/>
            <a:ext cx="1834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Depends on external environment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8C5712-4236-C541-90CD-350BB53587E7}"/>
              </a:ext>
            </a:extLst>
          </p:cNvPr>
          <p:cNvSpPr/>
          <p:nvPr/>
        </p:nvSpPr>
        <p:spPr>
          <a:xfrm>
            <a:off x="6925357" y="3104660"/>
            <a:ext cx="632921" cy="669498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1E4F5DD-FF0D-BB47-9340-1A8E7BF602ED}"/>
              </a:ext>
            </a:extLst>
          </p:cNvPr>
          <p:cNvCxnSpPr>
            <a:cxnSpLocks/>
          </p:cNvCxnSpPr>
          <p:nvPr/>
        </p:nvCxnSpPr>
        <p:spPr>
          <a:xfrm flipV="1">
            <a:off x="5394013" y="3118080"/>
            <a:ext cx="124367" cy="265616"/>
          </a:xfrm>
          <a:prstGeom prst="line">
            <a:avLst/>
          </a:prstGeom>
          <a:ln w="38100">
            <a:solidFill>
              <a:srgbClr val="C00000">
                <a:alpha val="80887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A5CDBA-32D6-E545-9147-8DE3B11697DC}"/>
              </a:ext>
            </a:extLst>
          </p:cNvPr>
          <p:cNvCxnSpPr>
            <a:cxnSpLocks/>
          </p:cNvCxnSpPr>
          <p:nvPr/>
        </p:nvCxnSpPr>
        <p:spPr>
          <a:xfrm flipV="1">
            <a:off x="5715904" y="3451945"/>
            <a:ext cx="124367" cy="265616"/>
          </a:xfrm>
          <a:prstGeom prst="line">
            <a:avLst/>
          </a:prstGeom>
          <a:ln w="38100">
            <a:solidFill>
              <a:srgbClr val="C00000">
                <a:alpha val="80887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5708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udio signal icon in flat style for apps ui Vector Image">
            <a:extLst>
              <a:ext uri="{FF2B5EF4-FFF2-40B4-BE49-F238E27FC236}">
                <a16:creationId xmlns:a16="http://schemas.microsoft.com/office/drawing/2014/main" id="{F1C418F2-3A1B-A545-ABF2-DA722758EC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24691" r="22578" b="31852"/>
          <a:stretch/>
        </p:blipFill>
        <p:spPr bwMode="auto">
          <a:xfrm>
            <a:off x="715432" y="3804517"/>
            <a:ext cx="691159" cy="58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80EFD8FD-B1A6-D648-8A2B-4BAB8BB4D2D4}"/>
              </a:ext>
            </a:extLst>
          </p:cNvPr>
          <p:cNvSpPr txBox="1"/>
          <p:nvPr/>
        </p:nvSpPr>
        <p:spPr>
          <a:xfrm>
            <a:off x="240030" y="1011462"/>
            <a:ext cx="6728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System Design</a:t>
            </a:r>
          </a:p>
        </p:txBody>
      </p:sp>
      <p:pic>
        <p:nvPicPr>
          <p:cNvPr id="105" name="Picture 2" descr="Audio signal icon in flat style for apps ui Vector Image">
            <a:extLst>
              <a:ext uri="{FF2B5EF4-FFF2-40B4-BE49-F238E27FC236}">
                <a16:creationId xmlns:a16="http://schemas.microsoft.com/office/drawing/2014/main" id="{F6DE3CA1-1B7C-5743-B655-331637692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24691" r="22578" b="31852"/>
          <a:stretch/>
        </p:blipFill>
        <p:spPr bwMode="auto">
          <a:xfrm>
            <a:off x="695156" y="2778735"/>
            <a:ext cx="691159" cy="58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12" descr="Microphone icon - Free download on Iconfinder">
            <a:extLst>
              <a:ext uri="{FF2B5EF4-FFF2-40B4-BE49-F238E27FC236}">
                <a16:creationId xmlns:a16="http://schemas.microsoft.com/office/drawing/2014/main" id="{0BD5A563-E419-B544-AC0C-703DBA6D6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22" y="2913116"/>
            <a:ext cx="328224" cy="335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Picture 12" descr="Microphone icon - Free download on Iconfinder">
            <a:extLst>
              <a:ext uri="{FF2B5EF4-FFF2-40B4-BE49-F238E27FC236}">
                <a16:creationId xmlns:a16="http://schemas.microsoft.com/office/drawing/2014/main" id="{C5431876-8E0F-1445-B3D9-B7976D363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4" b="1"/>
          <a:stretch/>
        </p:blipFill>
        <p:spPr bwMode="auto">
          <a:xfrm>
            <a:off x="374616" y="3915333"/>
            <a:ext cx="328224" cy="33884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E6AD7B99-CB3B-4B4D-B62E-C9367B909B60}"/>
              </a:ext>
            </a:extLst>
          </p:cNvPr>
          <p:cNvSpPr txBox="1"/>
          <p:nvPr/>
        </p:nvSpPr>
        <p:spPr>
          <a:xfrm>
            <a:off x="363733" y="4436231"/>
            <a:ext cx="1292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Reference microphone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044C7F-C818-574A-8DA9-CDCE298AA89B}"/>
              </a:ext>
            </a:extLst>
          </p:cNvPr>
          <p:cNvSpPr txBox="1"/>
          <p:nvPr/>
        </p:nvSpPr>
        <p:spPr>
          <a:xfrm>
            <a:off x="363733" y="2365117"/>
            <a:ext cx="1292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Microphone inside stencil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1C3F6F-C276-0D46-A179-59D5A3964189}"/>
              </a:ext>
            </a:extLst>
          </p:cNvPr>
          <p:cNvGrpSpPr/>
          <p:nvPr/>
        </p:nvGrpSpPr>
        <p:grpSpPr>
          <a:xfrm>
            <a:off x="3900245" y="2619813"/>
            <a:ext cx="973248" cy="461011"/>
            <a:chOff x="1395192" y="1649461"/>
            <a:chExt cx="804337" cy="381001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D33CD17-FE02-874F-B5D2-DCA3DED636F0}"/>
                </a:ext>
              </a:extLst>
            </p:cNvPr>
            <p:cNvSpPr/>
            <p:nvPr/>
          </p:nvSpPr>
          <p:spPr>
            <a:xfrm>
              <a:off x="1416627" y="1720922"/>
              <a:ext cx="658091" cy="298379"/>
            </a:xfrm>
            <a:custGeom>
              <a:avLst/>
              <a:gdLst>
                <a:gd name="connsiteX0" fmla="*/ 0 w 658091"/>
                <a:gd name="connsiteY0" fmla="*/ 294915 h 298379"/>
                <a:gd name="connsiteX1" fmla="*/ 31173 w 658091"/>
                <a:gd name="connsiteY1" fmla="*/ 121733 h 298379"/>
                <a:gd name="connsiteX2" fmla="*/ 76200 w 658091"/>
                <a:gd name="connsiteY2" fmla="*/ 215251 h 298379"/>
                <a:gd name="connsiteX3" fmla="*/ 131618 w 658091"/>
                <a:gd name="connsiteY3" fmla="*/ 62851 h 298379"/>
                <a:gd name="connsiteX4" fmla="*/ 190500 w 658091"/>
                <a:gd name="connsiteY4" fmla="*/ 121733 h 298379"/>
                <a:gd name="connsiteX5" fmla="*/ 249382 w 658091"/>
                <a:gd name="connsiteY5" fmla="*/ 506 h 298379"/>
                <a:gd name="connsiteX6" fmla="*/ 294409 w 658091"/>
                <a:gd name="connsiteY6" fmla="*/ 177151 h 298379"/>
                <a:gd name="connsiteX7" fmla="*/ 353291 w 658091"/>
                <a:gd name="connsiteY7" fmla="*/ 87097 h 298379"/>
                <a:gd name="connsiteX8" fmla="*/ 412173 w 658091"/>
                <a:gd name="connsiteY8" fmla="*/ 215251 h 298379"/>
                <a:gd name="connsiteX9" fmla="*/ 467591 w 658091"/>
                <a:gd name="connsiteY9" fmla="*/ 128661 h 298379"/>
                <a:gd name="connsiteX10" fmla="*/ 543791 w 658091"/>
                <a:gd name="connsiteY10" fmla="*/ 215251 h 298379"/>
                <a:gd name="connsiteX11" fmla="*/ 606137 w 658091"/>
                <a:gd name="connsiteY11" fmla="*/ 139051 h 298379"/>
                <a:gd name="connsiteX12" fmla="*/ 658091 w 658091"/>
                <a:gd name="connsiteY12" fmla="*/ 298379 h 298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8091" h="298379">
                  <a:moveTo>
                    <a:pt x="0" y="294915"/>
                  </a:moveTo>
                  <a:cubicBezTo>
                    <a:pt x="9236" y="214962"/>
                    <a:pt x="18473" y="135010"/>
                    <a:pt x="31173" y="121733"/>
                  </a:cubicBezTo>
                  <a:cubicBezTo>
                    <a:pt x="43873" y="108456"/>
                    <a:pt x="59459" y="225065"/>
                    <a:pt x="76200" y="215251"/>
                  </a:cubicBezTo>
                  <a:cubicBezTo>
                    <a:pt x="92941" y="205437"/>
                    <a:pt x="112568" y="78437"/>
                    <a:pt x="131618" y="62851"/>
                  </a:cubicBezTo>
                  <a:cubicBezTo>
                    <a:pt x="150668" y="47265"/>
                    <a:pt x="170873" y="132124"/>
                    <a:pt x="190500" y="121733"/>
                  </a:cubicBezTo>
                  <a:cubicBezTo>
                    <a:pt x="210127" y="111342"/>
                    <a:pt x="232064" y="-8730"/>
                    <a:pt x="249382" y="506"/>
                  </a:cubicBezTo>
                  <a:cubicBezTo>
                    <a:pt x="266700" y="9742"/>
                    <a:pt x="277091" y="162719"/>
                    <a:pt x="294409" y="177151"/>
                  </a:cubicBezTo>
                  <a:cubicBezTo>
                    <a:pt x="311727" y="191583"/>
                    <a:pt x="333664" y="80747"/>
                    <a:pt x="353291" y="87097"/>
                  </a:cubicBezTo>
                  <a:cubicBezTo>
                    <a:pt x="372918" y="93447"/>
                    <a:pt x="393123" y="208324"/>
                    <a:pt x="412173" y="215251"/>
                  </a:cubicBezTo>
                  <a:cubicBezTo>
                    <a:pt x="431223" y="222178"/>
                    <a:pt x="445655" y="128661"/>
                    <a:pt x="467591" y="128661"/>
                  </a:cubicBezTo>
                  <a:cubicBezTo>
                    <a:pt x="489527" y="128661"/>
                    <a:pt x="520700" y="213519"/>
                    <a:pt x="543791" y="215251"/>
                  </a:cubicBezTo>
                  <a:cubicBezTo>
                    <a:pt x="566882" y="216983"/>
                    <a:pt x="587087" y="125196"/>
                    <a:pt x="606137" y="139051"/>
                  </a:cubicBezTo>
                  <a:cubicBezTo>
                    <a:pt x="625187" y="152906"/>
                    <a:pt x="641639" y="225642"/>
                    <a:pt x="658091" y="298379"/>
                  </a:cubicBezTo>
                </a:path>
              </a:pathLst>
            </a:custGeom>
            <a:solidFill>
              <a:schemeClr val="accent1">
                <a:lumMod val="50000"/>
                <a:alpha val="42372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A29C6A4-0492-1C4C-B377-3A6FFFA36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05467" y="1649461"/>
              <a:ext cx="0" cy="38100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8584A86-A9F7-4A46-901A-3107ABE9D649}"/>
                </a:ext>
              </a:extLst>
            </p:cNvPr>
            <p:cNvCxnSpPr>
              <a:cxnSpLocks/>
            </p:cNvCxnSpPr>
            <p:nvPr/>
          </p:nvCxnSpPr>
          <p:spPr>
            <a:xfrm>
              <a:off x="1395192" y="2020070"/>
              <a:ext cx="804337" cy="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8305667-3DA2-D944-B7E4-F099C4D142B6}"/>
              </a:ext>
            </a:extLst>
          </p:cNvPr>
          <p:cNvGrpSpPr/>
          <p:nvPr/>
        </p:nvGrpSpPr>
        <p:grpSpPr>
          <a:xfrm>
            <a:off x="3904837" y="4000717"/>
            <a:ext cx="973248" cy="461011"/>
            <a:chOff x="1373757" y="2418388"/>
            <a:chExt cx="804337" cy="381001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B327903-C36E-D04A-AA82-F45E24F3EE09}"/>
                </a:ext>
              </a:extLst>
            </p:cNvPr>
            <p:cNvSpPr/>
            <p:nvPr/>
          </p:nvSpPr>
          <p:spPr>
            <a:xfrm>
              <a:off x="1390176" y="2492952"/>
              <a:ext cx="648674" cy="304800"/>
            </a:xfrm>
            <a:custGeom>
              <a:avLst/>
              <a:gdLst>
                <a:gd name="connsiteX0" fmla="*/ 0 w 713541"/>
                <a:gd name="connsiteY0" fmla="*/ 290946 h 304800"/>
                <a:gd name="connsiteX1" fmla="*/ 10391 w 713541"/>
                <a:gd name="connsiteY1" fmla="*/ 266700 h 304800"/>
                <a:gd name="connsiteX2" fmla="*/ 13855 w 713541"/>
                <a:gd name="connsiteY2" fmla="*/ 256309 h 304800"/>
                <a:gd name="connsiteX3" fmla="*/ 24246 w 713541"/>
                <a:gd name="connsiteY3" fmla="*/ 235528 h 304800"/>
                <a:gd name="connsiteX4" fmla="*/ 31173 w 713541"/>
                <a:gd name="connsiteY4" fmla="*/ 245918 h 304800"/>
                <a:gd name="connsiteX5" fmla="*/ 41564 w 713541"/>
                <a:gd name="connsiteY5" fmla="*/ 238991 h 304800"/>
                <a:gd name="connsiteX6" fmla="*/ 45028 w 713541"/>
                <a:gd name="connsiteY6" fmla="*/ 214746 h 304800"/>
                <a:gd name="connsiteX7" fmla="*/ 55419 w 713541"/>
                <a:gd name="connsiteY7" fmla="*/ 211282 h 304800"/>
                <a:gd name="connsiteX8" fmla="*/ 76200 w 713541"/>
                <a:gd name="connsiteY8" fmla="*/ 193964 h 304800"/>
                <a:gd name="connsiteX9" fmla="*/ 93519 w 713541"/>
                <a:gd name="connsiteY9" fmla="*/ 169718 h 304800"/>
                <a:gd name="connsiteX10" fmla="*/ 96982 w 713541"/>
                <a:gd name="connsiteY10" fmla="*/ 135082 h 304800"/>
                <a:gd name="connsiteX11" fmla="*/ 107373 w 713541"/>
                <a:gd name="connsiteY11" fmla="*/ 131618 h 304800"/>
                <a:gd name="connsiteX12" fmla="*/ 117764 w 713541"/>
                <a:gd name="connsiteY12" fmla="*/ 124691 h 304800"/>
                <a:gd name="connsiteX13" fmla="*/ 131619 w 713541"/>
                <a:gd name="connsiteY13" fmla="*/ 107373 h 304800"/>
                <a:gd name="connsiteX14" fmla="*/ 142010 w 713541"/>
                <a:gd name="connsiteY14" fmla="*/ 100446 h 304800"/>
                <a:gd name="connsiteX15" fmla="*/ 159328 w 713541"/>
                <a:gd name="connsiteY15" fmla="*/ 83128 h 304800"/>
                <a:gd name="connsiteX16" fmla="*/ 162791 w 713541"/>
                <a:gd name="connsiteY16" fmla="*/ 72737 h 304800"/>
                <a:gd name="connsiteX17" fmla="*/ 200891 w 713541"/>
                <a:gd name="connsiteY17" fmla="*/ 62346 h 304800"/>
                <a:gd name="connsiteX18" fmla="*/ 207819 w 713541"/>
                <a:gd name="connsiteY18" fmla="*/ 55418 h 304800"/>
                <a:gd name="connsiteX19" fmla="*/ 218210 w 713541"/>
                <a:gd name="connsiteY19" fmla="*/ 51955 h 304800"/>
                <a:gd name="connsiteX20" fmla="*/ 225137 w 713541"/>
                <a:gd name="connsiteY20" fmla="*/ 41564 h 304800"/>
                <a:gd name="connsiteX21" fmla="*/ 235528 w 713541"/>
                <a:gd name="connsiteY21" fmla="*/ 10391 h 304800"/>
                <a:gd name="connsiteX22" fmla="*/ 238991 w 713541"/>
                <a:gd name="connsiteY22" fmla="*/ 0 h 304800"/>
                <a:gd name="connsiteX23" fmla="*/ 245919 w 713541"/>
                <a:gd name="connsiteY23" fmla="*/ 183573 h 304800"/>
                <a:gd name="connsiteX24" fmla="*/ 252846 w 713541"/>
                <a:gd name="connsiteY24" fmla="*/ 277091 h 304800"/>
                <a:gd name="connsiteX25" fmla="*/ 266700 w 713541"/>
                <a:gd name="connsiteY25" fmla="*/ 273628 h 304800"/>
                <a:gd name="connsiteX26" fmla="*/ 270164 w 713541"/>
                <a:gd name="connsiteY26" fmla="*/ 263237 h 304800"/>
                <a:gd name="connsiteX27" fmla="*/ 273628 w 713541"/>
                <a:gd name="connsiteY27" fmla="*/ 245918 h 304800"/>
                <a:gd name="connsiteX28" fmla="*/ 284019 w 713541"/>
                <a:gd name="connsiteY28" fmla="*/ 242455 h 304800"/>
                <a:gd name="connsiteX29" fmla="*/ 304800 w 713541"/>
                <a:gd name="connsiteY29" fmla="*/ 242455 h 304800"/>
                <a:gd name="connsiteX30" fmla="*/ 311728 w 713541"/>
                <a:gd name="connsiteY30" fmla="*/ 221673 h 304800"/>
                <a:gd name="connsiteX31" fmla="*/ 322119 w 713541"/>
                <a:gd name="connsiteY31" fmla="*/ 218209 h 304800"/>
                <a:gd name="connsiteX32" fmla="*/ 332510 w 713541"/>
                <a:gd name="connsiteY32" fmla="*/ 187037 h 304800"/>
                <a:gd name="connsiteX33" fmla="*/ 335973 w 713541"/>
                <a:gd name="connsiteY33" fmla="*/ 176646 h 304800"/>
                <a:gd name="connsiteX34" fmla="*/ 342900 w 713541"/>
                <a:gd name="connsiteY34" fmla="*/ 169718 h 304800"/>
                <a:gd name="connsiteX35" fmla="*/ 363682 w 713541"/>
                <a:gd name="connsiteY35" fmla="*/ 162791 h 304800"/>
                <a:gd name="connsiteX36" fmla="*/ 370610 w 713541"/>
                <a:gd name="connsiteY36" fmla="*/ 155864 h 304800"/>
                <a:gd name="connsiteX37" fmla="*/ 374073 w 713541"/>
                <a:gd name="connsiteY37" fmla="*/ 145473 h 304800"/>
                <a:gd name="connsiteX38" fmla="*/ 381000 w 713541"/>
                <a:gd name="connsiteY38" fmla="*/ 135082 h 304800"/>
                <a:gd name="connsiteX39" fmla="*/ 384464 w 713541"/>
                <a:gd name="connsiteY39" fmla="*/ 117764 h 304800"/>
                <a:gd name="connsiteX40" fmla="*/ 408710 w 713541"/>
                <a:gd name="connsiteY40" fmla="*/ 107373 h 304800"/>
                <a:gd name="connsiteX41" fmla="*/ 415637 w 713541"/>
                <a:gd name="connsiteY41" fmla="*/ 96982 h 304800"/>
                <a:gd name="connsiteX42" fmla="*/ 426028 w 713541"/>
                <a:gd name="connsiteY42" fmla="*/ 93518 h 304800"/>
                <a:gd name="connsiteX43" fmla="*/ 439882 w 713541"/>
                <a:gd name="connsiteY43" fmla="*/ 65809 h 304800"/>
                <a:gd name="connsiteX44" fmla="*/ 450273 w 713541"/>
                <a:gd name="connsiteY44" fmla="*/ 58882 h 304800"/>
                <a:gd name="connsiteX45" fmla="*/ 467591 w 713541"/>
                <a:gd name="connsiteY45" fmla="*/ 45028 h 304800"/>
                <a:gd name="connsiteX46" fmla="*/ 474519 w 713541"/>
                <a:gd name="connsiteY46" fmla="*/ 34637 h 304800"/>
                <a:gd name="connsiteX47" fmla="*/ 491837 w 713541"/>
                <a:gd name="connsiteY47" fmla="*/ 31173 h 304800"/>
                <a:gd name="connsiteX48" fmla="*/ 509155 w 713541"/>
                <a:gd name="connsiteY48" fmla="*/ 17318 h 304800"/>
                <a:gd name="connsiteX49" fmla="*/ 512619 w 713541"/>
                <a:gd name="connsiteY49" fmla="*/ 31173 h 304800"/>
                <a:gd name="connsiteX50" fmla="*/ 516082 w 713541"/>
                <a:gd name="connsiteY50" fmla="*/ 152400 h 304800"/>
                <a:gd name="connsiteX51" fmla="*/ 523010 w 713541"/>
                <a:gd name="connsiteY51" fmla="*/ 207818 h 304800"/>
                <a:gd name="connsiteX52" fmla="*/ 526473 w 713541"/>
                <a:gd name="connsiteY52" fmla="*/ 225137 h 304800"/>
                <a:gd name="connsiteX53" fmla="*/ 529937 w 713541"/>
                <a:gd name="connsiteY53" fmla="*/ 245918 h 304800"/>
                <a:gd name="connsiteX54" fmla="*/ 533400 w 713541"/>
                <a:gd name="connsiteY54" fmla="*/ 273628 h 304800"/>
                <a:gd name="connsiteX55" fmla="*/ 550719 w 713541"/>
                <a:gd name="connsiteY55" fmla="*/ 284018 h 304800"/>
                <a:gd name="connsiteX56" fmla="*/ 561110 w 713541"/>
                <a:gd name="connsiteY56" fmla="*/ 280555 h 304800"/>
                <a:gd name="connsiteX57" fmla="*/ 564573 w 713541"/>
                <a:gd name="connsiteY57" fmla="*/ 263237 h 304800"/>
                <a:gd name="connsiteX58" fmla="*/ 571500 w 713541"/>
                <a:gd name="connsiteY58" fmla="*/ 256309 h 304800"/>
                <a:gd name="connsiteX59" fmla="*/ 574964 w 713541"/>
                <a:gd name="connsiteY59" fmla="*/ 245918 h 304800"/>
                <a:gd name="connsiteX60" fmla="*/ 578428 w 713541"/>
                <a:gd name="connsiteY60" fmla="*/ 228600 h 304800"/>
                <a:gd name="connsiteX61" fmla="*/ 592282 w 713541"/>
                <a:gd name="connsiteY61" fmla="*/ 232064 h 304800"/>
                <a:gd name="connsiteX62" fmla="*/ 595746 w 713541"/>
                <a:gd name="connsiteY62" fmla="*/ 214746 h 304800"/>
                <a:gd name="connsiteX63" fmla="*/ 599210 w 713541"/>
                <a:gd name="connsiteY63" fmla="*/ 204355 h 304800"/>
                <a:gd name="connsiteX64" fmla="*/ 613064 w 713541"/>
                <a:gd name="connsiteY64" fmla="*/ 200891 h 304800"/>
                <a:gd name="connsiteX65" fmla="*/ 619991 w 713541"/>
                <a:gd name="connsiteY65" fmla="*/ 176646 h 304800"/>
                <a:gd name="connsiteX66" fmla="*/ 630382 w 713541"/>
                <a:gd name="connsiteY66" fmla="*/ 173182 h 304800"/>
                <a:gd name="connsiteX67" fmla="*/ 633846 w 713541"/>
                <a:gd name="connsiteY67" fmla="*/ 162791 h 304800"/>
                <a:gd name="connsiteX68" fmla="*/ 637310 w 713541"/>
                <a:gd name="connsiteY68" fmla="*/ 148937 h 304800"/>
                <a:gd name="connsiteX69" fmla="*/ 644237 w 713541"/>
                <a:gd name="connsiteY69" fmla="*/ 138546 h 304800"/>
                <a:gd name="connsiteX70" fmla="*/ 654628 w 713541"/>
                <a:gd name="connsiteY70" fmla="*/ 117764 h 304800"/>
                <a:gd name="connsiteX71" fmla="*/ 658091 w 713541"/>
                <a:gd name="connsiteY71" fmla="*/ 107373 h 304800"/>
                <a:gd name="connsiteX72" fmla="*/ 682337 w 713541"/>
                <a:gd name="connsiteY72" fmla="*/ 86591 h 304800"/>
                <a:gd name="connsiteX73" fmla="*/ 689264 w 713541"/>
                <a:gd name="connsiteY73" fmla="*/ 62346 h 304800"/>
                <a:gd name="connsiteX74" fmla="*/ 692728 w 713541"/>
                <a:gd name="connsiteY74" fmla="*/ 51955 h 304800"/>
                <a:gd name="connsiteX75" fmla="*/ 703119 w 713541"/>
                <a:gd name="connsiteY75" fmla="*/ 41564 h 304800"/>
                <a:gd name="connsiteX76" fmla="*/ 710046 w 713541"/>
                <a:gd name="connsiteY76" fmla="*/ 31173 h 304800"/>
                <a:gd name="connsiteX77" fmla="*/ 713510 w 713541"/>
                <a:gd name="connsiteY77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713541" h="304800">
                  <a:moveTo>
                    <a:pt x="0" y="290946"/>
                  </a:moveTo>
                  <a:cubicBezTo>
                    <a:pt x="3464" y="282864"/>
                    <a:pt x="7125" y="274864"/>
                    <a:pt x="10391" y="266700"/>
                  </a:cubicBezTo>
                  <a:cubicBezTo>
                    <a:pt x="11747" y="263310"/>
                    <a:pt x="12222" y="259575"/>
                    <a:pt x="13855" y="256309"/>
                  </a:cubicBezTo>
                  <a:cubicBezTo>
                    <a:pt x="27285" y="229449"/>
                    <a:pt x="15538" y="261646"/>
                    <a:pt x="24246" y="235528"/>
                  </a:cubicBezTo>
                  <a:cubicBezTo>
                    <a:pt x="26555" y="238991"/>
                    <a:pt x="27091" y="245102"/>
                    <a:pt x="31173" y="245918"/>
                  </a:cubicBezTo>
                  <a:cubicBezTo>
                    <a:pt x="35255" y="246734"/>
                    <a:pt x="39873" y="242795"/>
                    <a:pt x="41564" y="238991"/>
                  </a:cubicBezTo>
                  <a:cubicBezTo>
                    <a:pt x="44880" y="231531"/>
                    <a:pt x="41377" y="222048"/>
                    <a:pt x="45028" y="214746"/>
                  </a:cubicBezTo>
                  <a:cubicBezTo>
                    <a:pt x="46661" y="211480"/>
                    <a:pt x="52153" y="212915"/>
                    <a:pt x="55419" y="211282"/>
                  </a:cubicBezTo>
                  <a:cubicBezTo>
                    <a:pt x="65065" y="206459"/>
                    <a:pt x="68539" y="201626"/>
                    <a:pt x="76200" y="193964"/>
                  </a:cubicBezTo>
                  <a:cubicBezTo>
                    <a:pt x="84283" y="169718"/>
                    <a:pt x="76201" y="175491"/>
                    <a:pt x="93519" y="169718"/>
                  </a:cubicBezTo>
                  <a:cubicBezTo>
                    <a:pt x="94673" y="158173"/>
                    <a:pt x="93017" y="145986"/>
                    <a:pt x="96982" y="135082"/>
                  </a:cubicBezTo>
                  <a:cubicBezTo>
                    <a:pt x="98230" y="131651"/>
                    <a:pt x="104107" y="133251"/>
                    <a:pt x="107373" y="131618"/>
                  </a:cubicBezTo>
                  <a:cubicBezTo>
                    <a:pt x="111096" y="129756"/>
                    <a:pt x="114300" y="127000"/>
                    <a:pt x="117764" y="124691"/>
                  </a:cubicBezTo>
                  <a:cubicBezTo>
                    <a:pt x="122909" y="116973"/>
                    <a:pt x="124566" y="113015"/>
                    <a:pt x="131619" y="107373"/>
                  </a:cubicBezTo>
                  <a:cubicBezTo>
                    <a:pt x="134870" y="104773"/>
                    <a:pt x="138877" y="103187"/>
                    <a:pt x="142010" y="100446"/>
                  </a:cubicBezTo>
                  <a:cubicBezTo>
                    <a:pt x="148154" y="95070"/>
                    <a:pt x="159328" y="83128"/>
                    <a:pt x="159328" y="83128"/>
                  </a:cubicBezTo>
                  <a:cubicBezTo>
                    <a:pt x="160482" y="79664"/>
                    <a:pt x="160913" y="75868"/>
                    <a:pt x="162791" y="72737"/>
                  </a:cubicBezTo>
                  <a:cubicBezTo>
                    <a:pt x="170974" y="59098"/>
                    <a:pt x="186121" y="63987"/>
                    <a:pt x="200891" y="62346"/>
                  </a:cubicBezTo>
                  <a:cubicBezTo>
                    <a:pt x="203200" y="60037"/>
                    <a:pt x="205018" y="57098"/>
                    <a:pt x="207819" y="55418"/>
                  </a:cubicBezTo>
                  <a:cubicBezTo>
                    <a:pt x="210950" y="53540"/>
                    <a:pt x="215359" y="54236"/>
                    <a:pt x="218210" y="51955"/>
                  </a:cubicBezTo>
                  <a:cubicBezTo>
                    <a:pt x="221461" y="49355"/>
                    <a:pt x="222828" y="45028"/>
                    <a:pt x="225137" y="41564"/>
                  </a:cubicBezTo>
                  <a:lnTo>
                    <a:pt x="235528" y="10391"/>
                  </a:lnTo>
                  <a:lnTo>
                    <a:pt x="238991" y="0"/>
                  </a:lnTo>
                  <a:cubicBezTo>
                    <a:pt x="245703" y="275162"/>
                    <a:pt x="237668" y="59807"/>
                    <a:pt x="245919" y="183573"/>
                  </a:cubicBezTo>
                  <a:cubicBezTo>
                    <a:pt x="251985" y="274559"/>
                    <a:pt x="246067" y="216088"/>
                    <a:pt x="252846" y="277091"/>
                  </a:cubicBezTo>
                  <a:cubicBezTo>
                    <a:pt x="257464" y="275937"/>
                    <a:pt x="262983" y="276602"/>
                    <a:pt x="266700" y="273628"/>
                  </a:cubicBezTo>
                  <a:cubicBezTo>
                    <a:pt x="269551" y="271347"/>
                    <a:pt x="269278" y="266779"/>
                    <a:pt x="270164" y="263237"/>
                  </a:cubicBezTo>
                  <a:cubicBezTo>
                    <a:pt x="271592" y="257525"/>
                    <a:pt x="270362" y="250817"/>
                    <a:pt x="273628" y="245918"/>
                  </a:cubicBezTo>
                  <a:cubicBezTo>
                    <a:pt x="275653" y="242880"/>
                    <a:pt x="280555" y="243609"/>
                    <a:pt x="284019" y="242455"/>
                  </a:cubicBezTo>
                  <a:cubicBezTo>
                    <a:pt x="289347" y="244231"/>
                    <a:pt x="299472" y="249914"/>
                    <a:pt x="304800" y="242455"/>
                  </a:cubicBezTo>
                  <a:cubicBezTo>
                    <a:pt x="309044" y="236513"/>
                    <a:pt x="304801" y="223982"/>
                    <a:pt x="311728" y="221673"/>
                  </a:cubicBezTo>
                  <a:lnTo>
                    <a:pt x="322119" y="218209"/>
                  </a:lnTo>
                  <a:lnTo>
                    <a:pt x="332510" y="187037"/>
                  </a:lnTo>
                  <a:cubicBezTo>
                    <a:pt x="333664" y="183573"/>
                    <a:pt x="333392" y="179228"/>
                    <a:pt x="335973" y="176646"/>
                  </a:cubicBezTo>
                  <a:cubicBezTo>
                    <a:pt x="338282" y="174337"/>
                    <a:pt x="339979" y="171178"/>
                    <a:pt x="342900" y="169718"/>
                  </a:cubicBezTo>
                  <a:cubicBezTo>
                    <a:pt x="349431" y="166452"/>
                    <a:pt x="363682" y="162791"/>
                    <a:pt x="363682" y="162791"/>
                  </a:cubicBezTo>
                  <a:cubicBezTo>
                    <a:pt x="365991" y="160482"/>
                    <a:pt x="368930" y="158664"/>
                    <a:pt x="370610" y="155864"/>
                  </a:cubicBezTo>
                  <a:cubicBezTo>
                    <a:pt x="372488" y="152733"/>
                    <a:pt x="372440" y="148739"/>
                    <a:pt x="374073" y="145473"/>
                  </a:cubicBezTo>
                  <a:cubicBezTo>
                    <a:pt x="375934" y="141750"/>
                    <a:pt x="378691" y="138546"/>
                    <a:pt x="381000" y="135082"/>
                  </a:cubicBezTo>
                  <a:cubicBezTo>
                    <a:pt x="382155" y="129309"/>
                    <a:pt x="381543" y="122875"/>
                    <a:pt x="384464" y="117764"/>
                  </a:cubicBezTo>
                  <a:cubicBezTo>
                    <a:pt x="388450" y="110788"/>
                    <a:pt x="402671" y="108883"/>
                    <a:pt x="408710" y="107373"/>
                  </a:cubicBezTo>
                  <a:cubicBezTo>
                    <a:pt x="411019" y="103909"/>
                    <a:pt x="412386" y="99583"/>
                    <a:pt x="415637" y="96982"/>
                  </a:cubicBezTo>
                  <a:cubicBezTo>
                    <a:pt x="418488" y="94701"/>
                    <a:pt x="423906" y="96489"/>
                    <a:pt x="426028" y="93518"/>
                  </a:cubicBezTo>
                  <a:cubicBezTo>
                    <a:pt x="446199" y="65279"/>
                    <a:pt x="422331" y="79851"/>
                    <a:pt x="439882" y="65809"/>
                  </a:cubicBezTo>
                  <a:cubicBezTo>
                    <a:pt x="443133" y="63208"/>
                    <a:pt x="446809" y="61191"/>
                    <a:pt x="450273" y="58882"/>
                  </a:cubicBezTo>
                  <a:cubicBezTo>
                    <a:pt x="457625" y="36827"/>
                    <a:pt x="447088" y="58696"/>
                    <a:pt x="467591" y="45028"/>
                  </a:cubicBezTo>
                  <a:cubicBezTo>
                    <a:pt x="471055" y="42719"/>
                    <a:pt x="470905" y="36702"/>
                    <a:pt x="474519" y="34637"/>
                  </a:cubicBezTo>
                  <a:cubicBezTo>
                    <a:pt x="479630" y="31716"/>
                    <a:pt x="486064" y="32328"/>
                    <a:pt x="491837" y="31173"/>
                  </a:cubicBezTo>
                  <a:cubicBezTo>
                    <a:pt x="492917" y="29553"/>
                    <a:pt x="501719" y="11741"/>
                    <a:pt x="509155" y="17318"/>
                  </a:cubicBezTo>
                  <a:cubicBezTo>
                    <a:pt x="512963" y="20174"/>
                    <a:pt x="511464" y="26555"/>
                    <a:pt x="512619" y="31173"/>
                  </a:cubicBezTo>
                  <a:cubicBezTo>
                    <a:pt x="513773" y="71582"/>
                    <a:pt x="514287" y="112014"/>
                    <a:pt x="516082" y="152400"/>
                  </a:cubicBezTo>
                  <a:cubicBezTo>
                    <a:pt x="516923" y="171326"/>
                    <a:pt x="519649" y="189329"/>
                    <a:pt x="523010" y="207818"/>
                  </a:cubicBezTo>
                  <a:cubicBezTo>
                    <a:pt x="524063" y="213610"/>
                    <a:pt x="525420" y="219345"/>
                    <a:pt x="526473" y="225137"/>
                  </a:cubicBezTo>
                  <a:cubicBezTo>
                    <a:pt x="527729" y="232046"/>
                    <a:pt x="528944" y="238966"/>
                    <a:pt x="529937" y="245918"/>
                  </a:cubicBezTo>
                  <a:cubicBezTo>
                    <a:pt x="531253" y="255133"/>
                    <a:pt x="530725" y="264712"/>
                    <a:pt x="533400" y="273628"/>
                  </a:cubicBezTo>
                  <a:cubicBezTo>
                    <a:pt x="535513" y="280671"/>
                    <a:pt x="545499" y="282278"/>
                    <a:pt x="550719" y="284018"/>
                  </a:cubicBezTo>
                  <a:cubicBezTo>
                    <a:pt x="554183" y="282864"/>
                    <a:pt x="559085" y="283593"/>
                    <a:pt x="561110" y="280555"/>
                  </a:cubicBezTo>
                  <a:cubicBezTo>
                    <a:pt x="564375" y="275657"/>
                    <a:pt x="562254" y="268648"/>
                    <a:pt x="564573" y="263237"/>
                  </a:cubicBezTo>
                  <a:cubicBezTo>
                    <a:pt x="565859" y="260235"/>
                    <a:pt x="569191" y="258618"/>
                    <a:pt x="571500" y="256309"/>
                  </a:cubicBezTo>
                  <a:cubicBezTo>
                    <a:pt x="572655" y="252845"/>
                    <a:pt x="574078" y="249460"/>
                    <a:pt x="574964" y="245918"/>
                  </a:cubicBezTo>
                  <a:cubicBezTo>
                    <a:pt x="576392" y="240207"/>
                    <a:pt x="573831" y="232278"/>
                    <a:pt x="578428" y="228600"/>
                  </a:cubicBezTo>
                  <a:cubicBezTo>
                    <a:pt x="582145" y="225626"/>
                    <a:pt x="587664" y="230909"/>
                    <a:pt x="592282" y="232064"/>
                  </a:cubicBezTo>
                  <a:cubicBezTo>
                    <a:pt x="593437" y="226291"/>
                    <a:pt x="594318" y="220457"/>
                    <a:pt x="595746" y="214746"/>
                  </a:cubicBezTo>
                  <a:cubicBezTo>
                    <a:pt x="596632" y="211204"/>
                    <a:pt x="596359" y="206636"/>
                    <a:pt x="599210" y="204355"/>
                  </a:cubicBezTo>
                  <a:cubicBezTo>
                    <a:pt x="602927" y="201381"/>
                    <a:pt x="608446" y="202046"/>
                    <a:pt x="613064" y="200891"/>
                  </a:cubicBezTo>
                  <a:cubicBezTo>
                    <a:pt x="613093" y="200774"/>
                    <a:pt x="618337" y="178301"/>
                    <a:pt x="619991" y="176646"/>
                  </a:cubicBezTo>
                  <a:cubicBezTo>
                    <a:pt x="622573" y="174064"/>
                    <a:pt x="626918" y="174337"/>
                    <a:pt x="630382" y="173182"/>
                  </a:cubicBezTo>
                  <a:cubicBezTo>
                    <a:pt x="631537" y="169718"/>
                    <a:pt x="632843" y="166302"/>
                    <a:pt x="633846" y="162791"/>
                  </a:cubicBezTo>
                  <a:cubicBezTo>
                    <a:pt x="635154" y="158214"/>
                    <a:pt x="635435" y="153312"/>
                    <a:pt x="637310" y="148937"/>
                  </a:cubicBezTo>
                  <a:cubicBezTo>
                    <a:pt x="638950" y="145111"/>
                    <a:pt x="641928" y="142010"/>
                    <a:pt x="644237" y="138546"/>
                  </a:cubicBezTo>
                  <a:cubicBezTo>
                    <a:pt x="652941" y="112428"/>
                    <a:pt x="641199" y="144621"/>
                    <a:pt x="654628" y="117764"/>
                  </a:cubicBezTo>
                  <a:cubicBezTo>
                    <a:pt x="656261" y="114498"/>
                    <a:pt x="655969" y="110344"/>
                    <a:pt x="658091" y="107373"/>
                  </a:cubicBezTo>
                  <a:cubicBezTo>
                    <a:pt x="665727" y="96683"/>
                    <a:pt x="672352" y="93248"/>
                    <a:pt x="682337" y="86591"/>
                  </a:cubicBezTo>
                  <a:cubicBezTo>
                    <a:pt x="690647" y="61657"/>
                    <a:pt x="680557" y="92816"/>
                    <a:pt x="689264" y="62346"/>
                  </a:cubicBezTo>
                  <a:cubicBezTo>
                    <a:pt x="690267" y="58835"/>
                    <a:pt x="690703" y="54993"/>
                    <a:pt x="692728" y="51955"/>
                  </a:cubicBezTo>
                  <a:cubicBezTo>
                    <a:pt x="695445" y="47879"/>
                    <a:pt x="699983" y="45327"/>
                    <a:pt x="703119" y="41564"/>
                  </a:cubicBezTo>
                  <a:cubicBezTo>
                    <a:pt x="705784" y="38366"/>
                    <a:pt x="707737" y="34637"/>
                    <a:pt x="710046" y="31173"/>
                  </a:cubicBezTo>
                  <a:cubicBezTo>
                    <a:pt x="714109" y="242449"/>
                    <a:pt x="713510" y="151235"/>
                    <a:pt x="713510" y="304800"/>
                  </a:cubicBezTo>
                </a:path>
              </a:pathLst>
            </a:custGeom>
            <a:solidFill>
              <a:schemeClr val="accent4">
                <a:lumMod val="50000"/>
                <a:alpha val="42372"/>
              </a:schemeClr>
            </a:solidFill>
            <a:ln w="63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01694CE-4DBA-8645-A6D3-75BED1A42B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84032" y="2418388"/>
              <a:ext cx="0" cy="38100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74C137D-B4EF-F240-8D21-19C55FD862F0}"/>
                </a:ext>
              </a:extLst>
            </p:cNvPr>
            <p:cNvCxnSpPr>
              <a:cxnSpLocks/>
            </p:cNvCxnSpPr>
            <p:nvPr/>
          </p:nvCxnSpPr>
          <p:spPr>
            <a:xfrm>
              <a:off x="1373757" y="2788997"/>
              <a:ext cx="804337" cy="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Freeform 30">
            <a:extLst>
              <a:ext uri="{FF2B5EF4-FFF2-40B4-BE49-F238E27FC236}">
                <a16:creationId xmlns:a16="http://schemas.microsoft.com/office/drawing/2014/main" id="{E5BBF688-E30B-8641-8ABC-F6421B3AFFD3}"/>
              </a:ext>
            </a:extLst>
          </p:cNvPr>
          <p:cNvSpPr/>
          <p:nvPr/>
        </p:nvSpPr>
        <p:spPr>
          <a:xfrm rot="598196">
            <a:off x="1392073" y="3100722"/>
            <a:ext cx="688295" cy="476631"/>
          </a:xfrm>
          <a:custGeom>
            <a:avLst/>
            <a:gdLst>
              <a:gd name="connsiteX0" fmla="*/ 0 w 757083"/>
              <a:gd name="connsiteY0" fmla="*/ 8039 h 552222"/>
              <a:gd name="connsiteX1" fmla="*/ 275303 w 757083"/>
              <a:gd name="connsiteY1" fmla="*/ 67032 h 552222"/>
              <a:gd name="connsiteX2" fmla="*/ 452283 w 757083"/>
              <a:gd name="connsiteY2" fmla="*/ 499651 h 552222"/>
              <a:gd name="connsiteX3" fmla="*/ 757083 w 757083"/>
              <a:gd name="connsiteY3" fmla="*/ 529148 h 552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083" h="552222">
                <a:moveTo>
                  <a:pt x="0" y="8039"/>
                </a:moveTo>
                <a:cubicBezTo>
                  <a:pt x="99961" y="-3432"/>
                  <a:pt x="199923" y="-14903"/>
                  <a:pt x="275303" y="67032"/>
                </a:cubicBezTo>
                <a:cubicBezTo>
                  <a:pt x="350684" y="148967"/>
                  <a:pt x="371986" y="422632"/>
                  <a:pt x="452283" y="499651"/>
                </a:cubicBezTo>
                <a:cubicBezTo>
                  <a:pt x="532580" y="576670"/>
                  <a:pt x="644831" y="552909"/>
                  <a:pt x="757083" y="529148"/>
                </a:cubicBezTo>
              </a:path>
            </a:pathLst>
          </a:cu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49DB7E4F-6106-BC49-854B-7FADD7C157E0}"/>
              </a:ext>
            </a:extLst>
          </p:cNvPr>
          <p:cNvSpPr/>
          <p:nvPr/>
        </p:nvSpPr>
        <p:spPr>
          <a:xfrm rot="21001804" flipV="1">
            <a:off x="1459889" y="3648074"/>
            <a:ext cx="611916" cy="385014"/>
          </a:xfrm>
          <a:custGeom>
            <a:avLst/>
            <a:gdLst>
              <a:gd name="connsiteX0" fmla="*/ 0 w 757083"/>
              <a:gd name="connsiteY0" fmla="*/ 8039 h 552222"/>
              <a:gd name="connsiteX1" fmla="*/ 275303 w 757083"/>
              <a:gd name="connsiteY1" fmla="*/ 67032 h 552222"/>
              <a:gd name="connsiteX2" fmla="*/ 452283 w 757083"/>
              <a:gd name="connsiteY2" fmla="*/ 499651 h 552222"/>
              <a:gd name="connsiteX3" fmla="*/ 757083 w 757083"/>
              <a:gd name="connsiteY3" fmla="*/ 529148 h 552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083" h="552222">
                <a:moveTo>
                  <a:pt x="0" y="8039"/>
                </a:moveTo>
                <a:cubicBezTo>
                  <a:pt x="99961" y="-3432"/>
                  <a:pt x="199923" y="-14903"/>
                  <a:pt x="275303" y="67032"/>
                </a:cubicBezTo>
                <a:cubicBezTo>
                  <a:pt x="350684" y="148967"/>
                  <a:pt x="371986" y="422632"/>
                  <a:pt x="452283" y="499651"/>
                </a:cubicBezTo>
                <a:cubicBezTo>
                  <a:pt x="532580" y="576670"/>
                  <a:pt x="644831" y="552909"/>
                  <a:pt x="757083" y="529148"/>
                </a:cubicBezTo>
              </a:path>
            </a:pathLst>
          </a:cu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970378B6-1F18-F04A-AA89-C86C40BC89DD}"/>
              </a:ext>
            </a:extLst>
          </p:cNvPr>
          <p:cNvSpPr/>
          <p:nvPr/>
        </p:nvSpPr>
        <p:spPr>
          <a:xfrm rot="598196">
            <a:off x="3171407" y="3680605"/>
            <a:ext cx="688257" cy="552222"/>
          </a:xfrm>
          <a:custGeom>
            <a:avLst/>
            <a:gdLst>
              <a:gd name="connsiteX0" fmla="*/ 0 w 757083"/>
              <a:gd name="connsiteY0" fmla="*/ 8039 h 552222"/>
              <a:gd name="connsiteX1" fmla="*/ 275303 w 757083"/>
              <a:gd name="connsiteY1" fmla="*/ 67032 h 552222"/>
              <a:gd name="connsiteX2" fmla="*/ 452283 w 757083"/>
              <a:gd name="connsiteY2" fmla="*/ 499651 h 552222"/>
              <a:gd name="connsiteX3" fmla="*/ 757083 w 757083"/>
              <a:gd name="connsiteY3" fmla="*/ 529148 h 552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083" h="552222">
                <a:moveTo>
                  <a:pt x="0" y="8039"/>
                </a:moveTo>
                <a:cubicBezTo>
                  <a:pt x="99961" y="-3432"/>
                  <a:pt x="199923" y="-14903"/>
                  <a:pt x="275303" y="67032"/>
                </a:cubicBezTo>
                <a:cubicBezTo>
                  <a:pt x="350684" y="148967"/>
                  <a:pt x="371986" y="422632"/>
                  <a:pt x="452283" y="499651"/>
                </a:cubicBezTo>
                <a:cubicBezTo>
                  <a:pt x="532580" y="576670"/>
                  <a:pt x="644831" y="552909"/>
                  <a:pt x="757083" y="529148"/>
                </a:cubicBezTo>
              </a:path>
            </a:pathLst>
          </a:cu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C9A804C0-BE4E-C84A-87C7-E7F8C25EAA6F}"/>
              </a:ext>
            </a:extLst>
          </p:cNvPr>
          <p:cNvSpPr/>
          <p:nvPr/>
        </p:nvSpPr>
        <p:spPr>
          <a:xfrm rot="21001804" flipV="1">
            <a:off x="3169382" y="3025706"/>
            <a:ext cx="688257" cy="552222"/>
          </a:xfrm>
          <a:custGeom>
            <a:avLst/>
            <a:gdLst>
              <a:gd name="connsiteX0" fmla="*/ 0 w 757083"/>
              <a:gd name="connsiteY0" fmla="*/ 8039 h 552222"/>
              <a:gd name="connsiteX1" fmla="*/ 275303 w 757083"/>
              <a:gd name="connsiteY1" fmla="*/ 67032 h 552222"/>
              <a:gd name="connsiteX2" fmla="*/ 452283 w 757083"/>
              <a:gd name="connsiteY2" fmla="*/ 499651 h 552222"/>
              <a:gd name="connsiteX3" fmla="*/ 757083 w 757083"/>
              <a:gd name="connsiteY3" fmla="*/ 529148 h 552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083" h="552222">
                <a:moveTo>
                  <a:pt x="0" y="8039"/>
                </a:moveTo>
                <a:cubicBezTo>
                  <a:pt x="99961" y="-3432"/>
                  <a:pt x="199923" y="-14903"/>
                  <a:pt x="275303" y="67032"/>
                </a:cubicBezTo>
                <a:cubicBezTo>
                  <a:pt x="350684" y="148967"/>
                  <a:pt x="371986" y="422632"/>
                  <a:pt x="452283" y="499651"/>
                </a:cubicBezTo>
                <a:cubicBezTo>
                  <a:pt x="532580" y="576670"/>
                  <a:pt x="644831" y="552909"/>
                  <a:pt x="757083" y="529148"/>
                </a:cubicBezTo>
              </a:path>
            </a:pathLst>
          </a:cu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87B23C6-10F4-CB40-B691-B874E1F46F18}"/>
              </a:ext>
            </a:extLst>
          </p:cNvPr>
          <p:cNvSpPr txBox="1"/>
          <p:nvPr/>
        </p:nvSpPr>
        <p:spPr>
          <a:xfrm>
            <a:off x="3490205" y="3041179"/>
            <a:ext cx="17411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Freq. spectrum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5A3E80-D37F-CB46-861F-DCB3C7EA0A8D}"/>
              </a:ext>
            </a:extLst>
          </p:cNvPr>
          <p:cNvSpPr txBox="1"/>
          <p:nvPr/>
        </p:nvSpPr>
        <p:spPr>
          <a:xfrm>
            <a:off x="3529534" y="4522295"/>
            <a:ext cx="17411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spectrum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8C85016-A92B-0B4B-9227-4661CB18CF67}"/>
              </a:ext>
            </a:extLst>
          </p:cNvPr>
          <p:cNvGrpSpPr/>
          <p:nvPr/>
        </p:nvGrpSpPr>
        <p:grpSpPr>
          <a:xfrm>
            <a:off x="5617782" y="2508196"/>
            <a:ext cx="422388" cy="2132966"/>
            <a:chOff x="4437006" y="1549552"/>
            <a:chExt cx="422388" cy="2132966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EC8C5F49-72D2-6D40-B0FD-4CDD94DB7282}"/>
                </a:ext>
              </a:extLst>
            </p:cNvPr>
            <p:cNvSpPr/>
            <p:nvPr/>
          </p:nvSpPr>
          <p:spPr>
            <a:xfrm>
              <a:off x="4437006" y="1549552"/>
              <a:ext cx="295410" cy="2033057"/>
            </a:xfrm>
            <a:prstGeom prst="roundRect">
              <a:avLst/>
            </a:prstGeom>
            <a:solidFill>
              <a:schemeClr val="bg1"/>
            </a:solidFill>
            <a:ln cap="rnd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3F94B111-3FFA-E643-BD35-8AA8DF4D1661}"/>
                </a:ext>
              </a:extLst>
            </p:cNvPr>
            <p:cNvSpPr/>
            <p:nvPr/>
          </p:nvSpPr>
          <p:spPr>
            <a:xfrm>
              <a:off x="4500495" y="1594744"/>
              <a:ext cx="295410" cy="2033057"/>
            </a:xfrm>
            <a:prstGeom prst="roundRect">
              <a:avLst/>
            </a:prstGeom>
            <a:solidFill>
              <a:schemeClr val="bg1"/>
            </a:solidFill>
            <a:ln cap="rnd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5EA55A6D-5214-EB40-B6A9-C24DA909DE4E}"/>
                </a:ext>
              </a:extLst>
            </p:cNvPr>
            <p:cNvSpPr/>
            <p:nvPr/>
          </p:nvSpPr>
          <p:spPr>
            <a:xfrm>
              <a:off x="4563984" y="1649461"/>
              <a:ext cx="295410" cy="2033057"/>
            </a:xfrm>
            <a:prstGeom prst="roundRect">
              <a:avLst/>
            </a:prstGeom>
            <a:solidFill>
              <a:schemeClr val="bg1"/>
            </a:solidFill>
            <a:ln cap="rnd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329FD27-18B2-E84C-973A-57647506EFD7}"/>
                </a:ext>
              </a:extLst>
            </p:cNvPr>
            <p:cNvSpPr/>
            <p:nvPr/>
          </p:nvSpPr>
          <p:spPr>
            <a:xfrm>
              <a:off x="4649687" y="1730447"/>
              <a:ext cx="124005" cy="124005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9F8D51B-B3C5-1747-B1CA-07CF827F3B2F}"/>
                </a:ext>
              </a:extLst>
            </p:cNvPr>
            <p:cNvSpPr/>
            <p:nvPr/>
          </p:nvSpPr>
          <p:spPr>
            <a:xfrm>
              <a:off x="4649687" y="1917790"/>
              <a:ext cx="124005" cy="124005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E9ED1C6-0EB1-AF4A-9994-C9860E0287B4}"/>
                </a:ext>
              </a:extLst>
            </p:cNvPr>
            <p:cNvSpPr/>
            <p:nvPr/>
          </p:nvSpPr>
          <p:spPr>
            <a:xfrm>
              <a:off x="4649687" y="2105133"/>
              <a:ext cx="124005" cy="124005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083A67D-9640-1240-AE26-8289F19C07DC}"/>
                </a:ext>
              </a:extLst>
            </p:cNvPr>
            <p:cNvSpPr/>
            <p:nvPr/>
          </p:nvSpPr>
          <p:spPr>
            <a:xfrm>
              <a:off x="4649687" y="3100535"/>
              <a:ext cx="124005" cy="124005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5157FBD-A69D-E641-BA9E-151503BB722F}"/>
                </a:ext>
              </a:extLst>
            </p:cNvPr>
            <p:cNvSpPr/>
            <p:nvPr/>
          </p:nvSpPr>
          <p:spPr>
            <a:xfrm>
              <a:off x="4649687" y="3287878"/>
              <a:ext cx="124005" cy="124005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383AB5B-5D6B-E747-ACA3-F1D92EA84EE3}"/>
                </a:ext>
              </a:extLst>
            </p:cNvPr>
            <p:cNvSpPr/>
            <p:nvPr/>
          </p:nvSpPr>
          <p:spPr>
            <a:xfrm>
              <a:off x="4649687" y="3475221"/>
              <a:ext cx="124005" cy="124005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556F44E-B6F4-0048-8657-E4685FA3143B}"/>
                </a:ext>
              </a:extLst>
            </p:cNvPr>
            <p:cNvSpPr/>
            <p:nvPr/>
          </p:nvSpPr>
          <p:spPr>
            <a:xfrm>
              <a:off x="4649687" y="2908897"/>
              <a:ext cx="124005" cy="124005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8C094A8-DD90-264A-B1E2-12D146697800}"/>
                </a:ext>
              </a:extLst>
            </p:cNvPr>
            <p:cNvGrpSpPr/>
            <p:nvPr/>
          </p:nvGrpSpPr>
          <p:grpSpPr>
            <a:xfrm>
              <a:off x="4687877" y="2339339"/>
              <a:ext cx="47625" cy="464819"/>
              <a:chOff x="6134100" y="2319389"/>
              <a:chExt cx="47625" cy="464819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1DF146C-0599-1F49-B06F-59CBE818A03D}"/>
                  </a:ext>
                </a:extLst>
              </p:cNvPr>
              <p:cNvSpPr/>
              <p:nvPr/>
            </p:nvSpPr>
            <p:spPr>
              <a:xfrm>
                <a:off x="6134100" y="2319389"/>
                <a:ext cx="47625" cy="45719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DC1CA3D-9418-6447-AC21-69424ADD89FD}"/>
                  </a:ext>
                </a:extLst>
              </p:cNvPr>
              <p:cNvSpPr/>
              <p:nvPr/>
            </p:nvSpPr>
            <p:spPr>
              <a:xfrm>
                <a:off x="6134100" y="2471789"/>
                <a:ext cx="47625" cy="45719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8348B494-5E4E-8840-A459-EBB77B8B7D92}"/>
                  </a:ext>
                </a:extLst>
              </p:cNvPr>
              <p:cNvSpPr/>
              <p:nvPr/>
            </p:nvSpPr>
            <p:spPr>
              <a:xfrm>
                <a:off x="6134100" y="2624189"/>
                <a:ext cx="47625" cy="45719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944C71CA-F9F1-C744-886C-D437CA8ABD7E}"/>
                  </a:ext>
                </a:extLst>
              </p:cNvPr>
              <p:cNvSpPr/>
              <p:nvPr/>
            </p:nvSpPr>
            <p:spPr>
              <a:xfrm>
                <a:off x="6134100" y="2738489"/>
                <a:ext cx="47625" cy="45719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20E4FDA-08B6-C443-809C-CC680980A018}"/>
              </a:ext>
            </a:extLst>
          </p:cNvPr>
          <p:cNvGrpSpPr/>
          <p:nvPr/>
        </p:nvGrpSpPr>
        <p:grpSpPr>
          <a:xfrm>
            <a:off x="6201747" y="2462325"/>
            <a:ext cx="533943" cy="2221998"/>
            <a:chOff x="5503680" y="1461528"/>
            <a:chExt cx="533943" cy="2221998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F521D3AA-BE6E-D044-9CC3-D4C9405EDE7B}"/>
                </a:ext>
              </a:extLst>
            </p:cNvPr>
            <p:cNvGrpSpPr/>
            <p:nvPr/>
          </p:nvGrpSpPr>
          <p:grpSpPr>
            <a:xfrm>
              <a:off x="5503680" y="1461528"/>
              <a:ext cx="472976" cy="2173211"/>
              <a:chOff x="5170305" y="280428"/>
              <a:chExt cx="472976" cy="2173211"/>
            </a:xfrm>
          </p:grpSpPr>
          <p:sp>
            <p:nvSpPr>
              <p:cNvPr id="69" name="Rounded Rectangle 68">
                <a:extLst>
                  <a:ext uri="{FF2B5EF4-FFF2-40B4-BE49-F238E27FC236}">
                    <a16:creationId xmlns:a16="http://schemas.microsoft.com/office/drawing/2014/main" id="{42000765-8462-054F-BD55-4CC4015249F7}"/>
                  </a:ext>
                </a:extLst>
              </p:cNvPr>
              <p:cNvSpPr/>
              <p:nvPr/>
            </p:nvSpPr>
            <p:spPr>
              <a:xfrm>
                <a:off x="5170305" y="280428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0C6FA4E2-6287-284A-AEBB-45E912F7A116}"/>
                  </a:ext>
                </a:extLst>
              </p:cNvPr>
              <p:cNvSpPr/>
              <p:nvPr/>
            </p:nvSpPr>
            <p:spPr>
              <a:xfrm>
                <a:off x="5233794" y="325620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Rounded Rectangle 70">
                <a:extLst>
                  <a:ext uri="{FF2B5EF4-FFF2-40B4-BE49-F238E27FC236}">
                    <a16:creationId xmlns:a16="http://schemas.microsoft.com/office/drawing/2014/main" id="{C8BFD080-22CA-B242-A123-D583DA570276}"/>
                  </a:ext>
                </a:extLst>
              </p:cNvPr>
              <p:cNvSpPr/>
              <p:nvPr/>
            </p:nvSpPr>
            <p:spPr>
              <a:xfrm>
                <a:off x="5284382" y="375390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Rounded Rectangle 71">
                <a:extLst>
                  <a:ext uri="{FF2B5EF4-FFF2-40B4-BE49-F238E27FC236}">
                    <a16:creationId xmlns:a16="http://schemas.microsoft.com/office/drawing/2014/main" id="{94D6156D-FFC8-E048-988B-0A5BE5500BAD}"/>
                  </a:ext>
                </a:extLst>
              </p:cNvPr>
              <p:cNvSpPr/>
              <p:nvPr/>
            </p:nvSpPr>
            <p:spPr>
              <a:xfrm>
                <a:off x="5347871" y="420582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E7889FE-A104-F140-BDBF-D001F535CD93}"/>
                </a:ext>
              </a:extLst>
            </p:cNvPr>
            <p:cNvGrpSpPr/>
            <p:nvPr/>
          </p:nvGrpSpPr>
          <p:grpSpPr>
            <a:xfrm>
              <a:off x="5742213" y="1650469"/>
              <a:ext cx="295410" cy="2033057"/>
              <a:chOff x="5903937" y="1675113"/>
              <a:chExt cx="295410" cy="2033057"/>
            </a:xfrm>
          </p:grpSpPr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B2FCF1D6-ECD2-FC4C-B33D-D6159B36D130}"/>
                  </a:ext>
                </a:extLst>
              </p:cNvPr>
              <p:cNvSpPr/>
              <p:nvPr/>
            </p:nvSpPr>
            <p:spPr>
              <a:xfrm>
                <a:off x="5903937" y="1675113"/>
                <a:ext cx="295410" cy="2033057"/>
              </a:xfrm>
              <a:prstGeom prst="roundRect">
                <a:avLst/>
              </a:prstGeom>
              <a:solidFill>
                <a:schemeClr val="bg1"/>
              </a:solidFill>
              <a:ln cap="rnd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CD10A883-D8AF-4344-9BB0-05F93B1D0AC1}"/>
                  </a:ext>
                </a:extLst>
              </p:cNvPr>
              <p:cNvSpPr/>
              <p:nvPr/>
            </p:nvSpPr>
            <p:spPr>
              <a:xfrm>
                <a:off x="5989640" y="1756099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FCBF868F-C94D-D148-BA89-B6A6C9778F3C}"/>
                  </a:ext>
                </a:extLst>
              </p:cNvPr>
              <p:cNvSpPr/>
              <p:nvPr/>
            </p:nvSpPr>
            <p:spPr>
              <a:xfrm>
                <a:off x="5989640" y="1943442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0B613800-7556-5B4C-A0A4-7C5070AEAA0C}"/>
                  </a:ext>
                </a:extLst>
              </p:cNvPr>
              <p:cNvSpPr/>
              <p:nvPr/>
            </p:nvSpPr>
            <p:spPr>
              <a:xfrm>
                <a:off x="5989640" y="2130785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3A1410F-CE60-B14C-9B37-96BF2B0E7CEB}"/>
                  </a:ext>
                </a:extLst>
              </p:cNvPr>
              <p:cNvSpPr/>
              <p:nvPr/>
            </p:nvSpPr>
            <p:spPr>
              <a:xfrm>
                <a:off x="5989640" y="3126187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6433F76A-FCBC-234B-BDEE-F56B3FA85C95}"/>
                  </a:ext>
                </a:extLst>
              </p:cNvPr>
              <p:cNvSpPr/>
              <p:nvPr/>
            </p:nvSpPr>
            <p:spPr>
              <a:xfrm>
                <a:off x="5989640" y="3313530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E4D88606-3EED-DA4B-A946-DA546CBB6DDA}"/>
                  </a:ext>
                </a:extLst>
              </p:cNvPr>
              <p:cNvSpPr/>
              <p:nvPr/>
            </p:nvSpPr>
            <p:spPr>
              <a:xfrm>
                <a:off x="5989640" y="3500873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FDA325AF-86DB-3349-A646-5AA98CBE094D}"/>
                  </a:ext>
                </a:extLst>
              </p:cNvPr>
              <p:cNvSpPr/>
              <p:nvPr/>
            </p:nvSpPr>
            <p:spPr>
              <a:xfrm>
                <a:off x="5989640" y="2934549"/>
                <a:ext cx="124005" cy="124005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AC0A811F-6003-9147-A8E8-CD6E918DB791}"/>
                  </a:ext>
                </a:extLst>
              </p:cNvPr>
              <p:cNvGrpSpPr/>
              <p:nvPr/>
            </p:nvGrpSpPr>
            <p:grpSpPr>
              <a:xfrm>
                <a:off x="6027830" y="2364991"/>
                <a:ext cx="47625" cy="464819"/>
                <a:chOff x="6134100" y="2319389"/>
                <a:chExt cx="47625" cy="464819"/>
              </a:xfrm>
            </p:grpSpPr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3D638BB4-353D-AB43-B013-479B00243C89}"/>
                    </a:ext>
                  </a:extLst>
                </p:cNvPr>
                <p:cNvSpPr/>
                <p:nvPr/>
              </p:nvSpPr>
              <p:spPr>
                <a:xfrm>
                  <a:off x="6134100" y="23193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E23710D9-B4D7-8E4D-938D-F72665D686F5}"/>
                    </a:ext>
                  </a:extLst>
                </p:cNvPr>
                <p:cNvSpPr/>
                <p:nvPr/>
              </p:nvSpPr>
              <p:spPr>
                <a:xfrm>
                  <a:off x="6134100" y="24717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34EF3AB5-5FA7-6940-98BE-F1A53AB475EB}"/>
                    </a:ext>
                  </a:extLst>
                </p:cNvPr>
                <p:cNvSpPr/>
                <p:nvPr/>
              </p:nvSpPr>
              <p:spPr>
                <a:xfrm>
                  <a:off x="6134100" y="26241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3E08A384-AA7D-334C-A040-D91064E25940}"/>
                    </a:ext>
                  </a:extLst>
                </p:cNvPr>
                <p:cNvSpPr/>
                <p:nvPr/>
              </p:nvSpPr>
              <p:spPr>
                <a:xfrm>
                  <a:off x="6134100" y="2738489"/>
                  <a:ext cx="47625" cy="45719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464EE15-7F37-8E46-BDB7-67AFD97D57BC}"/>
              </a:ext>
            </a:extLst>
          </p:cNvPr>
          <p:cNvGrpSpPr/>
          <p:nvPr/>
        </p:nvGrpSpPr>
        <p:grpSpPr>
          <a:xfrm>
            <a:off x="5079026" y="2625512"/>
            <a:ext cx="295410" cy="2015651"/>
            <a:chOff x="2628559" y="1743742"/>
            <a:chExt cx="295410" cy="2015651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05C4411F-2889-4747-A991-C00ACBC1D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51596" y="1743742"/>
              <a:ext cx="272268" cy="660134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5F67BF80-8EAD-A047-AFD8-021A9C025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2651597" y="3099259"/>
              <a:ext cx="272268" cy="660134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79187B1F-61F2-D143-B500-1498CD683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8500" t="37988"/>
            <a:stretch/>
          </p:blipFill>
          <p:spPr>
            <a:xfrm>
              <a:off x="2628559" y="2698356"/>
              <a:ext cx="295410" cy="409362"/>
            </a:xfrm>
            <a:prstGeom prst="rect">
              <a:avLst/>
            </a:prstGeom>
          </p:spPr>
        </p:pic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99E10A3-F700-DB4A-AD39-A22EDEF9976F}"/>
                </a:ext>
              </a:extLst>
            </p:cNvPr>
            <p:cNvSpPr/>
            <p:nvPr/>
          </p:nvSpPr>
          <p:spPr>
            <a:xfrm>
              <a:off x="2763918" y="2423908"/>
              <a:ext cx="47625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92DBBAB3-58DB-5642-A3AA-63AD6B9B7400}"/>
                </a:ext>
              </a:extLst>
            </p:cNvPr>
            <p:cNvSpPr/>
            <p:nvPr/>
          </p:nvSpPr>
          <p:spPr>
            <a:xfrm>
              <a:off x="2763918" y="2634678"/>
              <a:ext cx="47625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70F7480-1A19-2E42-AB1F-2666E75A1DE8}"/>
                </a:ext>
              </a:extLst>
            </p:cNvPr>
            <p:cNvSpPr/>
            <p:nvPr/>
          </p:nvSpPr>
          <p:spPr>
            <a:xfrm>
              <a:off x="2763918" y="2529293"/>
              <a:ext cx="47625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0" name="Rounded Rectangular Callout 79">
            <a:extLst>
              <a:ext uri="{FF2B5EF4-FFF2-40B4-BE49-F238E27FC236}">
                <a16:creationId xmlns:a16="http://schemas.microsoft.com/office/drawing/2014/main" id="{D0655932-F777-8640-A398-2A3B289B3D79}"/>
              </a:ext>
            </a:extLst>
          </p:cNvPr>
          <p:cNvSpPr/>
          <p:nvPr/>
        </p:nvSpPr>
        <p:spPr>
          <a:xfrm>
            <a:off x="5079027" y="2604151"/>
            <a:ext cx="329863" cy="589202"/>
          </a:xfrm>
          <a:prstGeom prst="wedgeRoundRectCallout">
            <a:avLst>
              <a:gd name="adj1" fmla="val 160497"/>
              <a:gd name="adj2" fmla="val -24016"/>
              <a:gd name="adj3" fmla="val 16667"/>
            </a:avLst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DEDD86C-6AAD-6146-80A5-D9470C70BCBF}"/>
              </a:ext>
            </a:extLst>
          </p:cNvPr>
          <p:cNvSpPr/>
          <p:nvPr/>
        </p:nvSpPr>
        <p:spPr>
          <a:xfrm>
            <a:off x="7355766" y="3543425"/>
            <a:ext cx="219684" cy="219684"/>
          </a:xfrm>
          <a:prstGeom prst="ellipse">
            <a:avLst/>
          </a:prstGeom>
          <a:solidFill>
            <a:schemeClr val="accent1">
              <a:alpha val="45000"/>
            </a:schemeClr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D2F35D72-8E0F-D84A-8184-0CB7D34A8C56}"/>
              </a:ext>
            </a:extLst>
          </p:cNvPr>
          <p:cNvCxnSpPr>
            <a:cxnSpLocks/>
          </p:cNvCxnSpPr>
          <p:nvPr/>
        </p:nvCxnSpPr>
        <p:spPr>
          <a:xfrm>
            <a:off x="7104136" y="3659128"/>
            <a:ext cx="223873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ight Brace 84">
            <a:extLst>
              <a:ext uri="{FF2B5EF4-FFF2-40B4-BE49-F238E27FC236}">
                <a16:creationId xmlns:a16="http://schemas.microsoft.com/office/drawing/2014/main" id="{44D41D7E-B7B8-604A-8815-3DF4CC5AC280}"/>
              </a:ext>
            </a:extLst>
          </p:cNvPr>
          <p:cNvSpPr/>
          <p:nvPr/>
        </p:nvSpPr>
        <p:spPr>
          <a:xfrm>
            <a:off x="6801281" y="2697566"/>
            <a:ext cx="323793" cy="1904663"/>
          </a:xfrm>
          <a:prstGeom prst="rightBrace">
            <a:avLst>
              <a:gd name="adj1" fmla="val 69626"/>
              <a:gd name="adj2" fmla="val 50516"/>
            </a:avLst>
          </a:prstGeom>
          <a:ln w="254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ounded Rectangular Callout 85">
            <a:extLst>
              <a:ext uri="{FF2B5EF4-FFF2-40B4-BE49-F238E27FC236}">
                <a16:creationId xmlns:a16="http://schemas.microsoft.com/office/drawing/2014/main" id="{F24A0731-0B61-6C4E-9B17-1AB65AC9757A}"/>
              </a:ext>
            </a:extLst>
          </p:cNvPr>
          <p:cNvSpPr/>
          <p:nvPr/>
        </p:nvSpPr>
        <p:spPr>
          <a:xfrm>
            <a:off x="5727534" y="2634895"/>
            <a:ext cx="329863" cy="589202"/>
          </a:xfrm>
          <a:prstGeom prst="wedgeRoundRectCallout">
            <a:avLst>
              <a:gd name="adj1" fmla="val 160497"/>
              <a:gd name="adj2" fmla="val -24016"/>
              <a:gd name="adj3" fmla="val 16667"/>
            </a:avLst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595A3F2-D8B4-FC45-9FF6-B72499E08E6C}"/>
              </a:ext>
            </a:extLst>
          </p:cNvPr>
          <p:cNvGrpSpPr/>
          <p:nvPr/>
        </p:nvGrpSpPr>
        <p:grpSpPr>
          <a:xfrm>
            <a:off x="7427929" y="3367613"/>
            <a:ext cx="1328597" cy="583029"/>
            <a:chOff x="7701648" y="2301677"/>
            <a:chExt cx="1328597" cy="583029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F14497AB-311E-E24E-9E8E-1F7208038D38}"/>
                </a:ext>
              </a:extLst>
            </p:cNvPr>
            <p:cNvSpPr/>
            <p:nvPr/>
          </p:nvSpPr>
          <p:spPr>
            <a:xfrm>
              <a:off x="7942846" y="2301677"/>
              <a:ext cx="846203" cy="5830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3070CB3B-B4F4-FA49-B927-6BBAB03BFC4F}"/>
                </a:ext>
              </a:extLst>
            </p:cNvPr>
            <p:cNvSpPr txBox="1"/>
            <p:nvPr/>
          </p:nvSpPr>
          <p:spPr>
            <a:xfrm>
              <a:off x="7701648" y="2303207"/>
              <a:ext cx="13285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Predicted Angle</a:t>
              </a:r>
              <a:endParaRPr kumimoji="0" lang="en-US" sz="15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FF7D173-6CED-EF47-987A-F88780CD592B}"/>
                  </a:ext>
                </a:extLst>
              </p:cNvPr>
              <p:cNvSpPr txBox="1"/>
              <p:nvPr/>
            </p:nvSpPr>
            <p:spPr>
              <a:xfrm>
                <a:off x="2044478" y="3327840"/>
                <a:ext cx="1244541" cy="5634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n-US" sz="1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𝑠𝑡𝑒𝑛𝑐𝑖𝑙</m:t>
                          </m:r>
                        </m:sub>
                      </m:sSub>
                      <m:f>
                        <m:fPr>
                          <m:ctrlPr>
                            <a:rPr kumimoji="0" lang="en-US" sz="1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5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5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</m:e>
                            <m:sub>
                              <m:r>
                                <a:rPr kumimoji="0" lang="en-US" sz="15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𝑒𝑛𝑣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15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5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  <m:r>
                                <a:rPr kumimoji="0" lang="en-US" sz="15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′</m:t>
                              </m:r>
                            </m:e>
                            <m:sub>
                              <m:r>
                                <a:rPr kumimoji="0" lang="en-US" sz="15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𝑒𝑛𝑣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FF7D173-6CED-EF47-987A-F88780CD59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4478" y="3327840"/>
                <a:ext cx="1244541" cy="5634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5B8D5EA-017E-AA4F-B5DB-158836D2AABC}"/>
              </a:ext>
            </a:extLst>
          </p:cNvPr>
          <p:cNvCxnSpPr>
            <a:cxnSpLocks/>
          </p:cNvCxnSpPr>
          <p:nvPr/>
        </p:nvCxnSpPr>
        <p:spPr>
          <a:xfrm>
            <a:off x="2956436" y="2856593"/>
            <a:ext cx="0" cy="4697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DDD9BC1C-95D4-7941-A7DE-9FABA9AA1C7C}"/>
              </a:ext>
            </a:extLst>
          </p:cNvPr>
          <p:cNvSpPr txBox="1"/>
          <p:nvPr/>
        </p:nvSpPr>
        <p:spPr>
          <a:xfrm>
            <a:off x="2310386" y="2365116"/>
            <a:ext cx="1292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Synthetic dataset</a:t>
            </a:r>
          </a:p>
        </p:txBody>
      </p:sp>
    </p:spTree>
    <p:extLst>
      <p:ext uri="{BB962C8B-B14F-4D97-AF65-F5344CB8AC3E}">
        <p14:creationId xmlns:p14="http://schemas.microsoft.com/office/powerpoint/2010/main" val="4723143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E3243CB-9C4C-6546-EEA9-D6E83362DC56}"/>
              </a:ext>
            </a:extLst>
          </p:cNvPr>
          <p:cNvGrpSpPr/>
          <p:nvPr/>
        </p:nvGrpSpPr>
        <p:grpSpPr>
          <a:xfrm>
            <a:off x="0" y="727673"/>
            <a:ext cx="9144000" cy="789709"/>
            <a:chOff x="-367147" y="-1207657"/>
            <a:chExt cx="9144000" cy="78970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75D7F09-AB7F-8FBA-78E5-8E8D6D53A1BE}"/>
                </a:ext>
              </a:extLst>
            </p:cNvPr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126A0E-7D86-CDB5-B1E7-5D4AFADB5899}"/>
                </a:ext>
              </a:extLst>
            </p:cNvPr>
            <p:cNvSpPr txBox="1"/>
            <p:nvPr/>
          </p:nvSpPr>
          <p:spPr>
            <a:xfrm>
              <a:off x="-367147" y="-114036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Lucida Bright" charset="0"/>
                  <a:ea typeface="+mn-ea"/>
                  <a:cs typeface="+mn-cs"/>
                  <a:sym typeface="Quattrocento Sans"/>
                </a:rPr>
                <a:t>Your phone has fingerprints! </a:t>
              </a:r>
              <a:r>
                <a:rPr kumimoji="0" lang="e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Lucida Bright" charset="0"/>
                  <a:ea typeface="+mn-ea"/>
                  <a:cs typeface="+mn-cs"/>
                  <a:sym typeface="Quattrocento Sans"/>
                </a:rPr>
                <a:t>[7]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ucida Bright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E5224EA-ECA2-AC5A-DDD7-DCED51873936}"/>
              </a:ext>
            </a:extLst>
          </p:cNvPr>
          <p:cNvGrpSpPr/>
          <p:nvPr/>
        </p:nvGrpSpPr>
        <p:grpSpPr>
          <a:xfrm>
            <a:off x="0" y="1795797"/>
            <a:ext cx="9144000" cy="789709"/>
            <a:chOff x="-367147" y="-1207657"/>
            <a:chExt cx="9144000" cy="78970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308C375-DBF7-F319-B352-EE5B79AB09FF}"/>
                </a:ext>
              </a:extLst>
            </p:cNvPr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A56CBBC-43B7-CF92-2030-A4C659F0CF81}"/>
                </a:ext>
              </a:extLst>
            </p:cNvPr>
            <p:cNvSpPr txBox="1"/>
            <p:nvPr/>
          </p:nvSpPr>
          <p:spPr>
            <a:xfrm>
              <a:off x="-367147" y="-114036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Lucida Bright" charset="0"/>
                  <a:ea typeface="+mn-ea"/>
                  <a:cs typeface="+mn-cs"/>
                  <a:sym typeface="Quattrocento Sans"/>
                </a:rPr>
                <a:t>Your phone can spy on you!</a:t>
              </a:r>
              <a:r>
                <a:rPr kumimoji="0" lang="e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Lucida Bright" charset="0"/>
                  <a:ea typeface="+mn-ea"/>
                  <a:cs typeface="+mn-cs"/>
                  <a:sym typeface="Quattrocento Sans"/>
                </a:rPr>
                <a:t> [6]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ucida Bright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9E957EC-9FDF-5256-4805-3D8FF3F7CEB1}"/>
              </a:ext>
            </a:extLst>
          </p:cNvPr>
          <p:cNvGrpSpPr/>
          <p:nvPr/>
        </p:nvGrpSpPr>
        <p:grpSpPr>
          <a:xfrm>
            <a:off x="-429904" y="2863921"/>
            <a:ext cx="10058400" cy="789709"/>
            <a:chOff x="-797051" y="-1207657"/>
            <a:chExt cx="10058400" cy="78970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BF816C9-ECE4-C508-9441-AABBF6478EAC}"/>
                </a:ext>
              </a:extLst>
            </p:cNvPr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F593FAC-6EC3-3C3E-6058-3D2F769D5A91}"/>
                </a:ext>
              </a:extLst>
            </p:cNvPr>
            <p:cNvSpPr txBox="1"/>
            <p:nvPr/>
          </p:nvSpPr>
          <p:spPr>
            <a:xfrm>
              <a:off x="-797051" y="-1140360"/>
              <a:ext cx="10058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Lucida Bright" charset="0"/>
                  <a:ea typeface="+mn-ea"/>
                  <a:cs typeface="+mn-cs"/>
                  <a:sym typeface="Quattrocento Sans"/>
                </a:rPr>
                <a:t>Even vacuum cleaners can spy on you! </a:t>
              </a:r>
              <a:r>
                <a:rPr kumimoji="0" lang="e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Lucida Bright" charset="0"/>
                  <a:ea typeface="+mn-ea"/>
                  <a:cs typeface="+mn-cs"/>
                  <a:sym typeface="Quattrocento Sans"/>
                </a:rPr>
                <a:t>[3]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ucida Bright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94585D-4DB4-3AAF-ECDD-0B170621F76B}"/>
              </a:ext>
            </a:extLst>
          </p:cNvPr>
          <p:cNvGrpSpPr/>
          <p:nvPr/>
        </p:nvGrpSpPr>
        <p:grpSpPr>
          <a:xfrm>
            <a:off x="0" y="3932045"/>
            <a:ext cx="9144000" cy="789709"/>
            <a:chOff x="-367147" y="-1207657"/>
            <a:chExt cx="9144000" cy="78970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7CD447-7F49-844A-4DA8-AEDDE65393D8}"/>
                </a:ext>
              </a:extLst>
            </p:cNvPr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FCFD5C0-57D1-780B-0353-483744FB1A67}"/>
                </a:ext>
              </a:extLst>
            </p:cNvPr>
            <p:cNvSpPr txBox="1"/>
            <p:nvPr/>
          </p:nvSpPr>
          <p:spPr>
            <a:xfrm>
              <a:off x="-367147" y="-114036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Lucida Bright" charset="0"/>
                  <a:ea typeface="+mn-ea"/>
                  <a:cs typeface="+mn-cs"/>
                  <a:sym typeface="Quattrocento Sans"/>
                </a:rPr>
                <a:t>Hijacking a Smart Speaker! </a:t>
              </a:r>
              <a:r>
                <a:rPr kumimoji="0" lang="e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Lucida Bright" charset="0"/>
                  <a:ea typeface="+mn-ea"/>
                  <a:cs typeface="+mn-cs"/>
                  <a:sym typeface="Quattrocento Sans"/>
                </a:rPr>
                <a:t>[4, 5]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ucida Bright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095B5EA-E943-A3D9-B9BD-DF781D7A42F4}"/>
              </a:ext>
            </a:extLst>
          </p:cNvPr>
          <p:cNvGrpSpPr/>
          <p:nvPr/>
        </p:nvGrpSpPr>
        <p:grpSpPr>
          <a:xfrm>
            <a:off x="0" y="5000169"/>
            <a:ext cx="9144000" cy="789709"/>
            <a:chOff x="-367147" y="-1207657"/>
            <a:chExt cx="9144000" cy="78970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5CC1284-7FC1-7B4C-8621-C4C6BBC47F8B}"/>
                </a:ext>
              </a:extLst>
            </p:cNvPr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FFC51E-D513-993E-959F-FF1771C3B200}"/>
                </a:ext>
              </a:extLst>
            </p:cNvPr>
            <p:cNvSpPr txBox="1"/>
            <p:nvPr/>
          </p:nvSpPr>
          <p:spPr>
            <a:xfrm>
              <a:off x="-367147" y="-114036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Lucida Bright" charset="0"/>
                  <a:ea typeface="+mn-ea"/>
                  <a:cs typeface="+mn-cs"/>
                  <a:sym typeface="Quattrocento Sans"/>
                </a:rPr>
                <a:t>Fighting </a:t>
              </a:r>
              <a:r>
                <a:rPr kumimoji="0" lang="e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Lucida Bright" charset="0"/>
                  <a:ea typeface="+mn-ea"/>
                  <a:cs typeface="+mn-cs"/>
                  <a:sym typeface="Quattrocento Sans"/>
                </a:rPr>
                <a:t>DeepFake</a:t>
              </a:r>
              <a:r>
                <a:rPr kumimoji="0" lang="e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Lucida Bright" charset="0"/>
                  <a:ea typeface="+mn-ea"/>
                  <a:cs typeface="+mn-cs"/>
                  <a:sym typeface="Quattrocento Sans"/>
                </a:rPr>
                <a:t>/</a:t>
              </a:r>
              <a:r>
                <a:rPr kumimoji="0" lang="e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Lucida Bright" charset="0"/>
                  <a:ea typeface="+mn-ea"/>
                  <a:cs typeface="+mn-cs"/>
                  <a:sym typeface="Quattrocento Sans"/>
                </a:rPr>
                <a:t>ShallowFake</a:t>
              </a:r>
              <a:r>
                <a:rPr kumimoji="0" lang="e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Lucida Bright" charset="0"/>
                  <a:ea typeface="+mn-ea"/>
                  <a:cs typeface="+mn-cs"/>
                  <a:sym typeface="Quattrocento Sans"/>
                </a:rPr>
                <a:t> live</a:t>
              </a:r>
              <a:r>
                <a:rPr kumimoji="0" lang="e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Lucida Bright" charset="0"/>
                  <a:ea typeface="+mn-ea"/>
                  <a:cs typeface="+mn-cs"/>
                  <a:sym typeface="Quattrocento Sans"/>
                </a:rPr>
                <a:t> [1]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ucida Bright" charset="0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5024CC6-7BE5-EEB0-A54B-55A53744DED6}"/>
              </a:ext>
            </a:extLst>
          </p:cNvPr>
          <p:cNvSpPr txBox="1"/>
          <p:nvPr/>
        </p:nvSpPr>
        <p:spPr>
          <a:xfrm>
            <a:off x="0" y="80482"/>
            <a:ext cx="9144000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Outline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DA6CBC8-F477-525F-7193-86F8598E500C}"/>
              </a:ext>
            </a:extLst>
          </p:cNvPr>
          <p:cNvGrpSpPr/>
          <p:nvPr/>
        </p:nvGrpSpPr>
        <p:grpSpPr>
          <a:xfrm>
            <a:off x="0" y="6068291"/>
            <a:ext cx="9144000" cy="789709"/>
            <a:chOff x="-367147" y="-1207657"/>
            <a:chExt cx="9144000" cy="78970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98FC822-4915-87FE-D360-DC5F9431B155}"/>
                </a:ext>
              </a:extLst>
            </p:cNvPr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237E88B-E97A-F0B2-9BCB-6821C99E8AB5}"/>
                </a:ext>
              </a:extLst>
            </p:cNvPr>
            <p:cNvSpPr txBox="1"/>
            <p:nvPr/>
          </p:nvSpPr>
          <p:spPr>
            <a:xfrm>
              <a:off x="-367147" y="-114036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Lucida Bright" charset="0"/>
                  <a:ea typeface="+mn-ea"/>
                  <a:cs typeface="+mn-cs"/>
                  <a:sym typeface="Quattrocento Sans"/>
                </a:rPr>
                <a:t>Side channel defense</a:t>
              </a:r>
              <a:r>
                <a:rPr kumimoji="0" lang="e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Lucida Bright" charset="0"/>
                  <a:ea typeface="+mn-ea"/>
                  <a:cs typeface="+mn-cs"/>
                  <a:sym typeface="Quattrocento Sans"/>
                </a:rPr>
                <a:t> [2]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ucida Bright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628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E4AF5-9B23-E4F7-383C-7E266224B23E}"/>
              </a:ext>
            </a:extLst>
          </p:cNvPr>
          <p:cNvSpPr txBox="1"/>
          <p:nvPr/>
        </p:nvSpPr>
        <p:spPr>
          <a:xfrm>
            <a:off x="154113" y="287676"/>
            <a:ext cx="16018424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[1] “Is this my president speaking?” Tamper-proofing Speech in Live Recordings (</a:t>
            </a:r>
            <a:r>
              <a:rPr lang="en-US" b="0" i="0" u="none" strike="noStrike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TalkLock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)</a:t>
            </a:r>
            <a:br>
              <a:rPr lang="en-US" dirty="0"/>
            </a:br>
            <a:r>
              <a:rPr lang="en-US" b="0" i="0" u="none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2"/>
              </a:rPr>
              <a:t>http://icosmos.cs.umd.edu/images/2_publication/papers/TalkLock_MobiSys23_icosmos.pdf</a:t>
            </a:r>
            <a:b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n-US" b="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[2] </a:t>
            </a:r>
            <a:r>
              <a:rPr lang="en-US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ThermWare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Toward Side-channel Defense for Tiny IoT Devices</a:t>
            </a:r>
          </a:p>
          <a:p>
            <a:pPr algn="l"/>
            <a:r>
              <a:rPr lang="en-US" b="0" i="0" u="none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http://icosmos.cs.umd.edu/images/2_publication/papers/ThermWare_HotMobile23_icosmos.pdf</a:t>
            </a:r>
            <a:b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n-US" b="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[3] Spying with Your Robot Vacuum Cleaner: Eavesdropping via Lidar Sensors (This work is cited by National Security Commission on Artificial Intelligence)</a:t>
            </a:r>
          </a:p>
          <a:p>
            <a:pPr algn="l"/>
            <a:r>
              <a:rPr lang="en-US" b="0" i="0" u="none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4"/>
              </a:rPr>
              <a:t>http://icosmos.cs.umd.edu/images/2_publication/papers/LidarPhone_SenSys20_nirupam.pdf</a:t>
            </a:r>
            <a:b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n-US" b="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[4] Inaudible Voice Commands: The Long-Range Attack and Defense</a:t>
            </a:r>
          </a:p>
          <a:p>
            <a:pPr algn="l"/>
            <a:r>
              <a:rPr lang="en-US" b="0" i="0" u="none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5"/>
              </a:rPr>
              <a:t>http://icosmos.cs.umd.edu/images/2_publication/papers/LipRead_NSDI18_nirupam.pdf</a:t>
            </a:r>
            <a:b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n-US" b="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[5] </a:t>
            </a:r>
            <a:r>
              <a:rPr lang="en-US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BackDoor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Making Microphones Hear Inaudible Sounds</a:t>
            </a:r>
          </a:p>
          <a:p>
            <a:pPr algn="l"/>
            <a:r>
              <a:rPr lang="en-US" b="0" i="0" u="none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6"/>
              </a:rPr>
              <a:t>http://icosmos.cs.umd.edu/images/2_publication/papers/BackDoor_MobiSys17_nirupam.pdf</a:t>
            </a:r>
            <a:b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n-US" b="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[6] Listening through a Vibration Motor</a:t>
            </a:r>
          </a:p>
          <a:p>
            <a:pPr algn="l"/>
            <a:r>
              <a:rPr lang="en-US" b="0" i="0" u="none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7"/>
              </a:rPr>
              <a:t>http://icosmos.cs.umd.edu/images/2_publication/papers/VibraPhone_MobiSys16_nirupam.pdf</a:t>
            </a:r>
            <a:b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n-US" b="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[7] </a:t>
            </a:r>
            <a:r>
              <a:rPr lang="en-US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AccelPrint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Imperfections of Accelerometers Make Smartphones Trackable</a:t>
            </a:r>
          </a:p>
          <a:p>
            <a:pPr algn="l"/>
            <a:r>
              <a:rPr lang="en-US" b="0" i="0" u="none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8"/>
              </a:rPr>
              <a:t>http://icosmos.cs.umd.edu/images/2_publication/papers/AccelPrint_NDSS14_nirupam.pdf</a:t>
            </a:r>
            <a:endParaRPr lang="en-US" b="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38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5F1C2C-9946-ABA6-7ECC-CA322C9D4CEE}"/>
              </a:ext>
            </a:extLst>
          </p:cNvPr>
          <p:cNvSpPr txBox="1"/>
          <p:nvPr/>
        </p:nvSpPr>
        <p:spPr>
          <a:xfrm>
            <a:off x="423080" y="777963"/>
            <a:ext cx="81549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1. What is the primary purpose of an anti-aliasing filter in a signal processing system?</a:t>
            </a:r>
          </a:p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A) To amplify high-frequency components of the signal.</a:t>
            </a:r>
          </a:p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B) To remove low-frequency noise from the signal.</a:t>
            </a:r>
          </a:p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C) To prevent high-frequency components from causing aliasing during sampling.</a:t>
            </a:r>
          </a:p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D) To convert a continuous signal into a discrete signal.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CE1D66-17F8-B20F-47BC-E4F593860A7C}"/>
              </a:ext>
            </a:extLst>
          </p:cNvPr>
          <p:cNvSpPr txBox="1"/>
          <p:nvPr/>
        </p:nvSpPr>
        <p:spPr>
          <a:xfrm>
            <a:off x="423080" y="2511183"/>
            <a:ext cx="808792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2. Which of the following is a key characteristic of a Markov model?</a:t>
            </a:r>
          </a:p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A) The future state depends on both the current state and previous states.</a:t>
            </a:r>
          </a:p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B) The system’s behavior can be fully predicted from its initial state.</a:t>
            </a:r>
          </a:p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C) The system’s future state depends only on the current state, not on the history of </a:t>
            </a:r>
          </a:p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previous states.</a:t>
            </a:r>
          </a:p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D) The system transitions between states based on deterministic rules.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3B95F8-88A0-42A7-F989-B537CEC2C699}"/>
              </a:ext>
            </a:extLst>
          </p:cNvPr>
          <p:cNvSpPr txBox="1"/>
          <p:nvPr/>
        </p:nvSpPr>
        <p:spPr>
          <a:xfrm>
            <a:off x="423080" y="4542508"/>
            <a:ext cx="88335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ffectLst/>
                <a:latin typeface="CharterBT"/>
              </a:rPr>
              <a:t>3. You can not use acoustic signals to communicate between the Earth and the Mars because</a:t>
            </a:r>
          </a:p>
          <a:p>
            <a:r>
              <a:rPr lang="en-US" dirty="0">
                <a:latin typeface="CMSY10"/>
              </a:rPr>
              <a:t>A) </a:t>
            </a:r>
            <a:r>
              <a:rPr lang="en-US" sz="1800" dirty="0">
                <a:effectLst/>
                <a:latin typeface="CharterBT"/>
              </a:rPr>
              <a:t>Acoustic signals can not carry data bits</a:t>
            </a:r>
            <a:br>
              <a:rPr lang="en-US" sz="1800" dirty="0">
                <a:effectLst/>
                <a:latin typeface="CharterBT"/>
              </a:rPr>
            </a:br>
            <a:r>
              <a:rPr lang="en-US" sz="1800" dirty="0">
                <a:effectLst/>
                <a:latin typeface="CMSY10"/>
              </a:rPr>
              <a:t>B) </a:t>
            </a:r>
            <a:r>
              <a:rPr lang="en-US" sz="1800" dirty="0">
                <a:effectLst/>
                <a:latin typeface="CharterBT"/>
              </a:rPr>
              <a:t>Acoustic signals require a medium to propagate</a:t>
            </a:r>
            <a:br>
              <a:rPr lang="en-US" sz="1800" dirty="0">
                <a:effectLst/>
                <a:latin typeface="CharterBT"/>
              </a:rPr>
            </a:br>
            <a:r>
              <a:rPr lang="en-US" sz="1800" dirty="0">
                <a:effectLst/>
                <a:latin typeface="CMSY10"/>
              </a:rPr>
              <a:t>C) </a:t>
            </a:r>
            <a:r>
              <a:rPr lang="en-US" sz="1800" dirty="0">
                <a:effectLst/>
                <a:latin typeface="CharterBT"/>
              </a:rPr>
              <a:t>Both of the above </a:t>
            </a:r>
          </a:p>
          <a:p>
            <a:r>
              <a:rPr lang="en-US" sz="1800" dirty="0">
                <a:effectLst/>
                <a:latin typeface="CharterBT"/>
              </a:rPr>
              <a:t>D) None of the above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AF3386-1BB0-C1E0-516E-182892C7B0DB}"/>
              </a:ext>
            </a:extLst>
          </p:cNvPr>
          <p:cNvSpPr txBox="1"/>
          <p:nvPr/>
        </p:nvSpPr>
        <p:spPr>
          <a:xfrm>
            <a:off x="0" y="77539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Sample questions: MCQ</a:t>
            </a:r>
          </a:p>
        </p:txBody>
      </p:sp>
    </p:spTree>
    <p:extLst>
      <p:ext uri="{BB962C8B-B14F-4D97-AF65-F5344CB8AC3E}">
        <p14:creationId xmlns:p14="http://schemas.microsoft.com/office/powerpoint/2010/main" val="841158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62953B-4D89-5BA6-0A9D-7A54125D2A94}"/>
              </a:ext>
            </a:extLst>
          </p:cNvPr>
          <p:cNvSpPr txBox="1"/>
          <p:nvPr/>
        </p:nvSpPr>
        <p:spPr>
          <a:xfrm>
            <a:off x="0" y="1378424"/>
            <a:ext cx="109123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harterBT"/>
              </a:rPr>
              <a:t>4. </a:t>
            </a:r>
            <a:r>
              <a:rPr lang="en-US" sz="1800" dirty="0">
                <a:effectLst/>
                <a:latin typeface="CharterBT"/>
              </a:rPr>
              <a:t>A frog is jumping at a constant rate of 20 times per second. You are trying to capture the scene</a:t>
            </a:r>
          </a:p>
          <a:p>
            <a:r>
              <a:rPr lang="en-US" sz="1800" dirty="0">
                <a:effectLst/>
                <a:latin typeface="CharterBT"/>
              </a:rPr>
              <a:t>with a video camera. Which of the following video frame rates can correctly capture the frog’s </a:t>
            </a:r>
          </a:p>
          <a:p>
            <a:r>
              <a:rPr lang="en-US" sz="1800" dirty="0">
                <a:effectLst/>
                <a:latin typeface="CharterBT"/>
              </a:rPr>
              <a:t>jumping frequency. </a:t>
            </a:r>
          </a:p>
          <a:p>
            <a:pPr marL="342900" indent="-342900">
              <a:buAutoNum type="alphaUcParenR"/>
            </a:pPr>
            <a:r>
              <a:rPr lang="en-US" sz="1800" dirty="0">
                <a:effectLst/>
                <a:latin typeface="CharterBT"/>
              </a:rPr>
              <a:t>15 frames per second </a:t>
            </a:r>
            <a:endParaRPr lang="en-US" dirty="0">
              <a:latin typeface="CMSY10"/>
            </a:endParaRPr>
          </a:p>
          <a:p>
            <a:pPr marL="342900" indent="-342900">
              <a:buAutoNum type="alphaUcParenR"/>
            </a:pPr>
            <a:r>
              <a:rPr lang="en-US" sz="1800" dirty="0">
                <a:effectLst/>
                <a:latin typeface="CharterBT"/>
              </a:rPr>
              <a:t>25 frames per second </a:t>
            </a:r>
            <a:endParaRPr lang="en-US" dirty="0">
              <a:latin typeface="CMSY10"/>
            </a:endParaRPr>
          </a:p>
          <a:p>
            <a:pPr marL="342900" indent="-342900">
              <a:buAutoNum type="alphaUcParenR"/>
            </a:pPr>
            <a:r>
              <a:rPr lang="en-US" sz="1800" dirty="0">
                <a:effectLst/>
                <a:latin typeface="CharterBT"/>
              </a:rPr>
              <a:t>35 frames per second </a:t>
            </a:r>
            <a:endParaRPr lang="en-US" dirty="0">
              <a:latin typeface="CMSY10"/>
            </a:endParaRPr>
          </a:p>
          <a:p>
            <a:pPr marL="342900" indent="-342900">
              <a:buAutoNum type="alphaUcParenR"/>
            </a:pPr>
            <a:r>
              <a:rPr lang="en-US" sz="1800" dirty="0">
                <a:effectLst/>
                <a:latin typeface="CharterBT"/>
              </a:rPr>
              <a:t>45 frames per second 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1EC33C-48D4-E956-AEEC-53E54CF02C2D}"/>
              </a:ext>
            </a:extLst>
          </p:cNvPr>
          <p:cNvSpPr txBox="1"/>
          <p:nvPr/>
        </p:nvSpPr>
        <p:spPr>
          <a:xfrm>
            <a:off x="0" y="77539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Sample questions: MCQ</a:t>
            </a:r>
          </a:p>
        </p:txBody>
      </p:sp>
    </p:spTree>
    <p:extLst>
      <p:ext uri="{BB962C8B-B14F-4D97-AF65-F5344CB8AC3E}">
        <p14:creationId xmlns:p14="http://schemas.microsoft.com/office/powerpoint/2010/main" val="3959863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AAE8F3-31DA-9646-134C-CCEDA6F18985}"/>
              </a:ext>
            </a:extLst>
          </p:cNvPr>
          <p:cNvSpPr txBox="1"/>
          <p:nvPr/>
        </p:nvSpPr>
        <p:spPr>
          <a:xfrm>
            <a:off x="122829" y="1378423"/>
            <a:ext cx="88234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ffectLst/>
                <a:latin typeface="CharterBT"/>
              </a:rPr>
              <a:t>1. Dropping a smartphone may damage it. You are planning to develop an airbag system for</a:t>
            </a:r>
          </a:p>
          <a:p>
            <a:r>
              <a:rPr lang="en-US" sz="1800" dirty="0">
                <a:effectLst/>
                <a:latin typeface="CharterBT"/>
              </a:rPr>
              <a:t>smartphones that will inflate in the event of a fall to protect the phone. </a:t>
            </a:r>
          </a:p>
          <a:p>
            <a:r>
              <a:rPr lang="en-US" sz="1800" dirty="0">
                <a:effectLst/>
                <a:latin typeface="CharterBT"/>
              </a:rPr>
              <a:t>The key challenge of this system is to detect the fall before the smartphone hits the ground. </a:t>
            </a:r>
          </a:p>
          <a:p>
            <a:r>
              <a:rPr lang="en-US" sz="1800" dirty="0">
                <a:effectLst/>
                <a:latin typeface="CharterBT"/>
              </a:rPr>
              <a:t>Explain how you can detect the fall of the smartphone using its sensors.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C32EAB-B09A-C5BD-4055-EBFAAEBC9318}"/>
              </a:ext>
            </a:extLst>
          </p:cNvPr>
          <p:cNvSpPr txBox="1"/>
          <p:nvPr/>
        </p:nvSpPr>
        <p:spPr>
          <a:xfrm>
            <a:off x="0" y="77539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Sample questions: Short answer type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B5D682-B258-EFF7-D317-7F33C9926F34}"/>
              </a:ext>
            </a:extLst>
          </p:cNvPr>
          <p:cNvSpPr txBox="1"/>
          <p:nvPr/>
        </p:nvSpPr>
        <p:spPr>
          <a:xfrm>
            <a:off x="122829" y="3125087"/>
            <a:ext cx="757604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harterBT"/>
              </a:rPr>
              <a:t>2</a:t>
            </a:r>
            <a:r>
              <a:rPr lang="en-US" sz="1800" dirty="0">
                <a:effectLst/>
                <a:latin typeface="CharterBT"/>
              </a:rPr>
              <a:t>. What is the core idea of the RF-IDRAW paper:</a:t>
            </a:r>
            <a:br>
              <a:rPr lang="en-US" sz="1800" dirty="0">
                <a:effectLst/>
                <a:latin typeface="CharterBT"/>
              </a:rPr>
            </a:br>
            <a:br>
              <a:rPr lang="en-US" sz="1800" dirty="0">
                <a:effectLst/>
                <a:latin typeface="CharterBT"/>
              </a:rPr>
            </a:br>
            <a:r>
              <a:rPr lang="en-US" dirty="0"/>
              <a:t>RF-</a:t>
            </a:r>
            <a:r>
              <a:rPr lang="en-US" dirty="0" err="1"/>
              <a:t>IDraw</a:t>
            </a:r>
            <a:r>
              <a:rPr lang="en-US" dirty="0"/>
              <a:t>: Virtual Touch Screen in the Air Using RF Signals</a:t>
            </a:r>
          </a:p>
          <a:p>
            <a:r>
              <a:rPr lang="en-US" dirty="0">
                <a:hlinkClick r:id="rId2"/>
              </a:rPr>
              <a:t>https://deepakv.web.illinois.edu/assets/papers/RF-IDraw_SIGCOMM_2014.pdf</a:t>
            </a:r>
            <a:endParaRPr lang="en-US" dirty="0"/>
          </a:p>
          <a:p>
            <a:endParaRPr lang="en-US" sz="1800" dirty="0">
              <a:effectLst/>
              <a:latin typeface="CharterBT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B9E41A-3431-4650-05F9-1A0E5E841A5E}"/>
              </a:ext>
            </a:extLst>
          </p:cNvPr>
          <p:cNvSpPr txBox="1"/>
          <p:nvPr/>
        </p:nvSpPr>
        <p:spPr>
          <a:xfrm>
            <a:off x="122829" y="5026135"/>
            <a:ext cx="8569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ffectLst/>
                <a:latin typeface="CharterBT"/>
              </a:rPr>
              <a:t>3. Explain why we have a quadratic term of time variable (t) in the FMCW chirp equation?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211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FE046A-2495-44FF-80F3-FEDC67C7A4F5}"/>
              </a:ext>
            </a:extLst>
          </p:cNvPr>
          <p:cNvSpPr txBox="1"/>
          <p:nvPr/>
        </p:nvSpPr>
        <p:spPr>
          <a:xfrm>
            <a:off x="289996" y="1475055"/>
            <a:ext cx="885400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1. A sensor network is deployed in a forest to detect the presence of a certain animal species. Each sensor provides a noisy binary output indicating the presence (1) or absence (0) of the animal. Due to environmental noise and sensor limitations, the probability that a sensor correctly detects the animal when it is present is 0.8, and the probability that it correctly detects the absence of the animal is 0.9.</a:t>
            </a:r>
          </a:p>
          <a:p>
            <a:endParaRPr lang="en-US" dirty="0"/>
          </a:p>
          <a:p>
            <a:r>
              <a:rPr lang="en-US" dirty="0"/>
              <a:t>Assume that the prior probability of the animal being present in the forest area being monitored is 0.3. A sensor in the network detects the presence of the animal (output = 1). 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E16AF2-F6A8-6EF6-54CC-36EFEDE03DF1}"/>
              </a:ext>
            </a:extLst>
          </p:cNvPr>
          <p:cNvSpPr txBox="1"/>
          <p:nvPr/>
        </p:nvSpPr>
        <p:spPr>
          <a:xfrm>
            <a:off x="0" y="77539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Sample questions: Problem Solving Type</a:t>
            </a:r>
          </a:p>
        </p:txBody>
      </p:sp>
    </p:spTree>
    <p:extLst>
      <p:ext uri="{BB962C8B-B14F-4D97-AF65-F5344CB8AC3E}">
        <p14:creationId xmlns:p14="http://schemas.microsoft.com/office/powerpoint/2010/main" val="1823961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stening - Free business icons">
            <a:extLst>
              <a:ext uri="{FF2B5EF4-FFF2-40B4-BE49-F238E27FC236}">
                <a16:creationId xmlns:a16="http://schemas.microsoft.com/office/drawing/2014/main" id="{79083AC7-B5E9-580B-5F4A-11C15A386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72501" y="3162444"/>
            <a:ext cx="1508931" cy="150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D4AD4A6-57F9-F2B0-2074-389869854AF4}"/>
              </a:ext>
            </a:extLst>
          </p:cNvPr>
          <p:cNvSpPr/>
          <p:nvPr/>
        </p:nvSpPr>
        <p:spPr>
          <a:xfrm>
            <a:off x="1719618" y="1678674"/>
            <a:ext cx="504967" cy="49132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465A044-EEFD-C5AB-2065-6AC78E1D34BB}"/>
              </a:ext>
            </a:extLst>
          </p:cNvPr>
          <p:cNvSpPr/>
          <p:nvPr/>
        </p:nvSpPr>
        <p:spPr>
          <a:xfrm>
            <a:off x="1053152" y="3783841"/>
            <a:ext cx="504967" cy="49132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2DDC379-E7F2-0F3E-AC1B-9A425C70B33E}"/>
              </a:ext>
            </a:extLst>
          </p:cNvPr>
          <p:cNvSpPr/>
          <p:nvPr/>
        </p:nvSpPr>
        <p:spPr>
          <a:xfrm>
            <a:off x="2611271" y="5766178"/>
            <a:ext cx="504967" cy="49132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C93CE3E-B630-6E64-FCA5-ADC63EF02E8A}"/>
              </a:ext>
            </a:extLst>
          </p:cNvPr>
          <p:cNvCxnSpPr>
            <a:stCxn id="2" idx="6"/>
          </p:cNvCxnSpPr>
          <p:nvPr/>
        </p:nvCxnSpPr>
        <p:spPr>
          <a:xfrm>
            <a:off x="2224585" y="1924334"/>
            <a:ext cx="2975212" cy="12692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AF51F84-5F3F-6EDC-11A3-33B7B09728A5}"/>
              </a:ext>
            </a:extLst>
          </p:cNvPr>
          <p:cNvCxnSpPr>
            <a:cxnSpLocks/>
          </p:cNvCxnSpPr>
          <p:nvPr/>
        </p:nvCxnSpPr>
        <p:spPr>
          <a:xfrm flipV="1">
            <a:off x="1558119" y="3603008"/>
            <a:ext cx="3505200" cy="504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9E6D66D-2F9A-0A1A-7B0C-39EF3181D127}"/>
              </a:ext>
            </a:extLst>
          </p:cNvPr>
          <p:cNvCxnSpPr>
            <a:cxnSpLocks/>
          </p:cNvCxnSpPr>
          <p:nvPr/>
        </p:nvCxnSpPr>
        <p:spPr>
          <a:xfrm flipV="1">
            <a:off x="3116238" y="3949320"/>
            <a:ext cx="2179093" cy="18168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F682CC0-4000-D1D8-2327-FF52B318400E}"/>
              </a:ext>
            </a:extLst>
          </p:cNvPr>
          <p:cNvSpPr txBox="1"/>
          <p:nvPr/>
        </p:nvSpPr>
        <p:spPr>
          <a:xfrm>
            <a:off x="2129408" y="1494008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&lt;x1, y1&gt;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194905-F270-CD5C-0CB6-2BDE91A96115}"/>
              </a:ext>
            </a:extLst>
          </p:cNvPr>
          <p:cNvSpPr txBox="1"/>
          <p:nvPr/>
        </p:nvSpPr>
        <p:spPr>
          <a:xfrm>
            <a:off x="1364416" y="3374409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&lt;x2, y2&gt;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E3B8C9-690F-B052-6F9D-A69561BED61D}"/>
              </a:ext>
            </a:extLst>
          </p:cNvPr>
          <p:cNvSpPr txBox="1"/>
          <p:nvPr/>
        </p:nvSpPr>
        <p:spPr>
          <a:xfrm>
            <a:off x="2140423" y="5299166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&lt;x3, y3&gt;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3BBD57-766B-3BEA-F9D3-639839A8C1D9}"/>
              </a:ext>
            </a:extLst>
          </p:cNvPr>
          <p:cNvSpPr txBox="1"/>
          <p:nvPr/>
        </p:nvSpPr>
        <p:spPr>
          <a:xfrm>
            <a:off x="5540638" y="2674960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&lt;x4, y4&gt;</a:t>
            </a:r>
          </a:p>
        </p:txBody>
      </p:sp>
      <p:pic>
        <p:nvPicPr>
          <p:cNvPr id="1032" name="Picture 8" descr="Gray speaker icon - Free gray speaker icons">
            <a:extLst>
              <a:ext uri="{FF2B5EF4-FFF2-40B4-BE49-F238E27FC236}">
                <a16:creationId xmlns:a16="http://schemas.microsoft.com/office/drawing/2014/main" id="{096BB12D-1FDD-9E1A-559E-DEE81F54C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1036">
            <a:off x="1327438" y="1557261"/>
            <a:ext cx="922257" cy="92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Gray speaker icon - Free gray speaker icons">
            <a:extLst>
              <a:ext uri="{FF2B5EF4-FFF2-40B4-BE49-F238E27FC236}">
                <a16:creationId xmlns:a16="http://schemas.microsoft.com/office/drawing/2014/main" id="{344B5CE5-D1D8-1E60-3E9C-32F516B2A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77" y="3775761"/>
            <a:ext cx="922257" cy="92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Gray speaker icon - Free gray speaker icons">
            <a:extLst>
              <a:ext uri="{FF2B5EF4-FFF2-40B4-BE49-F238E27FC236}">
                <a16:creationId xmlns:a16="http://schemas.microsoft.com/office/drawing/2014/main" id="{E0459D0C-5101-16C8-A639-AB40530D2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4325">
            <a:off x="2388462" y="5673539"/>
            <a:ext cx="922257" cy="92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7F8CA48-8870-7A78-0A25-2C3D22404395}"/>
              </a:ext>
            </a:extLst>
          </p:cNvPr>
          <p:cNvSpPr txBox="1"/>
          <p:nvPr/>
        </p:nvSpPr>
        <p:spPr>
          <a:xfrm>
            <a:off x="0" y="77539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Sample questions: Problem Solving Type</a:t>
            </a:r>
          </a:p>
        </p:txBody>
      </p:sp>
    </p:spTree>
    <p:extLst>
      <p:ext uri="{BB962C8B-B14F-4D97-AF65-F5344CB8AC3E}">
        <p14:creationId xmlns:p14="http://schemas.microsoft.com/office/powerpoint/2010/main" val="2669894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B1D50-DBE3-6B35-9D5D-8E20A631A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BC6D0A-79FB-6B97-7AB6-331746ED799D}"/>
              </a:ext>
            </a:extLst>
          </p:cNvPr>
          <p:cNvSpPr txBox="1"/>
          <p:nvPr/>
        </p:nvSpPr>
        <p:spPr>
          <a:xfrm>
            <a:off x="0" y="2844225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Recap of some topics</a:t>
            </a:r>
          </a:p>
        </p:txBody>
      </p:sp>
    </p:spTree>
    <p:extLst>
      <p:ext uri="{BB962C8B-B14F-4D97-AF65-F5344CB8AC3E}">
        <p14:creationId xmlns:p14="http://schemas.microsoft.com/office/powerpoint/2010/main" val="226543487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5054</TotalTime>
  <Words>2114</Words>
  <Application>Microsoft Macintosh PowerPoint</Application>
  <PresentationFormat>On-screen Show (4:3)</PresentationFormat>
  <Paragraphs>354</Paragraphs>
  <Slides>35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Calibri</vt:lpstr>
      <vt:lpstr>Calibri Light</vt:lpstr>
      <vt:lpstr>Cambria Math</vt:lpstr>
      <vt:lpstr>CharterBT</vt:lpstr>
      <vt:lpstr>CMSY10</vt:lpstr>
      <vt:lpstr>Helvetica Neue</vt:lpstr>
      <vt:lpstr>Lucida Bright</vt:lpstr>
      <vt:lpstr>Times New Roman</vt:lpstr>
      <vt:lpstr>Wingdings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RF-IDraw: Virtual Touch Screen in the Air</vt:lpstr>
      <vt:lpstr>Ambiguity-Resolution Tradeoff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299</cp:revision>
  <dcterms:created xsi:type="dcterms:W3CDTF">2020-08-27T02:28:15Z</dcterms:created>
  <dcterms:modified xsi:type="dcterms:W3CDTF">2024-11-11T20:33:08Z</dcterms:modified>
</cp:coreProperties>
</file>