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80" r:id="rId2"/>
    <p:sldId id="379" r:id="rId3"/>
    <p:sldId id="292" r:id="rId4"/>
    <p:sldId id="389" r:id="rId5"/>
    <p:sldId id="408" r:id="rId6"/>
    <p:sldId id="370" r:id="rId7"/>
    <p:sldId id="372" r:id="rId8"/>
    <p:sldId id="393" r:id="rId9"/>
    <p:sldId id="404" r:id="rId10"/>
    <p:sldId id="405" r:id="rId11"/>
    <p:sldId id="373" r:id="rId12"/>
    <p:sldId id="326" r:id="rId13"/>
    <p:sldId id="392" r:id="rId14"/>
    <p:sldId id="397" r:id="rId15"/>
    <p:sldId id="382" r:id="rId16"/>
    <p:sldId id="383" r:id="rId17"/>
    <p:sldId id="407" r:id="rId18"/>
    <p:sldId id="387" r:id="rId19"/>
    <p:sldId id="376" r:id="rId20"/>
    <p:sldId id="400" r:id="rId21"/>
    <p:sldId id="401" r:id="rId22"/>
    <p:sldId id="371" r:id="rId23"/>
    <p:sldId id="410" r:id="rId24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X-ling Hypernymy" id="{90062AD3-6C65-9B4E-A541-C956B7319DB8}">
          <p14:sldIdLst>
            <p14:sldId id="380"/>
            <p14:sldId id="379"/>
            <p14:sldId id="292"/>
            <p14:sldId id="389"/>
            <p14:sldId id="408"/>
            <p14:sldId id="370"/>
            <p14:sldId id="372"/>
            <p14:sldId id="393"/>
            <p14:sldId id="404"/>
            <p14:sldId id="405"/>
            <p14:sldId id="373"/>
            <p14:sldId id="326"/>
            <p14:sldId id="392"/>
            <p14:sldId id="397"/>
            <p14:sldId id="382"/>
            <p14:sldId id="383"/>
            <p14:sldId id="407"/>
            <p14:sldId id="387"/>
            <p14:sldId id="376"/>
            <p14:sldId id="400"/>
            <p14:sldId id="401"/>
            <p14:sldId id="371"/>
            <p14:sldId id="4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A2A"/>
    <a:srgbClr val="00CC00"/>
    <a:srgbClr val="66FFFF"/>
    <a:srgbClr val="D9D9D9"/>
    <a:srgbClr val="2E3436"/>
    <a:srgbClr val="99FF66"/>
    <a:srgbClr val="FF66CC"/>
    <a:srgbClr val="3366FF"/>
    <a:srgbClr val="D3D3D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1262" autoAdjust="0"/>
  </p:normalViewPr>
  <p:slideViewPr>
    <p:cSldViewPr snapToGrid="0">
      <p:cViewPr>
        <p:scale>
          <a:sx n="85" d="100"/>
          <a:sy n="85" d="100"/>
        </p:scale>
        <p:origin x="-744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Translation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50.1</c:v>
                </c:pt>
                <c:pt idx="1">
                  <c:v>52.3</c:v>
                </c:pt>
                <c:pt idx="2">
                  <c:v>51.8</c:v>
                </c:pt>
                <c:pt idx="3">
                  <c:v>54.5</c:v>
                </c:pt>
                <c:pt idx="4">
                  <c:v>52.175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Window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55.8</c:v>
                </c:pt>
                <c:pt idx="1">
                  <c:v>53.7</c:v>
                </c:pt>
                <c:pt idx="2">
                  <c:v>51.5</c:v>
                </c:pt>
                <c:pt idx="3">
                  <c:v>53.4</c:v>
                </c:pt>
                <c:pt idx="4">
                  <c:v>53.6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Dep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59.0</c:v>
                </c:pt>
                <c:pt idx="1">
                  <c:v>55.9</c:v>
                </c:pt>
                <c:pt idx="2">
                  <c:v>53.6</c:v>
                </c:pt>
                <c:pt idx="3">
                  <c:v>56.6</c:v>
                </c:pt>
                <c:pt idx="4">
                  <c:v>56.275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Joint Dep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53.8</c:v>
                </c:pt>
                <c:pt idx="1">
                  <c:v>57.0</c:v>
                </c:pt>
                <c:pt idx="2">
                  <c:v>53.6</c:v>
                </c:pt>
                <c:pt idx="3">
                  <c:v>59.9</c:v>
                </c:pt>
                <c:pt idx="4">
                  <c:v>56.075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855176"/>
        <c:axId val="-2142656216"/>
      </c:barChart>
      <c:catAx>
        <c:axId val="-2143855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2656216"/>
        <c:crossesAt val="44.0"/>
        <c:auto val="1"/>
        <c:lblAlgn val="ctr"/>
        <c:lblOffset val="100"/>
        <c:noMultiLvlLbl val="0"/>
      </c:catAx>
      <c:valAx>
        <c:axId val="-2142656216"/>
        <c:scaling>
          <c:orientation val="minMax"/>
          <c:max val="68.0"/>
          <c:min val="4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855176"/>
        <c:crosses val="autoZero"/>
        <c:crossBetween val="between"/>
        <c:majorUnit val="3.0"/>
        <c:minorUnit val="0.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Translation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58.7</c:v>
                </c:pt>
                <c:pt idx="1">
                  <c:v>54.0</c:v>
                </c:pt>
                <c:pt idx="2">
                  <c:v>62.3</c:v>
                </c:pt>
                <c:pt idx="3">
                  <c:v>56.9</c:v>
                </c:pt>
                <c:pt idx="4">
                  <c:v>57.975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Window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55.9</c:v>
                </c:pt>
                <c:pt idx="1">
                  <c:v>55.8</c:v>
                </c:pt>
                <c:pt idx="2">
                  <c:v>62.2</c:v>
                </c:pt>
                <c:pt idx="3">
                  <c:v>63.2</c:v>
                </c:pt>
                <c:pt idx="4">
                  <c:v>59.275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Full Dep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63.6</c:v>
                </c:pt>
                <c:pt idx="1">
                  <c:v>67.3</c:v>
                </c:pt>
                <c:pt idx="2">
                  <c:v>66.8</c:v>
                </c:pt>
                <c:pt idx="3">
                  <c:v>66.7</c:v>
                </c:pt>
                <c:pt idx="4">
                  <c:v>66.1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Joint Dep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60.6</c:v>
                </c:pt>
                <c:pt idx="1">
                  <c:v>63.6</c:v>
                </c:pt>
                <c:pt idx="2">
                  <c:v>65.9</c:v>
                </c:pt>
                <c:pt idx="3">
                  <c:v>64.9</c:v>
                </c:pt>
                <c:pt idx="4">
                  <c:v>63.75000000000001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663912"/>
        <c:axId val="-2143660792"/>
      </c:barChart>
      <c:catAx>
        <c:axId val="-21436639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660792"/>
        <c:crossesAt val="44.0"/>
        <c:auto val="1"/>
        <c:lblAlgn val="ctr"/>
        <c:lblOffset val="100"/>
        <c:noMultiLvlLbl val="0"/>
      </c:catAx>
      <c:valAx>
        <c:axId val="-2143660792"/>
        <c:scaling>
          <c:orientation val="minMax"/>
          <c:max val="68.0"/>
          <c:min val="4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663912"/>
        <c:crosses val="autoZero"/>
        <c:crossBetween val="between"/>
        <c:majorUnit val="3.0"/>
        <c:min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Translation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50.1</c:v>
                </c:pt>
                <c:pt idx="1">
                  <c:v>52.3</c:v>
                </c:pt>
                <c:pt idx="2">
                  <c:v>51.8</c:v>
                </c:pt>
                <c:pt idx="3">
                  <c:v>54.5</c:v>
                </c:pt>
                <c:pt idx="4">
                  <c:v>52.175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55.8</c:v>
                </c:pt>
                <c:pt idx="1">
                  <c:v>52.0</c:v>
                </c:pt>
                <c:pt idx="2">
                  <c:v>51.5</c:v>
                </c:pt>
                <c:pt idx="3">
                  <c:v>53.4</c:v>
                </c:pt>
                <c:pt idx="4">
                  <c:v>53.175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Dep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60.2</c:v>
                </c:pt>
                <c:pt idx="1">
                  <c:v>57.0</c:v>
                </c:pt>
                <c:pt idx="2">
                  <c:v>56.7</c:v>
                </c:pt>
                <c:pt idx="3">
                  <c:v>59.9</c:v>
                </c:pt>
                <c:pt idx="4">
                  <c:v>58.45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Delex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59.1</c:v>
                </c:pt>
                <c:pt idx="1">
                  <c:v>55.1</c:v>
                </c:pt>
                <c:pt idx="2">
                  <c:v>54.6</c:v>
                </c:pt>
                <c:pt idx="3">
                  <c:v>56.1</c:v>
                </c:pt>
                <c:pt idx="4">
                  <c:v>56.225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498888"/>
        <c:axId val="-2143495768"/>
      </c:barChart>
      <c:catAx>
        <c:axId val="-21434988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495768"/>
        <c:crossesAt val="45.0"/>
        <c:auto val="1"/>
        <c:lblAlgn val="ctr"/>
        <c:lblOffset val="100"/>
        <c:noMultiLvlLbl val="0"/>
      </c:catAx>
      <c:valAx>
        <c:axId val="-2143495768"/>
        <c:scaling>
          <c:orientation val="minMax"/>
          <c:max val="68.0"/>
          <c:min val="45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498888"/>
        <c:crosses val="autoZero"/>
        <c:crossBetween val="between"/>
        <c:majorUnit val="2.0"/>
        <c:minorUnit val="0.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Translation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58.7</c:v>
                </c:pt>
                <c:pt idx="1">
                  <c:v>55.0</c:v>
                </c:pt>
                <c:pt idx="2">
                  <c:v>65.1</c:v>
                </c:pt>
                <c:pt idx="3">
                  <c:v>56.9</c:v>
                </c:pt>
                <c:pt idx="4">
                  <c:v>58.925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62.1</c:v>
                </c:pt>
                <c:pt idx="1">
                  <c:v>63.9</c:v>
                </c:pt>
                <c:pt idx="2">
                  <c:v>65.8</c:v>
                </c:pt>
                <c:pt idx="3">
                  <c:v>63.2</c:v>
                </c:pt>
                <c:pt idx="4">
                  <c:v>63.75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Dep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63.6</c:v>
                </c:pt>
                <c:pt idx="1">
                  <c:v>67.3</c:v>
                </c:pt>
                <c:pt idx="2">
                  <c:v>66.8</c:v>
                </c:pt>
                <c:pt idx="3">
                  <c:v>66.7</c:v>
                </c:pt>
                <c:pt idx="4">
                  <c:v>66.1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Delex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En-Ru</c:v>
                </c:pt>
                <c:pt idx="1">
                  <c:v>En-Zh</c:v>
                </c:pt>
                <c:pt idx="2">
                  <c:v>En-Ar</c:v>
                </c:pt>
                <c:pt idx="3">
                  <c:v>En-Fr</c:v>
                </c:pt>
                <c:pt idx="4">
                  <c:v>Average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60.8</c:v>
                </c:pt>
                <c:pt idx="1">
                  <c:v>65.7</c:v>
                </c:pt>
                <c:pt idx="2">
                  <c:v>66.8</c:v>
                </c:pt>
                <c:pt idx="3">
                  <c:v>66.3</c:v>
                </c:pt>
                <c:pt idx="4">
                  <c:v>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441736"/>
        <c:axId val="-2143438616"/>
      </c:barChart>
      <c:catAx>
        <c:axId val="-21434417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3438616"/>
        <c:crossesAt val="45.0"/>
        <c:auto val="1"/>
        <c:lblAlgn val="ctr"/>
        <c:lblOffset val="100"/>
        <c:noMultiLvlLbl val="0"/>
      </c:catAx>
      <c:valAx>
        <c:axId val="-2143438616"/>
        <c:scaling>
          <c:orientation val="minMax"/>
          <c:max val="68.0"/>
          <c:min val="45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Accuracy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3441736"/>
        <c:crosses val="autoZero"/>
        <c:crossBetween val="between"/>
        <c:majorUnit val="2.0"/>
        <c:minorUnit val="1.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Translation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Avg.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52.175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Best Win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Avg.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53.175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Dep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Avg.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58.45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Delex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Avg.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56.225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959496"/>
        <c:axId val="2131962616"/>
      </c:barChart>
      <c:catAx>
        <c:axId val="213195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1962616"/>
        <c:crosses val="autoZero"/>
        <c:auto val="1"/>
        <c:lblAlgn val="ctr"/>
        <c:lblOffset val="100"/>
        <c:noMultiLvlLbl val="0"/>
      </c:catAx>
      <c:valAx>
        <c:axId val="2131962616"/>
        <c:scaling>
          <c:orientation val="minMax"/>
          <c:min val="49.0"/>
        </c:scaling>
        <c:delete val="0"/>
        <c:axPos val="l"/>
        <c:numFmt formatCode="General" sourceLinked="1"/>
        <c:majorTickMark val="out"/>
        <c:minorTickMark val="none"/>
        <c:tickLblPos val="nextTo"/>
        <c:crossAx val="2131959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978923310602"/>
          <c:y val="0.175092996838088"/>
          <c:w val="0.356021076689398"/>
          <c:h val="0.6448233953993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05F590E-4CFF-415B-B902-A5059654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B02114A-5BCE-4C86-B20E-5F5BFDE6D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7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7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7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16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1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1945427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99" y="3386053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29"/>
          <p:cNvGrpSpPr>
            <a:grpSpLocks/>
          </p:cNvGrpSpPr>
          <p:nvPr userDrawn="1"/>
        </p:nvGrpSpPr>
        <p:grpSpPr bwMode="auto">
          <a:xfrm>
            <a:off x="1820333" y="5954886"/>
            <a:ext cx="3146778" cy="635003"/>
            <a:chOff x="114" y="226"/>
            <a:chExt cx="2464" cy="50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 descr="UMD_Logo-whit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78" y="4416778"/>
            <a:ext cx="3358437" cy="1679219"/>
          </a:xfrm>
          <a:prstGeom prst="rect">
            <a:avLst/>
          </a:prstGeom>
        </p:spPr>
      </p:pic>
      <p:pic>
        <p:nvPicPr>
          <p:cNvPr id="4" name="Picture 3" descr="UPenn_logo.svg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1" y="4991846"/>
            <a:ext cx="2159000" cy="694928"/>
          </a:xfrm>
          <a:prstGeom prst="rect">
            <a:avLst/>
          </a:prstGeom>
        </p:spPr>
      </p:pic>
      <p:pic>
        <p:nvPicPr>
          <p:cNvPr id="28" name="Picture 27" descr="CLIPnew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38" y="5705738"/>
            <a:ext cx="937124" cy="9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113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8992-FF6C-4D70-B326-58185E6C3B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516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C86E-A408-4D2F-B178-5E7D78CE0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7021689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74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8690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D4A1-0A1E-42F2-A433-D32E2BB711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71896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3372" y="6509657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3E38CE9-9E1F-4EEF-99C0-74E001381A4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64572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EA8A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hot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26" y="0"/>
            <a:ext cx="804333" cy="804333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118" y="5986633"/>
            <a:ext cx="782054" cy="782054"/>
          </a:xfrm>
          <a:prstGeom prst="rect">
            <a:avLst/>
          </a:prstGeom>
        </p:spPr>
      </p:pic>
      <p:pic>
        <p:nvPicPr>
          <p:cNvPr id="5" name="Picture 4" descr="New_UMD_Glob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0" y="28222"/>
            <a:ext cx="762000" cy="751283"/>
          </a:xfrm>
          <a:prstGeom prst="rect">
            <a:avLst/>
          </a:prstGeom>
        </p:spPr>
      </p:pic>
      <p:pic>
        <p:nvPicPr>
          <p:cNvPr id="6" name="Picture 5" descr="CLIPnew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62" y="6068039"/>
            <a:ext cx="640068" cy="6400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5" r:id="rId4"/>
    <p:sldLayoutId id="2147483734" r:id="rId5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1084649"/>
            <a:ext cx="10363200" cy="1362075"/>
          </a:xfrm>
        </p:spPr>
        <p:txBody>
          <a:bodyPr/>
          <a:lstStyle/>
          <a:p>
            <a:r>
              <a:rPr lang="en-US" dirty="0"/>
              <a:t>Robust Cross-lingual </a:t>
            </a:r>
            <a:r>
              <a:rPr lang="en-US" dirty="0" err="1"/>
              <a:t>Hypernymy</a:t>
            </a:r>
            <a:r>
              <a:rPr lang="en-US" dirty="0"/>
              <a:t> Detection using Dependency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109" y="3090334"/>
            <a:ext cx="8606066" cy="1200506"/>
          </a:xfrm>
        </p:spPr>
        <p:txBody>
          <a:bodyPr/>
          <a:lstStyle/>
          <a:p>
            <a:r>
              <a:rPr lang="en-US" dirty="0" smtClean="0"/>
              <a:t>Shyam Upadhyay*			</a:t>
            </a:r>
            <a:r>
              <a:rPr lang="en-US" dirty="0" err="1" smtClean="0"/>
              <a:t>Yogarshi</a:t>
            </a:r>
            <a:r>
              <a:rPr lang="en-US" dirty="0" smtClean="0"/>
              <a:t> </a:t>
            </a:r>
            <a:r>
              <a:rPr lang="en-US" dirty="0" err="1" smtClean="0"/>
              <a:t>Vyas</a:t>
            </a:r>
            <a:r>
              <a:rPr lang="en-US" dirty="0" smtClean="0"/>
              <a:t>*</a:t>
            </a:r>
          </a:p>
          <a:p>
            <a:r>
              <a:rPr lang="en-US" dirty="0" smtClean="0"/>
              <a:t>Dan Roth					Marine </a:t>
            </a:r>
            <a:r>
              <a:rPr lang="en-US" dirty="0" err="1" smtClean="0"/>
              <a:t>Carpuat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85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grpSp>
        <p:nvGrpSpPr>
          <p:cNvPr id="3" name="Group 2"/>
          <p:cNvGrpSpPr/>
          <p:nvPr/>
        </p:nvGrpSpPr>
        <p:grpSpPr>
          <a:xfrm>
            <a:off x="969445" y="2485669"/>
            <a:ext cx="10088567" cy="1815882"/>
            <a:chOff x="969445" y="3038497"/>
            <a:chExt cx="10088567" cy="1815882"/>
          </a:xfrm>
        </p:grpSpPr>
        <p:sp>
          <p:nvSpPr>
            <p:cNvPr id="5" name="TextBox 4"/>
            <p:cNvSpPr txBox="1"/>
            <p:nvPr/>
          </p:nvSpPr>
          <p:spPr>
            <a:xfrm>
              <a:off x="969445" y="3038497"/>
              <a:ext cx="966625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Generate bilingual representations       ,</a:t>
              </a:r>
            </a:p>
            <a:p>
              <a:pPr algn="ctr"/>
              <a:r>
                <a:rPr lang="en-US" sz="2800" dirty="0"/>
                <a:t>that can </a:t>
              </a:r>
              <a:r>
                <a:rPr lang="en-US" sz="2800" dirty="0" smtClean="0"/>
                <a:t>be used </a:t>
              </a:r>
              <a:r>
                <a:rPr lang="en-US" sz="2800" dirty="0"/>
                <a:t>with </a:t>
              </a:r>
              <a:r>
                <a:rPr lang="en-US" sz="2800" dirty="0" smtClean="0"/>
                <a:t>the distributional inclusion hypothesis,</a:t>
              </a:r>
              <a:br>
                <a:rPr lang="en-US" sz="2800" dirty="0" smtClean="0"/>
              </a:br>
              <a:r>
                <a:rPr lang="en-US" sz="2800" dirty="0" smtClean="0"/>
                <a:t>using monolingual dependency context representations      ,</a:t>
              </a:r>
            </a:p>
            <a:p>
              <a:pPr algn="ctr"/>
              <a:r>
                <a:rPr lang="en-US" sz="2800" dirty="0"/>
                <a:t>a</a:t>
              </a:r>
              <a:r>
                <a:rPr lang="en-US" sz="2800" dirty="0" smtClean="0"/>
                <a:t>nd a bilingual dictionary   </a:t>
              </a:r>
              <a:endParaRPr lang="en-US" sz="2800" b="1" dirty="0" smtClean="0"/>
            </a:p>
          </p:txBody>
        </p:sp>
        <p:pic>
          <p:nvPicPr>
            <p:cNvPr id="6" name="Picture 5" descr="color_blue_mathb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480" y="3132207"/>
              <a:ext cx="508001" cy="369456"/>
            </a:xfrm>
            <a:prstGeom prst="rect">
              <a:avLst/>
            </a:prstGeom>
          </p:spPr>
        </p:pic>
        <p:pic>
          <p:nvPicPr>
            <p:cNvPr id="7" name="Picture 6" descr="color_red_mathbf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255" y="3117266"/>
              <a:ext cx="496455" cy="369456"/>
            </a:xfrm>
            <a:prstGeom prst="rect">
              <a:avLst/>
            </a:prstGeom>
          </p:spPr>
        </p:pic>
        <p:pic>
          <p:nvPicPr>
            <p:cNvPr id="8" name="Picture 7" descr="color_red_mathbf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689" y="4020838"/>
              <a:ext cx="451323" cy="325372"/>
            </a:xfrm>
            <a:prstGeom prst="rect">
              <a:avLst/>
            </a:prstGeom>
          </p:spPr>
        </p:pic>
        <p:pic>
          <p:nvPicPr>
            <p:cNvPr id="9" name="Picture 8" descr="color_blue_mathb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9198" y="4020839"/>
              <a:ext cx="461818" cy="325372"/>
            </a:xfrm>
            <a:prstGeom prst="rect">
              <a:avLst/>
            </a:prstGeom>
          </p:spPr>
        </p:pic>
        <p:pic>
          <p:nvPicPr>
            <p:cNvPr id="10" name="Picture 9" descr="mathbf_S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671" y="4436844"/>
              <a:ext cx="219364" cy="300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704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Bilingual Sparse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3372" y="6424991"/>
            <a:ext cx="508000" cy="228600"/>
          </a:xfrm>
        </p:spPr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21" y="1732139"/>
            <a:ext cx="3048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8" y="3069873"/>
            <a:ext cx="304800" cy="317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83888" y="1330461"/>
            <a:ext cx="2420174" cy="1247842"/>
            <a:chOff x="5926665" y="2050134"/>
            <a:chExt cx="2420174" cy="1247842"/>
          </a:xfrm>
        </p:grpSpPr>
        <p:sp>
          <p:nvSpPr>
            <p:cNvPr id="12" name="Left Brace 11"/>
            <p:cNvSpPr/>
            <p:nvPr/>
          </p:nvSpPr>
          <p:spPr>
            <a:xfrm rot="10800000">
              <a:off x="5926665" y="2050134"/>
              <a:ext cx="380999" cy="1247842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9273" y="2325509"/>
              <a:ext cx="19475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Mono. Obj. for Sparse Coding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9288" y="4051081"/>
            <a:ext cx="2517553" cy="1247842"/>
            <a:chOff x="5926665" y="2050134"/>
            <a:chExt cx="2517553" cy="1247842"/>
          </a:xfrm>
        </p:grpSpPr>
        <p:sp>
          <p:nvSpPr>
            <p:cNvPr id="16" name="Left Brace 15"/>
            <p:cNvSpPr/>
            <p:nvPr/>
          </p:nvSpPr>
          <p:spPr>
            <a:xfrm rot="10800000">
              <a:off x="5926665" y="2050134"/>
              <a:ext cx="380999" cy="1247842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01895" y="2193738"/>
              <a:ext cx="21423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Cross-ling. Obj. to respect translation matrix</a:t>
              </a:r>
              <a:endParaRPr lang="en-US" dirty="0"/>
            </a:p>
          </p:txBody>
        </p: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0" y="1408432"/>
            <a:ext cx="8071323" cy="1049586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83" y="2707004"/>
            <a:ext cx="6213554" cy="1133554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07" y="4458061"/>
            <a:ext cx="4072396" cy="101809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9270" y="864741"/>
            <a:ext cx="5051486" cy="665699"/>
            <a:chOff x="3419270" y="963516"/>
            <a:chExt cx="5051486" cy="665699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5745240" y="1151607"/>
              <a:ext cx="314875" cy="640341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9270" y="963516"/>
              <a:ext cx="5051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INPUT:</a:t>
              </a:r>
              <a:r>
                <a:rPr lang="en-US" dirty="0" smtClean="0"/>
                <a:t> Monolingual Dense Vector for </a:t>
              </a:r>
              <a:r>
                <a:rPr lang="en-US" dirty="0" err="1" smtClean="0"/>
                <a:t>i</a:t>
              </a:r>
              <a:r>
                <a:rPr lang="en-US" baseline="30000" dirty="0" err="1" smtClean="0"/>
                <a:t>th</a:t>
              </a:r>
              <a:r>
                <a:rPr lang="en-US" dirty="0" smtClean="0"/>
                <a:t> word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7703" y="2246418"/>
            <a:ext cx="5051486" cy="904020"/>
            <a:chOff x="1520361" y="1311518"/>
            <a:chExt cx="5051486" cy="1055714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3879751" y="1148785"/>
              <a:ext cx="314875" cy="640341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0361" y="1612447"/>
              <a:ext cx="5051486" cy="754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OUTPUT:</a:t>
              </a:r>
              <a:r>
                <a:rPr lang="en-US" dirty="0" smtClean="0"/>
                <a:t> Bilingual Sparse Vector for </a:t>
              </a:r>
              <a:r>
                <a:rPr lang="en-US" dirty="0" err="1" smtClean="0"/>
                <a:t>i</a:t>
              </a:r>
              <a:r>
                <a:rPr lang="en-US" baseline="30000" dirty="0" err="1" smtClean="0"/>
                <a:t>th</a:t>
              </a:r>
              <a:r>
                <a:rPr lang="en-US" dirty="0" smtClean="0"/>
                <a:t> word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04294" y="2222481"/>
            <a:ext cx="3450233" cy="613502"/>
            <a:chOff x="6404294" y="830351"/>
            <a:chExt cx="3450233" cy="613502"/>
          </a:xfrm>
        </p:grpSpPr>
        <p:sp>
          <p:nvSpPr>
            <p:cNvPr id="28" name="Left Brace 27"/>
            <p:cNvSpPr/>
            <p:nvPr/>
          </p:nvSpPr>
          <p:spPr>
            <a:xfrm rot="16200000">
              <a:off x="7915526" y="472151"/>
              <a:ext cx="314875" cy="1031275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4294" y="1074521"/>
              <a:ext cx="3450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Lasso Reg.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08791" y="3972797"/>
            <a:ext cx="4592260" cy="670550"/>
            <a:chOff x="5833280" y="955843"/>
            <a:chExt cx="4592260" cy="670550"/>
          </a:xfrm>
        </p:grpSpPr>
        <p:sp>
          <p:nvSpPr>
            <p:cNvPr id="31" name="Left Brace 30"/>
            <p:cNvSpPr/>
            <p:nvPr/>
          </p:nvSpPr>
          <p:spPr>
            <a:xfrm rot="5400000">
              <a:off x="7915526" y="1177892"/>
              <a:ext cx="314875" cy="582128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33280" y="955843"/>
              <a:ext cx="4592260" cy="53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dirty="0" smtClean="0"/>
                <a:t>atrix encoding all possible translations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5819" y="5255782"/>
            <a:ext cx="4174782" cy="825207"/>
            <a:chOff x="3425819" y="6031885"/>
            <a:chExt cx="4174782" cy="825207"/>
          </a:xfrm>
        </p:grpSpPr>
        <p:sp>
          <p:nvSpPr>
            <p:cNvPr id="37" name="Left Brace 36"/>
            <p:cNvSpPr/>
            <p:nvPr/>
          </p:nvSpPr>
          <p:spPr>
            <a:xfrm rot="16200000">
              <a:off x="5304694" y="5084008"/>
              <a:ext cx="314875" cy="2210630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5819" y="6210761"/>
              <a:ext cx="4174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Minimize distance of words which are possible translations of each other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566333" y="2060229"/>
            <a:ext cx="903111" cy="39511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0471" y="313764"/>
            <a:ext cx="3040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Vyas</a:t>
            </a:r>
            <a:r>
              <a:rPr lang="en-US" sz="2000" dirty="0" smtClean="0"/>
              <a:t> and </a:t>
            </a:r>
            <a:r>
              <a:rPr lang="en-US" sz="2000" dirty="0" err="1" smtClean="0"/>
              <a:t>Carpuat</a:t>
            </a:r>
            <a:r>
              <a:rPr lang="en-US" sz="2000" dirty="0" smtClean="0"/>
              <a:t> 2016)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3218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5" y="192718"/>
            <a:ext cx="8085667" cy="533400"/>
          </a:xfrm>
        </p:spPr>
        <p:txBody>
          <a:bodyPr/>
          <a:lstStyle/>
          <a:p>
            <a:r>
              <a:rPr lang="en-US" sz="3200" dirty="0" smtClean="0"/>
              <a:t>Putting it all Together </a:t>
            </a:r>
            <a:r>
              <a:rPr lang="mr-IN" sz="3200" dirty="0" smtClean="0"/>
              <a:t>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grpSp>
        <p:nvGrpSpPr>
          <p:cNvPr id="3" name="Group 2"/>
          <p:cNvGrpSpPr/>
          <p:nvPr/>
        </p:nvGrpSpPr>
        <p:grpSpPr>
          <a:xfrm>
            <a:off x="248460" y="1652586"/>
            <a:ext cx="1314866" cy="3523765"/>
            <a:chOff x="248460" y="1652586"/>
            <a:chExt cx="1314866" cy="3523765"/>
          </a:xfrm>
        </p:grpSpPr>
        <p:sp>
          <p:nvSpPr>
            <p:cNvPr id="101" name="TextBox 100"/>
            <p:cNvSpPr txBox="1"/>
            <p:nvPr/>
          </p:nvSpPr>
          <p:spPr>
            <a:xfrm>
              <a:off x="248460" y="1652586"/>
              <a:ext cx="1300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 Corpus</a:t>
              </a:r>
              <a:endParaRPr lang="en-US" dirty="0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98287" y="2175259"/>
              <a:ext cx="537218" cy="657044"/>
              <a:chOff x="710617" y="1345521"/>
              <a:chExt cx="1393405" cy="1408430"/>
            </a:xfrm>
          </p:grpSpPr>
          <p:sp>
            <p:nvSpPr>
              <p:cNvPr id="103" name="Snip Single Corner Rectangle 102"/>
              <p:cNvSpPr/>
              <p:nvPr/>
            </p:nvSpPr>
            <p:spPr>
              <a:xfrm>
                <a:off x="710617" y="13455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Snip Single Corner Rectangle 103"/>
              <p:cNvSpPr/>
              <p:nvPr/>
            </p:nvSpPr>
            <p:spPr>
              <a:xfrm>
                <a:off x="863017" y="14979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Snip Single Corner Rectangle 104"/>
              <p:cNvSpPr/>
              <p:nvPr/>
            </p:nvSpPr>
            <p:spPr>
              <a:xfrm>
                <a:off x="1015417" y="16503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77289" y="3905696"/>
              <a:ext cx="537218" cy="657044"/>
              <a:chOff x="710617" y="1345521"/>
              <a:chExt cx="1393405" cy="1408430"/>
            </a:xfrm>
          </p:grpSpPr>
          <p:sp>
            <p:nvSpPr>
              <p:cNvPr id="110" name="Snip Single Corner Rectangle 109"/>
              <p:cNvSpPr/>
              <p:nvPr/>
            </p:nvSpPr>
            <p:spPr>
              <a:xfrm>
                <a:off x="710617" y="13455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Snip Single Corner Rectangle 110"/>
              <p:cNvSpPr/>
              <p:nvPr/>
            </p:nvSpPr>
            <p:spPr>
              <a:xfrm>
                <a:off x="863017" y="14979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Snip Single Corner Rectangle 111"/>
              <p:cNvSpPr/>
              <p:nvPr/>
            </p:nvSpPr>
            <p:spPr>
              <a:xfrm>
                <a:off x="1015417" y="16503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249745" y="4807019"/>
              <a:ext cx="1313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 Corpus</a:t>
              </a:r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091596" y="1460120"/>
            <a:ext cx="2112492" cy="3860642"/>
            <a:chOff x="1091596" y="1460120"/>
            <a:chExt cx="2112492" cy="3860642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1495890" y="2499776"/>
              <a:ext cx="871923" cy="79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091596" y="2611175"/>
              <a:ext cx="16362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Dep. Parser</a:t>
              </a: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1475261" y="4204302"/>
              <a:ext cx="863025" cy="150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196858" y="4292404"/>
              <a:ext cx="1352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Dep. Parser</a:t>
              </a:r>
              <a:endParaRPr lang="en-US" sz="1600" dirty="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2477699" y="3906890"/>
              <a:ext cx="537218" cy="657044"/>
              <a:chOff x="710617" y="1345521"/>
              <a:chExt cx="1393405" cy="1408430"/>
            </a:xfrm>
          </p:grpSpPr>
          <p:sp>
            <p:nvSpPr>
              <p:cNvPr id="116" name="Snip Single Corner Rectangle 115"/>
              <p:cNvSpPr/>
              <p:nvPr/>
            </p:nvSpPr>
            <p:spPr>
              <a:xfrm>
                <a:off x="710617" y="13455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Snip Single Corner Rectangle 116"/>
              <p:cNvSpPr/>
              <p:nvPr/>
            </p:nvSpPr>
            <p:spPr>
              <a:xfrm>
                <a:off x="863017" y="14979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Snip Single Corner Rectangle 117"/>
              <p:cNvSpPr/>
              <p:nvPr/>
            </p:nvSpPr>
            <p:spPr>
              <a:xfrm>
                <a:off x="1015417" y="16503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0000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2298686" y="4753179"/>
              <a:ext cx="905402" cy="56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Parsed Corpus</a:t>
              </a:r>
              <a:endParaRPr lang="en-US" sz="1600" dirty="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487576" y="2144215"/>
              <a:ext cx="537218" cy="657044"/>
              <a:chOff x="710617" y="1345521"/>
              <a:chExt cx="1393405" cy="1408430"/>
            </a:xfrm>
          </p:grpSpPr>
          <p:sp>
            <p:nvSpPr>
              <p:cNvPr id="121" name="Snip Single Corner Rectangle 120"/>
              <p:cNvSpPr/>
              <p:nvPr/>
            </p:nvSpPr>
            <p:spPr>
              <a:xfrm>
                <a:off x="710617" y="13455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nip Single Corner Rectangle 121"/>
              <p:cNvSpPr/>
              <p:nvPr/>
            </p:nvSpPr>
            <p:spPr>
              <a:xfrm>
                <a:off x="863017" y="14979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nip Single Corner Rectangle 122"/>
              <p:cNvSpPr/>
              <p:nvPr/>
            </p:nvSpPr>
            <p:spPr>
              <a:xfrm>
                <a:off x="1015417" y="1650321"/>
                <a:ext cx="1088605" cy="1103630"/>
              </a:xfrm>
              <a:prstGeom prst="snip1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>
              <a:off x="2295863" y="1460120"/>
              <a:ext cx="905402" cy="567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Parsed Corpus</a:t>
              </a:r>
              <a:endParaRPr lang="en-US" sz="1600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559688" y="2546732"/>
            <a:ext cx="3321120" cy="1824836"/>
            <a:chOff x="5559688" y="2546732"/>
            <a:chExt cx="3321120" cy="1824836"/>
          </a:xfrm>
        </p:grpSpPr>
        <p:grpSp>
          <p:nvGrpSpPr>
            <p:cNvPr id="95" name="Group 94"/>
            <p:cNvGrpSpPr/>
            <p:nvPr/>
          </p:nvGrpSpPr>
          <p:grpSpPr>
            <a:xfrm>
              <a:off x="5559688" y="2916627"/>
              <a:ext cx="2810925" cy="1073393"/>
              <a:chOff x="5594968" y="2606426"/>
              <a:chExt cx="2810925" cy="975812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318788" y="2606426"/>
                <a:ext cx="1087105" cy="9758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Bilingual Sparse Coding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594968" y="2801400"/>
                <a:ext cx="1131798" cy="584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Bilingual Dictionary</a:t>
                </a:r>
                <a:endParaRPr lang="en-US" sz="1600" dirty="0"/>
              </a:p>
            </p:txBody>
          </p:sp>
          <p:cxnSp>
            <p:nvCxnSpPr>
              <p:cNvPr id="98" name="Straight Arrow Connector 97"/>
              <p:cNvCxnSpPr>
                <a:stCxn id="97" idx="3"/>
                <a:endCxn id="96" idx="1"/>
              </p:cNvCxnSpPr>
              <p:nvPr/>
            </p:nvCxnSpPr>
            <p:spPr>
              <a:xfrm>
                <a:off x="6726766" y="3093788"/>
                <a:ext cx="592022" cy="5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Arrow Connector 280"/>
            <p:cNvCxnSpPr>
              <a:stCxn id="24" idx="1"/>
              <a:endCxn id="96" idx="0"/>
            </p:cNvCxnSpPr>
            <p:nvPr/>
          </p:nvCxnSpPr>
          <p:spPr>
            <a:xfrm>
              <a:off x="7244541" y="2546732"/>
              <a:ext cx="582520" cy="369895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280"/>
            <p:cNvCxnSpPr>
              <a:stCxn id="49" idx="1"/>
              <a:endCxn id="96" idx="2"/>
            </p:cNvCxnSpPr>
            <p:nvPr/>
          </p:nvCxnSpPr>
          <p:spPr>
            <a:xfrm flipV="1">
              <a:off x="7237844" y="3990020"/>
              <a:ext cx="589217" cy="381548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280"/>
            <p:cNvCxnSpPr>
              <a:stCxn id="96" idx="3"/>
            </p:cNvCxnSpPr>
            <p:nvPr/>
          </p:nvCxnSpPr>
          <p:spPr>
            <a:xfrm flipV="1">
              <a:off x="8370613" y="3148904"/>
              <a:ext cx="496296" cy="304420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280"/>
            <p:cNvCxnSpPr>
              <a:stCxn id="96" idx="3"/>
            </p:cNvCxnSpPr>
            <p:nvPr/>
          </p:nvCxnSpPr>
          <p:spPr>
            <a:xfrm>
              <a:off x="8370613" y="3453324"/>
              <a:ext cx="510195" cy="347182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8816875" y="1538154"/>
            <a:ext cx="3324249" cy="3881865"/>
            <a:chOff x="8816875" y="1538154"/>
            <a:chExt cx="3324249" cy="3881865"/>
          </a:xfrm>
        </p:grpSpPr>
        <p:grpSp>
          <p:nvGrpSpPr>
            <p:cNvPr id="152" name="Group 151"/>
            <p:cNvGrpSpPr/>
            <p:nvPr/>
          </p:nvGrpSpPr>
          <p:grpSpPr>
            <a:xfrm>
              <a:off x="8866188" y="1538154"/>
              <a:ext cx="3274936" cy="1625882"/>
              <a:chOff x="8866188" y="1538154"/>
              <a:chExt cx="3274936" cy="1625882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8866188" y="1538154"/>
                <a:ext cx="1320682" cy="1625882"/>
                <a:chOff x="8866188" y="1538154"/>
                <a:chExt cx="1320682" cy="1625882"/>
              </a:xfrm>
            </p:grpSpPr>
            <p:pic>
              <p:nvPicPr>
                <p:cNvPr id="30" name="Picture 29" descr="latex-image-1.pdf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95775" y="1538154"/>
                  <a:ext cx="372995" cy="277577"/>
                </a:xfrm>
                <a:prstGeom prst="rect">
                  <a:avLst/>
                </a:prstGeom>
              </p:spPr>
            </p:pic>
            <p:grpSp>
              <p:nvGrpSpPr>
                <p:cNvPr id="56" name="Group 55"/>
                <p:cNvGrpSpPr/>
                <p:nvPr/>
              </p:nvGrpSpPr>
              <p:grpSpPr>
                <a:xfrm>
                  <a:off x="8866188" y="2358287"/>
                  <a:ext cx="239379" cy="805749"/>
                  <a:chOff x="7429811" y="1563867"/>
                  <a:chExt cx="197834" cy="605371"/>
                </a:xfrm>
              </p:grpSpPr>
              <p:sp>
                <p:nvSpPr>
                  <p:cNvPr id="57" name="Rounded Rectangle 56"/>
                  <p:cNvSpPr/>
                  <p:nvPr/>
                </p:nvSpPr>
                <p:spPr>
                  <a:xfrm rot="10800000">
                    <a:off x="7429811" y="1563867"/>
                    <a:ext cx="197834" cy="6053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 rot="16200000">
                    <a:off x="7485254" y="2028231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 rot="16200000">
                    <a:off x="7485251" y="1894313"/>
                    <a:ext cx="91966" cy="1011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 rot="16200000">
                    <a:off x="7483307" y="1750529"/>
                    <a:ext cx="91966" cy="1011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 rot="16200000">
                    <a:off x="7483307" y="1604980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9392615" y="2354380"/>
                  <a:ext cx="239379" cy="805749"/>
                  <a:chOff x="9203699" y="1692480"/>
                  <a:chExt cx="197834" cy="605371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>
                  <a:xfrm rot="10800000">
                    <a:off x="9203699" y="1692480"/>
                    <a:ext cx="197834" cy="6053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 rot="16200000">
                    <a:off x="9259142" y="2156844"/>
                    <a:ext cx="91966" cy="1011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 rot="16200000">
                    <a:off x="9259139" y="2022926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 rot="16200000">
                    <a:off x="9257195" y="1879142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 rot="16200000">
                    <a:off x="9257195" y="1733593"/>
                    <a:ext cx="91966" cy="1011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9947491" y="2350472"/>
                  <a:ext cx="239379" cy="805749"/>
                  <a:chOff x="9445976" y="1688572"/>
                  <a:chExt cx="197834" cy="605371"/>
                </a:xfrm>
              </p:grpSpPr>
              <p:sp>
                <p:nvSpPr>
                  <p:cNvPr id="69" name="Rounded Rectangle 68"/>
                  <p:cNvSpPr/>
                  <p:nvPr/>
                </p:nvSpPr>
                <p:spPr>
                  <a:xfrm rot="10800000">
                    <a:off x="9445976" y="1688572"/>
                    <a:ext cx="197834" cy="6053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 rot="16200000">
                    <a:off x="9501419" y="2152936"/>
                    <a:ext cx="91966" cy="10116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 rot="16200000">
                    <a:off x="9501416" y="2019018"/>
                    <a:ext cx="91966" cy="1011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 rot="16200000">
                    <a:off x="9499472" y="1875234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 rot="16200000">
                    <a:off x="9499472" y="1729685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4" name="Left Brace 73"/>
                <p:cNvSpPr/>
                <p:nvPr/>
              </p:nvSpPr>
              <p:spPr>
                <a:xfrm rot="5400000">
                  <a:off x="9414839" y="1336985"/>
                  <a:ext cx="179216" cy="1244173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9664264" y="1996692"/>
                <a:ext cx="2476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/>
                  <a:t>p</a:t>
                </a:r>
                <a:r>
                  <a:rPr lang="en-US" sz="1600" dirty="0" err="1" smtClean="0"/>
                  <a:t>omme</a:t>
                </a:r>
                <a:r>
                  <a:rPr lang="en-US" sz="1600" dirty="0" smtClean="0"/>
                  <a:t> (apple in French)</a:t>
                </a:r>
                <a:endParaRPr lang="en-US" sz="1600" dirty="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8816875" y="3742684"/>
              <a:ext cx="1482555" cy="1677335"/>
              <a:chOff x="8816875" y="3742684"/>
              <a:chExt cx="1482555" cy="1677335"/>
            </a:xfrm>
          </p:grpSpPr>
          <p:pic>
            <p:nvPicPr>
              <p:cNvPr id="75" name="Picture 74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9170" y="5142442"/>
                <a:ext cx="381668" cy="277577"/>
              </a:xfrm>
              <a:prstGeom prst="rect">
                <a:avLst/>
              </a:prstGeom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8878156" y="3750500"/>
                <a:ext cx="239379" cy="805749"/>
                <a:chOff x="7470001" y="3236159"/>
                <a:chExt cx="197834" cy="605371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 rot="10800000">
                  <a:off x="7470001" y="3236159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 rot="16200000">
                  <a:off x="7525444" y="3700523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 rot="16200000">
                  <a:off x="7525441" y="3566605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 rot="16200000">
                  <a:off x="7523497" y="3422821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 rot="16200000">
                  <a:off x="7523497" y="3277272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9404292" y="3746592"/>
                <a:ext cx="239379" cy="805749"/>
                <a:chOff x="9239982" y="3505881"/>
                <a:chExt cx="197834" cy="605371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 rot="10800000">
                  <a:off x="9239982" y="3505881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 rot="16200000">
                  <a:off x="9295425" y="3970245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 rot="16200000">
                  <a:off x="9295422" y="3836327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16200000">
                  <a:off x="9293478" y="3692543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6200000">
                  <a:off x="9293478" y="3546994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9896413" y="3742684"/>
                <a:ext cx="239379" cy="805749"/>
                <a:chOff x="9478351" y="3501973"/>
                <a:chExt cx="197834" cy="605371"/>
              </a:xfrm>
            </p:grpSpPr>
            <p:sp>
              <p:nvSpPr>
                <p:cNvPr id="89" name="Rounded Rectangle 88"/>
                <p:cNvSpPr/>
                <p:nvPr/>
              </p:nvSpPr>
              <p:spPr>
                <a:xfrm rot="10800000">
                  <a:off x="9478351" y="3501973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 rot="16200000">
                  <a:off x="9533794" y="3966337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 rot="16200000">
                  <a:off x="9533791" y="3832419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 rot="16200000">
                  <a:off x="9531847" y="3688635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rot="16200000">
                  <a:off x="9531847" y="3543086"/>
                  <a:ext cx="91966" cy="101169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Left Brace 93"/>
              <p:cNvSpPr/>
              <p:nvPr/>
            </p:nvSpPr>
            <p:spPr>
              <a:xfrm rot="16200000">
                <a:off x="9411562" y="4269834"/>
                <a:ext cx="179216" cy="1368590"/>
              </a:xfrm>
              <a:prstGeom prst="leftBrac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9772723" y="4516409"/>
                <a:ext cx="5267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fruit</a:t>
                </a:r>
                <a:endParaRPr lang="en-US" sz="1600" dirty="0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10016102" y="3156221"/>
            <a:ext cx="2057364" cy="1549499"/>
            <a:chOff x="10016102" y="3156221"/>
            <a:chExt cx="2057364" cy="1549499"/>
          </a:xfrm>
        </p:grpSpPr>
        <p:sp>
          <p:nvSpPr>
            <p:cNvPr id="134" name="TextBox 133"/>
            <p:cNvSpPr txBox="1"/>
            <p:nvPr/>
          </p:nvSpPr>
          <p:spPr>
            <a:xfrm>
              <a:off x="10601443" y="3196639"/>
              <a:ext cx="1472023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BalAPinc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Scorer</a:t>
              </a:r>
            </a:p>
          </p:txBody>
        </p:sp>
        <p:cxnSp>
          <p:nvCxnSpPr>
            <p:cNvPr id="135" name="Straight Arrow Connector 134"/>
            <p:cNvCxnSpPr>
              <a:stCxn id="89" idx="2"/>
              <a:endCxn id="134" idx="1"/>
            </p:cNvCxnSpPr>
            <p:nvPr/>
          </p:nvCxnSpPr>
          <p:spPr>
            <a:xfrm flipV="1">
              <a:off x="10016102" y="3489027"/>
              <a:ext cx="585341" cy="253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69" idx="0"/>
              <a:endCxn id="134" idx="1"/>
            </p:cNvCxnSpPr>
            <p:nvPr/>
          </p:nvCxnSpPr>
          <p:spPr>
            <a:xfrm>
              <a:off x="10067180" y="3156221"/>
              <a:ext cx="534263" cy="3328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34" idx="2"/>
            </p:cNvCxnSpPr>
            <p:nvPr/>
          </p:nvCxnSpPr>
          <p:spPr>
            <a:xfrm>
              <a:off x="11337455" y="3781415"/>
              <a:ext cx="0" cy="446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1107763" y="4336388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903753" y="1480687"/>
            <a:ext cx="4396447" cy="3994605"/>
            <a:chOff x="2903753" y="1480687"/>
            <a:chExt cx="4396447" cy="3994605"/>
          </a:xfrm>
        </p:grpSpPr>
        <p:sp>
          <p:nvSpPr>
            <p:cNvPr id="130" name="TextBox 129"/>
            <p:cNvSpPr txBox="1"/>
            <p:nvPr/>
          </p:nvSpPr>
          <p:spPr>
            <a:xfrm>
              <a:off x="4351868" y="2149893"/>
              <a:ext cx="1185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co-occurrence </a:t>
              </a:r>
              <a:br>
                <a:rPr lang="en-US" sz="1400" dirty="0" smtClean="0"/>
              </a:br>
              <a:r>
                <a:rPr lang="en-US" sz="1400" dirty="0" smtClean="0"/>
                <a:t>matrix</a:t>
              </a:r>
              <a:endParaRPr lang="en-US" sz="14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903753" y="1480687"/>
              <a:ext cx="4396447" cy="3994605"/>
              <a:chOff x="2903753" y="1480687"/>
              <a:chExt cx="4396447" cy="3994605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6271958" y="1480687"/>
                <a:ext cx="1028242" cy="1519367"/>
                <a:chOff x="6271958" y="1480687"/>
                <a:chExt cx="1028242" cy="1519367"/>
              </a:xfrm>
            </p:grpSpPr>
            <p:sp>
              <p:nvSpPr>
                <p:cNvPr id="7" name="Left Brace 6"/>
                <p:cNvSpPr/>
                <p:nvPr/>
              </p:nvSpPr>
              <p:spPr>
                <a:xfrm rot="5400000">
                  <a:off x="6696471" y="1477631"/>
                  <a:ext cx="179216" cy="1028242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41012" y="1480687"/>
                  <a:ext cx="372995" cy="268903"/>
                </a:xfrm>
                <a:prstGeom prst="rect">
                  <a:avLst/>
                </a:prstGeom>
              </p:spPr>
            </p:pic>
            <p:grpSp>
              <p:nvGrpSpPr>
                <p:cNvPr id="9" name="Group 8"/>
                <p:cNvGrpSpPr/>
                <p:nvPr/>
              </p:nvGrpSpPr>
              <p:grpSpPr>
                <a:xfrm>
                  <a:off x="6332942" y="2113730"/>
                  <a:ext cx="239379" cy="886324"/>
                  <a:chOff x="6353714" y="1710866"/>
                  <a:chExt cx="197834" cy="732499"/>
                </a:xfrm>
              </p:grpSpPr>
              <p:sp>
                <p:nvSpPr>
                  <p:cNvPr id="10" name="Rounded Rectangle 9"/>
                  <p:cNvSpPr/>
                  <p:nvPr/>
                </p:nvSpPr>
                <p:spPr>
                  <a:xfrm rot="10800000">
                    <a:off x="6353714" y="1710866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>
                  <a:xfrm rot="16200000">
                    <a:off x="6408998" y="2302891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 rot="16200000">
                    <a:off x="6409157" y="2157194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 rot="16200000">
                    <a:off x="6409154" y="2023276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 rot="16200000">
                    <a:off x="6407210" y="1879492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 rot="16200000">
                    <a:off x="6407210" y="1733943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6675742" y="2103570"/>
                  <a:ext cx="239379" cy="886324"/>
                  <a:chOff x="6638194" y="1700706"/>
                  <a:chExt cx="197834" cy="732499"/>
                </a:xfrm>
              </p:grpSpPr>
              <p:sp>
                <p:nvSpPr>
                  <p:cNvPr id="17" name="Rounded Rectangle 16"/>
                  <p:cNvSpPr/>
                  <p:nvPr/>
                </p:nvSpPr>
                <p:spPr>
                  <a:xfrm rot="10800000">
                    <a:off x="6638194" y="1700706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 rot="16200000">
                    <a:off x="6693478" y="2292731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 rot="16200000">
                    <a:off x="6693637" y="2147034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 rot="16200000">
                    <a:off x="6693634" y="2013116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 rot="16200000">
                    <a:off x="6691690" y="1869332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 rot="16200000">
                    <a:off x="6691690" y="1723783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005162" y="2103570"/>
                  <a:ext cx="239379" cy="886324"/>
                  <a:chOff x="6922674" y="1700706"/>
                  <a:chExt cx="197834" cy="732499"/>
                </a:xfrm>
              </p:grpSpPr>
              <p:sp>
                <p:nvSpPr>
                  <p:cNvPr id="24" name="Rounded Rectangle 23"/>
                  <p:cNvSpPr/>
                  <p:nvPr/>
                </p:nvSpPr>
                <p:spPr>
                  <a:xfrm rot="10800000">
                    <a:off x="6922674" y="1700706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 rot="16200000">
                    <a:off x="6977958" y="2292731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 rot="16200000">
                    <a:off x="6978117" y="2147034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 rot="16200000">
                    <a:off x="6978114" y="2013116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 rot="16200000">
                    <a:off x="6976170" y="1869332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 rot="16200000">
                    <a:off x="6976170" y="1723783"/>
                    <a:ext cx="91966" cy="10116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/>
              <p:cNvGrpSpPr/>
              <p:nvPr/>
            </p:nvGrpSpPr>
            <p:grpSpPr>
              <a:xfrm>
                <a:off x="6264350" y="3928406"/>
                <a:ext cx="1028242" cy="1546886"/>
                <a:chOff x="6264350" y="3928406"/>
                <a:chExt cx="1028242" cy="1546886"/>
              </a:xfrm>
            </p:grpSpPr>
            <p:pic>
              <p:nvPicPr>
                <p:cNvPr id="33" name="Picture 32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1603" y="5206389"/>
                  <a:ext cx="381668" cy="268903"/>
                </a:xfrm>
                <a:prstGeom prst="rect">
                  <a:avLst/>
                </a:prstGeom>
              </p:spPr>
            </p:pic>
            <p:grpSp>
              <p:nvGrpSpPr>
                <p:cNvPr id="34" name="Group 33"/>
                <p:cNvGrpSpPr/>
                <p:nvPr/>
              </p:nvGrpSpPr>
              <p:grpSpPr>
                <a:xfrm>
                  <a:off x="6326245" y="3938566"/>
                  <a:ext cx="239379" cy="886324"/>
                  <a:chOff x="6347017" y="3535702"/>
                  <a:chExt cx="197834" cy="732499"/>
                </a:xfrm>
              </p:grpSpPr>
              <p:sp>
                <p:nvSpPr>
                  <p:cNvPr id="35" name="Rounded Rectangle 34"/>
                  <p:cNvSpPr/>
                  <p:nvPr/>
                </p:nvSpPr>
                <p:spPr>
                  <a:xfrm rot="10800000">
                    <a:off x="6347017" y="3535702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 rot="16200000">
                    <a:off x="6402301" y="4127727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 rot="16200000">
                    <a:off x="6402460" y="3982030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 rot="16200000">
                    <a:off x="6402457" y="3848112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 rot="16200000">
                    <a:off x="6400513" y="3704328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 rot="16200000">
                    <a:off x="6400513" y="3558779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6656085" y="3928406"/>
                  <a:ext cx="239379" cy="886324"/>
                  <a:chOff x="6631497" y="3525542"/>
                  <a:chExt cx="197834" cy="732499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 rot="10800000">
                    <a:off x="6631497" y="3525542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rot="16200000">
                    <a:off x="6686781" y="4117567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rot="16200000">
                    <a:off x="6686940" y="3971870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rot="16200000">
                    <a:off x="6686937" y="3837952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 rot="16200000">
                    <a:off x="6684993" y="3694168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 rot="16200000">
                    <a:off x="6684993" y="3548619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998465" y="3928406"/>
                  <a:ext cx="239379" cy="886324"/>
                  <a:chOff x="6915977" y="3751318"/>
                  <a:chExt cx="197834" cy="732499"/>
                </a:xfrm>
              </p:grpSpPr>
              <p:sp>
                <p:nvSpPr>
                  <p:cNvPr id="49" name="Rounded Rectangle 48"/>
                  <p:cNvSpPr/>
                  <p:nvPr/>
                </p:nvSpPr>
                <p:spPr>
                  <a:xfrm rot="10800000">
                    <a:off x="6915977" y="3751318"/>
                    <a:ext cx="197834" cy="732499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rot="16200000">
                    <a:off x="6971261" y="4343343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16200000">
                    <a:off x="6971420" y="4197646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 rot="16200000">
                    <a:off x="6971417" y="4063728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 rot="16200000">
                    <a:off x="6969473" y="3919944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 rot="16200000">
                    <a:off x="6969473" y="3774395"/>
                    <a:ext cx="91966" cy="10116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chemeClr val="tx1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5" name="Left Brace 54"/>
                <p:cNvSpPr/>
                <p:nvPr/>
              </p:nvSpPr>
              <p:spPr>
                <a:xfrm rot="16200000">
                  <a:off x="6688863" y="4409347"/>
                  <a:ext cx="179216" cy="1028242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2903753" y="2081541"/>
                <a:ext cx="3352660" cy="2817113"/>
                <a:chOff x="2903753" y="2081541"/>
                <a:chExt cx="3352660" cy="2817113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5675025" y="2528305"/>
                  <a:ext cx="581388" cy="25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/>
                <p:cNvSpPr txBox="1"/>
                <p:nvPr/>
              </p:nvSpPr>
              <p:spPr>
                <a:xfrm>
                  <a:off x="5618295" y="2171430"/>
                  <a:ext cx="6065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SVD</a:t>
                  </a:r>
                  <a:endParaRPr lang="en-US" sz="1600" dirty="0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5642404" y="4283551"/>
                  <a:ext cx="581388" cy="255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5588491" y="4343443"/>
                  <a:ext cx="6065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SVD</a:t>
                  </a:r>
                  <a:endParaRPr lang="en-US" sz="1600" dirty="0"/>
                </a:p>
              </p:txBody>
            </p:sp>
            <p:sp>
              <p:nvSpPr>
                <p:cNvPr id="106" name="Double Brace 105"/>
                <p:cNvSpPr/>
                <p:nvPr/>
              </p:nvSpPr>
              <p:spPr>
                <a:xfrm>
                  <a:off x="4323235" y="2081541"/>
                  <a:ext cx="1239911" cy="909109"/>
                </a:xfrm>
                <a:prstGeom prst="bracePair">
                  <a:avLst>
                    <a:gd name="adj" fmla="val 14682"/>
                  </a:avLst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Double Brace 113"/>
                <p:cNvSpPr/>
                <p:nvPr/>
              </p:nvSpPr>
              <p:spPr>
                <a:xfrm>
                  <a:off x="4316882" y="3826384"/>
                  <a:ext cx="1239911" cy="909109"/>
                </a:xfrm>
                <a:prstGeom prst="bracePair">
                  <a:avLst>
                    <a:gd name="adj" fmla="val 14682"/>
                  </a:avLst>
                </a:prstGeom>
                <a:ln w="127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3161150" y="4306509"/>
                  <a:ext cx="1012917" cy="20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 flipV="1">
                  <a:off x="3200661" y="2545644"/>
                  <a:ext cx="1024206" cy="51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/>
                <p:cNvSpPr txBox="1"/>
                <p:nvPr/>
              </p:nvSpPr>
              <p:spPr>
                <a:xfrm>
                  <a:off x="2903753" y="2642172"/>
                  <a:ext cx="16362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Dep.-Based Context Extraction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2904323" y="4375434"/>
                  <a:ext cx="16362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/>
                    <a:t>Dep.-Based Context Extraction</a:t>
                  </a:r>
                  <a:endParaRPr lang="en-US" sz="1400" dirty="0"/>
                </a:p>
              </p:txBody>
            </p:sp>
          </p:grpSp>
        </p:grpSp>
        <p:sp>
          <p:nvSpPr>
            <p:cNvPr id="141" name="TextBox 140"/>
            <p:cNvSpPr txBox="1"/>
            <p:nvPr/>
          </p:nvSpPr>
          <p:spPr>
            <a:xfrm>
              <a:off x="4351868" y="3835713"/>
              <a:ext cx="11853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co-occurrence </a:t>
              </a:r>
              <a:br>
                <a:rPr lang="en-US" sz="1400" dirty="0" smtClean="0"/>
              </a:br>
              <a:r>
                <a:rPr lang="en-US" sz="1400" dirty="0" smtClean="0"/>
                <a:t>matrix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3993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3816642" y="2822222"/>
            <a:ext cx="4033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Experiments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323305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Evaluation Setup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4337"/>
            <a:ext cx="10972800" cy="4484915"/>
          </a:xfrm>
        </p:spPr>
        <p:txBody>
          <a:bodyPr/>
          <a:lstStyle/>
          <a:p>
            <a:r>
              <a:rPr lang="en-US" b="1" dirty="0" smtClean="0">
                <a:latin typeface="Helvetica"/>
                <a:cs typeface="Helvetica"/>
              </a:rPr>
              <a:t>Crowd-sourcing evaluation datasets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andidate edges drawn from </a:t>
            </a:r>
            <a:r>
              <a:rPr lang="en-US" dirty="0"/>
              <a:t>m</a:t>
            </a:r>
            <a:r>
              <a:rPr lang="en-US" dirty="0" smtClean="0"/>
              <a:t>onolingual </a:t>
            </a:r>
            <a:r>
              <a:rPr lang="en-US" dirty="0" err="1"/>
              <a:t>h</a:t>
            </a:r>
            <a:r>
              <a:rPr lang="en-US" dirty="0" err="1" smtClean="0"/>
              <a:t>ypernymy</a:t>
            </a:r>
            <a:r>
              <a:rPr lang="en-US" dirty="0" smtClean="0"/>
              <a:t> datasets, </a:t>
            </a:r>
            <a:r>
              <a:rPr lang="en-US" dirty="0" err="1" smtClean="0"/>
              <a:t>Babelnet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>
              <a:latin typeface="Helvetica"/>
              <a:cs typeface="Helvetica"/>
            </a:endParaRPr>
          </a:p>
          <a:p>
            <a:r>
              <a:rPr lang="en-US" b="1" dirty="0" smtClean="0">
                <a:latin typeface="Helvetica"/>
                <a:cs typeface="Helvetica"/>
              </a:rPr>
              <a:t>Two </a:t>
            </a:r>
            <a:r>
              <a:rPr lang="en-US" b="1" dirty="0">
                <a:latin typeface="Helvetica"/>
                <a:cs typeface="Helvetica"/>
              </a:rPr>
              <a:t>evaluation sets</a:t>
            </a:r>
          </a:p>
          <a:p>
            <a:pPr lvl="1"/>
            <a:r>
              <a:rPr lang="en-US" dirty="0" err="1"/>
              <a:t>Hypernymy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Hyponymy </a:t>
            </a:r>
            <a:r>
              <a:rPr lang="en-US" dirty="0" smtClean="0"/>
              <a:t>(i.e., reverse relation, e.g. (</a:t>
            </a:r>
            <a:r>
              <a:rPr lang="en-US" dirty="0" err="1" smtClean="0"/>
              <a:t>reptile,snake</a:t>
            </a:r>
            <a:r>
              <a:rPr lang="en-US" dirty="0" smtClean="0"/>
              <a:t>) vs. (</a:t>
            </a:r>
            <a:r>
              <a:rPr lang="en-US" dirty="0" err="1" smtClean="0"/>
              <a:t>snake,reptile</a:t>
            </a:r>
            <a:r>
              <a:rPr lang="en-US" dirty="0" smtClean="0"/>
              <a:t>))</a:t>
            </a:r>
          </a:p>
          <a:p>
            <a:pPr lvl="1"/>
            <a:r>
              <a:rPr lang="en-US" dirty="0" err="1" smtClean="0"/>
              <a:t>Hypernymy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Cohyponymy</a:t>
            </a:r>
            <a:r>
              <a:rPr lang="en-US" dirty="0" smtClean="0"/>
              <a:t> (i.e., words sharing the same </a:t>
            </a:r>
            <a:r>
              <a:rPr lang="en-US" dirty="0" err="1" smtClean="0"/>
              <a:t>hypernym</a:t>
            </a:r>
            <a:r>
              <a:rPr lang="en-US" dirty="0" smtClean="0"/>
              <a:t>, e.g. (</a:t>
            </a:r>
            <a:r>
              <a:rPr lang="en-US" dirty="0" err="1" smtClean="0"/>
              <a:t>lizard,snake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/>
                <a:cs typeface="Helvetica"/>
              </a:rPr>
              <a:t>Evaluation Metric</a:t>
            </a:r>
            <a:r>
              <a:rPr lang="en-US" dirty="0" smtClean="0"/>
              <a:t>: Accuracy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45001"/>
              </p:ext>
            </p:extLst>
          </p:nvPr>
        </p:nvGraphicFramePr>
        <p:xfrm>
          <a:off x="4294359" y="2162262"/>
          <a:ext cx="381648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2199"/>
                <a:gridCol w="1654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</a:t>
                      </a:r>
                      <a:r>
                        <a:rPr lang="en-US" dirty="0" err="1" smtClean="0"/>
                        <a:t>pos</a:t>
                      </a:r>
                      <a:r>
                        <a:rPr lang="en-US" dirty="0" smtClean="0"/>
                        <a:t> (= # </a:t>
                      </a:r>
                      <a:r>
                        <a:rPr lang="en-US" dirty="0" err="1" smtClean="0"/>
                        <a:t>neg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French-English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Russian-English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Arabic-English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Chinese-English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153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Main Results </a:t>
            </a:r>
            <a:r>
              <a:rPr lang="mr-IN" sz="3600" dirty="0" smtClean="0"/>
              <a:t>–</a:t>
            </a:r>
            <a:r>
              <a:rPr lang="en-US" sz="3600" dirty="0" smtClean="0"/>
              <a:t> Hyper </a:t>
            </a:r>
            <a:r>
              <a:rPr lang="en-US" sz="3600" dirty="0" err="1" smtClean="0"/>
              <a:t>vs</a:t>
            </a:r>
            <a:r>
              <a:rPr lang="en-US" sz="3600" dirty="0" smtClean="0"/>
              <a:t> Hypo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241367"/>
              </p:ext>
            </p:extLst>
          </p:nvPr>
        </p:nvGraphicFramePr>
        <p:xfrm>
          <a:off x="609600" y="800986"/>
          <a:ext cx="1097280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3" name="TextBox 2"/>
          <p:cNvSpPr txBox="1"/>
          <p:nvPr/>
        </p:nvSpPr>
        <p:spPr>
          <a:xfrm>
            <a:off x="13476941" y="39444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22236" y="1829127"/>
            <a:ext cx="1583764" cy="3468688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42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7416800" cy="533400"/>
          </a:xfrm>
        </p:spPr>
        <p:txBody>
          <a:bodyPr/>
          <a:lstStyle/>
          <a:p>
            <a:r>
              <a:rPr lang="en-US" sz="3600" dirty="0" smtClean="0"/>
              <a:t>Main Results </a:t>
            </a:r>
            <a:r>
              <a:rPr lang="mr-IN" sz="3600" dirty="0" smtClean="0"/>
              <a:t>–</a:t>
            </a:r>
            <a:r>
              <a:rPr lang="en-US" sz="3600" dirty="0" smtClean="0"/>
              <a:t> Hyper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Cohypo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688688"/>
              </p:ext>
            </p:extLst>
          </p:nvPr>
        </p:nvGraphicFramePr>
        <p:xfrm>
          <a:off x="609600" y="815097"/>
          <a:ext cx="1097280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8322236" y="1129138"/>
            <a:ext cx="1583764" cy="4197113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117" y="5573060"/>
            <a:ext cx="10961605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Distinguishing </a:t>
            </a:r>
            <a:r>
              <a:rPr lang="en-US" sz="2000" dirty="0" err="1"/>
              <a:t>h</a:t>
            </a:r>
            <a:r>
              <a:rPr lang="en-US" sz="2000" dirty="0" err="1" smtClean="0"/>
              <a:t>ypernyms</a:t>
            </a:r>
            <a:r>
              <a:rPr lang="en-US" sz="2000" dirty="0" smtClean="0"/>
              <a:t> from </a:t>
            </a:r>
            <a:r>
              <a:rPr lang="en-US" sz="2000" dirty="0" err="1"/>
              <a:t>c</a:t>
            </a:r>
            <a:r>
              <a:rPr lang="en-US" sz="2000" dirty="0" err="1" smtClean="0"/>
              <a:t>ohyponyms</a:t>
            </a:r>
            <a:r>
              <a:rPr lang="en-US" sz="2000" dirty="0" smtClean="0"/>
              <a:t> is easier than distinguishing them from hyponyms.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9986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79" y="2956004"/>
            <a:ext cx="11439402" cy="533400"/>
          </a:xfrm>
        </p:spPr>
        <p:txBody>
          <a:bodyPr/>
          <a:lstStyle/>
          <a:p>
            <a:r>
              <a:rPr lang="en-US" dirty="0" smtClean="0"/>
              <a:t>Evaluating Robustness in Low-Resource Settings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298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8545689" cy="533400"/>
          </a:xfrm>
        </p:spPr>
        <p:txBody>
          <a:bodyPr/>
          <a:lstStyle/>
          <a:p>
            <a:r>
              <a:rPr lang="en-US" sz="3200" dirty="0" smtClean="0"/>
              <a:t>Low-Resource Setting - Absence </a:t>
            </a:r>
            <a:r>
              <a:rPr lang="en-US" sz="3200" dirty="0"/>
              <a:t>of Treebank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8" y="1251857"/>
            <a:ext cx="11398956" cy="15421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Our </a:t>
            </a:r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approach </a:t>
            </a:r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</a:rPr>
              <a:t>requires a dependency parser in the target language.</a:t>
            </a:r>
          </a:p>
          <a:p>
            <a:endParaRPr lang="en-US" sz="1600" dirty="0" smtClean="0"/>
          </a:p>
          <a:p>
            <a:r>
              <a:rPr lang="en-US" dirty="0" smtClean="0"/>
              <a:t>Dependency </a:t>
            </a:r>
            <a:r>
              <a:rPr lang="en-US" dirty="0" err="1"/>
              <a:t>t</a:t>
            </a:r>
            <a:r>
              <a:rPr lang="en-US" dirty="0" err="1" smtClean="0"/>
              <a:t>reebanks</a:t>
            </a:r>
            <a:r>
              <a:rPr lang="en-US" dirty="0" smtClean="0"/>
              <a:t> are not available for most of the languages in the world.</a:t>
            </a:r>
          </a:p>
          <a:p>
            <a:endParaRPr lang="en-US" sz="1600" dirty="0" smtClean="0"/>
          </a:p>
          <a:p>
            <a:r>
              <a:rPr lang="en-US" dirty="0" smtClean="0"/>
              <a:t>Can we use a (</a:t>
            </a:r>
            <a:r>
              <a:rPr lang="en-US" dirty="0" err="1" smtClean="0"/>
              <a:t>delex</a:t>
            </a:r>
            <a:r>
              <a:rPr lang="en-US" dirty="0" smtClean="0"/>
              <a:t>) dependency </a:t>
            </a:r>
            <a:r>
              <a:rPr lang="en-US" dirty="0"/>
              <a:t>parser </a:t>
            </a:r>
            <a:r>
              <a:rPr lang="en-US" dirty="0" smtClean="0"/>
              <a:t>trained </a:t>
            </a:r>
            <a:r>
              <a:rPr lang="en-US" dirty="0"/>
              <a:t>on related languages?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3841542" y="4319660"/>
            <a:ext cx="11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French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33068" y="3299178"/>
            <a:ext cx="119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English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16135" y="4001911"/>
            <a:ext cx="1296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Spanish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27424" y="5424311"/>
            <a:ext cx="175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Portuguese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24601" y="4715935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Italian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910667" y="3530011"/>
            <a:ext cx="1422401" cy="8303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5051778" y="4232744"/>
            <a:ext cx="1264357" cy="268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5037667" y="4628444"/>
            <a:ext cx="1286934" cy="3183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1"/>
          </p:cNvCxnSpPr>
          <p:nvPr/>
        </p:nvCxnSpPr>
        <p:spPr>
          <a:xfrm flipH="1" flipV="1">
            <a:off x="4967111" y="4783667"/>
            <a:ext cx="1360313" cy="8714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024471" y="4004235"/>
            <a:ext cx="2827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Zeman</a:t>
            </a:r>
            <a:r>
              <a:rPr lang="en-US" dirty="0"/>
              <a:t> and </a:t>
            </a:r>
            <a:r>
              <a:rPr lang="en-US" dirty="0" err="1"/>
              <a:t>Resnik</a:t>
            </a:r>
            <a:r>
              <a:rPr lang="en-US" dirty="0"/>
              <a:t>, 2008; </a:t>
            </a:r>
            <a:endParaRPr lang="en-US" dirty="0" smtClean="0"/>
          </a:p>
          <a:p>
            <a:pPr algn="ctr"/>
            <a:r>
              <a:rPr lang="en-US" dirty="0" smtClean="0"/>
              <a:t>McDonald </a:t>
            </a:r>
            <a:r>
              <a:rPr lang="en-US" dirty="0"/>
              <a:t>et al., 2011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391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8771467" cy="533400"/>
          </a:xfrm>
        </p:spPr>
        <p:txBody>
          <a:bodyPr/>
          <a:lstStyle/>
          <a:p>
            <a:r>
              <a:rPr lang="en-US" sz="2800" dirty="0" smtClean="0"/>
              <a:t>Robustness to Absence of Treebank (Hyper </a:t>
            </a:r>
            <a:r>
              <a:rPr lang="en-US" sz="2800" dirty="0" err="1" smtClean="0"/>
              <a:t>vs</a:t>
            </a:r>
            <a:r>
              <a:rPr lang="en-US" sz="2800" dirty="0" smtClean="0"/>
              <a:t> Hypo)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644414"/>
              </p:ext>
            </p:extLst>
          </p:nvPr>
        </p:nvGraphicFramePr>
        <p:xfrm>
          <a:off x="609600" y="800985"/>
          <a:ext cx="1097280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322236" y="2161983"/>
            <a:ext cx="1583764" cy="3153353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930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8517467" cy="533400"/>
          </a:xfrm>
        </p:spPr>
        <p:txBody>
          <a:bodyPr/>
          <a:lstStyle/>
          <a:p>
            <a:r>
              <a:rPr lang="en-US" sz="3200" dirty="0" smtClean="0"/>
              <a:t>(Mono-lingual) </a:t>
            </a:r>
            <a:r>
              <a:rPr lang="en-US" sz="3200" dirty="0" err="1" smtClean="0"/>
              <a:t>Hypernymy</a:t>
            </a:r>
            <a:r>
              <a:rPr lang="en-US" sz="3200" dirty="0" smtClean="0"/>
              <a:t> Detection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12" name="Group 11"/>
          <p:cNvGrpSpPr/>
          <p:nvPr/>
        </p:nvGrpSpPr>
        <p:grpSpPr>
          <a:xfrm>
            <a:off x="3367406" y="2386772"/>
            <a:ext cx="1313581" cy="1594563"/>
            <a:chOff x="996742" y="1952644"/>
            <a:chExt cx="1313581" cy="1594563"/>
          </a:xfrm>
        </p:grpSpPr>
        <p:sp>
          <p:nvSpPr>
            <p:cNvPr id="13" name="TextBox 12"/>
            <p:cNvSpPr txBox="1"/>
            <p:nvPr/>
          </p:nvSpPr>
          <p:spPr>
            <a:xfrm>
              <a:off x="996742" y="1952644"/>
              <a:ext cx="1313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</a:rPr>
                <a:t>squirrel</a:t>
              </a:r>
              <a:endParaRPr lang="en-US" b="1" dirty="0">
                <a:solidFill>
                  <a:srgbClr val="3366FF"/>
                </a:solidFill>
              </a:endParaRPr>
            </a:p>
          </p:txBody>
        </p:sp>
        <p:pic>
          <p:nvPicPr>
            <p:cNvPr id="14" name="Picture 13" descr="AZaEOWRO_400x4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838" y="2407682"/>
              <a:ext cx="1139525" cy="1139525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26111" y="2940359"/>
            <a:ext cx="1448291" cy="92276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r</a:t>
            </a:r>
            <a:r>
              <a:rPr lang="en-US" sz="2800" b="1" dirty="0" smtClean="0">
                <a:solidFill>
                  <a:srgbClr val="3366FF"/>
                </a:solidFill>
              </a:rPr>
              <a:t>odent</a:t>
            </a:r>
            <a:endParaRPr lang="en-US" sz="2800" b="1" dirty="0">
              <a:solidFill>
                <a:srgbClr val="3366FF"/>
              </a:solidFill>
            </a:endParaRPr>
          </a:p>
        </p:txBody>
      </p:sp>
      <p:cxnSp>
        <p:nvCxnSpPr>
          <p:cNvPr id="16" name="Straight Arrow Connector 15"/>
          <p:cNvCxnSpPr>
            <a:stCxn id="14" idx="3"/>
            <a:endCxn id="15" idx="2"/>
          </p:cNvCxnSpPr>
          <p:nvPr/>
        </p:nvCxnSpPr>
        <p:spPr>
          <a:xfrm flipV="1">
            <a:off x="4566027" y="3401741"/>
            <a:ext cx="2560084" cy="98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13539" y="2515102"/>
            <a:ext cx="20064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(i.e., is a kind of?)</a:t>
            </a:r>
          </a:p>
          <a:p>
            <a:pPr algn="ctr"/>
            <a:r>
              <a:rPr lang="en-US" sz="2400" dirty="0" err="1" smtClean="0"/>
              <a:t>Hypernym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59776" y="3397459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4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74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9344213" cy="533400"/>
          </a:xfrm>
        </p:spPr>
        <p:txBody>
          <a:bodyPr/>
          <a:lstStyle/>
          <a:p>
            <a:r>
              <a:rPr lang="en-US" sz="2800" dirty="0" smtClean="0"/>
              <a:t>Robustness to Absence of Treebank (Hyper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Cohypo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41007"/>
              </p:ext>
            </p:extLst>
          </p:nvPr>
        </p:nvGraphicFramePr>
        <p:xfrm>
          <a:off x="609600" y="800985"/>
          <a:ext cx="10972800" cy="448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322236" y="1070742"/>
            <a:ext cx="1583764" cy="4197113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539" y="5558555"/>
            <a:ext cx="9765172" cy="400110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 smtClean="0"/>
              <a:t>Frequent contexts - </a:t>
            </a:r>
            <a:r>
              <a:rPr lang="en-US" sz="2000" b="1" dirty="0" err="1" smtClean="0">
                <a:latin typeface="American Typewriter"/>
                <a:cs typeface="American Typewriter"/>
              </a:rPr>
              <a:t>amod</a:t>
            </a:r>
            <a:r>
              <a:rPr lang="en-US" sz="2000" b="1" dirty="0">
                <a:latin typeface="American Typewriter"/>
                <a:cs typeface="American Typewriter"/>
              </a:rPr>
              <a:t>, </a:t>
            </a:r>
            <a:r>
              <a:rPr lang="en-US" sz="2000" b="1" dirty="0" err="1">
                <a:latin typeface="American Typewriter"/>
                <a:cs typeface="American Typewriter"/>
              </a:rPr>
              <a:t>nmod</a:t>
            </a:r>
            <a:r>
              <a:rPr lang="en-US" sz="2000" b="1" dirty="0">
                <a:latin typeface="American Typewriter"/>
                <a:cs typeface="American Typewriter"/>
              </a:rPr>
              <a:t>, </a:t>
            </a:r>
            <a:r>
              <a:rPr lang="en-US" sz="2000" b="1" dirty="0" err="1">
                <a:latin typeface="American Typewriter"/>
                <a:cs typeface="American Typewriter"/>
              </a:rPr>
              <a:t>nsubj</a:t>
            </a:r>
            <a:r>
              <a:rPr lang="en-US" sz="2000" b="1" dirty="0">
                <a:latin typeface="American Typewriter"/>
                <a:cs typeface="American Typewriter"/>
              </a:rPr>
              <a:t>, </a:t>
            </a:r>
            <a:r>
              <a:rPr lang="en-US" sz="2000" b="1" dirty="0" err="1">
                <a:latin typeface="American Typewriter"/>
                <a:cs typeface="American Typewriter"/>
              </a:rPr>
              <a:t>dobj</a:t>
            </a:r>
            <a:r>
              <a:rPr lang="en-US" sz="2000" dirty="0"/>
              <a:t> together make &gt;70% of all matrices.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0118" y="6108793"/>
            <a:ext cx="872303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err="1"/>
              <a:t>Delexicalized</a:t>
            </a:r>
            <a:r>
              <a:rPr lang="en-US" sz="2000" b="1" dirty="0"/>
              <a:t> parsers are relatively robust on these frequent </a:t>
            </a:r>
            <a:r>
              <a:rPr lang="en-US" sz="2000" b="1" dirty="0" smtClean="0"/>
              <a:t>contexts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60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9556224" cy="533400"/>
          </a:xfrm>
        </p:spPr>
        <p:txBody>
          <a:bodyPr/>
          <a:lstStyle/>
          <a:p>
            <a:r>
              <a:rPr lang="en-US" sz="3200" dirty="0" smtClean="0"/>
              <a:t>Other Low-Resource Settings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8" y="3398579"/>
            <a:ext cx="304800" cy="317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83" y="3035710"/>
            <a:ext cx="6213554" cy="11335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07" y="4786767"/>
            <a:ext cx="4072396" cy="10180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16674" y="2508562"/>
            <a:ext cx="4592260" cy="670550"/>
            <a:chOff x="5833280" y="955843"/>
            <a:chExt cx="4592260" cy="670550"/>
          </a:xfrm>
        </p:grpSpPr>
        <p:sp>
          <p:nvSpPr>
            <p:cNvPr id="12" name="Left Brace 11"/>
            <p:cNvSpPr/>
            <p:nvPr/>
          </p:nvSpPr>
          <p:spPr>
            <a:xfrm rot="5400000">
              <a:off x="7915526" y="1177892"/>
              <a:ext cx="314875" cy="582128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3280" y="955843"/>
              <a:ext cx="4592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</a:t>
              </a:r>
              <a:r>
                <a:rPr lang="en-US" sz="2000" dirty="0" smtClean="0"/>
                <a:t>educe size of monolingual corpus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2996" y="5563879"/>
            <a:ext cx="5051486" cy="997018"/>
            <a:chOff x="2987467" y="5921629"/>
            <a:chExt cx="5051486" cy="997018"/>
          </a:xfrm>
        </p:grpSpPr>
        <p:sp>
          <p:nvSpPr>
            <p:cNvPr id="15" name="Left Brace 14"/>
            <p:cNvSpPr/>
            <p:nvPr/>
          </p:nvSpPr>
          <p:spPr>
            <a:xfrm rot="16200000">
              <a:off x="5343846" y="5775310"/>
              <a:ext cx="236570" cy="529207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467" y="6210761"/>
              <a:ext cx="50514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r</a:t>
              </a:r>
              <a:r>
                <a:rPr lang="en-US" sz="2000" dirty="0" smtClean="0"/>
                <a:t>educe quality of the bilingual dictionary</a:t>
              </a:r>
              <a:endParaRPr lang="en-US" sz="2000" dirty="0"/>
            </a:p>
          </p:txBody>
        </p: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21" y="1642493"/>
            <a:ext cx="304800" cy="3175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0" y="1318786"/>
            <a:ext cx="8071323" cy="1049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4471" y="4497295"/>
            <a:ext cx="3267442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Fairly robust to these settings as well!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437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7572022" cy="533400"/>
          </a:xfrm>
        </p:spPr>
        <p:txBody>
          <a:bodyPr/>
          <a:lstStyle/>
          <a:p>
            <a:r>
              <a:rPr lang="en-US" sz="3600" dirty="0" smtClean="0"/>
              <a:t>Our Contributions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5" y="1045466"/>
            <a:ext cx="7269924" cy="3063257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identify </a:t>
            </a:r>
            <a:r>
              <a:rPr lang="en-US" dirty="0" err="1"/>
              <a:t>hypernymy</a:t>
            </a:r>
            <a:r>
              <a:rPr lang="en-US" dirty="0"/>
              <a:t> relations across </a:t>
            </a:r>
            <a:r>
              <a:rPr lang="en-US" dirty="0" smtClean="0"/>
              <a:t>languages using </a:t>
            </a:r>
            <a:r>
              <a:rPr lang="en-US" b="1" dirty="0" smtClean="0">
                <a:latin typeface="Helvetica"/>
                <a:cs typeface="Helvetica"/>
              </a:rPr>
              <a:t>dependency based cross-lingual representations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Framework is </a:t>
            </a:r>
            <a:r>
              <a:rPr lang="en-US" b="1" dirty="0" smtClean="0">
                <a:latin typeface="Helvetica"/>
                <a:cs typeface="Helvetica"/>
              </a:rPr>
              <a:t>robust to various low-resource settings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/>
                <a:cs typeface="Helvetica"/>
              </a:rPr>
              <a:t>New datasets</a:t>
            </a:r>
            <a:r>
              <a:rPr lang="en-US" dirty="0" smtClean="0"/>
              <a:t> for cross-lingual </a:t>
            </a:r>
            <a:r>
              <a:rPr lang="en-US" dirty="0" err="1" smtClean="0"/>
              <a:t>hypernymy</a:t>
            </a:r>
            <a:r>
              <a:rPr lang="en-US" dirty="0" smtClean="0"/>
              <a:t> detection in 4 languages.</a:t>
            </a:r>
          </a:p>
          <a:p>
            <a:pPr lvl="1"/>
            <a:r>
              <a:rPr lang="en-US" dirty="0" smtClean="0"/>
              <a:t>Evaluation </a:t>
            </a:r>
            <a:r>
              <a:rPr lang="en-US" dirty="0"/>
              <a:t>datasets and vectors available at </a:t>
            </a:r>
            <a:r>
              <a:rPr lang="en-US" b="1" dirty="0" err="1" smtClean="0">
                <a:solidFill>
                  <a:srgbClr val="3366FF"/>
                </a:solidFill>
                <a:latin typeface="American Typewriter"/>
                <a:cs typeface="American Typewriter"/>
              </a:rPr>
              <a:t>github.com</a:t>
            </a:r>
            <a:r>
              <a:rPr lang="en-US" b="1" dirty="0">
                <a:solidFill>
                  <a:srgbClr val="3366FF"/>
                </a:solidFill>
                <a:latin typeface="American Typewriter"/>
                <a:cs typeface="American Typewriter"/>
              </a:rPr>
              <a:t>/</a:t>
            </a:r>
            <a:r>
              <a:rPr lang="en-US" b="1" dirty="0" err="1">
                <a:solidFill>
                  <a:srgbClr val="3366FF"/>
                </a:solidFill>
                <a:latin typeface="American Typewriter"/>
                <a:cs typeface="American Typewriter"/>
              </a:rPr>
              <a:t>yogarshi</a:t>
            </a:r>
            <a:r>
              <a:rPr lang="en-US" b="1" dirty="0">
                <a:solidFill>
                  <a:srgbClr val="3366FF"/>
                </a:solidFill>
                <a:latin typeface="American Typewriter"/>
                <a:cs typeface="American Typewriter"/>
              </a:rPr>
              <a:t>/</a:t>
            </a:r>
            <a:r>
              <a:rPr lang="en-US" b="1" dirty="0" err="1">
                <a:solidFill>
                  <a:srgbClr val="3366FF"/>
                </a:solidFill>
                <a:latin typeface="American Typewriter"/>
                <a:cs typeface="American Typewriter"/>
              </a:rPr>
              <a:t>bisparse-dep</a:t>
            </a:r>
            <a:endParaRPr lang="en-US" b="1" dirty="0">
              <a:solidFill>
                <a:srgbClr val="3366FF"/>
              </a:solidFill>
              <a:latin typeface="American Typewriter"/>
              <a:cs typeface="American Typewriter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grpSp>
        <p:nvGrpSpPr>
          <p:cNvPr id="26" name="Group 25"/>
          <p:cNvGrpSpPr/>
          <p:nvPr/>
        </p:nvGrpSpPr>
        <p:grpSpPr>
          <a:xfrm>
            <a:off x="8160884" y="876525"/>
            <a:ext cx="2460238" cy="1890143"/>
            <a:chOff x="8326562" y="858763"/>
            <a:chExt cx="2460238" cy="1890143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8660825" y="936131"/>
              <a:ext cx="239379" cy="805749"/>
              <a:chOff x="9445976" y="1688572"/>
              <a:chExt cx="197834" cy="605371"/>
            </a:xfrm>
          </p:grpSpPr>
          <p:sp>
            <p:nvSpPr>
              <p:cNvPr id="6" name="Rounded Rectangle 5"/>
              <p:cNvSpPr/>
              <p:nvPr/>
            </p:nvSpPr>
            <p:spPr>
              <a:xfrm rot="10800000">
                <a:off x="9445976" y="1688572"/>
                <a:ext cx="197834" cy="6053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rot="16200000">
                <a:off x="9501419" y="2152936"/>
                <a:ext cx="91966" cy="10116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rot="16200000">
                <a:off x="9501416" y="2019018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rot="16200000">
                <a:off x="9499472" y="1875234"/>
                <a:ext cx="91966" cy="10116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rot="16200000">
                <a:off x="9499472" y="1729685"/>
                <a:ext cx="91966" cy="10116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6200000">
              <a:off x="8609747" y="1722665"/>
              <a:ext cx="239379" cy="805749"/>
              <a:chOff x="9478351" y="3501973"/>
              <a:chExt cx="197834" cy="605371"/>
            </a:xfrm>
          </p:grpSpPr>
          <p:sp>
            <p:nvSpPr>
              <p:cNvPr id="12" name="Rounded Rectangle 11"/>
              <p:cNvSpPr/>
              <p:nvPr/>
            </p:nvSpPr>
            <p:spPr>
              <a:xfrm rot="10800000">
                <a:off x="9478351" y="3501973"/>
                <a:ext cx="197834" cy="6053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16200000">
                <a:off x="9533794" y="3966337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16200000">
                <a:off x="9533791" y="3832419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rot="16200000">
                <a:off x="9531847" y="3688635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16200000">
                <a:off x="9531847" y="3543086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377598" y="858763"/>
              <a:ext cx="86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pomme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86057" y="2279743"/>
              <a:ext cx="52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fruit</a:t>
              </a:r>
              <a:endParaRPr lang="en-US" sz="16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729436" y="1456475"/>
              <a:ext cx="2057364" cy="1292431"/>
              <a:chOff x="10016102" y="3144348"/>
              <a:chExt cx="2057364" cy="129243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0601443" y="3144348"/>
                <a:ext cx="1472023" cy="584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Entailment Scorer</a:t>
                </a:r>
              </a:p>
            </p:txBody>
          </p:sp>
          <p:cxnSp>
            <p:nvCxnSpPr>
              <p:cNvPr id="21" name="Straight Arrow Connector 20"/>
              <p:cNvCxnSpPr>
                <a:stCxn id="12" idx="1"/>
                <a:endCxn id="20" idx="1"/>
              </p:cNvCxnSpPr>
              <p:nvPr/>
            </p:nvCxnSpPr>
            <p:spPr>
              <a:xfrm flipV="1">
                <a:off x="10016102" y="3436736"/>
                <a:ext cx="585341" cy="24027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6" idx="1"/>
                <a:endCxn id="20" idx="1"/>
              </p:cNvCxnSpPr>
              <p:nvPr/>
            </p:nvCxnSpPr>
            <p:spPr>
              <a:xfrm>
                <a:off x="10067181" y="3146568"/>
                <a:ext cx="534262" cy="2901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0" idx="2"/>
              </p:cNvCxnSpPr>
              <p:nvPr/>
            </p:nvCxnSpPr>
            <p:spPr>
              <a:xfrm>
                <a:off x="11337455" y="3729124"/>
                <a:ext cx="0" cy="3274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107763" y="4067447"/>
                <a:ext cx="505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en-US" dirty="0"/>
              </a:p>
            </p:txBody>
          </p:sp>
        </p:grpSp>
      </p:grp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447419"/>
              </p:ext>
            </p:extLst>
          </p:nvPr>
        </p:nvGraphicFramePr>
        <p:xfrm>
          <a:off x="8004067" y="3058221"/>
          <a:ext cx="3859999" cy="25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86230" y="5912699"/>
            <a:ext cx="1954682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Thanks!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26642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requent contexts in the dependency context co-occurrence matrix</a:t>
            </a:r>
          </a:p>
          <a:p>
            <a:pPr lvl="1"/>
            <a:r>
              <a:rPr lang="en-US" b="1" dirty="0" err="1">
                <a:latin typeface="American Typewriter"/>
                <a:cs typeface="American Typewriter"/>
              </a:rPr>
              <a:t>a</a:t>
            </a:r>
            <a:r>
              <a:rPr lang="en-US" b="1" dirty="0" err="1" smtClean="0">
                <a:latin typeface="American Typewriter"/>
                <a:cs typeface="American Typewriter"/>
              </a:rPr>
              <a:t>mod</a:t>
            </a:r>
            <a:r>
              <a:rPr lang="en-US" b="1" dirty="0" smtClean="0">
                <a:latin typeface="American Typewriter"/>
                <a:cs typeface="American Typewriter"/>
              </a:rPr>
              <a:t>, </a:t>
            </a:r>
            <a:r>
              <a:rPr lang="en-US" b="1" dirty="0" err="1" smtClean="0">
                <a:latin typeface="American Typewriter"/>
                <a:cs typeface="American Typewriter"/>
              </a:rPr>
              <a:t>nmod</a:t>
            </a:r>
            <a:r>
              <a:rPr lang="en-US" b="1" dirty="0" smtClean="0">
                <a:latin typeface="American Typewriter"/>
                <a:cs typeface="American Typewriter"/>
              </a:rPr>
              <a:t>, </a:t>
            </a:r>
            <a:r>
              <a:rPr lang="en-US" b="1" dirty="0" err="1" smtClean="0">
                <a:latin typeface="American Typewriter"/>
                <a:cs typeface="American Typewriter"/>
              </a:rPr>
              <a:t>nsubj</a:t>
            </a:r>
            <a:r>
              <a:rPr lang="en-US" b="1" dirty="0" smtClean="0">
                <a:latin typeface="American Typewriter"/>
                <a:cs typeface="American Typewriter"/>
              </a:rPr>
              <a:t>, </a:t>
            </a:r>
            <a:r>
              <a:rPr lang="en-US" b="1" dirty="0" err="1" smtClean="0">
                <a:latin typeface="American Typewriter"/>
                <a:cs typeface="American Typewriter"/>
              </a:rPr>
              <a:t>dobj</a:t>
            </a:r>
            <a:r>
              <a:rPr lang="en-US" dirty="0" smtClean="0"/>
              <a:t> together make &gt;70% of all matrices.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Delexicalized</a:t>
            </a:r>
            <a:r>
              <a:rPr lang="en-US" dirty="0" smtClean="0"/>
              <a:t> parsers are relatively robust on these frequent contexts. 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Most other contexts suffer 15-20 F1 drops.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This makes our framework applicable to many more languages! </a:t>
            </a:r>
          </a:p>
          <a:p>
            <a:pPr lvl="1"/>
            <a:endParaRPr lang="en-US" dirty="0">
              <a:sym typeface="Wingdings"/>
            </a:endParaRP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08352"/>
              </p:ext>
            </p:extLst>
          </p:nvPr>
        </p:nvGraphicFramePr>
        <p:xfrm>
          <a:off x="2659664" y="2997149"/>
          <a:ext cx="5762705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3333"/>
                <a:gridCol w="1970572"/>
                <a:gridCol w="27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Lang.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F1 on </a:t>
                      </a:r>
                      <a:r>
                        <a:rPr lang="en-US" b="1" dirty="0" err="1" smtClean="0"/>
                        <a:t>nmod</a:t>
                      </a:r>
                      <a:r>
                        <a:rPr lang="en-US" b="1" baseline="0" dirty="0" smtClean="0"/>
                        <a:t> edge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F1 on </a:t>
                      </a:r>
                      <a:r>
                        <a:rPr lang="en-US" b="1" dirty="0" err="1" smtClean="0"/>
                        <a:t>nmod</a:t>
                      </a:r>
                      <a:r>
                        <a:rPr lang="en-US" b="1" dirty="0" smtClean="0"/>
                        <a:t> edge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(DELEX 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Russian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76.7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68.6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76.8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69.6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Arabic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76.1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71.2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Chinese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75.4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69.7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20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" y="206829"/>
            <a:ext cx="8777111" cy="533400"/>
          </a:xfrm>
        </p:spPr>
        <p:txBody>
          <a:bodyPr/>
          <a:lstStyle/>
          <a:p>
            <a:r>
              <a:rPr lang="en-US" sz="3200" dirty="0" smtClean="0"/>
              <a:t>Cross-lingual </a:t>
            </a:r>
            <a:r>
              <a:rPr lang="en-US" sz="3200" dirty="0" err="1" smtClean="0"/>
              <a:t>Hypernymy</a:t>
            </a:r>
            <a:r>
              <a:rPr lang="en-US" sz="3200" dirty="0" smtClean="0"/>
              <a:t> Detection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92" y="870859"/>
            <a:ext cx="12070080" cy="448491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Potential Applications</a:t>
            </a:r>
          </a:p>
          <a:p>
            <a:pPr lvl="1"/>
            <a:r>
              <a:rPr lang="en-US" dirty="0" smtClean="0"/>
              <a:t>Multi-lingual Taxonomy Construction </a:t>
            </a:r>
            <a:r>
              <a:rPr lang="nb-NO" dirty="0" smtClean="0"/>
              <a:t>(</a:t>
            </a:r>
            <a:r>
              <a:rPr lang="nb-NO" dirty="0"/>
              <a:t>Fu et al., 2014</a:t>
            </a:r>
            <a:r>
              <a:rPr lang="nb-NO" dirty="0" smtClean="0"/>
              <a:t>)</a:t>
            </a:r>
            <a:endParaRPr lang="nb-NO" dirty="0"/>
          </a:p>
          <a:p>
            <a:pPr lvl="1"/>
            <a:r>
              <a:rPr lang="nb-NO" dirty="0" smtClean="0"/>
              <a:t>Cross-</a:t>
            </a:r>
            <a:r>
              <a:rPr lang="nb-NO" dirty="0" err="1" smtClean="0"/>
              <a:t>lingual</a:t>
            </a:r>
            <a:r>
              <a:rPr lang="nb-NO" dirty="0" smtClean="0"/>
              <a:t> </a:t>
            </a:r>
            <a:r>
              <a:rPr lang="en-US" dirty="0" smtClean="0"/>
              <a:t>Textual </a:t>
            </a:r>
            <a:r>
              <a:rPr lang="en-US" dirty="0"/>
              <a:t>Entailment </a:t>
            </a:r>
            <a:r>
              <a:rPr lang="is-IS" dirty="0"/>
              <a:t>(Negri et al., 2012, 2013</a:t>
            </a:r>
            <a:r>
              <a:rPr lang="is-IS" dirty="0" smtClean="0"/>
              <a:t>)</a:t>
            </a:r>
          </a:p>
          <a:p>
            <a:pPr lvl="1"/>
            <a:r>
              <a:rPr lang="is-IS" dirty="0" smtClean="0"/>
              <a:t>Event Coreference across multi-lingual news sources (V</a:t>
            </a:r>
            <a:r>
              <a:rPr lang="en-US" dirty="0" smtClean="0"/>
              <a:t>o</a:t>
            </a:r>
            <a:r>
              <a:rPr lang="is-IS" dirty="0" smtClean="0"/>
              <a:t>ssen et al. 2015)</a:t>
            </a:r>
          </a:p>
          <a:p>
            <a:pPr lvl="1"/>
            <a:r>
              <a:rPr lang="is-IS" dirty="0" smtClean="0"/>
              <a:t>Evaluating Machine Translation output (Pado et al. 2009)</a:t>
            </a:r>
            <a:endParaRPr lang="it-IT" dirty="0" smtClean="0"/>
          </a:p>
          <a:p>
            <a:endParaRPr lang="it-IT" sz="16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74835" y="2023204"/>
            <a:ext cx="1155977" cy="1763896"/>
            <a:chOff x="1055838" y="1783311"/>
            <a:chExt cx="1155977" cy="1763896"/>
          </a:xfrm>
        </p:grpSpPr>
        <p:sp>
          <p:nvSpPr>
            <p:cNvPr id="8" name="TextBox 7"/>
            <p:cNvSpPr txBox="1"/>
            <p:nvPr/>
          </p:nvSpPr>
          <p:spPr>
            <a:xfrm>
              <a:off x="1103819" y="1783311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écureuil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(French)</a:t>
              </a:r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AZaEOWRO_400x40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838" y="2407682"/>
              <a:ext cx="1139525" cy="1139525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/>
        </p:nvSpPr>
        <p:spPr>
          <a:xfrm>
            <a:off x="2164164" y="1306791"/>
            <a:ext cx="103390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rgbClr val="3366FF"/>
                </a:solidFill>
              </a:rPr>
              <a:t>r</a:t>
            </a:r>
            <a:r>
              <a:rPr lang="en-US" sz="2000" b="1" dirty="0" smtClean="0">
                <a:solidFill>
                  <a:srgbClr val="3366FF"/>
                </a:solidFill>
              </a:rPr>
              <a:t>odent</a:t>
            </a:r>
            <a:endParaRPr lang="en-US" sz="2000" b="1" dirty="0">
              <a:solidFill>
                <a:srgbClr val="3366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56375" y="2071628"/>
            <a:ext cx="1236374" cy="1525286"/>
            <a:chOff x="3149661" y="4267781"/>
            <a:chExt cx="1360014" cy="1677816"/>
          </a:xfrm>
        </p:grpSpPr>
        <p:pic>
          <p:nvPicPr>
            <p:cNvPr id="12" name="Picture 11" descr="cro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514" y="4835290"/>
              <a:ext cx="1110306" cy="111030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49661" y="4267781"/>
              <a:ext cx="1360014" cy="1015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s-IS" b="1" dirty="0" smtClean="0">
                  <a:solidFill>
                    <a:srgbClr val="FF0000"/>
                  </a:solidFill>
                </a:rPr>
                <a:t>ворона </a:t>
              </a:r>
            </a:p>
            <a:p>
              <a:pPr algn="ctr"/>
              <a:r>
                <a:rPr lang="is-IS" b="1" dirty="0" smtClean="0">
                  <a:solidFill>
                    <a:srgbClr val="FF0000"/>
                  </a:solidFill>
                </a:rPr>
                <a:t>(Russian)</a:t>
              </a:r>
              <a:endParaRPr lang="is-I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8254376" y="1368871"/>
            <a:ext cx="641973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f</a:t>
            </a:r>
            <a:r>
              <a:rPr lang="en-US" b="1" dirty="0" smtClean="0">
                <a:solidFill>
                  <a:srgbClr val="3366FF"/>
                </a:solidFill>
              </a:rPr>
              <a:t>ruit</a:t>
            </a:r>
            <a:endParaRPr lang="en-US" b="1" dirty="0">
              <a:solidFill>
                <a:srgbClr val="3366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01191" y="2098800"/>
            <a:ext cx="1214863" cy="1503542"/>
            <a:chOff x="6671742" y="4779907"/>
            <a:chExt cx="1214863" cy="1503542"/>
          </a:xfrm>
        </p:grpSpPr>
        <p:grpSp>
          <p:nvGrpSpPr>
            <p:cNvPr id="16" name="Group 15"/>
            <p:cNvGrpSpPr/>
            <p:nvPr/>
          </p:nvGrpSpPr>
          <p:grpSpPr>
            <a:xfrm>
              <a:off x="6671742" y="4779907"/>
              <a:ext cx="1214863" cy="683538"/>
              <a:chOff x="6671742" y="4610575"/>
              <a:chExt cx="1214863" cy="68353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671742" y="4610575"/>
                <a:ext cx="1182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a" b="1" dirty="0">
                    <a:solidFill>
                      <a:srgbClr val="FF0000"/>
                    </a:solidFill>
                  </a:rPr>
                  <a:t>البرتقالي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29780" y="4924781"/>
                <a:ext cx="1056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(Arabic)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7" name="Picture 16" descr="240_F_99562611_EIZ4AssrFTz1UNyOmM8KAChSeQNu5nM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450" y="5400553"/>
              <a:ext cx="982223" cy="882896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>
          <a:xfrm>
            <a:off x="5443761" y="1337811"/>
            <a:ext cx="706170" cy="394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bird</a:t>
            </a:r>
            <a:endParaRPr lang="en-US" sz="2000" b="1" dirty="0">
              <a:solidFill>
                <a:srgbClr val="3366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88197" y="2068806"/>
            <a:ext cx="1290550" cy="1456903"/>
            <a:chOff x="9410304" y="2576802"/>
            <a:chExt cx="1290550" cy="1456903"/>
          </a:xfrm>
        </p:grpSpPr>
        <p:sp>
          <p:nvSpPr>
            <p:cNvPr id="21" name="TextBox 20"/>
            <p:cNvSpPr txBox="1"/>
            <p:nvPr/>
          </p:nvSpPr>
          <p:spPr>
            <a:xfrm>
              <a:off x="9424993" y="2576802"/>
              <a:ext cx="12363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rgbClr val="FF0000"/>
                  </a:solidFill>
                </a:rPr>
                <a:t>喇叭</a:t>
              </a:r>
              <a:endParaRPr lang="en-US" altLang="zh-TW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is-IS" b="1" dirty="0" smtClean="0">
                  <a:solidFill>
                    <a:srgbClr val="FF0000"/>
                  </a:solidFill>
                </a:rPr>
                <a:t>(Chinese)</a:t>
              </a:r>
              <a:endParaRPr lang="is-IS" b="1" dirty="0">
                <a:solidFill>
                  <a:srgbClr val="FF0000"/>
                </a:solidFill>
              </a:endParaRPr>
            </a:p>
            <a:p>
              <a:pPr algn="ctr"/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1" descr="trumpet-clip-art-trumpet-clip-art-6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0304" y="3199652"/>
              <a:ext cx="1290550" cy="834053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10171294" y="1402738"/>
            <a:ext cx="1665112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instrument</a:t>
            </a:r>
            <a:endParaRPr lang="en-US" sz="2000" b="1" dirty="0">
              <a:solidFill>
                <a:srgbClr val="3366FF"/>
              </a:solidFill>
            </a:endParaRPr>
          </a:p>
        </p:txBody>
      </p:sp>
      <p:cxnSp>
        <p:nvCxnSpPr>
          <p:cNvPr id="26" name="Straight Arrow Connector 25"/>
          <p:cNvCxnSpPr>
            <a:stCxn id="8" idx="3"/>
            <a:endCxn id="10" idx="3"/>
          </p:cNvCxnSpPr>
          <p:nvPr/>
        </p:nvCxnSpPr>
        <p:spPr>
          <a:xfrm flipV="1">
            <a:off x="1830812" y="1677639"/>
            <a:ext cx="484764" cy="8072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y 32"/>
          <p:cNvSpPr/>
          <p:nvPr/>
        </p:nvSpPr>
        <p:spPr>
          <a:xfrm>
            <a:off x="3880555" y="1354663"/>
            <a:ext cx="465667" cy="423334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03776" y="2003781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CC00"/>
              </a:solidFill>
            </a:endParaRPr>
          </a:p>
        </p:txBody>
      </p:sp>
      <p:cxnSp>
        <p:nvCxnSpPr>
          <p:cNvPr id="35" name="Straight Arrow Connector 34"/>
          <p:cNvCxnSpPr>
            <a:stCxn id="13" idx="3"/>
            <a:endCxn id="20" idx="3"/>
          </p:cNvCxnSpPr>
          <p:nvPr/>
        </p:nvCxnSpPr>
        <p:spPr>
          <a:xfrm flipV="1">
            <a:off x="4892749" y="1674945"/>
            <a:ext cx="654428" cy="8583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31176" y="1972736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CC00"/>
              </a:solidFill>
            </a:endParaRPr>
          </a:p>
        </p:txBody>
      </p:sp>
      <p:cxnSp>
        <p:nvCxnSpPr>
          <p:cNvPr id="39" name="Straight Arrow Connector 38"/>
          <p:cNvCxnSpPr>
            <a:stCxn id="18" idx="3"/>
            <a:endCxn id="14" idx="3"/>
          </p:cNvCxnSpPr>
          <p:nvPr/>
        </p:nvCxnSpPr>
        <p:spPr>
          <a:xfrm flipV="1">
            <a:off x="7784027" y="1739719"/>
            <a:ext cx="564364" cy="5437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3"/>
            <a:endCxn id="24" idx="3"/>
          </p:cNvCxnSpPr>
          <p:nvPr/>
        </p:nvCxnSpPr>
        <p:spPr>
          <a:xfrm flipV="1">
            <a:off x="10139260" y="1773586"/>
            <a:ext cx="275884" cy="7568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70799" y="1758247"/>
            <a:ext cx="44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rgbClr val="00CC00"/>
              </a:solidFill>
            </a:endParaRPr>
          </a:p>
        </p:txBody>
      </p:sp>
      <p:cxnSp>
        <p:nvCxnSpPr>
          <p:cNvPr id="54" name="Straight Arrow Connector 26"/>
          <p:cNvCxnSpPr>
            <a:stCxn id="21" idx="0"/>
            <a:endCxn id="14" idx="6"/>
          </p:cNvCxnSpPr>
          <p:nvPr/>
        </p:nvCxnSpPr>
        <p:spPr>
          <a:xfrm rot="16200000" flipV="1">
            <a:off x="8967363" y="1515096"/>
            <a:ext cx="482697" cy="624724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y 56"/>
          <p:cNvSpPr/>
          <p:nvPr/>
        </p:nvSpPr>
        <p:spPr>
          <a:xfrm>
            <a:off x="9352843" y="1521174"/>
            <a:ext cx="465667" cy="423334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26"/>
          <p:cNvCxnSpPr>
            <a:stCxn id="13" idx="0"/>
            <a:endCxn id="10" idx="6"/>
          </p:cNvCxnSpPr>
          <p:nvPr/>
        </p:nvCxnSpPr>
        <p:spPr>
          <a:xfrm rot="16200000" flipV="1">
            <a:off x="3462516" y="1259582"/>
            <a:ext cx="547599" cy="1076494"/>
          </a:xfrm>
          <a:prstGeom prst="curvedConnector2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ultiply 35"/>
          <p:cNvSpPr/>
          <p:nvPr/>
        </p:nvSpPr>
        <p:spPr>
          <a:xfrm>
            <a:off x="6629398" y="1055507"/>
            <a:ext cx="465667" cy="423334"/>
          </a:xfrm>
          <a:prstGeom prst="mathMultiply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Elbow Connector 26"/>
          <p:cNvCxnSpPr>
            <a:stCxn id="18" idx="0"/>
            <a:endCxn id="10" idx="0"/>
          </p:cNvCxnSpPr>
          <p:nvPr/>
        </p:nvCxnSpPr>
        <p:spPr>
          <a:xfrm rot="16200000" flipV="1">
            <a:off x="4540859" y="-552951"/>
            <a:ext cx="792009" cy="4511493"/>
          </a:xfrm>
          <a:prstGeom prst="bentConnector3">
            <a:avLst>
              <a:gd name="adj1" fmla="val 128863"/>
            </a:avLst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7483" y="6509657"/>
            <a:ext cx="508000" cy="228600"/>
          </a:xfrm>
        </p:spPr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40416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uiExpand="1" animBg="1"/>
      <p:bldP spid="14" grpId="0" animBg="1"/>
      <p:bldP spid="20" grpId="0" uiExpand="1" animBg="1"/>
      <p:bldP spid="24" grpId="0" animBg="1"/>
      <p:bldP spid="33" grpId="0" uiExpand="1" animBg="1"/>
      <p:bldP spid="34" grpId="0" uiExpand="1"/>
      <p:bldP spid="38" grpId="0" uiExpand="1"/>
      <p:bldP spid="52" grpId="0"/>
      <p:bldP spid="5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Challenging?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Oval 4"/>
          <p:cNvSpPr/>
          <p:nvPr/>
        </p:nvSpPr>
        <p:spPr>
          <a:xfrm>
            <a:off x="964714" y="2621553"/>
            <a:ext cx="103390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cook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9894" y="2618732"/>
            <a:ext cx="103390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leader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14961" y="1896244"/>
            <a:ext cx="156681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supervisor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83069" y="2615910"/>
            <a:ext cx="103390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chef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2694"/>
            <a:ext cx="10972800" cy="3655860"/>
          </a:xfrm>
        </p:spPr>
        <p:txBody>
          <a:bodyPr/>
          <a:lstStyle/>
          <a:p>
            <a:r>
              <a:rPr lang="en-US" dirty="0" smtClean="0"/>
              <a:t>Translation does not capture language specific usage patterns.</a:t>
            </a: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Multilingual lexical resources (e.g., </a:t>
            </a:r>
            <a:r>
              <a:rPr lang="en-US" dirty="0" err="1" smtClean="0"/>
              <a:t>Babelnet</a:t>
            </a:r>
            <a:r>
              <a:rPr lang="en-US" dirty="0" smtClean="0"/>
              <a:t>) are useful, but incomplete.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310" y="5038571"/>
            <a:ext cx="11816617" cy="469077"/>
          </a:xfrm>
          <a:prstGeom prst="rect">
            <a:avLst/>
          </a:prstGeom>
          <a:solidFill>
            <a:schemeClr val="accent1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/>
              <a:t>Can we </a:t>
            </a:r>
            <a:r>
              <a:rPr lang="en-US" sz="2400" b="1" u="sng" dirty="0" smtClean="0"/>
              <a:t>directly</a:t>
            </a:r>
            <a:r>
              <a:rPr lang="en-US" sz="2400" b="1" dirty="0" smtClean="0"/>
              <a:t> detect cross-lingual </a:t>
            </a:r>
            <a:r>
              <a:rPr lang="en-US" sz="2400" b="1" dirty="0" err="1" smtClean="0"/>
              <a:t>hypernymy</a:t>
            </a:r>
            <a:r>
              <a:rPr lang="en-US" sz="2400" b="1" dirty="0" smtClean="0"/>
              <a:t> using a </a:t>
            </a:r>
            <a:r>
              <a:rPr lang="en-US" sz="2400" b="1" u="sng" dirty="0" smtClean="0"/>
              <a:t>distributional</a:t>
            </a:r>
            <a:r>
              <a:rPr lang="en-US" sz="2400" b="1" dirty="0" smtClean="0"/>
              <a:t> approach?</a:t>
            </a:r>
          </a:p>
        </p:txBody>
      </p:sp>
      <p:sp>
        <p:nvSpPr>
          <p:cNvPr id="11" name="Oval 10"/>
          <p:cNvSpPr/>
          <p:nvPr/>
        </p:nvSpPr>
        <p:spPr>
          <a:xfrm>
            <a:off x="5463230" y="2302863"/>
            <a:ext cx="1693334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chronicler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34109" y="2261605"/>
            <a:ext cx="1890889" cy="5194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</a:t>
            </a:r>
            <a:r>
              <a:rPr lang="en-US" sz="2000" b="1" dirty="0" err="1" smtClean="0">
                <a:solidFill>
                  <a:srgbClr val="FF0000"/>
                </a:solidFill>
              </a:rPr>
              <a:t>hroniqueur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44286" y="2302643"/>
            <a:ext cx="1667933" cy="43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journalist</a:t>
            </a:r>
            <a:endParaRPr lang="en-US" sz="2000" b="1" dirty="0">
              <a:solidFill>
                <a:srgbClr val="3366FF"/>
              </a:solidFill>
            </a:endParaRPr>
          </a:p>
        </p:txBody>
      </p:sp>
      <p:cxnSp>
        <p:nvCxnSpPr>
          <p:cNvPr id="14" name="Straight Arrow Connector 13"/>
          <p:cNvCxnSpPr>
            <a:stCxn id="8" idx="0"/>
            <a:endCxn id="7" idx="4"/>
          </p:cNvCxnSpPr>
          <p:nvPr/>
        </p:nvCxnSpPr>
        <p:spPr>
          <a:xfrm flipH="1" flipV="1">
            <a:off x="2998368" y="2330719"/>
            <a:ext cx="1653" cy="28519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6" idx="2"/>
          </p:cNvCxnSpPr>
          <p:nvPr/>
        </p:nvCxnSpPr>
        <p:spPr>
          <a:xfrm>
            <a:off x="3516973" y="2833148"/>
            <a:ext cx="492921" cy="28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5" idx="6"/>
          </p:cNvCxnSpPr>
          <p:nvPr/>
        </p:nvCxnSpPr>
        <p:spPr>
          <a:xfrm flipH="1">
            <a:off x="1998618" y="2833148"/>
            <a:ext cx="484451" cy="56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6"/>
            <a:endCxn id="13" idx="2"/>
          </p:cNvCxnSpPr>
          <p:nvPr/>
        </p:nvCxnSpPr>
        <p:spPr>
          <a:xfrm flipV="1">
            <a:off x="9524998" y="2519881"/>
            <a:ext cx="519288" cy="14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1" idx="6"/>
          </p:cNvCxnSpPr>
          <p:nvPr/>
        </p:nvCxnSpPr>
        <p:spPr>
          <a:xfrm flipH="1" flipV="1">
            <a:off x="7156564" y="2520101"/>
            <a:ext cx="477545" cy="1213"/>
          </a:xfrm>
          <a:prstGeom prst="straightConnector1">
            <a:avLst/>
          </a:prstGeom>
          <a:ln w="190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51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373531" y="5065050"/>
            <a:ext cx="11503119" cy="461665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also demonstrate robustness of this framework in various low-resource settings.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98917" y="1353766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 Corpus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48744" y="1876439"/>
            <a:ext cx="537218" cy="657044"/>
            <a:chOff x="710617" y="1345521"/>
            <a:chExt cx="1393405" cy="1408430"/>
          </a:xfrm>
        </p:grpSpPr>
        <p:sp>
          <p:nvSpPr>
            <p:cNvPr id="14" name="Snip Single Corner Rectangle 13"/>
            <p:cNvSpPr/>
            <p:nvPr/>
          </p:nvSpPr>
          <p:spPr>
            <a:xfrm>
              <a:off x="710617" y="13455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nip Single Corner Rectangle 14"/>
            <p:cNvSpPr/>
            <p:nvPr/>
          </p:nvSpPr>
          <p:spPr>
            <a:xfrm>
              <a:off x="863017" y="14979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nip Single Corner Rectangle 15"/>
            <p:cNvSpPr/>
            <p:nvPr/>
          </p:nvSpPr>
          <p:spPr>
            <a:xfrm>
              <a:off x="1015417" y="16503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7746" y="3054059"/>
            <a:ext cx="537218" cy="657044"/>
            <a:chOff x="710617" y="1345521"/>
            <a:chExt cx="1393405" cy="1408430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710617" y="13455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nip Single Corner Rectangle 11"/>
            <p:cNvSpPr/>
            <p:nvPr/>
          </p:nvSpPr>
          <p:spPr>
            <a:xfrm>
              <a:off x="863017" y="14979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nip Single Corner Rectangle 12"/>
            <p:cNvSpPr/>
            <p:nvPr/>
          </p:nvSpPr>
          <p:spPr>
            <a:xfrm>
              <a:off x="1015417" y="1650321"/>
              <a:ext cx="1088605" cy="1103630"/>
            </a:xfrm>
            <a:prstGeom prst="snip1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0202" y="3955382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 Corpus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76229" y="2200956"/>
            <a:ext cx="871923" cy="79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546792" y="2002120"/>
            <a:ext cx="24559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Dependency Context</a:t>
            </a:r>
            <a:r>
              <a:rPr lang="en-US" dirty="0">
                <a:solidFill>
                  <a:srgbClr val="FF0000"/>
                </a:solidFill>
              </a:rPr>
              <a:t>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64721" y="3185469"/>
            <a:ext cx="24559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Dependency </a:t>
            </a:r>
            <a:r>
              <a:rPr lang="en-US" dirty="0" smtClean="0">
                <a:solidFill>
                  <a:srgbClr val="0000FF"/>
                </a:solidFill>
              </a:rPr>
              <a:t>Context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cxnSp>
        <p:nvCxnSpPr>
          <p:cNvPr id="161" name="Straight Arrow Connector 160"/>
          <p:cNvCxnSpPr/>
          <p:nvPr/>
        </p:nvCxnSpPr>
        <p:spPr>
          <a:xfrm>
            <a:off x="2679217" y="3369356"/>
            <a:ext cx="871923" cy="79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/>
          <p:cNvGrpSpPr/>
          <p:nvPr/>
        </p:nvGrpSpPr>
        <p:grpSpPr>
          <a:xfrm>
            <a:off x="6953717" y="925570"/>
            <a:ext cx="1666924" cy="1625882"/>
            <a:chOff x="8866188" y="1538154"/>
            <a:chExt cx="1666924" cy="1625882"/>
          </a:xfrm>
        </p:grpSpPr>
        <p:grpSp>
          <p:nvGrpSpPr>
            <p:cNvPr id="199" name="Group 198"/>
            <p:cNvGrpSpPr/>
            <p:nvPr/>
          </p:nvGrpSpPr>
          <p:grpSpPr>
            <a:xfrm>
              <a:off x="8866188" y="1538154"/>
              <a:ext cx="1320682" cy="1625882"/>
              <a:chOff x="8866188" y="1538154"/>
              <a:chExt cx="1320682" cy="1625882"/>
            </a:xfrm>
          </p:grpSpPr>
          <p:pic>
            <p:nvPicPr>
              <p:cNvPr id="201" name="Picture 200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5775" y="1538154"/>
                <a:ext cx="372995" cy="277577"/>
              </a:xfrm>
              <a:prstGeom prst="rect">
                <a:avLst/>
              </a:prstGeom>
            </p:spPr>
          </p:pic>
          <p:grpSp>
            <p:nvGrpSpPr>
              <p:cNvPr id="202" name="Group 201"/>
              <p:cNvGrpSpPr/>
              <p:nvPr/>
            </p:nvGrpSpPr>
            <p:grpSpPr>
              <a:xfrm>
                <a:off x="8866188" y="2358287"/>
                <a:ext cx="239379" cy="805749"/>
                <a:chOff x="7429811" y="1563867"/>
                <a:chExt cx="197834" cy="605371"/>
              </a:xfrm>
            </p:grpSpPr>
            <p:sp>
              <p:nvSpPr>
                <p:cNvPr id="216" name="Rounded Rectangle 215"/>
                <p:cNvSpPr/>
                <p:nvPr/>
              </p:nvSpPr>
              <p:spPr>
                <a:xfrm rot="10800000">
                  <a:off x="7429811" y="1563867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 rot="16200000">
                  <a:off x="7485254" y="2028231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 rot="16200000">
                  <a:off x="7485251" y="1894313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 rot="16200000">
                  <a:off x="7483307" y="1750529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 rot="16200000">
                  <a:off x="7483307" y="1604980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9392615" y="2354380"/>
                <a:ext cx="239379" cy="805749"/>
                <a:chOff x="9203699" y="1692480"/>
                <a:chExt cx="197834" cy="605371"/>
              </a:xfrm>
            </p:grpSpPr>
            <p:sp>
              <p:nvSpPr>
                <p:cNvPr id="211" name="Rounded Rectangle 210"/>
                <p:cNvSpPr/>
                <p:nvPr/>
              </p:nvSpPr>
              <p:spPr>
                <a:xfrm rot="10800000">
                  <a:off x="9203699" y="1692480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 rot="16200000">
                  <a:off x="9259142" y="2156844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 rot="16200000">
                  <a:off x="9259139" y="2022926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 rot="16200000">
                  <a:off x="9257195" y="1879142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 rot="16200000">
                  <a:off x="9257195" y="1733593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9947491" y="2350472"/>
                <a:ext cx="239379" cy="805749"/>
                <a:chOff x="9445976" y="1688572"/>
                <a:chExt cx="197834" cy="605371"/>
              </a:xfrm>
            </p:grpSpPr>
            <p:sp>
              <p:nvSpPr>
                <p:cNvPr id="206" name="Rounded Rectangle 205"/>
                <p:cNvSpPr/>
                <p:nvPr/>
              </p:nvSpPr>
              <p:spPr>
                <a:xfrm rot="10800000">
                  <a:off x="9445976" y="1688572"/>
                  <a:ext cx="197834" cy="60537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 rot="16200000">
                  <a:off x="9501419" y="2152936"/>
                  <a:ext cx="91966" cy="10116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9501416" y="2019018"/>
                  <a:ext cx="91966" cy="1011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9499472" y="1875234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9499472" y="1729685"/>
                  <a:ext cx="91966" cy="101169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5" name="Left Brace 204"/>
              <p:cNvSpPr/>
              <p:nvPr/>
            </p:nvSpPr>
            <p:spPr>
              <a:xfrm rot="5400000">
                <a:off x="9414839" y="1336985"/>
                <a:ext cx="179216" cy="1244173"/>
              </a:xfrm>
              <a:prstGeom prst="leftBrac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>
              <a:off x="9664264" y="1996692"/>
              <a:ext cx="86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pomme</a:t>
              </a:r>
              <a:endParaRPr lang="en-US" sz="1600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904404" y="3130100"/>
            <a:ext cx="1482555" cy="1677335"/>
            <a:chOff x="8816875" y="3742684"/>
            <a:chExt cx="1482555" cy="1677335"/>
          </a:xfrm>
        </p:grpSpPr>
        <p:pic>
          <p:nvPicPr>
            <p:cNvPr id="178" name="Picture 17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170" y="5142442"/>
              <a:ext cx="381668" cy="277577"/>
            </a:xfrm>
            <a:prstGeom prst="rect">
              <a:avLst/>
            </a:prstGeom>
          </p:spPr>
        </p:pic>
        <p:grpSp>
          <p:nvGrpSpPr>
            <p:cNvPr id="179" name="Group 178"/>
            <p:cNvGrpSpPr/>
            <p:nvPr/>
          </p:nvGrpSpPr>
          <p:grpSpPr>
            <a:xfrm>
              <a:off x="8878156" y="3750500"/>
              <a:ext cx="239379" cy="805749"/>
              <a:chOff x="7470001" y="3236159"/>
              <a:chExt cx="197834" cy="605371"/>
            </a:xfrm>
          </p:grpSpPr>
          <p:sp>
            <p:nvSpPr>
              <p:cNvPr id="194" name="Rounded Rectangle 193"/>
              <p:cNvSpPr/>
              <p:nvPr/>
            </p:nvSpPr>
            <p:spPr>
              <a:xfrm rot="10800000">
                <a:off x="7470001" y="3236159"/>
                <a:ext cx="197834" cy="6053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 rot="16200000">
                <a:off x="7525444" y="3700523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 rot="16200000">
                <a:off x="7525441" y="3566605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 rot="16200000">
                <a:off x="7523497" y="3422821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 rot="16200000">
                <a:off x="7523497" y="3277272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9404292" y="3746592"/>
              <a:ext cx="239379" cy="805749"/>
              <a:chOff x="9239982" y="3505881"/>
              <a:chExt cx="197834" cy="605371"/>
            </a:xfrm>
          </p:grpSpPr>
          <p:sp>
            <p:nvSpPr>
              <p:cNvPr id="189" name="Rounded Rectangle 188"/>
              <p:cNvSpPr/>
              <p:nvPr/>
            </p:nvSpPr>
            <p:spPr>
              <a:xfrm rot="10800000">
                <a:off x="9239982" y="3505881"/>
                <a:ext cx="197834" cy="6053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16200000">
                <a:off x="9295425" y="3970245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 rot="16200000">
                <a:off x="9295422" y="3836327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 rot="16200000">
                <a:off x="9293478" y="3692543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16200000">
                <a:off x="9293478" y="3546994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9896413" y="3742684"/>
              <a:ext cx="239379" cy="805749"/>
              <a:chOff x="9478351" y="3501973"/>
              <a:chExt cx="197834" cy="605371"/>
            </a:xfrm>
          </p:grpSpPr>
          <p:sp>
            <p:nvSpPr>
              <p:cNvPr id="184" name="Rounded Rectangle 183"/>
              <p:cNvSpPr/>
              <p:nvPr/>
            </p:nvSpPr>
            <p:spPr>
              <a:xfrm rot="10800000">
                <a:off x="9478351" y="3501973"/>
                <a:ext cx="197834" cy="605371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 rot="16200000">
                <a:off x="9533794" y="3966337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 rot="16200000">
                <a:off x="9533791" y="3832419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 rot="16200000">
                <a:off x="9531847" y="3688635"/>
                <a:ext cx="91966" cy="101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16200000">
                <a:off x="9531847" y="3543086"/>
                <a:ext cx="91966" cy="101169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Left Brace 181"/>
            <p:cNvSpPr/>
            <p:nvPr/>
          </p:nvSpPr>
          <p:spPr>
            <a:xfrm rot="16200000">
              <a:off x="9411562" y="4269834"/>
              <a:ext cx="179216" cy="1368590"/>
            </a:xfrm>
            <a:prstGeom prst="leftBrac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9772723" y="4516409"/>
              <a:ext cx="52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fruit</a:t>
              </a:r>
              <a:endParaRPr lang="en-US" sz="1600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8238102" y="2543636"/>
            <a:ext cx="2057364" cy="1549499"/>
            <a:chOff x="10016102" y="3156221"/>
            <a:chExt cx="2057364" cy="1549499"/>
          </a:xfrm>
        </p:grpSpPr>
        <p:sp>
          <p:nvSpPr>
            <p:cNvPr id="222" name="TextBox 221"/>
            <p:cNvSpPr txBox="1"/>
            <p:nvPr/>
          </p:nvSpPr>
          <p:spPr>
            <a:xfrm>
              <a:off x="10601443" y="3196639"/>
              <a:ext cx="1472023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Hypernymy</a:t>
              </a:r>
              <a:r>
                <a:rPr lang="en-US" sz="1600" dirty="0" smtClean="0"/>
                <a:t> Scorer</a:t>
              </a:r>
            </a:p>
          </p:txBody>
        </p:sp>
        <p:cxnSp>
          <p:nvCxnSpPr>
            <p:cNvPr id="223" name="Straight Arrow Connector 222"/>
            <p:cNvCxnSpPr>
              <a:endCxn id="222" idx="1"/>
            </p:cNvCxnSpPr>
            <p:nvPr/>
          </p:nvCxnSpPr>
          <p:spPr>
            <a:xfrm flipV="1">
              <a:off x="10016102" y="3489027"/>
              <a:ext cx="585341" cy="2536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>
              <a:endCxn id="222" idx="1"/>
            </p:cNvCxnSpPr>
            <p:nvPr/>
          </p:nvCxnSpPr>
          <p:spPr>
            <a:xfrm>
              <a:off x="10067180" y="3156221"/>
              <a:ext cx="534263" cy="3328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22" idx="2"/>
            </p:cNvCxnSpPr>
            <p:nvPr/>
          </p:nvCxnSpPr>
          <p:spPr>
            <a:xfrm>
              <a:off x="11337455" y="3781415"/>
              <a:ext cx="0" cy="446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11107763" y="4336388"/>
              <a:ext cx="625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Yes!</a:t>
              </a:r>
              <a:endParaRPr lang="en-US" dirty="0"/>
            </a:p>
          </p:txBody>
        </p:sp>
      </p:grpSp>
      <p:sp>
        <p:nvSpPr>
          <p:cNvPr id="228" name="Right Brace 227"/>
          <p:cNvSpPr/>
          <p:nvPr/>
        </p:nvSpPr>
        <p:spPr>
          <a:xfrm>
            <a:off x="6009226" y="2255561"/>
            <a:ext cx="786136" cy="1121709"/>
          </a:xfrm>
          <a:prstGeom prst="rightBrace">
            <a:avLst/>
          </a:prstGeom>
          <a:ln w="28575" cap="rnd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1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6" grpId="0" animBg="1"/>
      <p:bldP spid="157" grpId="0" animBg="1"/>
      <p:bldP spid="2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6829"/>
            <a:ext cx="8827911" cy="533400"/>
          </a:xfrm>
        </p:spPr>
        <p:txBody>
          <a:bodyPr/>
          <a:lstStyle/>
          <a:p>
            <a:r>
              <a:rPr lang="en-US" sz="2800" dirty="0" smtClean="0"/>
              <a:t>Dependency-Based Context Representations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5" name="Picture 4" descr="standalone_tre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40" y="876601"/>
            <a:ext cx="7097189" cy="1766810"/>
          </a:xfrm>
          <a:prstGeom prst="rect">
            <a:avLst/>
          </a:prstGeom>
        </p:spPr>
      </p:pic>
      <p:pic>
        <p:nvPicPr>
          <p:cNvPr id="6" name="Picture 5" descr="standalone_tre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47" y="892091"/>
            <a:ext cx="7246918" cy="176681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48614"/>
              </p:ext>
            </p:extLst>
          </p:nvPr>
        </p:nvGraphicFramePr>
        <p:xfrm>
          <a:off x="813373" y="3243941"/>
          <a:ext cx="9532471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4236"/>
                <a:gridCol w="42582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Context Type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Example (for target word:</a:t>
                      </a:r>
                      <a:r>
                        <a:rPr lang="en-US" b="1" baseline="0" dirty="0" smtClean="0"/>
                        <a:t> traveler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15986"/>
              </p:ext>
            </p:extLst>
          </p:nvPr>
        </p:nvGraphicFramePr>
        <p:xfrm>
          <a:off x="809419" y="3620475"/>
          <a:ext cx="954522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8190"/>
                <a:gridCol w="42670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tired, roamed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21908"/>
              </p:ext>
            </p:extLst>
          </p:nvPr>
        </p:nvGraphicFramePr>
        <p:xfrm>
          <a:off x="820822" y="3991008"/>
          <a:ext cx="9542403" cy="579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8865"/>
                <a:gridCol w="42735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</a:t>
                      </a:r>
                      <a:r>
                        <a:rPr lang="en-US" dirty="0" smtClean="0"/>
                        <a:t>-Full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Pado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dirty="0" err="1" smtClean="0"/>
                        <a:t>Lapata</a:t>
                      </a:r>
                      <a:r>
                        <a:rPr lang="en-US" sz="1400" baseline="0" dirty="0" smtClean="0"/>
                        <a:t> 2007, Levy and Goldberg 2014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roamed#nsubj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tired#amod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222882"/>
              </p:ext>
            </p:extLst>
          </p:nvPr>
        </p:nvGraphicFramePr>
        <p:xfrm>
          <a:off x="809419" y="4570498"/>
          <a:ext cx="9556290" cy="579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8190"/>
                <a:gridCol w="4278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</a:t>
                      </a:r>
                      <a:r>
                        <a:rPr lang="en-US" dirty="0" smtClean="0"/>
                        <a:t>-Joint </a:t>
                      </a:r>
                    </a:p>
                    <a:p>
                      <a:pPr 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Chersoni</a:t>
                      </a:r>
                      <a:r>
                        <a:rPr lang="en-US" sz="1400" dirty="0" smtClean="0"/>
                        <a:t> et al. 2016)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roamed#desert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roamed#seeking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standalone_tre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84" y="905751"/>
            <a:ext cx="7329560" cy="1785761"/>
          </a:xfrm>
          <a:prstGeom prst="rect">
            <a:avLst/>
          </a:prstGeom>
        </p:spPr>
      </p:pic>
      <p:pic>
        <p:nvPicPr>
          <p:cNvPr id="14" name="Picture 13" descr="standalone_tre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67" y="1523468"/>
            <a:ext cx="7468197" cy="553358"/>
          </a:xfrm>
          <a:prstGeom prst="rect">
            <a:avLst/>
          </a:prstGeom>
        </p:spPr>
      </p:pic>
      <p:pic>
        <p:nvPicPr>
          <p:cNvPr id="13" name="Picture 12" descr="standalone_tre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1" y="1520887"/>
            <a:ext cx="7362097" cy="54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847" y="5289178"/>
            <a:ext cx="7981672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Gives state of the art results in monolingual </a:t>
            </a:r>
            <a:r>
              <a:rPr lang="en-US" sz="2000" dirty="0" err="1" smtClean="0"/>
              <a:t>hypernymy</a:t>
            </a:r>
            <a:r>
              <a:rPr lang="en-US" sz="2000" dirty="0" smtClean="0"/>
              <a:t> detection. </a:t>
            </a:r>
          </a:p>
          <a:p>
            <a:pPr algn="ctr"/>
            <a:r>
              <a:rPr lang="en-US" sz="1600" dirty="0" smtClean="0"/>
              <a:t>		     (Roller and </a:t>
            </a:r>
            <a:r>
              <a:rPr lang="en-US" sz="1600" dirty="0" err="1" smtClean="0"/>
              <a:t>Erk</a:t>
            </a:r>
            <a:r>
              <a:rPr lang="en-US" sz="1600" dirty="0" smtClean="0"/>
              <a:t> 2016, </a:t>
            </a:r>
            <a:r>
              <a:rPr lang="en-US" sz="1600" dirty="0" err="1" smtClean="0"/>
              <a:t>Shwartz</a:t>
            </a:r>
            <a:r>
              <a:rPr lang="en-US" sz="1600" dirty="0" smtClean="0"/>
              <a:t> et al. 2017)</a:t>
            </a:r>
          </a:p>
          <a:p>
            <a:pPr marL="285750" indent="-285750" algn="ctr">
              <a:buFont typeface="Arial"/>
              <a:buChar char="•"/>
            </a:pPr>
            <a:r>
              <a:rPr lang="en-US" sz="2000" dirty="0" smtClean="0"/>
              <a:t>Dependency </a:t>
            </a:r>
            <a:r>
              <a:rPr lang="en-US" sz="2000" dirty="0"/>
              <a:t>contexts abstract away language specific word order. </a:t>
            </a:r>
          </a:p>
        </p:txBody>
      </p:sp>
    </p:spTree>
    <p:extLst>
      <p:ext uri="{BB962C8B-B14F-4D97-AF65-F5344CB8AC3E}">
        <p14:creationId xmlns:p14="http://schemas.microsoft.com/office/powerpoint/2010/main" val="1159342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8983133" cy="533400"/>
          </a:xfrm>
        </p:spPr>
        <p:txBody>
          <a:bodyPr/>
          <a:lstStyle/>
          <a:p>
            <a:r>
              <a:rPr lang="en-US" sz="2800" dirty="0" smtClean="0"/>
              <a:t>How to detect </a:t>
            </a:r>
            <a:r>
              <a:rPr lang="en-US" sz="2800" dirty="0" err="1"/>
              <a:t>h</a:t>
            </a:r>
            <a:r>
              <a:rPr lang="en-US" sz="2800" dirty="0" err="1" smtClean="0"/>
              <a:t>ypernymy</a:t>
            </a:r>
            <a:r>
              <a:rPr lang="en-US" sz="2800" dirty="0" smtClean="0"/>
              <a:t> using context features?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12" y="941412"/>
            <a:ext cx="11937999" cy="4484915"/>
          </a:xfrm>
        </p:spPr>
        <p:txBody>
          <a:bodyPr/>
          <a:lstStyle/>
          <a:p>
            <a:r>
              <a:rPr lang="en-US" dirty="0" smtClean="0"/>
              <a:t>Symmetric measures like cosine similarity cannot detect asymmetric relations.</a:t>
            </a:r>
          </a:p>
          <a:p>
            <a:endParaRPr lang="en-US" sz="1800" dirty="0" smtClean="0"/>
          </a:p>
          <a:p>
            <a:r>
              <a:rPr lang="en-US" dirty="0" smtClean="0"/>
              <a:t>Distributional </a:t>
            </a:r>
            <a:r>
              <a:rPr lang="en-US" dirty="0"/>
              <a:t>Inclusion </a:t>
            </a:r>
            <a:r>
              <a:rPr lang="en-US" dirty="0" smtClean="0"/>
              <a:t>Hypothesis (DIH) </a:t>
            </a:r>
            <a:r>
              <a:rPr lang="en-US" sz="1800" dirty="0"/>
              <a:t>(</a:t>
            </a:r>
            <a:r>
              <a:rPr lang="en-US" sz="1800" dirty="0" err="1"/>
              <a:t>Geffet</a:t>
            </a:r>
            <a:r>
              <a:rPr lang="en-US" sz="1800" dirty="0"/>
              <a:t> and Dagan, 2005)</a:t>
            </a:r>
            <a:br>
              <a:rPr lang="en-US" sz="1800" dirty="0"/>
            </a:br>
            <a:endParaRPr lang="en-US" dirty="0" smtClean="0"/>
          </a:p>
          <a:p>
            <a:endParaRPr lang="en-US" i="1" dirty="0"/>
          </a:p>
          <a:p>
            <a:pPr lvl="1"/>
            <a:r>
              <a:rPr lang="en-US" i="1" dirty="0"/>
              <a:t>“Reptile” can replace “snake” in its contexts, but not the other way round.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Scoring word pairs for DIH,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Rectangle 5"/>
          <p:cNvSpPr/>
          <p:nvPr/>
        </p:nvSpPr>
        <p:spPr>
          <a:xfrm>
            <a:off x="360540" y="2279501"/>
            <a:ext cx="11315700" cy="4690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v</a:t>
            </a:r>
            <a:r>
              <a:rPr lang="en-US" sz="2400" i="1" dirty="0" smtClean="0"/>
              <a:t> </a:t>
            </a:r>
            <a:r>
              <a:rPr lang="en-US" sz="2400" i="1" dirty="0"/>
              <a:t>is </a:t>
            </a:r>
            <a:r>
              <a:rPr lang="en-US" sz="2400" i="1" dirty="0" smtClean="0"/>
              <a:t>a </a:t>
            </a:r>
            <a:r>
              <a:rPr lang="en-US" sz="2400" i="1" dirty="0" err="1"/>
              <a:t>hypernym</a:t>
            </a:r>
            <a:r>
              <a:rPr lang="en-US" sz="2400" i="1" dirty="0"/>
              <a:t> of </a:t>
            </a:r>
            <a:r>
              <a:rPr lang="en-US" sz="2400" b="1" i="1" dirty="0" smtClean="0"/>
              <a:t>u,</a:t>
            </a:r>
            <a:r>
              <a:rPr lang="en-US" sz="2400" i="1" dirty="0" smtClean="0"/>
              <a:t> </a:t>
            </a:r>
            <a:r>
              <a:rPr lang="en-US" sz="2400" i="1" dirty="0"/>
              <a:t>if </a:t>
            </a:r>
            <a:r>
              <a:rPr lang="en-US" sz="2400" i="1" dirty="0" smtClean="0"/>
              <a:t>context features </a:t>
            </a:r>
            <a:r>
              <a:rPr lang="en-US" sz="2400" i="1" dirty="0"/>
              <a:t>of </a:t>
            </a:r>
            <a:r>
              <a:rPr lang="en-US" sz="2400" b="1" i="1" dirty="0"/>
              <a:t>u</a:t>
            </a:r>
            <a:r>
              <a:rPr lang="en-US" sz="2400" i="1" dirty="0"/>
              <a:t> </a:t>
            </a:r>
            <a:r>
              <a:rPr lang="en-US" sz="2400" i="1" dirty="0" smtClean="0"/>
              <a:t>appear </a:t>
            </a:r>
            <a:r>
              <a:rPr lang="en-US" sz="2400" i="1" dirty="0"/>
              <a:t>within the features of </a:t>
            </a:r>
            <a:r>
              <a:rPr lang="en-US" sz="2400" b="1" i="1" dirty="0"/>
              <a:t>v</a:t>
            </a:r>
            <a:r>
              <a:rPr lang="en-US" sz="2400" i="1" dirty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55377" y="4525630"/>
            <a:ext cx="10149751" cy="875038"/>
            <a:chOff x="1907587" y="4044825"/>
            <a:chExt cx="10149751" cy="8750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587" y="4044825"/>
              <a:ext cx="7583667" cy="8750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524674" y="4328290"/>
              <a:ext cx="2532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Kotlerman</a:t>
              </a:r>
              <a:r>
                <a:rPr lang="en-US" dirty="0" smtClean="0"/>
                <a:t> et al. 2009)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83789" y="5258299"/>
            <a:ext cx="3450233" cy="965030"/>
            <a:chOff x="4234495" y="1314339"/>
            <a:chExt cx="3450233" cy="1059349"/>
          </a:xfrm>
        </p:grpSpPr>
        <p:sp>
          <p:nvSpPr>
            <p:cNvPr id="10" name="Left Brace 9"/>
            <p:cNvSpPr/>
            <p:nvPr/>
          </p:nvSpPr>
          <p:spPr>
            <a:xfrm rot="16200000">
              <a:off x="5745240" y="466945"/>
              <a:ext cx="314875" cy="2009664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34495" y="1664187"/>
              <a:ext cx="3450233" cy="709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</a:t>
              </a:r>
              <a:r>
                <a:rPr lang="en-US" dirty="0" smtClean="0"/>
                <a:t>symmetric </a:t>
              </a:r>
              <a:br>
                <a:rPr lang="en-US" dirty="0" smtClean="0"/>
              </a:br>
              <a:r>
                <a:rPr lang="en-US" dirty="0" smtClean="0"/>
                <a:t>“inclusiveness” score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3166" y="5286788"/>
            <a:ext cx="3450233" cy="965024"/>
            <a:chOff x="4234495" y="1314345"/>
            <a:chExt cx="3450233" cy="1059343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5864768" y="785469"/>
              <a:ext cx="314875" cy="1372627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4495" y="1664187"/>
              <a:ext cx="3450233" cy="709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symmetric </a:t>
              </a:r>
              <a:br>
                <a:rPr lang="en-US" dirty="0" smtClean="0"/>
              </a:br>
              <a:r>
                <a:rPr lang="en-US" dirty="0" smtClean="0"/>
                <a:t>similarity score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48953" y="5299673"/>
            <a:ext cx="999409" cy="543736"/>
            <a:chOff x="5532892" y="1353496"/>
            <a:chExt cx="999409" cy="596876"/>
          </a:xfrm>
        </p:grpSpPr>
        <p:sp>
          <p:nvSpPr>
            <p:cNvPr id="16" name="Left Brace 15"/>
            <p:cNvSpPr/>
            <p:nvPr/>
          </p:nvSpPr>
          <p:spPr>
            <a:xfrm rot="16200000">
              <a:off x="5962309" y="1253100"/>
              <a:ext cx="236570" cy="437361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32892" y="1544942"/>
              <a:ext cx="999409" cy="40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“snake”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67151" y="4199965"/>
            <a:ext cx="999409" cy="597707"/>
            <a:chOff x="5574765" y="878906"/>
            <a:chExt cx="999409" cy="656123"/>
          </a:xfrm>
        </p:grpSpPr>
        <p:sp>
          <p:nvSpPr>
            <p:cNvPr id="19" name="Left Brace 18"/>
            <p:cNvSpPr/>
            <p:nvPr/>
          </p:nvSpPr>
          <p:spPr>
            <a:xfrm rot="5400000">
              <a:off x="5962309" y="1198064"/>
              <a:ext cx="236569" cy="437361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74765" y="878906"/>
              <a:ext cx="999409" cy="40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“reptile”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3862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50" y="3178366"/>
            <a:ext cx="11874501" cy="796674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How to compare context features across languages?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Rectangle 4"/>
          <p:cNvSpPr/>
          <p:nvPr/>
        </p:nvSpPr>
        <p:spPr>
          <a:xfrm>
            <a:off x="375481" y="2428911"/>
            <a:ext cx="11315700" cy="4690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v</a:t>
            </a:r>
            <a:r>
              <a:rPr lang="en-US" sz="2400" i="1" dirty="0" smtClean="0"/>
              <a:t> </a:t>
            </a:r>
            <a:r>
              <a:rPr lang="en-US" sz="2400" i="1" dirty="0"/>
              <a:t>is </a:t>
            </a:r>
            <a:r>
              <a:rPr lang="en-US" sz="2400" i="1" dirty="0" smtClean="0"/>
              <a:t>a </a:t>
            </a:r>
            <a:r>
              <a:rPr lang="en-US" sz="2400" i="1" dirty="0" err="1"/>
              <a:t>hypernym</a:t>
            </a:r>
            <a:r>
              <a:rPr lang="en-US" sz="2400" i="1" dirty="0"/>
              <a:t> of </a:t>
            </a:r>
            <a:r>
              <a:rPr lang="en-US" sz="2400" b="1" i="1" dirty="0" smtClean="0"/>
              <a:t>u,</a:t>
            </a:r>
            <a:r>
              <a:rPr lang="en-US" sz="2400" i="1" dirty="0" smtClean="0"/>
              <a:t> </a:t>
            </a:r>
            <a:r>
              <a:rPr lang="en-US" sz="2400" i="1" dirty="0"/>
              <a:t>if </a:t>
            </a:r>
            <a:r>
              <a:rPr lang="en-US" sz="2400" i="1" dirty="0" smtClean="0"/>
              <a:t>context features </a:t>
            </a:r>
            <a:r>
              <a:rPr lang="en-US" sz="2400" i="1" dirty="0"/>
              <a:t>of </a:t>
            </a:r>
            <a:r>
              <a:rPr lang="en-US" sz="2400" b="1" i="1" dirty="0"/>
              <a:t>u</a:t>
            </a:r>
            <a:r>
              <a:rPr lang="en-US" sz="2400" i="1" dirty="0"/>
              <a:t> </a:t>
            </a:r>
            <a:r>
              <a:rPr lang="en-US" sz="2400" i="1" dirty="0" smtClean="0"/>
              <a:t>appear </a:t>
            </a:r>
            <a:r>
              <a:rPr lang="en-US" sz="2400" i="1" dirty="0"/>
              <a:t>within the features of </a:t>
            </a:r>
            <a:r>
              <a:rPr lang="en-US" sz="2400" b="1" i="1" dirty="0"/>
              <a:t>v</a:t>
            </a:r>
            <a:r>
              <a:rPr lang="en-US" sz="2400" i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3366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 rot="18295929">
            <a:off x="5431247" y="2624712"/>
            <a:ext cx="4651767" cy="278276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162778" y="973666"/>
            <a:ext cx="7083778" cy="5174457"/>
            <a:chOff x="4219222" y="776112"/>
            <a:chExt cx="7083778" cy="5174457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6787445" y="776112"/>
              <a:ext cx="0" cy="3287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4219222" y="4035778"/>
              <a:ext cx="2582334" cy="19147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787444" y="4049889"/>
              <a:ext cx="4515556" cy="11147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912951" y="3139920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children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2584" y="2782253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enfants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238" y="4373759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money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455" y="4106141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argent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109" y="1744502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682" y="15940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law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7349" y="3024736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6029" y="3283493"/>
            <a:ext cx="74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world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5433" y="4757346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peace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7833" y="4909746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paix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5657" y="3576635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market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6390" y="3856035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marche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5"/>
            <a:ext cx="9985022" cy="533400"/>
          </a:xfrm>
        </p:spPr>
        <p:txBody>
          <a:bodyPr/>
          <a:lstStyle/>
          <a:p>
            <a:r>
              <a:rPr lang="en-US" sz="2800" dirty="0" smtClean="0"/>
              <a:t>Bi-lingual Representations = Continuous Approx. of Translation Dictionaries</a:t>
            </a:r>
            <a:endParaRPr lang="en-US" sz="2800" dirty="0"/>
          </a:p>
        </p:txBody>
      </p:sp>
      <p:sp>
        <p:nvSpPr>
          <p:cNvPr id="3" name="Right Arrow 2"/>
          <p:cNvSpPr/>
          <p:nvPr/>
        </p:nvSpPr>
        <p:spPr>
          <a:xfrm>
            <a:off x="3206207" y="2864557"/>
            <a:ext cx="812467" cy="71294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5" name="Group 24"/>
          <p:cNvGrpSpPr/>
          <p:nvPr/>
        </p:nvGrpSpPr>
        <p:grpSpPr>
          <a:xfrm>
            <a:off x="747933" y="1276018"/>
            <a:ext cx="2032895" cy="1417641"/>
            <a:chOff x="8534401" y="1027287"/>
            <a:chExt cx="2236184" cy="1886879"/>
          </a:xfrm>
        </p:grpSpPr>
        <p:grpSp>
          <p:nvGrpSpPr>
            <p:cNvPr id="26" name="Group 25"/>
            <p:cNvGrpSpPr/>
            <p:nvPr/>
          </p:nvGrpSpPr>
          <p:grpSpPr>
            <a:xfrm>
              <a:off x="9220332" y="1855727"/>
              <a:ext cx="901430" cy="1058439"/>
              <a:chOff x="3081999" y="1418282"/>
              <a:chExt cx="901430" cy="105843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3366FF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Left Brace 26"/>
            <p:cNvSpPr/>
            <p:nvPr/>
          </p:nvSpPr>
          <p:spPr>
            <a:xfrm rot="5400000">
              <a:off x="9482664" y="1198862"/>
              <a:ext cx="380999" cy="1031275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34401" y="1027287"/>
              <a:ext cx="2236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English</a:t>
              </a:r>
              <a:endParaRPr lang="en-US" sz="2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1870" y="2824973"/>
            <a:ext cx="1993845" cy="1525038"/>
            <a:chOff x="8534402" y="3433349"/>
            <a:chExt cx="2193229" cy="2029826"/>
          </a:xfrm>
        </p:grpSpPr>
        <p:grpSp>
          <p:nvGrpSpPr>
            <p:cNvPr id="58" name="Group 57"/>
            <p:cNvGrpSpPr/>
            <p:nvPr/>
          </p:nvGrpSpPr>
          <p:grpSpPr>
            <a:xfrm>
              <a:off x="9245733" y="3433349"/>
              <a:ext cx="901430" cy="1058439"/>
              <a:chOff x="3081999" y="1418282"/>
              <a:chExt cx="901430" cy="105843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081999" y="1428399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28797" y="1430387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71" name="Rounded Rectangle 70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767241" y="1418282"/>
                <a:ext cx="216188" cy="1046334"/>
                <a:chOff x="4119634" y="4965436"/>
                <a:chExt cx="211681" cy="1107048"/>
              </a:xfrm>
              <a:effectLst/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4119634" y="4965436"/>
                  <a:ext cx="211681" cy="1107048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153971" y="5004627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155981" y="5207162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155981" y="5416056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155981" y="5624950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155981" y="5833844"/>
                  <a:ext cx="146548" cy="1628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Left Brace 58"/>
            <p:cNvSpPr/>
            <p:nvPr/>
          </p:nvSpPr>
          <p:spPr>
            <a:xfrm rot="16200000">
              <a:off x="9482665" y="4260974"/>
              <a:ext cx="380999" cy="1031275"/>
            </a:xfrm>
            <a:prstGeom prst="leftBrace">
              <a:avLst>
                <a:gd name="adj1" fmla="val 9782"/>
                <a:gd name="adj2" fmla="val 50000"/>
              </a:avLst>
            </a:prstGeom>
            <a:ln w="38100" cmpd="sng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34402" y="5063065"/>
              <a:ext cx="2193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Vectors in French</a:t>
              </a:r>
              <a:endParaRPr lang="en-US" sz="2000" dirty="0"/>
            </a:p>
          </p:txBody>
        </p:sp>
      </p:grpSp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70591"/>
              </p:ext>
            </p:extLst>
          </p:nvPr>
        </p:nvGraphicFramePr>
        <p:xfrm>
          <a:off x="691446" y="1721554"/>
          <a:ext cx="2173111" cy="220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332"/>
                <a:gridCol w="987779"/>
              </a:tblGrid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children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rgbClr val="FF0000"/>
                          </a:solidFill>
                        </a:rPr>
                        <a:t>enfants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law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rgbClr val="FF0000"/>
                          </a:solidFill>
                        </a:rPr>
                        <a:t>loi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money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argent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world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??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rgbClr val="FF0000"/>
                          </a:solidFill>
                        </a:rPr>
                        <a:t>paix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??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rgbClr val="FF0000"/>
                          </a:solidFill>
                        </a:rPr>
                        <a:t>marche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" name="U-Turn Arrow 100"/>
          <p:cNvSpPr/>
          <p:nvPr/>
        </p:nvSpPr>
        <p:spPr>
          <a:xfrm rot="16200000">
            <a:off x="-732715" y="3540829"/>
            <a:ext cx="2906888" cy="1356785"/>
          </a:xfrm>
          <a:prstGeom prst="uturnArrow">
            <a:avLst>
              <a:gd name="adj1" fmla="val 11696"/>
              <a:gd name="adj2" fmla="val 18718"/>
              <a:gd name="adj3" fmla="val 19826"/>
              <a:gd name="adj4" fmla="val 43011"/>
              <a:gd name="adj5" fmla="val 75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" name="Picture 50" descr="color_blue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0" y="2148275"/>
            <a:ext cx="419835" cy="305335"/>
          </a:xfrm>
          <a:prstGeom prst="rect">
            <a:avLst/>
          </a:prstGeom>
        </p:spPr>
      </p:pic>
      <p:pic>
        <p:nvPicPr>
          <p:cNvPr id="52" name="Picture 51" descr="color_red_mathb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0" y="2970039"/>
            <a:ext cx="410294" cy="30533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9373024" y="870443"/>
            <a:ext cx="2818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Klementiev</a:t>
            </a:r>
            <a:r>
              <a:rPr lang="en-US" sz="1400" dirty="0" smtClean="0"/>
              <a:t> et al. (COLING 2012)</a:t>
            </a:r>
          </a:p>
          <a:p>
            <a:r>
              <a:rPr lang="en-US" sz="1400" dirty="0" err="1" smtClean="0"/>
              <a:t>Faruqui</a:t>
            </a:r>
            <a:r>
              <a:rPr lang="en-US" sz="1400" dirty="0" smtClean="0"/>
              <a:t> and Dyer (EACL 2014)</a:t>
            </a:r>
          </a:p>
          <a:p>
            <a:r>
              <a:rPr lang="en-US" sz="1400" dirty="0" err="1" smtClean="0"/>
              <a:t>Sogaard</a:t>
            </a:r>
            <a:r>
              <a:rPr lang="en-US" sz="1400" dirty="0" smtClean="0"/>
              <a:t> et al. (ACL 2015)</a:t>
            </a:r>
          </a:p>
          <a:p>
            <a:r>
              <a:rPr lang="en-US" sz="1400" dirty="0" smtClean="0"/>
              <a:t>and many others </a:t>
            </a:r>
            <a:r>
              <a:rPr lang="mr-IN" sz="1400" dirty="0" smtClean="0"/>
              <a:t>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7236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8.88889E-6 L 0.07748 0.41968 " pathEditMode="relative" ptsTypes="AA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9" grpId="0"/>
      <p:bldP spid="20" grpId="0"/>
      <p:bldP spid="23" grpId="0"/>
      <p:bldP spid="24" grpId="0"/>
      <p:bldP spid="3" grpId="0" animBg="1"/>
      <p:bldP spid="101" grpId="0" animBg="1"/>
      <p:bldP spid="10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new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ewccg" id="{5E12AECA-5A11-8445-9C72-4760C2092BA7}" vid="{38CCF428-7767-354E-ABC3-FABC69C819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newccg.potx</Template>
  <TotalTime>81222</TotalTime>
  <Words>1029</Words>
  <Application>Microsoft Macintosh PowerPoint</Application>
  <PresentationFormat>Custom</PresentationFormat>
  <Paragraphs>306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newccg</vt:lpstr>
      <vt:lpstr>Robust Cross-lingual Hypernymy Detection using Dependency Context</vt:lpstr>
      <vt:lpstr>(Mono-lingual) Hypernymy Detection</vt:lpstr>
      <vt:lpstr>Cross-lingual Hypernymy Detection</vt:lpstr>
      <vt:lpstr>Why is this Challenging?</vt:lpstr>
      <vt:lpstr>Overview of Our Approach</vt:lpstr>
      <vt:lpstr>Dependency-Based Context Representations</vt:lpstr>
      <vt:lpstr>How to detect hypernymy using context features?</vt:lpstr>
      <vt:lpstr>How to compare context features across languages?</vt:lpstr>
      <vt:lpstr>Bi-lingual Representations = Continuous Approx. of Translation Dictionaries</vt:lpstr>
      <vt:lpstr>PowerPoint Presentation</vt:lpstr>
      <vt:lpstr>Bilingual Sparse Coding</vt:lpstr>
      <vt:lpstr>Putting it all Together …</vt:lpstr>
      <vt:lpstr>PowerPoint Presentation</vt:lpstr>
      <vt:lpstr>Evaluation Setup</vt:lpstr>
      <vt:lpstr>Main Results – Hyper vs Hypo</vt:lpstr>
      <vt:lpstr>Main Results – Hyper vs Cohypo</vt:lpstr>
      <vt:lpstr>Evaluating Robustness in Low-Resource Settings </vt:lpstr>
      <vt:lpstr>Low-Resource Setting - Absence of Treebank</vt:lpstr>
      <vt:lpstr>Robustness to Absence of Treebank (Hyper vs Hypo)</vt:lpstr>
      <vt:lpstr>Robustness to Absence of Treebank (Hyper vs Cohypo)</vt:lpstr>
      <vt:lpstr>Other Low-Resource Settings </vt:lpstr>
      <vt:lpstr>Our Contributions</vt:lpstr>
      <vt:lpstr>Reason for Robustness</vt:lpstr>
    </vt:vector>
  </TitlesOfParts>
  <Manager/>
  <Company>UIUC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CMU, April 2010</dc:subject>
  <dc:creator>Dan Roth</dc:creator>
  <cp:keywords/>
  <dc:description/>
  <cp:lastModifiedBy>Shyam Upadhyay</cp:lastModifiedBy>
  <cp:revision>4815</cp:revision>
  <dcterms:created xsi:type="dcterms:W3CDTF">2004-04-28T22:21:11Z</dcterms:created>
  <dcterms:modified xsi:type="dcterms:W3CDTF">2018-06-02T23:12:40Z</dcterms:modified>
  <cp:category/>
</cp:coreProperties>
</file>