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ink/ink1.xml" ContentType="application/inkml+xml"/>
  <Override PartName="/ppt/ink/ink2.xml" ContentType="application/inkml+xml"/>
  <Override PartName="/ppt/notesSlides/notesSlide21.xml" ContentType="application/vnd.openxmlformats-officedocument.presentationml.notesSlide+xml"/>
  <Override PartName="/ppt/ink/ink3.xml" ContentType="application/inkml+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5.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6.xml" ContentType="application/vnd.openxmlformats-officedocument.presentationml.tags+xml"/>
  <Override PartName="/ppt/notesSlides/notesSlide35.xml" ContentType="application/vnd.openxmlformats-officedocument.presentationml.notesSlide+xml"/>
  <Override PartName="/ppt/tags/tag2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5" r:id="rId1"/>
  </p:sldMasterIdLst>
  <p:notesMasterIdLst>
    <p:notesMasterId r:id="rId57"/>
  </p:notesMasterIdLst>
  <p:handoutMasterIdLst>
    <p:handoutMasterId r:id="rId58"/>
  </p:handoutMasterIdLst>
  <p:sldIdLst>
    <p:sldId id="256" r:id="rId2"/>
    <p:sldId id="451" r:id="rId3"/>
    <p:sldId id="452" r:id="rId4"/>
    <p:sldId id="443" r:id="rId5"/>
    <p:sldId id="413" r:id="rId6"/>
    <p:sldId id="348" r:id="rId7"/>
    <p:sldId id="387" r:id="rId8"/>
    <p:sldId id="315" r:id="rId9"/>
    <p:sldId id="347" r:id="rId10"/>
    <p:sldId id="353" r:id="rId11"/>
    <p:sldId id="349" r:id="rId12"/>
    <p:sldId id="408" r:id="rId13"/>
    <p:sldId id="395" r:id="rId14"/>
    <p:sldId id="345" r:id="rId15"/>
    <p:sldId id="355" r:id="rId16"/>
    <p:sldId id="400" r:id="rId17"/>
    <p:sldId id="407" r:id="rId18"/>
    <p:sldId id="401" r:id="rId19"/>
    <p:sldId id="402" r:id="rId20"/>
    <p:sldId id="403" r:id="rId21"/>
    <p:sldId id="404" r:id="rId22"/>
    <p:sldId id="405" r:id="rId23"/>
    <p:sldId id="406" r:id="rId24"/>
    <p:sldId id="390" r:id="rId25"/>
    <p:sldId id="398" r:id="rId26"/>
    <p:sldId id="396" r:id="rId27"/>
    <p:sldId id="447" r:id="rId28"/>
    <p:sldId id="368" r:id="rId29"/>
    <p:sldId id="417" r:id="rId30"/>
    <p:sldId id="377" r:id="rId31"/>
    <p:sldId id="277" r:id="rId32"/>
    <p:sldId id="444" r:id="rId33"/>
    <p:sldId id="342" r:id="rId34"/>
    <p:sldId id="449" r:id="rId35"/>
    <p:sldId id="442" r:id="rId36"/>
    <p:sldId id="426" r:id="rId37"/>
    <p:sldId id="434" r:id="rId38"/>
    <p:sldId id="415" r:id="rId39"/>
    <p:sldId id="440" r:id="rId40"/>
    <p:sldId id="416" r:id="rId41"/>
    <p:sldId id="439" r:id="rId42"/>
    <p:sldId id="427" r:id="rId43"/>
    <p:sldId id="263" r:id="rId44"/>
    <p:sldId id="366" r:id="rId45"/>
    <p:sldId id="446" r:id="rId46"/>
    <p:sldId id="429" r:id="rId47"/>
    <p:sldId id="430" r:id="rId48"/>
    <p:sldId id="428" r:id="rId49"/>
    <p:sldId id="435" r:id="rId50"/>
    <p:sldId id="441" r:id="rId51"/>
    <p:sldId id="438" r:id="rId52"/>
    <p:sldId id="436" r:id="rId53"/>
    <p:sldId id="433" r:id="rId54"/>
    <p:sldId id="262" r:id="rId55"/>
    <p:sldId id="445"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DD"/>
    <a:srgbClr val="FDEFCA"/>
    <a:srgbClr val="FF6966"/>
    <a:srgbClr val="657B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E848B-637C-F44E-A990-13C4590370B1}" v="78" dt="2020-12-03T19:17:06.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3"/>
    <p:restoredTop sz="94957"/>
  </p:normalViewPr>
  <p:slideViewPr>
    <p:cSldViewPr snapToGrid="0" snapToObjects="1">
      <p:cViewPr varScale="1">
        <p:scale>
          <a:sx n="135" d="100"/>
          <a:sy n="135" d="100"/>
        </p:scale>
        <p:origin x="1656" y="1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4AE77-D1F3-EA4C-AA9F-1544A598A8C6}"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86CB5EA4-8B6A-714A-8921-2571F4B9EC22}">
      <dgm:prSet phldrT="[Text]"/>
      <dgm:spPr/>
      <dgm:t>
        <a:bodyPr/>
        <a:lstStyle/>
        <a:p>
          <a:r>
            <a:rPr lang="en-US" dirty="0"/>
            <a:t>Planning algorithm using Hierarchical Operational Models</a:t>
          </a:r>
        </a:p>
      </dgm:t>
    </dgm:pt>
    <dgm:pt modelId="{D46FCDF2-CFEC-5B4B-A0EA-EAA700BEDD7E}" type="parTrans" cxnId="{C385E51A-46F9-2540-9C0B-6DDF8F592094}">
      <dgm:prSet/>
      <dgm:spPr/>
      <dgm:t>
        <a:bodyPr/>
        <a:lstStyle/>
        <a:p>
          <a:endParaRPr lang="en-US"/>
        </a:p>
      </dgm:t>
    </dgm:pt>
    <dgm:pt modelId="{A64FB703-E7CF-E847-9042-2D6454E19538}" type="sibTrans" cxnId="{C385E51A-46F9-2540-9C0B-6DDF8F592094}">
      <dgm:prSet/>
      <dgm:spPr/>
      <dgm:t>
        <a:bodyPr/>
        <a:lstStyle/>
        <a:p>
          <a:endParaRPr lang="en-US"/>
        </a:p>
      </dgm:t>
    </dgm:pt>
    <dgm:pt modelId="{C3763C1E-B716-624C-9597-3E46D4067C56}">
      <dgm:prSet phldrT="[Text]"/>
      <dgm:spPr/>
      <dgm:t>
        <a:bodyPr/>
        <a:lstStyle/>
        <a:p>
          <a:endParaRPr lang="en-US" dirty="0"/>
        </a:p>
      </dgm:t>
    </dgm:pt>
    <dgm:pt modelId="{D09E9222-3BAB-C14D-9256-3A5E3E34EC2A}" type="parTrans" cxnId="{B5F70C3E-8315-E44B-898B-CBB2AFB643A2}">
      <dgm:prSet/>
      <dgm:spPr/>
      <dgm:t>
        <a:bodyPr/>
        <a:lstStyle/>
        <a:p>
          <a:endParaRPr lang="en-US"/>
        </a:p>
      </dgm:t>
    </dgm:pt>
    <dgm:pt modelId="{452C18AD-E20A-AE4E-AD28-A3FEA5485692}" type="sibTrans" cxnId="{B5F70C3E-8315-E44B-898B-CBB2AFB643A2}">
      <dgm:prSet/>
      <dgm:spPr/>
      <dgm:t>
        <a:bodyPr/>
        <a:lstStyle/>
        <a:p>
          <a:endParaRPr lang="en-US"/>
        </a:p>
      </dgm:t>
    </dgm:pt>
    <dgm:pt modelId="{D2D90C77-A9E5-0A4E-9AE7-939F0D83A391}">
      <dgm:prSet phldrT="[Text]"/>
      <dgm:spPr/>
      <dgm:t>
        <a:bodyPr/>
        <a:lstStyle/>
        <a:p>
          <a:r>
            <a:rPr lang="en-US"/>
            <a:t>Integration of actor and planner with Learning </a:t>
          </a:r>
        </a:p>
      </dgm:t>
    </dgm:pt>
    <dgm:pt modelId="{F550B494-FF40-A24B-B63E-EB847B132470}" type="parTrans" cxnId="{1CA99759-6ADE-5747-AB89-E80D9A0CA3C4}">
      <dgm:prSet/>
      <dgm:spPr/>
      <dgm:t>
        <a:bodyPr/>
        <a:lstStyle/>
        <a:p>
          <a:endParaRPr lang="en-US"/>
        </a:p>
      </dgm:t>
    </dgm:pt>
    <dgm:pt modelId="{AC19AE13-3EA4-4E4C-BD7E-A1CE1335F193}" type="sibTrans" cxnId="{1CA99759-6ADE-5747-AB89-E80D9A0CA3C4}">
      <dgm:prSet/>
      <dgm:spPr/>
      <dgm:t>
        <a:bodyPr/>
        <a:lstStyle/>
        <a:p>
          <a:endParaRPr lang="en-US"/>
        </a:p>
      </dgm:t>
    </dgm:pt>
    <dgm:pt modelId="{D023C230-4C09-2D4B-871C-008343715A0F}">
      <dgm:prSet phldrT="[Text]" custT="1"/>
      <dgm:spPr/>
      <dgm:t>
        <a:bodyPr/>
        <a:lstStyle/>
        <a:p>
          <a:r>
            <a:rPr lang="en-US" sz="1800"/>
            <a:t>Learn to choose operational models for tasks</a:t>
          </a:r>
        </a:p>
      </dgm:t>
    </dgm:pt>
    <dgm:pt modelId="{911D8DC7-3822-CE43-9934-7A13E4332337}" type="parTrans" cxnId="{FC4E9DD3-6265-094A-B119-DAD65FC39461}">
      <dgm:prSet/>
      <dgm:spPr/>
      <dgm:t>
        <a:bodyPr/>
        <a:lstStyle/>
        <a:p>
          <a:endParaRPr lang="en-US"/>
        </a:p>
      </dgm:t>
    </dgm:pt>
    <dgm:pt modelId="{C3F3CD12-FFC5-9848-97E8-4B2B706C3E82}" type="sibTrans" cxnId="{FC4E9DD3-6265-094A-B119-DAD65FC39461}">
      <dgm:prSet/>
      <dgm:spPr/>
      <dgm:t>
        <a:bodyPr/>
        <a:lstStyle/>
        <a:p>
          <a:endParaRPr lang="en-US"/>
        </a:p>
      </dgm:t>
    </dgm:pt>
    <dgm:pt modelId="{5426BCC0-FBF0-764E-8C20-1006A1AF52C3}">
      <dgm:prSet phldrT="[Text]" custT="1"/>
      <dgm:spPr/>
      <dgm:t>
        <a:bodyPr/>
        <a:lstStyle/>
        <a:p>
          <a:r>
            <a:rPr lang="en-US" sz="1800"/>
            <a:t>Learn a heuristic function</a:t>
          </a:r>
        </a:p>
      </dgm:t>
    </dgm:pt>
    <dgm:pt modelId="{B113CD37-2EF1-2247-8F52-1A86B66FB4C4}" type="parTrans" cxnId="{E9C388F7-BB80-5E41-8112-71D9C87928BB}">
      <dgm:prSet/>
      <dgm:spPr/>
      <dgm:t>
        <a:bodyPr/>
        <a:lstStyle/>
        <a:p>
          <a:endParaRPr lang="en-US"/>
        </a:p>
      </dgm:t>
    </dgm:pt>
    <dgm:pt modelId="{ADBAE4BC-E2D4-1B45-9334-016B7B3378BE}" type="sibTrans" cxnId="{E9C388F7-BB80-5E41-8112-71D9C87928BB}">
      <dgm:prSet/>
      <dgm:spPr/>
      <dgm:t>
        <a:bodyPr/>
        <a:lstStyle/>
        <a:p>
          <a:endParaRPr lang="en-US"/>
        </a:p>
      </dgm:t>
    </dgm:pt>
    <dgm:pt modelId="{40923F00-8719-D04C-B86B-3BE1ECCA850B}">
      <dgm:prSet phldrT="[Text]"/>
      <dgm:spPr/>
      <dgm:t>
        <a:bodyPr/>
        <a:lstStyle/>
        <a:p>
          <a:r>
            <a:rPr lang="en-US" dirty="0"/>
            <a:t>Plan-with-UPOM</a:t>
          </a:r>
        </a:p>
      </dgm:t>
    </dgm:pt>
    <dgm:pt modelId="{B6AA5C68-9D2F-F84A-B399-B6288CEEA76E}" type="parTrans" cxnId="{63902527-EB1E-EB4E-A3EF-FB2356C570E0}">
      <dgm:prSet/>
      <dgm:spPr/>
      <dgm:t>
        <a:bodyPr/>
        <a:lstStyle/>
        <a:p>
          <a:endParaRPr lang="en-US"/>
        </a:p>
      </dgm:t>
    </dgm:pt>
    <dgm:pt modelId="{2B66D387-2141-9B4A-9C0D-EE7B85A8288C}" type="sibTrans" cxnId="{63902527-EB1E-EB4E-A3EF-FB2356C570E0}">
      <dgm:prSet/>
      <dgm:spPr/>
      <dgm:t>
        <a:bodyPr/>
        <a:lstStyle/>
        <a:p>
          <a:endParaRPr lang="en-US"/>
        </a:p>
      </dgm:t>
    </dgm:pt>
    <dgm:pt modelId="{FAA66335-FC66-8045-9C03-F6873137E082}">
      <dgm:prSet phldrT="[Text]" custT="1"/>
      <dgm:spPr/>
      <dgm:t>
        <a:bodyPr/>
        <a:lstStyle/>
        <a:p>
          <a:r>
            <a:rPr lang="en-US" sz="1800"/>
            <a:t>Learn to choose operational model parameters</a:t>
          </a:r>
        </a:p>
      </dgm:t>
    </dgm:pt>
    <dgm:pt modelId="{655C221B-8458-3C4D-A4E3-29C2260A4F1D}" type="parTrans" cxnId="{8F46E9F9-BA86-EE45-B547-BE1FB384AE66}">
      <dgm:prSet/>
      <dgm:spPr/>
      <dgm:t>
        <a:bodyPr/>
        <a:lstStyle/>
        <a:p>
          <a:endParaRPr lang="en-US"/>
        </a:p>
      </dgm:t>
    </dgm:pt>
    <dgm:pt modelId="{A241A21F-E4F2-2C4C-99EE-266727FB83A4}" type="sibTrans" cxnId="{8F46E9F9-BA86-EE45-B547-BE1FB384AE66}">
      <dgm:prSet/>
      <dgm:spPr/>
      <dgm:t>
        <a:bodyPr/>
        <a:lstStyle/>
        <a:p>
          <a:endParaRPr lang="en-US"/>
        </a:p>
      </dgm:t>
    </dgm:pt>
    <dgm:pt modelId="{A0EF5F14-919E-764E-A965-69CAE00BEC84}">
      <dgm:prSet phldrT="[Text]"/>
      <dgm:spPr/>
      <dgm:t>
        <a:bodyPr/>
        <a:lstStyle/>
        <a:p>
          <a:r>
            <a:rPr lang="en-US" dirty="0"/>
            <a:t>Properties of the algorithm</a:t>
          </a:r>
        </a:p>
      </dgm:t>
    </dgm:pt>
    <dgm:pt modelId="{0A71A0DF-86E8-404F-A22C-267CE92B2870}" type="parTrans" cxnId="{1950B0D5-4664-E34F-BE63-1F865EEF150A}">
      <dgm:prSet/>
      <dgm:spPr/>
      <dgm:t>
        <a:bodyPr/>
        <a:lstStyle/>
        <a:p>
          <a:endParaRPr lang="en-US"/>
        </a:p>
      </dgm:t>
    </dgm:pt>
    <dgm:pt modelId="{AF0625D5-0113-0B4F-BFCE-4DDEAF5A755D}" type="sibTrans" cxnId="{1950B0D5-4664-E34F-BE63-1F865EEF150A}">
      <dgm:prSet/>
      <dgm:spPr/>
      <dgm:t>
        <a:bodyPr/>
        <a:lstStyle/>
        <a:p>
          <a:endParaRPr lang="en-US"/>
        </a:p>
      </dgm:t>
    </dgm:pt>
    <dgm:pt modelId="{B9B4D94A-5BEC-9140-B6FE-08B3CEE49DF2}" type="pres">
      <dgm:prSet presAssocID="{D124AE77-D1F3-EA4C-AA9F-1544A598A8C6}" presName="Name0" presStyleCnt="0">
        <dgm:presLayoutVars>
          <dgm:dir/>
          <dgm:animLvl val="lvl"/>
          <dgm:resizeHandles val="exact"/>
        </dgm:presLayoutVars>
      </dgm:prSet>
      <dgm:spPr/>
    </dgm:pt>
    <dgm:pt modelId="{26F49739-060B-9143-9B44-B0E2A0F3D5BA}" type="pres">
      <dgm:prSet presAssocID="{86CB5EA4-8B6A-714A-8921-2571F4B9EC22}" presName="composite" presStyleCnt="0"/>
      <dgm:spPr/>
    </dgm:pt>
    <dgm:pt modelId="{E360EB3F-D390-9C4F-83D8-0702EE4BEA95}" type="pres">
      <dgm:prSet presAssocID="{86CB5EA4-8B6A-714A-8921-2571F4B9EC22}" presName="parTx" presStyleLbl="alignNode1" presStyleIdx="0" presStyleCnt="2">
        <dgm:presLayoutVars>
          <dgm:chMax val="0"/>
          <dgm:chPref val="0"/>
          <dgm:bulletEnabled val="1"/>
        </dgm:presLayoutVars>
      </dgm:prSet>
      <dgm:spPr/>
    </dgm:pt>
    <dgm:pt modelId="{B193075B-17BE-8642-96AD-F40B77E9B643}" type="pres">
      <dgm:prSet presAssocID="{86CB5EA4-8B6A-714A-8921-2571F4B9EC22}" presName="desTx" presStyleLbl="alignAccFollowNode1" presStyleIdx="0" presStyleCnt="2">
        <dgm:presLayoutVars>
          <dgm:bulletEnabled val="1"/>
        </dgm:presLayoutVars>
      </dgm:prSet>
      <dgm:spPr/>
    </dgm:pt>
    <dgm:pt modelId="{AC9D8FC9-5893-AF44-BC8F-19E4230C6D07}" type="pres">
      <dgm:prSet presAssocID="{A64FB703-E7CF-E847-9042-2D6454E19538}" presName="space" presStyleCnt="0"/>
      <dgm:spPr/>
    </dgm:pt>
    <dgm:pt modelId="{739210C7-FD79-4A49-B69A-593E3B194916}" type="pres">
      <dgm:prSet presAssocID="{D2D90C77-A9E5-0A4E-9AE7-939F0D83A391}" presName="composite" presStyleCnt="0"/>
      <dgm:spPr/>
    </dgm:pt>
    <dgm:pt modelId="{C8647FE0-65D8-B446-A767-205B5DF997E3}" type="pres">
      <dgm:prSet presAssocID="{D2D90C77-A9E5-0A4E-9AE7-939F0D83A391}" presName="parTx" presStyleLbl="alignNode1" presStyleIdx="1" presStyleCnt="2">
        <dgm:presLayoutVars>
          <dgm:chMax val="0"/>
          <dgm:chPref val="0"/>
          <dgm:bulletEnabled val="1"/>
        </dgm:presLayoutVars>
      </dgm:prSet>
      <dgm:spPr/>
    </dgm:pt>
    <dgm:pt modelId="{1A95D0DB-8382-D248-BE5C-28F5573870C8}" type="pres">
      <dgm:prSet presAssocID="{D2D90C77-A9E5-0A4E-9AE7-939F0D83A391}" presName="desTx" presStyleLbl="alignAccFollowNode1" presStyleIdx="1" presStyleCnt="2">
        <dgm:presLayoutVars>
          <dgm:bulletEnabled val="1"/>
        </dgm:presLayoutVars>
      </dgm:prSet>
      <dgm:spPr/>
    </dgm:pt>
  </dgm:ptLst>
  <dgm:cxnLst>
    <dgm:cxn modelId="{FA78B108-0DFB-6348-AEF6-8E60B71E4544}" type="presOf" srcId="{D2D90C77-A9E5-0A4E-9AE7-939F0D83A391}" destId="{C8647FE0-65D8-B446-A767-205B5DF997E3}" srcOrd="0" destOrd="0" presId="urn:microsoft.com/office/officeart/2005/8/layout/hList1"/>
    <dgm:cxn modelId="{3DD8C717-E88B-9B43-B823-E3F838AAABC3}" type="presOf" srcId="{5426BCC0-FBF0-764E-8C20-1006A1AF52C3}" destId="{1A95D0DB-8382-D248-BE5C-28F5573870C8}" srcOrd="0" destOrd="1" presId="urn:microsoft.com/office/officeart/2005/8/layout/hList1"/>
    <dgm:cxn modelId="{C385E51A-46F9-2540-9C0B-6DDF8F592094}" srcId="{D124AE77-D1F3-EA4C-AA9F-1544A598A8C6}" destId="{86CB5EA4-8B6A-714A-8921-2571F4B9EC22}" srcOrd="0" destOrd="0" parTransId="{D46FCDF2-CFEC-5B4B-A0EA-EAA700BEDD7E}" sibTransId="{A64FB703-E7CF-E847-9042-2D6454E19538}"/>
    <dgm:cxn modelId="{63902527-EB1E-EB4E-A3EF-FB2356C570E0}" srcId="{86CB5EA4-8B6A-714A-8921-2571F4B9EC22}" destId="{40923F00-8719-D04C-B86B-3BE1ECCA850B}" srcOrd="1" destOrd="0" parTransId="{B6AA5C68-9D2F-F84A-B399-B6288CEEA76E}" sibTransId="{2B66D387-2141-9B4A-9C0D-EE7B85A8288C}"/>
    <dgm:cxn modelId="{B5F70C3E-8315-E44B-898B-CBB2AFB643A2}" srcId="{86CB5EA4-8B6A-714A-8921-2571F4B9EC22}" destId="{C3763C1E-B716-624C-9597-3E46D4067C56}" srcOrd="0" destOrd="0" parTransId="{D09E9222-3BAB-C14D-9256-3A5E3E34EC2A}" sibTransId="{452C18AD-E20A-AE4E-AD28-A3FEA5485692}"/>
    <dgm:cxn modelId="{78B03F62-F484-8247-B86C-C18068E28172}" type="presOf" srcId="{86CB5EA4-8B6A-714A-8921-2571F4B9EC22}" destId="{E360EB3F-D390-9C4F-83D8-0702EE4BEA95}" srcOrd="0" destOrd="0" presId="urn:microsoft.com/office/officeart/2005/8/layout/hList1"/>
    <dgm:cxn modelId="{CABCFC63-225C-624F-B8CE-C6BFA61CB8AA}" type="presOf" srcId="{D124AE77-D1F3-EA4C-AA9F-1544A598A8C6}" destId="{B9B4D94A-5BEC-9140-B6FE-08B3CEE49DF2}" srcOrd="0" destOrd="0" presId="urn:microsoft.com/office/officeart/2005/8/layout/hList1"/>
    <dgm:cxn modelId="{DFCA0167-A5A3-674F-A2FC-3AB41C1306F5}" type="presOf" srcId="{A0EF5F14-919E-764E-A965-69CAE00BEC84}" destId="{B193075B-17BE-8642-96AD-F40B77E9B643}" srcOrd="0" destOrd="2" presId="urn:microsoft.com/office/officeart/2005/8/layout/hList1"/>
    <dgm:cxn modelId="{462DE16D-C0E4-0B48-9579-9973FB6035F0}" type="presOf" srcId="{C3763C1E-B716-624C-9597-3E46D4067C56}" destId="{B193075B-17BE-8642-96AD-F40B77E9B643}" srcOrd="0" destOrd="0" presId="urn:microsoft.com/office/officeart/2005/8/layout/hList1"/>
    <dgm:cxn modelId="{A0BDC375-7C47-4E41-BD49-72DF2C66D0F2}" type="presOf" srcId="{D023C230-4C09-2D4B-871C-008343715A0F}" destId="{1A95D0DB-8382-D248-BE5C-28F5573870C8}" srcOrd="0" destOrd="0" presId="urn:microsoft.com/office/officeart/2005/8/layout/hList1"/>
    <dgm:cxn modelId="{30AE9D56-83CA-3845-9A7A-A27ADB2BCEB1}" type="presOf" srcId="{40923F00-8719-D04C-B86B-3BE1ECCA850B}" destId="{B193075B-17BE-8642-96AD-F40B77E9B643}" srcOrd="0" destOrd="1" presId="urn:microsoft.com/office/officeart/2005/8/layout/hList1"/>
    <dgm:cxn modelId="{1CA99759-6ADE-5747-AB89-E80D9A0CA3C4}" srcId="{D124AE77-D1F3-EA4C-AA9F-1544A598A8C6}" destId="{D2D90C77-A9E5-0A4E-9AE7-939F0D83A391}" srcOrd="1" destOrd="0" parTransId="{F550B494-FF40-A24B-B63E-EB847B132470}" sibTransId="{AC19AE13-3EA4-4E4C-BD7E-A1CE1335F193}"/>
    <dgm:cxn modelId="{46221D95-10EF-A645-958A-9F3300E42F1F}" type="presOf" srcId="{FAA66335-FC66-8045-9C03-F6873137E082}" destId="{1A95D0DB-8382-D248-BE5C-28F5573870C8}" srcOrd="0" destOrd="2" presId="urn:microsoft.com/office/officeart/2005/8/layout/hList1"/>
    <dgm:cxn modelId="{FC4E9DD3-6265-094A-B119-DAD65FC39461}" srcId="{D2D90C77-A9E5-0A4E-9AE7-939F0D83A391}" destId="{D023C230-4C09-2D4B-871C-008343715A0F}" srcOrd="0" destOrd="0" parTransId="{911D8DC7-3822-CE43-9934-7A13E4332337}" sibTransId="{C3F3CD12-FFC5-9848-97E8-4B2B706C3E82}"/>
    <dgm:cxn modelId="{1950B0D5-4664-E34F-BE63-1F865EEF150A}" srcId="{86CB5EA4-8B6A-714A-8921-2571F4B9EC22}" destId="{A0EF5F14-919E-764E-A965-69CAE00BEC84}" srcOrd="2" destOrd="0" parTransId="{0A71A0DF-86E8-404F-A22C-267CE92B2870}" sibTransId="{AF0625D5-0113-0B4F-BFCE-4DDEAF5A755D}"/>
    <dgm:cxn modelId="{E9C388F7-BB80-5E41-8112-71D9C87928BB}" srcId="{D2D90C77-A9E5-0A4E-9AE7-939F0D83A391}" destId="{5426BCC0-FBF0-764E-8C20-1006A1AF52C3}" srcOrd="1" destOrd="0" parTransId="{B113CD37-2EF1-2247-8F52-1A86B66FB4C4}" sibTransId="{ADBAE4BC-E2D4-1B45-9334-016B7B3378BE}"/>
    <dgm:cxn modelId="{8F46E9F9-BA86-EE45-B547-BE1FB384AE66}" srcId="{D2D90C77-A9E5-0A4E-9AE7-939F0D83A391}" destId="{FAA66335-FC66-8045-9C03-F6873137E082}" srcOrd="2" destOrd="0" parTransId="{655C221B-8458-3C4D-A4E3-29C2260A4F1D}" sibTransId="{A241A21F-E4F2-2C4C-99EE-266727FB83A4}"/>
    <dgm:cxn modelId="{7148D3E6-0ED4-DC48-ADD6-63E398AC2C5A}" type="presParOf" srcId="{B9B4D94A-5BEC-9140-B6FE-08B3CEE49DF2}" destId="{26F49739-060B-9143-9B44-B0E2A0F3D5BA}" srcOrd="0" destOrd="0" presId="urn:microsoft.com/office/officeart/2005/8/layout/hList1"/>
    <dgm:cxn modelId="{89D21D84-A1AD-744E-9581-D16A42BAD5C5}" type="presParOf" srcId="{26F49739-060B-9143-9B44-B0E2A0F3D5BA}" destId="{E360EB3F-D390-9C4F-83D8-0702EE4BEA95}" srcOrd="0" destOrd="0" presId="urn:microsoft.com/office/officeart/2005/8/layout/hList1"/>
    <dgm:cxn modelId="{C9BA0814-1ABD-2B4E-80D8-1CA78D2F2097}" type="presParOf" srcId="{26F49739-060B-9143-9B44-B0E2A0F3D5BA}" destId="{B193075B-17BE-8642-96AD-F40B77E9B643}" srcOrd="1" destOrd="0" presId="urn:microsoft.com/office/officeart/2005/8/layout/hList1"/>
    <dgm:cxn modelId="{0001BB31-0294-7947-854D-9691B9D1E3B2}" type="presParOf" srcId="{B9B4D94A-5BEC-9140-B6FE-08B3CEE49DF2}" destId="{AC9D8FC9-5893-AF44-BC8F-19E4230C6D07}" srcOrd="1" destOrd="0" presId="urn:microsoft.com/office/officeart/2005/8/layout/hList1"/>
    <dgm:cxn modelId="{D663E149-F3D2-7A4A-9575-2F7B47DF9FF4}" type="presParOf" srcId="{B9B4D94A-5BEC-9140-B6FE-08B3CEE49DF2}" destId="{739210C7-FD79-4A49-B69A-593E3B194916}" srcOrd="2" destOrd="0" presId="urn:microsoft.com/office/officeart/2005/8/layout/hList1"/>
    <dgm:cxn modelId="{7F9AC391-039C-784D-9AE3-F9960F9139FB}" type="presParOf" srcId="{739210C7-FD79-4A49-B69A-593E3B194916}" destId="{C8647FE0-65D8-B446-A767-205B5DF997E3}" srcOrd="0" destOrd="0" presId="urn:microsoft.com/office/officeart/2005/8/layout/hList1"/>
    <dgm:cxn modelId="{BAC824AF-25FF-DA48-8AC7-BD3D8695E478}" type="presParOf" srcId="{739210C7-FD79-4A49-B69A-593E3B194916}" destId="{1A95D0DB-8382-D248-BE5C-28F5573870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24AE77-D1F3-EA4C-AA9F-1544A598A8C6}"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56C4ECEA-166B-D04D-B564-DB8883F5D67C}">
      <dgm:prSet phldrT="[Text]"/>
      <dgm:spPr/>
      <dgm:t>
        <a:bodyPr/>
        <a:lstStyle/>
        <a:p>
          <a:r>
            <a:rPr lang="en-US"/>
            <a:t>Real-world prototype</a:t>
          </a:r>
        </a:p>
      </dgm:t>
    </dgm:pt>
    <dgm:pt modelId="{F450B9B5-590F-DF42-A147-EDD72EE07C43}" type="parTrans" cxnId="{18778CBD-5E02-B649-AC07-B5A09AF86293}">
      <dgm:prSet/>
      <dgm:spPr/>
      <dgm:t>
        <a:bodyPr/>
        <a:lstStyle/>
        <a:p>
          <a:endParaRPr lang="en-US"/>
        </a:p>
      </dgm:t>
    </dgm:pt>
    <dgm:pt modelId="{8FE66986-DA7B-E541-B8B5-3352D112FA27}" type="sibTrans" cxnId="{18778CBD-5E02-B649-AC07-B5A09AF86293}">
      <dgm:prSet/>
      <dgm:spPr/>
      <dgm:t>
        <a:bodyPr/>
        <a:lstStyle/>
        <a:p>
          <a:endParaRPr lang="en-US"/>
        </a:p>
      </dgm:t>
    </dgm:pt>
    <dgm:pt modelId="{315D0921-A8E4-F34B-8157-6B32A61D07F6}">
      <dgm:prSet phldrT="[Text]"/>
      <dgm:spPr/>
      <dgm:t>
        <a:bodyPr/>
        <a:lstStyle/>
        <a:p>
          <a:r>
            <a:rPr lang="en-US"/>
            <a:t>Attack recovery in Software-defined networks using Plan-with-UPOM</a:t>
          </a:r>
        </a:p>
      </dgm:t>
    </dgm:pt>
    <dgm:pt modelId="{38A6B1A4-F5E5-ED44-B111-A50347D4126E}" type="parTrans" cxnId="{A001962A-CEFD-B64C-9CBE-030B9EF5313D}">
      <dgm:prSet/>
      <dgm:spPr/>
      <dgm:t>
        <a:bodyPr/>
        <a:lstStyle/>
        <a:p>
          <a:endParaRPr lang="en-US"/>
        </a:p>
      </dgm:t>
    </dgm:pt>
    <dgm:pt modelId="{C7E61909-0DCA-6848-AFAA-6BBB1BF06BE1}" type="sibTrans" cxnId="{A001962A-CEFD-B64C-9CBE-030B9EF5313D}">
      <dgm:prSet/>
      <dgm:spPr/>
      <dgm:t>
        <a:bodyPr/>
        <a:lstStyle/>
        <a:p>
          <a:endParaRPr lang="en-US"/>
        </a:p>
      </dgm:t>
    </dgm:pt>
    <dgm:pt modelId="{5173843E-05F1-894A-9274-95CB302CA530}">
      <dgm:prSet phldrT="[Text]"/>
      <dgm:spPr/>
      <dgm:t>
        <a:bodyPr/>
        <a:lstStyle/>
        <a:p>
          <a:r>
            <a:rPr lang="en-US"/>
            <a:t>Implementation and Experiments</a:t>
          </a:r>
        </a:p>
      </dgm:t>
    </dgm:pt>
    <dgm:pt modelId="{511412AF-7850-F74D-ABCF-19ED4D18F36B}" type="parTrans" cxnId="{D93BA702-2D6D-9547-92E1-816247450E73}">
      <dgm:prSet/>
      <dgm:spPr/>
      <dgm:t>
        <a:bodyPr/>
        <a:lstStyle/>
        <a:p>
          <a:endParaRPr lang="en-US"/>
        </a:p>
      </dgm:t>
    </dgm:pt>
    <dgm:pt modelId="{013F06C7-94DD-7F49-ABF1-36580EF27716}" type="sibTrans" cxnId="{D93BA702-2D6D-9547-92E1-816247450E73}">
      <dgm:prSet/>
      <dgm:spPr/>
      <dgm:t>
        <a:bodyPr/>
        <a:lstStyle/>
        <a:p>
          <a:endParaRPr lang="en-US"/>
        </a:p>
      </dgm:t>
    </dgm:pt>
    <dgm:pt modelId="{E4702380-7776-6D45-9483-B4653ABB98AB}">
      <dgm:prSet phldrT="[Text]"/>
      <dgm:spPr/>
      <dgm:t>
        <a:bodyPr/>
        <a:lstStyle/>
        <a:p>
          <a:r>
            <a:rPr lang="en-US"/>
            <a:t>Five simulated domains</a:t>
          </a:r>
        </a:p>
      </dgm:t>
    </dgm:pt>
    <dgm:pt modelId="{E249A03E-F8C1-F643-A50B-57485F71ECE5}" type="parTrans" cxnId="{810F80B7-098B-E148-BA50-AD1AFB78F0D4}">
      <dgm:prSet/>
      <dgm:spPr/>
      <dgm:t>
        <a:bodyPr/>
        <a:lstStyle/>
        <a:p>
          <a:endParaRPr lang="en-US"/>
        </a:p>
      </dgm:t>
    </dgm:pt>
    <dgm:pt modelId="{3C7ED409-AB63-8A40-AE7B-98F61D08B07C}" type="sibTrans" cxnId="{810F80B7-098B-E148-BA50-AD1AFB78F0D4}">
      <dgm:prSet/>
      <dgm:spPr/>
      <dgm:t>
        <a:bodyPr/>
        <a:lstStyle/>
        <a:p>
          <a:endParaRPr lang="en-US"/>
        </a:p>
      </dgm:t>
    </dgm:pt>
    <dgm:pt modelId="{6B64BC63-37E2-C34B-8D6D-489BA4559A6E}">
      <dgm:prSet phldrT="[Text]"/>
      <dgm:spPr/>
      <dgm:t>
        <a:bodyPr/>
        <a:lstStyle/>
        <a:p>
          <a:r>
            <a:rPr lang="en-US" dirty="0"/>
            <a:t>Improved efficiency and  success-ratio</a:t>
          </a:r>
        </a:p>
      </dgm:t>
    </dgm:pt>
    <dgm:pt modelId="{11180864-EAD0-5F4A-A2A5-F8AFDB59C015}" type="parTrans" cxnId="{7B1B4AB1-AC67-7E42-93E7-C2A2F098FFD0}">
      <dgm:prSet/>
      <dgm:spPr/>
      <dgm:t>
        <a:bodyPr/>
        <a:lstStyle/>
        <a:p>
          <a:endParaRPr lang="en-US"/>
        </a:p>
      </dgm:t>
    </dgm:pt>
    <dgm:pt modelId="{92BCF91C-38DB-E143-A092-A9923719F5AB}" type="sibTrans" cxnId="{7B1B4AB1-AC67-7E42-93E7-C2A2F098FFD0}">
      <dgm:prSet/>
      <dgm:spPr/>
      <dgm:t>
        <a:bodyPr/>
        <a:lstStyle/>
        <a:p>
          <a:endParaRPr lang="en-US"/>
        </a:p>
      </dgm:t>
    </dgm:pt>
    <dgm:pt modelId="{F89EC68A-2872-0547-8FE2-5A92B2071604}">
      <dgm:prSet phldrT="[Text]"/>
      <dgm:spPr/>
      <dgm:t>
        <a:bodyPr/>
        <a:lstStyle/>
        <a:p>
          <a:r>
            <a:rPr lang="en-US"/>
            <a:t>Auto-generated problems</a:t>
          </a:r>
        </a:p>
      </dgm:t>
    </dgm:pt>
    <dgm:pt modelId="{E970CD2E-DACF-6149-925E-734C8C9B8A48}" type="parTrans" cxnId="{0DCD001E-A450-6546-9794-638BF55DDEA2}">
      <dgm:prSet/>
      <dgm:spPr/>
      <dgm:t>
        <a:bodyPr/>
        <a:lstStyle/>
        <a:p>
          <a:endParaRPr lang="en-US"/>
        </a:p>
      </dgm:t>
    </dgm:pt>
    <dgm:pt modelId="{E15871E4-A156-8946-8050-2A9A6CFD2125}" type="sibTrans" cxnId="{0DCD001E-A450-6546-9794-638BF55DDEA2}">
      <dgm:prSet/>
      <dgm:spPr/>
      <dgm:t>
        <a:bodyPr/>
        <a:lstStyle/>
        <a:p>
          <a:endParaRPr lang="en-US"/>
        </a:p>
      </dgm:t>
    </dgm:pt>
    <dgm:pt modelId="{B9B4D94A-5BEC-9140-B6FE-08B3CEE49DF2}" type="pres">
      <dgm:prSet presAssocID="{D124AE77-D1F3-EA4C-AA9F-1544A598A8C6}" presName="Name0" presStyleCnt="0">
        <dgm:presLayoutVars>
          <dgm:dir/>
          <dgm:animLvl val="lvl"/>
          <dgm:resizeHandles val="exact"/>
        </dgm:presLayoutVars>
      </dgm:prSet>
      <dgm:spPr/>
    </dgm:pt>
    <dgm:pt modelId="{3BF69D12-9CEC-344D-9B84-022198409A2E}" type="pres">
      <dgm:prSet presAssocID="{5173843E-05F1-894A-9274-95CB302CA530}" presName="composite" presStyleCnt="0"/>
      <dgm:spPr/>
    </dgm:pt>
    <dgm:pt modelId="{2959F6AA-BDD9-4C46-A558-476F39ACDA45}" type="pres">
      <dgm:prSet presAssocID="{5173843E-05F1-894A-9274-95CB302CA530}" presName="parTx" presStyleLbl="alignNode1" presStyleIdx="0" presStyleCnt="2">
        <dgm:presLayoutVars>
          <dgm:chMax val="0"/>
          <dgm:chPref val="0"/>
          <dgm:bulletEnabled val="1"/>
        </dgm:presLayoutVars>
      </dgm:prSet>
      <dgm:spPr/>
    </dgm:pt>
    <dgm:pt modelId="{F8184629-C6A6-CA44-8E7B-7FE47332ADB8}" type="pres">
      <dgm:prSet presAssocID="{5173843E-05F1-894A-9274-95CB302CA530}" presName="desTx" presStyleLbl="alignAccFollowNode1" presStyleIdx="0" presStyleCnt="2">
        <dgm:presLayoutVars>
          <dgm:bulletEnabled val="1"/>
        </dgm:presLayoutVars>
      </dgm:prSet>
      <dgm:spPr/>
    </dgm:pt>
    <dgm:pt modelId="{FCA20097-C97B-0B44-8205-3B48790BBC20}" type="pres">
      <dgm:prSet presAssocID="{013F06C7-94DD-7F49-ABF1-36580EF27716}" presName="space" presStyleCnt="0"/>
      <dgm:spPr/>
    </dgm:pt>
    <dgm:pt modelId="{C4469DC1-7A72-AD48-AC29-4BA2D789296C}" type="pres">
      <dgm:prSet presAssocID="{56C4ECEA-166B-D04D-B564-DB8883F5D67C}" presName="composite" presStyleCnt="0"/>
      <dgm:spPr/>
    </dgm:pt>
    <dgm:pt modelId="{7ABB6FD5-5FFF-7C42-AABC-55EABBC80A19}" type="pres">
      <dgm:prSet presAssocID="{56C4ECEA-166B-D04D-B564-DB8883F5D67C}" presName="parTx" presStyleLbl="alignNode1" presStyleIdx="1" presStyleCnt="2">
        <dgm:presLayoutVars>
          <dgm:chMax val="0"/>
          <dgm:chPref val="0"/>
          <dgm:bulletEnabled val="1"/>
        </dgm:presLayoutVars>
      </dgm:prSet>
      <dgm:spPr/>
    </dgm:pt>
    <dgm:pt modelId="{3F67FEC1-A6B7-754A-A060-83579ACBAA89}" type="pres">
      <dgm:prSet presAssocID="{56C4ECEA-166B-D04D-B564-DB8883F5D67C}" presName="desTx" presStyleLbl="alignAccFollowNode1" presStyleIdx="1" presStyleCnt="2">
        <dgm:presLayoutVars>
          <dgm:bulletEnabled val="1"/>
        </dgm:presLayoutVars>
      </dgm:prSet>
      <dgm:spPr/>
    </dgm:pt>
  </dgm:ptLst>
  <dgm:cxnLst>
    <dgm:cxn modelId="{D93BA702-2D6D-9547-92E1-816247450E73}" srcId="{D124AE77-D1F3-EA4C-AA9F-1544A598A8C6}" destId="{5173843E-05F1-894A-9274-95CB302CA530}" srcOrd="0" destOrd="0" parTransId="{511412AF-7850-F74D-ABCF-19ED4D18F36B}" sibTransId="{013F06C7-94DD-7F49-ABF1-36580EF27716}"/>
    <dgm:cxn modelId="{97E31608-FA24-9C4F-9311-F367BC3F1354}" type="presOf" srcId="{5173843E-05F1-894A-9274-95CB302CA530}" destId="{2959F6AA-BDD9-4C46-A558-476F39ACDA45}" srcOrd="0" destOrd="0" presId="urn:microsoft.com/office/officeart/2005/8/layout/hList1"/>
    <dgm:cxn modelId="{6CD7A70D-E55F-094B-A89C-125E21D12DFF}" type="presOf" srcId="{315D0921-A8E4-F34B-8157-6B32A61D07F6}" destId="{3F67FEC1-A6B7-754A-A060-83579ACBAA89}" srcOrd="0" destOrd="0" presId="urn:microsoft.com/office/officeart/2005/8/layout/hList1"/>
    <dgm:cxn modelId="{A242F615-9629-6B46-9C3A-9781C5867C54}" type="presOf" srcId="{56C4ECEA-166B-D04D-B564-DB8883F5D67C}" destId="{7ABB6FD5-5FFF-7C42-AABC-55EABBC80A19}" srcOrd="0" destOrd="0" presId="urn:microsoft.com/office/officeart/2005/8/layout/hList1"/>
    <dgm:cxn modelId="{0DCD001E-A450-6546-9794-638BF55DDEA2}" srcId="{5173843E-05F1-894A-9274-95CB302CA530}" destId="{F89EC68A-2872-0547-8FE2-5A92B2071604}" srcOrd="1" destOrd="0" parTransId="{E970CD2E-DACF-6149-925E-734C8C9B8A48}" sibTransId="{E15871E4-A156-8946-8050-2A9A6CFD2125}"/>
    <dgm:cxn modelId="{A001962A-CEFD-B64C-9CBE-030B9EF5313D}" srcId="{56C4ECEA-166B-D04D-B564-DB8883F5D67C}" destId="{315D0921-A8E4-F34B-8157-6B32A61D07F6}" srcOrd="0" destOrd="0" parTransId="{38A6B1A4-F5E5-ED44-B111-A50347D4126E}" sibTransId="{C7E61909-0DCA-6848-AFAA-6BBB1BF06BE1}"/>
    <dgm:cxn modelId="{CABCFC63-225C-624F-B8CE-C6BFA61CB8AA}" type="presOf" srcId="{D124AE77-D1F3-EA4C-AA9F-1544A598A8C6}" destId="{B9B4D94A-5BEC-9140-B6FE-08B3CEE49DF2}" srcOrd="0" destOrd="0" presId="urn:microsoft.com/office/officeart/2005/8/layout/hList1"/>
    <dgm:cxn modelId="{A66A5264-101C-E64E-B912-9BB6CD6143E6}" type="presOf" srcId="{E4702380-7776-6D45-9483-B4653ABB98AB}" destId="{F8184629-C6A6-CA44-8E7B-7FE47332ADB8}" srcOrd="0" destOrd="0" presId="urn:microsoft.com/office/officeart/2005/8/layout/hList1"/>
    <dgm:cxn modelId="{3F684B8E-9F1E-6842-B16B-392F55500492}" type="presOf" srcId="{F89EC68A-2872-0547-8FE2-5A92B2071604}" destId="{F8184629-C6A6-CA44-8E7B-7FE47332ADB8}" srcOrd="0" destOrd="1" presId="urn:microsoft.com/office/officeart/2005/8/layout/hList1"/>
    <dgm:cxn modelId="{7B1B4AB1-AC67-7E42-93E7-C2A2F098FFD0}" srcId="{5173843E-05F1-894A-9274-95CB302CA530}" destId="{6B64BC63-37E2-C34B-8D6D-489BA4559A6E}" srcOrd="2" destOrd="0" parTransId="{11180864-EAD0-5F4A-A2A5-F8AFDB59C015}" sibTransId="{92BCF91C-38DB-E143-A092-A9923719F5AB}"/>
    <dgm:cxn modelId="{810F80B7-098B-E148-BA50-AD1AFB78F0D4}" srcId="{5173843E-05F1-894A-9274-95CB302CA530}" destId="{E4702380-7776-6D45-9483-B4653ABB98AB}" srcOrd="0" destOrd="0" parTransId="{E249A03E-F8C1-F643-A50B-57485F71ECE5}" sibTransId="{3C7ED409-AB63-8A40-AE7B-98F61D08B07C}"/>
    <dgm:cxn modelId="{0BDC6EB8-8A64-7040-8399-408E5EF8DFE6}" type="presOf" srcId="{6B64BC63-37E2-C34B-8D6D-489BA4559A6E}" destId="{F8184629-C6A6-CA44-8E7B-7FE47332ADB8}" srcOrd="0" destOrd="2" presId="urn:microsoft.com/office/officeart/2005/8/layout/hList1"/>
    <dgm:cxn modelId="{18778CBD-5E02-B649-AC07-B5A09AF86293}" srcId="{D124AE77-D1F3-EA4C-AA9F-1544A598A8C6}" destId="{56C4ECEA-166B-D04D-B564-DB8883F5D67C}" srcOrd="1" destOrd="0" parTransId="{F450B9B5-590F-DF42-A147-EDD72EE07C43}" sibTransId="{8FE66986-DA7B-E541-B8B5-3352D112FA27}"/>
    <dgm:cxn modelId="{635C9380-D0E0-8C44-BB62-4E7F30463ED0}" type="presParOf" srcId="{B9B4D94A-5BEC-9140-B6FE-08B3CEE49DF2}" destId="{3BF69D12-9CEC-344D-9B84-022198409A2E}" srcOrd="0" destOrd="0" presId="urn:microsoft.com/office/officeart/2005/8/layout/hList1"/>
    <dgm:cxn modelId="{10EE2A6E-E9DB-AB4A-84C8-3CE72D5345C9}" type="presParOf" srcId="{3BF69D12-9CEC-344D-9B84-022198409A2E}" destId="{2959F6AA-BDD9-4C46-A558-476F39ACDA45}" srcOrd="0" destOrd="0" presId="urn:microsoft.com/office/officeart/2005/8/layout/hList1"/>
    <dgm:cxn modelId="{43DBBC85-48BF-D04F-B97C-04CFB7261736}" type="presParOf" srcId="{3BF69D12-9CEC-344D-9B84-022198409A2E}" destId="{F8184629-C6A6-CA44-8E7B-7FE47332ADB8}" srcOrd="1" destOrd="0" presId="urn:microsoft.com/office/officeart/2005/8/layout/hList1"/>
    <dgm:cxn modelId="{FD4D95B9-486C-C545-8D85-4E17ABD636DD}" type="presParOf" srcId="{B9B4D94A-5BEC-9140-B6FE-08B3CEE49DF2}" destId="{FCA20097-C97B-0B44-8205-3B48790BBC20}" srcOrd="1" destOrd="0" presId="urn:microsoft.com/office/officeart/2005/8/layout/hList1"/>
    <dgm:cxn modelId="{EB608370-9CC4-364C-AC6A-BD6C4169E3E0}" type="presParOf" srcId="{B9B4D94A-5BEC-9140-B6FE-08B3CEE49DF2}" destId="{C4469DC1-7A72-AD48-AC29-4BA2D789296C}" srcOrd="2" destOrd="0" presId="urn:microsoft.com/office/officeart/2005/8/layout/hList1"/>
    <dgm:cxn modelId="{DC8BB099-9C8F-F540-8C3A-7A39088886D6}" type="presParOf" srcId="{C4469DC1-7A72-AD48-AC29-4BA2D789296C}" destId="{7ABB6FD5-5FFF-7C42-AABC-55EABBC80A19}" srcOrd="0" destOrd="0" presId="urn:microsoft.com/office/officeart/2005/8/layout/hList1"/>
    <dgm:cxn modelId="{9CF735A1-33CE-E747-B08D-3B89D61BDD5A}" type="presParOf" srcId="{C4469DC1-7A72-AD48-AC29-4BA2D789296C}" destId="{3F67FEC1-A6B7-754A-A060-83579ACBAA8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24AE77-D1F3-EA4C-AA9F-1544A598A8C6}"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86CB5EA4-8B6A-714A-8921-2571F4B9EC22}">
      <dgm:prSet phldrT="[Text]"/>
      <dgm:spPr/>
      <dgm:t>
        <a:bodyPr/>
        <a:lstStyle/>
        <a:p>
          <a:r>
            <a:rPr lang="en-US"/>
            <a:t>Planning algorithms using Hierarchical Operational Models</a:t>
          </a:r>
        </a:p>
      </dgm:t>
    </dgm:pt>
    <dgm:pt modelId="{D46FCDF2-CFEC-5B4B-A0EA-EAA700BEDD7E}" type="parTrans" cxnId="{C385E51A-46F9-2540-9C0B-6DDF8F592094}">
      <dgm:prSet/>
      <dgm:spPr/>
      <dgm:t>
        <a:bodyPr/>
        <a:lstStyle/>
        <a:p>
          <a:endParaRPr lang="en-US"/>
        </a:p>
      </dgm:t>
    </dgm:pt>
    <dgm:pt modelId="{A64FB703-E7CF-E847-9042-2D6454E19538}" type="sibTrans" cxnId="{C385E51A-46F9-2540-9C0B-6DDF8F592094}">
      <dgm:prSet/>
      <dgm:spPr/>
      <dgm:t>
        <a:bodyPr/>
        <a:lstStyle/>
        <a:p>
          <a:endParaRPr lang="en-US"/>
        </a:p>
      </dgm:t>
    </dgm:pt>
    <dgm:pt modelId="{C3763C1E-B716-624C-9597-3E46D4067C56}">
      <dgm:prSet phldrT="[Text]"/>
      <dgm:spPr/>
      <dgm:t>
        <a:bodyPr/>
        <a:lstStyle/>
        <a:p>
          <a:r>
            <a:rPr lang="en-US"/>
            <a:t>Plan-with-UPOM</a:t>
          </a:r>
          <a:endParaRPr lang="en-US" dirty="0"/>
        </a:p>
      </dgm:t>
    </dgm:pt>
    <dgm:pt modelId="{D09E9222-3BAB-C14D-9256-3A5E3E34EC2A}" type="parTrans" cxnId="{B5F70C3E-8315-E44B-898B-CBB2AFB643A2}">
      <dgm:prSet/>
      <dgm:spPr/>
      <dgm:t>
        <a:bodyPr/>
        <a:lstStyle/>
        <a:p>
          <a:endParaRPr lang="en-US"/>
        </a:p>
      </dgm:t>
    </dgm:pt>
    <dgm:pt modelId="{452C18AD-E20A-AE4E-AD28-A3FEA5485692}" type="sibTrans" cxnId="{B5F70C3E-8315-E44B-898B-CBB2AFB643A2}">
      <dgm:prSet/>
      <dgm:spPr/>
      <dgm:t>
        <a:bodyPr/>
        <a:lstStyle/>
        <a:p>
          <a:endParaRPr lang="en-US"/>
        </a:p>
      </dgm:t>
    </dgm:pt>
    <dgm:pt modelId="{D2D90C77-A9E5-0A4E-9AE7-939F0D83A391}">
      <dgm:prSet phldrT="[Text]"/>
      <dgm:spPr/>
      <dgm:t>
        <a:bodyPr/>
        <a:lstStyle/>
        <a:p>
          <a:r>
            <a:rPr lang="en-US"/>
            <a:t>Integration of actor and planner with Learning </a:t>
          </a:r>
        </a:p>
      </dgm:t>
    </dgm:pt>
    <dgm:pt modelId="{F550B494-FF40-A24B-B63E-EB847B132470}" type="parTrans" cxnId="{1CA99759-6ADE-5747-AB89-E80D9A0CA3C4}">
      <dgm:prSet/>
      <dgm:spPr/>
      <dgm:t>
        <a:bodyPr/>
        <a:lstStyle/>
        <a:p>
          <a:endParaRPr lang="en-US"/>
        </a:p>
      </dgm:t>
    </dgm:pt>
    <dgm:pt modelId="{AC19AE13-3EA4-4E4C-BD7E-A1CE1335F193}" type="sibTrans" cxnId="{1CA99759-6ADE-5747-AB89-E80D9A0CA3C4}">
      <dgm:prSet/>
      <dgm:spPr/>
      <dgm:t>
        <a:bodyPr/>
        <a:lstStyle/>
        <a:p>
          <a:endParaRPr lang="en-US"/>
        </a:p>
      </dgm:t>
    </dgm:pt>
    <dgm:pt modelId="{D023C230-4C09-2D4B-871C-008343715A0F}">
      <dgm:prSet phldrT="[Text]" custT="1"/>
      <dgm:spPr/>
      <dgm:t>
        <a:bodyPr/>
        <a:lstStyle/>
        <a:p>
          <a:r>
            <a:rPr lang="en-US" sz="1800"/>
            <a:t>Learn to choose refinement methods</a:t>
          </a:r>
        </a:p>
      </dgm:t>
    </dgm:pt>
    <dgm:pt modelId="{911D8DC7-3822-CE43-9934-7A13E4332337}" type="parTrans" cxnId="{FC4E9DD3-6265-094A-B119-DAD65FC39461}">
      <dgm:prSet/>
      <dgm:spPr/>
      <dgm:t>
        <a:bodyPr/>
        <a:lstStyle/>
        <a:p>
          <a:endParaRPr lang="en-US"/>
        </a:p>
      </dgm:t>
    </dgm:pt>
    <dgm:pt modelId="{C3F3CD12-FFC5-9848-97E8-4B2B706C3E82}" type="sibTrans" cxnId="{FC4E9DD3-6265-094A-B119-DAD65FC39461}">
      <dgm:prSet/>
      <dgm:spPr/>
      <dgm:t>
        <a:bodyPr/>
        <a:lstStyle/>
        <a:p>
          <a:endParaRPr lang="en-US"/>
        </a:p>
      </dgm:t>
    </dgm:pt>
    <dgm:pt modelId="{5426BCC0-FBF0-764E-8C20-1006A1AF52C3}">
      <dgm:prSet phldrT="[Text]" custT="1"/>
      <dgm:spPr/>
      <dgm:t>
        <a:bodyPr/>
        <a:lstStyle/>
        <a:p>
          <a:r>
            <a:rPr lang="en-US" sz="1800"/>
            <a:t>Learn a heuristic function</a:t>
          </a:r>
        </a:p>
      </dgm:t>
    </dgm:pt>
    <dgm:pt modelId="{B113CD37-2EF1-2247-8F52-1A86B66FB4C4}" type="parTrans" cxnId="{E9C388F7-BB80-5E41-8112-71D9C87928BB}">
      <dgm:prSet/>
      <dgm:spPr/>
      <dgm:t>
        <a:bodyPr/>
        <a:lstStyle/>
        <a:p>
          <a:endParaRPr lang="en-US"/>
        </a:p>
      </dgm:t>
    </dgm:pt>
    <dgm:pt modelId="{ADBAE4BC-E2D4-1B45-9334-016B7B3378BE}" type="sibTrans" cxnId="{E9C388F7-BB80-5E41-8112-71D9C87928BB}">
      <dgm:prSet/>
      <dgm:spPr/>
      <dgm:t>
        <a:bodyPr/>
        <a:lstStyle/>
        <a:p>
          <a:endParaRPr lang="en-US"/>
        </a:p>
      </dgm:t>
    </dgm:pt>
    <dgm:pt modelId="{FAA66335-FC66-8045-9C03-F6873137E082}">
      <dgm:prSet phldrT="[Text]" custT="1"/>
      <dgm:spPr/>
      <dgm:t>
        <a:bodyPr/>
        <a:lstStyle/>
        <a:p>
          <a:r>
            <a:rPr lang="en-US" sz="1800" dirty="0"/>
            <a:t>Learn to choose methods</a:t>
          </a:r>
        </a:p>
      </dgm:t>
    </dgm:pt>
    <dgm:pt modelId="{655C221B-8458-3C4D-A4E3-29C2260A4F1D}" type="parTrans" cxnId="{8F46E9F9-BA86-EE45-B547-BE1FB384AE66}">
      <dgm:prSet/>
      <dgm:spPr/>
      <dgm:t>
        <a:bodyPr/>
        <a:lstStyle/>
        <a:p>
          <a:endParaRPr lang="en-US"/>
        </a:p>
      </dgm:t>
    </dgm:pt>
    <dgm:pt modelId="{A241A21F-E4F2-2C4C-99EE-266727FB83A4}" type="sibTrans" cxnId="{8F46E9F9-BA86-EE45-B547-BE1FB384AE66}">
      <dgm:prSet/>
      <dgm:spPr/>
      <dgm:t>
        <a:bodyPr/>
        <a:lstStyle/>
        <a:p>
          <a:endParaRPr lang="en-US"/>
        </a:p>
      </dgm:t>
    </dgm:pt>
    <dgm:pt modelId="{A0EF5F14-919E-764E-A965-69CAE00BEC84}">
      <dgm:prSet phldrT="[Text]"/>
      <dgm:spPr/>
      <dgm:t>
        <a:bodyPr/>
        <a:lstStyle/>
        <a:p>
          <a:endParaRPr lang="en-US" dirty="0"/>
        </a:p>
      </dgm:t>
    </dgm:pt>
    <dgm:pt modelId="{0A71A0DF-86E8-404F-A22C-267CE92B2870}" type="parTrans" cxnId="{1950B0D5-4664-E34F-BE63-1F865EEF150A}">
      <dgm:prSet/>
      <dgm:spPr/>
      <dgm:t>
        <a:bodyPr/>
        <a:lstStyle/>
        <a:p>
          <a:endParaRPr lang="en-US"/>
        </a:p>
      </dgm:t>
    </dgm:pt>
    <dgm:pt modelId="{AF0625D5-0113-0B4F-BFCE-4DDEAF5A755D}" type="sibTrans" cxnId="{1950B0D5-4664-E34F-BE63-1F865EEF150A}">
      <dgm:prSet/>
      <dgm:spPr/>
      <dgm:t>
        <a:bodyPr/>
        <a:lstStyle/>
        <a:p>
          <a:endParaRPr lang="en-US"/>
        </a:p>
      </dgm:t>
    </dgm:pt>
    <dgm:pt modelId="{7C49426C-110F-BF41-9A3E-704067B10369}">
      <dgm:prSet/>
      <dgm:spPr/>
      <dgm:t>
        <a:bodyPr/>
        <a:lstStyle/>
        <a:p>
          <a:r>
            <a:rPr lang="en-US" dirty="0"/>
            <a:t>Properties of the algorithm</a:t>
          </a:r>
        </a:p>
      </dgm:t>
    </dgm:pt>
    <dgm:pt modelId="{B2431392-A700-B14F-BB32-F396DC378BCE}" type="parTrans" cxnId="{E759302B-8DDF-EB45-9B44-5322E3EEF106}">
      <dgm:prSet/>
      <dgm:spPr/>
      <dgm:t>
        <a:bodyPr/>
        <a:lstStyle/>
        <a:p>
          <a:endParaRPr lang="en-US"/>
        </a:p>
      </dgm:t>
    </dgm:pt>
    <dgm:pt modelId="{95B23D5F-04C7-B24F-87CD-37D145B639E4}" type="sibTrans" cxnId="{E759302B-8DDF-EB45-9B44-5322E3EEF106}">
      <dgm:prSet/>
      <dgm:spPr/>
      <dgm:t>
        <a:bodyPr/>
        <a:lstStyle/>
        <a:p>
          <a:endParaRPr lang="en-US"/>
        </a:p>
      </dgm:t>
    </dgm:pt>
    <dgm:pt modelId="{B9B4D94A-5BEC-9140-B6FE-08B3CEE49DF2}" type="pres">
      <dgm:prSet presAssocID="{D124AE77-D1F3-EA4C-AA9F-1544A598A8C6}" presName="Name0" presStyleCnt="0">
        <dgm:presLayoutVars>
          <dgm:dir/>
          <dgm:animLvl val="lvl"/>
          <dgm:resizeHandles val="exact"/>
        </dgm:presLayoutVars>
      </dgm:prSet>
      <dgm:spPr/>
    </dgm:pt>
    <dgm:pt modelId="{26F49739-060B-9143-9B44-B0E2A0F3D5BA}" type="pres">
      <dgm:prSet presAssocID="{86CB5EA4-8B6A-714A-8921-2571F4B9EC22}" presName="composite" presStyleCnt="0"/>
      <dgm:spPr/>
    </dgm:pt>
    <dgm:pt modelId="{E360EB3F-D390-9C4F-83D8-0702EE4BEA95}" type="pres">
      <dgm:prSet presAssocID="{86CB5EA4-8B6A-714A-8921-2571F4B9EC22}" presName="parTx" presStyleLbl="alignNode1" presStyleIdx="0" presStyleCnt="2">
        <dgm:presLayoutVars>
          <dgm:chMax val="0"/>
          <dgm:chPref val="0"/>
          <dgm:bulletEnabled val="1"/>
        </dgm:presLayoutVars>
      </dgm:prSet>
      <dgm:spPr/>
    </dgm:pt>
    <dgm:pt modelId="{B193075B-17BE-8642-96AD-F40B77E9B643}" type="pres">
      <dgm:prSet presAssocID="{86CB5EA4-8B6A-714A-8921-2571F4B9EC22}" presName="desTx" presStyleLbl="alignAccFollowNode1" presStyleIdx="0" presStyleCnt="2">
        <dgm:presLayoutVars>
          <dgm:bulletEnabled val="1"/>
        </dgm:presLayoutVars>
      </dgm:prSet>
      <dgm:spPr/>
    </dgm:pt>
    <dgm:pt modelId="{AC9D8FC9-5893-AF44-BC8F-19E4230C6D07}" type="pres">
      <dgm:prSet presAssocID="{A64FB703-E7CF-E847-9042-2D6454E19538}" presName="space" presStyleCnt="0"/>
      <dgm:spPr/>
    </dgm:pt>
    <dgm:pt modelId="{739210C7-FD79-4A49-B69A-593E3B194916}" type="pres">
      <dgm:prSet presAssocID="{D2D90C77-A9E5-0A4E-9AE7-939F0D83A391}" presName="composite" presStyleCnt="0"/>
      <dgm:spPr/>
    </dgm:pt>
    <dgm:pt modelId="{C8647FE0-65D8-B446-A767-205B5DF997E3}" type="pres">
      <dgm:prSet presAssocID="{D2D90C77-A9E5-0A4E-9AE7-939F0D83A391}" presName="parTx" presStyleLbl="alignNode1" presStyleIdx="1" presStyleCnt="2">
        <dgm:presLayoutVars>
          <dgm:chMax val="0"/>
          <dgm:chPref val="0"/>
          <dgm:bulletEnabled val="1"/>
        </dgm:presLayoutVars>
      </dgm:prSet>
      <dgm:spPr/>
    </dgm:pt>
    <dgm:pt modelId="{1A95D0DB-8382-D248-BE5C-28F5573870C8}" type="pres">
      <dgm:prSet presAssocID="{D2D90C77-A9E5-0A4E-9AE7-939F0D83A391}" presName="desTx" presStyleLbl="alignAccFollowNode1" presStyleIdx="1" presStyleCnt="2">
        <dgm:presLayoutVars>
          <dgm:bulletEnabled val="1"/>
        </dgm:presLayoutVars>
      </dgm:prSet>
      <dgm:spPr/>
    </dgm:pt>
  </dgm:ptLst>
  <dgm:cxnLst>
    <dgm:cxn modelId="{FA78B108-0DFB-6348-AEF6-8E60B71E4544}" type="presOf" srcId="{D2D90C77-A9E5-0A4E-9AE7-939F0D83A391}" destId="{C8647FE0-65D8-B446-A767-205B5DF997E3}" srcOrd="0" destOrd="0" presId="urn:microsoft.com/office/officeart/2005/8/layout/hList1"/>
    <dgm:cxn modelId="{3DD8C717-E88B-9B43-B823-E3F838AAABC3}" type="presOf" srcId="{5426BCC0-FBF0-764E-8C20-1006A1AF52C3}" destId="{1A95D0DB-8382-D248-BE5C-28F5573870C8}" srcOrd="0" destOrd="1" presId="urn:microsoft.com/office/officeart/2005/8/layout/hList1"/>
    <dgm:cxn modelId="{C385E51A-46F9-2540-9C0B-6DDF8F592094}" srcId="{D124AE77-D1F3-EA4C-AA9F-1544A598A8C6}" destId="{86CB5EA4-8B6A-714A-8921-2571F4B9EC22}" srcOrd="0" destOrd="0" parTransId="{D46FCDF2-CFEC-5B4B-A0EA-EAA700BEDD7E}" sibTransId="{A64FB703-E7CF-E847-9042-2D6454E19538}"/>
    <dgm:cxn modelId="{E759302B-8DDF-EB45-9B44-5322E3EEF106}" srcId="{86CB5EA4-8B6A-714A-8921-2571F4B9EC22}" destId="{7C49426C-110F-BF41-9A3E-704067B10369}" srcOrd="1" destOrd="0" parTransId="{B2431392-A700-B14F-BB32-F396DC378BCE}" sibTransId="{95B23D5F-04C7-B24F-87CD-37D145B639E4}"/>
    <dgm:cxn modelId="{B5F70C3E-8315-E44B-898B-CBB2AFB643A2}" srcId="{86CB5EA4-8B6A-714A-8921-2571F4B9EC22}" destId="{C3763C1E-B716-624C-9597-3E46D4067C56}" srcOrd="0" destOrd="0" parTransId="{D09E9222-3BAB-C14D-9256-3A5E3E34EC2A}" sibTransId="{452C18AD-E20A-AE4E-AD28-A3FEA5485692}"/>
    <dgm:cxn modelId="{CEC1A95B-825B-A543-968E-81A5F9C1E4D4}" type="presOf" srcId="{7C49426C-110F-BF41-9A3E-704067B10369}" destId="{B193075B-17BE-8642-96AD-F40B77E9B643}" srcOrd="0" destOrd="1" presId="urn:microsoft.com/office/officeart/2005/8/layout/hList1"/>
    <dgm:cxn modelId="{78B03F62-F484-8247-B86C-C18068E28172}" type="presOf" srcId="{86CB5EA4-8B6A-714A-8921-2571F4B9EC22}" destId="{E360EB3F-D390-9C4F-83D8-0702EE4BEA95}" srcOrd="0" destOrd="0" presId="urn:microsoft.com/office/officeart/2005/8/layout/hList1"/>
    <dgm:cxn modelId="{CABCFC63-225C-624F-B8CE-C6BFA61CB8AA}" type="presOf" srcId="{D124AE77-D1F3-EA4C-AA9F-1544A598A8C6}" destId="{B9B4D94A-5BEC-9140-B6FE-08B3CEE49DF2}" srcOrd="0" destOrd="0" presId="urn:microsoft.com/office/officeart/2005/8/layout/hList1"/>
    <dgm:cxn modelId="{DFCA0167-A5A3-674F-A2FC-3AB41C1306F5}" type="presOf" srcId="{A0EF5F14-919E-764E-A965-69CAE00BEC84}" destId="{B193075B-17BE-8642-96AD-F40B77E9B643}" srcOrd="0" destOrd="2" presId="urn:microsoft.com/office/officeart/2005/8/layout/hList1"/>
    <dgm:cxn modelId="{462DE16D-C0E4-0B48-9579-9973FB6035F0}" type="presOf" srcId="{C3763C1E-B716-624C-9597-3E46D4067C56}" destId="{B193075B-17BE-8642-96AD-F40B77E9B643}" srcOrd="0" destOrd="0" presId="urn:microsoft.com/office/officeart/2005/8/layout/hList1"/>
    <dgm:cxn modelId="{A0BDC375-7C47-4E41-BD49-72DF2C66D0F2}" type="presOf" srcId="{D023C230-4C09-2D4B-871C-008343715A0F}" destId="{1A95D0DB-8382-D248-BE5C-28F5573870C8}" srcOrd="0" destOrd="0" presId="urn:microsoft.com/office/officeart/2005/8/layout/hList1"/>
    <dgm:cxn modelId="{1CA99759-6ADE-5747-AB89-E80D9A0CA3C4}" srcId="{D124AE77-D1F3-EA4C-AA9F-1544A598A8C6}" destId="{D2D90C77-A9E5-0A4E-9AE7-939F0D83A391}" srcOrd="1" destOrd="0" parTransId="{F550B494-FF40-A24B-B63E-EB847B132470}" sibTransId="{AC19AE13-3EA4-4E4C-BD7E-A1CE1335F193}"/>
    <dgm:cxn modelId="{46221D95-10EF-A645-958A-9F3300E42F1F}" type="presOf" srcId="{FAA66335-FC66-8045-9C03-F6873137E082}" destId="{1A95D0DB-8382-D248-BE5C-28F5573870C8}" srcOrd="0" destOrd="2" presId="urn:microsoft.com/office/officeart/2005/8/layout/hList1"/>
    <dgm:cxn modelId="{FC4E9DD3-6265-094A-B119-DAD65FC39461}" srcId="{D2D90C77-A9E5-0A4E-9AE7-939F0D83A391}" destId="{D023C230-4C09-2D4B-871C-008343715A0F}" srcOrd="0" destOrd="0" parTransId="{911D8DC7-3822-CE43-9934-7A13E4332337}" sibTransId="{C3F3CD12-FFC5-9848-97E8-4B2B706C3E82}"/>
    <dgm:cxn modelId="{1950B0D5-4664-E34F-BE63-1F865EEF150A}" srcId="{86CB5EA4-8B6A-714A-8921-2571F4B9EC22}" destId="{A0EF5F14-919E-764E-A965-69CAE00BEC84}" srcOrd="2" destOrd="0" parTransId="{0A71A0DF-86E8-404F-A22C-267CE92B2870}" sibTransId="{AF0625D5-0113-0B4F-BFCE-4DDEAF5A755D}"/>
    <dgm:cxn modelId="{E9C388F7-BB80-5E41-8112-71D9C87928BB}" srcId="{D2D90C77-A9E5-0A4E-9AE7-939F0D83A391}" destId="{5426BCC0-FBF0-764E-8C20-1006A1AF52C3}" srcOrd="1" destOrd="0" parTransId="{B113CD37-2EF1-2247-8F52-1A86B66FB4C4}" sibTransId="{ADBAE4BC-E2D4-1B45-9334-016B7B3378BE}"/>
    <dgm:cxn modelId="{8F46E9F9-BA86-EE45-B547-BE1FB384AE66}" srcId="{D2D90C77-A9E5-0A4E-9AE7-939F0D83A391}" destId="{FAA66335-FC66-8045-9C03-F6873137E082}" srcOrd="2" destOrd="0" parTransId="{655C221B-8458-3C4D-A4E3-29C2260A4F1D}" sibTransId="{A241A21F-E4F2-2C4C-99EE-266727FB83A4}"/>
    <dgm:cxn modelId="{7148D3E6-0ED4-DC48-ADD6-63E398AC2C5A}" type="presParOf" srcId="{B9B4D94A-5BEC-9140-B6FE-08B3CEE49DF2}" destId="{26F49739-060B-9143-9B44-B0E2A0F3D5BA}" srcOrd="0" destOrd="0" presId="urn:microsoft.com/office/officeart/2005/8/layout/hList1"/>
    <dgm:cxn modelId="{89D21D84-A1AD-744E-9581-D16A42BAD5C5}" type="presParOf" srcId="{26F49739-060B-9143-9B44-B0E2A0F3D5BA}" destId="{E360EB3F-D390-9C4F-83D8-0702EE4BEA95}" srcOrd="0" destOrd="0" presId="urn:microsoft.com/office/officeart/2005/8/layout/hList1"/>
    <dgm:cxn modelId="{C9BA0814-1ABD-2B4E-80D8-1CA78D2F2097}" type="presParOf" srcId="{26F49739-060B-9143-9B44-B0E2A0F3D5BA}" destId="{B193075B-17BE-8642-96AD-F40B77E9B643}" srcOrd="1" destOrd="0" presId="urn:microsoft.com/office/officeart/2005/8/layout/hList1"/>
    <dgm:cxn modelId="{0001BB31-0294-7947-854D-9691B9D1E3B2}" type="presParOf" srcId="{B9B4D94A-5BEC-9140-B6FE-08B3CEE49DF2}" destId="{AC9D8FC9-5893-AF44-BC8F-19E4230C6D07}" srcOrd="1" destOrd="0" presId="urn:microsoft.com/office/officeart/2005/8/layout/hList1"/>
    <dgm:cxn modelId="{D663E149-F3D2-7A4A-9575-2F7B47DF9FF4}" type="presParOf" srcId="{B9B4D94A-5BEC-9140-B6FE-08B3CEE49DF2}" destId="{739210C7-FD79-4A49-B69A-593E3B194916}" srcOrd="2" destOrd="0" presId="urn:microsoft.com/office/officeart/2005/8/layout/hList1"/>
    <dgm:cxn modelId="{7F9AC391-039C-784D-9AE3-F9960F9139FB}" type="presParOf" srcId="{739210C7-FD79-4A49-B69A-593E3B194916}" destId="{C8647FE0-65D8-B446-A767-205B5DF997E3}" srcOrd="0" destOrd="0" presId="urn:microsoft.com/office/officeart/2005/8/layout/hList1"/>
    <dgm:cxn modelId="{BAC824AF-25FF-DA48-8AC7-BD3D8695E478}" type="presParOf" srcId="{739210C7-FD79-4A49-B69A-593E3B194916}" destId="{1A95D0DB-8382-D248-BE5C-28F5573870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24AE77-D1F3-EA4C-AA9F-1544A598A8C6}"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56C4ECEA-166B-D04D-B564-DB8883F5D67C}">
      <dgm:prSet phldrT="[Text]"/>
      <dgm:spPr/>
      <dgm:t>
        <a:bodyPr/>
        <a:lstStyle/>
        <a:p>
          <a:r>
            <a:rPr lang="en-US"/>
            <a:t>Real-world prototype</a:t>
          </a:r>
        </a:p>
      </dgm:t>
    </dgm:pt>
    <dgm:pt modelId="{F450B9B5-590F-DF42-A147-EDD72EE07C43}" type="parTrans" cxnId="{18778CBD-5E02-B649-AC07-B5A09AF86293}">
      <dgm:prSet/>
      <dgm:spPr/>
      <dgm:t>
        <a:bodyPr/>
        <a:lstStyle/>
        <a:p>
          <a:endParaRPr lang="en-US"/>
        </a:p>
      </dgm:t>
    </dgm:pt>
    <dgm:pt modelId="{8FE66986-DA7B-E541-B8B5-3352D112FA27}" type="sibTrans" cxnId="{18778CBD-5E02-B649-AC07-B5A09AF86293}">
      <dgm:prSet/>
      <dgm:spPr/>
      <dgm:t>
        <a:bodyPr/>
        <a:lstStyle/>
        <a:p>
          <a:endParaRPr lang="en-US"/>
        </a:p>
      </dgm:t>
    </dgm:pt>
    <dgm:pt modelId="{315D0921-A8E4-F34B-8157-6B32A61D07F6}">
      <dgm:prSet phldrT="[Text]"/>
      <dgm:spPr/>
      <dgm:t>
        <a:bodyPr/>
        <a:lstStyle/>
        <a:p>
          <a:r>
            <a:rPr lang="en-US"/>
            <a:t>Attack recovery in Software-defined networks using Plan-with-UPOM</a:t>
          </a:r>
        </a:p>
      </dgm:t>
    </dgm:pt>
    <dgm:pt modelId="{38A6B1A4-F5E5-ED44-B111-A50347D4126E}" type="parTrans" cxnId="{A001962A-CEFD-B64C-9CBE-030B9EF5313D}">
      <dgm:prSet/>
      <dgm:spPr/>
      <dgm:t>
        <a:bodyPr/>
        <a:lstStyle/>
        <a:p>
          <a:endParaRPr lang="en-US"/>
        </a:p>
      </dgm:t>
    </dgm:pt>
    <dgm:pt modelId="{C7E61909-0DCA-6848-AFAA-6BBB1BF06BE1}" type="sibTrans" cxnId="{A001962A-CEFD-B64C-9CBE-030B9EF5313D}">
      <dgm:prSet/>
      <dgm:spPr/>
      <dgm:t>
        <a:bodyPr/>
        <a:lstStyle/>
        <a:p>
          <a:endParaRPr lang="en-US"/>
        </a:p>
      </dgm:t>
    </dgm:pt>
    <dgm:pt modelId="{5173843E-05F1-894A-9274-95CB302CA530}">
      <dgm:prSet phldrT="[Text]"/>
      <dgm:spPr/>
      <dgm:t>
        <a:bodyPr/>
        <a:lstStyle/>
        <a:p>
          <a:r>
            <a:rPr lang="en-US"/>
            <a:t>Implementation and Experiments</a:t>
          </a:r>
        </a:p>
      </dgm:t>
    </dgm:pt>
    <dgm:pt modelId="{511412AF-7850-F74D-ABCF-19ED4D18F36B}" type="parTrans" cxnId="{D93BA702-2D6D-9547-92E1-816247450E73}">
      <dgm:prSet/>
      <dgm:spPr/>
      <dgm:t>
        <a:bodyPr/>
        <a:lstStyle/>
        <a:p>
          <a:endParaRPr lang="en-US"/>
        </a:p>
      </dgm:t>
    </dgm:pt>
    <dgm:pt modelId="{013F06C7-94DD-7F49-ABF1-36580EF27716}" type="sibTrans" cxnId="{D93BA702-2D6D-9547-92E1-816247450E73}">
      <dgm:prSet/>
      <dgm:spPr/>
      <dgm:t>
        <a:bodyPr/>
        <a:lstStyle/>
        <a:p>
          <a:endParaRPr lang="en-US"/>
        </a:p>
      </dgm:t>
    </dgm:pt>
    <dgm:pt modelId="{E4702380-7776-6D45-9483-B4653ABB98AB}">
      <dgm:prSet phldrT="[Text]"/>
      <dgm:spPr/>
      <dgm:t>
        <a:bodyPr/>
        <a:lstStyle/>
        <a:p>
          <a:r>
            <a:rPr lang="en-US"/>
            <a:t>Five simulated domains</a:t>
          </a:r>
        </a:p>
      </dgm:t>
    </dgm:pt>
    <dgm:pt modelId="{E249A03E-F8C1-F643-A50B-57485F71ECE5}" type="parTrans" cxnId="{810F80B7-098B-E148-BA50-AD1AFB78F0D4}">
      <dgm:prSet/>
      <dgm:spPr/>
      <dgm:t>
        <a:bodyPr/>
        <a:lstStyle/>
        <a:p>
          <a:endParaRPr lang="en-US"/>
        </a:p>
      </dgm:t>
    </dgm:pt>
    <dgm:pt modelId="{3C7ED409-AB63-8A40-AE7B-98F61D08B07C}" type="sibTrans" cxnId="{810F80B7-098B-E148-BA50-AD1AFB78F0D4}">
      <dgm:prSet/>
      <dgm:spPr/>
      <dgm:t>
        <a:bodyPr/>
        <a:lstStyle/>
        <a:p>
          <a:endParaRPr lang="en-US"/>
        </a:p>
      </dgm:t>
    </dgm:pt>
    <dgm:pt modelId="{6B64BC63-37E2-C34B-8D6D-489BA4559A6E}">
      <dgm:prSet phldrT="[Text]"/>
      <dgm:spPr/>
      <dgm:t>
        <a:bodyPr/>
        <a:lstStyle/>
        <a:p>
          <a:r>
            <a:rPr lang="en-US" dirty="0"/>
            <a:t>Improved efficiency and success-ratio</a:t>
          </a:r>
        </a:p>
      </dgm:t>
    </dgm:pt>
    <dgm:pt modelId="{11180864-EAD0-5F4A-A2A5-F8AFDB59C015}" type="parTrans" cxnId="{7B1B4AB1-AC67-7E42-93E7-C2A2F098FFD0}">
      <dgm:prSet/>
      <dgm:spPr/>
      <dgm:t>
        <a:bodyPr/>
        <a:lstStyle/>
        <a:p>
          <a:endParaRPr lang="en-US"/>
        </a:p>
      </dgm:t>
    </dgm:pt>
    <dgm:pt modelId="{92BCF91C-38DB-E143-A092-A9923719F5AB}" type="sibTrans" cxnId="{7B1B4AB1-AC67-7E42-93E7-C2A2F098FFD0}">
      <dgm:prSet/>
      <dgm:spPr/>
      <dgm:t>
        <a:bodyPr/>
        <a:lstStyle/>
        <a:p>
          <a:endParaRPr lang="en-US"/>
        </a:p>
      </dgm:t>
    </dgm:pt>
    <dgm:pt modelId="{F89EC68A-2872-0547-8FE2-5A92B2071604}">
      <dgm:prSet phldrT="[Text]"/>
      <dgm:spPr/>
      <dgm:t>
        <a:bodyPr/>
        <a:lstStyle/>
        <a:p>
          <a:r>
            <a:rPr lang="en-US"/>
            <a:t>Auto-generated problems</a:t>
          </a:r>
        </a:p>
      </dgm:t>
    </dgm:pt>
    <dgm:pt modelId="{E970CD2E-DACF-6149-925E-734C8C9B8A48}" type="parTrans" cxnId="{0DCD001E-A450-6546-9794-638BF55DDEA2}">
      <dgm:prSet/>
      <dgm:spPr/>
      <dgm:t>
        <a:bodyPr/>
        <a:lstStyle/>
        <a:p>
          <a:endParaRPr lang="en-US"/>
        </a:p>
      </dgm:t>
    </dgm:pt>
    <dgm:pt modelId="{E15871E4-A156-8946-8050-2A9A6CFD2125}" type="sibTrans" cxnId="{0DCD001E-A450-6546-9794-638BF55DDEA2}">
      <dgm:prSet/>
      <dgm:spPr/>
      <dgm:t>
        <a:bodyPr/>
        <a:lstStyle/>
        <a:p>
          <a:endParaRPr lang="en-US"/>
        </a:p>
      </dgm:t>
    </dgm:pt>
    <dgm:pt modelId="{B9B4D94A-5BEC-9140-B6FE-08B3CEE49DF2}" type="pres">
      <dgm:prSet presAssocID="{D124AE77-D1F3-EA4C-AA9F-1544A598A8C6}" presName="Name0" presStyleCnt="0">
        <dgm:presLayoutVars>
          <dgm:dir/>
          <dgm:animLvl val="lvl"/>
          <dgm:resizeHandles val="exact"/>
        </dgm:presLayoutVars>
      </dgm:prSet>
      <dgm:spPr/>
    </dgm:pt>
    <dgm:pt modelId="{3BF69D12-9CEC-344D-9B84-022198409A2E}" type="pres">
      <dgm:prSet presAssocID="{5173843E-05F1-894A-9274-95CB302CA530}" presName="composite" presStyleCnt="0"/>
      <dgm:spPr/>
    </dgm:pt>
    <dgm:pt modelId="{2959F6AA-BDD9-4C46-A558-476F39ACDA45}" type="pres">
      <dgm:prSet presAssocID="{5173843E-05F1-894A-9274-95CB302CA530}" presName="parTx" presStyleLbl="alignNode1" presStyleIdx="0" presStyleCnt="2">
        <dgm:presLayoutVars>
          <dgm:chMax val="0"/>
          <dgm:chPref val="0"/>
          <dgm:bulletEnabled val="1"/>
        </dgm:presLayoutVars>
      </dgm:prSet>
      <dgm:spPr/>
    </dgm:pt>
    <dgm:pt modelId="{F8184629-C6A6-CA44-8E7B-7FE47332ADB8}" type="pres">
      <dgm:prSet presAssocID="{5173843E-05F1-894A-9274-95CB302CA530}" presName="desTx" presStyleLbl="alignAccFollowNode1" presStyleIdx="0" presStyleCnt="2">
        <dgm:presLayoutVars>
          <dgm:bulletEnabled val="1"/>
        </dgm:presLayoutVars>
      </dgm:prSet>
      <dgm:spPr/>
    </dgm:pt>
    <dgm:pt modelId="{FCA20097-C97B-0B44-8205-3B48790BBC20}" type="pres">
      <dgm:prSet presAssocID="{013F06C7-94DD-7F49-ABF1-36580EF27716}" presName="space" presStyleCnt="0"/>
      <dgm:spPr/>
    </dgm:pt>
    <dgm:pt modelId="{C4469DC1-7A72-AD48-AC29-4BA2D789296C}" type="pres">
      <dgm:prSet presAssocID="{56C4ECEA-166B-D04D-B564-DB8883F5D67C}" presName="composite" presStyleCnt="0"/>
      <dgm:spPr/>
    </dgm:pt>
    <dgm:pt modelId="{7ABB6FD5-5FFF-7C42-AABC-55EABBC80A19}" type="pres">
      <dgm:prSet presAssocID="{56C4ECEA-166B-D04D-B564-DB8883F5D67C}" presName="parTx" presStyleLbl="alignNode1" presStyleIdx="1" presStyleCnt="2">
        <dgm:presLayoutVars>
          <dgm:chMax val="0"/>
          <dgm:chPref val="0"/>
          <dgm:bulletEnabled val="1"/>
        </dgm:presLayoutVars>
      </dgm:prSet>
      <dgm:spPr/>
    </dgm:pt>
    <dgm:pt modelId="{3F67FEC1-A6B7-754A-A060-83579ACBAA89}" type="pres">
      <dgm:prSet presAssocID="{56C4ECEA-166B-D04D-B564-DB8883F5D67C}" presName="desTx" presStyleLbl="alignAccFollowNode1" presStyleIdx="1" presStyleCnt="2">
        <dgm:presLayoutVars>
          <dgm:bulletEnabled val="1"/>
        </dgm:presLayoutVars>
      </dgm:prSet>
      <dgm:spPr/>
    </dgm:pt>
  </dgm:ptLst>
  <dgm:cxnLst>
    <dgm:cxn modelId="{D93BA702-2D6D-9547-92E1-816247450E73}" srcId="{D124AE77-D1F3-EA4C-AA9F-1544A598A8C6}" destId="{5173843E-05F1-894A-9274-95CB302CA530}" srcOrd="0" destOrd="0" parTransId="{511412AF-7850-F74D-ABCF-19ED4D18F36B}" sibTransId="{013F06C7-94DD-7F49-ABF1-36580EF27716}"/>
    <dgm:cxn modelId="{97E31608-FA24-9C4F-9311-F367BC3F1354}" type="presOf" srcId="{5173843E-05F1-894A-9274-95CB302CA530}" destId="{2959F6AA-BDD9-4C46-A558-476F39ACDA45}" srcOrd="0" destOrd="0" presId="urn:microsoft.com/office/officeart/2005/8/layout/hList1"/>
    <dgm:cxn modelId="{6CD7A70D-E55F-094B-A89C-125E21D12DFF}" type="presOf" srcId="{315D0921-A8E4-F34B-8157-6B32A61D07F6}" destId="{3F67FEC1-A6B7-754A-A060-83579ACBAA89}" srcOrd="0" destOrd="0" presId="urn:microsoft.com/office/officeart/2005/8/layout/hList1"/>
    <dgm:cxn modelId="{A242F615-9629-6B46-9C3A-9781C5867C54}" type="presOf" srcId="{56C4ECEA-166B-D04D-B564-DB8883F5D67C}" destId="{7ABB6FD5-5FFF-7C42-AABC-55EABBC80A19}" srcOrd="0" destOrd="0" presId="urn:microsoft.com/office/officeart/2005/8/layout/hList1"/>
    <dgm:cxn modelId="{0DCD001E-A450-6546-9794-638BF55DDEA2}" srcId="{5173843E-05F1-894A-9274-95CB302CA530}" destId="{F89EC68A-2872-0547-8FE2-5A92B2071604}" srcOrd="1" destOrd="0" parTransId="{E970CD2E-DACF-6149-925E-734C8C9B8A48}" sibTransId="{E15871E4-A156-8946-8050-2A9A6CFD2125}"/>
    <dgm:cxn modelId="{A001962A-CEFD-B64C-9CBE-030B9EF5313D}" srcId="{56C4ECEA-166B-D04D-B564-DB8883F5D67C}" destId="{315D0921-A8E4-F34B-8157-6B32A61D07F6}" srcOrd="0" destOrd="0" parTransId="{38A6B1A4-F5E5-ED44-B111-A50347D4126E}" sibTransId="{C7E61909-0DCA-6848-AFAA-6BBB1BF06BE1}"/>
    <dgm:cxn modelId="{CABCFC63-225C-624F-B8CE-C6BFA61CB8AA}" type="presOf" srcId="{D124AE77-D1F3-EA4C-AA9F-1544A598A8C6}" destId="{B9B4D94A-5BEC-9140-B6FE-08B3CEE49DF2}" srcOrd="0" destOrd="0" presId="urn:microsoft.com/office/officeart/2005/8/layout/hList1"/>
    <dgm:cxn modelId="{A66A5264-101C-E64E-B912-9BB6CD6143E6}" type="presOf" srcId="{E4702380-7776-6D45-9483-B4653ABB98AB}" destId="{F8184629-C6A6-CA44-8E7B-7FE47332ADB8}" srcOrd="0" destOrd="0" presId="urn:microsoft.com/office/officeart/2005/8/layout/hList1"/>
    <dgm:cxn modelId="{3F684B8E-9F1E-6842-B16B-392F55500492}" type="presOf" srcId="{F89EC68A-2872-0547-8FE2-5A92B2071604}" destId="{F8184629-C6A6-CA44-8E7B-7FE47332ADB8}" srcOrd="0" destOrd="1" presId="urn:microsoft.com/office/officeart/2005/8/layout/hList1"/>
    <dgm:cxn modelId="{7B1B4AB1-AC67-7E42-93E7-C2A2F098FFD0}" srcId="{5173843E-05F1-894A-9274-95CB302CA530}" destId="{6B64BC63-37E2-C34B-8D6D-489BA4559A6E}" srcOrd="2" destOrd="0" parTransId="{11180864-EAD0-5F4A-A2A5-F8AFDB59C015}" sibTransId="{92BCF91C-38DB-E143-A092-A9923719F5AB}"/>
    <dgm:cxn modelId="{810F80B7-098B-E148-BA50-AD1AFB78F0D4}" srcId="{5173843E-05F1-894A-9274-95CB302CA530}" destId="{E4702380-7776-6D45-9483-B4653ABB98AB}" srcOrd="0" destOrd="0" parTransId="{E249A03E-F8C1-F643-A50B-57485F71ECE5}" sibTransId="{3C7ED409-AB63-8A40-AE7B-98F61D08B07C}"/>
    <dgm:cxn modelId="{0BDC6EB8-8A64-7040-8399-408E5EF8DFE6}" type="presOf" srcId="{6B64BC63-37E2-C34B-8D6D-489BA4559A6E}" destId="{F8184629-C6A6-CA44-8E7B-7FE47332ADB8}" srcOrd="0" destOrd="2" presId="urn:microsoft.com/office/officeart/2005/8/layout/hList1"/>
    <dgm:cxn modelId="{18778CBD-5E02-B649-AC07-B5A09AF86293}" srcId="{D124AE77-D1F3-EA4C-AA9F-1544A598A8C6}" destId="{56C4ECEA-166B-D04D-B564-DB8883F5D67C}" srcOrd="1" destOrd="0" parTransId="{F450B9B5-590F-DF42-A147-EDD72EE07C43}" sibTransId="{8FE66986-DA7B-E541-B8B5-3352D112FA27}"/>
    <dgm:cxn modelId="{635C9380-D0E0-8C44-BB62-4E7F30463ED0}" type="presParOf" srcId="{B9B4D94A-5BEC-9140-B6FE-08B3CEE49DF2}" destId="{3BF69D12-9CEC-344D-9B84-022198409A2E}" srcOrd="0" destOrd="0" presId="urn:microsoft.com/office/officeart/2005/8/layout/hList1"/>
    <dgm:cxn modelId="{10EE2A6E-E9DB-AB4A-84C8-3CE72D5345C9}" type="presParOf" srcId="{3BF69D12-9CEC-344D-9B84-022198409A2E}" destId="{2959F6AA-BDD9-4C46-A558-476F39ACDA45}" srcOrd="0" destOrd="0" presId="urn:microsoft.com/office/officeart/2005/8/layout/hList1"/>
    <dgm:cxn modelId="{43DBBC85-48BF-D04F-B97C-04CFB7261736}" type="presParOf" srcId="{3BF69D12-9CEC-344D-9B84-022198409A2E}" destId="{F8184629-C6A6-CA44-8E7B-7FE47332ADB8}" srcOrd="1" destOrd="0" presId="urn:microsoft.com/office/officeart/2005/8/layout/hList1"/>
    <dgm:cxn modelId="{FD4D95B9-486C-C545-8D85-4E17ABD636DD}" type="presParOf" srcId="{B9B4D94A-5BEC-9140-B6FE-08B3CEE49DF2}" destId="{FCA20097-C97B-0B44-8205-3B48790BBC20}" srcOrd="1" destOrd="0" presId="urn:microsoft.com/office/officeart/2005/8/layout/hList1"/>
    <dgm:cxn modelId="{EB608370-9CC4-364C-AC6A-BD6C4169E3E0}" type="presParOf" srcId="{B9B4D94A-5BEC-9140-B6FE-08B3CEE49DF2}" destId="{C4469DC1-7A72-AD48-AC29-4BA2D789296C}" srcOrd="2" destOrd="0" presId="urn:microsoft.com/office/officeart/2005/8/layout/hList1"/>
    <dgm:cxn modelId="{DC8BB099-9C8F-F540-8C3A-7A39088886D6}" type="presParOf" srcId="{C4469DC1-7A72-AD48-AC29-4BA2D789296C}" destId="{7ABB6FD5-5FFF-7C42-AABC-55EABBC80A19}" srcOrd="0" destOrd="0" presId="urn:microsoft.com/office/officeart/2005/8/layout/hList1"/>
    <dgm:cxn modelId="{9CF735A1-33CE-E747-B08D-3B89D61BDD5A}" type="presParOf" srcId="{C4469DC1-7A72-AD48-AC29-4BA2D789296C}" destId="{3F67FEC1-A6B7-754A-A060-83579ACBAA8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24AE77-D1F3-EA4C-AA9F-1544A598A8C6}"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86CB5EA4-8B6A-714A-8921-2571F4B9EC22}">
      <dgm:prSet phldrT="[Text]"/>
      <dgm:spPr/>
      <dgm:t>
        <a:bodyPr/>
        <a:lstStyle/>
        <a:p>
          <a:r>
            <a:rPr lang="en-US"/>
            <a:t>Planning algorithms using Hierarchical Operational Models</a:t>
          </a:r>
        </a:p>
      </dgm:t>
    </dgm:pt>
    <dgm:pt modelId="{D46FCDF2-CFEC-5B4B-A0EA-EAA700BEDD7E}" type="parTrans" cxnId="{C385E51A-46F9-2540-9C0B-6DDF8F592094}">
      <dgm:prSet/>
      <dgm:spPr/>
      <dgm:t>
        <a:bodyPr/>
        <a:lstStyle/>
        <a:p>
          <a:endParaRPr lang="en-US"/>
        </a:p>
      </dgm:t>
    </dgm:pt>
    <dgm:pt modelId="{A64FB703-E7CF-E847-9042-2D6454E19538}" type="sibTrans" cxnId="{C385E51A-46F9-2540-9C0B-6DDF8F592094}">
      <dgm:prSet/>
      <dgm:spPr/>
      <dgm:t>
        <a:bodyPr/>
        <a:lstStyle/>
        <a:p>
          <a:endParaRPr lang="en-US"/>
        </a:p>
      </dgm:t>
    </dgm:pt>
    <dgm:pt modelId="{C3763C1E-B716-624C-9597-3E46D4067C56}">
      <dgm:prSet phldrT="[Text]"/>
      <dgm:spPr/>
      <dgm:t>
        <a:bodyPr/>
        <a:lstStyle/>
        <a:p>
          <a:r>
            <a:rPr lang="en-US"/>
            <a:t>Plan-with-UPOM</a:t>
          </a:r>
          <a:endParaRPr lang="en-US" dirty="0"/>
        </a:p>
      </dgm:t>
    </dgm:pt>
    <dgm:pt modelId="{D09E9222-3BAB-C14D-9256-3A5E3E34EC2A}" type="parTrans" cxnId="{B5F70C3E-8315-E44B-898B-CBB2AFB643A2}">
      <dgm:prSet/>
      <dgm:spPr/>
      <dgm:t>
        <a:bodyPr/>
        <a:lstStyle/>
        <a:p>
          <a:endParaRPr lang="en-US"/>
        </a:p>
      </dgm:t>
    </dgm:pt>
    <dgm:pt modelId="{452C18AD-E20A-AE4E-AD28-A3FEA5485692}" type="sibTrans" cxnId="{B5F70C3E-8315-E44B-898B-CBB2AFB643A2}">
      <dgm:prSet/>
      <dgm:spPr/>
      <dgm:t>
        <a:bodyPr/>
        <a:lstStyle/>
        <a:p>
          <a:endParaRPr lang="en-US"/>
        </a:p>
      </dgm:t>
    </dgm:pt>
    <dgm:pt modelId="{D2D90C77-A9E5-0A4E-9AE7-939F0D83A391}">
      <dgm:prSet phldrT="[Text]"/>
      <dgm:spPr/>
      <dgm:t>
        <a:bodyPr/>
        <a:lstStyle/>
        <a:p>
          <a:r>
            <a:rPr lang="en-US"/>
            <a:t>Integration of actor and planner with Learning </a:t>
          </a:r>
        </a:p>
      </dgm:t>
    </dgm:pt>
    <dgm:pt modelId="{F550B494-FF40-A24B-B63E-EB847B132470}" type="parTrans" cxnId="{1CA99759-6ADE-5747-AB89-E80D9A0CA3C4}">
      <dgm:prSet/>
      <dgm:spPr/>
      <dgm:t>
        <a:bodyPr/>
        <a:lstStyle/>
        <a:p>
          <a:endParaRPr lang="en-US"/>
        </a:p>
      </dgm:t>
    </dgm:pt>
    <dgm:pt modelId="{AC19AE13-3EA4-4E4C-BD7E-A1CE1335F193}" type="sibTrans" cxnId="{1CA99759-6ADE-5747-AB89-E80D9A0CA3C4}">
      <dgm:prSet/>
      <dgm:spPr/>
      <dgm:t>
        <a:bodyPr/>
        <a:lstStyle/>
        <a:p>
          <a:endParaRPr lang="en-US"/>
        </a:p>
      </dgm:t>
    </dgm:pt>
    <dgm:pt modelId="{D023C230-4C09-2D4B-871C-008343715A0F}">
      <dgm:prSet phldrT="[Text]" custT="1"/>
      <dgm:spPr/>
      <dgm:t>
        <a:bodyPr/>
        <a:lstStyle/>
        <a:p>
          <a:r>
            <a:rPr lang="en-US" sz="1800"/>
            <a:t>Learn to choose refinement methods</a:t>
          </a:r>
        </a:p>
      </dgm:t>
    </dgm:pt>
    <dgm:pt modelId="{911D8DC7-3822-CE43-9934-7A13E4332337}" type="parTrans" cxnId="{FC4E9DD3-6265-094A-B119-DAD65FC39461}">
      <dgm:prSet/>
      <dgm:spPr/>
      <dgm:t>
        <a:bodyPr/>
        <a:lstStyle/>
        <a:p>
          <a:endParaRPr lang="en-US"/>
        </a:p>
      </dgm:t>
    </dgm:pt>
    <dgm:pt modelId="{C3F3CD12-FFC5-9848-97E8-4B2B706C3E82}" type="sibTrans" cxnId="{FC4E9DD3-6265-094A-B119-DAD65FC39461}">
      <dgm:prSet/>
      <dgm:spPr/>
      <dgm:t>
        <a:bodyPr/>
        <a:lstStyle/>
        <a:p>
          <a:endParaRPr lang="en-US"/>
        </a:p>
      </dgm:t>
    </dgm:pt>
    <dgm:pt modelId="{5426BCC0-FBF0-764E-8C20-1006A1AF52C3}">
      <dgm:prSet phldrT="[Text]" custT="1"/>
      <dgm:spPr/>
      <dgm:t>
        <a:bodyPr/>
        <a:lstStyle/>
        <a:p>
          <a:r>
            <a:rPr lang="en-US" sz="1800"/>
            <a:t>Learn a heuristic function</a:t>
          </a:r>
        </a:p>
      </dgm:t>
    </dgm:pt>
    <dgm:pt modelId="{B113CD37-2EF1-2247-8F52-1A86B66FB4C4}" type="parTrans" cxnId="{E9C388F7-BB80-5E41-8112-71D9C87928BB}">
      <dgm:prSet/>
      <dgm:spPr/>
      <dgm:t>
        <a:bodyPr/>
        <a:lstStyle/>
        <a:p>
          <a:endParaRPr lang="en-US"/>
        </a:p>
      </dgm:t>
    </dgm:pt>
    <dgm:pt modelId="{ADBAE4BC-E2D4-1B45-9334-016B7B3378BE}" type="sibTrans" cxnId="{E9C388F7-BB80-5E41-8112-71D9C87928BB}">
      <dgm:prSet/>
      <dgm:spPr/>
      <dgm:t>
        <a:bodyPr/>
        <a:lstStyle/>
        <a:p>
          <a:endParaRPr lang="en-US"/>
        </a:p>
      </dgm:t>
    </dgm:pt>
    <dgm:pt modelId="{FAA66335-FC66-8045-9C03-F6873137E082}">
      <dgm:prSet phldrT="[Text]" custT="1"/>
      <dgm:spPr/>
      <dgm:t>
        <a:bodyPr/>
        <a:lstStyle/>
        <a:p>
          <a:r>
            <a:rPr lang="en-US" sz="1800" dirty="0"/>
            <a:t>Learn to choose methods</a:t>
          </a:r>
        </a:p>
      </dgm:t>
    </dgm:pt>
    <dgm:pt modelId="{655C221B-8458-3C4D-A4E3-29C2260A4F1D}" type="parTrans" cxnId="{8F46E9F9-BA86-EE45-B547-BE1FB384AE66}">
      <dgm:prSet/>
      <dgm:spPr/>
      <dgm:t>
        <a:bodyPr/>
        <a:lstStyle/>
        <a:p>
          <a:endParaRPr lang="en-US"/>
        </a:p>
      </dgm:t>
    </dgm:pt>
    <dgm:pt modelId="{A241A21F-E4F2-2C4C-99EE-266727FB83A4}" type="sibTrans" cxnId="{8F46E9F9-BA86-EE45-B547-BE1FB384AE66}">
      <dgm:prSet/>
      <dgm:spPr/>
      <dgm:t>
        <a:bodyPr/>
        <a:lstStyle/>
        <a:p>
          <a:endParaRPr lang="en-US"/>
        </a:p>
      </dgm:t>
    </dgm:pt>
    <dgm:pt modelId="{A0EF5F14-919E-764E-A965-69CAE00BEC84}">
      <dgm:prSet phldrT="[Text]"/>
      <dgm:spPr/>
      <dgm:t>
        <a:bodyPr/>
        <a:lstStyle/>
        <a:p>
          <a:endParaRPr lang="en-US" dirty="0"/>
        </a:p>
      </dgm:t>
    </dgm:pt>
    <dgm:pt modelId="{0A71A0DF-86E8-404F-A22C-267CE92B2870}" type="parTrans" cxnId="{1950B0D5-4664-E34F-BE63-1F865EEF150A}">
      <dgm:prSet/>
      <dgm:spPr/>
      <dgm:t>
        <a:bodyPr/>
        <a:lstStyle/>
        <a:p>
          <a:endParaRPr lang="en-US"/>
        </a:p>
      </dgm:t>
    </dgm:pt>
    <dgm:pt modelId="{AF0625D5-0113-0B4F-BFCE-4DDEAF5A755D}" type="sibTrans" cxnId="{1950B0D5-4664-E34F-BE63-1F865EEF150A}">
      <dgm:prSet/>
      <dgm:spPr/>
      <dgm:t>
        <a:bodyPr/>
        <a:lstStyle/>
        <a:p>
          <a:endParaRPr lang="en-US"/>
        </a:p>
      </dgm:t>
    </dgm:pt>
    <dgm:pt modelId="{5457A252-42E3-5D48-8E98-23271B5AE818}">
      <dgm:prSet/>
      <dgm:spPr/>
      <dgm:t>
        <a:bodyPr/>
        <a:lstStyle/>
        <a:p>
          <a:r>
            <a:rPr lang="en-US" dirty="0"/>
            <a:t>Properties of the algorithm</a:t>
          </a:r>
        </a:p>
      </dgm:t>
    </dgm:pt>
    <dgm:pt modelId="{D4EBAAF6-C623-D245-92C2-31E6FDD09F11}" type="parTrans" cxnId="{D05215F0-5838-4546-8B75-86F1479541EE}">
      <dgm:prSet/>
      <dgm:spPr/>
      <dgm:t>
        <a:bodyPr/>
        <a:lstStyle/>
        <a:p>
          <a:endParaRPr lang="en-US"/>
        </a:p>
      </dgm:t>
    </dgm:pt>
    <dgm:pt modelId="{87A11ACF-0018-EB45-9AC1-8F3F71552CB4}" type="sibTrans" cxnId="{D05215F0-5838-4546-8B75-86F1479541EE}">
      <dgm:prSet/>
      <dgm:spPr/>
      <dgm:t>
        <a:bodyPr/>
        <a:lstStyle/>
        <a:p>
          <a:endParaRPr lang="en-US"/>
        </a:p>
      </dgm:t>
    </dgm:pt>
    <dgm:pt modelId="{B9B4D94A-5BEC-9140-B6FE-08B3CEE49DF2}" type="pres">
      <dgm:prSet presAssocID="{D124AE77-D1F3-EA4C-AA9F-1544A598A8C6}" presName="Name0" presStyleCnt="0">
        <dgm:presLayoutVars>
          <dgm:dir/>
          <dgm:animLvl val="lvl"/>
          <dgm:resizeHandles val="exact"/>
        </dgm:presLayoutVars>
      </dgm:prSet>
      <dgm:spPr/>
    </dgm:pt>
    <dgm:pt modelId="{26F49739-060B-9143-9B44-B0E2A0F3D5BA}" type="pres">
      <dgm:prSet presAssocID="{86CB5EA4-8B6A-714A-8921-2571F4B9EC22}" presName="composite" presStyleCnt="0"/>
      <dgm:spPr/>
    </dgm:pt>
    <dgm:pt modelId="{E360EB3F-D390-9C4F-83D8-0702EE4BEA95}" type="pres">
      <dgm:prSet presAssocID="{86CB5EA4-8B6A-714A-8921-2571F4B9EC22}" presName="parTx" presStyleLbl="alignNode1" presStyleIdx="0" presStyleCnt="2">
        <dgm:presLayoutVars>
          <dgm:chMax val="0"/>
          <dgm:chPref val="0"/>
          <dgm:bulletEnabled val="1"/>
        </dgm:presLayoutVars>
      </dgm:prSet>
      <dgm:spPr/>
    </dgm:pt>
    <dgm:pt modelId="{B193075B-17BE-8642-96AD-F40B77E9B643}" type="pres">
      <dgm:prSet presAssocID="{86CB5EA4-8B6A-714A-8921-2571F4B9EC22}" presName="desTx" presStyleLbl="alignAccFollowNode1" presStyleIdx="0" presStyleCnt="2">
        <dgm:presLayoutVars>
          <dgm:bulletEnabled val="1"/>
        </dgm:presLayoutVars>
      </dgm:prSet>
      <dgm:spPr/>
    </dgm:pt>
    <dgm:pt modelId="{AC9D8FC9-5893-AF44-BC8F-19E4230C6D07}" type="pres">
      <dgm:prSet presAssocID="{A64FB703-E7CF-E847-9042-2D6454E19538}" presName="space" presStyleCnt="0"/>
      <dgm:spPr/>
    </dgm:pt>
    <dgm:pt modelId="{739210C7-FD79-4A49-B69A-593E3B194916}" type="pres">
      <dgm:prSet presAssocID="{D2D90C77-A9E5-0A4E-9AE7-939F0D83A391}" presName="composite" presStyleCnt="0"/>
      <dgm:spPr/>
    </dgm:pt>
    <dgm:pt modelId="{C8647FE0-65D8-B446-A767-205B5DF997E3}" type="pres">
      <dgm:prSet presAssocID="{D2D90C77-A9E5-0A4E-9AE7-939F0D83A391}" presName="parTx" presStyleLbl="alignNode1" presStyleIdx="1" presStyleCnt="2">
        <dgm:presLayoutVars>
          <dgm:chMax val="0"/>
          <dgm:chPref val="0"/>
          <dgm:bulletEnabled val="1"/>
        </dgm:presLayoutVars>
      </dgm:prSet>
      <dgm:spPr/>
    </dgm:pt>
    <dgm:pt modelId="{1A95D0DB-8382-D248-BE5C-28F5573870C8}" type="pres">
      <dgm:prSet presAssocID="{D2D90C77-A9E5-0A4E-9AE7-939F0D83A391}" presName="desTx" presStyleLbl="alignAccFollowNode1" presStyleIdx="1" presStyleCnt="2">
        <dgm:presLayoutVars>
          <dgm:bulletEnabled val="1"/>
        </dgm:presLayoutVars>
      </dgm:prSet>
      <dgm:spPr/>
    </dgm:pt>
  </dgm:ptLst>
  <dgm:cxnLst>
    <dgm:cxn modelId="{FA78B108-0DFB-6348-AEF6-8E60B71E4544}" type="presOf" srcId="{D2D90C77-A9E5-0A4E-9AE7-939F0D83A391}" destId="{C8647FE0-65D8-B446-A767-205B5DF997E3}" srcOrd="0" destOrd="0" presId="urn:microsoft.com/office/officeart/2005/8/layout/hList1"/>
    <dgm:cxn modelId="{3DD8C717-E88B-9B43-B823-E3F838AAABC3}" type="presOf" srcId="{5426BCC0-FBF0-764E-8C20-1006A1AF52C3}" destId="{1A95D0DB-8382-D248-BE5C-28F5573870C8}" srcOrd="0" destOrd="1" presId="urn:microsoft.com/office/officeart/2005/8/layout/hList1"/>
    <dgm:cxn modelId="{C385E51A-46F9-2540-9C0B-6DDF8F592094}" srcId="{D124AE77-D1F3-EA4C-AA9F-1544A598A8C6}" destId="{86CB5EA4-8B6A-714A-8921-2571F4B9EC22}" srcOrd="0" destOrd="0" parTransId="{D46FCDF2-CFEC-5B4B-A0EA-EAA700BEDD7E}" sibTransId="{A64FB703-E7CF-E847-9042-2D6454E19538}"/>
    <dgm:cxn modelId="{B5F70C3E-8315-E44B-898B-CBB2AFB643A2}" srcId="{86CB5EA4-8B6A-714A-8921-2571F4B9EC22}" destId="{C3763C1E-B716-624C-9597-3E46D4067C56}" srcOrd="0" destOrd="0" parTransId="{D09E9222-3BAB-C14D-9256-3A5E3E34EC2A}" sibTransId="{452C18AD-E20A-AE4E-AD28-A3FEA5485692}"/>
    <dgm:cxn modelId="{78B03F62-F484-8247-B86C-C18068E28172}" type="presOf" srcId="{86CB5EA4-8B6A-714A-8921-2571F4B9EC22}" destId="{E360EB3F-D390-9C4F-83D8-0702EE4BEA95}" srcOrd="0" destOrd="0" presId="urn:microsoft.com/office/officeart/2005/8/layout/hList1"/>
    <dgm:cxn modelId="{CABCFC63-225C-624F-B8CE-C6BFA61CB8AA}" type="presOf" srcId="{D124AE77-D1F3-EA4C-AA9F-1544A598A8C6}" destId="{B9B4D94A-5BEC-9140-B6FE-08B3CEE49DF2}" srcOrd="0" destOrd="0" presId="urn:microsoft.com/office/officeart/2005/8/layout/hList1"/>
    <dgm:cxn modelId="{DFCA0167-A5A3-674F-A2FC-3AB41C1306F5}" type="presOf" srcId="{A0EF5F14-919E-764E-A965-69CAE00BEC84}" destId="{B193075B-17BE-8642-96AD-F40B77E9B643}" srcOrd="0" destOrd="2" presId="urn:microsoft.com/office/officeart/2005/8/layout/hList1"/>
    <dgm:cxn modelId="{462DE16D-C0E4-0B48-9579-9973FB6035F0}" type="presOf" srcId="{C3763C1E-B716-624C-9597-3E46D4067C56}" destId="{B193075B-17BE-8642-96AD-F40B77E9B643}" srcOrd="0" destOrd="0" presId="urn:microsoft.com/office/officeart/2005/8/layout/hList1"/>
    <dgm:cxn modelId="{A0BDC375-7C47-4E41-BD49-72DF2C66D0F2}" type="presOf" srcId="{D023C230-4C09-2D4B-871C-008343715A0F}" destId="{1A95D0DB-8382-D248-BE5C-28F5573870C8}" srcOrd="0" destOrd="0" presId="urn:microsoft.com/office/officeart/2005/8/layout/hList1"/>
    <dgm:cxn modelId="{1CA99759-6ADE-5747-AB89-E80D9A0CA3C4}" srcId="{D124AE77-D1F3-EA4C-AA9F-1544A598A8C6}" destId="{D2D90C77-A9E5-0A4E-9AE7-939F0D83A391}" srcOrd="1" destOrd="0" parTransId="{F550B494-FF40-A24B-B63E-EB847B132470}" sibTransId="{AC19AE13-3EA4-4E4C-BD7E-A1CE1335F193}"/>
    <dgm:cxn modelId="{46221D95-10EF-A645-958A-9F3300E42F1F}" type="presOf" srcId="{FAA66335-FC66-8045-9C03-F6873137E082}" destId="{1A95D0DB-8382-D248-BE5C-28F5573870C8}" srcOrd="0" destOrd="2" presId="urn:microsoft.com/office/officeart/2005/8/layout/hList1"/>
    <dgm:cxn modelId="{FC4E9DD3-6265-094A-B119-DAD65FC39461}" srcId="{D2D90C77-A9E5-0A4E-9AE7-939F0D83A391}" destId="{D023C230-4C09-2D4B-871C-008343715A0F}" srcOrd="0" destOrd="0" parTransId="{911D8DC7-3822-CE43-9934-7A13E4332337}" sibTransId="{C3F3CD12-FFC5-9848-97E8-4B2B706C3E82}"/>
    <dgm:cxn modelId="{1950B0D5-4664-E34F-BE63-1F865EEF150A}" srcId="{86CB5EA4-8B6A-714A-8921-2571F4B9EC22}" destId="{A0EF5F14-919E-764E-A965-69CAE00BEC84}" srcOrd="2" destOrd="0" parTransId="{0A71A0DF-86E8-404F-A22C-267CE92B2870}" sibTransId="{AF0625D5-0113-0B4F-BFCE-4DDEAF5A755D}"/>
    <dgm:cxn modelId="{4E9C40E7-B223-FF43-B536-C33D1D1FB3D4}" type="presOf" srcId="{5457A252-42E3-5D48-8E98-23271B5AE818}" destId="{B193075B-17BE-8642-96AD-F40B77E9B643}" srcOrd="0" destOrd="1" presId="urn:microsoft.com/office/officeart/2005/8/layout/hList1"/>
    <dgm:cxn modelId="{D05215F0-5838-4546-8B75-86F1479541EE}" srcId="{86CB5EA4-8B6A-714A-8921-2571F4B9EC22}" destId="{5457A252-42E3-5D48-8E98-23271B5AE818}" srcOrd="1" destOrd="0" parTransId="{D4EBAAF6-C623-D245-92C2-31E6FDD09F11}" sibTransId="{87A11ACF-0018-EB45-9AC1-8F3F71552CB4}"/>
    <dgm:cxn modelId="{E9C388F7-BB80-5E41-8112-71D9C87928BB}" srcId="{D2D90C77-A9E5-0A4E-9AE7-939F0D83A391}" destId="{5426BCC0-FBF0-764E-8C20-1006A1AF52C3}" srcOrd="1" destOrd="0" parTransId="{B113CD37-2EF1-2247-8F52-1A86B66FB4C4}" sibTransId="{ADBAE4BC-E2D4-1B45-9334-016B7B3378BE}"/>
    <dgm:cxn modelId="{8F46E9F9-BA86-EE45-B547-BE1FB384AE66}" srcId="{D2D90C77-A9E5-0A4E-9AE7-939F0D83A391}" destId="{FAA66335-FC66-8045-9C03-F6873137E082}" srcOrd="2" destOrd="0" parTransId="{655C221B-8458-3C4D-A4E3-29C2260A4F1D}" sibTransId="{A241A21F-E4F2-2C4C-99EE-266727FB83A4}"/>
    <dgm:cxn modelId="{7148D3E6-0ED4-DC48-ADD6-63E398AC2C5A}" type="presParOf" srcId="{B9B4D94A-5BEC-9140-B6FE-08B3CEE49DF2}" destId="{26F49739-060B-9143-9B44-B0E2A0F3D5BA}" srcOrd="0" destOrd="0" presId="urn:microsoft.com/office/officeart/2005/8/layout/hList1"/>
    <dgm:cxn modelId="{89D21D84-A1AD-744E-9581-D16A42BAD5C5}" type="presParOf" srcId="{26F49739-060B-9143-9B44-B0E2A0F3D5BA}" destId="{E360EB3F-D390-9C4F-83D8-0702EE4BEA95}" srcOrd="0" destOrd="0" presId="urn:microsoft.com/office/officeart/2005/8/layout/hList1"/>
    <dgm:cxn modelId="{C9BA0814-1ABD-2B4E-80D8-1CA78D2F2097}" type="presParOf" srcId="{26F49739-060B-9143-9B44-B0E2A0F3D5BA}" destId="{B193075B-17BE-8642-96AD-F40B77E9B643}" srcOrd="1" destOrd="0" presId="urn:microsoft.com/office/officeart/2005/8/layout/hList1"/>
    <dgm:cxn modelId="{0001BB31-0294-7947-854D-9691B9D1E3B2}" type="presParOf" srcId="{B9B4D94A-5BEC-9140-B6FE-08B3CEE49DF2}" destId="{AC9D8FC9-5893-AF44-BC8F-19E4230C6D07}" srcOrd="1" destOrd="0" presId="urn:microsoft.com/office/officeart/2005/8/layout/hList1"/>
    <dgm:cxn modelId="{D663E149-F3D2-7A4A-9575-2F7B47DF9FF4}" type="presParOf" srcId="{B9B4D94A-5BEC-9140-B6FE-08B3CEE49DF2}" destId="{739210C7-FD79-4A49-B69A-593E3B194916}" srcOrd="2" destOrd="0" presId="urn:microsoft.com/office/officeart/2005/8/layout/hList1"/>
    <dgm:cxn modelId="{7F9AC391-039C-784D-9AE3-F9960F9139FB}" type="presParOf" srcId="{739210C7-FD79-4A49-B69A-593E3B194916}" destId="{C8647FE0-65D8-B446-A767-205B5DF997E3}" srcOrd="0" destOrd="0" presId="urn:microsoft.com/office/officeart/2005/8/layout/hList1"/>
    <dgm:cxn modelId="{BAC824AF-25FF-DA48-8AC7-BD3D8695E478}" type="presParOf" srcId="{739210C7-FD79-4A49-B69A-593E3B194916}" destId="{1A95D0DB-8382-D248-BE5C-28F5573870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24AE77-D1F3-EA4C-AA9F-1544A598A8C6}"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56C4ECEA-166B-D04D-B564-DB8883F5D67C}">
      <dgm:prSet phldrT="[Text]"/>
      <dgm:spPr/>
      <dgm:t>
        <a:bodyPr/>
        <a:lstStyle/>
        <a:p>
          <a:r>
            <a:rPr lang="en-US"/>
            <a:t>Real-world prototype</a:t>
          </a:r>
        </a:p>
      </dgm:t>
    </dgm:pt>
    <dgm:pt modelId="{F450B9B5-590F-DF42-A147-EDD72EE07C43}" type="parTrans" cxnId="{18778CBD-5E02-B649-AC07-B5A09AF86293}">
      <dgm:prSet/>
      <dgm:spPr/>
      <dgm:t>
        <a:bodyPr/>
        <a:lstStyle/>
        <a:p>
          <a:endParaRPr lang="en-US"/>
        </a:p>
      </dgm:t>
    </dgm:pt>
    <dgm:pt modelId="{8FE66986-DA7B-E541-B8B5-3352D112FA27}" type="sibTrans" cxnId="{18778CBD-5E02-B649-AC07-B5A09AF86293}">
      <dgm:prSet/>
      <dgm:spPr/>
      <dgm:t>
        <a:bodyPr/>
        <a:lstStyle/>
        <a:p>
          <a:endParaRPr lang="en-US"/>
        </a:p>
      </dgm:t>
    </dgm:pt>
    <dgm:pt modelId="{315D0921-A8E4-F34B-8157-6B32A61D07F6}">
      <dgm:prSet phldrT="[Text]"/>
      <dgm:spPr/>
      <dgm:t>
        <a:bodyPr/>
        <a:lstStyle/>
        <a:p>
          <a:r>
            <a:rPr lang="en-US"/>
            <a:t>Attack recovery in Software-defined networks using Plan-with-UPOM</a:t>
          </a:r>
        </a:p>
      </dgm:t>
    </dgm:pt>
    <dgm:pt modelId="{38A6B1A4-F5E5-ED44-B111-A50347D4126E}" type="parTrans" cxnId="{A001962A-CEFD-B64C-9CBE-030B9EF5313D}">
      <dgm:prSet/>
      <dgm:spPr/>
      <dgm:t>
        <a:bodyPr/>
        <a:lstStyle/>
        <a:p>
          <a:endParaRPr lang="en-US"/>
        </a:p>
      </dgm:t>
    </dgm:pt>
    <dgm:pt modelId="{C7E61909-0DCA-6848-AFAA-6BBB1BF06BE1}" type="sibTrans" cxnId="{A001962A-CEFD-B64C-9CBE-030B9EF5313D}">
      <dgm:prSet/>
      <dgm:spPr/>
      <dgm:t>
        <a:bodyPr/>
        <a:lstStyle/>
        <a:p>
          <a:endParaRPr lang="en-US"/>
        </a:p>
      </dgm:t>
    </dgm:pt>
    <dgm:pt modelId="{5173843E-05F1-894A-9274-95CB302CA530}">
      <dgm:prSet phldrT="[Text]"/>
      <dgm:spPr/>
      <dgm:t>
        <a:bodyPr/>
        <a:lstStyle/>
        <a:p>
          <a:r>
            <a:rPr lang="en-US"/>
            <a:t>Implementation and Experiments</a:t>
          </a:r>
        </a:p>
      </dgm:t>
    </dgm:pt>
    <dgm:pt modelId="{511412AF-7850-F74D-ABCF-19ED4D18F36B}" type="parTrans" cxnId="{D93BA702-2D6D-9547-92E1-816247450E73}">
      <dgm:prSet/>
      <dgm:spPr/>
      <dgm:t>
        <a:bodyPr/>
        <a:lstStyle/>
        <a:p>
          <a:endParaRPr lang="en-US"/>
        </a:p>
      </dgm:t>
    </dgm:pt>
    <dgm:pt modelId="{013F06C7-94DD-7F49-ABF1-36580EF27716}" type="sibTrans" cxnId="{D93BA702-2D6D-9547-92E1-816247450E73}">
      <dgm:prSet/>
      <dgm:spPr/>
      <dgm:t>
        <a:bodyPr/>
        <a:lstStyle/>
        <a:p>
          <a:endParaRPr lang="en-US"/>
        </a:p>
      </dgm:t>
    </dgm:pt>
    <dgm:pt modelId="{E4702380-7776-6D45-9483-B4653ABB98AB}">
      <dgm:prSet phldrT="[Text]"/>
      <dgm:spPr/>
      <dgm:t>
        <a:bodyPr/>
        <a:lstStyle/>
        <a:p>
          <a:r>
            <a:rPr lang="en-US"/>
            <a:t>Five simulated domains</a:t>
          </a:r>
        </a:p>
      </dgm:t>
    </dgm:pt>
    <dgm:pt modelId="{E249A03E-F8C1-F643-A50B-57485F71ECE5}" type="parTrans" cxnId="{810F80B7-098B-E148-BA50-AD1AFB78F0D4}">
      <dgm:prSet/>
      <dgm:spPr/>
      <dgm:t>
        <a:bodyPr/>
        <a:lstStyle/>
        <a:p>
          <a:endParaRPr lang="en-US"/>
        </a:p>
      </dgm:t>
    </dgm:pt>
    <dgm:pt modelId="{3C7ED409-AB63-8A40-AE7B-98F61D08B07C}" type="sibTrans" cxnId="{810F80B7-098B-E148-BA50-AD1AFB78F0D4}">
      <dgm:prSet/>
      <dgm:spPr/>
      <dgm:t>
        <a:bodyPr/>
        <a:lstStyle/>
        <a:p>
          <a:endParaRPr lang="en-US"/>
        </a:p>
      </dgm:t>
    </dgm:pt>
    <dgm:pt modelId="{6B64BC63-37E2-C34B-8D6D-489BA4559A6E}">
      <dgm:prSet phldrT="[Text]"/>
      <dgm:spPr/>
      <dgm:t>
        <a:bodyPr/>
        <a:lstStyle/>
        <a:p>
          <a:r>
            <a:rPr lang="en-US" dirty="0"/>
            <a:t>Improved efficiency and success-ratio</a:t>
          </a:r>
        </a:p>
      </dgm:t>
    </dgm:pt>
    <dgm:pt modelId="{11180864-EAD0-5F4A-A2A5-F8AFDB59C015}" type="parTrans" cxnId="{7B1B4AB1-AC67-7E42-93E7-C2A2F098FFD0}">
      <dgm:prSet/>
      <dgm:spPr/>
      <dgm:t>
        <a:bodyPr/>
        <a:lstStyle/>
        <a:p>
          <a:endParaRPr lang="en-US"/>
        </a:p>
      </dgm:t>
    </dgm:pt>
    <dgm:pt modelId="{92BCF91C-38DB-E143-A092-A9923719F5AB}" type="sibTrans" cxnId="{7B1B4AB1-AC67-7E42-93E7-C2A2F098FFD0}">
      <dgm:prSet/>
      <dgm:spPr/>
      <dgm:t>
        <a:bodyPr/>
        <a:lstStyle/>
        <a:p>
          <a:endParaRPr lang="en-US"/>
        </a:p>
      </dgm:t>
    </dgm:pt>
    <dgm:pt modelId="{F89EC68A-2872-0547-8FE2-5A92B2071604}">
      <dgm:prSet phldrT="[Text]"/>
      <dgm:spPr/>
      <dgm:t>
        <a:bodyPr/>
        <a:lstStyle/>
        <a:p>
          <a:r>
            <a:rPr lang="en-US"/>
            <a:t>Auto-generated problems</a:t>
          </a:r>
        </a:p>
      </dgm:t>
    </dgm:pt>
    <dgm:pt modelId="{E970CD2E-DACF-6149-925E-734C8C9B8A48}" type="parTrans" cxnId="{0DCD001E-A450-6546-9794-638BF55DDEA2}">
      <dgm:prSet/>
      <dgm:spPr/>
      <dgm:t>
        <a:bodyPr/>
        <a:lstStyle/>
        <a:p>
          <a:endParaRPr lang="en-US"/>
        </a:p>
      </dgm:t>
    </dgm:pt>
    <dgm:pt modelId="{E15871E4-A156-8946-8050-2A9A6CFD2125}" type="sibTrans" cxnId="{0DCD001E-A450-6546-9794-638BF55DDEA2}">
      <dgm:prSet/>
      <dgm:spPr/>
      <dgm:t>
        <a:bodyPr/>
        <a:lstStyle/>
        <a:p>
          <a:endParaRPr lang="en-US"/>
        </a:p>
      </dgm:t>
    </dgm:pt>
    <dgm:pt modelId="{B9B4D94A-5BEC-9140-B6FE-08B3CEE49DF2}" type="pres">
      <dgm:prSet presAssocID="{D124AE77-D1F3-EA4C-AA9F-1544A598A8C6}" presName="Name0" presStyleCnt="0">
        <dgm:presLayoutVars>
          <dgm:dir/>
          <dgm:animLvl val="lvl"/>
          <dgm:resizeHandles val="exact"/>
        </dgm:presLayoutVars>
      </dgm:prSet>
      <dgm:spPr/>
    </dgm:pt>
    <dgm:pt modelId="{3BF69D12-9CEC-344D-9B84-022198409A2E}" type="pres">
      <dgm:prSet presAssocID="{5173843E-05F1-894A-9274-95CB302CA530}" presName="composite" presStyleCnt="0"/>
      <dgm:spPr/>
    </dgm:pt>
    <dgm:pt modelId="{2959F6AA-BDD9-4C46-A558-476F39ACDA45}" type="pres">
      <dgm:prSet presAssocID="{5173843E-05F1-894A-9274-95CB302CA530}" presName="parTx" presStyleLbl="alignNode1" presStyleIdx="0" presStyleCnt="2">
        <dgm:presLayoutVars>
          <dgm:chMax val="0"/>
          <dgm:chPref val="0"/>
          <dgm:bulletEnabled val="1"/>
        </dgm:presLayoutVars>
      </dgm:prSet>
      <dgm:spPr/>
    </dgm:pt>
    <dgm:pt modelId="{F8184629-C6A6-CA44-8E7B-7FE47332ADB8}" type="pres">
      <dgm:prSet presAssocID="{5173843E-05F1-894A-9274-95CB302CA530}" presName="desTx" presStyleLbl="alignAccFollowNode1" presStyleIdx="0" presStyleCnt="2">
        <dgm:presLayoutVars>
          <dgm:bulletEnabled val="1"/>
        </dgm:presLayoutVars>
      </dgm:prSet>
      <dgm:spPr/>
    </dgm:pt>
    <dgm:pt modelId="{FCA20097-C97B-0B44-8205-3B48790BBC20}" type="pres">
      <dgm:prSet presAssocID="{013F06C7-94DD-7F49-ABF1-36580EF27716}" presName="space" presStyleCnt="0"/>
      <dgm:spPr/>
    </dgm:pt>
    <dgm:pt modelId="{C4469DC1-7A72-AD48-AC29-4BA2D789296C}" type="pres">
      <dgm:prSet presAssocID="{56C4ECEA-166B-D04D-B564-DB8883F5D67C}" presName="composite" presStyleCnt="0"/>
      <dgm:spPr/>
    </dgm:pt>
    <dgm:pt modelId="{7ABB6FD5-5FFF-7C42-AABC-55EABBC80A19}" type="pres">
      <dgm:prSet presAssocID="{56C4ECEA-166B-D04D-B564-DB8883F5D67C}" presName="parTx" presStyleLbl="alignNode1" presStyleIdx="1" presStyleCnt="2">
        <dgm:presLayoutVars>
          <dgm:chMax val="0"/>
          <dgm:chPref val="0"/>
          <dgm:bulletEnabled val="1"/>
        </dgm:presLayoutVars>
      </dgm:prSet>
      <dgm:spPr/>
    </dgm:pt>
    <dgm:pt modelId="{3F67FEC1-A6B7-754A-A060-83579ACBAA89}" type="pres">
      <dgm:prSet presAssocID="{56C4ECEA-166B-D04D-B564-DB8883F5D67C}" presName="desTx" presStyleLbl="alignAccFollowNode1" presStyleIdx="1" presStyleCnt="2">
        <dgm:presLayoutVars>
          <dgm:bulletEnabled val="1"/>
        </dgm:presLayoutVars>
      </dgm:prSet>
      <dgm:spPr/>
    </dgm:pt>
  </dgm:ptLst>
  <dgm:cxnLst>
    <dgm:cxn modelId="{D93BA702-2D6D-9547-92E1-816247450E73}" srcId="{D124AE77-D1F3-EA4C-AA9F-1544A598A8C6}" destId="{5173843E-05F1-894A-9274-95CB302CA530}" srcOrd="0" destOrd="0" parTransId="{511412AF-7850-F74D-ABCF-19ED4D18F36B}" sibTransId="{013F06C7-94DD-7F49-ABF1-36580EF27716}"/>
    <dgm:cxn modelId="{97E31608-FA24-9C4F-9311-F367BC3F1354}" type="presOf" srcId="{5173843E-05F1-894A-9274-95CB302CA530}" destId="{2959F6AA-BDD9-4C46-A558-476F39ACDA45}" srcOrd="0" destOrd="0" presId="urn:microsoft.com/office/officeart/2005/8/layout/hList1"/>
    <dgm:cxn modelId="{6CD7A70D-E55F-094B-A89C-125E21D12DFF}" type="presOf" srcId="{315D0921-A8E4-F34B-8157-6B32A61D07F6}" destId="{3F67FEC1-A6B7-754A-A060-83579ACBAA89}" srcOrd="0" destOrd="0" presId="urn:microsoft.com/office/officeart/2005/8/layout/hList1"/>
    <dgm:cxn modelId="{A242F615-9629-6B46-9C3A-9781C5867C54}" type="presOf" srcId="{56C4ECEA-166B-D04D-B564-DB8883F5D67C}" destId="{7ABB6FD5-5FFF-7C42-AABC-55EABBC80A19}" srcOrd="0" destOrd="0" presId="urn:microsoft.com/office/officeart/2005/8/layout/hList1"/>
    <dgm:cxn modelId="{0DCD001E-A450-6546-9794-638BF55DDEA2}" srcId="{5173843E-05F1-894A-9274-95CB302CA530}" destId="{F89EC68A-2872-0547-8FE2-5A92B2071604}" srcOrd="1" destOrd="0" parTransId="{E970CD2E-DACF-6149-925E-734C8C9B8A48}" sibTransId="{E15871E4-A156-8946-8050-2A9A6CFD2125}"/>
    <dgm:cxn modelId="{A001962A-CEFD-B64C-9CBE-030B9EF5313D}" srcId="{56C4ECEA-166B-D04D-B564-DB8883F5D67C}" destId="{315D0921-A8E4-F34B-8157-6B32A61D07F6}" srcOrd="0" destOrd="0" parTransId="{38A6B1A4-F5E5-ED44-B111-A50347D4126E}" sibTransId="{C7E61909-0DCA-6848-AFAA-6BBB1BF06BE1}"/>
    <dgm:cxn modelId="{CABCFC63-225C-624F-B8CE-C6BFA61CB8AA}" type="presOf" srcId="{D124AE77-D1F3-EA4C-AA9F-1544A598A8C6}" destId="{B9B4D94A-5BEC-9140-B6FE-08B3CEE49DF2}" srcOrd="0" destOrd="0" presId="urn:microsoft.com/office/officeart/2005/8/layout/hList1"/>
    <dgm:cxn modelId="{A66A5264-101C-E64E-B912-9BB6CD6143E6}" type="presOf" srcId="{E4702380-7776-6D45-9483-B4653ABB98AB}" destId="{F8184629-C6A6-CA44-8E7B-7FE47332ADB8}" srcOrd="0" destOrd="0" presId="urn:microsoft.com/office/officeart/2005/8/layout/hList1"/>
    <dgm:cxn modelId="{3F684B8E-9F1E-6842-B16B-392F55500492}" type="presOf" srcId="{F89EC68A-2872-0547-8FE2-5A92B2071604}" destId="{F8184629-C6A6-CA44-8E7B-7FE47332ADB8}" srcOrd="0" destOrd="1" presId="urn:microsoft.com/office/officeart/2005/8/layout/hList1"/>
    <dgm:cxn modelId="{7B1B4AB1-AC67-7E42-93E7-C2A2F098FFD0}" srcId="{5173843E-05F1-894A-9274-95CB302CA530}" destId="{6B64BC63-37E2-C34B-8D6D-489BA4559A6E}" srcOrd="2" destOrd="0" parTransId="{11180864-EAD0-5F4A-A2A5-F8AFDB59C015}" sibTransId="{92BCF91C-38DB-E143-A092-A9923719F5AB}"/>
    <dgm:cxn modelId="{810F80B7-098B-E148-BA50-AD1AFB78F0D4}" srcId="{5173843E-05F1-894A-9274-95CB302CA530}" destId="{E4702380-7776-6D45-9483-B4653ABB98AB}" srcOrd="0" destOrd="0" parTransId="{E249A03E-F8C1-F643-A50B-57485F71ECE5}" sibTransId="{3C7ED409-AB63-8A40-AE7B-98F61D08B07C}"/>
    <dgm:cxn modelId="{0BDC6EB8-8A64-7040-8399-408E5EF8DFE6}" type="presOf" srcId="{6B64BC63-37E2-C34B-8D6D-489BA4559A6E}" destId="{F8184629-C6A6-CA44-8E7B-7FE47332ADB8}" srcOrd="0" destOrd="2" presId="urn:microsoft.com/office/officeart/2005/8/layout/hList1"/>
    <dgm:cxn modelId="{18778CBD-5E02-B649-AC07-B5A09AF86293}" srcId="{D124AE77-D1F3-EA4C-AA9F-1544A598A8C6}" destId="{56C4ECEA-166B-D04D-B564-DB8883F5D67C}" srcOrd="1" destOrd="0" parTransId="{F450B9B5-590F-DF42-A147-EDD72EE07C43}" sibTransId="{8FE66986-DA7B-E541-B8B5-3352D112FA27}"/>
    <dgm:cxn modelId="{635C9380-D0E0-8C44-BB62-4E7F30463ED0}" type="presParOf" srcId="{B9B4D94A-5BEC-9140-B6FE-08B3CEE49DF2}" destId="{3BF69D12-9CEC-344D-9B84-022198409A2E}" srcOrd="0" destOrd="0" presId="urn:microsoft.com/office/officeart/2005/8/layout/hList1"/>
    <dgm:cxn modelId="{10EE2A6E-E9DB-AB4A-84C8-3CE72D5345C9}" type="presParOf" srcId="{3BF69D12-9CEC-344D-9B84-022198409A2E}" destId="{2959F6AA-BDD9-4C46-A558-476F39ACDA45}" srcOrd="0" destOrd="0" presId="urn:microsoft.com/office/officeart/2005/8/layout/hList1"/>
    <dgm:cxn modelId="{43DBBC85-48BF-D04F-B97C-04CFB7261736}" type="presParOf" srcId="{3BF69D12-9CEC-344D-9B84-022198409A2E}" destId="{F8184629-C6A6-CA44-8E7B-7FE47332ADB8}" srcOrd="1" destOrd="0" presId="urn:microsoft.com/office/officeart/2005/8/layout/hList1"/>
    <dgm:cxn modelId="{FD4D95B9-486C-C545-8D85-4E17ABD636DD}" type="presParOf" srcId="{B9B4D94A-5BEC-9140-B6FE-08B3CEE49DF2}" destId="{FCA20097-C97B-0B44-8205-3B48790BBC20}" srcOrd="1" destOrd="0" presId="urn:microsoft.com/office/officeart/2005/8/layout/hList1"/>
    <dgm:cxn modelId="{EB608370-9CC4-364C-AC6A-BD6C4169E3E0}" type="presParOf" srcId="{B9B4D94A-5BEC-9140-B6FE-08B3CEE49DF2}" destId="{C4469DC1-7A72-AD48-AC29-4BA2D789296C}" srcOrd="2" destOrd="0" presId="urn:microsoft.com/office/officeart/2005/8/layout/hList1"/>
    <dgm:cxn modelId="{DC8BB099-9C8F-F540-8C3A-7A39088886D6}" type="presParOf" srcId="{C4469DC1-7A72-AD48-AC29-4BA2D789296C}" destId="{7ABB6FD5-5FFF-7C42-AABC-55EABBC80A19}" srcOrd="0" destOrd="0" presId="urn:microsoft.com/office/officeart/2005/8/layout/hList1"/>
    <dgm:cxn modelId="{9CF735A1-33CE-E747-B08D-3B89D61BDD5A}" type="presParOf" srcId="{C4469DC1-7A72-AD48-AC29-4BA2D789296C}" destId="{3F67FEC1-A6B7-754A-A060-83579ACBAA8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24AE77-D1F3-EA4C-AA9F-1544A598A8C6}"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86CB5EA4-8B6A-714A-8921-2571F4B9EC22}">
      <dgm:prSet phldrT="[Text]"/>
      <dgm:spPr/>
      <dgm:t>
        <a:bodyPr/>
        <a:lstStyle/>
        <a:p>
          <a:r>
            <a:rPr lang="en-US"/>
            <a:t>Planning algorithms using Hierarchical Operational Models</a:t>
          </a:r>
        </a:p>
      </dgm:t>
    </dgm:pt>
    <dgm:pt modelId="{D46FCDF2-CFEC-5B4B-A0EA-EAA700BEDD7E}" type="parTrans" cxnId="{C385E51A-46F9-2540-9C0B-6DDF8F592094}">
      <dgm:prSet/>
      <dgm:spPr/>
      <dgm:t>
        <a:bodyPr/>
        <a:lstStyle/>
        <a:p>
          <a:endParaRPr lang="en-US"/>
        </a:p>
      </dgm:t>
    </dgm:pt>
    <dgm:pt modelId="{A64FB703-E7CF-E847-9042-2D6454E19538}" type="sibTrans" cxnId="{C385E51A-46F9-2540-9C0B-6DDF8F592094}">
      <dgm:prSet/>
      <dgm:spPr/>
      <dgm:t>
        <a:bodyPr/>
        <a:lstStyle/>
        <a:p>
          <a:endParaRPr lang="en-US"/>
        </a:p>
      </dgm:t>
    </dgm:pt>
    <dgm:pt modelId="{C3763C1E-B716-624C-9597-3E46D4067C56}">
      <dgm:prSet phldrT="[Text]"/>
      <dgm:spPr/>
      <dgm:t>
        <a:bodyPr/>
        <a:lstStyle/>
        <a:p>
          <a:r>
            <a:rPr lang="en-US"/>
            <a:t>Plan-with-UPOM</a:t>
          </a:r>
          <a:endParaRPr lang="en-US" dirty="0"/>
        </a:p>
      </dgm:t>
    </dgm:pt>
    <dgm:pt modelId="{D09E9222-3BAB-C14D-9256-3A5E3E34EC2A}" type="parTrans" cxnId="{B5F70C3E-8315-E44B-898B-CBB2AFB643A2}">
      <dgm:prSet/>
      <dgm:spPr/>
      <dgm:t>
        <a:bodyPr/>
        <a:lstStyle/>
        <a:p>
          <a:endParaRPr lang="en-US"/>
        </a:p>
      </dgm:t>
    </dgm:pt>
    <dgm:pt modelId="{452C18AD-E20A-AE4E-AD28-A3FEA5485692}" type="sibTrans" cxnId="{B5F70C3E-8315-E44B-898B-CBB2AFB643A2}">
      <dgm:prSet/>
      <dgm:spPr/>
      <dgm:t>
        <a:bodyPr/>
        <a:lstStyle/>
        <a:p>
          <a:endParaRPr lang="en-US"/>
        </a:p>
      </dgm:t>
    </dgm:pt>
    <dgm:pt modelId="{D2D90C77-A9E5-0A4E-9AE7-939F0D83A391}">
      <dgm:prSet phldrT="[Text]"/>
      <dgm:spPr/>
      <dgm:t>
        <a:bodyPr/>
        <a:lstStyle/>
        <a:p>
          <a:r>
            <a:rPr lang="en-US"/>
            <a:t>Integration of actor and planner with Learning </a:t>
          </a:r>
        </a:p>
      </dgm:t>
    </dgm:pt>
    <dgm:pt modelId="{F550B494-FF40-A24B-B63E-EB847B132470}" type="parTrans" cxnId="{1CA99759-6ADE-5747-AB89-E80D9A0CA3C4}">
      <dgm:prSet/>
      <dgm:spPr/>
      <dgm:t>
        <a:bodyPr/>
        <a:lstStyle/>
        <a:p>
          <a:endParaRPr lang="en-US"/>
        </a:p>
      </dgm:t>
    </dgm:pt>
    <dgm:pt modelId="{AC19AE13-3EA4-4E4C-BD7E-A1CE1335F193}" type="sibTrans" cxnId="{1CA99759-6ADE-5747-AB89-E80D9A0CA3C4}">
      <dgm:prSet/>
      <dgm:spPr/>
      <dgm:t>
        <a:bodyPr/>
        <a:lstStyle/>
        <a:p>
          <a:endParaRPr lang="en-US"/>
        </a:p>
      </dgm:t>
    </dgm:pt>
    <dgm:pt modelId="{D023C230-4C09-2D4B-871C-008343715A0F}">
      <dgm:prSet phldrT="[Text]" custT="1"/>
      <dgm:spPr/>
      <dgm:t>
        <a:bodyPr/>
        <a:lstStyle/>
        <a:p>
          <a:r>
            <a:rPr lang="en-US" sz="1800"/>
            <a:t>Learn to choose refinement methods</a:t>
          </a:r>
        </a:p>
      </dgm:t>
    </dgm:pt>
    <dgm:pt modelId="{911D8DC7-3822-CE43-9934-7A13E4332337}" type="parTrans" cxnId="{FC4E9DD3-6265-094A-B119-DAD65FC39461}">
      <dgm:prSet/>
      <dgm:spPr/>
      <dgm:t>
        <a:bodyPr/>
        <a:lstStyle/>
        <a:p>
          <a:endParaRPr lang="en-US"/>
        </a:p>
      </dgm:t>
    </dgm:pt>
    <dgm:pt modelId="{C3F3CD12-FFC5-9848-97E8-4B2B706C3E82}" type="sibTrans" cxnId="{FC4E9DD3-6265-094A-B119-DAD65FC39461}">
      <dgm:prSet/>
      <dgm:spPr/>
      <dgm:t>
        <a:bodyPr/>
        <a:lstStyle/>
        <a:p>
          <a:endParaRPr lang="en-US"/>
        </a:p>
      </dgm:t>
    </dgm:pt>
    <dgm:pt modelId="{5426BCC0-FBF0-764E-8C20-1006A1AF52C3}">
      <dgm:prSet phldrT="[Text]" custT="1"/>
      <dgm:spPr/>
      <dgm:t>
        <a:bodyPr/>
        <a:lstStyle/>
        <a:p>
          <a:r>
            <a:rPr lang="en-US" sz="1800"/>
            <a:t>Learn a heuristic function</a:t>
          </a:r>
        </a:p>
      </dgm:t>
    </dgm:pt>
    <dgm:pt modelId="{B113CD37-2EF1-2247-8F52-1A86B66FB4C4}" type="parTrans" cxnId="{E9C388F7-BB80-5E41-8112-71D9C87928BB}">
      <dgm:prSet/>
      <dgm:spPr/>
      <dgm:t>
        <a:bodyPr/>
        <a:lstStyle/>
        <a:p>
          <a:endParaRPr lang="en-US"/>
        </a:p>
      </dgm:t>
    </dgm:pt>
    <dgm:pt modelId="{ADBAE4BC-E2D4-1B45-9334-016B7B3378BE}" type="sibTrans" cxnId="{E9C388F7-BB80-5E41-8112-71D9C87928BB}">
      <dgm:prSet/>
      <dgm:spPr/>
      <dgm:t>
        <a:bodyPr/>
        <a:lstStyle/>
        <a:p>
          <a:endParaRPr lang="en-US"/>
        </a:p>
      </dgm:t>
    </dgm:pt>
    <dgm:pt modelId="{FAA66335-FC66-8045-9C03-F6873137E082}">
      <dgm:prSet phldrT="[Text]" custT="1"/>
      <dgm:spPr/>
      <dgm:t>
        <a:bodyPr/>
        <a:lstStyle/>
        <a:p>
          <a:r>
            <a:rPr lang="en-US" sz="1800" dirty="0"/>
            <a:t>Learn to choose methods</a:t>
          </a:r>
        </a:p>
      </dgm:t>
    </dgm:pt>
    <dgm:pt modelId="{655C221B-8458-3C4D-A4E3-29C2260A4F1D}" type="parTrans" cxnId="{8F46E9F9-BA86-EE45-B547-BE1FB384AE66}">
      <dgm:prSet/>
      <dgm:spPr/>
      <dgm:t>
        <a:bodyPr/>
        <a:lstStyle/>
        <a:p>
          <a:endParaRPr lang="en-US"/>
        </a:p>
      </dgm:t>
    </dgm:pt>
    <dgm:pt modelId="{A241A21F-E4F2-2C4C-99EE-266727FB83A4}" type="sibTrans" cxnId="{8F46E9F9-BA86-EE45-B547-BE1FB384AE66}">
      <dgm:prSet/>
      <dgm:spPr/>
      <dgm:t>
        <a:bodyPr/>
        <a:lstStyle/>
        <a:p>
          <a:endParaRPr lang="en-US"/>
        </a:p>
      </dgm:t>
    </dgm:pt>
    <dgm:pt modelId="{9E6CFF39-0F22-B744-A587-EA45670396DA}">
      <dgm:prSet/>
      <dgm:spPr/>
      <dgm:t>
        <a:bodyPr/>
        <a:lstStyle/>
        <a:p>
          <a:r>
            <a:rPr lang="en-US" dirty="0"/>
            <a:t>Properties of the algorithm</a:t>
          </a:r>
        </a:p>
      </dgm:t>
    </dgm:pt>
    <dgm:pt modelId="{37B302BC-7B88-A144-9DC6-304CDEF4B6E2}" type="parTrans" cxnId="{DCB57AD5-E0EE-1948-B5E6-962E84A01E12}">
      <dgm:prSet/>
      <dgm:spPr/>
      <dgm:t>
        <a:bodyPr/>
        <a:lstStyle/>
        <a:p>
          <a:endParaRPr lang="en-US"/>
        </a:p>
      </dgm:t>
    </dgm:pt>
    <dgm:pt modelId="{1F89BCE6-6FB6-1A41-AE9F-83BC01F8B61D}" type="sibTrans" cxnId="{DCB57AD5-E0EE-1948-B5E6-962E84A01E12}">
      <dgm:prSet/>
      <dgm:spPr/>
      <dgm:t>
        <a:bodyPr/>
        <a:lstStyle/>
        <a:p>
          <a:endParaRPr lang="en-US"/>
        </a:p>
      </dgm:t>
    </dgm:pt>
    <dgm:pt modelId="{B9B4D94A-5BEC-9140-B6FE-08B3CEE49DF2}" type="pres">
      <dgm:prSet presAssocID="{D124AE77-D1F3-EA4C-AA9F-1544A598A8C6}" presName="Name0" presStyleCnt="0">
        <dgm:presLayoutVars>
          <dgm:dir/>
          <dgm:animLvl val="lvl"/>
          <dgm:resizeHandles val="exact"/>
        </dgm:presLayoutVars>
      </dgm:prSet>
      <dgm:spPr/>
    </dgm:pt>
    <dgm:pt modelId="{26F49739-060B-9143-9B44-B0E2A0F3D5BA}" type="pres">
      <dgm:prSet presAssocID="{86CB5EA4-8B6A-714A-8921-2571F4B9EC22}" presName="composite" presStyleCnt="0"/>
      <dgm:spPr/>
    </dgm:pt>
    <dgm:pt modelId="{E360EB3F-D390-9C4F-83D8-0702EE4BEA95}" type="pres">
      <dgm:prSet presAssocID="{86CB5EA4-8B6A-714A-8921-2571F4B9EC22}" presName="parTx" presStyleLbl="alignNode1" presStyleIdx="0" presStyleCnt="2">
        <dgm:presLayoutVars>
          <dgm:chMax val="0"/>
          <dgm:chPref val="0"/>
          <dgm:bulletEnabled val="1"/>
        </dgm:presLayoutVars>
      </dgm:prSet>
      <dgm:spPr/>
    </dgm:pt>
    <dgm:pt modelId="{B193075B-17BE-8642-96AD-F40B77E9B643}" type="pres">
      <dgm:prSet presAssocID="{86CB5EA4-8B6A-714A-8921-2571F4B9EC22}" presName="desTx" presStyleLbl="alignAccFollowNode1" presStyleIdx="0" presStyleCnt="2">
        <dgm:presLayoutVars>
          <dgm:bulletEnabled val="1"/>
        </dgm:presLayoutVars>
      </dgm:prSet>
      <dgm:spPr/>
    </dgm:pt>
    <dgm:pt modelId="{AC9D8FC9-5893-AF44-BC8F-19E4230C6D07}" type="pres">
      <dgm:prSet presAssocID="{A64FB703-E7CF-E847-9042-2D6454E19538}" presName="space" presStyleCnt="0"/>
      <dgm:spPr/>
    </dgm:pt>
    <dgm:pt modelId="{739210C7-FD79-4A49-B69A-593E3B194916}" type="pres">
      <dgm:prSet presAssocID="{D2D90C77-A9E5-0A4E-9AE7-939F0D83A391}" presName="composite" presStyleCnt="0"/>
      <dgm:spPr/>
    </dgm:pt>
    <dgm:pt modelId="{C8647FE0-65D8-B446-A767-205B5DF997E3}" type="pres">
      <dgm:prSet presAssocID="{D2D90C77-A9E5-0A4E-9AE7-939F0D83A391}" presName="parTx" presStyleLbl="alignNode1" presStyleIdx="1" presStyleCnt="2">
        <dgm:presLayoutVars>
          <dgm:chMax val="0"/>
          <dgm:chPref val="0"/>
          <dgm:bulletEnabled val="1"/>
        </dgm:presLayoutVars>
      </dgm:prSet>
      <dgm:spPr/>
    </dgm:pt>
    <dgm:pt modelId="{1A95D0DB-8382-D248-BE5C-28F5573870C8}" type="pres">
      <dgm:prSet presAssocID="{D2D90C77-A9E5-0A4E-9AE7-939F0D83A391}" presName="desTx" presStyleLbl="alignAccFollowNode1" presStyleIdx="1" presStyleCnt="2">
        <dgm:presLayoutVars>
          <dgm:bulletEnabled val="1"/>
        </dgm:presLayoutVars>
      </dgm:prSet>
      <dgm:spPr/>
    </dgm:pt>
  </dgm:ptLst>
  <dgm:cxnLst>
    <dgm:cxn modelId="{FA78B108-0DFB-6348-AEF6-8E60B71E4544}" type="presOf" srcId="{D2D90C77-A9E5-0A4E-9AE7-939F0D83A391}" destId="{C8647FE0-65D8-B446-A767-205B5DF997E3}" srcOrd="0" destOrd="0" presId="urn:microsoft.com/office/officeart/2005/8/layout/hList1"/>
    <dgm:cxn modelId="{3DD8C717-E88B-9B43-B823-E3F838AAABC3}" type="presOf" srcId="{5426BCC0-FBF0-764E-8C20-1006A1AF52C3}" destId="{1A95D0DB-8382-D248-BE5C-28F5573870C8}" srcOrd="0" destOrd="1" presId="urn:microsoft.com/office/officeart/2005/8/layout/hList1"/>
    <dgm:cxn modelId="{C385E51A-46F9-2540-9C0B-6DDF8F592094}" srcId="{D124AE77-D1F3-EA4C-AA9F-1544A598A8C6}" destId="{86CB5EA4-8B6A-714A-8921-2571F4B9EC22}" srcOrd="0" destOrd="0" parTransId="{D46FCDF2-CFEC-5B4B-A0EA-EAA700BEDD7E}" sibTransId="{A64FB703-E7CF-E847-9042-2D6454E19538}"/>
    <dgm:cxn modelId="{B5F70C3E-8315-E44B-898B-CBB2AFB643A2}" srcId="{86CB5EA4-8B6A-714A-8921-2571F4B9EC22}" destId="{C3763C1E-B716-624C-9597-3E46D4067C56}" srcOrd="0" destOrd="0" parTransId="{D09E9222-3BAB-C14D-9256-3A5E3E34EC2A}" sibTransId="{452C18AD-E20A-AE4E-AD28-A3FEA5485692}"/>
    <dgm:cxn modelId="{78B03F62-F484-8247-B86C-C18068E28172}" type="presOf" srcId="{86CB5EA4-8B6A-714A-8921-2571F4B9EC22}" destId="{E360EB3F-D390-9C4F-83D8-0702EE4BEA95}" srcOrd="0" destOrd="0" presId="urn:microsoft.com/office/officeart/2005/8/layout/hList1"/>
    <dgm:cxn modelId="{CABCFC63-225C-624F-B8CE-C6BFA61CB8AA}" type="presOf" srcId="{D124AE77-D1F3-EA4C-AA9F-1544A598A8C6}" destId="{B9B4D94A-5BEC-9140-B6FE-08B3CEE49DF2}" srcOrd="0" destOrd="0" presId="urn:microsoft.com/office/officeart/2005/8/layout/hList1"/>
    <dgm:cxn modelId="{462DE16D-C0E4-0B48-9579-9973FB6035F0}" type="presOf" srcId="{C3763C1E-B716-624C-9597-3E46D4067C56}" destId="{B193075B-17BE-8642-96AD-F40B77E9B643}" srcOrd="0" destOrd="0" presId="urn:microsoft.com/office/officeart/2005/8/layout/hList1"/>
    <dgm:cxn modelId="{A0BDC375-7C47-4E41-BD49-72DF2C66D0F2}" type="presOf" srcId="{D023C230-4C09-2D4B-871C-008343715A0F}" destId="{1A95D0DB-8382-D248-BE5C-28F5573870C8}" srcOrd="0" destOrd="0" presId="urn:microsoft.com/office/officeart/2005/8/layout/hList1"/>
    <dgm:cxn modelId="{1CA99759-6ADE-5747-AB89-E80D9A0CA3C4}" srcId="{D124AE77-D1F3-EA4C-AA9F-1544A598A8C6}" destId="{D2D90C77-A9E5-0A4E-9AE7-939F0D83A391}" srcOrd="1" destOrd="0" parTransId="{F550B494-FF40-A24B-B63E-EB847B132470}" sibTransId="{AC19AE13-3EA4-4E4C-BD7E-A1CE1335F193}"/>
    <dgm:cxn modelId="{46221D95-10EF-A645-958A-9F3300E42F1F}" type="presOf" srcId="{FAA66335-FC66-8045-9C03-F6873137E082}" destId="{1A95D0DB-8382-D248-BE5C-28F5573870C8}" srcOrd="0" destOrd="2" presId="urn:microsoft.com/office/officeart/2005/8/layout/hList1"/>
    <dgm:cxn modelId="{FC4E9DD3-6265-094A-B119-DAD65FC39461}" srcId="{D2D90C77-A9E5-0A4E-9AE7-939F0D83A391}" destId="{D023C230-4C09-2D4B-871C-008343715A0F}" srcOrd="0" destOrd="0" parTransId="{911D8DC7-3822-CE43-9934-7A13E4332337}" sibTransId="{C3F3CD12-FFC5-9848-97E8-4B2B706C3E82}"/>
    <dgm:cxn modelId="{DCB57AD5-E0EE-1948-B5E6-962E84A01E12}" srcId="{86CB5EA4-8B6A-714A-8921-2571F4B9EC22}" destId="{9E6CFF39-0F22-B744-A587-EA45670396DA}" srcOrd="1" destOrd="0" parTransId="{37B302BC-7B88-A144-9DC6-304CDEF4B6E2}" sibTransId="{1F89BCE6-6FB6-1A41-AE9F-83BC01F8B61D}"/>
    <dgm:cxn modelId="{E9C388F7-BB80-5E41-8112-71D9C87928BB}" srcId="{D2D90C77-A9E5-0A4E-9AE7-939F0D83A391}" destId="{5426BCC0-FBF0-764E-8C20-1006A1AF52C3}" srcOrd="1" destOrd="0" parTransId="{B113CD37-2EF1-2247-8F52-1A86B66FB4C4}" sibTransId="{ADBAE4BC-E2D4-1B45-9334-016B7B3378BE}"/>
    <dgm:cxn modelId="{8F46E9F9-BA86-EE45-B547-BE1FB384AE66}" srcId="{D2D90C77-A9E5-0A4E-9AE7-939F0D83A391}" destId="{FAA66335-FC66-8045-9C03-F6873137E082}" srcOrd="2" destOrd="0" parTransId="{655C221B-8458-3C4D-A4E3-29C2260A4F1D}" sibTransId="{A241A21F-E4F2-2C4C-99EE-266727FB83A4}"/>
    <dgm:cxn modelId="{A6939EFC-43C4-FA4B-933C-C754514E8E85}" type="presOf" srcId="{9E6CFF39-0F22-B744-A587-EA45670396DA}" destId="{B193075B-17BE-8642-96AD-F40B77E9B643}" srcOrd="0" destOrd="1" presId="urn:microsoft.com/office/officeart/2005/8/layout/hList1"/>
    <dgm:cxn modelId="{7148D3E6-0ED4-DC48-ADD6-63E398AC2C5A}" type="presParOf" srcId="{B9B4D94A-5BEC-9140-B6FE-08B3CEE49DF2}" destId="{26F49739-060B-9143-9B44-B0E2A0F3D5BA}" srcOrd="0" destOrd="0" presId="urn:microsoft.com/office/officeart/2005/8/layout/hList1"/>
    <dgm:cxn modelId="{89D21D84-A1AD-744E-9581-D16A42BAD5C5}" type="presParOf" srcId="{26F49739-060B-9143-9B44-B0E2A0F3D5BA}" destId="{E360EB3F-D390-9C4F-83D8-0702EE4BEA95}" srcOrd="0" destOrd="0" presId="urn:microsoft.com/office/officeart/2005/8/layout/hList1"/>
    <dgm:cxn modelId="{C9BA0814-1ABD-2B4E-80D8-1CA78D2F2097}" type="presParOf" srcId="{26F49739-060B-9143-9B44-B0E2A0F3D5BA}" destId="{B193075B-17BE-8642-96AD-F40B77E9B643}" srcOrd="1" destOrd="0" presId="urn:microsoft.com/office/officeart/2005/8/layout/hList1"/>
    <dgm:cxn modelId="{0001BB31-0294-7947-854D-9691B9D1E3B2}" type="presParOf" srcId="{B9B4D94A-5BEC-9140-B6FE-08B3CEE49DF2}" destId="{AC9D8FC9-5893-AF44-BC8F-19E4230C6D07}" srcOrd="1" destOrd="0" presId="urn:microsoft.com/office/officeart/2005/8/layout/hList1"/>
    <dgm:cxn modelId="{D663E149-F3D2-7A4A-9575-2F7B47DF9FF4}" type="presParOf" srcId="{B9B4D94A-5BEC-9140-B6FE-08B3CEE49DF2}" destId="{739210C7-FD79-4A49-B69A-593E3B194916}" srcOrd="2" destOrd="0" presId="urn:microsoft.com/office/officeart/2005/8/layout/hList1"/>
    <dgm:cxn modelId="{7F9AC391-039C-784D-9AE3-F9960F9139FB}" type="presParOf" srcId="{739210C7-FD79-4A49-B69A-593E3B194916}" destId="{C8647FE0-65D8-B446-A767-205B5DF997E3}" srcOrd="0" destOrd="0" presId="urn:microsoft.com/office/officeart/2005/8/layout/hList1"/>
    <dgm:cxn modelId="{BAC824AF-25FF-DA48-8AC7-BD3D8695E478}" type="presParOf" srcId="{739210C7-FD79-4A49-B69A-593E3B194916}" destId="{1A95D0DB-8382-D248-BE5C-28F5573870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24AE77-D1F3-EA4C-AA9F-1544A598A8C6}"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56C4ECEA-166B-D04D-B564-DB8883F5D67C}">
      <dgm:prSet phldrT="[Text]"/>
      <dgm:spPr/>
      <dgm:t>
        <a:bodyPr/>
        <a:lstStyle/>
        <a:p>
          <a:r>
            <a:rPr lang="en-US"/>
            <a:t>Real-world prototype</a:t>
          </a:r>
        </a:p>
      </dgm:t>
    </dgm:pt>
    <dgm:pt modelId="{F450B9B5-590F-DF42-A147-EDD72EE07C43}" type="parTrans" cxnId="{18778CBD-5E02-B649-AC07-B5A09AF86293}">
      <dgm:prSet/>
      <dgm:spPr/>
      <dgm:t>
        <a:bodyPr/>
        <a:lstStyle/>
        <a:p>
          <a:endParaRPr lang="en-US"/>
        </a:p>
      </dgm:t>
    </dgm:pt>
    <dgm:pt modelId="{8FE66986-DA7B-E541-B8B5-3352D112FA27}" type="sibTrans" cxnId="{18778CBD-5E02-B649-AC07-B5A09AF86293}">
      <dgm:prSet/>
      <dgm:spPr/>
      <dgm:t>
        <a:bodyPr/>
        <a:lstStyle/>
        <a:p>
          <a:endParaRPr lang="en-US"/>
        </a:p>
      </dgm:t>
    </dgm:pt>
    <dgm:pt modelId="{315D0921-A8E4-F34B-8157-6B32A61D07F6}">
      <dgm:prSet phldrT="[Text]"/>
      <dgm:spPr/>
      <dgm:t>
        <a:bodyPr/>
        <a:lstStyle/>
        <a:p>
          <a:r>
            <a:rPr lang="en-US"/>
            <a:t>Attack recovery in Software-defined networks using Plan-with-UPOM</a:t>
          </a:r>
        </a:p>
      </dgm:t>
    </dgm:pt>
    <dgm:pt modelId="{38A6B1A4-F5E5-ED44-B111-A50347D4126E}" type="parTrans" cxnId="{A001962A-CEFD-B64C-9CBE-030B9EF5313D}">
      <dgm:prSet/>
      <dgm:spPr/>
      <dgm:t>
        <a:bodyPr/>
        <a:lstStyle/>
        <a:p>
          <a:endParaRPr lang="en-US"/>
        </a:p>
      </dgm:t>
    </dgm:pt>
    <dgm:pt modelId="{C7E61909-0DCA-6848-AFAA-6BBB1BF06BE1}" type="sibTrans" cxnId="{A001962A-CEFD-B64C-9CBE-030B9EF5313D}">
      <dgm:prSet/>
      <dgm:spPr/>
      <dgm:t>
        <a:bodyPr/>
        <a:lstStyle/>
        <a:p>
          <a:endParaRPr lang="en-US"/>
        </a:p>
      </dgm:t>
    </dgm:pt>
    <dgm:pt modelId="{5173843E-05F1-894A-9274-95CB302CA530}">
      <dgm:prSet phldrT="[Text]"/>
      <dgm:spPr/>
      <dgm:t>
        <a:bodyPr/>
        <a:lstStyle/>
        <a:p>
          <a:r>
            <a:rPr lang="en-US"/>
            <a:t>Implementation and Experiments</a:t>
          </a:r>
        </a:p>
      </dgm:t>
    </dgm:pt>
    <dgm:pt modelId="{511412AF-7850-F74D-ABCF-19ED4D18F36B}" type="parTrans" cxnId="{D93BA702-2D6D-9547-92E1-816247450E73}">
      <dgm:prSet/>
      <dgm:spPr/>
      <dgm:t>
        <a:bodyPr/>
        <a:lstStyle/>
        <a:p>
          <a:endParaRPr lang="en-US"/>
        </a:p>
      </dgm:t>
    </dgm:pt>
    <dgm:pt modelId="{013F06C7-94DD-7F49-ABF1-36580EF27716}" type="sibTrans" cxnId="{D93BA702-2D6D-9547-92E1-816247450E73}">
      <dgm:prSet/>
      <dgm:spPr/>
      <dgm:t>
        <a:bodyPr/>
        <a:lstStyle/>
        <a:p>
          <a:endParaRPr lang="en-US"/>
        </a:p>
      </dgm:t>
    </dgm:pt>
    <dgm:pt modelId="{E4702380-7776-6D45-9483-B4653ABB98AB}">
      <dgm:prSet phldrT="[Text]"/>
      <dgm:spPr/>
      <dgm:t>
        <a:bodyPr/>
        <a:lstStyle/>
        <a:p>
          <a:r>
            <a:rPr lang="en-US"/>
            <a:t>Five simulated domains</a:t>
          </a:r>
        </a:p>
      </dgm:t>
    </dgm:pt>
    <dgm:pt modelId="{E249A03E-F8C1-F643-A50B-57485F71ECE5}" type="parTrans" cxnId="{810F80B7-098B-E148-BA50-AD1AFB78F0D4}">
      <dgm:prSet/>
      <dgm:spPr/>
      <dgm:t>
        <a:bodyPr/>
        <a:lstStyle/>
        <a:p>
          <a:endParaRPr lang="en-US"/>
        </a:p>
      </dgm:t>
    </dgm:pt>
    <dgm:pt modelId="{3C7ED409-AB63-8A40-AE7B-98F61D08B07C}" type="sibTrans" cxnId="{810F80B7-098B-E148-BA50-AD1AFB78F0D4}">
      <dgm:prSet/>
      <dgm:spPr/>
      <dgm:t>
        <a:bodyPr/>
        <a:lstStyle/>
        <a:p>
          <a:endParaRPr lang="en-US"/>
        </a:p>
      </dgm:t>
    </dgm:pt>
    <dgm:pt modelId="{6B64BC63-37E2-C34B-8D6D-489BA4559A6E}">
      <dgm:prSet phldrT="[Text]"/>
      <dgm:spPr/>
      <dgm:t>
        <a:bodyPr/>
        <a:lstStyle/>
        <a:p>
          <a:r>
            <a:rPr lang="en-US" dirty="0"/>
            <a:t>Improved efficiency and success-ratio</a:t>
          </a:r>
        </a:p>
      </dgm:t>
    </dgm:pt>
    <dgm:pt modelId="{11180864-EAD0-5F4A-A2A5-F8AFDB59C015}" type="parTrans" cxnId="{7B1B4AB1-AC67-7E42-93E7-C2A2F098FFD0}">
      <dgm:prSet/>
      <dgm:spPr/>
      <dgm:t>
        <a:bodyPr/>
        <a:lstStyle/>
        <a:p>
          <a:endParaRPr lang="en-US"/>
        </a:p>
      </dgm:t>
    </dgm:pt>
    <dgm:pt modelId="{92BCF91C-38DB-E143-A092-A9923719F5AB}" type="sibTrans" cxnId="{7B1B4AB1-AC67-7E42-93E7-C2A2F098FFD0}">
      <dgm:prSet/>
      <dgm:spPr/>
      <dgm:t>
        <a:bodyPr/>
        <a:lstStyle/>
        <a:p>
          <a:endParaRPr lang="en-US"/>
        </a:p>
      </dgm:t>
    </dgm:pt>
    <dgm:pt modelId="{F89EC68A-2872-0547-8FE2-5A92B2071604}">
      <dgm:prSet phldrT="[Text]"/>
      <dgm:spPr/>
      <dgm:t>
        <a:bodyPr/>
        <a:lstStyle/>
        <a:p>
          <a:r>
            <a:rPr lang="en-US"/>
            <a:t>Auto-generated problems</a:t>
          </a:r>
        </a:p>
      </dgm:t>
    </dgm:pt>
    <dgm:pt modelId="{E970CD2E-DACF-6149-925E-734C8C9B8A48}" type="parTrans" cxnId="{0DCD001E-A450-6546-9794-638BF55DDEA2}">
      <dgm:prSet/>
      <dgm:spPr/>
      <dgm:t>
        <a:bodyPr/>
        <a:lstStyle/>
        <a:p>
          <a:endParaRPr lang="en-US"/>
        </a:p>
      </dgm:t>
    </dgm:pt>
    <dgm:pt modelId="{E15871E4-A156-8946-8050-2A9A6CFD2125}" type="sibTrans" cxnId="{0DCD001E-A450-6546-9794-638BF55DDEA2}">
      <dgm:prSet/>
      <dgm:spPr/>
      <dgm:t>
        <a:bodyPr/>
        <a:lstStyle/>
        <a:p>
          <a:endParaRPr lang="en-US"/>
        </a:p>
      </dgm:t>
    </dgm:pt>
    <dgm:pt modelId="{B9B4D94A-5BEC-9140-B6FE-08B3CEE49DF2}" type="pres">
      <dgm:prSet presAssocID="{D124AE77-D1F3-EA4C-AA9F-1544A598A8C6}" presName="Name0" presStyleCnt="0">
        <dgm:presLayoutVars>
          <dgm:dir/>
          <dgm:animLvl val="lvl"/>
          <dgm:resizeHandles val="exact"/>
        </dgm:presLayoutVars>
      </dgm:prSet>
      <dgm:spPr/>
    </dgm:pt>
    <dgm:pt modelId="{3BF69D12-9CEC-344D-9B84-022198409A2E}" type="pres">
      <dgm:prSet presAssocID="{5173843E-05F1-894A-9274-95CB302CA530}" presName="composite" presStyleCnt="0"/>
      <dgm:spPr/>
    </dgm:pt>
    <dgm:pt modelId="{2959F6AA-BDD9-4C46-A558-476F39ACDA45}" type="pres">
      <dgm:prSet presAssocID="{5173843E-05F1-894A-9274-95CB302CA530}" presName="parTx" presStyleLbl="alignNode1" presStyleIdx="0" presStyleCnt="2">
        <dgm:presLayoutVars>
          <dgm:chMax val="0"/>
          <dgm:chPref val="0"/>
          <dgm:bulletEnabled val="1"/>
        </dgm:presLayoutVars>
      </dgm:prSet>
      <dgm:spPr/>
    </dgm:pt>
    <dgm:pt modelId="{F8184629-C6A6-CA44-8E7B-7FE47332ADB8}" type="pres">
      <dgm:prSet presAssocID="{5173843E-05F1-894A-9274-95CB302CA530}" presName="desTx" presStyleLbl="alignAccFollowNode1" presStyleIdx="0" presStyleCnt="2">
        <dgm:presLayoutVars>
          <dgm:bulletEnabled val="1"/>
        </dgm:presLayoutVars>
      </dgm:prSet>
      <dgm:spPr/>
    </dgm:pt>
    <dgm:pt modelId="{FCA20097-C97B-0B44-8205-3B48790BBC20}" type="pres">
      <dgm:prSet presAssocID="{013F06C7-94DD-7F49-ABF1-36580EF27716}" presName="space" presStyleCnt="0"/>
      <dgm:spPr/>
    </dgm:pt>
    <dgm:pt modelId="{C4469DC1-7A72-AD48-AC29-4BA2D789296C}" type="pres">
      <dgm:prSet presAssocID="{56C4ECEA-166B-D04D-B564-DB8883F5D67C}" presName="composite" presStyleCnt="0"/>
      <dgm:spPr/>
    </dgm:pt>
    <dgm:pt modelId="{7ABB6FD5-5FFF-7C42-AABC-55EABBC80A19}" type="pres">
      <dgm:prSet presAssocID="{56C4ECEA-166B-D04D-B564-DB8883F5D67C}" presName="parTx" presStyleLbl="alignNode1" presStyleIdx="1" presStyleCnt="2">
        <dgm:presLayoutVars>
          <dgm:chMax val="0"/>
          <dgm:chPref val="0"/>
          <dgm:bulletEnabled val="1"/>
        </dgm:presLayoutVars>
      </dgm:prSet>
      <dgm:spPr/>
    </dgm:pt>
    <dgm:pt modelId="{3F67FEC1-A6B7-754A-A060-83579ACBAA89}" type="pres">
      <dgm:prSet presAssocID="{56C4ECEA-166B-D04D-B564-DB8883F5D67C}" presName="desTx" presStyleLbl="alignAccFollowNode1" presStyleIdx="1" presStyleCnt="2">
        <dgm:presLayoutVars>
          <dgm:bulletEnabled val="1"/>
        </dgm:presLayoutVars>
      </dgm:prSet>
      <dgm:spPr/>
    </dgm:pt>
  </dgm:ptLst>
  <dgm:cxnLst>
    <dgm:cxn modelId="{D93BA702-2D6D-9547-92E1-816247450E73}" srcId="{D124AE77-D1F3-EA4C-AA9F-1544A598A8C6}" destId="{5173843E-05F1-894A-9274-95CB302CA530}" srcOrd="0" destOrd="0" parTransId="{511412AF-7850-F74D-ABCF-19ED4D18F36B}" sibTransId="{013F06C7-94DD-7F49-ABF1-36580EF27716}"/>
    <dgm:cxn modelId="{97E31608-FA24-9C4F-9311-F367BC3F1354}" type="presOf" srcId="{5173843E-05F1-894A-9274-95CB302CA530}" destId="{2959F6AA-BDD9-4C46-A558-476F39ACDA45}" srcOrd="0" destOrd="0" presId="urn:microsoft.com/office/officeart/2005/8/layout/hList1"/>
    <dgm:cxn modelId="{6CD7A70D-E55F-094B-A89C-125E21D12DFF}" type="presOf" srcId="{315D0921-A8E4-F34B-8157-6B32A61D07F6}" destId="{3F67FEC1-A6B7-754A-A060-83579ACBAA89}" srcOrd="0" destOrd="0" presId="urn:microsoft.com/office/officeart/2005/8/layout/hList1"/>
    <dgm:cxn modelId="{A242F615-9629-6B46-9C3A-9781C5867C54}" type="presOf" srcId="{56C4ECEA-166B-D04D-B564-DB8883F5D67C}" destId="{7ABB6FD5-5FFF-7C42-AABC-55EABBC80A19}" srcOrd="0" destOrd="0" presId="urn:microsoft.com/office/officeart/2005/8/layout/hList1"/>
    <dgm:cxn modelId="{0DCD001E-A450-6546-9794-638BF55DDEA2}" srcId="{5173843E-05F1-894A-9274-95CB302CA530}" destId="{F89EC68A-2872-0547-8FE2-5A92B2071604}" srcOrd="1" destOrd="0" parTransId="{E970CD2E-DACF-6149-925E-734C8C9B8A48}" sibTransId="{E15871E4-A156-8946-8050-2A9A6CFD2125}"/>
    <dgm:cxn modelId="{A001962A-CEFD-B64C-9CBE-030B9EF5313D}" srcId="{56C4ECEA-166B-D04D-B564-DB8883F5D67C}" destId="{315D0921-A8E4-F34B-8157-6B32A61D07F6}" srcOrd="0" destOrd="0" parTransId="{38A6B1A4-F5E5-ED44-B111-A50347D4126E}" sibTransId="{C7E61909-0DCA-6848-AFAA-6BBB1BF06BE1}"/>
    <dgm:cxn modelId="{CABCFC63-225C-624F-B8CE-C6BFA61CB8AA}" type="presOf" srcId="{D124AE77-D1F3-EA4C-AA9F-1544A598A8C6}" destId="{B9B4D94A-5BEC-9140-B6FE-08B3CEE49DF2}" srcOrd="0" destOrd="0" presId="urn:microsoft.com/office/officeart/2005/8/layout/hList1"/>
    <dgm:cxn modelId="{A66A5264-101C-E64E-B912-9BB6CD6143E6}" type="presOf" srcId="{E4702380-7776-6D45-9483-B4653ABB98AB}" destId="{F8184629-C6A6-CA44-8E7B-7FE47332ADB8}" srcOrd="0" destOrd="0" presId="urn:microsoft.com/office/officeart/2005/8/layout/hList1"/>
    <dgm:cxn modelId="{3F684B8E-9F1E-6842-B16B-392F55500492}" type="presOf" srcId="{F89EC68A-2872-0547-8FE2-5A92B2071604}" destId="{F8184629-C6A6-CA44-8E7B-7FE47332ADB8}" srcOrd="0" destOrd="1" presId="urn:microsoft.com/office/officeart/2005/8/layout/hList1"/>
    <dgm:cxn modelId="{7B1B4AB1-AC67-7E42-93E7-C2A2F098FFD0}" srcId="{5173843E-05F1-894A-9274-95CB302CA530}" destId="{6B64BC63-37E2-C34B-8D6D-489BA4559A6E}" srcOrd="2" destOrd="0" parTransId="{11180864-EAD0-5F4A-A2A5-F8AFDB59C015}" sibTransId="{92BCF91C-38DB-E143-A092-A9923719F5AB}"/>
    <dgm:cxn modelId="{810F80B7-098B-E148-BA50-AD1AFB78F0D4}" srcId="{5173843E-05F1-894A-9274-95CB302CA530}" destId="{E4702380-7776-6D45-9483-B4653ABB98AB}" srcOrd="0" destOrd="0" parTransId="{E249A03E-F8C1-F643-A50B-57485F71ECE5}" sibTransId="{3C7ED409-AB63-8A40-AE7B-98F61D08B07C}"/>
    <dgm:cxn modelId="{0BDC6EB8-8A64-7040-8399-408E5EF8DFE6}" type="presOf" srcId="{6B64BC63-37E2-C34B-8D6D-489BA4559A6E}" destId="{F8184629-C6A6-CA44-8E7B-7FE47332ADB8}" srcOrd="0" destOrd="2" presId="urn:microsoft.com/office/officeart/2005/8/layout/hList1"/>
    <dgm:cxn modelId="{18778CBD-5E02-B649-AC07-B5A09AF86293}" srcId="{D124AE77-D1F3-EA4C-AA9F-1544A598A8C6}" destId="{56C4ECEA-166B-D04D-B564-DB8883F5D67C}" srcOrd="1" destOrd="0" parTransId="{F450B9B5-590F-DF42-A147-EDD72EE07C43}" sibTransId="{8FE66986-DA7B-E541-B8B5-3352D112FA27}"/>
    <dgm:cxn modelId="{635C9380-D0E0-8C44-BB62-4E7F30463ED0}" type="presParOf" srcId="{B9B4D94A-5BEC-9140-B6FE-08B3CEE49DF2}" destId="{3BF69D12-9CEC-344D-9B84-022198409A2E}" srcOrd="0" destOrd="0" presId="urn:microsoft.com/office/officeart/2005/8/layout/hList1"/>
    <dgm:cxn modelId="{10EE2A6E-E9DB-AB4A-84C8-3CE72D5345C9}" type="presParOf" srcId="{3BF69D12-9CEC-344D-9B84-022198409A2E}" destId="{2959F6AA-BDD9-4C46-A558-476F39ACDA45}" srcOrd="0" destOrd="0" presId="urn:microsoft.com/office/officeart/2005/8/layout/hList1"/>
    <dgm:cxn modelId="{43DBBC85-48BF-D04F-B97C-04CFB7261736}" type="presParOf" srcId="{3BF69D12-9CEC-344D-9B84-022198409A2E}" destId="{F8184629-C6A6-CA44-8E7B-7FE47332ADB8}" srcOrd="1" destOrd="0" presId="urn:microsoft.com/office/officeart/2005/8/layout/hList1"/>
    <dgm:cxn modelId="{FD4D95B9-486C-C545-8D85-4E17ABD636DD}" type="presParOf" srcId="{B9B4D94A-5BEC-9140-B6FE-08B3CEE49DF2}" destId="{FCA20097-C97B-0B44-8205-3B48790BBC20}" srcOrd="1" destOrd="0" presId="urn:microsoft.com/office/officeart/2005/8/layout/hList1"/>
    <dgm:cxn modelId="{EB608370-9CC4-364C-AC6A-BD6C4169E3E0}" type="presParOf" srcId="{B9B4D94A-5BEC-9140-B6FE-08B3CEE49DF2}" destId="{C4469DC1-7A72-AD48-AC29-4BA2D789296C}" srcOrd="2" destOrd="0" presId="urn:microsoft.com/office/officeart/2005/8/layout/hList1"/>
    <dgm:cxn modelId="{DC8BB099-9C8F-F540-8C3A-7A39088886D6}" type="presParOf" srcId="{C4469DC1-7A72-AD48-AC29-4BA2D789296C}" destId="{7ABB6FD5-5FFF-7C42-AABC-55EABBC80A19}" srcOrd="0" destOrd="0" presId="urn:microsoft.com/office/officeart/2005/8/layout/hList1"/>
    <dgm:cxn modelId="{9CF735A1-33CE-E747-B08D-3B89D61BDD5A}" type="presParOf" srcId="{C4469DC1-7A72-AD48-AC29-4BA2D789296C}" destId="{3F67FEC1-A6B7-754A-A060-83579ACBAA8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0EB3F-D390-9C4F-83D8-0702EE4BEA95}">
      <dsp:nvSpPr>
        <dsp:cNvPr id="0" name=""/>
        <dsp:cNvSpPr/>
      </dsp:nvSpPr>
      <dsp:spPr>
        <a:xfrm>
          <a:off x="37" y="60791"/>
          <a:ext cx="3624229" cy="73981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Planning algorithm using Hierarchical Operational Models</a:t>
          </a:r>
        </a:p>
      </dsp:txBody>
      <dsp:txXfrm>
        <a:off x="37" y="60791"/>
        <a:ext cx="3624229" cy="739817"/>
      </dsp:txXfrm>
    </dsp:sp>
    <dsp:sp modelId="{B193075B-17BE-8642-96AD-F40B77E9B643}">
      <dsp:nvSpPr>
        <dsp:cNvPr id="0" name=""/>
        <dsp:cNvSpPr/>
      </dsp:nvSpPr>
      <dsp:spPr>
        <a:xfrm>
          <a:off x="37" y="800608"/>
          <a:ext cx="3624229" cy="158523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Plan-with-UPOM</a:t>
          </a:r>
        </a:p>
        <a:p>
          <a:pPr marL="228600" lvl="1" indent="-228600" algn="l" defTabSz="889000">
            <a:lnSpc>
              <a:spcPct val="90000"/>
            </a:lnSpc>
            <a:spcBef>
              <a:spcPct val="0"/>
            </a:spcBef>
            <a:spcAft>
              <a:spcPct val="15000"/>
            </a:spcAft>
            <a:buChar char="•"/>
          </a:pPr>
          <a:r>
            <a:rPr lang="en-US" sz="2000" kern="1200" dirty="0"/>
            <a:t>Properties of the algorithm</a:t>
          </a:r>
        </a:p>
      </dsp:txBody>
      <dsp:txXfrm>
        <a:off x="37" y="800608"/>
        <a:ext cx="3624229" cy="1585237"/>
      </dsp:txXfrm>
    </dsp:sp>
    <dsp:sp modelId="{C8647FE0-65D8-B446-A767-205B5DF997E3}">
      <dsp:nvSpPr>
        <dsp:cNvPr id="0" name=""/>
        <dsp:cNvSpPr/>
      </dsp:nvSpPr>
      <dsp:spPr>
        <a:xfrm>
          <a:off x="4131659" y="60791"/>
          <a:ext cx="3624229" cy="73981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Integration of actor and planner with Learning </a:t>
          </a:r>
        </a:p>
      </dsp:txBody>
      <dsp:txXfrm>
        <a:off x="4131659" y="60791"/>
        <a:ext cx="3624229" cy="739817"/>
      </dsp:txXfrm>
    </dsp:sp>
    <dsp:sp modelId="{1A95D0DB-8382-D248-BE5C-28F5573870C8}">
      <dsp:nvSpPr>
        <dsp:cNvPr id="0" name=""/>
        <dsp:cNvSpPr/>
      </dsp:nvSpPr>
      <dsp:spPr>
        <a:xfrm>
          <a:off x="4131659" y="800608"/>
          <a:ext cx="3624229" cy="158523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Learn to choose operational models for tasks</a:t>
          </a:r>
        </a:p>
        <a:p>
          <a:pPr marL="171450" lvl="1" indent="-171450" algn="l" defTabSz="800100">
            <a:lnSpc>
              <a:spcPct val="90000"/>
            </a:lnSpc>
            <a:spcBef>
              <a:spcPct val="0"/>
            </a:spcBef>
            <a:spcAft>
              <a:spcPct val="15000"/>
            </a:spcAft>
            <a:buChar char="•"/>
          </a:pPr>
          <a:r>
            <a:rPr lang="en-US" sz="1800" kern="1200"/>
            <a:t>Learn a heuristic function</a:t>
          </a:r>
        </a:p>
        <a:p>
          <a:pPr marL="171450" lvl="1" indent="-171450" algn="l" defTabSz="800100">
            <a:lnSpc>
              <a:spcPct val="90000"/>
            </a:lnSpc>
            <a:spcBef>
              <a:spcPct val="0"/>
            </a:spcBef>
            <a:spcAft>
              <a:spcPct val="15000"/>
            </a:spcAft>
            <a:buChar char="•"/>
          </a:pPr>
          <a:r>
            <a:rPr lang="en-US" sz="1800" kern="1200"/>
            <a:t>Learn to choose operational model parameters</a:t>
          </a:r>
        </a:p>
      </dsp:txBody>
      <dsp:txXfrm>
        <a:off x="4131659" y="800608"/>
        <a:ext cx="3624229" cy="1585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9F6AA-BDD9-4C46-A558-476F39ACDA45}">
      <dsp:nvSpPr>
        <dsp:cNvPr id="0" name=""/>
        <dsp:cNvSpPr/>
      </dsp:nvSpPr>
      <dsp:spPr>
        <a:xfrm>
          <a:off x="37" y="16504"/>
          <a:ext cx="3624229" cy="76321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Implementation and Experiments</a:t>
          </a:r>
        </a:p>
      </dsp:txBody>
      <dsp:txXfrm>
        <a:off x="37" y="16504"/>
        <a:ext cx="3624229" cy="763217"/>
      </dsp:txXfrm>
    </dsp:sp>
    <dsp:sp modelId="{F8184629-C6A6-CA44-8E7B-7FE47332ADB8}">
      <dsp:nvSpPr>
        <dsp:cNvPr id="0" name=""/>
        <dsp:cNvSpPr/>
      </dsp:nvSpPr>
      <dsp:spPr>
        <a:xfrm>
          <a:off x="37" y="779721"/>
          <a:ext cx="3624229" cy="155641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Five simulated domains</a:t>
          </a:r>
        </a:p>
        <a:p>
          <a:pPr marL="228600" lvl="1" indent="-228600" algn="l" defTabSz="933450">
            <a:lnSpc>
              <a:spcPct val="90000"/>
            </a:lnSpc>
            <a:spcBef>
              <a:spcPct val="0"/>
            </a:spcBef>
            <a:spcAft>
              <a:spcPct val="15000"/>
            </a:spcAft>
            <a:buChar char="•"/>
          </a:pPr>
          <a:r>
            <a:rPr lang="en-US" sz="2100" kern="1200"/>
            <a:t>Auto-generated problems</a:t>
          </a:r>
        </a:p>
        <a:p>
          <a:pPr marL="228600" lvl="1" indent="-228600" algn="l" defTabSz="933450">
            <a:lnSpc>
              <a:spcPct val="90000"/>
            </a:lnSpc>
            <a:spcBef>
              <a:spcPct val="0"/>
            </a:spcBef>
            <a:spcAft>
              <a:spcPct val="15000"/>
            </a:spcAft>
            <a:buChar char="•"/>
          </a:pPr>
          <a:r>
            <a:rPr lang="en-US" sz="2100" kern="1200" dirty="0"/>
            <a:t>Improved efficiency and  success-ratio</a:t>
          </a:r>
        </a:p>
      </dsp:txBody>
      <dsp:txXfrm>
        <a:off x="37" y="779721"/>
        <a:ext cx="3624229" cy="1556415"/>
      </dsp:txXfrm>
    </dsp:sp>
    <dsp:sp modelId="{7ABB6FD5-5FFF-7C42-AABC-55EABBC80A19}">
      <dsp:nvSpPr>
        <dsp:cNvPr id="0" name=""/>
        <dsp:cNvSpPr/>
      </dsp:nvSpPr>
      <dsp:spPr>
        <a:xfrm>
          <a:off x="4131659" y="16504"/>
          <a:ext cx="3624229" cy="76321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Real-world prototype</a:t>
          </a:r>
        </a:p>
      </dsp:txBody>
      <dsp:txXfrm>
        <a:off x="4131659" y="16504"/>
        <a:ext cx="3624229" cy="763217"/>
      </dsp:txXfrm>
    </dsp:sp>
    <dsp:sp modelId="{3F67FEC1-A6B7-754A-A060-83579ACBAA89}">
      <dsp:nvSpPr>
        <dsp:cNvPr id="0" name=""/>
        <dsp:cNvSpPr/>
      </dsp:nvSpPr>
      <dsp:spPr>
        <a:xfrm>
          <a:off x="4131659" y="779721"/>
          <a:ext cx="3624229" cy="155641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Attack recovery in Software-defined networks using Plan-with-UPOM</a:t>
          </a:r>
        </a:p>
      </dsp:txBody>
      <dsp:txXfrm>
        <a:off x="4131659" y="779721"/>
        <a:ext cx="3624229" cy="1556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0EB3F-D390-9C4F-83D8-0702EE4BEA95}">
      <dsp:nvSpPr>
        <dsp:cNvPr id="0" name=""/>
        <dsp:cNvSpPr/>
      </dsp:nvSpPr>
      <dsp:spPr>
        <a:xfrm>
          <a:off x="37" y="22768"/>
          <a:ext cx="3624229" cy="105364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Planning algorithms using Hierarchical Operational Models</a:t>
          </a:r>
        </a:p>
      </dsp:txBody>
      <dsp:txXfrm>
        <a:off x="37" y="22768"/>
        <a:ext cx="3624229" cy="1053648"/>
      </dsp:txXfrm>
    </dsp:sp>
    <dsp:sp modelId="{B193075B-17BE-8642-96AD-F40B77E9B643}">
      <dsp:nvSpPr>
        <dsp:cNvPr id="0" name=""/>
        <dsp:cNvSpPr/>
      </dsp:nvSpPr>
      <dsp:spPr>
        <a:xfrm>
          <a:off x="37" y="1076417"/>
          <a:ext cx="3624229" cy="134745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Plan-with-UPOM</a:t>
          </a:r>
          <a:endParaRPr lang="en-US" sz="2100" kern="1200" dirty="0"/>
        </a:p>
        <a:p>
          <a:pPr marL="228600" lvl="1" indent="-228600" algn="l" defTabSz="933450">
            <a:lnSpc>
              <a:spcPct val="90000"/>
            </a:lnSpc>
            <a:spcBef>
              <a:spcPct val="0"/>
            </a:spcBef>
            <a:spcAft>
              <a:spcPct val="15000"/>
            </a:spcAft>
            <a:buChar char="•"/>
          </a:pPr>
          <a:r>
            <a:rPr lang="en-US" sz="2100" kern="1200" dirty="0"/>
            <a:t>Properties of the algorithm</a:t>
          </a:r>
        </a:p>
        <a:p>
          <a:pPr marL="228600" lvl="1" indent="-228600" algn="l" defTabSz="933450">
            <a:lnSpc>
              <a:spcPct val="90000"/>
            </a:lnSpc>
            <a:spcBef>
              <a:spcPct val="0"/>
            </a:spcBef>
            <a:spcAft>
              <a:spcPct val="15000"/>
            </a:spcAft>
            <a:buChar char="•"/>
          </a:pPr>
          <a:endParaRPr lang="en-US" sz="2100" kern="1200" dirty="0"/>
        </a:p>
      </dsp:txBody>
      <dsp:txXfrm>
        <a:off x="37" y="1076417"/>
        <a:ext cx="3624229" cy="1347451"/>
      </dsp:txXfrm>
    </dsp:sp>
    <dsp:sp modelId="{C8647FE0-65D8-B446-A767-205B5DF997E3}">
      <dsp:nvSpPr>
        <dsp:cNvPr id="0" name=""/>
        <dsp:cNvSpPr/>
      </dsp:nvSpPr>
      <dsp:spPr>
        <a:xfrm>
          <a:off x="4131659" y="22768"/>
          <a:ext cx="3624229" cy="105364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Integration of actor and planner with Learning </a:t>
          </a:r>
        </a:p>
      </dsp:txBody>
      <dsp:txXfrm>
        <a:off x="4131659" y="22768"/>
        <a:ext cx="3624229" cy="1053648"/>
      </dsp:txXfrm>
    </dsp:sp>
    <dsp:sp modelId="{1A95D0DB-8382-D248-BE5C-28F5573870C8}">
      <dsp:nvSpPr>
        <dsp:cNvPr id="0" name=""/>
        <dsp:cNvSpPr/>
      </dsp:nvSpPr>
      <dsp:spPr>
        <a:xfrm>
          <a:off x="4131659" y="1076417"/>
          <a:ext cx="3624229" cy="134745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Learn to choose refinement methods</a:t>
          </a:r>
        </a:p>
        <a:p>
          <a:pPr marL="171450" lvl="1" indent="-171450" algn="l" defTabSz="800100">
            <a:lnSpc>
              <a:spcPct val="90000"/>
            </a:lnSpc>
            <a:spcBef>
              <a:spcPct val="0"/>
            </a:spcBef>
            <a:spcAft>
              <a:spcPct val="15000"/>
            </a:spcAft>
            <a:buChar char="•"/>
          </a:pPr>
          <a:r>
            <a:rPr lang="en-US" sz="1800" kern="1200"/>
            <a:t>Learn a heuristic function</a:t>
          </a:r>
        </a:p>
        <a:p>
          <a:pPr marL="171450" lvl="1" indent="-171450" algn="l" defTabSz="800100">
            <a:lnSpc>
              <a:spcPct val="90000"/>
            </a:lnSpc>
            <a:spcBef>
              <a:spcPct val="0"/>
            </a:spcBef>
            <a:spcAft>
              <a:spcPct val="15000"/>
            </a:spcAft>
            <a:buChar char="•"/>
          </a:pPr>
          <a:r>
            <a:rPr lang="en-US" sz="1800" kern="1200" dirty="0"/>
            <a:t>Learn to choose methods</a:t>
          </a:r>
        </a:p>
      </dsp:txBody>
      <dsp:txXfrm>
        <a:off x="4131659" y="1076417"/>
        <a:ext cx="3624229" cy="1347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9F6AA-BDD9-4C46-A558-476F39ACDA45}">
      <dsp:nvSpPr>
        <dsp:cNvPr id="0" name=""/>
        <dsp:cNvSpPr/>
      </dsp:nvSpPr>
      <dsp:spPr>
        <a:xfrm>
          <a:off x="37" y="16504"/>
          <a:ext cx="3624229" cy="76321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Implementation and Experiments</a:t>
          </a:r>
        </a:p>
      </dsp:txBody>
      <dsp:txXfrm>
        <a:off x="37" y="16504"/>
        <a:ext cx="3624229" cy="763217"/>
      </dsp:txXfrm>
    </dsp:sp>
    <dsp:sp modelId="{F8184629-C6A6-CA44-8E7B-7FE47332ADB8}">
      <dsp:nvSpPr>
        <dsp:cNvPr id="0" name=""/>
        <dsp:cNvSpPr/>
      </dsp:nvSpPr>
      <dsp:spPr>
        <a:xfrm>
          <a:off x="37" y="779721"/>
          <a:ext cx="3624229" cy="155641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Five simulated domains</a:t>
          </a:r>
        </a:p>
        <a:p>
          <a:pPr marL="228600" lvl="1" indent="-228600" algn="l" defTabSz="933450">
            <a:lnSpc>
              <a:spcPct val="90000"/>
            </a:lnSpc>
            <a:spcBef>
              <a:spcPct val="0"/>
            </a:spcBef>
            <a:spcAft>
              <a:spcPct val="15000"/>
            </a:spcAft>
            <a:buChar char="•"/>
          </a:pPr>
          <a:r>
            <a:rPr lang="en-US" sz="2100" kern="1200"/>
            <a:t>Auto-generated problems</a:t>
          </a:r>
        </a:p>
        <a:p>
          <a:pPr marL="228600" lvl="1" indent="-228600" algn="l" defTabSz="933450">
            <a:lnSpc>
              <a:spcPct val="90000"/>
            </a:lnSpc>
            <a:spcBef>
              <a:spcPct val="0"/>
            </a:spcBef>
            <a:spcAft>
              <a:spcPct val="15000"/>
            </a:spcAft>
            <a:buChar char="•"/>
          </a:pPr>
          <a:r>
            <a:rPr lang="en-US" sz="2100" kern="1200" dirty="0"/>
            <a:t>Improved efficiency and success-ratio</a:t>
          </a:r>
        </a:p>
      </dsp:txBody>
      <dsp:txXfrm>
        <a:off x="37" y="779721"/>
        <a:ext cx="3624229" cy="1556415"/>
      </dsp:txXfrm>
    </dsp:sp>
    <dsp:sp modelId="{7ABB6FD5-5FFF-7C42-AABC-55EABBC80A19}">
      <dsp:nvSpPr>
        <dsp:cNvPr id="0" name=""/>
        <dsp:cNvSpPr/>
      </dsp:nvSpPr>
      <dsp:spPr>
        <a:xfrm>
          <a:off x="4131659" y="16504"/>
          <a:ext cx="3624229" cy="76321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Real-world prototype</a:t>
          </a:r>
        </a:p>
      </dsp:txBody>
      <dsp:txXfrm>
        <a:off x="4131659" y="16504"/>
        <a:ext cx="3624229" cy="763217"/>
      </dsp:txXfrm>
    </dsp:sp>
    <dsp:sp modelId="{3F67FEC1-A6B7-754A-A060-83579ACBAA89}">
      <dsp:nvSpPr>
        <dsp:cNvPr id="0" name=""/>
        <dsp:cNvSpPr/>
      </dsp:nvSpPr>
      <dsp:spPr>
        <a:xfrm>
          <a:off x="4131659" y="779721"/>
          <a:ext cx="3624229" cy="155641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Attack recovery in Software-defined networks using Plan-with-UPOM</a:t>
          </a:r>
        </a:p>
      </dsp:txBody>
      <dsp:txXfrm>
        <a:off x="4131659" y="779721"/>
        <a:ext cx="3624229" cy="15564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0EB3F-D390-9C4F-83D8-0702EE4BEA95}">
      <dsp:nvSpPr>
        <dsp:cNvPr id="0" name=""/>
        <dsp:cNvSpPr/>
      </dsp:nvSpPr>
      <dsp:spPr>
        <a:xfrm>
          <a:off x="37" y="22768"/>
          <a:ext cx="3624229" cy="105364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Planning algorithms using Hierarchical Operational Models</a:t>
          </a:r>
        </a:p>
      </dsp:txBody>
      <dsp:txXfrm>
        <a:off x="37" y="22768"/>
        <a:ext cx="3624229" cy="1053648"/>
      </dsp:txXfrm>
    </dsp:sp>
    <dsp:sp modelId="{B193075B-17BE-8642-96AD-F40B77E9B643}">
      <dsp:nvSpPr>
        <dsp:cNvPr id="0" name=""/>
        <dsp:cNvSpPr/>
      </dsp:nvSpPr>
      <dsp:spPr>
        <a:xfrm>
          <a:off x="37" y="1076417"/>
          <a:ext cx="3624229" cy="134745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Plan-with-UPOM</a:t>
          </a:r>
          <a:endParaRPr lang="en-US" sz="2100" kern="1200" dirty="0"/>
        </a:p>
        <a:p>
          <a:pPr marL="228600" lvl="1" indent="-228600" algn="l" defTabSz="933450">
            <a:lnSpc>
              <a:spcPct val="90000"/>
            </a:lnSpc>
            <a:spcBef>
              <a:spcPct val="0"/>
            </a:spcBef>
            <a:spcAft>
              <a:spcPct val="15000"/>
            </a:spcAft>
            <a:buChar char="•"/>
          </a:pPr>
          <a:r>
            <a:rPr lang="en-US" sz="2100" kern="1200" dirty="0"/>
            <a:t>Properties of the algorithm</a:t>
          </a:r>
        </a:p>
        <a:p>
          <a:pPr marL="228600" lvl="1" indent="-228600" algn="l" defTabSz="933450">
            <a:lnSpc>
              <a:spcPct val="90000"/>
            </a:lnSpc>
            <a:spcBef>
              <a:spcPct val="0"/>
            </a:spcBef>
            <a:spcAft>
              <a:spcPct val="15000"/>
            </a:spcAft>
            <a:buChar char="•"/>
          </a:pPr>
          <a:endParaRPr lang="en-US" sz="2100" kern="1200" dirty="0"/>
        </a:p>
      </dsp:txBody>
      <dsp:txXfrm>
        <a:off x="37" y="1076417"/>
        <a:ext cx="3624229" cy="1347451"/>
      </dsp:txXfrm>
    </dsp:sp>
    <dsp:sp modelId="{C8647FE0-65D8-B446-A767-205B5DF997E3}">
      <dsp:nvSpPr>
        <dsp:cNvPr id="0" name=""/>
        <dsp:cNvSpPr/>
      </dsp:nvSpPr>
      <dsp:spPr>
        <a:xfrm>
          <a:off x="4131659" y="22768"/>
          <a:ext cx="3624229" cy="105364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Integration of actor and planner with Learning </a:t>
          </a:r>
        </a:p>
      </dsp:txBody>
      <dsp:txXfrm>
        <a:off x="4131659" y="22768"/>
        <a:ext cx="3624229" cy="1053648"/>
      </dsp:txXfrm>
    </dsp:sp>
    <dsp:sp modelId="{1A95D0DB-8382-D248-BE5C-28F5573870C8}">
      <dsp:nvSpPr>
        <dsp:cNvPr id="0" name=""/>
        <dsp:cNvSpPr/>
      </dsp:nvSpPr>
      <dsp:spPr>
        <a:xfrm>
          <a:off x="4131659" y="1076417"/>
          <a:ext cx="3624229" cy="134745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Learn to choose refinement methods</a:t>
          </a:r>
        </a:p>
        <a:p>
          <a:pPr marL="171450" lvl="1" indent="-171450" algn="l" defTabSz="800100">
            <a:lnSpc>
              <a:spcPct val="90000"/>
            </a:lnSpc>
            <a:spcBef>
              <a:spcPct val="0"/>
            </a:spcBef>
            <a:spcAft>
              <a:spcPct val="15000"/>
            </a:spcAft>
            <a:buChar char="•"/>
          </a:pPr>
          <a:r>
            <a:rPr lang="en-US" sz="1800" kern="1200"/>
            <a:t>Learn a heuristic function</a:t>
          </a:r>
        </a:p>
        <a:p>
          <a:pPr marL="171450" lvl="1" indent="-171450" algn="l" defTabSz="800100">
            <a:lnSpc>
              <a:spcPct val="90000"/>
            </a:lnSpc>
            <a:spcBef>
              <a:spcPct val="0"/>
            </a:spcBef>
            <a:spcAft>
              <a:spcPct val="15000"/>
            </a:spcAft>
            <a:buChar char="•"/>
          </a:pPr>
          <a:r>
            <a:rPr lang="en-US" sz="1800" kern="1200" dirty="0"/>
            <a:t>Learn to choose methods</a:t>
          </a:r>
        </a:p>
      </dsp:txBody>
      <dsp:txXfrm>
        <a:off x="4131659" y="1076417"/>
        <a:ext cx="3624229" cy="13474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9F6AA-BDD9-4C46-A558-476F39ACDA45}">
      <dsp:nvSpPr>
        <dsp:cNvPr id="0" name=""/>
        <dsp:cNvSpPr/>
      </dsp:nvSpPr>
      <dsp:spPr>
        <a:xfrm>
          <a:off x="37" y="16504"/>
          <a:ext cx="3624229" cy="76321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Implementation and Experiments</a:t>
          </a:r>
        </a:p>
      </dsp:txBody>
      <dsp:txXfrm>
        <a:off x="37" y="16504"/>
        <a:ext cx="3624229" cy="763217"/>
      </dsp:txXfrm>
    </dsp:sp>
    <dsp:sp modelId="{F8184629-C6A6-CA44-8E7B-7FE47332ADB8}">
      <dsp:nvSpPr>
        <dsp:cNvPr id="0" name=""/>
        <dsp:cNvSpPr/>
      </dsp:nvSpPr>
      <dsp:spPr>
        <a:xfrm>
          <a:off x="37" y="779721"/>
          <a:ext cx="3624229" cy="155641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Five simulated domains</a:t>
          </a:r>
        </a:p>
        <a:p>
          <a:pPr marL="228600" lvl="1" indent="-228600" algn="l" defTabSz="933450">
            <a:lnSpc>
              <a:spcPct val="90000"/>
            </a:lnSpc>
            <a:spcBef>
              <a:spcPct val="0"/>
            </a:spcBef>
            <a:spcAft>
              <a:spcPct val="15000"/>
            </a:spcAft>
            <a:buChar char="•"/>
          </a:pPr>
          <a:r>
            <a:rPr lang="en-US" sz="2100" kern="1200"/>
            <a:t>Auto-generated problems</a:t>
          </a:r>
        </a:p>
        <a:p>
          <a:pPr marL="228600" lvl="1" indent="-228600" algn="l" defTabSz="933450">
            <a:lnSpc>
              <a:spcPct val="90000"/>
            </a:lnSpc>
            <a:spcBef>
              <a:spcPct val="0"/>
            </a:spcBef>
            <a:spcAft>
              <a:spcPct val="15000"/>
            </a:spcAft>
            <a:buChar char="•"/>
          </a:pPr>
          <a:r>
            <a:rPr lang="en-US" sz="2100" kern="1200" dirty="0"/>
            <a:t>Improved efficiency and success-ratio</a:t>
          </a:r>
        </a:p>
      </dsp:txBody>
      <dsp:txXfrm>
        <a:off x="37" y="779721"/>
        <a:ext cx="3624229" cy="1556415"/>
      </dsp:txXfrm>
    </dsp:sp>
    <dsp:sp modelId="{7ABB6FD5-5FFF-7C42-AABC-55EABBC80A19}">
      <dsp:nvSpPr>
        <dsp:cNvPr id="0" name=""/>
        <dsp:cNvSpPr/>
      </dsp:nvSpPr>
      <dsp:spPr>
        <a:xfrm>
          <a:off x="4131659" y="16504"/>
          <a:ext cx="3624229" cy="76321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Real-world prototype</a:t>
          </a:r>
        </a:p>
      </dsp:txBody>
      <dsp:txXfrm>
        <a:off x="4131659" y="16504"/>
        <a:ext cx="3624229" cy="763217"/>
      </dsp:txXfrm>
    </dsp:sp>
    <dsp:sp modelId="{3F67FEC1-A6B7-754A-A060-83579ACBAA89}">
      <dsp:nvSpPr>
        <dsp:cNvPr id="0" name=""/>
        <dsp:cNvSpPr/>
      </dsp:nvSpPr>
      <dsp:spPr>
        <a:xfrm>
          <a:off x="4131659" y="779721"/>
          <a:ext cx="3624229" cy="155641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Attack recovery in Software-defined networks using Plan-with-UPOM</a:t>
          </a:r>
        </a:p>
      </dsp:txBody>
      <dsp:txXfrm>
        <a:off x="4131659" y="779721"/>
        <a:ext cx="3624229" cy="15564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0EB3F-D390-9C4F-83D8-0702EE4BEA95}">
      <dsp:nvSpPr>
        <dsp:cNvPr id="0" name=""/>
        <dsp:cNvSpPr/>
      </dsp:nvSpPr>
      <dsp:spPr>
        <a:xfrm>
          <a:off x="37" y="19165"/>
          <a:ext cx="3624229" cy="105364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Planning algorithms using Hierarchical Operational Models</a:t>
          </a:r>
        </a:p>
      </dsp:txBody>
      <dsp:txXfrm>
        <a:off x="37" y="19165"/>
        <a:ext cx="3624229" cy="1053648"/>
      </dsp:txXfrm>
    </dsp:sp>
    <dsp:sp modelId="{B193075B-17BE-8642-96AD-F40B77E9B643}">
      <dsp:nvSpPr>
        <dsp:cNvPr id="0" name=""/>
        <dsp:cNvSpPr/>
      </dsp:nvSpPr>
      <dsp:spPr>
        <a:xfrm>
          <a:off x="37" y="1072814"/>
          <a:ext cx="3624229" cy="135465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Plan-with-UPOM</a:t>
          </a:r>
          <a:endParaRPr lang="en-US" sz="2100" kern="1200" dirty="0"/>
        </a:p>
        <a:p>
          <a:pPr marL="228600" lvl="1" indent="-228600" algn="l" defTabSz="933450">
            <a:lnSpc>
              <a:spcPct val="90000"/>
            </a:lnSpc>
            <a:spcBef>
              <a:spcPct val="0"/>
            </a:spcBef>
            <a:spcAft>
              <a:spcPct val="15000"/>
            </a:spcAft>
            <a:buChar char="•"/>
          </a:pPr>
          <a:r>
            <a:rPr lang="en-US" sz="2100" kern="1200" dirty="0"/>
            <a:t>Properties of the algorithm</a:t>
          </a:r>
        </a:p>
      </dsp:txBody>
      <dsp:txXfrm>
        <a:off x="37" y="1072814"/>
        <a:ext cx="3624229" cy="1354657"/>
      </dsp:txXfrm>
    </dsp:sp>
    <dsp:sp modelId="{C8647FE0-65D8-B446-A767-205B5DF997E3}">
      <dsp:nvSpPr>
        <dsp:cNvPr id="0" name=""/>
        <dsp:cNvSpPr/>
      </dsp:nvSpPr>
      <dsp:spPr>
        <a:xfrm>
          <a:off x="4131659" y="19165"/>
          <a:ext cx="3624229" cy="105364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Integration of actor and planner with Learning </a:t>
          </a:r>
        </a:p>
      </dsp:txBody>
      <dsp:txXfrm>
        <a:off x="4131659" y="19165"/>
        <a:ext cx="3624229" cy="1053648"/>
      </dsp:txXfrm>
    </dsp:sp>
    <dsp:sp modelId="{1A95D0DB-8382-D248-BE5C-28F5573870C8}">
      <dsp:nvSpPr>
        <dsp:cNvPr id="0" name=""/>
        <dsp:cNvSpPr/>
      </dsp:nvSpPr>
      <dsp:spPr>
        <a:xfrm>
          <a:off x="4131659" y="1072814"/>
          <a:ext cx="3624229" cy="135465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Learn to choose refinement methods</a:t>
          </a:r>
        </a:p>
        <a:p>
          <a:pPr marL="171450" lvl="1" indent="-171450" algn="l" defTabSz="800100">
            <a:lnSpc>
              <a:spcPct val="90000"/>
            </a:lnSpc>
            <a:spcBef>
              <a:spcPct val="0"/>
            </a:spcBef>
            <a:spcAft>
              <a:spcPct val="15000"/>
            </a:spcAft>
            <a:buChar char="•"/>
          </a:pPr>
          <a:r>
            <a:rPr lang="en-US" sz="1800" kern="1200"/>
            <a:t>Learn a heuristic function</a:t>
          </a:r>
        </a:p>
        <a:p>
          <a:pPr marL="171450" lvl="1" indent="-171450" algn="l" defTabSz="800100">
            <a:lnSpc>
              <a:spcPct val="90000"/>
            </a:lnSpc>
            <a:spcBef>
              <a:spcPct val="0"/>
            </a:spcBef>
            <a:spcAft>
              <a:spcPct val="15000"/>
            </a:spcAft>
            <a:buChar char="•"/>
          </a:pPr>
          <a:r>
            <a:rPr lang="en-US" sz="1800" kern="1200" dirty="0"/>
            <a:t>Learn to choose methods</a:t>
          </a:r>
        </a:p>
      </dsp:txBody>
      <dsp:txXfrm>
        <a:off x="4131659" y="1072814"/>
        <a:ext cx="3624229" cy="13546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9F6AA-BDD9-4C46-A558-476F39ACDA45}">
      <dsp:nvSpPr>
        <dsp:cNvPr id="0" name=""/>
        <dsp:cNvSpPr/>
      </dsp:nvSpPr>
      <dsp:spPr>
        <a:xfrm>
          <a:off x="37" y="16504"/>
          <a:ext cx="3624229" cy="76321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Implementation and Experiments</a:t>
          </a:r>
        </a:p>
      </dsp:txBody>
      <dsp:txXfrm>
        <a:off x="37" y="16504"/>
        <a:ext cx="3624229" cy="763217"/>
      </dsp:txXfrm>
    </dsp:sp>
    <dsp:sp modelId="{F8184629-C6A6-CA44-8E7B-7FE47332ADB8}">
      <dsp:nvSpPr>
        <dsp:cNvPr id="0" name=""/>
        <dsp:cNvSpPr/>
      </dsp:nvSpPr>
      <dsp:spPr>
        <a:xfrm>
          <a:off x="37" y="779721"/>
          <a:ext cx="3624229" cy="155641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Five simulated domains</a:t>
          </a:r>
        </a:p>
        <a:p>
          <a:pPr marL="228600" lvl="1" indent="-228600" algn="l" defTabSz="933450">
            <a:lnSpc>
              <a:spcPct val="90000"/>
            </a:lnSpc>
            <a:spcBef>
              <a:spcPct val="0"/>
            </a:spcBef>
            <a:spcAft>
              <a:spcPct val="15000"/>
            </a:spcAft>
            <a:buChar char="•"/>
          </a:pPr>
          <a:r>
            <a:rPr lang="en-US" sz="2100" kern="1200"/>
            <a:t>Auto-generated problems</a:t>
          </a:r>
        </a:p>
        <a:p>
          <a:pPr marL="228600" lvl="1" indent="-228600" algn="l" defTabSz="933450">
            <a:lnSpc>
              <a:spcPct val="90000"/>
            </a:lnSpc>
            <a:spcBef>
              <a:spcPct val="0"/>
            </a:spcBef>
            <a:spcAft>
              <a:spcPct val="15000"/>
            </a:spcAft>
            <a:buChar char="•"/>
          </a:pPr>
          <a:r>
            <a:rPr lang="en-US" sz="2100" kern="1200" dirty="0"/>
            <a:t>Improved efficiency and success-ratio</a:t>
          </a:r>
        </a:p>
      </dsp:txBody>
      <dsp:txXfrm>
        <a:off x="37" y="779721"/>
        <a:ext cx="3624229" cy="1556415"/>
      </dsp:txXfrm>
    </dsp:sp>
    <dsp:sp modelId="{7ABB6FD5-5FFF-7C42-AABC-55EABBC80A19}">
      <dsp:nvSpPr>
        <dsp:cNvPr id="0" name=""/>
        <dsp:cNvSpPr/>
      </dsp:nvSpPr>
      <dsp:spPr>
        <a:xfrm>
          <a:off x="4131659" y="16504"/>
          <a:ext cx="3624229" cy="76321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Real-world prototype</a:t>
          </a:r>
        </a:p>
      </dsp:txBody>
      <dsp:txXfrm>
        <a:off x="4131659" y="16504"/>
        <a:ext cx="3624229" cy="763217"/>
      </dsp:txXfrm>
    </dsp:sp>
    <dsp:sp modelId="{3F67FEC1-A6B7-754A-A060-83579ACBAA89}">
      <dsp:nvSpPr>
        <dsp:cNvPr id="0" name=""/>
        <dsp:cNvSpPr/>
      </dsp:nvSpPr>
      <dsp:spPr>
        <a:xfrm>
          <a:off x="4131659" y="779721"/>
          <a:ext cx="3624229" cy="155641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Attack recovery in Software-defined networks using Plan-with-UPOM</a:t>
          </a:r>
        </a:p>
      </dsp:txBody>
      <dsp:txXfrm>
        <a:off x="4131659" y="779721"/>
        <a:ext cx="3624229" cy="15564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69E0A1-773F-8F41-805A-26B0B9A0A3F6}" type="datetimeFigureOut">
              <a:rPr lang="en-US" smtClean="0"/>
              <a:t>5/9/2021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1CE1B2-92C7-3747-93C4-B9E2FD9A01B1}" type="slidenum">
              <a:rPr lang="en-US" smtClean="0"/>
              <a:t>‹#›</a:t>
            </a:fld>
            <a:endParaRPr lang="en-US"/>
          </a:p>
        </p:txBody>
      </p:sp>
    </p:spTree>
    <p:extLst>
      <p:ext uri="{BB962C8B-B14F-4D97-AF65-F5344CB8AC3E}">
        <p14:creationId xmlns:p14="http://schemas.microsoft.com/office/powerpoint/2010/main" val="65064411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9T20:05:43.170"/>
    </inkml:context>
    <inkml:brush xml:id="br0">
      <inkml:brushProperty name="width" value="0.35" units="cm"/>
      <inkml:brushProperty name="height" value="0.35" units="cm"/>
      <inkml:brushProperty name="color" value="#FFF4DB"/>
    </inkml:brush>
  </inkml:definitions>
  <inkml:trace contextRef="#ctx0" brushRef="#br0">0 1 24575,'4'25'0,"-1"-3"0,-3-16 0,0 0 0,0 6 0,0-5 0,0 6 0,0-3 0,0-3 0,0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9T20:06:52.034"/>
    </inkml:context>
    <inkml:brush xml:id="br0">
      <inkml:brushProperty name="width" value="0.35" units="cm"/>
      <inkml:brushProperty name="height" value="0.35" units="cm"/>
      <inkml:brushProperty name="color" value="#FFF4DB"/>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9T20:09:35.552"/>
    </inkml:context>
    <inkml:brush xml:id="br0">
      <inkml:brushProperty name="width" value="0.2" units="cm"/>
      <inkml:brushProperty name="height" value="0.2" units="cm"/>
      <inkml:brushProperty name="color" value="#FFF4DB"/>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1A643-5BB3-104E-A370-A4687B86BF6A}" type="datetimeFigureOut">
              <a:rPr lang="en-US" smtClean="0"/>
              <a:t>5/9/2021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2C2B1B-C11A-BA43-A27B-71E96336DDDB}" type="slidenum">
              <a:rPr lang="en-US" smtClean="0"/>
              <a:t>‹#›</a:t>
            </a:fld>
            <a:endParaRPr lang="en-US"/>
          </a:p>
        </p:txBody>
      </p:sp>
    </p:spTree>
    <p:extLst>
      <p:ext uri="{BB962C8B-B14F-4D97-AF65-F5344CB8AC3E}">
        <p14:creationId xmlns:p14="http://schemas.microsoft.com/office/powerpoint/2010/main" val="20666186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C2B1B-C11A-BA43-A27B-71E96336DDDB}" type="slidenum">
              <a:rPr lang="en-US" smtClean="0"/>
              <a:t>1</a:t>
            </a:fld>
            <a:endParaRPr lang="en-US"/>
          </a:p>
        </p:txBody>
      </p:sp>
    </p:spTree>
    <p:extLst>
      <p:ext uri="{BB962C8B-B14F-4D97-AF65-F5344CB8AC3E}">
        <p14:creationId xmlns:p14="http://schemas.microsoft.com/office/powerpoint/2010/main" val="1409013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Title?</a:t>
            </a:r>
          </a:p>
        </p:txBody>
      </p:sp>
      <p:sp>
        <p:nvSpPr>
          <p:cNvPr id="4" name="Slide Number Placeholder 3"/>
          <p:cNvSpPr>
            <a:spLocks noGrp="1"/>
          </p:cNvSpPr>
          <p:nvPr>
            <p:ph type="sldNum" sz="quarter" idx="5"/>
          </p:nvPr>
        </p:nvSpPr>
        <p:spPr/>
        <p:txBody>
          <a:bodyPr/>
          <a:lstStyle/>
          <a:p>
            <a:fld id="{662C2B1B-C11A-BA43-A27B-71E96336DDDB}" type="slidenum">
              <a:rPr lang="en-US" smtClean="0"/>
              <a:t>13</a:t>
            </a:fld>
            <a:endParaRPr lang="en-US"/>
          </a:p>
        </p:txBody>
      </p:sp>
    </p:spTree>
    <p:extLst>
      <p:ext uri="{BB962C8B-B14F-4D97-AF65-F5344CB8AC3E}">
        <p14:creationId xmlns:p14="http://schemas.microsoft.com/office/powerpoint/2010/main" val="13378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14</a:t>
            </a:fld>
            <a:endParaRPr lang="en-US"/>
          </a:p>
        </p:txBody>
      </p:sp>
    </p:spTree>
    <p:extLst>
      <p:ext uri="{BB962C8B-B14F-4D97-AF65-F5344CB8AC3E}">
        <p14:creationId xmlns:p14="http://schemas.microsoft.com/office/powerpoint/2010/main" val="4294586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a realistic example, just a toy and simplified</a:t>
            </a:r>
          </a:p>
          <a:p>
            <a:r>
              <a:rPr lang="en-US" dirty="0"/>
              <a:t>M1 is where you don’t know where the person is and have to look around and find,</a:t>
            </a:r>
          </a:p>
          <a:p>
            <a:r>
              <a:rPr lang="en-US" dirty="0"/>
              <a:t>M2 is the other case where you know where the person is.</a:t>
            </a:r>
          </a:p>
        </p:txBody>
      </p:sp>
      <p:sp>
        <p:nvSpPr>
          <p:cNvPr id="4" name="Slide Number Placeholder 3"/>
          <p:cNvSpPr>
            <a:spLocks noGrp="1"/>
          </p:cNvSpPr>
          <p:nvPr>
            <p:ph type="sldNum" sz="quarter" idx="10"/>
          </p:nvPr>
        </p:nvSpPr>
        <p:spPr/>
        <p:txBody>
          <a:bodyPr/>
          <a:lstStyle/>
          <a:p>
            <a:fld id="{662C2B1B-C11A-BA43-A27B-71E96336DDDB}" type="slidenum">
              <a:rPr lang="en-US" smtClean="0"/>
              <a:t>15</a:t>
            </a:fld>
            <a:endParaRPr lang="en-US"/>
          </a:p>
        </p:txBody>
      </p:sp>
    </p:spTree>
    <p:extLst>
      <p:ext uri="{BB962C8B-B14F-4D97-AF65-F5344CB8AC3E}">
        <p14:creationId xmlns:p14="http://schemas.microsoft.com/office/powerpoint/2010/main" val="25532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16</a:t>
            </a:fld>
            <a:endParaRPr lang="en-US"/>
          </a:p>
        </p:txBody>
      </p:sp>
    </p:spTree>
    <p:extLst>
      <p:ext uri="{BB962C8B-B14F-4D97-AF65-F5344CB8AC3E}">
        <p14:creationId xmlns:p14="http://schemas.microsoft.com/office/powerpoint/2010/main" val="269094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17</a:t>
            </a:fld>
            <a:endParaRPr lang="en-US"/>
          </a:p>
        </p:txBody>
      </p:sp>
    </p:spTree>
    <p:extLst>
      <p:ext uri="{BB962C8B-B14F-4D97-AF65-F5344CB8AC3E}">
        <p14:creationId xmlns:p14="http://schemas.microsoft.com/office/powerpoint/2010/main" val="138595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18</a:t>
            </a:fld>
            <a:endParaRPr lang="en-US"/>
          </a:p>
        </p:txBody>
      </p:sp>
    </p:spTree>
    <p:extLst>
      <p:ext uri="{BB962C8B-B14F-4D97-AF65-F5344CB8AC3E}">
        <p14:creationId xmlns:p14="http://schemas.microsoft.com/office/powerpoint/2010/main" val="57052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robot is looking around using whatever sensors it has to see what there is in the location.</a:t>
            </a:r>
          </a:p>
          <a:p>
            <a:r>
              <a:rPr lang="en-US" dirty="0"/>
              <a:t>If it finds P1, it will determine that p1 is in the location</a:t>
            </a:r>
          </a:p>
        </p:txBody>
      </p:sp>
      <p:sp>
        <p:nvSpPr>
          <p:cNvPr id="4" name="Slide Number Placeholder 3"/>
          <p:cNvSpPr>
            <a:spLocks noGrp="1"/>
          </p:cNvSpPr>
          <p:nvPr>
            <p:ph type="sldNum" sz="quarter" idx="5"/>
          </p:nvPr>
        </p:nvSpPr>
        <p:spPr/>
        <p:txBody>
          <a:bodyPr/>
          <a:lstStyle/>
          <a:p>
            <a:fld id="{662C2B1B-C11A-BA43-A27B-71E96336DDDB}" type="slidenum">
              <a:rPr lang="en-US" smtClean="0"/>
              <a:t>19</a:t>
            </a:fld>
            <a:endParaRPr lang="en-US"/>
          </a:p>
        </p:txBody>
      </p:sp>
    </p:spTree>
    <p:extLst>
      <p:ext uri="{BB962C8B-B14F-4D97-AF65-F5344CB8AC3E}">
        <p14:creationId xmlns:p14="http://schemas.microsoft.com/office/powerpoint/2010/main" val="47333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20</a:t>
            </a:fld>
            <a:endParaRPr lang="en-US"/>
          </a:p>
        </p:txBody>
      </p:sp>
    </p:spTree>
    <p:extLst>
      <p:ext uri="{BB962C8B-B14F-4D97-AF65-F5344CB8AC3E}">
        <p14:creationId xmlns:p14="http://schemas.microsoft.com/office/powerpoint/2010/main" val="349578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21</a:t>
            </a:fld>
            <a:endParaRPr lang="en-US"/>
          </a:p>
        </p:txBody>
      </p:sp>
    </p:spTree>
    <p:extLst>
      <p:ext uri="{BB962C8B-B14F-4D97-AF65-F5344CB8AC3E}">
        <p14:creationId xmlns:p14="http://schemas.microsoft.com/office/powerpoint/2010/main" val="3813563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22</a:t>
            </a:fld>
            <a:endParaRPr lang="en-US"/>
          </a:p>
        </p:txBody>
      </p:sp>
    </p:spTree>
    <p:extLst>
      <p:ext uri="{BB962C8B-B14F-4D97-AF65-F5344CB8AC3E}">
        <p14:creationId xmlns:p14="http://schemas.microsoft.com/office/powerpoint/2010/main" val="1682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an example, consider automated search and rescue operations with dynamic events, concurrent tasks, sensing, planning, learning</a:t>
            </a:r>
          </a:p>
          <a:p>
            <a:r>
              <a:rPr lang="en-US" dirty="0"/>
              <a:t>On one hand, the actor can’t start acting without a plan, on the other hand, you can’t take a plan and execute it all the way through because a lot of things could go wrong. So, the actor needs to continually plan while it is acting. This is just one example, there are many such examples where the integration is important.</a:t>
            </a:r>
          </a:p>
        </p:txBody>
      </p:sp>
      <p:sp>
        <p:nvSpPr>
          <p:cNvPr id="4" name="Slide Number Placeholder 3"/>
          <p:cNvSpPr>
            <a:spLocks noGrp="1"/>
          </p:cNvSpPr>
          <p:nvPr>
            <p:ph type="sldNum" sz="quarter" idx="5"/>
          </p:nvPr>
        </p:nvSpPr>
        <p:spPr/>
        <p:txBody>
          <a:bodyPr/>
          <a:lstStyle/>
          <a:p>
            <a:fld id="{662C2B1B-C11A-BA43-A27B-71E96336DDDB}" type="slidenum">
              <a:rPr lang="en-US" smtClean="0"/>
              <a:t>4</a:t>
            </a:fld>
            <a:endParaRPr lang="en-US"/>
          </a:p>
        </p:txBody>
      </p:sp>
    </p:spTree>
    <p:extLst>
      <p:ext uri="{BB962C8B-B14F-4D97-AF65-F5344CB8AC3E}">
        <p14:creationId xmlns:p14="http://schemas.microsoft.com/office/powerpoint/2010/main" val="53234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23</a:t>
            </a:fld>
            <a:endParaRPr lang="en-US"/>
          </a:p>
        </p:txBody>
      </p:sp>
    </p:spTree>
    <p:extLst>
      <p:ext uri="{BB962C8B-B14F-4D97-AF65-F5344CB8AC3E}">
        <p14:creationId xmlns:p14="http://schemas.microsoft.com/office/powerpoint/2010/main" val="2866838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24</a:t>
            </a:fld>
            <a:endParaRPr lang="en-US"/>
          </a:p>
        </p:txBody>
      </p:sp>
    </p:spTree>
    <p:extLst>
      <p:ext uri="{BB962C8B-B14F-4D97-AF65-F5344CB8AC3E}">
        <p14:creationId xmlns:p14="http://schemas.microsoft.com/office/powerpoint/2010/main" val="4294586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25</a:t>
            </a:fld>
            <a:endParaRPr lang="en-US"/>
          </a:p>
        </p:txBody>
      </p:sp>
    </p:spTree>
    <p:extLst>
      <p:ext uri="{BB962C8B-B14F-4D97-AF65-F5344CB8AC3E}">
        <p14:creationId xmlns:p14="http://schemas.microsoft.com/office/powerpoint/2010/main" val="4294586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C2B1B-C11A-BA43-A27B-71E96336DDDB}" type="slidenum">
              <a:rPr lang="en-US" smtClean="0"/>
              <a:t>26</a:t>
            </a:fld>
            <a:endParaRPr lang="en-US"/>
          </a:p>
        </p:txBody>
      </p:sp>
    </p:spTree>
    <p:extLst>
      <p:ext uri="{BB962C8B-B14F-4D97-AF65-F5344CB8AC3E}">
        <p14:creationId xmlns:p14="http://schemas.microsoft.com/office/powerpoint/2010/main" val="1849010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chemeClr val="tx1"/>
                </a:solidFill>
                <a:latin typeface="Avenir Book"/>
                <a:cs typeface="Avenir Book"/>
              </a:rPr>
              <a:t>Tough choice</a:t>
            </a:r>
          </a:p>
          <a:p>
            <a:pPr marL="285750" indent="-285750">
              <a:buFont typeface="Arial"/>
              <a:buChar char="•"/>
            </a:pPr>
            <a:r>
              <a:rPr lang="en-US" sz="1200" dirty="0">
                <a:solidFill>
                  <a:schemeClr val="tx1"/>
                </a:solidFill>
                <a:latin typeface="Avenir Book"/>
                <a:cs typeface="Avenir Book"/>
              </a:rPr>
              <a:t>Nondeterministic actions</a:t>
            </a:r>
          </a:p>
          <a:p>
            <a:pPr marL="285750" indent="-285750">
              <a:buFont typeface="Arial"/>
              <a:buChar char="•"/>
            </a:pPr>
            <a:r>
              <a:rPr lang="en-US" sz="1200" dirty="0">
                <a:solidFill>
                  <a:schemeClr val="tx1"/>
                </a:solidFill>
                <a:latin typeface="Avenir Book"/>
                <a:cs typeface="Avenir Book"/>
              </a:rPr>
              <a:t>Dynamic, partially observable environment</a:t>
            </a:r>
          </a:p>
          <a:p>
            <a:pPr marL="285750" indent="-285750">
              <a:buFont typeface="Arial"/>
              <a:buChar char="•"/>
            </a:pPr>
            <a:r>
              <a:rPr lang="en-US" sz="1200" dirty="0">
                <a:solidFill>
                  <a:schemeClr val="tx1"/>
                </a:solidFill>
                <a:latin typeface="Avenir Book"/>
                <a:cs typeface="Avenir Book"/>
              </a:rPr>
              <a:t>May lead to failure or make the situation worse</a:t>
            </a:r>
          </a:p>
          <a:p>
            <a:endParaRPr lang="en-US" dirty="0"/>
          </a:p>
        </p:txBody>
      </p:sp>
      <p:sp>
        <p:nvSpPr>
          <p:cNvPr id="4" name="Slide Number Placeholder 3"/>
          <p:cNvSpPr>
            <a:spLocks noGrp="1"/>
          </p:cNvSpPr>
          <p:nvPr>
            <p:ph type="sldNum" sz="quarter" idx="10"/>
          </p:nvPr>
        </p:nvSpPr>
        <p:spPr/>
        <p:txBody>
          <a:bodyPr/>
          <a:lstStyle/>
          <a:p>
            <a:fld id="{662C2B1B-C11A-BA43-A27B-71E96336DDDB}" type="slidenum">
              <a:rPr lang="en-US" smtClean="0"/>
              <a:t>27</a:t>
            </a:fld>
            <a:endParaRPr lang="en-US"/>
          </a:p>
        </p:txBody>
      </p:sp>
    </p:spTree>
    <p:extLst>
      <p:ext uri="{BB962C8B-B14F-4D97-AF65-F5344CB8AC3E}">
        <p14:creationId xmlns:p14="http://schemas.microsoft.com/office/powerpoint/2010/main" val="272228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C2B1B-C11A-BA43-A27B-71E96336DDDB}" type="slidenum">
              <a:rPr lang="en-US" smtClean="0"/>
              <a:t>28</a:t>
            </a:fld>
            <a:endParaRPr lang="en-US"/>
          </a:p>
        </p:txBody>
      </p:sp>
    </p:spTree>
    <p:extLst>
      <p:ext uri="{BB962C8B-B14F-4D97-AF65-F5344CB8AC3E}">
        <p14:creationId xmlns:p14="http://schemas.microsoft.com/office/powerpoint/2010/main" val="1635898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C2B1B-C11A-BA43-A27B-71E96336DDDB}" type="slidenum">
              <a:rPr lang="en-US" smtClean="0"/>
              <a:t>29</a:t>
            </a:fld>
            <a:endParaRPr lang="en-US"/>
          </a:p>
        </p:txBody>
      </p:sp>
    </p:spTree>
    <p:extLst>
      <p:ext uri="{BB962C8B-B14F-4D97-AF65-F5344CB8AC3E}">
        <p14:creationId xmlns:p14="http://schemas.microsoft.com/office/powerpoint/2010/main" val="1122170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an awful lot of AI planning algorithms, the way to choose is doing a heuristic search.</a:t>
            </a:r>
          </a:p>
          <a:p>
            <a:r>
              <a:rPr lang="en-US" dirty="0"/>
              <a:t>Tasks-several methods</a:t>
            </a:r>
          </a:p>
          <a:p>
            <a:r>
              <a:rPr lang="en-US" dirty="0"/>
              <a:t>Commands-outcomes, every subtask needs to be refined</a:t>
            </a:r>
          </a:p>
          <a:p>
            <a:r>
              <a:rPr lang="en-US" dirty="0"/>
              <a:t>Exploring everything has exponential complexity</a:t>
            </a:r>
          </a:p>
        </p:txBody>
      </p:sp>
      <p:sp>
        <p:nvSpPr>
          <p:cNvPr id="4" name="Slide Number Placeholder 3"/>
          <p:cNvSpPr>
            <a:spLocks noGrp="1"/>
          </p:cNvSpPr>
          <p:nvPr>
            <p:ph type="sldNum" sz="quarter" idx="10"/>
          </p:nvPr>
        </p:nvSpPr>
        <p:spPr/>
        <p:txBody>
          <a:bodyPr/>
          <a:lstStyle/>
          <a:p>
            <a:fld id="{662C2B1B-C11A-BA43-A27B-71E96336DDDB}" type="slidenum">
              <a:rPr lang="en-US" smtClean="0"/>
              <a:t>30</a:t>
            </a:fld>
            <a:endParaRPr lang="en-US"/>
          </a:p>
        </p:txBody>
      </p:sp>
    </p:spTree>
    <p:extLst>
      <p:ext uri="{BB962C8B-B14F-4D97-AF65-F5344CB8AC3E}">
        <p14:creationId xmlns:p14="http://schemas.microsoft.com/office/powerpoint/2010/main" val="3480333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C2B1B-C11A-BA43-A27B-71E96336DDDB}" type="slidenum">
              <a:rPr lang="en-US" smtClean="0"/>
              <a:t>31</a:t>
            </a:fld>
            <a:endParaRPr lang="en-US"/>
          </a:p>
        </p:txBody>
      </p:sp>
    </p:spTree>
    <p:extLst>
      <p:ext uri="{BB962C8B-B14F-4D97-AF65-F5344CB8AC3E}">
        <p14:creationId xmlns:p14="http://schemas.microsoft.com/office/powerpoint/2010/main" val="1635898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33</a:t>
            </a:fld>
            <a:endParaRPr lang="en-US"/>
          </a:p>
        </p:txBody>
      </p:sp>
    </p:spTree>
    <p:extLst>
      <p:ext uri="{BB962C8B-B14F-4D97-AF65-F5344CB8AC3E}">
        <p14:creationId xmlns:p14="http://schemas.microsoft.com/office/powerpoint/2010/main" val="237950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Title OK?</a:t>
            </a:r>
          </a:p>
        </p:txBody>
      </p:sp>
      <p:sp>
        <p:nvSpPr>
          <p:cNvPr id="4" name="Slide Number Placeholder 3"/>
          <p:cNvSpPr>
            <a:spLocks noGrp="1"/>
          </p:cNvSpPr>
          <p:nvPr>
            <p:ph type="sldNum" sz="quarter" idx="5"/>
          </p:nvPr>
        </p:nvSpPr>
        <p:spPr/>
        <p:txBody>
          <a:bodyPr/>
          <a:lstStyle/>
          <a:p>
            <a:fld id="{662C2B1B-C11A-BA43-A27B-71E96336DDDB}" type="slidenum">
              <a:rPr lang="en-US" smtClean="0"/>
              <a:t>5</a:t>
            </a:fld>
            <a:endParaRPr lang="en-US"/>
          </a:p>
        </p:txBody>
      </p:sp>
    </p:spTree>
    <p:extLst>
      <p:ext uri="{BB962C8B-B14F-4D97-AF65-F5344CB8AC3E}">
        <p14:creationId xmlns:p14="http://schemas.microsoft.com/office/powerpoint/2010/main" val="4051601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2C2B1B-C11A-BA43-A27B-71E96336DDDB}" type="slidenum">
              <a:rPr lang="en-US" smtClean="0"/>
              <a:t>34</a:t>
            </a:fld>
            <a:endParaRPr lang="en-US"/>
          </a:p>
        </p:txBody>
      </p:sp>
    </p:spTree>
    <p:extLst>
      <p:ext uri="{BB962C8B-B14F-4D97-AF65-F5344CB8AC3E}">
        <p14:creationId xmlns:p14="http://schemas.microsoft.com/office/powerpoint/2010/main" val="2326767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38</a:t>
            </a:fld>
            <a:endParaRPr lang="en-US"/>
          </a:p>
        </p:txBody>
      </p:sp>
    </p:spTree>
    <p:extLst>
      <p:ext uri="{BB962C8B-B14F-4D97-AF65-F5344CB8AC3E}">
        <p14:creationId xmlns:p14="http://schemas.microsoft.com/office/powerpoint/2010/main" val="3583338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C2B1B-C11A-BA43-A27B-71E96336DDDB}" type="slidenum">
              <a:rPr lang="en-US" smtClean="0"/>
              <a:t>43</a:t>
            </a:fld>
            <a:endParaRPr lang="en-US"/>
          </a:p>
        </p:txBody>
      </p:sp>
    </p:spTree>
    <p:extLst>
      <p:ext uri="{BB962C8B-B14F-4D97-AF65-F5344CB8AC3E}">
        <p14:creationId xmlns:p14="http://schemas.microsoft.com/office/powerpoint/2010/main" val="2005696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RAE has multiple tasks in the Agenda, tasks interfere with each other, UPOM does consider this, UPOM plans for one task at a time</a:t>
            </a:r>
          </a:p>
        </p:txBody>
      </p:sp>
      <p:sp>
        <p:nvSpPr>
          <p:cNvPr id="4" name="Slide Number Placeholder 3"/>
          <p:cNvSpPr>
            <a:spLocks noGrp="1"/>
          </p:cNvSpPr>
          <p:nvPr>
            <p:ph type="sldNum" sz="quarter" idx="5"/>
          </p:nvPr>
        </p:nvSpPr>
        <p:spPr/>
        <p:txBody>
          <a:bodyPr/>
          <a:lstStyle/>
          <a:p>
            <a:fld id="{662C2B1B-C11A-BA43-A27B-71E96336DDDB}" type="slidenum">
              <a:rPr lang="en-US" smtClean="0"/>
              <a:t>46</a:t>
            </a:fld>
            <a:endParaRPr lang="en-US"/>
          </a:p>
        </p:txBody>
      </p:sp>
    </p:spTree>
    <p:extLst>
      <p:ext uri="{BB962C8B-B14F-4D97-AF65-F5344CB8AC3E}">
        <p14:creationId xmlns:p14="http://schemas.microsoft.com/office/powerpoint/2010/main" val="2366793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Should I add the same plot for retry-ratio?</a:t>
            </a:r>
          </a:p>
        </p:txBody>
      </p:sp>
      <p:sp>
        <p:nvSpPr>
          <p:cNvPr id="4" name="Slide Number Placeholder 3"/>
          <p:cNvSpPr>
            <a:spLocks noGrp="1"/>
          </p:cNvSpPr>
          <p:nvPr>
            <p:ph type="sldNum" sz="quarter" idx="5"/>
          </p:nvPr>
        </p:nvSpPr>
        <p:spPr/>
        <p:txBody>
          <a:bodyPr/>
          <a:lstStyle/>
          <a:p>
            <a:fld id="{662C2B1B-C11A-BA43-A27B-71E96336DDDB}" type="slidenum">
              <a:rPr lang="en-US" smtClean="0"/>
              <a:t>47</a:t>
            </a:fld>
            <a:endParaRPr lang="en-US"/>
          </a:p>
        </p:txBody>
      </p:sp>
    </p:spTree>
    <p:extLst>
      <p:ext uri="{BB962C8B-B14F-4D97-AF65-F5344CB8AC3E}">
        <p14:creationId xmlns:p14="http://schemas.microsoft.com/office/powerpoint/2010/main" val="142670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Task queue, command execution queue, command status queue</a:t>
            </a:r>
          </a:p>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51</a:t>
            </a:fld>
            <a:endParaRPr lang="en-US"/>
          </a:p>
        </p:txBody>
      </p:sp>
    </p:spTree>
    <p:extLst>
      <p:ext uri="{BB962C8B-B14F-4D97-AF65-F5344CB8AC3E}">
        <p14:creationId xmlns:p14="http://schemas.microsoft.com/office/powerpoint/2010/main" val="697750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a:buChar char="•"/>
            </a:pPr>
            <a:r>
              <a:rPr lang="en-US" sz="2800">
                <a:latin typeface="Avenir Book"/>
                <a:cs typeface="Avenir Book"/>
              </a:rPr>
              <a:t>Online planning in an actor</a:t>
            </a:r>
          </a:p>
          <a:p>
            <a:pPr marL="285750" indent="-285750">
              <a:buFont typeface="Arial"/>
              <a:buChar char="•"/>
            </a:pPr>
            <a:r>
              <a:rPr lang="en-US" sz="2800">
                <a:latin typeface="Avenir Book"/>
                <a:cs typeface="Avenir Book"/>
              </a:rPr>
              <a:t>Key idea</a:t>
            </a:r>
          </a:p>
          <a:p>
            <a:pPr marL="742950" lvl="1" indent="-285750">
              <a:buFont typeface="Arial"/>
              <a:buChar char="•"/>
            </a:pPr>
            <a:r>
              <a:rPr lang="en-US" sz="2800">
                <a:latin typeface="Avenir Book"/>
                <a:cs typeface="Avenir Book"/>
              </a:rPr>
              <a:t>Instead of using descriptive action models, planners use the actor’s operational models for planning</a:t>
            </a:r>
          </a:p>
          <a:p>
            <a:pPr marL="742950" lvl="1" indent="-285750">
              <a:buFont typeface="Arial"/>
              <a:buChar char="•"/>
            </a:pPr>
            <a:r>
              <a:rPr lang="en-US" sz="2800">
                <a:latin typeface="Avenir Book"/>
                <a:cs typeface="Avenir Book"/>
              </a:rPr>
              <a:t>Avoids consistency problems between descriptive and operational models</a:t>
            </a:r>
          </a:p>
          <a:p>
            <a:pPr marL="285750" indent="-285750">
              <a:buFont typeface="Arial"/>
              <a:buChar char="•"/>
            </a:pPr>
            <a:r>
              <a:rPr lang="en-US" sz="2800">
                <a:latin typeface="Avenir Book"/>
                <a:cs typeface="Avenir Book"/>
              </a:rPr>
              <a:t>Planner and actor integrated with learning</a:t>
            </a:r>
          </a:p>
          <a:p>
            <a:pPr marL="342900" indent="-342900">
              <a:lnSpc>
                <a:spcPct val="110000"/>
              </a:lnSpc>
              <a:buFont typeface="Arial"/>
              <a:buChar char="•"/>
            </a:pPr>
            <a:r>
              <a:rPr lang="en-US" sz="2800">
                <a:latin typeface="Avenir Book"/>
                <a:cs typeface="Avenir Book"/>
              </a:rPr>
              <a:t>Experiments with simulated domains with new performance evaluation metrics</a:t>
            </a:r>
          </a:p>
          <a:p>
            <a:pPr marL="342900" indent="-342900">
              <a:lnSpc>
                <a:spcPct val="110000"/>
              </a:lnSpc>
              <a:buFont typeface="Arial"/>
              <a:buChar char="•"/>
            </a:pPr>
            <a:r>
              <a:rPr lang="en-US" sz="2800">
                <a:latin typeface="Avenir Book"/>
                <a:cs typeface="Avenir Book"/>
              </a:rPr>
              <a:t>Real-world prototype of our algorithms</a:t>
            </a:r>
          </a:p>
          <a:p>
            <a:endParaRPr lang="en-US"/>
          </a:p>
        </p:txBody>
      </p:sp>
      <p:sp>
        <p:nvSpPr>
          <p:cNvPr id="4" name="Slide Number Placeholder 3"/>
          <p:cNvSpPr>
            <a:spLocks noGrp="1"/>
          </p:cNvSpPr>
          <p:nvPr>
            <p:ph type="sldNum" sz="quarter" idx="5"/>
          </p:nvPr>
        </p:nvSpPr>
        <p:spPr/>
        <p:txBody>
          <a:bodyPr/>
          <a:lstStyle/>
          <a:p>
            <a:fld id="{662C2B1B-C11A-BA43-A27B-71E96336DDDB}" type="slidenum">
              <a:rPr lang="en-US" smtClean="0"/>
              <a:t>53</a:t>
            </a:fld>
            <a:endParaRPr lang="en-US"/>
          </a:p>
        </p:txBody>
      </p:sp>
    </p:spTree>
    <p:extLst>
      <p:ext uri="{BB962C8B-B14F-4D97-AF65-F5344CB8AC3E}">
        <p14:creationId xmlns:p14="http://schemas.microsoft.com/office/powerpoint/2010/main" val="631022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C2B1B-C11A-BA43-A27B-71E96336DDDB}" type="slidenum">
              <a:rPr lang="en-US" smtClean="0"/>
              <a:t>54</a:t>
            </a:fld>
            <a:endParaRPr lang="en-US"/>
          </a:p>
        </p:txBody>
      </p:sp>
    </p:spTree>
    <p:extLst>
      <p:ext uri="{BB962C8B-B14F-4D97-AF65-F5344CB8AC3E}">
        <p14:creationId xmlns:p14="http://schemas.microsoft.com/office/powerpoint/2010/main" val="31597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62C2B1B-C11A-BA43-A27B-71E96336DDDB}" type="slidenum">
              <a:rPr lang="en-US" smtClean="0"/>
              <a:t>6</a:t>
            </a:fld>
            <a:endParaRPr lang="en-US"/>
          </a:p>
        </p:txBody>
      </p:sp>
    </p:spTree>
    <p:extLst>
      <p:ext uri="{BB962C8B-B14F-4D97-AF65-F5344CB8AC3E}">
        <p14:creationId xmlns:p14="http://schemas.microsoft.com/office/powerpoint/2010/main" val="3007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Descriptive actions say what actions do. One common way to do this in the AI planning literature is with a set of preconditions and effects.</a:t>
            </a:r>
          </a:p>
        </p:txBody>
      </p:sp>
      <p:sp>
        <p:nvSpPr>
          <p:cNvPr id="4" name="Slide Number Placeholder 3"/>
          <p:cNvSpPr>
            <a:spLocks noGrp="1"/>
          </p:cNvSpPr>
          <p:nvPr>
            <p:ph type="sldNum" sz="quarter" idx="10"/>
          </p:nvPr>
        </p:nvSpPr>
        <p:spPr/>
        <p:txBody>
          <a:bodyPr/>
          <a:lstStyle/>
          <a:p>
            <a:fld id="{662C2B1B-C11A-BA43-A27B-71E96336DDDB}" type="slidenum">
              <a:rPr lang="en-US" smtClean="0"/>
              <a:t>7</a:t>
            </a:fld>
            <a:endParaRPr lang="en-US"/>
          </a:p>
        </p:txBody>
      </p:sp>
    </p:spTree>
    <p:extLst>
      <p:ext uri="{BB962C8B-B14F-4D97-AF65-F5344CB8AC3E}">
        <p14:creationId xmlns:p14="http://schemas.microsoft.com/office/powerpoint/2010/main" val="3007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C2B1B-C11A-BA43-A27B-71E96336DDDB}" type="slidenum">
              <a:rPr lang="en-US" smtClean="0"/>
              <a:t>8</a:t>
            </a:fld>
            <a:endParaRPr lang="en-US"/>
          </a:p>
        </p:txBody>
      </p:sp>
    </p:spTree>
    <p:extLst>
      <p:ext uri="{BB962C8B-B14F-4D97-AF65-F5344CB8AC3E}">
        <p14:creationId xmlns:p14="http://schemas.microsoft.com/office/powerpoint/2010/main" val="3007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Planning happens online</a:t>
            </a:r>
          </a:p>
          <a:p>
            <a:r>
              <a:rPr lang="en-US"/>
              <a:t>Actor has nondeterministic actions, </a:t>
            </a:r>
          </a:p>
        </p:txBody>
      </p:sp>
      <p:sp>
        <p:nvSpPr>
          <p:cNvPr id="4" name="Slide Number Placeholder 3"/>
          <p:cNvSpPr>
            <a:spLocks noGrp="1"/>
          </p:cNvSpPr>
          <p:nvPr>
            <p:ph type="sldNum" sz="quarter" idx="10"/>
          </p:nvPr>
        </p:nvSpPr>
        <p:spPr/>
        <p:txBody>
          <a:bodyPr/>
          <a:lstStyle/>
          <a:p>
            <a:fld id="{662C2B1B-C11A-BA43-A27B-71E96336DDDB}" type="slidenum">
              <a:rPr lang="en-US" smtClean="0"/>
              <a:t>9</a:t>
            </a:fld>
            <a:endParaRPr lang="en-US"/>
          </a:p>
        </p:txBody>
      </p:sp>
    </p:spTree>
    <p:extLst>
      <p:ext uri="{BB962C8B-B14F-4D97-AF65-F5344CB8AC3E}">
        <p14:creationId xmlns:p14="http://schemas.microsoft.com/office/powerpoint/2010/main" val="369766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descriptive models are not predicting what operational models actually do, then plan verification becomes impossible.</a:t>
            </a:r>
          </a:p>
          <a:p>
            <a:endParaRPr lang="en-US" dirty="0"/>
          </a:p>
          <a:p>
            <a:r>
              <a:rPr lang="en-US" dirty="0"/>
              <a:t>It is more difficult to maintain</a:t>
            </a:r>
            <a:r>
              <a:rPr lang="en-US" baseline="0" dirty="0"/>
              <a:t> consistency when there are dynamic events happening</a:t>
            </a:r>
            <a:endParaRPr lang="en-US" dirty="0"/>
          </a:p>
        </p:txBody>
      </p:sp>
      <p:sp>
        <p:nvSpPr>
          <p:cNvPr id="4" name="Slide Number Placeholder 3"/>
          <p:cNvSpPr>
            <a:spLocks noGrp="1"/>
          </p:cNvSpPr>
          <p:nvPr>
            <p:ph type="sldNum" sz="quarter" idx="10"/>
          </p:nvPr>
        </p:nvSpPr>
        <p:spPr/>
        <p:txBody>
          <a:bodyPr/>
          <a:lstStyle/>
          <a:p>
            <a:fld id="{662C2B1B-C11A-BA43-A27B-71E96336DDDB}" type="slidenum">
              <a:rPr lang="en-US" smtClean="0"/>
              <a:t>10</a:t>
            </a:fld>
            <a:endParaRPr lang="en-US"/>
          </a:p>
        </p:txBody>
      </p:sp>
    </p:spTree>
    <p:extLst>
      <p:ext uri="{BB962C8B-B14F-4D97-AF65-F5344CB8AC3E}">
        <p14:creationId xmlns:p14="http://schemas.microsoft.com/office/powerpoint/2010/main" val="369766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C2B1B-C11A-BA43-A27B-71E96336DDDB}" type="slidenum">
              <a:rPr lang="en-US" smtClean="0"/>
              <a:t>11</a:t>
            </a:fld>
            <a:endParaRPr lang="en-US"/>
          </a:p>
        </p:txBody>
      </p:sp>
    </p:spTree>
    <p:extLst>
      <p:ext uri="{BB962C8B-B14F-4D97-AF65-F5344CB8AC3E}">
        <p14:creationId xmlns:p14="http://schemas.microsoft.com/office/powerpoint/2010/main" val="369766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solidFill>
          <a:srgbClr val="FDEFCA">
            <a:alpha val="5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1F841E-D1FD-A840-9733-2A45E9E364D9}"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5627" y="6356350"/>
            <a:ext cx="2844800" cy="365125"/>
          </a:xfrm>
        </p:spPr>
        <p:txBody>
          <a:bodyPr/>
          <a:lstStyle/>
          <a:p>
            <a:fld id="{F36DD0FD-55B0-48C4-8AF2-8A69533EDFC3}" type="slidenum">
              <a:rPr lang="en-US" smtClean="0"/>
              <a:pPr/>
              <a:t>‹#›</a:t>
            </a:fld>
            <a:r>
              <a:rPr lang="en-US"/>
              <a:t>/26</a:t>
            </a:r>
          </a:p>
        </p:txBody>
      </p:sp>
    </p:spTree>
    <p:extLst>
      <p:ext uri="{BB962C8B-B14F-4D97-AF65-F5344CB8AC3E}">
        <p14:creationId xmlns:p14="http://schemas.microsoft.com/office/powerpoint/2010/main" val="122736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F841E-D1FD-A840-9733-2A45E9E364D9}"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56E80-8E39-1C43-ACD1-D0C5468D4E71}" type="slidenum">
              <a:rPr lang="en-US" smtClean="0"/>
              <a:t>‹#›</a:t>
            </a:fld>
            <a:endParaRPr lang="en-US"/>
          </a:p>
        </p:txBody>
      </p:sp>
    </p:spTree>
    <p:extLst>
      <p:ext uri="{BB962C8B-B14F-4D97-AF65-F5344CB8AC3E}">
        <p14:creationId xmlns:p14="http://schemas.microsoft.com/office/powerpoint/2010/main" val="160583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F841E-D1FD-A840-9733-2A45E9E364D9}"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56E80-8E39-1C43-ACD1-D0C5468D4E71}" type="slidenum">
              <a:rPr lang="en-US" smtClean="0"/>
              <a:t>‹#›</a:t>
            </a:fld>
            <a:endParaRPr lang="en-US"/>
          </a:p>
        </p:txBody>
      </p:sp>
    </p:spTree>
    <p:extLst>
      <p:ext uri="{BB962C8B-B14F-4D97-AF65-F5344CB8AC3E}">
        <p14:creationId xmlns:p14="http://schemas.microsoft.com/office/powerpoint/2010/main" val="212702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F841E-D1FD-A840-9733-2A45E9E364D9}"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75549" y="6356351"/>
            <a:ext cx="2844800" cy="365125"/>
          </a:xfrm>
        </p:spPr>
        <p:txBody>
          <a:bodyPr/>
          <a:lstStyle/>
          <a:p>
            <a:fld id="{59E56E80-8E39-1C43-ACD1-D0C5468D4E71}" type="slidenum">
              <a:rPr lang="en-US" smtClean="0"/>
              <a:t>‹#›</a:t>
            </a:fld>
            <a:endParaRPr lang="en-US"/>
          </a:p>
        </p:txBody>
      </p:sp>
    </p:spTree>
    <p:extLst>
      <p:ext uri="{BB962C8B-B14F-4D97-AF65-F5344CB8AC3E}">
        <p14:creationId xmlns:p14="http://schemas.microsoft.com/office/powerpoint/2010/main" val="346455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1F841E-D1FD-A840-9733-2A45E9E364D9}"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56E80-8E39-1C43-ACD1-D0C5468D4E71}" type="slidenum">
              <a:rPr lang="en-US" smtClean="0"/>
              <a:t>‹#›</a:t>
            </a:fld>
            <a:endParaRPr lang="en-US"/>
          </a:p>
        </p:txBody>
      </p:sp>
    </p:spTree>
    <p:extLst>
      <p:ext uri="{BB962C8B-B14F-4D97-AF65-F5344CB8AC3E}">
        <p14:creationId xmlns:p14="http://schemas.microsoft.com/office/powerpoint/2010/main" val="56483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1F841E-D1FD-A840-9733-2A45E9E364D9}"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56E80-8E39-1C43-ACD1-D0C5468D4E71}" type="slidenum">
              <a:rPr lang="en-US" smtClean="0"/>
              <a:t>‹#›</a:t>
            </a:fld>
            <a:endParaRPr lang="en-US"/>
          </a:p>
        </p:txBody>
      </p:sp>
    </p:spTree>
    <p:extLst>
      <p:ext uri="{BB962C8B-B14F-4D97-AF65-F5344CB8AC3E}">
        <p14:creationId xmlns:p14="http://schemas.microsoft.com/office/powerpoint/2010/main" val="123492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1F841E-D1FD-A840-9733-2A45E9E364D9}" type="datetimeFigureOut">
              <a:rPr lang="en-US" smtClean="0"/>
              <a:t>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56E80-8E39-1C43-ACD1-D0C5468D4E71}" type="slidenum">
              <a:rPr lang="en-US" smtClean="0"/>
              <a:t>‹#›</a:t>
            </a:fld>
            <a:endParaRPr lang="en-US"/>
          </a:p>
        </p:txBody>
      </p:sp>
    </p:spTree>
    <p:extLst>
      <p:ext uri="{BB962C8B-B14F-4D97-AF65-F5344CB8AC3E}">
        <p14:creationId xmlns:p14="http://schemas.microsoft.com/office/powerpoint/2010/main" val="212092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1F841E-D1FD-A840-9733-2A45E9E364D9}" type="datetimeFigureOut">
              <a:rPr lang="en-US" smtClean="0"/>
              <a:t>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E56E80-8E39-1C43-ACD1-D0C5468D4E71}" type="slidenum">
              <a:rPr lang="en-US" smtClean="0"/>
              <a:t>‹#›</a:t>
            </a:fld>
            <a:endParaRPr lang="en-US"/>
          </a:p>
        </p:txBody>
      </p:sp>
    </p:spTree>
    <p:extLst>
      <p:ext uri="{BB962C8B-B14F-4D97-AF65-F5344CB8AC3E}">
        <p14:creationId xmlns:p14="http://schemas.microsoft.com/office/powerpoint/2010/main" val="295224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F841E-D1FD-A840-9733-2A45E9E364D9}" type="datetimeFigureOut">
              <a:rPr lang="en-US" smtClean="0"/>
              <a:t>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E56E80-8E39-1C43-ACD1-D0C5468D4E71}" type="slidenum">
              <a:rPr lang="en-US" smtClean="0"/>
              <a:t>‹#›</a:t>
            </a:fld>
            <a:endParaRPr lang="en-US"/>
          </a:p>
        </p:txBody>
      </p:sp>
    </p:spTree>
    <p:extLst>
      <p:ext uri="{BB962C8B-B14F-4D97-AF65-F5344CB8AC3E}">
        <p14:creationId xmlns:p14="http://schemas.microsoft.com/office/powerpoint/2010/main" val="281664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1F841E-D1FD-A840-9733-2A45E9E364D9}"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06222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1F841E-D1FD-A840-9733-2A45E9E364D9}"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56E80-8E39-1C43-ACD1-D0C5468D4E71}" type="slidenum">
              <a:rPr lang="en-US" smtClean="0"/>
              <a:t>‹#›</a:t>
            </a:fld>
            <a:endParaRPr lang="en-US"/>
          </a:p>
        </p:txBody>
      </p:sp>
    </p:spTree>
    <p:extLst>
      <p:ext uri="{BB962C8B-B14F-4D97-AF65-F5344CB8AC3E}">
        <p14:creationId xmlns:p14="http://schemas.microsoft.com/office/powerpoint/2010/main" val="198857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rgbClr val="FDEFCA">
            <a:alpha val="6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F841E-D1FD-A840-9733-2A45E9E364D9}" type="datetimeFigureOut">
              <a:rPr lang="en-US" smtClean="0"/>
              <a:t>5/9/2021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56E80-8E39-1C43-ACD1-D0C5468D4E71}" type="slidenum">
              <a:rPr lang="en-US" smtClean="0"/>
              <a:t>‹#›</a:t>
            </a:fld>
            <a:endParaRPr lang="en-US"/>
          </a:p>
        </p:txBody>
      </p:sp>
      <p:sp>
        <p:nvSpPr>
          <p:cNvPr id="7" name="TextBox 6"/>
          <p:cNvSpPr txBox="1"/>
          <p:nvPr/>
        </p:nvSpPr>
        <p:spPr>
          <a:xfrm>
            <a:off x="11018004" y="6373810"/>
            <a:ext cx="1128792" cy="369332"/>
          </a:xfrm>
          <a:prstGeom prst="rect">
            <a:avLst/>
          </a:prstGeom>
          <a:noFill/>
        </p:spPr>
        <p:txBody>
          <a:bodyPr wrap="square" rtlCol="0">
            <a:spAutoFit/>
          </a:bodyPr>
          <a:lstStyle/>
          <a:p>
            <a:fld id="{FB35E3DB-74EE-1C4B-AA3F-5555ECCF11E1}" type="slidenum">
              <a:rPr lang="en-US" sz="1800" smtClean="0"/>
              <a:t>‹#›</a:t>
            </a:fld>
            <a:r>
              <a:rPr lang="en-US" sz="1800" dirty="0"/>
              <a:t>/54</a:t>
            </a:r>
          </a:p>
        </p:txBody>
      </p:sp>
    </p:spTree>
    <p:extLst>
      <p:ext uri="{BB962C8B-B14F-4D97-AF65-F5344CB8AC3E}">
        <p14:creationId xmlns:p14="http://schemas.microsoft.com/office/powerpoint/2010/main" val="2914612678"/>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s://pt.wikipedia.org/wiki/Ficheiro:User_icon_BLACK-01.p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0.xml"/><Relationship Id="rId7" Type="http://schemas.openxmlformats.org/officeDocument/2006/relationships/customXml" Target="../ink/ink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customXml" Target="../ink/ink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customXml" Target="../ink/ink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s://pt.wikipedia.org/wiki/Ficheiro:User_icon_BLACK-01.p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2.png"/><Relationship Id="rId7" Type="http://schemas.microsoft.com/office/2007/relationships/hdphoto" Target="../media/hdphoto3.wdp"/><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hyperlink" Target="https://pt.wikipedia.org/wiki/Ficheiro:User_icon_BLACK-01.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4.wdp"/></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5.wdp"/></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pt.wikipedia.org/wiki/Ficheiro:User_icon_BLACK-01.p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s://pt.wikipedia.org/wiki/Ficheiro:User_icon_BLACK-01.p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icaps17.icaps-conference.org/workshops/GenPlan/downloads/3.pdf" TargetMode="External"/><Relationship Id="rId3" Type="http://schemas.openxmlformats.org/officeDocument/2006/relationships/hyperlink" Target="https://icaps19.icaps-conference.org/workshops/IntEx/IntEx-2019-proceedings.pdf" TargetMode="External"/><Relationship Id="rId7" Type="http://schemas.openxmlformats.org/officeDocument/2006/relationships/hyperlink" Target="http://www.cogsys.org/papers/ACSvol6/posters/Patra.pdf" TargetMode="External"/><Relationship Id="rId2" Type="http://schemas.openxmlformats.org/officeDocument/2006/relationships/hyperlink" Target="https://arxiv.org/abs/2003.03932" TargetMode="External"/><Relationship Id="rId1" Type="http://schemas.openxmlformats.org/officeDocument/2006/relationships/slideLayout" Target="../slideLayouts/slideLayout2.xml"/><Relationship Id="rId6" Type="http://schemas.openxmlformats.org/officeDocument/2006/relationships/hyperlink" Target="http://icaps18.icaps-conference.org/fileadmin/alg/conferences/icaps18/workshops/workshop09/docs/proceedings.pdf" TargetMode="External"/><Relationship Id="rId5" Type="http://schemas.openxmlformats.org/officeDocument/2006/relationships/hyperlink" Target="http://www.cogsys.org/papers/ACSvol7/papers/paper-7-12.pdf" TargetMode="External"/><Relationship Id="rId4" Type="http://schemas.openxmlformats.org/officeDocument/2006/relationships/hyperlink" Target="https://aaai.org/ojs/index.php/AAAI/article/view/4764" TargetMode="External"/><Relationship Id="rId9" Type="http://schemas.openxmlformats.org/officeDocument/2006/relationships/hyperlink" Target="https://link.springer.com/chapter/10.1007%2F978-3-319-02621-3_10"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hyperlink" Target="https://fr.wikipedia.org/wiki/Fichier:Crystal_Project_bug.png" TargetMode="External"/><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037FD0-4CEF-446E-8D2E-CA075038EB37}"/>
              </a:ext>
            </a:extLst>
          </p:cNvPr>
          <p:cNvSpPr>
            <a:spLocks noGrp="1"/>
          </p:cNvSpPr>
          <p:nvPr/>
        </p:nvSpPr>
        <p:spPr>
          <a:xfrm>
            <a:off x="1893363" y="707413"/>
            <a:ext cx="8576098" cy="24794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latin typeface="Avenir Book"/>
                <a:cs typeface="Avenir Book"/>
              </a:rPr>
              <a:t>Acting, Planning, and Learning Using </a:t>
            </a:r>
            <a:br>
              <a:rPr lang="en-US" sz="3200" dirty="0">
                <a:latin typeface="Avenir Book"/>
                <a:cs typeface="Avenir Book"/>
              </a:rPr>
            </a:br>
            <a:r>
              <a:rPr lang="en-US" sz="3200" dirty="0">
                <a:latin typeface="Avenir Book"/>
                <a:cs typeface="Avenir Book"/>
              </a:rPr>
              <a:t>Hierarchical Operational Models</a:t>
            </a:r>
          </a:p>
        </p:txBody>
      </p:sp>
      <p:graphicFrame>
        <p:nvGraphicFramePr>
          <p:cNvPr id="8" name="Table 7">
            <a:extLst>
              <a:ext uri="{FF2B5EF4-FFF2-40B4-BE49-F238E27FC236}">
                <a16:creationId xmlns:a16="http://schemas.microsoft.com/office/drawing/2014/main" id="{0935305A-A956-41DA-9730-FDA2D3ABE266}"/>
              </a:ext>
            </a:extLst>
          </p:cNvPr>
          <p:cNvGraphicFramePr>
            <a:graphicFrameLocks noGrp="1"/>
          </p:cNvGraphicFramePr>
          <p:nvPr>
            <p:extLst>
              <p:ext uri="{D42A27DB-BD31-4B8C-83A1-F6EECF244321}">
                <p14:modId xmlns:p14="http://schemas.microsoft.com/office/powerpoint/2010/main" val="4108537001"/>
              </p:ext>
            </p:extLst>
          </p:nvPr>
        </p:nvGraphicFramePr>
        <p:xfrm>
          <a:off x="317500" y="3820262"/>
          <a:ext cx="12179300" cy="2146046"/>
        </p:xfrm>
        <a:graphic>
          <a:graphicData uri="http://schemas.openxmlformats.org/drawingml/2006/table">
            <a:tbl>
              <a:tblPr firstRow="1" bandRow="1">
                <a:tableStyleId>{2D5ABB26-0587-4C30-8999-92F81FD0307C}</a:tableStyleId>
              </a:tblPr>
              <a:tblGrid>
                <a:gridCol w="11564230">
                  <a:extLst>
                    <a:ext uri="{9D8B030D-6E8A-4147-A177-3AD203B41FA5}">
                      <a16:colId xmlns:a16="http://schemas.microsoft.com/office/drawing/2014/main" val="473086103"/>
                    </a:ext>
                  </a:extLst>
                </a:gridCol>
                <a:gridCol w="615070">
                  <a:extLst>
                    <a:ext uri="{9D8B030D-6E8A-4147-A177-3AD203B41FA5}">
                      <a16:colId xmlns:a16="http://schemas.microsoft.com/office/drawing/2014/main" val="1516783953"/>
                    </a:ext>
                  </a:extLst>
                </a:gridCol>
              </a:tblGrid>
              <a:tr h="500126">
                <a:tc>
                  <a:txBody>
                    <a:bodyPr/>
                    <a:lstStyle/>
                    <a:p>
                      <a:pPr algn="ctr" fontAlgn="base"/>
                      <a:r>
                        <a:rPr lang="en-US" sz="2400" b="0" i="0" dirty="0">
                          <a:effectLst/>
                          <a:latin typeface="Avenir Book"/>
                        </a:rPr>
                        <a:t>Sunandita Patra​</a:t>
                      </a:r>
                      <a:endParaRPr lang="en-US" b="0" i="0" dirty="0">
                        <a:effectLst/>
                        <a:latin typeface="Avenir Book"/>
                      </a:endParaRPr>
                    </a:p>
                  </a:txBody>
                  <a:tcPr/>
                </a:tc>
                <a:tc>
                  <a:txBody>
                    <a:bodyPr/>
                    <a:lstStyle/>
                    <a:p>
                      <a:pPr algn="ctr" fontAlgn="base"/>
                      <a:endParaRPr lang="en-US" b="0" i="0">
                        <a:effectLst/>
                        <a:latin typeface="Avenir Book" panose="02000503020000020003" pitchFamily="2" charset="0"/>
                      </a:endParaRPr>
                    </a:p>
                  </a:txBody>
                  <a:tcPr/>
                </a:tc>
                <a:extLst>
                  <a:ext uri="{0D108BD9-81ED-4DB2-BD59-A6C34878D82A}">
                    <a16:rowId xmlns:a16="http://schemas.microsoft.com/office/drawing/2014/main" val="517171432"/>
                  </a:ext>
                </a:extLst>
              </a:tr>
              <a:tr h="500126">
                <a:tc>
                  <a:txBody>
                    <a:bodyPr/>
                    <a:lstStyle/>
                    <a:p>
                      <a:pPr lvl="0" algn="ctr">
                        <a:buNone/>
                      </a:pPr>
                      <a:r>
                        <a:rPr lang="en-US" sz="2400" b="0" i="0" dirty="0">
                          <a:effectLst/>
                          <a:latin typeface="Avenir Book"/>
                        </a:rPr>
                        <a:t>Post-Doctoral Researcher</a:t>
                      </a:r>
                    </a:p>
                    <a:p>
                      <a:pPr lvl="0" algn="ctr">
                        <a:buNone/>
                      </a:pPr>
                      <a:r>
                        <a:rPr lang="en-US" sz="2400" b="0" i="0" dirty="0">
                          <a:effectLst/>
                          <a:latin typeface="Avenir Book"/>
                        </a:rPr>
                        <a:t>University of Maryland, College Park</a:t>
                      </a:r>
                    </a:p>
                  </a:txBody>
                  <a:tcPr/>
                </a:tc>
                <a:tc>
                  <a:txBody>
                    <a:bodyPr/>
                    <a:lstStyle/>
                    <a:p>
                      <a:pPr algn="ctr" fontAlgn="base"/>
                      <a:endParaRPr lang="en-US" b="0" i="0" dirty="0">
                        <a:effectLst/>
                        <a:latin typeface="Avenir Book" panose="02000503020000020003" pitchFamily="2" charset="0"/>
                      </a:endParaRPr>
                    </a:p>
                  </a:txBody>
                  <a:tcPr/>
                </a:tc>
                <a:extLst>
                  <a:ext uri="{0D108BD9-81ED-4DB2-BD59-A6C34878D82A}">
                    <a16:rowId xmlns:a16="http://schemas.microsoft.com/office/drawing/2014/main" val="3332700679"/>
                  </a:ext>
                </a:extLst>
              </a:tr>
              <a:tr h="510546">
                <a:tc>
                  <a:txBody>
                    <a:bodyPr/>
                    <a:lstStyle/>
                    <a:p>
                      <a:pPr algn="ctr" fontAlgn="base"/>
                      <a:endParaRPr lang="en-US" sz="2400" b="0" i="0" dirty="0">
                        <a:effectLst/>
                        <a:latin typeface="Avenir Book"/>
                      </a:endParaRPr>
                    </a:p>
                    <a:p>
                      <a:pPr algn="l" fontAlgn="base"/>
                      <a:r>
                        <a:rPr lang="en-US" sz="2400" b="0" i="0" dirty="0">
                          <a:effectLst/>
                          <a:latin typeface="Avenir Book"/>
                        </a:rPr>
                        <a:t>Collaborators: Dana Nau, Malik </a:t>
                      </a:r>
                      <a:r>
                        <a:rPr lang="en-US" sz="2400" b="0" i="0" dirty="0" err="1">
                          <a:effectLst/>
                          <a:latin typeface="Avenir Book"/>
                        </a:rPr>
                        <a:t>Ghallab</a:t>
                      </a:r>
                      <a:r>
                        <a:rPr lang="en-US" sz="2400" b="0" i="0" dirty="0">
                          <a:effectLst/>
                          <a:latin typeface="Avenir Book"/>
                        </a:rPr>
                        <a:t>, Paolo Traverso, James Mason, Amit Kumar</a:t>
                      </a:r>
                    </a:p>
                  </a:txBody>
                  <a:tcPr/>
                </a:tc>
                <a:tc>
                  <a:txBody>
                    <a:bodyPr/>
                    <a:lstStyle/>
                    <a:p>
                      <a:pPr algn="ctr" fontAlgn="base"/>
                      <a:r>
                        <a:rPr lang="en-US" sz="2400" b="0" i="0" dirty="0">
                          <a:effectLst/>
                          <a:latin typeface="Avenir Book" panose="02000503020000020003" pitchFamily="2" charset="0"/>
                        </a:rPr>
                        <a:t>​</a:t>
                      </a:r>
                      <a:endParaRPr lang="en-US" b="0" i="0" dirty="0">
                        <a:effectLst/>
                        <a:latin typeface="Avenir Book" panose="02000503020000020003" pitchFamily="2" charset="0"/>
                      </a:endParaRPr>
                    </a:p>
                  </a:txBody>
                  <a:tcPr/>
                </a:tc>
                <a:extLst>
                  <a:ext uri="{0D108BD9-81ED-4DB2-BD59-A6C34878D82A}">
                    <a16:rowId xmlns:a16="http://schemas.microsoft.com/office/drawing/2014/main" val="3951137673"/>
                  </a:ext>
                </a:extLst>
              </a:tr>
            </a:tbl>
          </a:graphicData>
        </a:graphic>
      </p:graphicFrame>
      <p:pic>
        <p:nvPicPr>
          <p:cNvPr id="3" name="Picture 2" descr="A drawing of a face&#10;&#10;Description automatically generated">
            <a:extLst>
              <a:ext uri="{FF2B5EF4-FFF2-40B4-BE49-F238E27FC236}">
                <a16:creationId xmlns:a16="http://schemas.microsoft.com/office/drawing/2014/main" id="{48612BCE-5355-C14D-A06E-2158ACD2342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10865386" y="61954"/>
            <a:ext cx="1290918" cy="1290918"/>
          </a:xfrm>
          <a:prstGeom prst="rect">
            <a:avLst/>
          </a:prstGeom>
        </p:spPr>
      </p:pic>
      <p:sp>
        <p:nvSpPr>
          <p:cNvPr id="2" name="Rectangle 1">
            <a:extLst>
              <a:ext uri="{FF2B5EF4-FFF2-40B4-BE49-F238E27FC236}">
                <a16:creationId xmlns:a16="http://schemas.microsoft.com/office/drawing/2014/main" id="{575B9C4F-EBA0-644E-8EF8-F5E4916859DF}"/>
              </a:ext>
            </a:extLst>
          </p:cNvPr>
          <p:cNvSpPr/>
          <p:nvPr/>
        </p:nvSpPr>
        <p:spPr>
          <a:xfrm>
            <a:off x="3133412" y="2916745"/>
            <a:ext cx="6096000" cy="707886"/>
          </a:xfrm>
          <a:prstGeom prst="rect">
            <a:avLst/>
          </a:prstGeom>
        </p:spPr>
        <p:txBody>
          <a:bodyPr>
            <a:spAutoFit/>
          </a:bodyPr>
          <a:lstStyle/>
          <a:p>
            <a:pPr algn="ctr"/>
            <a:r>
              <a:rPr lang="en-US" sz="2000" dirty="0">
                <a:latin typeface="Avenir Book"/>
                <a:cs typeface="Avenir Book"/>
              </a:rPr>
              <a:t>Invited talk</a:t>
            </a:r>
            <a:r>
              <a:rPr lang="en-US" sz="2000">
                <a:latin typeface="Avenir Book"/>
                <a:cs typeface="Avenir Book"/>
              </a:rPr>
              <a:t>: </a:t>
            </a:r>
            <a:r>
              <a:rPr lang="en-US" sz="2000"/>
              <a:t>NSWC, </a:t>
            </a:r>
            <a:r>
              <a:rPr lang="en-US" sz="2000" dirty="0"/>
              <a:t>IHD</a:t>
            </a:r>
          </a:p>
          <a:p>
            <a:pPr algn="ctr"/>
            <a:r>
              <a:rPr lang="en-US" sz="2000" dirty="0">
                <a:latin typeface="Avenir Book"/>
                <a:cs typeface="Avenir Book"/>
              </a:rPr>
              <a:t>December 3, 2020</a:t>
            </a:r>
          </a:p>
        </p:txBody>
      </p:sp>
    </p:spTree>
    <p:extLst>
      <p:ext uri="{BB962C8B-B14F-4D97-AF65-F5344CB8AC3E}">
        <p14:creationId xmlns:p14="http://schemas.microsoft.com/office/powerpoint/2010/main" val="4095859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04361" y="62731"/>
            <a:ext cx="8229600" cy="1143000"/>
          </a:xfrm>
        </p:spPr>
        <p:txBody>
          <a:bodyPr/>
          <a:lstStyle/>
          <a:p>
            <a:r>
              <a:rPr lang="en-US">
                <a:latin typeface="Avenir Book"/>
                <a:cs typeface="Avenir Book"/>
              </a:rPr>
              <a:t>Integration of Actor and Planner</a:t>
            </a:r>
          </a:p>
        </p:txBody>
      </p:sp>
      <p:sp>
        <p:nvSpPr>
          <p:cNvPr id="28" name="Content Placeholder 2"/>
          <p:cNvSpPr>
            <a:spLocks noGrp="1"/>
          </p:cNvSpPr>
          <p:nvPr>
            <p:ph idx="1"/>
          </p:nvPr>
        </p:nvSpPr>
        <p:spPr>
          <a:xfrm>
            <a:off x="1755699" y="1592973"/>
            <a:ext cx="3931916" cy="4813274"/>
          </a:xfrm>
        </p:spPr>
        <p:txBody>
          <a:bodyPr>
            <a:normAutofit/>
          </a:bodyPr>
          <a:lstStyle/>
          <a:p>
            <a:pPr marL="0" indent="0">
              <a:buNone/>
            </a:pPr>
            <a:r>
              <a:rPr lang="en-US" sz="2800" dirty="0">
                <a:latin typeface="Avenir Book"/>
                <a:cs typeface="Avenir Book"/>
              </a:rPr>
              <a:t>Issues with this style of integration:</a:t>
            </a:r>
          </a:p>
          <a:p>
            <a:r>
              <a:rPr lang="en-US" sz="2400" dirty="0">
                <a:latin typeface="Avenir Book"/>
                <a:cs typeface="Avenir Book"/>
              </a:rPr>
              <a:t>Consistency between</a:t>
            </a:r>
            <a:br>
              <a:rPr lang="en-US" sz="2400" dirty="0">
                <a:latin typeface="Avenir Book"/>
                <a:cs typeface="Avenir Book"/>
              </a:rPr>
            </a:br>
            <a:r>
              <a:rPr lang="en-US" sz="2400" dirty="0">
                <a:latin typeface="Avenir Book"/>
                <a:cs typeface="Avenir Book"/>
              </a:rPr>
              <a:t>two different models</a:t>
            </a:r>
          </a:p>
          <a:p>
            <a:pPr lvl="1"/>
            <a:r>
              <a:rPr lang="en-US" sz="2400" dirty="0">
                <a:latin typeface="Avenir Book"/>
                <a:cs typeface="Avenir Book"/>
              </a:rPr>
              <a:t>Plan verification</a:t>
            </a:r>
          </a:p>
          <a:p>
            <a:pPr lvl="1"/>
            <a:r>
              <a:rPr lang="en-US" sz="2400" dirty="0">
                <a:latin typeface="Avenir Book"/>
                <a:cs typeface="Avenir Book"/>
              </a:rPr>
              <a:t>Plan management</a:t>
            </a:r>
          </a:p>
          <a:p>
            <a:pPr marL="0" indent="0">
              <a:buNone/>
            </a:pPr>
            <a:endParaRPr lang="en-US" sz="2800" dirty="0">
              <a:latin typeface="Avenir Book"/>
              <a:cs typeface="Avenir Book"/>
            </a:endParaRPr>
          </a:p>
        </p:txBody>
      </p:sp>
      <p:sp>
        <p:nvSpPr>
          <p:cNvPr id="3" name="TextBox 2">
            <a:extLst>
              <a:ext uri="{FF2B5EF4-FFF2-40B4-BE49-F238E27FC236}">
                <a16:creationId xmlns:a16="http://schemas.microsoft.com/office/drawing/2014/main" id="{F2591829-54BE-0E4D-855D-721AD725777E}"/>
              </a:ext>
            </a:extLst>
          </p:cNvPr>
          <p:cNvSpPr txBox="1"/>
          <p:nvPr/>
        </p:nvSpPr>
        <p:spPr>
          <a:xfrm>
            <a:off x="5934762" y="3219143"/>
            <a:ext cx="2192846" cy="523220"/>
          </a:xfrm>
          <a:prstGeom prst="rect">
            <a:avLst/>
          </a:prstGeom>
          <a:noFill/>
        </p:spPr>
        <p:txBody>
          <a:bodyPr wrap="square" rtlCol="0">
            <a:spAutoFit/>
          </a:bodyPr>
          <a:lstStyle/>
          <a:p>
            <a:r>
              <a:rPr lang="en-US" sz="2800"/>
              <a:t>Consistent?</a:t>
            </a:r>
          </a:p>
        </p:txBody>
      </p:sp>
      <p:cxnSp>
        <p:nvCxnSpPr>
          <p:cNvPr id="17" name="Straight Arrow Connector 16">
            <a:extLst>
              <a:ext uri="{FF2B5EF4-FFF2-40B4-BE49-F238E27FC236}">
                <a16:creationId xmlns:a16="http://schemas.microsoft.com/office/drawing/2014/main" id="{263EE64C-3FC8-7745-9802-C9CDAEA3088E}"/>
              </a:ext>
            </a:extLst>
          </p:cNvPr>
          <p:cNvCxnSpPr>
            <a:cxnSpLocks/>
          </p:cNvCxnSpPr>
          <p:nvPr/>
        </p:nvCxnSpPr>
        <p:spPr>
          <a:xfrm flipH="1" flipV="1">
            <a:off x="6870898" y="2893215"/>
            <a:ext cx="429982" cy="434703"/>
          </a:xfrm>
          <a:prstGeom prst="straightConnector1">
            <a:avLst/>
          </a:prstGeom>
          <a:ln w="76200" cmpd="sng">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30DD31F0-99EB-C848-B4D9-7DD82676266C}"/>
              </a:ext>
            </a:extLst>
          </p:cNvPr>
          <p:cNvCxnSpPr>
            <a:cxnSpLocks/>
          </p:cNvCxnSpPr>
          <p:nvPr/>
        </p:nvCxnSpPr>
        <p:spPr>
          <a:xfrm flipH="1">
            <a:off x="6812230" y="3667427"/>
            <a:ext cx="488651" cy="386194"/>
          </a:xfrm>
          <a:prstGeom prst="straightConnector1">
            <a:avLst/>
          </a:prstGeom>
          <a:ln w="76200" cmpd="sng">
            <a:tailEnd type="arrow"/>
          </a:ln>
        </p:spPr>
        <p:style>
          <a:lnRef idx="2">
            <a:schemeClr val="accent2"/>
          </a:lnRef>
          <a:fillRef idx="0">
            <a:schemeClr val="accent2"/>
          </a:fillRef>
          <a:effectRef idx="1">
            <a:schemeClr val="accent2"/>
          </a:effectRef>
          <a:fontRef idx="minor">
            <a:schemeClr val="tx1"/>
          </a:fontRef>
        </p:style>
      </p:cxnSp>
      <p:sp>
        <p:nvSpPr>
          <p:cNvPr id="18" name="Rectangle 17">
            <a:extLst>
              <a:ext uri="{FF2B5EF4-FFF2-40B4-BE49-F238E27FC236}">
                <a16:creationId xmlns:a16="http://schemas.microsoft.com/office/drawing/2014/main" id="{67BC143A-7CD8-8C43-9127-9A5513987083}"/>
              </a:ext>
            </a:extLst>
          </p:cNvPr>
          <p:cNvSpPr/>
          <p:nvPr/>
        </p:nvSpPr>
        <p:spPr>
          <a:xfrm>
            <a:off x="8025880" y="1592973"/>
            <a:ext cx="2337084" cy="337336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pic>
        <p:nvPicPr>
          <p:cNvPr id="19" name="Picture 18" descr="world.png">
            <a:extLst>
              <a:ext uri="{FF2B5EF4-FFF2-40B4-BE49-F238E27FC236}">
                <a16:creationId xmlns:a16="http://schemas.microsoft.com/office/drawing/2014/main" id="{72E75047-A0AD-0E4A-B085-CAA562159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9255" y="5562857"/>
            <a:ext cx="877746" cy="819230"/>
          </a:xfrm>
          <a:prstGeom prst="rect">
            <a:avLst/>
          </a:prstGeom>
        </p:spPr>
      </p:pic>
      <p:sp>
        <p:nvSpPr>
          <p:cNvPr id="21" name="Curved Right Arrow 20">
            <a:extLst>
              <a:ext uri="{FF2B5EF4-FFF2-40B4-BE49-F238E27FC236}">
                <a16:creationId xmlns:a16="http://schemas.microsoft.com/office/drawing/2014/main" id="{3F5097BE-DBE3-664B-9F68-8520B756C10E}"/>
              </a:ext>
            </a:extLst>
          </p:cNvPr>
          <p:cNvSpPr/>
          <p:nvPr/>
        </p:nvSpPr>
        <p:spPr>
          <a:xfrm>
            <a:off x="7974483" y="5043056"/>
            <a:ext cx="764669" cy="1092307"/>
          </a:xfrm>
          <a:prstGeom prst="curv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22" name="Curved Right Arrow 21">
            <a:extLst>
              <a:ext uri="{FF2B5EF4-FFF2-40B4-BE49-F238E27FC236}">
                <a16:creationId xmlns:a16="http://schemas.microsoft.com/office/drawing/2014/main" id="{E8609F4C-EA19-664E-BF7F-7896303678C4}"/>
              </a:ext>
            </a:extLst>
          </p:cNvPr>
          <p:cNvSpPr/>
          <p:nvPr/>
        </p:nvSpPr>
        <p:spPr>
          <a:xfrm flipH="1" flipV="1">
            <a:off x="9740481" y="4941543"/>
            <a:ext cx="764669" cy="1092307"/>
          </a:xfrm>
          <a:prstGeom prst="curv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23" name="Up Arrow 22">
            <a:extLst>
              <a:ext uri="{FF2B5EF4-FFF2-40B4-BE49-F238E27FC236}">
                <a16:creationId xmlns:a16="http://schemas.microsoft.com/office/drawing/2014/main" id="{A4E94F0E-F669-574D-9F17-4A0B50653519}"/>
              </a:ext>
            </a:extLst>
          </p:cNvPr>
          <p:cNvSpPr/>
          <p:nvPr/>
        </p:nvSpPr>
        <p:spPr>
          <a:xfrm>
            <a:off x="8536487" y="2443027"/>
            <a:ext cx="648634" cy="169214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06A76F8C-9A86-2A47-A84E-530A15344ED0}"/>
              </a:ext>
            </a:extLst>
          </p:cNvPr>
          <p:cNvSpPr/>
          <p:nvPr/>
        </p:nvSpPr>
        <p:spPr>
          <a:xfrm>
            <a:off x="9369451" y="2425076"/>
            <a:ext cx="613335" cy="164682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419F6D43-7E9A-9443-8C0D-BED9379F11DD}"/>
              </a:ext>
            </a:extLst>
          </p:cNvPr>
          <p:cNvSpPr/>
          <p:nvPr/>
        </p:nvSpPr>
        <p:spPr>
          <a:xfrm rot="10800000" flipH="1">
            <a:off x="7300882" y="4364881"/>
            <a:ext cx="1002401" cy="337461"/>
          </a:xfrm>
          <a:prstGeom prst="rightArrow">
            <a:avLst>
              <a:gd name="adj1" fmla="val 57970"/>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6A3F19D0-46DC-6344-A074-53972614C054}"/>
              </a:ext>
            </a:extLst>
          </p:cNvPr>
          <p:cNvSpPr/>
          <p:nvPr/>
        </p:nvSpPr>
        <p:spPr>
          <a:xfrm>
            <a:off x="5503812" y="4054670"/>
            <a:ext cx="2159568" cy="149664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a:solidFill>
                  <a:srgbClr val="FDEFCA"/>
                </a:solidFill>
                <a:latin typeface="Avenir Book"/>
                <a:cs typeface="Avenir Book"/>
              </a:rPr>
              <a:t>Operational Models</a:t>
            </a:r>
          </a:p>
          <a:p>
            <a:pPr algn="ctr"/>
            <a:r>
              <a:rPr lang="en-US" sz="2000">
                <a:solidFill>
                  <a:srgbClr val="FDEFCA"/>
                </a:solidFill>
                <a:latin typeface="Avenir Book"/>
                <a:cs typeface="Avenir Book"/>
              </a:rPr>
              <a:t>How to perform the task?</a:t>
            </a:r>
          </a:p>
        </p:txBody>
      </p:sp>
      <p:sp>
        <p:nvSpPr>
          <p:cNvPr id="35" name="Right Arrow 34">
            <a:extLst>
              <a:ext uri="{FF2B5EF4-FFF2-40B4-BE49-F238E27FC236}">
                <a16:creationId xmlns:a16="http://schemas.microsoft.com/office/drawing/2014/main" id="{D4CC453D-5921-3949-A13C-05F503628A7D}"/>
              </a:ext>
            </a:extLst>
          </p:cNvPr>
          <p:cNvSpPr/>
          <p:nvPr/>
        </p:nvSpPr>
        <p:spPr>
          <a:xfrm rot="10800000" flipH="1">
            <a:off x="7300882" y="1981638"/>
            <a:ext cx="1002402" cy="3374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6" name="Rounded Rectangle 11">
            <a:extLst>
              <a:ext uri="{FF2B5EF4-FFF2-40B4-BE49-F238E27FC236}">
                <a16:creationId xmlns:a16="http://schemas.microsoft.com/office/drawing/2014/main" id="{5139605E-884B-274C-9639-CBCBC97431A9}"/>
              </a:ext>
            </a:extLst>
          </p:cNvPr>
          <p:cNvSpPr/>
          <p:nvPr/>
        </p:nvSpPr>
        <p:spPr>
          <a:xfrm>
            <a:off x="5551951" y="1536585"/>
            <a:ext cx="2066468" cy="1328174"/>
          </a:xfrm>
          <a:prstGeom prst="roundRect">
            <a:avLst/>
          </a:prstGeom>
          <a:solidFill>
            <a:srgbClr val="657B3B"/>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rgbClr val="FDEFCA"/>
                </a:solidFill>
                <a:latin typeface="Avenir Book"/>
                <a:cs typeface="Avenir Book"/>
              </a:rPr>
              <a:t>Descriptive Models</a:t>
            </a:r>
          </a:p>
          <a:p>
            <a:pPr algn="ctr"/>
            <a:r>
              <a:rPr lang="en-US" sz="2000">
                <a:solidFill>
                  <a:srgbClr val="FDEFCA"/>
                </a:solidFill>
                <a:latin typeface="Avenir Book"/>
                <a:cs typeface="Avenir Book"/>
              </a:rPr>
              <a:t>What the actions do?</a:t>
            </a:r>
          </a:p>
        </p:txBody>
      </p:sp>
      <p:sp>
        <p:nvSpPr>
          <p:cNvPr id="37" name="Rectangle 36">
            <a:extLst>
              <a:ext uri="{FF2B5EF4-FFF2-40B4-BE49-F238E27FC236}">
                <a16:creationId xmlns:a16="http://schemas.microsoft.com/office/drawing/2014/main" id="{18F0DCD5-64B7-D64E-8C8F-79D44451E4B6}"/>
              </a:ext>
            </a:extLst>
          </p:cNvPr>
          <p:cNvSpPr/>
          <p:nvPr/>
        </p:nvSpPr>
        <p:spPr>
          <a:xfrm>
            <a:off x="8303284" y="1773346"/>
            <a:ext cx="1825522" cy="62222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Planner</a:t>
            </a:r>
            <a:endParaRPr lang="en-US" b="1">
              <a:latin typeface="Avenir Book" panose="02000503020000020003" pitchFamily="2" charset="0"/>
            </a:endParaRPr>
          </a:p>
        </p:txBody>
      </p:sp>
      <p:sp>
        <p:nvSpPr>
          <p:cNvPr id="38" name="Rectangle 37">
            <a:extLst>
              <a:ext uri="{FF2B5EF4-FFF2-40B4-BE49-F238E27FC236}">
                <a16:creationId xmlns:a16="http://schemas.microsoft.com/office/drawing/2014/main" id="{BEF3B425-5809-124A-8356-AF58244858DD}"/>
              </a:ext>
            </a:extLst>
          </p:cNvPr>
          <p:cNvSpPr/>
          <p:nvPr/>
        </p:nvSpPr>
        <p:spPr>
          <a:xfrm>
            <a:off x="8327878" y="4148618"/>
            <a:ext cx="1814306" cy="681163"/>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a:t>
            </a:r>
          </a:p>
        </p:txBody>
      </p:sp>
    </p:spTree>
    <p:custDataLst>
      <p:tags r:id="rId1"/>
    </p:custDataLst>
    <p:extLst>
      <p:ext uri="{BB962C8B-B14F-4D97-AF65-F5344CB8AC3E}">
        <p14:creationId xmlns:p14="http://schemas.microsoft.com/office/powerpoint/2010/main" val="342401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fade">
                                      <p:cBhvr>
                                        <p:cTn id="13" dur="500"/>
                                        <p:tgtEl>
                                          <p:spTgt spid="2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fade">
                                      <p:cBhvr>
                                        <p:cTn id="16" dur="500"/>
                                        <p:tgtEl>
                                          <p:spTgt spid="28">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Effect transition="in" filter="fade">
                                      <p:cBhvr>
                                        <p:cTn id="19" dur="500"/>
                                        <p:tgtEl>
                                          <p:spTgt spid="2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185828"/>
            <a:ext cx="8229600" cy="1143000"/>
          </a:xfrm>
        </p:spPr>
        <p:txBody>
          <a:bodyPr/>
          <a:lstStyle/>
          <a:p>
            <a:r>
              <a:rPr lang="en-US">
                <a:latin typeface="Avenir Book"/>
                <a:cs typeface="Avenir Book"/>
              </a:rPr>
              <a:t>Our Solution</a:t>
            </a:r>
          </a:p>
        </p:txBody>
      </p:sp>
      <p:sp>
        <p:nvSpPr>
          <p:cNvPr id="36" name="Content Placeholder 2"/>
          <p:cNvSpPr>
            <a:spLocks noGrp="1"/>
          </p:cNvSpPr>
          <p:nvPr>
            <p:ph idx="1"/>
          </p:nvPr>
        </p:nvSpPr>
        <p:spPr>
          <a:xfrm>
            <a:off x="1755699" y="1592973"/>
            <a:ext cx="3997641" cy="4352508"/>
          </a:xfrm>
        </p:spPr>
        <p:txBody>
          <a:bodyPr>
            <a:normAutofit/>
          </a:bodyPr>
          <a:lstStyle/>
          <a:p>
            <a:r>
              <a:rPr lang="en-US" sz="2400">
                <a:latin typeface="Avenir Book"/>
                <a:cs typeface="Avenir Book"/>
              </a:rPr>
              <a:t>One single representation for both actor and planner</a:t>
            </a:r>
          </a:p>
          <a:p>
            <a:pPr lvl="1"/>
            <a:r>
              <a:rPr lang="en-US" sz="2400">
                <a:latin typeface="Avenir Book"/>
                <a:cs typeface="Avenir Book"/>
              </a:rPr>
              <a:t>Must be operational</a:t>
            </a:r>
          </a:p>
          <a:p>
            <a:pPr lvl="1"/>
            <a:r>
              <a:rPr lang="en-US" sz="2400">
                <a:latin typeface="Avenir Book"/>
                <a:cs typeface="Avenir Book"/>
              </a:rPr>
              <a:t>Descriptive models too abstract</a:t>
            </a:r>
          </a:p>
          <a:p>
            <a:r>
              <a:rPr lang="en-US" sz="2400">
                <a:latin typeface="Avenir Book"/>
                <a:cs typeface="Avenir Book"/>
              </a:rPr>
              <a:t>New planning </a:t>
            </a:r>
            <a:br>
              <a:rPr lang="en-US" sz="2400">
                <a:latin typeface="Avenir Book"/>
                <a:cs typeface="Avenir Book"/>
              </a:rPr>
            </a:br>
            <a:r>
              <a:rPr lang="en-US" sz="2400">
                <a:latin typeface="Avenir Book"/>
                <a:cs typeface="Avenir Book"/>
              </a:rPr>
              <a:t>algorithms to reason </a:t>
            </a:r>
            <a:br>
              <a:rPr lang="en-US" sz="2400">
                <a:latin typeface="Avenir Book"/>
                <a:cs typeface="Avenir Book"/>
              </a:rPr>
            </a:br>
            <a:r>
              <a:rPr lang="en-US" sz="2400">
                <a:latin typeface="Avenir Book"/>
                <a:cs typeface="Avenir Book"/>
              </a:rPr>
              <a:t>with operational models</a:t>
            </a:r>
          </a:p>
        </p:txBody>
      </p:sp>
      <p:sp>
        <p:nvSpPr>
          <p:cNvPr id="19" name="Rectangle 18">
            <a:extLst>
              <a:ext uri="{FF2B5EF4-FFF2-40B4-BE49-F238E27FC236}">
                <a16:creationId xmlns:a16="http://schemas.microsoft.com/office/drawing/2014/main" id="{A2288BE6-B55E-7A41-9BDC-D4613787D0E7}"/>
              </a:ext>
            </a:extLst>
          </p:cNvPr>
          <p:cNvSpPr/>
          <p:nvPr/>
        </p:nvSpPr>
        <p:spPr>
          <a:xfrm>
            <a:off x="8025880" y="1592973"/>
            <a:ext cx="2337084" cy="337336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pic>
        <p:nvPicPr>
          <p:cNvPr id="20" name="Picture 19" descr="world.png">
            <a:extLst>
              <a:ext uri="{FF2B5EF4-FFF2-40B4-BE49-F238E27FC236}">
                <a16:creationId xmlns:a16="http://schemas.microsoft.com/office/drawing/2014/main" id="{2D08DA64-BC36-374D-9C07-540FC062A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9255" y="5562857"/>
            <a:ext cx="877746" cy="819230"/>
          </a:xfrm>
          <a:prstGeom prst="rect">
            <a:avLst/>
          </a:prstGeom>
        </p:spPr>
      </p:pic>
      <p:sp>
        <p:nvSpPr>
          <p:cNvPr id="21" name="Curved Right Arrow 20">
            <a:extLst>
              <a:ext uri="{FF2B5EF4-FFF2-40B4-BE49-F238E27FC236}">
                <a16:creationId xmlns:a16="http://schemas.microsoft.com/office/drawing/2014/main" id="{328761A0-9212-2A43-BBB3-8606DABA5B8E}"/>
              </a:ext>
            </a:extLst>
          </p:cNvPr>
          <p:cNvSpPr/>
          <p:nvPr/>
        </p:nvSpPr>
        <p:spPr>
          <a:xfrm>
            <a:off x="7974483" y="5043056"/>
            <a:ext cx="764669" cy="1092307"/>
          </a:xfrm>
          <a:prstGeom prst="curv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22" name="Curved Right Arrow 21">
            <a:extLst>
              <a:ext uri="{FF2B5EF4-FFF2-40B4-BE49-F238E27FC236}">
                <a16:creationId xmlns:a16="http://schemas.microsoft.com/office/drawing/2014/main" id="{EC9AE78B-05D2-F340-B305-A9F9CC9CCB81}"/>
              </a:ext>
            </a:extLst>
          </p:cNvPr>
          <p:cNvSpPr/>
          <p:nvPr/>
        </p:nvSpPr>
        <p:spPr>
          <a:xfrm flipH="1" flipV="1">
            <a:off x="9740481" y="4941543"/>
            <a:ext cx="764669" cy="1092307"/>
          </a:xfrm>
          <a:prstGeom prst="curv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23" name="Up Arrow 22">
            <a:extLst>
              <a:ext uri="{FF2B5EF4-FFF2-40B4-BE49-F238E27FC236}">
                <a16:creationId xmlns:a16="http://schemas.microsoft.com/office/drawing/2014/main" id="{8F25AAB8-535E-ED4F-A5A7-F4932146A0AF}"/>
              </a:ext>
            </a:extLst>
          </p:cNvPr>
          <p:cNvSpPr/>
          <p:nvPr/>
        </p:nvSpPr>
        <p:spPr>
          <a:xfrm>
            <a:off x="8536487" y="2443027"/>
            <a:ext cx="648634" cy="169214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DAA9D409-EBBB-D54A-BABF-E84FD6A338D6}"/>
              </a:ext>
            </a:extLst>
          </p:cNvPr>
          <p:cNvSpPr/>
          <p:nvPr/>
        </p:nvSpPr>
        <p:spPr>
          <a:xfrm>
            <a:off x="9369451" y="2425076"/>
            <a:ext cx="613335" cy="164682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EA9CB93E-1F4B-CC4B-853C-6820F1E148FB}"/>
              </a:ext>
            </a:extLst>
          </p:cNvPr>
          <p:cNvSpPr/>
          <p:nvPr/>
        </p:nvSpPr>
        <p:spPr>
          <a:xfrm rot="10800000" flipH="1">
            <a:off x="7300882" y="4364881"/>
            <a:ext cx="1002401" cy="337461"/>
          </a:xfrm>
          <a:prstGeom prst="rightArrow">
            <a:avLst>
              <a:gd name="adj1" fmla="val 57970"/>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FE49DD9-1E83-2B4D-ACE4-E39260B070CC}"/>
              </a:ext>
            </a:extLst>
          </p:cNvPr>
          <p:cNvSpPr/>
          <p:nvPr/>
        </p:nvSpPr>
        <p:spPr>
          <a:xfrm>
            <a:off x="5559611" y="3879878"/>
            <a:ext cx="2159568" cy="149664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a:solidFill>
                  <a:srgbClr val="FDEFCA"/>
                </a:solidFill>
                <a:latin typeface="Avenir Book"/>
                <a:cs typeface="Avenir Book"/>
              </a:rPr>
              <a:t>Operational Models</a:t>
            </a:r>
          </a:p>
          <a:p>
            <a:pPr algn="ctr"/>
            <a:r>
              <a:rPr lang="en-US" sz="2000">
                <a:solidFill>
                  <a:srgbClr val="FDEFCA"/>
                </a:solidFill>
                <a:latin typeface="Avenir Book"/>
                <a:cs typeface="Avenir Book"/>
              </a:rPr>
              <a:t>How to perform the task?</a:t>
            </a:r>
          </a:p>
        </p:txBody>
      </p:sp>
      <p:sp>
        <p:nvSpPr>
          <p:cNvPr id="28" name="Right Arrow 27">
            <a:extLst>
              <a:ext uri="{FF2B5EF4-FFF2-40B4-BE49-F238E27FC236}">
                <a16:creationId xmlns:a16="http://schemas.microsoft.com/office/drawing/2014/main" id="{869BA531-6BAB-DE48-963A-81DEB778BFB1}"/>
              </a:ext>
            </a:extLst>
          </p:cNvPr>
          <p:cNvSpPr/>
          <p:nvPr/>
        </p:nvSpPr>
        <p:spPr>
          <a:xfrm rot="10800000" flipH="1">
            <a:off x="7300882" y="1981638"/>
            <a:ext cx="1002402" cy="3374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5" name="Rounded Rectangle 11">
            <a:extLst>
              <a:ext uri="{FF2B5EF4-FFF2-40B4-BE49-F238E27FC236}">
                <a16:creationId xmlns:a16="http://schemas.microsoft.com/office/drawing/2014/main" id="{48032009-1B15-7E4B-AD78-EFF5CA9F6B07}"/>
              </a:ext>
            </a:extLst>
          </p:cNvPr>
          <p:cNvSpPr/>
          <p:nvPr/>
        </p:nvSpPr>
        <p:spPr>
          <a:xfrm>
            <a:off x="5551951" y="1536585"/>
            <a:ext cx="2066468" cy="1328174"/>
          </a:xfrm>
          <a:prstGeom prst="roundRect">
            <a:avLst/>
          </a:prstGeom>
          <a:solidFill>
            <a:srgbClr val="657B3B"/>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rgbClr val="FDEFCA"/>
                </a:solidFill>
                <a:latin typeface="Avenir Book"/>
                <a:cs typeface="Avenir Book"/>
              </a:rPr>
              <a:t>Descriptive Models</a:t>
            </a:r>
          </a:p>
          <a:p>
            <a:pPr algn="ctr"/>
            <a:r>
              <a:rPr lang="en-US" sz="2000">
                <a:solidFill>
                  <a:srgbClr val="FDEFCA"/>
                </a:solidFill>
                <a:latin typeface="Avenir Book"/>
                <a:cs typeface="Avenir Book"/>
              </a:rPr>
              <a:t>What the actions do?</a:t>
            </a:r>
          </a:p>
        </p:txBody>
      </p:sp>
      <p:sp>
        <p:nvSpPr>
          <p:cNvPr id="37" name="Rectangle 36">
            <a:extLst>
              <a:ext uri="{FF2B5EF4-FFF2-40B4-BE49-F238E27FC236}">
                <a16:creationId xmlns:a16="http://schemas.microsoft.com/office/drawing/2014/main" id="{5F42ABF7-2ACD-5F4F-BCB7-F747BC70D466}"/>
              </a:ext>
            </a:extLst>
          </p:cNvPr>
          <p:cNvSpPr/>
          <p:nvPr/>
        </p:nvSpPr>
        <p:spPr>
          <a:xfrm>
            <a:off x="8303284" y="1773346"/>
            <a:ext cx="1825522" cy="62222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Planner</a:t>
            </a:r>
            <a:endParaRPr lang="en-US" b="1">
              <a:latin typeface="Avenir Book" panose="02000503020000020003" pitchFamily="2" charset="0"/>
            </a:endParaRPr>
          </a:p>
        </p:txBody>
      </p:sp>
      <p:sp>
        <p:nvSpPr>
          <p:cNvPr id="38" name="Rectangle 37">
            <a:extLst>
              <a:ext uri="{FF2B5EF4-FFF2-40B4-BE49-F238E27FC236}">
                <a16:creationId xmlns:a16="http://schemas.microsoft.com/office/drawing/2014/main" id="{05DF8E82-F119-C745-8753-B43CF8647FE8}"/>
              </a:ext>
            </a:extLst>
          </p:cNvPr>
          <p:cNvSpPr/>
          <p:nvPr/>
        </p:nvSpPr>
        <p:spPr>
          <a:xfrm>
            <a:off x="8327878" y="4148618"/>
            <a:ext cx="1814306" cy="681163"/>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a:t>
            </a:r>
          </a:p>
        </p:txBody>
      </p:sp>
      <p:sp>
        <p:nvSpPr>
          <p:cNvPr id="39" name="Right Arrow 38">
            <a:extLst>
              <a:ext uri="{FF2B5EF4-FFF2-40B4-BE49-F238E27FC236}">
                <a16:creationId xmlns:a16="http://schemas.microsoft.com/office/drawing/2014/main" id="{C7F00E15-E160-634B-B11D-A0F3FA5CEAA1}"/>
              </a:ext>
            </a:extLst>
          </p:cNvPr>
          <p:cNvSpPr/>
          <p:nvPr/>
        </p:nvSpPr>
        <p:spPr>
          <a:xfrm rot="8473652" flipH="1">
            <a:off x="7280648" y="2276098"/>
            <a:ext cx="1110409" cy="326118"/>
          </a:xfrm>
          <a:prstGeom prst="rightArrow">
            <a:avLst>
              <a:gd name="adj1" fmla="val 54503"/>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Right Arrow 39">
            <a:extLst>
              <a:ext uri="{FF2B5EF4-FFF2-40B4-BE49-F238E27FC236}">
                <a16:creationId xmlns:a16="http://schemas.microsoft.com/office/drawing/2014/main" id="{F79C7964-0073-4A4F-AEE1-13FF5BB90DA6}"/>
              </a:ext>
            </a:extLst>
          </p:cNvPr>
          <p:cNvSpPr/>
          <p:nvPr/>
        </p:nvSpPr>
        <p:spPr>
          <a:xfrm rot="13247687" flipH="1">
            <a:off x="7328181" y="3907191"/>
            <a:ext cx="1110409" cy="320143"/>
          </a:xfrm>
          <a:prstGeom prst="rightArrow">
            <a:avLst>
              <a:gd name="adj1" fmla="val 54503"/>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8596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xEl>
                                              <p:pRg st="2" end="2"/>
                                            </p:txEl>
                                          </p:spTgt>
                                        </p:tgtEl>
                                        <p:attrNameLst>
                                          <p:attrName>style.visibility</p:attrName>
                                        </p:attrNameLst>
                                      </p:cBhvr>
                                      <p:to>
                                        <p:strVal val="visible"/>
                                      </p:to>
                                    </p:set>
                                    <p:animEffect transition="in" filter="fade">
                                      <p:cBhvr>
                                        <p:cTn id="15" dur="500"/>
                                        <p:tgtEl>
                                          <p:spTgt spid="36">
                                            <p:txEl>
                                              <p:pRg st="2" end="2"/>
                                            </p:txEl>
                                          </p:spTgt>
                                        </p:tgtEl>
                                      </p:cBhvr>
                                    </p:animEffect>
                                  </p:childTnLst>
                                </p:cTn>
                              </p:par>
                              <p:par>
                                <p:cTn id="16" presetID="10" presetClass="exit" presetSubtype="0" fill="hold" grpId="0" nodeType="withEffect">
                                  <p:stCondLst>
                                    <p:cond delay="0"/>
                                  </p:stCondLst>
                                  <p:childTnLst>
                                    <p:animEffect transition="out" filter="fade">
                                      <p:cBhvr>
                                        <p:cTn id="17" dur="500"/>
                                        <p:tgtEl>
                                          <p:spTgt spid="35"/>
                                        </p:tgtEl>
                                      </p:cBhvr>
                                    </p:animEffect>
                                    <p:set>
                                      <p:cBhvr>
                                        <p:cTn id="18" dur="1" fill="hold">
                                          <p:stCondLst>
                                            <p:cond delay="499"/>
                                          </p:stCondLst>
                                        </p:cTn>
                                        <p:tgtEl>
                                          <p:spTgt spid="35"/>
                                        </p:tgtEl>
                                        <p:attrNameLst>
                                          <p:attrName>style.visibility</p:attrName>
                                        </p:attrNameLst>
                                      </p:cBhvr>
                                      <p:to>
                                        <p:strVal val="hidden"/>
                                      </p:to>
                                    </p:set>
                                  </p:childTnLst>
                                </p:cTn>
                              </p:par>
                              <p:par>
                                <p:cTn id="19" presetID="0" presetClass="path" presetSubtype="0" accel="50000" decel="50000" fill="hold" grpId="0" nodeType="withEffect">
                                  <p:stCondLst>
                                    <p:cond delay="0"/>
                                  </p:stCondLst>
                                  <p:childTnLst>
                                    <p:animMotion origin="layout" path="M 0.00747 -0.01366 L 0.00747 -0.1875 " pathEditMode="relative" ptsTypes="AA">
                                      <p:cBhvr>
                                        <p:cTn id="20" dur="2000" fill="hold"/>
                                        <p:tgtEl>
                                          <p:spTgt spid="27"/>
                                        </p:tgtEl>
                                        <p:attrNameLst>
                                          <p:attrName>ppt_x</p:attrName>
                                          <p:attrName>ppt_y</p:attrName>
                                        </p:attrNameLst>
                                      </p:cBhvr>
                                    </p:animMotion>
                                  </p:childTnLst>
                                </p:cTn>
                              </p:par>
                              <p:par>
                                <p:cTn id="21" presetID="10"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xit" presetSubtype="0" fill="hold" grpId="0" nodeType="withEffect">
                                  <p:stCondLst>
                                    <p:cond delay="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xEl>
                                              <p:pRg st="3" end="3"/>
                                            </p:txEl>
                                          </p:spTgt>
                                        </p:tgtEl>
                                        <p:attrNameLst>
                                          <p:attrName>style.visibility</p:attrName>
                                        </p:attrNameLst>
                                      </p:cBhvr>
                                      <p:to>
                                        <p:strVal val="visible"/>
                                      </p:to>
                                    </p:set>
                                    <p:animEffect transition="in" filter="fade">
                                      <p:cBhvr>
                                        <p:cTn id="37"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5"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01E80-CD81-EA48-964C-33081926504B}"/>
              </a:ext>
            </a:extLst>
          </p:cNvPr>
          <p:cNvSpPr/>
          <p:nvPr/>
        </p:nvSpPr>
        <p:spPr>
          <a:xfrm>
            <a:off x="2075330" y="1297459"/>
            <a:ext cx="3913095" cy="24466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6B8A818F-5922-7A42-AA99-CCE5FA815EEC}"/>
              </a:ext>
            </a:extLst>
          </p:cNvPr>
          <p:cNvSpPr>
            <a:spLocks noGrp="1"/>
          </p:cNvSpPr>
          <p:nvPr>
            <p:ph type="title"/>
          </p:nvPr>
        </p:nvSpPr>
        <p:spPr>
          <a:xfrm>
            <a:off x="1981200" y="154459"/>
            <a:ext cx="8229600" cy="1143000"/>
          </a:xfrm>
        </p:spPr>
        <p:txBody>
          <a:bodyPr>
            <a:normAutofit/>
          </a:bodyPr>
          <a:lstStyle/>
          <a:p>
            <a:r>
              <a:rPr lang="en-US" dirty="0">
                <a:latin typeface="Avenir Book" panose="02000503020000020003" pitchFamily="2" charset="0"/>
              </a:rPr>
              <a:t>Parts of the Talk</a:t>
            </a:r>
          </a:p>
        </p:txBody>
      </p:sp>
      <p:graphicFrame>
        <p:nvGraphicFramePr>
          <p:cNvPr id="7" name="Diagram 6">
            <a:extLst>
              <a:ext uri="{FF2B5EF4-FFF2-40B4-BE49-F238E27FC236}">
                <a16:creationId xmlns:a16="http://schemas.microsoft.com/office/drawing/2014/main" id="{481D49F4-37FA-614F-87EA-E92787B0465F}"/>
              </a:ext>
            </a:extLst>
          </p:cNvPr>
          <p:cNvGraphicFramePr/>
          <p:nvPr>
            <p:extLst>
              <p:ext uri="{D42A27DB-BD31-4B8C-83A1-F6EECF244321}">
                <p14:modId xmlns:p14="http://schemas.microsoft.com/office/powerpoint/2010/main" val="1220574529"/>
              </p:ext>
            </p:extLst>
          </p:nvPr>
        </p:nvGraphicFramePr>
        <p:xfrm>
          <a:off x="2207739" y="1297459"/>
          <a:ext cx="7755926" cy="24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29F67F68-6A09-824A-9FA6-406822E73AD2}"/>
              </a:ext>
            </a:extLst>
          </p:cNvPr>
          <p:cNvGraphicFramePr/>
          <p:nvPr>
            <p:extLst>
              <p:ext uri="{D42A27DB-BD31-4B8C-83A1-F6EECF244321}">
                <p14:modId xmlns:p14="http://schemas.microsoft.com/office/powerpoint/2010/main" val="1405733999"/>
              </p:ext>
            </p:extLst>
          </p:nvPr>
        </p:nvGraphicFramePr>
        <p:xfrm>
          <a:off x="2207739" y="3941806"/>
          <a:ext cx="7755926" cy="23526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15378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a:off x="4919761" y="2481061"/>
            <a:ext cx="613335" cy="1448954"/>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ight Arrow 8"/>
          <p:cNvSpPr/>
          <p:nvPr/>
        </p:nvSpPr>
        <p:spPr>
          <a:xfrm flipH="1">
            <a:off x="5635387" y="4144321"/>
            <a:ext cx="1243956" cy="33746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Bent Arrow 13">
            <a:extLst>
              <a:ext uri="{FF2B5EF4-FFF2-40B4-BE49-F238E27FC236}">
                <a16:creationId xmlns:a16="http://schemas.microsoft.com/office/drawing/2014/main" id="{7F5F7F0A-606E-7C41-9D86-F9EEB6B6F3F2}"/>
              </a:ext>
            </a:extLst>
          </p:cNvPr>
          <p:cNvSpPr/>
          <p:nvPr/>
        </p:nvSpPr>
        <p:spPr>
          <a:xfrm flipH="1">
            <a:off x="5635387" y="1731178"/>
            <a:ext cx="2082902" cy="2159567"/>
          </a:xfrm>
          <a:prstGeom prst="bentArrow">
            <a:avLst>
              <a:gd name="adj1" fmla="val 16778"/>
              <a:gd name="adj2" fmla="val 19347"/>
              <a:gd name="adj3" fmla="val 25000"/>
              <a:gd name="adj4" fmla="val 54028"/>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6" name="Title 6"/>
          <p:cNvSpPr>
            <a:spLocks noGrp="1"/>
          </p:cNvSpPr>
          <p:nvPr>
            <p:ph type="title"/>
          </p:nvPr>
        </p:nvSpPr>
        <p:spPr>
          <a:xfrm>
            <a:off x="1981200" y="194709"/>
            <a:ext cx="8229600" cy="1143000"/>
          </a:xfrm>
        </p:spPr>
        <p:txBody>
          <a:bodyPr>
            <a:normAutofit/>
          </a:bodyPr>
          <a:lstStyle/>
          <a:p>
            <a:r>
              <a:rPr lang="en-US">
                <a:latin typeface="Avenir Book"/>
                <a:cs typeface="Avenir Book"/>
              </a:rPr>
              <a:t>The Actor</a:t>
            </a:r>
          </a:p>
        </p:txBody>
      </p:sp>
      <p:sp>
        <p:nvSpPr>
          <p:cNvPr id="17" name="Rectangle 16">
            <a:extLst>
              <a:ext uri="{FF2B5EF4-FFF2-40B4-BE49-F238E27FC236}">
                <a16:creationId xmlns:a16="http://schemas.microsoft.com/office/drawing/2014/main" id="{68FBC50E-2E9E-1C4E-A0ED-CAD97F9E0537}"/>
              </a:ext>
            </a:extLst>
          </p:cNvPr>
          <p:cNvSpPr/>
          <p:nvPr/>
        </p:nvSpPr>
        <p:spPr>
          <a:xfrm>
            <a:off x="4519806" y="1399350"/>
            <a:ext cx="3462144" cy="319093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sp>
        <p:nvSpPr>
          <p:cNvPr id="18" name="Rectangle 17">
            <a:extLst>
              <a:ext uri="{FF2B5EF4-FFF2-40B4-BE49-F238E27FC236}">
                <a16:creationId xmlns:a16="http://schemas.microsoft.com/office/drawing/2014/main" id="{D526C36E-26A5-0A43-A7BF-B8B4816FF376}"/>
              </a:ext>
            </a:extLst>
          </p:cNvPr>
          <p:cNvSpPr/>
          <p:nvPr/>
        </p:nvSpPr>
        <p:spPr>
          <a:xfrm>
            <a:off x="4724400" y="1627632"/>
            <a:ext cx="1307592" cy="13958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Planner</a:t>
            </a:r>
            <a:endParaRPr lang="en-US" b="1">
              <a:latin typeface="Avenir Book" panose="02000503020000020003" pitchFamily="2" charset="0"/>
            </a:endParaRPr>
          </a:p>
        </p:txBody>
      </p:sp>
      <p:sp>
        <p:nvSpPr>
          <p:cNvPr id="19" name="Rectangle 18">
            <a:extLst>
              <a:ext uri="{FF2B5EF4-FFF2-40B4-BE49-F238E27FC236}">
                <a16:creationId xmlns:a16="http://schemas.microsoft.com/office/drawing/2014/main" id="{6138BE0E-D125-2045-8A57-09D974C9F531}"/>
              </a:ext>
            </a:extLst>
          </p:cNvPr>
          <p:cNvSpPr/>
          <p:nvPr/>
        </p:nvSpPr>
        <p:spPr>
          <a:xfrm>
            <a:off x="4724400" y="3261552"/>
            <a:ext cx="2999232" cy="1143000"/>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a:t>
            </a:r>
          </a:p>
        </p:txBody>
      </p:sp>
      <p:sp>
        <p:nvSpPr>
          <p:cNvPr id="20" name="Rectangle 19">
            <a:extLst>
              <a:ext uri="{FF2B5EF4-FFF2-40B4-BE49-F238E27FC236}">
                <a16:creationId xmlns:a16="http://schemas.microsoft.com/office/drawing/2014/main" id="{ACB5ED39-E9DD-6249-8569-8BFED7B9DFBB}"/>
              </a:ext>
            </a:extLst>
          </p:cNvPr>
          <p:cNvSpPr/>
          <p:nvPr/>
        </p:nvSpPr>
        <p:spPr>
          <a:xfrm>
            <a:off x="6160010" y="1627632"/>
            <a:ext cx="1563622" cy="13958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latin typeface="Avenir Book" panose="02000503020000020003" pitchFamily="2" charset="0"/>
              </a:rPr>
              <a:t>Learning component</a:t>
            </a:r>
          </a:p>
        </p:txBody>
      </p:sp>
      <p:pic>
        <p:nvPicPr>
          <p:cNvPr id="21" name="Picture 20" descr="world.png">
            <a:extLst>
              <a:ext uri="{FF2B5EF4-FFF2-40B4-BE49-F238E27FC236}">
                <a16:creationId xmlns:a16="http://schemas.microsoft.com/office/drawing/2014/main" id="{248E3023-CA1C-C948-B2B9-743FCF840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1992" y="5927177"/>
            <a:ext cx="877746" cy="819230"/>
          </a:xfrm>
          <a:prstGeom prst="rect">
            <a:avLst/>
          </a:prstGeom>
        </p:spPr>
      </p:pic>
      <p:sp>
        <p:nvSpPr>
          <p:cNvPr id="22" name="Rectangle 21">
            <a:extLst>
              <a:ext uri="{FF2B5EF4-FFF2-40B4-BE49-F238E27FC236}">
                <a16:creationId xmlns:a16="http://schemas.microsoft.com/office/drawing/2014/main" id="{B8228B90-8195-4E47-9B40-A9B010452EB4}"/>
              </a:ext>
            </a:extLst>
          </p:cNvPr>
          <p:cNvSpPr/>
          <p:nvPr/>
        </p:nvSpPr>
        <p:spPr>
          <a:xfrm>
            <a:off x="4843194" y="5107947"/>
            <a:ext cx="2999232" cy="4685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venir Book" panose="02000503020000020003" pitchFamily="2" charset="0"/>
              </a:rPr>
              <a:t>Execution Platform</a:t>
            </a:r>
          </a:p>
        </p:txBody>
      </p:sp>
      <p:sp>
        <p:nvSpPr>
          <p:cNvPr id="23" name="Oval 22">
            <a:extLst>
              <a:ext uri="{FF2B5EF4-FFF2-40B4-BE49-F238E27FC236}">
                <a16:creationId xmlns:a16="http://schemas.microsoft.com/office/drawing/2014/main" id="{7478F45C-FB6E-5B4C-A115-DDEADC3CE667}"/>
              </a:ext>
            </a:extLst>
          </p:cNvPr>
          <p:cNvSpPr/>
          <p:nvPr/>
        </p:nvSpPr>
        <p:spPr>
          <a:xfrm>
            <a:off x="8583168" y="4105604"/>
            <a:ext cx="1481328" cy="12400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latin typeface="Avenir Book" panose="02000503020000020003" pitchFamily="2" charset="0"/>
              </a:rPr>
              <a:t>State</a:t>
            </a:r>
            <a:endParaRPr lang="en-US" b="1">
              <a:latin typeface="Avenir Book" panose="02000503020000020003" pitchFamily="2" charset="0"/>
            </a:endParaRPr>
          </a:p>
        </p:txBody>
      </p:sp>
      <p:cxnSp>
        <p:nvCxnSpPr>
          <p:cNvPr id="24" name="Curved Connector 23">
            <a:extLst>
              <a:ext uri="{FF2B5EF4-FFF2-40B4-BE49-F238E27FC236}">
                <a16:creationId xmlns:a16="http://schemas.microsoft.com/office/drawing/2014/main" id="{DD2C37B3-2FC1-7D44-8BD6-C35223078E73}"/>
              </a:ext>
            </a:extLst>
          </p:cNvPr>
          <p:cNvCxnSpPr>
            <a:cxnSpLocks/>
          </p:cNvCxnSpPr>
          <p:nvPr/>
        </p:nvCxnSpPr>
        <p:spPr>
          <a:xfrm>
            <a:off x="5253038" y="5576474"/>
            <a:ext cx="778954" cy="760319"/>
          </a:xfrm>
          <a:prstGeom prst="curvedConnector3">
            <a:avLst>
              <a:gd name="adj1" fmla="val 231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44401820-CC76-064F-AEA3-2CAFB77EE292}"/>
              </a:ext>
            </a:extLst>
          </p:cNvPr>
          <p:cNvSpPr txBox="1"/>
          <p:nvPr/>
        </p:nvSpPr>
        <p:spPr>
          <a:xfrm>
            <a:off x="3824289" y="6045001"/>
            <a:ext cx="1931059"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Actuation</a:t>
            </a:r>
          </a:p>
        </p:txBody>
      </p:sp>
      <p:cxnSp>
        <p:nvCxnSpPr>
          <p:cNvPr id="26" name="Curved Connector 25">
            <a:extLst>
              <a:ext uri="{FF2B5EF4-FFF2-40B4-BE49-F238E27FC236}">
                <a16:creationId xmlns:a16="http://schemas.microsoft.com/office/drawing/2014/main" id="{953B78B8-0C2A-FD46-AD94-CA51C8D87D1A}"/>
              </a:ext>
            </a:extLst>
          </p:cNvPr>
          <p:cNvCxnSpPr>
            <a:cxnSpLocks/>
            <a:stCxn id="21" idx="3"/>
          </p:cNvCxnSpPr>
          <p:nvPr/>
        </p:nvCxnSpPr>
        <p:spPr>
          <a:xfrm flipV="1">
            <a:off x="6909738" y="5576474"/>
            <a:ext cx="450342" cy="760319"/>
          </a:xfrm>
          <a:prstGeom prst="curvedConnector2">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90F9CBAD-D90F-6741-AD9F-1581A0AFB667}"/>
              </a:ext>
            </a:extLst>
          </p:cNvPr>
          <p:cNvSpPr txBox="1"/>
          <p:nvPr/>
        </p:nvSpPr>
        <p:spPr>
          <a:xfrm>
            <a:off x="7274351" y="5938885"/>
            <a:ext cx="1658978"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Sensing</a:t>
            </a:r>
          </a:p>
        </p:txBody>
      </p:sp>
      <p:cxnSp>
        <p:nvCxnSpPr>
          <p:cNvPr id="28" name="Straight Arrow Connector 27">
            <a:extLst>
              <a:ext uri="{FF2B5EF4-FFF2-40B4-BE49-F238E27FC236}">
                <a16:creationId xmlns:a16="http://schemas.microsoft.com/office/drawing/2014/main" id="{91E9058E-9CEC-A94A-B30D-1EC8425B8580}"/>
              </a:ext>
            </a:extLst>
          </p:cNvPr>
          <p:cNvCxnSpPr/>
          <p:nvPr/>
        </p:nvCxnSpPr>
        <p:spPr>
          <a:xfrm>
            <a:off x="5642515" y="4590288"/>
            <a:ext cx="0" cy="51765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2A9CD8B5-C8BE-8944-A6F6-54B951F50651}"/>
              </a:ext>
            </a:extLst>
          </p:cNvPr>
          <p:cNvCxnSpPr/>
          <p:nvPr/>
        </p:nvCxnSpPr>
        <p:spPr>
          <a:xfrm flipV="1">
            <a:off x="7083552" y="4590288"/>
            <a:ext cx="0" cy="51765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2148FF26-9B38-C140-BD65-675E6928D5CE}"/>
              </a:ext>
            </a:extLst>
          </p:cNvPr>
          <p:cNvSpPr txBox="1"/>
          <p:nvPr/>
        </p:nvSpPr>
        <p:spPr>
          <a:xfrm>
            <a:off x="4227340" y="4605737"/>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Actions</a:t>
            </a:r>
          </a:p>
        </p:txBody>
      </p:sp>
      <p:sp>
        <p:nvSpPr>
          <p:cNvPr id="31" name="TextBox 30">
            <a:extLst>
              <a:ext uri="{FF2B5EF4-FFF2-40B4-BE49-F238E27FC236}">
                <a16:creationId xmlns:a16="http://schemas.microsoft.com/office/drawing/2014/main" id="{1A31EEC9-9ABE-9C43-9751-8470A306A353}"/>
              </a:ext>
            </a:extLst>
          </p:cNvPr>
          <p:cNvSpPr txBox="1"/>
          <p:nvPr/>
        </p:nvSpPr>
        <p:spPr>
          <a:xfrm>
            <a:off x="7180343" y="4604302"/>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Events</a:t>
            </a:r>
          </a:p>
        </p:txBody>
      </p:sp>
      <p:cxnSp>
        <p:nvCxnSpPr>
          <p:cNvPr id="32" name="Straight Arrow Connector 31">
            <a:extLst>
              <a:ext uri="{FF2B5EF4-FFF2-40B4-BE49-F238E27FC236}">
                <a16:creationId xmlns:a16="http://schemas.microsoft.com/office/drawing/2014/main" id="{598AAEE6-D315-A047-B908-EE6B4AFB5516}"/>
              </a:ext>
            </a:extLst>
          </p:cNvPr>
          <p:cNvCxnSpPr>
            <a:cxnSpLocks/>
            <a:stCxn id="40" idx="3"/>
          </p:cNvCxnSpPr>
          <p:nvPr/>
        </p:nvCxnSpPr>
        <p:spPr>
          <a:xfrm flipV="1">
            <a:off x="3860530" y="2481063"/>
            <a:ext cx="863871" cy="86496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33" name="Picture 32" descr="A close up of a logo&#10;&#10;Description automatically generated">
            <a:extLst>
              <a:ext uri="{FF2B5EF4-FFF2-40B4-BE49-F238E27FC236}">
                <a16:creationId xmlns:a16="http://schemas.microsoft.com/office/drawing/2014/main" id="{468DA82A-A132-FA45-B738-D2D4B9BD7C0F}"/>
              </a:ext>
            </a:extLst>
          </p:cNvPr>
          <p:cNvPicPr>
            <a:picLocks noChangeAspect="1"/>
          </p:cNvPicPr>
          <p:nvPr/>
        </p:nvPicPr>
        <p:blipFill>
          <a:blip r:embed="rId5">
            <a:duotone>
              <a:schemeClr val="accent1">
                <a:shade val="45000"/>
                <a:satMod val="135000"/>
              </a:schemeClr>
              <a:prstClr val="white"/>
            </a:duotone>
            <a:extLst>
              <a:ext uri="{837473B0-CC2E-450A-ABE3-18F120FF3D39}">
                <a1611:picAttrSrcUrl xmlns:a1611="http://schemas.microsoft.com/office/drawing/2016/11/main" r:id="rId6"/>
              </a:ext>
            </a:extLst>
          </a:blip>
          <a:stretch>
            <a:fillRect/>
          </a:stretch>
        </p:blipFill>
        <p:spPr>
          <a:xfrm>
            <a:off x="8594805" y="1752600"/>
            <a:ext cx="1892300" cy="1676400"/>
          </a:xfrm>
          <a:prstGeom prst="rect">
            <a:avLst/>
          </a:prstGeom>
        </p:spPr>
      </p:pic>
      <p:cxnSp>
        <p:nvCxnSpPr>
          <p:cNvPr id="34" name="Straight Arrow Connector 33">
            <a:extLst>
              <a:ext uri="{FF2B5EF4-FFF2-40B4-BE49-F238E27FC236}">
                <a16:creationId xmlns:a16="http://schemas.microsoft.com/office/drawing/2014/main" id="{7A51795A-F76F-304A-A0C8-5C0B49E74694}"/>
              </a:ext>
            </a:extLst>
          </p:cNvPr>
          <p:cNvCxnSpPr>
            <a:cxnSpLocks/>
          </p:cNvCxnSpPr>
          <p:nvPr/>
        </p:nvCxnSpPr>
        <p:spPr>
          <a:xfrm flipH="1">
            <a:off x="7981953" y="2828925"/>
            <a:ext cx="951377"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521EBB74-BCBB-0D4A-8EC8-578B633ED2C6}"/>
              </a:ext>
            </a:extLst>
          </p:cNvPr>
          <p:cNvSpPr txBox="1"/>
          <p:nvPr/>
        </p:nvSpPr>
        <p:spPr>
          <a:xfrm>
            <a:off x="7977555" y="2219134"/>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Tasks</a:t>
            </a:r>
          </a:p>
        </p:txBody>
      </p:sp>
      <p:cxnSp>
        <p:nvCxnSpPr>
          <p:cNvPr id="36" name="Straight Arrow Connector 35">
            <a:extLst>
              <a:ext uri="{FF2B5EF4-FFF2-40B4-BE49-F238E27FC236}">
                <a16:creationId xmlns:a16="http://schemas.microsoft.com/office/drawing/2014/main" id="{D7AC50CB-7CEB-884E-88AC-BC508DE646C1}"/>
              </a:ext>
            </a:extLst>
          </p:cNvPr>
          <p:cNvCxnSpPr>
            <a:cxnSpLocks/>
          </p:cNvCxnSpPr>
          <p:nvPr/>
        </p:nvCxnSpPr>
        <p:spPr>
          <a:xfrm flipH="1" flipV="1">
            <a:off x="7928966" y="3905574"/>
            <a:ext cx="755821" cy="49897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61D859D4-B2B7-774F-8B24-E509C9E1A4A3}"/>
              </a:ext>
            </a:extLst>
          </p:cNvPr>
          <p:cNvCxnSpPr>
            <a:cxnSpLocks/>
            <a:stCxn id="22" idx="3"/>
          </p:cNvCxnSpPr>
          <p:nvPr/>
        </p:nvCxnSpPr>
        <p:spPr>
          <a:xfrm flipV="1">
            <a:off x="7842426" y="5056822"/>
            <a:ext cx="842360" cy="28538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8" name="TextBox 37">
            <a:extLst>
              <a:ext uri="{FF2B5EF4-FFF2-40B4-BE49-F238E27FC236}">
                <a16:creationId xmlns:a16="http://schemas.microsoft.com/office/drawing/2014/main" id="{338E4D07-F163-C54B-B3D6-B7E954C6B1ED}"/>
              </a:ext>
            </a:extLst>
          </p:cNvPr>
          <p:cNvSpPr txBox="1"/>
          <p:nvPr/>
        </p:nvSpPr>
        <p:spPr>
          <a:xfrm>
            <a:off x="3086584" y="1461617"/>
            <a:ext cx="1414462" cy="461665"/>
          </a:xfrm>
          <a:prstGeom prst="rect">
            <a:avLst/>
          </a:prstGeom>
          <a:noFill/>
        </p:spPr>
        <p:txBody>
          <a:bodyPr wrap="square" rtlCol="0">
            <a:spAutoFit/>
          </a:bodyPr>
          <a:lstStyle/>
          <a:p>
            <a:r>
              <a:rPr lang="en-US" sz="2400" b="1">
                <a:ln>
                  <a:solidFill>
                    <a:schemeClr val="tx2"/>
                  </a:solidFill>
                </a:ln>
                <a:solidFill>
                  <a:sysClr val="windowText" lastClr="000000"/>
                </a:solidFill>
                <a:latin typeface="Avenir Book" panose="02000503020000020003" pitchFamily="2" charset="0"/>
              </a:rPr>
              <a:t>Actor</a:t>
            </a:r>
          </a:p>
        </p:txBody>
      </p:sp>
      <p:cxnSp>
        <p:nvCxnSpPr>
          <p:cNvPr id="39" name="Straight Arrow Connector 38">
            <a:extLst>
              <a:ext uri="{FF2B5EF4-FFF2-40B4-BE49-F238E27FC236}">
                <a16:creationId xmlns:a16="http://schemas.microsoft.com/office/drawing/2014/main" id="{BBB5F62D-F609-7D43-95F5-E8F4CF2AB1DE}"/>
              </a:ext>
            </a:extLst>
          </p:cNvPr>
          <p:cNvCxnSpPr>
            <a:cxnSpLocks/>
          </p:cNvCxnSpPr>
          <p:nvPr/>
        </p:nvCxnSpPr>
        <p:spPr>
          <a:xfrm flipV="1">
            <a:off x="4055890" y="1672728"/>
            <a:ext cx="463917" cy="197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801BF98D-00C9-5A42-AA29-AE81D975CCAC}"/>
              </a:ext>
            </a:extLst>
          </p:cNvPr>
          <p:cNvCxnSpPr>
            <a:cxnSpLocks/>
            <a:stCxn id="40" idx="3"/>
          </p:cNvCxnSpPr>
          <p:nvPr/>
        </p:nvCxnSpPr>
        <p:spPr>
          <a:xfrm>
            <a:off x="3860530" y="3346026"/>
            <a:ext cx="863869" cy="68771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40" name="Rounded Rectangle 11">
            <a:extLst>
              <a:ext uri="{FF2B5EF4-FFF2-40B4-BE49-F238E27FC236}">
                <a16:creationId xmlns:a16="http://schemas.microsoft.com/office/drawing/2014/main" id="{DA21D463-562E-D64D-BE4C-D9A7D3A6E2BB}"/>
              </a:ext>
            </a:extLst>
          </p:cNvPr>
          <p:cNvSpPr/>
          <p:nvPr/>
        </p:nvSpPr>
        <p:spPr>
          <a:xfrm>
            <a:off x="1981201" y="2658308"/>
            <a:ext cx="1879329" cy="13754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solidFill>
                  <a:srgbClr val="FDEFCA"/>
                </a:solidFill>
                <a:latin typeface="Avenir Book"/>
                <a:cs typeface="Avenir Book"/>
              </a:rPr>
              <a:t>Hierarchical</a:t>
            </a:r>
            <a:br>
              <a:rPr lang="en-US" sz="2000">
                <a:solidFill>
                  <a:srgbClr val="FDEFCA"/>
                </a:solidFill>
                <a:latin typeface="Avenir Book"/>
                <a:cs typeface="Avenir Book"/>
              </a:rPr>
            </a:br>
            <a:r>
              <a:rPr lang="en-US" sz="2000" err="1">
                <a:solidFill>
                  <a:srgbClr val="FDEFCA"/>
                </a:solidFill>
                <a:latin typeface="Avenir Book"/>
                <a:cs typeface="Avenir Book"/>
              </a:rPr>
              <a:t>OperationalModels</a:t>
            </a:r>
            <a:endParaRPr lang="en-US" sz="2000">
              <a:solidFill>
                <a:srgbClr val="FDEFCA"/>
              </a:solidFill>
              <a:latin typeface="Avenir Book"/>
              <a:cs typeface="Avenir Book"/>
            </a:endParaRPr>
          </a:p>
        </p:txBody>
      </p:sp>
    </p:spTree>
    <p:custDataLst>
      <p:tags r:id="rId1"/>
    </p:custDataLst>
    <p:extLst>
      <p:ext uri="{BB962C8B-B14F-4D97-AF65-F5344CB8AC3E}">
        <p14:creationId xmlns:p14="http://schemas.microsoft.com/office/powerpoint/2010/main" val="150725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0"/>
                                        </p:tgtEl>
                                        <p:attrNameLst>
                                          <p:attrName>r</p:attrName>
                                        </p:attrNameLst>
                                      </p:cBhvr>
                                    </p:animRot>
                                    <p:animRot by="-240000">
                                      <p:cBhvr>
                                        <p:cTn id="7" dur="200" fill="hold">
                                          <p:stCondLst>
                                            <p:cond delay="200"/>
                                          </p:stCondLst>
                                        </p:cTn>
                                        <p:tgtEl>
                                          <p:spTgt spid="40"/>
                                        </p:tgtEl>
                                        <p:attrNameLst>
                                          <p:attrName>r</p:attrName>
                                        </p:attrNameLst>
                                      </p:cBhvr>
                                    </p:animRot>
                                    <p:animRot by="240000">
                                      <p:cBhvr>
                                        <p:cTn id="8" dur="200" fill="hold">
                                          <p:stCondLst>
                                            <p:cond delay="400"/>
                                          </p:stCondLst>
                                        </p:cTn>
                                        <p:tgtEl>
                                          <p:spTgt spid="40"/>
                                        </p:tgtEl>
                                        <p:attrNameLst>
                                          <p:attrName>r</p:attrName>
                                        </p:attrNameLst>
                                      </p:cBhvr>
                                    </p:animRot>
                                    <p:animRot by="-240000">
                                      <p:cBhvr>
                                        <p:cTn id="9" dur="200" fill="hold">
                                          <p:stCondLst>
                                            <p:cond delay="600"/>
                                          </p:stCondLst>
                                        </p:cTn>
                                        <p:tgtEl>
                                          <p:spTgt spid="40"/>
                                        </p:tgtEl>
                                        <p:attrNameLst>
                                          <p:attrName>r</p:attrName>
                                        </p:attrNameLst>
                                      </p:cBhvr>
                                    </p:animRot>
                                    <p:animRot by="120000">
                                      <p:cBhvr>
                                        <p:cTn id="10"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80123" y="1296478"/>
            <a:ext cx="8229600" cy="5762900"/>
          </a:xfrm>
        </p:spPr>
        <p:txBody>
          <a:bodyPr>
            <a:normAutofit/>
          </a:bodyPr>
          <a:lstStyle/>
          <a:p>
            <a:r>
              <a:rPr lang="en-US" sz="2000">
                <a:latin typeface="Avenir Book"/>
                <a:cs typeface="Avenir Book"/>
              </a:rPr>
              <a:t>Tell us how to perform the task</a:t>
            </a:r>
          </a:p>
          <a:p>
            <a:r>
              <a:rPr lang="en-US" sz="2000">
                <a:solidFill>
                  <a:srgbClr val="FF0000"/>
                </a:solidFill>
                <a:latin typeface="Avenir Book"/>
                <a:cs typeface="Avenir Book"/>
              </a:rPr>
              <a:t>Task: </a:t>
            </a:r>
            <a:r>
              <a:rPr lang="en-US" sz="2000">
                <a:latin typeface="Avenir Book"/>
                <a:cs typeface="Avenir Book"/>
              </a:rPr>
              <a:t>An activity for the actor to perform</a:t>
            </a:r>
          </a:p>
          <a:p>
            <a:r>
              <a:rPr lang="en-US" sz="2000">
                <a:latin typeface="Avenir Book"/>
                <a:cs typeface="Avenir Book"/>
              </a:rPr>
              <a:t>For each task, one or more </a:t>
            </a:r>
            <a:r>
              <a:rPr lang="en-US" sz="2000">
                <a:solidFill>
                  <a:srgbClr val="FF0000"/>
                </a:solidFill>
                <a:latin typeface="Avenir Book"/>
                <a:cs typeface="Avenir Book"/>
              </a:rPr>
              <a:t>refinement methods </a:t>
            </a:r>
          </a:p>
          <a:p>
            <a:pPr lvl="1"/>
            <a:r>
              <a:rPr lang="en-US" sz="1800">
                <a:latin typeface="Avenir Book"/>
                <a:cs typeface="Avenir Book"/>
              </a:rPr>
              <a:t>Possible ways to accomplish the task</a:t>
            </a:r>
          </a:p>
          <a:p>
            <a:pPr lvl="1"/>
            <a:endParaRPr lang="en-US" sz="1800">
              <a:latin typeface="Avenir Book"/>
              <a:cs typeface="Avenir Book"/>
            </a:endParaRPr>
          </a:p>
          <a:p>
            <a:pPr lvl="1"/>
            <a:endParaRPr lang="en-US" sz="1800">
              <a:latin typeface="Avenir Book"/>
              <a:cs typeface="Avenir Book"/>
            </a:endParaRPr>
          </a:p>
          <a:p>
            <a:pPr lvl="1"/>
            <a:endParaRPr lang="en-US" sz="1800">
              <a:latin typeface="Avenir Book"/>
              <a:cs typeface="Avenir Book"/>
            </a:endParaRPr>
          </a:p>
          <a:p>
            <a:pPr lvl="1"/>
            <a:endParaRPr lang="en-US" sz="1800">
              <a:latin typeface="Avenir Book"/>
              <a:cs typeface="Avenir Book"/>
            </a:endParaRPr>
          </a:p>
          <a:p>
            <a:pPr lvl="1"/>
            <a:endParaRPr lang="en-US" sz="1800">
              <a:latin typeface="Avenir Book"/>
              <a:cs typeface="Avenir Book"/>
            </a:endParaRPr>
          </a:p>
          <a:p>
            <a:pPr lvl="1"/>
            <a:endParaRPr lang="en-US" sz="1800">
              <a:latin typeface="Avenir Book"/>
              <a:cs typeface="Avenir Book"/>
            </a:endParaRPr>
          </a:p>
          <a:p>
            <a:pPr lvl="1"/>
            <a:endParaRPr lang="en-US" sz="1800">
              <a:latin typeface="Avenir Book"/>
              <a:cs typeface="Avenir Book"/>
            </a:endParaRPr>
          </a:p>
          <a:p>
            <a:pPr lvl="1"/>
            <a:endParaRPr lang="en-US" sz="1800">
              <a:latin typeface="Avenir Book"/>
              <a:cs typeface="Avenir Book"/>
            </a:endParaRPr>
          </a:p>
          <a:p>
            <a:pPr lvl="1"/>
            <a:endParaRPr lang="en-US" sz="1800">
              <a:latin typeface="Avenir Book"/>
              <a:cs typeface="Avenir Book"/>
            </a:endParaRPr>
          </a:p>
          <a:p>
            <a:pPr lvl="1"/>
            <a:endParaRPr lang="en-US" sz="1800">
              <a:latin typeface="Avenir Book"/>
              <a:cs typeface="Avenir Book"/>
            </a:endParaRPr>
          </a:p>
          <a:p>
            <a:r>
              <a:rPr lang="en-US" sz="2200">
                <a:solidFill>
                  <a:srgbClr val="FF0000"/>
                </a:solidFill>
                <a:latin typeface="Avenir Book"/>
                <a:cs typeface="Avenir Book"/>
              </a:rPr>
              <a:t>Commands</a:t>
            </a:r>
            <a:r>
              <a:rPr lang="en-US" sz="2200">
                <a:latin typeface="Avenir Book"/>
                <a:cs typeface="Avenir Book"/>
              </a:rPr>
              <a:t>: Actions sent to the execution platform</a:t>
            </a:r>
          </a:p>
          <a:p>
            <a:pPr lvl="1"/>
            <a:r>
              <a:rPr lang="en-US" sz="1800">
                <a:latin typeface="Avenir Book"/>
                <a:cs typeface="Avenir Book"/>
              </a:rPr>
              <a:t>Can have nondeterministic outcomes</a:t>
            </a:r>
          </a:p>
          <a:p>
            <a:pPr lvl="1"/>
            <a:endParaRPr lang="en-US" sz="2000">
              <a:latin typeface="Avenir Book"/>
              <a:cs typeface="Avenir Book"/>
            </a:endParaRPr>
          </a:p>
          <a:p>
            <a:pPr lvl="1"/>
            <a:endParaRPr lang="en-US" sz="2000">
              <a:latin typeface="Avenir Book"/>
              <a:cs typeface="Avenir Book"/>
            </a:endParaRPr>
          </a:p>
          <a:p>
            <a:pPr lvl="1"/>
            <a:endParaRPr lang="en-US" sz="2000">
              <a:latin typeface="Avenir Book"/>
              <a:cs typeface="Avenir Book"/>
            </a:endParaRPr>
          </a:p>
          <a:p>
            <a:pPr lvl="1"/>
            <a:endParaRPr lang="en-US" sz="2000">
              <a:latin typeface="Avenir Book"/>
              <a:cs typeface="Avenir Book"/>
            </a:endParaRPr>
          </a:p>
          <a:p>
            <a:pPr lvl="1"/>
            <a:endParaRPr lang="en-US" sz="2000">
              <a:latin typeface="Avenir Book"/>
              <a:cs typeface="Avenir Book"/>
            </a:endParaRPr>
          </a:p>
          <a:p>
            <a:pPr lvl="1"/>
            <a:endParaRPr lang="en-US" sz="2000">
              <a:latin typeface="Avenir Book"/>
              <a:cs typeface="Avenir Book"/>
            </a:endParaRPr>
          </a:p>
          <a:p>
            <a:pPr marL="457200" lvl="1" indent="0">
              <a:buNone/>
            </a:pPr>
            <a:endParaRPr lang="en-US" sz="2000">
              <a:latin typeface="Avenir Book"/>
              <a:cs typeface="Avenir Book"/>
            </a:endParaRPr>
          </a:p>
        </p:txBody>
      </p:sp>
      <p:sp>
        <p:nvSpPr>
          <p:cNvPr id="7" name="Title 6"/>
          <p:cNvSpPr>
            <a:spLocks noGrp="1"/>
          </p:cNvSpPr>
          <p:nvPr>
            <p:ph type="title"/>
          </p:nvPr>
        </p:nvSpPr>
        <p:spPr>
          <a:xfrm>
            <a:off x="1981200" y="159182"/>
            <a:ext cx="8229600" cy="1143000"/>
          </a:xfrm>
        </p:spPr>
        <p:txBody>
          <a:bodyPr/>
          <a:lstStyle/>
          <a:p>
            <a:r>
              <a:rPr lang="en-US">
                <a:latin typeface="Avenir Book"/>
                <a:cs typeface="Avenir Book"/>
              </a:rPr>
              <a:t>Operational Models</a:t>
            </a:r>
          </a:p>
        </p:txBody>
      </p:sp>
      <p:pic>
        <p:nvPicPr>
          <p:cNvPr id="11" name="Picture 10">
            <a:extLst>
              <a:ext uri="{FF2B5EF4-FFF2-40B4-BE49-F238E27FC236}">
                <a16:creationId xmlns:a16="http://schemas.microsoft.com/office/drawing/2014/main" id="{C5FFECE8-29B0-CB42-96BC-C059EFA7F351}"/>
              </a:ext>
            </a:extLst>
          </p:cNvPr>
          <p:cNvPicPr>
            <a:picLocks noChangeAspect="1"/>
          </p:cNvPicPr>
          <p:nvPr/>
        </p:nvPicPr>
        <p:blipFill rotWithShape="1">
          <a:blip r:embed="rId4"/>
          <a:srcRect b="66782"/>
          <a:stretch/>
        </p:blipFill>
        <p:spPr>
          <a:xfrm>
            <a:off x="3620715" y="2728754"/>
            <a:ext cx="5410200" cy="1459671"/>
          </a:xfrm>
          <a:prstGeom prst="rect">
            <a:avLst/>
          </a:prstGeom>
        </p:spPr>
      </p:pic>
      <p:sp>
        <p:nvSpPr>
          <p:cNvPr id="6" name="Content Placeholder 3">
            <a:extLst>
              <a:ext uri="{FF2B5EF4-FFF2-40B4-BE49-F238E27FC236}">
                <a16:creationId xmlns:a16="http://schemas.microsoft.com/office/drawing/2014/main" id="{5C125E67-DCB7-CC42-873E-F51CD3F6388B}"/>
              </a:ext>
            </a:extLst>
          </p:cNvPr>
          <p:cNvSpPr txBox="1">
            <a:spLocks/>
          </p:cNvSpPr>
          <p:nvPr/>
        </p:nvSpPr>
        <p:spPr bwMode="auto">
          <a:xfrm>
            <a:off x="2060678" y="4051976"/>
            <a:ext cx="3682420" cy="1922008"/>
          </a:xfrm>
          <a:prstGeom prst="rect">
            <a:avLst/>
          </a:prstGeom>
          <a:solidFill>
            <a:srgbClr val="D1EEFD"/>
          </a:solidFill>
          <a:ln w="9525">
            <a:solidFill>
              <a:schemeClr val="bg2">
                <a:lumMod val="50000"/>
              </a:schemeClr>
            </a:solidFill>
            <a:miter lim="800000"/>
            <a:headEnd/>
            <a:tailEnd/>
          </a:ln>
        </p:spPr>
        <p:txBody>
          <a:bodyPr vert="horz" wrap="square" lIns="90487" tIns="44450" rIns="90487" bIns="44450" numCol="1" anchor="t" anchorCtr="0" compatLnSpc="1">
            <a:prstTxWarp prst="textNoShape">
              <a:avLst/>
            </a:prstTxWarp>
          </a:bodyPr>
          <a:lstStyle>
            <a:lvl1pPr marL="344488" indent="-344488" algn="l" rtl="0" eaLnBrk="1" fontAlgn="base" hangingPunct="1">
              <a:spcBef>
                <a:spcPts val="600"/>
              </a:spcBef>
              <a:spcAft>
                <a:spcPct val="0"/>
              </a:spcAft>
              <a:buClr>
                <a:srgbClr val="0033CC"/>
              </a:buClr>
              <a:buSzPct val="85000"/>
              <a:buFont typeface="Webdings" charset="2"/>
              <a:buChar char="="/>
              <a:defRPr sz="2000">
                <a:solidFill>
                  <a:schemeClr val="tx1"/>
                </a:solidFill>
                <a:latin typeface="+mn-lt"/>
                <a:ea typeface="ＭＳ Ｐゴシック" charset="-128"/>
                <a:cs typeface="ＭＳ Ｐゴシック" charset="-128"/>
              </a:defRPr>
            </a:lvl1pPr>
            <a:lvl2pPr marL="741363" indent="-344488" algn="l" rtl="0" eaLnBrk="1" fontAlgn="base" hangingPunct="1">
              <a:spcBef>
                <a:spcPts val="600"/>
              </a:spcBef>
              <a:spcAft>
                <a:spcPct val="0"/>
              </a:spcAft>
              <a:buClr>
                <a:srgbClr val="0033CC"/>
              </a:buClr>
              <a:buSzPct val="90000"/>
              <a:buFont typeface="Wingdings" charset="2"/>
              <a:buChar char="Ø"/>
              <a:defRPr sz="2000">
                <a:solidFill>
                  <a:schemeClr val="tx1"/>
                </a:solidFill>
                <a:latin typeface="+mn-lt"/>
                <a:ea typeface="ＭＳ Ｐゴシック" charset="-128"/>
              </a:defRPr>
            </a:lvl2pPr>
            <a:lvl3pPr marL="1138238" indent="-344488" algn="l"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3pPr>
            <a:lvl4pPr marL="1547813" indent="-341313" algn="l" rtl="0" eaLnBrk="1" fontAlgn="base" hangingPunct="1">
              <a:spcBef>
                <a:spcPts val="600"/>
              </a:spcBef>
              <a:spcAft>
                <a:spcPct val="0"/>
              </a:spcAft>
              <a:buClr>
                <a:srgbClr val="0033CC"/>
              </a:buClr>
              <a:buSzPct val="85000"/>
              <a:buFont typeface="Lucida Grande"/>
              <a:buChar char="▸"/>
              <a:defRPr sz="2000">
                <a:solidFill>
                  <a:schemeClr val="tx1"/>
                </a:solidFill>
                <a:latin typeface="+mn-lt"/>
                <a:ea typeface="ＭＳ Ｐゴシック" charset="-128"/>
              </a:defRPr>
            </a:lvl4pPr>
            <a:lvl5pPr marL="1944688" indent="-344488" algn="l" defTabSz="911225"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5pPr>
            <a:lvl6pPr marL="2341563" indent="-342900" algn="l" rtl="0" eaLnBrk="1" fontAlgn="base" hangingPunct="1">
              <a:spcBef>
                <a:spcPct val="20000"/>
              </a:spcBef>
              <a:spcAft>
                <a:spcPct val="0"/>
              </a:spcAft>
              <a:buClr>
                <a:srgbClr val="0033CC"/>
              </a:buClr>
              <a:buSzPct val="90000"/>
              <a:buFont typeface="Lucida Grande"/>
              <a:buChar char="›"/>
              <a:defRPr sz="1800" baseline="0">
                <a:solidFill>
                  <a:schemeClr val="tx1"/>
                </a:solidFill>
                <a:latin typeface="+mn-lt"/>
                <a:ea typeface="ＭＳ Ｐゴシック" charset="-128"/>
              </a:defRPr>
            </a:lvl6pPr>
            <a:lvl7pPr marL="26924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7pPr>
            <a:lvl8pPr marL="31496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8pPr>
            <a:lvl9pPr marL="36068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9pPr>
          </a:lstStyle>
          <a:p>
            <a:pPr marL="0" indent="-101600">
              <a:spcBef>
                <a:spcPts val="0"/>
              </a:spcBef>
              <a:buNone/>
              <a:tabLst>
                <a:tab pos="4573588" algn="l"/>
              </a:tabLst>
            </a:pPr>
            <a:r>
              <a:rPr lang="en-US">
                <a:latin typeface="Avenir Book"/>
                <a:cs typeface="Avenir Book"/>
              </a:rPr>
              <a:t>method-name1(arg</a:t>
            </a:r>
            <a:r>
              <a:rPr lang="en-US" baseline="-25000">
                <a:latin typeface="Avenir Book"/>
                <a:cs typeface="Avenir Book"/>
              </a:rPr>
              <a:t>1</a:t>
            </a:r>
            <a:r>
              <a:rPr lang="en-US">
                <a:latin typeface="Avenir Book"/>
                <a:cs typeface="Avenir Book"/>
              </a:rPr>
              <a:t>, …, </a:t>
            </a:r>
            <a:r>
              <a:rPr lang="en-US" err="1">
                <a:latin typeface="Avenir Book"/>
                <a:cs typeface="Avenir Book"/>
              </a:rPr>
              <a:t>arg</a:t>
            </a:r>
            <a:r>
              <a:rPr lang="en-US" baseline="-25000" err="1">
                <a:latin typeface="Avenir Book"/>
                <a:cs typeface="Avenir Book"/>
              </a:rPr>
              <a:t>k</a:t>
            </a:r>
            <a:r>
              <a:rPr lang="en-US">
                <a:latin typeface="Avenir Book"/>
                <a:cs typeface="Avenir Book"/>
              </a:rPr>
              <a:t>)</a:t>
            </a:r>
          </a:p>
          <a:p>
            <a:pPr marL="225425" indent="0">
              <a:spcBef>
                <a:spcPts val="0"/>
              </a:spcBef>
              <a:buNone/>
              <a:tabLst>
                <a:tab pos="4573588" algn="l"/>
                <a:tab pos="4859338" algn="l"/>
              </a:tabLst>
            </a:pPr>
            <a:r>
              <a:rPr lang="en-US" b="1">
                <a:solidFill>
                  <a:srgbClr val="FF0000"/>
                </a:solidFill>
                <a:latin typeface="Avenir Book"/>
                <a:cs typeface="Avenir Book"/>
              </a:rPr>
              <a:t>task</a:t>
            </a:r>
            <a:r>
              <a:rPr lang="en-US">
                <a:latin typeface="Avenir Book"/>
                <a:cs typeface="Avenir Book"/>
              </a:rPr>
              <a:t>:</a:t>
            </a:r>
            <a:r>
              <a:rPr lang="en-US" baseline="30000">
                <a:latin typeface="Avenir Book"/>
                <a:cs typeface="Avenir Book"/>
              </a:rPr>
              <a:t> </a:t>
            </a:r>
            <a:r>
              <a:rPr lang="en-US">
                <a:latin typeface="Avenir Book"/>
                <a:cs typeface="Avenir Book"/>
              </a:rPr>
              <a:t>  task-identifier</a:t>
            </a:r>
          </a:p>
          <a:p>
            <a:pPr marL="225425" indent="0">
              <a:spcBef>
                <a:spcPts val="0"/>
              </a:spcBef>
              <a:buNone/>
              <a:tabLst>
                <a:tab pos="4573588" algn="l"/>
                <a:tab pos="4859338" algn="l"/>
              </a:tabLst>
            </a:pPr>
            <a:r>
              <a:rPr lang="en-US">
                <a:latin typeface="Avenir Book"/>
                <a:cs typeface="Avenir Book"/>
              </a:rPr>
              <a:t>pre:    test</a:t>
            </a:r>
          </a:p>
          <a:p>
            <a:pPr marL="857250" indent="-631825">
              <a:spcBef>
                <a:spcPts val="0"/>
              </a:spcBef>
              <a:buNone/>
              <a:tabLst>
                <a:tab pos="4573588" algn="l"/>
                <a:tab pos="4859338" algn="l"/>
              </a:tabLst>
            </a:pPr>
            <a:r>
              <a:rPr lang="en-US">
                <a:latin typeface="Avenir Book"/>
                <a:cs typeface="Avenir Book"/>
              </a:rPr>
              <a:t>body: computer program </a:t>
            </a:r>
            <a:br>
              <a:rPr lang="en-US">
                <a:latin typeface="Avenir Book"/>
                <a:cs typeface="Avenir Book"/>
              </a:rPr>
            </a:br>
            <a:r>
              <a:rPr lang="en-US">
                <a:latin typeface="Avenir Book"/>
                <a:cs typeface="Avenir Book"/>
              </a:rPr>
              <a:t>to generate </a:t>
            </a:r>
          </a:p>
          <a:p>
            <a:pPr marL="857250" indent="-631825">
              <a:spcBef>
                <a:spcPts val="0"/>
              </a:spcBef>
              <a:buNone/>
              <a:tabLst>
                <a:tab pos="4573588" algn="l"/>
                <a:tab pos="4859338" algn="l"/>
              </a:tabLst>
            </a:pPr>
            <a:r>
              <a:rPr lang="en-US">
                <a:latin typeface="Avenir Book"/>
                <a:cs typeface="Avenir Book"/>
              </a:rPr>
              <a:t>	</a:t>
            </a:r>
            <a:r>
              <a:rPr lang="en-US">
                <a:solidFill>
                  <a:srgbClr val="FF0000"/>
                </a:solidFill>
                <a:latin typeface="Avenir Book"/>
                <a:cs typeface="Avenir Book"/>
              </a:rPr>
              <a:t>commands</a:t>
            </a:r>
            <a:r>
              <a:rPr lang="en-US">
                <a:latin typeface="Avenir Book"/>
                <a:cs typeface="Avenir Book"/>
              </a:rPr>
              <a:t> and </a:t>
            </a:r>
            <a:r>
              <a:rPr lang="en-US">
                <a:solidFill>
                  <a:srgbClr val="FF0000"/>
                </a:solidFill>
                <a:latin typeface="Avenir Book"/>
                <a:cs typeface="Avenir Book"/>
              </a:rPr>
              <a:t>tasks</a:t>
            </a:r>
            <a:endParaRPr lang="en-US" baseline="-25000">
              <a:solidFill>
                <a:srgbClr val="FF0000"/>
              </a:solidFill>
              <a:latin typeface="Avenir Book"/>
              <a:cs typeface="Avenir Book"/>
            </a:endParaRPr>
          </a:p>
        </p:txBody>
      </p:sp>
      <p:pic>
        <p:nvPicPr>
          <p:cNvPr id="9" name="Picture 8">
            <a:extLst>
              <a:ext uri="{FF2B5EF4-FFF2-40B4-BE49-F238E27FC236}">
                <a16:creationId xmlns:a16="http://schemas.microsoft.com/office/drawing/2014/main" id="{C5FFECE8-29B0-CB42-96BC-C059EFA7F351}"/>
              </a:ext>
            </a:extLst>
          </p:cNvPr>
          <p:cNvPicPr>
            <a:picLocks noChangeAspect="1"/>
          </p:cNvPicPr>
          <p:nvPr/>
        </p:nvPicPr>
        <p:blipFill rotWithShape="1">
          <a:blip r:embed="rId4"/>
          <a:srcRect b="88751"/>
          <a:stretch/>
        </p:blipFill>
        <p:spPr>
          <a:xfrm>
            <a:off x="3620715" y="2728753"/>
            <a:ext cx="5410200" cy="494302"/>
          </a:xfrm>
          <a:prstGeom prst="rect">
            <a:avLst/>
          </a:prstGeom>
        </p:spPr>
      </p:pic>
    </p:spTree>
    <p:custDataLst>
      <p:tags r:id="rId1"/>
    </p:custDataLst>
    <p:extLst>
      <p:ext uri="{BB962C8B-B14F-4D97-AF65-F5344CB8AC3E}">
        <p14:creationId xmlns:p14="http://schemas.microsoft.com/office/powerpoint/2010/main" val="72563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14" end="14"/>
                                            </p:txEl>
                                          </p:spTgt>
                                        </p:tgtEl>
                                        <p:attrNameLst>
                                          <p:attrName>style.visibility</p:attrName>
                                        </p:attrNameLst>
                                      </p:cBhvr>
                                      <p:to>
                                        <p:strVal val="visible"/>
                                      </p:to>
                                    </p:set>
                                    <p:animEffect transition="in" filter="fade">
                                      <p:cBhvr>
                                        <p:cTn id="28" dur="500"/>
                                        <p:tgtEl>
                                          <p:spTgt spid="4">
                                            <p:txEl>
                                              <p:pRg st="14" end="1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15" end="15"/>
                                            </p:txEl>
                                          </p:spTgt>
                                        </p:tgtEl>
                                        <p:attrNameLst>
                                          <p:attrName>style.visibility</p:attrName>
                                        </p:attrNameLst>
                                      </p:cBhvr>
                                      <p:to>
                                        <p:strVal val="visible"/>
                                      </p:to>
                                    </p:set>
                                    <p:animEffect transition="in" filter="fade">
                                      <p:cBhvr>
                                        <p:cTn id="33"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80123" y="1427045"/>
            <a:ext cx="8229600" cy="4876800"/>
          </a:xfrm>
        </p:spPr>
        <p:txBody>
          <a:bodyPr>
            <a:normAutofit/>
          </a:bodyPr>
          <a:lstStyle/>
          <a:p>
            <a:r>
              <a:rPr lang="en-US" sz="2400">
                <a:latin typeface="Avenir Book"/>
                <a:cs typeface="Avenir Book"/>
              </a:rPr>
              <a:t>Event: Some natural disaster </a:t>
            </a:r>
            <a:br>
              <a:rPr lang="en-US" sz="2400">
                <a:latin typeface="Avenir Book"/>
                <a:cs typeface="Avenir Book"/>
              </a:rPr>
            </a:br>
            <a:r>
              <a:rPr lang="en-US" sz="2400">
                <a:latin typeface="Avenir Book"/>
                <a:cs typeface="Avenir Book"/>
              </a:rPr>
              <a:t>has happened</a:t>
            </a:r>
          </a:p>
          <a:p>
            <a:r>
              <a:rPr lang="en-US" sz="2400">
                <a:latin typeface="Avenir Book"/>
                <a:cs typeface="Avenir Book"/>
              </a:rPr>
              <a:t>Search and Rescue with robots</a:t>
            </a:r>
          </a:p>
          <a:p>
            <a:r>
              <a:rPr lang="en-US" sz="2400">
                <a:solidFill>
                  <a:srgbClr val="FF0000"/>
                </a:solidFill>
                <a:latin typeface="Avenir Book"/>
                <a:cs typeface="Avenir Book"/>
              </a:rPr>
              <a:t>Task: rescue(p)</a:t>
            </a:r>
          </a:p>
        </p:txBody>
      </p:sp>
      <p:sp>
        <p:nvSpPr>
          <p:cNvPr id="7" name="Title 6"/>
          <p:cNvSpPr>
            <a:spLocks noGrp="1"/>
          </p:cNvSpPr>
          <p:nvPr>
            <p:ph type="title"/>
          </p:nvPr>
        </p:nvSpPr>
        <p:spPr/>
        <p:txBody>
          <a:bodyPr>
            <a:normAutofit/>
          </a:bodyPr>
          <a:lstStyle/>
          <a:p>
            <a:r>
              <a:rPr lang="en-US">
                <a:latin typeface="Avenir Book"/>
                <a:cs typeface="Avenir Book"/>
              </a:rPr>
              <a:t>Example of Operational Models</a:t>
            </a:r>
          </a:p>
        </p:txBody>
      </p:sp>
      <p:sp>
        <p:nvSpPr>
          <p:cNvPr id="6" name="Content Placeholder 3">
            <a:extLst>
              <a:ext uri="{FF2B5EF4-FFF2-40B4-BE49-F238E27FC236}">
                <a16:creationId xmlns:a16="http://schemas.microsoft.com/office/drawing/2014/main" id="{5C125E67-DCB7-CC42-873E-F51CD3F6388B}"/>
              </a:ext>
            </a:extLst>
          </p:cNvPr>
          <p:cNvSpPr txBox="1">
            <a:spLocks/>
          </p:cNvSpPr>
          <p:nvPr/>
        </p:nvSpPr>
        <p:spPr bwMode="auto">
          <a:xfrm>
            <a:off x="1780123" y="3230417"/>
            <a:ext cx="4114800" cy="3470597"/>
          </a:xfrm>
          <a:prstGeom prst="rect">
            <a:avLst/>
          </a:prstGeom>
          <a:solidFill>
            <a:srgbClr val="D1EEFD"/>
          </a:solidFill>
          <a:ln w="9525">
            <a:solidFill>
              <a:schemeClr val="bg2">
                <a:lumMod val="50000"/>
              </a:schemeClr>
            </a:solidFill>
            <a:miter lim="800000"/>
            <a:headEnd/>
            <a:tailEnd/>
          </a:ln>
        </p:spPr>
        <p:txBody>
          <a:bodyPr vert="horz" wrap="square" lIns="90487" tIns="44450" rIns="90487" bIns="44450" numCol="1" anchor="t" anchorCtr="0" compatLnSpc="1">
            <a:prstTxWarp prst="textNoShape">
              <a:avLst/>
            </a:prstTxWarp>
          </a:bodyPr>
          <a:lstStyle>
            <a:lvl1pPr marL="344488" indent="-344488" algn="l" rtl="0" eaLnBrk="1" fontAlgn="base" hangingPunct="1">
              <a:spcBef>
                <a:spcPts val="600"/>
              </a:spcBef>
              <a:spcAft>
                <a:spcPct val="0"/>
              </a:spcAft>
              <a:buClr>
                <a:srgbClr val="0033CC"/>
              </a:buClr>
              <a:buSzPct val="85000"/>
              <a:buFont typeface="Webdings" charset="2"/>
              <a:buChar char="="/>
              <a:defRPr sz="2000">
                <a:solidFill>
                  <a:schemeClr val="tx1"/>
                </a:solidFill>
                <a:latin typeface="+mn-lt"/>
                <a:ea typeface="ＭＳ Ｐゴシック" charset="-128"/>
                <a:cs typeface="ＭＳ Ｐゴシック" charset="-128"/>
              </a:defRPr>
            </a:lvl1pPr>
            <a:lvl2pPr marL="741363" indent="-344488" algn="l" rtl="0" eaLnBrk="1" fontAlgn="base" hangingPunct="1">
              <a:spcBef>
                <a:spcPts val="600"/>
              </a:spcBef>
              <a:spcAft>
                <a:spcPct val="0"/>
              </a:spcAft>
              <a:buClr>
                <a:srgbClr val="0033CC"/>
              </a:buClr>
              <a:buSzPct val="90000"/>
              <a:buFont typeface="Wingdings" charset="2"/>
              <a:buChar char="Ø"/>
              <a:defRPr sz="2000">
                <a:solidFill>
                  <a:schemeClr val="tx1"/>
                </a:solidFill>
                <a:latin typeface="+mn-lt"/>
                <a:ea typeface="ＭＳ Ｐゴシック" charset="-128"/>
              </a:defRPr>
            </a:lvl2pPr>
            <a:lvl3pPr marL="1138238" indent="-344488" algn="l"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3pPr>
            <a:lvl4pPr marL="1547813" indent="-341313" algn="l" rtl="0" eaLnBrk="1" fontAlgn="base" hangingPunct="1">
              <a:spcBef>
                <a:spcPts val="600"/>
              </a:spcBef>
              <a:spcAft>
                <a:spcPct val="0"/>
              </a:spcAft>
              <a:buClr>
                <a:srgbClr val="0033CC"/>
              </a:buClr>
              <a:buSzPct val="85000"/>
              <a:buFont typeface="Lucida Grande"/>
              <a:buChar char="▸"/>
              <a:defRPr sz="2000">
                <a:solidFill>
                  <a:schemeClr val="tx1"/>
                </a:solidFill>
                <a:latin typeface="+mn-lt"/>
                <a:ea typeface="ＭＳ Ｐゴシック" charset="-128"/>
              </a:defRPr>
            </a:lvl4pPr>
            <a:lvl5pPr marL="1944688" indent="-344488" algn="l" defTabSz="911225"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5pPr>
            <a:lvl6pPr marL="2341563" indent="-342900" algn="l" rtl="0" eaLnBrk="1" fontAlgn="base" hangingPunct="1">
              <a:spcBef>
                <a:spcPct val="20000"/>
              </a:spcBef>
              <a:spcAft>
                <a:spcPct val="0"/>
              </a:spcAft>
              <a:buClr>
                <a:srgbClr val="0033CC"/>
              </a:buClr>
              <a:buSzPct val="90000"/>
              <a:buFont typeface="Lucida Grande"/>
              <a:buChar char="›"/>
              <a:defRPr sz="1800" baseline="0">
                <a:solidFill>
                  <a:schemeClr val="tx1"/>
                </a:solidFill>
                <a:latin typeface="+mn-lt"/>
                <a:ea typeface="ＭＳ Ｐゴシック" charset="-128"/>
              </a:defRPr>
            </a:lvl6pPr>
            <a:lvl7pPr marL="26924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7pPr>
            <a:lvl8pPr marL="31496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8pPr>
            <a:lvl9pPr marL="36068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9pPr>
          </a:lstStyle>
          <a:p>
            <a:pPr marL="0" indent="-101600">
              <a:spcBef>
                <a:spcPts val="0"/>
              </a:spcBef>
              <a:buNone/>
              <a:tabLst>
                <a:tab pos="4573588" algn="l"/>
              </a:tabLst>
            </a:pPr>
            <a:r>
              <a:rPr lang="en-US" dirty="0">
                <a:latin typeface="Avenir Book"/>
                <a:cs typeface="Avenir Book"/>
              </a:rPr>
              <a:t>rescue-method1(p, r)</a:t>
            </a:r>
          </a:p>
          <a:p>
            <a:pPr marL="225425" indent="0">
              <a:spcBef>
                <a:spcPts val="0"/>
              </a:spcBef>
              <a:buNone/>
              <a:tabLst>
                <a:tab pos="4573588" algn="l"/>
                <a:tab pos="4859338" algn="l"/>
              </a:tabLst>
            </a:pPr>
            <a:r>
              <a:rPr lang="en-US" b="1" dirty="0">
                <a:solidFill>
                  <a:srgbClr val="FF0000"/>
                </a:solidFill>
                <a:latin typeface="Avenir Book"/>
                <a:cs typeface="Avenir Book"/>
              </a:rPr>
              <a:t>task</a:t>
            </a:r>
            <a:r>
              <a:rPr lang="en-US" dirty="0">
                <a:latin typeface="Avenir Book"/>
                <a:cs typeface="Avenir Book"/>
              </a:rPr>
              <a:t>:</a:t>
            </a:r>
            <a:r>
              <a:rPr lang="en-US" baseline="30000" dirty="0">
                <a:latin typeface="Avenir Book"/>
                <a:cs typeface="Avenir Book"/>
              </a:rPr>
              <a:t> </a:t>
            </a:r>
            <a:r>
              <a:rPr lang="en-US" dirty="0">
                <a:latin typeface="Avenir Book"/>
                <a:cs typeface="Avenir Book"/>
              </a:rPr>
              <a:t>  </a:t>
            </a:r>
            <a:r>
              <a:rPr lang="en-US" dirty="0">
                <a:solidFill>
                  <a:srgbClr val="FF0000"/>
                </a:solidFill>
                <a:latin typeface="Avenir Book"/>
                <a:cs typeface="Avenir Book"/>
              </a:rPr>
              <a:t>rescue(p)</a:t>
            </a:r>
          </a:p>
          <a:p>
            <a:pPr marL="225425" indent="0">
              <a:spcBef>
                <a:spcPts val="0"/>
              </a:spcBef>
              <a:buNone/>
              <a:tabLst>
                <a:tab pos="4573588" algn="l"/>
                <a:tab pos="4859338" algn="l"/>
              </a:tabLst>
            </a:pPr>
            <a:r>
              <a:rPr lang="en-US" dirty="0">
                <a:latin typeface="Avenir Book"/>
                <a:cs typeface="Avenir Book"/>
              </a:rPr>
              <a:t>pre:    status(r) = Free  </a:t>
            </a:r>
            <a:br>
              <a:rPr lang="en-US" dirty="0">
                <a:latin typeface="Avenir Book"/>
                <a:cs typeface="Avenir Book"/>
              </a:rPr>
            </a:br>
            <a:r>
              <a:rPr lang="en-US" dirty="0">
                <a:latin typeface="Avenir Book"/>
                <a:cs typeface="Avenir Book"/>
              </a:rPr>
              <a:t>          and loc(p) = Unknown</a:t>
            </a:r>
          </a:p>
          <a:p>
            <a:pPr marL="857250" indent="-631825">
              <a:spcBef>
                <a:spcPts val="0"/>
              </a:spcBef>
              <a:buNone/>
              <a:tabLst>
                <a:tab pos="4573588" algn="l"/>
                <a:tab pos="4859338" algn="l"/>
              </a:tabLst>
            </a:pPr>
            <a:r>
              <a:rPr lang="en-US" dirty="0">
                <a:latin typeface="Avenir Book"/>
                <a:cs typeface="Avenir Book"/>
              </a:rPr>
              <a:t>body: for l in LOCATIONS:</a:t>
            </a:r>
          </a:p>
          <a:p>
            <a:pPr marL="857250" indent="-631825">
              <a:spcBef>
                <a:spcPts val="0"/>
              </a:spcBef>
              <a:buNone/>
              <a:tabLst>
                <a:tab pos="4573588" algn="l"/>
                <a:tab pos="4859338" algn="l"/>
              </a:tabLst>
            </a:pPr>
            <a:r>
              <a:rPr lang="en-US" dirty="0">
                <a:latin typeface="Avenir Book"/>
                <a:cs typeface="Avenir Book"/>
              </a:rPr>
              <a:t>	       </a:t>
            </a:r>
            <a:r>
              <a:rPr lang="en-US" dirty="0">
                <a:solidFill>
                  <a:srgbClr val="FF0000"/>
                </a:solidFill>
                <a:latin typeface="Avenir Book"/>
                <a:cs typeface="Avenir Book"/>
              </a:rPr>
              <a:t>move(r, l)</a:t>
            </a:r>
          </a:p>
          <a:p>
            <a:pPr marL="857250" indent="-631825">
              <a:spcBef>
                <a:spcPts val="0"/>
              </a:spcBef>
              <a:buNone/>
              <a:tabLst>
                <a:tab pos="4573588" algn="l"/>
                <a:tab pos="4859338" algn="l"/>
              </a:tabLst>
            </a:pPr>
            <a:r>
              <a:rPr lang="en-US" dirty="0">
                <a:latin typeface="Avenir Book"/>
                <a:cs typeface="Avenir Book"/>
              </a:rPr>
              <a:t>	       </a:t>
            </a:r>
            <a:r>
              <a:rPr lang="en-US" dirty="0">
                <a:solidFill>
                  <a:schemeClr val="tx2"/>
                </a:solidFill>
                <a:latin typeface="Avenir Book"/>
                <a:cs typeface="Avenir Book"/>
              </a:rPr>
              <a:t>sense(l)</a:t>
            </a:r>
          </a:p>
          <a:p>
            <a:pPr marL="857250" indent="-631825">
              <a:spcBef>
                <a:spcPts val="0"/>
              </a:spcBef>
              <a:buNone/>
              <a:tabLst>
                <a:tab pos="4573588" algn="l"/>
                <a:tab pos="4859338" algn="l"/>
              </a:tabLst>
            </a:pPr>
            <a:r>
              <a:rPr lang="en-US" dirty="0">
                <a:latin typeface="Avenir Book"/>
                <a:cs typeface="Avenir Book"/>
              </a:rPr>
              <a:t>                if loc(p) = l:</a:t>
            </a:r>
          </a:p>
          <a:p>
            <a:pPr marL="857250" indent="-631825">
              <a:spcBef>
                <a:spcPts val="0"/>
              </a:spcBef>
              <a:buNone/>
              <a:tabLst>
                <a:tab pos="4573588" algn="l"/>
                <a:tab pos="4859338" algn="l"/>
              </a:tabLst>
            </a:pPr>
            <a:r>
              <a:rPr lang="en-US" dirty="0">
                <a:latin typeface="Avenir Book"/>
                <a:cs typeface="Avenir Book"/>
              </a:rPr>
              <a:t>                       </a:t>
            </a:r>
            <a:r>
              <a:rPr lang="en-US" dirty="0">
                <a:solidFill>
                  <a:schemeClr val="tx2"/>
                </a:solidFill>
                <a:latin typeface="Avenir Book"/>
                <a:cs typeface="Avenir Book"/>
              </a:rPr>
              <a:t>help(r, p)</a:t>
            </a:r>
          </a:p>
          <a:p>
            <a:pPr marL="857250" indent="-631825">
              <a:spcBef>
                <a:spcPts val="0"/>
              </a:spcBef>
              <a:buNone/>
              <a:tabLst>
                <a:tab pos="4573588" algn="l"/>
                <a:tab pos="4859338" algn="l"/>
              </a:tabLst>
            </a:pPr>
            <a:r>
              <a:rPr lang="en-US" dirty="0">
                <a:latin typeface="Avenir Book"/>
                <a:cs typeface="Avenir Book"/>
              </a:rPr>
              <a:t>	              return</a:t>
            </a:r>
          </a:p>
          <a:p>
            <a:pPr marL="857250" indent="-631825">
              <a:spcBef>
                <a:spcPts val="0"/>
              </a:spcBef>
              <a:buNone/>
              <a:tabLst>
                <a:tab pos="4573588" algn="l"/>
                <a:tab pos="4859338" algn="l"/>
              </a:tabLst>
            </a:pPr>
            <a:r>
              <a:rPr lang="en-US" dirty="0">
                <a:latin typeface="Avenir Book"/>
                <a:cs typeface="Avenir Book"/>
              </a:rPr>
              <a:t>	output(“cannot find” p) 		</a:t>
            </a:r>
          </a:p>
          <a:p>
            <a:pPr marL="857250" indent="-631825">
              <a:spcBef>
                <a:spcPts val="0"/>
              </a:spcBef>
              <a:buNone/>
              <a:tabLst>
                <a:tab pos="4573588" algn="l"/>
                <a:tab pos="4859338" algn="l"/>
              </a:tabLst>
            </a:pPr>
            <a:r>
              <a:rPr lang="en-US" baseline="-25000" dirty="0">
                <a:latin typeface="Avenir Book"/>
                <a:cs typeface="Avenir Book"/>
              </a:rPr>
              <a:t>		</a:t>
            </a:r>
            <a:r>
              <a:rPr lang="en-US" dirty="0">
                <a:latin typeface="Avenir Book"/>
                <a:cs typeface="Avenir Book"/>
              </a:rPr>
              <a:t>       </a:t>
            </a:r>
            <a:endParaRPr lang="en-US" baseline="-25000" dirty="0">
              <a:latin typeface="Avenir Book"/>
              <a:cs typeface="Avenir Book"/>
            </a:endParaRPr>
          </a:p>
        </p:txBody>
      </p:sp>
      <p:sp>
        <p:nvSpPr>
          <p:cNvPr id="8" name="Content Placeholder 3">
            <a:extLst>
              <a:ext uri="{FF2B5EF4-FFF2-40B4-BE49-F238E27FC236}">
                <a16:creationId xmlns:a16="http://schemas.microsoft.com/office/drawing/2014/main" id="{0E17FBEF-F260-CF4E-BB19-F3F632AFCAA7}"/>
              </a:ext>
            </a:extLst>
          </p:cNvPr>
          <p:cNvSpPr txBox="1">
            <a:spLocks/>
          </p:cNvSpPr>
          <p:nvPr/>
        </p:nvSpPr>
        <p:spPr bwMode="auto">
          <a:xfrm>
            <a:off x="6043090" y="3230417"/>
            <a:ext cx="4087700" cy="3470597"/>
          </a:xfrm>
          <a:prstGeom prst="rect">
            <a:avLst/>
          </a:prstGeom>
          <a:solidFill>
            <a:srgbClr val="D1EEFD"/>
          </a:solidFill>
          <a:ln w="9525">
            <a:solidFill>
              <a:schemeClr val="bg2">
                <a:lumMod val="50000"/>
              </a:schemeClr>
            </a:solidFill>
            <a:miter lim="800000"/>
            <a:headEnd/>
            <a:tailEnd/>
          </a:ln>
        </p:spPr>
        <p:txBody>
          <a:bodyPr vert="horz" wrap="square" lIns="90487" tIns="44450" rIns="90487" bIns="44450" numCol="1" anchor="t" anchorCtr="0" compatLnSpc="1">
            <a:prstTxWarp prst="textNoShape">
              <a:avLst/>
            </a:prstTxWarp>
          </a:bodyPr>
          <a:lstStyle>
            <a:lvl1pPr marL="344488" indent="-344488" algn="l" rtl="0" eaLnBrk="1" fontAlgn="base" hangingPunct="1">
              <a:spcBef>
                <a:spcPts val="600"/>
              </a:spcBef>
              <a:spcAft>
                <a:spcPct val="0"/>
              </a:spcAft>
              <a:buClr>
                <a:srgbClr val="0033CC"/>
              </a:buClr>
              <a:buSzPct val="85000"/>
              <a:buFont typeface="Webdings" charset="2"/>
              <a:buChar char="="/>
              <a:defRPr sz="2000">
                <a:solidFill>
                  <a:schemeClr val="tx1"/>
                </a:solidFill>
                <a:latin typeface="+mn-lt"/>
                <a:ea typeface="ＭＳ Ｐゴシック" charset="-128"/>
                <a:cs typeface="ＭＳ Ｐゴシック" charset="-128"/>
              </a:defRPr>
            </a:lvl1pPr>
            <a:lvl2pPr marL="741363" indent="-344488" algn="l" rtl="0" eaLnBrk="1" fontAlgn="base" hangingPunct="1">
              <a:spcBef>
                <a:spcPts val="600"/>
              </a:spcBef>
              <a:spcAft>
                <a:spcPct val="0"/>
              </a:spcAft>
              <a:buClr>
                <a:srgbClr val="0033CC"/>
              </a:buClr>
              <a:buSzPct val="90000"/>
              <a:buFont typeface="Wingdings" charset="2"/>
              <a:buChar char="Ø"/>
              <a:defRPr sz="2000">
                <a:solidFill>
                  <a:schemeClr val="tx1"/>
                </a:solidFill>
                <a:latin typeface="+mn-lt"/>
                <a:ea typeface="ＭＳ Ｐゴシック" charset="-128"/>
              </a:defRPr>
            </a:lvl2pPr>
            <a:lvl3pPr marL="1138238" indent="-344488" algn="l"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3pPr>
            <a:lvl4pPr marL="1547813" indent="-341313" algn="l" rtl="0" eaLnBrk="1" fontAlgn="base" hangingPunct="1">
              <a:spcBef>
                <a:spcPts val="600"/>
              </a:spcBef>
              <a:spcAft>
                <a:spcPct val="0"/>
              </a:spcAft>
              <a:buClr>
                <a:srgbClr val="0033CC"/>
              </a:buClr>
              <a:buSzPct val="85000"/>
              <a:buFont typeface="Lucida Grande"/>
              <a:buChar char="▸"/>
              <a:defRPr sz="2000">
                <a:solidFill>
                  <a:schemeClr val="tx1"/>
                </a:solidFill>
                <a:latin typeface="+mn-lt"/>
                <a:ea typeface="ＭＳ Ｐゴシック" charset="-128"/>
              </a:defRPr>
            </a:lvl4pPr>
            <a:lvl5pPr marL="1944688" indent="-344488" algn="l" defTabSz="911225"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5pPr>
            <a:lvl6pPr marL="2341563" indent="-342900" algn="l" rtl="0" eaLnBrk="1" fontAlgn="base" hangingPunct="1">
              <a:spcBef>
                <a:spcPct val="20000"/>
              </a:spcBef>
              <a:spcAft>
                <a:spcPct val="0"/>
              </a:spcAft>
              <a:buClr>
                <a:srgbClr val="0033CC"/>
              </a:buClr>
              <a:buSzPct val="90000"/>
              <a:buFont typeface="Lucida Grande"/>
              <a:buChar char="›"/>
              <a:defRPr sz="1800" baseline="0">
                <a:solidFill>
                  <a:schemeClr val="tx1"/>
                </a:solidFill>
                <a:latin typeface="+mn-lt"/>
                <a:ea typeface="ＭＳ Ｐゴシック" charset="-128"/>
              </a:defRPr>
            </a:lvl6pPr>
            <a:lvl7pPr marL="26924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7pPr>
            <a:lvl8pPr marL="31496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8pPr>
            <a:lvl9pPr marL="36068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9pPr>
          </a:lstStyle>
          <a:p>
            <a:pPr marL="0" indent="-101600">
              <a:spcBef>
                <a:spcPts val="0"/>
              </a:spcBef>
              <a:buNone/>
              <a:tabLst>
                <a:tab pos="4573588" algn="l"/>
              </a:tabLst>
            </a:pPr>
            <a:r>
              <a:rPr lang="en-US" dirty="0">
                <a:latin typeface="Avenir Book"/>
                <a:cs typeface="Avenir Book"/>
              </a:rPr>
              <a:t>rescue-method2(</a:t>
            </a:r>
            <a:r>
              <a:rPr lang="en-US" dirty="0" err="1">
                <a:latin typeface="Avenir Book"/>
                <a:cs typeface="Avenir Book"/>
              </a:rPr>
              <a:t>p,l</a:t>
            </a:r>
            <a:r>
              <a:rPr lang="en-US" dirty="0">
                <a:latin typeface="Avenir Book"/>
                <a:cs typeface="Avenir Book"/>
              </a:rPr>
              <a:t>)</a:t>
            </a:r>
          </a:p>
          <a:p>
            <a:pPr marL="225425" indent="0">
              <a:spcBef>
                <a:spcPts val="0"/>
              </a:spcBef>
              <a:buNone/>
              <a:tabLst>
                <a:tab pos="4573588" algn="l"/>
                <a:tab pos="4859338" algn="l"/>
              </a:tabLst>
            </a:pPr>
            <a:r>
              <a:rPr lang="en-US" b="1" dirty="0">
                <a:solidFill>
                  <a:srgbClr val="FF0000"/>
                </a:solidFill>
                <a:latin typeface="Avenir Book"/>
                <a:cs typeface="Avenir Book"/>
              </a:rPr>
              <a:t>task</a:t>
            </a:r>
            <a:r>
              <a:rPr lang="en-US" dirty="0">
                <a:latin typeface="Avenir Book"/>
                <a:cs typeface="Avenir Book"/>
              </a:rPr>
              <a:t>:</a:t>
            </a:r>
            <a:r>
              <a:rPr lang="en-US" baseline="30000" dirty="0">
                <a:latin typeface="Avenir Book"/>
                <a:cs typeface="Avenir Book"/>
              </a:rPr>
              <a:t> </a:t>
            </a:r>
            <a:r>
              <a:rPr lang="en-US" dirty="0">
                <a:latin typeface="Avenir Book"/>
                <a:cs typeface="Avenir Book"/>
              </a:rPr>
              <a:t>  </a:t>
            </a:r>
            <a:r>
              <a:rPr lang="en-US" dirty="0">
                <a:solidFill>
                  <a:srgbClr val="FF0000"/>
                </a:solidFill>
                <a:latin typeface="Avenir Book"/>
                <a:cs typeface="Avenir Book"/>
              </a:rPr>
              <a:t>rescue(p)</a:t>
            </a:r>
          </a:p>
          <a:p>
            <a:pPr marL="225425" indent="0">
              <a:spcBef>
                <a:spcPts val="0"/>
              </a:spcBef>
              <a:buNone/>
              <a:tabLst>
                <a:tab pos="4573588" algn="l"/>
                <a:tab pos="4859338" algn="l"/>
              </a:tabLst>
            </a:pPr>
            <a:r>
              <a:rPr lang="en-US" dirty="0">
                <a:latin typeface="Avenir Book"/>
                <a:cs typeface="Avenir Book"/>
              </a:rPr>
              <a:t>pre:    loc(p) = l and </a:t>
            </a:r>
            <a:br>
              <a:rPr lang="en-US" dirty="0">
                <a:latin typeface="Avenir Book"/>
                <a:cs typeface="Avenir Book"/>
              </a:rPr>
            </a:br>
            <a:r>
              <a:rPr lang="en-US" dirty="0">
                <a:latin typeface="Avenir Book"/>
                <a:cs typeface="Avenir Book"/>
              </a:rPr>
              <a:t>          l ≠ Unknown</a:t>
            </a:r>
          </a:p>
          <a:p>
            <a:pPr marL="857250" indent="-631825">
              <a:spcBef>
                <a:spcPts val="0"/>
              </a:spcBef>
              <a:buNone/>
              <a:tabLst>
                <a:tab pos="4573588" algn="l"/>
                <a:tab pos="4859338" algn="l"/>
              </a:tabLst>
            </a:pPr>
            <a:r>
              <a:rPr lang="en-US" dirty="0">
                <a:latin typeface="Avenir Book"/>
                <a:cs typeface="Avenir Book"/>
              </a:rPr>
              <a:t>body: r ← free robot </a:t>
            </a:r>
            <a:br>
              <a:rPr lang="en-US" dirty="0">
                <a:latin typeface="Avenir Book"/>
                <a:cs typeface="Avenir Book"/>
              </a:rPr>
            </a:br>
            <a:r>
              <a:rPr lang="en-US" dirty="0">
                <a:latin typeface="Avenir Book"/>
                <a:cs typeface="Avenir Book"/>
              </a:rPr>
              <a:t>        nearest to p</a:t>
            </a:r>
          </a:p>
          <a:p>
            <a:pPr marL="857250" indent="-631825">
              <a:spcBef>
                <a:spcPts val="0"/>
              </a:spcBef>
              <a:buNone/>
              <a:tabLst>
                <a:tab pos="4573588" algn="l"/>
                <a:tab pos="4859338" algn="l"/>
              </a:tabLst>
            </a:pPr>
            <a:r>
              <a:rPr lang="en-US" dirty="0">
                <a:latin typeface="Avenir Book"/>
                <a:cs typeface="Avenir Book"/>
              </a:rPr>
              <a:t>          if r != NONE:</a:t>
            </a:r>
          </a:p>
          <a:p>
            <a:pPr marL="1254125" lvl="1" indent="-631825">
              <a:spcBef>
                <a:spcPts val="0"/>
              </a:spcBef>
              <a:buNone/>
              <a:tabLst>
                <a:tab pos="4573588" algn="l"/>
                <a:tab pos="4859338" algn="l"/>
              </a:tabLst>
            </a:pPr>
            <a:r>
              <a:rPr lang="en-US" dirty="0">
                <a:latin typeface="Avenir Book"/>
                <a:cs typeface="Avenir Book"/>
              </a:rPr>
              <a:t>	</a:t>
            </a:r>
            <a:r>
              <a:rPr lang="en-US" dirty="0">
                <a:solidFill>
                  <a:srgbClr val="FF0000"/>
                </a:solidFill>
                <a:latin typeface="Avenir Book"/>
                <a:cs typeface="Avenir Book"/>
              </a:rPr>
              <a:t>move(r, l)</a:t>
            </a:r>
          </a:p>
          <a:p>
            <a:pPr marL="1254125" lvl="1" indent="-631825">
              <a:spcBef>
                <a:spcPts val="0"/>
              </a:spcBef>
              <a:buNone/>
              <a:tabLst>
                <a:tab pos="4573588" algn="l"/>
                <a:tab pos="4859338" algn="l"/>
              </a:tabLst>
            </a:pPr>
            <a:r>
              <a:rPr lang="en-US" dirty="0">
                <a:latin typeface="Avenir Book"/>
                <a:cs typeface="Avenir Book"/>
              </a:rPr>
              <a:t>	</a:t>
            </a:r>
            <a:r>
              <a:rPr lang="en-US" dirty="0">
                <a:solidFill>
                  <a:schemeClr val="tx2"/>
                </a:solidFill>
                <a:latin typeface="Avenir Book"/>
                <a:cs typeface="Avenir Book"/>
              </a:rPr>
              <a:t>help(r, p)</a:t>
            </a:r>
          </a:p>
          <a:p>
            <a:pPr marL="1254125" lvl="1" indent="-631825">
              <a:spcBef>
                <a:spcPts val="0"/>
              </a:spcBef>
              <a:buNone/>
              <a:tabLst>
                <a:tab pos="4573588" algn="l"/>
                <a:tab pos="4859338" algn="l"/>
              </a:tabLst>
            </a:pPr>
            <a:r>
              <a:rPr lang="en-US" dirty="0">
                <a:latin typeface="Avenir Book"/>
                <a:cs typeface="Avenir Book"/>
              </a:rPr>
              <a:t>   else fail</a:t>
            </a:r>
          </a:p>
        </p:txBody>
      </p:sp>
      <p:pic>
        <p:nvPicPr>
          <p:cNvPr id="9" name="Picture 8" descr="A picture containing toy, table, refrigerator&#10;&#10;Description automatically generated">
            <a:extLst>
              <a:ext uri="{FF2B5EF4-FFF2-40B4-BE49-F238E27FC236}">
                <a16:creationId xmlns:a16="http://schemas.microsoft.com/office/drawing/2014/main" id="{478DBA0B-0485-204F-B6A8-BD6B9016F73E}"/>
              </a:ext>
            </a:extLst>
          </p:cNvPr>
          <p:cNvPicPr>
            <a:picLocks noChangeAspect="1"/>
          </p:cNvPicPr>
          <p:nvPr/>
        </p:nvPicPr>
        <p:blipFill>
          <a:blip r:embed="rId3"/>
          <a:stretch>
            <a:fillRect/>
          </a:stretch>
        </p:blipFill>
        <p:spPr>
          <a:xfrm>
            <a:off x="6534582" y="1171819"/>
            <a:ext cx="3596209" cy="1881983"/>
          </a:xfrm>
          <a:prstGeom prst="rect">
            <a:avLst/>
          </a:prstGeom>
        </p:spPr>
      </p:pic>
    </p:spTree>
    <p:extLst>
      <p:ext uri="{BB962C8B-B14F-4D97-AF65-F5344CB8AC3E}">
        <p14:creationId xmlns:p14="http://schemas.microsoft.com/office/powerpoint/2010/main" val="221716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F123B-AC83-0341-BB52-27386BCE5047}"/>
              </a:ext>
            </a:extLst>
          </p:cNvPr>
          <p:cNvPicPr>
            <a:picLocks noChangeAspect="1"/>
          </p:cNvPicPr>
          <p:nvPr/>
        </p:nvPicPr>
        <p:blipFill>
          <a:blip r:embed="rId3"/>
          <a:stretch>
            <a:fillRect/>
          </a:stretch>
        </p:blipFill>
        <p:spPr>
          <a:xfrm>
            <a:off x="750303" y="1681795"/>
            <a:ext cx="8597900" cy="4572000"/>
          </a:xfrm>
          <a:prstGeom prst="rect">
            <a:avLst/>
          </a:prstGeom>
        </p:spPr>
      </p:pic>
      <p:sp>
        <p:nvSpPr>
          <p:cNvPr id="7" name="Title 6"/>
          <p:cNvSpPr>
            <a:spLocks noGrp="1"/>
          </p:cNvSpPr>
          <p:nvPr>
            <p:ph type="title"/>
          </p:nvPr>
        </p:nvSpPr>
        <p:spPr>
          <a:xfrm>
            <a:off x="1981200" y="138187"/>
            <a:ext cx="8229600" cy="1143000"/>
          </a:xfrm>
        </p:spPr>
        <p:txBody>
          <a:bodyPr>
            <a:normAutofit fontScale="90000"/>
          </a:bodyPr>
          <a:lstStyle/>
          <a:p>
            <a:r>
              <a:rPr lang="en-US" dirty="0">
                <a:latin typeface="Avenir Book"/>
                <a:cs typeface="Avenir Book"/>
              </a:rPr>
              <a:t>A Refinement Tree for </a:t>
            </a:r>
            <a:r>
              <a:rPr lang="en-US" dirty="0">
                <a:solidFill>
                  <a:srgbClr val="FF0000"/>
                </a:solidFill>
                <a:latin typeface="Avenir Book"/>
                <a:cs typeface="Avenir Book"/>
              </a:rPr>
              <a:t>rescue(p1)</a:t>
            </a:r>
          </a:p>
        </p:txBody>
      </p:sp>
      <p:sp>
        <p:nvSpPr>
          <p:cNvPr id="5" name="Content Placeholder 3">
            <a:extLst>
              <a:ext uri="{FF2B5EF4-FFF2-40B4-BE49-F238E27FC236}">
                <a16:creationId xmlns:a16="http://schemas.microsoft.com/office/drawing/2014/main" id="{5C125E67-DCB7-CC42-873E-F51CD3F6388B}"/>
              </a:ext>
            </a:extLst>
          </p:cNvPr>
          <p:cNvSpPr txBox="1">
            <a:spLocks/>
          </p:cNvSpPr>
          <p:nvPr/>
        </p:nvSpPr>
        <p:spPr bwMode="auto">
          <a:xfrm>
            <a:off x="7842150" y="1495275"/>
            <a:ext cx="2368650" cy="1915676"/>
          </a:xfrm>
          <a:prstGeom prst="rect">
            <a:avLst/>
          </a:prstGeom>
          <a:solidFill>
            <a:srgbClr val="D1EEFD"/>
          </a:solidFill>
          <a:ln w="9525">
            <a:solidFill>
              <a:schemeClr val="bg2">
                <a:lumMod val="50000"/>
              </a:schemeClr>
            </a:solidFill>
            <a:miter lim="800000"/>
            <a:headEnd/>
            <a:tailEnd/>
          </a:ln>
        </p:spPr>
        <p:txBody>
          <a:bodyPr vert="horz" wrap="square" lIns="90487" tIns="44450" rIns="90487" bIns="44450" numCol="1" anchor="t" anchorCtr="0" compatLnSpc="1">
            <a:prstTxWarp prst="textNoShape">
              <a:avLst/>
            </a:prstTxWarp>
          </a:bodyPr>
          <a:lstStyle>
            <a:lvl1pPr marL="344488" indent="-344488" algn="l" rtl="0" eaLnBrk="1" fontAlgn="base" hangingPunct="1">
              <a:spcBef>
                <a:spcPts val="600"/>
              </a:spcBef>
              <a:spcAft>
                <a:spcPct val="0"/>
              </a:spcAft>
              <a:buClr>
                <a:srgbClr val="0033CC"/>
              </a:buClr>
              <a:buSzPct val="85000"/>
              <a:buFont typeface="Webdings" charset="2"/>
              <a:buChar char="="/>
              <a:defRPr sz="2000">
                <a:solidFill>
                  <a:schemeClr val="tx1"/>
                </a:solidFill>
                <a:latin typeface="+mn-lt"/>
                <a:ea typeface="ＭＳ Ｐゴシック" charset="-128"/>
                <a:cs typeface="ＭＳ Ｐゴシック" charset="-128"/>
              </a:defRPr>
            </a:lvl1pPr>
            <a:lvl2pPr marL="741363" indent="-344488" algn="l" rtl="0" eaLnBrk="1" fontAlgn="base" hangingPunct="1">
              <a:spcBef>
                <a:spcPts val="600"/>
              </a:spcBef>
              <a:spcAft>
                <a:spcPct val="0"/>
              </a:spcAft>
              <a:buClr>
                <a:srgbClr val="0033CC"/>
              </a:buClr>
              <a:buSzPct val="90000"/>
              <a:buFont typeface="Wingdings" charset="2"/>
              <a:buChar char="Ø"/>
              <a:defRPr sz="2000">
                <a:solidFill>
                  <a:schemeClr val="tx1"/>
                </a:solidFill>
                <a:latin typeface="+mn-lt"/>
                <a:ea typeface="ＭＳ Ｐゴシック" charset="-128"/>
              </a:defRPr>
            </a:lvl2pPr>
            <a:lvl3pPr marL="1138238" indent="-344488" algn="l"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3pPr>
            <a:lvl4pPr marL="1547813" indent="-341313" algn="l" rtl="0" eaLnBrk="1" fontAlgn="base" hangingPunct="1">
              <a:spcBef>
                <a:spcPts val="600"/>
              </a:spcBef>
              <a:spcAft>
                <a:spcPct val="0"/>
              </a:spcAft>
              <a:buClr>
                <a:srgbClr val="0033CC"/>
              </a:buClr>
              <a:buSzPct val="85000"/>
              <a:buFont typeface="Lucida Grande"/>
              <a:buChar char="▸"/>
              <a:defRPr sz="2000">
                <a:solidFill>
                  <a:schemeClr val="tx1"/>
                </a:solidFill>
                <a:latin typeface="+mn-lt"/>
                <a:ea typeface="ＭＳ Ｐゴシック" charset="-128"/>
              </a:defRPr>
            </a:lvl4pPr>
            <a:lvl5pPr marL="1944688" indent="-344488" algn="l" defTabSz="911225"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5pPr>
            <a:lvl6pPr marL="2341563" indent="-342900" algn="l" rtl="0" eaLnBrk="1" fontAlgn="base" hangingPunct="1">
              <a:spcBef>
                <a:spcPct val="20000"/>
              </a:spcBef>
              <a:spcAft>
                <a:spcPct val="0"/>
              </a:spcAft>
              <a:buClr>
                <a:srgbClr val="0033CC"/>
              </a:buClr>
              <a:buSzPct val="90000"/>
              <a:buFont typeface="Lucida Grande"/>
              <a:buChar char="›"/>
              <a:defRPr sz="1800" baseline="0">
                <a:solidFill>
                  <a:schemeClr val="tx1"/>
                </a:solidFill>
                <a:latin typeface="+mn-lt"/>
                <a:ea typeface="ＭＳ Ｐゴシック" charset="-128"/>
              </a:defRPr>
            </a:lvl6pPr>
            <a:lvl7pPr marL="26924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7pPr>
            <a:lvl8pPr marL="31496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8pPr>
            <a:lvl9pPr marL="36068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9pPr>
          </a:lstStyle>
          <a:p>
            <a:pPr marL="0" indent="-101600">
              <a:spcBef>
                <a:spcPts val="0"/>
              </a:spcBef>
              <a:buNone/>
              <a:tabLst>
                <a:tab pos="4573588" algn="l"/>
              </a:tabLst>
            </a:pPr>
            <a:r>
              <a:rPr lang="en-US" sz="1600">
                <a:latin typeface="Avenir Book"/>
                <a:cs typeface="Avenir Book"/>
              </a:rPr>
              <a:t>  for l in LOCATIONS:</a:t>
            </a:r>
          </a:p>
          <a:p>
            <a:pPr marL="396875" lvl="1" indent="-101600">
              <a:spcBef>
                <a:spcPts val="0"/>
              </a:spcBef>
              <a:buNone/>
              <a:tabLst>
                <a:tab pos="4573588" algn="l"/>
              </a:tabLst>
            </a:pPr>
            <a:r>
              <a:rPr lang="en-US" sz="1600">
                <a:solidFill>
                  <a:srgbClr val="FF0000"/>
                </a:solidFill>
                <a:latin typeface="Avenir Book"/>
                <a:cs typeface="Avenir Book"/>
              </a:rPr>
              <a:t>move(r, l)</a:t>
            </a:r>
          </a:p>
          <a:p>
            <a:pPr marL="857250" indent="-631825">
              <a:spcBef>
                <a:spcPts val="0"/>
              </a:spcBef>
              <a:buNone/>
              <a:tabLst>
                <a:tab pos="4573588" algn="l"/>
                <a:tab pos="4859338" algn="l"/>
              </a:tabLst>
            </a:pPr>
            <a:r>
              <a:rPr lang="en-US" sz="1600">
                <a:latin typeface="Avenir Book"/>
                <a:cs typeface="Avenir Book"/>
              </a:rPr>
              <a:t> </a:t>
            </a:r>
            <a:r>
              <a:rPr lang="en-US" sz="1600">
                <a:solidFill>
                  <a:schemeClr val="tx2"/>
                </a:solidFill>
                <a:latin typeface="Avenir Book"/>
                <a:cs typeface="Avenir Book"/>
              </a:rPr>
              <a:t>sense(l)</a:t>
            </a:r>
          </a:p>
          <a:p>
            <a:pPr marL="857250" indent="-631825">
              <a:spcBef>
                <a:spcPts val="0"/>
              </a:spcBef>
              <a:buNone/>
              <a:tabLst>
                <a:tab pos="4573588" algn="l"/>
                <a:tab pos="4859338" algn="l"/>
              </a:tabLst>
            </a:pPr>
            <a:r>
              <a:rPr lang="en-US" sz="1600">
                <a:latin typeface="Avenir Book"/>
                <a:cs typeface="Avenir Book"/>
              </a:rPr>
              <a:t> if </a:t>
            </a:r>
            <a:r>
              <a:rPr lang="en-US" sz="1600" err="1">
                <a:latin typeface="Avenir Book"/>
                <a:cs typeface="Avenir Book"/>
              </a:rPr>
              <a:t>loc</a:t>
            </a:r>
            <a:r>
              <a:rPr lang="en-US" sz="1600">
                <a:latin typeface="Avenir Book"/>
                <a:cs typeface="Avenir Book"/>
              </a:rPr>
              <a:t>(p) = l:</a:t>
            </a:r>
          </a:p>
          <a:p>
            <a:pPr marL="1254125" lvl="1" indent="-631825">
              <a:spcBef>
                <a:spcPts val="0"/>
              </a:spcBef>
              <a:buNone/>
              <a:tabLst>
                <a:tab pos="4573588" algn="l"/>
                <a:tab pos="4859338" algn="l"/>
              </a:tabLst>
            </a:pPr>
            <a:r>
              <a:rPr lang="en-US" sz="1600">
                <a:solidFill>
                  <a:schemeClr val="tx2"/>
                </a:solidFill>
                <a:latin typeface="Avenir Book"/>
                <a:cs typeface="Avenir Book"/>
              </a:rPr>
              <a:t>help(r, p)</a:t>
            </a:r>
          </a:p>
          <a:p>
            <a:pPr marL="1254125" lvl="1" indent="-631825">
              <a:spcBef>
                <a:spcPts val="0"/>
              </a:spcBef>
              <a:buNone/>
              <a:tabLst>
                <a:tab pos="4573588" algn="l"/>
                <a:tab pos="4859338" algn="l"/>
              </a:tabLst>
            </a:pPr>
            <a:r>
              <a:rPr lang="en-US" sz="1600">
                <a:latin typeface="Avenir Book"/>
                <a:cs typeface="Avenir Book"/>
              </a:rPr>
              <a:t>return</a:t>
            </a:r>
          </a:p>
          <a:p>
            <a:pPr marL="857250" indent="-631825">
              <a:spcBef>
                <a:spcPts val="0"/>
              </a:spcBef>
              <a:buNone/>
              <a:tabLst>
                <a:tab pos="4573588" algn="l"/>
                <a:tab pos="4859338" algn="l"/>
              </a:tabLst>
            </a:pPr>
            <a:r>
              <a:rPr lang="en-US" sz="1600">
                <a:latin typeface="Avenir Book"/>
                <a:cs typeface="Avenir Book"/>
              </a:rPr>
              <a:t>output(“can’t find” p) </a:t>
            </a:r>
            <a:r>
              <a:rPr lang="en-US">
                <a:latin typeface="Avenir Book"/>
                <a:cs typeface="Avenir Book"/>
              </a:rPr>
              <a:t>		</a:t>
            </a:r>
          </a:p>
          <a:p>
            <a:pPr marL="857250" indent="-631825">
              <a:spcBef>
                <a:spcPts val="0"/>
              </a:spcBef>
              <a:buNone/>
              <a:tabLst>
                <a:tab pos="4573588" algn="l"/>
                <a:tab pos="4859338" algn="l"/>
              </a:tabLst>
            </a:pPr>
            <a:r>
              <a:rPr lang="en-US" baseline="-25000">
                <a:latin typeface="Avenir Book"/>
                <a:cs typeface="Avenir Book"/>
              </a:rPr>
              <a:t>		</a:t>
            </a:r>
            <a:r>
              <a:rPr lang="en-US">
                <a:latin typeface="Avenir Book"/>
                <a:cs typeface="Avenir Book"/>
              </a:rPr>
              <a:t>       </a:t>
            </a:r>
            <a:endParaRPr lang="en-US" baseline="-25000">
              <a:latin typeface="Avenir Book"/>
              <a:cs typeface="Avenir Book"/>
            </a:endParaRPr>
          </a:p>
        </p:txBody>
      </p:sp>
      <p:sp>
        <p:nvSpPr>
          <p:cNvPr id="3" name="TextBox 2">
            <a:extLst>
              <a:ext uri="{FF2B5EF4-FFF2-40B4-BE49-F238E27FC236}">
                <a16:creationId xmlns:a16="http://schemas.microsoft.com/office/drawing/2014/main" id="{353A0ADA-5590-6B41-A8E2-23A876C0F2C8}"/>
              </a:ext>
            </a:extLst>
          </p:cNvPr>
          <p:cNvSpPr txBox="1"/>
          <p:nvPr/>
        </p:nvSpPr>
        <p:spPr>
          <a:xfrm>
            <a:off x="7182519" y="1106414"/>
            <a:ext cx="4331368" cy="400110"/>
          </a:xfrm>
          <a:prstGeom prst="rect">
            <a:avLst/>
          </a:prstGeom>
          <a:noFill/>
        </p:spPr>
        <p:txBody>
          <a:bodyPr wrap="square" rtlCol="0">
            <a:spAutoFit/>
          </a:bodyPr>
          <a:lstStyle/>
          <a:p>
            <a:r>
              <a:rPr lang="en-US" sz="2000" b="1" dirty="0">
                <a:latin typeface="Avenir Book" panose="02000503020000020003" pitchFamily="2" charset="0"/>
              </a:rPr>
              <a:t>Body of rescue-method1(p, r)</a:t>
            </a:r>
          </a:p>
        </p:txBody>
      </p:sp>
    </p:spTree>
    <p:extLst>
      <p:ext uri="{BB962C8B-B14F-4D97-AF65-F5344CB8AC3E}">
        <p14:creationId xmlns:p14="http://schemas.microsoft.com/office/powerpoint/2010/main" val="1964282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F123B-AC83-0341-BB52-27386BCE5047}"/>
              </a:ext>
            </a:extLst>
          </p:cNvPr>
          <p:cNvPicPr>
            <a:picLocks noChangeAspect="1"/>
          </p:cNvPicPr>
          <p:nvPr/>
        </p:nvPicPr>
        <p:blipFill>
          <a:blip r:embed="rId3"/>
          <a:stretch>
            <a:fillRect/>
          </a:stretch>
        </p:blipFill>
        <p:spPr>
          <a:xfrm>
            <a:off x="750303" y="1681795"/>
            <a:ext cx="8597900" cy="4572000"/>
          </a:xfrm>
          <a:prstGeom prst="rect">
            <a:avLst/>
          </a:prstGeom>
        </p:spPr>
      </p:pic>
      <p:sp>
        <p:nvSpPr>
          <p:cNvPr id="7" name="Title 6"/>
          <p:cNvSpPr>
            <a:spLocks noGrp="1"/>
          </p:cNvSpPr>
          <p:nvPr>
            <p:ph type="title"/>
          </p:nvPr>
        </p:nvSpPr>
        <p:spPr>
          <a:xfrm>
            <a:off x="1981200" y="138187"/>
            <a:ext cx="8229600" cy="1143000"/>
          </a:xfrm>
        </p:spPr>
        <p:txBody>
          <a:bodyPr>
            <a:normAutofit fontScale="90000"/>
          </a:bodyPr>
          <a:lstStyle/>
          <a:p>
            <a:r>
              <a:rPr lang="en-US">
                <a:latin typeface="Avenir Book"/>
                <a:cs typeface="Avenir Book"/>
              </a:rPr>
              <a:t>A Refinement Tree for </a:t>
            </a:r>
            <a:r>
              <a:rPr lang="en-US">
                <a:solidFill>
                  <a:srgbClr val="FF0000"/>
                </a:solidFill>
                <a:latin typeface="Avenir Book"/>
                <a:cs typeface="Avenir Book"/>
              </a:rPr>
              <a:t>rescue(p1)</a:t>
            </a:r>
          </a:p>
        </p:txBody>
      </p:sp>
      <p:sp>
        <p:nvSpPr>
          <p:cNvPr id="5" name="Content Placeholder 3">
            <a:extLst>
              <a:ext uri="{FF2B5EF4-FFF2-40B4-BE49-F238E27FC236}">
                <a16:creationId xmlns:a16="http://schemas.microsoft.com/office/drawing/2014/main" id="{5C125E67-DCB7-CC42-873E-F51CD3F6388B}"/>
              </a:ext>
            </a:extLst>
          </p:cNvPr>
          <p:cNvSpPr txBox="1">
            <a:spLocks/>
          </p:cNvSpPr>
          <p:nvPr/>
        </p:nvSpPr>
        <p:spPr bwMode="auto">
          <a:xfrm>
            <a:off x="7842150" y="1495275"/>
            <a:ext cx="2368650" cy="1915676"/>
          </a:xfrm>
          <a:prstGeom prst="rect">
            <a:avLst/>
          </a:prstGeom>
          <a:solidFill>
            <a:srgbClr val="D1EEFD"/>
          </a:solidFill>
          <a:ln w="9525">
            <a:solidFill>
              <a:schemeClr val="bg2">
                <a:lumMod val="50000"/>
              </a:schemeClr>
            </a:solidFill>
            <a:miter lim="800000"/>
            <a:headEnd/>
            <a:tailEnd/>
          </a:ln>
        </p:spPr>
        <p:txBody>
          <a:bodyPr vert="horz" wrap="square" lIns="90487" tIns="44450" rIns="90487" bIns="44450" numCol="1" anchor="t" anchorCtr="0" compatLnSpc="1">
            <a:prstTxWarp prst="textNoShape">
              <a:avLst/>
            </a:prstTxWarp>
          </a:bodyPr>
          <a:lstStyle>
            <a:lvl1pPr marL="344488" indent="-344488" algn="l" rtl="0" eaLnBrk="1" fontAlgn="base" hangingPunct="1">
              <a:spcBef>
                <a:spcPts val="600"/>
              </a:spcBef>
              <a:spcAft>
                <a:spcPct val="0"/>
              </a:spcAft>
              <a:buClr>
                <a:srgbClr val="0033CC"/>
              </a:buClr>
              <a:buSzPct val="85000"/>
              <a:buFont typeface="Webdings" charset="2"/>
              <a:buChar char="="/>
              <a:defRPr sz="2000">
                <a:solidFill>
                  <a:schemeClr val="tx1"/>
                </a:solidFill>
                <a:latin typeface="+mn-lt"/>
                <a:ea typeface="ＭＳ Ｐゴシック" charset="-128"/>
                <a:cs typeface="ＭＳ Ｐゴシック" charset="-128"/>
              </a:defRPr>
            </a:lvl1pPr>
            <a:lvl2pPr marL="741363" indent="-344488" algn="l" rtl="0" eaLnBrk="1" fontAlgn="base" hangingPunct="1">
              <a:spcBef>
                <a:spcPts val="600"/>
              </a:spcBef>
              <a:spcAft>
                <a:spcPct val="0"/>
              </a:spcAft>
              <a:buClr>
                <a:srgbClr val="0033CC"/>
              </a:buClr>
              <a:buSzPct val="90000"/>
              <a:buFont typeface="Wingdings" charset="2"/>
              <a:buChar char="Ø"/>
              <a:defRPr sz="2000">
                <a:solidFill>
                  <a:schemeClr val="tx1"/>
                </a:solidFill>
                <a:latin typeface="+mn-lt"/>
                <a:ea typeface="ＭＳ Ｐゴシック" charset="-128"/>
              </a:defRPr>
            </a:lvl2pPr>
            <a:lvl3pPr marL="1138238" indent="-344488" algn="l"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3pPr>
            <a:lvl4pPr marL="1547813" indent="-341313" algn="l" rtl="0" eaLnBrk="1" fontAlgn="base" hangingPunct="1">
              <a:spcBef>
                <a:spcPts val="600"/>
              </a:spcBef>
              <a:spcAft>
                <a:spcPct val="0"/>
              </a:spcAft>
              <a:buClr>
                <a:srgbClr val="0033CC"/>
              </a:buClr>
              <a:buSzPct val="85000"/>
              <a:buFont typeface="Lucida Grande"/>
              <a:buChar char="▸"/>
              <a:defRPr sz="2000">
                <a:solidFill>
                  <a:schemeClr val="tx1"/>
                </a:solidFill>
                <a:latin typeface="+mn-lt"/>
                <a:ea typeface="ＭＳ Ｐゴシック" charset="-128"/>
              </a:defRPr>
            </a:lvl4pPr>
            <a:lvl5pPr marL="1944688" indent="-344488" algn="l" defTabSz="911225"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5pPr>
            <a:lvl6pPr marL="2341563" indent="-342900" algn="l" rtl="0" eaLnBrk="1" fontAlgn="base" hangingPunct="1">
              <a:spcBef>
                <a:spcPct val="20000"/>
              </a:spcBef>
              <a:spcAft>
                <a:spcPct val="0"/>
              </a:spcAft>
              <a:buClr>
                <a:srgbClr val="0033CC"/>
              </a:buClr>
              <a:buSzPct val="90000"/>
              <a:buFont typeface="Lucida Grande"/>
              <a:buChar char="›"/>
              <a:defRPr sz="1800" baseline="0">
                <a:solidFill>
                  <a:schemeClr val="tx1"/>
                </a:solidFill>
                <a:latin typeface="+mn-lt"/>
                <a:ea typeface="ＭＳ Ｐゴシック" charset="-128"/>
              </a:defRPr>
            </a:lvl6pPr>
            <a:lvl7pPr marL="26924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7pPr>
            <a:lvl8pPr marL="31496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8pPr>
            <a:lvl9pPr marL="36068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9pPr>
          </a:lstStyle>
          <a:p>
            <a:pPr marL="0" indent="-101600">
              <a:spcBef>
                <a:spcPts val="0"/>
              </a:spcBef>
              <a:buNone/>
              <a:tabLst>
                <a:tab pos="4573588" algn="l"/>
              </a:tabLst>
            </a:pPr>
            <a:r>
              <a:rPr lang="en-US" sz="1600">
                <a:latin typeface="Avenir Book"/>
                <a:cs typeface="Avenir Book"/>
              </a:rPr>
              <a:t>  for l in LOCATIONS:</a:t>
            </a:r>
          </a:p>
          <a:p>
            <a:pPr marL="396875" lvl="1" indent="-101600">
              <a:spcBef>
                <a:spcPts val="0"/>
              </a:spcBef>
              <a:buNone/>
              <a:tabLst>
                <a:tab pos="4573588" algn="l"/>
              </a:tabLst>
            </a:pPr>
            <a:r>
              <a:rPr lang="en-US" sz="1600">
                <a:solidFill>
                  <a:srgbClr val="FF0000"/>
                </a:solidFill>
                <a:latin typeface="Avenir Book"/>
                <a:cs typeface="Avenir Book"/>
              </a:rPr>
              <a:t>move(r, l)</a:t>
            </a:r>
          </a:p>
          <a:p>
            <a:pPr marL="857250" indent="-631825">
              <a:spcBef>
                <a:spcPts val="0"/>
              </a:spcBef>
              <a:buNone/>
              <a:tabLst>
                <a:tab pos="4573588" algn="l"/>
                <a:tab pos="4859338" algn="l"/>
              </a:tabLst>
            </a:pPr>
            <a:r>
              <a:rPr lang="en-US" sz="1600">
                <a:latin typeface="Avenir Book"/>
                <a:cs typeface="Avenir Book"/>
              </a:rPr>
              <a:t> </a:t>
            </a:r>
            <a:r>
              <a:rPr lang="en-US" sz="1600">
                <a:solidFill>
                  <a:schemeClr val="tx2"/>
                </a:solidFill>
                <a:latin typeface="Avenir Book"/>
                <a:cs typeface="Avenir Book"/>
              </a:rPr>
              <a:t>sense(l)</a:t>
            </a:r>
          </a:p>
          <a:p>
            <a:pPr marL="857250" indent="-631825">
              <a:spcBef>
                <a:spcPts val="0"/>
              </a:spcBef>
              <a:buNone/>
              <a:tabLst>
                <a:tab pos="4573588" algn="l"/>
                <a:tab pos="4859338" algn="l"/>
              </a:tabLst>
            </a:pPr>
            <a:r>
              <a:rPr lang="en-US" sz="1600">
                <a:latin typeface="Avenir Book"/>
                <a:cs typeface="Avenir Book"/>
              </a:rPr>
              <a:t> if </a:t>
            </a:r>
            <a:r>
              <a:rPr lang="en-US" sz="1600" err="1">
                <a:latin typeface="Avenir Book"/>
                <a:cs typeface="Avenir Book"/>
              </a:rPr>
              <a:t>loc</a:t>
            </a:r>
            <a:r>
              <a:rPr lang="en-US" sz="1600">
                <a:latin typeface="Avenir Book"/>
                <a:cs typeface="Avenir Book"/>
              </a:rPr>
              <a:t>(p) = l:</a:t>
            </a:r>
          </a:p>
          <a:p>
            <a:pPr marL="1254125" lvl="1" indent="-631825">
              <a:spcBef>
                <a:spcPts val="0"/>
              </a:spcBef>
              <a:buNone/>
              <a:tabLst>
                <a:tab pos="4573588" algn="l"/>
                <a:tab pos="4859338" algn="l"/>
              </a:tabLst>
            </a:pPr>
            <a:r>
              <a:rPr lang="en-US" sz="1600">
                <a:solidFill>
                  <a:schemeClr val="tx2"/>
                </a:solidFill>
                <a:latin typeface="Avenir Book"/>
                <a:cs typeface="Avenir Book"/>
              </a:rPr>
              <a:t>help(r, p)</a:t>
            </a:r>
          </a:p>
          <a:p>
            <a:pPr marL="1254125" lvl="1" indent="-631825">
              <a:spcBef>
                <a:spcPts val="0"/>
              </a:spcBef>
              <a:buNone/>
              <a:tabLst>
                <a:tab pos="4573588" algn="l"/>
                <a:tab pos="4859338" algn="l"/>
              </a:tabLst>
            </a:pPr>
            <a:r>
              <a:rPr lang="en-US" sz="1600">
                <a:latin typeface="Avenir Book"/>
                <a:cs typeface="Avenir Book"/>
              </a:rPr>
              <a:t>return</a:t>
            </a:r>
          </a:p>
          <a:p>
            <a:pPr marL="857250" indent="-631825">
              <a:spcBef>
                <a:spcPts val="0"/>
              </a:spcBef>
              <a:buNone/>
              <a:tabLst>
                <a:tab pos="4573588" algn="l"/>
                <a:tab pos="4859338" algn="l"/>
              </a:tabLst>
            </a:pPr>
            <a:r>
              <a:rPr lang="en-US" sz="1600">
                <a:latin typeface="Avenir Book"/>
                <a:cs typeface="Avenir Book"/>
              </a:rPr>
              <a:t>output(“can’t find” p) </a:t>
            </a:r>
            <a:r>
              <a:rPr lang="en-US">
                <a:latin typeface="Avenir Book"/>
                <a:cs typeface="Avenir Book"/>
              </a:rPr>
              <a:t>		</a:t>
            </a:r>
          </a:p>
          <a:p>
            <a:pPr marL="857250" indent="-631825">
              <a:spcBef>
                <a:spcPts val="0"/>
              </a:spcBef>
              <a:buNone/>
              <a:tabLst>
                <a:tab pos="4573588" algn="l"/>
                <a:tab pos="4859338" algn="l"/>
              </a:tabLst>
            </a:pPr>
            <a:r>
              <a:rPr lang="en-US" baseline="-25000">
                <a:latin typeface="Avenir Book"/>
                <a:cs typeface="Avenir Book"/>
              </a:rPr>
              <a:t>		</a:t>
            </a:r>
            <a:r>
              <a:rPr lang="en-US">
                <a:latin typeface="Avenir Book"/>
                <a:cs typeface="Avenir Book"/>
              </a:rPr>
              <a:t>       </a:t>
            </a:r>
            <a:endParaRPr lang="en-US" baseline="-25000">
              <a:latin typeface="Avenir Book"/>
              <a:cs typeface="Avenir Book"/>
            </a:endParaRPr>
          </a:p>
        </p:txBody>
      </p:sp>
      <p:sp>
        <p:nvSpPr>
          <p:cNvPr id="6" name="TextBox 5">
            <a:extLst>
              <a:ext uri="{FF2B5EF4-FFF2-40B4-BE49-F238E27FC236}">
                <a16:creationId xmlns:a16="http://schemas.microsoft.com/office/drawing/2014/main" id="{963BB2FE-5C09-CA44-9EC0-4DDD45D52C38}"/>
              </a:ext>
            </a:extLst>
          </p:cNvPr>
          <p:cNvSpPr txBox="1"/>
          <p:nvPr/>
        </p:nvSpPr>
        <p:spPr>
          <a:xfrm>
            <a:off x="7182519" y="1106414"/>
            <a:ext cx="4331368" cy="400110"/>
          </a:xfrm>
          <a:prstGeom prst="rect">
            <a:avLst/>
          </a:prstGeom>
          <a:noFill/>
        </p:spPr>
        <p:txBody>
          <a:bodyPr wrap="square" rtlCol="0">
            <a:spAutoFit/>
          </a:bodyPr>
          <a:lstStyle/>
          <a:p>
            <a:r>
              <a:rPr lang="en-US" sz="2000" b="1" dirty="0">
                <a:latin typeface="Avenir Book" panose="02000503020000020003" pitchFamily="2" charset="0"/>
              </a:rPr>
              <a:t>Body of rescue-method1(p, r)</a:t>
            </a:r>
          </a:p>
        </p:txBody>
      </p:sp>
    </p:spTree>
    <p:extLst>
      <p:ext uri="{BB962C8B-B14F-4D97-AF65-F5344CB8AC3E}">
        <p14:creationId xmlns:p14="http://schemas.microsoft.com/office/powerpoint/2010/main" val="1557522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F123B-AC83-0341-BB52-27386BCE5047}"/>
              </a:ext>
            </a:extLst>
          </p:cNvPr>
          <p:cNvPicPr>
            <a:picLocks noChangeAspect="1"/>
          </p:cNvPicPr>
          <p:nvPr/>
        </p:nvPicPr>
        <p:blipFill>
          <a:blip r:embed="rId3"/>
          <a:stretch>
            <a:fillRect/>
          </a:stretch>
        </p:blipFill>
        <p:spPr>
          <a:xfrm>
            <a:off x="750303" y="1681795"/>
            <a:ext cx="8597900" cy="4572000"/>
          </a:xfrm>
          <a:prstGeom prst="rect">
            <a:avLst/>
          </a:prstGeom>
        </p:spPr>
      </p:pic>
      <p:sp>
        <p:nvSpPr>
          <p:cNvPr id="7" name="Title 6"/>
          <p:cNvSpPr>
            <a:spLocks noGrp="1"/>
          </p:cNvSpPr>
          <p:nvPr>
            <p:ph type="title"/>
          </p:nvPr>
        </p:nvSpPr>
        <p:spPr>
          <a:xfrm>
            <a:off x="1981200" y="138187"/>
            <a:ext cx="8229600" cy="1143000"/>
          </a:xfrm>
        </p:spPr>
        <p:txBody>
          <a:bodyPr>
            <a:normAutofit fontScale="90000"/>
          </a:bodyPr>
          <a:lstStyle/>
          <a:p>
            <a:r>
              <a:rPr lang="en-US" dirty="0">
                <a:latin typeface="Avenir Book"/>
                <a:cs typeface="Avenir Book"/>
              </a:rPr>
              <a:t>A Refinement Tree for </a:t>
            </a:r>
            <a:r>
              <a:rPr lang="en-US" dirty="0">
                <a:solidFill>
                  <a:srgbClr val="FF0000"/>
                </a:solidFill>
                <a:latin typeface="Avenir Book"/>
                <a:cs typeface="Avenir Book"/>
              </a:rPr>
              <a:t>rescue(p1)</a:t>
            </a:r>
          </a:p>
        </p:txBody>
      </p:sp>
      <p:sp>
        <p:nvSpPr>
          <p:cNvPr id="5" name="Content Placeholder 3">
            <a:extLst>
              <a:ext uri="{FF2B5EF4-FFF2-40B4-BE49-F238E27FC236}">
                <a16:creationId xmlns:a16="http://schemas.microsoft.com/office/drawing/2014/main" id="{5C125E67-DCB7-CC42-873E-F51CD3F6388B}"/>
              </a:ext>
            </a:extLst>
          </p:cNvPr>
          <p:cNvSpPr txBox="1">
            <a:spLocks/>
          </p:cNvSpPr>
          <p:nvPr/>
        </p:nvSpPr>
        <p:spPr bwMode="auto">
          <a:xfrm>
            <a:off x="7842150" y="1495275"/>
            <a:ext cx="2368650" cy="1915676"/>
          </a:xfrm>
          <a:prstGeom prst="rect">
            <a:avLst/>
          </a:prstGeom>
          <a:solidFill>
            <a:srgbClr val="D1EEFD"/>
          </a:solidFill>
          <a:ln w="9525">
            <a:solidFill>
              <a:schemeClr val="bg2">
                <a:lumMod val="50000"/>
              </a:schemeClr>
            </a:solidFill>
            <a:miter lim="800000"/>
            <a:headEnd/>
            <a:tailEnd/>
          </a:ln>
        </p:spPr>
        <p:txBody>
          <a:bodyPr vert="horz" wrap="square" lIns="90487" tIns="44450" rIns="90487" bIns="44450" numCol="1" anchor="t" anchorCtr="0" compatLnSpc="1">
            <a:prstTxWarp prst="textNoShape">
              <a:avLst/>
            </a:prstTxWarp>
          </a:bodyPr>
          <a:lstStyle>
            <a:lvl1pPr marL="344488" indent="-344488" algn="l" rtl="0" eaLnBrk="1" fontAlgn="base" hangingPunct="1">
              <a:spcBef>
                <a:spcPts val="600"/>
              </a:spcBef>
              <a:spcAft>
                <a:spcPct val="0"/>
              </a:spcAft>
              <a:buClr>
                <a:srgbClr val="0033CC"/>
              </a:buClr>
              <a:buSzPct val="85000"/>
              <a:buFont typeface="Webdings" charset="2"/>
              <a:buChar char="="/>
              <a:defRPr sz="2000">
                <a:solidFill>
                  <a:schemeClr val="tx1"/>
                </a:solidFill>
                <a:latin typeface="+mn-lt"/>
                <a:ea typeface="ＭＳ Ｐゴシック" charset="-128"/>
                <a:cs typeface="ＭＳ Ｐゴシック" charset="-128"/>
              </a:defRPr>
            </a:lvl1pPr>
            <a:lvl2pPr marL="741363" indent="-344488" algn="l" rtl="0" eaLnBrk="1" fontAlgn="base" hangingPunct="1">
              <a:spcBef>
                <a:spcPts val="600"/>
              </a:spcBef>
              <a:spcAft>
                <a:spcPct val="0"/>
              </a:spcAft>
              <a:buClr>
                <a:srgbClr val="0033CC"/>
              </a:buClr>
              <a:buSzPct val="90000"/>
              <a:buFont typeface="Wingdings" charset="2"/>
              <a:buChar char="Ø"/>
              <a:defRPr sz="2000">
                <a:solidFill>
                  <a:schemeClr val="tx1"/>
                </a:solidFill>
                <a:latin typeface="+mn-lt"/>
                <a:ea typeface="ＭＳ Ｐゴシック" charset="-128"/>
              </a:defRPr>
            </a:lvl2pPr>
            <a:lvl3pPr marL="1138238" indent="-344488" algn="l"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3pPr>
            <a:lvl4pPr marL="1547813" indent="-341313" algn="l" rtl="0" eaLnBrk="1" fontAlgn="base" hangingPunct="1">
              <a:spcBef>
                <a:spcPts val="600"/>
              </a:spcBef>
              <a:spcAft>
                <a:spcPct val="0"/>
              </a:spcAft>
              <a:buClr>
                <a:srgbClr val="0033CC"/>
              </a:buClr>
              <a:buSzPct val="85000"/>
              <a:buFont typeface="Lucida Grande"/>
              <a:buChar char="▸"/>
              <a:defRPr sz="2000">
                <a:solidFill>
                  <a:schemeClr val="tx1"/>
                </a:solidFill>
                <a:latin typeface="+mn-lt"/>
                <a:ea typeface="ＭＳ Ｐゴシック" charset="-128"/>
              </a:defRPr>
            </a:lvl4pPr>
            <a:lvl5pPr marL="1944688" indent="-344488" algn="l" defTabSz="911225"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5pPr>
            <a:lvl6pPr marL="2341563" indent="-342900" algn="l" rtl="0" eaLnBrk="1" fontAlgn="base" hangingPunct="1">
              <a:spcBef>
                <a:spcPct val="20000"/>
              </a:spcBef>
              <a:spcAft>
                <a:spcPct val="0"/>
              </a:spcAft>
              <a:buClr>
                <a:srgbClr val="0033CC"/>
              </a:buClr>
              <a:buSzPct val="90000"/>
              <a:buFont typeface="Lucida Grande"/>
              <a:buChar char="›"/>
              <a:defRPr sz="1800" baseline="0">
                <a:solidFill>
                  <a:schemeClr val="tx1"/>
                </a:solidFill>
                <a:latin typeface="+mn-lt"/>
                <a:ea typeface="ＭＳ Ｐゴシック" charset="-128"/>
              </a:defRPr>
            </a:lvl6pPr>
            <a:lvl7pPr marL="26924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7pPr>
            <a:lvl8pPr marL="31496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8pPr>
            <a:lvl9pPr marL="36068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9pPr>
          </a:lstStyle>
          <a:p>
            <a:pPr marL="0" indent="-101600">
              <a:spcBef>
                <a:spcPts val="0"/>
              </a:spcBef>
              <a:buNone/>
              <a:tabLst>
                <a:tab pos="4573588" algn="l"/>
              </a:tabLst>
            </a:pPr>
            <a:r>
              <a:rPr lang="en-US" sz="1600">
                <a:latin typeface="Avenir Book"/>
                <a:cs typeface="Avenir Book"/>
              </a:rPr>
              <a:t>  for l in LOCATIONS:</a:t>
            </a:r>
          </a:p>
          <a:p>
            <a:pPr marL="396875" lvl="1" indent="-101600">
              <a:spcBef>
                <a:spcPts val="0"/>
              </a:spcBef>
              <a:buNone/>
              <a:tabLst>
                <a:tab pos="4573588" algn="l"/>
              </a:tabLst>
            </a:pPr>
            <a:r>
              <a:rPr lang="en-US" sz="1600">
                <a:solidFill>
                  <a:srgbClr val="FF0000"/>
                </a:solidFill>
                <a:latin typeface="Avenir Book"/>
                <a:cs typeface="Avenir Book"/>
              </a:rPr>
              <a:t>move(r, l)</a:t>
            </a:r>
          </a:p>
          <a:p>
            <a:pPr marL="857250" indent="-631825">
              <a:spcBef>
                <a:spcPts val="0"/>
              </a:spcBef>
              <a:buNone/>
              <a:tabLst>
                <a:tab pos="4573588" algn="l"/>
                <a:tab pos="4859338" algn="l"/>
              </a:tabLst>
            </a:pPr>
            <a:r>
              <a:rPr lang="en-US" sz="1600">
                <a:latin typeface="Avenir Book"/>
                <a:cs typeface="Avenir Book"/>
              </a:rPr>
              <a:t> </a:t>
            </a:r>
            <a:r>
              <a:rPr lang="en-US" sz="1600">
                <a:solidFill>
                  <a:schemeClr val="tx2"/>
                </a:solidFill>
                <a:latin typeface="Avenir Book"/>
                <a:cs typeface="Avenir Book"/>
              </a:rPr>
              <a:t>sense(l)</a:t>
            </a:r>
          </a:p>
          <a:p>
            <a:pPr marL="857250" indent="-631825">
              <a:spcBef>
                <a:spcPts val="0"/>
              </a:spcBef>
              <a:buNone/>
              <a:tabLst>
                <a:tab pos="4573588" algn="l"/>
                <a:tab pos="4859338" algn="l"/>
              </a:tabLst>
            </a:pPr>
            <a:r>
              <a:rPr lang="en-US" sz="1600">
                <a:latin typeface="Avenir Book"/>
                <a:cs typeface="Avenir Book"/>
              </a:rPr>
              <a:t> if </a:t>
            </a:r>
            <a:r>
              <a:rPr lang="en-US" sz="1600" err="1">
                <a:latin typeface="Avenir Book"/>
                <a:cs typeface="Avenir Book"/>
              </a:rPr>
              <a:t>loc</a:t>
            </a:r>
            <a:r>
              <a:rPr lang="en-US" sz="1600">
                <a:latin typeface="Avenir Book"/>
                <a:cs typeface="Avenir Book"/>
              </a:rPr>
              <a:t>(p) = l:</a:t>
            </a:r>
          </a:p>
          <a:p>
            <a:pPr marL="1254125" lvl="1" indent="-631825">
              <a:spcBef>
                <a:spcPts val="0"/>
              </a:spcBef>
              <a:buNone/>
              <a:tabLst>
                <a:tab pos="4573588" algn="l"/>
                <a:tab pos="4859338" algn="l"/>
              </a:tabLst>
            </a:pPr>
            <a:r>
              <a:rPr lang="en-US" sz="1600">
                <a:solidFill>
                  <a:schemeClr val="tx2"/>
                </a:solidFill>
                <a:latin typeface="Avenir Book"/>
                <a:cs typeface="Avenir Book"/>
              </a:rPr>
              <a:t>help(r, p)</a:t>
            </a:r>
          </a:p>
          <a:p>
            <a:pPr marL="1254125" lvl="1" indent="-631825">
              <a:spcBef>
                <a:spcPts val="0"/>
              </a:spcBef>
              <a:buNone/>
              <a:tabLst>
                <a:tab pos="4573588" algn="l"/>
                <a:tab pos="4859338" algn="l"/>
              </a:tabLst>
            </a:pPr>
            <a:r>
              <a:rPr lang="en-US" sz="1600">
                <a:latin typeface="Avenir Book"/>
                <a:cs typeface="Avenir Book"/>
              </a:rPr>
              <a:t>return</a:t>
            </a:r>
          </a:p>
          <a:p>
            <a:pPr marL="857250" indent="-631825">
              <a:spcBef>
                <a:spcPts val="0"/>
              </a:spcBef>
              <a:buNone/>
              <a:tabLst>
                <a:tab pos="4573588" algn="l"/>
                <a:tab pos="4859338" algn="l"/>
              </a:tabLst>
            </a:pPr>
            <a:r>
              <a:rPr lang="en-US" sz="1600">
                <a:latin typeface="Avenir Book"/>
                <a:cs typeface="Avenir Book"/>
              </a:rPr>
              <a:t>output(“can’t find” p) </a:t>
            </a:r>
            <a:r>
              <a:rPr lang="en-US">
                <a:latin typeface="Avenir Book"/>
                <a:cs typeface="Avenir Book"/>
              </a:rPr>
              <a:t>		</a:t>
            </a:r>
          </a:p>
          <a:p>
            <a:pPr marL="857250" indent="-631825">
              <a:spcBef>
                <a:spcPts val="0"/>
              </a:spcBef>
              <a:buNone/>
              <a:tabLst>
                <a:tab pos="4573588" algn="l"/>
                <a:tab pos="4859338" algn="l"/>
              </a:tabLst>
            </a:pPr>
            <a:r>
              <a:rPr lang="en-US" baseline="-25000">
                <a:latin typeface="Avenir Book"/>
                <a:cs typeface="Avenir Book"/>
              </a:rPr>
              <a:t>		</a:t>
            </a:r>
            <a:r>
              <a:rPr lang="en-US">
                <a:latin typeface="Avenir Book"/>
                <a:cs typeface="Avenir Book"/>
              </a:rPr>
              <a:t>       </a:t>
            </a:r>
            <a:endParaRPr lang="en-US" baseline="-25000">
              <a:latin typeface="Avenir Book"/>
              <a:cs typeface="Avenir Book"/>
            </a:endParaRPr>
          </a:p>
        </p:txBody>
      </p:sp>
      <p:sp>
        <p:nvSpPr>
          <p:cNvPr id="10" name="Oval 9"/>
          <p:cNvSpPr/>
          <p:nvPr/>
        </p:nvSpPr>
        <p:spPr>
          <a:xfrm>
            <a:off x="3801474" y="1647914"/>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1</a:t>
            </a:r>
          </a:p>
        </p:txBody>
      </p:sp>
      <p:sp>
        <p:nvSpPr>
          <p:cNvPr id="13" name="Oval 12"/>
          <p:cNvSpPr/>
          <p:nvPr/>
        </p:nvSpPr>
        <p:spPr>
          <a:xfrm>
            <a:off x="3072271" y="2624068"/>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2</a:t>
            </a:r>
          </a:p>
        </p:txBody>
      </p:sp>
      <p:sp>
        <p:nvSpPr>
          <p:cNvPr id="14" name="Oval 13"/>
          <p:cNvSpPr/>
          <p:nvPr/>
        </p:nvSpPr>
        <p:spPr>
          <a:xfrm>
            <a:off x="1813276" y="381559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3</a:t>
            </a:r>
          </a:p>
        </p:txBody>
      </p:sp>
      <p:sp>
        <p:nvSpPr>
          <p:cNvPr id="9" name="TextBox 8">
            <a:extLst>
              <a:ext uri="{FF2B5EF4-FFF2-40B4-BE49-F238E27FC236}">
                <a16:creationId xmlns:a16="http://schemas.microsoft.com/office/drawing/2014/main" id="{71F2EFF2-AF51-5348-A9BF-5CE3EEB07B16}"/>
              </a:ext>
            </a:extLst>
          </p:cNvPr>
          <p:cNvSpPr txBox="1"/>
          <p:nvPr/>
        </p:nvSpPr>
        <p:spPr>
          <a:xfrm>
            <a:off x="7182519" y="1106414"/>
            <a:ext cx="4331368" cy="400110"/>
          </a:xfrm>
          <a:prstGeom prst="rect">
            <a:avLst/>
          </a:prstGeom>
          <a:noFill/>
        </p:spPr>
        <p:txBody>
          <a:bodyPr wrap="square" rtlCol="0">
            <a:spAutoFit/>
          </a:bodyPr>
          <a:lstStyle/>
          <a:p>
            <a:r>
              <a:rPr lang="en-US" sz="2000" b="1" dirty="0">
                <a:latin typeface="Avenir Book" panose="02000503020000020003" pitchFamily="2" charset="0"/>
              </a:rPr>
              <a:t>Body of rescue-method1(p, r)</a:t>
            </a:r>
          </a:p>
        </p:txBody>
      </p:sp>
    </p:spTree>
    <p:extLst>
      <p:ext uri="{BB962C8B-B14F-4D97-AF65-F5344CB8AC3E}">
        <p14:creationId xmlns:p14="http://schemas.microsoft.com/office/powerpoint/2010/main" val="3709358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F123B-AC83-0341-BB52-27386BCE5047}"/>
              </a:ext>
            </a:extLst>
          </p:cNvPr>
          <p:cNvPicPr>
            <a:picLocks noChangeAspect="1"/>
          </p:cNvPicPr>
          <p:nvPr/>
        </p:nvPicPr>
        <p:blipFill>
          <a:blip r:embed="rId3"/>
          <a:stretch>
            <a:fillRect/>
          </a:stretch>
        </p:blipFill>
        <p:spPr>
          <a:xfrm>
            <a:off x="750303" y="1681795"/>
            <a:ext cx="8597900" cy="4572000"/>
          </a:xfrm>
          <a:prstGeom prst="rect">
            <a:avLst/>
          </a:prstGeom>
        </p:spPr>
      </p:pic>
      <p:sp>
        <p:nvSpPr>
          <p:cNvPr id="7" name="Title 6"/>
          <p:cNvSpPr>
            <a:spLocks noGrp="1"/>
          </p:cNvSpPr>
          <p:nvPr>
            <p:ph type="title"/>
          </p:nvPr>
        </p:nvSpPr>
        <p:spPr>
          <a:xfrm>
            <a:off x="1981200" y="138187"/>
            <a:ext cx="8229600" cy="1143000"/>
          </a:xfrm>
        </p:spPr>
        <p:txBody>
          <a:bodyPr>
            <a:normAutofit fontScale="90000"/>
          </a:bodyPr>
          <a:lstStyle/>
          <a:p>
            <a:r>
              <a:rPr lang="en-US">
                <a:latin typeface="Avenir Book"/>
                <a:cs typeface="Avenir Book"/>
              </a:rPr>
              <a:t>A Refinement Tree for </a:t>
            </a:r>
            <a:r>
              <a:rPr lang="en-US">
                <a:solidFill>
                  <a:srgbClr val="FF0000"/>
                </a:solidFill>
                <a:latin typeface="Avenir Book"/>
                <a:cs typeface="Avenir Book"/>
              </a:rPr>
              <a:t>rescue(p1)</a:t>
            </a:r>
          </a:p>
        </p:txBody>
      </p:sp>
      <p:sp>
        <p:nvSpPr>
          <p:cNvPr id="5" name="Content Placeholder 3">
            <a:extLst>
              <a:ext uri="{FF2B5EF4-FFF2-40B4-BE49-F238E27FC236}">
                <a16:creationId xmlns:a16="http://schemas.microsoft.com/office/drawing/2014/main" id="{5C125E67-DCB7-CC42-873E-F51CD3F6388B}"/>
              </a:ext>
            </a:extLst>
          </p:cNvPr>
          <p:cNvSpPr txBox="1">
            <a:spLocks/>
          </p:cNvSpPr>
          <p:nvPr/>
        </p:nvSpPr>
        <p:spPr bwMode="auto">
          <a:xfrm>
            <a:off x="7842150" y="1495275"/>
            <a:ext cx="2368650" cy="1915676"/>
          </a:xfrm>
          <a:prstGeom prst="rect">
            <a:avLst/>
          </a:prstGeom>
          <a:solidFill>
            <a:srgbClr val="D1EEFD"/>
          </a:solidFill>
          <a:ln w="9525">
            <a:solidFill>
              <a:schemeClr val="bg2">
                <a:lumMod val="50000"/>
              </a:schemeClr>
            </a:solidFill>
            <a:miter lim="800000"/>
            <a:headEnd/>
            <a:tailEnd/>
          </a:ln>
        </p:spPr>
        <p:txBody>
          <a:bodyPr vert="horz" wrap="square" lIns="90487" tIns="44450" rIns="90487" bIns="44450" numCol="1" anchor="t" anchorCtr="0" compatLnSpc="1">
            <a:prstTxWarp prst="textNoShape">
              <a:avLst/>
            </a:prstTxWarp>
          </a:bodyPr>
          <a:lstStyle>
            <a:lvl1pPr marL="344488" indent="-344488" algn="l" rtl="0" eaLnBrk="1" fontAlgn="base" hangingPunct="1">
              <a:spcBef>
                <a:spcPts val="600"/>
              </a:spcBef>
              <a:spcAft>
                <a:spcPct val="0"/>
              </a:spcAft>
              <a:buClr>
                <a:srgbClr val="0033CC"/>
              </a:buClr>
              <a:buSzPct val="85000"/>
              <a:buFont typeface="Webdings" charset="2"/>
              <a:buChar char="="/>
              <a:defRPr sz="2000">
                <a:solidFill>
                  <a:schemeClr val="tx1"/>
                </a:solidFill>
                <a:latin typeface="+mn-lt"/>
                <a:ea typeface="ＭＳ Ｐゴシック" charset="-128"/>
                <a:cs typeface="ＭＳ Ｐゴシック" charset="-128"/>
              </a:defRPr>
            </a:lvl1pPr>
            <a:lvl2pPr marL="741363" indent="-344488" algn="l" rtl="0" eaLnBrk="1" fontAlgn="base" hangingPunct="1">
              <a:spcBef>
                <a:spcPts val="600"/>
              </a:spcBef>
              <a:spcAft>
                <a:spcPct val="0"/>
              </a:spcAft>
              <a:buClr>
                <a:srgbClr val="0033CC"/>
              </a:buClr>
              <a:buSzPct val="90000"/>
              <a:buFont typeface="Wingdings" charset="2"/>
              <a:buChar char="Ø"/>
              <a:defRPr sz="2000">
                <a:solidFill>
                  <a:schemeClr val="tx1"/>
                </a:solidFill>
                <a:latin typeface="+mn-lt"/>
                <a:ea typeface="ＭＳ Ｐゴシック" charset="-128"/>
              </a:defRPr>
            </a:lvl2pPr>
            <a:lvl3pPr marL="1138238" indent="-344488" algn="l"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3pPr>
            <a:lvl4pPr marL="1547813" indent="-341313" algn="l" rtl="0" eaLnBrk="1" fontAlgn="base" hangingPunct="1">
              <a:spcBef>
                <a:spcPts val="600"/>
              </a:spcBef>
              <a:spcAft>
                <a:spcPct val="0"/>
              </a:spcAft>
              <a:buClr>
                <a:srgbClr val="0033CC"/>
              </a:buClr>
              <a:buSzPct val="85000"/>
              <a:buFont typeface="Lucida Grande"/>
              <a:buChar char="▸"/>
              <a:defRPr sz="2000">
                <a:solidFill>
                  <a:schemeClr val="tx1"/>
                </a:solidFill>
                <a:latin typeface="+mn-lt"/>
                <a:ea typeface="ＭＳ Ｐゴシック" charset="-128"/>
              </a:defRPr>
            </a:lvl4pPr>
            <a:lvl5pPr marL="1944688" indent="-344488" algn="l" defTabSz="911225"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5pPr>
            <a:lvl6pPr marL="2341563" indent="-342900" algn="l" rtl="0" eaLnBrk="1" fontAlgn="base" hangingPunct="1">
              <a:spcBef>
                <a:spcPct val="20000"/>
              </a:spcBef>
              <a:spcAft>
                <a:spcPct val="0"/>
              </a:spcAft>
              <a:buClr>
                <a:srgbClr val="0033CC"/>
              </a:buClr>
              <a:buSzPct val="90000"/>
              <a:buFont typeface="Lucida Grande"/>
              <a:buChar char="›"/>
              <a:defRPr sz="1800" baseline="0">
                <a:solidFill>
                  <a:schemeClr val="tx1"/>
                </a:solidFill>
                <a:latin typeface="+mn-lt"/>
                <a:ea typeface="ＭＳ Ｐゴシック" charset="-128"/>
              </a:defRPr>
            </a:lvl6pPr>
            <a:lvl7pPr marL="26924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7pPr>
            <a:lvl8pPr marL="31496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8pPr>
            <a:lvl9pPr marL="36068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9pPr>
          </a:lstStyle>
          <a:p>
            <a:pPr marL="0" indent="-101600">
              <a:spcBef>
                <a:spcPts val="0"/>
              </a:spcBef>
              <a:buNone/>
              <a:tabLst>
                <a:tab pos="4573588" algn="l"/>
              </a:tabLst>
            </a:pPr>
            <a:r>
              <a:rPr lang="en-US" sz="1600">
                <a:latin typeface="Avenir Book"/>
                <a:cs typeface="Avenir Book"/>
              </a:rPr>
              <a:t>  for l in LOCATIONS:</a:t>
            </a:r>
          </a:p>
          <a:p>
            <a:pPr marL="396875" lvl="1" indent="-101600">
              <a:spcBef>
                <a:spcPts val="0"/>
              </a:spcBef>
              <a:buNone/>
              <a:tabLst>
                <a:tab pos="4573588" algn="l"/>
              </a:tabLst>
            </a:pPr>
            <a:r>
              <a:rPr lang="en-US" sz="1600">
                <a:solidFill>
                  <a:srgbClr val="FF0000"/>
                </a:solidFill>
                <a:latin typeface="Avenir Book"/>
                <a:cs typeface="Avenir Book"/>
              </a:rPr>
              <a:t>move(r, l)</a:t>
            </a:r>
          </a:p>
          <a:p>
            <a:pPr marL="857250" indent="-631825">
              <a:spcBef>
                <a:spcPts val="0"/>
              </a:spcBef>
              <a:buNone/>
              <a:tabLst>
                <a:tab pos="4573588" algn="l"/>
                <a:tab pos="4859338" algn="l"/>
              </a:tabLst>
            </a:pPr>
            <a:r>
              <a:rPr lang="en-US" sz="1600">
                <a:latin typeface="Avenir Book"/>
                <a:cs typeface="Avenir Book"/>
              </a:rPr>
              <a:t> </a:t>
            </a:r>
            <a:r>
              <a:rPr lang="en-US" sz="1600">
                <a:solidFill>
                  <a:schemeClr val="tx2"/>
                </a:solidFill>
                <a:latin typeface="Avenir Book"/>
                <a:cs typeface="Avenir Book"/>
              </a:rPr>
              <a:t>sense(l)</a:t>
            </a:r>
          </a:p>
          <a:p>
            <a:pPr marL="857250" indent="-631825">
              <a:spcBef>
                <a:spcPts val="0"/>
              </a:spcBef>
              <a:buNone/>
              <a:tabLst>
                <a:tab pos="4573588" algn="l"/>
                <a:tab pos="4859338" algn="l"/>
              </a:tabLst>
            </a:pPr>
            <a:r>
              <a:rPr lang="en-US" sz="1600">
                <a:latin typeface="Avenir Book"/>
                <a:cs typeface="Avenir Book"/>
              </a:rPr>
              <a:t> if </a:t>
            </a:r>
            <a:r>
              <a:rPr lang="en-US" sz="1600" err="1">
                <a:latin typeface="Avenir Book"/>
                <a:cs typeface="Avenir Book"/>
              </a:rPr>
              <a:t>loc</a:t>
            </a:r>
            <a:r>
              <a:rPr lang="en-US" sz="1600">
                <a:latin typeface="Avenir Book"/>
                <a:cs typeface="Avenir Book"/>
              </a:rPr>
              <a:t>(p) = l:</a:t>
            </a:r>
          </a:p>
          <a:p>
            <a:pPr marL="1254125" lvl="1" indent="-631825">
              <a:spcBef>
                <a:spcPts val="0"/>
              </a:spcBef>
              <a:buNone/>
              <a:tabLst>
                <a:tab pos="4573588" algn="l"/>
                <a:tab pos="4859338" algn="l"/>
              </a:tabLst>
            </a:pPr>
            <a:r>
              <a:rPr lang="en-US" sz="1600">
                <a:solidFill>
                  <a:schemeClr val="tx2"/>
                </a:solidFill>
                <a:latin typeface="Avenir Book"/>
                <a:cs typeface="Avenir Book"/>
              </a:rPr>
              <a:t>help(r, p)</a:t>
            </a:r>
          </a:p>
          <a:p>
            <a:pPr marL="1254125" lvl="1" indent="-631825">
              <a:spcBef>
                <a:spcPts val="0"/>
              </a:spcBef>
              <a:buNone/>
              <a:tabLst>
                <a:tab pos="4573588" algn="l"/>
                <a:tab pos="4859338" algn="l"/>
              </a:tabLst>
            </a:pPr>
            <a:r>
              <a:rPr lang="en-US" sz="1600">
                <a:latin typeface="Avenir Book"/>
                <a:cs typeface="Avenir Book"/>
              </a:rPr>
              <a:t>return</a:t>
            </a:r>
          </a:p>
          <a:p>
            <a:pPr marL="857250" indent="-631825">
              <a:spcBef>
                <a:spcPts val="0"/>
              </a:spcBef>
              <a:buNone/>
              <a:tabLst>
                <a:tab pos="4573588" algn="l"/>
                <a:tab pos="4859338" algn="l"/>
              </a:tabLst>
            </a:pPr>
            <a:r>
              <a:rPr lang="en-US" sz="1600">
                <a:latin typeface="Avenir Book"/>
                <a:cs typeface="Avenir Book"/>
              </a:rPr>
              <a:t>output(“can’t find” p) </a:t>
            </a:r>
            <a:r>
              <a:rPr lang="en-US">
                <a:latin typeface="Avenir Book"/>
                <a:cs typeface="Avenir Book"/>
              </a:rPr>
              <a:t>		</a:t>
            </a:r>
          </a:p>
          <a:p>
            <a:pPr marL="857250" indent="-631825">
              <a:spcBef>
                <a:spcPts val="0"/>
              </a:spcBef>
              <a:buNone/>
              <a:tabLst>
                <a:tab pos="4573588" algn="l"/>
                <a:tab pos="4859338" algn="l"/>
              </a:tabLst>
            </a:pPr>
            <a:r>
              <a:rPr lang="en-US" baseline="-25000">
                <a:latin typeface="Avenir Book"/>
                <a:cs typeface="Avenir Book"/>
              </a:rPr>
              <a:t>		</a:t>
            </a:r>
            <a:r>
              <a:rPr lang="en-US">
                <a:latin typeface="Avenir Book"/>
                <a:cs typeface="Avenir Book"/>
              </a:rPr>
              <a:t>       </a:t>
            </a:r>
            <a:endParaRPr lang="en-US" baseline="-25000">
              <a:latin typeface="Avenir Book"/>
              <a:cs typeface="Avenir Book"/>
            </a:endParaRPr>
          </a:p>
        </p:txBody>
      </p:sp>
      <p:sp>
        <p:nvSpPr>
          <p:cNvPr id="10" name="Oval 9"/>
          <p:cNvSpPr/>
          <p:nvPr/>
        </p:nvSpPr>
        <p:spPr>
          <a:xfrm>
            <a:off x="3801474" y="1647914"/>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1</a:t>
            </a:r>
          </a:p>
        </p:txBody>
      </p:sp>
      <p:sp>
        <p:nvSpPr>
          <p:cNvPr id="13" name="Oval 12"/>
          <p:cNvSpPr/>
          <p:nvPr/>
        </p:nvSpPr>
        <p:spPr>
          <a:xfrm>
            <a:off x="3072271" y="2624068"/>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2</a:t>
            </a:r>
          </a:p>
        </p:txBody>
      </p:sp>
      <p:sp>
        <p:nvSpPr>
          <p:cNvPr id="14" name="Oval 13"/>
          <p:cNvSpPr/>
          <p:nvPr/>
        </p:nvSpPr>
        <p:spPr>
          <a:xfrm>
            <a:off x="1813276" y="381559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3</a:t>
            </a:r>
          </a:p>
        </p:txBody>
      </p:sp>
      <p:sp>
        <p:nvSpPr>
          <p:cNvPr id="15" name="Oval 14"/>
          <p:cNvSpPr/>
          <p:nvPr/>
        </p:nvSpPr>
        <p:spPr>
          <a:xfrm>
            <a:off x="3318691" y="380005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4</a:t>
            </a:r>
          </a:p>
        </p:txBody>
      </p:sp>
      <p:sp>
        <p:nvSpPr>
          <p:cNvPr id="16" name="Oval 15"/>
          <p:cNvSpPr/>
          <p:nvPr/>
        </p:nvSpPr>
        <p:spPr>
          <a:xfrm>
            <a:off x="2982842" y="4676701"/>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5</a:t>
            </a:r>
          </a:p>
        </p:txBody>
      </p:sp>
      <p:sp>
        <p:nvSpPr>
          <p:cNvPr id="11" name="TextBox 10">
            <a:extLst>
              <a:ext uri="{FF2B5EF4-FFF2-40B4-BE49-F238E27FC236}">
                <a16:creationId xmlns:a16="http://schemas.microsoft.com/office/drawing/2014/main" id="{1E707D8C-5642-8D4B-8868-5315E0749981}"/>
              </a:ext>
            </a:extLst>
          </p:cNvPr>
          <p:cNvSpPr txBox="1"/>
          <p:nvPr/>
        </p:nvSpPr>
        <p:spPr>
          <a:xfrm>
            <a:off x="7182519" y="1106414"/>
            <a:ext cx="4331368" cy="400110"/>
          </a:xfrm>
          <a:prstGeom prst="rect">
            <a:avLst/>
          </a:prstGeom>
          <a:noFill/>
        </p:spPr>
        <p:txBody>
          <a:bodyPr wrap="square" rtlCol="0">
            <a:spAutoFit/>
          </a:bodyPr>
          <a:lstStyle/>
          <a:p>
            <a:r>
              <a:rPr lang="en-US" sz="2000" b="1" dirty="0">
                <a:latin typeface="Avenir Book" panose="02000503020000020003" pitchFamily="2" charset="0"/>
              </a:rPr>
              <a:t>Body of rescue-method1(p, r)</a:t>
            </a:r>
          </a:p>
        </p:txBody>
      </p:sp>
    </p:spTree>
    <p:extLst>
      <p:ext uri="{BB962C8B-B14F-4D97-AF65-F5344CB8AC3E}">
        <p14:creationId xmlns:p14="http://schemas.microsoft.com/office/powerpoint/2010/main" val="297079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4488-C6BC-6C4C-B7FC-47305138C4B8}"/>
              </a:ext>
            </a:extLst>
          </p:cNvPr>
          <p:cNvSpPr>
            <a:spLocks noGrp="1"/>
          </p:cNvSpPr>
          <p:nvPr>
            <p:ph type="title"/>
          </p:nvPr>
        </p:nvSpPr>
        <p:spPr>
          <a:xfrm>
            <a:off x="1981200" y="147638"/>
            <a:ext cx="8229600" cy="1143000"/>
          </a:xfrm>
        </p:spPr>
        <p:txBody>
          <a:bodyPr/>
          <a:lstStyle/>
          <a:p>
            <a:r>
              <a:rPr lang="en-US" dirty="0"/>
              <a:t>AI</a:t>
            </a:r>
          </a:p>
        </p:txBody>
      </p:sp>
      <p:sp>
        <p:nvSpPr>
          <p:cNvPr id="3" name="Content Placeholder 2">
            <a:extLst>
              <a:ext uri="{FF2B5EF4-FFF2-40B4-BE49-F238E27FC236}">
                <a16:creationId xmlns:a16="http://schemas.microsoft.com/office/drawing/2014/main" id="{4C1FAD19-CF62-4B48-A496-DD75F3A0AEB4}"/>
              </a:ext>
            </a:extLst>
          </p:cNvPr>
          <p:cNvSpPr>
            <a:spLocks noGrp="1"/>
          </p:cNvSpPr>
          <p:nvPr>
            <p:ph idx="1"/>
          </p:nvPr>
        </p:nvSpPr>
        <p:spPr>
          <a:xfrm>
            <a:off x="622300" y="1549400"/>
            <a:ext cx="10998200" cy="5562600"/>
          </a:xfrm>
        </p:spPr>
        <p:txBody>
          <a:bodyPr>
            <a:normAutofit fontScale="85000" lnSpcReduction="20000"/>
          </a:bodyPr>
          <a:lstStyle/>
          <a:p>
            <a:r>
              <a:rPr lang="en-US" dirty="0">
                <a:latin typeface="Avenir Book" panose="02000503020000020003" pitchFamily="2" charset="0"/>
              </a:rPr>
              <a:t>Basic Idea: Build an agent than can do all tasks a human can; </a:t>
            </a:r>
            <a:br>
              <a:rPr lang="en-US" dirty="0">
                <a:latin typeface="Avenir Book" panose="02000503020000020003" pitchFamily="2" charset="0"/>
              </a:rPr>
            </a:br>
            <a:r>
              <a:rPr lang="en-US" dirty="0">
                <a:latin typeface="Avenir Book" panose="02000503020000020003" pitchFamily="2" charset="0"/>
              </a:rPr>
              <a:t>may be superhuman</a:t>
            </a:r>
            <a:br>
              <a:rPr lang="en-US" dirty="0">
                <a:latin typeface="Avenir Book" panose="02000503020000020003" pitchFamily="2" charset="0"/>
              </a:rPr>
            </a:br>
            <a:endParaRPr lang="en-US" dirty="0">
              <a:latin typeface="Avenir Book" panose="02000503020000020003" pitchFamily="2" charset="0"/>
            </a:endParaRPr>
          </a:p>
          <a:p>
            <a:r>
              <a:rPr lang="en-US" dirty="0">
                <a:latin typeface="Avenir Book" panose="02000503020000020003" pitchFamily="2" charset="0"/>
              </a:rPr>
              <a:t>Reasoning, problem solving</a:t>
            </a:r>
          </a:p>
          <a:p>
            <a:r>
              <a:rPr lang="en-US" dirty="0">
                <a:latin typeface="Avenir Book" panose="02000503020000020003" pitchFamily="2" charset="0"/>
              </a:rPr>
              <a:t>Knowledge representation</a:t>
            </a:r>
          </a:p>
          <a:p>
            <a:r>
              <a:rPr lang="en-US" dirty="0">
                <a:solidFill>
                  <a:srgbClr val="FF0000"/>
                </a:solidFill>
                <a:latin typeface="Avenir Book" panose="02000503020000020003" pitchFamily="2" charset="0"/>
              </a:rPr>
              <a:t>AI Planning and Acting</a:t>
            </a:r>
          </a:p>
          <a:p>
            <a:r>
              <a:rPr lang="en-US" dirty="0">
                <a:solidFill>
                  <a:srgbClr val="FF0000"/>
                </a:solidFill>
                <a:latin typeface="Avenir Book" panose="02000503020000020003" pitchFamily="2" charset="0"/>
              </a:rPr>
              <a:t>Machine Learning</a:t>
            </a:r>
          </a:p>
          <a:p>
            <a:r>
              <a:rPr lang="en-US" dirty="0">
                <a:latin typeface="Avenir Book" panose="02000503020000020003" pitchFamily="2" charset="0"/>
              </a:rPr>
              <a:t>Natural Language Processing</a:t>
            </a:r>
          </a:p>
          <a:p>
            <a:r>
              <a:rPr lang="en-US" dirty="0">
                <a:latin typeface="Avenir Book" panose="02000503020000020003" pitchFamily="2" charset="0"/>
              </a:rPr>
              <a:t>Perception</a:t>
            </a:r>
          </a:p>
          <a:p>
            <a:r>
              <a:rPr lang="en-US" dirty="0">
                <a:latin typeface="Avenir Book" panose="02000503020000020003" pitchFamily="2" charset="0"/>
              </a:rPr>
              <a:t>Motion and Manipulation</a:t>
            </a:r>
          </a:p>
          <a:p>
            <a:r>
              <a:rPr lang="en-US" dirty="0">
                <a:latin typeface="Avenir Book" panose="02000503020000020003" pitchFamily="2" charset="0"/>
              </a:rPr>
              <a:t>Social Intelligence</a:t>
            </a:r>
          </a:p>
          <a:p>
            <a:r>
              <a:rPr lang="en-US" dirty="0">
                <a:latin typeface="Avenir Book" panose="02000503020000020003" pitchFamily="2" charset="0"/>
              </a:rPr>
              <a:t>General Intelligence</a:t>
            </a:r>
          </a:p>
          <a:p>
            <a:r>
              <a:rPr lang="en-US" dirty="0">
                <a:latin typeface="Avenir Book" panose="02000503020000020003" pitchFamily="2" charset="0"/>
              </a:rPr>
              <a:t>…</a:t>
            </a:r>
          </a:p>
          <a:p>
            <a:endParaRPr lang="en-US" dirty="0"/>
          </a:p>
        </p:txBody>
      </p:sp>
      <p:pic>
        <p:nvPicPr>
          <p:cNvPr id="6" name="Picture 5" descr="A picture containing text&#10;&#10;Description automatically generated">
            <a:extLst>
              <a:ext uri="{FF2B5EF4-FFF2-40B4-BE49-F238E27FC236}">
                <a16:creationId xmlns:a16="http://schemas.microsoft.com/office/drawing/2014/main" id="{66E1BA59-D65F-2842-BEE8-68C135703527}"/>
              </a:ext>
            </a:extLst>
          </p:cNvPr>
          <p:cNvPicPr>
            <a:picLocks noChangeAspect="1"/>
          </p:cNvPicPr>
          <p:nvPr/>
        </p:nvPicPr>
        <p:blipFill>
          <a:blip r:embed="rId2"/>
          <a:stretch>
            <a:fillRect/>
          </a:stretch>
        </p:blipFill>
        <p:spPr>
          <a:xfrm>
            <a:off x="7746542" y="2183324"/>
            <a:ext cx="3150058" cy="4294751"/>
          </a:xfrm>
          <a:prstGeom prst="rect">
            <a:avLst/>
          </a:prstGeom>
        </p:spPr>
      </p:pic>
    </p:spTree>
    <p:extLst>
      <p:ext uri="{BB962C8B-B14F-4D97-AF65-F5344CB8AC3E}">
        <p14:creationId xmlns:p14="http://schemas.microsoft.com/office/powerpoint/2010/main" val="60903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F123B-AC83-0341-BB52-27386BCE5047}"/>
              </a:ext>
            </a:extLst>
          </p:cNvPr>
          <p:cNvPicPr>
            <a:picLocks noChangeAspect="1"/>
          </p:cNvPicPr>
          <p:nvPr/>
        </p:nvPicPr>
        <p:blipFill>
          <a:blip r:embed="rId3"/>
          <a:stretch>
            <a:fillRect/>
          </a:stretch>
        </p:blipFill>
        <p:spPr>
          <a:xfrm>
            <a:off x="750303" y="1681795"/>
            <a:ext cx="8597900" cy="4572000"/>
          </a:xfrm>
          <a:prstGeom prst="rect">
            <a:avLst/>
          </a:prstGeom>
        </p:spPr>
      </p:pic>
      <p:sp>
        <p:nvSpPr>
          <p:cNvPr id="7" name="Title 6"/>
          <p:cNvSpPr>
            <a:spLocks noGrp="1"/>
          </p:cNvSpPr>
          <p:nvPr>
            <p:ph type="title"/>
          </p:nvPr>
        </p:nvSpPr>
        <p:spPr>
          <a:xfrm>
            <a:off x="1981200" y="138187"/>
            <a:ext cx="8229600" cy="1143000"/>
          </a:xfrm>
        </p:spPr>
        <p:txBody>
          <a:bodyPr>
            <a:normAutofit fontScale="90000"/>
          </a:bodyPr>
          <a:lstStyle/>
          <a:p>
            <a:r>
              <a:rPr lang="en-US">
                <a:latin typeface="Avenir Book"/>
                <a:cs typeface="Avenir Book"/>
              </a:rPr>
              <a:t>A Refinement Tree for </a:t>
            </a:r>
            <a:r>
              <a:rPr lang="en-US">
                <a:solidFill>
                  <a:srgbClr val="FF0000"/>
                </a:solidFill>
                <a:latin typeface="Avenir Book"/>
                <a:cs typeface="Avenir Book"/>
              </a:rPr>
              <a:t>rescue(p1)</a:t>
            </a:r>
          </a:p>
        </p:txBody>
      </p:sp>
      <p:sp>
        <p:nvSpPr>
          <p:cNvPr id="5" name="Content Placeholder 3">
            <a:extLst>
              <a:ext uri="{FF2B5EF4-FFF2-40B4-BE49-F238E27FC236}">
                <a16:creationId xmlns:a16="http://schemas.microsoft.com/office/drawing/2014/main" id="{5C125E67-DCB7-CC42-873E-F51CD3F6388B}"/>
              </a:ext>
            </a:extLst>
          </p:cNvPr>
          <p:cNvSpPr txBox="1">
            <a:spLocks/>
          </p:cNvSpPr>
          <p:nvPr/>
        </p:nvSpPr>
        <p:spPr bwMode="auto">
          <a:xfrm>
            <a:off x="7842150" y="1495275"/>
            <a:ext cx="2368650" cy="1915676"/>
          </a:xfrm>
          <a:prstGeom prst="rect">
            <a:avLst/>
          </a:prstGeom>
          <a:solidFill>
            <a:srgbClr val="D1EEFD"/>
          </a:solidFill>
          <a:ln w="9525">
            <a:solidFill>
              <a:schemeClr val="bg2">
                <a:lumMod val="50000"/>
              </a:schemeClr>
            </a:solidFill>
            <a:miter lim="800000"/>
            <a:headEnd/>
            <a:tailEnd/>
          </a:ln>
        </p:spPr>
        <p:txBody>
          <a:bodyPr vert="horz" wrap="square" lIns="90487" tIns="44450" rIns="90487" bIns="44450" numCol="1" anchor="t" anchorCtr="0" compatLnSpc="1">
            <a:prstTxWarp prst="textNoShape">
              <a:avLst/>
            </a:prstTxWarp>
          </a:bodyPr>
          <a:lstStyle>
            <a:lvl1pPr marL="344488" indent="-344488" algn="l" rtl="0" eaLnBrk="1" fontAlgn="base" hangingPunct="1">
              <a:spcBef>
                <a:spcPts val="600"/>
              </a:spcBef>
              <a:spcAft>
                <a:spcPct val="0"/>
              </a:spcAft>
              <a:buClr>
                <a:srgbClr val="0033CC"/>
              </a:buClr>
              <a:buSzPct val="85000"/>
              <a:buFont typeface="Webdings" charset="2"/>
              <a:buChar char="="/>
              <a:defRPr sz="2000">
                <a:solidFill>
                  <a:schemeClr val="tx1"/>
                </a:solidFill>
                <a:latin typeface="+mn-lt"/>
                <a:ea typeface="ＭＳ Ｐゴシック" charset="-128"/>
                <a:cs typeface="ＭＳ Ｐゴシック" charset="-128"/>
              </a:defRPr>
            </a:lvl1pPr>
            <a:lvl2pPr marL="741363" indent="-344488" algn="l" rtl="0" eaLnBrk="1" fontAlgn="base" hangingPunct="1">
              <a:spcBef>
                <a:spcPts val="600"/>
              </a:spcBef>
              <a:spcAft>
                <a:spcPct val="0"/>
              </a:spcAft>
              <a:buClr>
                <a:srgbClr val="0033CC"/>
              </a:buClr>
              <a:buSzPct val="90000"/>
              <a:buFont typeface="Wingdings" charset="2"/>
              <a:buChar char="Ø"/>
              <a:defRPr sz="2000">
                <a:solidFill>
                  <a:schemeClr val="tx1"/>
                </a:solidFill>
                <a:latin typeface="+mn-lt"/>
                <a:ea typeface="ＭＳ Ｐゴシック" charset="-128"/>
              </a:defRPr>
            </a:lvl2pPr>
            <a:lvl3pPr marL="1138238" indent="-344488" algn="l"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3pPr>
            <a:lvl4pPr marL="1547813" indent="-341313" algn="l" rtl="0" eaLnBrk="1" fontAlgn="base" hangingPunct="1">
              <a:spcBef>
                <a:spcPts val="600"/>
              </a:spcBef>
              <a:spcAft>
                <a:spcPct val="0"/>
              </a:spcAft>
              <a:buClr>
                <a:srgbClr val="0033CC"/>
              </a:buClr>
              <a:buSzPct val="85000"/>
              <a:buFont typeface="Lucida Grande"/>
              <a:buChar char="▸"/>
              <a:defRPr sz="2000">
                <a:solidFill>
                  <a:schemeClr val="tx1"/>
                </a:solidFill>
                <a:latin typeface="+mn-lt"/>
                <a:ea typeface="ＭＳ Ｐゴシック" charset="-128"/>
              </a:defRPr>
            </a:lvl4pPr>
            <a:lvl5pPr marL="1944688" indent="-344488" algn="l" defTabSz="911225"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5pPr>
            <a:lvl6pPr marL="2341563" indent="-342900" algn="l" rtl="0" eaLnBrk="1" fontAlgn="base" hangingPunct="1">
              <a:spcBef>
                <a:spcPct val="20000"/>
              </a:spcBef>
              <a:spcAft>
                <a:spcPct val="0"/>
              </a:spcAft>
              <a:buClr>
                <a:srgbClr val="0033CC"/>
              </a:buClr>
              <a:buSzPct val="90000"/>
              <a:buFont typeface="Lucida Grande"/>
              <a:buChar char="›"/>
              <a:defRPr sz="1800" baseline="0">
                <a:solidFill>
                  <a:schemeClr val="tx1"/>
                </a:solidFill>
                <a:latin typeface="+mn-lt"/>
                <a:ea typeface="ＭＳ Ｐゴシック" charset="-128"/>
              </a:defRPr>
            </a:lvl6pPr>
            <a:lvl7pPr marL="26924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7pPr>
            <a:lvl8pPr marL="31496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8pPr>
            <a:lvl9pPr marL="36068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9pPr>
          </a:lstStyle>
          <a:p>
            <a:pPr marL="0" indent="-101600">
              <a:spcBef>
                <a:spcPts val="0"/>
              </a:spcBef>
              <a:buNone/>
              <a:tabLst>
                <a:tab pos="4573588" algn="l"/>
              </a:tabLst>
            </a:pPr>
            <a:r>
              <a:rPr lang="en-US" sz="1600">
                <a:latin typeface="Avenir Book"/>
                <a:cs typeface="Avenir Book"/>
              </a:rPr>
              <a:t>  for l in LOCATIONS:</a:t>
            </a:r>
          </a:p>
          <a:p>
            <a:pPr marL="396875" lvl="1" indent="-101600">
              <a:spcBef>
                <a:spcPts val="0"/>
              </a:spcBef>
              <a:buNone/>
              <a:tabLst>
                <a:tab pos="4573588" algn="l"/>
              </a:tabLst>
            </a:pPr>
            <a:r>
              <a:rPr lang="en-US" sz="1600">
                <a:solidFill>
                  <a:srgbClr val="FF0000"/>
                </a:solidFill>
                <a:latin typeface="Avenir Book"/>
                <a:cs typeface="Avenir Book"/>
              </a:rPr>
              <a:t>move(r, l)</a:t>
            </a:r>
          </a:p>
          <a:p>
            <a:pPr marL="857250" indent="-631825">
              <a:spcBef>
                <a:spcPts val="0"/>
              </a:spcBef>
              <a:buNone/>
              <a:tabLst>
                <a:tab pos="4573588" algn="l"/>
                <a:tab pos="4859338" algn="l"/>
              </a:tabLst>
            </a:pPr>
            <a:r>
              <a:rPr lang="en-US" sz="1600">
                <a:latin typeface="Avenir Book"/>
                <a:cs typeface="Avenir Book"/>
              </a:rPr>
              <a:t> </a:t>
            </a:r>
            <a:r>
              <a:rPr lang="en-US" sz="1600">
                <a:solidFill>
                  <a:schemeClr val="tx2"/>
                </a:solidFill>
                <a:latin typeface="Avenir Book"/>
                <a:cs typeface="Avenir Book"/>
              </a:rPr>
              <a:t>sense(l)</a:t>
            </a:r>
          </a:p>
          <a:p>
            <a:pPr marL="857250" indent="-631825">
              <a:spcBef>
                <a:spcPts val="0"/>
              </a:spcBef>
              <a:buNone/>
              <a:tabLst>
                <a:tab pos="4573588" algn="l"/>
                <a:tab pos="4859338" algn="l"/>
              </a:tabLst>
            </a:pPr>
            <a:r>
              <a:rPr lang="en-US" sz="1600">
                <a:latin typeface="Avenir Book"/>
                <a:cs typeface="Avenir Book"/>
              </a:rPr>
              <a:t> if </a:t>
            </a:r>
            <a:r>
              <a:rPr lang="en-US" sz="1600" err="1">
                <a:latin typeface="Avenir Book"/>
                <a:cs typeface="Avenir Book"/>
              </a:rPr>
              <a:t>loc</a:t>
            </a:r>
            <a:r>
              <a:rPr lang="en-US" sz="1600">
                <a:latin typeface="Avenir Book"/>
                <a:cs typeface="Avenir Book"/>
              </a:rPr>
              <a:t>(p) = l:</a:t>
            </a:r>
          </a:p>
          <a:p>
            <a:pPr marL="1254125" lvl="1" indent="-631825">
              <a:spcBef>
                <a:spcPts val="0"/>
              </a:spcBef>
              <a:buNone/>
              <a:tabLst>
                <a:tab pos="4573588" algn="l"/>
                <a:tab pos="4859338" algn="l"/>
              </a:tabLst>
            </a:pPr>
            <a:r>
              <a:rPr lang="en-US" sz="1600">
                <a:solidFill>
                  <a:schemeClr val="tx2"/>
                </a:solidFill>
                <a:latin typeface="Avenir Book"/>
                <a:cs typeface="Avenir Book"/>
              </a:rPr>
              <a:t>help(r, p)</a:t>
            </a:r>
          </a:p>
          <a:p>
            <a:pPr marL="1254125" lvl="1" indent="-631825">
              <a:spcBef>
                <a:spcPts val="0"/>
              </a:spcBef>
              <a:buNone/>
              <a:tabLst>
                <a:tab pos="4573588" algn="l"/>
                <a:tab pos="4859338" algn="l"/>
              </a:tabLst>
            </a:pPr>
            <a:r>
              <a:rPr lang="en-US" sz="1600">
                <a:latin typeface="Avenir Book"/>
                <a:cs typeface="Avenir Book"/>
              </a:rPr>
              <a:t>return</a:t>
            </a:r>
          </a:p>
          <a:p>
            <a:pPr marL="857250" indent="-631825">
              <a:spcBef>
                <a:spcPts val="0"/>
              </a:spcBef>
              <a:buNone/>
              <a:tabLst>
                <a:tab pos="4573588" algn="l"/>
                <a:tab pos="4859338" algn="l"/>
              </a:tabLst>
            </a:pPr>
            <a:r>
              <a:rPr lang="en-US" sz="1600">
                <a:latin typeface="Avenir Book"/>
                <a:cs typeface="Avenir Book"/>
              </a:rPr>
              <a:t>output(“can’t find” p) </a:t>
            </a:r>
            <a:r>
              <a:rPr lang="en-US">
                <a:latin typeface="Avenir Book"/>
                <a:cs typeface="Avenir Book"/>
              </a:rPr>
              <a:t>		</a:t>
            </a:r>
          </a:p>
          <a:p>
            <a:pPr marL="857250" indent="-631825">
              <a:spcBef>
                <a:spcPts val="0"/>
              </a:spcBef>
              <a:buNone/>
              <a:tabLst>
                <a:tab pos="4573588" algn="l"/>
                <a:tab pos="4859338" algn="l"/>
              </a:tabLst>
            </a:pPr>
            <a:r>
              <a:rPr lang="en-US" baseline="-25000">
                <a:latin typeface="Avenir Book"/>
                <a:cs typeface="Avenir Book"/>
              </a:rPr>
              <a:t>		</a:t>
            </a:r>
            <a:r>
              <a:rPr lang="en-US">
                <a:latin typeface="Avenir Book"/>
                <a:cs typeface="Avenir Book"/>
              </a:rPr>
              <a:t>       </a:t>
            </a:r>
            <a:endParaRPr lang="en-US" baseline="-25000">
              <a:latin typeface="Avenir Book"/>
              <a:cs typeface="Avenir Book"/>
            </a:endParaRPr>
          </a:p>
        </p:txBody>
      </p:sp>
      <p:sp>
        <p:nvSpPr>
          <p:cNvPr id="10" name="Oval 9"/>
          <p:cNvSpPr/>
          <p:nvPr/>
        </p:nvSpPr>
        <p:spPr>
          <a:xfrm>
            <a:off x="3801474" y="1647914"/>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1</a:t>
            </a:r>
          </a:p>
        </p:txBody>
      </p:sp>
      <p:sp>
        <p:nvSpPr>
          <p:cNvPr id="13" name="Oval 12"/>
          <p:cNvSpPr/>
          <p:nvPr/>
        </p:nvSpPr>
        <p:spPr>
          <a:xfrm>
            <a:off x="3072271" y="2624068"/>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2</a:t>
            </a:r>
          </a:p>
        </p:txBody>
      </p:sp>
      <p:sp>
        <p:nvSpPr>
          <p:cNvPr id="14" name="Oval 13"/>
          <p:cNvSpPr/>
          <p:nvPr/>
        </p:nvSpPr>
        <p:spPr>
          <a:xfrm>
            <a:off x="1813276" y="381559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3</a:t>
            </a:r>
          </a:p>
        </p:txBody>
      </p:sp>
      <p:sp>
        <p:nvSpPr>
          <p:cNvPr id="15" name="Oval 14"/>
          <p:cNvSpPr/>
          <p:nvPr/>
        </p:nvSpPr>
        <p:spPr>
          <a:xfrm>
            <a:off x="3318691" y="380005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4</a:t>
            </a:r>
          </a:p>
        </p:txBody>
      </p:sp>
      <p:sp>
        <p:nvSpPr>
          <p:cNvPr id="16" name="Oval 15"/>
          <p:cNvSpPr/>
          <p:nvPr/>
        </p:nvSpPr>
        <p:spPr>
          <a:xfrm>
            <a:off x="2982842" y="4676701"/>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5</a:t>
            </a:r>
          </a:p>
        </p:txBody>
      </p:sp>
      <p:sp>
        <p:nvSpPr>
          <p:cNvPr id="17" name="Oval 16"/>
          <p:cNvSpPr/>
          <p:nvPr/>
        </p:nvSpPr>
        <p:spPr>
          <a:xfrm>
            <a:off x="4531112" y="381559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6</a:t>
            </a:r>
          </a:p>
        </p:txBody>
      </p:sp>
      <p:sp>
        <p:nvSpPr>
          <p:cNvPr id="12" name="TextBox 11">
            <a:extLst>
              <a:ext uri="{FF2B5EF4-FFF2-40B4-BE49-F238E27FC236}">
                <a16:creationId xmlns:a16="http://schemas.microsoft.com/office/drawing/2014/main" id="{5A10737A-2E05-4A43-976C-C149B4CF0338}"/>
              </a:ext>
            </a:extLst>
          </p:cNvPr>
          <p:cNvSpPr txBox="1"/>
          <p:nvPr/>
        </p:nvSpPr>
        <p:spPr>
          <a:xfrm>
            <a:off x="7182519" y="1106414"/>
            <a:ext cx="4331368" cy="400110"/>
          </a:xfrm>
          <a:prstGeom prst="rect">
            <a:avLst/>
          </a:prstGeom>
          <a:noFill/>
        </p:spPr>
        <p:txBody>
          <a:bodyPr wrap="square" rtlCol="0">
            <a:spAutoFit/>
          </a:bodyPr>
          <a:lstStyle/>
          <a:p>
            <a:r>
              <a:rPr lang="en-US" sz="2000" b="1" dirty="0">
                <a:latin typeface="Avenir Book" panose="02000503020000020003" pitchFamily="2" charset="0"/>
              </a:rPr>
              <a:t>Body of rescue-method1(p, r)</a:t>
            </a:r>
          </a:p>
        </p:txBody>
      </p:sp>
    </p:spTree>
    <p:extLst>
      <p:ext uri="{BB962C8B-B14F-4D97-AF65-F5344CB8AC3E}">
        <p14:creationId xmlns:p14="http://schemas.microsoft.com/office/powerpoint/2010/main" val="1616112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F123B-AC83-0341-BB52-27386BCE5047}"/>
              </a:ext>
            </a:extLst>
          </p:cNvPr>
          <p:cNvPicPr>
            <a:picLocks noChangeAspect="1"/>
          </p:cNvPicPr>
          <p:nvPr/>
        </p:nvPicPr>
        <p:blipFill>
          <a:blip r:embed="rId3"/>
          <a:stretch>
            <a:fillRect/>
          </a:stretch>
        </p:blipFill>
        <p:spPr>
          <a:xfrm>
            <a:off x="750303" y="1681795"/>
            <a:ext cx="8597900" cy="4572000"/>
          </a:xfrm>
          <a:prstGeom prst="rect">
            <a:avLst/>
          </a:prstGeom>
        </p:spPr>
      </p:pic>
      <p:sp>
        <p:nvSpPr>
          <p:cNvPr id="7" name="Title 6"/>
          <p:cNvSpPr>
            <a:spLocks noGrp="1"/>
          </p:cNvSpPr>
          <p:nvPr>
            <p:ph type="title"/>
          </p:nvPr>
        </p:nvSpPr>
        <p:spPr>
          <a:xfrm>
            <a:off x="1981200" y="138187"/>
            <a:ext cx="8229600" cy="1143000"/>
          </a:xfrm>
        </p:spPr>
        <p:txBody>
          <a:bodyPr>
            <a:normAutofit fontScale="90000"/>
          </a:bodyPr>
          <a:lstStyle/>
          <a:p>
            <a:r>
              <a:rPr lang="en-US">
                <a:latin typeface="Avenir Book"/>
                <a:cs typeface="Avenir Book"/>
              </a:rPr>
              <a:t>A Refinement Tree for </a:t>
            </a:r>
            <a:r>
              <a:rPr lang="en-US">
                <a:solidFill>
                  <a:srgbClr val="FF0000"/>
                </a:solidFill>
                <a:latin typeface="Avenir Book"/>
                <a:cs typeface="Avenir Book"/>
              </a:rPr>
              <a:t>rescue(p1)</a:t>
            </a:r>
          </a:p>
        </p:txBody>
      </p:sp>
      <p:sp>
        <p:nvSpPr>
          <p:cNvPr id="5" name="Content Placeholder 3">
            <a:extLst>
              <a:ext uri="{FF2B5EF4-FFF2-40B4-BE49-F238E27FC236}">
                <a16:creationId xmlns:a16="http://schemas.microsoft.com/office/drawing/2014/main" id="{5C125E67-DCB7-CC42-873E-F51CD3F6388B}"/>
              </a:ext>
            </a:extLst>
          </p:cNvPr>
          <p:cNvSpPr txBox="1">
            <a:spLocks/>
          </p:cNvSpPr>
          <p:nvPr/>
        </p:nvSpPr>
        <p:spPr bwMode="auto">
          <a:xfrm>
            <a:off x="7842150" y="1495275"/>
            <a:ext cx="2368650" cy="1915676"/>
          </a:xfrm>
          <a:prstGeom prst="rect">
            <a:avLst/>
          </a:prstGeom>
          <a:solidFill>
            <a:srgbClr val="D1EEFD"/>
          </a:solidFill>
          <a:ln w="9525">
            <a:solidFill>
              <a:schemeClr val="bg2">
                <a:lumMod val="50000"/>
              </a:schemeClr>
            </a:solidFill>
            <a:miter lim="800000"/>
            <a:headEnd/>
            <a:tailEnd/>
          </a:ln>
        </p:spPr>
        <p:txBody>
          <a:bodyPr vert="horz" wrap="square" lIns="90487" tIns="44450" rIns="90487" bIns="44450" numCol="1" anchor="t" anchorCtr="0" compatLnSpc="1">
            <a:prstTxWarp prst="textNoShape">
              <a:avLst/>
            </a:prstTxWarp>
          </a:bodyPr>
          <a:lstStyle>
            <a:lvl1pPr marL="344488" indent="-344488" algn="l" rtl="0" eaLnBrk="1" fontAlgn="base" hangingPunct="1">
              <a:spcBef>
                <a:spcPts val="600"/>
              </a:spcBef>
              <a:spcAft>
                <a:spcPct val="0"/>
              </a:spcAft>
              <a:buClr>
                <a:srgbClr val="0033CC"/>
              </a:buClr>
              <a:buSzPct val="85000"/>
              <a:buFont typeface="Webdings" charset="2"/>
              <a:buChar char="="/>
              <a:defRPr sz="2000">
                <a:solidFill>
                  <a:schemeClr val="tx1"/>
                </a:solidFill>
                <a:latin typeface="+mn-lt"/>
                <a:ea typeface="ＭＳ Ｐゴシック" charset="-128"/>
                <a:cs typeface="ＭＳ Ｐゴシック" charset="-128"/>
              </a:defRPr>
            </a:lvl1pPr>
            <a:lvl2pPr marL="741363" indent="-344488" algn="l" rtl="0" eaLnBrk="1" fontAlgn="base" hangingPunct="1">
              <a:spcBef>
                <a:spcPts val="600"/>
              </a:spcBef>
              <a:spcAft>
                <a:spcPct val="0"/>
              </a:spcAft>
              <a:buClr>
                <a:srgbClr val="0033CC"/>
              </a:buClr>
              <a:buSzPct val="90000"/>
              <a:buFont typeface="Wingdings" charset="2"/>
              <a:buChar char="Ø"/>
              <a:defRPr sz="2000">
                <a:solidFill>
                  <a:schemeClr val="tx1"/>
                </a:solidFill>
                <a:latin typeface="+mn-lt"/>
                <a:ea typeface="ＭＳ Ｐゴシック" charset="-128"/>
              </a:defRPr>
            </a:lvl2pPr>
            <a:lvl3pPr marL="1138238" indent="-344488" algn="l"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3pPr>
            <a:lvl4pPr marL="1547813" indent="-341313" algn="l" rtl="0" eaLnBrk="1" fontAlgn="base" hangingPunct="1">
              <a:spcBef>
                <a:spcPts val="600"/>
              </a:spcBef>
              <a:spcAft>
                <a:spcPct val="0"/>
              </a:spcAft>
              <a:buClr>
                <a:srgbClr val="0033CC"/>
              </a:buClr>
              <a:buSzPct val="85000"/>
              <a:buFont typeface="Lucida Grande"/>
              <a:buChar char="▸"/>
              <a:defRPr sz="2000">
                <a:solidFill>
                  <a:schemeClr val="tx1"/>
                </a:solidFill>
                <a:latin typeface="+mn-lt"/>
                <a:ea typeface="ＭＳ Ｐゴシック" charset="-128"/>
              </a:defRPr>
            </a:lvl4pPr>
            <a:lvl5pPr marL="1944688" indent="-344488" algn="l" defTabSz="911225"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5pPr>
            <a:lvl6pPr marL="2341563" indent="-342900" algn="l" rtl="0" eaLnBrk="1" fontAlgn="base" hangingPunct="1">
              <a:spcBef>
                <a:spcPct val="20000"/>
              </a:spcBef>
              <a:spcAft>
                <a:spcPct val="0"/>
              </a:spcAft>
              <a:buClr>
                <a:srgbClr val="0033CC"/>
              </a:buClr>
              <a:buSzPct val="90000"/>
              <a:buFont typeface="Lucida Grande"/>
              <a:buChar char="›"/>
              <a:defRPr sz="1800" baseline="0">
                <a:solidFill>
                  <a:schemeClr val="tx1"/>
                </a:solidFill>
                <a:latin typeface="+mn-lt"/>
                <a:ea typeface="ＭＳ Ｐゴシック" charset="-128"/>
              </a:defRPr>
            </a:lvl6pPr>
            <a:lvl7pPr marL="26924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7pPr>
            <a:lvl8pPr marL="31496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8pPr>
            <a:lvl9pPr marL="36068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9pPr>
          </a:lstStyle>
          <a:p>
            <a:pPr marL="0" indent="-101600">
              <a:spcBef>
                <a:spcPts val="0"/>
              </a:spcBef>
              <a:buNone/>
              <a:tabLst>
                <a:tab pos="4573588" algn="l"/>
              </a:tabLst>
            </a:pPr>
            <a:r>
              <a:rPr lang="en-US" sz="1600">
                <a:latin typeface="Avenir Book"/>
                <a:cs typeface="Avenir Book"/>
              </a:rPr>
              <a:t>  for l in LOCATIONS:</a:t>
            </a:r>
          </a:p>
          <a:p>
            <a:pPr marL="396875" lvl="1" indent="-101600">
              <a:spcBef>
                <a:spcPts val="0"/>
              </a:spcBef>
              <a:buNone/>
              <a:tabLst>
                <a:tab pos="4573588" algn="l"/>
              </a:tabLst>
            </a:pPr>
            <a:r>
              <a:rPr lang="en-US" sz="1600">
                <a:solidFill>
                  <a:srgbClr val="FF0000"/>
                </a:solidFill>
                <a:latin typeface="Avenir Book"/>
                <a:cs typeface="Avenir Book"/>
              </a:rPr>
              <a:t>move(r, l)</a:t>
            </a:r>
          </a:p>
          <a:p>
            <a:pPr marL="857250" indent="-631825">
              <a:spcBef>
                <a:spcPts val="0"/>
              </a:spcBef>
              <a:buNone/>
              <a:tabLst>
                <a:tab pos="4573588" algn="l"/>
                <a:tab pos="4859338" algn="l"/>
              </a:tabLst>
            </a:pPr>
            <a:r>
              <a:rPr lang="en-US" sz="1600">
                <a:latin typeface="Avenir Book"/>
                <a:cs typeface="Avenir Book"/>
              </a:rPr>
              <a:t> </a:t>
            </a:r>
            <a:r>
              <a:rPr lang="en-US" sz="1600">
                <a:solidFill>
                  <a:schemeClr val="tx2"/>
                </a:solidFill>
                <a:latin typeface="Avenir Book"/>
                <a:cs typeface="Avenir Book"/>
              </a:rPr>
              <a:t>sense(l)</a:t>
            </a:r>
          </a:p>
          <a:p>
            <a:pPr marL="857250" indent="-631825">
              <a:spcBef>
                <a:spcPts val="0"/>
              </a:spcBef>
              <a:buNone/>
              <a:tabLst>
                <a:tab pos="4573588" algn="l"/>
                <a:tab pos="4859338" algn="l"/>
              </a:tabLst>
            </a:pPr>
            <a:r>
              <a:rPr lang="en-US" sz="1600">
                <a:latin typeface="Avenir Book"/>
                <a:cs typeface="Avenir Book"/>
              </a:rPr>
              <a:t> if </a:t>
            </a:r>
            <a:r>
              <a:rPr lang="en-US" sz="1600" err="1">
                <a:latin typeface="Avenir Book"/>
                <a:cs typeface="Avenir Book"/>
              </a:rPr>
              <a:t>loc</a:t>
            </a:r>
            <a:r>
              <a:rPr lang="en-US" sz="1600">
                <a:latin typeface="Avenir Book"/>
                <a:cs typeface="Avenir Book"/>
              </a:rPr>
              <a:t>(p) = l:</a:t>
            </a:r>
          </a:p>
          <a:p>
            <a:pPr marL="1254125" lvl="1" indent="-631825">
              <a:spcBef>
                <a:spcPts val="0"/>
              </a:spcBef>
              <a:buNone/>
              <a:tabLst>
                <a:tab pos="4573588" algn="l"/>
                <a:tab pos="4859338" algn="l"/>
              </a:tabLst>
            </a:pPr>
            <a:r>
              <a:rPr lang="en-US" sz="1600">
                <a:solidFill>
                  <a:schemeClr val="tx2"/>
                </a:solidFill>
                <a:latin typeface="Avenir Book"/>
                <a:cs typeface="Avenir Book"/>
              </a:rPr>
              <a:t>help(r, p)</a:t>
            </a:r>
          </a:p>
          <a:p>
            <a:pPr marL="1254125" lvl="1" indent="-631825">
              <a:spcBef>
                <a:spcPts val="0"/>
              </a:spcBef>
              <a:buNone/>
              <a:tabLst>
                <a:tab pos="4573588" algn="l"/>
                <a:tab pos="4859338" algn="l"/>
              </a:tabLst>
            </a:pPr>
            <a:r>
              <a:rPr lang="en-US" sz="1600">
                <a:latin typeface="Avenir Book"/>
                <a:cs typeface="Avenir Book"/>
              </a:rPr>
              <a:t>return</a:t>
            </a:r>
          </a:p>
          <a:p>
            <a:pPr marL="857250" indent="-631825">
              <a:spcBef>
                <a:spcPts val="0"/>
              </a:spcBef>
              <a:buNone/>
              <a:tabLst>
                <a:tab pos="4573588" algn="l"/>
                <a:tab pos="4859338" algn="l"/>
              </a:tabLst>
            </a:pPr>
            <a:r>
              <a:rPr lang="en-US" sz="1600">
                <a:latin typeface="Avenir Book"/>
                <a:cs typeface="Avenir Book"/>
              </a:rPr>
              <a:t>output(“can’t find” p) </a:t>
            </a:r>
            <a:r>
              <a:rPr lang="en-US">
                <a:latin typeface="Avenir Book"/>
                <a:cs typeface="Avenir Book"/>
              </a:rPr>
              <a:t>		</a:t>
            </a:r>
          </a:p>
          <a:p>
            <a:pPr marL="857250" indent="-631825">
              <a:spcBef>
                <a:spcPts val="0"/>
              </a:spcBef>
              <a:buNone/>
              <a:tabLst>
                <a:tab pos="4573588" algn="l"/>
                <a:tab pos="4859338" algn="l"/>
              </a:tabLst>
            </a:pPr>
            <a:r>
              <a:rPr lang="en-US" baseline="-25000">
                <a:latin typeface="Avenir Book"/>
                <a:cs typeface="Avenir Book"/>
              </a:rPr>
              <a:t>		</a:t>
            </a:r>
            <a:r>
              <a:rPr lang="en-US">
                <a:latin typeface="Avenir Book"/>
                <a:cs typeface="Avenir Book"/>
              </a:rPr>
              <a:t>       </a:t>
            </a:r>
            <a:endParaRPr lang="en-US" baseline="-25000">
              <a:latin typeface="Avenir Book"/>
              <a:cs typeface="Avenir Book"/>
            </a:endParaRPr>
          </a:p>
        </p:txBody>
      </p:sp>
      <p:sp>
        <p:nvSpPr>
          <p:cNvPr id="10" name="Oval 9"/>
          <p:cNvSpPr/>
          <p:nvPr/>
        </p:nvSpPr>
        <p:spPr>
          <a:xfrm>
            <a:off x="3801474" y="1647914"/>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1</a:t>
            </a:r>
          </a:p>
        </p:txBody>
      </p:sp>
      <p:sp>
        <p:nvSpPr>
          <p:cNvPr id="13" name="Oval 12"/>
          <p:cNvSpPr/>
          <p:nvPr/>
        </p:nvSpPr>
        <p:spPr>
          <a:xfrm>
            <a:off x="3072271" y="2624068"/>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2</a:t>
            </a:r>
          </a:p>
        </p:txBody>
      </p:sp>
      <p:sp>
        <p:nvSpPr>
          <p:cNvPr id="14" name="Oval 13"/>
          <p:cNvSpPr/>
          <p:nvPr/>
        </p:nvSpPr>
        <p:spPr>
          <a:xfrm>
            <a:off x="1813276" y="381559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3</a:t>
            </a:r>
          </a:p>
        </p:txBody>
      </p:sp>
      <p:sp>
        <p:nvSpPr>
          <p:cNvPr id="15" name="Oval 14"/>
          <p:cNvSpPr/>
          <p:nvPr/>
        </p:nvSpPr>
        <p:spPr>
          <a:xfrm>
            <a:off x="3318691" y="380005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4</a:t>
            </a:r>
          </a:p>
        </p:txBody>
      </p:sp>
      <p:sp>
        <p:nvSpPr>
          <p:cNvPr id="16" name="Oval 15"/>
          <p:cNvSpPr/>
          <p:nvPr/>
        </p:nvSpPr>
        <p:spPr>
          <a:xfrm>
            <a:off x="2982842" y="4676701"/>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5</a:t>
            </a:r>
          </a:p>
        </p:txBody>
      </p:sp>
      <p:sp>
        <p:nvSpPr>
          <p:cNvPr id="17" name="Oval 16"/>
          <p:cNvSpPr/>
          <p:nvPr/>
        </p:nvSpPr>
        <p:spPr>
          <a:xfrm>
            <a:off x="4531112" y="381559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6</a:t>
            </a:r>
          </a:p>
        </p:txBody>
      </p:sp>
      <p:sp>
        <p:nvSpPr>
          <p:cNvPr id="18" name="Oval 17"/>
          <p:cNvSpPr/>
          <p:nvPr/>
        </p:nvSpPr>
        <p:spPr>
          <a:xfrm>
            <a:off x="6063422" y="3878986"/>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7</a:t>
            </a:r>
          </a:p>
        </p:txBody>
      </p:sp>
      <p:sp>
        <p:nvSpPr>
          <p:cNvPr id="22" name="Oval 21"/>
          <p:cNvSpPr/>
          <p:nvPr/>
        </p:nvSpPr>
        <p:spPr>
          <a:xfrm>
            <a:off x="5895497" y="4913277"/>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8</a:t>
            </a:r>
          </a:p>
        </p:txBody>
      </p:sp>
      <p:sp>
        <p:nvSpPr>
          <p:cNvPr id="19" name="TextBox 18">
            <a:extLst>
              <a:ext uri="{FF2B5EF4-FFF2-40B4-BE49-F238E27FC236}">
                <a16:creationId xmlns:a16="http://schemas.microsoft.com/office/drawing/2014/main" id="{DDFCE688-19E2-664E-9465-B81AD31BF631}"/>
              </a:ext>
            </a:extLst>
          </p:cNvPr>
          <p:cNvSpPr txBox="1"/>
          <p:nvPr/>
        </p:nvSpPr>
        <p:spPr>
          <a:xfrm>
            <a:off x="7182519" y="1106414"/>
            <a:ext cx="4331368" cy="400110"/>
          </a:xfrm>
          <a:prstGeom prst="rect">
            <a:avLst/>
          </a:prstGeom>
          <a:noFill/>
        </p:spPr>
        <p:txBody>
          <a:bodyPr wrap="square" rtlCol="0">
            <a:spAutoFit/>
          </a:bodyPr>
          <a:lstStyle/>
          <a:p>
            <a:r>
              <a:rPr lang="en-US" sz="2000" b="1" dirty="0">
                <a:latin typeface="Avenir Book" panose="02000503020000020003" pitchFamily="2" charset="0"/>
              </a:rPr>
              <a:t>Body of rescue-method1(p, r)</a:t>
            </a:r>
          </a:p>
        </p:txBody>
      </p:sp>
    </p:spTree>
    <p:extLst>
      <p:ext uri="{BB962C8B-B14F-4D97-AF65-F5344CB8AC3E}">
        <p14:creationId xmlns:p14="http://schemas.microsoft.com/office/powerpoint/2010/main" val="233343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F123B-AC83-0341-BB52-27386BCE5047}"/>
              </a:ext>
            </a:extLst>
          </p:cNvPr>
          <p:cNvPicPr>
            <a:picLocks noChangeAspect="1"/>
          </p:cNvPicPr>
          <p:nvPr/>
        </p:nvPicPr>
        <p:blipFill>
          <a:blip r:embed="rId3"/>
          <a:stretch>
            <a:fillRect/>
          </a:stretch>
        </p:blipFill>
        <p:spPr>
          <a:xfrm>
            <a:off x="748560" y="1666255"/>
            <a:ext cx="8597900" cy="4572000"/>
          </a:xfrm>
          <a:prstGeom prst="rect">
            <a:avLst/>
          </a:prstGeom>
        </p:spPr>
      </p:pic>
      <p:sp>
        <p:nvSpPr>
          <p:cNvPr id="7" name="Title 6"/>
          <p:cNvSpPr>
            <a:spLocks noGrp="1"/>
          </p:cNvSpPr>
          <p:nvPr>
            <p:ph type="title"/>
          </p:nvPr>
        </p:nvSpPr>
        <p:spPr>
          <a:xfrm>
            <a:off x="1981200" y="138187"/>
            <a:ext cx="8229600" cy="1143000"/>
          </a:xfrm>
        </p:spPr>
        <p:txBody>
          <a:bodyPr>
            <a:normAutofit fontScale="90000"/>
          </a:bodyPr>
          <a:lstStyle/>
          <a:p>
            <a:r>
              <a:rPr lang="en-US">
                <a:latin typeface="Avenir Book"/>
                <a:cs typeface="Avenir Book"/>
              </a:rPr>
              <a:t>A Refinement Tree for </a:t>
            </a:r>
            <a:r>
              <a:rPr lang="en-US">
                <a:solidFill>
                  <a:srgbClr val="FF0000"/>
                </a:solidFill>
                <a:latin typeface="Avenir Book"/>
                <a:cs typeface="Avenir Book"/>
              </a:rPr>
              <a:t>rescue(p1)</a:t>
            </a:r>
          </a:p>
        </p:txBody>
      </p:sp>
      <p:sp>
        <p:nvSpPr>
          <p:cNvPr id="5" name="Content Placeholder 3">
            <a:extLst>
              <a:ext uri="{FF2B5EF4-FFF2-40B4-BE49-F238E27FC236}">
                <a16:creationId xmlns:a16="http://schemas.microsoft.com/office/drawing/2014/main" id="{5C125E67-DCB7-CC42-873E-F51CD3F6388B}"/>
              </a:ext>
            </a:extLst>
          </p:cNvPr>
          <p:cNvSpPr txBox="1">
            <a:spLocks/>
          </p:cNvSpPr>
          <p:nvPr/>
        </p:nvSpPr>
        <p:spPr bwMode="auto">
          <a:xfrm>
            <a:off x="7842150" y="1495275"/>
            <a:ext cx="2368650" cy="1915676"/>
          </a:xfrm>
          <a:prstGeom prst="rect">
            <a:avLst/>
          </a:prstGeom>
          <a:solidFill>
            <a:srgbClr val="D1EEFD"/>
          </a:solidFill>
          <a:ln w="9525">
            <a:solidFill>
              <a:schemeClr val="bg2">
                <a:lumMod val="50000"/>
              </a:schemeClr>
            </a:solidFill>
            <a:miter lim="800000"/>
            <a:headEnd/>
            <a:tailEnd/>
          </a:ln>
        </p:spPr>
        <p:txBody>
          <a:bodyPr vert="horz" wrap="square" lIns="90487" tIns="44450" rIns="90487" bIns="44450" numCol="1" anchor="t" anchorCtr="0" compatLnSpc="1">
            <a:prstTxWarp prst="textNoShape">
              <a:avLst/>
            </a:prstTxWarp>
          </a:bodyPr>
          <a:lstStyle>
            <a:lvl1pPr marL="344488" indent="-344488" algn="l" rtl="0" eaLnBrk="1" fontAlgn="base" hangingPunct="1">
              <a:spcBef>
                <a:spcPts val="600"/>
              </a:spcBef>
              <a:spcAft>
                <a:spcPct val="0"/>
              </a:spcAft>
              <a:buClr>
                <a:srgbClr val="0033CC"/>
              </a:buClr>
              <a:buSzPct val="85000"/>
              <a:buFont typeface="Webdings" charset="2"/>
              <a:buChar char="="/>
              <a:defRPr sz="2000">
                <a:solidFill>
                  <a:schemeClr val="tx1"/>
                </a:solidFill>
                <a:latin typeface="+mn-lt"/>
                <a:ea typeface="ＭＳ Ｐゴシック" charset="-128"/>
                <a:cs typeface="ＭＳ Ｐゴシック" charset="-128"/>
              </a:defRPr>
            </a:lvl1pPr>
            <a:lvl2pPr marL="741363" indent="-344488" algn="l" rtl="0" eaLnBrk="1" fontAlgn="base" hangingPunct="1">
              <a:spcBef>
                <a:spcPts val="600"/>
              </a:spcBef>
              <a:spcAft>
                <a:spcPct val="0"/>
              </a:spcAft>
              <a:buClr>
                <a:srgbClr val="0033CC"/>
              </a:buClr>
              <a:buSzPct val="90000"/>
              <a:buFont typeface="Wingdings" charset="2"/>
              <a:buChar char="Ø"/>
              <a:defRPr sz="2000">
                <a:solidFill>
                  <a:schemeClr val="tx1"/>
                </a:solidFill>
                <a:latin typeface="+mn-lt"/>
                <a:ea typeface="ＭＳ Ｐゴシック" charset="-128"/>
              </a:defRPr>
            </a:lvl2pPr>
            <a:lvl3pPr marL="1138238" indent="-344488" algn="l"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3pPr>
            <a:lvl4pPr marL="1547813" indent="-341313" algn="l" rtl="0" eaLnBrk="1" fontAlgn="base" hangingPunct="1">
              <a:spcBef>
                <a:spcPts val="600"/>
              </a:spcBef>
              <a:spcAft>
                <a:spcPct val="0"/>
              </a:spcAft>
              <a:buClr>
                <a:srgbClr val="0033CC"/>
              </a:buClr>
              <a:buSzPct val="85000"/>
              <a:buFont typeface="Lucida Grande"/>
              <a:buChar char="▸"/>
              <a:defRPr sz="2000">
                <a:solidFill>
                  <a:schemeClr val="tx1"/>
                </a:solidFill>
                <a:latin typeface="+mn-lt"/>
                <a:ea typeface="ＭＳ Ｐゴシック" charset="-128"/>
              </a:defRPr>
            </a:lvl4pPr>
            <a:lvl5pPr marL="1944688" indent="-344488" algn="l" defTabSz="911225"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5pPr>
            <a:lvl6pPr marL="2341563" indent="-342900" algn="l" rtl="0" eaLnBrk="1" fontAlgn="base" hangingPunct="1">
              <a:spcBef>
                <a:spcPct val="20000"/>
              </a:spcBef>
              <a:spcAft>
                <a:spcPct val="0"/>
              </a:spcAft>
              <a:buClr>
                <a:srgbClr val="0033CC"/>
              </a:buClr>
              <a:buSzPct val="90000"/>
              <a:buFont typeface="Lucida Grande"/>
              <a:buChar char="›"/>
              <a:defRPr sz="1800" baseline="0">
                <a:solidFill>
                  <a:schemeClr val="tx1"/>
                </a:solidFill>
                <a:latin typeface="+mn-lt"/>
                <a:ea typeface="ＭＳ Ｐゴシック" charset="-128"/>
              </a:defRPr>
            </a:lvl6pPr>
            <a:lvl7pPr marL="26924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7pPr>
            <a:lvl8pPr marL="31496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8pPr>
            <a:lvl9pPr marL="36068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9pPr>
          </a:lstStyle>
          <a:p>
            <a:pPr marL="0" indent="-101600">
              <a:spcBef>
                <a:spcPts val="0"/>
              </a:spcBef>
              <a:buNone/>
              <a:tabLst>
                <a:tab pos="4573588" algn="l"/>
              </a:tabLst>
            </a:pPr>
            <a:r>
              <a:rPr lang="en-US" sz="1600">
                <a:latin typeface="Avenir Book"/>
                <a:cs typeface="Avenir Book"/>
              </a:rPr>
              <a:t>  for l in LOCATIONS:</a:t>
            </a:r>
          </a:p>
          <a:p>
            <a:pPr marL="396875" lvl="1" indent="-101600">
              <a:spcBef>
                <a:spcPts val="0"/>
              </a:spcBef>
              <a:buNone/>
              <a:tabLst>
                <a:tab pos="4573588" algn="l"/>
              </a:tabLst>
            </a:pPr>
            <a:r>
              <a:rPr lang="en-US" sz="1600">
                <a:solidFill>
                  <a:srgbClr val="FF0000"/>
                </a:solidFill>
                <a:latin typeface="Avenir Book"/>
                <a:cs typeface="Avenir Book"/>
              </a:rPr>
              <a:t>move(r, l)</a:t>
            </a:r>
          </a:p>
          <a:p>
            <a:pPr marL="857250" indent="-631825">
              <a:spcBef>
                <a:spcPts val="0"/>
              </a:spcBef>
              <a:buNone/>
              <a:tabLst>
                <a:tab pos="4573588" algn="l"/>
                <a:tab pos="4859338" algn="l"/>
              </a:tabLst>
            </a:pPr>
            <a:r>
              <a:rPr lang="en-US" sz="1600">
                <a:latin typeface="Avenir Book"/>
                <a:cs typeface="Avenir Book"/>
              </a:rPr>
              <a:t> </a:t>
            </a:r>
            <a:r>
              <a:rPr lang="en-US" sz="1600">
                <a:solidFill>
                  <a:schemeClr val="tx2"/>
                </a:solidFill>
                <a:latin typeface="Avenir Book"/>
                <a:cs typeface="Avenir Book"/>
              </a:rPr>
              <a:t>sense(l)</a:t>
            </a:r>
          </a:p>
          <a:p>
            <a:pPr marL="857250" indent="-631825">
              <a:spcBef>
                <a:spcPts val="0"/>
              </a:spcBef>
              <a:buNone/>
              <a:tabLst>
                <a:tab pos="4573588" algn="l"/>
                <a:tab pos="4859338" algn="l"/>
              </a:tabLst>
            </a:pPr>
            <a:r>
              <a:rPr lang="en-US" sz="1600">
                <a:latin typeface="Avenir Book"/>
                <a:cs typeface="Avenir Book"/>
              </a:rPr>
              <a:t> if </a:t>
            </a:r>
            <a:r>
              <a:rPr lang="en-US" sz="1600" err="1">
                <a:latin typeface="Avenir Book"/>
                <a:cs typeface="Avenir Book"/>
              </a:rPr>
              <a:t>loc</a:t>
            </a:r>
            <a:r>
              <a:rPr lang="en-US" sz="1600">
                <a:latin typeface="Avenir Book"/>
                <a:cs typeface="Avenir Book"/>
              </a:rPr>
              <a:t>(p) = l:</a:t>
            </a:r>
          </a:p>
          <a:p>
            <a:pPr marL="1254125" lvl="1" indent="-631825">
              <a:spcBef>
                <a:spcPts val="0"/>
              </a:spcBef>
              <a:buNone/>
              <a:tabLst>
                <a:tab pos="4573588" algn="l"/>
                <a:tab pos="4859338" algn="l"/>
              </a:tabLst>
            </a:pPr>
            <a:r>
              <a:rPr lang="en-US" sz="1600">
                <a:solidFill>
                  <a:schemeClr val="tx2"/>
                </a:solidFill>
                <a:latin typeface="Avenir Book"/>
                <a:cs typeface="Avenir Book"/>
              </a:rPr>
              <a:t>help(r, p)</a:t>
            </a:r>
          </a:p>
          <a:p>
            <a:pPr marL="1254125" lvl="1" indent="-631825">
              <a:spcBef>
                <a:spcPts val="0"/>
              </a:spcBef>
              <a:buNone/>
              <a:tabLst>
                <a:tab pos="4573588" algn="l"/>
                <a:tab pos="4859338" algn="l"/>
              </a:tabLst>
            </a:pPr>
            <a:r>
              <a:rPr lang="en-US" sz="1600">
                <a:latin typeface="Avenir Book"/>
                <a:cs typeface="Avenir Book"/>
              </a:rPr>
              <a:t>return</a:t>
            </a:r>
          </a:p>
          <a:p>
            <a:pPr marL="857250" indent="-631825">
              <a:spcBef>
                <a:spcPts val="0"/>
              </a:spcBef>
              <a:buNone/>
              <a:tabLst>
                <a:tab pos="4573588" algn="l"/>
                <a:tab pos="4859338" algn="l"/>
              </a:tabLst>
            </a:pPr>
            <a:r>
              <a:rPr lang="en-US" sz="1600">
                <a:latin typeface="Avenir Book"/>
                <a:cs typeface="Avenir Book"/>
              </a:rPr>
              <a:t>output(“can’t find” p) </a:t>
            </a:r>
            <a:r>
              <a:rPr lang="en-US">
                <a:latin typeface="Avenir Book"/>
                <a:cs typeface="Avenir Book"/>
              </a:rPr>
              <a:t>		</a:t>
            </a:r>
          </a:p>
          <a:p>
            <a:pPr marL="857250" indent="-631825">
              <a:spcBef>
                <a:spcPts val="0"/>
              </a:spcBef>
              <a:buNone/>
              <a:tabLst>
                <a:tab pos="4573588" algn="l"/>
                <a:tab pos="4859338" algn="l"/>
              </a:tabLst>
            </a:pPr>
            <a:r>
              <a:rPr lang="en-US" baseline="-25000">
                <a:latin typeface="Avenir Book"/>
                <a:cs typeface="Avenir Book"/>
              </a:rPr>
              <a:t>		</a:t>
            </a:r>
            <a:r>
              <a:rPr lang="en-US">
                <a:latin typeface="Avenir Book"/>
                <a:cs typeface="Avenir Book"/>
              </a:rPr>
              <a:t>       </a:t>
            </a:r>
            <a:endParaRPr lang="en-US" baseline="-25000">
              <a:latin typeface="Avenir Book"/>
              <a:cs typeface="Avenir Book"/>
            </a:endParaRPr>
          </a:p>
        </p:txBody>
      </p:sp>
      <p:sp>
        <p:nvSpPr>
          <p:cNvPr id="10" name="Oval 9"/>
          <p:cNvSpPr/>
          <p:nvPr/>
        </p:nvSpPr>
        <p:spPr>
          <a:xfrm>
            <a:off x="3801474" y="1647914"/>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1</a:t>
            </a:r>
          </a:p>
        </p:txBody>
      </p:sp>
      <p:sp>
        <p:nvSpPr>
          <p:cNvPr id="13" name="Oval 12"/>
          <p:cNvSpPr/>
          <p:nvPr/>
        </p:nvSpPr>
        <p:spPr>
          <a:xfrm>
            <a:off x="3072271" y="2624068"/>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2</a:t>
            </a:r>
          </a:p>
        </p:txBody>
      </p:sp>
      <p:sp>
        <p:nvSpPr>
          <p:cNvPr id="14" name="Oval 13"/>
          <p:cNvSpPr/>
          <p:nvPr/>
        </p:nvSpPr>
        <p:spPr>
          <a:xfrm>
            <a:off x="1813276" y="381559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3</a:t>
            </a:r>
          </a:p>
        </p:txBody>
      </p:sp>
      <p:sp>
        <p:nvSpPr>
          <p:cNvPr id="15" name="Oval 14"/>
          <p:cNvSpPr/>
          <p:nvPr/>
        </p:nvSpPr>
        <p:spPr>
          <a:xfrm>
            <a:off x="3318691" y="380005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4</a:t>
            </a:r>
          </a:p>
        </p:txBody>
      </p:sp>
      <p:sp>
        <p:nvSpPr>
          <p:cNvPr id="16" name="Oval 15"/>
          <p:cNvSpPr/>
          <p:nvPr/>
        </p:nvSpPr>
        <p:spPr>
          <a:xfrm>
            <a:off x="2982842" y="4676701"/>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5</a:t>
            </a:r>
          </a:p>
        </p:txBody>
      </p:sp>
      <p:sp>
        <p:nvSpPr>
          <p:cNvPr id="17" name="Oval 16"/>
          <p:cNvSpPr/>
          <p:nvPr/>
        </p:nvSpPr>
        <p:spPr>
          <a:xfrm>
            <a:off x="4531112" y="381559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6</a:t>
            </a:r>
          </a:p>
        </p:txBody>
      </p:sp>
      <p:sp>
        <p:nvSpPr>
          <p:cNvPr id="18" name="Oval 17"/>
          <p:cNvSpPr/>
          <p:nvPr/>
        </p:nvSpPr>
        <p:spPr>
          <a:xfrm>
            <a:off x="6063422" y="3878986"/>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7</a:t>
            </a:r>
          </a:p>
        </p:txBody>
      </p:sp>
      <p:sp>
        <p:nvSpPr>
          <p:cNvPr id="19" name="Oval 18"/>
          <p:cNvSpPr/>
          <p:nvPr/>
        </p:nvSpPr>
        <p:spPr>
          <a:xfrm>
            <a:off x="7307329" y="3952255"/>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9</a:t>
            </a:r>
          </a:p>
        </p:txBody>
      </p:sp>
      <p:sp>
        <p:nvSpPr>
          <p:cNvPr id="22" name="Oval 21"/>
          <p:cNvSpPr/>
          <p:nvPr/>
        </p:nvSpPr>
        <p:spPr>
          <a:xfrm>
            <a:off x="5895497" y="4913277"/>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8</a:t>
            </a:r>
          </a:p>
        </p:txBody>
      </p:sp>
      <p:sp>
        <p:nvSpPr>
          <p:cNvPr id="23" name="Oval 22"/>
          <p:cNvSpPr/>
          <p:nvPr/>
        </p:nvSpPr>
        <p:spPr>
          <a:xfrm>
            <a:off x="8441392" y="4801569"/>
            <a:ext cx="724173"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10</a:t>
            </a:r>
          </a:p>
        </p:txBody>
      </p:sp>
      <p:sp>
        <p:nvSpPr>
          <p:cNvPr id="20" name="TextBox 19">
            <a:extLst>
              <a:ext uri="{FF2B5EF4-FFF2-40B4-BE49-F238E27FC236}">
                <a16:creationId xmlns:a16="http://schemas.microsoft.com/office/drawing/2014/main" id="{BC3AA98C-8194-2F4E-AA65-F0EF56BF2169}"/>
              </a:ext>
            </a:extLst>
          </p:cNvPr>
          <p:cNvSpPr txBox="1"/>
          <p:nvPr/>
        </p:nvSpPr>
        <p:spPr>
          <a:xfrm>
            <a:off x="7182519" y="1106414"/>
            <a:ext cx="4331368" cy="400110"/>
          </a:xfrm>
          <a:prstGeom prst="rect">
            <a:avLst/>
          </a:prstGeom>
          <a:noFill/>
        </p:spPr>
        <p:txBody>
          <a:bodyPr wrap="square" rtlCol="0">
            <a:spAutoFit/>
          </a:bodyPr>
          <a:lstStyle/>
          <a:p>
            <a:r>
              <a:rPr lang="en-US" sz="2000" b="1" dirty="0">
                <a:latin typeface="Avenir Book" panose="02000503020000020003" pitchFamily="2" charset="0"/>
              </a:rPr>
              <a:t>Body of rescue-method1(p, r)</a:t>
            </a:r>
          </a:p>
        </p:txBody>
      </p:sp>
    </p:spTree>
    <p:extLst>
      <p:ext uri="{BB962C8B-B14F-4D97-AF65-F5344CB8AC3E}">
        <p14:creationId xmlns:p14="http://schemas.microsoft.com/office/powerpoint/2010/main" val="334630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40FBE252-B6AB-BD4A-9B22-FDED8CFF2A61}"/>
              </a:ext>
            </a:extLst>
          </p:cNvPr>
          <p:cNvPicPr>
            <a:picLocks noChangeAspect="1"/>
          </p:cNvPicPr>
          <p:nvPr/>
        </p:nvPicPr>
        <p:blipFill>
          <a:blip r:embed="rId4"/>
          <a:stretch>
            <a:fillRect/>
          </a:stretch>
        </p:blipFill>
        <p:spPr>
          <a:xfrm>
            <a:off x="851430" y="1624645"/>
            <a:ext cx="8597900" cy="4572000"/>
          </a:xfrm>
          <a:prstGeom prst="rect">
            <a:avLst/>
          </a:prstGeom>
        </p:spPr>
      </p:pic>
      <p:sp>
        <p:nvSpPr>
          <p:cNvPr id="7" name="Title 6"/>
          <p:cNvSpPr>
            <a:spLocks noGrp="1"/>
          </p:cNvSpPr>
          <p:nvPr>
            <p:ph type="title"/>
          </p:nvPr>
        </p:nvSpPr>
        <p:spPr>
          <a:xfrm>
            <a:off x="1981200" y="138187"/>
            <a:ext cx="8229600" cy="1143000"/>
          </a:xfrm>
        </p:spPr>
        <p:txBody>
          <a:bodyPr>
            <a:normAutofit fontScale="90000"/>
          </a:bodyPr>
          <a:lstStyle/>
          <a:p>
            <a:r>
              <a:rPr lang="en-US">
                <a:latin typeface="Avenir Book"/>
                <a:cs typeface="Avenir Book"/>
              </a:rPr>
              <a:t>A Refinement Tree for </a:t>
            </a:r>
            <a:r>
              <a:rPr lang="en-US">
                <a:solidFill>
                  <a:srgbClr val="FF0000"/>
                </a:solidFill>
                <a:latin typeface="Avenir Book"/>
                <a:cs typeface="Avenir Book"/>
              </a:rPr>
              <a:t>rescue(p1)</a:t>
            </a:r>
          </a:p>
        </p:txBody>
      </p:sp>
      <p:sp>
        <p:nvSpPr>
          <p:cNvPr id="5" name="Content Placeholder 3">
            <a:extLst>
              <a:ext uri="{FF2B5EF4-FFF2-40B4-BE49-F238E27FC236}">
                <a16:creationId xmlns:a16="http://schemas.microsoft.com/office/drawing/2014/main" id="{5C125E67-DCB7-CC42-873E-F51CD3F6388B}"/>
              </a:ext>
            </a:extLst>
          </p:cNvPr>
          <p:cNvSpPr txBox="1">
            <a:spLocks/>
          </p:cNvSpPr>
          <p:nvPr/>
        </p:nvSpPr>
        <p:spPr bwMode="auto">
          <a:xfrm>
            <a:off x="7842150" y="1495275"/>
            <a:ext cx="2368650" cy="1915676"/>
          </a:xfrm>
          <a:prstGeom prst="rect">
            <a:avLst/>
          </a:prstGeom>
          <a:solidFill>
            <a:srgbClr val="D1EEFD"/>
          </a:solidFill>
          <a:ln w="9525">
            <a:solidFill>
              <a:schemeClr val="bg2">
                <a:lumMod val="50000"/>
              </a:schemeClr>
            </a:solidFill>
            <a:miter lim="800000"/>
            <a:headEnd/>
            <a:tailEnd/>
          </a:ln>
        </p:spPr>
        <p:txBody>
          <a:bodyPr vert="horz" wrap="square" lIns="90487" tIns="44450" rIns="90487" bIns="44450" numCol="1" anchor="t" anchorCtr="0" compatLnSpc="1">
            <a:prstTxWarp prst="textNoShape">
              <a:avLst/>
            </a:prstTxWarp>
          </a:bodyPr>
          <a:lstStyle>
            <a:lvl1pPr marL="344488" indent="-344488" algn="l" rtl="0" eaLnBrk="1" fontAlgn="base" hangingPunct="1">
              <a:spcBef>
                <a:spcPts val="600"/>
              </a:spcBef>
              <a:spcAft>
                <a:spcPct val="0"/>
              </a:spcAft>
              <a:buClr>
                <a:srgbClr val="0033CC"/>
              </a:buClr>
              <a:buSzPct val="85000"/>
              <a:buFont typeface="Webdings" charset="2"/>
              <a:buChar char="="/>
              <a:defRPr sz="2000">
                <a:solidFill>
                  <a:schemeClr val="tx1"/>
                </a:solidFill>
                <a:latin typeface="+mn-lt"/>
                <a:ea typeface="ＭＳ Ｐゴシック" charset="-128"/>
                <a:cs typeface="ＭＳ Ｐゴシック" charset="-128"/>
              </a:defRPr>
            </a:lvl1pPr>
            <a:lvl2pPr marL="741363" indent="-344488" algn="l" rtl="0" eaLnBrk="1" fontAlgn="base" hangingPunct="1">
              <a:spcBef>
                <a:spcPts val="600"/>
              </a:spcBef>
              <a:spcAft>
                <a:spcPct val="0"/>
              </a:spcAft>
              <a:buClr>
                <a:srgbClr val="0033CC"/>
              </a:buClr>
              <a:buSzPct val="90000"/>
              <a:buFont typeface="Wingdings" charset="2"/>
              <a:buChar char="Ø"/>
              <a:defRPr sz="2000">
                <a:solidFill>
                  <a:schemeClr val="tx1"/>
                </a:solidFill>
                <a:latin typeface="+mn-lt"/>
                <a:ea typeface="ＭＳ Ｐゴシック" charset="-128"/>
              </a:defRPr>
            </a:lvl2pPr>
            <a:lvl3pPr marL="1138238" indent="-344488" algn="l"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3pPr>
            <a:lvl4pPr marL="1547813" indent="-341313" algn="l" rtl="0" eaLnBrk="1" fontAlgn="base" hangingPunct="1">
              <a:spcBef>
                <a:spcPts val="600"/>
              </a:spcBef>
              <a:spcAft>
                <a:spcPct val="0"/>
              </a:spcAft>
              <a:buClr>
                <a:srgbClr val="0033CC"/>
              </a:buClr>
              <a:buSzPct val="85000"/>
              <a:buFont typeface="Lucida Grande"/>
              <a:buChar char="▸"/>
              <a:defRPr sz="2000">
                <a:solidFill>
                  <a:schemeClr val="tx1"/>
                </a:solidFill>
                <a:latin typeface="+mn-lt"/>
                <a:ea typeface="ＭＳ Ｐゴシック" charset="-128"/>
              </a:defRPr>
            </a:lvl4pPr>
            <a:lvl5pPr marL="1944688" indent="-344488" algn="l" defTabSz="911225" rtl="0" eaLnBrk="1" fontAlgn="base" hangingPunct="1">
              <a:spcBef>
                <a:spcPts val="600"/>
              </a:spcBef>
              <a:spcAft>
                <a:spcPct val="0"/>
              </a:spcAft>
              <a:buClr>
                <a:srgbClr val="0033CC"/>
              </a:buClr>
              <a:buSzPct val="105000"/>
              <a:buFont typeface="Lucida Grande"/>
              <a:buChar char="–"/>
              <a:defRPr sz="2000">
                <a:solidFill>
                  <a:schemeClr val="tx1"/>
                </a:solidFill>
                <a:latin typeface="+mn-lt"/>
                <a:ea typeface="ＭＳ Ｐゴシック" charset="-128"/>
              </a:defRPr>
            </a:lvl5pPr>
            <a:lvl6pPr marL="2341563" indent="-342900" algn="l" rtl="0" eaLnBrk="1" fontAlgn="base" hangingPunct="1">
              <a:spcBef>
                <a:spcPct val="20000"/>
              </a:spcBef>
              <a:spcAft>
                <a:spcPct val="0"/>
              </a:spcAft>
              <a:buClr>
                <a:srgbClr val="0033CC"/>
              </a:buClr>
              <a:buSzPct val="90000"/>
              <a:buFont typeface="Lucida Grande"/>
              <a:buChar char="›"/>
              <a:defRPr sz="1800" baseline="0">
                <a:solidFill>
                  <a:schemeClr val="tx1"/>
                </a:solidFill>
                <a:latin typeface="+mn-lt"/>
                <a:ea typeface="ＭＳ Ｐゴシック" charset="-128"/>
              </a:defRPr>
            </a:lvl6pPr>
            <a:lvl7pPr marL="26924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7pPr>
            <a:lvl8pPr marL="31496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8pPr>
            <a:lvl9pPr marL="3606800" indent="-228600" algn="l" rtl="0" eaLnBrk="1" fontAlgn="base" hangingPunct="1">
              <a:spcBef>
                <a:spcPct val="20000"/>
              </a:spcBef>
              <a:spcAft>
                <a:spcPct val="0"/>
              </a:spcAft>
              <a:buClr>
                <a:srgbClr val="0033CC"/>
              </a:buClr>
              <a:buFont typeface="Times" charset="0"/>
              <a:buChar char="-"/>
              <a:defRPr sz="1800">
                <a:solidFill>
                  <a:schemeClr val="tx1"/>
                </a:solidFill>
                <a:latin typeface="+mn-lt"/>
                <a:ea typeface="ＭＳ Ｐゴシック" charset="-128"/>
              </a:defRPr>
            </a:lvl9pPr>
          </a:lstStyle>
          <a:p>
            <a:pPr marL="0" indent="-101600">
              <a:spcBef>
                <a:spcPts val="0"/>
              </a:spcBef>
              <a:buNone/>
              <a:tabLst>
                <a:tab pos="4573588" algn="l"/>
              </a:tabLst>
            </a:pPr>
            <a:r>
              <a:rPr lang="en-US" sz="1600">
                <a:latin typeface="Avenir Book"/>
                <a:cs typeface="Avenir Book"/>
              </a:rPr>
              <a:t>  for l in LOCATIONS:</a:t>
            </a:r>
          </a:p>
          <a:p>
            <a:pPr marL="396875" lvl="1" indent="-101600">
              <a:spcBef>
                <a:spcPts val="0"/>
              </a:spcBef>
              <a:buNone/>
              <a:tabLst>
                <a:tab pos="4573588" algn="l"/>
              </a:tabLst>
            </a:pPr>
            <a:r>
              <a:rPr lang="en-US" sz="1600">
                <a:solidFill>
                  <a:srgbClr val="FF0000"/>
                </a:solidFill>
                <a:latin typeface="Avenir Book"/>
                <a:cs typeface="Avenir Book"/>
              </a:rPr>
              <a:t>move(r, l)</a:t>
            </a:r>
          </a:p>
          <a:p>
            <a:pPr marL="857250" indent="-631825">
              <a:spcBef>
                <a:spcPts val="0"/>
              </a:spcBef>
              <a:buNone/>
              <a:tabLst>
                <a:tab pos="4573588" algn="l"/>
                <a:tab pos="4859338" algn="l"/>
              </a:tabLst>
            </a:pPr>
            <a:r>
              <a:rPr lang="en-US" sz="1600">
                <a:latin typeface="Avenir Book"/>
                <a:cs typeface="Avenir Book"/>
              </a:rPr>
              <a:t> </a:t>
            </a:r>
            <a:r>
              <a:rPr lang="en-US" sz="1600">
                <a:solidFill>
                  <a:schemeClr val="tx2"/>
                </a:solidFill>
                <a:latin typeface="Avenir Book"/>
                <a:cs typeface="Avenir Book"/>
              </a:rPr>
              <a:t>sense(l)</a:t>
            </a:r>
          </a:p>
          <a:p>
            <a:pPr marL="857250" indent="-631825">
              <a:spcBef>
                <a:spcPts val="0"/>
              </a:spcBef>
              <a:buNone/>
              <a:tabLst>
                <a:tab pos="4573588" algn="l"/>
                <a:tab pos="4859338" algn="l"/>
              </a:tabLst>
            </a:pPr>
            <a:r>
              <a:rPr lang="en-US" sz="1600">
                <a:latin typeface="Avenir Book"/>
                <a:cs typeface="Avenir Book"/>
              </a:rPr>
              <a:t> if </a:t>
            </a:r>
            <a:r>
              <a:rPr lang="en-US" sz="1600" err="1">
                <a:latin typeface="Avenir Book"/>
                <a:cs typeface="Avenir Book"/>
              </a:rPr>
              <a:t>loc</a:t>
            </a:r>
            <a:r>
              <a:rPr lang="en-US" sz="1600">
                <a:latin typeface="Avenir Book"/>
                <a:cs typeface="Avenir Book"/>
              </a:rPr>
              <a:t>(p) = l:</a:t>
            </a:r>
          </a:p>
          <a:p>
            <a:pPr marL="1254125" lvl="1" indent="-631825">
              <a:spcBef>
                <a:spcPts val="0"/>
              </a:spcBef>
              <a:buNone/>
              <a:tabLst>
                <a:tab pos="4573588" algn="l"/>
                <a:tab pos="4859338" algn="l"/>
              </a:tabLst>
            </a:pPr>
            <a:r>
              <a:rPr lang="en-US" sz="1600">
                <a:solidFill>
                  <a:schemeClr val="tx2"/>
                </a:solidFill>
                <a:latin typeface="Avenir Book"/>
                <a:cs typeface="Avenir Book"/>
              </a:rPr>
              <a:t>help(r, p)</a:t>
            </a:r>
          </a:p>
          <a:p>
            <a:pPr marL="1254125" lvl="1" indent="-631825">
              <a:spcBef>
                <a:spcPts val="0"/>
              </a:spcBef>
              <a:buNone/>
              <a:tabLst>
                <a:tab pos="4573588" algn="l"/>
                <a:tab pos="4859338" algn="l"/>
              </a:tabLst>
            </a:pPr>
            <a:r>
              <a:rPr lang="en-US" sz="1600">
                <a:latin typeface="Avenir Book"/>
                <a:cs typeface="Avenir Book"/>
              </a:rPr>
              <a:t>return</a:t>
            </a:r>
          </a:p>
          <a:p>
            <a:pPr marL="857250" indent="-631825">
              <a:spcBef>
                <a:spcPts val="0"/>
              </a:spcBef>
              <a:buNone/>
              <a:tabLst>
                <a:tab pos="4573588" algn="l"/>
                <a:tab pos="4859338" algn="l"/>
              </a:tabLst>
            </a:pPr>
            <a:r>
              <a:rPr lang="en-US" sz="1600">
                <a:latin typeface="Avenir Book"/>
                <a:cs typeface="Avenir Book"/>
              </a:rPr>
              <a:t>output(“can’t find” p) </a:t>
            </a:r>
            <a:r>
              <a:rPr lang="en-US">
                <a:latin typeface="Avenir Book"/>
                <a:cs typeface="Avenir Book"/>
              </a:rPr>
              <a:t>		</a:t>
            </a:r>
          </a:p>
          <a:p>
            <a:pPr marL="857250" indent="-631825">
              <a:spcBef>
                <a:spcPts val="0"/>
              </a:spcBef>
              <a:buNone/>
              <a:tabLst>
                <a:tab pos="4573588" algn="l"/>
                <a:tab pos="4859338" algn="l"/>
              </a:tabLst>
            </a:pPr>
            <a:r>
              <a:rPr lang="en-US" baseline="-25000">
                <a:latin typeface="Avenir Book"/>
                <a:cs typeface="Avenir Book"/>
              </a:rPr>
              <a:t>		</a:t>
            </a:r>
            <a:r>
              <a:rPr lang="en-US">
                <a:latin typeface="Avenir Book"/>
                <a:cs typeface="Avenir Book"/>
              </a:rPr>
              <a:t>       </a:t>
            </a:r>
            <a:endParaRPr lang="en-US" baseline="-25000">
              <a:latin typeface="Avenir Book"/>
              <a:cs typeface="Avenir Book"/>
            </a:endParaRPr>
          </a:p>
        </p:txBody>
      </p:sp>
      <p:sp>
        <p:nvSpPr>
          <p:cNvPr id="10" name="Oval 9"/>
          <p:cNvSpPr/>
          <p:nvPr/>
        </p:nvSpPr>
        <p:spPr>
          <a:xfrm>
            <a:off x="3801474" y="1647914"/>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1</a:t>
            </a:r>
          </a:p>
        </p:txBody>
      </p:sp>
      <p:sp>
        <p:nvSpPr>
          <p:cNvPr id="13" name="Oval 12"/>
          <p:cNvSpPr/>
          <p:nvPr/>
        </p:nvSpPr>
        <p:spPr>
          <a:xfrm>
            <a:off x="3072271" y="2624068"/>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2</a:t>
            </a:r>
          </a:p>
        </p:txBody>
      </p:sp>
      <p:sp>
        <p:nvSpPr>
          <p:cNvPr id="14" name="Oval 13"/>
          <p:cNvSpPr/>
          <p:nvPr/>
        </p:nvSpPr>
        <p:spPr>
          <a:xfrm>
            <a:off x="1813276" y="381559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3</a:t>
            </a:r>
          </a:p>
        </p:txBody>
      </p:sp>
      <p:sp>
        <p:nvSpPr>
          <p:cNvPr id="15" name="Oval 14"/>
          <p:cNvSpPr/>
          <p:nvPr/>
        </p:nvSpPr>
        <p:spPr>
          <a:xfrm>
            <a:off x="3318691" y="380005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4</a:t>
            </a:r>
          </a:p>
        </p:txBody>
      </p:sp>
      <p:sp>
        <p:nvSpPr>
          <p:cNvPr id="16" name="Oval 15"/>
          <p:cNvSpPr/>
          <p:nvPr/>
        </p:nvSpPr>
        <p:spPr>
          <a:xfrm>
            <a:off x="2982842" y="4676701"/>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5</a:t>
            </a:r>
          </a:p>
        </p:txBody>
      </p:sp>
      <p:sp>
        <p:nvSpPr>
          <p:cNvPr id="17" name="Oval 16"/>
          <p:cNvSpPr/>
          <p:nvPr/>
        </p:nvSpPr>
        <p:spPr>
          <a:xfrm>
            <a:off x="4531112" y="3815599"/>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6</a:t>
            </a:r>
          </a:p>
        </p:txBody>
      </p:sp>
      <p:sp>
        <p:nvSpPr>
          <p:cNvPr id="18" name="Oval 17"/>
          <p:cNvSpPr/>
          <p:nvPr/>
        </p:nvSpPr>
        <p:spPr>
          <a:xfrm>
            <a:off x="6063422" y="3878986"/>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7</a:t>
            </a:r>
          </a:p>
        </p:txBody>
      </p:sp>
      <p:sp>
        <p:nvSpPr>
          <p:cNvPr id="19" name="Oval 18"/>
          <p:cNvSpPr/>
          <p:nvPr/>
        </p:nvSpPr>
        <p:spPr>
          <a:xfrm>
            <a:off x="7307329" y="3952255"/>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9</a:t>
            </a:r>
          </a:p>
        </p:txBody>
      </p:sp>
      <p:sp>
        <p:nvSpPr>
          <p:cNvPr id="22" name="Oval 21"/>
          <p:cNvSpPr/>
          <p:nvPr/>
        </p:nvSpPr>
        <p:spPr>
          <a:xfrm>
            <a:off x="5895497" y="4913277"/>
            <a:ext cx="335849"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8</a:t>
            </a:r>
          </a:p>
        </p:txBody>
      </p:sp>
      <p:sp>
        <p:nvSpPr>
          <p:cNvPr id="23" name="Oval 22"/>
          <p:cNvSpPr/>
          <p:nvPr/>
        </p:nvSpPr>
        <p:spPr>
          <a:xfrm>
            <a:off x="8707936" y="4763774"/>
            <a:ext cx="724173" cy="3043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10</a:t>
            </a:r>
          </a:p>
        </p:txBody>
      </p:sp>
      <p:sp>
        <p:nvSpPr>
          <p:cNvPr id="24" name="Oval 23">
            <a:extLst>
              <a:ext uri="{FF2B5EF4-FFF2-40B4-BE49-F238E27FC236}">
                <a16:creationId xmlns:a16="http://schemas.microsoft.com/office/drawing/2014/main" id="{775DE414-5457-3648-B06A-119E1E5BD585}"/>
              </a:ext>
            </a:extLst>
          </p:cNvPr>
          <p:cNvSpPr/>
          <p:nvPr/>
        </p:nvSpPr>
        <p:spPr>
          <a:xfrm>
            <a:off x="4042864" y="1952307"/>
            <a:ext cx="335848" cy="2833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4B7633C-7C7E-4A4A-84B9-F2AB3F66A927}"/>
              </a:ext>
            </a:extLst>
          </p:cNvPr>
          <p:cNvSpPr txBox="1"/>
          <p:nvPr/>
        </p:nvSpPr>
        <p:spPr>
          <a:xfrm>
            <a:off x="7182519" y="1106414"/>
            <a:ext cx="4331368" cy="400110"/>
          </a:xfrm>
          <a:prstGeom prst="rect">
            <a:avLst/>
          </a:prstGeom>
          <a:noFill/>
        </p:spPr>
        <p:txBody>
          <a:bodyPr wrap="square" rtlCol="0">
            <a:spAutoFit/>
          </a:bodyPr>
          <a:lstStyle/>
          <a:p>
            <a:r>
              <a:rPr lang="en-US" sz="2000" b="1" dirty="0">
                <a:latin typeface="Avenir Book" panose="02000503020000020003" pitchFamily="2" charset="0"/>
              </a:rPr>
              <a:t>Body of rescue-method1(p, r)</a:t>
            </a:r>
          </a:p>
        </p:txBody>
      </p:sp>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19297064-40EE-984E-B8FB-1A52CC860E85}"/>
                  </a:ext>
                </a:extLst>
              </p14:cNvPr>
              <p14:cNvContentPartPr/>
              <p14:nvPr/>
            </p14:nvContentPartPr>
            <p14:xfrm>
              <a:off x="4940520" y="3652423"/>
              <a:ext cx="2880" cy="42480"/>
            </p14:xfrm>
          </p:contentPart>
        </mc:Choice>
        <mc:Fallback xmlns="">
          <p:pic>
            <p:nvPicPr>
              <p:cNvPr id="21" name="Ink 20">
                <a:extLst>
                  <a:ext uri="{FF2B5EF4-FFF2-40B4-BE49-F238E27FC236}">
                    <a16:creationId xmlns:a16="http://schemas.microsoft.com/office/drawing/2014/main" id="{19297064-40EE-984E-B8FB-1A52CC860E85}"/>
                  </a:ext>
                </a:extLst>
              </p:cNvPr>
              <p:cNvPicPr/>
              <p:nvPr/>
            </p:nvPicPr>
            <p:blipFill>
              <a:blip r:embed="rId6"/>
              <a:stretch>
                <a:fillRect/>
              </a:stretch>
            </p:blipFill>
            <p:spPr>
              <a:xfrm>
                <a:off x="4877520" y="3589423"/>
                <a:ext cx="128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0" name="Ink 49">
                <a:extLst>
                  <a:ext uri="{FF2B5EF4-FFF2-40B4-BE49-F238E27FC236}">
                    <a16:creationId xmlns:a16="http://schemas.microsoft.com/office/drawing/2014/main" id="{EB2C7781-85D9-A54F-9867-561F284B4ADB}"/>
                  </a:ext>
                </a:extLst>
              </p14:cNvPr>
              <p14:cNvContentPartPr/>
              <p14:nvPr/>
            </p14:nvContentPartPr>
            <p14:xfrm>
              <a:off x="4141415" y="3491806"/>
              <a:ext cx="360" cy="360"/>
            </p14:xfrm>
          </p:contentPart>
        </mc:Choice>
        <mc:Fallback xmlns="">
          <p:pic>
            <p:nvPicPr>
              <p:cNvPr id="50" name="Ink 49">
                <a:extLst>
                  <a:ext uri="{FF2B5EF4-FFF2-40B4-BE49-F238E27FC236}">
                    <a16:creationId xmlns:a16="http://schemas.microsoft.com/office/drawing/2014/main" id="{EB2C7781-85D9-A54F-9867-561F284B4ADB}"/>
                  </a:ext>
                </a:extLst>
              </p:cNvPr>
              <p:cNvPicPr/>
              <p:nvPr/>
            </p:nvPicPr>
            <p:blipFill>
              <a:blip r:embed="rId8"/>
              <a:stretch>
                <a:fillRect/>
              </a:stretch>
            </p:blipFill>
            <p:spPr>
              <a:xfrm>
                <a:off x="4078415" y="3428806"/>
                <a:ext cx="126000" cy="126000"/>
              </a:xfrm>
              <a:prstGeom prst="rect">
                <a:avLst/>
              </a:prstGeom>
            </p:spPr>
          </p:pic>
        </mc:Fallback>
      </mc:AlternateContent>
    </p:spTree>
    <p:custDataLst>
      <p:tags r:id="rId1"/>
    </p:custDataLst>
    <p:extLst>
      <p:ext uri="{BB962C8B-B14F-4D97-AF65-F5344CB8AC3E}">
        <p14:creationId xmlns:p14="http://schemas.microsoft.com/office/powerpoint/2010/main" val="300196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 0 C 0.01772 0.02478 0.0356 0.04956 -0.00104 0.09356 C -0.03768 0.13757 -0.18357 0.22001 -0.22039 0.26332 C -0.25721 0.30663 -0.20719 0.29852 -0.2216 0.35387 C -0.23602 0.40922 -0.32146 0.54725 -0.30653 0.59565 C -0.29159 0.64405 -0.15005 0.68713 -0.13199 0.64474 C -0.11393 0.60236 -0.20163 0.40343 -0.1985 0.3416 C -0.19538 0.27976 -0.12296 0.26309 -0.11358 0.2742 C -0.1042 0.28532 -0.15995 0.38004 -0.14223 0.40899 C -0.12452 0.43794 -0.02049 0.46827 -0.00677 0.44859 C 0.00695 0.4289 -0.0712 0.32052 -0.05957 0.29088 C -0.04793 0.26123 0.03682 0.25405 0.06322 0.27096 C 0.08962 0.28787 0.1141 0.3277 0.09882 0.39208 C 0.08354 0.45646 -0.04324 0.61881 -0.02865 0.65702 C -0.01407 0.69523 0.16412 0.68087 0.186 0.62182 C 0.20789 0.56276 0.09587 0.35989 0.10229 0.30315 C 0.10872 0.24641 0.20632 0.24873 0.22508 0.28185 C 0.24384 0.31496 0.20598 0.46596 0.21483 0.50232 C 0.22369 0.53868 0.27162 0.53821 0.27788 0.5007 C 0.28413 0.46318 0.23585 0.30894 0.25269 0.27721 C 0.26954 0.24549 0.35169 0.26864 0.37895 0.31079 C 0.40622 0.35294 0.41143 0.44141 0.41681 0.52988 " pathEditMode="relative" ptsTypes="aaaaaaaaaaaaaaaaaaaaaA">
                                      <p:cBhvr>
                                        <p:cTn id="11" dur="1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atin typeface="Avenir Book"/>
                <a:cs typeface="Avenir Book"/>
              </a:rPr>
              <a:t>A Refinement Tree for task</a:t>
            </a:r>
            <a:endParaRPr lang="en-US">
              <a:solidFill>
                <a:srgbClr val="FF0000"/>
              </a:solidFill>
              <a:latin typeface="Avenir Book"/>
              <a:cs typeface="Avenir Book"/>
            </a:endParaRPr>
          </a:p>
        </p:txBody>
      </p:sp>
      <p:pic>
        <p:nvPicPr>
          <p:cNvPr id="4" name="Picture 3">
            <a:extLst>
              <a:ext uri="{FF2B5EF4-FFF2-40B4-BE49-F238E27FC236}">
                <a16:creationId xmlns:a16="http://schemas.microsoft.com/office/drawing/2014/main" id="{F737B219-A8D2-7546-8033-3B56DF018768}"/>
              </a:ext>
            </a:extLst>
          </p:cNvPr>
          <p:cNvPicPr>
            <a:picLocks noChangeAspect="1"/>
          </p:cNvPicPr>
          <p:nvPr/>
        </p:nvPicPr>
        <p:blipFill>
          <a:blip r:embed="rId3"/>
          <a:stretch>
            <a:fillRect/>
          </a:stretch>
        </p:blipFill>
        <p:spPr>
          <a:xfrm>
            <a:off x="1570494" y="1453410"/>
            <a:ext cx="8597900" cy="4572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D6EF622-1B50-EC4B-878B-FA58FCFF6E8E}"/>
                  </a:ext>
                </a:extLst>
              </p14:cNvPr>
              <p14:cNvContentPartPr/>
              <p14:nvPr/>
            </p14:nvContentPartPr>
            <p14:xfrm>
              <a:off x="6546069" y="3531497"/>
              <a:ext cx="360" cy="360"/>
            </p14:xfrm>
          </p:contentPart>
        </mc:Choice>
        <mc:Fallback xmlns="">
          <p:pic>
            <p:nvPicPr>
              <p:cNvPr id="2" name="Ink 1">
                <a:extLst>
                  <a:ext uri="{FF2B5EF4-FFF2-40B4-BE49-F238E27FC236}">
                    <a16:creationId xmlns:a16="http://schemas.microsoft.com/office/drawing/2014/main" id="{FD6EF622-1B50-EC4B-878B-FA58FCFF6E8E}"/>
                  </a:ext>
                </a:extLst>
              </p:cNvPr>
              <p:cNvPicPr/>
              <p:nvPr/>
            </p:nvPicPr>
            <p:blipFill>
              <a:blip r:embed="rId5"/>
              <a:stretch>
                <a:fillRect/>
              </a:stretch>
            </p:blipFill>
            <p:spPr>
              <a:xfrm>
                <a:off x="6510069" y="3495497"/>
                <a:ext cx="72000" cy="72000"/>
              </a:xfrm>
              <a:prstGeom prst="rect">
                <a:avLst/>
              </a:prstGeom>
            </p:spPr>
          </p:pic>
        </mc:Fallback>
      </mc:AlternateContent>
    </p:spTree>
    <p:extLst>
      <p:ext uri="{BB962C8B-B14F-4D97-AF65-F5344CB8AC3E}">
        <p14:creationId xmlns:p14="http://schemas.microsoft.com/office/powerpoint/2010/main" val="3324369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FFECE8-29B0-CB42-96BC-C059EFA7F351}"/>
              </a:ext>
            </a:extLst>
          </p:cNvPr>
          <p:cNvPicPr>
            <a:picLocks noChangeAspect="1"/>
          </p:cNvPicPr>
          <p:nvPr/>
        </p:nvPicPr>
        <p:blipFill>
          <a:blip r:embed="rId3"/>
          <a:stretch>
            <a:fillRect/>
          </a:stretch>
        </p:blipFill>
        <p:spPr>
          <a:xfrm>
            <a:off x="340328" y="1223962"/>
            <a:ext cx="10327673" cy="5534890"/>
          </a:xfrm>
          <a:prstGeom prst="rect">
            <a:avLst/>
          </a:prstGeom>
        </p:spPr>
      </p:pic>
      <p:sp>
        <p:nvSpPr>
          <p:cNvPr id="7" name="Title 6"/>
          <p:cNvSpPr>
            <a:spLocks noGrp="1"/>
          </p:cNvSpPr>
          <p:nvPr>
            <p:ph type="title"/>
          </p:nvPr>
        </p:nvSpPr>
        <p:spPr/>
        <p:txBody>
          <a:bodyPr>
            <a:normAutofit/>
          </a:bodyPr>
          <a:lstStyle/>
          <a:p>
            <a:r>
              <a:rPr lang="en-US">
                <a:latin typeface="Avenir Book"/>
                <a:cs typeface="Avenir Book"/>
              </a:rPr>
              <a:t>Several possible refinement trees</a:t>
            </a:r>
            <a:endParaRPr lang="en-US">
              <a:solidFill>
                <a:srgbClr val="FF0000"/>
              </a:solidFill>
              <a:latin typeface="Avenir Book"/>
              <a:cs typeface="Avenir Book"/>
            </a:endParaRPr>
          </a:p>
        </p:txBody>
      </p:sp>
    </p:spTree>
    <p:extLst>
      <p:ext uri="{BB962C8B-B14F-4D97-AF65-F5344CB8AC3E}">
        <p14:creationId xmlns:p14="http://schemas.microsoft.com/office/powerpoint/2010/main" val="2277406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txBox="1">
            <a:spLocks/>
          </p:cNvSpPr>
          <p:nvPr/>
        </p:nvSpPr>
        <p:spPr>
          <a:xfrm>
            <a:off x="1981200" y="1947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atin typeface="Avenir Book"/>
                <a:cs typeface="Avenir Book"/>
              </a:rPr>
              <a:t>The Actor</a:t>
            </a:r>
          </a:p>
        </p:txBody>
      </p:sp>
      <p:sp>
        <p:nvSpPr>
          <p:cNvPr id="17" name="TextBox 16"/>
          <p:cNvSpPr txBox="1"/>
          <p:nvPr/>
        </p:nvSpPr>
        <p:spPr>
          <a:xfrm>
            <a:off x="1875200" y="4081051"/>
            <a:ext cx="3264028" cy="1200329"/>
          </a:xfrm>
          <a:prstGeom prst="rect">
            <a:avLst/>
          </a:prstGeom>
          <a:noFill/>
        </p:spPr>
        <p:txBody>
          <a:bodyPr wrap="square" rtlCol="0">
            <a:spAutoFit/>
          </a:bodyPr>
          <a:lstStyle/>
          <a:p>
            <a:pPr marL="285750" indent="-285750">
              <a:buFont typeface="Arial"/>
              <a:buChar char="•"/>
            </a:pPr>
            <a:r>
              <a:rPr lang="en-US" dirty="0"/>
              <a:t>Tasks and sub-tasks</a:t>
            </a:r>
          </a:p>
          <a:p>
            <a:pPr marL="285750" indent="-285750">
              <a:buFont typeface="Arial"/>
              <a:buChar char="•"/>
            </a:pPr>
            <a:r>
              <a:rPr lang="en-US" dirty="0"/>
              <a:t>Commands</a:t>
            </a:r>
          </a:p>
          <a:p>
            <a:pPr marL="285750" indent="-285750">
              <a:buFont typeface="Arial"/>
              <a:buChar char="•"/>
            </a:pPr>
            <a:r>
              <a:rPr lang="en-US" dirty="0"/>
              <a:t>Refinement methods</a:t>
            </a:r>
          </a:p>
          <a:p>
            <a:pPr marL="285750" indent="-285750">
              <a:buFont typeface="Arial"/>
              <a:buChar char="•"/>
            </a:pPr>
            <a:r>
              <a:rPr lang="en-US" dirty="0"/>
              <a:t>Refinement Tree</a:t>
            </a:r>
          </a:p>
        </p:txBody>
      </p:sp>
      <p:sp>
        <p:nvSpPr>
          <p:cNvPr id="15" name="Down Arrow 14">
            <a:extLst>
              <a:ext uri="{FF2B5EF4-FFF2-40B4-BE49-F238E27FC236}">
                <a16:creationId xmlns:a16="http://schemas.microsoft.com/office/drawing/2014/main" id="{274CAADC-E3C6-0246-8B51-31BFF6D8E2EB}"/>
              </a:ext>
            </a:extLst>
          </p:cNvPr>
          <p:cNvSpPr/>
          <p:nvPr/>
        </p:nvSpPr>
        <p:spPr>
          <a:xfrm>
            <a:off x="4919761" y="2481061"/>
            <a:ext cx="613335" cy="1448954"/>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A2938FD3-E1C7-944D-8F8E-44CA3F2842E2}"/>
              </a:ext>
            </a:extLst>
          </p:cNvPr>
          <p:cNvSpPr/>
          <p:nvPr/>
        </p:nvSpPr>
        <p:spPr>
          <a:xfrm flipH="1">
            <a:off x="5635387" y="4144321"/>
            <a:ext cx="1243956" cy="33746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Bent Arrow 18">
            <a:extLst>
              <a:ext uri="{FF2B5EF4-FFF2-40B4-BE49-F238E27FC236}">
                <a16:creationId xmlns:a16="http://schemas.microsoft.com/office/drawing/2014/main" id="{6AF0ED2B-7DBF-5741-AA30-F10FA5038AA0}"/>
              </a:ext>
            </a:extLst>
          </p:cNvPr>
          <p:cNvSpPr/>
          <p:nvPr/>
        </p:nvSpPr>
        <p:spPr>
          <a:xfrm flipH="1">
            <a:off x="5635387" y="1731178"/>
            <a:ext cx="2082902" cy="2159567"/>
          </a:xfrm>
          <a:prstGeom prst="bentArrow">
            <a:avLst>
              <a:gd name="adj1" fmla="val 16778"/>
              <a:gd name="adj2" fmla="val 19347"/>
              <a:gd name="adj3" fmla="val 25000"/>
              <a:gd name="adj4" fmla="val 54028"/>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20" name="Title 6">
            <a:extLst>
              <a:ext uri="{FF2B5EF4-FFF2-40B4-BE49-F238E27FC236}">
                <a16:creationId xmlns:a16="http://schemas.microsoft.com/office/drawing/2014/main" id="{EC797890-B5BE-DA4A-945E-802703FEC32C}"/>
              </a:ext>
            </a:extLst>
          </p:cNvPr>
          <p:cNvSpPr>
            <a:spLocks noGrp="1"/>
          </p:cNvSpPr>
          <p:nvPr>
            <p:ph type="title"/>
          </p:nvPr>
        </p:nvSpPr>
        <p:spPr>
          <a:xfrm>
            <a:off x="1981200" y="194709"/>
            <a:ext cx="8229600" cy="1143000"/>
          </a:xfrm>
        </p:spPr>
        <p:txBody>
          <a:bodyPr>
            <a:normAutofit/>
          </a:bodyPr>
          <a:lstStyle/>
          <a:p>
            <a:r>
              <a:rPr lang="en-US">
                <a:latin typeface="Avenir Book"/>
                <a:cs typeface="Avenir Book"/>
              </a:rPr>
              <a:t>The Actor</a:t>
            </a:r>
          </a:p>
        </p:txBody>
      </p:sp>
      <p:sp>
        <p:nvSpPr>
          <p:cNvPr id="21" name="Rectangle 20">
            <a:extLst>
              <a:ext uri="{FF2B5EF4-FFF2-40B4-BE49-F238E27FC236}">
                <a16:creationId xmlns:a16="http://schemas.microsoft.com/office/drawing/2014/main" id="{AF069A07-C135-3045-A185-DBAF56DDAC4E}"/>
              </a:ext>
            </a:extLst>
          </p:cNvPr>
          <p:cNvSpPr/>
          <p:nvPr/>
        </p:nvSpPr>
        <p:spPr>
          <a:xfrm>
            <a:off x="4519806" y="1399350"/>
            <a:ext cx="3462144" cy="319093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sp>
        <p:nvSpPr>
          <p:cNvPr id="22" name="Rectangle 21">
            <a:extLst>
              <a:ext uri="{FF2B5EF4-FFF2-40B4-BE49-F238E27FC236}">
                <a16:creationId xmlns:a16="http://schemas.microsoft.com/office/drawing/2014/main" id="{1E8CB6E7-F54F-7D4F-9562-C5741992D22D}"/>
              </a:ext>
            </a:extLst>
          </p:cNvPr>
          <p:cNvSpPr/>
          <p:nvPr/>
        </p:nvSpPr>
        <p:spPr>
          <a:xfrm>
            <a:off x="4724400" y="1627632"/>
            <a:ext cx="1307592" cy="13958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Planner</a:t>
            </a:r>
            <a:endParaRPr lang="en-US" b="1">
              <a:latin typeface="Avenir Book" panose="02000503020000020003" pitchFamily="2" charset="0"/>
            </a:endParaRPr>
          </a:p>
        </p:txBody>
      </p:sp>
      <p:sp>
        <p:nvSpPr>
          <p:cNvPr id="23" name="Rectangle 22">
            <a:extLst>
              <a:ext uri="{FF2B5EF4-FFF2-40B4-BE49-F238E27FC236}">
                <a16:creationId xmlns:a16="http://schemas.microsoft.com/office/drawing/2014/main" id="{6926BD2C-7641-624D-8B03-8AC2C2E5E980}"/>
              </a:ext>
            </a:extLst>
          </p:cNvPr>
          <p:cNvSpPr/>
          <p:nvPr/>
        </p:nvSpPr>
        <p:spPr>
          <a:xfrm>
            <a:off x="4724400" y="3261552"/>
            <a:ext cx="2999232" cy="1143000"/>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a:t>
            </a:r>
          </a:p>
        </p:txBody>
      </p:sp>
      <p:sp>
        <p:nvSpPr>
          <p:cNvPr id="24" name="Rectangle 23">
            <a:extLst>
              <a:ext uri="{FF2B5EF4-FFF2-40B4-BE49-F238E27FC236}">
                <a16:creationId xmlns:a16="http://schemas.microsoft.com/office/drawing/2014/main" id="{4E141551-8A7B-DF49-9269-78C045472066}"/>
              </a:ext>
            </a:extLst>
          </p:cNvPr>
          <p:cNvSpPr/>
          <p:nvPr/>
        </p:nvSpPr>
        <p:spPr>
          <a:xfrm>
            <a:off x="6160010" y="1627632"/>
            <a:ext cx="1563622" cy="13958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latin typeface="Avenir Book" panose="02000503020000020003" pitchFamily="2" charset="0"/>
              </a:rPr>
              <a:t>Learning component</a:t>
            </a:r>
          </a:p>
        </p:txBody>
      </p:sp>
      <p:pic>
        <p:nvPicPr>
          <p:cNvPr id="25" name="Picture 24" descr="world.png">
            <a:extLst>
              <a:ext uri="{FF2B5EF4-FFF2-40B4-BE49-F238E27FC236}">
                <a16:creationId xmlns:a16="http://schemas.microsoft.com/office/drawing/2014/main" id="{FA417919-94DF-0446-BB5B-46F2991BD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1992" y="5927177"/>
            <a:ext cx="877746" cy="819230"/>
          </a:xfrm>
          <a:prstGeom prst="rect">
            <a:avLst/>
          </a:prstGeom>
        </p:spPr>
      </p:pic>
      <p:sp>
        <p:nvSpPr>
          <p:cNvPr id="26" name="Rectangle 25">
            <a:extLst>
              <a:ext uri="{FF2B5EF4-FFF2-40B4-BE49-F238E27FC236}">
                <a16:creationId xmlns:a16="http://schemas.microsoft.com/office/drawing/2014/main" id="{D53876AE-B08F-944E-BB9A-6FE7D5199E16}"/>
              </a:ext>
            </a:extLst>
          </p:cNvPr>
          <p:cNvSpPr/>
          <p:nvPr/>
        </p:nvSpPr>
        <p:spPr>
          <a:xfrm>
            <a:off x="4843194" y="5107947"/>
            <a:ext cx="2999232" cy="4685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venir Book" panose="02000503020000020003" pitchFamily="2" charset="0"/>
              </a:rPr>
              <a:t>Execution Platform</a:t>
            </a:r>
          </a:p>
        </p:txBody>
      </p:sp>
      <p:sp>
        <p:nvSpPr>
          <p:cNvPr id="27" name="Oval 26">
            <a:extLst>
              <a:ext uri="{FF2B5EF4-FFF2-40B4-BE49-F238E27FC236}">
                <a16:creationId xmlns:a16="http://schemas.microsoft.com/office/drawing/2014/main" id="{7699A170-D056-3F4D-AFBE-4377307B5428}"/>
              </a:ext>
            </a:extLst>
          </p:cNvPr>
          <p:cNvSpPr/>
          <p:nvPr/>
        </p:nvSpPr>
        <p:spPr>
          <a:xfrm>
            <a:off x="8594805" y="4102175"/>
            <a:ext cx="1481328" cy="12400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latin typeface="Avenir Book" panose="02000503020000020003" pitchFamily="2" charset="0"/>
              </a:rPr>
              <a:t>State</a:t>
            </a:r>
            <a:endParaRPr lang="en-US" b="1">
              <a:latin typeface="Avenir Book" panose="02000503020000020003" pitchFamily="2" charset="0"/>
            </a:endParaRPr>
          </a:p>
        </p:txBody>
      </p:sp>
      <p:cxnSp>
        <p:nvCxnSpPr>
          <p:cNvPr id="28" name="Curved Connector 27">
            <a:extLst>
              <a:ext uri="{FF2B5EF4-FFF2-40B4-BE49-F238E27FC236}">
                <a16:creationId xmlns:a16="http://schemas.microsoft.com/office/drawing/2014/main" id="{C1C46F32-ABCB-7F42-BFEA-F58F4C04565E}"/>
              </a:ext>
            </a:extLst>
          </p:cNvPr>
          <p:cNvCxnSpPr>
            <a:cxnSpLocks/>
          </p:cNvCxnSpPr>
          <p:nvPr/>
        </p:nvCxnSpPr>
        <p:spPr>
          <a:xfrm>
            <a:off x="5253038" y="5576474"/>
            <a:ext cx="778954" cy="760319"/>
          </a:xfrm>
          <a:prstGeom prst="curvedConnector3">
            <a:avLst>
              <a:gd name="adj1" fmla="val 231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561CD95A-C283-8849-B57E-303DA2985EBC}"/>
              </a:ext>
            </a:extLst>
          </p:cNvPr>
          <p:cNvSpPr txBox="1"/>
          <p:nvPr/>
        </p:nvSpPr>
        <p:spPr>
          <a:xfrm>
            <a:off x="3824289" y="6045001"/>
            <a:ext cx="1931059"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Actuation</a:t>
            </a:r>
          </a:p>
        </p:txBody>
      </p:sp>
      <p:cxnSp>
        <p:nvCxnSpPr>
          <p:cNvPr id="30" name="Curved Connector 29">
            <a:extLst>
              <a:ext uri="{FF2B5EF4-FFF2-40B4-BE49-F238E27FC236}">
                <a16:creationId xmlns:a16="http://schemas.microsoft.com/office/drawing/2014/main" id="{2E1FEB84-201E-9746-8763-7B226B36B4F2}"/>
              </a:ext>
            </a:extLst>
          </p:cNvPr>
          <p:cNvCxnSpPr>
            <a:cxnSpLocks/>
            <a:stCxn id="25" idx="3"/>
          </p:cNvCxnSpPr>
          <p:nvPr/>
        </p:nvCxnSpPr>
        <p:spPr>
          <a:xfrm flipV="1">
            <a:off x="6909738" y="5576474"/>
            <a:ext cx="450342" cy="760319"/>
          </a:xfrm>
          <a:prstGeom prst="curvedConnector2">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51C61443-38A8-F242-B65F-736E82A63EBA}"/>
              </a:ext>
            </a:extLst>
          </p:cNvPr>
          <p:cNvSpPr txBox="1"/>
          <p:nvPr/>
        </p:nvSpPr>
        <p:spPr>
          <a:xfrm>
            <a:off x="7274351" y="5938885"/>
            <a:ext cx="1658978"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Sensing</a:t>
            </a:r>
          </a:p>
        </p:txBody>
      </p:sp>
      <p:cxnSp>
        <p:nvCxnSpPr>
          <p:cNvPr id="32" name="Straight Arrow Connector 31">
            <a:extLst>
              <a:ext uri="{FF2B5EF4-FFF2-40B4-BE49-F238E27FC236}">
                <a16:creationId xmlns:a16="http://schemas.microsoft.com/office/drawing/2014/main" id="{ED1089D5-1A91-3648-ABCF-06815C12D511}"/>
              </a:ext>
            </a:extLst>
          </p:cNvPr>
          <p:cNvCxnSpPr/>
          <p:nvPr/>
        </p:nvCxnSpPr>
        <p:spPr>
          <a:xfrm>
            <a:off x="5642515" y="4590288"/>
            <a:ext cx="0" cy="51765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a:extLst>
              <a:ext uri="{FF2B5EF4-FFF2-40B4-BE49-F238E27FC236}">
                <a16:creationId xmlns:a16="http://schemas.microsoft.com/office/drawing/2014/main" id="{3BA9CF09-15BD-6342-97BB-9ABD8E444F2D}"/>
              </a:ext>
            </a:extLst>
          </p:cNvPr>
          <p:cNvCxnSpPr/>
          <p:nvPr/>
        </p:nvCxnSpPr>
        <p:spPr>
          <a:xfrm flipV="1">
            <a:off x="7083552" y="4590288"/>
            <a:ext cx="0" cy="51765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5E355BD3-91E2-2D4A-84EE-4D023472AD12}"/>
              </a:ext>
            </a:extLst>
          </p:cNvPr>
          <p:cNvSpPr txBox="1"/>
          <p:nvPr/>
        </p:nvSpPr>
        <p:spPr>
          <a:xfrm>
            <a:off x="4227340" y="4605737"/>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Actions</a:t>
            </a:r>
          </a:p>
        </p:txBody>
      </p:sp>
      <p:sp>
        <p:nvSpPr>
          <p:cNvPr id="35" name="TextBox 34">
            <a:extLst>
              <a:ext uri="{FF2B5EF4-FFF2-40B4-BE49-F238E27FC236}">
                <a16:creationId xmlns:a16="http://schemas.microsoft.com/office/drawing/2014/main" id="{560D1A91-40E5-0342-A91C-B160F77F04AA}"/>
              </a:ext>
            </a:extLst>
          </p:cNvPr>
          <p:cNvSpPr txBox="1"/>
          <p:nvPr/>
        </p:nvSpPr>
        <p:spPr>
          <a:xfrm>
            <a:off x="7180343" y="4604302"/>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Events</a:t>
            </a:r>
          </a:p>
        </p:txBody>
      </p:sp>
      <p:cxnSp>
        <p:nvCxnSpPr>
          <p:cNvPr id="36" name="Straight Arrow Connector 35">
            <a:extLst>
              <a:ext uri="{FF2B5EF4-FFF2-40B4-BE49-F238E27FC236}">
                <a16:creationId xmlns:a16="http://schemas.microsoft.com/office/drawing/2014/main" id="{1DD59F58-E1BF-2141-8EFD-07BD14152567}"/>
              </a:ext>
            </a:extLst>
          </p:cNvPr>
          <p:cNvCxnSpPr>
            <a:cxnSpLocks/>
            <a:stCxn id="45" idx="3"/>
          </p:cNvCxnSpPr>
          <p:nvPr/>
        </p:nvCxnSpPr>
        <p:spPr>
          <a:xfrm flipV="1">
            <a:off x="3860530" y="2481063"/>
            <a:ext cx="863871" cy="86496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37" name="Picture 36" descr="A close up of a logo&#10;&#10;Description automatically generated">
            <a:extLst>
              <a:ext uri="{FF2B5EF4-FFF2-40B4-BE49-F238E27FC236}">
                <a16:creationId xmlns:a16="http://schemas.microsoft.com/office/drawing/2014/main" id="{11A37460-8721-8F40-94F5-E086C9B46E65}"/>
              </a:ext>
            </a:extLst>
          </p:cNvPr>
          <p:cNvPicPr>
            <a:picLocks noChangeAspect="1"/>
          </p:cNvPicPr>
          <p:nvPr/>
        </p:nvPicPr>
        <p:blipFill>
          <a:blip r:embed="rId5">
            <a:duotone>
              <a:schemeClr val="accent1">
                <a:shade val="45000"/>
                <a:satMod val="135000"/>
              </a:schemeClr>
              <a:prstClr val="white"/>
            </a:duotone>
            <a:extLst>
              <a:ext uri="{837473B0-CC2E-450A-ABE3-18F120FF3D39}">
                <a1611:picAttrSrcUrl xmlns:a1611="http://schemas.microsoft.com/office/drawing/2016/11/main" r:id="rId6"/>
              </a:ext>
            </a:extLst>
          </a:blip>
          <a:stretch>
            <a:fillRect/>
          </a:stretch>
        </p:blipFill>
        <p:spPr>
          <a:xfrm>
            <a:off x="8594805" y="1752600"/>
            <a:ext cx="1892300" cy="1676400"/>
          </a:xfrm>
          <a:prstGeom prst="rect">
            <a:avLst/>
          </a:prstGeom>
        </p:spPr>
      </p:pic>
      <p:cxnSp>
        <p:nvCxnSpPr>
          <p:cNvPr id="38" name="Straight Arrow Connector 37">
            <a:extLst>
              <a:ext uri="{FF2B5EF4-FFF2-40B4-BE49-F238E27FC236}">
                <a16:creationId xmlns:a16="http://schemas.microsoft.com/office/drawing/2014/main" id="{EACB4425-9FCF-E341-96DF-6B60EEE4205E}"/>
              </a:ext>
            </a:extLst>
          </p:cNvPr>
          <p:cNvCxnSpPr>
            <a:cxnSpLocks/>
          </p:cNvCxnSpPr>
          <p:nvPr/>
        </p:nvCxnSpPr>
        <p:spPr>
          <a:xfrm flipH="1">
            <a:off x="7981953" y="2828925"/>
            <a:ext cx="951377"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9" name="TextBox 38">
            <a:extLst>
              <a:ext uri="{FF2B5EF4-FFF2-40B4-BE49-F238E27FC236}">
                <a16:creationId xmlns:a16="http://schemas.microsoft.com/office/drawing/2014/main" id="{48A1C51B-8425-9D49-9278-DC8E28F56EDC}"/>
              </a:ext>
            </a:extLst>
          </p:cNvPr>
          <p:cNvSpPr txBox="1"/>
          <p:nvPr/>
        </p:nvSpPr>
        <p:spPr>
          <a:xfrm>
            <a:off x="7977555" y="2219134"/>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Tasks</a:t>
            </a:r>
          </a:p>
        </p:txBody>
      </p:sp>
      <p:cxnSp>
        <p:nvCxnSpPr>
          <p:cNvPr id="40" name="Straight Arrow Connector 39">
            <a:extLst>
              <a:ext uri="{FF2B5EF4-FFF2-40B4-BE49-F238E27FC236}">
                <a16:creationId xmlns:a16="http://schemas.microsoft.com/office/drawing/2014/main" id="{D351882E-5C06-0E49-B05B-5C3F157F0046}"/>
              </a:ext>
            </a:extLst>
          </p:cNvPr>
          <p:cNvCxnSpPr>
            <a:cxnSpLocks/>
          </p:cNvCxnSpPr>
          <p:nvPr/>
        </p:nvCxnSpPr>
        <p:spPr>
          <a:xfrm flipH="1" flipV="1">
            <a:off x="7928966" y="3905574"/>
            <a:ext cx="755821" cy="49897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id="{FA5650DB-6CE2-5149-86F5-E7F7D271A503}"/>
              </a:ext>
            </a:extLst>
          </p:cNvPr>
          <p:cNvCxnSpPr>
            <a:cxnSpLocks/>
            <a:stCxn id="26" idx="3"/>
          </p:cNvCxnSpPr>
          <p:nvPr/>
        </p:nvCxnSpPr>
        <p:spPr>
          <a:xfrm flipV="1">
            <a:off x="7842426" y="5056822"/>
            <a:ext cx="842360" cy="28538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42" name="TextBox 41">
            <a:extLst>
              <a:ext uri="{FF2B5EF4-FFF2-40B4-BE49-F238E27FC236}">
                <a16:creationId xmlns:a16="http://schemas.microsoft.com/office/drawing/2014/main" id="{B1B43A3E-C471-0347-97CA-9509E6B266E2}"/>
              </a:ext>
            </a:extLst>
          </p:cNvPr>
          <p:cNvSpPr txBox="1"/>
          <p:nvPr/>
        </p:nvSpPr>
        <p:spPr>
          <a:xfrm>
            <a:off x="3086584" y="1461617"/>
            <a:ext cx="1414462" cy="461665"/>
          </a:xfrm>
          <a:prstGeom prst="rect">
            <a:avLst/>
          </a:prstGeom>
          <a:noFill/>
        </p:spPr>
        <p:txBody>
          <a:bodyPr wrap="square" rtlCol="0">
            <a:spAutoFit/>
          </a:bodyPr>
          <a:lstStyle/>
          <a:p>
            <a:r>
              <a:rPr lang="en-US" sz="2400" b="1">
                <a:ln>
                  <a:solidFill>
                    <a:schemeClr val="tx2"/>
                  </a:solidFill>
                </a:ln>
                <a:solidFill>
                  <a:sysClr val="windowText" lastClr="000000"/>
                </a:solidFill>
                <a:latin typeface="Avenir Book" panose="02000503020000020003" pitchFamily="2" charset="0"/>
              </a:rPr>
              <a:t>Actor</a:t>
            </a:r>
          </a:p>
        </p:txBody>
      </p:sp>
      <p:cxnSp>
        <p:nvCxnSpPr>
          <p:cNvPr id="43" name="Straight Arrow Connector 42">
            <a:extLst>
              <a:ext uri="{FF2B5EF4-FFF2-40B4-BE49-F238E27FC236}">
                <a16:creationId xmlns:a16="http://schemas.microsoft.com/office/drawing/2014/main" id="{FD00B622-4FD7-7747-9DD9-0A149D0CB342}"/>
              </a:ext>
            </a:extLst>
          </p:cNvPr>
          <p:cNvCxnSpPr>
            <a:cxnSpLocks/>
          </p:cNvCxnSpPr>
          <p:nvPr/>
        </p:nvCxnSpPr>
        <p:spPr>
          <a:xfrm flipV="1">
            <a:off x="4055890" y="1672728"/>
            <a:ext cx="463917" cy="197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5054516B-72BD-6340-886F-D619558F9CEF}"/>
              </a:ext>
            </a:extLst>
          </p:cNvPr>
          <p:cNvCxnSpPr>
            <a:cxnSpLocks/>
            <a:stCxn id="45" idx="3"/>
          </p:cNvCxnSpPr>
          <p:nvPr/>
        </p:nvCxnSpPr>
        <p:spPr>
          <a:xfrm>
            <a:off x="3860530" y="3346026"/>
            <a:ext cx="863869" cy="68771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45" name="Rounded Rectangle 11">
            <a:extLst>
              <a:ext uri="{FF2B5EF4-FFF2-40B4-BE49-F238E27FC236}">
                <a16:creationId xmlns:a16="http://schemas.microsoft.com/office/drawing/2014/main" id="{4CD52A2F-17F4-7649-88A8-4ACA44560E57}"/>
              </a:ext>
            </a:extLst>
          </p:cNvPr>
          <p:cNvSpPr/>
          <p:nvPr/>
        </p:nvSpPr>
        <p:spPr>
          <a:xfrm>
            <a:off x="1981201" y="2658308"/>
            <a:ext cx="1879329" cy="13754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solidFill>
                  <a:srgbClr val="FDEFCA"/>
                </a:solidFill>
                <a:latin typeface="Avenir Book"/>
                <a:cs typeface="Avenir Book"/>
              </a:rPr>
              <a:t>Hierarchical</a:t>
            </a:r>
            <a:br>
              <a:rPr lang="en-US" sz="2000">
                <a:solidFill>
                  <a:srgbClr val="FDEFCA"/>
                </a:solidFill>
                <a:latin typeface="Avenir Book"/>
                <a:cs typeface="Avenir Book"/>
              </a:rPr>
            </a:br>
            <a:r>
              <a:rPr lang="en-US" sz="2000" err="1">
                <a:solidFill>
                  <a:srgbClr val="FDEFCA"/>
                </a:solidFill>
                <a:latin typeface="Avenir Book"/>
                <a:cs typeface="Avenir Book"/>
              </a:rPr>
              <a:t>OperationalModels</a:t>
            </a:r>
            <a:endParaRPr lang="en-US" sz="2000">
              <a:solidFill>
                <a:srgbClr val="FDEFCA"/>
              </a:solidFill>
              <a:latin typeface="Avenir Book"/>
              <a:cs typeface="Avenir Book"/>
            </a:endParaRPr>
          </a:p>
        </p:txBody>
      </p:sp>
      <p:sp>
        <p:nvSpPr>
          <p:cNvPr id="14" name="TextBox 13"/>
          <p:cNvSpPr txBox="1"/>
          <p:nvPr/>
        </p:nvSpPr>
        <p:spPr>
          <a:xfrm>
            <a:off x="2604750" y="2130357"/>
            <a:ext cx="3536870" cy="1446550"/>
          </a:xfrm>
          <a:prstGeom prst="rect">
            <a:avLst/>
          </a:prstGeom>
          <a:noFill/>
        </p:spPr>
        <p:txBody>
          <a:bodyPr wrap="square" rtlCol="0">
            <a:spAutoFit/>
          </a:bodyPr>
          <a:lstStyle/>
          <a:p>
            <a:r>
              <a:rPr lang="en-US" sz="8800">
                <a:latin typeface="Zapf Dingbats"/>
                <a:ea typeface="Zapf Dingbats"/>
                <a:cs typeface="Zapf Dingbats"/>
                <a:sym typeface="Zapf Dingbats"/>
              </a:rPr>
              <a:t>✓</a:t>
            </a:r>
            <a:endParaRPr lang="en-US" sz="8800"/>
          </a:p>
        </p:txBody>
      </p:sp>
    </p:spTree>
    <p:custDataLst>
      <p:tags r:id="rId1"/>
    </p:custDataLst>
    <p:extLst>
      <p:ext uri="{BB962C8B-B14F-4D97-AF65-F5344CB8AC3E}">
        <p14:creationId xmlns:p14="http://schemas.microsoft.com/office/powerpoint/2010/main" val="184278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electronics&#10;&#10;Description automatically generated">
            <a:extLst>
              <a:ext uri="{FF2B5EF4-FFF2-40B4-BE49-F238E27FC236}">
                <a16:creationId xmlns:a16="http://schemas.microsoft.com/office/drawing/2014/main" id="{E4069A8E-3100-1948-B1F3-AECF60A2D7B6}"/>
              </a:ext>
            </a:extLst>
          </p:cNvPr>
          <p:cNvPicPr>
            <a:picLocks noChangeAspect="1"/>
          </p:cNvPicPr>
          <p:nvPr/>
        </p:nvPicPr>
        <p:blipFill rotWithShape="1">
          <a:blip r:embed="rId4"/>
          <a:srcRect b="66665"/>
          <a:stretch/>
        </p:blipFill>
        <p:spPr>
          <a:xfrm>
            <a:off x="3003019" y="1518708"/>
            <a:ext cx="8822799" cy="1563945"/>
          </a:xfrm>
          <a:prstGeom prst="rect">
            <a:avLst/>
          </a:prstGeom>
        </p:spPr>
      </p:pic>
      <p:sp>
        <p:nvSpPr>
          <p:cNvPr id="2" name="Title 1"/>
          <p:cNvSpPr>
            <a:spLocks noGrp="1"/>
          </p:cNvSpPr>
          <p:nvPr>
            <p:ph type="title"/>
          </p:nvPr>
        </p:nvSpPr>
        <p:spPr>
          <a:xfrm>
            <a:off x="1981200" y="76051"/>
            <a:ext cx="8229600" cy="1143000"/>
          </a:xfrm>
        </p:spPr>
        <p:txBody>
          <a:bodyPr/>
          <a:lstStyle/>
          <a:p>
            <a:r>
              <a:rPr lang="en-US">
                <a:latin typeface="Avenir Book"/>
                <a:cs typeface="Avenir Book"/>
              </a:rPr>
              <a:t>Acting Algorithm: RAE</a:t>
            </a:r>
          </a:p>
        </p:txBody>
      </p:sp>
      <p:sp>
        <p:nvSpPr>
          <p:cNvPr id="17" name="Content Placeholder 2"/>
          <p:cNvSpPr txBox="1">
            <a:spLocks/>
          </p:cNvSpPr>
          <p:nvPr/>
        </p:nvSpPr>
        <p:spPr>
          <a:xfrm>
            <a:off x="1518026" y="1003402"/>
            <a:ext cx="8083174" cy="56319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tabLst>
                <a:tab pos="1262063" algn="l"/>
                <a:tab pos="1546225" algn="l"/>
              </a:tabLst>
            </a:pPr>
            <a:r>
              <a:rPr lang="en-US" sz="2000" dirty="0">
                <a:latin typeface="Avenir Book"/>
                <a:cs typeface="Avenir Book"/>
              </a:rPr>
              <a:t> </a:t>
            </a:r>
          </a:p>
          <a:p>
            <a:pPr marL="0" indent="0">
              <a:spcBef>
                <a:spcPts val="0"/>
              </a:spcBef>
              <a:buNone/>
              <a:tabLst>
                <a:tab pos="1262063" algn="l"/>
                <a:tab pos="1546225" algn="l"/>
              </a:tabLst>
            </a:pPr>
            <a:r>
              <a:rPr lang="en-US" sz="2000" dirty="0">
                <a:latin typeface="Avenir Book"/>
                <a:cs typeface="Avenir Book"/>
              </a:rPr>
              <a:t>  loop:</a:t>
            </a:r>
          </a:p>
          <a:p>
            <a:pPr marL="293688" lvl="1" indent="0">
              <a:spcBef>
                <a:spcPts val="0"/>
              </a:spcBef>
              <a:buNone/>
              <a:tabLst>
                <a:tab pos="681038" algn="l"/>
              </a:tabLst>
            </a:pPr>
            <a:r>
              <a:rPr lang="en-US" sz="2000" dirty="0">
                <a:latin typeface="Avenir Book"/>
                <a:cs typeface="Avenir Book"/>
              </a:rPr>
              <a:t>for every new </a:t>
            </a:r>
            <a:r>
              <a:rPr lang="en-US" sz="2000" dirty="0">
                <a:solidFill>
                  <a:srgbClr val="FF0000"/>
                </a:solidFill>
                <a:latin typeface="Avenir Book"/>
                <a:cs typeface="Avenir Book"/>
              </a:rPr>
              <a:t>task</a:t>
            </a:r>
          </a:p>
          <a:p>
            <a:pPr marL="636588" lvl="2" indent="0">
              <a:spcBef>
                <a:spcPts val="0"/>
              </a:spcBef>
              <a:buNone/>
              <a:tabLst>
                <a:tab pos="681038" algn="l"/>
              </a:tabLst>
            </a:pPr>
            <a:r>
              <a:rPr lang="en-US" sz="2000" dirty="0">
                <a:latin typeface="Avenir Book"/>
                <a:cs typeface="Avenir Book"/>
              </a:rPr>
              <a:t>Candidates ← {applicable methods}</a:t>
            </a:r>
          </a:p>
          <a:p>
            <a:pPr marL="636588" lvl="2" indent="0">
              <a:spcBef>
                <a:spcPts val="0"/>
              </a:spcBef>
              <a:buNone/>
              <a:tabLst>
                <a:tab pos="681038" algn="l"/>
              </a:tabLst>
            </a:pPr>
            <a:r>
              <a:rPr lang="en-US" sz="2000" dirty="0">
                <a:latin typeface="Avenir Book"/>
                <a:cs typeface="Avenir Book"/>
              </a:rPr>
              <a:t>choose </a:t>
            </a:r>
            <a:r>
              <a:rPr lang="en-US" sz="2000" dirty="0">
                <a:solidFill>
                  <a:srgbClr val="008000"/>
                </a:solidFill>
                <a:latin typeface="Avenir Book"/>
                <a:cs typeface="Avenir Book"/>
              </a:rPr>
              <a:t>m </a:t>
            </a:r>
            <a:r>
              <a:rPr lang="en-US" sz="2000" dirty="0">
                <a:latin typeface="Avenir Book"/>
                <a:cs typeface="Avenir Book"/>
              </a:rPr>
              <a:t>∈ Candidates</a:t>
            </a:r>
          </a:p>
          <a:p>
            <a:pPr marL="636588" lvl="2" indent="0">
              <a:spcBef>
                <a:spcPts val="0"/>
              </a:spcBef>
              <a:buNone/>
              <a:tabLst>
                <a:tab pos="681038" algn="l"/>
              </a:tabLst>
            </a:pPr>
            <a:r>
              <a:rPr lang="en-US" sz="2000" dirty="0">
                <a:latin typeface="Avenir Book"/>
                <a:cs typeface="Avenir Book"/>
              </a:rPr>
              <a:t>create a refinement </a:t>
            </a:r>
            <a:r>
              <a:rPr lang="en-US" sz="2000" dirty="0">
                <a:solidFill>
                  <a:srgbClr val="0000FF"/>
                </a:solidFill>
                <a:latin typeface="Avenir Book"/>
                <a:cs typeface="Avenir Book"/>
              </a:rPr>
              <a:t>stack</a:t>
            </a:r>
          </a:p>
          <a:p>
            <a:pPr marL="987426" lvl="3" indent="0">
              <a:spcBef>
                <a:spcPts val="0"/>
              </a:spcBef>
              <a:buNone/>
              <a:tabLst>
                <a:tab pos="681038" algn="l"/>
              </a:tabLst>
            </a:pPr>
            <a:r>
              <a:rPr lang="en-US" dirty="0">
                <a:solidFill>
                  <a:schemeClr val="accent6">
                    <a:lumMod val="75000"/>
                  </a:schemeClr>
                </a:solidFill>
                <a:latin typeface="Avenir Book"/>
                <a:cs typeface="Avenir Book"/>
              </a:rPr>
              <a:t>like a program execution stack</a:t>
            </a:r>
          </a:p>
          <a:p>
            <a:pPr marL="987426" lvl="3" indent="0">
              <a:spcBef>
                <a:spcPts val="0"/>
              </a:spcBef>
              <a:buNone/>
              <a:tabLst>
                <a:tab pos="681038" algn="l"/>
              </a:tabLst>
            </a:pPr>
            <a:r>
              <a:rPr lang="en-US" dirty="0">
                <a:solidFill>
                  <a:schemeClr val="accent6">
                    <a:lumMod val="75000"/>
                  </a:schemeClr>
                </a:solidFill>
                <a:latin typeface="Avenir Book"/>
                <a:cs typeface="Avenir Book"/>
              </a:rPr>
              <a:t>initially with just task and m</a:t>
            </a:r>
          </a:p>
          <a:p>
            <a:pPr marL="636588" lvl="2" indent="0">
              <a:spcBef>
                <a:spcPts val="0"/>
              </a:spcBef>
              <a:buNone/>
              <a:tabLst>
                <a:tab pos="681038" algn="l"/>
              </a:tabLst>
            </a:pPr>
            <a:endParaRPr lang="en-US" sz="2000" dirty="0">
              <a:latin typeface="Avenir Book"/>
              <a:cs typeface="Avenir Book"/>
            </a:endParaRPr>
          </a:p>
          <a:p>
            <a:pPr marL="636588" lvl="2" indent="0">
              <a:spcBef>
                <a:spcPts val="0"/>
              </a:spcBef>
              <a:buNone/>
              <a:tabLst>
                <a:tab pos="681038" algn="l"/>
              </a:tabLst>
            </a:pPr>
            <a:endParaRPr lang="en-US" sz="2000" dirty="0">
              <a:latin typeface="Avenir Book"/>
              <a:cs typeface="Avenir Book"/>
            </a:endParaRPr>
          </a:p>
          <a:p>
            <a:pPr marL="636588" lvl="2" indent="0">
              <a:spcBef>
                <a:spcPts val="0"/>
              </a:spcBef>
              <a:buNone/>
              <a:tabLst>
                <a:tab pos="681038" algn="l"/>
              </a:tabLst>
            </a:pPr>
            <a:endParaRPr lang="en-US" sz="2000" dirty="0">
              <a:latin typeface="Avenir Book"/>
              <a:cs typeface="Avenir Book"/>
            </a:endParaRPr>
          </a:p>
          <a:p>
            <a:pPr marL="636588" lvl="2" indent="0">
              <a:spcBef>
                <a:spcPts val="0"/>
              </a:spcBef>
              <a:buNone/>
              <a:tabLst>
                <a:tab pos="681038" algn="l"/>
              </a:tabLst>
            </a:pPr>
            <a:endParaRPr lang="en-US" sz="2000" dirty="0">
              <a:latin typeface="Avenir Book"/>
              <a:cs typeface="Avenir Book"/>
            </a:endParaRPr>
          </a:p>
          <a:p>
            <a:pPr marL="636588" lvl="2" indent="0">
              <a:spcBef>
                <a:spcPts val="0"/>
              </a:spcBef>
              <a:buNone/>
              <a:tabLst>
                <a:tab pos="681038" algn="l"/>
              </a:tabLst>
            </a:pPr>
            <a:r>
              <a:rPr lang="en-US" sz="2000" dirty="0">
                <a:latin typeface="Avenir Book"/>
                <a:cs typeface="Avenir Book"/>
              </a:rPr>
              <a:t>add the </a:t>
            </a:r>
            <a:r>
              <a:rPr lang="en-US" sz="2000" dirty="0">
                <a:solidFill>
                  <a:srgbClr val="0000FF"/>
                </a:solidFill>
                <a:latin typeface="Avenir Book"/>
                <a:cs typeface="Avenir Book"/>
              </a:rPr>
              <a:t>stack</a:t>
            </a:r>
            <a:r>
              <a:rPr lang="el-GR" sz="2000" dirty="0">
                <a:solidFill>
                  <a:srgbClr val="0000FF"/>
                </a:solidFill>
                <a:latin typeface="Avenir Book"/>
                <a:cs typeface="Avenir Book"/>
              </a:rPr>
              <a:t> </a:t>
            </a:r>
            <a:r>
              <a:rPr lang="en-US" sz="2000" dirty="0">
                <a:latin typeface="Avenir Book"/>
                <a:cs typeface="Avenir Book"/>
              </a:rPr>
              <a:t>to Agenda</a:t>
            </a:r>
          </a:p>
          <a:p>
            <a:pPr marL="293688" lvl="1" indent="0">
              <a:spcBef>
                <a:spcPts val="0"/>
              </a:spcBef>
              <a:buNone/>
              <a:tabLst>
                <a:tab pos="681038" algn="l"/>
              </a:tabLst>
            </a:pPr>
            <a:r>
              <a:rPr lang="en-US" sz="2000" dirty="0">
                <a:latin typeface="Avenir Book"/>
                <a:cs typeface="Avenir Book"/>
              </a:rPr>
              <a:t>for each </a:t>
            </a:r>
            <a:r>
              <a:rPr lang="en-US" sz="2000" dirty="0">
                <a:solidFill>
                  <a:srgbClr val="0000FF"/>
                </a:solidFill>
                <a:latin typeface="Avenir Book"/>
                <a:cs typeface="Avenir Book"/>
              </a:rPr>
              <a:t>stack </a:t>
            </a:r>
            <a:r>
              <a:rPr lang="en-US" sz="2000" dirty="0">
                <a:latin typeface="Avenir Book"/>
                <a:cs typeface="Avenir Book"/>
              </a:rPr>
              <a:t>in Agenda</a:t>
            </a:r>
          </a:p>
          <a:p>
            <a:pPr marL="636588" lvl="2" indent="0">
              <a:spcBef>
                <a:spcPts val="0"/>
              </a:spcBef>
              <a:buNone/>
              <a:tabLst>
                <a:tab pos="681038" algn="l"/>
              </a:tabLst>
            </a:pPr>
            <a:r>
              <a:rPr lang="en-US" sz="2000" dirty="0">
                <a:latin typeface="Avenir Book"/>
                <a:cs typeface="Avenir Book"/>
              </a:rPr>
              <a:t>Progress(</a:t>
            </a:r>
            <a:r>
              <a:rPr lang="en-US" sz="2000" dirty="0">
                <a:solidFill>
                  <a:srgbClr val="0000FF"/>
                </a:solidFill>
                <a:latin typeface="Avenir Book"/>
                <a:cs typeface="Avenir Book"/>
              </a:rPr>
              <a:t>stack</a:t>
            </a:r>
            <a:r>
              <a:rPr lang="en-US" sz="2000" dirty="0">
                <a:latin typeface="Avenir Book"/>
                <a:cs typeface="Avenir Book"/>
              </a:rPr>
              <a:t>) </a:t>
            </a:r>
          </a:p>
          <a:p>
            <a:pPr marL="636588" lvl="2" indent="0">
              <a:spcBef>
                <a:spcPts val="0"/>
              </a:spcBef>
              <a:buNone/>
              <a:tabLst>
                <a:tab pos="681038" algn="l"/>
              </a:tabLst>
            </a:pPr>
            <a:r>
              <a:rPr lang="en-US" sz="2000" dirty="0">
                <a:latin typeface="Avenir Book"/>
                <a:cs typeface="Avenir Book"/>
              </a:rPr>
              <a:t>		- this may generate more </a:t>
            </a:r>
            <a:r>
              <a:rPr lang="en-US" sz="2000" dirty="0">
                <a:solidFill>
                  <a:srgbClr val="FF0000"/>
                </a:solidFill>
                <a:latin typeface="Avenir Book"/>
                <a:cs typeface="Avenir Book"/>
              </a:rPr>
              <a:t>tasks </a:t>
            </a:r>
            <a:r>
              <a:rPr lang="en-US" sz="2000" dirty="0">
                <a:latin typeface="Avenir Book"/>
                <a:cs typeface="Avenir Book"/>
              </a:rPr>
              <a:t>that </a:t>
            </a:r>
            <a:br>
              <a:rPr lang="en-US" sz="2000" dirty="0">
                <a:latin typeface="Avenir Book"/>
                <a:cs typeface="Avenir Book"/>
              </a:rPr>
            </a:br>
            <a:r>
              <a:rPr lang="en-US" sz="2000" dirty="0">
                <a:latin typeface="Avenir Book"/>
                <a:cs typeface="Avenir Book"/>
              </a:rPr>
              <a:t>      need refinement</a:t>
            </a:r>
          </a:p>
          <a:p>
            <a:pPr marL="636588" lvl="2" indent="0">
              <a:spcBef>
                <a:spcPts val="0"/>
              </a:spcBef>
              <a:buNone/>
              <a:tabLst>
                <a:tab pos="681038" algn="l"/>
              </a:tabLst>
            </a:pPr>
            <a:endParaRPr lang="en-US" sz="2000" dirty="0">
              <a:solidFill>
                <a:srgbClr val="FF0000"/>
              </a:solidFill>
              <a:latin typeface="Avenir Book"/>
              <a:cs typeface="Avenir Book"/>
            </a:endParaRPr>
          </a:p>
        </p:txBody>
      </p:sp>
      <p:sp>
        <p:nvSpPr>
          <p:cNvPr id="18" name="Title 1"/>
          <p:cNvSpPr txBox="1">
            <a:spLocks/>
          </p:cNvSpPr>
          <p:nvPr/>
        </p:nvSpPr>
        <p:spPr>
          <a:xfrm>
            <a:off x="1938869" y="909108"/>
            <a:ext cx="6703587" cy="5715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a:solidFill>
                  <a:schemeClr val="bg1">
                    <a:lumMod val="50000"/>
                  </a:schemeClr>
                </a:solidFill>
                <a:latin typeface="Avenir Book"/>
                <a:cs typeface="Avenir Book"/>
              </a:rPr>
              <a:t>RAE = Refinement Acting Engine</a:t>
            </a:r>
          </a:p>
        </p:txBody>
      </p:sp>
      <p:cxnSp>
        <p:nvCxnSpPr>
          <p:cNvPr id="32" name="Straight Arrow Connector 31"/>
          <p:cNvCxnSpPr>
            <a:cxnSpLocks/>
          </p:cNvCxnSpPr>
          <p:nvPr/>
        </p:nvCxnSpPr>
        <p:spPr>
          <a:xfrm>
            <a:off x="4052889" y="1831388"/>
            <a:ext cx="3641195" cy="10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Manual Input 2"/>
          <p:cNvSpPr/>
          <p:nvPr/>
        </p:nvSpPr>
        <p:spPr>
          <a:xfrm>
            <a:off x="2054435" y="3528664"/>
            <a:ext cx="1178560" cy="1158240"/>
          </a:xfrm>
          <a:prstGeom prst="flowChartManualInp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5" name="Straight Connector 4"/>
          <p:cNvCxnSpPr/>
          <p:nvPr/>
        </p:nvCxnSpPr>
        <p:spPr>
          <a:xfrm>
            <a:off x="2054435" y="4373279"/>
            <a:ext cx="1178560" cy="0"/>
          </a:xfrm>
          <a:prstGeom prst="line">
            <a:avLst/>
          </a:prstGeom>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2186515" y="4368136"/>
            <a:ext cx="1097280" cy="369332"/>
          </a:xfrm>
          <a:prstGeom prst="rect">
            <a:avLst/>
          </a:prstGeom>
          <a:noFill/>
        </p:spPr>
        <p:txBody>
          <a:bodyPr wrap="square" rtlCol="0">
            <a:spAutoFit/>
          </a:bodyPr>
          <a:lstStyle/>
          <a:p>
            <a:r>
              <a:rPr lang="en-US">
                <a:solidFill>
                  <a:srgbClr val="FF0000"/>
                </a:solidFill>
              </a:rPr>
              <a:t>(task</a:t>
            </a:r>
            <a:r>
              <a:rPr lang="en-US"/>
              <a:t>, m)</a:t>
            </a:r>
          </a:p>
        </p:txBody>
      </p:sp>
      <p:cxnSp>
        <p:nvCxnSpPr>
          <p:cNvPr id="13" name="Straight Connector 12"/>
          <p:cNvCxnSpPr/>
          <p:nvPr/>
        </p:nvCxnSpPr>
        <p:spPr>
          <a:xfrm>
            <a:off x="2074755" y="4164936"/>
            <a:ext cx="1178560" cy="0"/>
          </a:xfrm>
          <a:prstGeom prst="line">
            <a:avLst/>
          </a:prstGeom>
        </p:spPr>
        <p:style>
          <a:lnRef idx="2">
            <a:schemeClr val="dk1"/>
          </a:lnRef>
          <a:fillRef idx="0">
            <a:schemeClr val="dk1"/>
          </a:fillRef>
          <a:effectRef idx="1">
            <a:schemeClr val="dk1"/>
          </a:effectRef>
          <a:fontRef idx="minor">
            <a:schemeClr val="tx1"/>
          </a:fontRef>
        </p:style>
      </p:cxnSp>
      <p:sp>
        <p:nvSpPr>
          <p:cNvPr id="7" name="Rectangle 6">
            <a:extLst>
              <a:ext uri="{FF2B5EF4-FFF2-40B4-BE49-F238E27FC236}">
                <a16:creationId xmlns:a16="http://schemas.microsoft.com/office/drawing/2014/main" id="{85293566-0AF3-6444-8D2C-6AF91880E990}"/>
              </a:ext>
            </a:extLst>
          </p:cNvPr>
          <p:cNvSpPr/>
          <p:nvPr/>
        </p:nvSpPr>
        <p:spPr>
          <a:xfrm>
            <a:off x="6980635" y="3395333"/>
            <a:ext cx="3504293" cy="249299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solidFill>
                  <a:schemeClr val="accent4"/>
                </a:solidFill>
                <a:latin typeface="Avenir Book" panose="02000503020000020003" pitchFamily="2" charset="0"/>
              </a:rPr>
              <a:t>How to make an </a:t>
            </a:r>
            <a:br>
              <a:rPr lang="en-US" sz="2800" b="1" dirty="0">
                <a:ln/>
                <a:solidFill>
                  <a:schemeClr val="accent4"/>
                </a:solidFill>
                <a:latin typeface="Avenir Book" panose="02000503020000020003" pitchFamily="2" charset="0"/>
              </a:rPr>
            </a:br>
            <a:r>
              <a:rPr lang="en-US" sz="2800" b="1" dirty="0">
                <a:ln/>
                <a:solidFill>
                  <a:schemeClr val="accent4"/>
                </a:solidFill>
                <a:latin typeface="Avenir Book" panose="02000503020000020003" pitchFamily="2" charset="0"/>
              </a:rPr>
              <a:t>informed choice?</a:t>
            </a:r>
          </a:p>
          <a:p>
            <a:pPr marL="457200" indent="-457200">
              <a:buFont typeface="Arial" panose="020B0604020202020204" pitchFamily="34" charset="0"/>
              <a:buChar char="•"/>
            </a:pPr>
            <a:r>
              <a:rPr lang="en-US" sz="2000" b="1" dirty="0">
                <a:ln/>
                <a:latin typeface="Avenir Book" panose="02000503020000020003" pitchFamily="2" charset="0"/>
              </a:rPr>
              <a:t>Nondeterministic actions</a:t>
            </a:r>
          </a:p>
          <a:p>
            <a:pPr marL="457200" indent="-457200">
              <a:buFont typeface="Arial" panose="020B0604020202020204" pitchFamily="34" charset="0"/>
              <a:buChar char="•"/>
            </a:pPr>
            <a:r>
              <a:rPr lang="en-US" sz="2000" b="1" dirty="0">
                <a:ln/>
                <a:latin typeface="Avenir Book" panose="02000503020000020003" pitchFamily="2" charset="0"/>
              </a:rPr>
              <a:t>Dynamic, partially </a:t>
            </a:r>
            <a:br>
              <a:rPr lang="en-US" sz="2000" b="1" dirty="0">
                <a:ln/>
                <a:latin typeface="Avenir Book" panose="02000503020000020003" pitchFamily="2" charset="0"/>
              </a:rPr>
            </a:br>
            <a:r>
              <a:rPr lang="en-US" sz="2000" b="1" dirty="0">
                <a:ln/>
                <a:latin typeface="Avenir Book" panose="02000503020000020003" pitchFamily="2" charset="0"/>
              </a:rPr>
              <a:t>observable environment</a:t>
            </a:r>
          </a:p>
          <a:p>
            <a:pPr marL="457200" indent="-457200">
              <a:buFont typeface="Arial" panose="020B0604020202020204" pitchFamily="34" charset="0"/>
              <a:buChar char="•"/>
            </a:pPr>
            <a:r>
              <a:rPr lang="en-US" sz="2000" b="1" dirty="0">
                <a:ln/>
                <a:latin typeface="Avenir Book" panose="02000503020000020003" pitchFamily="2" charset="0"/>
              </a:rPr>
              <a:t>Arbitrary choice may </a:t>
            </a:r>
            <a:br>
              <a:rPr lang="en-US" sz="2000" b="1" dirty="0">
                <a:ln/>
                <a:latin typeface="Avenir Book" panose="02000503020000020003" pitchFamily="2" charset="0"/>
              </a:rPr>
            </a:br>
            <a:r>
              <a:rPr lang="en-US" sz="2000" b="1" dirty="0">
                <a:ln/>
                <a:latin typeface="Avenir Book" panose="02000503020000020003" pitchFamily="2" charset="0"/>
              </a:rPr>
              <a:t>make the situation worse</a:t>
            </a:r>
            <a:endParaRPr lang="en-US" sz="2800" b="1" dirty="0">
              <a:ln/>
              <a:latin typeface="Avenir Book" panose="02000503020000020003" pitchFamily="2" charset="0"/>
            </a:endParaRPr>
          </a:p>
        </p:txBody>
      </p:sp>
      <p:sp>
        <p:nvSpPr>
          <p:cNvPr id="20" name="Rectangle 19">
            <a:extLst>
              <a:ext uri="{FF2B5EF4-FFF2-40B4-BE49-F238E27FC236}">
                <a16:creationId xmlns:a16="http://schemas.microsoft.com/office/drawing/2014/main" id="{46AFDE38-6A5E-8E49-838C-92EF96C36B7E}"/>
              </a:ext>
            </a:extLst>
          </p:cNvPr>
          <p:cNvSpPr/>
          <p:nvPr/>
        </p:nvSpPr>
        <p:spPr>
          <a:xfrm>
            <a:off x="6527987" y="2628900"/>
            <a:ext cx="871033" cy="49067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657B3B"/>
                </a:solidFill>
              </a:rPr>
              <a:t>m</a:t>
            </a:r>
          </a:p>
        </p:txBody>
      </p:sp>
      <p:cxnSp>
        <p:nvCxnSpPr>
          <p:cNvPr id="9" name="Straight Arrow Connector 8">
            <a:extLst>
              <a:ext uri="{FF2B5EF4-FFF2-40B4-BE49-F238E27FC236}">
                <a16:creationId xmlns:a16="http://schemas.microsoft.com/office/drawing/2014/main" id="{224A4211-DDB8-454A-9ACA-2470D1B4121B}"/>
              </a:ext>
            </a:extLst>
          </p:cNvPr>
          <p:cNvCxnSpPr/>
          <p:nvPr/>
        </p:nvCxnSpPr>
        <p:spPr>
          <a:xfrm flipH="1" flipV="1">
            <a:off x="3283796" y="2526030"/>
            <a:ext cx="3696839" cy="1360170"/>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21" name="Straight Arrow Connector 20">
            <a:extLst>
              <a:ext uri="{FF2B5EF4-FFF2-40B4-BE49-F238E27FC236}">
                <a16:creationId xmlns:a16="http://schemas.microsoft.com/office/drawing/2014/main" id="{BDDA4A40-E1E2-384D-802B-2457A8E6DABD}"/>
              </a:ext>
            </a:extLst>
          </p:cNvPr>
          <p:cNvCxnSpPr>
            <a:cxnSpLocks/>
          </p:cNvCxnSpPr>
          <p:nvPr/>
        </p:nvCxnSpPr>
        <p:spPr>
          <a:xfrm flipH="1">
            <a:off x="5784374" y="4017480"/>
            <a:ext cx="1214649" cy="1619250"/>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spTree>
    <p:custDataLst>
      <p:tags r:id="rId1"/>
    </p:custDataLst>
    <p:extLst>
      <p:ext uri="{BB962C8B-B14F-4D97-AF65-F5344CB8AC3E}">
        <p14:creationId xmlns:p14="http://schemas.microsoft.com/office/powerpoint/2010/main" val="192193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Effect transition="in" filter="fade">
                                      <p:cBhvr>
                                        <p:cTn id="7" dur="500"/>
                                        <p:tgtEl>
                                          <p:spTgt spid="1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xEl>
                                              <p:pRg st="5" end="5"/>
                                            </p:txEl>
                                          </p:spTgt>
                                        </p:tgtEl>
                                        <p:attrNameLst>
                                          <p:attrName>style.visibility</p:attrName>
                                        </p:attrNameLst>
                                      </p:cBhvr>
                                      <p:to>
                                        <p:strVal val="visible"/>
                                      </p:to>
                                    </p:set>
                                    <p:animEffect transition="in" filter="fade">
                                      <p:cBhvr>
                                        <p:cTn id="15" dur="500"/>
                                        <p:tgtEl>
                                          <p:spTgt spid="17">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6" end="6"/>
                                            </p:txEl>
                                          </p:spTgt>
                                        </p:tgtEl>
                                        <p:attrNameLst>
                                          <p:attrName>style.visibility</p:attrName>
                                        </p:attrNameLst>
                                      </p:cBhvr>
                                      <p:to>
                                        <p:strVal val="visible"/>
                                      </p:to>
                                    </p:set>
                                    <p:animEffect transition="in" filter="fade">
                                      <p:cBhvr>
                                        <p:cTn id="18" dur="500"/>
                                        <p:tgtEl>
                                          <p:spTgt spid="17">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animEffect transition="in" filter="fade">
                                      <p:cBhvr>
                                        <p:cTn id="21" dur="500"/>
                                        <p:tgtEl>
                                          <p:spTgt spid="17">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xEl>
                                              <p:pRg st="12" end="12"/>
                                            </p:txEl>
                                          </p:spTgt>
                                        </p:tgtEl>
                                        <p:attrNameLst>
                                          <p:attrName>style.visibility</p:attrName>
                                        </p:attrNameLst>
                                      </p:cBhvr>
                                      <p:to>
                                        <p:strVal val="visible"/>
                                      </p:to>
                                    </p:set>
                                    <p:animEffect transition="in" filter="fade">
                                      <p:cBhvr>
                                        <p:cTn id="38" dur="500"/>
                                        <p:tgtEl>
                                          <p:spTgt spid="17">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xEl>
                                              <p:pRg st="13" end="13"/>
                                            </p:txEl>
                                          </p:spTgt>
                                        </p:tgtEl>
                                        <p:attrNameLst>
                                          <p:attrName>style.visibility</p:attrName>
                                        </p:attrNameLst>
                                      </p:cBhvr>
                                      <p:to>
                                        <p:strVal val="visible"/>
                                      </p:to>
                                    </p:set>
                                    <p:animEffect transition="in" filter="fade">
                                      <p:cBhvr>
                                        <p:cTn id="43" dur="500"/>
                                        <p:tgtEl>
                                          <p:spTgt spid="17">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xEl>
                                              <p:pRg st="14" end="14"/>
                                            </p:txEl>
                                          </p:spTgt>
                                        </p:tgtEl>
                                        <p:attrNameLst>
                                          <p:attrName>style.visibility</p:attrName>
                                        </p:attrNameLst>
                                      </p:cBhvr>
                                      <p:to>
                                        <p:strVal val="visible"/>
                                      </p:to>
                                    </p:set>
                                    <p:animEffect transition="in" filter="fade">
                                      <p:cBhvr>
                                        <p:cTn id="46" dur="500"/>
                                        <p:tgtEl>
                                          <p:spTgt spid="17">
                                            <p:txEl>
                                              <p:pRg st="14" end="1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xEl>
                                              <p:pRg st="15" end="15"/>
                                            </p:txEl>
                                          </p:spTgt>
                                        </p:tgtEl>
                                        <p:attrNameLst>
                                          <p:attrName>style.visibility</p:attrName>
                                        </p:attrNameLst>
                                      </p:cBhvr>
                                      <p:to>
                                        <p:strVal val="visible"/>
                                      </p:to>
                                    </p:set>
                                    <p:animEffect transition="in" filter="fade">
                                      <p:cBhvr>
                                        <p:cTn id="49" dur="500"/>
                                        <p:tgtEl>
                                          <p:spTgt spid="17">
                                            <p:txEl>
                                              <p:pRg st="15" end="1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5874"/>
            <a:ext cx="8229600" cy="1143000"/>
          </a:xfrm>
        </p:spPr>
        <p:txBody>
          <a:bodyPr/>
          <a:lstStyle/>
          <a:p>
            <a:r>
              <a:rPr lang="en-US" dirty="0">
                <a:latin typeface="Avenir Book"/>
                <a:cs typeface="Avenir Book"/>
              </a:rPr>
              <a:t>Planning Algorithm</a:t>
            </a:r>
          </a:p>
        </p:txBody>
      </p:sp>
      <p:sp>
        <p:nvSpPr>
          <p:cNvPr id="4" name="Content Placeholder 2"/>
          <p:cNvSpPr>
            <a:spLocks noGrp="1"/>
          </p:cNvSpPr>
          <p:nvPr>
            <p:ph idx="1"/>
          </p:nvPr>
        </p:nvSpPr>
        <p:spPr>
          <a:xfrm>
            <a:off x="2085657" y="1258874"/>
            <a:ext cx="7990672" cy="5233066"/>
          </a:xfrm>
        </p:spPr>
        <p:txBody>
          <a:bodyPr vert="horz" lIns="91440" tIns="45720" rIns="91440" bIns="45720" rtlCol="0" anchor="t">
            <a:noAutofit/>
          </a:bodyPr>
          <a:lstStyle/>
          <a:p>
            <a:r>
              <a:rPr lang="en-US" dirty="0">
                <a:latin typeface="Avenir Book"/>
                <a:cs typeface="Avenir Book"/>
              </a:rPr>
              <a:t>Plan-with-UPOM</a:t>
            </a:r>
          </a:p>
          <a:p>
            <a:pPr marL="457200" lvl="1" indent="0">
              <a:spcBef>
                <a:spcPts val="0"/>
              </a:spcBef>
              <a:buNone/>
              <a:tabLst>
                <a:tab pos="1262063" algn="l"/>
                <a:tab pos="1546225" algn="l"/>
              </a:tabLst>
            </a:pPr>
            <a:endParaRPr lang="en-US" sz="2200" baseline="-25000" dirty="0">
              <a:latin typeface="Avenir Book"/>
              <a:cs typeface="Avenir Book"/>
            </a:endParaRPr>
          </a:p>
        </p:txBody>
      </p:sp>
      <p:sp>
        <p:nvSpPr>
          <p:cNvPr id="44" name="Rectangle 43">
            <a:extLst>
              <a:ext uri="{FF2B5EF4-FFF2-40B4-BE49-F238E27FC236}">
                <a16:creationId xmlns:a16="http://schemas.microsoft.com/office/drawing/2014/main" id="{E88395D1-87B6-DD47-BFEA-F07D64D2D7F4}"/>
              </a:ext>
            </a:extLst>
          </p:cNvPr>
          <p:cNvSpPr/>
          <p:nvPr/>
        </p:nvSpPr>
        <p:spPr>
          <a:xfrm>
            <a:off x="6944362" y="2764032"/>
            <a:ext cx="3462144" cy="319093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sp>
        <p:nvSpPr>
          <p:cNvPr id="45" name="Rectangle 44">
            <a:extLst>
              <a:ext uri="{FF2B5EF4-FFF2-40B4-BE49-F238E27FC236}">
                <a16:creationId xmlns:a16="http://schemas.microsoft.com/office/drawing/2014/main" id="{781454C6-9609-0741-90F7-31ABBDD5863B}"/>
              </a:ext>
            </a:extLst>
          </p:cNvPr>
          <p:cNvSpPr/>
          <p:nvPr/>
        </p:nvSpPr>
        <p:spPr>
          <a:xfrm>
            <a:off x="7148956" y="2992314"/>
            <a:ext cx="1307592" cy="13958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Planner</a:t>
            </a:r>
            <a:endParaRPr lang="en-US" b="1">
              <a:latin typeface="Avenir Book" panose="02000503020000020003" pitchFamily="2" charset="0"/>
            </a:endParaRPr>
          </a:p>
        </p:txBody>
      </p:sp>
      <p:sp>
        <p:nvSpPr>
          <p:cNvPr id="46" name="Rectangle 45">
            <a:extLst>
              <a:ext uri="{FF2B5EF4-FFF2-40B4-BE49-F238E27FC236}">
                <a16:creationId xmlns:a16="http://schemas.microsoft.com/office/drawing/2014/main" id="{3D98A2A6-536F-1E4B-AB85-CEFEF1C98A4F}"/>
              </a:ext>
            </a:extLst>
          </p:cNvPr>
          <p:cNvSpPr/>
          <p:nvPr/>
        </p:nvSpPr>
        <p:spPr>
          <a:xfrm>
            <a:off x="7148956" y="4626234"/>
            <a:ext cx="2999232" cy="1143000"/>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 (RAE)</a:t>
            </a:r>
          </a:p>
        </p:txBody>
      </p:sp>
      <p:sp>
        <p:nvSpPr>
          <p:cNvPr id="47" name="Rectangle 46">
            <a:extLst>
              <a:ext uri="{FF2B5EF4-FFF2-40B4-BE49-F238E27FC236}">
                <a16:creationId xmlns:a16="http://schemas.microsoft.com/office/drawing/2014/main" id="{8CF5C7D8-B71D-C141-9285-8FB3F3D27058}"/>
              </a:ext>
            </a:extLst>
          </p:cNvPr>
          <p:cNvSpPr/>
          <p:nvPr/>
        </p:nvSpPr>
        <p:spPr>
          <a:xfrm>
            <a:off x="8584566" y="2992314"/>
            <a:ext cx="1563622" cy="13958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latin typeface="Avenir Book" panose="02000503020000020003" pitchFamily="2" charset="0"/>
              </a:rPr>
              <a:t>Learning component</a:t>
            </a:r>
          </a:p>
        </p:txBody>
      </p:sp>
      <p:cxnSp>
        <p:nvCxnSpPr>
          <p:cNvPr id="48" name="Straight Arrow Connector 47">
            <a:extLst>
              <a:ext uri="{FF2B5EF4-FFF2-40B4-BE49-F238E27FC236}">
                <a16:creationId xmlns:a16="http://schemas.microsoft.com/office/drawing/2014/main" id="{501F5347-64DB-D347-AC18-AC074DD9746E}"/>
              </a:ext>
            </a:extLst>
          </p:cNvPr>
          <p:cNvCxnSpPr>
            <a:cxnSpLocks/>
            <a:stCxn id="49" idx="3"/>
          </p:cNvCxnSpPr>
          <p:nvPr/>
        </p:nvCxnSpPr>
        <p:spPr>
          <a:xfrm>
            <a:off x="6285086" y="4710708"/>
            <a:ext cx="863869" cy="68771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49" name="Rounded Rectangle 11">
            <a:extLst>
              <a:ext uri="{FF2B5EF4-FFF2-40B4-BE49-F238E27FC236}">
                <a16:creationId xmlns:a16="http://schemas.microsoft.com/office/drawing/2014/main" id="{67280A41-24E5-A74D-9AA3-EAB383AD8D08}"/>
              </a:ext>
            </a:extLst>
          </p:cNvPr>
          <p:cNvSpPr/>
          <p:nvPr/>
        </p:nvSpPr>
        <p:spPr>
          <a:xfrm>
            <a:off x="4405757" y="4022990"/>
            <a:ext cx="1879329" cy="13754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solidFill>
                  <a:srgbClr val="FDEFCA"/>
                </a:solidFill>
                <a:latin typeface="Avenir Book"/>
                <a:cs typeface="Avenir Book"/>
              </a:rPr>
              <a:t>Hierarchical</a:t>
            </a:r>
            <a:br>
              <a:rPr lang="en-US" sz="2000">
                <a:solidFill>
                  <a:srgbClr val="FDEFCA"/>
                </a:solidFill>
                <a:latin typeface="Avenir Book"/>
                <a:cs typeface="Avenir Book"/>
              </a:rPr>
            </a:br>
            <a:r>
              <a:rPr lang="en-US" sz="2000" err="1">
                <a:solidFill>
                  <a:srgbClr val="FDEFCA"/>
                </a:solidFill>
                <a:latin typeface="Avenir Book"/>
                <a:cs typeface="Avenir Book"/>
              </a:rPr>
              <a:t>OperationalModels</a:t>
            </a:r>
            <a:endParaRPr lang="en-US" sz="2000">
              <a:solidFill>
                <a:srgbClr val="FDEFCA"/>
              </a:solidFill>
              <a:latin typeface="Avenir Book"/>
              <a:cs typeface="Avenir Book"/>
            </a:endParaRPr>
          </a:p>
        </p:txBody>
      </p:sp>
      <p:sp>
        <p:nvSpPr>
          <p:cNvPr id="50" name="TextBox 49">
            <a:extLst>
              <a:ext uri="{FF2B5EF4-FFF2-40B4-BE49-F238E27FC236}">
                <a16:creationId xmlns:a16="http://schemas.microsoft.com/office/drawing/2014/main" id="{751634F9-D877-AB48-8C55-4B2887201808}"/>
              </a:ext>
            </a:extLst>
          </p:cNvPr>
          <p:cNvSpPr txBox="1"/>
          <p:nvPr/>
        </p:nvSpPr>
        <p:spPr>
          <a:xfrm>
            <a:off x="5029306" y="3495039"/>
            <a:ext cx="3536870" cy="1446550"/>
          </a:xfrm>
          <a:prstGeom prst="rect">
            <a:avLst/>
          </a:prstGeom>
          <a:noFill/>
        </p:spPr>
        <p:txBody>
          <a:bodyPr wrap="square" rtlCol="0">
            <a:spAutoFit/>
          </a:bodyPr>
          <a:lstStyle/>
          <a:p>
            <a:r>
              <a:rPr lang="en-US" sz="8800">
                <a:latin typeface="Zapf Dingbats"/>
                <a:ea typeface="Zapf Dingbats"/>
                <a:cs typeface="Zapf Dingbats"/>
                <a:sym typeface="Zapf Dingbats"/>
              </a:rPr>
              <a:t>✓</a:t>
            </a:r>
            <a:endParaRPr lang="en-US" sz="8800"/>
          </a:p>
        </p:txBody>
      </p:sp>
      <p:sp>
        <p:nvSpPr>
          <p:cNvPr id="51" name="TextBox 50">
            <a:extLst>
              <a:ext uri="{FF2B5EF4-FFF2-40B4-BE49-F238E27FC236}">
                <a16:creationId xmlns:a16="http://schemas.microsoft.com/office/drawing/2014/main" id="{A1002D67-0F73-2E49-96D8-4DB733220FA0}"/>
              </a:ext>
            </a:extLst>
          </p:cNvPr>
          <p:cNvSpPr txBox="1"/>
          <p:nvPr/>
        </p:nvSpPr>
        <p:spPr>
          <a:xfrm>
            <a:off x="8093152" y="4508316"/>
            <a:ext cx="4020136" cy="1446550"/>
          </a:xfrm>
          <a:prstGeom prst="rect">
            <a:avLst/>
          </a:prstGeom>
          <a:noFill/>
        </p:spPr>
        <p:txBody>
          <a:bodyPr wrap="square" rtlCol="0">
            <a:spAutoFit/>
          </a:bodyPr>
          <a:lstStyle/>
          <a:p>
            <a:r>
              <a:rPr lang="en-US" sz="8800">
                <a:latin typeface="Zapf Dingbats"/>
                <a:ea typeface="Zapf Dingbats"/>
                <a:cs typeface="Zapf Dingbats"/>
                <a:sym typeface="Zapf Dingbats"/>
              </a:rPr>
              <a:t>✓</a:t>
            </a:r>
            <a:endParaRPr lang="en-US" sz="8800"/>
          </a:p>
        </p:txBody>
      </p:sp>
      <p:cxnSp>
        <p:nvCxnSpPr>
          <p:cNvPr id="53" name="Straight Arrow Connector 52">
            <a:extLst>
              <a:ext uri="{FF2B5EF4-FFF2-40B4-BE49-F238E27FC236}">
                <a16:creationId xmlns:a16="http://schemas.microsoft.com/office/drawing/2014/main" id="{B3C1CE2B-4718-214E-B69C-FFD15652FAED}"/>
              </a:ext>
            </a:extLst>
          </p:cNvPr>
          <p:cNvCxnSpPr>
            <a:cxnSpLocks/>
          </p:cNvCxnSpPr>
          <p:nvPr/>
        </p:nvCxnSpPr>
        <p:spPr>
          <a:xfrm flipV="1">
            <a:off x="6266696" y="3761272"/>
            <a:ext cx="863871" cy="86496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132391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5"/>
                                        </p:tgtEl>
                                        <p:attrNameLst>
                                          <p:attrName>r</p:attrName>
                                        </p:attrNameLst>
                                      </p:cBhvr>
                                    </p:animRot>
                                    <p:animRot by="-240000">
                                      <p:cBhvr>
                                        <p:cTn id="7" dur="200" fill="hold">
                                          <p:stCondLst>
                                            <p:cond delay="200"/>
                                          </p:stCondLst>
                                        </p:cTn>
                                        <p:tgtEl>
                                          <p:spTgt spid="45"/>
                                        </p:tgtEl>
                                        <p:attrNameLst>
                                          <p:attrName>r</p:attrName>
                                        </p:attrNameLst>
                                      </p:cBhvr>
                                    </p:animRot>
                                    <p:animRot by="240000">
                                      <p:cBhvr>
                                        <p:cTn id="8" dur="200" fill="hold">
                                          <p:stCondLst>
                                            <p:cond delay="400"/>
                                          </p:stCondLst>
                                        </p:cTn>
                                        <p:tgtEl>
                                          <p:spTgt spid="45"/>
                                        </p:tgtEl>
                                        <p:attrNameLst>
                                          <p:attrName>r</p:attrName>
                                        </p:attrNameLst>
                                      </p:cBhvr>
                                    </p:animRot>
                                    <p:animRot by="-240000">
                                      <p:cBhvr>
                                        <p:cTn id="9" dur="200" fill="hold">
                                          <p:stCondLst>
                                            <p:cond delay="600"/>
                                          </p:stCondLst>
                                        </p:cTn>
                                        <p:tgtEl>
                                          <p:spTgt spid="45"/>
                                        </p:tgtEl>
                                        <p:attrNameLst>
                                          <p:attrName>r</p:attrName>
                                        </p:attrNameLst>
                                      </p:cBhvr>
                                    </p:animRot>
                                    <p:animRot by="120000">
                                      <p:cBhvr>
                                        <p:cTn id="10"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7">
            <a:extLst>
              <a:ext uri="{FF2B5EF4-FFF2-40B4-BE49-F238E27FC236}">
                <a16:creationId xmlns:a16="http://schemas.microsoft.com/office/drawing/2014/main" id="{1774A3A7-F8A7-B943-8D9F-5383AB3A0875}"/>
              </a:ext>
            </a:extLst>
          </p:cNvPr>
          <p:cNvSpPr/>
          <p:nvPr/>
        </p:nvSpPr>
        <p:spPr>
          <a:xfrm>
            <a:off x="6052962" y="3016250"/>
            <a:ext cx="2115606" cy="258287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115874"/>
            <a:ext cx="8229600" cy="1143000"/>
          </a:xfrm>
        </p:spPr>
        <p:txBody>
          <a:bodyPr/>
          <a:lstStyle/>
          <a:p>
            <a:r>
              <a:rPr lang="en-US">
                <a:latin typeface="Avenir Book"/>
                <a:cs typeface="Avenir Book"/>
              </a:rPr>
              <a:t>Planner: Plan-with-UPOM(</a:t>
            </a:r>
            <a:r>
              <a:rPr lang="en-US">
                <a:solidFill>
                  <a:srgbClr val="FF0000"/>
                </a:solidFill>
                <a:latin typeface="Avenir Book"/>
                <a:cs typeface="Avenir Book"/>
              </a:rPr>
              <a:t>task</a:t>
            </a:r>
            <a:r>
              <a:rPr lang="en-US">
                <a:latin typeface="Avenir Book"/>
                <a:cs typeface="Avenir Book"/>
              </a:rPr>
              <a:t>)</a:t>
            </a:r>
          </a:p>
        </p:txBody>
      </p:sp>
      <p:sp>
        <p:nvSpPr>
          <p:cNvPr id="4" name="Content Placeholder 2"/>
          <p:cNvSpPr>
            <a:spLocks noGrp="1"/>
          </p:cNvSpPr>
          <p:nvPr>
            <p:ph idx="1"/>
          </p:nvPr>
        </p:nvSpPr>
        <p:spPr>
          <a:xfrm>
            <a:off x="1805440" y="1258874"/>
            <a:ext cx="4671561" cy="5233066"/>
          </a:xfrm>
        </p:spPr>
        <p:txBody>
          <a:bodyPr vert="horz" lIns="91440" tIns="45720" rIns="91440" bIns="45720" rtlCol="0" anchor="t">
            <a:noAutofit/>
          </a:bodyPr>
          <a:lstStyle/>
          <a:p>
            <a:pPr marL="0" indent="0">
              <a:buNone/>
            </a:pPr>
            <a:r>
              <a:rPr lang="en-US" sz="2200" dirty="0">
                <a:solidFill>
                  <a:srgbClr val="000000"/>
                </a:solidFill>
                <a:latin typeface="Avenir Book"/>
                <a:cs typeface="Avenir Book"/>
              </a:rPr>
              <a:t>Job of the planner:</a:t>
            </a:r>
          </a:p>
          <a:p>
            <a:r>
              <a:rPr lang="en-US" sz="2200" dirty="0">
                <a:solidFill>
                  <a:srgbClr val="000000"/>
                </a:solidFill>
                <a:latin typeface="Avenir Book"/>
                <a:cs typeface="Avenir Book"/>
              </a:rPr>
              <a:t>Which method instance to choose for task? m1 or m2?</a:t>
            </a:r>
          </a:p>
          <a:p>
            <a:pPr lvl="1"/>
            <a:r>
              <a:rPr lang="en-US" sz="2200" dirty="0">
                <a:solidFill>
                  <a:srgbClr val="000000"/>
                </a:solidFill>
                <a:latin typeface="Avenir Book"/>
                <a:cs typeface="Avenir Book"/>
              </a:rPr>
              <a:t>Both are applicable</a:t>
            </a:r>
          </a:p>
          <a:p>
            <a:pPr lvl="1"/>
            <a:endParaRPr lang="en-US" sz="2200" dirty="0">
              <a:solidFill>
                <a:srgbClr val="000000"/>
              </a:solidFill>
              <a:latin typeface="Avenir Book"/>
              <a:cs typeface="Avenir Book"/>
            </a:endParaRPr>
          </a:p>
          <a:p>
            <a:r>
              <a:rPr lang="en-US" sz="2200" dirty="0">
                <a:solidFill>
                  <a:srgbClr val="000000"/>
                </a:solidFill>
                <a:latin typeface="Avenir Book"/>
                <a:cs typeface="Avenir Book"/>
              </a:rPr>
              <a:t>To predict their outcomes,</a:t>
            </a:r>
            <a:br>
              <a:rPr lang="en-US" sz="2200" dirty="0">
                <a:solidFill>
                  <a:srgbClr val="000000"/>
                </a:solidFill>
                <a:latin typeface="Avenir Book"/>
                <a:cs typeface="Avenir Book"/>
              </a:rPr>
            </a:br>
            <a:r>
              <a:rPr lang="en-US" sz="2200" dirty="0">
                <a:solidFill>
                  <a:srgbClr val="000000"/>
                </a:solidFill>
                <a:latin typeface="Avenir Book"/>
                <a:cs typeface="Avenir Book"/>
              </a:rPr>
              <a:t>Plan-with-UPOM executes the </a:t>
            </a:r>
            <a:br>
              <a:rPr lang="en-US" sz="2200" dirty="0">
                <a:solidFill>
                  <a:srgbClr val="000000"/>
                </a:solidFill>
                <a:latin typeface="Avenir Book"/>
                <a:cs typeface="Avenir Book"/>
              </a:rPr>
            </a:br>
            <a:r>
              <a:rPr lang="en-US" sz="2200" dirty="0">
                <a:solidFill>
                  <a:srgbClr val="000000"/>
                </a:solidFill>
                <a:latin typeface="Avenir Book"/>
                <a:cs typeface="Avenir Book"/>
              </a:rPr>
              <a:t>methods in a </a:t>
            </a:r>
            <a:br>
              <a:rPr lang="en-US" sz="2200" dirty="0">
                <a:solidFill>
                  <a:srgbClr val="000000"/>
                </a:solidFill>
                <a:latin typeface="Avenir Book"/>
                <a:cs typeface="Avenir Book"/>
              </a:rPr>
            </a:br>
            <a:r>
              <a:rPr lang="en-US" sz="2200" dirty="0">
                <a:solidFill>
                  <a:srgbClr val="FF0000"/>
                </a:solidFill>
                <a:latin typeface="Avenir Book"/>
                <a:cs typeface="Avenir Book"/>
              </a:rPr>
              <a:t>simulated environment</a:t>
            </a:r>
          </a:p>
          <a:p>
            <a:pPr>
              <a:spcBef>
                <a:spcPts val="0"/>
              </a:spcBef>
              <a:tabLst>
                <a:tab pos="1262063" algn="l"/>
                <a:tab pos="1546225" algn="l"/>
              </a:tabLst>
            </a:pPr>
            <a:endParaRPr lang="en-US" sz="2200" dirty="0">
              <a:latin typeface="Avenir Book"/>
              <a:cs typeface="Avenir Book"/>
            </a:endParaRPr>
          </a:p>
          <a:p>
            <a:pPr>
              <a:spcBef>
                <a:spcPts val="0"/>
              </a:spcBef>
              <a:tabLst>
                <a:tab pos="1262063" algn="l"/>
                <a:tab pos="1546225" algn="l"/>
              </a:tabLst>
            </a:pPr>
            <a:r>
              <a:rPr lang="en-US" sz="2200" dirty="0">
                <a:latin typeface="Avenir Book"/>
                <a:cs typeface="Avenir Book"/>
              </a:rPr>
              <a:t>Optimize some utility function</a:t>
            </a:r>
          </a:p>
          <a:p>
            <a:pPr lvl="1">
              <a:spcBef>
                <a:spcPts val="0"/>
              </a:spcBef>
              <a:tabLst>
                <a:tab pos="1262063" algn="l"/>
                <a:tab pos="1546225" algn="l"/>
              </a:tabLst>
            </a:pPr>
            <a:r>
              <a:rPr lang="en-US" sz="2200" dirty="0">
                <a:latin typeface="Avenir Book"/>
                <a:cs typeface="Avenir Book"/>
              </a:rPr>
              <a:t>Expected cost</a:t>
            </a:r>
          </a:p>
          <a:p>
            <a:pPr lvl="1">
              <a:spcBef>
                <a:spcPts val="0"/>
              </a:spcBef>
              <a:tabLst>
                <a:tab pos="1262063" algn="l"/>
                <a:tab pos="1546225" algn="l"/>
              </a:tabLst>
            </a:pPr>
            <a:r>
              <a:rPr lang="en-US" sz="2200" dirty="0">
                <a:latin typeface="Avenir Book"/>
                <a:cs typeface="Avenir Book"/>
              </a:rPr>
              <a:t>Probability of success</a:t>
            </a:r>
          </a:p>
          <a:p>
            <a:pPr lvl="1">
              <a:spcBef>
                <a:spcPts val="0"/>
              </a:spcBef>
              <a:tabLst>
                <a:tab pos="1262063" algn="l"/>
                <a:tab pos="1546225" algn="l"/>
              </a:tabLst>
            </a:pPr>
            <a:endParaRPr lang="en-US" sz="2200" baseline="-25000" dirty="0">
              <a:latin typeface="Avenir Book"/>
              <a:cs typeface="Avenir Book"/>
            </a:endParaRPr>
          </a:p>
          <a:p>
            <a:endParaRPr lang="en-US" sz="2200" dirty="0">
              <a:solidFill>
                <a:srgbClr val="000000"/>
              </a:solidFill>
              <a:latin typeface="Avenir Book"/>
              <a:cs typeface="Avenir Book"/>
            </a:endParaRPr>
          </a:p>
          <a:p>
            <a:pPr marL="0" indent="0">
              <a:buNone/>
            </a:pPr>
            <a:endParaRPr lang="en-US" sz="2200" dirty="0">
              <a:latin typeface="Avenir Book"/>
              <a:cs typeface="Avenir Book"/>
            </a:endParaRPr>
          </a:p>
          <a:p>
            <a:pPr marL="457200" lvl="1" indent="0">
              <a:spcBef>
                <a:spcPts val="0"/>
              </a:spcBef>
              <a:buNone/>
              <a:tabLst>
                <a:tab pos="1262063" algn="l"/>
                <a:tab pos="1546225" algn="l"/>
              </a:tabLst>
            </a:pPr>
            <a:endParaRPr lang="en-US" sz="2200" baseline="-25000" dirty="0">
              <a:latin typeface="Avenir Book"/>
              <a:cs typeface="Avenir Book"/>
            </a:endParaRPr>
          </a:p>
        </p:txBody>
      </p:sp>
      <p:pic>
        <p:nvPicPr>
          <p:cNvPr id="5" name="Picture 4">
            <a:extLst>
              <a:ext uri="{FF2B5EF4-FFF2-40B4-BE49-F238E27FC236}">
                <a16:creationId xmlns:a16="http://schemas.microsoft.com/office/drawing/2014/main" id="{B8718EF9-5633-0D42-9315-9DD1DF121D5F}"/>
              </a:ext>
            </a:extLst>
          </p:cNvPr>
          <p:cNvPicPr>
            <a:picLocks noChangeAspect="1"/>
          </p:cNvPicPr>
          <p:nvPr/>
        </p:nvPicPr>
        <p:blipFill rotWithShape="1">
          <a:blip r:embed="rId4"/>
          <a:srcRect b="66401"/>
          <a:stretch/>
        </p:blipFill>
        <p:spPr>
          <a:xfrm>
            <a:off x="5278966" y="1676350"/>
            <a:ext cx="5410200" cy="1476393"/>
          </a:xfrm>
          <a:prstGeom prst="rect">
            <a:avLst/>
          </a:prstGeom>
        </p:spPr>
      </p:pic>
      <p:sp>
        <p:nvSpPr>
          <p:cNvPr id="6" name="Isosceles Triangle 7">
            <a:extLst>
              <a:ext uri="{FF2B5EF4-FFF2-40B4-BE49-F238E27FC236}">
                <a16:creationId xmlns:a16="http://schemas.microsoft.com/office/drawing/2014/main" id="{891B0619-91C3-B843-AB0F-DB035B3526A1}"/>
              </a:ext>
            </a:extLst>
          </p:cNvPr>
          <p:cNvSpPr/>
          <p:nvPr/>
        </p:nvSpPr>
        <p:spPr>
          <a:xfrm>
            <a:off x="8371416" y="3026833"/>
            <a:ext cx="1839384" cy="1905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CDC4CE-C907-A841-AB8E-DBC2E4DC34CF}"/>
              </a:ext>
            </a:extLst>
          </p:cNvPr>
          <p:cNvSpPr/>
          <p:nvPr/>
        </p:nvSpPr>
        <p:spPr>
          <a:xfrm>
            <a:off x="8593667" y="2688167"/>
            <a:ext cx="1153583" cy="338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m2</a:t>
            </a:r>
          </a:p>
        </p:txBody>
      </p:sp>
      <p:cxnSp>
        <p:nvCxnSpPr>
          <p:cNvPr id="8" name="Straight Arrow Connector 7">
            <a:extLst>
              <a:ext uri="{FF2B5EF4-FFF2-40B4-BE49-F238E27FC236}">
                <a16:creationId xmlns:a16="http://schemas.microsoft.com/office/drawing/2014/main" id="{32A043C0-86A8-5241-AD81-2114B0148957}"/>
              </a:ext>
            </a:extLst>
          </p:cNvPr>
          <p:cNvCxnSpPr/>
          <p:nvPr/>
        </p:nvCxnSpPr>
        <p:spPr>
          <a:xfrm flipV="1">
            <a:off x="8667750" y="3979333"/>
            <a:ext cx="1543050" cy="1058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EF2D070-5DBF-B44A-8117-EE5728054202}"/>
              </a:ext>
            </a:extLst>
          </p:cNvPr>
          <p:cNvSpPr txBox="1"/>
          <p:nvPr/>
        </p:nvSpPr>
        <p:spPr>
          <a:xfrm>
            <a:off x="8315746" y="3599418"/>
            <a:ext cx="2521588" cy="369332"/>
          </a:xfrm>
          <a:prstGeom prst="rect">
            <a:avLst/>
          </a:prstGeom>
          <a:noFill/>
        </p:spPr>
        <p:txBody>
          <a:bodyPr wrap="square" rtlCol="0">
            <a:spAutoFit/>
          </a:bodyPr>
          <a:lstStyle/>
          <a:p>
            <a:r>
              <a:rPr lang="en-US"/>
              <a:t>Execution of m2’s body</a:t>
            </a:r>
          </a:p>
        </p:txBody>
      </p:sp>
      <p:sp>
        <p:nvSpPr>
          <p:cNvPr id="10" name="Rectangle 9">
            <a:extLst>
              <a:ext uri="{FF2B5EF4-FFF2-40B4-BE49-F238E27FC236}">
                <a16:creationId xmlns:a16="http://schemas.microsoft.com/office/drawing/2014/main" id="{E6F20DA9-210F-844E-8D09-193F617CB20B}"/>
              </a:ext>
            </a:extLst>
          </p:cNvPr>
          <p:cNvSpPr/>
          <p:nvPr/>
        </p:nvSpPr>
        <p:spPr>
          <a:xfrm>
            <a:off x="6381750" y="2688167"/>
            <a:ext cx="1153583" cy="4645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m1</a:t>
            </a:r>
          </a:p>
        </p:txBody>
      </p:sp>
      <p:cxnSp>
        <p:nvCxnSpPr>
          <p:cNvPr id="12" name="Straight Arrow Connector 11">
            <a:extLst>
              <a:ext uri="{FF2B5EF4-FFF2-40B4-BE49-F238E27FC236}">
                <a16:creationId xmlns:a16="http://schemas.microsoft.com/office/drawing/2014/main" id="{7CE0CCDF-770A-5A4F-B6B6-6E13A29F0F57}"/>
              </a:ext>
            </a:extLst>
          </p:cNvPr>
          <p:cNvCxnSpPr>
            <a:cxnSpLocks/>
          </p:cNvCxnSpPr>
          <p:nvPr/>
        </p:nvCxnSpPr>
        <p:spPr>
          <a:xfrm>
            <a:off x="6062202" y="4599517"/>
            <a:ext cx="19218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D23EB5B-D1C6-1A41-B8D1-DCF2E16BE5F6}"/>
              </a:ext>
            </a:extLst>
          </p:cNvPr>
          <p:cNvSpPr txBox="1"/>
          <p:nvPr/>
        </p:nvSpPr>
        <p:spPr>
          <a:xfrm>
            <a:off x="5753591" y="4209018"/>
            <a:ext cx="2562154" cy="369332"/>
          </a:xfrm>
          <a:prstGeom prst="rect">
            <a:avLst/>
          </a:prstGeom>
          <a:noFill/>
        </p:spPr>
        <p:txBody>
          <a:bodyPr wrap="square" rtlCol="0">
            <a:spAutoFit/>
          </a:bodyPr>
          <a:lstStyle/>
          <a:p>
            <a:r>
              <a:rPr lang="en-US"/>
              <a:t>Execution of m1’s body</a:t>
            </a:r>
          </a:p>
        </p:txBody>
      </p:sp>
    </p:spTree>
    <p:custDataLst>
      <p:tags r:id="rId1"/>
    </p:custDataLst>
    <p:extLst>
      <p:ext uri="{BB962C8B-B14F-4D97-AF65-F5344CB8AC3E}">
        <p14:creationId xmlns:p14="http://schemas.microsoft.com/office/powerpoint/2010/main" val="4335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fade">
                                      <p:cBhvr>
                                        <p:cTn id="15" dur="500"/>
                                        <p:tgtEl>
                                          <p:spTgt spid="4">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48FB-B7F3-F04B-9C9B-866A3CC44C65}"/>
              </a:ext>
            </a:extLst>
          </p:cNvPr>
          <p:cNvSpPr>
            <a:spLocks noGrp="1"/>
          </p:cNvSpPr>
          <p:nvPr>
            <p:ph type="title"/>
          </p:nvPr>
        </p:nvSpPr>
        <p:spPr/>
        <p:txBody>
          <a:bodyPr/>
          <a:lstStyle/>
          <a:p>
            <a:r>
              <a:rPr lang="en-US" dirty="0"/>
              <a:t>Planning and Acting</a:t>
            </a:r>
          </a:p>
        </p:txBody>
      </p:sp>
      <p:sp>
        <p:nvSpPr>
          <p:cNvPr id="8" name="Rectangle 7">
            <a:extLst>
              <a:ext uri="{FF2B5EF4-FFF2-40B4-BE49-F238E27FC236}">
                <a16:creationId xmlns:a16="http://schemas.microsoft.com/office/drawing/2014/main" id="{FA106F89-9174-1D49-9DBD-2BB327B320A1}"/>
              </a:ext>
            </a:extLst>
          </p:cNvPr>
          <p:cNvSpPr/>
          <p:nvPr/>
        </p:nvSpPr>
        <p:spPr>
          <a:xfrm>
            <a:off x="609600" y="1509236"/>
            <a:ext cx="11823700" cy="2000548"/>
          </a:xfrm>
          <a:prstGeom prst="rect">
            <a:avLst/>
          </a:prstGeom>
        </p:spPr>
        <p:txBody>
          <a:bodyPr wrap="square">
            <a:spAutoFit/>
          </a:bodyPr>
          <a:lstStyle/>
          <a:p>
            <a:pPr fontAlgn="base"/>
            <a:r>
              <a:rPr lang="en-US" sz="2800" dirty="0">
                <a:solidFill>
                  <a:srgbClr val="008000"/>
                </a:solidFill>
                <a:latin typeface="Avenir Book" panose="02000503020000020003" pitchFamily="2" charset="0"/>
              </a:rPr>
              <a:t>Planning</a:t>
            </a:r>
            <a:r>
              <a:rPr lang="en-US" sz="2800" dirty="0">
                <a:solidFill>
                  <a:srgbClr val="000000"/>
                </a:solidFill>
                <a:latin typeface="Avenir Book" panose="02000503020000020003" pitchFamily="2" charset="0"/>
              </a:rPr>
              <a:t>​ : </a:t>
            </a:r>
            <a:br>
              <a:rPr lang="en-US" sz="2800" dirty="0">
                <a:solidFill>
                  <a:srgbClr val="000000"/>
                </a:solidFill>
                <a:latin typeface="Avenir Book" panose="02000503020000020003" pitchFamily="2" charset="0"/>
              </a:rPr>
            </a:br>
            <a:r>
              <a:rPr lang="en-US" sz="2400" dirty="0">
                <a:solidFill>
                  <a:srgbClr val="000000"/>
                </a:solidFill>
                <a:latin typeface="Avenir Book" panose="02000503020000020003" pitchFamily="2" charset="0"/>
              </a:rPr>
              <a:t>You have a goal or a task to accomplish;</a:t>
            </a:r>
          </a:p>
          <a:p>
            <a:pPr fontAlgn="base"/>
            <a:r>
              <a:rPr lang="en-US" sz="2400" dirty="0">
                <a:solidFill>
                  <a:srgbClr val="000000"/>
                </a:solidFill>
                <a:latin typeface="Avenir Book" panose="02000503020000020003" pitchFamily="2" charset="0"/>
              </a:rPr>
              <a:t>Problem: Need to come up with a sequence of </a:t>
            </a:r>
            <a:br>
              <a:rPr lang="en-US" sz="2400" dirty="0">
                <a:solidFill>
                  <a:srgbClr val="000000"/>
                </a:solidFill>
                <a:latin typeface="Avenir Book" panose="02000503020000020003" pitchFamily="2" charset="0"/>
              </a:rPr>
            </a:br>
            <a:r>
              <a:rPr lang="en-US" sz="2400" dirty="0">
                <a:solidFill>
                  <a:srgbClr val="000000"/>
                </a:solidFill>
                <a:latin typeface="Avenir Book" panose="02000503020000020003" pitchFamily="2" charset="0"/>
              </a:rPr>
              <a:t>actions/steps to achieve the goal or accomplish the task</a:t>
            </a:r>
            <a:endParaRPr lang="en-US" sz="2400" dirty="0">
              <a:solidFill>
                <a:srgbClr val="000000"/>
              </a:solidFill>
              <a:latin typeface="Segoe UI" panose="020B0502040204020203" pitchFamily="34" charset="0"/>
            </a:endParaRPr>
          </a:p>
          <a:p>
            <a:pPr fontAlgn="base">
              <a:buFont typeface="Arial" panose="020B0604020202020204" pitchFamily="34" charset="0"/>
              <a:buChar char="•"/>
            </a:pPr>
            <a:r>
              <a:rPr lang="en-US" sz="2400" dirty="0">
                <a:solidFill>
                  <a:srgbClr val="000000"/>
                </a:solidFill>
                <a:latin typeface="Avenir Book" panose="02000503020000020003" pitchFamily="2" charset="0"/>
              </a:rPr>
              <a:t> Prediction + search​</a:t>
            </a:r>
            <a:endParaRPr lang="en-US" sz="2400" dirty="0">
              <a:solidFill>
                <a:srgbClr val="000000"/>
              </a:solidFill>
              <a:latin typeface="Arial" panose="020B0604020202020204" pitchFamily="34" charset="0"/>
            </a:endParaRPr>
          </a:p>
        </p:txBody>
      </p:sp>
      <p:sp>
        <p:nvSpPr>
          <p:cNvPr id="9" name="Rectangle 8">
            <a:extLst>
              <a:ext uri="{FF2B5EF4-FFF2-40B4-BE49-F238E27FC236}">
                <a16:creationId xmlns:a16="http://schemas.microsoft.com/office/drawing/2014/main" id="{139AB77C-78E2-1C44-A934-9C39F07E9EFB}"/>
              </a:ext>
            </a:extLst>
          </p:cNvPr>
          <p:cNvSpPr/>
          <p:nvPr/>
        </p:nvSpPr>
        <p:spPr>
          <a:xfrm>
            <a:off x="462577" y="4278490"/>
            <a:ext cx="8369300" cy="1323439"/>
          </a:xfrm>
          <a:prstGeom prst="rect">
            <a:avLst/>
          </a:prstGeom>
        </p:spPr>
        <p:txBody>
          <a:bodyPr wrap="square">
            <a:spAutoFit/>
          </a:bodyPr>
          <a:lstStyle/>
          <a:p>
            <a:pPr fontAlgn="base"/>
            <a:r>
              <a:rPr lang="en-US" sz="2800" dirty="0">
                <a:solidFill>
                  <a:srgbClr val="FF0000"/>
                </a:solidFill>
                <a:latin typeface="Avenir Book" panose="02000503020000020003" pitchFamily="2" charset="0"/>
              </a:rPr>
              <a:t>Acting</a:t>
            </a:r>
            <a:r>
              <a:rPr lang="en-US" sz="2800" dirty="0">
                <a:solidFill>
                  <a:srgbClr val="000000"/>
                </a:solidFill>
                <a:latin typeface="Avenir Book" panose="02000503020000020003" pitchFamily="2" charset="0"/>
              </a:rPr>
              <a:t>​ :</a:t>
            </a:r>
            <a:endParaRPr lang="en-US" sz="2800" dirty="0">
              <a:solidFill>
                <a:srgbClr val="000000"/>
              </a:solidFill>
              <a:latin typeface="Segoe UI" panose="020B0502040204020203" pitchFamily="34" charset="0"/>
            </a:endParaRPr>
          </a:p>
          <a:p>
            <a:pPr fontAlgn="base">
              <a:buFont typeface="Arial" panose="020B0604020202020204" pitchFamily="34" charset="0"/>
              <a:buChar char="•"/>
            </a:pPr>
            <a:r>
              <a:rPr lang="en-US" sz="2800" dirty="0">
                <a:solidFill>
                  <a:srgbClr val="000000"/>
                </a:solidFill>
                <a:latin typeface="Avenir Book" panose="02000503020000020003" pitchFamily="2" charset="0"/>
              </a:rPr>
              <a:t> </a:t>
            </a:r>
            <a:r>
              <a:rPr lang="en-US" sz="2400" dirty="0">
                <a:solidFill>
                  <a:srgbClr val="000000"/>
                </a:solidFill>
                <a:latin typeface="Avenir Book" panose="02000503020000020003" pitchFamily="2" charset="0"/>
              </a:rPr>
              <a:t>Performing tasks and actions in the real world​</a:t>
            </a:r>
            <a:endParaRPr lang="en-US" sz="2400" dirty="0">
              <a:solidFill>
                <a:srgbClr val="000000"/>
              </a:solidFill>
              <a:latin typeface="Arial" panose="020B0604020202020204" pitchFamily="34" charset="0"/>
            </a:endParaRPr>
          </a:p>
          <a:p>
            <a:pPr fontAlgn="base"/>
            <a:endParaRPr lang="en-US" sz="2400" b="0" i="0" dirty="0">
              <a:solidFill>
                <a:srgbClr val="000000"/>
              </a:solidFill>
              <a:effectLst/>
              <a:latin typeface="Arial" panose="020B0604020202020204" pitchFamily="34" charset="0"/>
            </a:endParaRPr>
          </a:p>
        </p:txBody>
      </p:sp>
      <p:pic>
        <p:nvPicPr>
          <p:cNvPr id="10" name="Picture 9" descr="A picture containing green, building, ball, playing&#10;&#10;Description automatically generated">
            <a:extLst>
              <a:ext uri="{FF2B5EF4-FFF2-40B4-BE49-F238E27FC236}">
                <a16:creationId xmlns:a16="http://schemas.microsoft.com/office/drawing/2014/main" id="{84371105-A8C7-8C41-8B31-191B1F08350D}"/>
              </a:ext>
            </a:extLst>
          </p:cNvPr>
          <p:cNvPicPr>
            <a:picLocks noChangeAspect="1"/>
          </p:cNvPicPr>
          <p:nvPr/>
        </p:nvPicPr>
        <p:blipFill>
          <a:blip r:embed="rId2"/>
          <a:stretch>
            <a:fillRect/>
          </a:stretch>
        </p:blipFill>
        <p:spPr>
          <a:xfrm>
            <a:off x="8831877" y="1509236"/>
            <a:ext cx="2921000" cy="2616200"/>
          </a:xfrm>
          <a:prstGeom prst="rect">
            <a:avLst/>
          </a:prstGeom>
        </p:spPr>
      </p:pic>
      <p:pic>
        <p:nvPicPr>
          <p:cNvPr id="11" name="Picture 10" descr="A picture containing outdoor, aircraft, transport, plane&#10;&#10;Description automatically generated">
            <a:extLst>
              <a:ext uri="{FF2B5EF4-FFF2-40B4-BE49-F238E27FC236}">
                <a16:creationId xmlns:a16="http://schemas.microsoft.com/office/drawing/2014/main" id="{31ECE9A3-7510-E444-94B9-AAEF9737850D}"/>
              </a:ext>
            </a:extLst>
          </p:cNvPr>
          <p:cNvPicPr>
            <a:picLocks noChangeAspect="1"/>
          </p:cNvPicPr>
          <p:nvPr/>
        </p:nvPicPr>
        <p:blipFill>
          <a:blip r:embed="rId3"/>
          <a:stretch>
            <a:fillRect/>
          </a:stretch>
        </p:blipFill>
        <p:spPr>
          <a:xfrm>
            <a:off x="7874000" y="4278490"/>
            <a:ext cx="4051680" cy="2338067"/>
          </a:xfrm>
          <a:prstGeom prst="rect">
            <a:avLst/>
          </a:prstGeom>
        </p:spPr>
      </p:pic>
    </p:spTree>
    <p:extLst>
      <p:ext uri="{BB962C8B-B14F-4D97-AF65-F5344CB8AC3E}">
        <p14:creationId xmlns:p14="http://schemas.microsoft.com/office/powerpoint/2010/main" val="3710732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294"/>
            <a:ext cx="9144000" cy="1455751"/>
          </a:xfrm>
        </p:spPr>
        <p:txBody>
          <a:bodyPr>
            <a:noAutofit/>
          </a:bodyPr>
          <a:lstStyle/>
          <a:p>
            <a:r>
              <a:rPr lang="en-US" sz="3600" dirty="0">
                <a:latin typeface="Avenir Book"/>
                <a:cs typeface="Avenir Book"/>
              </a:rPr>
              <a:t>Problem: Exponentially Large Search Tree</a:t>
            </a:r>
          </a:p>
        </p:txBody>
      </p:sp>
      <p:sp>
        <p:nvSpPr>
          <p:cNvPr id="4" name="Content Placeholder 2"/>
          <p:cNvSpPr>
            <a:spLocks noGrp="1"/>
          </p:cNvSpPr>
          <p:nvPr>
            <p:ph idx="1"/>
          </p:nvPr>
        </p:nvSpPr>
        <p:spPr>
          <a:xfrm>
            <a:off x="1801842" y="1303310"/>
            <a:ext cx="4671561" cy="5233066"/>
          </a:xfrm>
        </p:spPr>
        <p:txBody>
          <a:bodyPr vert="horz" lIns="91440" tIns="45720" rIns="91440" bIns="45720" rtlCol="0" anchor="t">
            <a:noAutofit/>
          </a:bodyPr>
          <a:lstStyle/>
          <a:p>
            <a:r>
              <a:rPr lang="en-US" sz="2400" dirty="0">
                <a:solidFill>
                  <a:srgbClr val="000000"/>
                </a:solidFill>
                <a:latin typeface="Avenir Book"/>
                <a:cs typeface="Avenir Book"/>
              </a:rPr>
              <a:t>All tasks have several applicable refinement methods</a:t>
            </a:r>
          </a:p>
          <a:p>
            <a:r>
              <a:rPr lang="en-US" sz="2400" dirty="0">
                <a:solidFill>
                  <a:srgbClr val="000000"/>
                </a:solidFill>
                <a:latin typeface="Avenir Book"/>
                <a:cs typeface="Avenir Book"/>
              </a:rPr>
              <a:t>Commands have nondeterministic outcomes</a:t>
            </a:r>
          </a:p>
          <a:p>
            <a:r>
              <a:rPr lang="en-US" sz="2400" dirty="0">
                <a:solidFill>
                  <a:srgbClr val="000000"/>
                </a:solidFill>
                <a:latin typeface="Avenir Book"/>
                <a:cs typeface="Avenir Book"/>
              </a:rPr>
              <a:t>Exponential </a:t>
            </a:r>
            <a:br>
              <a:rPr lang="en-US" sz="2400" dirty="0">
                <a:solidFill>
                  <a:srgbClr val="000000"/>
                </a:solidFill>
                <a:latin typeface="Avenir Book"/>
                <a:cs typeface="Avenir Book"/>
              </a:rPr>
            </a:br>
            <a:r>
              <a:rPr lang="en-US" sz="2400" dirty="0">
                <a:solidFill>
                  <a:srgbClr val="000000"/>
                </a:solidFill>
                <a:latin typeface="Avenir Book"/>
                <a:cs typeface="Avenir Book"/>
              </a:rPr>
              <a:t>complexity</a:t>
            </a:r>
          </a:p>
          <a:p>
            <a:r>
              <a:rPr lang="en-US" sz="2400" dirty="0">
                <a:solidFill>
                  <a:srgbClr val="000000"/>
                </a:solidFill>
                <a:latin typeface="Avenir Book"/>
                <a:cs typeface="Avenir Book"/>
              </a:rPr>
              <a:t>Solution:</a:t>
            </a:r>
            <a:br>
              <a:rPr lang="en-US" sz="2400" dirty="0">
                <a:solidFill>
                  <a:srgbClr val="000000"/>
                </a:solidFill>
                <a:latin typeface="Avenir Book"/>
                <a:cs typeface="Avenir Book"/>
              </a:rPr>
            </a:br>
            <a:r>
              <a:rPr lang="en-US" sz="2400" dirty="0">
                <a:solidFill>
                  <a:srgbClr val="000000"/>
                </a:solidFill>
                <a:latin typeface="Avenir Book"/>
                <a:cs typeface="Avenir Book"/>
              </a:rPr>
              <a:t>Do Monte Carlo</a:t>
            </a:r>
            <a:br>
              <a:rPr lang="en-US" sz="2400" dirty="0">
                <a:solidFill>
                  <a:srgbClr val="000000"/>
                </a:solidFill>
                <a:latin typeface="Avenir Book"/>
                <a:cs typeface="Avenir Book"/>
              </a:rPr>
            </a:br>
            <a:r>
              <a:rPr lang="en-US" sz="2400" dirty="0">
                <a:solidFill>
                  <a:srgbClr val="000000"/>
                </a:solidFill>
                <a:latin typeface="Avenir Book"/>
                <a:cs typeface="Avenir Book"/>
              </a:rPr>
              <a:t>rollouts</a:t>
            </a:r>
          </a:p>
          <a:p>
            <a:pPr lvl="1"/>
            <a:r>
              <a:rPr lang="en-US" sz="2000" dirty="0">
                <a:solidFill>
                  <a:srgbClr val="000000"/>
                </a:solidFill>
                <a:latin typeface="Avenir Book"/>
                <a:cs typeface="Avenir Book"/>
              </a:rPr>
              <a:t>Doesn’t look at the </a:t>
            </a:r>
            <a:br>
              <a:rPr lang="en-US" sz="2000" dirty="0">
                <a:solidFill>
                  <a:srgbClr val="000000"/>
                </a:solidFill>
                <a:latin typeface="Avenir Book"/>
                <a:cs typeface="Avenir Book"/>
              </a:rPr>
            </a:br>
            <a:r>
              <a:rPr lang="en-US" sz="2000" dirty="0">
                <a:solidFill>
                  <a:srgbClr val="000000"/>
                </a:solidFill>
                <a:latin typeface="Avenir Book"/>
                <a:cs typeface="Avenir Book"/>
              </a:rPr>
              <a:t>whole search space</a:t>
            </a:r>
          </a:p>
          <a:p>
            <a:pPr lvl="1"/>
            <a:r>
              <a:rPr lang="en-US" sz="2000" dirty="0">
                <a:solidFill>
                  <a:srgbClr val="000000"/>
                </a:solidFill>
                <a:latin typeface="Avenir Book"/>
                <a:cs typeface="Avenir Book"/>
              </a:rPr>
              <a:t>No backtracking</a:t>
            </a:r>
          </a:p>
          <a:p>
            <a:pPr lvl="1"/>
            <a:endParaRPr lang="en-US" sz="2000" dirty="0">
              <a:solidFill>
                <a:srgbClr val="000000"/>
              </a:solidFill>
              <a:latin typeface="Avenir Book"/>
              <a:cs typeface="Avenir Book"/>
            </a:endParaRPr>
          </a:p>
          <a:p>
            <a:pPr marL="0" indent="0">
              <a:buNone/>
            </a:pPr>
            <a:endParaRPr lang="en-US" sz="2400" dirty="0">
              <a:solidFill>
                <a:srgbClr val="000000"/>
              </a:solidFill>
              <a:latin typeface="Avenir Book"/>
              <a:cs typeface="Avenir Book"/>
            </a:endParaRPr>
          </a:p>
          <a:p>
            <a:pPr marL="0" indent="0">
              <a:buNone/>
            </a:pPr>
            <a:endParaRPr lang="en-US" sz="2600" dirty="0">
              <a:latin typeface="Avenir Book"/>
              <a:cs typeface="Avenir Book"/>
            </a:endParaRPr>
          </a:p>
          <a:p>
            <a:pPr marL="457200" lvl="1" indent="0">
              <a:spcBef>
                <a:spcPts val="0"/>
              </a:spcBef>
              <a:buNone/>
              <a:tabLst>
                <a:tab pos="1262063" algn="l"/>
                <a:tab pos="1546225" algn="l"/>
              </a:tabLst>
            </a:pPr>
            <a:endParaRPr lang="en-US" sz="2600" baseline="-25000" dirty="0">
              <a:latin typeface="Avenir Book"/>
              <a:cs typeface="Avenir Book"/>
            </a:endParaRPr>
          </a:p>
        </p:txBody>
      </p:sp>
      <p:pic>
        <p:nvPicPr>
          <p:cNvPr id="18" name="Picture 17">
            <a:extLst>
              <a:ext uri="{FF2B5EF4-FFF2-40B4-BE49-F238E27FC236}">
                <a16:creationId xmlns:a16="http://schemas.microsoft.com/office/drawing/2014/main" id="{C703146D-1ECD-FF46-A3AF-5BD5BDF76BEE}"/>
              </a:ext>
            </a:extLst>
          </p:cNvPr>
          <p:cNvPicPr>
            <a:picLocks noChangeAspect="1"/>
          </p:cNvPicPr>
          <p:nvPr/>
        </p:nvPicPr>
        <p:blipFill>
          <a:blip r:embed="rId4"/>
          <a:stretch>
            <a:fillRect/>
          </a:stretch>
        </p:blipFill>
        <p:spPr>
          <a:xfrm>
            <a:off x="3089910" y="957050"/>
            <a:ext cx="8550926" cy="5534890"/>
          </a:xfrm>
          <a:prstGeom prst="rect">
            <a:avLst/>
          </a:prstGeom>
        </p:spPr>
      </p:pic>
      <p:sp>
        <p:nvSpPr>
          <p:cNvPr id="19" name="Oval 18">
            <a:extLst>
              <a:ext uri="{FF2B5EF4-FFF2-40B4-BE49-F238E27FC236}">
                <a16:creationId xmlns:a16="http://schemas.microsoft.com/office/drawing/2014/main" id="{3BB49AED-A8BB-044F-9FF6-C72B8423D129}"/>
              </a:ext>
            </a:extLst>
          </p:cNvPr>
          <p:cNvSpPr/>
          <p:nvPr/>
        </p:nvSpPr>
        <p:spPr>
          <a:xfrm>
            <a:off x="7027757" y="2280497"/>
            <a:ext cx="243416" cy="26458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6774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135 0.02871 C -0.03333 0.05602 -0.04531 0.08334 -0.08159 0.12894 C -0.11788 0.17454 -0.2151 0.26343 -0.23906 0.30185 C -0.26302 0.34028 -0.23333 0.35972 -0.22517 0.35903 C -0.21701 0.35834 -0.20607 0.31134 -0.19045 0.29722 C -0.17482 0.2831 -0.12951 0.25579 -0.13142 0.27408 C -0.13333 0.29236 -0.20138 0.38426 -0.20191 0.40671 C -0.20243 0.42917 -0.14774 0.42477 -0.13489 0.40834 C -0.12204 0.3919 -0.13298 0.33519 -0.12447 0.3081 C -0.11597 0.28102 -0.1026 0.25602 -0.08385 0.2463 C -0.0651 0.23658 -0.02986 0.23704 -0.01215 0.24931 C 0.00556 0.26158 0.029 0.28148 0.02257 0.32037 C 0.01615 0.35926 -0.04114 0.44537 -0.05034 0.48241 C -0.05954 0.51945 -0.04132 0.54769 -0.03298 0.54259 C -0.02465 0.5375 -0.01093 0.4882 -0.00052 0.45162 C 0.0099 0.41505 0.02032 0.3544 0.02952 0.32338 C 0.03872 0.29236 0.02743 0.24491 0.05504 0.26482 C 0.08264 0.28472 0.16337 0.40764 0.19497 0.44236 C 0.22657 0.47709 0.24862 0.4507 0.2448 0.47315 C 0.24098 0.4956 0.17223 0.55486 0.17188 0.57801 C 0.17153 0.60116 0.22952 0.60671 0.24254 0.61204 " pathEditMode="relative" rAng="0" ptsTypes="AAAAAAAAAAAAAAAAAAAAA">
                                      <p:cBhvr>
                                        <p:cTn id="6" dur="8000" fill="hold"/>
                                        <p:tgtEl>
                                          <p:spTgt spid="19"/>
                                        </p:tgtEl>
                                        <p:attrNameLst>
                                          <p:attrName>ppt_x</p:attrName>
                                          <p:attrName>ppt_y</p:attrName>
                                        </p:attrNameLst>
                                      </p:cBhvr>
                                      <p:rCtr x="1979" y="29167"/>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5874"/>
            <a:ext cx="8229600" cy="1143000"/>
          </a:xfrm>
        </p:spPr>
        <p:txBody>
          <a:bodyPr/>
          <a:lstStyle/>
          <a:p>
            <a:r>
              <a:rPr lang="en-US">
                <a:latin typeface="Avenir Book"/>
                <a:cs typeface="Avenir Book"/>
              </a:rPr>
              <a:t>Planner: Plan-with-UPOM(</a:t>
            </a:r>
            <a:r>
              <a:rPr lang="en-US">
                <a:solidFill>
                  <a:srgbClr val="FF0000"/>
                </a:solidFill>
                <a:latin typeface="Avenir Book"/>
                <a:cs typeface="Avenir Book"/>
              </a:rPr>
              <a:t>task</a:t>
            </a:r>
            <a:r>
              <a:rPr lang="en-US">
                <a:latin typeface="Avenir Book"/>
                <a:cs typeface="Avenir Book"/>
              </a:rPr>
              <a:t>)</a:t>
            </a:r>
          </a:p>
        </p:txBody>
      </p:sp>
      <p:sp>
        <p:nvSpPr>
          <p:cNvPr id="4" name="Content Placeholder 2"/>
          <p:cNvSpPr>
            <a:spLocks noGrp="1"/>
          </p:cNvSpPr>
          <p:nvPr>
            <p:ph idx="1"/>
          </p:nvPr>
        </p:nvSpPr>
        <p:spPr>
          <a:xfrm>
            <a:off x="1627183" y="1258874"/>
            <a:ext cx="4893811" cy="5233066"/>
          </a:xfrm>
        </p:spPr>
        <p:txBody>
          <a:bodyPr vert="horz" lIns="91440" tIns="45720" rIns="91440" bIns="45720" rtlCol="0" anchor="t">
            <a:noAutofit/>
          </a:bodyPr>
          <a:lstStyle/>
          <a:p>
            <a:r>
              <a:rPr lang="en-US" sz="2400" dirty="0">
                <a:solidFill>
                  <a:srgbClr val="000000"/>
                </a:solidFill>
                <a:latin typeface="Avenir Book"/>
                <a:cs typeface="Avenir Book"/>
              </a:rPr>
              <a:t>Online Monte Carlo rollouts</a:t>
            </a:r>
          </a:p>
          <a:p>
            <a:r>
              <a:rPr lang="en-US" sz="2400" dirty="0" err="1">
                <a:solidFill>
                  <a:srgbClr val="FF0000"/>
                </a:solidFill>
                <a:latin typeface="Avenir Book"/>
                <a:cs typeface="Avenir Book"/>
              </a:rPr>
              <a:t>n</a:t>
            </a:r>
            <a:r>
              <a:rPr lang="en-US" sz="2400" baseline="-25000" dirty="0" err="1">
                <a:solidFill>
                  <a:srgbClr val="FF0000"/>
                </a:solidFill>
                <a:latin typeface="Avenir Book"/>
                <a:cs typeface="Avenir Book"/>
              </a:rPr>
              <a:t>ro</a:t>
            </a:r>
            <a:r>
              <a:rPr lang="en-US" sz="2400" dirty="0">
                <a:solidFill>
                  <a:srgbClr val="000000"/>
                </a:solidFill>
                <a:latin typeface="Avenir Book"/>
                <a:cs typeface="Avenir Book"/>
              </a:rPr>
              <a:t> rollouts</a:t>
            </a:r>
          </a:p>
          <a:p>
            <a:r>
              <a:rPr lang="en-US" sz="2400" dirty="0">
                <a:solidFill>
                  <a:srgbClr val="000000"/>
                </a:solidFill>
                <a:latin typeface="Avenir Book"/>
                <a:cs typeface="Avenir Book"/>
              </a:rPr>
              <a:t>After rollouts are done,</a:t>
            </a:r>
            <a:br>
              <a:rPr lang="en-US" sz="2400" dirty="0">
                <a:solidFill>
                  <a:srgbClr val="000000"/>
                </a:solidFill>
                <a:latin typeface="Avenir Book"/>
                <a:cs typeface="Avenir Book"/>
              </a:rPr>
            </a:br>
            <a:r>
              <a:rPr lang="en-US" sz="2400" dirty="0">
                <a:solidFill>
                  <a:srgbClr val="000000"/>
                </a:solidFill>
                <a:latin typeface="Avenir Book"/>
                <a:cs typeface="Avenir Book"/>
              </a:rPr>
              <a:t>estimate the expected utility </a:t>
            </a:r>
            <a:br>
              <a:rPr lang="en-US" sz="2400" dirty="0">
                <a:solidFill>
                  <a:srgbClr val="000000"/>
                </a:solidFill>
                <a:latin typeface="Avenir Book"/>
                <a:cs typeface="Avenir Book"/>
              </a:rPr>
            </a:br>
            <a:r>
              <a:rPr lang="en-US" sz="2400" dirty="0">
                <a:solidFill>
                  <a:srgbClr val="000000"/>
                </a:solidFill>
                <a:latin typeface="Avenir Book"/>
                <a:cs typeface="Avenir Book"/>
              </a:rPr>
              <a:t>of each method instance</a:t>
            </a:r>
          </a:p>
          <a:p>
            <a:r>
              <a:rPr lang="en-US" sz="2400" dirty="0">
                <a:solidFill>
                  <a:srgbClr val="000000"/>
                </a:solidFill>
                <a:latin typeface="Avenir Book"/>
                <a:cs typeface="Avenir Book"/>
              </a:rPr>
              <a:t>Choose the </a:t>
            </a:r>
            <a:br>
              <a:rPr lang="en-US" sz="2400" dirty="0">
                <a:solidFill>
                  <a:srgbClr val="000000"/>
                </a:solidFill>
                <a:latin typeface="Avenir Book"/>
                <a:cs typeface="Avenir Book"/>
              </a:rPr>
            </a:br>
            <a:r>
              <a:rPr lang="en-US" sz="2400" dirty="0">
                <a:solidFill>
                  <a:srgbClr val="000000"/>
                </a:solidFill>
                <a:latin typeface="Avenir Book"/>
                <a:cs typeface="Avenir Book"/>
              </a:rPr>
              <a:t>method instance </a:t>
            </a:r>
            <a:br>
              <a:rPr lang="en-US" sz="2400" dirty="0">
                <a:solidFill>
                  <a:srgbClr val="000000"/>
                </a:solidFill>
                <a:latin typeface="Avenir Book"/>
                <a:cs typeface="Avenir Book"/>
              </a:rPr>
            </a:br>
            <a:r>
              <a:rPr lang="en-US" sz="2400" dirty="0">
                <a:solidFill>
                  <a:srgbClr val="000000"/>
                </a:solidFill>
                <a:latin typeface="Avenir Book"/>
                <a:cs typeface="Avenir Book"/>
              </a:rPr>
              <a:t>with highest </a:t>
            </a:r>
            <a:br>
              <a:rPr lang="en-US" sz="2400" dirty="0">
                <a:solidFill>
                  <a:srgbClr val="000000"/>
                </a:solidFill>
                <a:latin typeface="Avenir Book"/>
                <a:cs typeface="Avenir Book"/>
              </a:rPr>
            </a:br>
            <a:r>
              <a:rPr lang="en-US" sz="2400" dirty="0">
                <a:solidFill>
                  <a:srgbClr val="000000"/>
                </a:solidFill>
                <a:latin typeface="Avenir Book"/>
                <a:cs typeface="Avenir Book"/>
              </a:rPr>
              <a:t>expected utility</a:t>
            </a:r>
          </a:p>
          <a:p>
            <a:r>
              <a:rPr lang="en-US" sz="2400" dirty="0">
                <a:solidFill>
                  <a:srgbClr val="000000"/>
                </a:solidFill>
                <a:latin typeface="Avenir Book"/>
                <a:cs typeface="Avenir Book"/>
              </a:rPr>
              <a:t>Each rollout </a:t>
            </a:r>
            <a:br>
              <a:rPr lang="en-US" sz="2400" dirty="0">
                <a:solidFill>
                  <a:srgbClr val="000000"/>
                </a:solidFill>
                <a:latin typeface="Avenir Book"/>
                <a:cs typeface="Avenir Book"/>
              </a:rPr>
            </a:br>
            <a:r>
              <a:rPr lang="en-US" sz="2400" dirty="0">
                <a:solidFill>
                  <a:srgbClr val="000000"/>
                </a:solidFill>
                <a:latin typeface="Avenir Book"/>
                <a:cs typeface="Avenir Book"/>
              </a:rPr>
              <a:t>handled by </a:t>
            </a:r>
            <a:br>
              <a:rPr lang="en-US" sz="2400" dirty="0">
                <a:solidFill>
                  <a:srgbClr val="000000"/>
                </a:solidFill>
                <a:latin typeface="Avenir Book"/>
                <a:cs typeface="Avenir Book"/>
              </a:rPr>
            </a:br>
            <a:r>
              <a:rPr lang="en-US" sz="2400" dirty="0">
                <a:solidFill>
                  <a:srgbClr val="000000"/>
                </a:solidFill>
                <a:latin typeface="Avenir Book"/>
                <a:cs typeface="Avenir Book"/>
              </a:rPr>
              <a:t>procedure UPOM </a:t>
            </a:r>
          </a:p>
        </p:txBody>
      </p:sp>
      <p:pic>
        <p:nvPicPr>
          <p:cNvPr id="5" name="Picture 4">
            <a:extLst>
              <a:ext uri="{FF2B5EF4-FFF2-40B4-BE49-F238E27FC236}">
                <a16:creationId xmlns:a16="http://schemas.microsoft.com/office/drawing/2014/main" id="{11F84094-5A4E-D14C-89CC-4FCEA3E2BC8E}"/>
              </a:ext>
            </a:extLst>
          </p:cNvPr>
          <p:cNvPicPr>
            <a:picLocks noChangeAspect="1"/>
          </p:cNvPicPr>
          <p:nvPr/>
        </p:nvPicPr>
        <p:blipFill>
          <a:blip r:embed="rId4"/>
          <a:stretch>
            <a:fillRect/>
          </a:stretch>
        </p:blipFill>
        <p:spPr>
          <a:xfrm>
            <a:off x="2940688" y="1527993"/>
            <a:ext cx="8828889" cy="4694829"/>
          </a:xfrm>
          <a:prstGeom prst="rect">
            <a:avLst/>
          </a:prstGeom>
        </p:spPr>
      </p:pic>
      <p:sp>
        <p:nvSpPr>
          <p:cNvPr id="8" name="Isosceles Triangle 7"/>
          <p:cNvSpPr/>
          <p:nvPr/>
        </p:nvSpPr>
        <p:spPr>
          <a:xfrm>
            <a:off x="8371416" y="3026833"/>
            <a:ext cx="1839384" cy="1905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593666" y="2588923"/>
            <a:ext cx="1255468" cy="4379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m2</a:t>
            </a:r>
          </a:p>
        </p:txBody>
      </p:sp>
      <p:sp>
        <p:nvSpPr>
          <p:cNvPr id="10" name="Rectangle 9"/>
          <p:cNvSpPr/>
          <p:nvPr/>
        </p:nvSpPr>
        <p:spPr>
          <a:xfrm>
            <a:off x="6520994" y="2588924"/>
            <a:ext cx="972007" cy="42097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m1</a:t>
            </a:r>
          </a:p>
        </p:txBody>
      </p:sp>
      <p:cxnSp>
        <p:nvCxnSpPr>
          <p:cNvPr id="12" name="Straight Arrow Connector 11"/>
          <p:cNvCxnSpPr/>
          <p:nvPr/>
        </p:nvCxnSpPr>
        <p:spPr>
          <a:xfrm flipV="1">
            <a:off x="8667750" y="3979333"/>
            <a:ext cx="1543050" cy="1058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371417" y="4040917"/>
            <a:ext cx="2465917" cy="369332"/>
          </a:xfrm>
          <a:prstGeom prst="rect">
            <a:avLst/>
          </a:prstGeom>
          <a:noFill/>
        </p:spPr>
        <p:txBody>
          <a:bodyPr wrap="square" rtlCol="0">
            <a:spAutoFit/>
          </a:bodyPr>
          <a:lstStyle/>
          <a:p>
            <a:r>
              <a:rPr lang="en-US"/>
              <a:t>Execution of m2’s body</a:t>
            </a:r>
          </a:p>
        </p:txBody>
      </p:sp>
      <p:sp>
        <p:nvSpPr>
          <p:cNvPr id="11" name="Oval 10"/>
          <p:cNvSpPr/>
          <p:nvPr/>
        </p:nvSpPr>
        <p:spPr>
          <a:xfrm>
            <a:off x="7450667" y="1926167"/>
            <a:ext cx="243416" cy="26458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8070969" y="1946618"/>
            <a:ext cx="243416" cy="264583"/>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827553" y="1926167"/>
            <a:ext cx="243416" cy="264583"/>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266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957 0.05784 C -0.05763 0.0833 -0.0755 0.10898 -0.1038 0.14345 C -0.13209 0.17793 -0.19076 0.233 -0.20951 0.26516 C -0.22826 0.29732 -0.23103 0.3311 -0.2168 0.33688 C -0.20257 0.34267 -0.1458 0.2802 -0.12445 0.29963 C -0.1031 0.31907 -0.09269 0.42689 -0.08818 0.45303 " pathEditMode="relative" ptsTypes="aaaaaA">
                                      <p:cBhvr>
                                        <p:cTn id="6" dur="5000" fill="hold"/>
                                        <p:tgtEl>
                                          <p:spTgt spid="11"/>
                                        </p:tgtEl>
                                        <p:attrNameLst>
                                          <p:attrName>ppt_x</p:attrName>
                                          <p:attrName>ppt_y</p:attrName>
                                        </p:attrNameLst>
                                      </p:cBhvr>
                                    </p:animMotion>
                                  </p:childTnLst>
                                </p:cTn>
                              </p:par>
                            </p:childTnLst>
                          </p:cTn>
                        </p:par>
                        <p:par>
                          <p:cTn id="7" fill="hold">
                            <p:stCondLst>
                              <p:cond delay="5000"/>
                            </p:stCondLst>
                            <p:childTnLst>
                              <p:par>
                                <p:cTn id="8" presetID="0" presetClass="path" presetSubtype="0" accel="50000" decel="50000" fill="hold" grpId="0" nodeType="afterEffect">
                                  <p:stCondLst>
                                    <p:cond delay="0"/>
                                  </p:stCondLst>
                                  <p:childTnLst>
                                    <p:animMotion origin="layout" path="M 2.76341E-6 6.66358E-7 C -0.02274 0.02522 -0.04548 0.05044 -0.08592 0.09949 C -0.12637 0.14854 -0.21975 0.24179 -0.24249 0.29431 C -0.26523 0.34683 -0.24076 0.41647 -0.2227 0.41439 C -0.20465 0.41231 -0.17393 0.29847 -0.13366 0.28181 C -0.09339 0.26516 -0.01337 0.27881 0.01875 0.3149 C 0.05086 0.351 0.05259 0.46182 0.05919 0.49861 " pathEditMode="relative" ptsTypes="aaaaaaA">
                                      <p:cBhvr>
                                        <p:cTn id="9" dur="5000" fill="hold"/>
                                        <p:tgtEl>
                                          <p:spTgt spid="15"/>
                                        </p:tgtEl>
                                        <p:attrNameLst>
                                          <p:attrName>ppt_x</p:attrName>
                                          <p:attrName>ppt_y</p:attrName>
                                        </p:attrNameLst>
                                      </p:cBhvr>
                                    </p:animMotion>
                                  </p:childTnLst>
                                </p:cTn>
                              </p:par>
                            </p:childTnLst>
                          </p:cTn>
                        </p:par>
                        <p:par>
                          <p:cTn id="10" fill="hold">
                            <p:stCondLst>
                              <p:cond delay="10000"/>
                            </p:stCondLst>
                            <p:childTnLst>
                              <p:par>
                                <p:cTn id="11" presetID="0" presetClass="path" presetSubtype="0" accel="50000" decel="50000" fill="hold" grpId="0" nodeType="afterEffect">
                                  <p:stCondLst>
                                    <p:cond delay="0"/>
                                  </p:stCondLst>
                                  <p:childTnLst>
                                    <p:animMotion origin="layout" path="M 0.00052 0.02175 C 0.03576 0.04743 0.07099 0.07311 0.08558 0.10597 C 0.10016 0.13882 0.09408 0.18857 0.08766 0.21934 C 0.08124 0.25011 0.05138 0.25821 0.04721 0.29107 C 0.04305 0.32392 0.03246 0.40629 0.06266 0.4167 C 0.09287 0.42712 0.16074 0.3901 0.22861 0.35331 " pathEditMode="relative" ptsTypes="aaaaaA">
                                      <p:cBhvr>
                                        <p:cTn id="12" dur="5000" fill="hold"/>
                                        <p:tgtEl>
                                          <p:spTgt spid="14"/>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E907-E7AF-4E41-BC1F-65B821DEE053}"/>
              </a:ext>
            </a:extLst>
          </p:cNvPr>
          <p:cNvSpPr>
            <a:spLocks noGrp="1"/>
          </p:cNvSpPr>
          <p:nvPr>
            <p:ph type="title"/>
          </p:nvPr>
        </p:nvSpPr>
        <p:spPr/>
        <p:txBody>
          <a:bodyPr>
            <a:normAutofit/>
          </a:bodyPr>
          <a:lstStyle/>
          <a:p>
            <a:r>
              <a:rPr lang="en-US" dirty="0">
                <a:latin typeface="Avenir Book" panose="02000503020000020003" pitchFamily="2" charset="0"/>
              </a:rPr>
              <a:t>Background: UCT Search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0D71E6-CF1A-2148-A442-BAFC0463780D}"/>
                  </a:ext>
                </a:extLst>
              </p:cNvPr>
              <p:cNvSpPr>
                <a:spLocks noGrp="1"/>
              </p:cNvSpPr>
              <p:nvPr>
                <p:ph idx="1"/>
              </p:nvPr>
            </p:nvSpPr>
            <p:spPr>
              <a:xfrm>
                <a:off x="1981200" y="1372200"/>
                <a:ext cx="8229600" cy="4851400"/>
              </a:xfrm>
            </p:spPr>
            <p:txBody>
              <a:bodyPr>
                <a:normAutofit lnSpcReduction="10000"/>
              </a:bodyPr>
              <a:lstStyle/>
              <a:p>
                <a:r>
                  <a:rPr lang="en-US" dirty="0">
                    <a:latin typeface="Avenir Book" panose="02000503020000020003" pitchFamily="2" charset="0"/>
                  </a:rPr>
                  <a:t>UCT: </a:t>
                </a:r>
                <a:r>
                  <a:rPr lang="en-US" b="1" dirty="0">
                    <a:solidFill>
                      <a:srgbClr val="C00000"/>
                    </a:solidFill>
                    <a:latin typeface="Avenir Book" panose="02000503020000020003" pitchFamily="2" charset="0"/>
                  </a:rPr>
                  <a:t>U</a:t>
                </a:r>
                <a:r>
                  <a:rPr lang="en-US" dirty="0">
                    <a:latin typeface="Avenir Book" panose="02000503020000020003" pitchFamily="2" charset="0"/>
                  </a:rPr>
                  <a:t>pper </a:t>
                </a:r>
                <a:r>
                  <a:rPr lang="en-US" b="1" dirty="0">
                    <a:solidFill>
                      <a:srgbClr val="C00000"/>
                    </a:solidFill>
                    <a:latin typeface="Avenir Book" panose="02000503020000020003" pitchFamily="2" charset="0"/>
                  </a:rPr>
                  <a:t>C</a:t>
                </a:r>
                <a:r>
                  <a:rPr lang="en-US" dirty="0">
                    <a:latin typeface="Avenir Book" panose="02000503020000020003" pitchFamily="2" charset="0"/>
                  </a:rPr>
                  <a:t>onfidence Bound applied to </a:t>
                </a:r>
                <a:r>
                  <a:rPr lang="en-US" b="1" dirty="0">
                    <a:solidFill>
                      <a:srgbClr val="C00000"/>
                    </a:solidFill>
                    <a:latin typeface="Avenir Book" panose="02000503020000020003" pitchFamily="2" charset="0"/>
                  </a:rPr>
                  <a:t>T</a:t>
                </a:r>
                <a:r>
                  <a:rPr lang="en-US" dirty="0">
                    <a:latin typeface="Avenir Book" panose="02000503020000020003" pitchFamily="2" charset="0"/>
                  </a:rPr>
                  <a:t>rees</a:t>
                </a:r>
              </a:p>
              <a:p>
                <a:pPr lvl="1"/>
                <a:r>
                  <a:rPr lang="en-US" sz="2400" dirty="0">
                    <a:latin typeface="Avenir Book" panose="02000503020000020003" pitchFamily="2" charset="0"/>
                  </a:rPr>
                  <a:t>In a rollout, selects next action node using the UCB1(Kocsis et al. 2006) function. </a:t>
                </a:r>
                <a:br>
                  <a:rPr lang="en-US" sz="2400" dirty="0">
                    <a:latin typeface="Avenir Book" panose="02000503020000020003" pitchFamily="2" charset="0"/>
                  </a:rPr>
                </a:br>
                <a:r>
                  <a:rPr lang="en-US" sz="2400" dirty="0">
                    <a:latin typeface="Avenir Book" panose="02000503020000020003" pitchFamily="2" charset="0"/>
                  </a:rPr>
                  <a:t>Balances:</a:t>
                </a:r>
              </a:p>
              <a:p>
                <a:pPr lvl="2"/>
                <a:r>
                  <a:rPr lang="en-US" dirty="0">
                    <a:latin typeface="Avenir Book" panose="02000503020000020003" pitchFamily="2" charset="0"/>
                  </a:rPr>
                  <a:t>exploration (new paths to gain information)</a:t>
                </a:r>
              </a:p>
              <a:p>
                <a:pPr lvl="2"/>
                <a:r>
                  <a:rPr lang="en-US" dirty="0">
                    <a:latin typeface="Avenir Book" panose="02000503020000020003" pitchFamily="2" charset="0"/>
                  </a:rPr>
                  <a:t>exploitation (paths known to be good) </a:t>
                </a:r>
              </a:p>
              <a:p>
                <a:pPr lvl="2"/>
                <a:endParaRPr lang="en-US" dirty="0">
                  <a:latin typeface="Avenir Book" panose="02000503020000020003" pitchFamily="2" charset="0"/>
                </a:endParaRPr>
              </a:p>
              <a:p>
                <a:pPr marL="914400" lvl="2" indent="0">
                  <a:buNone/>
                </a:pPr>
                <a14:m>
                  <m:oMathPara xmlns:m="http://schemas.openxmlformats.org/officeDocument/2006/math">
                    <m:oMathParaPr>
                      <m:jc m:val="centerGroup"/>
                    </m:oMathParaPr>
                    <m:oMath xmlns:m="http://schemas.openxmlformats.org/officeDocument/2006/math">
                      <m:bar>
                        <m:barPr>
                          <m:pos m:val="top"/>
                          <m:ctrlPr>
                            <a:rPr lang="en-US" sz="3300" i="1">
                              <a:latin typeface="Cambria Math" panose="02040503050406030204" pitchFamily="18" charset="0"/>
                            </a:rPr>
                          </m:ctrlPr>
                        </m:barPr>
                        <m:e>
                          <m:r>
                            <a:rPr lang="en-US" sz="3300" i="1">
                              <a:latin typeface="Cambria Math" panose="02040503050406030204" pitchFamily="18" charset="0"/>
                            </a:rPr>
                            <m:t>𝑋</m:t>
                          </m:r>
                        </m:e>
                      </m:bar>
                      <m:r>
                        <a:rPr lang="en-US" sz="3300" i="1" baseline="-25000">
                          <a:latin typeface="Cambria Math" panose="02040503050406030204" pitchFamily="18" charset="0"/>
                        </a:rPr>
                        <m:t>𝑗</m:t>
                      </m:r>
                      <m:r>
                        <a:rPr lang="en-US" sz="3300" i="1">
                          <a:latin typeface="Cambria Math" panose="02040503050406030204" pitchFamily="18" charset="0"/>
                        </a:rPr>
                        <m:t> +</m:t>
                      </m:r>
                      <m:r>
                        <a:rPr lang="en-US" sz="3300" i="1">
                          <a:latin typeface="Cambria Math" panose="02040503050406030204" pitchFamily="18" charset="0"/>
                        </a:rPr>
                        <m:t>𝐶</m:t>
                      </m:r>
                      <m:r>
                        <a:rPr lang="en-US" sz="3300" i="1">
                          <a:latin typeface="Cambria Math" panose="02040503050406030204" pitchFamily="18" charset="0"/>
                        </a:rPr>
                        <m:t> </m:t>
                      </m:r>
                      <m:rad>
                        <m:radPr>
                          <m:degHide m:val="on"/>
                          <m:ctrlPr>
                            <a:rPr lang="en-US" sz="3300" i="1">
                              <a:latin typeface="Cambria Math" panose="02040503050406030204" pitchFamily="18" charset="0"/>
                            </a:rPr>
                          </m:ctrlPr>
                        </m:radPr>
                        <m:deg/>
                        <m:e>
                          <m:f>
                            <m:fPr>
                              <m:ctrlPr>
                                <a:rPr lang="en-US" sz="3300" i="1">
                                  <a:latin typeface="Cambria Math" panose="02040503050406030204" pitchFamily="18" charset="0"/>
                                </a:rPr>
                              </m:ctrlPr>
                            </m:fPr>
                            <m:num>
                              <m:func>
                                <m:funcPr>
                                  <m:ctrlPr>
                                    <a:rPr lang="en-US" sz="3300" i="1">
                                      <a:latin typeface="Cambria Math" panose="02040503050406030204" pitchFamily="18" charset="0"/>
                                    </a:rPr>
                                  </m:ctrlPr>
                                </m:funcPr>
                                <m:fName>
                                  <m:r>
                                    <m:rPr>
                                      <m:sty m:val="p"/>
                                    </m:rPr>
                                    <a:rPr lang="en-US" sz="3300">
                                      <a:latin typeface="Cambria Math" panose="02040503050406030204" pitchFamily="18" charset="0"/>
                                    </a:rPr>
                                    <m:t>log</m:t>
                                  </m:r>
                                </m:fName>
                                <m:e>
                                  <m:r>
                                    <a:rPr lang="en-US" sz="3300" i="1">
                                      <a:latin typeface="Cambria Math" panose="02040503050406030204" pitchFamily="18" charset="0"/>
                                    </a:rPr>
                                    <m:t>𝑁</m:t>
                                  </m:r>
                                </m:e>
                              </m:func>
                            </m:num>
                            <m:den>
                              <m:r>
                                <a:rPr lang="en-US" sz="3300" i="1">
                                  <a:latin typeface="Cambria Math" panose="02040503050406030204" pitchFamily="18" charset="0"/>
                                </a:rPr>
                                <m:t>𝑛</m:t>
                              </m:r>
                              <m:r>
                                <a:rPr lang="en-US" sz="3300" i="1" baseline="-25000">
                                  <a:latin typeface="Cambria Math" panose="02040503050406030204" pitchFamily="18" charset="0"/>
                                </a:rPr>
                                <m:t>𝑗</m:t>
                              </m:r>
                            </m:den>
                          </m:f>
                        </m:e>
                      </m:rad>
                    </m:oMath>
                  </m:oMathPara>
                </a14:m>
                <a:endParaRPr lang="en-US" dirty="0">
                  <a:latin typeface="Avenir Book" panose="02000503020000020003" pitchFamily="2" charset="0"/>
                </a:endParaRPr>
              </a:p>
              <a:p>
                <a:pPr marL="0" indent="0">
                  <a:buNone/>
                </a:pPr>
                <a:endParaRPr lang="en-US" dirty="0">
                  <a:latin typeface="Avenir Book" panose="02000503020000020003" pitchFamily="2" charset="0"/>
                </a:endParaRPr>
              </a:p>
            </p:txBody>
          </p:sp>
        </mc:Choice>
        <mc:Fallback xmlns="">
          <p:sp>
            <p:nvSpPr>
              <p:cNvPr id="3" name="Content Placeholder 2">
                <a:extLst>
                  <a:ext uri="{FF2B5EF4-FFF2-40B4-BE49-F238E27FC236}">
                    <a16:creationId xmlns:a16="http://schemas.microsoft.com/office/drawing/2014/main" id="{E40D71E6-CF1A-2148-A442-BAFC0463780D}"/>
                  </a:ext>
                </a:extLst>
              </p:cNvPr>
              <p:cNvSpPr>
                <a:spLocks noGrp="1" noRot="1" noChangeAspect="1" noMove="1" noResize="1" noEditPoints="1" noAdjustHandles="1" noChangeArrowheads="1" noChangeShapeType="1" noTextEdit="1"/>
              </p:cNvSpPr>
              <p:nvPr>
                <p:ph idx="1"/>
              </p:nvPr>
            </p:nvSpPr>
            <p:spPr>
              <a:xfrm>
                <a:off x="1981200" y="1372200"/>
                <a:ext cx="8229600" cy="4851400"/>
              </a:xfrm>
              <a:blipFill>
                <a:blip r:embed="rId2"/>
                <a:stretch>
                  <a:fillRect l="-1849" t="-2611" r="-1849"/>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38514E3E-69BD-3147-9046-4B43F3E64D7D}"/>
              </a:ext>
            </a:extLst>
          </p:cNvPr>
          <p:cNvSpPr/>
          <p:nvPr/>
        </p:nvSpPr>
        <p:spPr>
          <a:xfrm>
            <a:off x="3327400" y="4876800"/>
            <a:ext cx="1524000" cy="1422400"/>
          </a:xfrm>
          <a:prstGeom prst="ellipse">
            <a:avLst/>
          </a:prstGeom>
          <a:noFill/>
          <a:ln w="381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5" name="Oval 4">
            <a:extLst>
              <a:ext uri="{FF2B5EF4-FFF2-40B4-BE49-F238E27FC236}">
                <a16:creationId xmlns:a16="http://schemas.microsoft.com/office/drawing/2014/main" id="{A0EFE839-08AE-E444-8E59-192456E44B16}"/>
              </a:ext>
            </a:extLst>
          </p:cNvPr>
          <p:cNvSpPr/>
          <p:nvPr/>
        </p:nvSpPr>
        <p:spPr>
          <a:xfrm>
            <a:off x="5473700" y="4711700"/>
            <a:ext cx="2413000" cy="1871662"/>
          </a:xfrm>
          <a:prstGeom prst="ellipse">
            <a:avLst/>
          </a:prstGeom>
          <a:noFill/>
          <a:ln w="381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TextBox 5">
            <a:extLst>
              <a:ext uri="{FF2B5EF4-FFF2-40B4-BE49-F238E27FC236}">
                <a16:creationId xmlns:a16="http://schemas.microsoft.com/office/drawing/2014/main" id="{964F9791-150A-6D4E-88CD-722D3CA73157}"/>
              </a:ext>
            </a:extLst>
          </p:cNvPr>
          <p:cNvSpPr txBox="1"/>
          <p:nvPr/>
        </p:nvSpPr>
        <p:spPr>
          <a:xfrm>
            <a:off x="2101850" y="6144569"/>
            <a:ext cx="2095500" cy="461665"/>
          </a:xfrm>
          <a:prstGeom prst="rect">
            <a:avLst/>
          </a:prstGeom>
          <a:noFill/>
        </p:spPr>
        <p:txBody>
          <a:bodyPr wrap="square" rtlCol="0">
            <a:spAutoFit/>
          </a:bodyPr>
          <a:lstStyle/>
          <a:p>
            <a:r>
              <a:rPr lang="en-US" sz="2400" dirty="0">
                <a:solidFill>
                  <a:srgbClr val="C00000"/>
                </a:solidFill>
              </a:rPr>
              <a:t>Exploitation</a:t>
            </a:r>
          </a:p>
        </p:txBody>
      </p:sp>
      <p:sp>
        <p:nvSpPr>
          <p:cNvPr id="7" name="TextBox 6">
            <a:extLst>
              <a:ext uri="{FF2B5EF4-FFF2-40B4-BE49-F238E27FC236}">
                <a16:creationId xmlns:a16="http://schemas.microsoft.com/office/drawing/2014/main" id="{E30B379B-7BED-5749-BF1D-B21054E8EBFA}"/>
              </a:ext>
            </a:extLst>
          </p:cNvPr>
          <p:cNvSpPr txBox="1"/>
          <p:nvPr/>
        </p:nvSpPr>
        <p:spPr>
          <a:xfrm>
            <a:off x="7343775" y="6352530"/>
            <a:ext cx="2095500" cy="461665"/>
          </a:xfrm>
          <a:prstGeom prst="rect">
            <a:avLst/>
          </a:prstGeom>
          <a:noFill/>
        </p:spPr>
        <p:txBody>
          <a:bodyPr wrap="square" rtlCol="0">
            <a:spAutoFit/>
          </a:bodyPr>
          <a:lstStyle/>
          <a:p>
            <a:r>
              <a:rPr lang="en-US" sz="2400" dirty="0">
                <a:solidFill>
                  <a:srgbClr val="C00000"/>
                </a:solidFill>
              </a:rPr>
              <a:t>Exploration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16D473A-60FF-674D-B621-B3EAA219112A}"/>
                  </a:ext>
                </a:extLst>
              </p:cNvPr>
              <p:cNvSpPr txBox="1"/>
              <p:nvPr/>
            </p:nvSpPr>
            <p:spPr>
              <a:xfrm>
                <a:off x="8029575" y="4165133"/>
                <a:ext cx="2819400" cy="2281074"/>
              </a:xfrm>
              <a:prstGeom prst="rect">
                <a:avLst/>
              </a:prstGeom>
              <a:noFill/>
            </p:spPr>
            <p:txBody>
              <a:bodyPr wrap="square" rtlCol="0">
                <a:spAutoFit/>
              </a:bodyPr>
              <a:lstStyle/>
              <a:p>
                <a14:m>
                  <m:oMath xmlns:m="http://schemas.openxmlformats.org/officeDocument/2006/math">
                    <m:bar>
                      <m:barPr>
                        <m:pos m:val="top"/>
                        <m:ctrlPr>
                          <a:rPr lang="en-US" sz="2000" i="1">
                            <a:latin typeface="Cambria Math" panose="02040503050406030204" pitchFamily="18" charset="0"/>
                          </a:rPr>
                        </m:ctrlPr>
                      </m:barPr>
                      <m:e>
                        <m:r>
                          <a:rPr lang="en-US" sz="2000" i="1">
                            <a:latin typeface="Cambria Math" panose="02040503050406030204" pitchFamily="18" charset="0"/>
                          </a:rPr>
                          <m:t>𝑋</m:t>
                        </m:r>
                      </m:e>
                    </m:bar>
                    <m:r>
                      <a:rPr lang="en-US" sz="2000" i="1" baseline="-25000">
                        <a:latin typeface="Cambria Math" panose="02040503050406030204" pitchFamily="18" charset="0"/>
                      </a:rPr>
                      <m:t>𝑗</m:t>
                    </m:r>
                  </m:oMath>
                </a14:m>
                <a:r>
                  <a:rPr lang="en-US" sz="2000" dirty="0"/>
                  <a:t> : Average reward computed for action j</a:t>
                </a:r>
                <a:br>
                  <a:rPr lang="en-US" sz="2000" dirty="0"/>
                </a:br>
                <a:r>
                  <a:rPr lang="en-US" sz="2000" dirty="0"/>
                  <a:t>N : Total number of actions tried</a:t>
                </a:r>
                <a:br>
                  <a:rPr lang="en-US" sz="2000" dirty="0"/>
                </a:br>
                <a14:m>
                  <m:oMath xmlns:m="http://schemas.openxmlformats.org/officeDocument/2006/math">
                    <m:r>
                      <a:rPr lang="en-US" sz="2000" i="1">
                        <a:latin typeface="Cambria Math" panose="02040503050406030204" pitchFamily="18" charset="0"/>
                      </a:rPr>
                      <m:t>𝑛</m:t>
                    </m:r>
                    <m:r>
                      <a:rPr lang="en-US" sz="2000" i="1" baseline="-25000">
                        <a:latin typeface="Cambria Math" panose="02040503050406030204" pitchFamily="18" charset="0"/>
                      </a:rPr>
                      <m:t>𝑗</m:t>
                    </m:r>
                  </m:oMath>
                </a14:m>
                <a:r>
                  <a:rPr lang="en-US" sz="2000" dirty="0"/>
                  <a:t>: Number of times action j was tried</a:t>
                </a:r>
              </a:p>
              <a:p>
                <a:r>
                  <a:rPr lang="en-US" sz="2000" dirty="0"/>
                  <a:t>C: Constant</a:t>
                </a:r>
              </a:p>
            </p:txBody>
          </p:sp>
        </mc:Choice>
        <mc:Fallback xmlns="">
          <p:sp>
            <p:nvSpPr>
              <p:cNvPr id="8" name="TextBox 7">
                <a:extLst>
                  <a:ext uri="{FF2B5EF4-FFF2-40B4-BE49-F238E27FC236}">
                    <a16:creationId xmlns:a16="http://schemas.microsoft.com/office/drawing/2014/main" id="{F16D473A-60FF-674D-B621-B3EAA219112A}"/>
                  </a:ext>
                </a:extLst>
              </p:cNvPr>
              <p:cNvSpPr txBox="1">
                <a:spLocks noRot="1" noChangeAspect="1" noMove="1" noResize="1" noEditPoints="1" noAdjustHandles="1" noChangeArrowheads="1" noChangeShapeType="1" noTextEdit="1"/>
              </p:cNvSpPr>
              <p:nvPr/>
            </p:nvSpPr>
            <p:spPr>
              <a:xfrm>
                <a:off x="8029575" y="4165133"/>
                <a:ext cx="2819400" cy="2281074"/>
              </a:xfrm>
              <a:prstGeom prst="rect">
                <a:avLst/>
              </a:prstGeom>
              <a:blipFill>
                <a:blip r:embed="rId3"/>
                <a:stretch>
                  <a:fillRect l="-2242" b="-3315"/>
                </a:stretch>
              </a:blipFill>
            </p:spPr>
            <p:txBody>
              <a:bodyPr/>
              <a:lstStyle/>
              <a:p>
                <a:r>
                  <a:rPr lang="en-US">
                    <a:noFill/>
                  </a:rPr>
                  <a:t> </a:t>
                </a:r>
              </a:p>
            </p:txBody>
          </p:sp>
        </mc:Fallback>
      </mc:AlternateContent>
    </p:spTree>
    <p:extLst>
      <p:ext uri="{BB962C8B-B14F-4D97-AF65-F5344CB8AC3E}">
        <p14:creationId xmlns:p14="http://schemas.microsoft.com/office/powerpoint/2010/main" val="37607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F84094-5A4E-D14C-89CC-4FCEA3E2BC8E}"/>
              </a:ext>
            </a:extLst>
          </p:cNvPr>
          <p:cNvPicPr>
            <a:picLocks noChangeAspect="1"/>
          </p:cNvPicPr>
          <p:nvPr/>
        </p:nvPicPr>
        <p:blipFill>
          <a:blip r:embed="rId4"/>
          <a:stretch>
            <a:fillRect/>
          </a:stretch>
        </p:blipFill>
        <p:spPr>
          <a:xfrm>
            <a:off x="1272373" y="2057660"/>
            <a:ext cx="8691008" cy="4621510"/>
          </a:xfrm>
          <a:prstGeom prst="rect">
            <a:avLst/>
          </a:prstGeom>
        </p:spPr>
      </p:pic>
      <mc:AlternateContent xmlns:mc="http://schemas.openxmlformats.org/markup-compatibility/2006" xmlns:a14="http://schemas.microsoft.com/office/drawing/2010/main">
        <mc:Choice Requires="a14">
          <p:sp>
            <p:nvSpPr>
              <p:cNvPr id="14" name="Content Placeholder 2"/>
              <p:cNvSpPr txBox="1">
                <a:spLocks/>
              </p:cNvSpPr>
              <p:nvPr/>
            </p:nvSpPr>
            <p:spPr>
              <a:xfrm>
                <a:off x="1777992" y="1201925"/>
                <a:ext cx="7518409" cy="41511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latin typeface="Avenir Book"/>
                    <a:cs typeface="Avenir Book"/>
                  </a:rPr>
                  <a:t>UCT-like procedure to </a:t>
                </a:r>
                <a:br>
                  <a:rPr lang="en-US" sz="2400">
                    <a:latin typeface="Avenir Book"/>
                    <a:cs typeface="Avenir Book"/>
                  </a:rPr>
                </a:br>
                <a:r>
                  <a:rPr lang="en-US" sz="2400">
                    <a:latin typeface="Avenir Book"/>
                    <a:cs typeface="Avenir Book"/>
                  </a:rPr>
                  <a:t>do a single rollout</a:t>
                </a:r>
                <a:endParaRPr lang="en-US" sz="2000">
                  <a:latin typeface="Avenir Book"/>
                  <a:cs typeface="Avenir Book"/>
                </a:endParaRPr>
              </a:p>
              <a:p>
                <a:r>
                  <a:rPr lang="en-US" sz="2600">
                    <a:latin typeface="Avenir Book"/>
                    <a:cs typeface="Avenir Book"/>
                  </a:rPr>
                  <a:t>Chooses the next child </a:t>
                </a:r>
                <a:br>
                  <a:rPr lang="en-US" sz="2600">
                    <a:latin typeface="Avenir Book"/>
                    <a:cs typeface="Avenir Book"/>
                  </a:rPr>
                </a:br>
                <a:r>
                  <a:rPr lang="en-US" sz="2600">
                    <a:latin typeface="Avenir Book"/>
                    <a:cs typeface="Avenir Book"/>
                  </a:rPr>
                  <a:t>using the </a:t>
                </a:r>
                <a:r>
                  <a:rPr lang="en-US" sz="2600" b="1">
                    <a:latin typeface="Avenir Book"/>
                    <a:cs typeface="Avenir Book"/>
                  </a:rPr>
                  <a:t>UCB1 formula</a:t>
                </a:r>
              </a:p>
              <a:p>
                <a:endParaRPr lang="en-US" sz="2600">
                  <a:latin typeface="Avenir Book"/>
                  <a:cs typeface="Avenir Book"/>
                </a:endParaRPr>
              </a:p>
              <a:p>
                <a:endParaRPr lang="en-US" sz="2600">
                  <a:latin typeface="Avenir Book"/>
                  <a:cs typeface="Avenir Book"/>
                </a:endParaRPr>
              </a:p>
              <a:p>
                <a:endParaRPr lang="en-US" sz="2600">
                  <a:latin typeface="Avenir Book"/>
                  <a:cs typeface="Avenir Book"/>
                </a:endParaRPr>
              </a:p>
              <a:p>
                <a:endParaRPr lang="en-US" sz="2600">
                  <a:latin typeface="Avenir Book"/>
                  <a:cs typeface="Avenir Book"/>
                </a:endParaRPr>
              </a:p>
              <a:p>
                <a:endParaRPr lang="en-US" sz="2600">
                  <a:latin typeface="Avenir Book"/>
                  <a:cs typeface="Avenir Book"/>
                </a:endParaRPr>
              </a:p>
              <a:p>
                <a:endParaRPr lang="en-US" sz="2600">
                  <a:latin typeface="Avenir Book"/>
                  <a:cs typeface="Avenir Book"/>
                </a:endParaRPr>
              </a:p>
              <a:p>
                <a:r>
                  <a:rPr lang="en-US" sz="2600">
                    <a:latin typeface="Avenir Book"/>
                    <a:cs typeface="Avenir Book"/>
                  </a:rPr>
                  <a:t>Updates estimated </a:t>
                </a:r>
                <a:br>
                  <a:rPr lang="en-US" sz="2600">
                    <a:latin typeface="Avenir Book"/>
                    <a:cs typeface="Avenir Book"/>
                  </a:rPr>
                </a:br>
                <a:r>
                  <a:rPr lang="en-US" sz="2600">
                    <a:latin typeface="Avenir Book"/>
                    <a:cs typeface="Avenir Book"/>
                  </a:rPr>
                  <a:t>utility </a:t>
                </a:r>
                <a14:m>
                  <m:oMath xmlns:m="http://schemas.openxmlformats.org/officeDocument/2006/math">
                    <m:r>
                      <a:rPr lang="en-US" sz="2800" i="1">
                        <a:latin typeface="Cambria Math" panose="02040503050406030204" pitchFamily="18" charset="0"/>
                        <a:ea typeface="Cambria Math" panose="02040503050406030204" pitchFamily="18" charset="0"/>
                      </a:rPr>
                      <m:t>ℚ</m:t>
                    </m:r>
                  </m:oMath>
                </a14:m>
                <a:r>
                  <a:rPr lang="en-US" sz="2600">
                    <a:latin typeface="Avenir Book"/>
                    <a:cs typeface="Avenir Book"/>
                  </a:rPr>
                  <a:t> when done</a:t>
                </a:r>
              </a:p>
              <a:p>
                <a:pPr marL="457200" lvl="1" indent="0">
                  <a:buNone/>
                </a:pPr>
                <a:endParaRPr lang="en-US" sz="2200" i="1">
                  <a:latin typeface="Avenir Book"/>
                  <a:ea typeface="Cambria Math" panose="02040503050406030204" pitchFamily="18" charset="0"/>
                </a:endParaRPr>
              </a:p>
              <a:p>
                <a:pPr marL="57150" indent="0">
                  <a:buNone/>
                </a:pPr>
                <a:endParaRPr lang="en-US" sz="2600">
                  <a:latin typeface="Avenir Book"/>
                  <a:cs typeface="Avenir Book"/>
                </a:endParaRPr>
              </a:p>
              <a:p>
                <a:pPr lvl="1"/>
                <a:endParaRPr lang="en-US" sz="2200">
                  <a:latin typeface="Avenir Book"/>
                  <a:cs typeface="Avenir Book"/>
                </a:endParaRPr>
              </a:p>
              <a:p>
                <a:pPr lvl="1"/>
                <a:endParaRPr lang="en-US" sz="2200">
                  <a:latin typeface="Avenir Book"/>
                  <a:cs typeface="Avenir Book"/>
                </a:endParaRPr>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1777992" y="1201925"/>
                <a:ext cx="7518409" cy="4151189"/>
              </a:xfrm>
              <a:prstGeom prst="rect">
                <a:avLst/>
              </a:prstGeom>
              <a:blipFill>
                <a:blip r:embed="rId5"/>
                <a:stretch>
                  <a:fillRect l="-1351" t="-1220" b="-35061"/>
                </a:stretch>
              </a:blipFill>
            </p:spPr>
            <p:txBody>
              <a:bodyPr/>
              <a:lstStyle/>
              <a:p>
                <a:r>
                  <a:rPr lang="en-US">
                    <a:noFill/>
                  </a:rPr>
                  <a:t> </a:t>
                </a:r>
              </a:p>
            </p:txBody>
          </p:sp>
        </mc:Fallback>
      </mc:AlternateContent>
      <p:sp>
        <p:nvSpPr>
          <p:cNvPr id="2" name="Title 1"/>
          <p:cNvSpPr>
            <a:spLocks noGrp="1"/>
          </p:cNvSpPr>
          <p:nvPr>
            <p:ph type="title"/>
          </p:nvPr>
        </p:nvSpPr>
        <p:spPr>
          <a:xfrm>
            <a:off x="1981200" y="115874"/>
            <a:ext cx="8229600" cy="1143000"/>
          </a:xfrm>
        </p:spPr>
        <p:txBody>
          <a:bodyPr>
            <a:normAutofit/>
          </a:bodyPr>
          <a:lstStyle/>
          <a:p>
            <a:r>
              <a:rPr lang="en-US">
                <a:latin typeface="Avenir Book"/>
                <a:cs typeface="Avenir Book"/>
              </a:rPr>
              <a:t>UPOM(</a:t>
            </a:r>
            <a:r>
              <a:rPr lang="en-US">
                <a:solidFill>
                  <a:srgbClr val="FF0000"/>
                </a:solidFill>
                <a:latin typeface="Avenir Book"/>
                <a:cs typeface="Avenir Book"/>
              </a:rPr>
              <a:t>task</a:t>
            </a:r>
            <a:r>
              <a:rPr lang="en-US">
                <a:latin typeface="Avenir Book"/>
                <a:cs typeface="Avenir Book"/>
              </a:rPr>
              <a:t>)</a:t>
            </a:r>
          </a:p>
        </p:txBody>
      </p:sp>
      <p:sp>
        <p:nvSpPr>
          <p:cNvPr id="8" name="Isosceles Triangle 7"/>
          <p:cNvSpPr/>
          <p:nvPr/>
        </p:nvSpPr>
        <p:spPr>
          <a:xfrm>
            <a:off x="6535216" y="3357213"/>
            <a:ext cx="1839384" cy="1905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591093" y="3172261"/>
            <a:ext cx="1153583" cy="338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m2</a:t>
            </a:r>
          </a:p>
        </p:txBody>
      </p:sp>
      <p:sp>
        <p:nvSpPr>
          <p:cNvPr id="10" name="Rectangle 9"/>
          <p:cNvSpPr/>
          <p:nvPr/>
        </p:nvSpPr>
        <p:spPr>
          <a:xfrm>
            <a:off x="4688898" y="3131920"/>
            <a:ext cx="932976" cy="33866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m1</a:t>
            </a:r>
          </a:p>
        </p:txBody>
      </p:sp>
      <p:cxnSp>
        <p:nvCxnSpPr>
          <p:cNvPr id="12" name="Straight Arrow Connector 11"/>
          <p:cNvCxnSpPr/>
          <p:nvPr/>
        </p:nvCxnSpPr>
        <p:spPr>
          <a:xfrm flipV="1">
            <a:off x="6826507" y="4309713"/>
            <a:ext cx="1543050" cy="1058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91092" y="4364746"/>
            <a:ext cx="2347468" cy="369332"/>
          </a:xfrm>
          <a:prstGeom prst="rect">
            <a:avLst/>
          </a:prstGeom>
          <a:noFill/>
        </p:spPr>
        <p:txBody>
          <a:bodyPr wrap="square" rtlCol="0">
            <a:spAutoFit/>
          </a:bodyPr>
          <a:lstStyle/>
          <a:p>
            <a:r>
              <a:rPr lang="en-US"/>
              <a:t>Execution of m2’s body</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B920359-9E62-2D43-AA4D-61E5A67152CA}"/>
                  </a:ext>
                </a:extLst>
              </p:cNvPr>
              <p:cNvSpPr/>
              <p:nvPr/>
            </p:nvSpPr>
            <p:spPr>
              <a:xfrm>
                <a:off x="6122693" y="1935986"/>
                <a:ext cx="3760007" cy="9766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𝑎𝑟𝑔𝑚𝑎𝑥</m:t>
                      </m:r>
                      <m:r>
                        <a:rPr lang="en-US" i="1" baseline="-25000">
                          <a:latin typeface="Cambria Math" panose="02040503050406030204" pitchFamily="18" charset="0"/>
                          <a:ea typeface="Cambria Math" panose="02040503050406030204" pitchFamily="18" charset="0"/>
                        </a:rPr>
                        <m:t>𝑚</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ℚ</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num>
                                <m:den>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den>
                              </m:f>
                            </m:e>
                          </m:rad>
                        </m:e>
                      </m:d>
                    </m:oMath>
                  </m:oMathPara>
                </a14:m>
                <a:endParaRPr lang="en-US"/>
              </a:p>
            </p:txBody>
          </p:sp>
        </mc:Choice>
        <mc:Fallback xmlns="">
          <p:sp>
            <p:nvSpPr>
              <p:cNvPr id="4" name="Rectangle 3">
                <a:extLst>
                  <a:ext uri="{FF2B5EF4-FFF2-40B4-BE49-F238E27FC236}">
                    <a16:creationId xmlns:a16="http://schemas.microsoft.com/office/drawing/2014/main" id="{AB920359-9E62-2D43-AA4D-61E5A67152CA}"/>
                  </a:ext>
                </a:extLst>
              </p:cNvPr>
              <p:cNvSpPr>
                <a:spLocks noRot="1" noChangeAspect="1" noMove="1" noResize="1" noEditPoints="1" noAdjustHandles="1" noChangeArrowheads="1" noChangeShapeType="1" noTextEdit="1"/>
              </p:cNvSpPr>
              <p:nvPr/>
            </p:nvSpPr>
            <p:spPr>
              <a:xfrm>
                <a:off x="6122693" y="1935986"/>
                <a:ext cx="3760007" cy="976614"/>
              </a:xfrm>
              <a:prstGeom prst="rect">
                <a:avLst/>
              </a:prstGeom>
              <a:blipFill>
                <a:blip r:embed="rId6"/>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96283D3D-798F-C146-8F54-10FD0167716A}"/>
              </a:ext>
            </a:extLst>
          </p:cNvPr>
          <p:cNvCxnSpPr>
            <a:cxnSpLocks/>
          </p:cNvCxnSpPr>
          <p:nvPr/>
        </p:nvCxnSpPr>
        <p:spPr>
          <a:xfrm flipV="1">
            <a:off x="6297706" y="1595787"/>
            <a:ext cx="632012" cy="623344"/>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BF5202E2-FE80-2046-87AE-F91FE41EAFD2}"/>
              </a:ext>
            </a:extLst>
          </p:cNvPr>
          <p:cNvSpPr txBox="1"/>
          <p:nvPr/>
        </p:nvSpPr>
        <p:spPr>
          <a:xfrm>
            <a:off x="7598033" y="1706871"/>
            <a:ext cx="3494845" cy="369332"/>
          </a:xfrm>
          <a:prstGeom prst="rect">
            <a:avLst/>
          </a:prstGeom>
          <a:noFill/>
        </p:spPr>
        <p:txBody>
          <a:bodyPr wrap="square" rtlCol="0">
            <a:spAutoFit/>
          </a:bodyPr>
          <a:lstStyle/>
          <a:p>
            <a:r>
              <a:rPr lang="en-US">
                <a:solidFill>
                  <a:srgbClr val="FF0000"/>
                </a:solidFill>
              </a:rPr>
              <a:t>Number of times task is visited</a:t>
            </a:r>
          </a:p>
        </p:txBody>
      </p:sp>
      <p:sp>
        <p:nvSpPr>
          <p:cNvPr id="21" name="TextBox 20">
            <a:extLst>
              <a:ext uri="{FF2B5EF4-FFF2-40B4-BE49-F238E27FC236}">
                <a16:creationId xmlns:a16="http://schemas.microsoft.com/office/drawing/2014/main" id="{1E966D18-E93C-9B48-B044-D3EBE12472F0}"/>
              </a:ext>
            </a:extLst>
          </p:cNvPr>
          <p:cNvSpPr txBox="1"/>
          <p:nvPr/>
        </p:nvSpPr>
        <p:spPr>
          <a:xfrm>
            <a:off x="8835299" y="3136262"/>
            <a:ext cx="1943120" cy="646331"/>
          </a:xfrm>
          <a:prstGeom prst="rect">
            <a:avLst/>
          </a:prstGeom>
          <a:noFill/>
        </p:spPr>
        <p:txBody>
          <a:bodyPr wrap="square" rtlCol="0">
            <a:spAutoFit/>
          </a:bodyPr>
          <a:lstStyle/>
          <a:p>
            <a:r>
              <a:rPr lang="en-US">
                <a:solidFill>
                  <a:srgbClr val="FF0000"/>
                </a:solidFill>
              </a:rPr>
              <a:t>Number of times m is chosen</a:t>
            </a:r>
          </a:p>
        </p:txBody>
      </p:sp>
      <p:cxnSp>
        <p:nvCxnSpPr>
          <p:cNvPr id="23" name="Straight Arrow Connector 22">
            <a:extLst>
              <a:ext uri="{FF2B5EF4-FFF2-40B4-BE49-F238E27FC236}">
                <a16:creationId xmlns:a16="http://schemas.microsoft.com/office/drawing/2014/main" id="{C01914B2-9ACD-6543-9AE8-7B325C822545}"/>
              </a:ext>
            </a:extLst>
          </p:cNvPr>
          <p:cNvCxnSpPr>
            <a:cxnSpLocks/>
          </p:cNvCxnSpPr>
          <p:nvPr/>
        </p:nvCxnSpPr>
        <p:spPr>
          <a:xfrm flipH="1">
            <a:off x="9345456" y="2011780"/>
            <a:ext cx="287411" cy="2935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CE583302-D98E-4548-B9E5-8D9DCDBD7879}"/>
              </a:ext>
            </a:extLst>
          </p:cNvPr>
          <p:cNvCxnSpPr>
            <a:cxnSpLocks/>
          </p:cNvCxnSpPr>
          <p:nvPr/>
        </p:nvCxnSpPr>
        <p:spPr>
          <a:xfrm flipH="1" flipV="1">
            <a:off x="9058044" y="2774760"/>
            <a:ext cx="119178" cy="3571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ABA321F6-4131-F146-B6DF-4DD099B35746}"/>
              </a:ext>
            </a:extLst>
          </p:cNvPr>
          <p:cNvSpPr txBox="1"/>
          <p:nvPr/>
        </p:nvSpPr>
        <p:spPr>
          <a:xfrm>
            <a:off x="6754307" y="2814313"/>
            <a:ext cx="3494845" cy="369332"/>
          </a:xfrm>
          <a:prstGeom prst="rect">
            <a:avLst/>
          </a:prstGeom>
          <a:noFill/>
        </p:spPr>
        <p:txBody>
          <a:bodyPr wrap="square" rtlCol="0">
            <a:spAutoFit/>
          </a:bodyPr>
          <a:lstStyle/>
          <a:p>
            <a:r>
              <a:rPr lang="en-US">
                <a:solidFill>
                  <a:srgbClr val="FF0000"/>
                </a:solidFill>
              </a:rPr>
              <a:t>Estimated Utility of m</a:t>
            </a:r>
          </a:p>
        </p:txBody>
      </p:sp>
      <p:cxnSp>
        <p:nvCxnSpPr>
          <p:cNvPr id="28" name="Straight Arrow Connector 27">
            <a:extLst>
              <a:ext uri="{FF2B5EF4-FFF2-40B4-BE49-F238E27FC236}">
                <a16:creationId xmlns:a16="http://schemas.microsoft.com/office/drawing/2014/main" id="{0CC3A2A1-E5F2-D14A-941B-746E200B9A39}"/>
              </a:ext>
            </a:extLst>
          </p:cNvPr>
          <p:cNvCxnSpPr>
            <a:cxnSpLocks/>
          </p:cNvCxnSpPr>
          <p:nvPr/>
        </p:nvCxnSpPr>
        <p:spPr>
          <a:xfrm flipH="1" flipV="1">
            <a:off x="7871013" y="2640746"/>
            <a:ext cx="131682" cy="2718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601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xEl>
                                              <p:pRg st="8" end="8"/>
                                            </p:txEl>
                                          </p:spTgt>
                                        </p:tgtEl>
                                        <p:attrNameLst>
                                          <p:attrName>style.visibility</p:attrName>
                                        </p:attrNameLst>
                                      </p:cBhvr>
                                      <p:to>
                                        <p:strVal val="visible"/>
                                      </p:to>
                                    </p:set>
                                    <p:animEffect transition="in" filter="fade">
                                      <p:cBhvr>
                                        <p:cTn id="38"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34F7724-C91A-0D47-A445-1F68B76F8DC5}"/>
              </a:ext>
            </a:extLst>
          </p:cNvPr>
          <p:cNvSpPr/>
          <p:nvPr/>
        </p:nvSpPr>
        <p:spPr>
          <a:xfrm>
            <a:off x="4928958" y="4368415"/>
            <a:ext cx="4824643" cy="2457450"/>
          </a:xfrm>
          <a:prstGeom prst="ellipse">
            <a:avLst/>
          </a:prstGeom>
          <a:solidFill>
            <a:schemeClr val="bg1">
              <a:lumMod val="85000"/>
            </a:schemeClr>
          </a:solid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5" name="Picture 4">
            <a:extLst>
              <a:ext uri="{FF2B5EF4-FFF2-40B4-BE49-F238E27FC236}">
                <a16:creationId xmlns:a16="http://schemas.microsoft.com/office/drawing/2014/main" id="{11F84094-5A4E-D14C-89CC-4FCEA3E2BC8E}"/>
              </a:ext>
            </a:extLst>
          </p:cNvPr>
          <p:cNvPicPr>
            <a:picLocks noChangeAspect="1"/>
          </p:cNvPicPr>
          <p:nvPr/>
        </p:nvPicPr>
        <p:blipFill>
          <a:blip r:embed="rId4"/>
          <a:stretch>
            <a:fillRect/>
          </a:stretch>
        </p:blipFill>
        <p:spPr>
          <a:xfrm>
            <a:off x="1272373" y="2057660"/>
            <a:ext cx="8691008" cy="4621510"/>
          </a:xfrm>
          <a:prstGeom prst="rect">
            <a:avLst/>
          </a:prstGeom>
        </p:spPr>
      </p:pic>
      <p:sp>
        <p:nvSpPr>
          <p:cNvPr id="14" name="Content Placeholder 2"/>
          <p:cNvSpPr txBox="1">
            <a:spLocks/>
          </p:cNvSpPr>
          <p:nvPr/>
        </p:nvSpPr>
        <p:spPr>
          <a:xfrm>
            <a:off x="1777992" y="1201925"/>
            <a:ext cx="7518409" cy="41511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Avenir Book"/>
                <a:cs typeface="Avenir Book"/>
              </a:rPr>
              <a:t>Planning happening online;</a:t>
            </a:r>
            <a:br>
              <a:rPr lang="en-US" sz="2800" dirty="0">
                <a:latin typeface="Avenir Book"/>
                <a:cs typeface="Avenir Book"/>
              </a:rPr>
            </a:br>
            <a:r>
              <a:rPr lang="en-US" sz="2800" dirty="0">
                <a:latin typeface="Avenir Book"/>
                <a:cs typeface="Avenir Book"/>
              </a:rPr>
              <a:t>Don’t want long rollouts</a:t>
            </a:r>
          </a:p>
          <a:p>
            <a:r>
              <a:rPr lang="en-US" sz="2800" dirty="0">
                <a:latin typeface="Avenir Book"/>
                <a:cs typeface="Avenir Book"/>
              </a:rPr>
              <a:t>UPOM’s rollouts have </a:t>
            </a:r>
            <a:br>
              <a:rPr lang="en-US" sz="2800" dirty="0">
                <a:latin typeface="Avenir Book"/>
                <a:cs typeface="Avenir Book"/>
              </a:rPr>
            </a:br>
            <a:r>
              <a:rPr lang="en-US" sz="2800" dirty="0">
                <a:latin typeface="Avenir Book"/>
                <a:cs typeface="Avenir Book"/>
              </a:rPr>
              <a:t>length </a:t>
            </a:r>
            <a:r>
              <a:rPr lang="en-US" sz="2800" dirty="0">
                <a:solidFill>
                  <a:srgbClr val="FF0000"/>
                </a:solidFill>
                <a:latin typeface="Avenir Book"/>
                <a:cs typeface="Avenir Book"/>
              </a:rPr>
              <a:t>d</a:t>
            </a:r>
          </a:p>
          <a:p>
            <a:endParaRPr lang="en-US" sz="2600" dirty="0">
              <a:latin typeface="Avenir Book"/>
              <a:cs typeface="Avenir Book"/>
            </a:endParaRPr>
          </a:p>
          <a:p>
            <a:endParaRPr lang="en-US" sz="2600" dirty="0">
              <a:latin typeface="Avenir Book"/>
              <a:cs typeface="Avenir Book"/>
            </a:endParaRPr>
          </a:p>
          <a:p>
            <a:pPr marL="457200" lvl="1" indent="0">
              <a:buNone/>
            </a:pPr>
            <a:endParaRPr lang="en-US" sz="2200" i="1" dirty="0">
              <a:latin typeface="Avenir Book"/>
              <a:ea typeface="Cambria Math" panose="02040503050406030204" pitchFamily="18" charset="0"/>
            </a:endParaRPr>
          </a:p>
          <a:p>
            <a:pPr marL="57150" indent="0">
              <a:buNone/>
            </a:pPr>
            <a:endParaRPr lang="en-US" sz="2600" dirty="0">
              <a:latin typeface="Avenir Book"/>
              <a:cs typeface="Avenir Book"/>
            </a:endParaRPr>
          </a:p>
          <a:p>
            <a:pPr lvl="1"/>
            <a:endParaRPr lang="en-US" sz="2200" dirty="0">
              <a:latin typeface="Avenir Book"/>
              <a:cs typeface="Avenir Book"/>
            </a:endParaRPr>
          </a:p>
          <a:p>
            <a:pPr lvl="1"/>
            <a:endParaRPr lang="en-US" sz="2200" dirty="0">
              <a:latin typeface="Avenir Book"/>
              <a:cs typeface="Avenir Book"/>
            </a:endParaRPr>
          </a:p>
        </p:txBody>
      </p:sp>
      <p:sp>
        <p:nvSpPr>
          <p:cNvPr id="2" name="Title 1"/>
          <p:cNvSpPr>
            <a:spLocks noGrp="1"/>
          </p:cNvSpPr>
          <p:nvPr>
            <p:ph type="title"/>
          </p:nvPr>
        </p:nvSpPr>
        <p:spPr>
          <a:xfrm>
            <a:off x="1981200" y="115874"/>
            <a:ext cx="8229600" cy="1143000"/>
          </a:xfrm>
        </p:spPr>
        <p:txBody>
          <a:bodyPr>
            <a:normAutofit/>
          </a:bodyPr>
          <a:lstStyle/>
          <a:p>
            <a:r>
              <a:rPr lang="en-US" dirty="0">
                <a:latin typeface="Avenir Book"/>
                <a:cs typeface="Avenir Book"/>
              </a:rPr>
              <a:t>Limited depth rollouts</a:t>
            </a:r>
          </a:p>
        </p:txBody>
      </p:sp>
      <p:sp>
        <p:nvSpPr>
          <p:cNvPr id="10" name="Rectangle 9"/>
          <p:cNvSpPr/>
          <p:nvPr/>
        </p:nvSpPr>
        <p:spPr>
          <a:xfrm>
            <a:off x="4688898" y="3131920"/>
            <a:ext cx="932976" cy="33866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m1</a:t>
            </a:r>
          </a:p>
        </p:txBody>
      </p:sp>
      <p:cxnSp>
        <p:nvCxnSpPr>
          <p:cNvPr id="11" name="Straight Connector 10">
            <a:extLst>
              <a:ext uri="{FF2B5EF4-FFF2-40B4-BE49-F238E27FC236}">
                <a16:creationId xmlns:a16="http://schemas.microsoft.com/office/drawing/2014/main" id="{96283D3D-798F-C146-8F54-10FD0167716A}"/>
              </a:ext>
            </a:extLst>
          </p:cNvPr>
          <p:cNvCxnSpPr>
            <a:cxnSpLocks/>
          </p:cNvCxnSpPr>
          <p:nvPr/>
        </p:nvCxnSpPr>
        <p:spPr>
          <a:xfrm flipV="1">
            <a:off x="6297706" y="1595787"/>
            <a:ext cx="632012" cy="623344"/>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19" name="Content Placeholder 2">
            <a:extLst>
              <a:ext uri="{FF2B5EF4-FFF2-40B4-BE49-F238E27FC236}">
                <a16:creationId xmlns:a16="http://schemas.microsoft.com/office/drawing/2014/main" id="{9FA3087F-2083-7146-A2BB-A0E993A68487}"/>
              </a:ext>
            </a:extLst>
          </p:cNvPr>
          <p:cNvSpPr txBox="1">
            <a:spLocks/>
          </p:cNvSpPr>
          <p:nvPr/>
        </p:nvSpPr>
        <p:spPr>
          <a:xfrm>
            <a:off x="7744416" y="2984188"/>
            <a:ext cx="3700334" cy="7602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venir Book"/>
                <a:cs typeface="Avenir Book"/>
              </a:rPr>
              <a:t>Remaining utility estimated using a heuristic function</a:t>
            </a:r>
            <a:endParaRPr lang="en-US" sz="2800" b="1" dirty="0">
              <a:solidFill>
                <a:srgbClr val="FF0000"/>
              </a:solidFill>
              <a:latin typeface="Avenir Book"/>
              <a:cs typeface="Avenir Book"/>
            </a:endParaRPr>
          </a:p>
          <a:p>
            <a:endParaRPr lang="en-US" sz="2600" dirty="0">
              <a:latin typeface="Avenir Book"/>
              <a:cs typeface="Avenir Book"/>
            </a:endParaRPr>
          </a:p>
          <a:p>
            <a:endParaRPr lang="en-US" sz="2600" dirty="0">
              <a:latin typeface="Avenir Book"/>
              <a:cs typeface="Avenir Book"/>
            </a:endParaRPr>
          </a:p>
          <a:p>
            <a:pPr marL="457200" lvl="1" indent="0">
              <a:buNone/>
            </a:pPr>
            <a:endParaRPr lang="en-US" sz="2200" i="1" dirty="0">
              <a:latin typeface="Avenir Book"/>
              <a:ea typeface="Cambria Math" panose="02040503050406030204" pitchFamily="18" charset="0"/>
            </a:endParaRPr>
          </a:p>
          <a:p>
            <a:pPr marL="57150" indent="0">
              <a:buNone/>
            </a:pPr>
            <a:endParaRPr lang="en-US" sz="2600" dirty="0">
              <a:latin typeface="Avenir Book"/>
              <a:cs typeface="Avenir Book"/>
            </a:endParaRPr>
          </a:p>
          <a:p>
            <a:pPr lvl="1"/>
            <a:endParaRPr lang="en-US" sz="2200" dirty="0">
              <a:latin typeface="Avenir Book"/>
              <a:cs typeface="Avenir Book"/>
            </a:endParaRPr>
          </a:p>
          <a:p>
            <a:pPr lvl="1"/>
            <a:endParaRPr lang="en-US" sz="2200" dirty="0">
              <a:latin typeface="Avenir Book"/>
              <a:cs typeface="Avenir Book"/>
            </a:endParaRPr>
          </a:p>
        </p:txBody>
      </p:sp>
      <p:sp>
        <p:nvSpPr>
          <p:cNvPr id="22" name="Oval 21">
            <a:extLst>
              <a:ext uri="{FF2B5EF4-FFF2-40B4-BE49-F238E27FC236}">
                <a16:creationId xmlns:a16="http://schemas.microsoft.com/office/drawing/2014/main" id="{2DDA4FFA-9ED8-7B47-A89A-05AA4570AEE1}"/>
              </a:ext>
            </a:extLst>
          </p:cNvPr>
          <p:cNvSpPr/>
          <p:nvPr/>
        </p:nvSpPr>
        <p:spPr>
          <a:xfrm>
            <a:off x="5894295" y="2203126"/>
            <a:ext cx="243416" cy="26458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7851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03889 7.40741E-7 C -0.05191 0.03079 -0.06459 0.06296 -0.10296 0.1162 C -0.14167 0.17037 -0.24549 0.27454 -0.27101 0.31991 C -0.29653 0.36458 -0.26476 0.38819 -0.25608 0.38704 C -0.24757 0.38657 -0.23577 0.33055 -0.21875 0.31389 C -0.20243 0.29699 -0.15382 0.26551 -0.15608 0.28634 C -0.15834 0.3081 -0.23073 0.4162 -0.23143 0.44305 C -0.2316 0.46944 -0.17362 0.46481 -0.15973 0.44514 C -0.14618 0.42523 -0.15764 0.35856 -0.14844 0.32731 C -0.13976 0.29491 -0.1257 0.26551 -0.10556 0.25393 C -0.08594 0.24259 -0.04844 0.24259 -0.02934 0.25764 C -0.01042 0.27245 0.01458 0.29537 0.00763 0.3412 " pathEditMode="relative" rAng="0" ptsTypes="AAAAAAAAAAAA">
                                      <p:cBhvr>
                                        <p:cTn id="16" dur="8000" fill="hold"/>
                                        <p:tgtEl>
                                          <p:spTgt spid="22"/>
                                        </p:tgtEl>
                                        <p:attrNameLst>
                                          <p:attrName>ppt_x</p:attrName>
                                          <p:attrName>ppt_y</p:attrName>
                                        </p:attrNameLst>
                                      </p:cBhvr>
                                      <p:rCtr x="-9705" y="23056"/>
                                    </p:animMotion>
                                  </p:childTnLst>
                                </p:cTn>
                              </p:par>
                            </p:childTnLst>
                          </p:cTn>
                        </p:par>
                        <p:par>
                          <p:cTn id="17" fill="hold">
                            <p:stCondLst>
                              <p:cond delay="8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CFE7-90B3-B045-8E88-E9A642BCFB1C}"/>
              </a:ext>
            </a:extLst>
          </p:cNvPr>
          <p:cNvSpPr>
            <a:spLocks noGrp="1"/>
          </p:cNvSpPr>
          <p:nvPr>
            <p:ph type="title"/>
          </p:nvPr>
        </p:nvSpPr>
        <p:spPr/>
        <p:txBody>
          <a:bodyPr/>
          <a:lstStyle/>
          <a:p>
            <a:r>
              <a:rPr lang="en-US">
                <a:latin typeface="Avenir Book" panose="02000503020000020003" pitchFamily="2" charset="0"/>
              </a:rPr>
              <a:t>Properties of Plan-with-UPOM</a:t>
            </a:r>
          </a:p>
        </p:txBody>
      </p:sp>
      <p:sp>
        <p:nvSpPr>
          <p:cNvPr id="3" name="Content Placeholder 2">
            <a:extLst>
              <a:ext uri="{FF2B5EF4-FFF2-40B4-BE49-F238E27FC236}">
                <a16:creationId xmlns:a16="http://schemas.microsoft.com/office/drawing/2014/main" id="{E4417A9A-0C0D-9D47-BCD3-272D3BDE551A}"/>
              </a:ext>
            </a:extLst>
          </p:cNvPr>
          <p:cNvSpPr>
            <a:spLocks noGrp="1"/>
          </p:cNvSpPr>
          <p:nvPr>
            <p:ph idx="1"/>
          </p:nvPr>
        </p:nvSpPr>
        <p:spPr/>
        <p:txBody>
          <a:bodyPr/>
          <a:lstStyle/>
          <a:p>
            <a:r>
              <a:rPr lang="en-US">
                <a:latin typeface="Avenir Book" panose="02000503020000020003" pitchFamily="2" charset="0"/>
              </a:rPr>
              <a:t>Time and space complexities linear in </a:t>
            </a:r>
            <a:r>
              <a:rPr lang="en-US" i="1" err="1">
                <a:solidFill>
                  <a:srgbClr val="FF0000"/>
                </a:solidFill>
                <a:latin typeface="Avenir Book" panose="02000503020000020003" pitchFamily="2" charset="0"/>
              </a:rPr>
              <a:t>n</a:t>
            </a:r>
            <a:r>
              <a:rPr lang="en-US" i="1" baseline="-25000" err="1">
                <a:solidFill>
                  <a:srgbClr val="FF0000"/>
                </a:solidFill>
                <a:latin typeface="Avenir Book" panose="02000503020000020003" pitchFamily="2" charset="0"/>
              </a:rPr>
              <a:t>ro</a:t>
            </a:r>
            <a:r>
              <a:rPr lang="en-US">
                <a:latin typeface="Avenir Book" panose="02000503020000020003" pitchFamily="2" charset="0"/>
              </a:rPr>
              <a:t> (number of rollouts) and </a:t>
            </a:r>
            <a:r>
              <a:rPr lang="en-US" i="1">
                <a:solidFill>
                  <a:srgbClr val="FF0000"/>
                </a:solidFill>
                <a:latin typeface="Avenir Book" panose="02000503020000020003" pitchFamily="2" charset="0"/>
              </a:rPr>
              <a:t>d </a:t>
            </a:r>
            <a:r>
              <a:rPr lang="en-US">
                <a:latin typeface="Avenir Book" panose="02000503020000020003" pitchFamily="2" charset="0"/>
              </a:rPr>
              <a:t>(rollout length)</a:t>
            </a:r>
          </a:p>
          <a:p>
            <a:r>
              <a:rPr lang="en-US">
                <a:latin typeface="Avenir Book" panose="02000503020000020003" pitchFamily="2" charset="0"/>
              </a:rPr>
              <a:t>In a static environment (no dynamic events),</a:t>
            </a:r>
          </a:p>
          <a:p>
            <a:pPr lvl="1"/>
            <a:r>
              <a:rPr lang="en-US" sz="3200">
                <a:latin typeface="Avenir Book" panose="02000503020000020003" pitchFamily="2" charset="0"/>
              </a:rPr>
              <a:t>The refinement planning domain can be mapped to an MDP</a:t>
            </a:r>
          </a:p>
          <a:p>
            <a:r>
              <a:rPr lang="en-US">
                <a:latin typeface="Avenir Book" panose="02000503020000020003" pitchFamily="2" charset="0"/>
              </a:rPr>
              <a:t>UCT search converges for an MDP as the number of rollouts approaches infinite</a:t>
            </a:r>
          </a:p>
        </p:txBody>
      </p:sp>
    </p:spTree>
    <p:extLst>
      <p:ext uri="{BB962C8B-B14F-4D97-AF65-F5344CB8AC3E}">
        <p14:creationId xmlns:p14="http://schemas.microsoft.com/office/powerpoint/2010/main" val="758174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01E80-CD81-EA48-964C-33081926504B}"/>
              </a:ext>
            </a:extLst>
          </p:cNvPr>
          <p:cNvSpPr/>
          <p:nvPr/>
        </p:nvSpPr>
        <p:spPr>
          <a:xfrm>
            <a:off x="6190130" y="1297459"/>
            <a:ext cx="3913095" cy="24466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6B8A818F-5922-7A42-AA99-CCE5FA815EEC}"/>
              </a:ext>
            </a:extLst>
          </p:cNvPr>
          <p:cNvSpPr>
            <a:spLocks noGrp="1"/>
          </p:cNvSpPr>
          <p:nvPr>
            <p:ph type="title"/>
          </p:nvPr>
        </p:nvSpPr>
        <p:spPr>
          <a:xfrm>
            <a:off x="1981200" y="154459"/>
            <a:ext cx="8229600" cy="1143000"/>
          </a:xfrm>
        </p:spPr>
        <p:txBody>
          <a:bodyPr>
            <a:normAutofit/>
          </a:bodyPr>
          <a:lstStyle/>
          <a:p>
            <a:r>
              <a:rPr lang="en-US" dirty="0">
                <a:latin typeface="Avenir Book" panose="02000503020000020003" pitchFamily="2" charset="0"/>
              </a:rPr>
              <a:t>Parts of the Talk</a:t>
            </a:r>
          </a:p>
        </p:txBody>
      </p:sp>
      <p:graphicFrame>
        <p:nvGraphicFramePr>
          <p:cNvPr id="7" name="Diagram 6">
            <a:extLst>
              <a:ext uri="{FF2B5EF4-FFF2-40B4-BE49-F238E27FC236}">
                <a16:creationId xmlns:a16="http://schemas.microsoft.com/office/drawing/2014/main" id="{481D49F4-37FA-614F-87EA-E92787B0465F}"/>
              </a:ext>
            </a:extLst>
          </p:cNvPr>
          <p:cNvGraphicFramePr/>
          <p:nvPr>
            <p:extLst>
              <p:ext uri="{D42A27DB-BD31-4B8C-83A1-F6EECF244321}">
                <p14:modId xmlns:p14="http://schemas.microsoft.com/office/powerpoint/2010/main" val="3146305273"/>
              </p:ext>
            </p:extLst>
          </p:nvPr>
        </p:nvGraphicFramePr>
        <p:xfrm>
          <a:off x="2207739" y="1297459"/>
          <a:ext cx="7755926" cy="24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29F67F68-6A09-824A-9FA6-406822E73AD2}"/>
              </a:ext>
            </a:extLst>
          </p:cNvPr>
          <p:cNvGraphicFramePr/>
          <p:nvPr>
            <p:extLst>
              <p:ext uri="{D42A27DB-BD31-4B8C-83A1-F6EECF244321}">
                <p14:modId xmlns:p14="http://schemas.microsoft.com/office/powerpoint/2010/main" val="1284838467"/>
              </p:ext>
            </p:extLst>
          </p:nvPr>
        </p:nvGraphicFramePr>
        <p:xfrm>
          <a:off x="2207739" y="3941806"/>
          <a:ext cx="7755926" cy="23526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215847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DEC77691-5ADB-C84A-AB70-A3E98858F900}"/>
              </a:ext>
            </a:extLst>
          </p:cNvPr>
          <p:cNvSpPr txBox="1">
            <a:spLocks/>
          </p:cNvSpPr>
          <p:nvPr/>
        </p:nvSpPr>
        <p:spPr>
          <a:xfrm>
            <a:off x="1785495" y="1417639"/>
            <a:ext cx="8035341" cy="49106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Avenir Book"/>
                <a:cs typeface="Avenir Book"/>
              </a:rPr>
              <a:t>Learn</a:t>
            </a:r>
            <a:r>
              <a:rPr lang="en-US" sz="2800" dirty="0"/>
              <a:t>𝛑: </a:t>
            </a:r>
            <a:r>
              <a:rPr lang="en-US" sz="2400" dirty="0">
                <a:latin typeface="Avenir Book" panose="02000503020000020003" pitchFamily="2" charset="0"/>
              </a:rPr>
              <a:t>To choose refinement method for a task when there is not enough time to plan</a:t>
            </a:r>
          </a:p>
          <a:p>
            <a:r>
              <a:rPr lang="en-US" sz="2800" dirty="0" err="1">
                <a:latin typeface="Avenir Book" panose="02000503020000020003" pitchFamily="2" charset="0"/>
                <a:cs typeface="Avenir Book"/>
              </a:rPr>
              <a:t>LearnH</a:t>
            </a:r>
            <a:r>
              <a:rPr lang="en-US" sz="2800" dirty="0">
                <a:latin typeface="Avenir Book" panose="02000503020000020003" pitchFamily="2" charset="0"/>
                <a:cs typeface="Avenir Book"/>
              </a:rPr>
              <a:t>: </a:t>
            </a:r>
            <a:r>
              <a:rPr lang="en-US" sz="2400" dirty="0">
                <a:latin typeface="Avenir Book" panose="02000503020000020003" pitchFamily="2" charset="0"/>
                <a:cs typeface="Avenir Book"/>
              </a:rPr>
              <a:t>To </a:t>
            </a:r>
            <a:r>
              <a:rPr lang="en-US" sz="2400" dirty="0">
                <a:latin typeface="Avenir Book"/>
                <a:cs typeface="Avenir Book"/>
              </a:rPr>
              <a:t>estimate heuristic for UPOM</a:t>
            </a:r>
          </a:p>
          <a:p>
            <a:r>
              <a:rPr lang="en-US" sz="2400" dirty="0">
                <a:latin typeface="Avenir Book"/>
                <a:cs typeface="Avenir Book"/>
              </a:rPr>
              <a:t>Gather training </a:t>
            </a:r>
            <a:br>
              <a:rPr lang="en-US" sz="2400" dirty="0">
                <a:latin typeface="Avenir Book"/>
                <a:cs typeface="Avenir Book"/>
              </a:rPr>
            </a:br>
            <a:r>
              <a:rPr lang="en-US" sz="2400" dirty="0">
                <a:latin typeface="Avenir Book"/>
                <a:cs typeface="Avenir Book"/>
              </a:rPr>
              <a:t>data from acting</a:t>
            </a:r>
            <a:br>
              <a:rPr lang="en-US" sz="2400" dirty="0">
                <a:latin typeface="Avenir Book"/>
                <a:cs typeface="Avenir Book"/>
              </a:rPr>
            </a:br>
            <a:r>
              <a:rPr lang="en-US" sz="2400" dirty="0">
                <a:latin typeface="Avenir Book"/>
                <a:cs typeface="Avenir Book"/>
              </a:rPr>
              <a:t>and planning </a:t>
            </a:r>
            <a:br>
              <a:rPr lang="en-US" sz="2400" dirty="0">
                <a:latin typeface="Avenir Book"/>
                <a:cs typeface="Avenir Book"/>
              </a:rPr>
            </a:br>
            <a:r>
              <a:rPr lang="en-US" sz="2400" dirty="0">
                <a:latin typeface="Avenir Book"/>
                <a:cs typeface="Avenir Book"/>
              </a:rPr>
              <a:t>traces of RAE and </a:t>
            </a:r>
            <a:br>
              <a:rPr lang="en-US" sz="2400" dirty="0">
                <a:latin typeface="Avenir Book"/>
                <a:cs typeface="Avenir Book"/>
              </a:rPr>
            </a:br>
            <a:r>
              <a:rPr lang="en-US" sz="2400" dirty="0">
                <a:latin typeface="Avenir Book"/>
                <a:cs typeface="Avenir Book"/>
              </a:rPr>
              <a:t>Plan-with-UPOM</a:t>
            </a:r>
          </a:p>
          <a:p>
            <a:r>
              <a:rPr lang="en-US" sz="2800" dirty="0">
                <a:latin typeface="Avenir Book"/>
                <a:cs typeface="Avenir Book"/>
              </a:rPr>
              <a:t>Train classifiers</a:t>
            </a:r>
            <a:br>
              <a:rPr lang="en-US" sz="2800" dirty="0">
                <a:latin typeface="Avenir Book"/>
                <a:cs typeface="Avenir Book"/>
              </a:rPr>
            </a:br>
            <a:r>
              <a:rPr lang="en-US" sz="2800" dirty="0">
                <a:latin typeface="Avenir Book"/>
                <a:cs typeface="Avenir Book"/>
              </a:rPr>
              <a:t>(multi-layered</a:t>
            </a:r>
            <a:br>
              <a:rPr lang="en-US" sz="2800" dirty="0">
                <a:latin typeface="Avenir Book"/>
                <a:cs typeface="Avenir Book"/>
              </a:rPr>
            </a:br>
            <a:r>
              <a:rPr lang="en-US" sz="2800" dirty="0" err="1">
                <a:latin typeface="Avenir Book"/>
                <a:cs typeface="Avenir Book"/>
              </a:rPr>
              <a:t>perceptrons</a:t>
            </a:r>
            <a:r>
              <a:rPr lang="en-US" sz="2800" dirty="0">
                <a:latin typeface="Avenir Book"/>
                <a:cs typeface="Avenir Book"/>
              </a:rPr>
              <a:t>)</a:t>
            </a:r>
          </a:p>
          <a:p>
            <a:pPr lvl="1"/>
            <a:endParaRPr lang="en-US" sz="2200" dirty="0">
              <a:latin typeface="Avenir Book"/>
              <a:cs typeface="Avenir Book"/>
            </a:endParaRPr>
          </a:p>
        </p:txBody>
      </p:sp>
      <p:sp>
        <p:nvSpPr>
          <p:cNvPr id="2" name="Title 1">
            <a:extLst>
              <a:ext uri="{FF2B5EF4-FFF2-40B4-BE49-F238E27FC236}">
                <a16:creationId xmlns:a16="http://schemas.microsoft.com/office/drawing/2014/main" id="{995B388B-2E05-894F-9737-8BF635EA1171}"/>
              </a:ext>
            </a:extLst>
          </p:cNvPr>
          <p:cNvSpPr>
            <a:spLocks noGrp="1"/>
          </p:cNvSpPr>
          <p:nvPr>
            <p:ph type="title"/>
          </p:nvPr>
        </p:nvSpPr>
        <p:spPr/>
        <p:txBody>
          <a:bodyPr/>
          <a:lstStyle/>
          <a:p>
            <a:r>
              <a:rPr lang="en-US">
                <a:latin typeface="Avenir Book" panose="02000503020000020003" pitchFamily="2" charset="0"/>
              </a:rPr>
              <a:t>Integration with Learning</a:t>
            </a:r>
          </a:p>
        </p:txBody>
      </p:sp>
      <p:sp>
        <p:nvSpPr>
          <p:cNvPr id="4" name="Rectangle 3">
            <a:extLst>
              <a:ext uri="{FF2B5EF4-FFF2-40B4-BE49-F238E27FC236}">
                <a16:creationId xmlns:a16="http://schemas.microsoft.com/office/drawing/2014/main" id="{7C9A5A41-7C53-4445-B2B2-0059F31414DD}"/>
              </a:ext>
            </a:extLst>
          </p:cNvPr>
          <p:cNvSpPr/>
          <p:nvPr/>
        </p:nvSpPr>
        <p:spPr>
          <a:xfrm>
            <a:off x="4872319" y="2974329"/>
            <a:ext cx="5522199" cy="329891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sp>
        <p:nvSpPr>
          <p:cNvPr id="5" name="Rectangle 4">
            <a:extLst>
              <a:ext uri="{FF2B5EF4-FFF2-40B4-BE49-F238E27FC236}">
                <a16:creationId xmlns:a16="http://schemas.microsoft.com/office/drawing/2014/main" id="{72147E4F-6496-424D-BD77-D0068EFE479E}"/>
              </a:ext>
            </a:extLst>
          </p:cNvPr>
          <p:cNvSpPr/>
          <p:nvPr/>
        </p:nvSpPr>
        <p:spPr>
          <a:xfrm>
            <a:off x="5012840" y="3079106"/>
            <a:ext cx="1205095" cy="126155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Plan-with-UPOM</a:t>
            </a:r>
            <a:endParaRPr lang="en-US" b="1">
              <a:latin typeface="Avenir Book" panose="02000503020000020003" pitchFamily="2" charset="0"/>
            </a:endParaRPr>
          </a:p>
        </p:txBody>
      </p:sp>
      <p:sp>
        <p:nvSpPr>
          <p:cNvPr id="6" name="Rectangle 5">
            <a:extLst>
              <a:ext uri="{FF2B5EF4-FFF2-40B4-BE49-F238E27FC236}">
                <a16:creationId xmlns:a16="http://schemas.microsoft.com/office/drawing/2014/main" id="{30581E2F-999A-0340-91F7-D49AA6B411DD}"/>
              </a:ext>
            </a:extLst>
          </p:cNvPr>
          <p:cNvSpPr/>
          <p:nvPr/>
        </p:nvSpPr>
        <p:spPr>
          <a:xfrm>
            <a:off x="5012839" y="5092662"/>
            <a:ext cx="5282081" cy="1026906"/>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 (RAE)</a:t>
            </a:r>
          </a:p>
        </p:txBody>
      </p:sp>
      <p:sp>
        <p:nvSpPr>
          <p:cNvPr id="7" name="Rectangle 6">
            <a:extLst>
              <a:ext uri="{FF2B5EF4-FFF2-40B4-BE49-F238E27FC236}">
                <a16:creationId xmlns:a16="http://schemas.microsoft.com/office/drawing/2014/main" id="{22A8FE17-4BC9-F24C-9916-7943581514D3}"/>
              </a:ext>
            </a:extLst>
          </p:cNvPr>
          <p:cNvSpPr/>
          <p:nvPr/>
        </p:nvSpPr>
        <p:spPr>
          <a:xfrm>
            <a:off x="8753617" y="3079106"/>
            <a:ext cx="1541313" cy="126155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latin typeface="Avenir Book" panose="02000503020000020003" pitchFamily="2" charset="0"/>
              </a:rPr>
              <a:t>Learning component</a:t>
            </a:r>
          </a:p>
        </p:txBody>
      </p:sp>
      <p:cxnSp>
        <p:nvCxnSpPr>
          <p:cNvPr id="16" name="Straight Arrow Connector 15">
            <a:extLst>
              <a:ext uri="{FF2B5EF4-FFF2-40B4-BE49-F238E27FC236}">
                <a16:creationId xmlns:a16="http://schemas.microsoft.com/office/drawing/2014/main" id="{6AE36DB1-CB69-D24E-8446-3E989C2A5C6D}"/>
              </a:ext>
            </a:extLst>
          </p:cNvPr>
          <p:cNvCxnSpPr>
            <a:cxnSpLocks/>
          </p:cNvCxnSpPr>
          <p:nvPr/>
        </p:nvCxnSpPr>
        <p:spPr>
          <a:xfrm>
            <a:off x="6217934" y="3598125"/>
            <a:ext cx="2535682" cy="568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F7774BF3-6741-F74B-B874-F008D9C1C63C}"/>
              </a:ext>
            </a:extLst>
          </p:cNvPr>
          <p:cNvCxnSpPr>
            <a:cxnSpLocks/>
          </p:cNvCxnSpPr>
          <p:nvPr/>
        </p:nvCxnSpPr>
        <p:spPr>
          <a:xfrm flipV="1">
            <a:off x="9524272" y="4368566"/>
            <a:ext cx="0" cy="72409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B42036D3-1C88-EE44-872E-BC9589C6EE69}"/>
              </a:ext>
            </a:extLst>
          </p:cNvPr>
          <p:cNvSpPr txBox="1"/>
          <p:nvPr/>
        </p:nvSpPr>
        <p:spPr>
          <a:xfrm>
            <a:off x="8110223" y="4515593"/>
            <a:ext cx="1541309" cy="369332"/>
          </a:xfrm>
          <a:prstGeom prst="rect">
            <a:avLst/>
          </a:prstGeom>
          <a:noFill/>
        </p:spPr>
        <p:txBody>
          <a:bodyPr wrap="square" rtlCol="0">
            <a:spAutoFit/>
          </a:bodyPr>
          <a:lstStyle/>
          <a:p>
            <a:r>
              <a:rPr lang="en-US"/>
              <a:t>Context, task</a:t>
            </a:r>
          </a:p>
        </p:txBody>
      </p:sp>
      <p:cxnSp>
        <p:nvCxnSpPr>
          <p:cNvPr id="31" name="Straight Arrow Connector 30">
            <a:extLst>
              <a:ext uri="{FF2B5EF4-FFF2-40B4-BE49-F238E27FC236}">
                <a16:creationId xmlns:a16="http://schemas.microsoft.com/office/drawing/2014/main" id="{CC276FBD-D1EF-7844-AA4E-AB71968B474A}"/>
              </a:ext>
            </a:extLst>
          </p:cNvPr>
          <p:cNvCxnSpPr>
            <a:cxnSpLocks/>
          </p:cNvCxnSpPr>
          <p:nvPr/>
        </p:nvCxnSpPr>
        <p:spPr>
          <a:xfrm>
            <a:off x="9909193" y="4368565"/>
            <a:ext cx="0" cy="72409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3" name="TextBox 32">
            <a:extLst>
              <a:ext uri="{FF2B5EF4-FFF2-40B4-BE49-F238E27FC236}">
                <a16:creationId xmlns:a16="http://schemas.microsoft.com/office/drawing/2014/main" id="{4DED7CFC-3DB8-1A43-BC15-81151FD06D7C}"/>
              </a:ext>
            </a:extLst>
          </p:cNvPr>
          <p:cNvSpPr txBox="1"/>
          <p:nvPr/>
        </p:nvSpPr>
        <p:spPr>
          <a:xfrm>
            <a:off x="9936538" y="4264309"/>
            <a:ext cx="1541309" cy="369332"/>
          </a:xfrm>
          <a:prstGeom prst="rect">
            <a:avLst/>
          </a:prstGeom>
          <a:noFill/>
        </p:spPr>
        <p:txBody>
          <a:bodyPr wrap="square" rtlCol="0">
            <a:spAutoFit/>
          </a:bodyPr>
          <a:lstStyle/>
          <a:p>
            <a:r>
              <a:rPr lang="en-US"/>
              <a:t>m</a:t>
            </a:r>
          </a:p>
        </p:txBody>
      </p:sp>
      <p:sp>
        <p:nvSpPr>
          <p:cNvPr id="34" name="TextBox 33">
            <a:extLst>
              <a:ext uri="{FF2B5EF4-FFF2-40B4-BE49-F238E27FC236}">
                <a16:creationId xmlns:a16="http://schemas.microsoft.com/office/drawing/2014/main" id="{2AB4C1C3-062E-D445-817E-69947B8D5CE7}"/>
              </a:ext>
            </a:extLst>
          </p:cNvPr>
          <p:cNvSpPr txBox="1"/>
          <p:nvPr/>
        </p:nvSpPr>
        <p:spPr>
          <a:xfrm>
            <a:off x="6945451" y="2951795"/>
            <a:ext cx="1541309" cy="646331"/>
          </a:xfrm>
          <a:prstGeom prst="rect">
            <a:avLst/>
          </a:prstGeom>
          <a:noFill/>
        </p:spPr>
        <p:txBody>
          <a:bodyPr wrap="square" rtlCol="0">
            <a:spAutoFit/>
          </a:bodyPr>
          <a:lstStyle/>
          <a:p>
            <a:r>
              <a:rPr lang="en-US"/>
              <a:t>Context,</a:t>
            </a:r>
            <a:br>
              <a:rPr lang="en-US"/>
            </a:br>
            <a:r>
              <a:rPr lang="en-US"/>
              <a:t> task, m</a:t>
            </a:r>
          </a:p>
        </p:txBody>
      </p:sp>
      <p:cxnSp>
        <p:nvCxnSpPr>
          <p:cNvPr id="36" name="Straight Arrow Connector 35">
            <a:extLst>
              <a:ext uri="{FF2B5EF4-FFF2-40B4-BE49-F238E27FC236}">
                <a16:creationId xmlns:a16="http://schemas.microsoft.com/office/drawing/2014/main" id="{A2FCB302-727A-244A-883B-F796F2ACE0AA}"/>
              </a:ext>
            </a:extLst>
          </p:cNvPr>
          <p:cNvCxnSpPr>
            <a:cxnSpLocks/>
          </p:cNvCxnSpPr>
          <p:nvPr/>
        </p:nvCxnSpPr>
        <p:spPr>
          <a:xfrm flipH="1">
            <a:off x="6217935" y="3823410"/>
            <a:ext cx="2511721"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9" name="TextBox 38">
            <a:extLst>
              <a:ext uri="{FF2B5EF4-FFF2-40B4-BE49-F238E27FC236}">
                <a16:creationId xmlns:a16="http://schemas.microsoft.com/office/drawing/2014/main" id="{F6AA4698-8DCB-9D4B-94C5-52C2DAB2BCC6}"/>
              </a:ext>
            </a:extLst>
          </p:cNvPr>
          <p:cNvSpPr txBox="1"/>
          <p:nvPr/>
        </p:nvSpPr>
        <p:spPr>
          <a:xfrm>
            <a:off x="6241896" y="3863576"/>
            <a:ext cx="3172913" cy="369332"/>
          </a:xfrm>
          <a:prstGeom prst="rect">
            <a:avLst/>
          </a:prstGeom>
          <a:noFill/>
        </p:spPr>
        <p:txBody>
          <a:bodyPr wrap="square" rtlCol="0">
            <a:spAutoFit/>
          </a:bodyPr>
          <a:lstStyle/>
          <a:p>
            <a:r>
              <a:rPr lang="en-US"/>
              <a:t>Estimated Heuristic value </a:t>
            </a:r>
          </a:p>
        </p:txBody>
      </p:sp>
      <p:sp>
        <p:nvSpPr>
          <p:cNvPr id="18" name="TextBox 17">
            <a:extLst>
              <a:ext uri="{FF2B5EF4-FFF2-40B4-BE49-F238E27FC236}">
                <a16:creationId xmlns:a16="http://schemas.microsoft.com/office/drawing/2014/main" id="{F2B8E6CB-A7C7-DB42-8649-6DE7A19BE015}"/>
              </a:ext>
            </a:extLst>
          </p:cNvPr>
          <p:cNvSpPr txBox="1"/>
          <p:nvPr/>
        </p:nvSpPr>
        <p:spPr>
          <a:xfrm>
            <a:off x="6241895" y="6328288"/>
            <a:ext cx="3487118" cy="461665"/>
          </a:xfrm>
          <a:prstGeom prst="rect">
            <a:avLst/>
          </a:prstGeom>
          <a:noFill/>
        </p:spPr>
        <p:txBody>
          <a:bodyPr wrap="square" rtlCol="0">
            <a:spAutoFit/>
          </a:bodyPr>
          <a:lstStyle/>
          <a:p>
            <a:r>
              <a:rPr lang="en-US" sz="2400"/>
              <a:t>Context: stack, state</a:t>
            </a:r>
          </a:p>
        </p:txBody>
      </p:sp>
    </p:spTree>
    <p:custDataLst>
      <p:tags r:id="rId1"/>
    </p:custDataLst>
    <p:extLst>
      <p:ext uri="{BB962C8B-B14F-4D97-AF65-F5344CB8AC3E}">
        <p14:creationId xmlns:p14="http://schemas.microsoft.com/office/powerpoint/2010/main" val="5138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animEffect transition="in" filter="fade">
                                      <p:cBhvr>
                                        <p:cTn id="47" dur="500"/>
                                        <p:tgtEl>
                                          <p:spTgt spid="1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xEl>
                                              <p:pRg st="2" end="2"/>
                                            </p:txEl>
                                          </p:spTgt>
                                        </p:tgtEl>
                                        <p:attrNameLst>
                                          <p:attrName>style.visibility</p:attrName>
                                        </p:attrNameLst>
                                      </p:cBhvr>
                                      <p:to>
                                        <p:strVal val="visible"/>
                                      </p:to>
                                    </p:set>
                                    <p:animEffect transition="in" filter="fade">
                                      <p:cBhvr>
                                        <p:cTn id="52" dur="500"/>
                                        <p:tgtEl>
                                          <p:spTgt spid="14">
                                            <p:txEl>
                                              <p:pRg st="2" end="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Effect transition="in" filter="fade">
                                      <p:cBhvr>
                                        <p:cTn id="55"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p:bldP spid="33" grpId="0"/>
      <p:bldP spid="34" grpId="0"/>
      <p:bldP spid="39"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EF79-17AB-9448-B47D-1FAEF77D3B9F}"/>
              </a:ext>
            </a:extLst>
          </p:cNvPr>
          <p:cNvSpPr>
            <a:spLocks noGrp="1"/>
          </p:cNvSpPr>
          <p:nvPr>
            <p:ph type="title"/>
          </p:nvPr>
        </p:nvSpPr>
        <p:spPr>
          <a:xfrm>
            <a:off x="2197768" y="72334"/>
            <a:ext cx="8229600" cy="1143000"/>
          </a:xfrm>
        </p:spPr>
        <p:txBody>
          <a:bodyPr>
            <a:normAutofit/>
          </a:bodyPr>
          <a:lstStyle/>
          <a:p>
            <a:r>
              <a:rPr lang="en-US" sz="4000">
                <a:latin typeface="Avenir Book" panose="02000503020000020003" pitchFamily="2" charset="0"/>
              </a:rPr>
              <a:t>Learn to choose method (Learn</a:t>
            </a:r>
            <a:r>
              <a:rPr lang="en-US" sz="4000" baseline="-25000">
                <a:solidFill>
                  <a:schemeClr val="bg1"/>
                </a:solidFill>
              </a:rPr>
              <a:t> </a:t>
            </a:r>
            <a:r>
              <a:rPr lang="en-US" sz="4000"/>
              <a:t>𝛑</a:t>
            </a:r>
            <a:r>
              <a:rPr lang="en-US" sz="4000">
                <a:latin typeface="Avenir Book" panose="02000503020000020003" pitchFamily="2" charset="0"/>
              </a:rPr>
              <a:t>)</a:t>
            </a:r>
          </a:p>
        </p:txBody>
      </p:sp>
      <p:cxnSp>
        <p:nvCxnSpPr>
          <p:cNvPr id="6" name="Straight Arrow Connector 5">
            <a:extLst>
              <a:ext uri="{FF2B5EF4-FFF2-40B4-BE49-F238E27FC236}">
                <a16:creationId xmlns:a16="http://schemas.microsoft.com/office/drawing/2014/main" id="{32988145-FAF4-584A-BD51-51A2C78C5007}"/>
              </a:ext>
            </a:extLst>
          </p:cNvPr>
          <p:cNvCxnSpPr>
            <a:cxnSpLocks/>
          </p:cNvCxnSpPr>
          <p:nvPr/>
        </p:nvCxnSpPr>
        <p:spPr>
          <a:xfrm flipH="1">
            <a:off x="2968920" y="3006910"/>
            <a:ext cx="427988" cy="515386"/>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F4CB1417-0B88-E442-9345-C527E924FFA1}"/>
              </a:ext>
            </a:extLst>
          </p:cNvPr>
          <p:cNvSpPr/>
          <p:nvPr/>
        </p:nvSpPr>
        <p:spPr>
          <a:xfrm>
            <a:off x="1594992" y="4085504"/>
            <a:ext cx="8880668" cy="2221070"/>
          </a:xfrm>
          <a:prstGeom prst="rect">
            <a:avLst/>
          </a:prstGeom>
          <a:solidFill>
            <a:srgbClr val="F8F5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Arrow Connector 7">
            <a:extLst>
              <a:ext uri="{FF2B5EF4-FFF2-40B4-BE49-F238E27FC236}">
                <a16:creationId xmlns:a16="http://schemas.microsoft.com/office/drawing/2014/main" id="{61060CF0-FEA5-4D43-8B31-D3A134EF862C}"/>
              </a:ext>
            </a:extLst>
          </p:cNvPr>
          <p:cNvCxnSpPr>
            <a:cxnSpLocks/>
          </p:cNvCxnSpPr>
          <p:nvPr/>
        </p:nvCxnSpPr>
        <p:spPr>
          <a:xfrm flipV="1">
            <a:off x="1876639" y="2598893"/>
            <a:ext cx="857597" cy="213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9B7E2D21-DEF9-4546-BF97-F8F420C9D5B4}"/>
              </a:ext>
            </a:extLst>
          </p:cNvPr>
          <p:cNvSpPr/>
          <p:nvPr/>
        </p:nvSpPr>
        <p:spPr>
          <a:xfrm>
            <a:off x="2756013" y="2082958"/>
            <a:ext cx="1096184" cy="1011763"/>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RAE + UPOM</a:t>
            </a:r>
          </a:p>
        </p:txBody>
      </p:sp>
      <p:sp>
        <p:nvSpPr>
          <p:cNvPr id="10" name="TextBox 9">
            <a:extLst>
              <a:ext uri="{FF2B5EF4-FFF2-40B4-BE49-F238E27FC236}">
                <a16:creationId xmlns:a16="http://schemas.microsoft.com/office/drawing/2014/main" id="{40C5CCAD-E3C4-2A49-BC74-D981F9B38996}"/>
              </a:ext>
            </a:extLst>
          </p:cNvPr>
          <p:cNvSpPr txBox="1"/>
          <p:nvPr/>
        </p:nvSpPr>
        <p:spPr>
          <a:xfrm>
            <a:off x="927166" y="1721070"/>
            <a:ext cx="2697957" cy="830997"/>
          </a:xfrm>
          <a:prstGeom prst="rect">
            <a:avLst/>
          </a:prstGeom>
          <a:noFill/>
        </p:spPr>
        <p:txBody>
          <a:bodyPr wrap="square" rtlCol="0">
            <a:spAutoFit/>
          </a:bodyPr>
          <a:lstStyle/>
          <a:p>
            <a:pPr algn="ctr"/>
            <a:br>
              <a:rPr lang="en-US" sz="2400"/>
            </a:br>
            <a:r>
              <a:rPr lang="en-US" sz="2400"/>
              <a:t>tasks</a:t>
            </a:r>
          </a:p>
        </p:txBody>
      </p:sp>
      <p:cxnSp>
        <p:nvCxnSpPr>
          <p:cNvPr id="11" name="Straight Arrow Connector 10">
            <a:extLst>
              <a:ext uri="{FF2B5EF4-FFF2-40B4-BE49-F238E27FC236}">
                <a16:creationId xmlns:a16="http://schemas.microsoft.com/office/drawing/2014/main" id="{008A75DC-6BED-E043-BDDD-BD75A4E0DC2F}"/>
              </a:ext>
            </a:extLst>
          </p:cNvPr>
          <p:cNvCxnSpPr>
            <a:cxnSpLocks/>
          </p:cNvCxnSpPr>
          <p:nvPr/>
        </p:nvCxnSpPr>
        <p:spPr>
          <a:xfrm>
            <a:off x="3873438" y="2552066"/>
            <a:ext cx="412223"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9505E324-CCF6-A940-B277-B45E7C1D66DE}"/>
              </a:ext>
            </a:extLst>
          </p:cNvPr>
          <p:cNvSpPr/>
          <p:nvPr/>
        </p:nvSpPr>
        <p:spPr>
          <a:xfrm>
            <a:off x="4315268" y="1650132"/>
            <a:ext cx="1848537" cy="1730404"/>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a:p>
            <a:pPr algn="ctr"/>
            <a:r>
              <a:rPr lang="en-US" sz="2000"/>
              <a:t>((state s, </a:t>
            </a:r>
            <a:br>
              <a:rPr lang="en-US" sz="2000"/>
            </a:br>
            <a:r>
              <a:rPr lang="en-US" sz="2000"/>
              <a:t>task 𝞽), </a:t>
            </a:r>
            <a:br>
              <a:rPr lang="en-US" sz="2000"/>
            </a:br>
            <a:r>
              <a:rPr lang="en-US" sz="2000"/>
              <a:t>method m)</a:t>
            </a:r>
          </a:p>
          <a:p>
            <a:pPr algn="ctr"/>
            <a:r>
              <a:rPr lang="en-US" sz="2000"/>
              <a:t>.</a:t>
            </a:r>
            <a:br>
              <a:rPr lang="en-US" sz="2000"/>
            </a:br>
            <a:r>
              <a:rPr lang="en-US" sz="2000"/>
              <a:t>.</a:t>
            </a:r>
            <a:br>
              <a:rPr lang="en-US" sz="2000"/>
            </a:br>
            <a:endParaRPr lang="en-US" sz="2400"/>
          </a:p>
        </p:txBody>
      </p:sp>
      <p:cxnSp>
        <p:nvCxnSpPr>
          <p:cNvPr id="14" name="Straight Connector 13">
            <a:extLst>
              <a:ext uri="{FF2B5EF4-FFF2-40B4-BE49-F238E27FC236}">
                <a16:creationId xmlns:a16="http://schemas.microsoft.com/office/drawing/2014/main" id="{0FD412C8-FFE9-0544-B480-49B6B3B70CD9}"/>
              </a:ext>
            </a:extLst>
          </p:cNvPr>
          <p:cNvCxnSpPr>
            <a:cxnSpLocks/>
          </p:cNvCxnSpPr>
          <p:nvPr/>
        </p:nvCxnSpPr>
        <p:spPr>
          <a:xfrm>
            <a:off x="4309924" y="2679036"/>
            <a:ext cx="1853880" cy="21307"/>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17A23DD-8027-9A41-BC51-12EFB7AE7842}"/>
              </a:ext>
            </a:extLst>
          </p:cNvPr>
          <p:cNvSpPr/>
          <p:nvPr/>
        </p:nvSpPr>
        <p:spPr>
          <a:xfrm>
            <a:off x="7615769" y="1586758"/>
            <a:ext cx="1233723" cy="1889890"/>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([w</a:t>
            </a:r>
            <a:r>
              <a:rPr lang="en-US" sz="2400" baseline="-25000"/>
              <a:t>s</a:t>
            </a:r>
            <a:r>
              <a:rPr lang="en-US" sz="2400"/>
              <a:t>,w</a:t>
            </a:r>
            <a:r>
              <a:rPr lang="en-US" sz="2400" baseline="-25000"/>
              <a:t>𝞽</a:t>
            </a:r>
            <a:r>
              <a:rPr lang="en-US" sz="2400"/>
              <a:t>],w</a:t>
            </a:r>
            <a:r>
              <a:rPr lang="en-US" sz="2400" baseline="-25000"/>
              <a:t>m </a:t>
            </a:r>
            <a:r>
              <a:rPr lang="en-US" sz="2400"/>
              <a:t>)</a:t>
            </a:r>
            <a:br>
              <a:rPr lang="en-US" sz="2400"/>
            </a:br>
            <a:r>
              <a:rPr lang="en-US" sz="2400"/>
              <a:t>.</a:t>
            </a:r>
          </a:p>
          <a:p>
            <a:pPr algn="ctr"/>
            <a:r>
              <a:rPr lang="en-US" sz="2400"/>
              <a:t>.</a:t>
            </a:r>
            <a:br>
              <a:rPr lang="en-US" sz="2400"/>
            </a:br>
            <a:r>
              <a:rPr lang="en-US" sz="2400"/>
              <a:t>.</a:t>
            </a:r>
          </a:p>
        </p:txBody>
      </p:sp>
      <p:cxnSp>
        <p:nvCxnSpPr>
          <p:cNvPr id="16" name="Straight Connector 15">
            <a:extLst>
              <a:ext uri="{FF2B5EF4-FFF2-40B4-BE49-F238E27FC236}">
                <a16:creationId xmlns:a16="http://schemas.microsoft.com/office/drawing/2014/main" id="{14767E85-F921-B243-8903-3E1B3F1835B9}"/>
              </a:ext>
            </a:extLst>
          </p:cNvPr>
          <p:cNvCxnSpPr>
            <a:cxnSpLocks/>
          </p:cNvCxnSpPr>
          <p:nvPr/>
        </p:nvCxnSpPr>
        <p:spPr>
          <a:xfrm>
            <a:off x="7588629" y="2492804"/>
            <a:ext cx="1282912" cy="11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2DEFA70-213B-BC4F-9EEF-8FB115620639}"/>
              </a:ext>
            </a:extLst>
          </p:cNvPr>
          <p:cNvCxnSpPr>
            <a:cxnSpLocks/>
            <a:stCxn id="12" idx="3"/>
          </p:cNvCxnSpPr>
          <p:nvPr/>
        </p:nvCxnSpPr>
        <p:spPr>
          <a:xfrm>
            <a:off x="6163804" y="2515334"/>
            <a:ext cx="1492060"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EE3E2B34-5FE2-6143-B00D-D5AC4DAFE46E}"/>
              </a:ext>
            </a:extLst>
          </p:cNvPr>
          <p:cNvSpPr txBox="1"/>
          <p:nvPr/>
        </p:nvSpPr>
        <p:spPr>
          <a:xfrm>
            <a:off x="5948429" y="2492805"/>
            <a:ext cx="1692217" cy="830997"/>
          </a:xfrm>
          <a:prstGeom prst="rect">
            <a:avLst/>
          </a:prstGeom>
          <a:noFill/>
        </p:spPr>
        <p:txBody>
          <a:bodyPr wrap="square" rtlCol="0">
            <a:spAutoFit/>
          </a:bodyPr>
          <a:lstStyle/>
          <a:p>
            <a:pPr algn="ctr"/>
            <a:r>
              <a:rPr lang="en-US" sz="2400">
                <a:solidFill>
                  <a:schemeClr val="accent2">
                    <a:lumMod val="50000"/>
                  </a:schemeClr>
                </a:solidFill>
              </a:rPr>
              <a:t>One-Hot</a:t>
            </a:r>
          </a:p>
          <a:p>
            <a:pPr algn="ctr"/>
            <a:r>
              <a:rPr lang="en-US" sz="2400">
                <a:solidFill>
                  <a:schemeClr val="accent2">
                    <a:lumMod val="50000"/>
                  </a:schemeClr>
                </a:solidFill>
              </a:rPr>
              <a:t>encoding</a:t>
            </a:r>
          </a:p>
        </p:txBody>
      </p:sp>
      <p:cxnSp>
        <p:nvCxnSpPr>
          <p:cNvPr id="21" name="Straight Arrow Connector 20">
            <a:extLst>
              <a:ext uri="{FF2B5EF4-FFF2-40B4-BE49-F238E27FC236}">
                <a16:creationId xmlns:a16="http://schemas.microsoft.com/office/drawing/2014/main" id="{33560164-90B4-3342-8D6F-FA0AA5BAA260}"/>
              </a:ext>
            </a:extLst>
          </p:cNvPr>
          <p:cNvCxnSpPr>
            <a:cxnSpLocks/>
          </p:cNvCxnSpPr>
          <p:nvPr/>
        </p:nvCxnSpPr>
        <p:spPr>
          <a:xfrm flipV="1">
            <a:off x="8836245" y="2492805"/>
            <a:ext cx="945805" cy="1190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9F6B5D0-61BE-6B4C-BD79-7D60A6A66EC3}"/>
              </a:ext>
            </a:extLst>
          </p:cNvPr>
          <p:cNvSpPr txBox="1"/>
          <p:nvPr/>
        </p:nvSpPr>
        <p:spPr>
          <a:xfrm>
            <a:off x="8804306" y="1964597"/>
            <a:ext cx="1381864" cy="461665"/>
          </a:xfrm>
          <a:prstGeom prst="rect">
            <a:avLst/>
          </a:prstGeom>
          <a:noFill/>
        </p:spPr>
        <p:txBody>
          <a:bodyPr wrap="square" rtlCol="0">
            <a:spAutoFit/>
          </a:bodyPr>
          <a:lstStyle/>
          <a:p>
            <a:r>
              <a:rPr lang="en-US" sz="2400">
                <a:solidFill>
                  <a:schemeClr val="accent2">
                    <a:lumMod val="50000"/>
                  </a:schemeClr>
                </a:solidFill>
              </a:rPr>
              <a:t>Step</a:t>
            </a:r>
            <a:r>
              <a:rPr lang="en-US" sz="2400"/>
              <a:t> </a:t>
            </a:r>
            <a:r>
              <a:rPr lang="en-US" sz="2400">
                <a:solidFill>
                  <a:schemeClr val="accent2">
                    <a:lumMod val="50000"/>
                  </a:schemeClr>
                </a:solidFill>
              </a:rPr>
              <a:t>3:</a:t>
            </a:r>
          </a:p>
        </p:txBody>
      </p:sp>
      <p:sp>
        <p:nvSpPr>
          <p:cNvPr id="23" name="Trapezoid 22">
            <a:extLst>
              <a:ext uri="{FF2B5EF4-FFF2-40B4-BE49-F238E27FC236}">
                <a16:creationId xmlns:a16="http://schemas.microsoft.com/office/drawing/2014/main" id="{37583928-29EB-FA4C-B807-7B6832C035E4}"/>
              </a:ext>
            </a:extLst>
          </p:cNvPr>
          <p:cNvSpPr/>
          <p:nvPr/>
        </p:nvSpPr>
        <p:spPr>
          <a:xfrm rot="5400000">
            <a:off x="9754882" y="2082773"/>
            <a:ext cx="886160" cy="831827"/>
          </a:xfrm>
          <a:prstGeom prst="trapezoid">
            <a:avLst>
              <a:gd name="adj" fmla="val 338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A1B60656-318A-1B4A-AD02-A5415643620A}"/>
              </a:ext>
            </a:extLst>
          </p:cNvPr>
          <p:cNvSpPr txBox="1"/>
          <p:nvPr/>
        </p:nvSpPr>
        <p:spPr>
          <a:xfrm>
            <a:off x="9882780" y="2222570"/>
            <a:ext cx="831826" cy="461665"/>
          </a:xfrm>
          <a:prstGeom prst="rect">
            <a:avLst/>
          </a:prstGeom>
          <a:noFill/>
        </p:spPr>
        <p:txBody>
          <a:bodyPr wrap="square" rtlCol="0">
            <a:spAutoFit/>
          </a:bodyPr>
          <a:lstStyle/>
          <a:p>
            <a:r>
              <a:rPr lang="en-US" sz="2400" err="1">
                <a:solidFill>
                  <a:schemeClr val="bg1"/>
                </a:solidFill>
              </a:rPr>
              <a:t>nn</a:t>
            </a:r>
            <a:r>
              <a:rPr lang="en-US" sz="2400" baseline="-25000">
                <a:solidFill>
                  <a:schemeClr val="bg1"/>
                </a:solidFill>
              </a:rPr>
              <a:t>𝛑</a:t>
            </a:r>
          </a:p>
        </p:txBody>
      </p:sp>
      <p:sp>
        <p:nvSpPr>
          <p:cNvPr id="25" name="TextBox 24">
            <a:extLst>
              <a:ext uri="{FF2B5EF4-FFF2-40B4-BE49-F238E27FC236}">
                <a16:creationId xmlns:a16="http://schemas.microsoft.com/office/drawing/2014/main" id="{E25546F3-E115-004F-AAFE-6EC8AAFD1F18}"/>
              </a:ext>
            </a:extLst>
          </p:cNvPr>
          <p:cNvSpPr txBox="1"/>
          <p:nvPr/>
        </p:nvSpPr>
        <p:spPr>
          <a:xfrm>
            <a:off x="2183993" y="1226284"/>
            <a:ext cx="4262548" cy="461665"/>
          </a:xfrm>
          <a:prstGeom prst="rect">
            <a:avLst/>
          </a:prstGeom>
          <a:noFill/>
        </p:spPr>
        <p:txBody>
          <a:bodyPr wrap="square" rtlCol="0">
            <a:spAutoFit/>
          </a:bodyPr>
          <a:lstStyle/>
          <a:p>
            <a:r>
              <a:rPr lang="en-US" sz="2400">
                <a:solidFill>
                  <a:schemeClr val="accent2">
                    <a:lumMod val="50000"/>
                  </a:schemeClr>
                </a:solidFill>
              </a:rPr>
              <a:t>Step 1: Data generation</a:t>
            </a:r>
          </a:p>
        </p:txBody>
      </p:sp>
      <p:sp>
        <p:nvSpPr>
          <p:cNvPr id="26" name="TextBox 25">
            <a:extLst>
              <a:ext uri="{FF2B5EF4-FFF2-40B4-BE49-F238E27FC236}">
                <a16:creationId xmlns:a16="http://schemas.microsoft.com/office/drawing/2014/main" id="{0C9FCA4B-EFF7-404A-BD8D-503CA606FA0C}"/>
              </a:ext>
            </a:extLst>
          </p:cNvPr>
          <p:cNvSpPr txBox="1"/>
          <p:nvPr/>
        </p:nvSpPr>
        <p:spPr>
          <a:xfrm>
            <a:off x="1747387" y="4023858"/>
            <a:ext cx="4451541" cy="461665"/>
          </a:xfrm>
          <a:prstGeom prst="rect">
            <a:avLst/>
          </a:prstGeom>
          <a:noFill/>
        </p:spPr>
        <p:txBody>
          <a:bodyPr wrap="square" rtlCol="0">
            <a:spAutoFit/>
          </a:bodyPr>
          <a:lstStyle/>
          <a:p>
            <a:r>
              <a:rPr lang="en-US" sz="2400">
                <a:solidFill>
                  <a:schemeClr val="accent2">
                    <a:lumMod val="50000"/>
                  </a:schemeClr>
                </a:solidFill>
              </a:rPr>
              <a:t>Step 4: Integration with RAE</a:t>
            </a:r>
          </a:p>
        </p:txBody>
      </p:sp>
      <p:sp>
        <p:nvSpPr>
          <p:cNvPr id="27" name="TextBox 26">
            <a:extLst>
              <a:ext uri="{FF2B5EF4-FFF2-40B4-BE49-F238E27FC236}">
                <a16:creationId xmlns:a16="http://schemas.microsoft.com/office/drawing/2014/main" id="{79FEEC3B-E5B0-214B-914A-843E2536DEF8}"/>
              </a:ext>
            </a:extLst>
          </p:cNvPr>
          <p:cNvSpPr txBox="1"/>
          <p:nvPr/>
        </p:nvSpPr>
        <p:spPr>
          <a:xfrm>
            <a:off x="1517546" y="4546317"/>
            <a:ext cx="1294410" cy="1200329"/>
          </a:xfrm>
          <a:prstGeom prst="rect">
            <a:avLst/>
          </a:prstGeom>
          <a:noFill/>
        </p:spPr>
        <p:txBody>
          <a:bodyPr wrap="square" rtlCol="0">
            <a:spAutoFit/>
          </a:bodyPr>
          <a:lstStyle/>
          <a:p>
            <a:pPr algn="ctr"/>
            <a:r>
              <a:rPr lang="en-US" sz="2400"/>
              <a:t>Task 𝞽</a:t>
            </a:r>
            <a:br>
              <a:rPr lang="en-US" sz="2400"/>
            </a:br>
            <a:br>
              <a:rPr lang="en-US" sz="2400"/>
            </a:br>
            <a:endParaRPr lang="en-US" sz="2400"/>
          </a:p>
        </p:txBody>
      </p:sp>
      <p:cxnSp>
        <p:nvCxnSpPr>
          <p:cNvPr id="28" name="Straight Arrow Connector 27">
            <a:extLst>
              <a:ext uri="{FF2B5EF4-FFF2-40B4-BE49-F238E27FC236}">
                <a16:creationId xmlns:a16="http://schemas.microsoft.com/office/drawing/2014/main" id="{C5BEEC05-CD1B-BC41-922F-F30B25B5EA89}"/>
              </a:ext>
            </a:extLst>
          </p:cNvPr>
          <p:cNvCxnSpPr>
            <a:cxnSpLocks/>
          </p:cNvCxnSpPr>
          <p:nvPr/>
        </p:nvCxnSpPr>
        <p:spPr>
          <a:xfrm flipV="1">
            <a:off x="1716341" y="5002105"/>
            <a:ext cx="924866" cy="1529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9" name="Trapezoid 28">
            <a:extLst>
              <a:ext uri="{FF2B5EF4-FFF2-40B4-BE49-F238E27FC236}">
                <a16:creationId xmlns:a16="http://schemas.microsoft.com/office/drawing/2014/main" id="{E369DC25-3D4E-D44F-8B75-2CC54DFE1EC4}"/>
              </a:ext>
            </a:extLst>
          </p:cNvPr>
          <p:cNvSpPr/>
          <p:nvPr/>
        </p:nvSpPr>
        <p:spPr>
          <a:xfrm rot="5400000">
            <a:off x="7162263" y="4666391"/>
            <a:ext cx="886106" cy="750223"/>
          </a:xfrm>
          <a:prstGeom prst="trapezoid">
            <a:avLst>
              <a:gd name="adj" fmla="val 338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0" name="Straight Arrow Connector 29">
            <a:extLst>
              <a:ext uri="{FF2B5EF4-FFF2-40B4-BE49-F238E27FC236}">
                <a16:creationId xmlns:a16="http://schemas.microsoft.com/office/drawing/2014/main" id="{29ED8342-E195-4741-8317-3F94095686A4}"/>
              </a:ext>
            </a:extLst>
          </p:cNvPr>
          <p:cNvCxnSpPr>
            <a:cxnSpLocks/>
          </p:cNvCxnSpPr>
          <p:nvPr/>
        </p:nvCxnSpPr>
        <p:spPr>
          <a:xfrm>
            <a:off x="5996374" y="5047653"/>
            <a:ext cx="1215733"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94683C75-8694-8848-A315-C81623CC234B}"/>
              </a:ext>
            </a:extLst>
          </p:cNvPr>
          <p:cNvSpPr/>
          <p:nvPr/>
        </p:nvSpPr>
        <p:spPr>
          <a:xfrm>
            <a:off x="3661737" y="4490369"/>
            <a:ext cx="6514636" cy="830997"/>
          </a:xfrm>
          <a:prstGeom prst="rect">
            <a:avLst/>
          </a:prstGeom>
        </p:spPr>
        <p:txBody>
          <a:bodyPr wrap="square">
            <a:spAutoFit/>
          </a:bodyPr>
          <a:lstStyle/>
          <a:p>
            <a:r>
              <a:rPr lang="en-US" sz="2400"/>
              <a:t>(s,𝞽)</a:t>
            </a:r>
            <a:br>
              <a:rPr lang="en-US" sz="2400"/>
            </a:br>
            <a:endParaRPr lang="en-US" sz="2400"/>
          </a:p>
        </p:txBody>
      </p:sp>
      <p:sp>
        <p:nvSpPr>
          <p:cNvPr id="32" name="Rectangle 31">
            <a:extLst>
              <a:ext uri="{FF2B5EF4-FFF2-40B4-BE49-F238E27FC236}">
                <a16:creationId xmlns:a16="http://schemas.microsoft.com/office/drawing/2014/main" id="{9DFE7A92-5297-684B-886A-144EF93B49E5}"/>
              </a:ext>
            </a:extLst>
          </p:cNvPr>
          <p:cNvSpPr/>
          <p:nvPr/>
        </p:nvSpPr>
        <p:spPr>
          <a:xfrm>
            <a:off x="6031976" y="4518191"/>
            <a:ext cx="6096000" cy="461665"/>
          </a:xfrm>
          <a:prstGeom prst="rect">
            <a:avLst/>
          </a:prstGeom>
        </p:spPr>
        <p:txBody>
          <a:bodyPr wrap="square">
            <a:spAutoFit/>
          </a:bodyPr>
          <a:lstStyle/>
          <a:p>
            <a:r>
              <a:rPr lang="en-US" sz="2400"/>
              <a:t>[w</a:t>
            </a:r>
            <a:r>
              <a:rPr lang="en-US" sz="2400" baseline="-25000"/>
              <a:t>s</a:t>
            </a:r>
            <a:r>
              <a:rPr lang="en-US" sz="2400"/>
              <a:t> ,w</a:t>
            </a:r>
            <a:r>
              <a:rPr lang="en-US" sz="2400" baseline="-25000"/>
              <a:t>𝞽</a:t>
            </a:r>
            <a:r>
              <a:rPr lang="en-US" sz="2400"/>
              <a:t>]</a:t>
            </a:r>
          </a:p>
        </p:txBody>
      </p:sp>
      <p:cxnSp>
        <p:nvCxnSpPr>
          <p:cNvPr id="33" name="Straight Arrow Connector 32">
            <a:extLst>
              <a:ext uri="{FF2B5EF4-FFF2-40B4-BE49-F238E27FC236}">
                <a16:creationId xmlns:a16="http://schemas.microsoft.com/office/drawing/2014/main" id="{5F4F8621-C459-7A4B-87A9-92EA99B763DE}"/>
              </a:ext>
            </a:extLst>
          </p:cNvPr>
          <p:cNvCxnSpPr>
            <a:cxnSpLocks/>
          </p:cNvCxnSpPr>
          <p:nvPr/>
        </p:nvCxnSpPr>
        <p:spPr>
          <a:xfrm flipV="1">
            <a:off x="3712186" y="5016861"/>
            <a:ext cx="831293" cy="19326"/>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3371C14-32FF-8F40-8EB1-1E1D03C46E4D}"/>
              </a:ext>
            </a:extLst>
          </p:cNvPr>
          <p:cNvSpPr/>
          <p:nvPr/>
        </p:nvSpPr>
        <p:spPr>
          <a:xfrm>
            <a:off x="4560874" y="4531932"/>
            <a:ext cx="1424625" cy="932051"/>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One-Hot encoder</a:t>
            </a:r>
          </a:p>
        </p:txBody>
      </p:sp>
      <p:sp>
        <p:nvSpPr>
          <p:cNvPr id="35" name="TextBox 34">
            <a:extLst>
              <a:ext uri="{FF2B5EF4-FFF2-40B4-BE49-F238E27FC236}">
                <a16:creationId xmlns:a16="http://schemas.microsoft.com/office/drawing/2014/main" id="{84BBB0AF-9AE5-8E46-BDFD-AE902946DE1B}"/>
              </a:ext>
            </a:extLst>
          </p:cNvPr>
          <p:cNvSpPr txBox="1"/>
          <p:nvPr/>
        </p:nvSpPr>
        <p:spPr>
          <a:xfrm>
            <a:off x="7291041" y="4734375"/>
            <a:ext cx="1858151" cy="461665"/>
          </a:xfrm>
          <a:prstGeom prst="rect">
            <a:avLst/>
          </a:prstGeom>
          <a:noFill/>
        </p:spPr>
        <p:txBody>
          <a:bodyPr wrap="square" rtlCol="0">
            <a:spAutoFit/>
          </a:bodyPr>
          <a:lstStyle/>
          <a:p>
            <a:r>
              <a:rPr lang="en-US" sz="2400" err="1">
                <a:solidFill>
                  <a:schemeClr val="bg1"/>
                </a:solidFill>
              </a:rPr>
              <a:t>nn</a:t>
            </a:r>
            <a:r>
              <a:rPr lang="en-US" sz="2400" baseline="-25000">
                <a:solidFill>
                  <a:schemeClr val="bg1"/>
                </a:solidFill>
              </a:rPr>
              <a:t>𝛑</a:t>
            </a:r>
          </a:p>
        </p:txBody>
      </p:sp>
      <p:cxnSp>
        <p:nvCxnSpPr>
          <p:cNvPr id="36" name="Straight Arrow Connector 35">
            <a:extLst>
              <a:ext uri="{FF2B5EF4-FFF2-40B4-BE49-F238E27FC236}">
                <a16:creationId xmlns:a16="http://schemas.microsoft.com/office/drawing/2014/main" id="{CF8D4C6B-6945-9E40-90B3-ED9D8937F682}"/>
              </a:ext>
            </a:extLst>
          </p:cNvPr>
          <p:cNvCxnSpPr>
            <a:cxnSpLocks/>
          </p:cNvCxnSpPr>
          <p:nvPr/>
        </p:nvCxnSpPr>
        <p:spPr>
          <a:xfrm>
            <a:off x="7980429" y="5047653"/>
            <a:ext cx="542155"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57A0662A-CED2-8B4C-92BD-C99CDD5A6B23}"/>
              </a:ext>
            </a:extLst>
          </p:cNvPr>
          <p:cNvSpPr/>
          <p:nvPr/>
        </p:nvSpPr>
        <p:spPr>
          <a:xfrm>
            <a:off x="8525448" y="4640030"/>
            <a:ext cx="1207588" cy="757445"/>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Decode</a:t>
            </a:r>
          </a:p>
        </p:txBody>
      </p:sp>
      <p:cxnSp>
        <p:nvCxnSpPr>
          <p:cNvPr id="38" name="Straight Connector 37">
            <a:extLst>
              <a:ext uri="{FF2B5EF4-FFF2-40B4-BE49-F238E27FC236}">
                <a16:creationId xmlns:a16="http://schemas.microsoft.com/office/drawing/2014/main" id="{56BC78AF-0E23-FC40-823E-DF29B3C048A7}"/>
              </a:ext>
            </a:extLst>
          </p:cNvPr>
          <p:cNvCxnSpPr>
            <a:cxnSpLocks/>
            <a:stCxn id="37" idx="3"/>
          </p:cNvCxnSpPr>
          <p:nvPr/>
        </p:nvCxnSpPr>
        <p:spPr>
          <a:xfrm flipV="1">
            <a:off x="9733036" y="5015022"/>
            <a:ext cx="458418" cy="373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23770838-8461-CA4C-8B4E-871F060AA735}"/>
              </a:ext>
            </a:extLst>
          </p:cNvPr>
          <p:cNvCxnSpPr>
            <a:cxnSpLocks/>
          </p:cNvCxnSpPr>
          <p:nvPr/>
        </p:nvCxnSpPr>
        <p:spPr>
          <a:xfrm flipV="1">
            <a:off x="10151607" y="4996046"/>
            <a:ext cx="1" cy="793256"/>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7055458-36E8-9A4E-ACD9-A386D83BB75C}"/>
              </a:ext>
            </a:extLst>
          </p:cNvPr>
          <p:cNvCxnSpPr>
            <a:cxnSpLocks/>
          </p:cNvCxnSpPr>
          <p:nvPr/>
        </p:nvCxnSpPr>
        <p:spPr>
          <a:xfrm flipH="1">
            <a:off x="3452462" y="5765326"/>
            <a:ext cx="6699145" cy="16003"/>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BAF38B8F-C3AC-5249-B478-60AF8121D87C}"/>
              </a:ext>
            </a:extLst>
          </p:cNvPr>
          <p:cNvSpPr/>
          <p:nvPr/>
        </p:nvSpPr>
        <p:spPr>
          <a:xfrm>
            <a:off x="8052245" y="4571185"/>
            <a:ext cx="736759" cy="461665"/>
          </a:xfrm>
          <a:prstGeom prst="rect">
            <a:avLst/>
          </a:prstGeom>
        </p:spPr>
        <p:txBody>
          <a:bodyPr wrap="square">
            <a:spAutoFit/>
          </a:bodyPr>
          <a:lstStyle/>
          <a:p>
            <a:r>
              <a:rPr lang="en-US" sz="2400"/>
              <a:t>i</a:t>
            </a:r>
          </a:p>
        </p:txBody>
      </p:sp>
      <p:sp>
        <p:nvSpPr>
          <p:cNvPr id="42" name="Rectangle 41">
            <a:extLst>
              <a:ext uri="{FF2B5EF4-FFF2-40B4-BE49-F238E27FC236}">
                <a16:creationId xmlns:a16="http://schemas.microsoft.com/office/drawing/2014/main" id="{3BC0A468-8996-BB4D-B405-9A7379A24F44}"/>
              </a:ext>
            </a:extLst>
          </p:cNvPr>
          <p:cNvSpPr/>
          <p:nvPr/>
        </p:nvSpPr>
        <p:spPr>
          <a:xfrm>
            <a:off x="9810481" y="4524894"/>
            <a:ext cx="471604" cy="461665"/>
          </a:xfrm>
          <a:prstGeom prst="rect">
            <a:avLst/>
          </a:prstGeom>
        </p:spPr>
        <p:txBody>
          <a:bodyPr wrap="square">
            <a:spAutoFit/>
          </a:bodyPr>
          <a:lstStyle/>
          <a:p>
            <a:r>
              <a:rPr lang="en-US" sz="2400"/>
              <a:t>m</a:t>
            </a:r>
          </a:p>
        </p:txBody>
      </p:sp>
      <p:cxnSp>
        <p:nvCxnSpPr>
          <p:cNvPr id="43" name="Straight Arrow Connector 42">
            <a:extLst>
              <a:ext uri="{FF2B5EF4-FFF2-40B4-BE49-F238E27FC236}">
                <a16:creationId xmlns:a16="http://schemas.microsoft.com/office/drawing/2014/main" id="{24E47F19-5E76-FF44-B890-D43314E52121}"/>
              </a:ext>
            </a:extLst>
          </p:cNvPr>
          <p:cNvCxnSpPr>
            <a:cxnSpLocks/>
          </p:cNvCxnSpPr>
          <p:nvPr/>
        </p:nvCxnSpPr>
        <p:spPr>
          <a:xfrm flipV="1">
            <a:off x="3482665" y="5293100"/>
            <a:ext cx="0" cy="48822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44" name="Right Brace 43">
            <a:extLst>
              <a:ext uri="{FF2B5EF4-FFF2-40B4-BE49-F238E27FC236}">
                <a16:creationId xmlns:a16="http://schemas.microsoft.com/office/drawing/2014/main" id="{D29256FF-202E-EF4F-AA43-5DE7173984AE}"/>
              </a:ext>
            </a:extLst>
          </p:cNvPr>
          <p:cNvSpPr/>
          <p:nvPr/>
        </p:nvSpPr>
        <p:spPr>
          <a:xfrm rot="16200000">
            <a:off x="3817938" y="-1104035"/>
            <a:ext cx="523219" cy="4811718"/>
          </a:xfrm>
          <a:prstGeom prst="rightBrace">
            <a:avLst>
              <a:gd name="adj1" fmla="val 3909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45" name="Straight Arrow Connector 44">
            <a:extLst>
              <a:ext uri="{FF2B5EF4-FFF2-40B4-BE49-F238E27FC236}">
                <a16:creationId xmlns:a16="http://schemas.microsoft.com/office/drawing/2014/main" id="{A4D3CDBF-D6BA-8B44-88B2-DF17A008BEFD}"/>
              </a:ext>
            </a:extLst>
          </p:cNvPr>
          <p:cNvCxnSpPr>
            <a:cxnSpLocks/>
          </p:cNvCxnSpPr>
          <p:nvPr/>
        </p:nvCxnSpPr>
        <p:spPr>
          <a:xfrm flipH="1">
            <a:off x="2579335" y="5397474"/>
            <a:ext cx="427988" cy="515386"/>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46" name="Terminator 45">
            <a:extLst>
              <a:ext uri="{FF2B5EF4-FFF2-40B4-BE49-F238E27FC236}">
                <a16:creationId xmlns:a16="http://schemas.microsoft.com/office/drawing/2014/main" id="{8457D772-4AD0-0648-9C4C-1690F84B81F1}"/>
              </a:ext>
            </a:extLst>
          </p:cNvPr>
          <p:cNvSpPr/>
          <p:nvPr/>
        </p:nvSpPr>
        <p:spPr>
          <a:xfrm>
            <a:off x="1863538" y="5886848"/>
            <a:ext cx="3699037" cy="41972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TextBox 46">
            <a:extLst>
              <a:ext uri="{FF2B5EF4-FFF2-40B4-BE49-F238E27FC236}">
                <a16:creationId xmlns:a16="http://schemas.microsoft.com/office/drawing/2014/main" id="{C0B6F546-7411-0F41-A359-E7351930605C}"/>
              </a:ext>
            </a:extLst>
          </p:cNvPr>
          <p:cNvSpPr txBox="1"/>
          <p:nvPr/>
        </p:nvSpPr>
        <p:spPr>
          <a:xfrm>
            <a:off x="2253682" y="5811735"/>
            <a:ext cx="2988069" cy="461665"/>
          </a:xfrm>
          <a:prstGeom prst="rect">
            <a:avLst/>
          </a:prstGeom>
          <a:noFill/>
        </p:spPr>
        <p:txBody>
          <a:bodyPr wrap="square" rtlCol="0">
            <a:spAutoFit/>
          </a:bodyPr>
          <a:lstStyle/>
          <a:p>
            <a:r>
              <a:rPr lang="en-US" sz="2400">
                <a:solidFill>
                  <a:schemeClr val="bg1"/>
                </a:solidFill>
              </a:rPr>
              <a:t>Execution Platform</a:t>
            </a:r>
          </a:p>
        </p:txBody>
      </p:sp>
      <p:sp>
        <p:nvSpPr>
          <p:cNvPr id="48" name="Rectangle 47">
            <a:extLst>
              <a:ext uri="{FF2B5EF4-FFF2-40B4-BE49-F238E27FC236}">
                <a16:creationId xmlns:a16="http://schemas.microsoft.com/office/drawing/2014/main" id="{C27CBE7C-09D4-524B-BF32-250660A9C7C8}"/>
              </a:ext>
            </a:extLst>
          </p:cNvPr>
          <p:cNvSpPr/>
          <p:nvPr/>
        </p:nvSpPr>
        <p:spPr>
          <a:xfrm>
            <a:off x="2673146" y="4587974"/>
            <a:ext cx="1023570" cy="757445"/>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RAE</a:t>
            </a:r>
          </a:p>
        </p:txBody>
      </p:sp>
      <p:sp>
        <p:nvSpPr>
          <p:cNvPr id="49" name="Rectangle 48">
            <a:extLst>
              <a:ext uri="{FF2B5EF4-FFF2-40B4-BE49-F238E27FC236}">
                <a16:creationId xmlns:a16="http://schemas.microsoft.com/office/drawing/2014/main" id="{96FA1BD5-338D-4E47-89CD-39B5C302B503}"/>
              </a:ext>
            </a:extLst>
          </p:cNvPr>
          <p:cNvSpPr/>
          <p:nvPr/>
        </p:nvSpPr>
        <p:spPr>
          <a:xfrm>
            <a:off x="1675873" y="5303661"/>
            <a:ext cx="1229824" cy="461665"/>
          </a:xfrm>
          <a:prstGeom prst="rect">
            <a:avLst/>
          </a:prstGeom>
        </p:spPr>
        <p:txBody>
          <a:bodyPr wrap="square">
            <a:spAutoFit/>
          </a:bodyPr>
          <a:lstStyle/>
          <a:p>
            <a:r>
              <a:rPr lang="en-US" sz="2400"/>
              <a:t>actions</a:t>
            </a:r>
          </a:p>
        </p:txBody>
      </p:sp>
      <p:sp>
        <p:nvSpPr>
          <p:cNvPr id="50" name="TextBox 49">
            <a:extLst>
              <a:ext uri="{FF2B5EF4-FFF2-40B4-BE49-F238E27FC236}">
                <a16:creationId xmlns:a16="http://schemas.microsoft.com/office/drawing/2014/main" id="{6119D924-F7C7-D14A-8AA9-B17D6526DCA2}"/>
              </a:ext>
            </a:extLst>
          </p:cNvPr>
          <p:cNvSpPr txBox="1"/>
          <p:nvPr/>
        </p:nvSpPr>
        <p:spPr>
          <a:xfrm>
            <a:off x="5472147" y="1540341"/>
            <a:ext cx="2697957" cy="830997"/>
          </a:xfrm>
          <a:prstGeom prst="rect">
            <a:avLst/>
          </a:prstGeom>
          <a:noFill/>
        </p:spPr>
        <p:txBody>
          <a:bodyPr wrap="square" rtlCol="0">
            <a:spAutoFit/>
          </a:bodyPr>
          <a:lstStyle/>
          <a:p>
            <a:pPr algn="ctr"/>
            <a:br>
              <a:rPr lang="en-US" sz="2400"/>
            </a:br>
            <a:r>
              <a:rPr lang="en-US" sz="2400">
                <a:solidFill>
                  <a:schemeClr val="accent2">
                    <a:lumMod val="50000"/>
                  </a:schemeClr>
                </a:solidFill>
              </a:rPr>
              <a:t>Step 2:</a:t>
            </a:r>
          </a:p>
        </p:txBody>
      </p:sp>
      <p:sp>
        <p:nvSpPr>
          <p:cNvPr id="51" name="TextBox 50">
            <a:extLst>
              <a:ext uri="{FF2B5EF4-FFF2-40B4-BE49-F238E27FC236}">
                <a16:creationId xmlns:a16="http://schemas.microsoft.com/office/drawing/2014/main" id="{01A766D9-8737-F346-8083-4FAE69598DBF}"/>
              </a:ext>
            </a:extLst>
          </p:cNvPr>
          <p:cNvSpPr txBox="1"/>
          <p:nvPr/>
        </p:nvSpPr>
        <p:spPr>
          <a:xfrm>
            <a:off x="8883711" y="2535907"/>
            <a:ext cx="1381864" cy="461665"/>
          </a:xfrm>
          <a:prstGeom prst="rect">
            <a:avLst/>
          </a:prstGeom>
          <a:noFill/>
        </p:spPr>
        <p:txBody>
          <a:bodyPr wrap="square" rtlCol="0">
            <a:spAutoFit/>
          </a:bodyPr>
          <a:lstStyle/>
          <a:p>
            <a:r>
              <a:rPr lang="en-US" sz="2400">
                <a:solidFill>
                  <a:schemeClr val="accent2">
                    <a:lumMod val="50000"/>
                  </a:schemeClr>
                </a:solidFill>
              </a:rPr>
              <a:t>Train</a:t>
            </a:r>
          </a:p>
        </p:txBody>
      </p:sp>
      <p:sp>
        <p:nvSpPr>
          <p:cNvPr id="52" name="Terminator 51">
            <a:extLst>
              <a:ext uri="{FF2B5EF4-FFF2-40B4-BE49-F238E27FC236}">
                <a16:creationId xmlns:a16="http://schemas.microsoft.com/office/drawing/2014/main" id="{CB7A5B8C-5371-9E4A-94EA-C6FF65108951}"/>
              </a:ext>
            </a:extLst>
          </p:cNvPr>
          <p:cNvSpPr/>
          <p:nvPr/>
        </p:nvSpPr>
        <p:spPr>
          <a:xfrm>
            <a:off x="1763330" y="3454284"/>
            <a:ext cx="3003056" cy="41972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TextBox 52">
            <a:extLst>
              <a:ext uri="{FF2B5EF4-FFF2-40B4-BE49-F238E27FC236}">
                <a16:creationId xmlns:a16="http://schemas.microsoft.com/office/drawing/2014/main" id="{DA3FCBB7-DB02-FF45-B359-246AC69A1901}"/>
              </a:ext>
            </a:extLst>
          </p:cNvPr>
          <p:cNvSpPr txBox="1"/>
          <p:nvPr/>
        </p:nvSpPr>
        <p:spPr>
          <a:xfrm>
            <a:off x="2049297" y="3440726"/>
            <a:ext cx="2563361" cy="461665"/>
          </a:xfrm>
          <a:prstGeom prst="rect">
            <a:avLst/>
          </a:prstGeom>
          <a:noFill/>
        </p:spPr>
        <p:txBody>
          <a:bodyPr wrap="square" rtlCol="0">
            <a:spAutoFit/>
          </a:bodyPr>
          <a:lstStyle/>
          <a:p>
            <a:r>
              <a:rPr lang="en-US" sz="2400">
                <a:solidFill>
                  <a:schemeClr val="bg1"/>
                </a:solidFill>
              </a:rPr>
              <a:t>Execution Platform</a:t>
            </a:r>
          </a:p>
        </p:txBody>
      </p:sp>
      <p:sp>
        <p:nvSpPr>
          <p:cNvPr id="54" name="Rectangle 53">
            <a:extLst>
              <a:ext uri="{FF2B5EF4-FFF2-40B4-BE49-F238E27FC236}">
                <a16:creationId xmlns:a16="http://schemas.microsoft.com/office/drawing/2014/main" id="{0ED71092-D82B-1D4D-AA4B-9176E219C7E2}"/>
              </a:ext>
            </a:extLst>
          </p:cNvPr>
          <p:cNvSpPr/>
          <p:nvPr/>
        </p:nvSpPr>
        <p:spPr>
          <a:xfrm>
            <a:off x="2026295" y="2966814"/>
            <a:ext cx="1229824" cy="461665"/>
          </a:xfrm>
          <a:prstGeom prst="rect">
            <a:avLst/>
          </a:prstGeom>
        </p:spPr>
        <p:txBody>
          <a:bodyPr wrap="square">
            <a:spAutoFit/>
          </a:bodyPr>
          <a:lstStyle/>
          <a:p>
            <a:r>
              <a:rPr lang="en-US" sz="2400"/>
              <a:t>actions</a:t>
            </a:r>
          </a:p>
        </p:txBody>
      </p:sp>
      <p:cxnSp>
        <p:nvCxnSpPr>
          <p:cNvPr id="101" name="Straight Connector 100">
            <a:extLst>
              <a:ext uri="{FF2B5EF4-FFF2-40B4-BE49-F238E27FC236}">
                <a16:creationId xmlns:a16="http://schemas.microsoft.com/office/drawing/2014/main" id="{05923737-40BE-8F45-95AA-2B8140B29120}"/>
              </a:ext>
            </a:extLst>
          </p:cNvPr>
          <p:cNvCxnSpPr>
            <a:cxnSpLocks/>
          </p:cNvCxnSpPr>
          <p:nvPr/>
        </p:nvCxnSpPr>
        <p:spPr>
          <a:xfrm>
            <a:off x="4327854" y="2952459"/>
            <a:ext cx="1853880" cy="21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C351BD9-1E97-0345-8EFB-6E8FDDAC10AA}"/>
              </a:ext>
            </a:extLst>
          </p:cNvPr>
          <p:cNvCxnSpPr>
            <a:cxnSpLocks/>
          </p:cNvCxnSpPr>
          <p:nvPr/>
        </p:nvCxnSpPr>
        <p:spPr>
          <a:xfrm>
            <a:off x="4300960" y="3275187"/>
            <a:ext cx="1853880" cy="21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087FB09-51FA-7E45-9A24-06D51D7DBCED}"/>
              </a:ext>
            </a:extLst>
          </p:cNvPr>
          <p:cNvCxnSpPr>
            <a:cxnSpLocks/>
          </p:cNvCxnSpPr>
          <p:nvPr/>
        </p:nvCxnSpPr>
        <p:spPr>
          <a:xfrm>
            <a:off x="7593112" y="2793121"/>
            <a:ext cx="1282912" cy="11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FBDD581-9F3D-D345-812D-AAF674EB3CD4}"/>
              </a:ext>
            </a:extLst>
          </p:cNvPr>
          <p:cNvCxnSpPr>
            <a:cxnSpLocks/>
          </p:cNvCxnSpPr>
          <p:nvPr/>
        </p:nvCxnSpPr>
        <p:spPr>
          <a:xfrm>
            <a:off x="7611042" y="3120332"/>
            <a:ext cx="1282912" cy="11906"/>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B81CA6C-680A-DD46-9A22-2F4443F4A6CB}"/>
              </a:ext>
            </a:extLst>
          </p:cNvPr>
          <p:cNvSpPr txBox="1"/>
          <p:nvPr/>
        </p:nvSpPr>
        <p:spPr>
          <a:xfrm>
            <a:off x="8985246" y="3108416"/>
            <a:ext cx="1801086" cy="923330"/>
          </a:xfrm>
          <a:prstGeom prst="rect">
            <a:avLst/>
          </a:prstGeom>
          <a:noFill/>
        </p:spPr>
        <p:txBody>
          <a:bodyPr wrap="square" rtlCol="0">
            <a:spAutoFit/>
          </a:bodyPr>
          <a:lstStyle/>
          <a:p>
            <a:r>
              <a:rPr lang="en-US"/>
              <a:t>Multi-layered perceptron to classify by m</a:t>
            </a:r>
          </a:p>
        </p:txBody>
      </p:sp>
      <p:cxnSp>
        <p:nvCxnSpPr>
          <p:cNvPr id="5" name="Straight Arrow Connector 4">
            <a:extLst>
              <a:ext uri="{FF2B5EF4-FFF2-40B4-BE49-F238E27FC236}">
                <a16:creationId xmlns:a16="http://schemas.microsoft.com/office/drawing/2014/main" id="{BCAC20DD-9427-3E4F-B467-522026F3AB05}"/>
              </a:ext>
            </a:extLst>
          </p:cNvPr>
          <p:cNvCxnSpPr>
            <a:endCxn id="51" idx="3"/>
          </p:cNvCxnSpPr>
          <p:nvPr/>
        </p:nvCxnSpPr>
        <p:spPr>
          <a:xfrm flipV="1">
            <a:off x="10197963" y="2766739"/>
            <a:ext cx="67613" cy="3958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647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632A-1990-DB47-9946-F1B69D2418BE}"/>
              </a:ext>
            </a:extLst>
          </p:cNvPr>
          <p:cNvSpPr>
            <a:spLocks noGrp="1"/>
          </p:cNvSpPr>
          <p:nvPr>
            <p:ph type="title"/>
          </p:nvPr>
        </p:nvSpPr>
        <p:spPr/>
        <p:txBody>
          <a:bodyPr/>
          <a:lstStyle/>
          <a:p>
            <a:r>
              <a:rPr lang="en-US">
                <a:latin typeface="Avenir Book" panose="02000503020000020003" pitchFamily="2" charset="0"/>
              </a:rPr>
              <a:t>Training data for Learn</a:t>
            </a:r>
            <a:r>
              <a:rPr lang="en-US" baseline="-25000">
                <a:solidFill>
                  <a:schemeClr val="bg1"/>
                </a:solidFill>
              </a:rPr>
              <a:t> </a:t>
            </a:r>
            <a:r>
              <a:rPr lang="en-US"/>
              <a:t>𝛑</a:t>
            </a:r>
          </a:p>
        </p:txBody>
      </p:sp>
      <p:sp>
        <p:nvSpPr>
          <p:cNvPr id="3" name="Content Placeholder 2">
            <a:extLst>
              <a:ext uri="{FF2B5EF4-FFF2-40B4-BE49-F238E27FC236}">
                <a16:creationId xmlns:a16="http://schemas.microsoft.com/office/drawing/2014/main" id="{10574B31-215B-A64D-8670-7AB0C08B1146}"/>
              </a:ext>
            </a:extLst>
          </p:cNvPr>
          <p:cNvSpPr>
            <a:spLocks noGrp="1"/>
          </p:cNvSpPr>
          <p:nvPr>
            <p:ph idx="1"/>
          </p:nvPr>
        </p:nvSpPr>
        <p:spPr/>
        <p:txBody>
          <a:bodyPr/>
          <a:lstStyle/>
          <a:p>
            <a:r>
              <a:rPr lang="en-US"/>
              <a:t>Can come from acting traces</a:t>
            </a:r>
          </a:p>
          <a:p>
            <a:pPr lvl="1"/>
            <a:r>
              <a:rPr lang="en-US"/>
              <a:t>Which method was most ``efficient” for RAE?</a:t>
            </a:r>
          </a:p>
          <a:p>
            <a:pPr lvl="1"/>
            <a:endParaRPr lang="en-US"/>
          </a:p>
          <a:p>
            <a:r>
              <a:rPr lang="en-US"/>
              <a:t>Can come from planning traces</a:t>
            </a:r>
          </a:p>
          <a:p>
            <a:pPr lvl="1"/>
            <a:r>
              <a:rPr lang="en-US"/>
              <a:t>Which method did Plan-with-UPOM suggest?</a:t>
            </a:r>
          </a:p>
          <a:p>
            <a:pPr lvl="1"/>
            <a:endParaRPr lang="en-US"/>
          </a:p>
        </p:txBody>
      </p:sp>
      <p:sp>
        <p:nvSpPr>
          <p:cNvPr id="4" name="Rectangle 3">
            <a:extLst>
              <a:ext uri="{FF2B5EF4-FFF2-40B4-BE49-F238E27FC236}">
                <a16:creationId xmlns:a16="http://schemas.microsoft.com/office/drawing/2014/main" id="{BDE178C8-2273-8348-8661-7EF09D8F6A6A}"/>
              </a:ext>
            </a:extLst>
          </p:cNvPr>
          <p:cNvSpPr/>
          <p:nvPr/>
        </p:nvSpPr>
        <p:spPr>
          <a:xfrm>
            <a:off x="7414777" y="1600201"/>
            <a:ext cx="2078133" cy="646331"/>
          </a:xfrm>
          <a:prstGeom prst="rect">
            <a:avLst/>
          </a:prstGeom>
        </p:spPr>
        <p:txBody>
          <a:bodyPr wrap="none">
            <a:spAutoFit/>
          </a:bodyPr>
          <a:lstStyle/>
          <a:p>
            <a:r>
              <a:rPr lang="en-US" sz="3600" b="1">
                <a:solidFill>
                  <a:srgbClr val="FF0000"/>
                </a:solidFill>
                <a:latin typeface="Avenir Book" panose="02000503020000020003" pitchFamily="2" charset="0"/>
              </a:rPr>
              <a:t>Learn</a:t>
            </a:r>
            <a:r>
              <a:rPr lang="en-US" sz="3600" b="1" baseline="-25000">
                <a:solidFill>
                  <a:srgbClr val="FF0000"/>
                </a:solidFill>
              </a:rPr>
              <a:t> </a:t>
            </a:r>
            <a:r>
              <a:rPr lang="en-US" sz="3600" b="1">
                <a:solidFill>
                  <a:srgbClr val="FF0000"/>
                </a:solidFill>
              </a:rPr>
              <a:t>𝛑-1</a:t>
            </a:r>
            <a:endParaRPr lang="en-US" b="1">
              <a:solidFill>
                <a:srgbClr val="FF0000"/>
              </a:solidFill>
            </a:endParaRPr>
          </a:p>
        </p:txBody>
      </p:sp>
      <p:sp>
        <p:nvSpPr>
          <p:cNvPr id="5" name="Rectangle 4">
            <a:extLst>
              <a:ext uri="{FF2B5EF4-FFF2-40B4-BE49-F238E27FC236}">
                <a16:creationId xmlns:a16="http://schemas.microsoft.com/office/drawing/2014/main" id="{0224AD51-DE62-7A44-9F2D-C779BC05A002}"/>
              </a:ext>
            </a:extLst>
          </p:cNvPr>
          <p:cNvSpPr/>
          <p:nvPr/>
        </p:nvSpPr>
        <p:spPr>
          <a:xfrm>
            <a:off x="7795777" y="3216851"/>
            <a:ext cx="2078133" cy="646331"/>
          </a:xfrm>
          <a:prstGeom prst="rect">
            <a:avLst/>
          </a:prstGeom>
        </p:spPr>
        <p:txBody>
          <a:bodyPr wrap="none">
            <a:spAutoFit/>
          </a:bodyPr>
          <a:lstStyle/>
          <a:p>
            <a:r>
              <a:rPr lang="en-US" sz="3600" b="1">
                <a:solidFill>
                  <a:srgbClr val="FF0000"/>
                </a:solidFill>
                <a:latin typeface="Avenir Book" panose="02000503020000020003" pitchFamily="2" charset="0"/>
              </a:rPr>
              <a:t>Learn</a:t>
            </a:r>
            <a:r>
              <a:rPr lang="en-US" sz="3600" b="1" baseline="-25000">
                <a:solidFill>
                  <a:srgbClr val="FF0000"/>
                </a:solidFill>
              </a:rPr>
              <a:t> </a:t>
            </a:r>
            <a:r>
              <a:rPr lang="en-US" sz="3600" b="1">
                <a:solidFill>
                  <a:srgbClr val="FF0000"/>
                </a:solidFill>
              </a:rPr>
              <a:t>𝛑-2</a:t>
            </a:r>
            <a:endParaRPr lang="en-US" b="1">
              <a:solidFill>
                <a:srgbClr val="FF0000"/>
              </a:solidFill>
            </a:endParaRPr>
          </a:p>
        </p:txBody>
      </p:sp>
    </p:spTree>
    <p:custDataLst>
      <p:tags r:id="rId1"/>
    </p:custDataLst>
    <p:extLst>
      <p:ext uri="{BB962C8B-B14F-4D97-AF65-F5344CB8AC3E}">
        <p14:creationId xmlns:p14="http://schemas.microsoft.com/office/powerpoint/2010/main" val="345012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EC51-1566-AC4B-AA0C-1776AF62B2D9}"/>
              </a:ext>
            </a:extLst>
          </p:cNvPr>
          <p:cNvSpPr>
            <a:spLocks noGrp="1"/>
          </p:cNvSpPr>
          <p:nvPr>
            <p:ph type="title"/>
          </p:nvPr>
        </p:nvSpPr>
        <p:spPr/>
        <p:txBody>
          <a:bodyPr>
            <a:noAutofit/>
          </a:bodyPr>
          <a:lstStyle/>
          <a:p>
            <a:r>
              <a:rPr lang="en-US" sz="3200" dirty="0">
                <a:latin typeface="Avenir Book" panose="02000503020000020003" pitchFamily="2" charset="0"/>
              </a:rPr>
              <a:t>Why integrate Acting and Planning?</a:t>
            </a:r>
          </a:p>
        </p:txBody>
      </p:sp>
      <p:pic>
        <p:nvPicPr>
          <p:cNvPr id="5" name="Picture 4" descr="A picture containing outdoor, water, flying, group&#10;&#10;Description automatically generated">
            <a:extLst>
              <a:ext uri="{FF2B5EF4-FFF2-40B4-BE49-F238E27FC236}">
                <a16:creationId xmlns:a16="http://schemas.microsoft.com/office/drawing/2014/main" id="{E6F71CA2-4E52-6542-8F4F-3E210299B43D}"/>
              </a:ext>
            </a:extLst>
          </p:cNvPr>
          <p:cNvPicPr>
            <a:picLocks noChangeAspect="1"/>
          </p:cNvPicPr>
          <p:nvPr/>
        </p:nvPicPr>
        <p:blipFill>
          <a:blip r:embed="rId3"/>
          <a:stretch>
            <a:fillRect/>
          </a:stretch>
        </p:blipFill>
        <p:spPr>
          <a:xfrm>
            <a:off x="6096001" y="1450596"/>
            <a:ext cx="4232031" cy="2338067"/>
          </a:xfrm>
          <a:prstGeom prst="rect">
            <a:avLst/>
          </a:prstGeom>
        </p:spPr>
      </p:pic>
      <p:pic>
        <p:nvPicPr>
          <p:cNvPr id="7" name="Picture 6" descr="A picture containing outdoor, aircraft, transport, plane&#10;&#10;Description automatically generated">
            <a:extLst>
              <a:ext uri="{FF2B5EF4-FFF2-40B4-BE49-F238E27FC236}">
                <a16:creationId xmlns:a16="http://schemas.microsoft.com/office/drawing/2014/main" id="{370B21E8-C2DB-A94B-B774-FFA05C874982}"/>
              </a:ext>
            </a:extLst>
          </p:cNvPr>
          <p:cNvPicPr>
            <a:picLocks noChangeAspect="1"/>
          </p:cNvPicPr>
          <p:nvPr/>
        </p:nvPicPr>
        <p:blipFill>
          <a:blip r:embed="rId4"/>
          <a:stretch>
            <a:fillRect/>
          </a:stretch>
        </p:blipFill>
        <p:spPr>
          <a:xfrm>
            <a:off x="1981200" y="1437896"/>
            <a:ext cx="4051680" cy="2338067"/>
          </a:xfrm>
          <a:prstGeom prst="rect">
            <a:avLst/>
          </a:prstGeom>
        </p:spPr>
      </p:pic>
      <p:pic>
        <p:nvPicPr>
          <p:cNvPr id="9" name="Picture 8" descr="A picture containing building, indoor, old, kitchen&#10;&#10;Description automatically generated">
            <a:extLst>
              <a:ext uri="{FF2B5EF4-FFF2-40B4-BE49-F238E27FC236}">
                <a16:creationId xmlns:a16="http://schemas.microsoft.com/office/drawing/2014/main" id="{F057F709-647C-3D40-A2F9-5A82F862257E}"/>
              </a:ext>
            </a:extLst>
          </p:cNvPr>
          <p:cNvPicPr>
            <a:picLocks noChangeAspect="1"/>
          </p:cNvPicPr>
          <p:nvPr/>
        </p:nvPicPr>
        <p:blipFill>
          <a:blip r:embed="rId5"/>
          <a:stretch>
            <a:fillRect/>
          </a:stretch>
        </p:blipFill>
        <p:spPr>
          <a:xfrm>
            <a:off x="1981200" y="3847021"/>
            <a:ext cx="4051680" cy="2812843"/>
          </a:xfrm>
          <a:prstGeom prst="rect">
            <a:avLst/>
          </a:prstGeom>
        </p:spPr>
      </p:pic>
      <p:pic>
        <p:nvPicPr>
          <p:cNvPr id="11" name="Picture 10" descr="A picture containing indoor, room, living, chair&#10;&#10;Description automatically generated">
            <a:extLst>
              <a:ext uri="{FF2B5EF4-FFF2-40B4-BE49-F238E27FC236}">
                <a16:creationId xmlns:a16="http://schemas.microsoft.com/office/drawing/2014/main" id="{DBDE12BE-A88C-0E49-B3B9-63F94ABBEA1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734" b="98817" l="9428" r="89899">
                        <a14:foregroundMark x1="16835" y1="31361" x2="16835" y2="81657"/>
                        <a14:foregroundMark x1="12458" y1="18343" x2="68687" y2="6509"/>
                        <a14:foregroundMark x1="68687" y1="6509" x2="72391" y2="8876"/>
                        <a14:foregroundMark x1="15825" y1="4734" x2="19865" y2="5325"/>
                        <a14:foregroundMark x1="43771" y1="91124" x2="73401" y2="91716"/>
                        <a14:foregroundMark x1="37374" y1="93491" x2="64310" y2="94083"/>
                        <a14:foregroundMark x1="24579" y1="98817" x2="25926" y2="82249"/>
                        <a14:foregroundMark x1="82492" y1="21302" x2="82492" y2="30769"/>
                        <a14:foregroundMark x1="83502" y1="27811" x2="83502" y2="56213"/>
                      </a14:backgroundRemoval>
                    </a14:imgEffect>
                  </a14:imgLayer>
                </a14:imgProps>
              </a:ext>
            </a:extLst>
          </a:blip>
          <a:stretch>
            <a:fillRect/>
          </a:stretch>
        </p:blipFill>
        <p:spPr>
          <a:xfrm>
            <a:off x="5750990" y="3847021"/>
            <a:ext cx="4955962" cy="2812843"/>
          </a:xfrm>
          <a:prstGeom prst="rect">
            <a:avLst/>
          </a:prstGeom>
        </p:spPr>
      </p:pic>
    </p:spTree>
    <p:extLst>
      <p:ext uri="{BB962C8B-B14F-4D97-AF65-F5344CB8AC3E}">
        <p14:creationId xmlns:p14="http://schemas.microsoft.com/office/powerpoint/2010/main" val="799014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EF79-17AB-9448-B47D-1FAEF77D3B9F}"/>
              </a:ext>
            </a:extLst>
          </p:cNvPr>
          <p:cNvSpPr>
            <a:spLocks noGrp="1"/>
          </p:cNvSpPr>
          <p:nvPr>
            <p:ph type="title"/>
          </p:nvPr>
        </p:nvSpPr>
        <p:spPr>
          <a:xfrm>
            <a:off x="2197768" y="72334"/>
            <a:ext cx="8229600" cy="1143000"/>
          </a:xfrm>
        </p:spPr>
        <p:txBody>
          <a:bodyPr>
            <a:normAutofit/>
          </a:bodyPr>
          <a:lstStyle/>
          <a:p>
            <a:r>
              <a:rPr lang="en-US" sz="4000">
                <a:latin typeface="Avenir Book" panose="02000503020000020003" pitchFamily="2" charset="0"/>
              </a:rPr>
              <a:t>Learn a heuristic estimate (</a:t>
            </a:r>
            <a:r>
              <a:rPr lang="en-US" sz="4000" err="1">
                <a:latin typeface="Avenir Book" panose="02000503020000020003" pitchFamily="2" charset="0"/>
              </a:rPr>
              <a:t>LearnH</a:t>
            </a:r>
            <a:r>
              <a:rPr lang="en-US" sz="4000">
                <a:latin typeface="Avenir Book" panose="02000503020000020003" pitchFamily="2" charset="0"/>
              </a:rPr>
              <a:t>)</a:t>
            </a:r>
          </a:p>
        </p:txBody>
      </p:sp>
      <p:sp>
        <p:nvSpPr>
          <p:cNvPr id="7" name="Rectangle 6">
            <a:extLst>
              <a:ext uri="{FF2B5EF4-FFF2-40B4-BE49-F238E27FC236}">
                <a16:creationId xmlns:a16="http://schemas.microsoft.com/office/drawing/2014/main" id="{F4CB1417-0B88-E442-9345-C527E924FFA1}"/>
              </a:ext>
            </a:extLst>
          </p:cNvPr>
          <p:cNvSpPr/>
          <p:nvPr/>
        </p:nvSpPr>
        <p:spPr>
          <a:xfrm>
            <a:off x="1594992" y="4085504"/>
            <a:ext cx="8880668" cy="2221070"/>
          </a:xfrm>
          <a:prstGeom prst="rect">
            <a:avLst/>
          </a:prstGeom>
          <a:solidFill>
            <a:srgbClr val="F8F5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Arrow Connector 7">
            <a:extLst>
              <a:ext uri="{FF2B5EF4-FFF2-40B4-BE49-F238E27FC236}">
                <a16:creationId xmlns:a16="http://schemas.microsoft.com/office/drawing/2014/main" id="{61060CF0-FEA5-4D43-8B31-D3A134EF862C}"/>
              </a:ext>
            </a:extLst>
          </p:cNvPr>
          <p:cNvCxnSpPr>
            <a:cxnSpLocks/>
          </p:cNvCxnSpPr>
          <p:nvPr/>
        </p:nvCxnSpPr>
        <p:spPr>
          <a:xfrm flipV="1">
            <a:off x="1876639" y="2598893"/>
            <a:ext cx="857597" cy="213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9B7E2D21-DEF9-4546-BF97-F8F420C9D5B4}"/>
              </a:ext>
            </a:extLst>
          </p:cNvPr>
          <p:cNvSpPr/>
          <p:nvPr/>
        </p:nvSpPr>
        <p:spPr>
          <a:xfrm>
            <a:off x="2756014" y="2082958"/>
            <a:ext cx="1016693" cy="1011763"/>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UPOM</a:t>
            </a:r>
          </a:p>
        </p:txBody>
      </p:sp>
      <p:sp>
        <p:nvSpPr>
          <p:cNvPr id="10" name="TextBox 9">
            <a:extLst>
              <a:ext uri="{FF2B5EF4-FFF2-40B4-BE49-F238E27FC236}">
                <a16:creationId xmlns:a16="http://schemas.microsoft.com/office/drawing/2014/main" id="{40C5CCAD-E3C4-2A49-BC74-D981F9B38996}"/>
              </a:ext>
            </a:extLst>
          </p:cNvPr>
          <p:cNvSpPr txBox="1"/>
          <p:nvPr/>
        </p:nvSpPr>
        <p:spPr>
          <a:xfrm>
            <a:off x="927166" y="1721070"/>
            <a:ext cx="2697957" cy="830997"/>
          </a:xfrm>
          <a:prstGeom prst="rect">
            <a:avLst/>
          </a:prstGeom>
          <a:noFill/>
        </p:spPr>
        <p:txBody>
          <a:bodyPr wrap="square" rtlCol="0">
            <a:spAutoFit/>
          </a:bodyPr>
          <a:lstStyle/>
          <a:p>
            <a:pPr algn="ctr"/>
            <a:br>
              <a:rPr lang="en-US" sz="2400"/>
            </a:br>
            <a:r>
              <a:rPr lang="en-US" sz="2400"/>
              <a:t>tasks</a:t>
            </a:r>
          </a:p>
        </p:txBody>
      </p:sp>
      <p:cxnSp>
        <p:nvCxnSpPr>
          <p:cNvPr id="11" name="Straight Arrow Connector 10">
            <a:extLst>
              <a:ext uri="{FF2B5EF4-FFF2-40B4-BE49-F238E27FC236}">
                <a16:creationId xmlns:a16="http://schemas.microsoft.com/office/drawing/2014/main" id="{008A75DC-6BED-E043-BDDD-BD75A4E0DC2F}"/>
              </a:ext>
            </a:extLst>
          </p:cNvPr>
          <p:cNvCxnSpPr>
            <a:cxnSpLocks/>
          </p:cNvCxnSpPr>
          <p:nvPr/>
        </p:nvCxnSpPr>
        <p:spPr>
          <a:xfrm>
            <a:off x="3779309" y="2552066"/>
            <a:ext cx="412223"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9505E324-CCF6-A940-B277-B45E7C1D66DE}"/>
              </a:ext>
            </a:extLst>
          </p:cNvPr>
          <p:cNvSpPr/>
          <p:nvPr/>
        </p:nvSpPr>
        <p:spPr>
          <a:xfrm>
            <a:off x="4225752" y="1650132"/>
            <a:ext cx="1559966" cy="1991412"/>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a:p>
            <a:pPr algn="ctr"/>
            <a:r>
              <a:rPr lang="en-US" sz="2000"/>
              <a:t>((state s, </a:t>
            </a:r>
            <a:br>
              <a:rPr lang="en-US" sz="2000"/>
            </a:br>
            <a:r>
              <a:rPr lang="en-US" sz="2000"/>
              <a:t>task 𝞽), </a:t>
            </a:r>
            <a:br>
              <a:rPr lang="en-US" sz="2000"/>
            </a:br>
            <a:r>
              <a:rPr lang="en-US" sz="2000"/>
              <a:t>method m,</a:t>
            </a:r>
          </a:p>
          <a:p>
            <a:pPr algn="ctr"/>
            <a:r>
              <a:rPr lang="en-US" sz="2000"/>
              <a:t>utility u)</a:t>
            </a:r>
          </a:p>
          <a:p>
            <a:pPr algn="ctr"/>
            <a:r>
              <a:rPr lang="en-US" sz="2000"/>
              <a:t>.</a:t>
            </a:r>
            <a:br>
              <a:rPr lang="en-US" sz="2000"/>
            </a:br>
            <a:r>
              <a:rPr lang="en-US" sz="2000"/>
              <a:t>.</a:t>
            </a:r>
            <a:br>
              <a:rPr lang="en-US" sz="2000"/>
            </a:br>
            <a:endParaRPr lang="en-US" sz="2400"/>
          </a:p>
        </p:txBody>
      </p:sp>
      <p:cxnSp>
        <p:nvCxnSpPr>
          <p:cNvPr id="14" name="Straight Connector 13">
            <a:extLst>
              <a:ext uri="{FF2B5EF4-FFF2-40B4-BE49-F238E27FC236}">
                <a16:creationId xmlns:a16="http://schemas.microsoft.com/office/drawing/2014/main" id="{0FD412C8-FFE9-0544-B480-49B6B3B70CD9}"/>
              </a:ext>
            </a:extLst>
          </p:cNvPr>
          <p:cNvCxnSpPr>
            <a:cxnSpLocks/>
          </p:cNvCxnSpPr>
          <p:nvPr/>
        </p:nvCxnSpPr>
        <p:spPr>
          <a:xfrm>
            <a:off x="4177468" y="2974720"/>
            <a:ext cx="160825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17A23DD-8027-9A41-BC51-12EFB7AE7842}"/>
              </a:ext>
            </a:extLst>
          </p:cNvPr>
          <p:cNvSpPr/>
          <p:nvPr/>
        </p:nvSpPr>
        <p:spPr>
          <a:xfrm>
            <a:off x="7131468" y="1586758"/>
            <a:ext cx="1704777" cy="1889890"/>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a:t>
            </a:r>
            <a:r>
              <a:rPr lang="en-US" sz="2400" err="1"/>
              <a:t>w</a:t>
            </a:r>
            <a:r>
              <a:rPr lang="en-US" sz="2400" baseline="-25000" err="1"/>
              <a:t>s</a:t>
            </a:r>
            <a:r>
              <a:rPr lang="en-US" sz="2400" err="1"/>
              <a:t>,w</a:t>
            </a:r>
            <a:r>
              <a:rPr lang="en-US" sz="2400" baseline="-25000"/>
              <a:t>𝞽</a:t>
            </a:r>
            <a:r>
              <a:rPr lang="en-US" sz="2400"/>
              <a:t>,</a:t>
            </a:r>
            <a:r>
              <a:rPr lang="en-US" sz="2400" err="1"/>
              <a:t>w</a:t>
            </a:r>
            <a:r>
              <a:rPr lang="en-US" sz="2400" baseline="-25000" err="1"/>
              <a:t>m</a:t>
            </a:r>
            <a:r>
              <a:rPr lang="en-US" sz="2400"/>
              <a:t>], </a:t>
            </a:r>
            <a:r>
              <a:rPr lang="en-US" sz="2400" err="1"/>
              <a:t>w</a:t>
            </a:r>
            <a:r>
              <a:rPr lang="en-US" sz="2400" baseline="-25000" err="1"/>
              <a:t>u</a:t>
            </a:r>
            <a:r>
              <a:rPr lang="en-US" sz="2400"/>
              <a:t>)</a:t>
            </a:r>
            <a:br>
              <a:rPr lang="en-US" sz="2400"/>
            </a:br>
            <a:r>
              <a:rPr lang="en-US" sz="2400"/>
              <a:t>.</a:t>
            </a:r>
          </a:p>
          <a:p>
            <a:pPr algn="ctr"/>
            <a:r>
              <a:rPr lang="en-US" sz="2400"/>
              <a:t>.</a:t>
            </a:r>
            <a:br>
              <a:rPr lang="en-US" sz="2400"/>
            </a:br>
            <a:r>
              <a:rPr lang="en-US" sz="2400"/>
              <a:t>.</a:t>
            </a:r>
          </a:p>
        </p:txBody>
      </p:sp>
      <p:cxnSp>
        <p:nvCxnSpPr>
          <p:cNvPr id="16" name="Straight Connector 15">
            <a:extLst>
              <a:ext uri="{FF2B5EF4-FFF2-40B4-BE49-F238E27FC236}">
                <a16:creationId xmlns:a16="http://schemas.microsoft.com/office/drawing/2014/main" id="{14767E85-F921-B243-8903-3E1B3F1835B9}"/>
              </a:ext>
            </a:extLst>
          </p:cNvPr>
          <p:cNvCxnSpPr>
            <a:cxnSpLocks/>
          </p:cNvCxnSpPr>
          <p:nvPr/>
        </p:nvCxnSpPr>
        <p:spPr>
          <a:xfrm>
            <a:off x="7105135" y="2461079"/>
            <a:ext cx="1744557" cy="16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2DEFA70-213B-BC4F-9EEF-8FB115620639}"/>
              </a:ext>
            </a:extLst>
          </p:cNvPr>
          <p:cNvCxnSpPr>
            <a:cxnSpLocks/>
          </p:cNvCxnSpPr>
          <p:nvPr/>
        </p:nvCxnSpPr>
        <p:spPr>
          <a:xfrm>
            <a:off x="5799305" y="2588838"/>
            <a:ext cx="1332163"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EE3E2B34-5FE2-6143-B00D-D5AC4DAFE46E}"/>
              </a:ext>
            </a:extLst>
          </p:cNvPr>
          <p:cNvSpPr txBox="1"/>
          <p:nvPr/>
        </p:nvSpPr>
        <p:spPr>
          <a:xfrm>
            <a:off x="5560176" y="2613522"/>
            <a:ext cx="1692217" cy="830997"/>
          </a:xfrm>
          <a:prstGeom prst="rect">
            <a:avLst/>
          </a:prstGeom>
          <a:noFill/>
        </p:spPr>
        <p:txBody>
          <a:bodyPr wrap="square" rtlCol="0">
            <a:spAutoFit/>
          </a:bodyPr>
          <a:lstStyle/>
          <a:p>
            <a:pPr algn="ctr"/>
            <a:r>
              <a:rPr lang="en-US" sz="2400">
                <a:solidFill>
                  <a:schemeClr val="accent2">
                    <a:lumMod val="50000"/>
                  </a:schemeClr>
                </a:solidFill>
              </a:rPr>
              <a:t>One-Hot</a:t>
            </a:r>
          </a:p>
          <a:p>
            <a:pPr algn="ctr"/>
            <a:r>
              <a:rPr lang="en-US" sz="2400">
                <a:solidFill>
                  <a:schemeClr val="accent2">
                    <a:lumMod val="50000"/>
                  </a:schemeClr>
                </a:solidFill>
              </a:rPr>
              <a:t>encoding</a:t>
            </a:r>
          </a:p>
        </p:txBody>
      </p:sp>
      <p:cxnSp>
        <p:nvCxnSpPr>
          <p:cNvPr id="21" name="Straight Arrow Connector 20">
            <a:extLst>
              <a:ext uri="{FF2B5EF4-FFF2-40B4-BE49-F238E27FC236}">
                <a16:creationId xmlns:a16="http://schemas.microsoft.com/office/drawing/2014/main" id="{33560164-90B4-3342-8D6F-FA0AA5BAA260}"/>
              </a:ext>
            </a:extLst>
          </p:cNvPr>
          <p:cNvCxnSpPr>
            <a:cxnSpLocks/>
          </p:cNvCxnSpPr>
          <p:nvPr/>
        </p:nvCxnSpPr>
        <p:spPr>
          <a:xfrm flipV="1">
            <a:off x="8836245" y="2492805"/>
            <a:ext cx="945805" cy="1190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9F6B5D0-61BE-6B4C-BD79-7D60A6A66EC3}"/>
              </a:ext>
            </a:extLst>
          </p:cNvPr>
          <p:cNvSpPr txBox="1"/>
          <p:nvPr/>
        </p:nvSpPr>
        <p:spPr>
          <a:xfrm>
            <a:off x="8804306" y="1964597"/>
            <a:ext cx="1381864" cy="461665"/>
          </a:xfrm>
          <a:prstGeom prst="rect">
            <a:avLst/>
          </a:prstGeom>
          <a:noFill/>
        </p:spPr>
        <p:txBody>
          <a:bodyPr wrap="square" rtlCol="0">
            <a:spAutoFit/>
          </a:bodyPr>
          <a:lstStyle/>
          <a:p>
            <a:r>
              <a:rPr lang="en-US" sz="2400">
                <a:solidFill>
                  <a:schemeClr val="accent2">
                    <a:lumMod val="50000"/>
                  </a:schemeClr>
                </a:solidFill>
              </a:rPr>
              <a:t>Step</a:t>
            </a:r>
            <a:r>
              <a:rPr lang="en-US" sz="2400"/>
              <a:t> </a:t>
            </a:r>
            <a:r>
              <a:rPr lang="en-US" sz="2400">
                <a:solidFill>
                  <a:schemeClr val="accent2">
                    <a:lumMod val="50000"/>
                  </a:schemeClr>
                </a:solidFill>
              </a:rPr>
              <a:t>3:</a:t>
            </a:r>
          </a:p>
        </p:txBody>
      </p:sp>
      <p:sp>
        <p:nvSpPr>
          <p:cNvPr id="23" name="Trapezoid 22">
            <a:extLst>
              <a:ext uri="{FF2B5EF4-FFF2-40B4-BE49-F238E27FC236}">
                <a16:creationId xmlns:a16="http://schemas.microsoft.com/office/drawing/2014/main" id="{37583928-29EB-FA4C-B807-7B6832C035E4}"/>
              </a:ext>
            </a:extLst>
          </p:cNvPr>
          <p:cNvSpPr/>
          <p:nvPr/>
        </p:nvSpPr>
        <p:spPr>
          <a:xfrm rot="5400000">
            <a:off x="9754882" y="2082773"/>
            <a:ext cx="886160" cy="831827"/>
          </a:xfrm>
          <a:prstGeom prst="trapezoid">
            <a:avLst>
              <a:gd name="adj" fmla="val 338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A1B60656-318A-1B4A-AD02-A5415643620A}"/>
              </a:ext>
            </a:extLst>
          </p:cNvPr>
          <p:cNvSpPr txBox="1"/>
          <p:nvPr/>
        </p:nvSpPr>
        <p:spPr>
          <a:xfrm>
            <a:off x="9882780" y="2222570"/>
            <a:ext cx="831826" cy="461665"/>
          </a:xfrm>
          <a:prstGeom prst="rect">
            <a:avLst/>
          </a:prstGeom>
          <a:noFill/>
        </p:spPr>
        <p:txBody>
          <a:bodyPr wrap="square" rtlCol="0">
            <a:spAutoFit/>
          </a:bodyPr>
          <a:lstStyle/>
          <a:p>
            <a:r>
              <a:rPr lang="en-US" sz="2400" err="1">
                <a:solidFill>
                  <a:schemeClr val="bg1"/>
                </a:solidFill>
              </a:rPr>
              <a:t>nn</a:t>
            </a:r>
            <a:r>
              <a:rPr lang="en-US" sz="2400" baseline="-25000" err="1">
                <a:solidFill>
                  <a:schemeClr val="bg1"/>
                </a:solidFill>
              </a:rPr>
              <a:t>H</a:t>
            </a:r>
            <a:endParaRPr lang="en-US" sz="2400" baseline="-25000">
              <a:solidFill>
                <a:schemeClr val="bg1"/>
              </a:solidFill>
            </a:endParaRPr>
          </a:p>
        </p:txBody>
      </p:sp>
      <p:sp>
        <p:nvSpPr>
          <p:cNvPr id="25" name="TextBox 24">
            <a:extLst>
              <a:ext uri="{FF2B5EF4-FFF2-40B4-BE49-F238E27FC236}">
                <a16:creationId xmlns:a16="http://schemas.microsoft.com/office/drawing/2014/main" id="{E25546F3-E115-004F-AAFE-6EC8AAFD1F18}"/>
              </a:ext>
            </a:extLst>
          </p:cNvPr>
          <p:cNvSpPr txBox="1"/>
          <p:nvPr/>
        </p:nvSpPr>
        <p:spPr>
          <a:xfrm>
            <a:off x="2183993" y="1226284"/>
            <a:ext cx="4262548" cy="461665"/>
          </a:xfrm>
          <a:prstGeom prst="rect">
            <a:avLst/>
          </a:prstGeom>
          <a:noFill/>
        </p:spPr>
        <p:txBody>
          <a:bodyPr wrap="square" rtlCol="0">
            <a:spAutoFit/>
          </a:bodyPr>
          <a:lstStyle/>
          <a:p>
            <a:r>
              <a:rPr lang="en-US" sz="2400">
                <a:solidFill>
                  <a:schemeClr val="accent2">
                    <a:lumMod val="50000"/>
                  </a:schemeClr>
                </a:solidFill>
              </a:rPr>
              <a:t>Step 1: Data generation</a:t>
            </a:r>
          </a:p>
        </p:txBody>
      </p:sp>
      <p:sp>
        <p:nvSpPr>
          <p:cNvPr id="26" name="TextBox 25">
            <a:extLst>
              <a:ext uri="{FF2B5EF4-FFF2-40B4-BE49-F238E27FC236}">
                <a16:creationId xmlns:a16="http://schemas.microsoft.com/office/drawing/2014/main" id="{0C9FCA4B-EFF7-404A-BD8D-503CA606FA0C}"/>
              </a:ext>
            </a:extLst>
          </p:cNvPr>
          <p:cNvSpPr txBox="1"/>
          <p:nvPr/>
        </p:nvSpPr>
        <p:spPr>
          <a:xfrm>
            <a:off x="1747387" y="4023858"/>
            <a:ext cx="4451541" cy="461665"/>
          </a:xfrm>
          <a:prstGeom prst="rect">
            <a:avLst/>
          </a:prstGeom>
          <a:noFill/>
        </p:spPr>
        <p:txBody>
          <a:bodyPr wrap="square" rtlCol="0">
            <a:spAutoFit/>
          </a:bodyPr>
          <a:lstStyle/>
          <a:p>
            <a:r>
              <a:rPr lang="en-US" sz="2400">
                <a:solidFill>
                  <a:schemeClr val="accent2">
                    <a:lumMod val="50000"/>
                  </a:schemeClr>
                </a:solidFill>
              </a:rPr>
              <a:t>Step 4: Integration with RAE</a:t>
            </a:r>
          </a:p>
        </p:txBody>
      </p:sp>
      <p:sp>
        <p:nvSpPr>
          <p:cNvPr id="27" name="TextBox 26">
            <a:extLst>
              <a:ext uri="{FF2B5EF4-FFF2-40B4-BE49-F238E27FC236}">
                <a16:creationId xmlns:a16="http://schemas.microsoft.com/office/drawing/2014/main" id="{79FEEC3B-E5B0-214B-914A-843E2536DEF8}"/>
              </a:ext>
            </a:extLst>
          </p:cNvPr>
          <p:cNvSpPr txBox="1"/>
          <p:nvPr/>
        </p:nvSpPr>
        <p:spPr>
          <a:xfrm>
            <a:off x="1383076" y="4546317"/>
            <a:ext cx="1294410" cy="1200329"/>
          </a:xfrm>
          <a:prstGeom prst="rect">
            <a:avLst/>
          </a:prstGeom>
          <a:noFill/>
        </p:spPr>
        <p:txBody>
          <a:bodyPr wrap="square" rtlCol="0">
            <a:spAutoFit/>
          </a:bodyPr>
          <a:lstStyle/>
          <a:p>
            <a:pPr algn="ctr"/>
            <a:r>
              <a:rPr lang="en-US" sz="2400"/>
              <a:t>task</a:t>
            </a:r>
            <a:br>
              <a:rPr lang="en-US" sz="2400"/>
            </a:br>
            <a:br>
              <a:rPr lang="en-US" sz="2400"/>
            </a:br>
            <a:endParaRPr lang="en-US" sz="2400"/>
          </a:p>
        </p:txBody>
      </p:sp>
      <p:cxnSp>
        <p:nvCxnSpPr>
          <p:cNvPr id="28" name="Straight Arrow Connector 27">
            <a:extLst>
              <a:ext uri="{FF2B5EF4-FFF2-40B4-BE49-F238E27FC236}">
                <a16:creationId xmlns:a16="http://schemas.microsoft.com/office/drawing/2014/main" id="{C5BEEC05-CD1B-BC41-922F-F30B25B5EA89}"/>
              </a:ext>
            </a:extLst>
          </p:cNvPr>
          <p:cNvCxnSpPr>
            <a:cxnSpLocks/>
          </p:cNvCxnSpPr>
          <p:nvPr/>
        </p:nvCxnSpPr>
        <p:spPr>
          <a:xfrm flipV="1">
            <a:off x="1649107" y="5002105"/>
            <a:ext cx="807793" cy="1529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9" name="Trapezoid 28">
            <a:extLst>
              <a:ext uri="{FF2B5EF4-FFF2-40B4-BE49-F238E27FC236}">
                <a16:creationId xmlns:a16="http://schemas.microsoft.com/office/drawing/2014/main" id="{E369DC25-3D4E-D44F-8B75-2CC54DFE1EC4}"/>
              </a:ext>
            </a:extLst>
          </p:cNvPr>
          <p:cNvSpPr/>
          <p:nvPr/>
        </p:nvSpPr>
        <p:spPr>
          <a:xfrm rot="5400000">
            <a:off x="8114294" y="4530756"/>
            <a:ext cx="886106" cy="750223"/>
          </a:xfrm>
          <a:prstGeom prst="trapezoid">
            <a:avLst>
              <a:gd name="adj" fmla="val 338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0" name="Straight Arrow Connector 29">
            <a:extLst>
              <a:ext uri="{FF2B5EF4-FFF2-40B4-BE49-F238E27FC236}">
                <a16:creationId xmlns:a16="http://schemas.microsoft.com/office/drawing/2014/main" id="{29ED8342-E195-4741-8317-3F94095686A4}"/>
              </a:ext>
            </a:extLst>
          </p:cNvPr>
          <p:cNvCxnSpPr>
            <a:cxnSpLocks/>
          </p:cNvCxnSpPr>
          <p:nvPr/>
        </p:nvCxnSpPr>
        <p:spPr>
          <a:xfrm>
            <a:off x="6675224" y="4914345"/>
            <a:ext cx="1493565" cy="1498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94683C75-8694-8848-A315-C81623CC234B}"/>
              </a:ext>
            </a:extLst>
          </p:cNvPr>
          <p:cNvSpPr/>
          <p:nvPr/>
        </p:nvSpPr>
        <p:spPr>
          <a:xfrm>
            <a:off x="4387261" y="4477214"/>
            <a:ext cx="6514636" cy="830997"/>
          </a:xfrm>
          <a:prstGeom prst="rect">
            <a:avLst/>
          </a:prstGeom>
        </p:spPr>
        <p:txBody>
          <a:bodyPr wrap="square">
            <a:spAutoFit/>
          </a:bodyPr>
          <a:lstStyle/>
          <a:p>
            <a:r>
              <a:rPr lang="en-US" sz="2400"/>
              <a:t>(s,𝞽,m)</a:t>
            </a:r>
            <a:br>
              <a:rPr lang="en-US" sz="2400"/>
            </a:br>
            <a:endParaRPr lang="en-US" sz="2400"/>
          </a:p>
        </p:txBody>
      </p:sp>
      <p:sp>
        <p:nvSpPr>
          <p:cNvPr id="32" name="Rectangle 31">
            <a:extLst>
              <a:ext uri="{FF2B5EF4-FFF2-40B4-BE49-F238E27FC236}">
                <a16:creationId xmlns:a16="http://schemas.microsoft.com/office/drawing/2014/main" id="{9DFE7A92-5297-684B-886A-144EF93B49E5}"/>
              </a:ext>
            </a:extLst>
          </p:cNvPr>
          <p:cNvSpPr/>
          <p:nvPr/>
        </p:nvSpPr>
        <p:spPr>
          <a:xfrm>
            <a:off x="6714901" y="4452681"/>
            <a:ext cx="6096000" cy="461665"/>
          </a:xfrm>
          <a:prstGeom prst="rect">
            <a:avLst/>
          </a:prstGeom>
        </p:spPr>
        <p:txBody>
          <a:bodyPr wrap="square">
            <a:spAutoFit/>
          </a:bodyPr>
          <a:lstStyle/>
          <a:p>
            <a:r>
              <a:rPr lang="en-US" sz="2400"/>
              <a:t>[</a:t>
            </a:r>
            <a:r>
              <a:rPr lang="en-US" sz="2400" err="1"/>
              <a:t>w</a:t>
            </a:r>
            <a:r>
              <a:rPr lang="en-US" sz="2400" baseline="-25000" err="1"/>
              <a:t>s</a:t>
            </a:r>
            <a:r>
              <a:rPr lang="en-US" sz="2400" err="1"/>
              <a:t>,w</a:t>
            </a:r>
            <a:r>
              <a:rPr lang="en-US" sz="2400" baseline="-25000"/>
              <a:t>𝞽</a:t>
            </a:r>
            <a:r>
              <a:rPr lang="en-US" sz="2400"/>
              <a:t>,</a:t>
            </a:r>
            <a:r>
              <a:rPr lang="en-US" sz="2400" err="1"/>
              <a:t>w</a:t>
            </a:r>
            <a:r>
              <a:rPr lang="en-US" sz="2400" baseline="-25000" err="1"/>
              <a:t>m</a:t>
            </a:r>
            <a:r>
              <a:rPr lang="en-US" sz="2400"/>
              <a:t>]</a:t>
            </a:r>
          </a:p>
        </p:txBody>
      </p:sp>
      <p:cxnSp>
        <p:nvCxnSpPr>
          <p:cNvPr id="33" name="Straight Arrow Connector 32">
            <a:extLst>
              <a:ext uri="{FF2B5EF4-FFF2-40B4-BE49-F238E27FC236}">
                <a16:creationId xmlns:a16="http://schemas.microsoft.com/office/drawing/2014/main" id="{5F4F8621-C459-7A4B-87A9-92EA99B763DE}"/>
              </a:ext>
            </a:extLst>
          </p:cNvPr>
          <p:cNvCxnSpPr>
            <a:cxnSpLocks/>
          </p:cNvCxnSpPr>
          <p:nvPr/>
        </p:nvCxnSpPr>
        <p:spPr>
          <a:xfrm flipV="1">
            <a:off x="4473919" y="5002105"/>
            <a:ext cx="911975" cy="1529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3371C14-32FF-8F40-8EB1-1E1D03C46E4D}"/>
              </a:ext>
            </a:extLst>
          </p:cNvPr>
          <p:cNvSpPr/>
          <p:nvPr/>
        </p:nvSpPr>
        <p:spPr>
          <a:xfrm>
            <a:off x="5389045" y="4477940"/>
            <a:ext cx="1269629" cy="932051"/>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One-Hot encoder</a:t>
            </a:r>
          </a:p>
        </p:txBody>
      </p:sp>
      <p:sp>
        <p:nvSpPr>
          <p:cNvPr id="35" name="TextBox 34">
            <a:extLst>
              <a:ext uri="{FF2B5EF4-FFF2-40B4-BE49-F238E27FC236}">
                <a16:creationId xmlns:a16="http://schemas.microsoft.com/office/drawing/2014/main" id="{84BBB0AF-9AE5-8E46-BDFD-AE902946DE1B}"/>
              </a:ext>
            </a:extLst>
          </p:cNvPr>
          <p:cNvSpPr txBox="1"/>
          <p:nvPr/>
        </p:nvSpPr>
        <p:spPr>
          <a:xfrm>
            <a:off x="8259450" y="4612205"/>
            <a:ext cx="770847" cy="461665"/>
          </a:xfrm>
          <a:prstGeom prst="rect">
            <a:avLst/>
          </a:prstGeom>
          <a:noFill/>
        </p:spPr>
        <p:txBody>
          <a:bodyPr wrap="square" rtlCol="0">
            <a:spAutoFit/>
          </a:bodyPr>
          <a:lstStyle/>
          <a:p>
            <a:r>
              <a:rPr lang="en-US" sz="2400" err="1">
                <a:solidFill>
                  <a:schemeClr val="bg1"/>
                </a:solidFill>
              </a:rPr>
              <a:t>nn</a:t>
            </a:r>
            <a:r>
              <a:rPr lang="en-US" sz="2400" baseline="-25000" err="1">
                <a:solidFill>
                  <a:schemeClr val="bg1"/>
                </a:solidFill>
              </a:rPr>
              <a:t>H</a:t>
            </a:r>
            <a:endParaRPr lang="en-US" sz="2400" baseline="-25000">
              <a:solidFill>
                <a:schemeClr val="bg1"/>
              </a:solidFill>
            </a:endParaRPr>
          </a:p>
        </p:txBody>
      </p:sp>
      <p:cxnSp>
        <p:nvCxnSpPr>
          <p:cNvPr id="36" name="Straight Arrow Connector 35">
            <a:extLst>
              <a:ext uri="{FF2B5EF4-FFF2-40B4-BE49-F238E27FC236}">
                <a16:creationId xmlns:a16="http://schemas.microsoft.com/office/drawing/2014/main" id="{CF8D4C6B-6945-9E40-90B3-ED9D8937F682}"/>
              </a:ext>
            </a:extLst>
          </p:cNvPr>
          <p:cNvCxnSpPr>
            <a:cxnSpLocks/>
          </p:cNvCxnSpPr>
          <p:nvPr/>
        </p:nvCxnSpPr>
        <p:spPr>
          <a:xfrm>
            <a:off x="8937499" y="4892711"/>
            <a:ext cx="326316" cy="471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23770838-8461-CA4C-8B4E-871F060AA735}"/>
              </a:ext>
            </a:extLst>
          </p:cNvPr>
          <p:cNvCxnSpPr>
            <a:cxnSpLocks/>
          </p:cNvCxnSpPr>
          <p:nvPr/>
        </p:nvCxnSpPr>
        <p:spPr>
          <a:xfrm flipV="1">
            <a:off x="10104347" y="4968546"/>
            <a:ext cx="1" cy="793256"/>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7055458-36E8-9A4E-ACD9-A386D83BB75C}"/>
              </a:ext>
            </a:extLst>
          </p:cNvPr>
          <p:cNvCxnSpPr>
            <a:cxnSpLocks/>
          </p:cNvCxnSpPr>
          <p:nvPr/>
        </p:nvCxnSpPr>
        <p:spPr>
          <a:xfrm flipH="1" flipV="1">
            <a:off x="3966759" y="5761803"/>
            <a:ext cx="6184848" cy="3523"/>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BAF38B8F-C3AC-5249-B478-60AF8121D87C}"/>
              </a:ext>
            </a:extLst>
          </p:cNvPr>
          <p:cNvSpPr/>
          <p:nvPr/>
        </p:nvSpPr>
        <p:spPr>
          <a:xfrm>
            <a:off x="8968512" y="4426117"/>
            <a:ext cx="736759" cy="461665"/>
          </a:xfrm>
          <a:prstGeom prst="rect">
            <a:avLst/>
          </a:prstGeom>
        </p:spPr>
        <p:txBody>
          <a:bodyPr wrap="square">
            <a:spAutoFit/>
          </a:bodyPr>
          <a:lstStyle/>
          <a:p>
            <a:r>
              <a:rPr lang="en-US" sz="2400"/>
              <a:t>i</a:t>
            </a:r>
          </a:p>
        </p:txBody>
      </p:sp>
      <p:sp>
        <p:nvSpPr>
          <p:cNvPr id="42" name="Rectangle 41">
            <a:extLst>
              <a:ext uri="{FF2B5EF4-FFF2-40B4-BE49-F238E27FC236}">
                <a16:creationId xmlns:a16="http://schemas.microsoft.com/office/drawing/2014/main" id="{3BC0A468-8996-BB4D-B405-9A7379A24F44}"/>
              </a:ext>
            </a:extLst>
          </p:cNvPr>
          <p:cNvSpPr/>
          <p:nvPr/>
        </p:nvSpPr>
        <p:spPr>
          <a:xfrm>
            <a:off x="9768308" y="5238440"/>
            <a:ext cx="471604" cy="461665"/>
          </a:xfrm>
          <a:prstGeom prst="rect">
            <a:avLst/>
          </a:prstGeom>
        </p:spPr>
        <p:txBody>
          <a:bodyPr wrap="square">
            <a:spAutoFit/>
          </a:bodyPr>
          <a:lstStyle/>
          <a:p>
            <a:r>
              <a:rPr lang="en-US" sz="2400"/>
              <a:t>u</a:t>
            </a:r>
          </a:p>
        </p:txBody>
      </p:sp>
      <p:cxnSp>
        <p:nvCxnSpPr>
          <p:cNvPr id="43" name="Straight Arrow Connector 42">
            <a:extLst>
              <a:ext uri="{FF2B5EF4-FFF2-40B4-BE49-F238E27FC236}">
                <a16:creationId xmlns:a16="http://schemas.microsoft.com/office/drawing/2014/main" id="{24E47F19-5E76-FF44-B890-D43314E52121}"/>
              </a:ext>
            </a:extLst>
          </p:cNvPr>
          <p:cNvCxnSpPr>
            <a:cxnSpLocks/>
          </p:cNvCxnSpPr>
          <p:nvPr/>
        </p:nvCxnSpPr>
        <p:spPr>
          <a:xfrm flipV="1">
            <a:off x="3966759" y="5303661"/>
            <a:ext cx="0" cy="48822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44" name="Right Brace 43">
            <a:extLst>
              <a:ext uri="{FF2B5EF4-FFF2-40B4-BE49-F238E27FC236}">
                <a16:creationId xmlns:a16="http://schemas.microsoft.com/office/drawing/2014/main" id="{D29256FF-202E-EF4F-AA43-5DE7173984AE}"/>
              </a:ext>
            </a:extLst>
          </p:cNvPr>
          <p:cNvSpPr/>
          <p:nvPr/>
        </p:nvSpPr>
        <p:spPr>
          <a:xfrm rot="16200000">
            <a:off x="3817938" y="-1104035"/>
            <a:ext cx="523219" cy="4811718"/>
          </a:xfrm>
          <a:prstGeom prst="rightBrace">
            <a:avLst>
              <a:gd name="adj1" fmla="val 3909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45" name="Straight Arrow Connector 44">
            <a:extLst>
              <a:ext uri="{FF2B5EF4-FFF2-40B4-BE49-F238E27FC236}">
                <a16:creationId xmlns:a16="http://schemas.microsoft.com/office/drawing/2014/main" id="{A4D3CDBF-D6BA-8B44-88B2-DF17A008BEFD}"/>
              </a:ext>
            </a:extLst>
          </p:cNvPr>
          <p:cNvCxnSpPr>
            <a:cxnSpLocks/>
            <a:stCxn id="48" idx="2"/>
          </p:cNvCxnSpPr>
          <p:nvPr/>
        </p:nvCxnSpPr>
        <p:spPr>
          <a:xfrm>
            <a:off x="2772369" y="5318524"/>
            <a:ext cx="39124" cy="554876"/>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46" name="Terminator 45">
            <a:extLst>
              <a:ext uri="{FF2B5EF4-FFF2-40B4-BE49-F238E27FC236}">
                <a16:creationId xmlns:a16="http://schemas.microsoft.com/office/drawing/2014/main" id="{8457D772-4AD0-0648-9C4C-1690F84B81F1}"/>
              </a:ext>
            </a:extLst>
          </p:cNvPr>
          <p:cNvSpPr/>
          <p:nvPr/>
        </p:nvSpPr>
        <p:spPr>
          <a:xfrm>
            <a:off x="1863538" y="5886848"/>
            <a:ext cx="3699037" cy="41972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TextBox 46">
            <a:extLst>
              <a:ext uri="{FF2B5EF4-FFF2-40B4-BE49-F238E27FC236}">
                <a16:creationId xmlns:a16="http://schemas.microsoft.com/office/drawing/2014/main" id="{C0B6F546-7411-0F41-A359-E7351930605C}"/>
              </a:ext>
            </a:extLst>
          </p:cNvPr>
          <p:cNvSpPr txBox="1"/>
          <p:nvPr/>
        </p:nvSpPr>
        <p:spPr>
          <a:xfrm>
            <a:off x="2253682" y="5811735"/>
            <a:ext cx="2988069" cy="461665"/>
          </a:xfrm>
          <a:prstGeom prst="rect">
            <a:avLst/>
          </a:prstGeom>
          <a:noFill/>
        </p:spPr>
        <p:txBody>
          <a:bodyPr wrap="square" rtlCol="0">
            <a:spAutoFit/>
          </a:bodyPr>
          <a:lstStyle/>
          <a:p>
            <a:r>
              <a:rPr lang="en-US" sz="2400">
                <a:solidFill>
                  <a:schemeClr val="bg1"/>
                </a:solidFill>
              </a:rPr>
              <a:t>Execution Platform</a:t>
            </a:r>
          </a:p>
        </p:txBody>
      </p:sp>
      <p:sp>
        <p:nvSpPr>
          <p:cNvPr id="48" name="Rectangle 47">
            <a:extLst>
              <a:ext uri="{FF2B5EF4-FFF2-40B4-BE49-F238E27FC236}">
                <a16:creationId xmlns:a16="http://schemas.microsoft.com/office/drawing/2014/main" id="{C27CBE7C-09D4-524B-BF32-250660A9C7C8}"/>
              </a:ext>
            </a:extLst>
          </p:cNvPr>
          <p:cNvSpPr/>
          <p:nvPr/>
        </p:nvSpPr>
        <p:spPr>
          <a:xfrm>
            <a:off x="2431101" y="4561080"/>
            <a:ext cx="682536" cy="757445"/>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RAE</a:t>
            </a:r>
          </a:p>
        </p:txBody>
      </p:sp>
      <p:sp>
        <p:nvSpPr>
          <p:cNvPr id="49" name="Rectangle 48">
            <a:extLst>
              <a:ext uri="{FF2B5EF4-FFF2-40B4-BE49-F238E27FC236}">
                <a16:creationId xmlns:a16="http://schemas.microsoft.com/office/drawing/2014/main" id="{96FA1BD5-338D-4E47-89CD-39B5C302B503}"/>
              </a:ext>
            </a:extLst>
          </p:cNvPr>
          <p:cNvSpPr/>
          <p:nvPr/>
        </p:nvSpPr>
        <p:spPr>
          <a:xfrm>
            <a:off x="1675873" y="5303661"/>
            <a:ext cx="1229824" cy="461665"/>
          </a:xfrm>
          <a:prstGeom prst="rect">
            <a:avLst/>
          </a:prstGeom>
        </p:spPr>
        <p:txBody>
          <a:bodyPr wrap="square">
            <a:spAutoFit/>
          </a:bodyPr>
          <a:lstStyle/>
          <a:p>
            <a:r>
              <a:rPr lang="en-US" sz="2400"/>
              <a:t>actions</a:t>
            </a:r>
          </a:p>
        </p:txBody>
      </p:sp>
      <p:sp>
        <p:nvSpPr>
          <p:cNvPr id="50" name="TextBox 49">
            <a:extLst>
              <a:ext uri="{FF2B5EF4-FFF2-40B4-BE49-F238E27FC236}">
                <a16:creationId xmlns:a16="http://schemas.microsoft.com/office/drawing/2014/main" id="{6119D924-F7C7-D14A-8AA9-B17D6526DCA2}"/>
              </a:ext>
            </a:extLst>
          </p:cNvPr>
          <p:cNvSpPr txBox="1"/>
          <p:nvPr/>
        </p:nvSpPr>
        <p:spPr>
          <a:xfrm>
            <a:off x="4984943" y="1727436"/>
            <a:ext cx="2697957" cy="830997"/>
          </a:xfrm>
          <a:prstGeom prst="rect">
            <a:avLst/>
          </a:prstGeom>
          <a:noFill/>
        </p:spPr>
        <p:txBody>
          <a:bodyPr wrap="square" rtlCol="0">
            <a:spAutoFit/>
          </a:bodyPr>
          <a:lstStyle/>
          <a:p>
            <a:pPr algn="ctr"/>
            <a:br>
              <a:rPr lang="en-US" sz="2400"/>
            </a:br>
            <a:r>
              <a:rPr lang="en-US" sz="2400">
                <a:solidFill>
                  <a:schemeClr val="accent2">
                    <a:lumMod val="50000"/>
                  </a:schemeClr>
                </a:solidFill>
              </a:rPr>
              <a:t>Step 2:</a:t>
            </a:r>
          </a:p>
        </p:txBody>
      </p:sp>
      <p:sp>
        <p:nvSpPr>
          <p:cNvPr id="51" name="TextBox 50">
            <a:extLst>
              <a:ext uri="{FF2B5EF4-FFF2-40B4-BE49-F238E27FC236}">
                <a16:creationId xmlns:a16="http://schemas.microsoft.com/office/drawing/2014/main" id="{01A766D9-8737-F346-8083-4FAE69598DBF}"/>
              </a:ext>
            </a:extLst>
          </p:cNvPr>
          <p:cNvSpPr txBox="1"/>
          <p:nvPr/>
        </p:nvSpPr>
        <p:spPr>
          <a:xfrm>
            <a:off x="8883711" y="2535907"/>
            <a:ext cx="1381864" cy="461665"/>
          </a:xfrm>
          <a:prstGeom prst="rect">
            <a:avLst/>
          </a:prstGeom>
          <a:noFill/>
        </p:spPr>
        <p:txBody>
          <a:bodyPr wrap="square" rtlCol="0">
            <a:spAutoFit/>
          </a:bodyPr>
          <a:lstStyle/>
          <a:p>
            <a:r>
              <a:rPr lang="en-US" sz="2400">
                <a:solidFill>
                  <a:schemeClr val="accent2">
                    <a:lumMod val="50000"/>
                  </a:schemeClr>
                </a:solidFill>
              </a:rPr>
              <a:t>Train</a:t>
            </a:r>
          </a:p>
        </p:txBody>
      </p:sp>
      <p:cxnSp>
        <p:nvCxnSpPr>
          <p:cNvPr id="101" name="Straight Connector 100">
            <a:extLst>
              <a:ext uri="{FF2B5EF4-FFF2-40B4-BE49-F238E27FC236}">
                <a16:creationId xmlns:a16="http://schemas.microsoft.com/office/drawing/2014/main" id="{05923737-40BE-8F45-95AA-2B8140B29120}"/>
              </a:ext>
            </a:extLst>
          </p:cNvPr>
          <p:cNvCxnSpPr>
            <a:cxnSpLocks/>
          </p:cNvCxnSpPr>
          <p:nvPr/>
        </p:nvCxnSpPr>
        <p:spPr>
          <a:xfrm>
            <a:off x="4179938" y="3557573"/>
            <a:ext cx="16057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C351BD9-1E97-0345-8EFB-6E8FDDAC10AA}"/>
              </a:ext>
            </a:extLst>
          </p:cNvPr>
          <p:cNvCxnSpPr>
            <a:cxnSpLocks/>
          </p:cNvCxnSpPr>
          <p:nvPr/>
        </p:nvCxnSpPr>
        <p:spPr>
          <a:xfrm>
            <a:off x="4220278" y="3275186"/>
            <a:ext cx="1565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087FB09-51FA-7E45-9A24-06D51D7DBCED}"/>
              </a:ext>
            </a:extLst>
          </p:cNvPr>
          <p:cNvCxnSpPr>
            <a:cxnSpLocks/>
          </p:cNvCxnSpPr>
          <p:nvPr/>
        </p:nvCxnSpPr>
        <p:spPr>
          <a:xfrm>
            <a:off x="7117882" y="2833429"/>
            <a:ext cx="17183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FBDD581-9F3D-D345-812D-AAF674EB3CD4}"/>
              </a:ext>
            </a:extLst>
          </p:cNvPr>
          <p:cNvCxnSpPr>
            <a:cxnSpLocks/>
          </p:cNvCxnSpPr>
          <p:nvPr/>
        </p:nvCxnSpPr>
        <p:spPr>
          <a:xfrm flipV="1">
            <a:off x="7131467" y="3146124"/>
            <a:ext cx="1718224" cy="165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7A0662A-CED2-8B4C-92BD-C99CDD5A6B23}"/>
              </a:ext>
            </a:extLst>
          </p:cNvPr>
          <p:cNvSpPr/>
          <p:nvPr/>
        </p:nvSpPr>
        <p:spPr>
          <a:xfrm>
            <a:off x="9275493" y="4438595"/>
            <a:ext cx="1142122" cy="757445"/>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Decode</a:t>
            </a:r>
          </a:p>
        </p:txBody>
      </p:sp>
      <p:sp>
        <p:nvSpPr>
          <p:cNvPr id="69" name="Rectangle 68">
            <a:extLst>
              <a:ext uri="{FF2B5EF4-FFF2-40B4-BE49-F238E27FC236}">
                <a16:creationId xmlns:a16="http://schemas.microsoft.com/office/drawing/2014/main" id="{C0CF2E60-44A6-C24D-A70F-E05C45C85DF6}"/>
              </a:ext>
            </a:extLst>
          </p:cNvPr>
          <p:cNvSpPr/>
          <p:nvPr/>
        </p:nvSpPr>
        <p:spPr>
          <a:xfrm>
            <a:off x="3619183" y="4550603"/>
            <a:ext cx="835265" cy="757445"/>
          </a:xfrm>
          <a:prstGeom prst="rect">
            <a:avLst/>
          </a:prstGeom>
          <a:solidFill>
            <a:schemeClr val="tx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t>UPOM</a:t>
            </a:r>
          </a:p>
        </p:txBody>
      </p:sp>
      <p:cxnSp>
        <p:nvCxnSpPr>
          <p:cNvPr id="74" name="Straight Arrow Connector 73">
            <a:extLst>
              <a:ext uri="{FF2B5EF4-FFF2-40B4-BE49-F238E27FC236}">
                <a16:creationId xmlns:a16="http://schemas.microsoft.com/office/drawing/2014/main" id="{BDA6C9F4-018B-944C-8F8A-DEB0B43316DB}"/>
              </a:ext>
            </a:extLst>
          </p:cNvPr>
          <p:cNvCxnSpPr>
            <a:cxnSpLocks/>
          </p:cNvCxnSpPr>
          <p:nvPr/>
        </p:nvCxnSpPr>
        <p:spPr>
          <a:xfrm>
            <a:off x="3122243" y="4806086"/>
            <a:ext cx="507368" cy="1123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206D00FD-4DF1-C341-A089-A3DD3BE09324}"/>
              </a:ext>
            </a:extLst>
          </p:cNvPr>
          <p:cNvCxnSpPr>
            <a:cxnSpLocks/>
          </p:cNvCxnSpPr>
          <p:nvPr/>
        </p:nvCxnSpPr>
        <p:spPr>
          <a:xfrm flipH="1">
            <a:off x="3077648" y="5110514"/>
            <a:ext cx="541535" cy="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1F4BD896-71D4-594B-BE9E-52593A4C9987}"/>
              </a:ext>
            </a:extLst>
          </p:cNvPr>
          <p:cNvSpPr/>
          <p:nvPr/>
        </p:nvSpPr>
        <p:spPr>
          <a:xfrm>
            <a:off x="3190851" y="4413410"/>
            <a:ext cx="296876" cy="369332"/>
          </a:xfrm>
          <a:prstGeom prst="rect">
            <a:avLst/>
          </a:prstGeom>
        </p:spPr>
        <p:txBody>
          <a:bodyPr wrap="none">
            <a:spAutoFit/>
          </a:bodyPr>
          <a:lstStyle/>
          <a:p>
            <a:r>
              <a:rPr lang="en-US"/>
              <a:t>𝞽</a:t>
            </a:r>
          </a:p>
        </p:txBody>
      </p:sp>
      <p:sp>
        <p:nvSpPr>
          <p:cNvPr id="84" name="Rectangle 83">
            <a:extLst>
              <a:ext uri="{FF2B5EF4-FFF2-40B4-BE49-F238E27FC236}">
                <a16:creationId xmlns:a16="http://schemas.microsoft.com/office/drawing/2014/main" id="{951A5C43-F46A-CA45-B067-16E8B26C04C5}"/>
              </a:ext>
            </a:extLst>
          </p:cNvPr>
          <p:cNvSpPr/>
          <p:nvPr/>
        </p:nvSpPr>
        <p:spPr>
          <a:xfrm>
            <a:off x="3249382" y="5089564"/>
            <a:ext cx="369012" cy="369332"/>
          </a:xfrm>
          <a:prstGeom prst="rect">
            <a:avLst/>
          </a:prstGeom>
        </p:spPr>
        <p:txBody>
          <a:bodyPr wrap="none">
            <a:spAutoFit/>
          </a:bodyPr>
          <a:lstStyle/>
          <a:p>
            <a:r>
              <a:rPr lang="en-US"/>
              <a:t>m</a:t>
            </a:r>
          </a:p>
        </p:txBody>
      </p:sp>
      <p:sp>
        <p:nvSpPr>
          <p:cNvPr id="53" name="TextBox 52">
            <a:extLst>
              <a:ext uri="{FF2B5EF4-FFF2-40B4-BE49-F238E27FC236}">
                <a16:creationId xmlns:a16="http://schemas.microsoft.com/office/drawing/2014/main" id="{36629AB8-79BB-2A49-91C1-BD45F6733C07}"/>
              </a:ext>
            </a:extLst>
          </p:cNvPr>
          <p:cNvSpPr txBox="1"/>
          <p:nvPr/>
        </p:nvSpPr>
        <p:spPr>
          <a:xfrm>
            <a:off x="9251104" y="3108417"/>
            <a:ext cx="1535228" cy="646331"/>
          </a:xfrm>
          <a:prstGeom prst="rect">
            <a:avLst/>
          </a:prstGeom>
          <a:noFill/>
        </p:spPr>
        <p:txBody>
          <a:bodyPr wrap="square" rtlCol="0">
            <a:spAutoFit/>
          </a:bodyPr>
          <a:lstStyle/>
          <a:p>
            <a:r>
              <a:rPr lang="en-US"/>
              <a:t>Multi-layered perceptron</a:t>
            </a:r>
          </a:p>
        </p:txBody>
      </p:sp>
      <p:cxnSp>
        <p:nvCxnSpPr>
          <p:cNvPr id="54" name="Straight Arrow Connector 53">
            <a:extLst>
              <a:ext uri="{FF2B5EF4-FFF2-40B4-BE49-F238E27FC236}">
                <a16:creationId xmlns:a16="http://schemas.microsoft.com/office/drawing/2014/main" id="{8DE366CE-088F-0042-8281-B1A2EC9650B4}"/>
              </a:ext>
            </a:extLst>
          </p:cNvPr>
          <p:cNvCxnSpPr/>
          <p:nvPr/>
        </p:nvCxnSpPr>
        <p:spPr>
          <a:xfrm flipV="1">
            <a:off x="10197963" y="2766739"/>
            <a:ext cx="67613" cy="3958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3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C5E7-3056-2840-89EE-C3EAA648CE71}"/>
              </a:ext>
            </a:extLst>
          </p:cNvPr>
          <p:cNvSpPr>
            <a:spLocks noGrp="1"/>
          </p:cNvSpPr>
          <p:nvPr>
            <p:ph type="title"/>
          </p:nvPr>
        </p:nvSpPr>
        <p:spPr/>
        <p:txBody>
          <a:bodyPr/>
          <a:lstStyle/>
          <a:p>
            <a:r>
              <a:rPr lang="en-US" err="1">
                <a:latin typeface="Avenir Book" panose="02000503020000020003" pitchFamily="2" charset="0"/>
              </a:rPr>
              <a:t>LearnH</a:t>
            </a:r>
            <a:endParaRPr lang="en-US">
              <a:latin typeface="Avenir Book" panose="02000503020000020003" pitchFamily="2" charset="0"/>
            </a:endParaRPr>
          </a:p>
        </p:txBody>
      </p:sp>
      <p:sp>
        <p:nvSpPr>
          <p:cNvPr id="3" name="Content Placeholder 2">
            <a:extLst>
              <a:ext uri="{FF2B5EF4-FFF2-40B4-BE49-F238E27FC236}">
                <a16:creationId xmlns:a16="http://schemas.microsoft.com/office/drawing/2014/main" id="{7031A7E0-A75C-584C-819C-191952A67803}"/>
              </a:ext>
            </a:extLst>
          </p:cNvPr>
          <p:cNvSpPr>
            <a:spLocks noGrp="1"/>
          </p:cNvSpPr>
          <p:nvPr>
            <p:ph idx="1"/>
          </p:nvPr>
        </p:nvSpPr>
        <p:spPr/>
        <p:txBody>
          <a:bodyPr/>
          <a:lstStyle/>
          <a:p>
            <a:r>
              <a:rPr lang="en-US" sz="2800">
                <a:latin typeface="Avenir Book" panose="02000503020000020003" pitchFamily="2" charset="0"/>
              </a:rPr>
              <a:t>Tries to learn </a:t>
            </a:r>
            <a:r>
              <a:rPr lang="en-US" sz="2800" b="1">
                <a:latin typeface="Avenir Book" panose="02000503020000020003" pitchFamily="2" charset="0"/>
              </a:rPr>
              <a:t>H</a:t>
            </a:r>
            <a:r>
              <a:rPr lang="en-US" sz="2800">
                <a:latin typeface="Avenir Book" panose="02000503020000020003" pitchFamily="2" charset="0"/>
              </a:rPr>
              <a:t>euristic values, i.e., real numbers</a:t>
            </a:r>
          </a:p>
          <a:p>
            <a:r>
              <a:rPr lang="en-US" sz="2800">
                <a:latin typeface="Avenir Book" panose="02000503020000020003" pitchFamily="2" charset="0"/>
              </a:rPr>
              <a:t>Tried regression – didn’t work</a:t>
            </a:r>
          </a:p>
          <a:p>
            <a:r>
              <a:rPr lang="en-US" sz="2800">
                <a:latin typeface="Avenir Book" panose="02000503020000020003" pitchFamily="2" charset="0"/>
              </a:rPr>
              <a:t>Solution: classify by intervals</a:t>
            </a:r>
          </a:p>
          <a:p>
            <a:r>
              <a:rPr lang="en-US" sz="2800">
                <a:latin typeface="Avenir Book" panose="02000503020000020003" pitchFamily="2" charset="0"/>
              </a:rPr>
              <a:t>Learn to choose ``which interval”</a:t>
            </a:r>
          </a:p>
          <a:p>
            <a:endParaRPr lang="en-US">
              <a:latin typeface="Avenir Book" panose="02000503020000020003" pitchFamily="2" charset="0"/>
            </a:endParaRPr>
          </a:p>
          <a:p>
            <a:endParaRPr lang="en-US">
              <a:latin typeface="Avenir Book" panose="02000503020000020003" pitchFamily="2" charset="0"/>
            </a:endParaRPr>
          </a:p>
          <a:p>
            <a:endParaRPr lang="en-US">
              <a:latin typeface="Avenir Book" panose="02000503020000020003" pitchFamily="2" charset="0"/>
            </a:endParaRPr>
          </a:p>
        </p:txBody>
      </p:sp>
      <p:cxnSp>
        <p:nvCxnSpPr>
          <p:cNvPr id="5" name="Straight Connector 4">
            <a:extLst>
              <a:ext uri="{FF2B5EF4-FFF2-40B4-BE49-F238E27FC236}">
                <a16:creationId xmlns:a16="http://schemas.microsoft.com/office/drawing/2014/main" id="{25B22C00-3430-DD4C-9C6D-DFBBBDE948E6}"/>
              </a:ext>
            </a:extLst>
          </p:cNvPr>
          <p:cNvCxnSpPr>
            <a:cxnSpLocks/>
          </p:cNvCxnSpPr>
          <p:nvPr/>
        </p:nvCxnSpPr>
        <p:spPr>
          <a:xfrm>
            <a:off x="2819400" y="5257800"/>
            <a:ext cx="6972300" cy="0"/>
          </a:xfrm>
          <a:prstGeom prst="line">
            <a:avLst/>
          </a:prstGeom>
          <a:ln w="57150">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222BF62-6423-5748-A527-FECFC290D8CA}"/>
              </a:ext>
            </a:extLst>
          </p:cNvPr>
          <p:cNvCxnSpPr/>
          <p:nvPr/>
        </p:nvCxnSpPr>
        <p:spPr>
          <a:xfrm>
            <a:off x="2819400" y="4470400"/>
            <a:ext cx="0" cy="78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5AC0DC2-5563-D849-A9C8-A3795FC584E8}"/>
              </a:ext>
            </a:extLst>
          </p:cNvPr>
          <p:cNvCxnSpPr/>
          <p:nvPr/>
        </p:nvCxnSpPr>
        <p:spPr>
          <a:xfrm>
            <a:off x="3987800" y="4470400"/>
            <a:ext cx="0" cy="78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662ACD1-7916-2C40-8C13-EDE6559E0787}"/>
              </a:ext>
            </a:extLst>
          </p:cNvPr>
          <p:cNvCxnSpPr/>
          <p:nvPr/>
        </p:nvCxnSpPr>
        <p:spPr>
          <a:xfrm>
            <a:off x="5143500" y="4470400"/>
            <a:ext cx="0" cy="78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E5689E7-7065-BB47-BD7B-C8FD36B3C5C9}"/>
              </a:ext>
            </a:extLst>
          </p:cNvPr>
          <p:cNvCxnSpPr/>
          <p:nvPr/>
        </p:nvCxnSpPr>
        <p:spPr>
          <a:xfrm>
            <a:off x="6311900" y="4470400"/>
            <a:ext cx="0" cy="78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E8B3128-C788-7745-B14E-387658317A3B}"/>
              </a:ext>
            </a:extLst>
          </p:cNvPr>
          <p:cNvCxnSpPr/>
          <p:nvPr/>
        </p:nvCxnSpPr>
        <p:spPr>
          <a:xfrm>
            <a:off x="7480300" y="4470400"/>
            <a:ext cx="0" cy="78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37D9344-597B-404D-A0EA-EF4A0D8703E0}"/>
              </a:ext>
            </a:extLst>
          </p:cNvPr>
          <p:cNvCxnSpPr/>
          <p:nvPr/>
        </p:nvCxnSpPr>
        <p:spPr>
          <a:xfrm>
            <a:off x="8623300" y="4470400"/>
            <a:ext cx="0" cy="78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A12B49-3D68-6741-A4D5-741113BA546B}"/>
              </a:ext>
            </a:extLst>
          </p:cNvPr>
          <p:cNvCxnSpPr/>
          <p:nvPr/>
        </p:nvCxnSpPr>
        <p:spPr>
          <a:xfrm>
            <a:off x="9791700" y="4470400"/>
            <a:ext cx="0" cy="78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C1FF72D-3900-614C-A603-38D64A4E12F3}"/>
              </a:ext>
            </a:extLst>
          </p:cNvPr>
          <p:cNvCxnSpPr/>
          <p:nvPr/>
        </p:nvCxnSpPr>
        <p:spPr>
          <a:xfrm>
            <a:off x="2819400" y="4838700"/>
            <a:ext cx="1168400"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26BF8F33-E861-374C-8D04-E5CAA70821C9}"/>
              </a:ext>
            </a:extLst>
          </p:cNvPr>
          <p:cNvCxnSpPr/>
          <p:nvPr/>
        </p:nvCxnSpPr>
        <p:spPr>
          <a:xfrm>
            <a:off x="3987800" y="4978400"/>
            <a:ext cx="1168400"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88C8550-1820-9B44-B214-958D86CE7D75}"/>
              </a:ext>
            </a:extLst>
          </p:cNvPr>
          <p:cNvCxnSpPr/>
          <p:nvPr/>
        </p:nvCxnSpPr>
        <p:spPr>
          <a:xfrm>
            <a:off x="5143500" y="4838700"/>
            <a:ext cx="1168400"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C792FA0-983D-A149-B435-26EFD836FA12}"/>
              </a:ext>
            </a:extLst>
          </p:cNvPr>
          <p:cNvCxnSpPr/>
          <p:nvPr/>
        </p:nvCxnSpPr>
        <p:spPr>
          <a:xfrm>
            <a:off x="6311900" y="4953000"/>
            <a:ext cx="1168400"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AC943D7F-C4B0-8948-91F4-28A07987ABCB}"/>
              </a:ext>
            </a:extLst>
          </p:cNvPr>
          <p:cNvCxnSpPr/>
          <p:nvPr/>
        </p:nvCxnSpPr>
        <p:spPr>
          <a:xfrm>
            <a:off x="7480300" y="4838700"/>
            <a:ext cx="1168400"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D0CBC0F-48B0-4842-B261-7DAE00A63A42}"/>
              </a:ext>
            </a:extLst>
          </p:cNvPr>
          <p:cNvCxnSpPr/>
          <p:nvPr/>
        </p:nvCxnSpPr>
        <p:spPr>
          <a:xfrm>
            <a:off x="8623300" y="4953000"/>
            <a:ext cx="1168400"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2AACCEE-7C2E-E044-AF6D-B114080DA3E7}"/>
              </a:ext>
            </a:extLst>
          </p:cNvPr>
          <p:cNvSpPr txBox="1"/>
          <p:nvPr/>
        </p:nvSpPr>
        <p:spPr>
          <a:xfrm>
            <a:off x="2832105" y="4355754"/>
            <a:ext cx="1289045" cy="461665"/>
          </a:xfrm>
          <a:prstGeom prst="rect">
            <a:avLst/>
          </a:prstGeom>
          <a:noFill/>
        </p:spPr>
        <p:txBody>
          <a:bodyPr wrap="square" rtlCol="0">
            <a:spAutoFit/>
          </a:bodyPr>
          <a:lstStyle/>
          <a:p>
            <a:r>
              <a:rPr lang="en-US" sz="2400"/>
              <a:t>interval</a:t>
            </a:r>
            <a:r>
              <a:rPr lang="en-US" sz="2400" baseline="-25000"/>
              <a:t>1</a:t>
            </a:r>
          </a:p>
        </p:txBody>
      </p:sp>
      <p:sp>
        <p:nvSpPr>
          <p:cNvPr id="23" name="TextBox 22">
            <a:extLst>
              <a:ext uri="{FF2B5EF4-FFF2-40B4-BE49-F238E27FC236}">
                <a16:creationId xmlns:a16="http://schemas.microsoft.com/office/drawing/2014/main" id="{7596AA21-A172-9643-8502-3B331239EA54}"/>
              </a:ext>
            </a:extLst>
          </p:cNvPr>
          <p:cNvSpPr txBox="1"/>
          <p:nvPr/>
        </p:nvSpPr>
        <p:spPr>
          <a:xfrm>
            <a:off x="3975104" y="4470400"/>
            <a:ext cx="1289045" cy="461665"/>
          </a:xfrm>
          <a:prstGeom prst="rect">
            <a:avLst/>
          </a:prstGeom>
          <a:noFill/>
        </p:spPr>
        <p:txBody>
          <a:bodyPr wrap="square" rtlCol="0">
            <a:spAutoFit/>
          </a:bodyPr>
          <a:lstStyle/>
          <a:p>
            <a:r>
              <a:rPr lang="en-US" sz="2400"/>
              <a:t>interval</a:t>
            </a:r>
            <a:r>
              <a:rPr lang="en-US" sz="2400" baseline="-25000"/>
              <a:t>2</a:t>
            </a:r>
          </a:p>
        </p:txBody>
      </p:sp>
      <p:sp>
        <p:nvSpPr>
          <p:cNvPr id="24" name="TextBox 23">
            <a:extLst>
              <a:ext uri="{FF2B5EF4-FFF2-40B4-BE49-F238E27FC236}">
                <a16:creationId xmlns:a16="http://schemas.microsoft.com/office/drawing/2014/main" id="{2E3E47FF-3D05-D740-AF3A-D6A809AF1600}"/>
              </a:ext>
            </a:extLst>
          </p:cNvPr>
          <p:cNvSpPr txBox="1"/>
          <p:nvPr/>
        </p:nvSpPr>
        <p:spPr>
          <a:xfrm>
            <a:off x="5143503" y="4319713"/>
            <a:ext cx="1289045" cy="461665"/>
          </a:xfrm>
          <a:prstGeom prst="rect">
            <a:avLst/>
          </a:prstGeom>
          <a:noFill/>
        </p:spPr>
        <p:txBody>
          <a:bodyPr wrap="square" rtlCol="0">
            <a:spAutoFit/>
          </a:bodyPr>
          <a:lstStyle/>
          <a:p>
            <a:r>
              <a:rPr lang="en-US" sz="2400"/>
              <a:t>interval</a:t>
            </a:r>
            <a:r>
              <a:rPr lang="en-US" sz="2400" baseline="-25000"/>
              <a:t>3</a:t>
            </a:r>
          </a:p>
        </p:txBody>
      </p:sp>
      <p:sp>
        <p:nvSpPr>
          <p:cNvPr id="25" name="TextBox 24">
            <a:extLst>
              <a:ext uri="{FF2B5EF4-FFF2-40B4-BE49-F238E27FC236}">
                <a16:creationId xmlns:a16="http://schemas.microsoft.com/office/drawing/2014/main" id="{168B1D71-3417-E54A-B23E-2F40668D8CBD}"/>
              </a:ext>
            </a:extLst>
          </p:cNvPr>
          <p:cNvSpPr txBox="1"/>
          <p:nvPr/>
        </p:nvSpPr>
        <p:spPr>
          <a:xfrm>
            <a:off x="6318255" y="4450707"/>
            <a:ext cx="1289045" cy="461665"/>
          </a:xfrm>
          <a:prstGeom prst="rect">
            <a:avLst/>
          </a:prstGeom>
          <a:noFill/>
        </p:spPr>
        <p:txBody>
          <a:bodyPr wrap="square" rtlCol="0">
            <a:spAutoFit/>
          </a:bodyPr>
          <a:lstStyle/>
          <a:p>
            <a:r>
              <a:rPr lang="en-US" sz="2400"/>
              <a:t>interval</a:t>
            </a:r>
            <a:r>
              <a:rPr lang="en-US" sz="2400" baseline="-25000"/>
              <a:t>4</a:t>
            </a:r>
          </a:p>
        </p:txBody>
      </p:sp>
      <p:sp>
        <p:nvSpPr>
          <p:cNvPr id="26" name="TextBox 25">
            <a:extLst>
              <a:ext uri="{FF2B5EF4-FFF2-40B4-BE49-F238E27FC236}">
                <a16:creationId xmlns:a16="http://schemas.microsoft.com/office/drawing/2014/main" id="{797DDE8E-49BA-3246-8003-2D2434014A96}"/>
              </a:ext>
            </a:extLst>
          </p:cNvPr>
          <p:cNvSpPr txBox="1"/>
          <p:nvPr/>
        </p:nvSpPr>
        <p:spPr>
          <a:xfrm>
            <a:off x="7480300" y="4323359"/>
            <a:ext cx="1289045" cy="461665"/>
          </a:xfrm>
          <a:prstGeom prst="rect">
            <a:avLst/>
          </a:prstGeom>
          <a:noFill/>
        </p:spPr>
        <p:txBody>
          <a:bodyPr wrap="square" rtlCol="0">
            <a:spAutoFit/>
          </a:bodyPr>
          <a:lstStyle/>
          <a:p>
            <a:r>
              <a:rPr lang="en-US" sz="2400"/>
              <a:t>interval</a:t>
            </a:r>
            <a:r>
              <a:rPr lang="en-US" sz="2400" baseline="-25000"/>
              <a:t>5</a:t>
            </a:r>
          </a:p>
        </p:txBody>
      </p:sp>
      <p:sp>
        <p:nvSpPr>
          <p:cNvPr id="27" name="TextBox 26">
            <a:extLst>
              <a:ext uri="{FF2B5EF4-FFF2-40B4-BE49-F238E27FC236}">
                <a16:creationId xmlns:a16="http://schemas.microsoft.com/office/drawing/2014/main" id="{9A5D2213-DCC6-8C41-9D9D-1CC4CB7CB131}"/>
              </a:ext>
            </a:extLst>
          </p:cNvPr>
          <p:cNvSpPr txBox="1"/>
          <p:nvPr/>
        </p:nvSpPr>
        <p:spPr>
          <a:xfrm>
            <a:off x="8623301" y="4461173"/>
            <a:ext cx="1289045" cy="461665"/>
          </a:xfrm>
          <a:prstGeom prst="rect">
            <a:avLst/>
          </a:prstGeom>
          <a:noFill/>
        </p:spPr>
        <p:txBody>
          <a:bodyPr wrap="square" rtlCol="0">
            <a:spAutoFit/>
          </a:bodyPr>
          <a:lstStyle/>
          <a:p>
            <a:r>
              <a:rPr lang="en-US" sz="2400"/>
              <a:t>interval</a:t>
            </a:r>
            <a:r>
              <a:rPr lang="en-US" sz="2400" baseline="-25000"/>
              <a:t>6</a:t>
            </a:r>
          </a:p>
        </p:txBody>
      </p:sp>
      <p:sp>
        <p:nvSpPr>
          <p:cNvPr id="28" name="TextBox 27">
            <a:extLst>
              <a:ext uri="{FF2B5EF4-FFF2-40B4-BE49-F238E27FC236}">
                <a16:creationId xmlns:a16="http://schemas.microsoft.com/office/drawing/2014/main" id="{BC564BA9-24B0-EF40-A1CB-A755E55243AE}"/>
              </a:ext>
            </a:extLst>
          </p:cNvPr>
          <p:cNvSpPr txBox="1"/>
          <p:nvPr/>
        </p:nvSpPr>
        <p:spPr>
          <a:xfrm>
            <a:off x="4813301" y="5349876"/>
            <a:ext cx="3479800" cy="461665"/>
          </a:xfrm>
          <a:prstGeom prst="rect">
            <a:avLst/>
          </a:prstGeom>
          <a:noFill/>
        </p:spPr>
        <p:txBody>
          <a:bodyPr wrap="square" rtlCol="0">
            <a:spAutoFit/>
          </a:bodyPr>
          <a:lstStyle/>
          <a:p>
            <a:r>
              <a:rPr lang="en-US" sz="2400"/>
              <a:t>Range of Heuristic values</a:t>
            </a:r>
            <a:endParaRPr lang="en-US" sz="2400" baseline="-25000"/>
          </a:p>
        </p:txBody>
      </p:sp>
    </p:spTree>
    <p:custDataLst>
      <p:tags r:id="rId1"/>
    </p:custDataLst>
    <p:extLst>
      <p:ext uri="{BB962C8B-B14F-4D97-AF65-F5344CB8AC3E}">
        <p14:creationId xmlns:p14="http://schemas.microsoft.com/office/powerpoint/2010/main" val="42481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par>
                                <p:cTn id="70" presetID="10" presetClass="entr" presetSubtype="0"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01E80-CD81-EA48-964C-33081926504B}"/>
              </a:ext>
            </a:extLst>
          </p:cNvPr>
          <p:cNvSpPr/>
          <p:nvPr/>
        </p:nvSpPr>
        <p:spPr>
          <a:xfrm>
            <a:off x="2075330" y="3894558"/>
            <a:ext cx="3913095" cy="24466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6B8A818F-5922-7A42-AA99-CCE5FA815EEC}"/>
              </a:ext>
            </a:extLst>
          </p:cNvPr>
          <p:cNvSpPr>
            <a:spLocks noGrp="1"/>
          </p:cNvSpPr>
          <p:nvPr>
            <p:ph type="title"/>
          </p:nvPr>
        </p:nvSpPr>
        <p:spPr>
          <a:xfrm>
            <a:off x="1981200" y="154459"/>
            <a:ext cx="8229600" cy="1143000"/>
          </a:xfrm>
        </p:spPr>
        <p:txBody>
          <a:bodyPr>
            <a:normAutofit/>
          </a:bodyPr>
          <a:lstStyle/>
          <a:p>
            <a:r>
              <a:rPr lang="en-US" dirty="0">
                <a:latin typeface="Avenir Book" panose="02000503020000020003" pitchFamily="2" charset="0"/>
              </a:rPr>
              <a:t>Parts of the Talk</a:t>
            </a:r>
          </a:p>
        </p:txBody>
      </p:sp>
      <p:graphicFrame>
        <p:nvGraphicFramePr>
          <p:cNvPr id="7" name="Diagram 6">
            <a:extLst>
              <a:ext uri="{FF2B5EF4-FFF2-40B4-BE49-F238E27FC236}">
                <a16:creationId xmlns:a16="http://schemas.microsoft.com/office/drawing/2014/main" id="{481D49F4-37FA-614F-87EA-E92787B0465F}"/>
              </a:ext>
            </a:extLst>
          </p:cNvPr>
          <p:cNvGraphicFramePr/>
          <p:nvPr>
            <p:extLst>
              <p:ext uri="{D42A27DB-BD31-4B8C-83A1-F6EECF244321}">
                <p14:modId xmlns:p14="http://schemas.microsoft.com/office/powerpoint/2010/main" val="2108726352"/>
              </p:ext>
            </p:extLst>
          </p:nvPr>
        </p:nvGraphicFramePr>
        <p:xfrm>
          <a:off x="2207739" y="1297459"/>
          <a:ext cx="7755926" cy="24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29F67F68-6A09-824A-9FA6-406822E73AD2}"/>
              </a:ext>
            </a:extLst>
          </p:cNvPr>
          <p:cNvGraphicFramePr/>
          <p:nvPr>
            <p:extLst>
              <p:ext uri="{D42A27DB-BD31-4B8C-83A1-F6EECF244321}">
                <p14:modId xmlns:p14="http://schemas.microsoft.com/office/powerpoint/2010/main" val="36584078"/>
              </p:ext>
            </p:extLst>
          </p:nvPr>
        </p:nvGraphicFramePr>
        <p:xfrm>
          <a:off x="2207739" y="3941806"/>
          <a:ext cx="7755926" cy="23526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245059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199"/>
            <a:ext cx="8229600" cy="1143000"/>
          </a:xfrm>
        </p:spPr>
        <p:txBody>
          <a:bodyPr/>
          <a:lstStyle/>
          <a:p>
            <a:r>
              <a:rPr lang="en-US">
                <a:latin typeface="Avenir Book"/>
                <a:cs typeface="Avenir Book"/>
              </a:rPr>
              <a:t>Experimental Domains </a:t>
            </a:r>
          </a:p>
        </p:txBody>
      </p:sp>
      <p:sp>
        <p:nvSpPr>
          <p:cNvPr id="16" name="Content Placeholder 2"/>
          <p:cNvSpPr>
            <a:spLocks noGrp="1"/>
          </p:cNvSpPr>
          <p:nvPr>
            <p:ph idx="1"/>
          </p:nvPr>
        </p:nvSpPr>
        <p:spPr>
          <a:xfrm>
            <a:off x="1981201" y="1337709"/>
            <a:ext cx="8133885" cy="4876800"/>
          </a:xfrm>
        </p:spPr>
        <p:txBody>
          <a:bodyPr>
            <a:normAutofit/>
          </a:bodyPr>
          <a:lstStyle/>
          <a:p>
            <a:r>
              <a:rPr lang="en-US" sz="2400" dirty="0">
                <a:solidFill>
                  <a:srgbClr val="000000"/>
                </a:solidFill>
                <a:latin typeface="Avenir Book"/>
                <a:cs typeface="Avenir Book"/>
              </a:rPr>
              <a:t>Domain characteristics we want to examine</a:t>
            </a:r>
          </a:p>
          <a:p>
            <a:pPr lvl="1"/>
            <a:r>
              <a:rPr lang="en-US" sz="2400" dirty="0">
                <a:solidFill>
                  <a:srgbClr val="000000"/>
                </a:solidFill>
                <a:latin typeface="Avenir Book"/>
                <a:cs typeface="Avenir Book"/>
              </a:rPr>
              <a:t>Dynamic Events</a:t>
            </a:r>
          </a:p>
          <a:p>
            <a:pPr lvl="1"/>
            <a:r>
              <a:rPr lang="en-US" sz="2400" dirty="0">
                <a:solidFill>
                  <a:srgbClr val="000000"/>
                </a:solidFill>
                <a:latin typeface="Avenir Book"/>
                <a:cs typeface="Avenir Book"/>
              </a:rPr>
              <a:t>Concurrent tasks</a:t>
            </a:r>
          </a:p>
          <a:p>
            <a:pPr lvl="1"/>
            <a:r>
              <a:rPr lang="en-US" sz="2400" dirty="0">
                <a:solidFill>
                  <a:srgbClr val="000000"/>
                </a:solidFill>
                <a:latin typeface="Avenir Book"/>
                <a:cs typeface="Avenir Book"/>
              </a:rPr>
              <a:t>Dead ends</a:t>
            </a:r>
          </a:p>
          <a:p>
            <a:pPr lvl="1"/>
            <a:r>
              <a:rPr lang="en-US" sz="2400" dirty="0">
                <a:solidFill>
                  <a:srgbClr val="000000"/>
                </a:solidFill>
                <a:latin typeface="Avenir Book"/>
                <a:cs typeface="Avenir Book"/>
              </a:rPr>
              <a:t>Multiple agents under central control</a:t>
            </a:r>
          </a:p>
          <a:p>
            <a:pPr lvl="1"/>
            <a:r>
              <a:rPr lang="en-US" sz="2400" dirty="0">
                <a:solidFill>
                  <a:srgbClr val="000000"/>
                </a:solidFill>
                <a:latin typeface="Avenir Book"/>
                <a:cs typeface="Avenir Book"/>
              </a:rPr>
              <a:t>Actors have sensors to acquire information about the world</a:t>
            </a:r>
          </a:p>
          <a:p>
            <a:pPr marL="514350" indent="-457200"/>
            <a:r>
              <a:rPr lang="en-US" sz="2400" dirty="0">
                <a:solidFill>
                  <a:srgbClr val="000000"/>
                </a:solidFill>
                <a:latin typeface="Avenir Book"/>
                <a:cs typeface="Avenir Book"/>
              </a:rPr>
              <a:t>We designed simulated domains to cover these characteristics</a:t>
            </a:r>
          </a:p>
          <a:p>
            <a:pPr marL="514350" indent="-457200"/>
            <a:r>
              <a:rPr lang="en-US" sz="2400" dirty="0">
                <a:solidFill>
                  <a:srgbClr val="000000"/>
                </a:solidFill>
                <a:latin typeface="Avenir Book"/>
                <a:cs typeface="Avenir Book"/>
              </a:rPr>
              <a:t>Open source code available: https://</a:t>
            </a:r>
            <a:r>
              <a:rPr lang="en-US" sz="2400" dirty="0" err="1">
                <a:solidFill>
                  <a:srgbClr val="000000"/>
                </a:solidFill>
                <a:latin typeface="Avenir Book"/>
                <a:cs typeface="Avenir Book"/>
              </a:rPr>
              <a:t>bitbucket.org</a:t>
            </a:r>
            <a:r>
              <a:rPr lang="en-US" sz="2400" dirty="0">
                <a:solidFill>
                  <a:srgbClr val="000000"/>
                </a:solidFill>
                <a:latin typeface="Avenir Book"/>
                <a:cs typeface="Avenir Book"/>
              </a:rPr>
              <a:t>/</a:t>
            </a:r>
            <a:r>
              <a:rPr lang="en-US" sz="2400" dirty="0" err="1">
                <a:solidFill>
                  <a:srgbClr val="000000"/>
                </a:solidFill>
                <a:latin typeface="Avenir Book"/>
                <a:cs typeface="Avenir Book"/>
              </a:rPr>
              <a:t>sunandita</a:t>
            </a:r>
            <a:r>
              <a:rPr lang="en-US" sz="2400" dirty="0">
                <a:solidFill>
                  <a:srgbClr val="000000"/>
                </a:solidFill>
                <a:latin typeface="Avenir Book"/>
                <a:cs typeface="Avenir Book"/>
              </a:rPr>
              <a:t>/</a:t>
            </a:r>
            <a:r>
              <a:rPr lang="en-US" sz="2400" dirty="0" err="1">
                <a:solidFill>
                  <a:srgbClr val="000000"/>
                </a:solidFill>
                <a:latin typeface="Avenir Book"/>
                <a:cs typeface="Avenir Book"/>
              </a:rPr>
              <a:t>rae</a:t>
            </a:r>
            <a:r>
              <a:rPr lang="en-US" sz="2400" dirty="0">
                <a:solidFill>
                  <a:srgbClr val="000000"/>
                </a:solidFill>
                <a:latin typeface="Avenir Book"/>
                <a:cs typeface="Avenir Book"/>
              </a:rPr>
              <a:t>/</a:t>
            </a:r>
            <a:r>
              <a:rPr lang="en-US" sz="2400" dirty="0" err="1">
                <a:solidFill>
                  <a:srgbClr val="000000"/>
                </a:solidFill>
                <a:latin typeface="Avenir Book"/>
                <a:cs typeface="Avenir Book"/>
              </a:rPr>
              <a:t>src</a:t>
            </a:r>
            <a:r>
              <a:rPr lang="en-US" sz="2400" dirty="0">
                <a:solidFill>
                  <a:srgbClr val="000000"/>
                </a:solidFill>
                <a:latin typeface="Avenir Book"/>
                <a:cs typeface="Avenir Book"/>
              </a:rPr>
              <a:t>/master</a:t>
            </a:r>
          </a:p>
        </p:txBody>
      </p:sp>
    </p:spTree>
    <p:extLst>
      <p:ext uri="{BB962C8B-B14F-4D97-AF65-F5344CB8AC3E}">
        <p14:creationId xmlns:p14="http://schemas.microsoft.com/office/powerpoint/2010/main" val="147688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199"/>
            <a:ext cx="8229600" cy="1143000"/>
          </a:xfrm>
        </p:spPr>
        <p:txBody>
          <a:bodyPr/>
          <a:lstStyle/>
          <a:p>
            <a:r>
              <a:rPr lang="en-US">
                <a:latin typeface="Avenir Book"/>
                <a:cs typeface="Avenir Book"/>
              </a:rPr>
              <a:t>Experimental Domains </a:t>
            </a:r>
          </a:p>
        </p:txBody>
      </p:sp>
      <p:pic>
        <p:nvPicPr>
          <p:cNvPr id="4" name="Picture 3" descr="mars_r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2775" y="1324790"/>
            <a:ext cx="2550066" cy="1699629"/>
          </a:xfrm>
          <a:prstGeom prst="rect">
            <a:avLst/>
          </a:prstGeom>
        </p:spPr>
      </p:pic>
      <p:pic>
        <p:nvPicPr>
          <p:cNvPr id="5" name="Picture 4" descr="CR.png"/>
          <p:cNvPicPr>
            <a:picLocks noChangeAspect="1"/>
          </p:cNvPicPr>
          <p:nvPr/>
        </p:nvPicPr>
        <p:blipFill rotWithShape="1">
          <a:blip r:embed="rId3">
            <a:extLst>
              <a:ext uri="{28A0092B-C50C-407E-A947-70E740481C1C}">
                <a14:useLocalDpi xmlns:a14="http://schemas.microsoft.com/office/drawing/2010/main" val="0"/>
              </a:ext>
            </a:extLst>
          </a:blip>
          <a:srcRect l="4683"/>
          <a:stretch/>
        </p:blipFill>
        <p:spPr>
          <a:xfrm>
            <a:off x="2476840" y="4062415"/>
            <a:ext cx="2937257" cy="169962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155" r="8053" b="10038"/>
          <a:stretch/>
        </p:blipFill>
        <p:spPr>
          <a:xfrm>
            <a:off x="5383522" y="1272477"/>
            <a:ext cx="2200855" cy="2010844"/>
          </a:xfrm>
          <a:prstGeom prst="rect">
            <a:avLst/>
          </a:prstGeom>
        </p:spPr>
      </p:pic>
      <p:pic>
        <p:nvPicPr>
          <p:cNvPr id="7" name="Picture 6" descr="IP.png"/>
          <p:cNvPicPr>
            <a:picLocks noChangeAspect="1"/>
          </p:cNvPicPr>
          <p:nvPr/>
        </p:nvPicPr>
        <p:blipFill rotWithShape="1">
          <a:blip r:embed="rId5">
            <a:extLst>
              <a:ext uri="{28A0092B-C50C-407E-A947-70E740481C1C}">
                <a14:useLocalDpi xmlns:a14="http://schemas.microsoft.com/office/drawing/2010/main" val="0"/>
              </a:ext>
            </a:extLst>
          </a:blip>
          <a:srcRect l="5911" r="14425"/>
          <a:stretch/>
        </p:blipFill>
        <p:spPr>
          <a:xfrm>
            <a:off x="6038164" y="4062415"/>
            <a:ext cx="3769225" cy="1931403"/>
          </a:xfrm>
          <a:prstGeom prst="rect">
            <a:avLst/>
          </a:prstGeom>
        </p:spPr>
      </p:pic>
      <p:sp>
        <p:nvSpPr>
          <p:cNvPr id="9" name="Rounded Rectangle 8"/>
          <p:cNvSpPr/>
          <p:nvPr/>
        </p:nvSpPr>
        <p:spPr>
          <a:xfrm>
            <a:off x="7922775" y="3078613"/>
            <a:ext cx="2550066" cy="616188"/>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3. Explore a new environment</a:t>
            </a:r>
          </a:p>
        </p:txBody>
      </p:sp>
      <p:sp>
        <p:nvSpPr>
          <p:cNvPr id="10" name="Rounded Rectangle 9"/>
          <p:cNvSpPr/>
          <p:nvPr/>
        </p:nvSpPr>
        <p:spPr>
          <a:xfrm>
            <a:off x="2448244" y="5838394"/>
            <a:ext cx="2994447" cy="6841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4. Sense and collect objects</a:t>
            </a:r>
          </a:p>
        </p:txBody>
      </p:sp>
      <p:sp>
        <p:nvSpPr>
          <p:cNvPr id="11" name="Rounded Rectangle 10"/>
          <p:cNvSpPr/>
          <p:nvPr/>
        </p:nvSpPr>
        <p:spPr>
          <a:xfrm>
            <a:off x="5181550" y="3120522"/>
            <a:ext cx="2614868" cy="684463"/>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2. Deliver packages by navigating doorways</a:t>
            </a:r>
          </a:p>
        </p:txBody>
      </p:sp>
      <p:sp>
        <p:nvSpPr>
          <p:cNvPr id="12" name="Rounded Rectangle 11"/>
          <p:cNvSpPr/>
          <p:nvPr/>
        </p:nvSpPr>
        <p:spPr>
          <a:xfrm>
            <a:off x="6015812" y="6057394"/>
            <a:ext cx="3791576" cy="41148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5. Order fulfillment</a:t>
            </a:r>
          </a:p>
        </p:txBody>
      </p:sp>
      <p:pic>
        <p:nvPicPr>
          <p:cNvPr id="15" name="Picture 14">
            <a:extLst>
              <a:ext uri="{FF2B5EF4-FFF2-40B4-BE49-F238E27FC236}">
                <a16:creationId xmlns:a16="http://schemas.microsoft.com/office/drawing/2014/main" id="{98F61E21-8D22-7A44-AC2A-F7DFA25B3CE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139520" y="1613709"/>
            <a:ext cx="1477054" cy="1477054"/>
          </a:xfrm>
          <a:prstGeom prst="rect">
            <a:avLst/>
          </a:prstGeom>
        </p:spPr>
      </p:pic>
      <p:pic>
        <p:nvPicPr>
          <p:cNvPr id="13" name="Picture 12" descr="A picture containing toy, table, refrigerator&#10;&#10;Description automatically generated">
            <a:extLst>
              <a:ext uri="{FF2B5EF4-FFF2-40B4-BE49-F238E27FC236}">
                <a16:creationId xmlns:a16="http://schemas.microsoft.com/office/drawing/2014/main" id="{88246B0F-7438-B64D-A711-5A7A3F223C89}"/>
              </a:ext>
            </a:extLst>
          </p:cNvPr>
          <p:cNvPicPr>
            <a:picLocks noChangeAspect="1"/>
          </p:cNvPicPr>
          <p:nvPr/>
        </p:nvPicPr>
        <p:blipFill>
          <a:blip r:embed="rId8"/>
          <a:stretch>
            <a:fillRect/>
          </a:stretch>
        </p:blipFill>
        <p:spPr>
          <a:xfrm>
            <a:off x="1677149" y="1316502"/>
            <a:ext cx="3451309" cy="2062747"/>
          </a:xfrm>
          <a:prstGeom prst="rect">
            <a:avLst/>
          </a:prstGeom>
        </p:spPr>
      </p:pic>
      <p:sp>
        <p:nvSpPr>
          <p:cNvPr id="16" name="Rounded Rectangle 15">
            <a:extLst>
              <a:ext uri="{FF2B5EF4-FFF2-40B4-BE49-F238E27FC236}">
                <a16:creationId xmlns:a16="http://schemas.microsoft.com/office/drawing/2014/main" id="{81020087-BCB5-DA44-9CF1-C7D1C6372141}"/>
              </a:ext>
            </a:extLst>
          </p:cNvPr>
          <p:cNvSpPr/>
          <p:nvPr/>
        </p:nvSpPr>
        <p:spPr>
          <a:xfrm>
            <a:off x="1654620" y="3283321"/>
            <a:ext cx="3432171" cy="41148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1. Search and Rescue</a:t>
            </a:r>
          </a:p>
        </p:txBody>
      </p:sp>
    </p:spTree>
    <p:extLst>
      <p:ext uri="{BB962C8B-B14F-4D97-AF65-F5344CB8AC3E}">
        <p14:creationId xmlns:p14="http://schemas.microsoft.com/office/powerpoint/2010/main" val="366233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AEF74E3-21BA-DA48-9459-9703E90CEBDB}"/>
              </a:ext>
            </a:extLst>
          </p:cNvPr>
          <p:cNvSpPr>
            <a:spLocks noGrp="1"/>
          </p:cNvSpPr>
          <p:nvPr>
            <p:ph idx="1"/>
          </p:nvPr>
        </p:nvSpPr>
        <p:spPr/>
        <p:txBody>
          <a:bodyPr>
            <a:normAutofit/>
          </a:bodyPr>
          <a:lstStyle/>
          <a:p>
            <a:r>
              <a:rPr lang="en-US" dirty="0">
                <a:latin typeface="Avenir Book"/>
                <a:cs typeface="Avenir Book"/>
              </a:rPr>
              <a:t>Efficiency</a:t>
            </a:r>
          </a:p>
          <a:p>
            <a:pPr lvl="1"/>
            <a:r>
              <a:rPr lang="en-US" dirty="0">
                <a:latin typeface="Avenir Book"/>
                <a:cs typeface="Avenir Book"/>
              </a:rPr>
              <a:t>Reciprocal of the cost</a:t>
            </a:r>
          </a:p>
          <a:p>
            <a:pPr lvl="1"/>
            <a:r>
              <a:rPr lang="en-US" dirty="0">
                <a:latin typeface="Avenir Book"/>
                <a:cs typeface="Avenir Book"/>
              </a:rPr>
              <a:t>Measures how desirable the plan is</a:t>
            </a:r>
          </a:p>
          <a:p>
            <a:pPr lvl="1"/>
            <a:endParaRPr lang="en-US" dirty="0">
              <a:latin typeface="Avenir Book"/>
              <a:cs typeface="Avenir Book"/>
            </a:endParaRPr>
          </a:p>
          <a:p>
            <a:r>
              <a:rPr lang="en-US" dirty="0">
                <a:latin typeface="Avenir Book"/>
                <a:cs typeface="Avenir Book"/>
              </a:rPr>
              <a:t>Success Ratio</a:t>
            </a:r>
          </a:p>
          <a:p>
            <a:pPr lvl="1"/>
            <a:r>
              <a:rPr lang="en-US" dirty="0">
                <a:latin typeface="Avenir Book"/>
                <a:cs typeface="Avenir Book"/>
              </a:rPr>
              <a:t># successful jobs / # incoming jobs</a:t>
            </a:r>
          </a:p>
          <a:p>
            <a:pPr lvl="1"/>
            <a:r>
              <a:rPr lang="en-US" dirty="0">
                <a:latin typeface="Avenir Book"/>
                <a:cs typeface="Avenir Book"/>
              </a:rPr>
              <a:t>Robustness: ability to withstand failures due to dynamic events</a:t>
            </a:r>
          </a:p>
          <a:p>
            <a:pPr lvl="1"/>
            <a:endParaRPr lang="en-US" dirty="0">
              <a:latin typeface="Avenir Book"/>
              <a:cs typeface="Avenir Book"/>
            </a:endParaRPr>
          </a:p>
        </p:txBody>
      </p:sp>
      <p:sp>
        <p:nvSpPr>
          <p:cNvPr id="5" name="Title 1">
            <a:extLst>
              <a:ext uri="{FF2B5EF4-FFF2-40B4-BE49-F238E27FC236}">
                <a16:creationId xmlns:a16="http://schemas.microsoft.com/office/drawing/2014/main" id="{AF7F9F2D-2A13-284F-A606-01A57905D598}"/>
              </a:ext>
            </a:extLst>
          </p:cNvPr>
          <p:cNvSpPr>
            <a:spLocks noGrp="1"/>
          </p:cNvSpPr>
          <p:nvPr>
            <p:ph type="title"/>
          </p:nvPr>
        </p:nvSpPr>
        <p:spPr>
          <a:xfrm>
            <a:off x="1981200" y="274638"/>
            <a:ext cx="8229600" cy="1143000"/>
          </a:xfrm>
        </p:spPr>
        <p:txBody>
          <a:bodyPr/>
          <a:lstStyle/>
          <a:p>
            <a:r>
              <a:rPr lang="en-US" dirty="0">
                <a:latin typeface="Avenir Book" panose="02000503020000020003" pitchFamily="2" charset="0"/>
              </a:rPr>
              <a:t>Evaluation Metrics</a:t>
            </a:r>
          </a:p>
        </p:txBody>
      </p:sp>
      <p:sp>
        <p:nvSpPr>
          <p:cNvPr id="6" name="Rectangle 5">
            <a:extLst>
              <a:ext uri="{FF2B5EF4-FFF2-40B4-BE49-F238E27FC236}">
                <a16:creationId xmlns:a16="http://schemas.microsoft.com/office/drawing/2014/main" id="{0DB8A031-B4EF-6344-AB98-C5834F91E1C5}"/>
              </a:ext>
            </a:extLst>
          </p:cNvPr>
          <p:cNvSpPr/>
          <p:nvPr/>
        </p:nvSpPr>
        <p:spPr>
          <a:xfrm>
            <a:off x="7231145" y="1286770"/>
            <a:ext cx="3329161" cy="2840037"/>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sp>
        <p:nvSpPr>
          <p:cNvPr id="7" name="Rectangle 6">
            <a:extLst>
              <a:ext uri="{FF2B5EF4-FFF2-40B4-BE49-F238E27FC236}">
                <a16:creationId xmlns:a16="http://schemas.microsoft.com/office/drawing/2014/main" id="{B9F02BBA-A00D-DC4A-AE90-1324EF1E4AA5}"/>
              </a:ext>
            </a:extLst>
          </p:cNvPr>
          <p:cNvSpPr/>
          <p:nvPr/>
        </p:nvSpPr>
        <p:spPr>
          <a:xfrm>
            <a:off x="7418606" y="1464481"/>
            <a:ext cx="1257367" cy="1242307"/>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Planner</a:t>
            </a:r>
            <a:endParaRPr lang="en-US" b="1">
              <a:latin typeface="Avenir Book" panose="02000503020000020003" pitchFamily="2" charset="0"/>
            </a:endParaRPr>
          </a:p>
        </p:txBody>
      </p:sp>
      <p:sp>
        <p:nvSpPr>
          <p:cNvPr id="8" name="Rectangle 7">
            <a:extLst>
              <a:ext uri="{FF2B5EF4-FFF2-40B4-BE49-F238E27FC236}">
                <a16:creationId xmlns:a16="http://schemas.microsoft.com/office/drawing/2014/main" id="{A143C0D2-B079-D14D-8C50-34B5BB14FC48}"/>
              </a:ext>
            </a:extLst>
          </p:cNvPr>
          <p:cNvSpPr/>
          <p:nvPr/>
        </p:nvSpPr>
        <p:spPr>
          <a:xfrm>
            <a:off x="7418606" y="2965265"/>
            <a:ext cx="2986086" cy="1017307"/>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a:t>
            </a:r>
          </a:p>
        </p:txBody>
      </p:sp>
      <p:sp>
        <p:nvSpPr>
          <p:cNvPr id="9" name="Rectangle 8">
            <a:extLst>
              <a:ext uri="{FF2B5EF4-FFF2-40B4-BE49-F238E27FC236}">
                <a16:creationId xmlns:a16="http://schemas.microsoft.com/office/drawing/2014/main" id="{5C4B6B18-0D86-F842-9DF6-F53CD99F9971}"/>
              </a:ext>
            </a:extLst>
          </p:cNvPr>
          <p:cNvSpPr/>
          <p:nvPr/>
        </p:nvSpPr>
        <p:spPr>
          <a:xfrm>
            <a:off x="8863433" y="1464481"/>
            <a:ext cx="1554079" cy="124230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venir Book" panose="02000503020000020003" pitchFamily="2" charset="0"/>
              </a:rPr>
              <a:t>Learning Component</a:t>
            </a:r>
          </a:p>
        </p:txBody>
      </p:sp>
      <p:pic>
        <p:nvPicPr>
          <p:cNvPr id="10" name="Picture 9" descr="A close up of a logo&#10;&#10;Description automatically generated">
            <a:extLst>
              <a:ext uri="{FF2B5EF4-FFF2-40B4-BE49-F238E27FC236}">
                <a16:creationId xmlns:a16="http://schemas.microsoft.com/office/drawing/2014/main" id="{EABBC974-F12C-DC49-BE7D-6615717334AF}"/>
              </a:ext>
            </a:extLst>
          </p:cNvPr>
          <p:cNvPicPr>
            <a:picLocks noChangeAspect="1"/>
          </p:cNvPicPr>
          <p:nvPr/>
        </p:nvPicPr>
        <p:blipFill>
          <a:blip r:embed="rId2">
            <a:duotone>
              <a:schemeClr val="accent1">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10417512" y="2450407"/>
            <a:ext cx="1892300" cy="1676400"/>
          </a:xfrm>
          <a:prstGeom prst="rect">
            <a:avLst/>
          </a:prstGeom>
        </p:spPr>
      </p:pic>
      <p:cxnSp>
        <p:nvCxnSpPr>
          <p:cNvPr id="11" name="Straight Arrow Connector 10">
            <a:extLst>
              <a:ext uri="{FF2B5EF4-FFF2-40B4-BE49-F238E27FC236}">
                <a16:creationId xmlns:a16="http://schemas.microsoft.com/office/drawing/2014/main" id="{7AE977A9-6664-5C45-805E-4F7AC778560E}"/>
              </a:ext>
            </a:extLst>
          </p:cNvPr>
          <p:cNvCxnSpPr>
            <a:cxnSpLocks/>
          </p:cNvCxnSpPr>
          <p:nvPr/>
        </p:nvCxnSpPr>
        <p:spPr>
          <a:xfrm flipH="1">
            <a:off x="10560306" y="2299854"/>
            <a:ext cx="951377"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69AD73E5-62A6-CD4E-A14D-E342EC763415}"/>
              </a:ext>
            </a:extLst>
          </p:cNvPr>
          <p:cNvSpPr txBox="1"/>
          <p:nvPr/>
        </p:nvSpPr>
        <p:spPr>
          <a:xfrm>
            <a:off x="10777538" y="1760620"/>
            <a:ext cx="1414462" cy="461665"/>
          </a:xfrm>
          <a:prstGeom prst="rect">
            <a:avLst/>
          </a:prstGeom>
          <a:noFill/>
        </p:spPr>
        <p:txBody>
          <a:bodyPr wrap="square" rtlCol="0">
            <a:spAutoFit/>
          </a:bodyPr>
          <a:lstStyle/>
          <a:p>
            <a:r>
              <a:rPr lang="en-US" sz="2400" b="1" dirty="0">
                <a:solidFill>
                  <a:srgbClr val="FF0000"/>
                </a:solidFill>
                <a:latin typeface="Avenir Book" panose="02000503020000020003" pitchFamily="2" charset="0"/>
              </a:rPr>
              <a:t>jobs</a:t>
            </a:r>
          </a:p>
        </p:txBody>
      </p:sp>
    </p:spTree>
    <p:extLst>
      <p:ext uri="{BB962C8B-B14F-4D97-AF65-F5344CB8AC3E}">
        <p14:creationId xmlns:p14="http://schemas.microsoft.com/office/powerpoint/2010/main" val="4182021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12-0B95-EF40-AABC-5500E10E5FD0}"/>
              </a:ext>
            </a:extLst>
          </p:cNvPr>
          <p:cNvSpPr>
            <a:spLocks noGrp="1"/>
          </p:cNvSpPr>
          <p:nvPr>
            <p:ph type="title"/>
          </p:nvPr>
        </p:nvSpPr>
        <p:spPr>
          <a:xfrm>
            <a:off x="1981200" y="164878"/>
            <a:ext cx="8229600" cy="1143000"/>
          </a:xfrm>
        </p:spPr>
        <p:txBody>
          <a:bodyPr/>
          <a:lstStyle/>
          <a:p>
            <a:r>
              <a:rPr lang="en-US">
                <a:latin typeface="Avenir Book"/>
                <a:cs typeface="Avenir Book"/>
              </a:rPr>
              <a:t>Efficiency (1/cost)</a:t>
            </a:r>
          </a:p>
        </p:txBody>
      </p:sp>
      <p:pic>
        <p:nvPicPr>
          <p:cNvPr id="17" name="Picture 16" descr="A screenshot of a cell phone&#10;&#10;Description automatically generated">
            <a:extLst>
              <a:ext uri="{FF2B5EF4-FFF2-40B4-BE49-F238E27FC236}">
                <a16:creationId xmlns:a16="http://schemas.microsoft.com/office/drawing/2014/main" id="{F854E24C-1E11-0249-96E3-B6B4E0595E4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3404756" y="1140011"/>
            <a:ext cx="8153400" cy="5220448"/>
          </a:xfrm>
          <a:prstGeom prst="rect">
            <a:avLst/>
          </a:prstGeom>
        </p:spPr>
      </p:pic>
      <p:sp>
        <p:nvSpPr>
          <p:cNvPr id="3" name="TextBox 2">
            <a:extLst>
              <a:ext uri="{FF2B5EF4-FFF2-40B4-BE49-F238E27FC236}">
                <a16:creationId xmlns:a16="http://schemas.microsoft.com/office/drawing/2014/main" id="{D655F3F8-549B-8A4C-9E6B-2B17F55691EF}"/>
              </a:ext>
            </a:extLst>
          </p:cNvPr>
          <p:cNvSpPr txBox="1"/>
          <p:nvPr/>
        </p:nvSpPr>
        <p:spPr>
          <a:xfrm>
            <a:off x="8891156" y="5842000"/>
            <a:ext cx="2794000" cy="369332"/>
          </a:xfrm>
          <a:prstGeom prst="rect">
            <a:avLst/>
          </a:prstGeom>
          <a:noFill/>
        </p:spPr>
        <p:txBody>
          <a:bodyPr wrap="square" rtlCol="0">
            <a:spAutoFit/>
          </a:bodyPr>
          <a:lstStyle/>
          <a:p>
            <a:r>
              <a:rPr lang="en-US" dirty="0"/>
              <a:t>Error bars: 95% confidence</a:t>
            </a:r>
          </a:p>
        </p:txBody>
      </p:sp>
      <p:sp>
        <p:nvSpPr>
          <p:cNvPr id="6" name="Rounded Rectangle 5">
            <a:extLst>
              <a:ext uri="{FF2B5EF4-FFF2-40B4-BE49-F238E27FC236}">
                <a16:creationId xmlns:a16="http://schemas.microsoft.com/office/drawing/2014/main" id="{5D3ADB43-5589-9A4B-BF8C-9BE16D736385}"/>
              </a:ext>
            </a:extLst>
          </p:cNvPr>
          <p:cNvSpPr/>
          <p:nvPr/>
        </p:nvSpPr>
        <p:spPr>
          <a:xfrm>
            <a:off x="6807214" y="1082860"/>
            <a:ext cx="364681" cy="2887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2</a:t>
            </a:r>
          </a:p>
        </p:txBody>
      </p:sp>
      <p:sp>
        <p:nvSpPr>
          <p:cNvPr id="7" name="Rounded Rectangle 6">
            <a:extLst>
              <a:ext uri="{FF2B5EF4-FFF2-40B4-BE49-F238E27FC236}">
                <a16:creationId xmlns:a16="http://schemas.microsoft.com/office/drawing/2014/main" id="{25CE5A00-EB73-9F41-BF76-996A9F44BC7E}"/>
              </a:ext>
            </a:extLst>
          </p:cNvPr>
          <p:cNvSpPr/>
          <p:nvPr/>
        </p:nvSpPr>
        <p:spPr>
          <a:xfrm>
            <a:off x="4059251" y="1082860"/>
            <a:ext cx="364681" cy="2887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1</a:t>
            </a:r>
          </a:p>
        </p:txBody>
      </p:sp>
      <p:sp>
        <p:nvSpPr>
          <p:cNvPr id="9" name="Rounded Rectangle 8">
            <a:extLst>
              <a:ext uri="{FF2B5EF4-FFF2-40B4-BE49-F238E27FC236}">
                <a16:creationId xmlns:a16="http://schemas.microsoft.com/office/drawing/2014/main" id="{0478DD80-FC97-8640-BB8E-A39B486D11A3}"/>
              </a:ext>
            </a:extLst>
          </p:cNvPr>
          <p:cNvSpPr/>
          <p:nvPr/>
        </p:nvSpPr>
        <p:spPr>
          <a:xfrm>
            <a:off x="9372836" y="1097129"/>
            <a:ext cx="364681" cy="2887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3</a:t>
            </a:r>
          </a:p>
        </p:txBody>
      </p:sp>
      <p:sp>
        <p:nvSpPr>
          <p:cNvPr id="10" name="Rounded Rectangle 9">
            <a:extLst>
              <a:ext uri="{FF2B5EF4-FFF2-40B4-BE49-F238E27FC236}">
                <a16:creationId xmlns:a16="http://schemas.microsoft.com/office/drawing/2014/main" id="{7ABA3EFF-2448-6040-9824-6D2373BC5711}"/>
              </a:ext>
            </a:extLst>
          </p:cNvPr>
          <p:cNvSpPr/>
          <p:nvPr/>
        </p:nvSpPr>
        <p:spPr>
          <a:xfrm>
            <a:off x="6710601" y="3697844"/>
            <a:ext cx="364681" cy="2887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5</a:t>
            </a:r>
          </a:p>
        </p:txBody>
      </p:sp>
      <p:sp>
        <p:nvSpPr>
          <p:cNvPr id="11" name="Rounded Rectangle 10">
            <a:extLst>
              <a:ext uri="{FF2B5EF4-FFF2-40B4-BE49-F238E27FC236}">
                <a16:creationId xmlns:a16="http://schemas.microsoft.com/office/drawing/2014/main" id="{14032D7A-A307-734A-9500-4C078480CFBB}"/>
              </a:ext>
            </a:extLst>
          </p:cNvPr>
          <p:cNvSpPr/>
          <p:nvPr/>
        </p:nvSpPr>
        <p:spPr>
          <a:xfrm>
            <a:off x="4062649" y="3713906"/>
            <a:ext cx="364681" cy="2887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4</a:t>
            </a:r>
          </a:p>
        </p:txBody>
      </p:sp>
      <p:sp>
        <p:nvSpPr>
          <p:cNvPr id="12" name="TextBox 11">
            <a:extLst>
              <a:ext uri="{FF2B5EF4-FFF2-40B4-BE49-F238E27FC236}">
                <a16:creationId xmlns:a16="http://schemas.microsoft.com/office/drawing/2014/main" id="{9AE7DCAF-6DEB-394B-AAEC-0BBC31241321}"/>
              </a:ext>
            </a:extLst>
          </p:cNvPr>
          <p:cNvSpPr txBox="1"/>
          <p:nvPr/>
        </p:nvSpPr>
        <p:spPr>
          <a:xfrm>
            <a:off x="355312" y="2318195"/>
            <a:ext cx="2794000" cy="1569660"/>
          </a:xfrm>
          <a:prstGeom prst="rect">
            <a:avLst/>
          </a:prstGeom>
          <a:noFill/>
        </p:spPr>
        <p:txBody>
          <a:bodyPr wrap="square" rtlCol="0">
            <a:spAutoFit/>
          </a:bodyPr>
          <a:lstStyle/>
          <a:p>
            <a:r>
              <a:rPr lang="en-US" sz="2400" dirty="0"/>
              <a:t>X: Different strategies</a:t>
            </a:r>
          </a:p>
          <a:p>
            <a:r>
              <a:rPr lang="en-US" sz="2400" dirty="0"/>
              <a:t>Y: Efficiency </a:t>
            </a:r>
            <a:r>
              <a:rPr lang="en-US" sz="2400" dirty="0" err="1"/>
              <a:t>wrt</a:t>
            </a:r>
            <a:r>
              <a:rPr lang="en-US" sz="2400" dirty="0"/>
              <a:t> purely reactive RAE</a:t>
            </a:r>
          </a:p>
        </p:txBody>
      </p:sp>
    </p:spTree>
    <p:extLst>
      <p:ext uri="{BB962C8B-B14F-4D97-AF65-F5344CB8AC3E}">
        <p14:creationId xmlns:p14="http://schemas.microsoft.com/office/powerpoint/2010/main" val="3644956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159"/>
            <a:ext cx="8229600" cy="1143000"/>
          </a:xfrm>
        </p:spPr>
        <p:txBody>
          <a:bodyPr/>
          <a:lstStyle/>
          <a:p>
            <a:r>
              <a:rPr lang="en-US">
                <a:latin typeface="Avenir Book"/>
                <a:cs typeface="Avenir Book"/>
              </a:rPr>
              <a:t>Success Ratio</a:t>
            </a:r>
          </a:p>
        </p:txBody>
      </p:sp>
      <p:sp>
        <p:nvSpPr>
          <p:cNvPr id="5" name="Content Placeholder 2">
            <a:extLst>
              <a:ext uri="{FF2B5EF4-FFF2-40B4-BE49-F238E27FC236}">
                <a16:creationId xmlns:a16="http://schemas.microsoft.com/office/drawing/2014/main" id="{9C06980F-8936-D547-8131-881B70B4FEDC}"/>
              </a:ext>
            </a:extLst>
          </p:cNvPr>
          <p:cNvSpPr>
            <a:spLocks noGrp="1"/>
          </p:cNvSpPr>
          <p:nvPr>
            <p:ph idx="1"/>
          </p:nvPr>
        </p:nvSpPr>
        <p:spPr>
          <a:xfrm>
            <a:off x="3172706" y="984348"/>
            <a:ext cx="8229600" cy="5581481"/>
          </a:xfrm>
        </p:spPr>
        <p:txBody>
          <a:bodyPr>
            <a:normAutofit/>
          </a:bodyPr>
          <a:lstStyle/>
          <a:p>
            <a:r>
              <a:rPr lang="en-US" sz="2000">
                <a:latin typeface="Avenir Book"/>
                <a:cs typeface="Avenir Book"/>
              </a:rPr>
              <a:t>(Tasks completed </a:t>
            </a:r>
            <a:r>
              <a:rPr lang="en-US" sz="2000" b="1">
                <a:latin typeface="Avenir Book"/>
                <a:cs typeface="Avenir Book"/>
              </a:rPr>
              <a:t>successfully</a:t>
            </a:r>
            <a:r>
              <a:rPr lang="en-US" sz="2000">
                <a:latin typeface="Avenir Book"/>
                <a:cs typeface="Avenir Book"/>
              </a:rPr>
              <a:t>) / (total number of tasks)</a:t>
            </a:r>
          </a:p>
          <a:p>
            <a:pPr lvl="1"/>
            <a:endParaRPr lang="en-US" sz="2000">
              <a:latin typeface="Avenir Book"/>
              <a:cs typeface="Avenir Book"/>
            </a:endParaRPr>
          </a:p>
          <a:p>
            <a:pPr lvl="1"/>
            <a:endParaRPr lang="en-US" sz="2000">
              <a:latin typeface="Avenir Book"/>
              <a:cs typeface="Avenir Book"/>
            </a:endParaRPr>
          </a:p>
          <a:p>
            <a:pPr lvl="1"/>
            <a:endParaRPr lang="en-US" sz="2000">
              <a:latin typeface="Avenir Book"/>
              <a:cs typeface="Avenir Book"/>
            </a:endParaRPr>
          </a:p>
          <a:p>
            <a:pPr lvl="1"/>
            <a:endParaRPr lang="en-US" sz="2000">
              <a:latin typeface="Avenir Book"/>
              <a:cs typeface="Avenir Book"/>
            </a:endParaRPr>
          </a:p>
          <a:p>
            <a:pPr lvl="1"/>
            <a:endParaRPr lang="en-US" sz="2000">
              <a:latin typeface="Avenir Book"/>
              <a:cs typeface="Avenir Book"/>
            </a:endParaRPr>
          </a:p>
          <a:p>
            <a:pPr lvl="1"/>
            <a:endParaRPr lang="en-US" sz="2000">
              <a:latin typeface="Avenir Book"/>
              <a:cs typeface="Avenir Book"/>
            </a:endParaRPr>
          </a:p>
          <a:p>
            <a:pPr lvl="1"/>
            <a:endParaRPr lang="en-US" sz="2000">
              <a:latin typeface="Avenir Book"/>
              <a:cs typeface="Avenir Book"/>
            </a:endParaRPr>
          </a:p>
          <a:p>
            <a:pPr lvl="1"/>
            <a:endParaRPr lang="en-US" sz="2000">
              <a:latin typeface="Avenir Book"/>
              <a:cs typeface="Avenir Book"/>
            </a:endParaRPr>
          </a:p>
        </p:txBody>
      </p:sp>
      <p:pic>
        <p:nvPicPr>
          <p:cNvPr id="7" name="Picture 6" descr="A picture containing implement, stationary, pencil&#10;&#10;Description automatically generated">
            <a:extLst>
              <a:ext uri="{FF2B5EF4-FFF2-40B4-BE49-F238E27FC236}">
                <a16:creationId xmlns:a16="http://schemas.microsoft.com/office/drawing/2014/main" id="{48DDC478-B1CA-4249-B88C-B2F60CFDCDFD}"/>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905613" y="1334104"/>
            <a:ext cx="8153400" cy="5384800"/>
          </a:xfrm>
          <a:prstGeom prst="rect">
            <a:avLst/>
          </a:prstGeom>
        </p:spPr>
      </p:pic>
      <p:sp>
        <p:nvSpPr>
          <p:cNvPr id="6" name="TextBox 5">
            <a:extLst>
              <a:ext uri="{FF2B5EF4-FFF2-40B4-BE49-F238E27FC236}">
                <a16:creationId xmlns:a16="http://schemas.microsoft.com/office/drawing/2014/main" id="{A33822EC-639A-5843-AB25-C9F2D2A7AF37}"/>
              </a:ext>
            </a:extLst>
          </p:cNvPr>
          <p:cNvSpPr txBox="1"/>
          <p:nvPr/>
        </p:nvSpPr>
        <p:spPr>
          <a:xfrm>
            <a:off x="8414445" y="6104404"/>
            <a:ext cx="2794000" cy="369332"/>
          </a:xfrm>
          <a:prstGeom prst="rect">
            <a:avLst/>
          </a:prstGeom>
          <a:noFill/>
        </p:spPr>
        <p:txBody>
          <a:bodyPr wrap="square" rtlCol="0">
            <a:spAutoFit/>
          </a:bodyPr>
          <a:lstStyle/>
          <a:p>
            <a:r>
              <a:rPr lang="en-US"/>
              <a:t>Error bars: 95% confidence</a:t>
            </a:r>
          </a:p>
        </p:txBody>
      </p:sp>
      <p:sp>
        <p:nvSpPr>
          <p:cNvPr id="8" name="Rounded Rectangle 7">
            <a:extLst>
              <a:ext uri="{FF2B5EF4-FFF2-40B4-BE49-F238E27FC236}">
                <a16:creationId xmlns:a16="http://schemas.microsoft.com/office/drawing/2014/main" id="{C3CDFC10-EA28-3A40-8744-01A250513600}"/>
              </a:ext>
            </a:extLst>
          </p:cNvPr>
          <p:cNvSpPr/>
          <p:nvPr/>
        </p:nvSpPr>
        <p:spPr>
          <a:xfrm>
            <a:off x="6356084" y="1311462"/>
            <a:ext cx="364681" cy="2887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2</a:t>
            </a:r>
          </a:p>
        </p:txBody>
      </p:sp>
      <p:sp>
        <p:nvSpPr>
          <p:cNvPr id="9" name="Rounded Rectangle 8">
            <a:extLst>
              <a:ext uri="{FF2B5EF4-FFF2-40B4-BE49-F238E27FC236}">
                <a16:creationId xmlns:a16="http://schemas.microsoft.com/office/drawing/2014/main" id="{04092BE3-0951-B54D-ABEE-209CFBA4A20C}"/>
              </a:ext>
            </a:extLst>
          </p:cNvPr>
          <p:cNvSpPr/>
          <p:nvPr/>
        </p:nvSpPr>
        <p:spPr>
          <a:xfrm>
            <a:off x="3593833" y="1311462"/>
            <a:ext cx="364681" cy="2887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1</a:t>
            </a:r>
          </a:p>
        </p:txBody>
      </p:sp>
      <p:sp>
        <p:nvSpPr>
          <p:cNvPr id="10" name="Rounded Rectangle 9">
            <a:extLst>
              <a:ext uri="{FF2B5EF4-FFF2-40B4-BE49-F238E27FC236}">
                <a16:creationId xmlns:a16="http://schemas.microsoft.com/office/drawing/2014/main" id="{2349D151-CDE5-DA49-98AC-5C5430553563}"/>
              </a:ext>
            </a:extLst>
          </p:cNvPr>
          <p:cNvSpPr/>
          <p:nvPr/>
        </p:nvSpPr>
        <p:spPr>
          <a:xfrm>
            <a:off x="8921706" y="1325731"/>
            <a:ext cx="364681" cy="2887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3</a:t>
            </a:r>
          </a:p>
        </p:txBody>
      </p:sp>
      <p:sp>
        <p:nvSpPr>
          <p:cNvPr id="11" name="Rounded Rectangle 10">
            <a:extLst>
              <a:ext uri="{FF2B5EF4-FFF2-40B4-BE49-F238E27FC236}">
                <a16:creationId xmlns:a16="http://schemas.microsoft.com/office/drawing/2014/main" id="{A77693AE-D4EC-9A41-8154-E1F7BE35A57F}"/>
              </a:ext>
            </a:extLst>
          </p:cNvPr>
          <p:cNvSpPr/>
          <p:nvPr/>
        </p:nvSpPr>
        <p:spPr>
          <a:xfrm>
            <a:off x="6216607" y="3997886"/>
            <a:ext cx="364681" cy="2887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5</a:t>
            </a:r>
          </a:p>
        </p:txBody>
      </p:sp>
      <p:sp>
        <p:nvSpPr>
          <p:cNvPr id="12" name="Rounded Rectangle 11">
            <a:extLst>
              <a:ext uri="{FF2B5EF4-FFF2-40B4-BE49-F238E27FC236}">
                <a16:creationId xmlns:a16="http://schemas.microsoft.com/office/drawing/2014/main" id="{B5F76DB5-6FB5-0F45-BD5B-5EAA2CD72BBB}"/>
              </a:ext>
            </a:extLst>
          </p:cNvPr>
          <p:cNvSpPr/>
          <p:nvPr/>
        </p:nvSpPr>
        <p:spPr>
          <a:xfrm>
            <a:off x="3582943" y="3971084"/>
            <a:ext cx="364681" cy="2887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a:latin typeface="Avenir Book"/>
                <a:cs typeface="Avenir Book"/>
              </a:rPr>
              <a:t>4</a:t>
            </a:r>
          </a:p>
        </p:txBody>
      </p:sp>
      <p:sp>
        <p:nvSpPr>
          <p:cNvPr id="13" name="TextBox 12">
            <a:extLst>
              <a:ext uri="{FF2B5EF4-FFF2-40B4-BE49-F238E27FC236}">
                <a16:creationId xmlns:a16="http://schemas.microsoft.com/office/drawing/2014/main" id="{C0103AA4-56BA-E441-AC23-3ACB690A5C33}"/>
              </a:ext>
            </a:extLst>
          </p:cNvPr>
          <p:cNvSpPr txBox="1"/>
          <p:nvPr/>
        </p:nvSpPr>
        <p:spPr>
          <a:xfrm>
            <a:off x="189055" y="2719980"/>
            <a:ext cx="2794000" cy="1938992"/>
          </a:xfrm>
          <a:prstGeom prst="rect">
            <a:avLst/>
          </a:prstGeom>
          <a:noFill/>
        </p:spPr>
        <p:txBody>
          <a:bodyPr wrap="square" rtlCol="0">
            <a:spAutoFit/>
          </a:bodyPr>
          <a:lstStyle/>
          <a:p>
            <a:r>
              <a:rPr lang="en-US" sz="2400" dirty="0"/>
              <a:t>X: Different strategies</a:t>
            </a:r>
          </a:p>
          <a:p>
            <a:r>
              <a:rPr lang="en-US" sz="2400" dirty="0"/>
              <a:t>Y: Success-ratio </a:t>
            </a:r>
            <a:r>
              <a:rPr lang="en-US" sz="2400" dirty="0" err="1"/>
              <a:t>wrt</a:t>
            </a:r>
            <a:r>
              <a:rPr lang="en-US" sz="2400" dirty="0"/>
              <a:t> purely reactive RAE</a:t>
            </a:r>
          </a:p>
          <a:p>
            <a:r>
              <a:rPr lang="en-US" sz="2400" dirty="0"/>
              <a:t>(ratio of ratio)</a:t>
            </a:r>
          </a:p>
        </p:txBody>
      </p:sp>
    </p:spTree>
    <p:extLst>
      <p:ext uri="{BB962C8B-B14F-4D97-AF65-F5344CB8AC3E}">
        <p14:creationId xmlns:p14="http://schemas.microsoft.com/office/powerpoint/2010/main" val="3942277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01E80-CD81-EA48-964C-33081926504B}"/>
              </a:ext>
            </a:extLst>
          </p:cNvPr>
          <p:cNvSpPr/>
          <p:nvPr/>
        </p:nvSpPr>
        <p:spPr>
          <a:xfrm>
            <a:off x="6190130" y="3847676"/>
            <a:ext cx="3913095" cy="25531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6B8A818F-5922-7A42-AA99-CCE5FA815EEC}"/>
              </a:ext>
            </a:extLst>
          </p:cNvPr>
          <p:cNvSpPr>
            <a:spLocks noGrp="1"/>
          </p:cNvSpPr>
          <p:nvPr>
            <p:ph type="title"/>
          </p:nvPr>
        </p:nvSpPr>
        <p:spPr>
          <a:xfrm>
            <a:off x="1981200" y="154459"/>
            <a:ext cx="8229600" cy="1143000"/>
          </a:xfrm>
        </p:spPr>
        <p:txBody>
          <a:bodyPr>
            <a:normAutofit/>
          </a:bodyPr>
          <a:lstStyle/>
          <a:p>
            <a:r>
              <a:rPr lang="en-US" dirty="0">
                <a:latin typeface="Avenir Book" panose="02000503020000020003" pitchFamily="2" charset="0"/>
              </a:rPr>
              <a:t>Parts of the Talk</a:t>
            </a:r>
          </a:p>
        </p:txBody>
      </p:sp>
      <p:graphicFrame>
        <p:nvGraphicFramePr>
          <p:cNvPr id="7" name="Diagram 6">
            <a:extLst>
              <a:ext uri="{FF2B5EF4-FFF2-40B4-BE49-F238E27FC236}">
                <a16:creationId xmlns:a16="http://schemas.microsoft.com/office/drawing/2014/main" id="{481D49F4-37FA-614F-87EA-E92787B0465F}"/>
              </a:ext>
            </a:extLst>
          </p:cNvPr>
          <p:cNvGraphicFramePr/>
          <p:nvPr>
            <p:extLst>
              <p:ext uri="{D42A27DB-BD31-4B8C-83A1-F6EECF244321}">
                <p14:modId xmlns:p14="http://schemas.microsoft.com/office/powerpoint/2010/main" val="370841111"/>
              </p:ext>
            </p:extLst>
          </p:nvPr>
        </p:nvGraphicFramePr>
        <p:xfrm>
          <a:off x="2207739" y="1297459"/>
          <a:ext cx="7755926" cy="24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29F67F68-6A09-824A-9FA6-406822E73AD2}"/>
              </a:ext>
            </a:extLst>
          </p:cNvPr>
          <p:cNvGraphicFramePr/>
          <p:nvPr>
            <p:extLst>
              <p:ext uri="{D42A27DB-BD31-4B8C-83A1-F6EECF244321}">
                <p14:modId xmlns:p14="http://schemas.microsoft.com/office/powerpoint/2010/main" val="4091822958"/>
              </p:ext>
            </p:extLst>
          </p:nvPr>
        </p:nvGraphicFramePr>
        <p:xfrm>
          <a:off x="2207739" y="3941806"/>
          <a:ext cx="7755926" cy="23526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90928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8AA8-9380-2A43-B67B-91D7ED87F4B9}"/>
              </a:ext>
            </a:extLst>
          </p:cNvPr>
          <p:cNvSpPr>
            <a:spLocks noGrp="1"/>
          </p:cNvSpPr>
          <p:nvPr>
            <p:ph type="title"/>
          </p:nvPr>
        </p:nvSpPr>
        <p:spPr/>
        <p:txBody>
          <a:bodyPr>
            <a:noAutofit/>
          </a:bodyPr>
          <a:lstStyle/>
          <a:p>
            <a:r>
              <a:rPr lang="en-US" sz="3200">
                <a:latin typeface="Avenir Book" panose="02000503020000020003" pitchFamily="2" charset="0"/>
              </a:rPr>
              <a:t>Real-world prototype of RAE and UPOM</a:t>
            </a:r>
          </a:p>
        </p:txBody>
      </p:sp>
      <p:grpSp>
        <p:nvGrpSpPr>
          <p:cNvPr id="6" name="Group 5">
            <a:extLst>
              <a:ext uri="{FF2B5EF4-FFF2-40B4-BE49-F238E27FC236}">
                <a16:creationId xmlns:a16="http://schemas.microsoft.com/office/drawing/2014/main" id="{58647DD6-89AC-A844-8F41-666D58EB668F}"/>
              </a:ext>
            </a:extLst>
          </p:cNvPr>
          <p:cNvGrpSpPr/>
          <p:nvPr/>
        </p:nvGrpSpPr>
        <p:grpSpPr>
          <a:xfrm>
            <a:off x="6243919" y="1653995"/>
            <a:ext cx="4271683" cy="4720848"/>
            <a:chOff x="5943600" y="4038600"/>
            <a:chExt cx="3160713" cy="2152417"/>
          </a:xfrm>
        </p:grpSpPr>
        <p:sp>
          <p:nvSpPr>
            <p:cNvPr id="7" name="Isosceles Triangle 5">
              <a:extLst>
                <a:ext uri="{FF2B5EF4-FFF2-40B4-BE49-F238E27FC236}">
                  <a16:creationId xmlns:a16="http://schemas.microsoft.com/office/drawing/2014/main" id="{4780080A-D700-CF4A-9D97-C93C195FD8E5}"/>
                </a:ext>
              </a:extLst>
            </p:cNvPr>
            <p:cNvSpPr>
              <a:spLocks noChangeArrowheads="1"/>
            </p:cNvSpPr>
            <p:nvPr/>
          </p:nvSpPr>
          <p:spPr bwMode="auto">
            <a:xfrm rot="10800000">
              <a:off x="5943600" y="4038600"/>
              <a:ext cx="3160713" cy="1900176"/>
            </a:xfrm>
            <a:prstGeom prst="triangle">
              <a:avLst>
                <a:gd name="adj" fmla="val 50000"/>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63500" dist="20000" dir="5400000" rotWithShape="0">
                <a:srgbClr val="000000">
                  <a:alpha val="37999"/>
                </a:srgbClr>
              </a:outerShdw>
            </a:effectLst>
          </p:spPr>
          <p:txBody>
            <a:bodyPr rot="10800000" anchor="ctr"/>
            <a:lstStyle/>
            <a:p>
              <a:pPr algn="ctr"/>
              <a:endParaRPr lang="en-US">
                <a:solidFill>
                  <a:srgbClr val="000000"/>
                </a:solidFill>
                <a:latin typeface="Avenir Book" panose="02000503020000020003" pitchFamily="2" charset="0"/>
              </a:endParaRPr>
            </a:p>
          </p:txBody>
        </p:sp>
        <p:sp>
          <p:nvSpPr>
            <p:cNvPr id="8" name="Trapezoid 6">
              <a:extLst>
                <a:ext uri="{FF2B5EF4-FFF2-40B4-BE49-F238E27FC236}">
                  <a16:creationId xmlns:a16="http://schemas.microsoft.com/office/drawing/2014/main" id="{A9EDD9B6-3DB7-3544-8627-EE3FA1FF6C6C}"/>
                </a:ext>
              </a:extLst>
            </p:cNvPr>
            <p:cNvSpPr>
              <a:spLocks noChangeArrowheads="1"/>
            </p:cNvSpPr>
            <p:nvPr/>
          </p:nvSpPr>
          <p:spPr bwMode="auto">
            <a:xfrm rot="10800000">
              <a:off x="5943600" y="4038600"/>
              <a:ext cx="3160713" cy="299491"/>
            </a:xfrm>
            <a:custGeom>
              <a:avLst/>
              <a:gdLst>
                <a:gd name="T0" fmla="*/ 1736379 w 4953000"/>
                <a:gd name="T1" fmla="*/ 0 h 457200"/>
                <a:gd name="T2" fmla="*/ 126466 w 4953000"/>
                <a:gd name="T3" fmla="*/ 192442 h 457200"/>
                <a:gd name="T4" fmla="*/ 1736379 w 4953000"/>
                <a:gd name="T5" fmla="*/ 384882 h 457200"/>
                <a:gd name="T6" fmla="*/ 3346292 w 4953000"/>
                <a:gd name="T7" fmla="*/ 192442 h 457200"/>
                <a:gd name="T8" fmla="*/ 0 60000 65536"/>
                <a:gd name="T9" fmla="*/ 0 60000 65536"/>
                <a:gd name="T10" fmla="*/ 0 60000 65536"/>
                <a:gd name="T11" fmla="*/ 0 60000 65536"/>
                <a:gd name="T12" fmla="*/ 240496 w 4953000"/>
                <a:gd name="T13" fmla="*/ 22200 h 457200"/>
                <a:gd name="T14" fmla="*/ 4712504 w 4953000"/>
                <a:gd name="T15" fmla="*/ 457200 h 457200"/>
              </a:gdLst>
              <a:ahLst/>
              <a:cxnLst>
                <a:cxn ang="T8">
                  <a:pos x="T0" y="T1"/>
                </a:cxn>
                <a:cxn ang="T9">
                  <a:pos x="T2" y="T3"/>
                </a:cxn>
                <a:cxn ang="T10">
                  <a:pos x="T4" y="T5"/>
                </a:cxn>
                <a:cxn ang="T11">
                  <a:pos x="T6" y="T7"/>
                </a:cxn>
              </a:cxnLst>
              <a:rect l="T12" t="T13" r="T14" b="T15"/>
              <a:pathLst>
                <a:path w="4953000" h="457200">
                  <a:moveTo>
                    <a:pt x="0" y="457200"/>
                  </a:moveTo>
                  <a:lnTo>
                    <a:pt x="360745" y="0"/>
                  </a:lnTo>
                  <a:lnTo>
                    <a:pt x="4592255" y="0"/>
                  </a:lnTo>
                  <a:lnTo>
                    <a:pt x="4953000" y="457200"/>
                  </a:lnTo>
                  <a:lnTo>
                    <a:pt x="0" y="457200"/>
                  </a:lnTo>
                  <a:close/>
                </a:path>
              </a:pathLst>
            </a:cu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63500" dist="20000" dir="5400000" rotWithShape="0">
                <a:srgbClr val="000000">
                  <a:alpha val="37999"/>
                </a:srgbClr>
              </a:outerShdw>
            </a:effectLst>
          </p:spPr>
          <p:txBody>
            <a:bodyPr rot="10800000" anchor="ctr"/>
            <a:lstStyle/>
            <a:p>
              <a:endParaRPr lang="en-US">
                <a:latin typeface="Avenir Book" panose="02000503020000020003" pitchFamily="2" charset="0"/>
              </a:endParaRPr>
            </a:p>
          </p:txBody>
        </p:sp>
        <p:sp>
          <p:nvSpPr>
            <p:cNvPr id="9" name="Trapezoid 7">
              <a:extLst>
                <a:ext uri="{FF2B5EF4-FFF2-40B4-BE49-F238E27FC236}">
                  <a16:creationId xmlns:a16="http://schemas.microsoft.com/office/drawing/2014/main" id="{A815D907-C580-AA42-AB52-8C784B5CC06D}"/>
                </a:ext>
              </a:extLst>
            </p:cNvPr>
            <p:cNvSpPr>
              <a:spLocks noChangeArrowheads="1"/>
            </p:cNvSpPr>
            <p:nvPr/>
          </p:nvSpPr>
          <p:spPr bwMode="auto">
            <a:xfrm rot="10800000">
              <a:off x="6187660" y="4338091"/>
              <a:ext cx="2672593" cy="251062"/>
            </a:xfrm>
            <a:custGeom>
              <a:avLst/>
              <a:gdLst>
                <a:gd name="T0" fmla="*/ 1465722 w 4190999"/>
                <a:gd name="T1" fmla="*/ 0 h 381000"/>
                <a:gd name="T2" fmla="*/ 120666 w 4190999"/>
                <a:gd name="T3" fmla="*/ 163959 h 381000"/>
                <a:gd name="T4" fmla="*/ 1465722 w 4190999"/>
                <a:gd name="T5" fmla="*/ 327918 h 381000"/>
                <a:gd name="T6" fmla="*/ 2810776 w 4190999"/>
                <a:gd name="T7" fmla="*/ 163959 h 381000"/>
                <a:gd name="T8" fmla="*/ 0 60000 65536"/>
                <a:gd name="T9" fmla="*/ 0 60000 65536"/>
                <a:gd name="T10" fmla="*/ 0 60000 65536"/>
                <a:gd name="T11" fmla="*/ 0 60000 65536"/>
                <a:gd name="T12" fmla="*/ 230017 w 4190999"/>
                <a:gd name="T13" fmla="*/ 20911 h 381000"/>
                <a:gd name="T14" fmla="*/ 3960983 w 4190999"/>
                <a:gd name="T15" fmla="*/ 381000 h 381000"/>
              </a:gdLst>
              <a:ahLst/>
              <a:cxnLst>
                <a:cxn ang="T8">
                  <a:pos x="T0" y="T1"/>
                </a:cxn>
                <a:cxn ang="T9">
                  <a:pos x="T2" y="T3"/>
                </a:cxn>
                <a:cxn ang="T10">
                  <a:pos x="T4" y="T5"/>
                </a:cxn>
                <a:cxn ang="T11">
                  <a:pos x="T6" y="T7"/>
                </a:cxn>
              </a:cxnLst>
              <a:rect l="T12" t="T13" r="T14" b="T15"/>
              <a:pathLst>
                <a:path w="4190999" h="381000">
                  <a:moveTo>
                    <a:pt x="0" y="381000"/>
                  </a:moveTo>
                  <a:lnTo>
                    <a:pt x="345026" y="0"/>
                  </a:lnTo>
                  <a:lnTo>
                    <a:pt x="3845973" y="0"/>
                  </a:lnTo>
                  <a:lnTo>
                    <a:pt x="4190999" y="381000"/>
                  </a:lnTo>
                  <a:lnTo>
                    <a:pt x="0" y="381000"/>
                  </a:lnTo>
                  <a:close/>
                </a:path>
              </a:pathLst>
            </a:custGeom>
            <a:gradFill rotWithShape="1">
              <a:gsLst>
                <a:gs pos="0">
                  <a:srgbClr val="CBFFFF"/>
                </a:gs>
                <a:gs pos="100000">
                  <a:srgbClr val="B5E5E9"/>
                </a:gs>
              </a:gsLst>
              <a:lin ang="5400000"/>
            </a:gradFill>
            <a:ln w="9525">
              <a:solidFill>
                <a:srgbClr val="B6DCDF"/>
              </a:solidFill>
              <a:miter lim="800000"/>
              <a:headEnd/>
              <a:tailEnd/>
            </a:ln>
            <a:effectLst>
              <a:outerShdw blurRad="63500" dist="23000" dir="5400000" rotWithShape="0">
                <a:srgbClr val="000000">
                  <a:alpha val="34998"/>
                </a:srgbClr>
              </a:outerShdw>
            </a:effectLst>
          </p:spPr>
          <p:txBody>
            <a:bodyPr rot="10800000" anchor="ctr"/>
            <a:lstStyle/>
            <a:p>
              <a:endParaRPr lang="en-US">
                <a:latin typeface="Avenir Book" panose="02000503020000020003" pitchFamily="2" charset="0"/>
              </a:endParaRPr>
            </a:p>
          </p:txBody>
        </p:sp>
        <p:sp>
          <p:nvSpPr>
            <p:cNvPr id="10" name="Trapezoid 8">
              <a:extLst>
                <a:ext uri="{FF2B5EF4-FFF2-40B4-BE49-F238E27FC236}">
                  <a16:creationId xmlns:a16="http://schemas.microsoft.com/office/drawing/2014/main" id="{E7151323-E194-D845-BDCA-B53C18D900F9}"/>
                </a:ext>
              </a:extLst>
            </p:cNvPr>
            <p:cNvSpPr>
              <a:spLocks noChangeArrowheads="1"/>
            </p:cNvSpPr>
            <p:nvPr/>
          </p:nvSpPr>
          <p:spPr bwMode="auto">
            <a:xfrm rot="10800000">
              <a:off x="6396855" y="4589154"/>
              <a:ext cx="2251522" cy="299491"/>
            </a:xfrm>
            <a:custGeom>
              <a:avLst/>
              <a:gdLst>
                <a:gd name="T0" fmla="*/ 1146551 w 3581400"/>
                <a:gd name="T1" fmla="*/ 0 h 457200"/>
                <a:gd name="T2" fmla="*/ 121887 w 3581400"/>
                <a:gd name="T3" fmla="*/ 192442 h 457200"/>
                <a:gd name="T4" fmla="*/ 1146551 w 3581400"/>
                <a:gd name="T5" fmla="*/ 384882 h 457200"/>
                <a:gd name="T6" fmla="*/ 2171215 w 3581400"/>
                <a:gd name="T7" fmla="*/ 192442 h 457200"/>
                <a:gd name="T8" fmla="*/ 0 60000 65536"/>
                <a:gd name="T9" fmla="*/ 0 60000 65536"/>
                <a:gd name="T10" fmla="*/ 0 60000 65536"/>
                <a:gd name="T11" fmla="*/ 0 60000 65536"/>
                <a:gd name="T12" fmla="*/ 253819 w 3581400"/>
                <a:gd name="T13" fmla="*/ 32402 h 457200"/>
                <a:gd name="T14" fmla="*/ 3327581 w 3581400"/>
                <a:gd name="T15" fmla="*/ 457200 h 457200"/>
              </a:gdLst>
              <a:ahLst/>
              <a:cxnLst>
                <a:cxn ang="T8">
                  <a:pos x="T0" y="T1"/>
                </a:cxn>
                <a:cxn ang="T9">
                  <a:pos x="T2" y="T3"/>
                </a:cxn>
                <a:cxn ang="T10">
                  <a:pos x="T4" y="T5"/>
                </a:cxn>
                <a:cxn ang="T11">
                  <a:pos x="T6" y="T7"/>
                </a:cxn>
              </a:cxnLst>
              <a:rect l="T12" t="T13" r="T14" b="T15"/>
              <a:pathLst>
                <a:path w="3581400" h="457200">
                  <a:moveTo>
                    <a:pt x="0" y="457200"/>
                  </a:moveTo>
                  <a:lnTo>
                    <a:pt x="380729" y="0"/>
                  </a:lnTo>
                  <a:lnTo>
                    <a:pt x="3200671" y="0"/>
                  </a:lnTo>
                  <a:lnTo>
                    <a:pt x="3581400" y="457200"/>
                  </a:lnTo>
                  <a:lnTo>
                    <a:pt x="0" y="457200"/>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63500" dist="20000" dir="5400000" rotWithShape="0">
                <a:srgbClr val="000000">
                  <a:alpha val="37999"/>
                </a:srgbClr>
              </a:outerShdw>
            </a:effectLst>
          </p:spPr>
          <p:txBody>
            <a:bodyPr rot="10800000" anchor="ctr"/>
            <a:lstStyle/>
            <a:p>
              <a:endParaRPr lang="en-US">
                <a:latin typeface="Avenir Book" panose="02000503020000020003" pitchFamily="2" charset="0"/>
              </a:endParaRPr>
            </a:p>
          </p:txBody>
        </p:sp>
        <p:sp>
          <p:nvSpPr>
            <p:cNvPr id="11" name="TextBox 10">
              <a:extLst>
                <a:ext uri="{FF2B5EF4-FFF2-40B4-BE49-F238E27FC236}">
                  <a16:creationId xmlns:a16="http://schemas.microsoft.com/office/drawing/2014/main" id="{F7D0B0F7-A3E8-8448-A439-DBED2AED4E23}"/>
                </a:ext>
              </a:extLst>
            </p:cNvPr>
            <p:cNvSpPr txBox="1">
              <a:spLocks noChangeArrowheads="1"/>
            </p:cNvSpPr>
            <p:nvPr/>
          </p:nvSpPr>
          <p:spPr bwMode="auto">
            <a:xfrm>
              <a:off x="6458809" y="4093245"/>
              <a:ext cx="1799547" cy="16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i="1">
                  <a:latin typeface="Avenir Book" panose="02000503020000020003" pitchFamily="2" charset="0"/>
                </a:rPr>
                <a:t>Billions of Data Points</a:t>
              </a:r>
            </a:p>
          </p:txBody>
        </p:sp>
        <p:sp>
          <p:nvSpPr>
            <p:cNvPr id="12" name="TextBox 11">
              <a:extLst>
                <a:ext uri="{FF2B5EF4-FFF2-40B4-BE49-F238E27FC236}">
                  <a16:creationId xmlns:a16="http://schemas.microsoft.com/office/drawing/2014/main" id="{952C1711-5C1F-CE41-8926-A84CB81FB2A6}"/>
                </a:ext>
              </a:extLst>
            </p:cNvPr>
            <p:cNvSpPr txBox="1">
              <a:spLocks noChangeArrowheads="1"/>
            </p:cNvSpPr>
            <p:nvPr/>
          </p:nvSpPr>
          <p:spPr bwMode="auto">
            <a:xfrm>
              <a:off x="6743244" y="4374864"/>
              <a:ext cx="1409322" cy="16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i="1">
                  <a:latin typeface="Avenir Book" panose="02000503020000020003" pitchFamily="2" charset="0"/>
                </a:rPr>
                <a:t>Millions of Alerts</a:t>
              </a:r>
            </a:p>
          </p:txBody>
        </p:sp>
        <p:sp>
          <p:nvSpPr>
            <p:cNvPr id="13" name="TextBox 12">
              <a:extLst>
                <a:ext uri="{FF2B5EF4-FFF2-40B4-BE49-F238E27FC236}">
                  <a16:creationId xmlns:a16="http://schemas.microsoft.com/office/drawing/2014/main" id="{D30CE4B4-C18B-AE48-B0D5-6C0D1D3B3482}"/>
                </a:ext>
              </a:extLst>
            </p:cNvPr>
            <p:cNvSpPr txBox="1">
              <a:spLocks noChangeArrowheads="1"/>
            </p:cNvSpPr>
            <p:nvPr/>
          </p:nvSpPr>
          <p:spPr bwMode="auto">
            <a:xfrm>
              <a:off x="6453365" y="4592246"/>
              <a:ext cx="2130562" cy="29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latin typeface="Avenir Book" panose="02000503020000020003" pitchFamily="2" charset="0"/>
                </a:rPr>
                <a:t>High-volume, fast-paced</a:t>
              </a:r>
            </a:p>
            <a:p>
              <a:pPr algn="ctr" eaLnBrk="1" hangingPunct="1"/>
              <a:r>
                <a:rPr lang="en-US" i="1">
                  <a:latin typeface="Avenir Book" panose="02000503020000020003" pitchFamily="2" charset="0"/>
                </a:rPr>
                <a:t>Cyber Events</a:t>
              </a:r>
            </a:p>
          </p:txBody>
        </p:sp>
        <p:sp>
          <p:nvSpPr>
            <p:cNvPr id="14" name="Trapezoid 12">
              <a:extLst>
                <a:ext uri="{FF2B5EF4-FFF2-40B4-BE49-F238E27FC236}">
                  <a16:creationId xmlns:a16="http://schemas.microsoft.com/office/drawing/2014/main" id="{B1050AFB-171E-0B41-847D-D69DD572D90A}"/>
                </a:ext>
              </a:extLst>
            </p:cNvPr>
            <p:cNvSpPr>
              <a:spLocks noChangeArrowheads="1"/>
            </p:cNvSpPr>
            <p:nvPr/>
          </p:nvSpPr>
          <p:spPr bwMode="auto">
            <a:xfrm rot="10800000">
              <a:off x="7067408" y="5381706"/>
              <a:ext cx="913094" cy="356983"/>
            </a:xfrm>
            <a:custGeom>
              <a:avLst/>
              <a:gdLst>
                <a:gd name="T0" fmla="*/ 507907 w 1447800"/>
                <a:gd name="T1" fmla="*/ 0 h 533400"/>
                <a:gd name="T2" fmla="*/ 155826 w 1447800"/>
                <a:gd name="T3" fmla="*/ 227270 h 533400"/>
                <a:gd name="T4" fmla="*/ 507907 w 1447800"/>
                <a:gd name="T5" fmla="*/ 454541 h 533400"/>
                <a:gd name="T6" fmla="*/ 859989 w 1447800"/>
                <a:gd name="T7" fmla="*/ 227270 h 533400"/>
                <a:gd name="T8" fmla="*/ 0 60000 65536"/>
                <a:gd name="T9" fmla="*/ 0 60000 65536"/>
                <a:gd name="T10" fmla="*/ 0 60000 65536"/>
                <a:gd name="T11" fmla="*/ 0 60000 65536"/>
                <a:gd name="T12" fmla="*/ 296122 w 1447800"/>
                <a:gd name="T13" fmla="*/ 109098 h 533400"/>
                <a:gd name="T14" fmla="*/ 1151679 w 1447800"/>
                <a:gd name="T15" fmla="*/ 533400 h 533400"/>
              </a:gdLst>
              <a:ahLst/>
              <a:cxnLst>
                <a:cxn ang="T8">
                  <a:pos x="T0" y="T1"/>
                </a:cxn>
                <a:cxn ang="T9">
                  <a:pos x="T2" y="T3"/>
                </a:cxn>
                <a:cxn ang="T10">
                  <a:pos x="T4" y="T5"/>
                </a:cxn>
                <a:cxn ang="T11">
                  <a:pos x="T6" y="T7"/>
                </a:cxn>
              </a:cxnLst>
              <a:rect l="T12" t="T13" r="T14" b="T15"/>
              <a:pathLst>
                <a:path w="1447800" h="533400">
                  <a:moveTo>
                    <a:pt x="0" y="533400"/>
                  </a:moveTo>
                  <a:lnTo>
                    <a:pt x="444184" y="0"/>
                  </a:lnTo>
                  <a:lnTo>
                    <a:pt x="1003616" y="0"/>
                  </a:lnTo>
                  <a:lnTo>
                    <a:pt x="1447800" y="533400"/>
                  </a:lnTo>
                  <a:lnTo>
                    <a:pt x="0" y="533400"/>
                  </a:lnTo>
                  <a:close/>
                </a:path>
              </a:pathLst>
            </a:custGeom>
            <a:gradFill rotWithShape="1">
              <a:gsLst>
                <a:gs pos="0">
                  <a:srgbClr val="A3A3EF"/>
                </a:gs>
                <a:gs pos="100000">
                  <a:srgbClr val="2424A8"/>
                </a:gs>
              </a:gsLst>
              <a:lin ang="5400000"/>
            </a:gradFill>
            <a:ln w="9525">
              <a:solidFill>
                <a:srgbClr val="2F2F98"/>
              </a:solidFill>
              <a:miter lim="800000"/>
              <a:headEnd/>
              <a:tailEnd/>
            </a:ln>
            <a:effectLst>
              <a:outerShdw blurRad="63500" dist="23000" dir="5400000" rotWithShape="0">
                <a:srgbClr val="000000">
                  <a:alpha val="34998"/>
                </a:srgbClr>
              </a:outerShdw>
            </a:effectLst>
          </p:spPr>
          <p:txBody>
            <a:bodyPr rot="10800000" anchor="ctr"/>
            <a:lstStyle/>
            <a:p>
              <a:endParaRPr lang="en-US">
                <a:latin typeface="Avenir Book" panose="02000503020000020003" pitchFamily="2" charset="0"/>
              </a:endParaRPr>
            </a:p>
          </p:txBody>
        </p:sp>
        <p:sp>
          <p:nvSpPr>
            <p:cNvPr id="15" name="TextBox 14">
              <a:extLst>
                <a:ext uri="{FF2B5EF4-FFF2-40B4-BE49-F238E27FC236}">
                  <a16:creationId xmlns:a16="http://schemas.microsoft.com/office/drawing/2014/main" id="{FF33E708-3D07-1F44-BA1D-6A54D2A88984}"/>
                </a:ext>
              </a:extLst>
            </p:cNvPr>
            <p:cNvSpPr txBox="1"/>
            <p:nvPr/>
          </p:nvSpPr>
          <p:spPr bwMode="auto">
            <a:xfrm>
              <a:off x="7429773" y="4938348"/>
              <a:ext cx="341596" cy="451148"/>
            </a:xfrm>
            <a:prstGeom prst="rect">
              <a:avLst/>
            </a:prstGeom>
            <a:noFill/>
          </p:spPr>
          <p:txBody>
            <a:bodyPr vert="vert">
              <a:spAutoFit/>
            </a:bodyPr>
            <a:lstStyle/>
            <a:p>
              <a:pPr>
                <a:defRPr/>
              </a:pPr>
              <a:r>
                <a:rPr lang="en-US">
                  <a:latin typeface="Avenir Book" panose="02000503020000020003" pitchFamily="2" charset="0"/>
                </a:rPr>
                <a:t>. . .</a:t>
              </a:r>
            </a:p>
          </p:txBody>
        </p:sp>
        <p:sp>
          <p:nvSpPr>
            <p:cNvPr id="16" name="Text Box 38">
              <a:extLst>
                <a:ext uri="{FF2B5EF4-FFF2-40B4-BE49-F238E27FC236}">
                  <a16:creationId xmlns:a16="http://schemas.microsoft.com/office/drawing/2014/main" id="{4E7AA906-702D-C64A-A429-ACA60B578D36}"/>
                </a:ext>
              </a:extLst>
            </p:cNvPr>
            <p:cNvSpPr txBox="1">
              <a:spLocks noChangeArrowheads="1"/>
            </p:cNvSpPr>
            <p:nvPr/>
          </p:nvSpPr>
          <p:spPr bwMode="auto">
            <a:xfrm>
              <a:off x="8245219" y="5676013"/>
              <a:ext cx="136687" cy="16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i="1">
                <a:latin typeface="Avenir Book" panose="02000503020000020003" pitchFamily="2" charset="0"/>
              </a:endParaRPr>
            </a:p>
          </p:txBody>
        </p:sp>
        <p:sp>
          <p:nvSpPr>
            <p:cNvPr id="17" name="Trapezoid 20">
              <a:extLst>
                <a:ext uri="{FF2B5EF4-FFF2-40B4-BE49-F238E27FC236}">
                  <a16:creationId xmlns:a16="http://schemas.microsoft.com/office/drawing/2014/main" id="{AF103DB6-943B-1A47-976A-596C0148D40B}"/>
                </a:ext>
              </a:extLst>
            </p:cNvPr>
            <p:cNvSpPr>
              <a:spLocks noChangeArrowheads="1"/>
            </p:cNvSpPr>
            <p:nvPr/>
          </p:nvSpPr>
          <p:spPr bwMode="auto">
            <a:xfrm>
              <a:off x="6525159" y="5734617"/>
              <a:ext cx="1962761" cy="437584"/>
            </a:xfrm>
            <a:custGeom>
              <a:avLst/>
              <a:gdLst>
                <a:gd name="T0" fmla="*/ 1486529 w 2975103"/>
                <a:gd name="T1" fmla="*/ 0 h 639399"/>
                <a:gd name="T2" fmla="*/ 417112 w 2975103"/>
                <a:gd name="T3" fmla="*/ 322618 h 639399"/>
                <a:gd name="T4" fmla="*/ 1486529 w 2975103"/>
                <a:gd name="T5" fmla="*/ 645231 h 639399"/>
                <a:gd name="T6" fmla="*/ 2555943 w 2975103"/>
                <a:gd name="T7" fmla="*/ 322618 h 639399"/>
                <a:gd name="T8" fmla="*/ 0 60000 65536"/>
                <a:gd name="T9" fmla="*/ 0 60000 65536"/>
                <a:gd name="T10" fmla="*/ 0 60000 65536"/>
                <a:gd name="T11" fmla="*/ 0 60000 65536"/>
                <a:gd name="T12" fmla="*/ 556533 w 2975103"/>
                <a:gd name="T13" fmla="*/ 119608 h 639399"/>
                <a:gd name="T14" fmla="*/ 2418571 w 2975103"/>
                <a:gd name="T15" fmla="*/ 639399 h 639399"/>
              </a:gdLst>
              <a:ahLst/>
              <a:cxnLst>
                <a:cxn ang="T8">
                  <a:pos x="T0" y="T1"/>
                </a:cxn>
                <a:cxn ang="T9">
                  <a:pos x="T2" y="T3"/>
                </a:cxn>
                <a:cxn ang="T10">
                  <a:pos x="T4" y="T5"/>
                </a:cxn>
                <a:cxn ang="T11">
                  <a:pos x="T6" y="T7"/>
                </a:cxn>
              </a:cxnLst>
              <a:rect l="T12" t="T13" r="T14" b="T15"/>
              <a:pathLst>
                <a:path w="2975103" h="639399">
                  <a:moveTo>
                    <a:pt x="0" y="639399"/>
                  </a:moveTo>
                  <a:lnTo>
                    <a:pt x="834799" y="0"/>
                  </a:lnTo>
                  <a:lnTo>
                    <a:pt x="2140304" y="0"/>
                  </a:lnTo>
                  <a:lnTo>
                    <a:pt x="2975103" y="639399"/>
                  </a:lnTo>
                  <a:lnTo>
                    <a:pt x="0" y="639399"/>
                  </a:lnTo>
                  <a:close/>
                </a:path>
              </a:pathLst>
            </a:custGeom>
            <a:solidFill>
              <a:srgbClr val="CAE175"/>
            </a:solidFill>
            <a:ln w="9525">
              <a:solidFill>
                <a:srgbClr val="B6DCDF"/>
              </a:solidFill>
              <a:miter lim="800000"/>
              <a:headEnd/>
              <a:tailEnd/>
            </a:ln>
            <a:effectLst>
              <a:outerShdw dist="23000" dir="5400000" rotWithShape="0">
                <a:srgbClr val="808080">
                  <a:alpha val="34998"/>
                </a:srgbClr>
              </a:outerShdw>
            </a:effectLst>
          </p:spPr>
          <p:txBody>
            <a:bodyPr/>
            <a:lstStyle/>
            <a:p>
              <a:endParaRPr lang="en-US">
                <a:latin typeface="Avenir Book" panose="02000503020000020003" pitchFamily="2" charset="0"/>
              </a:endParaRPr>
            </a:p>
          </p:txBody>
        </p:sp>
        <p:sp>
          <p:nvSpPr>
            <p:cNvPr id="18" name="Text Box 28">
              <a:extLst>
                <a:ext uri="{FF2B5EF4-FFF2-40B4-BE49-F238E27FC236}">
                  <a16:creationId xmlns:a16="http://schemas.microsoft.com/office/drawing/2014/main" id="{701EE069-D9B3-BB4D-8334-7081464CA9FD}"/>
                </a:ext>
              </a:extLst>
            </p:cNvPr>
            <p:cNvSpPr txBox="1">
              <a:spLocks noChangeArrowheads="1"/>
            </p:cNvSpPr>
            <p:nvPr/>
          </p:nvSpPr>
          <p:spPr bwMode="auto">
            <a:xfrm>
              <a:off x="7086600" y="5770035"/>
              <a:ext cx="913095" cy="420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i="1">
                  <a:latin typeface="Avenir Book" panose="02000503020000020003" pitchFamily="2" charset="0"/>
                </a:rPr>
                <a:t>Complex </a:t>
              </a:r>
            </a:p>
            <a:p>
              <a:pPr algn="ctr" eaLnBrk="1" hangingPunct="1"/>
              <a:r>
                <a:rPr lang="en-US" i="1">
                  <a:latin typeface="Avenir Book" panose="02000503020000020003" pitchFamily="2" charset="0"/>
                </a:rPr>
                <a:t>Systems to Defend</a:t>
              </a:r>
            </a:p>
          </p:txBody>
        </p:sp>
        <p:sp>
          <p:nvSpPr>
            <p:cNvPr id="19" name="TextBox 13">
              <a:extLst>
                <a:ext uri="{FF2B5EF4-FFF2-40B4-BE49-F238E27FC236}">
                  <a16:creationId xmlns:a16="http://schemas.microsoft.com/office/drawing/2014/main" id="{EE52088C-9240-764D-90D9-F2FFC2E93579}"/>
                </a:ext>
              </a:extLst>
            </p:cNvPr>
            <p:cNvSpPr txBox="1">
              <a:spLocks noChangeArrowheads="1"/>
            </p:cNvSpPr>
            <p:nvPr/>
          </p:nvSpPr>
          <p:spPr bwMode="auto">
            <a:xfrm>
              <a:off x="7133134" y="5389496"/>
              <a:ext cx="761999" cy="2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80000"/>
                </a:lnSpc>
              </a:pPr>
              <a:r>
                <a:rPr lang="en-US" i="1">
                  <a:solidFill>
                    <a:schemeClr val="bg1"/>
                  </a:solidFill>
                  <a:latin typeface="Avenir Book" panose="02000503020000020003" pitchFamily="2" charset="0"/>
                </a:rPr>
                <a:t>Cyber Warriors</a:t>
              </a:r>
            </a:p>
          </p:txBody>
        </p:sp>
      </p:grpSp>
      <p:sp>
        <p:nvSpPr>
          <p:cNvPr id="20" name="Content Placeholder 2">
            <a:extLst>
              <a:ext uri="{FF2B5EF4-FFF2-40B4-BE49-F238E27FC236}">
                <a16:creationId xmlns:a16="http://schemas.microsoft.com/office/drawing/2014/main" id="{4FA7176C-D430-1C44-B2DC-37DFED5F725A}"/>
              </a:ext>
            </a:extLst>
          </p:cNvPr>
          <p:cNvSpPr txBox="1">
            <a:spLocks/>
          </p:cNvSpPr>
          <p:nvPr/>
        </p:nvSpPr>
        <p:spPr>
          <a:xfrm>
            <a:off x="1516037" y="1451494"/>
            <a:ext cx="8229600" cy="5283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Avenir Book"/>
                <a:cs typeface="Avenir Book"/>
              </a:rPr>
              <a:t>Software-defined networks</a:t>
            </a:r>
          </a:p>
          <a:p>
            <a:pPr lvl="1"/>
            <a:r>
              <a:rPr lang="en-US" sz="2400" dirty="0">
                <a:latin typeface="Avenir Book"/>
                <a:cs typeface="Avenir Book"/>
              </a:rPr>
              <a:t>Have decoupled control </a:t>
            </a:r>
            <a:br>
              <a:rPr lang="en-US" sz="2400" dirty="0">
                <a:latin typeface="Avenir Book"/>
                <a:cs typeface="Avenir Book"/>
              </a:rPr>
            </a:br>
            <a:r>
              <a:rPr lang="en-US" sz="2400" dirty="0">
                <a:latin typeface="Avenir Book"/>
                <a:cs typeface="Avenir Book"/>
              </a:rPr>
              <a:t>and data layers</a:t>
            </a:r>
          </a:p>
          <a:p>
            <a:pPr lvl="1"/>
            <a:r>
              <a:rPr lang="en-US" sz="2400" dirty="0">
                <a:latin typeface="Avenir Book"/>
                <a:cs typeface="Avenir Book"/>
              </a:rPr>
              <a:t>Prone to high-volume, </a:t>
            </a:r>
            <a:br>
              <a:rPr lang="en-US" sz="2400" dirty="0">
                <a:latin typeface="Avenir Book"/>
                <a:cs typeface="Avenir Book"/>
              </a:rPr>
            </a:br>
            <a:r>
              <a:rPr lang="en-US" sz="2400" dirty="0">
                <a:latin typeface="Avenir Book"/>
                <a:cs typeface="Avenir Book"/>
              </a:rPr>
              <a:t>fast-paced online attacks</a:t>
            </a:r>
          </a:p>
          <a:p>
            <a:pPr lvl="1"/>
            <a:r>
              <a:rPr lang="en-US" sz="2400" dirty="0">
                <a:latin typeface="Avenir Book"/>
                <a:cs typeface="Avenir Book"/>
              </a:rPr>
              <a:t>Need automated attack recovery</a:t>
            </a:r>
          </a:p>
          <a:p>
            <a:pPr lvl="1"/>
            <a:endParaRPr lang="en-US" sz="2400" dirty="0">
              <a:latin typeface="Avenir Book"/>
              <a:cs typeface="Avenir Book"/>
            </a:endParaRPr>
          </a:p>
          <a:p>
            <a:r>
              <a:rPr lang="en-US" sz="2400" dirty="0">
                <a:latin typeface="Avenir Book"/>
                <a:cs typeface="Avenir Book"/>
              </a:rPr>
              <a:t>Our Solution (developed jointly with NRL):</a:t>
            </a:r>
          </a:p>
          <a:p>
            <a:pPr lvl="1"/>
            <a:r>
              <a:rPr lang="en-US" sz="2400" dirty="0">
                <a:latin typeface="Avenir Book"/>
                <a:cs typeface="Avenir Book"/>
              </a:rPr>
              <a:t>Use RAE + Plan-with-UPOM</a:t>
            </a:r>
          </a:p>
          <a:p>
            <a:pPr lvl="1"/>
            <a:r>
              <a:rPr lang="en-US" sz="2400" dirty="0">
                <a:latin typeface="Avenir Book"/>
                <a:cs typeface="Avenir Book"/>
              </a:rPr>
              <a:t>Expert writes recovery procedures </a:t>
            </a:r>
            <a:br>
              <a:rPr lang="en-US" sz="2400" dirty="0">
                <a:latin typeface="Avenir Book"/>
                <a:cs typeface="Avenir Book"/>
              </a:rPr>
            </a:br>
            <a:r>
              <a:rPr lang="en-US" sz="2400" dirty="0">
                <a:latin typeface="Avenir Book"/>
                <a:cs typeface="Avenir Book"/>
              </a:rPr>
              <a:t>as refinement methods</a:t>
            </a:r>
          </a:p>
          <a:p>
            <a:pPr lvl="1"/>
            <a:endParaRPr lang="en-US" sz="2400" dirty="0">
              <a:latin typeface="Avenir Book"/>
              <a:cs typeface="Avenir Book"/>
            </a:endParaRPr>
          </a:p>
          <a:p>
            <a:pPr lvl="1"/>
            <a:endParaRPr lang="en-US" sz="24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p:txBody>
      </p:sp>
    </p:spTree>
    <p:extLst>
      <p:ext uri="{BB962C8B-B14F-4D97-AF65-F5344CB8AC3E}">
        <p14:creationId xmlns:p14="http://schemas.microsoft.com/office/powerpoint/2010/main" val="424790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5" end="5"/>
                                            </p:txEl>
                                          </p:spTgt>
                                        </p:tgtEl>
                                        <p:attrNameLst>
                                          <p:attrName>style.visibility</p:attrName>
                                        </p:attrNameLst>
                                      </p:cBhvr>
                                      <p:to>
                                        <p:strVal val="visible"/>
                                      </p:to>
                                    </p:set>
                                    <p:animEffect transition="in" filter="fade">
                                      <p:cBhvr>
                                        <p:cTn id="7" dur="500"/>
                                        <p:tgtEl>
                                          <p:spTgt spid="20">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6" end="6"/>
                                            </p:txEl>
                                          </p:spTgt>
                                        </p:tgtEl>
                                        <p:attrNameLst>
                                          <p:attrName>style.visibility</p:attrName>
                                        </p:attrNameLst>
                                      </p:cBhvr>
                                      <p:to>
                                        <p:strVal val="visible"/>
                                      </p:to>
                                    </p:set>
                                    <p:animEffect transition="in" filter="fade">
                                      <p:cBhvr>
                                        <p:cTn id="10" dur="500"/>
                                        <p:tgtEl>
                                          <p:spTgt spid="20">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7" end="7"/>
                                            </p:txEl>
                                          </p:spTgt>
                                        </p:tgtEl>
                                        <p:attrNameLst>
                                          <p:attrName>style.visibility</p:attrName>
                                        </p:attrNameLst>
                                      </p:cBhvr>
                                      <p:to>
                                        <p:strVal val="visible"/>
                                      </p:to>
                                    </p:set>
                                    <p:animEffect transition="in" filter="fade">
                                      <p:cBhvr>
                                        <p:cTn id="13"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BFF0-9617-8448-9546-2835147ACB0B}"/>
              </a:ext>
            </a:extLst>
          </p:cNvPr>
          <p:cNvSpPr>
            <a:spLocks noGrp="1"/>
          </p:cNvSpPr>
          <p:nvPr>
            <p:ph type="title"/>
          </p:nvPr>
        </p:nvSpPr>
        <p:spPr>
          <a:xfrm>
            <a:off x="2008094" y="247744"/>
            <a:ext cx="8229600" cy="1143000"/>
          </a:xfrm>
        </p:spPr>
        <p:txBody>
          <a:bodyPr/>
          <a:lstStyle/>
          <a:p>
            <a:r>
              <a:rPr lang="en-US">
                <a:latin typeface="Avenir Book" panose="02000503020000020003" pitchFamily="2" charset="0"/>
              </a:rPr>
              <a:t>Our Architecture of the Actor</a:t>
            </a:r>
          </a:p>
        </p:txBody>
      </p:sp>
      <p:sp>
        <p:nvSpPr>
          <p:cNvPr id="4" name="Rectangle 3">
            <a:extLst>
              <a:ext uri="{FF2B5EF4-FFF2-40B4-BE49-F238E27FC236}">
                <a16:creationId xmlns:a16="http://schemas.microsoft.com/office/drawing/2014/main" id="{F4C95B10-DC7A-294F-BD1D-1E08AEF27EAB}"/>
              </a:ext>
            </a:extLst>
          </p:cNvPr>
          <p:cNvSpPr/>
          <p:nvPr/>
        </p:nvSpPr>
        <p:spPr>
          <a:xfrm>
            <a:off x="4519806" y="1399350"/>
            <a:ext cx="3462144" cy="319093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sp>
        <p:nvSpPr>
          <p:cNvPr id="5" name="Rectangle 4">
            <a:extLst>
              <a:ext uri="{FF2B5EF4-FFF2-40B4-BE49-F238E27FC236}">
                <a16:creationId xmlns:a16="http://schemas.microsoft.com/office/drawing/2014/main" id="{46356FAF-360D-494E-8DAC-FACBAA0834BD}"/>
              </a:ext>
            </a:extLst>
          </p:cNvPr>
          <p:cNvSpPr/>
          <p:nvPr/>
        </p:nvSpPr>
        <p:spPr>
          <a:xfrm>
            <a:off x="4724400" y="1627632"/>
            <a:ext cx="1307592" cy="13958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Planner</a:t>
            </a:r>
            <a:endParaRPr lang="en-US" b="1">
              <a:latin typeface="Avenir Book" panose="02000503020000020003" pitchFamily="2" charset="0"/>
            </a:endParaRPr>
          </a:p>
        </p:txBody>
      </p:sp>
      <p:sp>
        <p:nvSpPr>
          <p:cNvPr id="6" name="Rectangle 5">
            <a:extLst>
              <a:ext uri="{FF2B5EF4-FFF2-40B4-BE49-F238E27FC236}">
                <a16:creationId xmlns:a16="http://schemas.microsoft.com/office/drawing/2014/main" id="{3D16A374-9EF3-8D41-9372-B05622BB636D}"/>
              </a:ext>
            </a:extLst>
          </p:cNvPr>
          <p:cNvSpPr/>
          <p:nvPr/>
        </p:nvSpPr>
        <p:spPr>
          <a:xfrm>
            <a:off x="4724400" y="3261552"/>
            <a:ext cx="2999232" cy="1143000"/>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a:t>
            </a:r>
          </a:p>
        </p:txBody>
      </p:sp>
      <p:sp>
        <p:nvSpPr>
          <p:cNvPr id="7" name="Rectangle 6">
            <a:extLst>
              <a:ext uri="{FF2B5EF4-FFF2-40B4-BE49-F238E27FC236}">
                <a16:creationId xmlns:a16="http://schemas.microsoft.com/office/drawing/2014/main" id="{10779F62-FA3C-FB48-A1A6-AB135549CFB1}"/>
              </a:ext>
            </a:extLst>
          </p:cNvPr>
          <p:cNvSpPr/>
          <p:nvPr/>
        </p:nvSpPr>
        <p:spPr>
          <a:xfrm>
            <a:off x="6160010" y="1627632"/>
            <a:ext cx="1563622" cy="13958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latin typeface="Avenir Book" panose="02000503020000020003" pitchFamily="2" charset="0"/>
              </a:rPr>
              <a:t>Learning Component</a:t>
            </a:r>
          </a:p>
        </p:txBody>
      </p:sp>
      <p:pic>
        <p:nvPicPr>
          <p:cNvPr id="9" name="Picture 8" descr="world.png">
            <a:extLst>
              <a:ext uri="{FF2B5EF4-FFF2-40B4-BE49-F238E27FC236}">
                <a16:creationId xmlns:a16="http://schemas.microsoft.com/office/drawing/2014/main" id="{A9F2B224-6C80-E747-83FC-23CB5C24F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1992" y="5927177"/>
            <a:ext cx="877746" cy="819230"/>
          </a:xfrm>
          <a:prstGeom prst="rect">
            <a:avLst/>
          </a:prstGeom>
        </p:spPr>
      </p:pic>
      <p:sp>
        <p:nvSpPr>
          <p:cNvPr id="10" name="Rectangle 9">
            <a:extLst>
              <a:ext uri="{FF2B5EF4-FFF2-40B4-BE49-F238E27FC236}">
                <a16:creationId xmlns:a16="http://schemas.microsoft.com/office/drawing/2014/main" id="{8C35C03B-28CD-EE47-B8AF-ABEEEE346787}"/>
              </a:ext>
            </a:extLst>
          </p:cNvPr>
          <p:cNvSpPr/>
          <p:nvPr/>
        </p:nvSpPr>
        <p:spPr>
          <a:xfrm>
            <a:off x="4843194" y="5107947"/>
            <a:ext cx="2999232" cy="4685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venir Book" panose="02000503020000020003" pitchFamily="2" charset="0"/>
              </a:rPr>
              <a:t>Execution Platform</a:t>
            </a:r>
          </a:p>
        </p:txBody>
      </p:sp>
      <p:sp>
        <p:nvSpPr>
          <p:cNvPr id="11" name="Oval 10">
            <a:extLst>
              <a:ext uri="{FF2B5EF4-FFF2-40B4-BE49-F238E27FC236}">
                <a16:creationId xmlns:a16="http://schemas.microsoft.com/office/drawing/2014/main" id="{22866BD1-A721-AD4A-B34F-297D0A0ACB41}"/>
              </a:ext>
            </a:extLst>
          </p:cNvPr>
          <p:cNvSpPr/>
          <p:nvPr/>
        </p:nvSpPr>
        <p:spPr>
          <a:xfrm>
            <a:off x="8583168" y="4105604"/>
            <a:ext cx="1481328" cy="12400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latin typeface="Avenir Book" panose="02000503020000020003" pitchFamily="2" charset="0"/>
              </a:rPr>
              <a:t>State</a:t>
            </a:r>
            <a:endParaRPr lang="en-US" b="1">
              <a:latin typeface="Avenir Book" panose="02000503020000020003" pitchFamily="2" charset="0"/>
            </a:endParaRPr>
          </a:p>
        </p:txBody>
      </p:sp>
      <p:cxnSp>
        <p:nvCxnSpPr>
          <p:cNvPr id="13" name="Curved Connector 12">
            <a:extLst>
              <a:ext uri="{FF2B5EF4-FFF2-40B4-BE49-F238E27FC236}">
                <a16:creationId xmlns:a16="http://schemas.microsoft.com/office/drawing/2014/main" id="{3615FC01-E8FB-7E40-A45A-631BFA6549CB}"/>
              </a:ext>
            </a:extLst>
          </p:cNvPr>
          <p:cNvCxnSpPr>
            <a:cxnSpLocks/>
          </p:cNvCxnSpPr>
          <p:nvPr/>
        </p:nvCxnSpPr>
        <p:spPr>
          <a:xfrm>
            <a:off x="5253038" y="5576474"/>
            <a:ext cx="778954" cy="760319"/>
          </a:xfrm>
          <a:prstGeom prst="curvedConnector3">
            <a:avLst>
              <a:gd name="adj1" fmla="val 231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B0A0FDAF-0B5F-854F-8B83-52CD33F999AE}"/>
              </a:ext>
            </a:extLst>
          </p:cNvPr>
          <p:cNvSpPr txBox="1"/>
          <p:nvPr/>
        </p:nvSpPr>
        <p:spPr>
          <a:xfrm>
            <a:off x="3824289" y="6045001"/>
            <a:ext cx="1931059"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Actuation</a:t>
            </a:r>
          </a:p>
        </p:txBody>
      </p:sp>
      <p:cxnSp>
        <p:nvCxnSpPr>
          <p:cNvPr id="16" name="Curved Connector 15">
            <a:extLst>
              <a:ext uri="{FF2B5EF4-FFF2-40B4-BE49-F238E27FC236}">
                <a16:creationId xmlns:a16="http://schemas.microsoft.com/office/drawing/2014/main" id="{F255A49C-8B6F-2D45-B2AC-8C897507A95E}"/>
              </a:ext>
            </a:extLst>
          </p:cNvPr>
          <p:cNvCxnSpPr>
            <a:cxnSpLocks/>
            <a:stCxn id="9" idx="3"/>
          </p:cNvCxnSpPr>
          <p:nvPr/>
        </p:nvCxnSpPr>
        <p:spPr>
          <a:xfrm flipV="1">
            <a:off x="6909738" y="5576474"/>
            <a:ext cx="450342" cy="760319"/>
          </a:xfrm>
          <a:prstGeom prst="curvedConnector2">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045A3BD9-852E-0749-88AC-3A8FA85ED2A0}"/>
              </a:ext>
            </a:extLst>
          </p:cNvPr>
          <p:cNvSpPr txBox="1"/>
          <p:nvPr/>
        </p:nvSpPr>
        <p:spPr>
          <a:xfrm>
            <a:off x="7274351" y="5938885"/>
            <a:ext cx="1658978"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Sensing</a:t>
            </a:r>
          </a:p>
        </p:txBody>
      </p:sp>
      <p:cxnSp>
        <p:nvCxnSpPr>
          <p:cNvPr id="24" name="Straight Arrow Connector 23">
            <a:extLst>
              <a:ext uri="{FF2B5EF4-FFF2-40B4-BE49-F238E27FC236}">
                <a16:creationId xmlns:a16="http://schemas.microsoft.com/office/drawing/2014/main" id="{341BBBEE-2F9C-D143-831F-5566ECF15002}"/>
              </a:ext>
            </a:extLst>
          </p:cNvPr>
          <p:cNvCxnSpPr/>
          <p:nvPr/>
        </p:nvCxnSpPr>
        <p:spPr>
          <a:xfrm>
            <a:off x="5642515" y="4590288"/>
            <a:ext cx="0" cy="51765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C0DFC9A1-F375-CD45-86DA-FC5F739007B1}"/>
              </a:ext>
            </a:extLst>
          </p:cNvPr>
          <p:cNvCxnSpPr/>
          <p:nvPr/>
        </p:nvCxnSpPr>
        <p:spPr>
          <a:xfrm flipV="1">
            <a:off x="7083552" y="4590288"/>
            <a:ext cx="0" cy="51765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29885150-10E7-2A42-B046-2ADCF9D016CA}"/>
              </a:ext>
            </a:extLst>
          </p:cNvPr>
          <p:cNvSpPr txBox="1"/>
          <p:nvPr/>
        </p:nvSpPr>
        <p:spPr>
          <a:xfrm>
            <a:off x="4227340" y="4605737"/>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Actions</a:t>
            </a:r>
          </a:p>
        </p:txBody>
      </p:sp>
      <p:sp>
        <p:nvSpPr>
          <p:cNvPr id="28" name="TextBox 27">
            <a:extLst>
              <a:ext uri="{FF2B5EF4-FFF2-40B4-BE49-F238E27FC236}">
                <a16:creationId xmlns:a16="http://schemas.microsoft.com/office/drawing/2014/main" id="{A5E30198-B393-4F40-85C8-0F8B2FE10551}"/>
              </a:ext>
            </a:extLst>
          </p:cNvPr>
          <p:cNvSpPr txBox="1"/>
          <p:nvPr/>
        </p:nvSpPr>
        <p:spPr>
          <a:xfrm>
            <a:off x="7180343" y="4604302"/>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Events</a:t>
            </a:r>
          </a:p>
        </p:txBody>
      </p:sp>
      <p:cxnSp>
        <p:nvCxnSpPr>
          <p:cNvPr id="30" name="Straight Arrow Connector 29">
            <a:extLst>
              <a:ext uri="{FF2B5EF4-FFF2-40B4-BE49-F238E27FC236}">
                <a16:creationId xmlns:a16="http://schemas.microsoft.com/office/drawing/2014/main" id="{8EA6385A-614A-6548-8F1D-0C0E09FE45D2}"/>
              </a:ext>
            </a:extLst>
          </p:cNvPr>
          <p:cNvCxnSpPr>
            <a:cxnSpLocks/>
          </p:cNvCxnSpPr>
          <p:nvPr/>
        </p:nvCxnSpPr>
        <p:spPr>
          <a:xfrm>
            <a:off x="4055890" y="3429000"/>
            <a:ext cx="463917"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39" name="Picture 38" descr="A close up of a logo&#10;&#10;Description automatically generated">
            <a:extLst>
              <a:ext uri="{FF2B5EF4-FFF2-40B4-BE49-F238E27FC236}">
                <a16:creationId xmlns:a16="http://schemas.microsoft.com/office/drawing/2014/main" id="{25EF9540-588A-3449-9A67-6E72F70A9E40}"/>
              </a:ext>
            </a:extLst>
          </p:cNvPr>
          <p:cNvPicPr>
            <a:picLocks noChangeAspect="1"/>
          </p:cNvPicPr>
          <p:nvPr/>
        </p:nvPicPr>
        <p:blipFill>
          <a:blip r:embed="rId5">
            <a:duotone>
              <a:schemeClr val="accent1">
                <a:shade val="45000"/>
                <a:satMod val="135000"/>
              </a:schemeClr>
              <a:prstClr val="white"/>
            </a:duotone>
            <a:extLst>
              <a:ext uri="{837473B0-CC2E-450A-ABE3-18F120FF3D39}">
                <a1611:picAttrSrcUrl xmlns:a1611="http://schemas.microsoft.com/office/drawing/2016/11/main" r:id="rId6"/>
              </a:ext>
            </a:extLst>
          </a:blip>
          <a:stretch>
            <a:fillRect/>
          </a:stretch>
        </p:blipFill>
        <p:spPr>
          <a:xfrm>
            <a:off x="8594805" y="1752600"/>
            <a:ext cx="1892300" cy="1676400"/>
          </a:xfrm>
          <a:prstGeom prst="rect">
            <a:avLst/>
          </a:prstGeom>
        </p:spPr>
      </p:pic>
      <p:cxnSp>
        <p:nvCxnSpPr>
          <p:cNvPr id="42" name="Straight Arrow Connector 41">
            <a:extLst>
              <a:ext uri="{FF2B5EF4-FFF2-40B4-BE49-F238E27FC236}">
                <a16:creationId xmlns:a16="http://schemas.microsoft.com/office/drawing/2014/main" id="{ED28208A-8821-814A-94BF-33208F8AB61C}"/>
              </a:ext>
            </a:extLst>
          </p:cNvPr>
          <p:cNvCxnSpPr>
            <a:cxnSpLocks/>
          </p:cNvCxnSpPr>
          <p:nvPr/>
        </p:nvCxnSpPr>
        <p:spPr>
          <a:xfrm flipH="1">
            <a:off x="7981953" y="2828925"/>
            <a:ext cx="951377"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43" name="TextBox 42">
            <a:extLst>
              <a:ext uri="{FF2B5EF4-FFF2-40B4-BE49-F238E27FC236}">
                <a16:creationId xmlns:a16="http://schemas.microsoft.com/office/drawing/2014/main" id="{EE477031-560E-DA47-903A-0310716ADDA6}"/>
              </a:ext>
            </a:extLst>
          </p:cNvPr>
          <p:cNvSpPr txBox="1"/>
          <p:nvPr/>
        </p:nvSpPr>
        <p:spPr>
          <a:xfrm>
            <a:off x="7977555" y="2219134"/>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Tasks</a:t>
            </a:r>
          </a:p>
        </p:txBody>
      </p:sp>
      <p:cxnSp>
        <p:nvCxnSpPr>
          <p:cNvPr id="46" name="Straight Arrow Connector 45">
            <a:extLst>
              <a:ext uri="{FF2B5EF4-FFF2-40B4-BE49-F238E27FC236}">
                <a16:creationId xmlns:a16="http://schemas.microsoft.com/office/drawing/2014/main" id="{D0007062-A7DA-1345-8DBE-D074F8D45180}"/>
              </a:ext>
            </a:extLst>
          </p:cNvPr>
          <p:cNvCxnSpPr>
            <a:cxnSpLocks/>
          </p:cNvCxnSpPr>
          <p:nvPr/>
        </p:nvCxnSpPr>
        <p:spPr>
          <a:xfrm flipH="1" flipV="1">
            <a:off x="7928966" y="3905574"/>
            <a:ext cx="755821" cy="49897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48" name="Straight Arrow Connector 47">
            <a:extLst>
              <a:ext uri="{FF2B5EF4-FFF2-40B4-BE49-F238E27FC236}">
                <a16:creationId xmlns:a16="http://schemas.microsoft.com/office/drawing/2014/main" id="{41232116-5D6C-5D49-A573-3513310ACF27}"/>
              </a:ext>
            </a:extLst>
          </p:cNvPr>
          <p:cNvCxnSpPr>
            <a:cxnSpLocks/>
            <a:stCxn id="10" idx="3"/>
          </p:cNvCxnSpPr>
          <p:nvPr/>
        </p:nvCxnSpPr>
        <p:spPr>
          <a:xfrm flipV="1">
            <a:off x="7842426" y="5056822"/>
            <a:ext cx="842360" cy="28538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8BD00164-AD3B-6A4F-BDD3-C28A4B91D028}"/>
              </a:ext>
            </a:extLst>
          </p:cNvPr>
          <p:cNvSpPr txBox="1"/>
          <p:nvPr/>
        </p:nvSpPr>
        <p:spPr>
          <a:xfrm>
            <a:off x="3086584" y="1461617"/>
            <a:ext cx="1414462" cy="461665"/>
          </a:xfrm>
          <a:prstGeom prst="rect">
            <a:avLst/>
          </a:prstGeom>
          <a:noFill/>
        </p:spPr>
        <p:txBody>
          <a:bodyPr wrap="square" rtlCol="0">
            <a:spAutoFit/>
          </a:bodyPr>
          <a:lstStyle/>
          <a:p>
            <a:r>
              <a:rPr lang="en-US" sz="2400" b="1">
                <a:ln>
                  <a:solidFill>
                    <a:schemeClr val="tx2"/>
                  </a:solidFill>
                </a:ln>
                <a:solidFill>
                  <a:sysClr val="windowText" lastClr="000000"/>
                </a:solidFill>
                <a:latin typeface="Avenir Book" panose="02000503020000020003" pitchFamily="2" charset="0"/>
              </a:rPr>
              <a:t>Actor</a:t>
            </a:r>
          </a:p>
        </p:txBody>
      </p:sp>
      <p:cxnSp>
        <p:nvCxnSpPr>
          <p:cNvPr id="56" name="Straight Arrow Connector 55">
            <a:extLst>
              <a:ext uri="{FF2B5EF4-FFF2-40B4-BE49-F238E27FC236}">
                <a16:creationId xmlns:a16="http://schemas.microsoft.com/office/drawing/2014/main" id="{1A2652E6-8AB0-E640-9803-DB6FB4B409D5}"/>
              </a:ext>
            </a:extLst>
          </p:cNvPr>
          <p:cNvCxnSpPr>
            <a:cxnSpLocks/>
          </p:cNvCxnSpPr>
          <p:nvPr/>
        </p:nvCxnSpPr>
        <p:spPr>
          <a:xfrm flipV="1">
            <a:off x="4055890" y="1672728"/>
            <a:ext cx="463917" cy="197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60" name="Rounded Rectangle 11">
            <a:extLst>
              <a:ext uri="{FF2B5EF4-FFF2-40B4-BE49-F238E27FC236}">
                <a16:creationId xmlns:a16="http://schemas.microsoft.com/office/drawing/2014/main" id="{051457D5-1421-294E-A8E3-1A477BD48A50}"/>
              </a:ext>
            </a:extLst>
          </p:cNvPr>
          <p:cNvSpPr/>
          <p:nvPr/>
        </p:nvSpPr>
        <p:spPr>
          <a:xfrm>
            <a:off x="1981200" y="2658307"/>
            <a:ext cx="2036162" cy="1588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DEFCA"/>
                </a:solidFill>
                <a:latin typeface="Avenir Book"/>
                <a:cs typeface="Avenir Book"/>
              </a:rPr>
              <a:t>Task and Action Models</a:t>
            </a:r>
          </a:p>
        </p:txBody>
      </p:sp>
    </p:spTree>
    <p:custDataLst>
      <p:tags r:id="rId1"/>
    </p:custDataLst>
    <p:extLst>
      <p:ext uri="{BB962C8B-B14F-4D97-AF65-F5344CB8AC3E}">
        <p14:creationId xmlns:p14="http://schemas.microsoft.com/office/powerpoint/2010/main" val="29509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5" grpId="0"/>
      <p:bldP spid="22" grpId="0"/>
      <p:bldP spid="27" grpId="0"/>
      <p:bldP spid="28" grpId="0"/>
      <p:bldP spid="43" grpId="0"/>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B43E-0B26-A04F-BE8E-19A0345FEA01}"/>
              </a:ext>
            </a:extLst>
          </p:cNvPr>
          <p:cNvSpPr>
            <a:spLocks noGrp="1"/>
          </p:cNvSpPr>
          <p:nvPr>
            <p:ph type="title"/>
          </p:nvPr>
        </p:nvSpPr>
        <p:spPr/>
        <p:txBody>
          <a:bodyPr/>
          <a:lstStyle/>
          <a:p>
            <a:r>
              <a:rPr lang="en-US">
                <a:latin typeface="Avenir Book" panose="02000503020000020003" pitchFamily="2" charset="0"/>
              </a:rPr>
              <a:t>Operational Models for SDN</a:t>
            </a:r>
          </a:p>
        </p:txBody>
      </p:sp>
      <p:sp>
        <p:nvSpPr>
          <p:cNvPr id="3" name="Content Placeholder 2">
            <a:extLst>
              <a:ext uri="{FF2B5EF4-FFF2-40B4-BE49-F238E27FC236}">
                <a16:creationId xmlns:a16="http://schemas.microsoft.com/office/drawing/2014/main" id="{AE02BF6B-EA4C-1746-9ABB-EF986F18555F}"/>
              </a:ext>
            </a:extLst>
          </p:cNvPr>
          <p:cNvSpPr>
            <a:spLocks noGrp="1"/>
          </p:cNvSpPr>
          <p:nvPr>
            <p:ph idx="1"/>
          </p:nvPr>
        </p:nvSpPr>
        <p:spPr>
          <a:xfrm>
            <a:off x="1981200" y="1417639"/>
            <a:ext cx="8521700" cy="4525963"/>
          </a:xfrm>
        </p:spPr>
        <p:txBody>
          <a:bodyPr/>
          <a:lstStyle/>
          <a:p>
            <a:r>
              <a:rPr lang="en-US" sz="2400" dirty="0">
                <a:latin typeface="Avenir Book" panose="02000503020000020003" pitchFamily="2" charset="0"/>
              </a:rPr>
              <a:t>Events: attacks on controllers and switches</a:t>
            </a:r>
          </a:p>
          <a:p>
            <a:r>
              <a:rPr lang="en-US" sz="2400">
                <a:latin typeface="Avenir Book" panose="02000503020000020003" pitchFamily="2" charset="0"/>
              </a:rPr>
              <a:t>Incoming </a:t>
            </a:r>
            <a:r>
              <a:rPr lang="en-US" sz="2400" dirty="0">
                <a:latin typeface="Avenir Book" panose="02000503020000020003" pitchFamily="2" charset="0"/>
              </a:rPr>
              <a:t>Tasks for RAE: </a:t>
            </a:r>
            <a:r>
              <a:rPr lang="en-US" sz="2400" dirty="0" err="1">
                <a:latin typeface="Avenir Book" panose="02000503020000020003" pitchFamily="2" charset="0"/>
              </a:rPr>
              <a:t>fix_controller</a:t>
            </a:r>
            <a:r>
              <a:rPr lang="en-US" sz="2400" dirty="0">
                <a:latin typeface="Avenir Book" panose="02000503020000020003" pitchFamily="2" charset="0"/>
              </a:rPr>
              <a:t>, </a:t>
            </a:r>
            <a:r>
              <a:rPr lang="en-US" sz="2400" dirty="0" err="1">
                <a:latin typeface="Avenir Book" panose="02000503020000020003" pitchFamily="2" charset="0"/>
              </a:rPr>
              <a:t>fix_switch</a:t>
            </a:r>
            <a:endParaRPr lang="en-US" sz="2400" dirty="0">
              <a:latin typeface="Avenir Book" panose="02000503020000020003" pitchFamily="2" charset="0"/>
            </a:endParaRPr>
          </a:p>
          <a:p>
            <a:r>
              <a:rPr lang="en-US" sz="2400" dirty="0">
                <a:latin typeface="Avenir Book" panose="02000503020000020003" pitchFamily="2" charset="0"/>
              </a:rPr>
              <a:t>Experts write refinement methods</a:t>
            </a:r>
          </a:p>
          <a:p>
            <a:pPr lvl="1"/>
            <a:endParaRPr lang="en-US" dirty="0">
              <a:latin typeface="Avenir Book" panose="02000503020000020003" pitchFamily="2" charset="0"/>
            </a:endParaRPr>
          </a:p>
        </p:txBody>
      </p:sp>
      <p:pic>
        <p:nvPicPr>
          <p:cNvPr id="5" name="Picture 4" descr="A screenshot of text&#10;&#10;Description automatically generated">
            <a:extLst>
              <a:ext uri="{FF2B5EF4-FFF2-40B4-BE49-F238E27FC236}">
                <a16:creationId xmlns:a16="http://schemas.microsoft.com/office/drawing/2014/main" id="{CCCAA008-6DDA-A84D-A82E-9540CA7DEBAC}"/>
              </a:ext>
            </a:extLst>
          </p:cNvPr>
          <p:cNvPicPr>
            <a:picLocks noChangeAspect="1"/>
          </p:cNvPicPr>
          <p:nvPr/>
        </p:nvPicPr>
        <p:blipFill>
          <a:blip r:embed="rId2"/>
          <a:stretch>
            <a:fillRect/>
          </a:stretch>
        </p:blipFill>
        <p:spPr>
          <a:xfrm>
            <a:off x="1803401" y="2859513"/>
            <a:ext cx="4432300" cy="3266651"/>
          </a:xfrm>
          <a:prstGeom prst="rect">
            <a:avLst/>
          </a:prstGeom>
        </p:spPr>
      </p:pic>
      <p:pic>
        <p:nvPicPr>
          <p:cNvPr id="7" name="Picture 6" descr="A screenshot of text&#10;&#10;Description automatically generated">
            <a:extLst>
              <a:ext uri="{FF2B5EF4-FFF2-40B4-BE49-F238E27FC236}">
                <a16:creationId xmlns:a16="http://schemas.microsoft.com/office/drawing/2014/main" id="{028F4645-C528-1241-B8FF-D4251EB3FAF5}"/>
              </a:ext>
            </a:extLst>
          </p:cNvPr>
          <p:cNvPicPr>
            <a:picLocks noChangeAspect="1"/>
          </p:cNvPicPr>
          <p:nvPr/>
        </p:nvPicPr>
        <p:blipFill>
          <a:blip r:embed="rId3"/>
          <a:stretch>
            <a:fillRect/>
          </a:stretch>
        </p:blipFill>
        <p:spPr>
          <a:xfrm>
            <a:off x="6353908" y="2778337"/>
            <a:ext cx="4314093" cy="3429000"/>
          </a:xfrm>
          <a:prstGeom prst="rect">
            <a:avLst/>
          </a:prstGeom>
        </p:spPr>
      </p:pic>
    </p:spTree>
    <p:extLst>
      <p:ext uri="{BB962C8B-B14F-4D97-AF65-F5344CB8AC3E}">
        <p14:creationId xmlns:p14="http://schemas.microsoft.com/office/powerpoint/2010/main" val="3696281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hevron 44">
            <a:extLst>
              <a:ext uri="{FF2B5EF4-FFF2-40B4-BE49-F238E27FC236}">
                <a16:creationId xmlns:a16="http://schemas.microsoft.com/office/drawing/2014/main" id="{2E60317A-FF6B-EC43-8FE8-41D6F4E4DBB4}"/>
              </a:ext>
            </a:extLst>
          </p:cNvPr>
          <p:cNvSpPr/>
          <p:nvPr/>
        </p:nvSpPr>
        <p:spPr>
          <a:xfrm rot="19443168">
            <a:off x="7891603" y="4871115"/>
            <a:ext cx="1197014" cy="360896"/>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3" name="Chevron 42">
            <a:extLst>
              <a:ext uri="{FF2B5EF4-FFF2-40B4-BE49-F238E27FC236}">
                <a16:creationId xmlns:a16="http://schemas.microsoft.com/office/drawing/2014/main" id="{D861739A-A802-904F-8659-F98C89C8BAB5}"/>
              </a:ext>
            </a:extLst>
          </p:cNvPr>
          <p:cNvSpPr/>
          <p:nvPr/>
        </p:nvSpPr>
        <p:spPr>
          <a:xfrm rot="16200000">
            <a:off x="6449697" y="4320981"/>
            <a:ext cx="1193794" cy="329585"/>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2" name="Chevron 41">
            <a:extLst>
              <a:ext uri="{FF2B5EF4-FFF2-40B4-BE49-F238E27FC236}">
                <a16:creationId xmlns:a16="http://schemas.microsoft.com/office/drawing/2014/main" id="{5392A8B5-00D9-1449-A0B8-E1462ED81DAA}"/>
              </a:ext>
            </a:extLst>
          </p:cNvPr>
          <p:cNvSpPr/>
          <p:nvPr/>
        </p:nvSpPr>
        <p:spPr>
          <a:xfrm rot="5400000">
            <a:off x="4915801" y="4346258"/>
            <a:ext cx="1193794" cy="329585"/>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Title 1">
            <a:extLst>
              <a:ext uri="{FF2B5EF4-FFF2-40B4-BE49-F238E27FC236}">
                <a16:creationId xmlns:a16="http://schemas.microsoft.com/office/drawing/2014/main" id="{6DD19D70-5C42-774D-A413-A3DE6369EB7C}"/>
              </a:ext>
            </a:extLst>
          </p:cNvPr>
          <p:cNvSpPr txBox="1">
            <a:spLocks/>
          </p:cNvSpPr>
          <p:nvPr/>
        </p:nvSpPr>
        <p:spPr>
          <a:xfrm>
            <a:off x="2008094" y="247744"/>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a:latin typeface="Avenir Book" panose="02000503020000020003" pitchFamily="2" charset="0"/>
              </a:rPr>
              <a:t>Attack recovery using RAE and UPOM</a:t>
            </a:r>
          </a:p>
        </p:txBody>
      </p:sp>
      <p:sp>
        <p:nvSpPr>
          <p:cNvPr id="5" name="Rectangle 4">
            <a:extLst>
              <a:ext uri="{FF2B5EF4-FFF2-40B4-BE49-F238E27FC236}">
                <a16:creationId xmlns:a16="http://schemas.microsoft.com/office/drawing/2014/main" id="{97A8A039-581E-FA42-8299-04EF2F1B5A85}"/>
              </a:ext>
            </a:extLst>
          </p:cNvPr>
          <p:cNvSpPr/>
          <p:nvPr/>
        </p:nvSpPr>
        <p:spPr>
          <a:xfrm>
            <a:off x="4519806" y="1399351"/>
            <a:ext cx="3462144" cy="2442467"/>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sp>
        <p:nvSpPr>
          <p:cNvPr id="6" name="Rectangle 5">
            <a:extLst>
              <a:ext uri="{FF2B5EF4-FFF2-40B4-BE49-F238E27FC236}">
                <a16:creationId xmlns:a16="http://schemas.microsoft.com/office/drawing/2014/main" id="{DB2F3159-A2AA-C74F-B7C3-8A8FDBB826E9}"/>
              </a:ext>
            </a:extLst>
          </p:cNvPr>
          <p:cNvSpPr/>
          <p:nvPr/>
        </p:nvSpPr>
        <p:spPr>
          <a:xfrm>
            <a:off x="4724400" y="1506609"/>
            <a:ext cx="2999232" cy="60886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Plan-with-UPOM</a:t>
            </a:r>
            <a:endParaRPr lang="en-US" b="1">
              <a:latin typeface="Avenir Book" panose="02000503020000020003" pitchFamily="2" charset="0"/>
            </a:endParaRPr>
          </a:p>
        </p:txBody>
      </p:sp>
      <p:sp>
        <p:nvSpPr>
          <p:cNvPr id="7" name="Rectangle 6">
            <a:extLst>
              <a:ext uri="{FF2B5EF4-FFF2-40B4-BE49-F238E27FC236}">
                <a16:creationId xmlns:a16="http://schemas.microsoft.com/office/drawing/2014/main" id="{4904D292-F4F3-B941-A990-8CE5DC5DCD81}"/>
              </a:ext>
            </a:extLst>
          </p:cNvPr>
          <p:cNvSpPr/>
          <p:nvPr/>
        </p:nvSpPr>
        <p:spPr>
          <a:xfrm>
            <a:off x="4733293" y="2589460"/>
            <a:ext cx="2999232" cy="1143000"/>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 (RAE)</a:t>
            </a:r>
          </a:p>
        </p:txBody>
      </p:sp>
      <p:sp>
        <p:nvSpPr>
          <p:cNvPr id="10" name="Rectangle 9">
            <a:extLst>
              <a:ext uri="{FF2B5EF4-FFF2-40B4-BE49-F238E27FC236}">
                <a16:creationId xmlns:a16="http://schemas.microsoft.com/office/drawing/2014/main" id="{78F5B59F-0117-9445-9C2D-F79FAE9AE458}"/>
              </a:ext>
            </a:extLst>
          </p:cNvPr>
          <p:cNvSpPr/>
          <p:nvPr/>
        </p:nvSpPr>
        <p:spPr>
          <a:xfrm>
            <a:off x="4843194" y="5107947"/>
            <a:ext cx="2999232" cy="4685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venir Book" panose="02000503020000020003" pitchFamily="2" charset="0"/>
              </a:rPr>
              <a:t>Security Manager</a:t>
            </a:r>
          </a:p>
        </p:txBody>
      </p:sp>
      <p:sp>
        <p:nvSpPr>
          <p:cNvPr id="11" name="Oval 10">
            <a:extLst>
              <a:ext uri="{FF2B5EF4-FFF2-40B4-BE49-F238E27FC236}">
                <a16:creationId xmlns:a16="http://schemas.microsoft.com/office/drawing/2014/main" id="{F7181889-2286-D94F-9F9C-6F29C5B9196E}"/>
              </a:ext>
            </a:extLst>
          </p:cNvPr>
          <p:cNvSpPr/>
          <p:nvPr/>
        </p:nvSpPr>
        <p:spPr>
          <a:xfrm>
            <a:off x="8610389" y="3459988"/>
            <a:ext cx="1481328" cy="12400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latin typeface="Avenir Book" panose="02000503020000020003" pitchFamily="2" charset="0"/>
              </a:rPr>
              <a:t>State</a:t>
            </a:r>
            <a:endParaRPr lang="en-US" b="1">
              <a:latin typeface="Avenir Book" panose="02000503020000020003" pitchFamily="2" charset="0"/>
            </a:endParaRPr>
          </a:p>
        </p:txBody>
      </p:sp>
      <p:cxnSp>
        <p:nvCxnSpPr>
          <p:cNvPr id="12" name="Curved Connector 11">
            <a:extLst>
              <a:ext uri="{FF2B5EF4-FFF2-40B4-BE49-F238E27FC236}">
                <a16:creationId xmlns:a16="http://schemas.microsoft.com/office/drawing/2014/main" id="{81DA303D-7479-7042-860A-00A14C0D7D75}"/>
              </a:ext>
            </a:extLst>
          </p:cNvPr>
          <p:cNvCxnSpPr>
            <a:cxnSpLocks/>
          </p:cNvCxnSpPr>
          <p:nvPr/>
        </p:nvCxnSpPr>
        <p:spPr>
          <a:xfrm>
            <a:off x="5253038" y="5576474"/>
            <a:ext cx="778954" cy="760319"/>
          </a:xfrm>
          <a:prstGeom prst="curvedConnector3">
            <a:avLst>
              <a:gd name="adj1" fmla="val 231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70CE514E-830C-E249-8F48-4AC7BFB538CC}"/>
              </a:ext>
            </a:extLst>
          </p:cNvPr>
          <p:cNvSpPr txBox="1"/>
          <p:nvPr/>
        </p:nvSpPr>
        <p:spPr>
          <a:xfrm>
            <a:off x="3824289" y="6045001"/>
            <a:ext cx="1931059"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Actuation</a:t>
            </a:r>
          </a:p>
        </p:txBody>
      </p:sp>
      <p:cxnSp>
        <p:nvCxnSpPr>
          <p:cNvPr id="14" name="Curved Connector 13">
            <a:extLst>
              <a:ext uri="{FF2B5EF4-FFF2-40B4-BE49-F238E27FC236}">
                <a16:creationId xmlns:a16="http://schemas.microsoft.com/office/drawing/2014/main" id="{764C2073-600B-5543-B3A6-DD31D0EB8C3D}"/>
              </a:ext>
            </a:extLst>
          </p:cNvPr>
          <p:cNvCxnSpPr>
            <a:cxnSpLocks/>
          </p:cNvCxnSpPr>
          <p:nvPr/>
        </p:nvCxnSpPr>
        <p:spPr>
          <a:xfrm flipV="1">
            <a:off x="6909738" y="5576474"/>
            <a:ext cx="450342" cy="760319"/>
          </a:xfrm>
          <a:prstGeom prst="curvedConnector2">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E73AC7A4-A07D-8E47-819A-DFF30F7FD214}"/>
              </a:ext>
            </a:extLst>
          </p:cNvPr>
          <p:cNvSpPr txBox="1"/>
          <p:nvPr/>
        </p:nvSpPr>
        <p:spPr>
          <a:xfrm>
            <a:off x="7070164" y="6287873"/>
            <a:ext cx="1658978"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Sensing</a:t>
            </a:r>
          </a:p>
        </p:txBody>
      </p:sp>
      <p:cxnSp>
        <p:nvCxnSpPr>
          <p:cNvPr id="16" name="Straight Arrow Connector 15">
            <a:extLst>
              <a:ext uri="{FF2B5EF4-FFF2-40B4-BE49-F238E27FC236}">
                <a16:creationId xmlns:a16="http://schemas.microsoft.com/office/drawing/2014/main" id="{E2942B06-52B1-8148-872F-70AEBDE0606C}"/>
              </a:ext>
            </a:extLst>
          </p:cNvPr>
          <p:cNvCxnSpPr>
            <a:cxnSpLocks/>
          </p:cNvCxnSpPr>
          <p:nvPr/>
        </p:nvCxnSpPr>
        <p:spPr>
          <a:xfrm flipH="1">
            <a:off x="5516977" y="3732461"/>
            <a:ext cx="3002" cy="59297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DB2A44ED-D16F-3341-A6EF-2B7380E5DB83}"/>
              </a:ext>
            </a:extLst>
          </p:cNvPr>
          <p:cNvCxnSpPr>
            <a:cxnSpLocks/>
          </p:cNvCxnSpPr>
          <p:nvPr/>
        </p:nvCxnSpPr>
        <p:spPr>
          <a:xfrm flipV="1">
            <a:off x="7046594" y="4604302"/>
            <a:ext cx="9670" cy="50364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E33A9388-DAE6-3845-83BF-70BF29FDCBE6}"/>
              </a:ext>
            </a:extLst>
          </p:cNvPr>
          <p:cNvSpPr txBox="1"/>
          <p:nvPr/>
        </p:nvSpPr>
        <p:spPr>
          <a:xfrm>
            <a:off x="4215091" y="3892969"/>
            <a:ext cx="1445759"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Actions</a:t>
            </a:r>
          </a:p>
        </p:txBody>
      </p:sp>
      <p:sp>
        <p:nvSpPr>
          <p:cNvPr id="19" name="TextBox 18">
            <a:extLst>
              <a:ext uri="{FF2B5EF4-FFF2-40B4-BE49-F238E27FC236}">
                <a16:creationId xmlns:a16="http://schemas.microsoft.com/office/drawing/2014/main" id="{EDD1EF7B-F6AD-7B4F-9D22-AE0C17F7314D}"/>
              </a:ext>
            </a:extLst>
          </p:cNvPr>
          <p:cNvSpPr txBox="1"/>
          <p:nvPr/>
        </p:nvSpPr>
        <p:spPr>
          <a:xfrm>
            <a:off x="5836769" y="4540581"/>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Attacks</a:t>
            </a:r>
          </a:p>
        </p:txBody>
      </p:sp>
      <p:cxnSp>
        <p:nvCxnSpPr>
          <p:cNvPr id="20" name="Straight Arrow Connector 19">
            <a:extLst>
              <a:ext uri="{FF2B5EF4-FFF2-40B4-BE49-F238E27FC236}">
                <a16:creationId xmlns:a16="http://schemas.microsoft.com/office/drawing/2014/main" id="{05591321-F73A-8046-B161-0A970C918B63}"/>
              </a:ext>
            </a:extLst>
          </p:cNvPr>
          <p:cNvCxnSpPr>
            <a:cxnSpLocks/>
          </p:cNvCxnSpPr>
          <p:nvPr/>
        </p:nvCxnSpPr>
        <p:spPr>
          <a:xfrm>
            <a:off x="3824288" y="3429000"/>
            <a:ext cx="695518"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46434512-F9D2-BE4E-B0EE-D553953ECFCE}"/>
              </a:ext>
            </a:extLst>
          </p:cNvPr>
          <p:cNvCxnSpPr>
            <a:cxnSpLocks/>
          </p:cNvCxnSpPr>
          <p:nvPr/>
        </p:nvCxnSpPr>
        <p:spPr>
          <a:xfrm flipH="1" flipV="1">
            <a:off x="7757634" y="3472260"/>
            <a:ext cx="938526" cy="31300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5609F8BF-37EF-E944-A7C7-A82D33391BCB}"/>
              </a:ext>
            </a:extLst>
          </p:cNvPr>
          <p:cNvCxnSpPr>
            <a:cxnSpLocks/>
          </p:cNvCxnSpPr>
          <p:nvPr/>
        </p:nvCxnSpPr>
        <p:spPr>
          <a:xfrm flipV="1">
            <a:off x="7842426" y="5107945"/>
            <a:ext cx="563922" cy="31242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8BC440E3-2BE4-0A47-988A-519B031B512C}"/>
              </a:ext>
            </a:extLst>
          </p:cNvPr>
          <p:cNvSpPr txBox="1"/>
          <p:nvPr/>
        </p:nvSpPr>
        <p:spPr>
          <a:xfrm>
            <a:off x="3086584" y="1461617"/>
            <a:ext cx="1414462" cy="461665"/>
          </a:xfrm>
          <a:prstGeom prst="rect">
            <a:avLst/>
          </a:prstGeom>
          <a:noFill/>
        </p:spPr>
        <p:txBody>
          <a:bodyPr wrap="square" rtlCol="0">
            <a:spAutoFit/>
          </a:bodyPr>
          <a:lstStyle/>
          <a:p>
            <a:r>
              <a:rPr lang="en-US" sz="2400" b="1">
                <a:ln>
                  <a:solidFill>
                    <a:schemeClr val="tx2"/>
                  </a:solidFill>
                </a:ln>
                <a:solidFill>
                  <a:sysClr val="windowText" lastClr="000000"/>
                </a:solidFill>
                <a:latin typeface="Avenir Book" panose="02000503020000020003" pitchFamily="2" charset="0"/>
              </a:rPr>
              <a:t>Actor</a:t>
            </a:r>
          </a:p>
        </p:txBody>
      </p:sp>
      <p:cxnSp>
        <p:nvCxnSpPr>
          <p:cNvPr id="27" name="Straight Arrow Connector 26">
            <a:extLst>
              <a:ext uri="{FF2B5EF4-FFF2-40B4-BE49-F238E27FC236}">
                <a16:creationId xmlns:a16="http://schemas.microsoft.com/office/drawing/2014/main" id="{A0DBE2F9-2E5D-C54B-B816-3369B41AC859}"/>
              </a:ext>
            </a:extLst>
          </p:cNvPr>
          <p:cNvCxnSpPr>
            <a:cxnSpLocks/>
          </p:cNvCxnSpPr>
          <p:nvPr/>
        </p:nvCxnSpPr>
        <p:spPr>
          <a:xfrm flipV="1">
            <a:off x="4055890" y="1672728"/>
            <a:ext cx="463917" cy="197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8" name="Rounded Rectangle 11">
            <a:extLst>
              <a:ext uri="{FF2B5EF4-FFF2-40B4-BE49-F238E27FC236}">
                <a16:creationId xmlns:a16="http://schemas.microsoft.com/office/drawing/2014/main" id="{802EDCB5-7585-F241-BECB-4F35F043DC06}"/>
              </a:ext>
            </a:extLst>
          </p:cNvPr>
          <p:cNvSpPr/>
          <p:nvPr/>
        </p:nvSpPr>
        <p:spPr>
          <a:xfrm>
            <a:off x="1791473" y="2843420"/>
            <a:ext cx="2036162" cy="1695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DEFCA"/>
                </a:solidFill>
                <a:latin typeface="Avenir Book"/>
                <a:cs typeface="Avenir Book"/>
              </a:rPr>
              <a:t>Hierarchical Operational Models for SDN</a:t>
            </a:r>
          </a:p>
        </p:txBody>
      </p:sp>
      <p:sp>
        <p:nvSpPr>
          <p:cNvPr id="31" name="Cube 30">
            <a:extLst>
              <a:ext uri="{FF2B5EF4-FFF2-40B4-BE49-F238E27FC236}">
                <a16:creationId xmlns:a16="http://schemas.microsoft.com/office/drawing/2014/main" id="{E7755B5F-6DD6-5C43-8468-C835CF6C1C7B}"/>
              </a:ext>
            </a:extLst>
          </p:cNvPr>
          <p:cNvSpPr/>
          <p:nvPr/>
        </p:nvSpPr>
        <p:spPr>
          <a:xfrm>
            <a:off x="5988424" y="5885096"/>
            <a:ext cx="987552" cy="919116"/>
          </a:xfrm>
          <a:prstGeom prst="cub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SDN</a:t>
            </a:r>
            <a:endParaRPr lang="en-US"/>
          </a:p>
        </p:txBody>
      </p:sp>
      <p:cxnSp>
        <p:nvCxnSpPr>
          <p:cNvPr id="34" name="Straight Arrow Connector 33">
            <a:extLst>
              <a:ext uri="{FF2B5EF4-FFF2-40B4-BE49-F238E27FC236}">
                <a16:creationId xmlns:a16="http://schemas.microsoft.com/office/drawing/2014/main" id="{AE42C8D4-4190-D146-8758-FECD86EA10DF}"/>
              </a:ext>
            </a:extLst>
          </p:cNvPr>
          <p:cNvCxnSpPr/>
          <p:nvPr/>
        </p:nvCxnSpPr>
        <p:spPr>
          <a:xfrm flipV="1">
            <a:off x="6977086" y="2064197"/>
            <a:ext cx="0" cy="51765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72A90B7F-12BF-8540-A39E-55FE5358BFEE}"/>
              </a:ext>
            </a:extLst>
          </p:cNvPr>
          <p:cNvSpPr txBox="1"/>
          <p:nvPr/>
        </p:nvSpPr>
        <p:spPr>
          <a:xfrm>
            <a:off x="7056264" y="2147618"/>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tasks</a:t>
            </a:r>
          </a:p>
        </p:txBody>
      </p:sp>
      <p:sp>
        <p:nvSpPr>
          <p:cNvPr id="36" name="TextBox 35">
            <a:extLst>
              <a:ext uri="{FF2B5EF4-FFF2-40B4-BE49-F238E27FC236}">
                <a16:creationId xmlns:a16="http://schemas.microsoft.com/office/drawing/2014/main" id="{B7213113-5F30-3B45-9B2D-15F61043EFFF}"/>
              </a:ext>
            </a:extLst>
          </p:cNvPr>
          <p:cNvSpPr txBox="1"/>
          <p:nvPr/>
        </p:nvSpPr>
        <p:spPr>
          <a:xfrm>
            <a:off x="4617530" y="2120191"/>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Plans</a:t>
            </a:r>
          </a:p>
        </p:txBody>
      </p:sp>
      <p:cxnSp>
        <p:nvCxnSpPr>
          <p:cNvPr id="37" name="Straight Arrow Connector 36">
            <a:extLst>
              <a:ext uri="{FF2B5EF4-FFF2-40B4-BE49-F238E27FC236}">
                <a16:creationId xmlns:a16="http://schemas.microsoft.com/office/drawing/2014/main" id="{DA13A7F1-DE70-A546-8BC5-06FBA1CF04DA}"/>
              </a:ext>
            </a:extLst>
          </p:cNvPr>
          <p:cNvCxnSpPr/>
          <p:nvPr/>
        </p:nvCxnSpPr>
        <p:spPr>
          <a:xfrm>
            <a:off x="5641802" y="2106177"/>
            <a:ext cx="0" cy="51765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46" name="TextBox 45">
            <a:extLst>
              <a:ext uri="{FF2B5EF4-FFF2-40B4-BE49-F238E27FC236}">
                <a16:creationId xmlns:a16="http://schemas.microsoft.com/office/drawing/2014/main" id="{60F169C5-F5C5-084D-954E-6891B8816BE7}"/>
              </a:ext>
            </a:extLst>
          </p:cNvPr>
          <p:cNvSpPr txBox="1"/>
          <p:nvPr/>
        </p:nvSpPr>
        <p:spPr>
          <a:xfrm>
            <a:off x="7842427" y="5342181"/>
            <a:ext cx="1945475" cy="830997"/>
          </a:xfrm>
          <a:prstGeom prst="rect">
            <a:avLst/>
          </a:prstGeom>
          <a:noFill/>
        </p:spPr>
        <p:txBody>
          <a:bodyPr wrap="square" rtlCol="0">
            <a:spAutoFit/>
          </a:bodyPr>
          <a:lstStyle/>
          <a:p>
            <a:r>
              <a:rPr lang="en-US" sz="2400" b="1">
                <a:solidFill>
                  <a:srgbClr val="FF0000"/>
                </a:solidFill>
                <a:latin typeface="Avenir Book" panose="02000503020000020003" pitchFamily="2" charset="0"/>
              </a:rPr>
              <a:t>Action outcomes</a:t>
            </a:r>
          </a:p>
        </p:txBody>
      </p:sp>
      <p:sp>
        <p:nvSpPr>
          <p:cNvPr id="53" name="TextBox 52">
            <a:extLst>
              <a:ext uri="{FF2B5EF4-FFF2-40B4-BE49-F238E27FC236}">
                <a16:creationId xmlns:a16="http://schemas.microsoft.com/office/drawing/2014/main" id="{1F948F29-C430-B447-A74B-DBBD55702C5E}"/>
              </a:ext>
            </a:extLst>
          </p:cNvPr>
          <p:cNvSpPr txBox="1"/>
          <p:nvPr/>
        </p:nvSpPr>
        <p:spPr>
          <a:xfrm>
            <a:off x="1966091" y="2019581"/>
            <a:ext cx="2240987" cy="830997"/>
          </a:xfrm>
          <a:prstGeom prst="rect">
            <a:avLst/>
          </a:prstGeom>
          <a:noFill/>
        </p:spPr>
        <p:txBody>
          <a:bodyPr wrap="square" rtlCol="0">
            <a:spAutoFit/>
          </a:bodyPr>
          <a:lstStyle/>
          <a:p>
            <a:r>
              <a:rPr lang="en-US" sz="2400" b="1">
                <a:ln>
                  <a:solidFill>
                    <a:schemeClr val="tx2"/>
                  </a:solidFill>
                </a:ln>
                <a:solidFill>
                  <a:sysClr val="windowText" lastClr="000000"/>
                </a:solidFill>
                <a:latin typeface="Avenir Book" panose="02000503020000020003" pitchFamily="2" charset="0"/>
              </a:rPr>
              <a:t>Written by domain expert</a:t>
            </a:r>
          </a:p>
        </p:txBody>
      </p:sp>
      <p:sp>
        <p:nvSpPr>
          <p:cNvPr id="54" name="TextBox 53">
            <a:extLst>
              <a:ext uri="{FF2B5EF4-FFF2-40B4-BE49-F238E27FC236}">
                <a16:creationId xmlns:a16="http://schemas.microsoft.com/office/drawing/2014/main" id="{08208933-01B4-6C4F-95B1-15A4F366AFB8}"/>
              </a:ext>
            </a:extLst>
          </p:cNvPr>
          <p:cNvSpPr txBox="1"/>
          <p:nvPr/>
        </p:nvSpPr>
        <p:spPr>
          <a:xfrm>
            <a:off x="8439583" y="2019581"/>
            <a:ext cx="2593117" cy="1200329"/>
          </a:xfrm>
          <a:prstGeom prst="rect">
            <a:avLst/>
          </a:prstGeom>
          <a:noFill/>
        </p:spPr>
        <p:txBody>
          <a:bodyPr wrap="square" rtlCol="0">
            <a:spAutoFit/>
          </a:bodyPr>
          <a:lstStyle/>
          <a:p>
            <a:r>
              <a:rPr lang="en-US" sz="2400">
                <a:ln>
                  <a:solidFill>
                    <a:schemeClr val="tx2"/>
                  </a:solidFill>
                </a:ln>
                <a:latin typeface="Avenir Book" panose="02000503020000020003" pitchFamily="2" charset="0"/>
              </a:rPr>
              <a:t>Three online communication channels</a:t>
            </a:r>
          </a:p>
        </p:txBody>
      </p:sp>
      <p:sp>
        <p:nvSpPr>
          <p:cNvPr id="64" name="Chevron 63">
            <a:extLst>
              <a:ext uri="{FF2B5EF4-FFF2-40B4-BE49-F238E27FC236}">
                <a16:creationId xmlns:a16="http://schemas.microsoft.com/office/drawing/2014/main" id="{0CC876A2-76CB-274D-B709-78B3C7D9C482}"/>
              </a:ext>
            </a:extLst>
          </p:cNvPr>
          <p:cNvSpPr/>
          <p:nvPr/>
        </p:nvSpPr>
        <p:spPr>
          <a:xfrm>
            <a:off x="8696873" y="1637565"/>
            <a:ext cx="1193794" cy="329585"/>
          </a:xfrm>
          <a:prstGeom prst="chevr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5" name="TextBox 64">
            <a:extLst>
              <a:ext uri="{FF2B5EF4-FFF2-40B4-BE49-F238E27FC236}">
                <a16:creationId xmlns:a16="http://schemas.microsoft.com/office/drawing/2014/main" id="{26553A8F-2F47-9F4F-8DA8-B0F51C220B34}"/>
              </a:ext>
            </a:extLst>
          </p:cNvPr>
          <p:cNvSpPr txBox="1"/>
          <p:nvPr/>
        </p:nvSpPr>
        <p:spPr>
          <a:xfrm>
            <a:off x="6166705" y="4061354"/>
            <a:ext cx="2593117" cy="461665"/>
          </a:xfrm>
          <a:prstGeom prst="rect">
            <a:avLst/>
          </a:prstGeom>
          <a:noFill/>
        </p:spPr>
        <p:txBody>
          <a:bodyPr wrap="square" rtlCol="0">
            <a:spAutoFit/>
          </a:bodyPr>
          <a:lstStyle/>
          <a:p>
            <a:r>
              <a:rPr lang="en-US" sz="2400">
                <a:ln>
                  <a:solidFill>
                    <a:schemeClr val="tx2"/>
                  </a:solidFill>
                </a:ln>
                <a:latin typeface="Avenir Book" panose="02000503020000020003" pitchFamily="2" charset="0"/>
              </a:rPr>
              <a:t>Task     Queue</a:t>
            </a:r>
          </a:p>
        </p:txBody>
      </p:sp>
      <p:sp>
        <p:nvSpPr>
          <p:cNvPr id="66" name="TextBox 65">
            <a:extLst>
              <a:ext uri="{FF2B5EF4-FFF2-40B4-BE49-F238E27FC236}">
                <a16:creationId xmlns:a16="http://schemas.microsoft.com/office/drawing/2014/main" id="{6339372C-F9B1-9A4D-9730-548C6C541BC8}"/>
              </a:ext>
            </a:extLst>
          </p:cNvPr>
          <p:cNvSpPr txBox="1"/>
          <p:nvPr/>
        </p:nvSpPr>
        <p:spPr>
          <a:xfrm>
            <a:off x="3724763" y="4396548"/>
            <a:ext cx="1657952" cy="1200329"/>
          </a:xfrm>
          <a:prstGeom prst="rect">
            <a:avLst/>
          </a:prstGeom>
          <a:noFill/>
        </p:spPr>
        <p:txBody>
          <a:bodyPr wrap="square" rtlCol="0">
            <a:spAutoFit/>
          </a:bodyPr>
          <a:lstStyle/>
          <a:p>
            <a:r>
              <a:rPr lang="en-US" sz="2400">
                <a:ln>
                  <a:solidFill>
                    <a:schemeClr val="tx2"/>
                  </a:solidFill>
                </a:ln>
                <a:latin typeface="Avenir Book" panose="02000503020000020003" pitchFamily="2" charset="0"/>
              </a:rPr>
              <a:t>Command Execution  Queue</a:t>
            </a:r>
          </a:p>
        </p:txBody>
      </p:sp>
      <p:sp>
        <p:nvSpPr>
          <p:cNvPr id="67" name="TextBox 66">
            <a:extLst>
              <a:ext uri="{FF2B5EF4-FFF2-40B4-BE49-F238E27FC236}">
                <a16:creationId xmlns:a16="http://schemas.microsoft.com/office/drawing/2014/main" id="{56FBAEC8-490C-D84E-9601-F61083AD8947}"/>
              </a:ext>
            </a:extLst>
          </p:cNvPr>
          <p:cNvSpPr txBox="1"/>
          <p:nvPr/>
        </p:nvSpPr>
        <p:spPr>
          <a:xfrm>
            <a:off x="8960859" y="4661049"/>
            <a:ext cx="2593117" cy="1200329"/>
          </a:xfrm>
          <a:prstGeom prst="rect">
            <a:avLst/>
          </a:prstGeom>
          <a:noFill/>
        </p:spPr>
        <p:txBody>
          <a:bodyPr wrap="square" rtlCol="0">
            <a:spAutoFit/>
          </a:bodyPr>
          <a:lstStyle/>
          <a:p>
            <a:r>
              <a:rPr lang="en-US" sz="2400">
                <a:ln>
                  <a:solidFill>
                    <a:schemeClr val="tx2"/>
                  </a:solidFill>
                </a:ln>
                <a:latin typeface="Avenir Book" panose="02000503020000020003" pitchFamily="2" charset="0"/>
              </a:rPr>
              <a:t>Command </a:t>
            </a:r>
            <a:br>
              <a:rPr lang="en-US" sz="2400">
                <a:ln>
                  <a:solidFill>
                    <a:schemeClr val="tx2"/>
                  </a:solidFill>
                </a:ln>
                <a:latin typeface="Avenir Book" panose="02000503020000020003" pitchFamily="2" charset="0"/>
              </a:rPr>
            </a:br>
            <a:r>
              <a:rPr lang="en-US" sz="2400">
                <a:ln>
                  <a:solidFill>
                    <a:schemeClr val="tx2"/>
                  </a:solidFill>
                </a:ln>
                <a:latin typeface="Avenir Book" panose="02000503020000020003" pitchFamily="2" charset="0"/>
              </a:rPr>
              <a:t> Status </a:t>
            </a:r>
            <a:br>
              <a:rPr lang="en-US" sz="2400">
                <a:ln>
                  <a:solidFill>
                    <a:schemeClr val="tx2"/>
                  </a:solidFill>
                </a:ln>
                <a:latin typeface="Avenir Book" panose="02000503020000020003" pitchFamily="2" charset="0"/>
              </a:rPr>
            </a:br>
            <a:r>
              <a:rPr lang="en-US" sz="2400">
                <a:ln>
                  <a:solidFill>
                    <a:schemeClr val="tx2"/>
                  </a:solidFill>
                </a:ln>
                <a:latin typeface="Avenir Book" panose="02000503020000020003" pitchFamily="2" charset="0"/>
              </a:rPr>
              <a:t> Queue</a:t>
            </a:r>
          </a:p>
        </p:txBody>
      </p:sp>
    </p:spTree>
    <p:custDataLst>
      <p:tags r:id="rId1"/>
    </p:custDataLst>
    <p:extLst>
      <p:ext uri="{BB962C8B-B14F-4D97-AF65-F5344CB8AC3E}">
        <p14:creationId xmlns:p14="http://schemas.microsoft.com/office/powerpoint/2010/main" val="34150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animBg="1"/>
      <p:bldP spid="42" grpId="0" animBg="1"/>
      <p:bldP spid="53" grpId="0"/>
      <p:bldP spid="54" grpId="0"/>
      <p:bldP spid="64" grpId="0" animBg="1"/>
      <p:bldP spid="65" grpId="0"/>
      <p:bldP spid="66" grpId="0"/>
      <p:bldP spid="6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88D1-8CD3-B447-B78C-1D0ED3F0229B}"/>
              </a:ext>
            </a:extLst>
          </p:cNvPr>
          <p:cNvSpPr>
            <a:spLocks noGrp="1"/>
          </p:cNvSpPr>
          <p:nvPr>
            <p:ph type="title"/>
          </p:nvPr>
        </p:nvSpPr>
        <p:spPr/>
        <p:txBody>
          <a:bodyPr/>
          <a:lstStyle/>
          <a:p>
            <a:r>
              <a:rPr lang="en-US">
                <a:latin typeface="Avenir Book" panose="02000503020000020003" pitchFamily="2" charset="0"/>
              </a:rPr>
              <a:t>Experiments</a:t>
            </a:r>
          </a:p>
        </p:txBody>
      </p:sp>
      <p:sp>
        <p:nvSpPr>
          <p:cNvPr id="3" name="Content Placeholder 2">
            <a:extLst>
              <a:ext uri="{FF2B5EF4-FFF2-40B4-BE49-F238E27FC236}">
                <a16:creationId xmlns:a16="http://schemas.microsoft.com/office/drawing/2014/main" id="{FB3F4B45-A591-0740-811A-DA6A7CFBBCB3}"/>
              </a:ext>
            </a:extLst>
          </p:cNvPr>
          <p:cNvSpPr>
            <a:spLocks noGrp="1"/>
          </p:cNvSpPr>
          <p:nvPr>
            <p:ph idx="1"/>
          </p:nvPr>
        </p:nvSpPr>
        <p:spPr>
          <a:xfrm>
            <a:off x="1981200" y="1600200"/>
            <a:ext cx="8229600" cy="4983162"/>
          </a:xfrm>
        </p:spPr>
        <p:txBody>
          <a:bodyPr>
            <a:normAutofit fontScale="92500"/>
          </a:bodyPr>
          <a:lstStyle/>
          <a:p>
            <a:r>
              <a:rPr lang="en-US" dirty="0">
                <a:latin typeface="Avenir Book" panose="02000503020000020003" pitchFamily="2" charset="0"/>
              </a:rPr>
              <a:t>SDN domain modelled with 11 tasks, 28 refinement methods, 13 commands</a:t>
            </a:r>
          </a:p>
          <a:p>
            <a:r>
              <a:rPr lang="en-US" dirty="0">
                <a:latin typeface="Avenir Book" panose="02000503020000020003" pitchFamily="2" charset="0"/>
              </a:rPr>
              <a:t>50 autogenerated problems each containing one or more random attacks</a:t>
            </a:r>
          </a:p>
          <a:p>
            <a:r>
              <a:rPr lang="en-US" dirty="0">
                <a:latin typeface="Avenir Book" panose="02000503020000020003" pitchFamily="2" charset="0"/>
              </a:rPr>
              <a:t>Utility optimized is </a:t>
            </a:r>
            <a:r>
              <a:rPr lang="en-US" dirty="0">
                <a:solidFill>
                  <a:srgbClr val="FF0000"/>
                </a:solidFill>
                <a:latin typeface="Avenir Book" panose="02000503020000020003" pitchFamily="2" charset="0"/>
              </a:rPr>
              <a:t>Resilience</a:t>
            </a:r>
            <a:r>
              <a:rPr lang="en-US" dirty="0">
                <a:latin typeface="Avenir Book" panose="02000503020000020003" pitchFamily="2" charset="0"/>
              </a:rPr>
              <a:t>: Linear combination of efficiency and success-ratio</a:t>
            </a:r>
          </a:p>
          <a:p>
            <a:pPr marL="0" indent="0">
              <a:buNone/>
            </a:pPr>
            <a:r>
              <a:rPr lang="en-US" sz="2400" dirty="0">
                <a:latin typeface="Avenir Book" panose="02000503020000020003" pitchFamily="2" charset="0"/>
              </a:rPr>
              <a:t>      = 1 + 1/(sum of costs of commands); for a successful plan</a:t>
            </a:r>
          </a:p>
          <a:p>
            <a:pPr marL="57150" indent="0">
              <a:buNone/>
            </a:pPr>
            <a:r>
              <a:rPr lang="en-US" dirty="0">
                <a:latin typeface="Avenir Book" panose="02000503020000020003" pitchFamily="2" charset="0"/>
              </a:rPr>
              <a:t>	</a:t>
            </a:r>
            <a:r>
              <a:rPr lang="en-US" sz="2400" dirty="0">
                <a:latin typeface="Avenir Book" panose="02000503020000020003" pitchFamily="2" charset="0"/>
              </a:rPr>
              <a:t>= 0; for a failed plan</a:t>
            </a:r>
          </a:p>
          <a:p>
            <a:pPr marL="400050"/>
            <a:r>
              <a:rPr lang="en-US" sz="2800" dirty="0">
                <a:latin typeface="Avenir Book" panose="02000503020000020003" pitchFamily="2" charset="0"/>
              </a:rPr>
              <a:t>Improved efficiency, success-ratio and resilience</a:t>
            </a:r>
          </a:p>
          <a:p>
            <a:pPr marL="457200" lvl="1" indent="0">
              <a:buNone/>
            </a:pPr>
            <a:endParaRPr lang="en-US" dirty="0">
              <a:latin typeface="Avenir Book" panose="02000503020000020003" pitchFamily="2" charset="0"/>
            </a:endParaRPr>
          </a:p>
          <a:p>
            <a:pPr lvl="1"/>
            <a:endParaRPr lang="en-US" dirty="0">
              <a:latin typeface="Avenir Book" panose="02000503020000020003" pitchFamily="2" charset="0"/>
            </a:endParaRPr>
          </a:p>
        </p:txBody>
      </p:sp>
    </p:spTree>
    <p:extLst>
      <p:ext uri="{BB962C8B-B14F-4D97-AF65-F5344CB8AC3E}">
        <p14:creationId xmlns:p14="http://schemas.microsoft.com/office/powerpoint/2010/main" val="2613389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F0B0FD-5DD9-C444-BB36-E7AF5931DB70}"/>
              </a:ext>
            </a:extLst>
          </p:cNvPr>
          <p:cNvSpPr>
            <a:spLocks noGrp="1"/>
          </p:cNvSpPr>
          <p:nvPr>
            <p:ph type="title"/>
          </p:nvPr>
        </p:nvSpPr>
        <p:spPr>
          <a:xfrm>
            <a:off x="2008094" y="247744"/>
            <a:ext cx="8229600" cy="1143000"/>
          </a:xfrm>
        </p:spPr>
        <p:txBody>
          <a:bodyPr/>
          <a:lstStyle/>
          <a:p>
            <a:r>
              <a:rPr lang="en-US">
                <a:latin typeface="Avenir Book" panose="02000503020000020003" pitchFamily="2" charset="0"/>
              </a:rPr>
              <a:t>Summary</a:t>
            </a:r>
          </a:p>
        </p:txBody>
      </p:sp>
      <p:sp>
        <p:nvSpPr>
          <p:cNvPr id="5" name="Rectangle 4">
            <a:extLst>
              <a:ext uri="{FF2B5EF4-FFF2-40B4-BE49-F238E27FC236}">
                <a16:creationId xmlns:a16="http://schemas.microsoft.com/office/drawing/2014/main" id="{9AD50BF1-56FF-5A49-94DC-7451355DF219}"/>
              </a:ext>
            </a:extLst>
          </p:cNvPr>
          <p:cNvSpPr/>
          <p:nvPr/>
        </p:nvSpPr>
        <p:spPr>
          <a:xfrm>
            <a:off x="4519806" y="1281528"/>
            <a:ext cx="3462144" cy="330876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sp>
        <p:nvSpPr>
          <p:cNvPr id="6" name="Rectangle 5">
            <a:extLst>
              <a:ext uri="{FF2B5EF4-FFF2-40B4-BE49-F238E27FC236}">
                <a16:creationId xmlns:a16="http://schemas.microsoft.com/office/drawing/2014/main" id="{38B265B1-2221-0F41-BA66-7A4EBC45CA97}"/>
              </a:ext>
            </a:extLst>
          </p:cNvPr>
          <p:cNvSpPr/>
          <p:nvPr/>
        </p:nvSpPr>
        <p:spPr>
          <a:xfrm>
            <a:off x="4724400" y="1390744"/>
            <a:ext cx="1428440" cy="163268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Planner</a:t>
            </a:r>
            <a:endParaRPr lang="en-US" b="1">
              <a:latin typeface="Avenir Book" panose="02000503020000020003" pitchFamily="2" charset="0"/>
            </a:endParaRPr>
          </a:p>
        </p:txBody>
      </p:sp>
      <p:sp>
        <p:nvSpPr>
          <p:cNvPr id="7" name="Rectangle 6">
            <a:extLst>
              <a:ext uri="{FF2B5EF4-FFF2-40B4-BE49-F238E27FC236}">
                <a16:creationId xmlns:a16="http://schemas.microsoft.com/office/drawing/2014/main" id="{20A01FC0-594B-D443-93A6-344567A030C6}"/>
              </a:ext>
            </a:extLst>
          </p:cNvPr>
          <p:cNvSpPr/>
          <p:nvPr/>
        </p:nvSpPr>
        <p:spPr>
          <a:xfrm>
            <a:off x="4596383" y="3261552"/>
            <a:ext cx="3332580" cy="1143000"/>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 (RAE)</a:t>
            </a:r>
          </a:p>
        </p:txBody>
      </p:sp>
      <p:sp>
        <p:nvSpPr>
          <p:cNvPr id="8" name="Rectangle 7">
            <a:extLst>
              <a:ext uri="{FF2B5EF4-FFF2-40B4-BE49-F238E27FC236}">
                <a16:creationId xmlns:a16="http://schemas.microsoft.com/office/drawing/2014/main" id="{4CC56505-5751-FF47-B96F-63D186F6D390}"/>
              </a:ext>
            </a:extLst>
          </p:cNvPr>
          <p:cNvSpPr/>
          <p:nvPr/>
        </p:nvSpPr>
        <p:spPr>
          <a:xfrm>
            <a:off x="6285584" y="1390744"/>
            <a:ext cx="1563622" cy="163268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latin typeface="Avenir Book" panose="02000503020000020003" pitchFamily="2" charset="0"/>
              </a:rPr>
              <a:t>Learning Component</a:t>
            </a:r>
          </a:p>
        </p:txBody>
      </p:sp>
      <p:pic>
        <p:nvPicPr>
          <p:cNvPr id="9" name="Picture 8" descr="world.png">
            <a:extLst>
              <a:ext uri="{FF2B5EF4-FFF2-40B4-BE49-F238E27FC236}">
                <a16:creationId xmlns:a16="http://schemas.microsoft.com/office/drawing/2014/main" id="{9C1A7032-73A7-6748-8687-2D44347C4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1992" y="5927177"/>
            <a:ext cx="877746" cy="819230"/>
          </a:xfrm>
          <a:prstGeom prst="rect">
            <a:avLst/>
          </a:prstGeom>
        </p:spPr>
      </p:pic>
      <p:sp>
        <p:nvSpPr>
          <p:cNvPr id="10" name="Rectangle 9">
            <a:extLst>
              <a:ext uri="{FF2B5EF4-FFF2-40B4-BE49-F238E27FC236}">
                <a16:creationId xmlns:a16="http://schemas.microsoft.com/office/drawing/2014/main" id="{0ECA359B-C2B1-DB47-BF33-30E476FA190C}"/>
              </a:ext>
            </a:extLst>
          </p:cNvPr>
          <p:cNvSpPr/>
          <p:nvPr/>
        </p:nvSpPr>
        <p:spPr>
          <a:xfrm>
            <a:off x="4843194" y="5107947"/>
            <a:ext cx="2999232" cy="4685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venir Book" panose="02000503020000020003" pitchFamily="2" charset="0"/>
              </a:rPr>
              <a:t>Execution Platform</a:t>
            </a:r>
          </a:p>
        </p:txBody>
      </p:sp>
      <p:sp>
        <p:nvSpPr>
          <p:cNvPr id="11" name="Oval 10">
            <a:extLst>
              <a:ext uri="{FF2B5EF4-FFF2-40B4-BE49-F238E27FC236}">
                <a16:creationId xmlns:a16="http://schemas.microsoft.com/office/drawing/2014/main" id="{0D565AA9-3A78-EA42-AC93-D4704F3C4D16}"/>
              </a:ext>
            </a:extLst>
          </p:cNvPr>
          <p:cNvSpPr/>
          <p:nvPr/>
        </p:nvSpPr>
        <p:spPr>
          <a:xfrm>
            <a:off x="8583168" y="4105604"/>
            <a:ext cx="1481328" cy="12400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latin typeface="Avenir Book" panose="02000503020000020003" pitchFamily="2" charset="0"/>
              </a:rPr>
              <a:t>State</a:t>
            </a:r>
            <a:endParaRPr lang="en-US" b="1">
              <a:latin typeface="Avenir Book" panose="02000503020000020003" pitchFamily="2" charset="0"/>
            </a:endParaRPr>
          </a:p>
        </p:txBody>
      </p:sp>
      <p:cxnSp>
        <p:nvCxnSpPr>
          <p:cNvPr id="12" name="Curved Connector 11">
            <a:extLst>
              <a:ext uri="{FF2B5EF4-FFF2-40B4-BE49-F238E27FC236}">
                <a16:creationId xmlns:a16="http://schemas.microsoft.com/office/drawing/2014/main" id="{23FB94BA-FC69-B94B-8218-792AC8C22C8E}"/>
              </a:ext>
            </a:extLst>
          </p:cNvPr>
          <p:cNvCxnSpPr>
            <a:cxnSpLocks/>
          </p:cNvCxnSpPr>
          <p:nvPr/>
        </p:nvCxnSpPr>
        <p:spPr>
          <a:xfrm>
            <a:off x="5253038" y="5576474"/>
            <a:ext cx="778954" cy="760319"/>
          </a:xfrm>
          <a:prstGeom prst="curvedConnector3">
            <a:avLst>
              <a:gd name="adj1" fmla="val 231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55AE6063-5DF5-FD4D-9B9E-7C83D943183B}"/>
              </a:ext>
            </a:extLst>
          </p:cNvPr>
          <p:cNvSpPr txBox="1"/>
          <p:nvPr/>
        </p:nvSpPr>
        <p:spPr>
          <a:xfrm>
            <a:off x="3824289" y="6045001"/>
            <a:ext cx="1931059"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Actuation</a:t>
            </a:r>
          </a:p>
        </p:txBody>
      </p:sp>
      <p:cxnSp>
        <p:nvCxnSpPr>
          <p:cNvPr id="14" name="Curved Connector 13">
            <a:extLst>
              <a:ext uri="{FF2B5EF4-FFF2-40B4-BE49-F238E27FC236}">
                <a16:creationId xmlns:a16="http://schemas.microsoft.com/office/drawing/2014/main" id="{87952662-50F9-C845-B5FA-8D7F0D658A5A}"/>
              </a:ext>
            </a:extLst>
          </p:cNvPr>
          <p:cNvCxnSpPr>
            <a:cxnSpLocks/>
            <a:stCxn id="9" idx="3"/>
          </p:cNvCxnSpPr>
          <p:nvPr/>
        </p:nvCxnSpPr>
        <p:spPr>
          <a:xfrm flipV="1">
            <a:off x="6909738" y="5576474"/>
            <a:ext cx="450342" cy="760319"/>
          </a:xfrm>
          <a:prstGeom prst="curvedConnector2">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C9957FC1-1BDA-5346-9093-0B7C0557D326}"/>
              </a:ext>
            </a:extLst>
          </p:cNvPr>
          <p:cNvSpPr txBox="1"/>
          <p:nvPr/>
        </p:nvSpPr>
        <p:spPr>
          <a:xfrm>
            <a:off x="7274351" y="5938885"/>
            <a:ext cx="1658978"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Sensing</a:t>
            </a:r>
          </a:p>
        </p:txBody>
      </p:sp>
      <p:cxnSp>
        <p:nvCxnSpPr>
          <p:cNvPr id="16" name="Straight Arrow Connector 15">
            <a:extLst>
              <a:ext uri="{FF2B5EF4-FFF2-40B4-BE49-F238E27FC236}">
                <a16:creationId xmlns:a16="http://schemas.microsoft.com/office/drawing/2014/main" id="{8DFE4767-1B29-484D-B130-B609B2E9A775}"/>
              </a:ext>
            </a:extLst>
          </p:cNvPr>
          <p:cNvCxnSpPr/>
          <p:nvPr/>
        </p:nvCxnSpPr>
        <p:spPr>
          <a:xfrm>
            <a:off x="5642515" y="4590288"/>
            <a:ext cx="0" cy="51765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AB083340-627F-5245-B114-F51B77501897}"/>
              </a:ext>
            </a:extLst>
          </p:cNvPr>
          <p:cNvCxnSpPr/>
          <p:nvPr/>
        </p:nvCxnSpPr>
        <p:spPr>
          <a:xfrm flipV="1">
            <a:off x="7083552" y="4590288"/>
            <a:ext cx="0" cy="51765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1DBE08D2-2650-0F4A-B0E1-59BA6F4C5140}"/>
              </a:ext>
            </a:extLst>
          </p:cNvPr>
          <p:cNvSpPr txBox="1"/>
          <p:nvPr/>
        </p:nvSpPr>
        <p:spPr>
          <a:xfrm>
            <a:off x="4227340" y="4605737"/>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Actions</a:t>
            </a:r>
          </a:p>
        </p:txBody>
      </p:sp>
      <p:sp>
        <p:nvSpPr>
          <p:cNvPr id="19" name="TextBox 18">
            <a:extLst>
              <a:ext uri="{FF2B5EF4-FFF2-40B4-BE49-F238E27FC236}">
                <a16:creationId xmlns:a16="http://schemas.microsoft.com/office/drawing/2014/main" id="{B25FE3D2-56B1-674F-BB1D-03720F417B88}"/>
              </a:ext>
            </a:extLst>
          </p:cNvPr>
          <p:cNvSpPr txBox="1"/>
          <p:nvPr/>
        </p:nvSpPr>
        <p:spPr>
          <a:xfrm>
            <a:off x="7180343" y="4604302"/>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Events</a:t>
            </a:r>
          </a:p>
        </p:txBody>
      </p:sp>
      <p:cxnSp>
        <p:nvCxnSpPr>
          <p:cNvPr id="20" name="Straight Arrow Connector 19">
            <a:extLst>
              <a:ext uri="{FF2B5EF4-FFF2-40B4-BE49-F238E27FC236}">
                <a16:creationId xmlns:a16="http://schemas.microsoft.com/office/drawing/2014/main" id="{8FD033E3-1C25-FA4C-BACB-A79B8A4D46CF}"/>
              </a:ext>
            </a:extLst>
          </p:cNvPr>
          <p:cNvCxnSpPr>
            <a:cxnSpLocks/>
          </p:cNvCxnSpPr>
          <p:nvPr/>
        </p:nvCxnSpPr>
        <p:spPr>
          <a:xfrm>
            <a:off x="4055890" y="3429000"/>
            <a:ext cx="463917"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21" name="Picture 20" descr="A close up of a logo&#10;&#10;Description automatically generated">
            <a:extLst>
              <a:ext uri="{FF2B5EF4-FFF2-40B4-BE49-F238E27FC236}">
                <a16:creationId xmlns:a16="http://schemas.microsoft.com/office/drawing/2014/main" id="{E4C72D41-9F6E-9949-AC71-BEE1D8BBC241}"/>
              </a:ext>
            </a:extLst>
          </p:cNvPr>
          <p:cNvPicPr>
            <a:picLocks noChangeAspect="1"/>
          </p:cNvPicPr>
          <p:nvPr/>
        </p:nvPicPr>
        <p:blipFill>
          <a:blip r:embed="rId5">
            <a:duotone>
              <a:schemeClr val="accent1">
                <a:shade val="45000"/>
                <a:satMod val="135000"/>
              </a:schemeClr>
              <a:prstClr val="white"/>
            </a:duotone>
            <a:extLst>
              <a:ext uri="{837473B0-CC2E-450A-ABE3-18F120FF3D39}">
                <a1611:picAttrSrcUrl xmlns:a1611="http://schemas.microsoft.com/office/drawing/2016/11/main" r:id="rId6"/>
              </a:ext>
            </a:extLst>
          </a:blip>
          <a:stretch>
            <a:fillRect/>
          </a:stretch>
        </p:blipFill>
        <p:spPr>
          <a:xfrm>
            <a:off x="8594805" y="1752600"/>
            <a:ext cx="1892300" cy="1676400"/>
          </a:xfrm>
          <a:prstGeom prst="rect">
            <a:avLst/>
          </a:prstGeom>
        </p:spPr>
      </p:pic>
      <p:cxnSp>
        <p:nvCxnSpPr>
          <p:cNvPr id="22" name="Straight Arrow Connector 21">
            <a:extLst>
              <a:ext uri="{FF2B5EF4-FFF2-40B4-BE49-F238E27FC236}">
                <a16:creationId xmlns:a16="http://schemas.microsoft.com/office/drawing/2014/main" id="{7B77A146-4097-064A-B145-AA7CBACDE39A}"/>
              </a:ext>
            </a:extLst>
          </p:cNvPr>
          <p:cNvCxnSpPr>
            <a:cxnSpLocks/>
          </p:cNvCxnSpPr>
          <p:nvPr/>
        </p:nvCxnSpPr>
        <p:spPr>
          <a:xfrm flipH="1">
            <a:off x="7981953" y="2828925"/>
            <a:ext cx="951377"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596D7B57-0696-9247-8A2A-7F6F6B179B1D}"/>
              </a:ext>
            </a:extLst>
          </p:cNvPr>
          <p:cNvSpPr txBox="1"/>
          <p:nvPr/>
        </p:nvSpPr>
        <p:spPr>
          <a:xfrm>
            <a:off x="7928439" y="2218949"/>
            <a:ext cx="1414462" cy="461665"/>
          </a:xfrm>
          <a:prstGeom prst="rect">
            <a:avLst/>
          </a:prstGeom>
          <a:noFill/>
        </p:spPr>
        <p:txBody>
          <a:bodyPr wrap="square" rtlCol="0">
            <a:spAutoFit/>
          </a:bodyPr>
          <a:lstStyle/>
          <a:p>
            <a:r>
              <a:rPr lang="en-US" sz="2400" b="1">
                <a:solidFill>
                  <a:srgbClr val="FF0000"/>
                </a:solidFill>
                <a:latin typeface="Avenir Book" panose="02000503020000020003" pitchFamily="2" charset="0"/>
              </a:rPr>
              <a:t>Tasks</a:t>
            </a:r>
          </a:p>
        </p:txBody>
      </p:sp>
      <p:cxnSp>
        <p:nvCxnSpPr>
          <p:cNvPr id="24" name="Straight Arrow Connector 23">
            <a:extLst>
              <a:ext uri="{FF2B5EF4-FFF2-40B4-BE49-F238E27FC236}">
                <a16:creationId xmlns:a16="http://schemas.microsoft.com/office/drawing/2014/main" id="{B146B94E-5F32-B149-92EE-FB9C457A879A}"/>
              </a:ext>
            </a:extLst>
          </p:cNvPr>
          <p:cNvCxnSpPr>
            <a:cxnSpLocks/>
          </p:cNvCxnSpPr>
          <p:nvPr/>
        </p:nvCxnSpPr>
        <p:spPr>
          <a:xfrm flipH="1" flipV="1">
            <a:off x="7928966" y="3905574"/>
            <a:ext cx="755821" cy="49897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A06D9839-585B-A343-91E0-77EC5D0D92F8}"/>
              </a:ext>
            </a:extLst>
          </p:cNvPr>
          <p:cNvCxnSpPr>
            <a:cxnSpLocks/>
            <a:stCxn id="10" idx="3"/>
          </p:cNvCxnSpPr>
          <p:nvPr/>
        </p:nvCxnSpPr>
        <p:spPr>
          <a:xfrm flipV="1">
            <a:off x="7842426" y="5056822"/>
            <a:ext cx="842360" cy="28538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A8C1A1D2-6784-334E-910A-393A87E5F889}"/>
              </a:ext>
            </a:extLst>
          </p:cNvPr>
          <p:cNvSpPr txBox="1"/>
          <p:nvPr/>
        </p:nvSpPr>
        <p:spPr>
          <a:xfrm>
            <a:off x="3086584" y="1461617"/>
            <a:ext cx="1414462" cy="461665"/>
          </a:xfrm>
          <a:prstGeom prst="rect">
            <a:avLst/>
          </a:prstGeom>
          <a:noFill/>
        </p:spPr>
        <p:txBody>
          <a:bodyPr wrap="square" rtlCol="0">
            <a:spAutoFit/>
          </a:bodyPr>
          <a:lstStyle/>
          <a:p>
            <a:r>
              <a:rPr lang="en-US" sz="2400" b="1">
                <a:ln>
                  <a:solidFill>
                    <a:schemeClr val="tx2"/>
                  </a:solidFill>
                </a:ln>
                <a:solidFill>
                  <a:sysClr val="windowText" lastClr="000000"/>
                </a:solidFill>
                <a:latin typeface="Avenir Book" panose="02000503020000020003" pitchFamily="2" charset="0"/>
              </a:rPr>
              <a:t>Actor</a:t>
            </a:r>
          </a:p>
        </p:txBody>
      </p:sp>
      <p:cxnSp>
        <p:nvCxnSpPr>
          <p:cNvPr id="27" name="Straight Arrow Connector 26">
            <a:extLst>
              <a:ext uri="{FF2B5EF4-FFF2-40B4-BE49-F238E27FC236}">
                <a16:creationId xmlns:a16="http://schemas.microsoft.com/office/drawing/2014/main" id="{9DCDFCA3-A82E-464E-80F0-504D5BED3CAA}"/>
              </a:ext>
            </a:extLst>
          </p:cNvPr>
          <p:cNvCxnSpPr>
            <a:cxnSpLocks/>
          </p:cNvCxnSpPr>
          <p:nvPr/>
        </p:nvCxnSpPr>
        <p:spPr>
          <a:xfrm flipV="1">
            <a:off x="4055890" y="1672728"/>
            <a:ext cx="463917" cy="197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8" name="Rounded Rectangle 11">
            <a:extLst>
              <a:ext uri="{FF2B5EF4-FFF2-40B4-BE49-F238E27FC236}">
                <a16:creationId xmlns:a16="http://schemas.microsoft.com/office/drawing/2014/main" id="{25C88967-39A0-354A-8F24-4B9923773560}"/>
              </a:ext>
            </a:extLst>
          </p:cNvPr>
          <p:cNvSpPr/>
          <p:nvPr/>
        </p:nvSpPr>
        <p:spPr>
          <a:xfrm>
            <a:off x="1981200" y="2658307"/>
            <a:ext cx="2036162" cy="1588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DEFCA"/>
                </a:solidFill>
                <a:latin typeface="Avenir Book"/>
                <a:cs typeface="Avenir Book"/>
              </a:rPr>
              <a:t>Task and Action Models</a:t>
            </a:r>
          </a:p>
        </p:txBody>
      </p:sp>
      <p:sp>
        <p:nvSpPr>
          <p:cNvPr id="29" name="Rounded Rectangle 11">
            <a:extLst>
              <a:ext uri="{FF2B5EF4-FFF2-40B4-BE49-F238E27FC236}">
                <a16:creationId xmlns:a16="http://schemas.microsoft.com/office/drawing/2014/main" id="{8636F6AE-9FC5-FD4D-8C79-1CAC2C30EF74}"/>
              </a:ext>
            </a:extLst>
          </p:cNvPr>
          <p:cNvSpPr/>
          <p:nvPr/>
        </p:nvSpPr>
        <p:spPr>
          <a:xfrm>
            <a:off x="1981200" y="2655398"/>
            <a:ext cx="2036162" cy="158801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rgbClr val="FDEFCA"/>
                </a:solidFill>
                <a:latin typeface="Avenir Book"/>
                <a:cs typeface="Avenir Book"/>
              </a:rPr>
              <a:t>Hierarchical Operational Models</a:t>
            </a:r>
          </a:p>
        </p:txBody>
      </p:sp>
      <p:sp>
        <p:nvSpPr>
          <p:cNvPr id="30" name="Rectangle 29">
            <a:extLst>
              <a:ext uri="{FF2B5EF4-FFF2-40B4-BE49-F238E27FC236}">
                <a16:creationId xmlns:a16="http://schemas.microsoft.com/office/drawing/2014/main" id="{06D30D8D-C494-A74C-A233-4FBB03772F44}"/>
              </a:ext>
            </a:extLst>
          </p:cNvPr>
          <p:cNvSpPr/>
          <p:nvPr/>
        </p:nvSpPr>
        <p:spPr>
          <a:xfrm>
            <a:off x="4658886" y="1390744"/>
            <a:ext cx="1563622" cy="163268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2400" b="1" dirty="0">
                <a:latin typeface="Avenir Book" panose="02000503020000020003" pitchFamily="2" charset="0"/>
              </a:rPr>
            </a:br>
            <a:r>
              <a:rPr lang="en-US" sz="2400" b="1" dirty="0">
                <a:latin typeface="Avenir Book" panose="02000503020000020003" pitchFamily="2" charset="0"/>
              </a:rPr>
              <a:t>Plan-with-UPOM</a:t>
            </a:r>
            <a:endParaRPr lang="en-US" b="1" dirty="0">
              <a:latin typeface="Avenir Book" panose="02000503020000020003" pitchFamily="2" charset="0"/>
            </a:endParaRPr>
          </a:p>
        </p:txBody>
      </p:sp>
      <p:sp>
        <p:nvSpPr>
          <p:cNvPr id="31" name="Rectangle 30">
            <a:extLst>
              <a:ext uri="{FF2B5EF4-FFF2-40B4-BE49-F238E27FC236}">
                <a16:creationId xmlns:a16="http://schemas.microsoft.com/office/drawing/2014/main" id="{1C2E0246-1FB6-2742-8A9B-71F84FD09F1B}"/>
              </a:ext>
            </a:extLst>
          </p:cNvPr>
          <p:cNvSpPr/>
          <p:nvPr/>
        </p:nvSpPr>
        <p:spPr>
          <a:xfrm>
            <a:off x="6301741" y="1402604"/>
            <a:ext cx="1563622" cy="163268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latin typeface="Avenir Book" panose="02000503020000020003" pitchFamily="2" charset="0"/>
            </a:endParaRPr>
          </a:p>
          <a:p>
            <a:pPr algn="ctr"/>
            <a:r>
              <a:rPr lang="en-US" sz="2000" b="1">
                <a:latin typeface="Avenir Book" panose="02000503020000020003" pitchFamily="2" charset="0"/>
              </a:rPr>
              <a:t>Learn to choose methods,</a:t>
            </a:r>
          </a:p>
          <a:p>
            <a:pPr algn="ctr"/>
            <a:r>
              <a:rPr lang="en-US" sz="2000" b="1">
                <a:latin typeface="Avenir Book" panose="02000503020000020003" pitchFamily="2" charset="0"/>
              </a:rPr>
              <a:t>estimate heuristics</a:t>
            </a:r>
            <a:br>
              <a:rPr lang="en-US" sz="2000" b="1">
                <a:latin typeface="Avenir Book" panose="02000503020000020003" pitchFamily="2" charset="0"/>
              </a:rPr>
            </a:br>
            <a:endParaRPr lang="en-US" sz="2000" b="1">
              <a:latin typeface="Avenir Book" panose="02000503020000020003" pitchFamily="2" charset="0"/>
            </a:endParaRPr>
          </a:p>
        </p:txBody>
      </p:sp>
      <p:sp>
        <p:nvSpPr>
          <p:cNvPr id="32" name="Rectangle 31">
            <a:extLst>
              <a:ext uri="{FF2B5EF4-FFF2-40B4-BE49-F238E27FC236}">
                <a16:creationId xmlns:a16="http://schemas.microsoft.com/office/drawing/2014/main" id="{A7AA6697-9AD9-3E44-AD60-7C07C7FEA8FB}"/>
              </a:ext>
            </a:extLst>
          </p:cNvPr>
          <p:cNvSpPr/>
          <p:nvPr/>
        </p:nvSpPr>
        <p:spPr>
          <a:xfrm>
            <a:off x="4834129" y="5107947"/>
            <a:ext cx="2999232" cy="4685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venir Book" panose="02000503020000020003" pitchFamily="2" charset="0"/>
              </a:rPr>
              <a:t>Security Manager</a:t>
            </a:r>
          </a:p>
        </p:txBody>
      </p:sp>
      <p:sp>
        <p:nvSpPr>
          <p:cNvPr id="33" name="Cube 32">
            <a:extLst>
              <a:ext uri="{FF2B5EF4-FFF2-40B4-BE49-F238E27FC236}">
                <a16:creationId xmlns:a16="http://schemas.microsoft.com/office/drawing/2014/main" id="{91F9B708-410D-EE41-ACAB-6B4DCE304276}"/>
              </a:ext>
            </a:extLst>
          </p:cNvPr>
          <p:cNvSpPr/>
          <p:nvPr/>
        </p:nvSpPr>
        <p:spPr>
          <a:xfrm>
            <a:off x="5988424" y="5885096"/>
            <a:ext cx="987552" cy="919116"/>
          </a:xfrm>
          <a:prstGeom prst="cub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SDN</a:t>
            </a:r>
            <a:endParaRPr lang="en-US"/>
          </a:p>
        </p:txBody>
      </p:sp>
      <p:cxnSp>
        <p:nvCxnSpPr>
          <p:cNvPr id="34" name="Straight Arrow Connector 33">
            <a:extLst>
              <a:ext uri="{FF2B5EF4-FFF2-40B4-BE49-F238E27FC236}">
                <a16:creationId xmlns:a16="http://schemas.microsoft.com/office/drawing/2014/main" id="{C34AB609-8581-D84D-A17B-E52C81753699}"/>
              </a:ext>
            </a:extLst>
          </p:cNvPr>
          <p:cNvCxnSpPr>
            <a:cxnSpLocks/>
          </p:cNvCxnSpPr>
          <p:nvPr/>
        </p:nvCxnSpPr>
        <p:spPr>
          <a:xfrm flipV="1">
            <a:off x="4055890" y="2413000"/>
            <a:ext cx="602997" cy="84855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a:extLst>
              <a:ext uri="{FF2B5EF4-FFF2-40B4-BE49-F238E27FC236}">
                <a16:creationId xmlns:a16="http://schemas.microsoft.com/office/drawing/2014/main" id="{CD55CB77-BAD8-1C42-BF83-3B8A96445ADC}"/>
              </a:ext>
            </a:extLst>
          </p:cNvPr>
          <p:cNvCxnSpPr>
            <a:cxnSpLocks/>
          </p:cNvCxnSpPr>
          <p:nvPr/>
        </p:nvCxnSpPr>
        <p:spPr>
          <a:xfrm>
            <a:off x="4029841" y="3628137"/>
            <a:ext cx="600375" cy="37241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40" name="Round Diagonal Corner Rectangle 39">
            <a:extLst>
              <a:ext uri="{FF2B5EF4-FFF2-40B4-BE49-F238E27FC236}">
                <a16:creationId xmlns:a16="http://schemas.microsoft.com/office/drawing/2014/main" id="{2B4921B0-38FA-E348-BCEC-6350CD0ACAEB}"/>
              </a:ext>
            </a:extLst>
          </p:cNvPr>
          <p:cNvSpPr/>
          <p:nvPr/>
        </p:nvSpPr>
        <p:spPr>
          <a:xfrm>
            <a:off x="8737600" y="571501"/>
            <a:ext cx="1892300" cy="3187700"/>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dirty="0">
                <a:latin typeface="Avenir Book" panose="02000503020000020003" pitchFamily="2" charset="0"/>
              </a:rPr>
              <a:t>Experiments on five simulated domains with</a:t>
            </a:r>
          </a:p>
          <a:p>
            <a:r>
              <a:rPr lang="en-US" sz="2000" dirty="0">
                <a:latin typeface="Avenir Book" panose="02000503020000020003" pitchFamily="2" charset="0"/>
              </a:rPr>
              <a:t>improved efficiency, success ratio</a:t>
            </a:r>
          </a:p>
          <a:p>
            <a:pPr algn="ctr"/>
            <a:endParaRPr lang="en-US" dirty="0"/>
          </a:p>
        </p:txBody>
      </p:sp>
    </p:spTree>
    <p:custDataLst>
      <p:tags r:id="rId1"/>
    </p:custDataLst>
    <p:extLst>
      <p:ext uri="{BB962C8B-B14F-4D97-AF65-F5344CB8AC3E}">
        <p14:creationId xmlns:p14="http://schemas.microsoft.com/office/powerpoint/2010/main" val="26336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199" y="2773649"/>
            <a:ext cx="5875466" cy="1143000"/>
          </a:xfrm>
        </p:spPr>
        <p:txBody>
          <a:bodyPr>
            <a:normAutofit/>
          </a:bodyPr>
          <a:lstStyle/>
          <a:p>
            <a:r>
              <a:rPr lang="en-US" sz="5400" b="1">
                <a:latin typeface="Avenir Book"/>
                <a:cs typeface="Avenir Book"/>
              </a:rPr>
              <a:t>Thank you</a:t>
            </a:r>
          </a:p>
        </p:txBody>
      </p:sp>
    </p:spTree>
    <p:extLst>
      <p:ext uri="{BB962C8B-B14F-4D97-AF65-F5344CB8AC3E}">
        <p14:creationId xmlns:p14="http://schemas.microsoft.com/office/powerpoint/2010/main" val="1033952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59EC-2D62-6C42-9F92-965B4D29EB23}"/>
              </a:ext>
            </a:extLst>
          </p:cNvPr>
          <p:cNvSpPr>
            <a:spLocks noGrp="1"/>
          </p:cNvSpPr>
          <p:nvPr>
            <p:ph type="title"/>
          </p:nvPr>
        </p:nvSpPr>
        <p:spPr>
          <a:xfrm>
            <a:off x="1981200" y="-165100"/>
            <a:ext cx="8229600" cy="1143000"/>
          </a:xfrm>
        </p:spPr>
        <p:txBody>
          <a:bodyPr>
            <a:normAutofit/>
          </a:bodyPr>
          <a:lstStyle/>
          <a:p>
            <a:r>
              <a:rPr lang="en-US" sz="3600" dirty="0">
                <a:latin typeface="Avenir Book" panose="02000503020000020003" pitchFamily="2" charset="0"/>
              </a:rPr>
              <a:t>References</a:t>
            </a:r>
          </a:p>
        </p:txBody>
      </p:sp>
      <p:sp>
        <p:nvSpPr>
          <p:cNvPr id="3" name="Content Placeholder 2">
            <a:extLst>
              <a:ext uri="{FF2B5EF4-FFF2-40B4-BE49-F238E27FC236}">
                <a16:creationId xmlns:a16="http://schemas.microsoft.com/office/drawing/2014/main" id="{CB29894F-93F4-4642-BD35-F116F0EA24E6}"/>
              </a:ext>
            </a:extLst>
          </p:cNvPr>
          <p:cNvSpPr>
            <a:spLocks noGrp="1"/>
          </p:cNvSpPr>
          <p:nvPr>
            <p:ph idx="1"/>
          </p:nvPr>
        </p:nvSpPr>
        <p:spPr>
          <a:xfrm>
            <a:off x="1663700" y="406401"/>
            <a:ext cx="9118600" cy="4525963"/>
          </a:xfrm>
        </p:spPr>
        <p:txBody>
          <a:bodyPr>
            <a:noAutofit/>
          </a:bodyPr>
          <a:lstStyle/>
          <a:p>
            <a:pPr marL="0" indent="0" fontAlgn="base">
              <a:buNone/>
            </a:pPr>
            <a:endParaRPr lang="en-US" sz="1600" dirty="0"/>
          </a:p>
          <a:p>
            <a:pPr marL="0" indent="0" fontAlgn="base">
              <a:buNone/>
            </a:pPr>
            <a:r>
              <a:rPr lang="en-US" sz="1600" dirty="0"/>
              <a:t>[10] Sunandita Patra, James Mason, Amit Kumar, Malik </a:t>
            </a:r>
            <a:r>
              <a:rPr lang="en-US" sz="1600" dirty="0" err="1"/>
              <a:t>Ghallab</a:t>
            </a:r>
            <a:r>
              <a:rPr lang="en-US" sz="1600" dirty="0"/>
              <a:t>, Dana Nau, Paolo Traverso.  </a:t>
            </a:r>
            <a:r>
              <a:rPr lang="en-US" sz="1600" b="1" dirty="0"/>
              <a:t>Integrating Acting, Planning, and Learning in Hierarchical Operational Models. </a:t>
            </a:r>
            <a:r>
              <a:rPr lang="en-US" sz="1600" dirty="0"/>
              <a:t>Accepted at </a:t>
            </a:r>
            <a:r>
              <a:rPr lang="en-US" sz="1600" dirty="0">
                <a:solidFill>
                  <a:srgbClr val="C00000"/>
                </a:solidFill>
              </a:rPr>
              <a:t>IJCAI</a:t>
            </a:r>
            <a:r>
              <a:rPr lang="en-US" sz="1600" dirty="0"/>
              <a:t> 2020 Monte Carlo Search Workshop. </a:t>
            </a:r>
            <a:r>
              <a:rPr lang="en-US" sz="1600" u="sng" dirty="0"/>
              <a:t>​</a:t>
            </a:r>
            <a:endParaRPr lang="en-US" sz="1600" dirty="0"/>
          </a:p>
          <a:p>
            <a:pPr marL="0" indent="0" fontAlgn="base">
              <a:buNone/>
            </a:pPr>
            <a:r>
              <a:rPr lang="en-US" sz="1600" dirty="0"/>
              <a:t>[9] Sunandita Patra, James Mason, Amit Kumar, Malik </a:t>
            </a:r>
            <a:r>
              <a:rPr lang="en-US" sz="1600" dirty="0" err="1"/>
              <a:t>Ghallab</a:t>
            </a:r>
            <a:r>
              <a:rPr lang="en-US" sz="1600" dirty="0"/>
              <a:t>, Dana Nau, Paolo Traverso.  </a:t>
            </a:r>
            <a:r>
              <a:rPr lang="en-US" sz="1600" b="1" dirty="0"/>
              <a:t>Integrating Acting, Planning, and Learning in Hierarchical Operational Models. </a:t>
            </a:r>
            <a:r>
              <a:rPr lang="en-US" sz="1600" dirty="0"/>
              <a:t>Accepted for publication at </a:t>
            </a:r>
            <a:r>
              <a:rPr lang="en-US" sz="1600" dirty="0">
                <a:solidFill>
                  <a:srgbClr val="C00000"/>
                </a:solidFill>
              </a:rPr>
              <a:t>ICAPS</a:t>
            </a:r>
            <a:r>
              <a:rPr lang="en-US" sz="1600" dirty="0"/>
              <a:t> 2020. </a:t>
            </a:r>
            <a:r>
              <a:rPr lang="en-US" sz="1600" i="1" dirty="0"/>
              <a:t>Best Student Paper Honorable Mention Award. </a:t>
            </a:r>
            <a:r>
              <a:rPr lang="en-US" sz="1600" u="sng" dirty="0">
                <a:hlinkClick r:id="rId2"/>
              </a:rPr>
              <a:t>[link]</a:t>
            </a:r>
            <a:endParaRPr lang="en-US" sz="1600" dirty="0"/>
          </a:p>
          <a:p>
            <a:pPr marL="0" indent="0" fontAlgn="base">
              <a:buNone/>
            </a:pPr>
            <a:r>
              <a:rPr lang="en-US" sz="1600" dirty="0"/>
              <a:t>[8] Sunandita Patra, Malik </a:t>
            </a:r>
            <a:r>
              <a:rPr lang="en-US" sz="1600" dirty="0" err="1"/>
              <a:t>Ghallab</a:t>
            </a:r>
            <a:r>
              <a:rPr lang="en-US" sz="1600" dirty="0"/>
              <a:t>, Dana Nau, Paolo Traverso. </a:t>
            </a:r>
            <a:r>
              <a:rPr lang="en-US" sz="1600" b="1" dirty="0"/>
              <a:t>Interleaving Acting and Planning Using Operational Models.</a:t>
            </a:r>
            <a:r>
              <a:rPr lang="en-US" sz="1600" dirty="0"/>
              <a:t> </a:t>
            </a:r>
            <a:r>
              <a:rPr lang="en-US" sz="1600" dirty="0">
                <a:solidFill>
                  <a:srgbClr val="C00000"/>
                </a:solidFill>
              </a:rPr>
              <a:t>ICAPS</a:t>
            </a:r>
            <a:r>
              <a:rPr lang="en-US" sz="1600" dirty="0"/>
              <a:t> 2019 Workshop on Integrated Planning, Acting and Execution (</a:t>
            </a:r>
            <a:r>
              <a:rPr lang="en-US" sz="1600" dirty="0" err="1"/>
              <a:t>IntEx</a:t>
            </a:r>
            <a:r>
              <a:rPr lang="en-US" sz="1600" dirty="0"/>
              <a:t>). [</a:t>
            </a:r>
            <a:r>
              <a:rPr lang="en-US" sz="1600" dirty="0">
                <a:hlinkClick r:id="rId3"/>
              </a:rPr>
              <a:t>link</a:t>
            </a:r>
            <a:r>
              <a:rPr lang="en-US" sz="1600" dirty="0"/>
              <a:t>]</a:t>
            </a:r>
          </a:p>
          <a:p>
            <a:pPr marL="0" indent="0" fontAlgn="base">
              <a:buNone/>
            </a:pPr>
            <a:r>
              <a:rPr lang="en-US" sz="1600" dirty="0"/>
              <a:t>[7] Sunandita Patra, Malik </a:t>
            </a:r>
            <a:r>
              <a:rPr lang="en-US" sz="1600" dirty="0" err="1"/>
              <a:t>Ghallab</a:t>
            </a:r>
            <a:r>
              <a:rPr lang="en-US" sz="1600" dirty="0"/>
              <a:t>, Dana Nau, Paolo Traverso. </a:t>
            </a:r>
            <a:r>
              <a:rPr lang="en-US" sz="1600" b="1" dirty="0"/>
              <a:t>Acting and Planning Using Operational Models.</a:t>
            </a:r>
            <a:r>
              <a:rPr lang="en-US" sz="1600" dirty="0"/>
              <a:t> </a:t>
            </a:r>
            <a:r>
              <a:rPr lang="en-US" sz="1600" dirty="0">
                <a:solidFill>
                  <a:srgbClr val="C00000"/>
                </a:solidFill>
              </a:rPr>
              <a:t>AAAI</a:t>
            </a:r>
            <a:r>
              <a:rPr lang="en-US" sz="1600" dirty="0"/>
              <a:t> 2019. [</a:t>
            </a:r>
            <a:r>
              <a:rPr lang="en-US" sz="1600" dirty="0">
                <a:hlinkClick r:id="rId4"/>
              </a:rPr>
              <a:t>link</a:t>
            </a:r>
            <a:r>
              <a:rPr lang="en-US" sz="1600" dirty="0"/>
              <a:t>]</a:t>
            </a:r>
          </a:p>
          <a:p>
            <a:pPr marL="0" indent="0" fontAlgn="base">
              <a:buNone/>
            </a:pPr>
            <a:r>
              <a:rPr lang="en-US" sz="1600" dirty="0"/>
              <a:t>[6] Sunandita Patra, Malik </a:t>
            </a:r>
            <a:r>
              <a:rPr lang="en-US" sz="1600" dirty="0" err="1"/>
              <a:t>Ghallab</a:t>
            </a:r>
            <a:r>
              <a:rPr lang="en-US" sz="1600" dirty="0"/>
              <a:t>, Dana Nau and Paolo Traverso. </a:t>
            </a:r>
            <a:r>
              <a:rPr lang="en-US" sz="1600" b="1" dirty="0"/>
              <a:t>APE: An Acting and Planning Engine. </a:t>
            </a:r>
            <a:r>
              <a:rPr lang="en-US" sz="1600" dirty="0"/>
              <a:t>Conference on </a:t>
            </a:r>
            <a:r>
              <a:rPr lang="en-US" sz="1600" dirty="0">
                <a:solidFill>
                  <a:srgbClr val="C00000"/>
                </a:solidFill>
              </a:rPr>
              <a:t>Advances in Cognitive Systems</a:t>
            </a:r>
            <a:r>
              <a:rPr lang="en-US" sz="1600" dirty="0"/>
              <a:t>, 2018. [</a:t>
            </a:r>
            <a:r>
              <a:rPr lang="en-US" sz="1600" dirty="0">
                <a:hlinkClick r:id="rId5"/>
              </a:rPr>
              <a:t>link</a:t>
            </a:r>
            <a:r>
              <a:rPr lang="en-US" sz="1600" dirty="0"/>
              <a:t>]</a:t>
            </a:r>
          </a:p>
          <a:p>
            <a:pPr marL="0" indent="0" fontAlgn="base">
              <a:buNone/>
            </a:pPr>
            <a:r>
              <a:rPr lang="en-US" sz="1600" dirty="0"/>
              <a:t>[5] Sunandita Patra, Malik </a:t>
            </a:r>
            <a:r>
              <a:rPr lang="en-US" sz="1600" dirty="0" err="1"/>
              <a:t>Ghallab</a:t>
            </a:r>
            <a:r>
              <a:rPr lang="en-US" sz="1600" dirty="0"/>
              <a:t>, Dana Nau and Paolo Traverso. </a:t>
            </a:r>
            <a:r>
              <a:rPr lang="en-US" sz="1600" b="1" dirty="0"/>
              <a:t>Using Operational Models to Integrate Acting and Planning</a:t>
            </a:r>
            <a:r>
              <a:rPr lang="en-US" sz="1600" dirty="0"/>
              <a:t>, </a:t>
            </a:r>
            <a:r>
              <a:rPr lang="en-US" sz="1600" dirty="0">
                <a:solidFill>
                  <a:srgbClr val="C00000"/>
                </a:solidFill>
              </a:rPr>
              <a:t>ICAPS</a:t>
            </a:r>
            <a:r>
              <a:rPr lang="en-US" sz="1600" dirty="0"/>
              <a:t> 2018 Workshop on Integrated Planning, Acting and Execution (</a:t>
            </a:r>
            <a:r>
              <a:rPr lang="en-US" sz="1600" dirty="0" err="1"/>
              <a:t>IntEx</a:t>
            </a:r>
            <a:r>
              <a:rPr lang="en-US" sz="1600" dirty="0"/>
              <a:t>). [</a:t>
            </a:r>
            <a:r>
              <a:rPr lang="en-US" sz="1600" dirty="0">
                <a:hlinkClick r:id="rId6"/>
              </a:rPr>
              <a:t>link</a:t>
            </a:r>
            <a:r>
              <a:rPr lang="en-US" sz="1600" dirty="0"/>
              <a:t>]</a:t>
            </a:r>
          </a:p>
          <a:p>
            <a:pPr marL="0" indent="0" fontAlgn="base">
              <a:buNone/>
            </a:pPr>
            <a:r>
              <a:rPr lang="en-US" sz="1600" dirty="0"/>
              <a:t>[4] Sunandita Patra, Malik </a:t>
            </a:r>
            <a:r>
              <a:rPr lang="en-US" sz="1600" dirty="0" err="1"/>
              <a:t>Ghallab</a:t>
            </a:r>
            <a:r>
              <a:rPr lang="en-US" sz="1600" dirty="0"/>
              <a:t>, Dana Nau and Paolo Traverso. </a:t>
            </a:r>
            <a:r>
              <a:rPr lang="en-US" sz="1600" b="1" dirty="0"/>
              <a:t>Planning and Acting with Hierarchical </a:t>
            </a:r>
            <a:r>
              <a:rPr lang="en-US" sz="1600" b="1" dirty="0" err="1"/>
              <a:t>Input/Output</a:t>
            </a:r>
            <a:r>
              <a:rPr lang="en-US" sz="1600" b="1" dirty="0"/>
              <a:t> Automata.</a:t>
            </a:r>
            <a:r>
              <a:rPr lang="en-US" sz="1600" dirty="0"/>
              <a:t> Conference </a:t>
            </a:r>
            <a:r>
              <a:rPr lang="en-US" sz="1600" dirty="0">
                <a:solidFill>
                  <a:srgbClr val="C00000"/>
                </a:solidFill>
              </a:rPr>
              <a:t>of Advances in Cognitive Systems</a:t>
            </a:r>
            <a:r>
              <a:rPr lang="en-US" sz="1600" dirty="0"/>
              <a:t>, 2018. [</a:t>
            </a:r>
            <a:r>
              <a:rPr lang="en-US" sz="1600" dirty="0">
                <a:hlinkClick r:id="rId7"/>
              </a:rPr>
              <a:t>link</a:t>
            </a:r>
            <a:r>
              <a:rPr lang="en-US" sz="1600" dirty="0"/>
              <a:t>]</a:t>
            </a:r>
          </a:p>
          <a:p>
            <a:pPr marL="0" indent="0" fontAlgn="base">
              <a:buNone/>
            </a:pPr>
            <a:r>
              <a:rPr lang="en-US" sz="1600" dirty="0"/>
              <a:t>[3] Sunandita Patra, Malik </a:t>
            </a:r>
            <a:r>
              <a:rPr lang="en-US" sz="1600" dirty="0" err="1"/>
              <a:t>Ghallab</a:t>
            </a:r>
            <a:r>
              <a:rPr lang="en-US" sz="1600" dirty="0"/>
              <a:t>, Dana Nau and Paolo Traverso. </a:t>
            </a:r>
            <a:r>
              <a:rPr lang="en-US" sz="1600" b="1" dirty="0"/>
              <a:t>APE: An Acting and Planning Engine. </a:t>
            </a:r>
            <a:r>
              <a:rPr lang="en-US" sz="1600" dirty="0"/>
              <a:t>Journal of </a:t>
            </a:r>
            <a:r>
              <a:rPr lang="en-US" sz="1600" dirty="0">
                <a:solidFill>
                  <a:srgbClr val="C00000"/>
                </a:solidFill>
              </a:rPr>
              <a:t>Advances in Cognitive Systems</a:t>
            </a:r>
            <a:r>
              <a:rPr lang="en-US" sz="1600" dirty="0"/>
              <a:t>, 2018. [</a:t>
            </a:r>
            <a:r>
              <a:rPr lang="en-US" sz="1600" dirty="0">
                <a:hlinkClick r:id="rId5"/>
              </a:rPr>
              <a:t>link</a:t>
            </a:r>
            <a:r>
              <a:rPr lang="en-US" sz="1600" dirty="0"/>
              <a:t>]</a:t>
            </a:r>
          </a:p>
          <a:p>
            <a:pPr marL="0" indent="0" fontAlgn="base">
              <a:buNone/>
            </a:pPr>
            <a:r>
              <a:rPr lang="en-US" sz="1600" dirty="0"/>
              <a:t>[2] Sunandita Patra, Paolo Traverso, Malik </a:t>
            </a:r>
            <a:r>
              <a:rPr lang="en-US" sz="1600" dirty="0" err="1"/>
              <a:t>Ghallab</a:t>
            </a:r>
            <a:r>
              <a:rPr lang="en-US" sz="1600" dirty="0"/>
              <a:t> and Dana Nau.</a:t>
            </a:r>
            <a:r>
              <a:rPr lang="en-US" sz="1600" b="1" dirty="0"/>
              <a:t> Planning and Acting with Hierarchical </a:t>
            </a:r>
            <a:r>
              <a:rPr lang="en-US" sz="1600" b="1" dirty="0" err="1"/>
              <a:t>Input/Output</a:t>
            </a:r>
            <a:r>
              <a:rPr lang="en-US" sz="1600" b="1" dirty="0"/>
              <a:t> Automata</a:t>
            </a:r>
            <a:r>
              <a:rPr lang="en-US" sz="1600" dirty="0"/>
              <a:t>, </a:t>
            </a:r>
            <a:r>
              <a:rPr lang="en-US" sz="1600" dirty="0">
                <a:solidFill>
                  <a:srgbClr val="C00000"/>
                </a:solidFill>
              </a:rPr>
              <a:t>ICAPS</a:t>
            </a:r>
            <a:r>
              <a:rPr lang="en-US" sz="1600" dirty="0"/>
              <a:t> 2017 Workshop on Generalized Planning (</a:t>
            </a:r>
            <a:r>
              <a:rPr lang="en-US" sz="1600" dirty="0" err="1"/>
              <a:t>GenPlan</a:t>
            </a:r>
            <a:r>
              <a:rPr lang="en-US" sz="1600" dirty="0"/>
              <a:t>). [</a:t>
            </a:r>
            <a:r>
              <a:rPr lang="en-US" sz="1600" dirty="0">
                <a:hlinkClick r:id="rId8"/>
              </a:rPr>
              <a:t>link</a:t>
            </a:r>
            <a:r>
              <a:rPr lang="en-US" sz="1600" dirty="0"/>
              <a:t>]</a:t>
            </a:r>
          </a:p>
          <a:p>
            <a:pPr marL="0" indent="0" fontAlgn="base">
              <a:buNone/>
            </a:pPr>
            <a:r>
              <a:rPr lang="en-US" sz="1600" dirty="0"/>
              <a:t>[1] Sunandita Patra, Satya Gautam </a:t>
            </a:r>
            <a:r>
              <a:rPr lang="en-US" sz="1600" dirty="0" err="1"/>
              <a:t>Vadlamudi</a:t>
            </a:r>
            <a:r>
              <a:rPr lang="en-US" sz="1600" dirty="0"/>
              <a:t>, and </a:t>
            </a:r>
            <a:r>
              <a:rPr lang="en-US" sz="1600" dirty="0" err="1"/>
              <a:t>Partha</a:t>
            </a:r>
            <a:r>
              <a:rPr lang="en-US" sz="1600" dirty="0"/>
              <a:t> </a:t>
            </a:r>
            <a:r>
              <a:rPr lang="en-US" sz="1600" dirty="0" err="1"/>
              <a:t>Pratim</a:t>
            </a:r>
            <a:r>
              <a:rPr lang="en-US" sz="1600" dirty="0"/>
              <a:t> Chakrabarti. </a:t>
            </a:r>
            <a:r>
              <a:rPr lang="en-US" sz="1600" b="1" dirty="0"/>
              <a:t>Anytime contract search</a:t>
            </a:r>
            <a:r>
              <a:rPr lang="en-US" sz="1600" dirty="0"/>
              <a:t>. </a:t>
            </a:r>
            <a:r>
              <a:rPr lang="en-US" sz="1600" dirty="0">
                <a:solidFill>
                  <a:srgbClr val="C00000"/>
                </a:solidFill>
              </a:rPr>
              <a:t>SGAI</a:t>
            </a:r>
            <a:r>
              <a:rPr lang="en-US" sz="1600" dirty="0"/>
              <a:t> International Conference on Innovative Techniques and Applications of Artificial Intelligence  2013. [</a:t>
            </a:r>
            <a:r>
              <a:rPr lang="en-US" sz="1600" dirty="0">
                <a:hlinkClick r:id="rId9"/>
              </a:rPr>
              <a:t>link</a:t>
            </a:r>
            <a:r>
              <a:rPr lang="en-US" sz="1600" dirty="0"/>
              <a:t>]</a:t>
            </a:r>
          </a:p>
          <a:p>
            <a:endParaRPr lang="en-US" sz="1600" dirty="0"/>
          </a:p>
        </p:txBody>
      </p:sp>
    </p:spTree>
    <p:extLst>
      <p:ext uri="{BB962C8B-B14F-4D97-AF65-F5344CB8AC3E}">
        <p14:creationId xmlns:p14="http://schemas.microsoft.com/office/powerpoint/2010/main" val="22076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EB2B80-1382-A44A-A21F-DBC9CE1EE721}"/>
              </a:ext>
            </a:extLst>
          </p:cNvPr>
          <p:cNvSpPr/>
          <p:nvPr/>
        </p:nvSpPr>
        <p:spPr>
          <a:xfrm>
            <a:off x="5720219" y="4155727"/>
            <a:ext cx="3357314" cy="227320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sp>
        <p:nvSpPr>
          <p:cNvPr id="4" name="Content Placeholder 2"/>
          <p:cNvSpPr>
            <a:spLocks noGrp="1"/>
          </p:cNvSpPr>
          <p:nvPr>
            <p:ph idx="1"/>
          </p:nvPr>
        </p:nvSpPr>
        <p:spPr>
          <a:xfrm>
            <a:off x="1717800" y="1428289"/>
            <a:ext cx="5720667" cy="4912240"/>
          </a:xfrm>
        </p:spPr>
        <p:txBody>
          <a:bodyPr>
            <a:normAutofit/>
          </a:bodyPr>
          <a:lstStyle/>
          <a:p>
            <a:pPr marL="0" indent="0">
              <a:buNone/>
            </a:pPr>
            <a:r>
              <a:rPr lang="en-US" sz="2000" dirty="0">
                <a:solidFill>
                  <a:srgbClr val="008000"/>
                </a:solidFill>
                <a:latin typeface="Avenir Book"/>
                <a:cs typeface="Avenir Book"/>
              </a:rPr>
              <a:t>      Planning</a:t>
            </a:r>
          </a:p>
          <a:p>
            <a:pPr lvl="1"/>
            <a:r>
              <a:rPr lang="en-US" sz="2000" dirty="0">
                <a:latin typeface="Avenir Book"/>
                <a:cs typeface="Avenir Book"/>
              </a:rPr>
              <a:t>Prediction + search</a:t>
            </a:r>
          </a:p>
          <a:p>
            <a:pPr lvl="1"/>
            <a:r>
              <a:rPr lang="en-US" sz="2000" dirty="0">
                <a:latin typeface="Avenir Book"/>
                <a:cs typeface="Avenir Book"/>
              </a:rPr>
              <a:t>Search over predicted states, possible organization of tasks and actions</a:t>
            </a:r>
          </a:p>
          <a:p>
            <a:pPr lvl="1"/>
            <a:r>
              <a:rPr lang="en-US" sz="2000" dirty="0">
                <a:latin typeface="Avenir Book"/>
                <a:cs typeface="Avenir Book"/>
              </a:rPr>
              <a:t>Descriptive action models</a:t>
            </a:r>
          </a:p>
          <a:p>
            <a:pPr lvl="2"/>
            <a:r>
              <a:rPr lang="en-US" sz="2000" dirty="0">
                <a:latin typeface="Avenir Book"/>
                <a:cs typeface="Avenir Book"/>
              </a:rPr>
              <a:t>Efficiently predict next state(s)</a:t>
            </a:r>
          </a:p>
          <a:p>
            <a:pPr lvl="2"/>
            <a:r>
              <a:rPr lang="en-US" sz="2000" dirty="0">
                <a:latin typeface="Avenir Book"/>
                <a:cs typeface="Avenir Book"/>
              </a:rPr>
              <a:t>Search large state spaces quickly</a:t>
            </a:r>
          </a:p>
          <a:p>
            <a:pPr lvl="2"/>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p:txBody>
      </p:sp>
      <p:sp>
        <p:nvSpPr>
          <p:cNvPr id="7" name="Title 6"/>
          <p:cNvSpPr>
            <a:spLocks noGrp="1"/>
          </p:cNvSpPr>
          <p:nvPr>
            <p:ph type="title"/>
          </p:nvPr>
        </p:nvSpPr>
        <p:spPr>
          <a:xfrm>
            <a:off x="1981200" y="194709"/>
            <a:ext cx="8229600" cy="1143000"/>
          </a:xfrm>
        </p:spPr>
        <p:txBody>
          <a:bodyPr/>
          <a:lstStyle/>
          <a:p>
            <a:r>
              <a:rPr lang="en-US">
                <a:latin typeface="Avenir Book"/>
                <a:cs typeface="Avenir Book"/>
              </a:rPr>
              <a:t>AI Planning</a:t>
            </a:r>
          </a:p>
        </p:txBody>
      </p:sp>
      <p:sp>
        <p:nvSpPr>
          <p:cNvPr id="13" name="Rounded Rectangle 11"/>
          <p:cNvSpPr/>
          <p:nvPr/>
        </p:nvSpPr>
        <p:spPr>
          <a:xfrm>
            <a:off x="2281933" y="4201503"/>
            <a:ext cx="2434758" cy="1541385"/>
          </a:xfrm>
          <a:prstGeom prst="roundRect">
            <a:avLst/>
          </a:prstGeom>
          <a:solidFill>
            <a:srgbClr val="657B3B"/>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rgbClr val="FDEFCA"/>
                </a:solidFill>
                <a:latin typeface="Avenir Book"/>
                <a:cs typeface="Avenir Book"/>
              </a:rPr>
              <a:t>Descriptive Models</a:t>
            </a:r>
          </a:p>
          <a:p>
            <a:pPr algn="ctr"/>
            <a:r>
              <a:rPr lang="en-US" sz="2000" b="1">
                <a:solidFill>
                  <a:srgbClr val="FDEFCA"/>
                </a:solidFill>
                <a:latin typeface="Avenir Book"/>
                <a:cs typeface="Avenir Book"/>
              </a:rPr>
              <a:t>What</a:t>
            </a:r>
            <a:r>
              <a:rPr lang="en-US" sz="2000">
                <a:solidFill>
                  <a:srgbClr val="FDEFCA"/>
                </a:solidFill>
                <a:latin typeface="Avenir Book"/>
                <a:cs typeface="Avenir Book"/>
              </a:rPr>
              <a:t> the actions do?</a:t>
            </a:r>
          </a:p>
        </p:txBody>
      </p:sp>
      <p:sp>
        <p:nvSpPr>
          <p:cNvPr id="10" name="Right Arrow 9"/>
          <p:cNvSpPr/>
          <p:nvPr/>
        </p:nvSpPr>
        <p:spPr>
          <a:xfrm rot="10800000" flipH="1">
            <a:off x="4762088" y="4585493"/>
            <a:ext cx="1248161" cy="3374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2E83BD-4A71-C746-8F86-7CB802DED3C9}"/>
              </a:ext>
            </a:extLst>
          </p:cNvPr>
          <p:cNvSpPr/>
          <p:nvPr/>
        </p:nvSpPr>
        <p:spPr>
          <a:xfrm>
            <a:off x="5989531" y="4257044"/>
            <a:ext cx="1248161" cy="99436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Planner</a:t>
            </a:r>
            <a:endParaRPr lang="en-US" b="1">
              <a:latin typeface="Avenir Book" panose="02000503020000020003" pitchFamily="2" charset="0"/>
            </a:endParaRPr>
          </a:p>
        </p:txBody>
      </p:sp>
      <p:sp>
        <p:nvSpPr>
          <p:cNvPr id="14" name="Rectangle 13">
            <a:extLst>
              <a:ext uri="{FF2B5EF4-FFF2-40B4-BE49-F238E27FC236}">
                <a16:creationId xmlns:a16="http://schemas.microsoft.com/office/drawing/2014/main" id="{D1A1E3E3-12A9-C74F-9439-245F3228319F}"/>
              </a:ext>
            </a:extLst>
          </p:cNvPr>
          <p:cNvSpPr/>
          <p:nvPr/>
        </p:nvSpPr>
        <p:spPr>
          <a:xfrm>
            <a:off x="5989530" y="5432478"/>
            <a:ext cx="2928164" cy="814267"/>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a:t>
            </a:r>
          </a:p>
        </p:txBody>
      </p:sp>
      <p:sp>
        <p:nvSpPr>
          <p:cNvPr id="15" name="Rectangle 14">
            <a:extLst>
              <a:ext uri="{FF2B5EF4-FFF2-40B4-BE49-F238E27FC236}">
                <a16:creationId xmlns:a16="http://schemas.microsoft.com/office/drawing/2014/main" id="{1CBEDA4A-3386-154C-BEBB-11B79F02A2F8}"/>
              </a:ext>
            </a:extLst>
          </p:cNvPr>
          <p:cNvSpPr/>
          <p:nvPr/>
        </p:nvSpPr>
        <p:spPr>
          <a:xfrm>
            <a:off x="7425140" y="4257044"/>
            <a:ext cx="1492554" cy="99436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solidFill>
                  <a:schemeClr val="bg1">
                    <a:lumMod val="85000"/>
                  </a:schemeClr>
                </a:solidFill>
                <a:latin typeface="Avenir Book" panose="02000503020000020003" pitchFamily="2" charset="0"/>
              </a:rPr>
              <a:t>Learning component</a:t>
            </a:r>
          </a:p>
        </p:txBody>
      </p:sp>
      <p:pic>
        <p:nvPicPr>
          <p:cNvPr id="18" name="Picture 17" descr="A picture containing green, building, ball, playing&#10;&#10;Description automatically generated">
            <a:extLst>
              <a:ext uri="{FF2B5EF4-FFF2-40B4-BE49-F238E27FC236}">
                <a16:creationId xmlns:a16="http://schemas.microsoft.com/office/drawing/2014/main" id="{F5529DAB-6F39-8E41-B7A3-6EA999C50A62}"/>
              </a:ext>
            </a:extLst>
          </p:cNvPr>
          <p:cNvPicPr>
            <a:picLocks noChangeAspect="1"/>
          </p:cNvPicPr>
          <p:nvPr/>
        </p:nvPicPr>
        <p:blipFill>
          <a:blip r:embed="rId4"/>
          <a:stretch>
            <a:fillRect/>
          </a:stretch>
        </p:blipFill>
        <p:spPr>
          <a:xfrm>
            <a:off x="7231677" y="1394173"/>
            <a:ext cx="2921000" cy="2616200"/>
          </a:xfrm>
          <a:prstGeom prst="rect">
            <a:avLst/>
          </a:prstGeom>
        </p:spPr>
      </p:pic>
    </p:spTree>
    <p:custDataLst>
      <p:tags r:id="rId1"/>
    </p:custDataLst>
    <p:extLst>
      <p:ext uri="{BB962C8B-B14F-4D97-AF65-F5344CB8AC3E}">
        <p14:creationId xmlns:p14="http://schemas.microsoft.com/office/powerpoint/2010/main" val="389397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000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500"/>
                                        <p:tgtEl>
                                          <p:spTgt spid="4">
                                            <p:txEl>
                                              <p:pRg st="4" end="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717799" y="1428289"/>
            <a:ext cx="8617692" cy="4912240"/>
          </a:xfrm>
        </p:spPr>
        <p:txBody>
          <a:bodyPr>
            <a:normAutofit fontScale="92500" lnSpcReduction="10000"/>
          </a:bodyPr>
          <a:lstStyle/>
          <a:p>
            <a:r>
              <a:rPr lang="en-US" sz="2600" dirty="0">
                <a:latin typeface="Avenir Book"/>
                <a:cs typeface="Avenir Book"/>
              </a:rPr>
              <a:t>Say ``what” actions do</a:t>
            </a:r>
          </a:p>
          <a:p>
            <a:pPr lvl="1"/>
            <a:r>
              <a:rPr lang="en-US" sz="2600" dirty="0">
                <a:latin typeface="Avenir Book"/>
                <a:cs typeface="Avenir Book"/>
              </a:rPr>
              <a:t>With a set of preconditions and effects</a:t>
            </a:r>
          </a:p>
          <a:p>
            <a:r>
              <a:rPr lang="en-US" sz="2600" dirty="0">
                <a:latin typeface="Avenir Book"/>
                <a:cs typeface="Avenir Book"/>
              </a:rPr>
              <a:t>Example: Simple blocks-world domain</a:t>
            </a:r>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a:p>
            <a:pPr lvl="1"/>
            <a:endParaRPr lang="en-US" sz="2000" dirty="0">
              <a:latin typeface="Avenir Book"/>
              <a:cs typeface="Avenir Book"/>
            </a:endParaRPr>
          </a:p>
          <a:p>
            <a:pPr marL="457200" lvl="1" indent="0">
              <a:buNone/>
            </a:pPr>
            <a:r>
              <a:rPr lang="en-US" sz="2000" dirty="0">
                <a:latin typeface="Avenir Book"/>
                <a:cs typeface="Avenir Book"/>
              </a:rPr>
              <a:t>                                                                        </a:t>
            </a:r>
            <a:r>
              <a:rPr lang="en-US" b="1" dirty="0">
                <a:latin typeface="Avenir Book"/>
                <a:cs typeface="Avenir Book"/>
              </a:rPr>
              <a:t>Range(x) = {a, b, c}</a:t>
            </a:r>
          </a:p>
          <a:p>
            <a:pPr lvl="1"/>
            <a:endParaRPr lang="en-US" dirty="0">
              <a:latin typeface="Avenir Book"/>
              <a:cs typeface="Avenir Book"/>
            </a:endParaRPr>
          </a:p>
          <a:p>
            <a:pPr marL="457200" lvl="1" indent="0">
              <a:buNone/>
            </a:pPr>
            <a:endParaRPr lang="en-US" sz="2000" dirty="0">
              <a:latin typeface="Avenir Book"/>
              <a:cs typeface="Avenir Book"/>
            </a:endParaRPr>
          </a:p>
          <a:p>
            <a:pPr marL="57150" indent="0">
              <a:buNone/>
            </a:pPr>
            <a:r>
              <a:rPr lang="en-US" sz="2800" b="1" dirty="0">
                <a:latin typeface="Avenir Book"/>
                <a:cs typeface="Avenir Book"/>
              </a:rPr>
              <a:t>                                    </a:t>
            </a:r>
            <a:endParaRPr lang="en-US" sz="2000" dirty="0">
              <a:latin typeface="Avenir Book"/>
              <a:cs typeface="Avenir Book"/>
            </a:endParaRPr>
          </a:p>
          <a:p>
            <a:pPr marL="457200" lvl="1" indent="0">
              <a:buNone/>
            </a:pPr>
            <a:endParaRPr lang="en-US" sz="2000" dirty="0">
              <a:latin typeface="Avenir Book"/>
              <a:cs typeface="Avenir Book"/>
            </a:endParaRPr>
          </a:p>
        </p:txBody>
      </p:sp>
      <p:sp>
        <p:nvSpPr>
          <p:cNvPr id="7" name="Title 6"/>
          <p:cNvSpPr>
            <a:spLocks noGrp="1"/>
          </p:cNvSpPr>
          <p:nvPr>
            <p:ph type="title"/>
          </p:nvPr>
        </p:nvSpPr>
        <p:spPr>
          <a:xfrm>
            <a:off x="1981200" y="194709"/>
            <a:ext cx="8229600" cy="1143000"/>
          </a:xfrm>
        </p:spPr>
        <p:txBody>
          <a:bodyPr/>
          <a:lstStyle/>
          <a:p>
            <a:r>
              <a:rPr lang="en-US">
                <a:latin typeface="Avenir Book"/>
                <a:cs typeface="Avenir Book"/>
              </a:rPr>
              <a:t>Descriptive Models</a:t>
            </a:r>
          </a:p>
        </p:txBody>
      </p:sp>
      <p:pic>
        <p:nvPicPr>
          <p:cNvPr id="5" name="Picture 4"/>
          <p:cNvPicPr>
            <a:picLocks noChangeAspect="1"/>
          </p:cNvPicPr>
          <p:nvPr/>
        </p:nvPicPr>
        <p:blipFill>
          <a:blip r:embed="rId4"/>
          <a:stretch>
            <a:fillRect/>
          </a:stretch>
        </p:blipFill>
        <p:spPr>
          <a:xfrm>
            <a:off x="6594764" y="2336801"/>
            <a:ext cx="3616036" cy="1865369"/>
          </a:xfrm>
          <a:prstGeom prst="rect">
            <a:avLst/>
          </a:prstGeom>
        </p:spPr>
      </p:pic>
      <p:sp>
        <p:nvSpPr>
          <p:cNvPr id="6" name="Rounded Rectangle 11">
            <a:extLst>
              <a:ext uri="{FF2B5EF4-FFF2-40B4-BE49-F238E27FC236}">
                <a16:creationId xmlns:a16="http://schemas.microsoft.com/office/drawing/2014/main" id="{6D325B0F-9317-944C-937F-D908DD735266}"/>
              </a:ext>
            </a:extLst>
          </p:cNvPr>
          <p:cNvSpPr/>
          <p:nvPr/>
        </p:nvSpPr>
        <p:spPr>
          <a:xfrm>
            <a:off x="1971345" y="4847479"/>
            <a:ext cx="4025735" cy="1471273"/>
          </a:xfrm>
          <a:prstGeom prst="roundRect">
            <a:avLst/>
          </a:prstGeom>
          <a:solidFill>
            <a:srgbClr val="657B3B"/>
          </a:solidFill>
        </p:spPr>
        <p:style>
          <a:lnRef idx="3">
            <a:schemeClr val="lt1"/>
          </a:lnRef>
          <a:fillRef idx="1">
            <a:schemeClr val="accent3"/>
          </a:fillRef>
          <a:effectRef idx="1">
            <a:schemeClr val="accent3"/>
          </a:effectRef>
          <a:fontRef idx="minor">
            <a:schemeClr val="lt1"/>
          </a:fontRef>
        </p:style>
        <p:txBody>
          <a:bodyPr rtlCol="0" anchor="ctr"/>
          <a:lstStyle/>
          <a:p>
            <a:r>
              <a:rPr lang="en-US" sz="2000" u="sng">
                <a:latin typeface="Avenir Book"/>
                <a:cs typeface="Avenir Book"/>
              </a:rPr>
              <a:t>Action</a:t>
            </a:r>
            <a:r>
              <a:rPr lang="en-US" sz="2000">
                <a:latin typeface="Avenir Book"/>
                <a:cs typeface="Avenir Book"/>
              </a:rPr>
              <a:t>: Pickup(x)</a:t>
            </a:r>
          </a:p>
          <a:p>
            <a:r>
              <a:rPr lang="en-US" sz="2000" u="sng">
                <a:latin typeface="Avenir Book"/>
                <a:cs typeface="Avenir Book"/>
              </a:rPr>
              <a:t>Pre</a:t>
            </a:r>
            <a:r>
              <a:rPr lang="en-US" sz="2000">
                <a:latin typeface="Avenir Book"/>
                <a:cs typeface="Avenir Book"/>
              </a:rPr>
              <a:t>: </a:t>
            </a:r>
            <a:r>
              <a:rPr lang="en-US" sz="2000" err="1">
                <a:latin typeface="Avenir Book"/>
                <a:cs typeface="Avenir Book"/>
              </a:rPr>
              <a:t>loc</a:t>
            </a:r>
            <a:r>
              <a:rPr lang="en-US" sz="2000">
                <a:latin typeface="Avenir Book"/>
                <a:cs typeface="Avenir Book"/>
              </a:rPr>
              <a:t>(x) = table, top(x) = nil,</a:t>
            </a:r>
          </a:p>
          <a:p>
            <a:r>
              <a:rPr lang="en-US" sz="2000">
                <a:latin typeface="Avenir Book"/>
                <a:cs typeface="Avenir Book"/>
              </a:rPr>
              <a:t>        holding = nil</a:t>
            </a:r>
          </a:p>
          <a:p>
            <a:r>
              <a:rPr lang="en-US" sz="2000" u="sng">
                <a:latin typeface="Avenir Book"/>
                <a:cs typeface="Avenir Book"/>
              </a:rPr>
              <a:t>Eff</a:t>
            </a:r>
            <a:r>
              <a:rPr lang="en-US" sz="2000">
                <a:latin typeface="Avenir Book"/>
                <a:cs typeface="Avenir Book"/>
              </a:rPr>
              <a:t>: </a:t>
            </a:r>
            <a:r>
              <a:rPr lang="en-US" sz="2000" err="1">
                <a:latin typeface="Avenir Book"/>
                <a:cs typeface="Avenir Book"/>
              </a:rPr>
              <a:t>loc</a:t>
            </a:r>
            <a:r>
              <a:rPr lang="en-US" sz="2000">
                <a:latin typeface="Avenir Book"/>
                <a:cs typeface="Avenir Book"/>
              </a:rPr>
              <a:t>(x) ← hand, holding ← x</a:t>
            </a:r>
          </a:p>
        </p:txBody>
      </p:sp>
      <p:sp>
        <p:nvSpPr>
          <p:cNvPr id="8" name="Rounded Rectangle 11">
            <a:extLst>
              <a:ext uri="{FF2B5EF4-FFF2-40B4-BE49-F238E27FC236}">
                <a16:creationId xmlns:a16="http://schemas.microsoft.com/office/drawing/2014/main" id="{C8E6EC0A-6960-EC47-9992-3770FDA69C93}"/>
              </a:ext>
            </a:extLst>
          </p:cNvPr>
          <p:cNvSpPr/>
          <p:nvPr/>
        </p:nvSpPr>
        <p:spPr>
          <a:xfrm>
            <a:off x="1966210" y="3131356"/>
            <a:ext cx="4025735" cy="1313689"/>
          </a:xfrm>
          <a:prstGeom prst="roundRect">
            <a:avLst/>
          </a:prstGeom>
          <a:solidFill>
            <a:srgbClr val="657B3B"/>
          </a:solidFill>
        </p:spPr>
        <p:style>
          <a:lnRef idx="3">
            <a:schemeClr val="lt1"/>
          </a:lnRef>
          <a:fillRef idx="1">
            <a:schemeClr val="accent3"/>
          </a:fillRef>
          <a:effectRef idx="1">
            <a:schemeClr val="accent3"/>
          </a:effectRef>
          <a:fontRef idx="minor">
            <a:schemeClr val="lt1"/>
          </a:fontRef>
        </p:style>
        <p:txBody>
          <a:bodyPr rtlCol="0" anchor="ctr"/>
          <a:lstStyle/>
          <a:p>
            <a:r>
              <a:rPr lang="en-US" sz="2000" u="sng">
                <a:latin typeface="Avenir Book"/>
                <a:cs typeface="Avenir Book"/>
              </a:rPr>
              <a:t>Action</a:t>
            </a:r>
            <a:r>
              <a:rPr lang="en-US" sz="2000">
                <a:latin typeface="Avenir Book"/>
                <a:cs typeface="Avenir Book"/>
              </a:rPr>
              <a:t>: Putdown(x)</a:t>
            </a:r>
          </a:p>
          <a:p>
            <a:r>
              <a:rPr lang="en-US" sz="2000" u="sng">
                <a:latin typeface="Avenir Book"/>
                <a:cs typeface="Avenir Book"/>
              </a:rPr>
              <a:t>Pre</a:t>
            </a:r>
            <a:r>
              <a:rPr lang="en-US" sz="2000">
                <a:latin typeface="Avenir Book"/>
                <a:cs typeface="Avenir Book"/>
              </a:rPr>
              <a:t>: holding = x</a:t>
            </a:r>
          </a:p>
          <a:p>
            <a:r>
              <a:rPr lang="en-US" sz="2000" u="sng">
                <a:latin typeface="Avenir Book"/>
                <a:cs typeface="Avenir Book"/>
              </a:rPr>
              <a:t>Eff</a:t>
            </a:r>
            <a:r>
              <a:rPr lang="en-US" sz="2000">
                <a:latin typeface="Avenir Book"/>
                <a:cs typeface="Avenir Book"/>
              </a:rPr>
              <a:t>: </a:t>
            </a:r>
            <a:r>
              <a:rPr lang="en-US" sz="2000" err="1">
                <a:latin typeface="Avenir Book"/>
                <a:cs typeface="Avenir Book"/>
              </a:rPr>
              <a:t>loc</a:t>
            </a:r>
            <a:r>
              <a:rPr lang="en-US" sz="2000">
                <a:latin typeface="Avenir Book"/>
                <a:cs typeface="Avenir Book"/>
              </a:rPr>
              <a:t>(x) ← table, holding ← nil</a:t>
            </a:r>
          </a:p>
        </p:txBody>
      </p:sp>
      <p:sp>
        <p:nvSpPr>
          <p:cNvPr id="9" name="Rounded Rectangle 11">
            <a:extLst>
              <a:ext uri="{FF2B5EF4-FFF2-40B4-BE49-F238E27FC236}">
                <a16:creationId xmlns:a16="http://schemas.microsoft.com/office/drawing/2014/main" id="{34037C12-30AB-454D-8E4A-ABDC1E7494C4}"/>
              </a:ext>
            </a:extLst>
          </p:cNvPr>
          <p:cNvSpPr/>
          <p:nvPr/>
        </p:nvSpPr>
        <p:spPr>
          <a:xfrm>
            <a:off x="7001613" y="5506378"/>
            <a:ext cx="2339201" cy="804868"/>
          </a:xfrm>
          <a:prstGeom prst="roundRect">
            <a:avLst/>
          </a:prstGeom>
          <a:solidFill>
            <a:srgbClr val="657B3B"/>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rgbClr val="FDEFCA"/>
                </a:solidFill>
                <a:latin typeface="Avenir Book"/>
                <a:cs typeface="Avenir Book"/>
              </a:rPr>
              <a:t>Descriptive Models</a:t>
            </a:r>
          </a:p>
        </p:txBody>
      </p:sp>
      <p:cxnSp>
        <p:nvCxnSpPr>
          <p:cNvPr id="11" name="Straight Arrow Connector 10">
            <a:extLst>
              <a:ext uri="{FF2B5EF4-FFF2-40B4-BE49-F238E27FC236}">
                <a16:creationId xmlns:a16="http://schemas.microsoft.com/office/drawing/2014/main" id="{E657F492-2B15-434B-90A6-96E7FABCE4F4}"/>
              </a:ext>
            </a:extLst>
          </p:cNvPr>
          <p:cNvCxnSpPr>
            <a:cxnSpLocks/>
          </p:cNvCxnSpPr>
          <p:nvPr/>
        </p:nvCxnSpPr>
        <p:spPr>
          <a:xfrm flipH="1" flipV="1">
            <a:off x="6026646" y="4144425"/>
            <a:ext cx="1245013" cy="1340709"/>
          </a:xfrm>
          <a:prstGeom prst="straightConnector1">
            <a:avLst/>
          </a:prstGeom>
          <a:ln w="76200" cmpd="sng">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CDF0BB4B-EA06-3243-85DE-0291FA2ED754}"/>
              </a:ext>
            </a:extLst>
          </p:cNvPr>
          <p:cNvCxnSpPr>
            <a:cxnSpLocks/>
          </p:cNvCxnSpPr>
          <p:nvPr/>
        </p:nvCxnSpPr>
        <p:spPr>
          <a:xfrm flipH="1" flipV="1">
            <a:off x="5991944" y="5851856"/>
            <a:ext cx="1009668" cy="56956"/>
          </a:xfrm>
          <a:prstGeom prst="straightConnector1">
            <a:avLst/>
          </a:prstGeom>
          <a:ln w="76200" cmpd="sng">
            <a:tailEnd type="arrow"/>
          </a:ln>
        </p:spPr>
        <p:style>
          <a:lnRef idx="2">
            <a:schemeClr val="accent2"/>
          </a:lnRef>
          <a:fillRef idx="0">
            <a:schemeClr val="accent2"/>
          </a:fillRef>
          <a:effectRef idx="1">
            <a:schemeClr val="accent2"/>
          </a:effectRef>
          <a:fontRef idx="minor">
            <a:schemeClr val="tx1"/>
          </a:fontRef>
        </p:style>
      </p:cxnSp>
    </p:spTree>
    <p:custDataLst>
      <p:tags r:id="rId1"/>
    </p:custDataLst>
    <p:extLst>
      <p:ext uri="{BB962C8B-B14F-4D97-AF65-F5344CB8AC3E}">
        <p14:creationId xmlns:p14="http://schemas.microsoft.com/office/powerpoint/2010/main" val="161048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9" end="9"/>
                                            </p:txEl>
                                          </p:spTgt>
                                        </p:tgtEl>
                                        <p:attrNameLst>
                                          <p:attrName>style.visibility</p:attrName>
                                        </p:attrNameLst>
                                      </p:cBhvr>
                                      <p:to>
                                        <p:strVal val="visible"/>
                                      </p:to>
                                    </p:set>
                                    <p:animEffect transition="in" filter="fade">
                                      <p:cBhvr>
                                        <p:cTn id="10" dur="500"/>
                                        <p:tgtEl>
                                          <p:spTgt spid="10">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621A27A-9989-084A-AEF3-5916B4DAE773}"/>
              </a:ext>
            </a:extLst>
          </p:cNvPr>
          <p:cNvPicPr>
            <a:picLocks noChangeAspect="1"/>
          </p:cNvPicPr>
          <p:nvPr/>
        </p:nvPicPr>
        <p:blipFill>
          <a:blip r:embed="rId4"/>
          <a:stretch>
            <a:fillRect/>
          </a:stretch>
        </p:blipFill>
        <p:spPr>
          <a:xfrm>
            <a:off x="5850238" y="3845386"/>
            <a:ext cx="3858988" cy="1836431"/>
          </a:xfrm>
          <a:prstGeom prst="rect">
            <a:avLst/>
          </a:prstGeom>
        </p:spPr>
      </p:pic>
      <p:pic>
        <p:nvPicPr>
          <p:cNvPr id="3" name="Picture 2" descr="ord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9039" y="3380313"/>
            <a:ext cx="2805596" cy="2805596"/>
          </a:xfrm>
          <a:prstGeom prst="rect">
            <a:avLst/>
          </a:prstGeom>
        </p:spPr>
      </p:pic>
      <p:sp>
        <p:nvSpPr>
          <p:cNvPr id="4" name="Content Placeholder 2"/>
          <p:cNvSpPr>
            <a:spLocks noGrp="1"/>
          </p:cNvSpPr>
          <p:nvPr>
            <p:ph idx="1"/>
          </p:nvPr>
        </p:nvSpPr>
        <p:spPr>
          <a:xfrm>
            <a:off x="1469046" y="1263134"/>
            <a:ext cx="8133885" cy="4876800"/>
          </a:xfrm>
        </p:spPr>
        <p:txBody>
          <a:bodyPr>
            <a:normAutofit/>
          </a:bodyPr>
          <a:lstStyle/>
          <a:p>
            <a:pPr marL="0" indent="0">
              <a:buNone/>
            </a:pPr>
            <a:r>
              <a:rPr lang="en-US" sz="2000">
                <a:solidFill>
                  <a:srgbClr val="FF0000"/>
                </a:solidFill>
                <a:latin typeface="Avenir Book"/>
                <a:cs typeface="Avenir Book"/>
              </a:rPr>
              <a:t>	Acting</a:t>
            </a:r>
          </a:p>
          <a:p>
            <a:pPr lvl="1"/>
            <a:r>
              <a:rPr lang="en-US" sz="2000">
                <a:latin typeface="Avenir Book"/>
                <a:cs typeface="Avenir Book"/>
              </a:rPr>
              <a:t>Performing tasks and actions in the real world</a:t>
            </a:r>
          </a:p>
          <a:p>
            <a:pPr lvl="1"/>
            <a:r>
              <a:rPr lang="en-US" sz="2000">
                <a:latin typeface="Avenir Book"/>
                <a:cs typeface="Avenir Book"/>
              </a:rPr>
              <a:t>Knowing ``what” not enough</a:t>
            </a:r>
          </a:p>
          <a:p>
            <a:pPr lvl="1"/>
            <a:r>
              <a:rPr lang="en-US" sz="2000">
                <a:latin typeface="Avenir Book"/>
                <a:cs typeface="Avenir Book"/>
              </a:rPr>
              <a:t>Execution platform needs to know ``how”</a:t>
            </a:r>
          </a:p>
          <a:p>
            <a:pPr lvl="2"/>
            <a:r>
              <a:rPr lang="en-US" sz="2000">
                <a:latin typeface="Avenir Book"/>
                <a:cs typeface="Avenir Book"/>
              </a:rPr>
              <a:t>May involve closed loop online decision making</a:t>
            </a:r>
          </a:p>
        </p:txBody>
      </p:sp>
      <p:sp>
        <p:nvSpPr>
          <p:cNvPr id="7" name="Title 6"/>
          <p:cNvSpPr>
            <a:spLocks noGrp="1"/>
          </p:cNvSpPr>
          <p:nvPr>
            <p:ph type="title"/>
          </p:nvPr>
        </p:nvSpPr>
        <p:spPr>
          <a:xfrm>
            <a:off x="1981200" y="194709"/>
            <a:ext cx="8229600" cy="1143000"/>
          </a:xfrm>
        </p:spPr>
        <p:txBody>
          <a:bodyPr/>
          <a:lstStyle/>
          <a:p>
            <a:r>
              <a:rPr lang="en-US">
                <a:latin typeface="Avenir Book"/>
                <a:cs typeface="Avenir Book"/>
              </a:rPr>
              <a:t>Acting</a:t>
            </a:r>
          </a:p>
        </p:txBody>
      </p:sp>
      <p:sp>
        <p:nvSpPr>
          <p:cNvPr id="2" name="Rounded Rectangle 1"/>
          <p:cNvSpPr/>
          <p:nvPr/>
        </p:nvSpPr>
        <p:spPr>
          <a:xfrm>
            <a:off x="1701591" y="4420248"/>
            <a:ext cx="2159568" cy="12346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solidFill>
                  <a:srgbClr val="FDEFCA"/>
                </a:solidFill>
                <a:latin typeface="Avenir Book"/>
                <a:cs typeface="Avenir Book"/>
              </a:rPr>
              <a:t>Operational Models</a:t>
            </a:r>
          </a:p>
          <a:p>
            <a:pPr algn="ctr"/>
            <a:r>
              <a:rPr lang="en-US">
                <a:solidFill>
                  <a:srgbClr val="FDEFCA"/>
                </a:solidFill>
                <a:latin typeface="Avenir Book"/>
                <a:cs typeface="Avenir Book"/>
              </a:rPr>
              <a:t>How to perform the task?</a:t>
            </a:r>
          </a:p>
        </p:txBody>
      </p:sp>
      <p:pic>
        <p:nvPicPr>
          <p:cNvPr id="17" name="Picture 16" descr="worl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4528" y="5991053"/>
            <a:ext cx="877746" cy="819230"/>
          </a:xfrm>
          <a:prstGeom prst="rect">
            <a:avLst/>
          </a:prstGeom>
        </p:spPr>
      </p:pic>
      <p:sp>
        <p:nvSpPr>
          <p:cNvPr id="18" name="Curved Right Arrow 17"/>
          <p:cNvSpPr/>
          <p:nvPr/>
        </p:nvSpPr>
        <p:spPr>
          <a:xfrm>
            <a:off x="4678994" y="5725155"/>
            <a:ext cx="627085" cy="1085129"/>
          </a:xfrm>
          <a:prstGeom prst="curv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19" name="Curved Right Arrow 18"/>
          <p:cNvSpPr/>
          <p:nvPr/>
        </p:nvSpPr>
        <p:spPr>
          <a:xfrm flipH="1" flipV="1">
            <a:off x="6445295" y="5620056"/>
            <a:ext cx="578116" cy="1160352"/>
          </a:xfrm>
          <a:prstGeom prst="curv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5" name="Oval Callout 4">
            <a:extLst>
              <a:ext uri="{FF2B5EF4-FFF2-40B4-BE49-F238E27FC236}">
                <a16:creationId xmlns:a16="http://schemas.microsoft.com/office/drawing/2014/main" id="{AEB3C807-3928-AA4A-9D8D-FFD0CD160C97}"/>
              </a:ext>
            </a:extLst>
          </p:cNvPr>
          <p:cNvSpPr/>
          <p:nvPr/>
        </p:nvSpPr>
        <p:spPr>
          <a:xfrm>
            <a:off x="4053978" y="3084417"/>
            <a:ext cx="2159568" cy="760969"/>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t>pickup(b)</a:t>
            </a:r>
          </a:p>
        </p:txBody>
      </p:sp>
      <p:sp>
        <p:nvSpPr>
          <p:cNvPr id="20" name="Oval Callout 19">
            <a:extLst>
              <a:ext uri="{FF2B5EF4-FFF2-40B4-BE49-F238E27FC236}">
                <a16:creationId xmlns:a16="http://schemas.microsoft.com/office/drawing/2014/main" id="{989B7B9D-3518-444D-B2EA-4581E92347F1}"/>
              </a:ext>
            </a:extLst>
          </p:cNvPr>
          <p:cNvSpPr/>
          <p:nvPr/>
        </p:nvSpPr>
        <p:spPr>
          <a:xfrm>
            <a:off x="8086700" y="3122401"/>
            <a:ext cx="2159568" cy="760969"/>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t>How?</a:t>
            </a:r>
          </a:p>
        </p:txBody>
      </p:sp>
      <p:cxnSp>
        <p:nvCxnSpPr>
          <p:cNvPr id="15" name="Straight Arrow Connector 14">
            <a:extLst>
              <a:ext uri="{FF2B5EF4-FFF2-40B4-BE49-F238E27FC236}">
                <a16:creationId xmlns:a16="http://schemas.microsoft.com/office/drawing/2014/main" id="{E657F492-2B15-434B-90A6-96E7FABCE4F4}"/>
              </a:ext>
            </a:extLst>
          </p:cNvPr>
          <p:cNvCxnSpPr>
            <a:cxnSpLocks/>
          </p:cNvCxnSpPr>
          <p:nvPr/>
        </p:nvCxnSpPr>
        <p:spPr>
          <a:xfrm flipV="1">
            <a:off x="8295616" y="5442362"/>
            <a:ext cx="0" cy="622066"/>
          </a:xfrm>
          <a:prstGeom prst="straightConnector1">
            <a:avLst/>
          </a:prstGeom>
          <a:ln w="76200" cmpd="sng">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CDF0BB4B-EA06-3243-85DE-0291FA2ED754}"/>
              </a:ext>
            </a:extLst>
          </p:cNvPr>
          <p:cNvCxnSpPr>
            <a:cxnSpLocks/>
          </p:cNvCxnSpPr>
          <p:nvPr/>
        </p:nvCxnSpPr>
        <p:spPr>
          <a:xfrm flipH="1" flipV="1">
            <a:off x="7180679" y="5442362"/>
            <a:ext cx="525033" cy="559020"/>
          </a:xfrm>
          <a:prstGeom prst="straightConnector1">
            <a:avLst/>
          </a:prstGeom>
          <a:ln w="76200" cmpd="sng">
            <a:tailEnd type="arrow"/>
          </a:ln>
        </p:spPr>
        <p:style>
          <a:lnRef idx="2">
            <a:schemeClr val="accent2"/>
          </a:lnRef>
          <a:fillRef idx="0">
            <a:schemeClr val="accent2"/>
          </a:fillRef>
          <a:effectRef idx="1">
            <a:schemeClr val="accent2"/>
          </a:effectRef>
          <a:fontRef idx="minor">
            <a:schemeClr val="tx1"/>
          </a:fontRef>
        </p:style>
      </p:cxnSp>
      <p:sp>
        <p:nvSpPr>
          <p:cNvPr id="21" name="TextBox 20"/>
          <p:cNvSpPr txBox="1"/>
          <p:nvPr/>
        </p:nvSpPr>
        <p:spPr>
          <a:xfrm>
            <a:off x="7338377" y="6001382"/>
            <a:ext cx="1742785" cy="369332"/>
          </a:xfrm>
          <a:prstGeom prst="rect">
            <a:avLst/>
          </a:prstGeom>
          <a:noFill/>
        </p:spPr>
        <p:txBody>
          <a:bodyPr wrap="none" rtlCol="0">
            <a:spAutoFit/>
          </a:bodyPr>
          <a:lstStyle/>
          <a:p>
            <a:r>
              <a:rPr lang="en-US"/>
              <a:t>Rigid 3D objects </a:t>
            </a:r>
          </a:p>
        </p:txBody>
      </p:sp>
      <p:sp>
        <p:nvSpPr>
          <p:cNvPr id="22" name="Rectangle 21">
            <a:extLst>
              <a:ext uri="{FF2B5EF4-FFF2-40B4-BE49-F238E27FC236}">
                <a16:creationId xmlns:a16="http://schemas.microsoft.com/office/drawing/2014/main" id="{C5FD959C-01FC-6D4C-86DF-DB110D8EA69E}"/>
              </a:ext>
            </a:extLst>
          </p:cNvPr>
          <p:cNvSpPr/>
          <p:nvPr/>
        </p:nvSpPr>
        <p:spPr>
          <a:xfrm>
            <a:off x="4348397" y="3381716"/>
            <a:ext cx="3357314" cy="227320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sp>
        <p:nvSpPr>
          <p:cNvPr id="23" name="Rectangle 22">
            <a:extLst>
              <a:ext uri="{FF2B5EF4-FFF2-40B4-BE49-F238E27FC236}">
                <a16:creationId xmlns:a16="http://schemas.microsoft.com/office/drawing/2014/main" id="{68D26149-4561-AA4F-9B7B-CD0744E835EC}"/>
              </a:ext>
            </a:extLst>
          </p:cNvPr>
          <p:cNvSpPr/>
          <p:nvPr/>
        </p:nvSpPr>
        <p:spPr>
          <a:xfrm>
            <a:off x="4645241" y="3499942"/>
            <a:ext cx="1248161" cy="99436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Planner</a:t>
            </a:r>
            <a:endParaRPr lang="en-US" b="1">
              <a:latin typeface="Avenir Book" panose="02000503020000020003" pitchFamily="2" charset="0"/>
            </a:endParaRPr>
          </a:p>
        </p:txBody>
      </p:sp>
      <p:sp>
        <p:nvSpPr>
          <p:cNvPr id="24" name="Rectangle 23">
            <a:extLst>
              <a:ext uri="{FF2B5EF4-FFF2-40B4-BE49-F238E27FC236}">
                <a16:creationId xmlns:a16="http://schemas.microsoft.com/office/drawing/2014/main" id="{9B5F44A6-1AEE-074C-8B25-A063781DFADC}"/>
              </a:ext>
            </a:extLst>
          </p:cNvPr>
          <p:cNvSpPr/>
          <p:nvPr/>
        </p:nvSpPr>
        <p:spPr>
          <a:xfrm>
            <a:off x="4660390" y="4645978"/>
            <a:ext cx="2928164" cy="814267"/>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a:t>
            </a:r>
          </a:p>
        </p:txBody>
      </p:sp>
      <p:sp>
        <p:nvSpPr>
          <p:cNvPr id="25" name="Rectangle 24">
            <a:extLst>
              <a:ext uri="{FF2B5EF4-FFF2-40B4-BE49-F238E27FC236}">
                <a16:creationId xmlns:a16="http://schemas.microsoft.com/office/drawing/2014/main" id="{152D93F3-48CF-8C4E-BFDF-E07BB7D8CC3D}"/>
              </a:ext>
            </a:extLst>
          </p:cNvPr>
          <p:cNvSpPr/>
          <p:nvPr/>
        </p:nvSpPr>
        <p:spPr>
          <a:xfrm>
            <a:off x="6096000" y="3497252"/>
            <a:ext cx="1492554" cy="99436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latin typeface="Avenir Book" panose="02000503020000020003" pitchFamily="2" charset="0"/>
              </a:rPr>
              <a:t>Learning component</a:t>
            </a:r>
          </a:p>
        </p:txBody>
      </p:sp>
      <p:sp>
        <p:nvSpPr>
          <p:cNvPr id="9" name="Right Arrow 8"/>
          <p:cNvSpPr/>
          <p:nvPr/>
        </p:nvSpPr>
        <p:spPr>
          <a:xfrm rot="10800000" flipH="1">
            <a:off x="3909608" y="4757767"/>
            <a:ext cx="739587" cy="62151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6" name="Picture 25" descr="A close up of a logo&#10;&#10;Description automatically generated">
            <a:extLst>
              <a:ext uri="{FF2B5EF4-FFF2-40B4-BE49-F238E27FC236}">
                <a16:creationId xmlns:a16="http://schemas.microsoft.com/office/drawing/2014/main" id="{8EB72D2E-EA54-3042-889A-AC593DB2412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295616" y="4667430"/>
            <a:ext cx="413440" cy="413440"/>
          </a:xfrm>
          <a:prstGeom prst="rect">
            <a:avLst/>
          </a:prstGeom>
        </p:spPr>
      </p:pic>
    </p:spTree>
    <p:custDataLst>
      <p:tags r:id="rId1"/>
    </p:custDataLst>
    <p:extLst>
      <p:ext uri="{BB962C8B-B14F-4D97-AF65-F5344CB8AC3E}">
        <p14:creationId xmlns:p14="http://schemas.microsoft.com/office/powerpoint/2010/main" val="43093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5" grpId="0" animBg="1"/>
      <p:bldP spid="20" grpId="0" animBg="1"/>
      <p:bldP spid="20" grpId="1" animBg="1"/>
      <p:bldP spid="21" grpId="0"/>
      <p:bldP spid="21" grpId="1"/>
      <p:bldP spid="22" grpId="0" animBg="1"/>
      <p:bldP spid="23" grpId="0" animBg="1"/>
      <p:bldP spid="24" grpId="0" animBg="1"/>
      <p:bldP spid="2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5D23437-5133-8542-B12C-BD6B9C7DA9BA}"/>
              </a:ext>
            </a:extLst>
          </p:cNvPr>
          <p:cNvSpPr/>
          <p:nvPr/>
        </p:nvSpPr>
        <p:spPr>
          <a:xfrm>
            <a:off x="8120009" y="1592973"/>
            <a:ext cx="2337084" cy="337336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venir Book" panose="02000503020000020003" pitchFamily="2" charset="0"/>
            </a:endParaRPr>
          </a:p>
        </p:txBody>
      </p:sp>
      <p:sp>
        <p:nvSpPr>
          <p:cNvPr id="7" name="Title 6"/>
          <p:cNvSpPr>
            <a:spLocks noGrp="1"/>
          </p:cNvSpPr>
          <p:nvPr>
            <p:ph type="title"/>
          </p:nvPr>
        </p:nvSpPr>
        <p:spPr>
          <a:xfrm>
            <a:off x="1981200" y="185828"/>
            <a:ext cx="8229600" cy="1143000"/>
          </a:xfrm>
        </p:spPr>
        <p:txBody>
          <a:bodyPr/>
          <a:lstStyle/>
          <a:p>
            <a:r>
              <a:rPr lang="en-US">
                <a:latin typeface="Avenir Book"/>
                <a:cs typeface="Avenir Book"/>
              </a:rPr>
              <a:t>Integration of Actor and Planner</a:t>
            </a:r>
          </a:p>
        </p:txBody>
      </p:sp>
      <p:pic>
        <p:nvPicPr>
          <p:cNvPr id="2" name="Picture 1" descr="worl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3384" y="5562857"/>
            <a:ext cx="877746" cy="819230"/>
          </a:xfrm>
          <a:prstGeom prst="rect">
            <a:avLst/>
          </a:prstGeom>
        </p:spPr>
      </p:pic>
      <p:sp>
        <p:nvSpPr>
          <p:cNvPr id="4" name="Curved Right Arrow 3"/>
          <p:cNvSpPr/>
          <p:nvPr/>
        </p:nvSpPr>
        <p:spPr>
          <a:xfrm>
            <a:off x="8068612" y="5043056"/>
            <a:ext cx="764669" cy="1092307"/>
          </a:xfrm>
          <a:prstGeom prst="curv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flipH="1" flipV="1">
            <a:off x="9834610" y="4941543"/>
            <a:ext cx="764669" cy="1092307"/>
          </a:xfrm>
          <a:prstGeom prst="curv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11" name="Up Arrow 10"/>
          <p:cNvSpPr/>
          <p:nvPr/>
        </p:nvSpPr>
        <p:spPr>
          <a:xfrm>
            <a:off x="8630616" y="2443027"/>
            <a:ext cx="648634" cy="169214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Down Arrow 11"/>
          <p:cNvSpPr/>
          <p:nvPr/>
        </p:nvSpPr>
        <p:spPr>
          <a:xfrm>
            <a:off x="9463580" y="2425076"/>
            <a:ext cx="613335" cy="164682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4" name="TextBox 23"/>
          <p:cNvSpPr txBox="1"/>
          <p:nvPr/>
        </p:nvSpPr>
        <p:spPr>
          <a:xfrm>
            <a:off x="8154167" y="3272685"/>
            <a:ext cx="1358227" cy="461665"/>
          </a:xfrm>
          <a:prstGeom prst="rect">
            <a:avLst/>
          </a:prstGeom>
          <a:noFill/>
        </p:spPr>
        <p:txBody>
          <a:bodyPr wrap="square" rtlCol="0">
            <a:spAutoFit/>
          </a:bodyPr>
          <a:lstStyle/>
          <a:p>
            <a:r>
              <a:rPr lang="en-US" sz="2400"/>
              <a:t>Queries</a:t>
            </a:r>
          </a:p>
        </p:txBody>
      </p:sp>
      <p:sp>
        <p:nvSpPr>
          <p:cNvPr id="25" name="TextBox 24"/>
          <p:cNvSpPr txBox="1"/>
          <p:nvPr/>
        </p:nvSpPr>
        <p:spPr>
          <a:xfrm>
            <a:off x="9329161" y="2912918"/>
            <a:ext cx="1358227" cy="461665"/>
          </a:xfrm>
          <a:prstGeom prst="rect">
            <a:avLst/>
          </a:prstGeom>
          <a:noFill/>
        </p:spPr>
        <p:txBody>
          <a:bodyPr wrap="square" rtlCol="0">
            <a:spAutoFit/>
          </a:bodyPr>
          <a:lstStyle/>
          <a:p>
            <a:r>
              <a:rPr lang="en-US" sz="2400"/>
              <a:t>Plans</a:t>
            </a:r>
          </a:p>
        </p:txBody>
      </p:sp>
      <p:pic>
        <p:nvPicPr>
          <p:cNvPr id="27" name="Picture 26" descr="Screen Shot 2019-01-23 at 1.45.1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548" y="3057814"/>
            <a:ext cx="4126812" cy="1771966"/>
          </a:xfrm>
          <a:prstGeom prst="rect">
            <a:avLst/>
          </a:prstGeom>
        </p:spPr>
      </p:pic>
      <p:sp>
        <p:nvSpPr>
          <p:cNvPr id="30" name="Right Arrow 29"/>
          <p:cNvSpPr/>
          <p:nvPr/>
        </p:nvSpPr>
        <p:spPr>
          <a:xfrm rot="10800000" flipH="1">
            <a:off x="7395011" y="4364881"/>
            <a:ext cx="1002401" cy="337461"/>
          </a:xfrm>
          <a:prstGeom prst="rightArrow">
            <a:avLst>
              <a:gd name="adj1" fmla="val 57970"/>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ounded Rectangle 30"/>
          <p:cNvSpPr/>
          <p:nvPr/>
        </p:nvSpPr>
        <p:spPr>
          <a:xfrm>
            <a:off x="5487148" y="3887651"/>
            <a:ext cx="2159568" cy="149664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a:solidFill>
                  <a:srgbClr val="FDEFCA"/>
                </a:solidFill>
                <a:latin typeface="Avenir Book"/>
                <a:cs typeface="Avenir Book"/>
              </a:rPr>
              <a:t>Operational Models</a:t>
            </a:r>
          </a:p>
          <a:p>
            <a:pPr algn="ctr"/>
            <a:r>
              <a:rPr lang="en-US" sz="2000">
                <a:solidFill>
                  <a:srgbClr val="FDEFCA"/>
                </a:solidFill>
                <a:latin typeface="Avenir Book"/>
                <a:cs typeface="Avenir Book"/>
              </a:rPr>
              <a:t>How to perform the task?</a:t>
            </a:r>
          </a:p>
        </p:txBody>
      </p:sp>
      <p:sp>
        <p:nvSpPr>
          <p:cNvPr id="33" name="Right Arrow 32"/>
          <p:cNvSpPr/>
          <p:nvPr/>
        </p:nvSpPr>
        <p:spPr>
          <a:xfrm rot="10800000" flipH="1">
            <a:off x="7395011" y="1981638"/>
            <a:ext cx="1002402" cy="3374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4" name="Rounded Rectangle 11"/>
          <p:cNvSpPr/>
          <p:nvPr/>
        </p:nvSpPr>
        <p:spPr>
          <a:xfrm>
            <a:off x="5646080" y="1536585"/>
            <a:ext cx="2066468" cy="1328174"/>
          </a:xfrm>
          <a:prstGeom prst="roundRect">
            <a:avLst/>
          </a:prstGeom>
          <a:solidFill>
            <a:srgbClr val="657B3B"/>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rgbClr val="FDEFCA"/>
                </a:solidFill>
                <a:latin typeface="Avenir Book"/>
                <a:cs typeface="Avenir Book"/>
              </a:rPr>
              <a:t>Descriptive Models</a:t>
            </a:r>
          </a:p>
          <a:p>
            <a:pPr algn="ctr"/>
            <a:r>
              <a:rPr lang="en-US" sz="2000">
                <a:solidFill>
                  <a:srgbClr val="FDEFCA"/>
                </a:solidFill>
                <a:latin typeface="Avenir Book"/>
                <a:cs typeface="Avenir Book"/>
              </a:rPr>
              <a:t>What the actions do?</a:t>
            </a:r>
          </a:p>
        </p:txBody>
      </p:sp>
      <p:sp>
        <p:nvSpPr>
          <p:cNvPr id="28" name="Content Placeholder 2"/>
          <p:cNvSpPr>
            <a:spLocks noGrp="1"/>
          </p:cNvSpPr>
          <p:nvPr>
            <p:ph idx="1"/>
          </p:nvPr>
        </p:nvSpPr>
        <p:spPr>
          <a:xfrm>
            <a:off x="1981201" y="1592974"/>
            <a:ext cx="3584403" cy="3314525"/>
          </a:xfrm>
        </p:spPr>
        <p:txBody>
          <a:bodyPr>
            <a:normAutofit/>
          </a:bodyPr>
          <a:lstStyle/>
          <a:p>
            <a:pPr>
              <a:buFontTx/>
              <a:buChar char="-"/>
            </a:pPr>
            <a:r>
              <a:rPr lang="en-US" sz="2800">
                <a:latin typeface="Avenir Book"/>
                <a:cs typeface="Avenir Book"/>
              </a:rPr>
              <a:t>General approach</a:t>
            </a:r>
          </a:p>
        </p:txBody>
      </p:sp>
      <p:sp>
        <p:nvSpPr>
          <p:cNvPr id="19" name="Rectangle 18">
            <a:extLst>
              <a:ext uri="{FF2B5EF4-FFF2-40B4-BE49-F238E27FC236}">
                <a16:creationId xmlns:a16="http://schemas.microsoft.com/office/drawing/2014/main" id="{93EA58CB-6BAF-A44B-9BB2-C15E27332A69}"/>
              </a:ext>
            </a:extLst>
          </p:cNvPr>
          <p:cNvSpPr/>
          <p:nvPr/>
        </p:nvSpPr>
        <p:spPr>
          <a:xfrm>
            <a:off x="8397413" y="1773346"/>
            <a:ext cx="1825522" cy="62222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Planner</a:t>
            </a:r>
            <a:endParaRPr lang="en-US" b="1">
              <a:latin typeface="Avenir Book" panose="02000503020000020003" pitchFamily="2" charset="0"/>
            </a:endParaRPr>
          </a:p>
        </p:txBody>
      </p:sp>
      <p:sp>
        <p:nvSpPr>
          <p:cNvPr id="20" name="Rectangle 19">
            <a:extLst>
              <a:ext uri="{FF2B5EF4-FFF2-40B4-BE49-F238E27FC236}">
                <a16:creationId xmlns:a16="http://schemas.microsoft.com/office/drawing/2014/main" id="{DD87B3D0-60D8-CF49-8134-072C74352962}"/>
              </a:ext>
            </a:extLst>
          </p:cNvPr>
          <p:cNvSpPr/>
          <p:nvPr/>
        </p:nvSpPr>
        <p:spPr>
          <a:xfrm>
            <a:off x="8422007" y="4148618"/>
            <a:ext cx="1814306" cy="681163"/>
          </a:xfrm>
          <a:prstGeom prst="rect">
            <a:avLst/>
          </a:prstGeom>
          <a:solidFill>
            <a:srgbClr val="FF6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venir Book" panose="02000503020000020003" pitchFamily="2" charset="0"/>
              </a:rPr>
              <a:t>Acting engine</a:t>
            </a:r>
          </a:p>
        </p:txBody>
      </p:sp>
    </p:spTree>
    <p:custDataLst>
      <p:tags r:id="rId1"/>
    </p:custDataLst>
    <p:extLst>
      <p:ext uri="{BB962C8B-B14F-4D97-AF65-F5344CB8AC3E}">
        <p14:creationId xmlns:p14="http://schemas.microsoft.com/office/powerpoint/2010/main" val="281122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4|6|9.2|4.4|5.4|4.5|8.3"/>
</p:tagLst>
</file>

<file path=ppt/tags/tag10.xml><?xml version="1.0" encoding="utf-8"?>
<p:tagLst xmlns:a="http://schemas.openxmlformats.org/drawingml/2006/main" xmlns:r="http://schemas.openxmlformats.org/officeDocument/2006/relationships" xmlns:p="http://schemas.openxmlformats.org/presentationml/2006/main">
  <p:tag name="TIMING" val="|4.4|3.4|10.6|21.7|3.6"/>
</p:tagLst>
</file>

<file path=ppt/tags/tag11.xml><?xml version="1.0" encoding="utf-8"?>
<p:tagLst xmlns:a="http://schemas.openxmlformats.org/drawingml/2006/main" xmlns:r="http://schemas.openxmlformats.org/officeDocument/2006/relationships" xmlns:p="http://schemas.openxmlformats.org/presentationml/2006/main">
  <p:tag name="TIMING" val="|26.2|3"/>
</p:tagLst>
</file>

<file path=ppt/tags/tag12.xml><?xml version="1.0" encoding="utf-8"?>
<p:tagLst xmlns:a="http://schemas.openxmlformats.org/drawingml/2006/main" xmlns:r="http://schemas.openxmlformats.org/officeDocument/2006/relationships" xmlns:p="http://schemas.openxmlformats.org/presentationml/2006/main">
  <p:tag name="TIMING" val="|17.6"/>
</p:tagLst>
</file>

<file path=ppt/tags/tag13.xml><?xml version="1.0" encoding="utf-8"?>
<p:tagLst xmlns:a="http://schemas.openxmlformats.org/drawingml/2006/main" xmlns:r="http://schemas.openxmlformats.org/officeDocument/2006/relationships" xmlns:p="http://schemas.openxmlformats.org/presentationml/2006/main">
  <p:tag name="TIMING" val="|18.6|4.1|10.9|9.3|6.9|18.7"/>
</p:tagLst>
</file>

<file path=ppt/tags/tag14.xml><?xml version="1.0" encoding="utf-8"?>
<p:tagLst xmlns:a="http://schemas.openxmlformats.org/drawingml/2006/main" xmlns:r="http://schemas.openxmlformats.org/officeDocument/2006/relationships" xmlns:p="http://schemas.openxmlformats.org/presentationml/2006/main">
  <p:tag name="TIMING" val="|26.3"/>
</p:tagLst>
</file>

<file path=ppt/tags/tag15.xml><?xml version="1.0" encoding="utf-8"?>
<p:tagLst xmlns:a="http://schemas.openxmlformats.org/drawingml/2006/main" xmlns:r="http://schemas.openxmlformats.org/officeDocument/2006/relationships" xmlns:p="http://schemas.openxmlformats.org/presentationml/2006/main">
  <p:tag name="TIMING" val="|16.4|5.7"/>
</p:tagLst>
</file>

<file path=ppt/tags/tag16.xml><?xml version="1.0" encoding="utf-8"?>
<p:tagLst xmlns:a="http://schemas.openxmlformats.org/drawingml/2006/main" xmlns:r="http://schemas.openxmlformats.org/officeDocument/2006/relationships" xmlns:p="http://schemas.openxmlformats.org/presentationml/2006/main">
  <p:tag name="TIMING" val="|25.4|3.3"/>
</p:tagLst>
</file>

<file path=ppt/tags/tag17.xml><?xml version="1.0" encoding="utf-8"?>
<p:tagLst xmlns:a="http://schemas.openxmlformats.org/drawingml/2006/main" xmlns:r="http://schemas.openxmlformats.org/officeDocument/2006/relationships" xmlns:p="http://schemas.openxmlformats.org/presentationml/2006/main">
  <p:tag name="TIMING" val="|5.6|24.3|7.7|6.3"/>
</p:tagLst>
</file>

<file path=ppt/tags/tag18.xml><?xml version="1.0" encoding="utf-8"?>
<p:tagLst xmlns:a="http://schemas.openxmlformats.org/drawingml/2006/main" xmlns:r="http://schemas.openxmlformats.org/officeDocument/2006/relationships" xmlns:p="http://schemas.openxmlformats.org/presentationml/2006/main">
  <p:tag name="TIMING" val="|12.1|10.9|26.4|8.2"/>
</p:tagLst>
</file>

<file path=ppt/tags/tag19.xml><?xml version="1.0" encoding="utf-8"?>
<p:tagLst xmlns:a="http://schemas.openxmlformats.org/drawingml/2006/main" xmlns:r="http://schemas.openxmlformats.org/officeDocument/2006/relationships" xmlns:p="http://schemas.openxmlformats.org/presentationml/2006/main">
  <p:tag name="TIMING" val="|12.1|10.9|26.4|8.2"/>
</p:tagLst>
</file>

<file path=ppt/tags/tag2.xml><?xml version="1.0" encoding="utf-8"?>
<p:tagLst xmlns:a="http://schemas.openxmlformats.org/drawingml/2006/main" xmlns:r="http://schemas.openxmlformats.org/officeDocument/2006/relationships" xmlns:p="http://schemas.openxmlformats.org/presentationml/2006/main">
  <p:tag name="TIMING" val="|18.5"/>
</p:tagLst>
</file>

<file path=ppt/tags/tag20.xml><?xml version="1.0" encoding="utf-8"?>
<p:tagLst xmlns:a="http://schemas.openxmlformats.org/drawingml/2006/main" xmlns:r="http://schemas.openxmlformats.org/officeDocument/2006/relationships" xmlns:p="http://schemas.openxmlformats.org/presentationml/2006/main">
  <p:tag name="TIMING" val="|3.7"/>
</p:tagLst>
</file>

<file path=ppt/tags/tag21.xml><?xml version="1.0" encoding="utf-8"?>
<p:tagLst xmlns:a="http://schemas.openxmlformats.org/drawingml/2006/main" xmlns:r="http://schemas.openxmlformats.org/officeDocument/2006/relationships" xmlns:p="http://schemas.openxmlformats.org/presentationml/2006/main">
  <p:tag name="TIMING" val="|8.8|15.7|25.3"/>
</p:tagLst>
</file>

<file path=ppt/tags/tag22.xml><?xml version="1.0" encoding="utf-8"?>
<p:tagLst xmlns:a="http://schemas.openxmlformats.org/drawingml/2006/main" xmlns:r="http://schemas.openxmlformats.org/officeDocument/2006/relationships" xmlns:p="http://schemas.openxmlformats.org/presentationml/2006/main">
  <p:tag name="TIMING" val="|20.4"/>
</p:tagLst>
</file>

<file path=ppt/tags/tag23.xml><?xml version="1.0" encoding="utf-8"?>
<p:tagLst xmlns:a="http://schemas.openxmlformats.org/drawingml/2006/main" xmlns:r="http://schemas.openxmlformats.org/officeDocument/2006/relationships" xmlns:p="http://schemas.openxmlformats.org/presentationml/2006/main">
  <p:tag name="TIMING" val="|24.4|5"/>
</p:tagLst>
</file>

<file path=ppt/tags/tag24.xml><?xml version="1.0" encoding="utf-8"?>
<p:tagLst xmlns:a="http://schemas.openxmlformats.org/drawingml/2006/main" xmlns:r="http://schemas.openxmlformats.org/officeDocument/2006/relationships" xmlns:p="http://schemas.openxmlformats.org/presentationml/2006/main">
  <p:tag name="TIMING" val="|2.1"/>
</p:tagLst>
</file>

<file path=ppt/tags/tag25.xml><?xml version="1.0" encoding="utf-8"?>
<p:tagLst xmlns:a="http://schemas.openxmlformats.org/drawingml/2006/main" xmlns:r="http://schemas.openxmlformats.org/officeDocument/2006/relationships" xmlns:p="http://schemas.openxmlformats.org/presentationml/2006/main">
  <p:tag name="TIMING" val="|2.5"/>
</p:tagLst>
</file>

<file path=ppt/tags/tag26.xml><?xml version="1.0" encoding="utf-8"?>
<p:tagLst xmlns:a="http://schemas.openxmlformats.org/drawingml/2006/main" xmlns:r="http://schemas.openxmlformats.org/officeDocument/2006/relationships" xmlns:p="http://schemas.openxmlformats.org/presentationml/2006/main">
  <p:tag name="TIMING" val="|49.2|6|7|4.9|6.9"/>
</p:tagLst>
</file>

<file path=ppt/tags/tag27.xml><?xml version="1.0" encoding="utf-8"?>
<p:tagLst xmlns:a="http://schemas.openxmlformats.org/drawingml/2006/main" xmlns:r="http://schemas.openxmlformats.org/officeDocument/2006/relationships" xmlns:p="http://schemas.openxmlformats.org/presentationml/2006/main">
  <p:tag name="TIMING" val="|8.7|5.2|-1839.4|5.3|9.5"/>
</p:tagLst>
</file>

<file path=ppt/tags/tag3.xml><?xml version="1.0" encoding="utf-8"?>
<p:tagLst xmlns:a="http://schemas.openxmlformats.org/drawingml/2006/main" xmlns:r="http://schemas.openxmlformats.org/officeDocument/2006/relationships" xmlns:p="http://schemas.openxmlformats.org/presentationml/2006/main">
  <p:tag name="TIMING" val="|15.1|15.2|24.4"/>
</p:tagLst>
</file>

<file path=ppt/tags/tag4.xml><?xml version="1.0" encoding="utf-8"?>
<p:tagLst xmlns:a="http://schemas.openxmlformats.org/drawingml/2006/main" xmlns:r="http://schemas.openxmlformats.org/officeDocument/2006/relationships" xmlns:p="http://schemas.openxmlformats.org/presentationml/2006/main">
  <p:tag name="TIMING" val="|17.1|16.3|2.5"/>
</p:tagLst>
</file>

<file path=ppt/tags/tag5.xml><?xml version="1.0" encoding="utf-8"?>
<p:tagLst xmlns:a="http://schemas.openxmlformats.org/drawingml/2006/main" xmlns:r="http://schemas.openxmlformats.org/officeDocument/2006/relationships" xmlns:p="http://schemas.openxmlformats.org/presentationml/2006/main">
  <p:tag name="TIMING" val="|12.9|2.7"/>
</p:tagLst>
</file>

<file path=ppt/tags/tag6.xml><?xml version="1.0" encoding="utf-8"?>
<p:tagLst xmlns:a="http://schemas.openxmlformats.org/drawingml/2006/main" xmlns:r="http://schemas.openxmlformats.org/officeDocument/2006/relationships" xmlns:p="http://schemas.openxmlformats.org/presentationml/2006/main">
  <p:tag name="TIMING" val="|7.4|13.2"/>
</p:tagLst>
</file>

<file path=ppt/tags/tag7.xml><?xml version="1.0" encoding="utf-8"?>
<p:tagLst xmlns:a="http://schemas.openxmlformats.org/drawingml/2006/main" xmlns:r="http://schemas.openxmlformats.org/officeDocument/2006/relationships" xmlns:p="http://schemas.openxmlformats.org/presentationml/2006/main">
  <p:tag name="TIMING" val="|11|9.2"/>
</p:tagLst>
</file>

<file path=ppt/tags/tag8.xml><?xml version="1.0" encoding="utf-8"?>
<p:tagLst xmlns:a="http://schemas.openxmlformats.org/drawingml/2006/main" xmlns:r="http://schemas.openxmlformats.org/officeDocument/2006/relationships" xmlns:p="http://schemas.openxmlformats.org/presentationml/2006/main">
  <p:tag name="TIMING" val="|-1777.3"/>
</p:tagLst>
</file>

<file path=ppt/tags/tag9.xml><?xml version="1.0" encoding="utf-8"?>
<p:tagLst xmlns:a="http://schemas.openxmlformats.org/drawingml/2006/main" xmlns:r="http://schemas.openxmlformats.org/officeDocument/2006/relationships" xmlns:p="http://schemas.openxmlformats.org/presentationml/2006/main">
  <p:tag name="TIMING" val="|6.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{04ED8CCA-AE95-0D49-9780-6093F509C386}tf16401369</Template>
  <TotalTime>3030</TotalTime>
  <Words>3631</Words>
  <Application>Microsoft Office PowerPoint</Application>
  <PresentationFormat>Widescreen</PresentationFormat>
  <Paragraphs>810</Paragraphs>
  <Slides>55</Slides>
  <Notes>37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1_Office Theme</vt:lpstr>
      <vt:lpstr>PowerPoint Presentation</vt:lpstr>
      <vt:lpstr>AI</vt:lpstr>
      <vt:lpstr>Planning and Acting</vt:lpstr>
      <vt:lpstr>Why integrate Acting and Planning?</vt:lpstr>
      <vt:lpstr>Our Architecture of the Actor</vt:lpstr>
      <vt:lpstr>AI Planning</vt:lpstr>
      <vt:lpstr>Descriptive Models</vt:lpstr>
      <vt:lpstr>Acting</vt:lpstr>
      <vt:lpstr>Integration of Actor and Planner</vt:lpstr>
      <vt:lpstr>Integration of Actor and Planner</vt:lpstr>
      <vt:lpstr>Our Solution</vt:lpstr>
      <vt:lpstr>Parts of the Talk</vt:lpstr>
      <vt:lpstr>The Actor</vt:lpstr>
      <vt:lpstr>Operational Models</vt:lpstr>
      <vt:lpstr>Example of Operational Models</vt:lpstr>
      <vt:lpstr>A Refinement Tree for rescue(p1)</vt:lpstr>
      <vt:lpstr>A Refinement Tree for rescue(p1)</vt:lpstr>
      <vt:lpstr>A Refinement Tree for rescue(p1)</vt:lpstr>
      <vt:lpstr>A Refinement Tree for rescue(p1)</vt:lpstr>
      <vt:lpstr>A Refinement Tree for rescue(p1)</vt:lpstr>
      <vt:lpstr>A Refinement Tree for rescue(p1)</vt:lpstr>
      <vt:lpstr>A Refinement Tree for rescue(p1)</vt:lpstr>
      <vt:lpstr>A Refinement Tree for rescue(p1)</vt:lpstr>
      <vt:lpstr>A Refinement Tree for task</vt:lpstr>
      <vt:lpstr>Several possible refinement trees</vt:lpstr>
      <vt:lpstr>The Actor</vt:lpstr>
      <vt:lpstr>Acting Algorithm: RAE</vt:lpstr>
      <vt:lpstr>Planning Algorithm</vt:lpstr>
      <vt:lpstr>Planner: Plan-with-UPOM(task)</vt:lpstr>
      <vt:lpstr>Problem: Exponentially Large Search Tree</vt:lpstr>
      <vt:lpstr>Planner: Plan-with-UPOM(task)</vt:lpstr>
      <vt:lpstr>Background: UCT Search</vt:lpstr>
      <vt:lpstr>UPOM(task)</vt:lpstr>
      <vt:lpstr>Limited depth rollouts</vt:lpstr>
      <vt:lpstr>Properties of Plan-with-UPOM</vt:lpstr>
      <vt:lpstr>Parts of the Talk</vt:lpstr>
      <vt:lpstr>Integration with Learning</vt:lpstr>
      <vt:lpstr>Learn to choose method (Learn 𝛑)</vt:lpstr>
      <vt:lpstr>Training data for Learn 𝛑</vt:lpstr>
      <vt:lpstr>Learn a heuristic estimate (LearnH)</vt:lpstr>
      <vt:lpstr>LearnH</vt:lpstr>
      <vt:lpstr>Parts of the Talk</vt:lpstr>
      <vt:lpstr>Experimental Domains </vt:lpstr>
      <vt:lpstr>Experimental Domains </vt:lpstr>
      <vt:lpstr>Evaluation Metrics</vt:lpstr>
      <vt:lpstr>Efficiency (1/cost)</vt:lpstr>
      <vt:lpstr>Success Ratio</vt:lpstr>
      <vt:lpstr>Parts of the Talk</vt:lpstr>
      <vt:lpstr>Real-world prototype of RAE and UPOM</vt:lpstr>
      <vt:lpstr>Operational Models for SDN</vt:lpstr>
      <vt:lpstr>PowerPoint Presentation</vt:lpstr>
      <vt:lpstr>Experiments</vt:lpstr>
      <vt:lpstr>Summary</vt:lpstr>
      <vt:lpstr>Thank you</vt:lpstr>
      <vt:lpstr>References</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Operational Models to Integrate Acting and Planning</dc:title>
  <dc:creator>Sunandita Patra</dc:creator>
  <cp:lastModifiedBy>Sunandita Patra</cp:lastModifiedBy>
  <cp:revision>2</cp:revision>
  <cp:lastPrinted>2019-04-17T16:46:52Z</cp:lastPrinted>
  <dcterms:created xsi:type="dcterms:W3CDTF">2018-08-13T15:08:22Z</dcterms:created>
  <dcterms:modified xsi:type="dcterms:W3CDTF">2021-05-10T04:58:24Z</dcterms:modified>
</cp:coreProperties>
</file>