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501" r:id="rId3"/>
    <p:sldId id="502" r:id="rId4"/>
    <p:sldId id="509" r:id="rId5"/>
    <p:sldId id="503" r:id="rId6"/>
    <p:sldId id="505" r:id="rId7"/>
    <p:sldId id="499" r:id="rId8"/>
    <p:sldId id="463" r:id="rId9"/>
    <p:sldId id="464" r:id="rId10"/>
    <p:sldId id="465" r:id="rId11"/>
    <p:sldId id="508" r:id="rId12"/>
    <p:sldId id="498" r:id="rId13"/>
    <p:sldId id="4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485" autoAdjust="0"/>
    <p:restoredTop sz="94660"/>
  </p:normalViewPr>
  <p:slideViewPr>
    <p:cSldViewPr>
      <p:cViewPr varScale="1">
        <p:scale>
          <a:sx n="73" d="100"/>
          <a:sy n="73" d="100"/>
        </p:scale>
        <p:origin x="7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CMSC451: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>
                <a:solidFill>
                  <a:schemeClr val="tx1"/>
                </a:solidFill>
              </a:rPr>
              <a:t>Lecture 7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42F3B-AFC2-4EBC-B866-4273A7FAA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Algorithmic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6EEFB-DAA3-4889-8ABC-9DDCD148C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determine if a graph is a DAG?</a:t>
            </a:r>
          </a:p>
          <a:p>
            <a:r>
              <a:rPr lang="en-US" dirty="0"/>
              <a:t>If it is a DAG, does it have a topological ordering? If so, how to find one?</a:t>
            </a:r>
          </a:p>
        </p:txBody>
      </p:sp>
    </p:spTree>
    <p:extLst>
      <p:ext uri="{BB962C8B-B14F-4D97-AF65-F5344CB8AC3E}">
        <p14:creationId xmlns:p14="http://schemas.microsoft.com/office/powerpoint/2010/main" val="2108033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41B20-6DB1-49A2-9E10-068E62272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 finding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CF6B1-3CD7-49D2-B9B7-59247C47A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How to determine if G is a DAG? </a:t>
            </a:r>
          </a:p>
          <a:p>
            <a:r>
              <a:rPr lang="en-US" dirty="0"/>
              <a:t>Run DFS!</a:t>
            </a:r>
          </a:p>
          <a:p>
            <a:r>
              <a:rPr lang="en-US" dirty="0"/>
              <a:t>Claim: G has a cycle </a:t>
            </a:r>
            <a:r>
              <a:rPr lang="en-US" dirty="0" err="1"/>
              <a:t>iff</a:t>
            </a:r>
            <a:r>
              <a:rPr lang="en-US" dirty="0"/>
              <a:t> there are back edges in its DFS forest (true for undirected/directed graphs)</a:t>
            </a:r>
          </a:p>
          <a:p>
            <a:r>
              <a:rPr lang="en-US" dirty="0"/>
              <a:t>Proof:</a:t>
            </a:r>
          </a:p>
          <a:p>
            <a:pPr lvl="1"/>
            <a:r>
              <a:rPr lang="en-US" dirty="0"/>
              <a:t>One direction immediate</a:t>
            </a:r>
          </a:p>
          <a:p>
            <a:pPr lvl="1"/>
            <a:r>
              <a:rPr lang="en-US" dirty="0"/>
              <a:t>Other direction: If G has a cycle, consider the first vertex v in the cycle that is discovered</a:t>
            </a:r>
          </a:p>
          <a:p>
            <a:pPr lvl="2"/>
            <a:r>
              <a:rPr lang="en-US" dirty="0"/>
              <a:t>By discovery lemma, all vertices in the cycle are descendants of v, and hence there is a back edge to v</a:t>
            </a:r>
          </a:p>
        </p:txBody>
      </p:sp>
    </p:spTree>
    <p:extLst>
      <p:ext uri="{BB962C8B-B14F-4D97-AF65-F5344CB8AC3E}">
        <p14:creationId xmlns:p14="http://schemas.microsoft.com/office/powerpoint/2010/main" val="348203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DCE5-9F4F-41BA-8394-98F93E8FE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Topological ordering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330FB-CC59-4545-BA2A-1E9504B28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Claim: every DAG has a topological ordering!</a:t>
            </a:r>
          </a:p>
          <a:p>
            <a:r>
              <a:rPr lang="en-US" dirty="0"/>
              <a:t>Key observation: In a DAG there must be at least one vertex with no ingoing edges</a:t>
            </a:r>
          </a:p>
          <a:p>
            <a:pPr lvl="1"/>
            <a:r>
              <a:rPr lang="en-US" dirty="0"/>
              <a:t>Otherwise, could continually follow edges backward and construct a cycle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 </a:t>
            </a:r>
            <a:r>
              <a:rPr lang="en-US" dirty="0"/>
              <a:t>Every DAG has a topological ordering</a:t>
            </a:r>
          </a:p>
          <a:p>
            <a:pPr lvl="1"/>
            <a:r>
              <a:rPr lang="en-US" dirty="0"/>
              <a:t>Idea: put vertex v with no ingoing edges first, then compute topological ordering on V\{v}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 </a:t>
            </a:r>
            <a:r>
              <a:rPr lang="en-US" dirty="0"/>
              <a:t>Graph is a DAG </a:t>
            </a:r>
            <a:r>
              <a:rPr lang="en-US" dirty="0" err="1"/>
              <a:t>iff</a:t>
            </a:r>
            <a:r>
              <a:rPr lang="en-US" dirty="0"/>
              <a:t> it has a topological ordering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20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89F17-92B2-414E-AF7D-82242A5BA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a topological ordering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FED1C-60A2-4AFF-B088-8F1F8C30A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r>
              <a:rPr lang="en-US" dirty="0"/>
              <a:t>This gives an algorithm for computing a topological ordering (if the graph is a DAG)</a:t>
            </a:r>
          </a:p>
          <a:p>
            <a:pPr lvl="1"/>
            <a:r>
              <a:rPr lang="en-US" dirty="0"/>
              <a:t>Repeatedly find v with no ingoing edges and place it next; update graph</a:t>
            </a:r>
          </a:p>
          <a:p>
            <a:endParaRPr lang="en-US" dirty="0"/>
          </a:p>
          <a:p>
            <a:r>
              <a:rPr lang="en-US" dirty="0"/>
              <a:t>How to implement efficiently?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65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98CE7-4707-4F60-A62D-0D66FCE3A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AB1D5-3FF1-45F9-AC90-ECC03ACFF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Mark s as discovered </a:t>
            </a:r>
          </a:p>
          <a:p>
            <a:r>
              <a:rPr lang="en-US" dirty="0"/>
              <a:t>For each edge (s, v) do:</a:t>
            </a:r>
          </a:p>
          <a:p>
            <a:pPr lvl="1"/>
            <a:r>
              <a:rPr lang="en-US" dirty="0"/>
              <a:t>If v is undiscovered</a:t>
            </a:r>
          </a:p>
          <a:p>
            <a:pPr lvl="2"/>
            <a:r>
              <a:rPr lang="en-US" dirty="0"/>
              <a:t>Set parent[v]=s   </a:t>
            </a:r>
          </a:p>
          <a:p>
            <a:pPr lvl="2"/>
            <a:r>
              <a:rPr lang="en-US" dirty="0"/>
              <a:t>DFS(v)</a:t>
            </a:r>
          </a:p>
          <a:p>
            <a:r>
              <a:rPr lang="en-US" dirty="0"/>
              <a:t>Mark s as finished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BB3A81-33DD-47F1-A660-205566EB736D}"/>
              </a:ext>
            </a:extLst>
          </p:cNvPr>
          <p:cNvSpPr/>
          <p:nvPr/>
        </p:nvSpPr>
        <p:spPr>
          <a:xfrm>
            <a:off x="838200" y="4267200"/>
            <a:ext cx="3124200" cy="4571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93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531BD-1979-43A9-BB19-A0901A8A0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 on graphs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69BAA-FABF-4BDE-9F54-8541963A7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Every vertex v has a discovery time d[v] and a finishing time f[v]</a:t>
            </a:r>
          </a:p>
          <a:p>
            <a:pPr lvl="1"/>
            <a:r>
              <a:rPr lang="en-US" dirty="0"/>
              <a:t>d[v] &lt; f[v]</a:t>
            </a:r>
          </a:p>
          <a:p>
            <a:r>
              <a:rPr lang="en-US" dirty="0"/>
              <a:t>Call v “active” from d[v] to f[v]</a:t>
            </a:r>
          </a:p>
          <a:p>
            <a:r>
              <a:rPr lang="en-US" dirty="0"/>
              <a:t>Vertex v is a descendant of vertex u </a:t>
            </a:r>
            <a:r>
              <a:rPr lang="en-US" dirty="0" err="1"/>
              <a:t>iff</a:t>
            </a:r>
            <a:r>
              <a:rPr lang="en-US" dirty="0"/>
              <a:t> v is discovered while u is active</a:t>
            </a:r>
          </a:p>
          <a:p>
            <a:pPr lvl="1"/>
            <a:r>
              <a:rPr lang="en-US" dirty="0"/>
              <a:t>I.e., </a:t>
            </a:r>
            <a:r>
              <a:rPr lang="en-US" dirty="0" err="1"/>
              <a:t>iff</a:t>
            </a:r>
            <a:r>
              <a:rPr lang="en-US" dirty="0"/>
              <a:t> d[u] &lt; d[v] &lt; f[u]</a:t>
            </a:r>
          </a:p>
          <a:p>
            <a:r>
              <a:rPr lang="en-US" dirty="0"/>
              <a:t>Claim: In that case, d[u] &lt; d[v] &lt; f[v] &lt; f[u]</a:t>
            </a:r>
          </a:p>
        </p:txBody>
      </p:sp>
    </p:spTree>
    <p:extLst>
      <p:ext uri="{BB962C8B-B14F-4D97-AF65-F5344CB8AC3E}">
        <p14:creationId xmlns:p14="http://schemas.microsoft.com/office/powerpoint/2010/main" val="3143810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C5739-9B15-4D86-A452-528A2B5AE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8D88A-0628-492C-96A8-294E7B441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Vertex v is a descendant of vertex u </a:t>
            </a:r>
            <a:r>
              <a:rPr lang="en-US" dirty="0" err="1"/>
              <a:t>iff</a:t>
            </a:r>
            <a:r>
              <a:rPr lang="en-US" dirty="0"/>
              <a:t> v is discovered while u is active</a:t>
            </a:r>
          </a:p>
          <a:p>
            <a:r>
              <a:rPr lang="en-US" dirty="0"/>
              <a:t>(“Discovery lemma”) Vertex v is a descendant of u </a:t>
            </a:r>
            <a:r>
              <a:rPr lang="en-US" dirty="0" err="1"/>
              <a:t>iff</a:t>
            </a:r>
            <a:r>
              <a:rPr lang="en-US" dirty="0"/>
              <a:t> at the time u is discovered, there is a path of undiscovered vertices from u to v</a:t>
            </a:r>
          </a:p>
        </p:txBody>
      </p:sp>
    </p:spTree>
    <p:extLst>
      <p:ext uri="{BB962C8B-B14F-4D97-AF65-F5344CB8AC3E}">
        <p14:creationId xmlns:p14="http://schemas.microsoft.com/office/powerpoint/2010/main" val="4245284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DDA94-B6F4-450A-9F91-E3EC59445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Classifying edges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D3D93-4834-472E-916C-DA05666E0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After running DFS to get a DFS forest, every directed edge in the graph is one of the following:</a:t>
            </a:r>
          </a:p>
          <a:p>
            <a:pPr lvl="1"/>
            <a:r>
              <a:rPr lang="en-US" dirty="0"/>
              <a:t>Tree edge</a:t>
            </a:r>
          </a:p>
          <a:p>
            <a:pPr lvl="2"/>
            <a:r>
              <a:rPr lang="en-US" dirty="0"/>
              <a:t>(u, v) is a </a:t>
            </a:r>
            <a:r>
              <a:rPr lang="en-US" i="1" dirty="0"/>
              <a:t>tree edge </a:t>
            </a:r>
            <a:r>
              <a:rPr lang="en-US" dirty="0"/>
              <a:t>if parent[v]=u</a:t>
            </a:r>
          </a:p>
          <a:p>
            <a:pPr lvl="1"/>
            <a:r>
              <a:rPr lang="en-US" dirty="0"/>
              <a:t>Back edge</a:t>
            </a:r>
          </a:p>
          <a:p>
            <a:pPr lvl="2"/>
            <a:r>
              <a:rPr lang="en-US" dirty="0"/>
              <a:t>(u, v) is a </a:t>
            </a:r>
            <a:r>
              <a:rPr lang="en-US" i="1" dirty="0"/>
              <a:t>back edge </a:t>
            </a:r>
            <a:r>
              <a:rPr lang="en-US" dirty="0"/>
              <a:t>if v is an ancestor of u</a:t>
            </a:r>
          </a:p>
          <a:p>
            <a:pPr lvl="1"/>
            <a:r>
              <a:rPr lang="en-US" dirty="0"/>
              <a:t>Forward edge</a:t>
            </a:r>
          </a:p>
          <a:p>
            <a:pPr lvl="2"/>
            <a:r>
              <a:rPr lang="en-US" dirty="0"/>
              <a:t>(u, v) is a </a:t>
            </a:r>
            <a:r>
              <a:rPr lang="en-US" i="1" dirty="0"/>
              <a:t>forward edge </a:t>
            </a:r>
            <a:r>
              <a:rPr lang="en-US" dirty="0"/>
              <a:t>if u is an ancestor of v</a:t>
            </a:r>
          </a:p>
          <a:p>
            <a:pPr lvl="2"/>
            <a:r>
              <a:rPr lang="en-US" dirty="0"/>
              <a:t>(By convention, no forward edges in undirected graphs)</a:t>
            </a:r>
          </a:p>
          <a:p>
            <a:pPr lvl="1"/>
            <a:r>
              <a:rPr lang="en-US" dirty="0"/>
              <a:t>Cross edge</a:t>
            </a:r>
          </a:p>
          <a:p>
            <a:pPr lvl="2"/>
            <a:r>
              <a:rPr lang="en-US" dirty="0"/>
              <a:t>(u, v) is a </a:t>
            </a:r>
            <a:r>
              <a:rPr lang="en-US" i="1" dirty="0"/>
              <a:t>cross edge</a:t>
            </a:r>
            <a:r>
              <a:rPr lang="en-US" dirty="0"/>
              <a:t> if u, v have no ancestor relationship</a:t>
            </a:r>
          </a:p>
        </p:txBody>
      </p:sp>
    </p:spTree>
    <p:extLst>
      <p:ext uri="{BB962C8B-B14F-4D97-AF65-F5344CB8AC3E}">
        <p14:creationId xmlns:p14="http://schemas.microsoft.com/office/powerpoint/2010/main" val="2780430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77D69-DF2B-43CD-9241-33E1BED4B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Classifying edges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B3EF7-4AB6-420E-85D9-2682531C4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DFS algorithm can be modified to classify each edge (u, v) as it is explored:</a:t>
            </a:r>
          </a:p>
          <a:p>
            <a:pPr lvl="1"/>
            <a:r>
              <a:rPr lang="en-US" dirty="0"/>
              <a:t>If v is undiscovered, then (u, v) is a tree edge</a:t>
            </a:r>
          </a:p>
          <a:p>
            <a:pPr lvl="1"/>
            <a:r>
              <a:rPr lang="en-US" dirty="0"/>
              <a:t>If v is active, then (u, v) is a back edge</a:t>
            </a:r>
          </a:p>
          <a:p>
            <a:pPr lvl="1"/>
            <a:r>
              <a:rPr lang="en-US" dirty="0"/>
              <a:t>If v is finished and d[u] &lt; d[v], then (u, v) is a forward edge</a:t>
            </a:r>
          </a:p>
          <a:p>
            <a:pPr lvl="1"/>
            <a:r>
              <a:rPr lang="en-US" dirty="0"/>
              <a:t>If v is finished and d[v] &lt; d[u], then (u, v) is a </a:t>
            </a:r>
            <a:br>
              <a:rPr lang="en-US" dirty="0"/>
            </a:br>
            <a:r>
              <a:rPr lang="en-US" dirty="0"/>
              <a:t>cross edge</a:t>
            </a:r>
          </a:p>
        </p:txBody>
      </p:sp>
    </p:spTree>
    <p:extLst>
      <p:ext uri="{BB962C8B-B14F-4D97-AF65-F5344CB8AC3E}">
        <p14:creationId xmlns:p14="http://schemas.microsoft.com/office/powerpoint/2010/main" val="1255925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EDADF-B4C1-4CE3-B782-9B52F336F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Classifying edges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0E08A-0C41-451B-A403-145738E34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599"/>
          </a:xfrm>
        </p:spPr>
        <p:txBody>
          <a:bodyPr>
            <a:normAutofit/>
          </a:bodyPr>
          <a:lstStyle/>
          <a:p>
            <a:r>
              <a:rPr lang="en-US" dirty="0"/>
              <a:t>In </a:t>
            </a:r>
            <a:r>
              <a:rPr lang="en-US" i="1" dirty="0"/>
              <a:t>undirected</a:t>
            </a:r>
            <a:r>
              <a:rPr lang="en-US" dirty="0"/>
              <a:t> graphs, there are no cross edges</a:t>
            </a:r>
          </a:p>
          <a:p>
            <a:r>
              <a:rPr lang="en-US" dirty="0"/>
              <a:t>Proof</a:t>
            </a:r>
          </a:p>
          <a:p>
            <a:pPr lvl="1"/>
            <a:r>
              <a:rPr lang="en-US" dirty="0"/>
              <a:t>Consider edge {u, v} and say d[u] &lt; d[v]</a:t>
            </a:r>
          </a:p>
          <a:p>
            <a:pPr lvl="1"/>
            <a:r>
              <a:rPr lang="en-US" dirty="0"/>
              <a:t>v must be discovered and finished before u is finished (because of edge {u, v})</a:t>
            </a:r>
          </a:p>
          <a:p>
            <a:pPr lvl="1"/>
            <a:r>
              <a:rPr lang="en-US" dirty="0"/>
              <a:t>If {u, v} explored in </a:t>
            </a:r>
            <a:r>
              <a:rPr lang="en-US" dirty="0" err="1"/>
              <a:t>u</a:t>
            </a:r>
            <a:r>
              <a:rPr lang="en-US" dirty="0" err="1">
                <a:sym typeface="Symbol" panose="05050102010706020507" pitchFamily="18" charset="2"/>
              </a:rPr>
              <a:t>v</a:t>
            </a:r>
            <a:r>
              <a:rPr lang="en-US" dirty="0">
                <a:sym typeface="Symbol" panose="05050102010706020507" pitchFamily="18" charset="2"/>
              </a:rPr>
              <a:t> direction first, then {u, v} is a tree edge</a:t>
            </a:r>
            <a:endParaRPr lang="en-US" dirty="0"/>
          </a:p>
          <a:p>
            <a:pPr lvl="1"/>
            <a:r>
              <a:rPr lang="en-US" dirty="0"/>
              <a:t>If {u, v} explored in </a:t>
            </a:r>
            <a:r>
              <a:rPr lang="en-US" dirty="0" err="1"/>
              <a:t>v</a:t>
            </a:r>
            <a:r>
              <a:rPr lang="en-US" dirty="0" err="1">
                <a:sym typeface="Symbol" panose="05050102010706020507" pitchFamily="18" charset="2"/>
              </a:rPr>
              <a:t>u</a:t>
            </a:r>
            <a:r>
              <a:rPr lang="en-US" dirty="0">
                <a:sym typeface="Symbol" panose="05050102010706020507" pitchFamily="18" charset="2"/>
              </a:rPr>
              <a:t> direction first</a:t>
            </a:r>
            <a:r>
              <a:rPr lang="en-US" dirty="0"/>
              <a:t>, this happens while u is active </a:t>
            </a:r>
            <a:r>
              <a:rPr lang="en-US" dirty="0">
                <a:sym typeface="Symbol" panose="05050102010706020507" pitchFamily="18" charset="2"/>
              </a:rPr>
              <a:t> {u, v} is a back 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220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DECA8-1729-44E9-B656-072005DC2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Directed acyclic graphs (DAGs)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D43E2-FCA1-4EED-928D-70F504D46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directed graph with no cycles is called a </a:t>
            </a:r>
            <a:r>
              <a:rPr lang="en-US" i="1" dirty="0"/>
              <a:t>DAG</a:t>
            </a:r>
          </a:p>
          <a:p>
            <a:endParaRPr lang="en-US" dirty="0"/>
          </a:p>
          <a:p>
            <a:r>
              <a:rPr lang="en-US" dirty="0"/>
              <a:t>Common when encoding </a:t>
            </a:r>
            <a:r>
              <a:rPr lang="en-US" i="1" dirty="0"/>
              <a:t>dependencies</a:t>
            </a:r>
          </a:p>
          <a:p>
            <a:pPr lvl="1"/>
            <a:r>
              <a:rPr lang="en-US" dirty="0"/>
              <a:t>E.g., Boolean circuits, tasks, courses, …</a:t>
            </a:r>
          </a:p>
          <a:p>
            <a:pPr lvl="1"/>
            <a:r>
              <a:rPr lang="en-US" dirty="0"/>
              <a:t>If the dependency graph is not a DAG, there is no way to satisfy the dependencies!</a:t>
            </a:r>
          </a:p>
        </p:txBody>
      </p:sp>
    </p:spTree>
    <p:extLst>
      <p:ext uri="{BB962C8B-B14F-4D97-AF65-F5344CB8AC3E}">
        <p14:creationId xmlns:p14="http://schemas.microsoft.com/office/powerpoint/2010/main" val="2822690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A0F49-D430-47D3-B375-AF1E7082F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Topological ordering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A85EA-3E37-44DB-96B8-AF36E46AC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i="1" dirty="0"/>
              <a:t>topological ordering </a:t>
            </a:r>
            <a:r>
              <a:rPr lang="en-US" dirty="0"/>
              <a:t>of a directed graph is an ordering of the vertices such that all edges “go forward” (i.e., from lower to higher index)</a:t>
            </a:r>
          </a:p>
          <a:p>
            <a:pPr lvl="1"/>
            <a:r>
              <a:rPr lang="en-US" dirty="0"/>
              <a:t>Not necessarily unique</a:t>
            </a:r>
          </a:p>
          <a:p>
            <a:endParaRPr lang="en-US" dirty="0"/>
          </a:p>
          <a:p>
            <a:r>
              <a:rPr lang="en-US" dirty="0"/>
              <a:t>Easy to see: if a graph has a topological ordering, then it is a DAG</a:t>
            </a:r>
          </a:p>
        </p:txBody>
      </p:sp>
    </p:spTree>
    <p:extLst>
      <p:ext uri="{BB962C8B-B14F-4D97-AF65-F5344CB8AC3E}">
        <p14:creationId xmlns:p14="http://schemas.microsoft.com/office/powerpoint/2010/main" val="57165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15671</TotalTime>
  <Words>842</Words>
  <Application>Microsoft Office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CMSC451: Algorithms</vt:lpstr>
      <vt:lpstr>DFS(s)</vt:lpstr>
      <vt:lpstr>DFS on graphs</vt:lpstr>
      <vt:lpstr>DFS</vt:lpstr>
      <vt:lpstr>Classifying edges</vt:lpstr>
      <vt:lpstr>Classifying edges</vt:lpstr>
      <vt:lpstr>Classifying edges</vt:lpstr>
      <vt:lpstr>Directed acyclic graphs (DAGs)</vt:lpstr>
      <vt:lpstr>Topological ordering</vt:lpstr>
      <vt:lpstr>Algorithmic problems</vt:lpstr>
      <vt:lpstr>Cycle finding</vt:lpstr>
      <vt:lpstr>Topological ordering</vt:lpstr>
      <vt:lpstr>Computing a topological ordering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889</cp:revision>
  <dcterms:created xsi:type="dcterms:W3CDTF">2014-06-02T02:25:30Z</dcterms:created>
  <dcterms:modified xsi:type="dcterms:W3CDTF">2021-09-15T15:21:34Z</dcterms:modified>
</cp:coreProperties>
</file>