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471" r:id="rId2"/>
    <p:sldId id="591" r:id="rId3"/>
    <p:sldId id="592" r:id="rId4"/>
    <p:sldId id="830" r:id="rId5"/>
    <p:sldId id="832" r:id="rId6"/>
    <p:sldId id="831" r:id="rId7"/>
    <p:sldId id="833" r:id="rId8"/>
    <p:sldId id="834" r:id="rId9"/>
    <p:sldId id="835" r:id="rId10"/>
    <p:sldId id="836" r:id="rId11"/>
    <p:sldId id="839" r:id="rId12"/>
    <p:sldId id="837" r:id="rId13"/>
    <p:sldId id="838" r:id="rId14"/>
    <p:sldId id="845" r:id="rId15"/>
    <p:sldId id="840" r:id="rId16"/>
    <p:sldId id="841" r:id="rId17"/>
    <p:sldId id="842" r:id="rId18"/>
    <p:sldId id="843" r:id="rId19"/>
    <p:sldId id="844" r:id="rId20"/>
    <p:sldId id="847" r:id="rId21"/>
    <p:sldId id="846" r:id="rId22"/>
    <p:sldId id="848" r:id="rId23"/>
    <p:sldId id="850" r:id="rId24"/>
    <p:sldId id="852" r:id="rId25"/>
    <p:sldId id="853" r:id="rId26"/>
    <p:sldId id="851" r:id="rId27"/>
    <p:sldId id="857" r:id="rId28"/>
    <p:sldId id="849" r:id="rId29"/>
    <p:sldId id="858" r:id="rId30"/>
    <p:sldId id="854" r:id="rId31"/>
    <p:sldId id="855" r:id="rId32"/>
    <p:sldId id="856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9" autoAdjust="0"/>
    <p:restoredTop sz="94660"/>
  </p:normalViewPr>
  <p:slideViewPr>
    <p:cSldViewPr>
      <p:cViewPr varScale="1">
        <p:scale>
          <a:sx n="77" d="100"/>
          <a:sy n="77" d="100"/>
        </p:scale>
        <p:origin x="259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12/13/2021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42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816A99-BB15-4E28-86D4-77E167B6A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1424DA-3D70-4F03-8F29-26BB09CF1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problem in the last slide may look easy, but this is because it is 2-dimensional (i.e., there are two variables) and there are only three constraints</a:t>
            </a:r>
          </a:p>
          <a:p>
            <a:r>
              <a:rPr lang="en-US" dirty="0"/>
              <a:t>In practice, there may be hundreds of thousands of variables/constraints</a:t>
            </a:r>
          </a:p>
        </p:txBody>
      </p:sp>
    </p:spTree>
    <p:extLst>
      <p:ext uri="{BB962C8B-B14F-4D97-AF65-F5344CB8AC3E}">
        <p14:creationId xmlns:p14="http://schemas.microsoft.com/office/powerpoint/2010/main" val="817020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F9969-D4F7-4380-B04E-43C9BAE0E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Caveats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2ECFC-1DAE-4562-BAAF-78FCE5F5AF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solution need not be unique</a:t>
            </a:r>
          </a:p>
          <a:p>
            <a:pPr lvl="1"/>
            <a:r>
              <a:rPr lang="en-US" dirty="0"/>
              <a:t>The optimum may be reached along a face of the feasible set</a:t>
            </a:r>
          </a:p>
          <a:p>
            <a:endParaRPr lang="en-US" dirty="0"/>
          </a:p>
          <a:p>
            <a:r>
              <a:rPr lang="en-US" dirty="0"/>
              <a:t>There may be no solution</a:t>
            </a:r>
          </a:p>
          <a:p>
            <a:pPr lvl="1"/>
            <a:r>
              <a:rPr lang="en-US" dirty="0"/>
              <a:t>The feasible set may be empty</a:t>
            </a:r>
          </a:p>
          <a:p>
            <a:pPr lvl="1"/>
            <a:r>
              <a:rPr lang="en-US" dirty="0"/>
              <a:t>The optimum may be unbounded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18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E9773-0872-4FF5-9CD2-21F9CF4EA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programs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3BFE46-D27C-49A2-B610-6ADE59A53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 fontScale="92500"/>
          </a:bodyPr>
          <a:lstStyle/>
          <a:p>
            <a:r>
              <a:rPr lang="en-US" dirty="0"/>
              <a:t>In general, a linear program (LP) can involve</a:t>
            </a:r>
          </a:p>
          <a:p>
            <a:pPr lvl="1"/>
            <a:r>
              <a:rPr lang="en-US" dirty="0"/>
              <a:t>Maximization or minimization of the target</a:t>
            </a:r>
          </a:p>
          <a:p>
            <a:pPr lvl="1"/>
            <a:r>
              <a:rPr lang="en-US" dirty="0"/>
              <a:t>Constraints as equalities or (non-strict) inequalities</a:t>
            </a:r>
          </a:p>
          <a:p>
            <a:r>
              <a:rPr lang="en-US" dirty="0"/>
              <a:t>But any LP can be converted to </a:t>
            </a:r>
            <a:r>
              <a:rPr lang="en-US" i="1" dirty="0"/>
              <a:t>canonical form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Maximization of the target</a:t>
            </a:r>
          </a:p>
          <a:p>
            <a:pPr lvl="2"/>
            <a:r>
              <a:rPr lang="en-US" dirty="0"/>
              <a:t>Negate the minimization target</a:t>
            </a:r>
          </a:p>
          <a:p>
            <a:pPr lvl="1"/>
            <a:r>
              <a:rPr lang="en-US" dirty="0"/>
              <a:t>Constraints are all ≤</a:t>
            </a:r>
          </a:p>
          <a:p>
            <a:pPr lvl="2"/>
            <a:r>
              <a:rPr lang="en-US" dirty="0"/>
              <a:t>Negate constraints</a:t>
            </a:r>
          </a:p>
          <a:p>
            <a:pPr lvl="1"/>
            <a:r>
              <a:rPr lang="en-US" dirty="0"/>
              <a:t>Variables are nonnegative</a:t>
            </a:r>
          </a:p>
          <a:p>
            <a:pPr lvl="2"/>
            <a:r>
              <a:rPr lang="en-US" dirty="0"/>
              <a:t>Replace x by x</a:t>
            </a:r>
            <a:r>
              <a:rPr lang="en-US" baseline="30000" dirty="0"/>
              <a:t>+</a:t>
            </a:r>
            <a:r>
              <a:rPr lang="en-US" dirty="0"/>
              <a:t> - x</a:t>
            </a:r>
            <a:r>
              <a:rPr lang="en-US" baseline="30000" dirty="0"/>
              <a:t>-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995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8673A-A214-474A-88ED-AC0CBE37B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Canonical 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DB3F5-F4B0-4B79-A9F7-B6B281DE9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Compact representation of canonical form:</a:t>
            </a:r>
          </a:p>
          <a:p>
            <a:pPr lvl="1"/>
            <a:r>
              <a:rPr lang="en-US" dirty="0"/>
              <a:t>Let </a:t>
            </a:r>
            <a:r>
              <a:rPr lang="en-US" b="1" dirty="0"/>
              <a:t>x</a:t>
            </a:r>
            <a:r>
              <a:rPr lang="en-US" dirty="0"/>
              <a:t> be a solution vector </a:t>
            </a:r>
          </a:p>
          <a:p>
            <a:pPr lvl="1"/>
            <a:r>
              <a:rPr lang="en-US" dirty="0"/>
              <a:t>Find </a:t>
            </a:r>
            <a:r>
              <a:rPr lang="en-US" b="1" dirty="0"/>
              <a:t>x</a:t>
            </a:r>
            <a:r>
              <a:rPr lang="en-US" dirty="0"/>
              <a:t> maximizing </a:t>
            </a:r>
            <a:r>
              <a:rPr lang="en-US" b="1" dirty="0" err="1"/>
              <a:t>c</a:t>
            </a:r>
            <a:r>
              <a:rPr lang="en-US" baseline="30000" dirty="0" err="1"/>
              <a:t>T</a:t>
            </a:r>
            <a:r>
              <a:rPr lang="en-US" dirty="0"/>
              <a:t> </a:t>
            </a:r>
            <a:r>
              <a:rPr lang="en-US" b="1" dirty="0"/>
              <a:t>x</a:t>
            </a:r>
            <a:r>
              <a:rPr lang="en-US" dirty="0"/>
              <a:t>, subject to</a:t>
            </a:r>
            <a:br>
              <a:rPr lang="en-US" dirty="0"/>
            </a:br>
            <a:r>
              <a:rPr lang="en-US" b="1" dirty="0"/>
              <a:t>A</a:t>
            </a:r>
            <a:r>
              <a:rPr lang="en-US" dirty="0"/>
              <a:t> </a:t>
            </a:r>
            <a:r>
              <a:rPr lang="en-US" b="1" dirty="0"/>
              <a:t>x</a:t>
            </a:r>
            <a:r>
              <a:rPr lang="en-US" dirty="0"/>
              <a:t> ≤ </a:t>
            </a:r>
            <a:r>
              <a:rPr lang="en-US" b="1" dirty="0"/>
              <a:t>b</a:t>
            </a:r>
            <a:br>
              <a:rPr lang="en-US" dirty="0"/>
            </a:br>
            <a:r>
              <a:rPr lang="en-US" b="1" dirty="0"/>
              <a:t>x</a:t>
            </a:r>
            <a:r>
              <a:rPr lang="en-US" dirty="0"/>
              <a:t> ≥ 0</a:t>
            </a:r>
          </a:p>
        </p:txBody>
      </p:sp>
    </p:spTree>
    <p:extLst>
      <p:ext uri="{BB962C8B-B14F-4D97-AF65-F5344CB8AC3E}">
        <p14:creationId xmlns:p14="http://schemas.microsoft.com/office/powerpoint/2010/main" val="26189516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AA20D-668F-44BD-AAD7-99BAB28CB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programming is in NP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770BE-35A2-491C-88BD-0CE0C6DFB4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Given a linear program that is a maximization problem, we can verify a lower bound on the optimal value</a:t>
            </a:r>
          </a:p>
          <a:p>
            <a:pPr lvl="1"/>
            <a:r>
              <a:rPr lang="en-US" dirty="0"/>
              <a:t>Just give a feasible solution achieving that value</a:t>
            </a:r>
          </a:p>
          <a:p>
            <a:pPr lvl="1"/>
            <a:r>
              <a:rPr lang="en-US" dirty="0"/>
              <a:t>Verify that the solution is feasible, and that it achieves the claimed lower bound</a:t>
            </a:r>
          </a:p>
          <a:p>
            <a:pPr lvl="1"/>
            <a:r>
              <a:rPr lang="en-US" dirty="0"/>
              <a:t>(Small subtlety: dealing with </a:t>
            </a:r>
            <a:r>
              <a:rPr lang="en-US" i="1" dirty="0"/>
              <a:t>precision</a:t>
            </a:r>
            <a:r>
              <a:rPr lang="en-US" dirty="0"/>
              <a:t>)</a:t>
            </a:r>
          </a:p>
          <a:p>
            <a:r>
              <a:rPr lang="en-US" dirty="0"/>
              <a:t>Similarly, for a minimization problem we can verify an upper bound on the optimum</a:t>
            </a:r>
          </a:p>
          <a:p>
            <a:r>
              <a:rPr lang="en-US" dirty="0"/>
              <a:t>Is it possible to verify an upper bound for a maximization problem / lower bound for a minimization problem?</a:t>
            </a:r>
          </a:p>
        </p:txBody>
      </p:sp>
    </p:spTree>
    <p:extLst>
      <p:ext uri="{BB962C8B-B14F-4D97-AF65-F5344CB8AC3E}">
        <p14:creationId xmlns:p14="http://schemas.microsoft.com/office/powerpoint/2010/main" val="416347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61288-4AA6-435C-8C3F-388F45C2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39C87-4821-4A28-8AFD-160F4EA0A9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Consider the following LP:</a:t>
            </a:r>
          </a:p>
          <a:p>
            <a:pPr marL="457200" lvl="1" indent="0">
              <a:buNone/>
            </a:pPr>
            <a:r>
              <a:rPr lang="en-US" dirty="0"/>
              <a:t>Maximize z = 5 x</a:t>
            </a:r>
            <a:r>
              <a:rPr lang="en-US" baseline="-25000" dirty="0"/>
              <a:t>1</a:t>
            </a:r>
            <a:r>
              <a:rPr lang="en-US" dirty="0"/>
              <a:t> + 4 x</a:t>
            </a:r>
            <a:r>
              <a:rPr lang="en-US" baseline="-25000" dirty="0"/>
              <a:t>2</a:t>
            </a:r>
            <a:r>
              <a:rPr lang="en-US" dirty="0"/>
              <a:t> subject to</a:t>
            </a:r>
            <a:br>
              <a:rPr lang="en-US" dirty="0"/>
            </a:b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≤ 4</a:t>
            </a:r>
            <a:br>
              <a:rPr lang="en-US" dirty="0"/>
            </a:b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+ 2 x</a:t>
            </a:r>
            <a:r>
              <a:rPr lang="en-US" baseline="-25000" dirty="0"/>
              <a:t>2</a:t>
            </a:r>
            <a:r>
              <a:rPr lang="en-US" dirty="0"/>
              <a:t> ≤ 10</a:t>
            </a:r>
            <a:br>
              <a:rPr lang="en-US" dirty="0"/>
            </a:br>
            <a:r>
              <a:rPr lang="en-US" dirty="0"/>
              <a:t>3 x</a:t>
            </a:r>
            <a:r>
              <a:rPr lang="en-US" baseline="-25000" dirty="0"/>
              <a:t>1</a:t>
            </a:r>
            <a:r>
              <a:rPr lang="en-US" dirty="0"/>
              <a:t> + 2 x</a:t>
            </a:r>
            <a:r>
              <a:rPr lang="en-US" baseline="-25000" dirty="0"/>
              <a:t>2</a:t>
            </a:r>
            <a:r>
              <a:rPr lang="en-US" dirty="0"/>
              <a:t> ≤ 16</a:t>
            </a:r>
            <a:br>
              <a:rPr lang="en-US" dirty="0"/>
            </a:b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, x</a:t>
            </a:r>
            <a:r>
              <a:rPr lang="en-US" baseline="-25000" dirty="0"/>
              <a:t>2</a:t>
            </a:r>
            <a:r>
              <a:rPr lang="en-US" dirty="0"/>
              <a:t> ≥ 0</a:t>
            </a:r>
          </a:p>
          <a:p>
            <a:r>
              <a:rPr lang="en-US" dirty="0"/>
              <a:t>Any feasible solution gives a lower bound on the optimum value z</a:t>
            </a:r>
            <a:r>
              <a:rPr lang="en-US" baseline="30000" dirty="0"/>
              <a:t>*</a:t>
            </a:r>
            <a:endParaRPr lang="en-US" dirty="0"/>
          </a:p>
          <a:p>
            <a:pPr lvl="1"/>
            <a:r>
              <a:rPr lang="en-US" dirty="0"/>
              <a:t>E.g., x</a:t>
            </a:r>
            <a:r>
              <a:rPr lang="en-US" baseline="-25000" dirty="0"/>
              <a:t>1</a:t>
            </a:r>
            <a:r>
              <a:rPr lang="en-US" dirty="0"/>
              <a:t> = 4, x</a:t>
            </a:r>
            <a:r>
              <a:rPr lang="en-US" baseline="-25000" dirty="0"/>
              <a:t>2</a:t>
            </a:r>
            <a:r>
              <a:rPr lang="en-US" dirty="0"/>
              <a:t> = 2 </a:t>
            </a:r>
            <a:r>
              <a:rPr lang="en-US" dirty="0">
                <a:sym typeface="Symbol" panose="05050102010706020507" pitchFamily="18" charset="2"/>
              </a:rPr>
              <a:t> z</a:t>
            </a:r>
            <a:r>
              <a:rPr lang="en-US" baseline="30000" dirty="0">
                <a:sym typeface="Symbol" panose="05050102010706020507" pitchFamily="18" charset="2"/>
              </a:rPr>
              <a:t>*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/>
              <a:t>≥ 28</a:t>
            </a:r>
          </a:p>
          <a:p>
            <a:r>
              <a:rPr lang="en-US" dirty="0"/>
              <a:t>How can we get an upper bound on z</a:t>
            </a:r>
            <a:r>
              <a:rPr lang="en-US" baseline="30000" dirty="0"/>
              <a:t>*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34056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3A38B-D7CC-42DC-B0E8-9EC0D600F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14A1F-23C0-42D5-BC6F-554CB4601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/>
              <a:t>Maximize z = 5 x</a:t>
            </a:r>
            <a:r>
              <a:rPr lang="en-US" baseline="-25000" dirty="0"/>
              <a:t>1</a:t>
            </a:r>
            <a:r>
              <a:rPr lang="en-US" dirty="0"/>
              <a:t> + 4 x</a:t>
            </a:r>
            <a:r>
              <a:rPr lang="en-US" baseline="-25000" dirty="0"/>
              <a:t>2</a:t>
            </a:r>
            <a:r>
              <a:rPr lang="en-US" dirty="0"/>
              <a:t> subject to</a:t>
            </a:r>
            <a:br>
              <a:rPr lang="en-US" dirty="0"/>
            </a:b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≤ 4</a:t>
            </a:r>
            <a:br>
              <a:rPr lang="en-US" dirty="0"/>
            </a:b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+ 2 x</a:t>
            </a:r>
            <a:r>
              <a:rPr lang="en-US" baseline="-25000" dirty="0"/>
              <a:t>2</a:t>
            </a:r>
            <a:r>
              <a:rPr lang="en-US" dirty="0"/>
              <a:t> ≤ 10</a:t>
            </a:r>
            <a:br>
              <a:rPr lang="en-US" dirty="0"/>
            </a:br>
            <a:r>
              <a:rPr lang="en-US" dirty="0"/>
              <a:t>3 x</a:t>
            </a:r>
            <a:r>
              <a:rPr lang="en-US" baseline="-25000" dirty="0"/>
              <a:t>1</a:t>
            </a:r>
            <a:r>
              <a:rPr lang="en-US" dirty="0"/>
              <a:t> + 2 x</a:t>
            </a:r>
            <a:r>
              <a:rPr lang="en-US" baseline="-25000" dirty="0"/>
              <a:t>2</a:t>
            </a:r>
            <a:r>
              <a:rPr lang="en-US" dirty="0"/>
              <a:t> ≤ 16</a:t>
            </a:r>
            <a:br>
              <a:rPr lang="en-US" dirty="0"/>
            </a:b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, x</a:t>
            </a:r>
            <a:r>
              <a:rPr lang="en-US" baseline="-25000" dirty="0"/>
              <a:t>2</a:t>
            </a:r>
            <a:r>
              <a:rPr lang="en-US" dirty="0"/>
              <a:t> ≥ 0</a:t>
            </a:r>
          </a:p>
          <a:p>
            <a:r>
              <a:rPr lang="en-US" dirty="0"/>
              <a:t>Note that z</a:t>
            </a:r>
            <a:r>
              <a:rPr lang="en-US" baseline="30000" dirty="0"/>
              <a:t>*</a:t>
            </a:r>
            <a:r>
              <a:rPr lang="en-US" dirty="0"/>
              <a:t> = 5 x</a:t>
            </a:r>
            <a:r>
              <a:rPr lang="en-US" baseline="-25000" dirty="0"/>
              <a:t>1</a:t>
            </a:r>
            <a:r>
              <a:rPr lang="en-US" dirty="0"/>
              <a:t> + 4 x</a:t>
            </a:r>
            <a:r>
              <a:rPr lang="en-US" baseline="-25000" dirty="0"/>
              <a:t>2</a:t>
            </a:r>
            <a:r>
              <a:rPr lang="en-US" dirty="0"/>
              <a:t> ≤ 6 x</a:t>
            </a:r>
            <a:r>
              <a:rPr lang="en-US" baseline="-25000" dirty="0"/>
              <a:t>1</a:t>
            </a:r>
            <a:r>
              <a:rPr lang="en-US" dirty="0"/>
              <a:t> + 4 x</a:t>
            </a:r>
            <a:r>
              <a:rPr lang="en-US" baseline="-25000" dirty="0"/>
              <a:t>2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                                          = 2 </a:t>
            </a:r>
            <a:r>
              <a:rPr lang="en-US" dirty="0">
                <a:sym typeface="Symbol" panose="05050102010706020507" pitchFamily="18" charset="2"/>
              </a:rPr>
              <a:t> </a:t>
            </a:r>
            <a:r>
              <a:rPr lang="en-US" dirty="0"/>
              <a:t>(3 x</a:t>
            </a:r>
            <a:r>
              <a:rPr lang="en-US" baseline="-25000" dirty="0"/>
              <a:t>1</a:t>
            </a:r>
            <a:r>
              <a:rPr lang="en-US" dirty="0"/>
              <a:t> + 2 x</a:t>
            </a:r>
            <a:r>
              <a:rPr lang="en-US" baseline="-25000" dirty="0"/>
              <a:t>2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                                          ≤ 32</a:t>
            </a:r>
          </a:p>
        </p:txBody>
      </p:sp>
    </p:spTree>
    <p:extLst>
      <p:ext uri="{BB962C8B-B14F-4D97-AF65-F5344CB8AC3E}">
        <p14:creationId xmlns:p14="http://schemas.microsoft.com/office/powerpoint/2010/main" val="3826109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3A38B-D7CC-42DC-B0E8-9EC0D600F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14A1F-23C0-42D5-BC6F-554CB4601A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/>
              <a:t>Maximize z = 5 x</a:t>
            </a:r>
            <a:r>
              <a:rPr lang="en-US" baseline="-25000" dirty="0"/>
              <a:t>1</a:t>
            </a:r>
            <a:r>
              <a:rPr lang="en-US" dirty="0"/>
              <a:t> + 4 x</a:t>
            </a:r>
            <a:r>
              <a:rPr lang="en-US" baseline="-25000" dirty="0"/>
              <a:t>2</a:t>
            </a:r>
            <a:r>
              <a:rPr lang="en-US" dirty="0"/>
              <a:t> subject to</a:t>
            </a:r>
            <a:br>
              <a:rPr lang="en-US" dirty="0"/>
            </a:b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≤ 4</a:t>
            </a:r>
            <a:br>
              <a:rPr lang="en-US" dirty="0"/>
            </a:b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+ 2 x</a:t>
            </a:r>
            <a:r>
              <a:rPr lang="en-US" baseline="-25000" dirty="0"/>
              <a:t>2</a:t>
            </a:r>
            <a:r>
              <a:rPr lang="en-US" dirty="0"/>
              <a:t> ≤ 10</a:t>
            </a:r>
            <a:br>
              <a:rPr lang="en-US" dirty="0"/>
            </a:br>
            <a:r>
              <a:rPr lang="en-US" dirty="0"/>
              <a:t>3 x</a:t>
            </a:r>
            <a:r>
              <a:rPr lang="en-US" baseline="-25000" dirty="0"/>
              <a:t>1</a:t>
            </a:r>
            <a:r>
              <a:rPr lang="en-US" dirty="0"/>
              <a:t> + 2 x</a:t>
            </a:r>
            <a:r>
              <a:rPr lang="en-US" baseline="-25000" dirty="0"/>
              <a:t>2</a:t>
            </a:r>
            <a:r>
              <a:rPr lang="en-US" dirty="0"/>
              <a:t> ≤ 16</a:t>
            </a:r>
            <a:br>
              <a:rPr lang="en-US" dirty="0"/>
            </a:b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, x</a:t>
            </a:r>
            <a:r>
              <a:rPr lang="en-US" baseline="-25000" dirty="0"/>
              <a:t>2</a:t>
            </a:r>
            <a:r>
              <a:rPr lang="en-US" dirty="0"/>
              <a:t> ≥ 0</a:t>
            </a:r>
          </a:p>
          <a:p>
            <a:r>
              <a:rPr lang="en-US" dirty="0"/>
              <a:t>Note that z</a:t>
            </a:r>
            <a:r>
              <a:rPr lang="en-US" baseline="30000" dirty="0"/>
              <a:t>*</a:t>
            </a:r>
            <a:r>
              <a:rPr lang="en-US" dirty="0"/>
              <a:t> = 5 x</a:t>
            </a:r>
            <a:r>
              <a:rPr lang="en-US" baseline="-25000" dirty="0"/>
              <a:t>1</a:t>
            </a:r>
            <a:r>
              <a:rPr lang="en-US" dirty="0"/>
              <a:t> + 4 x</a:t>
            </a:r>
            <a:r>
              <a:rPr lang="en-US" baseline="-25000" dirty="0"/>
              <a:t>2</a:t>
            </a:r>
            <a:r>
              <a:rPr lang="en-US" dirty="0"/>
              <a:t> = x</a:t>
            </a:r>
            <a:r>
              <a:rPr lang="en-US" baseline="-25000" dirty="0"/>
              <a:t>1</a:t>
            </a:r>
            <a:r>
              <a:rPr lang="en-US" dirty="0"/>
              <a:t> + (x</a:t>
            </a:r>
            <a:r>
              <a:rPr lang="en-US" baseline="-25000" dirty="0"/>
              <a:t>1</a:t>
            </a:r>
            <a:r>
              <a:rPr lang="en-US" dirty="0"/>
              <a:t> + 2 x</a:t>
            </a:r>
            <a:r>
              <a:rPr lang="en-US" baseline="-25000" dirty="0"/>
              <a:t>2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                                               + (3 x</a:t>
            </a:r>
            <a:r>
              <a:rPr lang="en-US" baseline="-25000" dirty="0"/>
              <a:t>1</a:t>
            </a:r>
            <a:r>
              <a:rPr lang="en-US" dirty="0"/>
              <a:t> + 2 x</a:t>
            </a:r>
            <a:r>
              <a:rPr lang="en-US" baseline="-25000" dirty="0"/>
              <a:t>2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                                          ≤ 30</a:t>
            </a:r>
          </a:p>
        </p:txBody>
      </p:sp>
    </p:spTree>
    <p:extLst>
      <p:ext uri="{BB962C8B-B14F-4D97-AF65-F5344CB8AC3E}">
        <p14:creationId xmlns:p14="http://schemas.microsoft.com/office/powerpoint/2010/main" val="1240022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3A38B-D7CC-42DC-B0E8-9EC0D600F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614A1F-23C0-42D5-BC6F-554CB4601A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983160"/>
          </a:xfrm>
        </p:spPr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en-US" dirty="0"/>
              <a:t>Maximize z = 5 x</a:t>
            </a:r>
            <a:r>
              <a:rPr lang="en-US" baseline="-25000" dirty="0"/>
              <a:t>1</a:t>
            </a:r>
            <a:r>
              <a:rPr lang="en-US" dirty="0"/>
              <a:t> + 4 x</a:t>
            </a:r>
            <a:r>
              <a:rPr lang="en-US" baseline="-25000" dirty="0"/>
              <a:t>2</a:t>
            </a:r>
            <a:r>
              <a:rPr lang="en-US" dirty="0"/>
              <a:t> subject to</a:t>
            </a:r>
            <a:br>
              <a:rPr lang="en-US" dirty="0"/>
            </a:b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 ≤ 4;    x</a:t>
            </a:r>
            <a:r>
              <a:rPr lang="en-US" baseline="-25000" dirty="0"/>
              <a:t>1</a:t>
            </a:r>
            <a:r>
              <a:rPr lang="en-US" dirty="0"/>
              <a:t> + 2 x</a:t>
            </a:r>
            <a:r>
              <a:rPr lang="en-US" baseline="-25000" dirty="0"/>
              <a:t>2</a:t>
            </a:r>
            <a:r>
              <a:rPr lang="en-US" dirty="0"/>
              <a:t> ≤ 10;   3 x</a:t>
            </a:r>
            <a:r>
              <a:rPr lang="en-US" baseline="-25000" dirty="0"/>
              <a:t>1</a:t>
            </a:r>
            <a:r>
              <a:rPr lang="en-US" dirty="0"/>
              <a:t> + 2 x</a:t>
            </a:r>
            <a:r>
              <a:rPr lang="en-US" baseline="-25000" dirty="0"/>
              <a:t>2</a:t>
            </a:r>
            <a:r>
              <a:rPr lang="en-US" dirty="0"/>
              <a:t> ≤ 16</a:t>
            </a:r>
            <a:br>
              <a:rPr lang="en-US" dirty="0"/>
            </a:br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, x</a:t>
            </a:r>
            <a:r>
              <a:rPr lang="en-US" baseline="-25000" dirty="0"/>
              <a:t>2</a:t>
            </a:r>
            <a:r>
              <a:rPr lang="en-US" dirty="0"/>
              <a:t> ≥ 0</a:t>
            </a:r>
          </a:p>
          <a:p>
            <a:r>
              <a:rPr lang="en-US" dirty="0"/>
              <a:t>More generally, we can find (nonnegative) </a:t>
            </a:r>
            <a:br>
              <a:rPr lang="en-US" dirty="0"/>
            </a:br>
            <a:r>
              <a:rPr lang="en-US" dirty="0"/>
              <a:t>y</a:t>
            </a:r>
            <a:r>
              <a:rPr lang="en-US" baseline="-25000" dirty="0"/>
              <a:t>1</a:t>
            </a:r>
            <a:r>
              <a:rPr lang="en-US" dirty="0"/>
              <a:t>, y</a:t>
            </a:r>
            <a:r>
              <a:rPr lang="en-US" baseline="-25000" dirty="0"/>
              <a:t>2</a:t>
            </a:r>
            <a:r>
              <a:rPr lang="en-US" dirty="0"/>
              <a:t>, y</a:t>
            </a:r>
            <a:r>
              <a:rPr lang="en-US" baseline="-25000" dirty="0"/>
              <a:t>3</a:t>
            </a:r>
            <a:r>
              <a:rPr lang="en-US" dirty="0"/>
              <a:t> and look at</a:t>
            </a:r>
          </a:p>
          <a:p>
            <a:r>
              <a:rPr lang="en-US" dirty="0"/>
              <a:t>(y</a:t>
            </a:r>
            <a:r>
              <a:rPr lang="en-US" baseline="-25000" dirty="0"/>
              <a:t>1</a:t>
            </a:r>
            <a:r>
              <a:rPr lang="en-US" dirty="0"/>
              <a:t> + y</a:t>
            </a:r>
            <a:r>
              <a:rPr lang="en-US" baseline="-25000" dirty="0"/>
              <a:t>2</a:t>
            </a:r>
            <a:r>
              <a:rPr lang="en-US" dirty="0"/>
              <a:t> + 3 y</a:t>
            </a:r>
            <a:r>
              <a:rPr lang="en-US" baseline="-25000" dirty="0"/>
              <a:t>3</a:t>
            </a:r>
            <a:r>
              <a:rPr lang="en-US" dirty="0"/>
              <a:t>) x</a:t>
            </a:r>
            <a:r>
              <a:rPr lang="en-US" baseline="-25000" dirty="0"/>
              <a:t>1</a:t>
            </a:r>
            <a:r>
              <a:rPr lang="en-US" dirty="0"/>
              <a:t> + (2 y</a:t>
            </a:r>
            <a:r>
              <a:rPr lang="en-US" baseline="-25000" dirty="0"/>
              <a:t>2</a:t>
            </a:r>
            <a:r>
              <a:rPr lang="en-US" dirty="0"/>
              <a:t> + 2 y</a:t>
            </a:r>
            <a:r>
              <a:rPr lang="en-US" baseline="-25000" dirty="0"/>
              <a:t>3</a:t>
            </a:r>
            <a:r>
              <a:rPr lang="en-US" dirty="0"/>
              <a:t>) x</a:t>
            </a:r>
            <a:r>
              <a:rPr lang="en-US" baseline="-25000" dirty="0"/>
              <a:t>2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         = y</a:t>
            </a:r>
            <a:r>
              <a:rPr lang="en-US" baseline="-25000" dirty="0"/>
              <a:t>1</a:t>
            </a:r>
            <a:r>
              <a:rPr lang="en-US" dirty="0"/>
              <a:t> x</a:t>
            </a:r>
            <a:r>
              <a:rPr lang="en-US" baseline="-25000" dirty="0"/>
              <a:t>1</a:t>
            </a:r>
            <a:r>
              <a:rPr lang="en-US" dirty="0"/>
              <a:t> + y</a:t>
            </a:r>
            <a:r>
              <a:rPr lang="en-US" baseline="-25000" dirty="0"/>
              <a:t>2</a:t>
            </a:r>
            <a:r>
              <a:rPr lang="en-US" dirty="0"/>
              <a:t> (x</a:t>
            </a:r>
            <a:r>
              <a:rPr lang="en-US" baseline="-25000" dirty="0"/>
              <a:t>1</a:t>
            </a:r>
            <a:r>
              <a:rPr lang="en-US" dirty="0"/>
              <a:t> + 2 x</a:t>
            </a:r>
            <a:r>
              <a:rPr lang="en-US" baseline="-25000" dirty="0"/>
              <a:t>2</a:t>
            </a:r>
            <a:r>
              <a:rPr lang="en-US" dirty="0"/>
              <a:t>) + y</a:t>
            </a:r>
            <a:r>
              <a:rPr lang="en-US" baseline="-25000" dirty="0"/>
              <a:t>3</a:t>
            </a:r>
            <a:r>
              <a:rPr lang="en-US" dirty="0"/>
              <a:t> (3 x</a:t>
            </a:r>
            <a:r>
              <a:rPr lang="en-US" baseline="-25000" dirty="0"/>
              <a:t>1</a:t>
            </a:r>
            <a:r>
              <a:rPr lang="en-US" dirty="0"/>
              <a:t> + 2 x</a:t>
            </a:r>
            <a:r>
              <a:rPr lang="en-US" baseline="-25000" dirty="0"/>
              <a:t>2</a:t>
            </a:r>
            <a:r>
              <a:rPr lang="en-US" dirty="0"/>
              <a:t>) </a:t>
            </a:r>
            <a:br>
              <a:rPr lang="en-US" dirty="0"/>
            </a:br>
            <a:r>
              <a:rPr lang="en-US" dirty="0"/>
              <a:t>                 ≤ 4 y</a:t>
            </a:r>
            <a:r>
              <a:rPr lang="en-US" baseline="-25000" dirty="0"/>
              <a:t>1</a:t>
            </a:r>
            <a:r>
              <a:rPr lang="en-US" dirty="0"/>
              <a:t> + 10 y</a:t>
            </a:r>
            <a:r>
              <a:rPr lang="en-US" baseline="-25000" dirty="0"/>
              <a:t>2</a:t>
            </a:r>
            <a:r>
              <a:rPr lang="en-US" dirty="0"/>
              <a:t> + 16 y</a:t>
            </a:r>
            <a:r>
              <a:rPr lang="en-US" baseline="-25000" dirty="0"/>
              <a:t>3</a:t>
            </a:r>
            <a:endParaRPr lang="en-US" dirty="0"/>
          </a:p>
          <a:p>
            <a:pPr lvl="1"/>
            <a:r>
              <a:rPr lang="en-US" dirty="0"/>
              <a:t>This gives a meaningful bound as long as</a:t>
            </a:r>
            <a:br>
              <a:rPr lang="en-US" dirty="0"/>
            </a:br>
            <a:r>
              <a:rPr lang="en-US" dirty="0"/>
              <a:t>y</a:t>
            </a:r>
            <a:r>
              <a:rPr lang="en-US" baseline="-25000" dirty="0"/>
              <a:t>1</a:t>
            </a:r>
            <a:r>
              <a:rPr lang="en-US" dirty="0"/>
              <a:t> + y</a:t>
            </a:r>
            <a:r>
              <a:rPr lang="en-US" baseline="-25000" dirty="0"/>
              <a:t>2</a:t>
            </a:r>
            <a:r>
              <a:rPr lang="en-US" dirty="0"/>
              <a:t> + 3 y</a:t>
            </a:r>
            <a:r>
              <a:rPr lang="en-US" baseline="-25000" dirty="0"/>
              <a:t>3</a:t>
            </a:r>
            <a:r>
              <a:rPr lang="en-US" dirty="0"/>
              <a:t> ≥ 5</a:t>
            </a:r>
            <a:br>
              <a:rPr lang="en-US" dirty="0"/>
            </a:br>
            <a:r>
              <a:rPr lang="en-US" dirty="0"/>
              <a:t>2 y</a:t>
            </a:r>
            <a:r>
              <a:rPr lang="en-US" baseline="-25000" dirty="0"/>
              <a:t>2</a:t>
            </a:r>
            <a:r>
              <a:rPr lang="en-US" dirty="0"/>
              <a:t> + 2 y</a:t>
            </a:r>
            <a:r>
              <a:rPr lang="en-US" baseline="-25000" dirty="0"/>
              <a:t>3</a:t>
            </a:r>
            <a:r>
              <a:rPr lang="en-US" dirty="0"/>
              <a:t> ≥ 4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923752B-F16E-4991-8A1A-74B442CB3EB8}"/>
              </a:ext>
            </a:extLst>
          </p:cNvPr>
          <p:cNvSpPr/>
          <p:nvPr/>
        </p:nvSpPr>
        <p:spPr>
          <a:xfrm>
            <a:off x="1828800" y="4191000"/>
            <a:ext cx="381000" cy="4111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56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E0258-F171-4C0F-B7FE-57378932B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443E9-DB67-4B4B-967E-EF2763CFEE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/>
          </a:bodyPr>
          <a:lstStyle/>
          <a:p>
            <a:r>
              <a:rPr lang="en-US" dirty="0"/>
              <a:t>We get the best upper bound by </a:t>
            </a:r>
            <a:r>
              <a:rPr lang="en-US" i="1" dirty="0"/>
              <a:t>minimizing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4 y</a:t>
            </a:r>
            <a:r>
              <a:rPr lang="en-US" baseline="-25000" dirty="0"/>
              <a:t>1</a:t>
            </a:r>
            <a:r>
              <a:rPr lang="en-US" dirty="0"/>
              <a:t> + 10 y</a:t>
            </a:r>
            <a:r>
              <a:rPr lang="en-US" baseline="-25000" dirty="0"/>
              <a:t>2</a:t>
            </a:r>
            <a:r>
              <a:rPr lang="en-US" dirty="0"/>
              <a:t> + 16 y</a:t>
            </a:r>
            <a:r>
              <a:rPr lang="en-US" baseline="-25000" dirty="0"/>
              <a:t>3</a:t>
            </a:r>
            <a:r>
              <a:rPr lang="en-US" dirty="0"/>
              <a:t> subject to</a:t>
            </a:r>
            <a:br>
              <a:rPr lang="en-US" dirty="0"/>
            </a:br>
            <a:r>
              <a:rPr lang="en-US" dirty="0"/>
              <a:t>  y</a:t>
            </a:r>
            <a:r>
              <a:rPr lang="en-US" baseline="-25000" dirty="0"/>
              <a:t>1</a:t>
            </a:r>
            <a:r>
              <a:rPr lang="en-US" dirty="0"/>
              <a:t> + y</a:t>
            </a:r>
            <a:r>
              <a:rPr lang="en-US" baseline="-25000" dirty="0"/>
              <a:t>2</a:t>
            </a:r>
            <a:r>
              <a:rPr lang="en-US" dirty="0"/>
              <a:t> + 3 y</a:t>
            </a:r>
            <a:r>
              <a:rPr lang="en-US" baseline="-25000" dirty="0"/>
              <a:t>3</a:t>
            </a:r>
            <a:r>
              <a:rPr lang="en-US" dirty="0"/>
              <a:t> ≥ 5  </a:t>
            </a:r>
            <a:br>
              <a:rPr lang="en-US" dirty="0"/>
            </a:br>
            <a:r>
              <a:rPr lang="en-US" dirty="0"/>
              <a:t>  2 y</a:t>
            </a:r>
            <a:r>
              <a:rPr lang="en-US" baseline="-25000" dirty="0"/>
              <a:t>2</a:t>
            </a:r>
            <a:r>
              <a:rPr lang="en-US" dirty="0"/>
              <a:t> + 2 y</a:t>
            </a:r>
            <a:r>
              <a:rPr lang="en-US" baseline="-25000" dirty="0"/>
              <a:t>3</a:t>
            </a:r>
            <a:r>
              <a:rPr lang="en-US" dirty="0"/>
              <a:t> ≥ 4</a:t>
            </a:r>
            <a:br>
              <a:rPr lang="en-US" dirty="0"/>
            </a:br>
            <a:r>
              <a:rPr lang="en-US" dirty="0"/>
              <a:t>  y</a:t>
            </a:r>
            <a:r>
              <a:rPr lang="en-US" baseline="-25000" dirty="0"/>
              <a:t>1</a:t>
            </a:r>
            <a:r>
              <a:rPr lang="en-US" dirty="0"/>
              <a:t>, y</a:t>
            </a:r>
            <a:r>
              <a:rPr lang="en-US" baseline="-25000" dirty="0"/>
              <a:t>2</a:t>
            </a:r>
            <a:r>
              <a:rPr lang="en-US" dirty="0"/>
              <a:t>, y</a:t>
            </a:r>
            <a:r>
              <a:rPr lang="en-US" baseline="-25000" dirty="0"/>
              <a:t>3</a:t>
            </a:r>
            <a:r>
              <a:rPr lang="en-US" dirty="0"/>
              <a:t> ≥ 0</a:t>
            </a:r>
          </a:p>
          <a:p>
            <a:r>
              <a:rPr lang="en-US" dirty="0"/>
              <a:t>This is just another linear program!</a:t>
            </a:r>
          </a:p>
          <a:p>
            <a:pPr lvl="1"/>
            <a:r>
              <a:rPr lang="en-US" dirty="0"/>
              <a:t>The </a:t>
            </a:r>
            <a:r>
              <a:rPr lang="en-US" i="1" dirty="0"/>
              <a:t>dual</a:t>
            </a:r>
            <a:r>
              <a:rPr lang="en-US" dirty="0"/>
              <a:t> of the original LP (called the </a:t>
            </a:r>
            <a:r>
              <a:rPr lang="en-US" i="1" dirty="0"/>
              <a:t>primal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Note that if the primal is a maximization problem, the dual is a minimization problem</a:t>
            </a:r>
          </a:p>
        </p:txBody>
      </p:sp>
    </p:spTree>
    <p:extLst>
      <p:ext uri="{BB962C8B-B14F-4D97-AF65-F5344CB8AC3E}">
        <p14:creationId xmlns:p14="http://schemas.microsoft.com/office/powerpoint/2010/main" val="1126692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69F36-608C-4023-9134-299CBCB52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7E2F8-EF81-448C-8EC5-C6E373077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 will be available on </a:t>
            </a:r>
            <a:r>
              <a:rPr lang="en-US" dirty="0" err="1"/>
              <a:t>Gradescope</a:t>
            </a:r>
            <a:r>
              <a:rPr lang="en-US" dirty="0"/>
              <a:t> from 7:50-10:15am Dec. 21</a:t>
            </a:r>
          </a:p>
          <a:p>
            <a:r>
              <a:rPr lang="en-US" dirty="0"/>
              <a:t>Exam itself is 120 minutes</a:t>
            </a:r>
          </a:p>
          <a:p>
            <a:pPr lvl="1"/>
            <a:r>
              <a:rPr lang="en-US" dirty="0"/>
              <a:t>Plus 10 minutes to print, 15 minutes to scan</a:t>
            </a:r>
          </a:p>
          <a:p>
            <a:r>
              <a:rPr lang="en-US" dirty="0"/>
              <a:t>Students with ADS accommodations should start the exam at 8am and email the exam to me 25 minutes after their time limit</a:t>
            </a:r>
          </a:p>
          <a:p>
            <a:pPr lvl="1"/>
            <a:r>
              <a:rPr lang="en-US" dirty="0"/>
              <a:t>Please tell me which pages correspond to each question</a:t>
            </a:r>
          </a:p>
        </p:txBody>
      </p:sp>
    </p:spTree>
    <p:extLst>
      <p:ext uri="{BB962C8B-B14F-4D97-AF65-F5344CB8AC3E}">
        <p14:creationId xmlns:p14="http://schemas.microsoft.com/office/powerpoint/2010/main" val="2273447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BC1FD-CC81-4AFA-9E0D-DB24A9302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2FE38-63CE-491F-B6EA-7926F4A72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LP</a:t>
            </a:r>
          </a:p>
          <a:p>
            <a:pPr marL="457200" lvl="1" indent="0">
              <a:buNone/>
            </a:pPr>
            <a:r>
              <a:rPr lang="en-US" dirty="0"/>
              <a:t>Maximize z = </a:t>
            </a:r>
            <a:r>
              <a:rPr lang="en-US" b="1" dirty="0" err="1"/>
              <a:t>c</a:t>
            </a:r>
            <a:r>
              <a:rPr lang="en-US" baseline="30000" dirty="0" err="1"/>
              <a:t>T</a:t>
            </a:r>
            <a:r>
              <a:rPr lang="en-US" dirty="0"/>
              <a:t> </a:t>
            </a:r>
            <a:r>
              <a:rPr lang="en-US" b="1" dirty="0"/>
              <a:t>x</a:t>
            </a:r>
            <a:r>
              <a:rPr lang="en-US" dirty="0"/>
              <a:t> subject to</a:t>
            </a:r>
            <a:br>
              <a:rPr lang="en-US" dirty="0"/>
            </a:br>
            <a:r>
              <a:rPr lang="en-US" b="1" dirty="0"/>
              <a:t>A</a:t>
            </a:r>
            <a:r>
              <a:rPr lang="en-US" dirty="0"/>
              <a:t> </a:t>
            </a:r>
            <a:r>
              <a:rPr lang="en-US" b="1" dirty="0"/>
              <a:t>x</a:t>
            </a:r>
            <a:r>
              <a:rPr lang="en-US" dirty="0"/>
              <a:t> ≤ </a:t>
            </a:r>
            <a:r>
              <a:rPr lang="en-US" b="1" dirty="0"/>
              <a:t>b</a:t>
            </a:r>
            <a:br>
              <a:rPr lang="en-US" dirty="0"/>
            </a:br>
            <a:r>
              <a:rPr lang="en-US" b="1" dirty="0"/>
              <a:t>x</a:t>
            </a:r>
            <a:r>
              <a:rPr lang="en-US" dirty="0"/>
              <a:t> ≥ 0</a:t>
            </a:r>
          </a:p>
          <a:p>
            <a:pPr marL="0" indent="0">
              <a:buNone/>
            </a:pPr>
            <a:r>
              <a:rPr lang="en-US" dirty="0"/>
              <a:t>Has dual LP</a:t>
            </a:r>
          </a:p>
          <a:p>
            <a:pPr marL="457200" lvl="1" indent="0">
              <a:buNone/>
            </a:pPr>
            <a:r>
              <a:rPr lang="en-US" dirty="0"/>
              <a:t>Minimize w = </a:t>
            </a:r>
            <a:r>
              <a:rPr lang="en-US" b="1" dirty="0" err="1"/>
              <a:t>b</a:t>
            </a:r>
            <a:r>
              <a:rPr lang="en-US" baseline="30000" dirty="0" err="1"/>
              <a:t>T</a:t>
            </a:r>
            <a:r>
              <a:rPr lang="en-US" dirty="0"/>
              <a:t> </a:t>
            </a:r>
            <a:r>
              <a:rPr lang="en-US" b="1" dirty="0"/>
              <a:t>y</a:t>
            </a:r>
            <a:r>
              <a:rPr lang="en-US" dirty="0"/>
              <a:t> subject to</a:t>
            </a:r>
            <a:br>
              <a:rPr lang="en-US" dirty="0"/>
            </a:br>
            <a:r>
              <a:rPr lang="en-US" b="1" dirty="0"/>
              <a:t>A</a:t>
            </a:r>
            <a:r>
              <a:rPr lang="en-US" baseline="30000" dirty="0"/>
              <a:t>T</a:t>
            </a:r>
            <a:r>
              <a:rPr lang="en-US" dirty="0"/>
              <a:t> </a:t>
            </a:r>
            <a:r>
              <a:rPr lang="en-US" b="1" dirty="0"/>
              <a:t>y</a:t>
            </a:r>
            <a:r>
              <a:rPr lang="en-US" dirty="0"/>
              <a:t> ≥ </a:t>
            </a:r>
            <a:r>
              <a:rPr lang="en-US" b="1" dirty="0"/>
              <a:t>c</a:t>
            </a:r>
            <a:br>
              <a:rPr lang="en-US" dirty="0"/>
            </a:br>
            <a:r>
              <a:rPr lang="en-US" b="1" dirty="0"/>
              <a:t>y</a:t>
            </a:r>
            <a:r>
              <a:rPr lang="en-US" dirty="0"/>
              <a:t> ≥ 0</a:t>
            </a:r>
          </a:p>
        </p:txBody>
      </p:sp>
    </p:spTree>
    <p:extLst>
      <p:ext uri="{BB962C8B-B14F-4D97-AF65-F5344CB8AC3E}">
        <p14:creationId xmlns:p14="http://schemas.microsoft.com/office/powerpoint/2010/main" val="26369511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1D0AA-E81A-4E45-844F-683995D35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098E6B-C26C-4EBA-AE86-C154DA4B7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Theorem: if the primal has an optimum, then the dual has an optimum and the optima of the primal and dual are </a:t>
            </a:r>
            <a:r>
              <a:rPr lang="en-US" i="1" dirty="0"/>
              <a:t>the same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066C12C-A620-4015-9AFF-E4485FF78F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3404050"/>
            <a:ext cx="8728667" cy="170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73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AA20D-668F-44BD-AAD7-99BAB28CBC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programming is in </a:t>
            </a:r>
            <a:r>
              <a:rPr lang="en-US" dirty="0" err="1"/>
              <a:t>coNP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770BE-35A2-491C-88BD-0CE0C6DFB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/>
          </a:bodyPr>
          <a:lstStyle/>
          <a:p>
            <a:r>
              <a:rPr lang="en-US" dirty="0"/>
              <a:t>Given a linear program that is a maximization problem, we can verify an </a:t>
            </a:r>
            <a:r>
              <a:rPr lang="en-US" i="1" dirty="0"/>
              <a:t>upper </a:t>
            </a:r>
            <a:r>
              <a:rPr lang="en-US" dirty="0"/>
              <a:t>bound on the optimal value</a:t>
            </a:r>
          </a:p>
          <a:p>
            <a:pPr lvl="1"/>
            <a:r>
              <a:rPr lang="en-US" dirty="0"/>
              <a:t>Give a feasible solution to the </a:t>
            </a:r>
            <a:r>
              <a:rPr lang="en-US" i="1" dirty="0"/>
              <a:t>dual</a:t>
            </a:r>
            <a:r>
              <a:rPr lang="en-US" dirty="0"/>
              <a:t> LP achieving that value; also show the original LP has a feasible solution</a:t>
            </a:r>
          </a:p>
          <a:p>
            <a:r>
              <a:rPr lang="en-US" dirty="0"/>
              <a:t>Given a linear program where the optimum exists, we can verify the optimal value</a:t>
            </a:r>
          </a:p>
        </p:txBody>
      </p:sp>
    </p:spTree>
    <p:extLst>
      <p:ext uri="{BB962C8B-B14F-4D97-AF65-F5344CB8AC3E}">
        <p14:creationId xmlns:p14="http://schemas.microsoft.com/office/powerpoint/2010/main" val="1449924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47E5A-8D77-4B2B-9059-3EB8CCC3B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637FDB-8F89-455E-BC06-250BD0FFA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LP is very powerful!</a:t>
            </a:r>
          </a:p>
          <a:p>
            <a:pPr lvl="1"/>
            <a:r>
              <a:rPr lang="en-US" dirty="0"/>
              <a:t>Arises naturally in practice	</a:t>
            </a:r>
          </a:p>
          <a:p>
            <a:r>
              <a:rPr lang="en-US" dirty="0"/>
              <a:t>Many problems we have seen before can be cast as LPs</a:t>
            </a:r>
          </a:p>
        </p:txBody>
      </p:sp>
    </p:spTree>
    <p:extLst>
      <p:ext uri="{BB962C8B-B14F-4D97-AF65-F5344CB8AC3E}">
        <p14:creationId xmlns:p14="http://schemas.microsoft.com/office/powerpoint/2010/main" val="11164942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E0C6B-5FCF-4C18-B5CA-6889422E0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640653-2265-409C-84F1-55CBDC5B7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Given: flow graph; s, t</a:t>
            </a:r>
          </a:p>
          <a:p>
            <a:r>
              <a:rPr lang="en-US" dirty="0"/>
              <a:t>Construct an LP as follows:</a:t>
            </a:r>
          </a:p>
          <a:p>
            <a:pPr lvl="1"/>
            <a:r>
              <a:rPr lang="en-US" dirty="0"/>
              <a:t>Variable </a:t>
            </a:r>
            <a:r>
              <a:rPr lang="en-US" dirty="0" err="1"/>
              <a:t>f</a:t>
            </a:r>
            <a:r>
              <a:rPr lang="en-US" baseline="-25000" dirty="0" err="1"/>
              <a:t>e</a:t>
            </a:r>
            <a:r>
              <a:rPr lang="en-US" dirty="0"/>
              <a:t> for each edge e (representing the flow on e)</a:t>
            </a:r>
          </a:p>
          <a:p>
            <a:pPr marL="914400" lvl="2" indent="0">
              <a:buNone/>
            </a:pPr>
            <a:r>
              <a:rPr lang="en-US" dirty="0"/>
              <a:t>Maximize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>
                <a:sym typeface="Symbol" panose="05050102010706020507" pitchFamily="18" charset="2"/>
              </a:rPr>
              <a:t>e=(s, v)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f</a:t>
            </a:r>
            <a:r>
              <a:rPr lang="en-US" baseline="-25000" dirty="0" err="1">
                <a:sym typeface="Symbol" panose="05050102010706020507" pitchFamily="18" charset="2"/>
              </a:rPr>
              <a:t>e</a:t>
            </a:r>
            <a:r>
              <a:rPr lang="en-US" dirty="0">
                <a:sym typeface="Symbol" panose="05050102010706020507" pitchFamily="18" charset="2"/>
              </a:rPr>
              <a:t> subject to</a:t>
            </a:r>
          </a:p>
          <a:p>
            <a:pPr marL="914400" lvl="2" indent="0">
              <a:buNone/>
            </a:pPr>
            <a:r>
              <a:rPr lang="en-US" dirty="0">
                <a:sym typeface="Symbol" panose="05050102010706020507" pitchFamily="18" charset="2"/>
              </a:rPr>
              <a:t>For every edge e: </a:t>
            </a:r>
            <a:r>
              <a:rPr lang="en-US" dirty="0" err="1">
                <a:sym typeface="Symbol" panose="05050102010706020507" pitchFamily="18" charset="2"/>
              </a:rPr>
              <a:t>f</a:t>
            </a:r>
            <a:r>
              <a:rPr lang="en-US" baseline="-25000" dirty="0" err="1">
                <a:sym typeface="Symbol" panose="05050102010706020507" pitchFamily="18" charset="2"/>
              </a:rPr>
              <a:t>e</a:t>
            </a:r>
            <a:r>
              <a:rPr lang="en-US" dirty="0">
                <a:sym typeface="Symbol" panose="05050102010706020507" pitchFamily="18" charset="2"/>
              </a:rPr>
              <a:t> ≥ 0</a:t>
            </a:r>
          </a:p>
          <a:p>
            <a:pPr marL="914400" lvl="2" indent="0">
              <a:buNone/>
            </a:pPr>
            <a:r>
              <a:rPr lang="en-US" dirty="0">
                <a:sym typeface="Symbol" panose="05050102010706020507" pitchFamily="18" charset="2"/>
              </a:rPr>
              <a:t>For every edge e: </a:t>
            </a:r>
            <a:r>
              <a:rPr lang="en-US" dirty="0" err="1">
                <a:sym typeface="Symbol" panose="05050102010706020507" pitchFamily="18" charset="2"/>
              </a:rPr>
              <a:t>f</a:t>
            </a:r>
            <a:r>
              <a:rPr lang="en-US" baseline="-25000" dirty="0" err="1">
                <a:sym typeface="Symbol" panose="05050102010706020507" pitchFamily="18" charset="2"/>
              </a:rPr>
              <a:t>e</a:t>
            </a:r>
            <a:r>
              <a:rPr lang="en-US" dirty="0">
                <a:sym typeface="Symbol" panose="05050102010706020507" pitchFamily="18" charset="2"/>
              </a:rPr>
              <a:t> ≤ </a:t>
            </a:r>
            <a:r>
              <a:rPr lang="en-US" dirty="0" err="1">
                <a:sym typeface="Symbol" panose="05050102010706020507" pitchFamily="18" charset="2"/>
              </a:rPr>
              <a:t>c</a:t>
            </a:r>
            <a:r>
              <a:rPr lang="en-US" baseline="-25000" dirty="0" err="1">
                <a:sym typeface="Symbol" panose="05050102010706020507" pitchFamily="18" charset="2"/>
              </a:rPr>
              <a:t>e</a:t>
            </a:r>
            <a:endParaRPr lang="en-US" baseline="-25000" dirty="0">
              <a:sym typeface="Symbol" panose="05050102010706020507" pitchFamily="18" charset="2"/>
            </a:endParaRPr>
          </a:p>
          <a:p>
            <a:pPr marL="914400" lvl="2" indent="0">
              <a:buNone/>
            </a:pPr>
            <a:r>
              <a:rPr lang="en-US" dirty="0">
                <a:sym typeface="Symbol" panose="05050102010706020507" pitchFamily="18" charset="2"/>
              </a:rPr>
              <a:t>For every vertex v: </a:t>
            </a:r>
            <a:r>
              <a:rPr lang="en-US" baseline="-25000" dirty="0">
                <a:sym typeface="Symbol" panose="05050102010706020507" pitchFamily="18" charset="2"/>
              </a:rPr>
              <a:t>e=(w, v)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f</a:t>
            </a:r>
            <a:r>
              <a:rPr lang="en-US" baseline="-25000" dirty="0" err="1">
                <a:sym typeface="Symbol" panose="05050102010706020507" pitchFamily="18" charset="2"/>
              </a:rPr>
              <a:t>e</a:t>
            </a:r>
            <a:r>
              <a:rPr lang="en-US" dirty="0">
                <a:sym typeface="Symbol" panose="05050102010706020507" pitchFamily="18" charset="2"/>
              </a:rPr>
              <a:t> = </a:t>
            </a:r>
            <a:r>
              <a:rPr lang="en-US" baseline="-25000" dirty="0">
                <a:sym typeface="Symbol" panose="05050102010706020507" pitchFamily="18" charset="2"/>
              </a:rPr>
              <a:t>e=(v, w)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err="1">
                <a:sym typeface="Symbol" panose="05050102010706020507" pitchFamily="18" charset="2"/>
              </a:rPr>
              <a:t>f</a:t>
            </a:r>
            <a:r>
              <a:rPr lang="en-US" baseline="-25000" dirty="0" err="1">
                <a:sym typeface="Symbol" panose="05050102010706020507" pitchFamily="18" charset="2"/>
              </a:rPr>
              <a:t>e</a:t>
            </a:r>
            <a:r>
              <a:rPr lang="en-US" dirty="0">
                <a:sym typeface="Symbol" panose="05050102010706020507" pitchFamily="18" charset="2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621860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59760-36C3-4EA6-9D2C-2D4680024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EED48-5D3B-4C28-BBEA-741AB4F56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Easily extends to more-complex settings!</a:t>
            </a:r>
          </a:p>
          <a:p>
            <a:r>
              <a:rPr lang="en-US" dirty="0"/>
              <a:t>E.g.,</a:t>
            </a:r>
          </a:p>
          <a:p>
            <a:pPr lvl="1"/>
            <a:r>
              <a:rPr lang="en-US" dirty="0"/>
              <a:t>Lower bounds on flows</a:t>
            </a:r>
          </a:p>
          <a:p>
            <a:pPr lvl="1"/>
            <a:r>
              <a:rPr lang="en-US" dirty="0"/>
              <a:t>Circulation problems</a:t>
            </a:r>
          </a:p>
          <a:p>
            <a:pPr lvl="1"/>
            <a:r>
              <a:rPr lang="en-US" dirty="0"/>
              <a:t>Multicommodity flow</a:t>
            </a:r>
          </a:p>
          <a:p>
            <a:pPr lvl="1"/>
            <a:r>
              <a:rPr lang="en-US" dirty="0"/>
              <a:t>Etc.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6892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AFCA5-CE85-45A3-A993-8A97285DB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paths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8216A-C985-4D74-8FCE-38DE826E40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Given: weighted, directed graph with no negative cycles; s, t </a:t>
            </a:r>
          </a:p>
          <a:p>
            <a:r>
              <a:rPr lang="en-US" dirty="0"/>
              <a:t>Construct an LP as follows:</a:t>
            </a:r>
          </a:p>
          <a:p>
            <a:pPr lvl="1"/>
            <a:r>
              <a:rPr lang="en-US" dirty="0"/>
              <a:t>Variable d</a:t>
            </a:r>
            <a:r>
              <a:rPr lang="en-US" baseline="-25000" dirty="0"/>
              <a:t>v</a:t>
            </a:r>
            <a:r>
              <a:rPr lang="en-US" dirty="0"/>
              <a:t> for each vertex v (representing the distance from s to v)</a:t>
            </a:r>
          </a:p>
          <a:p>
            <a:pPr marL="914400" lvl="2" indent="0">
              <a:buNone/>
            </a:pPr>
            <a:r>
              <a:rPr lang="en-US" dirty="0"/>
              <a:t>Maximize d</a:t>
            </a:r>
            <a:r>
              <a:rPr lang="en-US" baseline="-25000" dirty="0"/>
              <a:t>t</a:t>
            </a:r>
            <a:r>
              <a:rPr lang="en-US" dirty="0"/>
              <a:t> subject to:</a:t>
            </a:r>
          </a:p>
          <a:p>
            <a:pPr marL="914400" lvl="2" indent="0">
              <a:buNone/>
            </a:pPr>
            <a:r>
              <a:rPr lang="en-US" dirty="0"/>
              <a:t>d</a:t>
            </a:r>
            <a:r>
              <a:rPr lang="en-US" baseline="-25000" dirty="0"/>
              <a:t>s</a:t>
            </a:r>
            <a:r>
              <a:rPr lang="en-US" dirty="0"/>
              <a:t> = 0 </a:t>
            </a:r>
          </a:p>
          <a:p>
            <a:pPr marL="914400" lvl="2" indent="0">
              <a:buNone/>
            </a:pPr>
            <a:r>
              <a:rPr lang="en-US" dirty="0"/>
              <a:t>For every edge (u, v) with weight </a:t>
            </a:r>
            <a:r>
              <a:rPr lang="en-US" dirty="0" err="1"/>
              <a:t>w</a:t>
            </a:r>
            <a:r>
              <a:rPr lang="en-US" baseline="-25000" dirty="0" err="1"/>
              <a:t>u,v</a:t>
            </a:r>
            <a:r>
              <a:rPr lang="en-US" dirty="0"/>
              <a:t> : d</a:t>
            </a:r>
            <a:r>
              <a:rPr lang="en-US" baseline="-25000" dirty="0"/>
              <a:t>v</a:t>
            </a:r>
            <a:r>
              <a:rPr lang="en-US" dirty="0"/>
              <a:t> ≤ d</a:t>
            </a:r>
            <a:r>
              <a:rPr lang="en-US" baseline="-25000" dirty="0"/>
              <a:t>u</a:t>
            </a:r>
            <a:r>
              <a:rPr lang="en-US" dirty="0"/>
              <a:t> + </a:t>
            </a:r>
            <a:r>
              <a:rPr lang="en-US" dirty="0" err="1"/>
              <a:t>w</a:t>
            </a:r>
            <a:r>
              <a:rPr lang="en-US" baseline="-25000" dirty="0" err="1"/>
              <a:t>u</a:t>
            </a:r>
            <a:r>
              <a:rPr lang="en-US" baseline="-25000" dirty="0"/>
              <a:t>, v</a:t>
            </a:r>
            <a:endParaRPr lang="en-US" dirty="0"/>
          </a:p>
          <a:p>
            <a:pPr marL="914400" lvl="2" indent="0">
              <a:buNone/>
            </a:pPr>
            <a:r>
              <a:rPr lang="en-US" dirty="0"/>
              <a:t>(reminiscent of Bellman-Ford algorithm)</a:t>
            </a:r>
          </a:p>
        </p:txBody>
      </p:sp>
    </p:spTree>
    <p:extLst>
      <p:ext uri="{BB962C8B-B14F-4D97-AF65-F5344CB8AC3E}">
        <p14:creationId xmlns:p14="http://schemas.microsoft.com/office/powerpoint/2010/main" val="202065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A450A-5C5B-4F1B-8BEA-2E92C8E32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paths?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4E77D-86F5-4A02-95B1-603B43362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Maximize?</a:t>
            </a:r>
          </a:p>
          <a:p>
            <a:pPr lvl="1"/>
            <a:r>
              <a:rPr lang="en-US" dirty="0"/>
              <a:t>Feasible solutions all satisfy d</a:t>
            </a:r>
            <a:r>
              <a:rPr lang="en-US" baseline="-25000" dirty="0"/>
              <a:t>v</a:t>
            </a:r>
            <a:r>
              <a:rPr lang="en-US" dirty="0"/>
              <a:t> ≤ least-weight path from s to v</a:t>
            </a:r>
          </a:p>
          <a:p>
            <a:pPr lvl="1"/>
            <a:r>
              <a:rPr lang="en-US" dirty="0"/>
              <a:t>Setting d</a:t>
            </a:r>
            <a:r>
              <a:rPr lang="en-US" baseline="-25000" dirty="0"/>
              <a:t>v</a:t>
            </a:r>
            <a:r>
              <a:rPr lang="en-US" dirty="0"/>
              <a:t> = least-weight path from s to v is a feasible solution</a:t>
            </a:r>
          </a:p>
          <a:p>
            <a:pPr lvl="1"/>
            <a:r>
              <a:rPr lang="en-US" dirty="0"/>
              <a:t>So maximizing d</a:t>
            </a:r>
            <a:r>
              <a:rPr lang="en-US" baseline="-25000" dirty="0"/>
              <a:t>t</a:t>
            </a:r>
            <a:r>
              <a:rPr lang="en-US" dirty="0"/>
              <a:t> gives the least-weight s-t path</a:t>
            </a:r>
          </a:p>
          <a:p>
            <a:r>
              <a:rPr lang="en-US" dirty="0"/>
              <a:t>If there are negative cycles, there is no feasible solution</a:t>
            </a:r>
          </a:p>
        </p:txBody>
      </p:sp>
    </p:spTree>
    <p:extLst>
      <p:ext uri="{BB962C8B-B14F-4D97-AF65-F5344CB8AC3E}">
        <p14:creationId xmlns:p14="http://schemas.microsoft.com/office/powerpoint/2010/main" val="26313915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3ADE8-6A51-4CC4-BC67-7D9F42AAC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Algorithms for 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A53E5-85E1-4839-B487-0A6939A5F5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Simplex method (1947)</a:t>
            </a:r>
          </a:p>
          <a:p>
            <a:pPr lvl="1"/>
            <a:r>
              <a:rPr lang="en-US" dirty="0"/>
              <a:t>“Simple” algorithm</a:t>
            </a:r>
          </a:p>
          <a:p>
            <a:pPr lvl="1"/>
            <a:r>
              <a:rPr lang="en-US" dirty="0"/>
              <a:t>Typically fast in practice</a:t>
            </a:r>
          </a:p>
          <a:p>
            <a:pPr lvl="1"/>
            <a:r>
              <a:rPr lang="en-US" dirty="0"/>
              <a:t>Worst-case running time O(</a:t>
            </a:r>
            <a:r>
              <a:rPr lang="en-US" dirty="0" err="1"/>
              <a:t>m</a:t>
            </a:r>
            <a:r>
              <a:rPr lang="en-US" baseline="30000" dirty="0" err="1"/>
              <a:t>n</a:t>
            </a:r>
            <a:r>
              <a:rPr lang="en-US" dirty="0"/>
              <a:t>) for LP with m constraints in n variables</a:t>
            </a:r>
          </a:p>
          <a:p>
            <a:r>
              <a:rPr lang="en-US" dirty="0"/>
              <a:t>LP can be solved in polynomial time!</a:t>
            </a:r>
          </a:p>
          <a:p>
            <a:pPr lvl="1"/>
            <a:r>
              <a:rPr lang="en-US" dirty="0"/>
              <a:t>Ellipsoid algorithm (1979)</a:t>
            </a:r>
          </a:p>
          <a:p>
            <a:pPr lvl="2"/>
            <a:r>
              <a:rPr lang="en-US" dirty="0"/>
              <a:t>Slow in practice; numerically unstable; complex</a:t>
            </a:r>
          </a:p>
          <a:p>
            <a:pPr lvl="1"/>
            <a:r>
              <a:rPr lang="en-US" dirty="0"/>
              <a:t>Interior point method (1984)</a:t>
            </a:r>
          </a:p>
          <a:p>
            <a:pPr lvl="2"/>
            <a:r>
              <a:rPr lang="en-US" dirty="0"/>
              <a:t>Feasible running time; many improvements since</a:t>
            </a:r>
          </a:p>
          <a:p>
            <a:pPr lvl="2"/>
            <a:r>
              <a:rPr lang="en-US" dirty="0"/>
              <a:t>Implemented in several libraries</a:t>
            </a:r>
          </a:p>
        </p:txBody>
      </p:sp>
    </p:spTree>
    <p:extLst>
      <p:ext uri="{BB962C8B-B14F-4D97-AF65-F5344CB8AC3E}">
        <p14:creationId xmlns:p14="http://schemas.microsoft.com/office/powerpoint/2010/main" val="2549429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696DD-D7EF-4F09-B65A-9CCC77325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Algorithms for 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D5E3D-AD6B-4707-A593-CFF1DA8C50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Best known algorithms for n variables; d = </a:t>
            </a:r>
            <a:r>
              <a:rPr lang="en-US" dirty="0">
                <a:sym typeface="Symbol" panose="05050102010706020507" pitchFamily="18" charset="2"/>
              </a:rPr>
              <a:t>(n)</a:t>
            </a:r>
            <a:r>
              <a:rPr lang="en-US" dirty="0"/>
              <a:t> constraints:</a:t>
            </a:r>
          </a:p>
          <a:p>
            <a:pPr lvl="1"/>
            <a:r>
              <a:rPr lang="en-US" dirty="0"/>
              <a:t>Randomized algorithm: roughly O(n</a:t>
            </a:r>
            <a:r>
              <a:rPr lang="en-US" baseline="30000" dirty="0">
                <a:sym typeface="Symbol" panose="05050102010706020507" pitchFamily="18" charset="2"/>
              </a:rPr>
              <a:t></a:t>
            </a:r>
            <a:r>
              <a:rPr lang="en-US" dirty="0">
                <a:sym typeface="Symbol" panose="05050102010706020507" pitchFamily="18" charset="2"/>
              </a:rPr>
              <a:t> + n</a:t>
            </a:r>
            <a:r>
              <a:rPr lang="en-US" baseline="30000" dirty="0">
                <a:sym typeface="Symbol" panose="05050102010706020507" pitchFamily="18" charset="2"/>
              </a:rPr>
              <a:t>37/18</a:t>
            </a:r>
            <a:r>
              <a:rPr lang="en-US" dirty="0">
                <a:sym typeface="Symbol" panose="05050102010706020507" pitchFamily="18" charset="2"/>
              </a:rPr>
              <a:t>) </a:t>
            </a:r>
            <a:r>
              <a:rPr lang="en-US" dirty="0"/>
              <a:t>expected </a:t>
            </a:r>
            <a:r>
              <a:rPr lang="en-US" dirty="0">
                <a:sym typeface="Symbol" panose="05050102010706020507" pitchFamily="18" charset="2"/>
              </a:rPr>
              <a:t>time, where  is the exponent for matrix multiplication (currently   2.38) [</a:t>
            </a:r>
            <a:r>
              <a:rPr lang="en-US" sz="2800" dirty="0">
                <a:sym typeface="Symbol" panose="05050102010706020507" pitchFamily="18" charset="2"/>
              </a:rPr>
              <a:t>Jiang-Song-Weinstein-Zhang</a:t>
            </a:r>
            <a:r>
              <a:rPr lang="en-US" dirty="0">
                <a:sym typeface="Symbol" panose="05050102010706020507" pitchFamily="18" charset="2"/>
              </a:rPr>
              <a:t> 2020]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Deterministic algorithm with same running time [van den Brand 2020]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16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BE3B1-FAF0-4B33-ACA2-F730F7D61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exam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F8012-4C49-48FB-8E1D-7F2A14B6D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Exam will cover material through last Friday’s lecture</a:t>
            </a:r>
          </a:p>
          <a:p>
            <a:r>
              <a:rPr lang="en-US" dirty="0"/>
              <a:t>Exam is open-book/open-notes</a:t>
            </a:r>
          </a:p>
          <a:p>
            <a:pPr lvl="1"/>
            <a:r>
              <a:rPr lang="en-US" dirty="0"/>
              <a:t>No Internet/</a:t>
            </a:r>
            <a:r>
              <a:rPr lang="en-US" dirty="0" err="1"/>
              <a:t>WiFi</a:t>
            </a:r>
            <a:r>
              <a:rPr lang="en-US" dirty="0"/>
              <a:t>/cellular access during the exam</a:t>
            </a:r>
          </a:p>
          <a:p>
            <a:pPr lvl="1"/>
            <a:r>
              <a:rPr lang="en-US" dirty="0"/>
              <a:t>No communicating with anyone during the exam</a:t>
            </a:r>
          </a:p>
          <a:p>
            <a:r>
              <a:rPr lang="en-US" dirty="0"/>
              <a:t>Suggestions</a:t>
            </a:r>
          </a:p>
          <a:p>
            <a:pPr lvl="1"/>
            <a:r>
              <a:rPr lang="en-US" dirty="0"/>
              <a:t>Use one sheet of paper per question so you can work on parts of different problems</a:t>
            </a:r>
          </a:p>
          <a:p>
            <a:pPr lvl="1"/>
            <a:r>
              <a:rPr lang="en-US" dirty="0"/>
              <a:t>Skim entire exam before starting</a:t>
            </a:r>
          </a:p>
          <a:p>
            <a:pPr lvl="1"/>
            <a:r>
              <a:rPr lang="en-US" dirty="0"/>
              <a:t>Maximize points if you are running out of time</a:t>
            </a:r>
          </a:p>
        </p:txBody>
      </p:sp>
    </p:spTree>
    <p:extLst>
      <p:ext uri="{BB962C8B-B14F-4D97-AF65-F5344CB8AC3E}">
        <p14:creationId xmlns:p14="http://schemas.microsoft.com/office/powerpoint/2010/main" val="3186005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A5AC7-BD1A-4A1D-8796-6584FE049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programming (IP)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F5BCD-186C-4478-A934-42C08F434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Linear target; linear constraints</a:t>
            </a:r>
          </a:p>
          <a:p>
            <a:r>
              <a:rPr lang="en-US" dirty="0"/>
              <a:t>Variables now required to be </a:t>
            </a:r>
            <a:r>
              <a:rPr lang="en-US" i="1" dirty="0"/>
              <a:t>integers</a:t>
            </a:r>
            <a:r>
              <a:rPr lang="en-US" dirty="0"/>
              <a:t> (until now they could be rational numbers)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8861765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2377D-BB75-4DFB-851C-EB9F3D2A6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Vertex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E0D4B-9AB5-4F60-98FC-29C4DD587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can use IP to solve the vertex-cover problem!</a:t>
            </a:r>
          </a:p>
          <a:p>
            <a:r>
              <a:rPr lang="en-US" dirty="0"/>
              <a:t>Given a graph G, define an IP as follows</a:t>
            </a:r>
          </a:p>
          <a:p>
            <a:pPr lvl="1"/>
            <a:r>
              <a:rPr lang="en-US" dirty="0"/>
              <a:t>Variable x</a:t>
            </a:r>
            <a:r>
              <a:rPr lang="en-US" baseline="-25000" dirty="0"/>
              <a:t>v</a:t>
            </a:r>
            <a:r>
              <a:rPr lang="en-US" dirty="0"/>
              <a:t> for each vertex v (representing whether v is in the vertex cover or not)</a:t>
            </a:r>
          </a:p>
          <a:p>
            <a:pPr lvl="1"/>
            <a:r>
              <a:rPr lang="en-US" dirty="0"/>
              <a:t>Minimize </a:t>
            </a:r>
            <a:r>
              <a:rPr lang="en-US" dirty="0">
                <a:sym typeface="Symbol" panose="05050102010706020507" pitchFamily="18" charset="2"/>
              </a:rPr>
              <a:t></a:t>
            </a:r>
            <a:r>
              <a:rPr lang="en-US" baseline="-25000" dirty="0">
                <a:sym typeface="Symbol" panose="05050102010706020507" pitchFamily="18" charset="2"/>
              </a:rPr>
              <a:t>v</a:t>
            </a:r>
            <a:r>
              <a:rPr lang="en-US" dirty="0">
                <a:sym typeface="Symbol" panose="05050102010706020507" pitchFamily="18" charset="2"/>
              </a:rPr>
              <a:t> x</a:t>
            </a:r>
            <a:r>
              <a:rPr lang="en-US" baseline="-25000" dirty="0">
                <a:sym typeface="Symbol" panose="05050102010706020507" pitchFamily="18" charset="2"/>
              </a:rPr>
              <a:t>v</a:t>
            </a:r>
            <a:r>
              <a:rPr lang="en-US" dirty="0">
                <a:sym typeface="Symbol" panose="05050102010706020507" pitchFamily="18" charset="2"/>
              </a:rPr>
              <a:t> subject to</a:t>
            </a:r>
          </a:p>
          <a:p>
            <a:pPr marL="914400" lvl="2" indent="0">
              <a:buNone/>
            </a:pPr>
            <a:r>
              <a:rPr lang="en-US" dirty="0">
                <a:sym typeface="Symbol" panose="05050102010706020507" pitchFamily="18" charset="2"/>
              </a:rPr>
              <a:t>For each vertex v: 0 ≤ x</a:t>
            </a:r>
            <a:r>
              <a:rPr lang="en-US" baseline="-25000" dirty="0">
                <a:sym typeface="Symbol" panose="05050102010706020507" pitchFamily="18" charset="2"/>
              </a:rPr>
              <a:t>v</a:t>
            </a:r>
            <a:r>
              <a:rPr lang="en-US" dirty="0">
                <a:sym typeface="Symbol" panose="05050102010706020507" pitchFamily="18" charset="2"/>
              </a:rPr>
              <a:t> ≤ 1</a:t>
            </a:r>
          </a:p>
          <a:p>
            <a:pPr marL="914400" lvl="2" indent="0">
              <a:buNone/>
            </a:pPr>
            <a:r>
              <a:rPr lang="en-US" dirty="0">
                <a:sym typeface="Symbol" panose="05050102010706020507" pitchFamily="18" charset="2"/>
              </a:rPr>
              <a:t>For each edge (u, v): x</a:t>
            </a:r>
            <a:r>
              <a:rPr lang="en-US" baseline="-25000" dirty="0">
                <a:sym typeface="Symbol" panose="05050102010706020507" pitchFamily="18" charset="2"/>
              </a:rPr>
              <a:t>u</a:t>
            </a:r>
            <a:r>
              <a:rPr lang="en-US" dirty="0">
                <a:sym typeface="Symbol" panose="05050102010706020507" pitchFamily="18" charset="2"/>
              </a:rPr>
              <a:t> + x</a:t>
            </a:r>
            <a:r>
              <a:rPr lang="en-US" baseline="-25000" dirty="0">
                <a:sym typeface="Symbol" panose="05050102010706020507" pitchFamily="18" charset="2"/>
              </a:rPr>
              <a:t>v</a:t>
            </a:r>
            <a:r>
              <a:rPr lang="en-US" dirty="0">
                <a:sym typeface="Symbol" panose="05050102010706020507" pitchFamily="18" charset="2"/>
              </a:rPr>
              <a:t> ≥ 1</a:t>
            </a:r>
          </a:p>
          <a:p>
            <a:r>
              <a:rPr lang="en-US" dirty="0">
                <a:sym typeface="Symbol" panose="05050102010706020507" pitchFamily="18" charset="2"/>
              </a:rPr>
              <a:t>This means IP is NP-complete… =( </a:t>
            </a:r>
          </a:p>
          <a:p>
            <a:r>
              <a:rPr lang="en-US" dirty="0">
                <a:sym typeface="Symbol" panose="05050102010706020507" pitchFamily="18" charset="2"/>
              </a:rPr>
              <a:t>But solving the LP relaxation and then rounding the result might lead to something interesting…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Take graduate algorithms to learn more!</a:t>
            </a:r>
          </a:p>
        </p:txBody>
      </p:sp>
    </p:spTree>
    <p:extLst>
      <p:ext uri="{BB962C8B-B14F-4D97-AF65-F5344CB8AC3E}">
        <p14:creationId xmlns:p14="http://schemas.microsoft.com/office/powerpoint/2010/main" val="67760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/>
              <a:t>Fin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115844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Linear programming</a:t>
            </a:r>
          </a:p>
        </p:txBody>
      </p:sp>
    </p:spTree>
    <p:extLst>
      <p:ext uri="{BB962C8B-B14F-4D97-AF65-F5344CB8AC3E}">
        <p14:creationId xmlns:p14="http://schemas.microsoft.com/office/powerpoint/2010/main" val="3565651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A7CF9-A9B4-4F77-AA8B-8DE1ACDB5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20F342-A0A9-4E6F-866A-5AB97F11E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Real-valued variables x</a:t>
            </a:r>
            <a:r>
              <a:rPr lang="en-US" baseline="-25000" dirty="0"/>
              <a:t>1</a:t>
            </a:r>
            <a:r>
              <a:rPr lang="en-US" dirty="0"/>
              <a:t>, …</a:t>
            </a:r>
          </a:p>
          <a:p>
            <a:pPr lvl="1"/>
            <a:r>
              <a:rPr lang="en-US" dirty="0"/>
              <a:t>(Suffices to consider rational numbers)</a:t>
            </a:r>
          </a:p>
          <a:p>
            <a:r>
              <a:rPr lang="en-US" dirty="0"/>
              <a:t>Goal is to minimize/maximize a </a:t>
            </a:r>
            <a:r>
              <a:rPr lang="en-US" i="1" dirty="0"/>
              <a:t>linear</a:t>
            </a:r>
            <a:r>
              <a:rPr lang="en-US" dirty="0"/>
              <a:t> function of the variables (the </a:t>
            </a:r>
            <a:r>
              <a:rPr lang="en-US" i="1" dirty="0"/>
              <a:t>target</a:t>
            </a:r>
            <a:r>
              <a:rPr lang="en-US" dirty="0"/>
              <a:t>), subject to various </a:t>
            </a:r>
            <a:r>
              <a:rPr lang="en-US" i="1" dirty="0"/>
              <a:t>linear</a:t>
            </a:r>
            <a:r>
              <a:rPr lang="en-US" dirty="0"/>
              <a:t> constraints</a:t>
            </a:r>
          </a:p>
        </p:txBody>
      </p:sp>
    </p:spTree>
    <p:extLst>
      <p:ext uri="{BB962C8B-B14F-4D97-AF65-F5344CB8AC3E}">
        <p14:creationId xmlns:p14="http://schemas.microsoft.com/office/powerpoint/2010/main" val="1985974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C03A9-C2F8-4EE4-A9F5-33D34D9B5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Motivating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FB018-11D1-4E11-A954-2D38510C3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Two types of food</a:t>
            </a:r>
          </a:p>
          <a:p>
            <a:r>
              <a:rPr lang="en-US" dirty="0"/>
              <a:t>Requirements: need at least 8 units of fiber, </a:t>
            </a:r>
            <a:br>
              <a:rPr lang="en-US" dirty="0"/>
            </a:br>
            <a:r>
              <a:rPr lang="en-US" dirty="0"/>
              <a:t>2 units of protein, and 3 units of vitamin D</a:t>
            </a:r>
          </a:p>
          <a:p>
            <a:r>
              <a:rPr lang="en-US" dirty="0"/>
              <a:t>Want to spend the least amount possible while satisfying these requirements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9EB78F67-8876-4785-9A1A-2F024232A163}"/>
              </a:ext>
            </a:extLst>
          </p:cNvPr>
          <p:cNvGraphicFramePr>
            <a:graphicFrameLocks noGrp="1"/>
          </p:cNvGraphicFramePr>
          <p:nvPr/>
        </p:nvGraphicFramePr>
        <p:xfrm>
          <a:off x="1371600" y="15240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38090623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83352641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74654613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96753585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0884329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Fiber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Protein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Vitamin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Cost/kg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999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528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968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7202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CEA68-0E3B-4A0C-8289-0561F60C1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Motivating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92F302-BD39-4267-966F-C31228AD94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Let x</a:t>
            </a:r>
            <a:r>
              <a:rPr lang="en-US" baseline="-25000" dirty="0"/>
              <a:t>1</a:t>
            </a:r>
            <a:r>
              <a:rPr lang="en-US" dirty="0"/>
              <a:t>, x</a:t>
            </a:r>
            <a:r>
              <a:rPr lang="en-US" baseline="-25000" dirty="0"/>
              <a:t>2</a:t>
            </a:r>
            <a:r>
              <a:rPr lang="en-US" dirty="0"/>
              <a:t> be the amount of each food purchased</a:t>
            </a:r>
          </a:p>
          <a:p>
            <a:r>
              <a:rPr lang="en-US" dirty="0"/>
              <a:t>Want to minimize z = 0.6 x</a:t>
            </a:r>
            <a:r>
              <a:rPr lang="en-US" baseline="-25000" dirty="0"/>
              <a:t>1</a:t>
            </a:r>
            <a:r>
              <a:rPr lang="en-US" dirty="0"/>
              <a:t> + 0.35 x</a:t>
            </a:r>
            <a:r>
              <a:rPr lang="en-US" baseline="-25000" dirty="0"/>
              <a:t>2</a:t>
            </a:r>
            <a:r>
              <a:rPr lang="en-US" dirty="0"/>
              <a:t> subject to:</a:t>
            </a:r>
          </a:p>
          <a:p>
            <a:pPr lvl="1"/>
            <a:r>
              <a:rPr lang="en-US" dirty="0"/>
              <a:t>5 x</a:t>
            </a:r>
            <a:r>
              <a:rPr lang="en-US" baseline="-25000" dirty="0"/>
              <a:t>1</a:t>
            </a:r>
            <a:r>
              <a:rPr lang="en-US" dirty="0"/>
              <a:t> + 7 x</a:t>
            </a:r>
            <a:r>
              <a:rPr lang="en-US" baseline="-25000" dirty="0"/>
              <a:t>2</a:t>
            </a:r>
            <a:r>
              <a:rPr lang="en-US" dirty="0"/>
              <a:t> ≥ 8</a:t>
            </a:r>
          </a:p>
          <a:p>
            <a:pPr lvl="1"/>
            <a:r>
              <a:rPr lang="en-US" dirty="0"/>
              <a:t>4 x</a:t>
            </a:r>
            <a:r>
              <a:rPr lang="en-US" baseline="-25000" dirty="0"/>
              <a:t>1</a:t>
            </a:r>
            <a:r>
              <a:rPr lang="en-US" dirty="0"/>
              <a:t> + 2 x</a:t>
            </a:r>
            <a:r>
              <a:rPr lang="en-US" baseline="-25000" dirty="0"/>
              <a:t>2</a:t>
            </a:r>
            <a:r>
              <a:rPr lang="en-US" dirty="0"/>
              <a:t> ≥ 2</a:t>
            </a:r>
          </a:p>
          <a:p>
            <a:pPr lvl="1"/>
            <a:r>
              <a:rPr lang="en-US" dirty="0"/>
              <a:t>2 x</a:t>
            </a:r>
            <a:r>
              <a:rPr lang="en-US" baseline="-25000" dirty="0"/>
              <a:t>1</a:t>
            </a:r>
            <a:r>
              <a:rPr lang="en-US" dirty="0"/>
              <a:t> + x</a:t>
            </a:r>
            <a:r>
              <a:rPr lang="en-US" baseline="-25000" dirty="0"/>
              <a:t>2</a:t>
            </a:r>
            <a:r>
              <a:rPr lang="en-US" dirty="0"/>
              <a:t> ≥ 3</a:t>
            </a:r>
          </a:p>
          <a:p>
            <a:pPr lvl="1"/>
            <a:r>
              <a:rPr lang="en-US" dirty="0"/>
              <a:t>x</a:t>
            </a:r>
            <a:r>
              <a:rPr lang="en-US" baseline="-25000" dirty="0"/>
              <a:t>1</a:t>
            </a:r>
            <a:r>
              <a:rPr lang="en-US" dirty="0"/>
              <a:t>, x</a:t>
            </a:r>
            <a:r>
              <a:rPr lang="en-US" baseline="-25000" dirty="0"/>
              <a:t>2</a:t>
            </a:r>
            <a:r>
              <a:rPr lang="en-US" dirty="0"/>
              <a:t> ≥ 0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88E2EB4-040A-493A-8975-7CAB1963E9DE}"/>
              </a:ext>
            </a:extLst>
          </p:cNvPr>
          <p:cNvGraphicFramePr>
            <a:graphicFrameLocks noGrp="1"/>
          </p:cNvGraphicFramePr>
          <p:nvPr/>
        </p:nvGraphicFramePr>
        <p:xfrm>
          <a:off x="1371600" y="15240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38090623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83352641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74654613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967535854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0884329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Fiber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Protein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Vitamin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Cost/kg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99994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528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96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Req’d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57343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562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3B17121-FC16-4B6C-943A-4E1972B586F8}"/>
              </a:ext>
            </a:extLst>
          </p:cNvPr>
          <p:cNvSpPr/>
          <p:nvPr/>
        </p:nvSpPr>
        <p:spPr>
          <a:xfrm>
            <a:off x="5791200" y="3276600"/>
            <a:ext cx="2590794" cy="1295373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A7FCAE-1935-4A1A-82FC-3FE5622D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Feasible solution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3D3CBE-5E8D-4B9A-B267-307FABAA1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feasible</a:t>
            </a:r>
            <a:r>
              <a:rPr lang="en-US" dirty="0"/>
              <a:t> solution satisfies the constraints</a:t>
            </a:r>
          </a:p>
          <a:p>
            <a:r>
              <a:rPr lang="en-US" dirty="0"/>
              <a:t>Can visualize the feasible solutions, e.g.,</a:t>
            </a:r>
          </a:p>
          <a:p>
            <a:pPr marL="457200" lvl="1" indent="0">
              <a:buNone/>
            </a:pPr>
            <a:r>
              <a:rPr lang="en-US" dirty="0"/>
              <a:t>x, y ≥ 0.5</a:t>
            </a:r>
          </a:p>
          <a:p>
            <a:pPr marL="457200" lvl="1" indent="0">
              <a:buNone/>
            </a:pPr>
            <a:r>
              <a:rPr lang="en-US" dirty="0"/>
              <a:t>x + y ≤ 2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8C6D5BE-932C-43FD-AC96-160D22BBE630}"/>
              </a:ext>
            </a:extLst>
          </p:cNvPr>
          <p:cNvCxnSpPr>
            <a:cxnSpLocks/>
          </p:cNvCxnSpPr>
          <p:nvPr/>
        </p:nvCxnSpPr>
        <p:spPr>
          <a:xfrm>
            <a:off x="5448300" y="3429000"/>
            <a:ext cx="0" cy="3200400"/>
          </a:xfrm>
          <a:prstGeom prst="line">
            <a:avLst/>
          </a:prstGeom>
          <a:ln w="28575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14EED7E-640A-41D6-A497-E3E22B34143B}"/>
              </a:ext>
            </a:extLst>
          </p:cNvPr>
          <p:cNvCxnSpPr>
            <a:cxnSpLocks/>
          </p:cNvCxnSpPr>
          <p:nvPr/>
        </p:nvCxnSpPr>
        <p:spPr>
          <a:xfrm>
            <a:off x="3581400" y="4953000"/>
            <a:ext cx="3733800" cy="0"/>
          </a:xfrm>
          <a:prstGeom prst="line">
            <a:avLst/>
          </a:prstGeom>
          <a:ln w="28575">
            <a:solidFill>
              <a:schemeClr val="tx1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8CF6B9D-D842-43CA-9423-2B925751C71E}"/>
              </a:ext>
            </a:extLst>
          </p:cNvPr>
          <p:cNvCxnSpPr>
            <a:cxnSpLocks/>
          </p:cNvCxnSpPr>
          <p:nvPr/>
        </p:nvCxnSpPr>
        <p:spPr>
          <a:xfrm>
            <a:off x="5257800" y="3429000"/>
            <a:ext cx="2590800" cy="2590800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BB9EE82-541D-4C7D-94C9-97B55C819667}"/>
              </a:ext>
            </a:extLst>
          </p:cNvPr>
          <p:cNvCxnSpPr>
            <a:cxnSpLocks/>
          </p:cNvCxnSpPr>
          <p:nvPr/>
        </p:nvCxnSpPr>
        <p:spPr>
          <a:xfrm>
            <a:off x="3581400" y="4572000"/>
            <a:ext cx="4800600" cy="0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B546F4-6135-440E-8621-4C901C878A79}"/>
              </a:ext>
            </a:extLst>
          </p:cNvPr>
          <p:cNvCxnSpPr>
            <a:cxnSpLocks/>
          </p:cNvCxnSpPr>
          <p:nvPr/>
        </p:nvCxnSpPr>
        <p:spPr>
          <a:xfrm flipV="1">
            <a:off x="5791200" y="3276600"/>
            <a:ext cx="0" cy="3505200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458F8F8D-541A-4C48-B0FA-BC8FB3716388}"/>
              </a:ext>
            </a:extLst>
          </p:cNvPr>
          <p:cNvSpPr/>
          <p:nvPr/>
        </p:nvSpPr>
        <p:spPr>
          <a:xfrm>
            <a:off x="5791200" y="3962400"/>
            <a:ext cx="609600" cy="609591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996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19" grpId="1" animBg="1"/>
      <p:bldP spid="3" grpId="0" uiExpand="1" build="p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24DE1-CA2B-4E65-BB89-300731E681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126847-2378-43E3-B05C-092E101514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83160"/>
          </a:xfrm>
        </p:spPr>
        <p:txBody>
          <a:bodyPr>
            <a:normAutofit/>
          </a:bodyPr>
          <a:lstStyle/>
          <a:p>
            <a:r>
              <a:rPr lang="en-US" dirty="0"/>
              <a:t>Can also visualize the target being optimized</a:t>
            </a:r>
          </a:p>
          <a:p>
            <a:pPr lvl="1"/>
            <a:r>
              <a:rPr lang="en-US" dirty="0"/>
              <a:t>E.g., maximize x + 2y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If an optimum exists, the target will always be optimized at some vertex of the feasible set!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22A3B05-235C-4174-B046-8D20DF4CFC2C}"/>
              </a:ext>
            </a:extLst>
          </p:cNvPr>
          <p:cNvCxnSpPr>
            <a:cxnSpLocks/>
          </p:cNvCxnSpPr>
          <p:nvPr/>
        </p:nvCxnSpPr>
        <p:spPr>
          <a:xfrm>
            <a:off x="3383280" y="3136392"/>
            <a:ext cx="2026920" cy="2026920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1BAB922-3007-435D-8CA3-94F4632FD2AA}"/>
              </a:ext>
            </a:extLst>
          </p:cNvPr>
          <p:cNvCxnSpPr>
            <a:cxnSpLocks/>
          </p:cNvCxnSpPr>
          <p:nvPr/>
        </p:nvCxnSpPr>
        <p:spPr>
          <a:xfrm>
            <a:off x="2362200" y="4846633"/>
            <a:ext cx="4114800" cy="30168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DF252B3-BCC3-4422-A62B-8634047421DC}"/>
              </a:ext>
            </a:extLst>
          </p:cNvPr>
          <p:cNvCxnSpPr>
            <a:cxnSpLocks/>
          </p:cNvCxnSpPr>
          <p:nvPr/>
        </p:nvCxnSpPr>
        <p:spPr>
          <a:xfrm flipV="1">
            <a:off x="3886200" y="3124202"/>
            <a:ext cx="0" cy="2057398"/>
          </a:xfrm>
          <a:prstGeom prst="line">
            <a:avLst/>
          </a:prstGeom>
          <a:ln w="28575"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ight Triangle 8">
            <a:extLst>
              <a:ext uri="{FF2B5EF4-FFF2-40B4-BE49-F238E27FC236}">
                <a16:creationId xmlns:a16="http://schemas.microsoft.com/office/drawing/2014/main" id="{DD6244C7-5608-4EB3-9216-6D67B5DE0FAA}"/>
              </a:ext>
            </a:extLst>
          </p:cNvPr>
          <p:cNvSpPr/>
          <p:nvPr/>
        </p:nvSpPr>
        <p:spPr>
          <a:xfrm>
            <a:off x="3886200" y="3627441"/>
            <a:ext cx="1219195" cy="121919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1E3F160-241C-4A07-9DC6-3CF9C3A4C84E}"/>
              </a:ext>
            </a:extLst>
          </p:cNvPr>
          <p:cNvCxnSpPr>
            <a:cxnSpLocks/>
          </p:cNvCxnSpPr>
          <p:nvPr/>
        </p:nvCxnSpPr>
        <p:spPr>
          <a:xfrm flipH="1" flipV="1">
            <a:off x="2667000" y="3451523"/>
            <a:ext cx="1143001" cy="2400599"/>
          </a:xfrm>
          <a:prstGeom prst="line">
            <a:avLst/>
          </a:prstGeom>
          <a:ln w="38100">
            <a:solidFill>
              <a:srgbClr val="C00000"/>
            </a:solidFill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7034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40741E-7 L 0.15607 -0.11389 " pathEditMode="relative" rAng="0" ptsTypes="AA">
                                      <p:cBhvr>
                                        <p:cTn id="24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95" y="-5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54973</TotalTime>
  <Words>1671</Words>
  <Application>Microsoft Office PowerPoint</Application>
  <PresentationFormat>On-screen Show (4:3)</PresentationFormat>
  <Paragraphs>213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Arial</vt:lpstr>
      <vt:lpstr>Calibri</vt:lpstr>
      <vt:lpstr>Office Theme</vt:lpstr>
      <vt:lpstr>Algorithms</vt:lpstr>
      <vt:lpstr>Final exam</vt:lpstr>
      <vt:lpstr>Final exam</vt:lpstr>
      <vt:lpstr>Linear programming</vt:lpstr>
      <vt:lpstr>Overview</vt:lpstr>
      <vt:lpstr>Motivating problem</vt:lpstr>
      <vt:lpstr>Motivating problem</vt:lpstr>
      <vt:lpstr>Feasible solution set</vt:lpstr>
      <vt:lpstr>Optimum</vt:lpstr>
      <vt:lpstr>Note</vt:lpstr>
      <vt:lpstr>Caveats</vt:lpstr>
      <vt:lpstr>Linear programs</vt:lpstr>
      <vt:lpstr>Canonical form</vt:lpstr>
      <vt:lpstr>Linear programming is in NP</vt:lpstr>
      <vt:lpstr>Duality</vt:lpstr>
      <vt:lpstr>Duality</vt:lpstr>
      <vt:lpstr>Duality</vt:lpstr>
      <vt:lpstr>Duality</vt:lpstr>
      <vt:lpstr>Duality</vt:lpstr>
      <vt:lpstr>Duality</vt:lpstr>
      <vt:lpstr>Duality</vt:lpstr>
      <vt:lpstr>Linear programming is in coNP</vt:lpstr>
      <vt:lpstr>Applications</vt:lpstr>
      <vt:lpstr>Network flow</vt:lpstr>
      <vt:lpstr>Note</vt:lpstr>
      <vt:lpstr>Shortest paths</vt:lpstr>
      <vt:lpstr>Shortest paths?</vt:lpstr>
      <vt:lpstr>Algorithms for LP</vt:lpstr>
      <vt:lpstr>Algorithms for LP</vt:lpstr>
      <vt:lpstr>Integer programming (IP)</vt:lpstr>
      <vt:lpstr>Vertex cover</vt:lpstr>
      <vt:lpstr>Fin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3000</cp:revision>
  <dcterms:created xsi:type="dcterms:W3CDTF">2014-06-02T02:25:30Z</dcterms:created>
  <dcterms:modified xsi:type="dcterms:W3CDTF">2021-12-13T16:26:11Z</dcterms:modified>
</cp:coreProperties>
</file>