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753" r:id="rId3"/>
    <p:sldId id="741" r:id="rId4"/>
    <p:sldId id="742" r:id="rId5"/>
    <p:sldId id="754" r:id="rId6"/>
    <p:sldId id="774" r:id="rId7"/>
    <p:sldId id="744" r:id="rId8"/>
    <p:sldId id="775" r:id="rId9"/>
    <p:sldId id="745" r:id="rId10"/>
    <p:sldId id="746" r:id="rId11"/>
    <p:sldId id="747" r:id="rId12"/>
    <p:sldId id="748" r:id="rId13"/>
    <p:sldId id="74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5B9D2-28B4-454D-9955-4A047994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00D6-15BD-4727-A561-A7DFE239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some min-cut C of size k; we show that C is returned with at least the claimed probability</a:t>
            </a:r>
          </a:p>
          <a:p>
            <a:r>
              <a:rPr lang="en-US" dirty="0"/>
              <a:t>C will be returned unless some edge in C is contracted</a:t>
            </a:r>
          </a:p>
          <a:p>
            <a:pPr lvl="1"/>
            <a:r>
              <a:rPr lang="en-US" dirty="0"/>
              <a:t>What is the probability that no edge in C is ever contracted?</a:t>
            </a:r>
          </a:p>
          <a:p>
            <a:r>
              <a:rPr lang="en-US" dirty="0"/>
              <a:t>Let Bad</a:t>
            </a:r>
            <a:r>
              <a:rPr lang="en-US" baseline="-25000" dirty="0"/>
              <a:t>i</a:t>
            </a:r>
            <a:r>
              <a:rPr lang="en-US" dirty="0"/>
              <a:t> be the event that an edge of C is contracted in step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Let </a:t>
            </a:r>
            <a:r>
              <a:rPr lang="en-US" dirty="0" err="1"/>
              <a:t>Good</a:t>
            </a:r>
            <a:r>
              <a:rPr lang="en-US" baseline="-25000" dirty="0" err="1"/>
              <a:t>i</a:t>
            </a:r>
            <a:r>
              <a:rPr lang="en-US" dirty="0"/>
              <a:t> be the complement of Bad</a:t>
            </a:r>
            <a:r>
              <a:rPr lang="en-US" baseline="-25000" dirty="0"/>
              <a:t>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15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300D-C64A-40B0-9006-51330913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C659-A3BF-4E42-99C0-884D99ECA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first step</a:t>
            </a:r>
          </a:p>
          <a:p>
            <a:r>
              <a:rPr lang="en-US" dirty="0"/>
              <a:t>G has at least k n/2 edges</a:t>
            </a:r>
          </a:p>
          <a:p>
            <a:pPr lvl="1"/>
            <a:r>
              <a:rPr lang="en-US" dirty="0"/>
              <a:t>Each vertex has degree at least k, or else C would not be a min-cut</a:t>
            </a:r>
          </a:p>
          <a:p>
            <a:r>
              <a:rPr lang="en-US" dirty="0" err="1"/>
              <a:t>Pr</a:t>
            </a:r>
            <a:r>
              <a:rPr lang="en-US" dirty="0"/>
              <a:t>[Bad</a:t>
            </a:r>
            <a:r>
              <a:rPr lang="en-US" baseline="-25000" dirty="0"/>
              <a:t>1</a:t>
            </a:r>
            <a:r>
              <a:rPr lang="en-US" dirty="0"/>
              <a:t>] = k/|E| ≤ k/(</a:t>
            </a:r>
            <a:r>
              <a:rPr lang="en-US" dirty="0" err="1"/>
              <a:t>kn</a:t>
            </a:r>
            <a:r>
              <a:rPr lang="en-US" dirty="0"/>
              <a:t>/2) = 2/n</a:t>
            </a:r>
          </a:p>
          <a:p>
            <a:r>
              <a:rPr lang="en-US" dirty="0" err="1"/>
              <a:t>Pr</a:t>
            </a:r>
            <a:r>
              <a:rPr lang="en-US" dirty="0"/>
              <a:t>[Good</a:t>
            </a:r>
            <a:r>
              <a:rPr lang="en-US" baseline="-25000" dirty="0"/>
              <a:t>1</a:t>
            </a:r>
            <a:r>
              <a:rPr lang="en-US" dirty="0"/>
              <a:t>] ≥ 1 – 2/n</a:t>
            </a:r>
          </a:p>
        </p:txBody>
      </p:sp>
    </p:spTree>
    <p:extLst>
      <p:ext uri="{BB962C8B-B14F-4D97-AF65-F5344CB8AC3E}">
        <p14:creationId xmlns:p14="http://schemas.microsoft.com/office/powerpoint/2010/main" val="234743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F260-5DE8-44A2-8BA9-9138B471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92302-676C-4065-9006-0ED0FA03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second step, assuming Good</a:t>
            </a:r>
            <a:r>
              <a:rPr lang="en-US" baseline="-25000" dirty="0"/>
              <a:t>1</a:t>
            </a:r>
            <a:r>
              <a:rPr lang="en-US" dirty="0"/>
              <a:t> occurred</a:t>
            </a:r>
          </a:p>
          <a:p>
            <a:r>
              <a:rPr lang="en-US" dirty="0"/>
              <a:t>As before, each vertex has degree at least k; now there are n-1 vertices</a:t>
            </a:r>
          </a:p>
          <a:p>
            <a:r>
              <a:rPr lang="en-US" dirty="0" err="1"/>
              <a:t>Pr</a:t>
            </a:r>
            <a:r>
              <a:rPr lang="en-US" dirty="0"/>
              <a:t>[Bad</a:t>
            </a:r>
            <a:r>
              <a:rPr lang="en-US" baseline="-25000" dirty="0"/>
              <a:t>2</a:t>
            </a:r>
            <a:r>
              <a:rPr lang="en-US" dirty="0"/>
              <a:t> | Good</a:t>
            </a:r>
            <a:r>
              <a:rPr lang="en-US" baseline="-25000" dirty="0"/>
              <a:t>1</a:t>
            </a:r>
            <a:r>
              <a:rPr lang="en-US" dirty="0"/>
              <a:t>] ≤ k/(k(n-1)/2) = 2/(n-1)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[Good</a:t>
            </a:r>
            <a:r>
              <a:rPr lang="en-US" baseline="-25000" dirty="0"/>
              <a:t>2</a:t>
            </a:r>
            <a:r>
              <a:rPr lang="en-US" dirty="0"/>
              <a:t> | Good</a:t>
            </a:r>
            <a:r>
              <a:rPr lang="en-US" baseline="-25000" dirty="0"/>
              <a:t>1</a:t>
            </a:r>
            <a:r>
              <a:rPr lang="en-US" dirty="0"/>
              <a:t>] ≥ 1 – 2/(n-1)</a:t>
            </a:r>
          </a:p>
          <a:p>
            <a:r>
              <a:rPr lang="en-US" sz="2800" dirty="0" err="1"/>
              <a:t>Pr</a:t>
            </a:r>
            <a:r>
              <a:rPr lang="en-US" sz="2800" dirty="0"/>
              <a:t>[Good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 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 =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 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[Good</a:t>
            </a:r>
            <a:r>
              <a:rPr lang="en-US" sz="2800" baseline="-25000" dirty="0">
                <a:sym typeface="Symbol" panose="05050102010706020507" pitchFamily="18" charset="2"/>
              </a:rPr>
              <a:t>2</a:t>
            </a:r>
            <a:r>
              <a:rPr lang="en-US" sz="2800" dirty="0">
                <a:sym typeface="Symbol" panose="05050102010706020507" pitchFamily="18" charset="2"/>
              </a:rPr>
              <a:t> | Good</a:t>
            </a:r>
            <a:r>
              <a:rPr lang="en-US" sz="2800" baseline="-25000" dirty="0">
                <a:sym typeface="Symbol" panose="05050102010706020507" pitchFamily="18" charset="2"/>
              </a:rPr>
              <a:t>1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                 </a:t>
            </a:r>
            <a:r>
              <a:rPr lang="en-US" sz="2800" dirty="0"/>
              <a:t>≥ (1 – 2/n) </a:t>
            </a:r>
            <a:r>
              <a:rPr lang="en-US" sz="2800" dirty="0">
                <a:sym typeface="Symbol" panose="05050102010706020507" pitchFamily="18" charset="2"/>
              </a:rPr>
              <a:t> (1 – 2/(n-1))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9945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9982-032B-4406-8DFB-13A7BF2B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A7587-DDA6-4327-9847-A890E6BB7F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Continuing in this way, we get</a:t>
                </a:r>
                <a:br>
                  <a:rPr lang="en-US" dirty="0"/>
                </a:b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:r>
                  <a:rPr lang="en-US" dirty="0">
                    <a:sym typeface="Symbol" panose="05050102010706020507" pitchFamily="18" charset="2"/>
                  </a:rPr>
                  <a:t>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Good</a:t>
                </a:r>
                <a:r>
                  <a:rPr lang="en-US" baseline="-25000" dirty="0" err="1">
                    <a:sym typeface="Symbol" panose="05050102010706020507" pitchFamily="18" charset="2"/>
                  </a:rPr>
                  <a:t>i</a:t>
                </a:r>
                <a:r>
                  <a:rPr lang="en-US">
                    <a:sym typeface="Symbol" panose="05050102010706020507" pitchFamily="18" charset="2"/>
                  </a:rPr>
                  <a:t>] ≥ </a:t>
                </a:r>
                <a:r>
                  <a:rPr lang="en-US" dirty="0">
                    <a:sym typeface="Symbol" panose="05050102010706020507" pitchFamily="18" charset="2"/>
                  </a:rPr>
                  <a:t>(1 – 2/n)(1 – 2/(n-1)) … (1 – 2/3)</a:t>
                </a:r>
                <a:br>
                  <a:rPr lang="en-US" dirty="0">
                    <a:sym typeface="Symbol" panose="05050102010706020507" pitchFamily="18" charset="2"/>
                  </a:rPr>
                </a:br>
                <a:r>
                  <a:rPr lang="en-US" dirty="0">
                    <a:sym typeface="Symbol" panose="05050102010706020507" pitchFamily="18" charset="2"/>
                  </a:rPr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/>
                  <a:t>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dirty="0"/>
                  <a:t> = 1/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A7587-DDA6-4327-9847-A890E6BB7F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79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Minimum cut</a:t>
            </a:r>
          </a:p>
        </p:txBody>
      </p:sp>
    </p:spTree>
    <p:extLst>
      <p:ext uri="{BB962C8B-B14F-4D97-AF65-F5344CB8AC3E}">
        <p14:creationId xmlns:p14="http://schemas.microsoft.com/office/powerpoint/2010/main" val="269019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8FA7-1F58-4267-9457-7F0926C7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8603F-FCDB-4A10-8784-C9D4927B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that a </a:t>
            </a:r>
            <a:r>
              <a:rPr lang="en-US" i="1" dirty="0"/>
              <a:t>cut</a:t>
            </a:r>
            <a:r>
              <a:rPr lang="en-US" dirty="0"/>
              <a:t> in a graph is a partition of its vertices into two non-empty subsets A, B</a:t>
            </a:r>
          </a:p>
          <a:p>
            <a:r>
              <a:rPr lang="en-US" dirty="0"/>
              <a:t>The </a:t>
            </a:r>
            <a:r>
              <a:rPr lang="en-US" i="1" dirty="0"/>
              <a:t>size</a:t>
            </a:r>
            <a:r>
              <a:rPr lang="en-US" dirty="0"/>
              <a:t> of a cut is the number of edges from vertices in A to vertices in B</a:t>
            </a:r>
          </a:p>
          <a:p>
            <a:pPr lvl="1"/>
            <a:r>
              <a:rPr lang="en-US" dirty="0"/>
              <a:t>I.e., the number of edges </a:t>
            </a:r>
            <a:r>
              <a:rPr lang="en-US" i="1" dirty="0"/>
              <a:t>crossing</a:t>
            </a:r>
            <a:r>
              <a:rPr lang="en-US" dirty="0"/>
              <a:t> the cut</a:t>
            </a:r>
          </a:p>
          <a:p>
            <a:r>
              <a:rPr lang="en-US" dirty="0"/>
              <a:t>Min-cut problem: Given a graph G, find a minimum cut</a:t>
            </a:r>
          </a:p>
        </p:txBody>
      </p:sp>
    </p:spTree>
    <p:extLst>
      <p:ext uri="{BB962C8B-B14F-4D97-AF65-F5344CB8AC3E}">
        <p14:creationId xmlns:p14="http://schemas.microsoft.com/office/powerpoint/2010/main" val="144543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CE8E-FDA7-447E-9AE8-0561667E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B5769-CD35-402D-93CA-9552DE4A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Previously we showed algorithms finding a minimum s-t cut</a:t>
            </a:r>
          </a:p>
          <a:p>
            <a:r>
              <a:rPr lang="en-US" dirty="0"/>
              <a:t>Possible to find the (global) min-cut by finding the minimum s-t cut for some s and all (O(|V|) executions of a network-flow algorithm)</a:t>
            </a:r>
          </a:p>
          <a:p>
            <a:pPr lvl="1"/>
            <a:r>
              <a:rPr lang="en-US" dirty="0"/>
              <a:t>…but randomized algorithms are simpler; can be more efficient</a:t>
            </a:r>
          </a:p>
          <a:p>
            <a:pPr lvl="1"/>
            <a:r>
              <a:rPr lang="en-US" dirty="0"/>
              <a:t>The algorithm we show can be further optimized</a:t>
            </a:r>
          </a:p>
        </p:txBody>
      </p:sp>
    </p:spTree>
    <p:extLst>
      <p:ext uri="{BB962C8B-B14F-4D97-AF65-F5344CB8AC3E}">
        <p14:creationId xmlns:p14="http://schemas.microsoft.com/office/powerpoint/2010/main" val="335793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FF04-B7AA-4A07-88B6-A68ABC15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Bounding the size of the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E6E35-FF1A-46B2-992F-27CF1BEF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Probabilistic method</a:t>
            </a:r>
            <a:endParaRPr lang="en-US" dirty="0"/>
          </a:p>
          <a:p>
            <a:r>
              <a:rPr lang="en-US" dirty="0"/>
              <a:t>To bound some quantity over all possible choices (e.g., choices of A, B), compute the quantity’s </a:t>
            </a:r>
            <a:r>
              <a:rPr lang="en-US" i="1" dirty="0"/>
              <a:t>expectation</a:t>
            </a:r>
            <a:r>
              <a:rPr lang="en-US" dirty="0"/>
              <a:t> for a random choice</a:t>
            </a:r>
          </a:p>
          <a:p>
            <a:pPr lvl="1"/>
            <a:r>
              <a:rPr lang="en-US" dirty="0"/>
              <a:t>If expected value is s, then there must exist some choice where the quantity is at most s and some choice where the quantity is at least s</a:t>
            </a:r>
          </a:p>
          <a:p>
            <a:r>
              <a:rPr lang="en-US" dirty="0"/>
              <a:t>This sounds harder, but if the random choices are made cleverly it can be (much) easier!</a:t>
            </a:r>
          </a:p>
        </p:txBody>
      </p:sp>
    </p:spTree>
    <p:extLst>
      <p:ext uri="{BB962C8B-B14F-4D97-AF65-F5344CB8AC3E}">
        <p14:creationId xmlns:p14="http://schemas.microsoft.com/office/powerpoint/2010/main" val="112438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6DD1-786E-4048-8AAA-FE81BCA3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size of the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1D6C6-3DBC-4B73-B30D-854DBC680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/>
              <a:t>Given a (connected) graph G with |E| edges, can we upper bound the size of the min-cut in G? </a:t>
            </a:r>
          </a:p>
          <a:p>
            <a:r>
              <a:rPr lang="en-US" dirty="0"/>
              <a:t>(Roughly:) we will compute the expected size of </a:t>
            </a:r>
            <a:br>
              <a:rPr lang="en-US" dirty="0"/>
            </a:br>
            <a:r>
              <a:rPr lang="en-US" dirty="0"/>
              <a:t>a </a:t>
            </a:r>
            <a:r>
              <a:rPr lang="en-US" i="1" dirty="0"/>
              <a:t>random</a:t>
            </a:r>
            <a:r>
              <a:rPr lang="en-US" dirty="0"/>
              <a:t> cut in G</a:t>
            </a:r>
          </a:p>
          <a:p>
            <a:r>
              <a:rPr lang="en-US" dirty="0"/>
              <a:t>If the expectation is s, then:</a:t>
            </a:r>
          </a:p>
          <a:p>
            <a:pPr lvl="1"/>
            <a:r>
              <a:rPr lang="en-US" dirty="0"/>
              <a:t>There must be a cut in G of size </a:t>
            </a:r>
            <a:r>
              <a:rPr lang="en-US" i="1" dirty="0"/>
              <a:t>at least s</a:t>
            </a:r>
            <a:endParaRPr lang="en-US" dirty="0"/>
          </a:p>
          <a:p>
            <a:pPr lvl="1"/>
            <a:r>
              <a:rPr lang="en-US" dirty="0"/>
              <a:t>There must be a cut in G of size </a:t>
            </a:r>
            <a:r>
              <a:rPr lang="en-US" i="1" dirty="0"/>
              <a:t>at most</a:t>
            </a:r>
            <a:r>
              <a:rPr lang="en-US" dirty="0"/>
              <a:t> s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 The min-cut of G has size at most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0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AC81-D1E8-45FB-A531-FA92F559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size of a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DE4CC-32D4-4C8C-A080-EFED8CBF8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Fix a connected graph G</a:t>
            </a:r>
          </a:p>
          <a:p>
            <a:r>
              <a:rPr lang="en-US" dirty="0"/>
              <a:t>Consider putting each vertex uniformly and independently in either A or B</a:t>
            </a:r>
          </a:p>
          <a:p>
            <a:pPr lvl="1"/>
            <a:r>
              <a:rPr lang="en-US" dirty="0"/>
              <a:t>(Note that if A or B is empty this is not a cut)</a:t>
            </a:r>
          </a:p>
          <a:p>
            <a:pPr lvl="1"/>
            <a:r>
              <a:rPr lang="en-US" dirty="0"/>
              <a:t>What is the expected number of edges S between A </a:t>
            </a:r>
            <a:br>
              <a:rPr lang="en-US" dirty="0"/>
            </a:br>
            <a:r>
              <a:rPr lang="en-US" dirty="0"/>
              <a:t>and B?</a:t>
            </a:r>
          </a:p>
          <a:p>
            <a:r>
              <a:rPr lang="en-US" dirty="0"/>
              <a:t>Let </a:t>
            </a:r>
            <a:r>
              <a:rPr lang="en-US" dirty="0" err="1"/>
              <a:t>I</a:t>
            </a:r>
            <a:r>
              <a:rPr lang="en-US" baseline="-25000" dirty="0" err="1"/>
              <a:t>e</a:t>
            </a:r>
            <a:r>
              <a:rPr lang="en-US" dirty="0"/>
              <a:t> be an indicator random variable that is 1 if edge e goes from A to B, and 0 otherwise</a:t>
            </a:r>
          </a:p>
          <a:p>
            <a:r>
              <a:rPr lang="en-US" dirty="0"/>
              <a:t>Exp[S] = Exp[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Exp[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½ = |E|/2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In particular, there must be a cut of size ≥|E|/2</a:t>
            </a:r>
          </a:p>
        </p:txBody>
      </p:sp>
    </p:spTree>
    <p:extLst>
      <p:ext uri="{BB962C8B-B14F-4D97-AF65-F5344CB8AC3E}">
        <p14:creationId xmlns:p14="http://schemas.microsoft.com/office/powerpoint/2010/main" val="5951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29D0-38CD-44E2-9EEA-550A1F56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size of the min-cut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D33E2-00DC-4CE4-8D90-2F38FB161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ym typeface="Symbol" panose="05050102010706020507" pitchFamily="18" charset="2"/>
              </a:rPr>
              <a:t>How about an upper bound on the size of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a cut (which upper-bounds the min-cut)?</a:t>
            </a:r>
          </a:p>
          <a:p>
            <a:r>
              <a:rPr lang="en-US" dirty="0">
                <a:sym typeface="Symbol" panose="05050102010706020507" pitchFamily="18" charset="2"/>
              </a:rPr>
              <a:t>We cannot immediately conclude that there is a cut of size ≤|E|/2, because (A, B) might not be a valid cut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A or B is empty then S = 0, but that is not a valid minimum cut</a:t>
            </a:r>
          </a:p>
          <a:p>
            <a:r>
              <a:rPr lang="en-US" dirty="0">
                <a:sym typeface="Symbol" panose="05050102010706020507" pitchFamily="18" charset="2"/>
              </a:rPr>
              <a:t>Exp[S]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[S=s] ≥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[S &gt; 0]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=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  (1 – 2</a:t>
            </a:r>
            <a:r>
              <a:rPr lang="en-US" baseline="30000" dirty="0">
                <a:sym typeface="Symbol" panose="05050102010706020507" pitchFamily="18" charset="2"/>
              </a:rPr>
              <a:t>-|V|+1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So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 ≤ |E|/(2  (1 – 2</a:t>
            </a:r>
            <a:r>
              <a:rPr lang="en-US" baseline="30000" dirty="0">
                <a:sym typeface="Symbol" panose="05050102010706020507" pitchFamily="18" charset="2"/>
              </a:rPr>
              <a:t>-|V|+1</a:t>
            </a:r>
            <a:r>
              <a:rPr lang="en-US" dirty="0">
                <a:sym typeface="Symbol" panose="05050102010706020507" pitchFamily="18" charset="2"/>
              </a:rPr>
              <a:t>)) ≈ |E|/2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is tight (consider G with 3 vertices and 2 edges)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BB7A-EE57-4D55-9334-3855BA4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min-cut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75EA9-64C3-4639-A757-C4F15E6B4A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Continually pick a uniform edge in the (multi)graph and contract it, until there are two vertices left; return the resulting edges in the original graph as the cut</a:t>
                </a:r>
              </a:p>
              <a:p>
                <a:r>
                  <a:rPr lang="en-US" dirty="0"/>
                  <a:t>Theorem: this returns a min-cut with probability at least 1/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, where n is the number of vertices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75EA9-64C3-4639-A757-C4F15E6B4A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6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54495</TotalTime>
  <Words>899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Algorithms</vt:lpstr>
      <vt:lpstr>Minimum cut</vt:lpstr>
      <vt:lpstr>Minimum cut</vt:lpstr>
      <vt:lpstr>Minimum cut</vt:lpstr>
      <vt:lpstr>Bounding the size of the min-cut</vt:lpstr>
      <vt:lpstr>Bounding the size of the min-cut</vt:lpstr>
      <vt:lpstr>Bounding the size of a cut</vt:lpstr>
      <vt:lpstr>Bounding the size of the min-cut</vt:lpstr>
      <vt:lpstr>Finding a min-cut</vt:lpstr>
      <vt:lpstr>Finding a min-cut</vt:lpstr>
      <vt:lpstr>Finding a min-cut</vt:lpstr>
      <vt:lpstr>Finding a min-cut</vt:lpstr>
      <vt:lpstr>Finding a min-cut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2890</cp:revision>
  <dcterms:created xsi:type="dcterms:W3CDTF">2014-06-02T02:25:30Z</dcterms:created>
  <dcterms:modified xsi:type="dcterms:W3CDTF">2021-12-01T16:10:13Z</dcterms:modified>
</cp:coreProperties>
</file>