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71" r:id="rId2"/>
    <p:sldId id="448" r:id="rId3"/>
    <p:sldId id="718" r:id="rId4"/>
    <p:sldId id="682" r:id="rId5"/>
    <p:sldId id="683" r:id="rId6"/>
    <p:sldId id="684" r:id="rId7"/>
    <p:sldId id="685" r:id="rId8"/>
    <p:sldId id="709" r:id="rId9"/>
    <p:sldId id="710" r:id="rId10"/>
    <p:sldId id="711" r:id="rId11"/>
    <p:sldId id="712" r:id="rId12"/>
    <p:sldId id="713" r:id="rId13"/>
    <p:sldId id="714" r:id="rId14"/>
    <p:sldId id="715" r:id="rId15"/>
    <p:sldId id="716" r:id="rId16"/>
    <p:sldId id="717" r:id="rId17"/>
    <p:sldId id="6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32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14DB-522B-47F7-ACE4-36328F92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B81A-CA57-4E2A-804D-1F05DFB86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Theorem: the covering radius of C returned by the algorithm is within 2x of optimal 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r</a:t>
            </a:r>
            <a:r>
              <a:rPr lang="en-US" baseline="30000" dirty="0"/>
              <a:t>*</a:t>
            </a:r>
            <a:r>
              <a:rPr lang="en-US" dirty="0"/>
              <a:t> be the optimal covering radius</a:t>
            </a:r>
          </a:p>
          <a:p>
            <a:pPr lvl="1"/>
            <a:r>
              <a:rPr lang="en-US" dirty="0"/>
              <a:t>Say there is some s with distance &gt; 2r</a:t>
            </a:r>
            <a:r>
              <a:rPr lang="en-US" baseline="30000" dirty="0"/>
              <a:t>*</a:t>
            </a:r>
            <a:r>
              <a:rPr lang="en-US" dirty="0"/>
              <a:t> from C</a:t>
            </a:r>
          </a:p>
          <a:p>
            <a:pPr lvl="1"/>
            <a:r>
              <a:rPr lang="en-US" dirty="0"/>
              <a:t>Then at every iteration of the algorithm, we added a site at distance &gt; 2r</a:t>
            </a:r>
            <a:r>
              <a:rPr lang="en-US" baseline="30000" dirty="0"/>
              <a:t>*</a:t>
            </a:r>
            <a:r>
              <a:rPr lang="en-US" dirty="0"/>
              <a:t> from the current set</a:t>
            </a:r>
          </a:p>
          <a:p>
            <a:pPr lvl="2"/>
            <a:r>
              <a:rPr lang="en-US" dirty="0"/>
              <a:t>Equivalent to first k iterations of Algorithm 0 with r = r</a:t>
            </a:r>
            <a:r>
              <a:rPr lang="en-US" baseline="30000" dirty="0"/>
              <a:t>*</a:t>
            </a:r>
            <a:endParaRPr lang="en-US" dirty="0"/>
          </a:p>
          <a:p>
            <a:pPr lvl="2"/>
            <a:r>
              <a:rPr lang="en-US" dirty="0"/>
              <a:t>But then Algorithm 0 would output “fail” (since s is not covered after k iterations), a contradiction </a:t>
            </a:r>
          </a:p>
        </p:txBody>
      </p:sp>
    </p:spTree>
    <p:extLst>
      <p:ext uri="{BB962C8B-B14F-4D97-AF65-F5344CB8AC3E}">
        <p14:creationId xmlns:p14="http://schemas.microsoft.com/office/powerpoint/2010/main" val="8944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Vertex cover</a:t>
            </a:r>
          </a:p>
        </p:txBody>
      </p:sp>
    </p:spTree>
    <p:extLst>
      <p:ext uri="{BB962C8B-B14F-4D97-AF65-F5344CB8AC3E}">
        <p14:creationId xmlns:p14="http://schemas.microsoft.com/office/powerpoint/2010/main" val="199349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26C5-F337-4EC4-927E-9D492394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CFC6-BD8F-4370-B126-869AF418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graph G, let </a:t>
            </a:r>
            <a:r>
              <a:rPr lang="en-US" dirty="0" err="1"/>
              <a:t>vc</a:t>
            </a:r>
            <a:r>
              <a:rPr lang="en-US" dirty="0"/>
              <a:t>(G) be the size of the smallest vertex cover of G</a:t>
            </a:r>
          </a:p>
          <a:p>
            <a:r>
              <a:rPr lang="en-US" dirty="0"/>
              <a:t>Recall: a set of edges F is a </a:t>
            </a:r>
            <a:r>
              <a:rPr lang="en-US" i="1" dirty="0"/>
              <a:t>matching</a:t>
            </a:r>
            <a:r>
              <a:rPr lang="en-US" dirty="0"/>
              <a:t> if no vertex is incident to two edges of F</a:t>
            </a:r>
          </a:p>
          <a:p>
            <a:r>
              <a:rPr lang="en-US" dirty="0"/>
              <a:t>Claim: if F is a matching in G, then |F| ≤ </a:t>
            </a:r>
            <a:r>
              <a:rPr lang="en-US" dirty="0" err="1"/>
              <a:t>vc</a:t>
            </a:r>
            <a:r>
              <a:rPr lang="en-US" dirty="0"/>
              <a:t>(G)</a:t>
            </a:r>
          </a:p>
          <a:p>
            <a:pPr lvl="1"/>
            <a:r>
              <a:rPr lang="en-US" dirty="0"/>
              <a:t>Proof: the vertex cover must cover F, and that requires |F| vertices</a:t>
            </a:r>
          </a:p>
        </p:txBody>
      </p:sp>
    </p:spTree>
    <p:extLst>
      <p:ext uri="{BB962C8B-B14F-4D97-AF65-F5344CB8AC3E}">
        <p14:creationId xmlns:p14="http://schemas.microsoft.com/office/powerpoint/2010/main" val="25430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A68B-7F8E-4C4E-93D5-9E1ECF07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5DFAB-8020-4240-9EE3-4607CB8F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/>
          </a:bodyPr>
          <a:lstStyle/>
          <a:p>
            <a:r>
              <a:rPr lang="en-US" dirty="0"/>
              <a:t>This gives a simple approximation algorithm for the vertex-cover problem:</a:t>
            </a:r>
          </a:p>
          <a:p>
            <a:pPr lvl="1"/>
            <a:r>
              <a:rPr lang="en-US" dirty="0"/>
              <a:t>Find maximal (not necessarily maximum!) matching F</a:t>
            </a:r>
          </a:p>
          <a:p>
            <a:pPr lvl="2"/>
            <a:r>
              <a:rPr lang="en-US" dirty="0"/>
              <a:t>Repeatedly select edges while ensuring a matching</a:t>
            </a:r>
          </a:p>
          <a:p>
            <a:pPr lvl="1"/>
            <a:r>
              <a:rPr lang="en-US" dirty="0"/>
              <a:t>For every edge in F, add both vertices to a cover C</a:t>
            </a:r>
          </a:p>
          <a:p>
            <a:r>
              <a:rPr lang="en-US" dirty="0"/>
              <a:t>C is a vertex cover, since F is maximal</a:t>
            </a:r>
          </a:p>
          <a:p>
            <a:r>
              <a:rPr lang="en-US" dirty="0"/>
              <a:t>C is a 2-approximation since </a:t>
            </a:r>
            <a:br>
              <a:rPr lang="en-US" dirty="0"/>
            </a:br>
            <a:r>
              <a:rPr lang="en-US" dirty="0"/>
              <a:t>                     |C| = 2|F| ≤ 2 </a:t>
            </a:r>
            <a:r>
              <a:rPr lang="en-US" dirty="0" err="1"/>
              <a:t>vc</a:t>
            </a:r>
            <a:r>
              <a:rPr lang="en-US" dirty="0"/>
              <a:t>(G)</a:t>
            </a:r>
          </a:p>
          <a:p>
            <a:r>
              <a:rPr lang="en-US" dirty="0"/>
              <a:t>A more complicated version of this algorithm works for weighted vertex cover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Reductions</a:t>
            </a:r>
          </a:p>
        </p:txBody>
      </p:sp>
    </p:spTree>
    <p:extLst>
      <p:ext uri="{BB962C8B-B14F-4D97-AF65-F5344CB8AC3E}">
        <p14:creationId xmlns:p14="http://schemas.microsoft.com/office/powerpoint/2010/main" val="204232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EA64-CB41-4EFD-8DA1-15BC5AD8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96F1-1FAE-4BF1-B815-E75674C60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 problems can be reduced to each other</a:t>
            </a:r>
          </a:p>
          <a:p>
            <a:pPr lvl="1"/>
            <a:r>
              <a:rPr lang="en-US" dirty="0"/>
              <a:t>If you can solve one exactly in poly-time, you can solve any exactly in poly-time</a:t>
            </a:r>
          </a:p>
          <a:p>
            <a:r>
              <a:rPr lang="en-US" dirty="0"/>
              <a:t>This sometimes carries over to approximation algorithms, but sometimes does not</a:t>
            </a:r>
          </a:p>
        </p:txBody>
      </p:sp>
    </p:spTree>
    <p:extLst>
      <p:ext uri="{BB962C8B-B14F-4D97-AF65-F5344CB8AC3E}">
        <p14:creationId xmlns:p14="http://schemas.microsoft.com/office/powerpoint/2010/main" val="876935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7044-7C74-4771-936A-CF6E06A9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0FFE-A463-433A-AB40-E14985A1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positive example, consider the reduction f from 3SAT to independent set</a:t>
            </a:r>
          </a:p>
          <a:p>
            <a:r>
              <a:rPr lang="en-US" dirty="0"/>
              <a:t>An assignment satisfying k clauses in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 </a:t>
            </a:r>
            <a:r>
              <a:rPr lang="en-US" dirty="0"/>
              <a:t>an independent set of size k in f(</a:t>
            </a:r>
            <a:r>
              <a:rPr lang="en-US" dirty="0">
                <a:sym typeface="Symbol" panose="05050102010706020507" pitchFamily="18" charset="2"/>
              </a:rPr>
              <a:t>)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 any algorithm giving a c-approximation for 3SAT gives a c-approximation for independent set, and vice 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3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8C9E-2BD9-4588-9097-B13F3C13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52F70-15C6-4988-B095-29F9F28BE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negative example, consider the reduction from vertex cover to independent set</a:t>
            </a:r>
          </a:p>
          <a:p>
            <a:pPr lvl="1"/>
            <a:r>
              <a:rPr lang="en-US" dirty="0"/>
              <a:t>Vertex cover C </a:t>
            </a:r>
            <a:r>
              <a:rPr lang="en-US" dirty="0">
                <a:sym typeface="Symbol" panose="05050102010706020507" pitchFamily="18" charset="2"/>
              </a:rPr>
              <a:t> independent set V \ C</a:t>
            </a:r>
          </a:p>
          <a:p>
            <a:r>
              <a:rPr lang="en-US" dirty="0">
                <a:sym typeface="Symbol" panose="05050102010706020507" pitchFamily="18" charset="2"/>
              </a:rPr>
              <a:t>Fix a graph G with </a:t>
            </a:r>
            <a:r>
              <a:rPr lang="en-US" dirty="0" err="1">
                <a:sym typeface="Symbol" panose="05050102010706020507" pitchFamily="18" charset="2"/>
              </a:rPr>
              <a:t>vc</a:t>
            </a:r>
            <a:r>
              <a:rPr lang="en-US" dirty="0">
                <a:sym typeface="Symbol" panose="05050102010706020507" pitchFamily="18" charset="2"/>
              </a:rPr>
              <a:t>(G) = |V|/2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Previous algorithm might return vertex cover V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This is within a factor of 2 of optimal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But </a:t>
            </a:r>
            <a:r>
              <a:rPr lang="en-US" dirty="0" err="1">
                <a:sym typeface="Symbol" panose="05050102010706020507" pitchFamily="18" charset="2"/>
              </a:rPr>
              <a:t>ind</a:t>
            </a:r>
            <a:r>
              <a:rPr lang="en-US" dirty="0">
                <a:sym typeface="Symbol" panose="05050102010706020507" pitchFamily="18" charset="2"/>
              </a:rPr>
              <a:t>(G) = |V|/2, while using our algorithm + the above reduction gives the empty set</a:t>
            </a:r>
          </a:p>
          <a:p>
            <a:pPr lvl="2"/>
            <a:r>
              <a:rPr lang="en-US">
                <a:sym typeface="Symbol" panose="05050102010706020507" pitchFamily="18" charset="2"/>
              </a:rPr>
              <a:t>Horrible approximation!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HW6 is out; HW5 solutions posted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00887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E71D-8CA4-4E46-BDC5-9F463D16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3CF6-5AD6-4F97-AD29-2A2CA4AD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Given a set of points (“centers”) C and a point s, define </a:t>
            </a:r>
            <a:r>
              <a:rPr lang="en-US" dirty="0" err="1"/>
              <a:t>dist</a:t>
            </a:r>
            <a:r>
              <a:rPr lang="en-US" dirty="0"/>
              <a:t>(s, C) = </a:t>
            </a:r>
            <a:r>
              <a:rPr lang="en-US" dirty="0" err="1"/>
              <a:t>min</a:t>
            </a:r>
            <a:r>
              <a:rPr lang="en-US" baseline="-25000" dirty="0" err="1"/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C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</a:p>
          <a:p>
            <a:pPr lvl="1"/>
            <a:r>
              <a:rPr lang="en-US" dirty="0"/>
              <a:t>Can imagine points in the 2D plane, but any metric will work</a:t>
            </a:r>
          </a:p>
          <a:p>
            <a:r>
              <a:rPr lang="en-US" dirty="0"/>
              <a:t>Given set of points (“sites”) S, the </a:t>
            </a:r>
            <a:r>
              <a:rPr lang="en-US" i="1" dirty="0"/>
              <a:t>covering radius of C</a:t>
            </a:r>
            <a:r>
              <a:rPr lang="en-US" dirty="0"/>
              <a:t> is </a:t>
            </a:r>
            <a:r>
              <a:rPr lang="en-US" dirty="0" err="1"/>
              <a:t>max</a:t>
            </a:r>
            <a:r>
              <a:rPr lang="en-US" baseline="-25000" dirty="0" err="1"/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S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</a:p>
          <a:p>
            <a:r>
              <a:rPr lang="en-US" dirty="0">
                <a:sym typeface="Symbol" panose="05050102010706020507" pitchFamily="18" charset="2"/>
              </a:rPr>
              <a:t>Center selection: given S and k, find a set C  S of size k that has the smallest covering radius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is an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-hard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5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2ED-C3AF-4A23-8D0E-3879295E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080DF-5C38-4A23-B04B-A7F202A9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Assume we know the optimal covering radius r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We will find C with covering radius at most twice as big</a:t>
            </a:r>
          </a:p>
          <a:p>
            <a:r>
              <a:rPr lang="en-US" dirty="0"/>
              <a:t>Intuition: </a:t>
            </a:r>
          </a:p>
          <a:p>
            <a:pPr lvl="1"/>
            <a:r>
              <a:rPr lang="en-US" dirty="0"/>
              <a:t>Let C</a:t>
            </a:r>
            <a:r>
              <a:rPr lang="en-US" baseline="30000" dirty="0"/>
              <a:t>*</a:t>
            </a:r>
            <a:r>
              <a:rPr lang="en-US" dirty="0"/>
              <a:t> be an optimal set of centers</a:t>
            </a:r>
          </a:p>
          <a:p>
            <a:pPr lvl="1"/>
            <a:r>
              <a:rPr lang="en-US" dirty="0"/>
              <a:t>Any site s </a:t>
            </a:r>
            <a:r>
              <a:rPr lang="en-US" dirty="0">
                <a:sym typeface="Symbol" panose="05050102010706020507" pitchFamily="18" charset="2"/>
              </a:rPr>
              <a:t> S</a:t>
            </a:r>
            <a:r>
              <a:rPr lang="en-US" dirty="0"/>
              <a:t> is within distance r</a:t>
            </a:r>
            <a:r>
              <a:rPr lang="en-US" baseline="30000" dirty="0"/>
              <a:t>*</a:t>
            </a:r>
            <a:r>
              <a:rPr lang="en-US" dirty="0"/>
              <a:t> of some c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C</a:t>
            </a:r>
            <a:r>
              <a:rPr lang="en-US" baseline="30000" dirty="0"/>
              <a:t>*</a:t>
            </a:r>
            <a:endParaRPr lang="en-US" dirty="0"/>
          </a:p>
          <a:p>
            <a:pPr lvl="2"/>
            <a:r>
              <a:rPr lang="en-US" dirty="0"/>
              <a:t>Say s is </a:t>
            </a:r>
            <a:r>
              <a:rPr lang="en-US" i="1" dirty="0"/>
              <a:t>covered</a:t>
            </a:r>
            <a:r>
              <a:rPr lang="en-US" dirty="0"/>
              <a:t> by c</a:t>
            </a:r>
            <a:r>
              <a:rPr lang="en-US" baseline="30000" dirty="0"/>
              <a:t>*</a:t>
            </a:r>
            <a:r>
              <a:rPr lang="en-US" dirty="0"/>
              <a:t> if </a:t>
            </a:r>
            <a:r>
              <a:rPr lang="en-US" dirty="0" err="1"/>
              <a:t>dist</a:t>
            </a:r>
            <a:r>
              <a:rPr lang="en-US" dirty="0"/>
              <a:t>(s, c</a:t>
            </a:r>
            <a:r>
              <a:rPr lang="en-US" baseline="30000" dirty="0"/>
              <a:t>*</a:t>
            </a:r>
            <a:r>
              <a:rPr lang="en-US" dirty="0"/>
              <a:t>) ≤ r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Use any such s as a center instead of c</a:t>
            </a:r>
            <a:r>
              <a:rPr lang="en-US" baseline="30000" dirty="0"/>
              <a:t>*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All sites covered by c</a:t>
            </a:r>
            <a:r>
              <a:rPr lang="en-US" baseline="30000" dirty="0"/>
              <a:t>*</a:t>
            </a:r>
            <a:r>
              <a:rPr lang="en-US" dirty="0"/>
              <a:t> are within distance 2r</a:t>
            </a:r>
            <a:r>
              <a:rPr lang="en-US" baseline="30000" dirty="0"/>
              <a:t>*</a:t>
            </a:r>
            <a:r>
              <a:rPr lang="en-US" dirty="0"/>
              <a:t> of s</a:t>
            </a:r>
          </a:p>
        </p:txBody>
      </p:sp>
    </p:spTree>
    <p:extLst>
      <p:ext uri="{BB962C8B-B14F-4D97-AF65-F5344CB8AC3E}">
        <p14:creationId xmlns:p14="http://schemas.microsoft.com/office/powerpoint/2010/main" val="49014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3C23-56F6-4638-BDA6-B229EC37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31C62-A8EF-419B-9B5D-D50F37D84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r>
              <a:rPr lang="en-US" dirty="0"/>
              <a:t>Construct algorithm parametrized by a value r</a:t>
            </a:r>
          </a:p>
          <a:p>
            <a:r>
              <a:rPr lang="en-US" dirty="0"/>
              <a:t>Do:</a:t>
            </a:r>
            <a:br>
              <a:rPr lang="en-US" dirty="0"/>
            </a:br>
            <a:r>
              <a:rPr lang="en-US" dirty="0"/>
              <a:t>  C = Ø</a:t>
            </a:r>
            <a:br>
              <a:rPr lang="en-US" dirty="0"/>
            </a:br>
            <a:r>
              <a:rPr lang="en-US" dirty="0"/>
              <a:t>  While S </a:t>
            </a:r>
            <a:r>
              <a:rPr lang="en-US" dirty="0">
                <a:sym typeface="Symbol" panose="05050102010706020507" pitchFamily="18" charset="2"/>
              </a:rPr>
              <a:t> Ø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Choose any s  S and add it to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Delete all s’  S within distance 2r from 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If |C| ≤ k, return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Else return “fail”</a:t>
            </a:r>
          </a:p>
        </p:txBody>
      </p:sp>
    </p:spTree>
    <p:extLst>
      <p:ext uri="{BB962C8B-B14F-4D97-AF65-F5344CB8AC3E}">
        <p14:creationId xmlns:p14="http://schemas.microsoft.com/office/powerpoint/2010/main" val="407390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C49ED-8B09-4805-A4DB-8E091CC7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185DC-26A0-49CC-9639-545953A3C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fontScale="92500"/>
          </a:bodyPr>
          <a:lstStyle/>
          <a:p>
            <a:r>
              <a:rPr lang="en-US" dirty="0"/>
              <a:t>Claim: If this algorithm returns a set C, then C has covering radius ≤ 2r</a:t>
            </a:r>
          </a:p>
          <a:p>
            <a:pPr lvl="1"/>
            <a:r>
              <a:rPr lang="en-US" dirty="0"/>
              <a:t>Proof: by construction</a:t>
            </a:r>
          </a:p>
          <a:p>
            <a:r>
              <a:rPr lang="en-US" dirty="0"/>
              <a:t>Claim: If this algorithm returns “fail” then there is </a:t>
            </a:r>
            <a:r>
              <a:rPr lang="en-US" i="1" dirty="0"/>
              <a:t>no</a:t>
            </a:r>
            <a:r>
              <a:rPr lang="en-US" dirty="0"/>
              <a:t> C</a:t>
            </a:r>
            <a:r>
              <a:rPr lang="en-US" baseline="30000" dirty="0"/>
              <a:t>*</a:t>
            </a:r>
            <a:r>
              <a:rPr lang="en-US" dirty="0"/>
              <a:t> of size k with covering radius ≤ r</a:t>
            </a:r>
          </a:p>
          <a:p>
            <a:pPr lvl="1"/>
            <a:r>
              <a:rPr lang="en-US" dirty="0"/>
              <a:t>Proof: Say there is such a C*, and let C be the set computed by the algorithm. For each c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C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,</a:t>
            </a:r>
            <a:r>
              <a:rPr lang="en-US" dirty="0"/>
              <a:t> there is at most one c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C within distance r of c</a:t>
            </a:r>
            <a:r>
              <a:rPr lang="en-US" baseline="30000" dirty="0"/>
              <a:t>*</a:t>
            </a:r>
            <a:r>
              <a:rPr lang="en-US" dirty="0"/>
              <a:t> (and there are none more than distance r from C</a:t>
            </a:r>
            <a:r>
              <a:rPr lang="en-US" baseline="30000" dirty="0"/>
              <a:t>*</a:t>
            </a:r>
            <a:r>
              <a:rPr lang="en-US" dirty="0"/>
              <a:t>). So |C| ≤ |C</a:t>
            </a:r>
            <a:r>
              <a:rPr lang="en-US" baseline="30000" dirty="0"/>
              <a:t>*</a:t>
            </a:r>
            <a:r>
              <a:rPr lang="en-US" dirty="0"/>
              <a:t>|, and the algorithm would not output “fail.”</a:t>
            </a:r>
          </a:p>
        </p:txBody>
      </p:sp>
    </p:spTree>
    <p:extLst>
      <p:ext uri="{BB962C8B-B14F-4D97-AF65-F5344CB8AC3E}">
        <p14:creationId xmlns:p14="http://schemas.microsoft.com/office/powerpoint/2010/main" val="245922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E5C3-AE2D-4AB1-8FBA-0DF28AAC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08E7-7997-4332-B9A5-D061D6103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Running algorithm 0 using r = r</a:t>
            </a:r>
            <a:r>
              <a:rPr lang="en-US" baseline="30000" dirty="0"/>
              <a:t>*</a:t>
            </a:r>
            <a:r>
              <a:rPr lang="en-US" dirty="0"/>
              <a:t> would give a solution within a factor of 2 of optimal</a:t>
            </a:r>
          </a:p>
          <a:p>
            <a:pPr lvl="1"/>
            <a:r>
              <a:rPr lang="en-US" dirty="0"/>
              <a:t>Of course, we don’t know r</a:t>
            </a:r>
            <a:r>
              <a:rPr lang="en-US" baseline="30000" dirty="0"/>
              <a:t>*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But we know 0 &lt;  r</a:t>
            </a:r>
            <a:r>
              <a:rPr lang="en-US" baseline="30000" dirty="0"/>
              <a:t>*</a:t>
            </a:r>
            <a:r>
              <a:rPr lang="en-US" dirty="0"/>
              <a:t> ≤ </a:t>
            </a:r>
            <a:r>
              <a:rPr lang="en-US" dirty="0" err="1"/>
              <a:t>r</a:t>
            </a:r>
            <a:r>
              <a:rPr lang="en-US" baseline="-25000" dirty="0" err="1"/>
              <a:t>max</a:t>
            </a:r>
            <a:r>
              <a:rPr lang="en-US" dirty="0"/>
              <a:t> (and easy to find C of size 1 with covering radius </a:t>
            </a:r>
            <a:r>
              <a:rPr lang="en-US" dirty="0" err="1"/>
              <a:t>r</a:t>
            </a:r>
            <a:r>
              <a:rPr lang="en-US" baseline="-25000" dirty="0" err="1"/>
              <a:t>max</a:t>
            </a:r>
            <a:r>
              <a:rPr lang="en-US" dirty="0"/>
              <a:t>)</a:t>
            </a:r>
          </a:p>
          <a:p>
            <a:r>
              <a:rPr lang="en-US" dirty="0"/>
              <a:t>Iteratively run the algorithm with different r</a:t>
            </a:r>
          </a:p>
          <a:p>
            <a:pPr lvl="1"/>
            <a:r>
              <a:rPr lang="en-US" dirty="0"/>
              <a:t>At any point, know that a &lt; r</a:t>
            </a:r>
            <a:r>
              <a:rPr lang="en-US" baseline="30000" dirty="0"/>
              <a:t>*</a:t>
            </a:r>
            <a:r>
              <a:rPr lang="en-US" dirty="0"/>
              <a:t> ≤ 2b (for a &lt; b) and have C of size k with covering radius ≤ 2b</a:t>
            </a:r>
          </a:p>
          <a:p>
            <a:pPr lvl="1"/>
            <a:r>
              <a:rPr lang="en-US" dirty="0"/>
              <a:t>Run algorithm with r = (</a:t>
            </a:r>
            <a:r>
              <a:rPr lang="en-US" dirty="0" err="1"/>
              <a:t>a+b</a:t>
            </a:r>
            <a:r>
              <a:rPr lang="en-US" dirty="0"/>
              <a:t>)/2</a:t>
            </a:r>
          </a:p>
          <a:p>
            <a:pPr lvl="2"/>
            <a:r>
              <a:rPr lang="en-US" dirty="0"/>
              <a:t>If it succeeds, then a &lt; r</a:t>
            </a:r>
            <a:r>
              <a:rPr lang="en-US" baseline="30000" dirty="0"/>
              <a:t>*</a:t>
            </a:r>
            <a:r>
              <a:rPr lang="en-US" dirty="0"/>
              <a:t> ≤ </a:t>
            </a:r>
            <a:r>
              <a:rPr lang="en-US" dirty="0" err="1"/>
              <a:t>a+b</a:t>
            </a:r>
            <a:r>
              <a:rPr lang="en-US" dirty="0"/>
              <a:t> &lt; 2b</a:t>
            </a:r>
          </a:p>
          <a:p>
            <a:pPr lvl="2"/>
            <a:r>
              <a:rPr lang="en-US" dirty="0"/>
              <a:t>If it fails, then a &lt; (</a:t>
            </a:r>
            <a:r>
              <a:rPr lang="en-US" dirty="0" err="1"/>
              <a:t>a+b</a:t>
            </a:r>
            <a:r>
              <a:rPr lang="en-US" dirty="0"/>
              <a:t>)/2 &lt; r</a:t>
            </a:r>
            <a:r>
              <a:rPr lang="en-US" baseline="30000" dirty="0"/>
              <a:t>*</a:t>
            </a:r>
            <a:r>
              <a:rPr lang="en-US" dirty="0"/>
              <a:t> ≤ 2b</a:t>
            </a:r>
          </a:p>
          <a:p>
            <a:pPr lvl="1"/>
            <a:r>
              <a:rPr lang="en-US" dirty="0"/>
              <a:t>Do this until 2b-a is as small as desired</a:t>
            </a:r>
          </a:p>
        </p:txBody>
      </p:sp>
    </p:spTree>
    <p:extLst>
      <p:ext uri="{BB962C8B-B14F-4D97-AF65-F5344CB8AC3E}">
        <p14:creationId xmlns:p14="http://schemas.microsoft.com/office/powerpoint/2010/main" val="25940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BB43-4601-4F66-9933-724608DD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593A4-8E25-4440-A454-6EA9B8EE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run a variant of the algorithm without making any guess for r</a:t>
            </a:r>
            <a:r>
              <a:rPr lang="en-US" baseline="30000" dirty="0"/>
              <a:t>*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Repeatedly select the site furthest away from the current set of centers</a:t>
            </a:r>
          </a:p>
          <a:p>
            <a:r>
              <a:rPr lang="en-US" dirty="0"/>
              <a:t>If |S| ≤ k output C = S</a:t>
            </a:r>
            <a:br>
              <a:rPr lang="en-US" dirty="0"/>
            </a:br>
            <a:r>
              <a:rPr lang="en-US" dirty="0"/>
              <a:t>  C = Ø</a:t>
            </a:r>
            <a:br>
              <a:rPr lang="en-US" dirty="0"/>
            </a:br>
            <a:r>
              <a:rPr lang="en-US" dirty="0"/>
              <a:t>  while |C| &lt; k</a:t>
            </a:r>
            <a:br>
              <a:rPr lang="en-US" dirty="0"/>
            </a:br>
            <a:r>
              <a:rPr lang="en-US" dirty="0"/>
              <a:t>      choose s </a:t>
            </a:r>
            <a:r>
              <a:rPr lang="en-US" dirty="0">
                <a:sym typeface="Symbol" panose="05050102010706020507" pitchFamily="18" charset="2"/>
              </a:rPr>
              <a:t> S that maximizes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add s to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return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42031</TotalTime>
  <Words>1032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Algorithms</vt:lpstr>
      <vt:lpstr>Announcements</vt:lpstr>
      <vt:lpstr>Approximation algorithms</vt:lpstr>
      <vt:lpstr>Center selection</vt:lpstr>
      <vt:lpstr>Greedy algorithm</vt:lpstr>
      <vt:lpstr>Greedy algorithm 0</vt:lpstr>
      <vt:lpstr>Analysis</vt:lpstr>
      <vt:lpstr>Greedy algorithm 1</vt:lpstr>
      <vt:lpstr>Greedy algorithm 2</vt:lpstr>
      <vt:lpstr>Analysis</vt:lpstr>
      <vt:lpstr>Vertex cover</vt:lpstr>
      <vt:lpstr>Vertex cover</vt:lpstr>
      <vt:lpstr>Algorithm for vertex cover</vt:lpstr>
      <vt:lpstr>Reductions</vt:lpstr>
      <vt:lpstr>Reductions</vt:lpstr>
      <vt:lpstr>Reductions</vt:lpstr>
      <vt:lpstr>Reductions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2422</cp:revision>
  <dcterms:created xsi:type="dcterms:W3CDTF">2014-06-02T02:25:30Z</dcterms:created>
  <dcterms:modified xsi:type="dcterms:W3CDTF">2021-11-15T16:10:07Z</dcterms:modified>
</cp:coreProperties>
</file>