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471" r:id="rId2"/>
    <p:sldId id="647" r:id="rId3"/>
    <p:sldId id="661" r:id="rId4"/>
    <p:sldId id="663" r:id="rId5"/>
    <p:sldId id="664" r:id="rId6"/>
    <p:sldId id="665" r:id="rId7"/>
    <p:sldId id="666" r:id="rId8"/>
    <p:sldId id="667" r:id="rId9"/>
    <p:sldId id="694" r:id="rId10"/>
    <p:sldId id="668" r:id="rId11"/>
    <p:sldId id="669" r:id="rId12"/>
    <p:sldId id="670" r:id="rId13"/>
    <p:sldId id="671" r:id="rId14"/>
    <p:sldId id="682" r:id="rId15"/>
    <p:sldId id="683" r:id="rId16"/>
    <p:sldId id="697" r:id="rId17"/>
    <p:sldId id="684" r:id="rId18"/>
    <p:sldId id="68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245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11/8/2021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>
                <a:solidFill>
                  <a:schemeClr val="tx1"/>
                </a:solidFill>
              </a:rPr>
              <a:t>Lecture 29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136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F7F2F-1B97-4D4E-92A5-3A0207D3C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</a:t>
            </a:r>
            <a:r>
              <a:rPr lang="en-US" b="1" dirty="0"/>
              <a:t>NP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791999-A5FD-49AD-B7D1-535E29259EF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Recall the definition of </a:t>
                </a:r>
                <a:r>
                  <a:rPr lang="en-US" b="1" dirty="0"/>
                  <a:t>NP</a:t>
                </a:r>
                <a:r>
                  <a:rPr lang="en-US" dirty="0"/>
                  <a:t>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𝐿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>
                    <a:sym typeface="Symbol" panose="05050102010706020507" pitchFamily="18" charset="2"/>
                  </a:rPr>
                  <a:t> </a:t>
                </a:r>
                <a:r>
                  <a:rPr lang="en-US" b="1" dirty="0">
                    <a:sym typeface="Symbol" panose="05050102010706020507" pitchFamily="18" charset="2"/>
                  </a:rPr>
                  <a:t>NP</a:t>
                </a:r>
                <a:r>
                  <a:rPr lang="en-US" dirty="0">
                    <a:sym typeface="Symbol" panose="05050102010706020507" pitchFamily="18" charset="2"/>
                  </a:rPr>
                  <a:t> if there exists an efficient verification algorithm V such that</a:t>
                </a:r>
              </a:p>
              <a:p>
                <a:pPr lvl="2"/>
                <a:r>
                  <a:rPr lang="en-US" dirty="0">
                    <a:sym typeface="Symbol" panose="05050102010706020507" pitchFamily="18" charset="2"/>
                  </a:rPr>
                  <a:t>If x 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𝐿</m:t>
                    </m:r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 there is a witness/proof w such that V(x, w) = 1</a:t>
                </a:r>
              </a:p>
              <a:p>
                <a:pPr lvl="2"/>
                <a:r>
                  <a:rPr lang="en-US" dirty="0">
                    <a:sym typeface="Symbol" panose="05050102010706020507" pitchFamily="18" charset="2"/>
                  </a:rPr>
                  <a:t>If x 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𝐿</m:t>
                    </m:r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 then for all proofs w we have V(x, w) = 0</a:t>
                </a:r>
              </a:p>
              <a:p>
                <a:pPr lvl="1"/>
                <a:r>
                  <a:rPr lang="en-US" dirty="0">
                    <a:sym typeface="Symbol" panose="05050102010706020507" pitchFamily="18" charset="2"/>
                  </a:rPr>
                  <a:t>I.e., possible to efficiently prove/verify that x 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𝐿</m:t>
                    </m:r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791999-A5FD-49AD-B7D1-535E29259EF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678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0F7F2F-1B97-4D4E-92A5-3A0207D3C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</a:t>
            </a:r>
            <a:r>
              <a:rPr lang="en-US" b="1" dirty="0" err="1"/>
              <a:t>NP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791999-A5FD-49AD-B7D1-535E29259EF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co</a:t>
                </a:r>
                <a:r>
                  <a:rPr lang="en-US" b="1" dirty="0"/>
                  <a:t>NP</a:t>
                </a:r>
                <a:r>
                  <a:rPr lang="en-US" dirty="0"/>
                  <a:t> is “the opposite” of </a:t>
                </a:r>
                <a:r>
                  <a:rPr lang="en-US" b="1" dirty="0"/>
                  <a:t>NP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𝐿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>
                    <a:sym typeface="Symbol" panose="05050102010706020507" pitchFamily="18" charset="2"/>
                  </a:rPr>
                  <a:t> </a:t>
                </a:r>
                <a:r>
                  <a:rPr lang="en-US" dirty="0" err="1">
                    <a:sym typeface="Symbol" panose="05050102010706020507" pitchFamily="18" charset="2"/>
                  </a:rPr>
                  <a:t>co</a:t>
                </a:r>
                <a:r>
                  <a:rPr lang="en-US" b="1" dirty="0" err="1">
                    <a:sym typeface="Symbol" panose="05050102010706020507" pitchFamily="18" charset="2"/>
                  </a:rPr>
                  <a:t>NP</a:t>
                </a:r>
                <a:r>
                  <a:rPr lang="en-US" dirty="0">
                    <a:sym typeface="Symbol" panose="05050102010706020507" pitchFamily="18" charset="2"/>
                  </a:rPr>
                  <a:t> if there exists an efficient verification algorithm V such that</a:t>
                </a:r>
              </a:p>
              <a:p>
                <a:pPr lvl="2"/>
                <a:r>
                  <a:rPr lang="en-US" dirty="0">
                    <a:sym typeface="Symbol" panose="05050102010706020507" pitchFamily="18" charset="2"/>
                  </a:rPr>
                  <a:t>If x 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𝐿</m:t>
                    </m:r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 there is a witness/proof w such that V(x, w) = 1</a:t>
                </a:r>
              </a:p>
              <a:p>
                <a:pPr lvl="2"/>
                <a:r>
                  <a:rPr lang="en-US" dirty="0">
                    <a:sym typeface="Symbol" panose="05050102010706020507" pitchFamily="18" charset="2"/>
                  </a:rPr>
                  <a:t>If x 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𝐿</m:t>
                    </m:r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 then for all proofs w we have V(x, w) = 0</a:t>
                </a:r>
              </a:p>
              <a:p>
                <a:pPr lvl="1"/>
                <a:r>
                  <a:rPr lang="en-US" dirty="0">
                    <a:sym typeface="Symbol" panose="05050102010706020507" pitchFamily="18" charset="2"/>
                  </a:rPr>
                  <a:t>I.e., possible to efficiently prove/verify that x 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𝐿</m:t>
                    </m:r>
                  </m:oMath>
                </a14:m>
                <a:endParaRPr lang="en-US" dirty="0">
                  <a:sym typeface="Symbol" panose="05050102010706020507" pitchFamily="18" charset="2"/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𝐿</m:t>
                    </m:r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  </a:t>
                </a:r>
                <a:r>
                  <a:rPr lang="en-US" dirty="0" err="1">
                    <a:sym typeface="Symbol" panose="05050102010706020507" pitchFamily="18" charset="2"/>
                  </a:rPr>
                  <a:t>co</a:t>
                </a:r>
                <a:r>
                  <a:rPr lang="en-US" b="1" dirty="0" err="1">
                    <a:sym typeface="Symbol" panose="05050102010706020507" pitchFamily="18" charset="2"/>
                  </a:rPr>
                  <a:t>NP</a:t>
                </a:r>
                <a:r>
                  <a:rPr lang="en-US" dirty="0">
                    <a:sym typeface="Symbol" panose="05050102010706020507" pitchFamily="18" charset="2"/>
                  </a:rPr>
                  <a:t> 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dirty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acc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𝐿</m:t>
                        </m:r>
                      </m:e>
                    </m:acc>
                  </m:oMath>
                </a14:m>
                <a:r>
                  <a:rPr lang="en-US" dirty="0">
                    <a:sym typeface="Symbol" panose="05050102010706020507" pitchFamily="18" charset="2"/>
                  </a:rPr>
                  <a:t>  </a:t>
                </a:r>
                <a:r>
                  <a:rPr lang="en-US" b="1" dirty="0">
                    <a:sym typeface="Symbol" panose="05050102010706020507" pitchFamily="18" charset="2"/>
                  </a:rPr>
                  <a:t>NP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791999-A5FD-49AD-B7D1-535E29259EF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6595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36A13-6CD3-4F70-9E50-7CBB28E6D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independent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8ED96-5BAE-40E7-BC88-CB1803E85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 </a:t>
            </a:r>
            <a:r>
              <a:rPr lang="en-US" i="1" dirty="0"/>
              <a:t>independent set </a:t>
            </a:r>
            <a:r>
              <a:rPr lang="en-US" dirty="0"/>
              <a:t>in a graph G is a set of vertices where no two vertices have an edge between them</a:t>
            </a:r>
          </a:p>
          <a:p>
            <a:r>
              <a:rPr lang="en-US" dirty="0"/>
              <a:t>Let </a:t>
            </a:r>
            <a:r>
              <a:rPr lang="en-US" dirty="0" err="1"/>
              <a:t>ind</a:t>
            </a:r>
            <a:r>
              <a:rPr lang="en-US" dirty="0"/>
              <a:t>(G) = the size of the largest ind. set in G</a:t>
            </a:r>
          </a:p>
          <a:p>
            <a:r>
              <a:rPr lang="en-US" dirty="0"/>
              <a:t>Ind-Set = {(G, k) | </a:t>
            </a:r>
            <a:r>
              <a:rPr lang="en-US" dirty="0" err="1"/>
              <a:t>ind</a:t>
            </a:r>
            <a:r>
              <a:rPr lang="en-US" dirty="0"/>
              <a:t>(G) ≥ k}</a:t>
            </a:r>
          </a:p>
          <a:p>
            <a:r>
              <a:rPr lang="en-US" dirty="0"/>
              <a:t>Why is this in </a:t>
            </a:r>
            <a:r>
              <a:rPr lang="en-US" b="1" dirty="0"/>
              <a:t>NP</a:t>
            </a:r>
            <a:r>
              <a:rPr lang="en-US" dirty="0"/>
              <a:t>? </a:t>
            </a:r>
            <a:br>
              <a:rPr lang="en-US" dirty="0"/>
            </a:br>
            <a:r>
              <a:rPr lang="en-US" dirty="0"/>
              <a:t>What is a witness that (G, k) </a:t>
            </a:r>
            <a:r>
              <a:rPr lang="en-US" dirty="0">
                <a:sym typeface="Symbol" panose="05050102010706020507" pitchFamily="18" charset="2"/>
              </a:rPr>
              <a:t> Ind-Set?</a:t>
            </a:r>
          </a:p>
          <a:p>
            <a:r>
              <a:rPr lang="en-US" dirty="0">
                <a:sym typeface="Symbol" panose="05050102010706020507" pitchFamily="18" charset="2"/>
              </a:rPr>
              <a:t>How would you prove that (G, k)  Ind-Set?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281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36A13-6CD3-4F70-9E50-7CBB28E6D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co-independent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8ED96-5BAE-40E7-BC88-CB1803E85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co-Ind-Set = {(G, k) | </a:t>
            </a:r>
            <a:r>
              <a:rPr lang="en-US" dirty="0" err="1"/>
              <a:t>ind</a:t>
            </a:r>
            <a:r>
              <a:rPr lang="en-US" dirty="0"/>
              <a:t>(G) &lt; k}</a:t>
            </a:r>
          </a:p>
          <a:p>
            <a:r>
              <a:rPr lang="en-US" dirty="0"/>
              <a:t>Why is this in </a:t>
            </a:r>
            <a:r>
              <a:rPr lang="en-US" dirty="0" err="1"/>
              <a:t>co</a:t>
            </a:r>
            <a:r>
              <a:rPr lang="en-US" b="1" dirty="0" err="1"/>
              <a:t>NP</a:t>
            </a:r>
            <a:r>
              <a:rPr lang="en-US" dirty="0"/>
              <a:t>? </a:t>
            </a:r>
            <a:br>
              <a:rPr lang="en-US" dirty="0"/>
            </a:br>
            <a:r>
              <a:rPr lang="en-US" dirty="0"/>
              <a:t>What is a witness that (G, k) </a:t>
            </a:r>
            <a:r>
              <a:rPr lang="en-US" dirty="0">
                <a:sym typeface="Symbol" panose="05050102010706020507" pitchFamily="18" charset="2"/>
              </a:rPr>
              <a:t> co-Ind-Set?</a:t>
            </a:r>
          </a:p>
          <a:p>
            <a:r>
              <a:rPr lang="en-US" dirty="0">
                <a:sym typeface="Symbol" panose="05050102010706020507" pitchFamily="18" charset="2"/>
              </a:rPr>
              <a:t>How would you prove that (G, k)co-Ind-Set?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325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36A13-6CD3-4F70-9E50-7CBB28E6D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vertex cover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8ED96-5BAE-40E7-BC88-CB1803E85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</a:t>
            </a:r>
            <a:r>
              <a:rPr lang="en-US" i="1" dirty="0"/>
              <a:t>vertex cover </a:t>
            </a:r>
            <a:r>
              <a:rPr lang="en-US" dirty="0"/>
              <a:t>in a graph G is a set of vertices such that every edge is incident with at least one vertex in the set</a:t>
            </a:r>
          </a:p>
          <a:p>
            <a:r>
              <a:rPr lang="en-US" dirty="0"/>
              <a:t>Let </a:t>
            </a:r>
            <a:r>
              <a:rPr lang="en-US" dirty="0" err="1"/>
              <a:t>vc</a:t>
            </a:r>
            <a:r>
              <a:rPr lang="en-US" dirty="0"/>
              <a:t>(G) = the size of the smallest vertex cover in G</a:t>
            </a:r>
          </a:p>
          <a:p>
            <a:r>
              <a:rPr lang="en-US" dirty="0"/>
              <a:t>VC = {(G, k) | </a:t>
            </a:r>
            <a:r>
              <a:rPr lang="en-US" dirty="0" err="1"/>
              <a:t>vc</a:t>
            </a:r>
            <a:r>
              <a:rPr lang="en-US" dirty="0"/>
              <a:t>(G) ≤ k}</a:t>
            </a:r>
          </a:p>
          <a:p>
            <a:r>
              <a:rPr lang="en-US" dirty="0"/>
              <a:t>Why is this in </a:t>
            </a:r>
            <a:r>
              <a:rPr lang="en-US" b="1" dirty="0"/>
              <a:t>NP</a:t>
            </a:r>
            <a:r>
              <a:rPr lang="en-US" dirty="0"/>
              <a:t>? </a:t>
            </a:r>
            <a:br>
              <a:rPr lang="en-US" dirty="0"/>
            </a:br>
            <a:r>
              <a:rPr lang="en-US" dirty="0"/>
              <a:t>What is a witness that (G, k) </a:t>
            </a:r>
            <a:r>
              <a:rPr lang="en-US" dirty="0">
                <a:sym typeface="Symbol" panose="05050102010706020507" pitchFamily="18" charset="2"/>
              </a:rPr>
              <a:t> VC?</a:t>
            </a:r>
          </a:p>
          <a:p>
            <a:r>
              <a:rPr lang="en-US" dirty="0">
                <a:sym typeface="Symbol" panose="05050102010706020507" pitchFamily="18" charset="2"/>
              </a:rPr>
              <a:t>How would you prove that (G, k)  VC?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7177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36A13-6CD3-4F70-9E50-7CBB28E6D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co-vertex cover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8ED96-5BAE-40E7-BC88-CB1803E853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co-VC = {(G, k) | </a:t>
            </a:r>
            <a:r>
              <a:rPr lang="en-US" dirty="0" err="1"/>
              <a:t>vc</a:t>
            </a:r>
            <a:r>
              <a:rPr lang="en-US" dirty="0"/>
              <a:t>(G) &gt; k}</a:t>
            </a:r>
          </a:p>
          <a:p>
            <a:r>
              <a:rPr lang="en-US" dirty="0"/>
              <a:t>Why is this in </a:t>
            </a:r>
            <a:r>
              <a:rPr lang="en-US" dirty="0" err="1"/>
              <a:t>co</a:t>
            </a:r>
            <a:r>
              <a:rPr lang="en-US" b="1" dirty="0" err="1"/>
              <a:t>NP</a:t>
            </a:r>
            <a:r>
              <a:rPr lang="en-US" dirty="0"/>
              <a:t>? </a:t>
            </a:r>
            <a:br>
              <a:rPr lang="en-US" dirty="0"/>
            </a:br>
            <a:r>
              <a:rPr lang="en-US" dirty="0"/>
              <a:t>What is a witness that (G, k) </a:t>
            </a:r>
            <a:r>
              <a:rPr lang="en-US" dirty="0">
                <a:sym typeface="Symbol" panose="05050102010706020507" pitchFamily="18" charset="2"/>
              </a:rPr>
              <a:t> co-VC?</a:t>
            </a:r>
          </a:p>
          <a:p>
            <a:r>
              <a:rPr lang="en-US" dirty="0">
                <a:sym typeface="Symbol" panose="05050102010706020507" pitchFamily="18" charset="2"/>
              </a:rPr>
              <a:t>How would you prove that (G, k)co-VC?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505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4F94B-F2DD-4B58-AE5F-2EE57C0E7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SAT and </a:t>
            </a:r>
            <a:r>
              <a:rPr lang="en-US" dirty="0" err="1"/>
              <a:t>unSAT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C424B7-FA74-4141-BA44-B6146E8F2C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SAT = {</a:t>
            </a:r>
            <a:r>
              <a:rPr lang="en-US" dirty="0">
                <a:sym typeface="Symbol" panose="05050102010706020507" pitchFamily="18" charset="2"/>
              </a:rPr>
              <a:t> :  is satisfiable}</a:t>
            </a:r>
          </a:p>
          <a:p>
            <a:r>
              <a:rPr lang="en-US" dirty="0" err="1">
                <a:sym typeface="Symbol" panose="05050102010706020507" pitchFamily="18" charset="2"/>
              </a:rPr>
              <a:t>unSAT</a:t>
            </a:r>
            <a:r>
              <a:rPr lang="en-US" dirty="0">
                <a:sym typeface="Symbol" panose="05050102010706020507" pitchFamily="18" charset="2"/>
              </a:rPr>
              <a:t> = </a:t>
            </a:r>
            <a:r>
              <a:rPr lang="en-US" dirty="0"/>
              <a:t>{</a:t>
            </a:r>
            <a:r>
              <a:rPr lang="en-US" dirty="0">
                <a:sym typeface="Symbol" panose="05050102010706020507" pitchFamily="18" charset="2"/>
              </a:rPr>
              <a:t> :  is </a:t>
            </a:r>
            <a:r>
              <a:rPr lang="en-US" i="1" dirty="0">
                <a:sym typeface="Symbol" panose="05050102010706020507" pitchFamily="18" charset="2"/>
              </a:rPr>
              <a:t>not</a:t>
            </a:r>
            <a:r>
              <a:rPr lang="en-US" dirty="0">
                <a:sym typeface="Symbol" panose="05050102010706020507" pitchFamily="18" charset="2"/>
              </a:rPr>
              <a:t> satisfiable}</a:t>
            </a:r>
          </a:p>
          <a:p>
            <a:r>
              <a:rPr lang="en-US" dirty="0">
                <a:sym typeface="Symbol" panose="05050102010706020507" pitchFamily="18" charset="2"/>
              </a:rPr>
              <a:t>SAT  </a:t>
            </a:r>
            <a:r>
              <a:rPr lang="en-US" b="1" dirty="0">
                <a:sym typeface="Symbol" panose="05050102010706020507" pitchFamily="18" charset="2"/>
              </a:rPr>
              <a:t>NP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Prove   SAT by giving a satisfying assignment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How is it possible to show that  is not satisfiable?</a:t>
            </a:r>
          </a:p>
          <a:p>
            <a:r>
              <a:rPr lang="en-US" dirty="0" err="1">
                <a:sym typeface="Symbol" panose="05050102010706020507" pitchFamily="18" charset="2"/>
              </a:rPr>
              <a:t>unSAT</a:t>
            </a:r>
            <a:r>
              <a:rPr lang="en-US" dirty="0">
                <a:sym typeface="Symbol" panose="05050102010706020507" pitchFamily="18" charset="2"/>
              </a:rPr>
              <a:t>  </a:t>
            </a:r>
            <a:r>
              <a:rPr lang="en-US" dirty="0" err="1">
                <a:sym typeface="Symbol" panose="05050102010706020507" pitchFamily="18" charset="2"/>
              </a:rPr>
              <a:t>co</a:t>
            </a:r>
            <a:r>
              <a:rPr lang="en-US" b="1" dirty="0" err="1">
                <a:sym typeface="Symbol" panose="05050102010706020507" pitchFamily="18" charset="2"/>
              </a:rPr>
              <a:t>NP</a:t>
            </a:r>
            <a:endParaRPr lang="en-US" b="1" dirty="0">
              <a:sym typeface="Symbol" panose="05050102010706020507" pitchFamily="18" charset="2"/>
            </a:endParaRPr>
          </a:p>
          <a:p>
            <a:pPr lvl="1"/>
            <a:r>
              <a:rPr lang="en-US" dirty="0">
                <a:sym typeface="Symbol" panose="05050102010706020507" pitchFamily="18" charset="2"/>
              </a:rPr>
              <a:t>Prove   </a:t>
            </a:r>
            <a:r>
              <a:rPr lang="en-US" dirty="0" err="1">
                <a:sym typeface="Symbol" panose="05050102010706020507" pitchFamily="18" charset="2"/>
              </a:rPr>
              <a:t>unSAT</a:t>
            </a:r>
            <a:r>
              <a:rPr lang="en-US" dirty="0">
                <a:sym typeface="Symbol" panose="05050102010706020507" pitchFamily="18" charset="2"/>
              </a:rPr>
              <a:t> by showing   SAT, i.e., by showing a satisfying assignment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545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9E191-4066-45FB-8736-B69E0DE3B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max-flow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8737E-4B1A-4196-BBF9-99B77D88BD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Given a flow graph G, let flow(G) denote the value of the maximum flow in G</a:t>
            </a:r>
          </a:p>
          <a:p>
            <a:r>
              <a:rPr lang="en-US" dirty="0"/>
              <a:t>Max-flow ={(G, k) | flow(G) ≥ k}</a:t>
            </a:r>
          </a:p>
          <a:p>
            <a:r>
              <a:rPr lang="en-US" dirty="0"/>
              <a:t>Why is this in </a:t>
            </a:r>
            <a:r>
              <a:rPr lang="en-US" b="1" dirty="0"/>
              <a:t>NP</a:t>
            </a:r>
            <a:r>
              <a:rPr lang="en-US" dirty="0"/>
              <a:t>?</a:t>
            </a:r>
            <a:br>
              <a:rPr lang="en-US" dirty="0"/>
            </a:br>
            <a:r>
              <a:rPr lang="en-US" dirty="0"/>
              <a:t>What is a witness that (G, k) </a:t>
            </a:r>
            <a:r>
              <a:rPr lang="en-US" dirty="0">
                <a:sym typeface="Symbol" panose="05050102010706020507" pitchFamily="18" charset="2"/>
              </a:rPr>
              <a:t> Max-flow?</a:t>
            </a:r>
          </a:p>
          <a:p>
            <a:r>
              <a:rPr lang="en-US" dirty="0">
                <a:sym typeface="Symbol" panose="05050102010706020507" pitchFamily="18" charset="2"/>
              </a:rPr>
              <a:t>Why is this in </a:t>
            </a:r>
            <a:r>
              <a:rPr lang="en-US" dirty="0" err="1">
                <a:sym typeface="Symbol" panose="05050102010706020507" pitchFamily="18" charset="2"/>
              </a:rPr>
              <a:t>co</a:t>
            </a:r>
            <a:r>
              <a:rPr lang="en-US" b="1" dirty="0" err="1">
                <a:sym typeface="Symbol" panose="05050102010706020507" pitchFamily="18" charset="2"/>
              </a:rPr>
              <a:t>NP</a:t>
            </a:r>
            <a:r>
              <a:rPr lang="en-US" dirty="0">
                <a:sym typeface="Symbol" panose="05050102010706020507" pitchFamily="18" charset="2"/>
              </a:rPr>
              <a:t>?(!)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What is a witness that (G, k)  Max-flow?</a:t>
            </a:r>
          </a:p>
          <a:p>
            <a:r>
              <a:rPr lang="en-US" dirty="0">
                <a:sym typeface="Symbol" panose="05050102010706020507" pitchFamily="18" charset="2"/>
              </a:rPr>
              <a:t>(Note: since Max-flow  </a:t>
            </a:r>
            <a:r>
              <a:rPr lang="en-US" b="1" dirty="0">
                <a:sym typeface="Symbol" panose="05050102010706020507" pitchFamily="18" charset="2"/>
              </a:rPr>
              <a:t>P</a:t>
            </a:r>
            <a:r>
              <a:rPr lang="en-US" dirty="0">
                <a:sym typeface="Symbol" panose="05050102010706020507" pitchFamily="18" charset="2"/>
              </a:rPr>
              <a:t>, we already knew it was in </a:t>
            </a:r>
            <a:r>
              <a:rPr lang="en-US" b="1" dirty="0">
                <a:sym typeface="Symbol" panose="05050102010706020507" pitchFamily="18" charset="2"/>
              </a:rPr>
              <a:t>NP</a:t>
            </a:r>
            <a:r>
              <a:rPr lang="en-US" dirty="0">
                <a:sym typeface="Symbol" panose="05050102010706020507" pitchFamily="18" charset="2"/>
              </a:rPr>
              <a:t>  </a:t>
            </a:r>
            <a:r>
              <a:rPr lang="en-US" dirty="0" err="1">
                <a:sym typeface="Symbol" panose="05050102010706020507" pitchFamily="18" charset="2"/>
              </a:rPr>
              <a:t>co</a:t>
            </a:r>
            <a:r>
              <a:rPr lang="en-US" b="1" dirty="0" err="1">
                <a:sym typeface="Symbol" panose="05050102010706020507" pitchFamily="18" charset="2"/>
              </a:rPr>
              <a:t>NP</a:t>
            </a:r>
            <a:r>
              <a:rPr lang="en-US" dirty="0">
                <a:sym typeface="Symbol" panose="05050102010706020507" pitchFamily="18" charset="2"/>
              </a:rPr>
              <a:t>…)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62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5BD18-719E-456B-BAF4-A3F056D6D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</a:t>
            </a:r>
            <a:r>
              <a:rPr lang="en-US" dirty="0"/>
              <a:t>, </a:t>
            </a:r>
            <a:r>
              <a:rPr lang="en-US" b="1" dirty="0"/>
              <a:t>NP</a:t>
            </a:r>
            <a:r>
              <a:rPr lang="en-US" dirty="0"/>
              <a:t>, and </a:t>
            </a:r>
            <a:r>
              <a:rPr lang="en-US" dirty="0" err="1"/>
              <a:t>co</a:t>
            </a:r>
            <a:r>
              <a:rPr lang="en-US" b="1" dirty="0" err="1"/>
              <a:t>NP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F42A68-9903-47A8-8C90-6339C0362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sym typeface="Symbol" panose="05050102010706020507" pitchFamily="18" charset="2"/>
              </a:rPr>
              <a:t>Note: </a:t>
            </a:r>
            <a:r>
              <a:rPr lang="en-US" b="1" dirty="0">
                <a:sym typeface="Symbol" panose="05050102010706020507" pitchFamily="18" charset="2"/>
              </a:rPr>
              <a:t>P</a:t>
            </a:r>
            <a:r>
              <a:rPr lang="en-US" dirty="0">
                <a:sym typeface="Symbol" panose="05050102010706020507" pitchFamily="18" charset="2"/>
              </a:rPr>
              <a:t>  </a:t>
            </a:r>
            <a:r>
              <a:rPr lang="en-US" dirty="0" err="1">
                <a:sym typeface="Symbol" panose="05050102010706020507" pitchFamily="18" charset="2"/>
              </a:rPr>
              <a:t>co</a:t>
            </a:r>
            <a:r>
              <a:rPr lang="en-US" b="1" dirty="0" err="1">
                <a:sym typeface="Symbol" panose="05050102010706020507" pitchFamily="18" charset="2"/>
              </a:rPr>
              <a:t>NP</a:t>
            </a:r>
            <a:r>
              <a:rPr lang="en-US" dirty="0">
                <a:sym typeface="Symbol" panose="05050102010706020507" pitchFamily="18" charset="2"/>
              </a:rPr>
              <a:t>, so </a:t>
            </a:r>
            <a:r>
              <a:rPr lang="en-US" b="1" dirty="0">
                <a:sym typeface="Symbol" panose="05050102010706020507" pitchFamily="18" charset="2"/>
              </a:rPr>
              <a:t>P</a:t>
            </a:r>
            <a:r>
              <a:rPr lang="en-US" dirty="0">
                <a:sym typeface="Symbol" panose="05050102010706020507" pitchFamily="18" charset="2"/>
              </a:rPr>
              <a:t>  </a:t>
            </a:r>
            <a:r>
              <a:rPr lang="en-US" b="1" dirty="0">
                <a:sym typeface="Symbol" panose="05050102010706020507" pitchFamily="18" charset="2"/>
              </a:rPr>
              <a:t>NP</a:t>
            </a:r>
            <a:r>
              <a:rPr lang="en-US" dirty="0">
                <a:sym typeface="Symbol" panose="05050102010706020507" pitchFamily="18" charset="2"/>
              </a:rPr>
              <a:t>  </a:t>
            </a:r>
            <a:r>
              <a:rPr lang="en-US" dirty="0" err="1">
                <a:sym typeface="Symbol" panose="05050102010706020507" pitchFamily="18" charset="2"/>
              </a:rPr>
              <a:t>co</a:t>
            </a:r>
            <a:r>
              <a:rPr lang="en-US" b="1" dirty="0" err="1">
                <a:sym typeface="Symbol" panose="05050102010706020507" pitchFamily="18" charset="2"/>
              </a:rPr>
              <a:t>NP</a:t>
            </a:r>
            <a:endParaRPr lang="en-US" b="1" dirty="0">
              <a:sym typeface="Symbol" panose="05050102010706020507" pitchFamily="18" charset="2"/>
            </a:endParaRPr>
          </a:p>
          <a:p>
            <a:pPr lvl="1"/>
            <a:r>
              <a:rPr lang="en-US" dirty="0">
                <a:sym typeface="Symbol" panose="05050102010706020507" pitchFamily="18" charset="2"/>
              </a:rPr>
              <a:t>Open question: is </a:t>
            </a:r>
            <a:r>
              <a:rPr lang="en-US" b="1" dirty="0">
                <a:sym typeface="Symbol" panose="05050102010706020507" pitchFamily="18" charset="2"/>
              </a:rPr>
              <a:t>P</a:t>
            </a:r>
            <a:r>
              <a:rPr lang="en-US" dirty="0">
                <a:sym typeface="Symbol" panose="05050102010706020507" pitchFamily="18" charset="2"/>
              </a:rPr>
              <a:t> = </a:t>
            </a:r>
            <a:r>
              <a:rPr lang="en-US" b="1" dirty="0">
                <a:sym typeface="Symbol" panose="05050102010706020507" pitchFamily="18" charset="2"/>
              </a:rPr>
              <a:t>NP</a:t>
            </a:r>
            <a:r>
              <a:rPr lang="en-US" dirty="0">
                <a:sym typeface="Symbol" panose="05050102010706020507" pitchFamily="18" charset="2"/>
              </a:rPr>
              <a:t>  </a:t>
            </a:r>
            <a:r>
              <a:rPr lang="en-US" dirty="0" err="1">
                <a:sym typeface="Symbol" panose="05050102010706020507" pitchFamily="18" charset="2"/>
              </a:rPr>
              <a:t>co</a:t>
            </a:r>
            <a:r>
              <a:rPr lang="en-US" b="1" dirty="0" err="1">
                <a:sym typeface="Symbol" panose="05050102010706020507" pitchFamily="18" charset="2"/>
              </a:rPr>
              <a:t>NP</a:t>
            </a:r>
            <a:r>
              <a:rPr lang="en-US" dirty="0">
                <a:sym typeface="Symbol" panose="05050102010706020507" pitchFamily="18" charset="2"/>
              </a:rPr>
              <a:t>?</a:t>
            </a:r>
            <a:endParaRPr lang="en-US" dirty="0"/>
          </a:p>
          <a:p>
            <a:pPr lvl="1"/>
            <a:r>
              <a:rPr lang="en-US" dirty="0"/>
              <a:t>Open question: is </a:t>
            </a:r>
            <a:r>
              <a:rPr lang="en-US" b="1" dirty="0"/>
              <a:t>NP</a:t>
            </a:r>
            <a:r>
              <a:rPr lang="en-US" dirty="0"/>
              <a:t> = </a:t>
            </a:r>
            <a:r>
              <a:rPr lang="en-US" dirty="0" err="1"/>
              <a:t>co</a:t>
            </a:r>
            <a:r>
              <a:rPr lang="en-US" b="1" dirty="0" err="1"/>
              <a:t>NP</a:t>
            </a:r>
            <a:r>
              <a:rPr lang="en-US" dirty="0"/>
              <a:t>?</a:t>
            </a:r>
          </a:p>
          <a:p>
            <a:r>
              <a:rPr lang="en-US" dirty="0"/>
              <a:t>I.e., for every problem where we can efficiently prove existence of a solution, can we also efficiently prove non-existence of a solution?</a:t>
            </a:r>
          </a:p>
          <a:p>
            <a:r>
              <a:rPr lang="en-US" dirty="0"/>
              <a:t>Seems unlikely</a:t>
            </a:r>
          </a:p>
          <a:p>
            <a:pPr lvl="1"/>
            <a:r>
              <a:rPr lang="en-US" dirty="0"/>
              <a:t>Not only intuitively (in general), but also for concrete problems like independent set</a:t>
            </a:r>
          </a:p>
          <a:p>
            <a:r>
              <a:rPr lang="en-US" dirty="0"/>
              <a:t>Note: </a:t>
            </a:r>
            <a:r>
              <a:rPr lang="en-US" b="1" dirty="0"/>
              <a:t>NP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</a:t>
            </a:r>
            <a:r>
              <a:rPr lang="en-US" dirty="0"/>
              <a:t> </a:t>
            </a:r>
            <a:r>
              <a:rPr lang="en-US" dirty="0" err="1"/>
              <a:t>co</a:t>
            </a:r>
            <a:r>
              <a:rPr lang="en-US" b="1" dirty="0" err="1"/>
              <a:t>NP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 </a:t>
            </a:r>
            <a:r>
              <a:rPr lang="en-US" b="1" dirty="0">
                <a:sym typeface="Symbol" panose="05050102010706020507" pitchFamily="18" charset="2"/>
              </a:rPr>
              <a:t>P</a:t>
            </a:r>
            <a:r>
              <a:rPr lang="en-US" dirty="0">
                <a:sym typeface="Symbol" panose="05050102010706020507" pitchFamily="18" charset="2"/>
              </a:rPr>
              <a:t>  </a:t>
            </a:r>
            <a:r>
              <a:rPr lang="en-US" b="1" dirty="0">
                <a:sym typeface="Symbol" panose="05050102010706020507" pitchFamily="18" charset="2"/>
              </a:rPr>
              <a:t>NP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0732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7A7AC-4448-42A8-A368-885612F75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NP</a:t>
            </a:r>
            <a:r>
              <a:rPr lang="en-US" dirty="0"/>
              <a:t>-completeness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EF4104-B3B4-48B1-B42A-2E89B9F182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can show that L </a:t>
            </a:r>
            <a:r>
              <a:rPr lang="en-US" dirty="0">
                <a:sym typeface="Symbol" panose="05050102010706020507" pitchFamily="18" charset="2"/>
              </a:rPr>
              <a:t></a:t>
            </a:r>
            <a:r>
              <a:rPr lang="en-US" dirty="0"/>
              <a:t> </a:t>
            </a:r>
            <a:r>
              <a:rPr lang="en-US" b="1" dirty="0"/>
              <a:t>NP</a:t>
            </a:r>
            <a:r>
              <a:rPr lang="en-US" dirty="0"/>
              <a:t> is </a:t>
            </a:r>
            <a:r>
              <a:rPr lang="en-US" b="1" dirty="0"/>
              <a:t>NP</a:t>
            </a:r>
            <a:r>
              <a:rPr lang="en-US" dirty="0"/>
              <a:t>-complete by showing that some </a:t>
            </a:r>
            <a:r>
              <a:rPr lang="en-US" b="1" dirty="0"/>
              <a:t>NP</a:t>
            </a:r>
            <a:r>
              <a:rPr lang="en-US" dirty="0"/>
              <a:t>-complete problem L’ is reducible to L</a:t>
            </a:r>
          </a:p>
          <a:p>
            <a:r>
              <a:rPr lang="en-US" dirty="0"/>
              <a:t>I.e., there is a poly-time algorithm f such that</a:t>
            </a:r>
            <a:br>
              <a:rPr lang="en-US" dirty="0"/>
            </a:br>
            <a:r>
              <a:rPr lang="en-US" dirty="0"/>
              <a:t>                        x </a:t>
            </a:r>
            <a:r>
              <a:rPr lang="en-US" dirty="0">
                <a:sym typeface="Symbol" panose="05050102010706020507" pitchFamily="18" charset="2"/>
              </a:rPr>
              <a:t> L’  f(x)  L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Note: we have the freedom to choose any L’ that we already know is </a:t>
            </a:r>
            <a:r>
              <a:rPr lang="en-US" b="1" dirty="0"/>
              <a:t>NP</a:t>
            </a:r>
            <a:r>
              <a:rPr lang="en-US" dirty="0"/>
              <a:t>-complete!</a:t>
            </a:r>
          </a:p>
        </p:txBody>
      </p:sp>
    </p:spTree>
    <p:extLst>
      <p:ext uri="{BB962C8B-B14F-4D97-AF65-F5344CB8AC3E}">
        <p14:creationId xmlns:p14="http://schemas.microsoft.com/office/powerpoint/2010/main" val="2234671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77970-C226-4B07-BE74-67A5928FC0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Hamiltonian cycle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965D7E-B7E1-4686-BB67-17CAA5F5E2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a directed graph G, a Hamiltonian cycle is a cycle that visits each vertex exactly once</a:t>
            </a:r>
          </a:p>
          <a:p>
            <a:r>
              <a:rPr lang="en-US" dirty="0"/>
              <a:t>HAM = {G | G has a Hamiltonian cycle}</a:t>
            </a:r>
          </a:p>
          <a:p>
            <a:pPr lvl="1"/>
            <a:r>
              <a:rPr lang="en-US" dirty="0"/>
              <a:t>Note HAM </a:t>
            </a:r>
            <a:r>
              <a:rPr lang="en-US" dirty="0">
                <a:sym typeface="Symbol" panose="05050102010706020507" pitchFamily="18" charset="2"/>
              </a:rPr>
              <a:t> </a:t>
            </a:r>
            <a:r>
              <a:rPr lang="en-US" b="1" dirty="0">
                <a:sym typeface="Symbol" panose="05050102010706020507" pitchFamily="18" charset="2"/>
              </a:rPr>
              <a:t>NP</a:t>
            </a:r>
            <a:endParaRPr lang="en-US" dirty="0">
              <a:sym typeface="Symbol" panose="05050102010706020507" pitchFamily="18" charset="2"/>
            </a:endParaRPr>
          </a:p>
          <a:p>
            <a:pPr lvl="1"/>
            <a:endParaRPr lang="en-US" b="1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We show HAM is </a:t>
            </a:r>
            <a:r>
              <a:rPr lang="en-US" b="1" dirty="0">
                <a:sym typeface="Symbol" panose="05050102010706020507" pitchFamily="18" charset="2"/>
              </a:rPr>
              <a:t>NP</a:t>
            </a:r>
            <a:r>
              <a:rPr lang="en-US" dirty="0">
                <a:sym typeface="Symbol" panose="05050102010706020507" pitchFamily="18" charset="2"/>
              </a:rPr>
              <a:t>-complete by reduction from 3-SAT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742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4FA83ED-BE44-4E9C-B1A0-C9A574209E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7613" y="457200"/>
            <a:ext cx="5932387" cy="570664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572CC2E-CAFF-498C-8E38-F9C878FB36F1}"/>
              </a:ext>
            </a:extLst>
          </p:cNvPr>
          <p:cNvSpPr txBox="1"/>
          <p:nvPr/>
        </p:nvSpPr>
        <p:spPr>
          <a:xfrm>
            <a:off x="1295400" y="6400800"/>
            <a:ext cx="7700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Image taken from Kleinberg &amp; </a:t>
            </a:r>
            <a:r>
              <a:rPr lang="en-US" dirty="0" err="1"/>
              <a:t>Tardos</a:t>
            </a:r>
            <a:r>
              <a:rPr lang="en-US" dirty="0"/>
              <a:t>, “Algorithm Design,” Addison Wesley, 2006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D9F3B7E-E47C-45EA-BAD0-DC69A7740BC3}"/>
              </a:ext>
            </a:extLst>
          </p:cNvPr>
          <p:cNvSpPr/>
          <p:nvPr/>
        </p:nvSpPr>
        <p:spPr>
          <a:xfrm>
            <a:off x="7143787" y="1219200"/>
            <a:ext cx="1828800" cy="685800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</a:t>
            </a:r>
            <a:r>
              <a:rPr lang="en-US" baseline="-25000" dirty="0">
                <a:solidFill>
                  <a:schemeClr val="tx1"/>
                </a:solidFill>
              </a:rPr>
              <a:t>i</a:t>
            </a:r>
            <a:r>
              <a:rPr lang="en-US" dirty="0">
                <a:solidFill>
                  <a:schemeClr val="tx1"/>
                </a:solidFill>
              </a:rPr>
              <a:t> corresponds to the variable x</a:t>
            </a:r>
            <a:r>
              <a:rPr lang="en-US" baseline="-25000" dirty="0">
                <a:solidFill>
                  <a:schemeClr val="tx1"/>
                </a:solidFill>
              </a:rPr>
              <a:t>i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833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B048685-C400-4C14-8F4C-8E61C1472C8F}"/>
              </a:ext>
            </a:extLst>
          </p:cNvPr>
          <p:cNvSpPr txBox="1"/>
          <p:nvPr/>
        </p:nvSpPr>
        <p:spPr>
          <a:xfrm>
            <a:off x="1295400" y="6400800"/>
            <a:ext cx="7700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Image taken from Kleinberg &amp; </a:t>
            </a:r>
            <a:r>
              <a:rPr lang="en-US" dirty="0" err="1"/>
              <a:t>Tardos</a:t>
            </a:r>
            <a:r>
              <a:rPr lang="en-US" dirty="0"/>
              <a:t>, “Algorithm Design,” Addison Wesley, 2006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91A7E0-7F07-4930-B63D-E2A0CF3559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400" y="76200"/>
            <a:ext cx="5562804" cy="608319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1A147099-5760-450E-9232-A2ECC27AD287}"/>
              </a:ext>
            </a:extLst>
          </p:cNvPr>
          <p:cNvSpPr/>
          <p:nvPr/>
        </p:nvSpPr>
        <p:spPr>
          <a:xfrm>
            <a:off x="6705600" y="228600"/>
            <a:ext cx="1828800" cy="594360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r>
              <a:rPr lang="en-US" dirty="0">
                <a:solidFill>
                  <a:schemeClr val="tx1"/>
                </a:solidFill>
              </a:rPr>
              <a:t> = x</a:t>
            </a:r>
            <a:r>
              <a:rPr lang="en-US" baseline="-25000" dirty="0">
                <a:solidFill>
                  <a:schemeClr val="tx1"/>
                </a:solidFill>
              </a:rPr>
              <a:t>1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  <a:sym typeface="Symbol" panose="05050102010706020507" pitchFamily="18" charset="2"/>
              </a:rPr>
              <a:t> x</a:t>
            </a:r>
            <a:r>
              <a:rPr lang="en-US" baseline="-25000" dirty="0">
                <a:solidFill>
                  <a:schemeClr val="tx1"/>
                </a:solidFill>
                <a:sym typeface="Symbol" panose="05050102010706020507" pitchFamily="18" charset="2"/>
              </a:rPr>
              <a:t>2</a:t>
            </a:r>
            <a:r>
              <a:rPr lang="en-US" dirty="0">
                <a:solidFill>
                  <a:schemeClr val="tx1"/>
                </a:solidFill>
                <a:sym typeface="Symbol" panose="05050102010706020507" pitchFamily="18" charset="2"/>
              </a:rPr>
              <a:t>  x</a:t>
            </a:r>
            <a:r>
              <a:rPr lang="en-US" baseline="-25000" dirty="0">
                <a:solidFill>
                  <a:schemeClr val="tx1"/>
                </a:solidFill>
                <a:sym typeface="Symbol" panose="05050102010706020507" pitchFamily="18" charset="2"/>
              </a:rPr>
              <a:t>3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501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DDCE5C-4516-4F46-9E6D-EAE75D3EE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HAM is </a:t>
            </a:r>
            <a:r>
              <a:rPr lang="en-US" b="1" dirty="0"/>
              <a:t>NP</a:t>
            </a:r>
            <a:r>
              <a:rPr lang="en-US" dirty="0"/>
              <a:t>-complete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71644-AC0A-470D-A662-5D3DD30EC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Claim: there is a Hamiltonian cycle in this graph </a:t>
            </a:r>
            <a:r>
              <a:rPr lang="en-US" dirty="0" err="1"/>
              <a:t>iff</a:t>
            </a:r>
            <a:r>
              <a:rPr lang="en-US" dirty="0"/>
              <a:t> the original formula </a:t>
            </a:r>
            <a:r>
              <a:rPr lang="en-US" dirty="0">
                <a:sym typeface="Symbol" panose="05050102010706020507" pitchFamily="18" charset="2"/>
              </a:rPr>
              <a:t></a:t>
            </a:r>
            <a:r>
              <a:rPr lang="en-US" dirty="0"/>
              <a:t> is satisfiable</a:t>
            </a:r>
          </a:p>
          <a:p>
            <a:r>
              <a:rPr lang="en-US" dirty="0"/>
              <a:t>Proof: 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 is satisfiable  construct Hamiltonian cycle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Hamiltonian cycle  if cycle enters a clause-vertex from some vertex, it must exit to the next vertex in the same row  use this to define values for the variables that will satisfy 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3796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E7966-ADBA-4F62-9798-D184BAB12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Traveling salesperson problem (TSP)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BC2DA9-7647-4CA5-BB76-64DF27EEF5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Given a set of vertices with pairwise directed edges between all pairs of vertices, and a weight for each edge, a </a:t>
            </a:r>
            <a:r>
              <a:rPr lang="en-US" i="1" dirty="0"/>
              <a:t>tour</a:t>
            </a:r>
            <a:r>
              <a:rPr lang="en-US" dirty="0"/>
              <a:t> is a cycle that visits each vertex exactly once and returns to the starting point</a:t>
            </a:r>
          </a:p>
          <a:p>
            <a:r>
              <a:rPr lang="en-US" dirty="0"/>
              <a:t>TSP = {(G, k) | G has a tour of weight ≤ k}</a:t>
            </a:r>
          </a:p>
          <a:p>
            <a:pPr lvl="1"/>
            <a:r>
              <a:rPr lang="en-US" dirty="0"/>
              <a:t>Note TSP </a:t>
            </a:r>
            <a:r>
              <a:rPr lang="en-US" dirty="0">
                <a:sym typeface="Symbol" panose="05050102010706020507" pitchFamily="18" charset="2"/>
              </a:rPr>
              <a:t> </a:t>
            </a:r>
            <a:r>
              <a:rPr lang="en-US" b="1" dirty="0">
                <a:sym typeface="Symbol" panose="05050102010706020507" pitchFamily="18" charset="2"/>
              </a:rPr>
              <a:t>NP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47301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FC072E-DFB3-4981-90C1-20A2E4654A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TSP is </a:t>
            </a:r>
            <a:r>
              <a:rPr lang="en-US" b="1" dirty="0"/>
              <a:t>NP</a:t>
            </a:r>
            <a:r>
              <a:rPr lang="en-US" dirty="0"/>
              <a:t>-complete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2ED1A-7816-48D9-954D-F7BAE4948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Reduction from Hamiltonian cycle</a:t>
            </a:r>
          </a:p>
          <a:p>
            <a:r>
              <a:rPr lang="en-US" dirty="0"/>
              <a:t>Given directed graph G, define G’ as follows:</a:t>
            </a:r>
          </a:p>
          <a:p>
            <a:pPr lvl="1"/>
            <a:r>
              <a:rPr lang="en-US" dirty="0"/>
              <a:t>(v, w) has weight 1 </a:t>
            </a:r>
            <a:r>
              <a:rPr lang="en-US" dirty="0" err="1"/>
              <a:t>iff</a:t>
            </a:r>
            <a:r>
              <a:rPr lang="en-US" dirty="0"/>
              <a:t> there is an edge in G from v to w; otherwise, weight 2</a:t>
            </a:r>
          </a:p>
          <a:p>
            <a:pPr lvl="1"/>
            <a:r>
              <a:rPr lang="en-US" dirty="0"/>
              <a:t>Output (G’, n)</a:t>
            </a:r>
          </a:p>
          <a:p>
            <a:r>
              <a:rPr lang="en-US" dirty="0"/>
              <a:t>G’ has a tour of weight n </a:t>
            </a:r>
            <a:r>
              <a:rPr lang="en-US" dirty="0">
                <a:sym typeface="Symbol" panose="05050102010706020507" pitchFamily="18" charset="2"/>
              </a:rPr>
              <a:t> there is a Hamiltonian cycle in 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150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err="1"/>
              <a:t>co</a:t>
            </a:r>
            <a:r>
              <a:rPr lang="en-US" sz="5400" b="1" dirty="0" err="1"/>
              <a:t>NP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32309541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41769</TotalTime>
  <Words>1051</Words>
  <Application>Microsoft Office PowerPoint</Application>
  <PresentationFormat>On-screen Show (4:3)</PresentationFormat>
  <Paragraphs>88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Cambria Math</vt:lpstr>
      <vt:lpstr>Office Theme</vt:lpstr>
      <vt:lpstr>Algorithms</vt:lpstr>
      <vt:lpstr>NP-completeness</vt:lpstr>
      <vt:lpstr>Hamiltonian cycle</vt:lpstr>
      <vt:lpstr>PowerPoint Presentation</vt:lpstr>
      <vt:lpstr>PowerPoint Presentation</vt:lpstr>
      <vt:lpstr>HAM is NP-complete</vt:lpstr>
      <vt:lpstr>Traveling salesperson problem (TSP)</vt:lpstr>
      <vt:lpstr>TSP is NP-complete</vt:lpstr>
      <vt:lpstr>coNP</vt:lpstr>
      <vt:lpstr>Review: NP</vt:lpstr>
      <vt:lpstr>coNP</vt:lpstr>
      <vt:lpstr>Example: independent set</vt:lpstr>
      <vt:lpstr>Example: co-independent set</vt:lpstr>
      <vt:lpstr>Example: vertex cover</vt:lpstr>
      <vt:lpstr>Example: co-vertex cover</vt:lpstr>
      <vt:lpstr>Example: SAT and unSAT</vt:lpstr>
      <vt:lpstr>Example: max-flow</vt:lpstr>
      <vt:lpstr>P, NP, and coNP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2305</cp:revision>
  <dcterms:created xsi:type="dcterms:W3CDTF">2014-06-02T02:25:30Z</dcterms:created>
  <dcterms:modified xsi:type="dcterms:W3CDTF">2021-11-08T16:17:01Z</dcterms:modified>
</cp:coreProperties>
</file>