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655" r:id="rId3"/>
    <p:sldId id="637" r:id="rId4"/>
    <p:sldId id="638" r:id="rId5"/>
    <p:sldId id="639" r:id="rId6"/>
    <p:sldId id="640" r:id="rId7"/>
    <p:sldId id="641" r:id="rId8"/>
    <p:sldId id="642" r:id="rId9"/>
    <p:sldId id="648" r:id="rId10"/>
    <p:sldId id="650" r:id="rId11"/>
    <p:sldId id="651" r:id="rId12"/>
    <p:sldId id="645" r:id="rId13"/>
    <p:sldId id="64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26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8060-97B5-4856-B099-01B185A1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38E6-E69D-43CD-86D1-E673D9B7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C be a Boolean circuit with 1-bit output</a:t>
            </a:r>
          </a:p>
          <a:p>
            <a:r>
              <a:rPr lang="en-US" dirty="0"/>
              <a:t>C is </a:t>
            </a:r>
            <a:r>
              <a:rPr lang="en-US" i="1" dirty="0"/>
              <a:t>satisfiable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x such that C(x) = 1</a:t>
            </a:r>
            <a:endParaRPr lang="en-US" dirty="0"/>
          </a:p>
          <a:p>
            <a:r>
              <a:rPr lang="en-US" dirty="0"/>
              <a:t>L</a:t>
            </a:r>
            <a:r>
              <a:rPr lang="en-US" baseline="-25000" dirty="0"/>
              <a:t>CSAT</a:t>
            </a:r>
            <a:r>
              <a:rPr lang="en-US" dirty="0"/>
              <a:t> = {C | C is satisfiable}</a:t>
            </a:r>
          </a:p>
        </p:txBody>
      </p:sp>
    </p:spTree>
    <p:extLst>
      <p:ext uri="{BB962C8B-B14F-4D97-AF65-F5344CB8AC3E}">
        <p14:creationId xmlns:p14="http://schemas.microsoft.com/office/powerpoint/2010/main" val="1433237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2820-EF8E-4489-A2A2-3F3CBBAC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CEEE-D848-402D-8F79-0E40B5BA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L</a:t>
            </a:r>
            <a:r>
              <a:rPr lang="en-US" baseline="-25000" dirty="0"/>
              <a:t>CSAT</a:t>
            </a:r>
            <a:r>
              <a:rPr lang="en-US" dirty="0"/>
              <a:t> is in </a:t>
            </a:r>
            <a:r>
              <a:rPr lang="en-US" b="1" dirty="0"/>
              <a:t>NP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Define verifier V as follows: V(C, x) = C(x) (i.e., V just evaluates C on x)</a:t>
            </a:r>
          </a:p>
          <a:p>
            <a:pPr lvl="1"/>
            <a:r>
              <a:rPr lang="en-US" dirty="0"/>
              <a:t>V is clearly efficient</a:t>
            </a:r>
          </a:p>
          <a:p>
            <a:pPr lvl="1"/>
            <a:r>
              <a:rPr lang="en-US" dirty="0"/>
              <a:t>C </a:t>
            </a:r>
            <a:r>
              <a:rPr lang="en-US" dirty="0">
                <a:sym typeface="Symbol" panose="05050102010706020507" pitchFamily="18" charset="2"/>
              </a:rPr>
              <a:t> L</a:t>
            </a:r>
            <a:r>
              <a:rPr lang="en-US" baseline="-25000" dirty="0">
                <a:sym typeface="Symbol" panose="05050102010706020507" pitchFamily="18" charset="2"/>
              </a:rPr>
              <a:t>CSAT</a:t>
            </a:r>
            <a:r>
              <a:rPr lang="en-US" dirty="0">
                <a:sym typeface="Symbol" panose="05050102010706020507" pitchFamily="18" charset="2"/>
              </a:rPr>
              <a:t>  C is satisfiable  x such that C(x) = 1  x such that V(C, x)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6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08E3-25F8-4FA7-B2BF-C1D2B6F8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C8E5E-8AF6-470C-88E7-E908DF58E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Theorem: L</a:t>
            </a:r>
            <a:r>
              <a:rPr lang="en-US" baseline="-25000" dirty="0"/>
              <a:t>CSAT</a:t>
            </a:r>
            <a:r>
              <a:rPr lang="en-US" dirty="0"/>
              <a:t>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Let L be an arbitrary language in </a:t>
            </a:r>
            <a:r>
              <a:rPr lang="en-US" b="1" dirty="0"/>
              <a:t>NP</a:t>
            </a:r>
          </a:p>
          <a:p>
            <a:pPr lvl="2"/>
            <a:r>
              <a:rPr lang="en-US" dirty="0"/>
              <a:t>We need to show that L is reducible to L</a:t>
            </a:r>
            <a:r>
              <a:rPr lang="en-US" baseline="-25000" dirty="0"/>
              <a:t>CSAT</a:t>
            </a:r>
            <a:endParaRPr lang="en-US" dirty="0"/>
          </a:p>
          <a:p>
            <a:pPr lvl="1"/>
            <a:r>
              <a:rPr lang="en-US" dirty="0"/>
              <a:t>We know there is a poly-time verifier V such that </a:t>
            </a:r>
            <a:br>
              <a:rPr lang="en-US" dirty="0"/>
            </a:b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if and only if w such that V(x, w)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Consider the following algorithm that solves L, using a subroutine CIRCUIT-SAT that solves L</a:t>
            </a:r>
            <a:r>
              <a:rPr lang="en-US" baseline="-25000" dirty="0">
                <a:sym typeface="Symbol" panose="05050102010706020507" pitchFamily="18" charset="2"/>
              </a:rPr>
              <a:t>CSAT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sz="2600" dirty="0">
                <a:sym typeface="Symbol" panose="05050102010706020507" pitchFamily="18" charset="2"/>
              </a:rPr>
              <a:t>A(x)</a:t>
            </a:r>
            <a:br>
              <a:rPr lang="en-US" sz="2600" dirty="0">
                <a:sym typeface="Symbol" panose="05050102010706020507" pitchFamily="18" charset="2"/>
              </a:rPr>
            </a:br>
            <a:r>
              <a:rPr lang="en-US" sz="2600" dirty="0">
                <a:sym typeface="Symbol" panose="05050102010706020507" pitchFamily="18" charset="2"/>
              </a:rPr>
              <a:t>   Let C</a:t>
            </a:r>
            <a:r>
              <a:rPr lang="en-US" sz="2600" baseline="-25000" dirty="0">
                <a:sym typeface="Symbol" panose="05050102010706020507" pitchFamily="18" charset="2"/>
              </a:rPr>
              <a:t>V, x</a:t>
            </a:r>
            <a:r>
              <a:rPr lang="en-US" sz="2600" dirty="0">
                <a:sym typeface="Symbol" panose="05050102010706020507" pitchFamily="18" charset="2"/>
              </a:rPr>
              <a:t> be the circuit corresponding to V(x, )</a:t>
            </a:r>
            <a:br>
              <a:rPr lang="en-US" sz="2600" dirty="0">
                <a:sym typeface="Symbol" panose="05050102010706020507" pitchFamily="18" charset="2"/>
              </a:rPr>
            </a:br>
            <a:r>
              <a:rPr lang="en-US" sz="2600" dirty="0">
                <a:sym typeface="Symbol" panose="05050102010706020507" pitchFamily="18" charset="2"/>
              </a:rPr>
              <a:t>   Output CIRCUIT-SAT(C</a:t>
            </a:r>
            <a:r>
              <a:rPr lang="en-US" sz="2600" baseline="-25000" dirty="0">
                <a:sym typeface="Symbol" panose="05050102010706020507" pitchFamily="18" charset="2"/>
              </a:rPr>
              <a:t>V, x</a:t>
            </a:r>
            <a:r>
              <a:rPr lang="en-US" sz="2600" dirty="0">
                <a:sym typeface="Symbol" panose="05050102010706020507" pitchFamily="18" charset="2"/>
              </a:rPr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0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93F4-FA92-42FE-9E15-8DD90254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B77C-558F-41B6-A8A0-12822722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A(x) = CIRCUIT-SAT(C</a:t>
            </a:r>
            <a:r>
              <a:rPr lang="en-US" baseline="-25000" dirty="0"/>
              <a:t>V, x</a:t>
            </a:r>
            <a:r>
              <a:rPr lang="en-US" dirty="0"/>
              <a:t>)</a:t>
            </a:r>
          </a:p>
          <a:p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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 w such that V(x, w) = 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 w such that 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sz="2800" dirty="0">
                <a:sym typeface="Symbol" panose="05050102010706020507" pitchFamily="18" charset="2"/>
              </a:rPr>
              <a:t>(w) = 1</a:t>
            </a:r>
            <a:r>
              <a:rPr lang="en-US" dirty="0">
                <a:sym typeface="Symbol" panose="05050102010706020507" pitchFamily="18" charset="2"/>
              </a:rPr>
              <a:t>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CIRCUIT-SAT(C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dirty="0">
                <a:sym typeface="Symbol" panose="05050102010706020507" pitchFamily="18" charset="2"/>
              </a:rPr>
              <a:t>) = 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A(x) = 1</a:t>
            </a:r>
          </a:p>
          <a:p>
            <a:r>
              <a:rPr lang="en-US" dirty="0">
                <a:sym typeface="Symbol" panose="05050102010706020507" pitchFamily="18" charset="2"/>
              </a:rPr>
              <a:t>So A decides L</a:t>
            </a:r>
          </a:p>
          <a:p>
            <a:r>
              <a:rPr lang="en-US" dirty="0">
                <a:sym typeface="Symbol" panose="05050102010706020507" pitchFamily="18" charset="2"/>
              </a:rPr>
              <a:t>A is efficient since |C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dirty="0">
                <a:sym typeface="Symbol" panose="05050102010706020507" pitchFamily="18" charset="2"/>
              </a:rPr>
              <a:t>| = poly(|x|)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3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95F9-705B-4F2D-8C9F-485D8016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7DB82-8871-44D9-996D-A05B3B9DB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if there is an efficient algorithm M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x  L  M(x) = 1</a:t>
            </a:r>
          </a:p>
          <a:p>
            <a:endParaRPr lang="en-US" dirty="0"/>
          </a:p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if there is an efficient algorithm V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x  L  w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V(x, w) = 1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6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5ADF-2077-4F4C-90F8-E2159AA0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D1E3C-B884-4914-BB17-FE56228E4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all problems in </a:t>
            </a:r>
            <a:r>
              <a:rPr lang="en-US" b="1" dirty="0"/>
              <a:t>NP</a:t>
            </a:r>
            <a:r>
              <a:rPr lang="en-US" dirty="0"/>
              <a:t> are hard</a:t>
            </a:r>
          </a:p>
          <a:p>
            <a:r>
              <a:rPr lang="en-US" b="1" dirty="0"/>
              <a:t>NP</a:t>
            </a:r>
            <a:r>
              <a:rPr lang="en-US" dirty="0"/>
              <a:t>-complete problems are the </a:t>
            </a:r>
            <a:r>
              <a:rPr lang="en-US" i="1" dirty="0"/>
              <a:t>hardest</a:t>
            </a:r>
            <a:r>
              <a:rPr lang="en-US" dirty="0"/>
              <a:t> problems in </a:t>
            </a:r>
            <a:r>
              <a:rPr lang="en-US" b="1" dirty="0"/>
              <a:t>NP</a:t>
            </a:r>
            <a:r>
              <a:rPr lang="en-US" dirty="0"/>
              <a:t> (in a sense we will define)</a:t>
            </a:r>
          </a:p>
          <a:p>
            <a:r>
              <a:rPr lang="en-US" dirty="0"/>
              <a:t>If L is </a:t>
            </a:r>
            <a:r>
              <a:rPr lang="en-US" b="1" dirty="0"/>
              <a:t>NP</a:t>
            </a:r>
            <a:r>
              <a:rPr lang="en-US" dirty="0"/>
              <a:t>-complete, then a poly-time algorithm for L would imply a poly-time algorithm for every problem in </a:t>
            </a:r>
            <a:r>
              <a:rPr lang="en-US" b="1" dirty="0"/>
              <a:t>NP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If L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-complete, it is unlikely that a poly-time algorithm for L exists!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If we can prove L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-complete, we should give up on trying to find an efficient algorithm for 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will return to this point later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F15-4304-49EF-9AB0-0F2C4ABA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E7A7-ADF8-4314-B36B-64561976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Very useful to relate the difficulty of one problem to the difficulty of other problems</a:t>
            </a:r>
          </a:p>
          <a:p>
            <a:r>
              <a:rPr lang="en-US" i="1" dirty="0"/>
              <a:t>A language</a:t>
            </a:r>
            <a:r>
              <a:rPr lang="en-US" dirty="0"/>
              <a:t> </a:t>
            </a:r>
            <a:r>
              <a:rPr lang="en-US" i="1" dirty="0"/>
              <a:t>Y is (poly-time) reducible to a language X</a:t>
            </a:r>
            <a:r>
              <a:rPr lang="en-US" dirty="0"/>
              <a:t> if Y can be solved in polynomial-time given a subroutine that solves X</a:t>
            </a:r>
          </a:p>
          <a:p>
            <a:pPr lvl="1"/>
            <a:r>
              <a:rPr lang="en-US" dirty="0"/>
              <a:t>Calls to the subroutine solving X assigned unit cost</a:t>
            </a:r>
          </a:p>
          <a:p>
            <a:r>
              <a:rPr lang="en-US" dirty="0"/>
              <a:t>We have (implicitly) used this idea before</a:t>
            </a:r>
          </a:p>
          <a:p>
            <a:pPr lvl="1"/>
            <a:r>
              <a:rPr lang="en-US" dirty="0"/>
              <a:t>E.g., bipartite matching reduces to network flow</a:t>
            </a:r>
          </a:p>
        </p:txBody>
      </p:sp>
    </p:spTree>
    <p:extLst>
      <p:ext uri="{BB962C8B-B14F-4D97-AF65-F5344CB8AC3E}">
        <p14:creationId xmlns:p14="http://schemas.microsoft.com/office/powerpoint/2010/main" val="18108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3C7F7-74FB-4052-88C5-BD6916FA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81E3-C389-46F9-8F42-F43651C83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 is reducible to X and X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then 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/>
              <a:t>If Y is reducible to X and 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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then</a:t>
            </a:r>
            <a:r>
              <a:rPr lang="en-US" dirty="0"/>
              <a:t> X </a:t>
            </a:r>
            <a:r>
              <a:rPr lang="en-US" dirty="0">
                <a:sym typeface="Symbol" panose="05050102010706020507" pitchFamily="18" charset="2"/>
              </a:rPr>
              <a:t>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I.e., if Y is reducible to X and there is no poly-time algorithm for Y, then there is no poly-time algorithm for X</a:t>
            </a:r>
          </a:p>
          <a:p>
            <a:r>
              <a:rPr lang="en-US" dirty="0"/>
              <a:t>Reducibility is transitive:</a:t>
            </a:r>
          </a:p>
          <a:p>
            <a:pPr lvl="1"/>
            <a:r>
              <a:rPr lang="en-US" dirty="0"/>
              <a:t>If Z is reducible to Y and Y is reducible to X, then Z is reducible to 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8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A57-3E29-42C3-81BD-41A9E97A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8526-C990-4264-B7CC-D820321F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language L is </a:t>
            </a:r>
            <a:r>
              <a:rPr lang="en-US" b="1" i="1" dirty="0"/>
              <a:t>NP</a:t>
            </a:r>
            <a:r>
              <a:rPr lang="en-US" i="1" dirty="0"/>
              <a:t>-hard</a:t>
            </a:r>
            <a:r>
              <a:rPr lang="en-US" dirty="0"/>
              <a:t> if </a:t>
            </a:r>
            <a:r>
              <a:rPr lang="en-US" i="1" dirty="0"/>
              <a:t>every</a:t>
            </a:r>
            <a:r>
              <a:rPr lang="en-US" dirty="0"/>
              <a:t> language </a:t>
            </a:r>
            <a:br>
              <a:rPr lang="en-US" dirty="0"/>
            </a:br>
            <a:r>
              <a:rPr lang="en-US" dirty="0"/>
              <a:t>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/>
              <a:t>NP</a:t>
            </a:r>
            <a:r>
              <a:rPr lang="en-US" dirty="0"/>
              <a:t> is reducible</a:t>
            </a:r>
            <a:r>
              <a:rPr lang="en-US" baseline="30000" dirty="0"/>
              <a:t>*</a:t>
            </a:r>
            <a:r>
              <a:rPr lang="en-US" dirty="0"/>
              <a:t> to L</a:t>
            </a:r>
          </a:p>
          <a:p>
            <a:pPr lvl="1"/>
            <a:r>
              <a:rPr lang="en-US" dirty="0"/>
              <a:t>“L is (at least) as hard as any problem in </a:t>
            </a:r>
            <a:r>
              <a:rPr lang="en-US" b="1" dirty="0"/>
              <a:t>NP</a:t>
            </a:r>
            <a:r>
              <a:rPr lang="en-US" dirty="0"/>
              <a:t>”</a:t>
            </a:r>
          </a:p>
          <a:p>
            <a:r>
              <a:rPr lang="en-US" dirty="0"/>
              <a:t>L is </a:t>
            </a:r>
            <a:r>
              <a:rPr lang="en-US" b="1" i="1" dirty="0"/>
              <a:t>NP</a:t>
            </a:r>
            <a:r>
              <a:rPr lang="en-US" i="1" dirty="0"/>
              <a:t>-complete</a:t>
            </a:r>
            <a:r>
              <a:rPr lang="en-US" dirty="0"/>
              <a:t> if it is </a:t>
            </a:r>
            <a:r>
              <a:rPr lang="en-US" b="1" dirty="0"/>
              <a:t>NP</a:t>
            </a:r>
            <a:r>
              <a:rPr lang="en-US" dirty="0"/>
              <a:t>-hard and 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“L is among the hardest problems in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”</a:t>
            </a:r>
          </a:p>
          <a:p>
            <a:r>
              <a:rPr lang="en-US" dirty="0">
                <a:sym typeface="Symbol" panose="05050102010706020507" pitchFamily="18" charset="2"/>
              </a:rPr>
              <a:t>If L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 and L 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then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r>
              <a:rPr lang="en-US" dirty="0">
                <a:sym typeface="Symbol" panose="05050102010706020507" pitchFamily="18" charset="2"/>
              </a:rPr>
              <a:t>Assuming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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: L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  there is no poly-time algorithm for L!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491E62-56BC-4D02-9429-634093FCB908}"/>
              </a:ext>
            </a:extLst>
          </p:cNvPr>
          <p:cNvSpPr txBox="1"/>
          <p:nvPr/>
        </p:nvSpPr>
        <p:spPr>
          <a:xfrm>
            <a:off x="333872" y="6022531"/>
            <a:ext cx="8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Using one call to a subroutine deciding L, where the answer</a:t>
            </a:r>
            <a:br>
              <a:rPr lang="en-US" sz="2400" dirty="0"/>
            </a:br>
            <a:r>
              <a:rPr lang="en-US" sz="2400" dirty="0"/>
              <a:t>returned by the subroutine is the answer output by the algorithm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41019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6A62E06-91A9-4CAC-8CFD-D7D8C411B3A0}"/>
              </a:ext>
            </a:extLst>
          </p:cNvPr>
          <p:cNvSpPr/>
          <p:nvPr/>
        </p:nvSpPr>
        <p:spPr>
          <a:xfrm>
            <a:off x="2976993" y="2057400"/>
            <a:ext cx="3048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4EE83B-AB0C-4269-88B2-BA591E30CA9E}"/>
              </a:ext>
            </a:extLst>
          </p:cNvPr>
          <p:cNvSpPr/>
          <p:nvPr/>
        </p:nvSpPr>
        <p:spPr>
          <a:xfrm>
            <a:off x="3624693" y="3276600"/>
            <a:ext cx="1752600" cy="3124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B7A493-0304-4E6C-A493-6E79EF4D1236}"/>
              </a:ext>
            </a:extLst>
          </p:cNvPr>
          <p:cNvCxnSpPr/>
          <p:nvPr/>
        </p:nvCxnSpPr>
        <p:spPr>
          <a:xfrm flipV="1">
            <a:off x="1605393" y="3276600"/>
            <a:ext cx="15240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947C43-9B55-46C6-BC28-A20C32111414}"/>
              </a:ext>
            </a:extLst>
          </p:cNvPr>
          <p:cNvSpPr txBox="1"/>
          <p:nvPr/>
        </p:nvSpPr>
        <p:spPr>
          <a:xfrm>
            <a:off x="1224393" y="3805084"/>
            <a:ext cx="612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NP</a:t>
            </a:r>
            <a:endParaRPr lang="en-US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CAE85D-114B-4AC6-A01B-B49F585BFA05}"/>
              </a:ext>
            </a:extLst>
          </p:cNvPr>
          <p:cNvCxnSpPr>
            <a:endCxn id="5" idx="6"/>
          </p:cNvCxnSpPr>
          <p:nvPr/>
        </p:nvCxnSpPr>
        <p:spPr>
          <a:xfrm flipH="1" flipV="1">
            <a:off x="5377293" y="4838700"/>
            <a:ext cx="1562100" cy="495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46E899-1E7B-41E0-A9B8-F472A6998B52}"/>
              </a:ext>
            </a:extLst>
          </p:cNvPr>
          <p:cNvSpPr txBox="1"/>
          <p:nvPr/>
        </p:nvSpPr>
        <p:spPr>
          <a:xfrm>
            <a:off x="6944586" y="518160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</a:t>
            </a:r>
            <a:endParaRPr lang="en-US" b="1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1B48B6-D887-45F3-BFAF-E0C69C4174FB}"/>
              </a:ext>
            </a:extLst>
          </p:cNvPr>
          <p:cNvSpPr/>
          <p:nvPr/>
        </p:nvSpPr>
        <p:spPr>
          <a:xfrm>
            <a:off x="4041197" y="2057400"/>
            <a:ext cx="919593" cy="6096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4BD55BC-1334-42BB-A287-A90B1DA9A82B}"/>
              </a:ext>
            </a:extLst>
          </p:cNvPr>
          <p:cNvCxnSpPr>
            <a:cxnSpLocks/>
            <a:endCxn id="14" idx="6"/>
          </p:cNvCxnSpPr>
          <p:nvPr/>
        </p:nvCxnSpPr>
        <p:spPr>
          <a:xfrm flipH="1" flipV="1">
            <a:off x="4960790" y="2362200"/>
            <a:ext cx="197341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0218C42-541C-4942-8E69-53EAD2B2482A}"/>
              </a:ext>
            </a:extLst>
          </p:cNvPr>
          <p:cNvSpPr txBox="1"/>
          <p:nvPr/>
        </p:nvSpPr>
        <p:spPr>
          <a:xfrm>
            <a:off x="6864550" y="2743200"/>
            <a:ext cx="2080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NP</a:t>
            </a:r>
            <a:r>
              <a:rPr lang="en-US" sz="2800" dirty="0"/>
              <a:t>-complete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38ECD-13E7-41A2-B75F-0119D2BD0299}"/>
              </a:ext>
            </a:extLst>
          </p:cNvPr>
          <p:cNvSpPr txBox="1"/>
          <p:nvPr/>
        </p:nvSpPr>
        <p:spPr>
          <a:xfrm>
            <a:off x="6672638" y="6324600"/>
            <a:ext cx="24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(Assuming </a:t>
            </a:r>
            <a:r>
              <a:rPr lang="en-US" sz="2400" b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 </a:t>
            </a:r>
            <a:r>
              <a:rPr lang="en-US" sz="2400" b="1" dirty="0">
                <a:sym typeface="Symbol" panose="05050102010706020507" pitchFamily="18" charset="2"/>
              </a:rPr>
              <a:t>NP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198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247B-C9EC-4AEE-9DDC-A34C47F0B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446A-0ADF-464B-BA55-8EE2044B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language L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b="1" dirty="0"/>
              <a:t>NP</a:t>
            </a:r>
            <a:r>
              <a:rPr lang="en-US" dirty="0"/>
              <a:t> is </a:t>
            </a:r>
            <a:r>
              <a:rPr lang="en-US" b="1" i="1" dirty="0"/>
              <a:t>NP</a:t>
            </a:r>
            <a:r>
              <a:rPr lang="en-US" i="1" dirty="0"/>
              <a:t>-hard</a:t>
            </a:r>
            <a:r>
              <a:rPr lang="en-US" dirty="0"/>
              <a:t> if </a:t>
            </a:r>
            <a:r>
              <a:rPr lang="en-US" i="1" dirty="0"/>
              <a:t>every</a:t>
            </a:r>
            <a:r>
              <a:rPr lang="en-US" dirty="0"/>
              <a:t> language 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/>
              <a:t>NP</a:t>
            </a:r>
            <a:r>
              <a:rPr lang="en-US" dirty="0"/>
              <a:t> is reducible to L (in the sense defined before)</a:t>
            </a:r>
          </a:p>
          <a:p>
            <a:r>
              <a:rPr lang="en-US" dirty="0"/>
              <a:t>It is not immediately clear that </a:t>
            </a:r>
            <a:r>
              <a:rPr lang="en-US" b="1" dirty="0"/>
              <a:t>NP</a:t>
            </a:r>
            <a:r>
              <a:rPr lang="en-US" dirty="0"/>
              <a:t>-complete problems even exist…</a:t>
            </a:r>
          </a:p>
          <a:p>
            <a:pPr lvl="1"/>
            <a:r>
              <a:rPr lang="en-US" dirty="0"/>
              <a:t>Need to show that every 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/>
              <a:t>NP</a:t>
            </a:r>
            <a:r>
              <a:rPr lang="en-US" dirty="0"/>
              <a:t> can be solved efficiently given an efficient algorithm solving L</a:t>
            </a:r>
          </a:p>
          <a:p>
            <a:r>
              <a:rPr lang="en-US" dirty="0"/>
              <a:t>Somewhat surprisingly, there are many </a:t>
            </a:r>
            <a:r>
              <a:rPr lang="en-US" i="1" dirty="0"/>
              <a:t>natural</a:t>
            </a:r>
            <a:r>
              <a:rPr lang="en-US" dirty="0"/>
              <a:t> problems that are </a:t>
            </a:r>
            <a:r>
              <a:rPr lang="en-US" b="1" dirty="0"/>
              <a:t>NP</a:t>
            </a:r>
            <a:r>
              <a:rPr lang="en-US" dirty="0"/>
              <a:t>-complete!</a:t>
            </a:r>
          </a:p>
        </p:txBody>
      </p:sp>
    </p:spTree>
    <p:extLst>
      <p:ext uri="{BB962C8B-B14F-4D97-AF65-F5344CB8AC3E}">
        <p14:creationId xmlns:p14="http://schemas.microsoft.com/office/powerpoint/2010/main" val="315525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C911-43C6-4730-AE4F-EE2C3CA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-completeness, rephrased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CEBB-8AF4-4BBA-8365-ACB092E9F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is </a:t>
            </a:r>
            <a:r>
              <a:rPr lang="en-US" b="1" i="1" dirty="0"/>
              <a:t>NP</a:t>
            </a:r>
            <a:r>
              <a:rPr lang="en-US" i="1" dirty="0"/>
              <a:t>-complete</a:t>
            </a:r>
            <a:r>
              <a:rPr lang="en-US" dirty="0"/>
              <a:t> if for every L’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b="1" dirty="0"/>
              <a:t>NP</a:t>
            </a:r>
            <a:r>
              <a:rPr lang="en-US" dirty="0"/>
              <a:t> there is a poly-time algorithm f such that</a:t>
            </a:r>
            <a:br>
              <a:rPr lang="en-US" dirty="0"/>
            </a:br>
            <a:r>
              <a:rPr lang="en-US" dirty="0"/>
              <a:t>                        x </a:t>
            </a:r>
            <a:r>
              <a:rPr lang="en-US" dirty="0">
                <a:sym typeface="Symbol" panose="05050102010706020507" pitchFamily="18" charset="2"/>
              </a:rPr>
              <a:t> L’  f(x)  L</a:t>
            </a:r>
          </a:p>
          <a:p>
            <a:r>
              <a:rPr lang="en-US" dirty="0">
                <a:sym typeface="Symbol" panose="05050102010706020507" pitchFamily="18" charset="2"/>
              </a:rPr>
              <a:t>I.e., f transforms an instance x of L’ into an instance y of L such that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is a “yes” instance of L’, then y is a “yes” instance of 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is a “no” instance of L’, then y is a “no” instance of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41650</TotalTime>
  <Words>878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Algorithms</vt:lpstr>
      <vt:lpstr>Review</vt:lpstr>
      <vt:lpstr>NP-completeness</vt:lpstr>
      <vt:lpstr>Some terminology</vt:lpstr>
      <vt:lpstr>Reducibility</vt:lpstr>
      <vt:lpstr>NP-hardness</vt:lpstr>
      <vt:lpstr>PowerPoint Presentation</vt:lpstr>
      <vt:lpstr>NP-completeness</vt:lpstr>
      <vt:lpstr>NP-completeness, rephrased</vt:lpstr>
      <vt:lpstr>Circuit-SAT</vt:lpstr>
      <vt:lpstr>Circuit-SAT</vt:lpstr>
      <vt:lpstr>Circuit-SAT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2212</cp:revision>
  <dcterms:created xsi:type="dcterms:W3CDTF">2014-06-02T02:25:30Z</dcterms:created>
  <dcterms:modified xsi:type="dcterms:W3CDTF">2021-11-01T15:01:08Z</dcterms:modified>
</cp:coreProperties>
</file>