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574" r:id="rId3"/>
    <p:sldId id="575" r:id="rId4"/>
    <p:sldId id="581" r:id="rId5"/>
    <p:sldId id="569" r:id="rId6"/>
    <p:sldId id="570" r:id="rId7"/>
    <p:sldId id="579" r:id="rId8"/>
    <p:sldId id="580" r:id="rId9"/>
    <p:sldId id="582" r:id="rId10"/>
    <p:sldId id="583" r:id="rId11"/>
    <p:sldId id="584" r:id="rId12"/>
    <p:sldId id="585" r:id="rId13"/>
    <p:sldId id="586" r:id="rId14"/>
    <p:sldId id="587" r:id="rId15"/>
    <p:sldId id="588" r:id="rId16"/>
    <p:sldId id="589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22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F4D4-F683-40C1-9405-1D710FA86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83B51-C65D-48E3-B071-BACFB057E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just a specific way of choosing paths for Ford-Fulkerson</a:t>
            </a:r>
          </a:p>
          <a:p>
            <a:pPr lvl="1"/>
            <a:r>
              <a:rPr lang="en-US" dirty="0"/>
              <a:t>Correctness follows</a:t>
            </a:r>
          </a:p>
          <a:p>
            <a:r>
              <a:rPr lang="en-US" dirty="0">
                <a:sym typeface="Symbol" panose="05050102010706020507" pitchFamily="18" charset="2"/>
              </a:rPr>
              <a:t>A </a:t>
            </a:r>
            <a:r>
              <a:rPr lang="en-US" i="1" dirty="0">
                <a:sym typeface="Symbol" panose="05050102010706020507" pitchFamily="18" charset="2"/>
              </a:rPr>
              <a:t>-phase</a:t>
            </a:r>
            <a:r>
              <a:rPr lang="en-US" dirty="0">
                <a:sym typeface="Symbol" panose="05050102010706020507" pitchFamily="18" charset="2"/>
              </a:rPr>
              <a:t> of the algorithm refers to an iteration of the outer while-loop with value </a:t>
            </a:r>
            <a:endParaRPr lang="en-US" dirty="0"/>
          </a:p>
          <a:p>
            <a:r>
              <a:rPr lang="en-US" dirty="0"/>
              <a:t>Claim: If </a:t>
            </a:r>
            <a:r>
              <a:rPr lang="en-US" dirty="0">
                <a:sym typeface="Symbol" panose="05050102010706020507" pitchFamily="18" charset="2"/>
              </a:rPr>
              <a:t>f is the flow at the end of a -phase, the max flow has value at most v(f) + |E|  ( – 1)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 in original analysis of Ford-Fulkerson, there is an s-t cut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where residual capacities are all at most  – 1 </a:t>
            </a:r>
          </a:p>
        </p:txBody>
      </p:sp>
    </p:spTree>
    <p:extLst>
      <p:ext uri="{BB962C8B-B14F-4D97-AF65-F5344CB8AC3E}">
        <p14:creationId xmlns:p14="http://schemas.microsoft.com/office/powerpoint/2010/main" val="306135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FDF8-37EF-40C2-A0CF-CBDF6095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2246-D609-4C20-AA14-D2E3F1AB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Claim: each augmentation in a </a:t>
            </a:r>
            <a:r>
              <a:rPr lang="en-US" dirty="0">
                <a:sym typeface="Symbol" panose="05050102010706020507" pitchFamily="18" charset="2"/>
              </a:rPr>
              <a:t>-phase increases the flow by at least </a:t>
            </a:r>
          </a:p>
          <a:p>
            <a:r>
              <a:rPr lang="en-US" dirty="0">
                <a:sym typeface="Symbol" panose="05050102010706020507" pitchFamily="18" charset="2"/>
              </a:rPr>
              <a:t>Corollary: number of augmentations in a -phase is at most 2|E|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Because at the </a:t>
            </a:r>
            <a:r>
              <a:rPr lang="en-US" i="1" dirty="0">
                <a:sym typeface="Symbol" panose="05050102010706020507" pitchFamily="18" charset="2"/>
              </a:rPr>
              <a:t>beginning</a:t>
            </a:r>
            <a:r>
              <a:rPr lang="en-US" dirty="0">
                <a:sym typeface="Symbol" panose="05050102010706020507" pitchFamily="18" charset="2"/>
              </a:rPr>
              <a:t> of a -phase the max-flow is at most v(f) + 2|E|   </a:t>
            </a:r>
          </a:p>
          <a:p>
            <a:r>
              <a:rPr lang="en-US" dirty="0"/>
              <a:t>Claim: Number of </a:t>
            </a:r>
            <a:r>
              <a:rPr lang="en-US" dirty="0">
                <a:sym typeface="Symbol" panose="05050102010706020507" pitchFamily="18" charset="2"/>
              </a:rPr>
              <a:t>-phases is O(log C)</a:t>
            </a:r>
          </a:p>
          <a:p>
            <a:r>
              <a:rPr lang="en-US" dirty="0">
                <a:sym typeface="Symbol" panose="05050102010706020507" pitchFamily="18" charset="2"/>
              </a:rPr>
              <a:t>Corollary: total number of augmentations is O(|E| log C), total running time is O(|E|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log 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9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7EBAB-259E-43C4-BC99-76B2C93F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optimizations?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5B956-D6D8-46A8-8B60-B590909F2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 it possible to avoid all dependence on capacities?</a:t>
            </a:r>
          </a:p>
          <a:p>
            <a:pPr lvl="1"/>
            <a:r>
              <a:rPr lang="en-US" dirty="0"/>
              <a:t>Arithmetic operations take time O(log U), where U is an upper bound on the capacity of an edge</a:t>
            </a:r>
          </a:p>
          <a:p>
            <a:r>
              <a:rPr lang="en-US" dirty="0"/>
              <a:t>What if we treat arithmetic operations as taking O(1) time?</a:t>
            </a:r>
          </a:p>
          <a:p>
            <a:pPr lvl="1"/>
            <a:r>
              <a:rPr lang="en-US" dirty="0"/>
              <a:t>Lots of work developing better algorithms</a:t>
            </a:r>
          </a:p>
          <a:p>
            <a:pPr lvl="1"/>
            <a:r>
              <a:rPr lang="en-US" dirty="0"/>
              <a:t>Algorithms known with complexity O(</a:t>
            </a:r>
            <a:r>
              <a:rPr lang="en-US" dirty="0" err="1"/>
              <a:t>mn</a:t>
            </a:r>
            <a:r>
              <a:rPr lang="en-US" dirty="0"/>
              <a:t> log n), O(n</a:t>
            </a:r>
            <a:r>
              <a:rPr lang="en-US" baseline="30000" dirty="0"/>
              <a:t>3</a:t>
            </a:r>
            <a:r>
              <a:rPr lang="en-US" dirty="0"/>
              <a:t>), and O(min(n</a:t>
            </a:r>
            <a:r>
              <a:rPr lang="en-US" baseline="30000" dirty="0"/>
              <a:t>2/3</a:t>
            </a:r>
            <a:r>
              <a:rPr lang="en-US" dirty="0"/>
              <a:t>, m</a:t>
            </a:r>
            <a:r>
              <a:rPr lang="en-US" baseline="30000" dirty="0"/>
              <a:t>1/2</a:t>
            </a:r>
            <a:r>
              <a:rPr lang="en-US" dirty="0"/>
              <a:t>) m log n log U), where m = |E| and n = |V|</a:t>
            </a:r>
          </a:p>
          <a:p>
            <a:pPr lvl="1"/>
            <a:r>
              <a:rPr lang="en-US" dirty="0"/>
              <a:t>Covered in advanced algorithms courses…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1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E56DC-7180-4DC8-8BA6-EEEFC52E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0255D-C081-4BBB-999F-A7102D2EC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flow has many (unexpected?) applications</a:t>
            </a:r>
          </a:p>
          <a:p>
            <a:r>
              <a:rPr lang="en-US" dirty="0"/>
              <a:t>We will explore several here</a:t>
            </a:r>
          </a:p>
        </p:txBody>
      </p:sp>
    </p:spTree>
    <p:extLst>
      <p:ext uri="{BB962C8B-B14F-4D97-AF65-F5344CB8AC3E}">
        <p14:creationId xmlns:p14="http://schemas.microsoft.com/office/powerpoint/2010/main" val="2865570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D0B0-4F05-4097-9BF4-1AEED666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B3D7-2762-4E99-9F4A-1C9A9F67A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a </a:t>
            </a:r>
            <a:r>
              <a:rPr lang="en-US" i="1" dirty="0"/>
              <a:t>matching</a:t>
            </a:r>
            <a:r>
              <a:rPr lang="en-US" dirty="0"/>
              <a:t> in a graph G is a subset of the edges such that no two edges are incident on the same vertex</a:t>
            </a:r>
          </a:p>
          <a:p>
            <a:r>
              <a:rPr lang="en-US" dirty="0"/>
              <a:t>Problem: given a bipartite graph, find a matching of maximum size</a:t>
            </a:r>
          </a:p>
        </p:txBody>
      </p:sp>
    </p:spTree>
    <p:extLst>
      <p:ext uri="{BB962C8B-B14F-4D97-AF65-F5344CB8AC3E}">
        <p14:creationId xmlns:p14="http://schemas.microsoft.com/office/powerpoint/2010/main" val="3679082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7994F18-30D5-484E-8F74-B27B7D7AA8D8}"/>
              </a:ext>
            </a:extLst>
          </p:cNvPr>
          <p:cNvSpPr/>
          <p:nvPr/>
        </p:nvSpPr>
        <p:spPr>
          <a:xfrm>
            <a:off x="3352800" y="1905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63D0EF-DAEF-40EE-9E65-B60619984577}"/>
              </a:ext>
            </a:extLst>
          </p:cNvPr>
          <p:cNvSpPr/>
          <p:nvPr/>
        </p:nvSpPr>
        <p:spPr>
          <a:xfrm>
            <a:off x="3357716" y="26860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FEDE6-B825-4CD4-AB2E-A70FB5D39C21}"/>
              </a:ext>
            </a:extLst>
          </p:cNvPr>
          <p:cNvSpPr/>
          <p:nvPr/>
        </p:nvSpPr>
        <p:spPr>
          <a:xfrm>
            <a:off x="33528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77244F-48D0-4F44-8F33-64CB7E356F44}"/>
              </a:ext>
            </a:extLst>
          </p:cNvPr>
          <p:cNvSpPr/>
          <p:nvPr/>
        </p:nvSpPr>
        <p:spPr>
          <a:xfrm>
            <a:off x="3357716" y="4248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10C5226-BE85-424F-B893-D151E1C80658}"/>
              </a:ext>
            </a:extLst>
          </p:cNvPr>
          <p:cNvSpPr/>
          <p:nvPr/>
        </p:nvSpPr>
        <p:spPr>
          <a:xfrm>
            <a:off x="33528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5843FD-390E-49C2-BE65-C633348E39B7}"/>
              </a:ext>
            </a:extLst>
          </p:cNvPr>
          <p:cNvSpPr/>
          <p:nvPr/>
        </p:nvSpPr>
        <p:spPr>
          <a:xfrm>
            <a:off x="5481484" y="1905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94B4772-EEDC-4675-890D-9B363288260F}"/>
              </a:ext>
            </a:extLst>
          </p:cNvPr>
          <p:cNvSpPr/>
          <p:nvPr/>
        </p:nvSpPr>
        <p:spPr>
          <a:xfrm>
            <a:off x="5486400" y="26860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8B50AF-8258-407A-A9B7-2A9FD4DC903D}"/>
              </a:ext>
            </a:extLst>
          </p:cNvPr>
          <p:cNvSpPr/>
          <p:nvPr/>
        </p:nvSpPr>
        <p:spPr>
          <a:xfrm>
            <a:off x="5481484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49AF742-DDF1-4564-B4B5-A7C259D9A08B}"/>
              </a:ext>
            </a:extLst>
          </p:cNvPr>
          <p:cNvSpPr/>
          <p:nvPr/>
        </p:nvSpPr>
        <p:spPr>
          <a:xfrm>
            <a:off x="5486400" y="4248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6AD9D5-1C32-4468-9D7F-821C9863BA20}"/>
              </a:ext>
            </a:extLst>
          </p:cNvPr>
          <p:cNvSpPr/>
          <p:nvPr/>
        </p:nvSpPr>
        <p:spPr>
          <a:xfrm>
            <a:off x="5481484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257763-8A5F-4078-864A-98B1300326F1}"/>
              </a:ext>
            </a:extLst>
          </p:cNvPr>
          <p:cNvCxnSpPr/>
          <p:nvPr/>
        </p:nvCxnSpPr>
        <p:spPr>
          <a:xfrm>
            <a:off x="3505200" y="2057400"/>
            <a:ext cx="2128684" cy="78105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5AD55B-DDC3-46F4-B6D4-6AAEC5FF0331}"/>
              </a:ext>
            </a:extLst>
          </p:cNvPr>
          <p:cNvCxnSpPr>
            <a:endCxn id="20" idx="1"/>
          </p:cNvCxnSpPr>
          <p:nvPr/>
        </p:nvCxnSpPr>
        <p:spPr>
          <a:xfrm>
            <a:off x="3505200" y="2057400"/>
            <a:ext cx="2025837" cy="22353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50ABFCC-E55A-40D4-AAF8-222B92AE1450}"/>
              </a:ext>
            </a:extLst>
          </p:cNvPr>
          <p:cNvCxnSpPr>
            <a:endCxn id="16" idx="2"/>
          </p:cNvCxnSpPr>
          <p:nvPr/>
        </p:nvCxnSpPr>
        <p:spPr>
          <a:xfrm>
            <a:off x="3505200" y="2838450"/>
            <a:ext cx="1981200" cy="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53A0E6-8198-4E2B-934D-2889F77D889F}"/>
              </a:ext>
            </a:extLst>
          </p:cNvPr>
          <p:cNvCxnSpPr>
            <a:endCxn id="14" idx="3"/>
          </p:cNvCxnSpPr>
          <p:nvPr/>
        </p:nvCxnSpPr>
        <p:spPr>
          <a:xfrm flipV="1">
            <a:off x="3505200" y="2165163"/>
            <a:ext cx="2020921" cy="6732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FF03463-72EC-47BF-B107-769004CAB198}"/>
              </a:ext>
            </a:extLst>
          </p:cNvPr>
          <p:cNvCxnSpPr/>
          <p:nvPr/>
        </p:nvCxnSpPr>
        <p:spPr>
          <a:xfrm>
            <a:off x="3505200" y="2816132"/>
            <a:ext cx="2128684" cy="1530256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CB26B7A-5DFD-49CD-A7CE-ECE44565F81E}"/>
              </a:ext>
            </a:extLst>
          </p:cNvPr>
          <p:cNvCxnSpPr>
            <a:cxnSpLocks/>
          </p:cNvCxnSpPr>
          <p:nvPr/>
        </p:nvCxnSpPr>
        <p:spPr>
          <a:xfrm flipV="1">
            <a:off x="3505200" y="3657600"/>
            <a:ext cx="2128684" cy="15641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A1AFA95-28BB-41EA-BB74-C4573846DB43}"/>
              </a:ext>
            </a:extLst>
          </p:cNvPr>
          <p:cNvCxnSpPr/>
          <p:nvPr/>
        </p:nvCxnSpPr>
        <p:spPr>
          <a:xfrm flipV="1">
            <a:off x="3505200" y="3641819"/>
            <a:ext cx="2128684" cy="75873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8BFFB3D-799B-4EC8-843A-6FF750985912}"/>
              </a:ext>
            </a:extLst>
          </p:cNvPr>
          <p:cNvCxnSpPr>
            <a:endCxn id="14" idx="3"/>
          </p:cNvCxnSpPr>
          <p:nvPr/>
        </p:nvCxnSpPr>
        <p:spPr>
          <a:xfrm flipV="1">
            <a:off x="3505200" y="2165163"/>
            <a:ext cx="2020921" cy="2264383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46BB5B5-9801-428C-A714-48C4B975F6C4}"/>
              </a:ext>
            </a:extLst>
          </p:cNvPr>
          <p:cNvCxnSpPr>
            <a:cxnSpLocks/>
            <a:stCxn id="8" idx="5"/>
          </p:cNvCxnSpPr>
          <p:nvPr/>
        </p:nvCxnSpPr>
        <p:spPr>
          <a:xfrm>
            <a:off x="3612963" y="3746313"/>
            <a:ext cx="2020921" cy="141296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76408FB-ADF7-4026-9408-4F5E8C04BE4C}"/>
              </a:ext>
            </a:extLst>
          </p:cNvPr>
          <p:cNvCxnSpPr/>
          <p:nvPr/>
        </p:nvCxnSpPr>
        <p:spPr>
          <a:xfrm flipV="1">
            <a:off x="3505200" y="2860768"/>
            <a:ext cx="2128684" cy="2320832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1CD53F5-A34C-415D-A127-702525BA1E30}"/>
              </a:ext>
            </a:extLst>
          </p:cNvPr>
          <p:cNvCxnSpPr>
            <a:stCxn id="12" idx="2"/>
            <a:endCxn id="20" idx="3"/>
          </p:cNvCxnSpPr>
          <p:nvPr/>
        </p:nvCxnSpPr>
        <p:spPr>
          <a:xfrm flipV="1">
            <a:off x="3352800" y="4508313"/>
            <a:ext cx="2178237" cy="6732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4BFF64-7966-40DB-A041-6A16933A9349}"/>
              </a:ext>
            </a:extLst>
          </p:cNvPr>
          <p:cNvCxnSpPr>
            <a:endCxn id="4" idx="3"/>
          </p:cNvCxnSpPr>
          <p:nvPr/>
        </p:nvCxnSpPr>
        <p:spPr>
          <a:xfrm flipV="1">
            <a:off x="1981200" y="2165163"/>
            <a:ext cx="1416237" cy="1476656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7253EF7-E5ED-420C-A1F2-B3459B10C549}"/>
              </a:ext>
            </a:extLst>
          </p:cNvPr>
          <p:cNvCxnSpPr>
            <a:endCxn id="6" idx="3"/>
          </p:cNvCxnSpPr>
          <p:nvPr/>
        </p:nvCxnSpPr>
        <p:spPr>
          <a:xfrm flipV="1">
            <a:off x="1994524" y="2946213"/>
            <a:ext cx="1407829" cy="711387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06FBD4A-E4FF-46A4-A4DD-B9FEE657063F}"/>
              </a:ext>
            </a:extLst>
          </p:cNvPr>
          <p:cNvCxnSpPr>
            <a:cxnSpLocks/>
          </p:cNvCxnSpPr>
          <p:nvPr/>
        </p:nvCxnSpPr>
        <p:spPr>
          <a:xfrm>
            <a:off x="2133600" y="3665420"/>
            <a:ext cx="1219200" cy="0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6B98D59-0D0A-4DAA-BA31-590BEAF41D78}"/>
              </a:ext>
            </a:extLst>
          </p:cNvPr>
          <p:cNvCxnSpPr>
            <a:cxnSpLocks/>
          </p:cNvCxnSpPr>
          <p:nvPr/>
        </p:nvCxnSpPr>
        <p:spPr>
          <a:xfrm>
            <a:off x="5791200" y="3657600"/>
            <a:ext cx="1143000" cy="0"/>
          </a:xfrm>
          <a:prstGeom prst="line">
            <a:avLst/>
          </a:prstGeom>
          <a:ln w="28575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B52FFF7-DDBB-4A1E-A698-E98A04FD5AAE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1981200" y="3638548"/>
            <a:ext cx="1376516" cy="762002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DA628B3-89BF-4203-97B1-120F18AE8841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1981200" y="3638550"/>
            <a:ext cx="1416237" cy="1435287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B5364AAA-61C8-402E-8E09-027AC2993529}"/>
              </a:ext>
            </a:extLst>
          </p:cNvPr>
          <p:cNvSpPr/>
          <p:nvPr/>
        </p:nvSpPr>
        <p:spPr>
          <a:xfrm>
            <a:off x="18288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</a:t>
            </a:r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CFCFDED-CE43-407C-8605-E431575BA11B}"/>
              </a:ext>
            </a:extLst>
          </p:cNvPr>
          <p:cNvCxnSpPr>
            <a:cxnSpLocks/>
            <a:stCxn id="50" idx="1"/>
          </p:cNvCxnSpPr>
          <p:nvPr/>
        </p:nvCxnSpPr>
        <p:spPr>
          <a:xfrm flipH="1" flipV="1">
            <a:off x="5633885" y="2057401"/>
            <a:ext cx="1344952" cy="1473386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235E75D-18FC-4201-A973-BD6F1B9A1889}"/>
              </a:ext>
            </a:extLst>
          </p:cNvPr>
          <p:cNvCxnSpPr>
            <a:cxnSpLocks/>
            <a:stCxn id="50" idx="2"/>
          </p:cNvCxnSpPr>
          <p:nvPr/>
        </p:nvCxnSpPr>
        <p:spPr>
          <a:xfrm flipH="1" flipV="1">
            <a:off x="5636342" y="2828926"/>
            <a:ext cx="1297858" cy="809624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C94692F-325A-49C6-ABC5-04CFE117C451}"/>
              </a:ext>
            </a:extLst>
          </p:cNvPr>
          <p:cNvCxnSpPr>
            <a:cxnSpLocks/>
            <a:stCxn id="50" idx="3"/>
          </p:cNvCxnSpPr>
          <p:nvPr/>
        </p:nvCxnSpPr>
        <p:spPr>
          <a:xfrm flipH="1">
            <a:off x="5637573" y="3746313"/>
            <a:ext cx="1341264" cy="635186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69547D5-D462-44CA-B306-1C72588F5263}"/>
              </a:ext>
            </a:extLst>
          </p:cNvPr>
          <p:cNvCxnSpPr>
            <a:cxnSpLocks/>
            <a:stCxn id="50" idx="3"/>
            <a:endCxn id="22" idx="7"/>
          </p:cNvCxnSpPr>
          <p:nvPr/>
        </p:nvCxnSpPr>
        <p:spPr>
          <a:xfrm flipH="1">
            <a:off x="5741647" y="3746313"/>
            <a:ext cx="1237190" cy="1327524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8FC91B90-3335-4435-B596-21A6253AC8BA}"/>
              </a:ext>
            </a:extLst>
          </p:cNvPr>
          <p:cNvSpPr/>
          <p:nvPr/>
        </p:nvSpPr>
        <p:spPr>
          <a:xfrm>
            <a:off x="69342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55D6C2F-3E21-4890-B49D-DFCF27629277}"/>
              </a:ext>
            </a:extLst>
          </p:cNvPr>
          <p:cNvSpPr txBox="1"/>
          <p:nvPr/>
        </p:nvSpPr>
        <p:spPr>
          <a:xfrm>
            <a:off x="2014534" y="5562600"/>
            <a:ext cx="542129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All edges directed to the right,</a:t>
            </a:r>
            <a:br>
              <a:rPr lang="en-US" sz="3200" dirty="0"/>
            </a:br>
            <a:r>
              <a:rPr lang="en-US" sz="3200" dirty="0"/>
              <a:t>and having capacity 1 </a:t>
            </a:r>
            <a:br>
              <a:rPr lang="en-US" sz="32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980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  <p:bldP spid="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83884-80C7-4269-AD62-2B41E013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</a:t>
            </a:r>
            <a:r>
              <a:rPr lang="en-US" dirty="0">
                <a:sym typeface="Symbol" panose="05050102010706020507" pitchFamily="18" charset="2"/>
              </a:rPr>
              <a:t> flow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3D551-9009-40DE-8F65-8B329106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Theorem: the size of the maximum matching in the original graph is the value of the maximum flow in the modified graph</a:t>
            </a:r>
          </a:p>
          <a:p>
            <a:r>
              <a:rPr lang="en-US" dirty="0"/>
              <a:t>Proof (sketch):</a:t>
            </a:r>
          </a:p>
          <a:p>
            <a:pPr lvl="1"/>
            <a:r>
              <a:rPr lang="en-US" dirty="0"/>
              <a:t>A matching with m edges implies a flow of value m</a:t>
            </a:r>
          </a:p>
          <a:p>
            <a:pPr lvl="1"/>
            <a:r>
              <a:rPr lang="en-US" dirty="0"/>
              <a:t>An </a:t>
            </a:r>
            <a:r>
              <a:rPr lang="en-US" i="1" dirty="0"/>
              <a:t>integer</a:t>
            </a:r>
            <a:r>
              <a:rPr lang="en-US" dirty="0"/>
              <a:t> flow with value m implies a matching with m edges</a:t>
            </a:r>
          </a:p>
          <a:p>
            <a:r>
              <a:rPr lang="en-US" dirty="0"/>
              <a:t>Note: the flow gives the matching, not just the size of the matching</a:t>
            </a:r>
          </a:p>
          <a:p>
            <a:r>
              <a:rPr lang="en-US" dirty="0"/>
              <a:t>Running time O(|E|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|V|) using original Ford-Fulkerson algorithm</a:t>
            </a:r>
          </a:p>
        </p:txBody>
      </p:sp>
    </p:spTree>
    <p:extLst>
      <p:ext uri="{BB962C8B-B14F-4D97-AF65-F5344CB8AC3E}">
        <p14:creationId xmlns:p14="http://schemas.microsoft.com/office/powerpoint/2010/main" val="342698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EBAE-CD66-468D-9FDF-1E9872F9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13CB1-6F54-4E6F-A3A8-6DA37549D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cut</a:t>
            </a:r>
            <a:r>
              <a:rPr lang="en-US" dirty="0"/>
              <a:t> of a graph is a partition of its vertices into two sets A, B</a:t>
            </a:r>
          </a:p>
          <a:p>
            <a:pPr lvl="1"/>
            <a:r>
              <a:rPr lang="en-US" dirty="0"/>
              <a:t>Partition: each vertex is in exactly one of the sets</a:t>
            </a:r>
          </a:p>
          <a:p>
            <a:r>
              <a:rPr lang="en-US" dirty="0"/>
              <a:t>An </a:t>
            </a:r>
            <a:r>
              <a:rPr lang="en-US" i="1" dirty="0"/>
              <a:t>s-t cut </a:t>
            </a:r>
            <a:r>
              <a:rPr lang="en-US" dirty="0"/>
              <a:t>(in a network graph) is a cut A, B where s </a:t>
            </a:r>
            <a:r>
              <a:rPr lang="en-US" dirty="0">
                <a:sym typeface="Symbol" panose="05050102010706020507" pitchFamily="18" charset="2"/>
              </a:rPr>
              <a:t> A and t  B</a:t>
            </a:r>
          </a:p>
          <a:p>
            <a:r>
              <a:rPr lang="en-US" dirty="0">
                <a:sym typeface="Symbol" panose="05050102010706020507" pitchFamily="18" charset="2"/>
              </a:rPr>
              <a:t>The </a:t>
            </a:r>
            <a:r>
              <a:rPr lang="en-US" i="1" dirty="0">
                <a:sym typeface="Symbol" panose="05050102010706020507" pitchFamily="18" charset="2"/>
              </a:rPr>
              <a:t>capacity</a:t>
            </a:r>
            <a:r>
              <a:rPr lang="en-US" dirty="0">
                <a:sym typeface="Symbol" panose="05050102010706020507" pitchFamily="18" charset="2"/>
              </a:rPr>
              <a:t> c(A, B) of an s-t cut A, B is the sum of the capacities of the edges exiting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9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025E-5CBC-4028-BD34-531A3376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Max-flow/min-cut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EB75-7B66-4986-8B8A-AA98E8A8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the maximum value of a flow in a network graph is equal to the minimum capacity of an s-t cut in that graph</a:t>
            </a:r>
          </a:p>
        </p:txBody>
      </p:sp>
    </p:spTree>
    <p:extLst>
      <p:ext uri="{BB962C8B-B14F-4D97-AF65-F5344CB8AC3E}">
        <p14:creationId xmlns:p14="http://schemas.microsoft.com/office/powerpoint/2010/main" val="18382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6DB5-9E17-4CE2-B1AF-0CAFA179A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F4BF3-2E46-42B4-A0E7-C5B98F7D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Theorem: Ford-Fulkerson returns an optimal flow</a:t>
            </a:r>
          </a:p>
          <a:p>
            <a:pPr lvl="1"/>
            <a:r>
              <a:rPr lang="en-US" dirty="0"/>
              <a:t>Algorithm terminates when there is no s-t path in G</a:t>
            </a:r>
            <a:r>
              <a:rPr lang="en-US" baseline="-25000" dirty="0"/>
              <a:t>f</a:t>
            </a:r>
            <a:endParaRPr lang="en-US" dirty="0"/>
          </a:p>
          <a:p>
            <a:pPr lvl="1"/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any</a:t>
            </a:r>
            <a:r>
              <a:rPr lang="en-US" dirty="0"/>
              <a:t> flow f’, we must have v(f’) ≤ c(A, B)</a:t>
            </a:r>
          </a:p>
          <a:p>
            <a:endParaRPr lang="en-US" dirty="0"/>
          </a:p>
          <a:p>
            <a:r>
              <a:rPr lang="en-US" dirty="0"/>
              <a:t>Theorem: if all capacities are integers, there is a max-flow where all flows are integers</a:t>
            </a:r>
          </a:p>
          <a:p>
            <a:pPr lvl="1"/>
            <a:r>
              <a:rPr lang="en-US" dirty="0"/>
              <a:t>This is what Ford-Fulkerson returns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7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Recall: Ford-Fulkerson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2BE9-FF8A-4A48-944D-FDAF68B3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866B5-FF22-4887-8E01-F245819B7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takes O(C) iterations, where C is the sum of the capacities of edges exiting s</a:t>
            </a:r>
          </a:p>
          <a:p>
            <a:pPr lvl="1"/>
            <a:r>
              <a:rPr lang="en-US" dirty="0"/>
              <a:t>Ford-Fulkerson runs in time O(|E|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C)</a:t>
            </a:r>
          </a:p>
          <a:p>
            <a:r>
              <a:rPr lang="en-US" dirty="0"/>
              <a:t>This bound on the running time is </a:t>
            </a:r>
            <a:r>
              <a:rPr lang="en-US" i="1" dirty="0"/>
              <a:t>pseudo-polynomial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8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E4B6-920B-4730-8442-3E5F781A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improve the analysis?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671DF-8DCF-425C-A0B8-7464FE70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/>
          <a:lstStyle/>
          <a:p>
            <a:r>
              <a:rPr lang="en-US" dirty="0"/>
              <a:t>The bound on the running time of Ford-Fulkerson is </a:t>
            </a:r>
            <a:r>
              <a:rPr lang="en-US" i="1" dirty="0"/>
              <a:t>tight</a:t>
            </a:r>
            <a:r>
              <a:rPr lang="en-US" dirty="0"/>
              <a:t>, i.e., there can be bad choices of augmenting paths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CCD8A6-7007-4421-B243-7D15B35CEFAD}"/>
              </a:ext>
            </a:extLst>
          </p:cNvPr>
          <p:cNvSpPr/>
          <p:nvPr/>
        </p:nvSpPr>
        <p:spPr>
          <a:xfrm rot="2700000">
            <a:off x="3337483" y="3974027"/>
            <a:ext cx="2133600" cy="2133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6182B7-8D94-47DC-AA9F-B0856E70E265}"/>
              </a:ext>
            </a:extLst>
          </p:cNvPr>
          <p:cNvSpPr/>
          <p:nvPr/>
        </p:nvSpPr>
        <p:spPr>
          <a:xfrm>
            <a:off x="2743200" y="482754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8810D3-4A47-4F99-AE01-8F2594C387FF}"/>
              </a:ext>
            </a:extLst>
          </p:cNvPr>
          <p:cNvSpPr/>
          <p:nvPr/>
        </p:nvSpPr>
        <p:spPr>
          <a:xfrm>
            <a:off x="5638802" y="485032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11D7FE-1EFD-42B0-A0B4-E23E32F086F0}"/>
              </a:ext>
            </a:extLst>
          </p:cNvPr>
          <p:cNvSpPr/>
          <p:nvPr/>
        </p:nvSpPr>
        <p:spPr>
          <a:xfrm>
            <a:off x="4213783" y="337605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ACF7A-F851-4F33-BCD2-7FA5E3752FBA}"/>
              </a:ext>
            </a:extLst>
          </p:cNvPr>
          <p:cNvSpPr/>
          <p:nvPr/>
        </p:nvSpPr>
        <p:spPr>
          <a:xfrm>
            <a:off x="4213783" y="632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3F93F3-1A44-44E8-A9E9-6B89AB67DD8D}"/>
              </a:ext>
            </a:extLst>
          </p:cNvPr>
          <p:cNvCxnSpPr>
            <a:stCxn id="7" idx="4"/>
            <a:endCxn id="8" idx="0"/>
          </p:cNvCxnSpPr>
          <p:nvPr/>
        </p:nvCxnSpPr>
        <p:spPr>
          <a:xfrm>
            <a:off x="4404283" y="3757054"/>
            <a:ext cx="0" cy="2567546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BCFFDA0-0841-4D22-B10B-512CAC90668D}"/>
              </a:ext>
            </a:extLst>
          </p:cNvPr>
          <p:cNvCxnSpPr>
            <a:cxnSpLocks/>
          </p:cNvCxnSpPr>
          <p:nvPr/>
        </p:nvCxnSpPr>
        <p:spPr>
          <a:xfrm flipV="1">
            <a:off x="3712464" y="3684543"/>
            <a:ext cx="563842" cy="52943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598FC45-76D8-49D4-A5B4-A0CAF8BF1C94}"/>
              </a:ext>
            </a:extLst>
          </p:cNvPr>
          <p:cNvCxnSpPr>
            <a:cxnSpLocks/>
          </p:cNvCxnSpPr>
          <p:nvPr/>
        </p:nvCxnSpPr>
        <p:spPr>
          <a:xfrm>
            <a:off x="5181600" y="4294143"/>
            <a:ext cx="556375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286971-9FF9-4430-A305-C79A2D09B666}"/>
              </a:ext>
            </a:extLst>
          </p:cNvPr>
          <p:cNvCxnSpPr>
            <a:cxnSpLocks/>
          </p:cNvCxnSpPr>
          <p:nvPr/>
        </p:nvCxnSpPr>
        <p:spPr>
          <a:xfrm>
            <a:off x="3721608" y="5863863"/>
            <a:ext cx="563842" cy="55637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65F13B-8AEB-4BAB-9751-AA051CE6321D}"/>
              </a:ext>
            </a:extLst>
          </p:cNvPr>
          <p:cNvCxnSpPr>
            <a:stCxn id="4" idx="3"/>
          </p:cNvCxnSpPr>
          <p:nvPr/>
        </p:nvCxnSpPr>
        <p:spPr>
          <a:xfrm flipV="1">
            <a:off x="5158625" y="5231327"/>
            <a:ext cx="579350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F0EEAD8-D57F-4018-BE02-79682213AC34}"/>
              </a:ext>
            </a:extLst>
          </p:cNvPr>
          <p:cNvSpPr txBox="1"/>
          <p:nvPr/>
        </p:nvSpPr>
        <p:spPr>
          <a:xfrm>
            <a:off x="3088024" y="387419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DF3226-C849-4B62-AB21-6C94AE5E789A}"/>
              </a:ext>
            </a:extLst>
          </p:cNvPr>
          <p:cNvSpPr txBox="1"/>
          <p:nvPr/>
        </p:nvSpPr>
        <p:spPr>
          <a:xfrm>
            <a:off x="5020665" y="387879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7ED4A7-8D06-4883-9096-BBC1ED185D16}"/>
              </a:ext>
            </a:extLst>
          </p:cNvPr>
          <p:cNvSpPr txBox="1"/>
          <p:nvPr/>
        </p:nvSpPr>
        <p:spPr>
          <a:xfrm>
            <a:off x="3121896" y="56463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55DBD-383E-4B50-B962-F33907D7755E}"/>
              </a:ext>
            </a:extLst>
          </p:cNvPr>
          <p:cNvSpPr txBox="1"/>
          <p:nvPr/>
        </p:nvSpPr>
        <p:spPr>
          <a:xfrm>
            <a:off x="5148643" y="564773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DC13BD-B047-4CBA-BD9D-2C00733F6506}"/>
              </a:ext>
            </a:extLst>
          </p:cNvPr>
          <p:cNvSpPr txBox="1"/>
          <p:nvPr/>
        </p:nvSpPr>
        <p:spPr>
          <a:xfrm>
            <a:off x="4354989" y="48275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5483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640-EC8D-4390-9914-DBE3ACE9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improve the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93EB6-44A1-4CAD-B6A2-F6BDE881A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Correctness of the algorithm does not depend on how we choose paths</a:t>
            </a:r>
          </a:p>
          <a:p>
            <a:pPr lvl="1"/>
            <a:r>
              <a:rPr lang="en-US" dirty="0"/>
              <a:t>Can try to be more clever in our choices</a:t>
            </a:r>
          </a:p>
          <a:p>
            <a:r>
              <a:rPr lang="en-US" dirty="0"/>
              <a:t>Always choose the augmenting path with the maximum capacity?</a:t>
            </a:r>
          </a:p>
          <a:p>
            <a:pPr lvl="1"/>
            <a:r>
              <a:rPr lang="en-US" dirty="0"/>
              <a:t>Note: this may not give optimal number of iterations (but will still improve things)</a:t>
            </a:r>
          </a:p>
          <a:p>
            <a:pPr lvl="1"/>
            <a:r>
              <a:rPr lang="en-US" dirty="0"/>
              <a:t>Drawback: each iteration becomes more expensive</a:t>
            </a:r>
          </a:p>
          <a:p>
            <a:r>
              <a:rPr lang="en-US" dirty="0"/>
              <a:t>Instead: choose augmenting paths that are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36538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8BB-D612-42BE-99EA-8ADDEB85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good augmenting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3AE4-4131-4286-B157-359812FF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 G</a:t>
            </a:r>
            <a:r>
              <a:rPr lang="en-US" baseline="-25000" dirty="0"/>
              <a:t>f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) be the subset of edges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with residual capacity at least </a:t>
            </a:r>
          </a:p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ym typeface="Symbol" panose="05050102010706020507" pitchFamily="18" charset="2"/>
              </a:rPr>
              <a:t> = 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       //  ≤ max capacity of an edge in G 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</a:t>
            </a:r>
            <a:r>
              <a:rPr lang="en-US" dirty="0">
                <a:sym typeface="Symbol" panose="05050102010706020507" pitchFamily="18" charset="2"/>
              </a:rPr>
              <a:t> ≥ 1 {</a:t>
            </a:r>
            <a:br>
              <a:rPr lang="en-US" dirty="0"/>
            </a:br>
            <a:r>
              <a:rPr lang="en-US" dirty="0"/>
              <a:t>      while there is a simple s-t path P in G</a:t>
            </a:r>
            <a:r>
              <a:rPr lang="en-US" baseline="-25000" dirty="0"/>
              <a:t>f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)</a:t>
            </a:r>
            <a:br>
              <a:rPr lang="en-US" dirty="0"/>
            </a:br>
            <a:r>
              <a:rPr lang="en-US" dirty="0"/>
              <a:t>           f = augment(f, P)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>
                <a:sym typeface="Symbol" panose="05050102010706020507" pitchFamily="18" charset="2"/>
              </a:rPr>
              <a:t> = /2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}</a:t>
            </a:r>
            <a:br>
              <a:rPr lang="en-US" dirty="0"/>
            </a:br>
            <a:r>
              <a:rPr lang="en-US" dirty="0"/>
              <a:t>   return f</a:t>
            </a:r>
          </a:p>
        </p:txBody>
      </p:sp>
    </p:spTree>
    <p:extLst>
      <p:ext uri="{BB962C8B-B14F-4D97-AF65-F5344CB8AC3E}">
        <p14:creationId xmlns:p14="http://schemas.microsoft.com/office/powerpoint/2010/main" val="41010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36362</TotalTime>
  <Words>948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Algorithms</vt:lpstr>
      <vt:lpstr>Graph cut</vt:lpstr>
      <vt:lpstr>Max-flow/min-cut theorem</vt:lpstr>
      <vt:lpstr>Other results</vt:lpstr>
      <vt:lpstr>Recall: Ford-Fulkerson algorithm</vt:lpstr>
      <vt:lpstr>Analysis</vt:lpstr>
      <vt:lpstr>Can we improve the analysis?</vt:lpstr>
      <vt:lpstr>Can we improve the algorithm?</vt:lpstr>
      <vt:lpstr>Choosing good augmenting paths</vt:lpstr>
      <vt:lpstr>Analysis</vt:lpstr>
      <vt:lpstr>Analysis</vt:lpstr>
      <vt:lpstr>Further optimizations?</vt:lpstr>
      <vt:lpstr>Applications</vt:lpstr>
      <vt:lpstr>Bipartite matching</vt:lpstr>
      <vt:lpstr>PowerPoint Presentation</vt:lpstr>
      <vt:lpstr>Matching 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1556</cp:revision>
  <cp:lastPrinted>2021-09-26T16:53:37Z</cp:lastPrinted>
  <dcterms:created xsi:type="dcterms:W3CDTF">2014-06-02T02:25:30Z</dcterms:created>
  <dcterms:modified xsi:type="dcterms:W3CDTF">2021-10-22T15:04:59Z</dcterms:modified>
</cp:coreProperties>
</file>