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537" r:id="rId2"/>
    <p:sldId id="538" r:id="rId3"/>
    <p:sldId id="568" r:id="rId4"/>
    <p:sldId id="569" r:id="rId5"/>
    <p:sldId id="576" r:id="rId6"/>
    <p:sldId id="570" r:id="rId7"/>
    <p:sldId id="571" r:id="rId8"/>
    <p:sldId id="572" r:id="rId9"/>
    <p:sldId id="573" r:id="rId10"/>
    <p:sldId id="553" r:id="rId11"/>
    <p:sldId id="547" r:id="rId12"/>
    <p:sldId id="548" r:id="rId13"/>
    <p:sldId id="549" r:id="rId14"/>
    <p:sldId id="550" r:id="rId15"/>
    <p:sldId id="551" r:id="rId16"/>
    <p:sldId id="554" r:id="rId17"/>
    <p:sldId id="555" r:id="rId18"/>
    <p:sldId id="556" r:id="rId19"/>
    <p:sldId id="55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85" autoAdjust="0"/>
    <p:restoredTop sz="94660"/>
  </p:normalViewPr>
  <p:slideViewPr>
    <p:cSldViewPr>
      <p:cViewPr varScale="1">
        <p:scale>
          <a:sx n="73" d="100"/>
          <a:sy n="73" d="100"/>
        </p:scale>
        <p:origin x="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CMSC451: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12</a:t>
            </a:r>
          </a:p>
        </p:txBody>
      </p:sp>
    </p:spTree>
    <p:extLst>
      <p:ext uri="{BB962C8B-B14F-4D97-AF65-F5344CB8AC3E}">
        <p14:creationId xmlns:p14="http://schemas.microsoft.com/office/powerpoint/2010/main" val="264504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Closest pair of points</a:t>
            </a:r>
          </a:p>
        </p:txBody>
      </p:sp>
    </p:spTree>
    <p:extLst>
      <p:ext uri="{BB962C8B-B14F-4D97-AF65-F5344CB8AC3E}">
        <p14:creationId xmlns:p14="http://schemas.microsoft.com/office/powerpoint/2010/main" val="2339013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F546F-A163-44CA-BD15-E4694AE88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Closest pair of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BBA57-24CE-4E45-BE40-FD76E7ABA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a set of n points in a plane (2-D)</a:t>
            </a:r>
          </a:p>
          <a:p>
            <a:pPr lvl="1"/>
            <a:r>
              <a:rPr lang="en-US" dirty="0"/>
              <a:t>Assume for simplicity that none have the same x- or y-coordinate</a:t>
            </a:r>
          </a:p>
          <a:p>
            <a:pPr lvl="1"/>
            <a:r>
              <a:rPr lang="en-US" dirty="0"/>
              <a:t>Consider the Euclidean distance between points</a:t>
            </a:r>
          </a:p>
          <a:p>
            <a:r>
              <a:rPr lang="en-US" dirty="0"/>
              <a:t>Goal: find the closest pair of points</a:t>
            </a:r>
          </a:p>
          <a:p>
            <a:r>
              <a:rPr lang="en-US" dirty="0"/>
              <a:t>Naïve algorithm: compute distance between every pair of points (O(n</a:t>
            </a:r>
            <a:r>
              <a:rPr lang="en-US" baseline="30000" dirty="0"/>
              <a:t>2</a:t>
            </a:r>
            <a:r>
              <a:rPr lang="en-US" dirty="0"/>
              <a:t>)-time algorithm)</a:t>
            </a:r>
          </a:p>
          <a:p>
            <a:pPr lvl="1"/>
            <a:r>
              <a:rPr lang="en-US" dirty="0"/>
              <a:t>Is it possible to do better?</a:t>
            </a:r>
          </a:p>
        </p:txBody>
      </p:sp>
    </p:spTree>
    <p:extLst>
      <p:ext uri="{BB962C8B-B14F-4D97-AF65-F5344CB8AC3E}">
        <p14:creationId xmlns:p14="http://schemas.microsoft.com/office/powerpoint/2010/main" val="187185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DC938-65F4-4E53-A597-163BAF25E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the 1-D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696E1-76C1-41F4-A4A0-132CD5BAA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sort the points and then check distances between adjacent points</a:t>
            </a:r>
          </a:p>
          <a:p>
            <a:pPr lvl="1"/>
            <a:r>
              <a:rPr lang="en-US" dirty="0"/>
              <a:t>O(n log n) time</a:t>
            </a:r>
          </a:p>
          <a:p>
            <a:endParaRPr lang="en-US" dirty="0"/>
          </a:p>
          <a:p>
            <a:r>
              <a:rPr lang="en-US" dirty="0"/>
              <a:t>This does not translate to the 2-D case</a:t>
            </a:r>
          </a:p>
          <a:p>
            <a:pPr lvl="1"/>
            <a:r>
              <a:rPr lang="en-US" dirty="0"/>
              <a:t>Points in 2-D do not have a natural order</a:t>
            </a:r>
          </a:p>
        </p:txBody>
      </p:sp>
    </p:spTree>
    <p:extLst>
      <p:ext uri="{BB962C8B-B14F-4D97-AF65-F5344CB8AC3E}">
        <p14:creationId xmlns:p14="http://schemas.microsoft.com/office/powerpoint/2010/main" val="234867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C0C8D-327D-4E03-AAC1-3093B2681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approach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09DAE-E148-4629-A4BA-99961542E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Divide points P into two halves Q, R</a:t>
            </a:r>
          </a:p>
          <a:p>
            <a:r>
              <a:rPr lang="en-US" dirty="0"/>
              <a:t>Recursively find closest points (q, q’) in Q and (r, r’) in R, with distances </a:t>
            </a:r>
            <a:r>
              <a:rPr lang="en-US" dirty="0">
                <a:sym typeface="Symbol" panose="05050102010706020507" pitchFamily="18" charset="2"/>
              </a:rPr>
              <a:t></a:t>
            </a:r>
            <a:r>
              <a:rPr lang="en-US" baseline="-25000" dirty="0">
                <a:sym typeface="Symbol" panose="05050102010706020507" pitchFamily="18" charset="2"/>
              </a:rPr>
              <a:t>Q</a:t>
            </a:r>
            <a:r>
              <a:rPr lang="en-US" dirty="0">
                <a:sym typeface="Symbol" panose="05050102010706020507" pitchFamily="18" charset="2"/>
              </a:rPr>
              <a:t>, </a:t>
            </a:r>
            <a:r>
              <a:rPr lang="en-US" baseline="-25000" dirty="0">
                <a:sym typeface="Symbol" panose="05050102010706020507" pitchFamily="18" charset="2"/>
              </a:rPr>
              <a:t>R</a:t>
            </a:r>
            <a:r>
              <a:rPr lang="en-US" dirty="0">
                <a:sym typeface="Symbol" panose="05050102010706020507" pitchFamily="18" charset="2"/>
              </a:rPr>
              <a:t>, respectively</a:t>
            </a:r>
          </a:p>
          <a:p>
            <a:r>
              <a:rPr lang="en-US" dirty="0">
                <a:sym typeface="Symbol" panose="05050102010706020507" pitchFamily="18" charset="2"/>
              </a:rPr>
              <a:t>Key observation #1: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The closest points in P are either (q, q’) or (r, r’) or (q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, r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) for some q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 Q and r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 R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we compute the distance between all points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in Q and all points in R we get an O(n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 algorithm!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5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7F1C9-22A3-4B8C-818D-36168F9D0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approach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D266A-E1E5-4D4A-AD67-8416A4702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before, but now Q and R are on the left and right sides of a vertical boundary line L</a:t>
            </a:r>
          </a:p>
          <a:p>
            <a:r>
              <a:rPr lang="en-US" dirty="0"/>
              <a:t>Let </a:t>
            </a:r>
            <a:r>
              <a:rPr lang="en-US" dirty="0">
                <a:sym typeface="Symbol" panose="05050102010706020507" pitchFamily="18" charset="2"/>
              </a:rPr>
              <a:t></a:t>
            </a:r>
            <a:r>
              <a:rPr lang="en-US" baseline="-25000" dirty="0">
                <a:sym typeface="Symbol" panose="05050102010706020507" pitchFamily="18" charset="2"/>
              </a:rPr>
              <a:t>Q</a:t>
            </a:r>
            <a:r>
              <a:rPr lang="en-US" dirty="0">
                <a:sym typeface="Symbol" panose="05050102010706020507" pitchFamily="18" charset="2"/>
              </a:rPr>
              <a:t>, </a:t>
            </a:r>
            <a:r>
              <a:rPr lang="en-US" baseline="-25000" dirty="0">
                <a:sym typeface="Symbol" panose="05050102010706020507" pitchFamily="18" charset="2"/>
              </a:rPr>
              <a:t>R</a:t>
            </a:r>
            <a:r>
              <a:rPr lang="en-US" dirty="0"/>
              <a:t> be as before, and </a:t>
            </a:r>
            <a:r>
              <a:rPr lang="en-US" dirty="0">
                <a:sym typeface="Symbol" panose="05050102010706020507" pitchFamily="18" charset="2"/>
              </a:rPr>
              <a:t>=min{</a:t>
            </a:r>
            <a:r>
              <a:rPr lang="en-US" baseline="-25000" dirty="0">
                <a:sym typeface="Symbol" panose="05050102010706020507" pitchFamily="18" charset="2"/>
              </a:rPr>
              <a:t>Q</a:t>
            </a:r>
            <a:r>
              <a:rPr lang="en-US" dirty="0">
                <a:sym typeface="Symbol" panose="05050102010706020507" pitchFamily="18" charset="2"/>
              </a:rPr>
              <a:t>, </a:t>
            </a:r>
            <a:r>
              <a:rPr lang="en-US" baseline="-25000" dirty="0">
                <a:sym typeface="Symbol" panose="05050102010706020507" pitchFamily="18" charset="2"/>
              </a:rPr>
              <a:t>R</a:t>
            </a:r>
            <a:r>
              <a:rPr lang="en-US" dirty="0">
                <a:sym typeface="Symbol" panose="05050102010706020507" pitchFamily="18" charset="2"/>
              </a:rPr>
              <a:t>}</a:t>
            </a:r>
          </a:p>
          <a:p>
            <a:r>
              <a:rPr lang="en-US" dirty="0"/>
              <a:t>Are there points q</a:t>
            </a:r>
            <a:r>
              <a:rPr lang="en-US" baseline="30000" dirty="0"/>
              <a:t>*</a:t>
            </a:r>
            <a:r>
              <a:rPr lang="en-US" dirty="0">
                <a:sym typeface="Symbol" panose="05050102010706020507" pitchFamily="18" charset="2"/>
              </a:rPr>
              <a:t> Q, r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 R closer than ?</a:t>
            </a:r>
            <a:endParaRPr lang="en-US" dirty="0"/>
          </a:p>
          <a:p>
            <a:r>
              <a:rPr lang="en-US" dirty="0"/>
              <a:t>Key observation #2: </a:t>
            </a:r>
          </a:p>
          <a:p>
            <a:pPr lvl="1"/>
            <a:r>
              <a:rPr lang="en-US" dirty="0"/>
              <a:t>We only need to consider points in Q, R within distance </a:t>
            </a:r>
            <a:r>
              <a:rPr lang="en-US" dirty="0">
                <a:sym typeface="Symbol" panose="05050102010706020507" pitchFamily="18" charset="2"/>
              </a:rPr>
              <a:t> of L!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Unfortunately, it could happen that </a:t>
            </a:r>
            <a:r>
              <a:rPr lang="en-US" i="1" dirty="0">
                <a:sym typeface="Symbol" panose="05050102010706020507" pitchFamily="18" charset="2"/>
              </a:rPr>
              <a:t>all</a:t>
            </a:r>
            <a:r>
              <a:rPr lang="en-US" dirty="0">
                <a:sym typeface="Symbol" panose="05050102010706020507" pitchFamily="18" charset="2"/>
              </a:rPr>
              <a:t> points are within  of 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66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27FA7-0275-432B-83A1-538310B3E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approach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ADB4A-47D5-4257-BEDD-0C0E19945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Q, R, L, </a:t>
            </a:r>
            <a:r>
              <a:rPr lang="en-US" dirty="0">
                <a:sym typeface="Symbol" panose="05050102010706020507" pitchFamily="18" charset="2"/>
              </a:rPr>
              <a:t></a:t>
            </a:r>
            <a:r>
              <a:rPr lang="en-US" dirty="0"/>
              <a:t> as before; let S be the points (whether in Q or R) within distance </a:t>
            </a:r>
            <a:r>
              <a:rPr lang="en-US" dirty="0">
                <a:sym typeface="Symbol" panose="05050102010706020507" pitchFamily="18" charset="2"/>
              </a:rPr>
              <a:t> of L</a:t>
            </a:r>
          </a:p>
          <a:p>
            <a:pPr lvl="1"/>
            <a:r>
              <a:rPr lang="en-US" dirty="0"/>
              <a:t>Are there points s</a:t>
            </a:r>
            <a:r>
              <a:rPr lang="en-US" dirty="0">
                <a:sym typeface="Symbol" panose="05050102010706020507" pitchFamily="18" charset="2"/>
              </a:rPr>
              <a:t>, s’  S closer than ?</a:t>
            </a:r>
          </a:p>
          <a:p>
            <a:r>
              <a:rPr lang="en-US" dirty="0">
                <a:sym typeface="Symbol" panose="05050102010706020507" pitchFamily="18" charset="2"/>
              </a:rPr>
              <a:t>Say points in S are sorted by y-coordinate</a:t>
            </a:r>
          </a:p>
          <a:p>
            <a:r>
              <a:rPr lang="en-US" dirty="0">
                <a:sym typeface="Symbol" panose="05050102010706020507" pitchFamily="18" charset="2"/>
              </a:rPr>
              <a:t>Key observation #3: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Don’t need to compare each point in S with every other point in S!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Suffices to compare each s  S with the next 15 points in 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49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7175E-E1E3-4CCC-B5F9-F3B561B41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361C9-ABF1-431A-8D0E-D7C2DB8CC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600201"/>
            <a:ext cx="4860569" cy="4525963"/>
          </a:xfrm>
        </p:spPr>
        <p:txBody>
          <a:bodyPr>
            <a:normAutofit/>
          </a:bodyPr>
          <a:lstStyle/>
          <a:p>
            <a:r>
              <a:rPr lang="en-US" sz="2400" dirty="0"/>
              <a:t>Fix s; draw grid with s in the bottom row</a:t>
            </a:r>
          </a:p>
          <a:p>
            <a:r>
              <a:rPr lang="en-US" sz="2400" dirty="0"/>
              <a:t>Each box contains at most one point (why?)</a:t>
            </a:r>
          </a:p>
          <a:p>
            <a:r>
              <a:rPr lang="en-US" sz="2400" dirty="0"/>
              <a:t>If s’ is 16 or more positions higher than s (with respect to ordering of points by their y-coordinates), then s’ must lie outside the grid</a:t>
            </a:r>
          </a:p>
          <a:p>
            <a:pPr lvl="1"/>
            <a:r>
              <a:rPr lang="en-US" sz="2000" dirty="0"/>
              <a:t>So s, s’ are at distance ≥ 3</a:t>
            </a:r>
            <a:r>
              <a:rPr lang="en-US" sz="2000" dirty="0">
                <a:sym typeface="Symbol" panose="05050102010706020507" pitchFamily="18" charset="2"/>
              </a:rPr>
              <a:t>/2 &gt; , and we don’t need to compare them</a:t>
            </a:r>
            <a:endParaRPr lang="en-US" sz="2000" dirty="0"/>
          </a:p>
          <a:p>
            <a:endParaRPr lang="en-US" sz="2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C4D838-1F6B-4B83-BD38-250826C0F8A9}"/>
              </a:ext>
            </a:extLst>
          </p:cNvPr>
          <p:cNvCxnSpPr>
            <a:cxnSpLocks/>
          </p:cNvCxnSpPr>
          <p:nvPr/>
        </p:nvCxnSpPr>
        <p:spPr>
          <a:xfrm>
            <a:off x="7220712" y="1752600"/>
            <a:ext cx="0" cy="4191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3976AC-1C00-4AB2-9F36-97AE3AE71969}"/>
              </a:ext>
            </a:extLst>
          </p:cNvPr>
          <p:cNvCxnSpPr>
            <a:cxnSpLocks/>
          </p:cNvCxnSpPr>
          <p:nvPr/>
        </p:nvCxnSpPr>
        <p:spPr>
          <a:xfrm>
            <a:off x="6132576" y="1752600"/>
            <a:ext cx="0" cy="41910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5DAD2CC-07AE-4CCE-86C9-8486B5E408F3}"/>
              </a:ext>
            </a:extLst>
          </p:cNvPr>
          <p:cNvCxnSpPr>
            <a:cxnSpLocks/>
          </p:cNvCxnSpPr>
          <p:nvPr/>
        </p:nvCxnSpPr>
        <p:spPr>
          <a:xfrm>
            <a:off x="8305800" y="1752600"/>
            <a:ext cx="0" cy="41910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6307DD5-AC7F-4EC9-BFEC-CD3984EE1698}"/>
              </a:ext>
            </a:extLst>
          </p:cNvPr>
          <p:cNvSpPr txBox="1"/>
          <p:nvPr/>
        </p:nvSpPr>
        <p:spPr>
          <a:xfrm>
            <a:off x="7315200" y="1447800"/>
            <a:ext cx="335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3E09A93-C72C-4F9B-99B6-D16B14F9CD82}"/>
              </a:ext>
            </a:extLst>
          </p:cNvPr>
          <p:cNvGrpSpPr/>
          <p:nvPr/>
        </p:nvGrpSpPr>
        <p:grpSpPr>
          <a:xfrm>
            <a:off x="6134595" y="2701518"/>
            <a:ext cx="2171205" cy="543573"/>
            <a:chOff x="3467595" y="2428227"/>
            <a:chExt cx="2171205" cy="54357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E334D3A-6E21-4D8B-B96B-DAE218C44506}"/>
                </a:ext>
              </a:extLst>
            </p:cNvPr>
            <p:cNvSpPr/>
            <p:nvPr/>
          </p:nvSpPr>
          <p:spPr>
            <a:xfrm>
              <a:off x="4011168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F121B04-93D9-4970-A55A-CA4AC158E3C7}"/>
                </a:ext>
              </a:extLst>
            </p:cNvPr>
            <p:cNvSpPr/>
            <p:nvPr/>
          </p:nvSpPr>
          <p:spPr>
            <a:xfrm>
              <a:off x="3467595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23910E6-C48F-4E8A-9A4E-36990CB90C7A}"/>
                </a:ext>
              </a:extLst>
            </p:cNvPr>
            <p:cNvSpPr/>
            <p:nvPr/>
          </p:nvSpPr>
          <p:spPr>
            <a:xfrm>
              <a:off x="5095227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61D642F-86A9-4344-BC95-15E0DE4ADC6B}"/>
                </a:ext>
              </a:extLst>
            </p:cNvPr>
            <p:cNvSpPr/>
            <p:nvPr/>
          </p:nvSpPr>
          <p:spPr>
            <a:xfrm>
              <a:off x="4555731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431A617-B0A1-4AEA-A02F-CC76BAD549B1}"/>
              </a:ext>
            </a:extLst>
          </p:cNvPr>
          <p:cNvGrpSpPr/>
          <p:nvPr/>
        </p:nvGrpSpPr>
        <p:grpSpPr>
          <a:xfrm>
            <a:off x="6134595" y="3245091"/>
            <a:ext cx="2171205" cy="543573"/>
            <a:chOff x="3467595" y="2428227"/>
            <a:chExt cx="2171205" cy="54357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57EC58E-8280-45C3-BE8F-EC3201CA7717}"/>
                </a:ext>
              </a:extLst>
            </p:cNvPr>
            <p:cNvSpPr/>
            <p:nvPr/>
          </p:nvSpPr>
          <p:spPr>
            <a:xfrm>
              <a:off x="4011168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753BDF7-3A4B-4985-B9D2-0F5006993AE6}"/>
                </a:ext>
              </a:extLst>
            </p:cNvPr>
            <p:cNvSpPr/>
            <p:nvPr/>
          </p:nvSpPr>
          <p:spPr>
            <a:xfrm>
              <a:off x="3467595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C67BB95-8D2F-41FD-958B-11A49FF59EB9}"/>
                </a:ext>
              </a:extLst>
            </p:cNvPr>
            <p:cNvSpPr/>
            <p:nvPr/>
          </p:nvSpPr>
          <p:spPr>
            <a:xfrm>
              <a:off x="5095227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225CC05-FAB1-42F9-955D-43A472F92596}"/>
                </a:ext>
              </a:extLst>
            </p:cNvPr>
            <p:cNvSpPr/>
            <p:nvPr/>
          </p:nvSpPr>
          <p:spPr>
            <a:xfrm>
              <a:off x="4555731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CCFD4A7-F602-4C4F-94CF-A8A6DC99AF1A}"/>
              </a:ext>
            </a:extLst>
          </p:cNvPr>
          <p:cNvGrpSpPr/>
          <p:nvPr/>
        </p:nvGrpSpPr>
        <p:grpSpPr>
          <a:xfrm>
            <a:off x="6132576" y="3784587"/>
            <a:ext cx="2171205" cy="543573"/>
            <a:chOff x="3467595" y="2428227"/>
            <a:chExt cx="2171205" cy="54357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C317EB8-299D-4C8E-A741-E4F1EFF5587B}"/>
                </a:ext>
              </a:extLst>
            </p:cNvPr>
            <p:cNvSpPr/>
            <p:nvPr/>
          </p:nvSpPr>
          <p:spPr>
            <a:xfrm>
              <a:off x="4011168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F3DA2D1-2359-4BFC-9B4F-5E41F84458E6}"/>
                </a:ext>
              </a:extLst>
            </p:cNvPr>
            <p:cNvSpPr/>
            <p:nvPr/>
          </p:nvSpPr>
          <p:spPr>
            <a:xfrm>
              <a:off x="3467595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50AF19F-E4EF-4CA3-9410-A84FA807BA26}"/>
                </a:ext>
              </a:extLst>
            </p:cNvPr>
            <p:cNvSpPr/>
            <p:nvPr/>
          </p:nvSpPr>
          <p:spPr>
            <a:xfrm>
              <a:off x="5095227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0FA71CC-BA91-4636-804A-8893BAED72BB}"/>
                </a:ext>
              </a:extLst>
            </p:cNvPr>
            <p:cNvSpPr/>
            <p:nvPr/>
          </p:nvSpPr>
          <p:spPr>
            <a:xfrm>
              <a:off x="4555731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721FF0-D93B-4468-BA63-1A9F55D8BC5D}"/>
              </a:ext>
            </a:extLst>
          </p:cNvPr>
          <p:cNvGrpSpPr/>
          <p:nvPr/>
        </p:nvGrpSpPr>
        <p:grpSpPr>
          <a:xfrm>
            <a:off x="6134595" y="4333227"/>
            <a:ext cx="2171205" cy="543573"/>
            <a:chOff x="3467595" y="2428227"/>
            <a:chExt cx="2171205" cy="543573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D6AA51-A2B0-46A8-9370-4A533904DABF}"/>
                </a:ext>
              </a:extLst>
            </p:cNvPr>
            <p:cNvSpPr/>
            <p:nvPr/>
          </p:nvSpPr>
          <p:spPr>
            <a:xfrm>
              <a:off x="4011168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2936163-8A36-463E-AAE4-457C291F8EC4}"/>
                </a:ext>
              </a:extLst>
            </p:cNvPr>
            <p:cNvSpPr/>
            <p:nvPr/>
          </p:nvSpPr>
          <p:spPr>
            <a:xfrm>
              <a:off x="3467595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4A89012-2B83-4F15-B124-C49AA344F931}"/>
                </a:ext>
              </a:extLst>
            </p:cNvPr>
            <p:cNvSpPr/>
            <p:nvPr/>
          </p:nvSpPr>
          <p:spPr>
            <a:xfrm>
              <a:off x="5095227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FE008CA-E943-40D3-8913-E0FA1DE0353C}"/>
                </a:ext>
              </a:extLst>
            </p:cNvPr>
            <p:cNvSpPr/>
            <p:nvPr/>
          </p:nvSpPr>
          <p:spPr>
            <a:xfrm>
              <a:off x="4555731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Left Brace 28">
            <a:extLst>
              <a:ext uri="{FF2B5EF4-FFF2-40B4-BE49-F238E27FC236}">
                <a16:creationId xmlns:a16="http://schemas.microsoft.com/office/drawing/2014/main" id="{65529316-FBA4-49AB-8CCD-48F6BCF35BEF}"/>
              </a:ext>
            </a:extLst>
          </p:cNvPr>
          <p:cNvSpPr/>
          <p:nvPr/>
        </p:nvSpPr>
        <p:spPr>
          <a:xfrm>
            <a:off x="5867400" y="2724912"/>
            <a:ext cx="152396" cy="498882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0B400FA-47AD-4379-B6B6-0425B1E49B87}"/>
              </a:ext>
            </a:extLst>
          </p:cNvPr>
          <p:cNvSpPr txBox="1"/>
          <p:nvPr/>
        </p:nvSpPr>
        <p:spPr>
          <a:xfrm>
            <a:off x="5362133" y="279806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/2</a:t>
            </a:r>
            <a:endParaRPr lang="en-US" dirty="0"/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532DDE36-BF01-41E5-A04F-A0BB29B3176E}"/>
              </a:ext>
            </a:extLst>
          </p:cNvPr>
          <p:cNvSpPr/>
          <p:nvPr/>
        </p:nvSpPr>
        <p:spPr>
          <a:xfrm rot="5400000">
            <a:off x="6345443" y="2329693"/>
            <a:ext cx="152396" cy="498882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4F6A3CB-03D2-43ED-BAB1-41D7115A3F9F}"/>
              </a:ext>
            </a:extLst>
          </p:cNvPr>
          <p:cNvSpPr txBox="1"/>
          <p:nvPr/>
        </p:nvSpPr>
        <p:spPr>
          <a:xfrm>
            <a:off x="6172200" y="21336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/2</a:t>
            </a:r>
            <a:endParaRPr lang="en-US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741E588-E2B1-469D-B5E1-9EFAF3AA88D8}"/>
              </a:ext>
            </a:extLst>
          </p:cNvPr>
          <p:cNvSpPr/>
          <p:nvPr/>
        </p:nvSpPr>
        <p:spPr>
          <a:xfrm>
            <a:off x="6369826" y="4495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59D4778-A17F-4561-A92E-C0C5E5698E15}"/>
              </a:ext>
            </a:extLst>
          </p:cNvPr>
          <p:cNvSpPr txBox="1"/>
          <p:nvPr/>
        </p:nvSpPr>
        <p:spPr>
          <a:xfrm>
            <a:off x="6324600" y="4419600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</a:t>
            </a:r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ADE5945-CB4C-4A22-BC56-A66DF4D981E9}"/>
              </a:ext>
            </a:extLst>
          </p:cNvPr>
          <p:cNvSpPr/>
          <p:nvPr/>
        </p:nvSpPr>
        <p:spPr>
          <a:xfrm>
            <a:off x="7349114" y="256956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84E0A7-0EE9-4885-8F9C-E2961466D915}"/>
              </a:ext>
            </a:extLst>
          </p:cNvPr>
          <p:cNvSpPr txBox="1"/>
          <p:nvPr/>
        </p:nvSpPr>
        <p:spPr>
          <a:xfrm>
            <a:off x="7386365" y="2328446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22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8" grpId="0" animBg="1"/>
      <p:bldP spid="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C0C8D-327D-4E03-AAC1-3093B2681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09DAE-E148-4629-A4BA-99961542E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Divide points P into two halves Q, R by line L</a:t>
            </a:r>
          </a:p>
          <a:p>
            <a:r>
              <a:rPr lang="en-US" dirty="0"/>
              <a:t>Find closest points (q, q’) in Q and (r, r’) in R, with distances </a:t>
            </a:r>
            <a:r>
              <a:rPr lang="en-US" dirty="0">
                <a:sym typeface="Symbol" panose="05050102010706020507" pitchFamily="18" charset="2"/>
              </a:rPr>
              <a:t></a:t>
            </a:r>
            <a:r>
              <a:rPr lang="en-US" baseline="-25000" dirty="0">
                <a:sym typeface="Symbol" panose="05050102010706020507" pitchFamily="18" charset="2"/>
              </a:rPr>
              <a:t>Q</a:t>
            </a:r>
            <a:r>
              <a:rPr lang="en-US" dirty="0">
                <a:sym typeface="Symbol" panose="05050102010706020507" pitchFamily="18" charset="2"/>
              </a:rPr>
              <a:t>, </a:t>
            </a:r>
            <a:r>
              <a:rPr lang="en-US" baseline="-25000" dirty="0">
                <a:sym typeface="Symbol" panose="05050102010706020507" pitchFamily="18" charset="2"/>
              </a:rPr>
              <a:t>R</a:t>
            </a:r>
            <a:r>
              <a:rPr lang="en-US" dirty="0">
                <a:sym typeface="Symbol" panose="05050102010706020507" pitchFamily="18" charset="2"/>
              </a:rPr>
              <a:t>; let  =min{</a:t>
            </a:r>
            <a:r>
              <a:rPr lang="en-US" baseline="-25000" dirty="0">
                <a:sym typeface="Symbol" panose="05050102010706020507" pitchFamily="18" charset="2"/>
              </a:rPr>
              <a:t>Q</a:t>
            </a:r>
            <a:r>
              <a:rPr lang="en-US" dirty="0">
                <a:sym typeface="Symbol" panose="05050102010706020507" pitchFamily="18" charset="2"/>
              </a:rPr>
              <a:t>, </a:t>
            </a:r>
            <a:r>
              <a:rPr lang="en-US" baseline="-25000" dirty="0">
                <a:sym typeface="Symbol" panose="05050102010706020507" pitchFamily="18" charset="2"/>
              </a:rPr>
              <a:t>R</a:t>
            </a:r>
            <a:r>
              <a:rPr lang="en-US" dirty="0">
                <a:sym typeface="Symbol" panose="05050102010706020507" pitchFamily="18" charset="2"/>
              </a:rPr>
              <a:t>}</a:t>
            </a:r>
          </a:p>
          <a:p>
            <a:r>
              <a:rPr lang="en-US" dirty="0"/>
              <a:t>Let S = {s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/>
              <a:t>} </a:t>
            </a:r>
            <a:r>
              <a:rPr lang="en-US" dirty="0">
                <a:sym typeface="Symbol" panose="05050102010706020507" pitchFamily="18" charset="2"/>
              </a:rPr>
              <a:t> P be points within  of L, sorted by their y-coordinates (note k ≤ n)</a:t>
            </a:r>
          </a:p>
          <a:p>
            <a:r>
              <a:rPr lang="en-US" dirty="0">
                <a:sym typeface="Symbol" panose="05050102010706020507" pitchFamily="18" charset="2"/>
              </a:rPr>
              <a:t>For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=1, …, k: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for j = i+1, …, i+15: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check if d(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) &lt; </a:t>
            </a:r>
          </a:p>
          <a:p>
            <a:r>
              <a:rPr lang="en-US" dirty="0">
                <a:sym typeface="Symbol" panose="05050102010706020507" pitchFamily="18" charset="2"/>
              </a:rPr>
              <a:t>T(n) = 2T(n/2) + </a:t>
            </a:r>
            <a:r>
              <a:rPr lang="en-US" dirty="0" err="1">
                <a:sym typeface="Symbol" panose="05050102010706020507" pitchFamily="18" charset="2"/>
              </a:rPr>
              <a:t>cn</a:t>
            </a:r>
            <a:r>
              <a:rPr lang="en-US" dirty="0">
                <a:sym typeface="Symbol" panose="05050102010706020507" pitchFamily="18" charset="2"/>
              </a:rPr>
              <a:t>  T(n) = O(n log n)</a:t>
            </a:r>
          </a:p>
        </p:txBody>
      </p:sp>
    </p:spTree>
    <p:extLst>
      <p:ext uri="{BB962C8B-B14F-4D97-AF65-F5344CB8AC3E}">
        <p14:creationId xmlns:p14="http://schemas.microsoft.com/office/powerpoint/2010/main" val="302057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22583-81E6-4D0B-B96E-E025AC799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CDC5C-ACA2-45E3-8D5A-6852C4545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Need to implement everything (besides the recursive calls) in O(n) time </a:t>
            </a:r>
          </a:p>
          <a:p>
            <a:r>
              <a:rPr lang="en-US" dirty="0"/>
              <a:t>Ideas:</a:t>
            </a:r>
          </a:p>
          <a:p>
            <a:pPr lvl="1"/>
            <a:r>
              <a:rPr lang="en-US" dirty="0"/>
              <a:t>Sort P by x- and y-coordinates (respectively) to get sorted lists P</a:t>
            </a:r>
            <a:r>
              <a:rPr lang="en-US" baseline="-25000" dirty="0"/>
              <a:t>x</a:t>
            </a:r>
            <a:r>
              <a:rPr lang="en-US" dirty="0"/>
              <a:t> and </a:t>
            </a:r>
            <a:r>
              <a:rPr lang="en-US" dirty="0" err="1"/>
              <a:t>P</a:t>
            </a:r>
            <a:r>
              <a:rPr lang="en-US" baseline="-25000" dirty="0" err="1"/>
              <a:t>y</a:t>
            </a:r>
            <a:endParaRPr lang="en-US" dirty="0"/>
          </a:p>
          <a:p>
            <a:pPr lvl="2"/>
            <a:r>
              <a:rPr lang="en-US" dirty="0"/>
              <a:t>Also keep track of each point’s location in each list</a:t>
            </a:r>
          </a:p>
          <a:p>
            <a:pPr lvl="1"/>
            <a:r>
              <a:rPr lang="en-US" dirty="0"/>
              <a:t>Only do this once (at the beginning)! </a:t>
            </a:r>
          </a:p>
          <a:p>
            <a:pPr lvl="2"/>
            <a:r>
              <a:rPr lang="en-US" dirty="0"/>
              <a:t>O(n log n) time</a:t>
            </a:r>
          </a:p>
        </p:txBody>
      </p:sp>
    </p:spTree>
    <p:extLst>
      <p:ext uri="{BB962C8B-B14F-4D97-AF65-F5344CB8AC3E}">
        <p14:creationId xmlns:p14="http://schemas.microsoft.com/office/powerpoint/2010/main" val="253172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D552D-B628-4791-BA4C-62B8EEA1D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DA14C-3921-4CC9-8E00-7F48F2E8A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Closest-Pair(P</a:t>
            </a:r>
            <a:r>
              <a:rPr lang="en-US" baseline="-25000" dirty="0"/>
              <a:t>x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baseline="-25000" dirty="0" err="1"/>
              <a:t>y</a:t>
            </a:r>
            <a:r>
              <a:rPr lang="en-US" dirty="0"/>
              <a:t>) works as follows:</a:t>
            </a:r>
          </a:p>
          <a:p>
            <a:pPr lvl="1"/>
            <a:r>
              <a:rPr lang="en-US" dirty="0"/>
              <a:t>Define</a:t>
            </a:r>
            <a:br>
              <a:rPr lang="en-US" dirty="0"/>
            </a:br>
            <a:r>
              <a:rPr lang="en-US" dirty="0"/>
              <a:t>     Q = left half of P</a:t>
            </a:r>
            <a:r>
              <a:rPr lang="en-US" baseline="-25000" dirty="0"/>
              <a:t>x</a:t>
            </a:r>
            <a:r>
              <a:rPr lang="en-US" dirty="0"/>
              <a:t>;    R = right half of P</a:t>
            </a:r>
            <a:r>
              <a:rPr lang="en-US" baseline="-25000" dirty="0"/>
              <a:t>x</a:t>
            </a:r>
            <a:br>
              <a:rPr lang="en-US" dirty="0"/>
            </a:br>
            <a:r>
              <a:rPr lang="en-US" dirty="0"/>
              <a:t>Let L be the vertical line through rightmost point of Q</a:t>
            </a:r>
          </a:p>
          <a:p>
            <a:pPr lvl="1"/>
            <a:r>
              <a:rPr lang="en-US" dirty="0"/>
              <a:t>Easy to generate </a:t>
            </a:r>
            <a:r>
              <a:rPr lang="en-US" dirty="0" err="1"/>
              <a:t>Q</a:t>
            </a:r>
            <a:r>
              <a:rPr lang="en-US" baseline="-25000" dirty="0" err="1"/>
              <a:t>x</a:t>
            </a:r>
            <a:r>
              <a:rPr lang="en-US" dirty="0"/>
              <a:t>, R</a:t>
            </a:r>
            <a:r>
              <a:rPr lang="en-US" baseline="-25000" dirty="0"/>
              <a:t>x</a:t>
            </a:r>
            <a:r>
              <a:rPr lang="en-US" dirty="0"/>
              <a:t>; use </a:t>
            </a:r>
            <a:r>
              <a:rPr lang="en-US" dirty="0" err="1"/>
              <a:t>P</a:t>
            </a:r>
            <a:r>
              <a:rPr lang="en-US" baseline="-25000" dirty="0" err="1"/>
              <a:t>y</a:t>
            </a:r>
            <a:r>
              <a:rPr lang="en-US" dirty="0"/>
              <a:t> to construct </a:t>
            </a:r>
            <a:r>
              <a:rPr lang="en-US" dirty="0" err="1"/>
              <a:t>Q</a:t>
            </a:r>
            <a:r>
              <a:rPr lang="en-US" baseline="-25000" dirty="0" err="1"/>
              <a:t>y</a:t>
            </a:r>
            <a:r>
              <a:rPr lang="en-US" dirty="0"/>
              <a:t>, R</a:t>
            </a:r>
            <a:r>
              <a:rPr lang="en-US" baseline="-25000" dirty="0"/>
              <a:t>y</a:t>
            </a:r>
            <a:r>
              <a:rPr lang="en-US" dirty="0"/>
              <a:t> (can all be done in one linear scan of P</a:t>
            </a:r>
            <a:r>
              <a:rPr lang="en-US" baseline="-25000" dirty="0"/>
              <a:t>x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baseline="-25000" dirty="0" err="1"/>
              <a:t>y</a:t>
            </a:r>
            <a:r>
              <a:rPr lang="en-US" dirty="0"/>
              <a:t>)</a:t>
            </a:r>
            <a:endParaRPr lang="en-US" baseline="-25000" dirty="0"/>
          </a:p>
          <a:p>
            <a:pPr lvl="1"/>
            <a:r>
              <a:rPr lang="en-US" dirty="0"/>
              <a:t>Call Closest-Pair(</a:t>
            </a:r>
            <a:r>
              <a:rPr lang="en-US" dirty="0" err="1"/>
              <a:t>Q</a:t>
            </a:r>
            <a:r>
              <a:rPr lang="en-US" baseline="-25000" dirty="0" err="1"/>
              <a:t>x</a:t>
            </a:r>
            <a:r>
              <a:rPr lang="en-US" dirty="0"/>
              <a:t>, </a:t>
            </a:r>
            <a:r>
              <a:rPr lang="en-US" dirty="0" err="1"/>
              <a:t>Q</a:t>
            </a:r>
            <a:r>
              <a:rPr lang="en-US" baseline="-25000" dirty="0" err="1"/>
              <a:t>y</a:t>
            </a:r>
            <a:r>
              <a:rPr lang="en-US" dirty="0"/>
              <a:t>) and Closest-Pair(R</a:t>
            </a:r>
            <a:r>
              <a:rPr lang="en-US" baseline="-25000" dirty="0"/>
              <a:t>x</a:t>
            </a:r>
            <a:r>
              <a:rPr lang="en-US" dirty="0"/>
              <a:t>, R</a:t>
            </a:r>
            <a:r>
              <a:rPr lang="en-US" baseline="-25000" dirty="0"/>
              <a:t>y</a:t>
            </a:r>
            <a:r>
              <a:rPr lang="en-US" dirty="0"/>
              <a:t>) to get two pairs of points, and compute </a:t>
            </a:r>
            <a:r>
              <a:rPr lang="en-US" dirty="0">
                <a:sym typeface="Symbol" panose="05050102010706020507" pitchFamily="18" charset="2"/>
              </a:rPr>
              <a:t>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Define S (and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, S</a:t>
            </a:r>
            <a:r>
              <a:rPr lang="en-US" baseline="-25000" dirty="0">
                <a:sym typeface="Symbol" panose="05050102010706020507" pitchFamily="18" charset="2"/>
              </a:rPr>
              <a:t>y</a:t>
            </a:r>
            <a:r>
              <a:rPr lang="en-US" dirty="0">
                <a:sym typeface="Symbol" panose="05050102010706020507" pitchFamily="18" charset="2"/>
              </a:rPr>
              <a:t>) using one linear scan of P</a:t>
            </a:r>
            <a:r>
              <a:rPr lang="en-US" baseline="-25000" dirty="0">
                <a:sym typeface="Symbol" panose="05050102010706020507" pitchFamily="18" charset="2"/>
              </a:rPr>
              <a:t>x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/>
              <a:t>Compare elements in S as before to get the closest pair of points in P</a:t>
            </a:r>
          </a:p>
        </p:txBody>
      </p:sp>
    </p:spTree>
    <p:extLst>
      <p:ext uri="{BB962C8B-B14F-4D97-AF65-F5344CB8AC3E}">
        <p14:creationId xmlns:p14="http://schemas.microsoft.com/office/powerpoint/2010/main" val="261137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Divide-and-conquer</a:t>
            </a:r>
            <a:br>
              <a:rPr lang="en-US" sz="5400" dirty="0"/>
            </a:br>
            <a:r>
              <a:rPr lang="en-US" sz="5400" dirty="0"/>
              <a:t>algorithms</a:t>
            </a:r>
          </a:p>
        </p:txBody>
      </p:sp>
    </p:spTree>
    <p:extLst>
      <p:ext uri="{BB962C8B-B14F-4D97-AF65-F5344CB8AC3E}">
        <p14:creationId xmlns:p14="http://schemas.microsoft.com/office/powerpoint/2010/main" val="2605002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Selection</a:t>
            </a:r>
          </a:p>
        </p:txBody>
      </p:sp>
    </p:spTree>
    <p:extLst>
      <p:ext uri="{BB962C8B-B14F-4D97-AF65-F5344CB8AC3E}">
        <p14:creationId xmlns:p14="http://schemas.microsoft.com/office/powerpoint/2010/main" val="3479716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EF9EA-44EB-4925-9CAA-7712E18D0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8B724-3603-4938-8095-3BD4EDCD0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an array of n integers, find the </a:t>
            </a:r>
            <a:r>
              <a:rPr lang="en-US" dirty="0" err="1"/>
              <a:t>ith</a:t>
            </a:r>
            <a:r>
              <a:rPr lang="en-US" dirty="0"/>
              <a:t> smallest element</a:t>
            </a:r>
          </a:p>
          <a:p>
            <a:pPr lvl="1"/>
            <a:r>
              <a:rPr lang="en-US" dirty="0"/>
              <a:t>In particular: if 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n</a:t>
            </a:r>
            <a:r>
              <a:rPr lang="en-US" dirty="0"/>
              <a:t>/2</a:t>
            </a:r>
            <a:r>
              <a:rPr lang="en-US" dirty="0">
                <a:sym typeface="Symbol" panose="05050102010706020507" pitchFamily="18" charset="2"/>
              </a:rPr>
              <a:t></a:t>
            </a:r>
            <a:r>
              <a:rPr lang="en-US" dirty="0"/>
              <a:t>, find the median</a:t>
            </a:r>
          </a:p>
          <a:p>
            <a:endParaRPr lang="en-US" dirty="0"/>
          </a:p>
          <a:p>
            <a:r>
              <a:rPr lang="en-US" dirty="0"/>
              <a:t>Can solve it in O(n log n) time by sorting</a:t>
            </a:r>
          </a:p>
          <a:p>
            <a:pPr lvl="1"/>
            <a:r>
              <a:rPr lang="en-US" dirty="0"/>
              <a:t>Is this optimal?</a:t>
            </a:r>
          </a:p>
          <a:p>
            <a:r>
              <a:rPr lang="en-US" dirty="0"/>
              <a:t>Note that if </a:t>
            </a:r>
            <a:r>
              <a:rPr lang="en-US" dirty="0" err="1"/>
              <a:t>i</a:t>
            </a:r>
            <a:r>
              <a:rPr lang="en-US" dirty="0"/>
              <a:t> = 1 (i.e., min) or </a:t>
            </a:r>
            <a:r>
              <a:rPr lang="en-US" dirty="0" err="1"/>
              <a:t>i</a:t>
            </a:r>
            <a:r>
              <a:rPr lang="en-US" dirty="0"/>
              <a:t> = n (i.e., max), the problem can be solved in O(n) time</a:t>
            </a:r>
          </a:p>
        </p:txBody>
      </p:sp>
    </p:spTree>
    <p:extLst>
      <p:ext uri="{BB962C8B-B14F-4D97-AF65-F5344CB8AC3E}">
        <p14:creationId xmlns:p14="http://schemas.microsoft.com/office/powerpoint/2010/main" val="158110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14C5D-92B9-4061-B5CA-F7BB313E4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9F325-6727-4F2C-A3E0-4C4823C2B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Want to partition the array into two parts, and then recursively find the correct element in the correct part</a:t>
            </a:r>
          </a:p>
          <a:p>
            <a:r>
              <a:rPr lang="en-US" dirty="0"/>
              <a:t>Main challenge: how to get the two parts to be (roughly) balanced.</a:t>
            </a:r>
          </a:p>
          <a:p>
            <a:pPr lvl="1"/>
            <a:r>
              <a:rPr lang="en-US" dirty="0"/>
              <a:t>I.e., how to find a good </a:t>
            </a:r>
            <a:r>
              <a:rPr lang="en-US" i="1" dirty="0"/>
              <a:t>pivot</a:t>
            </a:r>
            <a:endParaRPr lang="en-US" dirty="0"/>
          </a:p>
          <a:p>
            <a:r>
              <a:rPr lang="en-US" dirty="0"/>
              <a:t>Note: choosing a random element will work with constant probability</a:t>
            </a:r>
          </a:p>
          <a:p>
            <a:pPr lvl="1"/>
            <a:r>
              <a:rPr lang="en-US" dirty="0"/>
              <a:t>More difficult to analyze</a:t>
            </a:r>
          </a:p>
          <a:p>
            <a:pPr lvl="1"/>
            <a:r>
              <a:rPr lang="en-US" dirty="0"/>
              <a:t>Want a deterministic algorithm</a:t>
            </a:r>
          </a:p>
        </p:txBody>
      </p:sp>
    </p:spTree>
    <p:extLst>
      <p:ext uri="{BB962C8B-B14F-4D97-AF65-F5344CB8AC3E}">
        <p14:creationId xmlns:p14="http://schemas.microsoft.com/office/powerpoint/2010/main" val="424244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BCBC4-4E44-40C2-82C5-9668FA26B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C441A-C5BA-4D16-9D5D-49C491B59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Select(A, 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Divide A into groups of 5 elements each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Let A’ be the medians of each group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 = Select(A’, </a:t>
            </a:r>
            <a:r>
              <a:rPr lang="en-US" dirty="0">
                <a:sym typeface="Symbol" panose="05050102010706020507" pitchFamily="18" charset="2"/>
              </a:rPr>
              <a:t> </a:t>
            </a:r>
            <a:r>
              <a:rPr lang="en-US" dirty="0"/>
              <a:t>n/5</a:t>
            </a:r>
            <a:r>
              <a:rPr lang="en-US" dirty="0">
                <a:sym typeface="Symbol" panose="05050102010706020507" pitchFamily="18" charset="2"/>
              </a:rPr>
              <a:t>/2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                    // find the median of the medians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Let A</a:t>
            </a:r>
            <a:r>
              <a:rPr lang="en-US" baseline="-25000" dirty="0"/>
              <a:t>1</a:t>
            </a:r>
            <a:r>
              <a:rPr lang="en-US" dirty="0"/>
              <a:t> be elements &lt;m and A</a:t>
            </a:r>
            <a:r>
              <a:rPr lang="en-US" baseline="-25000" dirty="0"/>
              <a:t>2</a:t>
            </a:r>
            <a:r>
              <a:rPr lang="en-US" dirty="0"/>
              <a:t> be elements &gt;m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|A</a:t>
            </a:r>
            <a:r>
              <a:rPr lang="en-US" baseline="-25000" dirty="0"/>
              <a:t>1</a:t>
            </a:r>
            <a:r>
              <a:rPr lang="en-US" dirty="0"/>
              <a:t>| = i-1 return 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|A</a:t>
            </a:r>
            <a:r>
              <a:rPr lang="en-US" baseline="-25000" dirty="0"/>
              <a:t>1</a:t>
            </a:r>
            <a:r>
              <a:rPr lang="en-US" dirty="0"/>
              <a:t>| &gt; i-1 return Select(A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|A</a:t>
            </a:r>
            <a:r>
              <a:rPr lang="en-US" baseline="-25000" dirty="0"/>
              <a:t>1</a:t>
            </a:r>
            <a:r>
              <a:rPr lang="en-US" dirty="0"/>
              <a:t>| &lt; i-1 return Select(A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- (|A</a:t>
            </a:r>
            <a:r>
              <a:rPr lang="en-US" baseline="-25000" dirty="0"/>
              <a:t>1</a:t>
            </a:r>
            <a:r>
              <a:rPr lang="en-US" dirty="0"/>
              <a:t>|+1))</a:t>
            </a:r>
          </a:p>
          <a:p>
            <a:pPr marL="571500" indent="-514350"/>
            <a:r>
              <a:rPr lang="en-US" dirty="0"/>
              <a:t>Correctness?</a:t>
            </a:r>
          </a:p>
        </p:txBody>
      </p:sp>
    </p:spTree>
    <p:extLst>
      <p:ext uri="{BB962C8B-B14F-4D97-AF65-F5344CB8AC3E}">
        <p14:creationId xmlns:p14="http://schemas.microsoft.com/office/powerpoint/2010/main" val="227414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676AA-D617-4654-860B-224750CCC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EA1E0-2CCA-4645-B871-C1047F092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max{|A</a:t>
            </a:r>
            <a:r>
              <a:rPr lang="en-US" baseline="-25000" dirty="0"/>
              <a:t>1</a:t>
            </a:r>
            <a:r>
              <a:rPr lang="en-US" dirty="0"/>
              <a:t>|, |A</a:t>
            </a:r>
            <a:r>
              <a:rPr lang="en-US" baseline="-25000" dirty="0"/>
              <a:t>2</a:t>
            </a:r>
            <a:r>
              <a:rPr lang="en-US" dirty="0"/>
              <a:t>|} </a:t>
            </a:r>
            <a:r>
              <a:rPr lang="en-US" dirty="0">
                <a:sym typeface="Symbol" panose="05050102010706020507" pitchFamily="18" charset="2"/>
              </a:rPr>
              <a:t> 7|A|/10 + 6</a:t>
            </a:r>
          </a:p>
          <a:p>
            <a:r>
              <a:rPr lang="en-US" dirty="0">
                <a:sym typeface="Symbol" panose="05050102010706020507" pitchFamily="18" charset="2"/>
              </a:rPr>
              <a:t>Proof: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(Assume  for simplicity n=|A| is a multiple of 5 and all elements are distinct)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|A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|  3 ( ½ (n/5) – 2)  3n/10 – 6 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A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contains 3 elements from at least half of the groups (except the group m is in, and possibly the last group)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dirty="0">
                <a:sym typeface="Symbol" panose="05050102010706020507" pitchFamily="18" charset="2"/>
              </a:rPr>
              <a:t>|A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|  7n/10 + 6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 similar argument applies for A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A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0266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1261E-3172-48AE-B0BB-A88EF7399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B050-4E8D-4F7C-9356-F1C014B59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except the recursive calls takes O(n) time</a:t>
            </a:r>
          </a:p>
          <a:p>
            <a:endParaRPr lang="en-US" dirty="0"/>
          </a:p>
          <a:p>
            <a:r>
              <a:rPr lang="en-US" dirty="0"/>
              <a:t>T(n)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T(n/5 + 1) + T(7n/10 + 6) + O(n)</a:t>
            </a:r>
          </a:p>
          <a:p>
            <a:pPr lvl="1"/>
            <a:r>
              <a:rPr lang="en-US" dirty="0"/>
              <a:t>Key point: n/5 + 7n/10 &lt; 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9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682B3-C826-4FE7-AD7B-296B6F232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time: further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033F-E8D3-4775-AC41-A73A515CB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(Some technicalities omitted)</a:t>
            </a:r>
          </a:p>
          <a:p>
            <a:r>
              <a:rPr lang="en-US" dirty="0"/>
              <a:t>Let c </a:t>
            </a:r>
            <a:r>
              <a:rPr lang="en-US" dirty="0">
                <a:sym typeface="Symbol" panose="05050102010706020507" pitchFamily="18" charset="2"/>
              </a:rPr>
              <a:t>&gt;</a:t>
            </a:r>
            <a:r>
              <a:rPr lang="en-US" dirty="0"/>
              <a:t> 10a be such that</a:t>
            </a:r>
          </a:p>
          <a:p>
            <a:pPr lvl="1"/>
            <a:r>
              <a:rPr lang="en-US" dirty="0"/>
              <a:t>T(n) </a:t>
            </a:r>
            <a:r>
              <a:rPr lang="en-US" dirty="0">
                <a:sym typeface="Symbol" panose="05050102010706020507" pitchFamily="18" charset="2"/>
              </a:rPr>
              <a:t> c n for n  140</a:t>
            </a:r>
          </a:p>
          <a:p>
            <a:pPr lvl="1"/>
            <a:r>
              <a:rPr lang="en-US" dirty="0"/>
              <a:t>T(n)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T(n/5) + T(7n/10) + a n for n &gt; 140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Claim: T(n)  c n for all 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True by construction for n  140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Assume true for n &lt; N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Then T(N) </a:t>
            </a:r>
            <a:r>
              <a:rPr lang="en-US" dirty="0"/>
              <a:t> T(N/5) + T(7N/10) + a N </a:t>
            </a:r>
            <a:r>
              <a:rPr lang="en-US" dirty="0">
                <a:sym typeface="Symbol" panose="05050102010706020507" pitchFamily="18" charset="2"/>
              </a:rPr>
              <a:t> 9cN/10 + </a:t>
            </a:r>
            <a:r>
              <a:rPr lang="en-US" dirty="0" err="1">
                <a:sym typeface="Symbol" panose="05050102010706020507" pitchFamily="18" charset="2"/>
              </a:rPr>
              <a:t>aN</a:t>
            </a:r>
            <a:r>
              <a:rPr lang="en-US" dirty="0">
                <a:sym typeface="Symbol" panose="05050102010706020507" pitchFamily="18" charset="2"/>
              </a:rPr>
              <a:t> &lt; </a:t>
            </a:r>
            <a:r>
              <a:rPr lang="en-US" dirty="0" err="1">
                <a:sym typeface="Symbol" panose="05050102010706020507" pitchFamily="18" charset="2"/>
              </a:rPr>
              <a:t>cN</a:t>
            </a: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68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18319</TotalTime>
  <Words>1325</Words>
  <Application>Microsoft Office PowerPoint</Application>
  <PresentationFormat>On-screen Show (4:3)</PresentationFormat>
  <Paragraphs>114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Symbol</vt:lpstr>
      <vt:lpstr>Office Theme</vt:lpstr>
      <vt:lpstr>CMSC451: Algorithms</vt:lpstr>
      <vt:lpstr>Divide-and-conquer algorithms</vt:lpstr>
      <vt:lpstr>Selection</vt:lpstr>
      <vt:lpstr>Selection</vt:lpstr>
      <vt:lpstr>High-level idea</vt:lpstr>
      <vt:lpstr>Selection algorithm</vt:lpstr>
      <vt:lpstr>Running time?</vt:lpstr>
      <vt:lpstr>Running time?</vt:lpstr>
      <vt:lpstr>Running time: further details</vt:lpstr>
      <vt:lpstr>Closest pair of points</vt:lpstr>
      <vt:lpstr>Closest pair of points</vt:lpstr>
      <vt:lpstr>Consider the 1-D case</vt:lpstr>
      <vt:lpstr>Divide-and-conquer approach I</vt:lpstr>
      <vt:lpstr>Divide-and-conquer approach II</vt:lpstr>
      <vt:lpstr>Divide-and-conquer approach III</vt:lpstr>
      <vt:lpstr>Proof</vt:lpstr>
      <vt:lpstr>Divide-and-conquer overview</vt:lpstr>
      <vt:lpstr>Details</vt:lpstr>
      <vt:lpstr>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1028</cp:revision>
  <dcterms:created xsi:type="dcterms:W3CDTF">2014-06-02T02:25:30Z</dcterms:created>
  <dcterms:modified xsi:type="dcterms:W3CDTF">2021-09-27T15:09:10Z</dcterms:modified>
</cp:coreProperties>
</file>