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11" r:id="rId2"/>
  </p:sldMasterIdLst>
  <p:notesMasterIdLst>
    <p:notesMasterId r:id="rId151"/>
  </p:notesMasterIdLst>
  <p:sldIdLst>
    <p:sldId id="1532" r:id="rId3"/>
    <p:sldId id="1659" r:id="rId4"/>
    <p:sldId id="1662" r:id="rId5"/>
    <p:sldId id="678" r:id="rId6"/>
    <p:sldId id="1629" r:id="rId7"/>
    <p:sldId id="1663" r:id="rId8"/>
    <p:sldId id="1664" r:id="rId9"/>
    <p:sldId id="1665" r:id="rId10"/>
    <p:sldId id="1666" r:id="rId11"/>
    <p:sldId id="1667" r:id="rId12"/>
    <p:sldId id="1569" r:id="rId13"/>
    <p:sldId id="1668" r:id="rId14"/>
    <p:sldId id="325" r:id="rId15"/>
    <p:sldId id="326" r:id="rId16"/>
    <p:sldId id="1660" r:id="rId17"/>
    <p:sldId id="1669" r:id="rId18"/>
    <p:sldId id="1670" r:id="rId19"/>
    <p:sldId id="1671" r:id="rId20"/>
    <p:sldId id="1672" r:id="rId21"/>
    <p:sldId id="1673" r:id="rId22"/>
    <p:sldId id="1674" r:id="rId23"/>
    <p:sldId id="1675" r:id="rId24"/>
    <p:sldId id="1661" r:id="rId25"/>
    <p:sldId id="1577" r:id="rId26"/>
    <p:sldId id="698" r:id="rId27"/>
    <p:sldId id="701" r:id="rId28"/>
    <p:sldId id="1676" r:id="rId29"/>
    <p:sldId id="1678" r:id="rId30"/>
    <p:sldId id="1608" r:id="rId31"/>
    <p:sldId id="1614" r:id="rId32"/>
    <p:sldId id="1557" r:id="rId33"/>
    <p:sldId id="740" r:id="rId34"/>
    <p:sldId id="741" r:id="rId35"/>
    <p:sldId id="743" r:id="rId36"/>
    <p:sldId id="1679" r:id="rId37"/>
    <p:sldId id="1677" r:id="rId38"/>
    <p:sldId id="1681" r:id="rId39"/>
    <p:sldId id="1682" r:id="rId40"/>
    <p:sldId id="1683" r:id="rId41"/>
    <p:sldId id="1684" r:id="rId42"/>
    <p:sldId id="1685" r:id="rId43"/>
    <p:sldId id="1680" r:id="rId44"/>
    <p:sldId id="1687" r:id="rId45"/>
    <p:sldId id="1688" r:id="rId46"/>
    <p:sldId id="1689" r:id="rId47"/>
    <p:sldId id="1686" r:id="rId48"/>
    <p:sldId id="1691" r:id="rId49"/>
    <p:sldId id="1694" r:id="rId50"/>
    <p:sldId id="1647" r:id="rId51"/>
    <p:sldId id="1692" r:id="rId52"/>
    <p:sldId id="1693" r:id="rId53"/>
    <p:sldId id="1690" r:id="rId54"/>
    <p:sldId id="304" r:id="rId55"/>
    <p:sldId id="263" r:id="rId56"/>
    <p:sldId id="1696" r:id="rId57"/>
    <p:sldId id="1697" r:id="rId58"/>
    <p:sldId id="458" r:id="rId59"/>
    <p:sldId id="1695" r:id="rId60"/>
    <p:sldId id="1552" r:id="rId61"/>
    <p:sldId id="660" r:id="rId62"/>
    <p:sldId id="1699" r:id="rId63"/>
    <p:sldId id="1700" r:id="rId64"/>
    <p:sldId id="265" r:id="rId65"/>
    <p:sldId id="1698" r:id="rId66"/>
    <p:sldId id="1583" r:id="rId67"/>
    <p:sldId id="269" r:id="rId68"/>
    <p:sldId id="270" r:id="rId69"/>
    <p:sldId id="272" r:id="rId70"/>
    <p:sldId id="273" r:id="rId71"/>
    <p:sldId id="288" r:id="rId72"/>
    <p:sldId id="289" r:id="rId73"/>
    <p:sldId id="1702" r:id="rId74"/>
    <p:sldId id="1573" r:id="rId75"/>
    <p:sldId id="1574" r:id="rId76"/>
    <p:sldId id="291" r:id="rId77"/>
    <p:sldId id="1575" r:id="rId78"/>
    <p:sldId id="1576" r:id="rId79"/>
    <p:sldId id="292" r:id="rId80"/>
    <p:sldId id="1703" r:id="rId81"/>
    <p:sldId id="1578" r:id="rId82"/>
    <p:sldId id="293" r:id="rId83"/>
    <p:sldId id="1580" r:id="rId84"/>
    <p:sldId id="296" r:id="rId85"/>
    <p:sldId id="1701" r:id="rId86"/>
    <p:sldId id="279" r:id="rId87"/>
    <p:sldId id="305" r:id="rId88"/>
    <p:sldId id="1538" r:id="rId89"/>
    <p:sldId id="1707" r:id="rId90"/>
    <p:sldId id="1705" r:id="rId91"/>
    <p:sldId id="1541" r:id="rId92"/>
    <p:sldId id="281" r:id="rId93"/>
    <p:sldId id="282" r:id="rId94"/>
    <p:sldId id="1706" r:id="rId95"/>
    <p:sldId id="1704" r:id="rId96"/>
    <p:sldId id="1709" r:id="rId97"/>
    <p:sldId id="1610" r:id="rId98"/>
    <p:sldId id="1611" r:id="rId99"/>
    <p:sldId id="1613" r:id="rId100"/>
    <p:sldId id="1615" r:id="rId101"/>
    <p:sldId id="1618" r:id="rId102"/>
    <p:sldId id="1619" r:id="rId103"/>
    <p:sldId id="1710" r:id="rId104"/>
    <p:sldId id="1711" r:id="rId105"/>
    <p:sldId id="1712" r:id="rId106"/>
    <p:sldId id="1713" r:id="rId107"/>
    <p:sldId id="1714" r:id="rId108"/>
    <p:sldId id="1715" r:id="rId109"/>
    <p:sldId id="1648" r:id="rId110"/>
    <p:sldId id="1716" r:id="rId111"/>
    <p:sldId id="1708" r:id="rId112"/>
    <p:sldId id="1718" r:id="rId113"/>
    <p:sldId id="1719" r:id="rId114"/>
    <p:sldId id="1720" r:id="rId115"/>
    <p:sldId id="1721" r:id="rId116"/>
    <p:sldId id="1722" r:id="rId117"/>
    <p:sldId id="1723" r:id="rId118"/>
    <p:sldId id="1559" r:id="rId119"/>
    <p:sldId id="1717" r:id="rId120"/>
    <p:sldId id="1587" r:id="rId121"/>
    <p:sldId id="1725" r:id="rId122"/>
    <p:sldId id="1726" r:id="rId123"/>
    <p:sldId id="1621" r:id="rId124"/>
    <p:sldId id="1727" r:id="rId125"/>
    <p:sldId id="1728" r:id="rId126"/>
    <p:sldId id="1729" r:id="rId127"/>
    <p:sldId id="1636" r:id="rId128"/>
    <p:sldId id="284" r:id="rId129"/>
    <p:sldId id="1730" r:id="rId130"/>
    <p:sldId id="1638" r:id="rId131"/>
    <p:sldId id="1731" r:id="rId132"/>
    <p:sldId id="1642" r:id="rId133"/>
    <p:sldId id="1544" r:id="rId134"/>
    <p:sldId id="1545" r:id="rId135"/>
    <p:sldId id="1655" r:id="rId136"/>
    <p:sldId id="557" r:id="rId137"/>
    <p:sldId id="1533" r:id="rId138"/>
    <p:sldId id="333" r:id="rId139"/>
    <p:sldId id="335" r:id="rId140"/>
    <p:sldId id="338" r:id="rId141"/>
    <p:sldId id="342" r:id="rId142"/>
    <p:sldId id="1724" r:id="rId143"/>
    <p:sldId id="1732" r:id="rId144"/>
    <p:sldId id="1656" r:id="rId145"/>
    <p:sldId id="1639" r:id="rId146"/>
    <p:sldId id="1649" r:id="rId147"/>
    <p:sldId id="1643" r:id="rId148"/>
    <p:sldId id="1644" r:id="rId149"/>
    <p:sldId id="1645" r:id="rId1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4" d="100"/>
          <a:sy n="124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0A597-2164-FF45-8765-F6748018D5AF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49FB-2153-CD45-BA26-CD70A6DBB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9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19EFD338-0F92-7448-B812-A4AF29A924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DB05549A-00A6-EE46-9E8B-D75894D3CB1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28536-2746-C440-9849-E58E3185D5E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April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1972" name="Rectangle 6">
            <a:extLst>
              <a:ext uri="{FF2B5EF4-FFF2-40B4-BE49-F238E27FC236}">
                <a16:creationId xmlns:a16="http://schemas.microsoft.com/office/drawing/2014/main" id="{14A1198C-2E79-5C4E-8E74-647ED486C1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1973" name="Rectangle 7">
            <a:extLst>
              <a:ext uri="{FF2B5EF4-FFF2-40B4-BE49-F238E27FC236}">
                <a16:creationId xmlns:a16="http://schemas.microsoft.com/office/drawing/2014/main" id="{C8E579FB-C5EC-744B-9828-FA286F01C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37CD4-2240-7946-9584-6BB6994E03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1974" name="Rectangle 2">
            <a:extLst>
              <a:ext uri="{FF2B5EF4-FFF2-40B4-BE49-F238E27FC236}">
                <a16:creationId xmlns:a16="http://schemas.microsoft.com/office/drawing/2014/main" id="{2E258790-D523-6047-86FF-62FBDD5E4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5" name="Rectangle 3">
            <a:extLst>
              <a:ext uri="{FF2B5EF4-FFF2-40B4-BE49-F238E27FC236}">
                <a16:creationId xmlns:a16="http://schemas.microsoft.com/office/drawing/2014/main" id="{75142E7B-9B77-0446-A790-52B068AAE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75017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60567E05-C82E-7548-892F-CCE542158C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0F26F49-5483-734C-AFC1-0EE0E6686F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C861-C63E-8F4A-84BA-BC5FC1F0191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April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CAB01BB8-C0D6-D14E-BF72-6C38E040A8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3D7C36D3-37DB-0548-9D46-1629DC5EB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B1F1E-3FC9-A34F-9A65-F020694DB3D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6" name="Rectangle 2">
            <a:extLst>
              <a:ext uri="{FF2B5EF4-FFF2-40B4-BE49-F238E27FC236}">
                <a16:creationId xmlns:a16="http://schemas.microsoft.com/office/drawing/2014/main" id="{5BEE29B9-9C69-A547-8E2A-9790A81C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7" name="Rectangle 3">
            <a:extLst>
              <a:ext uri="{FF2B5EF4-FFF2-40B4-BE49-F238E27FC236}">
                <a16:creationId xmlns:a16="http://schemas.microsoft.com/office/drawing/2014/main" id="{37C21589-F1C7-0246-A1E9-5A363625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989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363D6D7-F56B-0891-3DE0-8CF8A9735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2DDA07-513D-3F47-B705-84521B1BEC6C}" type="slidenum">
              <a:rPr lang="en-US" altLang="en-US" sz="1300" smtClean="0"/>
              <a:pPr>
                <a:spcBef>
                  <a:spcPct val="0"/>
                </a:spcBef>
              </a:pPr>
              <a:t>54</a:t>
            </a:fld>
            <a:endParaRPr lang="en-US" altLang="en-US" sz="13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0581A80C-CF9D-C9FD-5C8A-5D146DC7B8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B1FF197-4D23-4FEA-EEA1-17696BB32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56A570EA-F38D-05B8-80D1-E79ED96D8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2A18AD2B-F1CE-5F4C-8421-10CEA1257D00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56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6FBD2464-C335-8496-47AD-D7B5739799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1B8B9D3-B194-BB90-39D3-62292B520EB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BD18EEC1-E516-DD6F-D809-52B29BC0A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CB907196-0323-AB45-B834-666E6EE3FF6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57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8E44BE04-209F-B972-8002-8FD4C0E776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2FC39C6E-D6DF-B166-2305-DDFEE0731C5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F0446246-7C6A-4809-8580-0CDB44539E3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62CF0D51-8CFC-7678-A0ED-1A237E362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07D91B57-317F-E2CB-1914-6ED5BCCD99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68CCFDCB-119F-AF43-9D09-5469DBEF6D08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61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8C69F53D-B7FE-C99C-98DC-6D4B2FE08C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9FC5243-063E-F2E3-C6F2-630EC05B4F1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3AD1E17A-5C3F-4B04-599A-9F660502B0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6B16D1F9-30CD-A94A-85F0-295149B41EBF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62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882B6021-454A-0D28-B4A1-FF1E5B2A72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BB6C7DAC-EC3F-EA02-7F24-322D3219FBB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18EF9159-7D53-DFBA-482F-BD33B875F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7B1ABF-4A2D-514C-A78A-AF97D1D87025}" type="slidenum">
              <a:rPr lang="en-US" altLang="en-US" sz="1300" smtClean="0"/>
              <a:pPr>
                <a:spcBef>
                  <a:spcPct val="0"/>
                </a:spcBef>
              </a:pPr>
              <a:t>63</a:t>
            </a:fld>
            <a:endParaRPr lang="en-US" altLang="en-US" sz="13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BAE42810-F406-3C4C-8CAE-0C1E3D7FD5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B796821B-1E9F-A2E9-7168-44374BF2E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F54DAF29-FF6E-8B6E-3038-E559DBC87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D69CC7-D3D4-8E4E-97EB-1368AD581C6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84624C08-9669-55E1-188A-7E94EB36114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471821F-A348-7234-B078-4F0DDB17E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906C50A8-E339-3860-FBC8-2AAF1DB5D7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EB269D-7C65-A64F-AA19-EF68068D5BE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083E94D-8262-DF5B-6506-CE6519A61A6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6F7B835F-55CC-5721-B60A-0E2AD5854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784D459B-C87A-3C48-B642-BB2BCFF3C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2B55D-9A94-1447-98BA-279E6FD3E8B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30BB9330-5E4D-D44F-B234-ABAAE7D17A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B784B97-7A78-4D49-AE4E-E127C985F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63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ECC32BBE-1C89-6B23-4E84-96E756D1F4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B47A03-5111-3347-8C59-21D9BF028D8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19A6E326-CC32-6FC8-CA2B-9BD8C29DFE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905D0F71-1C2E-A2F4-5983-F3BD5D664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1C77D985-E513-F80F-14A2-19C28B092C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55E328-BD98-C648-9F06-ED1DD05F0BF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5A69AAD0-ED58-5112-6ABC-1CF825F2A4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F0DDAABB-891C-43FC-9745-946BEC89A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CDC3CA69-9106-D2D4-4B25-806FD1D42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E3B07-3145-C64D-A16C-23FEB15C0236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7AF0560C-58DB-EF7A-50A4-C3492F201E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EA5CCDD-E057-A220-C10F-47B2B6037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9257C412-5EE2-3CE0-445E-39B4DBEE8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AF42E2-63F9-E840-A442-73316F035EB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5216ECB1-DA5D-E2E7-2748-E54A1E7C2E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3338AE2-2E29-3794-488C-19B9355E5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5F098F43-433F-31AB-A927-202E4995E9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DDEBAF-2AE1-3644-B56E-246D31C749E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639A221-EED2-980A-FC4B-48154E89B27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0731E19F-4DAA-3272-AF7D-DACBE4458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60116919-2A53-D27C-BD93-F61A8EB90C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F8B7F5-D3FA-1E4A-8615-1DCC847F530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6BF458A2-6F7F-786B-F94D-DA37F69D62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4007C797-FD34-FDCB-F765-0AE03B096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0CDF8D4C-5578-9EF6-D7F9-212A5AA641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20A823-4D00-0447-ABB0-1C122F33999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2D9BEAE9-82A0-27B0-44BE-91BEB7C171A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5BCF6D78-A2EB-D8C5-5D95-1A076BD02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F99B7328-9C35-E6C6-C206-A26E9D7D9E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C3F043-CEE6-604C-8EA6-8DC998C5C91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D03501A4-59D7-1CFB-A370-A922120175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FEFF4D9B-4DCD-7A72-1C58-F0FCF7B31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42676E6D-F43D-4372-8BBD-A8D227776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2287CD-187B-C948-B44E-8549C38A438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0BF9DD0A-BB40-0465-ECF1-F7A32C9F68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43740554-4616-24DC-3539-5D1E9F404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3EE335C8-1269-392E-FF70-6738F82AE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2FF356-2BBC-2A47-9755-39E440E301A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4314CBDF-46B2-284F-D336-5E2FC2E06A1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1357B654-E2B3-682F-C9C9-904A545AB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E1F1CC94-0844-D841-A22A-B55B412B2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C6393-105D-DC48-8E4B-25EAD0F6C58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68D641AE-D253-D041-BE95-8001E5F887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B765CE2-0C4C-BA44-9492-67EBB7641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335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D01B234B-5091-9169-2781-75E861147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9D374-CD9C-6A44-8F2C-497825BAEA0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B6C91B0C-E93D-4BEF-D982-8BA0DEA703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BB398038-2688-6A7F-2A6F-CE537AF94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9AD174C7-7296-7CFF-601C-4B52D25663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EEE7A9-03A3-8642-9874-B119BD0D6C8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0967C020-DBE3-5D41-139E-7E91CBDB28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A146B4F0-2D2B-9FC6-82E1-FA0656317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Application may get duplicates in the case of early timeouts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6BF2E9DF-9138-973D-9BEA-D5B9960B3A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9BAABB-4DF8-EE4B-8047-58CF36256A7E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9BE59B02-9263-FF18-1C0B-7A5435611F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C099998F-00BB-8B8F-F1F7-72F8189E6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9F77D9EA-C6FB-393A-132F-C62D583AB9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2A9B6F-CE6C-554F-9CA5-6F624CC35089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CCA8D069-0AE2-3391-F30E-4183FD89FD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315E7149-5FAE-084B-919F-BAC28971E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068D0394-3C20-B64B-B155-AFE81A5208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BEA2CD-F7E5-1449-BC0E-64909FE10C9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01627AB-560D-0D45-CD03-0CD8D5291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7CEF1C2-D465-0AA5-6F60-C640190B8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6E02836E-ADA0-2769-CA00-748C69A87D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C73E09-67F1-2D41-994E-0199C737F9FC}" type="slidenum">
              <a:rPr lang="en-US" altLang="en-US" sz="1300" smtClean="0"/>
              <a:pPr>
                <a:spcBef>
                  <a:spcPct val="0"/>
                </a:spcBef>
              </a:pPr>
              <a:t>119</a:t>
            </a:fld>
            <a:endParaRPr lang="en-US" altLang="en-US" sz="13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BC8EDBDA-30DA-77E7-05D8-3F50588663D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88B7B4E-C41C-9201-316E-5A7B21108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E156B9A8-E9C9-2028-6265-5DF20E2343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03959DB3-5A26-D32E-4E81-8D0652264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Picture: https://ocw.mit.edu/courses/electrical-engineering-and-computer-science/6-829-computer-networks-fall-2002/lecture-notes/L8e2ecc.pdf</a:t>
            </a: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1AC868F8-D7B7-FBF0-DCA6-1D12BA5B0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1C560BEB-6858-C641-822F-FE6EB7955A18}" type="slidenum">
              <a:rPr lang="en-US" altLang="en-US" sz="1300" b="0" smtClean="0">
                <a:latin typeface="Times New Roman" panose="02020603050405020304" pitchFamily="18" charset="0"/>
              </a:rPr>
              <a:pPr/>
              <a:t>122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2C2F7785-8A06-C6EA-1F3E-D283C9D9D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C20591-3BDF-6B45-A5E8-E114D6E0DEF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840BB3D8-726F-D162-00DB-6033AD16D7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DD3D491-56B4-1F53-D872-846F57DCB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11DCF822-1A0F-80A5-93C2-312A1A961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8F5F4D-57B6-6140-A58A-EE92C2BD062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769558E5-92B2-E71E-E9EF-5794C3A9A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F7952635-C3E8-DFA2-516D-6DC577C6C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0AE9EC35-7A31-40B9-1E7B-FB34D4465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1E62F-CDB6-1C4E-B024-EF0498E7701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CC302932-0532-D27D-6FD5-A3246FDD3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02039D05-B611-D2C4-8145-28A6740D8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97F59-FF30-F14F-8652-747B83E9B4D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9963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3">
            <a:extLst>
              <a:ext uri="{FF2B5EF4-FFF2-40B4-BE49-F238E27FC236}">
                <a16:creationId xmlns:a16="http://schemas.microsoft.com/office/drawing/2014/main" id="{5DE6126A-9803-1233-5EFE-191CEC0D0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06209564-0296-4A4E-8753-D463CB502AC2}" type="slidenum">
              <a:rPr lang="en-US" altLang="en-US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20000"/>
                </a:spcBef>
              </a:pPr>
              <a:t>131</a:t>
            </a:fld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CE9B75D8-1912-07DC-E60C-5FA470AF68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A48E7D03-45B1-BCD1-2311-A653A92D98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3">
            <a:extLst>
              <a:ext uri="{FF2B5EF4-FFF2-40B4-BE49-F238E27FC236}">
                <a16:creationId xmlns:a16="http://schemas.microsoft.com/office/drawing/2014/main" id="{E16AC614-332E-44F1-8FF2-406104D0F9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0A74D78A-B7F8-4D40-8D6D-7809FF11DEE2}" type="slidenum">
              <a:rPr lang="en-US" altLang="en-US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20000"/>
                </a:spcBef>
              </a:pPr>
              <a:t>132</a:t>
            </a:fld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B9A9030B-C44B-AF47-1E37-976615FAB1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378B4C73-C278-1DB6-21BF-2847E2D4D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3">
            <a:extLst>
              <a:ext uri="{FF2B5EF4-FFF2-40B4-BE49-F238E27FC236}">
                <a16:creationId xmlns:a16="http://schemas.microsoft.com/office/drawing/2014/main" id="{62677632-FDDE-9873-577C-189175B5FA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3C839944-9446-C340-A467-16578856641F}" type="slidenum">
              <a:rPr lang="en-US" altLang="en-US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20000"/>
                </a:spcBef>
              </a:pPr>
              <a:t>133</a:t>
            </a:fld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12020036-C6C7-5944-26CB-8EC095AB2B6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ADD9305A-F674-9DCF-8BF4-7D41774A3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3">
            <a:extLst>
              <a:ext uri="{FF2B5EF4-FFF2-40B4-BE49-F238E27FC236}">
                <a16:creationId xmlns:a16="http://schemas.microsoft.com/office/drawing/2014/main" id="{5F33EA4C-3B75-669E-A168-79B9417F2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752A729E-9C12-A948-AEAE-250484500D25}" type="slidenum">
              <a:rPr lang="en-US" altLang="en-US" smtClean="0">
                <a:latin typeface="Tahoma" panose="020B0604030504040204" pitchFamily="34" charset="0"/>
              </a:rPr>
              <a:pPr>
                <a:spcBef>
                  <a:spcPct val="20000"/>
                </a:spcBef>
              </a:pPr>
              <a:t>135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5D832928-E899-DF51-AE52-F456D65C95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AE123283-E3F8-ED05-FF7E-C79E84D2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3">
            <a:extLst>
              <a:ext uri="{FF2B5EF4-FFF2-40B4-BE49-F238E27FC236}">
                <a16:creationId xmlns:a16="http://schemas.microsoft.com/office/drawing/2014/main" id="{2974D4CF-EE95-4067-93D4-D9A15F864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5D6C38AD-A1B9-AA43-8633-D10E65662A67}" type="slidenum">
              <a:rPr lang="en-US" altLang="en-US" smtClean="0">
                <a:latin typeface="Tahoma" panose="020B0604030504040204" pitchFamily="34" charset="0"/>
              </a:rPr>
              <a:pPr>
                <a:spcBef>
                  <a:spcPct val="20000"/>
                </a:spcBef>
              </a:pPr>
              <a:t>136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B509EA9-2D9E-DC49-8F48-130A8066DD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8947" name="Rectangle 3">
            <a:extLst>
              <a:ext uri="{FF2B5EF4-FFF2-40B4-BE49-F238E27FC236}">
                <a16:creationId xmlns:a16="http://schemas.microsoft.com/office/drawing/2014/main" id="{AA7CC947-9787-FC4E-41CD-777DF3CE3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A37ED17E-92BE-BDBF-A8FF-989DFD799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949D1B95-8395-C047-858B-7B97975D8DDB}" type="slidenum">
              <a:rPr lang="en-US" altLang="en-US" sz="1300" smtClean="0"/>
              <a:pPr>
                <a:spcBef>
                  <a:spcPct val="20000"/>
                </a:spcBef>
              </a:pPr>
              <a:t>137</a:t>
            </a:fld>
            <a:endParaRPr lang="en-US" altLang="en-US" sz="13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55D72D8-4938-50B1-46F1-BFA647B836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31CB6C25-3B7A-56B1-5776-41ABA120B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64EC7E4E-C2AB-DD1C-4895-626A0CC30F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0B4F40CC-09FA-8D4F-B691-D9121AB422CF}" type="slidenum">
              <a:rPr lang="en-US" altLang="en-US" sz="1300" smtClean="0"/>
              <a:pPr>
                <a:spcBef>
                  <a:spcPct val="20000"/>
                </a:spcBef>
              </a:pPr>
              <a:t>138</a:t>
            </a:fld>
            <a:endParaRPr lang="en-US" altLang="en-US" sz="130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C0695C3-FB03-0861-2A07-BC48C8D3D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6D342E07-FFDD-4020-290C-12FE86C41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20758C20-AFFC-FEB8-A1B2-4A4582CD9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2333F191-EF93-8F42-B6C4-B066C53636F0}" type="slidenum">
              <a:rPr lang="en-US" altLang="en-US" sz="1300" smtClean="0"/>
              <a:pPr>
                <a:spcBef>
                  <a:spcPct val="20000"/>
                </a:spcBef>
              </a:pPr>
              <a:t>139</a:t>
            </a:fld>
            <a:endParaRPr lang="en-US" altLang="en-US" sz="13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EEE1EED-0CFE-F1B3-B148-720321B9B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FFA0DB7-11EF-44AD-CEB2-C83E073FC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5CB42AF5-7903-A344-E711-5CCC4CB30C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9F306097-889F-FF47-8FC1-BA511730241A}" type="slidenum">
              <a:rPr lang="en-US" altLang="en-US" sz="1300" smtClean="0"/>
              <a:pPr>
                <a:spcBef>
                  <a:spcPct val="20000"/>
                </a:spcBef>
              </a:pPr>
              <a:t>140</a:t>
            </a:fld>
            <a:endParaRPr lang="en-US" altLang="en-US" sz="13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5BD0EAB-16B5-C137-5C05-9087040253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A070EE18-DAA7-2674-418E-D9E005E48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9C6BB1C4-799D-0145-A2DE-7ABDEE9D6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6F465E87-9616-2648-A093-D7BD1514CD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EDC8E-E3A9-D746-9EBE-EABFF339495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April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0" name="Rectangle 6">
            <a:extLst>
              <a:ext uri="{FF2B5EF4-FFF2-40B4-BE49-F238E27FC236}">
                <a16:creationId xmlns:a16="http://schemas.microsoft.com/office/drawing/2014/main" id="{7ABA8166-7181-1F45-A4FF-683A7A18C0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9141" name="Rectangle 7">
            <a:extLst>
              <a:ext uri="{FF2B5EF4-FFF2-40B4-BE49-F238E27FC236}">
                <a16:creationId xmlns:a16="http://schemas.microsoft.com/office/drawing/2014/main" id="{D3B0A32E-39E4-B145-9B0D-F2E43D002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6BA39-F6DA-C14C-95FE-B5AA7FB5F5B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2" name="Rectangle 2">
            <a:extLst>
              <a:ext uri="{FF2B5EF4-FFF2-40B4-BE49-F238E27FC236}">
                <a16:creationId xmlns:a16="http://schemas.microsoft.com/office/drawing/2014/main" id="{AC8D1C14-7F18-5341-BE86-6EFC30407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3" name="Rectangle 3">
            <a:extLst>
              <a:ext uri="{FF2B5EF4-FFF2-40B4-BE49-F238E27FC236}">
                <a16:creationId xmlns:a16="http://schemas.microsoft.com/office/drawing/2014/main" id="{CF7FF5F9-3239-5043-B0DC-4518F37A9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8156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18A6-DDE2-554F-A5B0-9BC3DAAE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56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90BD0-D4B6-1491-2914-E01B1BE8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91D3-9B86-B34A-B44A-538B57D43D3F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D2193-E28A-AFBE-271D-06DF9067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9D61-772F-E849-810B-65DE7530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D22C-9A61-DA4B-9B5A-F46945719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6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62F0B-AF95-73A2-4E8D-A98A90CE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6618-3D6E-0542-967C-F0248E5FA2DD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6847-70FC-717B-CDA6-84AD2557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13180-9090-9800-535B-26B71666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37E44-2D58-8047-A0F7-F298B110F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54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E85AD-FAA7-9CC9-F290-DB981024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D21AB-207D-9A47-A8F8-7F7600D0221F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B9EE-17E5-3225-7866-681F75FC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4117-95BA-96B0-18AD-2774BEED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1991-F184-9A49-B22A-B556131E9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2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650E7-E03A-156E-7BE8-8C2AF1642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416D7-49CE-3846-81B5-6E0ECC8B3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0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D5A65-DEB6-AC85-FCC2-E90A6A77B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1263-4DF8-4D49-8602-824F54936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560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7DDC0-9B43-8C3F-C256-EBC281144A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FD2B-C35E-4E41-8A22-AA432D93F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86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80EB7-7A3F-6DB4-FEF4-413F4C2C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EC55-B98B-4D43-88FB-304E2247A989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7F305-1089-BD63-D5CC-6F3EF831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6DFBC-2A39-5961-4C12-B6804A85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0866-EA5E-7C43-9C05-3BC30361D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50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696B-36E0-97EC-9E98-A9799E31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4FF0-6715-7441-9989-94FA28264E6A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60DD0-EF5D-212B-FCB3-DD615C86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EA46C-536F-C397-7620-E26A78A7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E86BE-20D4-D749-BA22-0C5178A64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490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D510-EC68-FB78-087F-B7ADF4AC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CB43-ABC6-CC4B-941C-C2C7278D9AC9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E64F8-0CB6-D927-C5BF-66A68E1B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4D0B1-9242-E356-D719-F01E9B67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49530-4E74-8F4A-9D64-2A845DA87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179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0D57E-1D2F-6254-A141-1F4BD21E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8221-8A42-894B-AAEF-98C3410A752B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677B9-371E-4DE6-6C5D-1FFCA371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EE4608-159F-3689-137B-D96DC55F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A76B1-870B-674D-8CF9-6D8D3925E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174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7BCFF1-0C9A-F364-4E15-205FA9B2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EC126-C5FE-6341-9E30-1BAFAA7AC589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51327-FB8E-FA91-B7DC-66D1075A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D5BC84-D0ED-42C4-560A-D80EB729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D7BB-7488-2942-8980-520EB3BBC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08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EE12-3289-E869-E114-E7EFAB09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44B66-2D8B-A043-B37F-570836276A46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F6BEB-8932-1B1C-EA14-E3D9F752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A057-8E20-D96F-056C-0A0359D4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83B-B957-8144-8B71-D24D135FF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412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E47BBF4-00B2-D6FE-221E-1CE16471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B2AB-BD1A-974D-9FE4-A70FA750BD87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630570-77DD-F468-DC97-EB6923D2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89091B-1F79-2F21-A57A-8543B12F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3B9F-E59E-1A4A-B7C0-FC97C2B88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00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703366-B0D2-19CD-3556-B883492C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44C2-808F-CA43-9961-2E09333EE2FD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ACBB9B-36C8-C6CD-6190-855AFCDE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0646A0-938D-7AA0-9A0A-E7271708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54D0D-11FB-DC4A-81C2-D0DAB8941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391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02B23A-F2F8-84DF-7456-C84A3617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5D127-8289-1D47-B085-62C393D1D97F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1F0892-2057-AA7D-0C57-2474FE6F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C4E52-191D-3B64-592C-E6DED327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FFC5-43CB-C04D-8CDA-062E65EE06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44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B8DBEB-7890-9D85-5D37-7325D2F2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1B11E-8FD6-9848-AC9D-9DE57C54E536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1CDBF0-B0BE-1AE0-8341-443CEE50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0C8C29-F5F4-08F4-61BF-BDC21FB2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F0DF-1ABB-0440-9964-9381A6C8D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62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FC62A-1C56-EBE3-E93A-B1B09338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3C738-8346-374B-BAC4-1E5786856036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AAE63-CD27-9679-6A7F-052D8F27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796E-F965-F8F2-2012-DD9C5D77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8B9BD-7998-954C-8EF9-D217CB002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2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12D77-18BB-7DF3-5057-ABB45D0F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A45C7-BF8B-6242-B5AA-EB80945C6E2E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28738-873A-DC01-A28C-038CE5F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8D7DD-A2D6-50FF-F1B8-2A8AAC91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3C6C3-FB7E-7742-BAB9-C52057709D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255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D05D1-7F6C-B5C3-66C5-5734EB79B4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D573B-311C-D94A-BBC1-B594533E3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93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0E01C-BAA1-57F2-2E31-A29A9C66F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DC919-95AC-E140-860F-01A83A0F2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528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2E46-EA8A-4820-BEB4-E60BB1FB3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DAADE-A3DF-7147-A708-D1BAAD9FC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67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EFBF-BE1D-AA61-A144-8717F5D1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DBEA-F7C1-5646-B12D-B7234E45D0F6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E602-8E16-2E1F-9738-18F708C7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980B1-AA28-0ECF-402A-C9552A04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3CCAC-8689-414D-B5D2-216604FC0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4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C17494-24D7-D6F7-4A04-14E08B99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7BBB-3042-1842-8436-735916A69F40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F6DE82-1E7F-F17B-608B-F5E98A75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C38CCE-ABA9-D6FF-242C-8461A141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05111-8114-9A42-95E0-06842C73C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07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91AA21-DB98-C702-317D-9CBD7447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71AD-12FF-5A49-82AA-F27202BC639D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EB8AC5-1B85-A2D1-682E-36C3A91B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6E0A2E-1A32-C9FF-6628-D7CF542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B4CD-74F8-734C-8F42-9A7C7875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87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DA50DB-A5AD-049E-444B-3AF3E0D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0DAC-2AE3-B445-947F-3F4BD27FEC8A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6C552D-FC57-424B-DC45-0ECA65D2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196A47-DE28-0C27-DA4D-B78532D9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873-5897-EA4E-AA5B-6B22D739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8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82653B-5DED-FC85-4B5E-545FFF72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4E01C-D49B-4042-A5A7-D0E6D0E6984B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0B6E21-BB60-4B7E-FBDD-66EA16C5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7C8FBC-E31F-9AC5-97D7-A4E9612D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7658-8E9E-354F-8DE0-8AEAF9E6A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44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4640B6-53F9-CF36-5CB4-B6F4C9A4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1DF6-44C5-2248-80E1-26B7FBE6A6A6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E5475D-96A4-4139-BB6D-29E5FE1C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F350E9-EEEF-69E9-B437-5A76F39D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66DD-F48D-A84B-A30E-2042F2A1C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81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0E8E1B-A0FB-D6F4-9DF2-B085DBDC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CD56-50D4-5644-9B95-4AE8E4773F7D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E4C819-1757-3F7C-E5D8-E78D5EF6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980D8-318E-EB96-AE70-046AD3B7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6E18-0C68-1D4A-8D47-9A9BE5F7E4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3F798A-C832-1462-6665-E819B7006C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8CF3AA3-CC7C-E7D1-F980-8A516ADDC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871C-D671-DF7B-F76E-3F73D1B13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596566-BE3E-C049-9A07-C5453BA7FBB5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3F24-89F8-8637-50C2-6EDDFC329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8545-585D-1AAF-F4BD-F684E4E4E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2E77E4-B53C-E94E-B4BB-FAD6CBCAF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13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343427-2B60-02B9-F796-CE49ABC9F3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2D8D8FE-E6F8-83AB-9D5E-54CEE82A5B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427F-D727-BE88-0C9C-4E96D4345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CA8AAE-9425-3546-BB22-B68CBFADE854}" type="datetime1">
              <a:rPr lang="en-US" altLang="en-US"/>
              <a:pPr>
                <a:defRPr/>
              </a:pPr>
              <a:t>4/11/23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BD370-F462-E57B-B883-12D28611E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B3CC8-AA07-DB3B-DCEA-9C033A03D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11813E-2EDF-AF44-B16B-C5F2BB7EF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73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CDADC663-7D60-AF11-B3DA-85005386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0003-7D62-3E43-9187-ABF70F9AFC66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667E85B9-B5BD-E94D-A094-C98E9299A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30724" name="TextBox 4">
            <a:extLst>
              <a:ext uri="{FF2B5EF4-FFF2-40B4-BE49-F238E27FC236}">
                <a16:creationId xmlns:a16="http://schemas.microsoft.com/office/drawing/2014/main" id="{E1A82416-0185-1502-1D25-84099D0A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AD71BACC-8839-535F-7726-5349CD18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>
            <a:extLst>
              <a:ext uri="{FF2B5EF4-FFF2-40B4-BE49-F238E27FC236}">
                <a16:creationId xmlns:a16="http://schemas.microsoft.com/office/drawing/2014/main" id="{22EDA8AA-AF4F-6DC9-669A-FEA5688F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2023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CB23D5E3-CC1B-FA9F-0498-53888931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4" y="3744606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Midterm-2 Review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A8E39-F963-1C4D-8DEB-596E850E37E7}"/>
              </a:ext>
            </a:extLst>
          </p:cNvPr>
          <p:cNvCxnSpPr>
            <a:cxnSpLocks/>
          </p:cNvCxnSpPr>
          <p:nvPr/>
        </p:nvCxnSpPr>
        <p:spPr>
          <a:xfrm>
            <a:off x="3946956" y="787400"/>
            <a:ext cx="0" cy="8128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2547161-7C98-7242-9F95-4C026D3F9D76}"/>
              </a:ext>
            </a:extLst>
          </p:cNvPr>
          <p:cNvSpPr/>
          <p:nvPr/>
        </p:nvSpPr>
        <p:spPr>
          <a:xfrm>
            <a:off x="117475" y="2836721"/>
            <a:ext cx="8572500" cy="3441700"/>
          </a:xfrm>
          <a:prstGeom prst="ellipse">
            <a:avLst/>
          </a:prstGeom>
          <a:solidFill>
            <a:schemeClr val="accent3">
              <a:lumMod val="20000"/>
              <a:lumOff val="80000"/>
              <a:alpha val="4792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CAE9E8-EDE2-944D-A651-918ED0D3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4047842"/>
            <a:ext cx="1962150" cy="10194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FD881F-8C7A-5C4C-87A5-6DB2822F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4047842"/>
            <a:ext cx="1962150" cy="10194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2EEE79-FB24-794F-AC43-5E1E1357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4047842"/>
            <a:ext cx="1962150" cy="101945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6D9880-7F8B-844C-BAB8-2F986F1BA26B}"/>
              </a:ext>
            </a:extLst>
          </p:cNvPr>
          <p:cNvCxnSpPr>
            <a:cxnSpLocks/>
          </p:cNvCxnSpPr>
          <p:nvPr/>
        </p:nvCxnSpPr>
        <p:spPr>
          <a:xfrm flipV="1">
            <a:off x="1295400" y="2044700"/>
            <a:ext cx="2286000" cy="21336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A78CC-30F4-B34A-8605-DB618802E961}"/>
              </a:ext>
            </a:extLst>
          </p:cNvPr>
          <p:cNvCxnSpPr>
            <a:cxnSpLocks/>
          </p:cNvCxnSpPr>
          <p:nvPr/>
        </p:nvCxnSpPr>
        <p:spPr>
          <a:xfrm flipH="1" flipV="1">
            <a:off x="3962400" y="2044700"/>
            <a:ext cx="152400" cy="2235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8FF352-131B-5D46-A29F-96B94AA06B24}"/>
              </a:ext>
            </a:extLst>
          </p:cNvPr>
          <p:cNvCxnSpPr>
            <a:cxnSpLocks/>
          </p:cNvCxnSpPr>
          <p:nvPr/>
        </p:nvCxnSpPr>
        <p:spPr>
          <a:xfrm flipH="1" flipV="1">
            <a:off x="4425950" y="2044700"/>
            <a:ext cx="2305050" cy="2235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8" descr="Category:Network routers - Wikimedia Commons">
            <a:extLst>
              <a:ext uri="{FF2B5EF4-FFF2-40B4-BE49-F238E27FC236}">
                <a16:creationId xmlns:a16="http://schemas.microsoft.com/office/drawing/2014/main" id="{BC07C216-F225-8E4D-A32F-56A97FE6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647700"/>
            <a:ext cx="23495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F3ECD90-B5C3-AC44-ABCB-0E5237E6979C}"/>
              </a:ext>
            </a:extLst>
          </p:cNvPr>
          <p:cNvSpPr txBox="1"/>
          <p:nvPr/>
        </p:nvSpPr>
        <p:spPr>
          <a:xfrm>
            <a:off x="1583391" y="3863176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200.20.1.0/24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C855D-B694-2648-8445-8F8094949D9A}"/>
              </a:ext>
            </a:extLst>
          </p:cNvPr>
          <p:cNvSpPr txBox="1"/>
          <p:nvPr/>
        </p:nvSpPr>
        <p:spPr>
          <a:xfrm>
            <a:off x="4235450" y="3818235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200.20.2.0/24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B7D01-C1D6-7842-A31D-A0FC1D9EAE88}"/>
              </a:ext>
            </a:extLst>
          </p:cNvPr>
          <p:cNvSpPr txBox="1"/>
          <p:nvPr/>
        </p:nvSpPr>
        <p:spPr>
          <a:xfrm>
            <a:off x="6711483" y="3715913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200.20.3.0/24</a:t>
            </a:r>
          </a:p>
        </p:txBody>
      </p:sp>
      <p:pic>
        <p:nvPicPr>
          <p:cNvPr id="16" name="Picture 2" descr="A brief overview of Supernetting – Computer Networking Demystified">
            <a:extLst>
              <a:ext uri="{FF2B5EF4-FFF2-40B4-BE49-F238E27FC236}">
                <a16:creationId xmlns:a16="http://schemas.microsoft.com/office/drawing/2014/main" id="{3771BD5B-1550-AE41-A16E-CC59672B7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16"/>
          <a:stretch/>
        </p:blipFill>
        <p:spPr bwMode="auto">
          <a:xfrm>
            <a:off x="1391442" y="4389565"/>
            <a:ext cx="6844470" cy="233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 brief overview of Supernetting – Computer Networking Demystified">
            <a:extLst>
              <a:ext uri="{FF2B5EF4-FFF2-40B4-BE49-F238E27FC236}">
                <a16:creationId xmlns:a16="http://schemas.microsoft.com/office/drawing/2014/main" id="{EE54F99E-6CA0-B348-BA23-820B74FE7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67"/>
          <a:stretch/>
        </p:blipFill>
        <p:spPr bwMode="auto">
          <a:xfrm>
            <a:off x="1918079" y="2461784"/>
            <a:ext cx="6222245" cy="113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C3659F-7B8B-E24C-ADD8-756947278E04}"/>
              </a:ext>
            </a:extLst>
          </p:cNvPr>
          <p:cNvSpPr txBox="1"/>
          <p:nvPr/>
        </p:nvSpPr>
        <p:spPr>
          <a:xfrm>
            <a:off x="4572000" y="435713"/>
            <a:ext cx="478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Route aggregation</a:t>
            </a:r>
          </a:p>
        </p:txBody>
      </p:sp>
    </p:spTree>
    <p:extLst>
      <p:ext uri="{BB962C8B-B14F-4D97-AF65-F5344CB8AC3E}">
        <p14:creationId xmlns:p14="http://schemas.microsoft.com/office/powerpoint/2010/main" val="23940384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Footer Placeholder 4">
            <a:extLst>
              <a:ext uri="{FF2B5EF4-FFF2-40B4-BE49-F238E27FC236}">
                <a16:creationId xmlns:a16="http://schemas.microsoft.com/office/drawing/2014/main" id="{B6CFD2D1-61A0-7922-5C7C-78E1D6CE2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</a:rPr>
              <a:t>Transport Layer</a:t>
            </a:r>
            <a:endParaRPr lang="en-US" altLang="en-US" sz="1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2" name="Slide Number Placeholder 5">
            <a:extLst>
              <a:ext uri="{FF2B5EF4-FFF2-40B4-BE49-F238E27FC236}">
                <a16:creationId xmlns:a16="http://schemas.microsoft.com/office/drawing/2014/main" id="{29D58010-5275-1D54-1225-F5024800C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Arial" panose="020B0604020202020204" pitchFamily="34" charset="0"/>
              </a:rPr>
              <a:t>3-</a:t>
            </a:r>
            <a:fld id="{15362AB5-3D93-0844-9676-D169ABCAED0F}" type="slidenum">
              <a:rPr lang="en-US" altLang="en-US" sz="1400" b="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100</a:t>
            </a:fld>
            <a:endParaRPr lang="en-US" altLang="en-US" sz="14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45B26FD8-0BDE-EBE7-FE9D-743EA95F8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stop-and-wait operation</a:t>
            </a:r>
          </a:p>
        </p:txBody>
      </p:sp>
      <p:sp>
        <p:nvSpPr>
          <p:cNvPr id="87044" name="Line 3">
            <a:extLst>
              <a:ext uri="{FF2B5EF4-FFF2-40B4-BE49-F238E27FC236}">
                <a16:creationId xmlns:a16="http://schemas.microsoft.com/office/drawing/2014/main" id="{114D4D39-AF12-DA83-286C-CB6AC22E11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Text Box 4">
            <a:extLst>
              <a:ext uri="{FF2B5EF4-FFF2-40B4-BE49-F238E27FC236}">
                <a16:creationId xmlns:a16="http://schemas.microsoft.com/office/drawing/2014/main" id="{FC7C9DE9-3E99-1A92-1C65-A26F10D81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transmitted, t = 0</a:t>
            </a:r>
          </a:p>
        </p:txBody>
      </p:sp>
      <p:sp>
        <p:nvSpPr>
          <p:cNvPr id="87046" name="Line 5">
            <a:extLst>
              <a:ext uri="{FF2B5EF4-FFF2-40B4-BE49-F238E27FC236}">
                <a16:creationId xmlns:a16="http://schemas.microsoft.com/office/drawing/2014/main" id="{91BEE429-82FE-6B47-9D9B-B15D38F592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7" name="Line 6">
            <a:extLst>
              <a:ext uri="{FF2B5EF4-FFF2-40B4-BE49-F238E27FC236}">
                <a16:creationId xmlns:a16="http://schemas.microsoft.com/office/drawing/2014/main" id="{0A3A6BE6-05F3-D48F-8E2A-619E27057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8" name="Text Box 7">
            <a:extLst>
              <a:ext uri="{FF2B5EF4-FFF2-40B4-BE49-F238E27FC236}">
                <a16:creationId xmlns:a16="http://schemas.microsoft.com/office/drawing/2014/main" id="{3736A35A-9010-B555-EF75-E8BE6E74E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sender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9" name="Text Box 8">
            <a:extLst>
              <a:ext uri="{FF2B5EF4-FFF2-40B4-BE49-F238E27FC236}">
                <a16:creationId xmlns:a16="http://schemas.microsoft.com/office/drawing/2014/main" id="{75E0ED20-1CD4-2ED4-AE6C-243C217CE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receiver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50" name="Line 9">
            <a:extLst>
              <a:ext uri="{FF2B5EF4-FFF2-40B4-BE49-F238E27FC236}">
                <a16:creationId xmlns:a16="http://schemas.microsoft.com/office/drawing/2014/main" id="{9DE15364-0329-60D1-8B64-616AFB389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1" name="Line 10">
            <a:extLst>
              <a:ext uri="{FF2B5EF4-FFF2-40B4-BE49-F238E27FC236}">
                <a16:creationId xmlns:a16="http://schemas.microsoft.com/office/drawing/2014/main" id="{66AEEB96-4744-8811-BF87-371ED28A34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Line 11">
            <a:extLst>
              <a:ext uri="{FF2B5EF4-FFF2-40B4-BE49-F238E27FC236}">
                <a16:creationId xmlns:a16="http://schemas.microsoft.com/office/drawing/2014/main" id="{115600FB-C9BA-F845-8CCA-B666A9A8F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3" name="Freeform 12">
            <a:extLst>
              <a:ext uri="{FF2B5EF4-FFF2-40B4-BE49-F238E27FC236}">
                <a16:creationId xmlns:a16="http://schemas.microsoft.com/office/drawing/2014/main" id="{59E0B453-E302-771D-7061-DDA37B9FF94D}"/>
              </a:ext>
            </a:extLst>
          </p:cNvPr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54" name="Line 13">
            <a:extLst>
              <a:ext uri="{FF2B5EF4-FFF2-40B4-BE49-F238E27FC236}">
                <a16:creationId xmlns:a16="http://schemas.microsoft.com/office/drawing/2014/main" id="{EA8AE52D-E069-C30A-B229-1170E6626C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5" name="Line 14">
            <a:extLst>
              <a:ext uri="{FF2B5EF4-FFF2-40B4-BE49-F238E27FC236}">
                <a16:creationId xmlns:a16="http://schemas.microsoft.com/office/drawing/2014/main" id="{06627FB1-979C-A31E-6270-93F20DC2D7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Line 15">
            <a:extLst>
              <a:ext uri="{FF2B5EF4-FFF2-40B4-BE49-F238E27FC236}">
                <a16:creationId xmlns:a16="http://schemas.microsoft.com/office/drawing/2014/main" id="{44915C19-05E2-F32C-80AF-8505090119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7" name="Text Box 16">
            <a:extLst>
              <a:ext uri="{FF2B5EF4-FFF2-40B4-BE49-F238E27FC236}">
                <a16:creationId xmlns:a16="http://schemas.microsoft.com/office/drawing/2014/main" id="{7F850EAA-81BB-A3E4-83EF-551210A5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RTT</a:t>
            </a:r>
            <a:r>
              <a:rPr lang="en-US" altLang="en-US" sz="1000" b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58" name="Line 17">
            <a:extLst>
              <a:ext uri="{FF2B5EF4-FFF2-40B4-BE49-F238E27FC236}">
                <a16:creationId xmlns:a16="http://schemas.microsoft.com/office/drawing/2014/main" id="{80AF83E3-3EBE-BDBA-58B7-AB8E3F3ED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9" name="Line 18">
            <a:extLst>
              <a:ext uri="{FF2B5EF4-FFF2-40B4-BE49-F238E27FC236}">
                <a16:creationId xmlns:a16="http://schemas.microsoft.com/office/drawing/2014/main" id="{B8394098-D462-E430-E389-911086134B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0" name="Text Box 19">
            <a:extLst>
              <a:ext uri="{FF2B5EF4-FFF2-40B4-BE49-F238E27FC236}">
                <a16:creationId xmlns:a16="http://schemas.microsoft.com/office/drawing/2014/main" id="{CEBE247A-B9FC-8D3B-836D-6420B5195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packet bit transmitted, </a:t>
            </a: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t = L / R</a:t>
            </a:r>
            <a:endParaRPr lang="en-US" altLang="en-US" sz="16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61" name="Line 20">
            <a:extLst>
              <a:ext uri="{FF2B5EF4-FFF2-40B4-BE49-F238E27FC236}">
                <a16:creationId xmlns:a16="http://schemas.microsoft.com/office/drawing/2014/main" id="{AB7AB1DE-41CE-2329-D298-1C0CAF1670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2" name="Text Box 21">
            <a:extLst>
              <a:ext uri="{FF2B5EF4-FFF2-40B4-BE49-F238E27FC236}">
                <a16:creationId xmlns:a16="http://schemas.microsoft.com/office/drawing/2014/main" id="{C1040759-12D1-6680-01B7-64D1A67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arrives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63" name="Line 22">
            <a:extLst>
              <a:ext uri="{FF2B5EF4-FFF2-40B4-BE49-F238E27FC236}">
                <a16:creationId xmlns:a16="http://schemas.microsoft.com/office/drawing/2014/main" id="{F4F5BB44-E635-8238-BF77-69212A8FE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4" name="Text Box 23">
            <a:extLst>
              <a:ext uri="{FF2B5EF4-FFF2-40B4-BE49-F238E27FC236}">
                <a16:creationId xmlns:a16="http://schemas.microsoft.com/office/drawing/2014/main" id="{0DF2AFAC-738F-AD06-2A72-B7D6F90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packet bit arrives, send ACK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65" name="Text Box 24">
            <a:extLst>
              <a:ext uri="{FF2B5EF4-FFF2-40B4-BE49-F238E27FC236}">
                <a16:creationId xmlns:a16="http://schemas.microsoft.com/office/drawing/2014/main" id="{82460D21-82EF-6698-3EE6-A81BC7D03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ACK arrives, send next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packet, </a:t>
            </a: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t = RTT + L / R</a:t>
            </a:r>
            <a:endParaRPr lang="en-US" altLang="en-US" sz="16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66" name="Freeform 25">
            <a:extLst>
              <a:ext uri="{FF2B5EF4-FFF2-40B4-BE49-F238E27FC236}">
                <a16:creationId xmlns:a16="http://schemas.microsoft.com/office/drawing/2014/main" id="{99088522-B3E5-ED31-159B-CF147DDEF641}"/>
              </a:ext>
            </a:extLst>
          </p:cNvPr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2147483646 w 1845"/>
              <a:gd name="T3" fmla="*/ 2147483646 h 592"/>
              <a:gd name="T4" fmla="*/ 2147483646 w 1845"/>
              <a:gd name="T5" fmla="*/ 2147483646 h 592"/>
              <a:gd name="T6" fmla="*/ 0 w 1845"/>
              <a:gd name="T7" fmla="*/ 2147483646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67" name="Group 26">
            <a:extLst>
              <a:ext uri="{FF2B5EF4-FFF2-40B4-BE49-F238E27FC236}">
                <a16:creationId xmlns:a16="http://schemas.microsoft.com/office/drawing/2014/main" id="{10A24545-D7BE-FB7A-411E-8369A168EA59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87076" name="Line 27">
              <a:extLst>
                <a:ext uri="{FF2B5EF4-FFF2-40B4-BE49-F238E27FC236}">
                  <a16:creationId xmlns:a16="http://schemas.microsoft.com/office/drawing/2014/main" id="{53A52F43-71EE-1802-0A62-B061F1857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5" y="13225"/>
              <a:ext cx="1589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7" name="Line 28">
              <a:extLst>
                <a:ext uri="{FF2B5EF4-FFF2-40B4-BE49-F238E27FC236}">
                  <a16:creationId xmlns:a16="http://schemas.microsoft.com/office/drawing/2014/main" id="{5880BBEE-B461-5D0A-4E21-C58D321683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4" y="13737"/>
              <a:ext cx="1176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68" name="Line 29">
            <a:extLst>
              <a:ext uri="{FF2B5EF4-FFF2-40B4-BE49-F238E27FC236}">
                <a16:creationId xmlns:a16="http://schemas.microsoft.com/office/drawing/2014/main" id="{F0981371-1BED-AC95-6615-039834E1A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9" name="Line 30">
            <a:extLst>
              <a:ext uri="{FF2B5EF4-FFF2-40B4-BE49-F238E27FC236}">
                <a16:creationId xmlns:a16="http://schemas.microsoft.com/office/drawing/2014/main" id="{3E5AB8D2-E058-75DB-0A76-59127E2D4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7070" name="Object 31">
            <a:extLst>
              <a:ext uri="{FF2B5EF4-FFF2-40B4-BE49-F238E27FC236}">
                <a16:creationId xmlns:a16="http://schemas.microsoft.com/office/drawing/2014/main" id="{9AD983B4-AD1E-C25F-F0A7-A7D110462B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87070" name="Object 31">
                        <a:extLst>
                          <a:ext uri="{FF2B5EF4-FFF2-40B4-BE49-F238E27FC236}">
                            <a16:creationId xmlns:a16="http://schemas.microsoft.com/office/drawing/2014/main" id="{9AD983B4-AD1E-C25F-F0A7-A7D110462B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71" name="TextBox 1">
            <a:extLst>
              <a:ext uri="{FF2B5EF4-FFF2-40B4-BE49-F238E27FC236}">
                <a16:creationId xmlns:a16="http://schemas.microsoft.com/office/drawing/2014/main" id="{B2C19ED3-847A-8851-98A3-1FE56D99C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429375"/>
            <a:ext cx="541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Network bandwidth = R bits-per-sec</a:t>
            </a:r>
          </a:p>
        </p:txBody>
      </p:sp>
      <p:sp>
        <p:nvSpPr>
          <p:cNvPr id="87072" name="TextBox 34">
            <a:extLst>
              <a:ext uri="{FF2B5EF4-FFF2-40B4-BE49-F238E27FC236}">
                <a16:creationId xmlns:a16="http://schemas.microsoft.com/office/drawing/2014/main" id="{B20AB3E1-2703-AC30-3EBC-4DA7CD7DB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110288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Packet size = L bits</a:t>
            </a:r>
          </a:p>
        </p:txBody>
      </p:sp>
      <p:sp>
        <p:nvSpPr>
          <p:cNvPr id="87073" name="TextBox 2">
            <a:extLst>
              <a:ext uri="{FF2B5EF4-FFF2-40B4-BE49-F238E27FC236}">
                <a16:creationId xmlns:a16="http://schemas.microsoft.com/office/drawing/2014/main" id="{2B757009-D088-78FD-DB1C-E10F56E0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2732088"/>
            <a:ext cx="2697163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ourier New" panose="02070309020205020404" pitchFamily="49" charset="0"/>
              </a:rPr>
              <a:t>1kB packet per 30.008 msec</a:t>
            </a:r>
          </a:p>
        </p:txBody>
      </p:sp>
      <p:sp>
        <p:nvSpPr>
          <p:cNvPr id="87074" name="Right Brace 3">
            <a:extLst>
              <a:ext uri="{FF2B5EF4-FFF2-40B4-BE49-F238E27FC236}">
                <a16:creationId xmlns:a16="http://schemas.microsoft.com/office/drawing/2014/main" id="{F2C54CC0-5A93-979C-D818-7738B78CFC9F}"/>
              </a:ext>
            </a:extLst>
          </p:cNvPr>
          <p:cNvSpPr>
            <a:spLocks/>
          </p:cNvSpPr>
          <p:nvPr/>
        </p:nvSpPr>
        <p:spPr bwMode="auto">
          <a:xfrm>
            <a:off x="5413375" y="1987550"/>
            <a:ext cx="357188" cy="2101850"/>
          </a:xfrm>
          <a:prstGeom prst="rightBrace">
            <a:avLst>
              <a:gd name="adj1" fmla="val 8336"/>
              <a:gd name="adj2" fmla="val 50000"/>
            </a:avLst>
          </a:prstGeom>
          <a:noFill/>
          <a:ln w="349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0">
              <a:solidFill>
                <a:srgbClr val="000000"/>
              </a:solidFill>
            </a:endParaRPr>
          </a:p>
        </p:txBody>
      </p:sp>
      <p:sp>
        <p:nvSpPr>
          <p:cNvPr id="87075" name="TextBox 37">
            <a:extLst>
              <a:ext uri="{FF2B5EF4-FFF2-40B4-BE49-F238E27FC236}">
                <a16:creationId xmlns:a16="http://schemas.microsoft.com/office/drawing/2014/main" id="{AF7E41AE-1B1F-EAB3-01C1-09D0FE729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538538"/>
            <a:ext cx="2697163" cy="10144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ourier New" panose="02070309020205020404" pitchFamily="49" charset="0"/>
              </a:rPr>
              <a:t>~33KB/sec throughput over a 1GBPS link!!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Footer Placeholder 4">
            <a:extLst>
              <a:ext uri="{FF2B5EF4-FFF2-40B4-BE49-F238E27FC236}">
                <a16:creationId xmlns:a16="http://schemas.microsoft.com/office/drawing/2014/main" id="{5B0ED876-D7FF-1A62-288E-729684D91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</a:rPr>
              <a:t>Transport Layer</a:t>
            </a:r>
            <a:endParaRPr lang="en-US" altLang="en-US" sz="1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6" name="Slide Number Placeholder 5">
            <a:extLst>
              <a:ext uri="{FF2B5EF4-FFF2-40B4-BE49-F238E27FC236}">
                <a16:creationId xmlns:a16="http://schemas.microsoft.com/office/drawing/2014/main" id="{63859DF4-201A-380A-D76A-D6118E02C1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Arial" panose="020B0604020202020204" pitchFamily="34" charset="0"/>
              </a:rPr>
              <a:t>3-</a:t>
            </a:r>
            <a:fld id="{9362B3C9-1D4B-0942-8157-80120E92206C}" type="slidenum">
              <a:rPr lang="en-US" altLang="en-US" sz="1400" b="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101</a:t>
            </a:fld>
            <a:endParaRPr lang="en-US" altLang="en-US" sz="14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0C8481C3-28AB-DA6E-AAB7-A36DE2ED3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stop-and-wait operation</a:t>
            </a:r>
          </a:p>
        </p:txBody>
      </p:sp>
      <p:sp>
        <p:nvSpPr>
          <p:cNvPr id="88068" name="Line 3">
            <a:extLst>
              <a:ext uri="{FF2B5EF4-FFF2-40B4-BE49-F238E27FC236}">
                <a16:creationId xmlns:a16="http://schemas.microsoft.com/office/drawing/2014/main" id="{8BD87AB6-8469-9282-2205-26D7F6D567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9" name="Text Box 4">
            <a:extLst>
              <a:ext uri="{FF2B5EF4-FFF2-40B4-BE49-F238E27FC236}">
                <a16:creationId xmlns:a16="http://schemas.microsoft.com/office/drawing/2014/main" id="{9B1A9777-3BCB-194B-B642-B81B1936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transmitted, t = 0</a:t>
            </a:r>
          </a:p>
        </p:txBody>
      </p:sp>
      <p:sp>
        <p:nvSpPr>
          <p:cNvPr id="88070" name="Line 5">
            <a:extLst>
              <a:ext uri="{FF2B5EF4-FFF2-40B4-BE49-F238E27FC236}">
                <a16:creationId xmlns:a16="http://schemas.microsoft.com/office/drawing/2014/main" id="{8EDA8B4D-EBDC-4F8C-DBC5-507BB1C12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1" name="Line 6">
            <a:extLst>
              <a:ext uri="{FF2B5EF4-FFF2-40B4-BE49-F238E27FC236}">
                <a16:creationId xmlns:a16="http://schemas.microsoft.com/office/drawing/2014/main" id="{42ABF9DB-1B98-8597-6FD4-0078DB7CF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2" name="Text Box 7">
            <a:extLst>
              <a:ext uri="{FF2B5EF4-FFF2-40B4-BE49-F238E27FC236}">
                <a16:creationId xmlns:a16="http://schemas.microsoft.com/office/drawing/2014/main" id="{DF70B3BF-02CA-DF2A-A93E-AA932E93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sender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3" name="Text Box 8">
            <a:extLst>
              <a:ext uri="{FF2B5EF4-FFF2-40B4-BE49-F238E27FC236}">
                <a16:creationId xmlns:a16="http://schemas.microsoft.com/office/drawing/2014/main" id="{4E90A787-2577-1E3A-FE7A-1B15030EF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receiver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4" name="Line 9">
            <a:extLst>
              <a:ext uri="{FF2B5EF4-FFF2-40B4-BE49-F238E27FC236}">
                <a16:creationId xmlns:a16="http://schemas.microsoft.com/office/drawing/2014/main" id="{C9FD1944-9F7F-326D-CDFF-FA38CD3A2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5" name="Line 10">
            <a:extLst>
              <a:ext uri="{FF2B5EF4-FFF2-40B4-BE49-F238E27FC236}">
                <a16:creationId xmlns:a16="http://schemas.microsoft.com/office/drawing/2014/main" id="{84D4126C-1D36-7630-3965-113FF33E9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6" name="Line 11">
            <a:extLst>
              <a:ext uri="{FF2B5EF4-FFF2-40B4-BE49-F238E27FC236}">
                <a16:creationId xmlns:a16="http://schemas.microsoft.com/office/drawing/2014/main" id="{1B557444-772B-F650-FB4F-10172C472F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7" name="Freeform 12">
            <a:extLst>
              <a:ext uri="{FF2B5EF4-FFF2-40B4-BE49-F238E27FC236}">
                <a16:creationId xmlns:a16="http://schemas.microsoft.com/office/drawing/2014/main" id="{242D9476-EA67-7608-003A-CBE8ECB9FB01}"/>
              </a:ext>
            </a:extLst>
          </p:cNvPr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8" name="Line 13">
            <a:extLst>
              <a:ext uri="{FF2B5EF4-FFF2-40B4-BE49-F238E27FC236}">
                <a16:creationId xmlns:a16="http://schemas.microsoft.com/office/drawing/2014/main" id="{16F53376-E614-7958-F603-DF92F4326C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9" name="Line 14">
            <a:extLst>
              <a:ext uri="{FF2B5EF4-FFF2-40B4-BE49-F238E27FC236}">
                <a16:creationId xmlns:a16="http://schemas.microsoft.com/office/drawing/2014/main" id="{0EE4F02A-FD78-47F4-8CD4-4E2F966144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0" name="Line 15">
            <a:extLst>
              <a:ext uri="{FF2B5EF4-FFF2-40B4-BE49-F238E27FC236}">
                <a16:creationId xmlns:a16="http://schemas.microsoft.com/office/drawing/2014/main" id="{17CA9B1A-CABF-CC64-21CC-35D3FD838A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Text Box 16">
            <a:extLst>
              <a:ext uri="{FF2B5EF4-FFF2-40B4-BE49-F238E27FC236}">
                <a16:creationId xmlns:a16="http://schemas.microsoft.com/office/drawing/2014/main" id="{972F0CAA-6C71-F1B4-478B-F6E371409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RTT</a:t>
            </a:r>
            <a:r>
              <a:rPr lang="en-US" altLang="en-US" sz="1000" b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82" name="Line 17">
            <a:extLst>
              <a:ext uri="{FF2B5EF4-FFF2-40B4-BE49-F238E27FC236}">
                <a16:creationId xmlns:a16="http://schemas.microsoft.com/office/drawing/2014/main" id="{251BAD4E-F699-421A-6017-4C1C028E4D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3" name="Line 18">
            <a:extLst>
              <a:ext uri="{FF2B5EF4-FFF2-40B4-BE49-F238E27FC236}">
                <a16:creationId xmlns:a16="http://schemas.microsoft.com/office/drawing/2014/main" id="{816C6E9D-8202-FC81-9B74-BB13325714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4" name="Text Box 19">
            <a:extLst>
              <a:ext uri="{FF2B5EF4-FFF2-40B4-BE49-F238E27FC236}">
                <a16:creationId xmlns:a16="http://schemas.microsoft.com/office/drawing/2014/main" id="{D59762C5-0A6C-C49A-FA3C-F8E28B6B1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packet bit transmitted, </a:t>
            </a: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t = L / R</a:t>
            </a:r>
            <a:endParaRPr lang="en-US" altLang="en-US" sz="16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85" name="Line 20">
            <a:extLst>
              <a:ext uri="{FF2B5EF4-FFF2-40B4-BE49-F238E27FC236}">
                <a16:creationId xmlns:a16="http://schemas.microsoft.com/office/drawing/2014/main" id="{73C6E06B-E36A-EA9A-2C71-ECC6063706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6" name="Text Box 21">
            <a:extLst>
              <a:ext uri="{FF2B5EF4-FFF2-40B4-BE49-F238E27FC236}">
                <a16:creationId xmlns:a16="http://schemas.microsoft.com/office/drawing/2014/main" id="{E7308B2F-9746-F374-A2FA-35ACB935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arrives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87" name="Line 22">
            <a:extLst>
              <a:ext uri="{FF2B5EF4-FFF2-40B4-BE49-F238E27FC236}">
                <a16:creationId xmlns:a16="http://schemas.microsoft.com/office/drawing/2014/main" id="{AFA8F504-9234-238D-CDAB-026FE1090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8" name="Text Box 23">
            <a:extLst>
              <a:ext uri="{FF2B5EF4-FFF2-40B4-BE49-F238E27FC236}">
                <a16:creationId xmlns:a16="http://schemas.microsoft.com/office/drawing/2014/main" id="{020E36C2-B737-E3CC-BBC6-681666158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packet bit arrives, send ACK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89" name="Text Box 24">
            <a:extLst>
              <a:ext uri="{FF2B5EF4-FFF2-40B4-BE49-F238E27FC236}">
                <a16:creationId xmlns:a16="http://schemas.microsoft.com/office/drawing/2014/main" id="{8E6259E6-3B29-8F4A-D066-FFC44D9BB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ACK arrives, send next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packet, </a:t>
            </a: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t = RTT + L / R</a:t>
            </a:r>
            <a:endParaRPr lang="en-US" altLang="en-US" sz="16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90" name="Freeform 25">
            <a:extLst>
              <a:ext uri="{FF2B5EF4-FFF2-40B4-BE49-F238E27FC236}">
                <a16:creationId xmlns:a16="http://schemas.microsoft.com/office/drawing/2014/main" id="{127A602A-013E-7A2A-0ECB-0A1C8FD64C09}"/>
              </a:ext>
            </a:extLst>
          </p:cNvPr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2147483646 w 1845"/>
              <a:gd name="T3" fmla="*/ 2147483646 h 592"/>
              <a:gd name="T4" fmla="*/ 2147483646 w 1845"/>
              <a:gd name="T5" fmla="*/ 2147483646 h 592"/>
              <a:gd name="T6" fmla="*/ 0 w 1845"/>
              <a:gd name="T7" fmla="*/ 2147483646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8091" name="Group 26">
            <a:extLst>
              <a:ext uri="{FF2B5EF4-FFF2-40B4-BE49-F238E27FC236}">
                <a16:creationId xmlns:a16="http://schemas.microsoft.com/office/drawing/2014/main" id="{4AC03625-F350-EFD2-E4ED-A21D8488635A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88101" name="Line 27">
              <a:extLst>
                <a:ext uri="{FF2B5EF4-FFF2-40B4-BE49-F238E27FC236}">
                  <a16:creationId xmlns:a16="http://schemas.microsoft.com/office/drawing/2014/main" id="{1563208F-C52D-AD1A-7F99-EE5378635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5" y="13225"/>
              <a:ext cx="1589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02" name="Line 28">
              <a:extLst>
                <a:ext uri="{FF2B5EF4-FFF2-40B4-BE49-F238E27FC236}">
                  <a16:creationId xmlns:a16="http://schemas.microsoft.com/office/drawing/2014/main" id="{5510F1A6-3A1F-819D-A129-1E66BC06E8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4" y="13737"/>
              <a:ext cx="1176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092" name="Line 29">
            <a:extLst>
              <a:ext uri="{FF2B5EF4-FFF2-40B4-BE49-F238E27FC236}">
                <a16:creationId xmlns:a16="http://schemas.microsoft.com/office/drawing/2014/main" id="{142290F3-5FD8-E903-FFEC-1A80DE689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93" name="Line 30">
            <a:extLst>
              <a:ext uri="{FF2B5EF4-FFF2-40B4-BE49-F238E27FC236}">
                <a16:creationId xmlns:a16="http://schemas.microsoft.com/office/drawing/2014/main" id="{DCCD163B-67B9-5F04-2C35-44168BB7B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8094" name="Object 31">
            <a:extLst>
              <a:ext uri="{FF2B5EF4-FFF2-40B4-BE49-F238E27FC236}">
                <a16:creationId xmlns:a16="http://schemas.microsoft.com/office/drawing/2014/main" id="{9F573F95-BC97-C4DC-C6B1-DF41B8F2D8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88094" name="Object 31">
                        <a:extLst>
                          <a:ext uri="{FF2B5EF4-FFF2-40B4-BE49-F238E27FC236}">
                            <a16:creationId xmlns:a16="http://schemas.microsoft.com/office/drawing/2014/main" id="{9F573F95-BC97-C4DC-C6B1-DF41B8F2D8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95" name="TextBox 1">
            <a:extLst>
              <a:ext uri="{FF2B5EF4-FFF2-40B4-BE49-F238E27FC236}">
                <a16:creationId xmlns:a16="http://schemas.microsoft.com/office/drawing/2014/main" id="{A013F408-BD9B-0F56-3EDD-F1F9609BD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429375"/>
            <a:ext cx="541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Network bandwidth = R bits-per-sec</a:t>
            </a:r>
          </a:p>
        </p:txBody>
      </p:sp>
      <p:sp>
        <p:nvSpPr>
          <p:cNvPr id="88096" name="TextBox 34">
            <a:extLst>
              <a:ext uri="{FF2B5EF4-FFF2-40B4-BE49-F238E27FC236}">
                <a16:creationId xmlns:a16="http://schemas.microsoft.com/office/drawing/2014/main" id="{FE591FCE-DEF2-1DA8-745E-38AEAACA2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110288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Packet size = L bits</a:t>
            </a:r>
          </a:p>
        </p:txBody>
      </p:sp>
      <p:sp>
        <p:nvSpPr>
          <p:cNvPr id="88097" name="TextBox 2">
            <a:extLst>
              <a:ext uri="{FF2B5EF4-FFF2-40B4-BE49-F238E27FC236}">
                <a16:creationId xmlns:a16="http://schemas.microsoft.com/office/drawing/2014/main" id="{7714AA7A-C6EE-AF5F-B397-84EB120A7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2732088"/>
            <a:ext cx="2697163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ourier New" panose="02070309020205020404" pitchFamily="49" charset="0"/>
              </a:rPr>
              <a:t>1kB packet per 30.008 msec</a:t>
            </a:r>
          </a:p>
        </p:txBody>
      </p:sp>
      <p:sp>
        <p:nvSpPr>
          <p:cNvPr id="88098" name="Right Brace 3">
            <a:extLst>
              <a:ext uri="{FF2B5EF4-FFF2-40B4-BE49-F238E27FC236}">
                <a16:creationId xmlns:a16="http://schemas.microsoft.com/office/drawing/2014/main" id="{B92256BA-4397-5330-858F-80888D9DABC3}"/>
              </a:ext>
            </a:extLst>
          </p:cNvPr>
          <p:cNvSpPr>
            <a:spLocks/>
          </p:cNvSpPr>
          <p:nvPr/>
        </p:nvSpPr>
        <p:spPr bwMode="auto">
          <a:xfrm>
            <a:off x="5413375" y="1987550"/>
            <a:ext cx="357188" cy="2101850"/>
          </a:xfrm>
          <a:prstGeom prst="rightBrace">
            <a:avLst>
              <a:gd name="adj1" fmla="val 8336"/>
              <a:gd name="adj2" fmla="val 50000"/>
            </a:avLst>
          </a:prstGeom>
          <a:noFill/>
          <a:ln w="349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0">
              <a:solidFill>
                <a:srgbClr val="000000"/>
              </a:solidFill>
            </a:endParaRPr>
          </a:p>
        </p:txBody>
      </p:sp>
      <p:sp>
        <p:nvSpPr>
          <p:cNvPr id="88099" name="TextBox 37">
            <a:extLst>
              <a:ext uri="{FF2B5EF4-FFF2-40B4-BE49-F238E27FC236}">
                <a16:creationId xmlns:a16="http://schemas.microsoft.com/office/drawing/2014/main" id="{AEE2551D-FDD8-0262-AD08-CD6B3E01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538538"/>
            <a:ext cx="2697163" cy="10144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ourier New" panose="02070309020205020404" pitchFamily="49" charset="0"/>
              </a:rPr>
              <a:t>~33KB/sec throughput over a 1GBPS link!!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CC1AF7-B28B-F8EC-84D3-F83218366FC2}"/>
              </a:ext>
            </a:extLst>
          </p:cNvPr>
          <p:cNvSpPr txBox="1"/>
          <p:nvPr/>
        </p:nvSpPr>
        <p:spPr>
          <a:xfrm>
            <a:off x="0" y="4775200"/>
            <a:ext cx="9144000" cy="1816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FF"/>
                </a:solidFill>
              </a:rPr>
              <a:t>Network protocol limits the full utilization of physical resources.</a:t>
            </a:r>
          </a:p>
          <a:p>
            <a:pPr algn="ctr"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sz="2800" dirty="0">
                <a:solidFill>
                  <a:srgbClr val="FFFFFF"/>
                </a:solidFill>
              </a:rPr>
              <a:t>Transport-layer vs Link-layer capacity gap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Footer Placeholder 4">
            <a:extLst>
              <a:ext uri="{FF2B5EF4-FFF2-40B4-BE49-F238E27FC236}">
                <a16:creationId xmlns:a16="http://schemas.microsoft.com/office/drawing/2014/main" id="{4AB3F5E3-5907-8848-CC8B-57A794D920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</a:rPr>
              <a:t>Transport Layer</a:t>
            </a:r>
            <a:endParaRPr lang="en-US" altLang="en-US" sz="1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8" name="Slide Number Placeholder 5">
            <a:extLst>
              <a:ext uri="{FF2B5EF4-FFF2-40B4-BE49-F238E27FC236}">
                <a16:creationId xmlns:a16="http://schemas.microsoft.com/office/drawing/2014/main" id="{10187755-B0D6-A47F-7893-205296E10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Arial" panose="020B0604020202020204" pitchFamily="34" charset="0"/>
              </a:rPr>
              <a:t>3-</a:t>
            </a:r>
            <a:fld id="{37724408-72FE-3E48-85BD-DD74BB3F1647}" type="slidenum">
              <a:rPr lang="en-US" altLang="en-US" sz="1400" b="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102</a:t>
            </a:fld>
            <a:endParaRPr lang="en-US" altLang="en-US" sz="14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6415775B-E97F-FFEA-69F1-8A498FBB3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Pipelining: increased utilization</a:t>
            </a:r>
          </a:p>
        </p:txBody>
      </p:sp>
      <p:sp>
        <p:nvSpPr>
          <p:cNvPr id="91140" name="Line 3">
            <a:extLst>
              <a:ext uri="{FF2B5EF4-FFF2-40B4-BE49-F238E27FC236}">
                <a16:creationId xmlns:a16="http://schemas.microsoft.com/office/drawing/2014/main" id="{39DD68FA-B8FC-B482-15E5-E94D6E60F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1825" y="1778000"/>
            <a:ext cx="2082800" cy="931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1" name="Text Box 4">
            <a:extLst>
              <a:ext uri="{FF2B5EF4-FFF2-40B4-BE49-F238E27FC236}">
                <a16:creationId xmlns:a16="http://schemas.microsoft.com/office/drawing/2014/main" id="{995735D1-1F44-457F-CD9E-3032BD20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1625"/>
            <a:ext cx="3086100" cy="35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transmitted, t = 0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2" name="Line 5">
            <a:extLst>
              <a:ext uri="{FF2B5EF4-FFF2-40B4-BE49-F238E27FC236}">
                <a16:creationId xmlns:a16="http://schemas.microsoft.com/office/drawing/2014/main" id="{D68A6DDB-9DD2-669F-D311-A99DED8D8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1555750"/>
            <a:ext cx="20638" cy="32845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3" name="Line 6">
            <a:extLst>
              <a:ext uri="{FF2B5EF4-FFF2-40B4-BE49-F238E27FC236}">
                <a16:creationId xmlns:a16="http://schemas.microsoft.com/office/drawing/2014/main" id="{DC42A99F-56C4-47AB-B1BC-393F173C7B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3513" y="1568450"/>
            <a:ext cx="22225" cy="335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Text Box 7">
            <a:extLst>
              <a:ext uri="{FF2B5EF4-FFF2-40B4-BE49-F238E27FC236}">
                <a16:creationId xmlns:a16="http://schemas.microsoft.com/office/drawing/2014/main" id="{CF7C2DAE-2147-D707-9195-4D82196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1228725"/>
            <a:ext cx="10429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sender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5" name="Text Box 8">
            <a:extLst>
              <a:ext uri="{FF2B5EF4-FFF2-40B4-BE49-F238E27FC236}">
                <a16:creationId xmlns:a16="http://schemas.microsoft.com/office/drawing/2014/main" id="{9C110D17-C2D6-CBB9-956F-D577BC15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0" y="1228725"/>
            <a:ext cx="1108075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receiver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6" name="Line 9">
            <a:extLst>
              <a:ext uri="{FF2B5EF4-FFF2-40B4-BE49-F238E27FC236}">
                <a16:creationId xmlns:a16="http://schemas.microsoft.com/office/drawing/2014/main" id="{7E845983-DEF6-1F36-DDAF-1EF22DF66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938" y="1773238"/>
            <a:ext cx="2049462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7" name="Line 10">
            <a:extLst>
              <a:ext uri="{FF2B5EF4-FFF2-40B4-BE49-F238E27FC236}">
                <a16:creationId xmlns:a16="http://schemas.microsoft.com/office/drawing/2014/main" id="{9ED20ED4-7BB4-7772-0165-30D9FA5F6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9288" y="3905250"/>
            <a:ext cx="20494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8" name="Freeform 11">
            <a:extLst>
              <a:ext uri="{FF2B5EF4-FFF2-40B4-BE49-F238E27FC236}">
                <a16:creationId xmlns:a16="http://schemas.microsoft.com/office/drawing/2014/main" id="{59016AAE-869D-133B-5340-7000790A6CDA}"/>
              </a:ext>
            </a:extLst>
          </p:cNvPr>
          <p:cNvSpPr>
            <a:spLocks/>
          </p:cNvSpPr>
          <p:nvPr/>
        </p:nvSpPr>
        <p:spPr bwMode="auto">
          <a:xfrm>
            <a:off x="3167063" y="1770063"/>
            <a:ext cx="2087562" cy="1169987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9" name="Line 12">
            <a:extLst>
              <a:ext uri="{FF2B5EF4-FFF2-40B4-BE49-F238E27FC236}">
                <a16:creationId xmlns:a16="http://schemas.microsoft.com/office/drawing/2014/main" id="{ACC9975D-7461-5161-5924-DB790AC3D9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25" y="1770063"/>
            <a:ext cx="12382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Line 13">
            <a:extLst>
              <a:ext uri="{FF2B5EF4-FFF2-40B4-BE49-F238E27FC236}">
                <a16:creationId xmlns:a16="http://schemas.microsoft.com/office/drawing/2014/main" id="{B84D9E6E-813F-DDCB-1F11-60C2124D81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25" y="2014538"/>
            <a:ext cx="123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1" name="Text Box 14">
            <a:extLst>
              <a:ext uri="{FF2B5EF4-FFF2-40B4-BE49-F238E27FC236}">
                <a16:creationId xmlns:a16="http://schemas.microsoft.com/office/drawing/2014/main" id="{66546871-DC4D-3092-8308-5AAE1478E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075" y="2754313"/>
            <a:ext cx="965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RTT 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52" name="Line 15">
            <a:extLst>
              <a:ext uri="{FF2B5EF4-FFF2-40B4-BE49-F238E27FC236}">
                <a16:creationId xmlns:a16="http://schemas.microsoft.com/office/drawing/2014/main" id="{EED2A585-4CE9-BE8D-12D3-7949C1FBB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5463" y="3065463"/>
            <a:ext cx="9525" cy="820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3" name="Line 16">
            <a:extLst>
              <a:ext uri="{FF2B5EF4-FFF2-40B4-BE49-F238E27FC236}">
                <a16:creationId xmlns:a16="http://schemas.microsoft.com/office/drawing/2014/main" id="{070FBED2-4C97-ACBF-4E23-0CAC11F408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0225" y="2036763"/>
            <a:ext cx="1588" cy="776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4" name="Text Box 17">
            <a:extLst>
              <a:ext uri="{FF2B5EF4-FFF2-40B4-BE49-F238E27FC236}">
                <a16:creationId xmlns:a16="http://schemas.microsoft.com/office/drawing/2014/main" id="{D9072574-2A28-F024-5D9B-4D1AB44E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1852613"/>
            <a:ext cx="2740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bit transmitted, t = L / 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55" name="Line 18">
            <a:extLst>
              <a:ext uri="{FF2B5EF4-FFF2-40B4-BE49-F238E27FC236}">
                <a16:creationId xmlns:a16="http://schemas.microsoft.com/office/drawing/2014/main" id="{219D703F-0534-243D-00A4-A229F77CD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2400" y="2695575"/>
            <a:ext cx="1254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Text Box 19">
            <a:extLst>
              <a:ext uri="{FF2B5EF4-FFF2-40B4-BE49-F238E27FC236}">
                <a16:creationId xmlns:a16="http://schemas.microsoft.com/office/drawing/2014/main" id="{BD53227C-5FE1-B0BC-B86A-12FA6081D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2517775"/>
            <a:ext cx="2641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arrives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57" name="Line 20">
            <a:extLst>
              <a:ext uri="{FF2B5EF4-FFF2-40B4-BE49-F238E27FC236}">
                <a16:creationId xmlns:a16="http://schemas.microsoft.com/office/drawing/2014/main" id="{6C32464F-E15E-CCCC-4D4C-77670B3EC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4625" y="2946400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8" name="Text Box 21">
            <a:extLst>
              <a:ext uri="{FF2B5EF4-FFF2-40B4-BE49-F238E27FC236}">
                <a16:creationId xmlns:a16="http://schemas.microsoft.com/office/drawing/2014/main" id="{2905BA01-F939-7141-4823-AAC7E73F1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363" y="2770188"/>
            <a:ext cx="3581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packet bit arrives, send ACK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59" name="Text Box 22">
            <a:extLst>
              <a:ext uri="{FF2B5EF4-FFF2-40B4-BE49-F238E27FC236}">
                <a16:creationId xmlns:a16="http://schemas.microsoft.com/office/drawing/2014/main" id="{AD0502A4-353E-29BE-F145-6287464D2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3562350"/>
            <a:ext cx="2635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ACK arrives, send next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packet, t = RTT + L / 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1160" name="Group 23">
            <a:extLst>
              <a:ext uri="{FF2B5EF4-FFF2-40B4-BE49-F238E27FC236}">
                <a16:creationId xmlns:a16="http://schemas.microsoft.com/office/drawing/2014/main" id="{18E154ED-BAE9-99A0-F3E7-23C4ACA6BECC}"/>
              </a:ext>
            </a:extLst>
          </p:cNvPr>
          <p:cNvGrpSpPr>
            <a:grpSpLocks/>
          </p:cNvGrpSpPr>
          <p:nvPr/>
        </p:nvGrpSpPr>
        <p:grpSpPr bwMode="auto">
          <a:xfrm>
            <a:off x="3043238" y="3892550"/>
            <a:ext cx="1466850" cy="608013"/>
            <a:chOff x="12502" y="21425"/>
            <a:chExt cx="3400" cy="1025"/>
          </a:xfrm>
        </p:grpSpPr>
        <p:sp>
          <p:nvSpPr>
            <p:cNvPr id="91189" name="Line 24">
              <a:extLst>
                <a:ext uri="{FF2B5EF4-FFF2-40B4-BE49-F238E27FC236}">
                  <a16:creationId xmlns:a16="http://schemas.microsoft.com/office/drawing/2014/main" id="{7CBA5B3E-E9FD-BE8B-3B1A-56838DADF0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02" y="21425"/>
              <a:ext cx="28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0" name="Freeform 25">
              <a:extLst>
                <a:ext uri="{FF2B5EF4-FFF2-40B4-BE49-F238E27FC236}">
                  <a16:creationId xmlns:a16="http://schemas.microsoft.com/office/drawing/2014/main" id="{C0F97029-1CB7-7134-188C-6F589F875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6" y="21438"/>
              <a:ext cx="3076" cy="988"/>
            </a:xfrm>
            <a:custGeom>
              <a:avLst/>
              <a:gdLst>
                <a:gd name="T0" fmla="*/ 0 w 1845"/>
                <a:gd name="T1" fmla="*/ 0 h 592"/>
                <a:gd name="T2" fmla="*/ 66051 w 1845"/>
                <a:gd name="T3" fmla="*/ 21349 h 592"/>
                <a:gd name="T4" fmla="*/ 39209 w 1845"/>
                <a:gd name="T5" fmla="*/ 21349 h 592"/>
                <a:gd name="T6" fmla="*/ 0 w 1845"/>
                <a:gd name="T7" fmla="*/ 8907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1191" name="Group 26">
              <a:extLst>
                <a:ext uri="{FF2B5EF4-FFF2-40B4-BE49-F238E27FC236}">
                  <a16:creationId xmlns:a16="http://schemas.microsoft.com/office/drawing/2014/main" id="{70DE3E9F-3BB4-34C8-6C56-3B3EB671EC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91194" name="Line 27">
                <a:extLst>
                  <a:ext uri="{FF2B5EF4-FFF2-40B4-BE49-F238E27FC236}">
                    <a16:creationId xmlns:a16="http://schemas.microsoft.com/office/drawing/2014/main" id="{42B31352-9F78-978A-CE97-3E87C641E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5" cy="5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95" name="Line 28">
                <a:extLst>
                  <a:ext uri="{FF2B5EF4-FFF2-40B4-BE49-F238E27FC236}">
                    <a16:creationId xmlns:a16="http://schemas.microsoft.com/office/drawing/2014/main" id="{3D22C5A7-19A0-CCF2-36BB-D7DE704DA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15" y="13736"/>
                <a:ext cx="1170" cy="4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92" name="Line 29">
              <a:extLst>
                <a:ext uri="{FF2B5EF4-FFF2-40B4-BE49-F238E27FC236}">
                  <a16:creationId xmlns:a16="http://schemas.microsoft.com/office/drawing/2014/main" id="{C1931F53-3F1D-CCC4-6DA2-812E67A36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5" y="21837"/>
              <a:ext cx="688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93" name="Line 30">
              <a:extLst>
                <a:ext uri="{FF2B5EF4-FFF2-40B4-BE49-F238E27FC236}">
                  <a16:creationId xmlns:a16="http://schemas.microsoft.com/office/drawing/2014/main" id="{0358FCF8-D97C-636C-FA54-76F34555C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4" y="22049"/>
              <a:ext cx="1177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161" name="Freeform 31">
            <a:extLst>
              <a:ext uri="{FF2B5EF4-FFF2-40B4-BE49-F238E27FC236}">
                <a16:creationId xmlns:a16="http://schemas.microsoft.com/office/drawing/2014/main" id="{921C9044-CAD2-D75A-F633-C820A1CA7660}"/>
              </a:ext>
            </a:extLst>
          </p:cNvPr>
          <p:cNvSpPr>
            <a:spLocks/>
          </p:cNvSpPr>
          <p:nvPr/>
        </p:nvSpPr>
        <p:spPr bwMode="auto">
          <a:xfrm>
            <a:off x="3171825" y="2022475"/>
            <a:ext cx="2087563" cy="11684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2" name="Freeform 32">
            <a:extLst>
              <a:ext uri="{FF2B5EF4-FFF2-40B4-BE49-F238E27FC236}">
                <a16:creationId xmlns:a16="http://schemas.microsoft.com/office/drawing/2014/main" id="{58BDE86C-AFB9-561D-08CB-E6F463B4E430}"/>
              </a:ext>
            </a:extLst>
          </p:cNvPr>
          <p:cNvSpPr>
            <a:spLocks/>
          </p:cNvSpPr>
          <p:nvPr/>
        </p:nvSpPr>
        <p:spPr bwMode="auto">
          <a:xfrm>
            <a:off x="3171825" y="2273300"/>
            <a:ext cx="2087563" cy="11684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63" name="Line 33">
            <a:extLst>
              <a:ext uri="{FF2B5EF4-FFF2-40B4-BE49-F238E27FC236}">
                <a16:creationId xmlns:a16="http://schemas.microsoft.com/office/drawing/2014/main" id="{00A3ABD2-B30C-32C9-081D-B591454498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9288" y="2954338"/>
            <a:ext cx="2065337" cy="931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4" name="Line 34">
            <a:extLst>
              <a:ext uri="{FF2B5EF4-FFF2-40B4-BE49-F238E27FC236}">
                <a16:creationId xmlns:a16="http://schemas.microsoft.com/office/drawing/2014/main" id="{2347E1F6-75F1-3059-F777-2EC3CFDAF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9288" y="3205163"/>
            <a:ext cx="2065337" cy="931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1165" name="Group 35">
            <a:extLst>
              <a:ext uri="{FF2B5EF4-FFF2-40B4-BE49-F238E27FC236}">
                <a16:creationId xmlns:a16="http://schemas.microsoft.com/office/drawing/2014/main" id="{FC28BEE1-496C-7135-1D96-448C785983E7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4130675"/>
            <a:ext cx="1466850" cy="606425"/>
            <a:chOff x="12502" y="21425"/>
            <a:chExt cx="3400" cy="1025"/>
          </a:xfrm>
        </p:grpSpPr>
        <p:sp>
          <p:nvSpPr>
            <p:cNvPr id="91182" name="Line 36">
              <a:extLst>
                <a:ext uri="{FF2B5EF4-FFF2-40B4-BE49-F238E27FC236}">
                  <a16:creationId xmlns:a16="http://schemas.microsoft.com/office/drawing/2014/main" id="{76B06920-144A-966A-DBAF-29D3A9A816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02" y="21425"/>
              <a:ext cx="28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3" name="Freeform 37">
              <a:extLst>
                <a:ext uri="{FF2B5EF4-FFF2-40B4-BE49-F238E27FC236}">
                  <a16:creationId xmlns:a16="http://schemas.microsoft.com/office/drawing/2014/main" id="{59CC413A-FA2F-1D9B-7581-58D7FEB92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6" y="21438"/>
              <a:ext cx="3076" cy="987"/>
            </a:xfrm>
            <a:custGeom>
              <a:avLst/>
              <a:gdLst>
                <a:gd name="T0" fmla="*/ 0 w 1845"/>
                <a:gd name="T1" fmla="*/ 0 h 592"/>
                <a:gd name="T2" fmla="*/ 66051 w 1845"/>
                <a:gd name="T3" fmla="*/ 21204 h 592"/>
                <a:gd name="T4" fmla="*/ 39209 w 1845"/>
                <a:gd name="T5" fmla="*/ 21204 h 592"/>
                <a:gd name="T6" fmla="*/ 0 w 1845"/>
                <a:gd name="T7" fmla="*/ 8848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1184" name="Group 38">
              <a:extLst>
                <a:ext uri="{FF2B5EF4-FFF2-40B4-BE49-F238E27FC236}">
                  <a16:creationId xmlns:a16="http://schemas.microsoft.com/office/drawing/2014/main" id="{FAF5871B-871A-DFA6-7A17-AA2E18ECC7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91187" name="Line 39">
                <a:extLst>
                  <a:ext uri="{FF2B5EF4-FFF2-40B4-BE49-F238E27FC236}">
                    <a16:creationId xmlns:a16="http://schemas.microsoft.com/office/drawing/2014/main" id="{C89E7923-F28A-00DA-99C7-44F2BACDA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5" cy="5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8" name="Line 40">
                <a:extLst>
                  <a:ext uri="{FF2B5EF4-FFF2-40B4-BE49-F238E27FC236}">
                    <a16:creationId xmlns:a16="http://schemas.microsoft.com/office/drawing/2014/main" id="{ED4DBFDF-5C45-D205-0F6C-183E07476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15" y="13738"/>
                <a:ext cx="1170" cy="4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85" name="Line 41">
              <a:extLst>
                <a:ext uri="{FF2B5EF4-FFF2-40B4-BE49-F238E27FC236}">
                  <a16:creationId xmlns:a16="http://schemas.microsoft.com/office/drawing/2014/main" id="{99DD78B9-EDE9-17FA-C8B1-A2F787879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5" y="21838"/>
              <a:ext cx="688" cy="2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86" name="Line 42">
              <a:extLst>
                <a:ext uri="{FF2B5EF4-FFF2-40B4-BE49-F238E27FC236}">
                  <a16:creationId xmlns:a16="http://schemas.microsoft.com/office/drawing/2014/main" id="{29A9541C-5910-2947-D5CF-479F184C8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4" y="22048"/>
              <a:ext cx="1177" cy="4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66" name="Group 43">
            <a:extLst>
              <a:ext uri="{FF2B5EF4-FFF2-40B4-BE49-F238E27FC236}">
                <a16:creationId xmlns:a16="http://schemas.microsoft.com/office/drawing/2014/main" id="{7A0299F0-01C5-0DA6-4D36-1C6BC6273F6C}"/>
              </a:ext>
            </a:extLst>
          </p:cNvPr>
          <p:cNvGrpSpPr>
            <a:grpSpLocks/>
          </p:cNvGrpSpPr>
          <p:nvPr/>
        </p:nvGrpSpPr>
        <p:grpSpPr bwMode="auto">
          <a:xfrm>
            <a:off x="3043238" y="4381500"/>
            <a:ext cx="1466850" cy="606425"/>
            <a:chOff x="12502" y="21425"/>
            <a:chExt cx="3400" cy="1025"/>
          </a:xfrm>
        </p:grpSpPr>
        <p:sp>
          <p:nvSpPr>
            <p:cNvPr id="91175" name="Line 44">
              <a:extLst>
                <a:ext uri="{FF2B5EF4-FFF2-40B4-BE49-F238E27FC236}">
                  <a16:creationId xmlns:a16="http://schemas.microsoft.com/office/drawing/2014/main" id="{6670C18F-B7C9-0A28-BFD3-84793F1BDB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02" y="21425"/>
              <a:ext cx="28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76" name="Freeform 45">
              <a:extLst>
                <a:ext uri="{FF2B5EF4-FFF2-40B4-BE49-F238E27FC236}">
                  <a16:creationId xmlns:a16="http://schemas.microsoft.com/office/drawing/2014/main" id="{D334730F-0E1E-237F-B17A-4EAB8198D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6" y="21438"/>
              <a:ext cx="3076" cy="987"/>
            </a:xfrm>
            <a:custGeom>
              <a:avLst/>
              <a:gdLst>
                <a:gd name="T0" fmla="*/ 0 w 1845"/>
                <a:gd name="T1" fmla="*/ 0 h 592"/>
                <a:gd name="T2" fmla="*/ 66051 w 1845"/>
                <a:gd name="T3" fmla="*/ 21204 h 592"/>
                <a:gd name="T4" fmla="*/ 39209 w 1845"/>
                <a:gd name="T5" fmla="*/ 21204 h 592"/>
                <a:gd name="T6" fmla="*/ 0 w 1845"/>
                <a:gd name="T7" fmla="*/ 8848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1177" name="Group 46">
              <a:extLst>
                <a:ext uri="{FF2B5EF4-FFF2-40B4-BE49-F238E27FC236}">
                  <a16:creationId xmlns:a16="http://schemas.microsoft.com/office/drawing/2014/main" id="{46D5C7AB-AB90-73BA-D185-9A1DC36B5C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91180" name="Line 47">
                <a:extLst>
                  <a:ext uri="{FF2B5EF4-FFF2-40B4-BE49-F238E27FC236}">
                    <a16:creationId xmlns:a16="http://schemas.microsoft.com/office/drawing/2014/main" id="{6643787B-9FDD-8E50-FF97-D7266297E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5" cy="5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1" name="Line 48">
                <a:extLst>
                  <a:ext uri="{FF2B5EF4-FFF2-40B4-BE49-F238E27FC236}">
                    <a16:creationId xmlns:a16="http://schemas.microsoft.com/office/drawing/2014/main" id="{946B392B-C8A6-769F-AD3D-D1E0A1323F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15" y="13738"/>
                <a:ext cx="1170" cy="4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78" name="Line 49">
              <a:extLst>
                <a:ext uri="{FF2B5EF4-FFF2-40B4-BE49-F238E27FC236}">
                  <a16:creationId xmlns:a16="http://schemas.microsoft.com/office/drawing/2014/main" id="{365207F4-9082-EA43-5860-B4B86F0103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5" y="21838"/>
              <a:ext cx="688" cy="2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79" name="Line 50">
              <a:extLst>
                <a:ext uri="{FF2B5EF4-FFF2-40B4-BE49-F238E27FC236}">
                  <a16:creationId xmlns:a16="http://schemas.microsoft.com/office/drawing/2014/main" id="{94CCD99E-B1A7-CB77-A0DD-49AE79250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4" y="22048"/>
              <a:ext cx="1177" cy="4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167" name="Line 51">
            <a:extLst>
              <a:ext uri="{FF2B5EF4-FFF2-40B4-BE49-F238E27FC236}">
                <a16:creationId xmlns:a16="http://schemas.microsoft.com/office/drawing/2014/main" id="{F2DC5BC7-26E3-44A9-B12D-AE2736270F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457575"/>
            <a:ext cx="2065338" cy="931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8" name="Text Box 52">
            <a:extLst>
              <a:ext uri="{FF2B5EF4-FFF2-40B4-BE49-F238E27FC236}">
                <a16:creationId xmlns:a16="http://schemas.microsoft.com/office/drawing/2014/main" id="{EA3D908E-F1B4-B689-CE67-AD6F68225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3024188"/>
            <a:ext cx="38338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bit of 2</a:t>
            </a:r>
            <a:r>
              <a:rPr lang="en-US" altLang="en-US" sz="1600" b="0" baseline="3000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 packet arrives, send ACK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69" name="Line 53">
            <a:extLst>
              <a:ext uri="{FF2B5EF4-FFF2-40B4-BE49-F238E27FC236}">
                <a16:creationId xmlns:a16="http://schemas.microsoft.com/office/drawing/2014/main" id="{E59B7A85-EA47-61BE-D2C7-53476D123C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4625" y="3182938"/>
            <a:ext cx="1127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0" name="Line 54">
            <a:extLst>
              <a:ext uri="{FF2B5EF4-FFF2-40B4-BE49-F238E27FC236}">
                <a16:creationId xmlns:a16="http://schemas.microsoft.com/office/drawing/2014/main" id="{F2E58969-CC32-F2A6-D67A-DB32FD1147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5738" y="3435350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1" name="Text Box 55">
            <a:extLst>
              <a:ext uri="{FF2B5EF4-FFF2-40B4-BE49-F238E27FC236}">
                <a16:creationId xmlns:a16="http://schemas.microsoft.com/office/drawing/2014/main" id="{4B32A37B-3FCD-0CFF-B603-2A44DB431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3257550"/>
            <a:ext cx="38385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bit of 3</a:t>
            </a:r>
            <a:r>
              <a:rPr lang="en-US" altLang="en-US" sz="1600" b="0" baseline="3000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 packet arrives, send ACK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91172" name="Object 56">
            <a:extLst>
              <a:ext uri="{FF2B5EF4-FFF2-40B4-BE49-F238E27FC236}">
                <a16:creationId xmlns:a16="http://schemas.microsoft.com/office/drawing/2014/main" id="{F77D47DD-6E8B-398E-F360-096B2B0A17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2088" y="513556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91172" name="Object 56">
                        <a:extLst>
                          <a:ext uri="{FF2B5EF4-FFF2-40B4-BE49-F238E27FC236}">
                            <a16:creationId xmlns:a16="http://schemas.microsoft.com/office/drawing/2014/main" id="{F77D47DD-6E8B-398E-F360-096B2B0A17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088" y="513556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73" name="Text Box 57">
            <a:extLst>
              <a:ext uri="{FF2B5EF4-FFF2-40B4-BE49-F238E27FC236}">
                <a16:creationId xmlns:a16="http://schemas.microsoft.com/office/drawing/2014/main" id="{6142D86A-3440-DBD3-54C4-60224104E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4437063"/>
            <a:ext cx="2505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solidFill>
                  <a:srgbClr val="FF0000"/>
                </a:solidFill>
              </a:rPr>
              <a:t>Increase utilization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solidFill>
                  <a:srgbClr val="FF0000"/>
                </a:solidFill>
              </a:rPr>
              <a:t>by a factor of 3!</a:t>
            </a:r>
          </a:p>
        </p:txBody>
      </p:sp>
      <p:sp>
        <p:nvSpPr>
          <p:cNvPr id="91174" name="Line 58">
            <a:extLst>
              <a:ext uri="{FF2B5EF4-FFF2-40B4-BE49-F238E27FC236}">
                <a16:creationId xmlns:a16="http://schemas.microsoft.com/office/drawing/2014/main" id="{5DB471BE-D06C-1E0B-A4A4-EFC8D1B8F8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6513" y="4821238"/>
            <a:ext cx="125412" cy="512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1">
            <a:extLst>
              <a:ext uri="{FF2B5EF4-FFF2-40B4-BE49-F238E27FC236}">
                <a16:creationId xmlns:a16="http://schemas.microsoft.com/office/drawing/2014/main" id="{7B664D60-68E4-6F28-F089-6780E480B8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2211FD-E734-B44B-AE49-DB019FAB500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97282" name="Rectangle 4">
            <a:extLst>
              <a:ext uri="{FF2B5EF4-FFF2-40B4-BE49-F238E27FC236}">
                <a16:creationId xmlns:a16="http://schemas.microsoft.com/office/drawing/2014/main" id="{6D2454DF-A234-35EF-52FB-8146D9AA4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35426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Sliding Window Protocol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Number Placeholder 1">
            <a:extLst>
              <a:ext uri="{FF2B5EF4-FFF2-40B4-BE49-F238E27FC236}">
                <a16:creationId xmlns:a16="http://schemas.microsoft.com/office/drawing/2014/main" id="{FBE93575-1496-03C4-B791-033DA37FD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73EAD5-6837-FB45-BC83-4D35D13E2F1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D79D376-E42C-7B77-1466-A1B8413F8D8F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27D1BA-1E22-245F-D756-8CB8D5A07D60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07E6B09-7EAA-AB2B-FA36-6B5678816498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4E42D9-9CA4-523E-6E9D-AAF3144B1BDD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BFB5B87-8CED-13DA-CF5B-0F8D3FCD4598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0BE9307-BC39-16A2-7047-5BE22DB0CC6B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C82E81E-CB0E-BCDB-CD29-B0796468573D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3BF1A1-8BD9-4598-977C-2478548FA451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Pkt:8</a:t>
            </a:r>
          </a:p>
        </p:txBody>
      </p:sp>
      <p:sp>
        <p:nvSpPr>
          <p:cNvPr id="101386" name="TextBox 16">
            <a:extLst>
              <a:ext uri="{FF2B5EF4-FFF2-40B4-BE49-F238E27FC236}">
                <a16:creationId xmlns:a16="http://schemas.microsoft.com/office/drawing/2014/main" id="{AABBA39D-AA8D-945B-C400-592180F4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Sliding Window: A series of packets to be sent reliably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1387" name="TextBox 27">
            <a:extLst>
              <a:ext uri="{FF2B5EF4-FFF2-40B4-BE49-F238E27FC236}">
                <a16:creationId xmlns:a16="http://schemas.microsoft.com/office/drawing/2014/main" id="{272ADB04-4718-A080-B35A-A4E6EB844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688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Packet 1 is delivered. Slide the window.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185EA6-7E6D-C40F-1BF2-36760DCBBB95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0B42BD-ED38-1A38-2C82-30747776F158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1397" name="TextBox 24">
              <a:extLst>
                <a:ext uri="{FF2B5EF4-FFF2-40B4-BE49-F238E27FC236}">
                  <a16:creationId xmlns:a16="http://schemas.microsoft.com/office/drawing/2014/main" id="{5D417F6A-ADF4-346B-A6C3-D7B2E8AF4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Window = # pkt in flight</a:t>
              </a:r>
            </a:p>
          </p:txBody>
        </p:sp>
      </p:grpSp>
      <p:grpSp>
        <p:nvGrpSpPr>
          <p:cNvPr id="101389" name="Group 29">
            <a:extLst>
              <a:ext uri="{FF2B5EF4-FFF2-40B4-BE49-F238E27FC236}">
                <a16:creationId xmlns:a16="http://schemas.microsoft.com/office/drawing/2014/main" id="{CC6E3CC6-3959-1F55-6CF7-45D035B895B4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5B401FB-0649-FFCB-D0CA-109D553982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95" name="TextBox 31">
              <a:extLst>
                <a:ext uri="{FF2B5EF4-FFF2-40B4-BE49-F238E27FC236}">
                  <a16:creationId xmlns:a16="http://schemas.microsoft.com/office/drawing/2014/main" id="{377BC021-22B8-6DF8-04D6-327130FA6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01390" name="Group 32">
            <a:extLst>
              <a:ext uri="{FF2B5EF4-FFF2-40B4-BE49-F238E27FC236}">
                <a16:creationId xmlns:a16="http://schemas.microsoft.com/office/drawing/2014/main" id="{1C861112-75DD-9B61-E7FF-64F4F3B416F4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686D881-C17D-0991-CE5C-8333B35AD3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93" name="TextBox 34">
              <a:extLst>
                <a:ext uri="{FF2B5EF4-FFF2-40B4-BE49-F238E27FC236}">
                  <a16:creationId xmlns:a16="http://schemas.microsoft.com/office/drawing/2014/main" id="{B9D40253-A0DD-75E6-1793-CAFF9DE7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pic>
        <p:nvPicPr>
          <p:cNvPr id="101391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3DDAA9CB-E34D-3282-01B9-9533FB54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023 L 0.10989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Number Placeholder 1">
            <a:extLst>
              <a:ext uri="{FF2B5EF4-FFF2-40B4-BE49-F238E27FC236}">
                <a16:creationId xmlns:a16="http://schemas.microsoft.com/office/drawing/2014/main" id="{E3A6D996-DA06-2327-CC02-0AE4063B65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5F7932-F85B-1A4E-B0DA-BF2D2CDFFF6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5B01DC-F37A-CED8-B50C-51B15D150E46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AF4D94-6D08-95E2-ACB6-0D0A47DD3A26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9ADDAF-BF0E-4C80-C19E-85BFA19B2D1B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29F524-2B84-4DD2-45CC-F3B5F303F86F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52EC73-6FF5-EE38-6828-5D05DDB5C3E3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08ABB39-A711-5731-BCA4-5A71AA1E5B6F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173A79-C41A-C4FB-9F62-6F56A3A593EB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6425725-9CFC-1552-0252-BF74316C4145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Pkt:8</a:t>
            </a:r>
          </a:p>
        </p:txBody>
      </p:sp>
      <p:sp>
        <p:nvSpPr>
          <p:cNvPr id="102410" name="TextBox 16">
            <a:extLst>
              <a:ext uri="{FF2B5EF4-FFF2-40B4-BE49-F238E27FC236}">
                <a16:creationId xmlns:a16="http://schemas.microsoft.com/office/drawing/2014/main" id="{7B7FD504-B255-B461-4034-50999D429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Sliding Window: A series of packets to be sent reliably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2411" name="TextBox 27">
            <a:extLst>
              <a:ext uri="{FF2B5EF4-FFF2-40B4-BE49-F238E27FC236}">
                <a16:creationId xmlns:a16="http://schemas.microsoft.com/office/drawing/2014/main" id="{A72711AE-CB79-6F7B-A08C-FBC854DB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688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Packet 1 is delivered. Slide the window.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102412" name="Group 22">
            <a:extLst>
              <a:ext uri="{FF2B5EF4-FFF2-40B4-BE49-F238E27FC236}">
                <a16:creationId xmlns:a16="http://schemas.microsoft.com/office/drawing/2014/main" id="{F766D62E-CE31-2BFB-8FA2-B00651FF8C7C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6F6AE3-2DD1-EE30-F3BD-EE9FEC5D9982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2424" name="TextBox 24">
              <a:extLst>
                <a:ext uri="{FF2B5EF4-FFF2-40B4-BE49-F238E27FC236}">
                  <a16:creationId xmlns:a16="http://schemas.microsoft.com/office/drawing/2014/main" id="{15787C21-4D3E-F605-28ED-286B84DB8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Window = # pkt in flight</a:t>
              </a:r>
            </a:p>
          </p:txBody>
        </p:sp>
      </p:grpSp>
      <p:grpSp>
        <p:nvGrpSpPr>
          <p:cNvPr id="102413" name="Group 29">
            <a:extLst>
              <a:ext uri="{FF2B5EF4-FFF2-40B4-BE49-F238E27FC236}">
                <a16:creationId xmlns:a16="http://schemas.microsoft.com/office/drawing/2014/main" id="{F9F5B52F-5ECC-6C66-C43B-06D1A402E0B2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D5288E6-077C-7E4A-5F34-039B05F93F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422" name="TextBox 31">
              <a:extLst>
                <a:ext uri="{FF2B5EF4-FFF2-40B4-BE49-F238E27FC236}">
                  <a16:creationId xmlns:a16="http://schemas.microsoft.com/office/drawing/2014/main" id="{79179DA3-97F3-63B9-251D-ECC71AA90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02414" name="Group 32">
            <a:extLst>
              <a:ext uri="{FF2B5EF4-FFF2-40B4-BE49-F238E27FC236}">
                <a16:creationId xmlns:a16="http://schemas.microsoft.com/office/drawing/2014/main" id="{8A4ED6B7-C253-7C92-49FB-40A6F1C5A166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D8B1217-E4F6-0CBC-86B1-1DA406DF4C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420" name="TextBox 34">
              <a:extLst>
                <a:ext uri="{FF2B5EF4-FFF2-40B4-BE49-F238E27FC236}">
                  <a16:creationId xmlns:a16="http://schemas.microsoft.com/office/drawing/2014/main" id="{9B03FB88-F9DF-9AF6-531A-15C9681E1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02415" name="Group 25">
            <a:extLst>
              <a:ext uri="{FF2B5EF4-FFF2-40B4-BE49-F238E27FC236}">
                <a16:creationId xmlns:a16="http://schemas.microsoft.com/office/drawing/2014/main" id="{31B7D2D6-0FCC-4F29-7598-D43D754859D9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C27FB52-E618-46B1-8A21-6C0ED7BC6B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418" name="TextBox 28">
              <a:extLst>
                <a:ext uri="{FF2B5EF4-FFF2-40B4-BE49-F238E27FC236}">
                  <a16:creationId xmlns:a16="http://schemas.microsoft.com/office/drawing/2014/main" id="{297C3313-0FFE-CA91-AADF-92D8B734B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pic>
        <p:nvPicPr>
          <p:cNvPr id="102416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EFFCC85B-5419-D8CA-FD38-9936A847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1">
            <a:extLst>
              <a:ext uri="{FF2B5EF4-FFF2-40B4-BE49-F238E27FC236}">
                <a16:creationId xmlns:a16="http://schemas.microsoft.com/office/drawing/2014/main" id="{09657E8C-0C11-F476-4D06-FD6A8A1E2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3F17F4-6954-8D47-85C2-AF6B3545987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3B3842-F41D-7E83-89E4-5BC85EF65E48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E80C2-DDC1-C45E-5B5F-7FD1A3703B3A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E4FB392-4EDF-59AA-CF09-46EBE51DADB3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3C55AA-F92F-4D08-48A8-6A377289EAF7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52C9921-6AA8-B193-5D3D-3B358ECE7774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AE3DAE-D80D-24A1-FB35-5555C3334E2A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AF0DC74-DA09-E4C7-0233-47E967CE6BE0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D8DC51-B9B3-32CD-E9FA-4C06709382C9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Pkt:8</a:t>
            </a:r>
          </a:p>
        </p:txBody>
      </p:sp>
      <p:sp>
        <p:nvSpPr>
          <p:cNvPr id="106506" name="TextBox 16">
            <a:extLst>
              <a:ext uri="{FF2B5EF4-FFF2-40B4-BE49-F238E27FC236}">
                <a16:creationId xmlns:a16="http://schemas.microsoft.com/office/drawing/2014/main" id="{B7094BD7-D90B-F2FE-1D45-9987C1469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Sliding Window: A series of packets to be sent reliably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6507" name="TextBox 27">
            <a:extLst>
              <a:ext uri="{FF2B5EF4-FFF2-40B4-BE49-F238E27FC236}">
                <a16:creationId xmlns:a16="http://schemas.microsoft.com/office/drawing/2014/main" id="{8746359B-C8BD-644F-616D-1FFBC8EA7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987425"/>
            <a:ext cx="8677275" cy="5222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FFFFFF"/>
                </a:solidFill>
              </a:rPr>
              <a:t>Should we advance the window in the following scenario?</a:t>
            </a:r>
            <a:endParaRPr lang="en-US" altLang="en-US" sz="2800" b="0">
              <a:solidFill>
                <a:srgbClr val="FFFFFF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106508" name="Group 22">
            <a:extLst>
              <a:ext uri="{FF2B5EF4-FFF2-40B4-BE49-F238E27FC236}">
                <a16:creationId xmlns:a16="http://schemas.microsoft.com/office/drawing/2014/main" id="{5A019F9B-13AE-076C-B740-2558FE3D515A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4006850" cy="1214437"/>
            <a:chOff x="397740" y="408815"/>
            <a:chExt cx="4006358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ED1D1D-3744-A957-B250-49110AF5515A}"/>
                </a:ext>
              </a:extLst>
            </p:cNvPr>
            <p:cNvSpPr/>
            <p:nvPr/>
          </p:nvSpPr>
          <p:spPr>
            <a:xfrm>
              <a:off x="424724" y="855164"/>
              <a:ext cx="3979374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525" name="TextBox 24">
              <a:extLst>
                <a:ext uri="{FF2B5EF4-FFF2-40B4-BE49-F238E27FC236}">
                  <a16:creationId xmlns:a16="http://schemas.microsoft.com/office/drawing/2014/main" id="{D7D62DEB-3314-A711-9B23-D59A5495F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102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Window = # pkt in flight</a:t>
              </a:r>
            </a:p>
          </p:txBody>
        </p:sp>
      </p:grpSp>
      <p:grpSp>
        <p:nvGrpSpPr>
          <p:cNvPr id="106509" name="Group 29">
            <a:extLst>
              <a:ext uri="{FF2B5EF4-FFF2-40B4-BE49-F238E27FC236}">
                <a16:creationId xmlns:a16="http://schemas.microsoft.com/office/drawing/2014/main" id="{A19B8D63-A521-0B55-4CD9-859B25B71B80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CA56AF-9EB3-5BFD-A0DC-3DD64C1E21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523" name="TextBox 31">
              <a:extLst>
                <a:ext uri="{FF2B5EF4-FFF2-40B4-BE49-F238E27FC236}">
                  <a16:creationId xmlns:a16="http://schemas.microsoft.com/office/drawing/2014/main" id="{2123E949-4F28-94CC-29BC-B3CE24E05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06510" name="Group 32">
            <a:extLst>
              <a:ext uri="{FF2B5EF4-FFF2-40B4-BE49-F238E27FC236}">
                <a16:creationId xmlns:a16="http://schemas.microsoft.com/office/drawing/2014/main" id="{8212CA1D-95DA-F983-3CEB-DB560077936D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D9AF2EA-4316-1980-7B39-0305DBD8D1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521" name="TextBox 34">
              <a:extLst>
                <a:ext uri="{FF2B5EF4-FFF2-40B4-BE49-F238E27FC236}">
                  <a16:creationId xmlns:a16="http://schemas.microsoft.com/office/drawing/2014/main" id="{A5AA0349-84C1-E30B-D59F-C3AF9614E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06511" name="Group 25">
            <a:extLst>
              <a:ext uri="{FF2B5EF4-FFF2-40B4-BE49-F238E27FC236}">
                <a16:creationId xmlns:a16="http://schemas.microsoft.com/office/drawing/2014/main" id="{68EEA6FD-E5CB-B5A0-3F31-75B5ECD55309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12E7CBE-C7B5-77E9-B2E5-0CDBFD3CD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519" name="TextBox 28">
              <a:extLst>
                <a:ext uri="{FF2B5EF4-FFF2-40B4-BE49-F238E27FC236}">
                  <a16:creationId xmlns:a16="http://schemas.microsoft.com/office/drawing/2014/main" id="{D7F2456A-02CA-119B-D14A-F5DE4DF9D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pic>
        <p:nvPicPr>
          <p:cNvPr id="106512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AE8B43EA-D514-44EE-5992-954AF321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3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96251116-C66F-A386-6AEE-09200157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2646363" y="213042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514" name="Group 37">
            <a:extLst>
              <a:ext uri="{FF2B5EF4-FFF2-40B4-BE49-F238E27FC236}">
                <a16:creationId xmlns:a16="http://schemas.microsoft.com/office/drawing/2014/main" id="{B9188FFB-9297-47FC-D38A-8ECF16A32D8D}"/>
              </a:ext>
            </a:extLst>
          </p:cNvPr>
          <p:cNvGrpSpPr>
            <a:grpSpLocks/>
          </p:cNvGrpSpPr>
          <p:nvPr/>
        </p:nvGrpSpPr>
        <p:grpSpPr bwMode="auto">
          <a:xfrm>
            <a:off x="2941638" y="2930525"/>
            <a:ext cx="687387" cy="1398588"/>
            <a:chOff x="878320" y="1393534"/>
            <a:chExt cx="687117" cy="1399815"/>
          </a:xfrm>
        </p:grpSpPr>
        <p:sp>
          <p:nvSpPr>
            <p:cNvPr id="106516" name="TextBox 38">
              <a:extLst>
                <a:ext uri="{FF2B5EF4-FFF2-40B4-BE49-F238E27FC236}">
                  <a16:creationId xmlns:a16="http://schemas.microsoft.com/office/drawing/2014/main" id="{CF0F2D8E-55FD-81DE-0538-25834EA7F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320" y="2393239"/>
              <a:ext cx="6871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B050"/>
                  </a:solidFill>
                  <a:latin typeface="Courier New" panose="02070309020205020404" pitchFamily="49" charset="0"/>
                </a:rPr>
                <a:t>ACK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76D88DD-76AA-EA94-3534-CDF36084E9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6174" y="1393534"/>
              <a:ext cx="0" cy="103754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2CDA3C7-5CA5-BD15-D0D1-082946AA7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5067300"/>
            <a:ext cx="7185025" cy="5238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FFFFFF"/>
                </a:solidFill>
              </a:rPr>
              <a:t>Note that the window size is not changed!</a:t>
            </a:r>
            <a:endParaRPr lang="en-US" altLang="en-US" sz="2800" b="0">
              <a:solidFill>
                <a:srgbClr val="FFFFFF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1">
            <a:extLst>
              <a:ext uri="{FF2B5EF4-FFF2-40B4-BE49-F238E27FC236}">
                <a16:creationId xmlns:a16="http://schemas.microsoft.com/office/drawing/2014/main" id="{CE62B53D-B18A-8573-19A3-4C5C60B3A8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420FB9-1065-2644-B3B8-F8F5D4EDB018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08546" name="Rectangle 4">
            <a:extLst>
              <a:ext uri="{FF2B5EF4-FFF2-40B4-BE49-F238E27FC236}">
                <a16:creationId xmlns:a16="http://schemas.microsoft.com/office/drawing/2014/main" id="{3C71D409-58F5-351D-ED0D-64C5A853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35426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Sliding Window Protocol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(dealing packet loss)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1">
            <a:extLst>
              <a:ext uri="{FF2B5EF4-FFF2-40B4-BE49-F238E27FC236}">
                <a16:creationId xmlns:a16="http://schemas.microsoft.com/office/drawing/2014/main" id="{7DBF330E-6F24-9C0F-3DBD-57F1EB8C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37F3DA-26E5-0D4D-903D-A5C89447638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8C9AEF-D62B-8936-769A-AFA60B50F9A5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4765EB-4228-A985-9C98-F07C0A5391E7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58D58A8-700B-D7DA-BD28-E13078899073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DDE301-4C01-93EA-6194-37229859F47E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57F4AA-30D0-0CE5-F0C2-A75DFA173FC5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65DD8B-A448-D4B4-E0FA-C8D7FDB3699D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4B41D2-4444-C2BD-CE9F-034E32D66C1A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83FE5A3-8D8A-DAC5-68DB-EB3A48FD19AF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Pkt:8</a:t>
            </a:r>
          </a:p>
        </p:txBody>
      </p:sp>
      <p:sp>
        <p:nvSpPr>
          <p:cNvPr id="110602" name="TextBox 16">
            <a:extLst>
              <a:ext uri="{FF2B5EF4-FFF2-40B4-BE49-F238E27FC236}">
                <a16:creationId xmlns:a16="http://schemas.microsoft.com/office/drawing/2014/main" id="{5806A93E-B46D-519B-EDD5-E613C08A5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Sliding Window: A series of packets to be sent reliably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110603" name="Group 22">
            <a:extLst>
              <a:ext uri="{FF2B5EF4-FFF2-40B4-BE49-F238E27FC236}">
                <a16:creationId xmlns:a16="http://schemas.microsoft.com/office/drawing/2014/main" id="{3DA3464B-3245-5F20-B161-D89444A39752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ACFEEB9-99CD-22E8-A468-618D09044991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0626" name="TextBox 24">
              <a:extLst>
                <a:ext uri="{FF2B5EF4-FFF2-40B4-BE49-F238E27FC236}">
                  <a16:creationId xmlns:a16="http://schemas.microsoft.com/office/drawing/2014/main" id="{0F0EC455-0155-32E3-5CEC-0A5E580E0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Window = # pkt in flight</a:t>
              </a:r>
            </a:p>
          </p:txBody>
        </p:sp>
      </p:grpSp>
      <p:grpSp>
        <p:nvGrpSpPr>
          <p:cNvPr id="110604" name="Group 29">
            <a:extLst>
              <a:ext uri="{FF2B5EF4-FFF2-40B4-BE49-F238E27FC236}">
                <a16:creationId xmlns:a16="http://schemas.microsoft.com/office/drawing/2014/main" id="{E8F30361-9C51-E2D7-CD39-DC6671506D35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5CA381E-950A-54BC-EE94-F02570DC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624" name="TextBox 31">
              <a:extLst>
                <a:ext uri="{FF2B5EF4-FFF2-40B4-BE49-F238E27FC236}">
                  <a16:creationId xmlns:a16="http://schemas.microsoft.com/office/drawing/2014/main" id="{4FEC56A5-ACC8-8550-5FB5-E635480C1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10605" name="Group 32">
            <a:extLst>
              <a:ext uri="{FF2B5EF4-FFF2-40B4-BE49-F238E27FC236}">
                <a16:creationId xmlns:a16="http://schemas.microsoft.com/office/drawing/2014/main" id="{A765ED67-E774-B789-A6EE-BBCCD2154393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48B2705-7C22-2A43-6384-BA288C9D52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622" name="TextBox 34">
              <a:extLst>
                <a:ext uri="{FF2B5EF4-FFF2-40B4-BE49-F238E27FC236}">
                  <a16:creationId xmlns:a16="http://schemas.microsoft.com/office/drawing/2014/main" id="{6CAA30DA-ABB4-0FA6-EE3A-821CF3940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10606" name="Group 25">
            <a:extLst>
              <a:ext uri="{FF2B5EF4-FFF2-40B4-BE49-F238E27FC236}">
                <a16:creationId xmlns:a16="http://schemas.microsoft.com/office/drawing/2014/main" id="{D316A799-368D-2109-0C05-4B66121FA229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74D394E-97E0-9CEF-243C-08AAD8AAC3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620" name="TextBox 28">
              <a:extLst>
                <a:ext uri="{FF2B5EF4-FFF2-40B4-BE49-F238E27FC236}">
                  <a16:creationId xmlns:a16="http://schemas.microsoft.com/office/drawing/2014/main" id="{A9F77370-D67E-7E6C-7E1B-842008C97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pic>
        <p:nvPicPr>
          <p:cNvPr id="110607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A1FFCD23-3D3F-CD7D-9D01-C44D1623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6"/>
          <a:stretch>
            <a:fillRect/>
          </a:stretch>
        </p:blipFill>
        <p:spPr bwMode="auto">
          <a:xfrm>
            <a:off x="1717675" y="2381250"/>
            <a:ext cx="6508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8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ED730569-0EAE-7F10-7677-86E36BC9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9" name="TextBox 27">
            <a:extLst>
              <a:ext uri="{FF2B5EF4-FFF2-40B4-BE49-F238E27FC236}">
                <a16:creationId xmlns:a16="http://schemas.microsoft.com/office/drawing/2014/main" id="{5BBB39AD-43BA-944B-0080-AF83AF077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8575"/>
            <a:ext cx="8834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(1) ARQ strategy 1: Retransmit all un-ACKed packets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5B2F0F6-961B-EB8A-14B2-5745D1CE56D8}"/>
              </a:ext>
            </a:extLst>
          </p:cNvPr>
          <p:cNvGrpSpPr>
            <a:grpSpLocks/>
          </p:cNvGrpSpPr>
          <p:nvPr/>
        </p:nvGrpSpPr>
        <p:grpSpPr bwMode="auto">
          <a:xfrm>
            <a:off x="2690813" y="2916238"/>
            <a:ext cx="1141412" cy="1420812"/>
            <a:chOff x="251484" y="1022879"/>
            <a:chExt cx="1142564" cy="142085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F3F961-9F47-FE42-F838-56A19FC0CEF4}"/>
                </a:ext>
              </a:extLst>
            </p:cNvPr>
            <p:cNvCxnSpPr>
              <a:cxnSpLocks/>
            </p:cNvCxnSpPr>
            <p:nvPr/>
          </p:nvCxnSpPr>
          <p:spPr>
            <a:xfrm>
              <a:off x="693254" y="1022879"/>
              <a:ext cx="0" cy="1111286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618" name="TextBox 38">
              <a:extLst>
                <a:ext uri="{FF2B5EF4-FFF2-40B4-BE49-F238E27FC236}">
                  <a16:creationId xmlns:a16="http://schemas.microsoft.com/office/drawing/2014/main" id="{934146D8-89FC-81E7-44DE-4E1905484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030A0"/>
                  </a:solidFill>
                  <a:latin typeface="Courier New" panose="02070309020205020404" pitchFamily="49" charset="0"/>
                </a:rPr>
                <a:t>Re-tx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AEB5E38-9533-C8D1-353C-B40D12C7769C}"/>
              </a:ext>
            </a:extLst>
          </p:cNvPr>
          <p:cNvGrpSpPr>
            <a:grpSpLocks/>
          </p:cNvGrpSpPr>
          <p:nvPr/>
        </p:nvGrpSpPr>
        <p:grpSpPr bwMode="auto">
          <a:xfrm>
            <a:off x="1736725" y="2916238"/>
            <a:ext cx="1143000" cy="1420812"/>
            <a:chOff x="251484" y="1022879"/>
            <a:chExt cx="1142564" cy="142085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DA2DC2-324C-C15A-2EC3-33B8E042E971}"/>
                </a:ext>
              </a:extLst>
            </p:cNvPr>
            <p:cNvCxnSpPr>
              <a:cxnSpLocks/>
            </p:cNvCxnSpPr>
            <p:nvPr/>
          </p:nvCxnSpPr>
          <p:spPr>
            <a:xfrm>
              <a:off x="692641" y="1022879"/>
              <a:ext cx="0" cy="1111286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616" name="TextBox 41">
              <a:extLst>
                <a:ext uri="{FF2B5EF4-FFF2-40B4-BE49-F238E27FC236}">
                  <a16:creationId xmlns:a16="http://schemas.microsoft.com/office/drawing/2014/main" id="{0902D701-70F5-4A3A-809F-A1CD24545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030A0"/>
                  </a:solidFill>
                  <a:latin typeface="Courier New" panose="02070309020205020404" pitchFamily="49" charset="0"/>
                </a:rPr>
                <a:t>Re-tx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29CB921-15CA-9177-3E7B-011FC590FE74}"/>
              </a:ext>
            </a:extLst>
          </p:cNvPr>
          <p:cNvGrpSpPr>
            <a:grpSpLocks/>
          </p:cNvGrpSpPr>
          <p:nvPr/>
        </p:nvGrpSpPr>
        <p:grpSpPr bwMode="auto">
          <a:xfrm>
            <a:off x="3790950" y="2930525"/>
            <a:ext cx="1143000" cy="1420813"/>
            <a:chOff x="251484" y="1022879"/>
            <a:chExt cx="1142564" cy="142085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450CF32-15ED-AE2D-E4E2-7AD988841616}"/>
                </a:ext>
              </a:extLst>
            </p:cNvPr>
            <p:cNvCxnSpPr>
              <a:cxnSpLocks/>
            </p:cNvCxnSpPr>
            <p:nvPr/>
          </p:nvCxnSpPr>
          <p:spPr>
            <a:xfrm>
              <a:off x="692641" y="1022879"/>
              <a:ext cx="0" cy="1111285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614" name="TextBox 44">
              <a:extLst>
                <a:ext uri="{FF2B5EF4-FFF2-40B4-BE49-F238E27FC236}">
                  <a16:creationId xmlns:a16="http://schemas.microsoft.com/office/drawing/2014/main" id="{2242739A-6FAE-E74B-D15B-D5F23DE9A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030A0"/>
                  </a:solidFill>
                  <a:latin typeface="Courier New" panose="02070309020205020404" pitchFamily="49" charset="0"/>
                </a:rPr>
                <a:t>Re-tx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1">
            <a:extLst>
              <a:ext uri="{FF2B5EF4-FFF2-40B4-BE49-F238E27FC236}">
                <a16:creationId xmlns:a16="http://schemas.microsoft.com/office/drawing/2014/main" id="{7318D8E9-0B62-B4DC-2397-7B0E7E198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D440FF-C4EA-A749-B78E-2C8B6547AF7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86F14D-F68D-6BFE-DE72-CAECDDA9F67F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3F95DA-4FEC-AA63-6DC6-11324E1A64DA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3C80D5-D2C6-D655-556B-E63FBE6F58EE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5CFED7-BA17-7A75-F136-6B0AA1E56F41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F6CF98-7AF3-42D2-C47D-B8C947265033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76DFAF3-BA6F-E8C7-374A-A3339EAF61FA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F82F71-8CEC-D7BD-D8B5-E5F693520CF9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229BCA-BC8D-5B21-40DF-E2F094323336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</a:rPr>
              <a:t>Pkt:8</a:t>
            </a:r>
          </a:p>
        </p:txBody>
      </p:sp>
      <p:sp>
        <p:nvSpPr>
          <p:cNvPr id="112650" name="TextBox 16">
            <a:extLst>
              <a:ext uri="{FF2B5EF4-FFF2-40B4-BE49-F238E27FC236}">
                <a16:creationId xmlns:a16="http://schemas.microsoft.com/office/drawing/2014/main" id="{2DC59E91-E3AF-2FDB-5F03-11CC285BF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Sliding Window: A series of packets to be sent reliably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112651" name="Group 22">
            <a:extLst>
              <a:ext uri="{FF2B5EF4-FFF2-40B4-BE49-F238E27FC236}">
                <a16:creationId xmlns:a16="http://schemas.microsoft.com/office/drawing/2014/main" id="{39C8265E-A160-DDD2-FC4B-8F04E8C6A549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797146-5200-121F-78D6-845A858519D4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669" name="TextBox 24">
              <a:extLst>
                <a:ext uri="{FF2B5EF4-FFF2-40B4-BE49-F238E27FC236}">
                  <a16:creationId xmlns:a16="http://schemas.microsoft.com/office/drawing/2014/main" id="{EF4F9324-CDD7-6E5B-C8B1-866EFB1DA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</a:rPr>
                <a:t>Window = # pkt in flight</a:t>
              </a:r>
            </a:p>
          </p:txBody>
        </p:sp>
      </p:grpSp>
      <p:grpSp>
        <p:nvGrpSpPr>
          <p:cNvPr id="112652" name="Group 29">
            <a:extLst>
              <a:ext uri="{FF2B5EF4-FFF2-40B4-BE49-F238E27FC236}">
                <a16:creationId xmlns:a16="http://schemas.microsoft.com/office/drawing/2014/main" id="{E1EB3D6D-523F-58E1-0F4E-6FEBDAC4A3FB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38DA1F7-B962-3538-17E9-E4AC3589EE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67" name="TextBox 31">
              <a:extLst>
                <a:ext uri="{FF2B5EF4-FFF2-40B4-BE49-F238E27FC236}">
                  <a16:creationId xmlns:a16="http://schemas.microsoft.com/office/drawing/2014/main" id="{FE60D895-1243-A6B9-1426-C947B8573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12653" name="Group 32">
            <a:extLst>
              <a:ext uri="{FF2B5EF4-FFF2-40B4-BE49-F238E27FC236}">
                <a16:creationId xmlns:a16="http://schemas.microsoft.com/office/drawing/2014/main" id="{7E22E2A6-D476-1318-3373-9F4E84D5912B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A89270E-24EB-A4E4-1181-91F0809A95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65" name="TextBox 34">
              <a:extLst>
                <a:ext uri="{FF2B5EF4-FFF2-40B4-BE49-F238E27FC236}">
                  <a16:creationId xmlns:a16="http://schemas.microsoft.com/office/drawing/2014/main" id="{237BC8DC-E38A-B719-B6BD-12536DFB4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grpSp>
        <p:nvGrpSpPr>
          <p:cNvPr id="112654" name="Group 25">
            <a:extLst>
              <a:ext uri="{FF2B5EF4-FFF2-40B4-BE49-F238E27FC236}">
                <a16:creationId xmlns:a16="http://schemas.microsoft.com/office/drawing/2014/main" id="{C7E285FE-F10A-F73C-B686-2ACA62854E17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2186DAA-9EFD-7BFD-5289-9E5DAA2E0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63" name="TextBox 28">
              <a:extLst>
                <a:ext uri="{FF2B5EF4-FFF2-40B4-BE49-F238E27FC236}">
                  <a16:creationId xmlns:a16="http://schemas.microsoft.com/office/drawing/2014/main" id="{C15E098A-D5D4-8196-FE86-FB877A74C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Courier New" panose="02070309020205020404" pitchFamily="49" charset="0"/>
                </a:rPr>
                <a:t>Sent</a:t>
              </a:r>
            </a:p>
          </p:txBody>
        </p:sp>
      </p:grpSp>
      <p:pic>
        <p:nvPicPr>
          <p:cNvPr id="112655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16C5346C-E4D5-FCD9-E2D4-0E0E3DB9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6"/>
          <a:stretch>
            <a:fillRect/>
          </a:stretch>
        </p:blipFill>
        <p:spPr bwMode="auto">
          <a:xfrm>
            <a:off x="1717675" y="2381250"/>
            <a:ext cx="6508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6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26E7BDC5-47C1-0E28-C0BE-443AA669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7" name="TextBox 27">
            <a:extLst>
              <a:ext uri="{FF2B5EF4-FFF2-40B4-BE49-F238E27FC236}">
                <a16:creationId xmlns:a16="http://schemas.microsoft.com/office/drawing/2014/main" id="{41383C92-39F7-1C72-FA37-20742FA12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8575"/>
            <a:ext cx="8834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(2) ARQ strategy 2: Retransmit only the lost packet</a:t>
            </a:r>
            <a:endParaRPr lang="en-US" altLang="en-US" sz="2800" b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112658" name="Group 39">
            <a:extLst>
              <a:ext uri="{FF2B5EF4-FFF2-40B4-BE49-F238E27FC236}">
                <a16:creationId xmlns:a16="http://schemas.microsoft.com/office/drawing/2014/main" id="{EFD737F9-A472-6116-B380-0B226B54D4EF}"/>
              </a:ext>
            </a:extLst>
          </p:cNvPr>
          <p:cNvGrpSpPr>
            <a:grpSpLocks/>
          </p:cNvGrpSpPr>
          <p:nvPr/>
        </p:nvGrpSpPr>
        <p:grpSpPr bwMode="auto">
          <a:xfrm>
            <a:off x="1736725" y="2916238"/>
            <a:ext cx="1143000" cy="1420812"/>
            <a:chOff x="251484" y="1022879"/>
            <a:chExt cx="1142564" cy="142085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139C49B-4BB4-48B7-A45F-2781F3BB9536}"/>
                </a:ext>
              </a:extLst>
            </p:cNvPr>
            <p:cNvCxnSpPr>
              <a:cxnSpLocks/>
            </p:cNvCxnSpPr>
            <p:nvPr/>
          </p:nvCxnSpPr>
          <p:spPr>
            <a:xfrm>
              <a:off x="692641" y="1022879"/>
              <a:ext cx="0" cy="1111286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61" name="TextBox 41">
              <a:extLst>
                <a:ext uri="{FF2B5EF4-FFF2-40B4-BE49-F238E27FC236}">
                  <a16:creationId xmlns:a16="http://schemas.microsoft.com/office/drawing/2014/main" id="{FBC84473-577D-9CB9-6004-11C4404423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030A0"/>
                  </a:solidFill>
                  <a:latin typeface="Courier New" panose="02070309020205020404" pitchFamily="49" charset="0"/>
                </a:rPr>
                <a:t>Re-tx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1B8C573-8E17-7074-8A3F-5A977BB45D70}"/>
              </a:ext>
            </a:extLst>
          </p:cNvPr>
          <p:cNvSpPr/>
          <p:nvPr/>
        </p:nvSpPr>
        <p:spPr>
          <a:xfrm>
            <a:off x="0" y="5697538"/>
            <a:ext cx="9144000" cy="6985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(2) Selective retransmit (Sender side)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>
            <a:extLst>
              <a:ext uri="{FF2B5EF4-FFF2-40B4-BE49-F238E27FC236}">
                <a16:creationId xmlns:a16="http://schemas.microsoft.com/office/drawing/2014/main" id="{4982BB59-8A64-8849-BE8A-DD53A2C2E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altLang="en-US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pPr>
              <a:buFont typeface="Wingdings" pitchFamily="2" charset="2"/>
              <a:buNone/>
            </a:pPr>
            <a:r>
              <a:rPr lang="en-US" altLang="en-US" sz="2800"/>
              <a:t>			Route aggregation with CIDR</a:t>
            </a: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0116" name="Picture 5" descr="f03-22-9780123850591 copy">
            <a:extLst>
              <a:ext uri="{FF2B5EF4-FFF2-40B4-BE49-F238E27FC236}">
                <a16:creationId xmlns:a16="http://schemas.microsoft.com/office/drawing/2014/main" id="{D9CC933F-14C8-B140-86E4-8A9ADF63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11" y="1690608"/>
            <a:ext cx="6273578" cy="347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9392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385DCE-2CC3-AA56-B3E3-55CB7A51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3355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1">
            <a:extLst>
              <a:ext uri="{FF2B5EF4-FFF2-40B4-BE49-F238E27FC236}">
                <a16:creationId xmlns:a16="http://schemas.microsoft.com/office/drawing/2014/main" id="{6A7ACC87-0C71-74DD-D14F-3067A6091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BEC1F665-296F-4A43-89A1-66F6FC2CD8EE}" type="slidenum">
              <a:rPr lang="en-US" altLang="en-US" sz="1200" smtClean="0">
                <a:solidFill>
                  <a:srgbClr val="898989"/>
                </a:solidFill>
              </a:rPr>
              <a:pPr/>
              <a:t>111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9A2865-8998-BC8E-7B33-372D73C9E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0" dirty="0">
                <a:solidFill>
                  <a:schemeClr val="accent6">
                    <a:lumMod val="75000"/>
                  </a:schemeClr>
                </a:solidFill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A1D7B4-69CB-E79E-D139-0010F9B30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81EDBC-37EA-26A0-2CBA-A78756D14AD7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4EE425-04E0-C2A8-978D-39ED20E069C9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7DE331-98AF-57E3-1E44-8CC33846521A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EF5B17-CDB7-7854-DCD3-00269395729F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CD0D5A-7627-D4ED-0431-FF6727D11737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6C06E1-77FB-44C1-F857-E238312ED9B0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082" name="TextBox 23">
            <a:extLst>
              <a:ext uri="{FF2B5EF4-FFF2-40B4-BE49-F238E27FC236}">
                <a16:creationId xmlns:a16="http://schemas.microsoft.com/office/drawing/2014/main" id="{E4818656-316E-7210-9CC1-665B3EFC2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592C92C2-9DFE-C51A-66C8-F923C84CB329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8D424A9-8D78-AF07-6A3E-491D6B29E186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3CC49DC-82E2-ED0E-D484-36536F4301AC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ABD0F9B-0960-00B7-991F-1ABAA93158FD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1">
            <a:extLst>
              <a:ext uri="{FF2B5EF4-FFF2-40B4-BE49-F238E27FC236}">
                <a16:creationId xmlns:a16="http://schemas.microsoft.com/office/drawing/2014/main" id="{507FA56C-A0E5-2403-DB23-ACE0E5A8F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62BAC0A-E70D-8041-8841-11C0C7CAFE7E}" type="slidenum">
              <a:rPr lang="en-US" altLang="en-US" sz="1200" smtClean="0">
                <a:solidFill>
                  <a:srgbClr val="898989"/>
                </a:solidFill>
              </a:rPr>
              <a:pPr/>
              <a:t>112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412381-270A-C784-E3FB-B6E7D9DF0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0" dirty="0">
                <a:solidFill>
                  <a:schemeClr val="accent6">
                    <a:lumMod val="75000"/>
                  </a:schemeClr>
                </a:solidFill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BE5B17-E9AD-BF9E-2934-F3B76E656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D50539-3394-6FEC-B32C-B5C0F445F5AB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6BF6A4-4A61-DEF9-A0E3-57F73D69EACE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CF13F-1747-9D5B-0444-9B10E23CD4FD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49FB7B-B974-4734-42FB-5A6304342216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C48B62-BE06-A3FD-E0A8-AAA4AD412408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33E324-9CA9-D523-CE89-4BD5F73EE553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106" name="TextBox 23">
            <a:extLst>
              <a:ext uri="{FF2B5EF4-FFF2-40B4-BE49-F238E27FC236}">
                <a16:creationId xmlns:a16="http://schemas.microsoft.com/office/drawing/2014/main" id="{49D146AC-5E64-D7F3-701F-7D1A7C7BA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26B92EB6-D5F6-FBEF-14BF-35FB78B3FDBA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1EE52BA-0268-BD1B-7B2D-84A028372603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DA978C20-816C-DECD-1C73-5781F53E1ED3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F62AD72-A55B-5762-5078-688CB38A825B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Left Bracket 4">
            <a:extLst>
              <a:ext uri="{FF2B5EF4-FFF2-40B4-BE49-F238E27FC236}">
                <a16:creationId xmlns:a16="http://schemas.microsoft.com/office/drawing/2014/main" id="{6FDC8114-220B-2FB2-3C8A-3A46D0C3FD2D}"/>
              </a:ext>
            </a:extLst>
          </p:cNvPr>
          <p:cNvSpPr/>
          <p:nvPr/>
        </p:nvSpPr>
        <p:spPr>
          <a:xfrm>
            <a:off x="2382838" y="2430463"/>
            <a:ext cx="249237" cy="2509837"/>
          </a:xfrm>
          <a:prstGeom prst="leftBracket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2176" name="TextBox 8">
            <a:extLst>
              <a:ext uri="{FF2B5EF4-FFF2-40B4-BE49-F238E27FC236}">
                <a16:creationId xmlns:a16="http://schemas.microsoft.com/office/drawing/2014/main" id="{D3AC5DB9-53E0-851E-1526-C1F17B801EA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315244" y="3536156"/>
            <a:ext cx="1689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Timeout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7E8D71-BABA-BEC1-02DB-BCDECA821904}"/>
              </a:ext>
            </a:extLst>
          </p:cNvPr>
          <p:cNvCxnSpPr>
            <a:cxnSpLocks/>
          </p:cNvCxnSpPr>
          <p:nvPr/>
        </p:nvCxnSpPr>
        <p:spPr>
          <a:xfrm>
            <a:off x="2690813" y="4940300"/>
            <a:ext cx="3148012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4093C6-3A1B-E562-5D67-5D5455BC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0" dirty="0">
                <a:solidFill>
                  <a:schemeClr val="accent6">
                    <a:lumMod val="75000"/>
                  </a:schemeClr>
                </a:solidFill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7607C36-3CAF-E9EC-8CD7-FB48CB103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32A8B1-2F1E-6C08-8734-847719AEE8C8}"/>
              </a:ext>
            </a:extLst>
          </p:cNvPr>
          <p:cNvCxnSpPr>
            <a:cxnSpLocks/>
          </p:cNvCxnSpPr>
          <p:nvPr/>
        </p:nvCxnSpPr>
        <p:spPr>
          <a:xfrm>
            <a:off x="1555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BDD7B9-7CCC-544A-7003-F34C14FEE084}"/>
              </a:ext>
            </a:extLst>
          </p:cNvPr>
          <p:cNvCxnSpPr>
            <a:cxnSpLocks/>
          </p:cNvCxnSpPr>
          <p:nvPr/>
        </p:nvCxnSpPr>
        <p:spPr>
          <a:xfrm>
            <a:off x="33051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325FAE-DFBD-AC9A-F8A7-2AF94A56B628}"/>
              </a:ext>
            </a:extLst>
          </p:cNvPr>
          <p:cNvCxnSpPr>
            <a:cxnSpLocks/>
          </p:cNvCxnSpPr>
          <p:nvPr/>
        </p:nvCxnSpPr>
        <p:spPr>
          <a:xfrm>
            <a:off x="15557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9039F7-839B-374F-E612-D8259C82A3E9}"/>
              </a:ext>
            </a:extLst>
          </p:cNvPr>
          <p:cNvCxnSpPr>
            <a:cxnSpLocks/>
          </p:cNvCxnSpPr>
          <p:nvPr/>
        </p:nvCxnSpPr>
        <p:spPr>
          <a:xfrm>
            <a:off x="15557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BDCBA2-BD57-1EF7-F194-1A1CAEE9530E}"/>
              </a:ext>
            </a:extLst>
          </p:cNvPr>
          <p:cNvCxnSpPr>
            <a:cxnSpLocks/>
          </p:cNvCxnSpPr>
          <p:nvPr/>
        </p:nvCxnSpPr>
        <p:spPr>
          <a:xfrm>
            <a:off x="165100" y="3435350"/>
            <a:ext cx="3148013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20FB59-6B2C-DA9D-B4F1-0CE6DE3130C4}"/>
              </a:ext>
            </a:extLst>
          </p:cNvPr>
          <p:cNvCxnSpPr>
            <a:cxnSpLocks/>
          </p:cNvCxnSpPr>
          <p:nvPr/>
        </p:nvCxnSpPr>
        <p:spPr>
          <a:xfrm>
            <a:off x="165100" y="4449763"/>
            <a:ext cx="3148013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201" name="TextBox 23">
            <a:extLst>
              <a:ext uri="{FF2B5EF4-FFF2-40B4-BE49-F238E27FC236}">
                <a16:creationId xmlns:a16="http://schemas.microsoft.com/office/drawing/2014/main" id="{ACF7440F-C027-B02B-0CE7-08EC5B85A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784475"/>
            <a:ext cx="400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FD23F23C-BAF0-7C39-C954-3234A562D605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26146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A28AB1-6477-16A5-7722-0F5F4B510120}"/>
              </a:ext>
            </a:extLst>
          </p:cNvPr>
          <p:cNvCxnSpPr>
            <a:cxnSpLocks/>
          </p:cNvCxnSpPr>
          <p:nvPr/>
        </p:nvCxnSpPr>
        <p:spPr>
          <a:xfrm>
            <a:off x="193675" y="4940300"/>
            <a:ext cx="3149600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1E87004-A1BD-C9CA-FD33-2F833DA00949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4114800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69C8C7D-1AC4-5B99-7DE6-CEB8F359565F}"/>
              </a:ext>
            </a:extLst>
          </p:cNvPr>
          <p:cNvGraphicFramePr>
            <a:graphicFrameLocks noGrp="1"/>
          </p:cNvGraphicFramePr>
          <p:nvPr/>
        </p:nvGraphicFramePr>
        <p:xfrm>
          <a:off x="3371850" y="50784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600C449-7FE6-EC97-11EC-F9E4AF2D6BFC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585946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6247" name="TextBox 4">
            <a:extLst>
              <a:ext uri="{FF2B5EF4-FFF2-40B4-BE49-F238E27FC236}">
                <a16:creationId xmlns:a16="http://schemas.microsoft.com/office/drawing/2014/main" id="{02BEFC14-726B-BEE1-59C1-F75F8DEC1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1778000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B050"/>
                </a:solidFill>
              </a:rPr>
              <a:t>ACKs</a:t>
            </a:r>
          </a:p>
        </p:txBody>
      </p:sp>
      <p:graphicFrame>
        <p:nvGraphicFramePr>
          <p:cNvPr id="14" name="Table 27">
            <a:extLst>
              <a:ext uri="{FF2B5EF4-FFF2-40B4-BE49-F238E27FC236}">
                <a16:creationId xmlns:a16="http://schemas.microsoft.com/office/drawing/2014/main" id="{50AB296B-141E-7AD7-C3AE-EAFA69E2F620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26146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0570F49-B6A0-3905-11C9-54B5ABC72575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4114800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4039BB9-6273-D921-8045-1D2A03681937}"/>
              </a:ext>
            </a:extLst>
          </p:cNvPr>
          <p:cNvGraphicFramePr>
            <a:graphicFrameLocks noGrp="1"/>
          </p:cNvGraphicFramePr>
          <p:nvPr/>
        </p:nvGraphicFramePr>
        <p:xfrm>
          <a:off x="6483350" y="50784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2F1319D-5535-AF8C-FB49-8AA024840939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585946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677" marB="45677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234488</a:t>
                      </a:r>
                      <a:endParaRPr lang="en-US" sz="1600" dirty="0"/>
                    </a:p>
                  </a:txBody>
                  <a:tcPr marL="91433" marR="91433" marT="45677" marB="456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>
            <a:extLst>
              <a:ext uri="{FF2B5EF4-FFF2-40B4-BE49-F238E27FC236}">
                <a16:creationId xmlns:a16="http://schemas.microsoft.com/office/drawing/2014/main" id="{54BF92F5-9578-F360-0AEB-88FC8F099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149E87-0DC7-CD40-B8A4-AD2C73B1C2F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7890" name="Rectangle 4">
            <a:extLst>
              <a:ext uri="{FF2B5EF4-FFF2-40B4-BE49-F238E27FC236}">
                <a16:creationId xmlns:a16="http://schemas.microsoft.com/office/drawing/2014/main" id="{00F52F0F-8313-1CC8-3929-FB0D2B8C68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Flow Control: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TCP Sliding Window (Recap)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41B95-30A7-0F7A-EEAD-B01B6EF894A6}"/>
              </a:ext>
            </a:extLst>
          </p:cNvPr>
          <p:cNvSpPr txBox="1"/>
          <p:nvPr/>
        </p:nvSpPr>
        <p:spPr>
          <a:xfrm>
            <a:off x="0" y="4159250"/>
            <a:ext cx="9144000" cy="120015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0" dirty="0">
                <a:solidFill>
                  <a:schemeClr val="bg1"/>
                </a:solidFill>
                <a:latin typeface="+mn-lt"/>
              </a:rPr>
              <a:t>Motivation: Maximum utilization of the resources without overwhelming the receiver.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E1D0A4A8-F410-B41B-34D5-AF145DE5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23925"/>
            <a:ext cx="84264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Slide Number Placeholder 1">
            <a:extLst>
              <a:ext uri="{FF2B5EF4-FFF2-40B4-BE49-F238E27FC236}">
                <a16:creationId xmlns:a16="http://schemas.microsoft.com/office/drawing/2014/main" id="{BA1C4B3C-ECE6-D542-AABE-B8A5786D49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715398-0BD9-0D41-9432-E99DF99A5B7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F667381-031E-4AAF-6431-5B94CB695AD3}"/>
              </a:ext>
            </a:extLst>
          </p:cNvPr>
          <p:cNvSpPr txBox="1">
            <a:spLocks/>
          </p:cNvSpPr>
          <p:nvPr/>
        </p:nvSpPr>
        <p:spPr>
          <a:xfrm>
            <a:off x="12700" y="36513"/>
            <a:ext cx="9131300" cy="560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>
              <a:defRPr/>
            </a:pPr>
            <a:r>
              <a:rPr lang="en-US" altLang="en-US" sz="3200" b="0" dirty="0">
                <a:ea typeface="ＭＳ Ｐゴシック" panose="020B0600070205080204" pitchFamily="34" charset="-128"/>
              </a:rPr>
              <a:t>How to send the </a:t>
            </a:r>
            <a:r>
              <a:rPr lang="en-US" altLang="en-US" sz="3200" b="0" dirty="0" err="1">
                <a:ea typeface="ＭＳ Ｐゴシック" panose="020B0600070205080204" pitchFamily="34" charset="-128"/>
              </a:rPr>
              <a:t>Advertised_Window</a:t>
            </a:r>
            <a:r>
              <a:rPr lang="en-US" altLang="en-US" sz="3200" b="0" dirty="0">
                <a:ea typeface="ＭＳ Ｐゴシック" panose="020B0600070205080204" pitchFamily="34" charset="-128"/>
              </a:rPr>
              <a:t> size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EC7BA6-0638-B751-EC1B-48A9D9A74765}"/>
              </a:ext>
            </a:extLst>
          </p:cNvPr>
          <p:cNvSpPr/>
          <p:nvPr/>
        </p:nvSpPr>
        <p:spPr>
          <a:xfrm>
            <a:off x="4759325" y="2663825"/>
            <a:ext cx="3740150" cy="838200"/>
          </a:xfrm>
          <a:prstGeom prst="rect">
            <a:avLst/>
          </a:prstGeom>
          <a:noFill/>
          <a:ln w="984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892E28-BD2E-018F-38AC-B35BEDC3AA59}"/>
              </a:ext>
            </a:extLst>
          </p:cNvPr>
          <p:cNvSpPr/>
          <p:nvPr/>
        </p:nvSpPr>
        <p:spPr>
          <a:xfrm>
            <a:off x="2514600" y="2649538"/>
            <a:ext cx="444500" cy="836612"/>
          </a:xfrm>
          <a:prstGeom prst="rect">
            <a:avLst/>
          </a:prstGeom>
          <a:noFill/>
          <a:ln w="984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A2B25-4D67-EF76-AE1A-22BBCAC6B2D2}"/>
              </a:ext>
            </a:extLst>
          </p:cNvPr>
          <p:cNvSpPr txBox="1">
            <a:spLocks/>
          </p:cNvSpPr>
          <p:nvPr/>
        </p:nvSpPr>
        <p:spPr>
          <a:xfrm>
            <a:off x="12700" y="36513"/>
            <a:ext cx="9131300" cy="560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>
              <a:defRPr/>
            </a:pPr>
            <a:r>
              <a:rPr lang="en-US" altLang="en-US" sz="3200" b="0" dirty="0">
                <a:ea typeface="ＭＳ Ｐゴシック" panose="020B0600070205080204" pitchFamily="34" charset="-128"/>
              </a:rPr>
              <a:t>Calculate </a:t>
            </a:r>
            <a:r>
              <a:rPr lang="en-US" altLang="en-US" sz="3200" b="0" dirty="0" err="1">
                <a:ea typeface="ＭＳ Ｐゴシック" panose="020B0600070205080204" pitchFamily="34" charset="-128"/>
              </a:rPr>
              <a:t>Advertised_Window</a:t>
            </a:r>
            <a:r>
              <a:rPr lang="en-US" altLang="en-US" sz="3200" b="0" dirty="0">
                <a:ea typeface="ＭＳ Ｐゴシック" panose="020B0600070205080204" pitchFamily="34" charset="-128"/>
              </a:rPr>
              <a:t> (Receiver side)</a:t>
            </a:r>
          </a:p>
        </p:txBody>
      </p:sp>
      <p:sp>
        <p:nvSpPr>
          <p:cNvPr id="45058" name="Oval 6">
            <a:extLst>
              <a:ext uri="{FF2B5EF4-FFF2-40B4-BE49-F238E27FC236}">
                <a16:creationId xmlns:a16="http://schemas.microsoft.com/office/drawing/2014/main" id="{F3E25A21-01D2-9160-9BAB-F407DBC35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3" y="715963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5059" name="Text Box 7">
            <a:extLst>
              <a:ext uri="{FF2B5EF4-FFF2-40B4-BE49-F238E27FC236}">
                <a16:creationId xmlns:a16="http://schemas.microsoft.com/office/drawing/2014/main" id="{72CD67C1-9984-855C-EA93-49C6779A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868363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Helvetica" pitchFamily="2" charset="0"/>
              </a:rPr>
              <a:t>Receiving process</a:t>
            </a:r>
          </a:p>
        </p:txBody>
      </p:sp>
      <p:sp>
        <p:nvSpPr>
          <p:cNvPr id="45060" name="Line 9">
            <a:extLst>
              <a:ext uri="{FF2B5EF4-FFF2-40B4-BE49-F238E27FC236}">
                <a16:creationId xmlns:a16="http://schemas.microsoft.com/office/drawing/2014/main" id="{97A5F116-5558-3B63-05E8-A4318D61B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712913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25">
            <a:extLst>
              <a:ext uri="{FF2B5EF4-FFF2-40B4-BE49-F238E27FC236}">
                <a16:creationId xmlns:a16="http://schemas.microsoft.com/office/drawing/2014/main" id="{43DB9164-57D6-C75B-8644-8170A33D2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75" y="2303463"/>
            <a:ext cx="614363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5062" name="Rectangle 26">
            <a:extLst>
              <a:ext uri="{FF2B5EF4-FFF2-40B4-BE49-F238E27FC236}">
                <a16:creationId xmlns:a16="http://schemas.microsoft.com/office/drawing/2014/main" id="{F5E449CC-B27B-25CF-A7ED-E7DE997C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2303463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5063" name="Rectangle 27">
            <a:extLst>
              <a:ext uri="{FF2B5EF4-FFF2-40B4-BE49-F238E27FC236}">
                <a16:creationId xmlns:a16="http://schemas.microsoft.com/office/drawing/2014/main" id="{CF59194D-1F74-B0A3-FDC6-485D5B0E9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563" y="2303463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5064" name="Rectangle 28">
            <a:extLst>
              <a:ext uri="{FF2B5EF4-FFF2-40B4-BE49-F238E27FC236}">
                <a16:creationId xmlns:a16="http://schemas.microsoft.com/office/drawing/2014/main" id="{B8C6BD7D-E85A-EAD6-24F5-8FD45F4F8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2303463"/>
            <a:ext cx="614363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5065" name="Text Box 29">
            <a:extLst>
              <a:ext uri="{FF2B5EF4-FFF2-40B4-BE49-F238E27FC236}">
                <a16:creationId xmlns:a16="http://schemas.microsoft.com/office/drawing/2014/main" id="{FB792087-0814-0C31-56C9-0A1A5F398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74813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Helvetica" pitchFamily="2" charset="0"/>
              </a:rPr>
              <a:t>TCP</a:t>
            </a:r>
          </a:p>
        </p:txBody>
      </p:sp>
      <p:sp>
        <p:nvSpPr>
          <p:cNvPr id="45066" name="Freeform 30">
            <a:extLst>
              <a:ext uri="{FF2B5EF4-FFF2-40B4-BE49-F238E27FC236}">
                <a16:creationId xmlns:a16="http://schemas.microsoft.com/office/drawing/2014/main" id="{80C96581-33DD-676A-E551-97962AE29118}"/>
              </a:ext>
            </a:extLst>
          </p:cNvPr>
          <p:cNvSpPr>
            <a:spLocks/>
          </p:cNvSpPr>
          <p:nvPr/>
        </p:nvSpPr>
        <p:spPr bwMode="auto">
          <a:xfrm>
            <a:off x="3321050" y="1408113"/>
            <a:ext cx="1382713" cy="882650"/>
          </a:xfrm>
          <a:custGeom>
            <a:avLst/>
            <a:gdLst>
              <a:gd name="T0" fmla="*/ 0 w 871"/>
              <a:gd name="T1" fmla="*/ 2147483646 h 556"/>
              <a:gd name="T2" fmla="*/ 2147483646 w 871"/>
              <a:gd name="T3" fmla="*/ 2147483646 h 556"/>
              <a:gd name="T4" fmla="*/ 2147483646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Line 31">
            <a:extLst>
              <a:ext uri="{FF2B5EF4-FFF2-40B4-BE49-F238E27FC236}">
                <a16:creationId xmlns:a16="http://schemas.microsoft.com/office/drawing/2014/main" id="{9B61A8AD-C742-EE86-F748-7079A12086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7563" y="278923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Text Box 32">
            <a:extLst>
              <a:ext uri="{FF2B5EF4-FFF2-40B4-BE49-F238E27FC236}">
                <a16:creationId xmlns:a16="http://schemas.microsoft.com/office/drawing/2014/main" id="{C936CD12-D0E6-C954-BED3-644D346C9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25813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Helvetica" pitchFamily="2" charset="0"/>
              </a:rPr>
              <a:t>Next byte expected</a:t>
            </a:r>
          </a:p>
        </p:txBody>
      </p:sp>
      <p:sp>
        <p:nvSpPr>
          <p:cNvPr id="45069" name="Text Box 34">
            <a:extLst>
              <a:ext uri="{FF2B5EF4-FFF2-40B4-BE49-F238E27FC236}">
                <a16:creationId xmlns:a16="http://schemas.microsoft.com/office/drawing/2014/main" id="{FC9997FF-E4C1-1D28-0E82-39117E0D9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1779588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Helvetica" pitchFamily="2" charset="0"/>
              </a:rPr>
              <a:t>Last byte read</a:t>
            </a:r>
          </a:p>
        </p:txBody>
      </p:sp>
      <p:sp>
        <p:nvSpPr>
          <p:cNvPr id="45070" name="Rectangle 36">
            <a:extLst>
              <a:ext uri="{FF2B5EF4-FFF2-40B4-BE49-F238E27FC236}">
                <a16:creationId xmlns:a16="http://schemas.microsoft.com/office/drawing/2014/main" id="{01BEE377-139A-FCA7-33B7-972612164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2290763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5071" name="Line 37">
            <a:extLst>
              <a:ext uri="{FF2B5EF4-FFF2-40B4-BE49-F238E27FC236}">
                <a16:creationId xmlns:a16="http://schemas.microsoft.com/office/drawing/2014/main" id="{D5BE4310-767A-389A-74E1-014A88106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4313" y="2827338"/>
            <a:ext cx="4762" cy="93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Text Box 38">
            <a:extLst>
              <a:ext uri="{FF2B5EF4-FFF2-40B4-BE49-F238E27FC236}">
                <a16:creationId xmlns:a16="http://schemas.microsoft.com/office/drawing/2014/main" id="{7E55F235-3337-CAF0-C1F4-96D704A79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767138"/>
            <a:ext cx="2398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Helvetica" pitchFamily="2" charset="0"/>
              </a:rPr>
              <a:t>Last byte received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093E7D00-2E2D-5638-0246-4DE391095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6943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AdvertisedWindow = MaxRcvBuffer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                     ((NextByteExpected-1) – LastByteRead)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D5D72988-479E-0F97-916A-D6BFBFAD1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5081588"/>
            <a:ext cx="9144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AdvertisedWindow = MaxRcvBuffer – (bytes used)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8F6E3F-B7F6-AA1B-1F7F-4856B41F3FFA}"/>
              </a:ext>
            </a:extLst>
          </p:cNvPr>
          <p:cNvSpPr/>
          <p:nvPr/>
        </p:nvSpPr>
        <p:spPr>
          <a:xfrm>
            <a:off x="3321050" y="2143125"/>
            <a:ext cx="1382713" cy="754063"/>
          </a:xfrm>
          <a:prstGeom prst="rect">
            <a:avLst/>
          </a:prstGeom>
          <a:noFill/>
          <a:ln w="730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BCF63BB7-E7CC-7BF5-2B9D-06BBB8BC10C1}"/>
              </a:ext>
            </a:extLst>
          </p:cNvPr>
          <p:cNvSpPr/>
          <p:nvPr/>
        </p:nvSpPr>
        <p:spPr>
          <a:xfrm>
            <a:off x="4041775" y="2890838"/>
            <a:ext cx="2417763" cy="2182812"/>
          </a:xfrm>
          <a:custGeom>
            <a:avLst/>
            <a:gdLst>
              <a:gd name="connsiteX0" fmla="*/ 0 w 2418736"/>
              <a:gd name="connsiteY0" fmla="*/ 0 h 2182761"/>
              <a:gd name="connsiteX1" fmla="*/ 1991032 w 2418736"/>
              <a:gd name="connsiteY1" fmla="*/ 1002890 h 2182761"/>
              <a:gd name="connsiteX2" fmla="*/ 2418736 w 2418736"/>
              <a:gd name="connsiteY2" fmla="*/ 2182761 h 218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8736" h="2182761">
                <a:moveTo>
                  <a:pt x="0" y="0"/>
                </a:moveTo>
                <a:cubicBezTo>
                  <a:pt x="793954" y="319548"/>
                  <a:pt x="1587909" y="639097"/>
                  <a:pt x="1991032" y="1002890"/>
                </a:cubicBezTo>
                <a:cubicBezTo>
                  <a:pt x="2394155" y="1366684"/>
                  <a:pt x="2406445" y="1774722"/>
                  <a:pt x="2418736" y="2182761"/>
                </a:cubicBezTo>
              </a:path>
            </a:pathLst>
          </a:custGeom>
          <a:noFill/>
          <a:ln w="7302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28289805-9FA0-DD21-9DA5-45E4960C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081088"/>
            <a:ext cx="436086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0EC4C0-C054-B90F-58BC-FBF31A76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676275"/>
            <a:ext cx="418941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>
            <a:extLst>
              <a:ext uri="{FF2B5EF4-FFF2-40B4-BE49-F238E27FC236}">
                <a16:creationId xmlns:a16="http://schemas.microsoft.com/office/drawing/2014/main" id="{69220728-C980-F8BF-844A-DD0E42BFD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1113"/>
            <a:ext cx="43799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Sender buffer</a:t>
            </a:r>
          </a:p>
        </p:txBody>
      </p:sp>
      <p:grpSp>
        <p:nvGrpSpPr>
          <p:cNvPr id="47108" name="Group 7">
            <a:extLst>
              <a:ext uri="{FF2B5EF4-FFF2-40B4-BE49-F238E27FC236}">
                <a16:creationId xmlns:a16="http://schemas.microsoft.com/office/drawing/2014/main" id="{6EEF92FF-AA2A-520C-E44D-EDFBC2D9628F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-1588"/>
            <a:ext cx="4583113" cy="3968751"/>
            <a:chOff x="4648810" y="-1653"/>
            <a:chExt cx="4581932" cy="396832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E2C3FF-FF70-D9E8-3678-3A615F008896}"/>
                </a:ext>
              </a:extLst>
            </p:cNvPr>
            <p:cNvCxnSpPr>
              <a:cxnSpLocks/>
            </p:cNvCxnSpPr>
            <p:nvPr/>
          </p:nvCxnSpPr>
          <p:spPr>
            <a:xfrm>
              <a:off x="4648810" y="115810"/>
              <a:ext cx="0" cy="3850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120" name="Rectangle 2">
              <a:extLst>
                <a:ext uri="{FF2B5EF4-FFF2-40B4-BE49-F238E27FC236}">
                  <a16:creationId xmlns:a16="http://schemas.microsoft.com/office/drawing/2014/main" id="{AC04768A-5D2A-F99F-8A8F-10C69DA27E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382" y="-1653"/>
              <a:ext cx="4379360" cy="8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400" b="0">
                  <a:solidFill>
                    <a:srgbClr val="000090"/>
                  </a:solidFill>
                </a:rPr>
                <a:t>Receiver buffer</a:t>
              </a:r>
            </a:p>
          </p:txBody>
        </p:sp>
      </p:grpSp>
      <p:sp>
        <p:nvSpPr>
          <p:cNvPr id="47109" name="TextBox 1">
            <a:extLst>
              <a:ext uri="{FF2B5EF4-FFF2-40B4-BE49-F238E27FC236}">
                <a16:creationId xmlns:a16="http://schemas.microsoft.com/office/drawing/2014/main" id="{8763AC04-8B99-4931-6FF3-A537FCB67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458152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AdvertisedWindow = MaxRcvBuffer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                     ((NextByteExpected-1) – LastByteRead)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BA5C4-339A-F454-227A-498588838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56261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Courier New" panose="02070309020205020404" pitchFamily="49" charset="0"/>
              </a:rPr>
              <a:t>EffectiveWindow (calculated at the sender side)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= AdvertisedWindow - (LastByteSent – LastByteACKed)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63FB39-966A-D836-2F9D-EDB12E43E220}"/>
              </a:ext>
            </a:extLst>
          </p:cNvPr>
          <p:cNvGrpSpPr>
            <a:grpSpLocks/>
          </p:cNvGrpSpPr>
          <p:nvPr/>
        </p:nvGrpSpPr>
        <p:grpSpPr bwMode="auto">
          <a:xfrm>
            <a:off x="0" y="3275013"/>
            <a:ext cx="9369425" cy="1036637"/>
            <a:chOff x="0" y="3275380"/>
            <a:chExt cx="9369879" cy="10369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D90631-D175-F49B-F1E5-B35FD8080426}"/>
                </a:ext>
              </a:extLst>
            </p:cNvPr>
            <p:cNvSpPr/>
            <p:nvPr/>
          </p:nvSpPr>
          <p:spPr>
            <a:xfrm>
              <a:off x="0" y="3275380"/>
              <a:ext cx="9144443" cy="1036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118" name="TextBox 5">
              <a:extLst>
                <a:ext uri="{FF2B5EF4-FFF2-40B4-BE49-F238E27FC236}">
                  <a16:creationId xmlns:a16="http://schemas.microsoft.com/office/drawing/2014/main" id="{719402F9-B7E0-17D0-3038-02254FD3F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9294" y="3464346"/>
              <a:ext cx="7950585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FFFF"/>
                  </a:solidFill>
                </a:rPr>
                <a:t>What if the AdvertisedWindow is zero?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1078D9-6E81-57FB-3679-534D11F64067}"/>
              </a:ext>
            </a:extLst>
          </p:cNvPr>
          <p:cNvGrpSpPr>
            <a:grpSpLocks/>
          </p:cNvGrpSpPr>
          <p:nvPr/>
        </p:nvGrpSpPr>
        <p:grpSpPr bwMode="auto">
          <a:xfrm>
            <a:off x="0" y="4071938"/>
            <a:ext cx="9144000" cy="1247775"/>
            <a:chOff x="0" y="3063734"/>
            <a:chExt cx="9144443" cy="124858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B59254-C37A-2BA0-D86F-1597F5BEB01B}"/>
                </a:ext>
              </a:extLst>
            </p:cNvPr>
            <p:cNvSpPr/>
            <p:nvPr/>
          </p:nvSpPr>
          <p:spPr>
            <a:xfrm>
              <a:off x="0" y="3275007"/>
              <a:ext cx="9144443" cy="103730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116" name="TextBox 15">
              <a:extLst>
                <a:ext uri="{FF2B5EF4-FFF2-40B4-BE49-F238E27FC236}">
                  <a16:creationId xmlns:a16="http://schemas.microsoft.com/office/drawing/2014/main" id="{428C5572-9986-C32F-DD33-E82294F4E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858" y="3063734"/>
              <a:ext cx="7950585" cy="1077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FFFF"/>
                  </a:solidFill>
                </a:rPr>
                <a:t>&gt;&gt; Periodically send 1byte packets to break the deadlock.   (uses the persist timer)</a:t>
              </a:r>
            </a:p>
          </p:txBody>
        </p:sp>
      </p:grpSp>
      <p:sp>
        <p:nvSpPr>
          <p:cNvPr id="16" name="Arc 15">
            <a:extLst>
              <a:ext uri="{FF2B5EF4-FFF2-40B4-BE49-F238E27FC236}">
                <a16:creationId xmlns:a16="http://schemas.microsoft.com/office/drawing/2014/main" id="{6476DF86-4273-9A5E-176A-6B428569B973}"/>
              </a:ext>
            </a:extLst>
          </p:cNvPr>
          <p:cNvSpPr/>
          <p:nvPr/>
        </p:nvSpPr>
        <p:spPr>
          <a:xfrm>
            <a:off x="1268413" y="1816100"/>
            <a:ext cx="808037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3D6CDFCB-D0C5-DB6F-2710-E76BE15B0F20}"/>
              </a:ext>
            </a:extLst>
          </p:cNvPr>
          <p:cNvSpPr/>
          <p:nvPr/>
        </p:nvSpPr>
        <p:spPr>
          <a:xfrm>
            <a:off x="7529513" y="1816100"/>
            <a:ext cx="806450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385DCE-2CC3-AA56-B3E3-55CB7A51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8098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>
            <a:extLst>
              <a:ext uri="{FF2B5EF4-FFF2-40B4-BE49-F238E27FC236}">
                <a16:creationId xmlns:a16="http://schemas.microsoft.com/office/drawing/2014/main" id="{EB24A4B6-D7D3-CB54-60AD-0058A3828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0A71F8-8B4C-BF48-A1FF-619BD2CF54D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119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28E5B661-9356-A3A7-81E3-9480FBB7B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few points of discussions on TCP flow control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6F53772-25E8-F989-BB99-6CAF6D4F79FE}"/>
              </a:ext>
            </a:extLst>
          </p:cNvPr>
          <p:cNvSpPr txBox="1">
            <a:spLocks/>
          </p:cNvSpPr>
          <p:nvPr/>
        </p:nvSpPr>
        <p:spPr>
          <a:xfrm>
            <a:off x="600075" y="3613150"/>
            <a:ext cx="8534400" cy="21272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b="0" dirty="0">
                <a:ea typeface="ＭＳ Ｐゴシック" panose="020B0600070205080204" pitchFamily="34" charset="-128"/>
              </a:rPr>
              <a:t>Silly window syndrome</a:t>
            </a:r>
          </a:p>
          <a:p>
            <a:pPr>
              <a:defRPr/>
            </a:pPr>
            <a:r>
              <a:rPr lang="en-US" altLang="en-US" b="0" dirty="0">
                <a:ea typeface="ＭＳ Ｐゴシック" panose="020B0600070205080204" pitchFamily="34" charset="-128"/>
              </a:rPr>
              <a:t>Nagle’s algorithm (self-clocking)</a:t>
            </a:r>
          </a:p>
          <a:p>
            <a:pPr>
              <a:defRPr/>
            </a:pPr>
            <a:r>
              <a:rPr lang="en-US" altLang="en-US" b="0" dirty="0" err="1">
                <a:ea typeface="ＭＳ Ｐゴシック" panose="020B0600070205080204" pitchFamily="34" charset="-128"/>
              </a:rPr>
              <a:t>Karn</a:t>
            </a:r>
            <a:r>
              <a:rPr lang="en-US" altLang="en-US" b="0" dirty="0">
                <a:ea typeface="ＭＳ Ｐゴシック" panose="020B0600070205080204" pitchFamily="34" charset="-128"/>
              </a:rPr>
              <a:t>-Partridge algorithm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b="0" dirty="0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D7EBD9-37BF-8FC7-DD6D-809A847AB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ECCC37-64CC-6B18-36D7-24556B0A099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CIDR Makes Packet Forwarding Harder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1CD1DB2-6AF1-38C2-3098-5670D5F53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3303588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DD8D73D-0AB2-0FA1-4486-4819D57B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657850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201.10.0.0/22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1F6B3D18-6A9D-BB6D-4A2A-0EE629FBC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5662613"/>
            <a:ext cx="1427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201.10.4.0/24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98739E6-702B-7D53-BA18-467E938E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5673725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201.10.5.0/24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FDD4B4E-4187-0FAD-7873-5F0E1E381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5649913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479B67-175F-EDFE-C2B3-50E427958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3795713"/>
            <a:ext cx="2209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579599-8744-7637-1573-7875BAE1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645C90-38C4-7286-34B7-968609D34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DC5D87-1A17-5795-B4B4-1A707049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702847-8FA6-7A8F-CFAD-AD76D3180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5243513"/>
            <a:ext cx="1295400" cy="381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6" name="AutoShape 15">
            <a:extLst>
              <a:ext uri="{FF2B5EF4-FFF2-40B4-BE49-F238E27FC236}">
                <a16:creationId xmlns:a16="http://schemas.microsoft.com/office/drawing/2014/main" id="{75BDDE1B-44FF-B3B9-5F43-099F15C6C8FB}"/>
              </a:ext>
            </a:extLst>
          </p:cNvPr>
          <p:cNvCxnSpPr>
            <a:cxnSpLocks noChangeShapeType="1"/>
            <a:stCxn id="11" idx="2"/>
            <a:endCxn id="13" idx="0"/>
          </p:cNvCxnSpPr>
          <p:nvPr/>
        </p:nvCxnSpPr>
        <p:spPr bwMode="auto">
          <a:xfrm rot="10800000" flipV="1">
            <a:off x="1562100" y="4100513"/>
            <a:ext cx="796925" cy="1143000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6">
            <a:extLst>
              <a:ext uri="{FF2B5EF4-FFF2-40B4-BE49-F238E27FC236}">
                <a16:creationId xmlns:a16="http://schemas.microsoft.com/office/drawing/2014/main" id="{205C5770-2DE8-A229-BE5D-DFDEA3B35766}"/>
              </a:ext>
            </a:extLst>
          </p:cNvPr>
          <p:cNvCxnSpPr>
            <a:cxnSpLocks noChangeShapeType="1"/>
            <a:stCxn id="11" idx="4"/>
          </p:cNvCxnSpPr>
          <p:nvPr/>
        </p:nvCxnSpPr>
        <p:spPr bwMode="auto">
          <a:xfrm rot="5400000">
            <a:off x="2715419" y="4506119"/>
            <a:ext cx="849312" cy="647700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17">
            <a:extLst>
              <a:ext uri="{FF2B5EF4-FFF2-40B4-BE49-F238E27FC236}">
                <a16:creationId xmlns:a16="http://schemas.microsoft.com/office/drawing/2014/main" id="{3850C19C-6A82-1FDD-B0D6-88F1FD8E06DF}"/>
              </a:ext>
            </a:extLst>
          </p:cNvPr>
          <p:cNvCxnSpPr>
            <a:cxnSpLocks noChangeShapeType="1"/>
            <a:stCxn id="11" idx="6"/>
          </p:cNvCxnSpPr>
          <p:nvPr/>
        </p:nvCxnSpPr>
        <p:spPr bwMode="auto">
          <a:xfrm>
            <a:off x="4568825" y="4100513"/>
            <a:ext cx="955675" cy="1143000"/>
          </a:xfrm>
          <a:prstGeom prst="bentConnector2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8">
            <a:extLst>
              <a:ext uri="{FF2B5EF4-FFF2-40B4-BE49-F238E27FC236}">
                <a16:creationId xmlns:a16="http://schemas.microsoft.com/office/drawing/2014/main" id="{0227B586-1853-336B-B942-B74054D3B23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534569" y="4448969"/>
            <a:ext cx="838200" cy="750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19">
            <a:extLst>
              <a:ext uri="{FF2B5EF4-FFF2-40B4-BE49-F238E27FC236}">
                <a16:creationId xmlns:a16="http://schemas.microsoft.com/office/drawing/2014/main" id="{33D71A13-B9DD-89DE-62E0-F67EE9E902DA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5400000">
            <a:off x="5311775" y="4462463"/>
            <a:ext cx="1143000" cy="419100"/>
          </a:xfrm>
          <a:prstGeom prst="bentConnector3">
            <a:avLst>
              <a:gd name="adj1" fmla="val -1394"/>
            </a:avLst>
          </a:prstGeom>
          <a:noFill/>
          <a:ln w="254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Line 20">
            <a:extLst>
              <a:ext uri="{FF2B5EF4-FFF2-40B4-BE49-F238E27FC236}">
                <a16:creationId xmlns:a16="http://schemas.microsoft.com/office/drawing/2014/main" id="{196D0761-3AC0-F921-AE9C-81E6098854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6938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833CAC4E-BB5F-48F4-8D9D-98410FA801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59625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244B621-2386-80A9-7231-A17B72434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3795713"/>
            <a:ext cx="2209800" cy="6096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E8E3EC-8722-557C-98A1-855EEAD9C3D4}"/>
              </a:ext>
            </a:extLst>
          </p:cNvPr>
          <p:cNvGrpSpPr/>
          <p:nvPr/>
        </p:nvGrpSpPr>
        <p:grpSpPr>
          <a:xfrm>
            <a:off x="5764191" y="4801867"/>
            <a:ext cx="3183038" cy="613764"/>
            <a:chOff x="5822066" y="4755567"/>
            <a:chExt cx="3183038" cy="6137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C4885D-7A48-DA2E-1D14-C1C2726BE01B}"/>
                </a:ext>
              </a:extLst>
            </p:cNvPr>
            <p:cNvSpPr txBox="1"/>
            <p:nvPr/>
          </p:nvSpPr>
          <p:spPr>
            <a:xfrm>
              <a:off x="6829063" y="4907666"/>
              <a:ext cx="2176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Multi-homing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F04F48A-DF0B-40B8-A829-EB33737A632D}"/>
                </a:ext>
              </a:extLst>
            </p:cNvPr>
            <p:cNvSpPr/>
            <p:nvPr/>
          </p:nvSpPr>
          <p:spPr>
            <a:xfrm>
              <a:off x="5822066" y="4755567"/>
              <a:ext cx="1307939" cy="337294"/>
            </a:xfrm>
            <a:custGeom>
              <a:avLst/>
              <a:gdLst>
                <a:gd name="connsiteX0" fmla="*/ 1307939 w 1307939"/>
                <a:gd name="connsiteY0" fmla="*/ 233122 h 337294"/>
                <a:gd name="connsiteX1" fmla="*/ 740780 w 1307939"/>
                <a:gd name="connsiteY1" fmla="*/ 1628 h 337294"/>
                <a:gd name="connsiteX2" fmla="*/ 0 w 1307939"/>
                <a:gd name="connsiteY2" fmla="*/ 337294 h 337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7939" h="337294">
                  <a:moveTo>
                    <a:pt x="1307939" y="233122"/>
                  </a:moveTo>
                  <a:cubicBezTo>
                    <a:pt x="1133354" y="108694"/>
                    <a:pt x="958770" y="-15734"/>
                    <a:pt x="740780" y="1628"/>
                  </a:cubicBezTo>
                  <a:cubicBezTo>
                    <a:pt x="522790" y="18990"/>
                    <a:pt x="261395" y="178142"/>
                    <a:pt x="0" y="33729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Category:Network routers - Wikimedia Commons">
            <a:extLst>
              <a:ext uri="{FF2B5EF4-FFF2-40B4-BE49-F238E27FC236}">
                <a16:creationId xmlns:a16="http://schemas.microsoft.com/office/drawing/2014/main" id="{EDBCC857-F732-19B7-1E4E-4F230297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54" y="1230199"/>
            <a:ext cx="1142853" cy="11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172E8B-DB8B-6CFE-C423-2CBC97ED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19" y="573610"/>
            <a:ext cx="2442675" cy="244267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69C078D-7DF5-4835-C7A4-4CD9BFF9692B}"/>
              </a:ext>
            </a:extLst>
          </p:cNvPr>
          <p:cNvGrpSpPr/>
          <p:nvPr/>
        </p:nvGrpSpPr>
        <p:grpSpPr>
          <a:xfrm>
            <a:off x="6092824" y="932944"/>
            <a:ext cx="1673787" cy="1704516"/>
            <a:chOff x="6092825" y="932944"/>
            <a:chExt cx="1497782" cy="1704516"/>
          </a:xfrm>
        </p:grpSpPr>
        <p:sp>
          <p:nvSpPr>
            <p:cNvPr id="28" name="Rectangular Callout 27">
              <a:extLst>
                <a:ext uri="{FF2B5EF4-FFF2-40B4-BE49-F238E27FC236}">
                  <a16:creationId xmlns:a16="http://schemas.microsoft.com/office/drawing/2014/main" id="{AAE63111-A1E9-AFCD-B2D1-0E8B28E36BE5}"/>
                </a:ext>
              </a:extLst>
            </p:cNvPr>
            <p:cNvSpPr/>
            <p:nvPr/>
          </p:nvSpPr>
          <p:spPr>
            <a:xfrm>
              <a:off x="6150004" y="947483"/>
              <a:ext cx="1371569" cy="1689977"/>
            </a:xfrm>
            <a:prstGeom prst="wedgeRectCallout">
              <a:avLst>
                <a:gd name="adj1" fmla="val -138696"/>
                <a:gd name="adj2" fmla="val -4008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159D41-B407-79E0-D986-4163943C2632}"/>
                </a:ext>
              </a:extLst>
            </p:cNvPr>
            <p:cNvSpPr txBox="1"/>
            <p:nvPr/>
          </p:nvSpPr>
          <p:spPr>
            <a:xfrm>
              <a:off x="6092825" y="932944"/>
              <a:ext cx="1497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Forwarding tab.</a:t>
              </a:r>
            </a:p>
          </p:txBody>
        </p:sp>
      </p:grpSp>
      <p:sp>
        <p:nvSpPr>
          <p:cNvPr id="33" name="Text Box 5">
            <a:extLst>
              <a:ext uri="{FF2B5EF4-FFF2-40B4-BE49-F238E27FC236}">
                <a16:creationId xmlns:a16="http://schemas.microsoft.com/office/drawing/2014/main" id="{12DBEE2E-8CE9-BBD6-8DB7-F0970EB52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850" y="1326546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EF44AEF7-467B-E67B-E116-BBE37C716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850" y="1668240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</p:txBody>
      </p:sp>
      <p:sp>
        <p:nvSpPr>
          <p:cNvPr id="35" name="Line 21">
            <a:extLst>
              <a:ext uri="{FF2B5EF4-FFF2-40B4-BE49-F238E27FC236}">
                <a16:creationId xmlns:a16="http://schemas.microsoft.com/office/drawing/2014/main" id="{4B422C49-F616-D329-CA02-DEDA17FFD0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28581" y="2405097"/>
            <a:ext cx="1931033" cy="78810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BA562E5A-31A3-7BAC-2AE3-B38FCC90A9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5823" y="2422263"/>
            <a:ext cx="822081" cy="788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984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A885C-7948-F660-14E4-B0D750A7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120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2164A-C706-DA56-564C-4453C3265EF7}"/>
              </a:ext>
            </a:extLst>
          </p:cNvPr>
          <p:cNvSpPr txBox="1"/>
          <p:nvPr/>
        </p:nvSpPr>
        <p:spPr>
          <a:xfrm>
            <a:off x="4222679" y="313361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11029848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E5E56835-70BB-F4D1-87D2-94E6A6EE33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B17894-3B56-4745-9736-D0DE0E39B8B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95160C-2809-7192-F450-A1257895F6B5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b="0" dirty="0"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b="0" dirty="0"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3731" name="Picture 4">
            <a:extLst>
              <a:ext uri="{FF2B5EF4-FFF2-40B4-BE49-F238E27FC236}">
                <a16:creationId xmlns:a16="http://schemas.microsoft.com/office/drawing/2014/main" id="{74E275FD-54F7-7C4C-EF01-D8181518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1">
            <a:extLst>
              <a:ext uri="{FF2B5EF4-FFF2-40B4-BE49-F238E27FC236}">
                <a16:creationId xmlns:a16="http://schemas.microsoft.com/office/drawing/2014/main" id="{4342E226-BDE4-1C39-284A-0705A1448A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98BC28-EB85-3046-8CD4-B62E08410B5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AA7F6BCE-4BD4-26F9-D56B-489A61A57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16038"/>
            <a:ext cx="614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>
            <a:extLst>
              <a:ext uri="{FF2B5EF4-FFF2-40B4-BE49-F238E27FC236}">
                <a16:creationId xmlns:a16="http://schemas.microsoft.com/office/drawing/2014/main" id="{FE62B467-4F69-4FD3-C25E-B8955DD3A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Congestion Collapse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4BA19C93-3D60-CB36-A222-E814D83D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TCP detects packet losses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ACC997A-51F2-75C6-AC36-1BB83A9F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910013"/>
            <a:ext cx="8534400" cy="23241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(2) Timeout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Packet# n is lost and detected via a timeout</a:t>
            </a: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9C21D0D1-503D-5AEB-23BA-4376F73F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BC1F6E-8FCE-2E48-BA49-811265D72E14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79CA93BF-EE5C-C72D-46D3-2F4EBD7025A4}"/>
              </a:ext>
            </a:extLst>
          </p:cNvPr>
          <p:cNvSpPr txBox="1">
            <a:spLocks/>
          </p:cNvSpPr>
          <p:nvPr/>
        </p:nvSpPr>
        <p:spPr bwMode="auto">
          <a:xfrm>
            <a:off x="381000" y="1219200"/>
            <a:ext cx="8534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b="0"/>
              <a:t>(1) Duplicate ACKs</a:t>
            </a:r>
          </a:p>
          <a:p>
            <a:pPr lvl="1"/>
            <a:r>
              <a:rPr lang="en-US" altLang="en-US" b="0">
                <a:solidFill>
                  <a:srgbClr val="000000"/>
                </a:solidFill>
              </a:rPr>
              <a:t>Packet# n is lost, but packets n+1, n+2, etc. are received and ACKs are sent.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  <p:bldP spid="6758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4">
            <a:extLst>
              <a:ext uri="{FF2B5EF4-FFF2-40B4-BE49-F238E27FC236}">
                <a16:creationId xmlns:a16="http://schemas.microsoft.com/office/drawing/2014/main" id="{4099A69A-7B45-A118-A762-F217B11CE5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7887C83-F926-64F7-9DE1-3C20F0A1AB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3EB796AC-6151-F7C6-FBAD-506EE129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3BE0BA-D79A-6440-82EE-68E14C3B5AF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C28A31FA-C8F6-6703-52B6-BBC615E9F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894815-62F9-D742-9EF0-2100C073A66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0F0FBFC6-FE15-C867-F1B3-D3AE61EE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03325"/>
            <a:ext cx="6362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Content Placeholder 2">
            <a:extLst>
              <a:ext uri="{FF2B5EF4-FFF2-40B4-BE49-F238E27FC236}">
                <a16:creationId xmlns:a16="http://schemas.microsoft.com/office/drawing/2014/main" id="{31B266CD-0ADA-1C86-87D1-F9D677AA1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463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ACK works as the indicator and the window controls the flow.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69284-86DA-F61A-F296-C381A946E2D2}"/>
              </a:ext>
            </a:extLst>
          </p:cNvPr>
          <p:cNvSpPr txBox="1"/>
          <p:nvPr/>
        </p:nvSpPr>
        <p:spPr>
          <a:xfrm>
            <a:off x="0" y="2927350"/>
            <a:ext cx="9144000" cy="584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0" dirty="0" err="1">
                <a:solidFill>
                  <a:schemeClr val="bg1"/>
                </a:solidFill>
                <a:latin typeface="+mn-lt"/>
              </a:rPr>
              <a:t>Congestion_window</a:t>
            </a:r>
            <a:r>
              <a:rPr lang="en-US" sz="3200" b="0" dirty="0">
                <a:solidFill>
                  <a:schemeClr val="bg1"/>
                </a:solidFill>
                <a:latin typeface="+mn-lt"/>
              </a:rPr>
              <a:t>: Calculated by the sender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3F7FCAD5-D0D4-36D8-1003-BD72B578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Kinds of Loss in TCP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E19BE505-1AA7-F8E3-097F-E3ED60F52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910013"/>
            <a:ext cx="8534400" cy="23241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(2) Timeout (Repeat slow start – slow start restart)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n is lost and detected via a timeout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Blasting entire CWND would cause another burst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Better to start over with a low CWND</a:t>
            </a:r>
          </a:p>
        </p:txBody>
      </p:sp>
      <p:sp>
        <p:nvSpPr>
          <p:cNvPr id="106499" name="Slide Number Placeholder 3">
            <a:extLst>
              <a:ext uri="{FF2B5EF4-FFF2-40B4-BE49-F238E27FC236}">
                <a16:creationId xmlns:a16="http://schemas.microsoft.com/office/drawing/2014/main" id="{013D8983-C784-8B66-6074-CCF57300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451120-0AF7-CD45-9225-0CFDD0EDC12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6D7BE868-86DA-7D44-603B-792580EEB9E1}"/>
              </a:ext>
            </a:extLst>
          </p:cNvPr>
          <p:cNvSpPr txBox="1">
            <a:spLocks/>
          </p:cNvSpPr>
          <p:nvPr/>
        </p:nvSpPr>
        <p:spPr bwMode="auto">
          <a:xfrm>
            <a:off x="381000" y="1219200"/>
            <a:ext cx="8534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b="0"/>
              <a:t>(1) Triple duplicate ACK (Fast retransmit)</a:t>
            </a:r>
          </a:p>
          <a:p>
            <a:pPr lvl="1"/>
            <a:r>
              <a:rPr lang="en-US" altLang="en-US" b="0">
                <a:solidFill>
                  <a:srgbClr val="000000"/>
                </a:solidFill>
              </a:rPr>
              <a:t>Packet n is lost, but packets n+1, n+2, etc. arrive</a:t>
            </a:r>
          </a:p>
          <a:p>
            <a:pPr lvl="1"/>
            <a:r>
              <a:rPr lang="en-US" altLang="en-US" b="0">
                <a:solidFill>
                  <a:srgbClr val="000000"/>
                </a:solidFill>
              </a:rPr>
              <a:t>Then, sender quickly resends packet n</a:t>
            </a:r>
          </a:p>
          <a:p>
            <a:pPr lvl="1"/>
            <a:r>
              <a:rPr lang="en-US" altLang="en-US" b="0">
                <a:solidFill>
                  <a:srgbClr val="000000"/>
                </a:solidFill>
              </a:rPr>
              <a:t>Do a multiplicative decrease and keep going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BA6D65E4-B0C6-97B8-B317-CAE7F65F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Repeating Slow Start After Timeout 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3600">
                <a:ea typeface="ＭＳ Ｐゴシック" panose="020B0600070205080204" pitchFamily="34" charset="-128"/>
              </a:rPr>
              <a:t>(slow-start restart)</a:t>
            </a:r>
          </a:p>
        </p:txBody>
      </p:sp>
      <p:sp>
        <p:nvSpPr>
          <p:cNvPr id="108546" name="Slide Number Placeholder 2">
            <a:extLst>
              <a:ext uri="{FF2B5EF4-FFF2-40B4-BE49-F238E27FC236}">
                <a16:creationId xmlns:a16="http://schemas.microsoft.com/office/drawing/2014/main" id="{E6D90048-5D87-FC24-9DFD-F0D8A2AD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C57271-413D-C042-BEB9-6CCC246B3CA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08547" name="Freeform 3">
            <a:extLst>
              <a:ext uri="{FF2B5EF4-FFF2-40B4-BE49-F238E27FC236}">
                <a16:creationId xmlns:a16="http://schemas.microsoft.com/office/drawing/2014/main" id="{8C07AB05-BFE8-42C5-1320-3FEFB51E7BD3}"/>
              </a:ext>
            </a:extLst>
          </p:cNvPr>
          <p:cNvSpPr>
            <a:spLocks/>
          </p:cNvSpPr>
          <p:nvPr/>
        </p:nvSpPr>
        <p:spPr bwMode="auto">
          <a:xfrm>
            <a:off x="914400" y="1524000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Freeform 14">
            <a:extLst>
              <a:ext uri="{FF2B5EF4-FFF2-40B4-BE49-F238E27FC236}">
                <a16:creationId xmlns:a16="http://schemas.microsoft.com/office/drawing/2014/main" id="{E28D32A5-3F3B-85B4-65A5-2BE610BFAD2F}"/>
              </a:ext>
            </a:extLst>
          </p:cNvPr>
          <p:cNvSpPr>
            <a:spLocks/>
          </p:cNvSpPr>
          <p:nvPr/>
        </p:nvSpPr>
        <p:spPr bwMode="auto">
          <a:xfrm>
            <a:off x="914400" y="2895600"/>
            <a:ext cx="1828800" cy="1371600"/>
          </a:xfrm>
          <a:custGeom>
            <a:avLst/>
            <a:gdLst>
              <a:gd name="T0" fmla="*/ 2147483646 w 1152"/>
              <a:gd name="T1" fmla="*/ 0 h 864"/>
              <a:gd name="T2" fmla="*/ 2147483646 w 1152"/>
              <a:gd name="T3" fmla="*/ 2147483646 h 864"/>
              <a:gd name="T4" fmla="*/ 2147483646 w 1152"/>
              <a:gd name="T5" fmla="*/ 2147483646 h 864"/>
              <a:gd name="T6" fmla="*/ 2147483646 w 1152"/>
              <a:gd name="T7" fmla="*/ 2147483646 h 864"/>
              <a:gd name="T8" fmla="*/ 0 w 1152"/>
              <a:gd name="T9" fmla="*/ 2147483646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9" name="Text Box 16">
            <a:extLst>
              <a:ext uri="{FF2B5EF4-FFF2-40B4-BE49-F238E27FC236}">
                <a16:creationId xmlns:a16="http://schemas.microsoft.com/office/drawing/2014/main" id="{86D6917C-E65D-262C-9AEE-5FFBABCDB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44196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108550" name="Text Box 17">
            <a:extLst>
              <a:ext uri="{FF2B5EF4-FFF2-40B4-BE49-F238E27FC236}">
                <a16:creationId xmlns:a16="http://schemas.microsoft.com/office/drawing/2014/main" id="{AA3F0070-6FF7-EFD3-26BC-01EB46851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990600"/>
            <a:ext cx="1352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108551" name="Text Box 18">
            <a:extLst>
              <a:ext uri="{FF2B5EF4-FFF2-40B4-BE49-F238E27FC236}">
                <a16:creationId xmlns:a16="http://schemas.microsoft.com/office/drawing/2014/main" id="{2FA02264-4905-CB1A-7B52-DD4043547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5745163"/>
            <a:ext cx="783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90"/>
                </a:solidFill>
              </a:rPr>
              <a:t>Slow-start restart: </a:t>
            </a:r>
            <a:r>
              <a:rPr lang="en-US" altLang="en-US" sz="2800" b="0">
                <a:solidFill>
                  <a:srgbClr val="000000"/>
                </a:solidFill>
              </a:rPr>
              <a:t>Go back to CWND of 1, but take advantage of knowing the previous value of CWND.</a:t>
            </a:r>
          </a:p>
        </p:txBody>
      </p:sp>
      <p:sp>
        <p:nvSpPr>
          <p:cNvPr id="108552" name="Freeform 19">
            <a:extLst>
              <a:ext uri="{FF2B5EF4-FFF2-40B4-BE49-F238E27FC236}">
                <a16:creationId xmlns:a16="http://schemas.microsoft.com/office/drawing/2014/main" id="{A567803F-1AB0-BCA4-18AA-C20C6F75E903}"/>
              </a:ext>
            </a:extLst>
          </p:cNvPr>
          <p:cNvSpPr>
            <a:spLocks/>
          </p:cNvSpPr>
          <p:nvPr/>
        </p:nvSpPr>
        <p:spPr bwMode="auto">
          <a:xfrm>
            <a:off x="2743200" y="2362200"/>
            <a:ext cx="2667000" cy="1524000"/>
          </a:xfrm>
          <a:custGeom>
            <a:avLst/>
            <a:gdLst>
              <a:gd name="T0" fmla="*/ 0 w 1680"/>
              <a:gd name="T1" fmla="*/ 2147483646 h 960"/>
              <a:gd name="T2" fmla="*/ 0 w 1680"/>
              <a:gd name="T3" fmla="*/ 2147483646 h 960"/>
              <a:gd name="T4" fmla="*/ 2147483646 w 1680"/>
              <a:gd name="T5" fmla="*/ 2147483646 h 960"/>
              <a:gd name="T6" fmla="*/ 2147483646 w 1680"/>
              <a:gd name="T7" fmla="*/ 2147483646 h 960"/>
              <a:gd name="T8" fmla="*/ 2147483646 w 168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960"/>
              <a:gd name="T17" fmla="*/ 1680 w 168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960">
                <a:moveTo>
                  <a:pt x="0" y="336"/>
                </a:moveTo>
                <a:lnTo>
                  <a:pt x="0" y="816"/>
                </a:lnTo>
                <a:lnTo>
                  <a:pt x="384" y="528"/>
                </a:lnTo>
                <a:lnTo>
                  <a:pt x="384" y="960"/>
                </a:lnTo>
                <a:lnTo>
                  <a:pt x="168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3" name="Freeform 20">
            <a:extLst>
              <a:ext uri="{FF2B5EF4-FFF2-40B4-BE49-F238E27FC236}">
                <a16:creationId xmlns:a16="http://schemas.microsoft.com/office/drawing/2014/main" id="{C287314C-FF85-5CB2-0BBF-255F3BDB405C}"/>
              </a:ext>
            </a:extLst>
          </p:cNvPr>
          <p:cNvSpPr>
            <a:spLocks/>
          </p:cNvSpPr>
          <p:nvPr/>
        </p:nvSpPr>
        <p:spPr bwMode="auto">
          <a:xfrm>
            <a:off x="7388225" y="2662238"/>
            <a:ext cx="1600200" cy="990600"/>
          </a:xfrm>
          <a:custGeom>
            <a:avLst/>
            <a:gdLst>
              <a:gd name="T0" fmla="*/ 0 w 1008"/>
              <a:gd name="T1" fmla="*/ 0 h 624"/>
              <a:gd name="T2" fmla="*/ 0 w 1008"/>
              <a:gd name="T3" fmla="*/ 2147483646 h 624"/>
              <a:gd name="T4" fmla="*/ 2147483646 w 1008"/>
              <a:gd name="T5" fmla="*/ 2147483646 h 624"/>
              <a:gd name="T6" fmla="*/ 2147483646 w 1008"/>
              <a:gd name="T7" fmla="*/ 2147483646 h 624"/>
              <a:gd name="T8" fmla="*/ 2147483646 w 1008"/>
              <a:gd name="T9" fmla="*/ 2147483646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8"/>
              <a:gd name="T16" fmla="*/ 0 h 624"/>
              <a:gd name="T17" fmla="*/ 1008 w 1008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8" h="624">
                <a:moveTo>
                  <a:pt x="0" y="0"/>
                </a:moveTo>
                <a:lnTo>
                  <a:pt x="0" y="624"/>
                </a:lnTo>
                <a:lnTo>
                  <a:pt x="720" y="48"/>
                </a:lnTo>
                <a:lnTo>
                  <a:pt x="720" y="576"/>
                </a:lnTo>
                <a:lnTo>
                  <a:pt x="1008" y="336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4" name="Freeform 21">
            <a:extLst>
              <a:ext uri="{FF2B5EF4-FFF2-40B4-BE49-F238E27FC236}">
                <a16:creationId xmlns:a16="http://schemas.microsoft.com/office/drawing/2014/main" id="{27D6560F-3C29-517A-8669-91601D98E32D}"/>
              </a:ext>
            </a:extLst>
          </p:cNvPr>
          <p:cNvSpPr>
            <a:spLocks/>
          </p:cNvSpPr>
          <p:nvPr/>
        </p:nvSpPr>
        <p:spPr bwMode="auto">
          <a:xfrm>
            <a:off x="5788025" y="3352800"/>
            <a:ext cx="914400" cy="990600"/>
          </a:xfrm>
          <a:custGeom>
            <a:avLst/>
            <a:gdLst>
              <a:gd name="T0" fmla="*/ 2147483646 w 1152"/>
              <a:gd name="T1" fmla="*/ 0 h 864"/>
              <a:gd name="T2" fmla="*/ 2147483646 w 1152"/>
              <a:gd name="T3" fmla="*/ 2147483646 h 864"/>
              <a:gd name="T4" fmla="*/ 2147483646 w 1152"/>
              <a:gd name="T5" fmla="*/ 2147483646 h 864"/>
              <a:gd name="T6" fmla="*/ 2147483646 w 1152"/>
              <a:gd name="T7" fmla="*/ 2147483646 h 864"/>
              <a:gd name="T8" fmla="*/ 0 w 1152"/>
              <a:gd name="T9" fmla="*/ 2147483646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5" name="Line 22">
            <a:extLst>
              <a:ext uri="{FF2B5EF4-FFF2-40B4-BE49-F238E27FC236}">
                <a16:creationId xmlns:a16="http://schemas.microsoft.com/office/drawing/2014/main" id="{9246E769-20F9-0442-8BE0-468F2D6CD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2425" y="2667000"/>
            <a:ext cx="68580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6" name="Line 23">
            <a:extLst>
              <a:ext uri="{FF2B5EF4-FFF2-40B4-BE49-F238E27FC236}">
                <a16:creationId xmlns:a16="http://schemas.microsoft.com/office/drawing/2014/main" id="{76ADC947-28DB-C1F1-1778-6F3BE73AE1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725" y="2362200"/>
            <a:ext cx="0" cy="1981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496" name="AutoShape 24">
            <a:extLst>
              <a:ext uri="{FF2B5EF4-FFF2-40B4-BE49-F238E27FC236}">
                <a16:creationId xmlns:a16="http://schemas.microsoft.com/office/drawing/2014/main" id="{6A22F0AC-3A22-650D-5F4C-A6802E414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4510088"/>
            <a:ext cx="2590800" cy="1165225"/>
          </a:xfrm>
          <a:prstGeom prst="wedgeRectCallout">
            <a:avLst>
              <a:gd name="adj1" fmla="val -54449"/>
              <a:gd name="adj2" fmla="val -7764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0">
                <a:solidFill>
                  <a:srgbClr val="000000"/>
                </a:solidFill>
                <a:latin typeface="Comic Sans MS" panose="030F0902030302020204" pitchFamily="66" charset="0"/>
              </a:rPr>
              <a:t>Slow start until reaching half of previous </a:t>
            </a:r>
            <a:r>
              <a:rPr lang="en-US" altLang="en-US" sz="2200" b="0" i="1">
                <a:solidFill>
                  <a:srgbClr val="000000"/>
                </a:solidFill>
                <a:latin typeface="Comic Sans MS" panose="030F0902030302020204" pitchFamily="66" charset="0"/>
              </a:rPr>
              <a:t>cwnd</a:t>
            </a:r>
            <a:r>
              <a:rPr lang="en-US" altLang="en-US" sz="2200" b="0">
                <a:solidFill>
                  <a:srgbClr val="000000"/>
                </a:solidFill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61455" name="Line 33">
            <a:extLst>
              <a:ext uri="{FF2B5EF4-FFF2-40B4-BE49-F238E27FC236}">
                <a16:creationId xmlns:a16="http://schemas.microsoft.com/office/drawing/2014/main" id="{BC3D714F-B569-C037-2270-07A0F353AC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6238" y="1698625"/>
            <a:ext cx="411162" cy="579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7" name="Text Box 36">
            <a:extLst>
              <a:ext uri="{FF2B5EF4-FFF2-40B4-BE49-F238E27FC236}">
                <a16:creationId xmlns:a16="http://schemas.microsoft.com/office/drawing/2014/main" id="{1BFEA5C0-79D7-6676-177A-6E9D06CA6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241425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timeout</a:t>
            </a:r>
          </a:p>
        </p:txBody>
      </p:sp>
      <p:sp>
        <p:nvSpPr>
          <p:cNvPr id="108560" name="Line 23">
            <a:extLst>
              <a:ext uri="{FF2B5EF4-FFF2-40B4-BE49-F238E27FC236}">
                <a16:creationId xmlns:a16="http://schemas.microsoft.com/office/drawing/2014/main" id="{FA5301EE-F6FA-4141-37AB-88494F0BF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354263"/>
            <a:ext cx="37782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1" name="Line 33">
            <a:extLst>
              <a:ext uri="{FF2B5EF4-FFF2-40B4-BE49-F238E27FC236}">
                <a16:creationId xmlns:a16="http://schemas.microsoft.com/office/drawing/2014/main" id="{80518E28-FE24-B57D-8FD3-D0315650B2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0188" y="2270125"/>
            <a:ext cx="411162" cy="579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2" name="Text Box 36">
            <a:extLst>
              <a:ext uri="{FF2B5EF4-FFF2-40B4-BE49-F238E27FC236}">
                <a16:creationId xmlns:a16="http://schemas.microsoft.com/office/drawing/2014/main" id="{A7591732-B471-CA1C-ED1D-05BE691D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501775"/>
            <a:ext cx="3543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Packet loss (3-dup ack, fast retransmit)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496" grpId="0" animBg="1" autoUpdateAnimBg="0"/>
      <p:bldP spid="6145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F4AA5-F872-60E0-71AC-00689DFA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128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2D6BB-905B-FB4F-A836-F816567C7CA9}"/>
              </a:ext>
            </a:extLst>
          </p:cNvPr>
          <p:cNvSpPr txBox="1"/>
          <p:nvPr/>
        </p:nvSpPr>
        <p:spPr>
          <a:xfrm>
            <a:off x="4253501" y="296923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8849944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1">
            <a:extLst>
              <a:ext uri="{FF2B5EF4-FFF2-40B4-BE49-F238E27FC236}">
                <a16:creationId xmlns:a16="http://schemas.microsoft.com/office/drawing/2014/main" id="{F6194F0E-2451-1218-4973-4412490458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605E02-8B5E-9A4F-8DC0-909E877E841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9191BA1F-A437-2221-E850-5CCA156B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Implementation details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E46C0A"/>
                </a:solidFill>
              </a:rPr>
              <a:t>Update Time: Per RTT vs Per ACK</a:t>
            </a:r>
            <a:r>
              <a:rPr lang="en-US" altLang="en-US" sz="4400" b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BB10BB15-7C3A-35B0-B5E9-01C92B8BF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8" y="2211388"/>
            <a:ext cx="5530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Arial" panose="020B0604020202020204" pitchFamily="34" charset="0"/>
              </a:rPr>
              <a:t>Double CWND per round-trip time</a:t>
            </a:r>
          </a:p>
        </p:txBody>
      </p:sp>
      <p:sp>
        <p:nvSpPr>
          <p:cNvPr id="38916" name="Line 4">
            <a:extLst>
              <a:ext uri="{FF2B5EF4-FFF2-40B4-BE49-F238E27FC236}">
                <a16:creationId xmlns:a16="http://schemas.microsoft.com/office/drawing/2014/main" id="{25B851BF-DD75-609D-5CB0-4B9EA93E4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41735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962A00B1-05BC-CB5A-1D78-7EA46993C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8413" y="6002338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6">
            <a:extLst>
              <a:ext uri="{FF2B5EF4-FFF2-40B4-BE49-F238E27FC236}">
                <a16:creationId xmlns:a16="http://schemas.microsoft.com/office/drawing/2014/main" id="{A2C8C779-0E81-01E5-6A97-3F5C54635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2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FFA75F7D-6E19-2907-65FA-2E18041489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034E5751-D113-216A-0032-931F88633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0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Line 9">
            <a:extLst>
              <a:ext uri="{FF2B5EF4-FFF2-40B4-BE49-F238E27FC236}">
                <a16:creationId xmlns:a16="http://schemas.microsoft.com/office/drawing/2014/main" id="{AC66395E-B198-D169-AE66-EF6AD98573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02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Line 10">
            <a:extLst>
              <a:ext uri="{FF2B5EF4-FFF2-40B4-BE49-F238E27FC236}">
                <a16:creationId xmlns:a16="http://schemas.microsoft.com/office/drawing/2014/main" id="{A5D409A6-5077-A336-1603-781172034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Line 11">
            <a:extLst>
              <a:ext uri="{FF2B5EF4-FFF2-40B4-BE49-F238E27FC236}">
                <a16:creationId xmlns:a16="http://schemas.microsoft.com/office/drawing/2014/main" id="{6AD11C53-D2C1-A8E6-9AE0-A7AF8F24B7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50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5A185726-EE13-6031-E53E-18B51AF6E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0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05F6B639-47A7-6877-3B9C-8CD4C495C7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9013" y="4176713"/>
            <a:ext cx="989012" cy="182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C3374A49-D0D1-9742-1C44-C3D760C322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5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15">
            <a:extLst>
              <a:ext uri="{FF2B5EF4-FFF2-40B4-BE49-F238E27FC236}">
                <a16:creationId xmlns:a16="http://schemas.microsoft.com/office/drawing/2014/main" id="{2DF07E57-4C71-067A-CD12-914962053E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3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Line 16">
            <a:extLst>
              <a:ext uri="{FF2B5EF4-FFF2-40B4-BE49-F238E27FC236}">
                <a16:creationId xmlns:a16="http://schemas.microsoft.com/office/drawing/2014/main" id="{0D897811-528E-FA01-0644-7CFE80C6C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Line 17">
            <a:extLst>
              <a:ext uri="{FF2B5EF4-FFF2-40B4-BE49-F238E27FC236}">
                <a16:creationId xmlns:a16="http://schemas.microsoft.com/office/drawing/2014/main" id="{B1A63A0E-55BF-5FF0-5E28-21621FDB92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4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BB6B74B6-2A58-87A8-EE41-8D14D4292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31" name="Line 19">
            <a:extLst>
              <a:ext uri="{FF2B5EF4-FFF2-40B4-BE49-F238E27FC236}">
                <a16:creationId xmlns:a16="http://schemas.microsoft.com/office/drawing/2014/main" id="{32ACB096-B8F5-2A6D-5F26-19CD4E1FC6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18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6DF14357-ABA6-66BF-2120-03F06E494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33" name="Line 21">
            <a:extLst>
              <a:ext uri="{FF2B5EF4-FFF2-40B4-BE49-F238E27FC236}">
                <a16:creationId xmlns:a16="http://schemas.microsoft.com/office/drawing/2014/main" id="{541F73C1-99C4-D43A-1C92-D9338F36B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06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4" name="Rectangle 22">
            <a:extLst>
              <a:ext uri="{FF2B5EF4-FFF2-40B4-BE49-F238E27FC236}">
                <a16:creationId xmlns:a16="http://schemas.microsoft.com/office/drawing/2014/main" id="{3ABEB558-4A42-8E24-AAD5-41D29078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35" name="Line 23">
            <a:extLst>
              <a:ext uri="{FF2B5EF4-FFF2-40B4-BE49-F238E27FC236}">
                <a16:creationId xmlns:a16="http://schemas.microsoft.com/office/drawing/2014/main" id="{0B2CE304-7B63-766D-9BC9-9675FD9957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16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6" name="Rectangle 24">
            <a:extLst>
              <a:ext uri="{FF2B5EF4-FFF2-40B4-BE49-F238E27FC236}">
                <a16:creationId xmlns:a16="http://schemas.microsoft.com/office/drawing/2014/main" id="{0E6BCA6A-454B-1534-342F-B99ECECB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37" name="Line 25">
            <a:extLst>
              <a:ext uri="{FF2B5EF4-FFF2-40B4-BE49-F238E27FC236}">
                <a16:creationId xmlns:a16="http://schemas.microsoft.com/office/drawing/2014/main" id="{A0328E8F-BAF6-4A06-0C05-662AC5E315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9413" y="3946525"/>
            <a:ext cx="7937" cy="7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8" name="Rectangle 26">
            <a:extLst>
              <a:ext uri="{FF2B5EF4-FFF2-40B4-BE49-F238E27FC236}">
                <a16:creationId xmlns:a16="http://schemas.microsoft.com/office/drawing/2014/main" id="{C6FDCD09-1A62-D6D1-0D53-65FF3CAA9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39" name="Line 27">
            <a:extLst>
              <a:ext uri="{FF2B5EF4-FFF2-40B4-BE49-F238E27FC236}">
                <a16:creationId xmlns:a16="http://schemas.microsoft.com/office/drawing/2014/main" id="{8F303DF5-B888-BAAB-7F14-EB906FFA5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0" name="Rectangle 28">
            <a:extLst>
              <a:ext uri="{FF2B5EF4-FFF2-40B4-BE49-F238E27FC236}">
                <a16:creationId xmlns:a16="http://schemas.microsoft.com/office/drawing/2014/main" id="{A4ED9ACE-14B0-BD61-EA97-C695C7425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41" name="Line 29">
            <a:extLst>
              <a:ext uri="{FF2B5EF4-FFF2-40B4-BE49-F238E27FC236}">
                <a16:creationId xmlns:a16="http://schemas.microsoft.com/office/drawing/2014/main" id="{58192C4E-62E7-4302-E29D-E9AF5C531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82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2" name="Rectangle 30">
            <a:extLst>
              <a:ext uri="{FF2B5EF4-FFF2-40B4-BE49-F238E27FC236}">
                <a16:creationId xmlns:a16="http://schemas.microsoft.com/office/drawing/2014/main" id="{E24782CE-FA60-6154-315E-9399BDF29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43" name="Line 31">
            <a:extLst>
              <a:ext uri="{FF2B5EF4-FFF2-40B4-BE49-F238E27FC236}">
                <a16:creationId xmlns:a16="http://schemas.microsoft.com/office/drawing/2014/main" id="{5CEF9691-E805-10AB-EC33-7D698F917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213" y="3946525"/>
            <a:ext cx="0" cy="150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4" name="Rectangle 32">
            <a:extLst>
              <a:ext uri="{FF2B5EF4-FFF2-40B4-BE49-F238E27FC236}">
                <a16:creationId xmlns:a16="http://schemas.microsoft.com/office/drawing/2014/main" id="{44C54538-A372-C365-6B82-3F71E079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45" name="Line 33">
            <a:extLst>
              <a:ext uri="{FF2B5EF4-FFF2-40B4-BE49-F238E27FC236}">
                <a16:creationId xmlns:a16="http://schemas.microsoft.com/office/drawing/2014/main" id="{6325C175-461B-EC53-65F6-5DA1FE693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1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6" name="Rectangle 34">
            <a:extLst>
              <a:ext uri="{FF2B5EF4-FFF2-40B4-BE49-F238E27FC236}">
                <a16:creationId xmlns:a16="http://schemas.microsoft.com/office/drawing/2014/main" id="{A29DD4F5-D76C-2548-6AA4-2B6515C1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47" name="Line 35">
            <a:extLst>
              <a:ext uri="{FF2B5EF4-FFF2-40B4-BE49-F238E27FC236}">
                <a16:creationId xmlns:a16="http://schemas.microsoft.com/office/drawing/2014/main" id="{2803D8B5-3FB4-5413-7B52-338802BD4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8" name="Rectangle 36">
            <a:extLst>
              <a:ext uri="{FF2B5EF4-FFF2-40B4-BE49-F238E27FC236}">
                <a16:creationId xmlns:a16="http://schemas.microsoft.com/office/drawing/2014/main" id="{7415A051-0EDD-9647-B6F1-15446A59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49" name="Line 37">
            <a:extLst>
              <a:ext uri="{FF2B5EF4-FFF2-40B4-BE49-F238E27FC236}">
                <a16:creationId xmlns:a16="http://schemas.microsoft.com/office/drawing/2014/main" id="{E1BD50BC-48D6-0E25-FE37-DC6A35637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1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0" name="Line 38">
            <a:extLst>
              <a:ext uri="{FF2B5EF4-FFF2-40B4-BE49-F238E27FC236}">
                <a16:creationId xmlns:a16="http://schemas.microsoft.com/office/drawing/2014/main" id="{235CCD79-8FAF-1B33-C045-8BF114584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42497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1" name="Line 39">
            <a:extLst>
              <a:ext uri="{FF2B5EF4-FFF2-40B4-BE49-F238E27FC236}">
                <a16:creationId xmlns:a16="http://schemas.microsoft.com/office/drawing/2014/main" id="{456C0990-D87F-FFDF-BA30-5CCFE419D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2" name="Line 40">
            <a:extLst>
              <a:ext uri="{FF2B5EF4-FFF2-40B4-BE49-F238E27FC236}">
                <a16:creationId xmlns:a16="http://schemas.microsoft.com/office/drawing/2014/main" id="{0C25190A-CE00-DF7D-9166-03ED61A02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3" name="Line 41">
            <a:extLst>
              <a:ext uri="{FF2B5EF4-FFF2-40B4-BE49-F238E27FC236}">
                <a16:creationId xmlns:a16="http://schemas.microsoft.com/office/drawing/2014/main" id="{6395D74F-FB61-7D2A-EB5E-DDD6D6E41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1735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4" name="Text Box 42">
            <a:extLst>
              <a:ext uri="{FF2B5EF4-FFF2-40B4-BE49-F238E27FC236}">
                <a16:creationId xmlns:a16="http://schemas.microsoft.com/office/drawing/2014/main" id="{7663AB84-2C74-B18B-72F9-D723EE1E5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484822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8955" name="Text Box 43">
            <a:extLst>
              <a:ext uri="{FF2B5EF4-FFF2-40B4-BE49-F238E27FC236}">
                <a16:creationId xmlns:a16="http://schemas.microsoft.com/office/drawing/2014/main" id="{3819E971-4B75-E29A-4D3D-AB7ECD5F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48593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8956" name="Text Box 44">
            <a:extLst>
              <a:ext uri="{FF2B5EF4-FFF2-40B4-BE49-F238E27FC236}">
                <a16:creationId xmlns:a16="http://schemas.microsoft.com/office/drawing/2014/main" id="{FDF7BA87-F7EB-BBD7-AF5E-C5AF91395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8957" name="Text Box 45">
            <a:extLst>
              <a:ext uri="{FF2B5EF4-FFF2-40B4-BE49-F238E27FC236}">
                <a16:creationId xmlns:a16="http://schemas.microsoft.com/office/drawing/2014/main" id="{75308C2C-FE51-7FEB-B958-8F7BDE77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8958" name="Text Box 46">
            <a:extLst>
              <a:ext uri="{FF2B5EF4-FFF2-40B4-BE49-F238E27FC236}">
                <a16:creationId xmlns:a16="http://schemas.microsoft.com/office/drawing/2014/main" id="{8133032C-0D8A-325A-0FB8-FA0F2E340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8959" name="Text Box 47">
            <a:extLst>
              <a:ext uri="{FF2B5EF4-FFF2-40B4-BE49-F238E27FC236}">
                <a16:creationId xmlns:a16="http://schemas.microsoft.com/office/drawing/2014/main" id="{E276EADF-A388-5DAD-8775-269EB4FB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8960" name="Text Box 48">
            <a:extLst>
              <a:ext uri="{FF2B5EF4-FFF2-40B4-BE49-F238E27FC236}">
                <a16:creationId xmlns:a16="http://schemas.microsoft.com/office/drawing/2014/main" id="{0AB5F76F-D6FC-36CB-D50A-D1D94ADD1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8961" name="Text Box 49">
            <a:extLst>
              <a:ext uri="{FF2B5EF4-FFF2-40B4-BE49-F238E27FC236}">
                <a16:creationId xmlns:a16="http://schemas.microsoft.com/office/drawing/2014/main" id="{9AEEF1CD-242A-1129-2510-EBA2FD86F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8962" name="Text Box 50">
            <a:extLst>
              <a:ext uri="{FF2B5EF4-FFF2-40B4-BE49-F238E27FC236}">
                <a16:creationId xmlns:a16="http://schemas.microsoft.com/office/drawing/2014/main" id="{DCC0BF2A-24B1-3BEE-B529-470B41B1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8963" name="Text Box 51">
            <a:extLst>
              <a:ext uri="{FF2B5EF4-FFF2-40B4-BE49-F238E27FC236}">
                <a16:creationId xmlns:a16="http://schemas.microsoft.com/office/drawing/2014/main" id="{591B77DE-ADCA-2999-87DE-AD08AD7E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8964" name="Text Box 52">
            <a:extLst>
              <a:ext uri="{FF2B5EF4-FFF2-40B4-BE49-F238E27FC236}">
                <a16:creationId xmlns:a16="http://schemas.microsoft.com/office/drawing/2014/main" id="{BAD5739F-2E03-B187-5C67-36D1CACA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8965" name="Text Box 53">
            <a:extLst>
              <a:ext uri="{FF2B5EF4-FFF2-40B4-BE49-F238E27FC236}">
                <a16:creationId xmlns:a16="http://schemas.microsoft.com/office/drawing/2014/main" id="{233C4CB2-F878-B61F-7924-6EE65387D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8966" name="Text Box 54">
            <a:extLst>
              <a:ext uri="{FF2B5EF4-FFF2-40B4-BE49-F238E27FC236}">
                <a16:creationId xmlns:a16="http://schemas.microsoft.com/office/drawing/2014/main" id="{20DBC752-D19C-6F32-D1CA-58CA50BC2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868738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Src</a:t>
            </a:r>
          </a:p>
        </p:txBody>
      </p:sp>
      <p:sp>
        <p:nvSpPr>
          <p:cNvPr id="38967" name="Text Box 55">
            <a:extLst>
              <a:ext uri="{FF2B5EF4-FFF2-40B4-BE49-F238E27FC236}">
                <a16:creationId xmlns:a16="http://schemas.microsoft.com/office/drawing/2014/main" id="{FCE33414-2627-613D-5222-531873F29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697538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Dest</a:t>
            </a:r>
          </a:p>
        </p:txBody>
      </p:sp>
      <p:sp>
        <p:nvSpPr>
          <p:cNvPr id="38968" name="Line 56">
            <a:extLst>
              <a:ext uri="{FF2B5EF4-FFF2-40B4-BE49-F238E27FC236}">
                <a16:creationId xmlns:a16="http://schemas.microsoft.com/office/drawing/2014/main" id="{A153C35A-0D63-1A5B-0A2D-19548D17F5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7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9" name="Text Box 57">
            <a:extLst>
              <a:ext uri="{FF2B5EF4-FFF2-40B4-BE49-F238E27FC236}">
                <a16:creationId xmlns:a16="http://schemas.microsoft.com/office/drawing/2014/main" id="{E66F3B29-4381-E3EB-53FE-1FD2A5570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475138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8970" name="Rectangle 58">
            <a:extLst>
              <a:ext uri="{FF2B5EF4-FFF2-40B4-BE49-F238E27FC236}">
                <a16:creationId xmlns:a16="http://schemas.microsoft.com/office/drawing/2014/main" id="{31021B32-0D43-74CC-1949-42BC13BC7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8971" name="Line 59">
            <a:extLst>
              <a:ext uri="{FF2B5EF4-FFF2-40B4-BE49-F238E27FC236}">
                <a16:creationId xmlns:a16="http://schemas.microsoft.com/office/drawing/2014/main" id="{14315594-B404-DCF0-F397-04D11A3BD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2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2" name="Line 60">
            <a:extLst>
              <a:ext uri="{FF2B5EF4-FFF2-40B4-BE49-F238E27FC236}">
                <a16:creationId xmlns:a16="http://schemas.microsoft.com/office/drawing/2014/main" id="{1C4C1B68-29C3-3A5C-A5B7-0CF52BB6D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5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3" name="Text Box 61">
            <a:extLst>
              <a:ext uri="{FF2B5EF4-FFF2-40B4-BE49-F238E27FC236}">
                <a16:creationId xmlns:a16="http://schemas.microsoft.com/office/drawing/2014/main" id="{E955D709-C8DC-9E43-D979-4790D5AAE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8974" name="Text Box 62">
            <a:extLst>
              <a:ext uri="{FF2B5EF4-FFF2-40B4-BE49-F238E27FC236}">
                <a16:creationId xmlns:a16="http://schemas.microsoft.com/office/drawing/2014/main" id="{3ED83A57-3328-080D-ECBC-2EC8411F4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41153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38975" name="Text Box 63">
            <a:extLst>
              <a:ext uri="{FF2B5EF4-FFF2-40B4-BE49-F238E27FC236}">
                <a16:creationId xmlns:a16="http://schemas.microsoft.com/office/drawing/2014/main" id="{80913B17-C9B9-E110-FD32-0FD2B22E7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34242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38976" name="Text Box 64">
            <a:extLst>
              <a:ext uri="{FF2B5EF4-FFF2-40B4-BE49-F238E27FC236}">
                <a16:creationId xmlns:a16="http://schemas.microsoft.com/office/drawing/2014/main" id="{46498418-E3E0-E37B-3797-0F5CB474B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3436938"/>
            <a:ext cx="37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38977" name="Text Box 65">
            <a:extLst>
              <a:ext uri="{FF2B5EF4-FFF2-40B4-BE49-F238E27FC236}">
                <a16:creationId xmlns:a16="http://schemas.microsoft.com/office/drawing/2014/main" id="{08A3454E-712A-9F37-E37B-DF74E376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34496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8</a:t>
            </a:r>
          </a:p>
        </p:txBody>
      </p:sp>
      <p:sp>
        <p:nvSpPr>
          <p:cNvPr id="67" name="Text Box 3">
            <a:extLst>
              <a:ext uri="{FF2B5EF4-FFF2-40B4-BE49-F238E27FC236}">
                <a16:creationId xmlns:a16="http://schemas.microsoft.com/office/drawing/2014/main" id="{3F4B4CDD-3C29-77B0-5510-3A613B8C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786063"/>
            <a:ext cx="7773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E46C0A"/>
                </a:solidFill>
                <a:latin typeface="Arial" panose="020B0604020202020204" pitchFamily="34" charset="0"/>
              </a:rPr>
              <a:t>Implemented as CWND = CWND + 1 (per ACK)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D1D8FB74-F2CB-1B4A-B6FB-D85490B49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CIDR Makes Packet Forwarding Harder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306A6746-C8C0-6B42-B157-91785FACA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Forwarding table may have many matches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entries for 201.10.0.0/21 and 201.10.6.0/23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 IP address 201.10.6.17 would match both!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FC0EF295-0A95-E047-A9A5-CB5228EC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19F6D-D975-C649-9E52-3CACCAA3730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24" name="Rectangle 4">
            <a:extLst>
              <a:ext uri="{FF2B5EF4-FFF2-40B4-BE49-F238E27FC236}">
                <a16:creationId xmlns:a16="http://schemas.microsoft.com/office/drawing/2014/main" id="{A0DAB80C-3F5F-2645-B180-EA0DCF3BD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24200"/>
            <a:ext cx="8305800" cy="2919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itchFamily="1" charset="0"/>
              <a:ea typeface="+mn-ea"/>
              <a:cs typeface="+mn-cs"/>
            </a:endParaRP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4707E346-5A9C-364C-A9BB-7E46D3B3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3303588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A1B10668-3A1A-0542-91F9-395CCAC0A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657850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201.10.0.0/22</a:t>
            </a: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0E518CAA-2BFD-E04B-9F0F-8B5060FD5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5662613"/>
            <a:ext cx="1427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201.10.4.0/24</a:t>
            </a:r>
          </a:p>
        </p:txBody>
      </p:sp>
      <p:sp>
        <p:nvSpPr>
          <p:cNvPr id="78856" name="Text Box 8">
            <a:extLst>
              <a:ext uri="{FF2B5EF4-FFF2-40B4-BE49-F238E27FC236}">
                <a16:creationId xmlns:a16="http://schemas.microsoft.com/office/drawing/2014/main" id="{B7AEBE7F-3955-634C-AA56-4A7493F3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5673725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201.10.5.0/24</a:t>
            </a: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85F664E9-0B90-8A4D-AE48-2685208E5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5649913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</p:txBody>
      </p:sp>
      <p:sp>
        <p:nvSpPr>
          <p:cNvPr id="78858" name="Oval 10">
            <a:extLst>
              <a:ext uri="{FF2B5EF4-FFF2-40B4-BE49-F238E27FC236}">
                <a16:creationId xmlns:a16="http://schemas.microsoft.com/office/drawing/2014/main" id="{AFA8C6B2-DFAE-AA47-A2F0-384811BB9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3795713"/>
            <a:ext cx="2209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1</a:t>
            </a:r>
          </a:p>
        </p:txBody>
      </p:sp>
      <p:sp>
        <p:nvSpPr>
          <p:cNvPr id="78859" name="Oval 11">
            <a:extLst>
              <a:ext uri="{FF2B5EF4-FFF2-40B4-BE49-F238E27FC236}">
                <a16:creationId xmlns:a16="http://schemas.microsoft.com/office/drawing/2014/main" id="{4476E03B-05DC-2D46-8165-BB7706581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0" name="Oval 12">
            <a:extLst>
              <a:ext uri="{FF2B5EF4-FFF2-40B4-BE49-F238E27FC236}">
                <a16:creationId xmlns:a16="http://schemas.microsoft.com/office/drawing/2014/main" id="{56D82144-14B9-9044-8A58-2AA37442F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1" name="Oval 13">
            <a:extLst>
              <a:ext uri="{FF2B5EF4-FFF2-40B4-BE49-F238E27FC236}">
                <a16:creationId xmlns:a16="http://schemas.microsoft.com/office/drawing/2014/main" id="{06CF0D24-916D-0443-8E00-98AB5215F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2" name="Oval 14">
            <a:extLst>
              <a:ext uri="{FF2B5EF4-FFF2-40B4-BE49-F238E27FC236}">
                <a16:creationId xmlns:a16="http://schemas.microsoft.com/office/drawing/2014/main" id="{4CB1815F-3ABE-9641-8EC3-DB183D3B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5243513"/>
            <a:ext cx="1295400" cy="381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78863" name="AutoShape 15">
            <a:extLst>
              <a:ext uri="{FF2B5EF4-FFF2-40B4-BE49-F238E27FC236}">
                <a16:creationId xmlns:a16="http://schemas.microsoft.com/office/drawing/2014/main" id="{46FFAD29-41E1-C84D-9C7F-DDE4E03E4279}"/>
              </a:ext>
            </a:extLst>
          </p:cNvPr>
          <p:cNvCxnSpPr>
            <a:cxnSpLocks noChangeShapeType="1"/>
            <a:stCxn id="78858" idx="2"/>
            <a:endCxn id="78860" idx="0"/>
          </p:cNvCxnSpPr>
          <p:nvPr/>
        </p:nvCxnSpPr>
        <p:spPr bwMode="auto">
          <a:xfrm rot="10800000" flipV="1">
            <a:off x="1562100" y="4100513"/>
            <a:ext cx="796925" cy="1143000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4" name="AutoShape 16">
            <a:extLst>
              <a:ext uri="{FF2B5EF4-FFF2-40B4-BE49-F238E27FC236}">
                <a16:creationId xmlns:a16="http://schemas.microsoft.com/office/drawing/2014/main" id="{8D6BCAAB-E092-0940-81EF-68F2BE2262C5}"/>
              </a:ext>
            </a:extLst>
          </p:cNvPr>
          <p:cNvCxnSpPr>
            <a:cxnSpLocks noChangeShapeType="1"/>
            <a:stCxn id="78858" idx="4"/>
          </p:cNvCxnSpPr>
          <p:nvPr/>
        </p:nvCxnSpPr>
        <p:spPr bwMode="auto">
          <a:xfrm rot="5400000">
            <a:off x="2715419" y="4506119"/>
            <a:ext cx="849312" cy="647700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5" name="AutoShape 17">
            <a:extLst>
              <a:ext uri="{FF2B5EF4-FFF2-40B4-BE49-F238E27FC236}">
                <a16:creationId xmlns:a16="http://schemas.microsoft.com/office/drawing/2014/main" id="{CCCC2C6D-E596-C043-B871-60C7410C4AFD}"/>
              </a:ext>
            </a:extLst>
          </p:cNvPr>
          <p:cNvCxnSpPr>
            <a:cxnSpLocks noChangeShapeType="1"/>
            <a:stCxn id="78858" idx="6"/>
          </p:cNvCxnSpPr>
          <p:nvPr/>
        </p:nvCxnSpPr>
        <p:spPr bwMode="auto">
          <a:xfrm>
            <a:off x="4568825" y="4100513"/>
            <a:ext cx="955675" cy="1143000"/>
          </a:xfrm>
          <a:prstGeom prst="bentConnector2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6" name="AutoShape 18">
            <a:extLst>
              <a:ext uri="{FF2B5EF4-FFF2-40B4-BE49-F238E27FC236}">
                <a16:creationId xmlns:a16="http://schemas.microsoft.com/office/drawing/2014/main" id="{F2EA93CC-63C4-0540-93B3-BC950EFFD50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534569" y="4448969"/>
            <a:ext cx="838200" cy="750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7" name="AutoShape 19">
            <a:extLst>
              <a:ext uri="{FF2B5EF4-FFF2-40B4-BE49-F238E27FC236}">
                <a16:creationId xmlns:a16="http://schemas.microsoft.com/office/drawing/2014/main" id="{9CFA14FB-59DC-B34B-813C-29E2F463DB9F}"/>
              </a:ext>
            </a:extLst>
          </p:cNvPr>
          <p:cNvCxnSpPr>
            <a:cxnSpLocks noChangeShapeType="1"/>
            <a:endCxn id="78862" idx="0"/>
          </p:cNvCxnSpPr>
          <p:nvPr/>
        </p:nvCxnSpPr>
        <p:spPr bwMode="auto">
          <a:xfrm rot="5400000">
            <a:off x="5311775" y="4462463"/>
            <a:ext cx="1143000" cy="419100"/>
          </a:xfrm>
          <a:prstGeom prst="bentConnector3">
            <a:avLst>
              <a:gd name="adj1" fmla="val -1394"/>
            </a:avLst>
          </a:prstGeom>
          <a:noFill/>
          <a:ln w="254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8" name="Line 20">
            <a:extLst>
              <a:ext uri="{FF2B5EF4-FFF2-40B4-BE49-F238E27FC236}">
                <a16:creationId xmlns:a16="http://schemas.microsoft.com/office/drawing/2014/main" id="{4D116DD1-0F9A-D646-AD7A-F8D3314EBE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6938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69" name="Line 21">
            <a:extLst>
              <a:ext uri="{FF2B5EF4-FFF2-40B4-BE49-F238E27FC236}">
                <a16:creationId xmlns:a16="http://schemas.microsoft.com/office/drawing/2014/main" id="{C2EDB80A-C9FA-F445-922B-16CDFAA3C3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59625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70" name="Oval 22">
            <a:extLst>
              <a:ext uri="{FF2B5EF4-FFF2-40B4-BE49-F238E27FC236}">
                <a16:creationId xmlns:a16="http://schemas.microsoft.com/office/drawing/2014/main" id="{97068EE9-3407-CA4F-B4C1-081F4585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3795713"/>
            <a:ext cx="2209800" cy="6096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2</a:t>
            </a:r>
          </a:p>
        </p:txBody>
      </p:sp>
    </p:spTree>
    <p:extLst>
      <p:ext uri="{BB962C8B-B14F-4D97-AF65-F5344CB8AC3E}">
        <p14:creationId xmlns:p14="http://schemas.microsoft.com/office/powerpoint/2010/main" val="16088569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1">
            <a:extLst>
              <a:ext uri="{FF2B5EF4-FFF2-40B4-BE49-F238E27FC236}">
                <a16:creationId xmlns:a16="http://schemas.microsoft.com/office/drawing/2014/main" id="{9E19CDA8-F3AC-DEA8-37EB-9334C84574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F6B4A6-6D10-1F42-B38B-0238476F57B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130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8912271-022B-B04C-4834-9B2808BF0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Implementation details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E46C0A"/>
                </a:solidFill>
              </a:rPr>
              <a:t>Update Time: Per RTT vs Per ACK</a:t>
            </a:r>
            <a:r>
              <a:rPr lang="en-US" altLang="en-US" sz="4400" b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E0DC55F3-2837-CAF8-6801-3809E6BFC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2211388"/>
            <a:ext cx="7304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Arial" panose="020B0604020202020204" pitchFamily="34" charset="0"/>
              </a:rPr>
              <a:t>Linear increase of CWND per round-trip time</a:t>
            </a:r>
          </a:p>
        </p:txBody>
      </p:sp>
      <p:sp>
        <p:nvSpPr>
          <p:cNvPr id="39940" name="Line 4">
            <a:extLst>
              <a:ext uri="{FF2B5EF4-FFF2-40B4-BE49-F238E27FC236}">
                <a16:creationId xmlns:a16="http://schemas.microsoft.com/office/drawing/2014/main" id="{85C0CC01-2761-5119-B6B8-D08A11568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41735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Line 5">
            <a:extLst>
              <a:ext uri="{FF2B5EF4-FFF2-40B4-BE49-F238E27FC236}">
                <a16:creationId xmlns:a16="http://schemas.microsoft.com/office/drawing/2014/main" id="{34A5010A-6A15-FD19-A7DB-9FBF0BC37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8413" y="6002338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6">
            <a:extLst>
              <a:ext uri="{FF2B5EF4-FFF2-40B4-BE49-F238E27FC236}">
                <a16:creationId xmlns:a16="http://schemas.microsoft.com/office/drawing/2014/main" id="{D550E88D-CF93-FC8B-D566-14F5766CF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2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Line 7">
            <a:extLst>
              <a:ext uri="{FF2B5EF4-FFF2-40B4-BE49-F238E27FC236}">
                <a16:creationId xmlns:a16="http://schemas.microsoft.com/office/drawing/2014/main" id="{0B92DF0A-114A-BC74-BDB0-6A62F771F4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Line 8">
            <a:extLst>
              <a:ext uri="{FF2B5EF4-FFF2-40B4-BE49-F238E27FC236}">
                <a16:creationId xmlns:a16="http://schemas.microsoft.com/office/drawing/2014/main" id="{D5C97B4F-2E82-8E10-CFD2-DF057BFD3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0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Line 9">
            <a:extLst>
              <a:ext uri="{FF2B5EF4-FFF2-40B4-BE49-F238E27FC236}">
                <a16:creationId xmlns:a16="http://schemas.microsoft.com/office/drawing/2014/main" id="{F4791831-EBAC-D3E4-534E-BE51A71261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02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Line 10">
            <a:extLst>
              <a:ext uri="{FF2B5EF4-FFF2-40B4-BE49-F238E27FC236}">
                <a16:creationId xmlns:a16="http://schemas.microsoft.com/office/drawing/2014/main" id="{788CD6E7-50FC-7B54-16F7-5DA6417F5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>
            <a:extLst>
              <a:ext uri="{FF2B5EF4-FFF2-40B4-BE49-F238E27FC236}">
                <a16:creationId xmlns:a16="http://schemas.microsoft.com/office/drawing/2014/main" id="{D03BF016-0A20-9174-C33D-248CC2F60A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50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>
            <a:extLst>
              <a:ext uri="{FF2B5EF4-FFF2-40B4-BE49-F238E27FC236}">
                <a16:creationId xmlns:a16="http://schemas.microsoft.com/office/drawing/2014/main" id="{E0F6EBD5-8AD2-110D-A96A-C81D132C5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0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3">
            <a:extLst>
              <a:ext uri="{FF2B5EF4-FFF2-40B4-BE49-F238E27FC236}">
                <a16:creationId xmlns:a16="http://schemas.microsoft.com/office/drawing/2014/main" id="{79E53FDD-93F7-2A97-CEDF-6346DDFD3A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9013" y="4176713"/>
            <a:ext cx="989012" cy="182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4">
            <a:extLst>
              <a:ext uri="{FF2B5EF4-FFF2-40B4-BE49-F238E27FC236}">
                <a16:creationId xmlns:a16="http://schemas.microsoft.com/office/drawing/2014/main" id="{B65CAE6B-7E1C-EAD9-4235-3FB2DB735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5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AE2D5E2F-64E9-96C6-C153-9D4B0EB753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3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6">
            <a:extLst>
              <a:ext uri="{FF2B5EF4-FFF2-40B4-BE49-F238E27FC236}">
                <a16:creationId xmlns:a16="http://schemas.microsoft.com/office/drawing/2014/main" id="{AFC78868-1B0A-6966-907A-99622D05A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>
            <a:extLst>
              <a:ext uri="{FF2B5EF4-FFF2-40B4-BE49-F238E27FC236}">
                <a16:creationId xmlns:a16="http://schemas.microsoft.com/office/drawing/2014/main" id="{58FF085D-C6EF-A18B-B08C-0933E8EFAF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4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Rectangle 18">
            <a:extLst>
              <a:ext uri="{FF2B5EF4-FFF2-40B4-BE49-F238E27FC236}">
                <a16:creationId xmlns:a16="http://schemas.microsoft.com/office/drawing/2014/main" id="{9C54EBD6-001A-FE6B-7580-4619AB7F6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55" name="Line 19">
            <a:extLst>
              <a:ext uri="{FF2B5EF4-FFF2-40B4-BE49-F238E27FC236}">
                <a16:creationId xmlns:a16="http://schemas.microsoft.com/office/drawing/2014/main" id="{61C1090B-AAFE-8769-F719-43AB07262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18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Rectangle 20">
            <a:extLst>
              <a:ext uri="{FF2B5EF4-FFF2-40B4-BE49-F238E27FC236}">
                <a16:creationId xmlns:a16="http://schemas.microsoft.com/office/drawing/2014/main" id="{8F3E2887-E1C9-8FCE-DB35-3FF93558C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57" name="Line 21">
            <a:extLst>
              <a:ext uri="{FF2B5EF4-FFF2-40B4-BE49-F238E27FC236}">
                <a16:creationId xmlns:a16="http://schemas.microsoft.com/office/drawing/2014/main" id="{54C6AE7B-F3BC-096F-2EFC-DE4FA1FCB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06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Rectangle 22">
            <a:extLst>
              <a:ext uri="{FF2B5EF4-FFF2-40B4-BE49-F238E27FC236}">
                <a16:creationId xmlns:a16="http://schemas.microsoft.com/office/drawing/2014/main" id="{B287EDDF-2B53-D372-423D-5574B58AF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59" name="Line 23">
            <a:extLst>
              <a:ext uri="{FF2B5EF4-FFF2-40B4-BE49-F238E27FC236}">
                <a16:creationId xmlns:a16="http://schemas.microsoft.com/office/drawing/2014/main" id="{DF298DBF-CF55-B489-60B9-136B9FD69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16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Rectangle 24">
            <a:extLst>
              <a:ext uri="{FF2B5EF4-FFF2-40B4-BE49-F238E27FC236}">
                <a16:creationId xmlns:a16="http://schemas.microsoft.com/office/drawing/2014/main" id="{FEDADA3B-816B-2D8B-E423-0EEE6C3B5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61" name="Line 25">
            <a:extLst>
              <a:ext uri="{FF2B5EF4-FFF2-40B4-BE49-F238E27FC236}">
                <a16:creationId xmlns:a16="http://schemas.microsoft.com/office/drawing/2014/main" id="{C96CC57C-B1CF-E550-C2BF-11769A4D26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9413" y="3946525"/>
            <a:ext cx="7937" cy="7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Rectangle 26">
            <a:extLst>
              <a:ext uri="{FF2B5EF4-FFF2-40B4-BE49-F238E27FC236}">
                <a16:creationId xmlns:a16="http://schemas.microsoft.com/office/drawing/2014/main" id="{85401A80-DD67-6608-1DF6-4EA76EEE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63" name="Line 27">
            <a:extLst>
              <a:ext uri="{FF2B5EF4-FFF2-40B4-BE49-F238E27FC236}">
                <a16:creationId xmlns:a16="http://schemas.microsoft.com/office/drawing/2014/main" id="{C4C78547-F039-A710-DA6B-CB0D56BA7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4" name="Rectangle 28">
            <a:extLst>
              <a:ext uri="{FF2B5EF4-FFF2-40B4-BE49-F238E27FC236}">
                <a16:creationId xmlns:a16="http://schemas.microsoft.com/office/drawing/2014/main" id="{4455F521-44FC-C984-BD6A-400A74DC2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65" name="Line 29">
            <a:extLst>
              <a:ext uri="{FF2B5EF4-FFF2-40B4-BE49-F238E27FC236}">
                <a16:creationId xmlns:a16="http://schemas.microsoft.com/office/drawing/2014/main" id="{78E3919F-670D-9CA1-37EF-9DF6C811F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82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Rectangle 30">
            <a:extLst>
              <a:ext uri="{FF2B5EF4-FFF2-40B4-BE49-F238E27FC236}">
                <a16:creationId xmlns:a16="http://schemas.microsoft.com/office/drawing/2014/main" id="{1CF08731-5352-7E3C-7701-1263C919B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67" name="Line 31">
            <a:extLst>
              <a:ext uri="{FF2B5EF4-FFF2-40B4-BE49-F238E27FC236}">
                <a16:creationId xmlns:a16="http://schemas.microsoft.com/office/drawing/2014/main" id="{CD756B25-D745-AD26-23AD-B47761F726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213" y="3946525"/>
            <a:ext cx="0" cy="150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Rectangle 32">
            <a:extLst>
              <a:ext uri="{FF2B5EF4-FFF2-40B4-BE49-F238E27FC236}">
                <a16:creationId xmlns:a16="http://schemas.microsoft.com/office/drawing/2014/main" id="{AC894879-D7AD-1487-D7AA-0A084A3A2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69" name="Line 33">
            <a:extLst>
              <a:ext uri="{FF2B5EF4-FFF2-40B4-BE49-F238E27FC236}">
                <a16:creationId xmlns:a16="http://schemas.microsoft.com/office/drawing/2014/main" id="{D2E75AAC-CF68-F190-B1BA-7848951161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1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0" name="Rectangle 34">
            <a:extLst>
              <a:ext uri="{FF2B5EF4-FFF2-40B4-BE49-F238E27FC236}">
                <a16:creationId xmlns:a16="http://schemas.microsoft.com/office/drawing/2014/main" id="{D4B8A801-638A-28DA-49EC-FE3D4E92B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71" name="Line 35">
            <a:extLst>
              <a:ext uri="{FF2B5EF4-FFF2-40B4-BE49-F238E27FC236}">
                <a16:creationId xmlns:a16="http://schemas.microsoft.com/office/drawing/2014/main" id="{2021AAFF-DEFA-6A27-C28D-DC2A76CCE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Rectangle 36">
            <a:extLst>
              <a:ext uri="{FF2B5EF4-FFF2-40B4-BE49-F238E27FC236}">
                <a16:creationId xmlns:a16="http://schemas.microsoft.com/office/drawing/2014/main" id="{97B811C8-1E70-417E-406F-54D6432AE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9973" name="Line 37">
            <a:extLst>
              <a:ext uri="{FF2B5EF4-FFF2-40B4-BE49-F238E27FC236}">
                <a16:creationId xmlns:a16="http://schemas.microsoft.com/office/drawing/2014/main" id="{4B342865-6208-88EA-9883-228B80C5D8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1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4" name="Line 38">
            <a:extLst>
              <a:ext uri="{FF2B5EF4-FFF2-40B4-BE49-F238E27FC236}">
                <a16:creationId xmlns:a16="http://schemas.microsoft.com/office/drawing/2014/main" id="{B7C3A2FD-F1FC-9789-F3FA-2E520B05C48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42497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5" name="Line 39">
            <a:extLst>
              <a:ext uri="{FF2B5EF4-FFF2-40B4-BE49-F238E27FC236}">
                <a16:creationId xmlns:a16="http://schemas.microsoft.com/office/drawing/2014/main" id="{70FFEAC0-210A-0C4D-5EF8-C6709E368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6" name="Line 40">
            <a:extLst>
              <a:ext uri="{FF2B5EF4-FFF2-40B4-BE49-F238E27FC236}">
                <a16:creationId xmlns:a16="http://schemas.microsoft.com/office/drawing/2014/main" id="{635AD958-42B4-C929-1459-A17A77FB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7" name="Line 41">
            <a:extLst>
              <a:ext uri="{FF2B5EF4-FFF2-40B4-BE49-F238E27FC236}">
                <a16:creationId xmlns:a16="http://schemas.microsoft.com/office/drawing/2014/main" id="{268D481E-2BE8-FC92-9A37-1A124B790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1735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8" name="Text Box 42">
            <a:extLst>
              <a:ext uri="{FF2B5EF4-FFF2-40B4-BE49-F238E27FC236}">
                <a16:creationId xmlns:a16="http://schemas.microsoft.com/office/drawing/2014/main" id="{A681DA65-9C8C-AECE-8328-F7EA8703B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484822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9979" name="Text Box 43">
            <a:extLst>
              <a:ext uri="{FF2B5EF4-FFF2-40B4-BE49-F238E27FC236}">
                <a16:creationId xmlns:a16="http://schemas.microsoft.com/office/drawing/2014/main" id="{44F7284F-6EE5-755B-FE7F-B6766C3AF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48593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9980" name="Text Box 44">
            <a:extLst>
              <a:ext uri="{FF2B5EF4-FFF2-40B4-BE49-F238E27FC236}">
                <a16:creationId xmlns:a16="http://schemas.microsoft.com/office/drawing/2014/main" id="{EBCE27F9-5EB0-9BFC-F593-2FD831C3F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9981" name="Text Box 45">
            <a:extLst>
              <a:ext uri="{FF2B5EF4-FFF2-40B4-BE49-F238E27FC236}">
                <a16:creationId xmlns:a16="http://schemas.microsoft.com/office/drawing/2014/main" id="{AD2417BA-2A23-6E90-40B9-7B99C108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9982" name="Text Box 46">
            <a:extLst>
              <a:ext uri="{FF2B5EF4-FFF2-40B4-BE49-F238E27FC236}">
                <a16:creationId xmlns:a16="http://schemas.microsoft.com/office/drawing/2014/main" id="{F6364B06-21C1-1290-CCD8-88C11CA73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9983" name="Text Box 47">
            <a:extLst>
              <a:ext uri="{FF2B5EF4-FFF2-40B4-BE49-F238E27FC236}">
                <a16:creationId xmlns:a16="http://schemas.microsoft.com/office/drawing/2014/main" id="{77FE8ED4-C360-6D49-18E6-3E2BD44BC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9984" name="Text Box 48">
            <a:extLst>
              <a:ext uri="{FF2B5EF4-FFF2-40B4-BE49-F238E27FC236}">
                <a16:creationId xmlns:a16="http://schemas.microsoft.com/office/drawing/2014/main" id="{7DE47D3A-78B0-A8ED-7492-7EECAC55C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9985" name="Text Box 49">
            <a:extLst>
              <a:ext uri="{FF2B5EF4-FFF2-40B4-BE49-F238E27FC236}">
                <a16:creationId xmlns:a16="http://schemas.microsoft.com/office/drawing/2014/main" id="{C8767EDB-F6E2-BCEC-2671-02759C327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9986" name="Text Box 50">
            <a:extLst>
              <a:ext uri="{FF2B5EF4-FFF2-40B4-BE49-F238E27FC236}">
                <a16:creationId xmlns:a16="http://schemas.microsoft.com/office/drawing/2014/main" id="{0E296BA3-21F6-AB17-262D-110FF04D3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9987" name="Text Box 51">
            <a:extLst>
              <a:ext uri="{FF2B5EF4-FFF2-40B4-BE49-F238E27FC236}">
                <a16:creationId xmlns:a16="http://schemas.microsoft.com/office/drawing/2014/main" id="{D1A9507A-3A50-A761-3C90-10313DDC3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9988" name="Text Box 52">
            <a:extLst>
              <a:ext uri="{FF2B5EF4-FFF2-40B4-BE49-F238E27FC236}">
                <a16:creationId xmlns:a16="http://schemas.microsoft.com/office/drawing/2014/main" id="{058C880B-B72B-B604-1BB2-E99C74CC1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9989" name="Text Box 53">
            <a:extLst>
              <a:ext uri="{FF2B5EF4-FFF2-40B4-BE49-F238E27FC236}">
                <a16:creationId xmlns:a16="http://schemas.microsoft.com/office/drawing/2014/main" id="{8D636DEA-7CC4-2374-0B54-BEC778F03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9990" name="Text Box 54">
            <a:extLst>
              <a:ext uri="{FF2B5EF4-FFF2-40B4-BE49-F238E27FC236}">
                <a16:creationId xmlns:a16="http://schemas.microsoft.com/office/drawing/2014/main" id="{89B7C232-CA21-A4C4-3EC9-C999530A9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868738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Src</a:t>
            </a:r>
          </a:p>
        </p:txBody>
      </p:sp>
      <p:sp>
        <p:nvSpPr>
          <p:cNvPr id="39991" name="Text Box 55">
            <a:extLst>
              <a:ext uri="{FF2B5EF4-FFF2-40B4-BE49-F238E27FC236}">
                <a16:creationId xmlns:a16="http://schemas.microsoft.com/office/drawing/2014/main" id="{EFEEDF4C-C86B-9D31-32B4-826BFCEC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697538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Dest</a:t>
            </a:r>
          </a:p>
        </p:txBody>
      </p:sp>
      <p:sp>
        <p:nvSpPr>
          <p:cNvPr id="39992" name="Line 56">
            <a:extLst>
              <a:ext uri="{FF2B5EF4-FFF2-40B4-BE49-F238E27FC236}">
                <a16:creationId xmlns:a16="http://schemas.microsoft.com/office/drawing/2014/main" id="{E4038D52-3D65-6459-25B9-63DE26945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7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3" name="Text Box 57">
            <a:extLst>
              <a:ext uri="{FF2B5EF4-FFF2-40B4-BE49-F238E27FC236}">
                <a16:creationId xmlns:a16="http://schemas.microsoft.com/office/drawing/2014/main" id="{E2FE66AD-6C97-9CCE-7992-AAFF8FFDD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475138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39994" name="Line 60">
            <a:extLst>
              <a:ext uri="{FF2B5EF4-FFF2-40B4-BE49-F238E27FC236}">
                <a16:creationId xmlns:a16="http://schemas.microsoft.com/office/drawing/2014/main" id="{16EDFC6D-C920-6ACB-F74C-29DFC8E54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5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5" name="Text Box 61">
            <a:extLst>
              <a:ext uri="{FF2B5EF4-FFF2-40B4-BE49-F238E27FC236}">
                <a16:creationId xmlns:a16="http://schemas.microsoft.com/office/drawing/2014/main" id="{18E489FB-EB7D-B20C-5618-5E2BF08D0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39996" name="Text Box 62">
            <a:extLst>
              <a:ext uri="{FF2B5EF4-FFF2-40B4-BE49-F238E27FC236}">
                <a16:creationId xmlns:a16="http://schemas.microsoft.com/office/drawing/2014/main" id="{3B2B3F44-0321-C933-308D-C423369C0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41153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39997" name="Text Box 63">
            <a:extLst>
              <a:ext uri="{FF2B5EF4-FFF2-40B4-BE49-F238E27FC236}">
                <a16:creationId xmlns:a16="http://schemas.microsoft.com/office/drawing/2014/main" id="{0E6266CD-EB91-43F0-3116-E10007031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34242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39998" name="Text Box 64">
            <a:extLst>
              <a:ext uri="{FF2B5EF4-FFF2-40B4-BE49-F238E27FC236}">
                <a16:creationId xmlns:a16="http://schemas.microsoft.com/office/drawing/2014/main" id="{526DF1DB-E81C-C6C3-27C6-A4E7C9E7C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3436938"/>
            <a:ext cx="37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39999" name="Text Box 65">
            <a:extLst>
              <a:ext uri="{FF2B5EF4-FFF2-40B4-BE49-F238E27FC236}">
                <a16:creationId xmlns:a16="http://schemas.microsoft.com/office/drawing/2014/main" id="{35C7D88B-5231-F506-78AD-F0F0C760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34496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0">
                <a:solidFill>
                  <a:srgbClr val="000099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67" name="Text Box 3">
            <a:extLst>
              <a:ext uri="{FF2B5EF4-FFF2-40B4-BE49-F238E27FC236}">
                <a16:creationId xmlns:a16="http://schemas.microsoft.com/office/drawing/2014/main" id="{F2AE01D6-DFD4-4C3B-B21E-4AC3A88CF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86063"/>
            <a:ext cx="8990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E46C0A"/>
                </a:solidFill>
                <a:latin typeface="Arial" panose="020B0604020202020204" pitchFamily="34" charset="0"/>
              </a:rPr>
              <a:t>Implemented as CWND = CWND + 1/CWND (per ACK)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D7F3C363-0AA7-A4C2-76B0-8BA46A7E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control: CWND graph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0848A657-6C8B-31DB-F7F5-2B642733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990725"/>
            <a:ext cx="755650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339DC3-C4B0-9D0B-0701-0E505662C451}"/>
              </a:ext>
            </a:extLst>
          </p:cNvPr>
          <p:cNvGrpSpPr>
            <a:grpSpLocks/>
          </p:cNvGrpSpPr>
          <p:nvPr/>
        </p:nvGrpSpPr>
        <p:grpSpPr bwMode="auto">
          <a:xfrm>
            <a:off x="17463" y="5703888"/>
            <a:ext cx="1552575" cy="966787"/>
            <a:chOff x="17424" y="5704086"/>
            <a:chExt cx="1552652" cy="966994"/>
          </a:xfrm>
        </p:grpSpPr>
        <p:sp>
          <p:nvSpPr>
            <p:cNvPr id="40997" name="TextBox 3">
              <a:extLst>
                <a:ext uri="{FF2B5EF4-FFF2-40B4-BE49-F238E27FC236}">
                  <a16:creationId xmlns:a16="http://schemas.microsoft.com/office/drawing/2014/main" id="{F0884B2D-E8E6-AB92-72B3-F9B2E5C16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4" y="6270944"/>
              <a:ext cx="1552652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CWND = 1</a:t>
              </a:r>
            </a:p>
          </p:txBody>
        </p: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347B512A-2846-D684-8689-0D040AED749A}"/>
                </a:ext>
              </a:extLst>
            </p:cNvPr>
            <p:cNvSpPr/>
            <p:nvPr/>
          </p:nvSpPr>
          <p:spPr>
            <a:xfrm>
              <a:off x="641342" y="5704086"/>
              <a:ext cx="628681" cy="60179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EA594C-D3B9-9ACD-E11F-899D5F01BA45}"/>
              </a:ext>
            </a:extLst>
          </p:cNvPr>
          <p:cNvGrpSpPr>
            <a:grpSpLocks/>
          </p:cNvGrpSpPr>
          <p:nvPr/>
        </p:nvGrpSpPr>
        <p:grpSpPr bwMode="auto">
          <a:xfrm>
            <a:off x="1127125" y="1122363"/>
            <a:ext cx="2984500" cy="1371600"/>
            <a:chOff x="-443714" y="5906567"/>
            <a:chExt cx="2984523" cy="1371074"/>
          </a:xfrm>
        </p:grpSpPr>
        <p:sp>
          <p:nvSpPr>
            <p:cNvPr id="40995" name="TextBox 7">
              <a:extLst>
                <a:ext uri="{FF2B5EF4-FFF2-40B4-BE49-F238E27FC236}">
                  <a16:creationId xmlns:a16="http://schemas.microsoft.com/office/drawing/2014/main" id="{DA5B7B42-B83D-749D-6BB2-E43D73AD2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3714" y="5906567"/>
              <a:ext cx="2984523" cy="70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First packet loss (3-dup acks)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76E6244-86DE-D149-61AD-C60EADF39838}"/>
                </a:ext>
              </a:extLst>
            </p:cNvPr>
            <p:cNvSpPr/>
            <p:nvPr/>
          </p:nvSpPr>
          <p:spPr>
            <a:xfrm rot="9763329">
              <a:off x="734220" y="6676209"/>
              <a:ext cx="628655" cy="601432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F77750-683C-0EB5-7540-257EE4ED087D}"/>
              </a:ext>
            </a:extLst>
          </p:cNvPr>
          <p:cNvGrpSpPr>
            <a:grpSpLocks/>
          </p:cNvGrpSpPr>
          <p:nvPr/>
        </p:nvGrpSpPr>
        <p:grpSpPr bwMode="auto">
          <a:xfrm>
            <a:off x="1276350" y="3076575"/>
            <a:ext cx="2984500" cy="1012825"/>
            <a:chOff x="-437386" y="6264633"/>
            <a:chExt cx="2984523" cy="1013008"/>
          </a:xfrm>
        </p:grpSpPr>
        <p:sp>
          <p:nvSpPr>
            <p:cNvPr id="40993" name="TextBox 10">
              <a:extLst>
                <a:ext uri="{FF2B5EF4-FFF2-40B4-BE49-F238E27FC236}">
                  <a16:creationId xmlns:a16="http://schemas.microsoft.com/office/drawing/2014/main" id="{22C8948B-B70E-C3B0-A393-03A3D8BF8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7386" y="6264633"/>
              <a:ext cx="2984523" cy="40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CWND = CWND/2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ED0B0A-BAA8-ED37-A860-2A67B5334FC8}"/>
                </a:ext>
              </a:extLst>
            </p:cNvPr>
            <p:cNvSpPr/>
            <p:nvPr/>
          </p:nvSpPr>
          <p:spPr>
            <a:xfrm rot="9763329">
              <a:off x="734198" y="6675870"/>
              <a:ext cx="628655" cy="60177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7CD989-6CFD-64B2-0942-66E141CE6ED1}"/>
              </a:ext>
            </a:extLst>
          </p:cNvPr>
          <p:cNvGrpSpPr>
            <a:grpSpLocks/>
          </p:cNvGrpSpPr>
          <p:nvPr/>
        </p:nvGrpSpPr>
        <p:grpSpPr bwMode="auto">
          <a:xfrm>
            <a:off x="3170238" y="1674813"/>
            <a:ext cx="3629025" cy="1331912"/>
            <a:chOff x="-654934" y="6001646"/>
            <a:chExt cx="3629265" cy="1331192"/>
          </a:xfrm>
        </p:grpSpPr>
        <p:sp>
          <p:nvSpPr>
            <p:cNvPr id="40991" name="TextBox 13">
              <a:extLst>
                <a:ext uri="{FF2B5EF4-FFF2-40B4-BE49-F238E27FC236}">
                  <a16:creationId xmlns:a16="http://schemas.microsoft.com/office/drawing/2014/main" id="{568A398D-2F18-2D9A-6CAB-5CA25CCFE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54934" y="6001646"/>
              <a:ext cx="3629265" cy="707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Congestion avoidance CWND = CWND + (1/CWND)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9F06620-6E0A-139E-7D3C-FF415A1665C3}"/>
                </a:ext>
              </a:extLst>
            </p:cNvPr>
            <p:cNvSpPr/>
            <p:nvPr/>
          </p:nvSpPr>
          <p:spPr>
            <a:xfrm rot="11836671" flipH="1">
              <a:off x="-567616" y="6731501"/>
              <a:ext cx="344511" cy="601337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5C7172-DD1E-3C5F-E13C-82EEF9B745E4}"/>
              </a:ext>
            </a:extLst>
          </p:cNvPr>
          <p:cNvGrpSpPr>
            <a:grpSpLocks/>
          </p:cNvGrpSpPr>
          <p:nvPr/>
        </p:nvGrpSpPr>
        <p:grpSpPr bwMode="auto">
          <a:xfrm>
            <a:off x="3775075" y="2486025"/>
            <a:ext cx="3638550" cy="708025"/>
            <a:chOff x="860838" y="6938588"/>
            <a:chExt cx="3638197" cy="707886"/>
          </a:xfrm>
        </p:grpSpPr>
        <p:sp>
          <p:nvSpPr>
            <p:cNvPr id="40989" name="TextBox 16">
              <a:extLst>
                <a:ext uri="{FF2B5EF4-FFF2-40B4-BE49-F238E27FC236}">
                  <a16:creationId xmlns:a16="http://schemas.microsoft.com/office/drawing/2014/main" id="{F12DC303-4E39-92A8-9736-D4AB8E1D0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4825" y="6938588"/>
              <a:ext cx="298421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Packet loss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(3-dup acks)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11B697-CCEE-060C-F079-BAFB74836173}"/>
                </a:ext>
              </a:extLst>
            </p:cNvPr>
            <p:cNvSpPr/>
            <p:nvPr/>
          </p:nvSpPr>
          <p:spPr>
            <a:xfrm rot="9763329" flipV="1">
              <a:off x="860838" y="7236979"/>
              <a:ext cx="774625" cy="269822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F69CE8-052C-5660-AEB6-C7A27D55402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0150" y="4573588"/>
            <a:ext cx="2984500" cy="942975"/>
            <a:chOff x="-582241" y="6029786"/>
            <a:chExt cx="2984523" cy="1074779"/>
          </a:xfrm>
        </p:grpSpPr>
        <p:sp>
          <p:nvSpPr>
            <p:cNvPr id="40987" name="TextBox 19">
              <a:extLst>
                <a:ext uri="{FF2B5EF4-FFF2-40B4-BE49-F238E27FC236}">
                  <a16:creationId xmlns:a16="http://schemas.microsoft.com/office/drawing/2014/main" id="{9D254561-638D-C524-4309-899E05905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-582241" y="6029786"/>
              <a:ext cx="2984523" cy="39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CWND = CWND/2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93B5A6-1C76-AAC9-114F-E036B3A49A57}"/>
                </a:ext>
              </a:extLst>
            </p:cNvPr>
            <p:cNvSpPr/>
            <p:nvPr/>
          </p:nvSpPr>
          <p:spPr>
            <a:xfrm rot="9763329">
              <a:off x="595693" y="6503847"/>
              <a:ext cx="628655" cy="600718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908571-2C33-8793-0BBC-92350C6F0D04}"/>
              </a:ext>
            </a:extLst>
          </p:cNvPr>
          <p:cNvGrpSpPr>
            <a:grpSpLocks/>
          </p:cNvGrpSpPr>
          <p:nvPr/>
        </p:nvGrpSpPr>
        <p:grpSpPr bwMode="auto">
          <a:xfrm>
            <a:off x="4759325" y="3135313"/>
            <a:ext cx="4384675" cy="400050"/>
            <a:chOff x="828905" y="6938588"/>
            <a:chExt cx="4385443" cy="400110"/>
          </a:xfrm>
        </p:grpSpPr>
        <p:sp>
          <p:nvSpPr>
            <p:cNvPr id="40985" name="TextBox 22">
              <a:extLst>
                <a:ext uri="{FF2B5EF4-FFF2-40B4-BE49-F238E27FC236}">
                  <a16:creationId xmlns:a16="http://schemas.microsoft.com/office/drawing/2014/main" id="{87C55D5F-A595-968F-54BE-6CC541561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4825" y="6938588"/>
              <a:ext cx="36995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Time out(no acks)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AEEC23C-CAFC-637D-F459-9707DA3A590B}"/>
                </a:ext>
              </a:extLst>
            </p:cNvPr>
            <p:cNvSpPr/>
            <p:nvPr/>
          </p:nvSpPr>
          <p:spPr>
            <a:xfrm rot="9763329" flipV="1">
              <a:off x="828905" y="7251372"/>
              <a:ext cx="708149" cy="46045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28252-5424-FD3C-2CF9-D418B449CB3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681538" y="3913188"/>
            <a:ext cx="2984500" cy="798512"/>
            <a:chOff x="347381" y="7107436"/>
            <a:chExt cx="2984523" cy="908489"/>
          </a:xfrm>
        </p:grpSpPr>
        <p:sp>
          <p:nvSpPr>
            <p:cNvPr id="40983" name="TextBox 25">
              <a:extLst>
                <a:ext uri="{FF2B5EF4-FFF2-40B4-BE49-F238E27FC236}">
                  <a16:creationId xmlns:a16="http://schemas.microsoft.com/office/drawing/2014/main" id="{0ED5F3F0-F9CD-FE76-C637-B9F3B9A46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347381" y="7560777"/>
              <a:ext cx="2984523" cy="45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SSTHRES = CWND/2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FF5B796-2E7D-971A-4A95-D346EFD24290}"/>
                </a:ext>
              </a:extLst>
            </p:cNvPr>
            <p:cNvSpPr/>
            <p:nvPr/>
          </p:nvSpPr>
          <p:spPr>
            <a:xfrm rot="9763329" flipV="1">
              <a:off x="755371" y="7107436"/>
              <a:ext cx="452441" cy="590608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153D5E-6924-4B7F-CD70-06E2EB38BA6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962400" y="5854700"/>
            <a:ext cx="2984500" cy="714375"/>
            <a:chOff x="-471893" y="6316536"/>
            <a:chExt cx="2984523" cy="813082"/>
          </a:xfrm>
        </p:grpSpPr>
        <p:sp>
          <p:nvSpPr>
            <p:cNvPr id="40981" name="TextBox 28">
              <a:extLst>
                <a:ext uri="{FF2B5EF4-FFF2-40B4-BE49-F238E27FC236}">
                  <a16:creationId xmlns:a16="http://schemas.microsoft.com/office/drawing/2014/main" id="{F8071D8E-5803-8B98-9CD5-77DC33F45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-471893" y="6316536"/>
              <a:ext cx="2984523" cy="45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Slow Start restart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6AD370A-2197-EE21-BF39-ED95AD450ECE}"/>
                </a:ext>
              </a:extLst>
            </p:cNvPr>
            <p:cNvSpPr/>
            <p:nvPr/>
          </p:nvSpPr>
          <p:spPr>
            <a:xfrm rot="9763329">
              <a:off x="629840" y="6757407"/>
              <a:ext cx="449266" cy="37221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9BA70F-76BD-9147-16ED-8AE72A10A00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707063" y="4752975"/>
            <a:ext cx="2984500" cy="733425"/>
            <a:chOff x="374869" y="6294920"/>
            <a:chExt cx="2984523" cy="834698"/>
          </a:xfrm>
        </p:grpSpPr>
        <p:sp>
          <p:nvSpPr>
            <p:cNvPr id="40979" name="TextBox 31">
              <a:extLst>
                <a:ext uri="{FF2B5EF4-FFF2-40B4-BE49-F238E27FC236}">
                  <a16:creationId xmlns:a16="http://schemas.microsoft.com/office/drawing/2014/main" id="{24C39EC6-2E99-18AD-BB62-41399368C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374869" y="6294920"/>
              <a:ext cx="2984523" cy="45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Slow Start end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5F94212-4B69-C709-BF05-17CBD40FA6DF}"/>
                </a:ext>
              </a:extLst>
            </p:cNvPr>
            <p:cNvSpPr/>
            <p:nvPr/>
          </p:nvSpPr>
          <p:spPr>
            <a:xfrm rot="9763329">
              <a:off x="630458" y="6757437"/>
              <a:ext cx="449266" cy="37218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53B1EE-1866-4297-A936-EBB3AA07141F}"/>
              </a:ext>
            </a:extLst>
          </p:cNvPr>
          <p:cNvGrpSpPr>
            <a:grpSpLocks/>
          </p:cNvGrpSpPr>
          <p:nvPr/>
        </p:nvGrpSpPr>
        <p:grpSpPr bwMode="auto">
          <a:xfrm>
            <a:off x="6677025" y="3470275"/>
            <a:ext cx="4498975" cy="1631950"/>
            <a:chOff x="501007" y="6197610"/>
            <a:chExt cx="4498096" cy="1631216"/>
          </a:xfrm>
        </p:grpSpPr>
        <p:sp>
          <p:nvSpPr>
            <p:cNvPr id="40977" name="TextBox 37">
              <a:extLst>
                <a:ext uri="{FF2B5EF4-FFF2-40B4-BE49-F238E27FC236}">
                  <a16:creationId xmlns:a16="http://schemas.microsoft.com/office/drawing/2014/main" id="{BAB3265F-0EC3-0401-20ED-9D93959CB6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200" y="6197610"/>
              <a:ext cx="3629903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Congestion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avoidance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CWND =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CWND +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(1/CWND)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127A93D-18BB-169D-D754-B31BEC2BD17B}"/>
                </a:ext>
              </a:extLst>
            </p:cNvPr>
            <p:cNvSpPr/>
            <p:nvPr/>
          </p:nvSpPr>
          <p:spPr>
            <a:xfrm rot="11836671">
              <a:off x="501007" y="6273776"/>
              <a:ext cx="845973" cy="369722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5DAB79-D6DD-D9C3-4741-9DD9357F6AE6}"/>
              </a:ext>
            </a:extLst>
          </p:cNvPr>
          <p:cNvGrpSpPr>
            <a:grpSpLocks/>
          </p:cNvGrpSpPr>
          <p:nvPr/>
        </p:nvGrpSpPr>
        <p:grpSpPr bwMode="auto">
          <a:xfrm>
            <a:off x="1308100" y="4965700"/>
            <a:ext cx="1997075" cy="1339850"/>
            <a:chOff x="17424" y="5331014"/>
            <a:chExt cx="1996516" cy="1340066"/>
          </a:xfrm>
        </p:grpSpPr>
        <p:sp>
          <p:nvSpPr>
            <p:cNvPr id="40975" name="TextBox 40">
              <a:extLst>
                <a:ext uri="{FF2B5EF4-FFF2-40B4-BE49-F238E27FC236}">
                  <a16:creationId xmlns:a16="http://schemas.microsoft.com/office/drawing/2014/main" id="{355A05E5-CEAF-2B2C-DF3A-3D0A896A0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4" y="6270966"/>
              <a:ext cx="199651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77933C"/>
                  </a:solidFill>
                  <a:latin typeface="Courier New" panose="02070309020205020404" pitchFamily="49" charset="0"/>
                </a:rPr>
                <a:t>Slow start</a:t>
              </a: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EB8C727-D55C-9287-54D2-6B34678E6CF1}"/>
                </a:ext>
              </a:extLst>
            </p:cNvPr>
            <p:cNvSpPr/>
            <p:nvPr/>
          </p:nvSpPr>
          <p:spPr>
            <a:xfrm flipH="1">
              <a:off x="595112" y="5331014"/>
              <a:ext cx="447550" cy="107491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548227F3-AE8E-1DB3-7B1B-189EAED5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63490" name="Picture 6">
            <a:extLst>
              <a:ext uri="{FF2B5EF4-FFF2-40B4-BE49-F238E27FC236}">
                <a16:creationId xmlns:a16="http://schemas.microsoft.com/office/drawing/2014/main" id="{6D8AB1E3-14DB-9CCD-06F8-15FB79838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216150"/>
            <a:ext cx="831215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17D5526F-A435-E9CD-96E2-81A6A332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CDF264F5-679E-63A7-26F9-9CB899C14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870075"/>
            <a:ext cx="83121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77F3-1454-EC79-BE8A-B655D942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134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72A6C-463A-F51F-A0CD-68D686A4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257461"/>
            <a:ext cx="8549640" cy="660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994A-9686-BEEF-D481-E9639C7C23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TCP Congestion Control</a:t>
            </a:r>
          </a:p>
        </p:txBody>
      </p:sp>
    </p:spTree>
    <p:extLst>
      <p:ext uri="{BB962C8B-B14F-4D97-AF65-F5344CB8AC3E}">
        <p14:creationId xmlns:p14="http://schemas.microsoft.com/office/powerpoint/2010/main" val="309467115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0670A9DE-7DCA-557B-DB47-E82362C5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versions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4509033-2BFF-9F3D-90E1-228241E45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5263"/>
            <a:ext cx="8178800" cy="5178425"/>
          </a:xfrm>
        </p:spPr>
        <p:txBody>
          <a:bodyPr/>
          <a:lstStyle/>
          <a:p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TCP is not perfectly homogenous (200+)</a:t>
            </a:r>
          </a:p>
        </p:txBody>
      </p:sp>
      <p:sp>
        <p:nvSpPr>
          <p:cNvPr id="47107" name="Text Box 5">
            <a:extLst>
              <a:ext uri="{FF2B5EF4-FFF2-40B4-BE49-F238E27FC236}">
                <a16:creationId xmlns:a16="http://schemas.microsoft.com/office/drawing/2014/main" id="{B5347731-9B9A-41B2-1674-1C5C30FF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98663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4.2 BSD first widely available release of TCP/IP (1983)</a:t>
            </a:r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3ADC0FD2-7F8F-C332-81CB-8EDA66923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741613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4.3 BSD (1986)</a:t>
            </a: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41C9A606-C514-1B74-4D70-3070AF0D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3494088"/>
            <a:ext cx="3287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4.3 BSD Tahoe (1988)</a:t>
            </a:r>
          </a:p>
        </p:txBody>
      </p:sp>
      <p:sp>
        <p:nvSpPr>
          <p:cNvPr id="47110" name="Text Box 8">
            <a:extLst>
              <a:ext uri="{FF2B5EF4-FFF2-40B4-BE49-F238E27FC236}">
                <a16:creationId xmlns:a16="http://schemas.microsoft.com/office/drawing/2014/main" id="{494F88F4-BF92-29EC-8997-D8DC10FF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4224338"/>
            <a:ext cx="313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4.3 BSD Reno (1990)</a:t>
            </a:r>
          </a:p>
        </p:txBody>
      </p:sp>
      <p:sp>
        <p:nvSpPr>
          <p:cNvPr id="47111" name="Text Box 10">
            <a:extLst>
              <a:ext uri="{FF2B5EF4-FFF2-40B4-BE49-F238E27FC236}">
                <a16:creationId xmlns:a16="http://schemas.microsoft.com/office/drawing/2014/main" id="{1E059AE9-544E-3A9F-946B-3F9B1F70B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5435600"/>
            <a:ext cx="2511425" cy="4699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1"/>
                </a:solidFill>
                <a:latin typeface="Tahoma" panose="020B0604030504040204" pitchFamily="34" charset="0"/>
              </a:rPr>
              <a:t>Vegas (1994)</a:t>
            </a:r>
            <a:endParaRPr lang="en-US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47112" name="Text Box 11">
            <a:extLst>
              <a:ext uri="{FF2B5EF4-FFF2-40B4-BE49-F238E27FC236}">
                <a16:creationId xmlns:a16="http://schemas.microsoft.com/office/drawing/2014/main" id="{A2E29344-41CC-CC87-26C8-EAB618B7D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463" y="2528888"/>
            <a:ext cx="246062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Windows 95</a:t>
            </a:r>
          </a:p>
        </p:txBody>
      </p:sp>
      <p:sp>
        <p:nvSpPr>
          <p:cNvPr id="47113" name="Text Box 12">
            <a:extLst>
              <a:ext uri="{FF2B5EF4-FFF2-40B4-BE49-F238E27FC236}">
                <a16:creationId xmlns:a16="http://schemas.microsoft.com/office/drawing/2014/main" id="{4B55F575-5A89-0DB7-E53E-496C4A515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8937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SunOS 4.1.3,4.1.4</a:t>
            </a:r>
          </a:p>
        </p:txBody>
      </p:sp>
      <p:sp>
        <p:nvSpPr>
          <p:cNvPr id="47114" name="Line 13">
            <a:extLst>
              <a:ext uri="{FF2B5EF4-FFF2-40B4-BE49-F238E27FC236}">
                <a16:creationId xmlns:a16="http://schemas.microsoft.com/office/drawing/2014/main" id="{0AFF31E0-5DDB-0728-FB98-2700F58EA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7338" y="2455863"/>
            <a:ext cx="252412" cy="322262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Line 14">
            <a:extLst>
              <a:ext uri="{FF2B5EF4-FFF2-40B4-BE49-F238E27FC236}">
                <a16:creationId xmlns:a16="http://schemas.microsoft.com/office/drawing/2014/main" id="{04289254-A0B6-04CE-0013-DE3A22598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9763" y="3198813"/>
            <a:ext cx="252412" cy="322262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Line 15">
            <a:extLst>
              <a:ext uri="{FF2B5EF4-FFF2-40B4-BE49-F238E27FC236}">
                <a16:creationId xmlns:a16="http://schemas.microsoft.com/office/drawing/2014/main" id="{7F6140CC-4616-105F-DBDF-1395525886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5988" y="3932238"/>
            <a:ext cx="252412" cy="322262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Line 16">
            <a:extLst>
              <a:ext uri="{FF2B5EF4-FFF2-40B4-BE49-F238E27FC236}">
                <a16:creationId xmlns:a16="http://schemas.microsoft.com/office/drawing/2014/main" id="{595358D2-8E79-EC86-1A90-40A05E066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4238" y="4646613"/>
            <a:ext cx="474662" cy="6810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Line 17">
            <a:extLst>
              <a:ext uri="{FF2B5EF4-FFF2-40B4-BE49-F238E27FC236}">
                <a16:creationId xmlns:a16="http://schemas.microsoft.com/office/drawing/2014/main" id="{E3BFF381-EFB6-4F9A-FC1F-6D0D41A2CB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62088" y="4665663"/>
            <a:ext cx="438150" cy="5302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18">
            <a:extLst>
              <a:ext uri="{FF2B5EF4-FFF2-40B4-BE49-F238E27FC236}">
                <a16:creationId xmlns:a16="http://schemas.microsoft.com/office/drawing/2014/main" id="{705FAEBE-0C54-A229-F919-BFE593E8E0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0800" y="4656138"/>
            <a:ext cx="90488" cy="3762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Text Box 19">
            <a:extLst>
              <a:ext uri="{FF2B5EF4-FFF2-40B4-BE49-F238E27FC236}">
                <a16:creationId xmlns:a16="http://schemas.microsoft.com/office/drawing/2014/main" id="{268108CF-C79A-441A-C718-74648523E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5270500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4.4 BSD (1993)</a:t>
            </a:r>
          </a:p>
        </p:txBody>
      </p:sp>
      <p:sp>
        <p:nvSpPr>
          <p:cNvPr id="47121" name="Text Box 20">
            <a:extLst>
              <a:ext uri="{FF2B5EF4-FFF2-40B4-BE49-F238E27FC236}">
                <a16:creationId xmlns:a16="http://schemas.microsoft.com/office/drawing/2014/main" id="{CDD2576D-2F0D-296C-B4AB-E6F68A64A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157788"/>
            <a:ext cx="105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HP/UX</a:t>
            </a:r>
          </a:p>
        </p:txBody>
      </p:sp>
      <p:sp>
        <p:nvSpPr>
          <p:cNvPr id="47122" name="Text Box 21">
            <a:extLst>
              <a:ext uri="{FF2B5EF4-FFF2-40B4-BE49-F238E27FC236}">
                <a16:creationId xmlns:a16="http://schemas.microsoft.com/office/drawing/2014/main" id="{F763B31B-3E7E-0EC5-7F1D-7A1FC180F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4406900"/>
            <a:ext cx="211613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Solaris 2.3,2.4</a:t>
            </a:r>
          </a:p>
        </p:txBody>
      </p:sp>
      <p:sp>
        <p:nvSpPr>
          <p:cNvPr id="47123" name="Line 22">
            <a:extLst>
              <a:ext uri="{FF2B5EF4-FFF2-40B4-BE49-F238E27FC236}">
                <a16:creationId xmlns:a16="http://schemas.microsoft.com/office/drawing/2014/main" id="{AD7ED8E6-9A4F-2A5D-6E93-A0D5472C9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965575"/>
            <a:ext cx="1219200" cy="1524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Text Box 23">
            <a:extLst>
              <a:ext uri="{FF2B5EF4-FFF2-40B4-BE49-F238E27FC236}">
                <a16:creationId xmlns:a16="http://schemas.microsoft.com/office/drawing/2014/main" id="{25002CD1-7C28-9EAB-1E36-38F4D3B1C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79975"/>
            <a:ext cx="1670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Digital OSF</a:t>
            </a:r>
          </a:p>
        </p:txBody>
      </p:sp>
      <p:sp>
        <p:nvSpPr>
          <p:cNvPr id="47125" name="Text Box 24">
            <a:extLst>
              <a:ext uri="{FF2B5EF4-FFF2-40B4-BE49-F238E27FC236}">
                <a16:creationId xmlns:a16="http://schemas.microsoft.com/office/drawing/2014/main" id="{483B24FE-677A-08C1-31F2-478A83973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525" y="3013075"/>
            <a:ext cx="246062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Windows NT</a:t>
            </a:r>
          </a:p>
        </p:txBody>
      </p:sp>
      <p:sp>
        <p:nvSpPr>
          <p:cNvPr id="47126" name="Text Box 25">
            <a:extLst>
              <a:ext uri="{FF2B5EF4-FFF2-40B4-BE49-F238E27FC236}">
                <a16:creationId xmlns:a16="http://schemas.microsoft.com/office/drawing/2014/main" id="{91124D35-A62A-0574-1E70-C148DBEA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4722813"/>
            <a:ext cx="1430337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Linux 1.0</a:t>
            </a:r>
          </a:p>
        </p:txBody>
      </p:sp>
      <p:sp>
        <p:nvSpPr>
          <p:cNvPr id="47127" name="Line 26">
            <a:extLst>
              <a:ext uri="{FF2B5EF4-FFF2-40B4-BE49-F238E27FC236}">
                <a16:creationId xmlns:a16="http://schemas.microsoft.com/office/drawing/2014/main" id="{926E5D46-4AD5-C646-8549-C698999CEC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8888" y="4608513"/>
            <a:ext cx="344487" cy="2000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Text Box 27">
            <a:extLst>
              <a:ext uri="{FF2B5EF4-FFF2-40B4-BE49-F238E27FC236}">
                <a16:creationId xmlns:a16="http://schemas.microsoft.com/office/drawing/2014/main" id="{1700EA95-8459-CC5A-6D3D-4354EACE0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4691063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IRIX</a:t>
            </a:r>
          </a:p>
        </p:txBody>
      </p:sp>
      <p:sp>
        <p:nvSpPr>
          <p:cNvPr id="47129" name="Line 28">
            <a:extLst>
              <a:ext uri="{FF2B5EF4-FFF2-40B4-BE49-F238E27FC236}">
                <a16:creationId xmlns:a16="http://schemas.microsoft.com/office/drawing/2014/main" id="{288AB7EF-6C99-ED94-8036-60954D7E3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9700" y="5676900"/>
            <a:ext cx="252413" cy="322263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Text Box 29">
            <a:extLst>
              <a:ext uri="{FF2B5EF4-FFF2-40B4-BE49-F238E27FC236}">
                <a16:creationId xmlns:a16="http://schemas.microsoft.com/office/drawing/2014/main" id="{1CCE3196-38C8-9293-4BC3-B28675B2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6238875"/>
            <a:ext cx="930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ahoma" panose="020B0604030504040204" pitchFamily="34" charset="0"/>
              </a:rPr>
              <a:t>..... </a:t>
            </a:r>
          </a:p>
        </p:txBody>
      </p:sp>
      <p:sp>
        <p:nvSpPr>
          <p:cNvPr id="47131" name="Text Box 32">
            <a:extLst>
              <a:ext uri="{FF2B5EF4-FFF2-40B4-BE49-F238E27FC236}">
                <a16:creationId xmlns:a16="http://schemas.microsoft.com/office/drawing/2014/main" id="{45D62FA5-C6EF-1CA7-0E35-850EB787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63" y="5881688"/>
            <a:ext cx="264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</a:rPr>
              <a:t>NewReno (1999)</a:t>
            </a:r>
          </a:p>
        </p:txBody>
      </p:sp>
      <p:sp>
        <p:nvSpPr>
          <p:cNvPr id="47132" name="Line 33">
            <a:extLst>
              <a:ext uri="{FF2B5EF4-FFF2-40B4-BE49-F238E27FC236}">
                <a16:creationId xmlns:a16="http://schemas.microsoft.com/office/drawing/2014/main" id="{D8F22AB0-9C0A-A10D-EAC2-B4B3023FC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88" y="6270625"/>
            <a:ext cx="252412" cy="322263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E6D9126C-56A1-1B87-0202-8AAC7E9A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535738"/>
            <a:ext cx="42672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>
                <a:solidFill>
                  <a:srgbClr val="FFFFFF"/>
                </a:solidFill>
              </a:rPr>
              <a:t>Copyright, 1996 © Dale Carnegie &amp; Associates, In</a:t>
            </a:r>
            <a:endParaRPr lang="en-US" alt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6" name="Rectangle 10">
            <a:extLst>
              <a:ext uri="{FF2B5EF4-FFF2-40B4-BE49-F238E27FC236}">
                <a16:creationId xmlns:a16="http://schemas.microsoft.com/office/drawing/2014/main" id="{979E7339-A06A-E1CE-E184-E11723DB4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3032125"/>
            <a:ext cx="7721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2. Router-assisted Congestion Control</a:t>
            </a:r>
            <a:endParaRPr lang="en-US" altLang="en-US" sz="32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D50134CD-F50A-1606-5CCD-1A35E00F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Bursty Loss From Drop-Tail Queuing</a:t>
            </a: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BCBF3EA7-913B-567F-D63E-57837B4F6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9144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depends on packet loss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loss is indication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TCP additive increase drives network into loss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Drop-tail leads to </a:t>
            </a:r>
            <a:r>
              <a:rPr lang="en-US" altLang="en-US" i="1">
                <a:ea typeface="ＭＳ Ｐゴシック" panose="020B0600070205080204" pitchFamily="34" charset="-128"/>
              </a:rPr>
              <a:t>bursty </a:t>
            </a:r>
            <a:r>
              <a:rPr lang="en-US" altLang="en-US">
                <a:ea typeface="ＭＳ Ｐゴシック" panose="020B0600070205080204" pitchFamily="34" charset="-128"/>
              </a:rPr>
              <a:t>loss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Congested link: many packets encounter full queue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Synchronization: many connections lose packets at once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19C8006C-D4D5-87A7-03C8-2C000B6C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D0E03E49-C87C-EC4A-A39F-CE468FB56681}" type="slidenum">
              <a:rPr kumimoji="1"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50000"/>
                </a:spcBef>
                <a:buFontTx/>
                <a:buNone/>
              </a:pPr>
              <a:t>137</a:t>
            </a:fld>
            <a:endParaRPr kumimoji="1"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93188" name="Group 20">
            <a:extLst>
              <a:ext uri="{FF2B5EF4-FFF2-40B4-BE49-F238E27FC236}">
                <a16:creationId xmlns:a16="http://schemas.microsoft.com/office/drawing/2014/main" id="{A62DA2F6-BE49-FC66-91C3-C61F319F14CD}"/>
              </a:ext>
            </a:extLst>
          </p:cNvPr>
          <p:cNvGrpSpPr>
            <a:grpSpLocks/>
          </p:cNvGrpSpPr>
          <p:nvPr/>
        </p:nvGrpSpPr>
        <p:grpSpPr bwMode="auto">
          <a:xfrm>
            <a:off x="2481263" y="4648200"/>
            <a:ext cx="4148137" cy="1344613"/>
            <a:chOff x="1550" y="2813"/>
            <a:chExt cx="3096" cy="1355"/>
          </a:xfrm>
        </p:grpSpPr>
        <p:grpSp>
          <p:nvGrpSpPr>
            <p:cNvPr id="93189" name="Group 4">
              <a:extLst>
                <a:ext uri="{FF2B5EF4-FFF2-40B4-BE49-F238E27FC236}">
                  <a16:creationId xmlns:a16="http://schemas.microsoft.com/office/drawing/2014/main" id="{74EC0E28-A0D0-0E32-C7C1-56A24FF48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93194" name="Rectangle 5">
                <a:extLst>
                  <a:ext uri="{FF2B5EF4-FFF2-40B4-BE49-F238E27FC236}">
                    <a16:creationId xmlns:a16="http://schemas.microsoft.com/office/drawing/2014/main" id="{DE79848D-9C7C-3F9D-0A7E-20E095DA5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buFontTx/>
                  <a:buChar char="•"/>
                </a:pPr>
                <a:endParaRPr kumimoji="1" lang="en-US" altLang="en-US" sz="2000">
                  <a:solidFill>
                    <a:schemeClr val="tx1"/>
                  </a:solidFill>
                  <a:latin typeface="Courier New" panose="02070309020205020404" pitchFamily="49" charset="0"/>
                </a:endParaRPr>
              </a:p>
            </p:txBody>
          </p:sp>
          <p:sp>
            <p:nvSpPr>
              <p:cNvPr id="93195" name="Freeform 6">
                <a:extLst>
                  <a:ext uri="{FF2B5EF4-FFF2-40B4-BE49-F238E27FC236}">
                    <a16:creationId xmlns:a16="http://schemas.microsoft.com/office/drawing/2014/main" id="{D3FDBF97-71AA-C1AA-C428-97C87ACF0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1 w 855"/>
                  <a:gd name="T3" fmla="*/ 0 h 390"/>
                  <a:gd name="T4" fmla="*/ 1 w 855"/>
                  <a:gd name="T5" fmla="*/ 154 h 390"/>
                  <a:gd name="T6" fmla="*/ 1 w 855"/>
                  <a:gd name="T7" fmla="*/ 154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6" name="Line 7">
                <a:extLst>
                  <a:ext uri="{FF2B5EF4-FFF2-40B4-BE49-F238E27FC236}">
                    <a16:creationId xmlns:a16="http://schemas.microsoft.com/office/drawing/2014/main" id="{FC3C7EFA-07DA-8F9A-2BC3-E968DF8C3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7" name="Line 8">
                <a:extLst>
                  <a:ext uri="{FF2B5EF4-FFF2-40B4-BE49-F238E27FC236}">
                    <a16:creationId xmlns:a16="http://schemas.microsoft.com/office/drawing/2014/main" id="{D4C0AC9B-9439-80CC-9D24-2B70D6621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8" name="Line 9">
                <a:extLst>
                  <a:ext uri="{FF2B5EF4-FFF2-40B4-BE49-F238E27FC236}">
                    <a16:creationId xmlns:a16="http://schemas.microsoft.com/office/drawing/2014/main" id="{FCC2B520-C18F-7375-47FE-88E407F46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99" name="Line 10">
                <a:extLst>
                  <a:ext uri="{FF2B5EF4-FFF2-40B4-BE49-F238E27FC236}">
                    <a16:creationId xmlns:a16="http://schemas.microsoft.com/office/drawing/2014/main" id="{0BE28E82-611B-67B0-038D-2E8AEF485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0" name="Line 11">
                <a:extLst>
                  <a:ext uri="{FF2B5EF4-FFF2-40B4-BE49-F238E27FC236}">
                    <a16:creationId xmlns:a16="http://schemas.microsoft.com/office/drawing/2014/main" id="{52687272-7FCA-4FDA-57D6-BB876C08E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1" name="Line 12">
                <a:extLst>
                  <a:ext uri="{FF2B5EF4-FFF2-40B4-BE49-F238E27FC236}">
                    <a16:creationId xmlns:a16="http://schemas.microsoft.com/office/drawing/2014/main" id="{DD89A5DD-8325-F7FB-96DC-09F046048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2" name="Line 13">
                <a:extLst>
                  <a:ext uri="{FF2B5EF4-FFF2-40B4-BE49-F238E27FC236}">
                    <a16:creationId xmlns:a16="http://schemas.microsoft.com/office/drawing/2014/main" id="{08DB92BD-A1A3-B65A-C788-4F329403B5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3" name="Line 14">
                <a:extLst>
                  <a:ext uri="{FF2B5EF4-FFF2-40B4-BE49-F238E27FC236}">
                    <a16:creationId xmlns:a16="http://schemas.microsoft.com/office/drawing/2014/main" id="{00D339AB-9F2B-FE49-6B53-ABCBDE93A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4" name="Line 15">
                <a:extLst>
                  <a:ext uri="{FF2B5EF4-FFF2-40B4-BE49-F238E27FC236}">
                    <a16:creationId xmlns:a16="http://schemas.microsoft.com/office/drawing/2014/main" id="{C1C28017-323E-B8BC-1208-92DE97264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190" name="Freeform 16">
              <a:extLst>
                <a:ext uri="{FF2B5EF4-FFF2-40B4-BE49-F238E27FC236}">
                  <a16:creationId xmlns:a16="http://schemas.microsoft.com/office/drawing/2014/main" id="{F1C292A0-ED14-6CE2-7C3A-274A0A839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1" name="Freeform 17">
              <a:extLst>
                <a:ext uri="{FF2B5EF4-FFF2-40B4-BE49-F238E27FC236}">
                  <a16:creationId xmlns:a16="http://schemas.microsoft.com/office/drawing/2014/main" id="{7A05CF4D-1D39-C520-B21B-5BBC6E296D0D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2" name="Line 18">
              <a:extLst>
                <a:ext uri="{FF2B5EF4-FFF2-40B4-BE49-F238E27FC236}">
                  <a16:creationId xmlns:a16="http://schemas.microsoft.com/office/drawing/2014/main" id="{47AEA5C7-BC9A-F066-90B8-75EEAB357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3" name="Line 19">
              <a:extLst>
                <a:ext uri="{FF2B5EF4-FFF2-40B4-BE49-F238E27FC236}">
                  <a16:creationId xmlns:a16="http://schemas.microsoft.com/office/drawing/2014/main" id="{9A37C67D-A595-69B1-3CCF-A8ECEB854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D55D6D3E-7487-246C-A7BF-A5E14A4B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1638"/>
            <a:ext cx="7772400" cy="814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Random Early Detection (RED)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9A51D0AD-24B7-CCF9-86F0-CC5701FAD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1938"/>
            <a:ext cx="83073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Router notices that queue is getting full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randomly drops packets to signal congestion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Packet drop probability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Drop probability increases as queue length increases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Else, set drop probability </a:t>
            </a:r>
            <a:r>
              <a:rPr lang="en-US" altLang="en-US" i="1">
                <a:ea typeface="ＭＳ Ｐゴシック" panose="020B0600070205080204" pitchFamily="34" charset="-128"/>
              </a:rPr>
              <a:t>f</a:t>
            </a:r>
            <a:r>
              <a:rPr lang="en-US" altLang="en-US">
                <a:ea typeface="ＭＳ Ｐゴシック" panose="020B0600070205080204" pitchFamily="34" charset="-128"/>
              </a:rPr>
              <a:t>(avg queue length)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2DF6820A-0297-27E2-6401-8F7207E5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31000" y="64023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9F941615-EEE5-4947-BF1F-30B62EED29DC}" type="slidenum">
              <a:rPr kumimoji="1"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50000"/>
                </a:spcBef>
                <a:buFontTx/>
                <a:buNone/>
              </a:pPr>
              <a:t>138</a:t>
            </a:fld>
            <a:endParaRPr kumimoji="1"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97284" name="Freeform 4">
            <a:extLst>
              <a:ext uri="{FF2B5EF4-FFF2-40B4-BE49-F238E27FC236}">
                <a16:creationId xmlns:a16="http://schemas.microsoft.com/office/drawing/2014/main" id="{404E869D-497F-AB2C-AEB6-61A1918739C6}"/>
              </a:ext>
            </a:extLst>
          </p:cNvPr>
          <p:cNvSpPr>
            <a:spLocks/>
          </p:cNvSpPr>
          <p:nvPr/>
        </p:nvSpPr>
        <p:spPr bwMode="auto">
          <a:xfrm>
            <a:off x="3822700" y="5329238"/>
            <a:ext cx="2514600" cy="960437"/>
          </a:xfrm>
          <a:custGeom>
            <a:avLst/>
            <a:gdLst>
              <a:gd name="T0" fmla="*/ 0 w 1584"/>
              <a:gd name="T1" fmla="*/ 2147483646 h 624"/>
              <a:gd name="T2" fmla="*/ 2147483646 w 1584"/>
              <a:gd name="T3" fmla="*/ 2147483646 h 624"/>
              <a:gd name="T4" fmla="*/ 2147483646 w 1584"/>
              <a:gd name="T5" fmla="*/ 2147483646 h 624"/>
              <a:gd name="T6" fmla="*/ 2147483646 w 1584"/>
              <a:gd name="T7" fmla="*/ 0 h 624"/>
              <a:gd name="T8" fmla="*/ 2147483646 w 158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4"/>
              <a:gd name="T16" fmla="*/ 0 h 624"/>
              <a:gd name="T17" fmla="*/ 1584 w 158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5" name="Freeform 5">
            <a:extLst>
              <a:ext uri="{FF2B5EF4-FFF2-40B4-BE49-F238E27FC236}">
                <a16:creationId xmlns:a16="http://schemas.microsoft.com/office/drawing/2014/main" id="{A0C00C28-0FAC-C851-6427-454FA6529F6A}"/>
              </a:ext>
            </a:extLst>
          </p:cNvPr>
          <p:cNvSpPr>
            <a:spLocks/>
          </p:cNvSpPr>
          <p:nvPr/>
        </p:nvSpPr>
        <p:spPr bwMode="auto">
          <a:xfrm>
            <a:off x="3822700" y="5100638"/>
            <a:ext cx="2590800" cy="1219200"/>
          </a:xfrm>
          <a:custGeom>
            <a:avLst/>
            <a:gdLst>
              <a:gd name="T0" fmla="*/ 0 w 1632"/>
              <a:gd name="T1" fmla="*/ 0 h 720"/>
              <a:gd name="T2" fmla="*/ 0 w 1632"/>
              <a:gd name="T3" fmla="*/ 2147483646 h 720"/>
              <a:gd name="T4" fmla="*/ 2147483646 w 1632"/>
              <a:gd name="T5" fmla="*/ 2147483646 h 720"/>
              <a:gd name="T6" fmla="*/ 0 60000 65536"/>
              <a:gd name="T7" fmla="*/ 0 60000 65536"/>
              <a:gd name="T8" fmla="*/ 0 60000 65536"/>
              <a:gd name="T9" fmla="*/ 0 w 1632"/>
              <a:gd name="T10" fmla="*/ 0 h 720"/>
              <a:gd name="T11" fmla="*/ 1632 w 1632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Line 6">
            <a:extLst>
              <a:ext uri="{FF2B5EF4-FFF2-40B4-BE49-F238E27FC236}">
                <a16:creationId xmlns:a16="http://schemas.microsoft.com/office/drawing/2014/main" id="{658DDFC6-F99B-5E7E-D346-613F6AFF5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786438"/>
            <a:ext cx="190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Line 7">
            <a:extLst>
              <a:ext uri="{FF2B5EF4-FFF2-40B4-BE49-F238E27FC236}">
                <a16:creationId xmlns:a16="http://schemas.microsoft.com/office/drawing/2014/main" id="{45B43EE0-D570-F85E-D237-A078F1424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329238"/>
            <a:ext cx="190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8" name="Text Box 14">
            <a:extLst>
              <a:ext uri="{FF2B5EF4-FFF2-40B4-BE49-F238E27FC236}">
                <a16:creationId xmlns:a16="http://schemas.microsoft.com/office/drawing/2014/main" id="{A3C72D1F-F38A-2A8B-F50A-46F3B46D2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6483350"/>
            <a:ext cx="268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kumimoji="1"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Average Queue Length</a:t>
            </a:r>
          </a:p>
        </p:txBody>
      </p:sp>
      <p:sp>
        <p:nvSpPr>
          <p:cNvPr id="97289" name="Text Box 15">
            <a:extLst>
              <a:ext uri="{FF2B5EF4-FFF2-40B4-BE49-F238E27FC236}">
                <a16:creationId xmlns:a16="http://schemas.microsoft.com/office/drawing/2014/main" id="{FA4028F6-E658-E9C2-3ADC-8561542216B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64569" y="5460207"/>
            <a:ext cx="140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kumimoji="1"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Drop</a:t>
            </a:r>
          </a:p>
          <a:p>
            <a:pPr algn="ctr" eaLnBrk="1" hangingPunct="1">
              <a:buFontTx/>
              <a:buChar char="•"/>
            </a:pPr>
            <a:r>
              <a:rPr kumimoji="1"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Probability</a:t>
            </a:r>
          </a:p>
        </p:txBody>
      </p:sp>
      <p:sp>
        <p:nvSpPr>
          <p:cNvPr id="97290" name="Text Box 15">
            <a:extLst>
              <a:ext uri="{FF2B5EF4-FFF2-40B4-BE49-F238E27FC236}">
                <a16:creationId xmlns:a16="http://schemas.microsoft.com/office/drawing/2014/main" id="{B72D034C-10EB-B263-E01C-100FD923890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36863" y="562927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kumimoji="1"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0             1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0938E7C0-6987-7D6B-8F58-6D167098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Feedback: From Loss to Notification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67E685DE-F7EE-D4F0-F495-12BC6F906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Early dropping of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Good: gives early feedback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Bad: has to drop the packet to give the feedback</a:t>
            </a:r>
          </a:p>
          <a:p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Explicit Congestion Notification (ECN)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Router marks the packet with an ECN bit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Sending host interprets as a sign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Requires participation of hosts and the routers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02892E49-6F14-1AA8-438A-EE20E46F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9893FC25-B27A-754F-9F00-BE442B59A834}" type="slidenum">
              <a:rPr kumimoji="1"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50000"/>
                </a:spcBef>
                <a:buFontTx/>
                <a:buNone/>
              </a:pPr>
              <a:t>139</a:t>
            </a:fld>
            <a:endParaRPr kumimoji="1"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46CC7DB0-01E0-A640-B791-0B4A00092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Longest Prefix Match Forwarding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BEDDC025-64BC-7E45-AD2A-FF8EC3448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Destination-based forwarding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has a destination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Router identifies longest-matching prefix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Cute algorithmic problem: very fast lookups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222D3AE4-F83B-CE4C-A319-573B38DC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9A566-60EE-AF47-9AF2-7392216DE2BF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12805D0A-42EA-7F4F-8CAA-E7E8568F0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4225925"/>
            <a:ext cx="2520950" cy="1625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4.0.0.0/8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4.83.128.0/17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126.255.103.0/24</a:t>
            </a:r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672F135A-3765-FC44-8739-E11F451A56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9188" y="4940300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A9A3A65B-81AA-DC44-9BB2-9712701C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4741863"/>
            <a:ext cx="171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201.10.6.17</a:t>
            </a:r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8E2A3B0B-7C76-4C49-A808-C59D7814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4378325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destination</a:t>
            </a:r>
          </a:p>
        </p:txBody>
      </p:sp>
      <p:sp>
        <p:nvSpPr>
          <p:cNvPr id="80904" name="Text Box 8">
            <a:extLst>
              <a:ext uri="{FF2B5EF4-FFF2-40B4-BE49-F238E27FC236}">
                <a16:creationId xmlns:a16="http://schemas.microsoft.com/office/drawing/2014/main" id="{86AC41DD-CE0B-E54D-AEEF-F86957CE1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3733800"/>
            <a:ext cx="201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A5D45CE-6D6A-1740-ADFE-E68DCF8A1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5362575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7" name="Text Box 11">
            <a:extLst>
              <a:ext uri="{FF2B5EF4-FFF2-40B4-BE49-F238E27FC236}">
                <a16:creationId xmlns:a16="http://schemas.microsoft.com/office/drawing/2014/main" id="{0F9E83F8-838B-DD47-A507-B7AE397D5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5128132"/>
            <a:ext cx="163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outgoing link</a:t>
            </a:r>
          </a:p>
        </p:txBody>
      </p:sp>
    </p:spTree>
    <p:extLst>
      <p:ext uri="{BB962C8B-B14F-4D97-AF65-F5344CB8AC3E}">
        <p14:creationId xmlns:p14="http://schemas.microsoft.com/office/powerpoint/2010/main" val="8501867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3">
            <a:extLst>
              <a:ext uri="{FF2B5EF4-FFF2-40B4-BE49-F238E27FC236}">
                <a16:creationId xmlns:a16="http://schemas.microsoft.com/office/drawing/2014/main" id="{6472FC1D-7CD4-697E-5BEA-CFD4A583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fld id="{4AF05271-62A9-2A43-A15E-1D3B2B4B02C7}" type="slidenum">
              <a:rPr kumimoji="1"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 algn="l">
                <a:spcBef>
                  <a:spcPct val="50000"/>
                </a:spcBef>
                <a:buFontTx/>
                <a:buNone/>
              </a:pPr>
              <a:t>140</a:t>
            </a:fld>
            <a:endParaRPr kumimoji="1"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A6900F88-0B86-A8FA-EB89-E138AABE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Link Scheduling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CE3660E1-50AA-C4D6-1C20-14BFCD56D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FIFO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queue, trivial scheduler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Strict priority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 per priority level, simple scheduler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Weighted fair scheduling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 per class, and more complex scheduler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8A519-C3F8-A36C-DA17-9C9F244D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141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44F58-4273-3924-5898-F49C26D079D7}"/>
              </a:ext>
            </a:extLst>
          </p:cNvPr>
          <p:cNvSpPr txBox="1"/>
          <p:nvPr/>
        </p:nvSpPr>
        <p:spPr>
          <a:xfrm>
            <a:off x="4448710" y="289731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1231156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77F3-1454-EC79-BE8A-B655D942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72A6C-463A-F51F-A0CD-68D686A4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257461"/>
            <a:ext cx="8549640" cy="660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994A-9686-BEEF-D481-E9639C7C23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TCP Congestion Control</a:t>
            </a:r>
          </a:p>
        </p:txBody>
      </p:sp>
    </p:spTree>
    <p:extLst>
      <p:ext uri="{BB962C8B-B14F-4D97-AF65-F5344CB8AC3E}">
        <p14:creationId xmlns:p14="http://schemas.microsoft.com/office/powerpoint/2010/main" val="7252801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072AC-6F61-EDC8-C676-53A999A0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54D0D-11FB-DC4A-81C2-D0DAB89419BB}" type="slidenum">
              <a:rPr lang="en-US" altLang="en-US" smtClean="0"/>
              <a:pPr>
                <a:defRPr/>
              </a:pPr>
              <a:t>143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6025B-756B-EF41-02C4-A6EBD4F84BBA}"/>
              </a:ext>
            </a:extLst>
          </p:cNvPr>
          <p:cNvSpPr txBox="1"/>
          <p:nvPr/>
        </p:nvSpPr>
        <p:spPr>
          <a:xfrm>
            <a:off x="102741" y="92468"/>
            <a:ext cx="53516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TCP Selective ACK (SACK): RFC 2018</a:t>
            </a:r>
          </a:p>
          <a:p>
            <a:r>
              <a:rPr lang="en-US" dirty="0"/>
              <a:t>https://</a:t>
            </a:r>
            <a:r>
              <a:rPr lang="en-US" dirty="0" err="1"/>
              <a:t>www.rfc-editor.org</a:t>
            </a:r>
            <a:r>
              <a:rPr lang="en-US" dirty="0"/>
              <a:t>/</a:t>
            </a:r>
            <a:r>
              <a:rPr lang="en-US" dirty="0" err="1"/>
              <a:t>rfc</a:t>
            </a:r>
            <a:r>
              <a:rPr lang="en-US" dirty="0"/>
              <a:t>/rfc2018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0BDEF-523D-0418-0E69-E3F6D57C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" y="2428875"/>
            <a:ext cx="309880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E5849-BFFC-56CF-0ABD-FC8711E2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28875"/>
            <a:ext cx="40259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633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1947E-0598-49E1-6254-F302DAC7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144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A53C2-D68D-951D-735E-9511AEAB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165257"/>
            <a:ext cx="9404604" cy="252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8A556-C523-82D2-F7B8-A481D4932D57}"/>
              </a:ext>
            </a:extLst>
          </p:cNvPr>
          <p:cNvSpPr txBox="1"/>
          <p:nvPr/>
        </p:nvSpPr>
        <p:spPr>
          <a:xfrm>
            <a:off x="0" y="5983665"/>
            <a:ext cx="818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courtesy: https://</a:t>
            </a:r>
            <a:r>
              <a:rPr lang="en-US" dirty="0" err="1"/>
              <a:t>cseweb.ucsd.edu</a:t>
            </a:r>
            <a:r>
              <a:rPr lang="en-US" dirty="0"/>
              <a:t>/classes/wi01/cse222/lectures/attack-18.pdf</a:t>
            </a:r>
          </a:p>
        </p:txBody>
      </p:sp>
    </p:spTree>
    <p:extLst>
      <p:ext uri="{BB962C8B-B14F-4D97-AF65-F5344CB8AC3E}">
        <p14:creationId xmlns:p14="http://schemas.microsoft.com/office/powerpoint/2010/main" val="13435305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52435" r="19755" b="12509"/>
          <a:stretch/>
        </p:blipFill>
        <p:spPr>
          <a:xfrm>
            <a:off x="0" y="0"/>
            <a:ext cx="9056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2165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9B0F-7AFF-0685-1753-ED9AC38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756" b="52659"/>
          <a:stretch/>
        </p:blipFill>
        <p:spPr>
          <a:xfrm>
            <a:off x="0" y="0"/>
            <a:ext cx="9144000" cy="68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7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762B-B016-FC9B-D3B1-2D538EDF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949" b="52509"/>
          <a:stretch/>
        </p:blipFill>
        <p:spPr>
          <a:xfrm>
            <a:off x="0" y="-1"/>
            <a:ext cx="9144000" cy="6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359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8BF-A9A0-0700-56ED-57B0F70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20143" b="52659"/>
          <a:stretch/>
        </p:blipFill>
        <p:spPr>
          <a:xfrm>
            <a:off x="-1" y="0"/>
            <a:ext cx="9061807" cy="68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9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247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89240"/>
            <a:ext cx="7772400" cy="1470025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Getting an IP address: </a:t>
            </a:r>
            <a:b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DHCP Protocol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344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255588"/>
            <a:ext cx="6824663" cy="898525"/>
          </a:xfrm>
        </p:spPr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DHCP client-server scenario</a:t>
            </a:r>
          </a:p>
        </p:txBody>
      </p:sp>
      <p:sp>
        <p:nvSpPr>
          <p:cNvPr id="90114" name="Rectangle 3"/>
          <p:cNvSpPr>
            <a:spLocks noChangeArrowheads="1"/>
          </p:cNvSpPr>
          <p:nvPr/>
        </p:nvSpPr>
        <p:spPr bwMode="auto">
          <a:xfrm>
            <a:off x="2408238" y="6037263"/>
            <a:ext cx="4978400" cy="319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5" name="Text Box 97"/>
          <p:cNvSpPr txBox="1">
            <a:spLocks noChangeArrowheads="1"/>
          </p:cNvSpPr>
          <p:nvPr/>
        </p:nvSpPr>
        <p:spPr bwMode="auto">
          <a:xfrm>
            <a:off x="869950" y="19034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223.1.1.0/24</a:t>
            </a:r>
          </a:p>
        </p:txBody>
      </p:sp>
      <p:sp>
        <p:nvSpPr>
          <p:cNvPr id="90116" name="Text Box 98"/>
          <p:cNvSpPr txBox="1">
            <a:spLocks noChangeArrowheads="1"/>
          </p:cNvSpPr>
          <p:nvPr/>
        </p:nvSpPr>
        <p:spPr bwMode="auto">
          <a:xfrm>
            <a:off x="4348163" y="439896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223.1.2.0/24</a:t>
            </a:r>
          </a:p>
        </p:txBody>
      </p:sp>
      <p:sp>
        <p:nvSpPr>
          <p:cNvPr id="90117" name="Text Box 99"/>
          <p:cNvSpPr txBox="1">
            <a:spLocks noChangeArrowheads="1"/>
          </p:cNvSpPr>
          <p:nvPr/>
        </p:nvSpPr>
        <p:spPr bwMode="auto">
          <a:xfrm>
            <a:off x="2651125" y="59928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223.1.3.0/24</a:t>
            </a:r>
          </a:p>
        </p:txBody>
      </p:sp>
      <p:sp>
        <p:nvSpPr>
          <p:cNvPr id="90118" name="Rectangle 100"/>
          <p:cNvSpPr>
            <a:spLocks noChangeArrowheads="1"/>
          </p:cNvSpPr>
          <p:nvPr/>
        </p:nvSpPr>
        <p:spPr bwMode="auto">
          <a:xfrm>
            <a:off x="1663700" y="4233863"/>
            <a:ext cx="847725" cy="18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9" name="Freeform 101"/>
          <p:cNvSpPr>
            <a:spLocks/>
          </p:cNvSpPr>
          <p:nvPr/>
        </p:nvSpPr>
        <p:spPr bwMode="auto">
          <a:xfrm>
            <a:off x="1076325" y="2173288"/>
            <a:ext cx="1941513" cy="2049462"/>
          </a:xfrm>
          <a:custGeom>
            <a:avLst/>
            <a:gdLst>
              <a:gd name="T0" fmla="*/ 2147483647 w 1223"/>
              <a:gd name="T1" fmla="*/ 2147483647 h 1291"/>
              <a:gd name="T2" fmla="*/ 2147483647 w 1223"/>
              <a:gd name="T3" fmla="*/ 2147483647 h 1291"/>
              <a:gd name="T4" fmla="*/ 2147483647 w 1223"/>
              <a:gd name="T5" fmla="*/ 2147483647 h 1291"/>
              <a:gd name="T6" fmla="*/ 2147483647 w 1223"/>
              <a:gd name="T7" fmla="*/ 2147483647 h 1291"/>
              <a:gd name="T8" fmla="*/ 2147483647 w 1223"/>
              <a:gd name="T9" fmla="*/ 2147483647 h 1291"/>
              <a:gd name="T10" fmla="*/ 2147483647 w 1223"/>
              <a:gd name="T11" fmla="*/ 2147483647 h 1291"/>
              <a:gd name="T12" fmla="*/ 2147483647 w 1223"/>
              <a:gd name="T13" fmla="*/ 2147483647 h 1291"/>
              <a:gd name="T14" fmla="*/ 2147483647 w 1223"/>
              <a:gd name="T15" fmla="*/ 2147483647 h 1291"/>
              <a:gd name="T16" fmla="*/ 2147483647 w 1223"/>
              <a:gd name="T17" fmla="*/ 2147483647 h 1291"/>
              <a:gd name="T18" fmla="*/ 2147483647 w 1223"/>
              <a:gd name="T19" fmla="*/ 2147483647 h 1291"/>
              <a:gd name="T20" fmla="*/ 2147483647 w 1223"/>
              <a:gd name="T21" fmla="*/ 2147483647 h 1291"/>
              <a:gd name="T22" fmla="*/ 2147483647 w 1223"/>
              <a:gd name="T23" fmla="*/ 2147483647 h 1291"/>
              <a:gd name="T24" fmla="*/ 2147483647 w 1223"/>
              <a:gd name="T25" fmla="*/ 2147483647 h 1291"/>
              <a:gd name="T26" fmla="*/ 2147483647 w 1223"/>
              <a:gd name="T27" fmla="*/ 2147483647 h 12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23"/>
              <a:gd name="T43" fmla="*/ 0 h 1291"/>
              <a:gd name="T44" fmla="*/ 1223 w 1223"/>
              <a:gd name="T45" fmla="*/ 1291 h 12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23" h="1291">
                <a:moveTo>
                  <a:pt x="1201" y="756"/>
                </a:moveTo>
                <a:cubicBezTo>
                  <a:pt x="1180" y="640"/>
                  <a:pt x="798" y="744"/>
                  <a:pt x="702" y="670"/>
                </a:cubicBezTo>
                <a:cubicBezTo>
                  <a:pt x="603" y="561"/>
                  <a:pt x="669" y="206"/>
                  <a:pt x="608" y="103"/>
                </a:cubicBezTo>
                <a:cubicBezTo>
                  <a:pt x="547" y="0"/>
                  <a:pt x="425" y="55"/>
                  <a:pt x="335" y="52"/>
                </a:cubicBezTo>
                <a:cubicBezTo>
                  <a:pt x="245" y="49"/>
                  <a:pt x="114" y="0"/>
                  <a:pt x="65" y="82"/>
                </a:cubicBezTo>
                <a:cubicBezTo>
                  <a:pt x="16" y="164"/>
                  <a:pt x="45" y="433"/>
                  <a:pt x="41" y="544"/>
                </a:cubicBezTo>
                <a:cubicBezTo>
                  <a:pt x="37" y="655"/>
                  <a:pt x="41" y="685"/>
                  <a:pt x="38" y="751"/>
                </a:cubicBezTo>
                <a:cubicBezTo>
                  <a:pt x="35" y="817"/>
                  <a:pt x="26" y="880"/>
                  <a:pt x="23" y="940"/>
                </a:cubicBezTo>
                <a:cubicBezTo>
                  <a:pt x="20" y="1000"/>
                  <a:pt x="0" y="1068"/>
                  <a:pt x="17" y="1114"/>
                </a:cubicBezTo>
                <a:cubicBezTo>
                  <a:pt x="34" y="1160"/>
                  <a:pt x="31" y="1198"/>
                  <a:pt x="128" y="1219"/>
                </a:cubicBezTo>
                <a:cubicBezTo>
                  <a:pt x="225" y="1240"/>
                  <a:pt x="509" y="1291"/>
                  <a:pt x="602" y="1243"/>
                </a:cubicBezTo>
                <a:cubicBezTo>
                  <a:pt x="695" y="1195"/>
                  <a:pt x="590" y="984"/>
                  <a:pt x="686" y="930"/>
                </a:cubicBezTo>
                <a:cubicBezTo>
                  <a:pt x="782" y="876"/>
                  <a:pt x="1091" y="945"/>
                  <a:pt x="1177" y="916"/>
                </a:cubicBezTo>
                <a:cubicBezTo>
                  <a:pt x="1208" y="864"/>
                  <a:pt x="1223" y="871"/>
                  <a:pt x="1201" y="7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0" name="Freeform 102"/>
          <p:cNvSpPr>
            <a:spLocks/>
          </p:cNvSpPr>
          <p:nvPr/>
        </p:nvSpPr>
        <p:spPr bwMode="auto">
          <a:xfrm>
            <a:off x="3603625" y="2482850"/>
            <a:ext cx="1906588" cy="1958975"/>
          </a:xfrm>
          <a:custGeom>
            <a:avLst/>
            <a:gdLst>
              <a:gd name="T0" fmla="*/ 2147483647 w 1201"/>
              <a:gd name="T1" fmla="*/ 2147483647 h 1234"/>
              <a:gd name="T2" fmla="*/ 2147483647 w 1201"/>
              <a:gd name="T3" fmla="*/ 2147483647 h 1234"/>
              <a:gd name="T4" fmla="*/ 2147483647 w 1201"/>
              <a:gd name="T5" fmla="*/ 2147483647 h 1234"/>
              <a:gd name="T6" fmla="*/ 2147483647 w 1201"/>
              <a:gd name="T7" fmla="*/ 2147483647 h 1234"/>
              <a:gd name="T8" fmla="*/ 2147483647 w 1201"/>
              <a:gd name="T9" fmla="*/ 2147483647 h 1234"/>
              <a:gd name="T10" fmla="*/ 2147483647 w 1201"/>
              <a:gd name="T11" fmla="*/ 2147483647 h 1234"/>
              <a:gd name="T12" fmla="*/ 2147483647 w 1201"/>
              <a:gd name="T13" fmla="*/ 2147483647 h 1234"/>
              <a:gd name="T14" fmla="*/ 2147483647 w 1201"/>
              <a:gd name="T15" fmla="*/ 2147483647 h 1234"/>
              <a:gd name="T16" fmla="*/ 2147483647 w 1201"/>
              <a:gd name="T17" fmla="*/ 2147483647 h 1234"/>
              <a:gd name="T18" fmla="*/ 2147483647 w 1201"/>
              <a:gd name="T19" fmla="*/ 2147483647 h 1234"/>
              <a:gd name="T20" fmla="*/ 2147483647 w 1201"/>
              <a:gd name="T21" fmla="*/ 2147483647 h 1234"/>
              <a:gd name="T22" fmla="*/ 2147483647 w 1201"/>
              <a:gd name="T23" fmla="*/ 2147483647 h 1234"/>
              <a:gd name="T24" fmla="*/ 2147483647 w 1201"/>
              <a:gd name="T25" fmla="*/ 2147483647 h 1234"/>
              <a:gd name="T26" fmla="*/ 2147483647 w 1201"/>
              <a:gd name="T27" fmla="*/ 2147483647 h 1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1"/>
              <a:gd name="T43" fmla="*/ 0 h 1234"/>
              <a:gd name="T44" fmla="*/ 1201 w 1201"/>
              <a:gd name="T45" fmla="*/ 1234 h 12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1" h="1234">
                <a:moveTo>
                  <a:pt x="25" y="709"/>
                </a:moveTo>
                <a:cubicBezTo>
                  <a:pt x="49" y="824"/>
                  <a:pt x="428" y="709"/>
                  <a:pt x="526" y="780"/>
                </a:cubicBezTo>
                <a:cubicBezTo>
                  <a:pt x="624" y="851"/>
                  <a:pt x="543" y="1059"/>
                  <a:pt x="613" y="1134"/>
                </a:cubicBezTo>
                <a:cubicBezTo>
                  <a:pt x="683" y="1209"/>
                  <a:pt x="853" y="1234"/>
                  <a:pt x="946" y="1230"/>
                </a:cubicBezTo>
                <a:cubicBezTo>
                  <a:pt x="1039" y="1226"/>
                  <a:pt x="1141" y="1163"/>
                  <a:pt x="1171" y="1107"/>
                </a:cubicBezTo>
                <a:cubicBezTo>
                  <a:pt x="1201" y="1051"/>
                  <a:pt x="1135" y="963"/>
                  <a:pt x="1126" y="894"/>
                </a:cubicBezTo>
                <a:cubicBezTo>
                  <a:pt x="1117" y="825"/>
                  <a:pt x="1119" y="772"/>
                  <a:pt x="1114" y="693"/>
                </a:cubicBezTo>
                <a:cubicBezTo>
                  <a:pt x="1109" y="614"/>
                  <a:pt x="1095" y="502"/>
                  <a:pt x="1099" y="423"/>
                </a:cubicBezTo>
                <a:cubicBezTo>
                  <a:pt x="1103" y="344"/>
                  <a:pt x="1141" y="281"/>
                  <a:pt x="1141" y="216"/>
                </a:cubicBezTo>
                <a:cubicBezTo>
                  <a:pt x="1141" y="151"/>
                  <a:pt x="1185" y="56"/>
                  <a:pt x="1102" y="33"/>
                </a:cubicBezTo>
                <a:cubicBezTo>
                  <a:pt x="1019" y="10"/>
                  <a:pt x="740" y="0"/>
                  <a:pt x="646" y="81"/>
                </a:cubicBezTo>
                <a:cubicBezTo>
                  <a:pt x="552" y="162"/>
                  <a:pt x="635" y="441"/>
                  <a:pt x="535" y="519"/>
                </a:cubicBezTo>
                <a:cubicBezTo>
                  <a:pt x="435" y="597"/>
                  <a:pt x="129" y="516"/>
                  <a:pt x="44" y="548"/>
                </a:cubicBezTo>
                <a:cubicBezTo>
                  <a:pt x="15" y="601"/>
                  <a:pt x="0" y="594"/>
                  <a:pt x="25" y="70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1" name="Freeform 103"/>
          <p:cNvSpPr>
            <a:spLocks/>
          </p:cNvSpPr>
          <p:nvPr/>
        </p:nvSpPr>
        <p:spPr bwMode="auto">
          <a:xfrm>
            <a:off x="2276475" y="3916363"/>
            <a:ext cx="2041525" cy="1979612"/>
          </a:xfrm>
          <a:custGeom>
            <a:avLst/>
            <a:gdLst>
              <a:gd name="T0" fmla="*/ 2147483647 w 1286"/>
              <a:gd name="T1" fmla="*/ 2147483647 h 1247"/>
              <a:gd name="T2" fmla="*/ 2147483647 w 1286"/>
              <a:gd name="T3" fmla="*/ 2147483647 h 1247"/>
              <a:gd name="T4" fmla="*/ 2147483647 w 1286"/>
              <a:gd name="T5" fmla="*/ 2147483647 h 1247"/>
              <a:gd name="T6" fmla="*/ 2147483647 w 1286"/>
              <a:gd name="T7" fmla="*/ 2147483647 h 1247"/>
              <a:gd name="T8" fmla="*/ 2147483647 w 1286"/>
              <a:gd name="T9" fmla="*/ 2147483647 h 1247"/>
              <a:gd name="T10" fmla="*/ 2147483647 w 1286"/>
              <a:gd name="T11" fmla="*/ 2147483647 h 1247"/>
              <a:gd name="T12" fmla="*/ 2147483647 w 1286"/>
              <a:gd name="T13" fmla="*/ 2147483647 h 1247"/>
              <a:gd name="T14" fmla="*/ 2147483647 w 1286"/>
              <a:gd name="T15" fmla="*/ 2147483647 h 1247"/>
              <a:gd name="T16" fmla="*/ 2147483647 w 1286"/>
              <a:gd name="T17" fmla="*/ 2147483647 h 1247"/>
              <a:gd name="T18" fmla="*/ 2147483647 w 1286"/>
              <a:gd name="T19" fmla="*/ 2147483647 h 1247"/>
              <a:gd name="T20" fmla="*/ 2147483647 w 1286"/>
              <a:gd name="T21" fmla="*/ 2147483647 h 1247"/>
              <a:gd name="T22" fmla="*/ 2147483647 w 1286"/>
              <a:gd name="T23" fmla="*/ 2147483647 h 1247"/>
              <a:gd name="T24" fmla="*/ 2147483647 w 1286"/>
              <a:gd name="T25" fmla="*/ 2147483647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86"/>
              <a:gd name="T40" fmla="*/ 0 h 1247"/>
              <a:gd name="T41" fmla="*/ 1286 w 1286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86" h="1247">
                <a:moveTo>
                  <a:pt x="587" y="30"/>
                </a:moveTo>
                <a:cubicBezTo>
                  <a:pt x="473" y="60"/>
                  <a:pt x="601" y="475"/>
                  <a:pt x="509" y="618"/>
                </a:cubicBezTo>
                <a:cubicBezTo>
                  <a:pt x="424" y="765"/>
                  <a:pt x="154" y="830"/>
                  <a:pt x="77" y="909"/>
                </a:cubicBezTo>
                <a:cubicBezTo>
                  <a:pt x="0" y="988"/>
                  <a:pt x="37" y="1043"/>
                  <a:pt x="47" y="1095"/>
                </a:cubicBezTo>
                <a:cubicBezTo>
                  <a:pt x="57" y="1147"/>
                  <a:pt x="71" y="1205"/>
                  <a:pt x="140" y="1224"/>
                </a:cubicBezTo>
                <a:cubicBezTo>
                  <a:pt x="209" y="1243"/>
                  <a:pt x="369" y="1212"/>
                  <a:pt x="461" y="1209"/>
                </a:cubicBezTo>
                <a:cubicBezTo>
                  <a:pt x="553" y="1206"/>
                  <a:pt x="571" y="1206"/>
                  <a:pt x="692" y="1209"/>
                </a:cubicBezTo>
                <a:cubicBezTo>
                  <a:pt x="813" y="1212"/>
                  <a:pt x="1094" y="1247"/>
                  <a:pt x="1190" y="1227"/>
                </a:cubicBezTo>
                <a:cubicBezTo>
                  <a:pt x="1286" y="1207"/>
                  <a:pt x="1279" y="1170"/>
                  <a:pt x="1271" y="1089"/>
                </a:cubicBezTo>
                <a:cubicBezTo>
                  <a:pt x="1263" y="1008"/>
                  <a:pt x="1217" y="818"/>
                  <a:pt x="1139" y="741"/>
                </a:cubicBezTo>
                <a:cubicBezTo>
                  <a:pt x="1061" y="664"/>
                  <a:pt x="865" y="743"/>
                  <a:pt x="800" y="627"/>
                </a:cubicBezTo>
                <a:cubicBezTo>
                  <a:pt x="735" y="511"/>
                  <a:pt x="785" y="142"/>
                  <a:pt x="749" y="42"/>
                </a:cubicBezTo>
                <a:cubicBezTo>
                  <a:pt x="695" y="15"/>
                  <a:pt x="701" y="0"/>
                  <a:pt x="587" y="30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2" name="Line 104"/>
          <p:cNvSpPr>
            <a:spLocks noChangeShapeType="1"/>
          </p:cNvSpPr>
          <p:nvPr/>
        </p:nvSpPr>
        <p:spPr bwMode="auto">
          <a:xfrm>
            <a:off x="1625600" y="2695575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3" name="Line 106"/>
          <p:cNvSpPr>
            <a:spLocks noChangeShapeType="1"/>
          </p:cNvSpPr>
          <p:nvPr/>
        </p:nvSpPr>
        <p:spPr bwMode="auto">
          <a:xfrm flipV="1">
            <a:off x="1674813" y="3416300"/>
            <a:ext cx="27781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4" name="Line 107"/>
          <p:cNvSpPr>
            <a:spLocks noChangeShapeType="1"/>
          </p:cNvSpPr>
          <p:nvPr/>
        </p:nvSpPr>
        <p:spPr bwMode="auto">
          <a:xfrm>
            <a:off x="1635125" y="3967163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5" name="Line 108"/>
          <p:cNvSpPr>
            <a:spLocks noChangeShapeType="1"/>
          </p:cNvSpPr>
          <p:nvPr/>
        </p:nvSpPr>
        <p:spPr bwMode="auto">
          <a:xfrm flipV="1">
            <a:off x="2478088" y="3544888"/>
            <a:ext cx="56197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6" name="Text Box 109"/>
          <p:cNvSpPr txBox="1">
            <a:spLocks noChangeArrowheads="1"/>
          </p:cNvSpPr>
          <p:nvPr/>
        </p:nvSpPr>
        <p:spPr bwMode="auto">
          <a:xfrm>
            <a:off x="1673225" y="23701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7" name="Text Box 111"/>
          <p:cNvSpPr txBox="1">
            <a:spLocks noChangeArrowheads="1"/>
          </p:cNvSpPr>
          <p:nvPr/>
        </p:nvSpPr>
        <p:spPr bwMode="auto">
          <a:xfrm>
            <a:off x="1558925" y="39957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223.1.1.3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8" name="Text Box 112"/>
          <p:cNvSpPr txBox="1">
            <a:spLocks noChangeArrowheads="1"/>
          </p:cNvSpPr>
          <p:nvPr/>
        </p:nvSpPr>
        <p:spPr bwMode="auto">
          <a:xfrm>
            <a:off x="2305050" y="323532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223.1.1.4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9" name="Line 113"/>
          <p:cNvSpPr>
            <a:spLocks noChangeShapeType="1"/>
          </p:cNvSpPr>
          <p:nvPr/>
        </p:nvSpPr>
        <p:spPr bwMode="auto">
          <a:xfrm flipV="1">
            <a:off x="3552825" y="3546475"/>
            <a:ext cx="533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0" name="Text Box 114"/>
          <p:cNvSpPr txBox="1">
            <a:spLocks noChangeArrowheads="1"/>
          </p:cNvSpPr>
          <p:nvPr/>
        </p:nvSpPr>
        <p:spPr bwMode="auto">
          <a:xfrm>
            <a:off x="3425825" y="32369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223.1.2.9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1" name="Line 116"/>
          <p:cNvSpPr>
            <a:spLocks noChangeShapeType="1"/>
          </p:cNvSpPr>
          <p:nvPr/>
        </p:nvSpPr>
        <p:spPr bwMode="auto">
          <a:xfrm>
            <a:off x="4745038" y="285750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2" name="Line 117"/>
          <p:cNvSpPr>
            <a:spLocks noChangeShapeType="1"/>
          </p:cNvSpPr>
          <p:nvPr/>
        </p:nvSpPr>
        <p:spPr bwMode="auto">
          <a:xfrm>
            <a:off x="4799013" y="413385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3" name="Line 120"/>
          <p:cNvSpPr>
            <a:spLocks noChangeShapeType="1"/>
          </p:cNvSpPr>
          <p:nvPr/>
        </p:nvSpPr>
        <p:spPr bwMode="auto">
          <a:xfrm flipH="1">
            <a:off x="3311525" y="3886200"/>
            <a:ext cx="3175" cy="708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4" name="Line 122"/>
          <p:cNvSpPr>
            <a:spLocks noChangeShapeType="1"/>
          </p:cNvSpPr>
          <p:nvPr/>
        </p:nvSpPr>
        <p:spPr bwMode="auto">
          <a:xfrm flipH="1" flipV="1">
            <a:off x="2736850" y="5230813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5" name="Line 123"/>
          <p:cNvSpPr>
            <a:spLocks noChangeShapeType="1"/>
          </p:cNvSpPr>
          <p:nvPr/>
        </p:nvSpPr>
        <p:spPr bwMode="auto">
          <a:xfrm flipH="1" flipV="1">
            <a:off x="3878263" y="5164138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6" name="Text Box 124"/>
          <p:cNvSpPr txBox="1">
            <a:spLocks noChangeArrowheads="1"/>
          </p:cNvSpPr>
          <p:nvPr/>
        </p:nvSpPr>
        <p:spPr bwMode="auto">
          <a:xfrm>
            <a:off x="3849688" y="5041900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7" name="Text Box 127"/>
          <p:cNvSpPr txBox="1">
            <a:spLocks noChangeArrowheads="1"/>
          </p:cNvSpPr>
          <p:nvPr/>
        </p:nvSpPr>
        <p:spPr bwMode="auto">
          <a:xfrm>
            <a:off x="1701800" y="50530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grpSp>
        <p:nvGrpSpPr>
          <p:cNvPr id="90138" name="Group 129"/>
          <p:cNvGrpSpPr>
            <a:grpSpLocks/>
          </p:cNvGrpSpPr>
          <p:nvPr/>
        </p:nvGrpSpPr>
        <p:grpSpPr bwMode="auto">
          <a:xfrm>
            <a:off x="1071563" y="2397125"/>
            <a:ext cx="641350" cy="558800"/>
            <a:chOff x="-44" y="1473"/>
            <a:chExt cx="981" cy="1105"/>
          </a:xfrm>
        </p:grpSpPr>
        <p:pic>
          <p:nvPicPr>
            <p:cNvPr id="90238" name="Picture 13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9" name="Freeform 13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39" name="Group 132"/>
          <p:cNvGrpSpPr>
            <a:grpSpLocks/>
          </p:cNvGrpSpPr>
          <p:nvPr/>
        </p:nvGrpSpPr>
        <p:grpSpPr bwMode="auto">
          <a:xfrm>
            <a:off x="1066800" y="3006725"/>
            <a:ext cx="641350" cy="558800"/>
            <a:chOff x="-44" y="1473"/>
            <a:chExt cx="981" cy="1105"/>
          </a:xfrm>
        </p:grpSpPr>
        <p:pic>
          <p:nvPicPr>
            <p:cNvPr id="90236" name="Picture 13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7" name="Freeform 13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0" name="Group 135"/>
          <p:cNvGrpSpPr>
            <a:grpSpLocks/>
          </p:cNvGrpSpPr>
          <p:nvPr/>
        </p:nvGrpSpPr>
        <p:grpSpPr bwMode="auto">
          <a:xfrm>
            <a:off x="1095375" y="3616325"/>
            <a:ext cx="641350" cy="558800"/>
            <a:chOff x="-44" y="1473"/>
            <a:chExt cx="981" cy="1105"/>
          </a:xfrm>
        </p:grpSpPr>
        <p:pic>
          <p:nvPicPr>
            <p:cNvPr id="90234" name="Picture 136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5" name="Freeform 13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1" name="Group 138"/>
          <p:cNvGrpSpPr>
            <a:grpSpLocks/>
          </p:cNvGrpSpPr>
          <p:nvPr/>
        </p:nvGrpSpPr>
        <p:grpSpPr bwMode="auto">
          <a:xfrm flipH="1">
            <a:off x="4803775" y="2565400"/>
            <a:ext cx="641350" cy="558800"/>
            <a:chOff x="-44" y="1473"/>
            <a:chExt cx="981" cy="1105"/>
          </a:xfrm>
        </p:grpSpPr>
        <p:pic>
          <p:nvPicPr>
            <p:cNvPr id="90232" name="Picture 13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3" name="Freeform 14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2" name="Group 141"/>
          <p:cNvGrpSpPr>
            <a:grpSpLocks/>
          </p:cNvGrpSpPr>
          <p:nvPr/>
        </p:nvGrpSpPr>
        <p:grpSpPr bwMode="auto">
          <a:xfrm flipH="1">
            <a:off x="4878388" y="3844925"/>
            <a:ext cx="641350" cy="558800"/>
            <a:chOff x="-44" y="1473"/>
            <a:chExt cx="981" cy="1105"/>
          </a:xfrm>
        </p:grpSpPr>
        <p:pic>
          <p:nvPicPr>
            <p:cNvPr id="90230" name="Picture 14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1" name="Freeform 14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3" name="Group 144"/>
          <p:cNvGrpSpPr>
            <a:grpSpLocks/>
          </p:cNvGrpSpPr>
          <p:nvPr/>
        </p:nvGrpSpPr>
        <p:grpSpPr bwMode="auto">
          <a:xfrm flipH="1">
            <a:off x="3670300" y="5368925"/>
            <a:ext cx="641350" cy="558800"/>
            <a:chOff x="-44" y="1473"/>
            <a:chExt cx="981" cy="1105"/>
          </a:xfrm>
        </p:grpSpPr>
        <p:pic>
          <p:nvPicPr>
            <p:cNvPr id="90228" name="Picture 14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9" name="Freeform 1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4" name="Group 147"/>
          <p:cNvGrpSpPr>
            <a:grpSpLocks/>
          </p:cNvGrpSpPr>
          <p:nvPr/>
        </p:nvGrpSpPr>
        <p:grpSpPr bwMode="auto">
          <a:xfrm flipH="1">
            <a:off x="2506663" y="5410200"/>
            <a:ext cx="641350" cy="558800"/>
            <a:chOff x="-44" y="1473"/>
            <a:chExt cx="981" cy="1105"/>
          </a:xfrm>
        </p:grpSpPr>
        <p:pic>
          <p:nvPicPr>
            <p:cNvPr id="90226" name="Picture 14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7" name="Freeform 14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5" name="Group 150"/>
          <p:cNvGrpSpPr>
            <a:grpSpLocks/>
          </p:cNvGrpSpPr>
          <p:nvPr/>
        </p:nvGrpSpPr>
        <p:grpSpPr bwMode="auto">
          <a:xfrm>
            <a:off x="2935288" y="3503613"/>
            <a:ext cx="698500" cy="355600"/>
            <a:chOff x="4396" y="1245"/>
            <a:chExt cx="672" cy="248"/>
          </a:xfrm>
        </p:grpSpPr>
        <p:sp>
          <p:nvSpPr>
            <p:cNvPr id="90218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19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20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221" name="Group 154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90224" name="Freeform 15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225" name="Freeform 15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222" name="Line 157"/>
            <p:cNvSpPr>
              <a:spLocks noChangeShapeType="1"/>
            </p:cNvSpPr>
            <p:nvPr/>
          </p:nvSpPr>
          <p:spPr bwMode="auto">
            <a:xfrm>
              <a:off x="4399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23" name="Line 158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46" name="Rectangle 162"/>
          <p:cNvSpPr>
            <a:spLocks noChangeArrowheads="1"/>
          </p:cNvSpPr>
          <p:nvPr/>
        </p:nvSpPr>
        <p:spPr bwMode="auto">
          <a:xfrm>
            <a:off x="1789113" y="311943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7" name="Text Box 110"/>
          <p:cNvSpPr txBox="1">
            <a:spLocks noChangeArrowheads="1"/>
          </p:cNvSpPr>
          <p:nvPr/>
        </p:nvSpPr>
        <p:spPr bwMode="auto">
          <a:xfrm>
            <a:off x="1624013" y="30257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48" name="Rectangle 165"/>
          <p:cNvSpPr>
            <a:spLocks noChangeArrowheads="1"/>
          </p:cNvSpPr>
          <p:nvPr/>
        </p:nvSpPr>
        <p:spPr bwMode="auto">
          <a:xfrm>
            <a:off x="4530725" y="3829050"/>
            <a:ext cx="288925" cy="2333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9" name="Rectangle 166"/>
          <p:cNvSpPr>
            <a:spLocks noChangeArrowheads="1"/>
          </p:cNvSpPr>
          <p:nvPr/>
        </p:nvSpPr>
        <p:spPr bwMode="auto">
          <a:xfrm>
            <a:off x="3178175" y="401478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0" name="Text Box 128"/>
          <p:cNvSpPr txBox="1">
            <a:spLocks noChangeArrowheads="1"/>
          </p:cNvSpPr>
          <p:nvPr/>
        </p:nvSpPr>
        <p:spPr bwMode="auto">
          <a:xfrm>
            <a:off x="2801938" y="3976688"/>
            <a:ext cx="1033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1" name="Text Box 118"/>
          <p:cNvSpPr txBox="1">
            <a:spLocks noChangeArrowheads="1"/>
          </p:cNvSpPr>
          <p:nvPr/>
        </p:nvSpPr>
        <p:spPr bwMode="auto">
          <a:xfrm>
            <a:off x="3900488" y="38433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2" name="Text Box 119"/>
          <p:cNvSpPr txBox="1">
            <a:spLocks noChangeArrowheads="1"/>
          </p:cNvSpPr>
          <p:nvPr/>
        </p:nvSpPr>
        <p:spPr bwMode="auto">
          <a:xfrm>
            <a:off x="4730750" y="23272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3" name="Text Box 168"/>
          <p:cNvSpPr txBox="1">
            <a:spLocks noChangeArrowheads="1"/>
          </p:cNvSpPr>
          <p:nvPr/>
        </p:nvSpPr>
        <p:spPr bwMode="auto">
          <a:xfrm>
            <a:off x="3465513" y="1760538"/>
            <a:ext cx="9064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sp>
        <p:nvSpPr>
          <p:cNvPr id="90154" name="Text Box 170"/>
          <p:cNvSpPr txBox="1">
            <a:spLocks noChangeArrowheads="1"/>
          </p:cNvSpPr>
          <p:nvPr/>
        </p:nvSpPr>
        <p:spPr bwMode="auto">
          <a:xfrm>
            <a:off x="6627813" y="3059113"/>
            <a:ext cx="18208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arriving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needs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address in this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</p:txBody>
      </p:sp>
      <p:grpSp>
        <p:nvGrpSpPr>
          <p:cNvPr id="90155" name="Group 195"/>
          <p:cNvGrpSpPr>
            <a:grpSpLocks/>
          </p:cNvGrpSpPr>
          <p:nvPr/>
        </p:nvGrpSpPr>
        <p:grpSpPr bwMode="auto">
          <a:xfrm>
            <a:off x="3873500" y="2395538"/>
            <a:ext cx="401638" cy="681037"/>
            <a:chOff x="4140" y="429"/>
            <a:chExt cx="1425" cy="2396"/>
          </a:xfrm>
        </p:grpSpPr>
        <p:sp>
          <p:nvSpPr>
            <p:cNvPr id="90186" name="Freeform 19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7" name="Rectangle 197"/>
            <p:cNvSpPr>
              <a:spLocks noChangeArrowheads="1"/>
            </p:cNvSpPr>
            <p:nvPr/>
          </p:nvSpPr>
          <p:spPr bwMode="auto">
            <a:xfrm>
              <a:off x="4208" y="429"/>
              <a:ext cx="1048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88" name="Freeform 19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9" name="Freeform 19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90" name="Rectangle 200"/>
            <p:cNvSpPr>
              <a:spLocks noChangeArrowheads="1"/>
            </p:cNvSpPr>
            <p:nvPr/>
          </p:nvSpPr>
          <p:spPr bwMode="auto">
            <a:xfrm>
              <a:off x="4213" y="691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1" name="Group 20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90216" name="AutoShape 202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7" name="AutoShape 203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9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2" name="Rectangle 204"/>
            <p:cNvSpPr>
              <a:spLocks noChangeArrowheads="1"/>
            </p:cNvSpPr>
            <p:nvPr/>
          </p:nvSpPr>
          <p:spPr bwMode="auto">
            <a:xfrm>
              <a:off x="4224" y="1021"/>
              <a:ext cx="597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3" name="Group 20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90214" name="AutoShape 206"/>
              <p:cNvSpPr>
                <a:spLocks noChangeArrowheads="1"/>
              </p:cNvSpPr>
              <p:nvPr/>
            </p:nvSpPr>
            <p:spPr bwMode="auto">
              <a:xfrm>
                <a:off x="616" y="2567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5" name="AutoShape 207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4" name="Rectangle 208"/>
            <p:cNvSpPr>
              <a:spLocks noChangeArrowheads="1"/>
            </p:cNvSpPr>
            <p:nvPr/>
          </p:nvSpPr>
          <p:spPr bwMode="auto">
            <a:xfrm>
              <a:off x="4219" y="1356"/>
              <a:ext cx="59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95" name="Rectangle 209"/>
            <p:cNvSpPr>
              <a:spLocks noChangeArrowheads="1"/>
            </p:cNvSpPr>
            <p:nvPr/>
          </p:nvSpPr>
          <p:spPr bwMode="auto">
            <a:xfrm>
              <a:off x="4230" y="1658"/>
              <a:ext cx="591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6" name="Group 21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90212" name="AutoShape 211"/>
              <p:cNvSpPr>
                <a:spLocks noChangeArrowheads="1"/>
              </p:cNvSpPr>
              <p:nvPr/>
            </p:nvSpPr>
            <p:spPr bwMode="auto">
              <a:xfrm>
                <a:off x="617" y="2576"/>
                <a:ext cx="723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3" name="AutoShape 212"/>
              <p:cNvSpPr>
                <a:spLocks noChangeArrowheads="1"/>
              </p:cNvSpPr>
              <p:nvPr/>
            </p:nvSpPr>
            <p:spPr bwMode="auto">
              <a:xfrm>
                <a:off x="631" y="2586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7" name="Freeform 21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198" name="Group 21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90210" name="AutoShape 215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3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1" name="AutoShape 216"/>
              <p:cNvSpPr>
                <a:spLocks noChangeArrowheads="1"/>
              </p:cNvSpPr>
              <p:nvPr/>
            </p:nvSpPr>
            <p:spPr bwMode="auto">
              <a:xfrm>
                <a:off x="626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9" name="Rectangle 217"/>
            <p:cNvSpPr>
              <a:spLocks noChangeArrowheads="1"/>
            </p:cNvSpPr>
            <p:nvPr/>
          </p:nvSpPr>
          <p:spPr bwMode="auto">
            <a:xfrm>
              <a:off x="5250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0" name="Freeform 21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1" name="Freeform 21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2" name="Oval 220"/>
            <p:cNvSpPr>
              <a:spLocks noChangeArrowheads="1"/>
            </p:cNvSpPr>
            <p:nvPr/>
          </p:nvSpPr>
          <p:spPr bwMode="auto">
            <a:xfrm>
              <a:off x="5514" y="2613"/>
              <a:ext cx="51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3" name="Freeform 22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4" name="AutoShape 222"/>
            <p:cNvSpPr>
              <a:spLocks noChangeArrowheads="1"/>
            </p:cNvSpPr>
            <p:nvPr/>
          </p:nvSpPr>
          <p:spPr bwMode="auto">
            <a:xfrm>
              <a:off x="4140" y="2680"/>
              <a:ext cx="1200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5" name="AutoShape 223"/>
            <p:cNvSpPr>
              <a:spLocks noChangeArrowheads="1"/>
            </p:cNvSpPr>
            <p:nvPr/>
          </p:nvSpPr>
          <p:spPr bwMode="auto">
            <a:xfrm>
              <a:off x="4208" y="2713"/>
              <a:ext cx="107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6" name="Oval 224"/>
            <p:cNvSpPr>
              <a:spLocks noChangeArrowheads="1"/>
            </p:cNvSpPr>
            <p:nvPr/>
          </p:nvSpPr>
          <p:spPr bwMode="auto">
            <a:xfrm>
              <a:off x="4309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7" name="Oval 225"/>
            <p:cNvSpPr>
              <a:spLocks noChangeArrowheads="1"/>
            </p:cNvSpPr>
            <p:nvPr/>
          </p:nvSpPr>
          <p:spPr bwMode="auto">
            <a:xfrm>
              <a:off x="4484" y="2384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8" name="Oval 226"/>
            <p:cNvSpPr>
              <a:spLocks noChangeArrowheads="1"/>
            </p:cNvSpPr>
            <p:nvPr/>
          </p:nvSpPr>
          <p:spPr bwMode="auto">
            <a:xfrm>
              <a:off x="4664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9" name="Rectangle 227"/>
            <p:cNvSpPr>
              <a:spLocks noChangeArrowheads="1"/>
            </p:cNvSpPr>
            <p:nvPr/>
          </p:nvSpPr>
          <p:spPr bwMode="auto">
            <a:xfrm>
              <a:off x="5064" y="1836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90156" name="Group 231"/>
          <p:cNvGrpSpPr>
            <a:grpSpLocks/>
          </p:cNvGrpSpPr>
          <p:nvPr/>
        </p:nvGrpSpPr>
        <p:grpSpPr bwMode="auto">
          <a:xfrm>
            <a:off x="5486400" y="3141663"/>
            <a:ext cx="1101725" cy="549275"/>
            <a:chOff x="3428" y="1798"/>
            <a:chExt cx="694" cy="346"/>
          </a:xfrm>
        </p:grpSpPr>
        <p:grpSp>
          <p:nvGrpSpPr>
            <p:cNvPr id="90162" name="Group 229"/>
            <p:cNvGrpSpPr>
              <a:grpSpLocks/>
            </p:cNvGrpSpPr>
            <p:nvPr/>
          </p:nvGrpSpPr>
          <p:grpSpPr bwMode="auto">
            <a:xfrm>
              <a:off x="3628" y="1798"/>
              <a:ext cx="494" cy="346"/>
              <a:chOff x="4420" y="878"/>
              <a:chExt cx="614" cy="458"/>
            </a:xfrm>
          </p:grpSpPr>
          <p:pic>
            <p:nvPicPr>
              <p:cNvPr id="90164" name="Picture 173" descr="laptop_keyboar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4420" y="1108"/>
                <a:ext cx="52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5" name="Freeform 174"/>
              <p:cNvSpPr>
                <a:spLocks/>
              </p:cNvSpPr>
              <p:nvPr/>
            </p:nvSpPr>
            <p:spPr bwMode="auto">
              <a:xfrm>
                <a:off x="4595" y="888"/>
                <a:ext cx="424" cy="297"/>
              </a:xfrm>
              <a:custGeom>
                <a:avLst/>
                <a:gdLst>
                  <a:gd name="T0" fmla="*/ 0 w 2982"/>
                  <a:gd name="T1" fmla="*/ 0 h 2442"/>
                  <a:gd name="T2" fmla="*/ 0 w 2982"/>
                  <a:gd name="T3" fmla="*/ 0 h 2442"/>
                  <a:gd name="T4" fmla="*/ 0 w 2982"/>
                  <a:gd name="T5" fmla="*/ 0 h 2442"/>
                  <a:gd name="T6" fmla="*/ 0 w 2982"/>
                  <a:gd name="T7" fmla="*/ 0 h 2442"/>
                  <a:gd name="T8" fmla="*/ 0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0166" name="Picture 175" descr="scree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" y="895"/>
                <a:ext cx="385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7" name="Freeform 176"/>
              <p:cNvSpPr>
                <a:spLocks/>
              </p:cNvSpPr>
              <p:nvPr/>
            </p:nvSpPr>
            <p:spPr bwMode="auto">
              <a:xfrm>
                <a:off x="4672" y="879"/>
                <a:ext cx="359" cy="55"/>
              </a:xfrm>
              <a:custGeom>
                <a:avLst/>
                <a:gdLst>
                  <a:gd name="T0" fmla="*/ 0 w 2528"/>
                  <a:gd name="T1" fmla="*/ 0 h 455"/>
                  <a:gd name="T2" fmla="*/ 0 w 2528"/>
                  <a:gd name="T3" fmla="*/ 0 h 455"/>
                  <a:gd name="T4" fmla="*/ 0 w 2528"/>
                  <a:gd name="T5" fmla="*/ 0 h 455"/>
                  <a:gd name="T6" fmla="*/ 0 w 2528"/>
                  <a:gd name="T7" fmla="*/ 0 h 455"/>
                  <a:gd name="T8" fmla="*/ 0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8" name="Freeform 177"/>
              <p:cNvSpPr>
                <a:spLocks/>
              </p:cNvSpPr>
              <p:nvPr/>
            </p:nvSpPr>
            <p:spPr bwMode="auto">
              <a:xfrm>
                <a:off x="4591" y="878"/>
                <a:ext cx="100" cy="230"/>
              </a:xfrm>
              <a:custGeom>
                <a:avLst/>
                <a:gdLst>
                  <a:gd name="T0" fmla="*/ 0 w 702"/>
                  <a:gd name="T1" fmla="*/ 0 h 1893"/>
                  <a:gd name="T2" fmla="*/ 0 w 702"/>
                  <a:gd name="T3" fmla="*/ 0 h 1893"/>
                  <a:gd name="T4" fmla="*/ 0 w 702"/>
                  <a:gd name="T5" fmla="*/ 0 h 1893"/>
                  <a:gd name="T6" fmla="*/ 0 w 702"/>
                  <a:gd name="T7" fmla="*/ 0 h 1893"/>
                  <a:gd name="T8" fmla="*/ 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9" name="Freeform 178"/>
              <p:cNvSpPr>
                <a:spLocks/>
              </p:cNvSpPr>
              <p:nvPr/>
            </p:nvSpPr>
            <p:spPr bwMode="auto">
              <a:xfrm>
                <a:off x="4921" y="920"/>
                <a:ext cx="108" cy="265"/>
              </a:xfrm>
              <a:custGeom>
                <a:avLst/>
                <a:gdLst>
                  <a:gd name="T0" fmla="*/ 0 w 756"/>
                  <a:gd name="T1" fmla="*/ 0 h 2184"/>
                  <a:gd name="T2" fmla="*/ 0 w 756"/>
                  <a:gd name="T3" fmla="*/ 0 h 2184"/>
                  <a:gd name="T4" fmla="*/ 0 w 756"/>
                  <a:gd name="T5" fmla="*/ 0 h 2184"/>
                  <a:gd name="T6" fmla="*/ 0 w 756"/>
                  <a:gd name="T7" fmla="*/ 0 h 2184"/>
                  <a:gd name="T8" fmla="*/ 0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0" name="Freeform 179"/>
              <p:cNvSpPr>
                <a:spLocks/>
              </p:cNvSpPr>
              <p:nvPr/>
            </p:nvSpPr>
            <p:spPr bwMode="auto">
              <a:xfrm>
                <a:off x="4590" y="1097"/>
                <a:ext cx="394" cy="89"/>
              </a:xfrm>
              <a:custGeom>
                <a:avLst/>
                <a:gdLst>
                  <a:gd name="T0" fmla="*/ 0 w 2773"/>
                  <a:gd name="T1" fmla="*/ 0 h 738"/>
                  <a:gd name="T2" fmla="*/ 0 w 2773"/>
                  <a:gd name="T3" fmla="*/ 0 h 738"/>
                  <a:gd name="T4" fmla="*/ 0 w 2773"/>
                  <a:gd name="T5" fmla="*/ 0 h 738"/>
                  <a:gd name="T6" fmla="*/ 0 w 2773"/>
                  <a:gd name="T7" fmla="*/ 0 h 738"/>
                  <a:gd name="T8" fmla="*/ 0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1" name="Freeform 180"/>
              <p:cNvSpPr>
                <a:spLocks/>
              </p:cNvSpPr>
              <p:nvPr/>
            </p:nvSpPr>
            <p:spPr bwMode="auto">
              <a:xfrm>
                <a:off x="4933" y="922"/>
                <a:ext cx="101" cy="266"/>
              </a:xfrm>
              <a:custGeom>
                <a:avLst/>
                <a:gdLst>
                  <a:gd name="T0" fmla="*/ 0 w 637"/>
                  <a:gd name="T1" fmla="*/ 0 h 1659"/>
                  <a:gd name="T2" fmla="*/ 0 w 637"/>
                  <a:gd name="T3" fmla="*/ 0 h 1659"/>
                  <a:gd name="T4" fmla="*/ 0 w 637"/>
                  <a:gd name="T5" fmla="*/ 0 h 1659"/>
                  <a:gd name="T6" fmla="*/ 0 w 637"/>
                  <a:gd name="T7" fmla="*/ 0 h 1659"/>
                  <a:gd name="T8" fmla="*/ 0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2" name="Freeform 181"/>
              <p:cNvSpPr>
                <a:spLocks/>
              </p:cNvSpPr>
              <p:nvPr/>
            </p:nvSpPr>
            <p:spPr bwMode="auto">
              <a:xfrm>
                <a:off x="4590" y="1109"/>
                <a:ext cx="351" cy="88"/>
              </a:xfrm>
              <a:custGeom>
                <a:avLst/>
                <a:gdLst>
                  <a:gd name="T0" fmla="*/ 0 w 2216"/>
                  <a:gd name="T1" fmla="*/ 0 h 550"/>
                  <a:gd name="T2" fmla="*/ 0 w 2216"/>
                  <a:gd name="T3" fmla="*/ 0 h 550"/>
                  <a:gd name="T4" fmla="*/ 0 w 2216"/>
                  <a:gd name="T5" fmla="*/ 0 h 550"/>
                  <a:gd name="T6" fmla="*/ 0 w 2216"/>
                  <a:gd name="T7" fmla="*/ 0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0173" name="Group 182"/>
              <p:cNvGrpSpPr>
                <a:grpSpLocks/>
              </p:cNvGrpSpPr>
              <p:nvPr/>
            </p:nvGrpSpPr>
            <p:grpSpPr bwMode="auto">
              <a:xfrm>
                <a:off x="4584" y="1203"/>
                <a:ext cx="119" cy="53"/>
                <a:chOff x="1740" y="2642"/>
                <a:chExt cx="752" cy="327"/>
              </a:xfrm>
            </p:grpSpPr>
            <p:sp>
              <p:nvSpPr>
                <p:cNvPr id="90180" name="Freeform 183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1" name="Freeform 184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2" name="Freeform 185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3" name="Freeform 186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4" name="Freeform 187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5" name="Freeform 188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174" name="Freeform 189"/>
              <p:cNvSpPr>
                <a:spLocks/>
              </p:cNvSpPr>
              <p:nvPr/>
            </p:nvSpPr>
            <p:spPr bwMode="auto">
              <a:xfrm>
                <a:off x="4788" y="1211"/>
                <a:ext cx="144" cy="116"/>
              </a:xfrm>
              <a:custGeom>
                <a:avLst/>
                <a:gdLst>
                  <a:gd name="T0" fmla="*/ 0 w 990"/>
                  <a:gd name="T1" fmla="*/ 0 h 792"/>
                  <a:gd name="T2" fmla="*/ 0 w 990"/>
                  <a:gd name="T3" fmla="*/ 0 h 792"/>
                  <a:gd name="T4" fmla="*/ 0 w 990"/>
                  <a:gd name="T5" fmla="*/ 0 h 792"/>
                  <a:gd name="T6" fmla="*/ 0 w 990"/>
                  <a:gd name="T7" fmla="*/ 0 h 792"/>
                  <a:gd name="T8" fmla="*/ 0 w 990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5" name="Freeform 190"/>
              <p:cNvSpPr>
                <a:spLocks/>
              </p:cNvSpPr>
              <p:nvPr/>
            </p:nvSpPr>
            <p:spPr bwMode="auto">
              <a:xfrm>
                <a:off x="4420" y="1220"/>
                <a:ext cx="369" cy="10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6" name="Freeform 191"/>
              <p:cNvSpPr>
                <a:spLocks/>
              </p:cNvSpPr>
              <p:nvPr/>
            </p:nvSpPr>
            <p:spPr bwMode="auto">
              <a:xfrm>
                <a:off x="4420" y="1201"/>
                <a:ext cx="4" cy="21"/>
              </a:xfrm>
              <a:custGeom>
                <a:avLst/>
                <a:gdLst>
                  <a:gd name="T0" fmla="*/ 0 w 26"/>
                  <a:gd name="T1" fmla="*/ 0 h 147"/>
                  <a:gd name="T2" fmla="*/ 0 w 26"/>
                  <a:gd name="T3" fmla="*/ 0 h 147"/>
                  <a:gd name="T4" fmla="*/ 0 w 26"/>
                  <a:gd name="T5" fmla="*/ 0 h 147"/>
                  <a:gd name="T6" fmla="*/ 0 w 26"/>
                  <a:gd name="T7" fmla="*/ 0 h 147"/>
                  <a:gd name="T8" fmla="*/ 0 w 26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7" name="Freeform 192"/>
              <p:cNvSpPr>
                <a:spLocks/>
              </p:cNvSpPr>
              <p:nvPr/>
            </p:nvSpPr>
            <p:spPr bwMode="auto">
              <a:xfrm>
                <a:off x="4421" y="1114"/>
                <a:ext cx="171" cy="88"/>
              </a:xfrm>
              <a:custGeom>
                <a:avLst/>
                <a:gdLst>
                  <a:gd name="T0" fmla="*/ 0 w 1176"/>
                  <a:gd name="T1" fmla="*/ 0 h 606"/>
                  <a:gd name="T2" fmla="*/ 0 w 1176"/>
                  <a:gd name="T3" fmla="*/ 0 h 606"/>
                  <a:gd name="T4" fmla="*/ 0 w 1176"/>
                  <a:gd name="T5" fmla="*/ 0 h 606"/>
                  <a:gd name="T6" fmla="*/ 0 w 1176"/>
                  <a:gd name="T7" fmla="*/ 0 h 606"/>
                  <a:gd name="T8" fmla="*/ 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8" name="Freeform 193"/>
              <p:cNvSpPr>
                <a:spLocks/>
              </p:cNvSpPr>
              <p:nvPr/>
            </p:nvSpPr>
            <p:spPr bwMode="auto">
              <a:xfrm>
                <a:off x="4432" y="1205"/>
                <a:ext cx="350" cy="102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9" name="Freeform 194"/>
              <p:cNvSpPr>
                <a:spLocks/>
              </p:cNvSpPr>
              <p:nvPr/>
            </p:nvSpPr>
            <p:spPr bwMode="auto">
              <a:xfrm flipV="1">
                <a:off x="4782" y="1198"/>
                <a:ext cx="142" cy="10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163" name="Line 230"/>
            <p:cNvSpPr>
              <a:spLocks noChangeShapeType="1"/>
            </p:cNvSpPr>
            <p:nvPr/>
          </p:nvSpPr>
          <p:spPr bwMode="auto">
            <a:xfrm flipH="1">
              <a:off x="3428" y="2002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57" name="AutoShape 232"/>
          <p:cNvSpPr>
            <a:spLocks noChangeArrowheads="1"/>
          </p:cNvSpPr>
          <p:nvPr/>
        </p:nvSpPr>
        <p:spPr bwMode="auto">
          <a:xfrm>
            <a:off x="5754688" y="3698875"/>
            <a:ext cx="976312" cy="374650"/>
          </a:xfrm>
          <a:prstGeom prst="leftArrow">
            <a:avLst>
              <a:gd name="adj1" fmla="val 50000"/>
              <a:gd name="adj2" fmla="val 65148"/>
            </a:avLst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8" name="Line 233"/>
          <p:cNvSpPr>
            <a:spLocks noChangeShapeType="1"/>
          </p:cNvSpPr>
          <p:nvPr/>
        </p:nvSpPr>
        <p:spPr bwMode="auto">
          <a:xfrm flipH="1">
            <a:off x="4268788" y="2954338"/>
            <a:ext cx="314325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159" name="Picture 235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31863"/>
            <a:ext cx="6399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041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</p:spTree>
    <p:extLst>
      <p:ext uri="{BB962C8B-B14F-4D97-AF65-F5344CB8AC3E}">
        <p14:creationId xmlns:p14="http://schemas.microsoft.com/office/powerpoint/2010/main" val="277087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7BABA-559C-B04E-902F-1D5587CC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AD75D7-EA19-B04A-B6B9-254DEDBED85A}"/>
              </a:ext>
            </a:extLst>
          </p:cNvPr>
          <p:cNvSpPr txBox="1">
            <a:spLocks noChangeArrowheads="1"/>
          </p:cNvSpPr>
          <p:nvPr/>
        </p:nvSpPr>
        <p:spPr>
          <a:xfrm>
            <a:off x="314324" y="2404355"/>
            <a:ext cx="8077200" cy="147665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inet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 10.104.216.101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sym typeface="Wingdings" pitchFamily="2" charset="2"/>
              </a:rPr>
              <a:t> 00001010.01101000.11011000.01100101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netmask ff:ff:f0:00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sym typeface="Wingdings" pitchFamily="2" charset="2"/>
              </a:rPr>
              <a:t> 11111111.11111111.11110000.00000000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broadcast 10.104.223.255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sym typeface="Wingdings" pitchFamily="2" charset="2"/>
              </a:rPr>
              <a:t>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sym typeface="Wingdings" pitchFamily="2" charset="2"/>
              </a:rPr>
              <a:t>00001010.01101000.11011111.11111111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A530B-32B6-8E4C-9A1E-71463CA6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136523"/>
            <a:ext cx="8732639" cy="16065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4D8D35-0685-954C-BD02-6D408D5C8820}"/>
              </a:ext>
            </a:extLst>
          </p:cNvPr>
          <p:cNvSpPr/>
          <p:nvPr/>
        </p:nvSpPr>
        <p:spPr>
          <a:xfrm>
            <a:off x="1185612" y="797804"/>
            <a:ext cx="7329738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EBD195-B389-7842-81D0-C71C2ADFF196}"/>
              </a:ext>
            </a:extLst>
          </p:cNvPr>
          <p:cNvSpPr/>
          <p:nvPr/>
        </p:nvSpPr>
        <p:spPr>
          <a:xfrm>
            <a:off x="314324" y="4161264"/>
            <a:ext cx="3900489" cy="4821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D2EBE8-23FC-7947-8C6B-4BDBB7BC34C6}"/>
              </a:ext>
            </a:extLst>
          </p:cNvPr>
          <p:cNvSpPr/>
          <p:nvPr/>
        </p:nvSpPr>
        <p:spPr>
          <a:xfrm>
            <a:off x="314324" y="2901596"/>
            <a:ext cx="3900489" cy="4821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3DFA38-7656-6B4D-A9F2-FDCBA81C9B18}"/>
              </a:ext>
            </a:extLst>
          </p:cNvPr>
          <p:cNvSpPr/>
          <p:nvPr/>
        </p:nvSpPr>
        <p:spPr>
          <a:xfrm>
            <a:off x="314323" y="5399541"/>
            <a:ext cx="3900489" cy="4821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9A6A3-1879-D74A-9E5B-58AD152CC83C}"/>
              </a:ext>
            </a:extLst>
          </p:cNvPr>
          <p:cNvSpPr/>
          <p:nvPr/>
        </p:nvSpPr>
        <p:spPr>
          <a:xfrm>
            <a:off x="4214813" y="5399541"/>
            <a:ext cx="2371726" cy="48217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9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53C7D-D926-3EBB-EAE1-6057672461E1}"/>
              </a:ext>
            </a:extLst>
          </p:cNvPr>
          <p:cNvSpPr txBox="1"/>
          <p:nvPr/>
        </p:nvSpPr>
        <p:spPr>
          <a:xfrm>
            <a:off x="2121617" y="2300187"/>
            <a:ext cx="4900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Midterm exam -2.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April 13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 in-class exam.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Midterm-2 syllabus: Lecture 8 to 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Exam format: Similar to exam-1</a:t>
            </a:r>
          </a:p>
        </p:txBody>
      </p:sp>
    </p:spTree>
    <p:extLst>
      <p:ext uri="{BB962C8B-B14F-4D97-AF65-F5344CB8AC3E}">
        <p14:creationId xmlns:p14="http://schemas.microsoft.com/office/powerpoint/2010/main" val="4061175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808800" y="4923283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3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DHCP: more than IP addresses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DHCP can return more than just allocated IP address on subnet: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address of first-hop router for client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name and IP address of DNS sever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network mask (indicating network versus host portion of address)</a:t>
            </a:r>
          </a:p>
        </p:txBody>
      </p:sp>
      <p:pic>
        <p:nvPicPr>
          <p:cNvPr id="9421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067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4D7746E-05B2-604D-A834-B0303A9E7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DHCP relay</a:t>
            </a:r>
            <a:endParaRPr lang="en-AU" altLang="en-US" sz="3600" dirty="0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94298AB-FE25-6845-B3CE-540EF1897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3816350" cy="5111750"/>
          </a:xfrm>
        </p:spPr>
        <p:txBody>
          <a:bodyPr/>
          <a:lstStyle/>
          <a:p>
            <a:r>
              <a:rPr lang="en-US" altLang="en-US" sz="2400" dirty="0"/>
              <a:t>Newly booted or attached host sends DHCPDISCOVER message to a special IP address (255.255.255.255)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DHCP relay agent </a:t>
            </a:r>
            <a:r>
              <a:rPr lang="en-US" altLang="en-US" sz="2400" dirty="0"/>
              <a:t>unicasts the message to DHCP server and waits for the response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97284" name="Picture 5" descr="f03-24-9780123850591 copy">
            <a:extLst>
              <a:ext uri="{FF2B5EF4-FFF2-40B4-BE49-F238E27FC236}">
                <a16:creationId xmlns:a16="http://schemas.microsoft.com/office/drawing/2014/main" id="{C635F432-2E46-8343-AF09-7FE0449F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6101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402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2371E-2CB4-93FC-543F-B9415932D98E}"/>
              </a:ext>
            </a:extLst>
          </p:cNvPr>
          <p:cNvSpPr txBox="1"/>
          <p:nvPr/>
        </p:nvSpPr>
        <p:spPr>
          <a:xfrm>
            <a:off x="3277456" y="3092521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Lecture 9</a:t>
            </a:r>
          </a:p>
        </p:txBody>
      </p:sp>
    </p:spTree>
    <p:extLst>
      <p:ext uri="{BB962C8B-B14F-4D97-AF65-F5344CB8AC3E}">
        <p14:creationId xmlns:p14="http://schemas.microsoft.com/office/powerpoint/2010/main" val="1768281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C445B-B21E-5E44-B2EA-F1ACDE51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7" y="880171"/>
            <a:ext cx="7557025" cy="4765148"/>
          </a:xfrm>
          <a:prstGeom prst="rect">
            <a:avLst/>
          </a:prstGeom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17965-CACF-F44F-AB15-E124246F263F}"/>
              </a:ext>
            </a:extLst>
          </p:cNvPr>
          <p:cNvSpPr/>
          <p:nvPr/>
        </p:nvSpPr>
        <p:spPr>
          <a:xfrm>
            <a:off x="997527" y="4215740"/>
            <a:ext cx="4441372" cy="9025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11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Freeform 80"/>
          <p:cNvSpPr>
            <a:spLocks/>
          </p:cNvSpPr>
          <p:nvPr/>
        </p:nvSpPr>
        <p:spPr bwMode="auto">
          <a:xfrm>
            <a:off x="4152900" y="1871663"/>
            <a:ext cx="3738563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sp>
        <p:nvSpPr>
          <p:cNvPr id="102403" name="Freeform 4"/>
          <p:cNvSpPr>
            <a:spLocks/>
          </p:cNvSpPr>
          <p:nvPr/>
        </p:nvSpPr>
        <p:spPr bwMode="auto">
          <a:xfrm>
            <a:off x="0" y="2579688"/>
            <a:ext cx="3849688" cy="1425575"/>
          </a:xfrm>
          <a:custGeom>
            <a:avLst/>
            <a:gdLst>
              <a:gd name="T0" fmla="*/ 2147483647 w 2425"/>
              <a:gd name="T1" fmla="*/ 2147483647 h 898"/>
              <a:gd name="T2" fmla="*/ 2147483647 w 2425"/>
              <a:gd name="T3" fmla="*/ 2147483647 h 898"/>
              <a:gd name="T4" fmla="*/ 2147483647 w 2425"/>
              <a:gd name="T5" fmla="*/ 2147483647 h 898"/>
              <a:gd name="T6" fmla="*/ 2147483647 w 2425"/>
              <a:gd name="T7" fmla="*/ 2147483647 h 898"/>
              <a:gd name="T8" fmla="*/ 2147483647 w 2425"/>
              <a:gd name="T9" fmla="*/ 2147483647 h 898"/>
              <a:gd name="T10" fmla="*/ 2147483647 w 2425"/>
              <a:gd name="T11" fmla="*/ 2147483647 h 898"/>
              <a:gd name="T12" fmla="*/ 2147483647 w 2425"/>
              <a:gd name="T13" fmla="*/ 2147483647 h 898"/>
              <a:gd name="T14" fmla="*/ 2147483647 w 2425"/>
              <a:gd name="T15" fmla="*/ 2147483647 h 8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25"/>
              <a:gd name="T25" fmla="*/ 0 h 898"/>
              <a:gd name="T26" fmla="*/ 2425 w 2425"/>
              <a:gd name="T27" fmla="*/ 898 h 8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25" h="898">
                <a:moveTo>
                  <a:pt x="2056" y="289"/>
                </a:moveTo>
                <a:cubicBezTo>
                  <a:pt x="1826" y="223"/>
                  <a:pt x="1133" y="113"/>
                  <a:pt x="810" y="75"/>
                </a:cubicBezTo>
                <a:cubicBezTo>
                  <a:pt x="487" y="37"/>
                  <a:pt x="230" y="0"/>
                  <a:pt x="115" y="60"/>
                </a:cubicBezTo>
                <a:cubicBezTo>
                  <a:pt x="0" y="120"/>
                  <a:pt x="121" y="301"/>
                  <a:pt x="121" y="433"/>
                </a:cubicBezTo>
                <a:cubicBezTo>
                  <a:pt x="121" y="565"/>
                  <a:pt x="25" y="802"/>
                  <a:pt x="115" y="850"/>
                </a:cubicBezTo>
                <a:cubicBezTo>
                  <a:pt x="205" y="898"/>
                  <a:pt x="316" y="784"/>
                  <a:pt x="662" y="721"/>
                </a:cubicBezTo>
                <a:cubicBezTo>
                  <a:pt x="1008" y="658"/>
                  <a:pt x="1961" y="544"/>
                  <a:pt x="2193" y="472"/>
                </a:cubicBezTo>
                <a:cubicBezTo>
                  <a:pt x="2425" y="400"/>
                  <a:pt x="2292" y="327"/>
                  <a:pt x="2056" y="289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4" name="Line 8"/>
          <p:cNvSpPr>
            <a:spLocks noChangeShapeType="1"/>
          </p:cNvSpPr>
          <p:nvPr/>
        </p:nvSpPr>
        <p:spPr bwMode="auto">
          <a:xfrm flipV="1">
            <a:off x="4267200" y="3182938"/>
            <a:ext cx="1214438" cy="11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5" name="Line 9"/>
          <p:cNvSpPr>
            <a:spLocks noChangeShapeType="1"/>
          </p:cNvSpPr>
          <p:nvPr/>
        </p:nvSpPr>
        <p:spPr bwMode="auto">
          <a:xfrm flipH="1">
            <a:off x="7010400" y="3233738"/>
            <a:ext cx="3000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6" name="Line 10"/>
          <p:cNvSpPr>
            <a:spLocks noChangeShapeType="1"/>
          </p:cNvSpPr>
          <p:nvPr/>
        </p:nvSpPr>
        <p:spPr bwMode="auto">
          <a:xfrm>
            <a:off x="7107238" y="2446338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7" name="Line 11"/>
          <p:cNvSpPr>
            <a:spLocks noChangeShapeType="1"/>
          </p:cNvSpPr>
          <p:nvPr/>
        </p:nvSpPr>
        <p:spPr bwMode="auto">
          <a:xfrm flipV="1">
            <a:off x="7113588" y="3951288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8" name="Text Box 12"/>
          <p:cNvSpPr txBox="1">
            <a:spLocks noChangeArrowheads="1"/>
          </p:cNvSpPr>
          <p:nvPr/>
        </p:nvSpPr>
        <p:spPr bwMode="auto">
          <a:xfrm>
            <a:off x="7732713" y="21764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2409" name="Text Box 13"/>
          <p:cNvSpPr txBox="1">
            <a:spLocks noChangeArrowheads="1"/>
          </p:cNvSpPr>
          <p:nvPr/>
        </p:nvSpPr>
        <p:spPr bwMode="auto">
          <a:xfrm>
            <a:off x="7859713" y="294481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2410" name="Text Box 14"/>
          <p:cNvSpPr txBox="1">
            <a:spLocks noChangeArrowheads="1"/>
          </p:cNvSpPr>
          <p:nvPr/>
        </p:nvSpPr>
        <p:spPr bwMode="auto">
          <a:xfrm>
            <a:off x="7810500" y="37512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10.0.0.3</a:t>
            </a:r>
          </a:p>
        </p:txBody>
      </p:sp>
      <p:sp>
        <p:nvSpPr>
          <p:cNvPr id="102411" name="Text Box 15"/>
          <p:cNvSpPr txBox="1">
            <a:spLocks noChangeArrowheads="1"/>
          </p:cNvSpPr>
          <p:nvPr/>
        </p:nvSpPr>
        <p:spPr bwMode="auto">
          <a:xfrm>
            <a:off x="4217988" y="2667000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2412" name="Line 16"/>
          <p:cNvSpPr>
            <a:spLocks noChangeShapeType="1"/>
          </p:cNvSpPr>
          <p:nvPr/>
        </p:nvSpPr>
        <p:spPr bwMode="auto">
          <a:xfrm flipH="1">
            <a:off x="4341813" y="29448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3" name="Text Box 17"/>
          <p:cNvSpPr txBox="1">
            <a:spLocks noChangeArrowheads="1"/>
          </p:cNvSpPr>
          <p:nvPr/>
        </p:nvSpPr>
        <p:spPr bwMode="auto">
          <a:xfrm>
            <a:off x="2324100" y="3324225"/>
            <a:ext cx="1172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2414" name="Line 18"/>
          <p:cNvSpPr>
            <a:spLocks noChangeShapeType="1"/>
          </p:cNvSpPr>
          <p:nvPr/>
        </p:nvSpPr>
        <p:spPr bwMode="auto">
          <a:xfrm flipH="1">
            <a:off x="3502025" y="327183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5" name="Line 79"/>
          <p:cNvSpPr>
            <a:spLocks noChangeShapeType="1"/>
          </p:cNvSpPr>
          <p:nvPr/>
        </p:nvSpPr>
        <p:spPr bwMode="auto">
          <a:xfrm>
            <a:off x="706438" y="322262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6" name="Text Box 81"/>
          <p:cNvSpPr txBox="1">
            <a:spLocks noChangeArrowheads="1"/>
          </p:cNvSpPr>
          <p:nvPr/>
        </p:nvSpPr>
        <p:spPr bwMode="auto">
          <a:xfrm>
            <a:off x="4777756" y="1674813"/>
            <a:ext cx="2157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local 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home network)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10.0.0/24</a:t>
            </a:r>
          </a:p>
        </p:txBody>
      </p:sp>
      <p:sp>
        <p:nvSpPr>
          <p:cNvPr id="102417" name="Line 82"/>
          <p:cNvSpPr>
            <a:spLocks noChangeShapeType="1"/>
          </p:cNvSpPr>
          <p:nvPr/>
        </p:nvSpPr>
        <p:spPr bwMode="auto">
          <a:xfrm>
            <a:off x="69850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8" name="Line 83"/>
          <p:cNvSpPr>
            <a:spLocks noChangeShapeType="1"/>
          </p:cNvSpPr>
          <p:nvPr/>
        </p:nvSpPr>
        <p:spPr bwMode="auto">
          <a:xfrm>
            <a:off x="4033838" y="17605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9" name="Line 84"/>
          <p:cNvSpPr>
            <a:spLocks noChangeShapeType="1"/>
          </p:cNvSpPr>
          <p:nvPr/>
        </p:nvSpPr>
        <p:spPr bwMode="auto">
          <a:xfrm flipH="1" flipV="1">
            <a:off x="4173538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0" name="Line 86"/>
          <p:cNvSpPr>
            <a:spLocks noChangeShapeType="1"/>
          </p:cNvSpPr>
          <p:nvPr/>
        </p:nvSpPr>
        <p:spPr bwMode="auto">
          <a:xfrm>
            <a:off x="2578100" y="19129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1" name="Line 87"/>
          <p:cNvSpPr>
            <a:spLocks noChangeShapeType="1"/>
          </p:cNvSpPr>
          <p:nvPr/>
        </p:nvSpPr>
        <p:spPr bwMode="auto">
          <a:xfrm flipH="1" flipV="1">
            <a:off x="766763" y="19002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2" name="Text Box 88"/>
          <p:cNvSpPr txBox="1">
            <a:spLocks noChangeArrowheads="1"/>
          </p:cNvSpPr>
          <p:nvPr/>
        </p:nvSpPr>
        <p:spPr bwMode="auto">
          <a:xfrm>
            <a:off x="1654175" y="1674813"/>
            <a:ext cx="95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rest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Internet</a:t>
            </a:r>
          </a:p>
        </p:txBody>
      </p:sp>
      <p:sp>
        <p:nvSpPr>
          <p:cNvPr id="102423" name="Text Box 90"/>
          <p:cNvSpPr txBox="1">
            <a:spLocks noChangeArrowheads="1"/>
          </p:cNvSpPr>
          <p:nvPr/>
        </p:nvSpPr>
        <p:spPr bwMode="auto">
          <a:xfrm>
            <a:off x="4260850" y="4741863"/>
            <a:ext cx="3824252" cy="13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with source 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destination in this network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have 10.0.0/24 address for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source, destination (as usual)</a:t>
            </a:r>
          </a:p>
        </p:txBody>
      </p:sp>
      <p:sp>
        <p:nvSpPr>
          <p:cNvPr id="102424" name="Text Box 92"/>
          <p:cNvSpPr txBox="1">
            <a:spLocks noChangeArrowheads="1"/>
          </p:cNvSpPr>
          <p:nvPr/>
        </p:nvSpPr>
        <p:spPr bwMode="auto">
          <a:xfrm>
            <a:off x="269875" y="4746625"/>
            <a:ext cx="3684588" cy="166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all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leaving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local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network have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same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single source NAT IP address: 138.76.29.7,different source port numbers</a:t>
            </a:r>
          </a:p>
        </p:txBody>
      </p:sp>
      <p:pic>
        <p:nvPicPr>
          <p:cNvPr id="102425" name="Picture 9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6" name="Line 96"/>
          <p:cNvSpPr>
            <a:spLocks noChangeShapeType="1"/>
          </p:cNvSpPr>
          <p:nvPr/>
        </p:nvSpPr>
        <p:spPr bwMode="auto">
          <a:xfrm flipV="1">
            <a:off x="4818063" y="3344863"/>
            <a:ext cx="668337" cy="1427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7" name="Line 97"/>
          <p:cNvSpPr>
            <a:spLocks noChangeShapeType="1"/>
          </p:cNvSpPr>
          <p:nvPr/>
        </p:nvSpPr>
        <p:spPr bwMode="auto">
          <a:xfrm flipV="1">
            <a:off x="2706688" y="3308350"/>
            <a:ext cx="668337" cy="14271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428" name="Group 98"/>
          <p:cNvGrpSpPr>
            <a:grpSpLocks/>
          </p:cNvGrpSpPr>
          <p:nvPr/>
        </p:nvGrpSpPr>
        <p:grpSpPr bwMode="auto">
          <a:xfrm>
            <a:off x="3633788" y="3059113"/>
            <a:ext cx="900112" cy="347662"/>
            <a:chOff x="4396" y="1245"/>
            <a:chExt cx="672" cy="248"/>
          </a:xfrm>
        </p:grpSpPr>
        <p:sp>
          <p:nvSpPr>
            <p:cNvPr id="102440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1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2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02443" name="Group 10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2446" name="Freeform 10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447" name="Freeform 10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2444" name="Line 105"/>
            <p:cNvSpPr>
              <a:spLocks noChangeShapeType="1"/>
            </p:cNvSpPr>
            <p:nvPr/>
          </p:nvSpPr>
          <p:spPr bwMode="auto">
            <a:xfrm>
              <a:off x="4400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45" name="Line 106"/>
            <p:cNvSpPr>
              <a:spLocks noChangeShapeType="1"/>
            </p:cNvSpPr>
            <p:nvPr/>
          </p:nvSpPr>
          <p:spPr bwMode="auto">
            <a:xfrm>
              <a:off x="5063" y="1327"/>
              <a:ext cx="0" cy="1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29" name="Group 107"/>
          <p:cNvGrpSpPr>
            <a:grpSpLocks/>
          </p:cNvGrpSpPr>
          <p:nvPr/>
        </p:nvGrpSpPr>
        <p:grpSpPr bwMode="auto">
          <a:xfrm flipH="1">
            <a:off x="7207250" y="2239963"/>
            <a:ext cx="641350" cy="558800"/>
            <a:chOff x="-44" y="1473"/>
            <a:chExt cx="981" cy="1105"/>
          </a:xfrm>
        </p:grpSpPr>
        <p:pic>
          <p:nvPicPr>
            <p:cNvPr id="102438" name="Picture 10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9" name="Freeform 10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0" name="Group 110"/>
          <p:cNvGrpSpPr>
            <a:grpSpLocks/>
          </p:cNvGrpSpPr>
          <p:nvPr/>
        </p:nvGrpSpPr>
        <p:grpSpPr bwMode="auto">
          <a:xfrm flipH="1">
            <a:off x="7246938" y="2916238"/>
            <a:ext cx="641350" cy="558800"/>
            <a:chOff x="-44" y="1473"/>
            <a:chExt cx="981" cy="1105"/>
          </a:xfrm>
        </p:grpSpPr>
        <p:pic>
          <p:nvPicPr>
            <p:cNvPr id="102436" name="Picture 11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7" name="Freeform 11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1" name="Group 113"/>
          <p:cNvGrpSpPr>
            <a:grpSpLocks/>
          </p:cNvGrpSpPr>
          <p:nvPr/>
        </p:nvGrpSpPr>
        <p:grpSpPr bwMode="auto">
          <a:xfrm flipH="1">
            <a:off x="7254875" y="3670300"/>
            <a:ext cx="641350" cy="558800"/>
            <a:chOff x="-44" y="1473"/>
            <a:chExt cx="981" cy="1105"/>
          </a:xfrm>
        </p:grpSpPr>
        <p:pic>
          <p:nvPicPr>
            <p:cNvPr id="102434" name="Picture 114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5" name="Freeform 11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85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reeform 139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>
              <a:gd name="T0" fmla="*/ 2147483647 w 2269"/>
              <a:gd name="T1" fmla="*/ 2147483647 h 854"/>
              <a:gd name="T2" fmla="*/ 2147483647 w 2269"/>
              <a:gd name="T3" fmla="*/ 2147483647 h 854"/>
              <a:gd name="T4" fmla="*/ 2147483647 w 2269"/>
              <a:gd name="T5" fmla="*/ 2147483647 h 854"/>
              <a:gd name="T6" fmla="*/ 2147483647 w 2269"/>
              <a:gd name="T7" fmla="*/ 2147483647 h 854"/>
              <a:gd name="T8" fmla="*/ 2147483647 w 2269"/>
              <a:gd name="T9" fmla="*/ 2147483647 h 854"/>
              <a:gd name="T10" fmla="*/ 2147483647 w 2269"/>
              <a:gd name="T11" fmla="*/ 2147483647 h 854"/>
              <a:gd name="T12" fmla="*/ 2147483647 w 2269"/>
              <a:gd name="T13" fmla="*/ 2147483647 h 8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9"/>
              <a:gd name="T22" fmla="*/ 0 h 854"/>
              <a:gd name="T23" fmla="*/ 2269 w 2269"/>
              <a:gd name="T24" fmla="*/ 854 h 8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4" name="Freeform 29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5" name="Line 32"/>
          <p:cNvSpPr>
            <a:spLocks noChangeShapeType="1"/>
          </p:cNvSpPr>
          <p:nvPr/>
        </p:nvSpPr>
        <p:spPr bwMode="auto">
          <a:xfrm>
            <a:off x="4583113" y="4244975"/>
            <a:ext cx="604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6" name="Line 34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7" name="Line 35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8" name="Text Box 36"/>
          <p:cNvSpPr txBox="1">
            <a:spLocks noChangeArrowheads="1"/>
          </p:cNvSpPr>
          <p:nvPr/>
        </p:nvSpPr>
        <p:spPr bwMode="auto">
          <a:xfrm>
            <a:off x="8048625" y="32273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5479" name="Text Box 37"/>
          <p:cNvSpPr txBox="1">
            <a:spLocks noChangeArrowheads="1"/>
          </p:cNvSpPr>
          <p:nvPr/>
        </p:nvSpPr>
        <p:spPr bwMode="auto">
          <a:xfrm>
            <a:off x="8175625" y="39957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5480" name="Text Box 38"/>
          <p:cNvSpPr txBox="1">
            <a:spLocks noChangeArrowheads="1"/>
          </p:cNvSpPr>
          <p:nvPr/>
        </p:nvSpPr>
        <p:spPr bwMode="auto">
          <a:xfrm>
            <a:off x="8137525" y="48910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10.0.0.3</a:t>
            </a: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5630863" y="2855913"/>
            <a:ext cx="1871662" cy="1033462"/>
            <a:chOff x="3550" y="2055"/>
            <a:chExt cx="1179" cy="651"/>
          </a:xfrm>
        </p:grpSpPr>
        <p:grpSp>
          <p:nvGrpSpPr>
            <p:cNvPr id="105574" name="Group 50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05579" name="Rectangle 40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80" name="Text Box 39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10.0.0.1, 3345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81" name="Group 44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86" name="Freeform 4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82" name="Group 4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83" name="Freeform 4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4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5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75" name="Freeform 51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>
                <a:gd name="T0" fmla="*/ 0 w 417"/>
                <a:gd name="T1" fmla="*/ 9905 h 264"/>
                <a:gd name="T2" fmla="*/ 28602 w 417"/>
                <a:gd name="T3" fmla="*/ 9905 h 264"/>
                <a:gd name="T4" fmla="*/ 28602 w 417"/>
                <a:gd name="T5" fmla="*/ 0 h 264"/>
                <a:gd name="T6" fmla="*/ 0 60000 65536"/>
                <a:gd name="T7" fmla="*/ 0 60000 65536"/>
                <a:gd name="T8" fmla="*/ 0 60000 65536"/>
                <a:gd name="T9" fmla="*/ 0 w 417"/>
                <a:gd name="T10" fmla="*/ 0 h 264"/>
                <a:gd name="T11" fmla="*/ 417 w 417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76" name="Group 87"/>
            <p:cNvGrpSpPr>
              <a:grpSpLocks/>
            </p:cNvGrpSpPr>
            <p:nvPr/>
          </p:nvGrpSpPr>
          <p:grpSpPr bwMode="auto">
            <a:xfrm>
              <a:off x="4032" y="2416"/>
              <a:ext cx="218" cy="231"/>
              <a:chOff x="5140" y="400"/>
              <a:chExt cx="218" cy="231"/>
            </a:xfrm>
          </p:grpSpPr>
          <p:sp>
            <p:nvSpPr>
              <p:cNvPr id="105577" name="Oval 8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78" name="Text Box 52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05482" name="Text Box 54"/>
          <p:cNvSpPr txBox="1">
            <a:spLocks noChangeArrowheads="1"/>
          </p:cNvSpPr>
          <p:nvPr/>
        </p:nvSpPr>
        <p:spPr bwMode="auto">
          <a:xfrm>
            <a:off x="4533900" y="38179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5483" name="Line 55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4" name="Text Box 56"/>
          <p:cNvSpPr txBox="1">
            <a:spLocks noChangeArrowheads="1"/>
          </p:cNvSpPr>
          <p:nvPr/>
        </p:nvSpPr>
        <p:spPr bwMode="auto">
          <a:xfrm>
            <a:off x="2695575" y="4375150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5485" name="Line 57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6469063" y="1570038"/>
            <a:ext cx="2433637" cy="1389062"/>
            <a:chOff x="3944" y="989"/>
            <a:chExt cx="1533" cy="875"/>
          </a:xfrm>
        </p:grpSpPr>
        <p:sp>
          <p:nvSpPr>
            <p:cNvPr id="105572" name="Text Box 53"/>
            <p:cNvSpPr txBox="1">
              <a:spLocks noChangeArrowheads="1"/>
            </p:cNvSpPr>
            <p:nvPr/>
          </p:nvSpPr>
          <p:spPr bwMode="auto">
            <a:xfrm>
              <a:off x="4121" y="989"/>
              <a:ext cx="135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1: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10.0.0.1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sends datagram 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128.119.40.186, 80</a:t>
              </a:r>
            </a:p>
          </p:txBody>
        </p:sp>
        <p:sp>
          <p:nvSpPr>
            <p:cNvPr id="105573" name="Line 58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487" name="Freeform 67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>
              <a:gd name="T0" fmla="*/ 0 w 2433"/>
              <a:gd name="T1" fmla="*/ 2147483647 h 965"/>
              <a:gd name="T2" fmla="*/ 2147483647 w 2433"/>
              <a:gd name="T3" fmla="*/ 2147483647 h 965"/>
              <a:gd name="T4" fmla="*/ 2147483647 w 2433"/>
              <a:gd name="T5" fmla="*/ 2147483647 h 965"/>
              <a:gd name="T6" fmla="*/ 2147483647 w 2433"/>
              <a:gd name="T7" fmla="*/ 2147483647 h 965"/>
              <a:gd name="T8" fmla="*/ 2147483647 w 2433"/>
              <a:gd name="T9" fmla="*/ 2147483647 h 965"/>
              <a:gd name="T10" fmla="*/ 2147483647 w 2433"/>
              <a:gd name="T11" fmla="*/ 2147483647 h 965"/>
              <a:gd name="T12" fmla="*/ 0 w 2433"/>
              <a:gd name="T13" fmla="*/ 2147483647 h 9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3"/>
              <a:gd name="T22" fmla="*/ 0 h 965"/>
              <a:gd name="T23" fmla="*/ 2433 w 2433"/>
              <a:gd name="T24" fmla="*/ 965 h 9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8" name="Rectangle 62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489" name="Text Box 60"/>
          <p:cNvSpPr txBox="1">
            <a:spLocks noChangeArrowheads="1"/>
          </p:cNvSpPr>
          <p:nvPr/>
        </p:nvSpPr>
        <p:spPr bwMode="auto">
          <a:xfrm>
            <a:off x="2386013" y="1419225"/>
            <a:ext cx="367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translation 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WAN side addr        LAN side addr</a:t>
            </a:r>
          </a:p>
        </p:txBody>
      </p:sp>
      <p:sp>
        <p:nvSpPr>
          <p:cNvPr id="105490" name="Line 63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1" name="Line 64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2" name="Line 65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2401888" y="2044700"/>
            <a:ext cx="370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138.76.29.7, 5001   10.0.0.1, 3345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……                                         ……</a:t>
            </a:r>
          </a:p>
        </p:txBody>
      </p:sp>
      <p:grpSp>
        <p:nvGrpSpPr>
          <p:cNvPr id="8" name="Group 135"/>
          <p:cNvGrpSpPr>
            <a:grpSpLocks/>
          </p:cNvGrpSpPr>
          <p:nvPr/>
        </p:nvGrpSpPr>
        <p:grpSpPr bwMode="auto">
          <a:xfrm>
            <a:off x="4765675" y="3435350"/>
            <a:ext cx="2784475" cy="1631950"/>
            <a:chOff x="3002" y="2417"/>
            <a:chExt cx="1754" cy="1028"/>
          </a:xfrm>
        </p:grpSpPr>
        <p:sp>
          <p:nvSpPr>
            <p:cNvPr id="105558" name="Rectangle 91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59" name="Text Box 92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10.0.0.1, 3345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60" name="Group 93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05569" name="Freeform 94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0" name="Line 95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1" name="Line 96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61" name="Group 97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05566" name="Freeform 9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7" name="Line 9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8" name="Line 10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62" name="Freeform 101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>
                <a:gd name="T0" fmla="*/ 577 w 577"/>
                <a:gd name="T1" fmla="*/ 0 h 768"/>
                <a:gd name="T2" fmla="*/ 342 w 577"/>
                <a:gd name="T3" fmla="*/ 0 h 768"/>
                <a:gd name="T4" fmla="*/ 342 w 577"/>
                <a:gd name="T5" fmla="*/ 768 h 768"/>
                <a:gd name="T6" fmla="*/ 0 w 577"/>
                <a:gd name="T7" fmla="*/ 76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7"/>
                <a:gd name="T13" fmla="*/ 0 h 768"/>
                <a:gd name="T14" fmla="*/ 577 w 577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63" name="Group 102"/>
            <p:cNvGrpSpPr>
              <a:grpSpLocks/>
            </p:cNvGrpSpPr>
            <p:nvPr/>
          </p:nvGrpSpPr>
          <p:grpSpPr bwMode="auto">
            <a:xfrm>
              <a:off x="4240" y="3061"/>
              <a:ext cx="218" cy="231"/>
              <a:chOff x="5140" y="400"/>
              <a:chExt cx="218" cy="231"/>
            </a:xfrm>
          </p:grpSpPr>
          <p:sp>
            <p:nvSpPr>
              <p:cNvPr id="105564" name="Oval 103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65" name="Text Box 104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" name="Group 108"/>
          <p:cNvGrpSpPr>
            <a:grpSpLocks/>
          </p:cNvGrpSpPr>
          <p:nvPr/>
        </p:nvGrpSpPr>
        <p:grpSpPr bwMode="auto">
          <a:xfrm>
            <a:off x="1531938" y="3652838"/>
            <a:ext cx="2497137" cy="566737"/>
            <a:chOff x="1026" y="3559"/>
            <a:chExt cx="1573" cy="357"/>
          </a:xfrm>
        </p:grpSpPr>
        <p:grpSp>
          <p:nvGrpSpPr>
            <p:cNvPr id="105543" name="Group 68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05548" name="Rectangle 69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9" name="Text Box 70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138.76.29.7, 5001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50" name="Group 71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55" name="Freeform 72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6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7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51" name="Group 7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52" name="Freeform 7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510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4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44" name="Line 79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45" name="Group 105"/>
            <p:cNvGrpSpPr>
              <a:grpSpLocks/>
            </p:cNvGrpSpPr>
            <p:nvPr/>
          </p:nvGrpSpPr>
          <p:grpSpPr bwMode="auto">
            <a:xfrm>
              <a:off x="1143" y="3613"/>
              <a:ext cx="218" cy="231"/>
              <a:chOff x="5140" y="400"/>
              <a:chExt cx="218" cy="231"/>
            </a:xfrm>
          </p:grpSpPr>
          <p:sp>
            <p:nvSpPr>
              <p:cNvPr id="105546" name="Oval 10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7" name="Text Box 107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7" name="Group 112"/>
          <p:cNvGrpSpPr>
            <a:grpSpLocks/>
          </p:cNvGrpSpPr>
          <p:nvPr/>
        </p:nvGrpSpPr>
        <p:grpSpPr bwMode="auto">
          <a:xfrm>
            <a:off x="100013" y="1671638"/>
            <a:ext cx="5054600" cy="2052637"/>
            <a:chOff x="63" y="1306"/>
            <a:chExt cx="3184" cy="1293"/>
          </a:xfrm>
        </p:grpSpPr>
        <p:sp>
          <p:nvSpPr>
            <p:cNvPr id="105539" name="Text Box 82"/>
            <p:cNvSpPr txBox="1">
              <a:spLocks noChangeArrowheads="1"/>
            </p:cNvSpPr>
            <p:nvPr/>
          </p:nvSpPr>
          <p:spPr bwMode="auto">
            <a:xfrm>
              <a:off x="63" y="1306"/>
              <a:ext cx="131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2: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NAT router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changes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source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addr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from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10.0.0.1, 3345 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138.76.29.7, 5001,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updates table</a:t>
              </a:r>
            </a:p>
          </p:txBody>
        </p:sp>
        <p:sp>
          <p:nvSpPr>
            <p:cNvPr id="105540" name="Line 83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1" name="Line 110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2" name="Line 111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29"/>
          <p:cNvGrpSpPr>
            <a:grpSpLocks/>
          </p:cNvGrpSpPr>
          <p:nvPr/>
        </p:nvGrpSpPr>
        <p:grpSpPr bwMode="auto">
          <a:xfrm>
            <a:off x="1360488" y="4681538"/>
            <a:ext cx="2471737" cy="696912"/>
            <a:chOff x="1163" y="3752"/>
            <a:chExt cx="1557" cy="439"/>
          </a:xfrm>
        </p:grpSpPr>
        <p:sp>
          <p:nvSpPr>
            <p:cNvPr id="105525" name="Rectangle 115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26" name="Text Box 116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138.76.29.7, 5001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7" name="Group 117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05536" name="Freeform 11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7" name="Line 11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8" name="Line 12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28" name="Group 121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05533" name="Freeform 122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4" name="Line 123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5" name="Line 124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9" name="Line 125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30" name="Group 126"/>
            <p:cNvGrpSpPr>
              <a:grpSpLocks/>
            </p:cNvGrpSpPr>
            <p:nvPr/>
          </p:nvGrpSpPr>
          <p:grpSpPr bwMode="auto">
            <a:xfrm>
              <a:off x="2409" y="3815"/>
              <a:ext cx="218" cy="231"/>
              <a:chOff x="5140" y="400"/>
              <a:chExt cx="218" cy="231"/>
            </a:xfrm>
          </p:grpSpPr>
          <p:sp>
            <p:nvSpPr>
              <p:cNvPr id="105531" name="Oval 127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32" name="Text Box 128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33603" name="Text Box 131"/>
          <p:cNvSpPr txBox="1">
            <a:spLocks noChangeArrowheads="1"/>
          </p:cNvSpPr>
          <p:nvPr/>
        </p:nvSpPr>
        <p:spPr bwMode="auto">
          <a:xfrm>
            <a:off x="1317625" y="5170488"/>
            <a:ext cx="2089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reply arrives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dest. address: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138.76.29.7, 5001</a:t>
            </a:r>
          </a:p>
        </p:txBody>
      </p:sp>
      <p:sp>
        <p:nvSpPr>
          <p:cNvPr id="233608" name="Text Box 136"/>
          <p:cNvSpPr txBox="1">
            <a:spLocks noChangeArrowheads="1"/>
          </p:cNvSpPr>
          <p:nvPr/>
        </p:nvSpPr>
        <p:spPr bwMode="auto">
          <a:xfrm>
            <a:off x="4741863" y="5005388"/>
            <a:ext cx="38671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router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changes datagram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dest addr from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to 10.0.0.1, 3345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500" name="Line 138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25" name="Rectangle 141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5502" name="Picture 142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503" name="Group 143"/>
          <p:cNvGrpSpPr>
            <a:grpSpLocks/>
          </p:cNvGrpSpPr>
          <p:nvPr/>
        </p:nvGrpSpPr>
        <p:grpSpPr bwMode="auto">
          <a:xfrm>
            <a:off x="4035425" y="4095750"/>
            <a:ext cx="587375" cy="323850"/>
            <a:chOff x="4396" y="1245"/>
            <a:chExt cx="672" cy="248"/>
          </a:xfrm>
        </p:grpSpPr>
        <p:sp>
          <p:nvSpPr>
            <p:cNvPr id="10551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0" name="Group 147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5523" name="Freeform 14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24" name="Freeform 14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1" name="Line 150"/>
            <p:cNvSpPr>
              <a:spLocks noChangeShapeType="1"/>
            </p:cNvSpPr>
            <p:nvPr/>
          </p:nvSpPr>
          <p:spPr bwMode="auto">
            <a:xfrm>
              <a:off x="4400" y="1322"/>
              <a:ext cx="0" cy="1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22" name="Line 151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4" name="Group 156"/>
          <p:cNvGrpSpPr>
            <a:grpSpLocks/>
          </p:cNvGrpSpPr>
          <p:nvPr/>
        </p:nvGrpSpPr>
        <p:grpSpPr bwMode="auto">
          <a:xfrm flipH="1">
            <a:off x="7529513" y="3311525"/>
            <a:ext cx="641350" cy="558800"/>
            <a:chOff x="-44" y="1473"/>
            <a:chExt cx="981" cy="1105"/>
          </a:xfrm>
        </p:grpSpPr>
        <p:pic>
          <p:nvPicPr>
            <p:cNvPr id="105515" name="Picture 15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6" name="Freeform 15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5" name="Group 159"/>
          <p:cNvGrpSpPr>
            <a:grpSpLocks/>
          </p:cNvGrpSpPr>
          <p:nvPr/>
        </p:nvGrpSpPr>
        <p:grpSpPr bwMode="auto">
          <a:xfrm flipH="1">
            <a:off x="7540625" y="4054475"/>
            <a:ext cx="641350" cy="558800"/>
            <a:chOff x="-44" y="1473"/>
            <a:chExt cx="981" cy="1105"/>
          </a:xfrm>
        </p:grpSpPr>
        <p:pic>
          <p:nvPicPr>
            <p:cNvPr id="105513" name="Picture 16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4" name="Freeform 1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6" name="Group 162"/>
          <p:cNvGrpSpPr>
            <a:grpSpLocks/>
          </p:cNvGrpSpPr>
          <p:nvPr/>
        </p:nvGrpSpPr>
        <p:grpSpPr bwMode="auto">
          <a:xfrm flipH="1">
            <a:off x="7548563" y="4808538"/>
            <a:ext cx="641350" cy="558800"/>
            <a:chOff x="-44" y="1473"/>
            <a:chExt cx="981" cy="1105"/>
          </a:xfrm>
        </p:grpSpPr>
        <p:pic>
          <p:nvPicPr>
            <p:cNvPr id="105511" name="Picture 16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2" name="Freeform 16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507" name="Line 32"/>
          <p:cNvSpPr>
            <a:spLocks noChangeShapeType="1"/>
          </p:cNvSpPr>
          <p:nvPr/>
        </p:nvSpPr>
        <p:spPr bwMode="auto">
          <a:xfrm>
            <a:off x="7386638" y="4238625"/>
            <a:ext cx="219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86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7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65325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LAN address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62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A912F-3D47-8644-89C7-80C4B2F7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92" y="601159"/>
            <a:ext cx="2844364" cy="654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C9CACB-E555-C04E-A1D6-68633437EB1C}"/>
              </a:ext>
            </a:extLst>
          </p:cNvPr>
          <p:cNvSpPr/>
          <p:nvPr/>
        </p:nvSpPr>
        <p:spPr>
          <a:xfrm>
            <a:off x="8208347" y="816947"/>
            <a:ext cx="523305" cy="52330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0D24D-450D-EB4D-8290-FC7D19926C52}"/>
              </a:ext>
            </a:extLst>
          </p:cNvPr>
          <p:cNvSpPr txBox="1"/>
          <p:nvPr/>
        </p:nvSpPr>
        <p:spPr>
          <a:xfrm>
            <a:off x="7841351" y="1277290"/>
            <a:ext cx="125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A31CAC-5BA3-574A-A1EF-C888258F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4" y="-219109"/>
            <a:ext cx="4409208" cy="4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0C0F47-8327-5B42-8D1B-A9D9388E6BEB}"/>
              </a:ext>
            </a:extLst>
          </p:cNvPr>
          <p:cNvSpPr txBox="1"/>
          <p:nvPr/>
        </p:nvSpPr>
        <p:spPr>
          <a:xfrm>
            <a:off x="13831" y="247885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Two perspectives of addresses: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(1)Network-to-network &amp; (2)machine-to-machine</a:t>
            </a:r>
          </a:p>
        </p:txBody>
      </p:sp>
    </p:spTree>
    <p:extLst>
      <p:ext uri="{BB962C8B-B14F-4D97-AF65-F5344CB8AC3E}">
        <p14:creationId xmlns:p14="http://schemas.microsoft.com/office/powerpoint/2010/main" val="23472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CIDR: Classless address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87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network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link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EC6F9C-F224-8E43-AF1A-1C766432D585}"/>
              </a:ext>
            </a:extLst>
          </p:cNvPr>
          <p:cNvSpPr txBox="1"/>
          <p:nvPr/>
        </p:nvSpPr>
        <p:spPr>
          <a:xfrm>
            <a:off x="982560" y="699209"/>
            <a:ext cx="715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Flat address for addressing machines at the link-layer</a:t>
            </a:r>
          </a:p>
          <a:p>
            <a:pPr algn="ctr"/>
            <a:r>
              <a:rPr lang="en-US" sz="2400" dirty="0"/>
              <a:t>(MAC address)</a:t>
            </a:r>
          </a:p>
        </p:txBody>
      </p:sp>
    </p:spTree>
    <p:extLst>
      <p:ext uri="{BB962C8B-B14F-4D97-AF65-F5344CB8AC3E}">
        <p14:creationId xmlns:p14="http://schemas.microsoft.com/office/powerpoint/2010/main" val="2228975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Address Resolution Protocol (ARP)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32-bit IP address: </a:t>
            </a:r>
          </a:p>
          <a:p>
            <a:pPr lvl="1">
              <a:defRPr/>
            </a:pPr>
            <a:r>
              <a:rPr lang="en-US" i="1" dirty="0"/>
              <a:t>network-layer</a:t>
            </a:r>
            <a:r>
              <a:rPr lang="en-US" dirty="0"/>
              <a:t> address for interface</a:t>
            </a:r>
          </a:p>
          <a:p>
            <a:pPr lvl="1">
              <a:defRPr/>
            </a:pPr>
            <a:r>
              <a:rPr lang="en-US" dirty="0"/>
              <a:t>used for layer 3 (network layer) forwarding</a:t>
            </a:r>
          </a:p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and ARP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274464" y="1153508"/>
            <a:ext cx="8388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each adapter on LAN has unique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 or MAC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6918325" y="389096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adapter</a:t>
            </a:r>
          </a:p>
        </p:txBody>
      </p:sp>
      <p:sp>
        <p:nvSpPr>
          <p:cNvPr id="123910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9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0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1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630613" y="2513013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3449638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4" name="Line 26"/>
          <p:cNvSpPr>
            <a:spLocks noChangeShapeType="1"/>
          </p:cNvSpPr>
          <p:nvPr/>
        </p:nvSpPr>
        <p:spPr bwMode="auto">
          <a:xfrm flipV="1">
            <a:off x="4999038" y="428942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5" name="Text Box 27"/>
          <p:cNvSpPr txBox="1">
            <a:spLocks noChangeArrowheads="1"/>
          </p:cNvSpPr>
          <p:nvPr/>
        </p:nvSpPr>
        <p:spPr bwMode="auto">
          <a:xfrm>
            <a:off x="4479925" y="4662488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0976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7" name="Text Box 29"/>
          <p:cNvSpPr txBox="1">
            <a:spLocks noChangeArrowheads="1"/>
          </p:cNvSpPr>
          <p:nvPr/>
        </p:nvSpPr>
        <p:spPr bwMode="auto">
          <a:xfrm>
            <a:off x="3797300" y="555148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0978" name="Line 30"/>
          <p:cNvSpPr>
            <a:spLocks noChangeShapeType="1"/>
          </p:cNvSpPr>
          <p:nvPr/>
        </p:nvSpPr>
        <p:spPr bwMode="auto">
          <a:xfrm flipV="1">
            <a:off x="1236663" y="4095750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319088" y="44704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2636838" y="3621088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(wired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wireless)</a:t>
            </a:r>
          </a:p>
        </p:txBody>
      </p:sp>
      <p:sp>
        <p:nvSpPr>
          <p:cNvPr id="526373" name="Rectangle 37"/>
          <p:cNvSpPr>
            <a:spLocks noChangeArrowheads="1"/>
          </p:cNvSpPr>
          <p:nvPr/>
        </p:nvSpPr>
        <p:spPr bwMode="auto">
          <a:xfrm>
            <a:off x="6727825" y="3941763"/>
            <a:ext cx="160338" cy="25558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3925" name="Group 51"/>
          <p:cNvGrpSpPr>
            <a:grpSpLocks/>
          </p:cNvGrpSpPr>
          <p:nvPr/>
        </p:nvGrpSpPr>
        <p:grpSpPr bwMode="auto">
          <a:xfrm>
            <a:off x="423863" y="3562350"/>
            <a:ext cx="922337" cy="658813"/>
            <a:chOff x="267" y="2244"/>
            <a:chExt cx="581" cy="415"/>
          </a:xfrm>
        </p:grpSpPr>
        <p:sp>
          <p:nvSpPr>
            <p:cNvPr id="526372" name="Rectangle 36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43" name="Group 38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3944" name="Picture 3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5" name="Freeform 40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6" name="Group 50"/>
          <p:cNvGrpSpPr>
            <a:grpSpLocks/>
          </p:cNvGrpSpPr>
          <p:nvPr/>
        </p:nvGrpSpPr>
        <p:grpSpPr bwMode="auto">
          <a:xfrm>
            <a:off x="2744788" y="5559425"/>
            <a:ext cx="812800" cy="833438"/>
            <a:chOff x="1729" y="3502"/>
            <a:chExt cx="512" cy="525"/>
          </a:xfrm>
        </p:grpSpPr>
        <p:sp>
          <p:nvSpPr>
            <p:cNvPr id="526370" name="Rectangle 34"/>
            <p:cNvSpPr>
              <a:spLocks noChangeArrowheads="1"/>
            </p:cNvSpPr>
            <p:nvPr/>
          </p:nvSpPr>
          <p:spPr bwMode="auto">
            <a:xfrm>
              <a:off x="2021" y="3502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9" name="Group 41"/>
            <p:cNvGrpSpPr>
              <a:grpSpLocks/>
            </p:cNvGrpSpPr>
            <p:nvPr/>
          </p:nvGrpSpPr>
          <p:grpSpPr bwMode="auto">
            <a:xfrm>
              <a:off x="1729" y="3612"/>
              <a:ext cx="512" cy="415"/>
              <a:chOff x="-44" y="1473"/>
              <a:chExt cx="981" cy="1105"/>
            </a:xfrm>
          </p:grpSpPr>
          <p:pic>
            <p:nvPicPr>
              <p:cNvPr id="123940" name="Picture 4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1" name="Freeform 4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7" name="Group 52"/>
          <p:cNvGrpSpPr>
            <a:grpSpLocks/>
          </p:cNvGrpSpPr>
          <p:nvPr/>
        </p:nvGrpSpPr>
        <p:grpSpPr bwMode="auto">
          <a:xfrm>
            <a:off x="2770188" y="2025650"/>
            <a:ext cx="812800" cy="776288"/>
            <a:chOff x="1745" y="1276"/>
            <a:chExt cx="512" cy="489"/>
          </a:xfrm>
        </p:grpSpPr>
        <p:sp>
          <p:nvSpPr>
            <p:cNvPr id="526350" name="Rectangle 14"/>
            <p:cNvSpPr>
              <a:spLocks noChangeArrowheads="1"/>
            </p:cNvSpPr>
            <p:nvPr/>
          </p:nvSpPr>
          <p:spPr bwMode="auto">
            <a:xfrm>
              <a:off x="2039" y="160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5" name="Group 4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3936" name="Picture 4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7" name="Freeform 4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8" name="Group 53"/>
          <p:cNvGrpSpPr>
            <a:grpSpLocks/>
          </p:cNvGrpSpPr>
          <p:nvPr/>
        </p:nvGrpSpPr>
        <p:grpSpPr bwMode="auto">
          <a:xfrm>
            <a:off x="4868863" y="3836988"/>
            <a:ext cx="812800" cy="658812"/>
            <a:chOff x="3067" y="2417"/>
            <a:chExt cx="512" cy="415"/>
          </a:xfrm>
        </p:grpSpPr>
        <p:sp>
          <p:nvSpPr>
            <p:cNvPr id="526371" name="Rectangle 35"/>
            <p:cNvSpPr>
              <a:spLocks noChangeArrowheads="1"/>
            </p:cNvSpPr>
            <p:nvPr/>
          </p:nvSpPr>
          <p:spPr bwMode="auto">
            <a:xfrm rot="-5400000">
              <a:off x="3162" y="251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1" name="Group 47"/>
            <p:cNvGrpSpPr>
              <a:grpSpLocks/>
            </p:cNvGrpSpPr>
            <p:nvPr/>
          </p:nvGrpSpPr>
          <p:grpSpPr bwMode="auto">
            <a:xfrm>
              <a:off x="3067" y="2417"/>
              <a:ext cx="512" cy="415"/>
              <a:chOff x="-44" y="1473"/>
              <a:chExt cx="981" cy="1105"/>
            </a:xfrm>
          </p:grpSpPr>
          <p:pic>
            <p:nvPicPr>
              <p:cNvPr id="123932" name="Picture 4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3" name="Freeform 4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929" name="Picture 20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322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EABBE7A-CAE4-9F57-AA21-1918C9006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6063704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A22585EB-DAE1-2B81-994B-EB47B49F19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9385" y="5798592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113606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D085C-46E0-F651-8DA4-CB3B6B16B903}"/>
              </a:ext>
            </a:extLst>
          </p:cNvPr>
          <p:cNvSpPr txBox="1"/>
          <p:nvPr/>
        </p:nvSpPr>
        <p:spPr>
          <a:xfrm>
            <a:off x="4274049" y="3082247"/>
            <a:ext cx="11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Lecture 10</a:t>
            </a:r>
          </a:p>
        </p:txBody>
      </p:sp>
    </p:spTree>
    <p:extLst>
      <p:ext uri="{BB962C8B-B14F-4D97-AF65-F5344CB8AC3E}">
        <p14:creationId xmlns:p14="http://schemas.microsoft.com/office/powerpoint/2010/main" val="4053664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54C354F-8B1B-884A-BCE3-35D13EC8E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u="sng" dirty="0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9BEB0CA-F05C-194C-8613-CFA587E56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744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Defines a collection of error messages that are sent back to the source host whenever a router or host is unable to process an IP datagram successfully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Destination host unreachable due to link /node failure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Reassembly process failed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TTL had reached 0 (so datagrams don't cycle forever)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IP header checksum failed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ICMP-Redirect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From router to a source host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21970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C35F8-346E-964A-A2DF-E89A76AA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93354"/>
            <a:ext cx="7753350" cy="556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C2C09-5A6F-DE4A-8A3F-B24666AB160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ICMP message types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43F7-7D33-E34B-8384-FCF19F86D13C}"/>
              </a:ext>
            </a:extLst>
          </p:cNvPr>
          <p:cNvSpPr/>
          <p:nvPr/>
        </p:nvSpPr>
        <p:spPr>
          <a:xfrm>
            <a:off x="866899" y="456012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D52EE-0507-5940-BF75-757DC2FA25B2}"/>
              </a:ext>
            </a:extLst>
          </p:cNvPr>
          <p:cNvSpPr/>
          <p:nvPr/>
        </p:nvSpPr>
        <p:spPr>
          <a:xfrm>
            <a:off x="866899" y="1654531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CE5E2-64E0-2C4E-AD31-D7B4F77663A2}"/>
              </a:ext>
            </a:extLst>
          </p:cNvPr>
          <p:cNvSpPr/>
          <p:nvPr/>
        </p:nvSpPr>
        <p:spPr>
          <a:xfrm>
            <a:off x="866899" y="565131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95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E0693-FB7B-2A4E-B8F5-073894D6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52D18-1590-CC4D-9B2B-36F950E81EB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Ping example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0" name="Picture 2" descr="How to Use the Ping Command to Test Your Network">
            <a:extLst>
              <a:ext uri="{FF2B5EF4-FFF2-40B4-BE49-F238E27FC236}">
                <a16:creationId xmlns:a16="http://schemas.microsoft.com/office/drawing/2014/main" id="{9CD5B6F4-72BA-B847-BF54-785A9C73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4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3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859873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528763"/>
            <a:ext cx="8107363" cy="3171825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3200" dirty="0">
                <a:solidFill>
                  <a:srgbClr val="CC0000"/>
                </a:solidFill>
                <a:cs typeface="+mn-cs"/>
              </a:rPr>
              <a:t>CIDR:</a:t>
            </a:r>
            <a:r>
              <a:rPr lang="en-US" sz="3200" dirty="0">
                <a:cs typeface="+mn-cs"/>
              </a:rPr>
              <a:t> </a:t>
            </a:r>
            <a:r>
              <a:rPr lang="en-US" sz="3200" dirty="0">
                <a:solidFill>
                  <a:srgbClr val="CC0000"/>
                </a:solidFill>
                <a:cs typeface="+mn-cs"/>
              </a:rPr>
              <a:t>C</a:t>
            </a:r>
            <a:r>
              <a:rPr lang="en-US" sz="3200" dirty="0">
                <a:cs typeface="+mn-cs"/>
              </a:rPr>
              <a:t>lassless </a:t>
            </a:r>
            <a:r>
              <a:rPr lang="en-US" sz="3200" dirty="0" err="1">
                <a:solidFill>
                  <a:srgbClr val="CC0000"/>
                </a:solidFill>
                <a:cs typeface="+mn-cs"/>
              </a:rPr>
              <a:t>I</a:t>
            </a:r>
            <a:r>
              <a:rPr lang="en-US" sz="3200" dirty="0" err="1">
                <a:cs typeface="+mn-cs"/>
              </a:rPr>
              <a:t>nter</a:t>
            </a:r>
            <a:r>
              <a:rPr lang="en-US" sz="3200" dirty="0" err="1">
                <a:solidFill>
                  <a:srgbClr val="CC0000"/>
                </a:solidFill>
                <a:cs typeface="+mn-cs"/>
              </a:rPr>
              <a:t>D</a:t>
            </a:r>
            <a:r>
              <a:rPr lang="en-US" sz="3200" dirty="0" err="1">
                <a:cs typeface="+mn-cs"/>
              </a:rPr>
              <a:t>omain</a:t>
            </a:r>
            <a:r>
              <a:rPr lang="en-US" sz="3200" dirty="0">
                <a:cs typeface="+mn-cs"/>
              </a:rPr>
              <a:t> </a:t>
            </a:r>
            <a:r>
              <a:rPr lang="en-US" sz="3200" dirty="0">
                <a:solidFill>
                  <a:srgbClr val="CC0000"/>
                </a:solidFill>
                <a:cs typeface="+mn-cs"/>
              </a:rPr>
              <a:t>R</a:t>
            </a:r>
            <a:r>
              <a:rPr lang="en-US" sz="3200" dirty="0">
                <a:cs typeface="+mn-cs"/>
              </a:rPr>
              <a:t>outing</a:t>
            </a:r>
          </a:p>
          <a:p>
            <a:pPr lvl="1">
              <a:buFont typeface="Arial"/>
              <a:buChar char="•"/>
              <a:defRPr/>
            </a:pPr>
            <a:r>
              <a:rPr lang="en-US" sz="2800" dirty="0"/>
              <a:t>Network portion of address of arbitrary length</a:t>
            </a:r>
          </a:p>
          <a:p>
            <a:pPr lvl="1">
              <a:buFont typeface="Arial"/>
              <a:buChar char="•"/>
              <a:defRPr/>
            </a:pPr>
            <a:r>
              <a:rPr lang="en-US" sz="2800" dirty="0"/>
              <a:t>address format: </a:t>
            </a:r>
            <a:r>
              <a:rPr lang="en-US" sz="2800" dirty="0" err="1">
                <a:solidFill>
                  <a:srgbClr val="CC0000"/>
                </a:solidFill>
              </a:rPr>
              <a:t>a.b.c.d</a:t>
            </a:r>
            <a:r>
              <a:rPr lang="en-US" sz="2800" dirty="0">
                <a:solidFill>
                  <a:srgbClr val="CC0000"/>
                </a:solidFill>
              </a:rPr>
              <a:t>/x</a:t>
            </a:r>
            <a:r>
              <a:rPr lang="en-US" sz="2800" dirty="0"/>
              <a:t>, where x is # bits in subnet portion of address</a:t>
            </a: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1323975" y="4459288"/>
            <a:ext cx="612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11001000  00010111  0001000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0  00000000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2986088" y="3914775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subnet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part</a:t>
            </a: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265863" y="3878263"/>
            <a:ext cx="61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part</a:t>
            </a:r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>
            <a:off x="3992563" y="4224338"/>
            <a:ext cx="1620837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4" name="Line 11"/>
          <p:cNvSpPr>
            <a:spLocks noChangeShapeType="1"/>
          </p:cNvSpPr>
          <p:nvPr/>
        </p:nvSpPr>
        <p:spPr bwMode="auto">
          <a:xfrm flipV="1">
            <a:off x="6783388" y="4213225"/>
            <a:ext cx="5953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5" name="Text Box 12"/>
          <p:cNvSpPr txBox="1">
            <a:spLocks noChangeArrowheads="1"/>
          </p:cNvSpPr>
          <p:nvPr/>
        </p:nvSpPr>
        <p:spPr bwMode="auto">
          <a:xfrm>
            <a:off x="3260725" y="5045075"/>
            <a:ext cx="30059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200.23.16.0/23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200.23.16.0–200.23.17.255</a:t>
            </a:r>
          </a:p>
        </p:txBody>
      </p:sp>
      <p:sp>
        <p:nvSpPr>
          <p:cNvPr id="86026" name="Line 14"/>
          <p:cNvSpPr>
            <a:spLocks noChangeShapeType="1"/>
          </p:cNvSpPr>
          <p:nvPr/>
        </p:nvSpPr>
        <p:spPr bwMode="auto">
          <a:xfrm flipH="1">
            <a:off x="1393825" y="4214813"/>
            <a:ext cx="143827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7" name="Line 15"/>
          <p:cNvSpPr>
            <a:spLocks noChangeShapeType="1"/>
          </p:cNvSpPr>
          <p:nvPr/>
        </p:nvSpPr>
        <p:spPr bwMode="auto">
          <a:xfrm flipH="1">
            <a:off x="5653088" y="422592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EE6A1C-F9E1-81FB-1D01-CED330F797F1}"/>
              </a:ext>
            </a:extLst>
          </p:cNvPr>
          <p:cNvSpPr txBox="1">
            <a:spLocks noChangeArrowheads="1"/>
          </p:cNvSpPr>
          <p:nvPr/>
        </p:nvSpPr>
        <p:spPr>
          <a:xfrm>
            <a:off x="500063" y="195263"/>
            <a:ext cx="7772400" cy="850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IP addressing: CIDR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9E0CF-394E-7C26-BFA5-DA193743C38C}"/>
              </a:ext>
            </a:extLst>
          </p:cNvPr>
          <p:cNvSpPr txBox="1"/>
          <p:nvPr/>
        </p:nvSpPr>
        <p:spPr>
          <a:xfrm>
            <a:off x="0" y="5891025"/>
            <a:ext cx="9141817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This X bit network part is often called Prefix or Network-prefix</a:t>
            </a:r>
          </a:p>
        </p:txBody>
      </p:sp>
    </p:spTree>
    <p:extLst>
      <p:ext uri="{BB962C8B-B14F-4D97-AF65-F5344CB8AC3E}">
        <p14:creationId xmlns:p14="http://schemas.microsoft.com/office/powerpoint/2010/main" val="3116472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30C729-6E4B-224B-8E7F-37AE756B4C3F}"/>
              </a:ext>
            </a:extLst>
          </p:cNvPr>
          <p:cNvSpPr txBox="1">
            <a:spLocks noChangeArrowheads="1"/>
          </p:cNvSpPr>
          <p:nvPr/>
        </p:nvSpPr>
        <p:spPr>
          <a:xfrm>
            <a:off x="431006" y="2380470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: An unintuitive application using ICMP</a:t>
            </a:r>
            <a:endParaRPr kumimoji="0" lang="en-AU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9545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8359-3AE4-9E4E-B499-D852478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7318"/>
            <a:ext cx="82804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90834-3F77-1040-8EC9-EAA32E3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03231"/>
            <a:ext cx="82804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1967-1F2F-B64D-B86F-700F7AE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3" y="2973231"/>
            <a:ext cx="8280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062A3-3556-8945-A994-6A817FB7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4" y="4243231"/>
            <a:ext cx="82804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530-79A6-2F43-9AF4-F1B59671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4" y="5588000"/>
            <a:ext cx="8280400" cy="127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A53A873-E7F9-284A-BD93-ED21126C6B73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96524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: An unintuitive application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4774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237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171884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151628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196200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43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190982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281273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281273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27747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439383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435901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129741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134859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301780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324906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312819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147031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07660C-506B-59BF-ED85-0A536F8C8613}"/>
              </a:ext>
            </a:extLst>
          </p:cNvPr>
          <p:cNvSpPr txBox="1"/>
          <p:nvPr/>
        </p:nvSpPr>
        <p:spPr>
          <a:xfrm>
            <a:off x="3076385" y="31577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13355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44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1A8B0835-6C35-96D8-EB1E-F35922BEA702}"/>
              </a:ext>
            </a:extLst>
          </p:cNvPr>
          <p:cNvGraphicFramePr>
            <a:graphicFrameLocks noGrp="1"/>
          </p:cNvGraphicFramePr>
          <p:nvPr/>
        </p:nvGraphicFramePr>
        <p:xfrm>
          <a:off x="6809490" y="82003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/>
        </p:nvGraphicFramePr>
        <p:xfrm>
          <a:off x="7334486" y="1169821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1B46D6-29CC-7434-204A-7B896763B575}"/>
              </a:ext>
            </a:extLst>
          </p:cNvPr>
          <p:cNvCxnSpPr/>
          <p:nvPr/>
        </p:nvCxnSpPr>
        <p:spPr>
          <a:xfrm flipV="1">
            <a:off x="2922900" y="2655553"/>
            <a:ext cx="3398287" cy="2016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C7BF18-0326-2C33-EA2C-1852731B15F0}"/>
              </a:ext>
            </a:extLst>
          </p:cNvPr>
          <p:cNvGrpSpPr/>
          <p:nvPr/>
        </p:nvGrpSpPr>
        <p:grpSpPr>
          <a:xfrm>
            <a:off x="4615909" y="-11157"/>
            <a:ext cx="2207171" cy="1400749"/>
            <a:chOff x="2023995" y="46868"/>
            <a:chExt cx="2207171" cy="14007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D61506-BDF8-4104-087D-AB52A4EECB98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Decapsulation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D260D5C-0A51-9A73-F3F5-E779B82741DD}"/>
                </a:ext>
              </a:extLst>
            </p:cNvPr>
            <p:cNvSpPr/>
            <p:nvPr/>
          </p:nvSpPr>
          <p:spPr>
            <a:xfrm flipH="1">
              <a:off x="3314062" y="533217"/>
              <a:ext cx="659757" cy="914400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BBB5885A-17D4-28DD-9852-D34633C515B7}"/>
              </a:ext>
            </a:extLst>
          </p:cNvPr>
          <p:cNvGraphicFramePr>
            <a:graphicFrameLocks noGrp="1"/>
          </p:cNvGraphicFramePr>
          <p:nvPr/>
        </p:nvGraphicFramePr>
        <p:xfrm>
          <a:off x="145049" y="44326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3FF99404-7ED1-7E6C-C4B5-B10866DB9388}"/>
              </a:ext>
            </a:extLst>
          </p:cNvPr>
          <p:cNvGraphicFramePr>
            <a:graphicFrameLocks noGrp="1"/>
          </p:cNvGraphicFramePr>
          <p:nvPr/>
        </p:nvGraphicFramePr>
        <p:xfrm>
          <a:off x="670045" y="1132144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1F0A104-0884-6967-D7F9-09F18A68844F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40F65B-20DB-93E6-EC1F-463F04047CF8}"/>
              </a:ext>
            </a:extLst>
          </p:cNvPr>
          <p:cNvGrpSpPr/>
          <p:nvPr/>
        </p:nvGrpSpPr>
        <p:grpSpPr>
          <a:xfrm>
            <a:off x="2065957" y="16408"/>
            <a:ext cx="2207171" cy="1338149"/>
            <a:chOff x="2023995" y="46868"/>
            <a:chExt cx="2207171" cy="133814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B0EC1F-18C9-7F65-B349-F3301829F5F0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Encapsulation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B8A4C96-E55E-BDD2-32CD-465DDC3B12F1}"/>
                </a:ext>
              </a:extLst>
            </p:cNvPr>
            <p:cNvSpPr/>
            <p:nvPr/>
          </p:nvSpPr>
          <p:spPr>
            <a:xfrm>
              <a:off x="2380197" y="470617"/>
              <a:ext cx="659757" cy="914400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5234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3816-9010-C544-8FE6-E25FFE9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Security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9E2405-5736-9A45-8DFD-D92A367FCADE}"/>
              </a:ext>
            </a:extLst>
          </p:cNvPr>
          <p:cNvSpPr txBox="1">
            <a:spLocks noChangeArrowheads="1"/>
          </p:cNvSpPr>
          <p:nvPr/>
        </p:nvSpPr>
        <p:spPr>
          <a:xfrm>
            <a:off x="100710" y="3627256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Disadvantages: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2B1401A-4271-5145-8EA2-F45020845C63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427337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Increases packet length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1085B4-8912-AC40-A06B-CA4420C080FC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4778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a) Wastage of bandwidth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58D81C-C4CC-8A46-9024-FD84674EE4B8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518915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b) More processing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1090EF-B3AF-1041-98C4-39E698147D54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0" y="558110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c) Fragmentation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DA6EE-5E7D-584E-ABD5-21E687E7A61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6075362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Increases management cost</a:t>
            </a:r>
          </a:p>
        </p:txBody>
      </p:sp>
    </p:spTree>
    <p:extLst>
      <p:ext uri="{BB962C8B-B14F-4D97-AF65-F5344CB8AC3E}">
        <p14:creationId xmlns:p14="http://schemas.microsoft.com/office/powerpoint/2010/main" val="2778012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393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387015"/>
            <a:ext cx="9144000" cy="16438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312" y="975195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chemeClr val="bg1"/>
                </a:solidFill>
              </a:rPr>
              <a:t>IPv6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F4588-4449-1671-9D89-C7E9803DF420}"/>
              </a:ext>
            </a:extLst>
          </p:cNvPr>
          <p:cNvSpPr txBox="1"/>
          <p:nvPr/>
        </p:nvSpPr>
        <p:spPr>
          <a:xfrm>
            <a:off x="1921267" y="3495205"/>
            <a:ext cx="385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1) Address and packet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3B966-13AB-BEA6-56CE-0511AA8FA313}"/>
              </a:ext>
            </a:extLst>
          </p:cNvPr>
          <p:cNvSpPr txBox="1"/>
          <p:nvPr/>
        </p:nvSpPr>
        <p:spPr>
          <a:xfrm>
            <a:off x="1921267" y="4012718"/>
            <a:ext cx="5258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2) Unicast, Multicast, Anycast 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A754A-6886-B86D-A393-70B4B1CDEFD3}"/>
              </a:ext>
            </a:extLst>
          </p:cNvPr>
          <p:cNvSpPr txBox="1"/>
          <p:nvPr/>
        </p:nvSpPr>
        <p:spPr>
          <a:xfrm>
            <a:off x="1921267" y="4530231"/>
            <a:ext cx="375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3) IPV4 and IPV6 coexistence</a:t>
            </a:r>
          </a:p>
        </p:txBody>
      </p:sp>
    </p:spTree>
    <p:extLst>
      <p:ext uri="{BB962C8B-B14F-4D97-AF65-F5344CB8AC3E}">
        <p14:creationId xmlns:p14="http://schemas.microsoft.com/office/powerpoint/2010/main" val="3047580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ECB91D-0630-575D-8B2D-760F883D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4" y="1172356"/>
            <a:ext cx="8367332" cy="45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BE7E9-ADF3-002B-4043-B98BACBBE503}"/>
              </a:ext>
            </a:extLst>
          </p:cNvPr>
          <p:cNvSpPr txBox="1"/>
          <p:nvPr/>
        </p:nvSpPr>
        <p:spPr>
          <a:xfrm>
            <a:off x="35317" y="6538913"/>
            <a:ext cx="2990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 courtesy: https://</a:t>
            </a:r>
            <a:r>
              <a:rPr lang="en-US" sz="1400" dirty="0" err="1"/>
              <a:t>techhub.hpe.com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8254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IPv6: </a:t>
            </a:r>
            <a:r>
              <a:rPr lang="en-US" sz="3200" dirty="0">
                <a:solidFill>
                  <a:schemeClr val="bg1"/>
                </a:solidFill>
              </a:rPr>
              <a:t>Unicast, Multicast, Anycast addressing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18" name="Picture 2" descr="IceSuntisuk: Unicast Multicast Broadcast">
            <a:extLst>
              <a:ext uri="{FF2B5EF4-FFF2-40B4-BE49-F238E27FC236}">
                <a16:creationId xmlns:a16="http://schemas.microsoft.com/office/drawing/2014/main" id="{5DCFE974-D826-E866-D85C-647730FC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7" y="2043742"/>
            <a:ext cx="7251687" cy="27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1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C6835-C76D-0B4B-B4A6-579CD620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13" descr="underline_base">
            <a:extLst>
              <a:ext uri="{FF2B5EF4-FFF2-40B4-BE49-F238E27FC236}">
                <a16:creationId xmlns:a16="http://schemas.microsoft.com/office/drawing/2014/main" id="{21AA2AA2-4B00-9441-B6DF-80FF658707C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859873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84F64F5-719F-774C-8D7E-40F101287A3D}"/>
              </a:ext>
            </a:extLst>
          </p:cNvPr>
          <p:cNvSpPr txBox="1">
            <a:spLocks noChangeArrowheads="1"/>
          </p:cNvSpPr>
          <p:nvPr/>
        </p:nvSpPr>
        <p:spPr>
          <a:xfrm>
            <a:off x="500063" y="195263"/>
            <a:ext cx="7772400" cy="850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IP addressing: CIDR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65060E5-6147-DC41-A64E-6B2FB803E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095751"/>
            <a:ext cx="2520950" cy="1625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4.0.0.0/8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4.83.128.0/17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126.255.103.0/24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453E433-CDCB-1749-AA2B-AD198FAA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3603626"/>
            <a:ext cx="201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9EFE5D8-4B17-6E4F-BEAA-53085D2DA5FA}"/>
              </a:ext>
            </a:extLst>
          </p:cNvPr>
          <p:cNvSpPr txBox="1">
            <a:spLocks noChangeArrowheads="1"/>
          </p:cNvSpPr>
          <p:nvPr/>
        </p:nvSpPr>
        <p:spPr>
          <a:xfrm>
            <a:off x="565150" y="1528763"/>
            <a:ext cx="8107363" cy="3171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3200">
                <a:solidFill>
                  <a:srgbClr val="CC0000"/>
                </a:solidFill>
              </a:rPr>
              <a:t>CIDR:</a:t>
            </a:r>
            <a:r>
              <a:rPr lang="en-US" sz="3200"/>
              <a:t> </a:t>
            </a:r>
            <a:r>
              <a:rPr lang="en-US" sz="3200">
                <a:solidFill>
                  <a:srgbClr val="CC0000"/>
                </a:solidFill>
              </a:rPr>
              <a:t>C</a:t>
            </a:r>
            <a:r>
              <a:rPr lang="en-US" sz="3200"/>
              <a:t>lassless </a:t>
            </a:r>
            <a:r>
              <a:rPr lang="en-US" sz="3200">
                <a:solidFill>
                  <a:srgbClr val="CC0000"/>
                </a:solidFill>
              </a:rPr>
              <a:t>I</a:t>
            </a:r>
            <a:r>
              <a:rPr lang="en-US" sz="3200"/>
              <a:t>nter</a:t>
            </a:r>
            <a:r>
              <a:rPr lang="en-US" sz="3200">
                <a:solidFill>
                  <a:srgbClr val="CC0000"/>
                </a:solidFill>
              </a:rPr>
              <a:t>D</a:t>
            </a:r>
            <a:r>
              <a:rPr lang="en-US" sz="3200"/>
              <a:t>omain </a:t>
            </a:r>
            <a:r>
              <a:rPr lang="en-US" sz="3200">
                <a:solidFill>
                  <a:srgbClr val="CC0000"/>
                </a:solidFill>
              </a:rPr>
              <a:t>R</a:t>
            </a:r>
            <a:r>
              <a:rPr lang="en-US" sz="3200"/>
              <a:t>outing</a:t>
            </a:r>
          </a:p>
          <a:p>
            <a:pPr lvl="1">
              <a:buFont typeface="Arial"/>
              <a:buChar char="•"/>
              <a:defRPr/>
            </a:pPr>
            <a:r>
              <a:rPr lang="en-US" sz="2800"/>
              <a:t>subnet portion of address of arbitrary length</a:t>
            </a:r>
          </a:p>
          <a:p>
            <a:pPr lvl="1">
              <a:buFont typeface="Arial"/>
              <a:buChar char="•"/>
              <a:defRPr/>
            </a:pPr>
            <a:r>
              <a:rPr lang="en-US" sz="2800"/>
              <a:t>address format: </a:t>
            </a:r>
            <a:r>
              <a:rPr lang="en-US" sz="2800">
                <a:solidFill>
                  <a:srgbClr val="CC0000"/>
                </a:solidFill>
              </a:rPr>
              <a:t>a.b.c.d/x</a:t>
            </a:r>
            <a:r>
              <a:rPr lang="en-US" sz="2800"/>
              <a:t>, where x is # bits in subnet portion of address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9695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IPv6: </a:t>
            </a:r>
            <a:r>
              <a:rPr lang="en-US" sz="3200" dirty="0">
                <a:solidFill>
                  <a:schemeClr val="bg1"/>
                </a:solidFill>
              </a:rPr>
              <a:t>Unicast, Multicast, Anycast addressing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00AFC-3372-CE46-3E7D-56628C74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48" y="1561564"/>
            <a:ext cx="7065818" cy="4869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5CA229-AAA3-EB18-89D6-BEC838FFC11D}"/>
              </a:ext>
            </a:extLst>
          </p:cNvPr>
          <p:cNvSpPr txBox="1"/>
          <p:nvPr/>
        </p:nvSpPr>
        <p:spPr>
          <a:xfrm>
            <a:off x="196769" y="868449"/>
            <a:ext cx="265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IP: Anycast example</a:t>
            </a:r>
          </a:p>
        </p:txBody>
      </p:sp>
    </p:spTree>
    <p:extLst>
      <p:ext uri="{BB962C8B-B14F-4D97-AF65-F5344CB8AC3E}">
        <p14:creationId xmlns:p14="http://schemas.microsoft.com/office/powerpoint/2010/main" val="3418563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IPv4 and IPv6 Co-existence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EABD7-A9F1-B0CE-C781-0BAF3EDC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781156"/>
            <a:ext cx="7772400" cy="57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44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AEB16-3968-F188-9FD4-1D02D6734EE7}"/>
              </a:ext>
            </a:extLst>
          </p:cNvPr>
          <p:cNvSpPr txBox="1"/>
          <p:nvPr/>
        </p:nvSpPr>
        <p:spPr>
          <a:xfrm>
            <a:off x="3883631" y="3429000"/>
            <a:ext cx="11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Lecture 11</a:t>
            </a:r>
          </a:p>
        </p:txBody>
      </p:sp>
    </p:spTree>
    <p:extLst>
      <p:ext uri="{BB962C8B-B14F-4D97-AF65-F5344CB8AC3E}">
        <p14:creationId xmlns:p14="http://schemas.microsoft.com/office/powerpoint/2010/main" val="2875694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A93D5F09-F245-28E8-14C3-522A029E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Transport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02155-3E16-5FB1-5959-CD88CD9FA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Logical communication between processes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Sender divides a message into segments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Receiver reassembles segments into message 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Transport services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(De)multiplexing packets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Detecting corrupted data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Optionally: reliable delivery, flow control, …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A590D4-A7C9-3525-2BE4-2F3575CFF365}"/>
              </a:ext>
            </a:extLst>
          </p:cNvPr>
          <p:cNvSpPr/>
          <p:nvPr/>
        </p:nvSpPr>
        <p:spPr>
          <a:xfrm>
            <a:off x="769938" y="3659188"/>
            <a:ext cx="4762500" cy="1228725"/>
          </a:xfrm>
          <a:prstGeom prst="roundRect">
            <a:avLst/>
          </a:prstGeom>
          <a:noFill/>
          <a:ln w="730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215124E7-E797-9523-1586-0A6897E90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E730CE3A-0E2D-1C4E-964E-53A7D5BD8A66}" type="slidenum">
              <a:rPr lang="en-US" altLang="en-US" sz="1200" smtClean="0">
                <a:solidFill>
                  <a:srgbClr val="898989"/>
                </a:solidFill>
              </a:rPr>
              <a:pPr/>
              <a:t>53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C7BBB05-AB7F-3E79-5DD2-C7CF0400F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Basic Transport Features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BC469B61-7684-D387-E4EC-1607F0E23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Demultiplexing:</a:t>
            </a:r>
            <a:r>
              <a:rPr lang="en-US" altLang="en-US">
                <a:ea typeface="ＭＳ Ｐゴシック" panose="020B0600070205080204" pitchFamily="34" charset="-128"/>
              </a:rPr>
              <a:t> port numbers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Error detection:</a:t>
            </a:r>
            <a:r>
              <a:rPr lang="en-US" altLang="en-US">
                <a:ea typeface="ＭＳ Ｐゴシック" panose="020B0600070205080204" pitchFamily="34" charset="-128"/>
              </a:rPr>
              <a:t> checksums </a:t>
            </a:r>
          </a:p>
        </p:txBody>
      </p:sp>
      <p:sp>
        <p:nvSpPr>
          <p:cNvPr id="56323" name="Rectangle 4">
            <a:extLst>
              <a:ext uri="{FF2B5EF4-FFF2-40B4-BE49-F238E27FC236}">
                <a16:creationId xmlns:a16="http://schemas.microsoft.com/office/drawing/2014/main" id="{1EB71C56-6F12-B24B-D25C-578565B7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627313"/>
            <a:ext cx="1295400" cy="11430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56324" name="Rectangle 5">
            <a:extLst>
              <a:ext uri="{FF2B5EF4-FFF2-40B4-BE49-F238E27FC236}">
                <a16:creationId xmlns:a16="http://schemas.microsoft.com/office/drawing/2014/main" id="{FE814B8D-4C4A-5C15-0599-332BA8691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2151063"/>
            <a:ext cx="3505200" cy="19812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56325" name="Oval 6">
            <a:extLst>
              <a:ext uri="{FF2B5EF4-FFF2-40B4-BE49-F238E27FC236}">
                <a16:creationId xmlns:a16="http://schemas.microsoft.com/office/drawing/2014/main" id="{7980123B-AE4E-813A-B808-A7E302D1E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025" y="2270125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Helvetica" pitchFamily="2" charset="0"/>
              </a:rPr>
              <a:t>Web server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Helvetica" pitchFamily="2" charset="0"/>
              </a:rPr>
              <a:t>(</a:t>
            </a:r>
            <a:r>
              <a:rPr lang="en-US" altLang="en-US" sz="1600">
                <a:solidFill>
                  <a:srgbClr val="0000FF"/>
                </a:solidFill>
                <a:latin typeface="Helvetica" pitchFamily="2" charset="0"/>
              </a:rPr>
              <a:t>port 80</a:t>
            </a:r>
            <a:r>
              <a:rPr lang="en-US" altLang="en-US" sz="1600">
                <a:solidFill>
                  <a:schemeClr val="tx1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56326" name="Text Box 7">
            <a:extLst>
              <a:ext uri="{FF2B5EF4-FFF2-40B4-BE49-F238E27FC236}">
                <a16:creationId xmlns:a16="http://schemas.microsoft.com/office/drawing/2014/main" id="{594FF2BC-7C12-BDFB-4B25-0DD12794B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22352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Helvetica" pitchFamily="2" charset="0"/>
              </a:rPr>
              <a:t>Client host</a:t>
            </a:r>
          </a:p>
        </p:txBody>
      </p:sp>
      <p:sp>
        <p:nvSpPr>
          <p:cNvPr id="56327" name="Text Box 8">
            <a:extLst>
              <a:ext uri="{FF2B5EF4-FFF2-40B4-BE49-F238E27FC236}">
                <a16:creationId xmlns:a16="http://schemas.microsoft.com/office/drawing/2014/main" id="{0AF6622F-CD5A-EBCD-A89A-08CEFC1A5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1778000"/>
            <a:ext cx="296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Helvetica" pitchFamily="2" charset="0"/>
              </a:rPr>
              <a:t>Server host </a:t>
            </a:r>
            <a:r>
              <a:rPr lang="en-US" altLang="en-US" sz="1800">
                <a:solidFill>
                  <a:srgbClr val="009900"/>
                </a:solidFill>
                <a:latin typeface="Helvetica" pitchFamily="2" charset="0"/>
              </a:rPr>
              <a:t>128.2.194.242</a:t>
            </a:r>
          </a:p>
        </p:txBody>
      </p:sp>
      <p:sp>
        <p:nvSpPr>
          <p:cNvPr id="56328" name="Line 9">
            <a:extLst>
              <a:ext uri="{FF2B5EF4-FFF2-40B4-BE49-F238E27FC236}">
                <a16:creationId xmlns:a16="http://schemas.microsoft.com/office/drawing/2014/main" id="{FBA11E39-E120-EDAB-C2E0-027DEA556E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90713" y="3141663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Oval 10">
            <a:extLst>
              <a:ext uri="{FF2B5EF4-FFF2-40B4-BE49-F238E27FC236}">
                <a16:creationId xmlns:a16="http://schemas.microsoft.com/office/drawing/2014/main" id="{B732311C-C195-5D6A-B331-5216A110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217863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Helvetica" pitchFamily="2" charset="0"/>
              </a:rPr>
              <a:t>Echo server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Helvetica" pitchFamily="2" charset="0"/>
              </a:rPr>
              <a:t>(port 7)</a:t>
            </a:r>
          </a:p>
        </p:txBody>
      </p:sp>
      <p:sp>
        <p:nvSpPr>
          <p:cNvPr id="56330" name="Text Box 11">
            <a:extLst>
              <a:ext uri="{FF2B5EF4-FFF2-40B4-BE49-F238E27FC236}">
                <a16:creationId xmlns:a16="http://schemas.microsoft.com/office/drawing/2014/main" id="{DD1D4362-A580-537F-E9C3-54DBEDBCC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2090738"/>
            <a:ext cx="293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Helvetica" pitchFamily="2" charset="0"/>
              </a:rPr>
              <a:t>Service request for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9900"/>
                </a:solidFill>
                <a:latin typeface="Helvetica" pitchFamily="2" charset="0"/>
              </a:rPr>
              <a:t>128.2.194.242</a:t>
            </a:r>
            <a:r>
              <a:rPr lang="en-US" altLang="en-US" sz="2000">
                <a:solidFill>
                  <a:schemeClr val="tx1"/>
                </a:solidFill>
                <a:latin typeface="Helvetica" pitchFamily="2" charset="0"/>
              </a:rPr>
              <a:t>:</a:t>
            </a:r>
            <a:r>
              <a:rPr lang="en-US" altLang="en-US" sz="2000">
                <a:solidFill>
                  <a:srgbClr val="0000FF"/>
                </a:solidFill>
                <a:latin typeface="Helvetica" pitchFamily="2" charset="0"/>
              </a:rPr>
              <a:t>80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Helvetica" pitchFamily="2" charset="0"/>
              </a:rPr>
              <a:t>(i.e., the Web server)</a:t>
            </a:r>
          </a:p>
        </p:txBody>
      </p:sp>
      <p:sp>
        <p:nvSpPr>
          <p:cNvPr id="56331" name="Line 12">
            <a:extLst>
              <a:ext uri="{FF2B5EF4-FFF2-40B4-BE49-F238E27FC236}">
                <a16:creationId xmlns:a16="http://schemas.microsoft.com/office/drawing/2014/main" id="{640725A8-4C63-5C6B-1CF4-810C9349F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0313" y="2836863"/>
            <a:ext cx="4572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Oval 13">
            <a:extLst>
              <a:ext uri="{FF2B5EF4-FFF2-40B4-BE49-F238E27FC236}">
                <a16:creationId xmlns:a16="http://schemas.microsoft.com/office/drawing/2014/main" id="{4BE3E7FB-A65A-9E2C-B0AE-DF3D0348B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2913063"/>
            <a:ext cx="1066800" cy="457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Helvetica" pitchFamily="2" charset="0"/>
              </a:rPr>
              <a:t>OS</a:t>
            </a:r>
          </a:p>
        </p:txBody>
      </p:sp>
      <p:sp>
        <p:nvSpPr>
          <p:cNvPr id="56333" name="Oval 14">
            <a:extLst>
              <a:ext uri="{FF2B5EF4-FFF2-40B4-BE49-F238E27FC236}">
                <a16:creationId xmlns:a16="http://schemas.microsoft.com/office/drawing/2014/main" id="{A4472D6A-DCCE-4B49-77E4-12D7FC07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2952750"/>
            <a:ext cx="996950" cy="4508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Helvetica" pitchFamily="2" charset="0"/>
              </a:rPr>
              <a:t>Client</a:t>
            </a:r>
          </a:p>
        </p:txBody>
      </p:sp>
      <p:sp>
        <p:nvSpPr>
          <p:cNvPr id="56334" name="Rectangle 15">
            <a:extLst>
              <a:ext uri="{FF2B5EF4-FFF2-40B4-BE49-F238E27FC236}">
                <a16:creationId xmlns:a16="http://schemas.microsoft.com/office/drawing/2014/main" id="{9C5B7AE4-2CB4-D210-E65B-8A58FA24F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4762500" cy="8826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56335" name="Rectangle 16">
            <a:extLst>
              <a:ext uri="{FF2B5EF4-FFF2-40B4-BE49-F238E27FC236}">
                <a16:creationId xmlns:a16="http://schemas.microsoft.com/office/drawing/2014/main" id="{6CCD63FB-2ABA-1D19-6271-3C34550FB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730250" cy="884238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56336" name="Text Box 17">
            <a:extLst>
              <a:ext uri="{FF2B5EF4-FFF2-40B4-BE49-F238E27FC236}">
                <a16:creationId xmlns:a16="http://schemas.microsoft.com/office/drawing/2014/main" id="{01BA3DDC-AFB9-5D17-103D-67326ACDC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5030788"/>
            <a:ext cx="488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IP</a:t>
            </a:r>
          </a:p>
        </p:txBody>
      </p:sp>
      <p:sp>
        <p:nvSpPr>
          <p:cNvPr id="56337" name="Text Box 18">
            <a:extLst>
              <a:ext uri="{FF2B5EF4-FFF2-40B4-BE49-F238E27FC236}">
                <a16:creationId xmlns:a16="http://schemas.microsoft.com/office/drawing/2014/main" id="{083C8F3C-6E0F-DF77-1786-95818275F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30788"/>
            <a:ext cx="125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payload</a:t>
            </a:r>
          </a:p>
        </p:txBody>
      </p:sp>
      <p:sp>
        <p:nvSpPr>
          <p:cNvPr id="56338" name="AutoShape 19">
            <a:extLst>
              <a:ext uri="{FF2B5EF4-FFF2-40B4-BE49-F238E27FC236}">
                <a16:creationId xmlns:a16="http://schemas.microsoft.com/office/drawing/2014/main" id="{2F8AD9C6-C3D2-5823-AAD2-C899C474D63A}"/>
              </a:ext>
            </a:extLst>
          </p:cNvPr>
          <p:cNvSpPr>
            <a:spLocks/>
          </p:cNvSpPr>
          <p:nvPr/>
        </p:nvSpPr>
        <p:spPr bwMode="auto">
          <a:xfrm rot="-5400000">
            <a:off x="4572794" y="3993357"/>
            <a:ext cx="344487" cy="3956050"/>
          </a:xfrm>
          <a:prstGeom prst="leftBrace">
            <a:avLst>
              <a:gd name="adj1" fmla="val 956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56339" name="Text Box 20">
            <a:extLst>
              <a:ext uri="{FF2B5EF4-FFF2-40B4-BE49-F238E27FC236}">
                <a16:creationId xmlns:a16="http://schemas.microsoft.com/office/drawing/2014/main" id="{23C53446-8C5E-931D-6E37-EC60BC97E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6094413"/>
            <a:ext cx="277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detect corruption</a:t>
            </a:r>
          </a:p>
        </p:txBody>
      </p:sp>
      <p:sp>
        <p:nvSpPr>
          <p:cNvPr id="56340" name="Slide Number Placeholder 1">
            <a:extLst>
              <a:ext uri="{FF2B5EF4-FFF2-40B4-BE49-F238E27FC236}">
                <a16:creationId xmlns:a16="http://schemas.microsoft.com/office/drawing/2014/main" id="{D0ABEFAB-818F-A4F2-A6F1-3459F7EB4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BC4BE3D-4327-D740-98E8-ED8DF654D4C1}" type="slidenum">
              <a:rPr lang="en-US" altLang="en-US" sz="1200" smtClean="0">
                <a:solidFill>
                  <a:srgbClr val="898989"/>
                </a:solidFill>
              </a:rPr>
              <a:pPr/>
              <a:t>54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D6C65E5-2593-736A-807A-85529515CE1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779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>
              <a:defRPr/>
            </a:pPr>
            <a:r>
              <a:rPr lang="en-US" altLang="en-US" sz="4000" b="0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</a:rPr>
              <a:t>Connection-less mux/</a:t>
            </a:r>
            <a:r>
              <a:rPr lang="en-US" altLang="en-US" sz="4000" b="0" dirty="0" err="1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</a:rPr>
              <a:t>demux</a:t>
            </a:r>
            <a:r>
              <a:rPr lang="en-US" altLang="en-US" sz="4000" b="0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</a:rPr>
              <a:t>:</a:t>
            </a:r>
          </a:p>
          <a:p>
            <a:pPr algn="l">
              <a:defRPr/>
            </a:pPr>
            <a:r>
              <a:rPr lang="en-US" altLang="en-US" sz="3200" b="0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</a:rPr>
              <a:t>	- User Datagram Protocol (UDP)</a:t>
            </a:r>
          </a:p>
          <a:p>
            <a:pPr algn="l">
              <a:defRPr/>
            </a:pPr>
            <a:endParaRPr lang="en-US" altLang="en-US" sz="4000" b="0" dirty="0">
              <a:ea typeface="ＭＳ Ｐゴシック" panose="020B0600070205080204" pitchFamily="34" charset="-128"/>
            </a:endParaRPr>
          </a:p>
          <a:p>
            <a:pPr algn="l">
              <a:defRPr/>
            </a:pPr>
            <a:r>
              <a:rPr lang="en-US" altLang="en-US" sz="4000" b="0" dirty="0">
                <a:solidFill>
                  <a:schemeClr val="tx2">
                    <a:lumMod val="75000"/>
                  </a:schemeClr>
                </a:solidFill>
                <a:ea typeface="ＭＳ Ｐゴシック" panose="020B0600070205080204" pitchFamily="34" charset="-128"/>
              </a:rPr>
              <a:t>Connection-oriented mux/</a:t>
            </a:r>
            <a:r>
              <a:rPr lang="en-US" altLang="en-US" sz="4000" b="0" dirty="0" err="1">
                <a:solidFill>
                  <a:schemeClr val="tx2">
                    <a:lumMod val="75000"/>
                  </a:schemeClr>
                </a:solidFill>
                <a:ea typeface="ＭＳ Ｐゴシック" panose="020B0600070205080204" pitchFamily="34" charset="-128"/>
              </a:rPr>
              <a:t>demux</a:t>
            </a:r>
            <a:r>
              <a:rPr lang="en-US" altLang="en-US" sz="4000" b="0" dirty="0">
                <a:solidFill>
                  <a:schemeClr val="tx2">
                    <a:lumMod val="75000"/>
                  </a:schemeClr>
                </a:solidFill>
                <a:ea typeface="ＭＳ Ｐゴシック" panose="020B0600070205080204" pitchFamily="34" charset="-128"/>
              </a:rPr>
              <a:t>:</a:t>
            </a:r>
          </a:p>
          <a:p>
            <a:pPr algn="l">
              <a:defRPr/>
            </a:pPr>
            <a:r>
              <a:rPr lang="en-US" altLang="en-US" sz="3200" b="0" dirty="0">
                <a:solidFill>
                  <a:schemeClr val="tx2">
                    <a:lumMod val="75000"/>
                  </a:schemeClr>
                </a:solidFill>
                <a:ea typeface="ＭＳ Ｐゴシック" panose="020B0600070205080204" pitchFamily="34" charset="-128"/>
              </a:rPr>
              <a:t>	- Transmission Control Protocol (TCP)</a:t>
            </a:r>
          </a:p>
        </p:txBody>
      </p:sp>
      <p:sp>
        <p:nvSpPr>
          <p:cNvPr id="63490" name="Slide Number Placeholder 1">
            <a:extLst>
              <a:ext uri="{FF2B5EF4-FFF2-40B4-BE49-F238E27FC236}">
                <a16:creationId xmlns:a16="http://schemas.microsoft.com/office/drawing/2014/main" id="{09CA0EF6-8A77-D813-76E4-9BB3B8C75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B3EE4348-9725-4245-94F4-17306DD74E95}" type="slidenum">
              <a:rPr lang="en-US" altLang="en-US" sz="1200" smtClean="0">
                <a:solidFill>
                  <a:srgbClr val="898989"/>
                </a:solidFill>
              </a:rPr>
              <a:pPr/>
              <a:t>55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5">
            <a:extLst>
              <a:ext uri="{FF2B5EF4-FFF2-40B4-BE49-F238E27FC236}">
                <a16:creationId xmlns:a16="http://schemas.microsoft.com/office/drawing/2014/main" id="{57ED2B90-4CB8-515E-42A8-D9260929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81400"/>
            <a:ext cx="4191000" cy="1600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3E18B38-DD28-CC99-F786-7AC9B233B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demultiplexing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5BE7173-4A36-A1A5-225D-428DC3E5514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5720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Create sockets with port numbers: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mySocket1 = new DatagramSocket(99111);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mySocket2 = new DatagramSocket(99222);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UDP socket identified by  two-tuple:</a:t>
            </a:r>
          </a:p>
          <a:p>
            <a:pPr>
              <a:buFont typeface="ZapfDingbats" pitchFamily="82" charset="2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address, dest port number)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4F4EA880-A842-8242-7962-F526B4197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0" y="14478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When host receives UDP segment: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checks destination port number in segment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directs UDP segment to socket with that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IP datagrams with different source IP addresses and/or source port numbers directed to same socket</a:t>
            </a:r>
          </a:p>
        </p:txBody>
      </p:sp>
      <p:sp>
        <p:nvSpPr>
          <p:cNvPr id="64517" name="Slide Number Placeholder 2">
            <a:extLst>
              <a:ext uri="{FF2B5EF4-FFF2-40B4-BE49-F238E27FC236}">
                <a16:creationId xmlns:a16="http://schemas.microsoft.com/office/drawing/2014/main" id="{270D47D4-E01E-F4FA-466E-68D2FFEE0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B5A82A7-F2F6-E441-B377-CEF3486B6421}" type="slidenum">
              <a:rPr lang="en-US" altLang="en-US" sz="1200" smtClean="0">
                <a:solidFill>
                  <a:srgbClr val="898989"/>
                </a:solidFill>
              </a:rPr>
              <a:pPr/>
              <a:t>56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1C6EA82-B1E6-44D3-15A9-2F446306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Connection-oriented demux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75EA892F-91E7-40C5-62FA-ED2BBE9134E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600200"/>
            <a:ext cx="39624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TCP socket identified by 4-tuple: 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source IP address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source port number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dest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recv host uses all four values to direct segment to appropriate socket</a:t>
            </a: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1CFA7A42-E7F2-044F-48B4-BFC7BE04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95800" y="16002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Server host may support many simultaneous TCP sockets: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each socket identified by its own 4-tuple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Web servers have different sockets for each connecting client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non-persistent HTTP will have different socket for each request</a:t>
            </a:r>
          </a:p>
        </p:txBody>
      </p:sp>
      <p:sp>
        <p:nvSpPr>
          <p:cNvPr id="68612" name="Slide Number Placeholder 1">
            <a:extLst>
              <a:ext uri="{FF2B5EF4-FFF2-40B4-BE49-F238E27FC236}">
                <a16:creationId xmlns:a16="http://schemas.microsoft.com/office/drawing/2014/main" id="{7C55ABBE-EA86-3C65-537F-5CDA875004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D7DC05E-6E70-F242-8D91-D76BBA5821EF}" type="slidenum">
              <a:rPr lang="en-US" altLang="en-US" sz="1200" smtClean="0">
                <a:solidFill>
                  <a:srgbClr val="898989"/>
                </a:solidFill>
              </a:rPr>
              <a:pPr/>
              <a:t>57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1200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207B4-B6E7-B236-5C2F-18DAE00D6C22}"/>
              </a:ext>
            </a:extLst>
          </p:cNvPr>
          <p:cNvSpPr/>
          <p:nvPr/>
        </p:nvSpPr>
        <p:spPr>
          <a:xfrm>
            <a:off x="0" y="2468563"/>
            <a:ext cx="9144000" cy="1651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22209E0D-D262-1DA6-082A-C7685CF53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26225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chemeClr val="bg1"/>
                </a:solidFill>
              </a:rPr>
              <a:t>End-to-end Protocols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chemeClr val="bg1"/>
                </a:solidFill>
              </a:rPr>
              <a:t>(UDP, TCP)</a:t>
            </a:r>
          </a:p>
        </p:txBody>
      </p:sp>
      <p:sp>
        <p:nvSpPr>
          <p:cNvPr id="77827" name="Slide Number Placeholder 4">
            <a:extLst>
              <a:ext uri="{FF2B5EF4-FFF2-40B4-BE49-F238E27FC236}">
                <a16:creationId xmlns:a16="http://schemas.microsoft.com/office/drawing/2014/main" id="{3E1DD18D-7FC5-6A77-1CD5-7B1A840458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01140ED-B20F-8D42-A65C-EDCBBFB37192}" type="slidenum">
              <a:rPr lang="en-US" altLang="en-US" sz="1200" smtClean="0">
                <a:solidFill>
                  <a:srgbClr val="898989"/>
                </a:solidFill>
              </a:rPr>
              <a:pPr/>
              <a:t>59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CIDR: Super-netting/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Route aggregation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50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C3631AB6-462B-BCC6-1744-5DF7B1A30D2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End-to-end Protocols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9B63C856-5404-10FD-3691-504A9D470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Common properties that a transport protocol can be expected to provide</a:t>
            </a:r>
          </a:p>
          <a:p>
            <a:pPr lvl="1"/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Guarantees</a:t>
            </a:r>
            <a:r>
              <a:rPr lang="en-US" altLang="en-US" sz="2400">
                <a:ea typeface="ＭＳ Ｐゴシック" panose="020B0600070205080204" pitchFamily="34" charset="-128"/>
              </a:rPr>
              <a:t> message delivery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Delivers messages in the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same order</a:t>
            </a:r>
            <a:r>
              <a:rPr lang="en-US" altLang="en-US" sz="2400">
                <a:ea typeface="ＭＳ Ｐゴシック" panose="020B0600070205080204" pitchFamily="34" charset="-128"/>
              </a:rPr>
              <a:t> they were sent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Delivers at most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one copy</a:t>
            </a:r>
            <a:r>
              <a:rPr lang="en-US" altLang="en-US" sz="2400">
                <a:ea typeface="ＭＳ Ｐゴシック" panose="020B0600070205080204" pitchFamily="34" charset="-128"/>
              </a:rPr>
              <a:t> of each message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arbitrarily large</a:t>
            </a:r>
            <a:r>
              <a:rPr lang="en-US" altLang="en-US" sz="2400">
                <a:ea typeface="ＭＳ Ｐゴシック" panose="020B0600070205080204" pitchFamily="34" charset="-128"/>
              </a:rPr>
              <a:t> messages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synchronization between the sender and the receiver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Allows the receiver to apply flow control to the sender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multiple application processes (Mux/DeMux)</a:t>
            </a:r>
          </a:p>
        </p:txBody>
      </p:sp>
      <p:sp>
        <p:nvSpPr>
          <p:cNvPr id="78851" name="Slide Number Placeholder 1">
            <a:extLst>
              <a:ext uri="{FF2B5EF4-FFF2-40B4-BE49-F238E27FC236}">
                <a16:creationId xmlns:a16="http://schemas.microsoft.com/office/drawing/2014/main" id="{26A51779-9377-3AD0-2175-0B2FFEA75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E783A8FE-0A21-6745-90C2-011D07269A21}" type="slidenum">
              <a:rPr lang="en-US" altLang="en-US" sz="1200" smtClean="0">
                <a:solidFill>
                  <a:srgbClr val="898989"/>
                </a:solidFill>
              </a:rPr>
              <a:pPr/>
              <a:t>60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9B94A91B-C420-5780-D512-C2AE7E5BE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439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UDP: User Datagram Protocol </a:t>
            </a:r>
            <a:r>
              <a:rPr lang="en-US" altLang="en-US" sz="2800">
                <a:ea typeface="ＭＳ Ｐゴシック" panose="020B0600070205080204" pitchFamily="34" charset="-128"/>
              </a:rPr>
              <a:t>[RFC 768]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FF6AD523-923B-5D88-355D-590180BE43F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47800"/>
            <a:ext cx="6792913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Bare minimum Internet transport protocol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“best effort” service, UDP segments may be: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lost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delivered out of order to app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sz="2400" i="1">
                <a:solidFill>
                  <a:srgbClr val="FF0000"/>
                </a:solidFill>
                <a:ea typeface="ＭＳ Ｐゴシック" panose="020B0600070205080204" pitchFamily="34" charset="-128"/>
              </a:rPr>
              <a:t>connectionless: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handshaking between UDP sender, receiver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UDP segment handled independently of others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C4C0B43B-36A1-A0A9-5EE4-3DB2E1EE3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latin typeface="Times New Roman" panose="02020603050405020304" pitchFamily="18" charset="0"/>
              </a:rPr>
              <a:t>3-</a:t>
            </a:r>
            <a:fld id="{7E27F734-35A0-0C45-801B-0B7E8C4DBC44}" type="slidenum">
              <a:rPr lang="en-US" altLang="en-US" sz="1400" smtClean="0">
                <a:latin typeface="Times New Roman" panose="02020603050405020304" pitchFamily="18" charset="0"/>
              </a:rPr>
              <a:pPr/>
              <a:t>61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C9EA5608-6975-2ED2-2F63-DC81D0971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UDP checksum</a:t>
            </a: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883E04AA-6F8B-D260-D3C9-ED5AA150957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57463"/>
            <a:ext cx="3657600" cy="3495675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Sender: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1800">
                <a:ea typeface="ＭＳ Ｐゴシック" panose="020B0600070205080204" pitchFamily="34" charset="-128"/>
              </a:rPr>
              <a:t>treat segment contents as sequence of 16-bit integers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checksum: addition (1’s complement sum) of segment contents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sender puts checksum value into UDP checksum field</a:t>
            </a:r>
          </a:p>
          <a:p>
            <a:pPr>
              <a:buFont typeface="ZapfDingbats" pitchFamily="82" charset="2"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93187" name="Rectangle 4">
            <a:extLst>
              <a:ext uri="{FF2B5EF4-FFF2-40B4-BE49-F238E27FC236}">
                <a16:creationId xmlns:a16="http://schemas.microsoft.com/office/drawing/2014/main" id="{032B5D2B-5FBA-AF57-8113-11591114538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552700"/>
            <a:ext cx="4057650" cy="3257550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Receiver: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1800">
                <a:ea typeface="ＭＳ Ｐゴシック" panose="020B0600070205080204" pitchFamily="34" charset="-128"/>
              </a:rPr>
              <a:t>compute checksum of received segment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check if computed checksum equals checksum field value: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NO - error detected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YES - no error detected.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93188" name="Rectangle 5">
            <a:extLst>
              <a:ext uri="{FF2B5EF4-FFF2-40B4-BE49-F238E27FC236}">
                <a16:creationId xmlns:a16="http://schemas.microsoft.com/office/drawing/2014/main" id="{95E8CB2C-8201-D9E0-56CF-D7ECFFE1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1457325"/>
            <a:ext cx="79248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3333CC"/>
              </a:buClr>
              <a:buFont typeface="ZapfDingbats" pitchFamily="82" charset="2"/>
              <a:buNone/>
            </a:pPr>
            <a:r>
              <a:rPr lang="en-US" altLang="en-US" sz="2400" b="0" u="sng">
                <a:solidFill>
                  <a:srgbClr val="FF0000"/>
                </a:solidFill>
              </a:rPr>
              <a:t>Goal:</a:t>
            </a:r>
            <a:r>
              <a:rPr lang="en-US" altLang="en-US" sz="2400" b="0">
                <a:solidFill>
                  <a:srgbClr val="000000"/>
                </a:solidFill>
              </a:rPr>
              <a:t> detect “errors” (e.g., flipped bits) in transmitted segment</a:t>
            </a:r>
          </a:p>
          <a:p>
            <a:pPr>
              <a:buClr>
                <a:srgbClr val="3333CC"/>
              </a:buClr>
            </a:pP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34A681-463D-39C4-FA61-39382809D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33988"/>
            <a:ext cx="9144000" cy="457200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0">
                <a:solidFill>
                  <a:schemeClr val="bg1"/>
                </a:solidFill>
                <a:latin typeface="Lucida Bright" panose="02040602050505020304" pitchFamily="18" charset="77"/>
              </a:rPr>
              <a:t>Is UDP service == IP service ??</a:t>
            </a:r>
          </a:p>
        </p:txBody>
      </p:sp>
      <p:sp>
        <p:nvSpPr>
          <p:cNvPr id="93190" name="Slide Number Placeholder 4">
            <a:extLst>
              <a:ext uri="{FF2B5EF4-FFF2-40B4-BE49-F238E27FC236}">
                <a16:creationId xmlns:a16="http://schemas.microsoft.com/office/drawing/2014/main" id="{65CD46A5-CA7A-B095-AD0E-0A66292B5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latin typeface="Times New Roman" panose="02020603050405020304" pitchFamily="18" charset="0"/>
              </a:rPr>
              <a:t>3-</a:t>
            </a:r>
            <a:fld id="{7ED17211-2988-2848-B731-E43564BF5118}" type="slidenum">
              <a:rPr lang="en-US" altLang="en-US" sz="1400" smtClean="0">
                <a:latin typeface="Times New Roman" panose="02020603050405020304" pitchFamily="18" charset="0"/>
              </a:rPr>
              <a:pPr/>
              <a:t>62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B34AAF43-EE26-E925-17E2-49152945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of UDP</a:t>
            </a:r>
          </a:p>
        </p:txBody>
      </p:sp>
      <p:sp>
        <p:nvSpPr>
          <p:cNvPr id="912387" name="Rectangle 3">
            <a:extLst>
              <a:ext uri="{FF2B5EF4-FFF2-40B4-BE49-F238E27FC236}">
                <a16:creationId xmlns:a16="http://schemas.microsoft.com/office/drawing/2014/main" id="{F4D50E2D-A9E9-E19F-7B31-32065DE6A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Fine-grain control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sends as soon as the application writes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 connection set-up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sends without establishing a connection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 connection state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buffers, parameters, sequence #s, etc.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Small header overhead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header is only eight-bytes long</a:t>
            </a:r>
          </a:p>
        </p:txBody>
      </p:sp>
      <p:sp>
        <p:nvSpPr>
          <p:cNvPr id="96259" name="Slide Number Placeholder 1">
            <a:extLst>
              <a:ext uri="{FF2B5EF4-FFF2-40B4-BE49-F238E27FC236}">
                <a16:creationId xmlns:a16="http://schemas.microsoft.com/office/drawing/2014/main" id="{FF3C4390-CA33-53D2-130F-C7E17B65C9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7006C553-408A-F948-B44C-05DFE75BF779}" type="slidenum">
              <a:rPr lang="en-US" altLang="en-US" sz="1200" smtClean="0">
                <a:solidFill>
                  <a:srgbClr val="898989"/>
                </a:solidFill>
              </a:rPr>
              <a:pPr/>
              <a:t>63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DBA1F-5DB0-0FF2-A831-E887DED87194}"/>
              </a:ext>
            </a:extLst>
          </p:cNvPr>
          <p:cNvSpPr txBox="1"/>
          <p:nvPr/>
        </p:nvSpPr>
        <p:spPr>
          <a:xfrm>
            <a:off x="4202130" y="254799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139863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719D6F-3C89-FBF6-9956-B89529EB0854}"/>
              </a:ext>
            </a:extLst>
          </p:cNvPr>
          <p:cNvSpPr txBox="1">
            <a:spLocks/>
          </p:cNvSpPr>
          <p:nvPr/>
        </p:nvSpPr>
        <p:spPr>
          <a:xfrm>
            <a:off x="0" y="2581275"/>
            <a:ext cx="9144000" cy="210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endParaRPr lang="en-US" altLang="en-US" b="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b="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Transmission Control Protocol (TCP)</a:t>
            </a:r>
          </a:p>
        </p:txBody>
      </p:sp>
      <p:sp>
        <p:nvSpPr>
          <p:cNvPr id="102402" name="Slide Number Placeholder 3">
            <a:extLst>
              <a:ext uri="{FF2B5EF4-FFF2-40B4-BE49-F238E27FC236}">
                <a16:creationId xmlns:a16="http://schemas.microsoft.com/office/drawing/2014/main" id="{A2E9404E-C482-2569-F296-7573831DA3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7F6A3F3-FBA1-6640-A0DA-CC2BA06A5D57}" type="slidenum">
              <a:rPr lang="en-US" altLang="en-US" sz="1200" smtClean="0">
                <a:solidFill>
                  <a:srgbClr val="898989"/>
                </a:solidFill>
              </a:rPr>
              <a:pPr/>
              <a:t>65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04">
            <a:extLst>
              <a:ext uri="{FF2B5EF4-FFF2-40B4-BE49-F238E27FC236}">
                <a16:creationId xmlns:a16="http://schemas.microsoft.com/office/drawing/2014/main" id="{A33C73B7-24C2-4196-7583-3C3E68C5B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Stream of Bytes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Service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107522" name="Group 3">
            <a:extLst>
              <a:ext uri="{FF2B5EF4-FFF2-40B4-BE49-F238E27FC236}">
                <a16:creationId xmlns:a16="http://schemas.microsoft.com/office/drawing/2014/main" id="{D6C4AC05-F549-B654-4FF3-00CFA4230AE2}"/>
              </a:ext>
            </a:extLst>
          </p:cNvPr>
          <p:cNvGrpSpPr>
            <a:grpSpLocks/>
          </p:cNvGrpSpPr>
          <p:nvPr/>
        </p:nvGrpSpPr>
        <p:grpSpPr bwMode="auto">
          <a:xfrm>
            <a:off x="1460500" y="2122488"/>
            <a:ext cx="5029200" cy="609600"/>
            <a:chOff x="912" y="1104"/>
            <a:chExt cx="3648" cy="384"/>
          </a:xfrm>
        </p:grpSpPr>
        <p:sp>
          <p:nvSpPr>
            <p:cNvPr id="107620" name="Line 4">
              <a:extLst>
                <a:ext uri="{FF2B5EF4-FFF2-40B4-BE49-F238E27FC236}">
                  <a16:creationId xmlns:a16="http://schemas.microsoft.com/office/drawing/2014/main" id="{3D68CBF3-710F-B7D7-FE1A-6FF88A99D8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21" name="Line 5">
              <a:extLst>
                <a:ext uri="{FF2B5EF4-FFF2-40B4-BE49-F238E27FC236}">
                  <a16:creationId xmlns:a16="http://schemas.microsoft.com/office/drawing/2014/main" id="{6D120261-D4B0-A2C7-76D1-8DCE6EC1A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22" name="Line 6">
              <a:extLst>
                <a:ext uri="{FF2B5EF4-FFF2-40B4-BE49-F238E27FC236}">
                  <a16:creationId xmlns:a16="http://schemas.microsoft.com/office/drawing/2014/main" id="{7D2A6F64-EC86-2450-4F90-F5DAF47AB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23" name="Line 7">
              <a:extLst>
                <a:ext uri="{FF2B5EF4-FFF2-40B4-BE49-F238E27FC236}">
                  <a16:creationId xmlns:a16="http://schemas.microsoft.com/office/drawing/2014/main" id="{39E4F32F-E52A-C175-3CD8-62EDC690B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23" name="Line 8">
            <a:extLst>
              <a:ext uri="{FF2B5EF4-FFF2-40B4-BE49-F238E27FC236}">
                <a16:creationId xmlns:a16="http://schemas.microsoft.com/office/drawing/2014/main" id="{AE4369B5-6508-1C8C-E38D-BCAD628A4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Line 9">
            <a:extLst>
              <a:ext uri="{FF2B5EF4-FFF2-40B4-BE49-F238E27FC236}">
                <a16:creationId xmlns:a16="http://schemas.microsoft.com/office/drawing/2014/main" id="{F81EB235-10ED-21A2-C464-07A8067A1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5" name="Line 10">
            <a:extLst>
              <a:ext uri="{FF2B5EF4-FFF2-40B4-BE49-F238E27FC236}">
                <a16:creationId xmlns:a16="http://schemas.microsoft.com/office/drawing/2014/main" id="{B41EDA5D-DC60-1656-4649-3A5CC522A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6" name="Line 11">
            <a:extLst>
              <a:ext uri="{FF2B5EF4-FFF2-40B4-BE49-F238E27FC236}">
                <a16:creationId xmlns:a16="http://schemas.microsoft.com/office/drawing/2014/main" id="{1D29192E-B475-3902-0113-CAB013A639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7" name="Line 12">
            <a:extLst>
              <a:ext uri="{FF2B5EF4-FFF2-40B4-BE49-F238E27FC236}">
                <a16:creationId xmlns:a16="http://schemas.microsoft.com/office/drawing/2014/main" id="{19A351F4-B0C0-C9CA-F62F-4A2884E6D2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8" name="Line 13">
            <a:extLst>
              <a:ext uri="{FF2B5EF4-FFF2-40B4-BE49-F238E27FC236}">
                <a16:creationId xmlns:a16="http://schemas.microsoft.com/office/drawing/2014/main" id="{F6064809-D4E9-2360-568A-14640E425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9" name="Line 14">
            <a:extLst>
              <a:ext uri="{FF2B5EF4-FFF2-40B4-BE49-F238E27FC236}">
                <a16:creationId xmlns:a16="http://schemas.microsoft.com/office/drawing/2014/main" id="{363EA5F0-D698-FA66-5745-CD9FD9FC0C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0" name="Line 15">
            <a:extLst>
              <a:ext uri="{FF2B5EF4-FFF2-40B4-BE49-F238E27FC236}">
                <a16:creationId xmlns:a16="http://schemas.microsoft.com/office/drawing/2014/main" id="{CFD7C303-9A73-0B71-FD17-1BA76DEF3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1" name="Line 16">
            <a:extLst>
              <a:ext uri="{FF2B5EF4-FFF2-40B4-BE49-F238E27FC236}">
                <a16:creationId xmlns:a16="http://schemas.microsoft.com/office/drawing/2014/main" id="{8426EBFA-888E-E3AA-AD07-2FCCEC3823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2" name="Line 17">
            <a:extLst>
              <a:ext uri="{FF2B5EF4-FFF2-40B4-BE49-F238E27FC236}">
                <a16:creationId xmlns:a16="http://schemas.microsoft.com/office/drawing/2014/main" id="{FAC1B1E5-AA6C-BA68-C26A-532FAFDFD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3" name="Line 18">
            <a:extLst>
              <a:ext uri="{FF2B5EF4-FFF2-40B4-BE49-F238E27FC236}">
                <a16:creationId xmlns:a16="http://schemas.microsoft.com/office/drawing/2014/main" id="{47F3F0E6-7C1B-6F37-3E71-BCCD81DBEB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4" name="Line 19">
            <a:extLst>
              <a:ext uri="{FF2B5EF4-FFF2-40B4-BE49-F238E27FC236}">
                <a16:creationId xmlns:a16="http://schemas.microsoft.com/office/drawing/2014/main" id="{09A09EEC-FEC8-A8DA-D7EA-ACECC71DA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5" name="Line 20">
            <a:extLst>
              <a:ext uri="{FF2B5EF4-FFF2-40B4-BE49-F238E27FC236}">
                <a16:creationId xmlns:a16="http://schemas.microsoft.com/office/drawing/2014/main" id="{5D1B4423-926A-E108-9BD5-8D398689B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6" name="Line 21">
            <a:extLst>
              <a:ext uri="{FF2B5EF4-FFF2-40B4-BE49-F238E27FC236}">
                <a16:creationId xmlns:a16="http://schemas.microsoft.com/office/drawing/2014/main" id="{E09A1E97-FCB4-5131-549E-E4089CB87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7" name="Line 22">
            <a:extLst>
              <a:ext uri="{FF2B5EF4-FFF2-40B4-BE49-F238E27FC236}">
                <a16:creationId xmlns:a16="http://schemas.microsoft.com/office/drawing/2014/main" id="{56320225-C672-FE86-351A-BA9DD94C4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Line 23">
            <a:extLst>
              <a:ext uri="{FF2B5EF4-FFF2-40B4-BE49-F238E27FC236}">
                <a16:creationId xmlns:a16="http://schemas.microsoft.com/office/drawing/2014/main" id="{4357D871-E92F-D971-36E7-5C055DA9D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9" name="Line 24">
            <a:extLst>
              <a:ext uri="{FF2B5EF4-FFF2-40B4-BE49-F238E27FC236}">
                <a16:creationId xmlns:a16="http://schemas.microsoft.com/office/drawing/2014/main" id="{FB48BBBA-A3F4-642F-BEB2-7AE41B737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Line 25">
            <a:extLst>
              <a:ext uri="{FF2B5EF4-FFF2-40B4-BE49-F238E27FC236}">
                <a16:creationId xmlns:a16="http://schemas.microsoft.com/office/drawing/2014/main" id="{EE1C3075-577B-436C-E4FA-05612B2B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1" name="Line 26">
            <a:extLst>
              <a:ext uri="{FF2B5EF4-FFF2-40B4-BE49-F238E27FC236}">
                <a16:creationId xmlns:a16="http://schemas.microsoft.com/office/drawing/2014/main" id="{B7663418-1D17-DBF4-DC16-5792D6D2D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2" name="Line 27">
            <a:extLst>
              <a:ext uri="{FF2B5EF4-FFF2-40B4-BE49-F238E27FC236}">
                <a16:creationId xmlns:a16="http://schemas.microsoft.com/office/drawing/2014/main" id="{75211C5D-CDE7-D9F8-59A2-3E6595461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3" name="Line 28">
            <a:extLst>
              <a:ext uri="{FF2B5EF4-FFF2-40B4-BE49-F238E27FC236}">
                <a16:creationId xmlns:a16="http://schemas.microsoft.com/office/drawing/2014/main" id="{55A7B7B9-D0D2-B5E5-B345-C71803290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4" name="Line 29">
            <a:extLst>
              <a:ext uri="{FF2B5EF4-FFF2-40B4-BE49-F238E27FC236}">
                <a16:creationId xmlns:a16="http://schemas.microsoft.com/office/drawing/2014/main" id="{920ED675-8DE5-0F2E-BB51-F5417E87D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5" name="Line 30">
            <a:extLst>
              <a:ext uri="{FF2B5EF4-FFF2-40B4-BE49-F238E27FC236}">
                <a16:creationId xmlns:a16="http://schemas.microsoft.com/office/drawing/2014/main" id="{E16BD311-ECB3-320F-842E-314DE7ED1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6" name="Line 31">
            <a:extLst>
              <a:ext uri="{FF2B5EF4-FFF2-40B4-BE49-F238E27FC236}">
                <a16:creationId xmlns:a16="http://schemas.microsoft.com/office/drawing/2014/main" id="{A42F6D8E-7563-0035-C814-82DC2CBE1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7" name="Line 32">
            <a:extLst>
              <a:ext uri="{FF2B5EF4-FFF2-40B4-BE49-F238E27FC236}">
                <a16:creationId xmlns:a16="http://schemas.microsoft.com/office/drawing/2014/main" id="{0E592CE5-A6E5-5AA4-47F1-41E582682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8" name="Line 33">
            <a:extLst>
              <a:ext uri="{FF2B5EF4-FFF2-40B4-BE49-F238E27FC236}">
                <a16:creationId xmlns:a16="http://schemas.microsoft.com/office/drawing/2014/main" id="{5778E213-C296-1CCD-E3EB-E5ADCD458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9" name="Line 34">
            <a:extLst>
              <a:ext uri="{FF2B5EF4-FFF2-40B4-BE49-F238E27FC236}">
                <a16:creationId xmlns:a16="http://schemas.microsoft.com/office/drawing/2014/main" id="{343F7814-381D-036C-6302-A88419D96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0" name="Line 35">
            <a:extLst>
              <a:ext uri="{FF2B5EF4-FFF2-40B4-BE49-F238E27FC236}">
                <a16:creationId xmlns:a16="http://schemas.microsoft.com/office/drawing/2014/main" id="{AF598F5C-8CBE-7B0A-B48A-63F2189FB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1" name="Line 36">
            <a:extLst>
              <a:ext uri="{FF2B5EF4-FFF2-40B4-BE49-F238E27FC236}">
                <a16:creationId xmlns:a16="http://schemas.microsoft.com/office/drawing/2014/main" id="{B5C9B545-8F06-0CE0-DC1B-26378341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2" name="Line 37">
            <a:extLst>
              <a:ext uri="{FF2B5EF4-FFF2-40B4-BE49-F238E27FC236}">
                <a16:creationId xmlns:a16="http://schemas.microsoft.com/office/drawing/2014/main" id="{2070BB2A-40D3-85EF-E593-AD5903481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3" name="Line 38">
            <a:extLst>
              <a:ext uri="{FF2B5EF4-FFF2-40B4-BE49-F238E27FC236}">
                <a16:creationId xmlns:a16="http://schemas.microsoft.com/office/drawing/2014/main" id="{B3585DB3-95E2-24C9-F6E9-8E6BC6A57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4" name="Line 39">
            <a:extLst>
              <a:ext uri="{FF2B5EF4-FFF2-40B4-BE49-F238E27FC236}">
                <a16:creationId xmlns:a16="http://schemas.microsoft.com/office/drawing/2014/main" id="{48473647-D732-31DF-CC4F-5758CF452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5" name="Line 40">
            <a:extLst>
              <a:ext uri="{FF2B5EF4-FFF2-40B4-BE49-F238E27FC236}">
                <a16:creationId xmlns:a16="http://schemas.microsoft.com/office/drawing/2014/main" id="{84A1571C-EDBD-390B-194B-9F899B774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6" name="Text Box 41">
            <a:extLst>
              <a:ext uri="{FF2B5EF4-FFF2-40B4-BE49-F238E27FC236}">
                <a16:creationId xmlns:a16="http://schemas.microsoft.com/office/drawing/2014/main" id="{31B50A57-9E33-8335-D035-51986D6C2528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2438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0</a:t>
            </a:r>
          </a:p>
        </p:txBody>
      </p:sp>
      <p:sp>
        <p:nvSpPr>
          <p:cNvPr id="107557" name="Text Box 42">
            <a:extLst>
              <a:ext uri="{FF2B5EF4-FFF2-40B4-BE49-F238E27FC236}">
                <a16:creationId xmlns:a16="http://schemas.microsoft.com/office/drawing/2014/main" id="{BA0B3383-DA4D-8D91-E0BB-3DEEE702AAE4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3962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1</a:t>
            </a:r>
          </a:p>
        </p:txBody>
      </p:sp>
      <p:sp>
        <p:nvSpPr>
          <p:cNvPr id="107558" name="Text Box 43">
            <a:extLst>
              <a:ext uri="{FF2B5EF4-FFF2-40B4-BE49-F238E27FC236}">
                <a16:creationId xmlns:a16="http://schemas.microsoft.com/office/drawing/2014/main" id="{9A186CF7-2CB3-CF7D-368C-730AE592DDE2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5501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2</a:t>
            </a:r>
          </a:p>
        </p:txBody>
      </p:sp>
      <p:sp>
        <p:nvSpPr>
          <p:cNvPr id="107559" name="Text Box 44">
            <a:extLst>
              <a:ext uri="{FF2B5EF4-FFF2-40B4-BE49-F238E27FC236}">
                <a16:creationId xmlns:a16="http://schemas.microsoft.com/office/drawing/2014/main" id="{EEA38981-E084-2158-26E1-EBEDE47031CB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7025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3</a:t>
            </a:r>
          </a:p>
        </p:txBody>
      </p:sp>
      <p:sp>
        <p:nvSpPr>
          <p:cNvPr id="107560" name="Line 45">
            <a:extLst>
              <a:ext uri="{FF2B5EF4-FFF2-40B4-BE49-F238E27FC236}">
                <a16:creationId xmlns:a16="http://schemas.microsoft.com/office/drawing/2014/main" id="{CD8E36B5-CC0B-08DE-4B84-1A0AF36F1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7561" name="Group 46">
            <a:extLst>
              <a:ext uri="{FF2B5EF4-FFF2-40B4-BE49-F238E27FC236}">
                <a16:creationId xmlns:a16="http://schemas.microsoft.com/office/drawing/2014/main" id="{E5170606-57CD-2E17-449B-4B230257B8B2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107616" name="Line 47">
              <a:extLst>
                <a:ext uri="{FF2B5EF4-FFF2-40B4-BE49-F238E27FC236}">
                  <a16:creationId xmlns:a16="http://schemas.microsoft.com/office/drawing/2014/main" id="{9BCC4E36-FBB6-A237-CA4E-56543E1D7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17" name="Line 48">
              <a:extLst>
                <a:ext uri="{FF2B5EF4-FFF2-40B4-BE49-F238E27FC236}">
                  <a16:creationId xmlns:a16="http://schemas.microsoft.com/office/drawing/2014/main" id="{A576A25C-9F59-181B-D921-3A0D4DAA8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18" name="Line 49">
              <a:extLst>
                <a:ext uri="{FF2B5EF4-FFF2-40B4-BE49-F238E27FC236}">
                  <a16:creationId xmlns:a16="http://schemas.microsoft.com/office/drawing/2014/main" id="{07B55D61-F333-29F1-55ED-AA9DB3861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19" name="Line 50">
              <a:extLst>
                <a:ext uri="{FF2B5EF4-FFF2-40B4-BE49-F238E27FC236}">
                  <a16:creationId xmlns:a16="http://schemas.microsoft.com/office/drawing/2014/main" id="{8A18C0A6-107A-CDA3-8016-94C5709643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62" name="Line 51">
            <a:extLst>
              <a:ext uri="{FF2B5EF4-FFF2-40B4-BE49-F238E27FC236}">
                <a16:creationId xmlns:a16="http://schemas.microsoft.com/office/drawing/2014/main" id="{2C1F280C-5034-ECB0-9D84-1473887D9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3" name="Line 52">
            <a:extLst>
              <a:ext uri="{FF2B5EF4-FFF2-40B4-BE49-F238E27FC236}">
                <a16:creationId xmlns:a16="http://schemas.microsoft.com/office/drawing/2014/main" id="{83EE9670-7879-290A-3659-71C6A9FAD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4" name="Line 53">
            <a:extLst>
              <a:ext uri="{FF2B5EF4-FFF2-40B4-BE49-F238E27FC236}">
                <a16:creationId xmlns:a16="http://schemas.microsoft.com/office/drawing/2014/main" id="{B2424B4F-E40E-A6AA-C38D-BAD322535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5" name="Line 54">
            <a:extLst>
              <a:ext uri="{FF2B5EF4-FFF2-40B4-BE49-F238E27FC236}">
                <a16:creationId xmlns:a16="http://schemas.microsoft.com/office/drawing/2014/main" id="{9103126E-4B43-05DB-17DE-EE0365CD0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6" name="Line 55">
            <a:extLst>
              <a:ext uri="{FF2B5EF4-FFF2-40B4-BE49-F238E27FC236}">
                <a16:creationId xmlns:a16="http://schemas.microsoft.com/office/drawing/2014/main" id="{2DE8464E-2551-1D30-96AE-A11379208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7" name="Line 56">
            <a:extLst>
              <a:ext uri="{FF2B5EF4-FFF2-40B4-BE49-F238E27FC236}">
                <a16:creationId xmlns:a16="http://schemas.microsoft.com/office/drawing/2014/main" id="{E55A0A70-1CF9-7A8D-1853-06D609CE0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8" name="Line 57">
            <a:extLst>
              <a:ext uri="{FF2B5EF4-FFF2-40B4-BE49-F238E27FC236}">
                <a16:creationId xmlns:a16="http://schemas.microsoft.com/office/drawing/2014/main" id="{B6049A46-F41F-9252-6920-7CE1B76C2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9" name="Line 58">
            <a:extLst>
              <a:ext uri="{FF2B5EF4-FFF2-40B4-BE49-F238E27FC236}">
                <a16:creationId xmlns:a16="http://schemas.microsoft.com/office/drawing/2014/main" id="{E1BCE18B-D54E-9F42-D644-CE5EBAB8A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0" name="Line 59">
            <a:extLst>
              <a:ext uri="{FF2B5EF4-FFF2-40B4-BE49-F238E27FC236}">
                <a16:creationId xmlns:a16="http://schemas.microsoft.com/office/drawing/2014/main" id="{F3CDBD71-1F8A-E41B-FB7E-ABF31CDDC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1" name="Line 60">
            <a:extLst>
              <a:ext uri="{FF2B5EF4-FFF2-40B4-BE49-F238E27FC236}">
                <a16:creationId xmlns:a16="http://schemas.microsoft.com/office/drawing/2014/main" id="{4520DE8D-C36A-3D2C-B276-3EB778FC4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2" name="Line 61">
            <a:extLst>
              <a:ext uri="{FF2B5EF4-FFF2-40B4-BE49-F238E27FC236}">
                <a16:creationId xmlns:a16="http://schemas.microsoft.com/office/drawing/2014/main" id="{81930A20-CF55-B43D-A320-64D27A352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3" name="Line 62">
            <a:extLst>
              <a:ext uri="{FF2B5EF4-FFF2-40B4-BE49-F238E27FC236}">
                <a16:creationId xmlns:a16="http://schemas.microsoft.com/office/drawing/2014/main" id="{655A22A1-4722-0215-1865-6C5393088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4" name="Line 63">
            <a:extLst>
              <a:ext uri="{FF2B5EF4-FFF2-40B4-BE49-F238E27FC236}">
                <a16:creationId xmlns:a16="http://schemas.microsoft.com/office/drawing/2014/main" id="{DA11C5AE-69CF-B829-2019-37B140E7D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5" name="Line 64">
            <a:extLst>
              <a:ext uri="{FF2B5EF4-FFF2-40B4-BE49-F238E27FC236}">
                <a16:creationId xmlns:a16="http://schemas.microsoft.com/office/drawing/2014/main" id="{1E3A0357-73A7-FEDD-1080-21169802D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6" name="Line 65">
            <a:extLst>
              <a:ext uri="{FF2B5EF4-FFF2-40B4-BE49-F238E27FC236}">
                <a16:creationId xmlns:a16="http://schemas.microsoft.com/office/drawing/2014/main" id="{77DBC4C9-5F47-15D5-ED94-5413645B1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7" name="Line 66">
            <a:extLst>
              <a:ext uri="{FF2B5EF4-FFF2-40B4-BE49-F238E27FC236}">
                <a16:creationId xmlns:a16="http://schemas.microsoft.com/office/drawing/2014/main" id="{805B94F9-F665-FABB-F130-5A31E6A2E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8" name="Line 67">
            <a:extLst>
              <a:ext uri="{FF2B5EF4-FFF2-40B4-BE49-F238E27FC236}">
                <a16:creationId xmlns:a16="http://schemas.microsoft.com/office/drawing/2014/main" id="{C1839BC2-E8FC-427B-F469-FFE557114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79" name="Line 68">
            <a:extLst>
              <a:ext uri="{FF2B5EF4-FFF2-40B4-BE49-F238E27FC236}">
                <a16:creationId xmlns:a16="http://schemas.microsoft.com/office/drawing/2014/main" id="{B443B5AE-7C3E-5690-D5DD-9730B58C22B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0" name="Line 69">
            <a:extLst>
              <a:ext uri="{FF2B5EF4-FFF2-40B4-BE49-F238E27FC236}">
                <a16:creationId xmlns:a16="http://schemas.microsoft.com/office/drawing/2014/main" id="{CA9B601D-D6A1-C82B-5B95-606CF2B2F2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1" name="Line 70">
            <a:extLst>
              <a:ext uri="{FF2B5EF4-FFF2-40B4-BE49-F238E27FC236}">
                <a16:creationId xmlns:a16="http://schemas.microsoft.com/office/drawing/2014/main" id="{6264E854-C283-DDD3-853D-E66B03C3F1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2" name="Line 71">
            <a:extLst>
              <a:ext uri="{FF2B5EF4-FFF2-40B4-BE49-F238E27FC236}">
                <a16:creationId xmlns:a16="http://schemas.microsoft.com/office/drawing/2014/main" id="{B9811386-E9B4-CC3F-0717-98BA1DD16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3" name="Line 72">
            <a:extLst>
              <a:ext uri="{FF2B5EF4-FFF2-40B4-BE49-F238E27FC236}">
                <a16:creationId xmlns:a16="http://schemas.microsoft.com/office/drawing/2014/main" id="{1298C8DD-0CB6-FB1B-1200-D1F7A5F17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4" name="Line 73">
            <a:extLst>
              <a:ext uri="{FF2B5EF4-FFF2-40B4-BE49-F238E27FC236}">
                <a16:creationId xmlns:a16="http://schemas.microsoft.com/office/drawing/2014/main" id="{D8783CAE-468E-DEB9-5734-50518ADF0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5" name="Line 74">
            <a:extLst>
              <a:ext uri="{FF2B5EF4-FFF2-40B4-BE49-F238E27FC236}">
                <a16:creationId xmlns:a16="http://schemas.microsoft.com/office/drawing/2014/main" id="{6E77C3C8-9807-B0CB-C999-E05FCAE71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6" name="Line 75">
            <a:extLst>
              <a:ext uri="{FF2B5EF4-FFF2-40B4-BE49-F238E27FC236}">
                <a16:creationId xmlns:a16="http://schemas.microsoft.com/office/drawing/2014/main" id="{85F5E891-819D-88A2-7D34-82341792C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7" name="Line 76">
            <a:extLst>
              <a:ext uri="{FF2B5EF4-FFF2-40B4-BE49-F238E27FC236}">
                <a16:creationId xmlns:a16="http://schemas.microsoft.com/office/drawing/2014/main" id="{B3451F03-F246-4863-96D6-BE15C6554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8" name="Line 77">
            <a:extLst>
              <a:ext uri="{FF2B5EF4-FFF2-40B4-BE49-F238E27FC236}">
                <a16:creationId xmlns:a16="http://schemas.microsoft.com/office/drawing/2014/main" id="{D06C1490-E25B-940E-0DC7-4A5774659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9" name="Line 78">
            <a:extLst>
              <a:ext uri="{FF2B5EF4-FFF2-40B4-BE49-F238E27FC236}">
                <a16:creationId xmlns:a16="http://schemas.microsoft.com/office/drawing/2014/main" id="{AB3504E4-BB2F-4088-F295-EEC2A9DAB8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90" name="Line 79">
            <a:extLst>
              <a:ext uri="{FF2B5EF4-FFF2-40B4-BE49-F238E27FC236}">
                <a16:creationId xmlns:a16="http://schemas.microsoft.com/office/drawing/2014/main" id="{E42BD0E8-2E50-E9FF-2FB3-B731710B6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91" name="Line 80">
            <a:extLst>
              <a:ext uri="{FF2B5EF4-FFF2-40B4-BE49-F238E27FC236}">
                <a16:creationId xmlns:a16="http://schemas.microsoft.com/office/drawing/2014/main" id="{EE7B5BD9-A867-6099-EBFD-EB8FDB10F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92" name="Line 81">
            <a:extLst>
              <a:ext uri="{FF2B5EF4-FFF2-40B4-BE49-F238E27FC236}">
                <a16:creationId xmlns:a16="http://schemas.microsoft.com/office/drawing/2014/main" id="{EF54E0CD-1301-414E-1E49-2829CE1B3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93" name="Line 82">
            <a:extLst>
              <a:ext uri="{FF2B5EF4-FFF2-40B4-BE49-F238E27FC236}">
                <a16:creationId xmlns:a16="http://schemas.microsoft.com/office/drawing/2014/main" id="{BE8BEB5F-AAB5-AE20-ED8B-2BFB5CFC2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94" name="Line 83">
            <a:extLst>
              <a:ext uri="{FF2B5EF4-FFF2-40B4-BE49-F238E27FC236}">
                <a16:creationId xmlns:a16="http://schemas.microsoft.com/office/drawing/2014/main" id="{EF326090-02B5-0961-188B-4D9496CC9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95" name="Text Box 84">
            <a:extLst>
              <a:ext uri="{FF2B5EF4-FFF2-40B4-BE49-F238E27FC236}">
                <a16:creationId xmlns:a16="http://schemas.microsoft.com/office/drawing/2014/main" id="{5E61DD01-DDBC-A952-73F5-CF1A103D8CF3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5407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0</a:t>
            </a:r>
          </a:p>
        </p:txBody>
      </p:sp>
      <p:sp>
        <p:nvSpPr>
          <p:cNvPr id="107596" name="Text Box 85">
            <a:extLst>
              <a:ext uri="{FF2B5EF4-FFF2-40B4-BE49-F238E27FC236}">
                <a16:creationId xmlns:a16="http://schemas.microsoft.com/office/drawing/2014/main" id="{BCFE19AB-A780-E9E0-C4F1-55F6E281CE54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6931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1</a:t>
            </a:r>
          </a:p>
        </p:txBody>
      </p:sp>
      <p:sp>
        <p:nvSpPr>
          <p:cNvPr id="107597" name="Text Box 86">
            <a:extLst>
              <a:ext uri="{FF2B5EF4-FFF2-40B4-BE49-F238E27FC236}">
                <a16:creationId xmlns:a16="http://schemas.microsoft.com/office/drawing/2014/main" id="{8CAB6247-6F2C-7C63-9BA1-F02BCCE49690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8455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2</a:t>
            </a:r>
          </a:p>
        </p:txBody>
      </p:sp>
      <p:sp>
        <p:nvSpPr>
          <p:cNvPr id="107598" name="Text Box 87">
            <a:extLst>
              <a:ext uri="{FF2B5EF4-FFF2-40B4-BE49-F238E27FC236}">
                <a16:creationId xmlns:a16="http://schemas.microsoft.com/office/drawing/2014/main" id="{FA710C80-5283-C0FB-1990-E180926C72E2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9979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3</a:t>
            </a:r>
          </a:p>
        </p:txBody>
      </p:sp>
      <p:sp>
        <p:nvSpPr>
          <p:cNvPr id="107599" name="Line 88">
            <a:extLst>
              <a:ext uri="{FF2B5EF4-FFF2-40B4-BE49-F238E27FC236}">
                <a16:creationId xmlns:a16="http://schemas.microsoft.com/office/drawing/2014/main" id="{680CEEBD-5643-EE4A-F382-BE76B0DDE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00" name="Line 89">
            <a:extLst>
              <a:ext uri="{FF2B5EF4-FFF2-40B4-BE49-F238E27FC236}">
                <a16:creationId xmlns:a16="http://schemas.microsoft.com/office/drawing/2014/main" id="{3DF98EBA-2580-9532-5C15-35E00061C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01" name="Text Box 90">
            <a:extLst>
              <a:ext uri="{FF2B5EF4-FFF2-40B4-BE49-F238E27FC236}">
                <a16:creationId xmlns:a16="http://schemas.microsoft.com/office/drawing/2014/main" id="{77C22C78-9B12-6B8A-4C9F-37C798B02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07602" name="Text Box 91">
            <a:extLst>
              <a:ext uri="{FF2B5EF4-FFF2-40B4-BE49-F238E27FC236}">
                <a16:creationId xmlns:a16="http://schemas.microsoft.com/office/drawing/2014/main" id="{31ED3FD0-AE86-8F22-2A21-FE6861D1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5363"/>
            <a:ext cx="115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07603" name="Text Box 92">
            <a:extLst>
              <a:ext uri="{FF2B5EF4-FFF2-40B4-BE49-F238E27FC236}">
                <a16:creationId xmlns:a16="http://schemas.microsoft.com/office/drawing/2014/main" id="{39F09D4C-6D8E-498E-BD99-4DC99D0CCAD9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272506" y="2348707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80</a:t>
            </a:r>
          </a:p>
        </p:txBody>
      </p:sp>
      <p:sp>
        <p:nvSpPr>
          <p:cNvPr id="107604" name="Line 93">
            <a:extLst>
              <a:ext uri="{FF2B5EF4-FFF2-40B4-BE49-F238E27FC236}">
                <a16:creationId xmlns:a16="http://schemas.microsoft.com/office/drawing/2014/main" id="{54DA5CFB-5EC9-2B92-02AE-78F6485D4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05" name="Text Box 94">
            <a:extLst>
              <a:ext uri="{FF2B5EF4-FFF2-40B4-BE49-F238E27FC236}">
                <a16:creationId xmlns:a16="http://schemas.microsoft.com/office/drawing/2014/main" id="{8C74C8CA-FB4A-3463-00E9-48EC782897BA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3569494" y="5550694"/>
            <a:ext cx="663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80</a:t>
            </a:r>
          </a:p>
        </p:txBody>
      </p:sp>
      <p:sp>
        <p:nvSpPr>
          <p:cNvPr id="107606" name="Line 95">
            <a:extLst>
              <a:ext uri="{FF2B5EF4-FFF2-40B4-BE49-F238E27FC236}">
                <a16:creationId xmlns:a16="http://schemas.microsoft.com/office/drawing/2014/main" id="{02E9211B-D568-BB7C-A19B-6DE4270B4B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81781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07" name="Line 96">
            <a:extLst>
              <a:ext uri="{FF2B5EF4-FFF2-40B4-BE49-F238E27FC236}">
                <a16:creationId xmlns:a16="http://schemas.microsoft.com/office/drawing/2014/main" id="{C1FD6BC6-8B8A-9257-A4C6-BC2D7D4C7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819400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08" name="Line 97">
            <a:extLst>
              <a:ext uri="{FF2B5EF4-FFF2-40B4-BE49-F238E27FC236}">
                <a16:creationId xmlns:a16="http://schemas.microsoft.com/office/drawing/2014/main" id="{C84028DB-DF9B-927D-51A8-C534119CB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500" y="2820988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09" name="Line 98">
            <a:extLst>
              <a:ext uri="{FF2B5EF4-FFF2-40B4-BE49-F238E27FC236}">
                <a16:creationId xmlns:a16="http://schemas.microsoft.com/office/drawing/2014/main" id="{9DAB3E6B-0925-58B8-D196-2768E6951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822575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10" name="Line 99">
            <a:extLst>
              <a:ext uri="{FF2B5EF4-FFF2-40B4-BE49-F238E27FC236}">
                <a16:creationId xmlns:a16="http://schemas.microsoft.com/office/drawing/2014/main" id="{226D1F02-FE06-8B95-958A-97EB670F79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282416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11" name="Line 100">
            <a:extLst>
              <a:ext uri="{FF2B5EF4-FFF2-40B4-BE49-F238E27FC236}">
                <a16:creationId xmlns:a16="http://schemas.microsoft.com/office/drawing/2014/main" id="{AE0FDD19-D8D0-4A29-D76E-2B9135D3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2825750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12" name="Line 101">
            <a:extLst>
              <a:ext uri="{FF2B5EF4-FFF2-40B4-BE49-F238E27FC236}">
                <a16:creationId xmlns:a16="http://schemas.microsoft.com/office/drawing/2014/main" id="{F1F02E9A-C6B5-F27C-8EF9-9FA51E323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2827338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13" name="Line 102">
            <a:extLst>
              <a:ext uri="{FF2B5EF4-FFF2-40B4-BE49-F238E27FC236}">
                <a16:creationId xmlns:a16="http://schemas.microsoft.com/office/drawing/2014/main" id="{D861B940-D8CB-75C9-6A9A-769E2A555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828925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14" name="Line 103">
            <a:extLst>
              <a:ext uri="{FF2B5EF4-FFF2-40B4-BE49-F238E27FC236}">
                <a16:creationId xmlns:a16="http://schemas.microsoft.com/office/drawing/2014/main" id="{F4ACEC08-2FAE-82ED-6378-9582A88B2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283051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15" name="Slide Number Placeholder 1">
            <a:extLst>
              <a:ext uri="{FF2B5EF4-FFF2-40B4-BE49-F238E27FC236}">
                <a16:creationId xmlns:a16="http://schemas.microsoft.com/office/drawing/2014/main" id="{E389DBAB-69DB-B421-349D-E3C1866362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846AB96-20ED-0742-8EE0-FDA95577AC39}" type="slidenum">
              <a:rPr lang="en-US" altLang="en-US" sz="1200" smtClean="0">
                <a:solidFill>
                  <a:srgbClr val="898989"/>
                </a:solidFill>
              </a:rPr>
              <a:pPr/>
              <a:t>66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14">
            <a:extLst>
              <a:ext uri="{FF2B5EF4-FFF2-40B4-BE49-F238E27FC236}">
                <a16:creationId xmlns:a16="http://schemas.microsoft.com/office/drawing/2014/main" id="{43DAC2EB-1FC0-16F0-BF72-CFA9D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…Emulated Using TCP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Segments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110594" name="Group 3">
            <a:extLst>
              <a:ext uri="{FF2B5EF4-FFF2-40B4-BE49-F238E27FC236}">
                <a16:creationId xmlns:a16="http://schemas.microsoft.com/office/drawing/2014/main" id="{82677903-9EED-1030-FA85-8CB75B5947D9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2128838"/>
            <a:ext cx="5029200" cy="609600"/>
            <a:chOff x="912" y="1104"/>
            <a:chExt cx="3648" cy="384"/>
          </a:xfrm>
        </p:grpSpPr>
        <p:sp>
          <p:nvSpPr>
            <p:cNvPr id="110702" name="Line 4">
              <a:extLst>
                <a:ext uri="{FF2B5EF4-FFF2-40B4-BE49-F238E27FC236}">
                  <a16:creationId xmlns:a16="http://schemas.microsoft.com/office/drawing/2014/main" id="{725322EC-6003-A30E-3E18-C5177E1F9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3" name="Line 5">
              <a:extLst>
                <a:ext uri="{FF2B5EF4-FFF2-40B4-BE49-F238E27FC236}">
                  <a16:creationId xmlns:a16="http://schemas.microsoft.com/office/drawing/2014/main" id="{B8C985D6-66E8-83C9-BC13-4306C1E23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4" name="Line 6">
              <a:extLst>
                <a:ext uri="{FF2B5EF4-FFF2-40B4-BE49-F238E27FC236}">
                  <a16:creationId xmlns:a16="http://schemas.microsoft.com/office/drawing/2014/main" id="{3998739A-C0EA-F93E-A3D7-BB2C4CA77A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5" name="Line 7">
              <a:extLst>
                <a:ext uri="{FF2B5EF4-FFF2-40B4-BE49-F238E27FC236}">
                  <a16:creationId xmlns:a16="http://schemas.microsoft.com/office/drawing/2014/main" id="{839822ED-5578-649A-1CE3-69999D4E1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595" name="Line 8">
            <a:extLst>
              <a:ext uri="{FF2B5EF4-FFF2-40B4-BE49-F238E27FC236}">
                <a16:creationId xmlns:a16="http://schemas.microsoft.com/office/drawing/2014/main" id="{E623CA62-0E05-CCAF-273E-BD43FAF40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Line 9">
            <a:extLst>
              <a:ext uri="{FF2B5EF4-FFF2-40B4-BE49-F238E27FC236}">
                <a16:creationId xmlns:a16="http://schemas.microsoft.com/office/drawing/2014/main" id="{9AC55155-E6EC-7EDD-E762-4E95A8974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7" name="Line 10">
            <a:extLst>
              <a:ext uri="{FF2B5EF4-FFF2-40B4-BE49-F238E27FC236}">
                <a16:creationId xmlns:a16="http://schemas.microsoft.com/office/drawing/2014/main" id="{050F8A5F-B6D2-369A-D1FD-88F90BBE2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8" name="Line 11">
            <a:extLst>
              <a:ext uri="{FF2B5EF4-FFF2-40B4-BE49-F238E27FC236}">
                <a16:creationId xmlns:a16="http://schemas.microsoft.com/office/drawing/2014/main" id="{2B16BB80-2BDE-C4E3-429C-5E8B7840F3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9" name="Line 12">
            <a:extLst>
              <a:ext uri="{FF2B5EF4-FFF2-40B4-BE49-F238E27FC236}">
                <a16:creationId xmlns:a16="http://schemas.microsoft.com/office/drawing/2014/main" id="{75F78E18-27B3-E1D6-70B0-A026762A4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0" name="Line 13">
            <a:extLst>
              <a:ext uri="{FF2B5EF4-FFF2-40B4-BE49-F238E27FC236}">
                <a16:creationId xmlns:a16="http://schemas.microsoft.com/office/drawing/2014/main" id="{14AA6DAC-F886-0582-199E-D1BB18F33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1" name="Line 14">
            <a:extLst>
              <a:ext uri="{FF2B5EF4-FFF2-40B4-BE49-F238E27FC236}">
                <a16:creationId xmlns:a16="http://schemas.microsoft.com/office/drawing/2014/main" id="{72DE24B9-DEB8-F02D-6836-2B043A31E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2" name="Line 15">
            <a:extLst>
              <a:ext uri="{FF2B5EF4-FFF2-40B4-BE49-F238E27FC236}">
                <a16:creationId xmlns:a16="http://schemas.microsoft.com/office/drawing/2014/main" id="{BBCCC1A7-E539-A84D-B64B-3790C1731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3" name="Line 16">
            <a:extLst>
              <a:ext uri="{FF2B5EF4-FFF2-40B4-BE49-F238E27FC236}">
                <a16:creationId xmlns:a16="http://schemas.microsoft.com/office/drawing/2014/main" id="{F420A932-143E-6295-4298-3CBE555469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4" name="Line 17">
            <a:extLst>
              <a:ext uri="{FF2B5EF4-FFF2-40B4-BE49-F238E27FC236}">
                <a16:creationId xmlns:a16="http://schemas.microsoft.com/office/drawing/2014/main" id="{9930981B-8595-9FEB-6265-460DCB344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5" name="Line 18">
            <a:extLst>
              <a:ext uri="{FF2B5EF4-FFF2-40B4-BE49-F238E27FC236}">
                <a16:creationId xmlns:a16="http://schemas.microsoft.com/office/drawing/2014/main" id="{4CA35636-AC86-0E40-6DDE-C212F2050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6" name="Line 19">
            <a:extLst>
              <a:ext uri="{FF2B5EF4-FFF2-40B4-BE49-F238E27FC236}">
                <a16:creationId xmlns:a16="http://schemas.microsoft.com/office/drawing/2014/main" id="{282A2B51-C5A9-82C2-FBA3-5B8072980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7" name="Line 20">
            <a:extLst>
              <a:ext uri="{FF2B5EF4-FFF2-40B4-BE49-F238E27FC236}">
                <a16:creationId xmlns:a16="http://schemas.microsoft.com/office/drawing/2014/main" id="{13B72D11-B63A-0A85-EED2-B736343D8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8" name="Line 21">
            <a:extLst>
              <a:ext uri="{FF2B5EF4-FFF2-40B4-BE49-F238E27FC236}">
                <a16:creationId xmlns:a16="http://schemas.microsoft.com/office/drawing/2014/main" id="{5CE5A787-E398-48FC-6C1D-F4476B882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9" name="Line 22">
            <a:extLst>
              <a:ext uri="{FF2B5EF4-FFF2-40B4-BE49-F238E27FC236}">
                <a16:creationId xmlns:a16="http://schemas.microsoft.com/office/drawing/2014/main" id="{701F39D0-4AD8-76B8-0AB2-1B311835F8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0" name="Line 23">
            <a:extLst>
              <a:ext uri="{FF2B5EF4-FFF2-40B4-BE49-F238E27FC236}">
                <a16:creationId xmlns:a16="http://schemas.microsoft.com/office/drawing/2014/main" id="{B8B2D6B6-1302-A838-2E96-A33A9BD8A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1" name="Line 24">
            <a:extLst>
              <a:ext uri="{FF2B5EF4-FFF2-40B4-BE49-F238E27FC236}">
                <a16:creationId xmlns:a16="http://schemas.microsoft.com/office/drawing/2014/main" id="{33896CB5-3EE1-DE9D-0F0E-21B6E6BA3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2" name="Line 25">
            <a:extLst>
              <a:ext uri="{FF2B5EF4-FFF2-40B4-BE49-F238E27FC236}">
                <a16:creationId xmlns:a16="http://schemas.microsoft.com/office/drawing/2014/main" id="{DE8A94E8-17DA-1417-8291-4832F9708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3" name="Line 26">
            <a:extLst>
              <a:ext uri="{FF2B5EF4-FFF2-40B4-BE49-F238E27FC236}">
                <a16:creationId xmlns:a16="http://schemas.microsoft.com/office/drawing/2014/main" id="{465790EB-8151-CCE4-E07C-785E02307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4" name="Line 27">
            <a:extLst>
              <a:ext uri="{FF2B5EF4-FFF2-40B4-BE49-F238E27FC236}">
                <a16:creationId xmlns:a16="http://schemas.microsoft.com/office/drawing/2014/main" id="{4D40D7C7-645A-58A7-41B2-E0857169C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5" name="Line 28">
            <a:extLst>
              <a:ext uri="{FF2B5EF4-FFF2-40B4-BE49-F238E27FC236}">
                <a16:creationId xmlns:a16="http://schemas.microsoft.com/office/drawing/2014/main" id="{67ACA1AD-86B7-B93D-BF6B-74CEABFDF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6" name="Line 29">
            <a:extLst>
              <a:ext uri="{FF2B5EF4-FFF2-40B4-BE49-F238E27FC236}">
                <a16:creationId xmlns:a16="http://schemas.microsoft.com/office/drawing/2014/main" id="{9A0381ED-08CB-086B-C848-C88219E72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7" name="Line 30">
            <a:extLst>
              <a:ext uri="{FF2B5EF4-FFF2-40B4-BE49-F238E27FC236}">
                <a16:creationId xmlns:a16="http://schemas.microsoft.com/office/drawing/2014/main" id="{DF50C31F-43F8-32A7-350B-661DACAFD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8" name="Line 31">
            <a:extLst>
              <a:ext uri="{FF2B5EF4-FFF2-40B4-BE49-F238E27FC236}">
                <a16:creationId xmlns:a16="http://schemas.microsoft.com/office/drawing/2014/main" id="{4FA0946E-D875-8E3D-5862-9A23353F4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9" name="Line 32">
            <a:extLst>
              <a:ext uri="{FF2B5EF4-FFF2-40B4-BE49-F238E27FC236}">
                <a16:creationId xmlns:a16="http://schemas.microsoft.com/office/drawing/2014/main" id="{BBBD4A49-0590-1C43-9706-499842F90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0" name="Line 33">
            <a:extLst>
              <a:ext uri="{FF2B5EF4-FFF2-40B4-BE49-F238E27FC236}">
                <a16:creationId xmlns:a16="http://schemas.microsoft.com/office/drawing/2014/main" id="{BED28414-D8BF-2C78-1A95-5E9F02E5CA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1" name="Line 34">
            <a:extLst>
              <a:ext uri="{FF2B5EF4-FFF2-40B4-BE49-F238E27FC236}">
                <a16:creationId xmlns:a16="http://schemas.microsoft.com/office/drawing/2014/main" id="{D42C578D-30CD-2145-60C0-6B7899B82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2" name="Line 35">
            <a:extLst>
              <a:ext uri="{FF2B5EF4-FFF2-40B4-BE49-F238E27FC236}">
                <a16:creationId xmlns:a16="http://schemas.microsoft.com/office/drawing/2014/main" id="{C88E5445-9D0F-B877-CC11-EB3B9279B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3" name="Line 36">
            <a:extLst>
              <a:ext uri="{FF2B5EF4-FFF2-40B4-BE49-F238E27FC236}">
                <a16:creationId xmlns:a16="http://schemas.microsoft.com/office/drawing/2014/main" id="{724CCA0B-ADE5-1EDE-08F0-702BF030C5E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4" name="Line 37">
            <a:extLst>
              <a:ext uri="{FF2B5EF4-FFF2-40B4-BE49-F238E27FC236}">
                <a16:creationId xmlns:a16="http://schemas.microsoft.com/office/drawing/2014/main" id="{8112F10C-25D3-B320-D53D-3766A0BDA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5" name="Line 38">
            <a:extLst>
              <a:ext uri="{FF2B5EF4-FFF2-40B4-BE49-F238E27FC236}">
                <a16:creationId xmlns:a16="http://schemas.microsoft.com/office/drawing/2014/main" id="{C9E8FF73-F7CE-543D-F57A-0CA50D33B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6" name="Line 39">
            <a:extLst>
              <a:ext uri="{FF2B5EF4-FFF2-40B4-BE49-F238E27FC236}">
                <a16:creationId xmlns:a16="http://schemas.microsoft.com/office/drawing/2014/main" id="{AF11D94F-1734-A686-1711-C1D966F49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7" name="Line 40">
            <a:extLst>
              <a:ext uri="{FF2B5EF4-FFF2-40B4-BE49-F238E27FC236}">
                <a16:creationId xmlns:a16="http://schemas.microsoft.com/office/drawing/2014/main" id="{ABC979DB-8F5D-A6C1-C21A-83F750F56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28" name="Text Box 41">
            <a:extLst>
              <a:ext uri="{FF2B5EF4-FFF2-40B4-BE49-F238E27FC236}">
                <a16:creationId xmlns:a16="http://schemas.microsoft.com/office/drawing/2014/main" id="{97DF8E6C-737C-0EBC-B343-D06F27C1C981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2438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0</a:t>
            </a:r>
          </a:p>
        </p:txBody>
      </p:sp>
      <p:sp>
        <p:nvSpPr>
          <p:cNvPr id="110629" name="Text Box 42">
            <a:extLst>
              <a:ext uri="{FF2B5EF4-FFF2-40B4-BE49-F238E27FC236}">
                <a16:creationId xmlns:a16="http://schemas.microsoft.com/office/drawing/2014/main" id="{96B3E519-B8B7-2784-A4C7-5A5E47EBD991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3962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1</a:t>
            </a:r>
          </a:p>
        </p:txBody>
      </p:sp>
      <p:sp>
        <p:nvSpPr>
          <p:cNvPr id="110630" name="Text Box 43">
            <a:extLst>
              <a:ext uri="{FF2B5EF4-FFF2-40B4-BE49-F238E27FC236}">
                <a16:creationId xmlns:a16="http://schemas.microsoft.com/office/drawing/2014/main" id="{1CEE11E7-A409-8DDC-F47C-7C399D28242D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5501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2</a:t>
            </a:r>
          </a:p>
        </p:txBody>
      </p:sp>
      <p:sp>
        <p:nvSpPr>
          <p:cNvPr id="110631" name="Text Box 44">
            <a:extLst>
              <a:ext uri="{FF2B5EF4-FFF2-40B4-BE49-F238E27FC236}">
                <a16:creationId xmlns:a16="http://schemas.microsoft.com/office/drawing/2014/main" id="{73066B87-A549-42D6-39D2-13B248604179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7025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3</a:t>
            </a:r>
          </a:p>
        </p:txBody>
      </p:sp>
      <p:sp>
        <p:nvSpPr>
          <p:cNvPr id="110632" name="Line 45">
            <a:extLst>
              <a:ext uri="{FF2B5EF4-FFF2-40B4-BE49-F238E27FC236}">
                <a16:creationId xmlns:a16="http://schemas.microsoft.com/office/drawing/2014/main" id="{D5F25A39-40C1-7E51-C99A-532D4C371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633" name="Group 46">
            <a:extLst>
              <a:ext uri="{FF2B5EF4-FFF2-40B4-BE49-F238E27FC236}">
                <a16:creationId xmlns:a16="http://schemas.microsoft.com/office/drawing/2014/main" id="{A60FF228-D47C-B39F-71B6-375738E728F9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110698" name="Line 47">
              <a:extLst>
                <a:ext uri="{FF2B5EF4-FFF2-40B4-BE49-F238E27FC236}">
                  <a16:creationId xmlns:a16="http://schemas.microsoft.com/office/drawing/2014/main" id="{A5F99870-82B9-43AE-8802-66A7646CC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99" name="Line 48">
              <a:extLst>
                <a:ext uri="{FF2B5EF4-FFF2-40B4-BE49-F238E27FC236}">
                  <a16:creationId xmlns:a16="http://schemas.microsoft.com/office/drawing/2014/main" id="{62A36810-6848-F2AE-E135-39A339F44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0" name="Line 49">
              <a:extLst>
                <a:ext uri="{FF2B5EF4-FFF2-40B4-BE49-F238E27FC236}">
                  <a16:creationId xmlns:a16="http://schemas.microsoft.com/office/drawing/2014/main" id="{D1DEB67B-D5DC-9751-7B03-4D34C19541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1" name="Line 50">
              <a:extLst>
                <a:ext uri="{FF2B5EF4-FFF2-40B4-BE49-F238E27FC236}">
                  <a16:creationId xmlns:a16="http://schemas.microsoft.com/office/drawing/2014/main" id="{588857C0-F2BA-9A42-A576-22713F52B8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34" name="Line 51">
            <a:extLst>
              <a:ext uri="{FF2B5EF4-FFF2-40B4-BE49-F238E27FC236}">
                <a16:creationId xmlns:a16="http://schemas.microsoft.com/office/drawing/2014/main" id="{FDC2037D-4806-0957-F2D3-0A48C0DEE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5" name="Line 52">
            <a:extLst>
              <a:ext uri="{FF2B5EF4-FFF2-40B4-BE49-F238E27FC236}">
                <a16:creationId xmlns:a16="http://schemas.microsoft.com/office/drawing/2014/main" id="{77CCD07C-4149-203B-1A84-E93448FD6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6" name="Line 53">
            <a:extLst>
              <a:ext uri="{FF2B5EF4-FFF2-40B4-BE49-F238E27FC236}">
                <a16:creationId xmlns:a16="http://schemas.microsoft.com/office/drawing/2014/main" id="{838EEC8D-F58D-1917-47D4-C962E791E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7" name="Line 54">
            <a:extLst>
              <a:ext uri="{FF2B5EF4-FFF2-40B4-BE49-F238E27FC236}">
                <a16:creationId xmlns:a16="http://schemas.microsoft.com/office/drawing/2014/main" id="{15375EA0-EE4A-2F2F-E2B9-5EAA4797A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8" name="Line 55">
            <a:extLst>
              <a:ext uri="{FF2B5EF4-FFF2-40B4-BE49-F238E27FC236}">
                <a16:creationId xmlns:a16="http://schemas.microsoft.com/office/drawing/2014/main" id="{7844F930-FDBD-FDFF-38B6-C071DDA60F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9" name="Line 56">
            <a:extLst>
              <a:ext uri="{FF2B5EF4-FFF2-40B4-BE49-F238E27FC236}">
                <a16:creationId xmlns:a16="http://schemas.microsoft.com/office/drawing/2014/main" id="{5E7C4D88-4E03-9D00-344F-CF49F8FA3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0" name="Line 57">
            <a:extLst>
              <a:ext uri="{FF2B5EF4-FFF2-40B4-BE49-F238E27FC236}">
                <a16:creationId xmlns:a16="http://schemas.microsoft.com/office/drawing/2014/main" id="{8748A1B0-7571-5C48-90E4-28EF87EE0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1" name="Line 58">
            <a:extLst>
              <a:ext uri="{FF2B5EF4-FFF2-40B4-BE49-F238E27FC236}">
                <a16:creationId xmlns:a16="http://schemas.microsoft.com/office/drawing/2014/main" id="{4564528D-A073-E956-4F4E-4A208E674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2" name="Line 59">
            <a:extLst>
              <a:ext uri="{FF2B5EF4-FFF2-40B4-BE49-F238E27FC236}">
                <a16:creationId xmlns:a16="http://schemas.microsoft.com/office/drawing/2014/main" id="{31AC6C0C-0974-F824-3479-418C71119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3" name="Line 60">
            <a:extLst>
              <a:ext uri="{FF2B5EF4-FFF2-40B4-BE49-F238E27FC236}">
                <a16:creationId xmlns:a16="http://schemas.microsoft.com/office/drawing/2014/main" id="{7A7CE2C9-67F5-17EE-31A7-A6E66B2DB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4" name="Line 61">
            <a:extLst>
              <a:ext uri="{FF2B5EF4-FFF2-40B4-BE49-F238E27FC236}">
                <a16:creationId xmlns:a16="http://schemas.microsoft.com/office/drawing/2014/main" id="{1B2BD335-792C-01EC-0295-EC1E1ADDC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5" name="Line 62">
            <a:extLst>
              <a:ext uri="{FF2B5EF4-FFF2-40B4-BE49-F238E27FC236}">
                <a16:creationId xmlns:a16="http://schemas.microsoft.com/office/drawing/2014/main" id="{ABCA7DE3-8095-47D8-D028-D45F0C626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6" name="Line 63">
            <a:extLst>
              <a:ext uri="{FF2B5EF4-FFF2-40B4-BE49-F238E27FC236}">
                <a16:creationId xmlns:a16="http://schemas.microsoft.com/office/drawing/2014/main" id="{884A925E-58EB-4B7A-C556-3617BF48B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7" name="Line 64">
            <a:extLst>
              <a:ext uri="{FF2B5EF4-FFF2-40B4-BE49-F238E27FC236}">
                <a16:creationId xmlns:a16="http://schemas.microsoft.com/office/drawing/2014/main" id="{B5A50B37-0892-86CA-43D4-37E7B9F3C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8" name="Line 65">
            <a:extLst>
              <a:ext uri="{FF2B5EF4-FFF2-40B4-BE49-F238E27FC236}">
                <a16:creationId xmlns:a16="http://schemas.microsoft.com/office/drawing/2014/main" id="{2D9CA834-FC39-7C92-48FB-18E0E6422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9" name="Line 66">
            <a:extLst>
              <a:ext uri="{FF2B5EF4-FFF2-40B4-BE49-F238E27FC236}">
                <a16:creationId xmlns:a16="http://schemas.microsoft.com/office/drawing/2014/main" id="{B0CDCEC7-1B3A-9AAF-FF31-B703F8BC0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0" name="Line 67">
            <a:extLst>
              <a:ext uri="{FF2B5EF4-FFF2-40B4-BE49-F238E27FC236}">
                <a16:creationId xmlns:a16="http://schemas.microsoft.com/office/drawing/2014/main" id="{F2E939E8-98FF-0C26-BB78-B30491EB7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1" name="Line 68">
            <a:extLst>
              <a:ext uri="{FF2B5EF4-FFF2-40B4-BE49-F238E27FC236}">
                <a16:creationId xmlns:a16="http://schemas.microsoft.com/office/drawing/2014/main" id="{DA7D9FFE-2F7D-4283-8A54-5963A30C1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2" name="Line 69">
            <a:extLst>
              <a:ext uri="{FF2B5EF4-FFF2-40B4-BE49-F238E27FC236}">
                <a16:creationId xmlns:a16="http://schemas.microsoft.com/office/drawing/2014/main" id="{FF5641AC-DE1D-2314-46BD-E50A337E2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3" name="Line 70">
            <a:extLst>
              <a:ext uri="{FF2B5EF4-FFF2-40B4-BE49-F238E27FC236}">
                <a16:creationId xmlns:a16="http://schemas.microsoft.com/office/drawing/2014/main" id="{127556A3-2773-0FCF-1286-36439913C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4" name="Line 71">
            <a:extLst>
              <a:ext uri="{FF2B5EF4-FFF2-40B4-BE49-F238E27FC236}">
                <a16:creationId xmlns:a16="http://schemas.microsoft.com/office/drawing/2014/main" id="{0D453093-69DD-B11F-9A8B-EF2305E8F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5" name="Line 72">
            <a:extLst>
              <a:ext uri="{FF2B5EF4-FFF2-40B4-BE49-F238E27FC236}">
                <a16:creationId xmlns:a16="http://schemas.microsoft.com/office/drawing/2014/main" id="{298338F5-FF43-12B9-B6C8-9AE06556F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6" name="Line 73">
            <a:extLst>
              <a:ext uri="{FF2B5EF4-FFF2-40B4-BE49-F238E27FC236}">
                <a16:creationId xmlns:a16="http://schemas.microsoft.com/office/drawing/2014/main" id="{0209ADF3-D8A5-8176-9D61-FC7F141FD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7" name="Line 74">
            <a:extLst>
              <a:ext uri="{FF2B5EF4-FFF2-40B4-BE49-F238E27FC236}">
                <a16:creationId xmlns:a16="http://schemas.microsoft.com/office/drawing/2014/main" id="{3BAC47E2-2C88-90E4-E4E6-57CFFFF2B3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8" name="Line 75">
            <a:extLst>
              <a:ext uri="{FF2B5EF4-FFF2-40B4-BE49-F238E27FC236}">
                <a16:creationId xmlns:a16="http://schemas.microsoft.com/office/drawing/2014/main" id="{A9D65225-368F-366F-5FE2-660C573B3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9" name="Line 76">
            <a:extLst>
              <a:ext uri="{FF2B5EF4-FFF2-40B4-BE49-F238E27FC236}">
                <a16:creationId xmlns:a16="http://schemas.microsoft.com/office/drawing/2014/main" id="{D2F79307-96A1-F984-076A-54623CF14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0" name="Line 77">
            <a:extLst>
              <a:ext uri="{FF2B5EF4-FFF2-40B4-BE49-F238E27FC236}">
                <a16:creationId xmlns:a16="http://schemas.microsoft.com/office/drawing/2014/main" id="{8556E489-318E-5F2D-F72D-2E10CECD6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1" name="Line 78">
            <a:extLst>
              <a:ext uri="{FF2B5EF4-FFF2-40B4-BE49-F238E27FC236}">
                <a16:creationId xmlns:a16="http://schemas.microsoft.com/office/drawing/2014/main" id="{91114C65-3618-36FD-4800-2AC222379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2" name="Line 79">
            <a:extLst>
              <a:ext uri="{FF2B5EF4-FFF2-40B4-BE49-F238E27FC236}">
                <a16:creationId xmlns:a16="http://schemas.microsoft.com/office/drawing/2014/main" id="{E1B28CB2-C691-CB41-DD7B-F5CF62D34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3" name="Line 80">
            <a:extLst>
              <a:ext uri="{FF2B5EF4-FFF2-40B4-BE49-F238E27FC236}">
                <a16:creationId xmlns:a16="http://schemas.microsoft.com/office/drawing/2014/main" id="{89D9AF26-AC2E-821C-8A7B-559404189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4" name="Line 81">
            <a:extLst>
              <a:ext uri="{FF2B5EF4-FFF2-40B4-BE49-F238E27FC236}">
                <a16:creationId xmlns:a16="http://schemas.microsoft.com/office/drawing/2014/main" id="{184FF1C1-B370-399F-498D-2AC5AB03F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5" name="Line 82">
            <a:extLst>
              <a:ext uri="{FF2B5EF4-FFF2-40B4-BE49-F238E27FC236}">
                <a16:creationId xmlns:a16="http://schemas.microsoft.com/office/drawing/2014/main" id="{93C09C2B-F602-C40C-2378-84CDEFB63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6" name="Line 83">
            <a:extLst>
              <a:ext uri="{FF2B5EF4-FFF2-40B4-BE49-F238E27FC236}">
                <a16:creationId xmlns:a16="http://schemas.microsoft.com/office/drawing/2014/main" id="{045A8076-CCA5-B591-42F5-7D972A0A2F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7" name="Text Box 84">
            <a:extLst>
              <a:ext uri="{FF2B5EF4-FFF2-40B4-BE49-F238E27FC236}">
                <a16:creationId xmlns:a16="http://schemas.microsoft.com/office/drawing/2014/main" id="{159A8F00-1B6C-6580-B07F-A166BFA1572F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5407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0</a:t>
            </a:r>
          </a:p>
        </p:txBody>
      </p:sp>
      <p:sp>
        <p:nvSpPr>
          <p:cNvPr id="110668" name="Text Box 85">
            <a:extLst>
              <a:ext uri="{FF2B5EF4-FFF2-40B4-BE49-F238E27FC236}">
                <a16:creationId xmlns:a16="http://schemas.microsoft.com/office/drawing/2014/main" id="{4487EDC3-3C87-C3BD-A08A-690CFCD0C3DE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6931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1</a:t>
            </a:r>
          </a:p>
        </p:txBody>
      </p:sp>
      <p:sp>
        <p:nvSpPr>
          <p:cNvPr id="110669" name="Text Box 86">
            <a:extLst>
              <a:ext uri="{FF2B5EF4-FFF2-40B4-BE49-F238E27FC236}">
                <a16:creationId xmlns:a16="http://schemas.microsoft.com/office/drawing/2014/main" id="{A799481E-8C68-D8C8-8A9A-E00866AFC9CF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8455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2</a:t>
            </a:r>
          </a:p>
        </p:txBody>
      </p:sp>
      <p:sp>
        <p:nvSpPr>
          <p:cNvPr id="110670" name="Text Box 87">
            <a:extLst>
              <a:ext uri="{FF2B5EF4-FFF2-40B4-BE49-F238E27FC236}">
                <a16:creationId xmlns:a16="http://schemas.microsoft.com/office/drawing/2014/main" id="{EFE12023-47B8-7CC8-4995-63686487D4EB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9979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3</a:t>
            </a:r>
          </a:p>
        </p:txBody>
      </p:sp>
      <p:sp>
        <p:nvSpPr>
          <p:cNvPr id="110671" name="Line 88">
            <a:extLst>
              <a:ext uri="{FF2B5EF4-FFF2-40B4-BE49-F238E27FC236}">
                <a16:creationId xmlns:a16="http://schemas.microsoft.com/office/drawing/2014/main" id="{098500CA-534D-F669-26F7-61439781D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72" name="Line 89">
            <a:extLst>
              <a:ext uri="{FF2B5EF4-FFF2-40B4-BE49-F238E27FC236}">
                <a16:creationId xmlns:a16="http://schemas.microsoft.com/office/drawing/2014/main" id="{C545CDB9-9A36-324E-A685-4F9426392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73" name="Text Box 90">
            <a:extLst>
              <a:ext uri="{FF2B5EF4-FFF2-40B4-BE49-F238E27FC236}">
                <a16:creationId xmlns:a16="http://schemas.microsoft.com/office/drawing/2014/main" id="{2207107F-18B1-41F6-C0D5-9FB3BF74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10674" name="Text Box 91">
            <a:extLst>
              <a:ext uri="{FF2B5EF4-FFF2-40B4-BE49-F238E27FC236}">
                <a16:creationId xmlns:a16="http://schemas.microsoft.com/office/drawing/2014/main" id="{3DC6137B-1798-DDC3-8380-87A695B49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5363"/>
            <a:ext cx="115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10675" name="Rectangle 92">
            <a:extLst>
              <a:ext uri="{FF2B5EF4-FFF2-40B4-BE49-F238E27FC236}">
                <a16:creationId xmlns:a16="http://schemas.microsoft.com/office/drawing/2014/main" id="{993DC3CC-C82A-EC6C-E57D-82EAE8A52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2004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0676" name="Text Box 93">
            <a:extLst>
              <a:ext uri="{FF2B5EF4-FFF2-40B4-BE49-F238E27FC236}">
                <a16:creationId xmlns:a16="http://schemas.microsoft.com/office/drawing/2014/main" id="{DAB571DE-F8B9-9458-4FEC-574547AB36D5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272506" y="2348707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80</a:t>
            </a:r>
          </a:p>
        </p:txBody>
      </p:sp>
      <p:sp>
        <p:nvSpPr>
          <p:cNvPr id="110677" name="Line 94">
            <a:extLst>
              <a:ext uri="{FF2B5EF4-FFF2-40B4-BE49-F238E27FC236}">
                <a16:creationId xmlns:a16="http://schemas.microsoft.com/office/drawing/2014/main" id="{E1B6CA85-D260-5FE4-112B-DD2D1AA2B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78" name="Rectangle 95">
            <a:extLst>
              <a:ext uri="{FF2B5EF4-FFF2-40B4-BE49-F238E27FC236}">
                <a16:creationId xmlns:a16="http://schemas.microsoft.com/office/drawing/2014/main" id="{F8D26FF9-104A-12F3-7138-693A329E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4958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0679" name="Line 96">
            <a:extLst>
              <a:ext uri="{FF2B5EF4-FFF2-40B4-BE49-F238E27FC236}">
                <a16:creationId xmlns:a16="http://schemas.microsoft.com/office/drawing/2014/main" id="{CA82FCCC-7828-5EB3-0856-BF7231B0B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0" name="Line 97">
            <a:extLst>
              <a:ext uri="{FF2B5EF4-FFF2-40B4-BE49-F238E27FC236}">
                <a16:creationId xmlns:a16="http://schemas.microsoft.com/office/drawing/2014/main" id="{41C5E604-5572-9DDB-E2CE-A1348F023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1" name="Line 98">
            <a:extLst>
              <a:ext uri="{FF2B5EF4-FFF2-40B4-BE49-F238E27FC236}">
                <a16:creationId xmlns:a16="http://schemas.microsoft.com/office/drawing/2014/main" id="{C89D5BF9-4841-7585-AFCD-DC1730670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2" name="Line 99">
            <a:extLst>
              <a:ext uri="{FF2B5EF4-FFF2-40B4-BE49-F238E27FC236}">
                <a16:creationId xmlns:a16="http://schemas.microsoft.com/office/drawing/2014/main" id="{77FBA877-9CB3-B5B5-4E27-FBC5AC3A7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3" name="Line 100">
            <a:extLst>
              <a:ext uri="{FF2B5EF4-FFF2-40B4-BE49-F238E27FC236}">
                <a16:creationId xmlns:a16="http://schemas.microsoft.com/office/drawing/2014/main" id="{60914BCB-CC01-D536-7E48-5C78D6707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4" name="Line 101">
            <a:extLst>
              <a:ext uri="{FF2B5EF4-FFF2-40B4-BE49-F238E27FC236}">
                <a16:creationId xmlns:a16="http://schemas.microsoft.com/office/drawing/2014/main" id="{287F7209-5391-1992-1BE2-4C15F2861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5" name="Line 102">
            <a:extLst>
              <a:ext uri="{FF2B5EF4-FFF2-40B4-BE49-F238E27FC236}">
                <a16:creationId xmlns:a16="http://schemas.microsoft.com/office/drawing/2014/main" id="{9F3322EB-2D7E-D795-C0B8-D629A8C6D6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6" name="Line 103">
            <a:extLst>
              <a:ext uri="{FF2B5EF4-FFF2-40B4-BE49-F238E27FC236}">
                <a16:creationId xmlns:a16="http://schemas.microsoft.com/office/drawing/2014/main" id="{C65BF942-D24C-51E0-E914-07BE2883D0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967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7" name="Line 104">
            <a:extLst>
              <a:ext uri="{FF2B5EF4-FFF2-40B4-BE49-F238E27FC236}">
                <a16:creationId xmlns:a16="http://schemas.microsoft.com/office/drawing/2014/main" id="{0B734CDB-BDA4-7929-05DF-E534240D6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8" name="Line 105">
            <a:extLst>
              <a:ext uri="{FF2B5EF4-FFF2-40B4-BE49-F238E27FC236}">
                <a16:creationId xmlns:a16="http://schemas.microsoft.com/office/drawing/2014/main" id="{A554D70F-89EE-162E-5C70-32D66B560D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9" name="Line 106">
            <a:extLst>
              <a:ext uri="{FF2B5EF4-FFF2-40B4-BE49-F238E27FC236}">
                <a16:creationId xmlns:a16="http://schemas.microsoft.com/office/drawing/2014/main" id="{89B800E8-A93E-B450-9272-6C8133113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0" name="Line 107">
            <a:extLst>
              <a:ext uri="{FF2B5EF4-FFF2-40B4-BE49-F238E27FC236}">
                <a16:creationId xmlns:a16="http://schemas.microsoft.com/office/drawing/2014/main" id="{E86A8C1D-33A8-1B9C-0B66-EDCB4FE2B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1" name="Line 108">
            <a:extLst>
              <a:ext uri="{FF2B5EF4-FFF2-40B4-BE49-F238E27FC236}">
                <a16:creationId xmlns:a16="http://schemas.microsoft.com/office/drawing/2014/main" id="{D3683BAD-20E5-1CFE-A8D8-870FC11DE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2" name="Line 109">
            <a:extLst>
              <a:ext uri="{FF2B5EF4-FFF2-40B4-BE49-F238E27FC236}">
                <a16:creationId xmlns:a16="http://schemas.microsoft.com/office/drawing/2014/main" id="{3C0A1906-C769-9D37-B7FC-23111CC75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1006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3" name="Text Box 110">
            <a:extLst>
              <a:ext uri="{FF2B5EF4-FFF2-40B4-BE49-F238E27FC236}">
                <a16:creationId xmlns:a16="http://schemas.microsoft.com/office/drawing/2014/main" id="{7A19A879-0CF5-A9DE-AA9D-77769CC8F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3203575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10694" name="Text Box 111">
            <a:extLst>
              <a:ext uri="{FF2B5EF4-FFF2-40B4-BE49-F238E27FC236}">
                <a16:creationId xmlns:a16="http://schemas.microsoft.com/office/drawing/2014/main" id="{35C74A8B-A4EE-79BE-66C4-FC538ADB7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4513263"/>
            <a:ext cx="1173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10695" name="Text Box 112">
            <a:extLst>
              <a:ext uri="{FF2B5EF4-FFF2-40B4-BE49-F238E27FC236}">
                <a16:creationId xmlns:a16="http://schemas.microsoft.com/office/drawing/2014/main" id="{E6F18385-FB77-301A-D668-D1D6532B3136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3569494" y="5550694"/>
            <a:ext cx="663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80</a:t>
            </a:r>
          </a:p>
        </p:txBody>
      </p:sp>
      <p:sp>
        <p:nvSpPr>
          <p:cNvPr id="924785" name="AutoShape 113">
            <a:extLst>
              <a:ext uri="{FF2B5EF4-FFF2-40B4-BE49-F238E27FC236}">
                <a16:creationId xmlns:a16="http://schemas.microsoft.com/office/drawing/2014/main" id="{C7D6DEA7-6A5C-C3F1-F9C8-FF75D85E5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2890838"/>
            <a:ext cx="4992688" cy="1293812"/>
          </a:xfrm>
          <a:prstGeom prst="wedgeRectCallout">
            <a:avLst>
              <a:gd name="adj1" fmla="val -72481"/>
              <a:gd name="adj2" fmla="val -9875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Segment sent when: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Segment full (Max Segment Size),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Not full, but times out, or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ja-JP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“</a:t>
            </a:r>
            <a:r>
              <a:rPr lang="en-US" altLang="ja-JP" sz="2000" b="0">
                <a:solidFill>
                  <a:srgbClr val="000000"/>
                </a:solidFill>
                <a:latin typeface="Comic Sans MS" panose="030F0902030302020204" pitchFamily="66" charset="0"/>
              </a:rPr>
              <a:t>Pushed</a:t>
            </a:r>
            <a:r>
              <a:rPr lang="ja-JP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”</a:t>
            </a:r>
            <a:r>
              <a:rPr lang="en-US" altLang="ja-JP" sz="2000" b="0">
                <a:solidFill>
                  <a:srgbClr val="000000"/>
                </a:solidFill>
                <a:latin typeface="Comic Sans MS" panose="030F0902030302020204" pitchFamily="66" charset="0"/>
              </a:rPr>
              <a:t> by application.</a:t>
            </a:r>
            <a:endParaRPr lang="en-US" altLang="en-US" sz="20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0697" name="Slide Number Placeholder 1">
            <a:extLst>
              <a:ext uri="{FF2B5EF4-FFF2-40B4-BE49-F238E27FC236}">
                <a16:creationId xmlns:a16="http://schemas.microsoft.com/office/drawing/2014/main" id="{DE6E8266-0A92-6CE5-7CF4-3E2A633C4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67296757-F777-B347-AC55-43AAEB5E4FBA}" type="slidenum">
              <a:rPr lang="en-US" altLang="en-US" sz="1200" smtClean="0">
                <a:solidFill>
                  <a:srgbClr val="898989"/>
                </a:solidFill>
              </a:rPr>
              <a:pPr/>
              <a:t>67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AB266044-03CC-6F37-A9F1-45B6DCD73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4690" name="Rectangle 110">
            <a:extLst>
              <a:ext uri="{FF2B5EF4-FFF2-40B4-BE49-F238E27FC236}">
                <a16:creationId xmlns:a16="http://schemas.microsoft.com/office/drawing/2014/main" id="{C5AB10D8-6917-7D4C-9333-2951F219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Sequence Number</a:t>
            </a:r>
          </a:p>
        </p:txBody>
      </p:sp>
      <p:grpSp>
        <p:nvGrpSpPr>
          <p:cNvPr id="114691" name="Group 4">
            <a:extLst>
              <a:ext uri="{FF2B5EF4-FFF2-40B4-BE49-F238E27FC236}">
                <a16:creationId xmlns:a16="http://schemas.microsoft.com/office/drawing/2014/main" id="{54D947AA-A640-F586-D20D-8A9AB96A4EF9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114790" name="Line 5">
              <a:extLst>
                <a:ext uri="{FF2B5EF4-FFF2-40B4-BE49-F238E27FC236}">
                  <a16:creationId xmlns:a16="http://schemas.microsoft.com/office/drawing/2014/main" id="{7FF052A9-00B1-06F7-8A54-7FDD0E009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91" name="Line 6">
              <a:extLst>
                <a:ext uri="{FF2B5EF4-FFF2-40B4-BE49-F238E27FC236}">
                  <a16:creationId xmlns:a16="http://schemas.microsoft.com/office/drawing/2014/main" id="{78E1B3C2-6900-D44E-5A71-591681F75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92" name="Line 7">
              <a:extLst>
                <a:ext uri="{FF2B5EF4-FFF2-40B4-BE49-F238E27FC236}">
                  <a16:creationId xmlns:a16="http://schemas.microsoft.com/office/drawing/2014/main" id="{1162A242-FECA-78D5-1C9C-BCDCBB7A96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93" name="Line 8">
              <a:extLst>
                <a:ext uri="{FF2B5EF4-FFF2-40B4-BE49-F238E27FC236}">
                  <a16:creationId xmlns:a16="http://schemas.microsoft.com/office/drawing/2014/main" id="{BA926558-C8C2-D882-DDF8-D8CD3599A4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4692" name="Line 9">
            <a:extLst>
              <a:ext uri="{FF2B5EF4-FFF2-40B4-BE49-F238E27FC236}">
                <a16:creationId xmlns:a16="http://schemas.microsoft.com/office/drawing/2014/main" id="{6A33077B-4AF0-1B91-DB2A-F06190262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3" name="Line 10">
            <a:extLst>
              <a:ext uri="{FF2B5EF4-FFF2-40B4-BE49-F238E27FC236}">
                <a16:creationId xmlns:a16="http://schemas.microsoft.com/office/drawing/2014/main" id="{44CE0F99-B3C8-9A9D-7C7C-910E38C7A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Line 11">
            <a:extLst>
              <a:ext uri="{FF2B5EF4-FFF2-40B4-BE49-F238E27FC236}">
                <a16:creationId xmlns:a16="http://schemas.microsoft.com/office/drawing/2014/main" id="{7006563C-49C6-A680-944A-CAF21E99F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Line 12">
            <a:extLst>
              <a:ext uri="{FF2B5EF4-FFF2-40B4-BE49-F238E27FC236}">
                <a16:creationId xmlns:a16="http://schemas.microsoft.com/office/drawing/2014/main" id="{8DB5FD3A-5882-8713-6F06-BA7D7D9A41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6" name="Line 13">
            <a:extLst>
              <a:ext uri="{FF2B5EF4-FFF2-40B4-BE49-F238E27FC236}">
                <a16:creationId xmlns:a16="http://schemas.microsoft.com/office/drawing/2014/main" id="{4DDAB861-2658-872C-DF81-DC0B89990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Line 14">
            <a:extLst>
              <a:ext uri="{FF2B5EF4-FFF2-40B4-BE49-F238E27FC236}">
                <a16:creationId xmlns:a16="http://schemas.microsoft.com/office/drawing/2014/main" id="{87950BB8-EA2D-2B06-00C4-BBC3D37C6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8" name="Line 15">
            <a:extLst>
              <a:ext uri="{FF2B5EF4-FFF2-40B4-BE49-F238E27FC236}">
                <a16:creationId xmlns:a16="http://schemas.microsoft.com/office/drawing/2014/main" id="{B710CFD4-07D5-F3B9-AAF8-CE26CA6F10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Line 16">
            <a:extLst>
              <a:ext uri="{FF2B5EF4-FFF2-40B4-BE49-F238E27FC236}">
                <a16:creationId xmlns:a16="http://schemas.microsoft.com/office/drawing/2014/main" id="{53CBA9F1-225D-BB58-A2B2-9B2C2F1709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Line 17">
            <a:extLst>
              <a:ext uri="{FF2B5EF4-FFF2-40B4-BE49-F238E27FC236}">
                <a16:creationId xmlns:a16="http://schemas.microsoft.com/office/drawing/2014/main" id="{B158646D-752E-627F-AD73-C70231579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Line 18">
            <a:extLst>
              <a:ext uri="{FF2B5EF4-FFF2-40B4-BE49-F238E27FC236}">
                <a16:creationId xmlns:a16="http://schemas.microsoft.com/office/drawing/2014/main" id="{522AAF7A-846D-0F46-022A-05D2A4E49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2" name="Line 19">
            <a:extLst>
              <a:ext uri="{FF2B5EF4-FFF2-40B4-BE49-F238E27FC236}">
                <a16:creationId xmlns:a16="http://schemas.microsoft.com/office/drawing/2014/main" id="{3F70830A-0236-530C-B34B-C97947703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3" name="Line 20">
            <a:extLst>
              <a:ext uri="{FF2B5EF4-FFF2-40B4-BE49-F238E27FC236}">
                <a16:creationId xmlns:a16="http://schemas.microsoft.com/office/drawing/2014/main" id="{05FC326C-2FF0-8CE6-972E-5605E6E31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4" name="Line 21">
            <a:extLst>
              <a:ext uri="{FF2B5EF4-FFF2-40B4-BE49-F238E27FC236}">
                <a16:creationId xmlns:a16="http://schemas.microsoft.com/office/drawing/2014/main" id="{2FF56006-8ACA-D817-5F33-62F825D14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5" name="Line 22">
            <a:extLst>
              <a:ext uri="{FF2B5EF4-FFF2-40B4-BE49-F238E27FC236}">
                <a16:creationId xmlns:a16="http://schemas.microsoft.com/office/drawing/2014/main" id="{96D12A42-C1D8-B759-2931-2396EC998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6" name="Line 23">
            <a:extLst>
              <a:ext uri="{FF2B5EF4-FFF2-40B4-BE49-F238E27FC236}">
                <a16:creationId xmlns:a16="http://schemas.microsoft.com/office/drawing/2014/main" id="{5B813938-049C-7A3B-33D9-693E13F6B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7" name="Line 24">
            <a:extLst>
              <a:ext uri="{FF2B5EF4-FFF2-40B4-BE49-F238E27FC236}">
                <a16:creationId xmlns:a16="http://schemas.microsoft.com/office/drawing/2014/main" id="{801AE00D-3EA3-890E-59E6-A419A5CC1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8" name="Line 25">
            <a:extLst>
              <a:ext uri="{FF2B5EF4-FFF2-40B4-BE49-F238E27FC236}">
                <a16:creationId xmlns:a16="http://schemas.microsoft.com/office/drawing/2014/main" id="{20C5C561-0047-C4BF-630B-8D3CF7D7F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9" name="Line 26">
            <a:extLst>
              <a:ext uri="{FF2B5EF4-FFF2-40B4-BE49-F238E27FC236}">
                <a16:creationId xmlns:a16="http://schemas.microsoft.com/office/drawing/2014/main" id="{C7BCC8DC-BD87-438D-E983-D72FE05AC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0" name="Line 27">
            <a:extLst>
              <a:ext uri="{FF2B5EF4-FFF2-40B4-BE49-F238E27FC236}">
                <a16:creationId xmlns:a16="http://schemas.microsoft.com/office/drawing/2014/main" id="{A90A61A1-7C70-4E05-D3D7-252DA5A5E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1" name="Line 28">
            <a:extLst>
              <a:ext uri="{FF2B5EF4-FFF2-40B4-BE49-F238E27FC236}">
                <a16:creationId xmlns:a16="http://schemas.microsoft.com/office/drawing/2014/main" id="{86CE88C3-AF09-3821-6DF4-C19F77CDA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2" name="Line 29">
            <a:extLst>
              <a:ext uri="{FF2B5EF4-FFF2-40B4-BE49-F238E27FC236}">
                <a16:creationId xmlns:a16="http://schemas.microsoft.com/office/drawing/2014/main" id="{D798C30F-6EDB-13BF-2D88-38EC36EF4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3" name="Line 30">
            <a:extLst>
              <a:ext uri="{FF2B5EF4-FFF2-40B4-BE49-F238E27FC236}">
                <a16:creationId xmlns:a16="http://schemas.microsoft.com/office/drawing/2014/main" id="{8E3F405E-FBB6-8D3E-A8CB-0EA0576F8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4" name="Line 31">
            <a:extLst>
              <a:ext uri="{FF2B5EF4-FFF2-40B4-BE49-F238E27FC236}">
                <a16:creationId xmlns:a16="http://schemas.microsoft.com/office/drawing/2014/main" id="{32FE5EB8-C0D5-866D-9D22-55A044580A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5" name="Line 32">
            <a:extLst>
              <a:ext uri="{FF2B5EF4-FFF2-40B4-BE49-F238E27FC236}">
                <a16:creationId xmlns:a16="http://schemas.microsoft.com/office/drawing/2014/main" id="{F7D85100-82DE-FF31-8A41-AB5053C46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6" name="Line 33">
            <a:extLst>
              <a:ext uri="{FF2B5EF4-FFF2-40B4-BE49-F238E27FC236}">
                <a16:creationId xmlns:a16="http://schemas.microsoft.com/office/drawing/2014/main" id="{C00F67FC-6887-086D-0806-F2FC5E50E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7" name="Line 34">
            <a:extLst>
              <a:ext uri="{FF2B5EF4-FFF2-40B4-BE49-F238E27FC236}">
                <a16:creationId xmlns:a16="http://schemas.microsoft.com/office/drawing/2014/main" id="{2ABEBA32-BD4F-D89C-CEB0-13ECDB2CA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8" name="Line 35">
            <a:extLst>
              <a:ext uri="{FF2B5EF4-FFF2-40B4-BE49-F238E27FC236}">
                <a16:creationId xmlns:a16="http://schemas.microsoft.com/office/drawing/2014/main" id="{EB22CD10-FF75-6FD9-6480-22096738B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9" name="Line 36">
            <a:extLst>
              <a:ext uri="{FF2B5EF4-FFF2-40B4-BE49-F238E27FC236}">
                <a16:creationId xmlns:a16="http://schemas.microsoft.com/office/drawing/2014/main" id="{7BBC2F89-904F-5426-3353-7733E4E763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0" name="Line 37">
            <a:extLst>
              <a:ext uri="{FF2B5EF4-FFF2-40B4-BE49-F238E27FC236}">
                <a16:creationId xmlns:a16="http://schemas.microsoft.com/office/drawing/2014/main" id="{0287232A-A94B-35C4-5F5E-7B566E3BB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1" name="Line 38">
            <a:extLst>
              <a:ext uri="{FF2B5EF4-FFF2-40B4-BE49-F238E27FC236}">
                <a16:creationId xmlns:a16="http://schemas.microsoft.com/office/drawing/2014/main" id="{87C21B6C-EC6B-1578-A683-78F23B4B7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2" name="Line 39">
            <a:extLst>
              <a:ext uri="{FF2B5EF4-FFF2-40B4-BE49-F238E27FC236}">
                <a16:creationId xmlns:a16="http://schemas.microsoft.com/office/drawing/2014/main" id="{75BBEC77-BD4D-A6BC-2473-23C638E14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3" name="Line 40">
            <a:extLst>
              <a:ext uri="{FF2B5EF4-FFF2-40B4-BE49-F238E27FC236}">
                <a16:creationId xmlns:a16="http://schemas.microsoft.com/office/drawing/2014/main" id="{95F4694E-272A-CB91-C6CD-5457F32EF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4" name="Line 41">
            <a:extLst>
              <a:ext uri="{FF2B5EF4-FFF2-40B4-BE49-F238E27FC236}">
                <a16:creationId xmlns:a16="http://schemas.microsoft.com/office/drawing/2014/main" id="{6CDF1BD9-82E4-69BE-E078-4476A85AE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4725" name="Group 42">
            <a:extLst>
              <a:ext uri="{FF2B5EF4-FFF2-40B4-BE49-F238E27FC236}">
                <a16:creationId xmlns:a16="http://schemas.microsoft.com/office/drawing/2014/main" id="{2E6E5427-B2A2-07FC-95CF-D065072CED6C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5584825"/>
            <a:ext cx="5029200" cy="609600"/>
            <a:chOff x="912" y="1104"/>
            <a:chExt cx="3648" cy="384"/>
          </a:xfrm>
        </p:grpSpPr>
        <p:sp>
          <p:nvSpPr>
            <p:cNvPr id="114786" name="Line 43">
              <a:extLst>
                <a:ext uri="{FF2B5EF4-FFF2-40B4-BE49-F238E27FC236}">
                  <a16:creationId xmlns:a16="http://schemas.microsoft.com/office/drawing/2014/main" id="{0A2DCDB2-E8D1-A2BD-CC68-02F6FF51E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7" name="Line 44">
              <a:extLst>
                <a:ext uri="{FF2B5EF4-FFF2-40B4-BE49-F238E27FC236}">
                  <a16:creationId xmlns:a16="http://schemas.microsoft.com/office/drawing/2014/main" id="{4E9C08FF-2E33-4CE2-DFE2-06E159A862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8" name="Line 45">
              <a:extLst>
                <a:ext uri="{FF2B5EF4-FFF2-40B4-BE49-F238E27FC236}">
                  <a16:creationId xmlns:a16="http://schemas.microsoft.com/office/drawing/2014/main" id="{4DAD058C-3311-D3B1-52F4-B6FB99745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9" name="Line 46">
              <a:extLst>
                <a:ext uri="{FF2B5EF4-FFF2-40B4-BE49-F238E27FC236}">
                  <a16:creationId xmlns:a16="http://schemas.microsoft.com/office/drawing/2014/main" id="{6EE28484-EE9B-B6C4-9959-3B4F3E74B2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4726" name="Line 47">
            <a:extLst>
              <a:ext uri="{FF2B5EF4-FFF2-40B4-BE49-F238E27FC236}">
                <a16:creationId xmlns:a16="http://schemas.microsoft.com/office/drawing/2014/main" id="{F727511D-363A-FBA5-1D14-1EB46FCD1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7" name="Line 48">
            <a:extLst>
              <a:ext uri="{FF2B5EF4-FFF2-40B4-BE49-F238E27FC236}">
                <a16:creationId xmlns:a16="http://schemas.microsoft.com/office/drawing/2014/main" id="{6009EB53-DFF2-0609-6434-2CC670488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8" name="Line 49">
            <a:extLst>
              <a:ext uri="{FF2B5EF4-FFF2-40B4-BE49-F238E27FC236}">
                <a16:creationId xmlns:a16="http://schemas.microsoft.com/office/drawing/2014/main" id="{0F7F6C2F-A6D0-233D-5390-258F09C38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9" name="Line 50">
            <a:extLst>
              <a:ext uri="{FF2B5EF4-FFF2-40B4-BE49-F238E27FC236}">
                <a16:creationId xmlns:a16="http://schemas.microsoft.com/office/drawing/2014/main" id="{94777203-A3A4-89C2-CB54-94BBBF0BB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0" name="Line 51">
            <a:extLst>
              <a:ext uri="{FF2B5EF4-FFF2-40B4-BE49-F238E27FC236}">
                <a16:creationId xmlns:a16="http://schemas.microsoft.com/office/drawing/2014/main" id="{239AF5EF-60BF-6FDF-83D1-313B5B8BE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1" name="Line 52">
            <a:extLst>
              <a:ext uri="{FF2B5EF4-FFF2-40B4-BE49-F238E27FC236}">
                <a16:creationId xmlns:a16="http://schemas.microsoft.com/office/drawing/2014/main" id="{89B49FBC-32B2-7249-9F2E-499A6CE39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2" name="Line 53">
            <a:extLst>
              <a:ext uri="{FF2B5EF4-FFF2-40B4-BE49-F238E27FC236}">
                <a16:creationId xmlns:a16="http://schemas.microsoft.com/office/drawing/2014/main" id="{276AFDC3-F5E4-1EC0-2130-05DB71A6A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3" name="Line 54">
            <a:extLst>
              <a:ext uri="{FF2B5EF4-FFF2-40B4-BE49-F238E27FC236}">
                <a16:creationId xmlns:a16="http://schemas.microsoft.com/office/drawing/2014/main" id="{EF48850E-4208-8F20-0B41-DD255DAB0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5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4" name="Line 55">
            <a:extLst>
              <a:ext uri="{FF2B5EF4-FFF2-40B4-BE49-F238E27FC236}">
                <a16:creationId xmlns:a16="http://schemas.microsoft.com/office/drawing/2014/main" id="{E147E6C0-AFBA-AAE3-9933-562A84787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5" name="Line 56">
            <a:extLst>
              <a:ext uri="{FF2B5EF4-FFF2-40B4-BE49-F238E27FC236}">
                <a16:creationId xmlns:a16="http://schemas.microsoft.com/office/drawing/2014/main" id="{83B891FA-90C5-AD8F-9C7A-70AB1E79C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6" name="Line 57">
            <a:extLst>
              <a:ext uri="{FF2B5EF4-FFF2-40B4-BE49-F238E27FC236}">
                <a16:creationId xmlns:a16="http://schemas.microsoft.com/office/drawing/2014/main" id="{AFF4A3A6-7F54-99B5-578B-9427DE37B6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7" name="Line 58">
            <a:extLst>
              <a:ext uri="{FF2B5EF4-FFF2-40B4-BE49-F238E27FC236}">
                <a16:creationId xmlns:a16="http://schemas.microsoft.com/office/drawing/2014/main" id="{C3AA72DB-1EFE-1D1E-3698-8951F265F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8" name="Line 59">
            <a:extLst>
              <a:ext uri="{FF2B5EF4-FFF2-40B4-BE49-F238E27FC236}">
                <a16:creationId xmlns:a16="http://schemas.microsoft.com/office/drawing/2014/main" id="{B813CAFC-75A8-4563-8840-46E45AD51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9" name="Line 60">
            <a:extLst>
              <a:ext uri="{FF2B5EF4-FFF2-40B4-BE49-F238E27FC236}">
                <a16:creationId xmlns:a16="http://schemas.microsoft.com/office/drawing/2014/main" id="{F081AF57-91A3-5D61-66F8-222A78DBE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9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0" name="Line 61">
            <a:extLst>
              <a:ext uri="{FF2B5EF4-FFF2-40B4-BE49-F238E27FC236}">
                <a16:creationId xmlns:a16="http://schemas.microsoft.com/office/drawing/2014/main" id="{734DE7D8-F9FA-5ABB-8DE6-1C61CFC65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1" name="Line 62">
            <a:extLst>
              <a:ext uri="{FF2B5EF4-FFF2-40B4-BE49-F238E27FC236}">
                <a16:creationId xmlns:a16="http://schemas.microsoft.com/office/drawing/2014/main" id="{BAD6A686-0E2F-3153-4A08-96AFB9C5AE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4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2" name="Line 63">
            <a:extLst>
              <a:ext uri="{FF2B5EF4-FFF2-40B4-BE49-F238E27FC236}">
                <a16:creationId xmlns:a16="http://schemas.microsoft.com/office/drawing/2014/main" id="{BB76AD12-A314-9614-779A-470EF507D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7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3" name="Line 64">
            <a:extLst>
              <a:ext uri="{FF2B5EF4-FFF2-40B4-BE49-F238E27FC236}">
                <a16:creationId xmlns:a16="http://schemas.microsoft.com/office/drawing/2014/main" id="{EC3C1C27-F92A-9BED-6ED5-56A1658D1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9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4" name="Line 65">
            <a:extLst>
              <a:ext uri="{FF2B5EF4-FFF2-40B4-BE49-F238E27FC236}">
                <a16:creationId xmlns:a16="http://schemas.microsoft.com/office/drawing/2014/main" id="{202C4FBE-4B89-1397-31D1-AB2905A895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1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5" name="Line 66">
            <a:extLst>
              <a:ext uri="{FF2B5EF4-FFF2-40B4-BE49-F238E27FC236}">
                <a16:creationId xmlns:a16="http://schemas.microsoft.com/office/drawing/2014/main" id="{F07EA49B-457D-0530-2C58-834E9A098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6" name="Line 67">
            <a:extLst>
              <a:ext uri="{FF2B5EF4-FFF2-40B4-BE49-F238E27FC236}">
                <a16:creationId xmlns:a16="http://schemas.microsoft.com/office/drawing/2014/main" id="{F182B4C1-2FB4-26B7-B186-270D4A1BD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6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7" name="Line 68">
            <a:extLst>
              <a:ext uri="{FF2B5EF4-FFF2-40B4-BE49-F238E27FC236}">
                <a16:creationId xmlns:a16="http://schemas.microsoft.com/office/drawing/2014/main" id="{B1A08E86-6793-42D5-BE11-5593B0945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9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8" name="Line 69">
            <a:extLst>
              <a:ext uri="{FF2B5EF4-FFF2-40B4-BE49-F238E27FC236}">
                <a16:creationId xmlns:a16="http://schemas.microsoft.com/office/drawing/2014/main" id="{F0F8035B-FE29-7319-D3D7-4844B26AB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9" name="Line 70">
            <a:extLst>
              <a:ext uri="{FF2B5EF4-FFF2-40B4-BE49-F238E27FC236}">
                <a16:creationId xmlns:a16="http://schemas.microsoft.com/office/drawing/2014/main" id="{E7122C3E-C79A-5F68-676B-DAF0505CC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3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0" name="Line 71">
            <a:extLst>
              <a:ext uri="{FF2B5EF4-FFF2-40B4-BE49-F238E27FC236}">
                <a16:creationId xmlns:a16="http://schemas.microsoft.com/office/drawing/2014/main" id="{72668F89-35A2-6DD1-60FB-99556B9D2F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1" name="Line 72">
            <a:extLst>
              <a:ext uri="{FF2B5EF4-FFF2-40B4-BE49-F238E27FC236}">
                <a16:creationId xmlns:a16="http://schemas.microsoft.com/office/drawing/2014/main" id="{D4E6E341-AAB3-9530-E61B-7AB627000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2" name="Line 73">
            <a:extLst>
              <a:ext uri="{FF2B5EF4-FFF2-40B4-BE49-F238E27FC236}">
                <a16:creationId xmlns:a16="http://schemas.microsoft.com/office/drawing/2014/main" id="{80FE974E-0868-2E04-25A2-274B89DD0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3" name="Line 74">
            <a:extLst>
              <a:ext uri="{FF2B5EF4-FFF2-40B4-BE49-F238E27FC236}">
                <a16:creationId xmlns:a16="http://schemas.microsoft.com/office/drawing/2014/main" id="{08B1A15B-50F9-E2A7-AFD7-6C42D6374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4" name="Line 75">
            <a:extLst>
              <a:ext uri="{FF2B5EF4-FFF2-40B4-BE49-F238E27FC236}">
                <a16:creationId xmlns:a16="http://schemas.microsoft.com/office/drawing/2014/main" id="{00B59707-4776-500D-3B2A-4EF335BE6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5" name="Line 76">
            <a:extLst>
              <a:ext uri="{FF2B5EF4-FFF2-40B4-BE49-F238E27FC236}">
                <a16:creationId xmlns:a16="http://schemas.microsoft.com/office/drawing/2014/main" id="{63F8DA42-AFAF-3A7D-5F7C-F59F29B07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6" name="Line 77">
            <a:extLst>
              <a:ext uri="{FF2B5EF4-FFF2-40B4-BE49-F238E27FC236}">
                <a16:creationId xmlns:a16="http://schemas.microsoft.com/office/drawing/2014/main" id="{A56EB586-2037-DCA0-4BD7-0DFD8A254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7" name="Line 78">
            <a:extLst>
              <a:ext uri="{FF2B5EF4-FFF2-40B4-BE49-F238E27FC236}">
                <a16:creationId xmlns:a16="http://schemas.microsoft.com/office/drawing/2014/main" id="{923264AC-51E0-3ECE-E20E-0B1E5FEABC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1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8" name="Line 79">
            <a:extLst>
              <a:ext uri="{FF2B5EF4-FFF2-40B4-BE49-F238E27FC236}">
                <a16:creationId xmlns:a16="http://schemas.microsoft.com/office/drawing/2014/main" id="{6CB05A0D-27BB-16D5-0B77-A49D7F2A0F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5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9" name="Text Box 80">
            <a:extLst>
              <a:ext uri="{FF2B5EF4-FFF2-40B4-BE49-F238E27FC236}">
                <a16:creationId xmlns:a16="http://schemas.microsoft.com/office/drawing/2014/main" id="{3698FD34-199A-B00C-30E5-D9F028897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2954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14760" name="Text Box 81">
            <a:extLst>
              <a:ext uri="{FF2B5EF4-FFF2-40B4-BE49-F238E27FC236}">
                <a16:creationId xmlns:a16="http://schemas.microsoft.com/office/drawing/2014/main" id="{CDB9A4C2-D81C-101C-D2F7-30698A5D8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056188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14761" name="Rectangle 82">
            <a:extLst>
              <a:ext uri="{FF2B5EF4-FFF2-40B4-BE49-F238E27FC236}">
                <a16:creationId xmlns:a16="http://schemas.microsoft.com/office/drawing/2014/main" id="{C5AC6935-C283-CB05-8F19-1D861A50F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4512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4762" name="Rectangle 83">
            <a:extLst>
              <a:ext uri="{FF2B5EF4-FFF2-40B4-BE49-F238E27FC236}">
                <a16:creationId xmlns:a16="http://schemas.microsoft.com/office/drawing/2014/main" id="{AD082D15-F682-FDCC-7622-C1A6303D4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7466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4763" name="Line 84">
            <a:extLst>
              <a:ext uri="{FF2B5EF4-FFF2-40B4-BE49-F238E27FC236}">
                <a16:creationId xmlns:a16="http://schemas.microsoft.com/office/drawing/2014/main" id="{97B880E7-E94D-C2F7-169F-A8DD4A37B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4" name="Line 85">
            <a:extLst>
              <a:ext uri="{FF2B5EF4-FFF2-40B4-BE49-F238E27FC236}">
                <a16:creationId xmlns:a16="http://schemas.microsoft.com/office/drawing/2014/main" id="{222B5584-5836-1AB9-D502-A36448754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5" name="Line 86">
            <a:extLst>
              <a:ext uri="{FF2B5EF4-FFF2-40B4-BE49-F238E27FC236}">
                <a16:creationId xmlns:a16="http://schemas.microsoft.com/office/drawing/2014/main" id="{8EC6713B-24F9-261C-BD9F-898CB53DB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92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6" name="Line 87">
            <a:extLst>
              <a:ext uri="{FF2B5EF4-FFF2-40B4-BE49-F238E27FC236}">
                <a16:creationId xmlns:a16="http://schemas.microsoft.com/office/drawing/2014/main" id="{9AF075A1-B646-81C1-A464-D6C131531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16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7" name="Line 88">
            <a:extLst>
              <a:ext uri="{FF2B5EF4-FFF2-40B4-BE49-F238E27FC236}">
                <a16:creationId xmlns:a16="http://schemas.microsoft.com/office/drawing/2014/main" id="{616A34F4-1F24-2CA5-0185-FDAB82099C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4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8" name="Line 89">
            <a:extLst>
              <a:ext uri="{FF2B5EF4-FFF2-40B4-BE49-F238E27FC236}">
                <a16:creationId xmlns:a16="http://schemas.microsoft.com/office/drawing/2014/main" id="{E65077B0-9BDD-B50C-6E93-CE480BCCF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9" name="Line 90">
            <a:extLst>
              <a:ext uri="{FF2B5EF4-FFF2-40B4-BE49-F238E27FC236}">
                <a16:creationId xmlns:a16="http://schemas.microsoft.com/office/drawing/2014/main" id="{EC52B0FB-DF19-E24B-CA7B-CA097C30D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6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0" name="Line 91">
            <a:extLst>
              <a:ext uri="{FF2B5EF4-FFF2-40B4-BE49-F238E27FC236}">
                <a16:creationId xmlns:a16="http://schemas.microsoft.com/office/drawing/2014/main" id="{A48EFA82-D2F1-B230-98B6-22661DB18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8825" y="32178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1" name="Line 92">
            <a:extLst>
              <a:ext uri="{FF2B5EF4-FFF2-40B4-BE49-F238E27FC236}">
                <a16:creationId xmlns:a16="http://schemas.microsoft.com/office/drawing/2014/main" id="{AD923F9F-CC2A-F72B-A977-29586014B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2" name="Line 93">
            <a:extLst>
              <a:ext uri="{FF2B5EF4-FFF2-40B4-BE49-F238E27FC236}">
                <a16:creationId xmlns:a16="http://schemas.microsoft.com/office/drawing/2014/main" id="{F8E708E2-B4EB-7EE0-42DF-29CC8C6E2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3" name="Line 94">
            <a:extLst>
              <a:ext uri="{FF2B5EF4-FFF2-40B4-BE49-F238E27FC236}">
                <a16:creationId xmlns:a16="http://schemas.microsoft.com/office/drawing/2014/main" id="{461E3B44-7231-7F49-44F7-7C6FB72750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4" name="Line 95">
            <a:extLst>
              <a:ext uri="{FF2B5EF4-FFF2-40B4-BE49-F238E27FC236}">
                <a16:creationId xmlns:a16="http://schemas.microsoft.com/office/drawing/2014/main" id="{66158299-B500-D446-3680-CA2D81099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5" name="Line 96">
            <a:extLst>
              <a:ext uri="{FF2B5EF4-FFF2-40B4-BE49-F238E27FC236}">
                <a16:creationId xmlns:a16="http://schemas.microsoft.com/office/drawing/2014/main" id="{920F58E7-5569-52F4-EA2F-445488F7C2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6" name="Line 97">
            <a:extLst>
              <a:ext uri="{FF2B5EF4-FFF2-40B4-BE49-F238E27FC236}">
                <a16:creationId xmlns:a16="http://schemas.microsoft.com/office/drawing/2014/main" id="{1A44C727-F125-F44C-861F-C51C0B2BCD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53514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77" name="Text Box 98">
            <a:extLst>
              <a:ext uri="{FF2B5EF4-FFF2-40B4-BE49-F238E27FC236}">
                <a16:creationId xmlns:a16="http://schemas.microsoft.com/office/drawing/2014/main" id="{56C273F0-3C0A-4E7C-3EFE-46076D3C9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3454400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14778" name="Text Box 99">
            <a:extLst>
              <a:ext uri="{FF2B5EF4-FFF2-40B4-BE49-F238E27FC236}">
                <a16:creationId xmlns:a16="http://schemas.microsoft.com/office/drawing/2014/main" id="{77C6800F-D8D4-73D7-CB8F-204B0A12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764088"/>
            <a:ext cx="1173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14779" name="Text Box 104">
            <a:extLst>
              <a:ext uri="{FF2B5EF4-FFF2-40B4-BE49-F238E27FC236}">
                <a16:creationId xmlns:a16="http://schemas.microsoft.com/office/drawing/2014/main" id="{8170C009-AE35-2916-23B9-0B7D778C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851025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ISN (initial sequence number)</a:t>
            </a:r>
          </a:p>
        </p:txBody>
      </p:sp>
      <p:sp>
        <p:nvSpPr>
          <p:cNvPr id="114780" name="Line 105">
            <a:extLst>
              <a:ext uri="{FF2B5EF4-FFF2-40B4-BE49-F238E27FC236}">
                <a16:creationId xmlns:a16="http://schemas.microsoft.com/office/drawing/2014/main" id="{374FE97E-1413-906D-61DF-728ED939F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155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81" name="AutoShape 106">
            <a:extLst>
              <a:ext uri="{FF2B5EF4-FFF2-40B4-BE49-F238E27FC236}">
                <a16:creationId xmlns:a16="http://schemas.microsoft.com/office/drawing/2014/main" id="{A3F532E4-8F08-87DD-F5F7-79F5F20F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298825"/>
            <a:ext cx="1905000" cy="1590675"/>
          </a:xfrm>
          <a:prstGeom prst="wedgeRectCallout">
            <a:avLst>
              <a:gd name="adj1" fmla="val 58583"/>
              <a:gd name="adj2" fmla="val -8316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Sequence number =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ISN+ # of the 1</a:t>
            </a:r>
            <a:r>
              <a:rPr lang="en-US" altLang="en-US" sz="18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st</a:t>
            </a: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 byte the segment</a:t>
            </a:r>
          </a:p>
        </p:txBody>
      </p:sp>
      <p:sp>
        <p:nvSpPr>
          <p:cNvPr id="114782" name="Rectangle 107">
            <a:extLst>
              <a:ext uri="{FF2B5EF4-FFF2-40B4-BE49-F238E27FC236}">
                <a16:creationId xmlns:a16="http://schemas.microsoft.com/office/drawing/2014/main" id="{5ABA59AD-998E-9EE5-6C40-9EF9EF1E6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5584825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4783" name="Rectangle 109">
            <a:extLst>
              <a:ext uri="{FF2B5EF4-FFF2-40B4-BE49-F238E27FC236}">
                <a16:creationId xmlns:a16="http://schemas.microsoft.com/office/drawing/2014/main" id="{C1C3C929-AD77-4ED0-0D08-7B4B6700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5584825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4784" name="Text Box 111">
            <a:extLst>
              <a:ext uri="{FF2B5EF4-FFF2-40B4-BE49-F238E27FC236}">
                <a16:creationId xmlns:a16="http://schemas.microsoft.com/office/drawing/2014/main" id="{7FC6E697-DA6B-39E9-AEDD-64E2E76D9214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380456" y="2575719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81</a:t>
            </a:r>
          </a:p>
        </p:txBody>
      </p:sp>
      <p:sp>
        <p:nvSpPr>
          <p:cNvPr id="114785" name="Slide Number Placeholder 1">
            <a:extLst>
              <a:ext uri="{FF2B5EF4-FFF2-40B4-BE49-F238E27FC236}">
                <a16:creationId xmlns:a16="http://schemas.microsoft.com/office/drawing/2014/main" id="{5D70226E-36A9-73D3-4762-EE29ABCF3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22828384-0274-7E43-895E-E2F549B515C3}" type="slidenum">
              <a:rPr lang="en-US" altLang="en-US" sz="1200" smtClean="0">
                <a:solidFill>
                  <a:srgbClr val="898989"/>
                </a:solidFill>
              </a:rPr>
              <a:pPr/>
              <a:t>68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9A9B93AC-4CB4-A135-BA69-5786B9CB1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Initial Sequence Number (ISN)</a:t>
            </a:r>
          </a:p>
        </p:txBody>
      </p:sp>
      <p:sp>
        <p:nvSpPr>
          <p:cNvPr id="921603" name="Rectangle 3">
            <a:extLst>
              <a:ext uri="{FF2B5EF4-FFF2-40B4-BE49-F238E27FC236}">
                <a16:creationId xmlns:a16="http://schemas.microsoft.com/office/drawing/2014/main" id="{1A27B7CD-4187-73A7-E4F7-D8859B74A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Sequence number for the very first byte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Why not a de facto ISN of 0?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Practical issue: reuse of port numbers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Port numbers must (eventually) get used again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an old packet may still be in flight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associated with the new connection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So, TCP must change the ISN over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Set from a 32-bit clock that ticks every 4 microsec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which wraps around once every 4.55 hours!</a:t>
            </a:r>
          </a:p>
        </p:txBody>
      </p:sp>
      <p:sp>
        <p:nvSpPr>
          <p:cNvPr id="116739" name="Slide Number Placeholder 1">
            <a:extLst>
              <a:ext uri="{FF2B5EF4-FFF2-40B4-BE49-F238E27FC236}">
                <a16:creationId xmlns:a16="http://schemas.microsoft.com/office/drawing/2014/main" id="{47D40787-A7E5-AD1A-8E49-8EA8B6BEB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CA1F01BE-BAF5-D44D-BAE0-3B0BF36821D7}" type="slidenum">
              <a:rPr lang="en-US" altLang="en-US" sz="1200" smtClean="0">
                <a:solidFill>
                  <a:srgbClr val="898989"/>
                </a:solidFill>
              </a:rPr>
              <a:pPr/>
              <a:t>69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e 31">
            <a:extLst>
              <a:ext uri="{FF2B5EF4-FFF2-40B4-BE49-F238E27FC236}">
                <a16:creationId xmlns:a16="http://schemas.microsoft.com/office/drawing/2014/main" id="{5BA2290A-7AA9-E9D8-D26F-A55E09B333A5}"/>
              </a:ext>
            </a:extLst>
          </p:cNvPr>
          <p:cNvSpPr/>
          <p:nvPr/>
        </p:nvSpPr>
        <p:spPr>
          <a:xfrm rot="10800000">
            <a:off x="-5859190" y="274451"/>
            <a:ext cx="11194564" cy="6864778"/>
          </a:xfrm>
          <a:prstGeom prst="pie">
            <a:avLst>
              <a:gd name="adj1" fmla="val 5372414"/>
              <a:gd name="adj2" fmla="val 16200000"/>
            </a:avLst>
          </a:prstGeom>
          <a:solidFill>
            <a:schemeClr val="accent2">
              <a:lumMod val="60000"/>
              <a:lumOff val="40000"/>
              <a:alpha val="68269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2B2FE8-CDFA-A575-4EA8-F0801DCF8205}"/>
              </a:ext>
            </a:extLst>
          </p:cNvPr>
          <p:cNvCxnSpPr>
            <a:cxnSpLocks/>
          </p:cNvCxnSpPr>
          <p:nvPr/>
        </p:nvCxnSpPr>
        <p:spPr>
          <a:xfrm flipV="1">
            <a:off x="5465178" y="3599727"/>
            <a:ext cx="1190265" cy="1251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D6DBF-0920-2BDF-B425-3F8869DA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7</a:t>
            </a:fld>
            <a:endParaRPr lang="en-US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DE3346-24F6-7771-C2DD-3DAED88FE551}"/>
              </a:ext>
            </a:extLst>
          </p:cNvPr>
          <p:cNvGrpSpPr/>
          <p:nvPr/>
        </p:nvGrpSpPr>
        <p:grpSpPr>
          <a:xfrm>
            <a:off x="0" y="0"/>
            <a:ext cx="9144000" cy="646331"/>
            <a:chOff x="0" y="4541178"/>
            <a:chExt cx="9144000" cy="6463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DE20BAA-227C-080C-B183-DC05E7413BF4}"/>
                </a:ext>
              </a:extLst>
            </p:cNvPr>
            <p:cNvSpPr/>
            <p:nvPr/>
          </p:nvSpPr>
          <p:spPr>
            <a:xfrm>
              <a:off x="0" y="4541178"/>
              <a:ext cx="9144000" cy="6463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B5D937-69EE-7F8A-48D2-7041A048F12D}"/>
                </a:ext>
              </a:extLst>
            </p:cNvPr>
            <p:cNvSpPr txBox="1"/>
            <p:nvPr/>
          </p:nvSpPr>
          <p:spPr>
            <a:xfrm>
              <a:off x="338" y="4541178"/>
              <a:ext cx="6286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Lessons learned from subnetting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69C2E3-5B70-F38F-5456-49AE133E94CF}"/>
              </a:ext>
            </a:extLst>
          </p:cNvPr>
          <p:cNvGrpSpPr/>
          <p:nvPr/>
        </p:nvGrpSpPr>
        <p:grpSpPr>
          <a:xfrm>
            <a:off x="459371" y="856098"/>
            <a:ext cx="4656641" cy="3064987"/>
            <a:chOff x="459371" y="856098"/>
            <a:chExt cx="4656641" cy="3064987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530D3E6-16A7-461A-5C93-084CA073585A}"/>
                </a:ext>
              </a:extLst>
            </p:cNvPr>
            <p:cNvSpPr/>
            <p:nvPr/>
          </p:nvSpPr>
          <p:spPr>
            <a:xfrm>
              <a:off x="459371" y="856098"/>
              <a:ext cx="3267677" cy="3064987"/>
            </a:xfrm>
            <a:custGeom>
              <a:avLst/>
              <a:gdLst>
                <a:gd name="connsiteX0" fmla="*/ 3267677 w 3267677"/>
                <a:gd name="connsiteY0" fmla="*/ 1493563 h 3064987"/>
                <a:gd name="connsiteX1" fmla="*/ 362432 w 3267677"/>
                <a:gd name="connsiteY1" fmla="*/ 35153 h 3064987"/>
                <a:gd name="connsiteX2" fmla="*/ 362432 w 3267677"/>
                <a:gd name="connsiteY2" fmla="*/ 3032996 h 3064987"/>
                <a:gd name="connsiteX3" fmla="*/ 3267677 w 3267677"/>
                <a:gd name="connsiteY3" fmla="*/ 1493563 h 30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7677" h="3064987">
                  <a:moveTo>
                    <a:pt x="3267677" y="1493563"/>
                  </a:moveTo>
                  <a:cubicBezTo>
                    <a:pt x="3267677" y="993923"/>
                    <a:pt x="846640" y="-221419"/>
                    <a:pt x="362432" y="35153"/>
                  </a:cubicBezTo>
                  <a:cubicBezTo>
                    <a:pt x="-121776" y="291725"/>
                    <a:pt x="-119846" y="2782211"/>
                    <a:pt x="362432" y="3032996"/>
                  </a:cubicBezTo>
                  <a:cubicBezTo>
                    <a:pt x="844710" y="3283781"/>
                    <a:pt x="3267677" y="1993203"/>
                    <a:pt x="3267677" y="149356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42933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E9E67F-CE90-FD63-054F-F749235CFE08}"/>
                </a:ext>
              </a:extLst>
            </p:cNvPr>
            <p:cNvCxnSpPr>
              <a:cxnSpLocks/>
            </p:cNvCxnSpPr>
            <p:nvPr/>
          </p:nvCxnSpPr>
          <p:spPr>
            <a:xfrm>
              <a:off x="3773347" y="2395959"/>
              <a:ext cx="1342665" cy="1033041"/>
            </a:xfrm>
            <a:prstGeom prst="line">
              <a:avLst/>
            </a:prstGeom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8" descr="Category:Network routers - Wikimedia Commons">
              <a:extLst>
                <a:ext uri="{FF2B5EF4-FFF2-40B4-BE49-F238E27FC236}">
                  <a16:creationId xmlns:a16="http://schemas.microsoft.com/office/drawing/2014/main" id="{F2C8783A-5603-1B04-2823-9CFECA53C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145" y="2051757"/>
              <a:ext cx="688403" cy="68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B618969-CADA-D065-D59B-18CFF7081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089516"/>
            <a:ext cx="2442675" cy="24426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6671F-49FD-5A5A-B6CE-70F801F1B166}"/>
              </a:ext>
            </a:extLst>
          </p:cNvPr>
          <p:cNvGrpSpPr/>
          <p:nvPr/>
        </p:nvGrpSpPr>
        <p:grpSpPr>
          <a:xfrm>
            <a:off x="607901" y="3639008"/>
            <a:ext cx="4508111" cy="1483177"/>
            <a:chOff x="607901" y="3639008"/>
            <a:chExt cx="4508111" cy="148317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A80D2DA-AC84-4D85-C028-83E9BF6F7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4925" y="3639008"/>
              <a:ext cx="1541087" cy="893183"/>
            </a:xfrm>
            <a:prstGeom prst="line">
              <a:avLst/>
            </a:prstGeom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625578-CD8B-4104-C3FB-BC79FCC559A9}"/>
                </a:ext>
              </a:extLst>
            </p:cNvPr>
            <p:cNvSpPr/>
            <p:nvPr/>
          </p:nvSpPr>
          <p:spPr>
            <a:xfrm>
              <a:off x="607901" y="4145586"/>
              <a:ext cx="2970615" cy="976599"/>
            </a:xfrm>
            <a:custGeom>
              <a:avLst/>
              <a:gdLst>
                <a:gd name="connsiteX0" fmla="*/ 3267677 w 3267677"/>
                <a:gd name="connsiteY0" fmla="*/ 1493563 h 3064987"/>
                <a:gd name="connsiteX1" fmla="*/ 362432 w 3267677"/>
                <a:gd name="connsiteY1" fmla="*/ 35153 h 3064987"/>
                <a:gd name="connsiteX2" fmla="*/ 362432 w 3267677"/>
                <a:gd name="connsiteY2" fmla="*/ 3032996 h 3064987"/>
                <a:gd name="connsiteX3" fmla="*/ 3267677 w 3267677"/>
                <a:gd name="connsiteY3" fmla="*/ 1493563 h 30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7677" h="3064987">
                  <a:moveTo>
                    <a:pt x="3267677" y="1493563"/>
                  </a:moveTo>
                  <a:cubicBezTo>
                    <a:pt x="3267677" y="993923"/>
                    <a:pt x="846640" y="-221419"/>
                    <a:pt x="362432" y="35153"/>
                  </a:cubicBezTo>
                  <a:cubicBezTo>
                    <a:pt x="-121776" y="291725"/>
                    <a:pt x="-119846" y="2782211"/>
                    <a:pt x="362432" y="3032996"/>
                  </a:cubicBezTo>
                  <a:cubicBezTo>
                    <a:pt x="844710" y="3283781"/>
                    <a:pt x="3267677" y="1993203"/>
                    <a:pt x="3267677" y="149356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42933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8" descr="Category:Network routers - Wikimedia Commons">
              <a:extLst>
                <a:ext uri="{FF2B5EF4-FFF2-40B4-BE49-F238E27FC236}">
                  <a16:creationId xmlns:a16="http://schemas.microsoft.com/office/drawing/2014/main" id="{744BE51D-944E-DD4E-7F31-3B4747CFF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314" y="4226654"/>
              <a:ext cx="688403" cy="68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57F5ED-4FE9-2E17-05EF-9DAF7CF20F51}"/>
              </a:ext>
            </a:extLst>
          </p:cNvPr>
          <p:cNvGrpSpPr/>
          <p:nvPr/>
        </p:nvGrpSpPr>
        <p:grpSpPr>
          <a:xfrm>
            <a:off x="607901" y="3706841"/>
            <a:ext cx="4682693" cy="2649509"/>
            <a:chOff x="607901" y="3706841"/>
            <a:chExt cx="4682693" cy="264950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877A92-8399-3130-10E9-DA472A7DF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4925" y="3706841"/>
              <a:ext cx="1715669" cy="2101399"/>
            </a:xfrm>
            <a:prstGeom prst="line">
              <a:avLst/>
            </a:prstGeom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5DA52F6-D317-491A-6C73-0FC1D81F8E14}"/>
                </a:ext>
              </a:extLst>
            </p:cNvPr>
            <p:cNvSpPr/>
            <p:nvPr/>
          </p:nvSpPr>
          <p:spPr>
            <a:xfrm>
              <a:off x="607901" y="5379751"/>
              <a:ext cx="2970615" cy="976599"/>
            </a:xfrm>
            <a:custGeom>
              <a:avLst/>
              <a:gdLst>
                <a:gd name="connsiteX0" fmla="*/ 3267677 w 3267677"/>
                <a:gd name="connsiteY0" fmla="*/ 1493563 h 3064987"/>
                <a:gd name="connsiteX1" fmla="*/ 362432 w 3267677"/>
                <a:gd name="connsiteY1" fmla="*/ 35153 h 3064987"/>
                <a:gd name="connsiteX2" fmla="*/ 362432 w 3267677"/>
                <a:gd name="connsiteY2" fmla="*/ 3032996 h 3064987"/>
                <a:gd name="connsiteX3" fmla="*/ 3267677 w 3267677"/>
                <a:gd name="connsiteY3" fmla="*/ 1493563 h 30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7677" h="3064987">
                  <a:moveTo>
                    <a:pt x="3267677" y="1493563"/>
                  </a:moveTo>
                  <a:cubicBezTo>
                    <a:pt x="3267677" y="993923"/>
                    <a:pt x="846640" y="-221419"/>
                    <a:pt x="362432" y="35153"/>
                  </a:cubicBezTo>
                  <a:cubicBezTo>
                    <a:pt x="-121776" y="291725"/>
                    <a:pt x="-119846" y="2782211"/>
                    <a:pt x="362432" y="3032996"/>
                  </a:cubicBezTo>
                  <a:cubicBezTo>
                    <a:pt x="844710" y="3283781"/>
                    <a:pt x="3267677" y="1993203"/>
                    <a:pt x="3267677" y="149356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42933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8" descr="Category:Network routers - Wikimedia Commons">
              <a:extLst>
                <a:ext uri="{FF2B5EF4-FFF2-40B4-BE49-F238E27FC236}">
                  <a16:creationId xmlns:a16="http://schemas.microsoft.com/office/drawing/2014/main" id="{418EC3FF-4C2E-000F-0614-3CD53FAB6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314" y="5523848"/>
              <a:ext cx="688403" cy="68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AA58189-C835-2621-8DF6-EA1EA37818CD}"/>
              </a:ext>
            </a:extLst>
          </p:cNvPr>
          <p:cNvSpPr txBox="1"/>
          <p:nvPr/>
        </p:nvSpPr>
        <p:spPr>
          <a:xfrm>
            <a:off x="4743281" y="2891943"/>
            <a:ext cx="662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ISP</a:t>
            </a:r>
          </a:p>
        </p:txBody>
      </p:sp>
      <p:pic>
        <p:nvPicPr>
          <p:cNvPr id="9" name="Picture 8" descr="Category:Network routers - Wikimedia Commons">
            <a:extLst>
              <a:ext uri="{FF2B5EF4-FFF2-40B4-BE49-F238E27FC236}">
                <a16:creationId xmlns:a16="http://schemas.microsoft.com/office/drawing/2014/main" id="{110CA303-DC1A-C3F8-F8B9-BF3994D7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68" y="2974550"/>
            <a:ext cx="1142853" cy="11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192D7D-7A39-6826-98C2-374791147ED6}"/>
              </a:ext>
            </a:extLst>
          </p:cNvPr>
          <p:cNvSpPr txBox="1"/>
          <p:nvPr/>
        </p:nvSpPr>
        <p:spPr>
          <a:xfrm>
            <a:off x="3539505" y="185170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223.1.1.0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D50D7B-C5F2-59A3-5FEA-CEEF4F03461C}"/>
              </a:ext>
            </a:extLst>
          </p:cNvPr>
          <p:cNvSpPr txBox="1"/>
          <p:nvPr/>
        </p:nvSpPr>
        <p:spPr>
          <a:xfrm>
            <a:off x="2996882" y="391138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223.1.2.0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5608F8-1F47-84AB-B57F-F687B9E4272A}"/>
              </a:ext>
            </a:extLst>
          </p:cNvPr>
          <p:cNvSpPr txBox="1"/>
          <p:nvPr/>
        </p:nvSpPr>
        <p:spPr>
          <a:xfrm>
            <a:off x="2656271" y="523740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223.1.3.0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E04F88-EF18-20E6-83F3-01C710854E25}"/>
              </a:ext>
            </a:extLst>
          </p:cNvPr>
          <p:cNvGrpSpPr/>
          <p:nvPr/>
        </p:nvGrpSpPr>
        <p:grpSpPr>
          <a:xfrm>
            <a:off x="5051669" y="920781"/>
            <a:ext cx="1497782" cy="1704516"/>
            <a:chOff x="5054039" y="873544"/>
            <a:chExt cx="1497782" cy="1704516"/>
          </a:xfrm>
        </p:grpSpPr>
        <p:sp>
          <p:nvSpPr>
            <p:cNvPr id="42" name="Rectangular Callout 41">
              <a:extLst>
                <a:ext uri="{FF2B5EF4-FFF2-40B4-BE49-F238E27FC236}">
                  <a16:creationId xmlns:a16="http://schemas.microsoft.com/office/drawing/2014/main" id="{CC1726DB-919E-EFFF-21C3-4D0C869650C7}"/>
                </a:ext>
              </a:extLst>
            </p:cNvPr>
            <p:cNvSpPr/>
            <p:nvPr/>
          </p:nvSpPr>
          <p:spPr>
            <a:xfrm>
              <a:off x="5111218" y="888083"/>
              <a:ext cx="1371569" cy="1689977"/>
            </a:xfrm>
            <a:prstGeom prst="wedgeRectCallout">
              <a:avLst>
                <a:gd name="adj1" fmla="val -24770"/>
                <a:gd name="adj2" fmla="val 95988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FF28DE-ECA2-824B-6AF8-7617608C0C8F}"/>
                </a:ext>
              </a:extLst>
            </p:cNvPr>
            <p:cNvSpPr txBox="1"/>
            <p:nvPr/>
          </p:nvSpPr>
          <p:spPr>
            <a:xfrm>
              <a:off x="5054039" y="873544"/>
              <a:ext cx="1497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Forwarding tab.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D41EFE-FD37-109C-9C3D-5D95A6E3F4C4}"/>
              </a:ext>
            </a:extLst>
          </p:cNvPr>
          <p:cNvGrpSpPr/>
          <p:nvPr/>
        </p:nvGrpSpPr>
        <p:grpSpPr>
          <a:xfrm>
            <a:off x="5036467" y="1185521"/>
            <a:ext cx="1526734" cy="1025216"/>
            <a:chOff x="5036467" y="1185521"/>
            <a:chExt cx="1526734" cy="102521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F1CD39D-48B9-32EF-7404-0CDA642488CA}"/>
                </a:ext>
              </a:extLst>
            </p:cNvPr>
            <p:cNvSpPr txBox="1"/>
            <p:nvPr/>
          </p:nvSpPr>
          <p:spPr>
            <a:xfrm>
              <a:off x="5036467" y="1185521"/>
              <a:ext cx="1515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223.1.1.0/24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8C2B768-DA72-697C-30F7-90FA78B9744D}"/>
                </a:ext>
              </a:extLst>
            </p:cNvPr>
            <p:cNvSpPr txBox="1"/>
            <p:nvPr/>
          </p:nvSpPr>
          <p:spPr>
            <a:xfrm>
              <a:off x="5048043" y="1498074"/>
              <a:ext cx="1515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223.1.2.0/24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7F4DAF2-3880-2E0A-035C-BEB116F33839}"/>
                </a:ext>
              </a:extLst>
            </p:cNvPr>
            <p:cNvSpPr txBox="1"/>
            <p:nvPr/>
          </p:nvSpPr>
          <p:spPr>
            <a:xfrm>
              <a:off x="5048041" y="1810627"/>
              <a:ext cx="1515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223.1.3.0/24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7509C26-E713-C2B7-7FEF-94DE0DEF263D}"/>
              </a:ext>
            </a:extLst>
          </p:cNvPr>
          <p:cNvGrpSpPr/>
          <p:nvPr/>
        </p:nvGrpSpPr>
        <p:grpSpPr>
          <a:xfrm>
            <a:off x="7129921" y="798549"/>
            <a:ext cx="1497782" cy="1704516"/>
            <a:chOff x="5054039" y="873544"/>
            <a:chExt cx="1497782" cy="1704516"/>
          </a:xfrm>
        </p:grpSpPr>
        <p:sp>
          <p:nvSpPr>
            <p:cNvPr id="49" name="Rectangular Callout 48">
              <a:extLst>
                <a:ext uri="{FF2B5EF4-FFF2-40B4-BE49-F238E27FC236}">
                  <a16:creationId xmlns:a16="http://schemas.microsoft.com/office/drawing/2014/main" id="{0D8516E8-7BA5-AB9E-7711-D6B4D0CCD2FD}"/>
                </a:ext>
              </a:extLst>
            </p:cNvPr>
            <p:cNvSpPr/>
            <p:nvPr/>
          </p:nvSpPr>
          <p:spPr>
            <a:xfrm>
              <a:off x="5111218" y="888083"/>
              <a:ext cx="1371569" cy="1689977"/>
            </a:xfrm>
            <a:prstGeom prst="wedgeRectCallout">
              <a:avLst>
                <a:gd name="adj1" fmla="val -24770"/>
                <a:gd name="adj2" fmla="val 95988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F1AA5B8-1C5C-EBBF-3C6D-D9835CC0E2F5}"/>
                </a:ext>
              </a:extLst>
            </p:cNvPr>
            <p:cNvSpPr txBox="1"/>
            <p:nvPr/>
          </p:nvSpPr>
          <p:spPr>
            <a:xfrm>
              <a:off x="5054039" y="873544"/>
              <a:ext cx="1497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Forwarding tab.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400DB1F-7896-AA64-82EB-5BA0B3C218A9}"/>
              </a:ext>
            </a:extLst>
          </p:cNvPr>
          <p:cNvSpPr txBox="1"/>
          <p:nvPr/>
        </p:nvSpPr>
        <p:spPr>
          <a:xfrm>
            <a:off x="7135495" y="1110526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223.1.0.0/16</a:t>
            </a:r>
          </a:p>
        </p:txBody>
      </p:sp>
      <p:pic>
        <p:nvPicPr>
          <p:cNvPr id="56" name="Picture 55" descr="Category:Network routers - Wikimedia Commons">
            <a:extLst>
              <a:ext uri="{FF2B5EF4-FFF2-40B4-BE49-F238E27FC236}">
                <a16:creationId xmlns:a16="http://schemas.microsoft.com/office/drawing/2014/main" id="{EBFBDF8C-8EE2-9C5C-5EE4-FCC2B3A30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13" y="2942746"/>
            <a:ext cx="1142853" cy="11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98233FA-C405-1675-0889-258021B19D6D}"/>
              </a:ext>
            </a:extLst>
          </p:cNvPr>
          <p:cNvGrpSpPr/>
          <p:nvPr/>
        </p:nvGrpSpPr>
        <p:grpSpPr>
          <a:xfrm>
            <a:off x="5253381" y="3705937"/>
            <a:ext cx="1515158" cy="401786"/>
            <a:chOff x="5253381" y="3705937"/>
            <a:chExt cx="1515158" cy="4017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330E39-3AD6-4F67-BF3B-CA644CA2CBF9}"/>
                </a:ext>
              </a:extLst>
            </p:cNvPr>
            <p:cNvSpPr txBox="1"/>
            <p:nvPr/>
          </p:nvSpPr>
          <p:spPr>
            <a:xfrm>
              <a:off x="5253381" y="3705937"/>
              <a:ext cx="1515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223.1.0.0/16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134ED43-ACCE-FB9E-47BC-55CFBA72D896}"/>
                </a:ext>
              </a:extLst>
            </p:cNvPr>
            <p:cNvCxnSpPr/>
            <p:nvPr/>
          </p:nvCxnSpPr>
          <p:spPr>
            <a:xfrm>
              <a:off x="5794632" y="4107723"/>
              <a:ext cx="970454" cy="0"/>
            </a:xfrm>
            <a:prstGeom prst="straightConnector1">
              <a:avLst/>
            </a:prstGeom>
            <a:ln w="34925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0112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>
            <a:extLst>
              <a:ext uri="{FF2B5EF4-FFF2-40B4-BE49-F238E27FC236}">
                <a16:creationId xmlns:a16="http://schemas.microsoft.com/office/drawing/2014/main" id="{9B86B929-0234-E1FF-B51B-7606C6A04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Starting and Ending a Connection: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TCP Handshakes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(Three-Way Handshake)</a:t>
            </a:r>
          </a:p>
        </p:txBody>
      </p:sp>
      <p:sp>
        <p:nvSpPr>
          <p:cNvPr id="118786" name="Slide Number Placeholder 1">
            <a:extLst>
              <a:ext uri="{FF2B5EF4-FFF2-40B4-BE49-F238E27FC236}">
                <a16:creationId xmlns:a16="http://schemas.microsoft.com/office/drawing/2014/main" id="{CC81D6E8-8A85-D8B5-8DA1-063877C29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05414668-6287-394C-8C82-C2C8012F6854}" type="slidenum">
              <a:rPr lang="en-US" altLang="en-US" sz="1200" smtClean="0">
                <a:solidFill>
                  <a:srgbClr val="898989"/>
                </a:solidFill>
              </a:rPr>
              <a:pPr/>
              <a:t>70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DA455E9E-83E3-5836-841A-69175F79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Establishing a TCP Connection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D26E32D3-EA42-7A05-D5CC-40E769F5E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191000"/>
            <a:ext cx="8534400" cy="2620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Three-way handshake to establish connection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sends a </a:t>
            </a:r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SYN</a:t>
            </a:r>
            <a:r>
              <a:rPr lang="en-US" altLang="en-US">
                <a:ea typeface="ＭＳ Ｐゴシック" panose="020B0600070205080204" pitchFamily="34" charset="-128"/>
              </a:rPr>
              <a:t> (open) to the host B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B returns a SYN acknowledgment (</a:t>
            </a:r>
            <a:r>
              <a:rPr lang="en-US" altLang="en-US" b="1">
                <a:solidFill>
                  <a:srgbClr val="FF3300"/>
                </a:solidFill>
                <a:ea typeface="ＭＳ Ｐゴシック" panose="020B0600070205080204" pitchFamily="34" charset="-128"/>
              </a:rPr>
              <a:t>SYN ACK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sends an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ACK</a:t>
            </a:r>
            <a:r>
              <a:rPr lang="en-US" altLang="en-US">
                <a:ea typeface="ＭＳ Ｐゴシック" panose="020B0600070205080204" pitchFamily="34" charset="-128"/>
              </a:rPr>
              <a:t> to acknowledge the SYN ACK</a:t>
            </a:r>
          </a:p>
        </p:txBody>
      </p:sp>
      <p:sp>
        <p:nvSpPr>
          <p:cNvPr id="120835" name="Line 4">
            <a:extLst>
              <a:ext uri="{FF2B5EF4-FFF2-40B4-BE49-F238E27FC236}">
                <a16:creationId xmlns:a16="http://schemas.microsoft.com/office/drawing/2014/main" id="{F6EA9BF6-5CA2-7B78-3CA6-2BE663BC3F3C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109119" y="1019969"/>
            <a:ext cx="287337" cy="1603375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6" name="Line 5">
            <a:extLst>
              <a:ext uri="{FF2B5EF4-FFF2-40B4-BE49-F238E27FC236}">
                <a16:creationId xmlns:a16="http://schemas.microsoft.com/office/drawing/2014/main" id="{A0B2BAF5-6D16-375F-AA3E-37008B9D9DC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099594" y="1558132"/>
            <a:ext cx="300037" cy="15748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Line 6">
            <a:extLst>
              <a:ext uri="{FF2B5EF4-FFF2-40B4-BE49-F238E27FC236}">
                <a16:creationId xmlns:a16="http://schemas.microsoft.com/office/drawing/2014/main" id="{6B4A8A15-5B9B-AD53-8FC5-F8CB444B5A2E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011488" y="2216150"/>
            <a:ext cx="457200" cy="1600200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8" name="Line 7">
            <a:extLst>
              <a:ext uri="{FF2B5EF4-FFF2-40B4-BE49-F238E27FC236}">
                <a16:creationId xmlns:a16="http://schemas.microsoft.com/office/drawing/2014/main" id="{23F8BE6E-89E4-791A-637E-C4F462223229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009107" y="2755106"/>
            <a:ext cx="469900" cy="15986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9" name="Text Box 8">
            <a:extLst>
              <a:ext uri="{FF2B5EF4-FFF2-40B4-BE49-F238E27FC236}">
                <a16:creationId xmlns:a16="http://schemas.microsoft.com/office/drawing/2014/main" id="{135763F3-8324-7C98-B184-6E2961F41350}"/>
              </a:ext>
            </a:extLst>
          </p:cNvPr>
          <p:cNvSpPr txBox="1">
            <a:spLocks noChangeArrowheads="1"/>
          </p:cNvSpPr>
          <p:nvPr/>
        </p:nvSpPr>
        <p:spPr bwMode="auto">
          <a:xfrm rot="605430">
            <a:off x="2900363" y="1335088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SYN</a:t>
            </a:r>
          </a:p>
        </p:txBody>
      </p:sp>
      <p:sp>
        <p:nvSpPr>
          <p:cNvPr id="120840" name="Text Box 9">
            <a:extLst>
              <a:ext uri="{FF2B5EF4-FFF2-40B4-BE49-F238E27FC236}">
                <a16:creationId xmlns:a16="http://schemas.microsoft.com/office/drawing/2014/main" id="{90E98CDA-99BB-5167-A6BC-4FA8F97B890E}"/>
              </a:ext>
            </a:extLst>
          </p:cNvPr>
          <p:cNvSpPr txBox="1">
            <a:spLocks noChangeArrowheads="1"/>
          </p:cNvSpPr>
          <p:nvPr/>
        </p:nvSpPr>
        <p:spPr bwMode="auto">
          <a:xfrm rot="10146980" flipH="1" flipV="1">
            <a:off x="2589213" y="1974850"/>
            <a:ext cx="1308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Times New Roman" panose="02020603050405020304" pitchFamily="18" charset="0"/>
              </a:rPr>
              <a:t>SYN ACK</a:t>
            </a:r>
          </a:p>
        </p:txBody>
      </p:sp>
      <p:sp>
        <p:nvSpPr>
          <p:cNvPr id="120841" name="Text Box 10">
            <a:extLst>
              <a:ext uri="{FF2B5EF4-FFF2-40B4-BE49-F238E27FC236}">
                <a16:creationId xmlns:a16="http://schemas.microsoft.com/office/drawing/2014/main" id="{DC75F425-920D-68A2-D8AE-AF860F4D1248}"/>
              </a:ext>
            </a:extLst>
          </p:cNvPr>
          <p:cNvSpPr txBox="1">
            <a:spLocks noChangeArrowheads="1"/>
          </p:cNvSpPr>
          <p:nvPr/>
        </p:nvSpPr>
        <p:spPr bwMode="auto">
          <a:xfrm rot="1044999">
            <a:off x="3114675" y="2743200"/>
            <a:ext cx="722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20842" name="Text Box 11">
            <a:extLst>
              <a:ext uri="{FF2B5EF4-FFF2-40B4-BE49-F238E27FC236}">
                <a16:creationId xmlns:a16="http://schemas.microsoft.com/office/drawing/2014/main" id="{F62CB546-2E61-0758-BD41-CE20D0D5D92F}"/>
              </a:ext>
            </a:extLst>
          </p:cNvPr>
          <p:cNvSpPr txBox="1">
            <a:spLocks noChangeArrowheads="1"/>
          </p:cNvSpPr>
          <p:nvPr/>
        </p:nvSpPr>
        <p:spPr bwMode="auto">
          <a:xfrm rot="1003808">
            <a:off x="2903538" y="3163888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120843" name="Line 12">
            <a:extLst>
              <a:ext uri="{FF2B5EF4-FFF2-40B4-BE49-F238E27FC236}">
                <a16:creationId xmlns:a16="http://schemas.microsoft.com/office/drawing/2014/main" id="{BA699F87-EE2C-BFA8-F89B-907E091CDFAD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2599531" y="2912269"/>
            <a:ext cx="2890838" cy="63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4" name="Line 13">
            <a:extLst>
              <a:ext uri="{FF2B5EF4-FFF2-40B4-BE49-F238E27FC236}">
                <a16:creationId xmlns:a16="http://schemas.microsoft.com/office/drawing/2014/main" id="{3A49EB5E-703B-F2C7-FA51-540A4768F76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048544" y="2872581"/>
            <a:ext cx="2797175" cy="238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5" name="Text Box 14">
            <a:extLst>
              <a:ext uri="{FF2B5EF4-FFF2-40B4-BE49-F238E27FC236}">
                <a16:creationId xmlns:a16="http://schemas.microsoft.com/office/drawing/2014/main" id="{96B78E2E-1A39-85B7-DA50-82C25D20A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10287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20846" name="Text Box 15">
            <a:extLst>
              <a:ext uri="{FF2B5EF4-FFF2-40B4-BE49-F238E27FC236}">
                <a16:creationId xmlns:a16="http://schemas.microsoft.com/office/drawing/2014/main" id="{1A7C44E7-8D75-3680-463C-0415B500C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0" y="9906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33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20847" name="Line 16">
            <a:extLst>
              <a:ext uri="{FF2B5EF4-FFF2-40B4-BE49-F238E27FC236}">
                <a16:creationId xmlns:a16="http://schemas.microsoft.com/office/drawing/2014/main" id="{7BE52752-786E-0FA5-8F6A-4FED0DF29561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037682" y="3096418"/>
            <a:ext cx="469900" cy="15986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8" name="Text Box 17">
            <a:extLst>
              <a:ext uri="{FF2B5EF4-FFF2-40B4-BE49-F238E27FC236}">
                <a16:creationId xmlns:a16="http://schemas.microsoft.com/office/drawing/2014/main" id="{75520C39-F6CB-712C-CF37-CE63971E9B7C}"/>
              </a:ext>
            </a:extLst>
          </p:cNvPr>
          <p:cNvSpPr txBox="1">
            <a:spLocks noChangeArrowheads="1"/>
          </p:cNvSpPr>
          <p:nvPr/>
        </p:nvSpPr>
        <p:spPr bwMode="auto">
          <a:xfrm rot="1003808">
            <a:off x="2932113" y="3505200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120849" name="Text Box 18">
            <a:extLst>
              <a:ext uri="{FF2B5EF4-FFF2-40B4-BE49-F238E27FC236}">
                <a16:creationId xmlns:a16="http://schemas.microsoft.com/office/drawing/2014/main" id="{7428BFAA-D95E-D12D-6B55-7DF7C8B0B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122488"/>
            <a:ext cx="2535237" cy="11874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pitchFamily="2" charset="0"/>
              </a:rPr>
              <a:t>Each host tells its ISN to the other host.</a:t>
            </a:r>
          </a:p>
        </p:txBody>
      </p:sp>
      <p:sp>
        <p:nvSpPr>
          <p:cNvPr id="120850" name="Slide Number Placeholder 1">
            <a:extLst>
              <a:ext uri="{FF2B5EF4-FFF2-40B4-BE49-F238E27FC236}">
                <a16:creationId xmlns:a16="http://schemas.microsoft.com/office/drawing/2014/main" id="{B082445D-10F6-8F04-E777-D10F16F64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F151547D-9683-1C46-B005-76DFB2786AB3}" type="slidenum">
              <a:rPr lang="en-US" altLang="en-US" sz="1200" smtClean="0">
                <a:solidFill>
                  <a:srgbClr val="898989"/>
                </a:solidFill>
              </a:rPr>
              <a:pPr/>
              <a:t>71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>
            <a:extLst>
              <a:ext uri="{FF2B5EF4-FFF2-40B4-BE49-F238E27FC236}">
                <a16:creationId xmlns:a16="http://schemas.microsoft.com/office/drawing/2014/main" id="{A5ED726A-71F2-C3BE-E7D7-A011686C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23925"/>
            <a:ext cx="84264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3">
            <a:extLst>
              <a:ext uri="{FF2B5EF4-FFF2-40B4-BE49-F238E27FC236}">
                <a16:creationId xmlns:a16="http://schemas.microsoft.com/office/drawing/2014/main" id="{1B63DCF5-95CA-8851-4024-30BF20DA9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TCP Header</a:t>
            </a:r>
          </a:p>
        </p:txBody>
      </p:sp>
      <p:sp>
        <p:nvSpPr>
          <p:cNvPr id="124931" name="Slide Number Placeholder 1">
            <a:extLst>
              <a:ext uri="{FF2B5EF4-FFF2-40B4-BE49-F238E27FC236}">
                <a16:creationId xmlns:a16="http://schemas.microsoft.com/office/drawing/2014/main" id="{4E60C112-CFF4-A239-4951-4CB705F2E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EFAD52A9-E1F7-9744-BFCE-3A80A450C84F}" type="slidenum">
              <a:rPr lang="en-US" altLang="en-US" sz="1200" smtClean="0">
                <a:solidFill>
                  <a:srgbClr val="898989"/>
                </a:solidFill>
              </a:rPr>
              <a:pPr/>
              <a:t>72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>
            <a:extLst>
              <a:ext uri="{FF2B5EF4-FFF2-40B4-BE49-F238E27FC236}">
                <a16:creationId xmlns:a16="http://schemas.microsoft.com/office/drawing/2014/main" id="{20D2D137-4C1C-597C-DD56-80052BCC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19100"/>
            <a:ext cx="79629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D4336B-7FC6-9819-47D9-C992C59345DB}"/>
              </a:ext>
            </a:extLst>
          </p:cNvPr>
          <p:cNvSpPr/>
          <p:nvPr/>
        </p:nvSpPr>
        <p:spPr bwMode="auto">
          <a:xfrm rot="17323077">
            <a:off x="2892426" y="-41275"/>
            <a:ext cx="749300" cy="323532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5955" name="Slide Number Placeholder 1">
            <a:extLst>
              <a:ext uri="{FF2B5EF4-FFF2-40B4-BE49-F238E27FC236}">
                <a16:creationId xmlns:a16="http://schemas.microsoft.com/office/drawing/2014/main" id="{E737C9E7-068E-04CD-8765-8727184B3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3FAA4043-83EE-994C-84C9-189383C17F78}" type="slidenum">
              <a:rPr lang="en-US" altLang="en-US" sz="1200" smtClean="0">
                <a:solidFill>
                  <a:srgbClr val="898989"/>
                </a:solidFill>
              </a:rPr>
              <a:pPr/>
              <a:t>73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>
            <a:extLst>
              <a:ext uri="{FF2B5EF4-FFF2-40B4-BE49-F238E27FC236}">
                <a16:creationId xmlns:a16="http://schemas.microsoft.com/office/drawing/2014/main" id="{93F8D291-EBF0-5EB8-0C62-CE2C67EA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206500"/>
            <a:ext cx="14106525" cy="106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AEEFE7-3B2D-81BB-5B83-6BC8990291BB}"/>
              </a:ext>
            </a:extLst>
          </p:cNvPr>
          <p:cNvSpPr/>
          <p:nvPr/>
        </p:nvSpPr>
        <p:spPr bwMode="auto">
          <a:xfrm rot="17323077">
            <a:off x="4308476" y="1595437"/>
            <a:ext cx="539750" cy="262572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6979" name="Slide Number Placeholder 1">
            <a:extLst>
              <a:ext uri="{FF2B5EF4-FFF2-40B4-BE49-F238E27FC236}">
                <a16:creationId xmlns:a16="http://schemas.microsoft.com/office/drawing/2014/main" id="{96BA9ACC-B0EF-CC1E-0593-7890E7BE1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7B235CD0-E31C-A24A-AE5E-4634C7E2A6BD}" type="slidenum">
              <a:rPr lang="en-US" altLang="en-US" sz="1200" smtClean="0">
                <a:solidFill>
                  <a:srgbClr val="898989"/>
                </a:solidFill>
              </a:rPr>
              <a:pPr/>
              <a:t>74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5879ABFE-249B-18F8-60A0-970B053A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Step 1: A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Initial SYN Packet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8002" name="Rectangle 5">
            <a:extLst>
              <a:ext uri="{FF2B5EF4-FFF2-40B4-BE49-F238E27FC236}">
                <a16:creationId xmlns:a16="http://schemas.microsoft.com/office/drawing/2014/main" id="{CB0753DC-BE0E-F28E-B06C-B6DE7CF87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03" name="Text Box 6">
            <a:extLst>
              <a:ext uri="{FF2B5EF4-FFF2-40B4-BE49-F238E27FC236}">
                <a16:creationId xmlns:a16="http://schemas.microsoft.com/office/drawing/2014/main" id="{B6D2FF66-CF1E-639C-E722-7B2914F2F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8004" name="Rectangle 7">
            <a:extLst>
              <a:ext uri="{FF2B5EF4-FFF2-40B4-BE49-F238E27FC236}">
                <a16:creationId xmlns:a16="http://schemas.microsoft.com/office/drawing/2014/main" id="{A9903C56-5DED-F5F1-8744-D743297F5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05" name="Text Box 8">
            <a:extLst>
              <a:ext uri="{FF2B5EF4-FFF2-40B4-BE49-F238E27FC236}">
                <a16:creationId xmlns:a16="http://schemas.microsoft.com/office/drawing/2014/main" id="{BB972FEE-9182-2D39-8C84-EDF1EE1A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8006" name="Rectangle 9">
            <a:extLst>
              <a:ext uri="{FF2B5EF4-FFF2-40B4-BE49-F238E27FC236}">
                <a16:creationId xmlns:a16="http://schemas.microsoft.com/office/drawing/2014/main" id="{A33DB6EF-E484-84D1-14FD-EC9554E46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07" name="Text Box 10">
            <a:extLst>
              <a:ext uri="{FF2B5EF4-FFF2-40B4-BE49-F238E27FC236}">
                <a16:creationId xmlns:a16="http://schemas.microsoft.com/office/drawing/2014/main" id="{C960CB45-6AA0-57E9-6FCA-FCB1E3906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2408238"/>
            <a:ext cx="33893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Initial Sequence Number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8008" name="Rectangle 11">
            <a:extLst>
              <a:ext uri="{FF2B5EF4-FFF2-40B4-BE49-F238E27FC236}">
                <a16:creationId xmlns:a16="http://schemas.microsoft.com/office/drawing/2014/main" id="{6812E52E-4DE0-07E5-182E-EDC76A6E7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09" name="Text Box 12">
            <a:extLst>
              <a:ext uri="{FF2B5EF4-FFF2-40B4-BE49-F238E27FC236}">
                <a16:creationId xmlns:a16="http://schemas.microsoft.com/office/drawing/2014/main" id="{5B2DEBCE-535C-659E-AF43-8475D580D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865438"/>
            <a:ext cx="21193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Acknowledgment</a:t>
            </a:r>
          </a:p>
        </p:txBody>
      </p:sp>
      <p:sp>
        <p:nvSpPr>
          <p:cNvPr id="128010" name="Rectangle 13">
            <a:extLst>
              <a:ext uri="{FF2B5EF4-FFF2-40B4-BE49-F238E27FC236}">
                <a16:creationId xmlns:a16="http://schemas.microsoft.com/office/drawing/2014/main" id="{CFD5C353-275B-8814-AECD-CC855046B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11" name="Rectangle 14">
            <a:extLst>
              <a:ext uri="{FF2B5EF4-FFF2-40B4-BE49-F238E27FC236}">
                <a16:creationId xmlns:a16="http://schemas.microsoft.com/office/drawing/2014/main" id="{B10E5655-3F00-86C7-DF96-66E51D856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12" name="Text Box 15">
            <a:extLst>
              <a:ext uri="{FF2B5EF4-FFF2-40B4-BE49-F238E27FC236}">
                <a16:creationId xmlns:a16="http://schemas.microsoft.com/office/drawing/2014/main" id="{E48325A2-7F65-AC92-5A35-ECF52F84D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349625"/>
            <a:ext cx="23034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Advertised window</a:t>
            </a:r>
          </a:p>
        </p:txBody>
      </p:sp>
      <p:sp>
        <p:nvSpPr>
          <p:cNvPr id="128013" name="Text Box 16">
            <a:extLst>
              <a:ext uri="{FF2B5EF4-FFF2-40B4-BE49-F238E27FC236}">
                <a16:creationId xmlns:a16="http://schemas.microsoft.com/office/drawing/2014/main" id="{8D87B2C3-FB0F-54F5-57E6-180FE5F6D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28014" name="Line 17">
            <a:extLst>
              <a:ext uri="{FF2B5EF4-FFF2-40B4-BE49-F238E27FC236}">
                <a16:creationId xmlns:a16="http://schemas.microsoft.com/office/drawing/2014/main" id="{02ADAF39-B086-508D-06B0-A1902FC384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5" name="Line 18">
            <a:extLst>
              <a:ext uri="{FF2B5EF4-FFF2-40B4-BE49-F238E27FC236}">
                <a16:creationId xmlns:a16="http://schemas.microsoft.com/office/drawing/2014/main" id="{BB158EBC-23AD-5F41-1D7E-24517F5D13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6" name="Text Box 19">
            <a:extLst>
              <a:ext uri="{FF2B5EF4-FFF2-40B4-BE49-F238E27FC236}">
                <a16:creationId xmlns:a16="http://schemas.microsoft.com/office/drawing/2014/main" id="{C63AFD0B-9F88-B9BC-5BB3-B694A89FD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3363913"/>
            <a:ext cx="8064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</a:t>
            </a:r>
          </a:p>
        </p:txBody>
      </p:sp>
      <p:sp>
        <p:nvSpPr>
          <p:cNvPr id="128017" name="Text Box 20">
            <a:extLst>
              <a:ext uri="{FF2B5EF4-FFF2-40B4-BE49-F238E27FC236}">
                <a16:creationId xmlns:a16="http://schemas.microsoft.com/office/drawing/2014/main" id="{F186D225-E67E-E9B1-14AE-CEA5CA75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28018" name="Rectangle 21">
            <a:extLst>
              <a:ext uri="{FF2B5EF4-FFF2-40B4-BE49-F238E27FC236}">
                <a16:creationId xmlns:a16="http://schemas.microsoft.com/office/drawing/2014/main" id="{AB18CEA6-957B-4AB4-3A07-8CA3F78C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19" name="Rectangle 22">
            <a:extLst>
              <a:ext uri="{FF2B5EF4-FFF2-40B4-BE49-F238E27FC236}">
                <a16:creationId xmlns:a16="http://schemas.microsoft.com/office/drawing/2014/main" id="{E40E9054-2588-3E3C-3A58-871EA6E1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20" name="Text Box 23">
            <a:extLst>
              <a:ext uri="{FF2B5EF4-FFF2-40B4-BE49-F238E27FC236}">
                <a16:creationId xmlns:a16="http://schemas.microsoft.com/office/drawing/2014/main" id="{D23EE77D-043E-FACD-2A5A-717E76DB1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Checksum</a:t>
            </a:r>
          </a:p>
        </p:txBody>
      </p:sp>
      <p:sp>
        <p:nvSpPr>
          <p:cNvPr id="128021" name="Text Box 24">
            <a:extLst>
              <a:ext uri="{FF2B5EF4-FFF2-40B4-BE49-F238E27FC236}">
                <a16:creationId xmlns:a16="http://schemas.microsoft.com/office/drawing/2014/main" id="{853E0653-6286-F175-9148-2515FDFAF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3897313"/>
            <a:ext cx="17922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Urgent pointer</a:t>
            </a:r>
          </a:p>
        </p:txBody>
      </p:sp>
      <p:sp>
        <p:nvSpPr>
          <p:cNvPr id="128022" name="Rectangle 25">
            <a:extLst>
              <a:ext uri="{FF2B5EF4-FFF2-40B4-BE49-F238E27FC236}">
                <a16:creationId xmlns:a16="http://schemas.microsoft.com/office/drawing/2014/main" id="{BC1C297B-0DA7-BE95-0D23-E72AFB3BC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8023" name="Text Box 26">
            <a:extLst>
              <a:ext uri="{FF2B5EF4-FFF2-40B4-BE49-F238E27FC236}">
                <a16:creationId xmlns:a16="http://schemas.microsoft.com/office/drawing/2014/main" id="{5751DC27-0C0C-A362-E6E9-C4CD82BBE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4389438"/>
            <a:ext cx="2187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Options (variable)</a:t>
            </a:r>
          </a:p>
        </p:txBody>
      </p:sp>
      <p:sp>
        <p:nvSpPr>
          <p:cNvPr id="128024" name="Text Box 28">
            <a:extLst>
              <a:ext uri="{FF2B5EF4-FFF2-40B4-BE49-F238E27FC236}">
                <a16:creationId xmlns:a16="http://schemas.microsoft.com/office/drawing/2014/main" id="{17168207-6D6A-8185-DDD9-A69916933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Flags:</a:t>
            </a:r>
          </a:p>
        </p:txBody>
      </p:sp>
      <p:sp>
        <p:nvSpPr>
          <p:cNvPr id="128025" name="Text Box 29">
            <a:extLst>
              <a:ext uri="{FF2B5EF4-FFF2-40B4-BE49-F238E27FC236}">
                <a16:creationId xmlns:a16="http://schemas.microsoft.com/office/drawing/2014/main" id="{004AC6CA-204B-E910-5BD4-E825927F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SYN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ACK</a:t>
            </a:r>
          </a:p>
        </p:txBody>
      </p:sp>
      <p:sp>
        <p:nvSpPr>
          <p:cNvPr id="128026" name="Text Box 31">
            <a:extLst>
              <a:ext uri="{FF2B5EF4-FFF2-40B4-BE49-F238E27FC236}">
                <a16:creationId xmlns:a16="http://schemas.microsoft.com/office/drawing/2014/main" id="{F637FA8B-0EE0-30D9-D410-67A5C1C21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5105400"/>
            <a:ext cx="7115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Helvetica" pitchFamily="2" charset="0"/>
              </a:rPr>
              <a:t>A tells B it wants to open a connection…</a:t>
            </a:r>
          </a:p>
        </p:txBody>
      </p:sp>
      <p:sp>
        <p:nvSpPr>
          <p:cNvPr id="128027" name="Slide Number Placeholder 1">
            <a:extLst>
              <a:ext uri="{FF2B5EF4-FFF2-40B4-BE49-F238E27FC236}">
                <a16:creationId xmlns:a16="http://schemas.microsoft.com/office/drawing/2014/main" id="{0D9626EE-C533-FE30-4AF5-AEEBE6D3D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FA962248-F7E7-D24D-A439-0E15129AE765}" type="slidenum">
              <a:rPr lang="en-US" altLang="en-US" sz="1200" smtClean="0">
                <a:solidFill>
                  <a:srgbClr val="898989"/>
                </a:solidFill>
              </a:rPr>
              <a:pPr/>
              <a:t>75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>
            <a:extLst>
              <a:ext uri="{FF2B5EF4-FFF2-40B4-BE49-F238E27FC236}">
                <a16:creationId xmlns:a16="http://schemas.microsoft.com/office/drawing/2014/main" id="{E643B8A5-F430-7D7A-DA7D-45C1E235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2101850"/>
            <a:ext cx="14106526" cy="106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1AAD28-A3B5-241A-BE37-4BD31F357828}"/>
              </a:ext>
            </a:extLst>
          </p:cNvPr>
          <p:cNvSpPr/>
          <p:nvPr/>
        </p:nvSpPr>
        <p:spPr bwMode="auto">
          <a:xfrm rot="14475064">
            <a:off x="3347244" y="1613694"/>
            <a:ext cx="539750" cy="2868612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0051" name="Slide Number Placeholder 1">
            <a:extLst>
              <a:ext uri="{FF2B5EF4-FFF2-40B4-BE49-F238E27FC236}">
                <a16:creationId xmlns:a16="http://schemas.microsoft.com/office/drawing/2014/main" id="{B3D6A635-984F-18EF-5CB1-15DBC0B937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6AF8BF4F-26CB-A247-AA27-456BE3138201}" type="slidenum">
              <a:rPr lang="en-US" altLang="en-US" sz="1200" smtClean="0">
                <a:solidFill>
                  <a:srgbClr val="898989"/>
                </a:solidFill>
              </a:rPr>
              <a:pPr/>
              <a:t>76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>
            <a:extLst>
              <a:ext uri="{FF2B5EF4-FFF2-40B4-BE49-F238E27FC236}">
                <a16:creationId xmlns:a16="http://schemas.microsoft.com/office/drawing/2014/main" id="{99D48B92-1A7F-2857-FCAF-B857C9D2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2101850"/>
            <a:ext cx="14106526" cy="106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079F24-10D8-BB96-1F57-BC18CC2009C1}"/>
              </a:ext>
            </a:extLst>
          </p:cNvPr>
          <p:cNvSpPr/>
          <p:nvPr/>
        </p:nvSpPr>
        <p:spPr bwMode="auto">
          <a:xfrm rot="14371882">
            <a:off x="3347244" y="1613694"/>
            <a:ext cx="539750" cy="2868612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D950EB-F2E4-D946-7E6D-66040F023FD2}"/>
              </a:ext>
            </a:extLst>
          </p:cNvPr>
          <p:cNvSpPr/>
          <p:nvPr/>
        </p:nvSpPr>
        <p:spPr bwMode="auto">
          <a:xfrm rot="14447578">
            <a:off x="4560094" y="2847181"/>
            <a:ext cx="377825" cy="1103313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E660F-1EB3-9534-CA35-9D26B5B15934}"/>
              </a:ext>
            </a:extLst>
          </p:cNvPr>
          <p:cNvSpPr/>
          <p:nvPr/>
        </p:nvSpPr>
        <p:spPr bwMode="auto">
          <a:xfrm rot="14396249">
            <a:off x="5363369" y="1669257"/>
            <a:ext cx="377825" cy="1760537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1077" name="Slide Number Placeholder 1">
            <a:extLst>
              <a:ext uri="{FF2B5EF4-FFF2-40B4-BE49-F238E27FC236}">
                <a16:creationId xmlns:a16="http://schemas.microsoft.com/office/drawing/2014/main" id="{8122E43E-353F-91A6-4CED-2B11F719C1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E28F37F-1984-7E47-9181-C42650586FA6}" type="slidenum">
              <a:rPr lang="en-US" altLang="en-US" sz="1200" smtClean="0">
                <a:solidFill>
                  <a:srgbClr val="898989"/>
                </a:solidFill>
              </a:rPr>
              <a:pPr/>
              <a:t>77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DE2393BF-8885-5ABC-3D28-12AC2A8C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Step 2: B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SYN-ACK Packet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2098" name="Rectangle 5">
            <a:extLst>
              <a:ext uri="{FF2B5EF4-FFF2-40B4-BE49-F238E27FC236}">
                <a16:creationId xmlns:a16="http://schemas.microsoft.com/office/drawing/2014/main" id="{7B806165-6292-E892-F4EE-2FBCBBD4B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099" name="Text Box 6">
            <a:extLst>
              <a:ext uri="{FF2B5EF4-FFF2-40B4-BE49-F238E27FC236}">
                <a16:creationId xmlns:a16="http://schemas.microsoft.com/office/drawing/2014/main" id="{172FBBC7-DFD9-C5BA-8256-AB04CA796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2100" name="Rectangle 7">
            <a:extLst>
              <a:ext uri="{FF2B5EF4-FFF2-40B4-BE49-F238E27FC236}">
                <a16:creationId xmlns:a16="http://schemas.microsoft.com/office/drawing/2014/main" id="{1EB0D70B-1FCD-3DB5-7820-3C25B2AFE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01" name="Text Box 8">
            <a:extLst>
              <a:ext uri="{FF2B5EF4-FFF2-40B4-BE49-F238E27FC236}">
                <a16:creationId xmlns:a16="http://schemas.microsoft.com/office/drawing/2014/main" id="{B66F7BEC-C2B8-F6E2-CE12-6EDD50623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2102" name="Rectangle 9">
            <a:extLst>
              <a:ext uri="{FF2B5EF4-FFF2-40B4-BE49-F238E27FC236}">
                <a16:creationId xmlns:a16="http://schemas.microsoft.com/office/drawing/2014/main" id="{F95DF555-73E4-05FB-7A29-8BEC36AE8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03" name="Text Box 10">
            <a:extLst>
              <a:ext uri="{FF2B5EF4-FFF2-40B4-BE49-F238E27FC236}">
                <a16:creationId xmlns:a16="http://schemas.microsoft.com/office/drawing/2014/main" id="{994BFA33-FA86-C38E-F175-5F4AFA43E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2408238"/>
            <a:ext cx="33893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Initial Sequence Number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2104" name="Rectangle 11">
            <a:extLst>
              <a:ext uri="{FF2B5EF4-FFF2-40B4-BE49-F238E27FC236}">
                <a16:creationId xmlns:a16="http://schemas.microsoft.com/office/drawing/2014/main" id="{7269D22B-6974-0B34-C619-8525BB7C4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05" name="Text Box 12">
            <a:extLst>
              <a:ext uri="{FF2B5EF4-FFF2-40B4-BE49-F238E27FC236}">
                <a16:creationId xmlns:a16="http://schemas.microsoft.com/office/drawing/2014/main" id="{173CE2BF-B841-BD50-E11E-B5D5FAB46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2865438"/>
            <a:ext cx="17795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ISN plus 1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2106" name="Rectangle 13">
            <a:extLst>
              <a:ext uri="{FF2B5EF4-FFF2-40B4-BE49-F238E27FC236}">
                <a16:creationId xmlns:a16="http://schemas.microsoft.com/office/drawing/2014/main" id="{8AA08B6C-1DE9-ED58-FA7F-2D7A4C8B5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07" name="Rectangle 14">
            <a:extLst>
              <a:ext uri="{FF2B5EF4-FFF2-40B4-BE49-F238E27FC236}">
                <a16:creationId xmlns:a16="http://schemas.microsoft.com/office/drawing/2014/main" id="{3EA3A57A-FF8C-A951-28DE-BA0B091FF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08" name="Text Box 15">
            <a:extLst>
              <a:ext uri="{FF2B5EF4-FFF2-40B4-BE49-F238E27FC236}">
                <a16:creationId xmlns:a16="http://schemas.microsoft.com/office/drawing/2014/main" id="{F50C0B5E-1C10-4979-F0E6-E07689650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349625"/>
            <a:ext cx="23034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Advertised window</a:t>
            </a:r>
          </a:p>
        </p:txBody>
      </p:sp>
      <p:sp>
        <p:nvSpPr>
          <p:cNvPr id="132109" name="Text Box 16">
            <a:extLst>
              <a:ext uri="{FF2B5EF4-FFF2-40B4-BE49-F238E27FC236}">
                <a16:creationId xmlns:a16="http://schemas.microsoft.com/office/drawing/2014/main" id="{579018C2-AC97-CDE0-F0C2-AC9A48B6E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32110" name="Line 17">
            <a:extLst>
              <a:ext uri="{FF2B5EF4-FFF2-40B4-BE49-F238E27FC236}">
                <a16:creationId xmlns:a16="http://schemas.microsoft.com/office/drawing/2014/main" id="{E86B7AC3-0A82-A41C-1817-02B98FB92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1" name="Line 18">
            <a:extLst>
              <a:ext uri="{FF2B5EF4-FFF2-40B4-BE49-F238E27FC236}">
                <a16:creationId xmlns:a16="http://schemas.microsoft.com/office/drawing/2014/main" id="{4799D632-5940-C323-6211-301921CFA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2" name="Text Box 19">
            <a:extLst>
              <a:ext uri="{FF2B5EF4-FFF2-40B4-BE49-F238E27FC236}">
                <a16:creationId xmlns:a16="http://schemas.microsoft.com/office/drawing/2014/main" id="{30807699-2633-8AFB-251D-CDF0A41D1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3363913"/>
            <a:ext cx="8064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</a:t>
            </a:r>
          </a:p>
        </p:txBody>
      </p:sp>
      <p:sp>
        <p:nvSpPr>
          <p:cNvPr id="132113" name="Text Box 20">
            <a:extLst>
              <a:ext uri="{FF2B5EF4-FFF2-40B4-BE49-F238E27FC236}">
                <a16:creationId xmlns:a16="http://schemas.microsoft.com/office/drawing/2014/main" id="{580226CD-48DA-4D46-9BAD-A393B06F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32114" name="Rectangle 21">
            <a:extLst>
              <a:ext uri="{FF2B5EF4-FFF2-40B4-BE49-F238E27FC236}">
                <a16:creationId xmlns:a16="http://schemas.microsoft.com/office/drawing/2014/main" id="{B0BDFE02-3AFD-3CB1-B354-976DE7445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15" name="Rectangle 22">
            <a:extLst>
              <a:ext uri="{FF2B5EF4-FFF2-40B4-BE49-F238E27FC236}">
                <a16:creationId xmlns:a16="http://schemas.microsoft.com/office/drawing/2014/main" id="{FBDB23D9-A065-97BC-FE0C-20589DD08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16" name="Text Box 23">
            <a:extLst>
              <a:ext uri="{FF2B5EF4-FFF2-40B4-BE49-F238E27FC236}">
                <a16:creationId xmlns:a16="http://schemas.microsoft.com/office/drawing/2014/main" id="{8B5B4007-DE70-3ED5-1C9C-4581C40F9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Checksum</a:t>
            </a:r>
          </a:p>
        </p:txBody>
      </p:sp>
      <p:sp>
        <p:nvSpPr>
          <p:cNvPr id="132117" name="Text Box 24">
            <a:extLst>
              <a:ext uri="{FF2B5EF4-FFF2-40B4-BE49-F238E27FC236}">
                <a16:creationId xmlns:a16="http://schemas.microsoft.com/office/drawing/2014/main" id="{95261B9D-F81D-4C3A-3B46-EE593CFEF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3897313"/>
            <a:ext cx="17922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Urgent pointer</a:t>
            </a:r>
          </a:p>
        </p:txBody>
      </p:sp>
      <p:sp>
        <p:nvSpPr>
          <p:cNvPr id="132118" name="Rectangle 25">
            <a:extLst>
              <a:ext uri="{FF2B5EF4-FFF2-40B4-BE49-F238E27FC236}">
                <a16:creationId xmlns:a16="http://schemas.microsoft.com/office/drawing/2014/main" id="{78182304-317A-C98C-8BAE-A78818923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2119" name="Text Box 26">
            <a:extLst>
              <a:ext uri="{FF2B5EF4-FFF2-40B4-BE49-F238E27FC236}">
                <a16:creationId xmlns:a16="http://schemas.microsoft.com/office/drawing/2014/main" id="{A9BFF12E-F391-4041-71BD-97FCA3F2B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4389438"/>
            <a:ext cx="2187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Options (variable)</a:t>
            </a:r>
          </a:p>
        </p:txBody>
      </p:sp>
      <p:sp>
        <p:nvSpPr>
          <p:cNvPr id="132120" name="Text Box 27">
            <a:extLst>
              <a:ext uri="{FF2B5EF4-FFF2-40B4-BE49-F238E27FC236}">
                <a16:creationId xmlns:a16="http://schemas.microsoft.com/office/drawing/2014/main" id="{6F2F77F3-53D3-CE51-76DE-BB45DD34D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Flags:</a:t>
            </a:r>
          </a:p>
        </p:txBody>
      </p:sp>
      <p:sp>
        <p:nvSpPr>
          <p:cNvPr id="132121" name="Text Box 28">
            <a:extLst>
              <a:ext uri="{FF2B5EF4-FFF2-40B4-BE49-F238E27FC236}">
                <a16:creationId xmlns:a16="http://schemas.microsoft.com/office/drawing/2014/main" id="{8F64B875-020B-DA7C-C093-03C04096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SYN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ACK</a:t>
            </a:r>
          </a:p>
        </p:txBody>
      </p:sp>
      <p:sp>
        <p:nvSpPr>
          <p:cNvPr id="132122" name="Text Box 54">
            <a:extLst>
              <a:ext uri="{FF2B5EF4-FFF2-40B4-BE49-F238E27FC236}">
                <a16:creationId xmlns:a16="http://schemas.microsoft.com/office/drawing/2014/main" id="{FBE8E072-E101-93AC-C337-11F187C57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27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B tells A it accepts, and is ready to hear the next byte…</a:t>
            </a:r>
          </a:p>
        </p:txBody>
      </p:sp>
      <p:sp>
        <p:nvSpPr>
          <p:cNvPr id="132123" name="Text Box 56">
            <a:extLst>
              <a:ext uri="{FF2B5EF4-FFF2-40B4-BE49-F238E27FC236}">
                <a16:creationId xmlns:a16="http://schemas.microsoft.com/office/drawing/2014/main" id="{D226C31A-C9E8-BAC6-DB4F-ED8969648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8183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… upon receiving this packet, A can start sending data</a:t>
            </a:r>
          </a:p>
        </p:txBody>
      </p:sp>
      <p:sp>
        <p:nvSpPr>
          <p:cNvPr id="132124" name="Slide Number Placeholder 1">
            <a:extLst>
              <a:ext uri="{FF2B5EF4-FFF2-40B4-BE49-F238E27FC236}">
                <a16:creationId xmlns:a16="http://schemas.microsoft.com/office/drawing/2014/main" id="{6FC43101-F624-0A8B-E67D-61E2C83045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4E88086-1213-9648-92A6-B34AA7BB45E7}" type="slidenum">
              <a:rPr lang="en-US" altLang="en-US" sz="1200" smtClean="0">
                <a:solidFill>
                  <a:srgbClr val="898989"/>
                </a:solidFill>
              </a:rPr>
              <a:pPr/>
              <a:t>78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>
            <a:extLst>
              <a:ext uri="{FF2B5EF4-FFF2-40B4-BE49-F238E27FC236}">
                <a16:creationId xmlns:a16="http://schemas.microsoft.com/office/drawing/2014/main" id="{CDC7CD4F-708B-23E8-01D5-8CD2658E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5195888"/>
            <a:ext cx="14106526" cy="1066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654616-6076-DFB0-330C-08ED745245F7}"/>
              </a:ext>
            </a:extLst>
          </p:cNvPr>
          <p:cNvSpPr/>
          <p:nvPr/>
        </p:nvSpPr>
        <p:spPr bwMode="auto">
          <a:xfrm rot="17351130">
            <a:off x="2926557" y="1018381"/>
            <a:ext cx="539750" cy="1535113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4147" name="Slide Number Placeholder 1">
            <a:extLst>
              <a:ext uri="{FF2B5EF4-FFF2-40B4-BE49-F238E27FC236}">
                <a16:creationId xmlns:a16="http://schemas.microsoft.com/office/drawing/2014/main" id="{06566BE0-74AE-119E-6307-C4477FACFE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7A5D3539-3A00-9748-A884-C37286E7692C}" type="slidenum">
              <a:rPr lang="en-US" altLang="en-US" sz="1200" smtClean="0">
                <a:solidFill>
                  <a:srgbClr val="898989"/>
                </a:solidFill>
              </a:rPr>
              <a:pPr/>
              <a:t>79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CC757B-BC00-5544-BD21-558B2EB1EB65}"/>
              </a:ext>
            </a:extLst>
          </p:cNvPr>
          <p:cNvCxnSpPr>
            <a:cxnSpLocks/>
          </p:cNvCxnSpPr>
          <p:nvPr/>
        </p:nvCxnSpPr>
        <p:spPr>
          <a:xfrm>
            <a:off x="3946956" y="787400"/>
            <a:ext cx="0" cy="8128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2547161-7C98-7242-9F95-4C026D3F9D76}"/>
              </a:ext>
            </a:extLst>
          </p:cNvPr>
          <p:cNvSpPr/>
          <p:nvPr/>
        </p:nvSpPr>
        <p:spPr>
          <a:xfrm>
            <a:off x="117475" y="2836721"/>
            <a:ext cx="8572500" cy="3441700"/>
          </a:xfrm>
          <a:prstGeom prst="ellipse">
            <a:avLst/>
          </a:prstGeom>
          <a:solidFill>
            <a:schemeClr val="accent3">
              <a:lumMod val="20000"/>
              <a:lumOff val="80000"/>
              <a:alpha val="4792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CAE9E8-EDE2-944D-A651-918ED0D3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4047842"/>
            <a:ext cx="1962150" cy="10194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FD881F-8C7A-5C4C-87A5-6DB2822F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4047842"/>
            <a:ext cx="1962150" cy="10194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2EEE79-FB24-794F-AC43-5E1E1357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4047842"/>
            <a:ext cx="1962150" cy="101945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6D9880-7F8B-844C-BAB8-2F986F1BA26B}"/>
              </a:ext>
            </a:extLst>
          </p:cNvPr>
          <p:cNvCxnSpPr>
            <a:cxnSpLocks/>
          </p:cNvCxnSpPr>
          <p:nvPr/>
        </p:nvCxnSpPr>
        <p:spPr>
          <a:xfrm flipV="1">
            <a:off x="1295400" y="2044700"/>
            <a:ext cx="2286000" cy="21336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A78CC-30F4-B34A-8605-DB618802E961}"/>
              </a:ext>
            </a:extLst>
          </p:cNvPr>
          <p:cNvCxnSpPr>
            <a:cxnSpLocks/>
          </p:cNvCxnSpPr>
          <p:nvPr/>
        </p:nvCxnSpPr>
        <p:spPr>
          <a:xfrm flipH="1" flipV="1">
            <a:off x="3962400" y="2044700"/>
            <a:ext cx="152400" cy="2235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8FF352-131B-5D46-A29F-96B94AA06B24}"/>
              </a:ext>
            </a:extLst>
          </p:cNvPr>
          <p:cNvCxnSpPr>
            <a:cxnSpLocks/>
          </p:cNvCxnSpPr>
          <p:nvPr/>
        </p:nvCxnSpPr>
        <p:spPr>
          <a:xfrm flipH="1" flipV="1">
            <a:off x="4425950" y="2044700"/>
            <a:ext cx="2305050" cy="2235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8" descr="Category:Network routers - Wikimedia Commons">
            <a:extLst>
              <a:ext uri="{FF2B5EF4-FFF2-40B4-BE49-F238E27FC236}">
                <a16:creationId xmlns:a16="http://schemas.microsoft.com/office/drawing/2014/main" id="{BC07C216-F225-8E4D-A32F-56A97FE6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647700"/>
            <a:ext cx="23495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F3ECD90-B5C3-AC44-ABCB-0E5237E6979C}"/>
              </a:ext>
            </a:extLst>
          </p:cNvPr>
          <p:cNvSpPr txBox="1"/>
          <p:nvPr/>
        </p:nvSpPr>
        <p:spPr>
          <a:xfrm>
            <a:off x="1583391" y="3863176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200.20.1.0/24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C855D-B694-2648-8445-8F8094949D9A}"/>
              </a:ext>
            </a:extLst>
          </p:cNvPr>
          <p:cNvSpPr txBox="1"/>
          <p:nvPr/>
        </p:nvSpPr>
        <p:spPr>
          <a:xfrm>
            <a:off x="4235450" y="3818235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200.20.2.0/24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B7D01-C1D6-7842-A31D-A0FC1D9EAE88}"/>
              </a:ext>
            </a:extLst>
          </p:cNvPr>
          <p:cNvSpPr txBox="1"/>
          <p:nvPr/>
        </p:nvSpPr>
        <p:spPr>
          <a:xfrm>
            <a:off x="6711483" y="3715913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200.20.3.0/24</a:t>
            </a:r>
          </a:p>
        </p:txBody>
      </p:sp>
    </p:spTree>
    <p:extLst>
      <p:ext uri="{BB962C8B-B14F-4D97-AF65-F5344CB8AC3E}">
        <p14:creationId xmlns:p14="http://schemas.microsoft.com/office/powerpoint/2010/main" val="3015582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>
            <a:extLst>
              <a:ext uri="{FF2B5EF4-FFF2-40B4-BE49-F238E27FC236}">
                <a16:creationId xmlns:a16="http://schemas.microsoft.com/office/drawing/2014/main" id="{638C7369-3FA2-FA82-A5BB-B91CB6E7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5195888"/>
            <a:ext cx="14106526" cy="1066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C26CD6-3B9D-4824-3C29-738B89A6009A}"/>
              </a:ext>
            </a:extLst>
          </p:cNvPr>
          <p:cNvSpPr/>
          <p:nvPr/>
        </p:nvSpPr>
        <p:spPr bwMode="auto">
          <a:xfrm rot="17351130">
            <a:off x="2926557" y="1018381"/>
            <a:ext cx="539750" cy="1535113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03D50-80F8-2B85-183B-60F62119CC59}"/>
              </a:ext>
            </a:extLst>
          </p:cNvPr>
          <p:cNvSpPr/>
          <p:nvPr/>
        </p:nvSpPr>
        <p:spPr bwMode="auto">
          <a:xfrm rot="17351130">
            <a:off x="5103019" y="1081881"/>
            <a:ext cx="541338" cy="297497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172" name="Slide Number Placeholder 1">
            <a:extLst>
              <a:ext uri="{FF2B5EF4-FFF2-40B4-BE49-F238E27FC236}">
                <a16:creationId xmlns:a16="http://schemas.microsoft.com/office/drawing/2014/main" id="{C31D2783-66FE-FB98-BCE6-ACF69F7F9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1BF76357-A1E5-E04B-B960-4FAB201480D2}" type="slidenum">
              <a:rPr lang="en-US" altLang="en-US" sz="1200" smtClean="0">
                <a:solidFill>
                  <a:srgbClr val="898989"/>
                </a:solidFill>
              </a:rPr>
              <a:pPr/>
              <a:t>80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9EFBC87B-7F5B-E84B-8AC1-FC69313CD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Step 3: A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ACK of the SYN-ACK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6194" name="Rectangle 32">
            <a:extLst>
              <a:ext uri="{FF2B5EF4-FFF2-40B4-BE49-F238E27FC236}">
                <a16:creationId xmlns:a16="http://schemas.microsoft.com/office/drawing/2014/main" id="{CF69B7D9-303C-69ED-76CD-22E45C457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195" name="Text Box 33">
            <a:extLst>
              <a:ext uri="{FF2B5EF4-FFF2-40B4-BE49-F238E27FC236}">
                <a16:creationId xmlns:a16="http://schemas.microsoft.com/office/drawing/2014/main" id="{32A8EDD0-71C6-C3B4-17E4-DE7FAFF4B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6196" name="Rectangle 34">
            <a:extLst>
              <a:ext uri="{FF2B5EF4-FFF2-40B4-BE49-F238E27FC236}">
                <a16:creationId xmlns:a16="http://schemas.microsoft.com/office/drawing/2014/main" id="{628D0398-ACAC-A9E3-DD0B-3ABFFF739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197" name="Text Box 35">
            <a:extLst>
              <a:ext uri="{FF2B5EF4-FFF2-40B4-BE49-F238E27FC236}">
                <a16:creationId xmlns:a16="http://schemas.microsoft.com/office/drawing/2014/main" id="{E3CF01E5-DE78-4032-87B0-D4C08749C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6198" name="Rectangle 36">
            <a:extLst>
              <a:ext uri="{FF2B5EF4-FFF2-40B4-BE49-F238E27FC236}">
                <a16:creationId xmlns:a16="http://schemas.microsoft.com/office/drawing/2014/main" id="{127FBC7C-921B-421B-7A17-3AE6D3B12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199" name="Rectangle 38">
            <a:extLst>
              <a:ext uri="{FF2B5EF4-FFF2-40B4-BE49-F238E27FC236}">
                <a16:creationId xmlns:a16="http://schemas.microsoft.com/office/drawing/2014/main" id="{7746B99F-EC46-4D73-6E12-8929B1B8E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200" name="Text Box 39">
            <a:extLst>
              <a:ext uri="{FF2B5EF4-FFF2-40B4-BE49-F238E27FC236}">
                <a16:creationId xmlns:a16="http://schemas.microsoft.com/office/drawing/2014/main" id="{EB8CA50C-ADFB-CB94-21BF-20AEDFDE4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2865438"/>
            <a:ext cx="17795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ISN plus 1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6201" name="Rectangle 40">
            <a:extLst>
              <a:ext uri="{FF2B5EF4-FFF2-40B4-BE49-F238E27FC236}">
                <a16:creationId xmlns:a16="http://schemas.microsoft.com/office/drawing/2014/main" id="{E600748A-F71B-EB21-3A92-7C912AB6E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202" name="Rectangle 41">
            <a:extLst>
              <a:ext uri="{FF2B5EF4-FFF2-40B4-BE49-F238E27FC236}">
                <a16:creationId xmlns:a16="http://schemas.microsoft.com/office/drawing/2014/main" id="{42A3FA45-0EA1-6DF9-5B25-A513425FA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203" name="Text Box 42">
            <a:extLst>
              <a:ext uri="{FF2B5EF4-FFF2-40B4-BE49-F238E27FC236}">
                <a16:creationId xmlns:a16="http://schemas.microsoft.com/office/drawing/2014/main" id="{9842197B-E8C1-792C-71C1-22E26BAC6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349625"/>
            <a:ext cx="23034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Advertised window</a:t>
            </a:r>
          </a:p>
        </p:txBody>
      </p:sp>
      <p:sp>
        <p:nvSpPr>
          <p:cNvPr id="136204" name="Text Box 43">
            <a:extLst>
              <a:ext uri="{FF2B5EF4-FFF2-40B4-BE49-F238E27FC236}">
                <a16:creationId xmlns:a16="http://schemas.microsoft.com/office/drawing/2014/main" id="{FB1D67E9-F641-528B-C04A-0B6E2C93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36205" name="Line 44">
            <a:extLst>
              <a:ext uri="{FF2B5EF4-FFF2-40B4-BE49-F238E27FC236}">
                <a16:creationId xmlns:a16="http://schemas.microsoft.com/office/drawing/2014/main" id="{5BA56ED7-D39B-A49E-5F59-37C6DBCD5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6" name="Line 45">
            <a:extLst>
              <a:ext uri="{FF2B5EF4-FFF2-40B4-BE49-F238E27FC236}">
                <a16:creationId xmlns:a16="http://schemas.microsoft.com/office/drawing/2014/main" id="{3D5D5322-21B7-0C53-3490-78C8A4EC0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7" name="Text Box 46">
            <a:extLst>
              <a:ext uri="{FF2B5EF4-FFF2-40B4-BE49-F238E27FC236}">
                <a16:creationId xmlns:a16="http://schemas.microsoft.com/office/drawing/2014/main" id="{C170C0DD-19BD-0AC2-3BD7-734F86E0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3363913"/>
            <a:ext cx="8064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</a:t>
            </a:r>
          </a:p>
        </p:txBody>
      </p:sp>
      <p:sp>
        <p:nvSpPr>
          <p:cNvPr id="136208" name="Text Box 47">
            <a:extLst>
              <a:ext uri="{FF2B5EF4-FFF2-40B4-BE49-F238E27FC236}">
                <a16:creationId xmlns:a16="http://schemas.microsoft.com/office/drawing/2014/main" id="{506893AD-CD11-B5E2-B1B5-677F317AA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36209" name="Rectangle 48">
            <a:extLst>
              <a:ext uri="{FF2B5EF4-FFF2-40B4-BE49-F238E27FC236}">
                <a16:creationId xmlns:a16="http://schemas.microsoft.com/office/drawing/2014/main" id="{77DA1151-823B-7D5F-C6AC-36B7869B1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210" name="Rectangle 49">
            <a:extLst>
              <a:ext uri="{FF2B5EF4-FFF2-40B4-BE49-F238E27FC236}">
                <a16:creationId xmlns:a16="http://schemas.microsoft.com/office/drawing/2014/main" id="{C64F8A66-C28D-5705-BB1C-B5789451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211" name="Text Box 50">
            <a:extLst>
              <a:ext uri="{FF2B5EF4-FFF2-40B4-BE49-F238E27FC236}">
                <a16:creationId xmlns:a16="http://schemas.microsoft.com/office/drawing/2014/main" id="{22D683D9-F985-E4B3-36A3-1AA939A1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Checksum</a:t>
            </a:r>
          </a:p>
        </p:txBody>
      </p:sp>
      <p:sp>
        <p:nvSpPr>
          <p:cNvPr id="136212" name="Text Box 51">
            <a:extLst>
              <a:ext uri="{FF2B5EF4-FFF2-40B4-BE49-F238E27FC236}">
                <a16:creationId xmlns:a16="http://schemas.microsoft.com/office/drawing/2014/main" id="{9385E633-D180-03EF-8D85-BE587FFE6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3897313"/>
            <a:ext cx="17922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Urgent pointer</a:t>
            </a:r>
          </a:p>
        </p:txBody>
      </p:sp>
      <p:sp>
        <p:nvSpPr>
          <p:cNvPr id="136213" name="Rectangle 52">
            <a:extLst>
              <a:ext uri="{FF2B5EF4-FFF2-40B4-BE49-F238E27FC236}">
                <a16:creationId xmlns:a16="http://schemas.microsoft.com/office/drawing/2014/main" id="{7C4F4813-9CCF-BB08-C0B6-0F3A3FF90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6214" name="Text Box 53">
            <a:extLst>
              <a:ext uri="{FF2B5EF4-FFF2-40B4-BE49-F238E27FC236}">
                <a16:creationId xmlns:a16="http://schemas.microsoft.com/office/drawing/2014/main" id="{4DC7F66F-6077-2C50-1382-A45745C0F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4389438"/>
            <a:ext cx="2187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Options (variable)</a:t>
            </a:r>
          </a:p>
        </p:txBody>
      </p:sp>
      <p:sp>
        <p:nvSpPr>
          <p:cNvPr id="136215" name="Text Box 54">
            <a:extLst>
              <a:ext uri="{FF2B5EF4-FFF2-40B4-BE49-F238E27FC236}">
                <a16:creationId xmlns:a16="http://schemas.microsoft.com/office/drawing/2014/main" id="{DA27268B-1AA6-EA83-0364-91F2FFF1F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Flags:</a:t>
            </a:r>
          </a:p>
        </p:txBody>
      </p:sp>
      <p:sp>
        <p:nvSpPr>
          <p:cNvPr id="136216" name="Text Box 55">
            <a:extLst>
              <a:ext uri="{FF2B5EF4-FFF2-40B4-BE49-F238E27FC236}">
                <a16:creationId xmlns:a16="http://schemas.microsoft.com/office/drawing/2014/main" id="{05C2D032-CFFA-697E-BAE0-91C166EBF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SYN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ACK</a:t>
            </a:r>
          </a:p>
        </p:txBody>
      </p:sp>
      <p:sp>
        <p:nvSpPr>
          <p:cNvPr id="136217" name="Text Box 56">
            <a:extLst>
              <a:ext uri="{FF2B5EF4-FFF2-40B4-BE49-F238E27FC236}">
                <a16:creationId xmlns:a16="http://schemas.microsoft.com/office/drawing/2014/main" id="{4FAF6B71-E4A8-9484-7ABD-CD9AED4C2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5105400"/>
            <a:ext cx="5202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A tells B it is okay to start sending</a:t>
            </a:r>
          </a:p>
        </p:txBody>
      </p:sp>
      <p:sp>
        <p:nvSpPr>
          <p:cNvPr id="136218" name="Text Box 57">
            <a:extLst>
              <a:ext uri="{FF2B5EF4-FFF2-40B4-BE49-F238E27FC236}">
                <a16:creationId xmlns:a16="http://schemas.microsoft.com/office/drawing/2014/main" id="{A22DE6AA-D1B8-7F58-64FC-5E4C3B400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408238"/>
            <a:ext cx="2259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Sequence number</a:t>
            </a:r>
          </a:p>
        </p:txBody>
      </p:sp>
      <p:sp>
        <p:nvSpPr>
          <p:cNvPr id="136219" name="Text Box 59">
            <a:extLst>
              <a:ext uri="{FF2B5EF4-FFF2-40B4-BE49-F238E27FC236}">
                <a16:creationId xmlns:a16="http://schemas.microsoft.com/office/drawing/2014/main" id="{F9120ACC-066D-C947-EA84-68D59B3C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5557838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… upon receiving this packet, B can start sending data</a:t>
            </a:r>
          </a:p>
        </p:txBody>
      </p:sp>
      <p:sp>
        <p:nvSpPr>
          <p:cNvPr id="136220" name="Slide Number Placeholder 1">
            <a:extLst>
              <a:ext uri="{FF2B5EF4-FFF2-40B4-BE49-F238E27FC236}">
                <a16:creationId xmlns:a16="http://schemas.microsoft.com/office/drawing/2014/main" id="{31A8010A-43DB-9A77-FE70-A4855E5365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CED2554-FF1A-FF4B-9B61-D27E2B29996C}" type="slidenum">
              <a:rPr lang="en-US" altLang="en-US" sz="1200" smtClean="0">
                <a:solidFill>
                  <a:srgbClr val="898989"/>
                </a:solidFill>
              </a:rPr>
              <a:pPr/>
              <a:t>81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3F72F387-B45A-D245-6157-7C6930A89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if the SYN Packet Gets Lost?</a:t>
            </a:r>
          </a:p>
        </p:txBody>
      </p:sp>
      <p:sp>
        <p:nvSpPr>
          <p:cNvPr id="908291" name="Rectangle 3">
            <a:extLst>
              <a:ext uri="{FF2B5EF4-FFF2-40B4-BE49-F238E27FC236}">
                <a16:creationId xmlns:a16="http://schemas.microsoft.com/office/drawing/2014/main" id="{16504A80-0C20-CB56-73FB-AD2B1D33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Suppose the SYN packet gets lost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is lost inside the network, or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Server rejects the packet (e.g., listen queue is full)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Eventually, no SYN-ACK arrives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Sender sets a timer and wait for the SYN-ACK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retransmits the SYN if needed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How should the TCP sender set the timer?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Sender has no idea how far away the receiver is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TCPs use a default of 3 or 6 seconds</a:t>
            </a:r>
          </a:p>
        </p:txBody>
      </p:sp>
      <p:sp>
        <p:nvSpPr>
          <p:cNvPr id="141315" name="Slide Number Placeholder 1">
            <a:extLst>
              <a:ext uri="{FF2B5EF4-FFF2-40B4-BE49-F238E27FC236}">
                <a16:creationId xmlns:a16="http://schemas.microsoft.com/office/drawing/2014/main" id="{25E88FE2-B607-0BBA-C7F4-32E7180236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127A0B04-32C2-1D46-A295-0CE287B525C8}" type="slidenum">
              <a:rPr lang="en-US" altLang="en-US" sz="1200" smtClean="0">
                <a:solidFill>
                  <a:srgbClr val="898989"/>
                </a:solidFill>
              </a:rPr>
              <a:pPr/>
              <a:t>82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>
            <a:extLst>
              <a:ext uri="{FF2B5EF4-FFF2-40B4-BE49-F238E27FC236}">
                <a16:creationId xmlns:a16="http://schemas.microsoft.com/office/drawing/2014/main" id="{FD613240-8E03-A0FA-73A2-C2965732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Tearing Down the Connection</a:t>
            </a:r>
          </a:p>
        </p:txBody>
      </p:sp>
      <p:sp>
        <p:nvSpPr>
          <p:cNvPr id="145410" name="Rectangle 3">
            <a:extLst>
              <a:ext uri="{FF2B5EF4-FFF2-40B4-BE49-F238E27FC236}">
                <a16:creationId xmlns:a16="http://schemas.microsoft.com/office/drawing/2014/main" id="{389DE814-478B-787D-7CE1-1DB8B2B94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49688"/>
            <a:ext cx="8763000" cy="194151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Closing (each end of) the connection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Finish (FIN) to close and receive remaining bytes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And other host sends a FIN ACK to acknowledge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Reset (RST) to close and not receive remaining bytes</a:t>
            </a:r>
          </a:p>
        </p:txBody>
      </p:sp>
      <p:sp>
        <p:nvSpPr>
          <p:cNvPr id="145411" name="Line 4">
            <a:extLst>
              <a:ext uri="{FF2B5EF4-FFF2-40B4-BE49-F238E27FC236}">
                <a16:creationId xmlns:a16="http://schemas.microsoft.com/office/drawing/2014/main" id="{52A06AC4-4D39-CE0B-31EE-632B670CA8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4700" y="1758950"/>
            <a:ext cx="287338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2" name="Line 5">
            <a:extLst>
              <a:ext uri="{FF2B5EF4-FFF2-40B4-BE49-F238E27FC236}">
                <a16:creationId xmlns:a16="http://schemas.microsoft.com/office/drawing/2014/main" id="{D77868EC-63BE-E1D0-075B-45838232A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2225" y="1776413"/>
            <a:ext cx="300038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3" name="Line 6">
            <a:extLst>
              <a:ext uri="{FF2B5EF4-FFF2-40B4-BE49-F238E27FC236}">
                <a16:creationId xmlns:a16="http://schemas.microsoft.com/office/drawing/2014/main" id="{BF67A88C-13F7-A686-26FB-D32F4AA26E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4363" y="1773238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Line 7">
            <a:extLst>
              <a:ext uri="{FF2B5EF4-FFF2-40B4-BE49-F238E27FC236}">
                <a16:creationId xmlns:a16="http://schemas.microsoft.com/office/drawing/2014/main" id="{B0B73756-0644-A63E-FA20-CDE7C4221A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6175" y="1768475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5" name="Text Box 8">
            <a:extLst>
              <a:ext uri="{FF2B5EF4-FFF2-40B4-BE49-F238E27FC236}">
                <a16:creationId xmlns:a16="http://schemas.microsoft.com/office/drawing/2014/main" id="{B5459FD0-95BC-C1F1-7E83-9B6905C43FDA}"/>
              </a:ext>
            </a:extLst>
          </p:cNvPr>
          <p:cNvSpPr txBox="1">
            <a:spLocks noChangeArrowheads="1"/>
          </p:cNvSpPr>
          <p:nvPr/>
        </p:nvSpPr>
        <p:spPr bwMode="auto">
          <a:xfrm rot="-4794570">
            <a:off x="1553369" y="2366169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SYN</a:t>
            </a:r>
          </a:p>
        </p:txBody>
      </p:sp>
      <p:sp>
        <p:nvSpPr>
          <p:cNvPr id="145416" name="Text Box 9">
            <a:extLst>
              <a:ext uri="{FF2B5EF4-FFF2-40B4-BE49-F238E27FC236}">
                <a16:creationId xmlns:a16="http://schemas.microsoft.com/office/drawing/2014/main" id="{490D122F-F0B9-709E-DC59-EE1EB3475FF2}"/>
              </a:ext>
            </a:extLst>
          </p:cNvPr>
          <p:cNvSpPr txBox="1">
            <a:spLocks noChangeArrowheads="1"/>
          </p:cNvSpPr>
          <p:nvPr/>
        </p:nvSpPr>
        <p:spPr bwMode="auto">
          <a:xfrm rot="4712803">
            <a:off x="2276476" y="235902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SYN ACK</a:t>
            </a:r>
          </a:p>
        </p:txBody>
      </p:sp>
      <p:sp>
        <p:nvSpPr>
          <p:cNvPr id="145417" name="Text Box 10">
            <a:extLst>
              <a:ext uri="{FF2B5EF4-FFF2-40B4-BE49-F238E27FC236}">
                <a16:creationId xmlns:a16="http://schemas.microsoft.com/office/drawing/2014/main" id="{015B2DFB-C622-A4D0-E725-E728EED8F518}"/>
              </a:ext>
            </a:extLst>
          </p:cNvPr>
          <p:cNvSpPr txBox="1">
            <a:spLocks noChangeArrowheads="1"/>
          </p:cNvSpPr>
          <p:nvPr/>
        </p:nvSpPr>
        <p:spPr bwMode="auto">
          <a:xfrm rot="-4355001">
            <a:off x="2947194" y="2137569"/>
            <a:ext cx="722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45418" name="Text Box 11">
            <a:extLst>
              <a:ext uri="{FF2B5EF4-FFF2-40B4-BE49-F238E27FC236}">
                <a16:creationId xmlns:a16="http://schemas.microsoft.com/office/drawing/2014/main" id="{E2C28F72-ED96-5FA7-3B28-5ED373EA86F7}"/>
              </a:ext>
            </a:extLst>
          </p:cNvPr>
          <p:cNvSpPr txBox="1">
            <a:spLocks noChangeArrowheads="1"/>
          </p:cNvSpPr>
          <p:nvPr/>
        </p:nvSpPr>
        <p:spPr bwMode="auto">
          <a:xfrm rot="-4396192">
            <a:off x="3397250" y="23796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145419" name="Line 12">
            <a:extLst>
              <a:ext uri="{FF2B5EF4-FFF2-40B4-BE49-F238E27FC236}">
                <a16:creationId xmlns:a16="http://schemas.microsoft.com/office/drawing/2014/main" id="{9EB14954-6333-D323-5B46-A03CE46C00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7213" y="1770063"/>
            <a:ext cx="234950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0" name="Line 13">
            <a:extLst>
              <a:ext uri="{FF2B5EF4-FFF2-40B4-BE49-F238E27FC236}">
                <a16:creationId xmlns:a16="http://schemas.microsoft.com/office/drawing/2014/main" id="{A72B596F-ABF0-BF6C-8F96-6AB9AB945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975" y="1768475"/>
            <a:ext cx="277813" cy="1573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1" name="Text Box 14">
            <a:extLst>
              <a:ext uri="{FF2B5EF4-FFF2-40B4-BE49-F238E27FC236}">
                <a16:creationId xmlns:a16="http://schemas.microsoft.com/office/drawing/2014/main" id="{C41717F2-13BB-91FA-6D10-0CDC4D3F44A6}"/>
              </a:ext>
            </a:extLst>
          </p:cNvPr>
          <p:cNvSpPr txBox="1">
            <a:spLocks noChangeArrowheads="1"/>
          </p:cNvSpPr>
          <p:nvPr/>
        </p:nvSpPr>
        <p:spPr bwMode="auto">
          <a:xfrm rot="-4702247">
            <a:off x="5308600" y="2336800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FIN</a:t>
            </a:r>
          </a:p>
        </p:txBody>
      </p:sp>
      <p:sp>
        <p:nvSpPr>
          <p:cNvPr id="145422" name="Text Box 15">
            <a:extLst>
              <a:ext uri="{FF2B5EF4-FFF2-40B4-BE49-F238E27FC236}">
                <a16:creationId xmlns:a16="http://schemas.microsoft.com/office/drawing/2014/main" id="{8B1029F7-EF55-ECEE-073A-326E67905B98}"/>
              </a:ext>
            </a:extLst>
          </p:cNvPr>
          <p:cNvSpPr txBox="1">
            <a:spLocks noChangeArrowheads="1"/>
          </p:cNvSpPr>
          <p:nvPr/>
        </p:nvSpPr>
        <p:spPr bwMode="auto">
          <a:xfrm rot="4688575">
            <a:off x="6107907" y="2326481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45423" name="Line 16">
            <a:extLst>
              <a:ext uri="{FF2B5EF4-FFF2-40B4-BE49-F238E27FC236}">
                <a16:creationId xmlns:a16="http://schemas.microsoft.com/office/drawing/2014/main" id="{A8974F17-2A33-1866-51FE-12F3C61D4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1770063"/>
            <a:ext cx="3794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4" name="Line 17">
            <a:extLst>
              <a:ext uri="{FF2B5EF4-FFF2-40B4-BE49-F238E27FC236}">
                <a16:creationId xmlns:a16="http://schemas.microsoft.com/office/drawing/2014/main" id="{0330ED22-FBA0-52F6-1BBA-5091828E4B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1739900"/>
            <a:ext cx="642143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5" name="Line 18">
            <a:extLst>
              <a:ext uri="{FF2B5EF4-FFF2-40B4-BE49-F238E27FC236}">
                <a16:creationId xmlns:a16="http://schemas.microsoft.com/office/drawing/2014/main" id="{A26402AD-BFFF-4A30-BABD-30F6AC54F4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2613" y="3352800"/>
            <a:ext cx="644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6" name="Text Box 19">
            <a:extLst>
              <a:ext uri="{FF2B5EF4-FFF2-40B4-BE49-F238E27FC236}">
                <a16:creationId xmlns:a16="http://schemas.microsoft.com/office/drawing/2014/main" id="{917E292B-2458-FE3C-AE3E-302555ADF755}"/>
              </a:ext>
            </a:extLst>
          </p:cNvPr>
          <p:cNvSpPr txBox="1">
            <a:spLocks noChangeArrowheads="1"/>
          </p:cNvSpPr>
          <p:nvPr/>
        </p:nvSpPr>
        <p:spPr bwMode="auto">
          <a:xfrm rot="4676639">
            <a:off x="4298157" y="2367756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45427" name="Line 20">
            <a:extLst>
              <a:ext uri="{FF2B5EF4-FFF2-40B4-BE49-F238E27FC236}">
                <a16:creationId xmlns:a16="http://schemas.microsoft.com/office/drawing/2014/main" id="{E04AC2C7-E2AE-7FB2-6A35-EB3563149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7375" y="3594100"/>
            <a:ext cx="177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8" name="Text Box 21">
            <a:extLst>
              <a:ext uri="{FF2B5EF4-FFF2-40B4-BE49-F238E27FC236}">
                <a16:creationId xmlns:a16="http://schemas.microsoft.com/office/drawing/2014/main" id="{B33FF434-CE8F-E45A-7FD7-A40A4A1E2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33956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Times New Roman" panose="02020603050405020304" pitchFamily="18" charset="0"/>
              </a:rPr>
              <a:t>time</a:t>
            </a: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5429" name="Text Box 22">
            <a:extLst>
              <a:ext uri="{FF2B5EF4-FFF2-40B4-BE49-F238E27FC236}">
                <a16:creationId xmlns:a16="http://schemas.microsoft.com/office/drawing/2014/main" id="{0F9ABCEE-CEB3-745E-A8D5-10B3EB13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31067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45430" name="Text Box 23">
            <a:extLst>
              <a:ext uri="{FF2B5EF4-FFF2-40B4-BE49-F238E27FC236}">
                <a16:creationId xmlns:a16="http://schemas.microsoft.com/office/drawing/2014/main" id="{85020363-5716-D4C0-CC8D-3CEA72A55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15684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45431" name="Oval 24">
            <a:extLst>
              <a:ext uri="{FF2B5EF4-FFF2-40B4-BE49-F238E27FC236}">
                <a16:creationId xmlns:a16="http://schemas.microsoft.com/office/drawing/2014/main" id="{86CF4E78-DECE-6B52-87F7-23E04CF91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105150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5432" name="Oval 25">
            <a:extLst>
              <a:ext uri="{FF2B5EF4-FFF2-40B4-BE49-F238E27FC236}">
                <a16:creationId xmlns:a16="http://schemas.microsoft.com/office/drawing/2014/main" id="{A76D207B-9A2A-0B00-47EB-4BEF7FF7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3113088"/>
            <a:ext cx="80963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5433" name="Oval 26">
            <a:extLst>
              <a:ext uri="{FF2B5EF4-FFF2-40B4-BE49-F238E27FC236}">
                <a16:creationId xmlns:a16="http://schemas.microsoft.com/office/drawing/2014/main" id="{7044DB4A-2E04-3EEB-3F78-3D939F505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3105150"/>
            <a:ext cx="80963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5434" name="Line 27">
            <a:extLst>
              <a:ext uri="{FF2B5EF4-FFF2-40B4-BE49-F238E27FC236}">
                <a16:creationId xmlns:a16="http://schemas.microsoft.com/office/drawing/2014/main" id="{1DF769CD-8A74-C639-09AE-F234D5A40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263" y="1778000"/>
            <a:ext cx="277812" cy="1573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35" name="Text Box 28">
            <a:extLst>
              <a:ext uri="{FF2B5EF4-FFF2-40B4-BE49-F238E27FC236}">
                <a16:creationId xmlns:a16="http://schemas.microsoft.com/office/drawing/2014/main" id="{694F912A-5B6D-CEE3-71D5-39D8E891B764}"/>
              </a:ext>
            </a:extLst>
          </p:cNvPr>
          <p:cNvSpPr txBox="1">
            <a:spLocks noChangeArrowheads="1"/>
          </p:cNvSpPr>
          <p:nvPr/>
        </p:nvSpPr>
        <p:spPr bwMode="auto">
          <a:xfrm rot="4688575">
            <a:off x="6821488" y="2336800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FIN</a:t>
            </a:r>
          </a:p>
        </p:txBody>
      </p:sp>
      <p:sp>
        <p:nvSpPr>
          <p:cNvPr id="145436" name="Line 29">
            <a:extLst>
              <a:ext uri="{FF2B5EF4-FFF2-40B4-BE49-F238E27FC236}">
                <a16:creationId xmlns:a16="http://schemas.microsoft.com/office/drawing/2014/main" id="{0C720935-E02D-5DB6-FC5C-5C31E46204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2538" y="1739900"/>
            <a:ext cx="234950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37" name="Text Box 30">
            <a:extLst>
              <a:ext uri="{FF2B5EF4-FFF2-40B4-BE49-F238E27FC236}">
                <a16:creationId xmlns:a16="http://schemas.microsoft.com/office/drawing/2014/main" id="{5F75E7D7-9AD9-22AA-6091-30CDA98C4F44}"/>
              </a:ext>
            </a:extLst>
          </p:cNvPr>
          <p:cNvSpPr txBox="1">
            <a:spLocks noChangeArrowheads="1"/>
          </p:cNvSpPr>
          <p:nvPr/>
        </p:nvSpPr>
        <p:spPr bwMode="auto">
          <a:xfrm rot="-4702247">
            <a:off x="7209632" y="2304256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45438" name="Slide Number Placeholder 1">
            <a:extLst>
              <a:ext uri="{FF2B5EF4-FFF2-40B4-BE49-F238E27FC236}">
                <a16:creationId xmlns:a16="http://schemas.microsoft.com/office/drawing/2014/main" id="{673AE61F-BADB-F7AC-2BE7-4191F7643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D66613D-273F-B84B-817A-F137B1257E2B}" type="slidenum">
              <a:rPr lang="en-US" altLang="en-US" sz="1200" smtClean="0">
                <a:solidFill>
                  <a:srgbClr val="898989"/>
                </a:solidFill>
              </a:rPr>
              <a:pPr/>
              <a:t>83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648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2">
            <a:extLst>
              <a:ext uri="{FF2B5EF4-FFF2-40B4-BE49-F238E27FC236}">
                <a16:creationId xmlns:a16="http://schemas.microsoft.com/office/drawing/2014/main" id="{B6D91606-3743-10E1-2949-22681E08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F9BD5417-0776-ED4E-A3BE-B987B12CA46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 algn="l"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8A85AE42-AEBC-58CA-720E-E2DCFF6C0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64C42BA2-709A-275F-35FF-76C45FEA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Acknowledgments</a:t>
            </a:r>
          </a:p>
        </p:txBody>
      </p:sp>
      <p:grpSp>
        <p:nvGrpSpPr>
          <p:cNvPr id="126980" name="Group 4">
            <a:extLst>
              <a:ext uri="{FF2B5EF4-FFF2-40B4-BE49-F238E27FC236}">
                <a16:creationId xmlns:a16="http://schemas.microsoft.com/office/drawing/2014/main" id="{180E1D18-3F38-E5C0-AB20-E489B7DD3401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127078" name="Line 5">
              <a:extLst>
                <a:ext uri="{FF2B5EF4-FFF2-40B4-BE49-F238E27FC236}">
                  <a16:creationId xmlns:a16="http://schemas.microsoft.com/office/drawing/2014/main" id="{4C11E4D3-A6FA-4420-832E-B061A28BA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9" name="Line 6">
              <a:extLst>
                <a:ext uri="{FF2B5EF4-FFF2-40B4-BE49-F238E27FC236}">
                  <a16:creationId xmlns:a16="http://schemas.microsoft.com/office/drawing/2014/main" id="{DA10C44F-D583-DE0F-EC25-6D7C72F4E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80" name="Line 7">
              <a:extLst>
                <a:ext uri="{FF2B5EF4-FFF2-40B4-BE49-F238E27FC236}">
                  <a16:creationId xmlns:a16="http://schemas.microsoft.com/office/drawing/2014/main" id="{65C473E5-350D-EF51-4369-FC0155BF93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81" name="Line 8">
              <a:extLst>
                <a:ext uri="{FF2B5EF4-FFF2-40B4-BE49-F238E27FC236}">
                  <a16:creationId xmlns:a16="http://schemas.microsoft.com/office/drawing/2014/main" id="{6B16CB72-6C23-A878-38FE-31C92356EF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6981" name="Line 9">
            <a:extLst>
              <a:ext uri="{FF2B5EF4-FFF2-40B4-BE49-F238E27FC236}">
                <a16:creationId xmlns:a16="http://schemas.microsoft.com/office/drawing/2014/main" id="{BAB22F95-840F-110F-2DA2-74193F778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Line 10">
            <a:extLst>
              <a:ext uri="{FF2B5EF4-FFF2-40B4-BE49-F238E27FC236}">
                <a16:creationId xmlns:a16="http://schemas.microsoft.com/office/drawing/2014/main" id="{AABAD76C-91FA-4F00-229A-8BA9B5F59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Line 11">
            <a:extLst>
              <a:ext uri="{FF2B5EF4-FFF2-40B4-BE49-F238E27FC236}">
                <a16:creationId xmlns:a16="http://schemas.microsoft.com/office/drawing/2014/main" id="{83A8A2E1-8DDA-9FC7-EF17-06A7E303C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4" name="Line 12">
            <a:extLst>
              <a:ext uri="{FF2B5EF4-FFF2-40B4-BE49-F238E27FC236}">
                <a16:creationId xmlns:a16="http://schemas.microsoft.com/office/drawing/2014/main" id="{F0C23105-8383-E7A9-85D2-D9327AFB9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Line 13">
            <a:extLst>
              <a:ext uri="{FF2B5EF4-FFF2-40B4-BE49-F238E27FC236}">
                <a16:creationId xmlns:a16="http://schemas.microsoft.com/office/drawing/2014/main" id="{D2E6BE79-3851-D6E4-EA0F-C9D9DCCAE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6" name="Line 14">
            <a:extLst>
              <a:ext uri="{FF2B5EF4-FFF2-40B4-BE49-F238E27FC236}">
                <a16:creationId xmlns:a16="http://schemas.microsoft.com/office/drawing/2014/main" id="{E93A48B7-3AB3-B33D-C0BD-2CB88D312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Line 15">
            <a:extLst>
              <a:ext uri="{FF2B5EF4-FFF2-40B4-BE49-F238E27FC236}">
                <a16:creationId xmlns:a16="http://schemas.microsoft.com/office/drawing/2014/main" id="{C98D4991-D155-4013-B36D-953B5D078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Line 16">
            <a:extLst>
              <a:ext uri="{FF2B5EF4-FFF2-40B4-BE49-F238E27FC236}">
                <a16:creationId xmlns:a16="http://schemas.microsoft.com/office/drawing/2014/main" id="{AF360D75-EA5A-A434-C3C6-50133CF17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Line 17">
            <a:extLst>
              <a:ext uri="{FF2B5EF4-FFF2-40B4-BE49-F238E27FC236}">
                <a16:creationId xmlns:a16="http://schemas.microsoft.com/office/drawing/2014/main" id="{60B9013E-BEBE-04F8-2BA1-867E5D6179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0" name="Line 18">
            <a:extLst>
              <a:ext uri="{FF2B5EF4-FFF2-40B4-BE49-F238E27FC236}">
                <a16:creationId xmlns:a16="http://schemas.microsoft.com/office/drawing/2014/main" id="{8F5B939C-B3D8-A75B-329E-F6C925331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1" name="Line 19">
            <a:extLst>
              <a:ext uri="{FF2B5EF4-FFF2-40B4-BE49-F238E27FC236}">
                <a16:creationId xmlns:a16="http://schemas.microsoft.com/office/drawing/2014/main" id="{9304CC6E-4236-EAB9-E357-7E90762DF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2" name="Line 20">
            <a:extLst>
              <a:ext uri="{FF2B5EF4-FFF2-40B4-BE49-F238E27FC236}">
                <a16:creationId xmlns:a16="http://schemas.microsoft.com/office/drawing/2014/main" id="{DDDB2806-ECB9-99A0-2380-68B9E0730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3" name="Line 21">
            <a:extLst>
              <a:ext uri="{FF2B5EF4-FFF2-40B4-BE49-F238E27FC236}">
                <a16:creationId xmlns:a16="http://schemas.microsoft.com/office/drawing/2014/main" id="{AEE2786D-3901-E6DE-F332-EE5A01EC6B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4" name="Line 22">
            <a:extLst>
              <a:ext uri="{FF2B5EF4-FFF2-40B4-BE49-F238E27FC236}">
                <a16:creationId xmlns:a16="http://schemas.microsoft.com/office/drawing/2014/main" id="{92996B6E-088C-5FC7-74A7-7BAFA647A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5" name="Line 23">
            <a:extLst>
              <a:ext uri="{FF2B5EF4-FFF2-40B4-BE49-F238E27FC236}">
                <a16:creationId xmlns:a16="http://schemas.microsoft.com/office/drawing/2014/main" id="{3C27B88C-9413-215A-29AB-E438187552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6" name="Line 24">
            <a:extLst>
              <a:ext uri="{FF2B5EF4-FFF2-40B4-BE49-F238E27FC236}">
                <a16:creationId xmlns:a16="http://schemas.microsoft.com/office/drawing/2014/main" id="{5C98C79E-C0D4-CF15-E559-E199CAA51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7" name="Line 25">
            <a:extLst>
              <a:ext uri="{FF2B5EF4-FFF2-40B4-BE49-F238E27FC236}">
                <a16:creationId xmlns:a16="http://schemas.microsoft.com/office/drawing/2014/main" id="{FF0018F8-18AC-201B-381D-9541C0D689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8" name="Line 26">
            <a:extLst>
              <a:ext uri="{FF2B5EF4-FFF2-40B4-BE49-F238E27FC236}">
                <a16:creationId xmlns:a16="http://schemas.microsoft.com/office/drawing/2014/main" id="{3A0169F1-4024-6C16-4F40-0E128A0C7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9" name="Line 27">
            <a:extLst>
              <a:ext uri="{FF2B5EF4-FFF2-40B4-BE49-F238E27FC236}">
                <a16:creationId xmlns:a16="http://schemas.microsoft.com/office/drawing/2014/main" id="{25969C2F-4034-A342-1BAC-EEE7DF0D6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0" name="Line 28">
            <a:extLst>
              <a:ext uri="{FF2B5EF4-FFF2-40B4-BE49-F238E27FC236}">
                <a16:creationId xmlns:a16="http://schemas.microsoft.com/office/drawing/2014/main" id="{7BE04FCE-28FA-7850-EE7D-C6E1504A3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1" name="Line 29">
            <a:extLst>
              <a:ext uri="{FF2B5EF4-FFF2-40B4-BE49-F238E27FC236}">
                <a16:creationId xmlns:a16="http://schemas.microsoft.com/office/drawing/2014/main" id="{45B41237-9D8C-1509-E606-9262CF92B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2" name="Line 30">
            <a:extLst>
              <a:ext uri="{FF2B5EF4-FFF2-40B4-BE49-F238E27FC236}">
                <a16:creationId xmlns:a16="http://schemas.microsoft.com/office/drawing/2014/main" id="{442CF62B-BB4F-54C3-9471-4B05AA042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3" name="Line 31">
            <a:extLst>
              <a:ext uri="{FF2B5EF4-FFF2-40B4-BE49-F238E27FC236}">
                <a16:creationId xmlns:a16="http://schemas.microsoft.com/office/drawing/2014/main" id="{1019BA7A-40E4-13A5-ECDF-39EFD66FC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4" name="Line 32">
            <a:extLst>
              <a:ext uri="{FF2B5EF4-FFF2-40B4-BE49-F238E27FC236}">
                <a16:creationId xmlns:a16="http://schemas.microsoft.com/office/drawing/2014/main" id="{88910D1C-20DD-D0C9-9BD1-3BAACB1D5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5" name="Line 33">
            <a:extLst>
              <a:ext uri="{FF2B5EF4-FFF2-40B4-BE49-F238E27FC236}">
                <a16:creationId xmlns:a16="http://schemas.microsoft.com/office/drawing/2014/main" id="{F80C6976-DEF0-E964-5205-ED21E03C0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6" name="Line 34">
            <a:extLst>
              <a:ext uri="{FF2B5EF4-FFF2-40B4-BE49-F238E27FC236}">
                <a16:creationId xmlns:a16="http://schemas.microsoft.com/office/drawing/2014/main" id="{B681EF36-FA06-1B63-EECF-285087DC8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7" name="Line 35">
            <a:extLst>
              <a:ext uri="{FF2B5EF4-FFF2-40B4-BE49-F238E27FC236}">
                <a16:creationId xmlns:a16="http://schemas.microsoft.com/office/drawing/2014/main" id="{8139B1D4-7B41-389F-642D-486B4794A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8" name="Line 36">
            <a:extLst>
              <a:ext uri="{FF2B5EF4-FFF2-40B4-BE49-F238E27FC236}">
                <a16:creationId xmlns:a16="http://schemas.microsoft.com/office/drawing/2014/main" id="{488CF0FB-6C18-26E3-40C5-444D48CE6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9" name="Line 37">
            <a:extLst>
              <a:ext uri="{FF2B5EF4-FFF2-40B4-BE49-F238E27FC236}">
                <a16:creationId xmlns:a16="http://schemas.microsoft.com/office/drawing/2014/main" id="{1359A178-CF34-1B62-DB1C-D8497F237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0" name="Line 38">
            <a:extLst>
              <a:ext uri="{FF2B5EF4-FFF2-40B4-BE49-F238E27FC236}">
                <a16:creationId xmlns:a16="http://schemas.microsoft.com/office/drawing/2014/main" id="{7391771A-A01D-A657-009F-0E21868F4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1" name="Line 39">
            <a:extLst>
              <a:ext uri="{FF2B5EF4-FFF2-40B4-BE49-F238E27FC236}">
                <a16:creationId xmlns:a16="http://schemas.microsoft.com/office/drawing/2014/main" id="{E3652448-7862-2357-E7F0-5973175D3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2" name="Line 40">
            <a:extLst>
              <a:ext uri="{FF2B5EF4-FFF2-40B4-BE49-F238E27FC236}">
                <a16:creationId xmlns:a16="http://schemas.microsoft.com/office/drawing/2014/main" id="{96909ECE-2627-1228-3B73-7853549F9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3" name="Line 41">
            <a:extLst>
              <a:ext uri="{FF2B5EF4-FFF2-40B4-BE49-F238E27FC236}">
                <a16:creationId xmlns:a16="http://schemas.microsoft.com/office/drawing/2014/main" id="{C3E30630-6D40-DC2A-9DC3-A41813BE2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7014" name="Group 42">
            <a:extLst>
              <a:ext uri="{FF2B5EF4-FFF2-40B4-BE49-F238E27FC236}">
                <a16:creationId xmlns:a16="http://schemas.microsoft.com/office/drawing/2014/main" id="{475E2838-F2D9-DEAC-099B-D99A46E9B498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5584825"/>
            <a:ext cx="5029200" cy="609600"/>
            <a:chOff x="912" y="1104"/>
            <a:chExt cx="3648" cy="384"/>
          </a:xfrm>
        </p:grpSpPr>
        <p:sp>
          <p:nvSpPr>
            <p:cNvPr id="127074" name="Line 43">
              <a:extLst>
                <a:ext uri="{FF2B5EF4-FFF2-40B4-BE49-F238E27FC236}">
                  <a16:creationId xmlns:a16="http://schemas.microsoft.com/office/drawing/2014/main" id="{E57E08EE-9ACE-3A5A-3F0C-4CB3FC84C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5" name="Line 44">
              <a:extLst>
                <a:ext uri="{FF2B5EF4-FFF2-40B4-BE49-F238E27FC236}">
                  <a16:creationId xmlns:a16="http://schemas.microsoft.com/office/drawing/2014/main" id="{426D5205-103E-FAA4-9738-869C9C8B46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6" name="Line 45">
              <a:extLst>
                <a:ext uri="{FF2B5EF4-FFF2-40B4-BE49-F238E27FC236}">
                  <a16:creationId xmlns:a16="http://schemas.microsoft.com/office/drawing/2014/main" id="{BF73BB2B-30EC-73CB-26FF-283A145FA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7" name="Line 46">
              <a:extLst>
                <a:ext uri="{FF2B5EF4-FFF2-40B4-BE49-F238E27FC236}">
                  <a16:creationId xmlns:a16="http://schemas.microsoft.com/office/drawing/2014/main" id="{60C88B64-B35B-D0D0-C1F4-6D6081E47A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7015" name="Line 47">
            <a:extLst>
              <a:ext uri="{FF2B5EF4-FFF2-40B4-BE49-F238E27FC236}">
                <a16:creationId xmlns:a16="http://schemas.microsoft.com/office/drawing/2014/main" id="{86A3688B-A723-44B1-E2D6-92FE3FE5B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6" name="Line 48">
            <a:extLst>
              <a:ext uri="{FF2B5EF4-FFF2-40B4-BE49-F238E27FC236}">
                <a16:creationId xmlns:a16="http://schemas.microsoft.com/office/drawing/2014/main" id="{2112EFA0-926D-057A-357E-2F6E3C19E7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7" name="Line 49">
            <a:extLst>
              <a:ext uri="{FF2B5EF4-FFF2-40B4-BE49-F238E27FC236}">
                <a16:creationId xmlns:a16="http://schemas.microsoft.com/office/drawing/2014/main" id="{1EE441B7-E8D3-0A60-BE33-CE781B58F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8" name="Line 50">
            <a:extLst>
              <a:ext uri="{FF2B5EF4-FFF2-40B4-BE49-F238E27FC236}">
                <a16:creationId xmlns:a16="http://schemas.microsoft.com/office/drawing/2014/main" id="{C87C4F4D-869E-78B8-F3E0-71BDF31A3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9" name="Line 51">
            <a:extLst>
              <a:ext uri="{FF2B5EF4-FFF2-40B4-BE49-F238E27FC236}">
                <a16:creationId xmlns:a16="http://schemas.microsoft.com/office/drawing/2014/main" id="{C23BB7DC-C379-92B4-ED7D-ADAB7DE1C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0" name="Line 52">
            <a:extLst>
              <a:ext uri="{FF2B5EF4-FFF2-40B4-BE49-F238E27FC236}">
                <a16:creationId xmlns:a16="http://schemas.microsoft.com/office/drawing/2014/main" id="{13DAAEF4-0730-AFF5-058E-9E2D495E0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1" name="Line 53">
            <a:extLst>
              <a:ext uri="{FF2B5EF4-FFF2-40B4-BE49-F238E27FC236}">
                <a16:creationId xmlns:a16="http://schemas.microsoft.com/office/drawing/2014/main" id="{9ECAF33F-921D-E797-05C4-C60544F04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2" name="Line 54">
            <a:extLst>
              <a:ext uri="{FF2B5EF4-FFF2-40B4-BE49-F238E27FC236}">
                <a16:creationId xmlns:a16="http://schemas.microsoft.com/office/drawing/2014/main" id="{DA23815B-D6B4-FFD2-9767-14C9D23DA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5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3" name="Line 55">
            <a:extLst>
              <a:ext uri="{FF2B5EF4-FFF2-40B4-BE49-F238E27FC236}">
                <a16:creationId xmlns:a16="http://schemas.microsoft.com/office/drawing/2014/main" id="{05C722A7-6E8F-17F0-9047-18C489BDC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4" name="Line 56">
            <a:extLst>
              <a:ext uri="{FF2B5EF4-FFF2-40B4-BE49-F238E27FC236}">
                <a16:creationId xmlns:a16="http://schemas.microsoft.com/office/drawing/2014/main" id="{EF65589A-915C-CD35-8899-B38E969A7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5" name="Line 57">
            <a:extLst>
              <a:ext uri="{FF2B5EF4-FFF2-40B4-BE49-F238E27FC236}">
                <a16:creationId xmlns:a16="http://schemas.microsoft.com/office/drawing/2014/main" id="{5990C66B-998F-7D5F-97B7-E8793D2F8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6" name="Line 58">
            <a:extLst>
              <a:ext uri="{FF2B5EF4-FFF2-40B4-BE49-F238E27FC236}">
                <a16:creationId xmlns:a16="http://schemas.microsoft.com/office/drawing/2014/main" id="{3F4E43A4-8EC9-D4C6-97E0-2C0FE4F99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7" name="Line 59">
            <a:extLst>
              <a:ext uri="{FF2B5EF4-FFF2-40B4-BE49-F238E27FC236}">
                <a16:creationId xmlns:a16="http://schemas.microsoft.com/office/drawing/2014/main" id="{E9BBB4DF-78E4-6D54-1AAA-DA7A4AF4C2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8" name="Line 60">
            <a:extLst>
              <a:ext uri="{FF2B5EF4-FFF2-40B4-BE49-F238E27FC236}">
                <a16:creationId xmlns:a16="http://schemas.microsoft.com/office/drawing/2014/main" id="{7AE8A043-4A68-5F1F-AF3D-F5A29BF08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9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9" name="Line 61">
            <a:extLst>
              <a:ext uri="{FF2B5EF4-FFF2-40B4-BE49-F238E27FC236}">
                <a16:creationId xmlns:a16="http://schemas.microsoft.com/office/drawing/2014/main" id="{CD4C285B-5C29-B76B-0D00-492630376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0" name="Line 62">
            <a:extLst>
              <a:ext uri="{FF2B5EF4-FFF2-40B4-BE49-F238E27FC236}">
                <a16:creationId xmlns:a16="http://schemas.microsoft.com/office/drawing/2014/main" id="{42A0B0F1-6BC7-2642-9A73-4ACD2673E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4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1" name="Line 63">
            <a:extLst>
              <a:ext uri="{FF2B5EF4-FFF2-40B4-BE49-F238E27FC236}">
                <a16:creationId xmlns:a16="http://schemas.microsoft.com/office/drawing/2014/main" id="{CE9B9C83-804F-1B94-7777-F42D0B339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7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2" name="Line 64">
            <a:extLst>
              <a:ext uri="{FF2B5EF4-FFF2-40B4-BE49-F238E27FC236}">
                <a16:creationId xmlns:a16="http://schemas.microsoft.com/office/drawing/2014/main" id="{3C4B4448-8BA7-3C98-5348-3E93B0FAA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9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3" name="Line 65">
            <a:extLst>
              <a:ext uri="{FF2B5EF4-FFF2-40B4-BE49-F238E27FC236}">
                <a16:creationId xmlns:a16="http://schemas.microsoft.com/office/drawing/2014/main" id="{4D7F438E-300D-472D-46A8-30BF7A2D6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1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4" name="Line 66">
            <a:extLst>
              <a:ext uri="{FF2B5EF4-FFF2-40B4-BE49-F238E27FC236}">
                <a16:creationId xmlns:a16="http://schemas.microsoft.com/office/drawing/2014/main" id="{BBF2F3ED-3D58-C6F2-6CFB-C3018F9EC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5" name="Line 67">
            <a:extLst>
              <a:ext uri="{FF2B5EF4-FFF2-40B4-BE49-F238E27FC236}">
                <a16:creationId xmlns:a16="http://schemas.microsoft.com/office/drawing/2014/main" id="{DFC8B351-C2D5-03E7-CB3C-C508FDB73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6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6" name="Line 68">
            <a:extLst>
              <a:ext uri="{FF2B5EF4-FFF2-40B4-BE49-F238E27FC236}">
                <a16:creationId xmlns:a16="http://schemas.microsoft.com/office/drawing/2014/main" id="{763F5405-79DC-7393-682F-74B7F9B44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9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7" name="Line 69">
            <a:extLst>
              <a:ext uri="{FF2B5EF4-FFF2-40B4-BE49-F238E27FC236}">
                <a16:creationId xmlns:a16="http://schemas.microsoft.com/office/drawing/2014/main" id="{01D7561E-99A6-5081-4F07-09D8A4152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8" name="Line 70">
            <a:extLst>
              <a:ext uri="{FF2B5EF4-FFF2-40B4-BE49-F238E27FC236}">
                <a16:creationId xmlns:a16="http://schemas.microsoft.com/office/drawing/2014/main" id="{FEFDD8F3-D8AB-A378-6892-EE2B99D513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3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9" name="Line 71">
            <a:extLst>
              <a:ext uri="{FF2B5EF4-FFF2-40B4-BE49-F238E27FC236}">
                <a16:creationId xmlns:a16="http://schemas.microsoft.com/office/drawing/2014/main" id="{67D01DC3-6DCB-62F7-B3E1-348467F8C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0" name="Line 72">
            <a:extLst>
              <a:ext uri="{FF2B5EF4-FFF2-40B4-BE49-F238E27FC236}">
                <a16:creationId xmlns:a16="http://schemas.microsoft.com/office/drawing/2014/main" id="{31A31760-A365-07F0-67F1-75EAF5439D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1" name="Line 73">
            <a:extLst>
              <a:ext uri="{FF2B5EF4-FFF2-40B4-BE49-F238E27FC236}">
                <a16:creationId xmlns:a16="http://schemas.microsoft.com/office/drawing/2014/main" id="{6A1C40EE-3001-E23F-F348-4422CE1E2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2" name="Line 74">
            <a:extLst>
              <a:ext uri="{FF2B5EF4-FFF2-40B4-BE49-F238E27FC236}">
                <a16:creationId xmlns:a16="http://schemas.microsoft.com/office/drawing/2014/main" id="{8BC0C560-8618-6046-3E94-ED48AAB1F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3" name="Line 75">
            <a:extLst>
              <a:ext uri="{FF2B5EF4-FFF2-40B4-BE49-F238E27FC236}">
                <a16:creationId xmlns:a16="http://schemas.microsoft.com/office/drawing/2014/main" id="{F63276E8-A71D-862C-9CFC-60564E558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4" name="Line 76">
            <a:extLst>
              <a:ext uri="{FF2B5EF4-FFF2-40B4-BE49-F238E27FC236}">
                <a16:creationId xmlns:a16="http://schemas.microsoft.com/office/drawing/2014/main" id="{F0F1EB0D-A27E-1768-163C-F34569590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5" name="Line 77">
            <a:extLst>
              <a:ext uri="{FF2B5EF4-FFF2-40B4-BE49-F238E27FC236}">
                <a16:creationId xmlns:a16="http://schemas.microsoft.com/office/drawing/2014/main" id="{2BA58315-C8BA-C9AB-C637-72BB56E190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6" name="Line 78">
            <a:extLst>
              <a:ext uri="{FF2B5EF4-FFF2-40B4-BE49-F238E27FC236}">
                <a16:creationId xmlns:a16="http://schemas.microsoft.com/office/drawing/2014/main" id="{FBC892BE-F1C7-CB46-5124-96845F408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1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7" name="Line 79">
            <a:extLst>
              <a:ext uri="{FF2B5EF4-FFF2-40B4-BE49-F238E27FC236}">
                <a16:creationId xmlns:a16="http://schemas.microsoft.com/office/drawing/2014/main" id="{E7E56BFB-AE4D-6183-9953-BBC73CEF6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5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8" name="Text Box 80">
            <a:extLst>
              <a:ext uri="{FF2B5EF4-FFF2-40B4-BE49-F238E27FC236}">
                <a16:creationId xmlns:a16="http://schemas.microsoft.com/office/drawing/2014/main" id="{120BD19A-164A-9F17-38F6-A40D536FC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2954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27049" name="Text Box 81">
            <a:extLst>
              <a:ext uri="{FF2B5EF4-FFF2-40B4-BE49-F238E27FC236}">
                <a16:creationId xmlns:a16="http://schemas.microsoft.com/office/drawing/2014/main" id="{E7FBA330-9FFF-A2A5-C4F0-5DB188D35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056188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27050" name="Rectangle 82">
            <a:extLst>
              <a:ext uri="{FF2B5EF4-FFF2-40B4-BE49-F238E27FC236}">
                <a16:creationId xmlns:a16="http://schemas.microsoft.com/office/drawing/2014/main" id="{B0433640-B68A-212A-808D-82C28C076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4512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7051" name="Rectangle 83">
            <a:extLst>
              <a:ext uri="{FF2B5EF4-FFF2-40B4-BE49-F238E27FC236}">
                <a16:creationId xmlns:a16="http://schemas.microsoft.com/office/drawing/2014/main" id="{0EAA0C38-2C2B-68BE-993F-51B3D97F1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7466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7052" name="Line 84">
            <a:extLst>
              <a:ext uri="{FF2B5EF4-FFF2-40B4-BE49-F238E27FC236}">
                <a16:creationId xmlns:a16="http://schemas.microsoft.com/office/drawing/2014/main" id="{C81ADF14-E01F-DCCE-0208-4E1832057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3" name="Line 85">
            <a:extLst>
              <a:ext uri="{FF2B5EF4-FFF2-40B4-BE49-F238E27FC236}">
                <a16:creationId xmlns:a16="http://schemas.microsoft.com/office/drawing/2014/main" id="{2BB224D8-C894-0EF3-444A-F01DF71AD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4" name="Line 86">
            <a:extLst>
              <a:ext uri="{FF2B5EF4-FFF2-40B4-BE49-F238E27FC236}">
                <a16:creationId xmlns:a16="http://schemas.microsoft.com/office/drawing/2014/main" id="{B9FFE075-3CA1-772B-7FC0-8DE470B32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92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5" name="Line 87">
            <a:extLst>
              <a:ext uri="{FF2B5EF4-FFF2-40B4-BE49-F238E27FC236}">
                <a16:creationId xmlns:a16="http://schemas.microsoft.com/office/drawing/2014/main" id="{CF555C0E-A9B5-52D5-50F7-37A003E17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16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6" name="Line 88">
            <a:extLst>
              <a:ext uri="{FF2B5EF4-FFF2-40B4-BE49-F238E27FC236}">
                <a16:creationId xmlns:a16="http://schemas.microsoft.com/office/drawing/2014/main" id="{4CB4C2D3-050F-C0E8-8F37-B44746742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4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7" name="Line 89">
            <a:extLst>
              <a:ext uri="{FF2B5EF4-FFF2-40B4-BE49-F238E27FC236}">
                <a16:creationId xmlns:a16="http://schemas.microsoft.com/office/drawing/2014/main" id="{338FECB2-94D5-8D30-7436-520DBD64C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8" name="Line 90">
            <a:extLst>
              <a:ext uri="{FF2B5EF4-FFF2-40B4-BE49-F238E27FC236}">
                <a16:creationId xmlns:a16="http://schemas.microsoft.com/office/drawing/2014/main" id="{4D4E68AE-2BFA-F232-06EC-2EE46D66C4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6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9" name="Line 91">
            <a:extLst>
              <a:ext uri="{FF2B5EF4-FFF2-40B4-BE49-F238E27FC236}">
                <a16:creationId xmlns:a16="http://schemas.microsoft.com/office/drawing/2014/main" id="{A6EA6CE0-93B7-3FA0-1061-1EE9BFA3F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8825" y="32178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0" name="Line 92">
            <a:extLst>
              <a:ext uri="{FF2B5EF4-FFF2-40B4-BE49-F238E27FC236}">
                <a16:creationId xmlns:a16="http://schemas.microsoft.com/office/drawing/2014/main" id="{FAA4947D-9687-5E2B-79CD-5F485A522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1" name="Line 93">
            <a:extLst>
              <a:ext uri="{FF2B5EF4-FFF2-40B4-BE49-F238E27FC236}">
                <a16:creationId xmlns:a16="http://schemas.microsoft.com/office/drawing/2014/main" id="{850DF026-E2C5-282D-1D28-A038974D1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2" name="Line 94">
            <a:extLst>
              <a:ext uri="{FF2B5EF4-FFF2-40B4-BE49-F238E27FC236}">
                <a16:creationId xmlns:a16="http://schemas.microsoft.com/office/drawing/2014/main" id="{F8500F97-1227-C87E-DAD3-1525E0DE1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3" name="Line 95">
            <a:extLst>
              <a:ext uri="{FF2B5EF4-FFF2-40B4-BE49-F238E27FC236}">
                <a16:creationId xmlns:a16="http://schemas.microsoft.com/office/drawing/2014/main" id="{D643658E-2CAD-5E6D-0712-38B09B928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4" name="Line 96">
            <a:extLst>
              <a:ext uri="{FF2B5EF4-FFF2-40B4-BE49-F238E27FC236}">
                <a16:creationId xmlns:a16="http://schemas.microsoft.com/office/drawing/2014/main" id="{E818585D-B93D-CB12-6DA1-D44921BCA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5" name="Line 97">
            <a:extLst>
              <a:ext uri="{FF2B5EF4-FFF2-40B4-BE49-F238E27FC236}">
                <a16:creationId xmlns:a16="http://schemas.microsoft.com/office/drawing/2014/main" id="{9F7050FA-79E8-AE71-7CD2-2DBF7993B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53514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6" name="Text Box 98">
            <a:extLst>
              <a:ext uri="{FF2B5EF4-FFF2-40B4-BE49-F238E27FC236}">
                <a16:creationId xmlns:a16="http://schemas.microsoft.com/office/drawing/2014/main" id="{1741B3EF-F8CF-725C-CD1B-4EDF62DB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3454400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7067" name="Text Box 99">
            <a:extLst>
              <a:ext uri="{FF2B5EF4-FFF2-40B4-BE49-F238E27FC236}">
                <a16:creationId xmlns:a16="http://schemas.microsoft.com/office/drawing/2014/main" id="{ED2F9385-4166-A8F1-D900-49A7F063B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764088"/>
            <a:ext cx="1173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7068" name="Text Box 104">
            <a:extLst>
              <a:ext uri="{FF2B5EF4-FFF2-40B4-BE49-F238E27FC236}">
                <a16:creationId xmlns:a16="http://schemas.microsoft.com/office/drawing/2014/main" id="{8D2C108D-204E-244C-CE0F-085C3372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851025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ISN (initial sequence number)</a:t>
            </a:r>
          </a:p>
        </p:txBody>
      </p:sp>
      <p:sp>
        <p:nvSpPr>
          <p:cNvPr id="127069" name="Line 105">
            <a:extLst>
              <a:ext uri="{FF2B5EF4-FFF2-40B4-BE49-F238E27FC236}">
                <a16:creationId xmlns:a16="http://schemas.microsoft.com/office/drawing/2014/main" id="{99600C12-FD22-72B3-E239-1CE082882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155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70" name="AutoShape 106">
            <a:extLst>
              <a:ext uri="{FF2B5EF4-FFF2-40B4-BE49-F238E27FC236}">
                <a16:creationId xmlns:a16="http://schemas.microsoft.com/office/drawing/2014/main" id="{FB2C7069-DA6A-3733-3B57-CAED5ACCA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98825"/>
            <a:ext cx="2160588" cy="663575"/>
          </a:xfrm>
          <a:prstGeom prst="wedgeRectCallout">
            <a:avLst>
              <a:gd name="adj1" fmla="val 58583"/>
              <a:gd name="adj2" fmla="val -8316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Sequence number = ISN+1</a:t>
            </a:r>
            <a:r>
              <a:rPr lang="en-US" altLang="en-US" sz="18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st</a:t>
            </a: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 byte</a:t>
            </a:r>
          </a:p>
        </p:txBody>
      </p:sp>
      <p:sp>
        <p:nvSpPr>
          <p:cNvPr id="127071" name="Rectangle 107">
            <a:extLst>
              <a:ext uri="{FF2B5EF4-FFF2-40B4-BE49-F238E27FC236}">
                <a16:creationId xmlns:a16="http://schemas.microsoft.com/office/drawing/2014/main" id="{6A8FB758-D5CD-EE1E-EF1B-22C3BE819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5584825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7072" name="AutoShape 108">
            <a:extLst>
              <a:ext uri="{FF2B5EF4-FFF2-40B4-BE49-F238E27FC236}">
                <a16:creationId xmlns:a16="http://schemas.microsoft.com/office/drawing/2014/main" id="{3EC0D269-A901-B097-C951-19F113D18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988" y="3756025"/>
            <a:ext cx="1905000" cy="914400"/>
          </a:xfrm>
          <a:prstGeom prst="wedgeRectCallout">
            <a:avLst>
              <a:gd name="adj1" fmla="val -76667"/>
              <a:gd name="adj2" fmla="val 150523"/>
            </a:avLst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ACK sequence number = next expected byte</a:t>
            </a:r>
          </a:p>
        </p:txBody>
      </p:sp>
      <p:sp>
        <p:nvSpPr>
          <p:cNvPr id="127073" name="Rectangle 109">
            <a:extLst>
              <a:ext uri="{FF2B5EF4-FFF2-40B4-BE49-F238E27FC236}">
                <a16:creationId xmlns:a16="http://schemas.microsoft.com/office/drawing/2014/main" id="{6C4ADB27-615B-CAF2-973B-52E404553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5584825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4CACA596-2EDF-B665-C013-3D3207DF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Automatic Repeat reQuest (ARQ)</a:t>
            </a:r>
          </a:p>
        </p:txBody>
      </p:sp>
      <p:sp>
        <p:nvSpPr>
          <p:cNvPr id="129026" name="Content Placeholder 2">
            <a:extLst>
              <a:ext uri="{FF2B5EF4-FFF2-40B4-BE49-F238E27FC236}">
                <a16:creationId xmlns:a16="http://schemas.microsoft.com/office/drawing/2014/main" id="{29946C55-6139-584B-84AD-AA6066422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724400" cy="4525963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ACK and timeouts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Receiver sends ACK when 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it receives packet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Sender waits for ACK 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and times out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Simplest ARQ protocol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Stop and wait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Send a packet, stop and wait until ACK arrives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9027" name="Slide Number Placeholder 3">
            <a:extLst>
              <a:ext uri="{FF2B5EF4-FFF2-40B4-BE49-F238E27FC236}">
                <a16:creationId xmlns:a16="http://schemas.microsoft.com/office/drawing/2014/main" id="{6A1F7F93-2940-A25F-30C3-6FF1F0C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46A638-4CAE-784C-AA8B-F4B5FE7231A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129028" name="Group 18">
            <a:extLst>
              <a:ext uri="{FF2B5EF4-FFF2-40B4-BE49-F238E27FC236}">
                <a16:creationId xmlns:a16="http://schemas.microsoft.com/office/drawing/2014/main" id="{89FFDEEC-9CAE-EB43-82D1-490694ED118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1905000"/>
            <a:ext cx="3429000" cy="3810000"/>
            <a:chOff x="5334000" y="2057400"/>
            <a:chExt cx="3429000" cy="3810000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3AF04DB-A482-63AE-778E-025EA650B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2057400"/>
              <a:ext cx="3429000" cy="3810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solidFill>
                  <a:prstClr val="black"/>
                </a:solidFill>
                <a:latin typeface="Courier New" pitchFamily="1" charset="0"/>
              </a:endParaRPr>
            </a:p>
          </p:txBody>
        </p:sp>
        <p:sp>
          <p:nvSpPr>
            <p:cNvPr id="129030" name="Text Box 4">
              <a:extLst>
                <a:ext uri="{FF2B5EF4-FFF2-40B4-BE49-F238E27FC236}">
                  <a16:creationId xmlns:a16="http://schemas.microsoft.com/office/drawing/2014/main" id="{D2BA4C75-7AC6-23D4-A6D9-CFEA1C0A0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953000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Time</a:t>
              </a:r>
            </a:p>
          </p:txBody>
        </p:sp>
        <p:sp>
          <p:nvSpPr>
            <p:cNvPr id="129031" name="Line 5">
              <a:extLst>
                <a:ext uri="{FF2B5EF4-FFF2-40B4-BE49-F238E27FC236}">
                  <a16:creationId xmlns:a16="http://schemas.microsoft.com/office/drawing/2014/main" id="{3D129EA2-1A96-8DF3-584A-CA3B95ECC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2913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9032" name="Group 6">
              <a:extLst>
                <a:ext uri="{FF2B5EF4-FFF2-40B4-BE49-F238E27FC236}">
                  <a16:creationId xmlns:a16="http://schemas.microsoft.com/office/drawing/2014/main" id="{7156E235-E244-0277-3F0B-C0F9A29C4939}"/>
                </a:ext>
              </a:extLst>
            </p:cNvPr>
            <p:cNvGrpSpPr>
              <a:grpSpLocks/>
            </p:cNvGrpSpPr>
            <p:nvPr/>
          </p:nvGrpSpPr>
          <p:grpSpPr bwMode="auto">
            <a:xfrm rot="688582">
              <a:off x="6686485" y="3254671"/>
              <a:ext cx="1385888" cy="396928"/>
              <a:chOff x="1105" y="1277"/>
              <a:chExt cx="912" cy="224"/>
            </a:xfrm>
          </p:grpSpPr>
          <p:sp>
            <p:nvSpPr>
              <p:cNvPr id="129042" name="Line 7">
                <a:extLst>
                  <a:ext uri="{FF2B5EF4-FFF2-40B4-BE49-F238E27FC236}">
                    <a16:creationId xmlns:a16="http://schemas.microsoft.com/office/drawing/2014/main" id="{BD05244B-5E72-6C0C-624B-20E620BC7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5" y="1487"/>
                <a:ext cx="9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043" name="Text Box 8">
                <a:extLst>
                  <a:ext uri="{FF2B5EF4-FFF2-40B4-BE49-F238E27FC236}">
                    <a16:creationId xmlns:a16="http://schemas.microsoft.com/office/drawing/2014/main" id="{2D907B1F-C46B-413B-28F0-9D34256707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9" y="1277"/>
                <a:ext cx="63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Packet</a:t>
                </a:r>
              </a:p>
            </p:txBody>
          </p:sp>
        </p:grpSp>
        <p:grpSp>
          <p:nvGrpSpPr>
            <p:cNvPr id="129033" name="Group 9">
              <a:extLst>
                <a:ext uri="{FF2B5EF4-FFF2-40B4-BE49-F238E27FC236}">
                  <a16:creationId xmlns:a16="http://schemas.microsoft.com/office/drawing/2014/main" id="{2229A031-BDE7-DDD9-BD2E-0D0129B15824}"/>
                </a:ext>
              </a:extLst>
            </p:cNvPr>
            <p:cNvGrpSpPr>
              <a:grpSpLocks/>
            </p:cNvGrpSpPr>
            <p:nvPr/>
          </p:nvGrpSpPr>
          <p:grpSpPr bwMode="auto">
            <a:xfrm rot="-1217168">
              <a:off x="6540822" y="4006072"/>
              <a:ext cx="1447800" cy="397000"/>
              <a:chOff x="1133" y="1733"/>
              <a:chExt cx="912" cy="250"/>
            </a:xfrm>
          </p:grpSpPr>
          <p:sp>
            <p:nvSpPr>
              <p:cNvPr id="129040" name="Line 10">
                <a:extLst>
                  <a:ext uri="{FF2B5EF4-FFF2-40B4-BE49-F238E27FC236}">
                    <a16:creationId xmlns:a16="http://schemas.microsoft.com/office/drawing/2014/main" id="{B2377151-B5EA-4925-4474-4AA1D9CD6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88582">
                <a:off x="1133" y="1965"/>
                <a:ext cx="9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041" name="Text Box 11">
                <a:extLst>
                  <a:ext uri="{FF2B5EF4-FFF2-40B4-BE49-F238E27FC236}">
                    <a16:creationId xmlns:a16="http://schemas.microsoft.com/office/drawing/2014/main" id="{BA4EFB46-53E4-1FBC-6ECB-A9C05BEEA2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88582">
                <a:off x="1328" y="1733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ACK</a:t>
                </a:r>
              </a:p>
            </p:txBody>
          </p:sp>
        </p:grpSp>
        <p:cxnSp>
          <p:nvCxnSpPr>
            <p:cNvPr id="129034" name="AutoShape 12">
              <a:extLst>
                <a:ext uri="{FF2B5EF4-FFF2-40B4-BE49-F238E27FC236}">
                  <a16:creationId xmlns:a16="http://schemas.microsoft.com/office/drawing/2014/main" id="{0FFF2E98-91CA-7DE6-A30B-B732BCE2C9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5682457" y="4006056"/>
              <a:ext cx="1890712" cy="3175"/>
            </a:xfrm>
            <a:prstGeom prst="bentConnector5">
              <a:avLst>
                <a:gd name="adj1" fmla="val 22833"/>
                <a:gd name="adj2" fmla="val -6800005"/>
                <a:gd name="adj3" fmla="val 84634"/>
              </a:avLst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035" name="Text Box 13">
              <a:extLst>
                <a:ext uri="{FF2B5EF4-FFF2-40B4-BE49-F238E27FC236}">
                  <a16:creationId xmlns:a16="http://schemas.microsoft.com/office/drawing/2014/main" id="{9E5452B6-E9CD-C041-6D9B-9AAEDA54C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625307" y="3761581"/>
              <a:ext cx="1214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Timeout</a:t>
              </a:r>
            </a:p>
          </p:txBody>
        </p:sp>
        <p:sp>
          <p:nvSpPr>
            <p:cNvPr id="129036" name="Text Box 15">
              <a:extLst>
                <a:ext uri="{FF2B5EF4-FFF2-40B4-BE49-F238E27FC236}">
                  <a16:creationId xmlns:a16="http://schemas.microsoft.com/office/drawing/2014/main" id="{0C4AD878-6E8B-6DA4-C17A-7A9346C3C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590800"/>
              <a:ext cx="1003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Sender</a:t>
              </a:r>
            </a:p>
          </p:txBody>
        </p:sp>
        <p:sp>
          <p:nvSpPr>
            <p:cNvPr id="129037" name="Text Box 16">
              <a:extLst>
                <a:ext uri="{FF2B5EF4-FFF2-40B4-BE49-F238E27FC236}">
                  <a16:creationId xmlns:a16="http://schemas.microsoft.com/office/drawing/2014/main" id="{6FAAF6DE-E4B1-9E1C-A924-E3C69A1CF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1725" y="2590800"/>
              <a:ext cx="1187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Receiver</a:t>
              </a:r>
            </a:p>
          </p:txBody>
        </p:sp>
        <p:sp>
          <p:nvSpPr>
            <p:cNvPr id="129038" name="Line 17">
              <a:extLst>
                <a:ext uri="{FF2B5EF4-FFF2-40B4-BE49-F238E27FC236}">
                  <a16:creationId xmlns:a16="http://schemas.microsoft.com/office/drawing/2014/main" id="{C1B97B52-4F73-F606-7B06-A9773D98C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048000"/>
              <a:ext cx="0" cy="19050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9039" name="Line 18">
              <a:extLst>
                <a:ext uri="{FF2B5EF4-FFF2-40B4-BE49-F238E27FC236}">
                  <a16:creationId xmlns:a16="http://schemas.microsoft.com/office/drawing/2014/main" id="{5F4096F6-CE49-5D69-0BBF-614750C84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9400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>
            <a:extLst>
              <a:ext uri="{FF2B5EF4-FFF2-40B4-BE49-F238E27FC236}">
                <a16:creationId xmlns:a16="http://schemas.microsoft.com/office/drawing/2014/main" id="{1402A3A1-751E-FEFE-58F7-888AB989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Automatic Repeat reQuest (ARQ)</a:t>
            </a:r>
          </a:p>
        </p:txBody>
      </p:sp>
      <p:sp>
        <p:nvSpPr>
          <p:cNvPr id="130050" name="Content Placeholder 2">
            <a:extLst>
              <a:ext uri="{FF2B5EF4-FFF2-40B4-BE49-F238E27FC236}">
                <a16:creationId xmlns:a16="http://schemas.microsoft.com/office/drawing/2014/main" id="{185E4004-C7FA-3DF4-5DA5-07B245C37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We will discuss two variations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z="3200">
                <a:ea typeface="ＭＳ Ｐゴシック" panose="020B0600070205080204" pitchFamily="34" charset="-128"/>
              </a:rPr>
              <a:t>	1. Stop and Wait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z="3200">
                <a:ea typeface="ＭＳ Ｐゴシック" panose="020B0600070205080204" pitchFamily="34" charset="-128"/>
              </a:rPr>
              <a:t>	2. Sliding window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818FDC-C679-3334-BFA5-EE798D5B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69535-544F-7247-6A37-C08E4C5FDDF7}"/>
              </a:ext>
            </a:extLst>
          </p:cNvPr>
          <p:cNvSpPr txBox="1"/>
          <p:nvPr/>
        </p:nvSpPr>
        <p:spPr>
          <a:xfrm>
            <a:off x="4191856" y="280484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41170767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4">
            <a:extLst>
              <a:ext uri="{FF2B5EF4-FFF2-40B4-BE49-F238E27FC236}">
                <a16:creationId xmlns:a16="http://schemas.microsoft.com/office/drawing/2014/main" id="{692596D4-8D73-FDC0-8FED-0A924C8DD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3C77AA-6A62-9141-89B5-BE84F6F92E5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1074" name="Rectangle 4">
            <a:extLst>
              <a:ext uri="{FF2B5EF4-FFF2-40B4-BE49-F238E27FC236}">
                <a16:creationId xmlns:a16="http://schemas.microsoft.com/office/drawing/2014/main" id="{10C377BF-F504-22F6-5635-8F5172BD7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Stop and Wait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2C876B-7CDA-A941-B375-3E3BA03302D1}"/>
              </a:ext>
            </a:extLst>
          </p:cNvPr>
          <p:cNvCxnSpPr>
            <a:cxnSpLocks/>
          </p:cNvCxnSpPr>
          <p:nvPr/>
        </p:nvCxnSpPr>
        <p:spPr>
          <a:xfrm>
            <a:off x="3946956" y="787400"/>
            <a:ext cx="0" cy="8128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2547161-7C98-7242-9F95-4C026D3F9D76}"/>
              </a:ext>
            </a:extLst>
          </p:cNvPr>
          <p:cNvSpPr/>
          <p:nvPr/>
        </p:nvSpPr>
        <p:spPr>
          <a:xfrm>
            <a:off x="117475" y="2836721"/>
            <a:ext cx="8572500" cy="3441700"/>
          </a:xfrm>
          <a:prstGeom prst="ellipse">
            <a:avLst/>
          </a:prstGeom>
          <a:solidFill>
            <a:schemeClr val="accent3">
              <a:lumMod val="20000"/>
              <a:lumOff val="80000"/>
              <a:alpha val="4792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CAE9E8-EDE2-944D-A651-918ED0D3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4047842"/>
            <a:ext cx="1962150" cy="10194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FD881F-8C7A-5C4C-87A5-6DB2822F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4047842"/>
            <a:ext cx="1962150" cy="10194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2EEE79-FB24-794F-AC43-5E1E1357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4047842"/>
            <a:ext cx="1962150" cy="101945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6D9880-7F8B-844C-BAB8-2F986F1BA26B}"/>
              </a:ext>
            </a:extLst>
          </p:cNvPr>
          <p:cNvCxnSpPr>
            <a:cxnSpLocks/>
          </p:cNvCxnSpPr>
          <p:nvPr/>
        </p:nvCxnSpPr>
        <p:spPr>
          <a:xfrm flipV="1">
            <a:off x="1295400" y="2044700"/>
            <a:ext cx="2286000" cy="21336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A78CC-30F4-B34A-8605-DB618802E961}"/>
              </a:ext>
            </a:extLst>
          </p:cNvPr>
          <p:cNvCxnSpPr>
            <a:cxnSpLocks/>
          </p:cNvCxnSpPr>
          <p:nvPr/>
        </p:nvCxnSpPr>
        <p:spPr>
          <a:xfrm flipH="1" flipV="1">
            <a:off x="3962400" y="2044700"/>
            <a:ext cx="152400" cy="2235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8FF352-131B-5D46-A29F-96B94AA06B24}"/>
              </a:ext>
            </a:extLst>
          </p:cNvPr>
          <p:cNvCxnSpPr>
            <a:cxnSpLocks/>
          </p:cNvCxnSpPr>
          <p:nvPr/>
        </p:nvCxnSpPr>
        <p:spPr>
          <a:xfrm flipH="1" flipV="1">
            <a:off x="4425950" y="2044700"/>
            <a:ext cx="2305050" cy="2235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8" descr="Category:Network routers - Wikimedia Commons">
            <a:extLst>
              <a:ext uri="{FF2B5EF4-FFF2-40B4-BE49-F238E27FC236}">
                <a16:creationId xmlns:a16="http://schemas.microsoft.com/office/drawing/2014/main" id="{BC07C216-F225-8E4D-A32F-56A97FE6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647700"/>
            <a:ext cx="23495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F3ECD90-B5C3-AC44-ABCB-0E5237E6979C}"/>
              </a:ext>
            </a:extLst>
          </p:cNvPr>
          <p:cNvSpPr txBox="1"/>
          <p:nvPr/>
        </p:nvSpPr>
        <p:spPr>
          <a:xfrm>
            <a:off x="1583391" y="3863176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200.20.1.0/24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C855D-B694-2648-8445-8F8094949D9A}"/>
              </a:ext>
            </a:extLst>
          </p:cNvPr>
          <p:cNvSpPr txBox="1"/>
          <p:nvPr/>
        </p:nvSpPr>
        <p:spPr>
          <a:xfrm>
            <a:off x="4235450" y="3818235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200.20.2.0/24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B7D01-C1D6-7842-A31D-A0FC1D9EAE88}"/>
              </a:ext>
            </a:extLst>
          </p:cNvPr>
          <p:cNvSpPr txBox="1"/>
          <p:nvPr/>
        </p:nvSpPr>
        <p:spPr>
          <a:xfrm>
            <a:off x="6711483" y="3715913"/>
            <a:ext cx="199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200.20.3.0/24</a:t>
            </a:r>
          </a:p>
        </p:txBody>
      </p:sp>
      <p:pic>
        <p:nvPicPr>
          <p:cNvPr id="16" name="Picture 2" descr="A brief overview of Supernetting – Computer Networking Demystified">
            <a:extLst>
              <a:ext uri="{FF2B5EF4-FFF2-40B4-BE49-F238E27FC236}">
                <a16:creationId xmlns:a16="http://schemas.microsoft.com/office/drawing/2014/main" id="{3771BD5B-1550-AE41-A16E-CC59672B7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16"/>
          <a:stretch/>
        </p:blipFill>
        <p:spPr bwMode="auto">
          <a:xfrm>
            <a:off x="1391442" y="4389565"/>
            <a:ext cx="6844470" cy="233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714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1">
            <a:extLst>
              <a:ext uri="{FF2B5EF4-FFF2-40B4-BE49-F238E27FC236}">
                <a16:creationId xmlns:a16="http://schemas.microsoft.com/office/drawing/2014/main" id="{250B4A26-F365-A718-05A1-060BB9FE34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EC84E0-616D-EB47-98AE-2AA401FD78E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133122" name="Group 18">
            <a:extLst>
              <a:ext uri="{FF2B5EF4-FFF2-40B4-BE49-F238E27FC236}">
                <a16:creationId xmlns:a16="http://schemas.microsoft.com/office/drawing/2014/main" id="{93D23F41-0F1E-0CB6-2DA0-ABB9D54E9B0D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60438"/>
            <a:ext cx="5021263" cy="5578475"/>
            <a:chOff x="5334000" y="2057400"/>
            <a:chExt cx="3429000" cy="3810000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281A091B-7A7F-A4FB-2563-8400B8569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2057400"/>
              <a:ext cx="3429000" cy="3810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solidFill>
                  <a:prstClr val="black"/>
                </a:solidFill>
                <a:latin typeface="Courier New" pitchFamily="1" charset="0"/>
              </a:endParaRPr>
            </a:p>
          </p:txBody>
        </p:sp>
        <p:sp>
          <p:nvSpPr>
            <p:cNvPr id="133124" name="Text Box 4">
              <a:extLst>
                <a:ext uri="{FF2B5EF4-FFF2-40B4-BE49-F238E27FC236}">
                  <a16:creationId xmlns:a16="http://schemas.microsoft.com/office/drawing/2014/main" id="{44B5FE93-7F94-6860-59F3-F0D36097B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953000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Time</a:t>
              </a:r>
            </a:p>
          </p:txBody>
        </p:sp>
        <p:sp>
          <p:nvSpPr>
            <p:cNvPr id="133125" name="Line 5">
              <a:extLst>
                <a:ext uri="{FF2B5EF4-FFF2-40B4-BE49-F238E27FC236}">
                  <a16:creationId xmlns:a16="http://schemas.microsoft.com/office/drawing/2014/main" id="{6FE5D112-87F0-87F0-B517-E7EED52CD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2913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3126" name="Group 6">
              <a:extLst>
                <a:ext uri="{FF2B5EF4-FFF2-40B4-BE49-F238E27FC236}">
                  <a16:creationId xmlns:a16="http://schemas.microsoft.com/office/drawing/2014/main" id="{CE610D51-2972-43E6-ED68-7F7870C41A19}"/>
                </a:ext>
              </a:extLst>
            </p:cNvPr>
            <p:cNvGrpSpPr>
              <a:grpSpLocks/>
            </p:cNvGrpSpPr>
            <p:nvPr/>
          </p:nvGrpSpPr>
          <p:grpSpPr bwMode="auto">
            <a:xfrm rot="688582">
              <a:off x="6686485" y="3254671"/>
              <a:ext cx="1385888" cy="396928"/>
              <a:chOff x="1105" y="1277"/>
              <a:chExt cx="912" cy="224"/>
            </a:xfrm>
          </p:grpSpPr>
          <p:sp>
            <p:nvSpPr>
              <p:cNvPr id="133136" name="Line 7">
                <a:extLst>
                  <a:ext uri="{FF2B5EF4-FFF2-40B4-BE49-F238E27FC236}">
                    <a16:creationId xmlns:a16="http://schemas.microsoft.com/office/drawing/2014/main" id="{0D9E0519-AD18-9A06-227C-62548E4CC4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5" y="1487"/>
                <a:ext cx="9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37" name="Text Box 8">
                <a:extLst>
                  <a:ext uri="{FF2B5EF4-FFF2-40B4-BE49-F238E27FC236}">
                    <a16:creationId xmlns:a16="http://schemas.microsoft.com/office/drawing/2014/main" id="{86011ACF-5D70-7355-0428-4ED9C145E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9" y="1277"/>
                <a:ext cx="63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Packet</a:t>
                </a:r>
              </a:p>
            </p:txBody>
          </p:sp>
        </p:grpSp>
        <p:grpSp>
          <p:nvGrpSpPr>
            <p:cNvPr id="133127" name="Group 9">
              <a:extLst>
                <a:ext uri="{FF2B5EF4-FFF2-40B4-BE49-F238E27FC236}">
                  <a16:creationId xmlns:a16="http://schemas.microsoft.com/office/drawing/2014/main" id="{259C281A-CE7A-7C08-0CB9-59394A3D1E4D}"/>
                </a:ext>
              </a:extLst>
            </p:cNvPr>
            <p:cNvGrpSpPr>
              <a:grpSpLocks/>
            </p:cNvGrpSpPr>
            <p:nvPr/>
          </p:nvGrpSpPr>
          <p:grpSpPr bwMode="auto">
            <a:xfrm rot="-1217168">
              <a:off x="6540822" y="4006072"/>
              <a:ext cx="1447800" cy="397000"/>
              <a:chOff x="1133" y="1733"/>
              <a:chExt cx="912" cy="250"/>
            </a:xfrm>
          </p:grpSpPr>
          <p:sp>
            <p:nvSpPr>
              <p:cNvPr id="133134" name="Line 10">
                <a:extLst>
                  <a:ext uri="{FF2B5EF4-FFF2-40B4-BE49-F238E27FC236}">
                    <a16:creationId xmlns:a16="http://schemas.microsoft.com/office/drawing/2014/main" id="{8CF645AE-6F01-8EA7-974B-CB9EA4DD7D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88582">
                <a:off x="1133" y="1965"/>
                <a:ext cx="9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35" name="Text Box 11">
                <a:extLst>
                  <a:ext uri="{FF2B5EF4-FFF2-40B4-BE49-F238E27FC236}">
                    <a16:creationId xmlns:a16="http://schemas.microsoft.com/office/drawing/2014/main" id="{49826E4A-27A9-FE9F-926C-8585A27A44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88582">
                <a:off x="1328" y="1733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ACK</a:t>
                </a:r>
              </a:p>
            </p:txBody>
          </p:sp>
        </p:grpSp>
        <p:cxnSp>
          <p:nvCxnSpPr>
            <p:cNvPr id="133128" name="AutoShape 12">
              <a:extLst>
                <a:ext uri="{FF2B5EF4-FFF2-40B4-BE49-F238E27FC236}">
                  <a16:creationId xmlns:a16="http://schemas.microsoft.com/office/drawing/2014/main" id="{25E7699F-9E13-C760-9307-A5EFE70C2E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5682457" y="4006056"/>
              <a:ext cx="1890712" cy="3175"/>
            </a:xfrm>
            <a:prstGeom prst="bentConnector5">
              <a:avLst>
                <a:gd name="adj1" fmla="val 22833"/>
                <a:gd name="adj2" fmla="val -6800005"/>
                <a:gd name="adj3" fmla="val 84634"/>
              </a:avLst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129" name="Text Box 13">
              <a:extLst>
                <a:ext uri="{FF2B5EF4-FFF2-40B4-BE49-F238E27FC236}">
                  <a16:creationId xmlns:a16="http://schemas.microsoft.com/office/drawing/2014/main" id="{A53587A0-0483-2662-7ED1-9D98CF1C8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625307" y="3761581"/>
              <a:ext cx="1214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Timeout</a:t>
              </a:r>
            </a:p>
          </p:txBody>
        </p:sp>
        <p:sp>
          <p:nvSpPr>
            <p:cNvPr id="133130" name="Text Box 15">
              <a:extLst>
                <a:ext uri="{FF2B5EF4-FFF2-40B4-BE49-F238E27FC236}">
                  <a16:creationId xmlns:a16="http://schemas.microsoft.com/office/drawing/2014/main" id="{D46EEDAC-5D1B-5ED7-0541-DEB3ECEF6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590800"/>
              <a:ext cx="1003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Sender</a:t>
              </a:r>
            </a:p>
          </p:txBody>
        </p:sp>
        <p:sp>
          <p:nvSpPr>
            <p:cNvPr id="133131" name="Text Box 16">
              <a:extLst>
                <a:ext uri="{FF2B5EF4-FFF2-40B4-BE49-F238E27FC236}">
                  <a16:creationId xmlns:a16="http://schemas.microsoft.com/office/drawing/2014/main" id="{C2CAC52F-6EED-9E6D-AD88-E8458EAAA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1725" y="2590800"/>
              <a:ext cx="1187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Receiver</a:t>
              </a:r>
            </a:p>
          </p:txBody>
        </p:sp>
        <p:sp>
          <p:nvSpPr>
            <p:cNvPr id="133132" name="Line 17">
              <a:extLst>
                <a:ext uri="{FF2B5EF4-FFF2-40B4-BE49-F238E27FC236}">
                  <a16:creationId xmlns:a16="http://schemas.microsoft.com/office/drawing/2014/main" id="{1BE14746-8086-3220-C923-F4894D517C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048000"/>
              <a:ext cx="0" cy="19050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3133" name="Line 18">
              <a:extLst>
                <a:ext uri="{FF2B5EF4-FFF2-40B4-BE49-F238E27FC236}">
                  <a16:creationId xmlns:a16="http://schemas.microsoft.com/office/drawing/2014/main" id="{36449826-F44B-F225-4A28-5A5AC5CC0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9400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3">
            <a:extLst>
              <a:ext uri="{FF2B5EF4-FFF2-40B4-BE49-F238E27FC236}">
                <a16:creationId xmlns:a16="http://schemas.microsoft.com/office/drawing/2014/main" id="{74B9294E-0654-EFC3-7A9A-CDA90846F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Reasons for Retransmission</a:t>
            </a:r>
          </a:p>
        </p:txBody>
      </p:sp>
      <p:sp>
        <p:nvSpPr>
          <p:cNvPr id="141314" name="Slide Number Placeholder 2">
            <a:extLst>
              <a:ext uri="{FF2B5EF4-FFF2-40B4-BE49-F238E27FC236}">
                <a16:creationId xmlns:a16="http://schemas.microsoft.com/office/drawing/2014/main" id="{011F691D-24CF-5F91-3FCF-2B7D693B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0FCBE2-E831-5549-AC67-9E6E75EEA45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073CA0BF-F449-F007-FA11-5900CCE4775B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7142163" y="2128838"/>
            <a:ext cx="1447800" cy="396875"/>
            <a:chOff x="1105" y="1265"/>
            <a:chExt cx="912" cy="250"/>
          </a:xfrm>
        </p:grpSpPr>
        <p:sp>
          <p:nvSpPr>
            <p:cNvPr id="141368" name="Line 5">
              <a:extLst>
                <a:ext uri="{FF2B5EF4-FFF2-40B4-BE49-F238E27FC236}">
                  <a16:creationId xmlns:a16="http://schemas.microsoft.com/office/drawing/2014/main" id="{77A55A5E-89CB-256F-EBDD-F5C5D710A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9" name="Text Box 6">
              <a:extLst>
                <a:ext uri="{FF2B5EF4-FFF2-40B4-BE49-F238E27FC236}">
                  <a16:creationId xmlns:a16="http://schemas.microsoft.com/office/drawing/2014/main" id="{5B580B1F-55F4-368B-5ABE-79F4D14A7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Packet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38992542-4CBB-CB65-CC95-35140B7E0EC4}"/>
              </a:ext>
            </a:extLst>
          </p:cNvPr>
          <p:cNvGrpSpPr>
            <a:grpSpLocks/>
          </p:cNvGrpSpPr>
          <p:nvPr/>
        </p:nvGrpSpPr>
        <p:grpSpPr bwMode="auto">
          <a:xfrm rot="-673732">
            <a:off x="6831013" y="2865438"/>
            <a:ext cx="1752600" cy="501650"/>
            <a:chOff x="4062" y="1664"/>
            <a:chExt cx="951" cy="316"/>
          </a:xfrm>
        </p:grpSpPr>
        <p:sp>
          <p:nvSpPr>
            <p:cNvPr id="141366" name="Line 8">
              <a:extLst>
                <a:ext uri="{FF2B5EF4-FFF2-40B4-BE49-F238E27FC236}">
                  <a16:creationId xmlns:a16="http://schemas.microsoft.com/office/drawing/2014/main" id="{D03C59B9-B28C-C8FE-7954-ECCDB1E5C9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0557">
              <a:off x="4061" y="1979"/>
              <a:ext cx="95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7" name="Text Box 9">
              <a:extLst>
                <a:ext uri="{FF2B5EF4-FFF2-40B4-BE49-F238E27FC236}">
                  <a16:creationId xmlns:a16="http://schemas.microsoft.com/office/drawing/2014/main" id="{405C484B-04AA-FE8A-6E93-9304BD25B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20557">
              <a:off x="4450" y="166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ACK</a:t>
              </a:r>
            </a:p>
          </p:txBody>
        </p:sp>
      </p:grpSp>
      <p:cxnSp>
        <p:nvCxnSpPr>
          <p:cNvPr id="942090" name="AutoShape 10">
            <a:extLst>
              <a:ext uri="{FF2B5EF4-FFF2-40B4-BE49-F238E27FC236}">
                <a16:creationId xmlns:a16="http://schemas.microsoft.com/office/drawing/2014/main" id="{445A8865-4915-50A4-03DA-FD2894608F4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6120606" y="2836069"/>
            <a:ext cx="1890713" cy="3175"/>
          </a:xfrm>
          <a:prstGeom prst="bentConnector5">
            <a:avLst>
              <a:gd name="adj1" fmla="val 22833"/>
              <a:gd name="adj2" fmla="val -6800005"/>
              <a:gd name="adj3" fmla="val 85472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091" name="Text Box 11">
            <a:extLst>
              <a:ext uri="{FF2B5EF4-FFF2-40B4-BE49-F238E27FC236}">
                <a16:creationId xmlns:a16="http://schemas.microsoft.com/office/drawing/2014/main" id="{2F0AB749-DE3A-4C1A-0397-94EC81CA4DF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74569" y="2736056"/>
            <a:ext cx="121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Timeout</a:t>
            </a:r>
          </a:p>
        </p:txBody>
      </p:sp>
      <p:sp>
        <p:nvSpPr>
          <p:cNvPr id="942092" name="Line 12">
            <a:extLst>
              <a:ext uri="{FF2B5EF4-FFF2-40B4-BE49-F238E27FC236}">
                <a16:creationId xmlns:a16="http://schemas.microsoft.com/office/drawing/2014/main" id="{92C90CE1-96CC-499E-D468-9564F4DC6F65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7034213" y="3721100"/>
            <a:ext cx="15176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093" name="Text Box 13">
            <a:extLst>
              <a:ext uri="{FF2B5EF4-FFF2-40B4-BE49-F238E27FC236}">
                <a16:creationId xmlns:a16="http://schemas.microsoft.com/office/drawing/2014/main" id="{5227E458-730F-8231-A1F4-2909FBD3E30A}"/>
              </a:ext>
            </a:extLst>
          </p:cNvPr>
          <p:cNvSpPr txBox="1">
            <a:spLocks noChangeArrowheads="1"/>
          </p:cNvSpPr>
          <p:nvPr/>
        </p:nvSpPr>
        <p:spPr bwMode="auto">
          <a:xfrm rot="688582">
            <a:off x="7539038" y="3382963"/>
            <a:ext cx="960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Packet</a:t>
            </a:r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2887E9A2-C45F-8C30-6360-281CF48931C5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6988175" y="4038600"/>
            <a:ext cx="1447800" cy="396875"/>
            <a:chOff x="1133" y="1733"/>
            <a:chExt cx="912" cy="250"/>
          </a:xfrm>
        </p:grpSpPr>
        <p:sp>
          <p:nvSpPr>
            <p:cNvPr id="141364" name="Line 15">
              <a:extLst>
                <a:ext uri="{FF2B5EF4-FFF2-40B4-BE49-F238E27FC236}">
                  <a16:creationId xmlns:a16="http://schemas.microsoft.com/office/drawing/2014/main" id="{73D3C31F-3956-6AF5-97CA-C1BDDFF04F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5" name="Text Box 16">
              <a:extLst>
                <a:ext uri="{FF2B5EF4-FFF2-40B4-BE49-F238E27FC236}">
                  <a16:creationId xmlns:a16="http://schemas.microsoft.com/office/drawing/2014/main" id="{14E939F7-D2F2-7853-B528-E3365BDB0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328" y="1733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ACK</a:t>
              </a:r>
            </a:p>
          </p:txBody>
        </p:sp>
      </p:grpSp>
      <p:cxnSp>
        <p:nvCxnSpPr>
          <p:cNvPr id="942097" name="AutoShape 17">
            <a:extLst>
              <a:ext uri="{FF2B5EF4-FFF2-40B4-BE49-F238E27FC236}">
                <a16:creationId xmlns:a16="http://schemas.microsoft.com/office/drawing/2014/main" id="{0BFFFE50-469D-CB99-C4CC-F5A38D3BC30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6120607" y="4310856"/>
            <a:ext cx="1890712" cy="3175"/>
          </a:xfrm>
          <a:prstGeom prst="bentConnector5">
            <a:avLst>
              <a:gd name="adj1" fmla="val 10662"/>
              <a:gd name="adj2" fmla="val -6800005"/>
              <a:gd name="adj3" fmla="val 77329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098" name="Text Box 18">
            <a:extLst>
              <a:ext uri="{FF2B5EF4-FFF2-40B4-BE49-F238E27FC236}">
                <a16:creationId xmlns:a16="http://schemas.microsoft.com/office/drawing/2014/main" id="{9E4F1EFB-8197-9591-CE24-6CDA13D7A08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72982" y="4210844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Timeout</a:t>
            </a:r>
          </a:p>
        </p:txBody>
      </p:sp>
      <p:grpSp>
        <p:nvGrpSpPr>
          <p:cNvPr id="141324" name="Group 19">
            <a:extLst>
              <a:ext uri="{FF2B5EF4-FFF2-40B4-BE49-F238E27FC236}">
                <a16:creationId xmlns:a16="http://schemas.microsoft.com/office/drawing/2014/main" id="{8DC1CE30-12B9-A06E-6C8C-E9612AA2EE3B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1274763" y="2124075"/>
            <a:ext cx="1081087" cy="396875"/>
            <a:chOff x="1093" y="1281"/>
            <a:chExt cx="924" cy="215"/>
          </a:xfrm>
        </p:grpSpPr>
        <p:sp>
          <p:nvSpPr>
            <p:cNvPr id="141362" name="Line 20">
              <a:extLst>
                <a:ext uri="{FF2B5EF4-FFF2-40B4-BE49-F238E27FC236}">
                  <a16:creationId xmlns:a16="http://schemas.microsoft.com/office/drawing/2014/main" id="{FD0A299B-15F0-4E77-95A7-DCCEA20A7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3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3" name="Text Box 21">
              <a:extLst>
                <a:ext uri="{FF2B5EF4-FFF2-40B4-BE49-F238E27FC236}">
                  <a16:creationId xmlns:a16="http://schemas.microsoft.com/office/drawing/2014/main" id="{9B2299E7-5C3B-FEB0-28EF-D492DC183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1281"/>
              <a:ext cx="82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Packet</a:t>
              </a:r>
            </a:p>
          </p:txBody>
        </p:sp>
      </p:grpSp>
      <p:cxnSp>
        <p:nvCxnSpPr>
          <p:cNvPr id="942102" name="AutoShape 22">
            <a:extLst>
              <a:ext uri="{FF2B5EF4-FFF2-40B4-BE49-F238E27FC236}">
                <a16:creationId xmlns:a16="http://schemas.microsoft.com/office/drawing/2014/main" id="{701EE490-C854-2A00-EB49-FCC1DB8D2B1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272256" y="2836069"/>
            <a:ext cx="1890713" cy="3175"/>
          </a:xfrm>
          <a:prstGeom prst="bentConnector5">
            <a:avLst>
              <a:gd name="adj1" fmla="val 22833"/>
              <a:gd name="adj2" fmla="val -6800005"/>
              <a:gd name="adj3" fmla="val 100671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03" name="Text Box 23">
            <a:extLst>
              <a:ext uri="{FF2B5EF4-FFF2-40B4-BE49-F238E27FC236}">
                <a16:creationId xmlns:a16="http://schemas.microsoft.com/office/drawing/2014/main" id="{90A0B79C-8010-3C33-C85D-A80DD1C37CA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7807" y="2734469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Timeout</a:t>
            </a:r>
          </a:p>
        </p:txBody>
      </p:sp>
      <p:grpSp>
        <p:nvGrpSpPr>
          <p:cNvPr id="6" name="Group 24">
            <a:extLst>
              <a:ext uri="{FF2B5EF4-FFF2-40B4-BE49-F238E27FC236}">
                <a16:creationId xmlns:a16="http://schemas.microsoft.com/office/drawing/2014/main" id="{42C85EFA-4C82-C9C9-EF21-80917989DC0C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1292225" y="3603625"/>
            <a:ext cx="1447800" cy="396875"/>
            <a:chOff x="1105" y="1265"/>
            <a:chExt cx="912" cy="250"/>
          </a:xfrm>
        </p:grpSpPr>
        <p:sp>
          <p:nvSpPr>
            <p:cNvPr id="141360" name="Line 25">
              <a:extLst>
                <a:ext uri="{FF2B5EF4-FFF2-40B4-BE49-F238E27FC236}">
                  <a16:creationId xmlns:a16="http://schemas.microsoft.com/office/drawing/2014/main" id="{B48A7395-F72D-12F6-28D8-3CDD6001A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1" name="Text Box 26">
              <a:extLst>
                <a:ext uri="{FF2B5EF4-FFF2-40B4-BE49-F238E27FC236}">
                  <a16:creationId xmlns:a16="http://schemas.microsoft.com/office/drawing/2014/main" id="{E3769437-4434-5CD0-79A5-5E4F738BB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Packet</a:t>
              </a:r>
            </a:p>
          </p:txBody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3BDF2BCF-F8C8-3C5C-2DC9-04745447456D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1139825" y="4367213"/>
            <a:ext cx="1447800" cy="396875"/>
            <a:chOff x="1133" y="1733"/>
            <a:chExt cx="912" cy="250"/>
          </a:xfrm>
        </p:grpSpPr>
        <p:sp>
          <p:nvSpPr>
            <p:cNvPr id="141358" name="Line 28">
              <a:extLst>
                <a:ext uri="{FF2B5EF4-FFF2-40B4-BE49-F238E27FC236}">
                  <a16:creationId xmlns:a16="http://schemas.microsoft.com/office/drawing/2014/main" id="{A7AF33CE-841A-64F3-A334-CB8820E9B5E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9" name="Text Box 29">
              <a:extLst>
                <a:ext uri="{FF2B5EF4-FFF2-40B4-BE49-F238E27FC236}">
                  <a16:creationId xmlns:a16="http://schemas.microsoft.com/office/drawing/2014/main" id="{87048C7E-7699-650C-55E2-680C16C0D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328" y="1733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ACK</a:t>
              </a:r>
            </a:p>
          </p:txBody>
        </p:sp>
      </p:grpSp>
      <p:cxnSp>
        <p:nvCxnSpPr>
          <p:cNvPr id="942110" name="AutoShape 30">
            <a:extLst>
              <a:ext uri="{FF2B5EF4-FFF2-40B4-BE49-F238E27FC236}">
                <a16:creationId xmlns:a16="http://schemas.microsoft.com/office/drawing/2014/main" id="{80E3926C-3870-305B-C908-84EDDC4C654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270670" y="4310856"/>
            <a:ext cx="1890712" cy="3175"/>
          </a:xfrm>
          <a:prstGeom prst="bentConnector5">
            <a:avLst>
              <a:gd name="adj1" fmla="val 22833"/>
              <a:gd name="adj2" fmla="val -6800005"/>
              <a:gd name="adj3" fmla="val 97144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11" name="Text Box 31">
            <a:extLst>
              <a:ext uri="{FF2B5EF4-FFF2-40B4-BE49-F238E27FC236}">
                <a16:creationId xmlns:a16="http://schemas.microsoft.com/office/drawing/2014/main" id="{25E3DD86-A3E6-93D3-CFC4-0874A71ACE8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6219" y="4210844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Timeout</a:t>
            </a:r>
          </a:p>
        </p:txBody>
      </p:sp>
      <p:sp>
        <p:nvSpPr>
          <p:cNvPr id="141331" name="AutoShape 32">
            <a:extLst>
              <a:ext uri="{FF2B5EF4-FFF2-40B4-BE49-F238E27FC236}">
                <a16:creationId xmlns:a16="http://schemas.microsoft.com/office/drawing/2014/main" id="{8566162D-6C01-D63C-5F53-F5A7139A991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30425" y="2362200"/>
            <a:ext cx="381000" cy="457200"/>
          </a:xfrm>
          <a:prstGeom prst="lightningBol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8" name="Group 35">
            <a:extLst>
              <a:ext uri="{FF2B5EF4-FFF2-40B4-BE49-F238E27FC236}">
                <a16:creationId xmlns:a16="http://schemas.microsoft.com/office/drawing/2014/main" id="{CE9C36D1-EA93-3D18-7105-8AF4962D9C34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4252913" y="2128838"/>
            <a:ext cx="1447800" cy="396875"/>
            <a:chOff x="1105" y="1265"/>
            <a:chExt cx="912" cy="250"/>
          </a:xfrm>
        </p:grpSpPr>
        <p:sp>
          <p:nvSpPr>
            <p:cNvPr id="141356" name="Line 36">
              <a:extLst>
                <a:ext uri="{FF2B5EF4-FFF2-40B4-BE49-F238E27FC236}">
                  <a16:creationId xmlns:a16="http://schemas.microsoft.com/office/drawing/2014/main" id="{A7F05500-010C-73AD-EAEE-B7678ADDC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7" name="Text Box 37">
              <a:extLst>
                <a:ext uri="{FF2B5EF4-FFF2-40B4-BE49-F238E27FC236}">
                  <a16:creationId xmlns:a16="http://schemas.microsoft.com/office/drawing/2014/main" id="{72EC6B8C-44B7-CCDC-BD15-9ED70EABE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Packet</a:t>
              </a:r>
            </a:p>
          </p:txBody>
        </p:sp>
      </p:grpSp>
      <p:grpSp>
        <p:nvGrpSpPr>
          <p:cNvPr id="9" name="Group 38">
            <a:extLst>
              <a:ext uri="{FF2B5EF4-FFF2-40B4-BE49-F238E27FC236}">
                <a16:creationId xmlns:a16="http://schemas.microsoft.com/office/drawing/2014/main" id="{CAE07281-2018-11AE-6A16-8896CFF9703D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4549775" y="2809875"/>
            <a:ext cx="982663" cy="396875"/>
            <a:chOff x="1133" y="1733"/>
            <a:chExt cx="912" cy="250"/>
          </a:xfrm>
        </p:grpSpPr>
        <p:sp>
          <p:nvSpPr>
            <p:cNvPr id="141354" name="Line 39">
              <a:extLst>
                <a:ext uri="{FF2B5EF4-FFF2-40B4-BE49-F238E27FC236}">
                  <a16:creationId xmlns:a16="http://schemas.microsoft.com/office/drawing/2014/main" id="{44F75E8B-F813-F08D-EC12-32B8C3DC69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5" name="Text Box 40">
              <a:extLst>
                <a:ext uri="{FF2B5EF4-FFF2-40B4-BE49-F238E27FC236}">
                  <a16:creationId xmlns:a16="http://schemas.microsoft.com/office/drawing/2014/main" id="{BA6F5FFD-A240-9F70-98F2-E34A31151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218" y="1733"/>
              <a:ext cx="6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ACK</a:t>
              </a:r>
            </a:p>
          </p:txBody>
        </p:sp>
      </p:grpSp>
      <p:cxnSp>
        <p:nvCxnSpPr>
          <p:cNvPr id="942121" name="AutoShape 41">
            <a:extLst>
              <a:ext uri="{FF2B5EF4-FFF2-40B4-BE49-F238E27FC236}">
                <a16:creationId xmlns:a16="http://schemas.microsoft.com/office/drawing/2014/main" id="{5C2E3F8D-7F10-7160-B64B-5BD2E1F97ED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3231356" y="2836069"/>
            <a:ext cx="1890713" cy="3175"/>
          </a:xfrm>
          <a:prstGeom prst="bentConnector5">
            <a:avLst>
              <a:gd name="adj1" fmla="val 22833"/>
              <a:gd name="adj2" fmla="val -6800005"/>
              <a:gd name="adj3" fmla="val 100671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22" name="Text Box 42">
            <a:extLst>
              <a:ext uri="{FF2B5EF4-FFF2-40B4-BE49-F238E27FC236}">
                <a16:creationId xmlns:a16="http://schemas.microsoft.com/office/drawing/2014/main" id="{C33E4659-76CD-6C49-2FFF-A507FFA917D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85319" y="2736056"/>
            <a:ext cx="121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Timeout</a:t>
            </a:r>
          </a:p>
        </p:txBody>
      </p:sp>
      <p:grpSp>
        <p:nvGrpSpPr>
          <p:cNvPr id="10" name="Group 43">
            <a:extLst>
              <a:ext uri="{FF2B5EF4-FFF2-40B4-BE49-F238E27FC236}">
                <a16:creationId xmlns:a16="http://schemas.microsoft.com/office/drawing/2014/main" id="{3D87B333-F015-B4FB-B1BD-612ADEB38422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4251325" y="3603625"/>
            <a:ext cx="1447800" cy="396875"/>
            <a:chOff x="1105" y="1265"/>
            <a:chExt cx="912" cy="250"/>
          </a:xfrm>
        </p:grpSpPr>
        <p:sp>
          <p:nvSpPr>
            <p:cNvPr id="141352" name="Line 44">
              <a:extLst>
                <a:ext uri="{FF2B5EF4-FFF2-40B4-BE49-F238E27FC236}">
                  <a16:creationId xmlns:a16="http://schemas.microsoft.com/office/drawing/2014/main" id="{93666D04-69FA-C981-EDA1-98C689B2C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3" name="Text Box 45">
              <a:extLst>
                <a:ext uri="{FF2B5EF4-FFF2-40B4-BE49-F238E27FC236}">
                  <a16:creationId xmlns:a16="http://schemas.microsoft.com/office/drawing/2014/main" id="{1973D335-E123-90A4-1637-54AD6F05EA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Packet</a:t>
              </a:r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BA67124D-487C-6EE3-6E0C-C64B1D960D61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4098925" y="4367213"/>
            <a:ext cx="1447800" cy="396875"/>
            <a:chOff x="1133" y="1733"/>
            <a:chExt cx="912" cy="250"/>
          </a:xfrm>
        </p:grpSpPr>
        <p:sp>
          <p:nvSpPr>
            <p:cNvPr id="141350" name="Line 47">
              <a:extLst>
                <a:ext uri="{FF2B5EF4-FFF2-40B4-BE49-F238E27FC236}">
                  <a16:creationId xmlns:a16="http://schemas.microsoft.com/office/drawing/2014/main" id="{19316918-1A38-B08E-1514-C8C98904FD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1" name="Text Box 48">
              <a:extLst>
                <a:ext uri="{FF2B5EF4-FFF2-40B4-BE49-F238E27FC236}">
                  <a16:creationId xmlns:a16="http://schemas.microsoft.com/office/drawing/2014/main" id="{220F5D49-4C84-42B4-A47E-BC8E2987B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328" y="1733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</a:rPr>
                <a:t>ACK</a:t>
              </a:r>
            </a:p>
          </p:txBody>
        </p:sp>
      </p:grpSp>
      <p:cxnSp>
        <p:nvCxnSpPr>
          <p:cNvPr id="942129" name="AutoShape 49">
            <a:extLst>
              <a:ext uri="{FF2B5EF4-FFF2-40B4-BE49-F238E27FC236}">
                <a16:creationId xmlns:a16="http://schemas.microsoft.com/office/drawing/2014/main" id="{8D8D6BD0-A914-27FB-56F6-EBC6B7FC5EF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3229770" y="4310856"/>
            <a:ext cx="1890712" cy="3175"/>
          </a:xfrm>
          <a:prstGeom prst="bentConnector5">
            <a:avLst>
              <a:gd name="adj1" fmla="val 22833"/>
              <a:gd name="adj2" fmla="val -6800005"/>
              <a:gd name="adj3" fmla="val 97144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30" name="Text Box 50">
            <a:extLst>
              <a:ext uri="{FF2B5EF4-FFF2-40B4-BE49-F238E27FC236}">
                <a16:creationId xmlns:a16="http://schemas.microsoft.com/office/drawing/2014/main" id="{5B329565-2A4E-064E-7F39-D88ECBD4940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83732" y="4210844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Timeout</a:t>
            </a:r>
          </a:p>
        </p:txBody>
      </p:sp>
      <p:sp>
        <p:nvSpPr>
          <p:cNvPr id="942131" name="Line 51">
            <a:extLst>
              <a:ext uri="{FF2B5EF4-FFF2-40B4-BE49-F238E27FC236}">
                <a16:creationId xmlns:a16="http://schemas.microsoft.com/office/drawing/2014/main" id="{42711843-5574-8D62-E151-8F36BFF10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5125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2" name="AutoShape 52">
            <a:extLst>
              <a:ext uri="{FF2B5EF4-FFF2-40B4-BE49-F238E27FC236}">
                <a16:creationId xmlns:a16="http://schemas.microsoft.com/office/drawing/2014/main" id="{0A4E32B2-C3B0-74DD-1BDC-33AF63C67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525" y="3048000"/>
            <a:ext cx="381000" cy="457200"/>
          </a:xfrm>
          <a:prstGeom prst="lightningBol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942133" name="Text Box 53">
            <a:extLst>
              <a:ext uri="{FF2B5EF4-FFF2-40B4-BE49-F238E27FC236}">
                <a16:creationId xmlns:a16="http://schemas.microsoft.com/office/drawing/2014/main" id="{02C58950-5929-07E8-66DE-2ECF735CC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075" y="5456238"/>
            <a:ext cx="1682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ACK lost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DUPLICATE </a:t>
            </a:r>
            <a:b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</a:b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PACKET</a:t>
            </a:r>
          </a:p>
        </p:txBody>
      </p:sp>
      <p:sp>
        <p:nvSpPr>
          <p:cNvPr id="141343" name="Text Box 54">
            <a:extLst>
              <a:ext uri="{FF2B5EF4-FFF2-40B4-BE49-F238E27FC236}">
                <a16:creationId xmlns:a16="http://schemas.microsoft.com/office/drawing/2014/main" id="{3B488B57-D3E0-97EA-F755-95F301357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5592763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Packet lost</a:t>
            </a:r>
          </a:p>
        </p:txBody>
      </p:sp>
      <p:sp>
        <p:nvSpPr>
          <p:cNvPr id="942135" name="Text Box 55">
            <a:extLst>
              <a:ext uri="{FF2B5EF4-FFF2-40B4-BE49-F238E27FC236}">
                <a16:creationId xmlns:a16="http://schemas.microsoft.com/office/drawing/2014/main" id="{588982FB-6337-150E-3B6E-BC139996D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5486400"/>
            <a:ext cx="1790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Early timeout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0000"/>
                </a:solidFill>
                <a:latin typeface="Arial" panose="020B0604020202020204" pitchFamily="34" charset="0"/>
              </a:rPr>
              <a:t>DUPLICATE</a:t>
            </a:r>
            <a:br>
              <a:rPr lang="en-US" altLang="en-US" sz="2000" b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2000" b="0">
                <a:solidFill>
                  <a:srgbClr val="FF0000"/>
                </a:solidFill>
                <a:latin typeface="Arial" panose="020B0604020202020204" pitchFamily="34" charset="0"/>
              </a:rPr>
              <a:t>PACKETS</a:t>
            </a:r>
          </a:p>
        </p:txBody>
      </p:sp>
      <p:sp>
        <p:nvSpPr>
          <p:cNvPr id="942136" name="Line 56">
            <a:extLst>
              <a:ext uri="{FF2B5EF4-FFF2-40B4-BE49-F238E27FC236}">
                <a16:creationId xmlns:a16="http://schemas.microsoft.com/office/drawing/2014/main" id="{1870CF63-8DE2-E81D-AFAC-7D3D48FC7C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2613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6" name="Line 57">
            <a:extLst>
              <a:ext uri="{FF2B5EF4-FFF2-40B4-BE49-F238E27FC236}">
                <a16:creationId xmlns:a16="http://schemas.microsoft.com/office/drawing/2014/main" id="{147E100F-44CF-F5EA-8E3B-03E12EEAE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4438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7" name="Line 58">
            <a:extLst>
              <a:ext uri="{FF2B5EF4-FFF2-40B4-BE49-F238E27FC236}">
                <a16:creationId xmlns:a16="http://schemas.microsoft.com/office/drawing/2014/main" id="{77A68878-596C-1DCC-6419-DDA0C0968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1925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9" name="Line 59">
            <a:extLst>
              <a:ext uri="{FF2B5EF4-FFF2-40B4-BE49-F238E27FC236}">
                <a16:creationId xmlns:a16="http://schemas.microsoft.com/office/drawing/2014/main" id="{803E5643-6922-484F-5040-29BE718C2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788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0" name="Line 60">
            <a:extLst>
              <a:ext uri="{FF2B5EF4-FFF2-40B4-BE49-F238E27FC236}">
                <a16:creationId xmlns:a16="http://schemas.microsoft.com/office/drawing/2014/main" id="{60CD4EBE-B41E-811B-F27A-392BD4DED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0275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3">
            <a:extLst>
              <a:ext uri="{FF2B5EF4-FFF2-40B4-BE49-F238E27FC236}">
                <a16:creationId xmlns:a16="http://schemas.microsoft.com/office/drawing/2014/main" id="{4B07EA51-15FA-5826-8EE8-1A59B9AB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EB4F9AD0-2A34-1046-B28C-FE2ADB6D1B0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 algn="l">
                <a:spcBef>
                  <a:spcPct val="0"/>
                </a:spcBef>
                <a:buFontTx/>
                <a:buNone/>
              </a:pPr>
              <a:t>92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1741307D-A583-D9DE-4E71-9197B641E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Long Should Sender Wait?</a:t>
            </a:r>
          </a:p>
        </p:txBody>
      </p:sp>
      <p:sp>
        <p:nvSpPr>
          <p:cNvPr id="951299" name="Rectangle 3">
            <a:extLst>
              <a:ext uri="{FF2B5EF4-FFF2-40B4-BE49-F238E27FC236}">
                <a16:creationId xmlns:a16="http://schemas.microsoft.com/office/drawing/2014/main" id="{A65B27D2-BEF5-831F-4E08-4EB6E13B3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09650"/>
            <a:ext cx="85344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Sender sets a timeout to wait for an ACK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short: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wasted retransmissions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long: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excessive delays when packet lost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TCP sets timeout as a function of the RTT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Expect ACK to arrive after 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round-trip time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plus a fudge factor to account for queuing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But, how does the sender know the RTT?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Running average of delay to receive an 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Number Placeholder 1">
            <a:extLst>
              <a:ext uri="{FF2B5EF4-FFF2-40B4-BE49-F238E27FC236}">
                <a16:creationId xmlns:a16="http://schemas.microsoft.com/office/drawing/2014/main" id="{EC601F2D-1866-5EA8-849D-DEDBA874E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A04A18-64F7-814A-94BF-5E49E50AE2B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45410" name="Picture 3">
            <a:extLst>
              <a:ext uri="{FF2B5EF4-FFF2-40B4-BE49-F238E27FC236}">
                <a16:creationId xmlns:a16="http://schemas.microsoft.com/office/drawing/2014/main" id="{9D72410A-D952-83AE-7135-AE4473EE9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041400"/>
            <a:ext cx="8312150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2">
            <a:extLst>
              <a:ext uri="{FF2B5EF4-FFF2-40B4-BE49-F238E27FC236}">
                <a16:creationId xmlns:a16="http://schemas.microsoft.com/office/drawing/2014/main" id="{5164FB08-42CA-84E2-8FBB-106BCA1AF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Example RTT Estimation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4D02C-3FC4-626C-0750-19D767D4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94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4820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>
            <a:extLst>
              <a:ext uri="{FF2B5EF4-FFF2-40B4-BE49-F238E27FC236}">
                <a16:creationId xmlns:a16="http://schemas.microsoft.com/office/drawing/2014/main" id="{ED163272-FF19-6CF3-A7B0-ADE23AC0E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33450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Reliable Delivery on a Lossy Channel With Bit Errors</a:t>
            </a:r>
          </a:p>
        </p:txBody>
      </p:sp>
      <p:sp>
        <p:nvSpPr>
          <p:cNvPr id="74754" name="Rectangle 4">
            <a:extLst>
              <a:ext uri="{FF2B5EF4-FFF2-40B4-BE49-F238E27FC236}">
                <a16:creationId xmlns:a16="http://schemas.microsoft.com/office/drawing/2014/main" id="{F8262621-C018-24AB-7183-22C4092BE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FD31E7-C134-534B-AD39-B0E43102C764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BD20187-60F9-DA0C-9D9B-B708FC99A4F1}"/>
              </a:ext>
            </a:extLst>
          </p:cNvPr>
          <p:cNvSpPr txBox="1">
            <a:spLocks/>
          </p:cNvSpPr>
          <p:nvPr/>
        </p:nvSpPr>
        <p:spPr bwMode="auto">
          <a:xfrm>
            <a:off x="0" y="4005263"/>
            <a:ext cx="9144000" cy="14700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4000" b="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TCP Flow control: Sliding Window Protocol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>
            <a:extLst>
              <a:ext uri="{FF2B5EF4-FFF2-40B4-BE49-F238E27FC236}">
                <a16:creationId xmlns:a16="http://schemas.microsoft.com/office/drawing/2014/main" id="{3A5834DB-C379-1B33-37B2-F88392F8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70000"/>
            <a:ext cx="4273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6" name="Picture 2">
            <a:extLst>
              <a:ext uri="{FF2B5EF4-FFF2-40B4-BE49-F238E27FC236}">
                <a16:creationId xmlns:a16="http://schemas.microsoft.com/office/drawing/2014/main" id="{96EA11AA-ED41-C269-FF64-7DCA4E55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46288"/>
            <a:ext cx="16700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3178390A-23F3-7444-174A-6481C308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889125"/>
            <a:ext cx="46767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>
            <a:extLst>
              <a:ext uri="{FF2B5EF4-FFF2-40B4-BE49-F238E27FC236}">
                <a16:creationId xmlns:a16="http://schemas.microsoft.com/office/drawing/2014/main" id="{82A07ED8-D10E-9753-EBE5-3660A8A5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490788"/>
            <a:ext cx="18208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6">
            <a:extLst>
              <a:ext uri="{FF2B5EF4-FFF2-40B4-BE49-F238E27FC236}">
                <a16:creationId xmlns:a16="http://schemas.microsoft.com/office/drawing/2014/main" id="{AE226003-ED68-6CFF-A8D1-2C9A97A8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897063"/>
            <a:ext cx="46767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7">
            <a:extLst>
              <a:ext uri="{FF2B5EF4-FFF2-40B4-BE49-F238E27FC236}">
                <a16:creationId xmlns:a16="http://schemas.microsoft.com/office/drawing/2014/main" id="{A49C9D9D-0D12-F590-E6F8-0DE4224A6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903413"/>
            <a:ext cx="499268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837C85AB-D854-26EE-BFC7-D8B6B6F51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889125"/>
            <a:ext cx="4678362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Rectangle 2">
            <a:extLst>
              <a:ext uri="{FF2B5EF4-FFF2-40B4-BE49-F238E27FC236}">
                <a16:creationId xmlns:a16="http://schemas.microsoft.com/office/drawing/2014/main" id="{5E99246C-AABF-C163-B948-20891612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Revisiting “delay X bandwidth”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>
            <a:extLst>
              <a:ext uri="{FF2B5EF4-FFF2-40B4-BE49-F238E27FC236}">
                <a16:creationId xmlns:a16="http://schemas.microsoft.com/office/drawing/2014/main" id="{416E68E9-8240-A9BD-9222-F75A3770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43363"/>
            <a:ext cx="31400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Slide Number Placeholder 1">
            <a:extLst>
              <a:ext uri="{FF2B5EF4-FFF2-40B4-BE49-F238E27FC236}">
                <a16:creationId xmlns:a16="http://schemas.microsoft.com/office/drawing/2014/main" id="{9FDFF3B1-B5A4-6193-037A-0A6CC9464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EFC06C-9146-BD45-9C55-4B49A4C76DE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79875" name="Picture 1">
            <a:extLst>
              <a:ext uri="{FF2B5EF4-FFF2-40B4-BE49-F238E27FC236}">
                <a16:creationId xmlns:a16="http://schemas.microsoft.com/office/drawing/2014/main" id="{2C962006-ECB2-4311-E97A-7D1A5D932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778000"/>
            <a:ext cx="46767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1">
            <a:extLst>
              <a:ext uri="{FF2B5EF4-FFF2-40B4-BE49-F238E27FC236}">
                <a16:creationId xmlns:a16="http://schemas.microsoft.com/office/drawing/2014/main" id="{5F7F53E5-BC57-A696-09A3-10B268A7F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70000"/>
            <a:ext cx="4273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2">
            <a:extLst>
              <a:ext uri="{FF2B5EF4-FFF2-40B4-BE49-F238E27FC236}">
                <a16:creationId xmlns:a16="http://schemas.microsoft.com/office/drawing/2014/main" id="{F10165BE-6851-148E-AD23-2745E33D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46288"/>
            <a:ext cx="16700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2">
            <a:extLst>
              <a:ext uri="{FF2B5EF4-FFF2-40B4-BE49-F238E27FC236}">
                <a16:creationId xmlns:a16="http://schemas.microsoft.com/office/drawing/2014/main" id="{7646D708-FA02-0588-71FB-A837194B0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Revisiting “delay X bandwidth”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1">
            <a:extLst>
              <a:ext uri="{FF2B5EF4-FFF2-40B4-BE49-F238E27FC236}">
                <a16:creationId xmlns:a16="http://schemas.microsoft.com/office/drawing/2014/main" id="{A2CD6E6C-3A61-0DAC-0B53-2891329AD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E6F881-8D9B-864B-97D8-66D25F10243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81922" name="Picture 1">
            <a:extLst>
              <a:ext uri="{FF2B5EF4-FFF2-40B4-BE49-F238E27FC236}">
                <a16:creationId xmlns:a16="http://schemas.microsoft.com/office/drawing/2014/main" id="{68F52B10-916A-E1EF-E322-1627BD76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781175"/>
            <a:ext cx="46767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">
            <a:extLst>
              <a:ext uri="{FF2B5EF4-FFF2-40B4-BE49-F238E27FC236}">
                <a16:creationId xmlns:a16="http://schemas.microsoft.com/office/drawing/2014/main" id="{4FCC4B34-E1AA-B82D-B3D3-D001A52B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70000"/>
            <a:ext cx="4273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2">
            <a:extLst>
              <a:ext uri="{FF2B5EF4-FFF2-40B4-BE49-F238E27FC236}">
                <a16:creationId xmlns:a16="http://schemas.microsoft.com/office/drawing/2014/main" id="{19B83B33-FE35-74F1-ED27-FB21013D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46288"/>
            <a:ext cx="16700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2">
            <a:extLst>
              <a:ext uri="{FF2B5EF4-FFF2-40B4-BE49-F238E27FC236}">
                <a16:creationId xmlns:a16="http://schemas.microsoft.com/office/drawing/2014/main" id="{64DE0231-913A-FF25-DFB1-32043E7CD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Revisiting “delay X bandwidth”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3CEE811-DC0B-54C1-CD57-522D9C0D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879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Consider two-way delay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or round-trip delay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Footer Placeholder 4">
            <a:extLst>
              <a:ext uri="{FF2B5EF4-FFF2-40B4-BE49-F238E27FC236}">
                <a16:creationId xmlns:a16="http://schemas.microsoft.com/office/drawing/2014/main" id="{71CF04A4-1C06-8957-2952-A532808220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</a:rPr>
              <a:t>Transport Layer</a:t>
            </a:r>
            <a:endParaRPr lang="en-US" altLang="en-US" sz="1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0" name="Slide Number Placeholder 5">
            <a:extLst>
              <a:ext uri="{FF2B5EF4-FFF2-40B4-BE49-F238E27FC236}">
                <a16:creationId xmlns:a16="http://schemas.microsoft.com/office/drawing/2014/main" id="{91F0418D-E51C-CE91-44CD-26883172A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Arial" panose="020B0604020202020204" pitchFamily="34" charset="0"/>
              </a:rPr>
              <a:t>3-</a:t>
            </a:r>
            <a:fld id="{049B8C5F-4A0F-B74F-8666-C77B21D83BDE}" type="slidenum">
              <a:rPr lang="en-US" altLang="en-US" sz="1400" b="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99</a:t>
            </a:fld>
            <a:endParaRPr lang="en-US" altLang="en-US" sz="14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8A3E0DD5-2287-A4A8-02E0-766B16B4B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stop-and-wait operation</a:t>
            </a:r>
          </a:p>
        </p:txBody>
      </p:sp>
      <p:sp>
        <p:nvSpPr>
          <p:cNvPr id="83972" name="Line 3">
            <a:extLst>
              <a:ext uri="{FF2B5EF4-FFF2-40B4-BE49-F238E27FC236}">
                <a16:creationId xmlns:a16="http://schemas.microsoft.com/office/drawing/2014/main" id="{46DA4F70-B97E-86E7-AE53-27BCAAD0A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Text Box 4">
            <a:extLst>
              <a:ext uri="{FF2B5EF4-FFF2-40B4-BE49-F238E27FC236}">
                <a16:creationId xmlns:a16="http://schemas.microsoft.com/office/drawing/2014/main" id="{1E3D2772-11BA-D369-CD20-76F579338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transmitted, t = 0</a:t>
            </a:r>
          </a:p>
        </p:txBody>
      </p:sp>
      <p:sp>
        <p:nvSpPr>
          <p:cNvPr id="83974" name="Line 5">
            <a:extLst>
              <a:ext uri="{FF2B5EF4-FFF2-40B4-BE49-F238E27FC236}">
                <a16:creationId xmlns:a16="http://schemas.microsoft.com/office/drawing/2014/main" id="{B5574130-BC5C-423C-0BEE-78ED8B847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Line 6">
            <a:extLst>
              <a:ext uri="{FF2B5EF4-FFF2-40B4-BE49-F238E27FC236}">
                <a16:creationId xmlns:a16="http://schemas.microsoft.com/office/drawing/2014/main" id="{F7DA9279-E090-C690-7951-EF113FA8C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Text Box 7">
            <a:extLst>
              <a:ext uri="{FF2B5EF4-FFF2-40B4-BE49-F238E27FC236}">
                <a16:creationId xmlns:a16="http://schemas.microsoft.com/office/drawing/2014/main" id="{EA4162E9-4C55-B605-B3BB-AF727C683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sender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7" name="Text Box 8">
            <a:extLst>
              <a:ext uri="{FF2B5EF4-FFF2-40B4-BE49-F238E27FC236}">
                <a16:creationId xmlns:a16="http://schemas.microsoft.com/office/drawing/2014/main" id="{3A4C99D0-D350-BAE5-B9F1-A64A711F8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receiver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8" name="Line 9">
            <a:extLst>
              <a:ext uri="{FF2B5EF4-FFF2-40B4-BE49-F238E27FC236}">
                <a16:creationId xmlns:a16="http://schemas.microsoft.com/office/drawing/2014/main" id="{B02B93FF-3A39-6585-8D0F-4DC8E1A260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Line 10">
            <a:extLst>
              <a:ext uri="{FF2B5EF4-FFF2-40B4-BE49-F238E27FC236}">
                <a16:creationId xmlns:a16="http://schemas.microsoft.com/office/drawing/2014/main" id="{7E74DDD7-5581-626E-D3E6-CF662FFC7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Line 11">
            <a:extLst>
              <a:ext uri="{FF2B5EF4-FFF2-40B4-BE49-F238E27FC236}">
                <a16:creationId xmlns:a16="http://schemas.microsoft.com/office/drawing/2014/main" id="{91546DB4-289B-AE9B-F42B-BDFBFE859B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Freeform 12">
            <a:extLst>
              <a:ext uri="{FF2B5EF4-FFF2-40B4-BE49-F238E27FC236}">
                <a16:creationId xmlns:a16="http://schemas.microsoft.com/office/drawing/2014/main" id="{BD9E985F-D472-B161-21E4-47E1558F6A81}"/>
              </a:ext>
            </a:extLst>
          </p:cNvPr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82" name="Line 13">
            <a:extLst>
              <a:ext uri="{FF2B5EF4-FFF2-40B4-BE49-F238E27FC236}">
                <a16:creationId xmlns:a16="http://schemas.microsoft.com/office/drawing/2014/main" id="{D4E807EA-8F37-63B9-6A42-211CA05762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3" name="Line 14">
            <a:extLst>
              <a:ext uri="{FF2B5EF4-FFF2-40B4-BE49-F238E27FC236}">
                <a16:creationId xmlns:a16="http://schemas.microsoft.com/office/drawing/2014/main" id="{82653864-C34B-D91B-3797-65D65E55FD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4" name="Line 15">
            <a:extLst>
              <a:ext uri="{FF2B5EF4-FFF2-40B4-BE49-F238E27FC236}">
                <a16:creationId xmlns:a16="http://schemas.microsoft.com/office/drawing/2014/main" id="{9E3F6FD8-7047-0F3C-F16B-AE09895E75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Text Box 16">
            <a:extLst>
              <a:ext uri="{FF2B5EF4-FFF2-40B4-BE49-F238E27FC236}">
                <a16:creationId xmlns:a16="http://schemas.microsoft.com/office/drawing/2014/main" id="{51DFC351-EFBE-092B-10BB-C1E0A87BA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RTT</a:t>
            </a:r>
            <a:r>
              <a:rPr lang="en-US" altLang="en-US" sz="1000" b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86" name="Line 17">
            <a:extLst>
              <a:ext uri="{FF2B5EF4-FFF2-40B4-BE49-F238E27FC236}">
                <a16:creationId xmlns:a16="http://schemas.microsoft.com/office/drawing/2014/main" id="{0EE1656A-3F35-72A7-4A85-9E945E16A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18">
            <a:extLst>
              <a:ext uri="{FF2B5EF4-FFF2-40B4-BE49-F238E27FC236}">
                <a16:creationId xmlns:a16="http://schemas.microsoft.com/office/drawing/2014/main" id="{54656385-0BA7-9FDC-A172-EB1A7381BE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Text Box 19">
            <a:extLst>
              <a:ext uri="{FF2B5EF4-FFF2-40B4-BE49-F238E27FC236}">
                <a16:creationId xmlns:a16="http://schemas.microsoft.com/office/drawing/2014/main" id="{0D844DCD-2483-0F45-C180-AB627EE7D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packet bit transmitted, </a:t>
            </a: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t = L / R</a:t>
            </a:r>
            <a:endParaRPr lang="en-US" altLang="en-US" sz="16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89" name="Line 20">
            <a:extLst>
              <a:ext uri="{FF2B5EF4-FFF2-40B4-BE49-F238E27FC236}">
                <a16:creationId xmlns:a16="http://schemas.microsoft.com/office/drawing/2014/main" id="{4E5C1980-08DC-78C2-5E5B-D63D21887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Text Box 21">
            <a:extLst>
              <a:ext uri="{FF2B5EF4-FFF2-40B4-BE49-F238E27FC236}">
                <a16:creationId xmlns:a16="http://schemas.microsoft.com/office/drawing/2014/main" id="{A4903DB3-AA73-F375-E305-5E384791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first packet bit arrives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91" name="Line 22">
            <a:extLst>
              <a:ext uri="{FF2B5EF4-FFF2-40B4-BE49-F238E27FC236}">
                <a16:creationId xmlns:a16="http://schemas.microsoft.com/office/drawing/2014/main" id="{9474BAA5-6DF6-796A-01E5-CF2ACCE4C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2" name="Text Box 23">
            <a:extLst>
              <a:ext uri="{FF2B5EF4-FFF2-40B4-BE49-F238E27FC236}">
                <a16:creationId xmlns:a16="http://schemas.microsoft.com/office/drawing/2014/main" id="{C2BC0FDA-0ECE-265F-5821-8AD5045BB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last packet bit arrives, send ACK</a:t>
            </a:r>
            <a:endParaRPr lang="en-US" altLang="en-US" sz="1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93" name="Text Box 24">
            <a:extLst>
              <a:ext uri="{FF2B5EF4-FFF2-40B4-BE49-F238E27FC236}">
                <a16:creationId xmlns:a16="http://schemas.microsoft.com/office/drawing/2014/main" id="{3CE15F63-39E2-2280-6B69-AAD67A780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ACK arrives, send next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</a:rPr>
              <a:t>packet, </a:t>
            </a: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</a:rPr>
              <a:t>t = RTT + L / R</a:t>
            </a:r>
            <a:endParaRPr lang="en-US" altLang="en-US" sz="16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94" name="Freeform 25">
            <a:extLst>
              <a:ext uri="{FF2B5EF4-FFF2-40B4-BE49-F238E27FC236}">
                <a16:creationId xmlns:a16="http://schemas.microsoft.com/office/drawing/2014/main" id="{02C9A4CE-E45B-FAAD-E8DC-4932CA40C31F}"/>
              </a:ext>
            </a:extLst>
          </p:cNvPr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2147483646 w 1845"/>
              <a:gd name="T3" fmla="*/ 2147483646 h 592"/>
              <a:gd name="T4" fmla="*/ 2147483646 w 1845"/>
              <a:gd name="T5" fmla="*/ 2147483646 h 592"/>
              <a:gd name="T6" fmla="*/ 0 w 1845"/>
              <a:gd name="T7" fmla="*/ 2147483646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3995" name="Group 26">
            <a:extLst>
              <a:ext uri="{FF2B5EF4-FFF2-40B4-BE49-F238E27FC236}">
                <a16:creationId xmlns:a16="http://schemas.microsoft.com/office/drawing/2014/main" id="{8FF02A8A-CBD6-81D6-5496-759EE173785A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84001" name="Line 27">
              <a:extLst>
                <a:ext uri="{FF2B5EF4-FFF2-40B4-BE49-F238E27FC236}">
                  <a16:creationId xmlns:a16="http://schemas.microsoft.com/office/drawing/2014/main" id="{25F678E4-8574-A8A6-2D4B-AB1F22EDC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5" y="13225"/>
              <a:ext cx="1589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2" name="Line 28">
              <a:extLst>
                <a:ext uri="{FF2B5EF4-FFF2-40B4-BE49-F238E27FC236}">
                  <a16:creationId xmlns:a16="http://schemas.microsoft.com/office/drawing/2014/main" id="{8945F3A7-8C2D-0413-4E71-02B78FC4C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4" y="13737"/>
              <a:ext cx="1176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3996" name="Line 29">
            <a:extLst>
              <a:ext uri="{FF2B5EF4-FFF2-40B4-BE49-F238E27FC236}">
                <a16:creationId xmlns:a16="http://schemas.microsoft.com/office/drawing/2014/main" id="{63EEA17D-2EB9-5B6E-BC5A-AFE52B644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7" name="Line 30">
            <a:extLst>
              <a:ext uri="{FF2B5EF4-FFF2-40B4-BE49-F238E27FC236}">
                <a16:creationId xmlns:a16="http://schemas.microsoft.com/office/drawing/2014/main" id="{EBF3AD18-1BCE-086D-C515-D5E0F3E38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3998" name="Object 31">
            <a:extLst>
              <a:ext uri="{FF2B5EF4-FFF2-40B4-BE49-F238E27FC236}">
                <a16:creationId xmlns:a16="http://schemas.microsoft.com/office/drawing/2014/main" id="{A967F70D-B8A8-2D7C-F656-EF759BC61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83998" name="Object 31">
                        <a:extLst>
                          <a:ext uri="{FF2B5EF4-FFF2-40B4-BE49-F238E27FC236}">
                            <a16:creationId xmlns:a16="http://schemas.microsoft.com/office/drawing/2014/main" id="{A967F70D-B8A8-2D7C-F656-EF759BC61B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99" name="TextBox 1">
            <a:extLst>
              <a:ext uri="{FF2B5EF4-FFF2-40B4-BE49-F238E27FC236}">
                <a16:creationId xmlns:a16="http://schemas.microsoft.com/office/drawing/2014/main" id="{48BCEB48-ABA8-0DB5-131A-0B154D170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429375"/>
            <a:ext cx="541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Network bandwidth = R bits-per-sec</a:t>
            </a:r>
          </a:p>
        </p:txBody>
      </p:sp>
      <p:sp>
        <p:nvSpPr>
          <p:cNvPr id="84000" name="TextBox 34">
            <a:extLst>
              <a:ext uri="{FF2B5EF4-FFF2-40B4-BE49-F238E27FC236}">
                <a16:creationId xmlns:a16="http://schemas.microsoft.com/office/drawing/2014/main" id="{98AA2D8F-B921-E5AF-5902-7D530E4D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110288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Packet size = L bits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199</TotalTime>
  <Words>4977</Words>
  <Application>Microsoft Macintosh PowerPoint</Application>
  <PresentationFormat>On-screen Show (4:3)</PresentationFormat>
  <Paragraphs>1322</Paragraphs>
  <Slides>148</Slides>
  <Notes>48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148</vt:i4>
      </vt:variant>
    </vt:vector>
  </HeadingPairs>
  <TitlesOfParts>
    <vt:vector size="163" baseType="lpstr"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Tahoma</vt:lpstr>
      <vt:lpstr>Times New Roman</vt:lpstr>
      <vt:lpstr>Wingdings</vt:lpstr>
      <vt:lpstr>ZapfDingbats</vt:lpstr>
      <vt:lpstr>1_Office Theme</vt:lpstr>
      <vt:lpstr>4_Office Theme</vt:lpstr>
      <vt:lpstr>Microsoft Word Picture</vt:lpstr>
      <vt:lpstr>Picture</vt:lpstr>
      <vt:lpstr>PowerPoint Presentation</vt:lpstr>
      <vt:lpstr>PowerPoint Presentation</vt:lpstr>
      <vt:lpstr>CIDR: Classless address</vt:lpstr>
      <vt:lpstr>PowerPoint Presentation</vt:lpstr>
      <vt:lpstr>PowerPoint Presentation</vt:lpstr>
      <vt:lpstr>CIDR: Super-netting/ Route aggregation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CIDR Makes Packet Forwarding Harder</vt:lpstr>
      <vt:lpstr>Longest Prefix Match Forwarding</vt:lpstr>
      <vt:lpstr>PowerPoint Presentation</vt:lpstr>
      <vt:lpstr>Getting an IP address:  DHCP Protocol</vt:lpstr>
      <vt:lpstr>DHCP client-server scenario</vt:lpstr>
      <vt:lpstr>PowerPoint Presentation</vt:lpstr>
      <vt:lpstr>PowerPoint Presentation</vt:lpstr>
      <vt:lpstr>PowerPoint Presentation</vt:lpstr>
      <vt:lpstr>DHCP: more than IP addresses</vt:lpstr>
      <vt:lpstr>DHCP relay</vt:lpstr>
      <vt:lpstr>PowerPoint Presentation</vt:lpstr>
      <vt:lpstr>PowerPoint Presentation</vt:lpstr>
      <vt:lpstr>NAT: network address translation</vt:lpstr>
      <vt:lpstr>NAT: network address translation</vt:lpstr>
      <vt:lpstr>PowerPoint Presentation</vt:lpstr>
      <vt:lpstr>Network address vs LAN address</vt:lpstr>
      <vt:lpstr>PowerPoint Presentation</vt:lpstr>
      <vt:lpstr>PowerPoint Presentation</vt:lpstr>
      <vt:lpstr>Address Resolution Protocol (ARP)</vt:lpstr>
      <vt:lpstr>MAC addresses and ARP</vt:lpstr>
      <vt:lpstr>MAC addresses and ARP</vt:lpstr>
      <vt:lpstr>ARP: address resolution protocol</vt:lpstr>
      <vt:lpstr>ARP protocol: same LAN</vt:lpstr>
      <vt:lpstr>PowerPoint Presentation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IPv6</vt:lpstr>
      <vt:lpstr>IPv6: Address and packet format</vt:lpstr>
      <vt:lpstr>IPv6: Unicast, Multicast, Anycast addressing</vt:lpstr>
      <vt:lpstr>IPv6: Unicast, Multicast, Anycast addressing</vt:lpstr>
      <vt:lpstr>IPv4 and IPv6 Co-existence</vt:lpstr>
      <vt:lpstr>PowerPoint Presentation</vt:lpstr>
      <vt:lpstr>Transport Protocols</vt:lpstr>
      <vt:lpstr>Two Basic Transport Features</vt:lpstr>
      <vt:lpstr>PowerPoint Presentation</vt:lpstr>
      <vt:lpstr>Connectionless demultiplexing</vt:lpstr>
      <vt:lpstr>Connection-oriented demux</vt:lpstr>
      <vt:lpstr>PowerPoint Presentation</vt:lpstr>
      <vt:lpstr>PowerPoint Presentation</vt:lpstr>
      <vt:lpstr>End-to-end Protocols</vt:lpstr>
      <vt:lpstr>UDP: User Datagram Protocol [RFC 768]</vt:lpstr>
      <vt:lpstr>UDP checksum</vt:lpstr>
      <vt:lpstr>Advantages of UDP</vt:lpstr>
      <vt:lpstr>PowerPoint Presentation</vt:lpstr>
      <vt:lpstr>PowerPoint Presentation</vt:lpstr>
      <vt:lpstr>TCP “Stream of Bytes” Service</vt:lpstr>
      <vt:lpstr>…Emulated Using TCP “Segments”</vt:lpstr>
      <vt:lpstr>Sequence Number</vt:lpstr>
      <vt:lpstr>Initial Sequence Number (ISN)</vt:lpstr>
      <vt:lpstr>Starting and Ending a Connection: TCP Handshakes (Three-Way Handshake)</vt:lpstr>
      <vt:lpstr>Establishing a TCP Connection</vt:lpstr>
      <vt:lpstr>PowerPoint Presentation</vt:lpstr>
      <vt:lpstr>PowerPoint Presentation</vt:lpstr>
      <vt:lpstr>PowerPoint Presentation</vt:lpstr>
      <vt:lpstr>Step 1: A’s Initial SYN Packet</vt:lpstr>
      <vt:lpstr>PowerPoint Presentation</vt:lpstr>
      <vt:lpstr>PowerPoint Presentation</vt:lpstr>
      <vt:lpstr>Step 2: B’s SYN-ACK Packet</vt:lpstr>
      <vt:lpstr>PowerPoint Presentation</vt:lpstr>
      <vt:lpstr>PowerPoint Presentation</vt:lpstr>
      <vt:lpstr>Step 3: A’s ACK of the SYN-ACK</vt:lpstr>
      <vt:lpstr>What if the SYN Packet Gets Lost?</vt:lpstr>
      <vt:lpstr>Tearing Down the Connection</vt:lpstr>
      <vt:lpstr>PowerPoint Presentation</vt:lpstr>
      <vt:lpstr>TCP Acknowledgments</vt:lpstr>
      <vt:lpstr>Automatic Repeat reQuest (ARQ)</vt:lpstr>
      <vt:lpstr>Automatic Repeat reQuest (ARQ)</vt:lpstr>
      <vt:lpstr>PowerPoint Presentation</vt:lpstr>
      <vt:lpstr>Stop and Wait</vt:lpstr>
      <vt:lpstr>PowerPoint Presentation</vt:lpstr>
      <vt:lpstr>Reasons for Retransmission</vt:lpstr>
      <vt:lpstr>How Long Should Sender Wait?</vt:lpstr>
      <vt:lpstr>PowerPoint Presentation</vt:lpstr>
      <vt:lpstr>PowerPoint Presentation</vt:lpstr>
      <vt:lpstr>Reliable Delivery on a Lossy Channel With Bit Errors</vt:lpstr>
      <vt:lpstr>PowerPoint Presentation</vt:lpstr>
      <vt:lpstr>PowerPoint Presentation</vt:lpstr>
      <vt:lpstr>PowerPoint Presentation</vt:lpstr>
      <vt:lpstr>stop-and-wait operation</vt:lpstr>
      <vt:lpstr>stop-and-wait operation</vt:lpstr>
      <vt:lpstr>stop-and-wait operation</vt:lpstr>
      <vt:lpstr>Pipelining: increased utilization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Control: TCP Sliding Window (Recap)</vt:lpstr>
      <vt:lpstr>PowerPoint Presentation</vt:lpstr>
      <vt:lpstr>PowerPoint Presentation</vt:lpstr>
      <vt:lpstr>PowerPoint Presentation</vt:lpstr>
      <vt:lpstr>PowerPoint Presentation</vt:lpstr>
      <vt:lpstr>A few points of discussions on TCP flow control</vt:lpstr>
      <vt:lpstr>PowerPoint Presentation</vt:lpstr>
      <vt:lpstr>PowerPoint Presentation</vt:lpstr>
      <vt:lpstr>PowerPoint Presentation</vt:lpstr>
      <vt:lpstr>How TCP detects packet losses</vt:lpstr>
      <vt:lpstr>TCP Congestion Control</vt:lpstr>
      <vt:lpstr>PowerPoint Presentation</vt:lpstr>
      <vt:lpstr>Two Kinds of Loss in TCP</vt:lpstr>
      <vt:lpstr>Repeating Slow Start After Timeout  (slow-start restart)</vt:lpstr>
      <vt:lpstr>PowerPoint Presentation</vt:lpstr>
      <vt:lpstr>PowerPoint Presentation</vt:lpstr>
      <vt:lpstr>PowerPoint Presentation</vt:lpstr>
      <vt:lpstr>TCP congestion control: CWND graph</vt:lpstr>
      <vt:lpstr>TCP Reno: details of Fast Recovery</vt:lpstr>
      <vt:lpstr>TCP Reno: details of Fast Recovery</vt:lpstr>
      <vt:lpstr>PowerPoint Presentation</vt:lpstr>
      <vt:lpstr>TCP versions</vt:lpstr>
      <vt:lpstr>2. Router-assisted Congestion Control</vt:lpstr>
      <vt:lpstr>Bursty Loss From Drop-Tail Queuing</vt:lpstr>
      <vt:lpstr>Random Early Detection (RED)</vt:lpstr>
      <vt:lpstr>Feedback: From Loss to Notification</vt:lpstr>
      <vt:lpstr>Link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84</cp:revision>
  <dcterms:created xsi:type="dcterms:W3CDTF">2023-04-06T15:24:14Z</dcterms:created>
  <dcterms:modified xsi:type="dcterms:W3CDTF">2023-04-11T17:50:12Z</dcterms:modified>
</cp:coreProperties>
</file>